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54"/>
  </p:notesMasterIdLst>
  <p:handoutMasterIdLst>
    <p:handoutMasterId r:id="rId55"/>
  </p:handoutMasterIdLst>
  <p:sldIdLst>
    <p:sldId id="2358" r:id="rId6"/>
    <p:sldId id="2299" r:id="rId7"/>
    <p:sldId id="1962" r:id="rId8"/>
    <p:sldId id="2332" r:id="rId9"/>
    <p:sldId id="1969" r:id="rId10"/>
    <p:sldId id="1970" r:id="rId11"/>
    <p:sldId id="2333" r:id="rId12"/>
    <p:sldId id="1952" r:id="rId13"/>
    <p:sldId id="1953" r:id="rId14"/>
    <p:sldId id="1951" r:id="rId15"/>
    <p:sldId id="341" r:id="rId16"/>
    <p:sldId id="849" r:id="rId17"/>
    <p:sldId id="706" r:id="rId18"/>
    <p:sldId id="1597" r:id="rId19"/>
    <p:sldId id="2001" r:id="rId20"/>
    <p:sldId id="850" r:id="rId21"/>
    <p:sldId id="713" r:id="rId22"/>
    <p:sldId id="1522" r:id="rId23"/>
    <p:sldId id="1425" r:id="rId24"/>
    <p:sldId id="851" r:id="rId25"/>
    <p:sldId id="755" r:id="rId26"/>
    <p:sldId id="1975" r:id="rId27"/>
    <p:sldId id="1678" r:id="rId28"/>
    <p:sldId id="2331" r:id="rId29"/>
    <p:sldId id="2311" r:id="rId30"/>
    <p:sldId id="342" r:id="rId31"/>
    <p:sldId id="2305" r:id="rId32"/>
    <p:sldId id="1613" r:id="rId33"/>
    <p:sldId id="1980" r:id="rId34"/>
    <p:sldId id="1981" r:id="rId35"/>
    <p:sldId id="2306" r:id="rId36"/>
    <p:sldId id="2006" r:id="rId37"/>
    <p:sldId id="1982" r:id="rId38"/>
    <p:sldId id="2322" r:id="rId39"/>
    <p:sldId id="1983" r:id="rId40"/>
    <p:sldId id="2323" r:id="rId41"/>
    <p:sldId id="2307" r:id="rId42"/>
    <p:sldId id="2318" r:id="rId43"/>
    <p:sldId id="1985" r:id="rId44"/>
    <p:sldId id="1986" r:id="rId45"/>
    <p:sldId id="2309" r:id="rId46"/>
    <p:sldId id="2310" r:id="rId47"/>
    <p:sldId id="1958" r:id="rId48"/>
    <p:sldId id="1988" r:id="rId49"/>
    <p:sldId id="2359" r:id="rId50"/>
    <p:sldId id="339" r:id="rId51"/>
    <p:sldId id="2327" r:id="rId52"/>
    <p:sldId id="199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358"/>
            <p14:sldId id="2299"/>
            <p14:sldId id="1962"/>
            <p14:sldId id="2332"/>
            <p14:sldId id="1969"/>
            <p14:sldId id="1970"/>
            <p14:sldId id="2333"/>
            <p14:sldId id="1952"/>
            <p14:sldId id="1953"/>
            <p14:sldId id="1951"/>
          </p14:sldIdLst>
        </p14:section>
        <p14:section name="Understanding Tier 1" id="{2CB7976E-E3E8-429D-A5E9-752CDAA9DFD5}">
          <p14:sldIdLst>
            <p14:sldId id="341"/>
            <p14:sldId id="849"/>
            <p14:sldId id="706"/>
            <p14:sldId id="1597"/>
            <p14:sldId id="2001"/>
            <p14:sldId id="850"/>
            <p14:sldId id="713"/>
            <p14:sldId id="1522"/>
            <p14:sldId id="1425"/>
            <p14:sldId id="851"/>
            <p14:sldId id="755"/>
            <p14:sldId id="1975"/>
            <p14:sldId id="1678"/>
            <p14:sldId id="2331"/>
            <p14:sldId id="2311"/>
          </p14:sldIdLst>
        </p14:section>
        <p14:section name="Getting Started with Tier 1" id="{75086F08-2AE5-4E45-99BE-978631DC664B}">
          <p14:sldIdLst>
            <p14:sldId id="342"/>
            <p14:sldId id="2305"/>
            <p14:sldId id="1613"/>
            <p14:sldId id="1980"/>
            <p14:sldId id="1981"/>
            <p14:sldId id="2306"/>
            <p14:sldId id="2006"/>
            <p14:sldId id="1982"/>
            <p14:sldId id="2322"/>
            <p14:sldId id="1983"/>
            <p14:sldId id="2323"/>
            <p14:sldId id="2307"/>
            <p14:sldId id="2318"/>
            <p14:sldId id="1985"/>
            <p14:sldId id="1986"/>
            <p14:sldId id="2309"/>
            <p14:sldId id="2310"/>
            <p14:sldId id="1958"/>
            <p14:sldId id="1988"/>
            <p14:sldId id="2359"/>
          </p14:sldIdLst>
        </p14:section>
        <p14:section name="Wrapping Up and Moving Forward" id="{7130FBA7-46AD-43F7-B9DF-4BEB30D31A85}">
          <p14:sldIdLst>
            <p14:sldId id="339"/>
            <p14:sldId id="2327"/>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D05AE9-6A82-4D81-B46A-ED88077AD09F}" v="1" dt="2025-11-06T22:08:41.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38"/>
      </p:cViewPr>
      <p:guideLst/>
    </p:cSldViewPr>
  </p:slideViewPr>
  <p:notesTextViewPr>
    <p:cViewPr>
      <p:scale>
        <a:sx n="1" d="1"/>
        <a:sy n="1" d="1"/>
      </p:scale>
      <p:origin x="0" y="0"/>
    </p:cViewPr>
  </p:notesTextViewPr>
  <p:sorterViewPr>
    <p:cViewPr varScale="1">
      <p:scale>
        <a:sx n="100" d="100"/>
        <a:sy n="100" d="100"/>
      </p:scale>
      <p:origin x="0" y="-279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ffington, Amy Andreasen" userId="b608fb05-5811-43f5-a448-39c6c0976a85" providerId="ADAL" clId="{B3EDF138-9ABC-4CF4-9BA5-BCD2FA0BFC49}"/>
    <pc:docChg chg="custSel addSld delSld modSld modSection">
      <pc:chgData name="Buffington, Amy Andreasen" userId="b608fb05-5811-43f5-a448-39c6c0976a85" providerId="ADAL" clId="{B3EDF138-9ABC-4CF4-9BA5-BCD2FA0BFC49}" dt="2025-10-08T13:47:35.444" v="1668" actId="962"/>
      <pc:docMkLst>
        <pc:docMk/>
      </pc:docMkLst>
      <pc:sldChg chg="modSp mod">
        <pc:chgData name="Buffington, Amy Andreasen" userId="b608fb05-5811-43f5-a448-39c6c0976a85" providerId="ADAL" clId="{B3EDF138-9ABC-4CF4-9BA5-BCD2FA0BFC49}" dt="2025-10-08T13:47:35.444" v="1668" actId="962"/>
        <pc:sldMkLst>
          <pc:docMk/>
          <pc:sldMk cId="1213610760" sldId="2327"/>
        </pc:sldMkLst>
        <pc:picChg chg="mod">
          <ac:chgData name="Buffington, Amy Andreasen" userId="b608fb05-5811-43f5-a448-39c6c0976a85" providerId="ADAL" clId="{B3EDF138-9ABC-4CF4-9BA5-BCD2FA0BFC49}" dt="2025-10-08T13:44:21.159" v="1667" actId="962"/>
          <ac:picMkLst>
            <pc:docMk/>
            <pc:sldMk cId="1213610760" sldId="2327"/>
            <ac:picMk id="13" creationId="{5B72C408-784A-1E90-1204-C7ABA03341CD}"/>
          </ac:picMkLst>
        </pc:picChg>
      </pc:sldChg>
    </pc:docChg>
  </pc:docChgLst>
  <pc:docChgLst>
    <pc:chgData name="Bernard, Allison M" userId="7cd67125-3436-42b8-b83a-bbe37ba15a4e" providerId="ADAL" clId="{AD0D5657-A2E8-4846-9457-002B02CFA32F}"/>
    <pc:docChg chg="undo custSel addSld delSld modSld sldOrd addSection delSection modSection">
      <pc:chgData name="Bernard, Allison M" userId="7cd67125-3436-42b8-b83a-bbe37ba15a4e" providerId="ADAL" clId="{AD0D5657-A2E8-4846-9457-002B02CFA32F}" dt="2025-11-06T22:08:44.697" v="1065" actId="20577"/>
      <pc:docMkLst>
        <pc:docMk/>
      </pc:docMkLst>
      <pc:sldChg chg="delSp mod">
        <pc:chgData name="Bernard, Allison M" userId="7cd67125-3436-42b8-b83a-bbe37ba15a4e" providerId="ADAL" clId="{AD0D5657-A2E8-4846-9457-002B02CFA32F}" dt="2025-10-07T16:22:20.856" v="783" actId="478"/>
        <pc:sldMkLst>
          <pc:docMk/>
          <pc:sldMk cId="2653690524" sldId="1952"/>
        </pc:sldMkLst>
      </pc:sldChg>
      <pc:sldChg chg="delSp mod">
        <pc:chgData name="Bernard, Allison M" userId="7cd67125-3436-42b8-b83a-bbe37ba15a4e" providerId="ADAL" clId="{AD0D5657-A2E8-4846-9457-002B02CFA32F}" dt="2025-10-07T16:22:23.878" v="784" actId="478"/>
        <pc:sldMkLst>
          <pc:docMk/>
          <pc:sldMk cId="1214318063" sldId="1953"/>
        </pc:sldMkLst>
      </pc:sldChg>
      <pc:sldChg chg="addSp delSp modSp mod modAnim modNotesTx">
        <pc:chgData name="Bernard, Allison M" userId="7cd67125-3436-42b8-b83a-bbe37ba15a4e" providerId="ADAL" clId="{AD0D5657-A2E8-4846-9457-002B02CFA32F}" dt="2025-11-06T22:08:44.697" v="1065" actId="20577"/>
        <pc:sldMkLst>
          <pc:docMk/>
          <pc:sldMk cId="1849942618" sldId="2311"/>
        </pc:sldMkLst>
        <pc:spChg chg="add del mod">
          <ac:chgData name="Bernard, Allison M" userId="7cd67125-3436-42b8-b83a-bbe37ba15a4e" providerId="ADAL" clId="{AD0D5657-A2E8-4846-9457-002B02CFA32F}" dt="2025-11-06T19:07:48.525" v="968" actId="478"/>
          <ac:spMkLst>
            <pc:docMk/>
            <pc:sldMk cId="1849942618" sldId="2311"/>
            <ac:spMk id="2" creationId="{AB3A6908-3D65-D785-0DF4-C7BC59CC7933}"/>
          </ac:spMkLst>
        </pc:spChg>
        <pc:spChg chg="mod">
          <ac:chgData name="Bernard, Allison M" userId="7cd67125-3436-42b8-b83a-bbe37ba15a4e" providerId="ADAL" clId="{AD0D5657-A2E8-4846-9457-002B02CFA32F}" dt="2025-10-24T20:34:54.986" v="966" actId="20577"/>
          <ac:spMkLst>
            <pc:docMk/>
            <pc:sldMk cId="1849942618" sldId="2311"/>
            <ac:spMk id="16" creationId="{3AE2B015-09E7-135C-B3E3-4CBAA9042354}"/>
          </ac:spMkLst>
        </pc:spChg>
        <pc:spChg chg="mod">
          <ac:chgData name="Bernard, Allison M" userId="7cd67125-3436-42b8-b83a-bbe37ba15a4e" providerId="ADAL" clId="{AD0D5657-A2E8-4846-9457-002B02CFA32F}" dt="2025-11-06T22:08:44.697" v="1065" actId="20577"/>
          <ac:spMkLst>
            <pc:docMk/>
            <pc:sldMk cId="1849942618" sldId="2311"/>
            <ac:spMk id="17" creationId="{110B9A83-948A-5E55-756B-55274E0088A6}"/>
          </ac:spMkLst>
        </pc:spChg>
      </pc:sldChg>
      <pc:sldChg chg="addSp delSp modSp mod ord">
        <pc:chgData name="Bernard, Allison M" userId="7cd67125-3436-42b8-b83a-bbe37ba15a4e" providerId="ADAL" clId="{AD0D5657-A2E8-4846-9457-002B02CFA32F}" dt="2025-11-06T19:10:05.381" v="1015" actId="20577"/>
        <pc:sldMkLst>
          <pc:docMk/>
          <pc:sldMk cId="3281469308" sldId="2322"/>
        </pc:sldMkLst>
        <pc:spChg chg="mod">
          <ac:chgData name="Bernard, Allison M" userId="7cd67125-3436-42b8-b83a-bbe37ba15a4e" providerId="ADAL" clId="{AD0D5657-A2E8-4846-9457-002B02CFA32F}" dt="2025-11-06T19:10:05.381" v="1015" actId="20577"/>
          <ac:spMkLst>
            <pc:docMk/>
            <pc:sldMk cId="3281469308" sldId="2322"/>
            <ac:spMk id="3" creationId="{C4CA2F25-5244-257D-E625-7C1869D7D27B}"/>
          </ac:spMkLst>
        </pc:spChg>
        <pc:spChg chg="add del mod">
          <ac:chgData name="Bernard, Allison M" userId="7cd67125-3436-42b8-b83a-bbe37ba15a4e" providerId="ADAL" clId="{AD0D5657-A2E8-4846-9457-002B02CFA32F}" dt="2025-11-06T19:09:17.238" v="1002" actId="478"/>
          <ac:spMkLst>
            <pc:docMk/>
            <pc:sldMk cId="3281469308" sldId="2322"/>
            <ac:spMk id="6" creationId="{7504B0CA-2ABB-C7A0-82DE-4439BC298ABF}"/>
          </ac:spMkLst>
        </pc:spChg>
      </pc:sldChg>
      <pc:sldChg chg="addSp delSp modSp mod ord">
        <pc:chgData name="Bernard, Allison M" userId="7cd67125-3436-42b8-b83a-bbe37ba15a4e" providerId="ADAL" clId="{AD0D5657-A2E8-4846-9457-002B02CFA32F}" dt="2025-11-06T21:32:09.041" v="1054" actId="20577"/>
        <pc:sldMkLst>
          <pc:docMk/>
          <pc:sldMk cId="2655034049" sldId="2323"/>
        </pc:sldMkLst>
        <pc:spChg chg="mod">
          <ac:chgData name="Bernard, Allison M" userId="7cd67125-3436-42b8-b83a-bbe37ba15a4e" providerId="ADAL" clId="{AD0D5657-A2E8-4846-9457-002B02CFA32F}" dt="2025-11-06T21:32:09.041" v="1054" actId="20577"/>
          <ac:spMkLst>
            <pc:docMk/>
            <pc:sldMk cId="2655034049" sldId="2323"/>
            <ac:spMk id="3" creationId="{40F6FAC7-BD64-1C7B-C9E9-968E0B45B6F3}"/>
          </ac:spMkLst>
        </pc:spChg>
        <pc:spChg chg="add del mod">
          <ac:chgData name="Bernard, Allison M" userId="7cd67125-3436-42b8-b83a-bbe37ba15a4e" providerId="ADAL" clId="{AD0D5657-A2E8-4846-9457-002B02CFA32F}" dt="2025-11-06T19:10:08.282" v="1016" actId="478"/>
          <ac:spMkLst>
            <pc:docMk/>
            <pc:sldMk cId="2655034049" sldId="2323"/>
            <ac:spMk id="6" creationId="{59FE892E-0774-523D-46A0-C573EF4AB74A}"/>
          </ac:spMkLst>
        </pc:spChg>
      </pc:sldChg>
      <pc:sldChg chg="addSp delSp modSp mod">
        <pc:chgData name="Bernard, Allison M" userId="7cd67125-3436-42b8-b83a-bbe37ba15a4e" providerId="ADAL" clId="{AD0D5657-A2E8-4846-9457-002B02CFA32F}" dt="2025-10-20T19:37:46.964" v="849" actId="478"/>
        <pc:sldMkLst>
          <pc:docMk/>
          <pc:sldMk cId="1213610760" sldId="2327"/>
        </pc:sldMkLst>
      </pc:sldChg>
      <pc:sldChg chg="modAnim">
        <pc:chgData name="Bernard, Allison M" userId="7cd67125-3436-42b8-b83a-bbe37ba15a4e" providerId="ADAL" clId="{AD0D5657-A2E8-4846-9457-002B02CFA32F}" dt="2025-10-20T19:39:52.576" v="956"/>
        <pc:sldMkLst>
          <pc:docMk/>
          <pc:sldMk cId="3393545128" sldId="2332"/>
        </pc:sldMkLst>
      </pc:sldChg>
      <pc:sldChg chg="addSp delSp modSp add mod">
        <pc:chgData name="Bernard, Allison M" userId="7cd67125-3436-42b8-b83a-bbe37ba15a4e" providerId="ADAL" clId="{AD0D5657-A2E8-4846-9457-002B02CFA32F}" dt="2025-10-20T19:36:04.527" v="842" actId="20577"/>
        <pc:sldMkLst>
          <pc:docMk/>
          <pc:sldMk cId="610728527" sldId="2358"/>
        </pc:sldMkLst>
        <pc:spChg chg="mod">
          <ac:chgData name="Bernard, Allison M" userId="7cd67125-3436-42b8-b83a-bbe37ba15a4e" providerId="ADAL" clId="{AD0D5657-A2E8-4846-9457-002B02CFA32F}" dt="2025-10-20T19:36:04.527" v="842" actId="20577"/>
          <ac:spMkLst>
            <pc:docMk/>
            <pc:sldMk cId="610728527" sldId="2358"/>
            <ac:spMk id="2" creationId="{058A730A-A5F9-E499-9601-94606EEA7B39}"/>
          </ac:spMkLst>
        </pc:spChg>
      </pc:sldChg>
      <pc:sldChg chg="add modAnim">
        <pc:chgData name="Bernard, Allison M" userId="7cd67125-3436-42b8-b83a-bbe37ba15a4e" providerId="ADAL" clId="{AD0D5657-A2E8-4846-9457-002B02CFA32F}" dt="2025-10-20T19:39:40.399" v="955"/>
        <pc:sldMkLst>
          <pc:docMk/>
          <pc:sldMk cId="4026112610" sldId="2359"/>
        </pc:sldMkLst>
      </pc:sldChg>
    </pc:docChg>
  </pc:docChgLst>
  <pc:docChgLst>
    <pc:chgData name="Johnson, Kathryn" userId="fc636950-33c7-4c5b-91a9-d3d6a86c01b7" providerId="ADAL" clId="{E949A7CB-FD96-4D97-9610-72060ABE7B91}"/>
    <pc:docChg chg="modSld">
      <pc:chgData name="Johnson, Kathryn" userId="fc636950-33c7-4c5b-91a9-d3d6a86c01b7" providerId="ADAL" clId="{E949A7CB-FD96-4D97-9610-72060ABE7B91}" dt="2025-10-08T18:47:23.918" v="10" actId="962"/>
      <pc:docMkLst>
        <pc:docMk/>
      </pc:docMkLst>
      <pc:sldChg chg="modSp mod">
        <pc:chgData name="Johnson, Kathryn" userId="fc636950-33c7-4c5b-91a9-d3d6a86c01b7" providerId="ADAL" clId="{E949A7CB-FD96-4D97-9610-72060ABE7B91}" dt="2025-10-08T18:45:28.289" v="6" actId="962"/>
        <pc:sldMkLst>
          <pc:docMk/>
          <pc:sldMk cId="1849942618" sldId="2311"/>
        </pc:sldMkLst>
        <pc:picChg chg="mod">
          <ac:chgData name="Johnson, Kathryn" userId="fc636950-33c7-4c5b-91a9-d3d6a86c01b7" providerId="ADAL" clId="{E949A7CB-FD96-4D97-9610-72060ABE7B91}" dt="2025-10-08T18:45:28.289" v="6" actId="962"/>
          <ac:picMkLst>
            <pc:docMk/>
            <pc:sldMk cId="1849942618" sldId="2311"/>
            <ac:picMk id="5" creationId="{53E85338-1AB5-90BD-C167-231C72AA16EB}"/>
          </ac:picMkLst>
        </pc:picChg>
        <pc:picChg chg="mod">
          <ac:chgData name="Johnson, Kathryn" userId="fc636950-33c7-4c5b-91a9-d3d6a86c01b7" providerId="ADAL" clId="{E949A7CB-FD96-4D97-9610-72060ABE7B91}" dt="2025-10-08T18:45:27.901" v="5" actId="962"/>
          <ac:picMkLst>
            <pc:docMk/>
            <pc:sldMk cId="1849942618" sldId="2311"/>
            <ac:picMk id="6" creationId="{F92A2838-62BD-225B-851E-DAD59ADF4D87}"/>
          </ac:picMkLst>
        </pc:picChg>
        <pc:picChg chg="mod">
          <ac:chgData name="Johnson, Kathryn" userId="fc636950-33c7-4c5b-91a9-d3d6a86c01b7" providerId="ADAL" clId="{E949A7CB-FD96-4D97-9610-72060ABE7B91}" dt="2025-10-08T18:45:27.538" v="4" actId="962"/>
          <ac:picMkLst>
            <pc:docMk/>
            <pc:sldMk cId="1849942618" sldId="2311"/>
            <ac:picMk id="7" creationId="{39FB72E5-48A8-61F7-22E7-6F1DF7835D01}"/>
          </ac:picMkLst>
        </pc:picChg>
        <pc:picChg chg="mod">
          <ac:chgData name="Johnson, Kathryn" userId="fc636950-33c7-4c5b-91a9-d3d6a86c01b7" providerId="ADAL" clId="{E949A7CB-FD96-4D97-9610-72060ABE7B91}" dt="2025-10-08T18:45:27.163" v="3" actId="962"/>
          <ac:picMkLst>
            <pc:docMk/>
            <pc:sldMk cId="1849942618" sldId="2311"/>
            <ac:picMk id="8" creationId="{8A9378D6-CEBF-6428-309E-62E6EF7A043C}"/>
          </ac:picMkLst>
        </pc:picChg>
        <pc:picChg chg="mod">
          <ac:chgData name="Johnson, Kathryn" userId="fc636950-33c7-4c5b-91a9-d3d6a86c01b7" providerId="ADAL" clId="{E949A7CB-FD96-4D97-9610-72060ABE7B91}" dt="2025-10-08T18:45:26.797" v="2" actId="962"/>
          <ac:picMkLst>
            <pc:docMk/>
            <pc:sldMk cId="1849942618" sldId="2311"/>
            <ac:picMk id="9" creationId="{DB623731-2A89-95B2-898D-610BE2F9F037}"/>
          </ac:picMkLst>
        </pc:picChg>
        <pc:picChg chg="mod">
          <ac:chgData name="Johnson, Kathryn" userId="fc636950-33c7-4c5b-91a9-d3d6a86c01b7" providerId="ADAL" clId="{E949A7CB-FD96-4D97-9610-72060ABE7B91}" dt="2025-10-08T18:45:26.370" v="1" actId="962"/>
          <ac:picMkLst>
            <pc:docMk/>
            <pc:sldMk cId="1849942618" sldId="2311"/>
            <ac:picMk id="10" creationId="{E543B3D1-8615-761F-7FDA-9CEAC15A33E6}"/>
          </ac:picMkLst>
        </pc:picChg>
        <pc:picChg chg="mod">
          <ac:chgData name="Johnson, Kathryn" userId="fc636950-33c7-4c5b-91a9-d3d6a86c01b7" providerId="ADAL" clId="{E949A7CB-FD96-4D97-9610-72060ABE7B91}" dt="2025-10-08T18:45:26.001" v="0" actId="962"/>
          <ac:picMkLst>
            <pc:docMk/>
            <pc:sldMk cId="1849942618" sldId="2311"/>
            <ac:picMk id="11" creationId="{2D18C556-A28F-3559-D833-4B4F86168309}"/>
          </ac:picMkLst>
        </pc:picChg>
      </pc:sldChg>
      <pc:sldChg chg="modSp mod">
        <pc:chgData name="Johnson, Kathryn" userId="fc636950-33c7-4c5b-91a9-d3d6a86c01b7" providerId="ADAL" clId="{E949A7CB-FD96-4D97-9610-72060ABE7B91}" dt="2025-10-08T18:46:58.131" v="9" actId="962"/>
        <pc:sldMkLst>
          <pc:docMk/>
          <pc:sldMk cId="1213610760" sldId="2327"/>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11/6/2025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21</a:t>
            </a:fld>
            <a:endParaRPr lang="en-US"/>
          </a:p>
        </p:txBody>
      </p:sp>
    </p:spTree>
    <p:extLst>
      <p:ext uri="{BB962C8B-B14F-4D97-AF65-F5344CB8AC3E}">
        <p14:creationId xmlns:p14="http://schemas.microsoft.com/office/powerpoint/2010/main" val="3009939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23</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06C2F-B7EF-5718-C86A-B676FD74A1A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4C78C63-9C78-2C6F-352E-46E915387473}"/>
              </a:ext>
            </a:extLst>
          </p:cNvPr>
          <p:cNvSpPr>
            <a:spLocks noGrp="1" noChangeArrowheads="1"/>
          </p:cNvSpPr>
          <p:nvPr>
            <p:ph type="sldNum" sz="quarter" idx="5"/>
          </p:nvPr>
        </p:nvSpPr>
        <p:spPr>
          <a:ln/>
        </p:spPr>
        <p:txBody>
          <a:bodyPr/>
          <a:lstStyle/>
          <a:p>
            <a:fld id="{DC75AA24-DACC-4E88-AC38-A5808338F778}" type="slidenum">
              <a:rPr lang="en-US"/>
              <a:pPr/>
              <a:t>25</a:t>
            </a:fld>
            <a:endParaRPr lang="en-US"/>
          </a:p>
        </p:txBody>
      </p:sp>
      <p:sp>
        <p:nvSpPr>
          <p:cNvPr id="8194" name="Rectangle 2">
            <a:extLst>
              <a:ext uri="{FF2B5EF4-FFF2-40B4-BE49-F238E27FC236}">
                <a16:creationId xmlns:a16="http://schemas.microsoft.com/office/drawing/2014/main" id="{77C5BF30-38F5-637B-3E33-5D603725521E}"/>
              </a:ext>
            </a:extLst>
          </p:cNvPr>
          <p:cNvSpPr>
            <a:spLocks noGrp="1" noRot="1" noChangeAspect="1" noChangeArrowheads="1" noTextEdit="1"/>
          </p:cNvSpPr>
          <p:nvPr>
            <p:ph type="sldImg"/>
          </p:nvPr>
        </p:nvSpPr>
        <p:spPr>
          <a:xfrm>
            <a:off x="685800" y="1143000"/>
            <a:ext cx="5486400" cy="3086100"/>
          </a:xfrm>
          <a:ln/>
        </p:spPr>
      </p:sp>
      <p:sp>
        <p:nvSpPr>
          <p:cNvPr id="8195" name="Rectangle 3">
            <a:extLst>
              <a:ext uri="{FF2B5EF4-FFF2-40B4-BE49-F238E27FC236}">
                <a16:creationId xmlns:a16="http://schemas.microsoft.com/office/drawing/2014/main" id="{E0DE594C-19E4-A7A5-710F-485DABC3D139}"/>
              </a:ext>
            </a:extLst>
          </p:cNvPr>
          <p:cNvSpPr>
            <a:spLocks noGrp="1" noChangeArrowheads="1"/>
          </p:cNvSpPr>
          <p:nvPr>
            <p:ph type="body" idx="1"/>
          </p:nvPr>
        </p:nvSpPr>
        <p:spPr/>
        <p:txBody>
          <a:bodyPr/>
          <a:lstStyle/>
          <a:p>
            <a:pPr marL="231064" indent="-231064">
              <a:lnSpc>
                <a:spcPct val="80000"/>
              </a:lnSpc>
            </a:pPr>
            <a:r>
              <a:rPr lang="en-US" sz="1000" b="0"/>
              <a:t>5-min timer</a:t>
            </a:r>
          </a:p>
        </p:txBody>
      </p:sp>
    </p:spTree>
    <p:extLst>
      <p:ext uri="{BB962C8B-B14F-4D97-AF65-F5344CB8AC3E}">
        <p14:creationId xmlns:p14="http://schemas.microsoft.com/office/powerpoint/2010/main" val="511181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28</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646479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29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4240059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30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515345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a:t>Consider - How do you reinforce faculty and staff for:</a:t>
            </a:r>
          </a:p>
          <a:p>
            <a:pPr marL="171450" lvl="0" indent="-171450">
              <a:buFont typeface="Arial" panose="020B0604020202020204" pitchFamily="34" charset="0"/>
              <a:buChar char="•"/>
            </a:pPr>
            <a:r>
              <a:rPr lang="en-US"/>
              <a:t>Participation and support</a:t>
            </a:r>
          </a:p>
          <a:p>
            <a:pPr marL="171450" lvl="0" indent="-171450">
              <a:buFont typeface="Arial" panose="020B0604020202020204" pitchFamily="34" charset="0"/>
              <a:buChar char="•"/>
            </a:pPr>
            <a:r>
              <a:rPr lang="en-US"/>
              <a:t>Modeling schoolwide expectations</a:t>
            </a:r>
          </a:p>
          <a:p>
            <a:pPr marL="171450" lvl="0" indent="-171450">
              <a:buFont typeface="Arial" panose="020B0604020202020204" pitchFamily="34" charset="0"/>
              <a:buChar char="•"/>
            </a:pPr>
            <a:r>
              <a:rPr lang="en-US"/>
              <a:t>Taking an instructional approach to behavior</a:t>
            </a:r>
          </a:p>
          <a:p>
            <a:pPr marL="171450" lvl="0" indent="-171450">
              <a:buFont typeface="Arial" panose="020B0604020202020204" pitchFamily="34" charset="0"/>
              <a:buChar char="•"/>
            </a:pPr>
            <a:r>
              <a:rPr lang="en-US"/>
              <a:t>Implementing the Ci3T plan with fidelity</a:t>
            </a:r>
          </a:p>
          <a:p>
            <a:pPr marL="171450" lvl="0" indent="-171450">
              <a:buFont typeface="Arial" panose="020B0604020202020204" pitchFamily="34" charset="0"/>
              <a:buChar char="•"/>
            </a:pPr>
            <a:r>
              <a:rPr lang="en-US"/>
              <a:t>Making instructional shifts in traditional practices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33</a:t>
            </a:fld>
            <a:endParaRPr lang="en-US"/>
          </a:p>
        </p:txBody>
      </p:sp>
    </p:spTree>
    <p:extLst>
      <p:ext uri="{BB962C8B-B14F-4D97-AF65-F5344CB8AC3E}">
        <p14:creationId xmlns:p14="http://schemas.microsoft.com/office/powerpoint/2010/main" val="1074017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39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77911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40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82648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learn more about treatment integrity and social validity, we invite you to review the Module </a:t>
            </a:r>
          </a:p>
        </p:txBody>
      </p:sp>
      <p:sp>
        <p:nvSpPr>
          <p:cNvPr id="4" name="Slide Number Placeholder 3"/>
          <p:cNvSpPr>
            <a:spLocks noGrp="1"/>
          </p:cNvSpPr>
          <p:nvPr>
            <p:ph type="sldNum" sz="quarter" idx="5"/>
          </p:nvPr>
        </p:nvSpPr>
        <p:spPr/>
        <p:txBody>
          <a:bodyPr/>
          <a:lstStyle/>
          <a:p>
            <a:fld id="{58D11C9F-81FA-4052-9B37-1EF4A4EF7E85}" type="slidenum">
              <a:rPr lang="en-US" smtClean="0"/>
              <a:t>43</a:t>
            </a:fld>
            <a:endParaRPr lang="en-US"/>
          </a:p>
        </p:txBody>
      </p:sp>
    </p:spTree>
    <p:extLst>
      <p:ext uri="{BB962C8B-B14F-4D97-AF65-F5344CB8AC3E}">
        <p14:creationId xmlns:p14="http://schemas.microsoft.com/office/powerpoint/2010/main" val="66711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44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230190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C62D3-40D3-CD2F-10AF-51ACDCD9C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0897A-3506-5E5D-BFEE-7E3C9529A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C0CE8-ABEE-DEDA-7199-0DF33664F7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FFA926-EB27-BDBB-7521-B329C43255BF}"/>
              </a:ext>
            </a:extLst>
          </p:cNvPr>
          <p:cNvSpPr>
            <a:spLocks noGrp="1"/>
          </p:cNvSpPr>
          <p:nvPr>
            <p:ph type="sldNum" sz="quarter" idx="5"/>
          </p:nvPr>
        </p:nvSpPr>
        <p:spPr/>
        <p:txBody>
          <a:bodyPr/>
          <a:lstStyle/>
          <a:p>
            <a:fld id="{6CE9D5D3-2E19-48D7-A2AA-A8BA04DCF754}" type="slidenum">
              <a:rPr lang="en-US" smtClean="0"/>
              <a:t>45</a:t>
            </a:fld>
            <a:endParaRPr lang="en-US"/>
          </a:p>
        </p:txBody>
      </p:sp>
    </p:spTree>
    <p:extLst>
      <p:ext uri="{BB962C8B-B14F-4D97-AF65-F5344CB8AC3E}">
        <p14:creationId xmlns:p14="http://schemas.microsoft.com/office/powerpoint/2010/main" val="2689073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3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13</a:t>
            </a:fld>
            <a:endParaRPr lang="en-US"/>
          </a:p>
        </p:txBody>
      </p:sp>
    </p:spTree>
    <p:extLst>
      <p:ext uri="{BB962C8B-B14F-4D97-AF65-F5344CB8AC3E}">
        <p14:creationId xmlns:p14="http://schemas.microsoft.com/office/powerpoint/2010/main" val="3096420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 2:45</a:t>
            </a:r>
          </a:p>
        </p:txBody>
      </p:sp>
      <p:sp>
        <p:nvSpPr>
          <p:cNvPr id="4" name="Slide Number Placeholder 3"/>
          <p:cNvSpPr>
            <a:spLocks noGrp="1"/>
          </p:cNvSpPr>
          <p:nvPr>
            <p:ph type="sldNum" sz="quarter" idx="5"/>
          </p:nvPr>
        </p:nvSpPr>
        <p:spPr/>
        <p:txBody>
          <a:bodyPr/>
          <a:lstStyle/>
          <a:p>
            <a:fld id="{FCBDACA8-45AF-461A-9F93-73E959B08D0A}" type="slidenum">
              <a:rPr lang="en-US" smtClean="0"/>
              <a:t>15</a:t>
            </a:fld>
            <a:endParaRPr lang="en-US"/>
          </a:p>
        </p:txBody>
      </p:sp>
    </p:spTree>
    <p:extLst>
      <p:ext uri="{BB962C8B-B14F-4D97-AF65-F5344CB8AC3E}">
        <p14:creationId xmlns:p14="http://schemas.microsoft.com/office/powerpoint/2010/main" val="1365572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16</a:t>
            </a:fld>
            <a:endParaRPr lang="en-US"/>
          </a:p>
        </p:txBody>
      </p:sp>
    </p:spTree>
    <p:extLst>
      <p:ext uri="{BB962C8B-B14F-4D97-AF65-F5344CB8AC3E}">
        <p14:creationId xmlns:p14="http://schemas.microsoft.com/office/powerpoint/2010/main" val="3857299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227477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501947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690699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007363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06565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810205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14645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655580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21638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63544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1622047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45171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09065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96922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94703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98608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53722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42323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54533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209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06122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1586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46653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560081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0092863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423185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90373933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wiW9VNPzEPQ?feature=oembed" TargetMode="External"/><Relationship Id="rId5" Type="http://schemas.openxmlformats.org/officeDocument/2006/relationships/image" Target="../media/image40.pn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doi.org/10.17161/ci3t.42880" TargetMode="External"/><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80.jpe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91.png"/><Relationship Id="rId5" Type="http://schemas.openxmlformats.org/officeDocument/2006/relationships/hyperlink" Target="https://www.ci3t.org/measures" TargetMode="Externa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9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98.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5.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74C436-694B-AD4B-AFE2-7598E61AD5C6}"/>
              </a:ext>
            </a:extLst>
          </p:cNvPr>
          <p:cNvSpPr>
            <a:spLocks noGrp="1"/>
          </p:cNvSpPr>
          <p:nvPr>
            <p:ph type="ctrTitle"/>
          </p:nvPr>
        </p:nvSpPr>
        <p:spPr>
          <a:xfrm>
            <a:off x="723899" y="685800"/>
            <a:ext cx="10868025" cy="1084328"/>
          </a:xfrm>
        </p:spPr>
        <p:txBody>
          <a:bodyPr>
            <a:noAutofit/>
          </a:bodyPr>
          <a:lstStyle/>
          <a:p>
            <a:r>
              <a:rPr lang="en-US" sz="3600"/>
              <a:t>Effective Tier 1 Practices for Educators</a:t>
            </a:r>
            <a:endParaRPr lang="en-US" sz="3600" b="0"/>
          </a:p>
        </p:txBody>
      </p:sp>
      <p:sp>
        <p:nvSpPr>
          <p:cNvPr id="2" name="Subtitle 1">
            <a:extLst>
              <a:ext uri="{FF2B5EF4-FFF2-40B4-BE49-F238E27FC236}">
                <a16:creationId xmlns:a16="http://schemas.microsoft.com/office/drawing/2014/main" id="{058A730A-A5F9-E499-9601-94606EEA7B39}"/>
              </a:ext>
            </a:extLst>
          </p:cNvPr>
          <p:cNvSpPr>
            <a:spLocks noGrp="1"/>
          </p:cNvSpPr>
          <p:nvPr>
            <p:ph type="subTitle" idx="1"/>
          </p:nvPr>
        </p:nvSpPr>
        <p:spPr>
          <a:xfrm>
            <a:off x="638174" y="1943800"/>
            <a:ext cx="10515600" cy="1655762"/>
          </a:xfrm>
        </p:spPr>
        <p:txBody>
          <a:bodyPr>
            <a:normAutofit/>
          </a:bodyPr>
          <a:lstStyle/>
          <a:p>
            <a:r>
              <a:rPr lang="en-US" sz="2000" dirty="0"/>
              <a:t>Allison M. Bernard, M. Ed., Kathryn L. Johnson, M. A. &amp;</a:t>
            </a:r>
          </a:p>
          <a:p>
            <a:r>
              <a:rPr lang="en-US" sz="2000" dirty="0"/>
              <a:t> Kathleen Lynne Lane, Ph. D., BCBA-D, CF-L2</a:t>
            </a:r>
          </a:p>
          <a:p>
            <a:r>
              <a:rPr lang="en-US" sz="2000" dirty="0"/>
              <a:t>University of Kansas</a:t>
            </a:r>
          </a:p>
        </p:txBody>
      </p:sp>
      <p:sp>
        <p:nvSpPr>
          <p:cNvPr id="3" name="Text 1">
            <a:extLst>
              <a:ext uri="{FF2B5EF4-FFF2-40B4-BE49-F238E27FC236}">
                <a16:creationId xmlns:a16="http://schemas.microsoft.com/office/drawing/2014/main" id="{C40598F7-0D95-F884-AF3F-713BFCB41936}"/>
              </a:ext>
            </a:extLst>
          </p:cNvPr>
          <p:cNvSpPr/>
          <p:nvPr/>
        </p:nvSpPr>
        <p:spPr>
          <a:xfrm>
            <a:off x="509278" y="3429000"/>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after a one-time registration process!</a:t>
            </a:r>
          </a:p>
        </p:txBody>
      </p:sp>
      <p:pic>
        <p:nvPicPr>
          <p:cNvPr id="5" name="Picture" descr="A screenshot of the Ci3T website on the Enhancing Ci3T Modules tab">
            <a:extLst>
              <a:ext uri="{FF2B5EF4-FFF2-40B4-BE49-F238E27FC236}">
                <a16:creationId xmlns:a16="http://schemas.microsoft.com/office/drawing/2014/main" id="{F6A649AC-3540-3B9A-56FB-7048D3DC2055}"/>
              </a:ext>
            </a:extLst>
          </p:cNvPr>
          <p:cNvPicPr>
            <a:picLocks noChangeAspect="1"/>
          </p:cNvPicPr>
          <p:nvPr/>
        </p:nvPicPr>
        <p:blipFill>
          <a:blip r:embed="rId4"/>
          <a:stretch>
            <a:fillRect/>
          </a:stretch>
        </p:blipFill>
        <p:spPr>
          <a:xfrm>
            <a:off x="7622930" y="2887580"/>
            <a:ext cx="4337999" cy="3801392"/>
          </a:xfrm>
          <a:prstGeom prst="rect">
            <a:avLst/>
          </a:prstGeom>
          <a:ln>
            <a:solidFill>
              <a:schemeClr val="tx1"/>
            </a:solidFill>
          </a:ln>
        </p:spPr>
      </p:pic>
      <p:sp>
        <p:nvSpPr>
          <p:cNvPr id="6" name="Rectangle" descr="Yellow box outlining the one-time module registration process">
            <a:extLst>
              <a:ext uri="{FF2B5EF4-FFF2-40B4-BE49-F238E27FC236}">
                <a16:creationId xmlns:a16="http://schemas.microsoft.com/office/drawing/2014/main" id="{A81BE172-8B3B-18F9-0A50-01C3AA9BABEE}"/>
              </a:ext>
            </a:extLst>
          </p:cNvPr>
          <p:cNvSpPr/>
          <p:nvPr/>
        </p:nvSpPr>
        <p:spPr>
          <a:xfrm>
            <a:off x="7491663" y="5632530"/>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392049-E397-8400-B548-8C21C537386E}"/>
              </a:ext>
            </a:extLst>
          </p:cNvPr>
          <p:cNvSpPr txBox="1"/>
          <p:nvPr/>
        </p:nvSpPr>
        <p:spPr>
          <a:xfrm>
            <a:off x="3964304" y="6034242"/>
            <a:ext cx="3122296" cy="738664"/>
          </a:xfrm>
          <a:prstGeom prst="rect">
            <a:avLst/>
          </a:prstGeom>
          <a:noFill/>
        </p:spPr>
        <p:txBody>
          <a:bodyPr wrap="square">
            <a:spAutoFit/>
          </a:bodyPr>
          <a:lstStyle/>
          <a:p>
            <a:pPr marR="0" algn="ctr"/>
            <a:r>
              <a:rPr lang="en-US" sz="1050">
                <a:latin typeface="Times New Roman" panose="02020603050405020304" pitchFamily="18" charset="0"/>
                <a:ea typeface="Calibri" panose="020F0502020204030204" pitchFamily="34" charset="0"/>
                <a:cs typeface="Arial" panose="020B0604020202020204" pitchFamily="34" charset="0"/>
              </a:rPr>
              <a:t>This project was funded in part by Project EPIC (USDE, OSEP Award Number: H325D220011)</a:t>
            </a:r>
          </a:p>
          <a:p>
            <a:pPr marR="0" algn="ctr"/>
            <a:r>
              <a:rPr lang="en-US" sz="1050">
                <a:latin typeface="Times New Roman" panose="02020603050405020304" pitchFamily="18" charset="0"/>
                <a:ea typeface="Calibri" panose="020F0502020204030204" pitchFamily="34" charset="0"/>
                <a:cs typeface="Arial" panose="020B0604020202020204" pitchFamily="34" charset="0"/>
              </a:rPr>
              <a:t> and Project ENHANCE</a:t>
            </a:r>
          </a:p>
          <a:p>
            <a:pPr marR="0" algn="ctr"/>
            <a:r>
              <a:rPr lang="en-US" sz="1050">
                <a:latin typeface="Times New Roman" panose="02020603050405020304" pitchFamily="18" charset="0"/>
                <a:ea typeface="Calibri" panose="020F0502020204030204" pitchFamily="34" charset="0"/>
                <a:cs typeface="Arial" panose="020B0604020202020204" pitchFamily="34" charset="0"/>
              </a:rPr>
              <a:t> (IES Project Number R324N190002)</a:t>
            </a:r>
          </a:p>
        </p:txBody>
      </p:sp>
    </p:spTree>
    <p:extLst>
      <p:ext uri="{BB962C8B-B14F-4D97-AF65-F5344CB8AC3E}">
        <p14:creationId xmlns:p14="http://schemas.microsoft.com/office/powerpoint/2010/main" val="61072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Textbox">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511BE24F-4000-6202-2DBF-09322D6C13DF}"/>
              </a:ext>
            </a:extLst>
          </p:cNvPr>
          <p:cNvPicPr>
            <a:picLocks noChangeAspect="1"/>
          </p:cNvPicPr>
          <p:nvPr/>
        </p:nvPicPr>
        <p:blipFill rotWithShape="1">
          <a:blip r:embed="rId2"/>
          <a:srcRect t="648" b="648"/>
          <a:stretch>
            <a:fillRect/>
          </a:stretch>
        </p:blipFill>
        <p:spPr>
          <a:xfrm>
            <a:off x="2957745" y="1872451"/>
            <a:ext cx="5818067" cy="4225251"/>
          </a:xfrm>
          <a:prstGeom prst="rect">
            <a:avLst/>
          </a:prstGeom>
          <a:solidFill>
            <a:schemeClr val="tx1"/>
          </a:solidFill>
          <a:ln>
            <a:noFill/>
          </a:ln>
        </p:spPr>
      </p:pic>
    </p:spTree>
    <p:extLst>
      <p:ext uri="{BB962C8B-B14F-4D97-AF65-F5344CB8AC3E}">
        <p14:creationId xmlns:p14="http://schemas.microsoft.com/office/powerpoint/2010/main" val="1219460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normAutofit/>
          </a:bodyPr>
          <a:lstStyle/>
          <a:p>
            <a:r>
              <a:rPr kumimoji="0" lang="en-US" sz="5400" b="1" i="0" u="none" strike="noStrike" kern="1200" cap="none" spc="-150" normalizeH="0" baseline="0" noProof="0">
                <a:ln>
                  <a:noFill/>
                </a:ln>
                <a:solidFill>
                  <a:prstClr val="black"/>
                </a:solidFill>
                <a:effectLst/>
                <a:uLnTx/>
                <a:uFillTx/>
                <a:latin typeface="Arial" panose="020B0604020202020204"/>
                <a:ea typeface="+mj-ea"/>
                <a:cs typeface="+mj-cs"/>
              </a:rPr>
              <a:t>Understanding Tier 1</a:t>
            </a:r>
            <a:endParaRPr lang="en-US"/>
          </a:p>
        </p:txBody>
      </p:sp>
      <p:sp>
        <p:nvSpPr>
          <p:cNvPr id="3" name="Text Placeholder 2">
            <a:extLst>
              <a:ext uri="{FF2B5EF4-FFF2-40B4-BE49-F238E27FC236}">
                <a16:creationId xmlns:a16="http://schemas.microsoft.com/office/drawing/2014/main" id="{F4EF606B-F8D2-F817-2FB1-DD2512640A6D}"/>
              </a:ext>
            </a:extLst>
          </p:cNvPr>
          <p:cNvSpPr>
            <a:spLocks noGrp="1"/>
          </p:cNvSpPr>
          <p:nvPr>
            <p:ph type="body" idx="1"/>
          </p:nvPr>
        </p:nvSpPr>
        <p:spPr/>
        <p:txBody>
          <a:bodyPr/>
          <a:lstStyle/>
          <a:p>
            <a:r>
              <a:rPr lang="en-US"/>
              <a:t>Academics</a:t>
            </a:r>
          </a:p>
          <a:p>
            <a:r>
              <a:rPr lang="en-US"/>
              <a:t>Behavior</a:t>
            </a:r>
          </a:p>
          <a:p>
            <a:r>
              <a:rPr lang="en-US"/>
              <a:t>Social</a:t>
            </a:r>
          </a:p>
        </p:txBody>
      </p:sp>
    </p:spTree>
    <p:extLst>
      <p:ext uri="{BB962C8B-B14F-4D97-AF65-F5344CB8AC3E}">
        <p14:creationId xmlns:p14="http://schemas.microsoft.com/office/powerpoint/2010/main" val="3171318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82E142E-BBE1-4963-90F8-7FDF66C091F1}"/>
              </a:ext>
            </a:extLst>
          </p:cNvPr>
          <p:cNvSpPr>
            <a:spLocks noGrp="1"/>
          </p:cNvSpPr>
          <p:nvPr>
            <p:ph type="title"/>
          </p:nvPr>
        </p:nvSpPr>
        <p:spPr/>
        <p:txBody>
          <a:bodyPr/>
          <a:lstStyle/>
          <a:p>
            <a:r>
              <a:rPr lang="en-US"/>
              <a:t>Tier 1: Academic Domain</a:t>
            </a:r>
          </a:p>
        </p:txBody>
      </p:sp>
      <p:grpSp>
        <p:nvGrpSpPr>
          <p:cNvPr id="6" name="Image" descr="Ci3T Blueprint A Primary Tier 1 Plan 1 with Area 1 Academic Responsibilities outlined">
            <a:extLst>
              <a:ext uri="{FF2B5EF4-FFF2-40B4-BE49-F238E27FC236}">
                <a16:creationId xmlns:a16="http://schemas.microsoft.com/office/drawing/2014/main" id="{4E986B6B-1DBC-5DA8-A92F-CC0BB5A3CB60}"/>
              </a:ext>
            </a:extLst>
          </p:cNvPr>
          <p:cNvGrpSpPr/>
          <p:nvPr/>
        </p:nvGrpSpPr>
        <p:grpSpPr>
          <a:xfrm>
            <a:off x="283943" y="3648988"/>
            <a:ext cx="3880474" cy="2998548"/>
            <a:chOff x="283943" y="3648988"/>
            <a:chExt cx="3880474" cy="2998548"/>
          </a:xfrm>
        </p:grpSpPr>
        <p:pic>
          <p:nvPicPr>
            <p:cNvPr id="4" name="Picture" descr="Ci3T Blueprint A Primary Tier 1 Plan 1 with Area 1 Academics Responsibilities outlined">
              <a:extLst>
                <a:ext uri="{FF2B5EF4-FFF2-40B4-BE49-F238E27FC236}">
                  <a16:creationId xmlns:a16="http://schemas.microsoft.com/office/drawing/2014/main" id="{9747361F-1368-4FF9-A0FE-690C4D9E1247}"/>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943" y="3648988"/>
              <a:ext cx="3880474" cy="2998548"/>
            </a:xfrm>
            <a:prstGeom prst="rect">
              <a:avLst/>
            </a:prstGeom>
            <a:ln>
              <a:noFill/>
            </a:ln>
            <a:effectLst>
              <a:outerShdw blurRad="292100" dist="139700" dir="2700000" algn="tl" rotWithShape="0">
                <a:srgbClr val="333333">
                  <a:alpha val="65000"/>
                </a:srgbClr>
              </a:outerShdw>
            </a:effectLst>
          </p:spPr>
        </p:pic>
        <p:sp>
          <p:nvSpPr>
            <p:cNvPr id="5" name="Outline">
              <a:extLst>
                <a:ext uri="{FF2B5EF4-FFF2-40B4-BE49-F238E27FC236}">
                  <a16:creationId xmlns:a16="http://schemas.microsoft.com/office/drawing/2014/main" id="{BACCDC07-54A3-4639-ACEC-FEC2BFAA5F78}"/>
                </a:ext>
                <a:ext uri="{C183D7F6-B498-43B3-948B-1728B52AA6E4}">
                  <adec:decorative xmlns:adec="http://schemas.microsoft.com/office/drawing/2017/decorative" val="0"/>
                </a:ext>
              </a:extLst>
            </p:cNvPr>
            <p:cNvSpPr/>
            <p:nvPr/>
          </p:nvSpPr>
          <p:spPr>
            <a:xfrm rot="5400000">
              <a:off x="-249668" y="4460891"/>
              <a:ext cx="2681036" cy="128170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1371597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Academics</a:t>
            </a:r>
          </a:p>
        </p:txBody>
      </p:sp>
      <p:pic>
        <p:nvPicPr>
          <p:cNvPr id="5" name="Picture 1" descr="Ci3T Blueprint A Primary Tier 1 Plan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Yellow Box" descr="Yellow box outlining Area 1: Academics Responsibilities of faculty and staff">
            <a:extLst>
              <a:ext uri="{FF2B5EF4-FFF2-40B4-BE49-F238E27FC236}">
                <a16:creationId xmlns:a16="http://schemas.microsoft.com/office/drawing/2014/main" id="{839E5BBC-6062-9710-7A33-965504AE5659}"/>
              </a:ext>
            </a:extLst>
          </p:cNvPr>
          <p:cNvSpPr/>
          <p:nvPr/>
        </p:nvSpPr>
        <p:spPr>
          <a:xfrm>
            <a:off x="3071190" y="3872840"/>
            <a:ext cx="2186609"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6EE69C0A-6F37-D03F-BB56-858E1EDE99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80789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1"/>
              </a:ext>
            </a:extLst>
          </p:cNvPr>
          <p:cNvSpPr>
            <a:spLocks noGrp="1"/>
          </p:cNvSpPr>
          <p:nvPr>
            <p:ph type="title"/>
          </p:nvPr>
        </p:nvSpPr>
        <p:spPr/>
        <p:txBody>
          <a:bodyPr/>
          <a:lstStyle/>
          <a:p>
            <a:r>
              <a:rPr lang="en-US"/>
              <a:t>Academics</a:t>
            </a:r>
          </a:p>
        </p:txBody>
      </p:sp>
      <p:pic>
        <p:nvPicPr>
          <p:cNvPr id="5" name="Picture 4" descr="Ci3T Blueprint A Primary Tier 1 Plan 1 with a highlighted sentence in Area 1: Academics Responsibilities that states Teach core programs according to district and state standards with integrity">
            <a:extLst>
              <a:ext uri="{FF2B5EF4-FFF2-40B4-BE49-F238E27FC236}">
                <a16:creationId xmlns:a16="http://schemas.microsoft.com/office/drawing/2014/main" id="{BFA58367-DA09-1E9D-B105-4263A95674F6}"/>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2" name="Picture">
            <a:extLst>
              <a:ext uri="{FF2B5EF4-FFF2-40B4-BE49-F238E27FC236}">
                <a16:creationId xmlns:a16="http://schemas.microsoft.com/office/drawing/2014/main" id="{F67C9DAC-18B1-1E73-687C-E6F43B5E53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03837" y="0"/>
            <a:ext cx="1188163" cy="1537623"/>
          </a:xfrm>
          <a:prstGeom prst="rect">
            <a:avLst/>
          </a:prstGeom>
          <a:ln>
            <a:solidFill>
              <a:schemeClr val="tx1"/>
            </a:solidFill>
          </a:ln>
        </p:spPr>
      </p:pic>
      <p:sp>
        <p:nvSpPr>
          <p:cNvPr id="4" name="Title">
            <a:extLst>
              <a:ext uri="{FF2B5EF4-FFF2-40B4-BE49-F238E27FC236}">
                <a16:creationId xmlns:a16="http://schemas.microsoft.com/office/drawing/2014/main" id="{3911A202-0B91-D0D8-56BD-0C4B42CF487A}"/>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Academics 1</a:t>
            </a:r>
          </a:p>
        </p:txBody>
      </p:sp>
    </p:spTree>
    <p:extLst>
      <p:ext uri="{BB962C8B-B14F-4D97-AF65-F5344CB8AC3E}">
        <p14:creationId xmlns:p14="http://schemas.microsoft.com/office/powerpoint/2010/main" val="1864066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EDBEB8D-C767-303A-B1F5-BFF1A49FF33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Embedding Low-Intensity Supports in Daily Instruction</a:t>
            </a:r>
          </a:p>
        </p:txBody>
      </p:sp>
      <p:pic>
        <p:nvPicPr>
          <p:cNvPr id="4" name="Video" title="Embedding Low Intensity Supports in Daily Instruction">
            <a:hlinkClick r:id="" action="ppaction://media"/>
            <a:extLst>
              <a:ext uri="{FF2B5EF4-FFF2-40B4-BE49-F238E27FC236}">
                <a16:creationId xmlns:a16="http://schemas.microsoft.com/office/drawing/2014/main" id="{AA0BBB80-9E53-0D51-4D1A-30D5BAFE53C9}"/>
              </a:ext>
            </a:extLst>
          </p:cNvPr>
          <p:cNvPicPr>
            <a:picLocks noGrp="1" noRot="1" noChangeAspect="1"/>
          </p:cNvPicPr>
          <p:nvPr>
            <p:ph idx="1"/>
            <a:videoFile r:link="rId1"/>
          </p:nvPr>
        </p:nvPicPr>
        <p:blipFill>
          <a:blip r:embed="rId4"/>
          <a:stretch>
            <a:fillRect/>
          </a:stretch>
        </p:blipFill>
        <p:spPr>
          <a:xfrm>
            <a:off x="302220" y="483245"/>
            <a:ext cx="10435342" cy="5891509"/>
          </a:xfrm>
          <a:prstGeom prst="rect">
            <a:avLst/>
          </a:prstGeom>
        </p:spPr>
      </p:pic>
      <p:pic>
        <p:nvPicPr>
          <p:cNvPr id="6" name="Picture">
            <a:extLst>
              <a:ext uri="{FF2B5EF4-FFF2-40B4-BE49-F238E27FC236}">
                <a16:creationId xmlns:a16="http://schemas.microsoft.com/office/drawing/2014/main" id="{F90FD06A-219D-B117-1E75-67CF65FB26A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21568" y="0"/>
            <a:ext cx="1170432" cy="1828800"/>
          </a:xfrm>
          <a:prstGeom prst="rect">
            <a:avLst/>
          </a:prstGeom>
        </p:spPr>
      </p:pic>
    </p:spTree>
    <p:extLst>
      <p:ext uri="{BB962C8B-B14F-4D97-AF65-F5344CB8AC3E}">
        <p14:creationId xmlns:p14="http://schemas.microsoft.com/office/powerpoint/2010/main" val="29926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8CDF968-FBE7-4E2C-8D0E-B7D733A5ADD4}"/>
              </a:ext>
            </a:extLst>
          </p:cNvPr>
          <p:cNvSpPr>
            <a:spLocks noGrp="1"/>
          </p:cNvSpPr>
          <p:nvPr>
            <p:ph type="title"/>
          </p:nvPr>
        </p:nvSpPr>
        <p:spPr/>
        <p:txBody>
          <a:bodyPr/>
          <a:lstStyle/>
          <a:p>
            <a:r>
              <a:rPr lang="en-US"/>
              <a:t>Tier 1: Behavioral Domain</a:t>
            </a:r>
          </a:p>
        </p:txBody>
      </p:sp>
      <p:grpSp>
        <p:nvGrpSpPr>
          <p:cNvPr id="6" name="Image" descr="Ci3T Blueprint A Primary Tier 1 Plan 1 with Area 2 Behavior Responsibilities outlined">
            <a:extLst>
              <a:ext uri="{FF2B5EF4-FFF2-40B4-BE49-F238E27FC236}">
                <a16:creationId xmlns:a16="http://schemas.microsoft.com/office/drawing/2014/main" id="{90A8FCE1-078D-7AEE-121D-0C8E2E2C5A23}"/>
              </a:ext>
            </a:extLst>
          </p:cNvPr>
          <p:cNvGrpSpPr/>
          <p:nvPr/>
        </p:nvGrpSpPr>
        <p:grpSpPr>
          <a:xfrm>
            <a:off x="230129" y="3648988"/>
            <a:ext cx="3880474" cy="2998548"/>
            <a:chOff x="230129" y="3648988"/>
            <a:chExt cx="3880474" cy="2998548"/>
          </a:xfrm>
        </p:grpSpPr>
        <p:pic>
          <p:nvPicPr>
            <p:cNvPr id="4" name="Picture">
              <a:extLst>
                <a:ext uri="{FF2B5EF4-FFF2-40B4-BE49-F238E27FC236}">
                  <a16:creationId xmlns:a16="http://schemas.microsoft.com/office/drawing/2014/main" id="{3CF05660-0F8D-497D-88B3-4DD382527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29" y="3648988"/>
              <a:ext cx="3880474" cy="2998548"/>
            </a:xfrm>
            <a:prstGeom prst="rect">
              <a:avLst/>
            </a:prstGeom>
            <a:ln>
              <a:noFill/>
            </a:ln>
            <a:effectLst>
              <a:outerShdw blurRad="292100" dist="139700" dir="2700000" algn="tl" rotWithShape="0">
                <a:srgbClr val="333333">
                  <a:alpha val="65000"/>
                </a:srgbClr>
              </a:outerShdw>
            </a:effectLst>
          </p:spPr>
        </p:pic>
        <p:sp>
          <p:nvSpPr>
            <p:cNvPr id="5" name="Outline">
              <a:extLst>
                <a:ext uri="{FF2B5EF4-FFF2-40B4-BE49-F238E27FC236}">
                  <a16:creationId xmlns:a16="http://schemas.microsoft.com/office/drawing/2014/main" id="{98ACB40D-04DD-411F-81E3-42254B1FF8E7}"/>
                </a:ext>
              </a:extLst>
            </p:cNvPr>
            <p:cNvSpPr/>
            <p:nvPr/>
          </p:nvSpPr>
          <p:spPr>
            <a:xfrm rot="5400000">
              <a:off x="833149"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721091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Behavior</a:t>
            </a:r>
          </a:p>
        </p:txBody>
      </p:sp>
      <p:pic>
        <p:nvPicPr>
          <p:cNvPr id="6" name="Picture 1" descr="Ci3T Blueprint A Primary Tier 1 Plan 1"/>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Yellow Box" descr="Yellow box outlining Area 2: Behavior Responsibilities of faculty and staff">
            <a:extLst>
              <a:ext uri="{FF2B5EF4-FFF2-40B4-BE49-F238E27FC236}">
                <a16:creationId xmlns:a16="http://schemas.microsoft.com/office/drawing/2014/main" id="{7B5F2854-463B-4F17-6334-BA7537B27F0E}"/>
              </a:ext>
            </a:extLst>
          </p:cNvPr>
          <p:cNvSpPr/>
          <p:nvPr/>
        </p:nvSpPr>
        <p:spPr>
          <a:xfrm>
            <a:off x="5002695" y="3872840"/>
            <a:ext cx="2186609"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F6C00E4E-C853-4A57-2D32-C697CF6BE8C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9195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noGrp="1"/>
          </p:cNvSpPr>
          <p:nvPr>
            <p:ph type="title"/>
          </p:nvPr>
        </p:nvSpPr>
        <p:spPr/>
        <p:txBody>
          <a:bodyPr/>
          <a:lstStyle/>
          <a:p>
            <a:r>
              <a:rPr lang="en-US"/>
              <a:t>Behavioral</a:t>
            </a:r>
          </a:p>
        </p:txBody>
      </p:sp>
      <p:sp>
        <p:nvSpPr>
          <p:cNvPr id="2" name="Title hidden">
            <a:extLst>
              <a:ext uri="{FF2B5EF4-FFF2-40B4-BE49-F238E27FC236}">
                <a16:creationId xmlns:a16="http://schemas.microsoft.com/office/drawing/2014/main" id="{65AACE57-D066-7EF6-BF26-12BD6598F54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a:p>
            <a:r>
              <a:rPr lang="en-US"/>
              <a:t>Behavioral 1</a:t>
            </a:r>
          </a:p>
        </p:txBody>
      </p:sp>
      <p:pic>
        <p:nvPicPr>
          <p:cNvPr id="3" name="Picture 1" descr="Ci3T Blueprint A Primary Tier 1 Plan 1 with a highlighted sentence in Area 2: Behavior Responsibilities that states Display and model school-wide expectations in classrooms and other key settings.">
            <a:extLst>
              <a:ext uri="{FF2B5EF4-FFF2-40B4-BE49-F238E27FC236}">
                <a16:creationId xmlns:a16="http://schemas.microsoft.com/office/drawing/2014/main" id="{18D99C63-413F-4B01-DA89-CC97FC3DFC74}"/>
              </a:ext>
            </a:extLst>
          </p:cNvPr>
          <p:cNvPicPr>
            <a:picLocks noChangeAspect="1"/>
          </p:cNvPicPr>
          <p:nvPr/>
        </p:nvPicPr>
        <p:blipFill>
          <a:blip r:embed="rId2"/>
          <a:stretch>
            <a:fillRect/>
          </a:stretch>
        </p:blipFill>
        <p:spPr>
          <a:xfrm>
            <a:off x="831647" y="1690688"/>
            <a:ext cx="10528705" cy="4627265"/>
          </a:xfrm>
          <a:prstGeom prst="rect">
            <a:avLst/>
          </a:prstGeom>
        </p:spPr>
      </p:pic>
      <p:pic>
        <p:nvPicPr>
          <p:cNvPr id="14" name="Picture 2" descr="Example of expectation matrix">
            <a:extLst>
              <a:ext uri="{FF2B5EF4-FFF2-40B4-BE49-F238E27FC236}">
                <a16:creationId xmlns:a16="http://schemas.microsoft.com/office/drawing/2014/main" id="{C4ECBADD-07DF-B794-6DB4-23246E810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8120" y="3584870"/>
            <a:ext cx="4246726" cy="3185044"/>
          </a:xfrm>
          <a:prstGeom prst="rect">
            <a:avLst/>
          </a:prstGeom>
          <a:ln>
            <a:solidFill>
              <a:schemeClr val="tx1"/>
            </a:solidFill>
          </a:ln>
        </p:spPr>
      </p:pic>
      <p:pic>
        <p:nvPicPr>
          <p:cNvPr id="5" name="Picture 3">
            <a:extLst>
              <a:ext uri="{FF2B5EF4-FFF2-40B4-BE49-F238E27FC236}">
                <a16:creationId xmlns:a16="http://schemas.microsoft.com/office/drawing/2014/main" id="{BE238031-65A6-8D72-3CDE-353A09CFAF9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343640" y="7488"/>
            <a:ext cx="877824" cy="1371600"/>
          </a:xfrm>
          <a:prstGeom prst="rect">
            <a:avLst/>
          </a:prstGeom>
        </p:spPr>
      </p:pic>
    </p:spTree>
    <p:extLst>
      <p:ext uri="{BB962C8B-B14F-4D97-AF65-F5344CB8AC3E}">
        <p14:creationId xmlns:p14="http://schemas.microsoft.com/office/powerpoint/2010/main" val="5177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57D7F89-E964-7226-4AEA-8FE5F764769B}"/>
              </a:ext>
              <a:ext uri="{C183D7F6-B498-43B3-948B-1728B52AA6E4}">
                <adec:decorative xmlns:adec="http://schemas.microsoft.com/office/drawing/2017/decorative" val="1"/>
              </a:ext>
            </a:extLst>
          </p:cNvPr>
          <p:cNvSpPr>
            <a:spLocks noGrp="1"/>
          </p:cNvSpPr>
          <p:nvPr>
            <p:ph type="title"/>
          </p:nvPr>
        </p:nvSpPr>
        <p:spPr/>
        <p:txBody>
          <a:bodyPr/>
          <a:lstStyle/>
          <a:p>
            <a:r>
              <a:rPr lang="en-US"/>
              <a:t>Behavioral</a:t>
            </a:r>
          </a:p>
        </p:txBody>
      </p:sp>
      <p:sp>
        <p:nvSpPr>
          <p:cNvPr id="4" name="Title hidden">
            <a:extLst>
              <a:ext uri="{FF2B5EF4-FFF2-40B4-BE49-F238E27FC236}">
                <a16:creationId xmlns:a16="http://schemas.microsoft.com/office/drawing/2014/main" id="{2C4B7D15-F5E0-4267-A9C8-8BB5709447A8}"/>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a:p>
            <a:r>
              <a:rPr lang="en-US"/>
              <a:t>Behavioral 3</a:t>
            </a:r>
          </a:p>
        </p:txBody>
      </p:sp>
      <p:pic>
        <p:nvPicPr>
          <p:cNvPr id="11" name="Picture 1" descr="Ci3T Blueprint A Primary Tier 1 Plan 1 with a highlighted sentence in Area 2: Behavior Responsibilities that states Implement the reactive plan with integrity.">
            <a:extLst>
              <a:ext uri="{FF2B5EF4-FFF2-40B4-BE49-F238E27FC236}">
                <a16:creationId xmlns:a16="http://schemas.microsoft.com/office/drawing/2014/main" id="{FC2FFA64-567F-293B-E7BC-4E80FF582F7A}"/>
              </a:ext>
            </a:extLst>
          </p:cNvPr>
          <p:cNvPicPr>
            <a:picLocks noChangeAspect="1"/>
          </p:cNvPicPr>
          <p:nvPr/>
        </p:nvPicPr>
        <p:blipFill>
          <a:blip r:embed="rId2"/>
          <a:stretch>
            <a:fillRect/>
          </a:stretch>
        </p:blipFill>
        <p:spPr>
          <a:xfrm>
            <a:off x="778545" y="1484820"/>
            <a:ext cx="10528705" cy="4627265"/>
          </a:xfrm>
          <a:prstGeom prst="rect">
            <a:avLst/>
          </a:prstGeom>
        </p:spPr>
      </p:pic>
      <p:pic>
        <p:nvPicPr>
          <p:cNvPr id="3" name="Picture 2" descr="Reactive Plan Flow Chart for Responding to Challenging Behavior">
            <a:extLst>
              <a:ext uri="{FF2B5EF4-FFF2-40B4-BE49-F238E27FC236}">
                <a16:creationId xmlns:a16="http://schemas.microsoft.com/office/drawing/2014/main" id="{7E62A863-2762-40F2-8179-9ECAA0F33F26}"/>
              </a:ext>
            </a:extLst>
          </p:cNvPr>
          <p:cNvPicPr>
            <a:picLocks noChangeAspect="1"/>
          </p:cNvPicPr>
          <p:nvPr/>
        </p:nvPicPr>
        <p:blipFill>
          <a:blip r:embed="rId3"/>
          <a:stretch>
            <a:fillRect/>
          </a:stretch>
        </p:blipFill>
        <p:spPr>
          <a:xfrm>
            <a:off x="731995" y="1484820"/>
            <a:ext cx="3592446" cy="4649047"/>
          </a:xfrm>
          <a:prstGeom prst="rect">
            <a:avLst/>
          </a:prstGeom>
          <a:ln>
            <a:solidFill>
              <a:schemeClr val="tx1"/>
            </a:solidFill>
          </a:ln>
        </p:spPr>
      </p:pic>
      <p:grpSp>
        <p:nvGrpSpPr>
          <p:cNvPr id="10" name="Image" descr="Minor and major behavior definitions handouts">
            <a:extLst>
              <a:ext uri="{FF2B5EF4-FFF2-40B4-BE49-F238E27FC236}">
                <a16:creationId xmlns:a16="http://schemas.microsoft.com/office/drawing/2014/main" id="{2DEA0A12-4730-4AD1-D961-A9C7E2BF0ECD}"/>
              </a:ext>
            </a:extLst>
          </p:cNvPr>
          <p:cNvGrpSpPr/>
          <p:nvPr/>
        </p:nvGrpSpPr>
        <p:grpSpPr>
          <a:xfrm>
            <a:off x="7636736" y="365125"/>
            <a:ext cx="3954931" cy="6273383"/>
            <a:chOff x="6213904" y="292308"/>
            <a:chExt cx="3954931" cy="6273383"/>
          </a:xfrm>
        </p:grpSpPr>
        <p:pic>
          <p:nvPicPr>
            <p:cNvPr id="5" name="Picture 4" descr="Text&#10;&#10;Description automatically generated">
              <a:extLst>
                <a:ext uri="{FF2B5EF4-FFF2-40B4-BE49-F238E27FC236}">
                  <a16:creationId xmlns:a16="http://schemas.microsoft.com/office/drawing/2014/main" id="{D0B0AFE3-62D2-4039-8185-4E2B21F62E31}"/>
                </a:ext>
              </a:extLst>
            </p:cNvPr>
            <p:cNvPicPr>
              <a:picLocks noChangeAspect="1"/>
            </p:cNvPicPr>
            <p:nvPr/>
          </p:nvPicPr>
          <p:blipFill>
            <a:blip r:embed="rId4"/>
            <a:stretch>
              <a:fillRect/>
            </a:stretch>
          </p:blipFill>
          <p:spPr>
            <a:xfrm>
              <a:off x="6213904" y="292308"/>
              <a:ext cx="3952359" cy="3054096"/>
            </a:xfrm>
            <a:prstGeom prst="rect">
              <a:avLst/>
            </a:prstGeom>
            <a:ln>
              <a:solidFill>
                <a:schemeClr val="tx1"/>
              </a:solidFill>
            </a:ln>
          </p:spPr>
        </p:pic>
        <p:pic>
          <p:nvPicPr>
            <p:cNvPr id="7" name="Picture 3" descr="Table&#10;&#10;Description automatically generated">
              <a:extLst>
                <a:ext uri="{FF2B5EF4-FFF2-40B4-BE49-F238E27FC236}">
                  <a16:creationId xmlns:a16="http://schemas.microsoft.com/office/drawing/2014/main" id="{EF35E753-9B37-4C7E-920F-C63D59135273}"/>
                </a:ext>
              </a:extLst>
            </p:cNvPr>
            <p:cNvPicPr>
              <a:picLocks noChangeAspect="1"/>
            </p:cNvPicPr>
            <p:nvPr/>
          </p:nvPicPr>
          <p:blipFill>
            <a:blip r:embed="rId5"/>
            <a:stretch>
              <a:fillRect/>
            </a:stretch>
          </p:blipFill>
          <p:spPr>
            <a:xfrm>
              <a:off x="6214446" y="3510027"/>
              <a:ext cx="3954389" cy="3055664"/>
            </a:xfrm>
            <a:prstGeom prst="rect">
              <a:avLst/>
            </a:prstGeom>
            <a:ln>
              <a:solidFill>
                <a:schemeClr val="tx1"/>
              </a:solidFill>
            </a:ln>
          </p:spPr>
        </p:pic>
      </p:grpSp>
      <p:pic>
        <p:nvPicPr>
          <p:cNvPr id="6" name="Picture 5">
            <a:extLst>
              <a:ext uri="{FF2B5EF4-FFF2-40B4-BE49-F238E27FC236}">
                <a16:creationId xmlns:a16="http://schemas.microsoft.com/office/drawing/2014/main" id="{5161E309-FB8F-8A8F-EBDF-D2753C20874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012894" y="29740"/>
            <a:ext cx="1157546" cy="1808666"/>
          </a:xfrm>
          <a:prstGeom prst="rect">
            <a:avLst/>
          </a:prstGeom>
        </p:spPr>
      </p:pic>
    </p:spTree>
    <p:extLst>
      <p:ext uri="{BB962C8B-B14F-4D97-AF65-F5344CB8AC3E}">
        <p14:creationId xmlns:p14="http://schemas.microsoft.com/office/powerpoint/2010/main" val="27861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9C19FCD-3F36-4EA3-8ADA-2775F823E209}"/>
              </a:ext>
            </a:extLst>
          </p:cNvPr>
          <p:cNvSpPr>
            <a:spLocks noGrp="1"/>
          </p:cNvSpPr>
          <p:nvPr>
            <p:ph type="title"/>
          </p:nvPr>
        </p:nvSpPr>
        <p:spPr/>
        <p:txBody>
          <a:bodyPr/>
          <a:lstStyle/>
          <a:p>
            <a:r>
              <a:rPr lang="en-US"/>
              <a:t>Tier 1: Social Domain</a:t>
            </a:r>
          </a:p>
        </p:txBody>
      </p:sp>
      <p:grpSp>
        <p:nvGrpSpPr>
          <p:cNvPr id="6" name="Image" descr="Ci3T Blueprint A Primary Tier 1 Plan 1 with Area 3 Social Skills Responsibilities outlined">
            <a:extLst>
              <a:ext uri="{FF2B5EF4-FFF2-40B4-BE49-F238E27FC236}">
                <a16:creationId xmlns:a16="http://schemas.microsoft.com/office/drawing/2014/main" id="{A8427AD3-E4EC-63D4-89E0-25B76F03B9B2}"/>
              </a:ext>
            </a:extLst>
          </p:cNvPr>
          <p:cNvGrpSpPr/>
          <p:nvPr/>
        </p:nvGrpSpPr>
        <p:grpSpPr>
          <a:xfrm>
            <a:off x="329882" y="3648988"/>
            <a:ext cx="3880474" cy="2998548"/>
            <a:chOff x="329882" y="3648988"/>
            <a:chExt cx="3880474" cy="2998548"/>
          </a:xfrm>
        </p:grpSpPr>
        <p:pic>
          <p:nvPicPr>
            <p:cNvPr id="4" name="Picture">
              <a:extLst>
                <a:ext uri="{FF2B5EF4-FFF2-40B4-BE49-F238E27FC236}">
                  <a16:creationId xmlns:a16="http://schemas.microsoft.com/office/drawing/2014/main" id="{146F1514-5166-4FFF-8426-8A211BE94E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82" y="3648988"/>
              <a:ext cx="3880474" cy="2998548"/>
            </a:xfrm>
            <a:prstGeom prst="rect">
              <a:avLst/>
            </a:prstGeom>
            <a:ln>
              <a:noFill/>
            </a:ln>
            <a:effectLst>
              <a:outerShdw blurRad="292100" dist="139700" dir="2700000" algn="tl" rotWithShape="0">
                <a:srgbClr val="333333">
                  <a:alpha val="65000"/>
                </a:srgbClr>
              </a:outerShdw>
            </a:effectLst>
          </p:spPr>
        </p:pic>
        <p:sp>
          <p:nvSpPr>
            <p:cNvPr id="5" name="Outline">
              <a:extLst>
                <a:ext uri="{FF2B5EF4-FFF2-40B4-BE49-F238E27FC236}">
                  <a16:creationId xmlns:a16="http://schemas.microsoft.com/office/drawing/2014/main" id="{15246A1E-3F9F-49EE-BFD6-DB43F1A20F4B}"/>
                </a:ext>
              </a:extLst>
            </p:cNvPr>
            <p:cNvSpPr/>
            <p:nvPr/>
          </p:nvSpPr>
          <p:spPr>
            <a:xfrm rot="5400000">
              <a:off x="2071242"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982742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Social Skills</a:t>
            </a:r>
          </a:p>
        </p:txBody>
      </p:sp>
      <p:pic>
        <p:nvPicPr>
          <p:cNvPr id="6" name="Picture 1" descr="Ci3T Blueprint A Primary Tier 1 Plan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utline" descr="Yellow box outlining Area 3: Social Skills Responsibilities of faculty and staff">
            <a:extLst>
              <a:ext uri="{FF2B5EF4-FFF2-40B4-BE49-F238E27FC236}">
                <a16:creationId xmlns:a16="http://schemas.microsoft.com/office/drawing/2014/main" id="{C75B3605-4035-F019-E019-70C3B3B58500}"/>
              </a:ext>
            </a:extLst>
          </p:cNvPr>
          <p:cNvSpPr/>
          <p:nvPr/>
        </p:nvSpPr>
        <p:spPr>
          <a:xfrm>
            <a:off x="7048500" y="3910940"/>
            <a:ext cx="1971675" cy="2366035"/>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6878D3FF-EDC3-979B-6FD1-CE04940D561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53975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Social</a:t>
            </a:r>
          </a:p>
        </p:txBody>
      </p:sp>
      <p:pic>
        <p:nvPicPr>
          <p:cNvPr id="2" name="Picture 1" descr="Ci3T Blueprint A Primary Tier 1 Plan 1 with three highlighted sentences in Area 3: Social Responsibilities that states Teach schoolwide social skills/ character education curricula with integrity. Teach daily Second Step lessons (link to grade level instructional schedules). Seek ways to engage parents as partners in the school program.">
            <a:extLst>
              <a:ext uri="{FF2B5EF4-FFF2-40B4-BE49-F238E27FC236}">
                <a16:creationId xmlns:a16="http://schemas.microsoft.com/office/drawing/2014/main" id="{BC01A5E7-6F89-708A-41ED-2A9658928222}"/>
              </a:ext>
            </a:extLst>
          </p:cNvPr>
          <p:cNvPicPr>
            <a:picLocks noChangeAspect="1"/>
          </p:cNvPicPr>
          <p:nvPr/>
        </p:nvPicPr>
        <p:blipFill>
          <a:blip r:embed="rId2"/>
          <a:stretch>
            <a:fillRect/>
          </a:stretch>
        </p:blipFill>
        <p:spPr>
          <a:xfrm>
            <a:off x="447566" y="2099115"/>
            <a:ext cx="11296867" cy="3603048"/>
          </a:xfrm>
          <a:prstGeom prst="rect">
            <a:avLst/>
          </a:prstGeom>
        </p:spPr>
      </p:pic>
      <p:pic>
        <p:nvPicPr>
          <p:cNvPr id="3" name="Picture 4" descr="Screenshot of What Works Clearinghouse website">
            <a:extLst>
              <a:ext uri="{FF2B5EF4-FFF2-40B4-BE49-F238E27FC236}">
                <a16:creationId xmlns:a16="http://schemas.microsoft.com/office/drawing/2014/main" id="{37A728CB-194F-DB2E-9692-1CA681B070FE}"/>
              </a:ext>
            </a:extLst>
          </p:cNvPr>
          <p:cNvPicPr>
            <a:picLocks noChangeAspect="1"/>
          </p:cNvPicPr>
          <p:nvPr/>
        </p:nvPicPr>
        <p:blipFill>
          <a:blip r:embed="rId3"/>
          <a:stretch>
            <a:fillRect/>
          </a:stretch>
        </p:blipFill>
        <p:spPr>
          <a:xfrm>
            <a:off x="9055509" y="130344"/>
            <a:ext cx="2913327" cy="190012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721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Ci3T: An Integrated Approach</a:t>
            </a:r>
          </a:p>
        </p:txBody>
      </p:sp>
      <p:pic>
        <p:nvPicPr>
          <p:cNvPr id="1026" name="Picture 1" descr="Embedding and Integrating Ci3T Domains Into Daily Instruction module cover">
            <a:extLst>
              <a:ext uri="{FF2B5EF4-FFF2-40B4-BE49-F238E27FC236}">
                <a16:creationId xmlns:a16="http://schemas.microsoft.com/office/drawing/2014/main" id="{04FE7E35-DF58-3A68-0348-AE9AA5EDD1F4}"/>
              </a:ext>
            </a:extLst>
          </p:cNvPr>
          <p:cNvPicPr>
            <a:picLocks noChangeAspect="1" noChangeArrowheads="1"/>
          </p:cNvPicPr>
          <p:nvPr/>
        </p:nvPicPr>
        <p:blipFill>
          <a:blip r:embed="rId3"/>
          <a:srcRect/>
          <a:stretch/>
        </p:blipFill>
        <p:spPr bwMode="auto">
          <a:xfrm>
            <a:off x="838200" y="1861720"/>
            <a:ext cx="2680558" cy="41880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tegrated lesson plan template">
            <a:extLst>
              <a:ext uri="{FF2B5EF4-FFF2-40B4-BE49-F238E27FC236}">
                <a16:creationId xmlns:a16="http://schemas.microsoft.com/office/drawing/2014/main" id="{843924C5-4B6D-110A-3A81-1B98017640D6}"/>
              </a:ext>
            </a:extLst>
          </p:cNvPr>
          <p:cNvPicPr>
            <a:picLocks noChangeAspect="1"/>
          </p:cNvPicPr>
          <p:nvPr/>
        </p:nvPicPr>
        <p:blipFill>
          <a:blip r:embed="rId4"/>
          <a:srcRect b="12409"/>
          <a:stretch>
            <a:fillRect/>
          </a:stretch>
        </p:blipFill>
        <p:spPr>
          <a:xfrm>
            <a:off x="3706761" y="2569611"/>
            <a:ext cx="3982065" cy="2695214"/>
          </a:xfrm>
          <a:prstGeom prst="rect">
            <a:avLst/>
          </a:prstGeom>
          <a:ln>
            <a:solidFill>
              <a:schemeClr val="tx1"/>
            </a:solidFill>
          </a:ln>
        </p:spPr>
      </p:pic>
      <p:grpSp>
        <p:nvGrpSpPr>
          <p:cNvPr id="3" name="Image" descr="Screenshot of three Ci3T YouTube videos about an integrated approach&#10;">
            <a:extLst>
              <a:ext uri="{FF2B5EF4-FFF2-40B4-BE49-F238E27FC236}">
                <a16:creationId xmlns:a16="http://schemas.microsoft.com/office/drawing/2014/main" id="{3237D6BD-0811-D1EB-CDC4-2F3AF68AABD2}"/>
              </a:ext>
            </a:extLst>
          </p:cNvPr>
          <p:cNvGrpSpPr/>
          <p:nvPr/>
        </p:nvGrpSpPr>
        <p:grpSpPr>
          <a:xfrm>
            <a:off x="7856374" y="1879960"/>
            <a:ext cx="4169832" cy="3890512"/>
            <a:chOff x="7856374" y="1879960"/>
            <a:chExt cx="4169832" cy="3890512"/>
          </a:xfrm>
        </p:grpSpPr>
        <p:pic>
          <p:nvPicPr>
            <p:cNvPr id="6" name="Picture 3" descr="A screenshot of a video game&#10;&#10;Description automatically generated">
              <a:extLst>
                <a:ext uri="{FF2B5EF4-FFF2-40B4-BE49-F238E27FC236}">
                  <a16:creationId xmlns:a16="http://schemas.microsoft.com/office/drawing/2014/main" id="{7CD1A545-E85C-93C7-7500-1B7610A3820D}"/>
                </a:ext>
              </a:extLst>
            </p:cNvPr>
            <p:cNvPicPr>
              <a:picLocks noChangeAspect="1"/>
            </p:cNvPicPr>
            <p:nvPr/>
          </p:nvPicPr>
          <p:blipFill>
            <a:blip r:embed="rId5"/>
            <a:stretch>
              <a:fillRect/>
            </a:stretch>
          </p:blipFill>
          <p:spPr>
            <a:xfrm>
              <a:off x="7856374" y="1879960"/>
              <a:ext cx="3365079" cy="1904762"/>
            </a:xfrm>
            <a:prstGeom prst="rect">
              <a:avLst/>
            </a:prstGeom>
            <a:ln>
              <a:solidFill>
                <a:schemeClr val="tx1"/>
              </a:solidFill>
            </a:ln>
          </p:spPr>
        </p:pic>
        <p:pic>
          <p:nvPicPr>
            <p:cNvPr id="8" name="Picture 2" descr="A person in a tie&#10;&#10;Description automatically generated">
              <a:extLst>
                <a:ext uri="{FF2B5EF4-FFF2-40B4-BE49-F238E27FC236}">
                  <a16:creationId xmlns:a16="http://schemas.microsoft.com/office/drawing/2014/main" id="{E79705F1-8098-D929-BF2C-112C0F55130F}"/>
                </a:ext>
              </a:extLst>
            </p:cNvPr>
            <p:cNvPicPr>
              <a:picLocks noChangeAspect="1"/>
            </p:cNvPicPr>
            <p:nvPr/>
          </p:nvPicPr>
          <p:blipFill>
            <a:blip r:embed="rId6"/>
            <a:stretch>
              <a:fillRect/>
            </a:stretch>
          </p:blipFill>
          <p:spPr>
            <a:xfrm>
              <a:off x="8246052" y="2724057"/>
              <a:ext cx="3390476" cy="1904762"/>
            </a:xfrm>
            <a:prstGeom prst="rect">
              <a:avLst/>
            </a:prstGeom>
            <a:ln>
              <a:solidFill>
                <a:schemeClr val="tx1"/>
              </a:solidFill>
            </a:ln>
          </p:spPr>
        </p:pic>
        <p:pic>
          <p:nvPicPr>
            <p:cNvPr id="4" name="Picture 1" descr="A person standing next to a person&#10;&#10;Description automatically generated">
              <a:extLst>
                <a:ext uri="{FF2B5EF4-FFF2-40B4-BE49-F238E27FC236}">
                  <a16:creationId xmlns:a16="http://schemas.microsoft.com/office/drawing/2014/main" id="{C24A83A1-E8EA-5057-693D-77A2BBC03941}"/>
                </a:ext>
              </a:extLst>
            </p:cNvPr>
            <p:cNvPicPr>
              <a:picLocks noChangeAspect="1"/>
            </p:cNvPicPr>
            <p:nvPr/>
          </p:nvPicPr>
          <p:blipFill>
            <a:blip r:embed="rId7"/>
            <a:stretch>
              <a:fillRect/>
            </a:stretch>
          </p:blipFill>
          <p:spPr>
            <a:xfrm>
              <a:off x="8623032" y="3865710"/>
              <a:ext cx="3403174" cy="1904762"/>
            </a:xfrm>
            <a:prstGeom prst="rect">
              <a:avLst/>
            </a:prstGeom>
            <a:ln>
              <a:solidFill>
                <a:schemeClr val="tx1"/>
              </a:solidFill>
            </a:ln>
          </p:spPr>
        </p:pic>
      </p:grpSp>
      <p:sp>
        <p:nvSpPr>
          <p:cNvPr id="12" name="TextBox">
            <a:extLst>
              <a:ext uri="{FF2B5EF4-FFF2-40B4-BE49-F238E27FC236}">
                <a16:creationId xmlns:a16="http://schemas.microsoft.com/office/drawing/2014/main" id="{D6E8DBDE-9B0D-42AF-A265-204E9CE36545}"/>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algn="l" rtl="0" fontAlgn="base">
              <a:lnSpc>
                <a:spcPts val="1150"/>
              </a:lnSpc>
              <a:buNone/>
            </a:pPr>
            <a:r>
              <a:rPr lang="en-US" sz="1050" b="0" i="0" u="none" strike="noStrike">
                <a:solidFill>
                  <a:srgbClr val="808080"/>
                </a:solidFill>
                <a:effectLst/>
              </a:rPr>
              <a:t>Citation. Oakes, W. P., Lane, K. L., Lane, K. S., &amp; Buckman, M. M. (2019). </a:t>
            </a:r>
            <a:r>
              <a:rPr lang="en-US" sz="1050" b="0" i="1" u="none" strike="noStrike">
                <a:solidFill>
                  <a:srgbClr val="808080"/>
                </a:solidFill>
                <a:effectLst/>
              </a:rPr>
              <a:t>Ci3T integrated lessons plan template</a:t>
            </a:r>
            <a:r>
              <a:rPr lang="en-US" sz="1050" b="0" i="0" u="none" strike="noStrike">
                <a:solidFill>
                  <a:srgbClr val="808080"/>
                </a:solidFill>
                <a:effectLst/>
              </a:rPr>
              <a:t>. www.ci3t.org.</a:t>
            </a:r>
            <a:r>
              <a:rPr lang="en-US" sz="1050" b="0" i="0">
                <a:effectLst/>
              </a:rPr>
              <a:t>​</a:t>
            </a:r>
          </a:p>
          <a:p>
            <a:pPr algn="l" rtl="0" fontAlgn="base">
              <a:lnSpc>
                <a:spcPts val="1150"/>
              </a:lnSpc>
            </a:pPr>
            <a:r>
              <a:rPr lang="en-US" sz="1050" b="0" i="0" u="none" strike="noStrike">
                <a:solidFill>
                  <a:srgbClr val="808080"/>
                </a:solidFill>
                <a:effectLst/>
              </a:rPr>
              <a:t>Completed examples available in:</a:t>
            </a:r>
            <a:r>
              <a:rPr lang="en-US" sz="1600" b="0" i="0" u="none" strike="noStrike">
                <a:solidFill>
                  <a:srgbClr val="000000"/>
                </a:solidFill>
                <a:effectLst/>
              </a:rPr>
              <a:t> </a:t>
            </a:r>
            <a:r>
              <a:rPr lang="en-US" sz="1050" b="0" i="0" u="none" strike="noStrike">
                <a:solidFill>
                  <a:srgbClr val="808080"/>
                </a:solidFill>
                <a:effectLst/>
              </a:rPr>
              <a:t>Ci3T Project ENHANCE Research Team. (2022, July). </a:t>
            </a:r>
            <a:r>
              <a:rPr lang="en-US" sz="1050" b="0" i="1" u="none" strike="noStrike">
                <a:solidFill>
                  <a:srgbClr val="808080"/>
                </a:solidFill>
                <a:effectLst/>
              </a:rPr>
              <a:t>Embedding and integrating Ci3T domains into daily instruction</a:t>
            </a:r>
            <a:r>
              <a:rPr lang="en-US" sz="1050" b="0" i="0" u="none" strike="noStrike">
                <a:solidFill>
                  <a:srgbClr val="808080"/>
                </a:solidFill>
                <a:effectLst/>
              </a:rPr>
              <a:t>. Author. </a:t>
            </a:r>
            <a:r>
              <a:rPr lang="en-US" sz="1050" b="0" i="0" u="sng" strike="noStrike">
                <a:solidFill>
                  <a:srgbClr val="283375"/>
                </a:solidFill>
                <a:effectLst/>
                <a:hlinkClick r:id="rId8"/>
              </a:rPr>
              <a:t>https://doi.org/10.17161/ci3t.42880</a:t>
            </a:r>
            <a:r>
              <a:rPr lang="en-US" sz="1050" b="0" i="0" u="none" strike="noStrike">
                <a:solidFill>
                  <a:srgbClr val="808080"/>
                </a:solidFill>
                <a:effectLst/>
              </a:rPr>
              <a:t> </a:t>
            </a:r>
            <a:endParaRPr lang="en-US" sz="1050" b="0" i="0">
              <a:effectLst/>
            </a:endParaRPr>
          </a:p>
        </p:txBody>
      </p:sp>
    </p:spTree>
    <p:extLst>
      <p:ext uri="{BB962C8B-B14F-4D97-AF65-F5344CB8AC3E}">
        <p14:creationId xmlns:p14="http://schemas.microsoft.com/office/powerpoint/2010/main" val="4274574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a:srcRect t="4290" b="13076"/>
          <a:stretch/>
        </p:blipFill>
        <p:spPr>
          <a:xfrm>
            <a:off x="878297" y="75721"/>
            <a:ext cx="10502990" cy="6706558"/>
          </a:xfrm>
          <a:prstGeom prst="rect">
            <a:avLst/>
          </a:prstGeom>
          <a:ln>
            <a:solidFill>
              <a:schemeClr val="tx1"/>
            </a:solidFill>
          </a:ln>
        </p:spPr>
      </p:pic>
      <p:sp>
        <p:nvSpPr>
          <p:cNvPr id="15" name="Rectangle 1">
            <a:extLst>
              <a:ext uri="{FF2B5EF4-FFF2-40B4-BE49-F238E27FC236}">
                <a16:creationId xmlns:a16="http://schemas.microsoft.com/office/drawing/2014/main" id="{614F4E20-F682-20BC-CEDD-F9704CBCE9A0}"/>
              </a:ext>
              <a:ext uri="{C183D7F6-B498-43B3-948B-1728B52AA6E4}">
                <adec:decorative xmlns:adec="http://schemas.microsoft.com/office/drawing/2017/decorative" val="1"/>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D10287F-4A8E-6334-0A27-66115EF16611}"/>
              </a:ext>
              <a:ext uri="{C183D7F6-B498-43B3-948B-1728B52AA6E4}">
                <adec:decorative xmlns:adec="http://schemas.microsoft.com/office/drawing/2017/decorative" val="1"/>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2023484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AD354-18F9-1A6F-AA67-1D1D0DADAD4C}"/>
            </a:ext>
          </a:extLst>
        </p:cNvPr>
        <p:cNvGrpSpPr/>
        <p:nvPr/>
      </p:nvGrpSpPr>
      <p:grpSpPr>
        <a:xfrm>
          <a:off x="0" y="0"/>
          <a:ext cx="0" cy="0"/>
          <a:chOff x="0" y="0"/>
          <a:chExt cx="0" cy="0"/>
        </a:xfrm>
      </p:grpSpPr>
      <p:sp>
        <p:nvSpPr>
          <p:cNvPr id="16" name="Title">
            <a:extLst>
              <a:ext uri="{FF2B5EF4-FFF2-40B4-BE49-F238E27FC236}">
                <a16:creationId xmlns:a16="http://schemas.microsoft.com/office/drawing/2014/main" id="{3AE2B015-09E7-135C-B3E3-4CBAA9042354}"/>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dirty="0">
                <a:solidFill>
                  <a:schemeClr val="bg1"/>
                </a:solidFill>
              </a:rPr>
              <a:t>Talk Time</a:t>
            </a:r>
          </a:p>
        </p:txBody>
      </p:sp>
      <p:sp>
        <p:nvSpPr>
          <p:cNvPr id="3" name="Title hidden">
            <a:extLst>
              <a:ext uri="{FF2B5EF4-FFF2-40B4-BE49-F238E27FC236}">
                <a16:creationId xmlns:a16="http://schemas.microsoft.com/office/drawing/2014/main" id="{856F42BB-405F-7D90-F758-A1CE19DA8DAB}"/>
              </a:ext>
            </a:extLst>
          </p:cNvPr>
          <p:cNvSpPr txBox="1">
            <a:spLocks/>
          </p:cNvSpPr>
          <p:nvPr/>
        </p:nvSpPr>
        <p:spPr>
          <a:xfrm>
            <a:off x="1824934" y="-1332833"/>
            <a:ext cx="8868466" cy="1117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Work Time 1</a:t>
            </a:r>
          </a:p>
        </p:txBody>
      </p:sp>
      <p:sp>
        <p:nvSpPr>
          <p:cNvPr id="17" name="Content">
            <a:extLst>
              <a:ext uri="{FF2B5EF4-FFF2-40B4-BE49-F238E27FC236}">
                <a16:creationId xmlns:a16="http://schemas.microsoft.com/office/drawing/2014/main" id="{110B9A83-948A-5E55-756B-55274E0088A6}"/>
              </a:ext>
            </a:extLst>
          </p:cNvPr>
          <p:cNvSpPr>
            <a:spLocks noGrp="1"/>
          </p:cNvSpPr>
          <p:nvPr>
            <p:ph idx="1"/>
          </p:nvPr>
        </p:nvSpPr>
        <p:spPr>
          <a:xfrm>
            <a:off x="838200" y="1825625"/>
            <a:ext cx="10515600" cy="2805369"/>
          </a:xfrm>
          <a:solidFill>
            <a:schemeClr val="accent5">
              <a:lumMod val="20000"/>
              <a:lumOff val="80000"/>
            </a:schemeClr>
          </a:solidFill>
        </p:spPr>
        <p:txBody>
          <a:bodyPr/>
          <a:lstStyle/>
          <a:p>
            <a:r>
              <a:rPr lang="en-US" dirty="0"/>
              <a:t>What is something you heard today that you might add to your practice for launching the school year across academic, behavior, and social domains?</a:t>
            </a:r>
          </a:p>
        </p:txBody>
      </p:sp>
      <p:pic>
        <p:nvPicPr>
          <p:cNvPr id="5" name="Picture 41">
            <a:extLst>
              <a:ext uri="{FF2B5EF4-FFF2-40B4-BE49-F238E27FC236}">
                <a16:creationId xmlns:a16="http://schemas.microsoft.com/office/drawing/2014/main" id="{53E85338-1AB5-90BD-C167-231C72AA16E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30740" y="476593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0">
            <a:extLst>
              <a:ext uri="{FF2B5EF4-FFF2-40B4-BE49-F238E27FC236}">
                <a16:creationId xmlns:a16="http://schemas.microsoft.com/office/drawing/2014/main" id="{F92A2838-62BD-225B-851E-DAD59ADF4D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30740" y="476593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9">
            <a:extLst>
              <a:ext uri="{FF2B5EF4-FFF2-40B4-BE49-F238E27FC236}">
                <a16:creationId xmlns:a16="http://schemas.microsoft.com/office/drawing/2014/main" id="{39FB72E5-48A8-61F7-22E7-6F1DF7835D0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30740" y="476593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8">
            <a:extLst>
              <a:ext uri="{FF2B5EF4-FFF2-40B4-BE49-F238E27FC236}">
                <a16:creationId xmlns:a16="http://schemas.microsoft.com/office/drawing/2014/main" id="{8A9378D6-CEBF-6428-309E-62E6EF7A043C}"/>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630740" y="476593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3">
            <a:extLst>
              <a:ext uri="{FF2B5EF4-FFF2-40B4-BE49-F238E27FC236}">
                <a16:creationId xmlns:a16="http://schemas.microsoft.com/office/drawing/2014/main" id="{DB623731-2A89-95B2-898D-610BE2F9F037}"/>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30740" y="476593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36">
            <a:extLst>
              <a:ext uri="{FF2B5EF4-FFF2-40B4-BE49-F238E27FC236}">
                <a16:creationId xmlns:a16="http://schemas.microsoft.com/office/drawing/2014/main" id="{E543B3D1-8615-761F-7FDA-9CEAC15A33E6}"/>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630740" y="4765931"/>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2">
            <a:extLst>
              <a:ext uri="{FF2B5EF4-FFF2-40B4-BE49-F238E27FC236}">
                <a16:creationId xmlns:a16="http://schemas.microsoft.com/office/drawing/2014/main" id="{2D18C556-A28F-3559-D833-4B4F86168309}"/>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630741" y="4765931"/>
            <a:ext cx="5076823" cy="18002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49942618"/>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a:xfrm>
            <a:off x="831850" y="1709738"/>
            <a:ext cx="7741337" cy="2852737"/>
          </a:xfrm>
        </p:spPr>
        <p:txBody>
          <a:bodyPr>
            <a:normAutofit/>
          </a:bodyPr>
          <a:lstStyle/>
          <a:p>
            <a:r>
              <a:rPr lang="en-US"/>
              <a:t>Getting Started with Tier 1</a:t>
            </a:r>
          </a:p>
        </p:txBody>
      </p:sp>
    </p:spTree>
    <p:extLst>
      <p:ext uri="{BB962C8B-B14F-4D97-AF65-F5344CB8AC3E}">
        <p14:creationId xmlns:p14="http://schemas.microsoft.com/office/powerpoint/2010/main" val="3973010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43F72-8907-107F-E8B0-BB038875D2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D90F0-0990-8437-8275-3051DDAA1ECA}"/>
              </a:ext>
            </a:extLst>
          </p:cNvPr>
          <p:cNvSpPr>
            <a:spLocks noGrp="1"/>
          </p:cNvSpPr>
          <p:nvPr>
            <p:ph type="title"/>
          </p:nvPr>
        </p:nvSpPr>
        <p:spPr/>
        <p:txBody>
          <a:bodyPr/>
          <a:lstStyle/>
          <a:p>
            <a:r>
              <a:rPr lang="en-US"/>
              <a:t>Procedures for Teaching</a:t>
            </a:r>
          </a:p>
        </p:txBody>
      </p:sp>
    </p:spTree>
    <p:extLst>
      <p:ext uri="{BB962C8B-B14F-4D97-AF65-F5344CB8AC3E}">
        <p14:creationId xmlns:p14="http://schemas.microsoft.com/office/powerpoint/2010/main" val="114353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7F25DC09-9A44-3BCC-111A-77E3271AC77F}"/>
              </a:ext>
            </a:extLst>
          </p:cNvPr>
          <p:cNvSpPr>
            <a:spLocks noGrp="1"/>
          </p:cNvSpPr>
          <p:nvPr>
            <p:ph type="title"/>
          </p:nvPr>
        </p:nvSpPr>
        <p:spPr/>
        <p:txBody>
          <a:bodyPr/>
          <a:lstStyle/>
          <a:p>
            <a:r>
              <a:rPr lang="en-US"/>
              <a:t>Faculty and Staff </a:t>
            </a:r>
          </a:p>
        </p:txBody>
      </p:sp>
      <p:sp>
        <p:nvSpPr>
          <p:cNvPr id="17" name="Content 1">
            <a:extLst>
              <a:ext uri="{FF2B5EF4-FFF2-40B4-BE49-F238E27FC236}">
                <a16:creationId xmlns:a16="http://schemas.microsoft.com/office/drawing/2014/main" id="{76F2B696-8757-8D52-B72E-DD60217EC6EB}"/>
              </a:ext>
            </a:extLst>
          </p:cNvPr>
          <p:cNvSpPr>
            <a:spLocks noGrp="1"/>
          </p:cNvSpPr>
          <p:nvPr>
            <p:ph idx="1"/>
          </p:nvPr>
        </p:nvSpPr>
        <p:spPr>
          <a:xfrm>
            <a:off x="838200" y="1825625"/>
            <a:ext cx="5480713" cy="4351338"/>
          </a:xfrm>
        </p:spPr>
        <p:txBody>
          <a:bodyPr>
            <a:normAutofit fontScale="92500"/>
          </a:bodyPr>
          <a:lstStyle/>
          <a:p>
            <a:r>
              <a:rPr lang="en-US"/>
              <a:t>Implementation manual</a:t>
            </a:r>
          </a:p>
          <a:p>
            <a:r>
              <a:rPr lang="en-US"/>
              <a:t>Expectation matrix</a:t>
            </a:r>
          </a:p>
          <a:p>
            <a:r>
              <a:rPr lang="en-US"/>
              <a:t>Bookmarks</a:t>
            </a:r>
          </a:p>
          <a:p>
            <a:r>
              <a:rPr lang="en-US"/>
              <a:t>Posters</a:t>
            </a:r>
          </a:p>
          <a:p>
            <a:r>
              <a:rPr lang="en-US"/>
              <a:t>Ticket tip sheet </a:t>
            </a:r>
          </a:p>
          <a:p>
            <a:r>
              <a:rPr lang="en-US"/>
              <a:t>Professional learning</a:t>
            </a:r>
          </a:p>
          <a:p>
            <a:pPr lvl="1"/>
            <a:r>
              <a:rPr lang="en-US"/>
              <a:t>Onboarding new staff</a:t>
            </a:r>
          </a:p>
          <a:p>
            <a:pPr lvl="1"/>
            <a:r>
              <a:rPr lang="en-US"/>
              <a:t>Consider opportunities to reach all staff (e.g., bus drivers, substitute teachers, cafeteria staff)</a:t>
            </a:r>
          </a:p>
        </p:txBody>
      </p:sp>
      <p:pic>
        <p:nvPicPr>
          <p:cNvPr id="14" name="Picture 1" descr="Examples of implementation materials including a poster, manual, and ticket">
            <a:extLst>
              <a:ext uri="{FF2B5EF4-FFF2-40B4-BE49-F238E27FC236}">
                <a16:creationId xmlns:a16="http://schemas.microsoft.com/office/drawing/2014/main" id="{B41CC418-08E2-B9D1-015E-00BA81FA1863}"/>
              </a:ext>
            </a:extLst>
          </p:cNvPr>
          <p:cNvPicPr>
            <a:picLocks noChangeAspect="1"/>
          </p:cNvPicPr>
          <p:nvPr/>
        </p:nvPicPr>
        <p:blipFill>
          <a:blip r:embed="rId3"/>
          <a:stretch>
            <a:fillRect/>
          </a:stretch>
        </p:blipFill>
        <p:spPr>
          <a:xfrm>
            <a:off x="5343933" y="1885048"/>
            <a:ext cx="2999848" cy="2455571"/>
          </a:xfrm>
          <a:prstGeom prst="rect">
            <a:avLst/>
          </a:prstGeom>
          <a:ln>
            <a:solidFill>
              <a:schemeClr val="tx1"/>
            </a:solidFill>
          </a:ln>
        </p:spPr>
      </p:pic>
      <p:pic>
        <p:nvPicPr>
          <p:cNvPr id="10" name="Picture 2" descr="Serving as a Ci3T Leader: Effective Onboarding Processes module cover">
            <a:extLst>
              <a:ext uri="{FF2B5EF4-FFF2-40B4-BE49-F238E27FC236}">
                <a16:creationId xmlns:a16="http://schemas.microsoft.com/office/drawing/2014/main" id="{9EACC4BA-F722-49BE-D529-C2BE48FE525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58218" y="1927136"/>
            <a:ext cx="1544741" cy="24134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Universal Reinforcement System module cover">
            <a:extLst>
              <a:ext uri="{FF2B5EF4-FFF2-40B4-BE49-F238E27FC236}">
                <a16:creationId xmlns:a16="http://schemas.microsoft.com/office/drawing/2014/main" id="{3FF94A2B-C368-CF08-48FC-C32CA2569FC6}"/>
              </a:ext>
            </a:extLst>
          </p:cNvPr>
          <p:cNvPicPr>
            <a:picLocks noChangeAspect="1"/>
          </p:cNvPicPr>
          <p:nvPr/>
        </p:nvPicPr>
        <p:blipFill>
          <a:blip r:embed="rId5"/>
          <a:stretch>
            <a:fillRect/>
          </a:stretch>
        </p:blipFill>
        <p:spPr>
          <a:xfrm>
            <a:off x="10231522" y="1885047"/>
            <a:ext cx="1544630" cy="2413484"/>
          </a:xfrm>
          <a:prstGeom prst="rect">
            <a:avLst/>
          </a:prstGeom>
        </p:spPr>
      </p:pic>
      <p:pic>
        <p:nvPicPr>
          <p:cNvPr id="15" name="Picture 4">
            <a:extLst>
              <a:ext uri="{FF2B5EF4-FFF2-40B4-BE49-F238E27FC236}">
                <a16:creationId xmlns:a16="http://schemas.microsoft.com/office/drawing/2014/main" id="{05370244-42DA-E1E8-DDF3-3C5671DCAF4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43857" y="4534979"/>
            <a:ext cx="3841349" cy="2170449"/>
          </a:xfrm>
          <a:prstGeom prst="rect">
            <a:avLst/>
          </a:prstGeom>
        </p:spPr>
      </p:pic>
      <p:pic>
        <p:nvPicPr>
          <p:cNvPr id="3" name="Picture 5">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659242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7F25DC09-9A44-3BCC-111A-77E3271AC77F}"/>
              </a:ext>
            </a:extLst>
          </p:cNvPr>
          <p:cNvSpPr>
            <a:spLocks noGrp="1"/>
          </p:cNvSpPr>
          <p:nvPr>
            <p:ph type="title"/>
          </p:nvPr>
        </p:nvSpPr>
        <p:spPr/>
        <p:txBody>
          <a:bodyPr/>
          <a:lstStyle/>
          <a:p>
            <a:r>
              <a:rPr lang="en-US"/>
              <a:t>Students</a:t>
            </a:r>
          </a:p>
        </p:txBody>
      </p:sp>
      <p:sp>
        <p:nvSpPr>
          <p:cNvPr id="17" name="Content">
            <a:extLst>
              <a:ext uri="{FF2B5EF4-FFF2-40B4-BE49-F238E27FC236}">
                <a16:creationId xmlns:a16="http://schemas.microsoft.com/office/drawing/2014/main" id="{76F2B696-8757-8D52-B72E-DD60217EC6EB}"/>
              </a:ext>
            </a:extLst>
          </p:cNvPr>
          <p:cNvSpPr>
            <a:spLocks noGrp="1"/>
          </p:cNvSpPr>
          <p:nvPr>
            <p:ph idx="1"/>
          </p:nvPr>
        </p:nvSpPr>
        <p:spPr>
          <a:xfrm>
            <a:off x="838200" y="1825625"/>
            <a:ext cx="5480713" cy="4351338"/>
          </a:xfrm>
        </p:spPr>
        <p:txBody>
          <a:bodyPr/>
          <a:lstStyle/>
          <a:p>
            <a:r>
              <a:rPr lang="en-US"/>
              <a:t>Lessons</a:t>
            </a:r>
          </a:p>
          <a:p>
            <a:r>
              <a:rPr lang="en-US"/>
              <a:t>Posters</a:t>
            </a:r>
          </a:p>
          <a:p>
            <a:r>
              <a:rPr lang="en-US"/>
              <a:t>Videos</a:t>
            </a:r>
          </a:p>
          <a:p>
            <a:r>
              <a:rPr lang="en-US"/>
              <a:t>Announcements</a:t>
            </a:r>
          </a:p>
          <a:p>
            <a:r>
              <a:rPr lang="en-US"/>
              <a:t>Assemblies</a:t>
            </a:r>
          </a:p>
        </p:txBody>
      </p:sp>
      <p:pic>
        <p:nvPicPr>
          <p:cNvPr id="7" name="Picture 1" descr="Setting Lesson Teacher Guide handout">
            <a:extLst>
              <a:ext uri="{FF2B5EF4-FFF2-40B4-BE49-F238E27FC236}">
                <a16:creationId xmlns:a16="http://schemas.microsoft.com/office/drawing/2014/main" id="{138D9DC4-617B-2DF5-E94D-FD23F23F2828}"/>
              </a:ext>
            </a:extLst>
          </p:cNvPr>
          <p:cNvPicPr>
            <a:picLocks noChangeAspect="1"/>
          </p:cNvPicPr>
          <p:nvPr/>
        </p:nvPicPr>
        <p:blipFill>
          <a:blip r:embed="rId3"/>
          <a:stretch>
            <a:fillRect/>
          </a:stretch>
        </p:blipFill>
        <p:spPr>
          <a:xfrm>
            <a:off x="4428221" y="1319345"/>
            <a:ext cx="2543366" cy="3291412"/>
          </a:xfrm>
          <a:prstGeom prst="rect">
            <a:avLst/>
          </a:prstGeom>
          <a:ln>
            <a:solidFill>
              <a:schemeClr val="tx1"/>
            </a:solidFill>
          </a:ln>
        </p:spPr>
      </p:pic>
      <p:grpSp>
        <p:nvGrpSpPr>
          <p:cNvPr id="2" name="Image" descr="Example of a setting lesson using PowerPoint">
            <a:extLst>
              <a:ext uri="{FF2B5EF4-FFF2-40B4-BE49-F238E27FC236}">
                <a16:creationId xmlns:a16="http://schemas.microsoft.com/office/drawing/2014/main" id="{165FD6BF-977E-F4AF-89A1-4B277A4AA267}"/>
              </a:ext>
            </a:extLst>
          </p:cNvPr>
          <p:cNvGrpSpPr/>
          <p:nvPr/>
        </p:nvGrpSpPr>
        <p:grpSpPr>
          <a:xfrm>
            <a:off x="7150269" y="1537623"/>
            <a:ext cx="3640554" cy="2748326"/>
            <a:chOff x="7150269" y="1537623"/>
            <a:chExt cx="3640554" cy="2748326"/>
          </a:xfrm>
        </p:grpSpPr>
        <p:pic>
          <p:nvPicPr>
            <p:cNvPr id="11" name="Picture 2">
              <a:extLst>
                <a:ext uri="{FF2B5EF4-FFF2-40B4-BE49-F238E27FC236}">
                  <a16:creationId xmlns:a16="http://schemas.microsoft.com/office/drawing/2014/main" id="{725B8CA9-A616-769F-A098-0F8AF9E55545}"/>
                </a:ext>
              </a:extLst>
            </p:cNvPr>
            <p:cNvPicPr>
              <a:picLocks noChangeAspect="1"/>
            </p:cNvPicPr>
            <p:nvPr/>
          </p:nvPicPr>
          <p:blipFill rotWithShape="1">
            <a:blip r:embed="rId4"/>
            <a:srcRect b="1119"/>
            <a:stretch/>
          </p:blipFill>
          <p:spPr>
            <a:xfrm>
              <a:off x="7150269" y="1548682"/>
              <a:ext cx="1779479" cy="1326884"/>
            </a:xfrm>
            <a:prstGeom prst="rect">
              <a:avLst/>
            </a:prstGeom>
          </p:spPr>
        </p:pic>
        <p:pic>
          <p:nvPicPr>
            <p:cNvPr id="9" name="Picture 3">
              <a:extLst>
                <a:ext uri="{FF2B5EF4-FFF2-40B4-BE49-F238E27FC236}">
                  <a16:creationId xmlns:a16="http://schemas.microsoft.com/office/drawing/2014/main" id="{1D63A137-9EE1-10E7-7C65-B4C60829EE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6899" y="1537623"/>
              <a:ext cx="1783924" cy="1337943"/>
            </a:xfrm>
            <a:prstGeom prst="rect">
              <a:avLst/>
            </a:prstGeom>
          </p:spPr>
        </p:pic>
        <p:pic>
          <p:nvPicPr>
            <p:cNvPr id="8" name="Picture 4">
              <a:extLst>
                <a:ext uri="{FF2B5EF4-FFF2-40B4-BE49-F238E27FC236}">
                  <a16:creationId xmlns:a16="http://schemas.microsoft.com/office/drawing/2014/main" id="{332B3568-13DA-EEE9-2DDA-3CD08CFEB941}"/>
                </a:ext>
              </a:extLst>
            </p:cNvPr>
            <p:cNvPicPr>
              <a:picLocks noChangeAspect="1"/>
            </p:cNvPicPr>
            <p:nvPr/>
          </p:nvPicPr>
          <p:blipFill>
            <a:blip r:embed="rId6"/>
            <a:stretch>
              <a:fillRect/>
            </a:stretch>
          </p:blipFill>
          <p:spPr>
            <a:xfrm>
              <a:off x="7164874" y="2962294"/>
              <a:ext cx="1764874" cy="1323655"/>
            </a:xfrm>
            <a:prstGeom prst="rect">
              <a:avLst/>
            </a:prstGeom>
          </p:spPr>
        </p:pic>
        <p:pic>
          <p:nvPicPr>
            <p:cNvPr id="12" name="Picture 5">
              <a:extLst>
                <a:ext uri="{FF2B5EF4-FFF2-40B4-BE49-F238E27FC236}">
                  <a16:creationId xmlns:a16="http://schemas.microsoft.com/office/drawing/2014/main" id="{E68459FD-C53F-B184-1BC2-B358F31E818A}"/>
                </a:ext>
              </a:extLst>
            </p:cNvPr>
            <p:cNvPicPr>
              <a:picLocks noChangeAspect="1"/>
            </p:cNvPicPr>
            <p:nvPr/>
          </p:nvPicPr>
          <p:blipFill>
            <a:blip r:embed="rId7"/>
            <a:stretch>
              <a:fillRect/>
            </a:stretch>
          </p:blipFill>
          <p:spPr>
            <a:xfrm>
              <a:off x="9006899" y="2928566"/>
              <a:ext cx="1783924" cy="1337943"/>
            </a:xfrm>
            <a:prstGeom prst="rect">
              <a:avLst/>
            </a:prstGeom>
          </p:spPr>
        </p:pic>
      </p:grpSp>
      <p:pic>
        <p:nvPicPr>
          <p:cNvPr id="5" name="Picture 6" descr="Example of a hallway banner for the expectation to Be Responsible">
            <a:extLst>
              <a:ext uri="{FF2B5EF4-FFF2-40B4-BE49-F238E27FC236}">
                <a16:creationId xmlns:a16="http://schemas.microsoft.com/office/drawing/2014/main" id="{C6956088-692C-127B-65F8-28ACE1A2197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440361" y="4789645"/>
            <a:ext cx="6563476" cy="1440318"/>
          </a:xfrm>
          <a:prstGeom prst="rect">
            <a:avLst/>
          </a:prstGeom>
          <a:ln>
            <a:solidFill>
              <a:schemeClr val="tx1"/>
            </a:solidFill>
          </a:ln>
        </p:spPr>
      </p:pic>
      <p:pic>
        <p:nvPicPr>
          <p:cNvPr id="3" name="Picture 7">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1003837" y="0"/>
            <a:ext cx="1188163" cy="1537623"/>
          </a:xfrm>
          <a:prstGeom prst="rect">
            <a:avLst/>
          </a:prstGeom>
          <a:ln>
            <a:solidFill>
              <a:schemeClr val="tx1"/>
            </a:solidFill>
          </a:ln>
        </p:spPr>
      </p:pic>
      <p:sp>
        <p:nvSpPr>
          <p:cNvPr id="6" name="Note">
            <a:extLst>
              <a:ext uri="{FF2B5EF4-FFF2-40B4-BE49-F238E27FC236}">
                <a16:creationId xmlns:a16="http://schemas.microsoft.com/office/drawing/2014/main" id="{5F6E52C8-A7AE-D21A-22F0-AE2C338B559D}"/>
              </a:ext>
            </a:extLst>
          </p:cNvPr>
          <p:cNvSpPr/>
          <p:nvPr/>
        </p:nvSpPr>
        <p:spPr>
          <a:xfrm>
            <a:off x="93306" y="6494131"/>
            <a:ext cx="1489788" cy="246221"/>
          </a:xfrm>
          <a:prstGeom prst="rect">
            <a:avLst/>
          </a:prstGeom>
        </p:spPr>
        <p:txBody>
          <a:bodyPr wrap="square">
            <a:spAutoFit/>
          </a:bodyPr>
          <a:lstStyle/>
          <a:p>
            <a:pPr defTabSz="457200">
              <a:defRPr/>
            </a:pPr>
            <a:r>
              <a:rPr lang="en-US" sz="1000">
                <a:solidFill>
                  <a:srgbClr val="E7E6E6">
                    <a:lumMod val="50000"/>
                  </a:srgbClr>
                </a:solidFill>
                <a:latin typeface="Calibri" panose="020F0502020204030204"/>
              </a:rPr>
              <a:t>Shared with permission.</a:t>
            </a:r>
          </a:p>
        </p:txBody>
      </p:sp>
    </p:spTree>
    <p:extLst>
      <p:ext uri="{BB962C8B-B14F-4D97-AF65-F5344CB8AC3E}">
        <p14:creationId xmlns:p14="http://schemas.microsoft.com/office/powerpoint/2010/main" val="2426785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7F25DC09-9A44-3BCC-111A-77E3271AC77F}"/>
              </a:ext>
            </a:extLst>
          </p:cNvPr>
          <p:cNvSpPr>
            <a:spLocks noGrp="1"/>
          </p:cNvSpPr>
          <p:nvPr>
            <p:ph type="title"/>
          </p:nvPr>
        </p:nvSpPr>
        <p:spPr/>
        <p:txBody>
          <a:bodyPr/>
          <a:lstStyle/>
          <a:p>
            <a:r>
              <a:rPr lang="en-US"/>
              <a:t>Families and Community</a:t>
            </a:r>
          </a:p>
        </p:txBody>
      </p:sp>
      <p:sp>
        <p:nvSpPr>
          <p:cNvPr id="17" name="Content">
            <a:extLst>
              <a:ext uri="{FF2B5EF4-FFF2-40B4-BE49-F238E27FC236}">
                <a16:creationId xmlns:a16="http://schemas.microsoft.com/office/drawing/2014/main" id="{76F2B696-8757-8D52-B72E-DD60217EC6EB}"/>
              </a:ext>
            </a:extLst>
          </p:cNvPr>
          <p:cNvSpPr>
            <a:spLocks noGrp="1"/>
          </p:cNvSpPr>
          <p:nvPr>
            <p:ph idx="1"/>
          </p:nvPr>
        </p:nvSpPr>
        <p:spPr>
          <a:xfrm>
            <a:off x="838201" y="1825625"/>
            <a:ext cx="4661848" cy="4351338"/>
          </a:xfrm>
        </p:spPr>
        <p:txBody>
          <a:bodyPr/>
          <a:lstStyle/>
          <a:p>
            <a:r>
              <a:rPr lang="en-US"/>
              <a:t>Sending communication to families</a:t>
            </a:r>
          </a:p>
          <a:p>
            <a:pPr lvl="1"/>
            <a:r>
              <a:rPr lang="en-US"/>
              <a:t>Letters</a:t>
            </a:r>
          </a:p>
          <a:p>
            <a:pPr lvl="1"/>
            <a:r>
              <a:rPr lang="en-US"/>
              <a:t>Brochures</a:t>
            </a:r>
          </a:p>
          <a:p>
            <a:pPr lvl="1"/>
            <a:r>
              <a:rPr lang="en-US"/>
              <a:t>Infographics</a:t>
            </a:r>
          </a:p>
          <a:p>
            <a:r>
              <a:rPr lang="en-US"/>
              <a:t>School website</a:t>
            </a:r>
          </a:p>
          <a:p>
            <a:r>
              <a:rPr lang="en-US"/>
              <a:t>Contacts with community businesses</a:t>
            </a:r>
          </a:p>
        </p:txBody>
      </p:sp>
      <p:pic>
        <p:nvPicPr>
          <p:cNvPr id="8" name="Picture 1">
            <a:extLst>
              <a:ext uri="{FF2B5EF4-FFF2-40B4-BE49-F238E27FC236}">
                <a16:creationId xmlns:a16="http://schemas.microsoft.com/office/drawing/2014/main" id="{92854D25-1472-F793-F34D-06EA58D5C16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74801" y="1825625"/>
            <a:ext cx="2909642" cy="2258407"/>
          </a:xfrm>
          <a:prstGeom prst="rect">
            <a:avLst/>
          </a:prstGeom>
          <a:ln w="19050">
            <a:solidFill>
              <a:schemeClr val="tx1"/>
            </a:solidFill>
          </a:ln>
        </p:spPr>
      </p:pic>
      <p:pic>
        <p:nvPicPr>
          <p:cNvPr id="9" name="Picture 2" descr="Poster with the title Parents and Families in Ci3T">
            <a:extLst>
              <a:ext uri="{FF2B5EF4-FFF2-40B4-BE49-F238E27FC236}">
                <a16:creationId xmlns:a16="http://schemas.microsoft.com/office/drawing/2014/main" id="{2908F4FA-71B5-293B-CCCD-101C8AC533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4576" y="1815856"/>
            <a:ext cx="1752166" cy="2268176"/>
          </a:xfrm>
          <a:prstGeom prst="rect">
            <a:avLst/>
          </a:prstGeom>
        </p:spPr>
      </p:pic>
      <p:pic>
        <p:nvPicPr>
          <p:cNvPr id="11" name="Picture 3" descr="Poster with the title Ci3T Plan: What you need to know">
            <a:extLst>
              <a:ext uri="{FF2B5EF4-FFF2-40B4-BE49-F238E27FC236}">
                <a16:creationId xmlns:a16="http://schemas.microsoft.com/office/drawing/2014/main" id="{440752CC-6D59-E911-95EB-6F59F7B2DF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9823" y="2668961"/>
            <a:ext cx="1993837" cy="1540239"/>
          </a:xfrm>
          <a:prstGeom prst="rect">
            <a:avLst/>
          </a:prstGeom>
        </p:spPr>
      </p:pic>
      <p:pic>
        <p:nvPicPr>
          <p:cNvPr id="10" name="Picture 4" descr="Screenshot of a school website homepage with schoolwide expectations visible">
            <a:extLst>
              <a:ext uri="{FF2B5EF4-FFF2-40B4-BE49-F238E27FC236}">
                <a16:creationId xmlns:a16="http://schemas.microsoft.com/office/drawing/2014/main" id="{BFD70DA3-5FEA-378C-B237-E71D252B85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4413784"/>
            <a:ext cx="4462279" cy="2201921"/>
          </a:xfrm>
          <a:prstGeom prst="rect">
            <a:avLst/>
          </a:prstGeom>
          <a:ln>
            <a:solidFill>
              <a:schemeClr val="tx1"/>
            </a:solidFill>
          </a:ln>
        </p:spPr>
      </p:pic>
      <p:pic>
        <p:nvPicPr>
          <p:cNvPr id="3" name="Picture 5">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223719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73ACD-18C1-5031-5A8B-1CFFEF1D1E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A3CD23-E687-D936-D147-763E006D9133}"/>
              </a:ext>
            </a:extLst>
          </p:cNvPr>
          <p:cNvSpPr>
            <a:spLocks noGrp="1"/>
          </p:cNvSpPr>
          <p:nvPr>
            <p:ph type="title"/>
          </p:nvPr>
        </p:nvSpPr>
        <p:spPr/>
        <p:txBody>
          <a:bodyPr/>
          <a:lstStyle/>
          <a:p>
            <a:r>
              <a:rPr lang="en-US"/>
              <a:t>Procedures for Reinforcing</a:t>
            </a:r>
          </a:p>
        </p:txBody>
      </p:sp>
    </p:spTree>
    <p:extLst>
      <p:ext uri="{BB962C8B-B14F-4D97-AF65-F5344CB8AC3E}">
        <p14:creationId xmlns:p14="http://schemas.microsoft.com/office/powerpoint/2010/main" val="847990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79798-C51B-1F98-A177-C59D127D499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Understanding Consequences: The Power of Reinforcement</a:t>
            </a:r>
          </a:p>
        </p:txBody>
      </p:sp>
      <p:pic>
        <p:nvPicPr>
          <p:cNvPr id="5" name="Content" descr="A poster titled The power of reinforcement that includes two charts. One chart describes how consequences involve adding or removing a stimulus to increase or decrease behavior. Another chart shows a function matrix.">
            <a:extLst>
              <a:ext uri="{FF2B5EF4-FFF2-40B4-BE49-F238E27FC236}">
                <a16:creationId xmlns:a16="http://schemas.microsoft.com/office/drawing/2014/main" id="{51DA82BC-62E0-3D9B-C527-2559856E2A9B}"/>
              </a:ext>
            </a:extLst>
          </p:cNvPr>
          <p:cNvPicPr>
            <a:picLocks noGrp="1" noChangeAspect="1"/>
          </p:cNvPicPr>
          <p:nvPr>
            <p:ph idx="4294967295"/>
          </p:nvPr>
        </p:nvPicPr>
        <p:blipFill>
          <a:blip r:embed="rId2"/>
          <a:stretch>
            <a:fillRect/>
          </a:stretch>
        </p:blipFill>
        <p:spPr>
          <a:xfrm>
            <a:off x="206827" y="464910"/>
            <a:ext cx="10705557" cy="6022975"/>
          </a:xfrm>
        </p:spPr>
      </p:pic>
      <p:pic>
        <p:nvPicPr>
          <p:cNvPr id="6" name="Picture">
            <a:extLst>
              <a:ext uri="{FF2B5EF4-FFF2-40B4-BE49-F238E27FC236}">
                <a16:creationId xmlns:a16="http://schemas.microsoft.com/office/drawing/2014/main" id="{CC54F547-ACED-C038-97B0-85A6958C33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21569" y="0"/>
            <a:ext cx="1170431" cy="1828800"/>
          </a:xfrm>
          <a:prstGeom prst="rect">
            <a:avLst/>
          </a:prstGeom>
        </p:spPr>
      </p:pic>
    </p:spTree>
    <p:extLst>
      <p:ext uri="{BB962C8B-B14F-4D97-AF65-F5344CB8AC3E}">
        <p14:creationId xmlns:p14="http://schemas.microsoft.com/office/powerpoint/2010/main" val="866568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C0F63-F17B-FE85-702A-F4D0B0524F65}"/>
              </a:ext>
            </a:extLst>
          </p:cNvPr>
          <p:cNvSpPr>
            <a:spLocks noGrp="1"/>
          </p:cNvSpPr>
          <p:nvPr>
            <p:ph type="title"/>
          </p:nvPr>
        </p:nvSpPr>
        <p:spPr/>
        <p:txBody>
          <a:bodyPr/>
          <a:lstStyle/>
          <a:p>
            <a:r>
              <a:rPr lang="en-US"/>
              <a:t>Faculty and Staff Reinforcement </a:t>
            </a:r>
          </a:p>
        </p:txBody>
      </p:sp>
      <p:grpSp>
        <p:nvGrpSpPr>
          <p:cNvPr id="12" name="Image" descr="Examples of faculty and staff tickets and reinforcers (gift cards and 1 day of recess coverage)">
            <a:extLst>
              <a:ext uri="{FF2B5EF4-FFF2-40B4-BE49-F238E27FC236}">
                <a16:creationId xmlns:a16="http://schemas.microsoft.com/office/drawing/2014/main" id="{89CD4002-39FE-BF68-7281-E3FBE5740E77}"/>
              </a:ext>
            </a:extLst>
          </p:cNvPr>
          <p:cNvGrpSpPr/>
          <p:nvPr/>
        </p:nvGrpSpPr>
        <p:grpSpPr>
          <a:xfrm>
            <a:off x="825676" y="1790627"/>
            <a:ext cx="10791173" cy="3975902"/>
            <a:chOff x="825676" y="1790627"/>
            <a:chExt cx="10791173" cy="3975902"/>
          </a:xfrm>
        </p:grpSpPr>
        <p:pic>
          <p:nvPicPr>
            <p:cNvPr id="4" name="Picture 3" descr="A picture containing text, handwriting, furniture, indoor&#10;&#10;Description automatically generated">
              <a:extLst>
                <a:ext uri="{FF2B5EF4-FFF2-40B4-BE49-F238E27FC236}">
                  <a16:creationId xmlns:a16="http://schemas.microsoft.com/office/drawing/2014/main" id="{45B32C7C-1E71-089C-D6B8-96FEBE2868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12703" y="1790627"/>
              <a:ext cx="2817282" cy="3975902"/>
            </a:xfrm>
            <a:prstGeom prst="rect">
              <a:avLst/>
            </a:prstGeom>
          </p:spPr>
        </p:pic>
        <p:pic>
          <p:nvPicPr>
            <p:cNvPr id="5" name="Picture 4">
              <a:extLst>
                <a:ext uri="{FF2B5EF4-FFF2-40B4-BE49-F238E27FC236}">
                  <a16:creationId xmlns:a16="http://schemas.microsoft.com/office/drawing/2014/main" id="{7D82BFB4-BF33-00CA-17D8-B9C1BE1A2811}"/>
                </a:ext>
              </a:extLst>
            </p:cNvPr>
            <p:cNvPicPr>
              <a:picLocks noChangeAspect="1"/>
            </p:cNvPicPr>
            <p:nvPr/>
          </p:nvPicPr>
          <p:blipFill>
            <a:blip r:embed="rId4"/>
            <a:stretch>
              <a:fillRect/>
            </a:stretch>
          </p:blipFill>
          <p:spPr>
            <a:xfrm>
              <a:off x="825676" y="2369611"/>
              <a:ext cx="3728780" cy="2817934"/>
            </a:xfrm>
            <a:prstGeom prst="rect">
              <a:avLst/>
            </a:prstGeom>
            <a:ln>
              <a:solidFill>
                <a:schemeClr val="tx1"/>
              </a:solidFill>
            </a:ln>
          </p:spPr>
        </p:pic>
        <p:pic>
          <p:nvPicPr>
            <p:cNvPr id="7" name="Picture 2" descr="A couple of white rectangles on a wood surface&#10;&#10;Description automatically generated with low confidence">
              <a:extLst>
                <a:ext uri="{FF2B5EF4-FFF2-40B4-BE49-F238E27FC236}">
                  <a16:creationId xmlns:a16="http://schemas.microsoft.com/office/drawing/2014/main" id="{97CA3592-0463-99FB-2DB3-A5C4399D66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8664764" y="2193080"/>
              <a:ext cx="2775553" cy="3128616"/>
            </a:xfrm>
            <a:prstGeom prst="rect">
              <a:avLst/>
            </a:prstGeom>
          </p:spPr>
        </p:pic>
        <p:sp>
          <p:nvSpPr>
            <p:cNvPr id="8" name="TextBox">
              <a:extLst>
                <a:ext uri="{FF2B5EF4-FFF2-40B4-BE49-F238E27FC236}">
                  <a16:creationId xmlns:a16="http://schemas.microsoft.com/office/drawing/2014/main" id="{028A69F9-CBD0-C36D-4E7F-06CEA8B07354}"/>
                </a:ext>
              </a:extLst>
            </p:cNvPr>
            <p:cNvSpPr txBox="1"/>
            <p:nvPr/>
          </p:nvSpPr>
          <p:spPr>
            <a:xfrm>
              <a:off x="8922375" y="3326453"/>
              <a:ext cx="2260330" cy="830997"/>
            </a:xfrm>
            <a:prstGeom prst="rect">
              <a:avLst/>
            </a:prstGeom>
            <a:noFill/>
          </p:spPr>
          <p:txBody>
            <a:bodyPr wrap="square" rtlCol="0">
              <a:spAutoFit/>
            </a:bodyPr>
            <a:lstStyle/>
            <a:p>
              <a:pPr algn="ctr"/>
              <a:r>
                <a:rPr lang="en-US" sz="2400">
                  <a:latin typeface="Bradley Hand" pitchFamily="2" charset="77"/>
                </a:rPr>
                <a:t>(1) day of recess coverage</a:t>
              </a:r>
            </a:p>
          </p:txBody>
        </p:sp>
      </p:grpSp>
      <p:pic>
        <p:nvPicPr>
          <p:cNvPr id="9" name="Picture 5">
            <a:extLst>
              <a:ext uri="{FF2B5EF4-FFF2-40B4-BE49-F238E27FC236}">
                <a16:creationId xmlns:a16="http://schemas.microsoft.com/office/drawing/2014/main" id="{A30C559F-A115-35E9-249D-3B1507A54E4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654470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D6EBD-D146-5C63-7139-25D675B0C93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0596BFD-DC10-99DD-6EBA-FC48D5944137}"/>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hidden">
            <a:extLst>
              <a:ext uri="{FF2B5EF4-FFF2-40B4-BE49-F238E27FC236}">
                <a16:creationId xmlns:a16="http://schemas.microsoft.com/office/drawing/2014/main" id="{3F0633A3-F027-EDCC-84B9-3BFE0C572C93}"/>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a:p>
            <a:r>
              <a:rPr lang="en-US"/>
              <a:t>Let’s Chat! 1</a:t>
            </a:r>
          </a:p>
        </p:txBody>
      </p:sp>
      <p:sp>
        <p:nvSpPr>
          <p:cNvPr id="3" name="Content">
            <a:extLst>
              <a:ext uri="{FF2B5EF4-FFF2-40B4-BE49-F238E27FC236}">
                <a16:creationId xmlns:a16="http://schemas.microsoft.com/office/drawing/2014/main" id="{C4CA2F25-5244-257D-E625-7C1869D7D27B}"/>
              </a:ext>
            </a:extLst>
          </p:cNvPr>
          <p:cNvSpPr>
            <a:spLocks noGrp="1"/>
          </p:cNvSpPr>
          <p:nvPr>
            <p:ph sz="half" idx="1"/>
          </p:nvPr>
        </p:nvSpPr>
        <p:spPr>
          <a:xfrm>
            <a:off x="838200" y="1825625"/>
            <a:ext cx="5498584" cy="4351338"/>
          </a:xfrm>
        </p:spPr>
        <p:txBody>
          <a:bodyPr>
            <a:normAutofit/>
          </a:bodyPr>
          <a:lstStyle/>
          <a:p>
            <a:pPr marL="0" indent="0">
              <a:buNone/>
            </a:pPr>
            <a:r>
              <a:rPr lang="en-US" sz="3600" dirty="0"/>
              <a:t>What faculty and staff reinforcers does your schools offer?</a:t>
            </a:r>
          </a:p>
          <a:p>
            <a:pPr marL="0" indent="0">
              <a:buNone/>
            </a:pPr>
            <a:r>
              <a:rPr lang="en-US" sz="3600" dirty="0"/>
              <a:t>OR</a:t>
            </a:r>
          </a:p>
          <a:p>
            <a:pPr marL="0" indent="0">
              <a:buNone/>
            </a:pPr>
            <a:r>
              <a:rPr lang="en-US" sz="3600" dirty="0"/>
              <a:t>What reinforcers would you suggest be offered?</a:t>
            </a:r>
          </a:p>
        </p:txBody>
      </p:sp>
      <p:pic>
        <p:nvPicPr>
          <p:cNvPr id="10" name="Graphic 9">
            <a:extLst>
              <a:ext uri="{FF2B5EF4-FFF2-40B4-BE49-F238E27FC236}">
                <a16:creationId xmlns:a16="http://schemas.microsoft.com/office/drawing/2014/main" id="{E6B58E96-9A08-739D-00EC-FC5C98C5CB5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6714" y="1495835"/>
            <a:ext cx="3322320" cy="3322320"/>
          </a:xfrm>
          <a:prstGeom prst="rect">
            <a:avLst/>
          </a:prstGeom>
        </p:spPr>
      </p:pic>
      <p:sp>
        <p:nvSpPr>
          <p:cNvPr id="5" name="Title">
            <a:extLst>
              <a:ext uri="{FF2B5EF4-FFF2-40B4-BE49-F238E27FC236}">
                <a16:creationId xmlns:a16="http://schemas.microsoft.com/office/drawing/2014/main" id="{E37EA57B-07D5-2DF5-1A95-E58ECDB6B598}"/>
              </a:ext>
              <a:ext uri="{C183D7F6-B498-43B3-948B-1728B52AA6E4}">
                <adec:decorative xmlns:adec="http://schemas.microsoft.com/office/drawing/2017/decorative" val="1"/>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3281469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116D3487-E817-D1B0-E783-DA000BD7DA28}"/>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Student Reinforcement</a:t>
            </a:r>
          </a:p>
        </p:txBody>
      </p:sp>
      <p:pic>
        <p:nvPicPr>
          <p:cNvPr id="28" name="Picture 1" descr="Reinforcer Menu Poster that includes social, tangible, and sensory reinforcers that students can access or avoid.">
            <a:extLst>
              <a:ext uri="{FF2B5EF4-FFF2-40B4-BE49-F238E27FC236}">
                <a16:creationId xmlns:a16="http://schemas.microsoft.com/office/drawing/2014/main" id="{8D2F6ECC-D361-FE75-D285-BB90199160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1793962"/>
            <a:ext cx="3652930" cy="47275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inforcer Student Questionnaire handout">
            <a:extLst>
              <a:ext uri="{FF2B5EF4-FFF2-40B4-BE49-F238E27FC236}">
                <a16:creationId xmlns:a16="http://schemas.microsoft.com/office/drawing/2014/main" id="{5D39C856-7D3C-6BC8-CF9F-F11BACDAEE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0299" y="1860777"/>
            <a:ext cx="3771266" cy="4632098"/>
          </a:xfrm>
          <a:prstGeom prst="rect">
            <a:avLst/>
          </a:prstGeom>
          <a:ln>
            <a:solidFill>
              <a:schemeClr val="tx1"/>
            </a:solidFill>
          </a:ln>
        </p:spPr>
      </p:pic>
      <p:pic>
        <p:nvPicPr>
          <p:cNvPr id="21" name="Picture 3">
            <a:extLst>
              <a:ext uri="{FF2B5EF4-FFF2-40B4-BE49-F238E27FC236}">
                <a16:creationId xmlns:a16="http://schemas.microsoft.com/office/drawing/2014/main" id="{189CAC0A-DF7A-F3E7-6780-0EE08AC2E7EA}"/>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71294" y="5510159"/>
            <a:ext cx="2059114" cy="11528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0250EEDB-A39C-15B4-9EA0-CD5648696F59}"/>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69636" y="1860777"/>
            <a:ext cx="3128282" cy="2193187"/>
          </a:xfrm>
          <a:prstGeom prst="rect">
            <a:avLst/>
          </a:prstGeom>
          <a:ln>
            <a:solidFill>
              <a:schemeClr val="tx1"/>
            </a:solidFill>
          </a:ln>
        </p:spPr>
      </p:pic>
      <p:pic>
        <p:nvPicPr>
          <p:cNvPr id="22" name="Picture 5">
            <a:extLst>
              <a:ext uri="{FF2B5EF4-FFF2-40B4-BE49-F238E27FC236}">
                <a16:creationId xmlns:a16="http://schemas.microsoft.com/office/drawing/2014/main" id="{20254339-CE26-36CC-E513-9E6DB765B5F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20947" y="3114728"/>
            <a:ext cx="2930634" cy="2193187"/>
          </a:xfrm>
          <a:prstGeom prst="rect">
            <a:avLst/>
          </a:prstGeom>
        </p:spPr>
      </p:pic>
      <p:pic>
        <p:nvPicPr>
          <p:cNvPr id="13" name="Picture 6">
            <a:extLst>
              <a:ext uri="{FF2B5EF4-FFF2-40B4-BE49-F238E27FC236}">
                <a16:creationId xmlns:a16="http://schemas.microsoft.com/office/drawing/2014/main" id="{205440EA-2B06-F34E-EFC7-9F16F31EB13C}"/>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84071" y="4385479"/>
            <a:ext cx="2869605" cy="2333188"/>
          </a:xfrm>
          <a:prstGeom prst="rect">
            <a:avLst/>
          </a:prstGeom>
          <a:ln>
            <a:solidFill>
              <a:schemeClr val="tx1"/>
            </a:solidFill>
          </a:ln>
        </p:spPr>
      </p:pic>
      <p:pic>
        <p:nvPicPr>
          <p:cNvPr id="25" name="Picture 7">
            <a:extLst>
              <a:ext uri="{FF2B5EF4-FFF2-40B4-BE49-F238E27FC236}">
                <a16:creationId xmlns:a16="http://schemas.microsoft.com/office/drawing/2014/main" id="{FD4298B7-74E0-9A48-F7E4-E15B1ABC49C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547273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2F285-B667-4150-1D9A-7761D8D28C9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FB671D8-D27C-E968-3812-7F5E25075D03}"/>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hidden">
            <a:extLst>
              <a:ext uri="{FF2B5EF4-FFF2-40B4-BE49-F238E27FC236}">
                <a16:creationId xmlns:a16="http://schemas.microsoft.com/office/drawing/2014/main" id="{B138924A-4E7C-EFF2-B495-C5E51232A787}"/>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a:p>
            <a:r>
              <a:rPr lang="en-US"/>
              <a:t>Let’s Chat! 2</a:t>
            </a:r>
          </a:p>
        </p:txBody>
      </p:sp>
      <p:sp>
        <p:nvSpPr>
          <p:cNvPr id="3" name="Content">
            <a:extLst>
              <a:ext uri="{FF2B5EF4-FFF2-40B4-BE49-F238E27FC236}">
                <a16:creationId xmlns:a16="http://schemas.microsoft.com/office/drawing/2014/main" id="{40F6FAC7-BD64-1C7B-C9E9-968E0B45B6F3}"/>
              </a:ext>
            </a:extLst>
          </p:cNvPr>
          <p:cNvSpPr>
            <a:spLocks noGrp="1"/>
          </p:cNvSpPr>
          <p:nvPr>
            <p:ph sz="half" idx="1"/>
          </p:nvPr>
        </p:nvSpPr>
        <p:spPr>
          <a:xfrm>
            <a:off x="838200" y="1825625"/>
            <a:ext cx="5498584" cy="4351338"/>
          </a:xfrm>
        </p:spPr>
        <p:txBody>
          <a:bodyPr>
            <a:normAutofit fontScale="85000" lnSpcReduction="20000"/>
          </a:bodyPr>
          <a:lstStyle/>
          <a:p>
            <a:pPr marL="0" indent="0">
              <a:buNone/>
            </a:pPr>
            <a:r>
              <a:rPr lang="en-US" sz="3600" dirty="0"/>
              <a:t>What is the most unique reinforcer you have offered or seen?</a:t>
            </a:r>
          </a:p>
          <a:p>
            <a:pPr marL="0" indent="0" algn="ctr">
              <a:buNone/>
            </a:pPr>
            <a:endParaRPr lang="en-US" sz="3600" dirty="0"/>
          </a:p>
          <a:p>
            <a:pPr marL="0" indent="0">
              <a:buNone/>
            </a:pPr>
            <a:r>
              <a:rPr lang="en-US" sz="3600" dirty="0"/>
              <a:t>What types of things do your students like to access or avoid?</a:t>
            </a:r>
          </a:p>
          <a:p>
            <a:pPr marL="0" indent="0" algn="ctr">
              <a:buNone/>
            </a:pPr>
            <a:endParaRPr lang="en-US" sz="3600" dirty="0"/>
          </a:p>
          <a:p>
            <a:pPr marL="0" indent="0">
              <a:buNone/>
            </a:pPr>
            <a:r>
              <a:rPr lang="en-US" sz="3600" dirty="0"/>
              <a:t>What do you foresee as a popular reinforcer on a menu?</a:t>
            </a:r>
          </a:p>
        </p:txBody>
      </p:sp>
      <p:pic>
        <p:nvPicPr>
          <p:cNvPr id="9" name="Graphic 8">
            <a:extLst>
              <a:ext uri="{FF2B5EF4-FFF2-40B4-BE49-F238E27FC236}">
                <a16:creationId xmlns:a16="http://schemas.microsoft.com/office/drawing/2014/main" id="{CFC56648-312E-DAB3-AC5C-15B729F68BC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03592" y="1444752"/>
            <a:ext cx="3322320" cy="3322320"/>
          </a:xfrm>
          <a:prstGeom prst="rect">
            <a:avLst/>
          </a:prstGeom>
        </p:spPr>
      </p:pic>
      <p:sp>
        <p:nvSpPr>
          <p:cNvPr id="5" name="Title">
            <a:extLst>
              <a:ext uri="{FF2B5EF4-FFF2-40B4-BE49-F238E27FC236}">
                <a16:creationId xmlns:a16="http://schemas.microsoft.com/office/drawing/2014/main" id="{788EB199-AABB-15CA-5ECB-3C6B2790D66B}"/>
              </a:ext>
              <a:ext uri="{C183D7F6-B498-43B3-948B-1728B52AA6E4}">
                <adec:decorative xmlns:adec="http://schemas.microsoft.com/office/drawing/2017/decorative" val="1"/>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2655034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F64BB-C7ED-590E-506C-7A9D1BC50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800BA3-1257-155F-B4EE-1EBA7258A80E}"/>
              </a:ext>
            </a:extLst>
          </p:cNvPr>
          <p:cNvSpPr>
            <a:spLocks noGrp="1"/>
          </p:cNvSpPr>
          <p:nvPr>
            <p:ph type="title"/>
          </p:nvPr>
        </p:nvSpPr>
        <p:spPr/>
        <p:txBody>
          <a:bodyPr/>
          <a:lstStyle/>
          <a:p>
            <a:r>
              <a:rPr lang="en-US"/>
              <a:t>Procedures for Monitoring</a:t>
            </a:r>
          </a:p>
        </p:txBody>
      </p:sp>
    </p:spTree>
    <p:extLst>
      <p:ext uri="{BB962C8B-B14F-4D97-AF65-F5344CB8AC3E}">
        <p14:creationId xmlns:p14="http://schemas.microsoft.com/office/powerpoint/2010/main" val="1704227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8DBF2FE9-A154-2615-DBC7-F5AC28195900}"/>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2</a:t>
            </a:r>
            <a:endParaRPr lang="en-US"/>
          </a:p>
        </p:txBody>
      </p:sp>
      <p:pic>
        <p:nvPicPr>
          <p:cNvPr id="4" name="Picture 1" descr="Flowchart of Tier 1 prevention efforts including social validity with an arrow to treatment integrity with an arrow to systematic universal screening for academic and behavior. Yellow rectangle outlining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8" name="Picture 7">
            <a:extLst>
              <a:ext uri="{FF2B5EF4-FFF2-40B4-BE49-F238E27FC236}">
                <a16:creationId xmlns:a16="http://schemas.microsoft.com/office/drawing/2014/main" id="{91C471A6-C438-FC40-8F70-16BCA2D6FA8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3409106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677127-BF46-1DA8-7C19-4B251A2EE12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Monitoring Worksheet 1</a:t>
            </a:r>
          </a:p>
        </p:txBody>
      </p:sp>
      <p:grpSp>
        <p:nvGrpSpPr>
          <p:cNvPr id="15" name="Image" descr="Ci3T Blueprint A Primary (Tier 1) Plan Procedures for Teaching handout with the title of a chart Procedures for Monitoring highlighted">
            <a:extLst>
              <a:ext uri="{FF2B5EF4-FFF2-40B4-BE49-F238E27FC236}">
                <a16:creationId xmlns:a16="http://schemas.microsoft.com/office/drawing/2014/main" id="{90DCD711-1284-B514-DF7B-CAD7CAB7EC0F}"/>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3"/>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5288280" y="553085"/>
              <a:ext cx="1691640" cy="24025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6" name="Image" descr="Sticky note attached to the blueprint with a push pin that states Locate in your Ci3T Implementation Manual">
            <a:extLst>
              <a:ext uri="{FF2B5EF4-FFF2-40B4-BE49-F238E27FC236}">
                <a16:creationId xmlns:a16="http://schemas.microsoft.com/office/drawing/2014/main" id="{E722A728-6E02-EF4D-AD2C-FA7DF6A2A42B}"/>
              </a:ext>
            </a:extLst>
          </p:cNvPr>
          <p:cNvGrpSpPr/>
          <p:nvPr/>
        </p:nvGrpSpPr>
        <p:grpSpPr>
          <a:xfrm>
            <a:off x="7061416" y="3820753"/>
            <a:ext cx="3048317" cy="2781589"/>
            <a:chOff x="9126191" y="4145217"/>
            <a:chExt cx="3048317" cy="2781589"/>
          </a:xfrm>
        </p:grpSpPr>
        <p:pic>
          <p:nvPicPr>
            <p:cNvPr id="7" name="Note">
              <a:extLst>
                <a:ext uri="{FF2B5EF4-FFF2-40B4-BE49-F238E27FC236}">
                  <a16:creationId xmlns:a16="http://schemas.microsoft.com/office/drawing/2014/main" id="{D1FF7421-411D-D452-37D7-E01C7A51C110}"/>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21164551">
              <a:off x="9126191" y="4145217"/>
              <a:ext cx="3048317" cy="2781589"/>
            </a:xfrm>
            <a:prstGeom prst="rect">
              <a:avLst/>
            </a:prstGeom>
          </p:spPr>
        </p:pic>
        <p:pic>
          <p:nvPicPr>
            <p:cNvPr id="10" name="Tack">
              <a:extLst>
                <a:ext uri="{FF2B5EF4-FFF2-40B4-BE49-F238E27FC236}">
                  <a16:creationId xmlns:a16="http://schemas.microsoft.com/office/drawing/2014/main" id="{EC6EC056-BCA8-F9B4-42A9-AC3CBCD93C22}"/>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20972135">
              <a:off x="9759437" y="4170762"/>
              <a:ext cx="1378923" cy="1297050"/>
            </a:xfrm>
            <a:prstGeom prst="rect">
              <a:avLst/>
            </a:prstGeom>
          </p:spPr>
        </p:pic>
        <p:sp>
          <p:nvSpPr>
            <p:cNvPr id="13" name="Textbox">
              <a:extLst>
                <a:ext uri="{FF2B5EF4-FFF2-40B4-BE49-F238E27FC236}">
                  <a16:creationId xmlns:a16="http://schemas.microsoft.com/office/drawing/2014/main" id="{2306E3F4-51FF-BB53-2036-6F51A5E56AA0}"/>
                </a:ext>
              </a:extLst>
            </p:cNvPr>
            <p:cNvSpPr txBox="1"/>
            <p:nvPr/>
          </p:nvSpPr>
          <p:spPr>
            <a:xfrm rot="21156708">
              <a:off x="9408169" y="5121636"/>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14" name="Picture 2">
            <a:extLst>
              <a:ext uri="{FF2B5EF4-FFF2-40B4-BE49-F238E27FC236}">
                <a16:creationId xmlns:a16="http://schemas.microsoft.com/office/drawing/2014/main" id="{E96C1400-3E2A-0494-2AAC-32CC3AA5D38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26464002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B7018CC-7F38-AEBC-90A0-4ABFB31D67E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Monitoring Worksheet 2</a:t>
            </a:r>
          </a:p>
        </p:txBody>
      </p:sp>
      <p:grpSp>
        <p:nvGrpSpPr>
          <p:cNvPr id="10" name="Image 1" descr="Ci3T Blueprint A Primary (Tier 1) Plan Procedures for Teaching handout with the title of a chart section Student Measures highlighted">
            <a:extLst>
              <a:ext uri="{FF2B5EF4-FFF2-40B4-BE49-F238E27FC236}">
                <a16:creationId xmlns:a16="http://schemas.microsoft.com/office/drawing/2014/main" id="{BA0BC87B-5370-1B44-5BF9-90490A993B6C}"/>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3"/>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2645934" y="805747"/>
              <a:ext cx="1331843" cy="2051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16" name="Picture 2" descr="Student Risk Screening Scale - Internalizing and Externalizing module cover">
            <a:extLst>
              <a:ext uri="{FF2B5EF4-FFF2-40B4-BE49-F238E27FC236}">
                <a16:creationId xmlns:a16="http://schemas.microsoft.com/office/drawing/2014/main" id="{0FCFF4AB-981D-CAB8-6205-2B012046A48E}"/>
              </a:ext>
            </a:extLst>
          </p:cNvPr>
          <p:cNvPicPr>
            <a:picLocks noChangeAspect="1"/>
          </p:cNvPicPr>
          <p:nvPr/>
        </p:nvPicPr>
        <p:blipFill>
          <a:blip r:embed="rId4"/>
          <a:stretch>
            <a:fillRect/>
          </a:stretch>
        </p:blipFill>
        <p:spPr>
          <a:xfrm>
            <a:off x="498597" y="1693471"/>
            <a:ext cx="2813259" cy="4395718"/>
          </a:xfrm>
          <a:prstGeom prst="rect">
            <a:avLst/>
          </a:prstGeom>
        </p:spPr>
      </p:pic>
      <p:pic>
        <p:nvPicPr>
          <p:cNvPr id="4" name="Picture 3" descr="Sample Elementary Assessment Schedule">
            <a:extLst>
              <a:ext uri="{FF2B5EF4-FFF2-40B4-BE49-F238E27FC236}">
                <a16:creationId xmlns:a16="http://schemas.microsoft.com/office/drawing/2014/main" id="{41EB2B00-6EC6-E1FB-F7BF-B88465765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6523" y="1948455"/>
            <a:ext cx="6846211" cy="5290254"/>
          </a:xfrm>
          <a:prstGeom prst="rect">
            <a:avLst/>
          </a:prstGeom>
          <a:ln>
            <a:solidFill>
              <a:schemeClr val="tx1"/>
            </a:solidFill>
          </a:ln>
        </p:spPr>
      </p:pic>
      <p:sp>
        <p:nvSpPr>
          <p:cNvPr id="6" name="Yellow Box" descr="Yellow box outlining screening and student academic and behavior measures">
            <a:extLst>
              <a:ext uri="{FF2B5EF4-FFF2-40B4-BE49-F238E27FC236}">
                <a16:creationId xmlns:a16="http://schemas.microsoft.com/office/drawing/2014/main" id="{9D6EE9AF-0CB1-BFC5-E362-DEB95105FB23}"/>
              </a:ext>
            </a:extLst>
          </p:cNvPr>
          <p:cNvSpPr/>
          <p:nvPr/>
        </p:nvSpPr>
        <p:spPr>
          <a:xfrm>
            <a:off x="5636525" y="2928302"/>
            <a:ext cx="6018663" cy="227149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772E69BE-F8D1-8CD0-D4C1-A69CA39E59E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66958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E7E9163A-19A9-49E7-7D62-F36294925D1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Treatment Integrity and Social Validity 1</a:t>
            </a:r>
          </a:p>
        </p:txBody>
      </p:sp>
      <p:pic>
        <p:nvPicPr>
          <p:cNvPr id="2" name="Picture 1" descr="Treatment Integrity and Social Validity Infographic that includes definitions of these two terms (treatment integrity is the degree to which practices are put in place as planned, social validity is the degree to which stakeholders find goals of a practice socially significant, the procedures are acceptable, and the outcomes socially important) and rationale for collecting data which includes getting a snapshot of implementation and using to inform decision making.">
            <a:extLst>
              <a:ext uri="{FF2B5EF4-FFF2-40B4-BE49-F238E27FC236}">
                <a16:creationId xmlns:a16="http://schemas.microsoft.com/office/drawing/2014/main" id="{1359153E-F55E-36D1-49F5-7F98606E2AD9}"/>
              </a:ext>
            </a:extLst>
          </p:cNvPr>
          <p:cNvPicPr>
            <a:picLocks noChangeAspect="1"/>
          </p:cNvPicPr>
          <p:nvPr/>
        </p:nvPicPr>
        <p:blipFill>
          <a:blip r:embed="rId2"/>
          <a:stretch>
            <a:fillRect/>
          </a:stretch>
        </p:blipFill>
        <p:spPr>
          <a:xfrm>
            <a:off x="1518424" y="178858"/>
            <a:ext cx="9155152" cy="13720772"/>
          </a:xfrm>
          <a:prstGeom prst="rect">
            <a:avLst/>
          </a:prstGeom>
          <a:ln>
            <a:solidFill>
              <a:schemeClr val="tx1"/>
            </a:solidFill>
          </a:ln>
        </p:spPr>
      </p:pic>
    </p:spTree>
    <p:extLst>
      <p:ext uri="{BB962C8B-B14F-4D97-AF65-F5344CB8AC3E}">
        <p14:creationId xmlns:p14="http://schemas.microsoft.com/office/powerpoint/2010/main" val="910837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D781C-C80B-24DF-53C0-325BAE2521DC}"/>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FC553872-95CC-8F3C-D0C5-3F9829914B2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Treatment Integrity and Social Validity 2</a:t>
            </a:r>
          </a:p>
        </p:txBody>
      </p:sp>
      <p:pic>
        <p:nvPicPr>
          <p:cNvPr id="2" name="Picture 1" descr="Treatment Integrity and Social Validity Infographic that includes its benefits, which are to celebrate the work, give faculty and staff a voice, and identify area for growth, as well as a description of how to use the data, which include informing professional learning, checking access to Tier 1, and developing and maintaining the foundation.">
            <a:extLst>
              <a:ext uri="{FF2B5EF4-FFF2-40B4-BE49-F238E27FC236}">
                <a16:creationId xmlns:a16="http://schemas.microsoft.com/office/drawing/2014/main" id="{8B2E3DFE-BD41-8EBB-96E8-99B1B9C80EE4}"/>
              </a:ext>
            </a:extLst>
          </p:cNvPr>
          <p:cNvPicPr>
            <a:picLocks noChangeAspect="1"/>
          </p:cNvPicPr>
          <p:nvPr/>
        </p:nvPicPr>
        <p:blipFill>
          <a:blip r:embed="rId2"/>
          <a:stretch>
            <a:fillRect/>
          </a:stretch>
        </p:blipFill>
        <p:spPr>
          <a:xfrm>
            <a:off x="1518424" y="-6411505"/>
            <a:ext cx="9155152" cy="13720772"/>
          </a:xfrm>
          <a:prstGeom prst="rect">
            <a:avLst/>
          </a:prstGeom>
          <a:ln>
            <a:solidFill>
              <a:schemeClr val="tx1"/>
            </a:solidFill>
          </a:ln>
        </p:spPr>
      </p:pic>
    </p:spTree>
    <p:extLst>
      <p:ext uri="{BB962C8B-B14F-4D97-AF65-F5344CB8AC3E}">
        <p14:creationId xmlns:p14="http://schemas.microsoft.com/office/powerpoint/2010/main" val="3679931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3E1F31D0-B491-1C3A-6422-27D347C0F17D}"/>
              </a:ext>
            </a:extLst>
          </p:cNvPr>
          <p:cNvSpPr>
            <a:spLocks noGrp="1"/>
          </p:cNvSpPr>
          <p:nvPr>
            <p:ph type="title"/>
          </p:nvPr>
        </p:nvSpPr>
        <p:spPr/>
        <p:txBody>
          <a:bodyPr/>
          <a:lstStyle/>
          <a:p>
            <a:r>
              <a:rPr lang="en-US"/>
              <a:t>Module Connection</a:t>
            </a:r>
          </a:p>
        </p:txBody>
      </p:sp>
      <p:pic>
        <p:nvPicPr>
          <p:cNvPr id="14" name="Picture 1" descr="Serving as a Ci3T Leader: Preparing to Collect Social Validity and Treatment Integrity Data module cover">
            <a:extLst>
              <a:ext uri="{FF2B5EF4-FFF2-40B4-BE49-F238E27FC236}">
                <a16:creationId xmlns:a16="http://schemas.microsoft.com/office/drawing/2014/main" id="{2C139928-AFE2-210C-3111-25EAEF4B5B9C}"/>
              </a:ext>
            </a:extLst>
          </p:cNvPr>
          <p:cNvPicPr>
            <a:picLocks noChangeAspect="1"/>
          </p:cNvPicPr>
          <p:nvPr/>
        </p:nvPicPr>
        <p:blipFill>
          <a:blip r:embed="rId3"/>
          <a:srcRect/>
          <a:stretch/>
        </p:blipFill>
        <p:spPr>
          <a:xfrm>
            <a:off x="947071" y="2042077"/>
            <a:ext cx="2146498" cy="3353904"/>
          </a:xfrm>
          <a:prstGeom prst="rect">
            <a:avLst/>
          </a:prstGeom>
        </p:spPr>
      </p:pic>
      <p:pic>
        <p:nvPicPr>
          <p:cNvPr id="2" name="Picture 2" descr="Staying on Track: Using Data to Set Goals and Monitor Implementation Efforts module cover">
            <a:extLst>
              <a:ext uri="{FF2B5EF4-FFF2-40B4-BE49-F238E27FC236}">
                <a16:creationId xmlns:a16="http://schemas.microsoft.com/office/drawing/2014/main" id="{A0F8B818-5659-0BF0-35F0-20368968CFE6}"/>
              </a:ext>
            </a:extLst>
          </p:cNvPr>
          <p:cNvPicPr>
            <a:picLocks noChangeAspect="1"/>
          </p:cNvPicPr>
          <p:nvPr/>
        </p:nvPicPr>
        <p:blipFill>
          <a:blip r:embed="rId4"/>
          <a:stretch>
            <a:fillRect/>
          </a:stretch>
        </p:blipFill>
        <p:spPr>
          <a:xfrm>
            <a:off x="3210291" y="2042076"/>
            <a:ext cx="2146499" cy="3353905"/>
          </a:xfrm>
          <a:prstGeom prst="rect">
            <a:avLst/>
          </a:prstGeom>
        </p:spPr>
      </p:pic>
      <p:pic>
        <p:nvPicPr>
          <p:cNvPr id="9" name="Picture 3" descr="Treatment Integrity and Social Validity Infographic">
            <a:extLst>
              <a:ext uri="{FF2B5EF4-FFF2-40B4-BE49-F238E27FC236}">
                <a16:creationId xmlns:a16="http://schemas.microsoft.com/office/drawing/2014/main" id="{A714BF33-8F54-8212-3EB0-CE653008608A}"/>
              </a:ext>
            </a:extLst>
          </p:cNvPr>
          <p:cNvPicPr>
            <a:picLocks noChangeAspect="1"/>
          </p:cNvPicPr>
          <p:nvPr/>
        </p:nvPicPr>
        <p:blipFill>
          <a:blip r:embed="rId5"/>
          <a:stretch>
            <a:fillRect/>
          </a:stretch>
        </p:blipFill>
        <p:spPr>
          <a:xfrm>
            <a:off x="5794005" y="1690688"/>
            <a:ext cx="2978848" cy="4464382"/>
          </a:xfrm>
          <a:prstGeom prst="rect">
            <a:avLst/>
          </a:prstGeom>
          <a:ln>
            <a:solidFill>
              <a:schemeClr val="tx1"/>
            </a:solidFill>
          </a:ln>
        </p:spPr>
      </p:pic>
      <p:pic>
        <p:nvPicPr>
          <p:cNvPr id="7" name="Picture 4" descr="Screenshot of YouTube Video titled Meet Howard">
            <a:extLst>
              <a:ext uri="{FF2B5EF4-FFF2-40B4-BE49-F238E27FC236}">
                <a16:creationId xmlns:a16="http://schemas.microsoft.com/office/drawing/2014/main" id="{C5E825CE-051E-E83A-761F-A2FC35B4DF66}"/>
              </a:ext>
            </a:extLst>
          </p:cNvPr>
          <p:cNvPicPr>
            <a:picLocks noChangeAspect="1"/>
          </p:cNvPicPr>
          <p:nvPr/>
        </p:nvPicPr>
        <p:blipFill>
          <a:blip r:embed="rId6"/>
          <a:stretch>
            <a:fillRect/>
          </a:stretch>
        </p:blipFill>
        <p:spPr>
          <a:xfrm>
            <a:off x="9316384" y="1759324"/>
            <a:ext cx="2380414" cy="2398678"/>
          </a:xfrm>
          <a:prstGeom prst="rect">
            <a:avLst/>
          </a:prstGeom>
        </p:spPr>
      </p:pic>
      <p:pic>
        <p:nvPicPr>
          <p:cNvPr id="5" name="Picture 5" descr="Screenshot of YouTube Video titled Treatment Integrity and Social Validity">
            <a:extLst>
              <a:ext uri="{FF2B5EF4-FFF2-40B4-BE49-F238E27FC236}">
                <a16:creationId xmlns:a16="http://schemas.microsoft.com/office/drawing/2014/main" id="{CB49702B-DFAD-8938-F3D0-9293A574970D}"/>
              </a:ext>
            </a:extLst>
          </p:cNvPr>
          <p:cNvPicPr>
            <a:picLocks noChangeAspect="1"/>
          </p:cNvPicPr>
          <p:nvPr/>
        </p:nvPicPr>
        <p:blipFill>
          <a:blip r:embed="rId7"/>
          <a:stretch>
            <a:fillRect/>
          </a:stretch>
        </p:blipFill>
        <p:spPr>
          <a:xfrm>
            <a:off x="9036513" y="4286691"/>
            <a:ext cx="2940156" cy="1680626"/>
          </a:xfrm>
          <a:prstGeom prst="rect">
            <a:avLst/>
          </a:prstGeom>
          <a:ln>
            <a:solidFill>
              <a:schemeClr val="tx1"/>
            </a:solidFill>
          </a:ln>
        </p:spPr>
      </p:pic>
    </p:spTree>
    <p:extLst>
      <p:ext uri="{BB962C8B-B14F-4D97-AF65-F5344CB8AC3E}">
        <p14:creationId xmlns:p14="http://schemas.microsoft.com/office/powerpoint/2010/main" val="3381203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A911E83-583F-04B3-DD45-26C860B6C2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Program Measures and Goals</a:t>
            </a:r>
          </a:p>
        </p:txBody>
      </p:sp>
      <p:grpSp>
        <p:nvGrpSpPr>
          <p:cNvPr id="7" name="Image 1" descr="Ci3T Blueprint A Primary (Tier 1) Plan Procedures for Teaching handout with the title of a chart section Program Goals highlighted">
            <a:extLst>
              <a:ext uri="{FF2B5EF4-FFF2-40B4-BE49-F238E27FC236}">
                <a16:creationId xmlns:a16="http://schemas.microsoft.com/office/drawing/2014/main" id="{50430377-02F2-C6C5-CC7A-B01D52169674}"/>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3"/>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8048847" y="2700670"/>
              <a:ext cx="1843912" cy="5747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0" name="Image 2" descr="Procedures for Monitoring chart with an arrow pointing to Program Measures and Goals">
            <a:extLst>
              <a:ext uri="{FF2B5EF4-FFF2-40B4-BE49-F238E27FC236}">
                <a16:creationId xmlns:a16="http://schemas.microsoft.com/office/drawing/2014/main" id="{45940E0E-E127-34BE-590A-F4CDEFC43F1E}"/>
              </a:ext>
            </a:extLst>
          </p:cNvPr>
          <p:cNvGrpSpPr/>
          <p:nvPr/>
        </p:nvGrpSpPr>
        <p:grpSpPr>
          <a:xfrm>
            <a:off x="1025474" y="2004025"/>
            <a:ext cx="9894186" cy="4777802"/>
            <a:chOff x="1025474" y="2004025"/>
            <a:chExt cx="9894186" cy="4777802"/>
          </a:xfrm>
        </p:grpSpPr>
        <p:pic>
          <p:nvPicPr>
            <p:cNvPr id="2" name="Picture 2">
              <a:extLst>
                <a:ext uri="{FF2B5EF4-FFF2-40B4-BE49-F238E27FC236}">
                  <a16:creationId xmlns:a16="http://schemas.microsoft.com/office/drawing/2014/main" id="{DC9DC43E-6432-B4B3-91BE-41F84875E1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8" t="22449" r="4626" b="26557"/>
            <a:stretch/>
          </p:blipFill>
          <p:spPr>
            <a:xfrm>
              <a:off x="1025474" y="2004025"/>
              <a:ext cx="9894186" cy="4341278"/>
            </a:xfrm>
            <a:prstGeom prst="rect">
              <a:avLst/>
            </a:prstGeom>
            <a:ln>
              <a:noFill/>
            </a:ln>
            <a:effectLst>
              <a:outerShdw blurRad="292100" dist="139700" dir="2700000" algn="tl" rotWithShape="0">
                <a:srgbClr val="333333">
                  <a:alpha val="65000"/>
                </a:srgbClr>
              </a:outerShdw>
            </a:effectLst>
          </p:spPr>
        </p:pic>
        <p:sp>
          <p:nvSpPr>
            <p:cNvPr id="9" name="Arrow">
              <a:extLst>
                <a:ext uri="{FF2B5EF4-FFF2-40B4-BE49-F238E27FC236}">
                  <a16:creationId xmlns:a16="http://schemas.microsoft.com/office/drawing/2014/main" id="{070B5D8F-47C6-7B73-A7B6-3A14E759E5BF}"/>
                </a:ext>
              </a:extLst>
            </p:cNvPr>
            <p:cNvSpPr/>
            <p:nvPr/>
          </p:nvSpPr>
          <p:spPr>
            <a:xfrm>
              <a:off x="2998362" y="5456264"/>
              <a:ext cx="5370897" cy="1325563"/>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Program Measures and Goals</a:t>
              </a:r>
            </a:p>
          </p:txBody>
        </p:sp>
      </p:grpSp>
      <p:pic>
        <p:nvPicPr>
          <p:cNvPr id="6" name="Picture 5">
            <a:extLst>
              <a:ext uri="{FF2B5EF4-FFF2-40B4-BE49-F238E27FC236}">
                <a16:creationId xmlns:a16="http://schemas.microsoft.com/office/drawing/2014/main" id="{02EB9BC3-7A8B-1CD8-ADAA-66B864ED6FE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046915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15026-FC21-A0B0-2F2D-C2F9E6920036}"/>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238611A2-58B7-97E4-2CA6-F14430FBC4E6}"/>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86343F31-2CA8-3C89-0B05-A8DA4082E81A}"/>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EDD18FE0-E975-C01D-D1C0-631CC06C0A24}"/>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45169918-DF73-25DC-924F-739A75406AFB}"/>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81407D1E-B124-03DD-4269-8B3D4414BBCC}"/>
                </a:ext>
              </a:extLst>
            </p:cNvPr>
            <p:cNvPicPr>
              <a:picLocks noChangeAspect="1"/>
            </p:cNvPicPr>
            <p:nvPr/>
          </p:nvPicPr>
          <p:blipFill>
            <a:blip r:embed="rId4"/>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C581EC30-5770-EFD3-8469-E42285D14F43}"/>
                </a:ext>
              </a:extLst>
            </p:cNvPr>
            <p:cNvPicPr>
              <a:picLocks noChangeAspect="1"/>
            </p:cNvPicPr>
            <p:nvPr/>
          </p:nvPicPr>
          <p:blipFill>
            <a:blip r:embed="rId5"/>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4026112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a:srcRect/>
          <a:stretch/>
        </p:blipFill>
        <p:spPr>
          <a:xfrm>
            <a:off x="838200" y="168560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323513" y="168560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8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65063" y="2270009"/>
              <a:ext cx="861869" cy="747588"/>
            </a:xfrm>
            <a:prstGeom prst="rect">
              <a:avLst/>
            </a:prstGeom>
          </p:spPr>
        </p:pic>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500" normalizeH="0" baseline="0" noProof="0">
                <a:ln w="3175">
                  <a:solidFill>
                    <a:prstClr val="white">
                      <a:lumMod val="95000"/>
                    </a:prstClr>
                  </a:solidFill>
                </a:ln>
                <a:solidFill>
                  <a:srgbClr val="4D4D4D"/>
                </a:solidFill>
                <a:effectLst/>
                <a:uLnTx/>
                <a:uFillTx/>
                <a:latin typeface="Arial" panose="020B0604020202020204"/>
                <a:ea typeface="+mj-ea"/>
                <a:cs typeface="+mj-cs"/>
              </a:rPr>
              <a:t>Thank you!</a:t>
            </a:r>
            <a:endParaRPr kumimoji="0" lang="en-US" sz="5400" b="1" i="0" u="none" strike="noStrike" kern="1200" cap="none" spc="-500" normalizeH="0" baseline="0" noProof="0">
              <a:ln>
                <a:noFill/>
              </a:ln>
              <a:solidFill>
                <a:srgbClr val="4D4D4D"/>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effectLst/>
                <a:uLnTx/>
                <a:uFillTx/>
                <a:latin typeface="Arial" panose="020B0604020202020204"/>
                <a:ea typeface="+mj-ea"/>
                <a:cs typeface="+mj-cs"/>
              </a:rPr>
              <a:t>ci3t.org</a:t>
            </a:r>
          </a:p>
        </p:txBody>
      </p:sp>
      <p:grpSp>
        <p:nvGrpSpPr>
          <p:cNvPr id="2" name="Image" descr="Computer screen with Ci3T modules displayed">
            <a:extLst>
              <a:ext uri="{FF2B5EF4-FFF2-40B4-BE49-F238E27FC236}">
                <a16:creationId xmlns:a16="http://schemas.microsoft.com/office/drawing/2014/main" id="{8F853EBA-6DA2-BFE7-9FBE-335C10249678}"/>
              </a:ext>
            </a:extLst>
          </p:cNvPr>
          <p:cNvGrpSpPr/>
          <p:nvPr/>
        </p:nvGrpSpPr>
        <p:grpSpPr>
          <a:xfrm>
            <a:off x="3140132" y="3290378"/>
            <a:ext cx="3309605" cy="3105680"/>
            <a:chOff x="770428" y="1626441"/>
            <a:chExt cx="5807526" cy="5231889"/>
          </a:xfrm>
        </p:grpSpPr>
        <p:pic>
          <p:nvPicPr>
            <p:cNvPr id="3" name="Computer">
              <a:extLst>
                <a:ext uri="{FF2B5EF4-FFF2-40B4-BE49-F238E27FC236}">
                  <a16:creationId xmlns:a16="http://schemas.microsoft.com/office/drawing/2014/main" id="{9A609FEF-6479-5720-9D97-C3972DD5EFEB}"/>
                </a:ext>
              </a:extLst>
            </p:cNvPr>
            <p:cNvPicPr>
              <a:picLocks noChangeAspect="1"/>
            </p:cNvPicPr>
            <p:nvPr/>
          </p:nvPicPr>
          <p:blipFill>
            <a:blip r:embed="rId7"/>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7" name="Modules">
              <a:extLst>
                <a:ext uri="{FF2B5EF4-FFF2-40B4-BE49-F238E27FC236}">
                  <a16:creationId xmlns:a16="http://schemas.microsoft.com/office/drawing/2014/main" id="{FBA27EB2-5C1A-9D80-D248-44B694EE3814}"/>
                </a:ext>
              </a:extLst>
            </p:cNvPr>
            <p:cNvPicPr>
              <a:picLocks noChangeAspect="1"/>
            </p:cNvPicPr>
            <p:nvPr/>
          </p:nvPicPr>
          <p:blipFill>
            <a:blip r:embed="rId8"/>
            <a:srcRect r="1324"/>
            <a:stretch>
              <a:fillRect/>
            </a:stretch>
          </p:blipFill>
          <p:spPr>
            <a:xfrm>
              <a:off x="1017547" y="1878442"/>
              <a:ext cx="5301973" cy="3289869"/>
            </a:xfrm>
            <a:prstGeom prst="rect">
              <a:avLst/>
            </a:prstGeom>
          </p:spPr>
        </p:pic>
        <p:sp>
          <p:nvSpPr>
            <p:cNvPr id="8" name="Glare">
              <a:extLst>
                <a:ext uri="{FF2B5EF4-FFF2-40B4-BE49-F238E27FC236}">
                  <a16:creationId xmlns:a16="http://schemas.microsoft.com/office/drawing/2014/main" id="{9240ECF8-BB10-E9C2-92CD-DD59ECCE24E9}"/>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Image 2" descr="A screenshot of the Ci3T website on the Enhancing Ci3T Modules tab with a yellow box outlining the one-time module registration process.">
            <a:extLst>
              <a:ext uri="{FF2B5EF4-FFF2-40B4-BE49-F238E27FC236}">
                <a16:creationId xmlns:a16="http://schemas.microsoft.com/office/drawing/2014/main" id="{3ADC05E4-9B44-B67E-980D-F0AC58C88136}"/>
              </a:ext>
            </a:extLst>
          </p:cNvPr>
          <p:cNvGrpSpPr/>
          <p:nvPr/>
        </p:nvGrpSpPr>
        <p:grpSpPr>
          <a:xfrm>
            <a:off x="6449737" y="3360486"/>
            <a:ext cx="2746791" cy="2441099"/>
            <a:chOff x="7033259" y="1690688"/>
            <a:chExt cx="4556229" cy="3765301"/>
          </a:xfrm>
        </p:grpSpPr>
        <p:pic>
          <p:nvPicPr>
            <p:cNvPr id="10" name="Picture">
              <a:extLst>
                <a:ext uri="{FF2B5EF4-FFF2-40B4-BE49-F238E27FC236}">
                  <a16:creationId xmlns:a16="http://schemas.microsoft.com/office/drawing/2014/main" id="{408BCFF1-36A8-CF61-B190-9CAFD4DD885A}"/>
                </a:ext>
              </a:extLst>
            </p:cNvPr>
            <p:cNvPicPr>
              <a:picLocks noChangeAspect="1"/>
            </p:cNvPicPr>
            <p:nvPr/>
          </p:nvPicPr>
          <p:blipFill>
            <a:blip r:embed="rId9"/>
            <a:stretch>
              <a:fillRect/>
            </a:stretch>
          </p:blipFill>
          <p:spPr>
            <a:xfrm>
              <a:off x="7149626" y="1690688"/>
              <a:ext cx="4296814" cy="3765301"/>
            </a:xfrm>
            <a:prstGeom prst="rect">
              <a:avLst/>
            </a:prstGeom>
            <a:ln>
              <a:solidFill>
                <a:schemeClr val="tx1"/>
              </a:solidFill>
            </a:ln>
          </p:spPr>
        </p:pic>
        <p:sp>
          <p:nvSpPr>
            <p:cNvPr id="11" name="Yellow Box">
              <a:extLst>
                <a:ext uri="{FF2B5EF4-FFF2-40B4-BE49-F238E27FC236}">
                  <a16:creationId xmlns:a16="http://schemas.microsoft.com/office/drawing/2014/main" id="{F4279922-E1A7-4BEE-B7B6-7C88AFA079CB}"/>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9565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a:srcRect r="1324"/>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2840215"/>
          </a:xfrm>
        </p:spPr>
        <p:txBody>
          <a:bodyPr>
            <a:normAutofit/>
          </a:bodyPr>
          <a:lstStyle/>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Identify educator roles and responsibilities in integrating academic, behavioral, and social-emotional well-being domains within a Ci3T model of prevention.</a:t>
            </a:r>
          </a:p>
          <a:p>
            <a:pPr marL="457200" marR="0" lvl="0" indent="-4572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how to teach, practice, and acknowledge expected prosocial behavior to maximize productive engagement.   </a:t>
            </a:r>
          </a:p>
          <a:p>
            <a:pPr marL="457200" marR="0" lvl="0" indent="-4572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the purpose, process, and benefits of collecting treatment integrity and social validity data of Tier 1 practices </a:t>
            </a:r>
          </a:p>
        </p:txBody>
      </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a:t>Welcome</a:t>
            </a:r>
          </a:p>
          <a:p>
            <a:pPr marL="514350" lvl="0" indent="-514350">
              <a:buFont typeface="+mj-lt"/>
              <a:buAutoNum type="arabicPeriod"/>
              <a:defRPr/>
            </a:pPr>
            <a:r>
              <a:rPr lang="en-US">
                <a:solidFill>
                  <a:prstClr val="black"/>
                </a:solidFill>
                <a:ea typeface="MS PGothic" panose="020B0600070205080204" pitchFamily="34" charset="-128"/>
                <a:cs typeface="Arial" panose="020B0604020202020204" pitchFamily="34" charset="0"/>
              </a:rPr>
              <a:t>Understanding Tier 1</a:t>
            </a:r>
          </a:p>
          <a:p>
            <a:pPr marL="971550" lvl="1" indent="-514350">
              <a:buFont typeface="+mj-lt"/>
              <a:buAutoNum type="arabicPeriod"/>
              <a:defRPr/>
            </a:pPr>
            <a:r>
              <a:rPr lang="en-US" sz="2000">
                <a:solidFill>
                  <a:srgbClr val="283375"/>
                </a:solidFill>
              </a:rPr>
              <a:t>Academics</a:t>
            </a:r>
          </a:p>
          <a:p>
            <a:pPr marL="971550" lvl="1" indent="-514350">
              <a:buFont typeface="+mj-lt"/>
              <a:buAutoNum type="arabicPeriod"/>
              <a:defRPr/>
            </a:pPr>
            <a:r>
              <a:rPr lang="en-US" sz="2000">
                <a:solidFill>
                  <a:srgbClr val="283375"/>
                </a:solidFill>
              </a:rPr>
              <a:t>Behavior</a:t>
            </a:r>
          </a:p>
          <a:p>
            <a:pPr marL="971550" lvl="1" indent="-514350">
              <a:buFont typeface="+mj-lt"/>
              <a:buAutoNum type="arabicPeriod"/>
              <a:defRPr/>
            </a:pPr>
            <a:r>
              <a:rPr lang="en-US" sz="2000">
                <a:solidFill>
                  <a:srgbClr val="283375"/>
                </a:solidFill>
              </a:rPr>
              <a:t>Social and Emotional Well-being</a:t>
            </a:r>
          </a:p>
          <a:p>
            <a:pPr marL="514350" lvl="0" indent="-514350">
              <a:buFont typeface="+mj-lt"/>
              <a:buAutoNum type="arabicPeriod"/>
              <a:defRPr/>
            </a:pPr>
            <a:r>
              <a:rPr lang="en-US">
                <a:solidFill>
                  <a:prstClr val="black"/>
                </a:solidFill>
              </a:rPr>
              <a:t>Getting Started with Tier 1</a:t>
            </a:r>
          </a:p>
          <a:p>
            <a:pPr marL="971550" lvl="1" indent="-514350">
              <a:lnSpc>
                <a:spcPct val="100000"/>
              </a:lnSpc>
              <a:buFont typeface="+mj-lt"/>
              <a:buAutoNum type="arabicPeriod"/>
              <a:defRPr/>
            </a:pPr>
            <a:r>
              <a:rPr lang="en-US" sz="2000">
                <a:solidFill>
                  <a:srgbClr val="283375"/>
                </a:solidFill>
              </a:rPr>
              <a:t>Procedures for Teaching</a:t>
            </a:r>
          </a:p>
          <a:p>
            <a:pPr marL="971550" lvl="1" indent="-514350">
              <a:lnSpc>
                <a:spcPct val="100000"/>
              </a:lnSpc>
              <a:buFont typeface="+mj-lt"/>
              <a:buAutoNum type="arabicPeriod"/>
              <a:defRPr/>
            </a:pPr>
            <a:r>
              <a:rPr lang="en-US" sz="2000">
                <a:solidFill>
                  <a:srgbClr val="283375"/>
                </a:solidFill>
              </a:rPr>
              <a:t>Procedures for Reinforcing</a:t>
            </a:r>
          </a:p>
          <a:p>
            <a:pPr marL="971550" lvl="1" indent="-514350">
              <a:lnSpc>
                <a:spcPct val="100000"/>
              </a:lnSpc>
              <a:buFont typeface="+mj-lt"/>
              <a:buAutoNum type="arabicPeriod"/>
              <a:defRPr/>
            </a:pPr>
            <a:r>
              <a:rPr lang="en-US" sz="2000">
                <a:solidFill>
                  <a:srgbClr val="283375"/>
                </a:solidFill>
              </a:rPr>
              <a:t>Procedures for Monitoring</a:t>
            </a:r>
            <a:r>
              <a:rPr lang="en-US" sz="2000"/>
              <a:t> </a:t>
            </a:r>
          </a:p>
          <a:p>
            <a:pPr marL="514350" indent="-514350">
              <a:buFont typeface="+mj-lt"/>
              <a:buAutoNum type="arabicPeriod"/>
            </a:pPr>
            <a:r>
              <a:rPr lang="en-US"/>
              <a:t>Wrapping Up and Moving Forward</a:t>
            </a:r>
          </a:p>
        </p:txBody>
      </p:sp>
    </p:spTree>
    <p:extLst>
      <p:ext uri="{BB962C8B-B14F-4D97-AF65-F5344CB8AC3E}">
        <p14:creationId xmlns:p14="http://schemas.microsoft.com/office/powerpoint/2010/main" val="1214318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1" ma:contentTypeDescription="Create a new document." ma:contentTypeScope="" ma:versionID="0da7184104823c11f06663d40b6b1fb1">
  <xsd:schema xmlns:xsd="http://www.w3.org/2001/XMLSchema" xmlns:xs="http://www.w3.org/2001/XMLSchema" xmlns:p="http://schemas.microsoft.com/office/2006/metadata/properties" xmlns:ns2="5bf7570c-6c37-441f-917e-903e84070e08" targetNamespace="http://schemas.microsoft.com/office/2006/metadata/properties" ma:root="true" ma:fieldsID="2e16403678a2926854432bfa775870c9"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E1B4A3FA-3B3F-402F-912F-9268813404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f7570c-6c37-441f-917e-903e84070e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F777F3-6079-4545-82A1-8899C1BF4B17}">
  <ds:schemaRefs>
    <ds:schemaRef ds:uri="http://purl.org/dc/terms/"/>
    <ds:schemaRef ds:uri="http://schemas.microsoft.com/office/2006/documentManagement/types"/>
    <ds:schemaRef ds:uri="http://www.w3.org/XML/1998/namespace"/>
    <ds:schemaRef ds:uri="http://purl.org/dc/elements/1.1/"/>
    <ds:schemaRef ds:uri="http://schemas.microsoft.com/office/infopath/2007/PartnerControls"/>
    <ds:schemaRef ds:uri="http://purl.org/dc/dcmitype/"/>
    <ds:schemaRef ds:uri="5bf7570c-6c37-441f-917e-903e84070e08"/>
    <ds:schemaRef ds:uri="http://schemas.openxmlformats.org/package/2006/metadata/core-properties"/>
    <ds:schemaRef ds:uri="http://schemas.microsoft.com/office/2006/metadata/propertie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43</TotalTime>
  <Words>1171</Words>
  <Application>Microsoft Office PowerPoint</Application>
  <PresentationFormat>Widescreen</PresentationFormat>
  <Paragraphs>183</Paragraphs>
  <Slides>48</Slides>
  <Notes>23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48</vt:i4>
      </vt:variant>
    </vt:vector>
  </HeadingPairs>
  <TitlesOfParts>
    <vt:vector size="60" baseType="lpstr">
      <vt:lpstr>Bradley Hand</vt:lpstr>
      <vt:lpstr>MS PGothic</vt:lpstr>
      <vt:lpstr>System Font Regular</vt:lpstr>
      <vt:lpstr>Aptos</vt:lpstr>
      <vt:lpstr>Arial</vt:lpstr>
      <vt:lpstr>Calibri</vt:lpstr>
      <vt:lpstr>Century Gothic</vt:lpstr>
      <vt:lpstr>Courier New</vt:lpstr>
      <vt:lpstr>Times New Roman</vt:lpstr>
      <vt:lpstr>Wingdings</vt:lpstr>
      <vt:lpstr>Ci3T</vt:lpstr>
      <vt:lpstr>1_Ci3T</vt:lpstr>
      <vt:lpstr>Effective Tier 1 Practices for Educators</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Enhancing Ci3T Modules</vt:lpstr>
      <vt:lpstr>Session Outcomes</vt:lpstr>
      <vt:lpstr>Agenda</vt:lpstr>
      <vt:lpstr>Accessing Professional Learning Materials</vt:lpstr>
      <vt:lpstr>Understanding Tier 1</vt:lpstr>
      <vt:lpstr>Tier 1: Academic Domain</vt:lpstr>
      <vt:lpstr>Ci3T Primary Plan: Faculty and Staff Roles and Responsibilities - Academics</vt:lpstr>
      <vt:lpstr>Academics</vt:lpstr>
      <vt:lpstr>Embedding Low-Intensity Supports in Daily Instruction</vt:lpstr>
      <vt:lpstr>Tier 1: Behavioral Domain</vt:lpstr>
      <vt:lpstr>Ci3T Primary Plan: Faculty and Staff Roles and Responsibilities - Behavior</vt:lpstr>
      <vt:lpstr>Behavioral</vt:lpstr>
      <vt:lpstr>Behavioral</vt:lpstr>
      <vt:lpstr>Tier 1: Social Domain</vt:lpstr>
      <vt:lpstr>Ci3T Primary Plan: Faculty and Staff Roles and Responsibilities – Social Skills</vt:lpstr>
      <vt:lpstr>Social</vt:lpstr>
      <vt:lpstr>Ci3T: An Integrated Approach</vt:lpstr>
      <vt:lpstr>Integrated Lesson Plan</vt:lpstr>
      <vt:lpstr>Talk Time</vt:lpstr>
      <vt:lpstr>Getting Started with Tier 1</vt:lpstr>
      <vt:lpstr>Procedures for Teaching</vt:lpstr>
      <vt:lpstr>Faculty and Staff </vt:lpstr>
      <vt:lpstr>Students</vt:lpstr>
      <vt:lpstr>Families and Community</vt:lpstr>
      <vt:lpstr>Procedures for Reinforcing</vt:lpstr>
      <vt:lpstr>Understanding Consequences: The Power of Reinforcement</vt:lpstr>
      <vt:lpstr>Faculty and Staff Reinforcement </vt:lpstr>
      <vt:lpstr>Let’s Chat!</vt:lpstr>
      <vt:lpstr>Student Reinforcement</vt:lpstr>
      <vt:lpstr>Let’s Chat!</vt:lpstr>
      <vt:lpstr>Procedures for Monitoring</vt:lpstr>
      <vt:lpstr>Essential Components of Primary (Tier 1) Prevention Efforts</vt:lpstr>
      <vt:lpstr>Procedures for Monitoring Worksheet 1</vt:lpstr>
      <vt:lpstr>Procedures for Monitoring Worksheet 2</vt:lpstr>
      <vt:lpstr>Treatment Integrity and Social Validity 1</vt:lpstr>
      <vt:lpstr>Treatment Integrity and Social Validity 2</vt:lpstr>
      <vt:lpstr>Module Connection</vt:lpstr>
      <vt:lpstr>Program Measures and Goals</vt:lpstr>
      <vt:lpstr>Primary Prevention (Tier 1)</vt:lpstr>
      <vt:lpstr>Wrapping Up and Moving Forward</vt:lpstr>
      <vt:lpstr>Project EMPOWER+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Bernard, Allison M</cp:lastModifiedBy>
  <cp:revision>1</cp:revision>
  <dcterms:created xsi:type="dcterms:W3CDTF">2020-08-09T02:04:37Z</dcterms:created>
  <dcterms:modified xsi:type="dcterms:W3CDTF">2025-11-06T22:08:50Z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