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Lst>
  <p:notesMasterIdLst>
    <p:notesMasterId r:id="rId118"/>
  </p:notesMasterIdLst>
  <p:handoutMasterIdLst>
    <p:handoutMasterId r:id="rId119"/>
  </p:handoutMasterIdLst>
  <p:sldIdLst>
    <p:sldId id="2400" r:id="rId6"/>
    <p:sldId id="257" r:id="rId7"/>
    <p:sldId id="1848" r:id="rId8"/>
    <p:sldId id="1952" r:id="rId9"/>
    <p:sldId id="2312" r:id="rId10"/>
    <p:sldId id="2362" r:id="rId11"/>
    <p:sldId id="322" r:id="rId12"/>
    <p:sldId id="2363" r:id="rId13"/>
    <p:sldId id="2364" r:id="rId14"/>
    <p:sldId id="2365" r:id="rId15"/>
    <p:sldId id="2367" r:id="rId16"/>
    <p:sldId id="2366" r:id="rId17"/>
    <p:sldId id="2341" r:id="rId18"/>
    <p:sldId id="2439" r:id="rId19"/>
    <p:sldId id="2441" r:id="rId20"/>
    <p:sldId id="2440" r:id="rId21"/>
    <p:sldId id="1972" r:id="rId22"/>
    <p:sldId id="2472" r:id="rId23"/>
    <p:sldId id="279" r:id="rId24"/>
    <p:sldId id="2442" r:id="rId25"/>
    <p:sldId id="317" r:id="rId26"/>
    <p:sldId id="264" r:id="rId27"/>
    <p:sldId id="2444" r:id="rId28"/>
    <p:sldId id="2445" r:id="rId29"/>
    <p:sldId id="2024" r:id="rId30"/>
    <p:sldId id="2434" r:id="rId31"/>
    <p:sldId id="2432" r:id="rId32"/>
    <p:sldId id="2401" r:id="rId33"/>
    <p:sldId id="2022" r:id="rId34"/>
    <p:sldId id="2446" r:id="rId35"/>
    <p:sldId id="2358" r:id="rId36"/>
    <p:sldId id="343" r:id="rId37"/>
    <p:sldId id="2025" r:id="rId38"/>
    <p:sldId id="2402" r:id="rId39"/>
    <p:sldId id="2447" r:id="rId40"/>
    <p:sldId id="2448" r:id="rId41"/>
    <p:sldId id="2403" r:id="rId42"/>
    <p:sldId id="1836" r:id="rId43"/>
    <p:sldId id="1838" r:id="rId44"/>
    <p:sldId id="2347" r:id="rId45"/>
    <p:sldId id="2404" r:id="rId46"/>
    <p:sldId id="2449" r:id="rId47"/>
    <p:sldId id="1915" r:id="rId48"/>
    <p:sldId id="1857" r:id="rId49"/>
    <p:sldId id="1839" r:id="rId50"/>
    <p:sldId id="1914" r:id="rId51"/>
    <p:sldId id="2450" r:id="rId52"/>
    <p:sldId id="2414" r:id="rId53"/>
    <p:sldId id="1942" r:id="rId54"/>
    <p:sldId id="1911" r:id="rId55"/>
    <p:sldId id="1912" r:id="rId56"/>
    <p:sldId id="2318" r:id="rId57"/>
    <p:sldId id="2451" r:id="rId58"/>
    <p:sldId id="2452" r:id="rId59"/>
    <p:sldId id="2320" r:id="rId60"/>
    <p:sldId id="2433" r:id="rId61"/>
    <p:sldId id="2415" r:id="rId62"/>
    <p:sldId id="2419" r:id="rId63"/>
    <p:sldId id="1896" r:id="rId64"/>
    <p:sldId id="2454" r:id="rId65"/>
    <p:sldId id="1982" r:id="rId66"/>
    <p:sldId id="2455" r:id="rId67"/>
    <p:sldId id="1961" r:id="rId68"/>
    <p:sldId id="1962" r:id="rId69"/>
    <p:sldId id="1886" r:id="rId70"/>
    <p:sldId id="1888" r:id="rId71"/>
    <p:sldId id="1891" r:id="rId72"/>
    <p:sldId id="1901" r:id="rId73"/>
    <p:sldId id="1987" r:id="rId74"/>
    <p:sldId id="1918" r:id="rId75"/>
    <p:sldId id="2313" r:id="rId76"/>
    <p:sldId id="2416" r:id="rId77"/>
    <p:sldId id="1934" r:id="rId78"/>
    <p:sldId id="2417" r:id="rId79"/>
    <p:sldId id="2456" r:id="rId80"/>
    <p:sldId id="2457" r:id="rId81"/>
    <p:sldId id="2458" r:id="rId82"/>
    <p:sldId id="2459" r:id="rId83"/>
    <p:sldId id="2460" r:id="rId84"/>
    <p:sldId id="2461" r:id="rId85"/>
    <p:sldId id="2340" r:id="rId86"/>
    <p:sldId id="258" r:id="rId87"/>
    <p:sldId id="2420" r:id="rId88"/>
    <p:sldId id="1897" r:id="rId89"/>
    <p:sldId id="1998" r:id="rId90"/>
    <p:sldId id="2462" r:id="rId91"/>
    <p:sldId id="1984" r:id="rId92"/>
    <p:sldId id="352" r:id="rId93"/>
    <p:sldId id="2463" r:id="rId94"/>
    <p:sldId id="2000" r:id="rId95"/>
    <p:sldId id="2464" r:id="rId96"/>
    <p:sldId id="2466" r:id="rId97"/>
    <p:sldId id="2465" r:id="rId98"/>
    <p:sldId id="2467" r:id="rId99"/>
    <p:sldId id="2011" r:id="rId100"/>
    <p:sldId id="2321" r:id="rId101"/>
    <p:sldId id="2421" r:id="rId102"/>
    <p:sldId id="2453" r:id="rId103"/>
    <p:sldId id="2468" r:id="rId104"/>
    <p:sldId id="2422" r:id="rId105"/>
    <p:sldId id="2469" r:id="rId106"/>
    <p:sldId id="2108" r:id="rId107"/>
    <p:sldId id="2114" r:id="rId108"/>
    <p:sldId id="2113" r:id="rId109"/>
    <p:sldId id="2473" r:id="rId110"/>
    <p:sldId id="2021" r:id="rId111"/>
    <p:sldId id="2026" r:id="rId112"/>
    <p:sldId id="2426" r:id="rId113"/>
    <p:sldId id="1847" r:id="rId114"/>
    <p:sldId id="2305" r:id="rId115"/>
    <p:sldId id="2328" r:id="rId116"/>
    <p:sldId id="1995"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AB21394A-F0A2-4F8E-967F-B8780849C5CB}">
          <p14:sldIdLst>
            <p14:sldId id="2400"/>
            <p14:sldId id="257"/>
            <p14:sldId id="1848"/>
            <p14:sldId id="1952"/>
            <p14:sldId id="2312"/>
          </p14:sldIdLst>
        </p14:section>
        <p14:section name="A Focus on Internalizing Behaviors" id="{44DE4F2B-7577-4A8C-8B20-07D17663AC71}">
          <p14:sldIdLst>
            <p14:sldId id="2362"/>
            <p14:sldId id="322"/>
            <p14:sldId id="2363"/>
            <p14:sldId id="2364"/>
            <p14:sldId id="2365"/>
            <p14:sldId id="2367"/>
            <p14:sldId id="2366"/>
          </p14:sldIdLst>
        </p14:section>
        <p14:section name="Situating Tier 2 Interventions" id="{4F97958E-9141-4C36-B5FF-C671E7F9A114}">
          <p14:sldIdLst>
            <p14:sldId id="2341"/>
            <p14:sldId id="2439"/>
            <p14:sldId id="2441"/>
            <p14:sldId id="2440"/>
          </p14:sldIdLst>
        </p14:section>
        <p14:section name="Overview of RRR" id="{9BC461B9-45E5-449B-8AB6-42D16FE81488}">
          <p14:sldIdLst>
            <p14:sldId id="1972"/>
            <p14:sldId id="2472"/>
            <p14:sldId id="279"/>
            <p14:sldId id="2442"/>
            <p14:sldId id="317"/>
            <p14:sldId id="264"/>
            <p14:sldId id="2444"/>
            <p14:sldId id="2445"/>
            <p14:sldId id="2024"/>
            <p14:sldId id="2434"/>
            <p14:sldId id="2432"/>
          </p14:sldIdLst>
        </p14:section>
        <p14:section name="Implementing RRR Steps 1-7" id="{63A8E77B-4D64-487B-A27E-69EF34C4CAA1}">
          <p14:sldIdLst>
            <p14:sldId id="2401"/>
            <p14:sldId id="2022"/>
            <p14:sldId id="2446"/>
            <p14:sldId id="2358"/>
            <p14:sldId id="343"/>
            <p14:sldId id="2025"/>
          </p14:sldIdLst>
        </p14:section>
        <p14:section name="Step 2" id="{F7C60D7C-6E52-4FB7-BECE-605BE5906A5F}">
          <p14:sldIdLst>
            <p14:sldId id="2402"/>
            <p14:sldId id="2447"/>
            <p14:sldId id="2448"/>
          </p14:sldIdLst>
        </p14:section>
        <p14:section name="Step 3" id="{1526CDEE-6153-4B32-9F3C-52CCD2FE5952}">
          <p14:sldIdLst>
            <p14:sldId id="2403"/>
            <p14:sldId id="1836"/>
            <p14:sldId id="1838"/>
            <p14:sldId id="2347"/>
            <p14:sldId id="2404"/>
            <p14:sldId id="2449"/>
            <p14:sldId id="1915"/>
            <p14:sldId id="1857"/>
            <p14:sldId id="1839"/>
            <p14:sldId id="1914"/>
            <p14:sldId id="2450"/>
            <p14:sldId id="2414"/>
            <p14:sldId id="1942"/>
            <p14:sldId id="1911"/>
            <p14:sldId id="1912"/>
            <p14:sldId id="2318"/>
            <p14:sldId id="2451"/>
            <p14:sldId id="2452"/>
            <p14:sldId id="2320"/>
            <p14:sldId id="2433"/>
          </p14:sldIdLst>
        </p14:section>
        <p14:section name="Step 4" id="{03C2E5AE-16EB-4A18-9017-9AE03248657B}">
          <p14:sldIdLst>
            <p14:sldId id="2415"/>
            <p14:sldId id="2419"/>
            <p14:sldId id="1896"/>
            <p14:sldId id="2454"/>
            <p14:sldId id="1982"/>
            <p14:sldId id="2455"/>
            <p14:sldId id="1961"/>
            <p14:sldId id="1962"/>
            <p14:sldId id="1886"/>
            <p14:sldId id="1888"/>
            <p14:sldId id="1891"/>
            <p14:sldId id="1901"/>
            <p14:sldId id="1987"/>
            <p14:sldId id="1918"/>
            <p14:sldId id="2313"/>
            <p14:sldId id="2416"/>
            <p14:sldId id="1934"/>
            <p14:sldId id="2417"/>
            <p14:sldId id="2456"/>
            <p14:sldId id="2457"/>
            <p14:sldId id="2458"/>
            <p14:sldId id="2459"/>
            <p14:sldId id="2460"/>
            <p14:sldId id="2461"/>
            <p14:sldId id="2340"/>
            <p14:sldId id="258"/>
          </p14:sldIdLst>
        </p14:section>
        <p14:section name="Step 5" id="{3160EECE-D3A1-4037-AF3A-A6F40F245879}">
          <p14:sldIdLst>
            <p14:sldId id="2420"/>
            <p14:sldId id="1897"/>
            <p14:sldId id="1998"/>
            <p14:sldId id="2462"/>
            <p14:sldId id="1984"/>
            <p14:sldId id="352"/>
            <p14:sldId id="2463"/>
            <p14:sldId id="2000"/>
            <p14:sldId id="2464"/>
            <p14:sldId id="2466"/>
            <p14:sldId id="2465"/>
            <p14:sldId id="2467"/>
            <p14:sldId id="2011"/>
            <p14:sldId id="2321"/>
          </p14:sldIdLst>
        </p14:section>
        <p14:section name="Step 6" id="{13525635-F53F-4806-BAFC-DA473806644F}">
          <p14:sldIdLst>
            <p14:sldId id="2421"/>
            <p14:sldId id="2453"/>
            <p14:sldId id="2468"/>
          </p14:sldIdLst>
        </p14:section>
        <p14:section name="Step 7" id="{A9A736C2-4656-49CD-925A-8FA4994F3B25}">
          <p14:sldIdLst>
            <p14:sldId id="2422"/>
            <p14:sldId id="2469"/>
            <p14:sldId id="2108"/>
            <p14:sldId id="2114"/>
            <p14:sldId id="2113"/>
            <p14:sldId id="2473"/>
          </p14:sldIdLst>
        </p14:section>
        <p14:section name="Considerations for Implementing RRR" id="{541A18C5-2466-457C-B446-063EB7D527BC}">
          <p14:sldIdLst>
            <p14:sldId id="2021"/>
            <p14:sldId id="2026"/>
            <p14:sldId id="2426"/>
          </p14:sldIdLst>
        </p14:section>
        <p14:section name="Wrap Up and Moving Forward" id="{04CFDDD2-B5BD-4A8C-BA5C-149E7CDF0CE2}">
          <p14:sldIdLst>
            <p14:sldId id="1847"/>
            <p14:sldId id="2305"/>
            <p14:sldId id="2328"/>
            <p14:sldId id="19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090"/>
    <a:srgbClr val="FFF999"/>
    <a:srgbClr val="385D8A"/>
    <a:srgbClr val="CC99FF"/>
    <a:srgbClr val="041A3A"/>
    <a:srgbClr val="FFFFFF"/>
    <a:srgbClr val="FEFBCB"/>
    <a:srgbClr val="FFFCCC"/>
    <a:srgbClr val="CAC3CE"/>
    <a:srgbClr val="6C5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4C89E-74D5-40EC-BAFC-A3057B9EF9C9}" v="2" dt="2025-11-03T22:45:59.225"/>
    <p1510:client id="{86864E96-68B9-4D87-9D8C-8C06A29EF20C}" v="1" dt="2025-11-04T20:18:31.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38"/>
      </p:cViewPr>
      <p:guideLst>
        <p:guide orient="horz" pos="2160"/>
        <p:guide pos="3840"/>
      </p:guideLst>
    </p:cSldViewPr>
  </p:slideViewPr>
  <p:notesTextViewPr>
    <p:cViewPr>
      <p:scale>
        <a:sx n="1" d="1"/>
        <a:sy n="1" d="1"/>
      </p:scale>
      <p:origin x="0" y="0"/>
    </p:cViewPr>
  </p:notesTextViewPr>
  <p:sorterViewPr>
    <p:cViewPr>
      <p:scale>
        <a:sx n="100" d="100"/>
        <a:sy n="100" d="100"/>
      </p:scale>
      <p:origin x="0" y="-1537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6/11/relationships/changesInfo" Target="changesInfos/changesInfo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handoutMaster" Target="handoutMasters/handout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undo custSel modSld sldOrd modSection">
      <pc:chgData name="Buffington, Amy Andreasen" userId="b608fb05-5811-43f5-a448-39c6c0976a85" providerId="ADAL" clId="{B3EDF138-9ABC-4CF4-9BA5-BCD2FA0BFC49}" dt="2025-11-03T20:50:22.101" v="52" actId="962"/>
      <pc:docMkLst>
        <pc:docMk/>
      </pc:docMkLst>
      <pc:sldChg chg="modSp mod">
        <pc:chgData name="Buffington, Amy Andreasen" userId="b608fb05-5811-43f5-a448-39c6c0976a85" providerId="ADAL" clId="{B3EDF138-9ABC-4CF4-9BA5-BCD2FA0BFC49}" dt="2025-10-31T18:12:30.704" v="12" actId="962"/>
        <pc:sldMkLst>
          <pc:docMk/>
          <pc:sldMk cId="1222509459" sldId="258"/>
        </pc:sldMkLst>
        <pc:picChg chg="mod">
          <ac:chgData name="Buffington, Amy Andreasen" userId="b608fb05-5811-43f5-a448-39c6c0976a85" providerId="ADAL" clId="{B3EDF138-9ABC-4CF4-9BA5-BCD2FA0BFC49}" dt="2025-10-31T18:12:30.704" v="12" actId="962"/>
          <ac:picMkLst>
            <pc:docMk/>
            <pc:sldMk cId="1222509459" sldId="258"/>
            <ac:picMk id="25" creationId="{313ECE36-A6EF-E6A8-A0A6-79A4C6799ABE}"/>
          </ac:picMkLst>
        </pc:picChg>
      </pc:sldChg>
      <pc:sldChg chg="modSp mod">
        <pc:chgData name="Buffington, Amy Andreasen" userId="b608fb05-5811-43f5-a448-39c6c0976a85" providerId="ADAL" clId="{B3EDF138-9ABC-4CF4-9BA5-BCD2FA0BFC49}" dt="2025-11-03T20:50:22.101" v="52" actId="962"/>
        <pc:sldMkLst>
          <pc:docMk/>
          <pc:sldMk cId="1179565250" sldId="1995"/>
        </pc:sldMkLst>
        <pc:grpChg chg="mod ord">
          <ac:chgData name="Buffington, Amy Andreasen" userId="b608fb05-5811-43f5-a448-39c6c0976a85" providerId="ADAL" clId="{B3EDF138-9ABC-4CF4-9BA5-BCD2FA0BFC49}" dt="2025-11-03T20:50:22.101" v="52" actId="962"/>
          <ac:grpSpMkLst>
            <pc:docMk/>
            <pc:sldMk cId="1179565250" sldId="1995"/>
            <ac:grpSpMk id="6" creationId="{4DF3047A-EBA0-A437-7E5B-ABCCC856EDF3}"/>
          </ac:grpSpMkLst>
        </pc:grpChg>
      </pc:sldChg>
      <pc:sldChg chg="modSp mod">
        <pc:chgData name="Buffington, Amy Andreasen" userId="b608fb05-5811-43f5-a448-39c6c0976a85" providerId="ADAL" clId="{B3EDF138-9ABC-4CF4-9BA5-BCD2FA0BFC49}" dt="2025-10-31T18:05:06.344" v="2" actId="962"/>
        <pc:sldMkLst>
          <pc:docMk/>
          <pc:sldMk cId="749403048" sldId="2341"/>
        </pc:sldMkLst>
        <pc:picChg chg="mod">
          <ac:chgData name="Buffington, Amy Andreasen" userId="b608fb05-5811-43f5-a448-39c6c0976a85" providerId="ADAL" clId="{B3EDF138-9ABC-4CF4-9BA5-BCD2FA0BFC49}" dt="2025-10-31T18:05:06.344" v="2" actId="962"/>
          <ac:picMkLst>
            <pc:docMk/>
            <pc:sldMk cId="749403048" sldId="2341"/>
            <ac:picMk id="4" creationId="{3BC498B3-A14E-A68E-7315-D1FFDFF0B222}"/>
          </ac:picMkLst>
        </pc:picChg>
      </pc:sldChg>
      <pc:sldChg chg="ord">
        <pc:chgData name="Buffington, Amy Andreasen" userId="b608fb05-5811-43f5-a448-39c6c0976a85" providerId="ADAL" clId="{B3EDF138-9ABC-4CF4-9BA5-BCD2FA0BFC49}" dt="2025-11-03T18:00:22.917" v="18"/>
        <pc:sldMkLst>
          <pc:docMk/>
          <pc:sldMk cId="733676240" sldId="2423"/>
        </pc:sldMkLst>
      </pc:sldChg>
      <pc:sldChg chg="modSp mod">
        <pc:chgData name="Buffington, Amy Andreasen" userId="b608fb05-5811-43f5-a448-39c6c0976a85" providerId="ADAL" clId="{B3EDF138-9ABC-4CF4-9BA5-BCD2FA0BFC49}" dt="2025-10-31T18:07:50.044" v="11" actId="1076"/>
        <pc:sldMkLst>
          <pc:docMk/>
          <pc:sldMk cId="2505469385" sldId="2432"/>
        </pc:sldMkLst>
        <pc:spChg chg="mod">
          <ac:chgData name="Buffington, Amy Andreasen" userId="b608fb05-5811-43f5-a448-39c6c0976a85" providerId="ADAL" clId="{B3EDF138-9ABC-4CF4-9BA5-BCD2FA0BFC49}" dt="2025-10-31T18:07:50.044" v="11" actId="1076"/>
          <ac:spMkLst>
            <pc:docMk/>
            <pc:sldMk cId="2505469385" sldId="2432"/>
            <ac:spMk id="4" creationId="{044BD4A9-7126-BF69-9CAF-A7D0F41E64AB}"/>
          </ac:spMkLst>
        </pc:spChg>
        <pc:picChg chg="mod">
          <ac:chgData name="Buffington, Amy Andreasen" userId="b608fb05-5811-43f5-a448-39c6c0976a85" providerId="ADAL" clId="{B3EDF138-9ABC-4CF4-9BA5-BCD2FA0BFC49}" dt="2025-10-31T18:07:44.850" v="10" actId="14100"/>
          <ac:picMkLst>
            <pc:docMk/>
            <pc:sldMk cId="2505469385" sldId="2432"/>
            <ac:picMk id="25" creationId="{FC0104C0-E114-F498-8AAC-438D93580A98}"/>
          </ac:picMkLst>
        </pc:picChg>
      </pc:sldChg>
      <pc:sldChg chg="modSp mod">
        <pc:chgData name="Buffington, Amy Andreasen" userId="b608fb05-5811-43f5-a448-39c6c0976a85" providerId="ADAL" clId="{B3EDF138-9ABC-4CF4-9BA5-BCD2FA0BFC49}" dt="2025-11-03T20:39:06.232" v="20" actId="962"/>
        <pc:sldMkLst>
          <pc:docMk/>
          <pc:sldMk cId="1782243247" sldId="2451"/>
        </pc:sldMkLst>
        <pc:spChg chg="ord">
          <ac:chgData name="Buffington, Amy Andreasen" userId="b608fb05-5811-43f5-a448-39c6c0976a85" providerId="ADAL" clId="{B3EDF138-9ABC-4CF4-9BA5-BCD2FA0BFC49}" dt="2025-11-03T20:38:49.734" v="19" actId="13244"/>
          <ac:spMkLst>
            <pc:docMk/>
            <pc:sldMk cId="1782243247" sldId="2451"/>
            <ac:spMk id="2" creationId="{E33FAE9E-4357-F2B7-0DC7-20A4E0EE3365}"/>
          </ac:spMkLst>
        </pc:spChg>
        <pc:picChg chg="mod">
          <ac:chgData name="Buffington, Amy Andreasen" userId="b608fb05-5811-43f5-a448-39c6c0976a85" providerId="ADAL" clId="{B3EDF138-9ABC-4CF4-9BA5-BCD2FA0BFC49}" dt="2025-11-03T20:39:06.232" v="20" actId="962"/>
          <ac:picMkLst>
            <pc:docMk/>
            <pc:sldMk cId="1782243247" sldId="2451"/>
            <ac:picMk id="4" creationId="{03C1100B-AA92-C517-65BF-482F4879533D}"/>
          </ac:picMkLst>
        </pc:picChg>
      </pc:sldChg>
      <pc:sldChg chg="modSp mod">
        <pc:chgData name="Buffington, Amy Andreasen" userId="b608fb05-5811-43f5-a448-39c6c0976a85" providerId="ADAL" clId="{B3EDF138-9ABC-4CF4-9BA5-BCD2FA0BFC49}" dt="2025-11-03T20:46:27.008" v="50" actId="13244"/>
        <pc:sldMkLst>
          <pc:docMk/>
          <pc:sldMk cId="2324897685" sldId="2473"/>
        </pc:sldMkLst>
        <pc:spChg chg="ord">
          <ac:chgData name="Buffington, Amy Andreasen" userId="b608fb05-5811-43f5-a448-39c6c0976a85" providerId="ADAL" clId="{B3EDF138-9ABC-4CF4-9BA5-BCD2FA0BFC49}" dt="2025-11-03T20:41:06.130" v="23" actId="13244"/>
          <ac:spMkLst>
            <pc:docMk/>
            <pc:sldMk cId="2324897685" sldId="2473"/>
            <ac:spMk id="4" creationId="{BE721D23-FB4F-BE60-24F4-A211B5E3E1AA}"/>
          </ac:spMkLst>
        </pc:spChg>
        <pc:spChg chg="ord">
          <ac:chgData name="Buffington, Amy Andreasen" userId="b608fb05-5811-43f5-a448-39c6c0976a85" providerId="ADAL" clId="{B3EDF138-9ABC-4CF4-9BA5-BCD2FA0BFC49}" dt="2025-11-03T20:41:21.859" v="25" actId="13244"/>
          <ac:spMkLst>
            <pc:docMk/>
            <pc:sldMk cId="2324897685" sldId="2473"/>
            <ac:spMk id="8" creationId="{583F03F4-E9C0-9CA6-54CA-A08F852DF20D}"/>
          </ac:spMkLst>
        </pc:spChg>
        <pc:spChg chg="mod ord">
          <ac:chgData name="Buffington, Amy Andreasen" userId="b608fb05-5811-43f5-a448-39c6c0976a85" providerId="ADAL" clId="{B3EDF138-9ABC-4CF4-9BA5-BCD2FA0BFC49}" dt="2025-11-03T20:46:27.008" v="50" actId="13244"/>
          <ac:spMkLst>
            <pc:docMk/>
            <pc:sldMk cId="2324897685" sldId="2473"/>
            <ac:spMk id="42" creationId="{5582A2B3-4941-1804-60C7-6D821D41959A}"/>
          </ac:spMkLst>
        </pc:spChg>
        <pc:grpChg chg="mod">
          <ac:chgData name="Buffington, Amy Andreasen" userId="b608fb05-5811-43f5-a448-39c6c0976a85" providerId="ADAL" clId="{B3EDF138-9ABC-4CF4-9BA5-BCD2FA0BFC49}" dt="2025-11-03T20:44:24.522" v="39" actId="14100"/>
          <ac:grpSpMkLst>
            <pc:docMk/>
            <pc:sldMk cId="2324897685" sldId="2473"/>
            <ac:grpSpMk id="6" creationId="{AC379C6C-A0A5-1EA9-4CA6-FE5F93DCBE28}"/>
          </ac:grpSpMkLst>
        </pc:grpChg>
        <pc:picChg chg="mod">
          <ac:chgData name="Buffington, Amy Andreasen" userId="b608fb05-5811-43f5-a448-39c6c0976a85" providerId="ADAL" clId="{B3EDF138-9ABC-4CF4-9BA5-BCD2FA0BFC49}" dt="2025-11-03T20:45:28.424" v="45" actId="1076"/>
          <ac:picMkLst>
            <pc:docMk/>
            <pc:sldMk cId="2324897685" sldId="2473"/>
            <ac:picMk id="22" creationId="{7FE5A08F-578B-6F8D-3FFC-F400D4BEC30D}"/>
          </ac:picMkLst>
        </pc:picChg>
      </pc:sldChg>
    </pc:docChg>
  </pc:docChgLst>
  <pc:docChgLst>
    <pc:chgData name="Sherod, Rebecca Lee" userId="S::r900s667@home.ku.edu::4a5e3857-22b8-48bf-84ca-3e6efb53098b" providerId="AD" clId="Web-{9F913A89-BEF0-2B4D-61DB-5B3CD92DC3B1}"/>
    <pc:docChg chg="delSld modSld modSection">
      <pc:chgData name="Sherod, Rebecca Lee" userId="S::r900s667@home.ku.edu::4a5e3857-22b8-48bf-84ca-3e6efb53098b" providerId="AD" clId="Web-{9F913A89-BEF0-2B4D-61DB-5B3CD92DC3B1}" dt="2025-11-03T18:53:34.173" v="27"/>
      <pc:docMkLst>
        <pc:docMk/>
      </pc:docMkLst>
      <pc:sldChg chg="modAnim">
        <pc:chgData name="Sherod, Rebecca Lee" userId="S::r900s667@home.ku.edu::4a5e3857-22b8-48bf-84ca-3e6efb53098b" providerId="AD" clId="Web-{9F913A89-BEF0-2B4D-61DB-5B3CD92DC3B1}" dt="2025-11-03T18:50:08.532" v="26"/>
        <pc:sldMkLst>
          <pc:docMk/>
          <pc:sldMk cId="1222509459" sldId="258"/>
        </pc:sldMkLst>
      </pc:sldChg>
      <pc:sldChg chg="delSp modSp delAnim modAnim">
        <pc:chgData name="Sherod, Rebecca Lee" userId="S::r900s667@home.ku.edu::4a5e3857-22b8-48bf-84ca-3e6efb53098b" providerId="AD" clId="Web-{9F913A89-BEF0-2B4D-61DB-5B3CD92DC3B1}" dt="2025-11-03T18:40:38.372" v="24" actId="1076"/>
        <pc:sldMkLst>
          <pc:docMk/>
          <pc:sldMk cId="1557608395" sldId="1912"/>
        </pc:sldMkLst>
        <pc:picChg chg="del">
          <ac:chgData name="Sherod, Rebecca Lee" userId="S::r900s667@home.ku.edu::4a5e3857-22b8-48bf-84ca-3e6efb53098b" providerId="AD" clId="Web-{9F913A89-BEF0-2B4D-61DB-5B3CD92DC3B1}" dt="2025-11-03T18:40:14.762" v="17"/>
          <ac:picMkLst>
            <pc:docMk/>
            <pc:sldMk cId="1557608395" sldId="1912"/>
            <ac:picMk id="8" creationId="{BD4A3C74-90FB-499F-0105-D424EAA7D43E}"/>
          </ac:picMkLst>
        </pc:picChg>
        <pc:picChg chg="del">
          <ac:chgData name="Sherod, Rebecca Lee" userId="S::r900s667@home.ku.edu::4a5e3857-22b8-48bf-84ca-3e6efb53098b" providerId="AD" clId="Web-{9F913A89-BEF0-2B4D-61DB-5B3CD92DC3B1}" dt="2025-11-03T18:40:13.356" v="16"/>
          <ac:picMkLst>
            <pc:docMk/>
            <pc:sldMk cId="1557608395" sldId="1912"/>
            <ac:picMk id="9" creationId="{5E9CBBB0-6872-02EF-313F-FA1805AA1257}"/>
          </ac:picMkLst>
        </pc:picChg>
        <pc:picChg chg="del">
          <ac:chgData name="Sherod, Rebecca Lee" userId="S::r900s667@home.ku.edu::4a5e3857-22b8-48bf-84ca-3e6efb53098b" providerId="AD" clId="Web-{9F913A89-BEF0-2B4D-61DB-5B3CD92DC3B1}" dt="2025-11-03T18:40:12.387" v="15"/>
          <ac:picMkLst>
            <pc:docMk/>
            <pc:sldMk cId="1557608395" sldId="1912"/>
            <ac:picMk id="10" creationId="{943F7EC0-AE6F-2788-D06D-8E17C34865E2}"/>
          </ac:picMkLst>
        </pc:picChg>
        <pc:picChg chg="mod">
          <ac:chgData name="Sherod, Rebecca Lee" userId="S::r900s667@home.ku.edu::4a5e3857-22b8-48bf-84ca-3e6efb53098b" providerId="AD" clId="Web-{9F913A89-BEF0-2B4D-61DB-5B3CD92DC3B1}" dt="2025-11-03T18:40:29.981" v="21" actId="1076"/>
          <ac:picMkLst>
            <pc:docMk/>
            <pc:sldMk cId="1557608395" sldId="1912"/>
            <ac:picMk id="11" creationId="{5B4B7093-34D0-3EC1-D7A2-193F40F81191}"/>
          </ac:picMkLst>
        </pc:picChg>
        <pc:picChg chg="mod">
          <ac:chgData name="Sherod, Rebecca Lee" userId="S::r900s667@home.ku.edu::4a5e3857-22b8-48bf-84ca-3e6efb53098b" providerId="AD" clId="Web-{9F913A89-BEF0-2B4D-61DB-5B3CD92DC3B1}" dt="2025-11-03T18:40:33.216" v="22" actId="1076"/>
          <ac:picMkLst>
            <pc:docMk/>
            <pc:sldMk cId="1557608395" sldId="1912"/>
            <ac:picMk id="12" creationId="{3FB9AAA0-5B9F-EB85-C337-C492AAFE6535}"/>
          </ac:picMkLst>
        </pc:picChg>
        <pc:picChg chg="mod">
          <ac:chgData name="Sherod, Rebecca Lee" userId="S::r900s667@home.ku.edu::4a5e3857-22b8-48bf-84ca-3e6efb53098b" providerId="AD" clId="Web-{9F913A89-BEF0-2B4D-61DB-5B3CD92DC3B1}" dt="2025-11-03T18:40:35.278" v="23" actId="1076"/>
          <ac:picMkLst>
            <pc:docMk/>
            <pc:sldMk cId="1557608395" sldId="1912"/>
            <ac:picMk id="13" creationId="{3BC59DA8-ED43-ABD5-ADB1-9985D9DC523D}"/>
          </ac:picMkLst>
        </pc:picChg>
        <pc:picChg chg="mod">
          <ac:chgData name="Sherod, Rebecca Lee" userId="S::r900s667@home.ku.edu::4a5e3857-22b8-48bf-84ca-3e6efb53098b" providerId="AD" clId="Web-{9F913A89-BEF0-2B4D-61DB-5B3CD92DC3B1}" dt="2025-11-03T18:40:38.372" v="24" actId="1076"/>
          <ac:picMkLst>
            <pc:docMk/>
            <pc:sldMk cId="1557608395" sldId="1912"/>
            <ac:picMk id="14" creationId="{ACF3D2F2-EBFA-9816-21A2-B0DD25CB10E7}"/>
          </ac:picMkLst>
        </pc:picChg>
      </pc:sldChg>
      <pc:sldChg chg="del">
        <pc:chgData name="Sherod, Rebecca Lee" userId="S::r900s667@home.ku.edu::4a5e3857-22b8-48bf-84ca-3e6efb53098b" providerId="AD" clId="Web-{9F913A89-BEF0-2B4D-61DB-5B3CD92DC3B1}" dt="2025-11-03T18:28:55.429" v="5"/>
        <pc:sldMkLst>
          <pc:docMk/>
          <pc:sldMk cId="2714789271" sldId="2413"/>
        </pc:sldMkLst>
      </pc:sldChg>
      <pc:sldChg chg="del">
        <pc:chgData name="Sherod, Rebecca Lee" userId="S::r900s667@home.ku.edu::4a5e3857-22b8-48bf-84ca-3e6efb53098b" providerId="AD" clId="Web-{9F913A89-BEF0-2B4D-61DB-5B3CD92DC3B1}" dt="2025-11-03T18:20:50.361" v="0"/>
        <pc:sldMkLst>
          <pc:docMk/>
          <pc:sldMk cId="733676240" sldId="2423"/>
        </pc:sldMkLst>
      </pc:sldChg>
      <pc:sldChg chg="modSp modAnim">
        <pc:chgData name="Sherod, Rebecca Lee" userId="S::r900s667@home.ku.edu::4a5e3857-22b8-48bf-84ca-3e6efb53098b" providerId="AD" clId="Web-{9F913A89-BEF0-2B4D-61DB-5B3CD92DC3B1}" dt="2025-11-03T18:24:21.755" v="4"/>
        <pc:sldMkLst>
          <pc:docMk/>
          <pc:sldMk cId="2505469385" sldId="2432"/>
        </pc:sldMkLst>
        <pc:picChg chg="mod">
          <ac:chgData name="Sherod, Rebecca Lee" userId="S::r900s667@home.ku.edu::4a5e3857-22b8-48bf-84ca-3e6efb53098b" providerId="AD" clId="Web-{9F913A89-BEF0-2B4D-61DB-5B3CD92DC3B1}" dt="2025-11-03T18:23:25.130" v="3" actId="1076"/>
          <ac:picMkLst>
            <pc:docMk/>
            <pc:sldMk cId="2505469385" sldId="2432"/>
            <ac:picMk id="25" creationId="{FC0104C0-E114-F498-8AAC-438D93580A98}"/>
          </ac:picMkLst>
        </pc:picChg>
      </pc:sldChg>
      <pc:sldChg chg="modAnim">
        <pc:chgData name="Sherod, Rebecca Lee" userId="S::r900s667@home.ku.edu::4a5e3857-22b8-48bf-84ca-3e6efb53098b" providerId="AD" clId="Web-{9F913A89-BEF0-2B4D-61DB-5B3CD92DC3B1}" dt="2025-11-03T18:44:10.749" v="25"/>
        <pc:sldMkLst>
          <pc:docMk/>
          <pc:sldMk cId="1131731266" sldId="2433"/>
        </pc:sldMkLst>
      </pc:sldChg>
      <pc:sldChg chg="del">
        <pc:chgData name="Sherod, Rebecca Lee" userId="S::r900s667@home.ku.edu::4a5e3857-22b8-48bf-84ca-3e6efb53098b" providerId="AD" clId="Web-{9F913A89-BEF0-2B4D-61DB-5B3CD92DC3B1}" dt="2025-11-03T18:20:57.314" v="1"/>
        <pc:sldMkLst>
          <pc:docMk/>
          <pc:sldMk cId="3438716655" sldId="2471"/>
        </pc:sldMkLst>
      </pc:sldChg>
      <pc:sldChg chg="modAnim">
        <pc:chgData name="Sherod, Rebecca Lee" userId="S::r900s667@home.ku.edu::4a5e3857-22b8-48bf-84ca-3e6efb53098b" providerId="AD" clId="Web-{9F913A89-BEF0-2B4D-61DB-5B3CD92DC3B1}" dt="2025-11-03T18:53:34.173" v="27"/>
        <pc:sldMkLst>
          <pc:docMk/>
          <pc:sldMk cId="2324897685" sldId="2473"/>
        </pc:sldMkLst>
      </pc:sldChg>
    </pc:docChg>
  </pc:docChgLst>
  <pc:docChgLst>
    <pc:chgData name="Sherod, Rebecca Lee" userId="S::r900s667@home.ku.edu::4a5e3857-22b8-48bf-84ca-3e6efb53098b" providerId="AD" clId="Web-{FB3B1A81-6129-2D5E-CC3F-7F82B0A4163F}"/>
    <pc:docChg chg="addSld modSld modSection">
      <pc:chgData name="Sherod, Rebecca Lee" userId="S::r900s667@home.ku.edu::4a5e3857-22b8-48bf-84ca-3e6efb53098b" providerId="AD" clId="Web-{FB3B1A81-6129-2D5E-CC3F-7F82B0A4163F}" dt="2025-11-03T18:16:09.704" v="88" actId="1076"/>
      <pc:docMkLst>
        <pc:docMk/>
      </pc:docMkLst>
      <pc:sldChg chg="addSp modSp add replId">
        <pc:chgData name="Sherod, Rebecca Lee" userId="S::r900s667@home.ku.edu::4a5e3857-22b8-48bf-84ca-3e6efb53098b" providerId="AD" clId="Web-{FB3B1A81-6129-2D5E-CC3F-7F82B0A4163F}" dt="2025-11-03T18:16:09.704" v="88" actId="1076"/>
        <pc:sldMkLst>
          <pc:docMk/>
          <pc:sldMk cId="2324897685" sldId="2473"/>
        </pc:sldMkLst>
        <pc:spChg chg="mod">
          <ac:chgData name="Sherod, Rebecca Lee" userId="S::r900s667@home.ku.edu::4a5e3857-22b8-48bf-84ca-3e6efb53098b" providerId="AD" clId="Web-{FB3B1A81-6129-2D5E-CC3F-7F82B0A4163F}" dt="2025-11-03T18:16:09.688" v="87" actId="1076"/>
          <ac:spMkLst>
            <pc:docMk/>
            <pc:sldMk cId="2324897685" sldId="2473"/>
            <ac:spMk id="4" creationId="{BE721D23-FB4F-BE60-24F4-A211B5E3E1AA}"/>
          </ac:spMkLst>
        </pc:spChg>
        <pc:spChg chg="add mod">
          <ac:chgData name="Sherod, Rebecca Lee" userId="S::r900s667@home.ku.edu::4a5e3857-22b8-48bf-84ca-3e6efb53098b" providerId="AD" clId="Web-{FB3B1A81-6129-2D5E-CC3F-7F82B0A4163F}" dt="2025-11-03T18:16:09.704" v="88" actId="1076"/>
          <ac:spMkLst>
            <pc:docMk/>
            <pc:sldMk cId="2324897685" sldId="2473"/>
            <ac:spMk id="8" creationId="{583F03F4-E9C0-9CA6-54CA-A08F852DF20D}"/>
          </ac:spMkLst>
        </pc:spChg>
        <pc:spChg chg="mod ord">
          <ac:chgData name="Sherod, Rebecca Lee" userId="S::r900s667@home.ku.edu::4a5e3857-22b8-48bf-84ca-3e6efb53098b" providerId="AD" clId="Web-{FB3B1A81-6129-2D5E-CC3F-7F82B0A4163F}" dt="2025-11-03T18:15:35.657" v="72"/>
          <ac:spMkLst>
            <pc:docMk/>
            <pc:sldMk cId="2324897685" sldId="2473"/>
            <ac:spMk id="42" creationId="{5582A2B3-4941-1804-60C7-6D821D41959A}"/>
          </ac:spMkLst>
        </pc:spChg>
        <pc:grpChg chg="mod">
          <ac:chgData name="Sherod, Rebecca Lee" userId="S::r900s667@home.ku.edu::4a5e3857-22b8-48bf-84ca-3e6efb53098b" providerId="AD" clId="Web-{FB3B1A81-6129-2D5E-CC3F-7F82B0A4163F}" dt="2025-11-03T18:14:37.704" v="69" actId="14100"/>
          <ac:grpSpMkLst>
            <pc:docMk/>
            <pc:sldMk cId="2324897685" sldId="2473"/>
            <ac:grpSpMk id="6" creationId="{AC379C6C-A0A5-1EA9-4CA6-FE5F93DCBE28}"/>
          </ac:grpSpMkLst>
        </pc:grpChg>
        <pc:picChg chg="mod">
          <ac:chgData name="Sherod, Rebecca Lee" userId="S::r900s667@home.ku.edu::4a5e3857-22b8-48bf-84ca-3e6efb53098b" providerId="AD" clId="Web-{FB3B1A81-6129-2D5E-CC3F-7F82B0A4163F}" dt="2025-11-03T18:15:57.251" v="74" actId="1076"/>
          <ac:picMkLst>
            <pc:docMk/>
            <pc:sldMk cId="2324897685" sldId="2473"/>
            <ac:picMk id="2" creationId="{D374EE13-63F9-828B-3616-F49DE7066A64}"/>
          </ac:picMkLst>
        </pc:picChg>
        <pc:picChg chg="mod">
          <ac:chgData name="Sherod, Rebecca Lee" userId="S::r900s667@home.ku.edu::4a5e3857-22b8-48bf-84ca-3e6efb53098b" providerId="AD" clId="Web-{FB3B1A81-6129-2D5E-CC3F-7F82B0A4163F}" dt="2025-11-03T18:15:57.266" v="75" actId="1076"/>
          <ac:picMkLst>
            <pc:docMk/>
            <pc:sldMk cId="2324897685" sldId="2473"/>
            <ac:picMk id="5" creationId="{7B4B6D91-D5A6-9375-563E-658105BF2F57}"/>
          </ac:picMkLst>
        </pc:picChg>
        <pc:picChg chg="mod">
          <ac:chgData name="Sherod, Rebecca Lee" userId="S::r900s667@home.ku.edu::4a5e3857-22b8-48bf-84ca-3e6efb53098b" providerId="AD" clId="Web-{FB3B1A81-6129-2D5E-CC3F-7F82B0A4163F}" dt="2025-11-03T18:15:57.282" v="76" actId="1076"/>
          <ac:picMkLst>
            <pc:docMk/>
            <pc:sldMk cId="2324897685" sldId="2473"/>
            <ac:picMk id="10" creationId="{673B706D-634D-1D61-EE90-70B8C5570722}"/>
          </ac:picMkLst>
        </pc:picChg>
        <pc:picChg chg="mod">
          <ac:chgData name="Sherod, Rebecca Lee" userId="S::r900s667@home.ku.edu::4a5e3857-22b8-48bf-84ca-3e6efb53098b" providerId="AD" clId="Web-{FB3B1A81-6129-2D5E-CC3F-7F82B0A4163F}" dt="2025-11-03T18:15:57.297" v="77" actId="1076"/>
          <ac:picMkLst>
            <pc:docMk/>
            <pc:sldMk cId="2324897685" sldId="2473"/>
            <ac:picMk id="12" creationId="{A69FB4E4-4CE8-D742-9809-F05EE8A6047C}"/>
          </ac:picMkLst>
        </pc:picChg>
        <pc:picChg chg="mod">
          <ac:chgData name="Sherod, Rebecca Lee" userId="S::r900s667@home.ku.edu::4a5e3857-22b8-48bf-84ca-3e6efb53098b" providerId="AD" clId="Web-{FB3B1A81-6129-2D5E-CC3F-7F82B0A4163F}" dt="2025-11-03T18:15:57.313" v="78" actId="1076"/>
          <ac:picMkLst>
            <pc:docMk/>
            <pc:sldMk cId="2324897685" sldId="2473"/>
            <ac:picMk id="13" creationId="{CA8C5642-CE45-B255-322A-BFD0E1B8067D}"/>
          </ac:picMkLst>
        </pc:picChg>
        <pc:picChg chg="mod">
          <ac:chgData name="Sherod, Rebecca Lee" userId="S::r900s667@home.ku.edu::4a5e3857-22b8-48bf-84ca-3e6efb53098b" providerId="AD" clId="Web-{FB3B1A81-6129-2D5E-CC3F-7F82B0A4163F}" dt="2025-11-03T18:15:57.329" v="79" actId="1076"/>
          <ac:picMkLst>
            <pc:docMk/>
            <pc:sldMk cId="2324897685" sldId="2473"/>
            <ac:picMk id="14" creationId="{6515CFFA-8278-F328-6B0B-066633B1CC04}"/>
          </ac:picMkLst>
        </pc:picChg>
        <pc:picChg chg="mod">
          <ac:chgData name="Sherod, Rebecca Lee" userId="S::r900s667@home.ku.edu::4a5e3857-22b8-48bf-84ca-3e6efb53098b" providerId="AD" clId="Web-{FB3B1A81-6129-2D5E-CC3F-7F82B0A4163F}" dt="2025-11-03T18:15:57.344" v="80" actId="1076"/>
          <ac:picMkLst>
            <pc:docMk/>
            <pc:sldMk cId="2324897685" sldId="2473"/>
            <ac:picMk id="15" creationId="{44B69D05-DBD9-FEB0-D41F-525D24C5E9BA}"/>
          </ac:picMkLst>
        </pc:picChg>
        <pc:picChg chg="mod">
          <ac:chgData name="Sherod, Rebecca Lee" userId="S::r900s667@home.ku.edu::4a5e3857-22b8-48bf-84ca-3e6efb53098b" providerId="AD" clId="Web-{FB3B1A81-6129-2D5E-CC3F-7F82B0A4163F}" dt="2025-11-03T18:15:57.360" v="81" actId="1076"/>
          <ac:picMkLst>
            <pc:docMk/>
            <pc:sldMk cId="2324897685" sldId="2473"/>
            <ac:picMk id="16" creationId="{3EA47983-443F-93A9-BBA6-9154F6132AE4}"/>
          </ac:picMkLst>
        </pc:picChg>
        <pc:picChg chg="mod">
          <ac:chgData name="Sherod, Rebecca Lee" userId="S::r900s667@home.ku.edu::4a5e3857-22b8-48bf-84ca-3e6efb53098b" providerId="AD" clId="Web-{FB3B1A81-6129-2D5E-CC3F-7F82B0A4163F}" dt="2025-11-03T18:15:57.376" v="82" actId="1076"/>
          <ac:picMkLst>
            <pc:docMk/>
            <pc:sldMk cId="2324897685" sldId="2473"/>
            <ac:picMk id="17" creationId="{1B66DB98-5200-BD33-0342-375BAC94342B}"/>
          </ac:picMkLst>
        </pc:picChg>
        <pc:picChg chg="mod">
          <ac:chgData name="Sherod, Rebecca Lee" userId="S::r900s667@home.ku.edu::4a5e3857-22b8-48bf-84ca-3e6efb53098b" providerId="AD" clId="Web-{FB3B1A81-6129-2D5E-CC3F-7F82B0A4163F}" dt="2025-11-03T18:15:57.391" v="83" actId="1076"/>
          <ac:picMkLst>
            <pc:docMk/>
            <pc:sldMk cId="2324897685" sldId="2473"/>
            <ac:picMk id="18" creationId="{ED0494DE-71D1-243E-5062-B14E259AB0D7}"/>
          </ac:picMkLst>
        </pc:picChg>
        <pc:picChg chg="mod">
          <ac:chgData name="Sherod, Rebecca Lee" userId="S::r900s667@home.ku.edu::4a5e3857-22b8-48bf-84ca-3e6efb53098b" providerId="AD" clId="Web-{FB3B1A81-6129-2D5E-CC3F-7F82B0A4163F}" dt="2025-11-03T18:15:57.407" v="84" actId="1076"/>
          <ac:picMkLst>
            <pc:docMk/>
            <pc:sldMk cId="2324897685" sldId="2473"/>
            <ac:picMk id="19" creationId="{CF087824-DD1C-D15E-3F93-DD1C97BA23F9}"/>
          </ac:picMkLst>
        </pc:picChg>
        <pc:picChg chg="mod">
          <ac:chgData name="Sherod, Rebecca Lee" userId="S::r900s667@home.ku.edu::4a5e3857-22b8-48bf-84ca-3e6efb53098b" providerId="AD" clId="Web-{FB3B1A81-6129-2D5E-CC3F-7F82B0A4163F}" dt="2025-11-03T18:15:57.422" v="85" actId="1076"/>
          <ac:picMkLst>
            <pc:docMk/>
            <pc:sldMk cId="2324897685" sldId="2473"/>
            <ac:picMk id="20" creationId="{2D5A057F-9B87-1520-0834-DC196E186EC1}"/>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Internalizing Risk Levels and Subscale Means</a:t>
            </a:r>
          </a:p>
        </c:rich>
      </c:tx>
      <c:overlay val="0"/>
    </c:title>
    <c:autoTitleDeleted val="0"/>
    <c:plotArea>
      <c:layout>
        <c:manualLayout>
          <c:layoutTarget val="inner"/>
          <c:xMode val="edge"/>
          <c:yMode val="edge"/>
          <c:x val="0.12947924034965055"/>
          <c:y val="0.10896972919368686"/>
          <c:w val="0.79717259002537222"/>
          <c:h val="0.66622384292127423"/>
        </c:manualLayout>
      </c:layout>
      <c:bar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23-474C-8168-01AC3648B298}"/>
                </c:ext>
              </c:extLst>
            </c:dLbl>
            <c:dLbl>
              <c:idx val="5"/>
              <c:delete val="1"/>
              <c:extLst>
                <c:ext xmlns:c15="http://schemas.microsoft.com/office/drawing/2012/chart" uri="{CE6537A1-D6FC-4f65-9D91-7224C49458BB}"/>
                <c:ext xmlns:c16="http://schemas.microsoft.com/office/drawing/2014/chart" uri="{C3380CC4-5D6E-409C-BE32-E72D297353CC}">
                  <c16:uniqueId val="{00000001-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Sheet1!$B$2:$B$13</c:f>
              <c:numCache>
                <c:formatCode>0.00%</c:formatCode>
                <c:ptCount val="12"/>
                <c:pt idx="0">
                  <c:v>0.73499999999999999</c:v>
                </c:pt>
                <c:pt idx="1">
                  <c:v>0.746</c:v>
                </c:pt>
                <c:pt idx="2">
                  <c:v>0.74400000000000011</c:v>
                </c:pt>
                <c:pt idx="3">
                  <c:v>0.73299999999999998</c:v>
                </c:pt>
                <c:pt idx="4">
                  <c:v>0.74400000000000011</c:v>
                </c:pt>
                <c:pt idx="5" formatCode="General">
                  <c:v>0</c:v>
                </c:pt>
                <c:pt idx="6" formatCode="0.0%">
                  <c:v>0.78099999999999992</c:v>
                </c:pt>
                <c:pt idx="7" formatCode="0.0%">
                  <c:v>0.76900000000000002</c:v>
                </c:pt>
                <c:pt idx="8" formatCode="0.0%">
                  <c:v>0.74</c:v>
                </c:pt>
                <c:pt idx="9">
                  <c:v>0.73199999999999998</c:v>
                </c:pt>
                <c:pt idx="10">
                  <c:v>0.71799999999999997</c:v>
                </c:pt>
                <c:pt idx="11">
                  <c:v>0.71</c:v>
                </c:pt>
              </c:numCache>
            </c:numRef>
          </c:val>
          <c:extLst>
            <c:ext xmlns:c16="http://schemas.microsoft.com/office/drawing/2014/chart" uri="{C3380CC4-5D6E-409C-BE32-E72D297353CC}">
              <c16:uniqueId val="{00000002-2723-474C-8168-01AC3648B298}"/>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23-474C-8168-01AC3648B298}"/>
                </c:ext>
              </c:extLst>
            </c:dLbl>
            <c:dLbl>
              <c:idx val="5"/>
              <c:delete val="1"/>
              <c:extLst>
                <c:ext xmlns:c15="http://schemas.microsoft.com/office/drawing/2012/chart" uri="{CE6537A1-D6FC-4f65-9D91-7224C49458BB}"/>
                <c:ext xmlns:c16="http://schemas.microsoft.com/office/drawing/2014/chart" uri="{C3380CC4-5D6E-409C-BE32-E72D297353CC}">
                  <c16:uniqueId val="{00000004-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Sheet1!$C$2:$C$13</c:f>
              <c:numCache>
                <c:formatCode>0.00%</c:formatCode>
                <c:ptCount val="12"/>
                <c:pt idx="0">
                  <c:v>0.14899999999999999</c:v>
                </c:pt>
                <c:pt idx="1">
                  <c:v>0.14300000000000002</c:v>
                </c:pt>
                <c:pt idx="2">
                  <c:v>0.14400000000000002</c:v>
                </c:pt>
                <c:pt idx="3">
                  <c:v>0.14800000000000002</c:v>
                </c:pt>
                <c:pt idx="4">
                  <c:v>0.14400000000000002</c:v>
                </c:pt>
                <c:pt idx="5" formatCode="General">
                  <c:v>0</c:v>
                </c:pt>
                <c:pt idx="6" formatCode="0.0%">
                  <c:v>0.13200000000000001</c:v>
                </c:pt>
                <c:pt idx="7" formatCode="0.0%">
                  <c:v>0.14099999999999999</c:v>
                </c:pt>
                <c:pt idx="8" formatCode="0.0%">
                  <c:v>0.152</c:v>
                </c:pt>
                <c:pt idx="9">
                  <c:v>0.14699999999999999</c:v>
                </c:pt>
                <c:pt idx="10">
                  <c:v>0.151</c:v>
                </c:pt>
                <c:pt idx="11">
                  <c:v>0.159</c:v>
                </c:pt>
              </c:numCache>
            </c:numRef>
          </c:val>
          <c:extLst>
            <c:ext xmlns:c16="http://schemas.microsoft.com/office/drawing/2014/chart" uri="{C3380CC4-5D6E-409C-BE32-E72D297353CC}">
              <c16:uniqueId val="{00000005-2723-474C-8168-01AC3648B298}"/>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6-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Sheet1!$D$2:$D$13</c:f>
              <c:numCache>
                <c:formatCode>0.00%</c:formatCode>
                <c:ptCount val="12"/>
                <c:pt idx="0">
                  <c:v>0.11699999999999999</c:v>
                </c:pt>
                <c:pt idx="1">
                  <c:v>0.111</c:v>
                </c:pt>
                <c:pt idx="2">
                  <c:v>0.11199999999999999</c:v>
                </c:pt>
                <c:pt idx="3">
                  <c:v>0.11900000000000001</c:v>
                </c:pt>
                <c:pt idx="4">
                  <c:v>0.11199999999999999</c:v>
                </c:pt>
                <c:pt idx="5" formatCode="General">
                  <c:v>0</c:v>
                </c:pt>
                <c:pt idx="6" formatCode="0.0%">
                  <c:v>8.6999999999999994E-2</c:v>
                </c:pt>
                <c:pt idx="7" formatCode="0.0%">
                  <c:v>0.09</c:v>
                </c:pt>
                <c:pt idx="8" formatCode="0.0%">
                  <c:v>0.10800000000000001</c:v>
                </c:pt>
                <c:pt idx="9">
                  <c:v>0.121</c:v>
                </c:pt>
                <c:pt idx="10">
                  <c:v>0.13100000000000001</c:v>
                </c:pt>
                <c:pt idx="11">
                  <c:v>0.13100000000000001</c:v>
                </c:pt>
              </c:numCache>
            </c:numRef>
          </c:val>
          <c:extLst>
            <c:ext xmlns:c16="http://schemas.microsoft.com/office/drawing/2014/chart" uri="{C3380CC4-5D6E-409C-BE32-E72D297353CC}">
              <c16:uniqueId val="{00000007-2723-474C-8168-01AC3648B298}"/>
            </c:ext>
          </c:extLst>
        </c:ser>
        <c:dLbls>
          <c:showLegendKey val="0"/>
          <c:showVal val="0"/>
          <c:showCatName val="0"/>
          <c:showSerName val="0"/>
          <c:showPercent val="0"/>
          <c:showBubbleSize val="0"/>
        </c:dLbls>
        <c:gapWidth val="150"/>
        <c:overlap val="100"/>
        <c:axId val="329537128"/>
        <c:axId val="420660408"/>
      </c:barChart>
      <c:lineChart>
        <c:grouping val="standard"/>
        <c:varyColors val="0"/>
        <c:ser>
          <c:idx val="3"/>
          <c:order val="3"/>
          <c:tx>
            <c:strRef>
              <c:f>Sheet1!$E$1</c:f>
              <c:strCache>
                <c:ptCount val="1"/>
                <c:pt idx="0">
                  <c:v>Mean</c:v>
                </c:pt>
              </c:strCache>
            </c:strRef>
          </c:tx>
          <c:spPr>
            <a:ln>
              <a:solidFill>
                <a:schemeClr val="tx1"/>
              </a:solidFill>
            </a:ln>
          </c:spPr>
          <c:marker>
            <c:symbol val="circle"/>
            <c:size val="5"/>
            <c:spPr>
              <a:solidFill>
                <a:schemeClr val="tx1"/>
              </a:solidFill>
              <a:ln>
                <a:solidFill>
                  <a:schemeClr val="tx1"/>
                </a:solidFill>
              </a:ln>
            </c:spPr>
          </c:marker>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Sheet1!$E$2:$E$13</c:f>
              <c:numCache>
                <c:formatCode>0.00</c:formatCode>
                <c:ptCount val="12"/>
                <c:pt idx="0">
                  <c:v>1.18</c:v>
                </c:pt>
                <c:pt idx="1">
                  <c:v>1.1200000000000001</c:v>
                </c:pt>
                <c:pt idx="2">
                  <c:v>1.1599999999999999</c:v>
                </c:pt>
                <c:pt idx="3">
                  <c:v>1.22</c:v>
                </c:pt>
                <c:pt idx="4">
                  <c:v>1.17</c:v>
                </c:pt>
                <c:pt idx="6">
                  <c:v>0.96</c:v>
                </c:pt>
                <c:pt idx="7">
                  <c:v>1</c:v>
                </c:pt>
                <c:pt idx="8">
                  <c:v>1.1200000000000001</c:v>
                </c:pt>
                <c:pt idx="9">
                  <c:v>1.29</c:v>
                </c:pt>
                <c:pt idx="10">
                  <c:v>1.33</c:v>
                </c:pt>
                <c:pt idx="11">
                  <c:v>1.35</c:v>
                </c:pt>
              </c:numCache>
            </c:numRef>
          </c:val>
          <c:smooth val="0"/>
          <c:extLst>
            <c:ext xmlns:c16="http://schemas.microsoft.com/office/drawing/2014/chart" uri="{C3380CC4-5D6E-409C-BE32-E72D297353CC}">
              <c16:uniqueId val="{00000008-2723-474C-8168-01AC3648B298}"/>
            </c:ext>
          </c:extLst>
        </c:ser>
        <c:dLbls>
          <c:showLegendKey val="0"/>
          <c:showVal val="0"/>
          <c:showCatName val="0"/>
          <c:showSerName val="0"/>
          <c:showPercent val="0"/>
          <c:showBubbleSize val="0"/>
        </c:dLbls>
        <c:marker val="1"/>
        <c:smooth val="0"/>
        <c:axId val="2130595583"/>
        <c:axId val="2130598463"/>
      </c:lineChart>
      <c:catAx>
        <c:axId val="329537128"/>
        <c:scaling>
          <c:orientation val="minMax"/>
        </c:scaling>
        <c:delete val="0"/>
        <c:axPos val="b"/>
        <c:title>
          <c:tx>
            <c:rich>
              <a:bodyPr/>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Year and Timepoint</a:t>
                </a:r>
              </a:p>
            </c:rich>
          </c:tx>
          <c:overlay val="0"/>
        </c:title>
        <c:numFmt formatCode="General" sourceLinked="0"/>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420660408"/>
        <c:crosses val="autoZero"/>
        <c:auto val="1"/>
        <c:lblAlgn val="ctr"/>
        <c:lblOffset val="100"/>
        <c:noMultiLvlLbl val="0"/>
      </c:catAx>
      <c:valAx>
        <c:axId val="420660408"/>
        <c:scaling>
          <c:orientation val="minMax"/>
        </c:scaling>
        <c:delete val="0"/>
        <c:axPos val="l"/>
        <c:majorGridlines>
          <c:spPr>
            <a:ln>
              <a:noFill/>
            </a:ln>
          </c:spPr>
        </c:majorGridlines>
        <c:title>
          <c:tx>
            <c:rich>
              <a:bodyPr rot="-5400000" vert="horz"/>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a:t>
                </a:r>
                <a:r>
                  <a:rPr lang="en-US" sz="1200" baseline="0">
                    <a:latin typeface="Times New Roman" panose="02020603050405020304" pitchFamily="18" charset="0"/>
                    <a:cs typeface="Times New Roman" panose="02020603050405020304" pitchFamily="18" charset="0"/>
                  </a:rPr>
                  <a:t> of Students Screened</a:t>
                </a:r>
                <a:endParaRPr lang="en-US" sz="1200">
                  <a:latin typeface="Times New Roman" panose="02020603050405020304" pitchFamily="18" charset="0"/>
                  <a:cs typeface="Times New Roman" panose="02020603050405020304" pitchFamily="18" charset="0"/>
                </a:endParaRPr>
              </a:p>
            </c:rich>
          </c:tx>
          <c:overlay val="0"/>
        </c:title>
        <c:numFmt formatCode="0%" sourceLinked="1"/>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329537128"/>
        <c:crosses val="autoZero"/>
        <c:crossBetween val="between"/>
        <c:majorUnit val="0.2"/>
      </c:valAx>
      <c:valAx>
        <c:axId val="2130598463"/>
        <c:scaling>
          <c:orientation val="minMax"/>
          <c:max val="21"/>
          <c:min val="0"/>
        </c:scaling>
        <c:delete val="0"/>
        <c:axPos val="r"/>
        <c:title>
          <c:tx>
            <c:rich>
              <a:bodyPr/>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Internalizing Subscale Means</a:t>
                </a:r>
              </a:p>
            </c:rich>
          </c:tx>
          <c:overlay val="0"/>
        </c:title>
        <c:numFmt formatCode="0" sourceLinked="0"/>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2130595583"/>
        <c:crosses val="max"/>
        <c:crossBetween val="between"/>
        <c:majorUnit val="3"/>
        <c:minorUnit val="1"/>
      </c:valAx>
      <c:catAx>
        <c:axId val="2130595583"/>
        <c:scaling>
          <c:orientation val="minMax"/>
        </c:scaling>
        <c:delete val="1"/>
        <c:axPos val="b"/>
        <c:numFmt formatCode="General" sourceLinked="1"/>
        <c:majorTickMark val="out"/>
        <c:minorTickMark val="none"/>
        <c:tickLblPos val="nextTo"/>
        <c:crossAx val="2130598463"/>
        <c:crosses val="autoZero"/>
        <c:auto val="1"/>
        <c:lblAlgn val="ctr"/>
        <c:lblOffset val="100"/>
        <c:noMultiLvlLbl val="0"/>
      </c:catAx>
    </c:plotArea>
    <c:legend>
      <c:legendPos val="b"/>
      <c:layout>
        <c:manualLayout>
          <c:xMode val="edge"/>
          <c:yMode val="edge"/>
          <c:x val="0.18874032108196226"/>
          <c:y val="0.91145445958599436"/>
          <c:w val="0.64529856727350499"/>
          <c:h val="4.1570964966739843E-2"/>
        </c:manualLayout>
      </c:layout>
      <c:overlay val="0"/>
      <c:spPr>
        <a:ln>
          <a:noFill/>
        </a:ln>
      </c:spPr>
      <c:txPr>
        <a:bodyPr/>
        <a:lstStyle/>
        <a:p>
          <a:pPr>
            <a:defRPr sz="12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ata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8DC573-2F29-4E33-994C-D217F94D660D}" type="doc">
      <dgm:prSet loTypeId="urn:microsoft.com/office/officeart/2005/8/layout/process1" loCatId="process" qsTypeId="urn:microsoft.com/office/officeart/2005/8/quickstyle/simple1" qsCatId="simple" csTypeId="urn:microsoft.com/office/officeart/2005/8/colors/accent5_2" csCatId="accent5" phldr="1"/>
      <dgm:spPr/>
    </dgm:pt>
    <dgm:pt modelId="{2B92B5D7-B4B5-4479-A884-67A98EB04F1A}">
      <dgm:prSet phldrT="[Text]"/>
      <dgm:spPr/>
      <dgm:t>
        <a:bodyPr/>
        <a:lstStyle/>
        <a:p>
          <a:r>
            <a:rPr lang="en-US"/>
            <a:t>Baseline</a:t>
          </a:r>
        </a:p>
      </dgm:t>
    </dgm:pt>
    <dgm:pt modelId="{0076ED57-B427-465A-917C-B6EF5D09AAC3}" type="parTrans" cxnId="{CDF0FBAB-7DBE-4E3F-8F1A-BB7189197B9A}">
      <dgm:prSet/>
      <dgm:spPr/>
      <dgm:t>
        <a:bodyPr/>
        <a:lstStyle/>
        <a:p>
          <a:endParaRPr lang="en-US"/>
        </a:p>
      </dgm:t>
    </dgm:pt>
    <dgm:pt modelId="{76EDA49C-66A9-4C83-99E1-DACEE8EFC803}" type="sibTrans" cxnId="{CDF0FBAB-7DBE-4E3F-8F1A-BB7189197B9A}">
      <dgm:prSet/>
      <dgm:spPr/>
      <dgm:t>
        <a:bodyPr/>
        <a:lstStyle/>
        <a:p>
          <a:endParaRPr lang="en-US"/>
        </a:p>
      </dgm:t>
    </dgm:pt>
    <dgm:pt modelId="{CB51CFAE-1477-428D-B46D-71C068F4FEF5}">
      <dgm:prSet phldrT="[Text]"/>
      <dgm:spPr/>
      <dgm:t>
        <a:bodyPr/>
        <a:lstStyle/>
        <a:p>
          <a:r>
            <a:rPr lang="en-US"/>
            <a:t>RRR Instruction</a:t>
          </a:r>
        </a:p>
      </dgm:t>
    </dgm:pt>
    <dgm:pt modelId="{83325C0C-F263-4DAF-AE65-BB26E7F5AD4D}" type="parTrans" cxnId="{D53FFAB7-D730-40F6-AEBA-94EBDD5777E3}">
      <dgm:prSet/>
      <dgm:spPr/>
      <dgm:t>
        <a:bodyPr/>
        <a:lstStyle/>
        <a:p>
          <a:endParaRPr lang="en-US"/>
        </a:p>
      </dgm:t>
    </dgm:pt>
    <dgm:pt modelId="{10B44C80-9065-49A3-843A-5A0C7E52527B}" type="sibTrans" cxnId="{D53FFAB7-D730-40F6-AEBA-94EBDD5777E3}">
      <dgm:prSet/>
      <dgm:spPr/>
      <dgm:t>
        <a:bodyPr/>
        <a:lstStyle/>
        <a:p>
          <a:endParaRPr lang="en-US"/>
        </a:p>
      </dgm:t>
    </dgm:pt>
    <dgm:pt modelId="{6064AE92-228A-4BA2-9781-20C05632431C}">
      <dgm:prSet phldrT="[Text]"/>
      <dgm:spPr/>
      <dgm:t>
        <a:bodyPr/>
        <a:lstStyle/>
        <a:p>
          <a:r>
            <a:rPr lang="en-US"/>
            <a:t>RRR </a:t>
          </a:r>
        </a:p>
        <a:p>
          <a:r>
            <a:rPr lang="en-US"/>
            <a:t>In-Class</a:t>
          </a:r>
        </a:p>
      </dgm:t>
    </dgm:pt>
    <dgm:pt modelId="{76ABBC66-C8F0-45B7-B965-97B658732367}" type="parTrans" cxnId="{9FC34598-4F37-4F82-9D30-A1267D11D09C}">
      <dgm:prSet/>
      <dgm:spPr/>
      <dgm:t>
        <a:bodyPr/>
        <a:lstStyle/>
        <a:p>
          <a:endParaRPr lang="en-US"/>
        </a:p>
      </dgm:t>
    </dgm:pt>
    <dgm:pt modelId="{CCD79FD8-88A9-471C-8292-4B1FF02247A2}" type="sibTrans" cxnId="{9FC34598-4F37-4F82-9D30-A1267D11D09C}">
      <dgm:prSet/>
      <dgm:spPr/>
      <dgm:t>
        <a:bodyPr/>
        <a:lstStyle/>
        <a:p>
          <a:endParaRPr lang="en-US"/>
        </a:p>
      </dgm:t>
    </dgm:pt>
    <dgm:pt modelId="{8E1D528B-10A2-43BC-B89A-C7E5931C5097}" type="pres">
      <dgm:prSet presAssocID="{598DC573-2F29-4E33-994C-D217F94D660D}" presName="Name0" presStyleCnt="0">
        <dgm:presLayoutVars>
          <dgm:dir/>
          <dgm:resizeHandles val="exact"/>
        </dgm:presLayoutVars>
      </dgm:prSet>
      <dgm:spPr/>
    </dgm:pt>
    <dgm:pt modelId="{4985F217-4331-4104-827A-C00E93343370}" type="pres">
      <dgm:prSet presAssocID="{2B92B5D7-B4B5-4479-A884-67A98EB04F1A}" presName="node" presStyleLbl="node1" presStyleIdx="0" presStyleCnt="3">
        <dgm:presLayoutVars>
          <dgm:bulletEnabled val="1"/>
        </dgm:presLayoutVars>
      </dgm:prSet>
      <dgm:spPr/>
    </dgm:pt>
    <dgm:pt modelId="{809DFF17-5C80-4B9D-89DB-4802FCB8BBA1}" type="pres">
      <dgm:prSet presAssocID="{76EDA49C-66A9-4C83-99E1-DACEE8EFC803}" presName="sibTrans" presStyleLbl="sibTrans2D1" presStyleIdx="0" presStyleCnt="2"/>
      <dgm:spPr/>
    </dgm:pt>
    <dgm:pt modelId="{61159C2B-EA48-4BC0-964B-BB00EEE79F85}" type="pres">
      <dgm:prSet presAssocID="{76EDA49C-66A9-4C83-99E1-DACEE8EFC803}" presName="connectorText" presStyleLbl="sibTrans2D1" presStyleIdx="0" presStyleCnt="2"/>
      <dgm:spPr/>
    </dgm:pt>
    <dgm:pt modelId="{2B9848CC-098B-4857-BC53-20B3323E6BB1}" type="pres">
      <dgm:prSet presAssocID="{CB51CFAE-1477-428D-B46D-71C068F4FEF5}" presName="node" presStyleLbl="node1" presStyleIdx="1" presStyleCnt="3">
        <dgm:presLayoutVars>
          <dgm:bulletEnabled val="1"/>
        </dgm:presLayoutVars>
      </dgm:prSet>
      <dgm:spPr/>
    </dgm:pt>
    <dgm:pt modelId="{D489693B-B652-45FE-A7A5-77AE8559AE68}" type="pres">
      <dgm:prSet presAssocID="{10B44C80-9065-49A3-843A-5A0C7E52527B}" presName="sibTrans" presStyleLbl="sibTrans2D1" presStyleIdx="1" presStyleCnt="2"/>
      <dgm:spPr/>
    </dgm:pt>
    <dgm:pt modelId="{4FB2E4D7-0307-4311-823C-18ADE63C5F6E}" type="pres">
      <dgm:prSet presAssocID="{10B44C80-9065-49A3-843A-5A0C7E52527B}" presName="connectorText" presStyleLbl="sibTrans2D1" presStyleIdx="1" presStyleCnt="2"/>
      <dgm:spPr/>
    </dgm:pt>
    <dgm:pt modelId="{F17B5CB5-1FE1-4C37-9309-CA6700080187}" type="pres">
      <dgm:prSet presAssocID="{6064AE92-228A-4BA2-9781-20C05632431C}" presName="node" presStyleLbl="node1" presStyleIdx="2" presStyleCnt="3">
        <dgm:presLayoutVars>
          <dgm:bulletEnabled val="1"/>
        </dgm:presLayoutVars>
      </dgm:prSet>
      <dgm:spPr/>
    </dgm:pt>
  </dgm:ptLst>
  <dgm:cxnLst>
    <dgm:cxn modelId="{97533B0F-B5FE-4A26-A4BD-0AB91ECBFF00}" type="presOf" srcId="{CB51CFAE-1477-428D-B46D-71C068F4FEF5}" destId="{2B9848CC-098B-4857-BC53-20B3323E6BB1}" srcOrd="0" destOrd="0" presId="urn:microsoft.com/office/officeart/2005/8/layout/process1"/>
    <dgm:cxn modelId="{2FD01530-A273-41DB-A728-83B6FB910D77}" type="presOf" srcId="{76EDA49C-66A9-4C83-99E1-DACEE8EFC803}" destId="{809DFF17-5C80-4B9D-89DB-4802FCB8BBA1}" srcOrd="0" destOrd="0" presId="urn:microsoft.com/office/officeart/2005/8/layout/process1"/>
    <dgm:cxn modelId="{19E7193E-066F-4EE6-8AC7-5FF5DC14DFCF}" type="presOf" srcId="{76EDA49C-66A9-4C83-99E1-DACEE8EFC803}" destId="{61159C2B-EA48-4BC0-964B-BB00EEE79F85}" srcOrd="1" destOrd="0" presId="urn:microsoft.com/office/officeart/2005/8/layout/process1"/>
    <dgm:cxn modelId="{69064642-A59B-482D-B646-1DD95A32EE56}" type="presOf" srcId="{10B44C80-9065-49A3-843A-5A0C7E52527B}" destId="{4FB2E4D7-0307-4311-823C-18ADE63C5F6E}" srcOrd="1" destOrd="0" presId="urn:microsoft.com/office/officeart/2005/8/layout/process1"/>
    <dgm:cxn modelId="{0AFAD242-2DA9-4B28-8AD2-DE0DEFF3A289}" type="presOf" srcId="{598DC573-2F29-4E33-994C-D217F94D660D}" destId="{8E1D528B-10A2-43BC-B89A-C7E5931C5097}" srcOrd="0" destOrd="0" presId="urn:microsoft.com/office/officeart/2005/8/layout/process1"/>
    <dgm:cxn modelId="{992B0090-A2ED-4CB7-B563-8EFEE3DDF79C}" type="presOf" srcId="{2B92B5D7-B4B5-4479-A884-67A98EB04F1A}" destId="{4985F217-4331-4104-827A-C00E93343370}" srcOrd="0" destOrd="0" presId="urn:microsoft.com/office/officeart/2005/8/layout/process1"/>
    <dgm:cxn modelId="{9FC34598-4F37-4F82-9D30-A1267D11D09C}" srcId="{598DC573-2F29-4E33-994C-D217F94D660D}" destId="{6064AE92-228A-4BA2-9781-20C05632431C}" srcOrd="2" destOrd="0" parTransId="{76ABBC66-C8F0-45B7-B965-97B658732367}" sibTransId="{CCD79FD8-88A9-471C-8292-4B1FF02247A2}"/>
    <dgm:cxn modelId="{CDF0FBAB-7DBE-4E3F-8F1A-BB7189197B9A}" srcId="{598DC573-2F29-4E33-994C-D217F94D660D}" destId="{2B92B5D7-B4B5-4479-A884-67A98EB04F1A}" srcOrd="0" destOrd="0" parTransId="{0076ED57-B427-465A-917C-B6EF5D09AAC3}" sibTransId="{76EDA49C-66A9-4C83-99E1-DACEE8EFC803}"/>
    <dgm:cxn modelId="{F5417DB1-FA13-4D87-9E2C-9797F29C28CD}" type="presOf" srcId="{6064AE92-228A-4BA2-9781-20C05632431C}" destId="{F17B5CB5-1FE1-4C37-9309-CA6700080187}" srcOrd="0" destOrd="0" presId="urn:microsoft.com/office/officeart/2005/8/layout/process1"/>
    <dgm:cxn modelId="{D53FFAB7-D730-40F6-AEBA-94EBDD5777E3}" srcId="{598DC573-2F29-4E33-994C-D217F94D660D}" destId="{CB51CFAE-1477-428D-B46D-71C068F4FEF5}" srcOrd="1" destOrd="0" parTransId="{83325C0C-F263-4DAF-AE65-BB26E7F5AD4D}" sibTransId="{10B44C80-9065-49A3-843A-5A0C7E52527B}"/>
    <dgm:cxn modelId="{8FB2EEDC-E43B-4590-9EBB-ABC8C8DC45A0}" type="presOf" srcId="{10B44C80-9065-49A3-843A-5A0C7E52527B}" destId="{D489693B-B652-45FE-A7A5-77AE8559AE68}" srcOrd="0" destOrd="0" presId="urn:microsoft.com/office/officeart/2005/8/layout/process1"/>
    <dgm:cxn modelId="{9367420B-89EA-49FC-ACA1-F95F7F6E0746}" type="presParOf" srcId="{8E1D528B-10A2-43BC-B89A-C7E5931C5097}" destId="{4985F217-4331-4104-827A-C00E93343370}" srcOrd="0" destOrd="0" presId="urn:microsoft.com/office/officeart/2005/8/layout/process1"/>
    <dgm:cxn modelId="{A20B046B-5521-4F87-926D-A37CB752F325}" type="presParOf" srcId="{8E1D528B-10A2-43BC-B89A-C7E5931C5097}" destId="{809DFF17-5C80-4B9D-89DB-4802FCB8BBA1}" srcOrd="1" destOrd="0" presId="urn:microsoft.com/office/officeart/2005/8/layout/process1"/>
    <dgm:cxn modelId="{82DE4B67-BE9C-4CE1-B1CC-24A912CA783A}" type="presParOf" srcId="{809DFF17-5C80-4B9D-89DB-4802FCB8BBA1}" destId="{61159C2B-EA48-4BC0-964B-BB00EEE79F85}" srcOrd="0" destOrd="0" presId="urn:microsoft.com/office/officeart/2005/8/layout/process1"/>
    <dgm:cxn modelId="{80A7784A-C7B6-408F-A177-75065223B6CF}" type="presParOf" srcId="{8E1D528B-10A2-43BC-B89A-C7E5931C5097}" destId="{2B9848CC-098B-4857-BC53-20B3323E6BB1}" srcOrd="2" destOrd="0" presId="urn:microsoft.com/office/officeart/2005/8/layout/process1"/>
    <dgm:cxn modelId="{2B0EE4E9-5137-49A5-B35F-363996C70F9D}" type="presParOf" srcId="{8E1D528B-10A2-43BC-B89A-C7E5931C5097}" destId="{D489693B-B652-45FE-A7A5-77AE8559AE68}" srcOrd="3" destOrd="0" presId="urn:microsoft.com/office/officeart/2005/8/layout/process1"/>
    <dgm:cxn modelId="{F784D7CE-164D-4ADC-9846-77D1FBCE6BD7}" type="presParOf" srcId="{D489693B-B652-45FE-A7A5-77AE8559AE68}" destId="{4FB2E4D7-0307-4311-823C-18ADE63C5F6E}" srcOrd="0" destOrd="0" presId="urn:microsoft.com/office/officeart/2005/8/layout/process1"/>
    <dgm:cxn modelId="{D9CC1890-C707-418B-93F4-F9B63E58EB86}" type="presParOf" srcId="{8E1D528B-10A2-43BC-B89A-C7E5931C5097}" destId="{F17B5CB5-1FE1-4C37-9309-CA67000801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5F217-4331-4104-827A-C00E93343370}">
      <dsp:nvSpPr>
        <dsp:cNvPr id="0" name=""/>
        <dsp:cNvSpPr/>
      </dsp:nvSpPr>
      <dsp:spPr>
        <a:xfrm>
          <a:off x="9242"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Baseline</a:t>
          </a:r>
        </a:p>
      </dsp:txBody>
      <dsp:txXfrm>
        <a:off x="57787" y="1395494"/>
        <a:ext cx="2665308" cy="1560349"/>
      </dsp:txXfrm>
    </dsp:sp>
    <dsp:sp modelId="{809DFF17-5C80-4B9D-89DB-4802FCB8BBA1}">
      <dsp:nvSpPr>
        <dsp:cNvPr id="0" name=""/>
        <dsp:cNvSpPr/>
      </dsp:nvSpPr>
      <dsp:spPr>
        <a:xfrm>
          <a:off x="3047880"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047880" y="1970146"/>
        <a:ext cx="409940" cy="411044"/>
      </dsp:txXfrm>
    </dsp:sp>
    <dsp:sp modelId="{2B9848CC-098B-4857-BC53-20B3323E6BB1}">
      <dsp:nvSpPr>
        <dsp:cNvPr id="0" name=""/>
        <dsp:cNvSpPr/>
      </dsp:nvSpPr>
      <dsp:spPr>
        <a:xfrm>
          <a:off x="3876600"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Instruction</a:t>
          </a:r>
        </a:p>
      </dsp:txBody>
      <dsp:txXfrm>
        <a:off x="3925145" y="1395494"/>
        <a:ext cx="2665308" cy="1560349"/>
      </dsp:txXfrm>
    </dsp:sp>
    <dsp:sp modelId="{D489693B-B652-45FE-A7A5-77AE8559AE68}">
      <dsp:nvSpPr>
        <dsp:cNvPr id="0" name=""/>
        <dsp:cNvSpPr/>
      </dsp:nvSpPr>
      <dsp:spPr>
        <a:xfrm>
          <a:off x="6915239"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5239" y="1970146"/>
        <a:ext cx="409940" cy="411044"/>
      </dsp:txXfrm>
    </dsp:sp>
    <dsp:sp modelId="{F17B5CB5-1FE1-4C37-9309-CA6700080187}">
      <dsp:nvSpPr>
        <dsp:cNvPr id="0" name=""/>
        <dsp:cNvSpPr/>
      </dsp:nvSpPr>
      <dsp:spPr>
        <a:xfrm>
          <a:off x="7743958"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a:t>
          </a:r>
        </a:p>
        <a:p>
          <a:pPr marL="0" lvl="0" indent="0" algn="ctr" defTabSz="1733550">
            <a:lnSpc>
              <a:spcPct val="90000"/>
            </a:lnSpc>
            <a:spcBef>
              <a:spcPct val="0"/>
            </a:spcBef>
            <a:spcAft>
              <a:spcPct val="35000"/>
            </a:spcAft>
            <a:buNone/>
          </a:pPr>
          <a:r>
            <a:rPr lang="en-US" sz="3900" kern="1200"/>
            <a:t>In-Class</a:t>
          </a:r>
        </a:p>
      </dsp:txBody>
      <dsp:txXfrm>
        <a:off x="7792503" y="1395494"/>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11/4/2025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12DDA-6782-F949-A27B-6AB0394600F9}"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451FA-6A34-6746-9D58-EF03C996319E}" type="slidenum">
              <a:rPr lang="en-US" smtClean="0"/>
              <a:t>‹#›</a:t>
            </a:fld>
            <a:endParaRPr lang="en-US"/>
          </a:p>
        </p:txBody>
      </p:sp>
    </p:spTree>
    <p:extLst>
      <p:ext uri="{BB962C8B-B14F-4D97-AF65-F5344CB8AC3E}">
        <p14:creationId xmlns:p14="http://schemas.microsoft.com/office/powerpoint/2010/main" val="248788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31</a:t>
            </a:fld>
            <a:endParaRPr lang="en-US"/>
          </a:p>
        </p:txBody>
      </p:sp>
    </p:spTree>
    <p:extLst>
      <p:ext uri="{BB962C8B-B14F-4D97-AF65-F5344CB8AC3E}">
        <p14:creationId xmlns:p14="http://schemas.microsoft.com/office/powerpoint/2010/main" val="58542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Fully translate materials and consent form</a:t>
            </a:r>
          </a:p>
        </p:txBody>
      </p:sp>
      <p:sp>
        <p:nvSpPr>
          <p:cNvPr id="4" name="Slide Number Placeholder 3"/>
          <p:cNvSpPr>
            <a:spLocks noGrp="1"/>
          </p:cNvSpPr>
          <p:nvPr>
            <p:ph type="sldNum" sz="quarter" idx="5"/>
          </p:nvPr>
        </p:nvSpPr>
        <p:spPr/>
        <p:txBody>
          <a:bodyPr/>
          <a:lstStyle/>
          <a:p>
            <a:fld id="{5C8451FA-6A34-6746-9D58-EF03C996319E}" type="slidenum">
              <a:rPr lang="en-US" smtClean="0"/>
              <a:t>33</a:t>
            </a:fld>
            <a:endParaRPr lang="en-US"/>
          </a:p>
        </p:txBody>
      </p:sp>
    </p:spTree>
    <p:extLst>
      <p:ext uri="{BB962C8B-B14F-4D97-AF65-F5344CB8AC3E}">
        <p14:creationId xmlns:p14="http://schemas.microsoft.com/office/powerpoint/2010/main" val="1618252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2FB06-8CED-6B16-9F31-C5D2539E5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1FC7D-EFEC-C8C7-35C7-25896FA33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C246F-E468-EBB8-B3B5-5FE0F5570B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D68039-FA63-DAEB-5281-9282A4EA16EC}"/>
              </a:ext>
            </a:extLst>
          </p:cNvPr>
          <p:cNvSpPr>
            <a:spLocks noGrp="1"/>
          </p:cNvSpPr>
          <p:nvPr>
            <p:ph type="sldNum" sz="quarter" idx="5"/>
          </p:nvPr>
        </p:nvSpPr>
        <p:spPr/>
        <p:txBody>
          <a:bodyPr/>
          <a:lstStyle/>
          <a:p>
            <a:fld id="{5C8451FA-6A34-6746-9D58-EF03C996319E}" type="slidenum">
              <a:rPr lang="en-US" smtClean="0"/>
              <a:t>34</a:t>
            </a:fld>
            <a:endParaRPr lang="en-US"/>
          </a:p>
        </p:txBody>
      </p:sp>
    </p:spTree>
    <p:extLst>
      <p:ext uri="{BB962C8B-B14F-4D97-AF65-F5344CB8AC3E}">
        <p14:creationId xmlns:p14="http://schemas.microsoft.com/office/powerpoint/2010/main" val="176423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39AB-8BD5-E4D5-C3B0-D98887C34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00ABC-4E29-25F7-E8F2-A7301F1F4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F43F4-43D9-0E47-7BC3-E27E1F7FD8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942957-565C-5E79-0638-3E69273477A8}"/>
              </a:ext>
            </a:extLst>
          </p:cNvPr>
          <p:cNvSpPr>
            <a:spLocks noGrp="1"/>
          </p:cNvSpPr>
          <p:nvPr>
            <p:ph type="sldNum" sz="quarter" idx="5"/>
          </p:nvPr>
        </p:nvSpPr>
        <p:spPr/>
        <p:txBody>
          <a:bodyPr/>
          <a:lstStyle/>
          <a:p>
            <a:fld id="{5C8451FA-6A34-6746-9D58-EF03C996319E}" type="slidenum">
              <a:rPr lang="en-US" smtClean="0"/>
              <a:t>37</a:t>
            </a:fld>
            <a:endParaRPr lang="en-US"/>
          </a:p>
        </p:txBody>
      </p:sp>
    </p:spTree>
    <p:extLst>
      <p:ext uri="{BB962C8B-B14F-4D97-AF65-F5344CB8AC3E}">
        <p14:creationId xmlns:p14="http://schemas.microsoft.com/office/powerpoint/2010/main" val="133775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38</a:t>
            </a:fld>
            <a:endParaRPr lang="en-US"/>
          </a:p>
        </p:txBody>
      </p:sp>
    </p:spTree>
    <p:extLst>
      <p:ext uri="{BB962C8B-B14F-4D97-AF65-F5344CB8AC3E}">
        <p14:creationId xmlns:p14="http://schemas.microsoft.com/office/powerpoint/2010/main" val="121712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39</a:t>
            </a:fld>
            <a:endParaRPr lang="en-US"/>
          </a:p>
        </p:txBody>
      </p:sp>
    </p:spTree>
    <p:extLst>
      <p:ext uri="{BB962C8B-B14F-4D97-AF65-F5344CB8AC3E}">
        <p14:creationId xmlns:p14="http://schemas.microsoft.com/office/powerpoint/2010/main" val="2023388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40</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DC922-77E9-8274-1314-9E49E8A53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DDA8C-E4A3-2B95-C95B-549DE21D8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74D50-FF29-ACB5-5030-8873C4B371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5328B3-1BBA-534C-EA71-CE3C2B670E6F}"/>
              </a:ext>
            </a:extLst>
          </p:cNvPr>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2377339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42</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451FA-6A34-6746-9D58-EF03C9963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20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fld id="{5C8451FA-6A34-6746-9D58-EF03C996319E}" type="slidenum">
              <a:rPr lang="en-US" smtClean="0"/>
              <a:t>43</a:t>
            </a:fld>
            <a:endParaRPr lang="en-US"/>
          </a:p>
        </p:txBody>
      </p:sp>
    </p:spTree>
    <p:extLst>
      <p:ext uri="{BB962C8B-B14F-4D97-AF65-F5344CB8AC3E}">
        <p14:creationId xmlns:p14="http://schemas.microsoft.com/office/powerpoint/2010/main" val="4016141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44</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45</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46</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49</a:t>
            </a:fld>
            <a:endParaRPr lang="en-US"/>
          </a:p>
        </p:txBody>
      </p:sp>
    </p:spTree>
    <p:extLst>
      <p:ext uri="{BB962C8B-B14F-4D97-AF65-F5344CB8AC3E}">
        <p14:creationId xmlns:p14="http://schemas.microsoft.com/office/powerpoint/2010/main" val="1631618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a:solidFill>
                  <a:srgbClr val="467886"/>
                </a:solidFill>
                <a:effectLst/>
                <a:latin typeface="Aptos" panose="020B0004020202020204" pitchFamily="34" charset="0"/>
                <a:ea typeface="Aptos" panose="020B0004020202020204" pitchFamily="34" charset="0"/>
                <a:cs typeface="Times New Roman" panose="02020603050405020304" pitchFamily="18" charset="0"/>
              </a:rPr>
              <a:t>https://youtu.be/XjT5eYz_00U?si=ejmIbSYwYgX5jqxO&amp;t=15</a:t>
            </a: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50</a:t>
            </a:fld>
            <a:endParaRPr lang="en-US"/>
          </a:p>
        </p:txBody>
      </p:sp>
    </p:spTree>
    <p:extLst>
      <p:ext uri="{BB962C8B-B14F-4D97-AF65-F5344CB8AC3E}">
        <p14:creationId xmlns:p14="http://schemas.microsoft.com/office/powerpoint/2010/main" val="915376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51</a:t>
            </a:fld>
            <a:endParaRPr lang="en-US"/>
          </a:p>
        </p:txBody>
      </p:sp>
    </p:spTree>
    <p:extLst>
      <p:ext uri="{BB962C8B-B14F-4D97-AF65-F5344CB8AC3E}">
        <p14:creationId xmlns:p14="http://schemas.microsoft.com/office/powerpoint/2010/main" val="229602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52</a:t>
            </a:fld>
            <a:endParaRPr lang="en-US"/>
          </a:p>
        </p:txBody>
      </p:sp>
    </p:spTree>
    <p:extLst>
      <p:ext uri="{BB962C8B-B14F-4D97-AF65-F5344CB8AC3E}">
        <p14:creationId xmlns:p14="http://schemas.microsoft.com/office/powerpoint/2010/main" val="3073194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54</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0DA8-D5CD-5D0D-BF0E-4DEAB93A2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29092-59B6-DCB5-9FD4-1108405EA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8280B-E986-1A13-FE98-C94DEA7922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DA407E-9AE8-BAAC-0292-7AA26143F06E}"/>
              </a:ext>
            </a:extLst>
          </p:cNvPr>
          <p:cNvSpPr>
            <a:spLocks noGrp="1"/>
          </p:cNvSpPr>
          <p:nvPr>
            <p:ph type="sldNum" sz="quarter" idx="5"/>
          </p:nvPr>
        </p:nvSpPr>
        <p:spPr/>
        <p:txBody>
          <a:bodyPr/>
          <a:lstStyle/>
          <a:p>
            <a:fld id="{5C8451FA-6A34-6746-9D58-EF03C996319E}" type="slidenum">
              <a:rPr lang="en-US" smtClean="0"/>
              <a:t>57</a:t>
            </a:fld>
            <a:endParaRPr lang="en-US"/>
          </a:p>
        </p:txBody>
      </p:sp>
    </p:spTree>
    <p:extLst>
      <p:ext uri="{BB962C8B-B14F-4D97-AF65-F5344CB8AC3E}">
        <p14:creationId xmlns:p14="http://schemas.microsoft.com/office/powerpoint/2010/main" val="58392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59</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60</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materials – available in both English and Spanish on one ring (front and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Guidance in lessons in the blue wrap up boxes for when to send those home</a:t>
            </a:r>
          </a:p>
        </p:txBody>
      </p:sp>
      <p:sp>
        <p:nvSpPr>
          <p:cNvPr id="4" name="Slide Number Placeholder 3"/>
          <p:cNvSpPr>
            <a:spLocks noGrp="1"/>
          </p:cNvSpPr>
          <p:nvPr>
            <p:ph type="sldNum" sz="quarter" idx="5"/>
          </p:nvPr>
        </p:nvSpPr>
        <p:spPr/>
        <p:txBody>
          <a:bodyPr/>
          <a:lstStyle/>
          <a:p>
            <a:fld id="{5C8451FA-6A34-6746-9D58-EF03C996319E}" type="slidenum">
              <a:rPr lang="en-US" smtClean="0"/>
              <a:t>61</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Instructional Hub includes digital version of lesson, digital print out version of the materials, and </a:t>
            </a:r>
            <a:r>
              <a:rPr lang="en-US" err="1"/>
              <a:t>GoogleSlide</a:t>
            </a:r>
            <a:r>
              <a:rPr lang="en-US"/>
              <a:t> version of materials</a:t>
            </a:r>
          </a:p>
        </p:txBody>
      </p:sp>
      <p:sp>
        <p:nvSpPr>
          <p:cNvPr id="4" name="Slide Number Placeholder 3"/>
          <p:cNvSpPr>
            <a:spLocks noGrp="1"/>
          </p:cNvSpPr>
          <p:nvPr>
            <p:ph type="sldNum" sz="quarter" idx="5"/>
          </p:nvPr>
        </p:nvSpPr>
        <p:spPr/>
        <p:txBody>
          <a:bodyPr/>
          <a:lstStyle/>
          <a:p>
            <a:fld id="{5C8451FA-6A34-6746-9D58-EF03C996319E}" type="slidenum">
              <a:rPr lang="en-US" smtClean="0"/>
              <a:t>63</a:t>
            </a:fld>
            <a:endParaRPr lang="en-US"/>
          </a:p>
        </p:txBody>
      </p:sp>
    </p:spTree>
    <p:extLst>
      <p:ext uri="{BB962C8B-B14F-4D97-AF65-F5344CB8AC3E}">
        <p14:creationId xmlns:p14="http://schemas.microsoft.com/office/powerpoint/2010/main" val="2213415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64</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 plans have consistent format – each lesson has a title, learning objective, big ideas, and materials you will need</a:t>
            </a:r>
          </a:p>
        </p:txBody>
      </p:sp>
      <p:sp>
        <p:nvSpPr>
          <p:cNvPr id="4" name="Slide Number Placeholder 3"/>
          <p:cNvSpPr>
            <a:spLocks noGrp="1"/>
          </p:cNvSpPr>
          <p:nvPr>
            <p:ph type="sldNum" sz="quarter" idx="5"/>
          </p:nvPr>
        </p:nvSpPr>
        <p:spPr/>
        <p:txBody>
          <a:bodyPr/>
          <a:lstStyle/>
          <a:p>
            <a:fld id="{94B12963-4390-488D-97B2-A5BFD2E7614A}" type="slidenum">
              <a:rPr lang="en-US" smtClean="0"/>
              <a:t>65</a:t>
            </a:fld>
            <a:endParaRPr lang="en-US"/>
          </a:p>
        </p:txBody>
      </p:sp>
    </p:spTree>
    <p:extLst>
      <p:ext uri="{BB962C8B-B14F-4D97-AF65-F5344CB8AC3E}">
        <p14:creationId xmlns:p14="http://schemas.microsoft.com/office/powerpoint/2010/main" val="2409940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Outlined pacing guide – tell / show / do / practice &amp; monitor  / generalize and closing</a:t>
            </a:r>
          </a:p>
          <a:p>
            <a:pPr marL="171450" indent="-171450">
              <a:buFont typeface="Arial" panose="020B0604020202020204" pitchFamily="34" charset="0"/>
              <a:buChar char="•"/>
            </a:pPr>
            <a:r>
              <a:rPr lang="en-US"/>
              <a:t>Semi-scripted so can adjust pacing and content</a:t>
            </a:r>
          </a:p>
          <a:p>
            <a:pPr marL="171450" indent="-171450">
              <a:buFont typeface="Arial" panose="020B0604020202020204" pitchFamily="34" charset="0"/>
              <a:buChar char="•"/>
            </a:pPr>
            <a:r>
              <a:rPr lang="en-US"/>
              <a:t>Can document on TI form – we’ll dive into this later in the session.</a:t>
            </a:r>
          </a:p>
        </p:txBody>
      </p:sp>
      <p:sp>
        <p:nvSpPr>
          <p:cNvPr id="4" name="Slide Number Placeholder 3"/>
          <p:cNvSpPr>
            <a:spLocks noGrp="1"/>
          </p:cNvSpPr>
          <p:nvPr>
            <p:ph type="sldNum" sz="quarter" idx="5"/>
          </p:nvPr>
        </p:nvSpPr>
        <p:spPr/>
        <p:txBody>
          <a:bodyPr/>
          <a:lstStyle/>
          <a:p>
            <a:fld id="{94B12963-4390-488D-97B2-A5BFD2E7614A}" type="slidenum">
              <a:rPr lang="en-US" smtClean="0"/>
              <a:t>66</a:t>
            </a:fld>
            <a:endParaRPr lang="en-US"/>
          </a:p>
        </p:txBody>
      </p:sp>
    </p:spTree>
    <p:extLst>
      <p:ext uri="{BB962C8B-B14F-4D97-AF65-F5344CB8AC3E}">
        <p14:creationId xmlns:p14="http://schemas.microsoft.com/office/powerpoint/2010/main" val="2830959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Story Cards and examples built in. Can edit to meet needs of students. </a:t>
            </a:r>
          </a:p>
          <a:p>
            <a:pPr marL="171450" indent="-171450">
              <a:buFont typeface="Arial" panose="020B0604020202020204" pitchFamily="34" charset="0"/>
              <a:buChar char="•"/>
            </a:pPr>
            <a:r>
              <a:rPr lang="en-US"/>
              <a:t>Likely teaching at small group table – teachers have used hard-copy materials, flipped their computer around, or used a second monitor. Set up to be flexible and meet your needs!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67</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Added picture of materials throughout to help cue what you’ll need for that portion of the lesson</a:t>
            </a:r>
          </a:p>
        </p:txBody>
      </p:sp>
      <p:sp>
        <p:nvSpPr>
          <p:cNvPr id="4" name="Slide Number Placeholder 3"/>
          <p:cNvSpPr>
            <a:spLocks noGrp="1"/>
          </p:cNvSpPr>
          <p:nvPr>
            <p:ph type="sldNum" sz="quarter" idx="5"/>
          </p:nvPr>
        </p:nvSpPr>
        <p:spPr/>
        <p:txBody>
          <a:bodyPr/>
          <a:lstStyle/>
          <a:p>
            <a:fld id="{94B12963-4390-488D-97B2-A5BFD2E7614A}" type="slidenum">
              <a:rPr lang="en-US" smtClean="0"/>
              <a:t>68</a:t>
            </a:fld>
            <a:endParaRPr lang="en-US"/>
          </a:p>
        </p:txBody>
      </p:sp>
    </p:spTree>
    <p:extLst>
      <p:ext uri="{BB962C8B-B14F-4D97-AF65-F5344CB8AC3E}">
        <p14:creationId xmlns:p14="http://schemas.microsoft.com/office/powerpoint/2010/main" val="125183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5F66-97D9-C0A6-724B-405EE4FAB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32BD5-9E4B-355F-A12E-61617827B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BA4E3-C13E-378D-E521-F25DCD5419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7AF871-E930-3DC6-955B-3D3549267F6F}"/>
              </a:ext>
            </a:extLst>
          </p:cNvPr>
          <p:cNvSpPr>
            <a:spLocks noGrp="1"/>
          </p:cNvSpPr>
          <p:nvPr>
            <p:ph type="sldNum" sz="quarter" idx="5"/>
          </p:nvPr>
        </p:nvSpPr>
        <p:spPr/>
        <p:txBody>
          <a:bodyPr/>
          <a:lstStyle/>
          <a:p>
            <a:fld id="{5C8451FA-6A34-6746-9D58-EF03C996319E}" type="slidenum">
              <a:rPr lang="en-US" smtClean="0"/>
              <a:t>17</a:t>
            </a:fld>
            <a:endParaRPr lang="en-US"/>
          </a:p>
        </p:txBody>
      </p:sp>
    </p:spTree>
    <p:extLst>
      <p:ext uri="{BB962C8B-B14F-4D97-AF65-F5344CB8AC3E}">
        <p14:creationId xmlns:p14="http://schemas.microsoft.com/office/powerpoint/2010/main" val="3883240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strategy has (2) lessons. Both lessons have a tell, show, do, practice &amp; monitor; can choose to reduce number of lessons</a:t>
            </a:r>
          </a:p>
        </p:txBody>
      </p:sp>
      <p:sp>
        <p:nvSpPr>
          <p:cNvPr id="4" name="Slide Number Placeholder 3"/>
          <p:cNvSpPr>
            <a:spLocks noGrp="1"/>
          </p:cNvSpPr>
          <p:nvPr>
            <p:ph type="sldNum" sz="quarter" idx="5"/>
          </p:nvPr>
        </p:nvSpPr>
        <p:spPr/>
        <p:txBody>
          <a:bodyPr/>
          <a:lstStyle/>
          <a:p>
            <a:fld id="{5C8451FA-6A34-6746-9D58-EF03C996319E}" type="slidenum">
              <a:rPr lang="en-US" smtClean="0"/>
              <a:t>69</a:t>
            </a:fld>
            <a:endParaRPr lang="en-US"/>
          </a:p>
        </p:txBody>
      </p:sp>
    </p:spTree>
    <p:extLst>
      <p:ext uri="{BB962C8B-B14F-4D97-AF65-F5344CB8AC3E}">
        <p14:creationId xmlns:p14="http://schemas.microsoft.com/office/powerpoint/2010/main" val="2309053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75</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76</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77</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https://www.youtube.com/watch?v=vW0D1KVtcf4&amp;t=1s (not watching video)</a:t>
            </a:r>
          </a:p>
        </p:txBody>
      </p:sp>
      <p:sp>
        <p:nvSpPr>
          <p:cNvPr id="4" name="Slide Number Placeholder 3"/>
          <p:cNvSpPr>
            <a:spLocks noGrp="1"/>
          </p:cNvSpPr>
          <p:nvPr>
            <p:ph type="sldNum" sz="quarter" idx="5"/>
          </p:nvPr>
        </p:nvSpPr>
        <p:spPr/>
        <p:txBody>
          <a:bodyPr/>
          <a:lstStyle/>
          <a:p>
            <a:fld id="{5C8451FA-6A34-6746-9D58-EF03C996319E}" type="slidenum">
              <a:rPr lang="en-US" smtClean="0"/>
              <a:t>78</a:t>
            </a:fld>
            <a:endParaRPr lang="en-US"/>
          </a:p>
        </p:txBody>
      </p:sp>
    </p:spTree>
    <p:extLst>
      <p:ext uri="{BB962C8B-B14F-4D97-AF65-F5344CB8AC3E}">
        <p14:creationId xmlns:p14="http://schemas.microsoft.com/office/powerpoint/2010/main" val="1441408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79</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EE36-A852-D0DA-8A74-0719B3D22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D4AB-404E-1C64-AD90-036B7629B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13123-C220-2637-D522-AC2291496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FEE81-D07F-3B52-79C7-A50682F0E2B2}"/>
              </a:ext>
            </a:extLst>
          </p:cNvPr>
          <p:cNvSpPr>
            <a:spLocks noGrp="1"/>
          </p:cNvSpPr>
          <p:nvPr>
            <p:ph type="sldNum" sz="quarter" idx="5"/>
          </p:nvPr>
        </p:nvSpPr>
        <p:spPr/>
        <p:txBody>
          <a:bodyPr/>
          <a:lstStyle/>
          <a:p>
            <a:fld id="{94B12963-4390-488D-97B2-A5BFD2E7614A}" type="slidenum">
              <a:rPr lang="en-US" smtClean="0"/>
              <a:t>80</a:t>
            </a:fld>
            <a:endParaRPr lang="en-US"/>
          </a:p>
        </p:txBody>
      </p:sp>
    </p:spTree>
    <p:extLst>
      <p:ext uri="{BB962C8B-B14F-4D97-AF65-F5344CB8AC3E}">
        <p14:creationId xmlns:p14="http://schemas.microsoft.com/office/powerpoint/2010/main" val="867972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FDED-0EF5-ADDC-EAEA-9B40D7444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A5700-357B-40B7-2D98-C06DBC30D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9B0C7-75E5-3D25-7DAE-0A1E7D688B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41ECC2-C11F-8A65-E03D-C8C7AE5DD236}"/>
              </a:ext>
            </a:extLst>
          </p:cNvPr>
          <p:cNvSpPr>
            <a:spLocks noGrp="1"/>
          </p:cNvSpPr>
          <p:nvPr>
            <p:ph type="sldNum" sz="quarter" idx="5"/>
          </p:nvPr>
        </p:nvSpPr>
        <p:spPr/>
        <p:txBody>
          <a:bodyPr/>
          <a:lstStyle/>
          <a:p>
            <a:fld id="{5C8451FA-6A34-6746-9D58-EF03C996319E}" type="slidenum">
              <a:rPr lang="en-US" smtClean="0"/>
              <a:t>83</a:t>
            </a:fld>
            <a:endParaRPr lang="en-US"/>
          </a:p>
        </p:txBody>
      </p:sp>
    </p:spTree>
    <p:extLst>
      <p:ext uri="{BB962C8B-B14F-4D97-AF65-F5344CB8AC3E}">
        <p14:creationId xmlns:p14="http://schemas.microsoft.com/office/powerpoint/2010/main" val="692700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84</a:t>
            </a:fld>
            <a:endParaRPr lang="en-US"/>
          </a:p>
        </p:txBody>
      </p:sp>
    </p:spTree>
    <p:extLst>
      <p:ext uri="{BB962C8B-B14F-4D97-AF65-F5344CB8AC3E}">
        <p14:creationId xmlns:p14="http://schemas.microsoft.com/office/powerpoint/2010/main" val="309881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20</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333333"/>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86</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87</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333333"/>
                </a:solidFill>
                <a:effectLst/>
                <a:latin typeface="Helvetica Neue" panose="02000503000000020004" pitchFamily="2" charset="0"/>
              </a:rPr>
              <a:t>I noticed...student did not score two intervals </a:t>
            </a:r>
          </a:p>
          <a:p>
            <a:r>
              <a:rPr lang="en-US" sz="1200">
                <a:solidFill>
                  <a:srgbClr val="333333"/>
                </a:solidFill>
                <a:latin typeface="Helvetica Neue" panose="02000503000000020004" pitchFamily="2" charset="0"/>
              </a:rPr>
              <a:t>Feedback: </a:t>
            </a:r>
          </a:p>
          <a:p>
            <a:pPr marL="0" indent="0">
              <a:buNone/>
            </a:pPr>
            <a:r>
              <a:rPr lang="en-US" sz="1200" i="1">
                <a:solidFill>
                  <a:srgbClr val="333333"/>
                </a:solidFill>
                <a:latin typeface="Helvetica Neue" panose="02000503000000020004" pitchFamily="2" charset="0"/>
              </a:rPr>
              <a:t>“Oops! Looks like we missed a few. Remember- every time you hear the ding you will complete a row on the form. Is there anything that is making it tricky to complete?” </a:t>
            </a:r>
            <a:endParaRPr lang="en-US" sz="1200" i="1"/>
          </a:p>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91</a:t>
            </a:fld>
            <a:endParaRPr lang="en-US"/>
          </a:p>
        </p:txBody>
      </p:sp>
    </p:spTree>
    <p:extLst>
      <p:ext uri="{BB962C8B-B14F-4D97-AF65-F5344CB8AC3E}">
        <p14:creationId xmlns:p14="http://schemas.microsoft.com/office/powerpoint/2010/main" val="1905542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noticed... overall rating does not match interval ratings</a:t>
            </a:r>
          </a:p>
          <a:p>
            <a:r>
              <a:rPr lang="en-US"/>
              <a:t>Feedback: </a:t>
            </a:r>
          </a:p>
          <a:p>
            <a:r>
              <a:rPr lang="en-US"/>
              <a:t>“Great job remembering to fill out the form for every interval! I noticed you rated anxious feelings as mostly 1s but then a 6 for overall score. Remember, your overall score represents how you did throughout the whole math lesson. If your interval ratings are 1s and 2s, your overall score would also be a 1 or 2” </a:t>
            </a:r>
          </a:p>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92</a:t>
            </a:fld>
            <a:endParaRPr lang="en-US"/>
          </a:p>
        </p:txBody>
      </p:sp>
    </p:spTree>
    <p:extLst>
      <p:ext uri="{BB962C8B-B14F-4D97-AF65-F5344CB8AC3E}">
        <p14:creationId xmlns:p14="http://schemas.microsoft.com/office/powerpoint/2010/main" val="4110831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noticed... Sophie reports feeling anxious but does not indicate using any relaxation strategies.</a:t>
            </a:r>
          </a:p>
          <a:p>
            <a:r>
              <a:rPr lang="en-US"/>
              <a:t>Feedback: </a:t>
            </a:r>
          </a:p>
          <a:p>
            <a:r>
              <a:rPr lang="en-US"/>
              <a:t>“It looks like you were feeling a bit anxious today. Remember, you can use your strategies! If you are feeling anxious during math tomorrow, what strategy do you want to try?” </a:t>
            </a:r>
          </a:p>
        </p:txBody>
      </p:sp>
      <p:sp>
        <p:nvSpPr>
          <p:cNvPr id="4" name="Slide Number Placeholder 3"/>
          <p:cNvSpPr>
            <a:spLocks noGrp="1"/>
          </p:cNvSpPr>
          <p:nvPr>
            <p:ph type="sldNum" sz="quarter" idx="5"/>
          </p:nvPr>
        </p:nvSpPr>
        <p:spPr/>
        <p:txBody>
          <a:bodyPr/>
          <a:lstStyle/>
          <a:p>
            <a:fld id="{5C8451FA-6A34-6746-9D58-EF03C996319E}" type="slidenum">
              <a:rPr lang="en-US" smtClean="0"/>
              <a:t>93</a:t>
            </a:fld>
            <a:endParaRPr lang="en-US"/>
          </a:p>
        </p:txBody>
      </p:sp>
    </p:spTree>
    <p:extLst>
      <p:ext uri="{BB962C8B-B14F-4D97-AF65-F5344CB8AC3E}">
        <p14:creationId xmlns:p14="http://schemas.microsoft.com/office/powerpoint/2010/main" val="226087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RRR Rating Period, students add their overall engagement score to their graph. Students can either add a dot OR shade the column like a bar graph. Then, once you check in the with student you will add your dot the graph just like you have been doing! </a:t>
            </a:r>
          </a:p>
        </p:txBody>
      </p:sp>
      <p:sp>
        <p:nvSpPr>
          <p:cNvPr id="4" name="Slide Number Placeholder 3"/>
          <p:cNvSpPr>
            <a:spLocks noGrp="1"/>
          </p:cNvSpPr>
          <p:nvPr>
            <p:ph type="sldNum" sz="quarter" idx="5"/>
          </p:nvPr>
        </p:nvSpPr>
        <p:spPr/>
        <p:txBody>
          <a:bodyPr/>
          <a:lstStyle/>
          <a:p>
            <a:fld id="{5C8451FA-6A34-6746-9D58-EF03C996319E}" type="slidenum">
              <a:rPr lang="en-US" smtClean="0"/>
              <a:t>94</a:t>
            </a:fld>
            <a:endParaRPr lang="en-US"/>
          </a:p>
        </p:txBody>
      </p:sp>
    </p:spTree>
    <p:extLst>
      <p:ext uri="{BB962C8B-B14F-4D97-AF65-F5344CB8AC3E}">
        <p14:creationId xmlns:p14="http://schemas.microsoft.com/office/powerpoint/2010/main" val="7810607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Graphing is meant to be a quick routine to support students in their self-monitoring! </a:t>
            </a:r>
          </a:p>
        </p:txBody>
      </p:sp>
      <p:sp>
        <p:nvSpPr>
          <p:cNvPr id="4" name="Slide Number Placeholder 3"/>
          <p:cNvSpPr>
            <a:spLocks noGrp="1"/>
          </p:cNvSpPr>
          <p:nvPr>
            <p:ph type="sldNum" sz="quarter" idx="5"/>
          </p:nvPr>
        </p:nvSpPr>
        <p:spPr/>
        <p:txBody>
          <a:bodyPr/>
          <a:lstStyle/>
          <a:p>
            <a:fld id="{5C8451FA-6A34-6746-9D58-EF03C996319E}" type="slidenum">
              <a:rPr lang="en-US" smtClean="0"/>
              <a:t>95</a:t>
            </a:fld>
            <a:endParaRPr lang="en-US"/>
          </a:p>
        </p:txBody>
      </p:sp>
    </p:spTree>
    <p:extLst>
      <p:ext uri="{BB962C8B-B14F-4D97-AF65-F5344CB8AC3E}">
        <p14:creationId xmlns:p14="http://schemas.microsoft.com/office/powerpoint/2010/main" val="317555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C8D55-1CA2-6B9E-8AC7-138D0424E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E47DD-E813-F86A-9340-2CAFC33CD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38D49-F7BF-64F6-E8C9-8B41CAC3EE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4ED686-C296-31F8-4F36-56E97582E550}"/>
              </a:ext>
            </a:extLst>
          </p:cNvPr>
          <p:cNvSpPr>
            <a:spLocks noGrp="1"/>
          </p:cNvSpPr>
          <p:nvPr>
            <p:ph type="sldNum" sz="quarter" idx="5"/>
          </p:nvPr>
        </p:nvSpPr>
        <p:spPr/>
        <p:txBody>
          <a:bodyPr/>
          <a:lstStyle/>
          <a:p>
            <a:fld id="{5C8451FA-6A34-6746-9D58-EF03C996319E}" type="slidenum">
              <a:rPr lang="en-US" smtClean="0"/>
              <a:t>97</a:t>
            </a:fld>
            <a:endParaRPr lang="en-US"/>
          </a:p>
        </p:txBody>
      </p:sp>
    </p:spTree>
    <p:extLst>
      <p:ext uri="{BB962C8B-B14F-4D97-AF65-F5344CB8AC3E}">
        <p14:creationId xmlns:p14="http://schemas.microsoft.com/office/powerpoint/2010/main" val="19540191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319F-793C-C05A-515C-0BE6164FF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F60F6-EB73-C61D-EA8C-4167495C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462E7-F2C5-1B7A-D242-3016C4BCD26C}"/>
              </a:ext>
            </a:extLst>
          </p:cNvPr>
          <p:cNvSpPr>
            <a:spLocks noGrp="1"/>
          </p:cNvSpPr>
          <p:nvPr>
            <p:ph type="body" idx="1"/>
          </p:nvPr>
        </p:nvSpPr>
        <p:spPr/>
        <p:txBody>
          <a:bodyPr/>
          <a:lstStyle/>
          <a:p>
            <a:r>
              <a:rPr lang="en-US"/>
              <a:t>Reference where we are in the module sequence of pages. Say “ and we have materials for students to keep with them during the school day as well as at home. Throughout the lessons, we really encourage students to share out with other adults, students, friends, at home and at school, on what they are learning and to use in other settings other than just in academic learning times. We have had students share that they are telling their friends on the playground about these strategies, with students who are and are not in the intervention, as well as during state assessments, and across other subject areas than what we predicted they are typically having these feelings in” </a:t>
            </a:r>
          </a:p>
        </p:txBody>
      </p:sp>
      <p:sp>
        <p:nvSpPr>
          <p:cNvPr id="4" name="Slide Number Placeholder 3">
            <a:extLst>
              <a:ext uri="{FF2B5EF4-FFF2-40B4-BE49-F238E27FC236}">
                <a16:creationId xmlns:a16="http://schemas.microsoft.com/office/drawing/2014/main" id="{4266C752-202C-30E9-353F-493AF768B9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451FA-6A34-6746-9D58-EF03C9963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5085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these endeavors of extending the application of the intervention, we have family materials that Amy showcased earlier as well as infographics specifically for families embedded throughout the module to help educate families on the practice and encourage generalization outside of the school building </a:t>
            </a:r>
            <a:r>
              <a:rPr lang="en-US">
                <a:sym typeface="Wingdings" panose="05000000000000000000" pitchFamily="2" charset="2"/>
              </a:rPr>
              <a:t> </a:t>
            </a: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99</a:t>
            </a:fld>
            <a:endParaRPr lang="en-US"/>
          </a:p>
        </p:txBody>
      </p:sp>
    </p:spTree>
    <p:extLst>
      <p:ext uri="{BB962C8B-B14F-4D97-AF65-F5344CB8AC3E}">
        <p14:creationId xmlns:p14="http://schemas.microsoft.com/office/powerpoint/2010/main" val="418024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21</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8683-9FAE-EC3B-9F2C-F8D9F84C9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CB7B6-1019-F325-156D-7532B6D99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3A874-BD9F-FFC0-46C5-580BCF369A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4D4053-181E-4EE6-394C-E3B5943DAE7F}"/>
              </a:ext>
            </a:extLst>
          </p:cNvPr>
          <p:cNvSpPr>
            <a:spLocks noGrp="1"/>
          </p:cNvSpPr>
          <p:nvPr>
            <p:ph type="sldNum" sz="quarter" idx="5"/>
          </p:nvPr>
        </p:nvSpPr>
        <p:spPr/>
        <p:txBody>
          <a:bodyPr/>
          <a:lstStyle/>
          <a:p>
            <a:fld id="{5C8451FA-6A34-6746-9D58-EF03C996319E}" type="slidenum">
              <a:rPr lang="en-US" smtClean="0"/>
              <a:t>100</a:t>
            </a:fld>
            <a:endParaRPr lang="en-US"/>
          </a:p>
        </p:txBody>
      </p:sp>
    </p:spTree>
    <p:extLst>
      <p:ext uri="{BB962C8B-B14F-4D97-AF65-F5344CB8AC3E}">
        <p14:creationId xmlns:p14="http://schemas.microsoft.com/office/powerpoint/2010/main" val="9481105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92C2-4BF4-A722-7F14-813EA4F60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BC107-34F1-7222-8817-A03C79D04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481D9-8212-B34C-31DD-4A14C875D4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0948C7-137F-AA6E-5992-6FDEE4E2F5CC}"/>
              </a:ext>
            </a:extLst>
          </p:cNvPr>
          <p:cNvSpPr>
            <a:spLocks noGrp="1"/>
          </p:cNvSpPr>
          <p:nvPr>
            <p:ph type="sldNum" sz="quarter" idx="5"/>
          </p:nvPr>
        </p:nvSpPr>
        <p:spPr/>
        <p:txBody>
          <a:bodyPr/>
          <a:lstStyle/>
          <a:p>
            <a:fld id="{5C8451FA-6A34-6746-9D58-EF03C996319E}" type="slidenum">
              <a:rPr lang="en-US" smtClean="0"/>
              <a:t>102</a:t>
            </a:fld>
            <a:endParaRPr lang="en-US"/>
          </a:p>
        </p:txBody>
      </p:sp>
    </p:spTree>
    <p:extLst>
      <p:ext uri="{BB962C8B-B14F-4D97-AF65-F5344CB8AC3E}">
        <p14:creationId xmlns:p14="http://schemas.microsoft.com/office/powerpoint/2010/main" val="2652269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103</a:t>
            </a:fld>
            <a:endParaRPr lang="en-US"/>
          </a:p>
        </p:txBody>
      </p:sp>
    </p:spTree>
    <p:extLst>
      <p:ext uri="{BB962C8B-B14F-4D97-AF65-F5344CB8AC3E}">
        <p14:creationId xmlns:p14="http://schemas.microsoft.com/office/powerpoint/2010/main" val="26313118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45E68-18DB-46A1-4ED1-0DBEAB4F5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85B5F-120E-B70F-4A38-43D787D40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9E9CE-DE2F-0704-D5DE-317222A361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DF7E1C-43FF-7531-21FF-40D2497C57F8}"/>
              </a:ext>
            </a:extLst>
          </p:cNvPr>
          <p:cNvSpPr>
            <a:spLocks noGrp="1"/>
          </p:cNvSpPr>
          <p:nvPr>
            <p:ph type="sldNum" sz="quarter" idx="5"/>
          </p:nvPr>
        </p:nvSpPr>
        <p:spPr/>
        <p:txBody>
          <a:bodyPr/>
          <a:lstStyle/>
          <a:p>
            <a:fld id="{5C8451FA-6A34-6746-9D58-EF03C996319E}" type="slidenum">
              <a:rPr lang="en-US" smtClean="0"/>
              <a:t>106</a:t>
            </a:fld>
            <a:endParaRPr lang="en-US"/>
          </a:p>
        </p:txBody>
      </p:sp>
    </p:spTree>
    <p:extLst>
      <p:ext uri="{BB962C8B-B14F-4D97-AF65-F5344CB8AC3E}">
        <p14:creationId xmlns:p14="http://schemas.microsoft.com/office/powerpoint/2010/main" val="19701779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25717-26EC-13E4-B853-6DDD1E525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D17F7-BD57-0BF9-F0D6-FA06B0C9A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C4FAB-3F97-5CE8-3133-36555DF9E05B}"/>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F5C156A1-E6BD-BAFC-5EF7-A84C1215E24A}"/>
              </a:ext>
            </a:extLst>
          </p:cNvPr>
          <p:cNvSpPr>
            <a:spLocks noGrp="1"/>
          </p:cNvSpPr>
          <p:nvPr>
            <p:ph type="sldNum" sz="quarter" idx="5"/>
          </p:nvPr>
        </p:nvSpPr>
        <p:spPr/>
        <p:txBody>
          <a:bodyPr/>
          <a:lstStyle/>
          <a:p>
            <a:fld id="{94B12963-4390-488D-97B2-A5BFD2E7614A}" type="slidenum">
              <a:rPr lang="en-US" smtClean="0"/>
              <a:t>108</a:t>
            </a:fld>
            <a:endParaRPr lang="en-US"/>
          </a:p>
        </p:txBody>
      </p:sp>
    </p:spTree>
    <p:extLst>
      <p:ext uri="{BB962C8B-B14F-4D97-AF65-F5344CB8AC3E}">
        <p14:creationId xmlns:p14="http://schemas.microsoft.com/office/powerpoint/2010/main" val="9181846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22</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23</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29</a:t>
            </a:fld>
            <a:endParaRPr lang="en-US"/>
          </a:p>
        </p:txBody>
      </p:sp>
    </p:spTree>
    <p:extLst>
      <p:ext uri="{BB962C8B-B14F-4D97-AF65-F5344CB8AC3E}">
        <p14:creationId xmlns:p14="http://schemas.microsoft.com/office/powerpoint/2010/main" val="699962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22F8AADB-5687-04BF-C4A3-D34481B89394}"/>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BE251BE4-07B8-432A-AA5F-4CFBFA5F6614}"/>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171945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8253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C97B5F3B-224C-D0DE-D2CC-D6FEC675105F}"/>
              </a:ext>
            </a:extLst>
          </p:cNvPr>
          <p:cNvGrpSpPr/>
          <p:nvPr userDrawn="1"/>
        </p:nvGrpSpPr>
        <p:grpSpPr>
          <a:xfrm>
            <a:off x="4582197" y="163563"/>
            <a:ext cx="3027606" cy="957938"/>
            <a:chOff x="4217940" y="163563"/>
            <a:chExt cx="3027606"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12698" y="163563"/>
              <a:ext cx="1632848" cy="957938"/>
            </a:xfrm>
            <a:prstGeom prst="rect">
              <a:avLst/>
            </a:prstGeom>
          </p:spPr>
        </p:pic>
        <p:pic>
          <p:nvPicPr>
            <p:cNvPr id="9" name="Picture 8">
              <a:extLst>
                <a:ext uri="{FF2B5EF4-FFF2-40B4-BE49-F238E27FC236}">
                  <a16:creationId xmlns:a16="http://schemas.microsoft.com/office/drawing/2014/main" id="{7FD26C6C-1216-4367-8661-11C2E3D8A9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7940" y="163573"/>
              <a:ext cx="957919" cy="957919"/>
            </a:xfrm>
            <a:prstGeom prst="rect">
              <a:avLst/>
            </a:prstGeom>
          </p:spPr>
        </p:pic>
        <p:sp>
          <p:nvSpPr>
            <p:cNvPr id="12" name="Rectangle: Rounded Corners 11">
              <a:extLst>
                <a:ext uri="{FF2B5EF4-FFF2-40B4-BE49-F238E27FC236}">
                  <a16:creationId xmlns:a16="http://schemas.microsoft.com/office/drawing/2014/main" id="{1F6D496D-0635-E83C-AA74-F90DB82AD633}"/>
                </a:ext>
              </a:extLst>
            </p:cNvPr>
            <p:cNvSpPr/>
            <p:nvPr userDrawn="1"/>
          </p:nvSpPr>
          <p:spPr>
            <a:xfrm rot="16200000">
              <a:off x="4915318" y="628825"/>
              <a:ext cx="957919" cy="27432"/>
            </a:xfrm>
            <a:prstGeom prst="roundRect">
              <a:avLst/>
            </a:prstGeom>
            <a:gradFill flip="none" rotWithShape="1">
              <a:gsLst>
                <a:gs pos="23000">
                  <a:srgbClr val="4D4D4D"/>
                </a:gs>
                <a:gs pos="100000">
                  <a:srgbClr val="2F4E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4145324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626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6889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218013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3903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BB09511B-95F7-0504-5F83-E5A91D46C3F6}"/>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96155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A4695F78-59A6-B328-900D-7BF22FFE223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1553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1438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64601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0360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D509D391-AACD-960E-FA02-9666A36AA2A1}"/>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896878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971782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035222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7110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2141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8574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0856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137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714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81399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36377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2" name="Picture 11">
            <a:extLst>
              <a:ext uri="{FF2B5EF4-FFF2-40B4-BE49-F238E27FC236}">
                <a16:creationId xmlns:a16="http://schemas.microsoft.com/office/drawing/2014/main" id="{13DD9FD3-5AC3-8F5C-3DAB-AA4B2115BF07}"/>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71311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51039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3596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83868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95149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1" name="Picture 10">
            <a:extLst>
              <a:ext uri="{FF2B5EF4-FFF2-40B4-BE49-F238E27FC236}">
                <a16:creationId xmlns:a16="http://schemas.microsoft.com/office/drawing/2014/main" id="{C5DAD6D6-1DA9-912D-09EA-F53CFA8C2EAF}"/>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3" name="Picture 12">
            <a:extLst>
              <a:ext uri="{FF2B5EF4-FFF2-40B4-BE49-F238E27FC236}">
                <a16:creationId xmlns:a16="http://schemas.microsoft.com/office/drawing/2014/main" id="{5B8DD42A-CE85-154F-FC6B-472D379C0971}"/>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6A7DEEDE-7241-05D3-2279-006FFAE713F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44B745D2-FCB8-ECB3-2206-B96C262E0A11}"/>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4939943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ci3t.org/enhance" TargetMode="Externa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hyperlink" Target="https://ci3t.org/tier_library/Social_Validity_Adapted-IRP15_Adult.pdf"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221.png"/><Relationship Id="rId4" Type="http://schemas.openxmlformats.org/officeDocument/2006/relationships/image" Target="../media/image22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8" Type="http://schemas.openxmlformats.org/officeDocument/2006/relationships/image" Target="../media/image228.jpeg"/><Relationship Id="rId13" Type="http://schemas.openxmlformats.org/officeDocument/2006/relationships/image" Target="../media/image233.jpeg"/><Relationship Id="rId3" Type="http://schemas.openxmlformats.org/officeDocument/2006/relationships/image" Target="../media/image223.png"/><Relationship Id="rId7" Type="http://schemas.openxmlformats.org/officeDocument/2006/relationships/image" Target="../media/image227.jpeg"/><Relationship Id="rId12" Type="http://schemas.openxmlformats.org/officeDocument/2006/relationships/image" Target="../media/image232.jpe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6.jpeg"/><Relationship Id="rId11" Type="http://schemas.openxmlformats.org/officeDocument/2006/relationships/image" Target="../media/image231.jpeg"/><Relationship Id="rId5" Type="http://schemas.openxmlformats.org/officeDocument/2006/relationships/image" Target="../media/image225.jpeg"/><Relationship Id="rId15" Type="http://schemas.openxmlformats.org/officeDocument/2006/relationships/image" Target="../media/image235.jpeg"/><Relationship Id="rId10" Type="http://schemas.openxmlformats.org/officeDocument/2006/relationships/image" Target="../media/image230.jpeg"/><Relationship Id="rId4" Type="http://schemas.openxmlformats.org/officeDocument/2006/relationships/image" Target="../media/image224.jpeg"/><Relationship Id="rId9" Type="http://schemas.openxmlformats.org/officeDocument/2006/relationships/image" Target="../media/image229.jpeg"/><Relationship Id="rId14" Type="http://schemas.openxmlformats.org/officeDocument/2006/relationships/image" Target="../media/image234.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10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5.xml"/><Relationship Id="rId1" Type="http://schemas.openxmlformats.org/officeDocument/2006/relationships/slideLayout" Target="../slideLayouts/slideLayout37.xml"/><Relationship Id="rId6" Type="http://schemas.openxmlformats.org/officeDocument/2006/relationships/image" Target="../media/image244.png"/><Relationship Id="rId5" Type="http://schemas.openxmlformats.org/officeDocument/2006/relationships/image" Target="../media/image243.jpeg"/><Relationship Id="rId4" Type="http://schemas.openxmlformats.org/officeDocument/2006/relationships/image" Target="../media/image242.sv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i3t.org/enhance"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5.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69.png"/><Relationship Id="rId4" Type="http://schemas.openxmlformats.org/officeDocument/2006/relationships/diagramData" Target="../diagrams/data5.xml"/><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Layout" Target="../diagrams/layout6.xml"/><Relationship Id="rId7" Type="http://schemas.openxmlformats.org/officeDocument/2006/relationships/image" Target="../media/image7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76.png"/><Relationship Id="rId4" Type="http://schemas.openxmlformats.org/officeDocument/2006/relationships/diagramQuickStyle" Target="../diagrams/quickStyle6.xml"/><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hyperlink" Target="mailto:rebeccasherod@asu.edu" TargetMode="External"/><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hyperlink" Target="mailto:joni.weiss@ku.edu" TargetMode="External"/><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69.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96.png"/><Relationship Id="rId4" Type="http://schemas.openxmlformats.org/officeDocument/2006/relationships/image" Target="../media/image95.sv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69.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video" Target="https://www.youtube.com/embed/XjT5eYz_00U?start=15&amp;feature=oembed" TargetMode="External"/><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4.png"/><Relationship Id="rId7"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115.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116.jpe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69.png"/><Relationship Id="rId4" Type="http://schemas.openxmlformats.org/officeDocument/2006/relationships/image" Target="../media/image134.png"/><Relationship Id="rId9"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41.png"/><Relationship Id="rId4" Type="http://schemas.openxmlformats.org/officeDocument/2006/relationships/image" Target="../media/image140.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notesSlide" Target="../notesSlides/notesSlide35.xml"/></Relationships>
</file>

<file path=ppt/slides/_rels/slide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47.png"/></Relationships>
</file>

<file path=ppt/slides/_rels/slide6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png"/></Relationships>
</file>

<file path=ppt/slides/_rels/slide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59.png"/><Relationship Id="rId1" Type="http://schemas.openxmlformats.org/officeDocument/2006/relationships/slideLayout" Target="../slideLayouts/slideLayout10.xml"/><Relationship Id="rId4" Type="http://schemas.openxmlformats.org/officeDocument/2006/relationships/image" Target="../media/image161.emf"/></Relationships>
</file>

<file path=ppt/slides/_rels/slide7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0.xml"/><Relationship Id="rId4" Type="http://schemas.openxmlformats.org/officeDocument/2006/relationships/image" Target="../media/image164.png"/></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8.xml"/><Relationship Id="rId4" Type="http://schemas.openxmlformats.org/officeDocument/2006/relationships/image" Target="../media/image1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73.jpe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76.png"/></Relationships>
</file>

<file path=ppt/slides/_rels/slide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slideLayout" Target="../slideLayouts/slideLayout2.xml"/><Relationship Id="rId1" Type="http://schemas.openxmlformats.org/officeDocument/2006/relationships/video" Target="https://www.youtube.com/embed/3OIThVRb47o?feature=oembed" TargetMode="External"/><Relationship Id="rId5" Type="http://schemas.openxmlformats.org/officeDocument/2006/relationships/image" Target="../media/image179.png"/><Relationship Id="rId4" Type="http://schemas.openxmlformats.org/officeDocument/2006/relationships/image" Target="../media/image178.png"/></Relationships>
</file>

<file path=ppt/slides/_rels/slide82.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90.jpeg"/><Relationship Id="rId18" Type="http://schemas.openxmlformats.org/officeDocument/2006/relationships/image" Target="../media/image92.png"/><Relationship Id="rId3" Type="http://schemas.openxmlformats.org/officeDocument/2006/relationships/image" Target="../media/image180.png"/><Relationship Id="rId7" Type="http://schemas.openxmlformats.org/officeDocument/2006/relationships/image" Target="../media/image184.jpeg"/><Relationship Id="rId12" Type="http://schemas.openxmlformats.org/officeDocument/2006/relationships/image" Target="../media/image189.jpeg"/><Relationship Id="rId17" Type="http://schemas.openxmlformats.org/officeDocument/2006/relationships/image" Target="../media/image194.jpeg"/><Relationship Id="rId2" Type="http://schemas.openxmlformats.org/officeDocument/2006/relationships/notesSlide" Target="../notesSlides/notesSlide47.xml"/><Relationship Id="rId16" Type="http://schemas.openxmlformats.org/officeDocument/2006/relationships/image" Target="../media/image193.jpeg"/><Relationship Id="rId1" Type="http://schemas.openxmlformats.org/officeDocument/2006/relationships/slideLayout" Target="../slideLayouts/slideLayout10.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png"/><Relationship Id="rId15" Type="http://schemas.openxmlformats.org/officeDocument/2006/relationships/image" Target="../media/image192.jpeg"/><Relationship Id="rId10" Type="http://schemas.openxmlformats.org/officeDocument/2006/relationships/image" Target="../media/image187.jpeg"/><Relationship Id="rId4" Type="http://schemas.openxmlformats.org/officeDocument/2006/relationships/image" Target="../media/image181.png"/><Relationship Id="rId9" Type="http://schemas.openxmlformats.org/officeDocument/2006/relationships/image" Target="../media/image186.jpeg"/><Relationship Id="rId14" Type="http://schemas.openxmlformats.org/officeDocument/2006/relationships/image" Target="../media/image191.jpeg"/></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97.jpeg"/><Relationship Id="rId4" Type="http://schemas.openxmlformats.org/officeDocument/2006/relationships/image" Target="../media/image196.png"/></Relationships>
</file>

<file path=ppt/slides/_rels/slide8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44.svg"/><Relationship Id="rId4" Type="http://schemas.openxmlformats.org/officeDocument/2006/relationships/image" Target="../media/image143.png"/></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01.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209.png"/><Relationship Id="rId4" Type="http://schemas.openxmlformats.org/officeDocument/2006/relationships/image" Target="../media/image208.png"/></Relationships>
</file>

<file path=ppt/slides/_rels/slide9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212.png"/><Relationship Id="rId4" Type="http://schemas.openxmlformats.org/officeDocument/2006/relationships/image" Target="../media/image211.png"/></Relationships>
</file>

<file path=ppt/slides/_rels/slide9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0481-7FE4-816E-085B-77AB554F73B6}"/>
              </a:ext>
            </a:extLst>
          </p:cNvPr>
          <p:cNvSpPr>
            <a:spLocks noGrp="1"/>
          </p:cNvSpPr>
          <p:nvPr>
            <p:ph type="title"/>
          </p:nvPr>
        </p:nvSpPr>
        <p:spPr/>
        <p:txBody>
          <a:bodyPr/>
          <a:lstStyle/>
          <a:p>
            <a:r>
              <a:rPr lang="en-US"/>
              <a:t>Starting Activity</a:t>
            </a:r>
          </a:p>
        </p:txBody>
      </p:sp>
      <p:sp>
        <p:nvSpPr>
          <p:cNvPr id="4" name="Content Placeholder 3">
            <a:extLst>
              <a:ext uri="{FF2B5EF4-FFF2-40B4-BE49-F238E27FC236}">
                <a16:creationId xmlns:a16="http://schemas.microsoft.com/office/drawing/2014/main" id="{D856FFCE-E723-EDBE-ED0E-2834A3866B51}"/>
              </a:ext>
            </a:extLst>
          </p:cNvPr>
          <p:cNvSpPr>
            <a:spLocks noGrp="1"/>
          </p:cNvSpPr>
          <p:nvPr>
            <p:ph sz="half" idx="1"/>
          </p:nvPr>
        </p:nvSpPr>
        <p:spPr/>
        <p:txBody>
          <a:bodyPr>
            <a:normAutofit lnSpcReduction="10000"/>
          </a:bodyPr>
          <a:lstStyle/>
          <a:p>
            <a:r>
              <a:rPr lang="en-US" b="1"/>
              <a:t>Step 1: </a:t>
            </a:r>
            <a:r>
              <a:rPr lang="en-US"/>
              <a:t>Go to </a:t>
            </a:r>
            <a:r>
              <a:rPr lang="en-US">
                <a:hlinkClick r:id="rId2"/>
              </a:rPr>
              <a:t>ci3t.org/enhance</a:t>
            </a:r>
            <a:endParaRPr lang="en-US"/>
          </a:p>
          <a:p>
            <a:r>
              <a:rPr lang="en-US" b="1"/>
              <a:t>Step 2: </a:t>
            </a:r>
            <a:r>
              <a:rPr lang="en-US"/>
              <a:t>If you have not already registered to access Enhancing Ci3T Modules, consider doing so.</a:t>
            </a:r>
          </a:p>
          <a:p>
            <a:r>
              <a:rPr lang="en-US" b="1"/>
              <a:t>Step 3: </a:t>
            </a:r>
            <a:r>
              <a:rPr lang="en-US"/>
              <a:t>Sign into the</a:t>
            </a:r>
            <a:r>
              <a:rPr lang="en-US" i="1"/>
              <a:t> Recognize. Relax. Record. </a:t>
            </a:r>
            <a:r>
              <a:rPr lang="en-US"/>
              <a:t>module (see Ci3T: Implementing Secondary (Tier 2) Interventions)</a:t>
            </a:r>
            <a:endParaRPr lang="en-US" b="1"/>
          </a:p>
        </p:txBody>
      </p:sp>
      <p:pic>
        <p:nvPicPr>
          <p:cNvPr id="7" name="Picture 6">
            <a:extLst>
              <a:ext uri="{FF2B5EF4-FFF2-40B4-BE49-F238E27FC236}">
                <a16:creationId xmlns:a16="http://schemas.microsoft.com/office/drawing/2014/main" id="{30133F61-9D78-A5EE-2E20-CEC0E650DF8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75301" y="1302044"/>
            <a:ext cx="5724628" cy="1231606"/>
          </a:xfrm>
          <a:prstGeom prst="rect">
            <a:avLst/>
          </a:prstGeom>
          <a:ln>
            <a:solidFill>
              <a:schemeClr val="tx1">
                <a:lumMod val="85000"/>
                <a:lumOff val="15000"/>
              </a:schemeClr>
            </a:solidFill>
          </a:ln>
        </p:spPr>
      </p:pic>
      <p:grpSp>
        <p:nvGrpSpPr>
          <p:cNvPr id="10" name="Group 9">
            <a:extLst>
              <a:ext uri="{FF2B5EF4-FFF2-40B4-BE49-F238E27FC236}">
                <a16:creationId xmlns:a16="http://schemas.microsoft.com/office/drawing/2014/main" id="{E140C72C-3523-0A0D-DF70-FE5C54D203DB}"/>
              </a:ext>
              <a:ext uri="{C183D7F6-B498-43B3-948B-1728B52AA6E4}">
                <adec:decorative xmlns:adec="http://schemas.microsoft.com/office/drawing/2017/decorative" val="1"/>
              </a:ext>
            </a:extLst>
          </p:cNvPr>
          <p:cNvGrpSpPr/>
          <p:nvPr/>
        </p:nvGrpSpPr>
        <p:grpSpPr>
          <a:xfrm>
            <a:off x="6912058" y="3227078"/>
            <a:ext cx="4105192" cy="2949885"/>
            <a:chOff x="6912058" y="3227078"/>
            <a:chExt cx="4105192" cy="2949885"/>
          </a:xfrm>
        </p:grpSpPr>
        <p:pic>
          <p:nvPicPr>
            <p:cNvPr id="8" name="Picture 7">
              <a:extLst>
                <a:ext uri="{FF2B5EF4-FFF2-40B4-BE49-F238E27FC236}">
                  <a16:creationId xmlns:a16="http://schemas.microsoft.com/office/drawing/2014/main" id="{EC2F942F-4F51-E4B0-1853-64FC20932C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9" name="Rectangle 8">
              <a:extLst>
                <a:ext uri="{FF2B5EF4-FFF2-40B4-BE49-F238E27FC236}">
                  <a16:creationId xmlns:a16="http://schemas.microsoft.com/office/drawing/2014/main" id="{1065959A-616F-3E11-A0D3-7694A9FAFE18}"/>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Arrow: Right 10">
            <a:extLst>
              <a:ext uri="{FF2B5EF4-FFF2-40B4-BE49-F238E27FC236}">
                <a16:creationId xmlns:a16="http://schemas.microsoft.com/office/drawing/2014/main" id="{A8849D22-7D55-2621-C3B5-E09E06C9E9A9}"/>
              </a:ext>
              <a:ext uri="{C183D7F6-B498-43B3-948B-1728B52AA6E4}">
                <adec:decorative xmlns:adec="http://schemas.microsoft.com/office/drawing/2017/decorative" val="1"/>
              </a:ext>
            </a:extLst>
          </p:cNvPr>
          <p:cNvSpPr/>
          <p:nvPr/>
        </p:nvSpPr>
        <p:spPr>
          <a:xfrm rot="20195213">
            <a:off x="4996985" y="2560608"/>
            <a:ext cx="989565" cy="372403"/>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EFE7C17F-13D5-F447-D8A9-0657DCE19EB5}"/>
              </a:ext>
              <a:ext uri="{C183D7F6-B498-43B3-948B-1728B52AA6E4}">
                <adec:decorative xmlns:adec="http://schemas.microsoft.com/office/drawing/2017/decorative" val="1"/>
              </a:ext>
            </a:extLst>
          </p:cNvPr>
          <p:cNvSpPr/>
          <p:nvPr/>
        </p:nvSpPr>
        <p:spPr>
          <a:xfrm>
            <a:off x="5677866" y="4702020"/>
            <a:ext cx="1161391" cy="456395"/>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711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198B-B5E9-A05F-A42C-C11FEEAEC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E50A8-50CE-9D47-5F25-7E19B8AA4178}"/>
              </a:ext>
            </a:extLst>
          </p:cNvPr>
          <p:cNvSpPr>
            <a:spLocks noGrp="1"/>
          </p:cNvSpPr>
          <p:nvPr>
            <p:ph type="title"/>
          </p:nvPr>
        </p:nvSpPr>
        <p:spPr/>
        <p:txBody>
          <a:bodyPr>
            <a:normAutofit/>
          </a:bodyPr>
          <a:lstStyle/>
          <a:p>
            <a:r>
              <a:rPr lang="en-US" sz="3200"/>
              <a:t>Why should we be concerned about internalizing behaviors?</a:t>
            </a:r>
          </a:p>
        </p:txBody>
      </p:sp>
      <p:sp>
        <p:nvSpPr>
          <p:cNvPr id="8" name="Content Placeholder 7">
            <a:extLst>
              <a:ext uri="{FF2B5EF4-FFF2-40B4-BE49-F238E27FC236}">
                <a16:creationId xmlns:a16="http://schemas.microsoft.com/office/drawing/2014/main" id="{028871D9-89BC-3053-159D-F164328C7747}"/>
              </a:ext>
            </a:extLst>
          </p:cNvPr>
          <p:cNvSpPr>
            <a:spLocks noGrp="1"/>
          </p:cNvSpPr>
          <p:nvPr>
            <p:ph idx="1"/>
          </p:nvPr>
        </p:nvSpPr>
        <p:spPr>
          <a:solidFill>
            <a:srgbClr val="FAF7E1"/>
          </a:solidFill>
          <a:ln w="38100">
            <a:solidFill>
              <a:srgbClr val="FDF34C"/>
            </a:solidFill>
          </a:ln>
        </p:spPr>
        <p:txBody>
          <a:bodyPr tIns="182880" bIns="182880">
            <a:normAutofit lnSpcReduction="10000"/>
          </a:bodyPr>
          <a:lstStyle/>
          <a:p>
            <a:pPr marL="914400" indent="0">
              <a:spcBef>
                <a:spcPts val="1200"/>
              </a:spcBef>
              <a:buNone/>
            </a:pPr>
            <a:r>
              <a:rPr lang="en-US" sz="2400"/>
              <a:t>Internalizing concerns are associated with multiple worrisome outcomes compared to students who do not have internalizing behavior patterns, such as:</a:t>
            </a:r>
          </a:p>
          <a:p>
            <a:pPr lvl="1"/>
            <a:r>
              <a:rPr lang="en-US"/>
              <a:t>Lower levels of academic achievement (e.g., grade point average, GPA; Vaillancourt et al., 2013)</a:t>
            </a:r>
          </a:p>
          <a:p>
            <a:pPr lvl="1"/>
            <a:r>
              <a:rPr lang="en-US"/>
              <a:t>Lower levels of school adaptation (e.g., ability to learn, ability to meet behavioral expectations, happiness/adjustment; Pedersen et al., 2019)</a:t>
            </a:r>
          </a:p>
          <a:p>
            <a:pPr lvl="1"/>
            <a:r>
              <a:rPr lang="en-US"/>
              <a:t>Higher levels of school dropout (Weist et al., 2018)</a:t>
            </a:r>
          </a:p>
          <a:p>
            <a:pPr lvl="1"/>
            <a:r>
              <a:rPr lang="en-US"/>
              <a:t>Higher levels of social rejection (Weist et al., 2018)</a:t>
            </a:r>
          </a:p>
          <a:p>
            <a:pPr lvl="1"/>
            <a:r>
              <a:rPr lang="en-US"/>
              <a:t>Increased engagement in risk-taking behaviors (e.g., substance use, suicide; Weist et al., 2018)</a:t>
            </a:r>
          </a:p>
          <a:p>
            <a:pPr lvl="1"/>
            <a:r>
              <a:rPr lang="en-US"/>
              <a:t>Increased risk of physical health problems (Jamnik &amp; DiLalla, 2019)</a:t>
            </a:r>
          </a:p>
        </p:txBody>
      </p:sp>
      <p:pic>
        <p:nvPicPr>
          <p:cNvPr id="12" name="Picture 11">
            <a:extLst>
              <a:ext uri="{FF2B5EF4-FFF2-40B4-BE49-F238E27FC236}">
                <a16:creationId xmlns:a16="http://schemas.microsoft.com/office/drawing/2014/main" id="{D4DE1539-704A-DA98-2852-B5715A344C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80" y="2023708"/>
            <a:ext cx="600819" cy="681244"/>
          </a:xfrm>
          <a:prstGeom prst="rect">
            <a:avLst/>
          </a:prstGeom>
        </p:spPr>
      </p:pic>
    </p:spTree>
    <p:extLst>
      <p:ext uri="{BB962C8B-B14F-4D97-AF65-F5344CB8AC3E}">
        <p14:creationId xmlns:p14="http://schemas.microsoft.com/office/powerpoint/2010/main" val="24053018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5EB4-FC8A-BD23-B2EA-8044283A6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C81BA-512F-C90D-D4EC-F41241A60DDC}"/>
              </a:ext>
            </a:extLst>
          </p:cNvPr>
          <p:cNvSpPr>
            <a:spLocks noGrp="1"/>
          </p:cNvSpPr>
          <p:nvPr>
            <p:ph type="title"/>
          </p:nvPr>
        </p:nvSpPr>
        <p:spPr>
          <a:xfrm>
            <a:off x="3581400" y="1709738"/>
            <a:ext cx="8610600" cy="2852737"/>
          </a:xfrm>
        </p:spPr>
        <p:txBody>
          <a:bodyPr anchor="ctr">
            <a:normAutofit/>
          </a:bodyPr>
          <a:lstStyle/>
          <a:p>
            <a:r>
              <a:rPr lang="en-US"/>
              <a:t>Step 7</a:t>
            </a:r>
          </a:p>
        </p:txBody>
      </p:sp>
      <p:sp>
        <p:nvSpPr>
          <p:cNvPr id="7" name="Text Placeholder 2">
            <a:extLst>
              <a:ext uri="{FF2B5EF4-FFF2-40B4-BE49-F238E27FC236}">
                <a16:creationId xmlns:a16="http://schemas.microsoft.com/office/drawing/2014/main" id="{E99E3586-56F9-500E-7A48-26867EAA3431}"/>
              </a:ext>
            </a:extLst>
          </p:cNvPr>
          <p:cNvSpPr>
            <a:spLocks noGrp="1"/>
          </p:cNvSpPr>
          <p:nvPr>
            <p:ph type="body" idx="1"/>
          </p:nvPr>
        </p:nvSpPr>
        <p:spPr>
          <a:xfrm>
            <a:off x="5578996" y="4589463"/>
            <a:ext cx="6613004" cy="1500187"/>
          </a:xfrm>
        </p:spPr>
        <p:txBody>
          <a:bodyPr/>
          <a:lstStyle/>
          <a:p>
            <a:r>
              <a:rPr lang="en-US"/>
              <a:t>Seek input from students, families, and teachers</a:t>
            </a:r>
          </a:p>
        </p:txBody>
      </p:sp>
    </p:spTree>
    <p:extLst>
      <p:ext uri="{BB962C8B-B14F-4D97-AF65-F5344CB8AC3E}">
        <p14:creationId xmlns:p14="http://schemas.microsoft.com/office/powerpoint/2010/main" val="2932183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31600931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3A151-0D40-6413-3ECA-BF4FC20BC15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03F9C08-A1AE-9E14-99F1-D74A0B183177}"/>
              </a:ext>
            </a:extLst>
          </p:cNvPr>
          <p:cNvSpPr>
            <a:spLocks noGrp="1"/>
          </p:cNvSpPr>
          <p:nvPr>
            <p:ph type="title"/>
          </p:nvPr>
        </p:nvSpPr>
        <p:spPr/>
        <p:txBody>
          <a:bodyPr/>
          <a:lstStyle/>
          <a:p>
            <a:r>
              <a:rPr lang="en-US"/>
              <a:t>Feedback from Families</a:t>
            </a:r>
          </a:p>
        </p:txBody>
      </p:sp>
      <p:pic>
        <p:nvPicPr>
          <p:cNvPr id="4" name="Picture 3" descr="I believe my son has benefitted from this intervention. I don't think he's quite ready for middle school but hopeful that continued intervention will help him achieve academic goals. He does seem more confident with this intervention. Thank you.">
            <a:extLst>
              <a:ext uri="{FF2B5EF4-FFF2-40B4-BE49-F238E27FC236}">
                <a16:creationId xmlns:a16="http://schemas.microsoft.com/office/drawing/2014/main" id="{2BD3CDEB-94C5-2D14-7E50-7C77E1476F59}"/>
              </a:ext>
            </a:extLst>
          </p:cNvPr>
          <p:cNvPicPr>
            <a:picLocks noChangeAspect="1"/>
          </p:cNvPicPr>
          <p:nvPr/>
        </p:nvPicPr>
        <p:blipFill>
          <a:blip r:embed="rId3"/>
          <a:stretch>
            <a:fillRect/>
          </a:stretch>
        </p:blipFill>
        <p:spPr>
          <a:xfrm>
            <a:off x="1212681" y="2285901"/>
            <a:ext cx="9766638" cy="2286198"/>
          </a:xfrm>
          <a:prstGeom prst="rect">
            <a:avLst/>
          </a:prstGeom>
        </p:spPr>
      </p:pic>
    </p:spTree>
    <p:extLst>
      <p:ext uri="{BB962C8B-B14F-4D97-AF65-F5344CB8AC3E}">
        <p14:creationId xmlns:p14="http://schemas.microsoft.com/office/powerpoint/2010/main" val="36349046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1A2693-EC77-D76F-939E-6698E7AA9CE2}"/>
              </a:ext>
            </a:extLst>
          </p:cNvPr>
          <p:cNvSpPr>
            <a:spLocks noGrp="1"/>
          </p:cNvSpPr>
          <p:nvPr>
            <p:ph type="title"/>
          </p:nvPr>
        </p:nvSpPr>
        <p:spPr/>
        <p:txBody>
          <a:bodyPr/>
          <a:lstStyle/>
          <a:p>
            <a:r>
              <a:rPr lang="en-US"/>
              <a:t>Teacher Interviews</a:t>
            </a:r>
          </a:p>
        </p:txBody>
      </p:sp>
      <p:sp>
        <p:nvSpPr>
          <p:cNvPr id="4" name="Content Placeholder 3">
            <a:extLst>
              <a:ext uri="{FF2B5EF4-FFF2-40B4-BE49-F238E27FC236}">
                <a16:creationId xmlns:a16="http://schemas.microsoft.com/office/drawing/2014/main" id="{82C40937-B921-7097-88C1-33425075197E}"/>
              </a:ext>
            </a:extLst>
          </p:cNvPr>
          <p:cNvSpPr>
            <a:spLocks noGrp="1"/>
          </p:cNvSpPr>
          <p:nvPr>
            <p:ph sz="half" idx="1"/>
          </p:nvPr>
        </p:nvSpPr>
        <p:spPr>
          <a:xfrm>
            <a:off x="838200" y="1825625"/>
            <a:ext cx="4761322" cy="4351338"/>
          </a:xfrm>
        </p:spPr>
        <p:txBody>
          <a:bodyPr>
            <a:normAutofit lnSpcReduction="10000"/>
          </a:bodyPr>
          <a:lstStyle/>
          <a:p>
            <a:r>
              <a:rPr lang="en-US"/>
              <a:t>“At first I thought it was going to be a lot of work, but it worked seamlessly into our routine.”</a:t>
            </a:r>
          </a:p>
          <a:p>
            <a:r>
              <a:rPr lang="en-US"/>
              <a:t>In this school we have a lot of trauma and students struggling. I think kids with anxiety are often overlooked-they have a need and now we have something to do for them for the first time.”</a:t>
            </a:r>
          </a:p>
        </p:txBody>
      </p:sp>
      <p:pic>
        <p:nvPicPr>
          <p:cNvPr id="2" name="Picture 1" descr="Student was a great student for this program. He has always been very open in talking about his anxiety. This program really helped identify those feelings and how he could help himself! He thrived in the self-evaluation portion, I am excited for him!">
            <a:extLst>
              <a:ext uri="{FF2B5EF4-FFF2-40B4-BE49-F238E27FC236}">
                <a16:creationId xmlns:a16="http://schemas.microsoft.com/office/drawing/2014/main" id="{5179685D-0662-FE85-F0EC-F32EB0FE7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0226" y="1519693"/>
            <a:ext cx="5572223" cy="1430032"/>
          </a:xfrm>
          <a:prstGeom prst="rect">
            <a:avLst/>
          </a:prstGeom>
          <a:ln>
            <a:solidFill>
              <a:schemeClr val="tx1"/>
            </a:solidFill>
          </a:ln>
        </p:spPr>
      </p:pic>
      <p:pic>
        <p:nvPicPr>
          <p:cNvPr id="6" name="Picture 5" descr="Student was very receptive to this intervention. She quickly became accountable to the strategies and procedures required of her.">
            <a:extLst>
              <a:ext uri="{FF2B5EF4-FFF2-40B4-BE49-F238E27FC236}">
                <a16:creationId xmlns:a16="http://schemas.microsoft.com/office/drawing/2014/main" id="{04896289-BA40-C947-CCFB-96FE9C2741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1937" y="3234905"/>
            <a:ext cx="6190511" cy="823614"/>
          </a:xfrm>
          <a:prstGeom prst="rect">
            <a:avLst/>
          </a:prstGeom>
          <a:ln>
            <a:solidFill>
              <a:schemeClr val="tx1"/>
            </a:solidFill>
          </a:ln>
        </p:spPr>
      </p:pic>
      <p:pic>
        <p:nvPicPr>
          <p:cNvPr id="7" name="Picture 6" descr="Student has really grown to monitor himself through this program. He truly has grown to calm himself down with the breathing strategies. He really enjoyed the program.">
            <a:extLst>
              <a:ext uri="{FF2B5EF4-FFF2-40B4-BE49-F238E27FC236}">
                <a16:creationId xmlns:a16="http://schemas.microsoft.com/office/drawing/2014/main" id="{F103EB9A-6230-D944-AFEB-F30D505695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1013" y="4343699"/>
            <a:ext cx="5901435" cy="1363253"/>
          </a:xfrm>
          <a:prstGeom prst="rect">
            <a:avLst/>
          </a:prstGeom>
          <a:ln>
            <a:solidFill>
              <a:schemeClr val="tx1"/>
            </a:solidFill>
          </a:ln>
        </p:spPr>
      </p:pic>
    </p:spTree>
    <p:extLst>
      <p:ext uri="{BB962C8B-B14F-4D97-AF65-F5344CB8AC3E}">
        <p14:creationId xmlns:p14="http://schemas.microsoft.com/office/powerpoint/2010/main" val="31740072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57C30-0B5A-3D44-B215-ECFEF11F3F94}"/>
              </a:ext>
            </a:extLst>
          </p:cNvPr>
          <p:cNvSpPr>
            <a:spLocks noGrp="1"/>
          </p:cNvSpPr>
          <p:nvPr>
            <p:ph type="title"/>
          </p:nvPr>
        </p:nvSpPr>
        <p:spPr/>
        <p:txBody>
          <a:bodyPr/>
          <a:lstStyle/>
          <a:p>
            <a:r>
              <a:rPr lang="en-US"/>
              <a:t>Student Interviews</a:t>
            </a:r>
          </a:p>
        </p:txBody>
      </p:sp>
      <p:sp>
        <p:nvSpPr>
          <p:cNvPr id="5" name="Content Placeholder 4">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fontScale="92500" lnSpcReduction="10000"/>
          </a:bodyPr>
          <a:lstStyle/>
          <a:p>
            <a:r>
              <a:rPr lang="en-US" sz="3200"/>
              <a:t>“I got really mad at home and did some breathing.”</a:t>
            </a:r>
          </a:p>
          <a:p>
            <a:r>
              <a:rPr lang="en-US" sz="3200"/>
              <a:t>It definitely made me improve on a bunch of stuff. Helped with my self-control.”</a:t>
            </a:r>
          </a:p>
          <a:p>
            <a:r>
              <a:rPr lang="en-US" sz="3200"/>
              <a:t>“Helped when I couldn’t sleep at night.”</a:t>
            </a:r>
          </a:p>
          <a:p>
            <a:r>
              <a:rPr lang="en-US" sz="3200"/>
              <a:t>“When I am frustrated, it helps me remember to take a breath.”</a:t>
            </a:r>
          </a:p>
          <a:p>
            <a:r>
              <a:rPr lang="en-US" sz="3200"/>
              <a:t>“This would help my friends in math say, “I can do this”.”</a:t>
            </a:r>
          </a:p>
          <a:p>
            <a:r>
              <a:rPr lang="en-US" sz="3200"/>
              <a:t>“When my brother makes me mad, I take deep breaths and visualize being somewhere calm.”</a:t>
            </a:r>
          </a:p>
        </p:txBody>
      </p:sp>
    </p:spTree>
    <p:extLst>
      <p:ext uri="{BB962C8B-B14F-4D97-AF65-F5344CB8AC3E}">
        <p14:creationId xmlns:p14="http://schemas.microsoft.com/office/powerpoint/2010/main" val="15390115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D1CF-EFA4-5DD6-03A9-D6808FD87D67}"/>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5582A2B3-4941-1804-60C7-6D821D41959A}"/>
              </a:ext>
              <a:ext uri="{C183D7F6-B498-43B3-948B-1728B52AA6E4}">
                <adec:decorative xmlns:adec="http://schemas.microsoft.com/office/drawing/2017/decorative" val="1"/>
              </a:ext>
            </a:extLst>
          </p:cNvPr>
          <p:cNvSpPr/>
          <p:nvPr/>
        </p:nvSpPr>
        <p:spPr>
          <a:xfrm>
            <a:off x="7752171" y="4105172"/>
            <a:ext cx="3976149" cy="2642222"/>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bg1">
                  <a:lumMod val="95000"/>
                </a:schemeClr>
              </a:solidFill>
            </a:endParaRPr>
          </a:p>
        </p:txBody>
      </p:sp>
      <p:sp>
        <p:nvSpPr>
          <p:cNvPr id="3" name="Title">
            <a:extLst>
              <a:ext uri="{FF2B5EF4-FFF2-40B4-BE49-F238E27FC236}">
                <a16:creationId xmlns:a16="http://schemas.microsoft.com/office/drawing/2014/main" id="{031530FE-3BC9-1775-5231-31F9DA11DC1C}"/>
              </a:ext>
            </a:extLst>
          </p:cNvPr>
          <p:cNvSpPr>
            <a:spLocks noGrp="1"/>
          </p:cNvSpPr>
          <p:nvPr>
            <p:ph type="title"/>
          </p:nvPr>
        </p:nvSpPr>
        <p:spPr/>
        <p:txBody>
          <a:bodyPr/>
          <a:lstStyle/>
          <a:p>
            <a:r>
              <a:rPr lang="en-US" dirty="0"/>
              <a:t>What do you think about goals, procedures, and intended outcomes? </a:t>
            </a:r>
          </a:p>
        </p:txBody>
      </p:sp>
      <p:sp>
        <p:nvSpPr>
          <p:cNvPr id="8" name="Content Placeholder 3">
            <a:extLst>
              <a:ext uri="{FF2B5EF4-FFF2-40B4-BE49-F238E27FC236}">
                <a16:creationId xmlns:a16="http://schemas.microsoft.com/office/drawing/2014/main" id="{583F03F4-E9C0-9CA6-54CA-A08F852DF20D}"/>
              </a:ext>
            </a:extLst>
          </p:cNvPr>
          <p:cNvSpPr txBox="1">
            <a:spLocks/>
          </p:cNvSpPr>
          <p:nvPr/>
        </p:nvSpPr>
        <p:spPr>
          <a:xfrm>
            <a:off x="806450" y="1755775"/>
            <a:ext cx="474027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cs typeface="Arial" panose="020B0604020202020204"/>
              </a:rPr>
              <a:t>Step 1</a:t>
            </a:r>
          </a:p>
          <a:p>
            <a:r>
              <a:rPr lang="en-US"/>
              <a:t>Let's Chat!</a:t>
            </a:r>
            <a:endParaRPr lang="en-US">
              <a:cs typeface="Arial"/>
            </a:endParaRPr>
          </a:p>
          <a:p>
            <a:pPr marL="685800">
              <a:buFont typeface="Courier New" panose="02070309020205020404" pitchFamily="49" charset="0"/>
              <a:buChar char="o"/>
            </a:pPr>
            <a:r>
              <a:rPr lang="en-US" sz="2400">
                <a:solidFill>
                  <a:schemeClr val="tx2"/>
                </a:solidFill>
                <a:ea typeface="+mn-lt"/>
                <a:cs typeface="+mn-lt"/>
              </a:rPr>
              <a:t>What are some potential benefits of implementing RRR in your setting?</a:t>
            </a:r>
          </a:p>
          <a:p>
            <a:pPr marL="685800">
              <a:buFont typeface="Courier New" panose="02070309020205020404" pitchFamily="49" charset="0"/>
              <a:buChar char="o"/>
            </a:pPr>
            <a:r>
              <a:rPr lang="en-US" sz="2400">
                <a:solidFill>
                  <a:schemeClr val="tx2"/>
                </a:solidFill>
                <a:ea typeface="+mn-lt"/>
                <a:cs typeface="+mn-lt"/>
              </a:rPr>
              <a:t>What are some benefits of having the general education teacher be person teaching RRR lessons?</a:t>
            </a:r>
            <a:endParaRPr lang="en-US">
              <a:solidFill>
                <a:schemeClr val="tx2"/>
              </a:solidFill>
              <a:ea typeface="+mn-lt"/>
              <a:cs typeface="+mn-lt"/>
            </a:endParaRPr>
          </a:p>
        </p:txBody>
      </p:sp>
      <p:sp>
        <p:nvSpPr>
          <p:cNvPr id="4" name="Content Placeholder 3">
            <a:extLst>
              <a:ext uri="{FF2B5EF4-FFF2-40B4-BE49-F238E27FC236}">
                <a16:creationId xmlns:a16="http://schemas.microsoft.com/office/drawing/2014/main" id="{BE721D23-FB4F-BE60-24F4-A211B5E3E1AA}"/>
              </a:ext>
            </a:extLst>
          </p:cNvPr>
          <p:cNvSpPr>
            <a:spLocks noGrp="1"/>
          </p:cNvSpPr>
          <p:nvPr>
            <p:ph idx="1"/>
          </p:nvPr>
        </p:nvSpPr>
        <p:spPr>
          <a:xfrm>
            <a:off x="5540375" y="1755775"/>
            <a:ext cx="6188075" cy="4351338"/>
          </a:xfrm>
        </p:spPr>
        <p:txBody>
          <a:bodyPr vert="horz" lIns="91440" tIns="45720" rIns="91440" bIns="45720" rtlCol="0" anchor="t">
            <a:normAutofit/>
          </a:bodyPr>
          <a:lstStyle/>
          <a:p>
            <a:pPr marL="0" indent="0">
              <a:buNone/>
            </a:pPr>
            <a:r>
              <a:rPr lang="en-US" b="1" dirty="0">
                <a:cs typeface="Arial" panose="020B0604020202020204"/>
              </a:rPr>
              <a:t>Step 2</a:t>
            </a:r>
          </a:p>
          <a:p>
            <a:r>
              <a:rPr lang="en-US" dirty="0"/>
              <a:t>Walk the room!</a:t>
            </a:r>
            <a:endParaRPr lang="en-US" dirty="0">
              <a:cs typeface="Arial"/>
            </a:endParaRPr>
          </a:p>
          <a:p>
            <a:pPr lvl="1"/>
            <a:r>
              <a:rPr lang="en-US" dirty="0"/>
              <a:t>Take five stickers</a:t>
            </a:r>
            <a:endParaRPr lang="en-US" dirty="0">
              <a:cs typeface="Arial"/>
            </a:endParaRPr>
          </a:p>
          <a:p>
            <a:pPr lvl="1"/>
            <a:r>
              <a:rPr lang="en-US" dirty="0"/>
              <a:t>Place one sticker on each of the five rating scales underneath each social validity statement</a:t>
            </a:r>
            <a:endParaRPr lang="en-US" dirty="0">
              <a:cs typeface="Arial"/>
            </a:endParaRPr>
          </a:p>
        </p:txBody>
      </p:sp>
      <p:grpSp>
        <p:nvGrpSpPr>
          <p:cNvPr id="6" name="Group 5" descr="Example of a completed rating scale sticker graph">
            <a:extLst>
              <a:ext uri="{FF2B5EF4-FFF2-40B4-BE49-F238E27FC236}">
                <a16:creationId xmlns:a16="http://schemas.microsoft.com/office/drawing/2014/main" id="{AC379C6C-A0A5-1EA9-4CA6-FE5F93DCBE28}"/>
              </a:ext>
            </a:extLst>
          </p:cNvPr>
          <p:cNvGrpSpPr/>
          <p:nvPr/>
        </p:nvGrpSpPr>
        <p:grpSpPr>
          <a:xfrm>
            <a:off x="7764410" y="4187855"/>
            <a:ext cx="3976149" cy="2550639"/>
            <a:chOff x="5224410" y="3823575"/>
            <a:chExt cx="4585749" cy="2826018"/>
          </a:xfrm>
        </p:grpSpPr>
        <p:pic>
          <p:nvPicPr>
            <p:cNvPr id="22" name="Picture 21" descr="A close up of black text&#10;&#10;AI-generated content may be incorrect.">
              <a:extLst>
                <a:ext uri="{FF2B5EF4-FFF2-40B4-BE49-F238E27FC236}">
                  <a16:creationId xmlns:a16="http://schemas.microsoft.com/office/drawing/2014/main" id="{7FE5A08F-578B-6F8D-3FFC-F400D4BEC30D}"/>
                </a:ext>
              </a:extLst>
            </p:cNvPr>
            <p:cNvPicPr>
              <a:picLocks noChangeAspect="1"/>
            </p:cNvPicPr>
            <p:nvPr/>
          </p:nvPicPr>
          <p:blipFill>
            <a:blip r:embed="rId2"/>
            <a:stretch>
              <a:fillRect/>
            </a:stretch>
          </p:blipFill>
          <p:spPr>
            <a:xfrm>
              <a:off x="5866071" y="3823575"/>
              <a:ext cx="3530959" cy="563044"/>
            </a:xfrm>
            <a:prstGeom prst="rect">
              <a:avLst/>
            </a:prstGeom>
          </p:spPr>
        </p:pic>
        <p:pic>
          <p:nvPicPr>
            <p:cNvPr id="24" name="Picture 23" descr="A close up of a sign&#10;&#10;AI-generated content may be incorrect.">
              <a:extLst>
                <a:ext uri="{FF2B5EF4-FFF2-40B4-BE49-F238E27FC236}">
                  <a16:creationId xmlns:a16="http://schemas.microsoft.com/office/drawing/2014/main" id="{451239AB-FB84-1AE6-17D7-6CC4197A9204}"/>
                </a:ext>
              </a:extLst>
            </p:cNvPr>
            <p:cNvPicPr>
              <a:picLocks noChangeAspect="1"/>
            </p:cNvPicPr>
            <p:nvPr/>
          </p:nvPicPr>
          <p:blipFill>
            <a:blip r:embed="rId3"/>
            <a:stretch>
              <a:fillRect/>
            </a:stretch>
          </p:blipFill>
          <p:spPr>
            <a:xfrm>
              <a:off x="5224410" y="6154224"/>
              <a:ext cx="4585749" cy="495369"/>
            </a:xfrm>
            <a:prstGeom prst="rect">
              <a:avLst/>
            </a:prstGeom>
            <a:ln>
              <a:solidFill>
                <a:schemeClr val="tx1"/>
              </a:solidFill>
            </a:ln>
          </p:spPr>
        </p:pic>
        <p:sp>
          <p:nvSpPr>
            <p:cNvPr id="25" name="Dot 2">
              <a:extLst>
                <a:ext uri="{FF2B5EF4-FFF2-40B4-BE49-F238E27FC236}">
                  <a16:creationId xmlns:a16="http://schemas.microsoft.com/office/drawing/2014/main" id="{672F4FDA-76E0-CAF8-1B7C-DD2E26A4EF3E}"/>
                </a:ext>
                <a:ext uri="{C183D7F6-B498-43B3-948B-1728B52AA6E4}">
                  <adec:decorative xmlns:adec="http://schemas.microsoft.com/office/drawing/2017/decorative" val="1"/>
                </a:ext>
              </a:extLst>
            </p:cNvPr>
            <p:cNvSpPr/>
            <p:nvPr/>
          </p:nvSpPr>
          <p:spPr>
            <a:xfrm>
              <a:off x="8716402" y="4933572"/>
              <a:ext cx="160444" cy="14370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t 3">
              <a:extLst>
                <a:ext uri="{FF2B5EF4-FFF2-40B4-BE49-F238E27FC236}">
                  <a16:creationId xmlns:a16="http://schemas.microsoft.com/office/drawing/2014/main" id="{F91ACB13-BC64-01CF-7FFA-1D77B1013A15}"/>
                </a:ext>
                <a:ext uri="{C183D7F6-B498-43B3-948B-1728B52AA6E4}">
                  <adec:decorative xmlns:adec="http://schemas.microsoft.com/office/drawing/2017/decorative" val="1"/>
                </a:ext>
              </a:extLst>
            </p:cNvPr>
            <p:cNvSpPr/>
            <p:nvPr/>
          </p:nvSpPr>
          <p:spPr>
            <a:xfrm>
              <a:off x="8722246" y="5442380"/>
              <a:ext cx="160444" cy="143709"/>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t 4">
              <a:extLst>
                <a:ext uri="{FF2B5EF4-FFF2-40B4-BE49-F238E27FC236}">
                  <a16:creationId xmlns:a16="http://schemas.microsoft.com/office/drawing/2014/main" id="{6A3A0272-454F-71F8-358B-AC3717E446A7}"/>
                </a:ext>
                <a:ext uri="{C183D7F6-B498-43B3-948B-1728B52AA6E4}">
                  <adec:decorative xmlns:adec="http://schemas.microsoft.com/office/drawing/2017/decorative" val="1"/>
                </a:ext>
              </a:extLst>
            </p:cNvPr>
            <p:cNvSpPr/>
            <p:nvPr/>
          </p:nvSpPr>
          <p:spPr>
            <a:xfrm>
              <a:off x="9397030" y="5900761"/>
              <a:ext cx="160444" cy="143709"/>
            </a:xfrm>
            <a:prstGeom prst="flowChartConnec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t 1">
              <a:extLst>
                <a:ext uri="{FF2B5EF4-FFF2-40B4-BE49-F238E27FC236}">
                  <a16:creationId xmlns:a16="http://schemas.microsoft.com/office/drawing/2014/main" id="{49AAF27E-F9BA-6EDA-A1B0-74EC705B2943}"/>
                </a:ext>
                <a:ext uri="{C183D7F6-B498-43B3-948B-1728B52AA6E4}">
                  <adec:decorative xmlns:adec="http://schemas.microsoft.com/office/drawing/2017/decorative" val="1"/>
                </a:ext>
              </a:extLst>
            </p:cNvPr>
            <p:cNvSpPr/>
            <p:nvPr/>
          </p:nvSpPr>
          <p:spPr>
            <a:xfrm>
              <a:off x="7209948" y="5915153"/>
              <a:ext cx="160444" cy="14370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t 4">
              <a:extLst>
                <a:ext uri="{FF2B5EF4-FFF2-40B4-BE49-F238E27FC236}">
                  <a16:creationId xmlns:a16="http://schemas.microsoft.com/office/drawing/2014/main" id="{CD72C842-1CD0-5178-804D-70D69030A332}"/>
                </a:ext>
                <a:ext uri="{C183D7F6-B498-43B3-948B-1728B52AA6E4}">
                  <adec:decorative xmlns:adec="http://schemas.microsoft.com/office/drawing/2017/decorative" val="1"/>
                </a:ext>
              </a:extLst>
            </p:cNvPr>
            <p:cNvSpPr/>
            <p:nvPr/>
          </p:nvSpPr>
          <p:spPr>
            <a:xfrm>
              <a:off x="8722450" y="5673545"/>
              <a:ext cx="160444" cy="143709"/>
            </a:xfrm>
            <a:prstGeom prst="flowChartConnec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t 4">
              <a:extLst>
                <a:ext uri="{FF2B5EF4-FFF2-40B4-BE49-F238E27FC236}">
                  <a16:creationId xmlns:a16="http://schemas.microsoft.com/office/drawing/2014/main" id="{0345ED4D-9CA7-3132-1395-9B9556BAE315}"/>
                </a:ext>
                <a:ext uri="{C183D7F6-B498-43B3-948B-1728B52AA6E4}">
                  <adec:decorative xmlns:adec="http://schemas.microsoft.com/office/drawing/2017/decorative" val="1"/>
                </a:ext>
              </a:extLst>
            </p:cNvPr>
            <p:cNvSpPr/>
            <p:nvPr/>
          </p:nvSpPr>
          <p:spPr>
            <a:xfrm>
              <a:off x="8033252" y="5914353"/>
              <a:ext cx="160444" cy="143709"/>
            </a:xfrm>
            <a:prstGeom prst="flowChartConnec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t 4">
              <a:extLst>
                <a:ext uri="{FF2B5EF4-FFF2-40B4-BE49-F238E27FC236}">
                  <a16:creationId xmlns:a16="http://schemas.microsoft.com/office/drawing/2014/main" id="{87BDB435-7C71-C3D7-E0FF-9B7EB84895A8}"/>
                </a:ext>
                <a:ext uri="{C183D7F6-B498-43B3-948B-1728B52AA6E4}">
                  <adec:decorative xmlns:adec="http://schemas.microsoft.com/office/drawing/2017/decorative" val="1"/>
                </a:ext>
              </a:extLst>
            </p:cNvPr>
            <p:cNvSpPr/>
            <p:nvPr/>
          </p:nvSpPr>
          <p:spPr>
            <a:xfrm>
              <a:off x="8716402" y="4677219"/>
              <a:ext cx="160444" cy="143709"/>
            </a:xfrm>
            <a:prstGeom prst="flowChartConnec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t 4">
              <a:extLst>
                <a:ext uri="{FF2B5EF4-FFF2-40B4-BE49-F238E27FC236}">
                  <a16:creationId xmlns:a16="http://schemas.microsoft.com/office/drawing/2014/main" id="{0DBDC50F-C117-4E5B-F96C-9CF9EC4705AD}"/>
                </a:ext>
                <a:ext uri="{C183D7F6-B498-43B3-948B-1728B52AA6E4}">
                  <adec:decorative xmlns:adec="http://schemas.microsoft.com/office/drawing/2017/decorative" val="1"/>
                </a:ext>
              </a:extLst>
            </p:cNvPr>
            <p:cNvSpPr/>
            <p:nvPr/>
          </p:nvSpPr>
          <p:spPr>
            <a:xfrm>
              <a:off x="8033252" y="5700096"/>
              <a:ext cx="160444" cy="143709"/>
            </a:xfrm>
            <a:prstGeom prst="flowChartConnec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t 1">
              <a:extLst>
                <a:ext uri="{FF2B5EF4-FFF2-40B4-BE49-F238E27FC236}">
                  <a16:creationId xmlns:a16="http://schemas.microsoft.com/office/drawing/2014/main" id="{87D6C4BC-F9AB-20AD-6BA5-262618D01659}"/>
                </a:ext>
                <a:ext uri="{C183D7F6-B498-43B3-948B-1728B52AA6E4}">
                  <adec:decorative xmlns:adec="http://schemas.microsoft.com/office/drawing/2017/decorative" val="1"/>
                </a:ext>
              </a:extLst>
            </p:cNvPr>
            <p:cNvSpPr/>
            <p:nvPr/>
          </p:nvSpPr>
          <p:spPr>
            <a:xfrm>
              <a:off x="8029175" y="5243180"/>
              <a:ext cx="160444" cy="14370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t 1">
              <a:extLst>
                <a:ext uri="{FF2B5EF4-FFF2-40B4-BE49-F238E27FC236}">
                  <a16:creationId xmlns:a16="http://schemas.microsoft.com/office/drawing/2014/main" id="{4D7DE28C-68F0-2F24-9ED7-D06330A2D67C}"/>
                </a:ext>
                <a:ext uri="{C183D7F6-B498-43B3-948B-1728B52AA6E4}">
                  <adec:decorative xmlns:adec="http://schemas.microsoft.com/office/drawing/2017/decorative" val="1"/>
                </a:ext>
              </a:extLst>
            </p:cNvPr>
            <p:cNvSpPr/>
            <p:nvPr/>
          </p:nvSpPr>
          <p:spPr>
            <a:xfrm>
              <a:off x="8722246" y="5187038"/>
              <a:ext cx="160444" cy="14370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t 1">
              <a:extLst>
                <a:ext uri="{FF2B5EF4-FFF2-40B4-BE49-F238E27FC236}">
                  <a16:creationId xmlns:a16="http://schemas.microsoft.com/office/drawing/2014/main" id="{5BD0C3A0-A9BC-51E9-51A4-927C5F51B7B6}"/>
                </a:ext>
                <a:ext uri="{C183D7F6-B498-43B3-948B-1728B52AA6E4}">
                  <adec:decorative xmlns:adec="http://schemas.microsoft.com/office/drawing/2017/decorative" val="1"/>
                </a:ext>
              </a:extLst>
            </p:cNvPr>
            <p:cNvSpPr/>
            <p:nvPr/>
          </p:nvSpPr>
          <p:spPr>
            <a:xfrm>
              <a:off x="9397030" y="4966273"/>
              <a:ext cx="160444" cy="14370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t 2">
              <a:extLst>
                <a:ext uri="{FF2B5EF4-FFF2-40B4-BE49-F238E27FC236}">
                  <a16:creationId xmlns:a16="http://schemas.microsoft.com/office/drawing/2014/main" id="{05848721-C09D-DCA6-6AC9-1ACDB1F0F864}"/>
                </a:ext>
                <a:ext uri="{C183D7F6-B498-43B3-948B-1728B52AA6E4}">
                  <adec:decorative xmlns:adec="http://schemas.microsoft.com/office/drawing/2017/decorative" val="1"/>
                </a:ext>
              </a:extLst>
            </p:cNvPr>
            <p:cNvSpPr/>
            <p:nvPr/>
          </p:nvSpPr>
          <p:spPr>
            <a:xfrm>
              <a:off x="8716402" y="4428960"/>
              <a:ext cx="160444" cy="14370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t 2">
              <a:extLst>
                <a:ext uri="{FF2B5EF4-FFF2-40B4-BE49-F238E27FC236}">
                  <a16:creationId xmlns:a16="http://schemas.microsoft.com/office/drawing/2014/main" id="{31969451-FC44-6866-4411-9AF7F91C943E}"/>
                </a:ext>
                <a:ext uri="{C183D7F6-B498-43B3-948B-1728B52AA6E4}">
                  <adec:decorative xmlns:adec="http://schemas.microsoft.com/office/drawing/2017/decorative" val="1"/>
                </a:ext>
              </a:extLst>
            </p:cNvPr>
            <p:cNvSpPr/>
            <p:nvPr/>
          </p:nvSpPr>
          <p:spPr>
            <a:xfrm>
              <a:off x="9397030" y="5206834"/>
              <a:ext cx="160444" cy="14370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t 2">
              <a:extLst>
                <a:ext uri="{FF2B5EF4-FFF2-40B4-BE49-F238E27FC236}">
                  <a16:creationId xmlns:a16="http://schemas.microsoft.com/office/drawing/2014/main" id="{103BC7F3-5D4C-F27A-A1AA-549E609D325A}"/>
                </a:ext>
                <a:ext uri="{C183D7F6-B498-43B3-948B-1728B52AA6E4}">
                  <adec:decorative xmlns:adec="http://schemas.microsoft.com/office/drawing/2017/decorative" val="1"/>
                </a:ext>
              </a:extLst>
            </p:cNvPr>
            <p:cNvSpPr/>
            <p:nvPr/>
          </p:nvSpPr>
          <p:spPr>
            <a:xfrm>
              <a:off x="8722246" y="5908681"/>
              <a:ext cx="160444" cy="14370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t 3">
              <a:extLst>
                <a:ext uri="{FF2B5EF4-FFF2-40B4-BE49-F238E27FC236}">
                  <a16:creationId xmlns:a16="http://schemas.microsoft.com/office/drawing/2014/main" id="{D62A62F2-43DA-02DB-8ECB-A27F3CAA7054}"/>
                </a:ext>
                <a:ext uri="{C183D7F6-B498-43B3-948B-1728B52AA6E4}">
                  <adec:decorative xmlns:adec="http://schemas.microsoft.com/office/drawing/2017/decorative" val="1"/>
                </a:ext>
              </a:extLst>
            </p:cNvPr>
            <p:cNvSpPr/>
            <p:nvPr/>
          </p:nvSpPr>
          <p:spPr>
            <a:xfrm>
              <a:off x="8033252" y="5485733"/>
              <a:ext cx="160444" cy="143709"/>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t 3">
              <a:extLst>
                <a:ext uri="{FF2B5EF4-FFF2-40B4-BE49-F238E27FC236}">
                  <a16:creationId xmlns:a16="http://schemas.microsoft.com/office/drawing/2014/main" id="{8259D6A5-4E5A-6052-4441-A3194D11FE38}"/>
                </a:ext>
                <a:ext uri="{C183D7F6-B498-43B3-948B-1728B52AA6E4}">
                  <adec:decorative xmlns:adec="http://schemas.microsoft.com/office/drawing/2017/decorative" val="1"/>
                </a:ext>
              </a:extLst>
            </p:cNvPr>
            <p:cNvSpPr/>
            <p:nvPr/>
          </p:nvSpPr>
          <p:spPr>
            <a:xfrm>
              <a:off x="9397030" y="5689583"/>
              <a:ext cx="160444" cy="143709"/>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t 3">
              <a:extLst>
                <a:ext uri="{FF2B5EF4-FFF2-40B4-BE49-F238E27FC236}">
                  <a16:creationId xmlns:a16="http://schemas.microsoft.com/office/drawing/2014/main" id="{CC726A05-4B57-D20E-2D04-9CDB9FF66386}"/>
                </a:ext>
                <a:ext uri="{C183D7F6-B498-43B3-948B-1728B52AA6E4}">
                  <adec:decorative xmlns:adec="http://schemas.microsoft.com/office/drawing/2017/decorative" val="1"/>
                </a:ext>
              </a:extLst>
            </p:cNvPr>
            <p:cNvSpPr/>
            <p:nvPr/>
          </p:nvSpPr>
          <p:spPr>
            <a:xfrm>
              <a:off x="9397030" y="5439062"/>
              <a:ext cx="160444" cy="143709"/>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10:00">
            <a:extLst>
              <a:ext uri="{FF2B5EF4-FFF2-40B4-BE49-F238E27FC236}">
                <a16:creationId xmlns:a16="http://schemas.microsoft.com/office/drawing/2014/main" id="{D374EE13-63F9-828B-3616-F49DE7066A64}"/>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593932" y="5396887"/>
            <a:ext cx="3808431" cy="1350507"/>
          </a:xfrm>
          <a:prstGeom prst="rect">
            <a:avLst/>
          </a:prstGeom>
          <a:noFill/>
        </p:spPr>
      </p:pic>
      <p:pic>
        <p:nvPicPr>
          <p:cNvPr id="5" name="09:00">
            <a:extLst>
              <a:ext uri="{FF2B5EF4-FFF2-40B4-BE49-F238E27FC236}">
                <a16:creationId xmlns:a16="http://schemas.microsoft.com/office/drawing/2014/main" id="{7B4B6D91-D5A6-9375-563E-658105BF2F57}"/>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593988" y="5396887"/>
            <a:ext cx="3808431" cy="1350507"/>
          </a:xfrm>
          <a:prstGeom prst="rect">
            <a:avLst/>
          </a:prstGeom>
          <a:noFill/>
        </p:spPr>
      </p:pic>
      <p:pic>
        <p:nvPicPr>
          <p:cNvPr id="10" name="08:00">
            <a:extLst>
              <a:ext uri="{FF2B5EF4-FFF2-40B4-BE49-F238E27FC236}">
                <a16:creationId xmlns:a16="http://schemas.microsoft.com/office/drawing/2014/main" id="{673B706D-634D-1D61-EE90-70B8C5570722}"/>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594152" y="5396887"/>
            <a:ext cx="3808431" cy="1350507"/>
          </a:xfrm>
          <a:prstGeom prst="rect">
            <a:avLst/>
          </a:prstGeom>
          <a:noFill/>
        </p:spPr>
      </p:pic>
      <p:pic>
        <p:nvPicPr>
          <p:cNvPr id="12" name="07:00">
            <a:extLst>
              <a:ext uri="{FF2B5EF4-FFF2-40B4-BE49-F238E27FC236}">
                <a16:creationId xmlns:a16="http://schemas.microsoft.com/office/drawing/2014/main" id="{A69FB4E4-4CE8-D742-9809-F05EE8A6047C}"/>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594154" y="5396887"/>
            <a:ext cx="3808431" cy="1350507"/>
          </a:xfrm>
          <a:prstGeom prst="rect">
            <a:avLst/>
          </a:prstGeom>
          <a:noFill/>
        </p:spPr>
      </p:pic>
      <p:pic>
        <p:nvPicPr>
          <p:cNvPr id="13" name="06:00">
            <a:extLst>
              <a:ext uri="{FF2B5EF4-FFF2-40B4-BE49-F238E27FC236}">
                <a16:creationId xmlns:a16="http://schemas.microsoft.com/office/drawing/2014/main" id="{CA8C5642-CE45-B255-322A-BFD0E1B8067D}"/>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594154" y="5396887"/>
            <a:ext cx="3808431" cy="1350507"/>
          </a:xfrm>
          <a:prstGeom prst="rect">
            <a:avLst/>
          </a:prstGeom>
          <a:noFill/>
        </p:spPr>
      </p:pic>
      <p:pic>
        <p:nvPicPr>
          <p:cNvPr id="14" name="05:00">
            <a:extLst>
              <a:ext uri="{FF2B5EF4-FFF2-40B4-BE49-F238E27FC236}">
                <a16:creationId xmlns:a16="http://schemas.microsoft.com/office/drawing/2014/main" id="{6515CFFA-8278-F328-6B0B-066633B1CC04}"/>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594154" y="5396887"/>
            <a:ext cx="3808431" cy="1350507"/>
          </a:xfrm>
          <a:prstGeom prst="rect">
            <a:avLst/>
          </a:prstGeom>
          <a:noFill/>
        </p:spPr>
      </p:pic>
      <p:pic>
        <p:nvPicPr>
          <p:cNvPr id="15" name="04:00">
            <a:extLst>
              <a:ext uri="{FF2B5EF4-FFF2-40B4-BE49-F238E27FC236}">
                <a16:creationId xmlns:a16="http://schemas.microsoft.com/office/drawing/2014/main" id="{44B69D05-DBD9-FEB0-D41F-525D24C5E9BA}"/>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593988" y="5396887"/>
            <a:ext cx="3808431" cy="1350507"/>
          </a:xfrm>
          <a:prstGeom prst="rect">
            <a:avLst/>
          </a:prstGeom>
          <a:noFill/>
        </p:spPr>
      </p:pic>
      <p:pic>
        <p:nvPicPr>
          <p:cNvPr id="16" name="03:00">
            <a:extLst>
              <a:ext uri="{FF2B5EF4-FFF2-40B4-BE49-F238E27FC236}">
                <a16:creationId xmlns:a16="http://schemas.microsoft.com/office/drawing/2014/main" id="{3EA47983-443F-93A9-BBA6-9154F6132AE4}"/>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594154" y="5396889"/>
            <a:ext cx="3808431" cy="1350507"/>
          </a:xfrm>
          <a:prstGeom prst="rect">
            <a:avLst/>
          </a:prstGeom>
          <a:noFill/>
        </p:spPr>
      </p:pic>
      <p:pic>
        <p:nvPicPr>
          <p:cNvPr id="17" name="02:00">
            <a:extLst>
              <a:ext uri="{FF2B5EF4-FFF2-40B4-BE49-F238E27FC236}">
                <a16:creationId xmlns:a16="http://schemas.microsoft.com/office/drawing/2014/main" id="{1B66DB98-5200-BD33-0342-375BAC94342B}"/>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594156" y="5396889"/>
            <a:ext cx="3808431" cy="1350507"/>
          </a:xfrm>
          <a:prstGeom prst="rect">
            <a:avLst/>
          </a:prstGeom>
          <a:noFill/>
        </p:spPr>
      </p:pic>
      <p:pic>
        <p:nvPicPr>
          <p:cNvPr id="18" name="01:00">
            <a:extLst>
              <a:ext uri="{FF2B5EF4-FFF2-40B4-BE49-F238E27FC236}">
                <a16:creationId xmlns:a16="http://schemas.microsoft.com/office/drawing/2014/main" id="{ED0494DE-71D1-243E-5062-B14E259AB0D7}"/>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594156" y="5396891"/>
            <a:ext cx="3808431" cy="1350507"/>
          </a:xfrm>
          <a:prstGeom prst="rect">
            <a:avLst/>
          </a:prstGeom>
          <a:noFill/>
        </p:spPr>
      </p:pic>
      <p:pic>
        <p:nvPicPr>
          <p:cNvPr id="19" name="00:30">
            <a:extLst>
              <a:ext uri="{FF2B5EF4-FFF2-40B4-BE49-F238E27FC236}">
                <a16:creationId xmlns:a16="http://schemas.microsoft.com/office/drawing/2014/main" id="{CF087824-DD1C-D15E-3F93-DD1C97BA23F9}"/>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594044" y="5396887"/>
            <a:ext cx="3808431" cy="1350507"/>
          </a:xfrm>
          <a:prstGeom prst="rect">
            <a:avLst/>
          </a:prstGeom>
          <a:noFill/>
        </p:spPr>
      </p:pic>
      <p:pic>
        <p:nvPicPr>
          <p:cNvPr id="20" name="00:00">
            <a:extLst>
              <a:ext uri="{FF2B5EF4-FFF2-40B4-BE49-F238E27FC236}">
                <a16:creationId xmlns:a16="http://schemas.microsoft.com/office/drawing/2014/main" id="{2D5A057F-9B87-1520-0834-DC196E186EC1}"/>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594100" y="5396889"/>
            <a:ext cx="3808429" cy="1350507"/>
          </a:xfrm>
          <a:prstGeom prst="rect">
            <a:avLst/>
          </a:prstGeom>
          <a:noFill/>
        </p:spPr>
      </p:pic>
    </p:spTree>
    <p:extLst>
      <p:ext uri="{BB962C8B-B14F-4D97-AF65-F5344CB8AC3E}">
        <p14:creationId xmlns:p14="http://schemas.microsoft.com/office/powerpoint/2010/main" val="232489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F961-2804-38C4-9D2E-25A0B4077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8E1A9-2988-EEFE-40CB-8D682FD91EDA}"/>
              </a:ext>
            </a:extLst>
          </p:cNvPr>
          <p:cNvSpPr>
            <a:spLocks noGrp="1"/>
          </p:cNvSpPr>
          <p:nvPr>
            <p:ph type="title"/>
          </p:nvPr>
        </p:nvSpPr>
        <p:spPr/>
        <p:txBody>
          <a:bodyPr/>
          <a:lstStyle/>
          <a:p>
            <a:r>
              <a:rPr lang="en-US"/>
              <a:t>Considerations for Implementing RRR</a:t>
            </a:r>
          </a:p>
        </p:txBody>
      </p:sp>
    </p:spTree>
    <p:extLst>
      <p:ext uri="{BB962C8B-B14F-4D97-AF65-F5344CB8AC3E}">
        <p14:creationId xmlns:p14="http://schemas.microsoft.com/office/powerpoint/2010/main" val="30930442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405ED-9580-4AA3-95FF-028D0241BD74}"/>
              </a:ext>
            </a:extLst>
          </p:cNvPr>
          <p:cNvSpPr>
            <a:spLocks noGrp="1"/>
          </p:cNvSpPr>
          <p:nvPr>
            <p:ph type="title"/>
          </p:nvPr>
        </p:nvSpPr>
        <p:spPr/>
        <p:txBody>
          <a:bodyPr>
            <a:normAutofit/>
          </a:bodyPr>
          <a:lstStyle/>
          <a:p>
            <a:r>
              <a:rPr lang="en-US" sz="4000"/>
              <a:t>Teacher Recommendations (1)</a:t>
            </a:r>
          </a:p>
        </p:txBody>
      </p:sp>
      <p:sp>
        <p:nvSpPr>
          <p:cNvPr id="5" name="Content Placeholder 4">
            <a:extLst>
              <a:ext uri="{FF2B5EF4-FFF2-40B4-BE49-F238E27FC236}">
                <a16:creationId xmlns:a16="http://schemas.microsoft.com/office/drawing/2014/main" id="{36BFF0D4-A850-7CFB-1DA4-F7701708C7E3}"/>
              </a:ext>
            </a:extLst>
          </p:cNvPr>
          <p:cNvSpPr>
            <a:spLocks noGrp="1"/>
          </p:cNvSpPr>
          <p:nvPr>
            <p:ph idx="1"/>
          </p:nvPr>
        </p:nvSpPr>
        <p:spPr>
          <a:xfrm>
            <a:off x="838200" y="1825625"/>
            <a:ext cx="6601739" cy="4351338"/>
          </a:xfrm>
        </p:spPr>
        <p:txBody>
          <a:bodyPr>
            <a:normAutofit/>
          </a:bodyPr>
          <a:lstStyle/>
          <a:p>
            <a:r>
              <a:rPr lang="en-US" sz="3200"/>
              <a:t>Hang strategy cards on desks</a:t>
            </a:r>
          </a:p>
          <a:p>
            <a:r>
              <a:rPr lang="en-US" sz="3200"/>
              <a:t>Set phone reminders for RRR Rating Period</a:t>
            </a:r>
          </a:p>
          <a:p>
            <a:r>
              <a:rPr lang="en-US" sz="3200"/>
              <a:t>Whole-class participates in self-monitoring</a:t>
            </a:r>
          </a:p>
          <a:p>
            <a:r>
              <a:rPr lang="en-US" sz="3200"/>
              <a:t>Student leaders</a:t>
            </a:r>
          </a:p>
          <a:p>
            <a:pPr lvl="1"/>
            <a:r>
              <a:rPr lang="en-US" sz="2000"/>
              <a:t>Passing out materials</a:t>
            </a:r>
          </a:p>
          <a:p>
            <a:pPr lvl="1"/>
            <a:r>
              <a:rPr lang="en-US" sz="2000"/>
              <a:t>Reminders for in-class procedures</a:t>
            </a:r>
          </a:p>
        </p:txBody>
      </p:sp>
      <p:grpSp>
        <p:nvGrpSpPr>
          <p:cNvPr id="3" name="Group 2" descr="Example of a student desk set-up. Includes a desk with a hook on the side to hold the strategy cards ring.">
            <a:extLst>
              <a:ext uri="{FF2B5EF4-FFF2-40B4-BE49-F238E27FC236}">
                <a16:creationId xmlns:a16="http://schemas.microsoft.com/office/drawing/2014/main" id="{F4B7B12B-B888-8A6D-2E2F-E27B6FB6A7E3}"/>
              </a:ext>
            </a:extLst>
          </p:cNvPr>
          <p:cNvGrpSpPr/>
          <p:nvPr/>
        </p:nvGrpSpPr>
        <p:grpSpPr>
          <a:xfrm>
            <a:off x="7724510" y="2010560"/>
            <a:ext cx="3401707" cy="3695520"/>
            <a:chOff x="7724510" y="2010560"/>
            <a:chExt cx="3401707" cy="3695520"/>
          </a:xfrm>
        </p:grpSpPr>
        <p:pic>
          <p:nvPicPr>
            <p:cNvPr id="6" name="Picture 5">
              <a:extLst>
                <a:ext uri="{FF2B5EF4-FFF2-40B4-BE49-F238E27FC236}">
                  <a16:creationId xmlns:a16="http://schemas.microsoft.com/office/drawing/2014/main" id="{1ED78A13-DF94-CBB6-BAE2-4B56AC36CCD0}"/>
                </a:ext>
              </a:extLst>
            </p:cNvPr>
            <p:cNvPicPr>
              <a:picLocks noChangeAspect="1"/>
            </p:cNvPicPr>
            <p:nvPr/>
          </p:nvPicPr>
          <p:blipFill>
            <a:blip r:embed="rId2"/>
            <a:stretch>
              <a:fillRect/>
            </a:stretch>
          </p:blipFill>
          <p:spPr>
            <a:xfrm>
              <a:off x="7724510" y="2010560"/>
              <a:ext cx="3401707" cy="3695520"/>
            </a:xfrm>
            <a:prstGeom prst="rect">
              <a:avLst/>
            </a:prstGeom>
          </p:spPr>
        </p:pic>
        <p:pic>
          <p:nvPicPr>
            <p:cNvPr id="7" name="Picture 6" descr="A close-up of a breathing instruction&#10;&#10;Description automatically generated">
              <a:extLst>
                <a:ext uri="{FF2B5EF4-FFF2-40B4-BE49-F238E27FC236}">
                  <a16:creationId xmlns:a16="http://schemas.microsoft.com/office/drawing/2014/main" id="{F7EEC282-8D8C-4F40-FE86-DD7DB12B2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822864">
              <a:off x="7501409" y="3235782"/>
              <a:ext cx="1641109" cy="1156918"/>
            </a:xfrm>
            <a:prstGeom prst="rect">
              <a:avLst/>
            </a:prstGeom>
          </p:spPr>
        </p:pic>
        <p:pic>
          <p:nvPicPr>
            <p:cNvPr id="8" name="Picture 7" descr="A white object with a black background&#10;&#10;Description automatically generated">
              <a:extLst>
                <a:ext uri="{FF2B5EF4-FFF2-40B4-BE49-F238E27FC236}">
                  <a16:creationId xmlns:a16="http://schemas.microsoft.com/office/drawing/2014/main" id="{99AFAFEA-109B-F587-0061-7E70FEB76D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1963" y="2660510"/>
              <a:ext cx="234866" cy="359166"/>
            </a:xfrm>
            <a:prstGeom prst="rect">
              <a:avLst/>
            </a:prstGeom>
          </p:spPr>
        </p:pic>
      </p:grpSp>
    </p:spTree>
    <p:extLst>
      <p:ext uri="{BB962C8B-B14F-4D97-AF65-F5344CB8AC3E}">
        <p14:creationId xmlns:p14="http://schemas.microsoft.com/office/powerpoint/2010/main" val="41004334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654AD-6E90-E28A-A86A-B0A2950275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9C636B-C50D-271E-CF99-D8BF3AFACB43}"/>
              </a:ext>
            </a:extLst>
          </p:cNvPr>
          <p:cNvSpPr>
            <a:spLocks noGrp="1"/>
          </p:cNvSpPr>
          <p:nvPr>
            <p:ph type="title"/>
          </p:nvPr>
        </p:nvSpPr>
        <p:spPr/>
        <p:txBody>
          <a:bodyPr/>
          <a:lstStyle/>
          <a:p>
            <a:r>
              <a:rPr lang="en-US"/>
              <a:t>Teacher Recommendations (2)</a:t>
            </a:r>
          </a:p>
        </p:txBody>
      </p:sp>
      <p:sp>
        <p:nvSpPr>
          <p:cNvPr id="2" name="Content Placeholder 4">
            <a:extLst>
              <a:ext uri="{FF2B5EF4-FFF2-40B4-BE49-F238E27FC236}">
                <a16:creationId xmlns:a16="http://schemas.microsoft.com/office/drawing/2014/main" id="{88FE852C-AE50-2B8F-0E36-EC8F551DABA6}"/>
              </a:ext>
            </a:extLst>
          </p:cNvPr>
          <p:cNvSpPr txBox="1">
            <a:spLocks/>
          </p:cNvSpPr>
          <p:nvPr/>
        </p:nvSpPr>
        <p:spPr>
          <a:xfrm>
            <a:off x="877246" y="1943699"/>
            <a:ext cx="501004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Showcase icons in classroom for all to see</a:t>
            </a:r>
          </a:p>
          <a:p>
            <a:r>
              <a:rPr lang="en-US" sz="3200"/>
              <a:t>Laptop &amp; monitor</a:t>
            </a:r>
          </a:p>
          <a:p>
            <a:r>
              <a:rPr lang="en-US" sz="3200" u="sng"/>
              <a:t>Students teach </a:t>
            </a:r>
            <a:r>
              <a:rPr lang="en-US" sz="3200"/>
              <a:t>whole class relax strategies as Tier 1 practice</a:t>
            </a:r>
          </a:p>
          <a:p>
            <a:r>
              <a:rPr lang="en-US" sz="3200"/>
              <a:t>Set timers for lesson activities</a:t>
            </a:r>
          </a:p>
          <a:p>
            <a:pPr marL="0" indent="0">
              <a:buFont typeface="Arial" panose="020B0604020202020204" pitchFamily="34" charset="0"/>
              <a:buNone/>
            </a:pPr>
            <a:endParaRPr lang="en-US" sz="2400"/>
          </a:p>
        </p:txBody>
      </p:sp>
      <p:pic>
        <p:nvPicPr>
          <p:cNvPr id="4" name="Picture 3" descr="Example of a classroom set-up. Includes a kidney table with chairs, laptop, and monitor.">
            <a:extLst>
              <a:ext uri="{FF2B5EF4-FFF2-40B4-BE49-F238E27FC236}">
                <a16:creationId xmlns:a16="http://schemas.microsoft.com/office/drawing/2014/main" id="{47D2FC78-6823-87FB-DE81-4A8870F7BF2A}"/>
              </a:ext>
            </a:extLst>
          </p:cNvPr>
          <p:cNvPicPr>
            <a:picLocks noChangeAspect="1"/>
          </p:cNvPicPr>
          <p:nvPr/>
        </p:nvPicPr>
        <p:blipFill>
          <a:blip r:embed="rId3"/>
          <a:stretch>
            <a:fillRect/>
          </a:stretch>
        </p:blipFill>
        <p:spPr>
          <a:xfrm>
            <a:off x="6214618" y="1593957"/>
            <a:ext cx="5858764" cy="5675868"/>
          </a:xfrm>
          <a:prstGeom prst="rect">
            <a:avLst/>
          </a:prstGeom>
        </p:spPr>
      </p:pic>
    </p:spTree>
    <p:extLst>
      <p:ext uri="{BB962C8B-B14F-4D97-AF65-F5344CB8AC3E}">
        <p14:creationId xmlns:p14="http://schemas.microsoft.com/office/powerpoint/2010/main" val="23191034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Wrap Up and Moving Forward</a:t>
            </a:r>
          </a:p>
        </p:txBody>
      </p:sp>
    </p:spTree>
    <p:extLst>
      <p:ext uri="{BB962C8B-B14F-4D97-AF65-F5344CB8AC3E}">
        <p14:creationId xmlns:p14="http://schemas.microsoft.com/office/powerpoint/2010/main" val="99963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2786-6749-5125-93AF-6584372B7018}"/>
              </a:ext>
            </a:extLst>
          </p:cNvPr>
          <p:cNvSpPr>
            <a:spLocks noGrp="1"/>
          </p:cNvSpPr>
          <p:nvPr>
            <p:ph type="title"/>
          </p:nvPr>
        </p:nvSpPr>
        <p:spPr/>
        <p:txBody>
          <a:bodyPr>
            <a:normAutofit/>
          </a:bodyPr>
          <a:lstStyle/>
          <a:p>
            <a:r>
              <a:rPr lang="en-US" sz="3600"/>
              <a:t>Who do internalizing behaviors impact? (1)</a:t>
            </a:r>
          </a:p>
        </p:txBody>
      </p:sp>
      <p:sp>
        <p:nvSpPr>
          <p:cNvPr id="3" name="Content Placeholder 2">
            <a:extLst>
              <a:ext uri="{FF2B5EF4-FFF2-40B4-BE49-F238E27FC236}">
                <a16:creationId xmlns:a16="http://schemas.microsoft.com/office/drawing/2014/main" id="{1526432E-49A9-51D3-FDA5-713FF2C516F3}"/>
              </a:ext>
            </a:extLst>
          </p:cNvPr>
          <p:cNvSpPr>
            <a:spLocks noGrp="1"/>
          </p:cNvSpPr>
          <p:nvPr>
            <p:ph idx="1"/>
          </p:nvPr>
        </p:nvSpPr>
        <p:spPr/>
        <p:txBody>
          <a:bodyPr>
            <a:normAutofit/>
          </a:bodyPr>
          <a:lstStyle/>
          <a:p>
            <a:endParaRPr lang="en-US"/>
          </a:p>
          <a:p>
            <a:r>
              <a:rPr lang="en-US"/>
              <a:t>≈ 32% of children experience an anxiety disorder at some point during their childhood (</a:t>
            </a:r>
            <a:r>
              <a:rPr lang="en-US" err="1"/>
              <a:t>Merikangas</a:t>
            </a:r>
            <a:r>
              <a:rPr lang="en-US"/>
              <a:t> et al., 2010)</a:t>
            </a:r>
          </a:p>
          <a:p>
            <a:r>
              <a:rPr lang="en-US"/>
              <a:t>Onset typically occurs during elementary years (</a:t>
            </a:r>
            <a:r>
              <a:rPr lang="en-US" err="1"/>
              <a:t>Merikangas</a:t>
            </a:r>
            <a:r>
              <a:rPr lang="en-US"/>
              <a:t> et al., 2010)</a:t>
            </a:r>
          </a:p>
          <a:p>
            <a:r>
              <a:rPr lang="en-US"/>
              <a:t>Prevalence of behavioral, social, and emotional well-being challenges may be on the rise:</a:t>
            </a:r>
          </a:p>
          <a:p>
            <a:pPr lvl="1"/>
            <a:r>
              <a:rPr lang="en-US"/>
              <a:t>Lebrun-Harris and colleagues (2022) found an increase in anxiety and behavioral/conduct disorder from 2016-2020.</a:t>
            </a:r>
          </a:p>
        </p:txBody>
      </p:sp>
    </p:spTree>
    <p:extLst>
      <p:ext uri="{BB962C8B-B14F-4D97-AF65-F5344CB8AC3E}">
        <p14:creationId xmlns:p14="http://schemas.microsoft.com/office/powerpoint/2010/main" val="9825983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1838903069"/>
              </p:ext>
            </p:extLst>
          </p:nvPr>
        </p:nvGraphicFramePr>
        <p:xfrm>
          <a:off x="838199" y="1734344"/>
          <a:ext cx="10789226" cy="371348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600" b="1" i="0" u="none" strike="noStrike">
                          <a:solidFill>
                            <a:srgbClr val="FFFFFF"/>
                          </a:solidFill>
                          <a:effectLst/>
                          <a:latin typeface="Arial" panose="020B0604020202020204" pitchFamily="34" charset="0"/>
                        </a:rPr>
                        <a:t>Action Item</a:t>
                      </a:r>
                      <a:endParaRPr lang="en-US" sz="16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Person(s) Responsible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Planned</a:t>
                      </a:r>
                      <a:endParaRPr lang="en-US" sz="1600" b="1">
                        <a:effectLst/>
                      </a:endParaRPr>
                    </a:p>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Completion Date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Date Completed</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538926">
                <a:tc>
                  <a:txBody>
                    <a:bodyPr/>
                    <a:lstStyle/>
                    <a:p>
                      <a:pPr fontAlgn="t"/>
                      <a:r>
                        <a:rPr lang="en-US" sz="2000" b="0">
                          <a:effectLst/>
                          <a:latin typeface="Bradley Hand ITC" panose="03070402050302030203" pitchFamily="66" charset="0"/>
                        </a:rPr>
                        <a:t>Review systematic screening data (fall and winter) to see which students might benefit from Recognize. Relax. Record.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11/20/25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000" b="0">
                          <a:effectLst/>
                          <a:latin typeface="Bradley Hand ITC" panose="03070402050302030203" pitchFamily="66" charset="0"/>
                        </a:rPr>
                        <a:t>Explore the possibility of implementing RRR with your school site colleagues and principal</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12/01/25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r h="642650">
                <a:tc>
                  <a:txBody>
                    <a:bodyPr/>
                    <a:lstStyle/>
                    <a:p>
                      <a:pPr fontAlgn="t"/>
                      <a:r>
                        <a:rPr lang="en-US" sz="2000" b="0">
                          <a:effectLst/>
                          <a:latin typeface="Bradley Hand ITC" panose="03070402050302030203" pitchFamily="66" charset="0"/>
                        </a:rPr>
                        <a:t>Schedule time with a Ci3T RRR coach for support</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Allison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12/05/25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7889189"/>
                  </a:ext>
                </a:extLst>
              </a:tr>
              <a:tr h="642650">
                <a:tc>
                  <a:txBody>
                    <a:bodyPr/>
                    <a:lstStyle/>
                    <a:p>
                      <a:pPr fontAlgn="t"/>
                      <a:r>
                        <a:rPr lang="en-US" sz="2000" b="0">
                          <a:effectLst/>
                          <a:latin typeface="Bradley Hand ITC" panose="03070402050302030203"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Elise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11/06/25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9565771"/>
                  </a:ext>
                </a:extLst>
              </a:tr>
            </a:tbl>
          </a:graphicData>
        </a:graphic>
      </p:graphicFrame>
      <p:pic>
        <p:nvPicPr>
          <p:cNvPr id="2" name="Picture">
            <a:extLst>
              <a:ext uri="{FF2B5EF4-FFF2-40B4-BE49-F238E27FC236}">
                <a16:creationId xmlns:a16="http://schemas.microsoft.com/office/drawing/2014/main" id="{5C1DBB18-2FFC-CDAD-A33E-29441C40C01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811" y="5485655"/>
            <a:ext cx="1120775" cy="1120775"/>
          </a:xfrm>
          <a:prstGeom prst="rect">
            <a:avLst/>
          </a:prstGeom>
        </p:spPr>
      </p:pic>
    </p:spTree>
    <p:extLst>
      <p:ext uri="{BB962C8B-B14F-4D97-AF65-F5344CB8AC3E}">
        <p14:creationId xmlns:p14="http://schemas.microsoft.com/office/powerpoint/2010/main" val="4731300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3" name="Rectangle 2">
            <a:extLst>
              <a:ext uri="{FF2B5EF4-FFF2-40B4-BE49-F238E27FC236}">
                <a16:creationId xmlns:a16="http://schemas.microsoft.com/office/drawing/2014/main" id="{A265D069-0506-EDA2-32DD-6675D25818B4}"/>
              </a:ext>
              <a:ext uri="{C183D7F6-B498-43B3-948B-1728B52AA6E4}">
                <adec:decorative xmlns:adec="http://schemas.microsoft.com/office/drawing/2017/decorative" val="1"/>
              </a:ext>
            </a:extLst>
          </p:cNvPr>
          <p:cNvSpPr/>
          <p:nvPr/>
        </p:nvSpPr>
        <p:spPr>
          <a:xfrm>
            <a:off x="4045117" y="4857135"/>
            <a:ext cx="7589538" cy="582442"/>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6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dirty="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dirty="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panose="020B0604020202020204"/>
                <a:ea typeface="+mj-ea"/>
                <a:cs typeface="+mj-cs"/>
              </a:rPr>
              <a:t>ci3t.org</a:t>
            </a:r>
          </a:p>
        </p:txBody>
      </p:sp>
      <p:sp>
        <p:nvSpPr>
          <p:cNvPr id="3" name="Rectangle: Rounded Corners 2">
            <a:extLst>
              <a:ext uri="{FF2B5EF4-FFF2-40B4-BE49-F238E27FC236}">
                <a16:creationId xmlns:a16="http://schemas.microsoft.com/office/drawing/2014/main" id="{631643EF-A850-1539-DB29-61EB3996522C}"/>
              </a:ext>
            </a:extLst>
          </p:cNvPr>
          <p:cNvSpPr/>
          <p:nvPr/>
        </p:nvSpPr>
        <p:spPr>
          <a:xfrm>
            <a:off x="3616657" y="3616657"/>
            <a:ext cx="5064474" cy="273495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a:t>Kathleen Lane</a:t>
            </a:r>
          </a:p>
          <a:p>
            <a:pPr algn="ctr"/>
            <a:r>
              <a:rPr lang="en-US" sz="3200"/>
              <a:t>kathleen.lane@ku.edu</a:t>
            </a:r>
          </a:p>
        </p:txBody>
      </p:sp>
    </p:spTree>
    <p:extLst>
      <p:ext uri="{BB962C8B-B14F-4D97-AF65-F5344CB8AC3E}">
        <p14:creationId xmlns:p14="http://schemas.microsoft.com/office/powerpoint/2010/main" val="1179565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6AE98-DC25-EE4C-E47E-0795DD852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910B9-E19A-FE69-121E-0B3BBE1C24C4}"/>
              </a:ext>
            </a:extLst>
          </p:cNvPr>
          <p:cNvSpPr>
            <a:spLocks noGrp="1"/>
          </p:cNvSpPr>
          <p:nvPr>
            <p:ph type="title"/>
          </p:nvPr>
        </p:nvSpPr>
        <p:spPr/>
        <p:txBody>
          <a:bodyPr>
            <a:normAutofit/>
          </a:bodyPr>
          <a:lstStyle/>
          <a:p>
            <a:r>
              <a:rPr lang="en-US" sz="3600"/>
              <a:t>Who do internalizing behaviors impact? (2)</a:t>
            </a:r>
          </a:p>
        </p:txBody>
      </p:sp>
      <p:graphicFrame>
        <p:nvGraphicFramePr>
          <p:cNvPr id="6" name="Content Placeholder 5" descr="Image of a bar graph showing Internalizing Risk Levels and Subscale Means from 2018-2022.">
            <a:extLst>
              <a:ext uri="{FF2B5EF4-FFF2-40B4-BE49-F238E27FC236}">
                <a16:creationId xmlns:a16="http://schemas.microsoft.com/office/drawing/2014/main" id="{85B5D880-33EC-EB97-0635-B94081795A56}"/>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9906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184-208F-4AE3-2101-6654DC876FDB}"/>
              </a:ext>
            </a:extLst>
          </p:cNvPr>
          <p:cNvSpPr>
            <a:spLocks noGrp="1"/>
          </p:cNvSpPr>
          <p:nvPr>
            <p:ph type="title"/>
          </p:nvPr>
        </p:nvSpPr>
        <p:spPr>
          <a:xfrm>
            <a:off x="831850" y="1709738"/>
            <a:ext cx="7479030" cy="2882582"/>
          </a:xfrm>
        </p:spPr>
        <p:txBody>
          <a:bodyPr/>
          <a:lstStyle/>
          <a:p>
            <a:r>
              <a:rPr lang="en-US"/>
              <a:t>Situating Secondary (Tier 2) Interventions in Ci3T Models</a:t>
            </a:r>
          </a:p>
        </p:txBody>
      </p:sp>
      <p:pic>
        <p:nvPicPr>
          <p:cNvPr id="4" name="Picture" descr="Ci3T Model of Prevention: Clarifying Tier 2 Supports Infographic with this information: Language matters. How do we talk about students in need of Tier 2 supports? There are no &quot;Tier 2&quot; kids or &quot;yellow zone students&quot;. Based on  the data, there may be a student who needs Tier 2 supports.  Various locations. Where do we provide Tier 2 supports to students? Tier 2 supports can be provided in various locations. Student do not have to be sent out of the classroom to receive a Tier 2 support. Support vs. people. Is Tier 2 the support? Or the person who provides it? Tier 2 intervention grids list the strategy, practice, or program provided. Tier 2 supports may be provided by teachers, interventionists, counselors, staff, or others. Supports are integrated. What is available to students in need of Tier 2 supports? Your Ci3T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3BC498B3-A14E-A68E-7315-D1FFDFF0B2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0880" y="1341120"/>
            <a:ext cx="2895778" cy="4175760"/>
          </a:xfrm>
          <a:prstGeom prst="rect">
            <a:avLst/>
          </a:prstGeom>
        </p:spPr>
      </p:pic>
    </p:spTree>
    <p:extLst>
      <p:ext uri="{BB962C8B-B14F-4D97-AF65-F5344CB8AC3E}">
        <p14:creationId xmlns:p14="http://schemas.microsoft.com/office/powerpoint/2010/main" val="749403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0326-0FC9-A0CB-6D20-CFEABBB10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F228D-FD07-8333-4C39-9183E969523C}"/>
              </a:ext>
              <a:ext uri="{C183D7F6-B498-43B3-948B-1728B52AA6E4}">
                <adec:decorative xmlns:adec="http://schemas.microsoft.com/office/drawing/2017/decorative" val="0"/>
              </a:ext>
            </a:extLst>
          </p:cNvPr>
          <p:cNvSpPr>
            <a:spLocks noGrp="1"/>
          </p:cNvSpPr>
          <p:nvPr>
            <p:ph type="title"/>
          </p:nvPr>
        </p:nvSpPr>
        <p:spPr/>
        <p:txBody>
          <a:bodyPr/>
          <a:lstStyle/>
          <a:p>
            <a:r>
              <a:rPr lang="en-US"/>
              <a:t>What are Tier 2 Interventions? </a:t>
            </a:r>
          </a:p>
        </p:txBody>
      </p:sp>
      <p:pic>
        <p:nvPicPr>
          <p:cNvPr id="7" name="Picture" descr="Comprehensive, Integrated, Three-Tiered Model of Prevention pyramid with an arrow pointing to the middle yellow tier (Tier 2).">
            <a:extLst>
              <a:ext uri="{FF2B5EF4-FFF2-40B4-BE49-F238E27FC236}">
                <a16:creationId xmlns:a16="http://schemas.microsoft.com/office/drawing/2014/main" id="{06EC1CE1-DFE0-0B63-AF37-92F2BA06A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sp>
        <p:nvSpPr>
          <p:cNvPr id="9" name="Content 1">
            <a:extLst>
              <a:ext uri="{FF2B5EF4-FFF2-40B4-BE49-F238E27FC236}">
                <a16:creationId xmlns:a16="http://schemas.microsoft.com/office/drawing/2014/main" id="{C6D08D43-6B16-D56C-6573-991DFB9A1690}"/>
              </a:ext>
            </a:extLst>
          </p:cNvPr>
          <p:cNvSpPr>
            <a:spLocks noGrp="1"/>
          </p:cNvSpPr>
          <p:nvPr>
            <p:ph sz="half" idx="2"/>
          </p:nvPr>
        </p:nvSpPr>
        <p:spPr>
          <a:xfrm>
            <a:off x="6172199" y="1825625"/>
            <a:ext cx="5522495" cy="4351338"/>
          </a:xfrm>
        </p:spPr>
        <p:txBody>
          <a:bodyPr>
            <a:normAutofit fontScale="92500" lnSpcReduction="10000"/>
          </a:bodyPr>
          <a:lstStyle/>
          <a:p>
            <a:r>
              <a:rPr lang="en-US">
                <a:solidFill>
                  <a:srgbClr val="333333"/>
                </a:solidFill>
                <a:latin typeface="Helvetica Neue" panose="02000503000000020004" pitchFamily="2" charset="0"/>
              </a:rPr>
              <a:t>E</a:t>
            </a:r>
            <a:r>
              <a:rPr lang="en-US" b="0" i="0" u="none" strike="noStrike">
                <a:solidFill>
                  <a:srgbClr val="333333"/>
                </a:solidFill>
                <a:effectLst/>
                <a:latin typeface="Helvetica Neue" panose="02000503000000020004" pitchFamily="2" charset="0"/>
              </a:rPr>
              <a:t>videnced-based or research-based strategies, practices, and programs</a:t>
            </a:r>
          </a:p>
          <a:p>
            <a:r>
              <a:rPr lang="en-US">
                <a:solidFill>
                  <a:srgbClr val="333333"/>
                </a:solidFill>
                <a:latin typeface="Helvetica Neue" panose="02000503000000020004" pitchFamily="2" charset="0"/>
              </a:rPr>
              <a:t>A</a:t>
            </a:r>
            <a:r>
              <a:rPr lang="en-US" b="0" i="0" u="none" strike="noStrike">
                <a:solidFill>
                  <a:srgbClr val="333333"/>
                </a:solidFill>
                <a:effectLst/>
                <a:latin typeface="Helvetica Neue" panose="02000503000000020004" pitchFamily="2" charset="0"/>
              </a:rPr>
              <a:t>dditive (i.e., compliment rather than replace Tier 1 efforts)</a:t>
            </a:r>
          </a:p>
          <a:p>
            <a:r>
              <a:rPr lang="en-US">
                <a:solidFill>
                  <a:srgbClr val="333333"/>
                </a:solidFill>
                <a:latin typeface="Helvetica Neue" panose="02000503000000020004" pitchFamily="2" charset="0"/>
              </a:rPr>
              <a:t>Implemented by teachers, interventionists, counselors, paraprofessionals, and other staff</a:t>
            </a:r>
          </a:p>
          <a:p>
            <a:r>
              <a:rPr lang="en-US">
                <a:solidFill>
                  <a:srgbClr val="333333"/>
                </a:solidFill>
                <a:latin typeface="Helvetica Neue" panose="02000503000000020004" pitchFamily="2" charset="0"/>
              </a:rPr>
              <a:t>Occur in a variety of formats and locations (e.g., small-group, 1:1, embedded within whole group instruction)</a:t>
            </a:r>
          </a:p>
        </p:txBody>
      </p:sp>
      <p:pic>
        <p:nvPicPr>
          <p:cNvPr id="5" name="Module">
            <a:extLst>
              <a:ext uri="{FF2B5EF4-FFF2-40B4-BE49-F238E27FC236}">
                <a16:creationId xmlns:a16="http://schemas.microsoft.com/office/drawing/2014/main" id="{5A487B60-24C8-2A14-EC2D-6E581111DA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146345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9343" y="1796660"/>
            <a:ext cx="1065412" cy="1065412"/>
          </a:xfrm>
          <a:prstGeom prst="rect">
            <a:avLst/>
          </a:prstGeom>
        </p:spPr>
      </p:pic>
    </p:spTree>
    <p:extLst>
      <p:ext uri="{BB962C8B-B14F-4D97-AF65-F5344CB8AC3E}">
        <p14:creationId xmlns:p14="http://schemas.microsoft.com/office/powerpoint/2010/main" val="213856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40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02DE-3B47-D854-4E92-4CD3965B2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2609F-0052-74DE-7AC1-76FAEF65A493}"/>
              </a:ext>
            </a:extLst>
          </p:cNvPr>
          <p:cNvSpPr>
            <a:spLocks noGrp="1"/>
          </p:cNvSpPr>
          <p:nvPr>
            <p:ph type="title"/>
          </p:nvPr>
        </p:nvSpPr>
        <p:spPr/>
        <p:txBody>
          <a:bodyPr/>
          <a:lstStyle/>
          <a:p>
            <a:r>
              <a:rPr lang="en-US"/>
              <a:t>An Overview of Recognize.Relax.Record</a:t>
            </a:r>
          </a:p>
        </p:txBody>
      </p:sp>
    </p:spTree>
    <p:extLst>
      <p:ext uri="{BB962C8B-B14F-4D97-AF65-F5344CB8AC3E}">
        <p14:creationId xmlns:p14="http://schemas.microsoft.com/office/powerpoint/2010/main" val="163379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9343" y="1796660"/>
            <a:ext cx="1065412" cy="1065412"/>
          </a:xfrm>
          <a:prstGeom prst="rect">
            <a:avLst/>
          </a:prstGeom>
        </p:spPr>
      </p:pic>
      <p:pic>
        <p:nvPicPr>
          <p:cNvPr id="5" name="Picture 4" descr="Recognize. Relax. Record. Module cover">
            <a:extLst>
              <a:ext uri="{FF2B5EF4-FFF2-40B4-BE49-F238E27FC236}">
                <a16:creationId xmlns:a16="http://schemas.microsoft.com/office/drawing/2014/main" id="{CE31A336-EC4D-4F26-0814-CC62F083CB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7297" y="2986688"/>
            <a:ext cx="1642091" cy="2565766"/>
          </a:xfrm>
          <a:prstGeom prst="rect">
            <a:avLst/>
          </a:prstGeom>
        </p:spPr>
      </p:pic>
    </p:spTree>
    <p:extLst>
      <p:ext uri="{BB962C8B-B14F-4D97-AF65-F5344CB8AC3E}">
        <p14:creationId xmlns:p14="http://schemas.microsoft.com/office/powerpoint/2010/main" val="1416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F2EDF-21DA-1E06-9DF4-559DF3205A6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Interactive Resource</a:t>
            </a:r>
          </a:p>
        </p:txBody>
      </p:sp>
      <p:pic>
        <p:nvPicPr>
          <p:cNvPr id="4" name="Picture 3" descr="Recognize. Relax. Record. Module cover">
            <a:extLst>
              <a:ext uri="{FF2B5EF4-FFF2-40B4-BE49-F238E27FC236}">
                <a16:creationId xmlns:a16="http://schemas.microsoft.com/office/drawing/2014/main" id="{6029B3EB-F0F2-F352-D378-AABD491781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 y="0"/>
            <a:ext cx="1115416" cy="1743075"/>
          </a:xfrm>
          <a:prstGeom prst="rect">
            <a:avLst/>
          </a:prstGeom>
        </p:spPr>
      </p:pic>
      <p:pic>
        <p:nvPicPr>
          <p:cNvPr id="3" name="Picture 2" descr="Image of interactive resource: Recognize. Relax. Record.">
            <a:extLst>
              <a:ext uri="{FF2B5EF4-FFF2-40B4-BE49-F238E27FC236}">
                <a16:creationId xmlns:a16="http://schemas.microsoft.com/office/drawing/2014/main" id="{297D551D-39E9-45B1-A422-EC2850D9CF86}"/>
              </a:ext>
            </a:extLst>
          </p:cNvPr>
          <p:cNvPicPr>
            <a:picLocks noChangeAspect="1"/>
          </p:cNvPicPr>
          <p:nvPr/>
        </p:nvPicPr>
        <p:blipFill>
          <a:blip r:embed="rId3"/>
          <a:stretch>
            <a:fillRect/>
          </a:stretch>
        </p:blipFill>
        <p:spPr>
          <a:xfrm>
            <a:off x="1501670" y="312008"/>
            <a:ext cx="9621066" cy="6233983"/>
          </a:xfrm>
          <a:prstGeom prst="rect">
            <a:avLst/>
          </a:prstGeom>
        </p:spPr>
      </p:pic>
      <p:pic>
        <p:nvPicPr>
          <p:cNvPr id="2" name="Picture 1">
            <a:extLst>
              <a:ext uri="{FF2B5EF4-FFF2-40B4-BE49-F238E27FC236}">
                <a16:creationId xmlns:a16="http://schemas.microsoft.com/office/drawing/2014/main" id="{1D7EA695-58C2-2307-6D50-69E635AEC6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35592" y="2570480"/>
            <a:ext cx="2783629" cy="2783629"/>
          </a:xfrm>
          <a:prstGeom prst="rect">
            <a:avLst/>
          </a:prstGeom>
        </p:spPr>
      </p:pic>
    </p:spTree>
    <p:extLst>
      <p:ext uri="{BB962C8B-B14F-4D97-AF65-F5344CB8AC3E}">
        <p14:creationId xmlns:p14="http://schemas.microsoft.com/office/powerpoint/2010/main" val="1553603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
        <p:nvSpPr>
          <p:cNvPr id="11" name="Title 10">
            <a:extLst>
              <a:ext uri="{FF2B5EF4-FFF2-40B4-BE49-F238E27FC236}">
                <a16:creationId xmlns:a16="http://schemas.microsoft.com/office/drawing/2014/main" id="{F17115DE-BEB6-44BE-4C53-8DF6A86162AB}"/>
              </a:ext>
            </a:extLst>
          </p:cNvPr>
          <p:cNvSpPr>
            <a:spLocks noGrp="1"/>
          </p:cNvSpPr>
          <p:nvPr>
            <p:ph type="ctrTitle"/>
          </p:nvPr>
        </p:nvSpPr>
        <p:spPr>
          <a:xfrm>
            <a:off x="838200" y="867897"/>
            <a:ext cx="10515600" cy="2387600"/>
          </a:xfrm>
        </p:spPr>
        <p:txBody>
          <a:bodyPr>
            <a:normAutofit fontScale="90000"/>
          </a:bodyPr>
          <a:lstStyle/>
          <a:p>
            <a:r>
              <a:rPr lang="en-US"/>
              <a:t>Recognize. Relax. Record. </a:t>
            </a:r>
            <a:br>
              <a:rPr lang="en-US"/>
            </a:br>
            <a:r>
              <a:rPr lang="en-US" sz="4900">
                <a:solidFill>
                  <a:schemeClr val="tx1">
                    <a:lumMod val="75000"/>
                    <a:lumOff val="25000"/>
                  </a:schemeClr>
                </a:solidFill>
              </a:rPr>
              <a:t>A Tier 2 Support for Students Experiencing Anxious Feelings</a:t>
            </a:r>
            <a:br>
              <a:rPr lang="en-US" sz="2700">
                <a:solidFill>
                  <a:schemeClr val="tx1">
                    <a:lumMod val="75000"/>
                    <a:lumOff val="25000"/>
                  </a:schemeClr>
                </a:solidFill>
              </a:rPr>
            </a:br>
            <a:r>
              <a:rPr lang="en-US" sz="2700">
                <a:solidFill>
                  <a:schemeClr val="tx1">
                    <a:lumMod val="75000"/>
                    <a:lumOff val="25000"/>
                  </a:schemeClr>
                </a:solidFill>
              </a:rPr>
              <a:t> </a:t>
            </a:r>
            <a:br>
              <a:rPr lang="en-US" sz="4900">
                <a:solidFill>
                  <a:schemeClr val="tx1">
                    <a:lumMod val="75000"/>
                    <a:lumOff val="25000"/>
                  </a:schemeClr>
                </a:solidFill>
              </a:rPr>
            </a:br>
            <a:r>
              <a:rPr lang="en-US" sz="2700">
                <a:solidFill>
                  <a:schemeClr val="tx1">
                    <a:lumMod val="75000"/>
                    <a:lumOff val="25000"/>
                  </a:schemeClr>
                </a:solidFill>
              </a:rPr>
              <a:t>A Presentation for Fort Mill Public Schools</a:t>
            </a:r>
            <a:endParaRPr lang="en-US">
              <a:solidFill>
                <a:schemeClr val="tx1">
                  <a:lumMod val="75000"/>
                  <a:lumOff val="25000"/>
                </a:schemeClr>
              </a:solidFill>
            </a:endParaRPr>
          </a:p>
        </p:txBody>
      </p:sp>
      <p:sp>
        <p:nvSpPr>
          <p:cNvPr id="12" name="Subtitle 11">
            <a:extLst>
              <a:ext uri="{FF2B5EF4-FFF2-40B4-BE49-F238E27FC236}">
                <a16:creationId xmlns:a16="http://schemas.microsoft.com/office/drawing/2014/main" id="{38399747-3DF0-20D4-4272-1F40CE23CCCC}"/>
              </a:ext>
            </a:extLst>
          </p:cNvPr>
          <p:cNvSpPr>
            <a:spLocks noGrp="1"/>
          </p:cNvSpPr>
          <p:nvPr>
            <p:ph type="subTitle" idx="1"/>
          </p:nvPr>
        </p:nvSpPr>
        <p:spPr>
          <a:xfrm>
            <a:off x="838200" y="3429000"/>
            <a:ext cx="10515600" cy="1241277"/>
          </a:xfrm>
        </p:spPr>
        <p:txBody>
          <a:bodyPr>
            <a:normAutofit fontScale="47500" lnSpcReduction="20000"/>
          </a:bodyPr>
          <a:lstStyle/>
          <a:p>
            <a:r>
              <a:rPr lang="en-US" sz="3700"/>
              <a:t>Kathleen Lynne Lane, Ph. D., BCBA-D, CF-L2, University of Kansas</a:t>
            </a:r>
          </a:p>
          <a:p>
            <a:r>
              <a:rPr lang="en-US" sz="3700"/>
              <a:t>Allison M. Bernard, M. Ed., University of Kansas</a:t>
            </a:r>
          </a:p>
          <a:p>
            <a:r>
              <a:rPr lang="en-US" sz="3700"/>
              <a:t>Amy A. Buffington, M. Ed., University of Kansas</a:t>
            </a:r>
          </a:p>
          <a:p>
            <a:r>
              <a:rPr lang="en-US" sz="3700"/>
              <a:t>Rebecca L. Sherod-Adams, M.S.E. Arizona State University</a:t>
            </a:r>
          </a:p>
          <a:p>
            <a:endParaRPr lang="en-US"/>
          </a:p>
        </p:txBody>
      </p:sp>
      <p:sp>
        <p:nvSpPr>
          <p:cNvPr id="13" name="Textbox">
            <a:extLst>
              <a:ext uri="{FF2B5EF4-FFF2-40B4-BE49-F238E27FC236}">
                <a16:creationId xmlns:a16="http://schemas.microsoft.com/office/drawing/2014/main" id="{ADDE23BF-DA44-1DA1-193D-04CEFAFB7C28}"/>
              </a:ext>
            </a:extLst>
          </p:cNvPr>
          <p:cNvSpPr/>
          <p:nvPr/>
        </p:nvSpPr>
        <p:spPr>
          <a:xfrm>
            <a:off x="2362410" y="4897347"/>
            <a:ext cx="7613484" cy="1031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t>We invite you to visit </a:t>
            </a:r>
            <a:r>
              <a:rPr lang="en-US">
                <a:solidFill>
                  <a:schemeClr val="bg1"/>
                </a:solidFill>
                <a:hlinkClick r:id="rId4">
                  <a:extLst>
                    <a:ext uri="{A12FA001-AC4F-418D-AE19-62706E023703}">
                      <ahyp:hlinkClr xmlns:ahyp="http://schemas.microsoft.com/office/drawing/2018/hyperlinkcolor" val="tx"/>
                    </a:ext>
                  </a:extLst>
                </a:hlinkClick>
              </a:rPr>
              <a:t>ci3t.org/enhance</a:t>
            </a:r>
            <a:r>
              <a:rPr lang="en-US">
                <a:solidFill>
                  <a:schemeClr val="bg1"/>
                </a:solidFill>
              </a:rPr>
              <a:t> </a:t>
            </a:r>
            <a:r>
              <a:rPr lang="en-US"/>
              <a:t>to access our collection of Enhancing Ci3T Modules following a one-time registration process!</a:t>
            </a:r>
          </a:p>
        </p:txBody>
      </p:sp>
      <p:sp>
        <p:nvSpPr>
          <p:cNvPr id="5" name="Text Box 2">
            <a:extLst>
              <a:ext uri="{FF2B5EF4-FFF2-40B4-BE49-F238E27FC236}">
                <a16:creationId xmlns:a16="http://schemas.microsoft.com/office/drawing/2014/main" id="{5E68433B-5201-9CA0-D60E-416A72EE324B}"/>
              </a:ext>
            </a:extLst>
          </p:cNvPr>
          <p:cNvSpPr txBox="1">
            <a:spLocks noChangeArrowheads="1"/>
          </p:cNvSpPr>
          <p:nvPr/>
        </p:nvSpPr>
        <p:spPr bwMode="auto">
          <a:xfrm>
            <a:off x="4237703" y="6238568"/>
            <a:ext cx="7954297" cy="61943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Aft>
                <a:spcPts val="800"/>
              </a:spcAft>
              <a:buNone/>
            </a:pPr>
            <a:r>
              <a:rPr lang="en-US" sz="1000">
                <a:solidFill>
                  <a:srgbClr val="000000"/>
                </a:solidFill>
                <a:effectLst/>
                <a:latin typeface="Arial" panose="020B0604020202020204" pitchFamily="34" charset="0"/>
                <a:ea typeface="Calibri" panose="020F0502020204030204" pitchFamily="34" charset="0"/>
                <a:cs typeface="Arial" panose="020B0604020202020204" pitchFamily="34" charset="0"/>
              </a:rPr>
              <a:t>This presentation was funded in part by Project ENHANCE (U.S. Department of Education, Institute of Education Sciences: Award Number: R324N190002), Project ENGAGE (U.S. Department of Education, Institute of Education Sciences: Award Number: R324X220067), and Project EPIC (U.S. Department of Education, Office of Special Education Programs, Award Number: H325D220011).</a:t>
            </a:r>
          </a:p>
        </p:txBody>
      </p:sp>
    </p:spTree>
    <p:extLst>
      <p:ext uri="{BB962C8B-B14F-4D97-AF65-F5344CB8AC3E}">
        <p14:creationId xmlns:p14="http://schemas.microsoft.com/office/powerpoint/2010/main" val="2597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lstStyle/>
          <a:p>
            <a:r>
              <a:rPr lang="en-US"/>
              <a:t>What does the supporting research for Recognize. Relax. Record. say?</a:t>
            </a:r>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err="1"/>
              <a:t>Durlak</a:t>
            </a:r>
            <a:r>
              <a:rPr lang="en-US"/>
              <a:t>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1394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lstStyle/>
          <a:p>
            <a:r>
              <a:rPr lang="en-US"/>
              <a:t>What does the supporting research for Recognize. Relax. Record. say?</a:t>
            </a:r>
          </a:p>
        </p:txBody>
      </p:sp>
      <p:sp>
        <p:nvSpPr>
          <p:cNvPr id="34" name="Title 1">
            <a:extLst>
              <a:ext uri="{FF2B5EF4-FFF2-40B4-BE49-F238E27FC236}">
                <a16:creationId xmlns:a16="http://schemas.microsoft.com/office/drawing/2014/main" id="{129E1EB0-2C42-842A-91DF-3B82276C45D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lstStyle/>
          <a:p>
            <a:r>
              <a:rPr lang="en-US"/>
              <a:t>What does the supporting research for Recognize. Relax. Record. say?</a:t>
            </a:r>
          </a:p>
        </p:txBody>
      </p:sp>
      <p:sp>
        <p:nvSpPr>
          <p:cNvPr id="5" name="Title 1">
            <a:extLst>
              <a:ext uri="{FF2B5EF4-FFF2-40B4-BE49-F238E27FC236}">
                <a16:creationId xmlns:a16="http://schemas.microsoft.com/office/drawing/2014/main" id="{E383030E-4072-30D7-4DD2-81E3554C029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3</a:t>
            </a:r>
          </a:p>
        </p:txBody>
      </p:sp>
      <p:sp>
        <p:nvSpPr>
          <p:cNvPr id="3" name="Content Placeholder 2">
            <a:extLst>
              <a:ext uri="{FF2B5EF4-FFF2-40B4-BE49-F238E27FC236}">
                <a16:creationId xmlns:a16="http://schemas.microsoft.com/office/drawing/2014/main" id="{402E630D-9228-A947-BC9A-20EEB26DD2DF}"/>
              </a:ext>
            </a:extLst>
          </p:cNvPr>
          <p:cNvSpPr>
            <a:spLocks noGrp="1"/>
          </p:cNvSpPr>
          <p:nvPr>
            <p:ph idx="1"/>
          </p:nvPr>
        </p:nvSpPr>
        <p:spPr>
          <a:xfrm>
            <a:off x="838201" y="1825625"/>
            <a:ext cx="8791574" cy="4394200"/>
          </a:xfrm>
        </p:spPr>
        <p:txBody>
          <a:bodyPr>
            <a:noAutofit/>
          </a:bodyPr>
          <a:lstStyle/>
          <a:p>
            <a:pPr marL="0" indent="0">
              <a:buNone/>
            </a:pPr>
            <a:r>
              <a:rPr lang="en-US" b="1"/>
              <a:t>Record</a:t>
            </a:r>
          </a:p>
          <a:p>
            <a:r>
              <a:rPr lang="en-US" sz="2400"/>
              <a:t>Self-management interventions effective for </a:t>
            </a:r>
          </a:p>
          <a:p>
            <a:pPr lvl="1"/>
            <a:r>
              <a:rPr lang="en-US" sz="2000"/>
              <a:t>behavioral and social outcomes </a:t>
            </a:r>
          </a:p>
          <a:p>
            <a:pPr lvl="1"/>
            <a:r>
              <a:rPr lang="en-US" sz="2000"/>
              <a:t>reading, math, and other content areas at elementary</a:t>
            </a:r>
          </a:p>
          <a:p>
            <a:pPr marL="914400" lvl="2" indent="0" algn="r">
              <a:buNone/>
            </a:pPr>
            <a:r>
              <a:rPr lang="en-US" sz="1800" err="1"/>
              <a:t>Levendoski</a:t>
            </a:r>
            <a:r>
              <a:rPr lang="en-US" sz="1800"/>
              <a:t> &amp; Cartledge, 2000</a:t>
            </a:r>
          </a:p>
          <a:p>
            <a:pPr lvl="1"/>
            <a:r>
              <a:rPr lang="en-US" sz="2000"/>
              <a:t>productivity, engagement, and academic performance at middle and high school</a:t>
            </a:r>
          </a:p>
          <a:p>
            <a:pPr marL="914400" lvl="2" indent="0" algn="r">
              <a:buNone/>
            </a:pPr>
            <a:r>
              <a:rPr lang="en-US" sz="1800"/>
              <a:t>Carr &amp; </a:t>
            </a:r>
            <a:r>
              <a:rPr lang="en-US" sz="1800" err="1"/>
              <a:t>Punzo</a:t>
            </a:r>
            <a:r>
              <a:rPr lang="en-US" sz="1800"/>
              <a:t>, 1993</a:t>
            </a:r>
          </a:p>
          <a:p>
            <a:pPr lvl="1"/>
            <a:r>
              <a:rPr lang="en-US" sz="2000"/>
              <a:t>students with emotional and behavioral disorders</a:t>
            </a:r>
          </a:p>
          <a:p>
            <a:pPr lvl="1"/>
            <a:r>
              <a:rPr lang="en-US" sz="2000"/>
              <a:t>students educated in general and special education classrooms</a:t>
            </a:r>
          </a:p>
          <a:p>
            <a:pPr marL="2174875" lvl="2" indent="0" algn="r">
              <a:buNone/>
            </a:pPr>
            <a:r>
              <a:rPr lang="en-US" sz="1800"/>
              <a:t>A.M. Briesch &amp; Briesch, 2016; Briesch &amp; Chafouleas, 2009; Mooney et al., 2005</a:t>
            </a:r>
          </a:p>
        </p:txBody>
      </p:sp>
      <p:grpSp>
        <p:nvGrpSpPr>
          <p:cNvPr id="4" name="Group 3">
            <a:extLst>
              <a:ext uri="{FF2B5EF4-FFF2-40B4-BE49-F238E27FC236}">
                <a16:creationId xmlns:a16="http://schemas.microsoft.com/office/drawing/2014/main" id="{1526B254-5DB1-00F0-9FD6-6D42613C9D6C}"/>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Picture 5">
              <a:extLst>
                <a:ext uri="{FF2B5EF4-FFF2-40B4-BE49-F238E27FC236}">
                  <a16:creationId xmlns:a16="http://schemas.microsoft.com/office/drawing/2014/main" id="{17D4F0B7-110A-3B14-47F0-40A640F598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Picture 2" descr="Module 6.3.2.6 Recognize. Relax. Record.">
              <a:extLst>
                <a:ext uri="{FF2B5EF4-FFF2-40B4-BE49-F238E27FC236}">
                  <a16:creationId xmlns:a16="http://schemas.microsoft.com/office/drawing/2014/main" id="{4B4BB55E-3659-6437-0429-7C00ADA9D3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4" name="Title">
            <a:extLst>
              <a:ext uri="{FF2B5EF4-FFF2-40B4-BE49-F238E27FC236}">
                <a16:creationId xmlns:a16="http://schemas.microsoft.com/office/drawing/2014/main" id="{C2887C02-AE4C-0CFD-8EDA-A044305CB40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8505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80BED2A-1781-5F40-A3AE-6DFE79DB2D39}"/>
              </a:ext>
            </a:extLst>
          </p:cNvPr>
          <p:cNvSpPr>
            <a:spLocks noGrp="1"/>
          </p:cNvSpPr>
          <p:nvPr>
            <p:ph type="title"/>
          </p:nvPr>
        </p:nvSpPr>
        <p:spPr/>
        <p:txBody>
          <a:bodyPr/>
          <a:lstStyle/>
          <a:p>
            <a:r>
              <a:rPr lang="en-US"/>
              <a:t>Three Components of </a:t>
            </a:r>
            <a:br>
              <a:rPr lang="en-US"/>
            </a:br>
            <a:r>
              <a:rPr lang="en-US"/>
              <a:t>Recognize. Relax. Record. </a:t>
            </a:r>
          </a:p>
        </p:txBody>
      </p:sp>
      <p:graphicFrame>
        <p:nvGraphicFramePr>
          <p:cNvPr id="4" name="Content Placeholder 3" descr="Flowchart that displays baseline with an arrow pointing to RRR instruction with an arrow pointing to RRR In-Class">
            <a:extLst>
              <a:ext uri="{FF2B5EF4-FFF2-40B4-BE49-F238E27FC236}">
                <a16:creationId xmlns:a16="http://schemas.microsoft.com/office/drawing/2014/main" id="{7139D524-8501-FD00-4403-A7B54AC83DD6}"/>
              </a:ext>
            </a:extLst>
          </p:cNvPr>
          <p:cNvGraphicFramePr>
            <a:graphicFrameLocks noGrp="1"/>
          </p:cNvGraphicFramePr>
          <p:nvPr>
            <p:ph idx="1"/>
            <p:extLst>
              <p:ext uri="{D42A27DB-BD31-4B8C-83A1-F6EECF244321}">
                <p14:modId xmlns:p14="http://schemas.microsoft.com/office/powerpoint/2010/main" val="1906692080"/>
              </p:ext>
            </p:extLst>
          </p:nvPr>
        </p:nvGraphicFramePr>
        <p:xfrm>
          <a:off x="827403" y="81048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21E4651-FBD7-1EF1-663E-AB84E2A180D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583" y="4157693"/>
            <a:ext cx="2320242" cy="1792915"/>
          </a:xfrm>
          <a:prstGeom prst="rect">
            <a:avLst/>
          </a:prstGeom>
          <a:ln>
            <a:solidFill>
              <a:schemeClr val="tx1"/>
            </a:solidFill>
          </a:ln>
        </p:spPr>
      </p:pic>
      <p:grpSp>
        <p:nvGrpSpPr>
          <p:cNvPr id="39" name="Group 38">
            <a:extLst>
              <a:ext uri="{FF2B5EF4-FFF2-40B4-BE49-F238E27FC236}">
                <a16:creationId xmlns:a16="http://schemas.microsoft.com/office/drawing/2014/main" id="{4542CB91-DE49-6F98-5013-D9523799631B}"/>
              </a:ext>
              <a:ext uri="{C183D7F6-B498-43B3-948B-1728B52AA6E4}">
                <adec:decorative xmlns:adec="http://schemas.microsoft.com/office/drawing/2017/decorative" val="1"/>
              </a:ext>
            </a:extLst>
          </p:cNvPr>
          <p:cNvGrpSpPr/>
          <p:nvPr/>
        </p:nvGrpSpPr>
        <p:grpSpPr>
          <a:xfrm>
            <a:off x="5340531" y="4029563"/>
            <a:ext cx="1848899" cy="2049173"/>
            <a:chOff x="5225142" y="4186108"/>
            <a:chExt cx="1848899" cy="2049173"/>
          </a:xfrm>
        </p:grpSpPr>
        <p:grpSp>
          <p:nvGrpSpPr>
            <p:cNvPr id="7" name="Group 6">
              <a:extLst>
                <a:ext uri="{FF2B5EF4-FFF2-40B4-BE49-F238E27FC236}">
                  <a16:creationId xmlns:a16="http://schemas.microsoft.com/office/drawing/2014/main" id="{8F98F8B8-0F3B-6769-D926-F5D758CFE6C9}"/>
                </a:ext>
              </a:extLst>
            </p:cNvPr>
            <p:cNvGrpSpPr/>
            <p:nvPr/>
          </p:nvGrpSpPr>
          <p:grpSpPr>
            <a:xfrm>
              <a:off x="6686009" y="4208006"/>
              <a:ext cx="388032" cy="2027275"/>
              <a:chOff x="6704237" y="2072313"/>
              <a:chExt cx="451125" cy="4213316"/>
            </a:xfrm>
          </p:grpSpPr>
          <p:sp>
            <p:nvSpPr>
              <p:cNvPr id="8" name="Arrow: Pentagon 7">
                <a:extLst>
                  <a:ext uri="{FF2B5EF4-FFF2-40B4-BE49-F238E27FC236}">
                    <a16:creationId xmlns:a16="http://schemas.microsoft.com/office/drawing/2014/main" id="{4BDE862E-1FF5-535A-903E-D3431006CCE2}"/>
                  </a:ext>
                </a:extLst>
              </p:cNvPr>
              <p:cNvSpPr/>
              <p:nvPr/>
            </p:nvSpPr>
            <p:spPr>
              <a:xfrm>
                <a:off x="6836547" y="2072313"/>
                <a:ext cx="275583" cy="273475"/>
              </a:xfrm>
              <a:prstGeom prst="homePlat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Arrow: Pentagon 8">
                <a:extLst>
                  <a:ext uri="{FF2B5EF4-FFF2-40B4-BE49-F238E27FC236}">
                    <a16:creationId xmlns:a16="http://schemas.microsoft.com/office/drawing/2014/main" id="{1B7914D0-7B18-8169-F9A5-C72857E1EAAB}"/>
                  </a:ext>
                </a:extLst>
              </p:cNvPr>
              <p:cNvSpPr/>
              <p:nvPr/>
            </p:nvSpPr>
            <p:spPr>
              <a:xfrm>
                <a:off x="6836546" y="2345788"/>
                <a:ext cx="275583" cy="273475"/>
              </a:xfrm>
              <a:prstGeom prst="homePlate">
                <a:avLst/>
              </a:prstGeom>
              <a:solidFill>
                <a:srgbClr val="FFF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Arrow: Pentagon 9">
                <a:extLst>
                  <a:ext uri="{FF2B5EF4-FFF2-40B4-BE49-F238E27FC236}">
                    <a16:creationId xmlns:a16="http://schemas.microsoft.com/office/drawing/2014/main" id="{00E9CB37-6C36-7928-9676-951C3C2EAE26}"/>
                  </a:ext>
                </a:extLst>
              </p:cNvPr>
              <p:cNvSpPr/>
              <p:nvPr/>
            </p:nvSpPr>
            <p:spPr>
              <a:xfrm>
                <a:off x="6836545" y="2619263"/>
                <a:ext cx="275583" cy="273475"/>
              </a:xfrm>
              <a:prstGeom prst="homePlate">
                <a:avLst/>
              </a:prstGeom>
              <a:solidFill>
                <a:srgbClr val="FF99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Arrow: Pentagon 10">
                <a:extLst>
                  <a:ext uri="{FF2B5EF4-FFF2-40B4-BE49-F238E27FC236}">
                    <a16:creationId xmlns:a16="http://schemas.microsoft.com/office/drawing/2014/main" id="{B7A18E76-34DE-CC5B-4AD3-9A8A3E7C78A5}"/>
                  </a:ext>
                </a:extLst>
              </p:cNvPr>
              <p:cNvSpPr/>
              <p:nvPr/>
            </p:nvSpPr>
            <p:spPr>
              <a:xfrm>
                <a:off x="6836544" y="2892738"/>
                <a:ext cx="275583" cy="273475"/>
              </a:xfrm>
              <a:prstGeom prst="homePlate">
                <a:avLst/>
              </a:prstGeom>
              <a:solidFill>
                <a:srgbClr val="FF7C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Arrow: Pentagon 11">
                <a:extLst>
                  <a:ext uri="{FF2B5EF4-FFF2-40B4-BE49-F238E27FC236}">
                    <a16:creationId xmlns:a16="http://schemas.microsoft.com/office/drawing/2014/main" id="{E8CA1E1C-E039-095C-F892-DD9ED38009C3}"/>
                  </a:ext>
                </a:extLst>
              </p:cNvPr>
              <p:cNvSpPr/>
              <p:nvPr/>
            </p:nvSpPr>
            <p:spPr>
              <a:xfrm>
                <a:off x="6836543" y="3166213"/>
                <a:ext cx="275583" cy="273475"/>
              </a:xfrm>
              <a:prstGeom prst="homePlate">
                <a:avLst/>
              </a:prstGeom>
              <a:solidFill>
                <a:srgbClr val="FF85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Arrow: Pentagon 12">
                <a:extLst>
                  <a:ext uri="{FF2B5EF4-FFF2-40B4-BE49-F238E27FC236}">
                    <a16:creationId xmlns:a16="http://schemas.microsoft.com/office/drawing/2014/main" id="{219AC932-9F32-A072-9250-B0CD0F10F75F}"/>
                  </a:ext>
                </a:extLst>
              </p:cNvPr>
              <p:cNvSpPr/>
              <p:nvPr/>
            </p:nvSpPr>
            <p:spPr>
              <a:xfrm>
                <a:off x="6836542" y="3439688"/>
                <a:ext cx="275583" cy="273475"/>
              </a:xfrm>
              <a:prstGeom prst="homePlat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Arrow: Pentagon 13">
                <a:extLst>
                  <a:ext uri="{FF2B5EF4-FFF2-40B4-BE49-F238E27FC236}">
                    <a16:creationId xmlns:a16="http://schemas.microsoft.com/office/drawing/2014/main" id="{E7A5637A-38D6-E397-8BFB-F6EE6C8EFE4C}"/>
                  </a:ext>
                </a:extLst>
              </p:cNvPr>
              <p:cNvSpPr/>
              <p:nvPr/>
            </p:nvSpPr>
            <p:spPr>
              <a:xfrm>
                <a:off x="6836541" y="3713163"/>
                <a:ext cx="275583" cy="273475"/>
              </a:xfrm>
              <a:prstGeom prst="homePlate">
                <a:avLst/>
              </a:prstGeom>
              <a:solidFill>
                <a:srgbClr val="C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Arrow: Pentagon 14">
                <a:extLst>
                  <a:ext uri="{FF2B5EF4-FFF2-40B4-BE49-F238E27FC236}">
                    <a16:creationId xmlns:a16="http://schemas.microsoft.com/office/drawing/2014/main" id="{2DE4777A-6D7A-CBD9-BE45-6D2C95E76309}"/>
                  </a:ext>
                </a:extLst>
              </p:cNvPr>
              <p:cNvSpPr/>
              <p:nvPr/>
            </p:nvSpPr>
            <p:spPr>
              <a:xfrm>
                <a:off x="6836540" y="3986638"/>
                <a:ext cx="275583" cy="273475"/>
              </a:xfrm>
              <a:prstGeom prst="homePlate">
                <a:avLst/>
              </a:prstGeom>
              <a:solidFill>
                <a:srgbClr val="C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Arrow: Pentagon 15">
                <a:extLst>
                  <a:ext uri="{FF2B5EF4-FFF2-40B4-BE49-F238E27FC236}">
                    <a16:creationId xmlns:a16="http://schemas.microsoft.com/office/drawing/2014/main" id="{59B7BDAE-9260-AC4E-DA79-49BD8A1B6355}"/>
                  </a:ext>
                </a:extLst>
              </p:cNvPr>
              <p:cNvSpPr/>
              <p:nvPr/>
            </p:nvSpPr>
            <p:spPr>
              <a:xfrm>
                <a:off x="6836539" y="4260113"/>
                <a:ext cx="275583" cy="273475"/>
              </a:xfrm>
              <a:prstGeom prst="homePlat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Arrow: Pentagon 16">
                <a:extLst>
                  <a:ext uri="{FF2B5EF4-FFF2-40B4-BE49-F238E27FC236}">
                    <a16:creationId xmlns:a16="http://schemas.microsoft.com/office/drawing/2014/main" id="{4F4B4519-C01E-D4D5-F54C-5B3A60B6E2E7}"/>
                  </a:ext>
                </a:extLst>
              </p:cNvPr>
              <p:cNvSpPr/>
              <p:nvPr/>
            </p:nvSpPr>
            <p:spPr>
              <a:xfrm>
                <a:off x="6836538" y="4533588"/>
                <a:ext cx="275583" cy="273475"/>
              </a:xfrm>
              <a:prstGeom prst="homePlate">
                <a:avLst/>
              </a:prstGeom>
              <a:solidFill>
                <a:srgbClr val="33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rrow: Pentagon 17">
                <a:extLst>
                  <a:ext uri="{FF2B5EF4-FFF2-40B4-BE49-F238E27FC236}">
                    <a16:creationId xmlns:a16="http://schemas.microsoft.com/office/drawing/2014/main" id="{7986851C-F1C8-33F2-0324-D7BCCB835602}"/>
                  </a:ext>
                </a:extLst>
              </p:cNvPr>
              <p:cNvSpPr/>
              <p:nvPr/>
            </p:nvSpPr>
            <p:spPr>
              <a:xfrm>
                <a:off x="6836537" y="4807063"/>
                <a:ext cx="275583" cy="273475"/>
              </a:xfrm>
              <a:prstGeom prst="homePlat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Arrow: Pentagon 18">
                <a:extLst>
                  <a:ext uri="{FF2B5EF4-FFF2-40B4-BE49-F238E27FC236}">
                    <a16:creationId xmlns:a16="http://schemas.microsoft.com/office/drawing/2014/main" id="{3D7AAF02-C9EC-5076-94B4-6736763925EF}"/>
                  </a:ext>
                </a:extLst>
              </p:cNvPr>
              <p:cNvSpPr/>
              <p:nvPr/>
            </p:nvSpPr>
            <p:spPr>
              <a:xfrm>
                <a:off x="6836536" y="5080538"/>
                <a:ext cx="275583" cy="273475"/>
              </a:xfrm>
              <a:prstGeom prst="homePlat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Arrow: Pentagon 19">
                <a:extLst>
                  <a:ext uri="{FF2B5EF4-FFF2-40B4-BE49-F238E27FC236}">
                    <a16:creationId xmlns:a16="http://schemas.microsoft.com/office/drawing/2014/main" id="{9B331BA2-26C4-5776-71DB-A0EA4D8A5A50}"/>
                  </a:ext>
                </a:extLst>
              </p:cNvPr>
              <p:cNvSpPr/>
              <p:nvPr/>
            </p:nvSpPr>
            <p:spPr>
              <a:xfrm>
                <a:off x="6836535" y="5354013"/>
                <a:ext cx="275583" cy="273475"/>
              </a:xfrm>
              <a:prstGeom prst="homePlat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Arrow: Pentagon 20">
                <a:extLst>
                  <a:ext uri="{FF2B5EF4-FFF2-40B4-BE49-F238E27FC236}">
                    <a16:creationId xmlns:a16="http://schemas.microsoft.com/office/drawing/2014/main" id="{590AD038-BE34-57E0-8525-5A9EE11657CE}"/>
                  </a:ext>
                </a:extLst>
              </p:cNvPr>
              <p:cNvSpPr/>
              <p:nvPr/>
            </p:nvSpPr>
            <p:spPr>
              <a:xfrm>
                <a:off x="6836534" y="5627488"/>
                <a:ext cx="275583" cy="2734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Arrow: Pentagon 21">
                <a:extLst>
                  <a:ext uri="{FF2B5EF4-FFF2-40B4-BE49-F238E27FC236}">
                    <a16:creationId xmlns:a16="http://schemas.microsoft.com/office/drawing/2014/main" id="{608EE37E-3095-4651-C27C-4F17D2E30C52}"/>
                  </a:ext>
                </a:extLst>
              </p:cNvPr>
              <p:cNvSpPr/>
              <p:nvPr/>
            </p:nvSpPr>
            <p:spPr>
              <a:xfrm>
                <a:off x="6836533" y="5900963"/>
                <a:ext cx="275583" cy="273475"/>
              </a:xfrm>
              <a:prstGeom prst="homePlate">
                <a:avLst/>
              </a:prstGeom>
              <a:solidFill>
                <a:srgbClr val="33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20DB7B62-5F48-682C-25B0-7D1ED5396986}"/>
                  </a:ext>
                </a:extLst>
              </p:cNvPr>
              <p:cNvSpPr/>
              <p:nvPr/>
            </p:nvSpPr>
            <p:spPr>
              <a:xfrm>
                <a:off x="6791274" y="2074923"/>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758E70D7-2462-E5FD-6335-5AF06AE15633}"/>
                  </a:ext>
                </a:extLst>
              </p:cNvPr>
              <p:cNvSpPr/>
              <p:nvPr/>
            </p:nvSpPr>
            <p:spPr>
              <a:xfrm>
                <a:off x="6791275" y="2350550"/>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F18F5146-6C1C-3F2C-6EAC-A4AFB4BED87E}"/>
                  </a:ext>
                </a:extLst>
              </p:cNvPr>
              <p:cNvSpPr/>
              <p:nvPr/>
            </p:nvSpPr>
            <p:spPr>
              <a:xfrm>
                <a:off x="6788120" y="2613978"/>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1D2554CE-59D3-B6F2-3CFA-804C9BBDB1D6}"/>
                  </a:ext>
                </a:extLst>
              </p:cNvPr>
              <p:cNvSpPr/>
              <p:nvPr/>
            </p:nvSpPr>
            <p:spPr>
              <a:xfrm>
                <a:off x="6791273" y="2893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F9A03868-4287-C3BA-47EB-77989083D0F3}"/>
                  </a:ext>
                </a:extLst>
              </p:cNvPr>
              <p:cNvSpPr/>
              <p:nvPr/>
            </p:nvSpPr>
            <p:spPr>
              <a:xfrm>
                <a:off x="6791273" y="3170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370AE479-8E7C-B23F-E8C6-87BAB403420A}"/>
                  </a:ext>
                </a:extLst>
              </p:cNvPr>
              <p:cNvSpPr/>
              <p:nvPr/>
            </p:nvSpPr>
            <p:spPr>
              <a:xfrm>
                <a:off x="6809174" y="3706332"/>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7</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5659C272-5D20-B63B-E68F-DB6BF87C7359}"/>
                  </a:ext>
                </a:extLst>
              </p:cNvPr>
              <p:cNvSpPr/>
              <p:nvPr/>
            </p:nvSpPr>
            <p:spPr>
              <a:xfrm>
                <a:off x="6791274" y="344053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6</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B88319CE-83B5-4679-824B-726C796C0558}"/>
                  </a:ext>
                </a:extLst>
              </p:cNvPr>
              <p:cNvSpPr/>
              <p:nvPr/>
            </p:nvSpPr>
            <p:spPr>
              <a:xfrm>
                <a:off x="6797640" y="426409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9</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34438B-0183-A885-55B9-B5D6D41A2E16}"/>
                  </a:ext>
                </a:extLst>
              </p:cNvPr>
              <p:cNvSpPr/>
              <p:nvPr/>
            </p:nvSpPr>
            <p:spPr>
              <a:xfrm>
                <a:off x="6740491" y="4519145"/>
                <a:ext cx="3989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10</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73013415-CD72-72B8-F16B-7B3FD1E2E7BD}"/>
                  </a:ext>
                </a:extLst>
              </p:cNvPr>
              <p:cNvSpPr/>
              <p:nvPr/>
            </p:nvSpPr>
            <p:spPr>
              <a:xfrm>
                <a:off x="6724617" y="4804823"/>
                <a:ext cx="43074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E0C240C6-1E6D-7754-2180-7DFC02A3D0B1}"/>
                  </a:ext>
                </a:extLst>
              </p:cNvPr>
              <p:cNvSpPr/>
              <p:nvPr/>
            </p:nvSpPr>
            <p:spPr>
              <a:xfrm>
                <a:off x="6704237" y="5077451"/>
                <a:ext cx="4370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12</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26D917C1-F555-972A-20B8-195804F313CB}"/>
                  </a:ext>
                </a:extLst>
              </p:cNvPr>
              <p:cNvSpPr/>
              <p:nvPr/>
            </p:nvSpPr>
            <p:spPr>
              <a:xfrm>
                <a:off x="6724617" y="5327337"/>
                <a:ext cx="411696"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437A6781-AF95-4DEA-777F-701CCB48074B}"/>
                  </a:ext>
                </a:extLst>
              </p:cNvPr>
              <p:cNvSpPr/>
              <p:nvPr/>
            </p:nvSpPr>
            <p:spPr>
              <a:xfrm>
                <a:off x="6735988" y="5616551"/>
                <a:ext cx="3735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F0FF791A-293F-52C2-47C6-C88F726362D2}"/>
                  </a:ext>
                </a:extLst>
              </p:cNvPr>
              <p:cNvSpPr/>
              <p:nvPr/>
            </p:nvSpPr>
            <p:spPr>
              <a:xfrm>
                <a:off x="6737318" y="5901835"/>
                <a:ext cx="3862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447D5F43-8FB0-F4A0-0082-9095F138302A}"/>
                  </a:ext>
                </a:extLst>
              </p:cNvPr>
              <p:cNvSpPr/>
              <p:nvPr/>
            </p:nvSpPr>
            <p:spPr>
              <a:xfrm>
                <a:off x="6809175" y="3979121"/>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8</a:t>
                </a:r>
                <a:endParaRPr lang="en-US" sz="600" b="0" cap="none" spc="0">
                  <a:ln w="0"/>
                  <a:solidFill>
                    <a:schemeClr val="tx1"/>
                  </a:solidFill>
                  <a:effectLst>
                    <a:outerShdw blurRad="38100" dist="19050" dir="2700000" algn="tl" rotWithShape="0">
                      <a:schemeClr val="dk1">
                        <a:alpha val="40000"/>
                      </a:schemeClr>
                    </a:outerShdw>
                  </a:effectLst>
                </a:endParaRPr>
              </a:p>
            </p:txBody>
          </p:sp>
        </p:grpSp>
        <p:pic>
          <p:nvPicPr>
            <p:cNvPr id="6" name="Picture 5">
              <a:extLst>
                <a:ext uri="{FF2B5EF4-FFF2-40B4-BE49-F238E27FC236}">
                  <a16:creationId xmlns:a16="http://schemas.microsoft.com/office/drawing/2014/main" id="{041E7BA2-5848-6F4D-C482-F9373D3B4A91}"/>
                </a:ext>
              </a:extLst>
            </p:cNvPr>
            <p:cNvPicPr>
              <a:picLocks noChangeAspect="1"/>
            </p:cNvPicPr>
            <p:nvPr/>
          </p:nvPicPr>
          <p:blipFill>
            <a:blip r:embed="rId8" cstate="screen">
              <a:extLst>
                <a:ext uri="{28A0092B-C50C-407E-A947-70E740481C1C}">
                  <a14:useLocalDpi xmlns:a14="http://schemas.microsoft.com/office/drawing/2010/main"/>
                </a:ext>
              </a:extLst>
            </a:blip>
            <a:srcRect l="2085" t="1023" r="1745" b="1532"/>
            <a:stretch/>
          </p:blipFill>
          <p:spPr>
            <a:xfrm>
              <a:off x="5225142" y="4186108"/>
              <a:ext cx="1599543" cy="2046391"/>
            </a:xfrm>
            <a:prstGeom prst="rect">
              <a:avLst/>
            </a:prstGeom>
            <a:ln>
              <a:noFill/>
            </a:ln>
            <a:effectLst>
              <a:outerShdw blurRad="292100" dist="139700" dir="2700000" algn="tl" rotWithShape="0">
                <a:srgbClr val="333333">
                  <a:alpha val="65000"/>
                </a:srgbClr>
              </a:outerShdw>
            </a:effectLst>
          </p:spPr>
        </p:pic>
      </p:grpSp>
      <p:pic>
        <p:nvPicPr>
          <p:cNvPr id="40" name="Picture 39">
            <a:extLst>
              <a:ext uri="{FF2B5EF4-FFF2-40B4-BE49-F238E27FC236}">
                <a16:creationId xmlns:a16="http://schemas.microsoft.com/office/drawing/2014/main" id="{CF9ED086-2209-C3F4-A2A2-09BA1BF057A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662460" y="4058784"/>
            <a:ext cx="1613137" cy="1246414"/>
          </a:xfrm>
          <a:prstGeom prst="rect">
            <a:avLst/>
          </a:prstGeom>
          <a:ln>
            <a:solidFill>
              <a:schemeClr val="tx1"/>
            </a:solidFill>
          </a:ln>
        </p:spPr>
      </p:pic>
      <p:pic>
        <p:nvPicPr>
          <p:cNvPr id="41" name="Picture 40">
            <a:extLst>
              <a:ext uri="{FF2B5EF4-FFF2-40B4-BE49-F238E27FC236}">
                <a16:creationId xmlns:a16="http://schemas.microsoft.com/office/drawing/2014/main" id="{C7C5E158-3037-BAE4-F99C-A844B878F948}"/>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l="1198" t="2145" r="50366" b="2581"/>
          <a:stretch/>
        </p:blipFill>
        <p:spPr>
          <a:xfrm>
            <a:off x="9729866" y="4581343"/>
            <a:ext cx="1613137" cy="1246515"/>
          </a:xfrm>
          <a:prstGeom prst="rect">
            <a:avLst/>
          </a:prstGeom>
        </p:spPr>
      </p:pic>
    </p:spTree>
    <p:extLst>
      <p:ext uri="{BB962C8B-B14F-4D97-AF65-F5344CB8AC3E}">
        <p14:creationId xmlns:p14="http://schemas.microsoft.com/office/powerpoint/2010/main" val="271700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010FC07-B88B-55BF-065C-BB56D786A3AD}"/>
              </a:ext>
            </a:extLst>
          </p:cNvPr>
          <p:cNvSpPr>
            <a:spLocks noGrp="1"/>
          </p:cNvSpPr>
          <p:nvPr>
            <p:ph type="title"/>
          </p:nvPr>
        </p:nvSpPr>
        <p:spPr/>
        <p:txBody>
          <a:bodyPr/>
          <a:lstStyle/>
          <a:p>
            <a:r>
              <a:rPr lang="en-US"/>
              <a:t>Feedback from Families Before Intervention</a:t>
            </a:r>
          </a:p>
        </p:txBody>
      </p:sp>
      <p:pic>
        <p:nvPicPr>
          <p:cNvPr id="7" name="Picture 1" descr="Handwritten comments from a parent. &quot;I am excited for &quot;Blank&quot; to participate in this intervention program. Excited to see how he better manages his emotions and feeling throughout this program and in the future. Thank you for considering him as a participant. Best of luck.&quot;">
            <a:extLst>
              <a:ext uri="{FF2B5EF4-FFF2-40B4-BE49-F238E27FC236}">
                <a16:creationId xmlns:a16="http://schemas.microsoft.com/office/drawing/2014/main" id="{65C51B10-920F-6297-3477-9D5E30528B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0438" y="1690688"/>
            <a:ext cx="5749425" cy="1532589"/>
          </a:xfrm>
          <a:prstGeom prst="rect">
            <a:avLst/>
          </a:prstGeom>
        </p:spPr>
      </p:pic>
      <p:pic>
        <p:nvPicPr>
          <p:cNvPr id="5" name="Picture 2" descr="Handwritten comments from a parent: &quot;I've been looking for a way to help her develop better emotional regulation techniques, and this sounds like a great theory. She has been having some issues with this at home-breaking things when she is mad or yelling. I truly hope this will help.&quot;&#10;">
            <a:extLst>
              <a:ext uri="{FF2B5EF4-FFF2-40B4-BE49-F238E27FC236}">
                <a16:creationId xmlns:a16="http://schemas.microsoft.com/office/drawing/2014/main" id="{E608C129-37F9-9DAC-6AFC-A0980FDB4B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7388" y="3466660"/>
            <a:ext cx="6011114" cy="1438476"/>
          </a:xfrm>
          <a:prstGeom prst="rect">
            <a:avLst/>
          </a:prstGeom>
        </p:spPr>
      </p:pic>
      <p:pic>
        <p:nvPicPr>
          <p:cNvPr id="6" name="Picture 3" descr="Handwritten comments from a parent: &quot;I think this method is a good way to help &quot;Blank&quot; understand his feelings are okay and it's okay to ask for help, but it's also important to learn to help yourself too.&quot;&#10;&#10;">
            <a:extLst>
              <a:ext uri="{FF2B5EF4-FFF2-40B4-BE49-F238E27FC236}">
                <a16:creationId xmlns:a16="http://schemas.microsoft.com/office/drawing/2014/main" id="{91A10E7E-AF0C-4849-E0C5-DD41A2D42E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0438" y="5148519"/>
            <a:ext cx="6020640" cy="1190791"/>
          </a:xfrm>
          <a:prstGeom prst="rect">
            <a:avLst/>
          </a:prstGeom>
        </p:spPr>
      </p:pic>
    </p:spTree>
    <p:extLst>
      <p:ext uri="{BB962C8B-B14F-4D97-AF65-F5344CB8AC3E}">
        <p14:creationId xmlns:p14="http://schemas.microsoft.com/office/powerpoint/2010/main" val="3398308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DA8229-2E2E-1872-5326-63C2BF58AC88}"/>
              </a:ext>
            </a:extLst>
          </p:cNvPr>
          <p:cNvSpPr>
            <a:spLocks noGrp="1"/>
          </p:cNvSpPr>
          <p:nvPr>
            <p:ph type="title"/>
          </p:nvPr>
        </p:nvSpPr>
        <p:spPr/>
        <p:txBody>
          <a:bodyPr/>
          <a:lstStyle/>
          <a:p>
            <a:r>
              <a:rPr lang="en-US"/>
              <a:t>Four Corner Conversation! (1)</a:t>
            </a:r>
          </a:p>
        </p:txBody>
      </p:sp>
      <p:sp>
        <p:nvSpPr>
          <p:cNvPr id="4" name="Content Placeholder 3">
            <a:extLst>
              <a:ext uri="{FF2B5EF4-FFF2-40B4-BE49-F238E27FC236}">
                <a16:creationId xmlns:a16="http://schemas.microsoft.com/office/drawing/2014/main" id="{044BD4A9-7126-BF69-9CAF-A7D0F41E64AB}"/>
              </a:ext>
            </a:extLst>
          </p:cNvPr>
          <p:cNvSpPr>
            <a:spLocks noGrp="1"/>
          </p:cNvSpPr>
          <p:nvPr>
            <p:ph idx="1"/>
          </p:nvPr>
        </p:nvSpPr>
        <p:spPr>
          <a:xfrm>
            <a:off x="920496" y="1479115"/>
            <a:ext cx="10515600" cy="4351338"/>
          </a:xfrm>
        </p:spPr>
        <p:txBody>
          <a:bodyPr/>
          <a:lstStyle/>
          <a:p>
            <a:r>
              <a:rPr lang="en-US"/>
              <a:t>What are your initial impressions of RRR?</a:t>
            </a:r>
          </a:p>
          <a:p>
            <a:r>
              <a:rPr lang="en-US"/>
              <a:t>What does internalizing behavior look like for your students?</a:t>
            </a:r>
          </a:p>
          <a:p>
            <a:r>
              <a:rPr lang="en-US"/>
              <a:t>Thinking back to previous or current groups of students you have taught, are there students you think might have benefited from RRR?</a:t>
            </a:r>
          </a:p>
          <a:p>
            <a:r>
              <a:rPr lang="en-US"/>
              <a:t>To what extent do you feel comfortable providing interventions to support students with internalizing behaviors?</a:t>
            </a:r>
          </a:p>
        </p:txBody>
      </p:sp>
      <p:sp>
        <p:nvSpPr>
          <p:cNvPr id="6" name="Flowchart: Connector 5">
            <a:extLst>
              <a:ext uri="{FF2B5EF4-FFF2-40B4-BE49-F238E27FC236}">
                <a16:creationId xmlns:a16="http://schemas.microsoft.com/office/drawing/2014/main" id="{3C75C7C2-614A-9DF1-FFE8-261FF8AE31E0}"/>
              </a:ext>
              <a:ext uri="{C183D7F6-B498-43B3-948B-1728B52AA6E4}">
                <adec:decorative xmlns:adec="http://schemas.microsoft.com/office/drawing/2017/decorative" val="1"/>
              </a:ext>
            </a:extLst>
          </p:cNvPr>
          <p:cNvSpPr/>
          <p:nvPr/>
        </p:nvSpPr>
        <p:spPr>
          <a:xfrm>
            <a:off x="11195304" y="452437"/>
            <a:ext cx="457200" cy="457200"/>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F0D222C-63E4-F06E-2F8B-0276F9243233}"/>
              </a:ext>
              <a:ext uri="{C183D7F6-B498-43B3-948B-1728B52AA6E4}">
                <adec:decorative xmlns:adec="http://schemas.microsoft.com/office/drawing/2017/decorative" val="1"/>
              </a:ext>
            </a:extLst>
          </p:cNvPr>
          <p:cNvSpPr/>
          <p:nvPr/>
        </p:nvSpPr>
        <p:spPr>
          <a:xfrm>
            <a:off x="365760" y="5948363"/>
            <a:ext cx="457200" cy="4572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4276BCA2-B7FE-B4E9-7888-42849B0D232A}"/>
              </a:ext>
              <a:ext uri="{C183D7F6-B498-43B3-948B-1728B52AA6E4}">
                <adec:decorative xmlns:adec="http://schemas.microsoft.com/office/drawing/2017/decorative" val="1"/>
              </a:ext>
            </a:extLst>
          </p:cNvPr>
          <p:cNvSpPr/>
          <p:nvPr/>
        </p:nvSpPr>
        <p:spPr>
          <a:xfrm>
            <a:off x="11207496" y="6035675"/>
            <a:ext cx="457200" cy="457200"/>
          </a:xfrm>
          <a:prstGeom prst="flowChartConnec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842DFEBF-B547-1D54-38BD-7D5BC0A4C8A5}"/>
              </a:ext>
              <a:ext uri="{C183D7F6-B498-43B3-948B-1728B52AA6E4}">
                <adec:decorative xmlns:adec="http://schemas.microsoft.com/office/drawing/2017/decorative" val="1"/>
              </a:ext>
            </a:extLst>
          </p:cNvPr>
          <p:cNvSpPr/>
          <p:nvPr/>
        </p:nvSpPr>
        <p:spPr>
          <a:xfrm>
            <a:off x="310896" y="223837"/>
            <a:ext cx="457200" cy="4572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10:00">
            <a:extLst>
              <a:ext uri="{FF2B5EF4-FFF2-40B4-BE49-F238E27FC236}">
                <a16:creationId xmlns:a16="http://schemas.microsoft.com/office/drawing/2014/main" id="{8DBDAB02-6373-EC68-A89D-9BF4B80F624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738822" y="4733921"/>
            <a:ext cx="4714022" cy="1671638"/>
          </a:xfrm>
          <a:prstGeom prst="rect">
            <a:avLst/>
          </a:prstGeom>
          <a:noFill/>
        </p:spPr>
      </p:pic>
      <p:pic>
        <p:nvPicPr>
          <p:cNvPr id="15" name="09:00">
            <a:extLst>
              <a:ext uri="{FF2B5EF4-FFF2-40B4-BE49-F238E27FC236}">
                <a16:creationId xmlns:a16="http://schemas.microsoft.com/office/drawing/2014/main" id="{92436897-A19D-FF44-05A8-7EF11FFC95F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38878" y="4733921"/>
            <a:ext cx="4714022" cy="1671638"/>
          </a:xfrm>
          <a:prstGeom prst="rect">
            <a:avLst/>
          </a:prstGeom>
          <a:noFill/>
        </p:spPr>
      </p:pic>
      <p:pic>
        <p:nvPicPr>
          <p:cNvPr id="16" name="08:00">
            <a:extLst>
              <a:ext uri="{FF2B5EF4-FFF2-40B4-BE49-F238E27FC236}">
                <a16:creationId xmlns:a16="http://schemas.microsoft.com/office/drawing/2014/main" id="{7A6EB554-EBCC-1BCD-D372-90C066AF0ED2}"/>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739042" y="4733921"/>
            <a:ext cx="4714022" cy="1671638"/>
          </a:xfrm>
          <a:prstGeom prst="rect">
            <a:avLst/>
          </a:prstGeom>
          <a:noFill/>
        </p:spPr>
      </p:pic>
      <p:pic>
        <p:nvPicPr>
          <p:cNvPr id="17" name="07:00">
            <a:extLst>
              <a:ext uri="{FF2B5EF4-FFF2-40B4-BE49-F238E27FC236}">
                <a16:creationId xmlns:a16="http://schemas.microsoft.com/office/drawing/2014/main" id="{FFB8F3EB-A243-A235-859F-3FA8AB1BA53D}"/>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18" name="06:00">
            <a:extLst>
              <a:ext uri="{FF2B5EF4-FFF2-40B4-BE49-F238E27FC236}">
                <a16:creationId xmlns:a16="http://schemas.microsoft.com/office/drawing/2014/main" id="{12AD2004-824B-449B-2031-DC052FC758E6}"/>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19" name="05:00">
            <a:extLst>
              <a:ext uri="{FF2B5EF4-FFF2-40B4-BE49-F238E27FC236}">
                <a16:creationId xmlns:a16="http://schemas.microsoft.com/office/drawing/2014/main" id="{05CE8AAF-621E-0AC8-4680-2BB0AA371AAB}"/>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20" name="04:00">
            <a:extLst>
              <a:ext uri="{FF2B5EF4-FFF2-40B4-BE49-F238E27FC236}">
                <a16:creationId xmlns:a16="http://schemas.microsoft.com/office/drawing/2014/main" id="{4032CA83-BA22-684B-70E3-D19F37FB006B}"/>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38878" y="4733921"/>
            <a:ext cx="4714022" cy="1671638"/>
          </a:xfrm>
          <a:prstGeom prst="rect">
            <a:avLst/>
          </a:prstGeom>
          <a:noFill/>
        </p:spPr>
      </p:pic>
      <p:pic>
        <p:nvPicPr>
          <p:cNvPr id="21" name="03:00">
            <a:extLst>
              <a:ext uri="{FF2B5EF4-FFF2-40B4-BE49-F238E27FC236}">
                <a16:creationId xmlns:a16="http://schemas.microsoft.com/office/drawing/2014/main" id="{9E48E0EF-5045-3854-9426-4FD81625A745}"/>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39044" y="4733923"/>
            <a:ext cx="4714022" cy="1671638"/>
          </a:xfrm>
          <a:prstGeom prst="rect">
            <a:avLst/>
          </a:prstGeom>
          <a:noFill/>
        </p:spPr>
      </p:pic>
      <p:pic>
        <p:nvPicPr>
          <p:cNvPr id="22" name="02:00">
            <a:extLst>
              <a:ext uri="{FF2B5EF4-FFF2-40B4-BE49-F238E27FC236}">
                <a16:creationId xmlns:a16="http://schemas.microsoft.com/office/drawing/2014/main" id="{BC1116D8-A92E-2FE8-B444-6D1A2375CBEF}"/>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39046" y="4733923"/>
            <a:ext cx="4714022" cy="1671638"/>
          </a:xfrm>
          <a:prstGeom prst="rect">
            <a:avLst/>
          </a:prstGeom>
          <a:noFill/>
        </p:spPr>
      </p:pic>
      <p:pic>
        <p:nvPicPr>
          <p:cNvPr id="23" name="01:00">
            <a:extLst>
              <a:ext uri="{FF2B5EF4-FFF2-40B4-BE49-F238E27FC236}">
                <a16:creationId xmlns:a16="http://schemas.microsoft.com/office/drawing/2014/main" id="{D956644B-F469-24C6-EEE3-E4BDD26DBD85}"/>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39046" y="4733925"/>
            <a:ext cx="4714022" cy="1671638"/>
          </a:xfrm>
          <a:prstGeom prst="rect">
            <a:avLst/>
          </a:prstGeom>
          <a:noFill/>
        </p:spPr>
      </p:pic>
      <p:pic>
        <p:nvPicPr>
          <p:cNvPr id="24" name="00:30">
            <a:extLst>
              <a:ext uri="{FF2B5EF4-FFF2-40B4-BE49-F238E27FC236}">
                <a16:creationId xmlns:a16="http://schemas.microsoft.com/office/drawing/2014/main" id="{F39E5F78-DA49-30BD-06CE-08645569530A}"/>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38934" y="4733921"/>
            <a:ext cx="4714022" cy="1671638"/>
          </a:xfrm>
          <a:prstGeom prst="rect">
            <a:avLst/>
          </a:prstGeom>
          <a:noFill/>
        </p:spPr>
      </p:pic>
      <p:pic>
        <p:nvPicPr>
          <p:cNvPr id="25" name="00:00">
            <a:extLst>
              <a:ext uri="{FF2B5EF4-FFF2-40B4-BE49-F238E27FC236}">
                <a16:creationId xmlns:a16="http://schemas.microsoft.com/office/drawing/2014/main" id="{FC0104C0-E114-F498-8AAC-438D93580A98}"/>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38990" y="4737847"/>
            <a:ext cx="4500235" cy="1595828"/>
          </a:xfrm>
          <a:prstGeom prst="rect">
            <a:avLst/>
          </a:prstGeom>
          <a:noFill/>
        </p:spPr>
      </p:pic>
    </p:spTree>
    <p:extLst>
      <p:ext uri="{BB962C8B-B14F-4D97-AF65-F5344CB8AC3E}">
        <p14:creationId xmlns:p14="http://schemas.microsoft.com/office/powerpoint/2010/main" val="250546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1F37-97F1-5171-E2FD-E5FE0F5A4D9B}"/>
              </a:ext>
            </a:extLst>
          </p:cNvPr>
          <p:cNvSpPr>
            <a:spLocks noGrp="1"/>
          </p:cNvSpPr>
          <p:nvPr>
            <p:ph type="title"/>
          </p:nvPr>
        </p:nvSpPr>
        <p:spPr/>
        <p:txBody>
          <a:bodyPr/>
          <a:lstStyle/>
          <a:p>
            <a:r>
              <a:rPr lang="en-US"/>
              <a:t>Implementing RRR</a:t>
            </a:r>
          </a:p>
        </p:txBody>
      </p:sp>
      <p:sp>
        <p:nvSpPr>
          <p:cNvPr id="3" name="Text Placeholder 2">
            <a:extLst>
              <a:ext uri="{FF2B5EF4-FFF2-40B4-BE49-F238E27FC236}">
                <a16:creationId xmlns:a16="http://schemas.microsoft.com/office/drawing/2014/main" id="{986CEE6A-133C-109D-7B0B-5AB3228CEF20}"/>
              </a:ext>
            </a:extLst>
          </p:cNvPr>
          <p:cNvSpPr>
            <a:spLocks noGrp="1"/>
          </p:cNvSpPr>
          <p:nvPr>
            <p:ph type="body" idx="1"/>
          </p:nvPr>
        </p:nvSpPr>
        <p:spPr/>
        <p:txBody>
          <a:bodyPr/>
          <a:lstStyle/>
          <a:p>
            <a:r>
              <a:rPr lang="en-US"/>
              <a:t>A 7 step process</a:t>
            </a:r>
          </a:p>
        </p:txBody>
      </p:sp>
      <p:pic>
        <p:nvPicPr>
          <p:cNvPr id="4" name="Content Placeholder 4" descr="Recognize. Relax. Record. module cover">
            <a:extLst>
              <a:ext uri="{FF2B5EF4-FFF2-40B4-BE49-F238E27FC236}">
                <a16:creationId xmlns:a16="http://schemas.microsoft.com/office/drawing/2014/main" id="{2FF9F3CF-C46A-3835-C887-E74CD3FDAE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5295" y="1654874"/>
            <a:ext cx="2784855"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0017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a:xfrm>
            <a:off x="3581400" y="1709738"/>
            <a:ext cx="8610600" cy="2852737"/>
          </a:xfrm>
        </p:spPr>
        <p:txBody>
          <a:bodyPr anchor="ctr">
            <a:normAutofit/>
          </a:bodyPr>
          <a:lstStyle/>
          <a:p>
            <a:r>
              <a:rPr lang="en-US"/>
              <a:t>Step 1</a:t>
            </a:r>
          </a:p>
        </p:txBody>
      </p:sp>
      <p:sp>
        <p:nvSpPr>
          <p:cNvPr id="7" name="Text Placeholder 2">
            <a:extLst>
              <a:ext uri="{FF2B5EF4-FFF2-40B4-BE49-F238E27FC236}">
                <a16:creationId xmlns:a16="http://schemas.microsoft.com/office/drawing/2014/main" id="{72023E1F-A9F0-D4CC-23A1-4638EFF20627}"/>
              </a:ext>
            </a:extLst>
          </p:cNvPr>
          <p:cNvSpPr>
            <a:spLocks noGrp="1"/>
          </p:cNvSpPr>
          <p:nvPr>
            <p:ph type="body" idx="1"/>
          </p:nvPr>
        </p:nvSpPr>
        <p:spPr>
          <a:xfrm>
            <a:off x="5578996" y="4589463"/>
            <a:ext cx="6613004" cy="1500187"/>
          </a:xfrm>
        </p:spPr>
        <p:txBody>
          <a:bodyPr/>
          <a:lstStyle/>
          <a:p>
            <a:r>
              <a:rPr lang="en-US"/>
              <a:t>Use data to connect students to RRR</a:t>
            </a:r>
          </a:p>
        </p:txBody>
      </p:sp>
    </p:spTree>
    <p:extLst>
      <p:ext uri="{BB962C8B-B14F-4D97-AF65-F5344CB8AC3E}">
        <p14:creationId xmlns:p14="http://schemas.microsoft.com/office/powerpoint/2010/main" val="293766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8F1557-2C5C-E21A-7E07-8E148A2794DA}"/>
              </a:ext>
            </a:extLst>
          </p:cNvPr>
          <p:cNvSpPr txBox="1">
            <a:spLocks noGrp="1"/>
          </p:cNvSpPr>
          <p:nvPr>
            <p:ph type="title" idx="4294967295"/>
          </p:nvPr>
        </p:nvSpPr>
        <p:spPr>
          <a:xfrm>
            <a:off x="1760856" y="168568"/>
            <a:ext cx="81877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prstClr val="black"/>
                </a:solidFill>
                <a:effectLst/>
                <a:uLnTx/>
                <a:uFillTx/>
                <a:latin typeface="Arial" panose="020B0604020202020204"/>
                <a:ea typeface="+mn-ea"/>
                <a:cs typeface="+mn-cs"/>
              </a:rPr>
              <a:t>Project ENGAGE Research Team</a:t>
            </a:r>
          </a:p>
        </p:txBody>
      </p:sp>
      <p:grpSp>
        <p:nvGrpSpPr>
          <p:cNvPr id="32" name="Group 31" descr="Images and emails of Project ENGAGE Research Team including Allison Bernard allison.bernard@ku.edu, Mark Buckman buckman@ku.edu, Amy Buffington a.buffington@ku.edu, Eric Common ecommon@umich.edu, Rebecca L. Sherod-Adams rebeccasherod@asu.edu, Kathleen Lynne Lane Kathleen.lane@ku.edu, Wendy P. Oakes Wendy.oakes@asu.edu, Kathryn Johnson kathrynjohnson@ku,edu, Elise Sarasin elise.sarasin@ku.edu, Joni Weiss joni.weiss@ku.edu, Stacie Williams Stacie.w@ku.edu">
            <a:extLst>
              <a:ext uri="{FF2B5EF4-FFF2-40B4-BE49-F238E27FC236}">
                <a16:creationId xmlns:a16="http://schemas.microsoft.com/office/drawing/2014/main" id="{6A008767-950B-6FA9-34FA-916BA0A279C8}"/>
              </a:ext>
            </a:extLst>
          </p:cNvPr>
          <p:cNvGrpSpPr/>
          <p:nvPr/>
        </p:nvGrpSpPr>
        <p:grpSpPr>
          <a:xfrm>
            <a:off x="929014" y="884385"/>
            <a:ext cx="10169128" cy="5747964"/>
            <a:chOff x="929014" y="884385"/>
            <a:chExt cx="10169128" cy="5747964"/>
          </a:xfrm>
        </p:grpSpPr>
        <p:pic>
          <p:nvPicPr>
            <p:cNvPr id="2" name="Picture 1">
              <a:extLst>
                <a:ext uri="{FF2B5EF4-FFF2-40B4-BE49-F238E27FC236}">
                  <a16:creationId xmlns:a16="http://schemas.microsoft.com/office/drawing/2014/main" id="{1E0C42C1-4227-1099-37CB-4DFD79806ECE}"/>
                </a:ext>
              </a:extLst>
            </p:cNvPr>
            <p:cNvPicPr>
              <a:picLocks noChangeAspect="1"/>
            </p:cNvPicPr>
            <p:nvPr/>
          </p:nvPicPr>
          <p:blipFill>
            <a:blip r:embed="rId3"/>
            <a:srcRect b="12906"/>
            <a:stretch/>
          </p:blipFill>
          <p:spPr>
            <a:xfrm>
              <a:off x="4989344" y="2782825"/>
              <a:ext cx="1950889" cy="1752216"/>
            </a:xfrm>
            <a:prstGeom prst="rect">
              <a:avLst/>
            </a:prstGeom>
          </p:spPr>
        </p:pic>
        <p:pic>
          <p:nvPicPr>
            <p:cNvPr id="4" name="Picture 3">
              <a:extLst>
                <a:ext uri="{FF2B5EF4-FFF2-40B4-BE49-F238E27FC236}">
                  <a16:creationId xmlns:a16="http://schemas.microsoft.com/office/drawing/2014/main" id="{8BF5D73A-E8D8-2831-2B49-A933DAE837C3}"/>
                </a:ext>
              </a:extLst>
            </p:cNvPr>
            <p:cNvPicPr>
              <a:picLocks noChangeAspect="1"/>
            </p:cNvPicPr>
            <p:nvPr/>
          </p:nvPicPr>
          <p:blipFill>
            <a:blip r:embed="rId4"/>
            <a:srcRect b="13430"/>
            <a:stretch/>
          </p:blipFill>
          <p:spPr>
            <a:xfrm>
              <a:off x="3610406" y="891976"/>
              <a:ext cx="1950889" cy="1752216"/>
            </a:xfrm>
            <a:prstGeom prst="rect">
              <a:avLst/>
            </a:prstGeom>
          </p:spPr>
        </p:pic>
        <p:pic>
          <p:nvPicPr>
            <p:cNvPr id="6" name="Picture 5">
              <a:extLst>
                <a:ext uri="{FF2B5EF4-FFF2-40B4-BE49-F238E27FC236}">
                  <a16:creationId xmlns:a16="http://schemas.microsoft.com/office/drawing/2014/main" id="{A5047CBF-FC4E-59E8-E51F-CD4E599F6BF2}"/>
                </a:ext>
              </a:extLst>
            </p:cNvPr>
            <p:cNvPicPr>
              <a:picLocks noChangeAspect="1"/>
            </p:cNvPicPr>
            <p:nvPr/>
          </p:nvPicPr>
          <p:blipFill>
            <a:blip r:embed="rId5"/>
            <a:srcRect b="13430"/>
            <a:stretch/>
          </p:blipFill>
          <p:spPr>
            <a:xfrm>
              <a:off x="7684714" y="2797934"/>
              <a:ext cx="1956986" cy="1752217"/>
            </a:xfrm>
            <a:prstGeom prst="rect">
              <a:avLst/>
            </a:prstGeom>
          </p:spPr>
        </p:pic>
        <p:pic>
          <p:nvPicPr>
            <p:cNvPr id="8" name="Picture 7">
              <a:extLst>
                <a:ext uri="{FF2B5EF4-FFF2-40B4-BE49-F238E27FC236}">
                  <a16:creationId xmlns:a16="http://schemas.microsoft.com/office/drawing/2014/main" id="{5EF425F0-720C-47C6-DD33-8AF3EB896B0C}"/>
                </a:ext>
              </a:extLst>
            </p:cNvPr>
            <p:cNvPicPr>
              <a:picLocks noChangeAspect="1"/>
            </p:cNvPicPr>
            <p:nvPr/>
          </p:nvPicPr>
          <p:blipFill>
            <a:blip r:embed="rId6"/>
            <a:srcRect b="12684"/>
            <a:stretch/>
          </p:blipFill>
          <p:spPr>
            <a:xfrm>
              <a:off x="8973190" y="891976"/>
              <a:ext cx="1950889" cy="1767325"/>
            </a:xfrm>
            <a:prstGeom prst="rect">
              <a:avLst/>
            </a:prstGeom>
          </p:spPr>
        </p:pic>
        <p:pic>
          <p:nvPicPr>
            <p:cNvPr id="10" name="Picture 9">
              <a:extLst>
                <a:ext uri="{FF2B5EF4-FFF2-40B4-BE49-F238E27FC236}">
                  <a16:creationId xmlns:a16="http://schemas.microsoft.com/office/drawing/2014/main" id="{0CBC3563-2814-BC9B-94E0-1E6C31E07ACB}"/>
                </a:ext>
              </a:extLst>
            </p:cNvPr>
            <p:cNvPicPr>
              <a:picLocks noChangeAspect="1"/>
            </p:cNvPicPr>
            <p:nvPr/>
          </p:nvPicPr>
          <p:blipFill>
            <a:blip r:embed="rId7"/>
            <a:srcRect b="19342"/>
            <a:stretch/>
          </p:blipFill>
          <p:spPr>
            <a:xfrm>
              <a:off x="6291798" y="891976"/>
              <a:ext cx="1950889" cy="1770235"/>
            </a:xfrm>
            <a:prstGeom prst="rect">
              <a:avLst/>
            </a:prstGeom>
          </p:spPr>
        </p:pic>
        <p:pic>
          <p:nvPicPr>
            <p:cNvPr id="11" name="Picture 10">
              <a:extLst>
                <a:ext uri="{FF2B5EF4-FFF2-40B4-BE49-F238E27FC236}">
                  <a16:creationId xmlns:a16="http://schemas.microsoft.com/office/drawing/2014/main" id="{6C17A4F6-2AAD-407A-BEC8-93DFCD0D4517}"/>
                </a:ext>
              </a:extLst>
            </p:cNvPr>
            <p:cNvPicPr>
              <a:picLocks noChangeAspect="1"/>
            </p:cNvPicPr>
            <p:nvPr/>
          </p:nvPicPr>
          <p:blipFill>
            <a:blip r:embed="rId8"/>
            <a:srcRect b="20087"/>
            <a:stretch/>
          </p:blipFill>
          <p:spPr>
            <a:xfrm>
              <a:off x="9147253" y="4799084"/>
              <a:ext cx="1950889" cy="1753873"/>
            </a:xfrm>
            <a:prstGeom prst="rect">
              <a:avLst/>
            </a:prstGeom>
          </p:spPr>
        </p:pic>
        <p:pic>
          <p:nvPicPr>
            <p:cNvPr id="15" name="Picture 14">
              <a:extLst>
                <a:ext uri="{FF2B5EF4-FFF2-40B4-BE49-F238E27FC236}">
                  <a16:creationId xmlns:a16="http://schemas.microsoft.com/office/drawing/2014/main" id="{682D636F-07BA-FD7D-6F22-DECD4B7A22B2}"/>
                </a:ext>
              </a:extLst>
            </p:cNvPr>
            <p:cNvPicPr>
              <a:picLocks noChangeAspect="1"/>
            </p:cNvPicPr>
            <p:nvPr/>
          </p:nvPicPr>
          <p:blipFill>
            <a:blip r:embed="rId9"/>
            <a:srcRect b="1573"/>
            <a:stretch/>
          </p:blipFill>
          <p:spPr>
            <a:xfrm>
              <a:off x="6818801" y="4799084"/>
              <a:ext cx="1420491" cy="1398143"/>
            </a:xfrm>
            <a:prstGeom prst="rect">
              <a:avLst/>
            </a:prstGeom>
          </p:spPr>
        </p:pic>
        <p:pic>
          <p:nvPicPr>
            <p:cNvPr id="16" name="Picture 15">
              <a:extLst>
                <a:ext uri="{FF2B5EF4-FFF2-40B4-BE49-F238E27FC236}">
                  <a16:creationId xmlns:a16="http://schemas.microsoft.com/office/drawing/2014/main" id="{A31C0589-629F-8AAB-2AA1-3545E64F0463}"/>
                </a:ext>
              </a:extLst>
            </p:cNvPr>
            <p:cNvPicPr>
              <a:picLocks noChangeAspect="1"/>
            </p:cNvPicPr>
            <p:nvPr/>
          </p:nvPicPr>
          <p:blipFill>
            <a:blip r:embed="rId10"/>
            <a:srcRect b="12419"/>
            <a:stretch/>
          </p:blipFill>
          <p:spPr>
            <a:xfrm>
              <a:off x="3767417" y="4799084"/>
              <a:ext cx="1950889" cy="1767325"/>
            </a:xfrm>
            <a:prstGeom prst="rect">
              <a:avLst/>
            </a:prstGeom>
          </p:spPr>
        </p:pic>
        <p:pic>
          <p:nvPicPr>
            <p:cNvPr id="23" name="Picture 22" descr="A person smiling at camera&#10;&#10;Description automatically generated">
              <a:extLst>
                <a:ext uri="{FF2B5EF4-FFF2-40B4-BE49-F238E27FC236}">
                  <a16:creationId xmlns:a16="http://schemas.microsoft.com/office/drawing/2014/main" id="{11B24542-6C33-C74E-F44C-00892E28260A}"/>
                </a:ext>
              </a:extLst>
            </p:cNvPr>
            <p:cNvPicPr>
              <a:picLocks noChangeAspect="1"/>
            </p:cNvPicPr>
            <p:nvPr/>
          </p:nvPicPr>
          <p:blipFill>
            <a:blip r:embed="rId11"/>
            <a:stretch>
              <a:fillRect/>
            </a:stretch>
          </p:blipFill>
          <p:spPr>
            <a:xfrm>
              <a:off x="1334246" y="4718665"/>
              <a:ext cx="1408176" cy="1408176"/>
            </a:xfrm>
            <a:prstGeom prst="rect">
              <a:avLst/>
            </a:prstGeom>
          </p:spPr>
        </p:pic>
        <p:pic>
          <p:nvPicPr>
            <p:cNvPr id="1026" name="Picture 2" descr="Picture of Rebecca Lee Sherod">
              <a:extLst>
                <a:ext uri="{FF2B5EF4-FFF2-40B4-BE49-F238E27FC236}">
                  <a16:creationId xmlns:a16="http://schemas.microsoft.com/office/drawing/2014/main" id="{28185D64-2625-288B-38DB-3015CDBA0FF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95314" y="2775234"/>
              <a:ext cx="1408176" cy="1408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C6F15F-38D3-CEAF-5B4C-CA18F3514915}"/>
                </a:ext>
              </a:extLst>
            </p:cNvPr>
            <p:cNvSpPr txBox="1"/>
            <p:nvPr/>
          </p:nvSpPr>
          <p:spPr>
            <a:xfrm>
              <a:off x="1805798" y="4105653"/>
              <a:ext cx="2439066" cy="461665"/>
            </a:xfrm>
            <a:prstGeom prst="rect">
              <a:avLst/>
            </a:prstGeom>
            <a:noFill/>
          </p:spPr>
          <p:txBody>
            <a:bodyPr wrap="square" rtlCol="0">
              <a:spAutoFit/>
            </a:bodyPr>
            <a:lstStyle/>
            <a:p>
              <a:pPr algn="ctr"/>
              <a:r>
                <a:rPr lang="en-US" sz="1200" b="1">
                  <a:latin typeface="+mj-lt"/>
                </a:rPr>
                <a:t>Rebecca L. Sherod-Adams</a:t>
              </a:r>
            </a:p>
            <a:p>
              <a:pPr algn="ctr"/>
              <a:r>
                <a:rPr lang="en-US" sz="1200">
                  <a:latin typeface="+mj-lt"/>
                  <a:hlinkClick r:id="rId13"/>
                </a:rPr>
                <a:t>rebeccasherod@asu.edu</a:t>
              </a:r>
              <a:r>
                <a:rPr lang="en-US" sz="1200">
                  <a:latin typeface="+mj-lt"/>
                </a:rPr>
                <a:t> </a:t>
              </a:r>
            </a:p>
          </p:txBody>
        </p:sp>
        <p:pic>
          <p:nvPicPr>
            <p:cNvPr id="3" name="Picture 2">
              <a:extLst>
                <a:ext uri="{FF2B5EF4-FFF2-40B4-BE49-F238E27FC236}">
                  <a16:creationId xmlns:a16="http://schemas.microsoft.com/office/drawing/2014/main" id="{4353F4BD-BDD2-93F6-D0FF-11F811CF10FC}"/>
                </a:ext>
              </a:extLst>
            </p:cNvPr>
            <p:cNvPicPr>
              <a:picLocks noChangeAspect="1"/>
            </p:cNvPicPr>
            <p:nvPr/>
          </p:nvPicPr>
          <p:blipFill>
            <a:blip r:embed="rId14"/>
            <a:srcRect b="13169"/>
            <a:stretch/>
          </p:blipFill>
          <p:spPr>
            <a:xfrm>
              <a:off x="929014" y="884385"/>
              <a:ext cx="1950889" cy="1752216"/>
            </a:xfrm>
            <a:prstGeom prst="rect">
              <a:avLst/>
            </a:prstGeom>
          </p:spPr>
        </p:pic>
        <p:sp>
          <p:nvSpPr>
            <p:cNvPr id="29" name="TextBox 28">
              <a:extLst>
                <a:ext uri="{FF2B5EF4-FFF2-40B4-BE49-F238E27FC236}">
                  <a16:creationId xmlns:a16="http://schemas.microsoft.com/office/drawing/2014/main" id="{8046F602-EA4E-AB0B-4E20-CF115C492A9D}"/>
                </a:ext>
                <a:ext uri="{C183D7F6-B498-43B3-948B-1728B52AA6E4}">
                  <adec:decorative xmlns:adec="http://schemas.microsoft.com/office/drawing/2017/decorative" val="1"/>
                </a:ext>
              </a:extLst>
            </p:cNvPr>
            <p:cNvSpPr txBox="1"/>
            <p:nvPr/>
          </p:nvSpPr>
          <p:spPr>
            <a:xfrm>
              <a:off x="6626267" y="6170684"/>
              <a:ext cx="19513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Joni Weiss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15"/>
                </a:rPr>
                <a:t>joni.weiss@ku.edu</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p>
          </p:txBody>
        </p:sp>
        <p:pic>
          <p:nvPicPr>
            <p:cNvPr id="13" name="Picture 12">
              <a:extLst>
                <a:ext uri="{FF2B5EF4-FFF2-40B4-BE49-F238E27FC236}">
                  <a16:creationId xmlns:a16="http://schemas.microsoft.com/office/drawing/2014/main" id="{70124C07-74DB-7681-B3A1-7502A0AED00B}"/>
                </a:ext>
                <a:ext uri="{C183D7F6-B498-43B3-948B-1728B52AA6E4}">
                  <adec:decorative xmlns:adec="http://schemas.microsoft.com/office/drawing/2017/decorative" val="1"/>
                </a:ext>
              </a:extLst>
            </p:cNvPr>
            <p:cNvPicPr>
              <a:picLocks noChangeAspect="1"/>
            </p:cNvPicPr>
            <p:nvPr/>
          </p:nvPicPr>
          <p:blipFill>
            <a:blip r:embed="rId16"/>
            <a:srcRect b="51122"/>
            <a:stretch/>
          </p:blipFill>
          <p:spPr>
            <a:xfrm>
              <a:off x="981568" y="6126841"/>
              <a:ext cx="1950889" cy="426116"/>
            </a:xfrm>
            <a:prstGeom prst="rect">
              <a:avLst/>
            </a:prstGeom>
          </p:spPr>
        </p:pic>
        <p:pic>
          <p:nvPicPr>
            <p:cNvPr id="17" name="Picture 16">
              <a:extLst>
                <a:ext uri="{FF2B5EF4-FFF2-40B4-BE49-F238E27FC236}">
                  <a16:creationId xmlns:a16="http://schemas.microsoft.com/office/drawing/2014/main" id="{030CF9CA-2A8D-B0F1-1048-0A0EE6E0B42E}"/>
                </a:ext>
                <a:ext uri="{C183D7F6-B498-43B3-948B-1728B52AA6E4}">
                  <adec:decorative xmlns:adec="http://schemas.microsoft.com/office/drawing/2017/decorative" val="1"/>
                </a:ext>
              </a:extLst>
            </p:cNvPr>
            <p:cNvPicPr>
              <a:picLocks noChangeAspect="1"/>
            </p:cNvPicPr>
            <p:nvPr/>
          </p:nvPicPr>
          <p:blipFill>
            <a:blip r:embed="rId14"/>
            <a:srcRect b="13169"/>
            <a:stretch/>
          </p:blipFill>
          <p:spPr>
            <a:xfrm>
              <a:off x="929014" y="891976"/>
              <a:ext cx="1950889" cy="1752216"/>
            </a:xfrm>
            <a:prstGeom prst="rect">
              <a:avLst/>
            </a:prstGeom>
          </p:spPr>
        </p:pic>
      </p:grpSp>
    </p:spTree>
    <p:extLst>
      <p:ext uri="{BB962C8B-B14F-4D97-AF65-F5344CB8AC3E}">
        <p14:creationId xmlns:p14="http://schemas.microsoft.com/office/powerpoint/2010/main" val="2594867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4" name="Title">
            <a:extLst>
              <a:ext uri="{FF2B5EF4-FFF2-40B4-BE49-F238E27FC236}">
                <a16:creationId xmlns:a16="http://schemas.microsoft.com/office/drawing/2014/main" id="{C2887C02-AE4C-0CFD-8EDA-A044305CB40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9982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77265" y="1891535"/>
            <a:ext cx="9352994" cy="4467990"/>
          </a:xfrm>
          <a:prstGeom prst="rect">
            <a:avLst/>
          </a:prstGeom>
          <a:ln>
            <a:noFill/>
          </a:ln>
          <a:effectLst>
            <a:outerShdw blurRad="292100" dist="139700" dir="2700000" algn="tl" rotWithShape="0">
              <a:srgbClr val="333333">
                <a:alpha val="65000"/>
              </a:srgbClr>
            </a:outerShdw>
          </a:effectLst>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844B-8194-8061-A066-4F37499A191D}"/>
              </a:ext>
            </a:extLst>
          </p:cNvPr>
          <p:cNvSpPr>
            <a:spLocks noGrp="1"/>
          </p:cNvSpPr>
          <p:nvPr>
            <p:ph type="title"/>
          </p:nvPr>
        </p:nvSpPr>
        <p:spPr/>
        <p:txBody>
          <a:bodyPr>
            <a:normAutofit fontScale="90000"/>
          </a:bodyPr>
          <a:lstStyle/>
          <a:p>
            <a:r>
              <a:rPr lang="en-US" sz="4400"/>
              <a:t>Step 1</a:t>
            </a:r>
            <a:br>
              <a:rPr lang="en-US"/>
            </a:br>
            <a:r>
              <a:rPr lang="en-US" sz="3600" b="0"/>
              <a:t>Use data to connect students to Recognize. Relax. Record.</a:t>
            </a:r>
            <a:endParaRPr lang="en-US" b="0"/>
          </a:p>
        </p:txBody>
      </p:sp>
      <p:pic>
        <p:nvPicPr>
          <p:cNvPr id="3" name="Picture 1" descr="RRR Secondary Tier 2 Intervention Grid for Recognize. Relax. Record.">
            <a:extLst>
              <a:ext uri="{FF2B5EF4-FFF2-40B4-BE49-F238E27FC236}">
                <a16:creationId xmlns:a16="http://schemas.microsoft.com/office/drawing/2014/main" id="{E2B46CFE-0FD0-C482-9913-EECEC5EBBE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175" y="2343013"/>
            <a:ext cx="4745867" cy="3667262"/>
          </a:xfrm>
          <a:prstGeom prst="rect">
            <a:avLst/>
          </a:prstGeom>
          <a:ln>
            <a:noFill/>
          </a:ln>
          <a:effectLst>
            <a:outerShdw blurRad="292100" dist="139700" dir="2700000" algn="tl" rotWithShape="0">
              <a:srgbClr val="333333">
                <a:alpha val="65000"/>
              </a:srgbClr>
            </a:outerShdw>
          </a:effectLst>
        </p:spPr>
      </p:pic>
      <p:sp>
        <p:nvSpPr>
          <p:cNvPr id="4" name="Rectangle" descr="Yellow box outlining the entry criteria column of the intervention grid">
            <a:extLst>
              <a:ext uri="{FF2B5EF4-FFF2-40B4-BE49-F238E27FC236}">
                <a16:creationId xmlns:a16="http://schemas.microsoft.com/office/drawing/2014/main" id="{284E80BC-182A-7517-57C4-55A81024BA70}"/>
              </a:ext>
            </a:extLst>
          </p:cNvPr>
          <p:cNvSpPr/>
          <p:nvPr/>
        </p:nvSpPr>
        <p:spPr>
          <a:xfrm>
            <a:off x="3038475" y="2995338"/>
            <a:ext cx="695325" cy="246156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descr="The word &quot;screening&quot; with an arrow pointing to the RRR Student Selection Sheet">
            <a:extLst>
              <a:ext uri="{FF2B5EF4-FFF2-40B4-BE49-F238E27FC236}">
                <a16:creationId xmlns:a16="http://schemas.microsoft.com/office/drawing/2014/main" id="{D8AFAC47-8000-DEF6-6F50-C2987A23176C}"/>
              </a:ext>
            </a:extLst>
          </p:cNvPr>
          <p:cNvGrpSpPr/>
          <p:nvPr/>
        </p:nvGrpSpPr>
        <p:grpSpPr>
          <a:xfrm>
            <a:off x="1944307" y="1638491"/>
            <a:ext cx="2899585" cy="914400"/>
            <a:chOff x="1944307" y="1638491"/>
            <a:chExt cx="2899585" cy="914400"/>
          </a:xfrm>
        </p:grpSpPr>
        <p:sp>
          <p:nvSpPr>
            <p:cNvPr id="6" name="TextBox">
              <a:extLst>
                <a:ext uri="{FF2B5EF4-FFF2-40B4-BE49-F238E27FC236}">
                  <a16:creationId xmlns:a16="http://schemas.microsoft.com/office/drawing/2014/main" id="{734CFCBB-93DC-A0A4-2A5D-A5B07892D955}"/>
                </a:ext>
              </a:extLst>
            </p:cNvPr>
            <p:cNvSpPr txBox="1"/>
            <p:nvPr/>
          </p:nvSpPr>
          <p:spPr>
            <a:xfrm>
              <a:off x="1944307" y="1819793"/>
              <a:ext cx="2133601" cy="523220"/>
            </a:xfrm>
            <a:prstGeom prst="rect">
              <a:avLst/>
            </a:prstGeom>
            <a:noFill/>
            <a:ln>
              <a:noFill/>
            </a:ln>
          </p:spPr>
          <p:txBody>
            <a:bodyPr wrap="square" rtlCol="0">
              <a:spAutoFit/>
            </a:bodyPr>
            <a:lstStyle/>
            <a:p>
              <a:pPr algn="ctr"/>
              <a:r>
                <a:rPr lang="en-US" sz="2800">
                  <a:ln w="3175">
                    <a:noFill/>
                  </a:ln>
                </a:rPr>
                <a:t>Screening</a:t>
              </a:r>
            </a:p>
          </p:txBody>
        </p:sp>
        <p:pic>
          <p:nvPicPr>
            <p:cNvPr id="9" name="Arrow" descr="Arrow Right with solid fill">
              <a:extLst>
                <a:ext uri="{FF2B5EF4-FFF2-40B4-BE49-F238E27FC236}">
                  <a16:creationId xmlns:a16="http://schemas.microsoft.com/office/drawing/2014/main" id="{8DBC2C69-DB35-60BC-6EDC-98FA13519A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9492" y="1638491"/>
              <a:ext cx="914400" cy="914400"/>
            </a:xfrm>
            <a:prstGeom prst="rect">
              <a:avLst/>
            </a:prstGeom>
          </p:spPr>
        </p:pic>
      </p:grpSp>
      <p:pic>
        <p:nvPicPr>
          <p:cNvPr id="15" name="Picture 2" descr="RRR Student Selection Sheet">
            <a:extLst>
              <a:ext uri="{FF2B5EF4-FFF2-40B4-BE49-F238E27FC236}">
                <a16:creationId xmlns:a16="http://schemas.microsoft.com/office/drawing/2014/main" id="{F1057C16-BB35-1047-393E-4BA0DCCFDE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9825" y="1828666"/>
            <a:ext cx="5194728" cy="4014350"/>
          </a:xfrm>
          <a:prstGeom prst="rect">
            <a:avLst/>
          </a:prstGeom>
        </p:spPr>
      </p:pic>
      <p:grpSp>
        <p:nvGrpSpPr>
          <p:cNvPr id="5" name="RRR">
            <a:extLst>
              <a:ext uri="{FF2B5EF4-FFF2-40B4-BE49-F238E27FC236}">
                <a16:creationId xmlns:a16="http://schemas.microsoft.com/office/drawing/2014/main" id="{9A733B2D-0B41-E093-1DF0-A0DEF2E5D5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5985733-F33F-C1DA-0B6F-8027B21CF5E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F862910-2290-C506-4C45-ED38FF90839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285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BB41C-2379-BCFD-BB98-1B68956449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Selection Sheet</a:t>
            </a:r>
          </a:p>
        </p:txBody>
      </p:sp>
      <p:pic>
        <p:nvPicPr>
          <p:cNvPr id="5" name="Content Placeholder 4" descr="Example of a complete RRR Student Selection Sheet with the columns student ID, student name, sex, Internalizing score, Externalizing score, absences, family communication preferred in Spanish, invitation sent, invitation received filled in">
            <a:extLst>
              <a:ext uri="{FF2B5EF4-FFF2-40B4-BE49-F238E27FC236}">
                <a16:creationId xmlns:a16="http://schemas.microsoft.com/office/drawing/2014/main" id="{9F494D41-7A82-DC03-9E89-D5E978218451}"/>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53274" y="-910141"/>
            <a:ext cx="11885452" cy="9184944"/>
          </a:xfrm>
          <a:ln>
            <a:solidFill>
              <a:schemeClr val="tx1"/>
            </a:solidFill>
          </a:ln>
        </p:spPr>
      </p:pic>
      <p:grpSp>
        <p:nvGrpSpPr>
          <p:cNvPr id="54" name="Group 53">
            <a:extLst>
              <a:ext uri="{FF2B5EF4-FFF2-40B4-BE49-F238E27FC236}">
                <a16:creationId xmlns:a16="http://schemas.microsoft.com/office/drawing/2014/main" id="{A9A260B0-D4C1-F19C-0BBB-F81D7E12FDD3}"/>
              </a:ext>
              <a:ext uri="{C183D7F6-B498-43B3-948B-1728B52AA6E4}">
                <adec:decorative xmlns:adec="http://schemas.microsoft.com/office/drawing/2017/decorative" val="1"/>
              </a:ext>
            </a:extLst>
          </p:cNvPr>
          <p:cNvGrpSpPr/>
          <p:nvPr/>
        </p:nvGrpSpPr>
        <p:grpSpPr>
          <a:xfrm>
            <a:off x="754476" y="800247"/>
            <a:ext cx="10245619" cy="4047112"/>
            <a:chOff x="754476" y="800247"/>
            <a:chExt cx="10245619" cy="4047112"/>
          </a:xfrm>
        </p:grpSpPr>
        <p:sp>
          <p:nvSpPr>
            <p:cNvPr id="2" name="TextBox 1">
              <a:extLst>
                <a:ext uri="{FF2B5EF4-FFF2-40B4-BE49-F238E27FC236}">
                  <a16:creationId xmlns:a16="http://schemas.microsoft.com/office/drawing/2014/main" id="{DBA7F5B7-495B-F01F-E69A-BCBF2D4ADE86}"/>
                </a:ext>
              </a:extLst>
            </p:cNvPr>
            <p:cNvSpPr txBox="1"/>
            <p:nvPr/>
          </p:nvSpPr>
          <p:spPr>
            <a:xfrm>
              <a:off x="2647666" y="832513"/>
              <a:ext cx="1992573"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Ms. Sarasin</a:t>
              </a:r>
            </a:p>
          </p:txBody>
        </p:sp>
        <p:sp>
          <p:nvSpPr>
            <p:cNvPr id="3" name="TextBox 2">
              <a:extLst>
                <a:ext uri="{FF2B5EF4-FFF2-40B4-BE49-F238E27FC236}">
                  <a16:creationId xmlns:a16="http://schemas.microsoft.com/office/drawing/2014/main" id="{C37282F2-6922-742D-097E-A5155F453552}"/>
                </a:ext>
              </a:extLst>
            </p:cNvPr>
            <p:cNvSpPr txBox="1"/>
            <p:nvPr/>
          </p:nvSpPr>
          <p:spPr>
            <a:xfrm>
              <a:off x="2226861" y="1169579"/>
              <a:ext cx="420806"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4" name="TextBox 3">
              <a:extLst>
                <a:ext uri="{FF2B5EF4-FFF2-40B4-BE49-F238E27FC236}">
                  <a16:creationId xmlns:a16="http://schemas.microsoft.com/office/drawing/2014/main" id="{2CA30FA0-7500-DB0D-20BA-D5633DEEFEFD}"/>
                </a:ext>
              </a:extLst>
            </p:cNvPr>
            <p:cNvSpPr txBox="1"/>
            <p:nvPr/>
          </p:nvSpPr>
          <p:spPr>
            <a:xfrm>
              <a:off x="8698173" y="800247"/>
              <a:ext cx="2301921"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Lincoln Elementary</a:t>
              </a:r>
            </a:p>
          </p:txBody>
        </p:sp>
        <p:sp>
          <p:nvSpPr>
            <p:cNvPr id="9" name="TextBox 8">
              <a:extLst>
                <a:ext uri="{FF2B5EF4-FFF2-40B4-BE49-F238E27FC236}">
                  <a16:creationId xmlns:a16="http://schemas.microsoft.com/office/drawing/2014/main" id="{E8BFB587-C420-4701-07AA-C64EDFDBEC97}"/>
                </a:ext>
              </a:extLst>
            </p:cNvPr>
            <p:cNvSpPr txBox="1"/>
            <p:nvPr/>
          </p:nvSpPr>
          <p:spPr>
            <a:xfrm>
              <a:off x="9544335" y="1169579"/>
              <a:ext cx="145576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10/14/24</a:t>
              </a:r>
            </a:p>
          </p:txBody>
        </p:sp>
        <p:sp>
          <p:nvSpPr>
            <p:cNvPr id="10" name="TextBox 9">
              <a:extLst>
                <a:ext uri="{FF2B5EF4-FFF2-40B4-BE49-F238E27FC236}">
                  <a16:creationId xmlns:a16="http://schemas.microsoft.com/office/drawing/2014/main" id="{63C19C11-1D70-DDEF-7847-3FB45D2696D8}"/>
                </a:ext>
              </a:extLst>
            </p:cNvPr>
            <p:cNvSpPr txBox="1"/>
            <p:nvPr/>
          </p:nvSpPr>
          <p:spPr>
            <a:xfrm>
              <a:off x="1180531" y="2878961"/>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122006</a:t>
              </a:r>
            </a:p>
          </p:txBody>
        </p:sp>
        <p:sp>
          <p:nvSpPr>
            <p:cNvPr id="11" name="TextBox 10">
              <a:extLst>
                <a:ext uri="{FF2B5EF4-FFF2-40B4-BE49-F238E27FC236}">
                  <a16:creationId xmlns:a16="http://schemas.microsoft.com/office/drawing/2014/main" id="{34DD082E-AC91-AE70-947C-76EAD5804B6B}"/>
                </a:ext>
              </a:extLst>
            </p:cNvPr>
            <p:cNvSpPr txBox="1"/>
            <p:nvPr/>
          </p:nvSpPr>
          <p:spPr>
            <a:xfrm>
              <a:off x="3857767"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2" name="TextBox 11">
              <a:extLst>
                <a:ext uri="{FF2B5EF4-FFF2-40B4-BE49-F238E27FC236}">
                  <a16:creationId xmlns:a16="http://schemas.microsoft.com/office/drawing/2014/main" id="{66F55ABF-F163-D1B1-6F4E-07A54F8491C6}"/>
                </a:ext>
              </a:extLst>
            </p:cNvPr>
            <p:cNvSpPr txBox="1"/>
            <p:nvPr/>
          </p:nvSpPr>
          <p:spPr>
            <a:xfrm>
              <a:off x="489727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13" name="TextBox 12">
              <a:extLst>
                <a:ext uri="{FF2B5EF4-FFF2-40B4-BE49-F238E27FC236}">
                  <a16:creationId xmlns:a16="http://schemas.microsoft.com/office/drawing/2014/main" id="{B345AD63-488E-1BE9-C713-5292C8E26968}"/>
                </a:ext>
              </a:extLst>
            </p:cNvPr>
            <p:cNvSpPr txBox="1"/>
            <p:nvPr/>
          </p:nvSpPr>
          <p:spPr>
            <a:xfrm>
              <a:off x="622749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14" name="TextBox 13">
              <a:extLst>
                <a:ext uri="{FF2B5EF4-FFF2-40B4-BE49-F238E27FC236}">
                  <a16:creationId xmlns:a16="http://schemas.microsoft.com/office/drawing/2014/main" id="{709A507C-D6E6-6E37-EDDF-937F7051A4FB}"/>
                </a:ext>
              </a:extLst>
            </p:cNvPr>
            <p:cNvSpPr txBox="1"/>
            <p:nvPr/>
          </p:nvSpPr>
          <p:spPr>
            <a:xfrm>
              <a:off x="7424383"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5" name="TextBox 14">
              <a:extLst>
                <a:ext uri="{FF2B5EF4-FFF2-40B4-BE49-F238E27FC236}">
                  <a16:creationId xmlns:a16="http://schemas.microsoft.com/office/drawing/2014/main" id="{D1C9A537-83F4-6933-9F18-D355260C00AB}"/>
                </a:ext>
              </a:extLst>
            </p:cNvPr>
            <p:cNvSpPr txBox="1"/>
            <p:nvPr/>
          </p:nvSpPr>
          <p:spPr>
            <a:xfrm>
              <a:off x="8443414"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16" name="TextBox 15">
              <a:extLst>
                <a:ext uri="{FF2B5EF4-FFF2-40B4-BE49-F238E27FC236}">
                  <a16:creationId xmlns:a16="http://schemas.microsoft.com/office/drawing/2014/main" id="{406BE6BB-502F-872A-90B9-040AE48BE3F6}"/>
                </a:ext>
              </a:extLst>
            </p:cNvPr>
            <p:cNvSpPr txBox="1"/>
            <p:nvPr/>
          </p:nvSpPr>
          <p:spPr>
            <a:xfrm>
              <a:off x="1196452" y="3181489"/>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17" name="TextBox 16">
              <a:extLst>
                <a:ext uri="{FF2B5EF4-FFF2-40B4-BE49-F238E27FC236}">
                  <a16:creationId xmlns:a16="http://schemas.microsoft.com/office/drawing/2014/main" id="{A05F55CC-EADF-18F2-DD1A-134FC3B6D892}"/>
                </a:ext>
              </a:extLst>
            </p:cNvPr>
            <p:cNvSpPr txBox="1"/>
            <p:nvPr/>
          </p:nvSpPr>
          <p:spPr>
            <a:xfrm>
              <a:off x="3873688"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8" name="TextBox 17">
              <a:extLst>
                <a:ext uri="{FF2B5EF4-FFF2-40B4-BE49-F238E27FC236}">
                  <a16:creationId xmlns:a16="http://schemas.microsoft.com/office/drawing/2014/main" id="{D4B47B6D-69AF-7A3F-9AE1-32453E209238}"/>
                </a:ext>
              </a:extLst>
            </p:cNvPr>
            <p:cNvSpPr txBox="1"/>
            <p:nvPr/>
          </p:nvSpPr>
          <p:spPr>
            <a:xfrm>
              <a:off x="491319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9" name="TextBox 18">
              <a:extLst>
                <a:ext uri="{FF2B5EF4-FFF2-40B4-BE49-F238E27FC236}">
                  <a16:creationId xmlns:a16="http://schemas.microsoft.com/office/drawing/2014/main" id="{CE706DFD-0237-3C31-AFE5-02752973C090}"/>
                </a:ext>
              </a:extLst>
            </p:cNvPr>
            <p:cNvSpPr txBox="1"/>
            <p:nvPr/>
          </p:nvSpPr>
          <p:spPr>
            <a:xfrm>
              <a:off x="624341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20" name="TextBox 19">
              <a:extLst>
                <a:ext uri="{FF2B5EF4-FFF2-40B4-BE49-F238E27FC236}">
                  <a16:creationId xmlns:a16="http://schemas.microsoft.com/office/drawing/2014/main" id="{3AC310A7-3115-1754-D34F-3EDB661E88E5}"/>
                </a:ext>
              </a:extLst>
            </p:cNvPr>
            <p:cNvSpPr txBox="1"/>
            <p:nvPr/>
          </p:nvSpPr>
          <p:spPr>
            <a:xfrm>
              <a:off x="7440304"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1" name="TextBox 20">
              <a:extLst>
                <a:ext uri="{FF2B5EF4-FFF2-40B4-BE49-F238E27FC236}">
                  <a16:creationId xmlns:a16="http://schemas.microsoft.com/office/drawing/2014/main" id="{A5DE9ABB-B911-BA79-4E24-7CC6201A9203}"/>
                </a:ext>
              </a:extLst>
            </p:cNvPr>
            <p:cNvSpPr txBox="1"/>
            <p:nvPr/>
          </p:nvSpPr>
          <p:spPr>
            <a:xfrm>
              <a:off x="8363799" y="3181489"/>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both</a:t>
              </a:r>
            </a:p>
          </p:txBody>
        </p:sp>
        <p:sp>
          <p:nvSpPr>
            <p:cNvPr id="22" name="TextBox 21">
              <a:extLst>
                <a:ext uri="{FF2B5EF4-FFF2-40B4-BE49-F238E27FC236}">
                  <a16:creationId xmlns:a16="http://schemas.microsoft.com/office/drawing/2014/main" id="{8C42FEB3-A861-EF8F-3BE0-B66E45CB423A}"/>
                </a:ext>
              </a:extLst>
            </p:cNvPr>
            <p:cNvSpPr txBox="1"/>
            <p:nvPr/>
          </p:nvSpPr>
          <p:spPr>
            <a:xfrm>
              <a:off x="1210099" y="4150483"/>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122313</a:t>
              </a:r>
            </a:p>
          </p:txBody>
        </p:sp>
        <p:sp>
          <p:nvSpPr>
            <p:cNvPr id="23" name="TextBox 22">
              <a:extLst>
                <a:ext uri="{FF2B5EF4-FFF2-40B4-BE49-F238E27FC236}">
                  <a16:creationId xmlns:a16="http://schemas.microsoft.com/office/drawing/2014/main" id="{F465DBB7-43E8-6600-60E9-94CB68C355FE}"/>
                </a:ext>
              </a:extLst>
            </p:cNvPr>
            <p:cNvSpPr txBox="1"/>
            <p:nvPr/>
          </p:nvSpPr>
          <p:spPr>
            <a:xfrm>
              <a:off x="3887335"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24" name="TextBox 23">
              <a:extLst>
                <a:ext uri="{FF2B5EF4-FFF2-40B4-BE49-F238E27FC236}">
                  <a16:creationId xmlns:a16="http://schemas.microsoft.com/office/drawing/2014/main" id="{7C164B6E-18A4-F6B7-71C7-DAE8CD83165B}"/>
                </a:ext>
              </a:extLst>
            </p:cNvPr>
            <p:cNvSpPr txBox="1"/>
            <p:nvPr/>
          </p:nvSpPr>
          <p:spPr>
            <a:xfrm>
              <a:off x="492684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5" name="TextBox 24">
              <a:extLst>
                <a:ext uri="{FF2B5EF4-FFF2-40B4-BE49-F238E27FC236}">
                  <a16:creationId xmlns:a16="http://schemas.microsoft.com/office/drawing/2014/main" id="{95A77F79-530F-1FBF-F1BF-36B38F45BC4A}"/>
                </a:ext>
              </a:extLst>
            </p:cNvPr>
            <p:cNvSpPr txBox="1"/>
            <p:nvPr/>
          </p:nvSpPr>
          <p:spPr>
            <a:xfrm>
              <a:off x="625706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6" name="TextBox 25">
              <a:extLst>
                <a:ext uri="{FF2B5EF4-FFF2-40B4-BE49-F238E27FC236}">
                  <a16:creationId xmlns:a16="http://schemas.microsoft.com/office/drawing/2014/main" id="{F85C04DA-31D8-6F2B-FBB9-C538D8DFE0E9}"/>
                </a:ext>
              </a:extLst>
            </p:cNvPr>
            <p:cNvSpPr txBox="1"/>
            <p:nvPr/>
          </p:nvSpPr>
          <p:spPr>
            <a:xfrm>
              <a:off x="7453951"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27" name="TextBox 26">
              <a:extLst>
                <a:ext uri="{FF2B5EF4-FFF2-40B4-BE49-F238E27FC236}">
                  <a16:creationId xmlns:a16="http://schemas.microsoft.com/office/drawing/2014/main" id="{0E186C59-7864-C68D-6779-821E36B693C7}"/>
                </a:ext>
              </a:extLst>
            </p:cNvPr>
            <p:cNvSpPr txBox="1"/>
            <p:nvPr/>
          </p:nvSpPr>
          <p:spPr>
            <a:xfrm>
              <a:off x="8432038"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28" name="TextBox 27">
              <a:extLst>
                <a:ext uri="{FF2B5EF4-FFF2-40B4-BE49-F238E27FC236}">
                  <a16:creationId xmlns:a16="http://schemas.microsoft.com/office/drawing/2014/main" id="{2DAC3AB8-A479-6AFD-0617-1413B0E9A0C7}"/>
                </a:ext>
              </a:extLst>
            </p:cNvPr>
            <p:cNvSpPr txBox="1"/>
            <p:nvPr/>
          </p:nvSpPr>
          <p:spPr>
            <a:xfrm>
              <a:off x="1196451" y="4478027"/>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122318</a:t>
              </a:r>
            </a:p>
          </p:txBody>
        </p:sp>
        <p:sp>
          <p:nvSpPr>
            <p:cNvPr id="29" name="TextBox 28">
              <a:extLst>
                <a:ext uri="{FF2B5EF4-FFF2-40B4-BE49-F238E27FC236}">
                  <a16:creationId xmlns:a16="http://schemas.microsoft.com/office/drawing/2014/main" id="{D8123C88-2DD8-AD10-3587-48FE12EB585A}"/>
                </a:ext>
              </a:extLst>
            </p:cNvPr>
            <p:cNvSpPr txBox="1"/>
            <p:nvPr/>
          </p:nvSpPr>
          <p:spPr>
            <a:xfrm>
              <a:off x="3873687"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30" name="TextBox 29">
              <a:extLst>
                <a:ext uri="{FF2B5EF4-FFF2-40B4-BE49-F238E27FC236}">
                  <a16:creationId xmlns:a16="http://schemas.microsoft.com/office/drawing/2014/main" id="{AE37415F-BC26-CBEA-29F8-6DAB17401D8E}"/>
                </a:ext>
              </a:extLst>
            </p:cNvPr>
            <p:cNvSpPr txBox="1"/>
            <p:nvPr/>
          </p:nvSpPr>
          <p:spPr>
            <a:xfrm>
              <a:off x="491319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1" name="TextBox 30">
              <a:extLst>
                <a:ext uri="{FF2B5EF4-FFF2-40B4-BE49-F238E27FC236}">
                  <a16:creationId xmlns:a16="http://schemas.microsoft.com/office/drawing/2014/main" id="{D83C84DD-5A79-EB90-8980-741C3B400035}"/>
                </a:ext>
              </a:extLst>
            </p:cNvPr>
            <p:cNvSpPr txBox="1"/>
            <p:nvPr/>
          </p:nvSpPr>
          <p:spPr>
            <a:xfrm>
              <a:off x="624341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32" name="TextBox 31">
              <a:extLst>
                <a:ext uri="{FF2B5EF4-FFF2-40B4-BE49-F238E27FC236}">
                  <a16:creationId xmlns:a16="http://schemas.microsoft.com/office/drawing/2014/main" id="{27B959C8-C941-229A-F6A2-F53D8F2DAAD4}"/>
                </a:ext>
              </a:extLst>
            </p:cNvPr>
            <p:cNvSpPr txBox="1"/>
            <p:nvPr/>
          </p:nvSpPr>
          <p:spPr>
            <a:xfrm>
              <a:off x="7440303"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3" name="TextBox 32">
              <a:extLst>
                <a:ext uri="{FF2B5EF4-FFF2-40B4-BE49-F238E27FC236}">
                  <a16:creationId xmlns:a16="http://schemas.microsoft.com/office/drawing/2014/main" id="{BA3AEB15-2DF3-CB38-EC2E-08315688B70E}"/>
                </a:ext>
              </a:extLst>
            </p:cNvPr>
            <p:cNvSpPr txBox="1"/>
            <p:nvPr/>
          </p:nvSpPr>
          <p:spPr>
            <a:xfrm>
              <a:off x="8418390"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yes</a:t>
              </a:r>
            </a:p>
          </p:txBody>
        </p:sp>
        <p:sp>
          <p:nvSpPr>
            <p:cNvPr id="36" name="TextBox 35">
              <a:extLst>
                <a:ext uri="{FF2B5EF4-FFF2-40B4-BE49-F238E27FC236}">
                  <a16:creationId xmlns:a16="http://schemas.microsoft.com/office/drawing/2014/main" id="{06781158-F37B-8D0C-8E40-344A3AA5B3E2}"/>
                </a:ext>
              </a:extLst>
            </p:cNvPr>
            <p:cNvSpPr txBox="1"/>
            <p:nvPr/>
          </p:nvSpPr>
          <p:spPr>
            <a:xfrm>
              <a:off x="1212372" y="3497665"/>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37" name="TextBox 36">
              <a:extLst>
                <a:ext uri="{FF2B5EF4-FFF2-40B4-BE49-F238E27FC236}">
                  <a16:creationId xmlns:a16="http://schemas.microsoft.com/office/drawing/2014/main" id="{32C39408-2B93-5E41-4D56-C0FACECD5611}"/>
                </a:ext>
              </a:extLst>
            </p:cNvPr>
            <p:cNvSpPr txBox="1"/>
            <p:nvPr/>
          </p:nvSpPr>
          <p:spPr>
            <a:xfrm>
              <a:off x="3889608"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38" name="TextBox 37">
              <a:extLst>
                <a:ext uri="{FF2B5EF4-FFF2-40B4-BE49-F238E27FC236}">
                  <a16:creationId xmlns:a16="http://schemas.microsoft.com/office/drawing/2014/main" id="{F24F541D-029D-D009-F8E7-8EB3567F056A}"/>
                </a:ext>
              </a:extLst>
            </p:cNvPr>
            <p:cNvSpPr txBox="1"/>
            <p:nvPr/>
          </p:nvSpPr>
          <p:spPr>
            <a:xfrm>
              <a:off x="492911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39" name="TextBox 38">
              <a:extLst>
                <a:ext uri="{FF2B5EF4-FFF2-40B4-BE49-F238E27FC236}">
                  <a16:creationId xmlns:a16="http://schemas.microsoft.com/office/drawing/2014/main" id="{A9127539-4C7B-40CA-A81C-308FA5C733F0}"/>
                </a:ext>
              </a:extLst>
            </p:cNvPr>
            <p:cNvSpPr txBox="1"/>
            <p:nvPr/>
          </p:nvSpPr>
          <p:spPr>
            <a:xfrm>
              <a:off x="625933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40" name="TextBox 39">
              <a:extLst>
                <a:ext uri="{FF2B5EF4-FFF2-40B4-BE49-F238E27FC236}">
                  <a16:creationId xmlns:a16="http://schemas.microsoft.com/office/drawing/2014/main" id="{07A5FAE1-DE2B-229E-B4D8-18AF21C8C8B7}"/>
                </a:ext>
              </a:extLst>
            </p:cNvPr>
            <p:cNvSpPr txBox="1"/>
            <p:nvPr/>
          </p:nvSpPr>
          <p:spPr>
            <a:xfrm>
              <a:off x="7456224"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41" name="TextBox 40">
              <a:extLst>
                <a:ext uri="{FF2B5EF4-FFF2-40B4-BE49-F238E27FC236}">
                  <a16:creationId xmlns:a16="http://schemas.microsoft.com/office/drawing/2014/main" id="{6DDB1B1B-682C-D0E4-1EEF-195BEE02E1B7}"/>
                </a:ext>
              </a:extLst>
            </p:cNvPr>
            <p:cNvSpPr txBox="1"/>
            <p:nvPr/>
          </p:nvSpPr>
          <p:spPr>
            <a:xfrm>
              <a:off x="8379719" y="3497665"/>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2" name="TextBox 41">
              <a:extLst>
                <a:ext uri="{FF2B5EF4-FFF2-40B4-BE49-F238E27FC236}">
                  <a16:creationId xmlns:a16="http://schemas.microsoft.com/office/drawing/2014/main" id="{F5A84F79-14D6-44A1-C69E-D3F677A41911}"/>
                </a:ext>
              </a:extLst>
            </p:cNvPr>
            <p:cNvSpPr txBox="1"/>
            <p:nvPr/>
          </p:nvSpPr>
          <p:spPr>
            <a:xfrm>
              <a:off x="1212372" y="3811566"/>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43" name="TextBox 42">
              <a:extLst>
                <a:ext uri="{FF2B5EF4-FFF2-40B4-BE49-F238E27FC236}">
                  <a16:creationId xmlns:a16="http://schemas.microsoft.com/office/drawing/2014/main" id="{B30FAD21-D75A-8532-3759-B206D2E31275}"/>
                </a:ext>
              </a:extLst>
            </p:cNvPr>
            <p:cNvSpPr txBox="1"/>
            <p:nvPr/>
          </p:nvSpPr>
          <p:spPr>
            <a:xfrm>
              <a:off x="3889608"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44" name="TextBox 43">
              <a:extLst>
                <a:ext uri="{FF2B5EF4-FFF2-40B4-BE49-F238E27FC236}">
                  <a16:creationId xmlns:a16="http://schemas.microsoft.com/office/drawing/2014/main" id="{832C61D3-84F2-72D5-3EA4-6B85F9591EAF}"/>
                </a:ext>
              </a:extLst>
            </p:cNvPr>
            <p:cNvSpPr txBox="1"/>
            <p:nvPr/>
          </p:nvSpPr>
          <p:spPr>
            <a:xfrm>
              <a:off x="492911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45" name="TextBox 44">
              <a:extLst>
                <a:ext uri="{FF2B5EF4-FFF2-40B4-BE49-F238E27FC236}">
                  <a16:creationId xmlns:a16="http://schemas.microsoft.com/office/drawing/2014/main" id="{7D3E3F83-0D8E-83FF-D385-586867485972}"/>
                </a:ext>
              </a:extLst>
            </p:cNvPr>
            <p:cNvSpPr txBox="1"/>
            <p:nvPr/>
          </p:nvSpPr>
          <p:spPr>
            <a:xfrm>
              <a:off x="625933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19</a:t>
              </a:r>
            </a:p>
          </p:txBody>
        </p:sp>
        <p:sp>
          <p:nvSpPr>
            <p:cNvPr id="46" name="TextBox 45">
              <a:extLst>
                <a:ext uri="{FF2B5EF4-FFF2-40B4-BE49-F238E27FC236}">
                  <a16:creationId xmlns:a16="http://schemas.microsoft.com/office/drawing/2014/main" id="{2DFC09EE-AF4F-5BED-BE55-5C587E85057C}"/>
                </a:ext>
              </a:extLst>
            </p:cNvPr>
            <p:cNvSpPr txBox="1"/>
            <p:nvPr/>
          </p:nvSpPr>
          <p:spPr>
            <a:xfrm>
              <a:off x="7456224"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7</a:t>
              </a:r>
            </a:p>
          </p:txBody>
        </p:sp>
        <p:sp>
          <p:nvSpPr>
            <p:cNvPr id="47" name="TextBox 46">
              <a:extLst>
                <a:ext uri="{FF2B5EF4-FFF2-40B4-BE49-F238E27FC236}">
                  <a16:creationId xmlns:a16="http://schemas.microsoft.com/office/drawing/2014/main" id="{49B2194E-AE3C-AD63-0976-C69B23E41201}"/>
                </a:ext>
              </a:extLst>
            </p:cNvPr>
            <p:cNvSpPr txBox="1"/>
            <p:nvPr/>
          </p:nvSpPr>
          <p:spPr>
            <a:xfrm>
              <a:off x="8379719" y="3811566"/>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9" name="TextBox 48" descr="The number 2 circled next to a student's name">
              <a:extLst>
                <a:ext uri="{FF2B5EF4-FFF2-40B4-BE49-F238E27FC236}">
                  <a16:creationId xmlns:a16="http://schemas.microsoft.com/office/drawing/2014/main" id="{49E4A602-0B5D-FB57-605C-11D0C1FD06B1}"/>
                </a:ext>
              </a:extLst>
            </p:cNvPr>
            <p:cNvSpPr txBox="1"/>
            <p:nvPr/>
          </p:nvSpPr>
          <p:spPr>
            <a:xfrm>
              <a:off x="796818" y="280461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51" name="Oval 50">
              <a:extLst>
                <a:ext uri="{FF2B5EF4-FFF2-40B4-BE49-F238E27FC236}">
                  <a16:creationId xmlns:a16="http://schemas.microsoft.com/office/drawing/2014/main" id="{63513992-E458-B964-68E0-E391F080D863}"/>
                </a:ext>
              </a:extLst>
            </p:cNvPr>
            <p:cNvSpPr/>
            <p:nvPr/>
          </p:nvSpPr>
          <p:spPr>
            <a:xfrm>
              <a:off x="754476" y="277732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descr="The number 1 circled next to a student's name">
              <a:extLst>
                <a:ext uri="{FF2B5EF4-FFF2-40B4-BE49-F238E27FC236}">
                  <a16:creationId xmlns:a16="http://schemas.microsoft.com/office/drawing/2014/main" id="{783785D9-1399-1EC6-6423-94752CDC8AA6}"/>
                </a:ext>
              </a:extLst>
            </p:cNvPr>
            <p:cNvSpPr txBox="1"/>
            <p:nvPr/>
          </p:nvSpPr>
          <p:spPr>
            <a:xfrm>
              <a:off x="813613" y="3499637"/>
              <a:ext cx="310195"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52" name="Oval 51">
              <a:extLst>
                <a:ext uri="{FF2B5EF4-FFF2-40B4-BE49-F238E27FC236}">
                  <a16:creationId xmlns:a16="http://schemas.microsoft.com/office/drawing/2014/main" id="{013E5010-537C-B02C-2A80-EF96480A0BCC}"/>
                </a:ext>
              </a:extLst>
            </p:cNvPr>
            <p:cNvSpPr/>
            <p:nvPr/>
          </p:nvSpPr>
          <p:spPr>
            <a:xfrm>
              <a:off x="754476" y="3486305"/>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224A15A1-2C4F-320F-7A5B-0FE745E6AF95}"/>
                </a:ext>
              </a:extLst>
            </p:cNvPr>
            <p:cNvSpPr txBox="1"/>
            <p:nvPr/>
          </p:nvSpPr>
          <p:spPr>
            <a:xfrm>
              <a:off x="801367" y="4151250"/>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53" name="Oval 52" descr="The number 3 circled next to a student's name">
              <a:extLst>
                <a:ext uri="{FF2B5EF4-FFF2-40B4-BE49-F238E27FC236}">
                  <a16:creationId xmlns:a16="http://schemas.microsoft.com/office/drawing/2014/main" id="{A791DF81-603B-D8E4-4FF9-5215E4419772}"/>
                </a:ext>
              </a:extLst>
            </p:cNvPr>
            <p:cNvSpPr/>
            <p:nvPr/>
          </p:nvSpPr>
          <p:spPr>
            <a:xfrm>
              <a:off x="754476" y="413834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43C368F-3A6B-F734-1830-19AF0548BA85}"/>
                </a:ext>
              </a:extLst>
            </p:cNvPr>
            <p:cNvSpPr txBox="1"/>
            <p:nvPr/>
          </p:nvSpPr>
          <p:spPr>
            <a:xfrm>
              <a:off x="2330030" y="2834483"/>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Smith, John</a:t>
              </a:r>
            </a:p>
          </p:txBody>
        </p:sp>
        <p:sp>
          <p:nvSpPr>
            <p:cNvPr id="8" name="TextBox 7">
              <a:extLst>
                <a:ext uri="{FF2B5EF4-FFF2-40B4-BE49-F238E27FC236}">
                  <a16:creationId xmlns:a16="http://schemas.microsoft.com/office/drawing/2014/main" id="{3A239159-7B26-3E36-8D8B-6D6845BD968C}"/>
                </a:ext>
              </a:extLst>
            </p:cNvPr>
            <p:cNvSpPr txBox="1"/>
            <p:nvPr/>
          </p:nvSpPr>
          <p:spPr>
            <a:xfrm>
              <a:off x="2331924" y="3181489"/>
              <a:ext cx="1046330"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Johnson, Emily</a:t>
              </a:r>
            </a:p>
          </p:txBody>
        </p:sp>
        <p:sp>
          <p:nvSpPr>
            <p:cNvPr id="34" name="TextBox 33">
              <a:extLst>
                <a:ext uri="{FF2B5EF4-FFF2-40B4-BE49-F238E27FC236}">
                  <a16:creationId xmlns:a16="http://schemas.microsoft.com/office/drawing/2014/main" id="{5592CFA8-F72E-FA58-B80F-9E66560BC2A0}"/>
                </a:ext>
              </a:extLst>
            </p:cNvPr>
            <p:cNvSpPr txBox="1"/>
            <p:nvPr/>
          </p:nvSpPr>
          <p:spPr>
            <a:xfrm>
              <a:off x="2347266" y="3486305"/>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Taylor, Sarah</a:t>
              </a:r>
            </a:p>
          </p:txBody>
        </p:sp>
        <p:sp>
          <p:nvSpPr>
            <p:cNvPr id="35" name="TextBox 34">
              <a:extLst>
                <a:ext uri="{FF2B5EF4-FFF2-40B4-BE49-F238E27FC236}">
                  <a16:creationId xmlns:a16="http://schemas.microsoft.com/office/drawing/2014/main" id="{DF2BD524-DD2C-35FB-2F19-7166D3500DB8}"/>
                </a:ext>
              </a:extLst>
            </p:cNvPr>
            <p:cNvSpPr txBox="1"/>
            <p:nvPr/>
          </p:nvSpPr>
          <p:spPr>
            <a:xfrm>
              <a:off x="2347266" y="3833311"/>
              <a:ext cx="1371294" cy="246221"/>
            </a:xfrm>
            <a:prstGeom prst="rect">
              <a:avLst/>
            </a:prstGeom>
            <a:noFill/>
          </p:spPr>
          <p:txBody>
            <a:bodyPr wrap="square" rtlCol="0">
              <a:spAutoFit/>
            </a:bodyPr>
            <a:lstStyle/>
            <a:p>
              <a:r>
                <a:rPr lang="en-US" sz="1000">
                  <a:latin typeface="Dreaming Outloud Pro" panose="03050502040302030504" pitchFamily="66" charset="0"/>
                  <a:cs typeface="Dreaming Outloud Pro" panose="03050502040302030504" pitchFamily="66" charset="0"/>
                </a:rPr>
                <a:t>Anderson, David</a:t>
              </a:r>
            </a:p>
          </p:txBody>
        </p:sp>
        <p:sp>
          <p:nvSpPr>
            <p:cNvPr id="57" name="TextBox 56">
              <a:extLst>
                <a:ext uri="{FF2B5EF4-FFF2-40B4-BE49-F238E27FC236}">
                  <a16:creationId xmlns:a16="http://schemas.microsoft.com/office/drawing/2014/main" id="{6A6E2A57-42BE-D0FD-22A1-4FF8E8FC0B5B}"/>
                </a:ext>
              </a:extLst>
            </p:cNvPr>
            <p:cNvSpPr txBox="1"/>
            <p:nvPr/>
          </p:nvSpPr>
          <p:spPr>
            <a:xfrm>
              <a:off x="2347266" y="4154292"/>
              <a:ext cx="1371294"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Thomas, Jessica</a:t>
              </a:r>
            </a:p>
          </p:txBody>
        </p:sp>
        <p:sp>
          <p:nvSpPr>
            <p:cNvPr id="58" name="TextBox 57">
              <a:extLst>
                <a:ext uri="{FF2B5EF4-FFF2-40B4-BE49-F238E27FC236}">
                  <a16:creationId xmlns:a16="http://schemas.microsoft.com/office/drawing/2014/main" id="{5D2CEAF7-62B5-414F-B972-8034A72FA94B}"/>
                </a:ext>
              </a:extLst>
            </p:cNvPr>
            <p:cNvSpPr txBox="1"/>
            <p:nvPr/>
          </p:nvSpPr>
          <p:spPr>
            <a:xfrm>
              <a:off x="2372435" y="4491358"/>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Harris, James</a:t>
              </a:r>
            </a:p>
          </p:txBody>
        </p:sp>
      </p:grpSp>
    </p:spTree>
    <p:extLst>
      <p:ext uri="{BB962C8B-B14F-4D97-AF65-F5344CB8AC3E}">
        <p14:creationId xmlns:p14="http://schemas.microsoft.com/office/powerpoint/2010/main" val="611116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B40E-D066-73A0-8B17-2832A4688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C1CE3-E92C-462C-42C6-B9796205BCE0}"/>
              </a:ext>
            </a:extLst>
          </p:cNvPr>
          <p:cNvSpPr>
            <a:spLocks noGrp="1"/>
          </p:cNvSpPr>
          <p:nvPr>
            <p:ph type="title"/>
          </p:nvPr>
        </p:nvSpPr>
        <p:spPr>
          <a:xfrm>
            <a:off x="3581400" y="1709738"/>
            <a:ext cx="8610600" cy="2852737"/>
          </a:xfrm>
        </p:spPr>
        <p:txBody>
          <a:bodyPr anchor="ctr">
            <a:normAutofit/>
          </a:bodyPr>
          <a:lstStyle/>
          <a:p>
            <a:r>
              <a:rPr lang="en-US"/>
              <a:t>Step 2</a:t>
            </a:r>
          </a:p>
        </p:txBody>
      </p:sp>
      <p:sp>
        <p:nvSpPr>
          <p:cNvPr id="7" name="Text Placeholder 2">
            <a:extLst>
              <a:ext uri="{FF2B5EF4-FFF2-40B4-BE49-F238E27FC236}">
                <a16:creationId xmlns:a16="http://schemas.microsoft.com/office/drawing/2014/main" id="{192A1B1C-0A69-3FDB-C9F7-BC687260E7D5}"/>
              </a:ext>
            </a:extLst>
          </p:cNvPr>
          <p:cNvSpPr>
            <a:spLocks noGrp="1"/>
          </p:cNvSpPr>
          <p:nvPr>
            <p:ph type="body" idx="1"/>
          </p:nvPr>
        </p:nvSpPr>
        <p:spPr>
          <a:xfrm>
            <a:off x="5578996" y="4589463"/>
            <a:ext cx="6613004" cy="1500187"/>
          </a:xfrm>
        </p:spPr>
        <p:txBody>
          <a:bodyPr/>
          <a:lstStyle/>
          <a:p>
            <a:r>
              <a:rPr lang="en-US"/>
              <a:t>Plan RRR Procedures</a:t>
            </a:r>
          </a:p>
        </p:txBody>
      </p:sp>
    </p:spTree>
    <p:extLst>
      <p:ext uri="{BB962C8B-B14F-4D97-AF65-F5344CB8AC3E}">
        <p14:creationId xmlns:p14="http://schemas.microsoft.com/office/powerpoint/2010/main" val="235465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b="0"/>
          </a:p>
        </p:txBody>
      </p:sp>
      <p:sp>
        <p:nvSpPr>
          <p:cNvPr id="16" name="Title 1">
            <a:extLst>
              <a:ext uri="{FF2B5EF4-FFF2-40B4-BE49-F238E27FC236}">
                <a16:creationId xmlns:a16="http://schemas.microsoft.com/office/drawing/2014/main" id="{4E4ABD43-661B-72E2-89DE-32EC2FDE9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1</a:t>
            </a:r>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10000"/>
          </a:bodyPr>
          <a:lstStyle/>
          <a:p>
            <a:r>
              <a:rPr lang="en-US"/>
              <a:t>Collaborate with parents, families, and colleagues</a:t>
            </a:r>
          </a:p>
          <a:p>
            <a:r>
              <a:rPr lang="en-US"/>
              <a:t>Gather data to identify students’ strengths, abilities, and needs</a:t>
            </a:r>
          </a:p>
          <a:p>
            <a:r>
              <a:rPr lang="en-US"/>
              <a:t>Schedule </a:t>
            </a:r>
          </a:p>
          <a:p>
            <a:pPr lvl="1"/>
            <a:r>
              <a:rPr lang="en-US"/>
              <a:t>RRR Rating Period</a:t>
            </a:r>
          </a:p>
          <a:p>
            <a:pPr lvl="2"/>
            <a:r>
              <a:rPr lang="en-US"/>
              <a:t>Time when baseline (Direct Behavior Rating) data collected</a:t>
            </a:r>
          </a:p>
          <a:p>
            <a:pPr lvl="2"/>
            <a:r>
              <a:rPr lang="en-US"/>
              <a:t>Time when students will use self-monitoring during RRR In-Class phase</a:t>
            </a:r>
          </a:p>
          <a:p>
            <a:pPr lvl="1"/>
            <a:r>
              <a:rPr lang="en-US"/>
              <a:t>RRR Instruction Block</a:t>
            </a:r>
          </a:p>
          <a:p>
            <a:pPr lvl="2"/>
            <a:r>
              <a:rPr lang="en-US"/>
              <a:t>Time when small-group instruction will occur</a:t>
            </a:r>
            <a:br>
              <a:rPr lang="en-US"/>
            </a:br>
            <a:r>
              <a:rPr lang="en-US"/>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a:srcRect l="1552" t="22447" r="2735" b="18881"/>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138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729889E-F93F-B885-8848-7B135BF61D0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2</a:t>
            </a:r>
          </a:p>
        </p:txBody>
      </p:sp>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590200" y="6183825"/>
            <a:ext cx="3829400" cy="309050"/>
          </a:xfrm>
        </p:spPr>
        <p:txBody>
          <a:bodyPr>
            <a:noAutofit/>
          </a:bodyPr>
          <a:lstStyle/>
          <a:p>
            <a:pPr marL="0" indent="0" algn="ctr">
              <a:buNone/>
            </a:pPr>
            <a:r>
              <a:rPr lang="en-US" sz="1600"/>
              <a:t>Operationalize behaviors of interest</a:t>
            </a:r>
          </a:p>
        </p:txBody>
      </p:sp>
      <p:sp>
        <p:nvSpPr>
          <p:cNvPr id="5" name="Text 2">
            <a:extLst>
              <a:ext uri="{FF2B5EF4-FFF2-40B4-BE49-F238E27FC236}">
                <a16:creationId xmlns:a16="http://schemas.microsoft.com/office/drawing/2014/main" id="{6194D8FC-C028-2743-55AE-C8D42F160E9E}"/>
              </a:ext>
            </a:extLst>
          </p:cNvPr>
          <p:cNvSpPr txBox="1">
            <a:spLocks/>
          </p:cNvSpPr>
          <p:nvPr/>
        </p:nvSpPr>
        <p:spPr>
          <a:xfrm>
            <a:off x="5726931" y="1821576"/>
            <a:ext cx="5725978" cy="3605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6124432" y="4742580"/>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Teacher Recording Form</a:t>
            </a:r>
            <a:br>
              <a:rPr lang="en-US" sz="1200"/>
            </a:br>
            <a:r>
              <a:rPr lang="en-US" sz="120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8204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2A44D-44A4-C5DB-15A4-F5F2486B4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C5E00-BF91-277A-508D-555CF55A485C}"/>
              </a:ext>
            </a:extLst>
          </p:cNvPr>
          <p:cNvSpPr>
            <a:spLocks noGrp="1"/>
          </p:cNvSpPr>
          <p:nvPr>
            <p:ph type="title"/>
          </p:nvPr>
        </p:nvSpPr>
        <p:spPr>
          <a:xfrm>
            <a:off x="3581400" y="1709738"/>
            <a:ext cx="8610600" cy="2852737"/>
          </a:xfrm>
        </p:spPr>
        <p:txBody>
          <a:bodyPr anchor="ctr">
            <a:normAutofit/>
          </a:bodyPr>
          <a:lstStyle/>
          <a:p>
            <a:r>
              <a:rPr lang="en-US"/>
              <a:t>Step 3</a:t>
            </a:r>
          </a:p>
        </p:txBody>
      </p:sp>
      <p:sp>
        <p:nvSpPr>
          <p:cNvPr id="7" name="Text Placeholder 2">
            <a:extLst>
              <a:ext uri="{FF2B5EF4-FFF2-40B4-BE49-F238E27FC236}">
                <a16:creationId xmlns:a16="http://schemas.microsoft.com/office/drawing/2014/main" id="{EBAFC50E-D8FD-260D-1C87-812C4855AA7D}"/>
              </a:ext>
            </a:extLst>
          </p:cNvPr>
          <p:cNvSpPr>
            <a:spLocks noGrp="1"/>
          </p:cNvSpPr>
          <p:nvPr>
            <p:ph type="body" idx="1"/>
          </p:nvPr>
        </p:nvSpPr>
        <p:spPr>
          <a:xfrm>
            <a:off x="5578996" y="4589463"/>
            <a:ext cx="6613004" cy="1500187"/>
          </a:xfrm>
        </p:spPr>
        <p:txBody>
          <a:bodyPr/>
          <a:lstStyle/>
          <a:p>
            <a:r>
              <a:rPr lang="en-US"/>
              <a:t>Begin baseline data collection</a:t>
            </a:r>
          </a:p>
        </p:txBody>
      </p:sp>
    </p:spTree>
    <p:extLst>
      <p:ext uri="{BB962C8B-B14F-4D97-AF65-F5344CB8AC3E}">
        <p14:creationId xmlns:p14="http://schemas.microsoft.com/office/powerpoint/2010/main" val="4112548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Baseline</a:t>
            </a:r>
          </a:p>
        </p:txBody>
      </p:sp>
      <p:pic>
        <p:nvPicPr>
          <p:cNvPr id="5" name="Picture 4" descr="A diagram of a RRR Instruction lesson sequence&#10;">
            <a:extLst>
              <a:ext uri="{FF2B5EF4-FFF2-40B4-BE49-F238E27FC236}">
                <a16:creationId xmlns:a16="http://schemas.microsoft.com/office/drawing/2014/main" id="{2411C195-7ABB-E9E5-1FF5-20CE13263325}"/>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96000" y="3913187"/>
            <a:ext cx="5832143" cy="2852737"/>
          </a:xfrm>
          <a:prstGeom prst="rect">
            <a:avLst/>
          </a:prstGeom>
        </p:spPr>
      </p:pic>
      <p:sp>
        <p:nvSpPr>
          <p:cNvPr id="6" name="Rectangle 5" descr="Yellow rectangle highlighting Baseline.">
            <a:extLst>
              <a:ext uri="{FF2B5EF4-FFF2-40B4-BE49-F238E27FC236}">
                <a16:creationId xmlns:a16="http://schemas.microsoft.com/office/drawing/2014/main" id="{E1264113-A073-E1FD-1E3D-0AA72E300691}"/>
              </a:ext>
            </a:extLst>
          </p:cNvPr>
          <p:cNvSpPr/>
          <p:nvPr/>
        </p:nvSpPr>
        <p:spPr>
          <a:xfrm>
            <a:off x="6210300" y="4337203"/>
            <a:ext cx="447675" cy="225188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839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D4CEE4-D433-3CB3-B9EC-ED8C41B3803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Baseline 2</a:t>
            </a:r>
          </a:p>
        </p:txBody>
      </p:sp>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Baseline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u="sng"/>
              <a:t>before</a:t>
            </a:r>
            <a:r>
              <a:rPr lang="en-US"/>
              <a:t> beginning RRR instruction</a:t>
            </a:r>
          </a:p>
          <a:p>
            <a:pPr lvl="1"/>
            <a:r>
              <a:rPr lang="en-US"/>
              <a:t>Nothing else changes!</a:t>
            </a:r>
          </a:p>
          <a:p>
            <a:pPr lvl="1"/>
            <a:r>
              <a:rPr lang="en-US"/>
              <a:t>This allows for a comparison pre-intervention performance to post-intervention performance</a:t>
            </a:r>
          </a:p>
          <a:p>
            <a:r>
              <a:rPr lang="en-US"/>
              <a:t>During this time, teachers will collect Direct Behavior Rating (DBR) data four times a week (Monday-Thursday)</a:t>
            </a:r>
          </a:p>
          <a:p>
            <a:r>
              <a:rPr lang="en-US"/>
              <a:t>Goal is to collect ~6-8 data points during this time!</a:t>
            </a:r>
          </a:p>
          <a:p>
            <a:pPr lvl="1"/>
            <a:endParaRPr lang="en-US"/>
          </a:p>
        </p:txBody>
      </p:sp>
      <p:pic>
        <p:nvPicPr>
          <p:cNvPr id="5" name="Picture 4" descr="Image of a Teacher Recording Form (DBR)&#10;&#10;">
            <a:extLst>
              <a:ext uri="{FF2B5EF4-FFF2-40B4-BE49-F238E27FC236}">
                <a16:creationId xmlns:a16="http://schemas.microsoft.com/office/drawing/2014/main" id="{A65F8FA6-15E0-F52B-6EC5-514980BDD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6311" y="5276850"/>
            <a:ext cx="1830150" cy="1414207"/>
          </a:xfrm>
          <a:prstGeom prst="rect">
            <a:avLst/>
          </a:prstGeom>
          <a:ln>
            <a:solidFill>
              <a:schemeClr val="tx1"/>
            </a:solidFill>
          </a:ln>
        </p:spPr>
      </p:pic>
    </p:spTree>
    <p:extLst>
      <p:ext uri="{BB962C8B-B14F-4D97-AF65-F5344CB8AC3E}">
        <p14:creationId xmlns:p14="http://schemas.microsoft.com/office/powerpoint/2010/main" val="15445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review school-wide data to determine which students might benefit from this Tier 2 intervention.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three key components of Recognize. Relax. Record.</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implement Recognize. Relax. Record. in a classroom setting.</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measure (a) implementation (treatment integrity), (b) users’ views of goals, procedures, and outcomes (social validity), and (c) student behavior (e.g., engagement, anxious feelings).</a:t>
            </a: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(1)</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Image of a RRR Teacher Recording Form">
            <a:extLst>
              <a:ext uri="{FF2B5EF4-FFF2-40B4-BE49-F238E27FC236}">
                <a16:creationId xmlns:a16="http://schemas.microsoft.com/office/drawing/2014/main" id="{5842F5DA-D4AA-5285-CEAE-4EF9FB22D4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1687" y="2180492"/>
            <a:ext cx="4453784" cy="3441560"/>
          </a:xfrm>
          <a:prstGeom prst="rect">
            <a:avLst/>
          </a:prstGeom>
          <a:ln>
            <a:solidFill>
              <a:schemeClr val="tx1"/>
            </a:solidFill>
          </a:ln>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EA4C-339A-5A39-5825-A61E543B9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8998F-DC9A-B9B2-64A5-57AC4C626D00}"/>
              </a:ext>
            </a:extLst>
          </p:cNvPr>
          <p:cNvSpPr>
            <a:spLocks noGrp="1"/>
          </p:cNvSpPr>
          <p:nvPr>
            <p:ph type="title"/>
          </p:nvPr>
        </p:nvSpPr>
        <p:spPr/>
        <p:txBody>
          <a:bodyPr/>
          <a:lstStyle/>
          <a:p>
            <a:r>
              <a:rPr lang="en-US"/>
              <a:t>Direct Behavior Rating</a:t>
            </a:r>
          </a:p>
        </p:txBody>
      </p:sp>
    </p:spTree>
    <p:extLst>
      <p:ext uri="{BB962C8B-B14F-4D97-AF65-F5344CB8AC3E}">
        <p14:creationId xmlns:p14="http://schemas.microsoft.com/office/powerpoint/2010/main" val="2868848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screen">
            <a:extLst>
              <a:ext uri="{28A0092B-C50C-407E-A947-70E740481C1C}">
                <a14:useLocalDpi xmlns:a14="http://schemas.microsoft.com/office/drawing/2010/main"/>
              </a:ext>
            </a:extLst>
          </a:blip>
          <a:srcRect l="1348" t="-1" r="814" b="426"/>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FF3-1653-78B6-07D1-32F6CF623FDA}"/>
              </a:ext>
            </a:extLst>
          </p:cNvPr>
          <p:cNvSpPr>
            <a:spLocks noGrp="1"/>
          </p:cNvSpPr>
          <p:nvPr>
            <p:ph type="title"/>
          </p:nvPr>
        </p:nvSpPr>
        <p:spPr>
          <a:xfrm>
            <a:off x="706534" y="360757"/>
            <a:ext cx="10515600" cy="1325563"/>
          </a:xfrm>
        </p:spPr>
        <p:txBody>
          <a:bodyPr/>
          <a:lstStyle/>
          <a:p>
            <a:r>
              <a:rPr lang="en-US"/>
              <a:t>How is DBR used in this intervention?</a:t>
            </a:r>
          </a:p>
        </p:txBody>
      </p:sp>
      <p:sp>
        <p:nvSpPr>
          <p:cNvPr id="3" name="Content 1">
            <a:extLst>
              <a:ext uri="{FF2B5EF4-FFF2-40B4-BE49-F238E27FC236}">
                <a16:creationId xmlns:a16="http://schemas.microsoft.com/office/drawing/2014/main" id="{E95FC5A3-3C8C-6C21-ADC5-1CB215B1B780}"/>
              </a:ext>
            </a:extLst>
          </p:cNvPr>
          <p:cNvSpPr>
            <a:spLocks noGrp="1"/>
          </p:cNvSpPr>
          <p:nvPr>
            <p:ph idx="1"/>
          </p:nvPr>
        </p:nvSpPr>
        <p:spPr>
          <a:xfrm>
            <a:off x="838199" y="1825625"/>
            <a:ext cx="10602687" cy="4351338"/>
          </a:xfrm>
        </p:spPr>
        <p:txBody>
          <a:bodyPr>
            <a:normAutofit/>
          </a:bodyPr>
          <a:lstStyle/>
          <a:p>
            <a:r>
              <a:rPr lang="en-US" sz="2600"/>
              <a:t>DBR data are collected during the </a:t>
            </a:r>
            <a:r>
              <a:rPr lang="en-US" sz="2600" b="1"/>
              <a:t>RRR Rating Period</a:t>
            </a:r>
            <a:r>
              <a:rPr lang="en-US" sz="2600"/>
              <a:t> a 40-minute instructional block during which students would </a:t>
            </a:r>
            <a:r>
              <a:rPr lang="en-US" sz="2600" i="1"/>
              <a:t>most </a:t>
            </a:r>
            <a:r>
              <a:rPr lang="en-US" sz="2600"/>
              <a:t>benefit from using their new strategies to increase engagement and regulate anxious feelings </a:t>
            </a:r>
          </a:p>
          <a:p>
            <a:pPr lvl="1"/>
            <a:r>
              <a:rPr lang="en-US" sz="2200"/>
              <a:t>Later in the intervention (during RRR In-Class), students will self-monitor their own behavior during this time</a:t>
            </a:r>
          </a:p>
          <a:p>
            <a:pPr>
              <a:lnSpc>
                <a:spcPct val="110000"/>
              </a:lnSpc>
            </a:pPr>
            <a:r>
              <a:rPr lang="en-US" sz="2600">
                <a:solidFill>
                  <a:schemeClr val="tx1"/>
                </a:solidFill>
              </a:rPr>
              <a:t>Teachers will collect DBR data throughout all stages of intervention:</a:t>
            </a:r>
          </a:p>
          <a:p>
            <a:pPr lvl="1">
              <a:lnSpc>
                <a:spcPct val="110000"/>
              </a:lnSpc>
            </a:pPr>
            <a:r>
              <a:rPr lang="en-US">
                <a:solidFill>
                  <a:schemeClr val="tx1"/>
                </a:solidFill>
              </a:rPr>
              <a:t>Baseline (~6-8 days)</a:t>
            </a:r>
          </a:p>
          <a:p>
            <a:pPr lvl="1">
              <a:lnSpc>
                <a:spcPct val="110000"/>
              </a:lnSpc>
            </a:pPr>
            <a:r>
              <a:rPr lang="en-US">
                <a:solidFill>
                  <a:schemeClr val="tx1"/>
                </a:solidFill>
              </a:rPr>
              <a:t>RRR Instruction</a:t>
            </a:r>
          </a:p>
          <a:p>
            <a:pPr lvl="1">
              <a:lnSpc>
                <a:spcPct val="110000"/>
              </a:lnSpc>
            </a:pPr>
            <a:r>
              <a:rPr lang="en-US">
                <a:solidFill>
                  <a:schemeClr val="tx1"/>
                </a:solidFill>
              </a:rPr>
              <a:t>RRR In-Class</a:t>
            </a:r>
          </a:p>
        </p:txBody>
      </p:sp>
      <p:pic>
        <p:nvPicPr>
          <p:cNvPr id="4" name="Content 2">
            <a:extLst>
              <a:ext uri="{FF2B5EF4-FFF2-40B4-BE49-F238E27FC236}">
                <a16:creationId xmlns:a16="http://schemas.microsoft.com/office/drawing/2014/main" id="{8B150217-78E0-B572-8BB0-B7BEFA91B84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69911" y="4680433"/>
            <a:ext cx="2700214" cy="2089008"/>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A597CF8E-C3EE-ED93-38FE-87B87D2F104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0DC3008-2ADE-E5D2-4FBF-C7C1E6798FF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1863DF2-250D-5062-8D84-B667A6FC55A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5492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Recognize.Relax.Record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l="7618" t="59559" r="8093" b="4707"/>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6145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cstate="screen">
            <a:extLst>
              <a:ext uri="{28A0092B-C50C-407E-A947-70E740481C1C}">
                <a14:useLocalDpi xmlns:a14="http://schemas.microsoft.com/office/drawing/2010/main"/>
              </a:ext>
            </a:extLst>
          </a:blip>
          <a:srcRect l="7618" t="59559" r="8093" b="4707"/>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81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4275F5-B612-C9BA-1C7C-F437E93F3F10}"/>
              </a:ext>
              <a:ext uri="{C183D7F6-B498-43B3-948B-1728B52AA6E4}">
                <adec:decorative xmlns:adec="http://schemas.microsoft.com/office/drawing/2017/decorative" val="0"/>
              </a:ext>
            </a:extLst>
          </p:cNvPr>
          <p:cNvSpPr txBox="1">
            <a:spLocks/>
          </p:cNvSpPr>
          <p:nvPr/>
        </p:nvSpPr>
        <p:spPr>
          <a:xfrm>
            <a:off x="999931" y="-1511076"/>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DBR Procedures: RRR Rating Period 1</a:t>
            </a:r>
          </a:p>
        </p:txBody>
      </p:sp>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a:extLst>
                <a:ext uri="{FF2B5EF4-FFF2-40B4-BE49-F238E27FC236}">
                  <a16:creationId xmlns:a16="http://schemas.microsoft.com/office/drawing/2014/main" id="{7C40718C-4041-9E17-DFD1-5DE72839378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8016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3DEAAD-55C7-FE1D-DF17-5023580E3BA3}"/>
              </a:ext>
            </a:extLst>
          </p:cNvPr>
          <p:cNvSpPr>
            <a:spLocks noGrp="1"/>
          </p:cNvSpPr>
          <p:nvPr>
            <p:ph type="title"/>
          </p:nvPr>
        </p:nvSpPr>
        <p:spPr/>
        <p:txBody>
          <a:bodyPr/>
          <a:lstStyle/>
          <a:p>
            <a:r>
              <a:rPr lang="en-US"/>
              <a:t>DBR in Action</a:t>
            </a:r>
          </a:p>
        </p:txBody>
      </p:sp>
      <p:sp>
        <p:nvSpPr>
          <p:cNvPr id="5" name="Text Placeholder 4">
            <a:extLst>
              <a:ext uri="{FF2B5EF4-FFF2-40B4-BE49-F238E27FC236}">
                <a16:creationId xmlns:a16="http://schemas.microsoft.com/office/drawing/2014/main" id="{9D6F7419-E2ED-DF91-FB73-431BA5E24FDD}"/>
              </a:ext>
            </a:extLst>
          </p:cNvPr>
          <p:cNvSpPr>
            <a:spLocks noGrp="1"/>
          </p:cNvSpPr>
          <p:nvPr>
            <p:ph type="body" idx="1"/>
          </p:nvPr>
        </p:nvSpPr>
        <p:spPr/>
        <p:txBody>
          <a:bodyPr/>
          <a:lstStyle/>
          <a:p>
            <a:r>
              <a:rPr lang="en-US"/>
              <a:t>Academic Engagement &amp; Internalizing Behavior </a:t>
            </a:r>
          </a:p>
        </p:txBody>
      </p:sp>
    </p:spTree>
    <p:extLst>
      <p:ext uri="{BB962C8B-B14F-4D97-AF65-F5344CB8AC3E}">
        <p14:creationId xmlns:p14="http://schemas.microsoft.com/office/powerpoint/2010/main" val="1612741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E1A34-2E17-6ED1-481E-A99A7454A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04804-B08E-C54F-46AE-66EAA840BF39}"/>
              </a:ext>
            </a:extLst>
          </p:cNvPr>
          <p:cNvSpPr>
            <a:spLocks noGrp="1"/>
          </p:cNvSpPr>
          <p:nvPr>
            <p:ph type="title"/>
          </p:nvPr>
        </p:nvSpPr>
        <p:spPr/>
        <p:txBody>
          <a:bodyPr/>
          <a:lstStyle/>
          <a:p>
            <a:r>
              <a:rPr lang="en-US"/>
              <a:t>Brie</a:t>
            </a:r>
          </a:p>
        </p:txBody>
      </p:sp>
      <p:pic>
        <p:nvPicPr>
          <p:cNvPr id="5" name="Picture 4" descr="Photo of a student holding a sign with her name, Brie. Anther photo of a classroom with an arrow pointing to Brie sitting at her table with her classmates.">
            <a:extLst>
              <a:ext uri="{FF2B5EF4-FFF2-40B4-BE49-F238E27FC236}">
                <a16:creationId xmlns:a16="http://schemas.microsoft.com/office/drawing/2014/main" id="{7AB14C8F-62BD-0197-65AC-27E7115C5C30}"/>
              </a:ext>
            </a:extLst>
          </p:cNvPr>
          <p:cNvPicPr>
            <a:picLocks noChangeAspect="1"/>
          </p:cNvPicPr>
          <p:nvPr/>
        </p:nvPicPr>
        <p:blipFill>
          <a:blip r:embed="rId3"/>
          <a:srcRect/>
          <a:stretch/>
        </p:blipFill>
        <p:spPr>
          <a:xfrm>
            <a:off x="1070973" y="1825625"/>
            <a:ext cx="6978842" cy="3591360"/>
          </a:xfrm>
          <a:prstGeom prst="rect">
            <a:avLst/>
          </a:prstGeom>
        </p:spPr>
      </p:pic>
      <p:sp>
        <p:nvSpPr>
          <p:cNvPr id="6" name="Content Placeholder 5">
            <a:extLst>
              <a:ext uri="{FF2B5EF4-FFF2-40B4-BE49-F238E27FC236}">
                <a16:creationId xmlns:a16="http://schemas.microsoft.com/office/drawing/2014/main" id="{AEEE5756-8F25-8102-7473-684B84E2ECAF}"/>
              </a:ext>
            </a:extLst>
          </p:cNvPr>
          <p:cNvSpPr>
            <a:spLocks noGrp="1"/>
          </p:cNvSpPr>
          <p:nvPr>
            <p:ph idx="1"/>
          </p:nvPr>
        </p:nvSpPr>
        <p:spPr>
          <a:xfrm>
            <a:off x="8477250" y="1825625"/>
            <a:ext cx="3409950" cy="3765550"/>
          </a:xfrm>
        </p:spPr>
        <p:txBody>
          <a:bodyPr>
            <a:normAutofit/>
          </a:bodyPr>
          <a:lstStyle/>
          <a:p>
            <a:pPr marL="0" indent="0">
              <a:buNone/>
            </a:pPr>
            <a:r>
              <a:rPr lang="en-US" sz="2400"/>
              <a:t>Context: Students are completing seat work.</a:t>
            </a:r>
          </a:p>
          <a:p>
            <a:pPr marL="0" indent="0">
              <a:buNone/>
            </a:pPr>
            <a:endParaRPr lang="en-US" sz="1400"/>
          </a:p>
          <a:p>
            <a:pPr marL="0" indent="0">
              <a:buNone/>
            </a:pPr>
            <a:r>
              <a:rPr lang="en-US" sz="2400"/>
              <a:t>Internalizing behavior for Brie looks like:</a:t>
            </a:r>
          </a:p>
          <a:p>
            <a:r>
              <a:rPr lang="en-US" sz="2000"/>
              <a:t>Head down</a:t>
            </a:r>
          </a:p>
          <a:p>
            <a:r>
              <a:rPr lang="en-US" sz="2000"/>
              <a:t>Complete shut down / withdrawal</a:t>
            </a:r>
          </a:p>
        </p:txBody>
      </p:sp>
    </p:spTree>
    <p:extLst>
      <p:ext uri="{BB962C8B-B14F-4D97-AF65-F5344CB8AC3E}">
        <p14:creationId xmlns:p14="http://schemas.microsoft.com/office/powerpoint/2010/main" val="2680713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sz="2400"/>
              <a:t>Welcome</a:t>
            </a:r>
          </a:p>
          <a:p>
            <a:pPr marL="514350" lvl="0" indent="-514350">
              <a:buFont typeface="+mj-lt"/>
              <a:buAutoNum type="arabicPeriod"/>
              <a:defRPr/>
            </a:pPr>
            <a:r>
              <a:rPr lang="en-US" sz="2400">
                <a:solidFill>
                  <a:prstClr val="black"/>
                </a:solidFill>
                <a:ea typeface="MS PGothic" panose="020B0600070205080204" pitchFamily="34" charset="-128"/>
                <a:cs typeface="Arial" panose="020B0604020202020204" pitchFamily="34" charset="0"/>
              </a:rPr>
              <a:t>Situating Secondary (Tier 2) Interventions in Ci3T Models</a:t>
            </a: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Describing Key Components of Recognize. Relax. Record.</a:t>
            </a:r>
            <a:endParaRPr lang="en-US" sz="2400">
              <a:latin typeface="Cambria" panose="02040503050406030204" pitchFamily="18" charset="0"/>
              <a:ea typeface="Yu Gothic" panose="020B0400000000000000" pitchFamily="34" charset="-128"/>
              <a:cs typeface="Arial" panose="020B0604020202020204" pitchFamily="34" charset="0"/>
            </a:endParaRP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Implementing Recognize. Relax. Record.</a:t>
            </a:r>
          </a:p>
          <a:p>
            <a:pPr marL="971550" lvl="1" indent="-514350">
              <a:buFont typeface="+mj-lt"/>
              <a:buAutoNum type="arabicPeriod"/>
              <a:defRPr/>
            </a:pPr>
            <a:r>
              <a:rPr lang="en-US" sz="2000">
                <a:solidFill>
                  <a:srgbClr val="2F4E6D"/>
                </a:solidFill>
                <a:latin typeface="Arial" panose="020B0604020202020204" pitchFamily="34" charset="0"/>
                <a:ea typeface="Yu Gothic" panose="020B0400000000000000" pitchFamily="34" charset="-128"/>
                <a:cs typeface="Arial" panose="020B0604020202020204" pitchFamily="34" charset="0"/>
              </a:rPr>
              <a:t>Baseline</a:t>
            </a:r>
          </a:p>
          <a:p>
            <a:pPr marL="971550" lvl="1" indent="-514350">
              <a:buFont typeface="+mj-lt"/>
              <a:buAutoNum type="arabicPeriod"/>
              <a:defRPr/>
            </a:pPr>
            <a:r>
              <a:rPr lang="en-US" sz="2000">
                <a:solidFill>
                  <a:srgbClr val="2F4E6D"/>
                </a:solidFill>
                <a:latin typeface="Arial" panose="020B0604020202020204" pitchFamily="34" charset="0"/>
                <a:ea typeface="Yu Gothic" panose="020B0400000000000000" pitchFamily="34" charset="-128"/>
                <a:cs typeface="Arial" panose="020B0604020202020204" pitchFamily="34" charset="0"/>
              </a:rPr>
              <a:t>RRR Instruction</a:t>
            </a:r>
          </a:p>
          <a:p>
            <a:pPr marL="971550" lvl="1" indent="-514350">
              <a:buFont typeface="+mj-lt"/>
              <a:buAutoNum type="arabicPeriod"/>
              <a:defRPr/>
            </a:pPr>
            <a:r>
              <a:rPr lang="en-US" sz="2000">
                <a:solidFill>
                  <a:srgbClr val="2F4E6D"/>
                </a:solidFill>
                <a:latin typeface="Arial" panose="020B0604020202020204" pitchFamily="34" charset="0"/>
                <a:ea typeface="Yu Gothic" panose="020B0400000000000000" pitchFamily="34" charset="-128"/>
                <a:cs typeface="Arial" panose="020B0604020202020204" pitchFamily="34" charset="0"/>
              </a:rPr>
              <a:t>RRR In-Class</a:t>
            </a:r>
            <a:endParaRPr lang="en-US" sz="2000">
              <a:solidFill>
                <a:srgbClr val="2F4E6D"/>
              </a:solidFill>
              <a:ea typeface="MS PGothic" panose="020B0600070205080204" pitchFamily="34" charset="-128"/>
              <a:cs typeface="Arial" panose="020B0604020202020204" pitchFamily="34" charset="0"/>
            </a:endParaRPr>
          </a:p>
          <a:p>
            <a:pPr marL="514350" lvl="0" indent="-514350">
              <a:buFont typeface="+mj-lt"/>
              <a:buAutoNum type="arabicPeriod"/>
              <a:defRPr/>
            </a:pPr>
            <a:r>
              <a:rPr lang="en-US" sz="2400">
                <a:solidFill>
                  <a:prstClr val="black"/>
                </a:solidFill>
              </a:rPr>
              <a:t>Measuring what Matters: Treatment Integrity, Social Validity, and Student Behavior</a:t>
            </a:r>
          </a:p>
          <a:p>
            <a:pPr marL="514350" indent="-514350">
              <a:buFont typeface="+mj-lt"/>
              <a:buAutoNum type="arabicPeriod"/>
            </a:pPr>
            <a:r>
              <a:rPr lang="en-US" sz="2400"/>
              <a:t>Wrapping Up and Moving Forward</a:t>
            </a:r>
          </a:p>
        </p:txBody>
      </p:sp>
    </p:spTree>
    <p:extLst>
      <p:ext uri="{BB962C8B-B14F-4D97-AF65-F5344CB8AC3E}">
        <p14:creationId xmlns:p14="http://schemas.microsoft.com/office/powerpoint/2010/main" val="217823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DB1B1-7A28-33B8-3BCE-9082E2C678E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DBR video: Brie</a:t>
            </a:r>
          </a:p>
        </p:txBody>
      </p:sp>
      <p:pic>
        <p:nvPicPr>
          <p:cNvPr id="2" name="Online Media 1" title="DBR Practice 300 1 (2018)">
            <a:hlinkClick r:id="" action="ppaction://media"/>
            <a:extLst>
              <a:ext uri="{FF2B5EF4-FFF2-40B4-BE49-F238E27FC236}">
                <a16:creationId xmlns:a16="http://schemas.microsoft.com/office/drawing/2014/main" id="{3E254065-BA1A-BAF5-7AC3-FD135B4A2D78}"/>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15817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Let’s Chat: Brie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With your table – discuss how you rated Brie’s:</a:t>
            </a:r>
          </a:p>
          <a:p>
            <a:pPr lvl="1"/>
            <a:r>
              <a:rPr lang="en-US"/>
              <a:t>Engagement</a:t>
            </a:r>
          </a:p>
          <a:p>
            <a:pPr lvl="1"/>
            <a:r>
              <a:rPr lang="en-US"/>
              <a:t>Internalizing Behavior</a:t>
            </a:r>
          </a:p>
          <a:p>
            <a:endParaRPr lang="en-US"/>
          </a:p>
        </p:txBody>
      </p:sp>
      <p:sp>
        <p:nvSpPr>
          <p:cNvPr id="6" name="Rectangle 1">
            <a:extLst>
              <a:ext uri="{FF2B5EF4-FFF2-40B4-BE49-F238E27FC236}">
                <a16:creationId xmlns:a16="http://schemas.microsoft.com/office/drawing/2014/main" id="{E8C6B8C8-6DEC-CFAC-E236-E8CAE1E153F6}"/>
              </a:ext>
              <a:ext uri="{C183D7F6-B498-43B3-948B-1728B52AA6E4}">
                <adec:decorative xmlns:adec="http://schemas.microsoft.com/office/drawing/2017/decorative" val="1"/>
              </a:ext>
            </a:extLst>
          </p:cNvPr>
          <p:cNvSpPr/>
          <p:nvPr/>
        </p:nvSpPr>
        <p:spPr>
          <a:xfrm>
            <a:off x="779545" y="3692330"/>
            <a:ext cx="1697455" cy="158225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5DCD8516-6165-7B65-9F7F-D49F7C94601B}"/>
              </a:ext>
              <a:ext uri="{C183D7F6-B498-43B3-948B-1728B52AA6E4}">
                <adec:decorative xmlns:adec="http://schemas.microsoft.com/office/drawing/2017/decorative" val="1"/>
              </a:ext>
            </a:extLst>
          </p:cNvPr>
          <p:cNvSpPr/>
          <p:nvPr/>
        </p:nvSpPr>
        <p:spPr>
          <a:xfrm>
            <a:off x="1803232" y="4260910"/>
            <a:ext cx="1697455" cy="158225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BAD3E198-A30A-AF0F-33B1-969226B25262}"/>
              </a:ext>
              <a:ext uri="{C183D7F6-B498-43B3-948B-1728B52AA6E4}">
                <adec:decorative xmlns:adec="http://schemas.microsoft.com/office/drawing/2017/decorative" val="1"/>
              </a:ext>
            </a:extLst>
          </p:cNvPr>
          <p:cNvSpPr/>
          <p:nvPr/>
        </p:nvSpPr>
        <p:spPr>
          <a:xfrm>
            <a:off x="2768264" y="4829490"/>
            <a:ext cx="1697455" cy="15822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1">
            <a:extLst>
              <a:ext uri="{FF2B5EF4-FFF2-40B4-BE49-F238E27FC236}">
                <a16:creationId xmlns:a16="http://schemas.microsoft.com/office/drawing/2014/main" id="{5C99AF06-B84B-C899-199B-87C2BA5174B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7559758" y="2570685"/>
            <a:ext cx="3727955" cy="2703898"/>
          </a:xfrm>
          <a:prstGeom prst="rect">
            <a:avLst/>
          </a:prstGeom>
        </p:spPr>
      </p:pic>
      <p:pic>
        <p:nvPicPr>
          <p:cNvPr id="11" name="02:00">
            <a:extLst>
              <a:ext uri="{FF2B5EF4-FFF2-40B4-BE49-F238E27FC236}">
                <a16:creationId xmlns:a16="http://schemas.microsoft.com/office/drawing/2014/main" id="{5B4B7093-34D0-3EC1-D7A2-193F40F81191}"/>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551768" y="4657893"/>
            <a:ext cx="4714022" cy="1671638"/>
          </a:xfrm>
          <a:prstGeom prst="rect">
            <a:avLst/>
          </a:prstGeom>
          <a:noFill/>
        </p:spPr>
      </p:pic>
      <p:pic>
        <p:nvPicPr>
          <p:cNvPr id="12" name="01:00">
            <a:extLst>
              <a:ext uri="{FF2B5EF4-FFF2-40B4-BE49-F238E27FC236}">
                <a16:creationId xmlns:a16="http://schemas.microsoft.com/office/drawing/2014/main" id="{3FB9AAA0-5B9F-EB85-C337-C492AAFE6535}"/>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551768" y="4657894"/>
            <a:ext cx="4714022" cy="1671638"/>
          </a:xfrm>
          <a:prstGeom prst="rect">
            <a:avLst/>
          </a:prstGeom>
          <a:noFill/>
        </p:spPr>
      </p:pic>
      <p:pic>
        <p:nvPicPr>
          <p:cNvPr id="13" name="00:30">
            <a:extLst>
              <a:ext uri="{FF2B5EF4-FFF2-40B4-BE49-F238E27FC236}">
                <a16:creationId xmlns:a16="http://schemas.microsoft.com/office/drawing/2014/main" id="{3BC59DA8-ED43-ABD5-ADB1-9985D9DC523D}"/>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551656" y="4657891"/>
            <a:ext cx="4714022" cy="1671638"/>
          </a:xfrm>
          <a:prstGeom prst="rect">
            <a:avLst/>
          </a:prstGeom>
          <a:noFill/>
        </p:spPr>
      </p:pic>
      <p:pic>
        <p:nvPicPr>
          <p:cNvPr id="14" name="00:00">
            <a:extLst>
              <a:ext uri="{FF2B5EF4-FFF2-40B4-BE49-F238E27FC236}">
                <a16:creationId xmlns:a16="http://schemas.microsoft.com/office/drawing/2014/main" id="{ACF3D2F2-EBFA-9816-21A2-B0DD25CB10E7}"/>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469333" y="4740269"/>
            <a:ext cx="4714020" cy="1671639"/>
          </a:xfrm>
          <a:prstGeom prst="rect">
            <a:avLst/>
          </a:prstGeom>
          <a:noFill/>
        </p:spPr>
      </p:pic>
    </p:spTree>
    <p:extLst>
      <p:ext uri="{BB962C8B-B14F-4D97-AF65-F5344CB8AC3E}">
        <p14:creationId xmlns:p14="http://schemas.microsoft.com/office/powerpoint/2010/main" val="15576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3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90000"/>
                            </p:stCondLst>
                            <p:childTnLst>
                              <p:par>
                                <p:cTn id="14" presetID="1" presetClass="entr" presetSubtype="0" fill="hold" nodeType="afterEffect">
                                  <p:stCondLst>
                                    <p:cond delay="300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Whole Group: Brie</a:t>
            </a:r>
          </a:p>
        </p:txBody>
      </p:sp>
      <p:sp>
        <p:nvSpPr>
          <p:cNvPr id="4" name="Content Placeholder 2">
            <a:extLst>
              <a:ext uri="{FF2B5EF4-FFF2-40B4-BE49-F238E27FC236}">
                <a16:creationId xmlns:a16="http://schemas.microsoft.com/office/drawing/2014/main" id="{E09BC2F8-2A69-8E0C-A5C3-7664FB426B59}"/>
              </a:ext>
            </a:extLst>
          </p:cNvPr>
          <p:cNvSpPr>
            <a:spLocks noGrp="1"/>
          </p:cNvSpPr>
          <p:nvPr>
            <p:ph idx="1"/>
          </p:nvPr>
        </p:nvSpPr>
        <p:spPr>
          <a:xfrm>
            <a:off x="838200" y="1825625"/>
            <a:ext cx="10515600" cy="4351338"/>
          </a:xfrm>
        </p:spPr>
        <p:txBody>
          <a:bodyPr/>
          <a:lstStyle/>
          <a:p>
            <a:r>
              <a:rPr lang="en-US"/>
              <a:t>Engagement – 1</a:t>
            </a:r>
          </a:p>
          <a:p>
            <a:pPr lvl="1"/>
            <a:r>
              <a:rPr lang="en-US"/>
              <a:t>For most of the observation, Brie is engaging in behavior other than the assigned task (e.g., talking, poking peers, tapping pencil)</a:t>
            </a:r>
          </a:p>
          <a:p>
            <a:pPr lvl="1"/>
            <a:r>
              <a:rPr lang="en-US"/>
              <a:t>At the very beginning and end of the clip, Brie appears to be attempting to engage in the assigned activity</a:t>
            </a:r>
          </a:p>
          <a:p>
            <a:r>
              <a:rPr lang="en-US"/>
              <a:t>Internalizing – 0</a:t>
            </a:r>
          </a:p>
          <a:p>
            <a:pPr lvl="1"/>
            <a:r>
              <a:rPr lang="en-US"/>
              <a:t>Don’t see evidence of head down or complete withdrawal/shut down</a:t>
            </a:r>
          </a:p>
        </p:txBody>
      </p:sp>
    </p:spTree>
    <p:extLst>
      <p:ext uri="{BB962C8B-B14F-4D97-AF65-F5344CB8AC3E}">
        <p14:creationId xmlns:p14="http://schemas.microsoft.com/office/powerpoint/2010/main" val="1499258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DBR Procedures: </a:t>
            </a:r>
            <a:r>
              <a:rPr lang="en-US" sz="4400" b="1"/>
              <a:t>RRR Rating Period</a:t>
            </a:r>
            <a:endParaRPr lang="en-US"/>
          </a:p>
        </p:txBody>
      </p:sp>
      <p:sp>
        <p:nvSpPr>
          <p:cNvPr id="5" name="Title 1">
            <a:extLst>
              <a:ext uri="{FF2B5EF4-FFF2-40B4-BE49-F238E27FC236}">
                <a16:creationId xmlns:a16="http://schemas.microsoft.com/office/drawing/2014/main" id="{C6114AD7-44B3-3E25-B327-0005279092A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 DBR Procedures: RRR Rating Period 2</a:t>
            </a:r>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40718C-4041-9E17-DFD1-5DE7283937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2243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C62FD6-1F96-3313-9107-29C2F78509D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Example of an Engagement Graphing Handout</a:t>
            </a:r>
          </a:p>
        </p:txBody>
      </p:sp>
      <p:grpSp>
        <p:nvGrpSpPr>
          <p:cNvPr id="13" name="Group 12" descr="Example of an Engagment Graphing Handout filled out by a teacher">
            <a:extLst>
              <a:ext uri="{FF2B5EF4-FFF2-40B4-BE49-F238E27FC236}">
                <a16:creationId xmlns:a16="http://schemas.microsoft.com/office/drawing/2014/main" id="{75DE39C2-2757-8C5C-0BCE-8F6DFDCBD3A4}"/>
              </a:ext>
            </a:extLst>
          </p:cNvPr>
          <p:cNvGrpSpPr/>
          <p:nvPr/>
        </p:nvGrpSpPr>
        <p:grpSpPr>
          <a:xfrm>
            <a:off x="1394603" y="197296"/>
            <a:ext cx="9152893" cy="6463408"/>
            <a:chOff x="171859" y="601574"/>
            <a:chExt cx="6992247" cy="5407339"/>
          </a:xfrm>
        </p:grpSpPr>
        <p:pic>
          <p:nvPicPr>
            <p:cNvPr id="3" name="Picture 2">
              <a:extLst>
                <a:ext uri="{FF2B5EF4-FFF2-40B4-BE49-F238E27FC236}">
                  <a16:creationId xmlns:a16="http://schemas.microsoft.com/office/drawing/2014/main" id="{0773F6D9-B3B2-2AC7-E8B1-B84A25469B43}"/>
                </a:ext>
              </a:extLst>
            </p:cNvPr>
            <p:cNvPicPr>
              <a:picLocks noChangeAspect="1"/>
            </p:cNvPicPr>
            <p:nvPr/>
          </p:nvPicPr>
          <p:blipFill>
            <a:blip r:embed="rId2"/>
            <a:stretch>
              <a:fillRect/>
            </a:stretch>
          </p:blipFill>
          <p:spPr>
            <a:xfrm rot="5400000">
              <a:off x="964313" y="-190880"/>
              <a:ext cx="5407339" cy="6992247"/>
            </a:xfrm>
            <a:prstGeom prst="rect">
              <a:avLst/>
            </a:prstGeom>
            <a:ln w="19050">
              <a:solidFill>
                <a:schemeClr val="tx1"/>
              </a:solidFill>
            </a:ln>
          </p:spPr>
        </p:pic>
        <p:sp>
          <p:nvSpPr>
            <p:cNvPr id="2" name="Rectangle 1">
              <a:extLst>
                <a:ext uri="{FF2B5EF4-FFF2-40B4-BE49-F238E27FC236}">
                  <a16:creationId xmlns:a16="http://schemas.microsoft.com/office/drawing/2014/main" id="{4E8ABF88-C26D-A9AB-15AE-CECD76F8A84B}"/>
                </a:ext>
              </a:extLst>
            </p:cNvPr>
            <p:cNvSpPr/>
            <p:nvPr/>
          </p:nvSpPr>
          <p:spPr>
            <a:xfrm>
              <a:off x="4865618" y="932616"/>
              <a:ext cx="1763782" cy="45279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9067EB-E371-0636-8EA9-803E4763AA65}"/>
                </a:ext>
              </a:extLst>
            </p:cNvPr>
            <p:cNvSpPr/>
            <p:nvPr/>
          </p:nvSpPr>
          <p:spPr>
            <a:xfrm>
              <a:off x="1324728" y="1684655"/>
              <a:ext cx="548205" cy="20772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A49BE7-FBAC-6300-0362-897B242FD5B4}"/>
                </a:ext>
              </a:extLst>
            </p:cNvPr>
            <p:cNvSpPr/>
            <p:nvPr/>
          </p:nvSpPr>
          <p:spPr>
            <a:xfrm>
              <a:off x="3135025" y="1755216"/>
              <a:ext cx="597165" cy="13056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E3CF43-80A6-C055-C9F7-E8418155D9AC}"/>
                </a:ext>
              </a:extLst>
            </p:cNvPr>
            <p:cNvSpPr/>
            <p:nvPr/>
          </p:nvSpPr>
          <p:spPr>
            <a:xfrm>
              <a:off x="5268169" y="1801296"/>
              <a:ext cx="236520" cy="1323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7390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DAC2-88CD-86A1-F221-0A95D535A73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1461512E-0B14-8E1A-61E8-0A2286B90FBE}"/>
              </a:ext>
            </a:extLst>
          </p:cNvPr>
          <p:cNvSpPr>
            <a:spLocks noGrp="1"/>
          </p:cNvSpPr>
          <p:nvPr>
            <p:ph type="title"/>
          </p:nvPr>
        </p:nvSpPr>
        <p:spPr/>
        <p:txBody>
          <a:bodyPr/>
          <a:lstStyle/>
          <a:p>
            <a:r>
              <a:rPr lang="en-US"/>
              <a:t>Four Corner Conversation (2)</a:t>
            </a:r>
          </a:p>
        </p:txBody>
      </p:sp>
      <p:sp>
        <p:nvSpPr>
          <p:cNvPr id="4" name="Content Placeholder 3">
            <a:extLst>
              <a:ext uri="{FF2B5EF4-FFF2-40B4-BE49-F238E27FC236}">
                <a16:creationId xmlns:a16="http://schemas.microsoft.com/office/drawing/2014/main" id="{EAD59983-A6A4-845F-1870-85B4D6CD6C42}"/>
              </a:ext>
            </a:extLst>
          </p:cNvPr>
          <p:cNvSpPr>
            <a:spLocks noGrp="1"/>
          </p:cNvSpPr>
          <p:nvPr>
            <p:ph idx="1"/>
          </p:nvPr>
        </p:nvSpPr>
        <p:spPr/>
        <p:txBody>
          <a:bodyPr/>
          <a:lstStyle/>
          <a:p>
            <a:pPr marL="0" indent="0">
              <a:buNone/>
            </a:pPr>
            <a:r>
              <a:rPr lang="en-US"/>
              <a:t>During what time of day would be beneficial for conducting DBR with your students?</a:t>
            </a:r>
          </a:p>
          <a:p>
            <a:endParaRPr lang="en-US"/>
          </a:p>
        </p:txBody>
      </p:sp>
      <p:pic>
        <p:nvPicPr>
          <p:cNvPr id="2" name="Picture 1" descr="Example of a form teacher use to fill out their RRR Rating Period and RRR Instructional Block times">
            <a:extLst>
              <a:ext uri="{FF2B5EF4-FFF2-40B4-BE49-F238E27FC236}">
                <a16:creationId xmlns:a16="http://schemas.microsoft.com/office/drawing/2014/main" id="{01244AEB-6B7B-2A1E-84B3-81A5F94749D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27403" y="2523092"/>
            <a:ext cx="3128494" cy="34252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Rectangle" descr="Red rectangle highlighting the RRR Rating period">
            <a:extLst>
              <a:ext uri="{FF2B5EF4-FFF2-40B4-BE49-F238E27FC236}">
                <a16:creationId xmlns:a16="http://schemas.microsoft.com/office/drawing/2014/main" id="{092B9D64-1484-47AF-F9D8-620510AE019B}"/>
              </a:ext>
            </a:extLst>
          </p:cNvPr>
          <p:cNvSpPr/>
          <p:nvPr/>
        </p:nvSpPr>
        <p:spPr>
          <a:xfrm>
            <a:off x="6772473" y="2700244"/>
            <a:ext cx="3838353" cy="12014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t 2">
            <a:extLst>
              <a:ext uri="{FF2B5EF4-FFF2-40B4-BE49-F238E27FC236}">
                <a16:creationId xmlns:a16="http://schemas.microsoft.com/office/drawing/2014/main" id="{57F77A61-CF07-F640-0B8C-DE2C93434601}"/>
              </a:ext>
              <a:ext uri="{C183D7F6-B498-43B3-948B-1728B52AA6E4}">
                <adec:decorative xmlns:adec="http://schemas.microsoft.com/office/drawing/2017/decorative" val="1"/>
              </a:ext>
            </a:extLst>
          </p:cNvPr>
          <p:cNvSpPr/>
          <p:nvPr/>
        </p:nvSpPr>
        <p:spPr>
          <a:xfrm>
            <a:off x="11195304" y="474713"/>
            <a:ext cx="457200" cy="457200"/>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t 3">
            <a:extLst>
              <a:ext uri="{FF2B5EF4-FFF2-40B4-BE49-F238E27FC236}">
                <a16:creationId xmlns:a16="http://schemas.microsoft.com/office/drawing/2014/main" id="{87555ED0-83C1-6A0B-BCE0-2FC233595C33}"/>
              </a:ext>
              <a:ext uri="{C183D7F6-B498-43B3-948B-1728B52AA6E4}">
                <adec:decorative xmlns:adec="http://schemas.microsoft.com/office/drawing/2017/decorative" val="1"/>
              </a:ext>
            </a:extLst>
          </p:cNvPr>
          <p:cNvSpPr/>
          <p:nvPr/>
        </p:nvSpPr>
        <p:spPr>
          <a:xfrm>
            <a:off x="365760" y="5948363"/>
            <a:ext cx="457200" cy="457200"/>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t 4">
            <a:extLst>
              <a:ext uri="{FF2B5EF4-FFF2-40B4-BE49-F238E27FC236}">
                <a16:creationId xmlns:a16="http://schemas.microsoft.com/office/drawing/2014/main" id="{9EBF0180-C5E9-FB1E-BB08-129CCBF042A7}"/>
              </a:ext>
              <a:ext uri="{C183D7F6-B498-43B3-948B-1728B52AA6E4}">
                <adec:decorative xmlns:adec="http://schemas.microsoft.com/office/drawing/2017/decorative" val="1"/>
              </a:ext>
            </a:extLst>
          </p:cNvPr>
          <p:cNvSpPr/>
          <p:nvPr/>
        </p:nvSpPr>
        <p:spPr>
          <a:xfrm>
            <a:off x="11207496" y="6035675"/>
            <a:ext cx="457200" cy="457200"/>
          </a:xfrm>
          <a:prstGeom prst="flowChartConnec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t 1">
            <a:extLst>
              <a:ext uri="{FF2B5EF4-FFF2-40B4-BE49-F238E27FC236}">
                <a16:creationId xmlns:a16="http://schemas.microsoft.com/office/drawing/2014/main" id="{3A37FB14-C3F1-0588-8391-3EF5FE4AA485}"/>
              </a:ext>
              <a:ext uri="{C183D7F6-B498-43B3-948B-1728B52AA6E4}">
                <adec:decorative xmlns:adec="http://schemas.microsoft.com/office/drawing/2017/decorative" val="1"/>
              </a:ext>
            </a:extLst>
          </p:cNvPr>
          <p:cNvSpPr/>
          <p:nvPr/>
        </p:nvSpPr>
        <p:spPr>
          <a:xfrm>
            <a:off x="310896" y="223837"/>
            <a:ext cx="457200" cy="4572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00">
            <a:extLst>
              <a:ext uri="{FF2B5EF4-FFF2-40B4-BE49-F238E27FC236}">
                <a16:creationId xmlns:a16="http://schemas.microsoft.com/office/drawing/2014/main" id="{96F9D56F-F2DA-3B1F-D9D3-E926808A000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60382" y="3630985"/>
            <a:ext cx="4714022" cy="1671638"/>
          </a:xfrm>
          <a:prstGeom prst="rect">
            <a:avLst/>
          </a:prstGeom>
          <a:noFill/>
        </p:spPr>
      </p:pic>
      <p:pic>
        <p:nvPicPr>
          <p:cNvPr id="12" name="09:00">
            <a:extLst>
              <a:ext uri="{FF2B5EF4-FFF2-40B4-BE49-F238E27FC236}">
                <a16:creationId xmlns:a16="http://schemas.microsoft.com/office/drawing/2014/main" id="{9EB92426-E423-3406-F2D4-272528C4F53B}"/>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60438" y="3630985"/>
            <a:ext cx="4714022" cy="1671638"/>
          </a:xfrm>
          <a:prstGeom prst="rect">
            <a:avLst/>
          </a:prstGeom>
          <a:noFill/>
        </p:spPr>
      </p:pic>
      <p:pic>
        <p:nvPicPr>
          <p:cNvPr id="13" name="08:00">
            <a:extLst>
              <a:ext uri="{FF2B5EF4-FFF2-40B4-BE49-F238E27FC236}">
                <a16:creationId xmlns:a16="http://schemas.microsoft.com/office/drawing/2014/main" id="{F4D9CC36-50AC-5F73-02DE-C45B50C3A85F}"/>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960602" y="3630985"/>
            <a:ext cx="4714022" cy="1671638"/>
          </a:xfrm>
          <a:prstGeom prst="rect">
            <a:avLst/>
          </a:prstGeom>
          <a:noFill/>
        </p:spPr>
      </p:pic>
      <p:pic>
        <p:nvPicPr>
          <p:cNvPr id="14" name="07:00">
            <a:extLst>
              <a:ext uri="{FF2B5EF4-FFF2-40B4-BE49-F238E27FC236}">
                <a16:creationId xmlns:a16="http://schemas.microsoft.com/office/drawing/2014/main" id="{03EE3590-CD57-1CF6-879A-F8A1C3B889BC}"/>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960604" y="3630985"/>
            <a:ext cx="4714022" cy="1671638"/>
          </a:xfrm>
          <a:prstGeom prst="rect">
            <a:avLst/>
          </a:prstGeom>
          <a:noFill/>
        </p:spPr>
      </p:pic>
      <p:pic>
        <p:nvPicPr>
          <p:cNvPr id="15" name="06:00">
            <a:extLst>
              <a:ext uri="{FF2B5EF4-FFF2-40B4-BE49-F238E27FC236}">
                <a16:creationId xmlns:a16="http://schemas.microsoft.com/office/drawing/2014/main" id="{E41C9D42-E710-7A83-CDAC-218E743BA378}"/>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960604" y="3630985"/>
            <a:ext cx="4714022" cy="1671638"/>
          </a:xfrm>
          <a:prstGeom prst="rect">
            <a:avLst/>
          </a:prstGeom>
          <a:noFill/>
        </p:spPr>
      </p:pic>
      <p:pic>
        <p:nvPicPr>
          <p:cNvPr id="16" name="05:00">
            <a:extLst>
              <a:ext uri="{FF2B5EF4-FFF2-40B4-BE49-F238E27FC236}">
                <a16:creationId xmlns:a16="http://schemas.microsoft.com/office/drawing/2014/main" id="{90D0D41E-B36B-36DD-890F-B4E6B5B3F2B2}"/>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960604" y="3630985"/>
            <a:ext cx="4714022" cy="1671638"/>
          </a:xfrm>
          <a:prstGeom prst="rect">
            <a:avLst/>
          </a:prstGeom>
          <a:noFill/>
        </p:spPr>
      </p:pic>
      <p:pic>
        <p:nvPicPr>
          <p:cNvPr id="17" name="04:00">
            <a:extLst>
              <a:ext uri="{FF2B5EF4-FFF2-40B4-BE49-F238E27FC236}">
                <a16:creationId xmlns:a16="http://schemas.microsoft.com/office/drawing/2014/main" id="{F0057FB6-D8CC-6B1D-EF95-8E611F5455C5}"/>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960438" y="3630985"/>
            <a:ext cx="4714022" cy="1671638"/>
          </a:xfrm>
          <a:prstGeom prst="rect">
            <a:avLst/>
          </a:prstGeom>
          <a:noFill/>
        </p:spPr>
      </p:pic>
      <p:pic>
        <p:nvPicPr>
          <p:cNvPr id="18" name="03:00">
            <a:extLst>
              <a:ext uri="{FF2B5EF4-FFF2-40B4-BE49-F238E27FC236}">
                <a16:creationId xmlns:a16="http://schemas.microsoft.com/office/drawing/2014/main" id="{D8BD82EB-5500-8DEB-212A-2163269C7B57}"/>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960604" y="3630987"/>
            <a:ext cx="4714022" cy="1671638"/>
          </a:xfrm>
          <a:prstGeom prst="rect">
            <a:avLst/>
          </a:prstGeom>
          <a:noFill/>
        </p:spPr>
      </p:pic>
      <p:pic>
        <p:nvPicPr>
          <p:cNvPr id="19" name="02:00">
            <a:extLst>
              <a:ext uri="{FF2B5EF4-FFF2-40B4-BE49-F238E27FC236}">
                <a16:creationId xmlns:a16="http://schemas.microsoft.com/office/drawing/2014/main" id="{96E1193B-1884-F226-5EAD-BCEF9D2B8C03}"/>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960606" y="3630987"/>
            <a:ext cx="4714022" cy="1671638"/>
          </a:xfrm>
          <a:prstGeom prst="rect">
            <a:avLst/>
          </a:prstGeom>
          <a:noFill/>
        </p:spPr>
      </p:pic>
      <p:pic>
        <p:nvPicPr>
          <p:cNvPr id="20" name="01:00">
            <a:extLst>
              <a:ext uri="{FF2B5EF4-FFF2-40B4-BE49-F238E27FC236}">
                <a16:creationId xmlns:a16="http://schemas.microsoft.com/office/drawing/2014/main" id="{91906E25-05F3-50E4-7444-96EAE99B90AF}"/>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960606" y="3630989"/>
            <a:ext cx="4714022" cy="1671638"/>
          </a:xfrm>
          <a:prstGeom prst="rect">
            <a:avLst/>
          </a:prstGeom>
          <a:noFill/>
        </p:spPr>
      </p:pic>
      <p:pic>
        <p:nvPicPr>
          <p:cNvPr id="21" name="00:30">
            <a:extLst>
              <a:ext uri="{FF2B5EF4-FFF2-40B4-BE49-F238E27FC236}">
                <a16:creationId xmlns:a16="http://schemas.microsoft.com/office/drawing/2014/main" id="{31552EA5-11C3-474A-B0B7-4B72BB4ABED0}"/>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960494" y="3630985"/>
            <a:ext cx="4714022" cy="1671638"/>
          </a:xfrm>
          <a:prstGeom prst="rect">
            <a:avLst/>
          </a:prstGeom>
          <a:noFill/>
        </p:spPr>
      </p:pic>
      <p:pic>
        <p:nvPicPr>
          <p:cNvPr id="22" name="00:00">
            <a:extLst>
              <a:ext uri="{FF2B5EF4-FFF2-40B4-BE49-F238E27FC236}">
                <a16:creationId xmlns:a16="http://schemas.microsoft.com/office/drawing/2014/main" id="{3676503A-222F-5F0A-282C-1156D14888C7}"/>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960550" y="3630985"/>
            <a:ext cx="4714020" cy="1671639"/>
          </a:xfrm>
          <a:prstGeom prst="rect">
            <a:avLst/>
          </a:prstGeom>
          <a:noFill/>
        </p:spPr>
      </p:pic>
    </p:spTree>
    <p:extLst>
      <p:ext uri="{BB962C8B-B14F-4D97-AF65-F5344CB8AC3E}">
        <p14:creationId xmlns:p14="http://schemas.microsoft.com/office/powerpoint/2010/main" val="113173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4597-68AB-0FF6-789B-1E12965BE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9568D-FCC9-1E17-CD17-B548F6456831}"/>
              </a:ext>
            </a:extLst>
          </p:cNvPr>
          <p:cNvSpPr>
            <a:spLocks noGrp="1"/>
          </p:cNvSpPr>
          <p:nvPr>
            <p:ph type="title"/>
          </p:nvPr>
        </p:nvSpPr>
        <p:spPr>
          <a:xfrm>
            <a:off x="3581400" y="1709738"/>
            <a:ext cx="8610600" cy="2852737"/>
          </a:xfrm>
        </p:spPr>
        <p:txBody>
          <a:bodyPr anchor="ctr">
            <a:normAutofit/>
          </a:bodyPr>
          <a:lstStyle/>
          <a:p>
            <a:r>
              <a:rPr lang="en-US"/>
              <a:t>Step 4</a:t>
            </a:r>
          </a:p>
        </p:txBody>
      </p:sp>
      <p:sp>
        <p:nvSpPr>
          <p:cNvPr id="7" name="Text Placeholder 2">
            <a:extLst>
              <a:ext uri="{FF2B5EF4-FFF2-40B4-BE49-F238E27FC236}">
                <a16:creationId xmlns:a16="http://schemas.microsoft.com/office/drawing/2014/main" id="{E89BE124-6A8F-2405-E2D4-F5C0E4DAB419}"/>
              </a:ext>
            </a:extLst>
          </p:cNvPr>
          <p:cNvSpPr>
            <a:spLocks noGrp="1"/>
          </p:cNvSpPr>
          <p:nvPr>
            <p:ph type="body" idx="1"/>
          </p:nvPr>
        </p:nvSpPr>
        <p:spPr>
          <a:xfrm>
            <a:off x="5578996" y="4589463"/>
            <a:ext cx="6613004" cy="1500187"/>
          </a:xfrm>
        </p:spPr>
        <p:txBody>
          <a:bodyPr/>
          <a:lstStyle/>
          <a:p>
            <a:r>
              <a:rPr lang="en-US"/>
              <a:t>Provide RRR Instruction</a:t>
            </a:r>
          </a:p>
        </p:txBody>
      </p:sp>
      <p:pic>
        <p:nvPicPr>
          <p:cNvPr id="5" name="Picture 4" descr="Yellow rectangle highlighting the RRR Instruction Lesson Sequence: Recognize, Relax, Record and RRR Ready-Go">
            <a:extLst>
              <a:ext uri="{FF2B5EF4-FFF2-40B4-BE49-F238E27FC236}">
                <a16:creationId xmlns:a16="http://schemas.microsoft.com/office/drawing/2014/main" id="{C67EF7CF-F151-8B9D-7BF3-0D90AA9C8B7E}"/>
              </a:ext>
            </a:extLst>
          </p:cNvPr>
          <p:cNvPicPr/>
          <p:nvPr/>
        </p:nvPicPr>
        <p:blipFill>
          <a:blip r:embed="rId3" cstate="screen">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A diagram of a RRR lesson sequence&#10;">
            <a:extLst>
              <a:ext uri="{FF2B5EF4-FFF2-40B4-BE49-F238E27FC236}">
                <a16:creationId xmlns:a16="http://schemas.microsoft.com/office/drawing/2014/main" id="{CB168970-DBC8-36C9-C84D-0FBD79A7A476}"/>
              </a:ext>
            </a:extLst>
          </p:cNvPr>
          <p:cNvSpPr/>
          <p:nvPr/>
        </p:nvSpPr>
        <p:spPr>
          <a:xfrm>
            <a:off x="8994977" y="5079050"/>
            <a:ext cx="2538454"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011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DBE5-80FB-A5F7-3AF6-7457C36A54C6}"/>
              </a:ext>
            </a:extLst>
          </p:cNvPr>
          <p:cNvSpPr>
            <a:spLocks noGrp="1"/>
          </p:cNvSpPr>
          <p:nvPr>
            <p:ph type="title"/>
          </p:nvPr>
        </p:nvSpPr>
        <p:spPr/>
        <p:txBody>
          <a:bodyPr/>
          <a:lstStyle/>
          <a:p>
            <a:r>
              <a:rPr lang="en-US"/>
              <a:t>Accessing Materials</a:t>
            </a:r>
          </a:p>
        </p:txBody>
      </p:sp>
      <p:pic>
        <p:nvPicPr>
          <p:cNvPr id="5" name="Picture 1" descr="Image of Ci3T: Implementing Secondary (Tier 2) Interventions Module covers from the website">
            <a:extLst>
              <a:ext uri="{FF2B5EF4-FFF2-40B4-BE49-F238E27FC236}">
                <a16:creationId xmlns:a16="http://schemas.microsoft.com/office/drawing/2014/main" id="{44AD4E4E-5181-8DBB-3C89-4D5B622F8D6F}"/>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411" y="1545198"/>
            <a:ext cx="3787813" cy="2721824"/>
          </a:xfrm>
          <a:prstGeom prst="rect">
            <a:avLst/>
          </a:prstGeom>
          <a:ln>
            <a:solidFill>
              <a:schemeClr val="tx1">
                <a:lumMod val="75000"/>
                <a:lumOff val="25000"/>
              </a:schemeClr>
            </a:solidFill>
          </a:ln>
        </p:spPr>
      </p:pic>
      <p:pic>
        <p:nvPicPr>
          <p:cNvPr id="7" name="Picture 2" descr="Image of the RRR Strategy Card Gallery from the RRR module">
            <a:extLst>
              <a:ext uri="{FF2B5EF4-FFF2-40B4-BE49-F238E27FC236}">
                <a16:creationId xmlns:a16="http://schemas.microsoft.com/office/drawing/2014/main" id="{690041C3-9882-FF8B-B471-654FDC9EC0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7912" y="2182858"/>
            <a:ext cx="3968869" cy="2830511"/>
          </a:xfrm>
          <a:prstGeom prst="rect">
            <a:avLst/>
          </a:prstGeom>
        </p:spPr>
      </p:pic>
      <p:pic>
        <p:nvPicPr>
          <p:cNvPr id="9" name="Picture 3" descr="Image of the RRR Materials Preview from the RRR module">
            <a:extLst>
              <a:ext uri="{FF2B5EF4-FFF2-40B4-BE49-F238E27FC236}">
                <a16:creationId xmlns:a16="http://schemas.microsoft.com/office/drawing/2014/main" id="{87E7FA71-8603-8B92-D27B-7E4362F677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6661" y="2828317"/>
            <a:ext cx="3990079" cy="2877411"/>
          </a:xfrm>
          <a:prstGeom prst="rect">
            <a:avLst/>
          </a:prstGeom>
        </p:spPr>
      </p:pic>
      <p:pic>
        <p:nvPicPr>
          <p:cNvPr id="11" name="Picture 4" descr="Image of RRR Frequently Asked Questions from the RRR module">
            <a:extLst>
              <a:ext uri="{FF2B5EF4-FFF2-40B4-BE49-F238E27FC236}">
                <a16:creationId xmlns:a16="http://schemas.microsoft.com/office/drawing/2014/main" id="{84D38D78-908A-9D47-5856-1B8514B2A5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2218" y="3598114"/>
            <a:ext cx="4222479" cy="3042588"/>
          </a:xfrm>
          <a:prstGeom prst="rect">
            <a:avLst/>
          </a:prstGeom>
        </p:spPr>
      </p:pic>
    </p:spTree>
    <p:extLst>
      <p:ext uri="{BB962C8B-B14F-4D97-AF65-F5344CB8AC3E}">
        <p14:creationId xmlns:p14="http://schemas.microsoft.com/office/powerpoint/2010/main" val="2141004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690688"/>
            <a:ext cx="10691192" cy="4351338"/>
          </a:xfrm>
        </p:spPr>
        <p:txBody>
          <a:bodyPr/>
          <a:lstStyle/>
          <a:p>
            <a:r>
              <a:rPr lang="en-US"/>
              <a:t>Deliver small group RRR Lessons</a:t>
            </a:r>
          </a:p>
          <a:p>
            <a:pPr lvl="1"/>
            <a:r>
              <a:rPr lang="en-US"/>
              <a:t>~20-30 minutes per lesson</a:t>
            </a:r>
          </a:p>
          <a:p>
            <a:pPr lvl="1"/>
            <a:r>
              <a:rPr lang="en-US"/>
              <a:t> Up to 15 lessons (with optional lessons); likely to teach only 10-13 lessons</a:t>
            </a:r>
          </a:p>
          <a:p>
            <a:pPr lvl="1"/>
            <a:r>
              <a:rPr lang="en-US"/>
              <a:t>Taught during a </a:t>
            </a:r>
            <a:r>
              <a:rPr lang="en-US" i="1"/>
              <a:t>different time </a:t>
            </a:r>
            <a:r>
              <a:rPr lang="en-US"/>
              <a:t>than RRR Rating Period</a:t>
            </a:r>
          </a:p>
          <a:p>
            <a:r>
              <a:rPr lang="en-US"/>
              <a:t>Teachers continue to collect DBR data four times a week (Monday-Thursday) during the RRR Rating Period</a:t>
            </a:r>
          </a:p>
          <a:p>
            <a:endParaRPr lang="en-US"/>
          </a:p>
        </p:txBody>
      </p:sp>
      <p:pic>
        <p:nvPicPr>
          <p:cNvPr id="7" name="Picture 6" descr="Image of a DBR form">
            <a:extLst>
              <a:ext uri="{FF2B5EF4-FFF2-40B4-BE49-F238E27FC236}">
                <a16:creationId xmlns:a16="http://schemas.microsoft.com/office/drawing/2014/main" id="{68EB415E-FB0F-D92B-1C2D-2864B0AB83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89" y="4674742"/>
            <a:ext cx="2670933" cy="2063903"/>
          </a:xfrm>
          <a:prstGeom prst="rect">
            <a:avLst/>
          </a:prstGeom>
          <a:ln>
            <a:solidFill>
              <a:schemeClr val="tx1"/>
            </a:solidFill>
          </a:ln>
        </p:spPr>
      </p:pic>
      <p:pic>
        <p:nvPicPr>
          <p:cNvPr id="4" name="Picture 3">
            <a:extLst>
              <a:ext uri="{FF2B5EF4-FFF2-40B4-BE49-F238E27FC236}">
                <a16:creationId xmlns:a16="http://schemas.microsoft.com/office/drawing/2014/main" id="{BC77D430-BDD3-DB6D-4153-8F350D80FD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6212" y="4674742"/>
            <a:ext cx="1605258" cy="2063903"/>
          </a:xfrm>
          <a:prstGeom prst="rect">
            <a:avLst/>
          </a:prstGeom>
          <a:ln>
            <a:solidFill>
              <a:schemeClr val="tx1"/>
            </a:solidFill>
          </a:ln>
        </p:spPr>
      </p:pic>
    </p:spTree>
    <p:extLst>
      <p:ext uri="{BB962C8B-B14F-4D97-AF65-F5344CB8AC3E}">
        <p14:creationId xmlns:p14="http://schemas.microsoft.com/office/powerpoint/2010/main" val="413885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9F1E-A586-5EBF-74BE-5B99B5B2E6C8}"/>
              </a:ext>
            </a:extLst>
          </p:cNvPr>
          <p:cNvSpPr>
            <a:spLocks noGrp="1"/>
          </p:cNvSpPr>
          <p:nvPr>
            <p:ph type="title"/>
          </p:nvPr>
        </p:nvSpPr>
        <p:spPr/>
        <p:txBody>
          <a:bodyPr/>
          <a:lstStyle/>
          <a:p>
            <a:r>
              <a:rPr lang="en-US">
                <a:solidFill>
                  <a:prstClr val="black"/>
                </a:solidFill>
                <a:ea typeface="MS PGothic" panose="020B0600070205080204" pitchFamily="34" charset="-128"/>
                <a:cs typeface="Arial" panose="020B0604020202020204" pitchFamily="34" charset="0"/>
              </a:rPr>
              <a:t>A Focus on Students with Internalizing Behaviors</a:t>
            </a:r>
            <a:endParaRPr lang="en-US"/>
          </a:p>
        </p:txBody>
      </p:sp>
    </p:spTree>
    <p:extLst>
      <p:ext uri="{BB962C8B-B14F-4D97-AF65-F5344CB8AC3E}">
        <p14:creationId xmlns:p14="http://schemas.microsoft.com/office/powerpoint/2010/main" val="3916238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0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 (1)</a:t>
            </a:r>
          </a:p>
        </p:txBody>
      </p:sp>
      <p:pic>
        <p:nvPicPr>
          <p:cNvPr id="6" name="Picture 1" descr="Image of a Family Strategy Note">
            <a:extLst>
              <a:ext uri="{FF2B5EF4-FFF2-40B4-BE49-F238E27FC236}">
                <a16:creationId xmlns:a16="http://schemas.microsoft.com/office/drawing/2014/main" id="{325FE4C4-7D4A-62AF-FCA3-9B3C6BDFE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6" y="2016933"/>
            <a:ext cx="2744724" cy="1961106"/>
          </a:xfrm>
          <a:prstGeom prst="rect">
            <a:avLst/>
          </a:prstGeom>
        </p:spPr>
      </p:pic>
      <p:pic>
        <p:nvPicPr>
          <p:cNvPr id="4" name="Picture 2" descr="Image of the Family Relaxation Strategy Card ring">
            <a:extLst>
              <a:ext uri="{FF2B5EF4-FFF2-40B4-BE49-F238E27FC236}">
                <a16:creationId xmlns:a16="http://schemas.microsoft.com/office/drawing/2014/main" id="{A80A0C6A-4C61-3C39-86AF-64FCB64F70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4539" y="1921180"/>
            <a:ext cx="2826207" cy="1992189"/>
          </a:xfrm>
          <a:prstGeom prst="rect">
            <a:avLst/>
          </a:prstGeom>
        </p:spPr>
      </p:pic>
      <p:pic>
        <p:nvPicPr>
          <p:cNvPr id="7" name="Picture 3" descr="Image of a Family Strategy Note in Spanish">
            <a:extLst>
              <a:ext uri="{FF2B5EF4-FFF2-40B4-BE49-F238E27FC236}">
                <a16:creationId xmlns:a16="http://schemas.microsoft.com/office/drawing/2014/main" id="{7D5D86F8-BA98-F78A-6D2B-00B403574E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199" y="4481020"/>
            <a:ext cx="2751518" cy="1965960"/>
          </a:xfrm>
          <a:prstGeom prst="rect">
            <a:avLst/>
          </a:prstGeom>
        </p:spPr>
      </p:pic>
      <p:pic>
        <p:nvPicPr>
          <p:cNvPr id="5" name="Picture 4" descr="Image of the Family Relaxation Strategy Card ring in Spanish">
            <a:extLst>
              <a:ext uri="{FF2B5EF4-FFF2-40B4-BE49-F238E27FC236}">
                <a16:creationId xmlns:a16="http://schemas.microsoft.com/office/drawing/2014/main" id="{5A0DD43A-AA99-7DDC-B0F6-EB563DC64C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4539" y="4340917"/>
            <a:ext cx="3043430" cy="2010508"/>
          </a:xfrm>
          <a:prstGeom prst="rect">
            <a:avLst/>
          </a:prstGeom>
        </p:spPr>
      </p:pic>
      <p:pic>
        <p:nvPicPr>
          <p:cNvPr id="8" name="Picture 5" descr="Image of the Wrapping up! page from the RRR lesson plans">
            <a:extLst>
              <a:ext uri="{FF2B5EF4-FFF2-40B4-BE49-F238E27FC236}">
                <a16:creationId xmlns:a16="http://schemas.microsoft.com/office/drawing/2014/main" id="{2999A03E-6842-D69E-CA9F-CD95D28C34D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899471" y="1573377"/>
            <a:ext cx="3973166" cy="5130749"/>
          </a:xfrm>
          <a:prstGeom prst="rect">
            <a:avLst/>
          </a:prstGeom>
          <a:ln>
            <a:noFill/>
          </a:ln>
          <a:effectLst>
            <a:outerShdw blurRad="292100" dist="139700" dir="2700000" algn="tl" rotWithShape="0">
              <a:srgbClr val="333333">
                <a:alpha val="65000"/>
              </a:srgbClr>
            </a:outerShdw>
          </a:effectLst>
        </p:spPr>
      </p:pic>
      <p:sp>
        <p:nvSpPr>
          <p:cNvPr id="9" name="Callout: Line 8">
            <a:extLst>
              <a:ext uri="{FF2B5EF4-FFF2-40B4-BE49-F238E27FC236}">
                <a16:creationId xmlns:a16="http://schemas.microsoft.com/office/drawing/2014/main" id="{5B2EE69B-81DF-19ED-9E52-9D6C2A067F63}"/>
              </a:ext>
            </a:extLst>
          </p:cNvPr>
          <p:cNvSpPr/>
          <p:nvPr/>
        </p:nvSpPr>
        <p:spPr>
          <a:xfrm>
            <a:off x="7128153" y="5033759"/>
            <a:ext cx="2429235" cy="1497971"/>
          </a:xfrm>
          <a:prstGeom prst="borderCallout1">
            <a:avLst>
              <a:gd name="adj1" fmla="val 2785"/>
              <a:gd name="adj2" fmla="val 8730"/>
              <a:gd name="adj3" fmla="val -145227"/>
              <a:gd name="adj4" fmla="val 5308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Guidance for sending materials is in each lesson plan, as appropriate</a:t>
            </a:r>
          </a:p>
        </p:txBody>
      </p:sp>
    </p:spTree>
    <p:extLst>
      <p:ext uri="{BB962C8B-B14F-4D97-AF65-F5344CB8AC3E}">
        <p14:creationId xmlns:p14="http://schemas.microsoft.com/office/powerpoint/2010/main" val="347706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screen">
            <a:extLst>
              <a:ext uri="{28A0092B-C50C-407E-A947-70E740481C1C}">
                <a14:useLocalDpi xmlns:a14="http://schemas.microsoft.com/office/drawing/2010/main"/>
              </a:ext>
            </a:extLst>
          </a:blip>
          <a:srcRect l="4826" t="1754" r="4875" b="1126"/>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37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9BEA4-C0B0-109F-3BC1-7F3896569F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03DDC4D-25AC-0471-A64F-2B185B8D7D51}"/>
              </a:ext>
            </a:extLst>
          </p:cNvPr>
          <p:cNvSpPr>
            <a:spLocks noGrp="1"/>
          </p:cNvSpPr>
          <p:nvPr>
            <p:ph type="title"/>
          </p:nvPr>
        </p:nvSpPr>
        <p:spPr/>
        <p:txBody>
          <a:bodyPr/>
          <a:lstStyle/>
          <a:p>
            <a:r>
              <a:rPr lang="en-US"/>
              <a:t>Instructional Hub</a:t>
            </a:r>
            <a:br>
              <a:rPr lang="en-US"/>
            </a:br>
            <a:endParaRPr lang="en-US"/>
          </a:p>
        </p:txBody>
      </p:sp>
      <p:pic>
        <p:nvPicPr>
          <p:cNvPr id="3" name="Picture 2" descr="Image of Recognize. Relax. Record. Instruction Hub">
            <a:extLst>
              <a:ext uri="{FF2B5EF4-FFF2-40B4-BE49-F238E27FC236}">
                <a16:creationId xmlns:a16="http://schemas.microsoft.com/office/drawing/2014/main" id="{4C2D16B1-7DEB-9FA4-376B-AD031BFFF58F}"/>
              </a:ext>
            </a:extLst>
          </p:cNvPr>
          <p:cNvPicPr>
            <a:picLocks noChangeAspect="1"/>
          </p:cNvPicPr>
          <p:nvPr/>
        </p:nvPicPr>
        <p:blipFill>
          <a:blip r:embed="rId3"/>
          <a:srcRect r="1451" b="1270"/>
          <a:stretch/>
        </p:blipFill>
        <p:spPr>
          <a:xfrm>
            <a:off x="234739" y="2061268"/>
            <a:ext cx="5553413" cy="3553148"/>
          </a:xfrm>
          <a:prstGeom prst="rect">
            <a:avLst/>
          </a:prstGeom>
          <a:ln>
            <a:noFill/>
          </a:ln>
          <a:effectLst>
            <a:outerShdw blurRad="292100" dist="139700" dir="2700000" algn="tl" rotWithShape="0">
              <a:srgbClr val="333333">
                <a:alpha val="65000"/>
              </a:srgbClr>
            </a:outerShdw>
          </a:effectLst>
        </p:spPr>
      </p:pic>
      <p:pic>
        <p:nvPicPr>
          <p:cNvPr id="5" name="Picture 4" descr="Image of Recognize Lesson 1 lesson page">
            <a:extLst>
              <a:ext uri="{FF2B5EF4-FFF2-40B4-BE49-F238E27FC236}">
                <a16:creationId xmlns:a16="http://schemas.microsoft.com/office/drawing/2014/main" id="{617144C5-26FC-58F3-0A9E-5CFF148EC0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2572" y="1371853"/>
            <a:ext cx="2244879" cy="2861716"/>
          </a:xfrm>
          <a:prstGeom prst="rect">
            <a:avLst/>
          </a:prstGeom>
          <a:ln>
            <a:noFill/>
          </a:ln>
          <a:effectLst>
            <a:outerShdw blurRad="292100" dist="139700" dir="2700000" algn="tl" rotWithShape="0">
              <a:srgbClr val="333333">
                <a:alpha val="65000"/>
              </a:srgbClr>
            </a:outerShdw>
          </a:effectLst>
        </p:spPr>
      </p:pic>
      <p:pic>
        <p:nvPicPr>
          <p:cNvPr id="8" name="Picture 7" descr="Image of a page from Recognize Lesson 1 showing AI generated images">
            <a:extLst>
              <a:ext uri="{FF2B5EF4-FFF2-40B4-BE49-F238E27FC236}">
                <a16:creationId xmlns:a16="http://schemas.microsoft.com/office/drawing/2014/main" id="{7E2039A5-1BE0-1640-EA78-FB18BCA780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39408" y="1632725"/>
            <a:ext cx="3038812" cy="2339971"/>
          </a:xfrm>
          <a:prstGeom prst="rect">
            <a:avLst/>
          </a:prstGeom>
          <a:ln>
            <a:noFill/>
          </a:ln>
          <a:effectLst>
            <a:outerShdw blurRad="292100" dist="139700" dir="2700000" algn="tl" rotWithShape="0">
              <a:srgbClr val="333333">
                <a:alpha val="65000"/>
              </a:srgbClr>
            </a:outerShdw>
          </a:effectLst>
        </p:spPr>
      </p:pic>
      <p:pic>
        <p:nvPicPr>
          <p:cNvPr id="11" name="Picture 10" descr="Image of the RRR Plan Materials Table of Contents for Google Slides">
            <a:extLst>
              <a:ext uri="{FF2B5EF4-FFF2-40B4-BE49-F238E27FC236}">
                <a16:creationId xmlns:a16="http://schemas.microsoft.com/office/drawing/2014/main" id="{E0C23359-119E-C4F9-6541-37A78F6860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1819" y="4367028"/>
            <a:ext cx="3730752" cy="1926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70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4" name="Training 2 Video 1" descr="Video walkthrough of accessing the RRR instructional hub">
            <a:hlinkClick r:id="" action="ppaction://media"/>
            <a:extLst>
              <a:ext uri="{FF2B5EF4-FFF2-40B4-BE49-F238E27FC236}">
                <a16:creationId xmlns:a16="http://schemas.microsoft.com/office/drawing/2014/main" id="{DEFEBD86-1730-E318-BB23-370945D87C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351" y="1369628"/>
            <a:ext cx="8592371" cy="4833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raphic 9">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1105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309DA-B1C8-8C12-2DA7-C54D9D659392}"/>
              </a:ext>
            </a:extLst>
          </p:cNvPr>
          <p:cNvSpPr>
            <a:spLocks noGrp="1"/>
          </p:cNvSpPr>
          <p:nvPr>
            <p:ph type="title"/>
          </p:nvPr>
        </p:nvSpPr>
        <p:spPr/>
        <p:txBody>
          <a:bodyPr/>
          <a:lstStyle/>
          <a:p>
            <a:r>
              <a:rPr lang="en-US"/>
              <a:t>Key Intervention Lesson Features (1)</a:t>
            </a:r>
          </a:p>
        </p:txBody>
      </p:sp>
      <p:pic>
        <p:nvPicPr>
          <p:cNvPr id="5" name="Picture 4" descr="Image of the Relax: Breathing strategies lesson plan page">
            <a:extLst>
              <a:ext uri="{FF2B5EF4-FFF2-40B4-BE49-F238E27FC236}">
                <a16:creationId xmlns:a16="http://schemas.microsoft.com/office/drawing/2014/main" id="{8F4A3699-93F7-4796-8121-E5497417B6B3}"/>
              </a:ext>
            </a:extLst>
          </p:cNvPr>
          <p:cNvPicPr>
            <a:picLocks noChangeAspect="1"/>
          </p:cNvPicPr>
          <p:nvPr/>
        </p:nvPicPr>
        <p:blipFill>
          <a:blip r:embed="rId3"/>
          <a:srcRect/>
          <a:stretch/>
        </p:blipFill>
        <p:spPr>
          <a:xfrm>
            <a:off x="3619880" y="1512784"/>
            <a:ext cx="4039928" cy="5198571"/>
          </a:xfrm>
          <a:prstGeom prst="rect">
            <a:avLst/>
          </a:prstGeom>
          <a:ln>
            <a:noFill/>
          </a:ln>
          <a:effectLst>
            <a:outerShdw blurRad="292100" dist="139700" dir="2700000" algn="tl" rotWithShape="0">
              <a:srgbClr val="333333">
                <a:alpha val="65000"/>
              </a:srgbClr>
            </a:outerShdw>
          </a:effectLst>
        </p:spPr>
      </p:pic>
      <p:sp>
        <p:nvSpPr>
          <p:cNvPr id="12" name="Callout: Line 11">
            <a:extLst>
              <a:ext uri="{FF2B5EF4-FFF2-40B4-BE49-F238E27FC236}">
                <a16:creationId xmlns:a16="http://schemas.microsoft.com/office/drawing/2014/main" id="{5CA7751A-96AB-43B4-A614-9D79F0774DE7}"/>
              </a:ext>
            </a:extLst>
          </p:cNvPr>
          <p:cNvSpPr/>
          <p:nvPr/>
        </p:nvSpPr>
        <p:spPr>
          <a:xfrm>
            <a:off x="8444342" y="1556436"/>
            <a:ext cx="2909455" cy="862446"/>
          </a:xfrm>
          <a:prstGeom prst="borderCallout1">
            <a:avLst>
              <a:gd name="adj1" fmla="val 51280"/>
              <a:gd name="adj2" fmla="val -1190"/>
              <a:gd name="adj3" fmla="val 51542"/>
              <a:gd name="adj4" fmla="val -10606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Lesson title</a:t>
            </a:r>
          </a:p>
          <a:p>
            <a:pPr algn="ctr"/>
            <a:r>
              <a:rPr lang="en-US"/>
              <a:t>Lesson timing</a:t>
            </a:r>
          </a:p>
        </p:txBody>
      </p:sp>
      <p:sp>
        <p:nvSpPr>
          <p:cNvPr id="13" name="Callout: Line 12">
            <a:extLst>
              <a:ext uri="{FF2B5EF4-FFF2-40B4-BE49-F238E27FC236}">
                <a16:creationId xmlns:a16="http://schemas.microsoft.com/office/drawing/2014/main" id="{657630D0-EACD-4364-8E0B-9754C704E3E1}"/>
              </a:ext>
            </a:extLst>
          </p:cNvPr>
          <p:cNvSpPr/>
          <p:nvPr/>
        </p:nvSpPr>
        <p:spPr>
          <a:xfrm>
            <a:off x="8444342" y="2676607"/>
            <a:ext cx="2909455" cy="862446"/>
          </a:xfrm>
          <a:prstGeom prst="borderCallout1">
            <a:avLst>
              <a:gd name="adj1" fmla="val 51280"/>
              <a:gd name="adj2" fmla="val -1190"/>
              <a:gd name="adj3" fmla="val -44751"/>
              <a:gd name="adj4" fmla="val -8379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Learning objectives</a:t>
            </a:r>
          </a:p>
        </p:txBody>
      </p:sp>
      <p:sp>
        <p:nvSpPr>
          <p:cNvPr id="2" name="Callout: Line 1">
            <a:extLst>
              <a:ext uri="{FF2B5EF4-FFF2-40B4-BE49-F238E27FC236}">
                <a16:creationId xmlns:a16="http://schemas.microsoft.com/office/drawing/2014/main" id="{8D05AB2B-BA0B-B8EB-D3CF-B12810D68F76}"/>
              </a:ext>
            </a:extLst>
          </p:cNvPr>
          <p:cNvSpPr/>
          <p:nvPr/>
        </p:nvSpPr>
        <p:spPr>
          <a:xfrm>
            <a:off x="8444343" y="3818575"/>
            <a:ext cx="2909455" cy="862446"/>
          </a:xfrm>
          <a:prstGeom prst="borderCallout1">
            <a:avLst>
              <a:gd name="adj1" fmla="val 51280"/>
              <a:gd name="adj2" fmla="val -1190"/>
              <a:gd name="adj3" fmla="val -23372"/>
              <a:gd name="adj4" fmla="val -4471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Big Ideas of the lesson</a:t>
            </a:r>
          </a:p>
        </p:txBody>
      </p:sp>
      <p:sp>
        <p:nvSpPr>
          <p:cNvPr id="14" name="Callout: Line 13">
            <a:extLst>
              <a:ext uri="{FF2B5EF4-FFF2-40B4-BE49-F238E27FC236}">
                <a16:creationId xmlns:a16="http://schemas.microsoft.com/office/drawing/2014/main" id="{3C66E6DA-2F52-48F9-B049-DCFD8E62D0AC}"/>
              </a:ext>
            </a:extLst>
          </p:cNvPr>
          <p:cNvSpPr/>
          <p:nvPr/>
        </p:nvSpPr>
        <p:spPr>
          <a:xfrm>
            <a:off x="8444344" y="4913992"/>
            <a:ext cx="2909455" cy="862446"/>
          </a:xfrm>
          <a:prstGeom prst="borderCallout1">
            <a:avLst>
              <a:gd name="adj1" fmla="val 51280"/>
              <a:gd name="adj2" fmla="val -1190"/>
              <a:gd name="adj3" fmla="val -43048"/>
              <a:gd name="adj4" fmla="val -4476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Materials</a:t>
            </a:r>
          </a:p>
        </p:txBody>
      </p:sp>
    </p:spTree>
    <p:extLst>
      <p:ext uri="{BB962C8B-B14F-4D97-AF65-F5344CB8AC3E}">
        <p14:creationId xmlns:p14="http://schemas.microsoft.com/office/powerpoint/2010/main" val="2256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D02F0A-6562-DC33-A492-F7EBD0ABC4D2}"/>
              </a:ext>
            </a:extLst>
          </p:cNvPr>
          <p:cNvSpPr>
            <a:spLocks noGrp="1"/>
          </p:cNvSpPr>
          <p:nvPr>
            <p:ph type="title"/>
          </p:nvPr>
        </p:nvSpPr>
        <p:spPr/>
        <p:txBody>
          <a:bodyPr/>
          <a:lstStyle/>
          <a:p>
            <a:r>
              <a:rPr lang="en-US"/>
              <a:t>Key Intervention Lesson Features (2)</a:t>
            </a:r>
          </a:p>
        </p:txBody>
      </p:sp>
      <p:pic>
        <p:nvPicPr>
          <p:cNvPr id="5" name="Picture 4" descr="Image of a page from the RRR lesson plan">
            <a:extLst>
              <a:ext uri="{FF2B5EF4-FFF2-40B4-BE49-F238E27FC236}">
                <a16:creationId xmlns:a16="http://schemas.microsoft.com/office/drawing/2014/main" id="{A3A8FDAE-8D40-42CB-ACD6-930C067441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74932" y="1540042"/>
            <a:ext cx="4005047" cy="5168388"/>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8767027" y="1725523"/>
            <a:ext cx="3075710" cy="862446"/>
          </a:xfrm>
          <a:prstGeom prst="borderCallout1">
            <a:avLst>
              <a:gd name="adj1" fmla="val 51280"/>
              <a:gd name="adj2" fmla="val -1190"/>
              <a:gd name="adj3" fmla="val 306142"/>
              <a:gd name="adj4" fmla="val -3248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Treatment Integrity </a:t>
            </a:r>
          </a:p>
        </p:txBody>
      </p:sp>
      <p:sp>
        <p:nvSpPr>
          <p:cNvPr id="12" name="Callout: Line 11">
            <a:extLst>
              <a:ext uri="{FF2B5EF4-FFF2-40B4-BE49-F238E27FC236}">
                <a16:creationId xmlns:a16="http://schemas.microsoft.com/office/drawing/2014/main" id="{5CA7751A-96AB-43B4-A614-9D79F0774DE7}"/>
              </a:ext>
            </a:extLst>
          </p:cNvPr>
          <p:cNvSpPr/>
          <p:nvPr/>
        </p:nvSpPr>
        <p:spPr>
          <a:xfrm>
            <a:off x="505496" y="4313815"/>
            <a:ext cx="3075710" cy="2179060"/>
          </a:xfrm>
          <a:prstGeom prst="borderCallout1">
            <a:avLst>
              <a:gd name="adj1" fmla="val 51280"/>
              <a:gd name="adj2" fmla="val -1190"/>
              <a:gd name="adj3" fmla="val 41896"/>
              <a:gd name="adj4" fmla="val 13256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t>Pacing guide </a:t>
            </a:r>
          </a:p>
          <a:p>
            <a:pPr algn="ctr"/>
            <a:r>
              <a:rPr lang="en-US"/>
              <a:t>Headings</a:t>
            </a:r>
          </a:p>
          <a:p>
            <a:pPr marL="285750" indent="-285750">
              <a:buFont typeface="Arial" panose="020B0604020202020204" pitchFamily="34" charset="0"/>
              <a:buChar char="•"/>
            </a:pPr>
            <a:r>
              <a:rPr lang="en-US"/>
              <a:t>Tell</a:t>
            </a:r>
          </a:p>
          <a:p>
            <a:pPr marL="285750" indent="-285750">
              <a:buFont typeface="Arial" panose="020B0604020202020204" pitchFamily="34" charset="0"/>
              <a:buChar char="•"/>
            </a:pPr>
            <a:r>
              <a:rPr lang="en-US"/>
              <a:t>Show </a:t>
            </a:r>
          </a:p>
          <a:p>
            <a:pPr marL="285750" indent="-285750">
              <a:buFont typeface="Arial" panose="020B0604020202020204" pitchFamily="34" charset="0"/>
              <a:buChar char="•"/>
            </a:pPr>
            <a:r>
              <a:rPr lang="en-US"/>
              <a:t>Do</a:t>
            </a:r>
          </a:p>
          <a:p>
            <a:pPr marL="285750" indent="-285750">
              <a:buFont typeface="Arial" panose="020B0604020202020204" pitchFamily="34" charset="0"/>
              <a:buChar char="•"/>
            </a:pPr>
            <a:r>
              <a:rPr lang="en-US"/>
              <a:t>Practice &amp; Monitor</a:t>
            </a:r>
          </a:p>
          <a:p>
            <a:pPr marL="285750" indent="-285750">
              <a:buFont typeface="Arial" panose="020B0604020202020204" pitchFamily="34" charset="0"/>
              <a:buChar char="•"/>
            </a:pPr>
            <a:r>
              <a:rPr lang="en-US"/>
              <a:t>Generalize &amp; Close</a:t>
            </a:r>
          </a:p>
        </p:txBody>
      </p:sp>
      <p:pic>
        <p:nvPicPr>
          <p:cNvPr id="11" name="Picture 10" descr="Image of a RRR Instruction Treatment Integrity checklist">
            <a:extLst>
              <a:ext uri="{FF2B5EF4-FFF2-40B4-BE49-F238E27FC236}">
                <a16:creationId xmlns:a16="http://schemas.microsoft.com/office/drawing/2014/main" id="{747DA596-0440-479B-9892-06CFE52FB91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061917" y="2927386"/>
            <a:ext cx="2291882" cy="2963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16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 (3)</a:t>
            </a:r>
          </a:p>
        </p:txBody>
      </p:sp>
      <p:pic>
        <p:nvPicPr>
          <p:cNvPr id="8" name="Picture 7" descr="Image of a RRR lesson plan">
            <a:extLst>
              <a:ext uri="{FF2B5EF4-FFF2-40B4-BE49-F238E27FC236}">
                <a16:creationId xmlns:a16="http://schemas.microsoft.com/office/drawing/2014/main" id="{3C011E2B-6998-4D48-9569-9053A6C49D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40696" y="1567239"/>
            <a:ext cx="3910004" cy="4990245"/>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636889" y="1361704"/>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Situational stories and other examples</a:t>
            </a:r>
          </a:p>
        </p:txBody>
      </p:sp>
      <p:grpSp>
        <p:nvGrpSpPr>
          <p:cNvPr id="2" name="Group 1" descr="Example of a classroom set-up when teaching RRR lessons, includes a kidney table with chairs, laptop, and second monitor screen">
            <a:extLst>
              <a:ext uri="{FF2B5EF4-FFF2-40B4-BE49-F238E27FC236}">
                <a16:creationId xmlns:a16="http://schemas.microsoft.com/office/drawing/2014/main" id="{98244525-68A8-51B4-0EDE-287C0398AEE9}"/>
              </a:ext>
            </a:extLst>
          </p:cNvPr>
          <p:cNvGrpSpPr/>
          <p:nvPr/>
        </p:nvGrpSpPr>
        <p:grpSpPr>
          <a:xfrm>
            <a:off x="6056263" y="2994443"/>
            <a:ext cx="5563562" cy="4757935"/>
            <a:chOff x="6056263" y="2994443"/>
            <a:chExt cx="5563562" cy="4757935"/>
          </a:xfrm>
        </p:grpSpPr>
        <p:pic>
          <p:nvPicPr>
            <p:cNvPr id="22" name="Picture 21">
              <a:extLst>
                <a:ext uri="{FF2B5EF4-FFF2-40B4-BE49-F238E27FC236}">
                  <a16:creationId xmlns:a16="http://schemas.microsoft.com/office/drawing/2014/main" id="{E71AFCB3-C478-C6B5-000D-422801989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2820" y="4246179"/>
              <a:ext cx="844623" cy="1123348"/>
            </a:xfrm>
            <a:prstGeom prst="rect">
              <a:avLst/>
            </a:prstGeom>
          </p:spPr>
        </p:pic>
        <p:pic>
          <p:nvPicPr>
            <p:cNvPr id="1032" name="Picture 8" descr="Mobile TV Stand Tilt Rolling TV Cart with Wheels for LCD LED TVs up to ...">
              <a:extLst>
                <a:ext uri="{FF2B5EF4-FFF2-40B4-BE49-F238E27FC236}">
                  <a16:creationId xmlns:a16="http://schemas.microsoft.com/office/drawing/2014/main" id="{1B2B1ABD-2A9D-B415-9EB9-EB53215AAF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6263" y="2994443"/>
              <a:ext cx="2835856" cy="2835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table with metal legs&#10;&#10;Description automatically generated">
              <a:extLst>
                <a:ext uri="{FF2B5EF4-FFF2-40B4-BE49-F238E27FC236}">
                  <a16:creationId xmlns:a16="http://schemas.microsoft.com/office/drawing/2014/main" id="{F0A1AB63-516C-A591-83D0-CABB353E9DF0}"/>
                </a:ext>
              </a:extLst>
            </p:cNvPr>
            <p:cNvPicPr>
              <a:picLocks noChangeAspect="1"/>
            </p:cNvPicPr>
            <p:nvPr/>
          </p:nvPicPr>
          <p:blipFill>
            <a:blip r:embed="rId6"/>
            <a:stretch>
              <a:fillRect/>
            </a:stretch>
          </p:blipFill>
          <p:spPr>
            <a:xfrm>
              <a:off x="6692873" y="4062361"/>
              <a:ext cx="4926952" cy="3690017"/>
            </a:xfrm>
            <a:prstGeom prst="rect">
              <a:avLst/>
            </a:prstGeom>
          </p:spPr>
        </p:pic>
        <p:sp>
          <p:nvSpPr>
            <p:cNvPr id="15" name="Rectangle 14">
              <a:extLst>
                <a:ext uri="{FF2B5EF4-FFF2-40B4-BE49-F238E27FC236}">
                  <a16:creationId xmlns:a16="http://schemas.microsoft.com/office/drawing/2014/main" id="{1A6A3F91-0C05-1BA2-174A-9A2A5E489933}"/>
                </a:ext>
              </a:extLst>
            </p:cNvPr>
            <p:cNvSpPr/>
            <p:nvPr/>
          </p:nvSpPr>
          <p:spPr>
            <a:xfrm>
              <a:off x="6549004" y="3034397"/>
              <a:ext cx="1850373" cy="10325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1F6B88-78D8-D7EB-05B0-0AB230158AB3}"/>
                </a:ext>
              </a:extLst>
            </p:cNvPr>
            <p:cNvPicPr>
              <a:picLocks noChangeAspect="1"/>
            </p:cNvPicPr>
            <p:nvPr/>
          </p:nvPicPr>
          <p:blipFill>
            <a:blip r:embed="rId7" cstate="screen">
              <a:extLst>
                <a:ext uri="{28A0092B-C50C-407E-A947-70E740481C1C}">
                  <a14:useLocalDpi xmlns:a14="http://schemas.microsoft.com/office/drawing/2010/main"/>
                </a:ext>
              </a:extLst>
            </a:blip>
            <a:srcRect t="1040" b="1040"/>
            <a:stretch/>
          </p:blipFill>
          <p:spPr>
            <a:xfrm>
              <a:off x="6954957" y="3173712"/>
              <a:ext cx="887782" cy="812166"/>
            </a:xfrm>
            <a:prstGeom prst="rect">
              <a:avLst/>
            </a:prstGeom>
          </p:spPr>
        </p:pic>
        <p:pic>
          <p:nvPicPr>
            <p:cNvPr id="1036" name="Picture 12" descr="Laptop , The back side of a laptop on a desk 24725108 PNG">
              <a:extLst>
                <a:ext uri="{FF2B5EF4-FFF2-40B4-BE49-F238E27FC236}">
                  <a16:creationId xmlns:a16="http://schemas.microsoft.com/office/drawing/2014/main" id="{06CE94EB-C809-5009-2AF2-AEE8E05D34B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22582" y="4560408"/>
              <a:ext cx="1399882" cy="10258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E487FE-16D3-9071-9716-06DD561766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6805" y="5614043"/>
              <a:ext cx="844623" cy="1123348"/>
            </a:xfrm>
            <a:prstGeom prst="rect">
              <a:avLst/>
            </a:prstGeom>
          </p:spPr>
        </p:pic>
        <p:pic>
          <p:nvPicPr>
            <p:cNvPr id="19" name="Picture 18">
              <a:extLst>
                <a:ext uri="{FF2B5EF4-FFF2-40B4-BE49-F238E27FC236}">
                  <a16:creationId xmlns:a16="http://schemas.microsoft.com/office/drawing/2014/main" id="{32880413-13BA-1580-6475-0C91F5AF03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9984" y="5719550"/>
              <a:ext cx="844623" cy="1123348"/>
            </a:xfrm>
            <a:prstGeom prst="rect">
              <a:avLst/>
            </a:prstGeom>
          </p:spPr>
        </p:pic>
        <p:pic>
          <p:nvPicPr>
            <p:cNvPr id="20" name="Picture 19">
              <a:extLst>
                <a:ext uri="{FF2B5EF4-FFF2-40B4-BE49-F238E27FC236}">
                  <a16:creationId xmlns:a16="http://schemas.microsoft.com/office/drawing/2014/main" id="{3CB4A2AA-E0CB-28C2-DB96-925FE4AAE1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5202" y="5614043"/>
              <a:ext cx="844623" cy="1123348"/>
            </a:xfrm>
            <a:prstGeom prst="rect">
              <a:avLst/>
            </a:prstGeom>
          </p:spPr>
        </p:pic>
      </p:grpSp>
    </p:spTree>
    <p:extLst>
      <p:ext uri="{BB962C8B-B14F-4D97-AF65-F5344CB8AC3E}">
        <p14:creationId xmlns:p14="http://schemas.microsoft.com/office/powerpoint/2010/main" val="3758132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72E71-2F10-77C1-8701-AC3BF8EF2A3C}"/>
              </a:ext>
            </a:extLst>
          </p:cNvPr>
          <p:cNvSpPr>
            <a:spLocks noGrp="1"/>
          </p:cNvSpPr>
          <p:nvPr>
            <p:ph type="title"/>
          </p:nvPr>
        </p:nvSpPr>
        <p:spPr/>
        <p:txBody>
          <a:bodyPr/>
          <a:lstStyle/>
          <a:p>
            <a:r>
              <a:rPr lang="en-US"/>
              <a:t>Key Intervention Lesson Features (4)</a:t>
            </a:r>
          </a:p>
        </p:txBody>
      </p:sp>
      <p:pic>
        <p:nvPicPr>
          <p:cNvPr id="7" name="Picture 6" descr="Image of a RRR lesson plan page">
            <a:extLst>
              <a:ext uri="{FF2B5EF4-FFF2-40B4-BE49-F238E27FC236}">
                <a16:creationId xmlns:a16="http://schemas.microsoft.com/office/drawing/2014/main" id="{0E0E1D9F-56B8-4136-B74C-E7DB1ED98D6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05310" y="1528010"/>
            <a:ext cx="3890690" cy="4995599"/>
          </a:xfrm>
          <a:prstGeom prst="rect">
            <a:avLst/>
          </a:prstGeom>
          <a:ln>
            <a:noFill/>
          </a:ln>
          <a:effectLst>
            <a:outerShdw blurRad="292100" dist="139700" dir="2700000" algn="tl" rotWithShape="0">
              <a:srgbClr val="333333">
                <a:alpha val="65000"/>
              </a:srgbClr>
            </a:outerShdw>
          </a:effectLst>
        </p:spPr>
      </p:pic>
      <p:sp>
        <p:nvSpPr>
          <p:cNvPr id="3" name="Callout: Line 2">
            <a:extLst>
              <a:ext uri="{FF2B5EF4-FFF2-40B4-BE49-F238E27FC236}">
                <a16:creationId xmlns:a16="http://schemas.microsoft.com/office/drawing/2014/main" id="{E8901B49-CC72-637A-BF99-D2F0FB72C18C}"/>
              </a:ext>
            </a:extLst>
          </p:cNvPr>
          <p:cNvSpPr/>
          <p:nvPr/>
        </p:nvSpPr>
        <p:spPr>
          <a:xfrm>
            <a:off x="7375288" y="1528010"/>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Embedded materials</a:t>
            </a:r>
          </a:p>
        </p:txBody>
      </p:sp>
    </p:spTree>
    <p:extLst>
      <p:ext uri="{BB962C8B-B14F-4D97-AF65-F5344CB8AC3E}">
        <p14:creationId xmlns:p14="http://schemas.microsoft.com/office/powerpoint/2010/main" val="2758571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3909-6458-B7F4-A2CF-110A0869F73F}"/>
              </a:ext>
            </a:extLst>
          </p:cNvPr>
          <p:cNvSpPr>
            <a:spLocks noGrp="1"/>
          </p:cNvSpPr>
          <p:nvPr>
            <p:ph type="title"/>
          </p:nvPr>
        </p:nvSpPr>
        <p:spPr/>
        <p:txBody>
          <a:bodyPr/>
          <a:lstStyle/>
          <a:p>
            <a:r>
              <a:rPr lang="en-US"/>
              <a:t>Planning Your RRR Journey</a:t>
            </a:r>
          </a:p>
        </p:txBody>
      </p:sp>
      <p:pic>
        <p:nvPicPr>
          <p:cNvPr id="15" name="Picture 1" descr="Image of Relax Breathing Strategies lesson plan page">
            <a:extLst>
              <a:ext uri="{FF2B5EF4-FFF2-40B4-BE49-F238E27FC236}">
                <a16:creationId xmlns:a16="http://schemas.microsoft.com/office/drawing/2014/main" id="{9D0402CE-FA82-F315-B46F-769821580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2491" y="1536098"/>
            <a:ext cx="4000642" cy="5100820"/>
          </a:xfrm>
          <a:prstGeom prst="rect">
            <a:avLst/>
          </a:prstGeom>
          <a:ln>
            <a:noFill/>
          </a:ln>
          <a:effectLst>
            <a:outerShdw blurRad="292100" dist="139700" dir="2700000" algn="tl" rotWithShape="0">
              <a:srgbClr val="333333">
                <a:alpha val="65000"/>
              </a:srgbClr>
            </a:outerShdw>
          </a:effectLst>
        </p:spPr>
      </p:pic>
      <p:sp>
        <p:nvSpPr>
          <p:cNvPr id="5" name="Rectangle 1" descr="Red rectangle highlighting Breathing Strategies: Day 1">
            <a:extLst>
              <a:ext uri="{FF2B5EF4-FFF2-40B4-BE49-F238E27FC236}">
                <a16:creationId xmlns:a16="http://schemas.microsoft.com/office/drawing/2014/main" id="{D4FFF6DB-AB8A-C10C-B729-3F4779193480}"/>
              </a:ext>
            </a:extLst>
          </p:cNvPr>
          <p:cNvSpPr/>
          <p:nvPr/>
        </p:nvSpPr>
        <p:spPr>
          <a:xfrm>
            <a:off x="2076651" y="2126107"/>
            <a:ext cx="1268128" cy="159894"/>
          </a:xfrm>
          <a:prstGeom prst="rect">
            <a:avLst/>
          </a:prstGeom>
          <a:no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Image of Relax Breathing Strategies lesson plan page">
            <a:extLst>
              <a:ext uri="{FF2B5EF4-FFF2-40B4-BE49-F238E27FC236}">
                <a16:creationId xmlns:a16="http://schemas.microsoft.com/office/drawing/2014/main" id="{DA78A348-136A-B05C-1E72-92C3A8BFF4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7714" y="1523640"/>
            <a:ext cx="4035027" cy="5125735"/>
          </a:xfrm>
          <a:prstGeom prst="rect">
            <a:avLst/>
          </a:prstGeom>
          <a:ln>
            <a:noFill/>
          </a:ln>
          <a:effectLst>
            <a:outerShdw blurRad="292100" dist="139700" dir="2700000" algn="tl" rotWithShape="0">
              <a:srgbClr val="333333">
                <a:alpha val="65000"/>
              </a:srgbClr>
            </a:outerShdw>
          </a:effectLst>
        </p:spPr>
      </p:pic>
      <p:sp>
        <p:nvSpPr>
          <p:cNvPr id="6" name="Rectangle 2" descr="Red rectangle highlighting Breathing Strategies: Day 2">
            <a:extLst>
              <a:ext uri="{FF2B5EF4-FFF2-40B4-BE49-F238E27FC236}">
                <a16:creationId xmlns:a16="http://schemas.microsoft.com/office/drawing/2014/main" id="{1F8AC594-2042-58DA-3107-5A4E276C0A8E}"/>
              </a:ext>
            </a:extLst>
          </p:cNvPr>
          <p:cNvSpPr/>
          <p:nvPr/>
        </p:nvSpPr>
        <p:spPr>
          <a:xfrm>
            <a:off x="6431328" y="2114075"/>
            <a:ext cx="1268128" cy="159894"/>
          </a:xfrm>
          <a:prstGeom prst="rect">
            <a:avLst/>
          </a:prstGeom>
          <a:no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9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normAutofit/>
          </a:bodyPr>
          <a:lstStyle/>
          <a:p>
            <a:pPr algn="ctr"/>
            <a:r>
              <a:rPr lang="en-US" sz="3200"/>
              <a:t>Thank you for your commitment!</a:t>
            </a:r>
          </a:p>
        </p:txBody>
      </p:sp>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A0A0A"/>
                </a:solidFill>
                <a:effectLst/>
                <a:uLnTx/>
                <a:uFillTx/>
                <a:latin typeface="Calibri" panose="020F0502020204030204"/>
                <a:ea typeface="+mn-ea"/>
                <a:cs typeface="+mn-cs"/>
              </a:rPr>
              <a:t>Shift to a systems level perspective</a:t>
            </a:r>
          </a:p>
        </p:txBody>
      </p:sp>
      <p:grpSp>
        <p:nvGrpSpPr>
          <p:cNvPr id="3" name="Group 2" descr="Image of the United States map with a Venn diagram showing Internalizing and Externalizing circles intersecting.">
            <a:extLst>
              <a:ext uri="{FF2B5EF4-FFF2-40B4-BE49-F238E27FC236}">
                <a16:creationId xmlns:a16="http://schemas.microsoft.com/office/drawing/2014/main" id="{8890DA4C-8B86-27B7-BCA0-A57C84E9BBC6}"/>
              </a:ext>
            </a:extLst>
          </p:cNvPr>
          <p:cNvGrpSpPr/>
          <p:nvPr/>
        </p:nvGrpSpPr>
        <p:grpSpPr>
          <a:xfrm>
            <a:off x="2769185" y="1051692"/>
            <a:ext cx="9144000" cy="5140325"/>
            <a:chOff x="2769185" y="1051692"/>
            <a:chExt cx="9144000" cy="5140325"/>
          </a:xfrm>
        </p:grpSpPr>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Externalizing</a:t>
              </a:r>
            </a:p>
          </p:txBody>
        </p:sp>
      </p:grpSp>
      <p:pic>
        <p:nvPicPr>
          <p:cNvPr id="4" name="Picture 3" descr="A bullseye diagram showing prevalence of emotional or behavioral disorders: Emotionally Disturbed= less than 1%. Emotional and Behavior Disorders= 12-20%.">
            <a:extLst>
              <a:ext uri="{FF2B5EF4-FFF2-40B4-BE49-F238E27FC236}">
                <a16:creationId xmlns:a16="http://schemas.microsoft.com/office/drawing/2014/main" id="{91605E36-E90E-76F9-7D75-347BA5ABEF45}"/>
              </a:ext>
            </a:extLst>
          </p:cNvPr>
          <p:cNvPicPr>
            <a:picLocks noChangeAspect="1"/>
          </p:cNvPicPr>
          <p:nvPr/>
        </p:nvPicPr>
        <p:blipFill>
          <a:blip r:embed="rId3"/>
          <a:stretch>
            <a:fillRect/>
          </a:stretch>
        </p:blipFill>
        <p:spPr>
          <a:xfrm>
            <a:off x="-305661" y="4330619"/>
            <a:ext cx="4035902" cy="2115495"/>
          </a:xfrm>
          <a:prstGeom prst="rect">
            <a:avLst/>
          </a:prstGeom>
        </p:spPr>
      </p:pic>
      <p:sp>
        <p:nvSpPr>
          <p:cNvPr id="21" name="Rectangle 20">
            <a:extLst>
              <a:ext uri="{FF2B5EF4-FFF2-40B4-BE49-F238E27FC236}">
                <a16:creationId xmlns:a16="http://schemas.microsoft.com/office/drawing/2014/main" id="{0ABF9DD2-2F2B-864D-A7DB-BEA91F6208D8}"/>
              </a:ext>
              <a:ext uri="{C183D7F6-B498-43B3-948B-1728B52AA6E4}">
                <adec:decorative xmlns:adec="http://schemas.microsoft.com/office/drawing/2017/decorative" val="1"/>
              </a:ext>
            </a:extLst>
          </p:cNvPr>
          <p:cNvSpPr/>
          <p:nvPr/>
        </p:nvSpPr>
        <p:spPr>
          <a:xfrm>
            <a:off x="0" y="6393375"/>
            <a:ext cx="9346766" cy="480131"/>
          </a:xfrm>
          <a:prstGeom prst="rect">
            <a:avLst/>
          </a:prstGeom>
        </p:spPr>
        <p:txBody>
          <a:bodyPr wrap="square" anchor="b" anchorCtr="0">
            <a:noAutofit/>
          </a:bodyPr>
          <a:lstStyle/>
          <a:p>
            <a:pPr>
              <a:lnSpc>
                <a:spcPct val="90000"/>
              </a:lnSpc>
              <a:spcBef>
                <a:spcPts val="576"/>
              </a:spcBef>
            </a:pPr>
            <a:r>
              <a:rPr lang="en-US" sz="1200">
                <a:solidFill>
                  <a:schemeClr val="bg2"/>
                </a:solidFill>
                <a:ea typeface="ＭＳ Ｐゴシック" pitchFamily="34" charset="-128"/>
              </a:rPr>
              <a:t>Source: Forness, S.R., Freeman, S.F., </a:t>
            </a:r>
            <a:r>
              <a:rPr lang="en-US" sz="1200" err="1">
                <a:solidFill>
                  <a:schemeClr val="bg2"/>
                </a:solidFill>
                <a:ea typeface="ＭＳ Ｐゴシック" pitchFamily="34" charset="-128"/>
              </a:rPr>
              <a:t>Paparella</a:t>
            </a:r>
            <a:r>
              <a:rPr lang="en-US" sz="120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200" i="1">
                <a:solidFill>
                  <a:schemeClr val="bg2"/>
                </a:solidFill>
                <a:ea typeface="ＭＳ Ｐゴシック" pitchFamily="34" charset="-128"/>
              </a:rPr>
              <a:t>Journal of Emotional and Behavioral Disorders, 20</a:t>
            </a:r>
            <a:r>
              <a:rPr lang="en-US" sz="1200">
                <a:solidFill>
                  <a:schemeClr val="bg2"/>
                </a:solidFill>
                <a:ea typeface="ＭＳ Ｐゴシック" pitchFamily="34" charset="-128"/>
              </a:rPr>
              <a:t>, 4-18.</a:t>
            </a:r>
          </a:p>
        </p:txBody>
      </p:sp>
    </p:spTree>
    <p:extLst>
      <p:ext uri="{BB962C8B-B14F-4D97-AF65-F5344CB8AC3E}">
        <p14:creationId xmlns:p14="http://schemas.microsoft.com/office/powerpoint/2010/main" val="5760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a:t>
            </a:r>
          </a:p>
        </p:txBody>
      </p:sp>
      <p:pic>
        <p:nvPicPr>
          <p:cNvPr id="10" name="Picture 9" descr="Image of a page from an RRR lesson">
            <a:extLst>
              <a:ext uri="{FF2B5EF4-FFF2-40B4-BE49-F238E27FC236}">
                <a16:creationId xmlns:a16="http://schemas.microsoft.com/office/drawing/2014/main" id="{E7612AE6-93FF-455B-BCEE-F7286FF39D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83935" y="1660912"/>
            <a:ext cx="3764210" cy="4873662"/>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505125" y="783091"/>
            <a:ext cx="3294139" cy="748147"/>
          </a:xfrm>
          <a:prstGeom prst="borderCallout1">
            <a:avLst>
              <a:gd name="adj1" fmla="val 51280"/>
              <a:gd name="adj2" fmla="val -1190"/>
              <a:gd name="adj3" fmla="val 204866"/>
              <a:gd name="adj4" fmla="val -5111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Embedded materials throughout</a:t>
            </a:r>
          </a:p>
        </p:txBody>
      </p:sp>
      <p:pic>
        <p:nvPicPr>
          <p:cNvPr id="15" name="Picture 14" descr="Image of an activity page from an RRR lesson">
            <a:extLst>
              <a:ext uri="{FF2B5EF4-FFF2-40B4-BE49-F238E27FC236}">
                <a16:creationId xmlns:a16="http://schemas.microsoft.com/office/drawing/2014/main" id="{3E44224E-20B2-092D-C6E1-D5C16379F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3959" y="1686162"/>
            <a:ext cx="3836473" cy="4848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0B26CB-C66B-9DBE-A94B-ABD0E30C3E0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Examples 1</a:t>
            </a:r>
          </a:p>
        </p:txBody>
      </p:sp>
      <p:pic>
        <p:nvPicPr>
          <p:cNvPr id="9" name="Picture 1" descr="Image of a student drawing showing a peaceful setting of trees, birds and a sunset">
            <a:extLst>
              <a:ext uri="{FF2B5EF4-FFF2-40B4-BE49-F238E27FC236}">
                <a16:creationId xmlns:a16="http://schemas.microsoft.com/office/drawing/2014/main" id="{A7D332D5-BDD2-C42A-847E-84FA95C8EE0D}"/>
              </a:ext>
            </a:extLst>
          </p:cNvPr>
          <p:cNvPicPr>
            <a:picLocks noChangeAspect="1"/>
          </p:cNvPicPr>
          <p:nvPr/>
        </p:nvPicPr>
        <p:blipFill>
          <a:blip r:embed="rId2" cstate="screen">
            <a:extLst>
              <a:ext uri="{28A0092B-C50C-407E-A947-70E740481C1C}">
                <a14:useLocalDpi xmlns:a14="http://schemas.microsoft.com/office/drawing/2010/main"/>
              </a:ext>
            </a:extLst>
          </a:blip>
          <a:srcRect l="11850"/>
          <a:stretch>
            <a:fillRect/>
          </a:stretch>
        </p:blipFill>
        <p:spPr>
          <a:xfrm>
            <a:off x="655484" y="1405721"/>
            <a:ext cx="3223525" cy="3809962"/>
          </a:xfrm>
          <a:prstGeom prst="rect">
            <a:avLst/>
          </a:prstGeom>
          <a:ln w="6350">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FB8104F-1063-3EC5-B6A6-95C256E48637}"/>
              </a:ext>
            </a:extLst>
          </p:cNvPr>
          <p:cNvSpPr/>
          <p:nvPr/>
        </p:nvSpPr>
        <p:spPr>
          <a:xfrm>
            <a:off x="722030" y="5391024"/>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Guided Imagery Example</a:t>
            </a:r>
          </a:p>
        </p:txBody>
      </p:sp>
      <p:pic>
        <p:nvPicPr>
          <p:cNvPr id="7" name="Picture 2" descr="Image of a student drawing of a child on stage talking in front of a group of people">
            <a:extLst>
              <a:ext uri="{FF2B5EF4-FFF2-40B4-BE49-F238E27FC236}">
                <a16:creationId xmlns:a16="http://schemas.microsoft.com/office/drawing/2014/main" id="{8A12BF82-89B7-B080-A7D8-46914E751A55}"/>
              </a:ext>
            </a:extLst>
          </p:cNvPr>
          <p:cNvPicPr>
            <a:picLocks noChangeAspect="1"/>
          </p:cNvPicPr>
          <p:nvPr/>
        </p:nvPicPr>
        <p:blipFill>
          <a:blip r:embed="rId3"/>
          <a:srcRect l="4573" t="25369" r="10394" b="6800"/>
          <a:stretch>
            <a:fillRect/>
          </a:stretch>
        </p:blipFill>
        <p:spPr>
          <a:xfrm>
            <a:off x="4192137" y="1479253"/>
            <a:ext cx="3550931" cy="3662897"/>
          </a:xfrm>
          <a:prstGeom prst="rect">
            <a:avLst/>
          </a:prstGeom>
          <a:ln w="6350">
            <a:solidFill>
              <a:schemeClr val="tx1"/>
            </a:solidFill>
          </a:ln>
          <a:effectLst>
            <a:outerShdw blurRad="292100" dist="139700" dir="2700000" algn="tl" rotWithShape="0">
              <a:srgbClr val="333333">
                <a:alpha val="65000"/>
              </a:srgbClr>
            </a:outerShdw>
          </a:effectLst>
        </p:spPr>
      </p:pic>
      <p:sp>
        <p:nvSpPr>
          <p:cNvPr id="4" name="Rectangle 2">
            <a:extLst>
              <a:ext uri="{FF2B5EF4-FFF2-40B4-BE49-F238E27FC236}">
                <a16:creationId xmlns:a16="http://schemas.microsoft.com/office/drawing/2014/main" id="{4BCC9197-75BF-AF01-79F5-EBF979422D30}"/>
              </a:ext>
            </a:extLst>
          </p:cNvPr>
          <p:cNvSpPr/>
          <p:nvPr/>
        </p:nvSpPr>
        <p:spPr>
          <a:xfrm>
            <a:off x="4320532" y="5378747"/>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Anxious feelings:</a:t>
            </a:r>
          </a:p>
          <a:p>
            <a:pPr algn="ctr"/>
            <a:r>
              <a:rPr lang="en-US"/>
              <a:t> public speaking</a:t>
            </a:r>
          </a:p>
        </p:txBody>
      </p:sp>
      <p:pic>
        <p:nvPicPr>
          <p:cNvPr id="3" name="Picture 3" descr="Image of a student drawing showing a girl sweating">
            <a:extLst>
              <a:ext uri="{FF2B5EF4-FFF2-40B4-BE49-F238E27FC236}">
                <a16:creationId xmlns:a16="http://schemas.microsoft.com/office/drawing/2014/main" id="{8AE89E18-7589-A1B3-5FF6-8B96E25D3624}"/>
              </a:ext>
            </a:extLst>
          </p:cNvPr>
          <p:cNvPicPr>
            <a:picLocks noChangeAspect="1"/>
          </p:cNvPicPr>
          <p:nvPr/>
        </p:nvPicPr>
        <p:blipFill>
          <a:blip r:embed="rId4"/>
          <a:srcRect l="6920" t="25481" r="10972" b="9475"/>
          <a:stretch>
            <a:fillRect/>
          </a:stretch>
        </p:blipFill>
        <p:spPr>
          <a:xfrm>
            <a:off x="7893549" y="1479252"/>
            <a:ext cx="3575830" cy="3662897"/>
          </a:xfrm>
          <a:prstGeom prst="rect">
            <a:avLst/>
          </a:prstGeom>
          <a:ln w="6350">
            <a:solidFill>
              <a:schemeClr val="tx1"/>
            </a:solidFill>
          </a:ln>
          <a:effectLst>
            <a:outerShdw blurRad="292100" dist="139700" dir="2700000" algn="tl" rotWithShape="0">
              <a:srgbClr val="333333">
                <a:alpha val="65000"/>
              </a:srgbClr>
            </a:outerShdw>
          </a:effectLst>
        </p:spPr>
      </p:pic>
      <p:sp>
        <p:nvSpPr>
          <p:cNvPr id="5" name="Rectangle 3">
            <a:extLst>
              <a:ext uri="{FF2B5EF4-FFF2-40B4-BE49-F238E27FC236}">
                <a16:creationId xmlns:a16="http://schemas.microsoft.com/office/drawing/2014/main" id="{76160374-028A-E311-26E1-8E029B27F686}"/>
              </a:ext>
            </a:extLst>
          </p:cNvPr>
          <p:cNvSpPr/>
          <p:nvPr/>
        </p:nvSpPr>
        <p:spPr>
          <a:xfrm>
            <a:off x="8034394" y="5391024"/>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Identifying anxious feelings in your body: sweating</a:t>
            </a:r>
          </a:p>
        </p:txBody>
      </p:sp>
      <p:sp>
        <p:nvSpPr>
          <p:cNvPr id="6" name="Arrow: Left 5">
            <a:extLst>
              <a:ext uri="{FF2B5EF4-FFF2-40B4-BE49-F238E27FC236}">
                <a16:creationId xmlns:a16="http://schemas.microsoft.com/office/drawing/2014/main" id="{2182ED8F-C036-4547-6AE9-539CC5676A4F}"/>
              </a:ext>
              <a:ext uri="{C183D7F6-B498-43B3-948B-1728B52AA6E4}">
                <adec:decorative xmlns:adec="http://schemas.microsoft.com/office/drawing/2017/decorative" val="1"/>
              </a:ext>
            </a:extLst>
          </p:cNvPr>
          <p:cNvSpPr/>
          <p:nvPr/>
        </p:nvSpPr>
        <p:spPr>
          <a:xfrm rot="2221943">
            <a:off x="10665770" y="2243470"/>
            <a:ext cx="1325526" cy="467832"/>
          </a:xfrm>
          <a:prstGeom prst="leftArrow">
            <a:avLst>
              <a:gd name="adj1" fmla="val 4545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73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CAFDA-F818-22F3-04A3-DC9EB124A187}"/>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DA3D88D-ECD2-D246-88FE-A5CBA2C41FCC}"/>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Student Examples 2</a:t>
            </a:r>
          </a:p>
        </p:txBody>
      </p:sp>
      <p:pic>
        <p:nvPicPr>
          <p:cNvPr id="11" name="Picture 1" descr="Image of student drawing showing a sign that reads &quot;Tryouts for soccer over here&quot;">
            <a:extLst>
              <a:ext uri="{FF2B5EF4-FFF2-40B4-BE49-F238E27FC236}">
                <a16:creationId xmlns:a16="http://schemas.microsoft.com/office/drawing/2014/main" id="{81810E58-C444-D559-63E4-ED78C0FF1811}"/>
              </a:ext>
            </a:extLst>
          </p:cNvPr>
          <p:cNvPicPr>
            <a:picLocks noChangeAspect="1"/>
          </p:cNvPicPr>
          <p:nvPr/>
        </p:nvPicPr>
        <p:blipFill>
          <a:blip r:embed="rId2"/>
          <a:stretch>
            <a:fillRect/>
          </a:stretch>
        </p:blipFill>
        <p:spPr>
          <a:xfrm>
            <a:off x="505200" y="894697"/>
            <a:ext cx="3320594" cy="4084454"/>
          </a:xfrm>
          <a:prstGeom prst="rect">
            <a:avLst/>
          </a:prstGeom>
          <a:ln w="6350">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7515D38C-87FB-3F93-B55A-F74A3F993DB2}"/>
              </a:ext>
            </a:extLst>
          </p:cNvPr>
          <p:cNvSpPr/>
          <p:nvPr/>
        </p:nvSpPr>
        <p:spPr>
          <a:xfrm>
            <a:off x="584870" y="5391023"/>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Anxious feelings: </a:t>
            </a:r>
          </a:p>
          <a:p>
            <a:pPr algn="ctr"/>
            <a:r>
              <a:rPr lang="en-US"/>
              <a:t>soccer tryouts</a:t>
            </a:r>
          </a:p>
        </p:txBody>
      </p:sp>
      <p:pic>
        <p:nvPicPr>
          <p:cNvPr id="15" name="Picture 2" descr="Image of a student drawing showing a peaceful setting of a tree, hill, birds and sunshine">
            <a:extLst>
              <a:ext uri="{FF2B5EF4-FFF2-40B4-BE49-F238E27FC236}">
                <a16:creationId xmlns:a16="http://schemas.microsoft.com/office/drawing/2014/main" id="{58AADF86-E3E8-B4AD-648E-2A3F25A51EF6}"/>
              </a:ext>
            </a:extLst>
          </p:cNvPr>
          <p:cNvPicPr>
            <a:picLocks noChangeAspect="1"/>
          </p:cNvPicPr>
          <p:nvPr/>
        </p:nvPicPr>
        <p:blipFill>
          <a:blip r:embed="rId3"/>
          <a:stretch>
            <a:fillRect/>
          </a:stretch>
        </p:blipFill>
        <p:spPr>
          <a:xfrm>
            <a:off x="4214608" y="915153"/>
            <a:ext cx="3547474" cy="4087732"/>
          </a:xfrm>
          <a:prstGeom prst="rect">
            <a:avLst/>
          </a:prstGeom>
          <a:ln w="6350">
            <a:solidFill>
              <a:schemeClr val="tx1"/>
            </a:solidFill>
          </a:ln>
          <a:effectLst>
            <a:outerShdw blurRad="292100" dist="139700" dir="2700000" algn="tl" rotWithShape="0">
              <a:srgbClr val="333333">
                <a:alpha val="65000"/>
              </a:srgbClr>
            </a:outerShdw>
          </a:effectLst>
        </p:spPr>
      </p:pic>
      <p:sp>
        <p:nvSpPr>
          <p:cNvPr id="4" name="Rectangle 2">
            <a:extLst>
              <a:ext uri="{FF2B5EF4-FFF2-40B4-BE49-F238E27FC236}">
                <a16:creationId xmlns:a16="http://schemas.microsoft.com/office/drawing/2014/main" id="{777BC5CB-5232-1878-FDA1-4C1BCACBEE06}"/>
              </a:ext>
            </a:extLst>
          </p:cNvPr>
          <p:cNvSpPr/>
          <p:nvPr/>
        </p:nvSpPr>
        <p:spPr>
          <a:xfrm>
            <a:off x="4320532" y="5378747"/>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Guided Imagery Example</a:t>
            </a:r>
          </a:p>
        </p:txBody>
      </p:sp>
      <p:pic>
        <p:nvPicPr>
          <p:cNvPr id="7" name="Picture 6" descr="Image of student drawing showing a tombstone with the words &quot;RIP&quot; and a box with the words &quot;RIP dad&quot;">
            <a:extLst>
              <a:ext uri="{FF2B5EF4-FFF2-40B4-BE49-F238E27FC236}">
                <a16:creationId xmlns:a16="http://schemas.microsoft.com/office/drawing/2014/main" id="{F071A57A-A4FE-DCC8-8FA1-399BF49D882E}"/>
              </a:ext>
            </a:extLst>
          </p:cNvPr>
          <p:cNvPicPr>
            <a:picLocks noChangeAspect="1"/>
          </p:cNvPicPr>
          <p:nvPr/>
        </p:nvPicPr>
        <p:blipFill>
          <a:blip r:embed="rId4"/>
          <a:stretch>
            <a:fillRect/>
          </a:stretch>
        </p:blipFill>
        <p:spPr>
          <a:xfrm>
            <a:off x="7897109" y="654020"/>
            <a:ext cx="4072481" cy="4737003"/>
          </a:xfrm>
          <a:prstGeom prst="rect">
            <a:avLst/>
          </a:prstGeom>
        </p:spPr>
      </p:pic>
      <p:sp>
        <p:nvSpPr>
          <p:cNvPr id="5" name="Rectangle 3">
            <a:extLst>
              <a:ext uri="{FF2B5EF4-FFF2-40B4-BE49-F238E27FC236}">
                <a16:creationId xmlns:a16="http://schemas.microsoft.com/office/drawing/2014/main" id="{FF9D28F2-B69D-89DE-79E2-56E29B645FA5}"/>
              </a:ext>
            </a:extLst>
          </p:cNvPr>
          <p:cNvSpPr/>
          <p:nvPr/>
        </p:nvSpPr>
        <p:spPr>
          <a:xfrm>
            <a:off x="8120273" y="5378746"/>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Guided Imagery Example</a:t>
            </a:r>
          </a:p>
        </p:txBody>
      </p:sp>
    </p:spTree>
    <p:extLst>
      <p:ext uri="{BB962C8B-B14F-4D97-AF65-F5344CB8AC3E}">
        <p14:creationId xmlns:p14="http://schemas.microsoft.com/office/powerpoint/2010/main" val="18603463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C7DA-603C-CDA3-920D-E7576E0567A9}"/>
              </a:ext>
            </a:extLst>
          </p:cNvPr>
          <p:cNvSpPr>
            <a:spLocks noGrp="1"/>
          </p:cNvSpPr>
          <p:nvPr>
            <p:ph type="title"/>
          </p:nvPr>
        </p:nvSpPr>
        <p:spPr/>
        <p:txBody>
          <a:bodyPr/>
          <a:lstStyle/>
          <a:p>
            <a:r>
              <a:rPr lang="en-US"/>
              <a:t>Family Materials (2)</a:t>
            </a:r>
          </a:p>
        </p:txBody>
      </p:sp>
      <p:pic>
        <p:nvPicPr>
          <p:cNvPr id="6" name="Picture 5" descr="Image of a page from the RRR lesson plan showing the  &quot;Wrapping up!&quot; section">
            <a:extLst>
              <a:ext uri="{FF2B5EF4-FFF2-40B4-BE49-F238E27FC236}">
                <a16:creationId xmlns:a16="http://schemas.microsoft.com/office/drawing/2014/main" id="{BF4FC2EA-E7DA-3BE4-8995-A71D333810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200" y="1557960"/>
            <a:ext cx="3835068" cy="4934915"/>
          </a:xfrm>
          <a:prstGeom prst="rect">
            <a:avLst/>
          </a:prstGeom>
          <a:ln>
            <a:noFill/>
          </a:ln>
          <a:effectLst>
            <a:outerShdw blurRad="292100" dist="139700" dir="2700000" algn="tl" rotWithShape="0">
              <a:srgbClr val="333333">
                <a:alpha val="65000"/>
              </a:srgbClr>
            </a:outerShdw>
          </a:effectLst>
        </p:spPr>
      </p:pic>
      <p:sp>
        <p:nvSpPr>
          <p:cNvPr id="7" name="Callout: Line 6">
            <a:extLst>
              <a:ext uri="{FF2B5EF4-FFF2-40B4-BE49-F238E27FC236}">
                <a16:creationId xmlns:a16="http://schemas.microsoft.com/office/drawing/2014/main" id="{BE9248B7-70EF-FEBC-41D4-6E43F268AB22}"/>
              </a:ext>
            </a:extLst>
          </p:cNvPr>
          <p:cNvSpPr/>
          <p:nvPr/>
        </p:nvSpPr>
        <p:spPr>
          <a:xfrm>
            <a:off x="5117353" y="1945237"/>
            <a:ext cx="4094886" cy="1208369"/>
          </a:xfrm>
          <a:prstGeom prst="borderCallout1">
            <a:avLst>
              <a:gd name="adj1" fmla="val 51280"/>
              <a:gd name="adj2" fmla="val -1190"/>
              <a:gd name="adj3" fmla="val 74414"/>
              <a:gd name="adj4" fmla="val -19494"/>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After Breathing Strategies Lesson 1, you will send home a copy of the Strategy Step Cards to families</a:t>
            </a:r>
          </a:p>
        </p:txBody>
      </p:sp>
      <p:sp>
        <p:nvSpPr>
          <p:cNvPr id="8" name="Callout: Line 7">
            <a:extLst>
              <a:ext uri="{FF2B5EF4-FFF2-40B4-BE49-F238E27FC236}">
                <a16:creationId xmlns:a16="http://schemas.microsoft.com/office/drawing/2014/main" id="{FE9A4804-AF73-5A86-39E6-C7B1C073B970}"/>
              </a:ext>
            </a:extLst>
          </p:cNvPr>
          <p:cNvSpPr/>
          <p:nvPr/>
        </p:nvSpPr>
        <p:spPr>
          <a:xfrm>
            <a:off x="5117353" y="3408155"/>
            <a:ext cx="4094886" cy="1208369"/>
          </a:xfrm>
          <a:prstGeom prst="borderCallout1">
            <a:avLst>
              <a:gd name="adj1" fmla="val 51280"/>
              <a:gd name="adj2" fmla="val -1190"/>
              <a:gd name="adj3" fmla="val 21330"/>
              <a:gd name="adj4" fmla="val -26826"/>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After each strategy lesson- you will send home a Family Strategy Note</a:t>
            </a:r>
          </a:p>
        </p:txBody>
      </p:sp>
      <p:pic>
        <p:nvPicPr>
          <p:cNvPr id="20" name="Picture 19" descr="Image of the Family strategy cards written in Spanish">
            <a:extLst>
              <a:ext uri="{FF2B5EF4-FFF2-40B4-BE49-F238E27FC236}">
                <a16:creationId xmlns:a16="http://schemas.microsoft.com/office/drawing/2014/main" id="{6F7282CC-6636-4A0B-C42E-3911B9211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7774" y="1369504"/>
            <a:ext cx="2747251" cy="1814851"/>
          </a:xfrm>
          <a:prstGeom prst="rect">
            <a:avLst/>
          </a:prstGeom>
        </p:spPr>
      </p:pic>
      <p:pic>
        <p:nvPicPr>
          <p:cNvPr id="21" name="Picture 20" descr="Image of one of the Family Strategy Notes in spanish&#10;">
            <a:extLst>
              <a:ext uri="{FF2B5EF4-FFF2-40B4-BE49-F238E27FC236}">
                <a16:creationId xmlns:a16="http://schemas.microsoft.com/office/drawing/2014/main" id="{035669B4-F469-864A-0A8F-58046B755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14530" y="3387475"/>
            <a:ext cx="1863488" cy="1331462"/>
          </a:xfrm>
          <a:prstGeom prst="rect">
            <a:avLst/>
          </a:prstGeom>
        </p:spPr>
      </p:pic>
    </p:spTree>
    <p:extLst>
      <p:ext uri="{BB962C8B-B14F-4D97-AF65-F5344CB8AC3E}">
        <p14:creationId xmlns:p14="http://schemas.microsoft.com/office/powerpoint/2010/main" val="42475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B670E-4570-234A-FA7B-55A617D03F63}"/>
              </a:ext>
            </a:extLst>
          </p:cNvPr>
          <p:cNvSpPr>
            <a:spLocks noGrp="1"/>
          </p:cNvSpPr>
          <p:nvPr>
            <p:ph type="title"/>
          </p:nvPr>
        </p:nvSpPr>
        <p:spPr/>
        <p:txBody>
          <a:bodyPr/>
          <a:lstStyle/>
          <a:p>
            <a:r>
              <a:rPr lang="en-US"/>
              <a:t>3 Intervention Components</a:t>
            </a:r>
          </a:p>
        </p:txBody>
      </p:sp>
    </p:spTree>
    <p:extLst>
      <p:ext uri="{BB962C8B-B14F-4D97-AF65-F5344CB8AC3E}">
        <p14:creationId xmlns:p14="http://schemas.microsoft.com/office/powerpoint/2010/main" val="1573862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a:t>
            </a:r>
          </a:p>
        </p:txBody>
      </p:sp>
      <p:sp>
        <p:nvSpPr>
          <p:cNvPr id="2" name="Title 1">
            <a:extLst>
              <a:ext uri="{FF2B5EF4-FFF2-40B4-BE49-F238E27FC236}">
                <a16:creationId xmlns:a16="http://schemas.microsoft.com/office/drawing/2014/main" id="{F4E7004D-8008-81C1-E5A1-398B13E9E6C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1</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pic>
        <p:nvPicPr>
          <p:cNvPr id="12" name="Picture 1" descr="Screenshot of the first page of a RRR lesson plan (Recognize 1 Lesson 1)">
            <a:extLst>
              <a:ext uri="{FF2B5EF4-FFF2-40B4-BE49-F238E27FC236}">
                <a16:creationId xmlns:a16="http://schemas.microsoft.com/office/drawing/2014/main" id="{0F5BA9D0-EE10-4E0A-9435-5947177663C7}"/>
              </a:ext>
            </a:extLst>
          </p:cNvPr>
          <p:cNvPicPr>
            <a:picLocks noChangeAspect="1"/>
          </p:cNvPicPr>
          <p:nvPr/>
        </p:nvPicPr>
        <p:blipFill>
          <a:blip r:embed="rId3" cstate="screen">
            <a:extLst>
              <a:ext uri="{28A0092B-C50C-407E-A947-70E740481C1C}">
                <a14:useLocalDpi xmlns:a14="http://schemas.microsoft.com/office/drawing/2010/main"/>
              </a:ext>
            </a:extLst>
          </a:blip>
          <a:srcRect l="981" t="1417" r="3308" b="2152"/>
          <a:stretch>
            <a:fillRect/>
          </a:stretch>
        </p:blipFill>
        <p:spPr>
          <a:xfrm>
            <a:off x="1876425" y="1895475"/>
            <a:ext cx="3638550" cy="475297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90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a:t>
            </a:r>
          </a:p>
        </p:txBody>
      </p:sp>
      <p:sp>
        <p:nvSpPr>
          <p:cNvPr id="4" name="Title 1">
            <a:extLst>
              <a:ext uri="{FF2B5EF4-FFF2-40B4-BE49-F238E27FC236}">
                <a16:creationId xmlns:a16="http://schemas.microsoft.com/office/drawing/2014/main" id="{48C65396-3912-B9E0-B0F3-D3AF70CB247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2</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a:extLst>
              <a:ext uri="{28A0092B-C50C-407E-A947-70E740481C1C}">
                <a14:useLocalDpi xmlns:a14="http://schemas.microsoft.com/office/drawing/2010/main"/>
              </a:ext>
            </a:extLst>
          </a:blip>
          <a:srcRect l="51549" t="35552" r="23689" b="45253"/>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a:t>
            </a:r>
          </a:p>
        </p:txBody>
      </p:sp>
      <p:sp>
        <p:nvSpPr>
          <p:cNvPr id="2" name="Title 1">
            <a:extLst>
              <a:ext uri="{FF2B5EF4-FFF2-40B4-BE49-F238E27FC236}">
                <a16:creationId xmlns:a16="http://schemas.microsoft.com/office/drawing/2014/main" id="{84E370A8-E64E-95CD-1E94-E65BA2B754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3</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953156" y="1881204"/>
            <a:ext cx="6400644" cy="4351338"/>
          </a:xfrm>
        </p:spPr>
        <p:txBody>
          <a:bodyPr>
            <a:normAutofit/>
          </a:bodyPr>
          <a:lstStyle/>
          <a:p>
            <a:pPr marL="0" indent="0">
              <a:buNone/>
            </a:pPr>
            <a:r>
              <a:rPr lang="en-US"/>
              <a:t>Students learn how to monitor their own feelings and behaviors</a:t>
            </a:r>
          </a:p>
          <a:p>
            <a:pPr lvl="1"/>
            <a:r>
              <a:rPr lang="en-US"/>
              <a:t>Lesson 1: Learning to Self-Monitor (Record) our Behaviors</a:t>
            </a:r>
          </a:p>
          <a:p>
            <a:pPr lvl="2"/>
            <a:r>
              <a:rPr lang="en-US"/>
              <a:t>Focus: Academic Engagement</a:t>
            </a:r>
          </a:p>
          <a:p>
            <a:pPr lvl="1"/>
            <a:r>
              <a:rPr lang="en-US"/>
              <a:t>Lesson 2: Learning to Self-Monitor (Record) our Thoughts, Feelings, and Behaviors</a:t>
            </a:r>
          </a:p>
          <a:p>
            <a:pPr lvl="2"/>
            <a:r>
              <a:rPr lang="en-US"/>
              <a:t>Focus: Anxious thoughts and feelings</a:t>
            </a:r>
          </a:p>
          <a:p>
            <a:pPr lvl="2"/>
            <a:r>
              <a:rPr lang="en-US"/>
              <a:t>Focus: Use of relaxation strategies</a:t>
            </a:r>
          </a:p>
        </p:txBody>
      </p:sp>
      <p:pic>
        <p:nvPicPr>
          <p:cNvPr id="6" name="Picture" descr="Screenshot of the first page of a RRR lesson plan (Record Lesson 1)">
            <a:extLst>
              <a:ext uri="{FF2B5EF4-FFF2-40B4-BE49-F238E27FC236}">
                <a16:creationId xmlns:a16="http://schemas.microsoft.com/office/drawing/2014/main" id="{85B1B864-1481-D7B2-B959-9853A642EB2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l="1408" t="1605" r="1690" b="1825"/>
          <a:stretch>
            <a:fillRect/>
          </a:stretch>
        </p:blipFill>
        <p:spPr>
          <a:xfrm>
            <a:off x="1190625" y="1951021"/>
            <a:ext cx="3257550" cy="4202130"/>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2743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DB61-48E3-9BDF-C9EF-3FAA7A419103}"/>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1ECDDEAA-2EE4-F60F-8A30-87FEF4216319}"/>
              </a:ext>
            </a:extLst>
          </p:cNvPr>
          <p:cNvSpPr>
            <a:spLocks noGrp="1"/>
          </p:cNvSpPr>
          <p:nvPr>
            <p:ph type="title"/>
          </p:nvPr>
        </p:nvSpPr>
        <p:spPr>
          <a:xfrm>
            <a:off x="838200" y="365125"/>
            <a:ext cx="10515600" cy="1325563"/>
          </a:xfrm>
        </p:spPr>
        <p:txBody>
          <a:bodyPr>
            <a:normAutofit/>
          </a:bodyPr>
          <a:lstStyle/>
          <a:p>
            <a:r>
              <a:rPr lang="en-US"/>
              <a:t>Preparing Students for RRR In-Class</a:t>
            </a:r>
          </a:p>
        </p:txBody>
      </p:sp>
      <p:pic>
        <p:nvPicPr>
          <p:cNvPr id="10" name="Picture 1" descr="RRR Student Self-monitoring Sheet">
            <a:extLst>
              <a:ext uri="{FF2B5EF4-FFF2-40B4-BE49-F238E27FC236}">
                <a16:creationId xmlns:a16="http://schemas.microsoft.com/office/drawing/2014/main" id="{4A6B2DC1-F6E9-220E-95C9-1B4FC1DC1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5791" y="2274023"/>
            <a:ext cx="4165361" cy="3218688"/>
          </a:xfrm>
          <a:prstGeom prst="rect">
            <a:avLst/>
          </a:prstGeom>
          <a:effectLst>
            <a:outerShdw blurRad="292100" dist="139700" dir="2700000" algn="ctr" rotWithShape="0">
              <a:schemeClr val="tx1">
                <a:alpha val="65000"/>
              </a:schemeClr>
            </a:outerShdw>
          </a:effectLst>
        </p:spPr>
      </p:pic>
      <p:pic>
        <p:nvPicPr>
          <p:cNvPr id="3" name="Picture 3" descr="Screenshot of the RRR Ding video on YouTube">
            <a:extLst>
              <a:ext uri="{FF2B5EF4-FFF2-40B4-BE49-F238E27FC236}">
                <a16:creationId xmlns:a16="http://schemas.microsoft.com/office/drawing/2014/main" id="{CED2C9B5-9790-53CC-4347-2F1DB1795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8880" y="4692264"/>
            <a:ext cx="2757055" cy="160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descr="RRR Engagement Graphing Handout">
            <a:extLst>
              <a:ext uri="{FF2B5EF4-FFF2-40B4-BE49-F238E27FC236}">
                <a16:creationId xmlns:a16="http://schemas.microsoft.com/office/drawing/2014/main" id="{63A2A314-596D-2BEC-4621-EC97C49BC6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7204" y="2274023"/>
            <a:ext cx="4169005" cy="3221503"/>
          </a:xfrm>
          <a:prstGeom prst="rect">
            <a:avLst/>
          </a:prstGeom>
          <a:ln>
            <a:noFill/>
          </a:ln>
          <a:effectLst>
            <a:outerShdw blurRad="292100" dist="139700" dir="2700000" algn="tl" rotWithShape="0">
              <a:srgbClr val="333333">
                <a:alpha val="65000"/>
              </a:srgbClr>
            </a:outerShdw>
          </a:effectLst>
        </p:spPr>
      </p:pic>
      <p:grpSp>
        <p:nvGrpSpPr>
          <p:cNvPr id="4" name="RRR">
            <a:extLst>
              <a:ext uri="{FF2B5EF4-FFF2-40B4-BE49-F238E27FC236}">
                <a16:creationId xmlns:a16="http://schemas.microsoft.com/office/drawing/2014/main" id="{C11CCB14-2446-AEBE-0046-492F414255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C4EEEBA1-B007-1837-951A-45DCCE08F2B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91DB55E8-6D22-B673-4F19-75B832D1900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1057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143312" y="1881204"/>
            <a:ext cx="3361701" cy="4351338"/>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4953156" y="1881204"/>
            <a:ext cx="6400644" cy="4351338"/>
          </a:xfrm>
        </p:spPr>
        <p:txBody>
          <a:bodyPr>
            <a:normAutofit/>
          </a:bodyPr>
          <a:lstStyle/>
          <a:p>
            <a:r>
              <a:rPr lang="en-US"/>
              <a:t>Final lesson in sequence</a:t>
            </a:r>
          </a:p>
          <a:p>
            <a:r>
              <a:rPr lang="en-US"/>
              <a:t>Lesson taught </a:t>
            </a:r>
            <a:r>
              <a:rPr lang="en-US" i="1" u="sng"/>
              <a:t>after</a:t>
            </a:r>
            <a:r>
              <a:rPr lang="en-US"/>
              <a:t> students have had a few days of RRR In-Class</a:t>
            </a:r>
          </a:p>
          <a:p>
            <a:r>
              <a:rPr lang="en-US"/>
              <a:t>Flexible lesson to review:</a:t>
            </a:r>
          </a:p>
          <a:p>
            <a:pPr lvl="1"/>
            <a:r>
              <a:rPr lang="en-US"/>
              <a:t>Self-Monitoring Sheet</a:t>
            </a:r>
          </a:p>
          <a:p>
            <a:pPr lvl="1"/>
            <a:r>
              <a:rPr lang="en-US"/>
              <a:t>Engagement Graphing Handout</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2596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DE7F-1A16-873D-C72E-F21FE4209765}"/>
              </a:ext>
            </a:extLst>
          </p:cNvPr>
          <p:cNvSpPr>
            <a:spLocks noGrp="1"/>
          </p:cNvSpPr>
          <p:nvPr>
            <p:ph type="title"/>
          </p:nvPr>
        </p:nvSpPr>
        <p:spPr/>
        <p:txBody>
          <a:bodyPr>
            <a:normAutofit/>
          </a:bodyPr>
          <a:lstStyle/>
          <a:p>
            <a:r>
              <a:rPr lang="en-US" sz="3200"/>
              <a:t>What are internalizing behaviors? (1)</a:t>
            </a:r>
          </a:p>
        </p:txBody>
      </p:sp>
      <p:sp>
        <p:nvSpPr>
          <p:cNvPr id="6" name="Content Placeholder 5">
            <a:extLst>
              <a:ext uri="{FF2B5EF4-FFF2-40B4-BE49-F238E27FC236}">
                <a16:creationId xmlns:a16="http://schemas.microsoft.com/office/drawing/2014/main" id="{34F15EA1-7B6B-670B-8A21-BA7010A9FFEF}"/>
              </a:ext>
            </a:extLst>
          </p:cNvPr>
          <p:cNvSpPr>
            <a:spLocks noGrp="1"/>
          </p:cNvSpPr>
          <p:nvPr>
            <p:ph sz="half" idx="2"/>
          </p:nvPr>
        </p:nvSpPr>
        <p:spPr/>
        <p:txBody>
          <a:bodyPr/>
          <a:lstStyle/>
          <a:p>
            <a:pPr marL="0" indent="0">
              <a:buNone/>
            </a:pPr>
            <a:r>
              <a:rPr lang="en-US"/>
              <a:t>Compared to externalizing behaviors, internalizing behaviors </a:t>
            </a:r>
            <a:r>
              <a:rPr lang="en-US" b="1" i="1"/>
              <a:t>tend</a:t>
            </a:r>
            <a:r>
              <a:rPr lang="en-US"/>
              <a:t> to be:</a:t>
            </a:r>
          </a:p>
          <a:p>
            <a:pPr lvl="1"/>
            <a:r>
              <a:rPr lang="en-US"/>
              <a:t>More covert </a:t>
            </a:r>
          </a:p>
          <a:p>
            <a:pPr lvl="1"/>
            <a:r>
              <a:rPr lang="en-US"/>
              <a:t>Less disruptive</a:t>
            </a:r>
          </a:p>
          <a:p>
            <a:pPr marL="0" indent="0" algn="ctr">
              <a:buNone/>
            </a:pPr>
            <a:r>
              <a:rPr lang="en-US" b="1" i="1"/>
              <a:t>but…</a:t>
            </a:r>
          </a:p>
          <a:p>
            <a:pPr marL="0" indent="0">
              <a:buNone/>
            </a:pPr>
            <a:r>
              <a:rPr lang="en-US"/>
              <a:t>Internalizing challenges often co-occur with externalizing behaviors.</a:t>
            </a:r>
          </a:p>
        </p:txBody>
      </p:sp>
      <p:pic>
        <p:nvPicPr>
          <p:cNvPr id="7" name="Picture">
            <a:extLst>
              <a:ext uri="{FF2B5EF4-FFF2-40B4-BE49-F238E27FC236}">
                <a16:creationId xmlns:a16="http://schemas.microsoft.com/office/drawing/2014/main" id="{BFEF7DA0-3ACD-3AE1-3980-F545E928A063}"/>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2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8386-EAB6-B485-1CAB-8A085C75186F}"/>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82544B31-408B-1DB6-4D74-F88109F37AF1}"/>
              </a:ext>
            </a:extLst>
          </p:cNvPr>
          <p:cNvSpPr>
            <a:spLocks noGrp="1"/>
          </p:cNvSpPr>
          <p:nvPr>
            <p:ph type="title"/>
          </p:nvPr>
        </p:nvSpPr>
        <p:spPr/>
        <p:txBody>
          <a:bodyPr>
            <a:normAutofit/>
          </a:bodyPr>
          <a:lstStyle/>
          <a:p>
            <a:r>
              <a:rPr lang="en-US"/>
              <a:t>Optional Review Lesson</a:t>
            </a:r>
          </a:p>
        </p:txBody>
      </p:sp>
      <p:pic>
        <p:nvPicPr>
          <p:cNvPr id="5" name="Picture 1" descr="Screenshot of the first page of a RRR lesson plan (Review)">
            <a:extLst>
              <a:ext uri="{FF2B5EF4-FFF2-40B4-BE49-F238E27FC236}">
                <a16:creationId xmlns:a16="http://schemas.microsoft.com/office/drawing/2014/main" id="{1DD8B79E-9063-0987-C54F-8A2C1739B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7466" y="1717235"/>
            <a:ext cx="3547580" cy="4579410"/>
          </a:xfrm>
          <a:prstGeom prst="rect">
            <a:avLst/>
          </a:prstGeom>
          <a:ln>
            <a:noFill/>
          </a:ln>
          <a:effectLst>
            <a:outerShdw blurRad="292100" dist="139700" dir="2700000" algn="tl" rotWithShape="0">
              <a:srgbClr val="333333">
                <a:alpha val="65000"/>
              </a:srgbClr>
            </a:outerShdw>
          </a:effectLst>
        </p:spPr>
      </p:pic>
      <p:pic>
        <p:nvPicPr>
          <p:cNvPr id="7" name="Picture 2" descr="Screenshot of the second page of a RRR lesson plan (Review)">
            <a:extLst>
              <a:ext uri="{FF2B5EF4-FFF2-40B4-BE49-F238E27FC236}">
                <a16:creationId xmlns:a16="http://schemas.microsoft.com/office/drawing/2014/main" id="{2178B7FC-58A3-8DB1-D56E-5A22182037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6144" y="1690688"/>
            <a:ext cx="3538152" cy="4579410"/>
          </a:xfrm>
          <a:prstGeom prst="rect">
            <a:avLst/>
          </a:prstGeom>
          <a:ln>
            <a:noFill/>
          </a:ln>
          <a:effectLst>
            <a:outerShdw blurRad="292100" dist="139700" dir="2700000" algn="tl" rotWithShape="0">
              <a:srgbClr val="333333">
                <a:alpha val="65000"/>
              </a:srgbClr>
            </a:outerShdw>
          </a:effectLst>
        </p:spPr>
      </p:pic>
      <p:sp>
        <p:nvSpPr>
          <p:cNvPr id="12" name="Text">
            <a:extLst>
              <a:ext uri="{FF2B5EF4-FFF2-40B4-BE49-F238E27FC236}">
                <a16:creationId xmlns:a16="http://schemas.microsoft.com/office/drawing/2014/main" id="{662C02FD-CFD4-7C71-B785-C070896498E9}"/>
              </a:ext>
            </a:extLst>
          </p:cNvPr>
          <p:cNvSpPr/>
          <p:nvPr/>
        </p:nvSpPr>
        <p:spPr>
          <a:xfrm>
            <a:off x="2850916" y="5566610"/>
            <a:ext cx="6699359" cy="10916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Optional customizable lesson to use as needed following an extended break in instruction.</a:t>
            </a:r>
          </a:p>
        </p:txBody>
      </p:sp>
      <p:grpSp>
        <p:nvGrpSpPr>
          <p:cNvPr id="6" name="RRR">
            <a:extLst>
              <a:ext uri="{FF2B5EF4-FFF2-40B4-BE49-F238E27FC236}">
                <a16:creationId xmlns:a16="http://schemas.microsoft.com/office/drawing/2014/main" id="{251464D1-F768-93F4-3AA9-59949087DAE7}"/>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32ED89D-A864-AB34-2A19-90A0F786AB0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54E6FCDA-AD9A-3354-42FB-5C1D1DCEE08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7956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134E-6040-9E5F-BAD9-65AF8B4FD7B4}"/>
              </a:ext>
            </a:extLst>
          </p:cNvPr>
          <p:cNvSpPr>
            <a:spLocks noGrp="1"/>
          </p:cNvSpPr>
          <p:nvPr>
            <p:ph type="title"/>
          </p:nvPr>
        </p:nvSpPr>
        <p:spPr/>
        <p:txBody>
          <a:bodyPr/>
          <a:lstStyle/>
          <a:p>
            <a:r>
              <a:rPr lang="en-US"/>
              <a:t>Video Model: Opening &amp; Closing a Lesson</a:t>
            </a:r>
          </a:p>
        </p:txBody>
      </p:sp>
      <p:pic>
        <p:nvPicPr>
          <p:cNvPr id="9" name="Online Media 8" descr="RRR Training 2: Opening / Closing of Lesson">
            <a:hlinkClick r:id="" action="ppaction://media"/>
            <a:extLst>
              <a:ext uri="{FF2B5EF4-FFF2-40B4-BE49-F238E27FC236}">
                <a16:creationId xmlns:a16="http://schemas.microsoft.com/office/drawing/2014/main" id="{89E861CD-08AB-C5B6-2947-5672C19FB6E3}"/>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a:ln>
            <a:solidFill>
              <a:schemeClr val="tx1"/>
            </a:solidFill>
          </a:ln>
        </p:spPr>
      </p:pic>
      <p:grpSp>
        <p:nvGrpSpPr>
          <p:cNvPr id="4" name="Group 3">
            <a:extLst>
              <a:ext uri="{FF2B5EF4-FFF2-40B4-BE49-F238E27FC236}">
                <a16:creationId xmlns:a16="http://schemas.microsoft.com/office/drawing/2014/main" id="{9752075A-1646-A04E-36DB-137455642C8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Picture 4">
              <a:extLst>
                <a:ext uri="{FF2B5EF4-FFF2-40B4-BE49-F238E27FC236}">
                  <a16:creationId xmlns:a16="http://schemas.microsoft.com/office/drawing/2014/main" id="{9A857F66-4B0C-1966-2EA3-D911069740D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6" name="Picture 2" descr="Module 6.3.2.6 Recognize. Relax. Record.">
              <a:extLst>
                <a:ext uri="{FF2B5EF4-FFF2-40B4-BE49-F238E27FC236}">
                  <a16:creationId xmlns:a16="http://schemas.microsoft.com/office/drawing/2014/main" id="{626FEB4A-2281-45FD-F2B4-73B66B5AB43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1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33642A3-AC7D-4B35-2CF3-F1A7E9A381C5}"/>
              </a:ext>
              <a:ext uri="{C183D7F6-B498-43B3-948B-1728B52AA6E4}">
                <adec:decorative xmlns:adec="http://schemas.microsoft.com/office/drawing/2017/decorative" val="0"/>
              </a:ext>
            </a:extLst>
          </p:cNvPr>
          <p:cNvSpPr txBox="1">
            <a:spLocks noGrp="1"/>
          </p:cNvSpPr>
          <p:nvPr>
            <p:ph type="title" idx="4294967295"/>
          </p:nvPr>
        </p:nvSpPr>
        <p:spPr>
          <a:xfrm>
            <a:off x="516083" y="310962"/>
            <a:ext cx="5257799" cy="1325563"/>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a:t>
            </a:r>
          </a:p>
        </p:txBody>
      </p:sp>
      <p:graphicFrame>
        <p:nvGraphicFramePr>
          <p:cNvPr id="3" name="Table">
            <a:extLst>
              <a:ext uri="{FF2B5EF4-FFF2-40B4-BE49-F238E27FC236}">
                <a16:creationId xmlns:a16="http://schemas.microsoft.com/office/drawing/2014/main" id="{8087F850-36DF-94F6-5D10-26571560593C}"/>
              </a:ext>
            </a:extLst>
          </p:cNvPr>
          <p:cNvGraphicFramePr>
            <a:graphicFrameLocks noGrp="1"/>
          </p:cNvGraphicFramePr>
          <p:nvPr>
            <p:extLst>
              <p:ext uri="{D42A27DB-BD31-4B8C-83A1-F6EECF244321}">
                <p14:modId xmlns:p14="http://schemas.microsoft.com/office/powerpoint/2010/main" val="4248988792"/>
              </p:ext>
            </p:extLst>
          </p:nvPr>
        </p:nvGraphicFramePr>
        <p:xfrm>
          <a:off x="516083" y="1636525"/>
          <a:ext cx="5257799" cy="3886200"/>
        </p:xfrm>
        <a:graphic>
          <a:graphicData uri="http://schemas.openxmlformats.org/drawingml/2006/table">
            <a:tbl>
              <a:tblPr firstRow="1" bandRow="1">
                <a:tableStyleId>{5C22544A-7EE6-4342-B048-85BDC9FD1C3A}</a:tableStyleId>
              </a:tblPr>
              <a:tblGrid>
                <a:gridCol w="5257799">
                  <a:extLst>
                    <a:ext uri="{9D8B030D-6E8A-4147-A177-3AD203B41FA5}">
                      <a16:colId xmlns:a16="http://schemas.microsoft.com/office/drawing/2014/main" val="753282578"/>
                    </a:ext>
                  </a:extLst>
                </a:gridCol>
              </a:tblGrid>
              <a:tr h="3653392">
                <a:tc>
                  <a:txBody>
                    <a:bodyPr/>
                    <a:lstStyle/>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Locate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the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RRR Instructional Hub (see Steps)</a:t>
                      </a: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0" indent="0" algn="l">
                        <a:spcAft>
                          <a:spcPts val="600"/>
                        </a:spcAft>
                        <a:buFont typeface="Arial" panose="020B0604020202020204" pitchFamily="34" charset="0"/>
                        <a:buNone/>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Explore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one of the lesson plans. </a:t>
                      </a:r>
                    </a:p>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Review</a:t>
                      </a:r>
                      <a:r>
                        <a:rPr lang="en-US" sz="2800" b="0" i="0" u="none" kern="1200">
                          <a:solidFill>
                            <a:sysClr val="windowText" lastClr="000000"/>
                          </a:solidFill>
                          <a:latin typeface="+mn-lt"/>
                          <a:ea typeface="+mn-ea"/>
                          <a:cs typeface="+mn-cs"/>
                        </a:rPr>
                        <a:t> screening data.</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4" name="TextBox 3">
            <a:extLst>
              <a:ext uri="{FF2B5EF4-FFF2-40B4-BE49-F238E27FC236}">
                <a16:creationId xmlns:a16="http://schemas.microsoft.com/office/drawing/2014/main" id="{FC35D00C-9DBD-7322-17EF-799E204FDD09}"/>
              </a:ext>
            </a:extLst>
          </p:cNvPr>
          <p:cNvSpPr txBox="1"/>
          <p:nvPr/>
        </p:nvSpPr>
        <p:spPr>
          <a:xfrm>
            <a:off x="6031688" y="337277"/>
            <a:ext cx="5628642" cy="338554"/>
          </a:xfrm>
          <a:prstGeom prst="rect">
            <a:avLst/>
          </a:prstGeom>
          <a:solidFill>
            <a:srgbClr val="F0F0F0"/>
          </a:solidFill>
          <a:ln w="12700">
            <a:solidFill>
              <a:schemeClr val="tx1"/>
            </a:solidFill>
          </a:ln>
        </p:spPr>
        <p:txBody>
          <a:bodyPr wrap="square" rtlCol="0">
            <a:spAutoFit/>
          </a:bodyPr>
          <a:lstStyle/>
          <a:p>
            <a:r>
              <a:rPr lang="en-US" sz="1600" b="1"/>
              <a:t>Step 1: </a:t>
            </a:r>
            <a:r>
              <a:rPr lang="en-US" sz="1600"/>
              <a:t>Go to ci3t.org/enhance</a:t>
            </a:r>
          </a:p>
        </p:txBody>
      </p:sp>
      <p:sp>
        <p:nvSpPr>
          <p:cNvPr id="12" name="TextBox 11">
            <a:extLst>
              <a:ext uri="{FF2B5EF4-FFF2-40B4-BE49-F238E27FC236}">
                <a16:creationId xmlns:a16="http://schemas.microsoft.com/office/drawing/2014/main" id="{67A4D0F8-9169-E945-97F2-5031728B3D0A}"/>
              </a:ext>
            </a:extLst>
          </p:cNvPr>
          <p:cNvSpPr txBox="1"/>
          <p:nvPr/>
        </p:nvSpPr>
        <p:spPr>
          <a:xfrm>
            <a:off x="6031689" y="787396"/>
            <a:ext cx="5628641" cy="3293209"/>
          </a:xfrm>
          <a:prstGeom prst="rect">
            <a:avLst/>
          </a:prstGeom>
          <a:solidFill>
            <a:srgbClr val="F0F0F0"/>
          </a:solidFill>
          <a:ln>
            <a:solidFill>
              <a:schemeClr val="tx1"/>
            </a:solidFill>
          </a:ln>
        </p:spPr>
        <p:txBody>
          <a:bodyPr wrap="square" rtlCol="0">
            <a:spAutoFit/>
          </a:bodyPr>
          <a:lstStyle/>
          <a:p>
            <a:r>
              <a:rPr lang="en-US" sz="1600" b="1"/>
              <a:t>Step 2: </a:t>
            </a:r>
            <a:r>
              <a:rPr lang="en-US" sz="1600"/>
              <a:t>Locate the </a:t>
            </a:r>
            <a:r>
              <a:rPr lang="en-US" sz="1600" i="1"/>
              <a:t>Recognize. Relax. Record. </a:t>
            </a:r>
            <a:r>
              <a:rPr lang="en-US" sz="1600"/>
              <a:t>module (see Ci3T: Implementing Secondary (Tier 2) Interventions)</a:t>
            </a:r>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p:txBody>
      </p:sp>
      <p:sp>
        <p:nvSpPr>
          <p:cNvPr id="5" name="TextBox 4">
            <a:extLst>
              <a:ext uri="{FF2B5EF4-FFF2-40B4-BE49-F238E27FC236}">
                <a16:creationId xmlns:a16="http://schemas.microsoft.com/office/drawing/2014/main" id="{1CA788BA-381A-86D4-D27A-B05262E7F860}"/>
              </a:ext>
            </a:extLst>
          </p:cNvPr>
          <p:cNvSpPr txBox="1"/>
          <p:nvPr/>
        </p:nvSpPr>
        <p:spPr>
          <a:xfrm>
            <a:off x="6031689" y="4172161"/>
            <a:ext cx="5628644" cy="584775"/>
          </a:xfrm>
          <a:prstGeom prst="rect">
            <a:avLst/>
          </a:prstGeom>
          <a:solidFill>
            <a:srgbClr val="F0F0F0"/>
          </a:solidFill>
          <a:ln w="12700">
            <a:solidFill>
              <a:schemeClr val="tx1"/>
            </a:solidFill>
          </a:ln>
        </p:spPr>
        <p:txBody>
          <a:bodyPr wrap="square" rtlCol="0">
            <a:spAutoFit/>
          </a:bodyPr>
          <a:lstStyle/>
          <a:p>
            <a:r>
              <a:rPr lang="en-US" sz="1600" b="1"/>
              <a:t>Step 3: </a:t>
            </a:r>
            <a:r>
              <a:rPr lang="en-US" sz="1600"/>
              <a:t>Sign into the module using your district email (if you haven’t yet registered, directions will be provided to do so)</a:t>
            </a:r>
          </a:p>
        </p:txBody>
      </p:sp>
      <p:sp>
        <p:nvSpPr>
          <p:cNvPr id="16" name="TextBox 15">
            <a:extLst>
              <a:ext uri="{FF2B5EF4-FFF2-40B4-BE49-F238E27FC236}">
                <a16:creationId xmlns:a16="http://schemas.microsoft.com/office/drawing/2014/main" id="{51EABA62-4434-5CF3-3924-619439D378EA}"/>
              </a:ext>
            </a:extLst>
          </p:cNvPr>
          <p:cNvSpPr txBox="1"/>
          <p:nvPr/>
        </p:nvSpPr>
        <p:spPr>
          <a:xfrm>
            <a:off x="6031688" y="4848492"/>
            <a:ext cx="5628641" cy="1815882"/>
          </a:xfrm>
          <a:prstGeom prst="rect">
            <a:avLst/>
          </a:prstGeom>
          <a:solidFill>
            <a:srgbClr val="F0F0F0"/>
          </a:solidFill>
          <a:ln>
            <a:solidFill>
              <a:schemeClr val="tx1"/>
            </a:solidFill>
          </a:ln>
        </p:spPr>
        <p:txBody>
          <a:bodyPr wrap="square" rtlCol="0">
            <a:spAutoFit/>
          </a:bodyPr>
          <a:lstStyle/>
          <a:p>
            <a:r>
              <a:rPr lang="en-US" sz="1600" b="1"/>
              <a:t>Step 4: </a:t>
            </a:r>
            <a:r>
              <a:rPr lang="en-US" sz="1600"/>
              <a:t>On the toolbar, Section 13 (</a:t>
            </a:r>
            <a:r>
              <a:rPr lang="en-US" sz="1600" i="1"/>
              <a:t>Getting Started with Recognize. Relax. Record.</a:t>
            </a:r>
            <a:r>
              <a:rPr lang="en-US" sz="1600"/>
              <a:t>). Scroll down until you find the RRR Instructional Hub.</a:t>
            </a:r>
          </a:p>
          <a:p>
            <a:endParaRPr lang="en-US" sz="1600"/>
          </a:p>
          <a:p>
            <a:endParaRPr lang="en-US" sz="1600"/>
          </a:p>
          <a:p>
            <a:endParaRPr lang="en-US" sz="1600"/>
          </a:p>
          <a:p>
            <a:endParaRPr lang="en-US" sz="1600"/>
          </a:p>
        </p:txBody>
      </p:sp>
      <p:pic>
        <p:nvPicPr>
          <p:cNvPr id="11" name="Picture 10">
            <a:extLst>
              <a:ext uri="{FF2B5EF4-FFF2-40B4-BE49-F238E27FC236}">
                <a16:creationId xmlns:a16="http://schemas.microsoft.com/office/drawing/2014/main" id="{44AD4E4E-5181-8DBB-3C89-4D5B622F8D6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342" y="1443718"/>
            <a:ext cx="3331796" cy="2394142"/>
          </a:xfrm>
          <a:prstGeom prst="rect">
            <a:avLst/>
          </a:prstGeom>
          <a:ln>
            <a:solidFill>
              <a:schemeClr val="tx1">
                <a:lumMod val="75000"/>
                <a:lumOff val="25000"/>
              </a:schemeClr>
            </a:solidFill>
          </a:ln>
        </p:spPr>
      </p:pic>
      <p:sp>
        <p:nvSpPr>
          <p:cNvPr id="10" name="Rectangle 9">
            <a:extLst>
              <a:ext uri="{FF2B5EF4-FFF2-40B4-BE49-F238E27FC236}">
                <a16:creationId xmlns:a16="http://schemas.microsoft.com/office/drawing/2014/main" id="{251062F2-8846-D3C1-5217-780EC5153ED4}"/>
              </a:ext>
              <a:ext uri="{C183D7F6-B498-43B3-948B-1728B52AA6E4}">
                <adec:decorative xmlns:adec="http://schemas.microsoft.com/office/drawing/2017/decorative" val="1"/>
              </a:ext>
            </a:extLst>
          </p:cNvPr>
          <p:cNvSpPr/>
          <p:nvPr/>
        </p:nvSpPr>
        <p:spPr>
          <a:xfrm>
            <a:off x="6808342" y="2802406"/>
            <a:ext cx="664902" cy="88906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9EC321-A6E6-EA52-6E88-BBA0F58832F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215" y="2646215"/>
            <a:ext cx="1973749" cy="1291257"/>
          </a:xfrm>
          <a:prstGeom prst="rect">
            <a:avLst/>
          </a:prstGeom>
        </p:spPr>
      </p:pic>
      <p:pic>
        <p:nvPicPr>
          <p:cNvPr id="21" name="Picture 20">
            <a:extLst>
              <a:ext uri="{FF2B5EF4-FFF2-40B4-BE49-F238E27FC236}">
                <a16:creationId xmlns:a16="http://schemas.microsoft.com/office/drawing/2014/main" id="{7E90BBC5-0529-B877-7D22-07FAF3062C3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07960" y="5616972"/>
            <a:ext cx="1834872" cy="935837"/>
          </a:xfrm>
          <a:prstGeom prst="rect">
            <a:avLst/>
          </a:prstGeom>
          <a:ln>
            <a:solidFill>
              <a:schemeClr val="tx1">
                <a:lumMod val="75000"/>
                <a:lumOff val="25000"/>
              </a:schemeClr>
            </a:solidFill>
          </a:ln>
        </p:spPr>
      </p:pic>
      <p:sp>
        <p:nvSpPr>
          <p:cNvPr id="23" name="Rectangle 22">
            <a:extLst>
              <a:ext uri="{FF2B5EF4-FFF2-40B4-BE49-F238E27FC236}">
                <a16:creationId xmlns:a16="http://schemas.microsoft.com/office/drawing/2014/main" id="{E5AC1D9A-91E7-CB1B-71B1-E14280155C7E}"/>
              </a:ext>
              <a:ext uri="{C183D7F6-B498-43B3-948B-1728B52AA6E4}">
                <adec:decorative xmlns:adec="http://schemas.microsoft.com/office/drawing/2017/decorative" val="1"/>
              </a:ext>
            </a:extLst>
          </p:cNvPr>
          <p:cNvSpPr/>
          <p:nvPr/>
        </p:nvSpPr>
        <p:spPr>
          <a:xfrm>
            <a:off x="9507960" y="6067956"/>
            <a:ext cx="1834872" cy="230005"/>
          </a:xfrm>
          <a:prstGeom prst="rect">
            <a:avLst/>
          </a:prstGeom>
          <a:noFill/>
          <a:ln w="28575">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10:00">
            <a:extLst>
              <a:ext uri="{FF2B5EF4-FFF2-40B4-BE49-F238E27FC236}">
                <a16:creationId xmlns:a16="http://schemas.microsoft.com/office/drawing/2014/main" id="{DCAAFD0E-78D8-465C-BC74-727E3DF39D6E}"/>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469430" y="5616971"/>
            <a:ext cx="3272086" cy="1160313"/>
          </a:xfrm>
          <a:prstGeom prst="rect">
            <a:avLst/>
          </a:prstGeom>
          <a:noFill/>
        </p:spPr>
      </p:pic>
      <p:pic>
        <p:nvPicPr>
          <p:cNvPr id="7" name="09:00">
            <a:extLst>
              <a:ext uri="{FF2B5EF4-FFF2-40B4-BE49-F238E27FC236}">
                <a16:creationId xmlns:a16="http://schemas.microsoft.com/office/drawing/2014/main" id="{E7CD32BA-8B6C-C8E8-E869-ED87D342CA5C}"/>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469486" y="5616971"/>
            <a:ext cx="3272086" cy="1160313"/>
          </a:xfrm>
          <a:prstGeom prst="rect">
            <a:avLst/>
          </a:prstGeom>
          <a:noFill/>
        </p:spPr>
      </p:pic>
      <p:pic>
        <p:nvPicPr>
          <p:cNvPr id="8" name="08:00">
            <a:extLst>
              <a:ext uri="{FF2B5EF4-FFF2-40B4-BE49-F238E27FC236}">
                <a16:creationId xmlns:a16="http://schemas.microsoft.com/office/drawing/2014/main" id="{B455050C-EA27-0C25-82D8-A64B29AB1127}"/>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69650" y="5616971"/>
            <a:ext cx="3272086" cy="1160313"/>
          </a:xfrm>
          <a:prstGeom prst="rect">
            <a:avLst/>
          </a:prstGeom>
          <a:noFill/>
        </p:spPr>
      </p:pic>
      <p:pic>
        <p:nvPicPr>
          <p:cNvPr id="9" name="07:00">
            <a:extLst>
              <a:ext uri="{FF2B5EF4-FFF2-40B4-BE49-F238E27FC236}">
                <a16:creationId xmlns:a16="http://schemas.microsoft.com/office/drawing/2014/main" id="{31BB68F4-10A6-A5F8-8DA1-257EB695D4AE}"/>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3" name="06:00">
            <a:extLst>
              <a:ext uri="{FF2B5EF4-FFF2-40B4-BE49-F238E27FC236}">
                <a16:creationId xmlns:a16="http://schemas.microsoft.com/office/drawing/2014/main" id="{3EB83E2F-E4A6-C281-956E-552F331185DE}"/>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4" name="05:00">
            <a:extLst>
              <a:ext uri="{FF2B5EF4-FFF2-40B4-BE49-F238E27FC236}">
                <a16:creationId xmlns:a16="http://schemas.microsoft.com/office/drawing/2014/main" id="{DD75ED67-0244-C160-270C-5BA21C55D32C}"/>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5" name="04:00">
            <a:extLst>
              <a:ext uri="{FF2B5EF4-FFF2-40B4-BE49-F238E27FC236}">
                <a16:creationId xmlns:a16="http://schemas.microsoft.com/office/drawing/2014/main" id="{3343AD7E-FC7E-5FE8-CB93-E88885A96EA6}"/>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1469486" y="5616971"/>
            <a:ext cx="3272086" cy="1160313"/>
          </a:xfrm>
          <a:prstGeom prst="rect">
            <a:avLst/>
          </a:prstGeom>
          <a:noFill/>
        </p:spPr>
      </p:pic>
      <p:pic>
        <p:nvPicPr>
          <p:cNvPr id="17" name="03:00">
            <a:extLst>
              <a:ext uri="{FF2B5EF4-FFF2-40B4-BE49-F238E27FC236}">
                <a16:creationId xmlns:a16="http://schemas.microsoft.com/office/drawing/2014/main" id="{E321D345-BA9C-7FDF-A0E1-D298BCFBE83C}"/>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1469652" y="5616973"/>
            <a:ext cx="3272086" cy="1160313"/>
          </a:xfrm>
          <a:prstGeom prst="rect">
            <a:avLst/>
          </a:prstGeom>
          <a:noFill/>
        </p:spPr>
      </p:pic>
      <p:pic>
        <p:nvPicPr>
          <p:cNvPr id="18" name="02:00">
            <a:extLst>
              <a:ext uri="{FF2B5EF4-FFF2-40B4-BE49-F238E27FC236}">
                <a16:creationId xmlns:a16="http://schemas.microsoft.com/office/drawing/2014/main" id="{1C755570-4740-DE78-EFA2-86042E9D0554}"/>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1469654" y="5616973"/>
            <a:ext cx="3272086" cy="1160313"/>
          </a:xfrm>
          <a:prstGeom prst="rect">
            <a:avLst/>
          </a:prstGeom>
          <a:noFill/>
        </p:spPr>
      </p:pic>
      <p:pic>
        <p:nvPicPr>
          <p:cNvPr id="20" name="01:00">
            <a:extLst>
              <a:ext uri="{FF2B5EF4-FFF2-40B4-BE49-F238E27FC236}">
                <a16:creationId xmlns:a16="http://schemas.microsoft.com/office/drawing/2014/main" id="{15ED921A-E9DF-4D2B-10A0-F27135CAD9D9}"/>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1469654" y="5616975"/>
            <a:ext cx="3272086" cy="1160313"/>
          </a:xfrm>
          <a:prstGeom prst="rect">
            <a:avLst/>
          </a:prstGeom>
          <a:noFill/>
        </p:spPr>
      </p:pic>
      <p:pic>
        <p:nvPicPr>
          <p:cNvPr id="22" name="00:30">
            <a:extLst>
              <a:ext uri="{FF2B5EF4-FFF2-40B4-BE49-F238E27FC236}">
                <a16:creationId xmlns:a16="http://schemas.microsoft.com/office/drawing/2014/main" id="{51037E4E-C806-C4FF-E3F4-A2CDE1BF0ADF}"/>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1469542" y="5616971"/>
            <a:ext cx="3272086" cy="1160313"/>
          </a:xfrm>
          <a:prstGeom prst="rect">
            <a:avLst/>
          </a:prstGeom>
          <a:noFill/>
        </p:spPr>
      </p:pic>
      <p:pic>
        <p:nvPicPr>
          <p:cNvPr id="24" name="00:00">
            <a:extLst>
              <a:ext uri="{FF2B5EF4-FFF2-40B4-BE49-F238E27FC236}">
                <a16:creationId xmlns:a16="http://schemas.microsoft.com/office/drawing/2014/main" id="{8DE96CB3-79B1-69B8-72BE-C99532B80DDF}"/>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1469598" y="5616972"/>
            <a:ext cx="3272085" cy="1160314"/>
          </a:xfrm>
          <a:prstGeom prst="rect">
            <a:avLst/>
          </a:prstGeom>
          <a:noFill/>
        </p:spPr>
      </p:pic>
      <p:pic>
        <p:nvPicPr>
          <p:cNvPr id="25" name="Picture">
            <a:extLst>
              <a:ext uri="{FF2B5EF4-FFF2-40B4-BE49-F238E27FC236}">
                <a16:creationId xmlns:a16="http://schemas.microsoft.com/office/drawing/2014/main" id="{313ECE36-A6EF-E6A8-A0A6-79A4C6799ABE}"/>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a:ext>
            </a:extLst>
          </a:blip>
          <a:srcRect l="2073" t="8358" r="25499" b="46866"/>
          <a:stretch>
            <a:fillRect/>
          </a:stretch>
        </p:blipFill>
        <p:spPr>
          <a:xfrm>
            <a:off x="2810443" y="2646215"/>
            <a:ext cx="2703031" cy="1291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8ADC-665C-BD14-6FAF-8F26B9811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5ADBB-5649-9A9E-1CFB-6A291FB44992}"/>
              </a:ext>
            </a:extLst>
          </p:cNvPr>
          <p:cNvSpPr>
            <a:spLocks noGrp="1"/>
          </p:cNvSpPr>
          <p:nvPr>
            <p:ph type="title"/>
          </p:nvPr>
        </p:nvSpPr>
        <p:spPr>
          <a:xfrm>
            <a:off x="3581400" y="1709738"/>
            <a:ext cx="8610600" cy="2852737"/>
          </a:xfrm>
        </p:spPr>
        <p:txBody>
          <a:bodyPr anchor="ctr">
            <a:normAutofit/>
          </a:bodyPr>
          <a:lstStyle/>
          <a:p>
            <a:r>
              <a:rPr lang="en-US"/>
              <a:t>Step 5</a:t>
            </a:r>
          </a:p>
        </p:txBody>
      </p:sp>
      <p:sp>
        <p:nvSpPr>
          <p:cNvPr id="7" name="Text Placeholder 2">
            <a:extLst>
              <a:ext uri="{FF2B5EF4-FFF2-40B4-BE49-F238E27FC236}">
                <a16:creationId xmlns:a16="http://schemas.microsoft.com/office/drawing/2014/main" id="{B15E6414-50DD-66D7-EC0F-989A4A62CC19}"/>
              </a:ext>
            </a:extLst>
          </p:cNvPr>
          <p:cNvSpPr>
            <a:spLocks noGrp="1"/>
          </p:cNvSpPr>
          <p:nvPr>
            <p:ph type="body" idx="1"/>
          </p:nvPr>
        </p:nvSpPr>
        <p:spPr>
          <a:xfrm>
            <a:off x="5578996" y="4589463"/>
            <a:ext cx="6613004" cy="1500187"/>
          </a:xfrm>
        </p:spPr>
        <p:txBody>
          <a:bodyPr/>
          <a:lstStyle/>
          <a:p>
            <a:r>
              <a:rPr lang="en-US"/>
              <a:t>Implement RRR In-Class and Monitor Student Performance</a:t>
            </a:r>
          </a:p>
        </p:txBody>
      </p:sp>
      <p:pic>
        <p:nvPicPr>
          <p:cNvPr id="5" name="Picture 4" descr="Infographic of RRR Instruction Lesson Sequence ">
            <a:extLst>
              <a:ext uri="{FF2B5EF4-FFF2-40B4-BE49-F238E27FC236}">
                <a16:creationId xmlns:a16="http://schemas.microsoft.com/office/drawing/2014/main" id="{5E8A676A-CF1E-0DEF-4706-20BF4BEAEA37}"/>
              </a:ext>
            </a:extLst>
          </p:cNvPr>
          <p:cNvPicPr/>
          <p:nvPr/>
        </p:nvPicPr>
        <p:blipFill>
          <a:blip r:embed="rId3" cstate="screen">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Yellow rectangle highlighting RRR In-Class">
            <a:extLst>
              <a:ext uri="{FF2B5EF4-FFF2-40B4-BE49-F238E27FC236}">
                <a16:creationId xmlns:a16="http://schemas.microsoft.com/office/drawing/2014/main" id="{014D23B6-4827-8F5C-F64A-1E18D72A2BAF}"/>
              </a:ext>
            </a:extLst>
          </p:cNvPr>
          <p:cNvSpPr/>
          <p:nvPr/>
        </p:nvSpPr>
        <p:spPr>
          <a:xfrm>
            <a:off x="11483163" y="5022051"/>
            <a:ext cx="574158"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8682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Teachers continue to collect DBR data four times a week (Monday-Thursday)</a:t>
            </a:r>
          </a:p>
          <a:p>
            <a:r>
              <a:rPr lang="en-US"/>
              <a:t>Students use the Student Self-Monitoring sheet to self-monitor their engagement, anxious feelings, and use of relaxation strategies</a:t>
            </a:r>
          </a:p>
          <a:p>
            <a:r>
              <a:rPr lang="en-US"/>
              <a:t>Teachers facilitate self-monitoring </a:t>
            </a:r>
            <a:r>
              <a:rPr lang="en-US" sz="2400"/>
              <a:t>(e.g., audio cue, brief check-ins)</a:t>
            </a:r>
            <a:endParaRPr lang="en-US"/>
          </a:p>
        </p:txBody>
      </p:sp>
      <p:pic>
        <p:nvPicPr>
          <p:cNvPr id="5" name="Picture 4">
            <a:extLst>
              <a:ext uri="{FF2B5EF4-FFF2-40B4-BE49-F238E27FC236}">
                <a16:creationId xmlns:a16="http://schemas.microsoft.com/office/drawing/2014/main" id="{915823A1-C60D-5D89-6561-B438720DDC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5350" y="4571213"/>
            <a:ext cx="2661913" cy="2056933"/>
          </a:xfrm>
          <a:prstGeom prst="rect">
            <a:avLst/>
          </a:prstGeom>
          <a:ln>
            <a:solidFill>
              <a:schemeClr val="tx1"/>
            </a:solidFill>
          </a:ln>
        </p:spPr>
      </p:pic>
      <p:pic>
        <p:nvPicPr>
          <p:cNvPr id="9" name="Picture 8">
            <a:extLst>
              <a:ext uri="{FF2B5EF4-FFF2-40B4-BE49-F238E27FC236}">
                <a16:creationId xmlns:a16="http://schemas.microsoft.com/office/drawing/2014/main" id="{7B041D14-6904-90B8-AA0D-28D1A044CD7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l="1198" t="2145" r="50366" b="2581"/>
          <a:stretch/>
        </p:blipFill>
        <p:spPr>
          <a:xfrm>
            <a:off x="7563948" y="4571999"/>
            <a:ext cx="2661913" cy="2056933"/>
          </a:xfrm>
          <a:prstGeom prst="rect">
            <a:avLst/>
          </a:prstGeom>
        </p:spPr>
      </p:pic>
      <p:pic>
        <p:nvPicPr>
          <p:cNvPr id="4" name="Picture 3">
            <a:extLst>
              <a:ext uri="{FF2B5EF4-FFF2-40B4-BE49-F238E27FC236}">
                <a16:creationId xmlns:a16="http://schemas.microsoft.com/office/drawing/2014/main" id="{6595FEAE-5139-CCC9-2573-4CCDD4FE074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r="28552"/>
          <a:stretch/>
        </p:blipFill>
        <p:spPr>
          <a:xfrm>
            <a:off x="5565422" y="4571213"/>
            <a:ext cx="1250367" cy="2052455"/>
          </a:xfrm>
          <a:prstGeom prst="rect">
            <a:avLst/>
          </a:prstGeom>
          <a:ln>
            <a:solidFill>
              <a:schemeClr val="tx1"/>
            </a:solidFill>
          </a:ln>
        </p:spPr>
      </p:pic>
    </p:spTree>
    <p:extLst>
      <p:ext uri="{BB962C8B-B14F-4D97-AF65-F5344CB8AC3E}">
        <p14:creationId xmlns:p14="http://schemas.microsoft.com/office/powerpoint/2010/main" val="56327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C4AC-15C0-FE30-E6FD-5F60A992F312}"/>
              </a:ext>
            </a:extLst>
          </p:cNvPr>
          <p:cNvSpPr>
            <a:spLocks noGrp="1"/>
          </p:cNvSpPr>
          <p:nvPr>
            <p:ph type="title"/>
          </p:nvPr>
        </p:nvSpPr>
        <p:spPr/>
        <p:txBody>
          <a:bodyPr/>
          <a:lstStyle/>
          <a:p>
            <a:r>
              <a:rPr lang="en-US"/>
              <a:t>Student Self-Monitoring Sheet</a:t>
            </a:r>
          </a:p>
        </p:txBody>
      </p:sp>
      <p:pic>
        <p:nvPicPr>
          <p:cNvPr id="7" name="Picture 6" descr="Image of a Student Self-Monitoring Sheet">
            <a:extLst>
              <a:ext uri="{FF2B5EF4-FFF2-40B4-BE49-F238E27FC236}">
                <a16:creationId xmlns:a16="http://schemas.microsoft.com/office/drawing/2014/main" id="{1A634E5E-F76B-2484-E0DE-1AEF797C9F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2364" y="1567962"/>
            <a:ext cx="6540760" cy="5054224"/>
          </a:xfrm>
          <a:prstGeom prst="rect">
            <a:avLst/>
          </a:prstGeom>
          <a:ln>
            <a:solidFill>
              <a:schemeClr val="tx1"/>
            </a:solidFill>
          </a:ln>
        </p:spPr>
      </p:pic>
      <p:sp>
        <p:nvSpPr>
          <p:cNvPr id="4" name="Rectangle 1" descr="Red rectangle highlighting the section of the Student Self-Monitoring Sheet showing When I feel... anxious I can use...Breathing, Guided Imagery, Muscle relaxation or Self-Talk">
            <a:extLst>
              <a:ext uri="{FF2B5EF4-FFF2-40B4-BE49-F238E27FC236}">
                <a16:creationId xmlns:a16="http://schemas.microsoft.com/office/drawing/2014/main" id="{A380FAAD-F9BD-76D9-8E4F-C562B1B0317E}"/>
              </a:ext>
            </a:extLst>
          </p:cNvPr>
          <p:cNvSpPr/>
          <p:nvPr/>
        </p:nvSpPr>
        <p:spPr>
          <a:xfrm rot="5400000">
            <a:off x="5544879" y="292396"/>
            <a:ext cx="574158" cy="5326911"/>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Red rectangle highlighting the Time block section of the Student Self-Monitoring Sheet (1, 2,3, 4)">
            <a:extLst>
              <a:ext uri="{FF2B5EF4-FFF2-40B4-BE49-F238E27FC236}">
                <a16:creationId xmlns:a16="http://schemas.microsoft.com/office/drawing/2014/main" id="{F6FAA7E7-E3BB-242A-D36E-0D3EBDAB1C5C}"/>
              </a:ext>
            </a:extLst>
          </p:cNvPr>
          <p:cNvSpPr/>
          <p:nvPr/>
        </p:nvSpPr>
        <p:spPr>
          <a:xfrm>
            <a:off x="3168503" y="3375834"/>
            <a:ext cx="574158" cy="1834119"/>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descr="Red rectangle highlighting the Strategies used section of the Student Self-Monitoring Sheet.">
            <a:extLst>
              <a:ext uri="{FF2B5EF4-FFF2-40B4-BE49-F238E27FC236}">
                <a16:creationId xmlns:a16="http://schemas.microsoft.com/office/drawing/2014/main" id="{1BDAD58D-FBAA-E1A4-3177-264702B0C30E}"/>
              </a:ext>
            </a:extLst>
          </p:cNvPr>
          <p:cNvSpPr/>
          <p:nvPr/>
        </p:nvSpPr>
        <p:spPr>
          <a:xfrm rot="5400000">
            <a:off x="7122927" y="3731143"/>
            <a:ext cx="1834118" cy="1123505"/>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descr="Blue rectangle highlighting the Overall rating section of the Student Self-Monitoring Sheet for How engaged was I? and How was I feeling?">
            <a:extLst>
              <a:ext uri="{FF2B5EF4-FFF2-40B4-BE49-F238E27FC236}">
                <a16:creationId xmlns:a16="http://schemas.microsoft.com/office/drawing/2014/main" id="{840B3A8B-0D91-8F4F-3967-1F7356EAF735}"/>
              </a:ext>
            </a:extLst>
          </p:cNvPr>
          <p:cNvSpPr/>
          <p:nvPr/>
        </p:nvSpPr>
        <p:spPr>
          <a:xfrm rot="5400000">
            <a:off x="5164763" y="3226098"/>
            <a:ext cx="329612" cy="4297325"/>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82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a:p>
            <a:pPr lvl="1"/>
            <a:r>
              <a:rPr lang="en-US"/>
              <a:t>rate all procedures on a scale from 0 (not implemented) to 3 (fully implemented)</a:t>
            </a:r>
          </a:p>
          <a:p>
            <a:pPr lvl="1"/>
            <a:r>
              <a:rPr lang="en-US"/>
              <a:t>each procedure is rated for each student</a:t>
            </a:r>
          </a:p>
          <a:p>
            <a:endParaRPr lang="en-US"/>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276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7" name="Content Placeholder 6" descr="Image of the Recognize. Relax. Record Self-Monitoring Sheet">
            <a:extLst>
              <a:ext uri="{FF2B5EF4-FFF2-40B4-BE49-F238E27FC236}">
                <a16:creationId xmlns:a16="http://schemas.microsoft.com/office/drawing/2014/main" id="{E74EDAEB-D820-B881-88EA-D3DA6DB12527}"/>
              </a:ext>
            </a:extLst>
          </p:cNvPr>
          <p:cNvPicPr>
            <a:picLocks noGrp="1" noChangeAspect="1"/>
          </p:cNvPicPr>
          <p:nvPr>
            <p:ph idx="1"/>
          </p:nvPr>
        </p:nvPicPr>
        <p:blipFill>
          <a:blip r:embed="rId3"/>
          <a:srcRect/>
          <a:stretch/>
        </p:blipFill>
        <p:spPr>
          <a:xfrm>
            <a:off x="2786576" y="1825625"/>
            <a:ext cx="6618847" cy="4351338"/>
          </a:xfrm>
          <a:prstGeom prst="rect">
            <a:avLst/>
          </a:prstGeom>
          <a:ln>
            <a:solidFill>
              <a:schemeClr val="tx1"/>
            </a:solidFill>
          </a:ln>
          <a:effectLst/>
        </p:spPr>
      </p:pic>
      <p:pic>
        <p:nvPicPr>
          <p:cNvPr id="5" name="Graphic 4">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21164927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0"/>
              </a:ext>
            </a:extLst>
          </p:cNvPr>
          <p:cNvSpPr>
            <a:spLocks noGrp="1"/>
          </p:cNvSpPr>
          <p:nvPr>
            <p:ph type="title"/>
          </p:nvPr>
        </p:nvSpPr>
        <p:spPr/>
        <p:txBody>
          <a:bodyPr>
            <a:normAutofit/>
          </a:bodyPr>
          <a:lstStyle/>
          <a:p>
            <a:br>
              <a:rPr lang="en-US"/>
            </a:br>
            <a:r>
              <a:rPr lang="en-US">
                <a:cs typeface="Arial"/>
              </a:rPr>
              <a:t>Student Check-in and Feedback: Praise</a:t>
            </a:r>
            <a:endParaRPr lang="en-US"/>
          </a:p>
        </p:txBody>
      </p:sp>
      <p:graphicFrame>
        <p:nvGraphicFramePr>
          <p:cNvPr id="11" name="Table">
            <a:extLst>
              <a:ext uri="{FF2B5EF4-FFF2-40B4-BE49-F238E27FC236}">
                <a16:creationId xmlns:a16="http://schemas.microsoft.com/office/drawing/2014/main" id="{7F95BD78-0DF6-72C0-879D-D2B1FA944563}"/>
              </a:ext>
            </a:extLst>
          </p:cNvPr>
          <p:cNvGraphicFramePr>
            <a:graphicFrameLocks noGrp="1"/>
          </p:cNvGraphicFramePr>
          <p:nvPr>
            <p:ph sz="half" idx="1"/>
          </p:nvPr>
        </p:nvGraphicFramePr>
        <p:xfrm>
          <a:off x="962641" y="1839174"/>
          <a:ext cx="9072674" cy="4418104"/>
        </p:xfrm>
        <a:graphic>
          <a:graphicData uri="http://schemas.openxmlformats.org/drawingml/2006/table">
            <a:tbl>
              <a:tblPr firstRow="1" firstCol="1" bandRow="1"/>
              <a:tblGrid>
                <a:gridCol w="3580784">
                  <a:extLst>
                    <a:ext uri="{9D8B030D-6E8A-4147-A177-3AD203B41FA5}">
                      <a16:colId xmlns:a16="http://schemas.microsoft.com/office/drawing/2014/main" val="2065800519"/>
                    </a:ext>
                  </a:extLst>
                </a:gridCol>
                <a:gridCol w="5491890">
                  <a:extLst>
                    <a:ext uri="{9D8B030D-6E8A-4147-A177-3AD203B41FA5}">
                      <a16:colId xmlns:a16="http://schemas.microsoft.com/office/drawing/2014/main" val="244326695"/>
                    </a:ext>
                  </a:extLst>
                </a:gridCol>
              </a:tblGrid>
              <a:tr h="398162">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Behavior-specific Praise Examples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17325840"/>
                  </a:ext>
                </a:extLst>
              </a:tr>
              <a:tr h="70501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Correctly completing the student self-monitoring form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“Mia, it looks like you filled out the form for every interval today. Thanks for remembering!”</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7509126"/>
                  </a:ext>
                </a:extLst>
              </a:tr>
              <a:tr h="94688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Demonstrating academic engagement</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“Omar, it looks like you took great notes during the lesson today and did all the practice problems. Nice job setting yourself up for success!”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488860"/>
                  </a:ext>
                </a:extLst>
              </a:tr>
              <a:tr h="1165458">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Accurately rating their academic engagement (even when not rated highly)</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“Jian, I really appreciate how you noticed you were not so engaged during the last block. I appreciate the honesty. Now, what can you do to get back on track? How can I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397932"/>
                  </a:ext>
                </a:extLst>
              </a:tr>
              <a:tr h="118875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Using relaxation strategies</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“Isabella, it looks like you were feeling a bit anxious during that block, but you used guided imagery. That’s a great job of using our new skills. How are you feeling now – and is there anything I can do to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378391"/>
                  </a:ext>
                </a:extLst>
              </a:tr>
            </a:tbl>
          </a:graphicData>
        </a:graphic>
      </p:graphicFrame>
      <p:pic>
        <p:nvPicPr>
          <p:cNvPr id="8" name="Picture">
            <a:extLst>
              <a:ext uri="{FF2B5EF4-FFF2-40B4-BE49-F238E27FC236}">
                <a16:creationId xmlns:a16="http://schemas.microsoft.com/office/drawing/2014/main" id="{F2998AD0-BD9B-B5B8-7686-3F26AEF9614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04844" y="3429000"/>
            <a:ext cx="1739506" cy="920915"/>
          </a:xfrm>
          <a:prstGeom prst="rect">
            <a:avLst/>
          </a:prstGeom>
          <a:ln>
            <a:solidFill>
              <a:schemeClr val="tx1"/>
            </a:solidFill>
          </a:ln>
        </p:spPr>
      </p:pic>
      <p:grpSp>
        <p:nvGrpSpPr>
          <p:cNvPr id="6" name="RRR">
            <a:extLst>
              <a:ext uri="{FF2B5EF4-FFF2-40B4-BE49-F238E27FC236}">
                <a16:creationId xmlns:a16="http://schemas.microsoft.com/office/drawing/2014/main" id="{DECFD095-C174-D020-8F79-450CE3979C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D6DCE4C-1652-17E2-74AF-F9ABAE868C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02C723C6-C45B-26A5-7165-BCA6405BE6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87395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EDC7-97BF-1642-2C1E-7B2EF153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EC673-52F4-C925-15A6-D40D27F971D3}"/>
              </a:ext>
            </a:extLst>
          </p:cNvPr>
          <p:cNvSpPr>
            <a:spLocks noGrp="1"/>
          </p:cNvSpPr>
          <p:nvPr>
            <p:ph type="title"/>
          </p:nvPr>
        </p:nvSpPr>
        <p:spPr/>
        <p:txBody>
          <a:bodyPr/>
          <a:lstStyle/>
          <a:p>
            <a:r>
              <a:rPr lang="en-US"/>
              <a:t>Student Check-In and Feedback: Tips from Teachers</a:t>
            </a:r>
          </a:p>
        </p:txBody>
      </p:sp>
      <p:sp>
        <p:nvSpPr>
          <p:cNvPr id="4" name="Content">
            <a:extLst>
              <a:ext uri="{FF2B5EF4-FFF2-40B4-BE49-F238E27FC236}">
                <a16:creationId xmlns:a16="http://schemas.microsoft.com/office/drawing/2014/main" id="{5706A7A7-5BCB-FE7C-3483-635578DF9645}"/>
              </a:ext>
            </a:extLst>
          </p:cNvPr>
          <p:cNvSpPr>
            <a:spLocks noGrp="1"/>
          </p:cNvSpPr>
          <p:nvPr>
            <p:ph idx="1"/>
          </p:nvPr>
        </p:nvSpPr>
        <p:spPr/>
        <p:txBody>
          <a:bodyPr/>
          <a:lstStyle/>
          <a:p>
            <a:r>
              <a:rPr lang="en-US"/>
              <a:t>Student skips an interval </a:t>
            </a:r>
          </a:p>
          <a:p>
            <a:pPr lvl="1"/>
            <a:r>
              <a:rPr lang="en-US"/>
              <a:t>“That was the third ding, fill out your ratings in this row”</a:t>
            </a:r>
          </a:p>
          <a:p>
            <a:r>
              <a:rPr lang="en-US"/>
              <a:t>Student ratings are very different than teacher ratings</a:t>
            </a:r>
          </a:p>
          <a:p>
            <a:pPr lvl="1"/>
            <a:r>
              <a:rPr lang="en-US"/>
              <a:t>“I see you rated yourself a 9 for engagement. I noticed you playing inside your desk and drawing in your math book so my rating for you would be a 5 or 6. Can you tell me about your rating?</a:t>
            </a:r>
          </a:p>
          <a:p>
            <a:r>
              <a:rPr lang="en-US"/>
              <a:t>Nonverbal feedback (e.g., thumbs up, smile, nod)</a:t>
            </a:r>
          </a:p>
          <a:p>
            <a:endParaRPr lang="en-US"/>
          </a:p>
        </p:txBody>
      </p:sp>
      <p:pic>
        <p:nvPicPr>
          <p:cNvPr id="3" name="Picture">
            <a:extLst>
              <a:ext uri="{FF2B5EF4-FFF2-40B4-BE49-F238E27FC236}">
                <a16:creationId xmlns:a16="http://schemas.microsoft.com/office/drawing/2014/main" id="{43E9DD9D-BD99-501F-D97E-F2EAB850FE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081439" y="4771843"/>
            <a:ext cx="3110561" cy="2136412"/>
          </a:xfrm>
          <a:prstGeom prst="rect">
            <a:avLst/>
          </a:prstGeom>
        </p:spPr>
      </p:pic>
      <p:grpSp>
        <p:nvGrpSpPr>
          <p:cNvPr id="8" name="RRR">
            <a:extLst>
              <a:ext uri="{FF2B5EF4-FFF2-40B4-BE49-F238E27FC236}">
                <a16:creationId xmlns:a16="http://schemas.microsoft.com/office/drawing/2014/main" id="{7FE7A50F-D990-F0E6-AB51-E736E71D0F1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5777112E-C64E-2C36-C44E-AEB0651B08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668358-0E0A-28A1-B6D7-0797DBA919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0671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6DD5-2FC5-3EB7-C2BC-9EDD1E5F6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3644C-5B26-01A6-4BE2-4EFCE642B173}"/>
              </a:ext>
            </a:extLst>
          </p:cNvPr>
          <p:cNvSpPr>
            <a:spLocks noGrp="1"/>
          </p:cNvSpPr>
          <p:nvPr>
            <p:ph type="title"/>
          </p:nvPr>
        </p:nvSpPr>
        <p:spPr/>
        <p:txBody>
          <a:bodyPr>
            <a:normAutofit/>
          </a:bodyPr>
          <a:lstStyle/>
          <a:p>
            <a:r>
              <a:rPr lang="en-US" sz="3200"/>
              <a:t>What are internalizing behaviors? (2)</a:t>
            </a:r>
          </a:p>
        </p:txBody>
      </p:sp>
      <p:sp>
        <p:nvSpPr>
          <p:cNvPr id="6" name="Content Placeholder 5">
            <a:extLst>
              <a:ext uri="{FF2B5EF4-FFF2-40B4-BE49-F238E27FC236}">
                <a16:creationId xmlns:a16="http://schemas.microsoft.com/office/drawing/2014/main" id="{DBD12667-5DFD-384E-B0AC-69C1348E10E5}"/>
              </a:ext>
            </a:extLst>
          </p:cNvPr>
          <p:cNvSpPr>
            <a:spLocks noGrp="1"/>
          </p:cNvSpPr>
          <p:nvPr>
            <p:ph sz="half" idx="2"/>
          </p:nvPr>
        </p:nvSpPr>
        <p:spPr/>
        <p:txBody>
          <a:bodyPr anchor="ctr">
            <a:normAutofit/>
          </a:bodyPr>
          <a:lstStyle/>
          <a:p>
            <a:pPr marL="0" indent="0">
              <a:buNone/>
            </a:pPr>
            <a:r>
              <a:rPr lang="en-US"/>
              <a:t>Some examples include:</a:t>
            </a:r>
          </a:p>
          <a:p>
            <a:pPr lvl="1"/>
            <a:r>
              <a:rPr lang="en-US" sz="2000"/>
              <a:t>frequent complaints of illness or pain,</a:t>
            </a:r>
          </a:p>
          <a:p>
            <a:pPr lvl="1"/>
            <a:r>
              <a:rPr lang="en-US" sz="2000"/>
              <a:t>social withdrawal,</a:t>
            </a:r>
          </a:p>
          <a:p>
            <a:pPr lvl="1"/>
            <a:r>
              <a:rPr lang="en-US" sz="2000"/>
              <a:t>irritability,</a:t>
            </a:r>
          </a:p>
          <a:p>
            <a:pPr lvl="1"/>
            <a:r>
              <a:rPr lang="en-US" sz="2000"/>
              <a:t>poor concentration,</a:t>
            </a:r>
          </a:p>
          <a:p>
            <a:pPr lvl="1"/>
            <a:r>
              <a:rPr lang="en-US" sz="2000"/>
              <a:t>restlessness,</a:t>
            </a:r>
          </a:p>
          <a:p>
            <a:pPr lvl="1"/>
            <a:r>
              <a:rPr lang="en-US" sz="2000"/>
              <a:t>emotional outbursts,</a:t>
            </a:r>
          </a:p>
          <a:p>
            <a:pPr lvl="1"/>
            <a:r>
              <a:rPr lang="en-US" sz="2000"/>
              <a:t>rapid breathing,</a:t>
            </a:r>
          </a:p>
          <a:p>
            <a:pPr lvl="1"/>
            <a:r>
              <a:rPr lang="en-US" sz="2000"/>
              <a:t>sweating, or</a:t>
            </a:r>
          </a:p>
          <a:p>
            <a:pPr lvl="1"/>
            <a:r>
              <a:rPr lang="en-US" sz="2000"/>
              <a:t>trembling/shaking.</a:t>
            </a:r>
            <a:endParaRPr lang="en-US"/>
          </a:p>
        </p:txBody>
      </p:sp>
      <p:pic>
        <p:nvPicPr>
          <p:cNvPr id="7" name="Picture">
            <a:extLst>
              <a:ext uri="{FF2B5EF4-FFF2-40B4-BE49-F238E27FC236}">
                <a16:creationId xmlns:a16="http://schemas.microsoft.com/office/drawing/2014/main" id="{293EDD82-8293-C527-D399-E9BFA309417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7EEC-E3F2-4CEA-8C2A-FFD1B02D1D00}"/>
              </a:ext>
            </a:extLst>
          </p:cNvPr>
          <p:cNvSpPr>
            <a:spLocks noGrp="1"/>
          </p:cNvSpPr>
          <p:nvPr>
            <p:ph type="title"/>
          </p:nvPr>
        </p:nvSpPr>
        <p:spPr/>
        <p:txBody>
          <a:bodyPr/>
          <a:lstStyle/>
          <a:p>
            <a:r>
              <a:rPr lang="en-US"/>
              <a:t>Student Check-in and Feedback Practice</a:t>
            </a:r>
          </a:p>
        </p:txBody>
      </p:sp>
      <p:sp>
        <p:nvSpPr>
          <p:cNvPr id="3" name="Content Placeholder 2">
            <a:extLst>
              <a:ext uri="{FF2B5EF4-FFF2-40B4-BE49-F238E27FC236}">
                <a16:creationId xmlns:a16="http://schemas.microsoft.com/office/drawing/2014/main" id="{613CCAFD-10C0-E01B-4FE8-8395A36CEAD5}"/>
              </a:ext>
            </a:extLst>
          </p:cNvPr>
          <p:cNvSpPr>
            <a:spLocks noGrp="1"/>
          </p:cNvSpPr>
          <p:nvPr>
            <p:ph idx="1"/>
          </p:nvPr>
        </p:nvSpPr>
        <p:spPr>
          <a:xfrm>
            <a:off x="838199" y="1825625"/>
            <a:ext cx="10778575" cy="4351338"/>
          </a:xfrm>
          <a:ln>
            <a:noFill/>
          </a:ln>
        </p:spPr>
        <p:txBody>
          <a:bodyPr>
            <a:normAutofit/>
          </a:bodyPr>
          <a:lstStyle/>
          <a:p>
            <a:pPr marL="0" indent="0">
              <a:buNone/>
            </a:pPr>
            <a:r>
              <a:rPr lang="en-US" sz="2800"/>
              <a:t>We are going to review 3 example RRR Student Self-Monitoring Sheets to practice checking in with students and delivering feedback</a:t>
            </a:r>
          </a:p>
          <a:p>
            <a:pPr marL="0" indent="0">
              <a:buNone/>
            </a:pPr>
            <a:endParaRPr lang="en-US" sz="1400"/>
          </a:p>
          <a:p>
            <a:pPr marL="514350" indent="-514350">
              <a:buFont typeface="+mj-lt"/>
              <a:buAutoNum type="arabicPeriod"/>
            </a:pPr>
            <a:r>
              <a:rPr lang="en-US" sz="2800"/>
              <a:t>View form (on slide) </a:t>
            </a:r>
          </a:p>
          <a:p>
            <a:pPr marL="514350" indent="-514350">
              <a:buFont typeface="+mj-lt"/>
              <a:buAutoNum type="arabicPeriod"/>
            </a:pPr>
            <a:r>
              <a:rPr lang="en-US"/>
              <a:t>Turn and Talk </a:t>
            </a:r>
          </a:p>
          <a:p>
            <a:pPr marL="971550" lvl="1" indent="-514350">
              <a:buFont typeface="+mj-lt"/>
              <a:buAutoNum type="arabicPeriod"/>
            </a:pPr>
            <a:r>
              <a:rPr lang="en-US"/>
              <a:t>What do you notice? </a:t>
            </a:r>
          </a:p>
          <a:p>
            <a:pPr marL="971550" lvl="1" indent="-514350">
              <a:buFont typeface="+mj-lt"/>
              <a:buAutoNum type="arabicPeriod"/>
            </a:pPr>
            <a:r>
              <a:rPr lang="en-US"/>
              <a:t>What feedback would you give this student?</a:t>
            </a:r>
          </a:p>
          <a:p>
            <a:pPr marL="514350" indent="-514350">
              <a:buFont typeface="+mj-lt"/>
              <a:buAutoNum type="arabicPeriod"/>
            </a:pPr>
            <a:r>
              <a:rPr lang="en-US"/>
              <a:t>Whole Group Discussion</a:t>
            </a:r>
          </a:p>
        </p:txBody>
      </p:sp>
      <p:pic>
        <p:nvPicPr>
          <p:cNvPr id="6" name="Picture 5" descr="Image of a Recognize. Relax. Record Student Self-Monitoring form">
            <a:extLst>
              <a:ext uri="{FF2B5EF4-FFF2-40B4-BE49-F238E27FC236}">
                <a16:creationId xmlns:a16="http://schemas.microsoft.com/office/drawing/2014/main" id="{6E8D91D8-4DE8-5339-37C0-35F13CE36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2307" y="3136392"/>
            <a:ext cx="3149174" cy="243345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99070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24587AD-182B-EDC1-71C7-10049DD568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Self-monitoring practice 1</a:t>
            </a:r>
          </a:p>
        </p:txBody>
      </p:sp>
      <p:pic>
        <p:nvPicPr>
          <p:cNvPr id="9" name="Picture" descr="Image of a Recognize. Relax. Record. Self-Monitoring form. Ratings for the student, James, are: Block 1: Engagement - 8, Feeling - 4, Strategies used - Self-talk. Block 2: Engagement -did not fill out rating, Feeling - did not fill out rating, Strategies used - did not check any strategies. Block 3: Engagement - did not fill out rating, Feeling - did not fill out rating. Strategies used - did not check any strategies. Block 4: Engagement - 8, Feeling - 4, Strategies used - Guided Imagery. Overall: Engagement - 8, Feeling - 5.">
            <a:extLst>
              <a:ext uri="{FF2B5EF4-FFF2-40B4-BE49-F238E27FC236}">
                <a16:creationId xmlns:a16="http://schemas.microsoft.com/office/drawing/2014/main" id="{1C17E690-0934-1066-3AC4-A1062D6EB5AF}"/>
              </a:ext>
            </a:extLst>
          </p:cNvPr>
          <p:cNvPicPr>
            <a:picLocks noChangeAspect="1"/>
          </p:cNvPicPr>
          <p:nvPr/>
        </p:nvPicPr>
        <p:blipFill>
          <a:blip r:embed="rId3"/>
          <a:stretch>
            <a:fillRect/>
          </a:stretch>
        </p:blipFill>
        <p:spPr>
          <a:xfrm>
            <a:off x="354455" y="182426"/>
            <a:ext cx="9308592" cy="6347885"/>
          </a:xfrm>
          <a:prstGeom prst="rect">
            <a:avLst/>
          </a:prstGeom>
          <a:ln>
            <a:solidFill>
              <a:schemeClr val="tx1"/>
            </a:solidFill>
          </a:ln>
        </p:spPr>
      </p:pic>
    </p:spTree>
    <p:extLst>
      <p:ext uri="{BB962C8B-B14F-4D97-AF65-F5344CB8AC3E}">
        <p14:creationId xmlns:p14="http://schemas.microsoft.com/office/powerpoint/2010/main" val="9179436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73D5-D11D-BBE1-7CD5-6121974F18E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02BB146-3C92-FC12-5BF5-E7576354FE9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2</a:t>
            </a:r>
          </a:p>
        </p:txBody>
      </p:sp>
      <p:pic>
        <p:nvPicPr>
          <p:cNvPr id="12" name="Picture" descr="Image of a Recognize. Relax. Record. Self-Monitoring form. Ratings for the student, Riley, are: Block 1: Engagement - 8 Feeling - 1, Strategies used - Self-talk. Strategies used -Guided imagery. Block 2: Engagement - 7, Feeling - 1 Strategies used - Guided Imagery. Block 3: Engagement - 8 Feeling - 2. Strategies used -Breathing strategies. Block 4: Engagement - 8, Feeling - 1, Strategies used - did not check a strategy. Overall: Engagement - 5, Feeling - 6.">
            <a:extLst>
              <a:ext uri="{FF2B5EF4-FFF2-40B4-BE49-F238E27FC236}">
                <a16:creationId xmlns:a16="http://schemas.microsoft.com/office/drawing/2014/main" id="{4A295920-2BEA-9347-A440-6F022F332427}"/>
              </a:ext>
            </a:extLst>
          </p:cNvPr>
          <p:cNvPicPr>
            <a:picLocks noChangeAspect="1"/>
          </p:cNvPicPr>
          <p:nvPr/>
        </p:nvPicPr>
        <p:blipFill>
          <a:blip r:embed="rId3"/>
          <a:stretch>
            <a:fillRect/>
          </a:stretch>
        </p:blipFill>
        <p:spPr>
          <a:xfrm>
            <a:off x="200049" y="135827"/>
            <a:ext cx="9400032" cy="6586346"/>
          </a:xfrm>
          <a:prstGeom prst="rect">
            <a:avLst/>
          </a:prstGeom>
          <a:ln>
            <a:solidFill>
              <a:schemeClr val="tx1"/>
            </a:solidFill>
          </a:ln>
        </p:spPr>
      </p:pic>
    </p:spTree>
    <p:extLst>
      <p:ext uri="{BB962C8B-B14F-4D97-AF65-F5344CB8AC3E}">
        <p14:creationId xmlns:p14="http://schemas.microsoft.com/office/powerpoint/2010/main" val="13920002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1969-1F80-BF93-57DA-797940F8900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8D7E23E-AADE-BE90-352C-552AA5ED99E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3</a:t>
            </a:r>
          </a:p>
        </p:txBody>
      </p:sp>
      <p:pic>
        <p:nvPicPr>
          <p:cNvPr id="5" name="Picture" descr="Image of a Recognize. Relax. Record. Self-Monitoring form. Ratings for the student, Sophie, are: Block 1: Engagement - 2, Feeling - 9 Strategies used - did not check strategy. Block 2: Engagement - 2, Feeling - 10, Strategies used - did not check any strategies. Block 3: Engagement - 3, Feeling - 9. Strategies used - did not check any strategies. Block 4: Engagement - 1, Feeling - 9, Strategies used - Did not check a strategy. Overall: Engagement - 2, Feeling - 9.">
            <a:extLst>
              <a:ext uri="{FF2B5EF4-FFF2-40B4-BE49-F238E27FC236}">
                <a16:creationId xmlns:a16="http://schemas.microsoft.com/office/drawing/2014/main" id="{00BEC3D8-B3BE-977C-1F9F-9F05E1AE97B6}"/>
              </a:ext>
            </a:extLst>
          </p:cNvPr>
          <p:cNvPicPr>
            <a:picLocks noChangeAspect="1"/>
          </p:cNvPicPr>
          <p:nvPr/>
        </p:nvPicPr>
        <p:blipFill>
          <a:blip r:embed="rId3"/>
          <a:stretch>
            <a:fillRect/>
          </a:stretch>
        </p:blipFill>
        <p:spPr>
          <a:xfrm>
            <a:off x="401652" y="159109"/>
            <a:ext cx="9308592" cy="6412397"/>
          </a:xfrm>
          <a:prstGeom prst="rect">
            <a:avLst/>
          </a:prstGeom>
          <a:ln>
            <a:solidFill>
              <a:schemeClr val="tx1"/>
            </a:solidFill>
          </a:ln>
        </p:spPr>
      </p:pic>
    </p:spTree>
    <p:extLst>
      <p:ext uri="{BB962C8B-B14F-4D97-AF65-F5344CB8AC3E}">
        <p14:creationId xmlns:p14="http://schemas.microsoft.com/office/powerpoint/2010/main" val="34850146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FE3-11D8-180C-4653-351F24E51C92}"/>
              </a:ext>
              <a:ext uri="{C183D7F6-B498-43B3-948B-1728B52AA6E4}">
                <adec:decorative xmlns:adec="http://schemas.microsoft.com/office/drawing/2017/decorative" val="0"/>
              </a:ext>
            </a:extLst>
          </p:cNvPr>
          <p:cNvSpPr>
            <a:spLocks noGrp="1"/>
          </p:cNvSpPr>
          <p:nvPr>
            <p:ph type="title"/>
          </p:nvPr>
        </p:nvSpPr>
        <p:spPr/>
        <p:txBody>
          <a:bodyPr/>
          <a:lstStyle/>
          <a:p>
            <a:r>
              <a:rPr lang="en-US"/>
              <a:t>Engagement Graphing (1)</a:t>
            </a:r>
          </a:p>
        </p:txBody>
      </p:sp>
      <p:pic>
        <p:nvPicPr>
          <p:cNvPr id="8" name="Picture 1" descr="Screenshot of a student self-monitoring form with the overall rating of 3 for engagement highlighted">
            <a:extLst>
              <a:ext uri="{FF2B5EF4-FFF2-40B4-BE49-F238E27FC236}">
                <a16:creationId xmlns:a16="http://schemas.microsoft.com/office/drawing/2014/main" id="{9AF80128-83F9-F11E-F234-B47E7B2DD9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481" y="1724741"/>
            <a:ext cx="6020594" cy="2223550"/>
          </a:xfrm>
          <a:prstGeom prst="rect">
            <a:avLst/>
          </a:prstGeom>
        </p:spPr>
      </p:pic>
      <p:pic>
        <p:nvPicPr>
          <p:cNvPr id="4" name="Picture 2" descr="Screenshot of a teacher recording form with the overall rating of 6 for engagement highlighted">
            <a:extLst>
              <a:ext uri="{FF2B5EF4-FFF2-40B4-BE49-F238E27FC236}">
                <a16:creationId xmlns:a16="http://schemas.microsoft.com/office/drawing/2014/main" id="{89589852-DAAD-48C9-FEB6-B7E333DABE30}"/>
              </a:ext>
            </a:extLst>
          </p:cNvPr>
          <p:cNvPicPr>
            <a:picLocks noChangeAspect="1"/>
          </p:cNvPicPr>
          <p:nvPr/>
        </p:nvPicPr>
        <p:blipFill>
          <a:blip r:embed="rId4"/>
          <a:srcRect l="1709" t="78579" r="2220" b="316"/>
          <a:stretch>
            <a:fillRect/>
          </a:stretch>
        </p:blipFill>
        <p:spPr>
          <a:xfrm>
            <a:off x="253481" y="4117145"/>
            <a:ext cx="6019571" cy="976973"/>
          </a:xfrm>
          <a:prstGeom prst="rect">
            <a:avLst/>
          </a:prstGeom>
        </p:spPr>
      </p:pic>
      <p:pic>
        <p:nvPicPr>
          <p:cNvPr id="9" name="Picture 3" descr="Example of a completed RRR Engagement Graphing Handout with the student rating of 3 and the teacher rating of 6 added.">
            <a:extLst>
              <a:ext uri="{FF2B5EF4-FFF2-40B4-BE49-F238E27FC236}">
                <a16:creationId xmlns:a16="http://schemas.microsoft.com/office/drawing/2014/main" id="{8C5143BC-F80F-974A-DF07-603774A52E7E}"/>
              </a:ext>
            </a:extLst>
          </p:cNvPr>
          <p:cNvPicPr>
            <a:picLocks noChangeAspect="1"/>
          </p:cNvPicPr>
          <p:nvPr/>
        </p:nvPicPr>
        <p:blipFill>
          <a:blip r:embed="rId5"/>
          <a:stretch>
            <a:fillRect/>
          </a:stretch>
        </p:blipFill>
        <p:spPr>
          <a:xfrm>
            <a:off x="6321043" y="1441896"/>
            <a:ext cx="5870957" cy="4499238"/>
          </a:xfrm>
          <a:prstGeom prst="rect">
            <a:avLst/>
          </a:prstGeom>
        </p:spPr>
      </p:pic>
      <p:grpSp>
        <p:nvGrpSpPr>
          <p:cNvPr id="11" name="RRR">
            <a:extLst>
              <a:ext uri="{FF2B5EF4-FFF2-40B4-BE49-F238E27FC236}">
                <a16:creationId xmlns:a16="http://schemas.microsoft.com/office/drawing/2014/main" id="{22F5381B-E179-B04C-9079-4CFCFF42557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70E330A-E4BC-70F5-E41A-98DFC0775FA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DCCCD39F-2A2E-6E67-2385-F34B5ACD9B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92557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AE0B-1A81-710C-0626-7CE46B80833B}"/>
              </a:ext>
            </a:extLst>
          </p:cNvPr>
          <p:cNvSpPr>
            <a:spLocks noGrp="1"/>
          </p:cNvSpPr>
          <p:nvPr>
            <p:ph type="title"/>
          </p:nvPr>
        </p:nvSpPr>
        <p:spPr/>
        <p:txBody>
          <a:bodyPr/>
          <a:lstStyle/>
          <a:p>
            <a:r>
              <a:rPr lang="en-US"/>
              <a:t>Engagement Graphing (2)</a:t>
            </a:r>
          </a:p>
        </p:txBody>
      </p:sp>
      <p:pic>
        <p:nvPicPr>
          <p:cNvPr id="2050" name="Picture 2" descr="Examples of completed DBR Engagement Graphing Handouts with both student and teacher ratings.">
            <a:extLst>
              <a:ext uri="{FF2B5EF4-FFF2-40B4-BE49-F238E27FC236}">
                <a16:creationId xmlns:a16="http://schemas.microsoft.com/office/drawing/2014/main" id="{495EC7B3-1500-16CB-4100-B729584A36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95" y="1833563"/>
            <a:ext cx="10515600" cy="41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213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E9A697-604B-9EC9-6724-164BCFB3953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Engagement Graphing Handout</a:t>
            </a:r>
          </a:p>
        </p:txBody>
      </p:sp>
      <p:pic>
        <p:nvPicPr>
          <p:cNvPr id="3" name="Picture" descr="Example of a completed Engagement Graphing Handout">
            <a:extLst>
              <a:ext uri="{FF2B5EF4-FFF2-40B4-BE49-F238E27FC236}">
                <a16:creationId xmlns:a16="http://schemas.microsoft.com/office/drawing/2014/main" id="{7B056F2F-DADD-21A2-AAE7-5BE5F62C63E8}"/>
              </a:ext>
            </a:extLst>
          </p:cNvPr>
          <p:cNvPicPr>
            <a:picLocks noChangeAspect="1"/>
          </p:cNvPicPr>
          <p:nvPr/>
        </p:nvPicPr>
        <p:blipFill>
          <a:blip r:embed="rId2"/>
          <a:stretch>
            <a:fillRect/>
          </a:stretch>
        </p:blipFill>
        <p:spPr>
          <a:xfrm>
            <a:off x="769505" y="188695"/>
            <a:ext cx="8370533" cy="6480610"/>
          </a:xfrm>
          <a:prstGeom prst="rect">
            <a:avLst/>
          </a:prstGeom>
        </p:spPr>
      </p:pic>
      <p:sp>
        <p:nvSpPr>
          <p:cNvPr id="35" name="Rectangle" descr="Red rectangle highlighting 3 unfilled columns left blank becasue the teacher was absent">
            <a:extLst>
              <a:ext uri="{FF2B5EF4-FFF2-40B4-BE49-F238E27FC236}">
                <a16:creationId xmlns:a16="http://schemas.microsoft.com/office/drawing/2014/main" id="{1D3F4811-5015-043E-E47C-513627C0515A}"/>
              </a:ext>
              <a:ext uri="{C183D7F6-B498-43B3-948B-1728B52AA6E4}">
                <adec:decorative xmlns:adec="http://schemas.microsoft.com/office/drawing/2017/decorative" val="0"/>
              </a:ext>
            </a:extLst>
          </p:cNvPr>
          <p:cNvSpPr/>
          <p:nvPr/>
        </p:nvSpPr>
        <p:spPr>
          <a:xfrm>
            <a:off x="4866282" y="2476586"/>
            <a:ext cx="775457" cy="14141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Box">
            <a:extLst>
              <a:ext uri="{FF2B5EF4-FFF2-40B4-BE49-F238E27FC236}">
                <a16:creationId xmlns:a16="http://schemas.microsoft.com/office/drawing/2014/main" id="{A0F271B0-E761-8919-97BA-AC888CEBBA9E}"/>
              </a:ext>
            </a:extLst>
          </p:cNvPr>
          <p:cNvSpPr/>
          <p:nvPr/>
        </p:nvSpPr>
        <p:spPr>
          <a:xfrm>
            <a:off x="9769726" y="1592888"/>
            <a:ext cx="2054629" cy="398673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Opportunities for feedback &amp; discussion with students!</a:t>
            </a:r>
          </a:p>
        </p:txBody>
      </p:sp>
    </p:spTree>
    <p:extLst>
      <p:ext uri="{BB962C8B-B14F-4D97-AF65-F5344CB8AC3E}">
        <p14:creationId xmlns:p14="http://schemas.microsoft.com/office/powerpoint/2010/main" val="28396498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9ED-0CB6-98D4-331F-9362986BF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2FD58-3916-670E-D07F-D603B1DBB415}"/>
              </a:ext>
            </a:extLst>
          </p:cNvPr>
          <p:cNvSpPr>
            <a:spLocks noGrp="1"/>
          </p:cNvSpPr>
          <p:nvPr>
            <p:ph type="title"/>
          </p:nvPr>
        </p:nvSpPr>
        <p:spPr>
          <a:xfrm>
            <a:off x="3581400" y="1709738"/>
            <a:ext cx="8610600" cy="2852737"/>
          </a:xfrm>
        </p:spPr>
        <p:txBody>
          <a:bodyPr anchor="ctr">
            <a:normAutofit/>
          </a:bodyPr>
          <a:lstStyle/>
          <a:p>
            <a:r>
              <a:rPr lang="en-US"/>
              <a:t>Step 6</a:t>
            </a:r>
          </a:p>
        </p:txBody>
      </p:sp>
      <p:sp>
        <p:nvSpPr>
          <p:cNvPr id="7" name="Text Placeholder 2">
            <a:extLst>
              <a:ext uri="{FF2B5EF4-FFF2-40B4-BE49-F238E27FC236}">
                <a16:creationId xmlns:a16="http://schemas.microsoft.com/office/drawing/2014/main" id="{A42B46BF-4F06-D66C-388A-190217F8801B}"/>
              </a:ext>
            </a:extLst>
          </p:cNvPr>
          <p:cNvSpPr>
            <a:spLocks noGrp="1"/>
          </p:cNvSpPr>
          <p:nvPr>
            <p:ph type="body" idx="1"/>
          </p:nvPr>
        </p:nvSpPr>
        <p:spPr>
          <a:xfrm>
            <a:off x="5578996" y="4589463"/>
            <a:ext cx="6613004" cy="1500187"/>
          </a:xfrm>
        </p:spPr>
        <p:txBody>
          <a:bodyPr/>
          <a:lstStyle/>
          <a:p>
            <a:r>
              <a:rPr lang="en-US"/>
              <a:t>Monitor maintenance and generalization</a:t>
            </a:r>
          </a:p>
        </p:txBody>
      </p:sp>
    </p:spTree>
    <p:extLst>
      <p:ext uri="{BB962C8B-B14F-4D97-AF65-F5344CB8AC3E}">
        <p14:creationId xmlns:p14="http://schemas.microsoft.com/office/powerpoint/2010/main" val="34134840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A046-5B6B-3E33-5469-17071CC00039}"/>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5306D184-718B-FF2D-CD67-1107B2CB541A}"/>
              </a:ext>
              <a:ext uri="{C183D7F6-B498-43B3-948B-1728B52AA6E4}">
                <adec:decorative xmlns:adec="http://schemas.microsoft.com/office/drawing/2017/decorative" val="0"/>
              </a:ext>
            </a:extLst>
          </p:cNvPr>
          <p:cNvSpPr>
            <a:spLocks noGrp="1"/>
          </p:cNvSpPr>
          <p:nvPr>
            <p:ph type="title"/>
          </p:nvPr>
        </p:nvSpPr>
        <p:spPr/>
        <p:txBody>
          <a:bodyPr/>
          <a:lstStyle/>
          <a:p>
            <a:r>
              <a:rPr lang="en-US"/>
              <a:t>RRR Module Highlight! (2)</a:t>
            </a:r>
          </a:p>
        </p:txBody>
      </p:sp>
      <p:pic>
        <p:nvPicPr>
          <p:cNvPr id="5" name="Picture 1" descr="Recognize. Relax. Record. module cover">
            <a:extLst>
              <a:ext uri="{FF2B5EF4-FFF2-40B4-BE49-F238E27FC236}">
                <a16:creationId xmlns:a16="http://schemas.microsoft.com/office/drawing/2014/main" id="{8AA9335A-3E36-D96C-B8DC-F37888527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9 (Step 6)">
            <a:extLst>
              <a:ext uri="{FF2B5EF4-FFF2-40B4-BE49-F238E27FC236}">
                <a16:creationId xmlns:a16="http://schemas.microsoft.com/office/drawing/2014/main" id="{5D908DBA-79A1-B909-A329-CBD1240F3B55}"/>
              </a:ext>
            </a:extLst>
          </p:cNvPr>
          <p:cNvGrpSpPr/>
          <p:nvPr/>
        </p:nvGrpSpPr>
        <p:grpSpPr>
          <a:xfrm>
            <a:off x="4055556" y="1690688"/>
            <a:ext cx="2784855" cy="4785366"/>
            <a:chOff x="4055556" y="1690688"/>
            <a:chExt cx="2784855" cy="4785366"/>
          </a:xfrm>
        </p:grpSpPr>
        <p:pic>
          <p:nvPicPr>
            <p:cNvPr id="8" name="Picture">
              <a:extLst>
                <a:ext uri="{FF2B5EF4-FFF2-40B4-BE49-F238E27FC236}">
                  <a16:creationId xmlns:a16="http://schemas.microsoft.com/office/drawing/2014/main" id="{A8A96474-29D1-BC52-3B34-78E27EC2D6C8}"/>
                </a:ext>
              </a:extLst>
            </p:cNvPr>
            <p:cNvPicPr>
              <a:picLocks noChangeAspect="1"/>
            </p:cNvPicPr>
            <p:nvPr/>
          </p:nvPicPr>
          <p:blipFill>
            <a:blip r:embed="rId4"/>
            <a:srcRect/>
            <a:stretch/>
          </p:blipFill>
          <p:spPr>
            <a:xfrm>
              <a:off x="4150747" y="1690688"/>
              <a:ext cx="2594475" cy="478536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4E2D93C0-9EDF-FFF5-BD88-96AC4EEDDDF7}"/>
                </a:ext>
              </a:extLst>
            </p:cNvPr>
            <p:cNvSpPr/>
            <p:nvPr/>
          </p:nvSpPr>
          <p:spPr>
            <a:xfrm>
              <a:off x="4055556" y="371298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7" name="Picture 2" descr="Image of Relaxation Strategy Step Cards">
            <a:extLst>
              <a:ext uri="{FF2B5EF4-FFF2-40B4-BE49-F238E27FC236}">
                <a16:creationId xmlns:a16="http://schemas.microsoft.com/office/drawing/2014/main" id="{31C9F3A4-687E-FFD6-DCB6-60BB6AA817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7216" y="2055813"/>
            <a:ext cx="4514040" cy="3321832"/>
          </a:xfrm>
          <a:prstGeom prst="rect">
            <a:avLst/>
          </a:prstGeom>
        </p:spPr>
      </p:pic>
      <p:grpSp>
        <p:nvGrpSpPr>
          <p:cNvPr id="9" name="RRR">
            <a:extLst>
              <a:ext uri="{FF2B5EF4-FFF2-40B4-BE49-F238E27FC236}">
                <a16:creationId xmlns:a16="http://schemas.microsoft.com/office/drawing/2014/main" id="{3F756865-9EBD-CE78-4592-5D42F1453A1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705DDE02-8B13-62CC-68D3-F7A1F7129D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a:extLst>
                <a:ext uri="{FF2B5EF4-FFF2-40B4-BE49-F238E27FC236}">
                  <a16:creationId xmlns:a16="http://schemas.microsoft.com/office/drawing/2014/main" id="{3F925045-8ECA-AB2A-761E-67E5108B8EB2}"/>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4021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039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2.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3.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1" ma:contentTypeDescription="Create a new document." ma:contentTypeScope="" ma:versionID="0da7184104823c11f06663d40b6b1fb1">
  <xsd:schema xmlns:xsd="http://www.w3.org/2001/XMLSchema" xmlns:xs="http://www.w3.org/2001/XMLSchema" xmlns:p="http://schemas.microsoft.com/office/2006/metadata/properties" xmlns:ns2="5bf7570c-6c37-441f-917e-903e84070e08" targetNamespace="http://schemas.microsoft.com/office/2006/metadata/properties" ma:root="true" ma:fieldsID="2e16403678a2926854432bfa775870c9"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1F2A23-D9CA-4FC7-B847-208F332158C9}">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26BB86-3058-4B62-9359-AB4569624D22}">
  <ds:schemaRefs>
    <ds:schemaRef ds:uri="http://www.w3.org/XML/1998/namespace"/>
    <ds:schemaRef ds:uri="http://purl.org/dc/terms/"/>
    <ds:schemaRef ds:uri="http://schemas.microsoft.com/office/2006/documentManagement/types"/>
    <ds:schemaRef ds:uri="http://schemas.openxmlformats.org/package/2006/metadata/core-properties"/>
    <ds:schemaRef ds:uri="http://purl.org/dc/dcmitype/"/>
    <ds:schemaRef ds:uri="5bf7570c-6c37-441f-917e-903e84070e08"/>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474D2C8-E307-4709-A85A-8308F1CF43A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3</TotalTime>
  <Words>4598</Words>
  <Application>Microsoft Office PowerPoint</Application>
  <PresentationFormat>Widescreen</PresentationFormat>
  <Paragraphs>648</Paragraphs>
  <Slides>112</Slides>
  <Notes>65</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112</vt:i4>
      </vt:variant>
    </vt:vector>
  </HeadingPairs>
  <TitlesOfParts>
    <vt:vector size="129" baseType="lpstr">
      <vt:lpstr>MS PGothic</vt:lpstr>
      <vt:lpstr>MS PGothic</vt:lpstr>
      <vt:lpstr>Aptos</vt:lpstr>
      <vt:lpstr>Arial</vt:lpstr>
      <vt:lpstr>Bradley Hand ITC</vt:lpstr>
      <vt:lpstr>Calibri</vt:lpstr>
      <vt:lpstr>Cambria</vt:lpstr>
      <vt:lpstr>Century Gothic</vt:lpstr>
      <vt:lpstr>Courier New</vt:lpstr>
      <vt:lpstr>Dreaming Outloud Pro</vt:lpstr>
      <vt:lpstr>Helvetica Neue</vt:lpstr>
      <vt:lpstr>Segoe UI</vt:lpstr>
      <vt:lpstr>System Font Regular</vt:lpstr>
      <vt:lpstr>Times New Roman</vt:lpstr>
      <vt:lpstr>Wingdings</vt:lpstr>
      <vt:lpstr>Ci3T</vt:lpstr>
      <vt:lpstr>1_Ci3T</vt:lpstr>
      <vt:lpstr>Starting Activity</vt:lpstr>
      <vt:lpstr>Recognize. Relax. Record.  A Tier 2 Support for Students Experiencing Anxious Feelings   A Presentation for Fort Mill Public Schools</vt:lpstr>
      <vt:lpstr>Project ENGAGE Research Team</vt:lpstr>
      <vt:lpstr>Session Outcomes</vt:lpstr>
      <vt:lpstr>Agenda</vt:lpstr>
      <vt:lpstr>A Focus on Students with Internalizing Behaviors</vt:lpstr>
      <vt:lpstr>Thank you for your commitment!</vt:lpstr>
      <vt:lpstr>What are internalizing behaviors? (1)</vt:lpstr>
      <vt:lpstr>What are internalizing behaviors? (2)</vt:lpstr>
      <vt:lpstr>Why should we be concerned about internalizing behaviors?</vt:lpstr>
      <vt:lpstr>Who do internalizing behaviors impact? (1)</vt:lpstr>
      <vt:lpstr>Who do internalizing behaviors impact? (2)</vt:lpstr>
      <vt:lpstr>Situating Secondary (Tier 2) Interventions in Ci3T Models</vt:lpstr>
      <vt:lpstr>What are Tier 2 Interventions? </vt:lpstr>
      <vt:lpstr>Comprehensive, Integrated, Three-Tiered Model of Prevention 1</vt:lpstr>
      <vt:lpstr>Ci3T: Implementing Secondary (Tier 2) Interventions</vt:lpstr>
      <vt:lpstr>An Overview of Recognize.Relax.Record</vt:lpstr>
      <vt:lpstr>Comprehensive, Integrated, Three-Tiered Model of Prevention 2</vt:lpstr>
      <vt:lpstr>RRR Interactive Resource</vt:lpstr>
      <vt:lpstr>What does the supporting research for Recognize. Relax. Record. say?</vt:lpstr>
      <vt:lpstr>What does the supporting research for Recognize. Relax. Record. say?</vt:lpstr>
      <vt:lpstr>What does the supporting research for Recognize. Relax. Record. say?</vt:lpstr>
      <vt:lpstr>Project ENGAGE</vt:lpstr>
      <vt:lpstr>Recognize. Relax. Record.  Secondary (Tier 2) Intervention Grid</vt:lpstr>
      <vt:lpstr>Three Components of  Recognize. Relax. Record. </vt:lpstr>
      <vt:lpstr>Feedback from Families Before Intervention</vt:lpstr>
      <vt:lpstr>Four Corner Conversation! (1)</vt:lpstr>
      <vt:lpstr>Implementing RRR</vt:lpstr>
      <vt:lpstr>Step 1</vt:lpstr>
      <vt:lpstr>Recognize. Relax. Record.  Secondary (Tier 2) Intervention Grid</vt:lpstr>
      <vt:lpstr>Using data to connect students to  Recognize. Relax. Record. </vt:lpstr>
      <vt:lpstr>Step 1 Use data to connect students to Recognize. Relax. Record.</vt:lpstr>
      <vt:lpstr>Student Selection Sheet</vt:lpstr>
      <vt:lpstr>Step 2</vt:lpstr>
      <vt:lpstr>Step 2 Plan RRR Procedures</vt:lpstr>
      <vt:lpstr>Step 2 Plan RRR Procedures</vt:lpstr>
      <vt:lpstr>Step 3</vt:lpstr>
      <vt:lpstr>Baseline</vt:lpstr>
      <vt:lpstr>Baseline</vt:lpstr>
      <vt:lpstr>RRR Module Highlight! (1)</vt:lpstr>
      <vt:lpstr>Direct Behavior Rating</vt:lpstr>
      <vt:lpstr>Direct Behavior Rating (DBR)</vt:lpstr>
      <vt:lpstr>How is DBR used in this intervention?</vt:lpstr>
      <vt:lpstr>Teacher Recording Form</vt:lpstr>
      <vt:lpstr>Operational Definition: Academic Engagement</vt:lpstr>
      <vt:lpstr>Operational Definition: Internalizing Behavior</vt:lpstr>
      <vt:lpstr>DBR Procedures: RRR Rating Period</vt:lpstr>
      <vt:lpstr>DBR in Action</vt:lpstr>
      <vt:lpstr>Brie</vt:lpstr>
      <vt:lpstr>DBR video: Brie</vt:lpstr>
      <vt:lpstr>Let’s Chat: Brie</vt:lpstr>
      <vt:lpstr>Whole Group: Brie</vt:lpstr>
      <vt:lpstr>DBR Procedures: RRR Rating Period</vt:lpstr>
      <vt:lpstr>RRR Engagement Graphing Procedures</vt:lpstr>
      <vt:lpstr>Example of an Engagement Graphing Handout</vt:lpstr>
      <vt:lpstr>Four Corner Conversation (2)</vt:lpstr>
      <vt:lpstr>Step 4</vt:lpstr>
      <vt:lpstr>Accessing Materials</vt:lpstr>
      <vt:lpstr>RRR Instruction</vt:lpstr>
      <vt:lpstr>Lesson Plans Overview</vt:lpstr>
      <vt:lpstr>Family Materials (1)</vt:lpstr>
      <vt:lpstr>Teacher Materials </vt:lpstr>
      <vt:lpstr>Instructional Hub </vt:lpstr>
      <vt:lpstr>Video Model: The Instructional Hub </vt:lpstr>
      <vt:lpstr>Key Intervention Lesson Features (1)</vt:lpstr>
      <vt:lpstr>Key Intervention Lesson Features (2)</vt:lpstr>
      <vt:lpstr>Key Intervention Lesson Features (3)</vt:lpstr>
      <vt:lpstr>Key Intervention Lesson Features (4)</vt:lpstr>
      <vt:lpstr>Planning Your RRR Journey</vt:lpstr>
      <vt:lpstr>Lesson Activities</vt:lpstr>
      <vt:lpstr>Student Examples 1</vt:lpstr>
      <vt:lpstr>Student Examples 2</vt:lpstr>
      <vt:lpstr>Family Materials (2)</vt:lpstr>
      <vt:lpstr>3 Intervention Components</vt:lpstr>
      <vt:lpstr>Recognize. Relax. Record. Intervention Component</vt:lpstr>
      <vt:lpstr>Recognize. Relax. Record. Intervention Component</vt:lpstr>
      <vt:lpstr>Recognize. Relax. Record. Intervention Component</vt:lpstr>
      <vt:lpstr>Preparing Students for RRR In-Class</vt:lpstr>
      <vt:lpstr>RRR Ready-Go!</vt:lpstr>
      <vt:lpstr>Optional Review Lesson</vt:lpstr>
      <vt:lpstr>Video Model: Opening &amp; Closing a Lesson</vt:lpstr>
      <vt:lpstr>Work Time</vt:lpstr>
      <vt:lpstr>Step 5</vt:lpstr>
      <vt:lpstr>RRR In-Class</vt:lpstr>
      <vt:lpstr>Student Self-Monitoring Sheet</vt:lpstr>
      <vt:lpstr>Self-Monitoring Treatment Integrity Checklist</vt:lpstr>
      <vt:lpstr>Video Model: RRR In-Class Procedures</vt:lpstr>
      <vt:lpstr> Student Check-in and Feedback: Praise</vt:lpstr>
      <vt:lpstr>Student Check-In and Feedback: Tips from Teachers</vt:lpstr>
      <vt:lpstr>Student Check-in and Feedback Practice</vt:lpstr>
      <vt:lpstr>Self-monitoring practice 1</vt:lpstr>
      <vt:lpstr>Self-monitoring practice 2</vt:lpstr>
      <vt:lpstr>Self-monitoring practice 3</vt:lpstr>
      <vt:lpstr>Engagement Graphing (1)</vt:lpstr>
      <vt:lpstr>Engagement Graphing (2)</vt:lpstr>
      <vt:lpstr>Engagement Graphing Handout</vt:lpstr>
      <vt:lpstr>Step 6</vt:lpstr>
      <vt:lpstr>RRR Module Highlight! (2)</vt:lpstr>
      <vt:lpstr>Step 6 Monitor maintenance and generalization</vt:lpstr>
      <vt:lpstr>Step 7</vt:lpstr>
      <vt:lpstr>Step 7: Seek input from student, families, and teachers</vt:lpstr>
      <vt:lpstr>Feedback from Families</vt:lpstr>
      <vt:lpstr>Teacher Interviews</vt:lpstr>
      <vt:lpstr>Student Interviews</vt:lpstr>
      <vt:lpstr>What do you think about goals, procedures, and intended outcomes? </vt:lpstr>
      <vt:lpstr>Considerations for Implementing RRR</vt:lpstr>
      <vt:lpstr>Teacher Recommendations (1)</vt:lpstr>
      <vt:lpstr>Teacher Recommendations (2)</vt:lpstr>
      <vt:lpstr>Wrap Up and Moving Forward</vt:lpstr>
      <vt:lpstr>Action Items</vt:lpstr>
      <vt:lpstr>Project EMPOWER+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21</cp:revision>
  <dcterms:created xsi:type="dcterms:W3CDTF">2020-08-09T02:04:37Z</dcterms:created>
  <dcterms:modified xsi:type="dcterms:W3CDTF">2025-11-04T20:18:42Z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ies>
</file>