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21" r:id="rId6"/>
  </p:sldMasterIdLst>
  <p:notesMasterIdLst>
    <p:notesMasterId r:id="rId48"/>
  </p:notesMasterIdLst>
  <p:handoutMasterIdLst>
    <p:handoutMasterId r:id="rId49"/>
  </p:handoutMasterIdLst>
  <p:sldIdLst>
    <p:sldId id="257" r:id="rId7"/>
    <p:sldId id="258" r:id="rId8"/>
    <p:sldId id="259" r:id="rId9"/>
    <p:sldId id="2299" r:id="rId10"/>
    <p:sldId id="1524" r:id="rId11"/>
    <p:sldId id="2016" r:id="rId12"/>
    <p:sldId id="2017" r:id="rId13"/>
    <p:sldId id="2317" r:id="rId14"/>
    <p:sldId id="2186" r:id="rId15"/>
    <p:sldId id="2187" r:id="rId16"/>
    <p:sldId id="1823" r:id="rId17"/>
    <p:sldId id="1969" r:id="rId18"/>
    <p:sldId id="1970" r:id="rId19"/>
    <p:sldId id="1955" r:id="rId20"/>
    <p:sldId id="260" r:id="rId21"/>
    <p:sldId id="1864" r:id="rId22"/>
    <p:sldId id="1865" r:id="rId23"/>
    <p:sldId id="1866" r:id="rId24"/>
    <p:sldId id="1867" r:id="rId25"/>
    <p:sldId id="269" r:id="rId26"/>
    <p:sldId id="270" r:id="rId27"/>
    <p:sldId id="267" r:id="rId28"/>
    <p:sldId id="1869" r:id="rId29"/>
    <p:sldId id="1871" r:id="rId30"/>
    <p:sldId id="1870" r:id="rId31"/>
    <p:sldId id="262" r:id="rId32"/>
    <p:sldId id="1872" r:id="rId33"/>
    <p:sldId id="1306" r:id="rId34"/>
    <p:sldId id="1929" r:id="rId35"/>
    <p:sldId id="1690" r:id="rId36"/>
    <p:sldId id="2312" r:id="rId37"/>
    <p:sldId id="1930" r:id="rId38"/>
    <p:sldId id="1859" r:id="rId39"/>
    <p:sldId id="1860" r:id="rId40"/>
    <p:sldId id="263" r:id="rId41"/>
    <p:sldId id="2321" r:id="rId42"/>
    <p:sldId id="2318" r:id="rId43"/>
    <p:sldId id="2319" r:id="rId44"/>
    <p:sldId id="2320" r:id="rId45"/>
    <p:sldId id="2322" r:id="rId46"/>
    <p:sldId id="2323"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id="{76E94627-A3CC-46B4-98D8-EEF8ABC560E3}">
          <p14:sldIdLst>
            <p14:sldId id="257"/>
            <p14:sldId id="258"/>
          </p14:sldIdLst>
        </p14:section>
        <p14:section name="What is the SRSS-IE?" id="{521DC1D5-528F-4502-B0B5-49F09890D83D}">
          <p14:sldIdLst>
            <p14:sldId id="259"/>
            <p14:sldId id="2299"/>
            <p14:sldId id="1524"/>
            <p14:sldId id="2016"/>
            <p14:sldId id="2017"/>
            <p14:sldId id="2317"/>
            <p14:sldId id="2186"/>
            <p14:sldId id="2187"/>
            <p14:sldId id="1823"/>
            <p14:sldId id="1969"/>
            <p14:sldId id="1970"/>
            <p14:sldId id="1955"/>
          </p14:sldIdLst>
        </p14:section>
        <p14:section name="What’s new in SRSS-IE research?" id="{487A4E01-99BD-4867-A176-F05A8AB880AE}">
          <p14:sldIdLst>
            <p14:sldId id="260"/>
            <p14:sldId id="1864"/>
            <p14:sldId id="1865"/>
            <p14:sldId id="1866"/>
            <p14:sldId id="1867"/>
            <p14:sldId id="269"/>
            <p14:sldId id="270"/>
            <p14:sldId id="267"/>
            <p14:sldId id="1869"/>
            <p14:sldId id="1871"/>
            <p14:sldId id="1870"/>
          </p14:sldIdLst>
        </p14:section>
        <p14:section name="What new resources exist to support screening using the SRSS-IE?" id="{38004EAB-D57A-4A5C-91F8-2A11BC651D8C}">
          <p14:sldIdLst>
            <p14:sldId id="262"/>
            <p14:sldId id="1872"/>
            <p14:sldId id="1306"/>
            <p14:sldId id="1929"/>
            <p14:sldId id="1690"/>
            <p14:sldId id="2312"/>
            <p14:sldId id="1930"/>
            <p14:sldId id="1859"/>
            <p14:sldId id="1860"/>
          </p14:sldIdLst>
        </p14:section>
        <p14:section name="What’s next for the SRSS-IE?" id="{E316A8CB-9758-451F-84E2-886DF964086C}">
          <p14:sldIdLst>
            <p14:sldId id="263"/>
            <p14:sldId id="2321"/>
            <p14:sldId id="2318"/>
            <p14:sldId id="2319"/>
            <p14:sldId id="2320"/>
            <p14:sldId id="2322"/>
            <p14:sldId id="2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D4D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64ED4-B6A2-449A-87FB-5BEF39766F63}" v="1" dt="2025-11-19T16:54:53.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168"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14620DA4-A871-4EC4-A5FE-17531DB005E9}"/>
    <pc:docChg chg="custSel modSld modNotesMaster modHandout">
      <pc:chgData name="Buckman, Mark" userId="143108ed-1948-4344-b71d-df851b3c54dd" providerId="ADAL" clId="{14620DA4-A871-4EC4-A5FE-17531DB005E9}" dt="2025-11-19T16:55:10.633" v="3" actId="478"/>
      <pc:docMkLst>
        <pc:docMk/>
      </pc:docMkLst>
      <pc:sldChg chg="delSp mod delAnim">
        <pc:chgData name="Buckman, Mark" userId="143108ed-1948-4344-b71d-df851b3c54dd" providerId="ADAL" clId="{14620DA4-A871-4EC4-A5FE-17531DB005E9}" dt="2025-11-19T16:55:10.633" v="3" actId="478"/>
        <pc:sldMkLst>
          <pc:docMk/>
          <pc:sldMk cId="3843914809" sldId="1870"/>
        </pc:sldMkLst>
        <pc:spChg chg="del">
          <ac:chgData name="Buckman, Mark" userId="143108ed-1948-4344-b71d-df851b3c54dd" providerId="ADAL" clId="{14620DA4-A871-4EC4-A5FE-17531DB005E9}" dt="2025-11-19T16:55:09.947" v="2" actId="478"/>
          <ac:spMkLst>
            <pc:docMk/>
            <pc:sldMk cId="3843914809" sldId="1870"/>
            <ac:spMk id="3" creationId="{A9FFEB16-838D-DF0C-9C18-B6E1AD4E035C}"/>
          </ac:spMkLst>
        </pc:spChg>
        <pc:spChg chg="del">
          <ac:chgData name="Buckman, Mark" userId="143108ed-1948-4344-b71d-df851b3c54dd" providerId="ADAL" clId="{14620DA4-A871-4EC4-A5FE-17531DB005E9}" dt="2025-11-19T16:55:10.633" v="3" actId="478"/>
          <ac:spMkLst>
            <pc:docMk/>
            <pc:sldMk cId="3843914809" sldId="1870"/>
            <ac:spMk id="6" creationId="{7A01D789-1CA5-A76C-E9AF-095A6C759F37}"/>
          </ac:spMkLst>
        </pc:spChg>
        <pc:spChg chg="del">
          <ac:chgData name="Buckman, Mark" userId="143108ed-1948-4344-b71d-df851b3c54dd" providerId="ADAL" clId="{14620DA4-A871-4EC4-A5FE-17531DB005E9}" dt="2025-11-19T16:55:09.229" v="1" actId="478"/>
          <ac:spMkLst>
            <pc:docMk/>
            <pc:sldMk cId="3843914809" sldId="1870"/>
            <ac:spMk id="7" creationId="{635599D1-E918-9B9F-6BCD-25EE41C58553}"/>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6512764A-8ED4-4529-8DC9-0228EB6789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87CFDD6D-1FD0-4743-A2AD-094715BA72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518382F7-9493-446B-9879-48A8BF8B87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46422271-5C4C-4705-9D55-F93A134F16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EAD3B708-0FF5-40F5-A2BA-B8F94F25642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591A0657-731D-4ECD-BC24-A9663395319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DD680F43-6C96-4380-B29C-E62EB25189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F4C66701-47AE-4236-AE97-096533A486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F7B425AE-774E-4416-94CA-556A389BBB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501285DA-F060-4936-8BF2-331C4E771D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B2931BE0-67F4-42E8-8081-B7BE7F06D0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41449E2F-3D9C-4A25-81C3-22D115A9D8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BEACDB58-FBE1-401A-BA9F-C241F80FEF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59D8F052-8F35-4014-9764-B756D4BD89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12B1323E-F28E-4257-B07B-28CEFC4805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00B327C9-99D5-48E7-A79A-6BD9E2C319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F6799786-CB3F-4E06-95D7-260CD5B705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5A482EDA-AF25-4C64-B275-7CA4796795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1F2A3A2C-C48B-4FE5-8B5F-2E5D15253F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C40FCA54-616C-4C28-8EFC-D41AB60D99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E0DCDF01-A2D9-47F4-9FAB-677E7B74B8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42372538-E4A5-475E-B4C9-F172F158FD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09476164-F830-4231-8BF3-411EDC9827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630CB24D-41F5-4AB5-ADB0-B7541CCBAA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5FFCBCBB-137F-4399-9CFA-5076D73ABA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C195B86C-0016-4C9A-BE95-B1E6BAA62B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AC6D1332-E75A-450A-B8BE-20629194AE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CE5B9D76-8825-4557-8FCD-9032EA02CC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6654000B-2BE0-479E-B465-264798A56F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180272207406014"/>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BF99206F-21DE-4054-905E-6A307A7EEE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CEDF2399-C0C4-4A43-BBCA-3DC381CE12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DFBD4778-7FF7-4FB7-91F8-4EC5F5B71D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A69A207A-0C14-412E-B99E-2D854D2336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AED790D6-2977-4041-996E-E8BF5873C6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4076C401-62A7-442A-A7F0-2D73112852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9927B46D-F7AE-4531-9127-C9E6D441E7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46120FAB-08A7-4456-B426-B7F312FC5E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F7C869AC-99FE-40C4-953D-57B342BF60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0BE2B1FB-A1FD-40E5-872B-2E0AD952A0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5D2590E7-4A52-4B72-A0A6-49B57CD5B9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8423C306-5062-4092-8785-13DB51510D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D8365E00-FAA9-4FC2-80CC-BBE402242F48}"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90308AD8-8E97-4B05-B5E3-D17F2A21D2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D3A40369-7B85-4AC4-A5E2-4C5D844DB9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E291CFF1-ADF1-4AA6-95E6-B6DE225649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B771FAA4-9348-44A9-B51F-27898B1834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1FF7169A-0E9A-4350-88E6-3EBFE30423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ED5A49EB-71DF-440E-AA94-30FD8D4F5E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6FDCA404-0F8C-4266-8F3F-C298866DDD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2A313988-401C-41D3-8380-A0CCD3E9EC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8B1C16BE-B03F-4050-A0CE-A12069E7E2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9C585DBF-C2C2-4E4E-AB2F-73A43DA427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32031255-D6AB-4ECF-97A4-A4679473E4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56941EE5-3E7B-4ED5-B06C-3913BC6CDC6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E264F24F-E770-460F-937B-11315F38DB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26AF1C0C-D578-4AA4-ADDD-7CA3BA3FE0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FF0ADAC4-97E5-4968-AF18-AF08B3D03C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73C427F4-A15F-41DF-95D0-DE268E46F9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218552219807241"/>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6987C75-5A4D-0F4C-98F9-12B3A7808E58}" type="datetimeFigureOut">
              <a:rPr lang="en-US" smtClean="0"/>
              <a:t>11/19/2025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32A8AE9-FAAB-4EE6-BC0A-C9F0BFE8DCB9}" type="datetimeFigureOut">
              <a:rPr lang="en-US" smtClean="0"/>
              <a:t>11/19/2025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7C88DB9-C99E-460D-9D5D-C2829A2B6097}" type="slidenum">
              <a:rPr lang="en-US" smtClean="0"/>
              <a:t>‹#›</a:t>
            </a:fld>
            <a:endParaRPr lang="en-US"/>
          </a:p>
        </p:txBody>
      </p:sp>
    </p:spTree>
    <p:extLst>
      <p:ext uri="{BB962C8B-B14F-4D97-AF65-F5344CB8AC3E}">
        <p14:creationId xmlns:p14="http://schemas.microsoft.com/office/powerpoint/2010/main" val="42754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introduce new lessons learned about psychometric properties of the SRSS-IE and share resources to support educators in using systematic screening data to shape instruction. We introduce free-access professional learning and implementation resources and provide new information about digital systems for collecting and reporting SRSS-IE data.</a:t>
            </a:r>
          </a:p>
        </p:txBody>
      </p:sp>
      <p:sp>
        <p:nvSpPr>
          <p:cNvPr id="4" name="Slide Number Placeholder 3"/>
          <p:cNvSpPr>
            <a:spLocks noGrp="1"/>
          </p:cNvSpPr>
          <p:nvPr>
            <p:ph type="sldNum" sz="quarter" idx="5"/>
          </p:nvPr>
        </p:nvSpPr>
        <p:spPr/>
        <p:txBody>
          <a:bodyPr/>
          <a:lstStyle/>
          <a:p>
            <a:fld id="{A7C88DB9-C99E-460D-9D5D-C2829A2B6097}" type="slidenum">
              <a:rPr lang="en-US" smtClean="0"/>
              <a:t>1</a:t>
            </a:fld>
            <a:endParaRPr lang="en-US"/>
          </a:p>
        </p:txBody>
      </p:sp>
    </p:spTree>
    <p:extLst>
      <p:ext uri="{BB962C8B-B14F-4D97-AF65-F5344CB8AC3E}">
        <p14:creationId xmlns:p14="http://schemas.microsoft.com/office/powerpoint/2010/main" val="57688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C60E6-90B1-46FB-858E-564E6D0F225F}" type="slidenum">
              <a:rPr lang="en-US" smtClean="0"/>
              <a:t>20</a:t>
            </a:fld>
            <a:endParaRPr lang="en-US"/>
          </a:p>
        </p:txBody>
      </p:sp>
    </p:spTree>
    <p:extLst>
      <p:ext uri="{BB962C8B-B14F-4D97-AF65-F5344CB8AC3E}">
        <p14:creationId xmlns:p14="http://schemas.microsoft.com/office/powerpoint/2010/main" val="286195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https://www.pbis.org/resource/resources-to-support-systematic-screening-in-k-12-schools</a:t>
            </a:r>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88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defTabSz="966612">
              <a:defRPr/>
            </a:pPr>
            <a:fld id="{354B5707-476E-F540-B8FF-8E5DB928D056}" type="slidenum">
              <a:rPr lang="en-US">
                <a:solidFill>
                  <a:prstClr val="black"/>
                </a:solidFill>
                <a:latin typeface="Calibri" panose="020F0502020204030204"/>
              </a:rPr>
              <a:pPr defTabSz="966612">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54543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We present preliminary findings of an underpowered randomized control trail examining the impact of a new Tier 2 intervention: Recognize. Relax. Record., being tested as part of a new IES-funded project to support elementary age students with internalizing behavior. We highlight social validity findings as well as students’ outcomes.</a:t>
            </a:r>
          </a:p>
        </p:txBody>
      </p:sp>
      <p:sp>
        <p:nvSpPr>
          <p:cNvPr id="4" name="Slide Number Placeholder 3"/>
          <p:cNvSpPr>
            <a:spLocks noGrp="1"/>
          </p:cNvSpPr>
          <p:nvPr>
            <p:ph type="sldNum" sz="quarter" idx="5"/>
          </p:nvPr>
        </p:nvSpPr>
        <p:spPr/>
        <p:txBody>
          <a:bodyPr/>
          <a:lstStyle/>
          <a:p>
            <a:fld id="{A7C88DB9-C99E-460D-9D5D-C2829A2B6097}" type="slidenum">
              <a:rPr lang="en-US" smtClean="0"/>
              <a:t>2</a:t>
            </a:fld>
            <a:endParaRPr lang="en-US"/>
          </a:p>
        </p:txBody>
      </p:sp>
    </p:spTree>
    <p:extLst>
      <p:ext uri="{BB962C8B-B14F-4D97-AF65-F5344CB8AC3E}">
        <p14:creationId xmlns:p14="http://schemas.microsoft.com/office/powerpoint/2010/main" val="401622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76913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defTabSz="966612">
              <a:defRPr/>
            </a:pPr>
            <a:fld id="{45A2F364-F0C4-4B2D-822E-43EBCE1F570C}" type="slidenum">
              <a:rPr lang="en-US">
                <a:solidFill>
                  <a:prstClr val="black"/>
                </a:solidFill>
                <a:latin typeface="Calibri" panose="020F0502020204030204"/>
              </a:rPr>
              <a:pPr defTabSz="96661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88866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defTabSz="966612">
              <a:defRPr/>
            </a:pPr>
            <a:fld id="{45A2F364-F0C4-4B2D-822E-43EBCE1F570C}" type="slidenum">
              <a:rPr lang="en-US">
                <a:solidFill>
                  <a:prstClr val="black"/>
                </a:solidFill>
                <a:latin typeface="Calibri" panose="020F0502020204030204"/>
              </a:rPr>
              <a:pPr defTabSz="96661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90577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defTabSz="984978"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84978" eaLnBrk="0" fontAlgn="base" hangingPunct="0">
                <a:spcBef>
                  <a:spcPct val="0"/>
                </a:spcBef>
                <a:spcAft>
                  <a:spcPct val="0"/>
                </a:spcAft>
                <a:defRPr/>
              </a:pPr>
              <a:t>11</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78703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92372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86139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14</a:t>
            </a:fld>
            <a:endParaRPr lang="en-US"/>
          </a:p>
        </p:txBody>
      </p:sp>
    </p:spTree>
    <p:extLst>
      <p:ext uri="{BB962C8B-B14F-4D97-AF65-F5344CB8AC3E}">
        <p14:creationId xmlns:p14="http://schemas.microsoft.com/office/powerpoint/2010/main" val="2381379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14010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552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421001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62228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7646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8680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87265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28084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01043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5061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1626336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18565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4214966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88670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569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3042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3076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8583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63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517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3577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981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44824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93861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81988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72223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58B6-631B-0B67-7076-CE9F80224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BB075-B825-AC11-2014-6E8B6F758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9B29D-56D8-8D63-50F8-2728CDC53F1D}"/>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7C356432-C8F6-D34B-A2D3-C089E15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511B6-E7B6-8E2A-0D30-01F4E27A387E}"/>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870714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487C-487A-0E78-C912-E0BD64071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0C1E-3930-6FFE-E46D-626A89D5F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BF71-6B6C-A0F5-F049-0970C91AA799}"/>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6EA6A163-0259-0424-70E0-58047C9ED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03AA1-AE7F-E91E-19C0-E736FEDEAA6B}"/>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673543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1706-D558-ADD1-82ED-0F1452ACD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154D0-0E31-3A42-8565-F4CD8A4566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F6C9E-6558-07BC-AB48-C4CC29191DB7}"/>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FED7616D-249E-47F1-59C8-EF0C53822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B36-A3AA-DC88-5E4B-128BB81D3579}"/>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136005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5E6E-45F6-9C56-585A-9846AF3E0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2DEC4-8218-200B-1354-1E8C138804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862C1-E261-4D29-B1AD-1CC21E82D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F5A2D-FD45-4917-9948-734CA9818335}"/>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6" name="Footer Placeholder 5">
            <a:extLst>
              <a:ext uri="{FF2B5EF4-FFF2-40B4-BE49-F238E27FC236}">
                <a16:creationId xmlns:a16="http://schemas.microsoft.com/office/drawing/2014/main" id="{E3717EAE-9E13-173E-98CB-E10085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F868D-25C8-17B9-7FA2-CB3FC92315A8}"/>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347766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5CB3-ED64-23C5-4CC0-E9C4D4C30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92B86-EF4A-3DB5-EA7B-50AEC9A5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13C23-E842-BE29-E3FB-4E341FCFA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0B4E4-A2D0-0FCD-6B8E-B87245F8B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1517F-2A9D-6E45-BC80-977352123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60518-1CE3-A889-FC95-5B10128E275B}"/>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8" name="Footer Placeholder 7">
            <a:extLst>
              <a:ext uri="{FF2B5EF4-FFF2-40B4-BE49-F238E27FC236}">
                <a16:creationId xmlns:a16="http://schemas.microsoft.com/office/drawing/2014/main" id="{1C9D9CED-0961-C6A6-3BBC-6AF2E03B0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027B8-AFE9-A106-DE26-E8C9C287C57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468009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F947-D312-2153-836C-5368EEFA9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7472A-94B4-DAC8-E634-C2EEDFC41E01}"/>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4" name="Footer Placeholder 3">
            <a:extLst>
              <a:ext uri="{FF2B5EF4-FFF2-40B4-BE49-F238E27FC236}">
                <a16:creationId xmlns:a16="http://schemas.microsoft.com/office/drawing/2014/main" id="{D397B1D7-2E8C-02EC-498F-1036B6150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58D1D-256D-1BAC-D16D-2561C4507942}"/>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0262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1236-5EA1-D327-491D-8E1B8B84B239}"/>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3" name="Footer Placeholder 2">
            <a:extLst>
              <a:ext uri="{FF2B5EF4-FFF2-40B4-BE49-F238E27FC236}">
                <a16:creationId xmlns:a16="http://schemas.microsoft.com/office/drawing/2014/main" id="{2790D4C5-4760-1A8D-0AAC-0E82CAEF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FB203-92C5-41B2-411A-D349AE10EA9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152798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4F3-9A61-A72A-7009-331EC46FA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CE9FF-6D64-CDDD-158E-9AFD82AA0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DEE39-15F5-2B7A-1CB1-8656957E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5E3B5-158F-08CC-2945-DE45D767C02B}"/>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6" name="Footer Placeholder 5">
            <a:extLst>
              <a:ext uri="{FF2B5EF4-FFF2-40B4-BE49-F238E27FC236}">
                <a16:creationId xmlns:a16="http://schemas.microsoft.com/office/drawing/2014/main" id="{8484C026-B35D-54FD-11E9-A897782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0222B-95A5-624D-A8A0-F2139460CAED}"/>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995178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5B8-43D8-6967-F959-0080A42FB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A4146-E8A2-553F-A2C6-AA23F968A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9D12-5FBD-3839-A384-C421C126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543CA-17DE-83EC-4D9A-E876C9EA1E77}"/>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6" name="Footer Placeholder 5">
            <a:extLst>
              <a:ext uri="{FF2B5EF4-FFF2-40B4-BE49-F238E27FC236}">
                <a16:creationId xmlns:a16="http://schemas.microsoft.com/office/drawing/2014/main" id="{E2BAE176-7CFC-7704-1CF9-2099A2DFA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8E9C-6B37-493A-F262-0E6D993A54E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784378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A25-A229-9D0B-6D27-28E242401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A9EBC-DF92-24AE-62C9-F15A29CB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05393-EE6D-2A7C-27C0-E865A8028C1C}"/>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6678E326-BF8B-C778-D73E-1554C9D8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0002-A702-85EB-5379-7FF1182A9F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227916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A3D6-618C-69DD-B483-30586A52A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E74E-1CE8-5065-3DFE-B22167DA8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45607-C11F-5C1E-E8F3-914946AB565F}"/>
              </a:ext>
            </a:extLst>
          </p:cNvPr>
          <p:cNvSpPr>
            <a:spLocks noGrp="1"/>
          </p:cNvSpPr>
          <p:nvPr>
            <p:ph type="dt" sz="half" idx="10"/>
          </p:nvPr>
        </p:nvSpPr>
        <p:spPr/>
        <p:txBody>
          <a:body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B289B793-6A68-5BF4-5019-45FE532F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91415-FF3A-4148-BE52-85B168B0CD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140235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6447158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8643D-127B-19DA-2FBF-89C0B8015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59E73-765F-8904-EC9E-276B3AE1C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6D432-8D54-B96B-D4C6-15F5A0FD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784B1-5C5B-4FBB-B652-3350CE809FE7}" type="datetimeFigureOut">
              <a:rPr lang="en-US" smtClean="0"/>
              <a:t>11/19/2025</a:t>
            </a:fld>
            <a:endParaRPr lang="en-US"/>
          </a:p>
        </p:txBody>
      </p:sp>
      <p:sp>
        <p:nvSpPr>
          <p:cNvPr id="5" name="Footer Placeholder 4">
            <a:extLst>
              <a:ext uri="{FF2B5EF4-FFF2-40B4-BE49-F238E27FC236}">
                <a16:creationId xmlns:a16="http://schemas.microsoft.com/office/drawing/2014/main" id="{BA60EDF5-387E-CB8C-68C2-29E6AAB19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B299F-BB57-D7AC-E905-CC9BEC1F2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319AB-041C-44F6-AB0F-0141035D4795}" type="slidenum">
              <a:rPr lang="en-US" smtClean="0"/>
              <a:t>‹#›</a:t>
            </a:fld>
            <a:endParaRPr lang="en-US"/>
          </a:p>
        </p:txBody>
      </p:sp>
    </p:spTree>
    <p:extLst>
      <p:ext uri="{BB962C8B-B14F-4D97-AF65-F5344CB8AC3E}">
        <p14:creationId xmlns:p14="http://schemas.microsoft.com/office/powerpoint/2010/main" val="39073790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77/07419325231193147"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hyperlink" Target="https://doi.org/10.1177/0198742923122289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9.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hyperlink" Target="https://www.ci3t.org/measures" TargetMode="Externa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401653"/>
            <a:ext cx="10515600" cy="2696198"/>
          </a:xfrm>
        </p:spPr>
        <p:txBody>
          <a:bodyPr anchor="b">
            <a:noAutofit/>
          </a:bodyPr>
          <a:lstStyle/>
          <a:p>
            <a:r>
              <a:rPr lang="en-US" sz="4800"/>
              <a:t>What’s New in Systematic Screening with the SRSS-IE?</a:t>
            </a:r>
            <a:br>
              <a:rPr lang="en-US" sz="4800"/>
            </a:br>
            <a:r>
              <a:rPr lang="en-US" sz="4800"/>
              <a:t>A Focus on Logistics</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3008121"/>
            <a:ext cx="10515600" cy="3055120"/>
          </a:xfrm>
        </p:spPr>
        <p:txBody>
          <a:bodyPr anchor="ctr">
            <a:normAutofit/>
          </a:bodyPr>
          <a:lstStyle/>
          <a:p>
            <a:pPr>
              <a:spcBef>
                <a:spcPts val="0"/>
              </a:spcBef>
            </a:pPr>
            <a:r>
              <a:rPr lang="en-US"/>
              <a:t>Mark M. Buckman, University of Kansas</a:t>
            </a:r>
          </a:p>
          <a:p>
            <a:pPr>
              <a:spcBef>
                <a:spcPts val="0"/>
              </a:spcBef>
            </a:pPr>
            <a:r>
              <a:rPr lang="en-US"/>
              <a:t>Kathleen Lynne Lane, University of Kansas</a:t>
            </a:r>
            <a:endParaRPr lang="en-US">
              <a:cs typeface="Arial"/>
            </a:endParaRPr>
          </a:p>
          <a:p>
            <a:pPr>
              <a:spcBef>
                <a:spcPts val="0"/>
              </a:spcBef>
            </a:pPr>
            <a:r>
              <a:rPr lang="en-US"/>
              <a:t>Rebecca L. Sherod Adams, Arizona State University</a:t>
            </a:r>
            <a:endParaRPr lang="en-US">
              <a:cs typeface="Arial"/>
            </a:endParaRPr>
          </a:p>
          <a:p>
            <a:pPr>
              <a:spcBef>
                <a:spcPts val="0"/>
              </a:spcBef>
            </a:pPr>
            <a:r>
              <a:rPr lang="en-US"/>
              <a:t>Wendy Peia Oakes, Arizona State University</a:t>
            </a:r>
            <a:endParaRPr lang="en-US">
              <a:cs typeface="Arial" panose="020B0604020202020204"/>
            </a:endParaRPr>
          </a:p>
        </p:txBody>
      </p:sp>
      <p:sp>
        <p:nvSpPr>
          <p:cNvPr id="2" name="TextBox 6">
            <a:extLst>
              <a:ext uri="{FF2B5EF4-FFF2-40B4-BE49-F238E27FC236}">
                <a16:creationId xmlns:a16="http://schemas.microsoft.com/office/drawing/2014/main" id="{5089B43B-CC21-53A4-17F5-D2EFD9B6BA65}"/>
              </a:ext>
            </a:extLst>
          </p:cNvPr>
          <p:cNvSpPr txBox="1"/>
          <p:nvPr/>
        </p:nvSpPr>
        <p:spPr>
          <a:xfrm>
            <a:off x="6293978" y="6225514"/>
            <a:ext cx="585814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4D4D4D"/>
                </a:solidFill>
                <a:latin typeface="+mj-lt"/>
                <a:cs typeface="Arial"/>
              </a:rPr>
              <a:t>Institute of Education Sciences, U.S. Department of Education </a:t>
            </a:r>
          </a:p>
          <a:p>
            <a:pPr algn="r"/>
            <a:r>
              <a:rPr lang="en-US" sz="1200" b="0" i="0" u="none" strike="noStrike">
                <a:solidFill>
                  <a:srgbClr val="4D4D4D"/>
                </a:solidFill>
                <a:effectLst/>
                <a:latin typeface="+mj-lt"/>
              </a:rPr>
              <a:t>R324A190013 </a:t>
            </a:r>
            <a:r>
              <a:rPr lang="en-US" sz="1200">
                <a:solidFill>
                  <a:srgbClr val="4D4D4D"/>
                </a:solidFill>
                <a:latin typeface="+mj-lt"/>
                <a:cs typeface="Arial"/>
              </a:rPr>
              <a:t>University of Kansas</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descr="Graph of Fall SRSS-Internalizing results at the elementary school level, displays the % of students screened across the years 2014-2024 in the low risk, moderate risk, and high risk levels.">
            <a:extLst>
              <a:ext uri="{FF2B5EF4-FFF2-40B4-BE49-F238E27FC236}">
                <a16:creationId xmlns:a16="http://schemas.microsoft.com/office/drawing/2014/main" id="{11F22A53-10EA-9FD5-0919-00EB13F50D9D}"/>
              </a:ext>
            </a:extLst>
          </p:cNvPr>
          <p:cNvGraphicFramePr/>
          <p:nvPr>
            <p:extLst>
              <p:ext uri="{D42A27DB-BD31-4B8C-83A1-F6EECF244321}">
                <p14:modId xmlns:p14="http://schemas.microsoft.com/office/powerpoint/2010/main" val="3424856283"/>
              </p:ext>
            </p:extLst>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469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Multiple Sources of Data</a:t>
            </a:r>
          </a:p>
        </p:txBody>
      </p:sp>
      <p:pic>
        <p:nvPicPr>
          <p:cNvPr id="3" name="Picture 4" descr="Example of a table that displays information collected on individual students in a classroom, including the student's name, ID, scores for AIMSweb reading and math, scores for SRSS externalizing and internalizing behavior, ODRs, and total days absent">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1961965" y="1581997"/>
            <a:ext cx="7950735" cy="4563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own Arrow 3">
            <a:extLst>
              <a:ext uri="{C183D7F6-B498-43B3-948B-1728B52AA6E4}">
                <adec:decorative xmlns:adec="http://schemas.microsoft.com/office/drawing/2017/decorative" val="1"/>
              </a:ext>
            </a:extLst>
          </p:cNvPr>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a:extLst>
              <a:ext uri="{C183D7F6-B498-43B3-948B-1728B52AA6E4}">
                <adec:decorative xmlns:adec="http://schemas.microsoft.com/office/drawing/2017/decorative" val="1"/>
              </a:ext>
            </a:extLst>
          </p:cNvPr>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a:extLst>
              <a:ext uri="{C183D7F6-B498-43B3-948B-1728B52AA6E4}">
                <adec:decorative xmlns:adec="http://schemas.microsoft.com/office/drawing/2017/decorative" val="1"/>
              </a:ext>
            </a:extLst>
          </p:cNvPr>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a:extLst>
              <a:ext uri="{C183D7F6-B498-43B3-948B-1728B52AA6E4}">
                <adec:decorative xmlns:adec="http://schemas.microsoft.com/office/drawing/2017/decorative" val="1"/>
              </a:ext>
            </a:extLst>
          </p:cNvPr>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a:extLst>
              <a:ext uri="{C183D7F6-B498-43B3-948B-1728B52AA6E4}">
                <adec:decorative xmlns:adec="http://schemas.microsoft.com/office/drawing/2017/decorative" val="1"/>
              </a:ext>
            </a:extLst>
          </p:cNvPr>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a:extLst>
              <a:ext uri="{C183D7F6-B498-43B3-948B-1728B52AA6E4}">
                <adec:decorative xmlns:adec="http://schemas.microsoft.com/office/drawing/2017/decorative" val="1"/>
              </a:ext>
            </a:extLst>
          </p:cNvPr>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C183D7F6-B498-43B3-948B-1728B52AA6E4}">
                <adec:decorative xmlns:adec="http://schemas.microsoft.com/office/drawing/2017/decorative" val="1"/>
              </a:ext>
            </a:extLst>
          </p:cNvPr>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87387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FC79-3E42-3A4E-052A-BACF2B39E63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Ci3T.org Page Views</a:t>
            </a:r>
          </a:p>
        </p:txBody>
      </p:sp>
      <p:pic>
        <p:nvPicPr>
          <p:cNvPr id="3" name="Picture 2" descr="Screenshot of a map showing the physical location of ci3t.org page views">
            <a:extLst>
              <a:ext uri="{FF2B5EF4-FFF2-40B4-BE49-F238E27FC236}">
                <a16:creationId xmlns:a16="http://schemas.microsoft.com/office/drawing/2014/main" id="{B2C6E96A-6758-9EC0-DC67-05E55608345A}"/>
              </a:ext>
            </a:extLst>
          </p:cNvPr>
          <p:cNvPicPr>
            <a:picLocks noChangeAspect="1"/>
          </p:cNvPicPr>
          <p:nvPr/>
        </p:nvPicPr>
        <p:blipFill>
          <a:blip r:embed="rId3"/>
          <a:stretch>
            <a:fillRect/>
          </a:stretch>
        </p:blipFill>
        <p:spPr>
          <a:xfrm>
            <a:off x="913997" y="0"/>
            <a:ext cx="10364005" cy="6858000"/>
          </a:xfrm>
          <a:prstGeom prst="rect">
            <a:avLst/>
          </a:prstGeom>
        </p:spPr>
      </p:pic>
      <p:pic>
        <p:nvPicPr>
          <p:cNvPr id="7" name="Picture 6" descr="Screenshot of a map showing the physical location of ci3t.org page views">
            <a:extLst>
              <a:ext uri="{FF2B5EF4-FFF2-40B4-BE49-F238E27FC236}">
                <a16:creationId xmlns:a16="http://schemas.microsoft.com/office/drawing/2014/main" id="{431901F1-C7E0-428F-5F07-A5F5C48B34BA}"/>
              </a:ext>
            </a:extLst>
          </p:cNvPr>
          <p:cNvPicPr>
            <a:picLocks noChangeAspect="1"/>
          </p:cNvPicPr>
          <p:nvPr/>
        </p:nvPicPr>
        <p:blipFill>
          <a:blip r:embed="rId4"/>
          <a:stretch>
            <a:fillRect/>
          </a:stretch>
        </p:blipFill>
        <p:spPr>
          <a:xfrm>
            <a:off x="12379469" y="1132934"/>
            <a:ext cx="10036319" cy="6777884"/>
          </a:xfrm>
          <a:prstGeom prst="rect">
            <a:avLst/>
          </a:prstGeom>
        </p:spPr>
      </p:pic>
      <p:sp>
        <p:nvSpPr>
          <p:cNvPr id="5" name="TextBox 4">
            <a:extLst>
              <a:ext uri="{FF2B5EF4-FFF2-40B4-BE49-F238E27FC236}">
                <a16:creationId xmlns:a16="http://schemas.microsoft.com/office/drawing/2014/main" id="{7FDED5F1-6877-A938-5ED8-9979B7F94A17}"/>
              </a:ext>
            </a:extLst>
          </p:cNvPr>
          <p:cNvSpPr txBox="1"/>
          <p:nvPr/>
        </p:nvSpPr>
        <p:spPr>
          <a:xfrm>
            <a:off x="275070" y="5985007"/>
            <a:ext cx="2036135" cy="769441"/>
          </a:xfrm>
          <a:prstGeom prst="rect">
            <a:avLst/>
          </a:prstGeom>
          <a:noFill/>
        </p:spPr>
        <p:txBody>
          <a:bodyPr wrap="none" rtlCol="0">
            <a:spAutoFit/>
          </a:bodyPr>
          <a:lstStyle/>
          <a:p>
            <a:r>
              <a:rPr lang="en-US" sz="4400">
                <a:solidFill>
                  <a:srgbClr val="000000"/>
                </a:solidFill>
              </a:rPr>
              <a:t>ci3t.org</a:t>
            </a:r>
          </a:p>
        </p:txBody>
      </p:sp>
      <p:sp>
        <p:nvSpPr>
          <p:cNvPr id="4" name="TextBox 3">
            <a:extLst>
              <a:ext uri="{FF2B5EF4-FFF2-40B4-BE49-F238E27FC236}">
                <a16:creationId xmlns:a16="http://schemas.microsoft.com/office/drawing/2014/main" id="{C64C4B00-4AEF-454B-7603-365FE3FE6B8E}"/>
              </a:ext>
            </a:extLst>
          </p:cNvPr>
          <p:cNvSpPr txBox="1"/>
          <p:nvPr/>
        </p:nvSpPr>
        <p:spPr>
          <a:xfrm>
            <a:off x="8749709" y="6490924"/>
            <a:ext cx="3147015" cy="369332"/>
          </a:xfrm>
          <a:prstGeom prst="rect">
            <a:avLst/>
          </a:prstGeom>
          <a:noFill/>
        </p:spPr>
        <p:txBody>
          <a:bodyPr wrap="none" lIns="91440" tIns="45720" rIns="91440" bIns="45720" rtlCol="0" anchor="t">
            <a:spAutoFit/>
          </a:bodyPr>
          <a:lstStyle/>
          <a:p>
            <a:pPr algn="r"/>
            <a:r>
              <a:rPr lang="en-US"/>
              <a:t>July 1, 2022 to June 30,2025</a:t>
            </a:r>
          </a:p>
        </p:txBody>
      </p:sp>
    </p:spTree>
    <p:extLst>
      <p:ext uri="{BB962C8B-B14F-4D97-AF65-F5344CB8AC3E}">
        <p14:creationId xmlns:p14="http://schemas.microsoft.com/office/powerpoint/2010/main" val="412653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05CC-0BA4-E0EE-FE3F-22926F86A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1868A-5E99-C839-A6BC-85C12DFD49A6}"/>
              </a:ext>
            </a:extLst>
          </p:cNvPr>
          <p:cNvSpPr>
            <a:spLocks noGrp="1"/>
          </p:cNvSpPr>
          <p:nvPr>
            <p:ph type="title"/>
          </p:nvPr>
        </p:nvSpPr>
        <p:spPr/>
        <p:txBody>
          <a:bodyPr/>
          <a:lstStyle/>
          <a:p>
            <a:r>
              <a:rPr lang="en-US"/>
              <a:t>What is new in SRSS-IE research?</a:t>
            </a:r>
          </a:p>
        </p:txBody>
      </p:sp>
    </p:spTree>
    <p:extLst>
      <p:ext uri="{BB962C8B-B14F-4D97-AF65-F5344CB8AC3E}">
        <p14:creationId xmlns:p14="http://schemas.microsoft.com/office/powerpoint/2010/main" val="47352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D9F74-7F80-4116-B955-CE3B92FC59DD}"/>
              </a:ext>
            </a:extLst>
          </p:cNvPr>
          <p:cNvSpPr>
            <a:spLocks noGrp="1"/>
          </p:cNvSpPr>
          <p:nvPr>
            <p:ph type="title"/>
          </p:nvPr>
        </p:nvSpPr>
        <p:spPr/>
        <p:txBody>
          <a:bodyPr/>
          <a:lstStyle/>
          <a:p>
            <a:r>
              <a:rPr lang="en-US"/>
              <a:t>The Latest in SRSS-IE Inquiry</a:t>
            </a:r>
          </a:p>
        </p:txBody>
      </p:sp>
      <p:sp>
        <p:nvSpPr>
          <p:cNvPr id="3" name="Content Placeholder 2">
            <a:extLst>
              <a:ext uri="{FF2B5EF4-FFF2-40B4-BE49-F238E27FC236}">
                <a16:creationId xmlns:a16="http://schemas.microsoft.com/office/drawing/2014/main" id="{CEF6A822-2E3B-9CD8-16AF-C7B8AF9987FA}"/>
              </a:ext>
            </a:extLst>
          </p:cNvPr>
          <p:cNvSpPr>
            <a:spLocks noGrp="1"/>
          </p:cNvSpPr>
          <p:nvPr>
            <p:ph idx="1"/>
          </p:nvPr>
        </p:nvSpPr>
        <p:spPr/>
        <p:txBody>
          <a:bodyPr/>
          <a:lstStyle/>
          <a:p>
            <a:pPr marL="514350" indent="-514350">
              <a:buFont typeface="+mj-lt"/>
              <a:buAutoNum type="arabicPeriod"/>
            </a:pPr>
            <a:r>
              <a:rPr lang="en-US"/>
              <a:t>Examine measurement models</a:t>
            </a:r>
          </a:p>
          <a:p>
            <a:pPr marL="514350" indent="-514350">
              <a:buFont typeface="+mj-lt"/>
              <a:buAutoNum type="arabicPeriod"/>
            </a:pPr>
            <a:r>
              <a:rPr lang="en-US"/>
              <a:t>Assess measurement invariance across groups and time</a:t>
            </a:r>
          </a:p>
          <a:p>
            <a:pPr marL="514350" indent="-514350">
              <a:buFont typeface="+mj-lt"/>
              <a:buAutoNum type="arabicPeriod"/>
            </a:pPr>
            <a:r>
              <a:rPr lang="en-US"/>
              <a:t>Estimate predictive validity of key outcomes</a:t>
            </a:r>
          </a:p>
          <a:p>
            <a:pPr marL="914400" lvl="1" indent="-457200">
              <a:buAutoNum type="alphaLcPeriod"/>
            </a:pPr>
            <a:r>
              <a:rPr lang="en-US"/>
              <a:t>Latent variable scores</a:t>
            </a:r>
          </a:p>
          <a:p>
            <a:pPr marL="914400" lvl="1" indent="-457200">
              <a:buAutoNum type="alphaLcPeriod"/>
            </a:pPr>
            <a:r>
              <a:rPr lang="en-US"/>
              <a:t>Subscales scores (raw total)</a:t>
            </a:r>
          </a:p>
          <a:p>
            <a:pPr marL="514350" indent="-514350">
              <a:buFont typeface="+mj-lt"/>
              <a:buAutoNum type="arabicPeriod"/>
            </a:pPr>
            <a:endParaRPr lang="en-US"/>
          </a:p>
        </p:txBody>
      </p:sp>
    </p:spTree>
    <p:extLst>
      <p:ext uri="{BB962C8B-B14F-4D97-AF65-F5344CB8AC3E}">
        <p14:creationId xmlns:p14="http://schemas.microsoft.com/office/powerpoint/2010/main" val="3247762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D9F74-7F80-4116-B955-CE3B92FC59DD}"/>
              </a:ext>
            </a:extLst>
          </p:cNvPr>
          <p:cNvSpPr>
            <a:spLocks noGrp="1"/>
          </p:cNvSpPr>
          <p:nvPr>
            <p:ph type="title"/>
          </p:nvPr>
        </p:nvSpPr>
        <p:spPr>
          <a:xfrm>
            <a:off x="838200" y="0"/>
            <a:ext cx="10515600" cy="1325563"/>
          </a:xfrm>
        </p:spPr>
        <p:txBody>
          <a:bodyPr/>
          <a:lstStyle/>
          <a:p>
            <a:r>
              <a:rPr lang="en-US"/>
              <a:t>Confirmatory Factor Analysis</a:t>
            </a:r>
          </a:p>
        </p:txBody>
      </p:sp>
      <p:sp>
        <p:nvSpPr>
          <p:cNvPr id="4" name="Rectangle 3">
            <a:extLst>
              <a:ext uri="{FF2B5EF4-FFF2-40B4-BE49-F238E27FC236}">
                <a16:creationId xmlns:a16="http://schemas.microsoft.com/office/drawing/2014/main" id="{F571B92A-D716-77DE-2F05-D115BAF4D14B}"/>
              </a:ext>
            </a:extLst>
          </p:cNvPr>
          <p:cNvSpPr/>
          <p:nvPr/>
        </p:nvSpPr>
        <p:spPr>
          <a:xfrm>
            <a:off x="-395598" y="900326"/>
            <a:ext cx="8162476" cy="12732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000">
                <a:latin typeface="Arial"/>
                <a:cs typeface="Arial"/>
              </a:rPr>
              <a:t>Current Practice: SRSS-IE 12</a:t>
            </a:r>
          </a:p>
          <a:p>
            <a:pPr algn="ctr"/>
            <a:r>
              <a:rPr lang="en-US" sz="2000">
                <a:latin typeface="Arial" panose="020B0604020202020204" pitchFamily="34" charset="0"/>
                <a:cs typeface="Arial" panose="020B0604020202020204" pitchFamily="34" charset="0"/>
              </a:rPr>
              <a:t>Elementary School		Middle &amp; High School</a:t>
            </a:r>
          </a:p>
        </p:txBody>
      </p:sp>
      <p:pic>
        <p:nvPicPr>
          <p:cNvPr id="6" name="Content Placeholder 7" descr="SRSS-IE 12 Elementary School model (includes peer rejection, low academic achievement, shy/withdrawn)">
            <a:extLst>
              <a:ext uri="{FF2B5EF4-FFF2-40B4-BE49-F238E27FC236}">
                <a16:creationId xmlns:a16="http://schemas.microsoft.com/office/drawing/2014/main" id="{69F1C402-CC6B-3E7A-9706-DEA4D91BEFA5}"/>
              </a:ext>
            </a:extLst>
          </p:cNvPr>
          <p:cNvPicPr>
            <a:picLocks noChangeAspect="1"/>
          </p:cNvPicPr>
          <p:nvPr/>
        </p:nvPicPr>
        <p:blipFill rotWithShape="1">
          <a:blip r:embed="rId2"/>
          <a:srcRect l="17837" t="10304" r="7953" b="1776"/>
          <a:stretch/>
        </p:blipFill>
        <p:spPr>
          <a:xfrm>
            <a:off x="312059" y="2002536"/>
            <a:ext cx="2926298" cy="460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8" descr="SRSS-IE 12 Middle and High School model (includes peer rejection, low academic achievement, shy/withdrawn)">
            <a:extLst>
              <a:ext uri="{FF2B5EF4-FFF2-40B4-BE49-F238E27FC236}">
                <a16:creationId xmlns:a16="http://schemas.microsoft.com/office/drawing/2014/main" id="{F9DC38E3-0BB7-CEF7-8DC9-88ACE2B9A17A}"/>
              </a:ext>
            </a:extLst>
          </p:cNvPr>
          <p:cNvPicPr>
            <a:picLocks noChangeAspect="1"/>
          </p:cNvPicPr>
          <p:nvPr/>
        </p:nvPicPr>
        <p:blipFill rotWithShape="1">
          <a:blip r:embed="rId3"/>
          <a:srcRect l="11919" t="5572" r="11437" b="2397"/>
          <a:stretch/>
        </p:blipFill>
        <p:spPr>
          <a:xfrm>
            <a:off x="4006970" y="2002536"/>
            <a:ext cx="2991295" cy="460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C3789F9-E99B-65FE-754A-4DE7664B53EE}"/>
              </a:ext>
            </a:extLst>
          </p:cNvPr>
          <p:cNvSpPr/>
          <p:nvPr/>
        </p:nvSpPr>
        <p:spPr>
          <a:xfrm>
            <a:off x="7702358" y="900326"/>
            <a:ext cx="4381123" cy="12732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000">
                <a:latin typeface="Arial"/>
                <a:cs typeface="Arial"/>
              </a:rPr>
              <a:t>New Model: SRSS-IE 9</a:t>
            </a:r>
          </a:p>
          <a:p>
            <a:pPr algn="ctr"/>
            <a:r>
              <a:rPr lang="en-US" sz="2000">
                <a:latin typeface="Arial" panose="020B0604020202020204" pitchFamily="34" charset="0"/>
                <a:cs typeface="Arial" panose="020B0604020202020204" pitchFamily="34" charset="0"/>
              </a:rPr>
              <a:t>Elementary, Middle &amp; High School</a:t>
            </a:r>
          </a:p>
        </p:txBody>
      </p:sp>
      <p:pic>
        <p:nvPicPr>
          <p:cNvPr id="8" name="Content Placeholder 3" descr="NEW -IE 9 Elementary, Middle, and High School model (does not include peer rejection, low academic achievement, shy/withdrawn)">
            <a:extLst>
              <a:ext uri="{FF2B5EF4-FFF2-40B4-BE49-F238E27FC236}">
                <a16:creationId xmlns:a16="http://schemas.microsoft.com/office/drawing/2014/main" id="{EE7E3423-033D-31A4-4F63-1E1B1FC4A22C}"/>
              </a:ext>
            </a:extLst>
          </p:cNvPr>
          <p:cNvPicPr>
            <a:picLocks noChangeAspect="1"/>
          </p:cNvPicPr>
          <p:nvPr/>
        </p:nvPicPr>
        <p:blipFill rotWithShape="1">
          <a:blip r:embed="rId4"/>
          <a:srcRect l="12881" t="12346" r="15946" b="7589"/>
          <a:stretch/>
        </p:blipFill>
        <p:spPr>
          <a:xfrm>
            <a:off x="7951630" y="1971541"/>
            <a:ext cx="3882578" cy="4668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5F7351C7-755D-094A-0A87-89F1D5B4761F}"/>
              </a:ext>
              <a:ext uri="{C183D7F6-B498-43B3-948B-1728B52AA6E4}">
                <adec:decorative xmlns:adec="http://schemas.microsoft.com/office/drawing/2017/decorative" val="1"/>
              </a:ext>
            </a:extLst>
          </p:cNvPr>
          <p:cNvSpPr/>
          <p:nvPr/>
        </p:nvSpPr>
        <p:spPr>
          <a:xfrm>
            <a:off x="2338086" y="3206187"/>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BB1271-D786-B1BF-4EA9-9B5E4ACFEF1C}"/>
              </a:ext>
              <a:ext uri="{C183D7F6-B498-43B3-948B-1728B52AA6E4}">
                <adec:decorative xmlns:adec="http://schemas.microsoft.com/office/drawing/2017/decorative" val="1"/>
              </a:ext>
            </a:extLst>
          </p:cNvPr>
          <p:cNvSpPr/>
          <p:nvPr/>
        </p:nvSpPr>
        <p:spPr>
          <a:xfrm>
            <a:off x="6096000" y="3192738"/>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A1FF2E-226A-844E-C9FC-466DA7D86FAE}"/>
              </a:ext>
              <a:ext uri="{C183D7F6-B498-43B3-948B-1728B52AA6E4}">
                <adec:decorative xmlns:adec="http://schemas.microsoft.com/office/drawing/2017/decorative" val="1"/>
              </a:ext>
            </a:extLst>
          </p:cNvPr>
          <p:cNvSpPr/>
          <p:nvPr/>
        </p:nvSpPr>
        <p:spPr>
          <a:xfrm>
            <a:off x="2337345" y="3622875"/>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547964-E934-16DF-7CA2-7B47A45EA4BC}"/>
              </a:ext>
              <a:ext uri="{C183D7F6-B498-43B3-948B-1728B52AA6E4}">
                <adec:decorative xmlns:adec="http://schemas.microsoft.com/office/drawing/2017/decorative" val="1"/>
              </a:ext>
            </a:extLst>
          </p:cNvPr>
          <p:cNvSpPr/>
          <p:nvPr/>
        </p:nvSpPr>
        <p:spPr>
          <a:xfrm>
            <a:off x="6096000" y="3602702"/>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A86A86-2DC5-938E-66DF-1B2E9AD28E22}"/>
              </a:ext>
              <a:ext uri="{C183D7F6-B498-43B3-948B-1728B52AA6E4}">
                <adec:decorative xmlns:adec="http://schemas.microsoft.com/office/drawing/2017/decorative" val="1"/>
              </a:ext>
            </a:extLst>
          </p:cNvPr>
          <p:cNvSpPr/>
          <p:nvPr/>
        </p:nvSpPr>
        <p:spPr>
          <a:xfrm>
            <a:off x="2337345" y="5036346"/>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703A1-5C42-B8CE-48FA-38E21FD9BD10}"/>
              </a:ext>
              <a:ext uri="{C183D7F6-B498-43B3-948B-1728B52AA6E4}">
                <adec:decorative xmlns:adec="http://schemas.microsoft.com/office/drawing/2017/decorative" val="1"/>
              </a:ext>
            </a:extLst>
          </p:cNvPr>
          <p:cNvSpPr/>
          <p:nvPr/>
        </p:nvSpPr>
        <p:spPr>
          <a:xfrm>
            <a:off x="6096000" y="5016173"/>
            <a:ext cx="787079" cy="4166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A8FBDC-FCF2-C499-0FA9-4AF90DE4995B}"/>
              </a:ext>
              <a:ext uri="{C183D7F6-B498-43B3-948B-1728B52AA6E4}">
                <adec:decorative xmlns:adec="http://schemas.microsoft.com/office/drawing/2017/decorative" val="1"/>
              </a:ext>
            </a:extLst>
          </p:cNvPr>
          <p:cNvSpPr/>
          <p:nvPr/>
        </p:nvSpPr>
        <p:spPr>
          <a:xfrm rot="1197284">
            <a:off x="5588784" y="3402853"/>
            <a:ext cx="241181" cy="22419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63E5-9006-68FA-C4A9-F1B020157B49}"/>
              </a:ext>
            </a:extLst>
          </p:cNvPr>
          <p:cNvSpPr>
            <a:spLocks noGrp="1"/>
          </p:cNvSpPr>
          <p:nvPr>
            <p:ph type="title"/>
          </p:nvPr>
        </p:nvSpPr>
        <p:spPr/>
        <p:txBody>
          <a:bodyPr/>
          <a:lstStyle/>
          <a:p>
            <a:r>
              <a:rPr lang="en-US"/>
              <a:t>Measurement Invariance</a:t>
            </a:r>
          </a:p>
        </p:txBody>
      </p:sp>
      <p:sp>
        <p:nvSpPr>
          <p:cNvPr id="3" name="Content Placeholder 2">
            <a:extLst>
              <a:ext uri="{FF2B5EF4-FFF2-40B4-BE49-F238E27FC236}">
                <a16:creationId xmlns:a16="http://schemas.microsoft.com/office/drawing/2014/main" id="{39FC7752-73C1-B180-F0DE-1D71A68F08DE}"/>
              </a:ext>
            </a:extLst>
          </p:cNvPr>
          <p:cNvSpPr>
            <a:spLocks noGrp="1"/>
          </p:cNvSpPr>
          <p:nvPr>
            <p:ph idx="1"/>
          </p:nvPr>
        </p:nvSpPr>
        <p:spPr>
          <a:xfrm>
            <a:off x="838200" y="1577134"/>
            <a:ext cx="6495107" cy="4351338"/>
          </a:xfrm>
        </p:spPr>
        <p:txBody>
          <a:bodyPr>
            <a:normAutofit/>
          </a:bodyPr>
          <a:lstStyle/>
          <a:p>
            <a:pPr marL="0" indent="0">
              <a:buNone/>
            </a:pPr>
            <a:r>
              <a:rPr lang="en-US" sz="2800">
                <a:latin typeface="Arial" panose="020B0604020202020204" pitchFamily="34" charset="0"/>
                <a:cs typeface="Arial" panose="020B0604020202020204" pitchFamily="34" charset="0"/>
              </a:rPr>
              <a:t>Established strict invariance across groups &amp; time suggesting the SRSS-IE</a:t>
            </a:r>
            <a:r>
              <a:rPr lang="en-US"/>
              <a:t> functions in the same way for these groups of students:</a:t>
            </a:r>
            <a:endParaRPr lang="en-US" sz="2800">
              <a:latin typeface="Arial" panose="020B0604020202020204" pitchFamily="34" charset="0"/>
              <a:cs typeface="Arial" panose="020B0604020202020204" pitchFamily="34" charset="0"/>
            </a:endParaRPr>
          </a:p>
          <a:p>
            <a:pPr lvl="1"/>
            <a:r>
              <a:rPr lang="en-US" sz="2800">
                <a:latin typeface="Arial" panose="020B0604020202020204" pitchFamily="34" charset="0"/>
                <a:cs typeface="Arial" panose="020B0604020202020204" pitchFamily="34" charset="0"/>
              </a:rPr>
              <a:t>Male &amp; Female</a:t>
            </a:r>
          </a:p>
          <a:p>
            <a:pPr lvl="1"/>
            <a:r>
              <a:rPr lang="en-US" sz="2800">
                <a:latin typeface="Arial" panose="020B0604020202020204" pitchFamily="34" charset="0"/>
                <a:cs typeface="Arial" panose="020B0604020202020204" pitchFamily="34" charset="0"/>
              </a:rPr>
              <a:t>White &amp; Students of Color</a:t>
            </a:r>
          </a:p>
          <a:p>
            <a:pPr lvl="1"/>
            <a:r>
              <a:rPr lang="en-US" sz="2800">
                <a:latin typeface="Arial" panose="020B0604020202020204" pitchFamily="34" charset="0"/>
                <a:cs typeface="Arial" panose="020B0604020202020204" pitchFamily="34" charset="0"/>
              </a:rPr>
              <a:t>White &amp; Black</a:t>
            </a:r>
          </a:p>
          <a:p>
            <a:pPr lvl="1"/>
            <a:r>
              <a:rPr lang="en-US" sz="2800">
                <a:latin typeface="Arial" panose="020B0604020202020204" pitchFamily="34" charset="0"/>
                <a:cs typeface="Arial" panose="020B0604020202020204" pitchFamily="34" charset="0"/>
              </a:rPr>
              <a:t>Hispanic &amp; non-Hispanic</a:t>
            </a:r>
          </a:p>
          <a:p>
            <a:pPr lvl="1"/>
            <a:r>
              <a:rPr lang="en-US" sz="2800">
                <a:latin typeface="Arial" panose="020B0604020202020204" pitchFamily="34" charset="0"/>
                <a:cs typeface="Arial" panose="020B0604020202020204" pitchFamily="34" charset="0"/>
              </a:rPr>
              <a:t>Sped &amp; non-Sped</a:t>
            </a:r>
          </a:p>
          <a:p>
            <a:pPr lvl="1"/>
            <a:r>
              <a:rPr lang="en-US" sz="2800">
                <a:latin typeface="Arial" panose="020B0604020202020204" pitchFamily="34" charset="0"/>
                <a:cs typeface="Arial" panose="020B0604020202020204" pitchFamily="34" charset="0"/>
              </a:rPr>
              <a:t>Overtime: Fall – Winter – Spring </a:t>
            </a:r>
          </a:p>
          <a:p>
            <a:endParaRPr lang="en-US"/>
          </a:p>
        </p:txBody>
      </p:sp>
      <p:pic>
        <p:nvPicPr>
          <p:cNvPr id="4" name="Content Placeholder 3" descr="NEW -IE 9 Elementary, Middle, and High School model">
            <a:extLst>
              <a:ext uri="{FF2B5EF4-FFF2-40B4-BE49-F238E27FC236}">
                <a16:creationId xmlns:a16="http://schemas.microsoft.com/office/drawing/2014/main" id="{5640FDA2-AB1E-3708-F909-8BC7901CFCCC}"/>
              </a:ext>
            </a:extLst>
          </p:cNvPr>
          <p:cNvPicPr>
            <a:picLocks noChangeAspect="1"/>
          </p:cNvPicPr>
          <p:nvPr/>
        </p:nvPicPr>
        <p:blipFill rotWithShape="1">
          <a:blip r:embed="rId2"/>
          <a:srcRect l="12881" t="12346" r="15946" b="7589"/>
          <a:stretch/>
        </p:blipFill>
        <p:spPr>
          <a:xfrm>
            <a:off x="7449415" y="394312"/>
            <a:ext cx="4602076" cy="553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B6170372-A4D1-DFD3-A6D8-7FA307E5AE11}"/>
              </a:ext>
              <a:ext uri="{C183D7F6-B498-43B3-948B-1728B52AA6E4}">
                <adec:decorative xmlns:adec="http://schemas.microsoft.com/office/drawing/2017/decorative" val="1"/>
              </a:ext>
            </a:extLst>
          </p:cNvPr>
          <p:cNvSpPr txBox="1"/>
          <p:nvPr/>
        </p:nvSpPr>
        <p:spPr>
          <a:xfrm>
            <a:off x="838200" y="6140522"/>
            <a:ext cx="10515600" cy="646331"/>
          </a:xfrm>
          <a:prstGeom prst="rect">
            <a:avLst/>
          </a:prstGeom>
          <a:noFill/>
        </p:spPr>
        <p:txBody>
          <a:bodyPr wrap="square" rtlCol="0">
            <a:spAutoFit/>
          </a:bodyPr>
          <a:lstStyle/>
          <a:p>
            <a:r>
              <a:rPr lang="en-US" sz="1200">
                <a:effectLst/>
                <a:latin typeface="+mj-lt"/>
                <a:ea typeface="Times New Roman" panose="02020603050405020304" pitchFamily="18" charset="0"/>
              </a:rPr>
              <a:t>Lane, K. L., Oakes, W. P., Buckman, M. M., Lane, N. A., Lane, K. S, Fleming, K., Swinburne Romine, R., Sherod, R., Chang, C., Jones, J., </a:t>
            </a:r>
          </a:p>
          <a:p>
            <a:r>
              <a:rPr lang="en-US" sz="1200">
                <a:effectLst/>
                <a:latin typeface="+mj-lt"/>
                <a:ea typeface="Times New Roman" panose="02020603050405020304" pitchFamily="18" charset="0"/>
              </a:rPr>
              <a:t>Cantwell, E., &amp; Crittenden, M. (2023). Examination of the factor structure and measurement invariance of the SRSS-IE. </a:t>
            </a:r>
            <a:r>
              <a:rPr lang="en-US" sz="1200" i="1">
                <a:effectLst/>
                <a:latin typeface="+mj-lt"/>
                <a:ea typeface="Times New Roman" panose="02020603050405020304" pitchFamily="18" charset="0"/>
              </a:rPr>
              <a:t>Remedial and Special Education, 45</a:t>
            </a:r>
            <a:r>
              <a:rPr lang="en-US" sz="1200">
                <a:effectLst/>
                <a:latin typeface="+mj-lt"/>
                <a:ea typeface="Times New Roman" panose="02020603050405020304" pitchFamily="18" charset="0"/>
              </a:rPr>
              <a:t>(3), 152-172.</a:t>
            </a:r>
            <a:r>
              <a:rPr lang="en-US" sz="1200" i="1">
                <a:effectLst/>
                <a:latin typeface="+mj-lt"/>
                <a:ea typeface="Times New Roman" panose="02020603050405020304" pitchFamily="18" charset="0"/>
              </a:rPr>
              <a:t> </a:t>
            </a:r>
            <a:r>
              <a:rPr lang="en-US" sz="1200" u="sng">
                <a:solidFill>
                  <a:srgbClr val="0000FF"/>
                </a:solidFill>
                <a:effectLst/>
                <a:latin typeface="+mj-lt"/>
                <a:ea typeface="Times New Roman" panose="02020603050405020304" pitchFamily="18" charset="0"/>
                <a:hlinkClick r:id="rId3"/>
              </a:rPr>
              <a:t>https://doi.org/10.1177/07419325231193147</a:t>
            </a:r>
            <a:endParaRPr lang="en-US" sz="1200">
              <a:effectLst/>
              <a:latin typeface="+mj-lt"/>
              <a:ea typeface="Times New Roman" panose="02020603050405020304" pitchFamily="18" charset="0"/>
            </a:endParaRPr>
          </a:p>
        </p:txBody>
      </p:sp>
    </p:spTree>
    <p:extLst>
      <p:ext uri="{BB962C8B-B14F-4D97-AF65-F5344CB8AC3E}">
        <p14:creationId xmlns:p14="http://schemas.microsoft.com/office/powerpoint/2010/main" val="313302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3D6E-F43C-320A-C981-40E47BD6FD50}"/>
              </a:ext>
            </a:extLst>
          </p:cNvPr>
          <p:cNvSpPr>
            <a:spLocks noGrp="1"/>
          </p:cNvSpPr>
          <p:nvPr>
            <p:ph type="title"/>
          </p:nvPr>
        </p:nvSpPr>
        <p:spPr/>
        <p:txBody>
          <a:bodyPr/>
          <a:lstStyle/>
          <a:p>
            <a:r>
              <a:rPr lang="en-US"/>
              <a:t>SRSS-IE 9</a:t>
            </a:r>
          </a:p>
        </p:txBody>
      </p:sp>
      <p:sp>
        <p:nvSpPr>
          <p:cNvPr id="3" name="Content Placeholder 2">
            <a:extLst>
              <a:ext uri="{FF2B5EF4-FFF2-40B4-BE49-F238E27FC236}">
                <a16:creationId xmlns:a16="http://schemas.microsoft.com/office/drawing/2014/main" id="{A8285739-B6C1-13EA-8FB1-D5F846D9467B}"/>
              </a:ext>
            </a:extLst>
          </p:cNvPr>
          <p:cNvSpPr>
            <a:spLocks noGrp="1"/>
          </p:cNvSpPr>
          <p:nvPr>
            <p:ph sz="half" idx="1"/>
          </p:nvPr>
        </p:nvSpPr>
        <p:spPr/>
        <p:txBody>
          <a:bodyPr/>
          <a:lstStyle/>
          <a:p>
            <a:r>
              <a:rPr lang="en-US"/>
              <a:t>Items retained</a:t>
            </a:r>
          </a:p>
          <a:p>
            <a:pPr lvl="1"/>
            <a:r>
              <a:rPr lang="en-US"/>
              <a:t>Externalizing</a:t>
            </a:r>
          </a:p>
          <a:p>
            <a:pPr lvl="2"/>
            <a:r>
              <a:rPr lang="en-US"/>
              <a:t>Steal</a:t>
            </a:r>
          </a:p>
          <a:p>
            <a:pPr lvl="2"/>
            <a:r>
              <a:rPr lang="en-US"/>
              <a:t>Lie, cheat, sneak</a:t>
            </a:r>
          </a:p>
          <a:p>
            <a:pPr lvl="2"/>
            <a:r>
              <a:rPr lang="en-US"/>
              <a:t>Behavior problems</a:t>
            </a:r>
          </a:p>
          <a:p>
            <a:pPr lvl="2"/>
            <a:r>
              <a:rPr lang="en-US"/>
              <a:t>Negative attitude</a:t>
            </a:r>
          </a:p>
          <a:p>
            <a:pPr lvl="2"/>
            <a:r>
              <a:rPr lang="en-US"/>
              <a:t>Aggressive behavior</a:t>
            </a:r>
          </a:p>
          <a:p>
            <a:pPr lvl="1"/>
            <a:r>
              <a:rPr lang="en-US"/>
              <a:t>Internalizing</a:t>
            </a:r>
          </a:p>
          <a:p>
            <a:pPr lvl="2"/>
            <a:r>
              <a:rPr lang="en-US"/>
              <a:t>Emotionally flat</a:t>
            </a:r>
          </a:p>
          <a:p>
            <a:pPr lvl="2"/>
            <a:r>
              <a:rPr lang="en-US"/>
              <a:t>Sad, depressed</a:t>
            </a:r>
          </a:p>
          <a:p>
            <a:pPr lvl="2"/>
            <a:r>
              <a:rPr lang="en-US"/>
              <a:t>Anxious</a:t>
            </a:r>
          </a:p>
          <a:p>
            <a:pPr lvl="2"/>
            <a:r>
              <a:rPr lang="en-US"/>
              <a:t>Lonely</a:t>
            </a:r>
          </a:p>
        </p:txBody>
      </p:sp>
      <p:pic>
        <p:nvPicPr>
          <p:cNvPr id="11" name="Content Placeholder 7" descr="A yellow caution sign that says: Further research and replication required prior to updating screening practices to use the SRSS-IE 9">
            <a:extLst>
              <a:ext uri="{FF2B5EF4-FFF2-40B4-BE49-F238E27FC236}">
                <a16:creationId xmlns:a16="http://schemas.microsoft.com/office/drawing/2014/main" id="{3412E021-4D0E-765C-52F0-1695EDEAA048}"/>
              </a:ext>
            </a:extLst>
          </p:cNvPr>
          <p:cNvPicPr>
            <a:picLocks noGrp="1" noChangeAspect="1"/>
          </p:cNvPicPr>
          <p:nvPr>
            <p:ph sz="half" idx="2"/>
          </p:nvPr>
        </p:nvPicPr>
        <p:blipFill>
          <a:blip r:embed="rId2"/>
          <a:srcRect l="11697" r="11697"/>
          <a:stretch/>
        </p:blipFill>
        <p:spPr>
          <a:xfrm>
            <a:off x="6019800" y="94020"/>
            <a:ext cx="5181600" cy="6763980"/>
          </a:xfrm>
        </p:spPr>
      </p:pic>
    </p:spTree>
    <p:extLst>
      <p:ext uri="{BB962C8B-B14F-4D97-AF65-F5344CB8AC3E}">
        <p14:creationId xmlns:p14="http://schemas.microsoft.com/office/powerpoint/2010/main" val="316884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0E2C1-09A8-1E08-D163-99003D1CE2D7}"/>
              </a:ext>
            </a:extLst>
          </p:cNvPr>
          <p:cNvSpPr>
            <a:spLocks noGrp="1"/>
          </p:cNvSpPr>
          <p:nvPr>
            <p:ph type="title"/>
          </p:nvPr>
        </p:nvSpPr>
        <p:spPr/>
        <p:txBody>
          <a:bodyPr/>
          <a:lstStyle/>
          <a:p>
            <a:r>
              <a:rPr lang="en-US"/>
              <a:t>Agenda</a:t>
            </a:r>
          </a:p>
        </p:txBody>
      </p:sp>
      <p:sp>
        <p:nvSpPr>
          <p:cNvPr id="5" name="Content Placeholder 4">
            <a:extLst>
              <a:ext uri="{FF2B5EF4-FFF2-40B4-BE49-F238E27FC236}">
                <a16:creationId xmlns:a16="http://schemas.microsoft.com/office/drawing/2014/main" id="{1954B79F-0D7A-CE7E-D271-DD7E5708C6FE}"/>
              </a:ext>
            </a:extLst>
          </p:cNvPr>
          <p:cNvSpPr>
            <a:spLocks noGrp="1"/>
          </p:cNvSpPr>
          <p:nvPr>
            <p:ph idx="1"/>
          </p:nvPr>
        </p:nvSpPr>
        <p:spPr/>
        <p:txBody>
          <a:bodyPr/>
          <a:lstStyle/>
          <a:p>
            <a:pPr marL="514350" indent="-514350">
              <a:buFont typeface="+mj-lt"/>
              <a:buAutoNum type="arabicPeriod"/>
            </a:pPr>
            <a:r>
              <a:rPr lang="en-US"/>
              <a:t>What is the SRSS-IE? A Brief Introduction</a:t>
            </a:r>
          </a:p>
          <a:p>
            <a:pPr marL="514350" indent="-514350">
              <a:buFont typeface="+mj-lt"/>
              <a:buAutoNum type="arabicPeriod"/>
            </a:pPr>
            <a:r>
              <a:rPr lang="en-US"/>
              <a:t>What’s new in SRSS-IE research?</a:t>
            </a:r>
          </a:p>
          <a:p>
            <a:pPr marL="514350" indent="-514350">
              <a:buFont typeface="+mj-lt"/>
              <a:buAutoNum type="arabicPeriod"/>
            </a:pPr>
            <a:r>
              <a:rPr lang="en-US"/>
              <a:t>What new resources exist to support screening using the SRSS-IE?</a:t>
            </a:r>
          </a:p>
          <a:p>
            <a:pPr marL="514350" indent="-514350">
              <a:buFont typeface="+mj-lt"/>
              <a:buAutoNum type="arabicPeriod"/>
            </a:pPr>
            <a:r>
              <a:rPr lang="en-US"/>
              <a:t>What’s next for the SRSS-IE?</a:t>
            </a:r>
          </a:p>
          <a:p>
            <a:pPr marL="514350" indent="-514350">
              <a:buFont typeface="+mj-lt"/>
              <a:buAutoNum type="arabicPeriod"/>
            </a:pPr>
            <a:endParaRPr lang="en-US"/>
          </a:p>
        </p:txBody>
      </p:sp>
    </p:spTree>
    <p:extLst>
      <p:ext uri="{BB962C8B-B14F-4D97-AF65-F5344CB8AC3E}">
        <p14:creationId xmlns:p14="http://schemas.microsoft.com/office/powerpoint/2010/main" val="417204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C452-51F5-8A57-BF6D-7C51B444F0D7}"/>
              </a:ext>
            </a:extLst>
          </p:cNvPr>
          <p:cNvSpPr>
            <a:spLocks noGrp="1"/>
          </p:cNvSpPr>
          <p:nvPr>
            <p:ph type="title"/>
          </p:nvPr>
        </p:nvSpPr>
        <p:spPr>
          <a:xfrm>
            <a:off x="838200" y="148072"/>
            <a:ext cx="10515600" cy="1325563"/>
          </a:xfrm>
        </p:spPr>
        <p:txBody>
          <a:bodyPr/>
          <a:lstStyle/>
          <a:p>
            <a:r>
              <a:rPr lang="en-US"/>
              <a:t>SRSS-IE 9 Predictive Validity</a:t>
            </a:r>
            <a:br>
              <a:rPr lang="en-US"/>
            </a:br>
            <a:r>
              <a:rPr lang="en-US" sz="2800" b="0"/>
              <a:t>Elementary School</a:t>
            </a:r>
            <a:endParaRPr lang="en-US" b="0"/>
          </a:p>
        </p:txBody>
      </p:sp>
      <p:sp>
        <p:nvSpPr>
          <p:cNvPr id="8" name="TextBox 7">
            <a:extLst>
              <a:ext uri="{FF2B5EF4-FFF2-40B4-BE49-F238E27FC236}">
                <a16:creationId xmlns:a16="http://schemas.microsoft.com/office/drawing/2014/main" id="{AB2AE031-FBE9-DF13-01B5-5642FC8A1D2E}"/>
              </a:ext>
            </a:extLst>
          </p:cNvPr>
          <p:cNvSpPr txBox="1"/>
          <p:nvPr/>
        </p:nvSpPr>
        <p:spPr>
          <a:xfrm>
            <a:off x="421384" y="1398688"/>
            <a:ext cx="3846890" cy="646331"/>
          </a:xfrm>
          <a:prstGeom prst="rect">
            <a:avLst/>
          </a:prstGeom>
          <a:noFill/>
          <a:ln>
            <a:solidFill>
              <a:schemeClr val="tx1"/>
            </a:solidFill>
          </a:ln>
        </p:spPr>
        <p:txBody>
          <a:bodyPr wrap="square" rtlCol="0">
            <a:spAutoFit/>
          </a:bodyPr>
          <a:lstStyle/>
          <a:p>
            <a:pP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24,535 </a:t>
            </a:r>
            <a:r>
              <a:rPr lang="en-US" sz="1800">
                <a:solidFill>
                  <a:schemeClr val="tx1"/>
                </a:solidFill>
                <a:latin typeface="Arial" panose="020B0604020202020204" pitchFamily="34" charset="0"/>
                <a:cs typeface="Arial" panose="020B0604020202020204" pitchFamily="34" charset="0"/>
              </a:rPr>
              <a:t>students in grades K-6</a:t>
            </a:r>
          </a:p>
          <a:p>
            <a:pP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64</a:t>
            </a:r>
            <a:r>
              <a:rPr lang="en-US" sz="1800">
                <a:solidFill>
                  <a:schemeClr val="tx1"/>
                </a:solidFill>
                <a:latin typeface="Arial" panose="020B0604020202020204" pitchFamily="34" charset="0"/>
                <a:cs typeface="Arial" panose="020B0604020202020204" pitchFamily="34" charset="0"/>
              </a:rPr>
              <a:t> schools in </a:t>
            </a:r>
            <a:r>
              <a:rPr lang="en-US" sz="1800" b="1">
                <a:solidFill>
                  <a:schemeClr val="tx1"/>
                </a:solidFill>
                <a:latin typeface="Arial" panose="020B0604020202020204" pitchFamily="34" charset="0"/>
                <a:cs typeface="Arial" panose="020B0604020202020204" pitchFamily="34" charset="0"/>
              </a:rPr>
              <a:t>4 </a:t>
            </a:r>
            <a:r>
              <a:rPr lang="en-US" sz="1800">
                <a:solidFill>
                  <a:schemeClr val="tx1"/>
                </a:solidFill>
                <a:latin typeface="Arial" panose="020B0604020202020204" pitchFamily="34" charset="0"/>
                <a:cs typeface="Arial" panose="020B0604020202020204" pitchFamily="34" charset="0"/>
              </a:rPr>
              <a:t>geographic regions</a:t>
            </a:r>
          </a:p>
        </p:txBody>
      </p:sp>
      <p:pic>
        <p:nvPicPr>
          <p:cNvPr id="20" name="Graphic 19" descr="Chart that displays the Externalizing components (steal, lie/cheat/sneak, behavior problems, negative attitude, aggressive behavior)">
            <a:extLst>
              <a:ext uri="{FF2B5EF4-FFF2-40B4-BE49-F238E27FC236}">
                <a16:creationId xmlns:a16="http://schemas.microsoft.com/office/drawing/2014/main" id="{DC1F1A14-1F52-F6DD-EF72-40D0854E39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4789" y="2102835"/>
            <a:ext cx="3588122" cy="1808322"/>
          </a:xfrm>
          <a:prstGeom prst="rect">
            <a:avLst/>
          </a:prstGeom>
        </p:spPr>
      </p:pic>
      <p:pic>
        <p:nvPicPr>
          <p:cNvPr id="21" name="Graphic 20" descr="Chart that displays the internalizing components (emotionally flat, sad/depressed, anxious, lonely)">
            <a:extLst>
              <a:ext uri="{FF2B5EF4-FFF2-40B4-BE49-F238E27FC236}">
                <a16:creationId xmlns:a16="http://schemas.microsoft.com/office/drawing/2014/main" id="{E03EF0A0-5B32-C2F2-8416-98C0EF5A77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754" y="4181187"/>
            <a:ext cx="3694908" cy="1438827"/>
          </a:xfrm>
          <a:prstGeom prst="rect">
            <a:avLst/>
          </a:prstGeom>
        </p:spPr>
      </p:pic>
      <p:pic>
        <p:nvPicPr>
          <p:cNvPr id="7" name="Graphic 6" descr="Graph that includes information about the predictor (externalizing, internalizing), outcome (ODRs, suspensions, nurse visits, reading, math, course failures, SPED referrals), SRSS-IE 9 latent and subscale, and SRSS-IE 12 subscale. This elementary school example shows all green shading with one yellow box shaded.">
            <a:extLst>
              <a:ext uri="{FF2B5EF4-FFF2-40B4-BE49-F238E27FC236}">
                <a16:creationId xmlns:a16="http://schemas.microsoft.com/office/drawing/2014/main" id="{DD7847D2-A91D-17C5-C9A1-772439AD41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800" y="1348533"/>
            <a:ext cx="5475446" cy="4519747"/>
          </a:xfrm>
          <a:prstGeom prst="rect">
            <a:avLst/>
          </a:prstGeom>
        </p:spPr>
      </p:pic>
      <p:sp>
        <p:nvSpPr>
          <p:cNvPr id="6" name="Content Placeholder 2">
            <a:extLst>
              <a:ext uri="{FF2B5EF4-FFF2-40B4-BE49-F238E27FC236}">
                <a16:creationId xmlns:a16="http://schemas.microsoft.com/office/drawing/2014/main" id="{7986CD5E-929D-D3E3-612A-15FE8D7E9447}"/>
              </a:ext>
            </a:extLst>
          </p:cNvPr>
          <p:cNvSpPr>
            <a:spLocks noGrp="1"/>
          </p:cNvSpPr>
          <p:nvPr>
            <p:ph idx="1"/>
          </p:nvPr>
        </p:nvSpPr>
        <p:spPr>
          <a:xfrm>
            <a:off x="5281801" y="5794044"/>
            <a:ext cx="5475446" cy="455170"/>
          </a:xfrm>
        </p:spPr>
        <p:txBody>
          <a:bodyPr>
            <a:normAutofit lnSpcReduction="10000"/>
          </a:bodyPr>
          <a:lstStyle/>
          <a:p>
            <a:pPr marL="0" indent="0">
              <a:buNone/>
            </a:pPr>
            <a:r>
              <a:rPr lang="en-US" sz="1400">
                <a:latin typeface="Arial"/>
                <a:cs typeface="Arial"/>
              </a:rPr>
              <a:t>Green shading indicates the predictive relationship was statistically significant at </a:t>
            </a:r>
            <a:r>
              <a:rPr lang="en-US" sz="1400" i="1">
                <a:latin typeface="Arial"/>
                <a:cs typeface="Arial"/>
              </a:rPr>
              <a:t>p</a:t>
            </a:r>
            <a:r>
              <a:rPr lang="en-US" sz="1400">
                <a:latin typeface="Arial"/>
                <a:cs typeface="Arial"/>
              </a:rPr>
              <a:t> </a:t>
            </a:r>
            <a:r>
              <a:rPr lang="en-US" sz="1400" u="sng">
                <a:latin typeface="Arial"/>
                <a:cs typeface="Arial"/>
              </a:rPr>
              <a:t>&lt;</a:t>
            </a:r>
            <a:r>
              <a:rPr lang="en-US" sz="1400">
                <a:latin typeface="Arial"/>
                <a:cs typeface="Arial"/>
              </a:rPr>
              <a:t> .0001.</a:t>
            </a:r>
            <a:endParaRPr lang="en-US" sz="1400"/>
          </a:p>
        </p:txBody>
      </p:sp>
      <p:sp>
        <p:nvSpPr>
          <p:cNvPr id="4" name="Content Placeholder 2">
            <a:extLst>
              <a:ext uri="{FF2B5EF4-FFF2-40B4-BE49-F238E27FC236}">
                <a16:creationId xmlns:a16="http://schemas.microsoft.com/office/drawing/2014/main" id="{9B0BAB61-F5AF-C60E-4D46-40255E45E71E}"/>
              </a:ext>
              <a:ext uri="{C183D7F6-B498-43B3-948B-1728B52AA6E4}">
                <adec:decorative xmlns:adec="http://schemas.microsoft.com/office/drawing/2017/decorative" val="1"/>
              </a:ext>
            </a:extLst>
          </p:cNvPr>
          <p:cNvSpPr txBox="1">
            <a:spLocks/>
          </p:cNvSpPr>
          <p:nvPr/>
        </p:nvSpPr>
        <p:spPr>
          <a:xfrm>
            <a:off x="161695" y="6249214"/>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hangingPunct="0">
              <a:spcBef>
                <a:spcPts val="500"/>
              </a:spcBef>
              <a:spcAft>
                <a:spcPts val="500"/>
              </a:spcAft>
              <a:buNone/>
            </a:pPr>
            <a:r>
              <a:rPr lang="en-US" sz="1200">
                <a:effectLst/>
                <a:ea typeface="Times New Roman" panose="02020603050405020304" pitchFamily="18" charset="0"/>
              </a:rPr>
              <a:t>Lane, K. L., Oakes, W. P., Buckman, M. M., Lane, N. A., Lane, K. S., Fleming, K., Swinburne Romine, R., Sherod, R. L., Chang, C., &amp; Cantwell, E. D. (2024) Additional evidence of predictive validity of SRSS-IE scores with elementary students. </a:t>
            </a:r>
            <a:r>
              <a:rPr lang="en-US" sz="1200" i="1">
                <a:effectLst/>
                <a:ea typeface="Times New Roman" panose="02020603050405020304" pitchFamily="18" charset="0"/>
              </a:rPr>
              <a:t>Behavioral Disorders. 49</a:t>
            </a:r>
            <a:r>
              <a:rPr lang="en-US" sz="1200">
                <a:effectLst/>
                <a:ea typeface="Times New Roman" panose="02020603050405020304" pitchFamily="18" charset="0"/>
              </a:rPr>
              <a:t>(3), 189-204</a:t>
            </a:r>
            <a:r>
              <a:rPr lang="en-US" sz="1200" i="1">
                <a:effectLst/>
                <a:ea typeface="Times New Roman" panose="02020603050405020304" pitchFamily="18" charset="0"/>
              </a:rPr>
              <a:t>. </a:t>
            </a:r>
            <a:r>
              <a:rPr lang="en-US" sz="1200">
                <a:solidFill>
                  <a:srgbClr val="333333"/>
                </a:solidFill>
                <a:effectLst/>
                <a:ea typeface="Times New Roman" panose="02020603050405020304" pitchFamily="18" charset="0"/>
                <a:hlinkClick r:id="rId9"/>
              </a:rPr>
              <a:t>https://doi.org/10.1177/01987429231222890</a:t>
            </a:r>
            <a:endParaRPr lang="en-US" sz="1200">
              <a:solidFill>
                <a:srgbClr val="333333"/>
              </a:solidFill>
              <a:effectLst/>
              <a:ea typeface="Times New Roman" panose="02020603050405020304" pitchFamily="18" charset="0"/>
            </a:endParaRPr>
          </a:p>
          <a:p>
            <a:pPr marL="0" marR="0" indent="0" hangingPunct="0">
              <a:spcBef>
                <a:spcPts val="500"/>
              </a:spcBef>
              <a:spcAft>
                <a:spcPts val="500"/>
              </a:spcAft>
              <a:buNone/>
            </a:pPr>
            <a:endParaRPr lang="en-US" sz="1400">
              <a:effectLst/>
              <a:ea typeface="Times New Roman" panose="02020603050405020304" pitchFamily="18" charset="0"/>
            </a:endParaRPr>
          </a:p>
        </p:txBody>
      </p:sp>
    </p:spTree>
    <p:extLst>
      <p:ext uri="{BB962C8B-B14F-4D97-AF65-F5344CB8AC3E}">
        <p14:creationId xmlns:p14="http://schemas.microsoft.com/office/powerpoint/2010/main" val="2257604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C452-51F5-8A57-BF6D-7C51B444F0D7}"/>
              </a:ext>
            </a:extLst>
          </p:cNvPr>
          <p:cNvSpPr>
            <a:spLocks noGrp="1"/>
          </p:cNvSpPr>
          <p:nvPr>
            <p:ph type="title"/>
          </p:nvPr>
        </p:nvSpPr>
        <p:spPr>
          <a:xfrm>
            <a:off x="838200" y="210545"/>
            <a:ext cx="10515600" cy="1325563"/>
          </a:xfrm>
        </p:spPr>
        <p:txBody>
          <a:bodyPr/>
          <a:lstStyle/>
          <a:p>
            <a:r>
              <a:rPr lang="en-US"/>
              <a:t>SRSS-IE 9 Predictive Validity</a:t>
            </a:r>
            <a:br>
              <a:rPr lang="en-US"/>
            </a:br>
            <a:r>
              <a:rPr lang="en-US" sz="2800" b="0"/>
              <a:t>Middle School</a:t>
            </a:r>
            <a:endParaRPr lang="en-US" b="0"/>
          </a:p>
        </p:txBody>
      </p:sp>
      <p:sp>
        <p:nvSpPr>
          <p:cNvPr id="8" name="TextBox 7">
            <a:extLst>
              <a:ext uri="{FF2B5EF4-FFF2-40B4-BE49-F238E27FC236}">
                <a16:creationId xmlns:a16="http://schemas.microsoft.com/office/drawing/2014/main" id="{BBB41678-63EA-609D-8257-26574803958C}"/>
              </a:ext>
            </a:extLst>
          </p:cNvPr>
          <p:cNvSpPr txBox="1"/>
          <p:nvPr/>
        </p:nvSpPr>
        <p:spPr>
          <a:xfrm>
            <a:off x="388116" y="1393122"/>
            <a:ext cx="3321788" cy="646331"/>
          </a:xfrm>
          <a:prstGeom prst="rect">
            <a:avLst/>
          </a:prstGeom>
          <a:noFill/>
          <a:ln>
            <a:solidFill>
              <a:schemeClr val="tx1"/>
            </a:solidFill>
          </a:ln>
        </p:spPr>
        <p:txBody>
          <a:bodyPr wrap="square">
            <a:spAutoFit/>
          </a:bodyPr>
          <a:lstStyle/>
          <a:p>
            <a:pP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11,773 </a:t>
            </a:r>
            <a:r>
              <a:rPr lang="en-US" sz="1800">
                <a:solidFill>
                  <a:schemeClr val="tx1"/>
                </a:solidFill>
                <a:latin typeface="Arial" panose="020B0604020202020204" pitchFamily="34" charset="0"/>
                <a:cs typeface="Arial" panose="020B0604020202020204" pitchFamily="34" charset="0"/>
              </a:rPr>
              <a:t>students in grades 6-8</a:t>
            </a:r>
          </a:p>
          <a:p>
            <a:pPr marL="889000" indent="-857250" algn="ct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4 </a:t>
            </a:r>
            <a:r>
              <a:rPr lang="en-US" sz="1800">
                <a:solidFill>
                  <a:schemeClr val="tx1"/>
                </a:solidFill>
                <a:latin typeface="Arial" panose="020B0604020202020204" pitchFamily="34" charset="0"/>
                <a:cs typeface="Arial" panose="020B0604020202020204" pitchFamily="34" charset="0"/>
              </a:rPr>
              <a:t>geographic regions</a:t>
            </a:r>
          </a:p>
        </p:txBody>
      </p:sp>
      <p:pic>
        <p:nvPicPr>
          <p:cNvPr id="10" name="Graphic 9" descr="Chart that displays the Externalizing components (steal, lie/cheat/sneak, behavior problems, negative attitude, aggressive behavior)">
            <a:extLst>
              <a:ext uri="{FF2B5EF4-FFF2-40B4-BE49-F238E27FC236}">
                <a16:creationId xmlns:a16="http://schemas.microsoft.com/office/drawing/2014/main" id="{9B8CDBD8-22FA-3989-8675-3C463CDFC3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398" y="2102835"/>
            <a:ext cx="3588122" cy="1808322"/>
          </a:xfrm>
          <a:prstGeom prst="rect">
            <a:avLst/>
          </a:prstGeom>
        </p:spPr>
      </p:pic>
      <p:pic>
        <p:nvPicPr>
          <p:cNvPr id="11" name="Graphic 10" descr="Chart that displays the internalizing components (emotionally flat, sad/depressed, anxious, lonely)">
            <a:extLst>
              <a:ext uri="{FF2B5EF4-FFF2-40B4-BE49-F238E27FC236}">
                <a16:creationId xmlns:a16="http://schemas.microsoft.com/office/drawing/2014/main" id="{563195FA-69B0-B1DC-6542-8CEF3C13A4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363" y="4181187"/>
            <a:ext cx="3694908" cy="1438827"/>
          </a:xfrm>
          <a:prstGeom prst="rect">
            <a:avLst/>
          </a:prstGeom>
        </p:spPr>
      </p:pic>
      <p:pic>
        <p:nvPicPr>
          <p:cNvPr id="3" name="Graphic 2" descr="Graph that includes information about the predictor (externalizing, internalizing), outcome (ODRs, suspensions, nurse visits, reading, math, course failures, SPED referrals), SRSS-IE 9 latent and subscale, and SRSS-IE 12 subscale. This middle school example shows green shading, gray shading, yellow shading, and white shading. ">
            <a:extLst>
              <a:ext uri="{FF2B5EF4-FFF2-40B4-BE49-F238E27FC236}">
                <a16:creationId xmlns:a16="http://schemas.microsoft.com/office/drawing/2014/main" id="{B6FDA63D-706A-A989-D248-486D138917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1453" y="1462833"/>
            <a:ext cx="5520029" cy="4405447"/>
          </a:xfrm>
          <a:prstGeom prst="rect">
            <a:avLst/>
          </a:prstGeom>
        </p:spPr>
      </p:pic>
      <p:sp>
        <p:nvSpPr>
          <p:cNvPr id="6" name="Content Placeholder 2">
            <a:extLst>
              <a:ext uri="{FF2B5EF4-FFF2-40B4-BE49-F238E27FC236}">
                <a16:creationId xmlns:a16="http://schemas.microsoft.com/office/drawing/2014/main" id="{7986CD5E-929D-D3E3-612A-15FE8D7E9447}"/>
              </a:ext>
            </a:extLst>
          </p:cNvPr>
          <p:cNvSpPr>
            <a:spLocks noGrp="1"/>
          </p:cNvSpPr>
          <p:nvPr>
            <p:ph idx="1"/>
          </p:nvPr>
        </p:nvSpPr>
        <p:spPr>
          <a:xfrm>
            <a:off x="4891453" y="5797260"/>
            <a:ext cx="5520029" cy="604328"/>
          </a:xfrm>
        </p:spPr>
        <p:txBody>
          <a:bodyPr>
            <a:normAutofit/>
          </a:bodyPr>
          <a:lstStyle/>
          <a:p>
            <a:pPr marL="0" indent="0">
              <a:buNone/>
            </a:pPr>
            <a:r>
              <a:rPr lang="en-US" sz="1200">
                <a:latin typeface="Arial"/>
                <a:cs typeface="Arial"/>
              </a:rPr>
              <a:t>Green shading indicates the predictive relationship was statistically significant at </a:t>
            </a:r>
            <a:r>
              <a:rPr lang="en-US" sz="1200" i="1">
                <a:latin typeface="Arial"/>
                <a:cs typeface="Arial"/>
              </a:rPr>
              <a:t>p</a:t>
            </a:r>
            <a:r>
              <a:rPr lang="en-US" sz="1200">
                <a:latin typeface="Arial"/>
                <a:cs typeface="Arial"/>
              </a:rPr>
              <a:t> </a:t>
            </a:r>
            <a:r>
              <a:rPr lang="en-US" sz="1200" u="sng">
                <a:latin typeface="Arial"/>
                <a:cs typeface="Arial"/>
              </a:rPr>
              <a:t>&lt;</a:t>
            </a:r>
            <a:r>
              <a:rPr lang="en-US" sz="1200">
                <a:latin typeface="Arial"/>
                <a:cs typeface="Arial"/>
              </a:rPr>
              <a:t> .0001. Gray indicates a test was not conducted.</a:t>
            </a:r>
            <a:endParaRPr lang="en-US" sz="1200"/>
          </a:p>
        </p:txBody>
      </p:sp>
      <p:sp>
        <p:nvSpPr>
          <p:cNvPr id="7" name="Content Placeholder 2">
            <a:extLst>
              <a:ext uri="{FF2B5EF4-FFF2-40B4-BE49-F238E27FC236}">
                <a16:creationId xmlns:a16="http://schemas.microsoft.com/office/drawing/2014/main" id="{05FC9074-5E65-62F5-F739-D803142488C6}"/>
              </a:ext>
              <a:ext uri="{C183D7F6-B498-43B3-948B-1728B52AA6E4}">
                <adec:decorative xmlns:adec="http://schemas.microsoft.com/office/drawing/2017/decorative" val="1"/>
              </a:ext>
            </a:extLst>
          </p:cNvPr>
          <p:cNvSpPr txBox="1">
            <a:spLocks/>
          </p:cNvSpPr>
          <p:nvPr/>
        </p:nvSpPr>
        <p:spPr>
          <a:xfrm>
            <a:off x="161694" y="6265290"/>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Lane, K. L., Oakes, W. P., Buckman, M. M., Lane, N. A., Lane, K. S., Fleming, K., Swinburne Romine, R., Sherod, R. L., Cantwell, E. D &amp; Chang, C. (2024). New evidence of predictive validity of SRSS-IE scores with middle and high school students. </a:t>
            </a:r>
            <a:r>
              <a:rPr lang="en-US" sz="1200" i="1">
                <a:latin typeface="Arial" panose="020B0604020202020204" pitchFamily="34" charset="0"/>
                <a:cs typeface="Arial" panose="020B0604020202020204" pitchFamily="34" charset="0"/>
              </a:rPr>
              <a:t>Frontiers in Education</a:t>
            </a:r>
            <a:r>
              <a:rPr lang="en-US" sz="1200">
                <a:latin typeface="Arial" panose="020B0604020202020204" pitchFamily="34" charset="0"/>
                <a:cs typeface="Arial" panose="020B0604020202020204" pitchFamily="34" charset="0"/>
              </a:rPr>
              <a:t>. 8:1251063. https://doi.org/10.3389/feduc.2023.1251063</a:t>
            </a:r>
            <a:endParaRPr lang="en-US" sz="1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8403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C452-51F5-8A57-BF6D-7C51B444F0D7}"/>
              </a:ext>
            </a:extLst>
          </p:cNvPr>
          <p:cNvSpPr>
            <a:spLocks noGrp="1"/>
          </p:cNvSpPr>
          <p:nvPr>
            <p:ph type="title"/>
          </p:nvPr>
        </p:nvSpPr>
        <p:spPr>
          <a:xfrm>
            <a:off x="838200" y="115340"/>
            <a:ext cx="10515600" cy="1325563"/>
          </a:xfrm>
        </p:spPr>
        <p:txBody>
          <a:bodyPr/>
          <a:lstStyle/>
          <a:p>
            <a:r>
              <a:rPr lang="en-US"/>
              <a:t>SRSS-IE 9 Predictive Validity</a:t>
            </a:r>
            <a:br>
              <a:rPr lang="en-US"/>
            </a:br>
            <a:r>
              <a:rPr lang="en-US" sz="2800" b="0"/>
              <a:t>High School</a:t>
            </a:r>
            <a:endParaRPr lang="en-US" b="0"/>
          </a:p>
        </p:txBody>
      </p:sp>
      <p:sp>
        <p:nvSpPr>
          <p:cNvPr id="8" name="TextBox 7">
            <a:extLst>
              <a:ext uri="{FF2B5EF4-FFF2-40B4-BE49-F238E27FC236}">
                <a16:creationId xmlns:a16="http://schemas.microsoft.com/office/drawing/2014/main" id="{84CEB574-3E37-2886-4B5B-774606D43D4C}"/>
              </a:ext>
            </a:extLst>
          </p:cNvPr>
          <p:cNvSpPr txBox="1"/>
          <p:nvPr/>
        </p:nvSpPr>
        <p:spPr>
          <a:xfrm>
            <a:off x="688982" y="1319410"/>
            <a:ext cx="3447589" cy="646331"/>
          </a:xfrm>
          <a:prstGeom prst="rect">
            <a:avLst/>
          </a:prstGeom>
          <a:noFill/>
          <a:ln>
            <a:solidFill>
              <a:schemeClr val="tx1"/>
            </a:solidFill>
          </a:ln>
        </p:spPr>
        <p:txBody>
          <a:bodyPr wrap="square">
            <a:spAutoFit/>
          </a:bodyPr>
          <a:lstStyle/>
          <a:p>
            <a:pP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7,244</a:t>
            </a:r>
            <a:r>
              <a:rPr lang="en-US" sz="1800">
                <a:solidFill>
                  <a:schemeClr val="tx1"/>
                </a:solidFill>
                <a:latin typeface="Arial" panose="020B0604020202020204" pitchFamily="34" charset="0"/>
                <a:cs typeface="Arial" panose="020B0604020202020204" pitchFamily="34" charset="0"/>
              </a:rPr>
              <a:t> students in grades 9-12</a:t>
            </a:r>
          </a:p>
          <a:p>
            <a:pPr marL="889000" indent="-857250" algn="ctr" defTabSz="4389120">
              <a:lnSpc>
                <a:spcPct val="100000"/>
              </a:lnSpc>
              <a:spcBef>
                <a:spcPts val="0"/>
              </a:spcBef>
              <a:defRPr/>
            </a:pPr>
            <a:r>
              <a:rPr lang="en-US" sz="1800" b="1">
                <a:solidFill>
                  <a:schemeClr val="tx1"/>
                </a:solidFill>
                <a:latin typeface="Arial" panose="020B0604020202020204" pitchFamily="34" charset="0"/>
                <a:cs typeface="Arial" panose="020B0604020202020204" pitchFamily="34" charset="0"/>
              </a:rPr>
              <a:t>3</a:t>
            </a:r>
            <a:r>
              <a:rPr lang="en-US" sz="1800">
                <a:solidFill>
                  <a:schemeClr val="tx1"/>
                </a:solidFill>
                <a:latin typeface="Arial" panose="020B0604020202020204" pitchFamily="34" charset="0"/>
                <a:cs typeface="Arial" panose="020B0604020202020204" pitchFamily="34" charset="0"/>
              </a:rPr>
              <a:t> geographic regions</a:t>
            </a:r>
          </a:p>
        </p:txBody>
      </p:sp>
      <p:pic>
        <p:nvPicPr>
          <p:cNvPr id="7" name="Graphic 6" descr="Chart that displays the Externalizing components (steal, lie/cheat/sneak, behavior problems, negative attitude, aggressive behavior)">
            <a:extLst>
              <a:ext uri="{FF2B5EF4-FFF2-40B4-BE49-F238E27FC236}">
                <a16:creationId xmlns:a16="http://schemas.microsoft.com/office/drawing/2014/main" id="{8A72EF8B-D99C-E000-4FAA-A5B611C2EA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789" y="2033163"/>
            <a:ext cx="3588122" cy="1808322"/>
          </a:xfrm>
          <a:prstGeom prst="rect">
            <a:avLst/>
          </a:prstGeom>
        </p:spPr>
      </p:pic>
      <p:pic>
        <p:nvPicPr>
          <p:cNvPr id="9" name="Graphic 8" descr="Chart that displays the internalizing components (emotionally flat, sad/depressed, anxious, lonely)">
            <a:extLst>
              <a:ext uri="{FF2B5EF4-FFF2-40B4-BE49-F238E27FC236}">
                <a16:creationId xmlns:a16="http://schemas.microsoft.com/office/drawing/2014/main" id="{645C11FA-C1F8-1324-DB15-86A2628B5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4754" y="4111515"/>
            <a:ext cx="3694908" cy="1438827"/>
          </a:xfrm>
          <a:prstGeom prst="rect">
            <a:avLst/>
          </a:prstGeom>
        </p:spPr>
      </p:pic>
      <p:pic>
        <p:nvPicPr>
          <p:cNvPr id="4" name="Graphic 3" descr="Graph that includes information about the predictor (externalizing, internalizing), outcome (ODRs, suspensions, nurse visits, reading, math, course failures, SPED referrals), SRSS-IE 9 latent and subscale, and SRSS-IE 12 subscale. This high school example shows green shading, gray shading, yellow shading, and white shading. ">
            <a:extLst>
              <a:ext uri="{FF2B5EF4-FFF2-40B4-BE49-F238E27FC236}">
                <a16:creationId xmlns:a16="http://schemas.microsoft.com/office/drawing/2014/main" id="{59B3D7F1-44F3-C891-F63A-622CF3ED7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8065" y="1474614"/>
            <a:ext cx="5356583" cy="4256184"/>
          </a:xfrm>
          <a:prstGeom prst="rect">
            <a:avLst/>
          </a:prstGeom>
        </p:spPr>
      </p:pic>
      <p:sp>
        <p:nvSpPr>
          <p:cNvPr id="10" name="Content Placeholder 2">
            <a:extLst>
              <a:ext uri="{FF2B5EF4-FFF2-40B4-BE49-F238E27FC236}">
                <a16:creationId xmlns:a16="http://schemas.microsoft.com/office/drawing/2014/main" id="{6ED5D0C1-9CC7-55E0-B366-00CF9BB1AA81}"/>
              </a:ext>
            </a:extLst>
          </p:cNvPr>
          <p:cNvSpPr txBox="1">
            <a:spLocks/>
          </p:cNvSpPr>
          <p:nvPr/>
        </p:nvSpPr>
        <p:spPr>
          <a:xfrm>
            <a:off x="5416341" y="5670396"/>
            <a:ext cx="5520029" cy="604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latin typeface="Arial"/>
                <a:cs typeface="Arial"/>
              </a:rPr>
              <a:t>Green shading indicates the predictive relationship was statistically significant at </a:t>
            </a:r>
            <a:r>
              <a:rPr lang="en-US" sz="1200" i="1">
                <a:latin typeface="Arial"/>
                <a:cs typeface="Arial"/>
              </a:rPr>
              <a:t>p</a:t>
            </a:r>
            <a:r>
              <a:rPr lang="en-US" sz="1200">
                <a:latin typeface="Arial"/>
                <a:cs typeface="Arial"/>
              </a:rPr>
              <a:t> </a:t>
            </a:r>
            <a:r>
              <a:rPr lang="en-US" sz="1200" u="sng">
                <a:latin typeface="Arial"/>
                <a:cs typeface="Arial"/>
              </a:rPr>
              <a:t>&lt;</a:t>
            </a:r>
            <a:r>
              <a:rPr lang="en-US" sz="1200">
                <a:latin typeface="Arial"/>
                <a:cs typeface="Arial"/>
              </a:rPr>
              <a:t> .0001. Gray indicates a test was not conducted.</a:t>
            </a:r>
            <a:endParaRPr lang="en-US" sz="1200"/>
          </a:p>
        </p:txBody>
      </p:sp>
      <p:sp>
        <p:nvSpPr>
          <p:cNvPr id="3" name="Content Placeholder 2">
            <a:extLst>
              <a:ext uri="{FF2B5EF4-FFF2-40B4-BE49-F238E27FC236}">
                <a16:creationId xmlns:a16="http://schemas.microsoft.com/office/drawing/2014/main" id="{A87D0431-09A1-6288-0E42-27505FDF9F58}"/>
              </a:ext>
              <a:ext uri="{C183D7F6-B498-43B3-948B-1728B52AA6E4}">
                <adec:decorative xmlns:adec="http://schemas.microsoft.com/office/drawing/2017/decorative" val="1"/>
              </a:ext>
            </a:extLst>
          </p:cNvPr>
          <p:cNvSpPr txBox="1">
            <a:spLocks/>
          </p:cNvSpPr>
          <p:nvPr/>
        </p:nvSpPr>
        <p:spPr>
          <a:xfrm>
            <a:off x="161695" y="6409567"/>
            <a:ext cx="10515600" cy="5402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Arial" panose="020B0604020202020204" pitchFamily="34" charset="0"/>
                <a:cs typeface="Arial" panose="020B0604020202020204" pitchFamily="34" charset="0"/>
              </a:rPr>
              <a:t>Lane, K. L., Oakes, W. P., Buckman, M. M., Lane, N. A., Lane, K. S., Fleming, K., Swinburne Romine, R., Sherod, R. L., Cantwell, E. D &amp; Chang, C. (2024). New evidence of predictive validity of SRSS-IE scores with middle and high school students. </a:t>
            </a:r>
            <a:r>
              <a:rPr lang="en-US" sz="1600" i="1">
                <a:latin typeface="Arial" panose="020B0604020202020204" pitchFamily="34" charset="0"/>
                <a:cs typeface="Arial" panose="020B0604020202020204" pitchFamily="34" charset="0"/>
              </a:rPr>
              <a:t>Frontiers in Education</a:t>
            </a:r>
            <a:r>
              <a:rPr lang="en-US" sz="1600">
                <a:latin typeface="Arial" panose="020B0604020202020204" pitchFamily="34" charset="0"/>
                <a:cs typeface="Arial" panose="020B0604020202020204" pitchFamily="34" charset="0"/>
              </a:rPr>
              <a:t>. 8:1251063. https://doi.org/10.3389/feduc.2023.1251063</a:t>
            </a:r>
            <a:endParaRPr lang="en-US" sz="1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5244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30C2E-F1C7-A648-C013-58C5589C73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9A4AD3-19CB-1CB6-B1B9-E52A92B100E8}"/>
              </a:ext>
            </a:extLst>
          </p:cNvPr>
          <p:cNvSpPr>
            <a:spLocks noGrp="1"/>
          </p:cNvSpPr>
          <p:nvPr>
            <p:ph type="title"/>
          </p:nvPr>
        </p:nvSpPr>
        <p:spPr/>
        <p:txBody>
          <a:bodyPr/>
          <a:lstStyle/>
          <a:p>
            <a:r>
              <a:rPr lang="en-US"/>
              <a:t>SRSS-E5</a:t>
            </a:r>
            <a:br>
              <a:rPr lang="en-US"/>
            </a:br>
            <a:r>
              <a:rPr lang="en-US" sz="3200" b="0"/>
              <a:t>Cut Scores</a:t>
            </a:r>
            <a:endParaRPr lang="en-US" b="0"/>
          </a:p>
        </p:txBody>
      </p:sp>
      <p:sp>
        <p:nvSpPr>
          <p:cNvPr id="5" name="Content Placeholder 4">
            <a:extLst>
              <a:ext uri="{FF2B5EF4-FFF2-40B4-BE49-F238E27FC236}">
                <a16:creationId xmlns:a16="http://schemas.microsoft.com/office/drawing/2014/main" id="{2B8D6882-6902-258E-3657-5A42D4F557E6}"/>
              </a:ext>
            </a:extLst>
          </p:cNvPr>
          <p:cNvSpPr>
            <a:spLocks noGrp="1"/>
          </p:cNvSpPr>
          <p:nvPr>
            <p:ph sz="half" idx="1"/>
          </p:nvPr>
        </p:nvSpPr>
        <p:spPr>
          <a:xfrm>
            <a:off x="838200" y="1825625"/>
            <a:ext cx="4068726" cy="4351338"/>
          </a:xfrm>
        </p:spPr>
        <p:txBody>
          <a:bodyPr anchor="ctr">
            <a:normAutofit/>
          </a:bodyPr>
          <a:lstStyle/>
          <a:p>
            <a:pPr marL="0" indent="0">
              <a:buNone/>
            </a:pPr>
            <a:r>
              <a:rPr lang="en-US" sz="2000" b="1"/>
              <a:t>Externalizing Cut Scores for Middle and High School</a:t>
            </a:r>
            <a:endParaRPr lang="en-US" sz="2000"/>
          </a:p>
          <a:p>
            <a:r>
              <a:rPr lang="en-US" sz="2000"/>
              <a:t>Re-analysis using SRSS-IE 9 (E5 items) using data from a previous paper (Lane, Oakes, Swogger et al., 2015)</a:t>
            </a:r>
          </a:p>
          <a:p>
            <a:r>
              <a:rPr lang="en-US" sz="2000"/>
              <a:t>Used Teacher Report Form (TRF) data as criterion measure</a:t>
            </a:r>
          </a:p>
        </p:txBody>
      </p:sp>
      <p:graphicFrame>
        <p:nvGraphicFramePr>
          <p:cNvPr id="7" name="Content Placeholder 6">
            <a:extLst>
              <a:ext uri="{FF2B5EF4-FFF2-40B4-BE49-F238E27FC236}">
                <a16:creationId xmlns:a16="http://schemas.microsoft.com/office/drawing/2014/main" id="{689FFDBD-E101-F7F6-9817-1715017E57E4}"/>
              </a:ext>
            </a:extLst>
          </p:cNvPr>
          <p:cNvGraphicFramePr>
            <a:graphicFrameLocks noGrp="1"/>
          </p:cNvGraphicFramePr>
          <p:nvPr>
            <p:ph sz="half" idx="2"/>
            <p:extLst>
              <p:ext uri="{D42A27DB-BD31-4B8C-83A1-F6EECF244321}">
                <p14:modId xmlns:p14="http://schemas.microsoft.com/office/powerpoint/2010/main" val="2768453206"/>
              </p:ext>
            </p:extLst>
          </p:nvPr>
        </p:nvGraphicFramePr>
        <p:xfrm>
          <a:off x="5778796" y="894080"/>
          <a:ext cx="4663440" cy="506984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349621517"/>
                    </a:ext>
                  </a:extLst>
                </a:gridCol>
                <a:gridCol w="1463040">
                  <a:extLst>
                    <a:ext uri="{9D8B030D-6E8A-4147-A177-3AD203B41FA5}">
                      <a16:colId xmlns:a16="http://schemas.microsoft.com/office/drawing/2014/main" val="4104154796"/>
                    </a:ext>
                  </a:extLst>
                </a:gridCol>
                <a:gridCol w="1463040">
                  <a:extLst>
                    <a:ext uri="{9D8B030D-6E8A-4147-A177-3AD203B41FA5}">
                      <a16:colId xmlns:a16="http://schemas.microsoft.com/office/drawing/2014/main" val="345527579"/>
                    </a:ext>
                  </a:extLst>
                </a:gridCol>
              </a:tblGrid>
              <a:tr h="370840">
                <a:tc>
                  <a:txBody>
                    <a:bodyPr/>
                    <a:lstStyle/>
                    <a:p>
                      <a:r>
                        <a:rPr lang="en-US" sz="1600" b="0">
                          <a:solidFill>
                            <a:schemeClr val="tx1"/>
                          </a:solidFill>
                        </a:rPr>
                        <a:t>Dimension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rPr>
                        <a:t>Low vs. Borderline or Clinical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rPr>
                        <a:t>Low or Borderline vs. Clinical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3400772"/>
                  </a:ext>
                </a:extLst>
              </a:tr>
              <a:tr h="370840">
                <a:tc>
                  <a:txBody>
                    <a:bodyPr/>
                    <a:lstStyle/>
                    <a:p>
                      <a:r>
                        <a:rPr lang="en-US"/>
                        <a:t>Elementary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47257"/>
                  </a:ext>
                </a:extLst>
              </a:tr>
              <a:tr h="370840">
                <a:tc>
                  <a:txBody>
                    <a:bodyPr/>
                    <a:lstStyle/>
                    <a:p>
                      <a:pPr marL="287338" indent="-117475"/>
                      <a:r>
                        <a:rPr lang="en-US"/>
                        <a:t>Cut score</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t>0–1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t>≥ 4</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624448"/>
                  </a:ext>
                </a:extLst>
              </a:tr>
              <a:tr h="370840">
                <a:tc>
                  <a:txBody>
                    <a:bodyPr/>
                    <a:lstStyle/>
                    <a:p>
                      <a:pPr marL="0" indent="169863"/>
                      <a:r>
                        <a:rPr lang="en-US" sz="1800" kern="1200">
                          <a:solidFill>
                            <a:schemeClr val="dk1"/>
                          </a:solidFill>
                          <a:latin typeface="+mn-lt"/>
                          <a:ea typeface="+mn-ea"/>
                          <a:cs typeface="+mn-cs"/>
                        </a:rPr>
                        <a:t>Sensitivity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.857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.769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537546"/>
                  </a:ext>
                </a:extLst>
              </a:tr>
              <a:tr h="370840">
                <a:tc>
                  <a:txBody>
                    <a:bodyPr/>
                    <a:lstStyle/>
                    <a:p>
                      <a:pPr marL="0" indent="169863"/>
                      <a:r>
                        <a:rPr lang="en-US" sz="1800" kern="1200">
                          <a:solidFill>
                            <a:schemeClr val="dk1"/>
                          </a:solidFill>
                          <a:latin typeface="+mn-lt"/>
                          <a:ea typeface="+mn-ea"/>
                          <a:cs typeface="+mn-cs"/>
                        </a:rPr>
                        <a:t>Specificity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.881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.859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784180"/>
                  </a:ext>
                </a:extLst>
              </a:tr>
              <a:tr h="370840">
                <a:tc>
                  <a:txBody>
                    <a:bodyPr/>
                    <a:lstStyle/>
                    <a:p>
                      <a:pPr marL="287338" indent="-117475"/>
                      <a:r>
                        <a:rPr lang="en-US" sz="1800" kern="1200">
                          <a:solidFill>
                            <a:schemeClr val="dk1"/>
                          </a:solidFill>
                          <a:latin typeface="+mn-lt"/>
                          <a:ea typeface="+mn-ea"/>
                          <a:cs typeface="+mn-cs"/>
                        </a:rPr>
                        <a:t>Classification Accuracy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87.4%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84.6%</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4821546"/>
                  </a:ext>
                </a:extLst>
              </a:tr>
              <a:tr h="370840">
                <a:tc>
                  <a:txBody>
                    <a:bodyPr/>
                    <a:lstStyle/>
                    <a:p>
                      <a:pPr marL="174625" indent="-174625"/>
                      <a:r>
                        <a:rPr lang="en-US"/>
                        <a:t>Secondary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575589"/>
                  </a:ext>
                </a:extLst>
              </a:tr>
              <a:tr h="370840">
                <a:tc>
                  <a:txBody>
                    <a:bodyPr/>
                    <a:lstStyle/>
                    <a:p>
                      <a:pPr marL="287338" indent="-117475"/>
                      <a:r>
                        <a:rPr lang="en-US"/>
                        <a:t>Cut score</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0–4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7</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058628"/>
                  </a:ext>
                </a:extLst>
              </a:tr>
              <a:tr h="370840">
                <a:tc>
                  <a:txBody>
                    <a:bodyPr/>
                    <a:lstStyle/>
                    <a:p>
                      <a:pPr marL="0" indent="169863"/>
                      <a:r>
                        <a:rPr lang="en-US" sz="1800" kern="1200">
                          <a:solidFill>
                            <a:schemeClr val="dk1"/>
                          </a:solidFill>
                          <a:latin typeface="+mn-lt"/>
                          <a:ea typeface="+mn-ea"/>
                          <a:cs typeface="+mn-cs"/>
                        </a:rPr>
                        <a:t>Sensitivity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.878</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.741</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475364"/>
                  </a:ext>
                </a:extLst>
              </a:tr>
              <a:tr h="370840">
                <a:tc>
                  <a:txBody>
                    <a:bodyPr/>
                    <a:lstStyle/>
                    <a:p>
                      <a:pPr marL="0" indent="169863"/>
                      <a:r>
                        <a:rPr lang="en-US" sz="1800" kern="1200">
                          <a:solidFill>
                            <a:schemeClr val="dk1"/>
                          </a:solidFill>
                          <a:latin typeface="+mn-lt"/>
                          <a:ea typeface="+mn-ea"/>
                          <a:cs typeface="+mn-cs"/>
                        </a:rPr>
                        <a:t>Specificity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.837</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.940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952115"/>
                  </a:ext>
                </a:extLst>
              </a:tr>
              <a:tr h="370840">
                <a:tc>
                  <a:txBody>
                    <a:bodyPr/>
                    <a:lstStyle/>
                    <a:p>
                      <a:pPr marL="287338" indent="-117475"/>
                      <a:r>
                        <a:rPr lang="en-US" sz="1800" kern="1200">
                          <a:solidFill>
                            <a:schemeClr val="dk1"/>
                          </a:solidFill>
                          <a:latin typeface="+mn-lt"/>
                          <a:ea typeface="+mn-ea"/>
                          <a:cs typeface="+mn-cs"/>
                        </a:rPr>
                        <a:t>Classification Accuracy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84.6%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91.6%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1244779"/>
                  </a:ext>
                </a:extLst>
              </a:tr>
            </a:tbl>
          </a:graphicData>
        </a:graphic>
      </p:graphicFrame>
    </p:spTree>
    <p:extLst>
      <p:ext uri="{BB962C8B-B14F-4D97-AF65-F5344CB8AC3E}">
        <p14:creationId xmlns:p14="http://schemas.microsoft.com/office/powerpoint/2010/main" val="3123568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045CC-A4EF-BA2A-C738-00D2456B84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F0EDB3-380B-0446-E625-F700A3EE00E7}"/>
              </a:ext>
            </a:extLst>
          </p:cNvPr>
          <p:cNvSpPr>
            <a:spLocks noGrp="1"/>
          </p:cNvSpPr>
          <p:nvPr>
            <p:ph type="title"/>
          </p:nvPr>
        </p:nvSpPr>
        <p:spPr/>
        <p:txBody>
          <a:bodyPr/>
          <a:lstStyle/>
          <a:p>
            <a:r>
              <a:rPr lang="en-US"/>
              <a:t>SRSS-I4</a:t>
            </a:r>
            <a:br>
              <a:rPr lang="en-US"/>
            </a:br>
            <a:r>
              <a:rPr lang="en-US" sz="3200" b="0"/>
              <a:t>Cut Scores</a:t>
            </a:r>
            <a:endParaRPr lang="en-US" b="0"/>
          </a:p>
        </p:txBody>
      </p:sp>
      <p:sp>
        <p:nvSpPr>
          <p:cNvPr id="5" name="Content Placeholder 4">
            <a:extLst>
              <a:ext uri="{FF2B5EF4-FFF2-40B4-BE49-F238E27FC236}">
                <a16:creationId xmlns:a16="http://schemas.microsoft.com/office/drawing/2014/main" id="{1E3BD799-4FE7-826C-D086-6C735D618396}"/>
              </a:ext>
            </a:extLst>
          </p:cNvPr>
          <p:cNvSpPr>
            <a:spLocks noGrp="1"/>
          </p:cNvSpPr>
          <p:nvPr>
            <p:ph sz="half" idx="1"/>
          </p:nvPr>
        </p:nvSpPr>
        <p:spPr>
          <a:xfrm>
            <a:off x="838200" y="1825625"/>
            <a:ext cx="4068726" cy="4351338"/>
          </a:xfrm>
        </p:spPr>
        <p:txBody>
          <a:bodyPr anchor="ctr">
            <a:normAutofit/>
          </a:bodyPr>
          <a:lstStyle/>
          <a:p>
            <a:pPr marL="0" indent="0">
              <a:buNone/>
            </a:pPr>
            <a:r>
              <a:rPr lang="en-US" sz="2000" b="1"/>
              <a:t>Internalizing Cut Scores for Middle and High School</a:t>
            </a:r>
          </a:p>
          <a:p>
            <a:r>
              <a:rPr lang="en-US" sz="2000"/>
              <a:t>Re-analysis using SRSS-IE 9 (E5 items) using data from a previous paper (Lane, Oakes, Swogger et al., 2015)</a:t>
            </a:r>
          </a:p>
          <a:p>
            <a:r>
              <a:rPr lang="en-US" sz="2000"/>
              <a:t>Used Teacher Report Form (TRF) data as criterion measure</a:t>
            </a:r>
          </a:p>
        </p:txBody>
      </p:sp>
      <p:graphicFrame>
        <p:nvGraphicFramePr>
          <p:cNvPr id="7" name="Content Placeholder 6">
            <a:extLst>
              <a:ext uri="{FF2B5EF4-FFF2-40B4-BE49-F238E27FC236}">
                <a16:creationId xmlns:a16="http://schemas.microsoft.com/office/drawing/2014/main" id="{C6FAABCB-740C-AC3B-70C4-DFD4F516BA44}"/>
              </a:ext>
            </a:extLst>
          </p:cNvPr>
          <p:cNvGraphicFramePr>
            <a:graphicFrameLocks noGrp="1"/>
          </p:cNvGraphicFramePr>
          <p:nvPr>
            <p:ph sz="half" idx="2"/>
            <p:extLst>
              <p:ext uri="{D42A27DB-BD31-4B8C-83A1-F6EECF244321}">
                <p14:modId xmlns:p14="http://schemas.microsoft.com/office/powerpoint/2010/main" val="4138793966"/>
              </p:ext>
            </p:extLst>
          </p:nvPr>
        </p:nvGraphicFramePr>
        <p:xfrm>
          <a:off x="5778796" y="894080"/>
          <a:ext cx="4663440" cy="506984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349621517"/>
                    </a:ext>
                  </a:extLst>
                </a:gridCol>
                <a:gridCol w="1463040">
                  <a:extLst>
                    <a:ext uri="{9D8B030D-6E8A-4147-A177-3AD203B41FA5}">
                      <a16:colId xmlns:a16="http://schemas.microsoft.com/office/drawing/2014/main" val="4104154796"/>
                    </a:ext>
                  </a:extLst>
                </a:gridCol>
                <a:gridCol w="1463040">
                  <a:extLst>
                    <a:ext uri="{9D8B030D-6E8A-4147-A177-3AD203B41FA5}">
                      <a16:colId xmlns:a16="http://schemas.microsoft.com/office/drawing/2014/main" val="345527579"/>
                    </a:ext>
                  </a:extLst>
                </a:gridCol>
              </a:tblGrid>
              <a:tr h="370840">
                <a:tc>
                  <a:txBody>
                    <a:bodyPr/>
                    <a:lstStyle/>
                    <a:p>
                      <a:r>
                        <a:rPr lang="en-US" sz="1600" b="0">
                          <a:solidFill>
                            <a:schemeClr val="tx1"/>
                          </a:solidFill>
                        </a:rPr>
                        <a:t>Dimension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rPr>
                        <a:t>Low vs. Borderline or Clinical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rPr>
                        <a:t>Low or Borderline vs. Clinical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3400772"/>
                  </a:ext>
                </a:extLst>
              </a:tr>
              <a:tr h="370840">
                <a:tc>
                  <a:txBody>
                    <a:bodyPr/>
                    <a:lstStyle/>
                    <a:p>
                      <a:r>
                        <a:rPr lang="en-US"/>
                        <a:t>Elementary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47257"/>
                  </a:ext>
                </a:extLst>
              </a:tr>
              <a:tr h="370840">
                <a:tc>
                  <a:txBody>
                    <a:bodyPr/>
                    <a:lstStyle/>
                    <a:p>
                      <a:pPr marL="287338" indent="-117475"/>
                      <a:r>
                        <a:rPr lang="en-US"/>
                        <a:t>Cut score</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t>0–1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t>≥ 3</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624448"/>
                  </a:ext>
                </a:extLst>
              </a:tr>
              <a:tr h="370840">
                <a:tc>
                  <a:txBody>
                    <a:bodyPr/>
                    <a:lstStyle/>
                    <a:p>
                      <a:pPr marL="0" indent="169863"/>
                      <a:r>
                        <a:rPr lang="en-US" sz="1800" kern="1200">
                          <a:solidFill>
                            <a:schemeClr val="dk1"/>
                          </a:solidFill>
                          <a:latin typeface="+mn-lt"/>
                          <a:ea typeface="+mn-ea"/>
                          <a:cs typeface="+mn-cs"/>
                        </a:rPr>
                        <a:t>Sensitivity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.703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.593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537546"/>
                  </a:ext>
                </a:extLst>
              </a:tr>
              <a:tr h="370840">
                <a:tc>
                  <a:txBody>
                    <a:bodyPr/>
                    <a:lstStyle/>
                    <a:p>
                      <a:pPr marL="0" indent="169863"/>
                      <a:r>
                        <a:rPr lang="en-US" sz="1800" kern="1200">
                          <a:solidFill>
                            <a:schemeClr val="dk1"/>
                          </a:solidFill>
                          <a:latin typeface="+mn-lt"/>
                          <a:ea typeface="+mn-ea"/>
                          <a:cs typeface="+mn-cs"/>
                        </a:rPr>
                        <a:t>Specificity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.848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t>.878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784180"/>
                  </a:ext>
                </a:extLst>
              </a:tr>
              <a:tr h="370840">
                <a:tc>
                  <a:txBody>
                    <a:bodyPr/>
                    <a:lstStyle/>
                    <a:p>
                      <a:pPr marL="287338" indent="-117475"/>
                      <a:r>
                        <a:rPr lang="en-US" sz="1800" kern="1200">
                          <a:solidFill>
                            <a:schemeClr val="dk1"/>
                          </a:solidFill>
                          <a:latin typeface="+mn-lt"/>
                          <a:ea typeface="+mn-ea"/>
                          <a:cs typeface="+mn-cs"/>
                        </a:rPr>
                        <a:t>Classification Accuracy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81.7%</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83.4%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4821546"/>
                  </a:ext>
                </a:extLst>
              </a:tr>
              <a:tr h="370840">
                <a:tc>
                  <a:txBody>
                    <a:bodyPr/>
                    <a:lstStyle/>
                    <a:p>
                      <a:pPr marL="174625" indent="-174625"/>
                      <a:r>
                        <a:rPr lang="en-US"/>
                        <a:t>Secondary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575589"/>
                  </a:ext>
                </a:extLst>
              </a:tr>
              <a:tr h="370840">
                <a:tc>
                  <a:txBody>
                    <a:bodyPr/>
                    <a:lstStyle/>
                    <a:p>
                      <a:pPr marL="287338" indent="-117475"/>
                      <a:r>
                        <a:rPr lang="en-US"/>
                        <a:t>Cut score</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0–2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058628"/>
                  </a:ext>
                </a:extLst>
              </a:tr>
              <a:tr h="370840">
                <a:tc>
                  <a:txBody>
                    <a:bodyPr/>
                    <a:lstStyle/>
                    <a:p>
                      <a:pPr marL="0" indent="169863"/>
                      <a:r>
                        <a:rPr lang="en-US" sz="1800" kern="1200">
                          <a:solidFill>
                            <a:schemeClr val="dk1"/>
                          </a:solidFill>
                          <a:latin typeface="+mn-lt"/>
                          <a:ea typeface="+mn-ea"/>
                          <a:cs typeface="+mn-cs"/>
                        </a:rPr>
                        <a:t>Sensitivity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.829</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.663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475364"/>
                  </a:ext>
                </a:extLst>
              </a:tr>
              <a:tr h="370840">
                <a:tc>
                  <a:txBody>
                    <a:bodyPr/>
                    <a:lstStyle/>
                    <a:p>
                      <a:pPr marL="0" indent="169863"/>
                      <a:r>
                        <a:rPr lang="en-US" sz="1800" kern="1200">
                          <a:solidFill>
                            <a:schemeClr val="dk1"/>
                          </a:solidFill>
                          <a:latin typeface="+mn-lt"/>
                          <a:ea typeface="+mn-ea"/>
                          <a:cs typeface="+mn-cs"/>
                        </a:rPr>
                        <a:t>Specificity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.785</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.883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952115"/>
                  </a:ext>
                </a:extLst>
              </a:tr>
              <a:tr h="370840">
                <a:tc>
                  <a:txBody>
                    <a:bodyPr/>
                    <a:lstStyle/>
                    <a:p>
                      <a:pPr marL="287338" indent="-117475"/>
                      <a:r>
                        <a:rPr lang="en-US" sz="1800" kern="1200">
                          <a:solidFill>
                            <a:schemeClr val="dk1"/>
                          </a:solidFill>
                          <a:latin typeface="+mn-lt"/>
                          <a:ea typeface="+mn-ea"/>
                          <a:cs typeface="+mn-cs"/>
                        </a:rPr>
                        <a:t>Classification Accuracy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79.3%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83.4%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1244779"/>
                  </a:ext>
                </a:extLst>
              </a:tr>
            </a:tbl>
          </a:graphicData>
        </a:graphic>
      </p:graphicFrame>
    </p:spTree>
    <p:extLst>
      <p:ext uri="{BB962C8B-B14F-4D97-AF65-F5344CB8AC3E}">
        <p14:creationId xmlns:p14="http://schemas.microsoft.com/office/powerpoint/2010/main" val="1870598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5ABA-4596-39D1-3E5D-5633BD8ECA05}"/>
              </a:ext>
            </a:extLst>
          </p:cNvPr>
          <p:cNvSpPr>
            <a:spLocks noGrp="1"/>
          </p:cNvSpPr>
          <p:nvPr>
            <p:ph type="title"/>
          </p:nvPr>
        </p:nvSpPr>
        <p:spPr/>
        <p:txBody>
          <a:bodyPr/>
          <a:lstStyle/>
          <a:p>
            <a:r>
              <a:rPr lang="en-US"/>
              <a:t>SRSS-I9 Cut Scores &amp; Risk Categories</a:t>
            </a:r>
          </a:p>
        </p:txBody>
      </p:sp>
      <p:graphicFrame>
        <p:nvGraphicFramePr>
          <p:cNvPr id="4" name="Content Placeholder 3">
            <a:extLst>
              <a:ext uri="{FF2B5EF4-FFF2-40B4-BE49-F238E27FC236}">
                <a16:creationId xmlns:a16="http://schemas.microsoft.com/office/drawing/2014/main" id="{0AD6F61F-6139-F087-6B24-29D4546B455D}"/>
              </a:ext>
            </a:extLst>
          </p:cNvPr>
          <p:cNvGraphicFramePr>
            <a:graphicFrameLocks noGrp="1"/>
          </p:cNvGraphicFramePr>
          <p:nvPr>
            <p:ph idx="1"/>
            <p:extLst>
              <p:ext uri="{D42A27DB-BD31-4B8C-83A1-F6EECF244321}">
                <p14:modId xmlns:p14="http://schemas.microsoft.com/office/powerpoint/2010/main" val="4120403041"/>
              </p:ext>
            </p:extLst>
          </p:nvPr>
        </p:nvGraphicFramePr>
        <p:xfrm>
          <a:off x="838200" y="1541059"/>
          <a:ext cx="10515598" cy="2494280"/>
        </p:xfrm>
        <a:graphic>
          <a:graphicData uri="http://schemas.openxmlformats.org/drawingml/2006/table">
            <a:tbl>
              <a:tblPr firstRow="1" bandRow="1">
                <a:tableStyleId>{5C22544A-7EE6-4342-B048-85BDC9FD1C3A}</a:tableStyleId>
              </a:tblPr>
              <a:tblGrid>
                <a:gridCol w="2054293">
                  <a:extLst>
                    <a:ext uri="{9D8B030D-6E8A-4147-A177-3AD203B41FA5}">
                      <a16:colId xmlns:a16="http://schemas.microsoft.com/office/drawing/2014/main" val="1214385210"/>
                    </a:ext>
                  </a:extLst>
                </a:gridCol>
                <a:gridCol w="2054293">
                  <a:extLst>
                    <a:ext uri="{9D8B030D-6E8A-4147-A177-3AD203B41FA5}">
                      <a16:colId xmlns:a16="http://schemas.microsoft.com/office/drawing/2014/main" val="2962304560"/>
                    </a:ext>
                  </a:extLst>
                </a:gridCol>
                <a:gridCol w="2054293">
                  <a:extLst>
                    <a:ext uri="{9D8B030D-6E8A-4147-A177-3AD203B41FA5}">
                      <a16:colId xmlns:a16="http://schemas.microsoft.com/office/drawing/2014/main" val="454394173"/>
                    </a:ext>
                  </a:extLst>
                </a:gridCol>
                <a:gridCol w="244133">
                  <a:extLst>
                    <a:ext uri="{9D8B030D-6E8A-4147-A177-3AD203B41FA5}">
                      <a16:colId xmlns:a16="http://schemas.microsoft.com/office/drawing/2014/main" val="1144106480"/>
                    </a:ext>
                  </a:extLst>
                </a:gridCol>
                <a:gridCol w="2054293">
                  <a:extLst>
                    <a:ext uri="{9D8B030D-6E8A-4147-A177-3AD203B41FA5}">
                      <a16:colId xmlns:a16="http://schemas.microsoft.com/office/drawing/2014/main" val="2884697664"/>
                    </a:ext>
                  </a:extLst>
                </a:gridCol>
                <a:gridCol w="2054293">
                  <a:extLst>
                    <a:ext uri="{9D8B030D-6E8A-4147-A177-3AD203B41FA5}">
                      <a16:colId xmlns:a16="http://schemas.microsoft.com/office/drawing/2014/main" val="1977325402"/>
                    </a:ext>
                  </a:extLst>
                </a:gridCol>
              </a:tblGrid>
              <a:tr h="37084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noFill/>
                  </a:tcPr>
                </a:tc>
                <a:tc gridSpan="5">
                  <a:txBody>
                    <a:bodyPr/>
                    <a:lstStyle/>
                    <a:p>
                      <a:pPr algn="ctr"/>
                      <a:r>
                        <a:rPr lang="en-US" b="0">
                          <a:solidFill>
                            <a:schemeClr val="tx1"/>
                          </a:solidFill>
                        </a:rPr>
                        <a:t>Elementary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2195594877"/>
                  </a:ext>
                </a:extLst>
              </a:tr>
              <a:tr h="370840">
                <a:tc>
                  <a:txBody>
                    <a:bodyPr/>
                    <a:lstStyle/>
                    <a:p>
                      <a:endParaRPr lang="en-US" b="0">
                        <a:solidFill>
                          <a:schemeClr val="tx1"/>
                        </a:solidFill>
                      </a:endParaRPr>
                    </a:p>
                  </a:txBody>
                  <a:tcPr>
                    <a:noFill/>
                  </a:tcPr>
                </a:tc>
                <a:tc gridSpan="2">
                  <a:txBody>
                    <a:bodyPr/>
                    <a:lstStyle/>
                    <a:p>
                      <a:pPr algn="ctr"/>
                      <a:r>
                        <a:rPr lang="en-US" b="0">
                          <a:solidFill>
                            <a:schemeClr val="tx1"/>
                          </a:solidFill>
                        </a:rPr>
                        <a:t>SRSS-IE 12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chemeClr val="tx1"/>
                          </a:solidFill>
                        </a:rPr>
                        <a:t>SRSS-IE 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extLst>
                  <a:ext uri="{0D108BD9-81ED-4DB2-BD59-A6C34878D82A}">
                    <a16:rowId xmlns:a16="http://schemas.microsoft.com/office/drawing/2014/main" val="2704446969"/>
                  </a:ext>
                </a:extLst>
              </a:tr>
              <a:tr h="370840">
                <a:tc>
                  <a:txBody>
                    <a:bodyPr/>
                    <a:lstStyle/>
                    <a:p>
                      <a:r>
                        <a:rPr lang="en-US" b="0">
                          <a:solidFill>
                            <a:schemeClr val="tx1"/>
                          </a:solidFill>
                        </a:rPr>
                        <a:t>Risk Level</a:t>
                      </a:r>
                    </a:p>
                  </a:txBody>
                  <a:tcPr>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SRSS-E7 Externalizing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SRSS-I5</a:t>
                      </a:r>
                    </a:p>
                    <a:p>
                      <a:pPr algn="ctr"/>
                      <a:r>
                        <a:rPr lang="en-US" b="0">
                          <a:solidFill>
                            <a:schemeClr val="tx1"/>
                          </a:solidFill>
                        </a:rPr>
                        <a:t>Internalizing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SRSS-E5 Externalizing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SRSS-I4</a:t>
                      </a:r>
                    </a:p>
                    <a:p>
                      <a:pPr algn="ctr"/>
                      <a:r>
                        <a:rPr lang="en-US" b="0">
                          <a:solidFill>
                            <a:schemeClr val="tx1"/>
                          </a:solidFill>
                        </a:rPr>
                        <a:t>Internalizing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230847"/>
                  </a:ext>
                </a:extLst>
              </a:tr>
              <a:tr h="370840">
                <a:tc>
                  <a:txBody>
                    <a:bodyPr/>
                    <a:lstStyle/>
                    <a:p>
                      <a:r>
                        <a:rPr lang="en-US" b="0">
                          <a:solidFill>
                            <a:schemeClr val="tx1"/>
                          </a:solidFill>
                        </a:rPr>
                        <a:t>Low</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0–3</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0–1</a:t>
                      </a:r>
                    </a:p>
                  </a:txBody>
                  <a:tcPr>
                    <a:lnT w="12700" cap="flat" cmpd="sng" algn="ctr">
                      <a:solidFill>
                        <a:schemeClr val="tx1"/>
                      </a:solidFill>
                      <a:prstDash val="solid"/>
                      <a:round/>
                      <a:headEnd type="none" w="med" len="med"/>
                      <a:tailEnd type="none" w="med" len="med"/>
                    </a:lnT>
                    <a:noFill/>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0–1</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0–1</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91442811"/>
                  </a:ext>
                </a:extLst>
              </a:tr>
              <a:tr h="370840">
                <a:tc>
                  <a:txBody>
                    <a:bodyPr/>
                    <a:lstStyle/>
                    <a:p>
                      <a:r>
                        <a:rPr lang="en-US" b="0">
                          <a:solidFill>
                            <a:schemeClr val="tx1"/>
                          </a:solidFill>
                        </a:rPr>
                        <a:t>Moderate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4–8</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2–3</a:t>
                      </a:r>
                    </a:p>
                  </a:txBody>
                  <a:tcPr>
                    <a:noFill/>
                  </a:tcPr>
                </a:tc>
                <a:tc>
                  <a:txBody>
                    <a:bodyPr/>
                    <a:lstStyle/>
                    <a:p>
                      <a:pPr algn="ctr"/>
                      <a:endParaRPr lang="en-US" b="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2–3</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2</a:t>
                      </a:r>
                    </a:p>
                  </a:txBody>
                  <a:tcPr>
                    <a:noFill/>
                  </a:tcPr>
                </a:tc>
                <a:extLst>
                  <a:ext uri="{0D108BD9-81ED-4DB2-BD59-A6C34878D82A}">
                    <a16:rowId xmlns:a16="http://schemas.microsoft.com/office/drawing/2014/main" val="4200202777"/>
                  </a:ext>
                </a:extLst>
              </a:tr>
              <a:tr h="370840">
                <a:tc>
                  <a:txBody>
                    <a:bodyPr/>
                    <a:lstStyle/>
                    <a:p>
                      <a:r>
                        <a:rPr lang="en-US" b="0">
                          <a:solidFill>
                            <a:schemeClr val="tx1"/>
                          </a:solidFill>
                        </a:rPr>
                        <a:t>High</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9–21</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4–15</a:t>
                      </a:r>
                    </a:p>
                  </a:txBody>
                  <a:tcPr>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4–15</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3–12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0767223"/>
                  </a:ext>
                </a:extLst>
              </a:tr>
            </a:tbl>
          </a:graphicData>
        </a:graphic>
      </p:graphicFrame>
      <p:graphicFrame>
        <p:nvGraphicFramePr>
          <p:cNvPr id="5" name="Content Placeholder 3">
            <a:extLst>
              <a:ext uri="{FF2B5EF4-FFF2-40B4-BE49-F238E27FC236}">
                <a16:creationId xmlns:a16="http://schemas.microsoft.com/office/drawing/2014/main" id="{EFB3F82C-7EC0-A613-8ED5-BF728E372131}"/>
              </a:ext>
            </a:extLst>
          </p:cNvPr>
          <p:cNvGraphicFramePr>
            <a:graphicFrameLocks/>
          </p:cNvGraphicFramePr>
          <p:nvPr>
            <p:extLst>
              <p:ext uri="{D42A27DB-BD31-4B8C-83A1-F6EECF244321}">
                <p14:modId xmlns:p14="http://schemas.microsoft.com/office/powerpoint/2010/main" val="1343885879"/>
              </p:ext>
            </p:extLst>
          </p:nvPr>
        </p:nvGraphicFramePr>
        <p:xfrm>
          <a:off x="838202" y="4184968"/>
          <a:ext cx="10515598" cy="2494280"/>
        </p:xfrm>
        <a:graphic>
          <a:graphicData uri="http://schemas.openxmlformats.org/drawingml/2006/table">
            <a:tbl>
              <a:tblPr firstRow="1" bandRow="1">
                <a:tableStyleId>{5C22544A-7EE6-4342-B048-85BDC9FD1C3A}</a:tableStyleId>
              </a:tblPr>
              <a:tblGrid>
                <a:gridCol w="2054293">
                  <a:extLst>
                    <a:ext uri="{9D8B030D-6E8A-4147-A177-3AD203B41FA5}">
                      <a16:colId xmlns:a16="http://schemas.microsoft.com/office/drawing/2014/main" val="1214385210"/>
                    </a:ext>
                  </a:extLst>
                </a:gridCol>
                <a:gridCol w="2054293">
                  <a:extLst>
                    <a:ext uri="{9D8B030D-6E8A-4147-A177-3AD203B41FA5}">
                      <a16:colId xmlns:a16="http://schemas.microsoft.com/office/drawing/2014/main" val="2962304560"/>
                    </a:ext>
                  </a:extLst>
                </a:gridCol>
                <a:gridCol w="2054293">
                  <a:extLst>
                    <a:ext uri="{9D8B030D-6E8A-4147-A177-3AD203B41FA5}">
                      <a16:colId xmlns:a16="http://schemas.microsoft.com/office/drawing/2014/main" val="454394173"/>
                    </a:ext>
                  </a:extLst>
                </a:gridCol>
                <a:gridCol w="244133">
                  <a:extLst>
                    <a:ext uri="{9D8B030D-6E8A-4147-A177-3AD203B41FA5}">
                      <a16:colId xmlns:a16="http://schemas.microsoft.com/office/drawing/2014/main" val="1144106480"/>
                    </a:ext>
                  </a:extLst>
                </a:gridCol>
                <a:gridCol w="2054293">
                  <a:extLst>
                    <a:ext uri="{9D8B030D-6E8A-4147-A177-3AD203B41FA5}">
                      <a16:colId xmlns:a16="http://schemas.microsoft.com/office/drawing/2014/main" val="2884697664"/>
                    </a:ext>
                  </a:extLst>
                </a:gridCol>
                <a:gridCol w="2054293">
                  <a:extLst>
                    <a:ext uri="{9D8B030D-6E8A-4147-A177-3AD203B41FA5}">
                      <a16:colId xmlns:a16="http://schemas.microsoft.com/office/drawing/2014/main" val="1977325402"/>
                    </a:ext>
                  </a:extLst>
                </a:gridCol>
              </a:tblGrid>
              <a:tr h="37084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noFill/>
                  </a:tcPr>
                </a:tc>
                <a:tc gridSpan="5">
                  <a:txBody>
                    <a:bodyPr/>
                    <a:lstStyle/>
                    <a:p>
                      <a:pPr algn="ctr"/>
                      <a:r>
                        <a:rPr lang="en-US" b="0">
                          <a:solidFill>
                            <a:schemeClr val="tx1"/>
                          </a:solidFill>
                        </a:rPr>
                        <a:t>Secondary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2195594877"/>
                  </a:ext>
                </a:extLst>
              </a:tr>
              <a:tr h="370840">
                <a:tc>
                  <a:txBody>
                    <a:bodyPr/>
                    <a:lstStyle/>
                    <a:p>
                      <a:endParaRPr lang="en-US" b="0">
                        <a:solidFill>
                          <a:schemeClr val="tx1"/>
                        </a:solidFill>
                      </a:endParaRPr>
                    </a:p>
                  </a:txBody>
                  <a:tcPr>
                    <a:noFill/>
                  </a:tcPr>
                </a:tc>
                <a:tc gridSpan="2">
                  <a:txBody>
                    <a:bodyPr/>
                    <a:lstStyle/>
                    <a:p>
                      <a:pPr algn="ctr"/>
                      <a:r>
                        <a:rPr lang="en-US" b="0">
                          <a:solidFill>
                            <a:schemeClr val="tx1"/>
                          </a:solidFill>
                        </a:rPr>
                        <a:t>SRSS-IE 12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chemeClr val="tx1"/>
                          </a:solidFill>
                        </a:rPr>
                        <a:t>SRSS-IE 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tc>
                <a:extLst>
                  <a:ext uri="{0D108BD9-81ED-4DB2-BD59-A6C34878D82A}">
                    <a16:rowId xmlns:a16="http://schemas.microsoft.com/office/drawing/2014/main" val="2704446969"/>
                  </a:ext>
                </a:extLst>
              </a:tr>
              <a:tr h="370840">
                <a:tc>
                  <a:txBody>
                    <a:bodyPr/>
                    <a:lstStyle/>
                    <a:p>
                      <a:r>
                        <a:rPr lang="en-US" b="0">
                          <a:solidFill>
                            <a:schemeClr val="tx1"/>
                          </a:solidFill>
                        </a:rPr>
                        <a:t>Risk Level</a:t>
                      </a:r>
                    </a:p>
                  </a:txBody>
                  <a:tcPr>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SRSS-E7 Externalizing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SRSS-I5</a:t>
                      </a:r>
                    </a:p>
                    <a:p>
                      <a:pPr algn="ctr"/>
                      <a:r>
                        <a:rPr lang="en-US" b="0">
                          <a:solidFill>
                            <a:schemeClr val="tx1"/>
                          </a:solidFill>
                        </a:rPr>
                        <a:t>Internalizing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SRSS-E5 Externalizing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SRSS-I4</a:t>
                      </a:r>
                    </a:p>
                    <a:p>
                      <a:pPr algn="ctr"/>
                      <a:r>
                        <a:rPr lang="en-US" b="0">
                          <a:solidFill>
                            <a:schemeClr val="tx1"/>
                          </a:solidFill>
                        </a:rPr>
                        <a:t>Internalizing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230847"/>
                  </a:ext>
                </a:extLst>
              </a:tr>
              <a:tr h="370840">
                <a:tc>
                  <a:txBody>
                    <a:bodyPr/>
                    <a:lstStyle/>
                    <a:p>
                      <a:r>
                        <a:rPr lang="en-US" b="0">
                          <a:solidFill>
                            <a:schemeClr val="tx1"/>
                          </a:solidFill>
                        </a:rPr>
                        <a:t>Low</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0–3</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0–3</a:t>
                      </a:r>
                    </a:p>
                  </a:txBody>
                  <a:tcPr>
                    <a:lnT w="12700" cap="flat" cmpd="sng" algn="ctr">
                      <a:solidFill>
                        <a:schemeClr val="tx1"/>
                      </a:solidFill>
                      <a:prstDash val="solid"/>
                      <a:round/>
                      <a:headEnd type="none" w="med" len="med"/>
                      <a:tailEnd type="none" w="med" len="med"/>
                    </a:lnT>
                    <a:noFill/>
                  </a:tcPr>
                </a:tc>
                <a:tc>
                  <a:txBody>
                    <a:bodyPr/>
                    <a:lstStyle/>
                    <a:p>
                      <a:pPr algn="ctr"/>
                      <a:endParaRPr lang="en-US" b="0">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0–4</a:t>
                      </a:r>
                    </a:p>
                  </a:txBody>
                  <a:tcP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0–2</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91442811"/>
                  </a:ext>
                </a:extLst>
              </a:tr>
              <a:tr h="370840">
                <a:tc>
                  <a:txBody>
                    <a:bodyPr/>
                    <a:lstStyle/>
                    <a:p>
                      <a:r>
                        <a:rPr lang="en-US" b="0">
                          <a:solidFill>
                            <a:schemeClr val="tx1"/>
                          </a:solidFill>
                        </a:rPr>
                        <a:t>Moderate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4–8</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4–5</a:t>
                      </a:r>
                    </a:p>
                  </a:txBody>
                  <a:tcPr>
                    <a:noFill/>
                  </a:tcPr>
                </a:tc>
                <a:tc>
                  <a:txBody>
                    <a:bodyPr/>
                    <a:lstStyle/>
                    <a:p>
                      <a:pPr algn="ctr"/>
                      <a:endParaRPr lang="en-US" b="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5–6</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3</a:t>
                      </a:r>
                    </a:p>
                  </a:txBody>
                  <a:tcPr>
                    <a:noFill/>
                  </a:tcPr>
                </a:tc>
                <a:extLst>
                  <a:ext uri="{0D108BD9-81ED-4DB2-BD59-A6C34878D82A}">
                    <a16:rowId xmlns:a16="http://schemas.microsoft.com/office/drawing/2014/main" val="4200202777"/>
                  </a:ext>
                </a:extLst>
              </a:tr>
              <a:tr h="370840">
                <a:tc>
                  <a:txBody>
                    <a:bodyPr/>
                    <a:lstStyle/>
                    <a:p>
                      <a:r>
                        <a:rPr lang="en-US" b="0">
                          <a:solidFill>
                            <a:schemeClr val="tx1"/>
                          </a:solidFill>
                        </a:rPr>
                        <a:t>High</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9–21</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6–18</a:t>
                      </a:r>
                    </a:p>
                  </a:txBody>
                  <a:tcPr>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7–15</a:t>
                      </a: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a:ea typeface="+mn-ea"/>
                          <a:cs typeface="+mn-cs"/>
                        </a:rPr>
                        <a:t>4–12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0767223"/>
                  </a:ext>
                </a:extLst>
              </a:tr>
            </a:tbl>
          </a:graphicData>
        </a:graphic>
      </p:graphicFrame>
    </p:spTree>
    <p:extLst>
      <p:ext uri="{BB962C8B-B14F-4D97-AF65-F5344CB8AC3E}">
        <p14:creationId xmlns:p14="http://schemas.microsoft.com/office/powerpoint/2010/main" val="384391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0BC2-ED6C-CC3B-A060-1915500D606D}"/>
              </a:ext>
            </a:extLst>
          </p:cNvPr>
          <p:cNvSpPr>
            <a:spLocks noGrp="1"/>
          </p:cNvSpPr>
          <p:nvPr>
            <p:ph type="title"/>
          </p:nvPr>
        </p:nvSpPr>
        <p:spPr/>
        <p:txBody>
          <a:bodyPr/>
          <a:lstStyle/>
          <a:p>
            <a:r>
              <a:rPr lang="en-US"/>
              <a:t>What new resources exist to support screening using the SRSS-IE?</a:t>
            </a:r>
          </a:p>
        </p:txBody>
      </p:sp>
    </p:spTree>
    <p:extLst>
      <p:ext uri="{BB962C8B-B14F-4D97-AF65-F5344CB8AC3E}">
        <p14:creationId xmlns:p14="http://schemas.microsoft.com/office/powerpoint/2010/main" val="2162385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FA08-C7BE-23DC-C248-1A863B26E3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D568CD-7DEA-0A5B-4162-B58ECC1EB123}"/>
              </a:ext>
            </a:extLst>
          </p:cNvPr>
          <p:cNvSpPr>
            <a:spLocks noGrp="1"/>
          </p:cNvSpPr>
          <p:nvPr>
            <p:ph type="title"/>
          </p:nvPr>
        </p:nvSpPr>
        <p:spPr/>
        <p:txBody>
          <a:bodyPr>
            <a:normAutofit/>
          </a:bodyPr>
          <a:lstStyle/>
          <a:p>
            <a:r>
              <a:rPr lang="en-US" altLang="en-US" sz="2400"/>
              <a:t>Student Risk Screening Scale – Internalizing and Externalizing (SRSS-IE)</a:t>
            </a:r>
            <a:br>
              <a:rPr lang="en-US" altLang="en-US" sz="2400"/>
            </a:br>
            <a:r>
              <a:rPr lang="en-US" altLang="en-US" sz="2000" b="0" spc="0"/>
              <a:t>Elementary | </a:t>
            </a:r>
            <a:r>
              <a:rPr lang="en-US" altLang="en-US" sz="2000" b="0">
                <a:solidFill>
                  <a:schemeClr val="tx2"/>
                </a:solidFill>
              </a:rPr>
              <a:t>Drummond, 1994; Lane &amp; Menzies, 2009</a:t>
            </a:r>
            <a:endParaRPr lang="en-US" sz="2000" b="0"/>
          </a:p>
        </p:txBody>
      </p:sp>
      <p:pic>
        <p:nvPicPr>
          <p:cNvPr id="7" name="Picture" descr="Screenshot of elementary school version of Student Risk Screening Scale – Internalizing and Externalizing">
            <a:extLst>
              <a:ext uri="{FF2B5EF4-FFF2-40B4-BE49-F238E27FC236}">
                <a16:creationId xmlns:a16="http://schemas.microsoft.com/office/drawing/2014/main" id="{63D12134-D1DF-B54C-354D-D163C1049ABE}"/>
              </a:ext>
            </a:extLst>
          </p:cNvPr>
          <p:cNvPicPr>
            <a:picLocks noChangeAspect="1"/>
          </p:cNvPicPr>
          <p:nvPr/>
        </p:nvPicPr>
        <p:blipFill>
          <a:blip r:embed="rId2"/>
          <a:srcRect l="2073" t="8358" r="25499" b="46866"/>
          <a:stretch>
            <a:fillRect/>
          </a:stretch>
        </p:blipFill>
        <p:spPr>
          <a:xfrm>
            <a:off x="1145969" y="1628921"/>
            <a:ext cx="9900101" cy="4729347"/>
          </a:xfrm>
          <a:prstGeom prst="rect">
            <a:avLst/>
          </a:prstGeom>
        </p:spPr>
      </p:pic>
    </p:spTree>
    <p:extLst>
      <p:ext uri="{BB962C8B-B14F-4D97-AF65-F5344CB8AC3E}">
        <p14:creationId xmlns:p14="http://schemas.microsoft.com/office/powerpoint/2010/main" val="345903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BA6E-A5AE-71A6-E703-56B95068846D}"/>
              </a:ext>
            </a:extLst>
          </p:cNvPr>
          <p:cNvSpPr>
            <a:spLocks noGrp="1"/>
          </p:cNvSpPr>
          <p:nvPr>
            <p:ph type="title"/>
          </p:nvPr>
        </p:nvSpPr>
        <p:spPr/>
        <p:txBody>
          <a:bodyPr>
            <a:normAutofit/>
          </a:bodyPr>
          <a:lstStyle/>
          <a:p>
            <a:r>
              <a:rPr lang="en-US" altLang="en-US" sz="2400"/>
              <a:t>Student Risk Screening Scale – Internalizing and Externalizing (SRSS-IE)</a:t>
            </a:r>
            <a:br>
              <a:rPr lang="en-US" altLang="en-US" sz="2400"/>
            </a:br>
            <a:r>
              <a:rPr lang="en-US" altLang="en-US" sz="2000" b="0" spc="0"/>
              <a:t>Secondary | </a:t>
            </a:r>
            <a:r>
              <a:rPr lang="en-US" altLang="en-US" sz="2000" b="0">
                <a:solidFill>
                  <a:schemeClr val="tx2"/>
                </a:solidFill>
              </a:rPr>
              <a:t>Drummond, 1994; Lane &amp; Menzies, 2009</a:t>
            </a:r>
            <a:endParaRPr lang="en-US" sz="2000" b="0"/>
          </a:p>
        </p:txBody>
      </p:sp>
      <p:pic>
        <p:nvPicPr>
          <p:cNvPr id="5"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Grp="1" noChangeAspect="1"/>
          </p:cNvPicPr>
          <p:nvPr>
            <p:ph idx="1"/>
          </p:nvPr>
        </p:nvPicPr>
        <p:blipFill>
          <a:blip r:embed="rId2"/>
          <a:srcRect l="685" r="685"/>
          <a:stretch/>
        </p:blipFill>
        <p:spPr>
          <a:xfrm>
            <a:off x="1145970" y="1628922"/>
            <a:ext cx="9900059" cy="4729347"/>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 (1)</a:t>
            </a:r>
          </a:p>
        </p:txBody>
      </p:sp>
      <p:grpSp>
        <p:nvGrpSpPr>
          <p:cNvPr id="3" name="Group 2" descr="Image of a computer screen with Ci3T module covers dispayed">
            <a:extLst>
              <a:ext uri="{FF2B5EF4-FFF2-40B4-BE49-F238E27FC236}">
                <a16:creationId xmlns:a16="http://schemas.microsoft.com/office/drawing/2014/main" id="{D02254BA-1039-58B9-95FB-753BE60319D8}"/>
              </a:ext>
            </a:extLst>
          </p:cNvPr>
          <p:cNvGrpSpPr/>
          <p:nvPr/>
        </p:nvGrpSpPr>
        <p:grpSpPr>
          <a:xfrm>
            <a:off x="3204112" y="1617007"/>
            <a:ext cx="5783776" cy="5231889"/>
            <a:chOff x="8188726" y="3207338"/>
            <a:chExt cx="3932788" cy="3557522"/>
          </a:xfrm>
        </p:grpSpPr>
        <p:pic>
          <p:nvPicPr>
            <p:cNvPr id="4" name="Computer">
              <a:extLst>
                <a:ext uri="{FF2B5EF4-FFF2-40B4-BE49-F238E27FC236}">
                  <a16:creationId xmlns:a16="http://schemas.microsoft.com/office/drawing/2014/main" id="{F3E1B861-C5A8-D6D9-7346-D3DF30A22C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88726" y="3207338"/>
              <a:ext cx="3932788" cy="3557522"/>
            </a:xfrm>
            <a:prstGeom prst="rect">
              <a:avLst/>
            </a:prstGeom>
          </p:spPr>
        </p:pic>
        <p:pic>
          <p:nvPicPr>
            <p:cNvPr id="5" name="Modules">
              <a:extLst>
                <a:ext uri="{FF2B5EF4-FFF2-40B4-BE49-F238E27FC236}">
                  <a16:creationId xmlns:a16="http://schemas.microsoft.com/office/drawing/2014/main" id="{0C8B6526-0747-DD26-11A9-10B3A7ABE733}"/>
                </a:ext>
              </a:extLst>
            </p:cNvPr>
            <p:cNvPicPr>
              <a:picLocks noChangeAspect="1"/>
            </p:cNvPicPr>
            <p:nvPr userDrawn="1"/>
          </p:nvPicPr>
          <p:blipFill rotWithShape="1">
            <a:blip r:embed="rId4"/>
            <a:srcRect t="-1" b="30465"/>
            <a:stretch/>
          </p:blipFill>
          <p:spPr>
            <a:xfrm>
              <a:off x="8337235" y="3356755"/>
              <a:ext cx="3658295" cy="2289001"/>
            </a:xfrm>
            <a:prstGeom prst="rect">
              <a:avLst/>
            </a:prstGeom>
          </p:spPr>
        </p:pic>
        <p:sp>
          <p:nvSpPr>
            <p:cNvPr id="6" name="Right Triangle 180">
              <a:extLst>
                <a:ext uri="{FF2B5EF4-FFF2-40B4-BE49-F238E27FC236}">
                  <a16:creationId xmlns:a16="http://schemas.microsoft.com/office/drawing/2014/main" id="{7191B44F-8EB9-CA64-1543-13A299A80A1A}"/>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a:extLst>
              <a:ext uri="{FF2B5EF4-FFF2-40B4-BE49-F238E27FC236}">
                <a16:creationId xmlns:a16="http://schemas.microsoft.com/office/drawing/2014/main" id="{1C2E37FF-3EDF-2CC8-2E93-FD0384EC4E7A}"/>
              </a:ext>
            </a:extLst>
          </p:cNvPr>
          <p:cNvSpPr>
            <a:spLocks noGrp="1"/>
          </p:cNvSpPr>
          <p:nvPr>
            <p:ph idx="1"/>
          </p:nvPr>
        </p:nvSpPr>
        <p:spPr>
          <a:xfrm>
            <a:off x="4544410" y="5392192"/>
            <a:ext cx="3103179" cy="633796"/>
          </a:xfrm>
        </p:spPr>
        <p:txBody>
          <a:bodyPr anchor="ctr">
            <a:normAutofit/>
          </a:bodyPr>
          <a:lstStyle/>
          <a:p>
            <a:pPr marL="0" indent="0" algn="ctr">
              <a:buNone/>
            </a:pPr>
            <a:r>
              <a:rPr lang="en-US" sz="2400">
                <a:solidFill>
                  <a:schemeClr val="accent4"/>
                </a:solidFill>
              </a:rPr>
              <a:t>ci3t.org/enhance</a:t>
            </a:r>
          </a:p>
        </p:txBody>
      </p:sp>
    </p:spTree>
    <p:extLst>
      <p:ext uri="{BB962C8B-B14F-4D97-AF65-F5344CB8AC3E}">
        <p14:creationId xmlns:p14="http://schemas.microsoft.com/office/powerpoint/2010/main" val="290785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A89E-0351-C708-0B6A-A0C33F254A4B}"/>
              </a:ext>
            </a:extLst>
          </p:cNvPr>
          <p:cNvSpPr>
            <a:spLocks noGrp="1"/>
          </p:cNvSpPr>
          <p:nvPr>
            <p:ph type="title"/>
          </p:nvPr>
        </p:nvSpPr>
        <p:spPr/>
        <p:txBody>
          <a:bodyPr>
            <a:normAutofit/>
          </a:bodyPr>
          <a:lstStyle/>
          <a:p>
            <a:r>
              <a:rPr lang="en-US"/>
              <a:t>What is the SRSS-IE? </a:t>
            </a:r>
          </a:p>
        </p:txBody>
      </p:sp>
      <p:sp>
        <p:nvSpPr>
          <p:cNvPr id="3" name="Text Placeholder 2">
            <a:extLst>
              <a:ext uri="{FF2B5EF4-FFF2-40B4-BE49-F238E27FC236}">
                <a16:creationId xmlns:a16="http://schemas.microsoft.com/office/drawing/2014/main" id="{D7BFE574-0E4F-F79C-A475-BE9A13F8CEE6}"/>
              </a:ext>
            </a:extLst>
          </p:cNvPr>
          <p:cNvSpPr>
            <a:spLocks noGrp="1"/>
          </p:cNvSpPr>
          <p:nvPr>
            <p:ph type="body" idx="1"/>
          </p:nvPr>
        </p:nvSpPr>
        <p:spPr/>
        <p:txBody>
          <a:bodyPr/>
          <a:lstStyle/>
          <a:p>
            <a:r>
              <a:rPr lang="en-US"/>
              <a:t>A Brief Introduction</a:t>
            </a:r>
          </a:p>
        </p:txBody>
      </p:sp>
    </p:spTree>
    <p:extLst>
      <p:ext uri="{BB962C8B-B14F-4D97-AF65-F5344CB8AC3E}">
        <p14:creationId xmlns:p14="http://schemas.microsoft.com/office/powerpoint/2010/main" val="111580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68D80F0-420F-532D-852B-162006D0457C}"/>
              </a:ext>
            </a:extLst>
          </p:cNvPr>
          <p:cNvSpPr>
            <a:spLocks noGrp="1"/>
          </p:cNvSpPr>
          <p:nvPr>
            <p:ph type="title"/>
          </p:nvPr>
        </p:nvSpPr>
        <p:spPr>
          <a:xfrm>
            <a:off x="838200" y="365125"/>
            <a:ext cx="10515600" cy="996949"/>
          </a:xfrm>
        </p:spPr>
        <p:txBody>
          <a:bodyPr>
            <a:normAutofit/>
          </a:bodyPr>
          <a:lstStyle/>
          <a:p>
            <a:r>
              <a:rPr lang="en-US" sz="3600"/>
              <a:t>Enhancing Ci3T Modules (2)</a:t>
            </a:r>
          </a:p>
        </p:txBody>
      </p:sp>
      <p:pic>
        <p:nvPicPr>
          <p:cNvPr id="8" name="Picture 1" descr="Image showing Serving as a Ci3T Leader and Ci3T: Selecting and Installing Behavior Screeners module covers">
            <a:extLst>
              <a:ext uri="{FF2B5EF4-FFF2-40B4-BE49-F238E27FC236}">
                <a16:creationId xmlns:a16="http://schemas.microsoft.com/office/drawing/2014/main" id="{4B74BD83-0D65-9FE6-BB9E-F51EF6C0BB30}"/>
              </a:ext>
            </a:extLst>
          </p:cNvPr>
          <p:cNvPicPr>
            <a:picLocks noChangeAspect="1"/>
          </p:cNvPicPr>
          <p:nvPr/>
        </p:nvPicPr>
        <p:blipFill rotWithShape="1">
          <a:blip r:embed="rId2"/>
          <a:stretch/>
        </p:blipFill>
        <p:spPr>
          <a:xfrm>
            <a:off x="155717" y="1362076"/>
            <a:ext cx="3657600" cy="4305005"/>
          </a:xfrm>
          <a:prstGeom prst="rect">
            <a:avLst/>
          </a:prstGeom>
        </p:spPr>
      </p:pic>
      <p:pic>
        <p:nvPicPr>
          <p:cNvPr id="11" name="Picture 2" descr="Image showing Ci3T Primary (Tier 1) Prevention Efforts and Ci3T: Low-Intensity Teacher-Delivered Strategies module covers">
            <a:extLst>
              <a:ext uri="{FF2B5EF4-FFF2-40B4-BE49-F238E27FC236}">
                <a16:creationId xmlns:a16="http://schemas.microsoft.com/office/drawing/2014/main" id="{78D6E69D-53CA-981E-AFF6-95C053293D92}"/>
              </a:ext>
            </a:extLst>
          </p:cNvPr>
          <p:cNvPicPr>
            <a:picLocks noChangeAspect="1"/>
          </p:cNvPicPr>
          <p:nvPr/>
        </p:nvPicPr>
        <p:blipFill>
          <a:blip r:embed="rId3"/>
          <a:stretch/>
        </p:blipFill>
        <p:spPr>
          <a:xfrm>
            <a:off x="3813317" y="1362075"/>
            <a:ext cx="3657600" cy="5401413"/>
          </a:xfrm>
          <a:prstGeom prst="rect">
            <a:avLst/>
          </a:prstGeom>
        </p:spPr>
      </p:pic>
      <p:pic>
        <p:nvPicPr>
          <p:cNvPr id="13" name="Picture 3" descr="Image showing Ci3T: Implementing Secondary (Tier 2) Interventions and Ci3T: Implementing Tertiary (Tier 3) Interventions module covers">
            <a:extLst>
              <a:ext uri="{FF2B5EF4-FFF2-40B4-BE49-F238E27FC236}">
                <a16:creationId xmlns:a16="http://schemas.microsoft.com/office/drawing/2014/main" id="{17948268-4D39-6AFA-E5C2-4234DE211F39}"/>
              </a:ext>
            </a:extLst>
          </p:cNvPr>
          <p:cNvPicPr>
            <a:picLocks noChangeAspect="1"/>
          </p:cNvPicPr>
          <p:nvPr/>
        </p:nvPicPr>
        <p:blipFill>
          <a:blip r:embed="rId4"/>
          <a:stretch/>
        </p:blipFill>
        <p:spPr>
          <a:xfrm>
            <a:off x="7464283" y="1362075"/>
            <a:ext cx="3657600" cy="5442104"/>
          </a:xfrm>
          <a:prstGeom prst="rect">
            <a:avLst/>
          </a:prstGeom>
        </p:spPr>
      </p:pic>
      <p:pic>
        <p:nvPicPr>
          <p:cNvPr id="2" name="Picture 4" descr="Image of Ci3T: Building Your Base Knowledge module covers">
            <a:extLst>
              <a:ext uri="{FF2B5EF4-FFF2-40B4-BE49-F238E27FC236}">
                <a16:creationId xmlns:a16="http://schemas.microsoft.com/office/drawing/2014/main" id="{81A8BCA5-308D-5BEC-60A9-231225FF5C40}"/>
              </a:ext>
            </a:extLst>
          </p:cNvPr>
          <p:cNvPicPr>
            <a:picLocks noChangeAspect="1"/>
          </p:cNvPicPr>
          <p:nvPr/>
        </p:nvPicPr>
        <p:blipFill>
          <a:blip r:embed="rId5"/>
          <a:srcRect r="36331"/>
          <a:stretch/>
        </p:blipFill>
        <p:spPr>
          <a:xfrm>
            <a:off x="9863238" y="2926072"/>
            <a:ext cx="2328762" cy="1548657"/>
          </a:xfrm>
          <a:prstGeom prst="rect">
            <a:avLst/>
          </a:prstGeom>
        </p:spPr>
      </p:pic>
    </p:spTree>
    <p:extLst>
      <p:ext uri="{BB962C8B-B14F-4D97-AF65-F5344CB8AC3E}">
        <p14:creationId xmlns:p14="http://schemas.microsoft.com/office/powerpoint/2010/main" val="328386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EC0A1F3-F48E-328A-DA0E-D7DA3F1B14D9}"/>
              </a:ext>
            </a:extLst>
          </p:cNvPr>
          <p:cNvSpPr>
            <a:spLocks noGrp="1"/>
          </p:cNvSpPr>
          <p:nvPr>
            <p:ph type="title"/>
          </p:nvPr>
        </p:nvSpPr>
        <p:spPr/>
        <p:txBody>
          <a:bodyPr/>
          <a:lstStyle/>
          <a:p>
            <a:r>
              <a:rPr lang="en-US"/>
              <a:t>Systematic Screening Resources</a:t>
            </a:r>
          </a:p>
        </p:txBody>
      </p:sp>
      <p:pic>
        <p:nvPicPr>
          <p:cNvPr id="4" name="Picture 1" descr="Screenshot of the PBIS website page titled Resources to Support Systematic Screening in K-12 Schools">
            <a:extLst>
              <a:ext uri="{FF2B5EF4-FFF2-40B4-BE49-F238E27FC236}">
                <a16:creationId xmlns:a16="http://schemas.microsoft.com/office/drawing/2014/main" id="{046AB651-A64A-D175-2775-C1554CE66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0129" y="1825625"/>
            <a:ext cx="1741693" cy="4351338"/>
          </a:xfrm>
          <a:prstGeom prst="rect">
            <a:avLst/>
          </a:prstGeom>
          <a:ln>
            <a:solidFill>
              <a:schemeClr val="tx1"/>
            </a:solidFill>
          </a:ln>
        </p:spPr>
      </p:pic>
      <p:pic>
        <p:nvPicPr>
          <p:cNvPr id="5" name="Picture 2" descr="Supports and Structures for Behavior Screening module cover">
            <a:extLst>
              <a:ext uri="{FF2B5EF4-FFF2-40B4-BE49-F238E27FC236}">
                <a16:creationId xmlns:a16="http://schemas.microsoft.com/office/drawing/2014/main" id="{B26B445F-C227-4F4B-F904-55C8D73D4301}"/>
              </a:ext>
            </a:extLst>
          </p:cNvPr>
          <p:cNvPicPr>
            <a:picLocks noChangeAspect="1"/>
          </p:cNvPicPr>
          <p:nvPr/>
        </p:nvPicPr>
        <p:blipFill>
          <a:blip r:embed="rId4"/>
          <a:stretch>
            <a:fillRect/>
          </a:stretch>
        </p:blipFill>
        <p:spPr>
          <a:xfrm>
            <a:off x="4330380" y="1825625"/>
            <a:ext cx="2784855" cy="4351338"/>
          </a:xfrm>
          <a:prstGeom prst="rect">
            <a:avLst/>
          </a:prstGeom>
        </p:spPr>
      </p:pic>
      <p:pic>
        <p:nvPicPr>
          <p:cNvPr id="6" name="Picture 3" descr="Student Risk Screening Scale - Internalizing and Externalizing (SRSS-IE) module cover">
            <a:extLst>
              <a:ext uri="{FF2B5EF4-FFF2-40B4-BE49-F238E27FC236}">
                <a16:creationId xmlns:a16="http://schemas.microsoft.com/office/drawing/2014/main" id="{1E92ED19-269B-2AF0-BE24-70C2DF8ADC4E}"/>
              </a:ext>
            </a:extLst>
          </p:cNvPr>
          <p:cNvPicPr>
            <a:picLocks noChangeAspect="1"/>
          </p:cNvPicPr>
          <p:nvPr/>
        </p:nvPicPr>
        <p:blipFill>
          <a:blip r:embed="rId5"/>
          <a:stretch>
            <a:fillRect/>
          </a:stretch>
        </p:blipFill>
        <p:spPr>
          <a:xfrm>
            <a:off x="7965182" y="1825625"/>
            <a:ext cx="2784855" cy="4351338"/>
          </a:xfrm>
          <a:prstGeom prst="rect">
            <a:avLst/>
          </a:prstGeom>
        </p:spPr>
      </p:pic>
    </p:spTree>
    <p:extLst>
      <p:ext uri="{BB962C8B-B14F-4D97-AF65-F5344CB8AC3E}">
        <p14:creationId xmlns:p14="http://schemas.microsoft.com/office/powerpoint/2010/main" val="4981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4D2A7-F00C-79ED-47B5-CDC5276299C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Selecting and Installing Behavior Screeners</a:t>
            </a:r>
            <a:endParaRPr lang="en-US"/>
          </a:p>
        </p:txBody>
      </p:sp>
      <p:pic>
        <p:nvPicPr>
          <p:cNvPr id="1026" name="Picture 2" descr="Student Risk Screening Scale - Internalizing and Externalizing (SRSS-IE) module cover">
            <a:extLst>
              <a:ext uri="{FF2B5EF4-FFF2-40B4-BE49-F238E27FC236}">
                <a16:creationId xmlns:a16="http://schemas.microsoft.com/office/drawing/2014/main" id="{1A1C7BD1-4612-E1A3-D056-AD1883172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4"/>
            <a:ext cx="4389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andout: Systematic Screening Protocol: Setting up to Screen in Your District or School">
            <a:extLst>
              <a:ext uri="{FF2B5EF4-FFF2-40B4-BE49-F238E27FC236}">
                <a16:creationId xmlns:a16="http://schemas.microsoft.com/office/drawing/2014/main" id="{1A227A2C-6A0F-B4D9-69E7-646102A2037A}"/>
              </a:ext>
            </a:extLst>
          </p:cNvPr>
          <p:cNvPicPr>
            <a:picLocks noChangeAspect="1"/>
          </p:cNvPicPr>
          <p:nvPr/>
        </p:nvPicPr>
        <p:blipFill>
          <a:blip r:embed="rId3"/>
          <a:stretch>
            <a:fillRect/>
          </a:stretch>
        </p:blipFill>
        <p:spPr>
          <a:xfrm>
            <a:off x="4389437" y="681037"/>
            <a:ext cx="4862467" cy="6290444"/>
          </a:xfrm>
          <a:prstGeom prst="rect">
            <a:avLst/>
          </a:prstGeom>
          <a:ln>
            <a:noFill/>
          </a:ln>
          <a:effectLst>
            <a:outerShdw blurRad="292100" dist="139700" dir="2700000" algn="tl" rotWithShape="0">
              <a:srgbClr val="333333">
                <a:alpha val="65000"/>
              </a:srgbClr>
            </a:outerShdw>
          </a:effectLst>
        </p:spPr>
      </p:pic>
      <p:pic>
        <p:nvPicPr>
          <p:cNvPr id="5" name="Picture 4" descr="Handout: Systematic Screening Protocol: Site-Level Preparation Protocol">
            <a:extLst>
              <a:ext uri="{FF2B5EF4-FFF2-40B4-BE49-F238E27FC236}">
                <a16:creationId xmlns:a16="http://schemas.microsoft.com/office/drawing/2014/main" id="{85BBF386-7228-3F71-1E09-10D3F954AE3B}"/>
              </a:ext>
            </a:extLst>
          </p:cNvPr>
          <p:cNvPicPr>
            <a:picLocks noChangeAspect="1"/>
          </p:cNvPicPr>
          <p:nvPr/>
        </p:nvPicPr>
        <p:blipFill>
          <a:blip r:embed="rId4"/>
          <a:stretch>
            <a:fillRect/>
          </a:stretch>
        </p:blipFill>
        <p:spPr>
          <a:xfrm>
            <a:off x="5981244" y="670293"/>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84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available on PBIS.org…</a:t>
            </a:r>
          </a:p>
        </p:txBody>
      </p:sp>
      <p:pic>
        <p:nvPicPr>
          <p:cNvPr id="5" name="Picture 4" descr="Picture of the resource titled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06" y="1795421"/>
            <a:ext cx="3159924" cy="4099527"/>
          </a:xfrm>
          <a:prstGeom prst="rect">
            <a:avLst/>
          </a:prstGeom>
          <a:ln>
            <a:noFill/>
          </a:ln>
          <a:effectLst>
            <a:outerShdw blurRad="292100" dist="139700" dir="2700000" algn="tl" rotWithShape="0">
              <a:srgbClr val="333333">
                <a:alpha val="65000"/>
              </a:srgbClr>
            </a:outerShdw>
          </a:effectLst>
        </p:spPr>
      </p:pic>
      <p:pic>
        <p:nvPicPr>
          <p:cNvPr id="6" name="Picture 5"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27" y="2614713"/>
            <a:ext cx="3050101" cy="4099527"/>
          </a:xfrm>
          <a:prstGeom prst="rect">
            <a:avLst/>
          </a:prstGeom>
          <a:ln>
            <a:noFill/>
          </a:ln>
          <a:effectLst>
            <a:outerShdw blurRad="292100" dist="139700" dir="2700000" algn="tl" rotWithShape="0">
              <a:srgbClr val="333333">
                <a:alpha val="65000"/>
              </a:srgbClr>
            </a:outerShdw>
          </a:effectLst>
        </p:spPr>
      </p:pic>
      <p:pic>
        <p:nvPicPr>
          <p:cNvPr id="7" name="Picture 6" descr="Screenshot of the PBIS website page with the tab data based decision making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155" y="1604471"/>
            <a:ext cx="6947637" cy="37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of an excerpt from the PBIS website that shows where to click the download button for a resource (in this example, for a handout titled Tips for Communication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437664" y="2558595"/>
            <a:ext cx="6701998" cy="1541458"/>
          </a:xfrm>
          <a:prstGeom prst="rect">
            <a:avLst/>
          </a:prstGeom>
          <a:effectLst>
            <a:glow>
              <a:schemeClr val="accent1">
                <a:alpha val="40000"/>
              </a:scheme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70" y="2750775"/>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Handout: Tips for Communication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668196" y="1233031"/>
            <a:ext cx="4086141" cy="5289505"/>
          </a:xfrm>
          <a:prstGeom prst="rect">
            <a:avLst/>
          </a:prstGeom>
          <a:effectLst>
            <a:glow rad="444500">
              <a:srgbClr val="92D050">
                <a:alpha val="40000"/>
              </a:srgbClr>
            </a:glow>
          </a:effectLst>
        </p:spPr>
      </p:pic>
    </p:spTree>
    <p:extLst>
      <p:ext uri="{BB962C8B-B14F-4D97-AF65-F5344CB8AC3E}">
        <p14:creationId xmlns:p14="http://schemas.microsoft.com/office/powerpoint/2010/main" val="360176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B4FE-B29E-8F5F-DFEB-B8ACB6AB2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815B-2E39-859A-8B6B-92C41FB570D7}"/>
              </a:ext>
            </a:extLst>
          </p:cNvPr>
          <p:cNvSpPr>
            <a:spLocks noGrp="1"/>
          </p:cNvSpPr>
          <p:nvPr>
            <p:ph type="title"/>
          </p:nvPr>
        </p:nvSpPr>
        <p:spPr/>
        <p:txBody>
          <a:bodyPr>
            <a:normAutofit/>
          </a:bodyPr>
          <a:lstStyle/>
          <a:p>
            <a:r>
              <a:rPr lang="en-US"/>
              <a:t>What’s next for the SRSS-IE?</a:t>
            </a:r>
          </a:p>
        </p:txBody>
      </p:sp>
      <p:sp>
        <p:nvSpPr>
          <p:cNvPr id="3" name="Text Placeholder 2">
            <a:extLst>
              <a:ext uri="{FF2B5EF4-FFF2-40B4-BE49-F238E27FC236}">
                <a16:creationId xmlns:a16="http://schemas.microsoft.com/office/drawing/2014/main" id="{A5581715-7E27-42CA-640D-8D04902C0758}"/>
              </a:ext>
            </a:extLst>
          </p:cNvPr>
          <p:cNvSpPr>
            <a:spLocks noGrp="1"/>
          </p:cNvSpPr>
          <p:nvPr>
            <p:ph type="body" idx="1"/>
          </p:nvPr>
        </p:nvSpPr>
        <p:spPr/>
        <p:txBody>
          <a:bodyPr/>
          <a:lstStyle/>
          <a:p>
            <a:r>
              <a:rPr lang="en-US"/>
              <a:t>Inquiry &amp; Innovation</a:t>
            </a:r>
          </a:p>
        </p:txBody>
      </p:sp>
    </p:spTree>
    <p:extLst>
      <p:ext uri="{BB962C8B-B14F-4D97-AF65-F5344CB8AC3E}">
        <p14:creationId xmlns:p14="http://schemas.microsoft.com/office/powerpoint/2010/main" val="2465910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2F0E-A36D-E108-7A63-11D891FABA95}"/>
              </a:ext>
            </a:extLst>
          </p:cNvPr>
          <p:cNvSpPr>
            <a:spLocks noGrp="1"/>
          </p:cNvSpPr>
          <p:nvPr>
            <p:ph type="title"/>
          </p:nvPr>
        </p:nvSpPr>
        <p:spPr/>
        <p:txBody>
          <a:bodyPr/>
          <a:lstStyle/>
          <a:p>
            <a:r>
              <a:rPr lang="en-US"/>
              <a:t>Inquiry</a:t>
            </a:r>
            <a:br>
              <a:rPr lang="en-US"/>
            </a:br>
            <a:r>
              <a:rPr lang="en-US" sz="2400" b="0"/>
              <a:t>Replication + Extension</a:t>
            </a:r>
            <a:endParaRPr lang="en-US" b="0"/>
          </a:p>
        </p:txBody>
      </p:sp>
      <p:sp>
        <p:nvSpPr>
          <p:cNvPr id="3" name="Content Placeholder 2">
            <a:extLst>
              <a:ext uri="{FF2B5EF4-FFF2-40B4-BE49-F238E27FC236}">
                <a16:creationId xmlns:a16="http://schemas.microsoft.com/office/drawing/2014/main" id="{C9C3B31D-76F2-B58E-164E-47720CA031EF}"/>
              </a:ext>
            </a:extLst>
          </p:cNvPr>
          <p:cNvSpPr>
            <a:spLocks noGrp="1"/>
          </p:cNvSpPr>
          <p:nvPr>
            <p:ph idx="1"/>
          </p:nvPr>
        </p:nvSpPr>
        <p:spPr/>
        <p:txBody>
          <a:bodyPr/>
          <a:lstStyle/>
          <a:p>
            <a:r>
              <a:rPr lang="en-US"/>
              <a:t>SRSS-IE 9 replication and extension studies</a:t>
            </a:r>
          </a:p>
          <a:p>
            <a:pPr lvl="1"/>
            <a:r>
              <a:rPr lang="en-US"/>
              <a:t>Implementation stages (e.g., advanced implementers)</a:t>
            </a:r>
          </a:p>
          <a:p>
            <a:pPr lvl="1"/>
            <a:r>
              <a:rPr lang="en-US"/>
              <a:t>Geographic regions</a:t>
            </a:r>
          </a:p>
          <a:p>
            <a:r>
              <a:rPr lang="en-US"/>
              <a:t>Cost Analyses</a:t>
            </a:r>
          </a:p>
          <a:p>
            <a:pPr lvl="1"/>
            <a:r>
              <a:rPr lang="en-US"/>
              <a:t>Cost to implement screening using district-built systems</a:t>
            </a:r>
          </a:p>
          <a:p>
            <a:pPr lvl="1"/>
            <a:r>
              <a:rPr lang="en-US"/>
              <a:t>Cost to implement screening using commercially available screening</a:t>
            </a:r>
          </a:p>
        </p:txBody>
      </p:sp>
    </p:spTree>
    <p:extLst>
      <p:ext uri="{BB962C8B-B14F-4D97-AF65-F5344CB8AC3E}">
        <p14:creationId xmlns:p14="http://schemas.microsoft.com/office/powerpoint/2010/main" val="1241141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1E06-9435-6A1F-81CB-C500DBD75206}"/>
              </a:ext>
            </a:extLst>
          </p:cNvPr>
          <p:cNvSpPr>
            <a:spLocks noGrp="1"/>
          </p:cNvSpPr>
          <p:nvPr>
            <p:ph type="title"/>
          </p:nvPr>
        </p:nvSpPr>
        <p:spPr/>
        <p:txBody>
          <a:bodyPr>
            <a:normAutofit/>
          </a:bodyPr>
          <a:lstStyle/>
          <a:p>
            <a:r>
              <a:rPr lang="en-US" sz="3600"/>
              <a:t>Innovation (1)</a:t>
            </a:r>
            <a:br>
              <a:rPr lang="en-US" sz="3600"/>
            </a:br>
            <a:r>
              <a:rPr lang="en-US" sz="2800" b="0"/>
              <a:t>Digital Platforms for Collecting and Reporting SRSS-IE Data</a:t>
            </a:r>
            <a:endParaRPr lang="en-US" sz="3600" b="0"/>
          </a:p>
        </p:txBody>
      </p:sp>
      <p:sp>
        <p:nvSpPr>
          <p:cNvPr id="15" name="Content Placeholder 14">
            <a:extLst>
              <a:ext uri="{FF2B5EF4-FFF2-40B4-BE49-F238E27FC236}">
                <a16:creationId xmlns:a16="http://schemas.microsoft.com/office/drawing/2014/main" id="{D8D95656-11AA-40B1-E4AE-44C5504F9580}"/>
              </a:ext>
            </a:extLst>
          </p:cNvPr>
          <p:cNvSpPr>
            <a:spLocks noGrp="1"/>
          </p:cNvSpPr>
          <p:nvPr>
            <p:ph sz="half" idx="1"/>
          </p:nvPr>
        </p:nvSpPr>
        <p:spPr/>
        <p:txBody>
          <a:bodyPr/>
          <a:lstStyle/>
          <a:p>
            <a:pPr marL="0" indent="0">
              <a:buNone/>
            </a:pPr>
            <a:r>
              <a:rPr lang="en-US"/>
              <a:t>Growing emphasis on establishing industry partners to make the SRSS-IE more accessible, useful, and cost effective.</a:t>
            </a:r>
          </a:p>
          <a:p>
            <a:pPr lvl="1"/>
            <a:r>
              <a:rPr lang="en-US"/>
              <a:t>Standard Code</a:t>
            </a:r>
          </a:p>
          <a:p>
            <a:pPr lvl="1"/>
            <a:r>
              <a:rPr lang="en-US"/>
              <a:t>Branching Minds</a:t>
            </a:r>
          </a:p>
          <a:p>
            <a:pPr lvl="1"/>
            <a:r>
              <a:rPr lang="en-US" err="1"/>
              <a:t>ProactPulse</a:t>
            </a:r>
            <a:endParaRPr lang="en-US"/>
          </a:p>
          <a:p>
            <a:pPr lvl="1"/>
            <a:r>
              <a:rPr lang="en-US"/>
              <a:t>…more on the way</a:t>
            </a:r>
          </a:p>
        </p:txBody>
      </p:sp>
      <p:pic>
        <p:nvPicPr>
          <p:cNvPr id="17" name="Google Shape;59;p14" descr="Illustration of data dashboards reporting SRSS-IE data. The dashboard shows the percentage of students with externalizing and internalizing risk (a) by grade level, and (b) at the whole school level. Used with permission from Standard Co.">
            <a:extLst>
              <a:ext uri="{FF2B5EF4-FFF2-40B4-BE49-F238E27FC236}">
                <a16:creationId xmlns:a16="http://schemas.microsoft.com/office/drawing/2014/main" id="{707FCA26-D5FB-6D01-63A5-28DC09AC558C}"/>
              </a:ext>
            </a:extLst>
          </p:cNvPr>
          <p:cNvPicPr preferRelativeResize="0">
            <a:picLocks noGrp="1"/>
          </p:cNvPicPr>
          <p:nvPr>
            <p:ph sz="half" idx="2"/>
          </p:nvPr>
        </p:nvPicPr>
        <p:blipFill>
          <a:blip r:embed="rId2">
            <a:alphaModFix/>
          </a:blip>
          <a:stretch>
            <a:fillRect/>
          </a:stretch>
        </p:blipFill>
        <p:spPr>
          <a:xfrm>
            <a:off x="6172200" y="2332716"/>
            <a:ext cx="5181600" cy="3337156"/>
          </a:xfrm>
          <a:prstGeom prst="rect">
            <a:avLst/>
          </a:prstGeom>
          <a:noFill/>
          <a:ln>
            <a:no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35A8A9A8-CFF4-E478-0C17-5422B8C2820E}"/>
              </a:ext>
            </a:extLst>
          </p:cNvPr>
          <p:cNvSpPr txBox="1"/>
          <p:nvPr/>
        </p:nvSpPr>
        <p:spPr>
          <a:xfrm>
            <a:off x="6172200" y="5766914"/>
            <a:ext cx="5181600" cy="261610"/>
          </a:xfrm>
          <a:prstGeom prst="rect">
            <a:avLst/>
          </a:prstGeom>
          <a:noFill/>
        </p:spPr>
        <p:txBody>
          <a:bodyPr wrap="square" rtlCol="0">
            <a:spAutoFit/>
          </a:bodyPr>
          <a:lstStyle/>
          <a:p>
            <a:pPr algn="ctr"/>
            <a:r>
              <a:rPr lang="en-US" sz="1100" i="1"/>
              <a:t>Used with permission from Standard Co.</a:t>
            </a:r>
          </a:p>
        </p:txBody>
      </p:sp>
    </p:spTree>
    <p:extLst>
      <p:ext uri="{BB962C8B-B14F-4D97-AF65-F5344CB8AC3E}">
        <p14:creationId xmlns:p14="http://schemas.microsoft.com/office/powerpoint/2010/main" val="3352008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E95CE-71F4-6043-04A9-90B287E1E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08C9E-78C2-4A7C-6BC6-4CA73E0291FD}"/>
              </a:ext>
            </a:extLst>
          </p:cNvPr>
          <p:cNvSpPr>
            <a:spLocks noGrp="1"/>
          </p:cNvSpPr>
          <p:nvPr>
            <p:ph type="title"/>
          </p:nvPr>
        </p:nvSpPr>
        <p:spPr/>
        <p:txBody>
          <a:bodyPr>
            <a:normAutofit/>
          </a:bodyPr>
          <a:lstStyle/>
          <a:p>
            <a:r>
              <a:rPr lang="en-US" sz="3600"/>
              <a:t>Innovation (2)</a:t>
            </a:r>
            <a:br>
              <a:rPr lang="en-US" sz="3600"/>
            </a:br>
            <a:r>
              <a:rPr lang="en-US" sz="2800" b="0"/>
              <a:t>Digital Platforms for Collecting and Reporting SRSS-IE Data</a:t>
            </a:r>
            <a:endParaRPr lang="en-US" sz="2800"/>
          </a:p>
        </p:txBody>
      </p:sp>
      <p:pic>
        <p:nvPicPr>
          <p:cNvPr id="8" name="Google Shape;59;p14" descr="Illustration of data dashboards reporting SRSS-IE data. The dashboard shows the percentage of students with externalizing and internalizing risk (a) by grade level, and (b) at the whole school level. Used with permission from Standard Co.">
            <a:extLst>
              <a:ext uri="{FF2B5EF4-FFF2-40B4-BE49-F238E27FC236}">
                <a16:creationId xmlns:a16="http://schemas.microsoft.com/office/drawing/2014/main" id="{02E182EE-2C5C-1729-8AAE-FD5F2B690E85}"/>
              </a:ext>
            </a:extLst>
          </p:cNvPr>
          <p:cNvPicPr preferRelativeResize="0">
            <a:picLocks noGrp="1"/>
          </p:cNvPicPr>
          <p:nvPr>
            <p:ph idx="1"/>
          </p:nvPr>
        </p:nvPicPr>
        <p:blipFill>
          <a:blip r:embed="rId2">
            <a:alphaModFix/>
          </a:blip>
          <a:stretch>
            <a:fillRect/>
          </a:stretch>
        </p:blipFill>
        <p:spPr>
          <a:xfrm>
            <a:off x="2717840" y="1825625"/>
            <a:ext cx="6756319" cy="4351338"/>
          </a:xfrm>
          <a:prstGeom prst="rect">
            <a:avLst/>
          </a:prstGeom>
          <a:noFill/>
          <a:ln>
            <a:no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094579D0-ED74-7A37-33AC-23294518E662}"/>
              </a:ext>
            </a:extLst>
          </p:cNvPr>
          <p:cNvSpPr txBox="1"/>
          <p:nvPr/>
        </p:nvSpPr>
        <p:spPr>
          <a:xfrm>
            <a:off x="3505199" y="6225812"/>
            <a:ext cx="5181600" cy="261610"/>
          </a:xfrm>
          <a:prstGeom prst="rect">
            <a:avLst/>
          </a:prstGeom>
          <a:noFill/>
        </p:spPr>
        <p:txBody>
          <a:bodyPr wrap="square" rtlCol="0">
            <a:spAutoFit/>
          </a:bodyPr>
          <a:lstStyle/>
          <a:p>
            <a:pPr algn="ctr"/>
            <a:r>
              <a:rPr lang="en-US" sz="1100" i="1"/>
              <a:t>Used with permission from Standard Co.</a:t>
            </a:r>
          </a:p>
        </p:txBody>
      </p:sp>
    </p:spTree>
    <p:extLst>
      <p:ext uri="{BB962C8B-B14F-4D97-AF65-F5344CB8AC3E}">
        <p14:creationId xmlns:p14="http://schemas.microsoft.com/office/powerpoint/2010/main" val="1354223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FD291-05DD-2E92-6B41-A6740A6C6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05D33-EDE3-0BC2-33C8-0C535E5BF16D}"/>
              </a:ext>
            </a:extLst>
          </p:cNvPr>
          <p:cNvSpPr>
            <a:spLocks noGrp="1"/>
          </p:cNvSpPr>
          <p:nvPr>
            <p:ph type="title"/>
          </p:nvPr>
        </p:nvSpPr>
        <p:spPr/>
        <p:txBody>
          <a:bodyPr>
            <a:normAutofit/>
          </a:bodyPr>
          <a:lstStyle/>
          <a:p>
            <a:r>
              <a:rPr lang="en-US" sz="3600"/>
              <a:t>Innovation (3)</a:t>
            </a:r>
            <a:br>
              <a:rPr lang="en-US" sz="3600"/>
            </a:br>
            <a:r>
              <a:rPr lang="en-US" sz="2800" b="0"/>
              <a:t>Digital Platforms for Collecting and Reporting SRSS-IE Data</a:t>
            </a:r>
            <a:endParaRPr lang="en-US" sz="2800"/>
          </a:p>
        </p:txBody>
      </p:sp>
      <p:pic>
        <p:nvPicPr>
          <p:cNvPr id="5" name="Google Shape;64;p15" descr="Image of an integrated dash board showing behavioral, attendance, and demographic data. Used with permission from Standard Co.">
            <a:extLst>
              <a:ext uri="{FF2B5EF4-FFF2-40B4-BE49-F238E27FC236}">
                <a16:creationId xmlns:a16="http://schemas.microsoft.com/office/drawing/2014/main" id="{3A05F51C-C25E-D045-6D7C-2D571CCFA9BF}"/>
              </a:ext>
            </a:extLst>
          </p:cNvPr>
          <p:cNvPicPr preferRelativeResize="0">
            <a:picLocks noGrp="1"/>
          </p:cNvPicPr>
          <p:nvPr>
            <p:ph idx="1"/>
          </p:nvPr>
        </p:nvPicPr>
        <p:blipFill>
          <a:blip r:embed="rId2">
            <a:alphaModFix/>
          </a:blip>
          <a:stretch>
            <a:fillRect/>
          </a:stretch>
        </p:blipFill>
        <p:spPr>
          <a:xfrm>
            <a:off x="1936721" y="1825625"/>
            <a:ext cx="8318557" cy="4351338"/>
          </a:xfrm>
          <a:prstGeom prst="rect">
            <a:avLst/>
          </a:prstGeom>
          <a:noFill/>
          <a:ln>
            <a:no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6794A5B8-2182-3D2B-626E-2376D87538EE}"/>
              </a:ext>
            </a:extLst>
          </p:cNvPr>
          <p:cNvSpPr txBox="1"/>
          <p:nvPr/>
        </p:nvSpPr>
        <p:spPr>
          <a:xfrm>
            <a:off x="3505199" y="6225812"/>
            <a:ext cx="5181600" cy="261610"/>
          </a:xfrm>
          <a:prstGeom prst="rect">
            <a:avLst/>
          </a:prstGeom>
          <a:noFill/>
        </p:spPr>
        <p:txBody>
          <a:bodyPr wrap="square" rtlCol="0">
            <a:spAutoFit/>
          </a:bodyPr>
          <a:lstStyle/>
          <a:p>
            <a:pPr algn="ctr"/>
            <a:r>
              <a:rPr lang="en-US" sz="1100" i="1"/>
              <a:t>Used with permission from Standard Co.</a:t>
            </a:r>
          </a:p>
        </p:txBody>
      </p:sp>
    </p:spTree>
    <p:extLst>
      <p:ext uri="{BB962C8B-B14F-4D97-AF65-F5344CB8AC3E}">
        <p14:creationId xmlns:p14="http://schemas.microsoft.com/office/powerpoint/2010/main" val="4290741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578D-EB5E-4865-6DCA-A076DC4860AE}"/>
              </a:ext>
            </a:extLst>
          </p:cNvPr>
          <p:cNvSpPr>
            <a:spLocks noGrp="1"/>
          </p:cNvSpPr>
          <p:nvPr>
            <p:ph type="title"/>
          </p:nvPr>
        </p:nvSpPr>
        <p:spPr/>
        <p:txBody>
          <a:bodyPr/>
          <a:lstStyle/>
          <a:p>
            <a:r>
              <a:rPr lang="en-US"/>
              <a:t>Q&amp;A</a:t>
            </a:r>
          </a:p>
        </p:txBody>
      </p:sp>
    </p:spTree>
    <p:extLst>
      <p:ext uri="{BB962C8B-B14F-4D97-AF65-F5344CB8AC3E}">
        <p14:creationId xmlns:p14="http://schemas.microsoft.com/office/powerpoint/2010/main" val="15453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7102551" y="1674625"/>
            <a:ext cx="4622398" cy="189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BA775C4B-1C2A-34F1-53CD-9609E99C72CD}"/>
              </a:ext>
              <a:ext uri="{C183D7F6-B498-43B3-948B-1728B52AA6E4}">
                <adec:decorative xmlns:adec="http://schemas.microsoft.com/office/drawing/2017/decorative" val="1"/>
              </a:ext>
            </a:extLst>
          </p:cNvPr>
          <p:cNvGrpSpPr/>
          <p:nvPr/>
        </p:nvGrpSpPr>
        <p:grpSpPr>
          <a:xfrm>
            <a:off x="677088" y="981358"/>
            <a:ext cx="5239123" cy="5289430"/>
            <a:chOff x="4582883" y="698943"/>
            <a:chExt cx="3486837" cy="3520318"/>
          </a:xfrm>
        </p:grpSpPr>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4582883" y="698943"/>
              <a:ext cx="3486837" cy="3520318"/>
              <a:chOff x="2899917" y="380045"/>
              <a:chExt cx="6392160"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6" y="481197"/>
                <a:ext cx="6184103" cy="6337301"/>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7" y="380045"/>
                <a:ext cx="6392160"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3918338"/>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4670131" y="1079031"/>
              <a:ext cx="3353691" cy="1020088"/>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j-ea"/>
                  <a:cs typeface="+mj-cs"/>
                </a:rPr>
                <a:t>ci3t.org</a:t>
              </a: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4"/>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7"/>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8"/>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7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15324"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30773" y="1690688"/>
            <a:ext cx="1384526" cy="2095718"/>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3960" y="5323688"/>
            <a:ext cx="2169666" cy="1169187"/>
          </a:xfrm>
          <a:prstGeom prst="rect">
            <a:avLst/>
          </a:prstGeom>
          <a:ln>
            <a:solidFill>
              <a:schemeClr val="tx1"/>
            </a:solidFill>
          </a:ln>
        </p:spPr>
      </p:pic>
      <p:pic>
        <p:nvPicPr>
          <p:cNvPr id="3" name="Picture">
            <a:extLst>
              <a:ext uri="{FF2B5EF4-FFF2-40B4-BE49-F238E27FC236}">
                <a16:creationId xmlns:a16="http://schemas.microsoft.com/office/drawing/2014/main" id="{8E2D6ACC-1FF0-11C2-7388-EAA53E40EA0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120965" y="4898411"/>
            <a:ext cx="1384526" cy="1792266"/>
          </a:xfrm>
          <a:prstGeom prst="rect">
            <a:avLst/>
          </a:prstGeom>
          <a:ln>
            <a:solidFill>
              <a:schemeClr val="tx2"/>
            </a:solidFill>
          </a:ln>
        </p:spPr>
      </p:pic>
    </p:spTree>
    <p:extLst>
      <p:ext uri="{BB962C8B-B14F-4D97-AF65-F5344CB8AC3E}">
        <p14:creationId xmlns:p14="http://schemas.microsoft.com/office/powerpoint/2010/main" val="384594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12: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extLst>
              <p:ext uri="{D42A27DB-BD31-4B8C-83A1-F6EECF244321}">
                <p14:modId xmlns:p14="http://schemas.microsoft.com/office/powerpoint/2010/main" val="1960154725"/>
              </p:ext>
            </p:extLst>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descr="Graph of Fall SRSS-Externalizing results at the elementary school level, displays the % of students screened across the years 2014-2024 in the low risk, moderate risk, and high risk levels.">
            <a:extLst>
              <a:ext uri="{FF2B5EF4-FFF2-40B4-BE49-F238E27FC236}">
                <a16:creationId xmlns:a16="http://schemas.microsoft.com/office/drawing/2014/main" id="{7BFAF689-FE23-5679-F302-5C236D2A7610}"/>
              </a:ext>
            </a:extLst>
          </p:cNvPr>
          <p:cNvGraphicFramePr/>
          <p:nvPr>
            <p:extLst>
              <p:ext uri="{D42A27DB-BD31-4B8C-83A1-F6EECF244321}">
                <p14:modId xmlns:p14="http://schemas.microsoft.com/office/powerpoint/2010/main" val="3588239942"/>
              </p:ext>
            </p:extLst>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9488937"/>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6BB86-3058-4B62-9359-AB4569624D22}">
  <ds:schemaRefs>
    <ds:schemaRef ds:uri="http://www.w3.org/XML/1998/namespace"/>
    <ds:schemaRef ds:uri="http://schemas.microsoft.com/office/2006/metadata/properties"/>
    <ds:schemaRef ds:uri="http://purl.org/dc/dcmitype/"/>
    <ds:schemaRef ds:uri="http://purl.org/dc/elements/1.1/"/>
    <ds:schemaRef ds:uri="http://schemas.microsoft.com/office/2006/documentManagement/types"/>
    <ds:schemaRef ds:uri="http://schemas.microsoft.com/office/infopath/2007/PartnerControls"/>
    <ds:schemaRef ds:uri="4318368a-e051-4120-b782-b8f83150f24c"/>
    <ds:schemaRef ds:uri="http://schemas.openxmlformats.org/package/2006/metadata/core-properties"/>
    <ds:schemaRef ds:uri="f9e924d8-64f0-44e1-941a-d1c0bfcaccf4"/>
    <ds:schemaRef ds:uri="http://purl.org/dc/terms/"/>
  </ds:schemaRefs>
</ds:datastoreItem>
</file>

<file path=customXml/itemProps2.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3.xml><?xml version="1.0" encoding="utf-8"?>
<ds:datastoreItem xmlns:ds="http://schemas.openxmlformats.org/officeDocument/2006/customXml" ds:itemID="{E58B0095-BB0B-40E1-AFDF-D748D1F81FD3}">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8</TotalTime>
  <Words>2087</Words>
  <Application>Microsoft Office PowerPoint</Application>
  <PresentationFormat>Widescreen</PresentationFormat>
  <Paragraphs>352</Paragraphs>
  <Slides>41</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Aptos</vt:lpstr>
      <vt:lpstr>Aptos Display</vt:lpstr>
      <vt:lpstr>Arial</vt:lpstr>
      <vt:lpstr>Calibri</vt:lpstr>
      <vt:lpstr>Calibri Light</vt:lpstr>
      <vt:lpstr>Century Gothic</vt:lpstr>
      <vt:lpstr>Courier New</vt:lpstr>
      <vt:lpstr>System Font Regular</vt:lpstr>
      <vt:lpstr>Times New Roman</vt:lpstr>
      <vt:lpstr>Verdana</vt:lpstr>
      <vt:lpstr>Wingdings</vt:lpstr>
      <vt:lpstr>Ci3T</vt:lpstr>
      <vt:lpstr>1_Ci3T</vt:lpstr>
      <vt:lpstr>Office Theme</vt:lpstr>
      <vt:lpstr>What’s New in Systematic Screening with the SRSS-IE? A Focus on Logistics</vt:lpstr>
      <vt:lpstr>Agenda</vt:lpstr>
      <vt:lpstr>What is the SRSS-IE? </vt:lpstr>
      <vt:lpstr>Comprehensive, Integrated, Three-Tiered Model of Prevention 1</vt:lpstr>
      <vt:lpstr>Essential Components of Primary (Tier 1) Prevention Efforts</vt:lpstr>
      <vt:lpstr>What is Behavior Screening? 1</vt:lpstr>
      <vt:lpstr>What is Behavior Screening? 2</vt:lpstr>
      <vt:lpstr>SRSS-IE 12: Cut Scores</vt:lpstr>
      <vt:lpstr>Fall Over Time SRSS-Externalizing Results – Elementary School Level</vt:lpstr>
      <vt:lpstr>Fall Over Time SRSS-Internalizing Results – Elementary School Level</vt:lpstr>
      <vt:lpstr>Examining Multiple Sources of Data</vt:lpstr>
      <vt:lpstr>Secondary (Tier 2) Intervention Grid</vt:lpstr>
      <vt:lpstr>Tertiary (Tier 3) Intervention Grid</vt:lpstr>
      <vt:lpstr>Ci3T.org Page Views</vt:lpstr>
      <vt:lpstr>What is new in SRSS-IE research?</vt:lpstr>
      <vt:lpstr>The Latest in SRSS-IE Inquiry</vt:lpstr>
      <vt:lpstr>Confirmatory Factor Analysis</vt:lpstr>
      <vt:lpstr>Measurement Invariance</vt:lpstr>
      <vt:lpstr>SRSS-IE 9</vt:lpstr>
      <vt:lpstr>SRSS-IE 9 Predictive Validity Elementary School</vt:lpstr>
      <vt:lpstr>SRSS-IE 9 Predictive Validity Middle School</vt:lpstr>
      <vt:lpstr>SRSS-IE 9 Predictive Validity High School</vt:lpstr>
      <vt:lpstr>SRSS-E5 Cut Scores</vt:lpstr>
      <vt:lpstr>SRSS-I4 Cut Scores</vt:lpstr>
      <vt:lpstr>SRSS-I9 Cut Scores &amp; Risk Categories</vt:lpstr>
      <vt:lpstr>What new resources exist to support screening using the SRSS-IE?</vt:lpstr>
      <vt:lpstr>Student Risk Screening Scale – Internalizing and Externalizing (SRSS-IE) Elementary | Drummond, 1994; Lane &amp; Menzies, 2009</vt:lpstr>
      <vt:lpstr>Student Risk Screening Scale – Internalizing and Externalizing (SRSS-IE) Secondary | Drummond, 1994; Lane &amp; Menzies, 2009</vt:lpstr>
      <vt:lpstr>Enhancing Ci3T Modules (1)</vt:lpstr>
      <vt:lpstr>Enhancing Ci3T Modules (2)</vt:lpstr>
      <vt:lpstr>Systematic Screening Resources</vt:lpstr>
      <vt:lpstr>Selecting and Installing Behavior Screeners</vt:lpstr>
      <vt:lpstr>Resources for screening available on PBIS.org…</vt:lpstr>
      <vt:lpstr>Tips for Communicating with Your Community about Systematic Screening</vt:lpstr>
      <vt:lpstr>What’s next for the SRSS-IE?</vt:lpstr>
      <vt:lpstr>Inquiry Replication + Extension</vt:lpstr>
      <vt:lpstr>Innovation (1) Digital Platforms for Collecting and Reporting SRSS-IE Data</vt:lpstr>
      <vt:lpstr>Innovation (2) Digital Platforms for Collecting and Reporting SRSS-IE Data</vt:lpstr>
      <vt:lpstr>Innovation (3) Digital Platforms for Collecting and Reporting SRSS-IE Data</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2</cp:revision>
  <dcterms:created xsi:type="dcterms:W3CDTF">2020-08-09T02:04:37Z</dcterms:created>
  <dcterms:modified xsi:type="dcterms:W3CDTF">2025-11-19T16:55:18Z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