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Lst>
  <p:notesMasterIdLst>
    <p:notesMasterId r:id="rId39"/>
  </p:notesMasterIdLst>
  <p:handoutMasterIdLst>
    <p:handoutMasterId r:id="rId40"/>
  </p:handoutMasterIdLst>
  <p:sldIdLst>
    <p:sldId id="257" r:id="rId5"/>
    <p:sldId id="258" r:id="rId6"/>
    <p:sldId id="259" r:id="rId7"/>
    <p:sldId id="322" r:id="rId8"/>
    <p:sldId id="2368" r:id="rId9"/>
    <p:sldId id="2369" r:id="rId10"/>
    <p:sldId id="2363" r:id="rId11"/>
    <p:sldId id="2364" r:id="rId12"/>
    <p:sldId id="2365" r:id="rId13"/>
    <p:sldId id="2367" r:id="rId14"/>
    <p:sldId id="260" r:id="rId15"/>
    <p:sldId id="1481" r:id="rId16"/>
    <p:sldId id="2370" r:id="rId17"/>
    <p:sldId id="318" r:id="rId18"/>
    <p:sldId id="317" r:id="rId19"/>
    <p:sldId id="2371" r:id="rId20"/>
    <p:sldId id="2320" r:id="rId21"/>
    <p:sldId id="1840" r:id="rId22"/>
    <p:sldId id="2373" r:id="rId23"/>
    <p:sldId id="2374" r:id="rId24"/>
    <p:sldId id="262" r:id="rId25"/>
    <p:sldId id="2379" r:id="rId26"/>
    <p:sldId id="264" r:id="rId27"/>
    <p:sldId id="1880" r:id="rId28"/>
    <p:sldId id="2375" r:id="rId29"/>
    <p:sldId id="266" r:id="rId30"/>
    <p:sldId id="2381" r:id="rId31"/>
    <p:sldId id="1881" r:id="rId32"/>
    <p:sldId id="2388" r:id="rId33"/>
    <p:sldId id="263" r:id="rId34"/>
    <p:sldId id="2376" r:id="rId35"/>
    <p:sldId id="1929" r:id="rId36"/>
    <p:sldId id="2377" r:id="rId37"/>
    <p:sldId id="19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Agenda" id="{76E94627-A3CC-46B4-98D8-EEF8ABC560E3}">
          <p14:sldIdLst>
            <p14:sldId id="257"/>
            <p14:sldId id="258"/>
          </p14:sldIdLst>
        </p14:section>
        <p14:section name="Supporting students with internalizing behavioral challenges" id="{521DC1D5-528F-4502-B0B5-49F09890D83D}">
          <p14:sldIdLst>
            <p14:sldId id="259"/>
            <p14:sldId id="322"/>
            <p14:sldId id="2368"/>
            <p14:sldId id="2369"/>
            <p14:sldId id="2363"/>
            <p14:sldId id="2364"/>
            <p14:sldId id="2365"/>
            <p14:sldId id="2367"/>
          </p14:sldIdLst>
        </p14:section>
        <p14:section name="Introducing Recognize. Relax. Record." id="{487A4E01-99BD-4867-A176-F05A8AB880AE}">
          <p14:sldIdLst>
            <p14:sldId id="260"/>
            <p14:sldId id="1481"/>
            <p14:sldId id="2370"/>
            <p14:sldId id="318"/>
            <p14:sldId id="317"/>
            <p14:sldId id="2371"/>
            <p14:sldId id="2320"/>
            <p14:sldId id="1840"/>
            <p14:sldId id="2373"/>
            <p14:sldId id="2374"/>
          </p14:sldIdLst>
        </p14:section>
        <p14:section name="Preliminary findings of a randomized controlled trial" id="{38004EAB-D57A-4A5C-91F8-2A11BC651D8C}">
          <p14:sldIdLst>
            <p14:sldId id="262"/>
            <p14:sldId id="2379"/>
            <p14:sldId id="264"/>
            <p14:sldId id="1880"/>
            <p14:sldId id="2375"/>
            <p14:sldId id="266"/>
            <p14:sldId id="2381"/>
            <p14:sldId id="1881"/>
            <p14:sldId id="2388"/>
          </p14:sldIdLst>
        </p14:section>
        <p14:section name="Next steps and resource sharing" id="{E316A8CB-9758-451F-84E2-886DF964086C}">
          <p14:sldIdLst>
            <p14:sldId id="263"/>
            <p14:sldId id="2376"/>
            <p14:sldId id="1929"/>
            <p14:sldId id="2377"/>
            <p14:sldId id="19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33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F0F1E-CFFC-48AD-8C48-6AA943AD1ED9}" v="1" dt="2025-11-19T16:40:33.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6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14620DA4-A871-4EC4-A5FE-17531DB005E9}"/>
    <pc:docChg chg="undo custSel addSld delSld modSld modSection">
      <pc:chgData name="Buckman, Mark" userId="143108ed-1948-4344-b71d-df851b3c54dd" providerId="ADAL" clId="{14620DA4-A871-4EC4-A5FE-17531DB005E9}" dt="2025-11-19T16:41:38.020" v="132" actId="20577"/>
      <pc:docMkLst>
        <pc:docMk/>
      </pc:docMkLst>
      <pc:sldChg chg="add del">
        <pc:chgData name="Buckman, Mark" userId="143108ed-1948-4344-b71d-df851b3c54dd" providerId="ADAL" clId="{14620DA4-A871-4EC4-A5FE-17531DB005E9}" dt="2025-11-19T16:40:43.471" v="6" actId="47"/>
        <pc:sldMkLst>
          <pc:docMk/>
          <pc:sldMk cId="2135283055" sldId="265"/>
        </pc:sldMkLst>
      </pc:sldChg>
      <pc:sldChg chg="add del">
        <pc:chgData name="Buckman, Mark" userId="143108ed-1948-4344-b71d-df851b3c54dd" providerId="ADAL" clId="{14620DA4-A871-4EC4-A5FE-17531DB005E9}" dt="2025-11-19T16:40:43.471" v="6" actId="47"/>
        <pc:sldMkLst>
          <pc:docMk/>
          <pc:sldMk cId="1491063619" sldId="267"/>
        </pc:sldMkLst>
      </pc:sldChg>
      <pc:sldChg chg="add del">
        <pc:chgData name="Buckman, Mark" userId="143108ed-1948-4344-b71d-df851b3c54dd" providerId="ADAL" clId="{14620DA4-A871-4EC4-A5FE-17531DB005E9}" dt="2025-11-19T16:40:43.471" v="6" actId="47"/>
        <pc:sldMkLst>
          <pc:docMk/>
          <pc:sldMk cId="2761040804" sldId="269"/>
        </pc:sldMkLst>
      </pc:sldChg>
      <pc:sldChg chg="add del">
        <pc:chgData name="Buckman, Mark" userId="143108ed-1948-4344-b71d-df851b3c54dd" providerId="ADAL" clId="{14620DA4-A871-4EC4-A5FE-17531DB005E9}" dt="2025-11-19T16:40:43.471" v="6" actId="47"/>
        <pc:sldMkLst>
          <pc:docMk/>
          <pc:sldMk cId="600293966" sldId="271"/>
        </pc:sldMkLst>
      </pc:sldChg>
      <pc:sldChg chg="add del">
        <pc:chgData name="Buckman, Mark" userId="143108ed-1948-4344-b71d-df851b3c54dd" providerId="ADAL" clId="{14620DA4-A871-4EC4-A5FE-17531DB005E9}" dt="2025-11-19T16:40:43.471" v="6" actId="47"/>
        <pc:sldMkLst>
          <pc:docMk/>
          <pc:sldMk cId="4278586445" sldId="272"/>
        </pc:sldMkLst>
      </pc:sldChg>
      <pc:sldChg chg="add del">
        <pc:chgData name="Buckman, Mark" userId="143108ed-1948-4344-b71d-df851b3c54dd" providerId="ADAL" clId="{14620DA4-A871-4EC4-A5FE-17531DB005E9}" dt="2025-11-19T16:40:43.471" v="6" actId="47"/>
        <pc:sldMkLst>
          <pc:docMk/>
          <pc:sldMk cId="1922862518" sldId="273"/>
        </pc:sldMkLst>
      </pc:sldChg>
      <pc:sldChg chg="add del">
        <pc:chgData name="Buckman, Mark" userId="143108ed-1948-4344-b71d-df851b3c54dd" providerId="ADAL" clId="{14620DA4-A871-4EC4-A5FE-17531DB005E9}" dt="2025-11-19T16:40:43.471" v="6" actId="47"/>
        <pc:sldMkLst>
          <pc:docMk/>
          <pc:sldMk cId="2084609525" sldId="274"/>
        </pc:sldMkLst>
      </pc:sldChg>
      <pc:sldChg chg="add del">
        <pc:chgData name="Buckman, Mark" userId="143108ed-1948-4344-b71d-df851b3c54dd" providerId="ADAL" clId="{14620DA4-A871-4EC4-A5FE-17531DB005E9}" dt="2025-11-19T16:40:43.471" v="6" actId="47"/>
        <pc:sldMkLst>
          <pc:docMk/>
          <pc:sldMk cId="2205136763" sldId="2382"/>
        </pc:sldMkLst>
      </pc:sldChg>
      <pc:sldChg chg="new del">
        <pc:chgData name="Buckman, Mark" userId="143108ed-1948-4344-b71d-df851b3c54dd" providerId="ADAL" clId="{14620DA4-A871-4EC4-A5FE-17531DB005E9}" dt="2025-11-19T16:40:20.674" v="2" actId="680"/>
        <pc:sldMkLst>
          <pc:docMk/>
          <pc:sldMk cId="3323750497" sldId="2382"/>
        </pc:sldMkLst>
      </pc:sldChg>
      <pc:sldChg chg="add del">
        <pc:chgData name="Buckman, Mark" userId="143108ed-1948-4344-b71d-df851b3c54dd" providerId="ADAL" clId="{14620DA4-A871-4EC4-A5FE-17531DB005E9}" dt="2025-11-19T16:40:43.471" v="6" actId="47"/>
        <pc:sldMkLst>
          <pc:docMk/>
          <pc:sldMk cId="615386492" sldId="2383"/>
        </pc:sldMkLst>
      </pc:sldChg>
      <pc:sldChg chg="add del">
        <pc:chgData name="Buckman, Mark" userId="143108ed-1948-4344-b71d-df851b3c54dd" providerId="ADAL" clId="{14620DA4-A871-4EC4-A5FE-17531DB005E9}" dt="2025-11-19T16:40:43.471" v="6" actId="47"/>
        <pc:sldMkLst>
          <pc:docMk/>
          <pc:sldMk cId="1267571124" sldId="2384"/>
        </pc:sldMkLst>
      </pc:sldChg>
      <pc:sldChg chg="add del">
        <pc:chgData name="Buckman, Mark" userId="143108ed-1948-4344-b71d-df851b3c54dd" providerId="ADAL" clId="{14620DA4-A871-4EC4-A5FE-17531DB005E9}" dt="2025-11-19T16:40:43.471" v="6" actId="47"/>
        <pc:sldMkLst>
          <pc:docMk/>
          <pc:sldMk cId="2940764379" sldId="2385"/>
        </pc:sldMkLst>
      </pc:sldChg>
      <pc:sldChg chg="add del">
        <pc:chgData name="Buckman, Mark" userId="143108ed-1948-4344-b71d-df851b3c54dd" providerId="ADAL" clId="{14620DA4-A871-4EC4-A5FE-17531DB005E9}" dt="2025-11-19T16:40:43.471" v="6" actId="47"/>
        <pc:sldMkLst>
          <pc:docMk/>
          <pc:sldMk cId="3004035716" sldId="2386"/>
        </pc:sldMkLst>
      </pc:sldChg>
      <pc:sldChg chg="add del">
        <pc:chgData name="Buckman, Mark" userId="143108ed-1948-4344-b71d-df851b3c54dd" providerId="ADAL" clId="{14620DA4-A871-4EC4-A5FE-17531DB005E9}" dt="2025-11-19T16:40:43.471" v="6" actId="47"/>
        <pc:sldMkLst>
          <pc:docMk/>
          <pc:sldMk cId="837465781" sldId="2387"/>
        </pc:sldMkLst>
      </pc:sldChg>
      <pc:sldChg chg="addSp modSp new mod">
        <pc:chgData name="Buckman, Mark" userId="143108ed-1948-4344-b71d-df851b3c54dd" providerId="ADAL" clId="{14620DA4-A871-4EC4-A5FE-17531DB005E9}" dt="2025-11-19T16:41:38.020" v="132" actId="20577"/>
        <pc:sldMkLst>
          <pc:docMk/>
          <pc:sldMk cId="1606621603" sldId="2388"/>
        </pc:sldMkLst>
        <pc:spChg chg="add mod">
          <ac:chgData name="Buckman, Mark" userId="143108ed-1948-4344-b71d-df851b3c54dd" providerId="ADAL" clId="{14620DA4-A871-4EC4-A5FE-17531DB005E9}" dt="2025-11-19T16:41:38.020" v="132" actId="20577"/>
          <ac:spMkLst>
            <pc:docMk/>
            <pc:sldMk cId="1606621603" sldId="2388"/>
            <ac:spMk id="3" creationId="{CC39E810-5B48-2AD8-BD71-45EF4FBEA8E2}"/>
          </ac:spMkLst>
        </pc:spChg>
        <pc:picChg chg="add mod">
          <ac:chgData name="Buckman, Mark" userId="143108ed-1948-4344-b71d-df851b3c54dd" providerId="ADAL" clId="{14620DA4-A871-4EC4-A5FE-17531DB005E9}" dt="2025-11-19T16:40:33.027" v="5"/>
          <ac:picMkLst>
            <pc:docMk/>
            <pc:sldMk cId="1606621603" sldId="2388"/>
            <ac:picMk id="2" creationId="{58BEE8F1-516B-280A-959B-DB75C5DC64AD}"/>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D764739C-4CE7-4DDF-BA42-D66B040C818E}">
      <dgm:prSet phldrT="[Text]" custT="1"/>
      <dgm:spPr>
        <a:solidFill>
          <a:schemeClr val="accent5">
            <a:lumMod val="20000"/>
            <a:lumOff val="80000"/>
          </a:schemeClr>
        </a:solidFill>
      </dgm:spPr>
      <dgm:t>
        <a:bodyPr/>
        <a:lstStyle/>
        <a:p>
          <a:pPr>
            <a:buNone/>
          </a:pPr>
          <a:r>
            <a:rPr lang="en-US" sz="3200" b="1"/>
            <a:t>Top Professional</a:t>
          </a:r>
          <a:br>
            <a:rPr lang="en-US" sz="3200" b="1"/>
          </a:br>
          <a:r>
            <a:rPr lang="en-US" sz="3200" b="1"/>
            <a:t>Learning Needs</a:t>
          </a:r>
          <a:endParaRPr lang="en-US" sz="3200"/>
        </a:p>
      </dgm:t>
      <dgm:extLst>
        <a:ext uri="{E40237B7-FDA0-4F09-8148-C483321AD2D9}">
          <dgm14:cNvPr xmlns:dgm14="http://schemas.microsoft.com/office/drawing/2010/diagram" id="0" name="" descr="SmartArt showing three top professional learning needs:&#10;de-escalation techniques&#10;social skill instruction&#10;supports for students with internalizing behavior patterns"/>
        </a:ext>
      </dgm:extLs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a:solidFill>
          <a:schemeClr val="accent5"/>
        </a:solidFill>
        <a:ln>
          <a:solidFill>
            <a:schemeClr val="tx1">
              <a:alpha val="90000"/>
            </a:schemeClr>
          </a:solidFill>
        </a:ln>
      </dgm:spPr>
      <dgm:t>
        <a:bodyPr/>
        <a:lstStyle/>
        <a:p>
          <a:r>
            <a:rPr lang="en-US"/>
            <a:t>De-escalation techniques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a:solidFill>
          <a:schemeClr val="accent5"/>
        </a:solidFill>
        <a:ln>
          <a:solidFill>
            <a:schemeClr val="tx1">
              <a:alpha val="90000"/>
            </a:schemeClr>
          </a:solidFill>
        </a:ln>
      </dgm:spPr>
      <dgm:t>
        <a:bodyPr/>
        <a:lstStyle/>
        <a:p>
          <a:r>
            <a:rPr lang="en-US"/>
            <a:t>Social skill instruction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a:solidFill>
          <a:schemeClr val="accent5"/>
        </a:solidFill>
        <a:ln>
          <a:solidFill>
            <a:schemeClr val="tx1">
              <a:alpha val="90000"/>
            </a:schemeClr>
          </a:solidFill>
        </a:ln>
      </dgm:spPr>
      <dgm:t>
        <a:bodyPr/>
        <a:lstStyle/>
        <a:p>
          <a:r>
            <a:rPr lang="en-US"/>
            <a:t>Supports for students with internalizing behavior patterns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14506" cy="3825754"/>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Top Professional</a:t>
          </a:r>
          <a:br>
            <a:rPr lang="en-US" sz="3200" b="1" kern="1200"/>
          </a:br>
          <a:r>
            <a:rPr lang="en-US" sz="3200" b="1" kern="1200"/>
            <a:t>Learning Needs</a:t>
          </a:r>
          <a:endParaRPr lang="en-US" sz="3200" kern="1200"/>
        </a:p>
      </dsp:txBody>
      <dsp:txXfrm>
        <a:off x="0" y="0"/>
        <a:ext cx="6714506" cy="1147726"/>
      </dsp:txXfrm>
    </dsp:sp>
    <dsp:sp modelId="{C6178688-A648-4541-BA87-F46ABFCA6714}">
      <dsp:nvSpPr>
        <dsp:cNvPr id="0" name=""/>
        <dsp:cNvSpPr/>
      </dsp:nvSpPr>
      <dsp:spPr>
        <a:xfrm>
          <a:off x="671450" y="1148053"/>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De-escalation techniques</a:t>
          </a:r>
        </a:p>
      </dsp:txBody>
      <dsp:txXfrm>
        <a:off x="693464" y="1170067"/>
        <a:ext cx="5327576" cy="707579"/>
      </dsp:txXfrm>
    </dsp:sp>
    <dsp:sp modelId="{661782BA-9BEB-4C4F-BAC3-F268673A55E3}">
      <dsp:nvSpPr>
        <dsp:cNvPr id="0" name=""/>
        <dsp:cNvSpPr/>
      </dsp:nvSpPr>
      <dsp:spPr>
        <a:xfrm>
          <a:off x="671450" y="2015292"/>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Social skill instruction</a:t>
          </a:r>
        </a:p>
      </dsp:txBody>
      <dsp:txXfrm>
        <a:off x="693464" y="2037306"/>
        <a:ext cx="5327576" cy="707579"/>
      </dsp:txXfrm>
    </dsp:sp>
    <dsp:sp modelId="{DF1F0BC9-F35A-4B7A-A524-CBC8AF6C9086}">
      <dsp:nvSpPr>
        <dsp:cNvPr id="0" name=""/>
        <dsp:cNvSpPr/>
      </dsp:nvSpPr>
      <dsp:spPr>
        <a:xfrm>
          <a:off x="671450" y="2882531"/>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Supports for students with internalizing behavior patterns</a:t>
          </a:r>
        </a:p>
      </dsp:txBody>
      <dsp:txXfrm>
        <a:off x="693464" y="2904545"/>
        <a:ext cx="5327576" cy="707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11/19/2025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A8AE9-FAAB-4EE6-BC0A-C9F0BFE8DCB9}"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88DB9-C99E-460D-9D5D-C2829A2B6097}" type="slidenum">
              <a:rPr lang="en-US" smtClean="0"/>
              <a:t>‹#›</a:t>
            </a:fld>
            <a:endParaRPr lang="en-US"/>
          </a:p>
        </p:txBody>
      </p:sp>
    </p:spTree>
    <p:extLst>
      <p:ext uri="{BB962C8B-B14F-4D97-AF65-F5344CB8AC3E}">
        <p14:creationId xmlns:p14="http://schemas.microsoft.com/office/powerpoint/2010/main" val="42754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present preliminary findings of an underpowered randomized control trail examining the impact of a new Tier 2 intervention: Recognize. Relax. Record., being tested as part of a new IES-funded project to support elementary age students with internalizing behavior. We highlight social validity findings as well as students’ outcomes.</a:t>
            </a:r>
          </a:p>
        </p:txBody>
      </p:sp>
      <p:sp>
        <p:nvSpPr>
          <p:cNvPr id="4" name="Slide Number Placeholder 3"/>
          <p:cNvSpPr>
            <a:spLocks noGrp="1"/>
          </p:cNvSpPr>
          <p:nvPr>
            <p:ph type="sldNum" sz="quarter" idx="5"/>
          </p:nvPr>
        </p:nvSpPr>
        <p:spPr/>
        <p:txBody>
          <a:bodyPr/>
          <a:lstStyle/>
          <a:p>
            <a:fld id="{A7C88DB9-C99E-460D-9D5D-C2829A2B6097}" type="slidenum">
              <a:rPr lang="en-US" smtClean="0"/>
              <a:t>2</a:t>
            </a:fld>
            <a:endParaRPr lang="en-US"/>
          </a:p>
        </p:txBody>
      </p:sp>
    </p:spTree>
    <p:extLst>
      <p:ext uri="{BB962C8B-B14F-4D97-AF65-F5344CB8AC3E}">
        <p14:creationId xmlns:p14="http://schemas.microsoft.com/office/powerpoint/2010/main" val="401622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1F6B-2EF8-FFC7-2707-6755AC86E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D2541-8507-1FCE-C3DE-76DCEA3A7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1D2C5-C2C7-5CAA-6961-44E40EFC8A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F1304A-34A8-A507-0F25-71A2CC73F727}"/>
              </a:ext>
            </a:extLst>
          </p:cNvPr>
          <p:cNvSpPr>
            <a:spLocks noGrp="1"/>
          </p:cNvSpPr>
          <p:nvPr>
            <p:ph type="sldNum" sz="quarter" idx="5"/>
          </p:nvPr>
        </p:nvSpPr>
        <p:spPr/>
        <p:txBody>
          <a:bodyPr/>
          <a:lstStyle/>
          <a:p>
            <a:fld id="{5C8451FA-6A34-6746-9D58-EF03C996319E}" type="slidenum">
              <a:rPr lang="en-US" smtClean="0"/>
              <a:t>22</a:t>
            </a:fld>
            <a:endParaRPr lang="en-US"/>
          </a:p>
        </p:txBody>
      </p:sp>
    </p:spTree>
    <p:extLst>
      <p:ext uri="{BB962C8B-B14F-4D97-AF65-F5344CB8AC3E}">
        <p14:creationId xmlns:p14="http://schemas.microsoft.com/office/powerpoint/2010/main" val="133003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DB9-C99E-460D-9D5D-C2829A2B6097}" type="slidenum">
              <a:rPr lang="en-US" smtClean="0"/>
              <a:t>23</a:t>
            </a:fld>
            <a:endParaRPr lang="en-US"/>
          </a:p>
        </p:txBody>
      </p:sp>
    </p:spTree>
    <p:extLst>
      <p:ext uri="{BB962C8B-B14F-4D97-AF65-F5344CB8AC3E}">
        <p14:creationId xmlns:p14="http://schemas.microsoft.com/office/powerpoint/2010/main" val="67769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24</a:t>
            </a:fld>
            <a:endParaRPr lang="en-US"/>
          </a:p>
        </p:txBody>
      </p:sp>
    </p:spTree>
    <p:extLst>
      <p:ext uri="{BB962C8B-B14F-4D97-AF65-F5344CB8AC3E}">
        <p14:creationId xmlns:p14="http://schemas.microsoft.com/office/powerpoint/2010/main" val="224077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4EE8-B719-658C-992B-3E2B584E3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71A7A-AF16-CBB5-EBE8-0A900453C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1DF99-3763-A18F-59F1-4F1233C513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8F05BB-ACCC-C358-8F0D-A1FE947236A0}"/>
              </a:ext>
            </a:extLst>
          </p:cNvPr>
          <p:cNvSpPr>
            <a:spLocks noGrp="1"/>
          </p:cNvSpPr>
          <p:nvPr>
            <p:ph type="sldNum" sz="quarter" idx="5"/>
          </p:nvPr>
        </p:nvSpPr>
        <p:spPr/>
        <p:txBody>
          <a:bodyPr/>
          <a:lstStyle/>
          <a:p>
            <a:fld id="{A7C88DB9-C99E-460D-9D5D-C2829A2B6097}" type="slidenum">
              <a:rPr lang="en-US" smtClean="0"/>
              <a:t>25</a:t>
            </a:fld>
            <a:endParaRPr lang="en-US"/>
          </a:p>
        </p:txBody>
      </p:sp>
    </p:spTree>
    <p:extLst>
      <p:ext uri="{BB962C8B-B14F-4D97-AF65-F5344CB8AC3E}">
        <p14:creationId xmlns:p14="http://schemas.microsoft.com/office/powerpoint/2010/main" val="1859611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DB9-C99E-460D-9D5D-C2829A2B6097}" type="slidenum">
              <a:rPr lang="en-US" smtClean="0"/>
              <a:t>26</a:t>
            </a:fld>
            <a:endParaRPr lang="en-US"/>
          </a:p>
        </p:txBody>
      </p:sp>
    </p:spTree>
    <p:extLst>
      <p:ext uri="{BB962C8B-B14F-4D97-AF65-F5344CB8AC3E}">
        <p14:creationId xmlns:p14="http://schemas.microsoft.com/office/powerpoint/2010/main" val="259750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DB9-C99E-460D-9D5D-C2829A2B6097}" type="slidenum">
              <a:rPr lang="en-US" smtClean="0"/>
              <a:t>27</a:t>
            </a:fld>
            <a:endParaRPr lang="en-US"/>
          </a:p>
        </p:txBody>
      </p:sp>
    </p:spTree>
    <p:extLst>
      <p:ext uri="{BB962C8B-B14F-4D97-AF65-F5344CB8AC3E}">
        <p14:creationId xmlns:p14="http://schemas.microsoft.com/office/powerpoint/2010/main" val="2750732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Share key details- at Bishop, with teachers from other schools</a:t>
            </a:r>
          </a:p>
          <a:p>
            <a:pPr marL="171450" indent="-171450">
              <a:buFont typeface="Arial" panose="020B0604020202020204" pitchFamily="34" charset="0"/>
              <a:buChar char="•"/>
            </a:pPr>
            <a:r>
              <a:rPr lang="en-US"/>
              <a:t>Don’t need to worry about jotting down these dates, we’ve got a copy to share with you later!</a:t>
            </a:r>
          </a:p>
        </p:txBody>
      </p:sp>
      <p:sp>
        <p:nvSpPr>
          <p:cNvPr id="4" name="Slide Number Placeholder 3"/>
          <p:cNvSpPr>
            <a:spLocks noGrp="1"/>
          </p:cNvSpPr>
          <p:nvPr>
            <p:ph type="sldNum" sz="quarter" idx="5"/>
          </p:nvPr>
        </p:nvSpPr>
        <p:spPr/>
        <p:txBody>
          <a:bodyPr/>
          <a:lstStyle/>
          <a:p>
            <a:fld id="{5C8451FA-6A34-6746-9D58-EF03C996319E}" type="slidenum">
              <a:rPr lang="en-US" smtClean="0"/>
              <a:t>28</a:t>
            </a:fld>
            <a:endParaRPr lang="en-US"/>
          </a:p>
        </p:txBody>
      </p:sp>
    </p:spTree>
    <p:extLst>
      <p:ext uri="{BB962C8B-B14F-4D97-AF65-F5344CB8AC3E}">
        <p14:creationId xmlns:p14="http://schemas.microsoft.com/office/powerpoint/2010/main" val="2850909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05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13</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14</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15</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16</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18</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DB9-C99E-460D-9D5D-C2829A2B6097}" type="slidenum">
              <a:rPr lang="en-US" smtClean="0"/>
              <a:t>19</a:t>
            </a:fld>
            <a:endParaRPr lang="en-US"/>
          </a:p>
        </p:txBody>
      </p:sp>
    </p:spTree>
    <p:extLst>
      <p:ext uri="{BB962C8B-B14F-4D97-AF65-F5344CB8AC3E}">
        <p14:creationId xmlns:p14="http://schemas.microsoft.com/office/powerpoint/2010/main" val="248214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C2687-3EE8-BC7F-410C-C134F4042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BC432-0A78-F9A7-F68C-ABD91AF9E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BF822-6925-5F66-17C9-7ADC595B0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BC1352-D93D-2C71-B58F-D24893F18903}"/>
              </a:ext>
            </a:extLst>
          </p:cNvPr>
          <p:cNvSpPr>
            <a:spLocks noGrp="1"/>
          </p:cNvSpPr>
          <p:nvPr>
            <p:ph type="sldNum" sz="quarter" idx="5"/>
          </p:nvPr>
        </p:nvSpPr>
        <p:spPr/>
        <p:txBody>
          <a:bodyPr/>
          <a:lstStyle/>
          <a:p>
            <a:fld id="{A7C88DB9-C99E-460D-9D5D-C2829A2B6097}" type="slidenum">
              <a:rPr lang="en-US" smtClean="0"/>
              <a:t>20</a:t>
            </a:fld>
            <a:endParaRPr lang="en-US"/>
          </a:p>
        </p:txBody>
      </p:sp>
    </p:spTree>
    <p:extLst>
      <p:ext uri="{BB962C8B-B14F-4D97-AF65-F5344CB8AC3E}">
        <p14:creationId xmlns:p14="http://schemas.microsoft.com/office/powerpoint/2010/main" val="1779755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6878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1311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8.png"/><Relationship Id="rId4" Type="http://schemas.openxmlformats.org/officeDocument/2006/relationships/diagramLayout" Target="../diagrams/layout3.xml"/><Relationship Id="rId9" Type="http://schemas.openxmlformats.org/officeDocument/2006/relationships/hyperlink" Target="https://doi.org/10.1007/s43494-021-00049-z"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401653"/>
            <a:ext cx="10515600" cy="2696198"/>
          </a:xfrm>
        </p:spPr>
        <p:txBody>
          <a:bodyPr anchor="ctr">
            <a:noAutofit/>
          </a:bodyPr>
          <a:lstStyle/>
          <a:p>
            <a:r>
              <a:rPr lang="en-US" sz="3200"/>
              <a:t>Project ENGAGE:</a:t>
            </a:r>
            <a:br>
              <a:rPr lang="en-US" sz="3200"/>
            </a:br>
            <a:r>
              <a:rPr lang="en-US" sz="3200"/>
              <a:t>Preliminary Findings of a Randomized Control Trail Examining a Tier 2 Intervention—Recognize. Relax. Record.—to Support Elementary Students Struggling with Anxious Feelings</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3008121"/>
            <a:ext cx="10515600" cy="3503774"/>
          </a:xfrm>
        </p:spPr>
        <p:txBody>
          <a:bodyPr>
            <a:normAutofit/>
          </a:bodyPr>
          <a:lstStyle/>
          <a:p>
            <a:pPr>
              <a:spcBef>
                <a:spcPts val="0"/>
              </a:spcBef>
            </a:pPr>
            <a:r>
              <a:rPr lang="en-US" sz="1800"/>
              <a:t>Mark M. Buckman</a:t>
            </a:r>
            <a:r>
              <a:rPr lang="en-US" sz="1800" baseline="30000"/>
              <a:t>1</a:t>
            </a:r>
            <a:endParaRPr lang="en-US" sz="1800"/>
          </a:p>
          <a:p>
            <a:pPr>
              <a:spcBef>
                <a:spcPts val="0"/>
              </a:spcBef>
            </a:pPr>
            <a:r>
              <a:rPr lang="en-US" sz="1800"/>
              <a:t>Allison Bernard</a:t>
            </a:r>
            <a:r>
              <a:rPr lang="en-US" sz="1800" baseline="30000"/>
              <a:t>1</a:t>
            </a:r>
            <a:endParaRPr lang="en-US" sz="1800"/>
          </a:p>
          <a:p>
            <a:pPr>
              <a:spcBef>
                <a:spcPts val="0"/>
              </a:spcBef>
            </a:pPr>
            <a:r>
              <a:rPr lang="en-US" sz="1800"/>
              <a:t>Amy Buffington</a:t>
            </a:r>
            <a:r>
              <a:rPr lang="en-US" sz="1800" baseline="30000"/>
              <a:t>1</a:t>
            </a:r>
            <a:endParaRPr lang="en-US" sz="1800"/>
          </a:p>
          <a:p>
            <a:pPr>
              <a:spcBef>
                <a:spcPts val="0"/>
              </a:spcBef>
            </a:pPr>
            <a:r>
              <a:rPr lang="en-US" sz="1800"/>
              <a:t>Carrie Brandon</a:t>
            </a:r>
            <a:r>
              <a:rPr lang="en-US" sz="1800" baseline="30000"/>
              <a:t>2</a:t>
            </a:r>
            <a:endParaRPr lang="en-US" sz="1800"/>
          </a:p>
          <a:p>
            <a:pPr>
              <a:spcBef>
                <a:spcPts val="0"/>
              </a:spcBef>
            </a:pPr>
            <a:r>
              <a:rPr lang="en-US" sz="1800"/>
              <a:t>Stacie Williams</a:t>
            </a:r>
            <a:r>
              <a:rPr lang="en-US" sz="1800" baseline="30000"/>
              <a:t>1</a:t>
            </a:r>
            <a:endParaRPr lang="en-US" sz="1800"/>
          </a:p>
          <a:p>
            <a:pPr>
              <a:spcBef>
                <a:spcPts val="0"/>
              </a:spcBef>
            </a:pPr>
            <a:r>
              <a:rPr lang="en-US" sz="1800"/>
              <a:t>Mattew Aschliman</a:t>
            </a:r>
            <a:r>
              <a:rPr lang="en-US" sz="1800" baseline="30000"/>
              <a:t>2</a:t>
            </a:r>
            <a:endParaRPr lang="en-US" sz="1800"/>
          </a:p>
          <a:p>
            <a:pPr>
              <a:spcBef>
                <a:spcPts val="0"/>
              </a:spcBef>
            </a:pPr>
            <a:r>
              <a:rPr lang="en-US" sz="1800"/>
              <a:t>Elise Sarasin</a:t>
            </a:r>
            <a:r>
              <a:rPr lang="en-US" sz="1800" baseline="30000"/>
              <a:t>1</a:t>
            </a:r>
            <a:endParaRPr lang="en-US" sz="1800"/>
          </a:p>
          <a:p>
            <a:pPr>
              <a:spcBef>
                <a:spcPts val="0"/>
              </a:spcBef>
            </a:pPr>
            <a:r>
              <a:rPr lang="en-US" sz="1800"/>
              <a:t>Jessica Matus</a:t>
            </a:r>
            <a:r>
              <a:rPr lang="en-US" sz="1800" baseline="30000"/>
              <a:t>2</a:t>
            </a:r>
            <a:endParaRPr lang="en-US" sz="1800"/>
          </a:p>
          <a:p>
            <a:pPr>
              <a:spcBef>
                <a:spcPts val="0"/>
              </a:spcBef>
            </a:pPr>
            <a:r>
              <a:rPr lang="en-US" sz="1800"/>
              <a:t>Rebecca Sherod</a:t>
            </a:r>
            <a:r>
              <a:rPr lang="en-US" sz="1800" baseline="30000"/>
              <a:t>2</a:t>
            </a:r>
            <a:endParaRPr lang="en-US" sz="1800"/>
          </a:p>
          <a:p>
            <a:pPr>
              <a:spcBef>
                <a:spcPts val="0"/>
              </a:spcBef>
            </a:pPr>
            <a:r>
              <a:rPr lang="en-US" sz="1800"/>
              <a:t>Wendy Oakes</a:t>
            </a:r>
            <a:r>
              <a:rPr lang="en-US" sz="1800" baseline="30000"/>
              <a:t>2</a:t>
            </a:r>
            <a:endParaRPr lang="en-US" sz="1800"/>
          </a:p>
          <a:p>
            <a:pPr>
              <a:spcBef>
                <a:spcPts val="0"/>
              </a:spcBef>
            </a:pPr>
            <a:r>
              <a:rPr lang="en-US" sz="1800"/>
              <a:t>Kathleen Lane</a:t>
            </a:r>
            <a:r>
              <a:rPr lang="en-US" sz="1800" baseline="30000"/>
              <a:t>1</a:t>
            </a:r>
          </a:p>
          <a:p>
            <a:pPr>
              <a:spcBef>
                <a:spcPts val="0"/>
              </a:spcBef>
            </a:pPr>
            <a:endParaRPr lang="en-US" sz="1800" baseline="30000"/>
          </a:p>
          <a:p>
            <a:pPr>
              <a:spcBef>
                <a:spcPts val="0"/>
              </a:spcBef>
            </a:pPr>
            <a:r>
              <a:rPr lang="en-US" sz="1800"/>
              <a:t>University of Kansas</a:t>
            </a:r>
            <a:r>
              <a:rPr lang="en-US" sz="1800" baseline="30000"/>
              <a:t>1 </a:t>
            </a:r>
          </a:p>
          <a:p>
            <a:pPr>
              <a:spcBef>
                <a:spcPts val="0"/>
              </a:spcBef>
            </a:pPr>
            <a:r>
              <a:rPr lang="en-US" sz="1800"/>
              <a:t>Arizona State University</a:t>
            </a:r>
            <a:r>
              <a:rPr lang="en-US" sz="1800" baseline="30000"/>
              <a:t>2</a:t>
            </a:r>
            <a:endParaRPr lang="en-US" sz="1800"/>
          </a:p>
        </p:txBody>
      </p:sp>
      <p:sp>
        <p:nvSpPr>
          <p:cNvPr id="2" name="TextBox 6">
            <a:extLst>
              <a:ext uri="{FF2B5EF4-FFF2-40B4-BE49-F238E27FC236}">
                <a16:creationId xmlns:a16="http://schemas.microsoft.com/office/drawing/2014/main" id="{B9A2C406-B930-648C-4753-AB33BC423468}"/>
              </a:ext>
            </a:extLst>
          </p:cNvPr>
          <p:cNvSpPr txBox="1"/>
          <p:nvPr/>
        </p:nvSpPr>
        <p:spPr>
          <a:xfrm>
            <a:off x="7735368" y="6281062"/>
            <a:ext cx="445663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4D4D4D"/>
                </a:solidFill>
                <a:latin typeface="+mj-lt"/>
                <a:cs typeface="Arial"/>
              </a:rPr>
              <a:t>Institute of Education Sciences, U.S. Department of Education </a:t>
            </a:r>
          </a:p>
          <a:p>
            <a:pPr algn="r"/>
            <a:r>
              <a:rPr lang="en-US" sz="1200" b="0" i="0" u="none" strike="noStrike">
                <a:solidFill>
                  <a:srgbClr val="4D4D4D"/>
                </a:solidFill>
                <a:effectLst/>
                <a:latin typeface="+mj-lt"/>
              </a:rPr>
              <a:t>R324X220067 </a:t>
            </a:r>
            <a:r>
              <a:rPr lang="en-US" sz="1200">
                <a:solidFill>
                  <a:srgbClr val="4D4D4D"/>
                </a:solidFill>
                <a:latin typeface="+mj-lt"/>
                <a:cs typeface="Arial"/>
              </a:rPr>
              <a:t>University of Kansas</a:t>
            </a: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2786-6749-5125-93AF-6584372B7018}"/>
              </a:ext>
            </a:extLst>
          </p:cNvPr>
          <p:cNvSpPr>
            <a:spLocks noGrp="1"/>
          </p:cNvSpPr>
          <p:nvPr>
            <p:ph type="title"/>
          </p:nvPr>
        </p:nvSpPr>
        <p:spPr/>
        <p:txBody>
          <a:bodyPr>
            <a:normAutofit/>
          </a:bodyPr>
          <a:lstStyle/>
          <a:p>
            <a:r>
              <a:rPr lang="en-US" sz="3600"/>
              <a:t>A Focus on Internalizing Behaviors (4)</a:t>
            </a:r>
          </a:p>
        </p:txBody>
      </p:sp>
      <p:sp>
        <p:nvSpPr>
          <p:cNvPr id="3" name="Content Placeholder 2">
            <a:extLst>
              <a:ext uri="{FF2B5EF4-FFF2-40B4-BE49-F238E27FC236}">
                <a16:creationId xmlns:a16="http://schemas.microsoft.com/office/drawing/2014/main" id="{1526432E-49A9-51D3-FDA5-713FF2C516F3}"/>
              </a:ext>
            </a:extLst>
          </p:cNvPr>
          <p:cNvSpPr>
            <a:spLocks noGrp="1"/>
          </p:cNvSpPr>
          <p:nvPr>
            <p:ph idx="1"/>
          </p:nvPr>
        </p:nvSpPr>
        <p:spPr/>
        <p:txBody>
          <a:bodyPr>
            <a:normAutofit/>
          </a:bodyPr>
          <a:lstStyle/>
          <a:p>
            <a:endParaRPr lang="en-US"/>
          </a:p>
          <a:p>
            <a:r>
              <a:rPr lang="en-US"/>
              <a:t>≈ 32% of children experience an anxiety disorder at some point during their childhood (Merikangas et al., 2010)</a:t>
            </a:r>
          </a:p>
          <a:p>
            <a:r>
              <a:rPr lang="en-US"/>
              <a:t>Onset typically occurs during elementary years (Merikangas et al., 2010)</a:t>
            </a:r>
          </a:p>
          <a:p>
            <a:r>
              <a:rPr lang="en-US"/>
              <a:t>Prevalence of behavioral, social, and emotional well-being challenges may be on the rise:</a:t>
            </a:r>
          </a:p>
          <a:p>
            <a:pPr lvl="1"/>
            <a:r>
              <a:rPr lang="en-US"/>
              <a:t>Lebrun-Harris and colleagues (2022) found an increase in anxiety and behavioral/conduct disorder from 2016-2020.</a:t>
            </a:r>
          </a:p>
        </p:txBody>
      </p:sp>
      <p:pic>
        <p:nvPicPr>
          <p:cNvPr id="4" name="Picture 3">
            <a:extLst>
              <a:ext uri="{FF2B5EF4-FFF2-40B4-BE49-F238E27FC236}">
                <a16:creationId xmlns:a16="http://schemas.microsoft.com/office/drawing/2014/main" id="{01E6A581-3BEF-FD5B-8265-07CEC9277D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10126" y="421173"/>
            <a:ext cx="2315028" cy="1213466"/>
          </a:xfrm>
          <a:prstGeom prst="rect">
            <a:avLst/>
          </a:prstGeom>
        </p:spPr>
      </p:pic>
    </p:spTree>
    <p:extLst>
      <p:ext uri="{BB962C8B-B14F-4D97-AF65-F5344CB8AC3E}">
        <p14:creationId xmlns:p14="http://schemas.microsoft.com/office/powerpoint/2010/main" val="98259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05CC-0BA4-E0EE-FE3F-22926F86A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1868A-5E99-C839-A6BC-85C12DFD49A6}"/>
              </a:ext>
            </a:extLst>
          </p:cNvPr>
          <p:cNvSpPr>
            <a:spLocks noGrp="1"/>
          </p:cNvSpPr>
          <p:nvPr>
            <p:ph type="title"/>
          </p:nvPr>
        </p:nvSpPr>
        <p:spPr/>
        <p:txBody>
          <a:bodyPr/>
          <a:lstStyle/>
          <a:p>
            <a:r>
              <a:rPr lang="en-US"/>
              <a:t>Introducing </a:t>
            </a:r>
            <a:r>
              <a:rPr lang="en-US" i="1"/>
              <a:t>Recognize. Relax. Record.</a:t>
            </a:r>
            <a:endParaRPr lang="en-US"/>
          </a:p>
        </p:txBody>
      </p:sp>
    </p:spTree>
    <p:extLst>
      <p:ext uri="{BB962C8B-B14F-4D97-AF65-F5344CB8AC3E}">
        <p14:creationId xmlns:p14="http://schemas.microsoft.com/office/powerpoint/2010/main" val="473529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D6AB6E-4554-4B8F-B42D-6FA722C8381B}"/>
              </a:ext>
            </a:extLst>
          </p:cNvPr>
          <p:cNvSpPr>
            <a:spLocks noGrp="1"/>
          </p:cNvSpPr>
          <p:nvPr>
            <p:ph type="title"/>
          </p:nvPr>
        </p:nvSpPr>
        <p:spPr/>
        <p:txBody>
          <a:bodyPr/>
          <a:lstStyle/>
          <a:p>
            <a:r>
              <a:rPr lang="en-US"/>
              <a:t>Assessing Professional Learning Needs</a:t>
            </a:r>
          </a:p>
        </p:txBody>
      </p:sp>
      <p:graphicFrame>
        <p:nvGraphicFramePr>
          <p:cNvPr id="4" name="Content Placeholder 3" descr="Infographic showing Top Professional Learning Needs: De-escalation techniques, Social skill instruction and Support for students with internalizing behavior patterns">
            <a:extLst>
              <a:ext uri="{FF2B5EF4-FFF2-40B4-BE49-F238E27FC236}">
                <a16:creationId xmlns:a16="http://schemas.microsoft.com/office/drawing/2014/main" id="{58A71D0E-5A9F-4EE8-8584-93A3A6AFCB36}"/>
              </a:ext>
            </a:extLst>
          </p:cNvPr>
          <p:cNvGraphicFramePr>
            <a:graphicFrameLocks noGrp="1"/>
          </p:cNvGraphicFramePr>
          <p:nvPr>
            <p:ph sz="half" idx="1"/>
            <p:extLst>
              <p:ext uri="{D42A27DB-BD31-4B8C-83A1-F6EECF244321}">
                <p14:modId xmlns:p14="http://schemas.microsoft.com/office/powerpoint/2010/main" val="888598981"/>
              </p:ext>
            </p:extLst>
          </p:nvPr>
        </p:nvGraphicFramePr>
        <p:xfrm>
          <a:off x="838200" y="1826901"/>
          <a:ext cx="6714506" cy="382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Image of the paper cited on this slide">
            <a:extLst>
              <a:ext uri="{FF2B5EF4-FFF2-40B4-BE49-F238E27FC236}">
                <a16:creationId xmlns:a16="http://schemas.microsoft.com/office/drawing/2014/main" id="{2A6C035F-7C38-4123-A5AB-F90057D1B054}"/>
              </a:ext>
            </a:extLst>
          </p:cNvPr>
          <p:cNvPicPr>
            <a:picLocks noGrp="1" noChangeAspect="1"/>
          </p:cNvPicPr>
          <p:nvPr>
            <p:ph sz="half" idx="2"/>
          </p:nvPr>
        </p:nvPicPr>
        <p:blipFill>
          <a:blip r:embed="rId8"/>
          <a:stretch>
            <a:fillRect/>
          </a:stretch>
        </p:blipFill>
        <p:spPr>
          <a:xfrm>
            <a:off x="8211878" y="1826901"/>
            <a:ext cx="2840373" cy="3827030"/>
          </a:xfrm>
          <a:prstGeom prst="rect">
            <a:avLst/>
          </a:prstGeom>
          <a:ln>
            <a:solidFill>
              <a:schemeClr val="tx1"/>
            </a:solidFill>
          </a:ln>
        </p:spPr>
      </p:pic>
      <p:sp>
        <p:nvSpPr>
          <p:cNvPr id="11" name="TextBox 10">
            <a:extLst>
              <a:ext uri="{FF2B5EF4-FFF2-40B4-BE49-F238E27FC236}">
                <a16:creationId xmlns:a16="http://schemas.microsoft.com/office/drawing/2014/main" id="{7B0A7830-D2D1-4156-BD07-D389C6C30AF0}"/>
              </a:ext>
              <a:ext uri="{C183D7F6-B498-43B3-948B-1728B52AA6E4}">
                <adec:decorative xmlns:adec="http://schemas.microsoft.com/office/drawing/2017/decorative" val="1"/>
              </a:ext>
            </a:extLst>
          </p:cNvPr>
          <p:cNvSpPr txBox="1"/>
          <p:nvPr/>
        </p:nvSpPr>
        <p:spPr>
          <a:xfrm>
            <a:off x="838200" y="5885487"/>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Common, E. A., Buckman, M. M., Lane, K. L., Oakes, W. P., Royer, D. J., Chafouleas, S., Briesch, A., &amp; Sherod, R. (2021). Project ENHANCE: Assessing Professional Learning Needs for Implementing Comprehensive, Integrated, Three-Tiered (Ci3T) Models of Prevention. </a:t>
            </a:r>
            <a:r>
              <a:rPr kumimoji="0" lang="en-US" sz="1200" b="0" i="1" u="none" strike="noStrike" kern="1200" cap="none" spc="0" normalizeH="0" baseline="0" noProof="0">
                <a:ln>
                  <a:noFill/>
                </a:ln>
                <a:solidFill>
                  <a:srgbClr val="222222"/>
                </a:solidFill>
                <a:effectLst/>
                <a:uLnTx/>
                <a:uFillTx/>
                <a:latin typeface="Arial" panose="020B0604020202020204" pitchFamily="34" charset="0"/>
                <a:ea typeface="+mn-ea"/>
                <a:cs typeface="+mn-cs"/>
              </a:rPr>
              <a:t>Education and Treatment of Children</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9"/>
              </a:rPr>
              <a:t>https://doi.org/10.1007/s43494-021-00049-z</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 name="Content Placeholder 5">
            <a:extLst>
              <a:ext uri="{FF2B5EF4-FFF2-40B4-BE49-F238E27FC236}">
                <a16:creationId xmlns:a16="http://schemas.microsoft.com/office/drawing/2014/main" id="{95BA54B7-0D9D-8E7D-C9B6-3842F2E53C09}"/>
              </a:ext>
              <a:ext uri="{C183D7F6-B498-43B3-948B-1728B52AA6E4}">
                <adec:decorative xmlns:adec="http://schemas.microsoft.com/office/drawing/2017/decorative" val="1"/>
              </a:ext>
            </a:extLst>
          </p:cNvPr>
          <p:cNvPicPr>
            <a:picLocks noChangeAspect="1"/>
          </p:cNvPicPr>
          <p:nvPr/>
        </p:nvPicPr>
        <p:blipFill rotWithShape="1">
          <a:blip r:embed="rId10"/>
          <a:srcRect r="3" b="3"/>
          <a:stretch/>
        </p:blipFill>
        <p:spPr>
          <a:xfrm>
            <a:off x="400456" y="4658537"/>
            <a:ext cx="875488" cy="87548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3613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p:txBody>
          <a:bodyPr>
            <a:normAutofit fontScale="92500" lnSpcReduction="10000"/>
          </a:bodyPr>
          <a:lstStyle/>
          <a:p>
            <a:pPr marL="0" indent="0">
              <a:buNone/>
            </a:pPr>
            <a:r>
              <a:rPr lang="en-US"/>
              <a:t>An intervention package containing three components:</a:t>
            </a:r>
          </a:p>
          <a:p>
            <a:r>
              <a:rPr lang="en-US" b="1"/>
              <a:t>Recognize</a:t>
            </a:r>
          </a:p>
          <a:p>
            <a:pPr lvl="1"/>
            <a:r>
              <a:rPr lang="en-US"/>
              <a:t>identify thoughts and feelings related to being anxious</a:t>
            </a:r>
          </a:p>
          <a:p>
            <a:r>
              <a:rPr lang="en-US" b="1"/>
              <a:t>Relax</a:t>
            </a:r>
          </a:p>
          <a:p>
            <a:pPr lvl="1"/>
            <a:r>
              <a:rPr lang="en-US"/>
              <a:t>manage anxious thoughts and feelings using relaxation strategies</a:t>
            </a:r>
          </a:p>
          <a:p>
            <a:r>
              <a:rPr lang="en-US" b="1"/>
              <a:t>Record</a:t>
            </a:r>
          </a:p>
          <a:p>
            <a:pPr lvl="1"/>
            <a:r>
              <a:rPr lang="en-US"/>
              <a:t>self-monitor thoughts and feelings, use of relaxation strategies, and engagement (social or academic)</a:t>
            </a:r>
          </a:p>
        </p:txBody>
      </p:sp>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5407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err="1"/>
              <a:t>Durlak</a:t>
            </a:r>
            <a:r>
              <a:rPr lang="en-US"/>
              <a:t>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473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lstStyle/>
          <a:p>
            <a:r>
              <a:rPr lang="en-US"/>
              <a:t>What does the supporting research for Recognize. Relax. Record. say?</a:t>
            </a:r>
          </a:p>
        </p:txBody>
      </p:sp>
      <p:sp>
        <p:nvSpPr>
          <p:cNvPr id="34" name="Title 1">
            <a:extLst>
              <a:ext uri="{FF2B5EF4-FFF2-40B4-BE49-F238E27FC236}">
                <a16:creationId xmlns:a16="http://schemas.microsoft.com/office/drawing/2014/main" id="{129E1EB0-2C42-842A-91DF-3B82276C45D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4"/>
          <a:stretch>
            <a:fillRect/>
          </a:stretch>
        </p:blipFill>
        <p:spPr>
          <a:xfrm>
            <a:off x="838200" y="4001294"/>
            <a:ext cx="10047079" cy="2389839"/>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lstStyle/>
          <a:p>
            <a:r>
              <a:rPr lang="en-US"/>
              <a:t>What does the supporting research for Recognize. Relax. Record. say?</a:t>
            </a:r>
          </a:p>
        </p:txBody>
      </p:sp>
      <p:sp>
        <p:nvSpPr>
          <p:cNvPr id="10" name="Title 1">
            <a:extLst>
              <a:ext uri="{FF2B5EF4-FFF2-40B4-BE49-F238E27FC236}">
                <a16:creationId xmlns:a16="http://schemas.microsoft.com/office/drawing/2014/main" id="{9268BAAB-69BC-699B-C6CF-CA8F1F8BDF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3</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sz="1800" err="1"/>
              <a:t>Levendoski</a:t>
            </a:r>
            <a:r>
              <a:rPr lang="en-US" sz="1800"/>
              <a:t> &amp; Cartledge, 2000</a:t>
            </a:r>
          </a:p>
          <a:p>
            <a:pPr lvl="1"/>
            <a:r>
              <a:rPr lang="en-US" sz="2000"/>
              <a:t>productivity, engagement, and academic performance at middle and high school</a:t>
            </a:r>
          </a:p>
          <a:p>
            <a:pPr marL="914400" lvl="2" indent="0" algn="r">
              <a:buNone/>
            </a:pPr>
            <a:r>
              <a:rPr lang="en-US" sz="1800"/>
              <a:t>Carr &amp; </a:t>
            </a:r>
            <a:r>
              <a:rPr lang="en-US" sz="1800" err="1"/>
              <a:t>Punzo</a:t>
            </a:r>
            <a:r>
              <a:rPr lang="en-US" sz="1800"/>
              <a:t>,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sz="1800"/>
              <a:t>A.M. Briesch &amp; Briesch, 2016; Briesch &amp; Chafouleas, 2009; Mooney et al., 2005</a:t>
            </a:r>
          </a:p>
        </p:txBody>
      </p:sp>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4199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B749-F9E9-875C-E2B9-2148CAE829B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F6FF2F6-3DCE-7D05-D8A6-DD00329607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Instruction Lesson Sequence</a:t>
            </a:r>
          </a:p>
        </p:txBody>
      </p:sp>
      <p:pic>
        <p:nvPicPr>
          <p:cNvPr id="5" name="Picture 4"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D48B1D24-BEC1-6BB5-A1D3-B3F59A26675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6189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a:stretch>
            <a:fillRect/>
          </a:stretch>
        </p:blipFill>
        <p:spPr>
          <a:xfrm>
            <a:off x="51390" y="0"/>
            <a:ext cx="12089220" cy="6756400"/>
          </a:xfrm>
          <a:prstGeom prst="rect">
            <a:avLst/>
          </a:prstGeom>
        </p:spPr>
      </p:pic>
    </p:spTree>
    <p:extLst>
      <p:ext uri="{BB962C8B-B14F-4D97-AF65-F5344CB8AC3E}">
        <p14:creationId xmlns:p14="http://schemas.microsoft.com/office/powerpoint/2010/main" val="3856189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CC963-3974-7300-1355-A4CCBC1A7C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C12B212-3EAF-6191-D438-61EFA82F154A}"/>
              </a:ext>
            </a:extLst>
          </p:cNvPr>
          <p:cNvSpPr/>
          <p:nvPr/>
        </p:nvSpPr>
        <p:spPr>
          <a:xfrm>
            <a:off x="10776246" y="5512037"/>
            <a:ext cx="1239140" cy="1256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1491B-EDA6-DEC5-CC18-78EE1C6AA0B9}"/>
              </a:ext>
            </a:extLst>
          </p:cNvPr>
          <p:cNvSpPr>
            <a:spLocks noGrp="1"/>
          </p:cNvSpPr>
          <p:nvPr>
            <p:ph type="title"/>
          </p:nvPr>
        </p:nvSpPr>
        <p:spPr/>
        <p:txBody>
          <a:bodyPr/>
          <a:lstStyle/>
          <a:p>
            <a:r>
              <a:rPr lang="en-US"/>
              <a:t>Year 1</a:t>
            </a:r>
            <a:br>
              <a:rPr lang="en-US"/>
            </a:br>
            <a:r>
              <a:rPr lang="en-US" sz="2400" b="0"/>
              <a:t>Study 1</a:t>
            </a:r>
            <a:endParaRPr lang="en-US" b="0"/>
          </a:p>
        </p:txBody>
      </p:sp>
      <p:sp>
        <p:nvSpPr>
          <p:cNvPr id="8" name="Content Placeholder 7">
            <a:extLst>
              <a:ext uri="{FF2B5EF4-FFF2-40B4-BE49-F238E27FC236}">
                <a16:creationId xmlns:a16="http://schemas.microsoft.com/office/drawing/2014/main" id="{B359B80C-34ED-8F25-51B2-CC39DC90651A}"/>
              </a:ext>
            </a:extLst>
          </p:cNvPr>
          <p:cNvSpPr>
            <a:spLocks noGrp="1"/>
          </p:cNvSpPr>
          <p:nvPr>
            <p:ph sz="half" idx="1"/>
          </p:nvPr>
        </p:nvSpPr>
        <p:spPr/>
        <p:txBody>
          <a:bodyPr>
            <a:normAutofit fontScale="92500" lnSpcReduction="20000"/>
          </a:bodyPr>
          <a:lstStyle/>
          <a:p>
            <a:r>
              <a:rPr lang="en-US" dirty="0"/>
              <a:t>Multiple baseline across participants</a:t>
            </a:r>
          </a:p>
          <a:p>
            <a:r>
              <a:rPr lang="en-US" dirty="0"/>
              <a:t>RRR Instruction implemented by researchers; RRR In-class implemented by teachers</a:t>
            </a:r>
          </a:p>
          <a:p>
            <a:r>
              <a:rPr lang="en-US" dirty="0"/>
              <a:t>Useful feedback received across stakeholders to inform intervention revision</a:t>
            </a:r>
          </a:p>
          <a:p>
            <a:r>
              <a:rPr lang="en-US" dirty="0"/>
              <a:t>Some promising effect</a:t>
            </a:r>
          </a:p>
          <a:p>
            <a:pPr lvl="1"/>
            <a:r>
              <a:rPr lang="en-US" dirty="0"/>
              <a:t>Increase in engagement for some students</a:t>
            </a:r>
          </a:p>
          <a:p>
            <a:pPr lvl="1"/>
            <a:r>
              <a:rPr lang="en-US" dirty="0"/>
              <a:t>Reduction in academic engagement variability for some students</a:t>
            </a:r>
          </a:p>
        </p:txBody>
      </p:sp>
      <p:pic>
        <p:nvPicPr>
          <p:cNvPr id="3" name="Content Placeholder 2">
            <a:extLst>
              <a:ext uri="{FF2B5EF4-FFF2-40B4-BE49-F238E27FC236}">
                <a16:creationId xmlns:a16="http://schemas.microsoft.com/office/drawing/2014/main" id="{474806A9-814F-4229-D650-EBA728193764}"/>
              </a:ext>
            </a:extLst>
          </p:cNvPr>
          <p:cNvPicPr>
            <a:picLocks noGrp="1" noChangeAspect="1"/>
          </p:cNvPicPr>
          <p:nvPr>
            <p:ph sz="half" idx="2"/>
          </p:nvPr>
        </p:nvPicPr>
        <p:blipFill>
          <a:blip r:embed="rId3"/>
          <a:srcRect l="10930" t="8532" r="11131" b="11731"/>
          <a:stretch>
            <a:fillRect/>
          </a:stretch>
        </p:blipFill>
        <p:spPr bwMode="auto">
          <a:xfrm>
            <a:off x="7014337" y="-1"/>
            <a:ext cx="5112146" cy="67682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766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D0E2C1-09A8-1E08-D163-99003D1CE2D7}"/>
              </a:ext>
            </a:extLst>
          </p:cNvPr>
          <p:cNvSpPr>
            <a:spLocks noGrp="1"/>
          </p:cNvSpPr>
          <p:nvPr>
            <p:ph type="title"/>
          </p:nvPr>
        </p:nvSpPr>
        <p:spPr/>
        <p:txBody>
          <a:bodyPr/>
          <a:lstStyle/>
          <a:p>
            <a:r>
              <a:rPr lang="en-US"/>
              <a:t>Agenda</a:t>
            </a:r>
          </a:p>
        </p:txBody>
      </p:sp>
      <p:sp>
        <p:nvSpPr>
          <p:cNvPr id="5" name="Content Placeholder 4">
            <a:extLst>
              <a:ext uri="{FF2B5EF4-FFF2-40B4-BE49-F238E27FC236}">
                <a16:creationId xmlns:a16="http://schemas.microsoft.com/office/drawing/2014/main" id="{1954B79F-0D7A-CE7E-D271-DD7E5708C6FE}"/>
              </a:ext>
            </a:extLst>
          </p:cNvPr>
          <p:cNvSpPr>
            <a:spLocks noGrp="1"/>
          </p:cNvSpPr>
          <p:nvPr>
            <p:ph idx="1"/>
          </p:nvPr>
        </p:nvSpPr>
        <p:spPr/>
        <p:txBody>
          <a:bodyPr/>
          <a:lstStyle/>
          <a:p>
            <a:pPr marL="514350" indent="-514350">
              <a:buFont typeface="+mj-lt"/>
              <a:buAutoNum type="arabicPeriod"/>
            </a:pPr>
            <a:r>
              <a:rPr lang="en-US"/>
              <a:t>Supporting students with internalizing behavioral challenges</a:t>
            </a:r>
          </a:p>
          <a:p>
            <a:pPr marL="514350" indent="-514350">
              <a:buFont typeface="+mj-lt"/>
              <a:buAutoNum type="arabicPeriod"/>
            </a:pPr>
            <a:r>
              <a:rPr lang="en-US"/>
              <a:t>Introducing </a:t>
            </a:r>
            <a:r>
              <a:rPr lang="en-US" i="1"/>
              <a:t>Recognize. Relax. Record.</a:t>
            </a:r>
          </a:p>
          <a:p>
            <a:pPr marL="514350" indent="-514350">
              <a:buFont typeface="+mj-lt"/>
              <a:buAutoNum type="arabicPeriod"/>
            </a:pPr>
            <a:r>
              <a:rPr lang="en-US"/>
              <a:t>Preliminary findings of a cluster randomized controlled trial</a:t>
            </a:r>
          </a:p>
          <a:p>
            <a:pPr marL="514350" indent="-514350">
              <a:buFont typeface="+mj-lt"/>
              <a:buAutoNum type="arabicPeriod"/>
            </a:pPr>
            <a:r>
              <a:rPr lang="en-US"/>
              <a:t>Next steps and resource sharing</a:t>
            </a:r>
          </a:p>
        </p:txBody>
      </p:sp>
    </p:spTree>
    <p:extLst>
      <p:ext uri="{BB962C8B-B14F-4D97-AF65-F5344CB8AC3E}">
        <p14:creationId xmlns:p14="http://schemas.microsoft.com/office/powerpoint/2010/main" val="4172046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9B3A8-1E0E-25BE-A8A1-DAF1DA1F7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985DE-236A-DC1E-D0A6-2549CD23037A}"/>
              </a:ext>
            </a:extLst>
          </p:cNvPr>
          <p:cNvSpPr>
            <a:spLocks noGrp="1"/>
          </p:cNvSpPr>
          <p:nvPr>
            <p:ph type="title"/>
          </p:nvPr>
        </p:nvSpPr>
        <p:spPr/>
        <p:txBody>
          <a:bodyPr/>
          <a:lstStyle/>
          <a:p>
            <a:r>
              <a:rPr lang="en-US"/>
              <a:t>Year 2</a:t>
            </a:r>
            <a:br>
              <a:rPr lang="en-US"/>
            </a:br>
            <a:r>
              <a:rPr lang="en-US" sz="2400" b="0"/>
              <a:t>Study 2: Results</a:t>
            </a:r>
            <a:endParaRPr lang="en-US" b="0"/>
          </a:p>
        </p:txBody>
      </p:sp>
      <p:sp>
        <p:nvSpPr>
          <p:cNvPr id="3" name="Content Placeholder 2">
            <a:extLst>
              <a:ext uri="{FF2B5EF4-FFF2-40B4-BE49-F238E27FC236}">
                <a16:creationId xmlns:a16="http://schemas.microsoft.com/office/drawing/2014/main" id="{C8468EF0-940D-B16C-1A9F-C3AA0096A043}"/>
              </a:ext>
            </a:extLst>
          </p:cNvPr>
          <p:cNvSpPr>
            <a:spLocks noGrp="1"/>
          </p:cNvSpPr>
          <p:nvPr>
            <p:ph sz="half" idx="1"/>
          </p:nvPr>
        </p:nvSpPr>
        <p:spPr/>
        <p:txBody>
          <a:bodyPr>
            <a:normAutofit fontScale="92500" lnSpcReduction="20000"/>
          </a:bodyPr>
          <a:lstStyle/>
          <a:p>
            <a:r>
              <a:rPr lang="en-US"/>
              <a:t>Both RRR Instruction and RRR In-class implemented by teachers</a:t>
            </a:r>
          </a:p>
          <a:p>
            <a:r>
              <a:rPr lang="en-US"/>
              <a:t>Majority of teachers were able to implement all RRR components with fidelity</a:t>
            </a:r>
          </a:p>
          <a:p>
            <a:r>
              <a:rPr lang="en-US"/>
              <a:t>RRR met or exceeded expectations for most stakeholders</a:t>
            </a:r>
          </a:p>
          <a:p>
            <a:r>
              <a:rPr lang="en-US"/>
              <a:t>Outcomes variable across students and behaviors (academic engagement, internalizing behaviors)</a:t>
            </a:r>
          </a:p>
          <a:p>
            <a:pPr marL="0" indent="0">
              <a:buNone/>
            </a:pPr>
            <a:endParaRPr lang="en-US"/>
          </a:p>
        </p:txBody>
      </p:sp>
      <p:pic>
        <p:nvPicPr>
          <p:cNvPr id="6" name="Picture 5" descr="Graph that displays both student and teacher direct behavior ratings on academic engagement across time for six students">
            <a:extLst>
              <a:ext uri="{FF2B5EF4-FFF2-40B4-BE49-F238E27FC236}">
                <a16:creationId xmlns:a16="http://schemas.microsoft.com/office/drawing/2014/main" id="{10ED9071-75C8-125C-C3A9-6FB348867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561266" y="101600"/>
            <a:ext cx="5630734" cy="6756400"/>
          </a:xfrm>
          <a:prstGeom prst="rect">
            <a:avLst/>
          </a:prstGeom>
          <a:noFill/>
          <a:ln>
            <a:noFill/>
          </a:ln>
        </p:spPr>
      </p:pic>
    </p:spTree>
    <p:extLst>
      <p:ext uri="{BB962C8B-B14F-4D97-AF65-F5344CB8AC3E}">
        <p14:creationId xmlns:p14="http://schemas.microsoft.com/office/powerpoint/2010/main" val="110762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0BC2-ED6C-CC3B-A060-1915500D606D}"/>
              </a:ext>
            </a:extLst>
          </p:cNvPr>
          <p:cNvSpPr>
            <a:spLocks noGrp="1"/>
          </p:cNvSpPr>
          <p:nvPr>
            <p:ph type="title"/>
          </p:nvPr>
        </p:nvSpPr>
        <p:spPr/>
        <p:txBody>
          <a:bodyPr/>
          <a:lstStyle/>
          <a:p>
            <a:r>
              <a:rPr lang="en-US"/>
              <a:t>Preliminary findings of a cluster randomized controlled trial</a:t>
            </a:r>
          </a:p>
        </p:txBody>
      </p:sp>
    </p:spTree>
    <p:extLst>
      <p:ext uri="{BB962C8B-B14F-4D97-AF65-F5344CB8AC3E}">
        <p14:creationId xmlns:p14="http://schemas.microsoft.com/office/powerpoint/2010/main" val="2162385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7834E-681E-538E-1243-B6F4084E396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0E925C3-5CDE-7DAE-EF95-8D131B066F2A}"/>
              </a:ext>
            </a:extLst>
          </p:cNvPr>
          <p:cNvSpPr>
            <a:spLocks noGrp="1"/>
          </p:cNvSpPr>
          <p:nvPr>
            <p:ph type="title"/>
          </p:nvPr>
        </p:nvSpPr>
        <p:spPr>
          <a:xfrm>
            <a:off x="838200" y="365125"/>
            <a:ext cx="10515600" cy="1325563"/>
          </a:xfrm>
        </p:spPr>
        <p:txBody>
          <a:bodyPr anchor="ctr">
            <a:normAutofit/>
          </a:bodyPr>
          <a:lstStyle/>
          <a:p>
            <a:r>
              <a:rPr lang="en-US"/>
              <a:t>Method:</a:t>
            </a:r>
            <a:br>
              <a:rPr lang="en-US"/>
            </a:br>
            <a:r>
              <a:rPr lang="en-US" sz="2400" b="0"/>
              <a:t>Research Questions</a:t>
            </a:r>
          </a:p>
        </p:txBody>
      </p:sp>
      <p:sp>
        <p:nvSpPr>
          <p:cNvPr id="4" name="Content Placeholder 3">
            <a:extLst>
              <a:ext uri="{FF2B5EF4-FFF2-40B4-BE49-F238E27FC236}">
                <a16:creationId xmlns:a16="http://schemas.microsoft.com/office/drawing/2014/main" id="{28677AA7-E34E-C5FD-94CD-4717501DE6F7}"/>
              </a:ext>
            </a:extLst>
          </p:cNvPr>
          <p:cNvSpPr>
            <a:spLocks noGrp="1"/>
          </p:cNvSpPr>
          <p:nvPr>
            <p:ph sz="half" idx="1"/>
          </p:nvPr>
        </p:nvSpPr>
        <p:spPr>
          <a:xfrm>
            <a:off x="838200" y="1825625"/>
            <a:ext cx="7763142" cy="4351338"/>
          </a:xfrm>
        </p:spPr>
        <p:txBody>
          <a:bodyPr>
            <a:normAutofit/>
          </a:bodyPr>
          <a:lstStyle/>
          <a:p>
            <a:r>
              <a:rPr lang="en-US"/>
              <a:t>Does RRR decrease anxious feelings for third-, fourth- and fifth-grade students with and at-risk for EBD, specifically internalizing behaviors when implemented with limited university support?</a:t>
            </a:r>
          </a:p>
          <a:p>
            <a:r>
              <a:rPr lang="en-US"/>
              <a:t>To what extent is RRR implemented as designed when implemented with limited university support? </a:t>
            </a:r>
          </a:p>
          <a:p>
            <a:r>
              <a:rPr lang="en-US"/>
              <a:t>Do consumers view RRR to be socially valid? </a:t>
            </a:r>
          </a:p>
        </p:txBody>
      </p:sp>
      <p:pic>
        <p:nvPicPr>
          <p:cNvPr id="9" name="Content Placeholder 4">
            <a:extLst>
              <a:ext uri="{FF2B5EF4-FFF2-40B4-BE49-F238E27FC236}">
                <a16:creationId xmlns:a16="http://schemas.microsoft.com/office/drawing/2014/main" id="{48F52E23-3222-CB25-EAA1-DBB85D4C010A}"/>
              </a:ext>
              <a:ext uri="{C183D7F6-B498-43B3-948B-1728B52AA6E4}">
                <adec:decorative xmlns:adec="http://schemas.microsoft.com/office/drawing/2017/decorative" val="1"/>
              </a:ext>
            </a:extLst>
          </p:cNvPr>
          <p:cNvPicPr>
            <a:picLocks noGrp="1" noChangeAspect="1"/>
          </p:cNvPicPr>
          <p:nvPr>
            <p:ph sz="half" idx="2"/>
          </p:nvPr>
        </p:nvPicPr>
        <p:blipFill>
          <a:blip r:embed="rId3"/>
          <a:srcRect l="34531" t="1" r="31661" b="-2"/>
          <a:stretch>
            <a:fillRect/>
          </a:stretch>
        </p:blipFill>
        <p:spPr>
          <a:xfrm>
            <a:off x="8959850" y="1935977"/>
            <a:ext cx="2393950" cy="4130634"/>
          </a:xfrm>
          <a:noFill/>
        </p:spPr>
      </p:pic>
    </p:spTree>
    <p:extLst>
      <p:ext uri="{BB962C8B-B14F-4D97-AF65-F5344CB8AC3E}">
        <p14:creationId xmlns:p14="http://schemas.microsoft.com/office/powerpoint/2010/main" val="3879670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24DA-5932-C302-A65B-27A3F0C405D3}"/>
              </a:ext>
            </a:extLst>
          </p:cNvPr>
          <p:cNvSpPr>
            <a:spLocks noGrp="1"/>
          </p:cNvSpPr>
          <p:nvPr>
            <p:ph type="title"/>
          </p:nvPr>
        </p:nvSpPr>
        <p:spPr/>
        <p:txBody>
          <a:bodyPr/>
          <a:lstStyle/>
          <a:p>
            <a:r>
              <a:rPr lang="en-US"/>
              <a:t>Method: Overview</a:t>
            </a:r>
          </a:p>
        </p:txBody>
      </p:sp>
      <p:pic>
        <p:nvPicPr>
          <p:cNvPr id="5" name="Picture 4" descr="Infographic: Timeline of Project ENGAGE screening Year 3: 13 elementary schools, 288 students  96 teachers, 2 cohorts with 48 teachers and 144 students in each">
            <a:extLst>
              <a:ext uri="{FF2B5EF4-FFF2-40B4-BE49-F238E27FC236}">
                <a16:creationId xmlns:a16="http://schemas.microsoft.com/office/drawing/2014/main" id="{8129E5A1-4531-513A-EE61-A13C48C98C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825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A44BB8-EF14-D4D5-59B5-8CF3AF0B85AA}"/>
              </a:ext>
            </a:extLst>
          </p:cNvPr>
          <p:cNvSpPr>
            <a:spLocks noGrp="1"/>
          </p:cNvSpPr>
          <p:nvPr>
            <p:ph type="title"/>
          </p:nvPr>
        </p:nvSpPr>
        <p:spPr/>
        <p:txBody>
          <a:bodyPr/>
          <a:lstStyle/>
          <a:p>
            <a:r>
              <a:rPr lang="en-US"/>
              <a:t>Method:</a:t>
            </a:r>
            <a:br>
              <a:rPr lang="en-US"/>
            </a:br>
            <a:r>
              <a:rPr lang="en-US" sz="2400" b="0"/>
              <a:t>Group Descriptions</a:t>
            </a:r>
          </a:p>
        </p:txBody>
      </p:sp>
      <p:sp>
        <p:nvSpPr>
          <p:cNvPr id="3" name="Text Placeholder 2">
            <a:extLst>
              <a:ext uri="{FF2B5EF4-FFF2-40B4-BE49-F238E27FC236}">
                <a16:creationId xmlns:a16="http://schemas.microsoft.com/office/drawing/2014/main" id="{B04B8AB4-8143-AF41-D856-6ACF08AB0597}"/>
              </a:ext>
            </a:extLst>
          </p:cNvPr>
          <p:cNvSpPr>
            <a:spLocks noGrp="1"/>
          </p:cNvSpPr>
          <p:nvPr>
            <p:ph type="body" idx="1"/>
          </p:nvPr>
        </p:nvSpPr>
        <p:spPr>
          <a:xfrm>
            <a:off x="839788" y="1681163"/>
            <a:ext cx="5157787" cy="823912"/>
          </a:xfrm>
        </p:spPr>
        <p:txBody>
          <a:bodyPr/>
          <a:lstStyle/>
          <a:p>
            <a:r>
              <a:rPr lang="en-US" sz="2400" b="1"/>
              <a:t>Treatment Condition</a:t>
            </a:r>
            <a:br>
              <a:rPr lang="en-US" sz="2400" b="1"/>
            </a:br>
            <a:r>
              <a:rPr lang="en-US" sz="2400"/>
              <a:t>(Group 1)</a:t>
            </a:r>
          </a:p>
        </p:txBody>
      </p:sp>
      <p:sp>
        <p:nvSpPr>
          <p:cNvPr id="8" name="Content Placeholder 7">
            <a:extLst>
              <a:ext uri="{FF2B5EF4-FFF2-40B4-BE49-F238E27FC236}">
                <a16:creationId xmlns:a16="http://schemas.microsoft.com/office/drawing/2014/main" id="{A21578BF-2A46-6274-7405-BA9CA0EC5E07}"/>
              </a:ext>
            </a:extLst>
          </p:cNvPr>
          <p:cNvSpPr>
            <a:spLocks noGrp="1"/>
          </p:cNvSpPr>
          <p:nvPr>
            <p:ph sz="half" idx="2"/>
          </p:nvPr>
        </p:nvSpPr>
        <p:spPr/>
        <p:txBody>
          <a:bodyPr>
            <a:noAutofit/>
          </a:bodyPr>
          <a:lstStyle/>
          <a:p>
            <a:r>
              <a:rPr lang="en-US" sz="1800"/>
              <a:t>Engage in ≈ 6 hours of paid professional learning</a:t>
            </a:r>
          </a:p>
          <a:p>
            <a:pPr lvl="1"/>
            <a:r>
              <a:rPr lang="en-US" sz="1800"/>
              <a:t>Learn how to use RRR with their students</a:t>
            </a:r>
          </a:p>
          <a:p>
            <a:r>
              <a:rPr lang="en-US" sz="1800"/>
              <a:t>Work with up to three students who meet criteria</a:t>
            </a:r>
          </a:p>
          <a:p>
            <a:pPr lvl="1"/>
            <a:r>
              <a:rPr lang="en-US" sz="1800"/>
              <a:t>15 small group sessions (20-30 min)</a:t>
            </a:r>
          </a:p>
          <a:p>
            <a:pPr lvl="1"/>
            <a:r>
              <a:rPr lang="en-US" sz="1800"/>
              <a:t>During the school day</a:t>
            </a:r>
          </a:p>
          <a:p>
            <a:pPr lvl="1"/>
            <a:r>
              <a:rPr lang="en-US" sz="1800"/>
              <a:t>Support selected students in using new skills and self-monitoring during another time of the day</a:t>
            </a:r>
          </a:p>
          <a:p>
            <a:pPr lvl="2"/>
            <a:r>
              <a:rPr lang="en-US" sz="1400"/>
              <a:t>4 days per week for ≈ 4-6 weeks</a:t>
            </a:r>
          </a:p>
        </p:txBody>
      </p:sp>
      <p:sp>
        <p:nvSpPr>
          <p:cNvPr id="5" name="Text Placeholder 4">
            <a:extLst>
              <a:ext uri="{FF2B5EF4-FFF2-40B4-BE49-F238E27FC236}">
                <a16:creationId xmlns:a16="http://schemas.microsoft.com/office/drawing/2014/main" id="{02167612-5E0C-91C7-6D3F-B3F4BE63C0CE}"/>
              </a:ext>
            </a:extLst>
          </p:cNvPr>
          <p:cNvSpPr>
            <a:spLocks noGrp="1"/>
          </p:cNvSpPr>
          <p:nvPr>
            <p:ph type="body" sz="quarter" idx="3"/>
          </p:nvPr>
        </p:nvSpPr>
        <p:spPr>
          <a:xfrm>
            <a:off x="6172200" y="1681163"/>
            <a:ext cx="5183188" cy="823912"/>
          </a:xfrm>
        </p:spPr>
        <p:txBody>
          <a:bodyPr/>
          <a:lstStyle/>
          <a:p>
            <a:r>
              <a:rPr lang="en-US" sz="2400" b="1"/>
              <a:t>Waitlist-Control Condition</a:t>
            </a:r>
            <a:br>
              <a:rPr lang="en-US" sz="2400" b="1"/>
            </a:br>
            <a:r>
              <a:rPr lang="en-US" sz="2400"/>
              <a:t>(Group 2)</a:t>
            </a:r>
          </a:p>
        </p:txBody>
      </p:sp>
      <p:sp>
        <p:nvSpPr>
          <p:cNvPr id="6" name="Content Placeholder 5">
            <a:extLst>
              <a:ext uri="{FF2B5EF4-FFF2-40B4-BE49-F238E27FC236}">
                <a16:creationId xmlns:a16="http://schemas.microsoft.com/office/drawing/2014/main" id="{484235D5-2A2C-8694-5E43-DE93F66A1449}"/>
              </a:ext>
            </a:extLst>
          </p:cNvPr>
          <p:cNvSpPr>
            <a:spLocks noGrp="1"/>
          </p:cNvSpPr>
          <p:nvPr>
            <p:ph sz="quarter" idx="4"/>
          </p:nvPr>
        </p:nvSpPr>
        <p:spPr>
          <a:xfrm>
            <a:off x="6172200" y="2505075"/>
            <a:ext cx="5666874" cy="3987800"/>
          </a:xfrm>
        </p:spPr>
        <p:txBody>
          <a:bodyPr>
            <a:noAutofit/>
          </a:bodyPr>
          <a:lstStyle/>
          <a:p>
            <a:pPr marL="0" indent="0">
              <a:buNone/>
            </a:pPr>
            <a:r>
              <a:rPr lang="en-US" sz="1800" b="1"/>
              <a:t>Implement regular school practices until spring break, then:</a:t>
            </a:r>
          </a:p>
          <a:p>
            <a:r>
              <a:rPr lang="en-US" sz="1800"/>
              <a:t>Engage in ≈ 6 hours of paid professional learning </a:t>
            </a:r>
          </a:p>
          <a:p>
            <a:pPr lvl="1"/>
            <a:r>
              <a:rPr lang="en-US" sz="1800"/>
              <a:t>Learn how to use RRR with their students</a:t>
            </a:r>
          </a:p>
          <a:p>
            <a:r>
              <a:rPr lang="en-US" sz="1800"/>
              <a:t>Work with up to three students who meet criteria</a:t>
            </a:r>
          </a:p>
          <a:p>
            <a:pPr lvl="1"/>
            <a:r>
              <a:rPr lang="en-US" sz="1800"/>
              <a:t>15 small group sessions (20-30 min)</a:t>
            </a:r>
          </a:p>
          <a:p>
            <a:pPr lvl="1"/>
            <a:r>
              <a:rPr lang="en-US" sz="1800"/>
              <a:t>During the school day</a:t>
            </a:r>
          </a:p>
          <a:p>
            <a:pPr lvl="1"/>
            <a:r>
              <a:rPr lang="en-US" sz="1800"/>
              <a:t>Support selected students in using new skills and self-monitoring during another time of the day</a:t>
            </a:r>
          </a:p>
          <a:p>
            <a:pPr lvl="2"/>
            <a:r>
              <a:rPr lang="en-US" sz="1400"/>
              <a:t>4 days per week for ≈ 4-6 weeks</a:t>
            </a:r>
          </a:p>
        </p:txBody>
      </p:sp>
    </p:spTree>
    <p:extLst>
      <p:ext uri="{BB962C8B-B14F-4D97-AF65-F5344CB8AC3E}">
        <p14:creationId xmlns:p14="http://schemas.microsoft.com/office/powerpoint/2010/main" val="310697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C173-E4AE-A488-FD79-8B54938F0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26852-B96F-D966-580D-14210729333B}"/>
              </a:ext>
            </a:extLst>
          </p:cNvPr>
          <p:cNvSpPr>
            <a:spLocks noGrp="1"/>
          </p:cNvSpPr>
          <p:nvPr>
            <p:ph type="title"/>
          </p:nvPr>
        </p:nvSpPr>
        <p:spPr/>
        <p:txBody>
          <a:bodyPr/>
          <a:lstStyle/>
          <a:p>
            <a:r>
              <a:rPr lang="en-US"/>
              <a:t>Method:</a:t>
            </a:r>
            <a:br>
              <a:rPr lang="en-US"/>
            </a:br>
            <a:r>
              <a:rPr lang="en-US" sz="2400" b="0"/>
              <a:t>Student Selection Criteria</a:t>
            </a:r>
          </a:p>
        </p:txBody>
      </p:sp>
      <p:sp>
        <p:nvSpPr>
          <p:cNvPr id="3" name="Content Placeholder 2">
            <a:extLst>
              <a:ext uri="{FF2B5EF4-FFF2-40B4-BE49-F238E27FC236}">
                <a16:creationId xmlns:a16="http://schemas.microsoft.com/office/drawing/2014/main" id="{A0F44192-4B49-6EDE-7016-B76BC347ED77}"/>
              </a:ext>
            </a:extLst>
          </p:cNvPr>
          <p:cNvSpPr>
            <a:spLocks noGrp="1"/>
          </p:cNvSpPr>
          <p:nvPr>
            <p:ph idx="1"/>
          </p:nvPr>
        </p:nvSpPr>
        <p:spPr/>
        <p:txBody>
          <a:bodyPr>
            <a:normAutofit/>
          </a:bodyPr>
          <a:lstStyle/>
          <a:p>
            <a:r>
              <a:rPr lang="en-US"/>
              <a:t>Behavior</a:t>
            </a:r>
          </a:p>
          <a:p>
            <a:pPr lvl="1"/>
            <a:r>
              <a:rPr lang="en-US"/>
              <a:t>SRSS-I5 score: Moderate (2-3) or High (4-15)</a:t>
            </a:r>
          </a:p>
          <a:p>
            <a:r>
              <a:rPr lang="en-US"/>
              <a:t>Attendance</a:t>
            </a:r>
          </a:p>
          <a:p>
            <a:pPr lvl="1"/>
            <a:r>
              <a:rPr lang="en-US"/>
              <a:t>Missing no more than 5 days in first 6 weeks of school</a:t>
            </a:r>
          </a:p>
          <a:p>
            <a:r>
              <a:rPr lang="en-US"/>
              <a:t>Grade-level</a:t>
            </a:r>
          </a:p>
          <a:p>
            <a:pPr lvl="1"/>
            <a:r>
              <a:rPr lang="en-US" dirty="0"/>
              <a:t>3</a:t>
            </a:r>
            <a:r>
              <a:rPr lang="en-US" baseline="30000" dirty="0"/>
              <a:t>rd</a:t>
            </a:r>
            <a:r>
              <a:rPr lang="en-US"/>
              <a:t>, 4</a:t>
            </a:r>
            <a:r>
              <a:rPr lang="en-US" baseline="30000"/>
              <a:t>th</a:t>
            </a:r>
            <a:r>
              <a:rPr lang="en-US"/>
              <a:t>, 5</a:t>
            </a:r>
            <a:r>
              <a:rPr lang="en-US" baseline="30000"/>
              <a:t>th</a:t>
            </a:r>
            <a:r>
              <a:rPr lang="en-US"/>
              <a:t> grade</a:t>
            </a:r>
          </a:p>
          <a:p>
            <a:endParaRPr lang="en-US"/>
          </a:p>
        </p:txBody>
      </p:sp>
    </p:spTree>
    <p:extLst>
      <p:ext uri="{BB962C8B-B14F-4D97-AF65-F5344CB8AC3E}">
        <p14:creationId xmlns:p14="http://schemas.microsoft.com/office/powerpoint/2010/main" val="3682828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8319E-7657-F821-8A6D-2C495D866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05B4E-F12D-AE6A-DD36-432A0BD94146}"/>
              </a:ext>
            </a:extLst>
          </p:cNvPr>
          <p:cNvSpPr>
            <a:spLocks noGrp="1"/>
          </p:cNvSpPr>
          <p:nvPr>
            <p:ph type="title"/>
          </p:nvPr>
        </p:nvSpPr>
        <p:spPr/>
        <p:txBody>
          <a:bodyPr/>
          <a:lstStyle/>
          <a:p>
            <a:r>
              <a:rPr lang="en-US"/>
              <a:t>Method:</a:t>
            </a:r>
            <a:br>
              <a:rPr lang="en-US"/>
            </a:br>
            <a:r>
              <a:rPr lang="en-US" sz="2400" b="0"/>
              <a:t>Primary Measures</a:t>
            </a:r>
          </a:p>
        </p:txBody>
      </p:sp>
      <p:sp>
        <p:nvSpPr>
          <p:cNvPr id="3" name="Content Placeholder 2">
            <a:extLst>
              <a:ext uri="{FF2B5EF4-FFF2-40B4-BE49-F238E27FC236}">
                <a16:creationId xmlns:a16="http://schemas.microsoft.com/office/drawing/2014/main" id="{40BCD2B8-A15C-3375-54AE-75537B4B09BC}"/>
              </a:ext>
            </a:extLst>
          </p:cNvPr>
          <p:cNvSpPr>
            <a:spLocks noGrp="1"/>
          </p:cNvSpPr>
          <p:nvPr>
            <p:ph idx="1"/>
          </p:nvPr>
        </p:nvSpPr>
        <p:spPr/>
        <p:txBody>
          <a:bodyPr>
            <a:normAutofit lnSpcReduction="10000"/>
          </a:bodyPr>
          <a:lstStyle/>
          <a:p>
            <a:r>
              <a:rPr lang="en-US"/>
              <a:t>Student Outcomes</a:t>
            </a:r>
          </a:p>
          <a:p>
            <a:pPr lvl="1"/>
            <a:r>
              <a:rPr lang="en-US"/>
              <a:t>ASEBA Teacher Report Form (TRF; Teachers)</a:t>
            </a:r>
          </a:p>
          <a:p>
            <a:pPr lvl="1"/>
            <a:r>
              <a:rPr lang="en-US"/>
              <a:t>Social Skills Improvement System (SSiS; Teachers, Families, Students)</a:t>
            </a:r>
          </a:p>
          <a:p>
            <a:pPr lvl="1"/>
            <a:r>
              <a:rPr lang="en-US"/>
              <a:t>Direct Behavior Rating</a:t>
            </a:r>
          </a:p>
          <a:p>
            <a:r>
              <a:rPr lang="en-US"/>
              <a:t>Treatment Integrity</a:t>
            </a:r>
          </a:p>
          <a:p>
            <a:pPr lvl="1"/>
            <a:r>
              <a:rPr lang="en-US"/>
              <a:t>RRR Instruction Treatment Integrity form (Teachers, Research Staff)</a:t>
            </a:r>
          </a:p>
          <a:p>
            <a:pPr lvl="1"/>
            <a:r>
              <a:rPr lang="en-US"/>
              <a:t>RRR In-Class Treatment Integrity form (Teachers, Research Staff)</a:t>
            </a:r>
          </a:p>
          <a:p>
            <a:r>
              <a:rPr lang="en-US"/>
              <a:t>Social Validity</a:t>
            </a:r>
          </a:p>
          <a:p>
            <a:pPr lvl="1"/>
            <a:r>
              <a:rPr lang="en-US"/>
              <a:t>IRP-15 (Teachers, Families)</a:t>
            </a:r>
          </a:p>
          <a:p>
            <a:pPr lvl="1"/>
            <a:r>
              <a:rPr lang="en-US"/>
              <a:t>CIRP (Students)</a:t>
            </a:r>
          </a:p>
          <a:p>
            <a:pPr lvl="1"/>
            <a:r>
              <a:rPr lang="en-US"/>
              <a:t>Teacher and student interviews</a:t>
            </a:r>
          </a:p>
          <a:p>
            <a:pPr lvl="1"/>
            <a:endParaRPr lang="en-US"/>
          </a:p>
          <a:p>
            <a:endParaRPr lang="en-US"/>
          </a:p>
        </p:txBody>
      </p:sp>
    </p:spTree>
    <p:extLst>
      <p:ext uri="{BB962C8B-B14F-4D97-AF65-F5344CB8AC3E}">
        <p14:creationId xmlns:p14="http://schemas.microsoft.com/office/powerpoint/2010/main" val="204830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2C4FD-06B8-4616-CA3F-70B29BE48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63CBF-0596-8AA1-A435-66735B4B66B4}"/>
              </a:ext>
            </a:extLst>
          </p:cNvPr>
          <p:cNvSpPr>
            <a:spLocks noGrp="1"/>
          </p:cNvSpPr>
          <p:nvPr>
            <p:ph type="title"/>
          </p:nvPr>
        </p:nvSpPr>
        <p:spPr/>
        <p:txBody>
          <a:bodyPr/>
          <a:lstStyle/>
          <a:p>
            <a:r>
              <a:rPr lang="en-US"/>
              <a:t>Method:</a:t>
            </a:r>
            <a:br>
              <a:rPr lang="en-US"/>
            </a:br>
            <a:r>
              <a:rPr lang="en-US" sz="2400" b="0"/>
              <a:t>CONSORT Summary</a:t>
            </a:r>
          </a:p>
        </p:txBody>
      </p:sp>
      <p:sp>
        <p:nvSpPr>
          <p:cNvPr id="3" name="Content Placeholder 2">
            <a:extLst>
              <a:ext uri="{FF2B5EF4-FFF2-40B4-BE49-F238E27FC236}">
                <a16:creationId xmlns:a16="http://schemas.microsoft.com/office/drawing/2014/main" id="{598A25A5-53FD-7827-EFFC-6BF3C25D67E2}"/>
              </a:ext>
            </a:extLst>
          </p:cNvPr>
          <p:cNvSpPr>
            <a:spLocks noGrp="1"/>
          </p:cNvSpPr>
          <p:nvPr>
            <p:ph sz="half" idx="1"/>
          </p:nvPr>
        </p:nvSpPr>
        <p:spPr>
          <a:xfrm>
            <a:off x="838200" y="1825625"/>
            <a:ext cx="7553960" cy="4351338"/>
          </a:xfrm>
        </p:spPr>
        <p:txBody>
          <a:bodyPr>
            <a:normAutofit fontScale="92500"/>
          </a:bodyPr>
          <a:lstStyle/>
          <a:p>
            <a:r>
              <a:rPr lang="en-US" sz="2400"/>
              <a:t>Invited 100 teachers, 56 consented</a:t>
            </a:r>
          </a:p>
          <a:p>
            <a:r>
              <a:rPr lang="en-US" sz="2400"/>
              <a:t>Invited 159 students/families, 86 consented</a:t>
            </a:r>
          </a:p>
          <a:p>
            <a:r>
              <a:rPr lang="en-US" sz="2400"/>
              <a:t>Randomized 40 teachers</a:t>
            </a:r>
          </a:p>
          <a:p>
            <a:pPr lvl="1"/>
            <a:r>
              <a:rPr lang="en-US" sz="2000"/>
              <a:t>Some teachers withdrew; others had no participating students</a:t>
            </a:r>
          </a:p>
          <a:p>
            <a:r>
              <a:rPr lang="en-US" sz="2400"/>
              <a:t>Attrition following randomization</a:t>
            </a:r>
          </a:p>
          <a:p>
            <a:pPr lvl="1"/>
            <a:r>
              <a:rPr lang="en-US" sz="2000"/>
              <a:t>Teacher Attrition (20%)</a:t>
            </a:r>
          </a:p>
          <a:p>
            <a:pPr lvl="2"/>
            <a:r>
              <a:rPr lang="en-US" sz="1600">
                <a:solidFill>
                  <a:schemeClr val="tx1"/>
                </a:solidFill>
              </a:rPr>
              <a:t>Treatment: 12.50%</a:t>
            </a:r>
          </a:p>
          <a:p>
            <a:pPr lvl="2"/>
            <a:r>
              <a:rPr lang="en-US" sz="1600">
                <a:solidFill>
                  <a:schemeClr val="tx1"/>
                </a:solidFill>
              </a:rPr>
              <a:t>Waitlist: 7.50%</a:t>
            </a:r>
          </a:p>
          <a:p>
            <a:pPr lvl="2"/>
            <a:r>
              <a:rPr lang="en-US" sz="1600">
                <a:solidFill>
                  <a:schemeClr val="tx1"/>
                </a:solidFill>
              </a:rPr>
              <a:t>Differential: 5.00%</a:t>
            </a:r>
          </a:p>
          <a:p>
            <a:pPr lvl="1"/>
            <a:r>
              <a:rPr lang="en-US" sz="2000"/>
              <a:t>Student Attrition (20%)</a:t>
            </a:r>
          </a:p>
          <a:p>
            <a:pPr lvl="2"/>
            <a:r>
              <a:rPr lang="en-US" sz="1600">
                <a:solidFill>
                  <a:schemeClr val="tx1"/>
                </a:solidFill>
              </a:rPr>
              <a:t>Treatment: 10.59%</a:t>
            </a:r>
          </a:p>
          <a:p>
            <a:pPr lvl="2"/>
            <a:r>
              <a:rPr lang="en-US" sz="1600">
                <a:solidFill>
                  <a:schemeClr val="tx1"/>
                </a:solidFill>
              </a:rPr>
              <a:t>Waitlist: 9.41%</a:t>
            </a:r>
          </a:p>
          <a:p>
            <a:pPr lvl="2"/>
            <a:r>
              <a:rPr lang="en-US" sz="1600">
                <a:solidFill>
                  <a:schemeClr val="tx1"/>
                </a:solidFill>
              </a:rPr>
              <a:t>Differential: 1.18%</a:t>
            </a:r>
          </a:p>
        </p:txBody>
      </p:sp>
      <p:pic>
        <p:nvPicPr>
          <p:cNvPr id="6" name="Content Placeholder 5" descr="An image of the consort diagram indicating we invited 106 teachers, 56 consented; we invited 159 students / families, 86 consented; 11 teachers could not move forward due to not having student meeting eligibility criteria or none consenting; 5 teachers withdrew prior to randomization; 40 teachers (with 85 students) randomly assigned to Group 1 and Group 2.">
            <a:extLst>
              <a:ext uri="{FF2B5EF4-FFF2-40B4-BE49-F238E27FC236}">
                <a16:creationId xmlns:a16="http://schemas.microsoft.com/office/drawing/2014/main" id="{E862B9E6-127A-E658-22B2-B443F993F9BC}"/>
              </a:ext>
            </a:extLst>
          </p:cNvPr>
          <p:cNvPicPr>
            <a:picLocks noGrp="1" noChangeAspect="1"/>
          </p:cNvPicPr>
          <p:nvPr>
            <p:ph sz="half" idx="2"/>
          </p:nvPr>
        </p:nvPicPr>
        <p:blipFill>
          <a:blip r:embed="rId3"/>
          <a:srcRect r="42875"/>
          <a:stretch>
            <a:fillRect/>
          </a:stretch>
        </p:blipFill>
        <p:spPr>
          <a:xfrm>
            <a:off x="8517333" y="1825625"/>
            <a:ext cx="3146347" cy="4351338"/>
          </a:xfrm>
          <a:prstGeom prst="rect">
            <a:avLst/>
          </a:prstGeom>
          <a:ln>
            <a:solidFill>
              <a:schemeClr val="tx1">
                <a:lumMod val="75000"/>
                <a:lumOff val="25000"/>
              </a:schemeClr>
            </a:solidFill>
          </a:ln>
        </p:spPr>
      </p:pic>
    </p:spTree>
    <p:extLst>
      <p:ext uri="{BB962C8B-B14F-4D97-AF65-F5344CB8AC3E}">
        <p14:creationId xmlns:p14="http://schemas.microsoft.com/office/powerpoint/2010/main" val="1792305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8CD0-F3ED-1E7D-1EC2-5F60622AC5A4}"/>
              </a:ext>
            </a:extLst>
          </p:cNvPr>
          <p:cNvSpPr>
            <a:spLocks noGrp="1"/>
          </p:cNvSpPr>
          <p:nvPr>
            <p:ph type="title"/>
          </p:nvPr>
        </p:nvSpPr>
        <p:spPr/>
        <p:txBody>
          <a:bodyPr/>
          <a:lstStyle/>
          <a:p>
            <a:r>
              <a:rPr lang="en-US"/>
              <a:t>Method:</a:t>
            </a:r>
            <a:br>
              <a:rPr lang="en-US"/>
            </a:br>
            <a:r>
              <a:rPr lang="en-US" sz="2400" b="0"/>
              <a:t>Teacher Training</a:t>
            </a:r>
          </a:p>
        </p:txBody>
      </p:sp>
      <p:graphicFrame>
        <p:nvGraphicFramePr>
          <p:cNvPr id="4" name="Content Placeholder 3">
            <a:extLst>
              <a:ext uri="{FF2B5EF4-FFF2-40B4-BE49-F238E27FC236}">
                <a16:creationId xmlns:a16="http://schemas.microsoft.com/office/drawing/2014/main" id="{E7225FF3-96C0-53F4-EF9E-6F2D115EC575}"/>
              </a:ext>
            </a:extLst>
          </p:cNvPr>
          <p:cNvGraphicFramePr>
            <a:graphicFrameLocks noGrp="1"/>
          </p:cNvGraphicFramePr>
          <p:nvPr>
            <p:ph idx="1"/>
            <p:extLst>
              <p:ext uri="{D42A27DB-BD31-4B8C-83A1-F6EECF244321}">
                <p14:modId xmlns:p14="http://schemas.microsoft.com/office/powerpoint/2010/main" val="3679684187"/>
              </p:ext>
            </p:extLst>
          </p:nvPr>
        </p:nvGraphicFramePr>
        <p:xfrm>
          <a:off x="838200" y="1835150"/>
          <a:ext cx="10155237" cy="3920448"/>
        </p:xfrm>
        <a:graphic>
          <a:graphicData uri="http://schemas.openxmlformats.org/drawingml/2006/table">
            <a:tbl>
              <a:tblPr firstRow="1" firstCol="1" bandRow="1"/>
              <a:tblGrid>
                <a:gridCol w="2709936">
                  <a:extLst>
                    <a:ext uri="{9D8B030D-6E8A-4147-A177-3AD203B41FA5}">
                      <a16:colId xmlns:a16="http://schemas.microsoft.com/office/drawing/2014/main" val="3459273363"/>
                    </a:ext>
                  </a:extLst>
                </a:gridCol>
                <a:gridCol w="3745016">
                  <a:extLst>
                    <a:ext uri="{9D8B030D-6E8A-4147-A177-3AD203B41FA5}">
                      <a16:colId xmlns:a16="http://schemas.microsoft.com/office/drawing/2014/main" val="187598334"/>
                    </a:ext>
                  </a:extLst>
                </a:gridCol>
                <a:gridCol w="3700285">
                  <a:extLst>
                    <a:ext uri="{9D8B030D-6E8A-4147-A177-3AD203B41FA5}">
                      <a16:colId xmlns:a16="http://schemas.microsoft.com/office/drawing/2014/main" val="3709006359"/>
                    </a:ext>
                  </a:extLst>
                </a:gridCol>
              </a:tblGrid>
              <a:tr h="628608">
                <a:tc>
                  <a:txBody>
                    <a:bodyPr/>
                    <a:lstStyle/>
                    <a:p>
                      <a:pPr marL="0" marR="0">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Timepoint &amp; Topic</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Group 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a:solidFill>
                            <a:srgbClr val="FFFFFF"/>
                          </a:solidFill>
                          <a:effectLst/>
                          <a:latin typeface="Arial" panose="020B0604020202020204" pitchFamily="34" charset="0"/>
                          <a:ea typeface="Calibri" panose="020F0502020204030204" pitchFamily="34" charset="0"/>
                          <a:cs typeface="Arial" panose="020B0604020202020204" pitchFamily="34" charset="0"/>
                        </a:rPr>
                        <a:t>(Will start in Fall)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Group 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a:solidFill>
                            <a:srgbClr val="FFFFFF"/>
                          </a:solidFill>
                          <a:effectLst/>
                          <a:latin typeface="Arial" panose="020B0604020202020204" pitchFamily="34" charset="0"/>
                          <a:ea typeface="Calibri" panose="020F0502020204030204" pitchFamily="34" charset="0"/>
                          <a:cs typeface="Arial" panose="020B0604020202020204" pitchFamily="34" charset="0"/>
                        </a:rPr>
                        <a:t>(Will start in Spring)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609874948"/>
                  </a:ext>
                </a:extLst>
              </a:tr>
              <a:tr h="1097280">
                <a:tc>
                  <a:txBody>
                    <a:bodyPr/>
                    <a:lstStyle/>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Training 1: Overview &amp;</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Direct Behavior Ratings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4:30 pm – 6:30 pm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October 29, 2024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October 30,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February 18,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February 19,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1361803"/>
                  </a:ext>
                </a:extLst>
              </a:tr>
              <a:tr h="1097280">
                <a:tc>
                  <a:txBody>
                    <a:bodyPr/>
                    <a:lstStyle/>
                    <a:p>
                      <a:pPr marL="0" marR="0">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Training 2: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RRR Instruction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4:30 pm – 6:30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Tuesday, November 5,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Wednesday, November 6,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Wednesday, March 5,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Thursday, March 6,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96607391"/>
                  </a:ext>
                </a:extLst>
              </a:tr>
              <a:tr h="1097280">
                <a:tc>
                  <a:txBody>
                    <a:bodyPr/>
                    <a:lstStyle/>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Training 3: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RRR In-Class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4:30 pm – 6:30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December 3, 2024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December 4,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April 1,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April 2,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616731"/>
                  </a:ext>
                </a:extLst>
              </a:tr>
            </a:tbl>
          </a:graphicData>
        </a:graphic>
      </p:graphicFrame>
    </p:spTree>
    <p:extLst>
      <p:ext uri="{BB962C8B-B14F-4D97-AF65-F5344CB8AC3E}">
        <p14:creationId xmlns:p14="http://schemas.microsoft.com/office/powerpoint/2010/main" val="345012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rectangular stamp that says &quot;preliminary&quot;">
            <a:extLst>
              <a:ext uri="{FF2B5EF4-FFF2-40B4-BE49-F238E27FC236}">
                <a16:creationId xmlns:a16="http://schemas.microsoft.com/office/drawing/2014/main" id="{58BEE8F1-516B-280A-959B-DB75C5DC64AD}"/>
              </a:ext>
            </a:extLst>
          </p:cNvPr>
          <p:cNvPicPr>
            <a:picLocks noChangeAspect="1"/>
          </p:cNvPicPr>
          <p:nvPr/>
        </p:nvPicPr>
        <p:blipFill>
          <a:blip r:embed="rId2"/>
          <a:srcRect t="17007" b="21429"/>
          <a:stretch>
            <a:fillRect/>
          </a:stretch>
        </p:blipFill>
        <p:spPr>
          <a:xfrm>
            <a:off x="10505440" y="108426"/>
            <a:ext cx="1493520" cy="919480"/>
          </a:xfrm>
          <a:prstGeom prst="rect">
            <a:avLst/>
          </a:prstGeom>
        </p:spPr>
      </p:pic>
      <p:sp>
        <p:nvSpPr>
          <p:cNvPr id="3" name="Rectangle 2">
            <a:extLst>
              <a:ext uri="{FF2B5EF4-FFF2-40B4-BE49-F238E27FC236}">
                <a16:creationId xmlns:a16="http://schemas.microsoft.com/office/drawing/2014/main" id="{CC39E810-5B48-2AD8-BD71-45EF4FBEA8E2}"/>
              </a:ext>
            </a:extLst>
          </p:cNvPr>
          <p:cNvSpPr/>
          <p:nvPr/>
        </p:nvSpPr>
        <p:spPr>
          <a:xfrm>
            <a:off x="2581542" y="1600200"/>
            <a:ext cx="7028916" cy="3657600"/>
          </a:xfrm>
          <a:prstGeom prst="rect">
            <a:avLst/>
          </a:prstGeom>
          <a:solidFill>
            <a:srgbClr val="CF33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Preliminary results removed from posted slides.</a:t>
            </a:r>
          </a:p>
          <a:p>
            <a:pPr algn="ctr"/>
            <a:r>
              <a:rPr lang="en-US" dirty="0"/>
              <a:t>Look for the published study soon!</a:t>
            </a:r>
          </a:p>
        </p:txBody>
      </p:sp>
    </p:spTree>
    <p:extLst>
      <p:ext uri="{BB962C8B-B14F-4D97-AF65-F5344CB8AC3E}">
        <p14:creationId xmlns:p14="http://schemas.microsoft.com/office/powerpoint/2010/main" val="160662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A89E-0351-C708-0B6A-A0C33F254A4B}"/>
              </a:ext>
            </a:extLst>
          </p:cNvPr>
          <p:cNvSpPr>
            <a:spLocks noGrp="1"/>
          </p:cNvSpPr>
          <p:nvPr>
            <p:ph type="title"/>
          </p:nvPr>
        </p:nvSpPr>
        <p:spPr/>
        <p:txBody>
          <a:bodyPr>
            <a:normAutofit/>
          </a:bodyPr>
          <a:lstStyle/>
          <a:p>
            <a:r>
              <a:rPr lang="en-US"/>
              <a:t>Supporting students with internalizing behavioral challenges</a:t>
            </a:r>
          </a:p>
        </p:txBody>
      </p:sp>
    </p:spTree>
    <p:extLst>
      <p:ext uri="{BB962C8B-B14F-4D97-AF65-F5344CB8AC3E}">
        <p14:creationId xmlns:p14="http://schemas.microsoft.com/office/powerpoint/2010/main" val="111580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B4FE-B29E-8F5F-DFEB-B8ACB6AB2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9815B-2E39-859A-8B6B-92C41FB570D7}"/>
              </a:ext>
            </a:extLst>
          </p:cNvPr>
          <p:cNvSpPr>
            <a:spLocks noGrp="1"/>
          </p:cNvSpPr>
          <p:nvPr>
            <p:ph type="title"/>
          </p:nvPr>
        </p:nvSpPr>
        <p:spPr/>
        <p:txBody>
          <a:bodyPr/>
          <a:lstStyle/>
          <a:p>
            <a:r>
              <a:rPr lang="en-US"/>
              <a:t>Next steps and resource sharing</a:t>
            </a:r>
          </a:p>
        </p:txBody>
      </p:sp>
    </p:spTree>
    <p:extLst>
      <p:ext uri="{BB962C8B-B14F-4D97-AF65-F5344CB8AC3E}">
        <p14:creationId xmlns:p14="http://schemas.microsoft.com/office/powerpoint/2010/main" val="246591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8E4D-E068-C20B-A977-1E45D737923B}"/>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796DE0B4-CF39-3AE3-E719-006EC0329D6E}"/>
              </a:ext>
            </a:extLst>
          </p:cNvPr>
          <p:cNvSpPr>
            <a:spLocks noGrp="1"/>
          </p:cNvSpPr>
          <p:nvPr>
            <p:ph idx="1"/>
          </p:nvPr>
        </p:nvSpPr>
        <p:spPr/>
        <p:txBody>
          <a:bodyPr/>
          <a:lstStyle/>
          <a:p>
            <a:r>
              <a:rPr lang="en-US"/>
              <a:t>Dissemination</a:t>
            </a:r>
          </a:p>
          <a:p>
            <a:r>
              <a:rPr lang="en-US"/>
              <a:t>Intervention material revision</a:t>
            </a:r>
          </a:p>
          <a:p>
            <a:r>
              <a:rPr lang="en-US"/>
              <a:t>Replication</a:t>
            </a:r>
          </a:p>
          <a:p>
            <a:r>
              <a:rPr lang="en-US"/>
              <a:t>Extension for middle school</a:t>
            </a:r>
          </a:p>
        </p:txBody>
      </p:sp>
    </p:spTree>
    <p:extLst>
      <p:ext uri="{BB962C8B-B14F-4D97-AF65-F5344CB8AC3E}">
        <p14:creationId xmlns:p14="http://schemas.microsoft.com/office/powerpoint/2010/main" val="2408798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Resource Sharing:</a:t>
            </a:r>
            <a:br>
              <a:rPr lang="en-US"/>
            </a:br>
            <a:r>
              <a:rPr lang="en-US" sz="2400" b="0"/>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FDC9-D429-3778-7511-5EA23722967F}"/>
              </a:ext>
            </a:extLst>
          </p:cNvPr>
          <p:cNvSpPr>
            <a:spLocks noGrp="1"/>
          </p:cNvSpPr>
          <p:nvPr>
            <p:ph type="title" idx="4294967295"/>
          </p:nvPr>
        </p:nvSpPr>
        <p:spPr>
          <a:xfrm>
            <a:off x="838200" y="2766219"/>
            <a:ext cx="10515600" cy="1325563"/>
          </a:xfrm>
        </p:spPr>
        <p:txBody>
          <a:bodyPr/>
          <a:lstStyle/>
          <a:p>
            <a:pPr algn="ctr"/>
            <a:r>
              <a:rPr lang="en-US"/>
              <a:t>Questions?</a:t>
            </a:r>
          </a:p>
        </p:txBody>
      </p:sp>
    </p:spTree>
    <p:extLst>
      <p:ext uri="{BB962C8B-B14F-4D97-AF65-F5344CB8AC3E}">
        <p14:creationId xmlns:p14="http://schemas.microsoft.com/office/powerpoint/2010/main" val="4452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7102551" y="1674625"/>
            <a:ext cx="4622398" cy="189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0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047531" y="178221"/>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6650636" y="569659"/>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BA775C4B-1C2A-34F1-53CD-9609E99C72CD}"/>
              </a:ext>
              <a:ext uri="{C183D7F6-B498-43B3-948B-1728B52AA6E4}">
                <adec:decorative xmlns:adec="http://schemas.microsoft.com/office/drawing/2017/decorative" val="1"/>
              </a:ext>
            </a:extLst>
          </p:cNvPr>
          <p:cNvGrpSpPr/>
          <p:nvPr/>
        </p:nvGrpSpPr>
        <p:grpSpPr>
          <a:xfrm>
            <a:off x="677088" y="981359"/>
            <a:ext cx="5239123" cy="5289430"/>
            <a:chOff x="4582883" y="698944"/>
            <a:chExt cx="3486837" cy="3520318"/>
          </a:xfrm>
        </p:grpSpPr>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4582883" y="698944"/>
              <a:ext cx="3486837" cy="3520318"/>
              <a:chOff x="2899917" y="380045"/>
              <a:chExt cx="6392160"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6" y="481197"/>
                <a:ext cx="6184103" cy="6337301"/>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7" y="380045"/>
                <a:ext cx="6392160"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3918338"/>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4670131" y="1079031"/>
              <a:ext cx="3353691" cy="1020088"/>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j-ea"/>
                  <a:cs typeface="+mj-cs"/>
                </a:rPr>
                <a:t>ci3t.org</a:t>
              </a:r>
            </a:p>
          </p:txBody>
        </p:sp>
      </p:grpSp>
      <p:grpSp>
        <p:nvGrpSpPr>
          <p:cNvPr id="9" name="Group 8" descr="Screenshot of the Ci3T website on the Professional Learning tab">
            <a:extLst>
              <a:ext uri="{FF2B5EF4-FFF2-40B4-BE49-F238E27FC236}">
                <a16:creationId xmlns:a16="http://schemas.microsoft.com/office/drawing/2014/main" id="{703160FA-C79F-6541-DF48-6F01A6E06107}"/>
              </a:ext>
            </a:extLst>
          </p:cNvPr>
          <p:cNvGrpSpPr/>
          <p:nvPr/>
        </p:nvGrpSpPr>
        <p:grpSpPr>
          <a:xfrm>
            <a:off x="6275791" y="3378786"/>
            <a:ext cx="5821467" cy="3300994"/>
            <a:chOff x="313196" y="300226"/>
            <a:chExt cx="11564964" cy="6557774"/>
          </a:xfrm>
        </p:grpSpPr>
        <p:pic>
          <p:nvPicPr>
            <p:cNvPr id="4" name="Picture 3">
              <a:extLst>
                <a:ext uri="{FF2B5EF4-FFF2-40B4-BE49-F238E27FC236}">
                  <a16:creationId xmlns:a16="http://schemas.microsoft.com/office/drawing/2014/main" id="{3737D47F-75D9-FDAC-76BC-1081D46D8551}"/>
                </a:ext>
              </a:extLst>
            </p:cNvPr>
            <p:cNvPicPr>
              <a:picLocks noChangeAspect="1"/>
            </p:cNvPicPr>
            <p:nvPr/>
          </p:nvPicPr>
          <p:blipFill>
            <a:blip r:embed="rId7"/>
            <a:stretch>
              <a:fillRect/>
            </a:stretch>
          </p:blipFill>
          <p:spPr>
            <a:xfrm>
              <a:off x="313196" y="300226"/>
              <a:ext cx="11564964" cy="2257740"/>
            </a:xfrm>
            <a:prstGeom prst="rect">
              <a:avLst/>
            </a:prstGeom>
          </p:spPr>
        </p:pic>
        <p:pic>
          <p:nvPicPr>
            <p:cNvPr id="8" name="Picture 7">
              <a:extLst>
                <a:ext uri="{FF2B5EF4-FFF2-40B4-BE49-F238E27FC236}">
                  <a16:creationId xmlns:a16="http://schemas.microsoft.com/office/drawing/2014/main" id="{865DB969-83EC-6A60-5407-992E67166895}"/>
                </a:ext>
              </a:extLst>
            </p:cNvPr>
            <p:cNvPicPr>
              <a:picLocks noChangeAspect="1"/>
            </p:cNvPicPr>
            <p:nvPr/>
          </p:nvPicPr>
          <p:blipFill>
            <a:blip r:embed="rId8"/>
            <a:stretch>
              <a:fillRect/>
            </a:stretch>
          </p:blipFill>
          <p:spPr>
            <a:xfrm>
              <a:off x="313197" y="2542573"/>
              <a:ext cx="11564963" cy="4315427"/>
            </a:xfrm>
            <a:prstGeom prst="rect">
              <a:avLst/>
            </a:prstGeom>
          </p:spPr>
        </p:pic>
      </p:grpSp>
      <p:sp>
        <p:nvSpPr>
          <p:cNvPr id="11" name="Oval 10" descr="Yellow circle outlining the 2025-2026 Ci3T Project Empower registration link on the Ci3T website Professional Learning tab">
            <a:extLst>
              <a:ext uri="{FF2B5EF4-FFF2-40B4-BE49-F238E27FC236}">
                <a16:creationId xmlns:a16="http://schemas.microsoft.com/office/drawing/2014/main" id="{18EE93B8-E4E2-FF10-B192-8458FC8A092C}"/>
              </a:ext>
            </a:extLst>
          </p:cNvPr>
          <p:cNvSpPr/>
          <p:nvPr/>
        </p:nvSpPr>
        <p:spPr>
          <a:xfrm>
            <a:off x="7582213" y="4380614"/>
            <a:ext cx="2721935" cy="946882"/>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CDBE2-CC9D-E36E-AE3C-C89436C381A8}"/>
              </a:ext>
            </a:extLst>
          </p:cNvPr>
          <p:cNvSpPr>
            <a:spLocks noGrp="1"/>
          </p:cNvSpPr>
          <p:nvPr>
            <p:ph type="title"/>
          </p:nvPr>
        </p:nvSpPr>
        <p:spPr/>
        <p:txBody>
          <a:bodyPr>
            <a:normAutofit/>
          </a:bodyPr>
          <a:lstStyle/>
          <a:p>
            <a:r>
              <a:rPr lang="en-US" sz="3600"/>
              <a:t>Internalizing &amp; Externalizing Challenges</a:t>
            </a:r>
          </a:p>
        </p:txBody>
      </p:sp>
      <p:sp>
        <p:nvSpPr>
          <p:cNvPr id="11" name="Right Arrow 10">
            <a:extLst>
              <a:ext uri="{FF2B5EF4-FFF2-40B4-BE49-F238E27FC236}">
                <a16:creationId xmlns:a16="http://schemas.microsoft.com/office/drawing/2014/main" id="{A0CBF1B7-09CE-7942-83EE-E5EE824D335A}"/>
              </a:ext>
            </a:extLst>
          </p:cNvPr>
          <p:cNvSpPr/>
          <p:nvPr/>
        </p:nvSpPr>
        <p:spPr>
          <a:xfrm>
            <a:off x="278815" y="1439890"/>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A0A0A"/>
                </a:solidFill>
                <a:effectLst/>
                <a:uLnTx/>
                <a:uFillTx/>
                <a:latin typeface="Calibri" panose="020F0502020204030204"/>
                <a:ea typeface="+mn-ea"/>
                <a:cs typeface="+mn-cs"/>
              </a:rPr>
              <a:t>Shift to a systems level perspective</a:t>
            </a:r>
          </a:p>
        </p:txBody>
      </p:sp>
      <p:grpSp>
        <p:nvGrpSpPr>
          <p:cNvPr id="2" name="Group 1" descr="Image of the United States map with a Venn diagram showing Internalizing and Externalizing circles intersecting.">
            <a:extLst>
              <a:ext uri="{FF2B5EF4-FFF2-40B4-BE49-F238E27FC236}">
                <a16:creationId xmlns:a16="http://schemas.microsoft.com/office/drawing/2014/main" id="{82C95F70-259E-64CA-7721-0B94D6064CB8}"/>
              </a:ext>
            </a:extLst>
          </p:cNvPr>
          <p:cNvGrpSpPr/>
          <p:nvPr/>
        </p:nvGrpSpPr>
        <p:grpSpPr>
          <a:xfrm>
            <a:off x="3219094" y="1609994"/>
            <a:ext cx="8117610" cy="4555801"/>
            <a:chOff x="3219094" y="1609994"/>
            <a:chExt cx="8117610" cy="4555801"/>
          </a:xfrm>
        </p:grpSpPr>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57850" y="1972061"/>
              <a:ext cx="7129727" cy="40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609994"/>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640659"/>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grpSp>
      <p:pic>
        <p:nvPicPr>
          <p:cNvPr id="4" name="Picture 3" descr="A bullseye diagram showing prevalence of emotional or behavioral disorders: Emotionally Disturbed= less than 1%. Emotional and Behavior Disorders= 12-20%.">
            <a:extLst>
              <a:ext uri="{FF2B5EF4-FFF2-40B4-BE49-F238E27FC236}">
                <a16:creationId xmlns:a16="http://schemas.microsoft.com/office/drawing/2014/main" id="{91605E36-E90E-76F9-7D75-347BA5ABEF45}"/>
              </a:ext>
            </a:extLst>
          </p:cNvPr>
          <p:cNvPicPr>
            <a:picLocks noChangeAspect="1"/>
          </p:cNvPicPr>
          <p:nvPr/>
        </p:nvPicPr>
        <p:blipFill>
          <a:blip r:embed="rId3"/>
          <a:stretch>
            <a:fillRect/>
          </a:stretch>
        </p:blipFill>
        <p:spPr>
          <a:xfrm>
            <a:off x="-305661" y="4330619"/>
            <a:ext cx="4035902" cy="2115495"/>
          </a:xfrm>
          <a:prstGeom prst="rect">
            <a:avLst/>
          </a:prstGeom>
        </p:spPr>
      </p:pic>
      <p:sp>
        <p:nvSpPr>
          <p:cNvPr id="21" name="Rectangle 20">
            <a:extLst>
              <a:ext uri="{FF2B5EF4-FFF2-40B4-BE49-F238E27FC236}">
                <a16:creationId xmlns:a16="http://schemas.microsoft.com/office/drawing/2014/main" id="{0ABF9DD2-2F2B-864D-A7DB-BEA91F6208D8}"/>
              </a:ext>
              <a:ext uri="{C183D7F6-B498-43B3-948B-1728B52AA6E4}">
                <adec:decorative xmlns:adec="http://schemas.microsoft.com/office/drawing/2017/decorative" val="1"/>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a:solidFill>
                  <a:schemeClr val="bg2"/>
                </a:solidFill>
                <a:ea typeface="ＭＳ Ｐゴシック" pitchFamily="34" charset="-128"/>
              </a:rPr>
              <a:t>Source: Forness, S.R., Freeman, S.F., </a:t>
            </a:r>
            <a:r>
              <a:rPr lang="en-US" sz="1200" err="1">
                <a:solidFill>
                  <a:schemeClr val="bg2"/>
                </a:solidFill>
                <a:ea typeface="ＭＳ Ｐゴシック" pitchFamily="34" charset="-128"/>
              </a:rPr>
              <a:t>Paparella</a:t>
            </a:r>
            <a:r>
              <a:rPr lang="en-US" sz="120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a:solidFill>
                  <a:schemeClr val="bg2"/>
                </a:solidFill>
                <a:ea typeface="ＭＳ Ｐゴシック" pitchFamily="34" charset="-128"/>
              </a:rPr>
              <a:t>Journal of Emotional and Behavioral Disorders, 20</a:t>
            </a:r>
            <a:r>
              <a:rPr lang="en-US" sz="1200">
                <a:solidFill>
                  <a:schemeClr val="bg2"/>
                </a:solidFill>
                <a:ea typeface="ＭＳ Ｐゴシック" pitchFamily="34" charset="-128"/>
              </a:rPr>
              <a:t>, 4-18.</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1FEB-EE23-4699-AEB2-2277ECC54AE8}"/>
              </a:ext>
            </a:extLst>
          </p:cNvPr>
          <p:cNvSpPr>
            <a:spLocks noGrp="1"/>
          </p:cNvSpPr>
          <p:nvPr>
            <p:ph type="title"/>
          </p:nvPr>
        </p:nvSpPr>
        <p:spPr/>
        <p:txBody>
          <a:bodyPr>
            <a:normAutofit/>
          </a:bodyPr>
          <a:lstStyle/>
          <a:p>
            <a:r>
              <a:rPr lang="en-US" sz="4000"/>
              <a:t>What are internalizing behaviors?</a:t>
            </a:r>
          </a:p>
        </p:txBody>
      </p:sp>
      <p:pic>
        <p:nvPicPr>
          <p:cNvPr id="4" name="Picture" descr="Infographic: Four Types of Internalizing Challenges: Whereas externalizing behaviors (e.g., aggression, hyperactivity) are often highly salient, internalizing behaviors are directed inward and therefore can be harder to detect. They are thought of as falling into one of four categories: Anxiety (negative thought patterns, excessive worries or fears, avoidance, restlessness, rapid breathing, sweating, trembling), Depression (loss of interest in activities, poor concentration, sadness, fatigue, irritability), Social withdrawal (extreme shyness, low level of social motivation, infrequent social initiation, isolation from peers) and Somatization (frequent complaints of illness or pain, excessive  physical health complaints).">
            <a:extLst>
              <a:ext uri="{FF2B5EF4-FFF2-40B4-BE49-F238E27FC236}">
                <a16:creationId xmlns:a16="http://schemas.microsoft.com/office/drawing/2014/main" id="{AA0FEF4F-5E3D-738D-CB88-EA82553ADB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4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CF7340-6EF1-D702-5085-629985D6DD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10126" y="421173"/>
            <a:ext cx="2315028" cy="1213466"/>
          </a:xfrm>
          <a:prstGeom prst="rect">
            <a:avLst/>
          </a:prstGeom>
        </p:spPr>
      </p:pic>
    </p:spTree>
    <p:extLst>
      <p:ext uri="{BB962C8B-B14F-4D97-AF65-F5344CB8AC3E}">
        <p14:creationId xmlns:p14="http://schemas.microsoft.com/office/powerpoint/2010/main" val="331748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03D42-6189-757A-6AC6-B37C54155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75622-A8E7-BBB8-00DC-09DC43FC3614}"/>
              </a:ext>
            </a:extLst>
          </p:cNvPr>
          <p:cNvSpPr>
            <a:spLocks noGrp="1"/>
          </p:cNvSpPr>
          <p:nvPr>
            <p:ph type="title"/>
          </p:nvPr>
        </p:nvSpPr>
        <p:spPr>
          <a:xfrm>
            <a:off x="784412" y="-1454710"/>
            <a:ext cx="10515600" cy="1325563"/>
          </a:xfrm>
        </p:spPr>
        <p:txBody>
          <a:bodyPr>
            <a:normAutofit/>
          </a:bodyPr>
          <a:lstStyle/>
          <a:p>
            <a:r>
              <a:rPr lang="en-US" sz="4000"/>
              <a:t>What are internalizing behaviors? (2)</a:t>
            </a:r>
          </a:p>
        </p:txBody>
      </p:sp>
      <p:pic>
        <p:nvPicPr>
          <p:cNvPr id="4" name="Picture" descr="Infographic: Four Types of Internalizing Challenges: Whereas externalizing behaviors (e.g., aggression, hyperactivity) are often highly salient, internalizing behaviors are directed inward and therefore can be harder to detect. They are thought of as falling into one of four categories: Anxiety (negative thought patterns, excessive worries or fears, avoidance, restlessness, rapid breathing, sweating, trembling), Depression (loss of interest in activities, poor concentration, sadness, fatigue, irritability), Social withdrawal (extreme shyness, low level of social motivation, infrequent social initiation, isolation from peers) and Somatization (frequent complaints of illness or pain, excessive  physical health complaints).">
            <a:extLst>
              <a:ext uri="{FF2B5EF4-FFF2-40B4-BE49-F238E27FC236}">
                <a16:creationId xmlns:a16="http://schemas.microsoft.com/office/drawing/2014/main" id="{1C643757-D227-FCF6-DD04-BF7A5887A3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2254" y="137093"/>
            <a:ext cx="5087492" cy="65838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37576F-B95B-7537-8616-7C1083B02B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10126" y="421173"/>
            <a:ext cx="2315028" cy="1213466"/>
          </a:xfrm>
          <a:prstGeom prst="rect">
            <a:avLst/>
          </a:prstGeom>
        </p:spPr>
      </p:pic>
    </p:spTree>
    <p:extLst>
      <p:ext uri="{BB962C8B-B14F-4D97-AF65-F5344CB8AC3E}">
        <p14:creationId xmlns:p14="http://schemas.microsoft.com/office/powerpoint/2010/main" val="242683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DE7F-1A16-873D-C72E-F21FE4209765}"/>
              </a:ext>
            </a:extLst>
          </p:cNvPr>
          <p:cNvSpPr>
            <a:spLocks noGrp="1"/>
          </p:cNvSpPr>
          <p:nvPr>
            <p:ph type="title"/>
          </p:nvPr>
        </p:nvSpPr>
        <p:spPr/>
        <p:txBody>
          <a:bodyPr>
            <a:normAutofit/>
          </a:bodyPr>
          <a:lstStyle/>
          <a:p>
            <a:r>
              <a:rPr lang="en-US" sz="3200"/>
              <a:t>Internalizing behaviors in the classroom (1)</a:t>
            </a:r>
          </a:p>
        </p:txBody>
      </p:sp>
      <p:sp>
        <p:nvSpPr>
          <p:cNvPr id="6" name="Content Placeholder 5">
            <a:extLst>
              <a:ext uri="{FF2B5EF4-FFF2-40B4-BE49-F238E27FC236}">
                <a16:creationId xmlns:a16="http://schemas.microsoft.com/office/drawing/2014/main" id="{34F15EA1-7B6B-670B-8A21-BA7010A9FFEF}"/>
              </a:ext>
            </a:extLst>
          </p:cNvPr>
          <p:cNvSpPr>
            <a:spLocks noGrp="1"/>
          </p:cNvSpPr>
          <p:nvPr>
            <p:ph sz="half" idx="2"/>
          </p:nvPr>
        </p:nvSpPr>
        <p:spPr/>
        <p:txBody>
          <a:bodyPr/>
          <a:lstStyle/>
          <a:p>
            <a:pPr marL="0" indent="0">
              <a:buNone/>
            </a:pPr>
            <a:r>
              <a:rPr lang="en-US"/>
              <a:t>Compared to externalizing behaviors, internalizing behaviors </a:t>
            </a:r>
            <a:r>
              <a:rPr lang="en-US" b="1" i="1"/>
              <a:t>tend</a:t>
            </a:r>
            <a:r>
              <a:rPr lang="en-US"/>
              <a:t> to be:</a:t>
            </a:r>
          </a:p>
          <a:p>
            <a:pPr lvl="1"/>
            <a:r>
              <a:rPr lang="en-US"/>
              <a:t>More covert </a:t>
            </a:r>
          </a:p>
          <a:p>
            <a:pPr lvl="1"/>
            <a:r>
              <a:rPr lang="en-US"/>
              <a:t>Less disruptive</a:t>
            </a:r>
          </a:p>
          <a:p>
            <a:pPr marL="0" indent="0" algn="ctr">
              <a:buNone/>
            </a:pPr>
            <a:r>
              <a:rPr lang="en-US" b="1" i="1"/>
              <a:t>but…</a:t>
            </a:r>
          </a:p>
          <a:p>
            <a:pPr marL="0" indent="0">
              <a:buNone/>
            </a:pPr>
            <a:r>
              <a:rPr lang="en-US"/>
              <a:t>Internalizing challenges often co-occur with externalizing behaviors.</a:t>
            </a:r>
          </a:p>
        </p:txBody>
      </p:sp>
      <p:pic>
        <p:nvPicPr>
          <p:cNvPr id="4" name="Picture 3">
            <a:extLst>
              <a:ext uri="{FF2B5EF4-FFF2-40B4-BE49-F238E27FC236}">
                <a16:creationId xmlns:a16="http://schemas.microsoft.com/office/drawing/2014/main" id="{E80A45ED-ABCC-D78F-E7E7-2C4F151A753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10126" y="421173"/>
            <a:ext cx="2315028" cy="1213466"/>
          </a:xfrm>
          <a:prstGeom prst="rect">
            <a:avLst/>
          </a:prstGeom>
        </p:spPr>
      </p:pic>
      <p:pic>
        <p:nvPicPr>
          <p:cNvPr id="7" name="Picture">
            <a:extLst>
              <a:ext uri="{FF2B5EF4-FFF2-40B4-BE49-F238E27FC236}">
                <a16:creationId xmlns:a16="http://schemas.microsoft.com/office/drawing/2014/main" id="{BFEF7DA0-3ACD-3AE1-3980-F545E928A063}"/>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2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6DD5-2FC5-3EB7-C2BC-9EDD1E5F6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644C-5B26-01A6-4BE2-4EFCE642B173}"/>
              </a:ext>
            </a:extLst>
          </p:cNvPr>
          <p:cNvSpPr>
            <a:spLocks noGrp="1"/>
          </p:cNvSpPr>
          <p:nvPr>
            <p:ph type="title"/>
          </p:nvPr>
        </p:nvSpPr>
        <p:spPr/>
        <p:txBody>
          <a:bodyPr>
            <a:normAutofit/>
          </a:bodyPr>
          <a:lstStyle/>
          <a:p>
            <a:r>
              <a:rPr lang="en-US" sz="3200"/>
              <a:t>Internalizing behaviors in the classroom (2)</a:t>
            </a:r>
          </a:p>
        </p:txBody>
      </p:sp>
      <p:sp>
        <p:nvSpPr>
          <p:cNvPr id="6" name="Content Placeholder 5">
            <a:extLst>
              <a:ext uri="{FF2B5EF4-FFF2-40B4-BE49-F238E27FC236}">
                <a16:creationId xmlns:a16="http://schemas.microsoft.com/office/drawing/2014/main" id="{DBD12667-5DFD-384E-B0AC-69C1348E10E5}"/>
              </a:ext>
            </a:extLst>
          </p:cNvPr>
          <p:cNvSpPr>
            <a:spLocks noGrp="1"/>
          </p:cNvSpPr>
          <p:nvPr>
            <p:ph sz="half" idx="2"/>
          </p:nvPr>
        </p:nvSpPr>
        <p:spPr/>
        <p:txBody>
          <a:bodyPr anchor="ctr">
            <a:normAutofit/>
          </a:bodyPr>
          <a:lstStyle/>
          <a:p>
            <a:pPr marL="0" indent="0">
              <a:buNone/>
            </a:pPr>
            <a:r>
              <a:rPr lang="en-US"/>
              <a:t>Some examples include:</a:t>
            </a:r>
          </a:p>
          <a:p>
            <a:pPr lvl="1"/>
            <a:r>
              <a:rPr lang="en-US" sz="2000"/>
              <a:t>frequent complaints of illness or pain,</a:t>
            </a:r>
          </a:p>
          <a:p>
            <a:pPr lvl="1"/>
            <a:r>
              <a:rPr lang="en-US" sz="2000"/>
              <a:t>social withdrawal,</a:t>
            </a:r>
          </a:p>
          <a:p>
            <a:pPr lvl="1"/>
            <a:r>
              <a:rPr lang="en-US" sz="2000"/>
              <a:t>irritability,</a:t>
            </a:r>
          </a:p>
          <a:p>
            <a:pPr lvl="1"/>
            <a:r>
              <a:rPr lang="en-US" sz="2000"/>
              <a:t>poor concentration,</a:t>
            </a:r>
          </a:p>
          <a:p>
            <a:pPr lvl="1"/>
            <a:r>
              <a:rPr lang="en-US" sz="2000"/>
              <a:t>restlessness,</a:t>
            </a:r>
          </a:p>
          <a:p>
            <a:pPr lvl="1"/>
            <a:r>
              <a:rPr lang="en-US" sz="2000"/>
              <a:t>emotional outbursts,</a:t>
            </a:r>
          </a:p>
          <a:p>
            <a:pPr lvl="1"/>
            <a:r>
              <a:rPr lang="en-US" sz="2000"/>
              <a:t>rapid breathing,</a:t>
            </a:r>
          </a:p>
          <a:p>
            <a:pPr lvl="1"/>
            <a:r>
              <a:rPr lang="en-US" sz="2000"/>
              <a:t>sweating, or</a:t>
            </a:r>
          </a:p>
          <a:p>
            <a:pPr lvl="1"/>
            <a:r>
              <a:rPr lang="en-US" sz="2000"/>
              <a:t>trembling/shaking.</a:t>
            </a:r>
            <a:endParaRPr lang="en-US"/>
          </a:p>
        </p:txBody>
      </p:sp>
      <p:pic>
        <p:nvPicPr>
          <p:cNvPr id="4" name="Picture 3">
            <a:extLst>
              <a:ext uri="{FF2B5EF4-FFF2-40B4-BE49-F238E27FC236}">
                <a16:creationId xmlns:a16="http://schemas.microsoft.com/office/drawing/2014/main" id="{DAACD59C-1F2B-C143-E415-FD2B10FF14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10126" y="421173"/>
            <a:ext cx="2315028" cy="1213466"/>
          </a:xfrm>
          <a:prstGeom prst="rect">
            <a:avLst/>
          </a:prstGeom>
        </p:spPr>
      </p:pic>
      <p:pic>
        <p:nvPicPr>
          <p:cNvPr id="7" name="Picture">
            <a:extLst>
              <a:ext uri="{FF2B5EF4-FFF2-40B4-BE49-F238E27FC236}">
                <a16:creationId xmlns:a16="http://schemas.microsoft.com/office/drawing/2014/main" id="{293EDD82-8293-C527-D399-E9BFA309417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198B-B5E9-A05F-A42C-C11FEEAEC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E50A8-50CE-9D47-5F25-7E19B8AA4178}"/>
              </a:ext>
            </a:extLst>
          </p:cNvPr>
          <p:cNvSpPr>
            <a:spLocks noGrp="1"/>
          </p:cNvSpPr>
          <p:nvPr>
            <p:ph type="title"/>
          </p:nvPr>
        </p:nvSpPr>
        <p:spPr/>
        <p:txBody>
          <a:bodyPr>
            <a:normAutofit/>
          </a:bodyPr>
          <a:lstStyle/>
          <a:p>
            <a:r>
              <a:rPr lang="en-US" sz="3600"/>
              <a:t>A Focus on Internalizing Behaviors (3)</a:t>
            </a:r>
          </a:p>
        </p:txBody>
      </p:sp>
      <p:sp>
        <p:nvSpPr>
          <p:cNvPr id="8" name="Content Placeholder 7">
            <a:extLst>
              <a:ext uri="{FF2B5EF4-FFF2-40B4-BE49-F238E27FC236}">
                <a16:creationId xmlns:a16="http://schemas.microsoft.com/office/drawing/2014/main" id="{028871D9-89BC-3053-159D-F164328C7747}"/>
              </a:ext>
            </a:extLst>
          </p:cNvPr>
          <p:cNvSpPr>
            <a:spLocks noGrp="1"/>
          </p:cNvSpPr>
          <p:nvPr>
            <p:ph idx="1"/>
          </p:nvPr>
        </p:nvSpPr>
        <p:spPr>
          <a:solidFill>
            <a:srgbClr val="FAF7E1"/>
          </a:solidFill>
          <a:ln w="38100">
            <a:solidFill>
              <a:srgbClr val="FDF34C"/>
            </a:solidFill>
          </a:ln>
        </p:spPr>
        <p:txBody>
          <a:bodyPr tIns="182880" bIns="182880">
            <a:normAutofit lnSpcReduction="10000"/>
          </a:bodyPr>
          <a:lstStyle/>
          <a:p>
            <a:pPr marL="914400" indent="0">
              <a:spcBef>
                <a:spcPts val="1200"/>
              </a:spcBef>
              <a:buNone/>
            </a:pPr>
            <a:r>
              <a:rPr lang="en-US" sz="2400"/>
              <a:t>Internalizing concerns are associated with multiple worrisome outcomes compared to students who do not have internalizing behavior patterns, such as:</a:t>
            </a:r>
          </a:p>
          <a:p>
            <a:pPr lvl="1"/>
            <a:r>
              <a:rPr lang="en-US"/>
              <a:t>Lower levels of academic achievement (e.g., grade point average, GPA; Vaillancourt et al., 2013)</a:t>
            </a:r>
          </a:p>
          <a:p>
            <a:pPr lvl="1"/>
            <a:r>
              <a:rPr lang="en-US"/>
              <a:t>Lower levels of school adaptation (e.g., ability to learn, ability to meet behavioral expectations, happiness/adjustment; Pedersen et al., 2019)</a:t>
            </a:r>
          </a:p>
          <a:p>
            <a:pPr lvl="1"/>
            <a:r>
              <a:rPr lang="en-US"/>
              <a:t>Higher levels of school dropout (Weist et al., 2018)</a:t>
            </a:r>
          </a:p>
          <a:p>
            <a:pPr lvl="1"/>
            <a:r>
              <a:rPr lang="en-US"/>
              <a:t>Higher levels of social rejection (Weist et al., 2018)</a:t>
            </a:r>
          </a:p>
          <a:p>
            <a:pPr lvl="1"/>
            <a:r>
              <a:rPr lang="en-US"/>
              <a:t>Increased engagement in risk-taking behaviors (e.g., substance use, suicide; Weist et al., 2018)</a:t>
            </a:r>
          </a:p>
          <a:p>
            <a:pPr lvl="1"/>
            <a:r>
              <a:rPr lang="en-US"/>
              <a:t>Increased risk of physical health problems (Jamnik &amp; DiLalla, 2019)</a:t>
            </a:r>
          </a:p>
        </p:txBody>
      </p:sp>
      <p:pic>
        <p:nvPicPr>
          <p:cNvPr id="4" name="Picture 3">
            <a:extLst>
              <a:ext uri="{FF2B5EF4-FFF2-40B4-BE49-F238E27FC236}">
                <a16:creationId xmlns:a16="http://schemas.microsoft.com/office/drawing/2014/main" id="{144AA0F5-1364-654F-7954-CE6953FA849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10126" y="421173"/>
            <a:ext cx="2315028" cy="1213466"/>
          </a:xfrm>
          <a:prstGeom prst="rect">
            <a:avLst/>
          </a:prstGeom>
        </p:spPr>
      </p:pic>
      <p:pic>
        <p:nvPicPr>
          <p:cNvPr id="12" name="Picture 11">
            <a:extLst>
              <a:ext uri="{FF2B5EF4-FFF2-40B4-BE49-F238E27FC236}">
                <a16:creationId xmlns:a16="http://schemas.microsoft.com/office/drawing/2014/main" id="{D4DE1539-704A-DA98-2852-B5715A344CD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980" y="2023708"/>
            <a:ext cx="600819" cy="681244"/>
          </a:xfrm>
          <a:prstGeom prst="rect">
            <a:avLst/>
          </a:prstGeom>
        </p:spPr>
      </p:pic>
    </p:spTree>
    <p:extLst>
      <p:ext uri="{BB962C8B-B14F-4D97-AF65-F5344CB8AC3E}">
        <p14:creationId xmlns:p14="http://schemas.microsoft.com/office/powerpoint/2010/main" val="24053018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26BB86-3058-4B62-9359-AB4569624D22}">
  <ds:schemaRefs>
    <ds:schemaRef ds:uri="http://purl.org/dc/dcmitype/"/>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f9e924d8-64f0-44e1-941a-d1c0bfcaccf4"/>
    <ds:schemaRef ds:uri="http://purl.org/dc/terms/"/>
    <ds:schemaRef ds:uri="http://schemas.microsoft.com/office/infopath/2007/PartnerControls"/>
    <ds:schemaRef ds:uri="4318368a-e051-4120-b782-b8f83150f24c"/>
    <ds:schemaRef ds:uri="http://www.w3.org/XML/1998/namespace"/>
  </ds:schemaRefs>
</ds:datastoreItem>
</file>

<file path=customXml/itemProps2.xml><?xml version="1.0" encoding="utf-8"?>
<ds:datastoreItem xmlns:ds="http://schemas.openxmlformats.org/officeDocument/2006/customXml" ds:itemID="{7474D2C8-E307-4709-A85A-8308F1CF43A8}">
  <ds:schemaRefs>
    <ds:schemaRef ds:uri="http://schemas.microsoft.com/sharepoint/v3/contenttype/forms"/>
  </ds:schemaRefs>
</ds:datastoreItem>
</file>

<file path=customXml/itemProps3.xml><?xml version="1.0" encoding="utf-8"?>
<ds:datastoreItem xmlns:ds="http://schemas.openxmlformats.org/officeDocument/2006/customXml" ds:itemID="{E58B0095-BB0B-40E1-AFDF-D748D1F81FD3}">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1</TotalTime>
  <Words>1741</Words>
  <Application>Microsoft Office PowerPoint</Application>
  <PresentationFormat>Widescreen</PresentationFormat>
  <Paragraphs>251</Paragraphs>
  <Slides>34</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ＭＳ Ｐゴシック</vt:lpstr>
      <vt:lpstr>Aptos</vt:lpstr>
      <vt:lpstr>Arial</vt:lpstr>
      <vt:lpstr>Calibri</vt:lpstr>
      <vt:lpstr>Century Gothic</vt:lpstr>
      <vt:lpstr>Courier New</vt:lpstr>
      <vt:lpstr>System Font Regular</vt:lpstr>
      <vt:lpstr>Times New Roman</vt:lpstr>
      <vt:lpstr>Wingdings</vt:lpstr>
      <vt:lpstr>Ci3T</vt:lpstr>
      <vt:lpstr>Project ENGAGE: Preliminary Findings of a Randomized Control Trail Examining a Tier 2 Intervention—Recognize. Relax. Record.—to Support Elementary Students Struggling with Anxious Feelings</vt:lpstr>
      <vt:lpstr>Agenda</vt:lpstr>
      <vt:lpstr>Supporting students with internalizing behavioral challenges</vt:lpstr>
      <vt:lpstr>Internalizing &amp; Externalizing Challenges</vt:lpstr>
      <vt:lpstr>What are internalizing behaviors?</vt:lpstr>
      <vt:lpstr>What are internalizing behaviors? (2)</vt:lpstr>
      <vt:lpstr>Internalizing behaviors in the classroom (1)</vt:lpstr>
      <vt:lpstr>Internalizing behaviors in the classroom (2)</vt:lpstr>
      <vt:lpstr>A Focus on Internalizing Behaviors (3)</vt:lpstr>
      <vt:lpstr>A Focus on Internalizing Behaviors (4)</vt:lpstr>
      <vt:lpstr>Introducing Recognize. Relax. Record.</vt:lpstr>
      <vt:lpstr>Assessing Professional Learning Needs</vt:lpstr>
      <vt:lpstr>What is Recognize. Relax. Record.?</vt:lpstr>
      <vt:lpstr>What does the supporting research for Recognize. Relax. Record. say?</vt:lpstr>
      <vt:lpstr>What does the supporting research for Recognize. Relax. Record. say?</vt:lpstr>
      <vt:lpstr>What does the supporting research for Recognize. Relax. Record. say?</vt:lpstr>
      <vt:lpstr>RRR Instruction Lesson Sequence</vt:lpstr>
      <vt:lpstr>Project ENGAGE</vt:lpstr>
      <vt:lpstr>Year 1 Study 1</vt:lpstr>
      <vt:lpstr>Year 2 Study 2: Results</vt:lpstr>
      <vt:lpstr>Preliminary findings of a cluster randomized controlled trial</vt:lpstr>
      <vt:lpstr>Method: Research Questions</vt:lpstr>
      <vt:lpstr>Method: Overview</vt:lpstr>
      <vt:lpstr>Method: Group Descriptions</vt:lpstr>
      <vt:lpstr>Method: Student Selection Criteria</vt:lpstr>
      <vt:lpstr>Method: Primary Measures</vt:lpstr>
      <vt:lpstr>Method: CONSORT Summary</vt:lpstr>
      <vt:lpstr>Method: Teacher Training</vt:lpstr>
      <vt:lpstr>PowerPoint Presentation</vt:lpstr>
      <vt:lpstr>Next steps and resource sharing</vt:lpstr>
      <vt:lpstr>Next Steps</vt:lpstr>
      <vt:lpstr>Resource Sharing: Enhancing Ci3T Modules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2</cp:revision>
  <dcterms:created xsi:type="dcterms:W3CDTF">2020-08-09T02:04:37Z</dcterms:created>
  <dcterms:modified xsi:type="dcterms:W3CDTF">2025-11-19T16:41:46Z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