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2.xml" ContentType="application/vnd.openxmlformats-officedocument.them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3.xml" ContentType="application/vnd.openxmlformats-officedocument.them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4.xml" ContentType="application/vnd.openxmlformats-officedocument.them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2.xml" ContentType="application/vnd.openxmlformats-officedocument.drawingml.chart+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3.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94" r:id="rId5"/>
    <p:sldMasterId id="2147483740" r:id="rId6"/>
    <p:sldMasterId id="2147483767" r:id="rId7"/>
    <p:sldMasterId id="2147483794" r:id="rId8"/>
  </p:sldMasterIdLst>
  <p:notesMasterIdLst>
    <p:notesMasterId r:id="rId113"/>
  </p:notesMasterIdLst>
  <p:handoutMasterIdLst>
    <p:handoutMasterId r:id="rId114"/>
  </p:handoutMasterIdLst>
  <p:sldIdLst>
    <p:sldId id="1914" r:id="rId9"/>
    <p:sldId id="2339" r:id="rId10"/>
    <p:sldId id="2391" r:id="rId11"/>
    <p:sldId id="2385" r:id="rId12"/>
    <p:sldId id="2386" r:id="rId13"/>
    <p:sldId id="2340" r:id="rId14"/>
    <p:sldId id="2392" r:id="rId15"/>
    <p:sldId id="2335" r:id="rId16"/>
    <p:sldId id="2336" r:id="rId17"/>
    <p:sldId id="2393" r:id="rId18"/>
    <p:sldId id="2177" r:id="rId19"/>
    <p:sldId id="2184" r:id="rId20"/>
    <p:sldId id="2316" r:id="rId21"/>
    <p:sldId id="335" r:id="rId22"/>
    <p:sldId id="2341" r:id="rId23"/>
    <p:sldId id="1957" r:id="rId24"/>
    <p:sldId id="1953" r:id="rId25"/>
    <p:sldId id="2394" r:id="rId26"/>
    <p:sldId id="1611" r:id="rId27"/>
    <p:sldId id="2104" r:id="rId28"/>
    <p:sldId id="1615" r:id="rId29"/>
    <p:sldId id="2420" r:id="rId30"/>
    <p:sldId id="2387" r:id="rId31"/>
    <p:sldId id="2388" r:id="rId32"/>
    <p:sldId id="2389" r:id="rId33"/>
    <p:sldId id="1662" r:id="rId34"/>
    <p:sldId id="1585" r:id="rId35"/>
    <p:sldId id="1586" r:id="rId36"/>
    <p:sldId id="2362" r:id="rId37"/>
    <p:sldId id="2364" r:id="rId38"/>
    <p:sldId id="2396" r:id="rId39"/>
    <p:sldId id="2390" r:id="rId40"/>
    <p:sldId id="901" r:id="rId41"/>
    <p:sldId id="1609" r:id="rId42"/>
    <p:sldId id="1629" r:id="rId43"/>
    <p:sldId id="2365" r:id="rId44"/>
    <p:sldId id="2380" r:id="rId45"/>
    <p:sldId id="1637" r:id="rId46"/>
    <p:sldId id="2397" r:id="rId47"/>
    <p:sldId id="1782" r:id="rId48"/>
    <p:sldId id="2369" r:id="rId49"/>
    <p:sldId id="1778" r:id="rId50"/>
    <p:sldId id="2398" r:id="rId51"/>
    <p:sldId id="2119" r:id="rId52"/>
    <p:sldId id="258" r:id="rId53"/>
    <p:sldId id="1612" r:id="rId54"/>
    <p:sldId id="2421" r:id="rId55"/>
    <p:sldId id="2401" r:id="rId56"/>
    <p:sldId id="2402" r:id="rId57"/>
    <p:sldId id="2357" r:id="rId58"/>
    <p:sldId id="2358" r:id="rId59"/>
    <p:sldId id="2403" r:id="rId60"/>
    <p:sldId id="2188" r:id="rId61"/>
    <p:sldId id="2419" r:id="rId62"/>
    <p:sldId id="2189" r:id="rId63"/>
    <p:sldId id="2185" r:id="rId64"/>
    <p:sldId id="2404" r:id="rId65"/>
    <p:sldId id="2405" r:id="rId66"/>
    <p:sldId id="2406" r:id="rId67"/>
    <p:sldId id="2116" r:id="rId68"/>
    <p:sldId id="2407" r:id="rId69"/>
    <p:sldId id="2422" r:id="rId70"/>
    <p:sldId id="1996" r:id="rId71"/>
    <p:sldId id="338" r:id="rId72"/>
    <p:sldId id="2174" r:id="rId73"/>
    <p:sldId id="2107" r:id="rId74"/>
    <p:sldId id="1762" r:id="rId75"/>
    <p:sldId id="1830" r:id="rId76"/>
    <p:sldId id="2168" r:id="rId77"/>
    <p:sldId id="1096" r:id="rId78"/>
    <p:sldId id="1104" r:id="rId79"/>
    <p:sldId id="2410" r:id="rId80"/>
    <p:sldId id="2411" r:id="rId81"/>
    <p:sldId id="2412" r:id="rId82"/>
    <p:sldId id="2413" r:id="rId83"/>
    <p:sldId id="2414" r:id="rId84"/>
    <p:sldId id="2181" r:id="rId85"/>
    <p:sldId id="1726" r:id="rId86"/>
    <p:sldId id="2416" r:id="rId87"/>
    <p:sldId id="2173" r:id="rId88"/>
    <p:sldId id="2152" r:id="rId89"/>
    <p:sldId id="1772" r:id="rId90"/>
    <p:sldId id="1860" r:id="rId91"/>
    <p:sldId id="1621" r:id="rId92"/>
    <p:sldId id="2100" r:id="rId93"/>
    <p:sldId id="1835" r:id="rId94"/>
    <p:sldId id="1836" r:id="rId95"/>
    <p:sldId id="1837" r:id="rId96"/>
    <p:sldId id="900" r:id="rId97"/>
    <p:sldId id="1552" r:id="rId98"/>
    <p:sldId id="2301" r:id="rId99"/>
    <p:sldId id="2417" r:id="rId100"/>
    <p:sldId id="1900" r:id="rId101"/>
    <p:sldId id="2418" r:id="rId102"/>
    <p:sldId id="1841" r:id="rId103"/>
    <p:sldId id="339" r:id="rId104"/>
    <p:sldId id="2346" r:id="rId105"/>
    <p:sldId id="2415" r:id="rId106"/>
    <p:sldId id="2311" r:id="rId107"/>
    <p:sldId id="1654" r:id="rId108"/>
    <p:sldId id="1839" r:id="rId109"/>
    <p:sldId id="2348" r:id="rId110"/>
    <p:sldId id="2409" r:id="rId111"/>
    <p:sldId id="2408" r:id="rId1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BCFEB26C-AEB3-4309-8B6C-5D5812EFD1C5}">
          <p14:sldIdLst>
            <p14:sldId id="1914"/>
            <p14:sldId id="2339"/>
            <p14:sldId id="2391"/>
            <p14:sldId id="2385"/>
            <p14:sldId id="2386"/>
            <p14:sldId id="2340"/>
            <p14:sldId id="2392"/>
            <p14:sldId id="2335"/>
            <p14:sldId id="2336"/>
            <p14:sldId id="2393"/>
            <p14:sldId id="2177"/>
            <p14:sldId id="2184"/>
            <p14:sldId id="2316"/>
            <p14:sldId id="335"/>
            <p14:sldId id="2341"/>
            <p14:sldId id="1957"/>
            <p14:sldId id="1953"/>
            <p14:sldId id="2394"/>
          </p14:sldIdLst>
        </p14:section>
        <p14:section name="Procedures for Monitoring" id="{67885E4E-8385-4DF2-9936-A47B618D01E1}">
          <p14:sldIdLst>
            <p14:sldId id="1611"/>
            <p14:sldId id="2104"/>
          </p14:sldIdLst>
        </p14:section>
        <p14:section name="Review your School's Social Validity &amp; Treatment Integrity Data" id="{F560AE29-0C03-439F-B16B-8583A1227CC1}">
          <p14:sldIdLst>
            <p14:sldId id="1615"/>
            <p14:sldId id="2420"/>
            <p14:sldId id="2387"/>
            <p14:sldId id="2388"/>
            <p14:sldId id="2389"/>
            <p14:sldId id="1662"/>
            <p14:sldId id="1585"/>
            <p14:sldId id="1586"/>
            <p14:sldId id="2362"/>
            <p14:sldId id="2364"/>
            <p14:sldId id="2396"/>
            <p14:sldId id="2390"/>
            <p14:sldId id="901"/>
            <p14:sldId id="1609"/>
            <p14:sldId id="1629"/>
            <p14:sldId id="2365"/>
            <p14:sldId id="2380"/>
            <p14:sldId id="1637"/>
            <p14:sldId id="2397"/>
            <p14:sldId id="1782"/>
            <p14:sldId id="2369"/>
            <p14:sldId id="1778"/>
            <p14:sldId id="2398"/>
            <p14:sldId id="2119"/>
            <p14:sldId id="258"/>
          </p14:sldIdLst>
        </p14:section>
        <p14:section name="Review your School’s Spring Screening Data" id="{D9A35149-90BD-41A5-A8D6-BF7ADAA0012A}">
          <p14:sldIdLst>
            <p14:sldId id="1612"/>
            <p14:sldId id="2421"/>
            <p14:sldId id="2401"/>
            <p14:sldId id="2402"/>
            <p14:sldId id="2357"/>
            <p14:sldId id="2358"/>
            <p14:sldId id="2403"/>
            <p14:sldId id="2188"/>
            <p14:sldId id="2419"/>
            <p14:sldId id="2189"/>
            <p14:sldId id="2185"/>
            <p14:sldId id="2404"/>
            <p14:sldId id="2405"/>
            <p14:sldId id="2406"/>
            <p14:sldId id="2116"/>
            <p14:sldId id="2407"/>
            <p14:sldId id="2422"/>
            <p14:sldId id="1996"/>
          </p14:sldIdLst>
        </p14:section>
        <p14:section name="Planning for the Year Ahead 2025-2026" id="{8C7CBCC8-FACC-43EE-8685-CD336BBBB6CC}">
          <p14:sldIdLst>
            <p14:sldId id="338"/>
            <p14:sldId id="2174"/>
            <p14:sldId id="2107"/>
            <p14:sldId id="1762"/>
            <p14:sldId id="1830"/>
            <p14:sldId id="2168"/>
            <p14:sldId id="1096"/>
            <p14:sldId id="1104"/>
            <p14:sldId id="2410"/>
            <p14:sldId id="2411"/>
            <p14:sldId id="2412"/>
            <p14:sldId id="2413"/>
            <p14:sldId id="2414"/>
            <p14:sldId id="2181"/>
            <p14:sldId id="1726"/>
            <p14:sldId id="2416"/>
            <p14:sldId id="2173"/>
            <p14:sldId id="2152"/>
            <p14:sldId id="1772"/>
            <p14:sldId id="1860"/>
          </p14:sldIdLst>
        </p14:section>
        <p14:section name="Focusing on Data-Informed Professional Learning" id="{A45C29DC-6722-4BEA-9D79-7975BDAB2CD9}">
          <p14:sldIdLst>
            <p14:sldId id="1621"/>
            <p14:sldId id="2100"/>
            <p14:sldId id="1835"/>
            <p14:sldId id="1836"/>
            <p14:sldId id="1837"/>
            <p14:sldId id="900"/>
            <p14:sldId id="1552"/>
            <p14:sldId id="2301"/>
            <p14:sldId id="2417"/>
            <p14:sldId id="1900"/>
            <p14:sldId id="2418"/>
            <p14:sldId id="1841"/>
          </p14:sldIdLst>
        </p14:section>
        <p14:section name="Wrapping up and Moving Forward" id="{0DD4CFA3-BA10-45B9-A718-8DBA36E3FF78}">
          <p14:sldIdLst>
            <p14:sldId id="339"/>
            <p14:sldId id="2346"/>
            <p14:sldId id="2415"/>
            <p14:sldId id="2311"/>
            <p14:sldId id="1654"/>
            <p14:sldId id="1839"/>
            <p14:sldId id="2348"/>
            <p14:sldId id="2409"/>
            <p14:sldId id="240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D933C"/>
    <a:srgbClr val="CEDCEA"/>
    <a:srgbClr val="606E80"/>
    <a:srgbClr val="233B5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C771EF7-BDEA-6346-A5C3-06370FE3067A}" v="20" dt="2025-11-14T12:11:01.506"/>
    <p1510:client id="{F982D53E-0E21-E845-A521-8BE932A1F628}" v="5" dt="2025-11-14T12:32:05.54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904"/>
    <p:restoredTop sz="94603"/>
  </p:normalViewPr>
  <p:slideViewPr>
    <p:cSldViewPr snapToGrid="0">
      <p:cViewPr varScale="1">
        <p:scale>
          <a:sx n="98" d="100"/>
          <a:sy n="98" d="100"/>
        </p:scale>
        <p:origin x="1392" y="192"/>
      </p:cViewPr>
      <p:guideLst/>
    </p:cSldViewPr>
  </p:slideViewPr>
  <p:notesTextViewPr>
    <p:cViewPr>
      <p:scale>
        <a:sx n="1" d="1"/>
        <a:sy n="1" d="1"/>
      </p:scale>
      <p:origin x="0" y="0"/>
    </p:cViewPr>
  </p:notesTextViewPr>
  <p:sorterViewPr>
    <p:cViewPr>
      <p:scale>
        <a:sx n="80" d="100"/>
        <a:sy n="80" d="100"/>
      </p:scale>
      <p:origin x="0" y="-2796"/>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117" Type="http://schemas.openxmlformats.org/officeDocument/2006/relationships/theme" Target="theme/theme1.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12" Type="http://schemas.openxmlformats.org/officeDocument/2006/relationships/slide" Target="slides/slide104.xml"/><Relationship Id="rId16" Type="http://schemas.openxmlformats.org/officeDocument/2006/relationships/slide" Target="slides/slide8.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slide" Target="slides/slide94.xml"/><Relationship Id="rId5" Type="http://schemas.openxmlformats.org/officeDocument/2006/relationships/slideMaster" Target="slideMasters/slideMaster2.xml"/><Relationship Id="rId90" Type="http://schemas.openxmlformats.org/officeDocument/2006/relationships/slide" Target="slides/slide82.xml"/><Relationship Id="rId95" Type="http://schemas.openxmlformats.org/officeDocument/2006/relationships/slide" Target="slides/slide87.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113" Type="http://schemas.openxmlformats.org/officeDocument/2006/relationships/notesMaster" Target="notesMasters/notesMaster1.xml"/><Relationship Id="rId118" Type="http://schemas.openxmlformats.org/officeDocument/2006/relationships/tableStyles" Target="tableStyles.xml"/><Relationship Id="rId80" Type="http://schemas.openxmlformats.org/officeDocument/2006/relationships/slide" Target="slides/slide72.xml"/><Relationship Id="rId85" Type="http://schemas.openxmlformats.org/officeDocument/2006/relationships/slide" Target="slides/slide77.xml"/><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08" Type="http://schemas.openxmlformats.org/officeDocument/2006/relationships/slide" Target="slides/slide100.xml"/><Relationship Id="rId54" Type="http://schemas.openxmlformats.org/officeDocument/2006/relationships/slide" Target="slides/slide46.xml"/><Relationship Id="rId70" Type="http://schemas.openxmlformats.org/officeDocument/2006/relationships/slide" Target="slides/slide62.xml"/><Relationship Id="rId75" Type="http://schemas.openxmlformats.org/officeDocument/2006/relationships/slide" Target="slides/slide67.xml"/><Relationship Id="rId91" Type="http://schemas.openxmlformats.org/officeDocument/2006/relationships/slide" Target="slides/slide83.xml"/><Relationship Id="rId96" Type="http://schemas.openxmlformats.org/officeDocument/2006/relationships/slide" Target="slides/slide88.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5.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handoutMaster" Target="handoutMasters/handoutMaster1.xml"/><Relationship Id="rId119" Type="http://schemas.microsoft.com/office/2016/11/relationships/changesInfo" Target="changesInfos/changesInfo1.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microsoft.com/office/2015/10/relationships/revisionInfo" Target="revisionInfo.xml"/><Relationship Id="rId7" Type="http://schemas.openxmlformats.org/officeDocument/2006/relationships/slideMaster" Target="slideMasters/slideMaster4.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presProps" Target="presProps.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3" Type="http://schemas.openxmlformats.org/officeDocument/2006/relationships/customXml" Target="../customXml/item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viewProps" Target="viewProps.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slide" Target="slides/slide103.xml"/><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106" Type="http://schemas.openxmlformats.org/officeDocument/2006/relationships/slide" Target="slides/slide9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uffington, Amy Andreasen" userId="b608fb05-5811-43f5-a448-39c6c0976a85" providerId="ADAL" clId="{B3EDF138-9ABC-4CF4-9BA5-BCD2FA0BFC49}"/>
    <pc:docChg chg="custSel addSld delSld modSld modSection">
      <pc:chgData name="Buffington, Amy Andreasen" userId="b608fb05-5811-43f5-a448-39c6c0976a85" providerId="ADAL" clId="{B3EDF138-9ABC-4CF4-9BA5-BCD2FA0BFC49}" dt="2025-11-12T20:28:04.075" v="1956" actId="962"/>
      <pc:docMkLst>
        <pc:docMk/>
      </pc:docMkLst>
      <pc:sldChg chg="modSp mod">
        <pc:chgData name="Buffington, Amy Andreasen" userId="b608fb05-5811-43f5-a448-39c6c0976a85" providerId="ADAL" clId="{B3EDF138-9ABC-4CF4-9BA5-BCD2FA0BFC49}" dt="2025-11-12T20:28:04.075" v="1956" actId="962"/>
        <pc:sldMkLst>
          <pc:docMk/>
          <pc:sldMk cId="1001372945" sldId="2336"/>
        </pc:sldMkLst>
        <pc:grpChg chg="mod">
          <ac:chgData name="Buffington, Amy Andreasen" userId="b608fb05-5811-43f5-a448-39c6c0976a85" providerId="ADAL" clId="{B3EDF138-9ABC-4CF4-9BA5-BCD2FA0BFC49}" dt="2025-11-12T20:28:04.075" v="1956" actId="962"/>
          <ac:grpSpMkLst>
            <pc:docMk/>
            <pc:sldMk cId="1001372945" sldId="2336"/>
            <ac:grpSpMk id="8" creationId="{6DA827DC-1E61-8E90-8B03-EFB93C42B6FF}"/>
          </ac:grpSpMkLst>
        </pc:grpChg>
        <pc:grpChg chg="mod">
          <ac:chgData name="Buffington, Amy Andreasen" userId="b608fb05-5811-43f5-a448-39c6c0976a85" providerId="ADAL" clId="{B3EDF138-9ABC-4CF4-9BA5-BCD2FA0BFC49}" dt="2025-11-12T20:27:43.101" v="1955" actId="962"/>
          <ac:grpSpMkLst>
            <pc:docMk/>
            <pc:sldMk cId="1001372945" sldId="2336"/>
            <ac:grpSpMk id="20" creationId="{FD8ABB9D-1FCB-9AB3-9394-36A5A4B1D8AF}"/>
          </ac:grpSpMkLst>
        </pc:grpChg>
      </pc:sldChg>
    </pc:docChg>
  </pc:docChgLst>
  <pc:docChgLst>
    <pc:chgData name="Sarasin, Elise" userId="051ede2b-3008-44c0-bb19-c9bb04b8c5c9" providerId="ADAL" clId="{97B5C01D-41EC-517B-9054-1C19EC229BF9}"/>
    <pc:docChg chg="undo custSel addSld delSld modSld modSection">
      <pc:chgData name="Sarasin, Elise" userId="051ede2b-3008-44c0-bb19-c9bb04b8c5c9" providerId="ADAL" clId="{97B5C01D-41EC-517B-9054-1C19EC229BF9}" dt="2025-11-14T12:32:05.546" v="1149" actId="18331"/>
      <pc:docMkLst>
        <pc:docMk/>
      </pc:docMkLst>
      <pc:sldChg chg="addSp delSp modSp mod delAnim modAnim">
        <pc:chgData name="Sarasin, Elise" userId="051ede2b-3008-44c0-bb19-c9bb04b8c5c9" providerId="ADAL" clId="{97B5C01D-41EC-517B-9054-1C19EC229BF9}" dt="2025-11-14T12:21:12.660" v="1126" actId="962"/>
        <pc:sldMkLst>
          <pc:docMk/>
          <pc:sldMk cId="1222509459" sldId="258"/>
        </pc:sldMkLst>
        <pc:picChg chg="add mod">
          <ac:chgData name="Sarasin, Elise" userId="051ede2b-3008-44c0-bb19-c9bb04b8c5c9" providerId="ADAL" clId="{97B5C01D-41EC-517B-9054-1C19EC229BF9}" dt="2025-11-14T12:21:12.660" v="1126" actId="962"/>
          <ac:picMkLst>
            <pc:docMk/>
            <pc:sldMk cId="1222509459" sldId="258"/>
            <ac:picMk id="4" creationId="{4368E07D-98BA-910E-A6BC-6D2EE07C806B}"/>
          </ac:picMkLst>
        </pc:picChg>
        <pc:picChg chg="add mod">
          <ac:chgData name="Sarasin, Elise" userId="051ede2b-3008-44c0-bb19-c9bb04b8c5c9" providerId="ADAL" clId="{97B5C01D-41EC-517B-9054-1C19EC229BF9}" dt="2025-11-14T12:21:12.660" v="1126" actId="962"/>
          <ac:picMkLst>
            <pc:docMk/>
            <pc:sldMk cId="1222509459" sldId="258"/>
            <ac:picMk id="5" creationId="{59FCFA51-5D33-D844-1104-C6763E6A4476}"/>
          </ac:picMkLst>
        </pc:picChg>
        <pc:picChg chg="add mod">
          <ac:chgData name="Sarasin, Elise" userId="051ede2b-3008-44c0-bb19-c9bb04b8c5c9" providerId="ADAL" clId="{97B5C01D-41EC-517B-9054-1C19EC229BF9}" dt="2025-11-14T12:21:12.660" v="1126" actId="962"/>
          <ac:picMkLst>
            <pc:docMk/>
            <pc:sldMk cId="1222509459" sldId="258"/>
            <ac:picMk id="8" creationId="{3B43F9D9-13BB-289F-BDD3-FCD5D1FB7288}"/>
          </ac:picMkLst>
        </pc:picChg>
        <pc:picChg chg="add mod">
          <ac:chgData name="Sarasin, Elise" userId="051ede2b-3008-44c0-bb19-c9bb04b8c5c9" providerId="ADAL" clId="{97B5C01D-41EC-517B-9054-1C19EC229BF9}" dt="2025-11-14T12:21:12.660" v="1126" actId="962"/>
          <ac:picMkLst>
            <pc:docMk/>
            <pc:sldMk cId="1222509459" sldId="258"/>
            <ac:picMk id="12" creationId="{D15F1CBA-56BC-5345-130F-88745CC7683B}"/>
          </ac:picMkLst>
        </pc:picChg>
        <pc:picChg chg="add mod">
          <ac:chgData name="Sarasin, Elise" userId="051ede2b-3008-44c0-bb19-c9bb04b8c5c9" providerId="ADAL" clId="{97B5C01D-41EC-517B-9054-1C19EC229BF9}" dt="2025-11-14T12:21:12.660" v="1126" actId="962"/>
          <ac:picMkLst>
            <pc:docMk/>
            <pc:sldMk cId="1222509459" sldId="258"/>
            <ac:picMk id="13" creationId="{A88D26C2-AB94-1A74-DCCF-D394807C5B48}"/>
          </ac:picMkLst>
        </pc:picChg>
        <pc:picChg chg="add mod">
          <ac:chgData name="Sarasin, Elise" userId="051ede2b-3008-44c0-bb19-c9bb04b8c5c9" providerId="ADAL" clId="{97B5C01D-41EC-517B-9054-1C19EC229BF9}" dt="2025-11-14T12:21:12.660" v="1126" actId="962"/>
          <ac:picMkLst>
            <pc:docMk/>
            <pc:sldMk cId="1222509459" sldId="258"/>
            <ac:picMk id="16" creationId="{53B7935A-26FB-55E0-471F-617B2EB1E716}"/>
          </ac:picMkLst>
        </pc:picChg>
        <pc:picChg chg="add mod">
          <ac:chgData name="Sarasin, Elise" userId="051ede2b-3008-44c0-bb19-c9bb04b8c5c9" providerId="ADAL" clId="{97B5C01D-41EC-517B-9054-1C19EC229BF9}" dt="2025-11-14T12:21:12.660" v="1126" actId="962"/>
          <ac:picMkLst>
            <pc:docMk/>
            <pc:sldMk cId="1222509459" sldId="258"/>
            <ac:picMk id="18" creationId="{0F9753EC-6E9D-6473-D8AC-0A0D0EBCF3DE}"/>
          </ac:picMkLst>
        </pc:picChg>
        <pc:picChg chg="add mod">
          <ac:chgData name="Sarasin, Elise" userId="051ede2b-3008-44c0-bb19-c9bb04b8c5c9" providerId="ADAL" clId="{97B5C01D-41EC-517B-9054-1C19EC229BF9}" dt="2025-11-14T12:21:12.660" v="1126" actId="962"/>
          <ac:picMkLst>
            <pc:docMk/>
            <pc:sldMk cId="1222509459" sldId="258"/>
            <ac:picMk id="20" creationId="{E5C600D8-2EB2-4039-4FC6-811A795E1436}"/>
          </ac:picMkLst>
        </pc:picChg>
        <pc:picChg chg="del">
          <ac:chgData name="Sarasin, Elise" userId="051ede2b-3008-44c0-bb19-c9bb04b8c5c9" providerId="ADAL" clId="{97B5C01D-41EC-517B-9054-1C19EC229BF9}" dt="2025-11-14T12:20:47.222" v="1122" actId="478"/>
          <ac:picMkLst>
            <pc:docMk/>
            <pc:sldMk cId="1222509459" sldId="258"/>
            <ac:picMk id="21" creationId="{DFF05246-820E-C552-390D-89A7A4A75726}"/>
          </ac:picMkLst>
        </pc:picChg>
        <pc:picChg chg="del">
          <ac:chgData name="Sarasin, Elise" userId="051ede2b-3008-44c0-bb19-c9bb04b8c5c9" providerId="ADAL" clId="{97B5C01D-41EC-517B-9054-1C19EC229BF9}" dt="2025-11-14T12:20:47.222" v="1122" actId="478"/>
          <ac:picMkLst>
            <pc:docMk/>
            <pc:sldMk cId="1222509459" sldId="258"/>
            <ac:picMk id="23" creationId="{C3117F2F-68A8-5FF9-1396-5F2CB9779D22}"/>
          </ac:picMkLst>
        </pc:picChg>
        <pc:picChg chg="del">
          <ac:chgData name="Sarasin, Elise" userId="051ede2b-3008-44c0-bb19-c9bb04b8c5c9" providerId="ADAL" clId="{97B5C01D-41EC-517B-9054-1C19EC229BF9}" dt="2025-11-14T12:20:47.222" v="1122" actId="478"/>
          <ac:picMkLst>
            <pc:docMk/>
            <pc:sldMk cId="1222509459" sldId="258"/>
            <ac:picMk id="25" creationId="{98D982C8-D980-0FAE-937A-375CE1261001}"/>
          </ac:picMkLst>
        </pc:picChg>
        <pc:picChg chg="del">
          <ac:chgData name="Sarasin, Elise" userId="051ede2b-3008-44c0-bb19-c9bb04b8c5c9" providerId="ADAL" clId="{97B5C01D-41EC-517B-9054-1C19EC229BF9}" dt="2025-11-14T12:20:47.222" v="1122" actId="478"/>
          <ac:picMkLst>
            <pc:docMk/>
            <pc:sldMk cId="1222509459" sldId="258"/>
            <ac:picMk id="29" creationId="{236904A2-CCB5-11DF-8EE2-70E4A66710F9}"/>
          </ac:picMkLst>
        </pc:picChg>
        <pc:picChg chg="del">
          <ac:chgData name="Sarasin, Elise" userId="051ede2b-3008-44c0-bb19-c9bb04b8c5c9" providerId="ADAL" clId="{97B5C01D-41EC-517B-9054-1C19EC229BF9}" dt="2025-11-14T12:20:47.222" v="1122" actId="478"/>
          <ac:picMkLst>
            <pc:docMk/>
            <pc:sldMk cId="1222509459" sldId="258"/>
            <ac:picMk id="30" creationId="{40456DA1-61FA-32F6-2FB2-822444B83126}"/>
          </ac:picMkLst>
        </pc:picChg>
        <pc:picChg chg="del">
          <ac:chgData name="Sarasin, Elise" userId="051ede2b-3008-44c0-bb19-c9bb04b8c5c9" providerId="ADAL" clId="{97B5C01D-41EC-517B-9054-1C19EC229BF9}" dt="2025-11-14T12:20:47.222" v="1122" actId="478"/>
          <ac:picMkLst>
            <pc:docMk/>
            <pc:sldMk cId="1222509459" sldId="258"/>
            <ac:picMk id="31" creationId="{31837E66-9E28-5608-40D5-21D46125E20C}"/>
          </ac:picMkLst>
        </pc:picChg>
        <pc:picChg chg="del">
          <ac:chgData name="Sarasin, Elise" userId="051ede2b-3008-44c0-bb19-c9bb04b8c5c9" providerId="ADAL" clId="{97B5C01D-41EC-517B-9054-1C19EC229BF9}" dt="2025-11-14T12:20:47.222" v="1122" actId="478"/>
          <ac:picMkLst>
            <pc:docMk/>
            <pc:sldMk cId="1222509459" sldId="258"/>
            <ac:picMk id="33" creationId="{35B668C5-670D-0DEA-8EB5-C1180B4D00D1}"/>
          </ac:picMkLst>
        </pc:picChg>
        <pc:picChg chg="del">
          <ac:chgData name="Sarasin, Elise" userId="051ede2b-3008-44c0-bb19-c9bb04b8c5c9" providerId="ADAL" clId="{97B5C01D-41EC-517B-9054-1C19EC229BF9}" dt="2025-11-14T12:20:47.222" v="1122" actId="478"/>
          <ac:picMkLst>
            <pc:docMk/>
            <pc:sldMk cId="1222509459" sldId="258"/>
            <ac:picMk id="34" creationId="{FDE63C5C-B757-C2C7-F661-814A768F9E2E}"/>
          </ac:picMkLst>
        </pc:picChg>
        <pc:picChg chg="del">
          <ac:chgData name="Sarasin, Elise" userId="051ede2b-3008-44c0-bb19-c9bb04b8c5c9" providerId="ADAL" clId="{97B5C01D-41EC-517B-9054-1C19EC229BF9}" dt="2025-11-14T12:20:47.222" v="1122" actId="478"/>
          <ac:picMkLst>
            <pc:docMk/>
            <pc:sldMk cId="1222509459" sldId="258"/>
            <ac:picMk id="36" creationId="{3EE9F118-057F-3729-F83C-4EB4157AD68D}"/>
          </ac:picMkLst>
        </pc:picChg>
        <pc:picChg chg="del">
          <ac:chgData name="Sarasin, Elise" userId="051ede2b-3008-44c0-bb19-c9bb04b8c5c9" providerId="ADAL" clId="{97B5C01D-41EC-517B-9054-1C19EC229BF9}" dt="2025-11-14T12:20:47.222" v="1122" actId="478"/>
          <ac:picMkLst>
            <pc:docMk/>
            <pc:sldMk cId="1222509459" sldId="258"/>
            <ac:picMk id="37" creationId="{0F52F088-04CC-48D3-D9BA-023B06032323}"/>
          </ac:picMkLst>
        </pc:picChg>
        <pc:picChg chg="add mod">
          <ac:chgData name="Sarasin, Elise" userId="051ede2b-3008-44c0-bb19-c9bb04b8c5c9" providerId="ADAL" clId="{97B5C01D-41EC-517B-9054-1C19EC229BF9}" dt="2025-11-14T12:21:12.660" v="1126" actId="962"/>
          <ac:picMkLst>
            <pc:docMk/>
            <pc:sldMk cId="1222509459" sldId="258"/>
            <ac:picMk id="41" creationId="{A3C265D2-9B10-2236-5D6A-B2CA6B8D464D}"/>
          </ac:picMkLst>
        </pc:picChg>
        <pc:picChg chg="add mod">
          <ac:chgData name="Sarasin, Elise" userId="051ede2b-3008-44c0-bb19-c9bb04b8c5c9" providerId="ADAL" clId="{97B5C01D-41EC-517B-9054-1C19EC229BF9}" dt="2025-11-14T12:21:12.660" v="1126" actId="962"/>
          <ac:picMkLst>
            <pc:docMk/>
            <pc:sldMk cId="1222509459" sldId="258"/>
            <ac:picMk id="42" creationId="{6731FE64-4E40-D1DF-F760-62B7526F767F}"/>
          </ac:picMkLst>
        </pc:picChg>
      </pc:sldChg>
      <pc:sldChg chg="delSp mod">
        <pc:chgData name="Sarasin, Elise" userId="051ede2b-3008-44c0-bb19-c9bb04b8c5c9" providerId="ADAL" clId="{97B5C01D-41EC-517B-9054-1C19EC229BF9}" dt="2025-11-14T12:16:14.218" v="1109" actId="478"/>
        <pc:sldMkLst>
          <pc:docMk/>
          <pc:sldMk cId="79741286" sldId="339"/>
        </pc:sldMkLst>
        <pc:spChg chg="del">
          <ac:chgData name="Sarasin, Elise" userId="051ede2b-3008-44c0-bb19-c9bb04b8c5c9" providerId="ADAL" clId="{97B5C01D-41EC-517B-9054-1C19EC229BF9}" dt="2025-11-14T12:16:13.353" v="1108" actId="478"/>
          <ac:spMkLst>
            <pc:docMk/>
            <pc:sldMk cId="79741286" sldId="339"/>
            <ac:spMk id="3" creationId="{04C3A38C-5BBC-D82D-FE1E-42FB7067B970}"/>
          </ac:spMkLst>
        </pc:spChg>
        <pc:spChg chg="del">
          <ac:chgData name="Sarasin, Elise" userId="051ede2b-3008-44c0-bb19-c9bb04b8c5c9" providerId="ADAL" clId="{97B5C01D-41EC-517B-9054-1C19EC229BF9}" dt="2025-11-14T12:16:11.830" v="1106" actId="478"/>
          <ac:spMkLst>
            <pc:docMk/>
            <pc:sldMk cId="79741286" sldId="339"/>
            <ac:spMk id="4" creationId="{673152F1-25DD-6683-3E5C-7DEE2CBA52FE}"/>
          </ac:spMkLst>
        </pc:spChg>
        <pc:picChg chg="del">
          <ac:chgData name="Sarasin, Elise" userId="051ede2b-3008-44c0-bb19-c9bb04b8c5c9" providerId="ADAL" clId="{97B5C01D-41EC-517B-9054-1C19EC229BF9}" dt="2025-11-14T12:16:14.218" v="1109" actId="478"/>
          <ac:picMkLst>
            <pc:docMk/>
            <pc:sldMk cId="79741286" sldId="339"/>
            <ac:picMk id="5" creationId="{2586B619-FB79-0ADC-53E0-5BCB483201D7}"/>
          </ac:picMkLst>
        </pc:picChg>
        <pc:picChg chg="del">
          <ac:chgData name="Sarasin, Elise" userId="051ede2b-3008-44c0-bb19-c9bb04b8c5c9" providerId="ADAL" clId="{97B5C01D-41EC-517B-9054-1C19EC229BF9}" dt="2025-11-14T12:16:12.567" v="1107" actId="478"/>
          <ac:picMkLst>
            <pc:docMk/>
            <pc:sldMk cId="79741286" sldId="339"/>
            <ac:picMk id="6" creationId="{57A97391-F017-99AF-1008-63D0F2A23EB9}"/>
          </ac:picMkLst>
        </pc:picChg>
      </pc:sldChg>
      <pc:sldChg chg="delSp modSp mod">
        <pc:chgData name="Sarasin, Elise" userId="051ede2b-3008-44c0-bb19-c9bb04b8c5c9" providerId="ADAL" clId="{97B5C01D-41EC-517B-9054-1C19EC229BF9}" dt="2025-11-14T12:21:57.828" v="1132" actId="1076"/>
        <pc:sldMkLst>
          <pc:docMk/>
          <pc:sldMk cId="2736001757" sldId="1552"/>
        </pc:sldMkLst>
        <pc:spChg chg="mod">
          <ac:chgData name="Sarasin, Elise" userId="051ede2b-3008-44c0-bb19-c9bb04b8c5c9" providerId="ADAL" clId="{97B5C01D-41EC-517B-9054-1C19EC229BF9}" dt="2025-11-14T12:21:57.828" v="1132" actId="1076"/>
          <ac:spMkLst>
            <pc:docMk/>
            <pc:sldMk cId="2736001757" sldId="1552"/>
            <ac:spMk id="4" creationId="{971F477B-F6FC-26AB-09C1-37A18AAF5CF5}"/>
          </ac:spMkLst>
        </pc:spChg>
        <pc:spChg chg="del">
          <ac:chgData name="Sarasin, Elise" userId="051ede2b-3008-44c0-bb19-c9bb04b8c5c9" providerId="ADAL" clId="{97B5C01D-41EC-517B-9054-1C19EC229BF9}" dt="2025-11-14T12:21:46.546" v="1127" actId="478"/>
          <ac:spMkLst>
            <pc:docMk/>
            <pc:sldMk cId="2736001757" sldId="1552"/>
            <ac:spMk id="5" creationId="{E9985C0D-89D4-D241-FF67-362657EAE8F6}"/>
          </ac:spMkLst>
        </pc:spChg>
        <pc:graphicFrameChg chg="del">
          <ac:chgData name="Sarasin, Elise" userId="051ede2b-3008-44c0-bb19-c9bb04b8c5c9" providerId="ADAL" clId="{97B5C01D-41EC-517B-9054-1C19EC229BF9}" dt="2025-11-14T12:21:50.263" v="1129" actId="478"/>
          <ac:graphicFrameMkLst>
            <pc:docMk/>
            <pc:sldMk cId="2736001757" sldId="1552"/>
            <ac:graphicFrameMk id="11" creationId="{B3610E6E-2B41-29D5-C061-84CE7EFC0210}"/>
          </ac:graphicFrameMkLst>
        </pc:graphicFrameChg>
        <pc:picChg chg="del">
          <ac:chgData name="Sarasin, Elise" userId="051ede2b-3008-44c0-bb19-c9bb04b8c5c9" providerId="ADAL" clId="{97B5C01D-41EC-517B-9054-1C19EC229BF9}" dt="2025-11-14T12:21:47.617" v="1128" actId="478"/>
          <ac:picMkLst>
            <pc:docMk/>
            <pc:sldMk cId="2736001757" sldId="1552"/>
            <ac:picMk id="9" creationId="{98DF95B5-A260-EA3E-6187-BFA7830BFD02}"/>
          </ac:picMkLst>
        </pc:picChg>
      </pc:sldChg>
      <pc:sldChg chg="modSp">
        <pc:chgData name="Sarasin, Elise" userId="051ede2b-3008-44c0-bb19-c9bb04b8c5c9" providerId="ADAL" clId="{97B5C01D-41EC-517B-9054-1C19EC229BF9}" dt="2025-11-14T12:32:05.546" v="1149" actId="18331"/>
        <pc:sldMkLst>
          <pc:docMk/>
          <pc:sldMk cId="3697368815" sldId="1586"/>
        </pc:sldMkLst>
        <pc:picChg chg="mod">
          <ac:chgData name="Sarasin, Elise" userId="051ede2b-3008-44c0-bb19-c9bb04b8c5c9" providerId="ADAL" clId="{97B5C01D-41EC-517B-9054-1C19EC229BF9}" dt="2025-11-14T12:32:05.546" v="1149" actId="18331"/>
          <ac:picMkLst>
            <pc:docMk/>
            <pc:sldMk cId="3697368815" sldId="1586"/>
            <ac:picMk id="5" creationId="{04100678-64B9-4F99-BA3C-F7E9988D42BE}"/>
          </ac:picMkLst>
        </pc:picChg>
      </pc:sldChg>
      <pc:sldChg chg="delSp modSp mod">
        <pc:chgData name="Sarasin, Elise" userId="051ede2b-3008-44c0-bb19-c9bb04b8c5c9" providerId="ADAL" clId="{97B5C01D-41EC-517B-9054-1C19EC229BF9}" dt="2025-11-14T12:15:23.539" v="1097" actId="478"/>
        <pc:sldMkLst>
          <pc:docMk/>
          <pc:sldMk cId="2294636702" sldId="1611"/>
        </pc:sldMkLst>
        <pc:spChg chg="del">
          <ac:chgData name="Sarasin, Elise" userId="051ede2b-3008-44c0-bb19-c9bb04b8c5c9" providerId="ADAL" clId="{97B5C01D-41EC-517B-9054-1C19EC229BF9}" dt="2025-11-14T12:15:23.539" v="1097" actId="478"/>
          <ac:spMkLst>
            <pc:docMk/>
            <pc:sldMk cId="2294636702" sldId="1611"/>
            <ac:spMk id="7" creationId="{CC40583B-D3DC-0C31-32C5-4D635F4D16C7}"/>
          </ac:spMkLst>
        </pc:spChg>
        <pc:spChg chg="del">
          <ac:chgData name="Sarasin, Elise" userId="051ede2b-3008-44c0-bb19-c9bb04b8c5c9" providerId="ADAL" clId="{97B5C01D-41EC-517B-9054-1C19EC229BF9}" dt="2025-11-14T12:15:21.856" v="1094" actId="478"/>
          <ac:spMkLst>
            <pc:docMk/>
            <pc:sldMk cId="2294636702" sldId="1611"/>
            <ac:spMk id="8" creationId="{635355BB-39F2-30D4-12A4-89B06718A55D}"/>
          </ac:spMkLst>
        </pc:spChg>
        <pc:picChg chg="del mod">
          <ac:chgData name="Sarasin, Elise" userId="051ede2b-3008-44c0-bb19-c9bb04b8c5c9" providerId="ADAL" clId="{97B5C01D-41EC-517B-9054-1C19EC229BF9}" dt="2025-11-14T12:15:22.630" v="1096" actId="478"/>
          <ac:picMkLst>
            <pc:docMk/>
            <pc:sldMk cId="2294636702" sldId="1611"/>
            <ac:picMk id="9" creationId="{8CFBBA84-C21D-2854-AEC6-85E53E7151A0}"/>
          </ac:picMkLst>
        </pc:picChg>
        <pc:picChg chg="del">
          <ac:chgData name="Sarasin, Elise" userId="051ede2b-3008-44c0-bb19-c9bb04b8c5c9" providerId="ADAL" clId="{97B5C01D-41EC-517B-9054-1C19EC229BF9}" dt="2025-11-14T12:15:20.526" v="1093" actId="478"/>
          <ac:picMkLst>
            <pc:docMk/>
            <pc:sldMk cId="2294636702" sldId="1611"/>
            <ac:picMk id="10" creationId="{FA9A4B88-2B00-9C87-419E-0C0C182BD643}"/>
          </ac:picMkLst>
        </pc:picChg>
      </pc:sldChg>
      <pc:sldChg chg="delSp mod">
        <pc:chgData name="Sarasin, Elise" userId="051ede2b-3008-44c0-bb19-c9bb04b8c5c9" providerId="ADAL" clId="{97B5C01D-41EC-517B-9054-1C19EC229BF9}" dt="2025-11-14T12:15:37.729" v="1101" actId="478"/>
        <pc:sldMkLst>
          <pc:docMk/>
          <pc:sldMk cId="3551177033" sldId="1612"/>
        </pc:sldMkLst>
        <pc:spChg chg="del">
          <ac:chgData name="Sarasin, Elise" userId="051ede2b-3008-44c0-bb19-c9bb04b8c5c9" providerId="ADAL" clId="{97B5C01D-41EC-517B-9054-1C19EC229BF9}" dt="2025-11-14T12:15:37.115" v="1100" actId="478"/>
          <ac:spMkLst>
            <pc:docMk/>
            <pc:sldMk cId="3551177033" sldId="1612"/>
            <ac:spMk id="3" creationId="{68F65DE4-1E43-EC34-B1DB-D28F84EFCD73}"/>
          </ac:spMkLst>
        </pc:spChg>
        <pc:spChg chg="del">
          <ac:chgData name="Sarasin, Elise" userId="051ede2b-3008-44c0-bb19-c9bb04b8c5c9" providerId="ADAL" clId="{97B5C01D-41EC-517B-9054-1C19EC229BF9}" dt="2025-11-14T12:15:35.106" v="1099" actId="478"/>
          <ac:spMkLst>
            <pc:docMk/>
            <pc:sldMk cId="3551177033" sldId="1612"/>
            <ac:spMk id="6" creationId="{FBE51164-28BF-25E4-B63C-0301FA9CD40D}"/>
          </ac:spMkLst>
        </pc:spChg>
        <pc:picChg chg="del">
          <ac:chgData name="Sarasin, Elise" userId="051ede2b-3008-44c0-bb19-c9bb04b8c5c9" providerId="ADAL" clId="{97B5C01D-41EC-517B-9054-1C19EC229BF9}" dt="2025-11-14T12:15:37.729" v="1101" actId="478"/>
          <ac:picMkLst>
            <pc:docMk/>
            <pc:sldMk cId="3551177033" sldId="1612"/>
            <ac:picMk id="7" creationId="{9A287B97-768F-4C29-A966-E6C89D184CBE}"/>
          </ac:picMkLst>
        </pc:picChg>
        <pc:picChg chg="del">
          <ac:chgData name="Sarasin, Elise" userId="051ede2b-3008-44c0-bb19-c9bb04b8c5c9" providerId="ADAL" clId="{97B5C01D-41EC-517B-9054-1C19EC229BF9}" dt="2025-11-14T12:15:33.164" v="1098" actId="478"/>
          <ac:picMkLst>
            <pc:docMk/>
            <pc:sldMk cId="3551177033" sldId="1612"/>
            <ac:picMk id="8" creationId="{F54240AD-CE6C-A451-D465-DBC7CFA9D269}"/>
          </ac:picMkLst>
        </pc:picChg>
      </pc:sldChg>
      <pc:sldChg chg="delSp mod">
        <pc:chgData name="Sarasin, Elise" userId="051ede2b-3008-44c0-bb19-c9bb04b8c5c9" providerId="ADAL" clId="{97B5C01D-41EC-517B-9054-1C19EC229BF9}" dt="2025-11-14T12:16:03.166" v="1105" actId="478"/>
        <pc:sldMkLst>
          <pc:docMk/>
          <pc:sldMk cId="3442296257" sldId="1621"/>
        </pc:sldMkLst>
        <pc:spChg chg="del">
          <ac:chgData name="Sarasin, Elise" userId="051ede2b-3008-44c0-bb19-c9bb04b8c5c9" providerId="ADAL" clId="{97B5C01D-41EC-517B-9054-1C19EC229BF9}" dt="2025-11-14T12:16:02.411" v="1104" actId="478"/>
          <ac:spMkLst>
            <pc:docMk/>
            <pc:sldMk cId="3442296257" sldId="1621"/>
            <ac:spMk id="4" creationId="{5F43B969-7A2F-F9B2-FA4D-FA0413CF9FE5}"/>
          </ac:spMkLst>
        </pc:spChg>
        <pc:spChg chg="del">
          <ac:chgData name="Sarasin, Elise" userId="051ede2b-3008-44c0-bb19-c9bb04b8c5c9" providerId="ADAL" clId="{97B5C01D-41EC-517B-9054-1C19EC229BF9}" dt="2025-11-14T12:16:00.977" v="1102" actId="478"/>
          <ac:spMkLst>
            <pc:docMk/>
            <pc:sldMk cId="3442296257" sldId="1621"/>
            <ac:spMk id="5" creationId="{9F9CD73E-EA35-05A3-1125-E37249C4B98B}"/>
          </ac:spMkLst>
        </pc:spChg>
        <pc:picChg chg="del">
          <ac:chgData name="Sarasin, Elise" userId="051ede2b-3008-44c0-bb19-c9bb04b8c5c9" providerId="ADAL" clId="{97B5C01D-41EC-517B-9054-1C19EC229BF9}" dt="2025-11-14T12:16:01.749" v="1103" actId="478"/>
          <ac:picMkLst>
            <pc:docMk/>
            <pc:sldMk cId="3442296257" sldId="1621"/>
            <ac:picMk id="6" creationId="{77931287-E41D-E5DF-8ABD-A9393F916DCA}"/>
          </ac:picMkLst>
        </pc:picChg>
        <pc:picChg chg="del">
          <ac:chgData name="Sarasin, Elise" userId="051ede2b-3008-44c0-bb19-c9bb04b8c5c9" providerId="ADAL" clId="{97B5C01D-41EC-517B-9054-1C19EC229BF9}" dt="2025-11-14T12:16:03.166" v="1105" actId="478"/>
          <ac:picMkLst>
            <pc:docMk/>
            <pc:sldMk cId="3442296257" sldId="1621"/>
            <ac:picMk id="7" creationId="{223209FB-C55E-D5FC-8078-1153A6EF87C2}"/>
          </ac:picMkLst>
        </pc:picChg>
      </pc:sldChg>
      <pc:sldChg chg="addSp delSp modSp mod modAnim">
        <pc:chgData name="Sarasin, Elise" userId="051ede2b-3008-44c0-bb19-c9bb04b8c5c9" providerId="ADAL" clId="{97B5C01D-41EC-517B-9054-1C19EC229BF9}" dt="2025-11-14T12:11:01.506" v="1087"/>
        <pc:sldMkLst>
          <pc:docMk/>
          <pc:sldMk cId="2752998010" sldId="1762"/>
        </pc:sldMkLst>
        <pc:spChg chg="mod topLvl">
          <ac:chgData name="Sarasin, Elise" userId="051ede2b-3008-44c0-bb19-c9bb04b8c5c9" providerId="ADAL" clId="{97B5C01D-41EC-517B-9054-1C19EC229BF9}" dt="2025-11-14T12:10:44.367" v="1086" actId="164"/>
          <ac:spMkLst>
            <pc:docMk/>
            <pc:sldMk cId="2752998010" sldId="1762"/>
            <ac:spMk id="4" creationId="{05F3A2B1-4496-F445-39DD-C64F16A5CCF2}"/>
          </ac:spMkLst>
        </pc:spChg>
        <pc:spChg chg="del">
          <ac:chgData name="Sarasin, Elise" userId="051ede2b-3008-44c0-bb19-c9bb04b8c5c9" providerId="ADAL" clId="{97B5C01D-41EC-517B-9054-1C19EC229BF9}" dt="2025-11-14T12:08:05.932" v="1054" actId="478"/>
          <ac:spMkLst>
            <pc:docMk/>
            <pc:sldMk cId="2752998010" sldId="1762"/>
            <ac:spMk id="5" creationId="{61495C20-F660-0669-59D0-09298CE22758}"/>
          </ac:spMkLst>
        </pc:spChg>
        <pc:spChg chg="mod topLvl">
          <ac:chgData name="Sarasin, Elise" userId="051ede2b-3008-44c0-bb19-c9bb04b8c5c9" providerId="ADAL" clId="{97B5C01D-41EC-517B-9054-1C19EC229BF9}" dt="2025-11-14T12:10:44.367" v="1086" actId="164"/>
          <ac:spMkLst>
            <pc:docMk/>
            <pc:sldMk cId="2752998010" sldId="1762"/>
            <ac:spMk id="18" creationId="{1FBB16F9-9776-4914-D61B-35151A0CA037}"/>
          </ac:spMkLst>
        </pc:spChg>
        <pc:grpChg chg="add mod">
          <ac:chgData name="Sarasin, Elise" userId="051ede2b-3008-44c0-bb19-c9bb04b8c5c9" providerId="ADAL" clId="{97B5C01D-41EC-517B-9054-1C19EC229BF9}" dt="2025-11-14T12:10:44.367" v="1086" actId="164"/>
          <ac:grpSpMkLst>
            <pc:docMk/>
            <pc:sldMk cId="2752998010" sldId="1762"/>
            <ac:grpSpMk id="3" creationId="{7DFD5617-408D-3B30-6F38-01117D3E2F5A}"/>
          </ac:grpSpMkLst>
        </pc:grpChg>
        <pc:grpChg chg="del">
          <ac:chgData name="Sarasin, Elise" userId="051ede2b-3008-44c0-bb19-c9bb04b8c5c9" providerId="ADAL" clId="{97B5C01D-41EC-517B-9054-1C19EC229BF9}" dt="2025-11-14T12:08:28.449" v="1055" actId="165"/>
          <ac:grpSpMkLst>
            <pc:docMk/>
            <pc:sldMk cId="2752998010" sldId="1762"/>
            <ac:grpSpMk id="19" creationId="{5D13A51B-FC3C-6AF1-69BA-24F6E7677D71}"/>
          </ac:grpSpMkLst>
        </pc:grpChg>
        <pc:picChg chg="mod topLvl modCrop">
          <ac:chgData name="Sarasin, Elise" userId="051ede2b-3008-44c0-bb19-c9bb04b8c5c9" providerId="ADAL" clId="{97B5C01D-41EC-517B-9054-1C19EC229BF9}" dt="2025-11-14T12:10:44.367" v="1086" actId="164"/>
          <ac:picMkLst>
            <pc:docMk/>
            <pc:sldMk cId="2752998010" sldId="1762"/>
            <ac:picMk id="17" creationId="{50C490A3-7704-659F-C01A-66DFC34E1B95}"/>
          </ac:picMkLst>
        </pc:picChg>
      </pc:sldChg>
      <pc:sldChg chg="delSp modSp mod">
        <pc:chgData name="Sarasin, Elise" userId="051ede2b-3008-44c0-bb19-c9bb04b8c5c9" providerId="ADAL" clId="{97B5C01D-41EC-517B-9054-1C19EC229BF9}" dt="2025-11-14T12:16:34.031" v="1114" actId="478"/>
        <pc:sldMkLst>
          <pc:docMk/>
          <pc:sldMk cId="1718087750" sldId="1839"/>
        </pc:sldMkLst>
        <pc:spChg chg="del">
          <ac:chgData name="Sarasin, Elise" userId="051ede2b-3008-44c0-bb19-c9bb04b8c5c9" providerId="ADAL" clId="{97B5C01D-41EC-517B-9054-1C19EC229BF9}" dt="2025-11-14T12:16:34.031" v="1114" actId="478"/>
          <ac:spMkLst>
            <pc:docMk/>
            <pc:sldMk cId="1718087750" sldId="1839"/>
            <ac:spMk id="4" creationId="{7288B1A4-974E-ACF7-41D3-333C4FE3A63A}"/>
          </ac:spMkLst>
        </pc:spChg>
        <pc:spChg chg="del mod">
          <ac:chgData name="Sarasin, Elise" userId="051ede2b-3008-44c0-bb19-c9bb04b8c5c9" providerId="ADAL" clId="{97B5C01D-41EC-517B-9054-1C19EC229BF9}" dt="2025-11-14T12:16:31.546" v="1111" actId="478"/>
          <ac:spMkLst>
            <pc:docMk/>
            <pc:sldMk cId="1718087750" sldId="1839"/>
            <ac:spMk id="5" creationId="{8C812D16-A314-1F09-45D1-C9B2DDC62B92}"/>
          </ac:spMkLst>
        </pc:spChg>
        <pc:picChg chg="del mod">
          <ac:chgData name="Sarasin, Elise" userId="051ede2b-3008-44c0-bb19-c9bb04b8c5c9" providerId="ADAL" clId="{97B5C01D-41EC-517B-9054-1C19EC229BF9}" dt="2025-11-14T12:16:32.332" v="1113" actId="478"/>
          <ac:picMkLst>
            <pc:docMk/>
            <pc:sldMk cId="1718087750" sldId="1839"/>
            <ac:picMk id="6" creationId="{6B6209AA-5825-353E-FB6C-CF99258262CE}"/>
          </ac:picMkLst>
        </pc:picChg>
      </pc:sldChg>
      <pc:sldChg chg="add del">
        <pc:chgData name="Sarasin, Elise" userId="051ede2b-3008-44c0-bb19-c9bb04b8c5c9" providerId="ADAL" clId="{97B5C01D-41EC-517B-9054-1C19EC229BF9}" dt="2025-11-14T12:18:41.013" v="1121" actId="2696"/>
        <pc:sldMkLst>
          <pc:docMk/>
          <pc:sldMk cId="2030957956" sldId="1841"/>
        </pc:sldMkLst>
      </pc:sldChg>
      <pc:sldChg chg="addSp delSp modSp mod">
        <pc:chgData name="Sarasin, Elise" userId="051ede2b-3008-44c0-bb19-c9bb04b8c5c9" providerId="ADAL" clId="{97B5C01D-41EC-517B-9054-1C19EC229BF9}" dt="2025-11-14T12:22:46.215" v="1148"/>
        <pc:sldMkLst>
          <pc:docMk/>
          <pc:sldMk cId="206743234" sldId="1900"/>
        </pc:sldMkLst>
        <pc:spChg chg="del">
          <ac:chgData name="Sarasin, Elise" userId="051ede2b-3008-44c0-bb19-c9bb04b8c5c9" providerId="ADAL" clId="{97B5C01D-41EC-517B-9054-1C19EC229BF9}" dt="2025-11-14T12:22:33.660" v="1142" actId="478"/>
          <ac:spMkLst>
            <pc:docMk/>
            <pc:sldMk cId="206743234" sldId="1900"/>
            <ac:spMk id="4" creationId="{1196F173-9FB7-B530-91AE-FA340801A6F2}"/>
          </ac:spMkLst>
        </pc:spChg>
        <pc:spChg chg="del">
          <ac:chgData name="Sarasin, Elise" userId="051ede2b-3008-44c0-bb19-c9bb04b8c5c9" providerId="ADAL" clId="{97B5C01D-41EC-517B-9054-1C19EC229BF9}" dt="2025-11-14T12:22:37.338" v="1145" actId="478"/>
          <ac:spMkLst>
            <pc:docMk/>
            <pc:sldMk cId="206743234" sldId="1900"/>
            <ac:spMk id="6" creationId="{2146B157-F629-89D6-3842-956473E43B43}"/>
          </ac:spMkLst>
        </pc:spChg>
        <pc:spChg chg="del">
          <ac:chgData name="Sarasin, Elise" userId="051ede2b-3008-44c0-bb19-c9bb04b8c5c9" providerId="ADAL" clId="{97B5C01D-41EC-517B-9054-1C19EC229BF9}" dt="2025-11-14T12:22:35.514" v="1144" actId="478"/>
          <ac:spMkLst>
            <pc:docMk/>
            <pc:sldMk cId="206743234" sldId="1900"/>
            <ac:spMk id="7" creationId="{F2DCF873-5C5D-4324-4175-9B3A8885FDF5}"/>
          </ac:spMkLst>
        </pc:spChg>
        <pc:spChg chg="add del mod">
          <ac:chgData name="Sarasin, Elise" userId="051ede2b-3008-44c0-bb19-c9bb04b8c5c9" providerId="ADAL" clId="{97B5C01D-41EC-517B-9054-1C19EC229BF9}" dt="2025-11-14T12:22:38.698" v="1146" actId="478"/>
          <ac:spMkLst>
            <pc:docMk/>
            <pc:sldMk cId="206743234" sldId="1900"/>
            <ac:spMk id="8" creationId="{FF165195-4988-A7E9-420A-502348FCBB3D}"/>
          </ac:spMkLst>
        </pc:spChg>
        <pc:spChg chg="add del mod">
          <ac:chgData name="Sarasin, Elise" userId="051ede2b-3008-44c0-bb19-c9bb04b8c5c9" providerId="ADAL" clId="{97B5C01D-41EC-517B-9054-1C19EC229BF9}" dt="2025-11-14T12:22:40.250" v="1147" actId="478"/>
          <ac:spMkLst>
            <pc:docMk/>
            <pc:sldMk cId="206743234" sldId="1900"/>
            <ac:spMk id="10" creationId="{CDF21A72-27A2-241D-6A51-91C1BA1D1779}"/>
          </ac:spMkLst>
        </pc:spChg>
        <pc:spChg chg="add mod">
          <ac:chgData name="Sarasin, Elise" userId="051ede2b-3008-44c0-bb19-c9bb04b8c5c9" providerId="ADAL" clId="{97B5C01D-41EC-517B-9054-1C19EC229BF9}" dt="2025-11-14T12:22:46.215" v="1148"/>
          <ac:spMkLst>
            <pc:docMk/>
            <pc:sldMk cId="206743234" sldId="1900"/>
            <ac:spMk id="11" creationId="{F6AEFBC6-6764-C0EF-1A6B-C13DA015E19D}"/>
          </ac:spMkLst>
        </pc:spChg>
        <pc:picChg chg="del">
          <ac:chgData name="Sarasin, Elise" userId="051ede2b-3008-44c0-bb19-c9bb04b8c5c9" providerId="ADAL" clId="{97B5C01D-41EC-517B-9054-1C19EC229BF9}" dt="2025-11-14T12:22:34.276" v="1143" actId="478"/>
          <ac:picMkLst>
            <pc:docMk/>
            <pc:sldMk cId="206743234" sldId="1900"/>
            <ac:picMk id="5" creationId="{355C98CD-FDE0-8A1C-1A4F-D52F95CDD819}"/>
          </ac:picMkLst>
        </pc:picChg>
      </pc:sldChg>
      <pc:sldChg chg="del">
        <pc:chgData name="Sarasin, Elise" userId="051ede2b-3008-44c0-bb19-c9bb04b8c5c9" providerId="ADAL" clId="{97B5C01D-41EC-517B-9054-1C19EC229BF9}" dt="2025-11-14T12:14:54.381" v="1088" actId="2696"/>
        <pc:sldMkLst>
          <pc:docMk/>
          <pc:sldMk cId="46010162" sldId="1959"/>
        </pc:sldMkLst>
      </pc:sldChg>
      <pc:sldChg chg="del">
        <pc:chgData name="Sarasin, Elise" userId="051ede2b-3008-44c0-bb19-c9bb04b8c5c9" providerId="ADAL" clId="{97B5C01D-41EC-517B-9054-1C19EC229BF9}" dt="2025-11-14T12:14:55.451" v="1089" actId="2696"/>
        <pc:sldMkLst>
          <pc:docMk/>
          <pc:sldMk cId="3713359631" sldId="2103"/>
        </pc:sldMkLst>
      </pc:sldChg>
      <pc:sldChg chg="addSp delSp modSp mod modClrScheme chgLayout">
        <pc:chgData name="Sarasin, Elise" userId="051ede2b-3008-44c0-bb19-c9bb04b8c5c9" providerId="ADAL" clId="{97B5C01D-41EC-517B-9054-1C19EC229BF9}" dt="2025-11-14T12:05:23.626" v="586"/>
        <pc:sldMkLst>
          <pc:docMk/>
          <pc:sldMk cId="2240061396" sldId="2119"/>
        </pc:sldMkLst>
        <pc:spChg chg="del">
          <ac:chgData name="Sarasin, Elise" userId="051ede2b-3008-44c0-bb19-c9bb04b8c5c9" providerId="ADAL" clId="{97B5C01D-41EC-517B-9054-1C19EC229BF9}" dt="2025-11-14T11:57:53.910" v="7" actId="478"/>
          <ac:spMkLst>
            <pc:docMk/>
            <pc:sldMk cId="2240061396" sldId="2119"/>
            <ac:spMk id="2" creationId="{0E6DBBAB-010B-075F-D41B-284BAB5DE46A}"/>
          </ac:spMkLst>
        </pc:spChg>
        <pc:spChg chg="del ord">
          <ac:chgData name="Sarasin, Elise" userId="051ede2b-3008-44c0-bb19-c9bb04b8c5c9" providerId="ADAL" clId="{97B5C01D-41EC-517B-9054-1C19EC229BF9}" dt="2025-11-14T12:02:52.036" v="547" actId="478"/>
          <ac:spMkLst>
            <pc:docMk/>
            <pc:sldMk cId="2240061396" sldId="2119"/>
            <ac:spMk id="4" creationId="{55DD4124-9DAC-FABB-71AA-DAF342C68061}"/>
          </ac:spMkLst>
        </pc:spChg>
        <pc:spChg chg="mod">
          <ac:chgData name="Sarasin, Elise" userId="051ede2b-3008-44c0-bb19-c9bb04b8c5c9" providerId="ADAL" clId="{97B5C01D-41EC-517B-9054-1C19EC229BF9}" dt="2025-11-14T12:00:52.149" v="232" actId="164"/>
          <ac:spMkLst>
            <pc:docMk/>
            <pc:sldMk cId="2240061396" sldId="2119"/>
            <ac:spMk id="5" creationId="{9D6505CA-640E-5AC1-229F-BA5E84C01334}"/>
          </ac:spMkLst>
        </pc:spChg>
        <pc:spChg chg="del">
          <ac:chgData name="Sarasin, Elise" userId="051ede2b-3008-44c0-bb19-c9bb04b8c5c9" providerId="ADAL" clId="{97B5C01D-41EC-517B-9054-1C19EC229BF9}" dt="2025-11-14T11:57:51.799" v="5" actId="478"/>
          <ac:spMkLst>
            <pc:docMk/>
            <pc:sldMk cId="2240061396" sldId="2119"/>
            <ac:spMk id="6" creationId="{9D25CCEA-E396-16F2-C9DC-D7E5F8937FD4}"/>
          </ac:spMkLst>
        </pc:spChg>
        <pc:spChg chg="add del mod">
          <ac:chgData name="Sarasin, Elise" userId="051ede2b-3008-44c0-bb19-c9bb04b8c5c9" providerId="ADAL" clId="{97B5C01D-41EC-517B-9054-1C19EC229BF9}" dt="2025-11-14T12:03:08.121" v="549" actId="478"/>
          <ac:spMkLst>
            <pc:docMk/>
            <pc:sldMk cId="2240061396" sldId="2119"/>
            <ac:spMk id="12" creationId="{AEC5CA13-21E9-3AB5-7B03-A9B51AE70D43}"/>
          </ac:spMkLst>
        </pc:spChg>
        <pc:spChg chg="add mod">
          <ac:chgData name="Sarasin, Elise" userId="051ede2b-3008-44c0-bb19-c9bb04b8c5c9" providerId="ADAL" clId="{97B5C01D-41EC-517B-9054-1C19EC229BF9}" dt="2025-11-14T12:03:19.143" v="551"/>
          <ac:spMkLst>
            <pc:docMk/>
            <pc:sldMk cId="2240061396" sldId="2119"/>
            <ac:spMk id="13" creationId="{177F6DC4-F77F-CACF-5A06-9309D487D3FF}"/>
          </ac:spMkLst>
        </pc:spChg>
        <pc:spChg chg="add del mod">
          <ac:chgData name="Sarasin, Elise" userId="051ede2b-3008-44c0-bb19-c9bb04b8c5c9" providerId="ADAL" clId="{97B5C01D-41EC-517B-9054-1C19EC229BF9}" dt="2025-11-14T12:05:08.058" v="582" actId="478"/>
          <ac:spMkLst>
            <pc:docMk/>
            <pc:sldMk cId="2240061396" sldId="2119"/>
            <ac:spMk id="15" creationId="{1F2D835B-0E39-C1C7-65CB-7FB337C8E1EC}"/>
          </ac:spMkLst>
        </pc:spChg>
        <pc:spChg chg="add del mod ord">
          <ac:chgData name="Sarasin, Elise" userId="051ede2b-3008-44c0-bb19-c9bb04b8c5c9" providerId="ADAL" clId="{97B5C01D-41EC-517B-9054-1C19EC229BF9}" dt="2025-11-14T12:04:40.593" v="575" actId="700"/>
          <ac:spMkLst>
            <pc:docMk/>
            <pc:sldMk cId="2240061396" sldId="2119"/>
            <ac:spMk id="16" creationId="{72791C12-570B-FBDC-9EF2-9D115B8ACC5D}"/>
          </ac:spMkLst>
        </pc:spChg>
        <pc:spChg chg="add mod ord">
          <ac:chgData name="Sarasin, Elise" userId="051ede2b-3008-44c0-bb19-c9bb04b8c5c9" providerId="ADAL" clId="{97B5C01D-41EC-517B-9054-1C19EC229BF9}" dt="2025-11-14T12:05:23.626" v="586"/>
          <ac:spMkLst>
            <pc:docMk/>
            <pc:sldMk cId="2240061396" sldId="2119"/>
            <ac:spMk id="17" creationId="{0E6FBDD6-9DD0-346F-FCA0-7AE0E5332354}"/>
          </ac:spMkLst>
        </pc:spChg>
        <pc:grpChg chg="add mod">
          <ac:chgData name="Sarasin, Elise" userId="051ede2b-3008-44c0-bb19-c9bb04b8c5c9" providerId="ADAL" clId="{97B5C01D-41EC-517B-9054-1C19EC229BF9}" dt="2025-11-14T12:01:50.159" v="546"/>
          <ac:grpSpMkLst>
            <pc:docMk/>
            <pc:sldMk cId="2240061396" sldId="2119"/>
            <ac:grpSpMk id="11" creationId="{81552F9C-2934-8F9B-BA27-1E7A1FD7B31D}"/>
          </ac:grpSpMkLst>
        </pc:grpChg>
        <pc:picChg chg="mod modCrop">
          <ac:chgData name="Sarasin, Elise" userId="051ede2b-3008-44c0-bb19-c9bb04b8c5c9" providerId="ADAL" clId="{97B5C01D-41EC-517B-9054-1C19EC229BF9}" dt="2025-11-14T12:00:52.149" v="232" actId="164"/>
          <ac:picMkLst>
            <pc:docMk/>
            <pc:sldMk cId="2240061396" sldId="2119"/>
            <ac:picMk id="3" creationId="{D6A37EB1-5801-A17C-607B-208FF354D330}"/>
          </ac:picMkLst>
        </pc:picChg>
        <pc:picChg chg="mod">
          <ac:chgData name="Sarasin, Elise" userId="051ede2b-3008-44c0-bb19-c9bb04b8c5c9" providerId="ADAL" clId="{97B5C01D-41EC-517B-9054-1C19EC229BF9}" dt="2025-11-14T12:05:13.357" v="584" actId="1076"/>
          <ac:picMkLst>
            <pc:docMk/>
            <pc:sldMk cId="2240061396" sldId="2119"/>
            <ac:picMk id="7" creationId="{0D951739-5B1F-461C-9D89-DA673BDE3664}"/>
          </ac:picMkLst>
        </pc:picChg>
        <pc:picChg chg="del">
          <ac:chgData name="Sarasin, Elise" userId="051ede2b-3008-44c0-bb19-c9bb04b8c5c9" providerId="ADAL" clId="{97B5C01D-41EC-517B-9054-1C19EC229BF9}" dt="2025-11-14T11:57:52.913" v="6" actId="478"/>
          <ac:picMkLst>
            <pc:docMk/>
            <pc:sldMk cId="2240061396" sldId="2119"/>
            <ac:picMk id="10" creationId="{54F5FD51-844E-0502-C22D-6E37029517DB}"/>
          </ac:picMkLst>
        </pc:picChg>
        <pc:picChg chg="add mod">
          <ac:chgData name="Sarasin, Elise" userId="051ede2b-3008-44c0-bb19-c9bb04b8c5c9" providerId="ADAL" clId="{97B5C01D-41EC-517B-9054-1C19EC229BF9}" dt="2025-11-14T12:03:22.529" v="553"/>
          <ac:picMkLst>
            <pc:docMk/>
            <pc:sldMk cId="2240061396" sldId="2119"/>
            <ac:picMk id="14" creationId="{6FC6AC2B-E929-D681-59D3-F430026B272B}"/>
          </ac:picMkLst>
        </pc:picChg>
        <pc:cxnChg chg="mod">
          <ac:chgData name="Sarasin, Elise" userId="051ede2b-3008-44c0-bb19-c9bb04b8c5c9" providerId="ADAL" clId="{97B5C01D-41EC-517B-9054-1C19EC229BF9}" dt="2025-11-14T12:00:52.149" v="232" actId="164"/>
          <ac:cxnSpMkLst>
            <pc:docMk/>
            <pc:sldMk cId="2240061396" sldId="2119"/>
            <ac:cxnSpMk id="8" creationId="{27D9CD13-AD5D-87F8-D366-E10911F54B7A}"/>
          </ac:cxnSpMkLst>
        </pc:cxnChg>
      </pc:sldChg>
      <pc:sldChg chg="del">
        <pc:chgData name="Sarasin, Elise" userId="051ede2b-3008-44c0-bb19-c9bb04b8c5c9" providerId="ADAL" clId="{97B5C01D-41EC-517B-9054-1C19EC229BF9}" dt="2025-11-14T12:17:01.444" v="1115" actId="2696"/>
        <pc:sldMkLst>
          <pc:docMk/>
          <pc:sldMk cId="3870440679" sldId="2159"/>
        </pc:sldMkLst>
      </pc:sldChg>
      <pc:sldChg chg="delSp del mod">
        <pc:chgData name="Sarasin, Elise" userId="051ede2b-3008-44c0-bb19-c9bb04b8c5c9" providerId="ADAL" clId="{97B5C01D-41EC-517B-9054-1C19EC229BF9}" dt="2025-11-14T12:07:55.347" v="1053" actId="2696"/>
        <pc:sldMkLst>
          <pc:docMk/>
          <pc:sldMk cId="4173188629" sldId="2163"/>
        </pc:sldMkLst>
        <pc:spChg chg="del">
          <ac:chgData name="Sarasin, Elise" userId="051ede2b-3008-44c0-bb19-c9bb04b8c5c9" providerId="ADAL" clId="{97B5C01D-41EC-517B-9054-1C19EC229BF9}" dt="2025-11-14T12:05:49.765" v="588" actId="478"/>
          <ac:spMkLst>
            <pc:docMk/>
            <pc:sldMk cId="4173188629" sldId="2163"/>
            <ac:spMk id="2" creationId="{4495C63E-F4BC-F8B7-8C8F-C007E7661732}"/>
          </ac:spMkLst>
        </pc:spChg>
      </pc:sldChg>
      <pc:sldChg chg="del">
        <pc:chgData name="Sarasin, Elise" userId="051ede2b-3008-44c0-bb19-c9bb04b8c5c9" providerId="ADAL" clId="{97B5C01D-41EC-517B-9054-1C19EC229BF9}" dt="2025-11-14T12:18:33.588" v="1119" actId="2696"/>
        <pc:sldMkLst>
          <pc:docMk/>
          <pc:sldMk cId="2162376144" sldId="2186"/>
        </pc:sldMkLst>
      </pc:sldChg>
      <pc:sldChg chg="addSp delSp modSp mod">
        <pc:chgData name="Sarasin, Elise" userId="051ede2b-3008-44c0-bb19-c9bb04b8c5c9" providerId="ADAL" clId="{97B5C01D-41EC-517B-9054-1C19EC229BF9}" dt="2025-11-14T12:22:10.845" v="1137"/>
        <pc:sldMkLst>
          <pc:docMk/>
          <pc:sldMk cId="1213610760" sldId="2301"/>
        </pc:sldMkLst>
        <pc:spChg chg="del">
          <ac:chgData name="Sarasin, Elise" userId="051ede2b-3008-44c0-bb19-c9bb04b8c5c9" providerId="ADAL" clId="{97B5C01D-41EC-517B-9054-1C19EC229BF9}" dt="2025-11-14T12:22:07.723" v="1136" actId="478"/>
          <ac:spMkLst>
            <pc:docMk/>
            <pc:sldMk cId="1213610760" sldId="2301"/>
            <ac:spMk id="4" creationId="{F1C4715E-5D22-68D8-412A-979FAA4CE116}"/>
          </ac:spMkLst>
        </pc:spChg>
        <pc:spChg chg="add del mod">
          <ac:chgData name="Sarasin, Elise" userId="051ede2b-3008-44c0-bb19-c9bb04b8c5c9" providerId="ADAL" clId="{97B5C01D-41EC-517B-9054-1C19EC229BF9}" dt="2025-11-14T12:22:06.151" v="1134" actId="478"/>
          <ac:spMkLst>
            <pc:docMk/>
            <pc:sldMk cId="1213610760" sldId="2301"/>
            <ac:spMk id="6" creationId="{0AC8ED96-07CF-B4D0-0370-975B02F6C6E6}"/>
          </ac:spMkLst>
        </pc:spChg>
        <pc:spChg chg="add mod">
          <ac:chgData name="Sarasin, Elise" userId="051ede2b-3008-44c0-bb19-c9bb04b8c5c9" providerId="ADAL" clId="{97B5C01D-41EC-517B-9054-1C19EC229BF9}" dt="2025-11-14T12:22:10.845" v="1137"/>
          <ac:spMkLst>
            <pc:docMk/>
            <pc:sldMk cId="1213610760" sldId="2301"/>
            <ac:spMk id="7" creationId="{8CE274E0-9101-ABFE-24E2-C374DE7AE297}"/>
          </ac:spMkLst>
        </pc:spChg>
        <pc:graphicFrameChg chg="del">
          <ac:chgData name="Sarasin, Elise" userId="051ede2b-3008-44c0-bb19-c9bb04b8c5c9" providerId="ADAL" clId="{97B5C01D-41EC-517B-9054-1C19EC229BF9}" dt="2025-11-14T12:22:02.900" v="1133" actId="478"/>
          <ac:graphicFrameMkLst>
            <pc:docMk/>
            <pc:sldMk cId="1213610760" sldId="2301"/>
            <ac:graphicFrameMk id="5" creationId="{87D82CF0-5334-8870-3F34-D9956EA20A51}"/>
          </ac:graphicFrameMkLst>
        </pc:graphicFrameChg>
        <pc:picChg chg="del">
          <ac:chgData name="Sarasin, Elise" userId="051ede2b-3008-44c0-bb19-c9bb04b8c5c9" providerId="ADAL" clId="{97B5C01D-41EC-517B-9054-1C19EC229BF9}" dt="2025-11-14T12:22:06.956" v="1135" actId="478"/>
          <ac:picMkLst>
            <pc:docMk/>
            <pc:sldMk cId="1213610760" sldId="2301"/>
            <ac:picMk id="13" creationId="{5B72C408-784A-1E90-1204-C7ABA03341CD}"/>
          </ac:picMkLst>
        </pc:picChg>
      </pc:sldChg>
      <pc:sldChg chg="delSp mod">
        <pc:chgData name="Sarasin, Elise" userId="051ede2b-3008-44c0-bb19-c9bb04b8c5c9" providerId="ADAL" clId="{97B5C01D-41EC-517B-9054-1C19EC229BF9}" dt="2025-11-14T12:15:06.253" v="1092" actId="478"/>
        <pc:sldMkLst>
          <pc:docMk/>
          <pc:sldMk cId="511690532" sldId="2316"/>
        </pc:sldMkLst>
        <pc:spChg chg="del">
          <ac:chgData name="Sarasin, Elise" userId="051ede2b-3008-44c0-bb19-c9bb04b8c5c9" providerId="ADAL" clId="{97B5C01D-41EC-517B-9054-1C19EC229BF9}" dt="2025-11-14T12:15:04.392" v="1091" actId="478"/>
          <ac:spMkLst>
            <pc:docMk/>
            <pc:sldMk cId="511690532" sldId="2316"/>
            <ac:spMk id="9" creationId="{D16AF2BA-F605-1357-4080-D167782D934F}"/>
          </ac:spMkLst>
        </pc:spChg>
        <pc:spChg chg="del">
          <ac:chgData name="Sarasin, Elise" userId="051ede2b-3008-44c0-bb19-c9bb04b8c5c9" providerId="ADAL" clId="{97B5C01D-41EC-517B-9054-1C19EC229BF9}" dt="2025-11-14T12:15:06.253" v="1092" actId="478"/>
          <ac:spMkLst>
            <pc:docMk/>
            <pc:sldMk cId="511690532" sldId="2316"/>
            <ac:spMk id="10" creationId="{D738EE5C-7388-7520-5596-63F2AD12F8EC}"/>
          </ac:spMkLst>
        </pc:spChg>
        <pc:picChg chg="del">
          <ac:chgData name="Sarasin, Elise" userId="051ede2b-3008-44c0-bb19-c9bb04b8c5c9" providerId="ADAL" clId="{97B5C01D-41EC-517B-9054-1C19EC229BF9}" dt="2025-11-14T12:15:03.060" v="1090" actId="478"/>
          <ac:picMkLst>
            <pc:docMk/>
            <pc:sldMk cId="511690532" sldId="2316"/>
            <ac:picMk id="5" creationId="{3A0470E8-B917-9866-A43A-2A876591FDA0}"/>
          </ac:picMkLst>
        </pc:picChg>
      </pc:sldChg>
      <pc:sldChg chg="delSp mod">
        <pc:chgData name="Sarasin, Elise" userId="051ede2b-3008-44c0-bb19-c9bb04b8c5c9" providerId="ADAL" clId="{97B5C01D-41EC-517B-9054-1C19EC229BF9}" dt="2025-11-14T12:16:23.317" v="1110" actId="478"/>
        <pc:sldMkLst>
          <pc:docMk/>
          <pc:sldMk cId="3299889529" sldId="2348"/>
        </pc:sldMkLst>
        <pc:picChg chg="del">
          <ac:chgData name="Sarasin, Elise" userId="051ede2b-3008-44c0-bb19-c9bb04b8c5c9" providerId="ADAL" clId="{97B5C01D-41EC-517B-9054-1C19EC229BF9}" dt="2025-11-14T12:16:23.317" v="1110" actId="478"/>
          <ac:picMkLst>
            <pc:docMk/>
            <pc:sldMk cId="3299889529" sldId="2348"/>
            <ac:picMk id="3" creationId="{551F2876-E885-95EB-BB6E-30186BEB82FC}"/>
          </ac:picMkLst>
        </pc:picChg>
      </pc:sldChg>
      <pc:sldChg chg="del">
        <pc:chgData name="Sarasin, Elise" userId="051ede2b-3008-44c0-bb19-c9bb04b8c5c9" providerId="ADAL" clId="{97B5C01D-41EC-517B-9054-1C19EC229BF9}" dt="2025-11-14T12:17:01.451" v="1117" actId="2696"/>
        <pc:sldMkLst>
          <pc:docMk/>
          <pc:sldMk cId="1871735383" sldId="2371"/>
        </pc:sldMkLst>
      </pc:sldChg>
      <pc:sldChg chg="del">
        <pc:chgData name="Sarasin, Elise" userId="051ede2b-3008-44c0-bb19-c9bb04b8c5c9" providerId="ADAL" clId="{97B5C01D-41EC-517B-9054-1C19EC229BF9}" dt="2025-11-14T12:17:01.453" v="1118" actId="2696"/>
        <pc:sldMkLst>
          <pc:docMk/>
          <pc:sldMk cId="3416199415" sldId="2372"/>
        </pc:sldMkLst>
      </pc:sldChg>
      <pc:sldChg chg="del">
        <pc:chgData name="Sarasin, Elise" userId="051ede2b-3008-44c0-bb19-c9bb04b8c5c9" providerId="ADAL" clId="{97B5C01D-41EC-517B-9054-1C19EC229BF9}" dt="2025-11-14T12:17:01.449" v="1116" actId="2696"/>
        <pc:sldMkLst>
          <pc:docMk/>
          <pc:sldMk cId="717234218" sldId="2373"/>
        </pc:sldMkLst>
      </pc:sldChg>
      <pc:sldChg chg="delSp mod delAnim">
        <pc:chgData name="Sarasin, Elise" userId="051ede2b-3008-44c0-bb19-c9bb04b8c5c9" providerId="ADAL" clId="{97B5C01D-41EC-517B-9054-1C19EC229BF9}" dt="2025-11-14T11:55:14.476" v="2" actId="478"/>
        <pc:sldMkLst>
          <pc:docMk/>
          <pc:sldMk cId="1226300520" sldId="2405"/>
        </pc:sldMkLst>
        <pc:spChg chg="del">
          <ac:chgData name="Sarasin, Elise" userId="051ede2b-3008-44c0-bb19-c9bb04b8c5c9" providerId="ADAL" clId="{97B5C01D-41EC-517B-9054-1C19EC229BF9}" dt="2025-11-14T11:55:13.121" v="1" actId="478"/>
          <ac:spMkLst>
            <pc:docMk/>
            <pc:sldMk cId="1226300520" sldId="2405"/>
            <ac:spMk id="3" creationId="{677C486A-65F1-4C56-625B-06B8AAB71859}"/>
          </ac:spMkLst>
        </pc:spChg>
        <pc:spChg chg="del">
          <ac:chgData name="Sarasin, Elise" userId="051ede2b-3008-44c0-bb19-c9bb04b8c5c9" providerId="ADAL" clId="{97B5C01D-41EC-517B-9054-1C19EC229BF9}" dt="2025-11-14T11:55:10.591" v="0" actId="478"/>
          <ac:spMkLst>
            <pc:docMk/>
            <pc:sldMk cId="1226300520" sldId="2405"/>
            <ac:spMk id="6" creationId="{2A0F1C7F-D6E5-F8AB-5092-304FEB0066F2}"/>
          </ac:spMkLst>
        </pc:spChg>
        <pc:picChg chg="del">
          <ac:chgData name="Sarasin, Elise" userId="051ede2b-3008-44c0-bb19-c9bb04b8c5c9" providerId="ADAL" clId="{97B5C01D-41EC-517B-9054-1C19EC229BF9}" dt="2025-11-14T11:55:14.476" v="2" actId="478"/>
          <ac:picMkLst>
            <pc:docMk/>
            <pc:sldMk cId="1226300520" sldId="2405"/>
            <ac:picMk id="7" creationId="{9D89E2E1-078C-DC6A-0850-9E1EA6552F7A}"/>
          </ac:picMkLst>
        </pc:picChg>
      </pc:sldChg>
      <pc:sldChg chg="addSp delSp modSp mod">
        <pc:chgData name="Sarasin, Elise" userId="051ede2b-3008-44c0-bb19-c9bb04b8c5c9" providerId="ADAL" clId="{97B5C01D-41EC-517B-9054-1C19EC229BF9}" dt="2025-11-14T12:22:30.918" v="1141"/>
        <pc:sldMkLst>
          <pc:docMk/>
          <pc:sldMk cId="1932370651" sldId="2417"/>
        </pc:sldMkLst>
        <pc:spChg chg="add mod">
          <ac:chgData name="Sarasin, Elise" userId="051ede2b-3008-44c0-bb19-c9bb04b8c5c9" providerId="ADAL" clId="{97B5C01D-41EC-517B-9054-1C19EC229BF9}" dt="2025-11-14T12:22:30.918" v="1141"/>
          <ac:spMkLst>
            <pc:docMk/>
            <pc:sldMk cId="1932370651" sldId="2417"/>
            <ac:spMk id="3" creationId="{6FE203E7-5A7D-317D-8786-66EF6E35B605}"/>
          </ac:spMkLst>
        </pc:spChg>
        <pc:spChg chg="del">
          <ac:chgData name="Sarasin, Elise" userId="051ede2b-3008-44c0-bb19-c9bb04b8c5c9" providerId="ADAL" clId="{97B5C01D-41EC-517B-9054-1C19EC229BF9}" dt="2025-11-14T12:22:22.264" v="1138" actId="478"/>
          <ac:spMkLst>
            <pc:docMk/>
            <pc:sldMk cId="1932370651" sldId="2417"/>
            <ac:spMk id="5" creationId="{5432E468-DE15-D5EC-9CAD-F928292A0887}"/>
          </ac:spMkLst>
        </pc:spChg>
        <pc:graphicFrameChg chg="del">
          <ac:chgData name="Sarasin, Elise" userId="051ede2b-3008-44c0-bb19-c9bb04b8c5c9" providerId="ADAL" clId="{97B5C01D-41EC-517B-9054-1C19EC229BF9}" dt="2025-11-14T12:22:25.206" v="1140" actId="478"/>
          <ac:graphicFrameMkLst>
            <pc:docMk/>
            <pc:sldMk cId="1932370651" sldId="2417"/>
            <ac:graphicFrameMk id="6" creationId="{1D4FC111-20DB-D61A-461E-A89D79170051}"/>
          </ac:graphicFrameMkLst>
        </pc:graphicFrameChg>
        <pc:picChg chg="del">
          <ac:chgData name="Sarasin, Elise" userId="051ede2b-3008-44c0-bb19-c9bb04b8c5c9" providerId="ADAL" clId="{97B5C01D-41EC-517B-9054-1C19EC229BF9}" dt="2025-11-14T12:22:23.567" v="1139" actId="478"/>
          <ac:picMkLst>
            <pc:docMk/>
            <pc:sldMk cId="1932370651" sldId="2417"/>
            <ac:picMk id="9" creationId="{786EADC8-51A1-042A-68D5-331E47043A66}"/>
          </ac:picMkLst>
        </pc:picChg>
      </pc:sldChg>
      <pc:sldChg chg="addSp delSp modSp add mod">
        <pc:chgData name="Sarasin, Elise" userId="051ede2b-3008-44c0-bb19-c9bb04b8c5c9" providerId="ADAL" clId="{97B5C01D-41EC-517B-9054-1C19EC229BF9}" dt="2025-11-14T12:07:49.096" v="1052"/>
        <pc:sldMkLst>
          <pc:docMk/>
          <pc:sldMk cId="1337804994" sldId="2422"/>
        </pc:sldMkLst>
        <pc:spChg chg="mod topLvl">
          <ac:chgData name="Sarasin, Elise" userId="051ede2b-3008-44c0-bb19-c9bb04b8c5c9" providerId="ADAL" clId="{97B5C01D-41EC-517B-9054-1C19EC229BF9}" dt="2025-11-14T12:06:43.309" v="609" actId="164"/>
          <ac:spMkLst>
            <pc:docMk/>
            <pc:sldMk cId="1337804994" sldId="2422"/>
            <ac:spMk id="5" creationId="{4683BC3D-C32C-695E-70A7-D881CA0E7B8F}"/>
          </ac:spMkLst>
        </pc:spChg>
        <pc:spChg chg="mod">
          <ac:chgData name="Sarasin, Elise" userId="051ede2b-3008-44c0-bb19-c9bb04b8c5c9" providerId="ADAL" clId="{97B5C01D-41EC-517B-9054-1C19EC229BF9}" dt="2025-11-14T12:06:48.330" v="618" actId="20577"/>
          <ac:spMkLst>
            <pc:docMk/>
            <pc:sldMk cId="1337804994" sldId="2422"/>
            <ac:spMk id="17" creationId="{C99AB7E5-E72D-E007-3E24-B698804E478B}"/>
          </ac:spMkLst>
        </pc:spChg>
        <pc:grpChg chg="del">
          <ac:chgData name="Sarasin, Elise" userId="051ede2b-3008-44c0-bb19-c9bb04b8c5c9" providerId="ADAL" clId="{97B5C01D-41EC-517B-9054-1C19EC229BF9}" dt="2025-11-14T12:06:03.134" v="589" actId="165"/>
          <ac:grpSpMkLst>
            <pc:docMk/>
            <pc:sldMk cId="1337804994" sldId="2422"/>
            <ac:grpSpMk id="11" creationId="{E2D18239-6820-B0D6-B80F-8CE428B19BC8}"/>
          </ac:grpSpMkLst>
        </pc:grpChg>
        <pc:grpChg chg="add mod">
          <ac:chgData name="Sarasin, Elise" userId="051ede2b-3008-44c0-bb19-c9bb04b8c5c9" providerId="ADAL" clId="{97B5C01D-41EC-517B-9054-1C19EC229BF9}" dt="2025-11-14T12:07:49.096" v="1052"/>
          <ac:grpSpMkLst>
            <pc:docMk/>
            <pc:sldMk cId="1337804994" sldId="2422"/>
            <ac:grpSpMk id="13" creationId="{7D213526-2140-657A-E1CD-69BF7CC9AE21}"/>
          </ac:grpSpMkLst>
        </pc:grpChg>
        <pc:picChg chg="add mod">
          <ac:chgData name="Sarasin, Elise" userId="051ede2b-3008-44c0-bb19-c9bb04b8c5c9" providerId="ADAL" clId="{97B5C01D-41EC-517B-9054-1C19EC229BF9}" dt="2025-11-14T12:07:27.929" v="984" actId="962"/>
          <ac:picMkLst>
            <pc:docMk/>
            <pc:sldMk cId="1337804994" sldId="2422"/>
            <ac:picMk id="2" creationId="{77947544-AF17-B302-6445-83FFA9AA0070}"/>
          </ac:picMkLst>
        </pc:picChg>
        <pc:picChg chg="mod topLvl">
          <ac:chgData name="Sarasin, Elise" userId="051ede2b-3008-44c0-bb19-c9bb04b8c5c9" providerId="ADAL" clId="{97B5C01D-41EC-517B-9054-1C19EC229BF9}" dt="2025-11-14T12:06:43.309" v="609" actId="164"/>
          <ac:picMkLst>
            <pc:docMk/>
            <pc:sldMk cId="1337804994" sldId="2422"/>
            <ac:picMk id="3" creationId="{558D976F-9F8B-C8D9-3ED9-50302AE09E5B}"/>
          </ac:picMkLst>
        </pc:picChg>
        <pc:picChg chg="add mod">
          <ac:chgData name="Sarasin, Elise" userId="051ede2b-3008-44c0-bb19-c9bb04b8c5c9" providerId="ADAL" clId="{97B5C01D-41EC-517B-9054-1C19EC229BF9}" dt="2025-11-14T12:07:36.660" v="1050" actId="962"/>
          <ac:picMkLst>
            <pc:docMk/>
            <pc:sldMk cId="1337804994" sldId="2422"/>
            <ac:picMk id="6" creationId="{7BCD26DA-6922-C154-2C02-893CA256CAC4}"/>
          </ac:picMkLst>
        </pc:picChg>
        <pc:picChg chg="del">
          <ac:chgData name="Sarasin, Elise" userId="051ede2b-3008-44c0-bb19-c9bb04b8c5c9" providerId="ADAL" clId="{97B5C01D-41EC-517B-9054-1C19EC229BF9}" dt="2025-11-14T12:06:04.105" v="590" actId="478"/>
          <ac:picMkLst>
            <pc:docMk/>
            <pc:sldMk cId="1337804994" sldId="2422"/>
            <ac:picMk id="7" creationId="{A21F52D0-C3E4-D3BE-A9E6-BE0C1F6D13E6}"/>
          </ac:picMkLst>
        </pc:picChg>
        <pc:cxnChg chg="add mod">
          <ac:chgData name="Sarasin, Elise" userId="051ede2b-3008-44c0-bb19-c9bb04b8c5c9" providerId="ADAL" clId="{97B5C01D-41EC-517B-9054-1C19EC229BF9}" dt="2025-11-14T12:06:43.309" v="609" actId="164"/>
          <ac:cxnSpMkLst>
            <pc:docMk/>
            <pc:sldMk cId="1337804994" sldId="2422"/>
            <ac:cxnSpMk id="4" creationId="{0FD82CD4-9909-9B24-95E0-E0E0A9FB2DE7}"/>
          </ac:cxnSpMkLst>
        </pc:cxnChg>
        <pc:cxnChg chg="del mod topLvl">
          <ac:chgData name="Sarasin, Elise" userId="051ede2b-3008-44c0-bb19-c9bb04b8c5c9" providerId="ADAL" clId="{97B5C01D-41EC-517B-9054-1C19EC229BF9}" dt="2025-11-14T12:06:05.811" v="591" actId="478"/>
          <ac:cxnSpMkLst>
            <pc:docMk/>
            <pc:sldMk cId="1337804994" sldId="2422"/>
            <ac:cxnSpMk id="8" creationId="{BD62388C-DAD4-A72F-7FF3-DA93A6E59FE2}"/>
          </ac:cxnSpMkLst>
        </pc:cxnChg>
        <pc:cxnChg chg="add mod">
          <ac:chgData name="Sarasin, Elise" userId="051ede2b-3008-44c0-bb19-c9bb04b8c5c9" providerId="ADAL" clId="{97B5C01D-41EC-517B-9054-1C19EC229BF9}" dt="2025-11-14T12:06:43.309" v="609" actId="164"/>
          <ac:cxnSpMkLst>
            <pc:docMk/>
            <pc:sldMk cId="1337804994" sldId="2422"/>
            <ac:cxnSpMk id="9" creationId="{D19A6F54-09B8-E0F9-4CC7-EAB9905A9CB6}"/>
          </ac:cxnSpMkLst>
        </pc:cxnChg>
      </pc:sldChg>
    </pc:docChg>
  </pc:docChgLst>
  <pc:docChgLst>
    <pc:chgData name="Common, Eric Alan" userId="0f45fb79-a3c1-469c-9686-1fe2a5c7d05b" providerId="ADAL" clId="{7E543FFC-D4F8-4227-AA35-643A84128B3A}"/>
    <pc:docChg chg="undo custSel modSld">
      <pc:chgData name="Common, Eric Alan" userId="0f45fb79-a3c1-469c-9686-1fe2a5c7d05b" providerId="ADAL" clId="{7E543FFC-D4F8-4227-AA35-643A84128B3A}" dt="2025-11-06T18:25:35.959" v="28" actId="1076"/>
      <pc:docMkLst>
        <pc:docMk/>
      </pc:docMkLst>
      <pc:sldChg chg="addSp modSp mod">
        <pc:chgData name="Common, Eric Alan" userId="0f45fb79-a3c1-469c-9686-1fe2a5c7d05b" providerId="ADAL" clId="{7E543FFC-D4F8-4227-AA35-643A84128B3A}" dt="2025-11-06T18:25:35.959" v="28" actId="1076"/>
        <pc:sldMkLst>
          <pc:docMk/>
          <pc:sldMk cId="79741286" sldId="339"/>
        </pc:sldMkLst>
      </pc:sldChg>
      <pc:sldChg chg="addSp modSp mod">
        <pc:chgData name="Common, Eric Alan" userId="0f45fb79-a3c1-469c-9686-1fe2a5c7d05b" providerId="ADAL" clId="{7E543FFC-D4F8-4227-AA35-643A84128B3A}" dt="2025-11-06T18:24:39.436" v="22" actId="1076"/>
        <pc:sldMkLst>
          <pc:docMk/>
          <pc:sldMk cId="2294636702" sldId="1611"/>
        </pc:sldMkLst>
      </pc:sldChg>
      <pc:sldChg chg="addSp modSp mod">
        <pc:chgData name="Common, Eric Alan" userId="0f45fb79-a3c1-469c-9686-1fe2a5c7d05b" providerId="ADAL" clId="{7E543FFC-D4F8-4227-AA35-643A84128B3A}" dt="2025-11-06T18:25:01.293" v="24" actId="1076"/>
        <pc:sldMkLst>
          <pc:docMk/>
          <pc:sldMk cId="3551177033" sldId="1612"/>
        </pc:sldMkLst>
      </pc:sldChg>
      <pc:sldChg chg="addSp modSp mod">
        <pc:chgData name="Common, Eric Alan" userId="0f45fb79-a3c1-469c-9686-1fe2a5c7d05b" providerId="ADAL" clId="{7E543FFC-D4F8-4227-AA35-643A84128B3A}" dt="2025-11-06T18:25:24.084" v="26" actId="1076"/>
        <pc:sldMkLst>
          <pc:docMk/>
          <pc:sldMk cId="3442296257" sldId="1621"/>
        </pc:sldMkLst>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pPr>
        <a:ln>
          <a:solidFill>
            <a:schemeClr val="bg2">
              <a:lumMod val="90000"/>
            </a:schemeClr>
          </a:solidFill>
        </a:ln>
      </c:spPr>
    </c:sideWall>
    <c:backWall>
      <c:thickness val="0"/>
      <c:spPr>
        <a:ln>
          <a:solidFill>
            <a:schemeClr val="bg2">
              <a:lumMod val="90000"/>
            </a:schemeClr>
          </a:solidFill>
        </a:ln>
      </c:spPr>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 (0-3)</c:v>
                </c:pt>
              </c:strCache>
            </c:strRef>
          </c:tx>
          <c:spPr>
            <a:solidFill>
              <a:srgbClr val="33CC33"/>
            </a:solidFill>
          </c:spPr>
          <c:invertIfNegative val="0"/>
          <c:dLbls>
            <c:dLbl>
              <c:idx val="0"/>
              <c:layout>
                <c:manualLayout>
                  <c:x val="5.7682222911178884E-3"/>
                  <c:y val="-5.0344766720961678E-2"/>
                </c:manualLayout>
              </c:layout>
              <c:tx>
                <c:rich>
                  <a:bodyPr/>
                  <a:lstStyle/>
                  <a:p>
                    <a:fld id="{F7B7933C-28B6-4A4A-AE45-6AD36F912BC4}"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4C87-47ED-9686-499AB6EA9C76}"/>
                </c:ext>
              </c:extLst>
            </c:dLbl>
            <c:dLbl>
              <c:idx val="1"/>
              <c:layout>
                <c:manualLayout>
                  <c:x val="8.0755112075650733E-3"/>
                  <c:y val="-1.8548071949827986E-2"/>
                </c:manualLayout>
              </c:layout>
              <c:tx>
                <c:rich>
                  <a:bodyPr/>
                  <a:lstStyle/>
                  <a:p>
                    <a:fld id="{7D9AEE12-5B3A-46FB-85FE-FD056AE93EC1}"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4C87-47ED-9686-499AB6EA9C76}"/>
                </c:ext>
              </c:extLst>
            </c:dLbl>
            <c:dLbl>
              <c:idx val="2"/>
              <c:layout>
                <c:manualLayout>
                  <c:x val="6.9218667493414912E-3"/>
                  <c:y val="-1.5898347385566846E-2"/>
                </c:manualLayout>
              </c:layout>
              <c:tx>
                <c:rich>
                  <a:bodyPr/>
                  <a:lstStyle/>
                  <a:p>
                    <a:fld id="{DA61A695-5740-4B6D-A9C0-C333464BC98F}"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4C87-47ED-9686-499AB6EA9C76}"/>
                </c:ext>
              </c:extLst>
            </c:dLbl>
            <c:dLbl>
              <c:idx val="3"/>
              <c:layout>
                <c:manualLayout>
                  <c:x val="4.6145778328943281E-3"/>
                  <c:y val="-1.5898347385566846E-2"/>
                </c:manualLayout>
              </c:layout>
              <c:tx>
                <c:rich>
                  <a:bodyPr/>
                  <a:lstStyle/>
                  <a:p>
                    <a:fld id="{D9B6C986-5B24-AD4A-8192-E389B6C855B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4C87-47ED-9686-499AB6EA9C76}"/>
                </c:ext>
              </c:extLst>
            </c:dLbl>
            <c:dLbl>
              <c:idx val="4"/>
              <c:layout>
                <c:manualLayout>
                  <c:x val="6.9218667493414912E-3"/>
                  <c:y val="-1.3248622821305706E-2"/>
                </c:manualLayout>
              </c:layout>
              <c:tx>
                <c:rich>
                  <a:bodyPr/>
                  <a:lstStyle/>
                  <a:p>
                    <a:fld id="{EE43EDEB-1C75-B241-85F4-D449DE2ABB3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4C87-47ED-9686-499AB6EA9C76}"/>
                </c:ext>
              </c:extLst>
            </c:dLbl>
            <c:dLbl>
              <c:idx val="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0-B170-442A-B558-B0F411030713}"/>
                </c:ext>
              </c:extLst>
            </c:dLbl>
            <c:dLbl>
              <c:idx val="6"/>
              <c:layout>
                <c:manualLayout>
                  <c:x val="8.0755112075650733E-3"/>
                  <c:y val="5.2994491285222822E-2"/>
                </c:manualLayout>
              </c:layout>
              <c:tx>
                <c:rich>
                  <a:bodyPr/>
                  <a:lstStyle/>
                  <a:p>
                    <a:fld id="{AA2116AE-8869-1F43-A80B-B7686020160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B170-442A-B558-B0F411030713}"/>
                </c:ext>
              </c:extLst>
            </c:dLbl>
            <c:dLbl>
              <c:idx val="7"/>
              <c:layout>
                <c:manualLayout>
                  <c:x val="9.2291556657887394E-3"/>
                  <c:y val="1.0598898257044466E-2"/>
                </c:manualLayout>
              </c:layout>
              <c:tx>
                <c:rich>
                  <a:bodyPr/>
                  <a:lstStyle/>
                  <a:p>
                    <a:fld id="{9475FC0B-E746-534E-9DF7-0A080E6FAD3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B170-442A-B558-B0F411030713}"/>
                </c:ext>
              </c:extLst>
            </c:dLbl>
            <c:dLbl>
              <c:idx val="8"/>
              <c:layout>
                <c:manualLayout>
                  <c:x val="8.0755112075650733E-3"/>
                  <c:y val="2.6497245642611409E-3"/>
                </c:manualLayout>
              </c:layout>
              <c:tx>
                <c:rich>
                  <a:bodyPr/>
                  <a:lstStyle/>
                  <a:p>
                    <a:fld id="{AADA9CDE-AEB5-6D45-B47B-25C738A783F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B170-442A-B558-B0F411030713}"/>
                </c:ext>
              </c:extLst>
            </c:dLbl>
            <c:dLbl>
              <c:idx val="9"/>
              <c:layout>
                <c:manualLayout>
                  <c:x val="1.0382800124012237E-2"/>
                  <c:y val="2.119779651408903E-2"/>
                </c:manualLayout>
              </c:layout>
              <c:tx>
                <c:rich>
                  <a:bodyPr/>
                  <a:lstStyle/>
                  <a:p>
                    <a:fld id="{C6466B3E-6852-BB43-B823-58A892AF346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B170-442A-B558-B0F411030713}"/>
                </c:ext>
              </c:extLst>
            </c:dLbl>
            <c:spPr>
              <a:solidFill>
                <a:schemeClr val="accent6">
                  <a:lumMod val="20000"/>
                  <a:lumOff val="80000"/>
                </a:schemeClr>
              </a:solidFill>
              <a:ln>
                <a:solidFill>
                  <a:prstClr val="black">
                    <a:lumMod val="65000"/>
                    <a:lumOff val="35000"/>
                  </a:prstClr>
                </a:solidFill>
              </a:ln>
              <a:effectLst/>
            </c:spPr>
            <c:txPr>
              <a:bodyPr wrap="square" lIns="38100" tIns="19050" rIns="38100" bIns="19050" anchor="ctr">
                <a:spAutoFit/>
              </a:bodyPr>
              <a:lstStyle/>
              <a:p>
                <a:pPr>
                  <a:defRPr sz="1400"/>
                </a:pPr>
                <a:endParaRPr lang="en-US"/>
              </a:p>
            </c:txP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1"/>
              </c:ext>
            </c:extLst>
          </c:dLbls>
          <c:cat>
            <c:strRef>
              <c:f>Sheet1!$A$2:$A$11</c:f>
              <c:strCache>
                <c:ptCount val="10"/>
                <c:pt idx="0">
                  <c:v>S15</c:v>
                </c:pt>
                <c:pt idx="1">
                  <c:v>S16</c:v>
                </c:pt>
                <c:pt idx="2">
                  <c:v>S17</c:v>
                </c:pt>
                <c:pt idx="3">
                  <c:v>S18</c:v>
                </c:pt>
                <c:pt idx="4">
                  <c:v>S19</c:v>
                </c:pt>
                <c:pt idx="5">
                  <c:v>S20</c:v>
                </c:pt>
                <c:pt idx="6">
                  <c:v>S21</c:v>
                </c:pt>
                <c:pt idx="7">
                  <c:v>S22</c:v>
                </c:pt>
                <c:pt idx="8">
                  <c:v>S23</c:v>
                </c:pt>
                <c:pt idx="9">
                  <c:v>S24</c:v>
                </c:pt>
              </c:strCache>
            </c:strRef>
          </c:cat>
          <c:val>
            <c:numRef>
              <c:f>Sheet1!$B$2:$B$11</c:f>
              <c:numCache>
                <c:formatCode>0.000000</c:formatCode>
                <c:ptCount val="10"/>
                <c:pt idx="0">
                  <c:v>0.54769999999999996</c:v>
                </c:pt>
                <c:pt idx="1">
                  <c:v>0.64219999999999999</c:v>
                </c:pt>
                <c:pt idx="2">
                  <c:v>0.65090000000000003</c:v>
                </c:pt>
                <c:pt idx="3">
                  <c:v>0.65959999999999996</c:v>
                </c:pt>
                <c:pt idx="4">
                  <c:v>0.66359999999999997</c:v>
                </c:pt>
                <c:pt idx="6">
                  <c:v>0.86839999999999995</c:v>
                </c:pt>
                <c:pt idx="7">
                  <c:v>0.74460000000000004</c:v>
                </c:pt>
                <c:pt idx="8">
                  <c:v>0.72370000000000001</c:v>
                </c:pt>
                <c:pt idx="9">
                  <c:v>0.78249999999999997</c:v>
                </c:pt>
              </c:numCache>
            </c:numRef>
          </c:val>
          <c:extLst>
            <c:ext xmlns:c15="http://schemas.microsoft.com/office/drawing/2012/chart" uri="{02D57815-91ED-43cb-92C2-25804820EDAC}">
              <c15:datalabelsRange>
                <c15:f>Sheet1!$K$2:$K$1048570</c15:f>
                <c15:dlblRangeCache>
                  <c:ptCount val="1048569"/>
                  <c:pt idx="0">
                    <c:v>54.77% 
(n=241)</c:v>
                  </c:pt>
                  <c:pt idx="1">
                    <c:v>64.22% 
(n=298)</c:v>
                  </c:pt>
                  <c:pt idx="2">
                    <c:v>65.09% 
(n=289)</c:v>
                  </c:pt>
                  <c:pt idx="3">
                    <c:v>65.96% 
(n=31)</c:v>
                  </c:pt>
                  <c:pt idx="4">
                    <c:v>66.36% 
(n=288)</c:v>
                  </c:pt>
                  <c:pt idx="6">
                    <c:v>86.84% 
(n=297)</c:v>
                  </c:pt>
                  <c:pt idx="7">
                    <c:v>74.46% 
(n=314)</c:v>
                  </c:pt>
                  <c:pt idx="8">
                    <c:v>72.37% 
(n=330)</c:v>
                  </c:pt>
                  <c:pt idx="9">
                    <c:v>78.25% 
(n=380)</c:v>
                  </c:pt>
                </c15:dlblRangeCache>
              </c15:datalabelsRange>
            </c:ext>
            <c:ext xmlns:c16="http://schemas.microsoft.com/office/drawing/2014/chart" uri="{C3380CC4-5D6E-409C-BE32-E72D297353CC}">
              <c16:uniqueId val="{00000005-4C87-47ED-9686-499AB6EA9C76}"/>
            </c:ext>
          </c:extLst>
        </c:ser>
        <c:ser>
          <c:idx val="1"/>
          <c:order val="1"/>
          <c:tx>
            <c:strRef>
              <c:f>Sheet1!$C$1</c:f>
              <c:strCache>
                <c:ptCount val="1"/>
                <c:pt idx="0">
                  <c:v>Moderate (4-8)</c:v>
                </c:pt>
              </c:strCache>
            </c:strRef>
          </c:tx>
          <c:spPr>
            <a:solidFill>
              <a:srgbClr val="FFFF00"/>
            </a:solidFill>
            <a:ln>
              <a:solidFill>
                <a:srgbClr val="FFFF00"/>
              </a:solidFill>
            </a:ln>
          </c:spPr>
          <c:invertIfNegative val="0"/>
          <c:dLbls>
            <c:dLbl>
              <c:idx val="0"/>
              <c:layout>
                <c:manualLayout>
                  <c:x val="4.1531200496048949E-2"/>
                  <c:y val="-8.7440910620617651E-2"/>
                </c:manualLayout>
              </c:layout>
              <c:tx>
                <c:rich>
                  <a:bodyPr/>
                  <a:lstStyle/>
                  <a:p>
                    <a:fld id="{CEA8E0FA-81E1-3946-9097-C499EC7FB69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4C87-47ED-9686-499AB6EA9C76}"/>
                </c:ext>
              </c:extLst>
            </c:dLbl>
            <c:dLbl>
              <c:idx val="1"/>
              <c:layout>
                <c:manualLayout>
                  <c:x val="4.4992133870719694E-2"/>
                  <c:y val="-3.1796694771133713E-2"/>
                </c:manualLayout>
              </c:layout>
              <c:tx>
                <c:rich>
                  <a:bodyPr/>
                  <a:lstStyle/>
                  <a:p>
                    <a:fld id="{BCB4B03E-F4DF-E341-AAD7-8F6ACF0412D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4C87-47ED-9686-499AB6EA9C76}"/>
                </c:ext>
              </c:extLst>
            </c:dLbl>
            <c:dLbl>
              <c:idx val="2"/>
              <c:layout>
                <c:manualLayout>
                  <c:x val="4.3838489412496115E-2"/>
                  <c:y val="-2.9146970206872576E-2"/>
                </c:manualLayout>
              </c:layout>
              <c:tx>
                <c:rich>
                  <a:bodyPr/>
                  <a:lstStyle/>
                  <a:p>
                    <a:fld id="{1F436AD2-9E40-9F42-BEDA-EF5355D955C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8-4C87-47ED-9686-499AB6EA9C76}"/>
                </c:ext>
              </c:extLst>
            </c:dLbl>
            <c:dLbl>
              <c:idx val="3"/>
              <c:layout>
                <c:manualLayout>
                  <c:x val="4.1531200496048949E-2"/>
                  <c:y val="-2.9146970206872552E-2"/>
                </c:manualLayout>
              </c:layout>
              <c:tx>
                <c:rich>
                  <a:bodyPr/>
                  <a:lstStyle/>
                  <a:p>
                    <a:fld id="{A5639F59-7E1D-454F-8746-8196D92929A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4C87-47ED-9686-499AB6EA9C76}"/>
                </c:ext>
              </c:extLst>
            </c:dLbl>
            <c:dLbl>
              <c:idx val="4"/>
              <c:layout>
                <c:manualLayout>
                  <c:x val="5.3067645078284771E-2"/>
                  <c:y val="-2.6497245642611411E-2"/>
                </c:manualLayout>
              </c:layout>
              <c:tx>
                <c:rich>
                  <a:bodyPr/>
                  <a:lstStyle/>
                  <a:p>
                    <a:fld id="{1729077E-C4F7-0C46-B5C5-25C6EA56863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A-4C87-47ED-9686-499AB6EA9C76}"/>
                </c:ext>
              </c:extLst>
            </c:dLbl>
            <c:dLbl>
              <c:idx val="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5-B170-442A-B558-B0F411030713}"/>
                </c:ext>
              </c:extLst>
            </c:dLbl>
            <c:dLbl>
              <c:idx val="6"/>
              <c:layout>
                <c:manualLayout>
                  <c:x val="4.4992133870719694E-2"/>
                  <c:y val="6.6243114106528528E-2"/>
                </c:manualLayout>
              </c:layout>
              <c:tx>
                <c:rich>
                  <a:bodyPr/>
                  <a:lstStyle/>
                  <a:p>
                    <a:fld id="{07CED72A-33DB-B24F-8FD7-B6CFB5A6B19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B170-442A-B558-B0F411030713}"/>
                </c:ext>
              </c:extLst>
            </c:dLbl>
            <c:dLbl>
              <c:idx val="7"/>
              <c:layout>
                <c:manualLayout>
                  <c:x val="4.2684844954272529E-2"/>
                  <c:y val="1.0598898257044588E-2"/>
                </c:manualLayout>
              </c:layout>
              <c:tx>
                <c:rich>
                  <a:bodyPr/>
                  <a:lstStyle/>
                  <a:p>
                    <a:fld id="{1E4A31C5-A497-0445-9150-2676B46C2EB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B170-442A-B558-B0F411030713}"/>
                </c:ext>
              </c:extLst>
            </c:dLbl>
            <c:dLbl>
              <c:idx val="8"/>
              <c:layout>
                <c:manualLayout>
                  <c:x val="4.4992133870719528E-2"/>
                  <c:y val="0"/>
                </c:manualLayout>
              </c:layout>
              <c:tx>
                <c:rich>
                  <a:bodyPr/>
                  <a:lstStyle/>
                  <a:p>
                    <a:fld id="{DE2D64B6-B51B-B44B-8C95-338D24AC5240}"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8-B170-442A-B558-B0F411030713}"/>
                </c:ext>
              </c:extLst>
            </c:dLbl>
            <c:dLbl>
              <c:idx val="9"/>
              <c:layout>
                <c:manualLayout>
                  <c:x val="5.3067645078284771E-2"/>
                  <c:y val="3.4446419335394836E-2"/>
                </c:manualLayout>
              </c:layout>
              <c:tx>
                <c:rich>
                  <a:bodyPr/>
                  <a:lstStyle/>
                  <a:p>
                    <a:fld id="{13EFFB90-2249-784F-807A-0B33D9680E30}"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B170-442A-B558-B0F411030713}"/>
                </c:ext>
              </c:extLst>
            </c:dLbl>
            <c:spPr>
              <a:solidFill>
                <a:srgbClr val="FFFFCC"/>
              </a:solidFill>
              <a:ln>
                <a:solidFill>
                  <a:prstClr val="black">
                    <a:lumMod val="65000"/>
                    <a:lumOff val="35000"/>
                  </a:prstClr>
                </a:solidFill>
              </a:ln>
              <a:effectLst/>
            </c:spPr>
            <c:txPr>
              <a:bodyPr wrap="square" lIns="38100" tIns="19050" rIns="38100" bIns="19050" anchor="ctr">
                <a:spAutoFit/>
              </a:bodyPr>
              <a:lstStyle/>
              <a:p>
                <a:pPr>
                  <a:defRPr sz="1400"/>
                </a:pPr>
                <a:endParaRPr lang="en-US"/>
              </a:p>
            </c:txP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1"/>
              </c:ext>
            </c:extLst>
          </c:dLbls>
          <c:cat>
            <c:strRef>
              <c:f>Sheet1!$A$2:$A$11</c:f>
              <c:strCache>
                <c:ptCount val="10"/>
                <c:pt idx="0">
                  <c:v>S15</c:v>
                </c:pt>
                <c:pt idx="1">
                  <c:v>S16</c:v>
                </c:pt>
                <c:pt idx="2">
                  <c:v>S17</c:v>
                </c:pt>
                <c:pt idx="3">
                  <c:v>S18</c:v>
                </c:pt>
                <c:pt idx="4">
                  <c:v>S19</c:v>
                </c:pt>
                <c:pt idx="5">
                  <c:v>S20</c:v>
                </c:pt>
                <c:pt idx="6">
                  <c:v>S21</c:v>
                </c:pt>
                <c:pt idx="7">
                  <c:v>S22</c:v>
                </c:pt>
                <c:pt idx="8">
                  <c:v>S23</c:v>
                </c:pt>
                <c:pt idx="9">
                  <c:v>S24</c:v>
                </c:pt>
              </c:strCache>
            </c:strRef>
          </c:cat>
          <c:val>
            <c:numRef>
              <c:f>Sheet1!$C$2:$C$11</c:f>
              <c:numCache>
                <c:formatCode>0.000000</c:formatCode>
                <c:ptCount val="10"/>
                <c:pt idx="0">
                  <c:v>0.29320000000000002</c:v>
                </c:pt>
                <c:pt idx="1">
                  <c:v>0.2651</c:v>
                </c:pt>
                <c:pt idx="2">
                  <c:v>0.2477</c:v>
                </c:pt>
                <c:pt idx="3">
                  <c:v>0.23400000000000001</c:v>
                </c:pt>
                <c:pt idx="4">
                  <c:v>0.23730000000000001</c:v>
                </c:pt>
                <c:pt idx="6">
                  <c:v>0.1111</c:v>
                </c:pt>
                <c:pt idx="7">
                  <c:v>0.19570000000000001</c:v>
                </c:pt>
                <c:pt idx="8">
                  <c:v>0.20830000000000001</c:v>
                </c:pt>
                <c:pt idx="9">
                  <c:v>0.18</c:v>
                </c:pt>
              </c:numCache>
            </c:numRef>
          </c:val>
          <c:extLst>
            <c:ext xmlns:c15="http://schemas.microsoft.com/office/drawing/2012/chart" uri="{02D57815-91ED-43cb-92C2-25804820EDAC}">
              <c15:datalabelsRange>
                <c15:f>Sheet1!$L$2:$L$1048570</c15:f>
                <c15:dlblRangeCache>
                  <c:ptCount val="1048569"/>
                  <c:pt idx="0">
                    <c:v>29.32% 
(n=129)</c:v>
                  </c:pt>
                  <c:pt idx="1">
                    <c:v>26.51% 
(n=123)</c:v>
                  </c:pt>
                  <c:pt idx="2">
                    <c:v>24.77% 
(n=110)</c:v>
                  </c:pt>
                  <c:pt idx="3">
                    <c:v>23.4% 
(n=11)</c:v>
                  </c:pt>
                  <c:pt idx="4">
                    <c:v>23.73% 
(n=103)</c:v>
                  </c:pt>
                  <c:pt idx="6">
                    <c:v>11.11% 
(n=38)</c:v>
                  </c:pt>
                  <c:pt idx="7">
                    <c:v>19.57% 
(n=87)</c:v>
                  </c:pt>
                  <c:pt idx="8">
                    <c:v>20.83% 
(n=95)</c:v>
                  </c:pt>
                  <c:pt idx="9">
                    <c:v>18% 
(n=90)</c:v>
                  </c:pt>
                </c15:dlblRangeCache>
              </c15:datalabelsRange>
            </c:ext>
            <c:ext xmlns:c16="http://schemas.microsoft.com/office/drawing/2014/chart" uri="{C3380CC4-5D6E-409C-BE32-E72D297353CC}">
              <c16:uniqueId val="{0000000B-4C87-47ED-9686-499AB6EA9C76}"/>
            </c:ext>
          </c:extLst>
        </c:ser>
        <c:ser>
          <c:idx val="2"/>
          <c:order val="2"/>
          <c:tx>
            <c:strRef>
              <c:f>Sheet1!$D$1</c:f>
              <c:strCache>
                <c:ptCount val="1"/>
                <c:pt idx="0">
                  <c:v>High (9-21)</c:v>
                </c:pt>
              </c:strCache>
            </c:strRef>
          </c:tx>
          <c:spPr>
            <a:solidFill>
              <a:srgbClr val="FF0000"/>
            </a:solidFill>
            <a:ln>
              <a:solidFill>
                <a:srgbClr val="FF0000"/>
              </a:solidFill>
            </a:ln>
          </c:spPr>
          <c:invertIfNegative val="0"/>
          <c:dLbls>
            <c:dLbl>
              <c:idx val="0"/>
              <c:layout>
                <c:manualLayout>
                  <c:x val="4.3838489412496115E-2"/>
                  <c:y val="-5.7154141571653883E-2"/>
                </c:manualLayout>
              </c:layout>
              <c:tx>
                <c:rich>
                  <a:bodyPr/>
                  <a:lstStyle/>
                  <a:p>
                    <a:fld id="{FA450182-2917-4AC4-9215-BAAAF994D9BF}"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4C87-47ED-9686-499AB6EA9C76}"/>
                </c:ext>
              </c:extLst>
            </c:dLbl>
            <c:dLbl>
              <c:idx val="1"/>
              <c:layout>
                <c:manualLayout>
                  <c:x val="4.8453067245390398E-2"/>
                  <c:y val="-3.4726622492072222E-2"/>
                </c:manualLayout>
              </c:layout>
              <c:tx>
                <c:rich>
                  <a:bodyPr/>
                  <a:lstStyle/>
                  <a:p>
                    <a:fld id="{20D48BC9-79E7-2441-BE1A-15F6A16FF71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D-4C87-47ED-9686-499AB6EA9C76}"/>
                </c:ext>
              </c:extLst>
            </c:dLbl>
            <c:dLbl>
              <c:idx val="2"/>
              <c:layout>
                <c:manualLayout>
                  <c:x val="4.3838489412496073E-2"/>
                  <c:y val="-4.0315037645909602E-2"/>
                </c:manualLayout>
              </c:layout>
              <c:tx>
                <c:rich>
                  <a:bodyPr/>
                  <a:lstStyle/>
                  <a:p>
                    <a:fld id="{1B130B63-87A1-3343-ACE3-598320D2710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E-4C87-47ED-9686-499AB6EA9C76}"/>
                </c:ext>
              </c:extLst>
            </c:dLbl>
            <c:dLbl>
              <c:idx val="3"/>
              <c:layout>
                <c:manualLayout>
                  <c:x val="4.4415311641607905E-2"/>
                  <c:y val="-4.2003767616234769E-2"/>
                </c:manualLayout>
              </c:layout>
              <c:tx>
                <c:rich>
                  <a:bodyPr/>
                  <a:lstStyle/>
                  <a:p>
                    <a:fld id="{6B6756EE-D97B-6E4D-998D-1FF74F14A66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F-4C87-47ED-9686-499AB6EA9C76}"/>
                </c:ext>
              </c:extLst>
            </c:dLbl>
            <c:dLbl>
              <c:idx val="4"/>
              <c:layout>
                <c:manualLayout>
                  <c:x val="4.3838489412496115E-2"/>
                  <c:y val="-3.9745868463917117E-2"/>
                </c:manualLayout>
              </c:layout>
              <c:tx>
                <c:rich>
                  <a:bodyPr/>
                  <a:lstStyle/>
                  <a:p>
                    <a:fld id="{8C1E5ACA-B609-0D4A-8179-54807DE6831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0-4C87-47ED-9686-499AB6EA9C76}"/>
                </c:ext>
              </c:extLst>
            </c:dLbl>
            <c:dLbl>
              <c:idx val="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A-B170-442A-B558-B0F411030713}"/>
                </c:ext>
              </c:extLst>
            </c:dLbl>
            <c:dLbl>
              <c:idx val="6"/>
              <c:layout>
                <c:manualLayout>
                  <c:x val="4.3838489412496115E-2"/>
                  <c:y val="-2.062111630183576E-2"/>
                </c:manualLayout>
              </c:layout>
              <c:tx>
                <c:rich>
                  <a:bodyPr/>
                  <a:lstStyle/>
                  <a:p>
                    <a:fld id="{E073539B-B850-4846-A293-F01C0CA0AA8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B170-442A-B558-B0F411030713}"/>
                </c:ext>
              </c:extLst>
            </c:dLbl>
            <c:dLbl>
              <c:idx val="7"/>
              <c:layout>
                <c:manualLayout>
                  <c:x val="4.1531200496048866E-2"/>
                  <c:y val="-3.386139353396269E-2"/>
                </c:manualLayout>
              </c:layout>
              <c:tx>
                <c:rich>
                  <a:bodyPr/>
                  <a:lstStyle/>
                  <a:p>
                    <a:fld id="{AD695A54-CB4F-5046-A018-E07F62C8E28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B170-442A-B558-B0F411030713}"/>
                </c:ext>
              </c:extLst>
            </c:dLbl>
            <c:dLbl>
              <c:idx val="8"/>
              <c:layout>
                <c:manualLayout>
                  <c:x val="4.2684844954272529E-2"/>
                  <c:y val="-3.666488557884276E-2"/>
                </c:manualLayout>
              </c:layout>
              <c:tx>
                <c:rich>
                  <a:bodyPr/>
                  <a:lstStyle/>
                  <a:p>
                    <a:fld id="{A3EEA0F1-E7FB-B24E-9242-930548F0581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D-B170-442A-B558-B0F411030713}"/>
                </c:ext>
              </c:extLst>
            </c:dLbl>
            <c:dLbl>
              <c:idx val="9"/>
              <c:layout>
                <c:manualLayout>
                  <c:x val="4.729942278716686E-2"/>
                  <c:y val="-1.8413916603779175E-2"/>
                </c:manualLayout>
              </c:layout>
              <c:tx>
                <c:rich>
                  <a:bodyPr/>
                  <a:lstStyle/>
                  <a:p>
                    <a:fld id="{7764E100-73C2-DA4A-8FA0-CC504A0694F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E-B170-442A-B558-B0F411030713}"/>
                </c:ext>
              </c:extLst>
            </c:dLbl>
            <c:spPr>
              <a:solidFill>
                <a:srgbClr val="FFCCCC"/>
              </a:solidFill>
            </c:spPr>
            <c:txPr>
              <a:bodyPr wrap="square" lIns="38100" tIns="19050" rIns="38100" bIns="19050" anchor="ctr">
                <a:spAutoFit/>
              </a:bodyPr>
              <a:lstStyle/>
              <a:p>
                <a:pPr>
                  <a:defRPr sz="1400"/>
                </a:pPr>
                <a:endParaRPr lang="en-US"/>
              </a:p>
            </c:txP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1"/>
              </c:ext>
            </c:extLst>
          </c:dLbls>
          <c:cat>
            <c:strRef>
              <c:f>Sheet1!$A$2:$A$11</c:f>
              <c:strCache>
                <c:ptCount val="10"/>
                <c:pt idx="0">
                  <c:v>S15</c:v>
                </c:pt>
                <c:pt idx="1">
                  <c:v>S16</c:v>
                </c:pt>
                <c:pt idx="2">
                  <c:v>S17</c:v>
                </c:pt>
                <c:pt idx="3">
                  <c:v>S18</c:v>
                </c:pt>
                <c:pt idx="4">
                  <c:v>S19</c:v>
                </c:pt>
                <c:pt idx="5">
                  <c:v>S20</c:v>
                </c:pt>
                <c:pt idx="6">
                  <c:v>S21</c:v>
                </c:pt>
                <c:pt idx="7">
                  <c:v>S22</c:v>
                </c:pt>
                <c:pt idx="8">
                  <c:v>S23</c:v>
                </c:pt>
                <c:pt idx="9">
                  <c:v>S24</c:v>
                </c:pt>
              </c:strCache>
            </c:strRef>
          </c:cat>
          <c:val>
            <c:numRef>
              <c:f>Sheet1!$D$2:$D$11</c:f>
              <c:numCache>
                <c:formatCode>0.000000</c:formatCode>
                <c:ptCount val="10"/>
                <c:pt idx="0">
                  <c:v>0.15909999999999999</c:v>
                </c:pt>
                <c:pt idx="1">
                  <c:v>9.2700000000000005E-2</c:v>
                </c:pt>
                <c:pt idx="2">
                  <c:v>0.1014</c:v>
                </c:pt>
                <c:pt idx="3">
                  <c:v>0.10639999999999999</c:v>
                </c:pt>
                <c:pt idx="4">
                  <c:v>9.9099999999999994E-2</c:v>
                </c:pt>
                <c:pt idx="6">
                  <c:v>2.0500000000000001E-2</c:v>
                </c:pt>
                <c:pt idx="7">
                  <c:v>5.9700000000000003E-2</c:v>
                </c:pt>
                <c:pt idx="8">
                  <c:v>6.8000000000000005E-2</c:v>
                </c:pt>
                <c:pt idx="9">
                  <c:v>3.7499999999999999E-2</c:v>
                </c:pt>
              </c:numCache>
            </c:numRef>
          </c:val>
          <c:extLst>
            <c:ext xmlns:c15="http://schemas.microsoft.com/office/drawing/2012/chart" uri="{02D57815-91ED-43cb-92C2-25804820EDAC}">
              <c15:datalabelsRange>
                <c15:f>Sheet1!$M$2:$M$1048570</c15:f>
                <c15:dlblRangeCache>
                  <c:ptCount val="1048569"/>
                  <c:pt idx="0">
                    <c:v>15.91% 
(n=70)</c:v>
                  </c:pt>
                  <c:pt idx="1">
                    <c:v>9.27% 
(n=43)</c:v>
                  </c:pt>
                  <c:pt idx="2">
                    <c:v>10.14% 
(n=45)</c:v>
                  </c:pt>
                  <c:pt idx="3">
                    <c:v>10.64% 
(n=5)</c:v>
                  </c:pt>
                  <c:pt idx="4">
                    <c:v>9.91% 
(n=43)</c:v>
                  </c:pt>
                  <c:pt idx="6">
                    <c:v>2.05% 
(n=7)</c:v>
                  </c:pt>
                  <c:pt idx="7">
                    <c:v>5.97% 
(n=25)</c:v>
                  </c:pt>
                  <c:pt idx="8">
                    <c:v>6.8% 
(n=31)</c:v>
                  </c:pt>
                  <c:pt idx="9">
                    <c:v>3.75% 
(n=15)</c:v>
                  </c:pt>
                </c15:dlblRangeCache>
              </c15:datalabelsRange>
            </c:ext>
            <c:ext xmlns:c16="http://schemas.microsoft.com/office/drawing/2014/chart" uri="{C3380CC4-5D6E-409C-BE32-E72D297353CC}">
              <c16:uniqueId val="{00000011-4C87-47ED-9686-499AB6EA9C76}"/>
            </c:ext>
          </c:extLst>
        </c:ser>
        <c:dLbls>
          <c:showLegendKey val="0"/>
          <c:showVal val="0"/>
          <c:showCatName val="0"/>
          <c:showSerName val="0"/>
          <c:showPercent val="0"/>
          <c:showBubbleSize val="0"/>
        </c:dLbls>
        <c:gapWidth val="150"/>
        <c:shape val="pyramid"/>
        <c:axId val="329537128"/>
        <c:axId val="420660408"/>
        <c:axId val="0"/>
        <c:extLst>
          <c:ext xmlns:c15="http://schemas.microsoft.com/office/drawing/2012/chart" uri="{02D57815-91ED-43cb-92C2-25804820EDAC}">
            <c15:filteredBarSeries>
              <c15:ser>
                <c:idx val="3"/>
                <c:order val="3"/>
                <c:tx>
                  <c:strRef>
                    <c:extLst>
                      <c:ext uri="{02D57815-91ED-43cb-92C2-25804820EDAC}">
                        <c15:formulaRef>
                          <c15:sqref>Sheet1!$E$1</c15:sqref>
                        </c15:formulaRef>
                      </c:ext>
                    </c:extLst>
                    <c:strCache>
                      <c:ptCount val="1"/>
                      <c:pt idx="0">
                        <c:v>Low Risk (0-3) formula</c:v>
                      </c:pt>
                    </c:strCache>
                  </c:strRef>
                </c:tx>
                <c:invertIfNegative val="0"/>
                <c:cat>
                  <c:strRef>
                    <c:extLst>
                      <c:ext uri="{02D57815-91ED-43cb-92C2-25804820EDAC}">
                        <c15:formulaRef>
                          <c15:sqref>Sheet1!$A$2:$A$11</c15:sqref>
                        </c15:formulaRef>
                      </c:ext>
                    </c:extLst>
                    <c:strCache>
                      <c:ptCount val="10"/>
                      <c:pt idx="0">
                        <c:v>S15</c:v>
                      </c:pt>
                      <c:pt idx="1">
                        <c:v>S16</c:v>
                      </c:pt>
                      <c:pt idx="2">
                        <c:v>S17</c:v>
                      </c:pt>
                      <c:pt idx="3">
                        <c:v>S18</c:v>
                      </c:pt>
                      <c:pt idx="4">
                        <c:v>S19</c:v>
                      </c:pt>
                      <c:pt idx="5">
                        <c:v>S20</c:v>
                      </c:pt>
                      <c:pt idx="6">
                        <c:v>S21</c:v>
                      </c:pt>
                      <c:pt idx="7">
                        <c:v>S22</c:v>
                      </c:pt>
                      <c:pt idx="8">
                        <c:v>S23</c:v>
                      </c:pt>
                      <c:pt idx="9">
                        <c:v>S24</c:v>
                      </c:pt>
                    </c:strCache>
                  </c:strRef>
                </c:cat>
                <c:val>
                  <c:numRef>
                    <c:extLst>
                      <c:ext uri="{02D57815-91ED-43cb-92C2-25804820EDAC}">
                        <c15:formulaRef>
                          <c15:sqref>Sheet1!$E$2:$E$11</c15:sqref>
                        </c15:formulaRef>
                      </c:ext>
                    </c:extLst>
                    <c:numCache>
                      <c:formatCode>0.0000</c:formatCode>
                      <c:ptCount val="10"/>
                      <c:pt idx="0">
                        <c:v>0.54769999999999996</c:v>
                      </c:pt>
                      <c:pt idx="1">
                        <c:v>0.64219999999999999</c:v>
                      </c:pt>
                      <c:pt idx="2">
                        <c:v>0.65090000000000003</c:v>
                      </c:pt>
                      <c:pt idx="3">
                        <c:v>0.65959999999999996</c:v>
                      </c:pt>
                      <c:pt idx="4">
                        <c:v>0.66359999999999997</c:v>
                      </c:pt>
                      <c:pt idx="6">
                        <c:v>0.86839999999999995</c:v>
                      </c:pt>
                      <c:pt idx="7">
                        <c:v>0.74460000000000004</c:v>
                      </c:pt>
                      <c:pt idx="8">
                        <c:v>0.72370000000000001</c:v>
                      </c:pt>
                      <c:pt idx="9">
                        <c:v>0.78249999999999997</c:v>
                      </c:pt>
                    </c:numCache>
                  </c:numRef>
                </c:val>
                <c:extLst>
                  <c:ext xmlns:c16="http://schemas.microsoft.com/office/drawing/2014/chart" uri="{C3380CC4-5D6E-409C-BE32-E72D297353CC}">
                    <c16:uniqueId val="{00000012-4C87-47ED-9686-499AB6EA9C76}"/>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Sheet1!$F$1</c15:sqref>
                        </c15:formulaRef>
                      </c:ext>
                    </c:extLst>
                    <c:strCache>
                      <c:ptCount val="1"/>
                      <c:pt idx="0">
                        <c:v>Moderate (4-8) formula</c:v>
                      </c:pt>
                    </c:strCache>
                  </c:strRef>
                </c:tx>
                <c:invertIfNegative val="0"/>
                <c:cat>
                  <c:strRef>
                    <c:extLst xmlns:c15="http://schemas.microsoft.com/office/drawing/2012/chart">
                      <c:ext xmlns:c15="http://schemas.microsoft.com/office/drawing/2012/chart" uri="{02D57815-91ED-43cb-92C2-25804820EDAC}">
                        <c15:formulaRef>
                          <c15:sqref>Sheet1!$A$2:$A$11</c15:sqref>
                        </c15:formulaRef>
                      </c:ext>
                    </c:extLst>
                    <c:strCache>
                      <c:ptCount val="10"/>
                      <c:pt idx="0">
                        <c:v>S15</c:v>
                      </c:pt>
                      <c:pt idx="1">
                        <c:v>S16</c:v>
                      </c:pt>
                      <c:pt idx="2">
                        <c:v>S17</c:v>
                      </c:pt>
                      <c:pt idx="3">
                        <c:v>S18</c:v>
                      </c:pt>
                      <c:pt idx="4">
                        <c:v>S19</c:v>
                      </c:pt>
                      <c:pt idx="5">
                        <c:v>S20</c:v>
                      </c:pt>
                      <c:pt idx="6">
                        <c:v>S21</c:v>
                      </c:pt>
                      <c:pt idx="7">
                        <c:v>S22</c:v>
                      </c:pt>
                      <c:pt idx="8">
                        <c:v>S23</c:v>
                      </c:pt>
                      <c:pt idx="9">
                        <c:v>S24</c:v>
                      </c:pt>
                    </c:strCache>
                  </c:strRef>
                </c:cat>
                <c:val>
                  <c:numRef>
                    <c:extLst xmlns:c15="http://schemas.microsoft.com/office/drawing/2012/chart">
                      <c:ext xmlns:c15="http://schemas.microsoft.com/office/drawing/2012/chart" uri="{02D57815-91ED-43cb-92C2-25804820EDAC}">
                        <c15:formulaRef>
                          <c15:sqref>Sheet1!$F$2:$F$11</c15:sqref>
                        </c15:formulaRef>
                      </c:ext>
                    </c:extLst>
                    <c:numCache>
                      <c:formatCode>0.0000</c:formatCode>
                      <c:ptCount val="10"/>
                      <c:pt idx="0">
                        <c:v>0.29320000000000002</c:v>
                      </c:pt>
                      <c:pt idx="1">
                        <c:v>0.2651</c:v>
                      </c:pt>
                      <c:pt idx="2">
                        <c:v>0.2477</c:v>
                      </c:pt>
                      <c:pt idx="3">
                        <c:v>0.23400000000000001</c:v>
                      </c:pt>
                      <c:pt idx="4">
                        <c:v>0.23730000000000001</c:v>
                      </c:pt>
                      <c:pt idx="6">
                        <c:v>0.1111</c:v>
                      </c:pt>
                      <c:pt idx="7">
                        <c:v>0.19570000000000001</c:v>
                      </c:pt>
                      <c:pt idx="8">
                        <c:v>0.20830000000000001</c:v>
                      </c:pt>
                      <c:pt idx="9">
                        <c:v>0.18</c:v>
                      </c:pt>
                    </c:numCache>
                  </c:numRef>
                </c:val>
                <c:extLst xmlns:c15="http://schemas.microsoft.com/office/drawing/2012/chart">
                  <c:ext xmlns:c16="http://schemas.microsoft.com/office/drawing/2014/chart" uri="{C3380CC4-5D6E-409C-BE32-E72D297353CC}">
                    <c16:uniqueId val="{00000013-4C87-47ED-9686-499AB6EA9C76}"/>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Sheet1!$G$1</c15:sqref>
                        </c15:formulaRef>
                      </c:ext>
                    </c:extLst>
                    <c:strCache>
                      <c:ptCount val="1"/>
                      <c:pt idx="0">
                        <c:v>High (9-21) Formula</c:v>
                      </c:pt>
                    </c:strCache>
                  </c:strRef>
                </c:tx>
                <c:invertIfNegative val="0"/>
                <c:cat>
                  <c:strRef>
                    <c:extLst xmlns:c15="http://schemas.microsoft.com/office/drawing/2012/chart">
                      <c:ext xmlns:c15="http://schemas.microsoft.com/office/drawing/2012/chart" uri="{02D57815-91ED-43cb-92C2-25804820EDAC}">
                        <c15:formulaRef>
                          <c15:sqref>Sheet1!$A$2:$A$11</c15:sqref>
                        </c15:formulaRef>
                      </c:ext>
                    </c:extLst>
                    <c:strCache>
                      <c:ptCount val="10"/>
                      <c:pt idx="0">
                        <c:v>S15</c:v>
                      </c:pt>
                      <c:pt idx="1">
                        <c:v>S16</c:v>
                      </c:pt>
                      <c:pt idx="2">
                        <c:v>S17</c:v>
                      </c:pt>
                      <c:pt idx="3">
                        <c:v>S18</c:v>
                      </c:pt>
                      <c:pt idx="4">
                        <c:v>S19</c:v>
                      </c:pt>
                      <c:pt idx="5">
                        <c:v>S20</c:v>
                      </c:pt>
                      <c:pt idx="6">
                        <c:v>S21</c:v>
                      </c:pt>
                      <c:pt idx="7">
                        <c:v>S22</c:v>
                      </c:pt>
                      <c:pt idx="8">
                        <c:v>S23</c:v>
                      </c:pt>
                      <c:pt idx="9">
                        <c:v>S24</c:v>
                      </c:pt>
                    </c:strCache>
                  </c:strRef>
                </c:cat>
                <c:val>
                  <c:numRef>
                    <c:extLst xmlns:c15="http://schemas.microsoft.com/office/drawing/2012/chart">
                      <c:ext xmlns:c15="http://schemas.microsoft.com/office/drawing/2012/chart" uri="{02D57815-91ED-43cb-92C2-25804820EDAC}">
                        <c15:formulaRef>
                          <c15:sqref>Sheet1!$G$2:$G$11</c15:sqref>
                        </c15:formulaRef>
                      </c:ext>
                    </c:extLst>
                    <c:numCache>
                      <c:formatCode>0.0000</c:formatCode>
                      <c:ptCount val="10"/>
                      <c:pt idx="0">
                        <c:v>0.15909999999999999</c:v>
                      </c:pt>
                      <c:pt idx="1">
                        <c:v>9.2700000000000005E-2</c:v>
                      </c:pt>
                      <c:pt idx="2">
                        <c:v>0.1014</c:v>
                      </c:pt>
                      <c:pt idx="3">
                        <c:v>0.10639999999999999</c:v>
                      </c:pt>
                      <c:pt idx="4">
                        <c:v>9.9099999999999994E-2</c:v>
                      </c:pt>
                      <c:pt idx="6">
                        <c:v>2.0500000000000001E-2</c:v>
                      </c:pt>
                      <c:pt idx="7">
                        <c:v>5.9700000000000003E-2</c:v>
                      </c:pt>
                      <c:pt idx="8">
                        <c:v>6.8000000000000005E-2</c:v>
                      </c:pt>
                      <c:pt idx="9">
                        <c:v>3.7499999999999999E-2</c:v>
                      </c:pt>
                    </c:numCache>
                  </c:numRef>
                </c:val>
                <c:extLst xmlns:c15="http://schemas.microsoft.com/office/drawing/2012/chart">
                  <c:ext xmlns:c16="http://schemas.microsoft.com/office/drawing/2014/chart" uri="{C3380CC4-5D6E-409C-BE32-E72D297353CC}">
                    <c16:uniqueId val="{00000014-4C87-47ED-9686-499AB6EA9C76}"/>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Sheet1!$H$1</c15:sqref>
                        </c15:formulaRef>
                      </c:ext>
                    </c:extLst>
                    <c:strCache>
                      <c:ptCount val="1"/>
                      <c:pt idx="0">
                        <c:v>Low Count</c:v>
                      </c:pt>
                    </c:strCache>
                  </c:strRef>
                </c:tx>
                <c:invertIfNegative val="0"/>
                <c:cat>
                  <c:strRef>
                    <c:extLst xmlns:c15="http://schemas.microsoft.com/office/drawing/2012/chart">
                      <c:ext xmlns:c15="http://schemas.microsoft.com/office/drawing/2012/chart" uri="{02D57815-91ED-43cb-92C2-25804820EDAC}">
                        <c15:formulaRef>
                          <c15:sqref>Sheet1!$A$2:$A$11</c15:sqref>
                        </c15:formulaRef>
                      </c:ext>
                    </c:extLst>
                    <c:strCache>
                      <c:ptCount val="10"/>
                      <c:pt idx="0">
                        <c:v>S15</c:v>
                      </c:pt>
                      <c:pt idx="1">
                        <c:v>S16</c:v>
                      </c:pt>
                      <c:pt idx="2">
                        <c:v>S17</c:v>
                      </c:pt>
                      <c:pt idx="3">
                        <c:v>S18</c:v>
                      </c:pt>
                      <c:pt idx="4">
                        <c:v>S19</c:v>
                      </c:pt>
                      <c:pt idx="5">
                        <c:v>S20</c:v>
                      </c:pt>
                      <c:pt idx="6">
                        <c:v>S21</c:v>
                      </c:pt>
                      <c:pt idx="7">
                        <c:v>S22</c:v>
                      </c:pt>
                      <c:pt idx="8">
                        <c:v>S23</c:v>
                      </c:pt>
                      <c:pt idx="9">
                        <c:v>S24</c:v>
                      </c:pt>
                    </c:strCache>
                  </c:strRef>
                </c:cat>
                <c:val>
                  <c:numRef>
                    <c:extLst xmlns:c15="http://schemas.microsoft.com/office/drawing/2012/chart">
                      <c:ext xmlns:c15="http://schemas.microsoft.com/office/drawing/2012/chart" uri="{02D57815-91ED-43cb-92C2-25804820EDAC}">
                        <c15:formulaRef>
                          <c15:sqref>Sheet1!$H$2:$H$11</c15:sqref>
                        </c15:formulaRef>
                      </c:ext>
                    </c:extLst>
                    <c:numCache>
                      <c:formatCode>0</c:formatCode>
                      <c:ptCount val="10"/>
                      <c:pt idx="0">
                        <c:v>241</c:v>
                      </c:pt>
                      <c:pt idx="1">
                        <c:v>298</c:v>
                      </c:pt>
                      <c:pt idx="2">
                        <c:v>289</c:v>
                      </c:pt>
                      <c:pt idx="3">
                        <c:v>31</c:v>
                      </c:pt>
                      <c:pt idx="4">
                        <c:v>288</c:v>
                      </c:pt>
                      <c:pt idx="6">
                        <c:v>297</c:v>
                      </c:pt>
                      <c:pt idx="7">
                        <c:v>314</c:v>
                      </c:pt>
                      <c:pt idx="8">
                        <c:v>330</c:v>
                      </c:pt>
                      <c:pt idx="9">
                        <c:v>380</c:v>
                      </c:pt>
                    </c:numCache>
                  </c:numRef>
                </c:val>
                <c:extLst xmlns:c15="http://schemas.microsoft.com/office/drawing/2012/chart">
                  <c:ext xmlns:c16="http://schemas.microsoft.com/office/drawing/2014/chart" uri="{C3380CC4-5D6E-409C-BE32-E72D297353CC}">
                    <c16:uniqueId val="{00000015-4C87-47ED-9686-499AB6EA9C76}"/>
                  </c:ext>
                </c:extLst>
              </c15:ser>
            </c15:filteredBarSeries>
            <c15:filteredBarSeries>
              <c15:ser>
                <c:idx val="7"/>
                <c:order val="7"/>
                <c:tx>
                  <c:strRef>
                    <c:extLst xmlns:c15="http://schemas.microsoft.com/office/drawing/2012/chart">
                      <c:ext xmlns:c15="http://schemas.microsoft.com/office/drawing/2012/chart" uri="{02D57815-91ED-43cb-92C2-25804820EDAC}">
                        <c15:formulaRef>
                          <c15:sqref>Sheet1!$I$1</c15:sqref>
                        </c15:formulaRef>
                      </c:ext>
                    </c:extLst>
                    <c:strCache>
                      <c:ptCount val="1"/>
                      <c:pt idx="0">
                        <c:v>Mod Count</c:v>
                      </c:pt>
                    </c:strCache>
                  </c:strRef>
                </c:tx>
                <c:invertIfNegative val="0"/>
                <c:cat>
                  <c:strRef>
                    <c:extLst xmlns:c15="http://schemas.microsoft.com/office/drawing/2012/chart">
                      <c:ext xmlns:c15="http://schemas.microsoft.com/office/drawing/2012/chart" uri="{02D57815-91ED-43cb-92C2-25804820EDAC}">
                        <c15:formulaRef>
                          <c15:sqref>Sheet1!$A$2:$A$11</c15:sqref>
                        </c15:formulaRef>
                      </c:ext>
                    </c:extLst>
                    <c:strCache>
                      <c:ptCount val="10"/>
                      <c:pt idx="0">
                        <c:v>S15</c:v>
                      </c:pt>
                      <c:pt idx="1">
                        <c:v>S16</c:v>
                      </c:pt>
                      <c:pt idx="2">
                        <c:v>S17</c:v>
                      </c:pt>
                      <c:pt idx="3">
                        <c:v>S18</c:v>
                      </c:pt>
                      <c:pt idx="4">
                        <c:v>S19</c:v>
                      </c:pt>
                      <c:pt idx="5">
                        <c:v>S20</c:v>
                      </c:pt>
                      <c:pt idx="6">
                        <c:v>S21</c:v>
                      </c:pt>
                      <c:pt idx="7">
                        <c:v>S22</c:v>
                      </c:pt>
                      <c:pt idx="8">
                        <c:v>S23</c:v>
                      </c:pt>
                      <c:pt idx="9">
                        <c:v>S24</c:v>
                      </c:pt>
                    </c:strCache>
                  </c:strRef>
                </c:cat>
                <c:val>
                  <c:numRef>
                    <c:extLst xmlns:c15="http://schemas.microsoft.com/office/drawing/2012/chart">
                      <c:ext xmlns:c15="http://schemas.microsoft.com/office/drawing/2012/chart" uri="{02D57815-91ED-43cb-92C2-25804820EDAC}">
                        <c15:formulaRef>
                          <c15:sqref>Sheet1!$I$2:$I$11</c15:sqref>
                        </c15:formulaRef>
                      </c:ext>
                    </c:extLst>
                    <c:numCache>
                      <c:formatCode>0</c:formatCode>
                      <c:ptCount val="10"/>
                      <c:pt idx="0">
                        <c:v>129</c:v>
                      </c:pt>
                      <c:pt idx="1">
                        <c:v>123</c:v>
                      </c:pt>
                      <c:pt idx="2">
                        <c:v>110</c:v>
                      </c:pt>
                      <c:pt idx="3">
                        <c:v>11</c:v>
                      </c:pt>
                      <c:pt idx="4">
                        <c:v>103</c:v>
                      </c:pt>
                      <c:pt idx="6">
                        <c:v>38</c:v>
                      </c:pt>
                      <c:pt idx="7">
                        <c:v>87</c:v>
                      </c:pt>
                      <c:pt idx="8">
                        <c:v>95</c:v>
                      </c:pt>
                      <c:pt idx="9">
                        <c:v>90</c:v>
                      </c:pt>
                    </c:numCache>
                  </c:numRef>
                </c:val>
                <c:extLst xmlns:c15="http://schemas.microsoft.com/office/drawing/2012/chart">
                  <c:ext xmlns:c16="http://schemas.microsoft.com/office/drawing/2014/chart" uri="{C3380CC4-5D6E-409C-BE32-E72D297353CC}">
                    <c16:uniqueId val="{00000016-4C87-47ED-9686-499AB6EA9C76}"/>
                  </c:ext>
                </c:extLst>
              </c15:ser>
            </c15:filteredBarSeries>
            <c15:filteredBarSeries>
              <c15:ser>
                <c:idx val="8"/>
                <c:order val="8"/>
                <c:tx>
                  <c:strRef>
                    <c:extLst xmlns:c15="http://schemas.microsoft.com/office/drawing/2012/chart">
                      <c:ext xmlns:c15="http://schemas.microsoft.com/office/drawing/2012/chart" uri="{02D57815-91ED-43cb-92C2-25804820EDAC}">
                        <c15:formulaRef>
                          <c15:sqref>Sheet1!$J$1</c15:sqref>
                        </c15:formulaRef>
                      </c:ext>
                    </c:extLst>
                    <c:strCache>
                      <c:ptCount val="1"/>
                      <c:pt idx="0">
                        <c:v>High Count</c:v>
                      </c:pt>
                    </c:strCache>
                  </c:strRef>
                </c:tx>
                <c:invertIfNegative val="0"/>
                <c:cat>
                  <c:strRef>
                    <c:extLst xmlns:c15="http://schemas.microsoft.com/office/drawing/2012/chart">
                      <c:ext xmlns:c15="http://schemas.microsoft.com/office/drawing/2012/chart" uri="{02D57815-91ED-43cb-92C2-25804820EDAC}">
                        <c15:formulaRef>
                          <c15:sqref>Sheet1!$A$2:$A$11</c15:sqref>
                        </c15:formulaRef>
                      </c:ext>
                    </c:extLst>
                    <c:strCache>
                      <c:ptCount val="10"/>
                      <c:pt idx="0">
                        <c:v>S15</c:v>
                      </c:pt>
                      <c:pt idx="1">
                        <c:v>S16</c:v>
                      </c:pt>
                      <c:pt idx="2">
                        <c:v>S17</c:v>
                      </c:pt>
                      <c:pt idx="3">
                        <c:v>S18</c:v>
                      </c:pt>
                      <c:pt idx="4">
                        <c:v>S19</c:v>
                      </c:pt>
                      <c:pt idx="5">
                        <c:v>S20</c:v>
                      </c:pt>
                      <c:pt idx="6">
                        <c:v>S21</c:v>
                      </c:pt>
                      <c:pt idx="7">
                        <c:v>S22</c:v>
                      </c:pt>
                      <c:pt idx="8">
                        <c:v>S23</c:v>
                      </c:pt>
                      <c:pt idx="9">
                        <c:v>S24</c:v>
                      </c:pt>
                    </c:strCache>
                  </c:strRef>
                </c:cat>
                <c:val>
                  <c:numRef>
                    <c:extLst xmlns:c15="http://schemas.microsoft.com/office/drawing/2012/chart">
                      <c:ext xmlns:c15="http://schemas.microsoft.com/office/drawing/2012/chart" uri="{02D57815-91ED-43cb-92C2-25804820EDAC}">
                        <c15:formulaRef>
                          <c15:sqref>Sheet1!$J$2:$J$11</c15:sqref>
                        </c15:formulaRef>
                      </c:ext>
                    </c:extLst>
                    <c:numCache>
                      <c:formatCode>0</c:formatCode>
                      <c:ptCount val="10"/>
                      <c:pt idx="0">
                        <c:v>70</c:v>
                      </c:pt>
                      <c:pt idx="1">
                        <c:v>43</c:v>
                      </c:pt>
                      <c:pt idx="2">
                        <c:v>45</c:v>
                      </c:pt>
                      <c:pt idx="3">
                        <c:v>5</c:v>
                      </c:pt>
                      <c:pt idx="4">
                        <c:v>43</c:v>
                      </c:pt>
                      <c:pt idx="6">
                        <c:v>7</c:v>
                      </c:pt>
                      <c:pt idx="7">
                        <c:v>25</c:v>
                      </c:pt>
                      <c:pt idx="8">
                        <c:v>31</c:v>
                      </c:pt>
                      <c:pt idx="9">
                        <c:v>15</c:v>
                      </c:pt>
                    </c:numCache>
                  </c:numRef>
                </c:val>
                <c:extLst xmlns:c15="http://schemas.microsoft.com/office/drawing/2012/chart">
                  <c:ext xmlns:c16="http://schemas.microsoft.com/office/drawing/2014/chart" uri="{C3380CC4-5D6E-409C-BE32-E72D297353CC}">
                    <c16:uniqueId val="{00000017-4C87-47ED-9686-499AB6EA9C76}"/>
                  </c:ext>
                </c:extLst>
              </c15:ser>
            </c15:filteredBarSeries>
            <c15:filteredBarSeries>
              <c15:ser>
                <c:idx val="9"/>
                <c:order val="9"/>
                <c:tx>
                  <c:strRef>
                    <c:extLst xmlns:c15="http://schemas.microsoft.com/office/drawing/2012/chart">
                      <c:ext xmlns:c15="http://schemas.microsoft.com/office/drawing/2012/chart" uri="{02D57815-91ED-43cb-92C2-25804820EDAC}">
                        <c15:formulaRef>
                          <c15:sqref>Sheet1!$K$1</c15:sqref>
                        </c15:formulaRef>
                      </c:ext>
                    </c:extLst>
                    <c:strCache>
                      <c:ptCount val="1"/>
                      <c:pt idx="0">
                        <c:v>Column H (for B &amp; E)</c:v>
                      </c:pt>
                    </c:strCache>
                  </c:strRef>
                </c:tx>
                <c:invertIfNegative val="0"/>
                <c:cat>
                  <c:strRef>
                    <c:extLst xmlns:c15="http://schemas.microsoft.com/office/drawing/2012/chart">
                      <c:ext xmlns:c15="http://schemas.microsoft.com/office/drawing/2012/chart" uri="{02D57815-91ED-43cb-92C2-25804820EDAC}">
                        <c15:formulaRef>
                          <c15:sqref>Sheet1!$A$2:$A$11</c15:sqref>
                        </c15:formulaRef>
                      </c:ext>
                    </c:extLst>
                    <c:strCache>
                      <c:ptCount val="10"/>
                      <c:pt idx="0">
                        <c:v>S15</c:v>
                      </c:pt>
                      <c:pt idx="1">
                        <c:v>S16</c:v>
                      </c:pt>
                      <c:pt idx="2">
                        <c:v>S17</c:v>
                      </c:pt>
                      <c:pt idx="3">
                        <c:v>S18</c:v>
                      </c:pt>
                      <c:pt idx="4">
                        <c:v>S19</c:v>
                      </c:pt>
                      <c:pt idx="5">
                        <c:v>S20</c:v>
                      </c:pt>
                      <c:pt idx="6">
                        <c:v>S21</c:v>
                      </c:pt>
                      <c:pt idx="7">
                        <c:v>S22</c:v>
                      </c:pt>
                      <c:pt idx="8">
                        <c:v>S23</c:v>
                      </c:pt>
                      <c:pt idx="9">
                        <c:v>S24</c:v>
                      </c:pt>
                    </c:strCache>
                  </c:strRef>
                </c:cat>
                <c:val>
                  <c:numRef>
                    <c:extLst xmlns:c15="http://schemas.microsoft.com/office/drawing/2012/chart">
                      <c:ext xmlns:c15="http://schemas.microsoft.com/office/drawing/2012/chart" uri="{02D57815-91ED-43cb-92C2-25804820EDAC}">
                        <c15:formulaRef>
                          <c15:sqref>Sheet1!$K$2:$K$11</c15:sqref>
                        </c15:formulaRef>
                      </c:ext>
                    </c:extLst>
                    <c:numCache>
                      <c:formatCode>General</c:formatCode>
                      <c:ptCount val="10"/>
                      <c:pt idx="0">
                        <c:v>0</c:v>
                      </c:pt>
                      <c:pt idx="1">
                        <c:v>0</c:v>
                      </c:pt>
                      <c:pt idx="2">
                        <c:v>0</c:v>
                      </c:pt>
                      <c:pt idx="3">
                        <c:v>0</c:v>
                      </c:pt>
                      <c:pt idx="4">
                        <c:v>0</c:v>
                      </c:pt>
                      <c:pt idx="6">
                        <c:v>0</c:v>
                      </c:pt>
                      <c:pt idx="7">
                        <c:v>0</c:v>
                      </c:pt>
                      <c:pt idx="8">
                        <c:v>0</c:v>
                      </c:pt>
                      <c:pt idx="9">
                        <c:v>0</c:v>
                      </c:pt>
                    </c:numCache>
                  </c:numRef>
                </c:val>
                <c:extLst xmlns:c15="http://schemas.microsoft.com/office/drawing/2012/chart">
                  <c:ext xmlns:c16="http://schemas.microsoft.com/office/drawing/2014/chart" uri="{C3380CC4-5D6E-409C-BE32-E72D297353CC}">
                    <c16:uniqueId val="{00000018-4C87-47ED-9686-499AB6EA9C76}"/>
                  </c:ext>
                </c:extLst>
              </c15:ser>
            </c15:filteredBarSeries>
            <c15:filteredBarSeries>
              <c15:ser>
                <c:idx val="10"/>
                <c:order val="10"/>
                <c:tx>
                  <c:strRef>
                    <c:extLst xmlns:c15="http://schemas.microsoft.com/office/drawing/2012/chart">
                      <c:ext xmlns:c15="http://schemas.microsoft.com/office/drawing/2012/chart" uri="{02D57815-91ED-43cb-92C2-25804820EDAC}">
                        <c15:formulaRef>
                          <c15:sqref>Sheet1!$L$1</c15:sqref>
                        </c15:formulaRef>
                      </c:ext>
                    </c:extLst>
                    <c:strCache>
                      <c:ptCount val="1"/>
                      <c:pt idx="0">
                        <c:v>Column I (for C &amp; F</c:v>
                      </c:pt>
                    </c:strCache>
                  </c:strRef>
                </c:tx>
                <c:invertIfNegative val="0"/>
                <c:cat>
                  <c:strRef>
                    <c:extLst xmlns:c15="http://schemas.microsoft.com/office/drawing/2012/chart">
                      <c:ext xmlns:c15="http://schemas.microsoft.com/office/drawing/2012/chart" uri="{02D57815-91ED-43cb-92C2-25804820EDAC}">
                        <c15:formulaRef>
                          <c15:sqref>Sheet1!$A$2:$A$11</c15:sqref>
                        </c15:formulaRef>
                      </c:ext>
                    </c:extLst>
                    <c:strCache>
                      <c:ptCount val="10"/>
                      <c:pt idx="0">
                        <c:v>S15</c:v>
                      </c:pt>
                      <c:pt idx="1">
                        <c:v>S16</c:v>
                      </c:pt>
                      <c:pt idx="2">
                        <c:v>S17</c:v>
                      </c:pt>
                      <c:pt idx="3">
                        <c:v>S18</c:v>
                      </c:pt>
                      <c:pt idx="4">
                        <c:v>S19</c:v>
                      </c:pt>
                      <c:pt idx="5">
                        <c:v>S20</c:v>
                      </c:pt>
                      <c:pt idx="6">
                        <c:v>S21</c:v>
                      </c:pt>
                      <c:pt idx="7">
                        <c:v>S22</c:v>
                      </c:pt>
                      <c:pt idx="8">
                        <c:v>S23</c:v>
                      </c:pt>
                      <c:pt idx="9">
                        <c:v>S24</c:v>
                      </c:pt>
                    </c:strCache>
                  </c:strRef>
                </c:cat>
                <c:val>
                  <c:numRef>
                    <c:extLst xmlns:c15="http://schemas.microsoft.com/office/drawing/2012/chart">
                      <c:ext xmlns:c15="http://schemas.microsoft.com/office/drawing/2012/chart" uri="{02D57815-91ED-43cb-92C2-25804820EDAC}">
                        <c15:formulaRef>
                          <c15:sqref>Sheet1!$L$2:$L$11</c15:sqref>
                        </c15:formulaRef>
                      </c:ext>
                    </c:extLst>
                    <c:numCache>
                      <c:formatCode>General</c:formatCode>
                      <c:ptCount val="10"/>
                      <c:pt idx="0">
                        <c:v>0</c:v>
                      </c:pt>
                      <c:pt idx="1">
                        <c:v>0</c:v>
                      </c:pt>
                      <c:pt idx="2">
                        <c:v>0</c:v>
                      </c:pt>
                      <c:pt idx="3">
                        <c:v>0</c:v>
                      </c:pt>
                      <c:pt idx="4">
                        <c:v>0</c:v>
                      </c:pt>
                      <c:pt idx="6">
                        <c:v>0</c:v>
                      </c:pt>
                      <c:pt idx="7">
                        <c:v>0</c:v>
                      </c:pt>
                      <c:pt idx="8">
                        <c:v>0</c:v>
                      </c:pt>
                      <c:pt idx="9">
                        <c:v>0</c:v>
                      </c:pt>
                    </c:numCache>
                  </c:numRef>
                </c:val>
                <c:extLst xmlns:c15="http://schemas.microsoft.com/office/drawing/2012/chart">
                  <c:ext xmlns:c16="http://schemas.microsoft.com/office/drawing/2014/chart" uri="{C3380CC4-5D6E-409C-BE32-E72D297353CC}">
                    <c16:uniqueId val="{00000019-4C87-47ED-9686-499AB6EA9C76}"/>
                  </c:ext>
                </c:extLst>
              </c15:ser>
            </c15:filteredBarSeries>
            <c15:filteredBarSeries>
              <c15:ser>
                <c:idx val="11"/>
                <c:order val="11"/>
                <c:tx>
                  <c:strRef>
                    <c:extLst xmlns:c15="http://schemas.microsoft.com/office/drawing/2012/chart">
                      <c:ext xmlns:c15="http://schemas.microsoft.com/office/drawing/2012/chart" uri="{02D57815-91ED-43cb-92C2-25804820EDAC}">
                        <c15:formulaRef>
                          <c15:sqref>Sheet1!$M$1</c15:sqref>
                        </c15:formulaRef>
                      </c:ext>
                    </c:extLst>
                    <c:strCache>
                      <c:ptCount val="1"/>
                      <c:pt idx="0">
                        <c:v>Column J (for D &amp; G):</c:v>
                      </c:pt>
                    </c:strCache>
                  </c:strRef>
                </c:tx>
                <c:invertIfNegative val="0"/>
                <c:cat>
                  <c:strRef>
                    <c:extLst xmlns:c15="http://schemas.microsoft.com/office/drawing/2012/chart">
                      <c:ext xmlns:c15="http://schemas.microsoft.com/office/drawing/2012/chart" uri="{02D57815-91ED-43cb-92C2-25804820EDAC}">
                        <c15:formulaRef>
                          <c15:sqref>Sheet1!$A$2:$A$11</c15:sqref>
                        </c15:formulaRef>
                      </c:ext>
                    </c:extLst>
                    <c:strCache>
                      <c:ptCount val="10"/>
                      <c:pt idx="0">
                        <c:v>S15</c:v>
                      </c:pt>
                      <c:pt idx="1">
                        <c:v>S16</c:v>
                      </c:pt>
                      <c:pt idx="2">
                        <c:v>S17</c:v>
                      </c:pt>
                      <c:pt idx="3">
                        <c:v>S18</c:v>
                      </c:pt>
                      <c:pt idx="4">
                        <c:v>S19</c:v>
                      </c:pt>
                      <c:pt idx="5">
                        <c:v>S20</c:v>
                      </c:pt>
                      <c:pt idx="6">
                        <c:v>S21</c:v>
                      </c:pt>
                      <c:pt idx="7">
                        <c:v>S22</c:v>
                      </c:pt>
                      <c:pt idx="8">
                        <c:v>S23</c:v>
                      </c:pt>
                      <c:pt idx="9">
                        <c:v>S24</c:v>
                      </c:pt>
                    </c:strCache>
                  </c:strRef>
                </c:cat>
                <c:val>
                  <c:numRef>
                    <c:extLst xmlns:c15="http://schemas.microsoft.com/office/drawing/2012/chart">
                      <c:ext xmlns:c15="http://schemas.microsoft.com/office/drawing/2012/chart" uri="{02D57815-91ED-43cb-92C2-25804820EDAC}">
                        <c15:formulaRef>
                          <c15:sqref>Sheet1!$M$2:$M$11</c15:sqref>
                        </c15:formulaRef>
                      </c:ext>
                    </c:extLst>
                    <c:numCache>
                      <c:formatCode>General</c:formatCode>
                      <c:ptCount val="10"/>
                      <c:pt idx="0">
                        <c:v>0</c:v>
                      </c:pt>
                      <c:pt idx="1">
                        <c:v>0</c:v>
                      </c:pt>
                      <c:pt idx="2">
                        <c:v>0</c:v>
                      </c:pt>
                      <c:pt idx="3">
                        <c:v>0</c:v>
                      </c:pt>
                      <c:pt idx="4">
                        <c:v>0</c:v>
                      </c:pt>
                      <c:pt idx="6">
                        <c:v>0</c:v>
                      </c:pt>
                      <c:pt idx="7">
                        <c:v>0</c:v>
                      </c:pt>
                      <c:pt idx="8">
                        <c:v>0</c:v>
                      </c:pt>
                      <c:pt idx="9">
                        <c:v>0</c:v>
                      </c:pt>
                    </c:numCache>
                  </c:numRef>
                </c:val>
                <c:extLst xmlns:c15="http://schemas.microsoft.com/office/drawing/2012/chart">
                  <c:ext xmlns:c16="http://schemas.microsoft.com/office/drawing/2014/chart" uri="{C3380CC4-5D6E-409C-BE32-E72D297353CC}">
                    <c16:uniqueId val="{0000001A-4C87-47ED-9686-499AB6EA9C76}"/>
                  </c:ext>
                </c:extLst>
              </c15:ser>
            </c15:filteredBarSeries>
          </c:ext>
        </c:extLst>
      </c:bar3DChart>
      <c:catAx>
        <c:axId val="329537128"/>
        <c:scaling>
          <c:orientation val="minMax"/>
        </c:scaling>
        <c:delete val="0"/>
        <c:axPos val="b"/>
        <c:title>
          <c:tx>
            <c:rich>
              <a:bodyPr/>
              <a:lstStyle/>
              <a:p>
                <a:pPr>
                  <a:defRPr/>
                </a:pPr>
                <a:r>
                  <a:rPr lang="en-US"/>
                  <a:t>Spring</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min val="0"/>
        </c:scaling>
        <c:delete val="0"/>
        <c:axPos val="l"/>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28103187773984883"/>
          <c:y val="0.92991102976016238"/>
          <c:w val="0.50690919482793029"/>
          <c:h val="7.0088970239837622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pPr>
        <a:ln>
          <a:solidFill>
            <a:schemeClr val="bg2">
              <a:lumMod val="90000"/>
            </a:schemeClr>
          </a:solidFill>
        </a:ln>
      </c:spPr>
    </c:sideWall>
    <c:backWall>
      <c:thickness val="0"/>
      <c:spPr>
        <a:ln>
          <a:solidFill>
            <a:schemeClr val="bg2">
              <a:lumMod val="90000"/>
            </a:schemeClr>
          </a:solidFill>
        </a:ln>
      </c:spPr>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 (0-1)</c:v>
                </c:pt>
              </c:strCache>
            </c:strRef>
          </c:tx>
          <c:spPr>
            <a:solidFill>
              <a:srgbClr val="33CC33"/>
            </a:solidFill>
          </c:spPr>
          <c:invertIfNegative val="0"/>
          <c:dLbls>
            <c:dLbl>
              <c:idx val="0"/>
              <c:layout>
                <c:manualLayout>
                  <c:x val="4.6145778328943064E-3"/>
                  <c:y val="-5.2994491285222871E-2"/>
                </c:manualLayout>
              </c:layout>
              <c:tx>
                <c:rich>
                  <a:bodyPr/>
                  <a:lstStyle/>
                  <a:p>
                    <a:fld id="{F7B7933C-28B6-4A4A-AE45-6AD36F912BC4}" type="CELLRANGE">
                      <a:rPr lang="en-US" sz="1400"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1233-4E69-AB4A-3A82BFFC5D4F}"/>
                </c:ext>
              </c:extLst>
            </c:dLbl>
            <c:dLbl>
              <c:idx val="1"/>
              <c:layout>
                <c:manualLayout>
                  <c:x val="2.307288916447164E-3"/>
                  <c:y val="-1.5898347385566943E-2"/>
                </c:manualLayout>
              </c:layout>
              <c:tx>
                <c:rich>
                  <a:bodyPr/>
                  <a:lstStyle/>
                  <a:p>
                    <a:fld id="{7D9AEE12-5B3A-46FB-85FE-FD056AE93EC1}"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1233-4E69-AB4A-3A82BFFC5D4F}"/>
                </c:ext>
              </c:extLst>
            </c:dLbl>
            <c:dLbl>
              <c:idx val="2"/>
              <c:layout>
                <c:manualLayout>
                  <c:x val="4.6145778328943281E-3"/>
                  <c:y val="-1.3248622821305754E-2"/>
                </c:manualLayout>
              </c:layout>
              <c:tx>
                <c:rich>
                  <a:bodyPr/>
                  <a:lstStyle/>
                  <a:p>
                    <a:fld id="{DA61A695-5740-4B6D-A9C0-C333464BC98F}"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1233-4E69-AB4A-3A82BFFC5D4F}"/>
                </c:ext>
              </c:extLst>
            </c:dLbl>
            <c:dLbl>
              <c:idx val="3"/>
              <c:layout>
                <c:manualLayout>
                  <c:x val="4.6145778328943281E-3"/>
                  <c:y val="-5.2994491285223303E-3"/>
                </c:manualLayout>
              </c:layout>
              <c:tx>
                <c:rich>
                  <a:bodyPr/>
                  <a:lstStyle/>
                  <a:p>
                    <a:fld id="{DFCFE31A-F9F0-6545-8507-387187644770}"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1233-4E69-AB4A-3A82BFFC5D4F}"/>
                </c:ext>
              </c:extLst>
            </c:dLbl>
            <c:dLbl>
              <c:idx val="4"/>
              <c:layout>
                <c:manualLayout>
                  <c:x val="5.7682222911179092E-3"/>
                  <c:y val="-1.0598898257044612E-2"/>
                </c:manualLayout>
              </c:layout>
              <c:tx>
                <c:rich>
                  <a:bodyPr/>
                  <a:lstStyle/>
                  <a:p>
                    <a:fld id="{3CEEB063-097C-4C45-8768-85C0E4BF0D2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1233-4E69-AB4A-3A82BFFC5D4F}"/>
                </c:ext>
              </c:extLst>
            </c:dLbl>
            <c:dLbl>
              <c:idx val="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0-10DC-48D5-9273-66C21FC094A3}"/>
                </c:ext>
              </c:extLst>
            </c:dLbl>
            <c:dLbl>
              <c:idx val="6"/>
              <c:layout>
                <c:manualLayout>
                  <c:x val="8.0755112075650733E-3"/>
                  <c:y val="1.3248622821305608E-2"/>
                </c:manualLayout>
              </c:layout>
              <c:tx>
                <c:rich>
                  <a:bodyPr/>
                  <a:lstStyle/>
                  <a:p>
                    <a:fld id="{6A6C138B-B56F-474D-AFA0-EC70C82B2E2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10DC-48D5-9273-66C21FC094A3}"/>
                </c:ext>
              </c:extLst>
            </c:dLbl>
            <c:dLbl>
              <c:idx val="7"/>
              <c:layout>
                <c:manualLayout>
                  <c:x val="6.9218667493414912E-3"/>
                  <c:y val="-2.1197796514089175E-2"/>
                </c:manualLayout>
              </c:layout>
              <c:tx>
                <c:rich>
                  <a:bodyPr/>
                  <a:lstStyle/>
                  <a:p>
                    <a:fld id="{B279442F-E66A-B642-8A4C-9B5C767DF01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10DC-48D5-9273-66C21FC094A3}"/>
                </c:ext>
              </c:extLst>
            </c:dLbl>
            <c:dLbl>
              <c:idx val="8"/>
              <c:layout>
                <c:manualLayout>
                  <c:x val="6.9218667493414912E-3"/>
                  <c:y val="-1.5898347385566846E-2"/>
                </c:manualLayout>
              </c:layout>
              <c:tx>
                <c:rich>
                  <a:bodyPr/>
                  <a:lstStyle/>
                  <a:p>
                    <a:fld id="{53543C1D-67E9-1B41-A9F3-4A556FCB205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10DC-48D5-9273-66C21FC094A3}"/>
                </c:ext>
              </c:extLst>
            </c:dLbl>
            <c:dLbl>
              <c:idx val="9"/>
              <c:layout>
                <c:manualLayout>
                  <c:x val="5.7682222911179092E-3"/>
                  <c:y val="-1.3248622821305754E-2"/>
                </c:manualLayout>
              </c:layout>
              <c:tx>
                <c:rich>
                  <a:bodyPr/>
                  <a:lstStyle/>
                  <a:p>
                    <a:fld id="{D2EAEEBE-B4ED-2D40-8F32-4BD1565B2B7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10DC-48D5-9273-66C21FC094A3}"/>
                </c:ext>
              </c:extLst>
            </c:dLbl>
            <c:spPr>
              <a:solidFill>
                <a:schemeClr val="accent6">
                  <a:lumMod val="20000"/>
                  <a:lumOff val="80000"/>
                </a:schemeClr>
              </a:solidFill>
              <a:ln>
                <a:solidFill>
                  <a:prstClr val="black">
                    <a:lumMod val="65000"/>
                    <a:lumOff val="35000"/>
                  </a:prstClr>
                </a:solidFill>
              </a:ln>
              <a:effectLst/>
            </c:spPr>
            <c:txPr>
              <a:bodyPr wrap="square" lIns="38100" tIns="19050" rIns="38100" bIns="19050" anchor="ctr">
                <a:spAutoFit/>
              </a:bodyPr>
              <a:lstStyle/>
              <a:p>
                <a:pPr>
                  <a:defRPr sz="1400"/>
                </a:pPr>
                <a:endParaRPr lang="en-US"/>
              </a:p>
            </c:txP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1"/>
              </c:ext>
            </c:extLst>
          </c:dLbls>
          <c:cat>
            <c:strRef>
              <c:f>Sheet1!$A$2:$A$11</c:f>
              <c:strCache>
                <c:ptCount val="10"/>
                <c:pt idx="0">
                  <c:v>S15</c:v>
                </c:pt>
                <c:pt idx="1">
                  <c:v>S16</c:v>
                </c:pt>
                <c:pt idx="2">
                  <c:v>S17</c:v>
                </c:pt>
                <c:pt idx="3">
                  <c:v>S18</c:v>
                </c:pt>
                <c:pt idx="4">
                  <c:v>S19</c:v>
                </c:pt>
                <c:pt idx="5">
                  <c:v>S20</c:v>
                </c:pt>
                <c:pt idx="6">
                  <c:v>S21</c:v>
                </c:pt>
                <c:pt idx="7">
                  <c:v>S22</c:v>
                </c:pt>
                <c:pt idx="8">
                  <c:v>S23</c:v>
                </c:pt>
                <c:pt idx="9">
                  <c:v>S24</c:v>
                </c:pt>
              </c:strCache>
            </c:strRef>
          </c:cat>
          <c:val>
            <c:numRef>
              <c:f>Sheet1!$B$2:$B$11</c:f>
              <c:numCache>
                <c:formatCode>0.000000</c:formatCode>
                <c:ptCount val="10"/>
                <c:pt idx="0">
                  <c:v>0.64319999999999999</c:v>
                </c:pt>
                <c:pt idx="1">
                  <c:v>0.75860000000000005</c:v>
                </c:pt>
                <c:pt idx="2">
                  <c:v>0.76580000000000004</c:v>
                </c:pt>
                <c:pt idx="3">
                  <c:v>0.78720000000000001</c:v>
                </c:pt>
                <c:pt idx="4">
                  <c:v>0.76959999999999995</c:v>
                </c:pt>
                <c:pt idx="6">
                  <c:v>0.83919999999999995</c:v>
                </c:pt>
                <c:pt idx="7">
                  <c:v>0.73750000000000004</c:v>
                </c:pt>
                <c:pt idx="8">
                  <c:v>0.74780000000000002</c:v>
                </c:pt>
                <c:pt idx="9">
                  <c:v>0.76100000000000001</c:v>
                </c:pt>
              </c:numCache>
            </c:numRef>
          </c:val>
          <c:extLst>
            <c:ext xmlns:c15="http://schemas.microsoft.com/office/drawing/2012/chart" uri="{02D57815-91ED-43cb-92C2-25804820EDAC}">
              <c15:datalabelsRange>
                <c15:f>Sheet1!$K$2:$K$1048570</c15:f>
                <c15:dlblRangeCache>
                  <c:ptCount val="1048569"/>
                  <c:pt idx="0">
                    <c:v>64.32% 
(n=283)</c:v>
                  </c:pt>
                  <c:pt idx="1">
                    <c:v>75.86% 
(n=352)</c:v>
                  </c:pt>
                  <c:pt idx="2">
                    <c:v>76.58% 
(n=340)</c:v>
                  </c:pt>
                  <c:pt idx="3">
                    <c:v>78.72% 
(n=37)</c:v>
                  </c:pt>
                  <c:pt idx="4">
                    <c:v>76.96% 
(n=334)</c:v>
                  </c:pt>
                  <c:pt idx="6">
                    <c:v>83.92% 
(n=287)</c:v>
                  </c:pt>
                  <c:pt idx="7">
                    <c:v>73.75% 
(n=329)</c:v>
                  </c:pt>
                  <c:pt idx="8">
                    <c:v>74.78% 
(n=341)</c:v>
                  </c:pt>
                  <c:pt idx="9">
                    <c:v>76.1% 
(n=366)</c:v>
                  </c:pt>
                </c15:dlblRangeCache>
              </c15:datalabelsRange>
            </c:ext>
            <c:ext xmlns:c16="http://schemas.microsoft.com/office/drawing/2014/chart" uri="{C3380CC4-5D6E-409C-BE32-E72D297353CC}">
              <c16:uniqueId val="{00000005-1233-4E69-AB4A-3A82BFFC5D4F}"/>
            </c:ext>
          </c:extLst>
        </c:ser>
        <c:ser>
          <c:idx val="1"/>
          <c:order val="1"/>
          <c:tx>
            <c:strRef>
              <c:f>Sheet1!$C$1</c:f>
              <c:strCache>
                <c:ptCount val="1"/>
                <c:pt idx="0">
                  <c:v>Moderate (2-3)</c:v>
                </c:pt>
              </c:strCache>
            </c:strRef>
          </c:tx>
          <c:spPr>
            <a:solidFill>
              <a:srgbClr val="FFFF00"/>
            </a:solidFill>
            <a:ln>
              <a:solidFill>
                <a:srgbClr val="FFFF00"/>
              </a:solidFill>
            </a:ln>
          </c:spPr>
          <c:invertIfNegative val="0"/>
          <c:dLbls>
            <c:dLbl>
              <c:idx val="0"/>
              <c:layout>
                <c:manualLayout>
                  <c:x val="4.3838489412496115E-2"/>
                  <c:y val="-2.6497245642611651E-3"/>
                </c:manualLayout>
              </c:layout>
              <c:tx>
                <c:rich>
                  <a:bodyPr/>
                  <a:lstStyle/>
                  <a:p>
                    <a:fld id="{8F82A1B7-8C68-8943-8ADD-61657190E67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1233-4E69-AB4A-3A82BFFC5D4F}"/>
                </c:ext>
              </c:extLst>
            </c:dLbl>
            <c:dLbl>
              <c:idx val="1"/>
              <c:layout>
                <c:manualLayout>
                  <c:x val="4.3838489412496115E-2"/>
                  <c:y val="4.7695042156700534E-2"/>
                </c:manualLayout>
              </c:layout>
              <c:tx>
                <c:rich>
                  <a:bodyPr/>
                  <a:lstStyle/>
                  <a:p>
                    <a:fld id="{309604B7-03C8-814A-820D-84C08BEB70C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1233-4E69-AB4A-3A82BFFC5D4F}"/>
                </c:ext>
              </c:extLst>
            </c:dLbl>
            <c:dLbl>
              <c:idx val="2"/>
              <c:layout>
                <c:manualLayout>
                  <c:x val="4.4992133870719694E-2"/>
                  <c:y val="4.7695042156700514E-2"/>
                </c:manualLayout>
              </c:layout>
              <c:tx>
                <c:rich>
                  <a:bodyPr/>
                  <a:lstStyle/>
                  <a:p>
                    <a:fld id="{EE3720C3-442A-404F-911A-F284BC8253D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8-1233-4E69-AB4A-3A82BFFC5D4F}"/>
                </c:ext>
              </c:extLst>
            </c:dLbl>
            <c:dLbl>
              <c:idx val="3"/>
              <c:layout>
                <c:manualLayout>
                  <c:x val="4.3838489412496115E-2"/>
                  <c:y val="4.7695042156700514E-2"/>
                </c:manualLayout>
              </c:layout>
              <c:tx>
                <c:rich>
                  <a:bodyPr/>
                  <a:lstStyle/>
                  <a:p>
                    <a:fld id="{D555DC82-226F-FC46-9FFA-527A6DDCF2C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1233-4E69-AB4A-3A82BFFC5D4F}"/>
                </c:ext>
              </c:extLst>
            </c:dLbl>
            <c:dLbl>
              <c:idx val="4"/>
              <c:layout>
                <c:manualLayout>
                  <c:x val="5.1914000620061185E-2"/>
                  <c:y val="4.5045317592439398E-2"/>
                </c:manualLayout>
              </c:layout>
              <c:tx>
                <c:rich>
                  <a:bodyPr/>
                  <a:lstStyle/>
                  <a:p>
                    <a:fld id="{44833C20-F64C-E147-A551-F52CD12EFCB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A-1233-4E69-AB4A-3A82BFFC5D4F}"/>
                </c:ext>
              </c:extLst>
            </c:dLbl>
            <c:dLbl>
              <c:idx val="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5-10DC-48D5-9273-66C21FC094A3}"/>
                </c:ext>
              </c:extLst>
            </c:dLbl>
            <c:dLbl>
              <c:idx val="6"/>
              <c:layout>
                <c:manualLayout>
                  <c:x val="4.3838489412496115E-2"/>
                  <c:y val="7.6842012363573062E-2"/>
                </c:manualLayout>
              </c:layout>
              <c:tx>
                <c:rich>
                  <a:bodyPr/>
                  <a:lstStyle/>
                  <a:p>
                    <a:fld id="{2580169F-9E24-624E-8ABC-C6B7D21008D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10DC-48D5-9273-66C21FC094A3}"/>
                </c:ext>
              </c:extLst>
            </c:dLbl>
            <c:dLbl>
              <c:idx val="7"/>
              <c:layout>
                <c:manualLayout>
                  <c:x val="4.4992133870719611E-2"/>
                  <c:y val="3.4446419335394808E-2"/>
                </c:manualLayout>
              </c:layout>
              <c:tx>
                <c:rich>
                  <a:bodyPr/>
                  <a:lstStyle/>
                  <a:p>
                    <a:fld id="{640582EA-60B9-3646-B63C-A0393C863E6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10DC-48D5-9273-66C21FC094A3}"/>
                </c:ext>
              </c:extLst>
            </c:dLbl>
            <c:dLbl>
              <c:idx val="8"/>
              <c:layout>
                <c:manualLayout>
                  <c:x val="4.4992133870719528E-2"/>
                  <c:y val="2.6497245642611411E-2"/>
                </c:manualLayout>
              </c:layout>
              <c:tx>
                <c:rich>
                  <a:bodyPr/>
                  <a:lstStyle/>
                  <a:p>
                    <a:fld id="{94F35A25-2E8C-D849-97CC-098837C76BA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8-10DC-48D5-9273-66C21FC094A3}"/>
                </c:ext>
              </c:extLst>
            </c:dLbl>
            <c:dLbl>
              <c:idx val="9"/>
              <c:layout>
                <c:manualLayout>
                  <c:x val="4.729942278716686E-2"/>
                  <c:y val="3.7096143899655952E-2"/>
                </c:manualLayout>
              </c:layout>
              <c:tx>
                <c:rich>
                  <a:bodyPr/>
                  <a:lstStyle/>
                  <a:p>
                    <a:fld id="{3152A9FD-6D67-984E-A29A-BBC3806209A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10DC-48D5-9273-66C21FC094A3}"/>
                </c:ext>
              </c:extLst>
            </c:dLbl>
            <c:spPr>
              <a:solidFill>
                <a:srgbClr val="FFFFCC"/>
              </a:solidFill>
              <a:ln>
                <a:solidFill>
                  <a:prstClr val="black">
                    <a:lumMod val="65000"/>
                    <a:lumOff val="35000"/>
                  </a:prstClr>
                </a:solidFill>
              </a:ln>
              <a:effectLst/>
            </c:spPr>
            <c:txPr>
              <a:bodyPr wrap="square" lIns="38100" tIns="19050" rIns="38100" bIns="19050" anchor="ctr">
                <a:spAutoFit/>
              </a:bodyPr>
              <a:lstStyle/>
              <a:p>
                <a:pPr>
                  <a:defRPr sz="1400"/>
                </a:pPr>
                <a:endParaRPr lang="en-US"/>
              </a:p>
            </c:txP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1"/>
              </c:ext>
            </c:extLst>
          </c:dLbls>
          <c:cat>
            <c:strRef>
              <c:f>Sheet1!$A$2:$A$11</c:f>
              <c:strCache>
                <c:ptCount val="10"/>
                <c:pt idx="0">
                  <c:v>S15</c:v>
                </c:pt>
                <c:pt idx="1">
                  <c:v>S16</c:v>
                </c:pt>
                <c:pt idx="2">
                  <c:v>S17</c:v>
                </c:pt>
                <c:pt idx="3">
                  <c:v>S18</c:v>
                </c:pt>
                <c:pt idx="4">
                  <c:v>S19</c:v>
                </c:pt>
                <c:pt idx="5">
                  <c:v>S20</c:v>
                </c:pt>
                <c:pt idx="6">
                  <c:v>S21</c:v>
                </c:pt>
                <c:pt idx="7">
                  <c:v>S22</c:v>
                </c:pt>
                <c:pt idx="8">
                  <c:v>S23</c:v>
                </c:pt>
                <c:pt idx="9">
                  <c:v>S24</c:v>
                </c:pt>
              </c:strCache>
            </c:strRef>
          </c:cat>
          <c:val>
            <c:numRef>
              <c:f>Sheet1!$C$2:$C$11</c:f>
              <c:numCache>
                <c:formatCode>0.000000</c:formatCode>
                <c:ptCount val="10"/>
                <c:pt idx="0">
                  <c:v>0.2341</c:v>
                </c:pt>
                <c:pt idx="1">
                  <c:v>0.15090000000000001</c:v>
                </c:pt>
                <c:pt idx="2">
                  <c:v>0.1532</c:v>
                </c:pt>
                <c:pt idx="3">
                  <c:v>0.12770000000000001</c:v>
                </c:pt>
                <c:pt idx="4">
                  <c:v>0.13589999999999999</c:v>
                </c:pt>
                <c:pt idx="6">
                  <c:v>0.1023</c:v>
                </c:pt>
                <c:pt idx="7">
                  <c:v>0.18140000000000001</c:v>
                </c:pt>
                <c:pt idx="8">
                  <c:v>0.16009999999999999</c:v>
                </c:pt>
                <c:pt idx="9">
                  <c:v>0.17299999999999999</c:v>
                </c:pt>
              </c:numCache>
            </c:numRef>
          </c:val>
          <c:extLst>
            <c:ext xmlns:c15="http://schemas.microsoft.com/office/drawing/2012/chart" uri="{02D57815-91ED-43cb-92C2-25804820EDAC}">
              <c15:datalabelsRange>
                <c15:f>Sheet1!$L$2:$L$1048570</c15:f>
                <c15:dlblRangeCache>
                  <c:ptCount val="1048569"/>
                  <c:pt idx="0">
                    <c:v>23.41% 
(n=103)</c:v>
                  </c:pt>
                  <c:pt idx="1">
                    <c:v>15.09% 
(n=70)</c:v>
                  </c:pt>
                  <c:pt idx="2">
                    <c:v>15.32% 
(n=68)</c:v>
                  </c:pt>
                  <c:pt idx="3">
                    <c:v>12.77% 
(n=6)</c:v>
                  </c:pt>
                  <c:pt idx="4">
                    <c:v>13.59% 
(n=59)</c:v>
                  </c:pt>
                  <c:pt idx="6">
                    <c:v>10.23% 
(n=35)</c:v>
                  </c:pt>
                  <c:pt idx="7">
                    <c:v>18.14% 
(n=65)</c:v>
                  </c:pt>
                  <c:pt idx="8">
                    <c:v>16.01% 
(n=73)</c:v>
                  </c:pt>
                  <c:pt idx="9">
                    <c:v>17.3% 
(n=67)</c:v>
                  </c:pt>
                </c15:dlblRangeCache>
              </c15:datalabelsRange>
            </c:ext>
            <c:ext xmlns:c16="http://schemas.microsoft.com/office/drawing/2014/chart" uri="{C3380CC4-5D6E-409C-BE32-E72D297353CC}">
              <c16:uniqueId val="{0000000B-1233-4E69-AB4A-3A82BFFC5D4F}"/>
            </c:ext>
          </c:extLst>
        </c:ser>
        <c:ser>
          <c:idx val="2"/>
          <c:order val="2"/>
          <c:tx>
            <c:strRef>
              <c:f>Sheet1!$D$1</c:f>
              <c:strCache>
                <c:ptCount val="1"/>
                <c:pt idx="0">
                  <c:v>High (4-15)</c:v>
                </c:pt>
              </c:strCache>
            </c:strRef>
          </c:tx>
          <c:spPr>
            <a:solidFill>
              <a:srgbClr val="FF0000"/>
            </a:solidFill>
            <a:ln>
              <a:solidFill>
                <a:srgbClr val="FF0000"/>
              </a:solidFill>
            </a:ln>
          </c:spPr>
          <c:invertIfNegative val="0"/>
          <c:dLbls>
            <c:dLbl>
              <c:idx val="0"/>
              <c:layout>
                <c:manualLayout>
                  <c:x val="4.2684844954272529E-2"/>
                  <c:y val="2.835413923488878E-3"/>
                </c:manualLayout>
              </c:layout>
              <c:tx>
                <c:rich>
                  <a:bodyPr/>
                  <a:lstStyle/>
                  <a:p>
                    <a:fld id="{FA450182-2917-4AC4-9215-BAAAF994D9BF}"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1233-4E69-AB4A-3A82BFFC5D4F}"/>
                </c:ext>
              </c:extLst>
            </c:dLbl>
            <c:dLbl>
              <c:idx val="1"/>
              <c:layout>
                <c:manualLayout>
                  <c:x val="4.6145778328943232E-2"/>
                  <c:y val="1.371138574126878E-2"/>
                </c:manualLayout>
              </c:layout>
              <c:tx>
                <c:rich>
                  <a:bodyPr/>
                  <a:lstStyle/>
                  <a:p>
                    <a:fld id="{E30EB1B8-A590-3349-9021-E39E31AC7D6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D-1233-4E69-AB4A-3A82BFFC5D4F}"/>
                </c:ext>
              </c:extLst>
            </c:dLbl>
            <c:dLbl>
              <c:idx val="2"/>
              <c:layout>
                <c:manualLayout>
                  <c:x val="4.7299422787166819E-2"/>
                  <c:y val="8.9400037680335016E-3"/>
                </c:manualLayout>
              </c:layout>
              <c:tx>
                <c:rich>
                  <a:bodyPr/>
                  <a:lstStyle/>
                  <a:p>
                    <a:fld id="{9EECE35F-9437-8C40-846B-956FACD748B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E-1233-4E69-AB4A-3A82BFFC5D4F}"/>
                </c:ext>
              </c:extLst>
            </c:dLbl>
            <c:dLbl>
              <c:idx val="3"/>
              <c:layout>
                <c:manualLayout>
                  <c:x val="4.0954378266937159E-2"/>
                  <c:y val="7.5861405635066874E-3"/>
                </c:manualLayout>
              </c:layout>
              <c:tx>
                <c:rich>
                  <a:bodyPr/>
                  <a:lstStyle/>
                  <a:p>
                    <a:fld id="{9947F71D-ACB9-9B4E-B1D5-364310B3E70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F-1233-4E69-AB4A-3A82BFFC5D4F}"/>
                </c:ext>
              </c:extLst>
            </c:dLbl>
            <c:dLbl>
              <c:idx val="4"/>
              <c:layout>
                <c:manualLayout>
                  <c:x val="4.4992133870719694E-2"/>
                  <c:y val="1.7615452359099732E-3"/>
                </c:manualLayout>
              </c:layout>
              <c:tx>
                <c:rich>
                  <a:bodyPr/>
                  <a:lstStyle/>
                  <a:p>
                    <a:fld id="{7157D467-C66F-9542-BFFD-11AB1313C9F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0-1233-4E69-AB4A-3A82BFFC5D4F}"/>
                </c:ext>
              </c:extLst>
            </c:dLbl>
            <c:dLbl>
              <c:idx val="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A-10DC-48D5-9273-66C21FC094A3}"/>
                </c:ext>
              </c:extLst>
            </c:dLbl>
            <c:dLbl>
              <c:idx val="6"/>
              <c:layout>
                <c:manualLayout>
                  <c:x val="4.2684844954272445E-2"/>
                  <c:y val="1.6570584593917179E-2"/>
                </c:manualLayout>
              </c:layout>
              <c:tx>
                <c:rich>
                  <a:bodyPr/>
                  <a:lstStyle/>
                  <a:p>
                    <a:fld id="{B5A9FCC8-86DD-DD4E-9265-2F781EAAEC9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10DC-48D5-9273-66C21FC094A3}"/>
                </c:ext>
              </c:extLst>
            </c:dLbl>
            <c:dLbl>
              <c:idx val="7"/>
              <c:layout>
                <c:manualLayout>
                  <c:x val="4.4992133870719694E-2"/>
                  <c:y val="6.2875668872892712E-3"/>
                </c:manualLayout>
              </c:layout>
              <c:tx>
                <c:rich>
                  <a:bodyPr/>
                  <a:lstStyle/>
                  <a:p>
                    <a:fld id="{B281759E-A239-1249-BEA9-8CAFEB717CB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10DC-48D5-9273-66C21FC094A3}"/>
                </c:ext>
              </c:extLst>
            </c:dLbl>
            <c:dLbl>
              <c:idx val="8"/>
              <c:layout>
                <c:manualLayout>
                  <c:x val="4.3838489412496115E-2"/>
                  <c:y val="-2.6497245642611409E-3"/>
                </c:manualLayout>
              </c:layout>
              <c:tx>
                <c:rich>
                  <a:bodyPr/>
                  <a:lstStyle/>
                  <a:p>
                    <a:fld id="{DCEC64F4-93CC-43E1-BBD3-1C181C9D1556}"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D-10DC-48D5-9273-66C21FC094A3}"/>
                </c:ext>
              </c:extLst>
            </c:dLbl>
            <c:dLbl>
              <c:idx val="9"/>
              <c:layout>
                <c:manualLayout>
                  <c:x val="4.845306724539044E-2"/>
                  <c:y val="6.0883159456460124E-3"/>
                </c:manualLayout>
              </c:layout>
              <c:tx>
                <c:rich>
                  <a:bodyPr/>
                  <a:lstStyle/>
                  <a:p>
                    <a:fld id="{C0541F04-0548-7F4D-8315-83FD8E215C1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E-10DC-48D5-9273-66C21FC094A3}"/>
                </c:ext>
              </c:extLst>
            </c:dLbl>
            <c:spPr>
              <a:solidFill>
                <a:srgbClr val="FFCCCC"/>
              </a:solidFill>
            </c:spPr>
            <c:txPr>
              <a:bodyPr wrap="square" lIns="38100" tIns="19050" rIns="38100" bIns="19050" anchor="ctr">
                <a:spAutoFit/>
              </a:bodyPr>
              <a:lstStyle/>
              <a:p>
                <a:pPr>
                  <a:defRPr sz="1400"/>
                </a:pPr>
                <a:endParaRPr lang="en-US"/>
              </a:p>
            </c:txP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1"/>
              </c:ext>
            </c:extLst>
          </c:dLbls>
          <c:cat>
            <c:strRef>
              <c:f>Sheet1!$A$2:$A$11</c:f>
              <c:strCache>
                <c:ptCount val="10"/>
                <c:pt idx="0">
                  <c:v>S15</c:v>
                </c:pt>
                <c:pt idx="1">
                  <c:v>S16</c:v>
                </c:pt>
                <c:pt idx="2">
                  <c:v>S17</c:v>
                </c:pt>
                <c:pt idx="3">
                  <c:v>S18</c:v>
                </c:pt>
                <c:pt idx="4">
                  <c:v>S19</c:v>
                </c:pt>
                <c:pt idx="5">
                  <c:v>S20</c:v>
                </c:pt>
                <c:pt idx="6">
                  <c:v>S21</c:v>
                </c:pt>
                <c:pt idx="7">
                  <c:v>S22</c:v>
                </c:pt>
                <c:pt idx="8">
                  <c:v>S23</c:v>
                </c:pt>
                <c:pt idx="9">
                  <c:v>S24</c:v>
                </c:pt>
              </c:strCache>
            </c:strRef>
          </c:cat>
          <c:val>
            <c:numRef>
              <c:f>Sheet1!$D$2:$D$11</c:f>
              <c:numCache>
                <c:formatCode>0.000000</c:formatCode>
                <c:ptCount val="10"/>
                <c:pt idx="0">
                  <c:v>0.1227</c:v>
                </c:pt>
                <c:pt idx="1">
                  <c:v>9.0499999999999997E-2</c:v>
                </c:pt>
                <c:pt idx="2">
                  <c:v>8.1100000000000005E-2</c:v>
                </c:pt>
                <c:pt idx="3">
                  <c:v>8.5099999999999995E-2</c:v>
                </c:pt>
                <c:pt idx="4">
                  <c:v>9.4500000000000001E-2</c:v>
                </c:pt>
                <c:pt idx="6">
                  <c:v>5.8500000000000003E-2</c:v>
                </c:pt>
                <c:pt idx="7">
                  <c:v>8.1100000000000005E-2</c:v>
                </c:pt>
                <c:pt idx="8">
                  <c:v>9.2100000000000001E-2</c:v>
                </c:pt>
                <c:pt idx="9">
                  <c:v>6.6000000000000003E-2</c:v>
                </c:pt>
              </c:numCache>
            </c:numRef>
          </c:val>
          <c:extLst>
            <c:ext xmlns:c15="http://schemas.microsoft.com/office/drawing/2012/chart" uri="{02D57815-91ED-43cb-92C2-25804820EDAC}">
              <c15:datalabelsRange>
                <c15:f>Sheet1!$M$2:$M$1048570</c15:f>
                <c15:dlblRangeCache>
                  <c:ptCount val="1048569"/>
                  <c:pt idx="0">
                    <c:v>12.27% 
(n=54)</c:v>
                  </c:pt>
                  <c:pt idx="1">
                    <c:v>9.05% 
(n=42)</c:v>
                  </c:pt>
                  <c:pt idx="2">
                    <c:v>8.11% 
(n=36)</c:v>
                  </c:pt>
                  <c:pt idx="3">
                    <c:v>8.51% 
(n=4)</c:v>
                  </c:pt>
                  <c:pt idx="4">
                    <c:v>9.45% 
(n=41)</c:v>
                  </c:pt>
                  <c:pt idx="6">
                    <c:v>5.85% 
(n=20)</c:v>
                  </c:pt>
                  <c:pt idx="7">
                    <c:v>8.11% 
(n=38)</c:v>
                  </c:pt>
                  <c:pt idx="8">
                    <c:v>9.21% 
(n=42)</c:v>
                  </c:pt>
                  <c:pt idx="9">
                    <c:v>6.6% 
(n=35)</c:v>
                  </c:pt>
                </c15:dlblRangeCache>
              </c15:datalabelsRange>
            </c:ext>
            <c:ext xmlns:c16="http://schemas.microsoft.com/office/drawing/2014/chart" uri="{C3380CC4-5D6E-409C-BE32-E72D297353CC}">
              <c16:uniqueId val="{00000011-1233-4E69-AB4A-3A82BFFC5D4F}"/>
            </c:ext>
          </c:extLst>
        </c:ser>
        <c:dLbls>
          <c:showLegendKey val="0"/>
          <c:showVal val="0"/>
          <c:showCatName val="0"/>
          <c:showSerName val="0"/>
          <c:showPercent val="0"/>
          <c:showBubbleSize val="0"/>
        </c:dLbls>
        <c:gapWidth val="150"/>
        <c:shape val="pyramid"/>
        <c:axId val="329537128"/>
        <c:axId val="420660408"/>
        <c:axId val="0"/>
        <c:extLst>
          <c:ext xmlns:c15="http://schemas.microsoft.com/office/drawing/2012/chart" uri="{02D57815-91ED-43cb-92C2-25804820EDAC}">
            <c15:filteredBarSeries>
              <c15:ser>
                <c:idx val="3"/>
                <c:order val="3"/>
                <c:tx>
                  <c:strRef>
                    <c:extLst>
                      <c:ext uri="{02D57815-91ED-43cb-92C2-25804820EDAC}">
                        <c15:formulaRef>
                          <c15:sqref>Sheet1!$E$1</c15:sqref>
                        </c15:formulaRef>
                      </c:ext>
                    </c:extLst>
                    <c:strCache>
                      <c:ptCount val="1"/>
                      <c:pt idx="0">
                        <c:v>Low Risk (0-3)2</c:v>
                      </c:pt>
                    </c:strCache>
                  </c:strRef>
                </c:tx>
                <c:invertIfNegative val="0"/>
                <c:cat>
                  <c:strRef>
                    <c:extLst>
                      <c:ext uri="{02D57815-91ED-43cb-92C2-25804820EDAC}">
                        <c15:formulaRef>
                          <c15:sqref>Sheet1!$A$2:$A$11</c15:sqref>
                        </c15:formulaRef>
                      </c:ext>
                    </c:extLst>
                    <c:strCache>
                      <c:ptCount val="10"/>
                      <c:pt idx="0">
                        <c:v>S15</c:v>
                      </c:pt>
                      <c:pt idx="1">
                        <c:v>S16</c:v>
                      </c:pt>
                      <c:pt idx="2">
                        <c:v>S17</c:v>
                      </c:pt>
                      <c:pt idx="3">
                        <c:v>S18</c:v>
                      </c:pt>
                      <c:pt idx="4">
                        <c:v>S19</c:v>
                      </c:pt>
                      <c:pt idx="5">
                        <c:v>S20</c:v>
                      </c:pt>
                      <c:pt idx="6">
                        <c:v>S21</c:v>
                      </c:pt>
                      <c:pt idx="7">
                        <c:v>S22</c:v>
                      </c:pt>
                      <c:pt idx="8">
                        <c:v>S23</c:v>
                      </c:pt>
                      <c:pt idx="9">
                        <c:v>S24</c:v>
                      </c:pt>
                    </c:strCache>
                  </c:strRef>
                </c:cat>
                <c:val>
                  <c:numRef>
                    <c:extLst>
                      <c:ext uri="{02D57815-91ED-43cb-92C2-25804820EDAC}">
                        <c15:formulaRef>
                          <c15:sqref>Sheet1!$E$2:$E$11</c15:sqref>
                        </c15:formulaRef>
                      </c:ext>
                    </c:extLst>
                    <c:numCache>
                      <c:formatCode>0.0000</c:formatCode>
                      <c:ptCount val="10"/>
                      <c:pt idx="0">
                        <c:v>0.64319999999999999</c:v>
                      </c:pt>
                      <c:pt idx="1">
                        <c:v>0.75860000000000005</c:v>
                      </c:pt>
                      <c:pt idx="2">
                        <c:v>0.76580000000000004</c:v>
                      </c:pt>
                      <c:pt idx="3">
                        <c:v>0.78720000000000001</c:v>
                      </c:pt>
                      <c:pt idx="4">
                        <c:v>0.76959999999999995</c:v>
                      </c:pt>
                      <c:pt idx="5">
                        <c:v>0</c:v>
                      </c:pt>
                      <c:pt idx="6">
                        <c:v>0.83919999999999995</c:v>
                      </c:pt>
                      <c:pt idx="7">
                        <c:v>0.73750000000000004</c:v>
                      </c:pt>
                      <c:pt idx="8">
                        <c:v>0.74780000000000002</c:v>
                      </c:pt>
                      <c:pt idx="9">
                        <c:v>0.76100000000000001</c:v>
                      </c:pt>
                    </c:numCache>
                  </c:numRef>
                </c:val>
                <c:extLst>
                  <c:ext xmlns:c16="http://schemas.microsoft.com/office/drawing/2014/chart" uri="{C3380CC4-5D6E-409C-BE32-E72D297353CC}">
                    <c16:uniqueId val="{00000012-1233-4E69-AB4A-3A82BFFC5D4F}"/>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Sheet1!$F$1</c15:sqref>
                        </c15:formulaRef>
                      </c:ext>
                    </c:extLst>
                    <c:strCache>
                      <c:ptCount val="1"/>
                      <c:pt idx="0">
                        <c:v>Moderate (4-8)2</c:v>
                      </c:pt>
                    </c:strCache>
                  </c:strRef>
                </c:tx>
                <c:invertIfNegative val="0"/>
                <c:cat>
                  <c:strRef>
                    <c:extLst xmlns:c15="http://schemas.microsoft.com/office/drawing/2012/chart">
                      <c:ext xmlns:c15="http://schemas.microsoft.com/office/drawing/2012/chart" uri="{02D57815-91ED-43cb-92C2-25804820EDAC}">
                        <c15:formulaRef>
                          <c15:sqref>Sheet1!$A$2:$A$11</c15:sqref>
                        </c15:formulaRef>
                      </c:ext>
                    </c:extLst>
                    <c:strCache>
                      <c:ptCount val="10"/>
                      <c:pt idx="0">
                        <c:v>S15</c:v>
                      </c:pt>
                      <c:pt idx="1">
                        <c:v>S16</c:v>
                      </c:pt>
                      <c:pt idx="2">
                        <c:v>S17</c:v>
                      </c:pt>
                      <c:pt idx="3">
                        <c:v>S18</c:v>
                      </c:pt>
                      <c:pt idx="4">
                        <c:v>S19</c:v>
                      </c:pt>
                      <c:pt idx="5">
                        <c:v>S20</c:v>
                      </c:pt>
                      <c:pt idx="6">
                        <c:v>S21</c:v>
                      </c:pt>
                      <c:pt idx="7">
                        <c:v>S22</c:v>
                      </c:pt>
                      <c:pt idx="8">
                        <c:v>S23</c:v>
                      </c:pt>
                      <c:pt idx="9">
                        <c:v>S24</c:v>
                      </c:pt>
                    </c:strCache>
                  </c:strRef>
                </c:cat>
                <c:val>
                  <c:numRef>
                    <c:extLst xmlns:c15="http://schemas.microsoft.com/office/drawing/2012/chart">
                      <c:ext xmlns:c15="http://schemas.microsoft.com/office/drawing/2012/chart" uri="{02D57815-91ED-43cb-92C2-25804820EDAC}">
                        <c15:formulaRef>
                          <c15:sqref>Sheet1!$F$2:$F$11</c15:sqref>
                        </c15:formulaRef>
                      </c:ext>
                    </c:extLst>
                    <c:numCache>
                      <c:formatCode>0.0000</c:formatCode>
                      <c:ptCount val="10"/>
                      <c:pt idx="0">
                        <c:v>0.2341</c:v>
                      </c:pt>
                      <c:pt idx="1">
                        <c:v>0.15090000000000001</c:v>
                      </c:pt>
                      <c:pt idx="2">
                        <c:v>0.1532</c:v>
                      </c:pt>
                      <c:pt idx="3">
                        <c:v>0.12770000000000001</c:v>
                      </c:pt>
                      <c:pt idx="4">
                        <c:v>0.13589999999999999</c:v>
                      </c:pt>
                      <c:pt idx="5">
                        <c:v>0</c:v>
                      </c:pt>
                      <c:pt idx="6">
                        <c:v>0.1023</c:v>
                      </c:pt>
                      <c:pt idx="7">
                        <c:v>0.18140000000000001</c:v>
                      </c:pt>
                      <c:pt idx="8">
                        <c:v>0.16009999999999999</c:v>
                      </c:pt>
                      <c:pt idx="9">
                        <c:v>0.17299999999999999</c:v>
                      </c:pt>
                    </c:numCache>
                  </c:numRef>
                </c:val>
                <c:extLst xmlns:c15="http://schemas.microsoft.com/office/drawing/2012/chart">
                  <c:ext xmlns:c16="http://schemas.microsoft.com/office/drawing/2014/chart" uri="{C3380CC4-5D6E-409C-BE32-E72D297353CC}">
                    <c16:uniqueId val="{00000013-1233-4E69-AB4A-3A82BFFC5D4F}"/>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Sheet1!$G$1</c15:sqref>
                        </c15:formulaRef>
                      </c:ext>
                    </c:extLst>
                    <c:strCache>
                      <c:ptCount val="1"/>
                      <c:pt idx="0">
                        <c:v>High (9-21)2</c:v>
                      </c:pt>
                    </c:strCache>
                  </c:strRef>
                </c:tx>
                <c:invertIfNegative val="0"/>
                <c:cat>
                  <c:strRef>
                    <c:extLst xmlns:c15="http://schemas.microsoft.com/office/drawing/2012/chart">
                      <c:ext xmlns:c15="http://schemas.microsoft.com/office/drawing/2012/chart" uri="{02D57815-91ED-43cb-92C2-25804820EDAC}">
                        <c15:formulaRef>
                          <c15:sqref>Sheet1!$A$2:$A$11</c15:sqref>
                        </c15:formulaRef>
                      </c:ext>
                    </c:extLst>
                    <c:strCache>
                      <c:ptCount val="10"/>
                      <c:pt idx="0">
                        <c:v>S15</c:v>
                      </c:pt>
                      <c:pt idx="1">
                        <c:v>S16</c:v>
                      </c:pt>
                      <c:pt idx="2">
                        <c:v>S17</c:v>
                      </c:pt>
                      <c:pt idx="3">
                        <c:v>S18</c:v>
                      </c:pt>
                      <c:pt idx="4">
                        <c:v>S19</c:v>
                      </c:pt>
                      <c:pt idx="5">
                        <c:v>S20</c:v>
                      </c:pt>
                      <c:pt idx="6">
                        <c:v>S21</c:v>
                      </c:pt>
                      <c:pt idx="7">
                        <c:v>S22</c:v>
                      </c:pt>
                      <c:pt idx="8">
                        <c:v>S23</c:v>
                      </c:pt>
                      <c:pt idx="9">
                        <c:v>S24</c:v>
                      </c:pt>
                    </c:strCache>
                  </c:strRef>
                </c:cat>
                <c:val>
                  <c:numRef>
                    <c:extLst xmlns:c15="http://schemas.microsoft.com/office/drawing/2012/chart">
                      <c:ext xmlns:c15="http://schemas.microsoft.com/office/drawing/2012/chart" uri="{02D57815-91ED-43cb-92C2-25804820EDAC}">
                        <c15:formulaRef>
                          <c15:sqref>Sheet1!$G$2:$G$11</c15:sqref>
                        </c15:formulaRef>
                      </c:ext>
                    </c:extLst>
                    <c:numCache>
                      <c:formatCode>0.0000</c:formatCode>
                      <c:ptCount val="10"/>
                      <c:pt idx="0">
                        <c:v>0.1227</c:v>
                      </c:pt>
                      <c:pt idx="1">
                        <c:v>9.0499999999999997E-2</c:v>
                      </c:pt>
                      <c:pt idx="2">
                        <c:v>8.1100000000000005E-2</c:v>
                      </c:pt>
                      <c:pt idx="3">
                        <c:v>8.5099999999999995E-2</c:v>
                      </c:pt>
                      <c:pt idx="4">
                        <c:v>9.4500000000000001E-2</c:v>
                      </c:pt>
                      <c:pt idx="5">
                        <c:v>0</c:v>
                      </c:pt>
                      <c:pt idx="6">
                        <c:v>5.8500000000000003E-2</c:v>
                      </c:pt>
                      <c:pt idx="7">
                        <c:v>8.1100000000000005E-2</c:v>
                      </c:pt>
                      <c:pt idx="8">
                        <c:v>9.2100000000000001E-2</c:v>
                      </c:pt>
                      <c:pt idx="9">
                        <c:v>6.6000000000000003E-2</c:v>
                      </c:pt>
                    </c:numCache>
                  </c:numRef>
                </c:val>
                <c:extLst xmlns:c15="http://schemas.microsoft.com/office/drawing/2012/chart">
                  <c:ext xmlns:c16="http://schemas.microsoft.com/office/drawing/2014/chart" uri="{C3380CC4-5D6E-409C-BE32-E72D297353CC}">
                    <c16:uniqueId val="{00000014-1233-4E69-AB4A-3A82BFFC5D4F}"/>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Sheet1!$H$1</c15:sqref>
                        </c15:formulaRef>
                      </c:ext>
                    </c:extLst>
                    <c:strCache>
                      <c:ptCount val="1"/>
                      <c:pt idx="0">
                        <c:v>Low Count</c:v>
                      </c:pt>
                    </c:strCache>
                  </c:strRef>
                </c:tx>
                <c:invertIfNegative val="0"/>
                <c:cat>
                  <c:strRef>
                    <c:extLst xmlns:c15="http://schemas.microsoft.com/office/drawing/2012/chart">
                      <c:ext xmlns:c15="http://schemas.microsoft.com/office/drawing/2012/chart" uri="{02D57815-91ED-43cb-92C2-25804820EDAC}">
                        <c15:formulaRef>
                          <c15:sqref>Sheet1!$A$2:$A$11</c15:sqref>
                        </c15:formulaRef>
                      </c:ext>
                    </c:extLst>
                    <c:strCache>
                      <c:ptCount val="10"/>
                      <c:pt idx="0">
                        <c:v>S15</c:v>
                      </c:pt>
                      <c:pt idx="1">
                        <c:v>S16</c:v>
                      </c:pt>
                      <c:pt idx="2">
                        <c:v>S17</c:v>
                      </c:pt>
                      <c:pt idx="3">
                        <c:v>S18</c:v>
                      </c:pt>
                      <c:pt idx="4">
                        <c:v>S19</c:v>
                      </c:pt>
                      <c:pt idx="5">
                        <c:v>S20</c:v>
                      </c:pt>
                      <c:pt idx="6">
                        <c:v>S21</c:v>
                      </c:pt>
                      <c:pt idx="7">
                        <c:v>S22</c:v>
                      </c:pt>
                      <c:pt idx="8">
                        <c:v>S23</c:v>
                      </c:pt>
                      <c:pt idx="9">
                        <c:v>S24</c:v>
                      </c:pt>
                    </c:strCache>
                  </c:strRef>
                </c:cat>
                <c:val>
                  <c:numRef>
                    <c:extLst xmlns:c15="http://schemas.microsoft.com/office/drawing/2012/chart">
                      <c:ext xmlns:c15="http://schemas.microsoft.com/office/drawing/2012/chart" uri="{02D57815-91ED-43cb-92C2-25804820EDAC}">
                        <c15:formulaRef>
                          <c15:sqref>Sheet1!$H$2:$H$11</c15:sqref>
                        </c15:formulaRef>
                      </c:ext>
                    </c:extLst>
                    <c:numCache>
                      <c:formatCode>0</c:formatCode>
                      <c:ptCount val="10"/>
                      <c:pt idx="0">
                        <c:v>283</c:v>
                      </c:pt>
                      <c:pt idx="1">
                        <c:v>352</c:v>
                      </c:pt>
                      <c:pt idx="2">
                        <c:v>340</c:v>
                      </c:pt>
                      <c:pt idx="3">
                        <c:v>37</c:v>
                      </c:pt>
                      <c:pt idx="4">
                        <c:v>334</c:v>
                      </c:pt>
                      <c:pt idx="6">
                        <c:v>287</c:v>
                      </c:pt>
                      <c:pt idx="7">
                        <c:v>329</c:v>
                      </c:pt>
                      <c:pt idx="8">
                        <c:v>341</c:v>
                      </c:pt>
                      <c:pt idx="9">
                        <c:v>366</c:v>
                      </c:pt>
                    </c:numCache>
                  </c:numRef>
                </c:val>
                <c:extLst xmlns:c15="http://schemas.microsoft.com/office/drawing/2012/chart">
                  <c:ext xmlns:c16="http://schemas.microsoft.com/office/drawing/2014/chart" uri="{C3380CC4-5D6E-409C-BE32-E72D297353CC}">
                    <c16:uniqueId val="{00000015-1233-4E69-AB4A-3A82BFFC5D4F}"/>
                  </c:ext>
                </c:extLst>
              </c15:ser>
            </c15:filteredBarSeries>
            <c15:filteredBarSeries>
              <c15:ser>
                <c:idx val="7"/>
                <c:order val="7"/>
                <c:tx>
                  <c:strRef>
                    <c:extLst xmlns:c15="http://schemas.microsoft.com/office/drawing/2012/chart">
                      <c:ext xmlns:c15="http://schemas.microsoft.com/office/drawing/2012/chart" uri="{02D57815-91ED-43cb-92C2-25804820EDAC}">
                        <c15:formulaRef>
                          <c15:sqref>Sheet1!$I$1</c15:sqref>
                        </c15:formulaRef>
                      </c:ext>
                    </c:extLst>
                    <c:strCache>
                      <c:ptCount val="1"/>
                      <c:pt idx="0">
                        <c:v>Mod Count</c:v>
                      </c:pt>
                    </c:strCache>
                  </c:strRef>
                </c:tx>
                <c:invertIfNegative val="0"/>
                <c:cat>
                  <c:strRef>
                    <c:extLst xmlns:c15="http://schemas.microsoft.com/office/drawing/2012/chart">
                      <c:ext xmlns:c15="http://schemas.microsoft.com/office/drawing/2012/chart" uri="{02D57815-91ED-43cb-92C2-25804820EDAC}">
                        <c15:formulaRef>
                          <c15:sqref>Sheet1!$A$2:$A$11</c15:sqref>
                        </c15:formulaRef>
                      </c:ext>
                    </c:extLst>
                    <c:strCache>
                      <c:ptCount val="10"/>
                      <c:pt idx="0">
                        <c:v>S15</c:v>
                      </c:pt>
                      <c:pt idx="1">
                        <c:v>S16</c:v>
                      </c:pt>
                      <c:pt idx="2">
                        <c:v>S17</c:v>
                      </c:pt>
                      <c:pt idx="3">
                        <c:v>S18</c:v>
                      </c:pt>
                      <c:pt idx="4">
                        <c:v>S19</c:v>
                      </c:pt>
                      <c:pt idx="5">
                        <c:v>S20</c:v>
                      </c:pt>
                      <c:pt idx="6">
                        <c:v>S21</c:v>
                      </c:pt>
                      <c:pt idx="7">
                        <c:v>S22</c:v>
                      </c:pt>
                      <c:pt idx="8">
                        <c:v>S23</c:v>
                      </c:pt>
                      <c:pt idx="9">
                        <c:v>S24</c:v>
                      </c:pt>
                    </c:strCache>
                  </c:strRef>
                </c:cat>
                <c:val>
                  <c:numRef>
                    <c:extLst xmlns:c15="http://schemas.microsoft.com/office/drawing/2012/chart">
                      <c:ext xmlns:c15="http://schemas.microsoft.com/office/drawing/2012/chart" uri="{02D57815-91ED-43cb-92C2-25804820EDAC}">
                        <c15:formulaRef>
                          <c15:sqref>Sheet1!$I$2:$I$11</c15:sqref>
                        </c15:formulaRef>
                      </c:ext>
                    </c:extLst>
                    <c:numCache>
                      <c:formatCode>0</c:formatCode>
                      <c:ptCount val="10"/>
                      <c:pt idx="0">
                        <c:v>103</c:v>
                      </c:pt>
                      <c:pt idx="1">
                        <c:v>70</c:v>
                      </c:pt>
                      <c:pt idx="2">
                        <c:v>68</c:v>
                      </c:pt>
                      <c:pt idx="3">
                        <c:v>6</c:v>
                      </c:pt>
                      <c:pt idx="4">
                        <c:v>59</c:v>
                      </c:pt>
                      <c:pt idx="6">
                        <c:v>35</c:v>
                      </c:pt>
                      <c:pt idx="7">
                        <c:v>65</c:v>
                      </c:pt>
                      <c:pt idx="8">
                        <c:v>73</c:v>
                      </c:pt>
                      <c:pt idx="9">
                        <c:v>67</c:v>
                      </c:pt>
                    </c:numCache>
                  </c:numRef>
                </c:val>
                <c:extLst xmlns:c15="http://schemas.microsoft.com/office/drawing/2012/chart">
                  <c:ext xmlns:c16="http://schemas.microsoft.com/office/drawing/2014/chart" uri="{C3380CC4-5D6E-409C-BE32-E72D297353CC}">
                    <c16:uniqueId val="{00000016-1233-4E69-AB4A-3A82BFFC5D4F}"/>
                  </c:ext>
                </c:extLst>
              </c15:ser>
            </c15:filteredBarSeries>
            <c15:filteredBarSeries>
              <c15:ser>
                <c:idx val="8"/>
                <c:order val="8"/>
                <c:tx>
                  <c:strRef>
                    <c:extLst xmlns:c15="http://schemas.microsoft.com/office/drawing/2012/chart">
                      <c:ext xmlns:c15="http://schemas.microsoft.com/office/drawing/2012/chart" uri="{02D57815-91ED-43cb-92C2-25804820EDAC}">
                        <c15:formulaRef>
                          <c15:sqref>Sheet1!$J$1</c15:sqref>
                        </c15:formulaRef>
                      </c:ext>
                    </c:extLst>
                    <c:strCache>
                      <c:ptCount val="1"/>
                      <c:pt idx="0">
                        <c:v>High Count</c:v>
                      </c:pt>
                    </c:strCache>
                  </c:strRef>
                </c:tx>
                <c:invertIfNegative val="0"/>
                <c:cat>
                  <c:strRef>
                    <c:extLst xmlns:c15="http://schemas.microsoft.com/office/drawing/2012/chart">
                      <c:ext xmlns:c15="http://schemas.microsoft.com/office/drawing/2012/chart" uri="{02D57815-91ED-43cb-92C2-25804820EDAC}">
                        <c15:formulaRef>
                          <c15:sqref>Sheet1!$A$2:$A$11</c15:sqref>
                        </c15:formulaRef>
                      </c:ext>
                    </c:extLst>
                    <c:strCache>
                      <c:ptCount val="10"/>
                      <c:pt idx="0">
                        <c:v>S15</c:v>
                      </c:pt>
                      <c:pt idx="1">
                        <c:v>S16</c:v>
                      </c:pt>
                      <c:pt idx="2">
                        <c:v>S17</c:v>
                      </c:pt>
                      <c:pt idx="3">
                        <c:v>S18</c:v>
                      </c:pt>
                      <c:pt idx="4">
                        <c:v>S19</c:v>
                      </c:pt>
                      <c:pt idx="5">
                        <c:v>S20</c:v>
                      </c:pt>
                      <c:pt idx="6">
                        <c:v>S21</c:v>
                      </c:pt>
                      <c:pt idx="7">
                        <c:v>S22</c:v>
                      </c:pt>
                      <c:pt idx="8">
                        <c:v>S23</c:v>
                      </c:pt>
                      <c:pt idx="9">
                        <c:v>S24</c:v>
                      </c:pt>
                    </c:strCache>
                  </c:strRef>
                </c:cat>
                <c:val>
                  <c:numRef>
                    <c:extLst xmlns:c15="http://schemas.microsoft.com/office/drawing/2012/chart">
                      <c:ext xmlns:c15="http://schemas.microsoft.com/office/drawing/2012/chart" uri="{02D57815-91ED-43cb-92C2-25804820EDAC}">
                        <c15:formulaRef>
                          <c15:sqref>Sheet1!$J$2:$J$11</c15:sqref>
                        </c15:formulaRef>
                      </c:ext>
                    </c:extLst>
                    <c:numCache>
                      <c:formatCode>0</c:formatCode>
                      <c:ptCount val="10"/>
                      <c:pt idx="0">
                        <c:v>54</c:v>
                      </c:pt>
                      <c:pt idx="1">
                        <c:v>42</c:v>
                      </c:pt>
                      <c:pt idx="2">
                        <c:v>36</c:v>
                      </c:pt>
                      <c:pt idx="3">
                        <c:v>4</c:v>
                      </c:pt>
                      <c:pt idx="4">
                        <c:v>41</c:v>
                      </c:pt>
                      <c:pt idx="6">
                        <c:v>20</c:v>
                      </c:pt>
                      <c:pt idx="7">
                        <c:v>38</c:v>
                      </c:pt>
                      <c:pt idx="8">
                        <c:v>42</c:v>
                      </c:pt>
                      <c:pt idx="9">
                        <c:v>35</c:v>
                      </c:pt>
                    </c:numCache>
                  </c:numRef>
                </c:val>
                <c:extLst xmlns:c15="http://schemas.microsoft.com/office/drawing/2012/chart">
                  <c:ext xmlns:c16="http://schemas.microsoft.com/office/drawing/2014/chart" uri="{C3380CC4-5D6E-409C-BE32-E72D297353CC}">
                    <c16:uniqueId val="{00000017-1233-4E69-AB4A-3A82BFFC5D4F}"/>
                  </c:ext>
                </c:extLst>
              </c15:ser>
            </c15:filteredBarSeries>
            <c15:filteredBarSeries>
              <c15:ser>
                <c:idx val="9"/>
                <c:order val="9"/>
                <c:tx>
                  <c:strRef>
                    <c:extLst xmlns:c15="http://schemas.microsoft.com/office/drawing/2012/chart">
                      <c:ext xmlns:c15="http://schemas.microsoft.com/office/drawing/2012/chart" uri="{02D57815-91ED-43cb-92C2-25804820EDAC}">
                        <c15:formulaRef>
                          <c15:sqref>Sheet1!$K$1</c15:sqref>
                        </c15:formulaRef>
                      </c:ext>
                    </c:extLst>
                    <c:strCache>
                      <c:ptCount val="1"/>
                      <c:pt idx="0">
                        <c:v>Column H (for B &amp; E)</c:v>
                      </c:pt>
                    </c:strCache>
                  </c:strRef>
                </c:tx>
                <c:invertIfNegative val="0"/>
                <c:cat>
                  <c:strRef>
                    <c:extLst xmlns:c15="http://schemas.microsoft.com/office/drawing/2012/chart">
                      <c:ext xmlns:c15="http://schemas.microsoft.com/office/drawing/2012/chart" uri="{02D57815-91ED-43cb-92C2-25804820EDAC}">
                        <c15:formulaRef>
                          <c15:sqref>Sheet1!$A$2:$A$11</c15:sqref>
                        </c15:formulaRef>
                      </c:ext>
                    </c:extLst>
                    <c:strCache>
                      <c:ptCount val="10"/>
                      <c:pt idx="0">
                        <c:v>S15</c:v>
                      </c:pt>
                      <c:pt idx="1">
                        <c:v>S16</c:v>
                      </c:pt>
                      <c:pt idx="2">
                        <c:v>S17</c:v>
                      </c:pt>
                      <c:pt idx="3">
                        <c:v>S18</c:v>
                      </c:pt>
                      <c:pt idx="4">
                        <c:v>S19</c:v>
                      </c:pt>
                      <c:pt idx="5">
                        <c:v>S20</c:v>
                      </c:pt>
                      <c:pt idx="6">
                        <c:v>S21</c:v>
                      </c:pt>
                      <c:pt idx="7">
                        <c:v>S22</c:v>
                      </c:pt>
                      <c:pt idx="8">
                        <c:v>S23</c:v>
                      </c:pt>
                      <c:pt idx="9">
                        <c:v>S24</c:v>
                      </c:pt>
                    </c:strCache>
                  </c:strRef>
                </c:cat>
                <c:val>
                  <c:numRef>
                    <c:extLst xmlns:c15="http://schemas.microsoft.com/office/drawing/2012/chart">
                      <c:ext xmlns:c15="http://schemas.microsoft.com/office/drawing/2012/chart" uri="{02D57815-91ED-43cb-92C2-25804820EDAC}">
                        <c15:formulaRef>
                          <c15:sqref>Sheet1!$K$2:$K$11</c15:sqref>
                        </c15:formulaRef>
                      </c:ext>
                    </c:extLst>
                    <c:numCache>
                      <c:formatCode>General</c:formatCode>
                      <c:ptCount val="10"/>
                      <c:pt idx="0">
                        <c:v>0</c:v>
                      </c:pt>
                      <c:pt idx="1">
                        <c:v>0</c:v>
                      </c:pt>
                      <c:pt idx="2">
                        <c:v>0</c:v>
                      </c:pt>
                      <c:pt idx="3">
                        <c:v>0</c:v>
                      </c:pt>
                      <c:pt idx="4">
                        <c:v>0</c:v>
                      </c:pt>
                      <c:pt idx="6">
                        <c:v>0</c:v>
                      </c:pt>
                      <c:pt idx="7">
                        <c:v>0</c:v>
                      </c:pt>
                      <c:pt idx="8">
                        <c:v>0</c:v>
                      </c:pt>
                      <c:pt idx="9">
                        <c:v>0</c:v>
                      </c:pt>
                    </c:numCache>
                  </c:numRef>
                </c:val>
                <c:extLst xmlns:c15="http://schemas.microsoft.com/office/drawing/2012/chart">
                  <c:ext xmlns:c16="http://schemas.microsoft.com/office/drawing/2014/chart" uri="{C3380CC4-5D6E-409C-BE32-E72D297353CC}">
                    <c16:uniqueId val="{00000018-1233-4E69-AB4A-3A82BFFC5D4F}"/>
                  </c:ext>
                </c:extLst>
              </c15:ser>
            </c15:filteredBarSeries>
            <c15:filteredBarSeries>
              <c15:ser>
                <c:idx val="10"/>
                <c:order val="10"/>
                <c:tx>
                  <c:strRef>
                    <c:extLst xmlns:c15="http://schemas.microsoft.com/office/drawing/2012/chart">
                      <c:ext xmlns:c15="http://schemas.microsoft.com/office/drawing/2012/chart" uri="{02D57815-91ED-43cb-92C2-25804820EDAC}">
                        <c15:formulaRef>
                          <c15:sqref>Sheet1!$L$1</c15:sqref>
                        </c15:formulaRef>
                      </c:ext>
                    </c:extLst>
                    <c:strCache>
                      <c:ptCount val="1"/>
                      <c:pt idx="0">
                        <c:v>Column I (for C &amp; F</c:v>
                      </c:pt>
                    </c:strCache>
                  </c:strRef>
                </c:tx>
                <c:invertIfNegative val="0"/>
                <c:cat>
                  <c:strRef>
                    <c:extLst xmlns:c15="http://schemas.microsoft.com/office/drawing/2012/chart">
                      <c:ext xmlns:c15="http://schemas.microsoft.com/office/drawing/2012/chart" uri="{02D57815-91ED-43cb-92C2-25804820EDAC}">
                        <c15:formulaRef>
                          <c15:sqref>Sheet1!$A$2:$A$11</c15:sqref>
                        </c15:formulaRef>
                      </c:ext>
                    </c:extLst>
                    <c:strCache>
                      <c:ptCount val="10"/>
                      <c:pt idx="0">
                        <c:v>S15</c:v>
                      </c:pt>
                      <c:pt idx="1">
                        <c:v>S16</c:v>
                      </c:pt>
                      <c:pt idx="2">
                        <c:v>S17</c:v>
                      </c:pt>
                      <c:pt idx="3">
                        <c:v>S18</c:v>
                      </c:pt>
                      <c:pt idx="4">
                        <c:v>S19</c:v>
                      </c:pt>
                      <c:pt idx="5">
                        <c:v>S20</c:v>
                      </c:pt>
                      <c:pt idx="6">
                        <c:v>S21</c:v>
                      </c:pt>
                      <c:pt idx="7">
                        <c:v>S22</c:v>
                      </c:pt>
                      <c:pt idx="8">
                        <c:v>S23</c:v>
                      </c:pt>
                      <c:pt idx="9">
                        <c:v>S24</c:v>
                      </c:pt>
                    </c:strCache>
                  </c:strRef>
                </c:cat>
                <c:val>
                  <c:numRef>
                    <c:extLst xmlns:c15="http://schemas.microsoft.com/office/drawing/2012/chart">
                      <c:ext xmlns:c15="http://schemas.microsoft.com/office/drawing/2012/chart" uri="{02D57815-91ED-43cb-92C2-25804820EDAC}">
                        <c15:formulaRef>
                          <c15:sqref>Sheet1!$L$2:$L$11</c15:sqref>
                        </c15:formulaRef>
                      </c:ext>
                    </c:extLst>
                    <c:numCache>
                      <c:formatCode>General</c:formatCode>
                      <c:ptCount val="10"/>
                      <c:pt idx="0">
                        <c:v>0</c:v>
                      </c:pt>
                      <c:pt idx="1">
                        <c:v>0</c:v>
                      </c:pt>
                      <c:pt idx="2">
                        <c:v>0</c:v>
                      </c:pt>
                      <c:pt idx="3">
                        <c:v>0</c:v>
                      </c:pt>
                      <c:pt idx="4">
                        <c:v>0</c:v>
                      </c:pt>
                      <c:pt idx="6">
                        <c:v>0</c:v>
                      </c:pt>
                      <c:pt idx="7">
                        <c:v>0</c:v>
                      </c:pt>
                      <c:pt idx="8">
                        <c:v>0</c:v>
                      </c:pt>
                      <c:pt idx="9">
                        <c:v>0</c:v>
                      </c:pt>
                    </c:numCache>
                  </c:numRef>
                </c:val>
                <c:extLst xmlns:c15="http://schemas.microsoft.com/office/drawing/2012/chart">
                  <c:ext xmlns:c16="http://schemas.microsoft.com/office/drawing/2014/chart" uri="{C3380CC4-5D6E-409C-BE32-E72D297353CC}">
                    <c16:uniqueId val="{00000019-1233-4E69-AB4A-3A82BFFC5D4F}"/>
                  </c:ext>
                </c:extLst>
              </c15:ser>
            </c15:filteredBarSeries>
            <c15:filteredBarSeries>
              <c15:ser>
                <c:idx val="11"/>
                <c:order val="11"/>
                <c:tx>
                  <c:strRef>
                    <c:extLst xmlns:c15="http://schemas.microsoft.com/office/drawing/2012/chart">
                      <c:ext xmlns:c15="http://schemas.microsoft.com/office/drawing/2012/chart" uri="{02D57815-91ED-43cb-92C2-25804820EDAC}">
                        <c15:formulaRef>
                          <c15:sqref>Sheet1!$M$1</c15:sqref>
                        </c15:formulaRef>
                      </c:ext>
                    </c:extLst>
                    <c:strCache>
                      <c:ptCount val="1"/>
                      <c:pt idx="0">
                        <c:v>Column J (for D &amp; G):</c:v>
                      </c:pt>
                    </c:strCache>
                  </c:strRef>
                </c:tx>
                <c:invertIfNegative val="0"/>
                <c:cat>
                  <c:strRef>
                    <c:extLst xmlns:c15="http://schemas.microsoft.com/office/drawing/2012/chart">
                      <c:ext xmlns:c15="http://schemas.microsoft.com/office/drawing/2012/chart" uri="{02D57815-91ED-43cb-92C2-25804820EDAC}">
                        <c15:formulaRef>
                          <c15:sqref>Sheet1!$A$2:$A$11</c15:sqref>
                        </c15:formulaRef>
                      </c:ext>
                    </c:extLst>
                    <c:strCache>
                      <c:ptCount val="10"/>
                      <c:pt idx="0">
                        <c:v>S15</c:v>
                      </c:pt>
                      <c:pt idx="1">
                        <c:v>S16</c:v>
                      </c:pt>
                      <c:pt idx="2">
                        <c:v>S17</c:v>
                      </c:pt>
                      <c:pt idx="3">
                        <c:v>S18</c:v>
                      </c:pt>
                      <c:pt idx="4">
                        <c:v>S19</c:v>
                      </c:pt>
                      <c:pt idx="5">
                        <c:v>S20</c:v>
                      </c:pt>
                      <c:pt idx="6">
                        <c:v>S21</c:v>
                      </c:pt>
                      <c:pt idx="7">
                        <c:v>S22</c:v>
                      </c:pt>
                      <c:pt idx="8">
                        <c:v>S23</c:v>
                      </c:pt>
                      <c:pt idx="9">
                        <c:v>S24</c:v>
                      </c:pt>
                    </c:strCache>
                  </c:strRef>
                </c:cat>
                <c:val>
                  <c:numRef>
                    <c:extLst xmlns:c15="http://schemas.microsoft.com/office/drawing/2012/chart">
                      <c:ext xmlns:c15="http://schemas.microsoft.com/office/drawing/2012/chart" uri="{02D57815-91ED-43cb-92C2-25804820EDAC}">
                        <c15:formulaRef>
                          <c15:sqref>Sheet1!$M$2:$M$11</c15:sqref>
                        </c15:formulaRef>
                      </c:ext>
                    </c:extLst>
                    <c:numCache>
                      <c:formatCode>General</c:formatCode>
                      <c:ptCount val="10"/>
                      <c:pt idx="0">
                        <c:v>0</c:v>
                      </c:pt>
                      <c:pt idx="1">
                        <c:v>0</c:v>
                      </c:pt>
                      <c:pt idx="2">
                        <c:v>0</c:v>
                      </c:pt>
                      <c:pt idx="3">
                        <c:v>0</c:v>
                      </c:pt>
                      <c:pt idx="4">
                        <c:v>0</c:v>
                      </c:pt>
                      <c:pt idx="6">
                        <c:v>0</c:v>
                      </c:pt>
                      <c:pt idx="7">
                        <c:v>0</c:v>
                      </c:pt>
                      <c:pt idx="8">
                        <c:v>0</c:v>
                      </c:pt>
                      <c:pt idx="9">
                        <c:v>0</c:v>
                      </c:pt>
                    </c:numCache>
                  </c:numRef>
                </c:val>
                <c:extLst xmlns:c15="http://schemas.microsoft.com/office/drawing/2012/chart">
                  <c:ext xmlns:c16="http://schemas.microsoft.com/office/drawing/2014/chart" uri="{C3380CC4-5D6E-409C-BE32-E72D297353CC}">
                    <c16:uniqueId val="{0000001A-1233-4E69-AB4A-3A82BFFC5D4F}"/>
                  </c:ext>
                </c:extLst>
              </c15:ser>
            </c15:filteredBarSeries>
          </c:ext>
        </c:extLst>
      </c:bar3DChart>
      <c:catAx>
        <c:axId val="329537128"/>
        <c:scaling>
          <c:orientation val="minMax"/>
        </c:scaling>
        <c:delete val="0"/>
        <c:axPos val="b"/>
        <c:title>
          <c:tx>
            <c:rich>
              <a:bodyPr/>
              <a:lstStyle/>
              <a:p>
                <a:pPr>
                  <a:defRPr/>
                </a:pPr>
                <a:r>
                  <a:rPr lang="en-US"/>
                  <a:t>Spring</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min val="0"/>
        </c:scaling>
        <c:delete val="0"/>
        <c:axPos val="l"/>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27180272207406014"/>
          <c:y val="0.92991102976016238"/>
          <c:w val="0.50690919482793029"/>
          <c:h val="7.0088970239837622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pPr>
        <a:ln>
          <a:solidFill>
            <a:schemeClr val="bg2">
              <a:lumMod val="90000"/>
            </a:schemeClr>
          </a:solidFill>
        </a:ln>
      </c:spPr>
    </c:sideWall>
    <c:backWall>
      <c:thickness val="0"/>
      <c:spPr>
        <a:ln>
          <a:solidFill>
            <a:schemeClr val="bg2">
              <a:lumMod val="90000"/>
            </a:schemeClr>
          </a:solidFill>
        </a:ln>
      </c:spPr>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 (0-3)</c:v>
                </c:pt>
              </c:strCache>
            </c:strRef>
          </c:tx>
          <c:spPr>
            <a:solidFill>
              <a:srgbClr val="33CC33"/>
            </a:solidFill>
          </c:spPr>
          <c:invertIfNegative val="0"/>
          <c:dLbls>
            <c:dLbl>
              <c:idx val="0"/>
              <c:layout>
                <c:manualLayout>
                  <c:x val="5.7682222911178884E-3"/>
                  <c:y val="9.5390084313400972E-2"/>
                </c:manualLayout>
              </c:layout>
              <c:tx>
                <c:rich>
                  <a:bodyPr/>
                  <a:lstStyle/>
                  <a:p>
                    <a:fld id="{F7B7933C-28B6-4A4A-AE45-6AD36F912BC4}"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E59D-49F1-8AA2-705D35750817}"/>
                </c:ext>
              </c:extLst>
            </c:dLbl>
            <c:dLbl>
              <c:idx val="1"/>
              <c:layout>
                <c:manualLayout>
                  <c:x val="5.7682222911178676E-3"/>
                  <c:y val="9.2740359749139939E-2"/>
                </c:manualLayout>
              </c:layout>
              <c:tx>
                <c:rich>
                  <a:bodyPr/>
                  <a:lstStyle/>
                  <a:p>
                    <a:fld id="{7D9AEE12-5B3A-46FB-85FE-FD056AE93EC1}"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4-E59D-49F1-8AA2-705D35750817}"/>
                </c:ext>
              </c:extLst>
            </c:dLbl>
            <c:dLbl>
              <c:idx val="2"/>
              <c:layout>
                <c:manualLayout>
                  <c:x val="5.7682222911179517E-3"/>
                  <c:y val="0.10068953344192336"/>
                </c:manualLayout>
              </c:layout>
              <c:tx>
                <c:rich>
                  <a:bodyPr/>
                  <a:lstStyle/>
                  <a:p>
                    <a:fld id="{DA61A695-5740-4B6D-A9C0-C333464BC98F}"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6-E59D-49F1-8AA2-705D35750817}"/>
                </c:ext>
              </c:extLst>
            </c:dLbl>
            <c:dLbl>
              <c:idx val="3"/>
              <c:layout>
                <c:manualLayout>
                  <c:x val="5.7682222911179092E-3"/>
                  <c:y val="9.0090635184878795E-2"/>
                </c:manualLayout>
              </c:layout>
              <c:tx>
                <c:rich>
                  <a:bodyPr/>
                  <a:lstStyle/>
                  <a:p>
                    <a:fld id="{85903BB6-88A1-4581-8670-7A27B787394B}"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7-E59D-49F1-8AA2-705D35750817}"/>
                </c:ext>
              </c:extLst>
            </c:dLbl>
            <c:dLbl>
              <c:idx val="4"/>
              <c:layout>
                <c:manualLayout>
                  <c:x val="5.7682222911179092E-3"/>
                  <c:y val="8.4791186056356507E-2"/>
                </c:manualLayout>
              </c:layout>
              <c:tx>
                <c:rich>
                  <a:bodyPr/>
                  <a:lstStyle/>
                  <a:p>
                    <a:fld id="{9A7508D5-F942-49E3-A7BE-7809F0C2429D}"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E-E6EC-454B-9CBE-5E57D321CB34}"/>
                </c:ext>
              </c:extLst>
            </c:dLbl>
            <c:dLbl>
              <c:idx val="5"/>
              <c:layout>
                <c:manualLayout>
                  <c:x val="2.3072889164470795E-3"/>
                  <c:y val="0.10598898257044564"/>
                </c:manualLayout>
              </c:layout>
              <c:tx>
                <c:rich>
                  <a:bodyPr/>
                  <a:lstStyle/>
                  <a:p>
                    <a:fld id="{28E83817-9FE8-A34B-B20E-A8A9984C9D5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14E8-4AD0-AC1D-A224039B7F98}"/>
                </c:ext>
              </c:extLst>
            </c:dLbl>
            <c:dLbl>
              <c:idx val="6"/>
              <c:layout>
                <c:manualLayout>
                  <c:x val="-3.4609333746707456E-3"/>
                  <c:y val="0.11393815626322906"/>
                </c:manualLayout>
              </c:layout>
              <c:tx>
                <c:rich>
                  <a:bodyPr/>
                  <a:lstStyle/>
                  <a:p>
                    <a:fld id="{2D082E21-9685-4642-B3E3-A98A9198CE9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14E8-4AD0-AC1D-A224039B7F98}"/>
                </c:ext>
              </c:extLst>
            </c:dLbl>
            <c:dLbl>
              <c:idx val="7"/>
              <c:layout>
                <c:manualLayout>
                  <c:x val="4.6145778328943281E-3"/>
                  <c:y val="0.1033392580061845"/>
                </c:manualLayout>
              </c:layout>
              <c:tx>
                <c:rich>
                  <a:bodyPr/>
                  <a:lstStyle/>
                  <a:p>
                    <a:fld id="{4832BD4C-475E-D04B-B073-8898FF3D862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14E8-4AD0-AC1D-A224039B7F98}"/>
                </c:ext>
              </c:extLst>
            </c:dLbl>
            <c:spPr>
              <a:solidFill>
                <a:schemeClr val="accent6">
                  <a:lumMod val="20000"/>
                  <a:lumOff val="80000"/>
                </a:schemeClr>
              </a:solidFill>
              <a:ln>
                <a:solidFill>
                  <a:prstClr val="black">
                    <a:lumMod val="65000"/>
                    <a:lumOff val="35000"/>
                  </a:prstClr>
                </a:solidFill>
              </a:ln>
              <a:effectLst/>
            </c:spP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1"/>
              </c:ext>
            </c:extLst>
          </c:dLbls>
          <c:cat>
            <c:strRef>
              <c:f>Sheet1!$A$2:$A$9</c:f>
              <c:strCache>
                <c:ptCount val="8"/>
                <c:pt idx="0">
                  <c:v>W17</c:v>
                </c:pt>
                <c:pt idx="1">
                  <c:v>W18</c:v>
                </c:pt>
                <c:pt idx="2">
                  <c:v>W19</c:v>
                </c:pt>
                <c:pt idx="3">
                  <c:v>W20</c:v>
                </c:pt>
                <c:pt idx="4">
                  <c:v>W21</c:v>
                </c:pt>
                <c:pt idx="5">
                  <c:v>W22</c:v>
                </c:pt>
                <c:pt idx="6">
                  <c:v>W23</c:v>
                </c:pt>
                <c:pt idx="7">
                  <c:v>W24</c:v>
                </c:pt>
              </c:strCache>
            </c:strRef>
          </c:cat>
          <c:val>
            <c:numRef>
              <c:f>Sheet1!$B$2:$B$9</c:f>
              <c:numCache>
                <c:formatCode>0.000000</c:formatCode>
                <c:ptCount val="8"/>
                <c:pt idx="0">
                  <c:v>0.87250000000000005</c:v>
                </c:pt>
                <c:pt idx="1">
                  <c:v>0.86140000000000005</c:v>
                </c:pt>
                <c:pt idx="2">
                  <c:v>0.88790000000000002</c:v>
                </c:pt>
                <c:pt idx="3">
                  <c:v>0.86509999999999998</c:v>
                </c:pt>
                <c:pt idx="4">
                  <c:v>0.83709999999999996</c:v>
                </c:pt>
                <c:pt idx="5">
                  <c:v>0.87980000000000003</c:v>
                </c:pt>
                <c:pt idx="6">
                  <c:v>0.89129999999999998</c:v>
                </c:pt>
                <c:pt idx="7">
                  <c:v>0.85909999999999997</c:v>
                </c:pt>
              </c:numCache>
            </c:numRef>
          </c:val>
          <c:extLst>
            <c:ext xmlns:c15="http://schemas.microsoft.com/office/drawing/2012/chart" uri="{02D57815-91ED-43cb-92C2-25804820EDAC}">
              <c15:datalabelsRange>
                <c15:f>Sheet1!$K$2:$K$1048570</c15:f>
                <c15:dlblRangeCache>
                  <c:ptCount val="1048569"/>
                  <c:pt idx="0">
                    <c:v>87.25% 
(n=1259)</c:v>
                  </c:pt>
                  <c:pt idx="1">
                    <c:v>86.14% 
(n=1280)</c:v>
                  </c:pt>
                  <c:pt idx="2">
                    <c:v>88.79% 
(n=1188)</c:v>
                  </c:pt>
                  <c:pt idx="3">
                    <c:v>86.51% 
(n=994)</c:v>
                  </c:pt>
                  <c:pt idx="4">
                    <c:v>83.71% 
(n=447)</c:v>
                  </c:pt>
                  <c:pt idx="5">
                    <c:v>87.98% 
(n=717)</c:v>
                  </c:pt>
                  <c:pt idx="6">
                    <c:v>89.13% 
(n=750)</c:v>
                  </c:pt>
                  <c:pt idx="7">
                    <c:v>85.91% 
(n=920)</c:v>
                  </c:pt>
                  <c:pt idx="8">
                    <c:v>0% 
(n=)</c:v>
                  </c:pt>
                </c15:dlblRangeCache>
              </c15:datalabelsRange>
            </c:ext>
            <c:ext xmlns:c16="http://schemas.microsoft.com/office/drawing/2014/chart" uri="{C3380CC4-5D6E-409C-BE32-E72D297353CC}">
              <c16:uniqueId val="{00000000-D479-42A4-AF28-F93899A48718}"/>
            </c:ext>
          </c:extLst>
        </c:ser>
        <c:ser>
          <c:idx val="1"/>
          <c:order val="1"/>
          <c:tx>
            <c:strRef>
              <c:f>Sheet1!$C$1</c:f>
              <c:strCache>
                <c:ptCount val="1"/>
                <c:pt idx="0">
                  <c:v>Moderate (4-8)</c:v>
                </c:pt>
              </c:strCache>
            </c:strRef>
          </c:tx>
          <c:spPr>
            <a:solidFill>
              <a:srgbClr val="FFFF00"/>
            </a:solidFill>
            <a:ln>
              <a:solidFill>
                <a:srgbClr val="FFFF00"/>
              </a:solidFill>
            </a:ln>
          </c:spPr>
          <c:invertIfNegative val="0"/>
          <c:dLbls>
            <c:dLbl>
              <c:idx val="0"/>
              <c:layout>
                <c:manualLayout>
                  <c:x val="5.537493399473193E-2"/>
                  <c:y val="7.1542563235050802E-2"/>
                </c:manualLayout>
              </c:layout>
              <c:tx>
                <c:rich>
                  <a:bodyPr/>
                  <a:lstStyle/>
                  <a:p>
                    <a:fld id="{D4557209-96D1-164C-8946-5164A9025EF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5-E59D-49F1-8AA2-705D35750817}"/>
                </c:ext>
              </c:extLst>
            </c:dLbl>
            <c:dLbl>
              <c:idx val="1"/>
              <c:layout>
                <c:manualLayout>
                  <c:x val="5.998951182762622E-2"/>
                  <c:y val="5.5644215849483959E-2"/>
                </c:manualLayout>
              </c:layout>
              <c:tx>
                <c:rich>
                  <a:bodyPr/>
                  <a:lstStyle/>
                  <a:p>
                    <a:fld id="{B3596595-DC31-8549-A2CF-1D62924D92E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0112-4428-B610-C15DD32A7287}"/>
                </c:ext>
              </c:extLst>
            </c:dLbl>
            <c:dLbl>
              <c:idx val="2"/>
              <c:layout>
                <c:manualLayout>
                  <c:x val="5.4221289536508351E-2"/>
                  <c:y val="7.684201236357309E-2"/>
                </c:manualLayout>
              </c:layout>
              <c:tx>
                <c:rich>
                  <a:bodyPr/>
                  <a:lstStyle/>
                  <a:p>
                    <a:fld id="{3CC797EA-2B95-5D46-A87D-032999ED1B6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8-E59D-49F1-8AA2-705D35750817}"/>
                </c:ext>
              </c:extLst>
            </c:dLbl>
            <c:dLbl>
              <c:idx val="3"/>
              <c:layout>
                <c:manualLayout>
                  <c:x val="5.4221289536508267E-2"/>
                  <c:y val="7.1542563235050802E-2"/>
                </c:manualLayout>
              </c:layout>
              <c:tx>
                <c:rich>
                  <a:bodyPr/>
                  <a:lstStyle/>
                  <a:p>
                    <a:fld id="{A698B96C-02F6-FD43-94F6-3AF4610BB51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9-E59D-49F1-8AA2-705D35750817}"/>
                </c:ext>
              </c:extLst>
            </c:dLbl>
            <c:dLbl>
              <c:idx val="4"/>
              <c:layout>
                <c:manualLayout>
                  <c:x val="5.5374933994731847E-2"/>
                  <c:y val="5.5644215849483938E-2"/>
                </c:manualLayout>
              </c:layout>
              <c:tx>
                <c:rich>
                  <a:bodyPr/>
                  <a:lstStyle/>
                  <a:p>
                    <a:fld id="{60A66A4D-4511-554A-B6D0-805067E605C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E6EC-454B-9CBE-5E57D321CB34}"/>
                </c:ext>
              </c:extLst>
            </c:dLbl>
            <c:dLbl>
              <c:idx val="5"/>
              <c:layout>
                <c:manualLayout>
                  <c:x val="5.6528578452955516E-2"/>
                  <c:y val="9.5390084313401055E-2"/>
                </c:manualLayout>
              </c:layout>
              <c:tx>
                <c:rich>
                  <a:bodyPr/>
                  <a:lstStyle/>
                  <a:p>
                    <a:fld id="{792DA6FB-AB4A-1D47-9F02-3E4D2186E76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8-14E8-4AD0-AC1D-A224039B7F98}"/>
                </c:ext>
              </c:extLst>
            </c:dLbl>
            <c:dLbl>
              <c:idx val="6"/>
              <c:layout>
                <c:manualLayout>
                  <c:x val="5.4221289536508351E-2"/>
                  <c:y val="0.10068953344192333"/>
                </c:manualLayout>
              </c:layout>
              <c:tx>
                <c:rich>
                  <a:bodyPr/>
                  <a:lstStyle/>
                  <a:p>
                    <a:fld id="{733DB749-B827-8D41-945D-B1B59A6877A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14E8-4AD0-AC1D-A224039B7F98}"/>
                </c:ext>
              </c:extLst>
            </c:dLbl>
            <c:dLbl>
              <c:idx val="7"/>
              <c:layout>
                <c:manualLayout>
                  <c:x val="5.7682222911179096E-2"/>
                  <c:y val="0.10068953344192333"/>
                </c:manualLayout>
              </c:layout>
              <c:tx>
                <c:rich>
                  <a:bodyPr/>
                  <a:lstStyle/>
                  <a:p>
                    <a:fld id="{46C42A81-F168-0749-AB54-3D7760C63DE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14E8-4AD0-AC1D-A224039B7F98}"/>
                </c:ext>
              </c:extLst>
            </c:dLbl>
            <c:spPr>
              <a:solidFill>
                <a:srgbClr val="FFFFCC"/>
              </a:solidFill>
              <a:ln>
                <a:solidFill>
                  <a:prstClr val="black">
                    <a:lumMod val="65000"/>
                    <a:lumOff val="35000"/>
                  </a:prstClr>
                </a:solidFill>
              </a:ln>
              <a:effectLst/>
            </c:spP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1"/>
              </c:ext>
            </c:extLst>
          </c:dLbls>
          <c:cat>
            <c:strRef>
              <c:f>Sheet1!$A$2:$A$9</c:f>
              <c:strCache>
                <c:ptCount val="8"/>
                <c:pt idx="0">
                  <c:v>W17</c:v>
                </c:pt>
                <c:pt idx="1">
                  <c:v>W18</c:v>
                </c:pt>
                <c:pt idx="2">
                  <c:v>W19</c:v>
                </c:pt>
                <c:pt idx="3">
                  <c:v>W20</c:v>
                </c:pt>
                <c:pt idx="4">
                  <c:v>W21</c:v>
                </c:pt>
                <c:pt idx="5">
                  <c:v>W22</c:v>
                </c:pt>
                <c:pt idx="6">
                  <c:v>W23</c:v>
                </c:pt>
                <c:pt idx="7">
                  <c:v>W24</c:v>
                </c:pt>
              </c:strCache>
            </c:strRef>
          </c:cat>
          <c:val>
            <c:numRef>
              <c:f>Sheet1!$C$2:$C$9</c:f>
              <c:numCache>
                <c:formatCode>0.000000</c:formatCode>
                <c:ptCount val="8"/>
                <c:pt idx="0">
                  <c:v>9.4899999999999998E-2</c:v>
                </c:pt>
                <c:pt idx="1">
                  <c:v>9.0200000000000002E-2</c:v>
                </c:pt>
                <c:pt idx="2">
                  <c:v>8.5199999999999998E-2</c:v>
                </c:pt>
                <c:pt idx="3">
                  <c:v>0.1036</c:v>
                </c:pt>
                <c:pt idx="4">
                  <c:v>8.7999999999999995E-2</c:v>
                </c:pt>
                <c:pt idx="5">
                  <c:v>0.1104</c:v>
                </c:pt>
                <c:pt idx="6">
                  <c:v>8.1000000000000003E-2</c:v>
                </c:pt>
                <c:pt idx="7">
                  <c:v>0.10539999999999999</c:v>
                </c:pt>
              </c:numCache>
            </c:numRef>
          </c:val>
          <c:extLst>
            <c:ext xmlns:c15="http://schemas.microsoft.com/office/drawing/2012/chart" uri="{02D57815-91ED-43cb-92C2-25804820EDAC}">
              <c15:datalabelsRange>
                <c15:f>Sheet1!$L$2:$L$1048570</c15:f>
                <c15:dlblRangeCache>
                  <c:ptCount val="1048569"/>
                  <c:pt idx="0">
                    <c:v>9.49% 
(n=137)</c:v>
                  </c:pt>
                  <c:pt idx="1">
                    <c:v>9.02% 
(n=134)</c:v>
                  </c:pt>
                  <c:pt idx="2">
                    <c:v>8.52% 
(n=114)</c:v>
                  </c:pt>
                  <c:pt idx="3">
                    <c:v>10.36% 
(n=119)</c:v>
                  </c:pt>
                  <c:pt idx="4">
                    <c:v>8.8% 
(n=47)</c:v>
                  </c:pt>
                  <c:pt idx="5">
                    <c:v>11.04% 
(n=90)</c:v>
                  </c:pt>
                  <c:pt idx="6">
                    <c:v>8.1% 
(n=65)</c:v>
                  </c:pt>
                  <c:pt idx="7">
                    <c:v>10.54% 
(n=113)</c:v>
                  </c:pt>
                  <c:pt idx="8">
                    <c:v>0% 
(n=)</c:v>
                  </c:pt>
                </c15:dlblRangeCache>
              </c15:datalabelsRange>
            </c:ext>
            <c:ext xmlns:c16="http://schemas.microsoft.com/office/drawing/2014/chart" uri="{C3380CC4-5D6E-409C-BE32-E72D297353CC}">
              <c16:uniqueId val="{00000001-D479-42A4-AF28-F93899A48718}"/>
            </c:ext>
          </c:extLst>
        </c:ser>
        <c:ser>
          <c:idx val="2"/>
          <c:order val="2"/>
          <c:tx>
            <c:strRef>
              <c:f>Sheet1!$D$1</c:f>
              <c:strCache>
                <c:ptCount val="1"/>
                <c:pt idx="0">
                  <c:v>High (9-21)</c:v>
                </c:pt>
              </c:strCache>
            </c:strRef>
          </c:tx>
          <c:spPr>
            <a:solidFill>
              <a:srgbClr val="FF0000"/>
            </a:solidFill>
            <a:ln>
              <a:solidFill>
                <a:srgbClr val="FF0000"/>
              </a:solidFill>
            </a:ln>
          </c:spPr>
          <c:invertIfNegative val="0"/>
          <c:dLbls>
            <c:dLbl>
              <c:idx val="0"/>
              <c:layout>
                <c:manualLayout>
                  <c:x val="5.537493399473193E-2"/>
                  <c:y val="-1.9020223657617196E-2"/>
                </c:manualLayout>
              </c:layout>
              <c:tx>
                <c:rich>
                  <a:bodyPr/>
                  <a:lstStyle/>
                  <a:p>
                    <a:fld id="{FA450182-2917-4AC4-9215-BAAAF994D9BF}"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0112-4428-B610-C15DD32A7287}"/>
                </c:ext>
              </c:extLst>
            </c:dLbl>
            <c:dLbl>
              <c:idx val="1"/>
              <c:layout>
                <c:manualLayout>
                  <c:x val="5.5374933994731888E-2"/>
                  <c:y val="-3.2254033058130578E-2"/>
                </c:manualLayout>
              </c:layout>
              <c:tx>
                <c:rich>
                  <a:bodyPr/>
                  <a:lstStyle/>
                  <a:p>
                    <a:fld id="{85051EA9-4BF9-F046-AFB8-0E091152EDA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0112-4428-B610-C15DD32A7287}"/>
                </c:ext>
              </c:extLst>
            </c:dLbl>
            <c:dLbl>
              <c:idx val="2"/>
              <c:layout>
                <c:manualLayout>
                  <c:x val="5.4221289536508351E-2"/>
                  <c:y val="-1.977466491937848E-2"/>
                </c:manualLayout>
              </c:layout>
              <c:tx>
                <c:rich>
                  <a:bodyPr/>
                  <a:lstStyle/>
                  <a:p>
                    <a:fld id="{6E7CFCD2-AF3C-B442-8CDF-1334849BA03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F-E59D-49F1-8AA2-705D35750817}"/>
                </c:ext>
              </c:extLst>
            </c:dLbl>
            <c:dLbl>
              <c:idx val="3"/>
              <c:layout>
                <c:manualLayout>
                  <c:x val="5.0183533932725732E-2"/>
                  <c:y val="-2.6537095830940063E-2"/>
                </c:manualLayout>
              </c:layout>
              <c:tx>
                <c:rich>
                  <a:bodyPr/>
                  <a:lstStyle/>
                  <a:p>
                    <a:fld id="{1ECD381E-5E4D-E142-A5A6-46777601430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E-E59D-49F1-8AA2-705D35750817}"/>
                </c:ext>
              </c:extLst>
            </c:dLbl>
            <c:dLbl>
              <c:idx val="4"/>
              <c:layout>
                <c:manualLayout>
                  <c:x val="5.5374933994731847E-2"/>
                  <c:y val="-4.1033175594743197E-2"/>
                </c:manualLayout>
              </c:layout>
              <c:tx>
                <c:rich>
                  <a:bodyPr/>
                  <a:lstStyle/>
                  <a:p>
                    <a:fld id="{736E06C4-CC13-7C42-82B5-01C1586D56F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E6EC-454B-9CBE-5E57D321CB34}"/>
                </c:ext>
              </c:extLst>
            </c:dLbl>
            <c:dLbl>
              <c:idx val="5"/>
              <c:layout>
                <c:manualLayout>
                  <c:x val="5.6528578452955433E-2"/>
                  <c:y val="-1.4089440931067312E-2"/>
                </c:manualLayout>
              </c:layout>
              <c:tx>
                <c:rich>
                  <a:bodyPr/>
                  <a:lstStyle/>
                  <a:p>
                    <a:fld id="{9258A25D-15BD-AE46-8B06-D5719679AD0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14E8-4AD0-AC1D-A224039B7F98}"/>
                </c:ext>
              </c:extLst>
            </c:dLbl>
            <c:dLbl>
              <c:idx val="6"/>
              <c:layout>
                <c:manualLayout>
                  <c:x val="5.8835867369402675E-2"/>
                  <c:y val="-1.5766487076542195E-2"/>
                </c:manualLayout>
              </c:layout>
              <c:tx>
                <c:rich>
                  <a:bodyPr/>
                  <a:lstStyle/>
                  <a:p>
                    <a:fld id="{A8C73450-A721-CC44-A917-8C389198EA0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14E8-4AD0-AC1D-A224039B7F98}"/>
                </c:ext>
              </c:extLst>
            </c:dLbl>
            <c:dLbl>
              <c:idx val="7"/>
              <c:layout>
                <c:manualLayout>
                  <c:x val="6.3450445202297007E-2"/>
                  <c:y val="-1.2003043636373499E-2"/>
                </c:manualLayout>
              </c:layout>
              <c:tx>
                <c:rich>
                  <a:bodyPr/>
                  <a:lstStyle/>
                  <a:p>
                    <a:fld id="{84C109A0-E827-E44F-A190-F3B3338D97C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14E8-4AD0-AC1D-A224039B7F98}"/>
                </c:ext>
              </c:extLst>
            </c:dLbl>
            <c:spPr>
              <a:solidFill>
                <a:srgbClr val="FFCCCC"/>
              </a:solidFill>
            </c:spP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1"/>
              </c:ext>
            </c:extLst>
          </c:dLbls>
          <c:cat>
            <c:strRef>
              <c:f>Sheet1!$A$2:$A$9</c:f>
              <c:strCache>
                <c:ptCount val="8"/>
                <c:pt idx="0">
                  <c:v>W17</c:v>
                </c:pt>
                <c:pt idx="1">
                  <c:v>W18</c:v>
                </c:pt>
                <c:pt idx="2">
                  <c:v>W19</c:v>
                </c:pt>
                <c:pt idx="3">
                  <c:v>W20</c:v>
                </c:pt>
                <c:pt idx="4">
                  <c:v>W21</c:v>
                </c:pt>
                <c:pt idx="5">
                  <c:v>W22</c:v>
                </c:pt>
                <c:pt idx="6">
                  <c:v>W23</c:v>
                </c:pt>
                <c:pt idx="7">
                  <c:v>W24</c:v>
                </c:pt>
              </c:strCache>
            </c:strRef>
          </c:cat>
          <c:val>
            <c:numRef>
              <c:f>Sheet1!$D$2:$D$9</c:f>
              <c:numCache>
                <c:formatCode>0.000000</c:formatCode>
                <c:ptCount val="8"/>
                <c:pt idx="0">
                  <c:v>3.2599999999999997E-2</c:v>
                </c:pt>
                <c:pt idx="1">
                  <c:v>4.8500000000000001E-2</c:v>
                </c:pt>
                <c:pt idx="2">
                  <c:v>2.69E-2</c:v>
                </c:pt>
                <c:pt idx="3">
                  <c:v>3.1300000000000001E-2</c:v>
                </c:pt>
                <c:pt idx="4">
                  <c:v>7.4899999999999994E-2</c:v>
                </c:pt>
                <c:pt idx="5">
                  <c:v>9.7999999999999997E-3</c:v>
                </c:pt>
                <c:pt idx="6">
                  <c:v>2.2700000000000001E-2</c:v>
                </c:pt>
                <c:pt idx="7">
                  <c:v>3.5400000000000001E-2</c:v>
                </c:pt>
              </c:numCache>
            </c:numRef>
          </c:val>
          <c:extLst>
            <c:ext xmlns:c15="http://schemas.microsoft.com/office/drawing/2012/chart" uri="{02D57815-91ED-43cb-92C2-25804820EDAC}">
              <c15:datalabelsRange>
                <c15:f>Sheet1!$M$2:$M$1048570</c15:f>
                <c15:dlblRangeCache>
                  <c:ptCount val="1048569"/>
                  <c:pt idx="0">
                    <c:v>3.26% 
(n=47)</c:v>
                  </c:pt>
                  <c:pt idx="1">
                    <c:v>4.85% 
(n=72)</c:v>
                  </c:pt>
                  <c:pt idx="2">
                    <c:v>2.69% 
(n=36)</c:v>
                  </c:pt>
                  <c:pt idx="3">
                    <c:v>3.13% 
(n=36)</c:v>
                  </c:pt>
                  <c:pt idx="4">
                    <c:v>7.49% 
(n=40)</c:v>
                  </c:pt>
                  <c:pt idx="5">
                    <c:v>0.98% 
(n=8)</c:v>
                  </c:pt>
                  <c:pt idx="6">
                    <c:v>2.27% 
(n=17)</c:v>
                  </c:pt>
                  <c:pt idx="7">
                    <c:v>3.54% 
(n=38)</c:v>
                  </c:pt>
                  <c:pt idx="8">
                    <c:v>0% 
(n=)</c:v>
                  </c:pt>
                </c15:dlblRangeCache>
              </c15:datalabelsRange>
            </c:ext>
            <c:ext xmlns:c16="http://schemas.microsoft.com/office/drawing/2014/chart" uri="{C3380CC4-5D6E-409C-BE32-E72D297353CC}">
              <c16:uniqueId val="{00000002-D479-42A4-AF28-F93899A48718}"/>
            </c:ext>
          </c:extLst>
        </c:ser>
        <c:dLbls>
          <c:showLegendKey val="0"/>
          <c:showVal val="0"/>
          <c:showCatName val="0"/>
          <c:showSerName val="0"/>
          <c:showPercent val="0"/>
          <c:showBubbleSize val="0"/>
        </c:dLbls>
        <c:gapWidth val="150"/>
        <c:shape val="pyramid"/>
        <c:axId val="329537128"/>
        <c:axId val="420660408"/>
        <c:axId val="0"/>
        <c:extLst>
          <c:ext xmlns:c15="http://schemas.microsoft.com/office/drawing/2012/chart" uri="{02D57815-91ED-43cb-92C2-25804820EDAC}">
            <c15:filteredBarSeries>
              <c15:ser>
                <c:idx val="3"/>
                <c:order val="3"/>
                <c:tx>
                  <c:strRef>
                    <c:extLst>
                      <c:ext uri="{02D57815-91ED-43cb-92C2-25804820EDAC}">
                        <c15:formulaRef>
                          <c15:sqref>Sheet1!$E$1</c15:sqref>
                        </c15:formulaRef>
                      </c:ext>
                    </c:extLst>
                    <c:strCache>
                      <c:ptCount val="1"/>
                      <c:pt idx="0">
                        <c:v>Low Risk (0-3)2</c:v>
                      </c:pt>
                    </c:strCache>
                  </c:strRef>
                </c:tx>
                <c:invertIfNegative val="0"/>
                <c:cat>
                  <c:strRef>
                    <c:extLst>
                      <c:ext uri="{02D57815-91ED-43cb-92C2-25804820EDAC}">
                        <c15:formulaRef>
                          <c15:sqref>Sheet1!$A$2:$A$9</c15:sqref>
                        </c15:formulaRef>
                      </c:ext>
                    </c:extLst>
                    <c:strCache>
                      <c:ptCount val="8"/>
                      <c:pt idx="0">
                        <c:v>W17</c:v>
                      </c:pt>
                      <c:pt idx="1">
                        <c:v>W18</c:v>
                      </c:pt>
                      <c:pt idx="2">
                        <c:v>W19</c:v>
                      </c:pt>
                      <c:pt idx="3">
                        <c:v>W20</c:v>
                      </c:pt>
                      <c:pt idx="4">
                        <c:v>W21</c:v>
                      </c:pt>
                      <c:pt idx="5">
                        <c:v>W22</c:v>
                      </c:pt>
                      <c:pt idx="6">
                        <c:v>W23</c:v>
                      </c:pt>
                      <c:pt idx="7">
                        <c:v>W24</c:v>
                      </c:pt>
                    </c:strCache>
                  </c:strRef>
                </c:cat>
                <c:val>
                  <c:numRef>
                    <c:extLst>
                      <c:ext uri="{02D57815-91ED-43cb-92C2-25804820EDAC}">
                        <c15:formulaRef>
                          <c15:sqref>Sheet1!$E$2:$E$9</c15:sqref>
                        </c15:formulaRef>
                      </c:ext>
                    </c:extLst>
                    <c:numCache>
                      <c:formatCode>0.0000</c:formatCode>
                      <c:ptCount val="8"/>
                      <c:pt idx="0">
                        <c:v>0.87250000000000005</c:v>
                      </c:pt>
                      <c:pt idx="1">
                        <c:v>0.86140000000000005</c:v>
                      </c:pt>
                      <c:pt idx="2">
                        <c:v>0.88790000000000002</c:v>
                      </c:pt>
                      <c:pt idx="3">
                        <c:v>0.86509999999999998</c:v>
                      </c:pt>
                      <c:pt idx="4">
                        <c:v>0.83709999999999996</c:v>
                      </c:pt>
                      <c:pt idx="5">
                        <c:v>0.87980000000000003</c:v>
                      </c:pt>
                      <c:pt idx="6">
                        <c:v>0.89129999999999998</c:v>
                      </c:pt>
                      <c:pt idx="7">
                        <c:v>0.85909999999999997</c:v>
                      </c:pt>
                    </c:numCache>
                  </c:numRef>
                </c:val>
                <c:extLst>
                  <c:ext xmlns:c16="http://schemas.microsoft.com/office/drawing/2014/chart" uri="{C3380CC4-5D6E-409C-BE32-E72D297353CC}">
                    <c16:uniqueId val="{0000000B-E59D-49F1-8AA2-705D35750817}"/>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Sheet1!$F$1</c15:sqref>
                        </c15:formulaRef>
                      </c:ext>
                    </c:extLst>
                    <c:strCache>
                      <c:ptCount val="1"/>
                      <c:pt idx="0">
                        <c:v>Moderate (4-8)3</c:v>
                      </c:pt>
                    </c:strCache>
                  </c:strRef>
                </c:tx>
                <c:invertIfNegative val="0"/>
                <c:cat>
                  <c:strRef>
                    <c:extLst xmlns:c15="http://schemas.microsoft.com/office/drawing/2012/chart">
                      <c:ext xmlns:c15="http://schemas.microsoft.com/office/drawing/2012/chart" uri="{02D57815-91ED-43cb-92C2-25804820EDAC}">
                        <c15:formulaRef>
                          <c15:sqref>Sheet1!$A$2:$A$9</c15:sqref>
                        </c15:formulaRef>
                      </c:ext>
                    </c:extLst>
                    <c:strCache>
                      <c:ptCount val="8"/>
                      <c:pt idx="0">
                        <c:v>W17</c:v>
                      </c:pt>
                      <c:pt idx="1">
                        <c:v>W18</c:v>
                      </c:pt>
                      <c:pt idx="2">
                        <c:v>W19</c:v>
                      </c:pt>
                      <c:pt idx="3">
                        <c:v>W20</c:v>
                      </c:pt>
                      <c:pt idx="4">
                        <c:v>W21</c:v>
                      </c:pt>
                      <c:pt idx="5">
                        <c:v>W22</c:v>
                      </c:pt>
                      <c:pt idx="6">
                        <c:v>W23</c:v>
                      </c:pt>
                      <c:pt idx="7">
                        <c:v>W24</c:v>
                      </c:pt>
                    </c:strCache>
                  </c:strRef>
                </c:cat>
                <c:val>
                  <c:numRef>
                    <c:extLst xmlns:c15="http://schemas.microsoft.com/office/drawing/2012/chart">
                      <c:ext xmlns:c15="http://schemas.microsoft.com/office/drawing/2012/chart" uri="{02D57815-91ED-43cb-92C2-25804820EDAC}">
                        <c15:formulaRef>
                          <c15:sqref>Sheet1!$F$2:$F$9</c15:sqref>
                        </c15:formulaRef>
                      </c:ext>
                    </c:extLst>
                    <c:numCache>
                      <c:formatCode>0.0000</c:formatCode>
                      <c:ptCount val="8"/>
                      <c:pt idx="0">
                        <c:v>9.4899999999999998E-2</c:v>
                      </c:pt>
                      <c:pt idx="1">
                        <c:v>9.0200000000000002E-2</c:v>
                      </c:pt>
                      <c:pt idx="2">
                        <c:v>8.5199999999999998E-2</c:v>
                      </c:pt>
                      <c:pt idx="3">
                        <c:v>0.1036</c:v>
                      </c:pt>
                      <c:pt idx="4">
                        <c:v>8.7999999999999995E-2</c:v>
                      </c:pt>
                      <c:pt idx="5">
                        <c:v>0.1104</c:v>
                      </c:pt>
                      <c:pt idx="6">
                        <c:v>8.1000000000000003E-2</c:v>
                      </c:pt>
                      <c:pt idx="7">
                        <c:v>0.10539999999999999</c:v>
                      </c:pt>
                    </c:numCache>
                  </c:numRef>
                </c:val>
                <c:extLst xmlns:c15="http://schemas.microsoft.com/office/drawing/2012/chart">
                  <c:ext xmlns:c16="http://schemas.microsoft.com/office/drawing/2014/chart" uri="{C3380CC4-5D6E-409C-BE32-E72D297353CC}">
                    <c16:uniqueId val="{0000000C-E59D-49F1-8AA2-705D35750817}"/>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Sheet1!$G$1</c15:sqref>
                        </c15:formulaRef>
                      </c:ext>
                    </c:extLst>
                    <c:strCache>
                      <c:ptCount val="1"/>
                      <c:pt idx="0">
                        <c:v>High (9-21)4</c:v>
                      </c:pt>
                    </c:strCache>
                  </c:strRef>
                </c:tx>
                <c:invertIfNegative val="0"/>
                <c:cat>
                  <c:strRef>
                    <c:extLst xmlns:c15="http://schemas.microsoft.com/office/drawing/2012/chart">
                      <c:ext xmlns:c15="http://schemas.microsoft.com/office/drawing/2012/chart" uri="{02D57815-91ED-43cb-92C2-25804820EDAC}">
                        <c15:formulaRef>
                          <c15:sqref>Sheet1!$A$2:$A$9</c15:sqref>
                        </c15:formulaRef>
                      </c:ext>
                    </c:extLst>
                    <c:strCache>
                      <c:ptCount val="8"/>
                      <c:pt idx="0">
                        <c:v>W17</c:v>
                      </c:pt>
                      <c:pt idx="1">
                        <c:v>W18</c:v>
                      </c:pt>
                      <c:pt idx="2">
                        <c:v>W19</c:v>
                      </c:pt>
                      <c:pt idx="3">
                        <c:v>W20</c:v>
                      </c:pt>
                      <c:pt idx="4">
                        <c:v>W21</c:v>
                      </c:pt>
                      <c:pt idx="5">
                        <c:v>W22</c:v>
                      </c:pt>
                      <c:pt idx="6">
                        <c:v>W23</c:v>
                      </c:pt>
                      <c:pt idx="7">
                        <c:v>W24</c:v>
                      </c:pt>
                    </c:strCache>
                  </c:strRef>
                </c:cat>
                <c:val>
                  <c:numRef>
                    <c:extLst xmlns:c15="http://schemas.microsoft.com/office/drawing/2012/chart">
                      <c:ext xmlns:c15="http://schemas.microsoft.com/office/drawing/2012/chart" uri="{02D57815-91ED-43cb-92C2-25804820EDAC}">
                        <c15:formulaRef>
                          <c15:sqref>Sheet1!$G$2:$G$9</c15:sqref>
                        </c15:formulaRef>
                      </c:ext>
                    </c:extLst>
                    <c:numCache>
                      <c:formatCode>0.0000</c:formatCode>
                      <c:ptCount val="8"/>
                      <c:pt idx="0">
                        <c:v>3.2599999999999997E-2</c:v>
                      </c:pt>
                      <c:pt idx="1">
                        <c:v>4.8500000000000001E-2</c:v>
                      </c:pt>
                      <c:pt idx="2">
                        <c:v>2.69E-2</c:v>
                      </c:pt>
                      <c:pt idx="3">
                        <c:v>3.1300000000000001E-2</c:v>
                      </c:pt>
                      <c:pt idx="4">
                        <c:v>7.4899999999999994E-2</c:v>
                      </c:pt>
                      <c:pt idx="5">
                        <c:v>9.7999999999999997E-3</c:v>
                      </c:pt>
                      <c:pt idx="6">
                        <c:v>2.2700000000000001E-2</c:v>
                      </c:pt>
                      <c:pt idx="7">
                        <c:v>3.5400000000000001E-2</c:v>
                      </c:pt>
                    </c:numCache>
                  </c:numRef>
                </c:val>
                <c:extLst xmlns:c15="http://schemas.microsoft.com/office/drawing/2012/chart">
                  <c:ext xmlns:c16="http://schemas.microsoft.com/office/drawing/2014/chart" uri="{C3380CC4-5D6E-409C-BE32-E72D297353CC}">
                    <c16:uniqueId val="{0000000D-E59D-49F1-8AA2-705D35750817}"/>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Sheet1!$H$1</c15:sqref>
                        </c15:formulaRef>
                      </c:ext>
                    </c:extLst>
                    <c:strCache>
                      <c:ptCount val="1"/>
                      <c:pt idx="0">
                        <c:v>Low Count</c:v>
                      </c:pt>
                    </c:strCache>
                  </c:strRef>
                </c:tx>
                <c:invertIfNegative val="0"/>
                <c:cat>
                  <c:strRef>
                    <c:extLst xmlns:c15="http://schemas.microsoft.com/office/drawing/2012/chart">
                      <c:ext xmlns:c15="http://schemas.microsoft.com/office/drawing/2012/chart" uri="{02D57815-91ED-43cb-92C2-25804820EDAC}">
                        <c15:formulaRef>
                          <c15:sqref>Sheet1!$A$2:$A$9</c15:sqref>
                        </c15:formulaRef>
                      </c:ext>
                    </c:extLst>
                    <c:strCache>
                      <c:ptCount val="8"/>
                      <c:pt idx="0">
                        <c:v>W17</c:v>
                      </c:pt>
                      <c:pt idx="1">
                        <c:v>W18</c:v>
                      </c:pt>
                      <c:pt idx="2">
                        <c:v>W19</c:v>
                      </c:pt>
                      <c:pt idx="3">
                        <c:v>W20</c:v>
                      </c:pt>
                      <c:pt idx="4">
                        <c:v>W21</c:v>
                      </c:pt>
                      <c:pt idx="5">
                        <c:v>W22</c:v>
                      </c:pt>
                      <c:pt idx="6">
                        <c:v>W23</c:v>
                      </c:pt>
                      <c:pt idx="7">
                        <c:v>W24</c:v>
                      </c:pt>
                    </c:strCache>
                  </c:strRef>
                </c:cat>
                <c:val>
                  <c:numRef>
                    <c:extLst xmlns:c15="http://schemas.microsoft.com/office/drawing/2012/chart">
                      <c:ext xmlns:c15="http://schemas.microsoft.com/office/drawing/2012/chart" uri="{02D57815-91ED-43cb-92C2-25804820EDAC}">
                        <c15:formulaRef>
                          <c15:sqref>Sheet1!$H$2:$H$9</c15:sqref>
                        </c15:formulaRef>
                      </c:ext>
                    </c:extLst>
                    <c:numCache>
                      <c:formatCode>0</c:formatCode>
                      <c:ptCount val="8"/>
                      <c:pt idx="0">
                        <c:v>1259</c:v>
                      </c:pt>
                      <c:pt idx="1">
                        <c:v>1280</c:v>
                      </c:pt>
                      <c:pt idx="2">
                        <c:v>1188</c:v>
                      </c:pt>
                      <c:pt idx="3">
                        <c:v>994</c:v>
                      </c:pt>
                      <c:pt idx="4">
                        <c:v>447</c:v>
                      </c:pt>
                      <c:pt idx="5">
                        <c:v>717</c:v>
                      </c:pt>
                      <c:pt idx="6">
                        <c:v>750</c:v>
                      </c:pt>
                      <c:pt idx="7">
                        <c:v>920</c:v>
                      </c:pt>
                    </c:numCache>
                  </c:numRef>
                </c:val>
                <c:extLst xmlns:c15="http://schemas.microsoft.com/office/drawing/2012/chart">
                  <c:ext xmlns:c16="http://schemas.microsoft.com/office/drawing/2014/chart" uri="{C3380CC4-5D6E-409C-BE32-E72D297353CC}">
                    <c16:uniqueId val="{0000000E-E59D-49F1-8AA2-705D35750817}"/>
                  </c:ext>
                </c:extLst>
              </c15:ser>
            </c15:filteredBarSeries>
            <c15:filteredBarSeries>
              <c15:ser>
                <c:idx val="7"/>
                <c:order val="7"/>
                <c:tx>
                  <c:strRef>
                    <c:extLst xmlns:c15="http://schemas.microsoft.com/office/drawing/2012/chart">
                      <c:ext xmlns:c15="http://schemas.microsoft.com/office/drawing/2012/chart" uri="{02D57815-91ED-43cb-92C2-25804820EDAC}">
                        <c15:formulaRef>
                          <c15:sqref>Sheet1!$I$1</c15:sqref>
                        </c15:formulaRef>
                      </c:ext>
                    </c:extLst>
                    <c:strCache>
                      <c:ptCount val="1"/>
                      <c:pt idx="0">
                        <c:v>Mod Count</c:v>
                      </c:pt>
                    </c:strCache>
                  </c:strRef>
                </c:tx>
                <c:invertIfNegative val="0"/>
                <c:cat>
                  <c:strRef>
                    <c:extLst xmlns:c15="http://schemas.microsoft.com/office/drawing/2012/chart">
                      <c:ext xmlns:c15="http://schemas.microsoft.com/office/drawing/2012/chart" uri="{02D57815-91ED-43cb-92C2-25804820EDAC}">
                        <c15:formulaRef>
                          <c15:sqref>Sheet1!$A$2:$A$9</c15:sqref>
                        </c15:formulaRef>
                      </c:ext>
                    </c:extLst>
                    <c:strCache>
                      <c:ptCount val="8"/>
                      <c:pt idx="0">
                        <c:v>W17</c:v>
                      </c:pt>
                      <c:pt idx="1">
                        <c:v>W18</c:v>
                      </c:pt>
                      <c:pt idx="2">
                        <c:v>W19</c:v>
                      </c:pt>
                      <c:pt idx="3">
                        <c:v>W20</c:v>
                      </c:pt>
                      <c:pt idx="4">
                        <c:v>W21</c:v>
                      </c:pt>
                      <c:pt idx="5">
                        <c:v>W22</c:v>
                      </c:pt>
                      <c:pt idx="6">
                        <c:v>W23</c:v>
                      </c:pt>
                      <c:pt idx="7">
                        <c:v>W24</c:v>
                      </c:pt>
                    </c:strCache>
                  </c:strRef>
                </c:cat>
                <c:val>
                  <c:numRef>
                    <c:extLst xmlns:c15="http://schemas.microsoft.com/office/drawing/2012/chart">
                      <c:ext xmlns:c15="http://schemas.microsoft.com/office/drawing/2012/chart" uri="{02D57815-91ED-43cb-92C2-25804820EDAC}">
                        <c15:formulaRef>
                          <c15:sqref>Sheet1!$I$2:$I$9</c15:sqref>
                        </c15:formulaRef>
                      </c:ext>
                    </c:extLst>
                    <c:numCache>
                      <c:formatCode>0</c:formatCode>
                      <c:ptCount val="8"/>
                      <c:pt idx="0">
                        <c:v>137</c:v>
                      </c:pt>
                      <c:pt idx="1">
                        <c:v>134</c:v>
                      </c:pt>
                      <c:pt idx="2">
                        <c:v>114</c:v>
                      </c:pt>
                      <c:pt idx="3">
                        <c:v>119</c:v>
                      </c:pt>
                      <c:pt idx="4">
                        <c:v>47</c:v>
                      </c:pt>
                      <c:pt idx="5">
                        <c:v>90</c:v>
                      </c:pt>
                      <c:pt idx="6">
                        <c:v>65</c:v>
                      </c:pt>
                      <c:pt idx="7">
                        <c:v>113</c:v>
                      </c:pt>
                    </c:numCache>
                  </c:numRef>
                </c:val>
                <c:extLst xmlns:c15="http://schemas.microsoft.com/office/drawing/2012/chart">
                  <c:ext xmlns:c16="http://schemas.microsoft.com/office/drawing/2014/chart" uri="{C3380CC4-5D6E-409C-BE32-E72D297353CC}">
                    <c16:uniqueId val="{0000000F-E59D-49F1-8AA2-705D35750817}"/>
                  </c:ext>
                </c:extLst>
              </c15:ser>
            </c15:filteredBarSeries>
            <c15:filteredBarSeries>
              <c15:ser>
                <c:idx val="8"/>
                <c:order val="8"/>
                <c:tx>
                  <c:strRef>
                    <c:extLst xmlns:c15="http://schemas.microsoft.com/office/drawing/2012/chart">
                      <c:ext xmlns:c15="http://schemas.microsoft.com/office/drawing/2012/chart" uri="{02D57815-91ED-43cb-92C2-25804820EDAC}">
                        <c15:formulaRef>
                          <c15:sqref>Sheet1!$J$1</c15:sqref>
                        </c15:formulaRef>
                      </c:ext>
                    </c:extLst>
                    <c:strCache>
                      <c:ptCount val="1"/>
                      <c:pt idx="0">
                        <c:v>High Count</c:v>
                      </c:pt>
                    </c:strCache>
                  </c:strRef>
                </c:tx>
                <c:invertIfNegative val="0"/>
                <c:cat>
                  <c:strRef>
                    <c:extLst xmlns:c15="http://schemas.microsoft.com/office/drawing/2012/chart">
                      <c:ext xmlns:c15="http://schemas.microsoft.com/office/drawing/2012/chart" uri="{02D57815-91ED-43cb-92C2-25804820EDAC}">
                        <c15:formulaRef>
                          <c15:sqref>Sheet1!$A$2:$A$9</c15:sqref>
                        </c15:formulaRef>
                      </c:ext>
                    </c:extLst>
                    <c:strCache>
                      <c:ptCount val="8"/>
                      <c:pt idx="0">
                        <c:v>W17</c:v>
                      </c:pt>
                      <c:pt idx="1">
                        <c:v>W18</c:v>
                      </c:pt>
                      <c:pt idx="2">
                        <c:v>W19</c:v>
                      </c:pt>
                      <c:pt idx="3">
                        <c:v>W20</c:v>
                      </c:pt>
                      <c:pt idx="4">
                        <c:v>W21</c:v>
                      </c:pt>
                      <c:pt idx="5">
                        <c:v>W22</c:v>
                      </c:pt>
                      <c:pt idx="6">
                        <c:v>W23</c:v>
                      </c:pt>
                      <c:pt idx="7">
                        <c:v>W24</c:v>
                      </c:pt>
                    </c:strCache>
                  </c:strRef>
                </c:cat>
                <c:val>
                  <c:numRef>
                    <c:extLst xmlns:c15="http://schemas.microsoft.com/office/drawing/2012/chart">
                      <c:ext xmlns:c15="http://schemas.microsoft.com/office/drawing/2012/chart" uri="{02D57815-91ED-43cb-92C2-25804820EDAC}">
                        <c15:formulaRef>
                          <c15:sqref>Sheet1!$J$2:$J$9</c15:sqref>
                        </c15:formulaRef>
                      </c:ext>
                    </c:extLst>
                    <c:numCache>
                      <c:formatCode>0</c:formatCode>
                      <c:ptCount val="8"/>
                      <c:pt idx="0">
                        <c:v>47</c:v>
                      </c:pt>
                      <c:pt idx="1">
                        <c:v>72</c:v>
                      </c:pt>
                      <c:pt idx="2">
                        <c:v>36</c:v>
                      </c:pt>
                      <c:pt idx="3">
                        <c:v>36</c:v>
                      </c:pt>
                      <c:pt idx="4">
                        <c:v>40</c:v>
                      </c:pt>
                      <c:pt idx="5">
                        <c:v>8</c:v>
                      </c:pt>
                      <c:pt idx="6">
                        <c:v>17</c:v>
                      </c:pt>
                      <c:pt idx="7">
                        <c:v>38</c:v>
                      </c:pt>
                    </c:numCache>
                  </c:numRef>
                </c:val>
                <c:extLst xmlns:c15="http://schemas.microsoft.com/office/drawing/2012/chart">
                  <c:ext xmlns:c16="http://schemas.microsoft.com/office/drawing/2014/chart" uri="{C3380CC4-5D6E-409C-BE32-E72D297353CC}">
                    <c16:uniqueId val="{00000010-E59D-49F1-8AA2-705D35750817}"/>
                  </c:ext>
                </c:extLst>
              </c15:ser>
            </c15:filteredBarSeries>
            <c15:filteredBarSeries>
              <c15:ser>
                <c:idx val="9"/>
                <c:order val="9"/>
                <c:tx>
                  <c:strRef>
                    <c:extLst xmlns:c15="http://schemas.microsoft.com/office/drawing/2012/chart">
                      <c:ext xmlns:c15="http://schemas.microsoft.com/office/drawing/2012/chart" uri="{02D57815-91ED-43cb-92C2-25804820EDAC}">
                        <c15:formulaRef>
                          <c15:sqref>Sheet1!$K$1</c15:sqref>
                        </c15:formulaRef>
                      </c:ext>
                    </c:extLst>
                    <c:strCache>
                      <c:ptCount val="1"/>
                      <c:pt idx="0">
                        <c:v>Column H (for B &amp; E)</c:v>
                      </c:pt>
                    </c:strCache>
                  </c:strRef>
                </c:tx>
                <c:invertIfNegative val="0"/>
                <c:cat>
                  <c:strRef>
                    <c:extLst xmlns:c15="http://schemas.microsoft.com/office/drawing/2012/chart">
                      <c:ext xmlns:c15="http://schemas.microsoft.com/office/drawing/2012/chart" uri="{02D57815-91ED-43cb-92C2-25804820EDAC}">
                        <c15:formulaRef>
                          <c15:sqref>Sheet1!$A$2:$A$9</c15:sqref>
                        </c15:formulaRef>
                      </c:ext>
                    </c:extLst>
                    <c:strCache>
                      <c:ptCount val="8"/>
                      <c:pt idx="0">
                        <c:v>W17</c:v>
                      </c:pt>
                      <c:pt idx="1">
                        <c:v>W18</c:v>
                      </c:pt>
                      <c:pt idx="2">
                        <c:v>W19</c:v>
                      </c:pt>
                      <c:pt idx="3">
                        <c:v>W20</c:v>
                      </c:pt>
                      <c:pt idx="4">
                        <c:v>W21</c:v>
                      </c:pt>
                      <c:pt idx="5">
                        <c:v>W22</c:v>
                      </c:pt>
                      <c:pt idx="6">
                        <c:v>W23</c:v>
                      </c:pt>
                      <c:pt idx="7">
                        <c:v>W24</c:v>
                      </c:pt>
                    </c:strCache>
                  </c:strRef>
                </c:cat>
                <c:val>
                  <c:numRef>
                    <c:extLst xmlns:c15="http://schemas.microsoft.com/office/drawing/2012/chart">
                      <c:ext xmlns:c15="http://schemas.microsoft.com/office/drawing/2012/chart" uri="{02D57815-91ED-43cb-92C2-25804820EDAC}">
                        <c15:formulaRef>
                          <c15:sqref>Sheet1!$K$2:$K$9</c15:sqref>
                        </c15:formulaRef>
                      </c:ext>
                    </c:extLst>
                    <c:numCache>
                      <c:formatCode>General</c:formatCode>
                      <c:ptCount val="8"/>
                      <c:pt idx="0">
                        <c:v>0</c:v>
                      </c:pt>
                      <c:pt idx="1">
                        <c:v>0</c:v>
                      </c:pt>
                      <c:pt idx="2">
                        <c:v>0</c:v>
                      </c:pt>
                      <c:pt idx="3">
                        <c:v>0</c:v>
                      </c:pt>
                      <c:pt idx="4">
                        <c:v>0</c:v>
                      </c:pt>
                      <c:pt idx="5">
                        <c:v>0</c:v>
                      </c:pt>
                      <c:pt idx="6">
                        <c:v>0</c:v>
                      </c:pt>
                      <c:pt idx="7">
                        <c:v>0</c:v>
                      </c:pt>
                    </c:numCache>
                  </c:numRef>
                </c:val>
                <c:extLst xmlns:c15="http://schemas.microsoft.com/office/drawing/2012/chart">
                  <c:ext xmlns:c16="http://schemas.microsoft.com/office/drawing/2014/chart" uri="{C3380CC4-5D6E-409C-BE32-E72D297353CC}">
                    <c16:uniqueId val="{00000011-E59D-49F1-8AA2-705D35750817}"/>
                  </c:ext>
                </c:extLst>
              </c15:ser>
            </c15:filteredBarSeries>
            <c15:filteredBarSeries>
              <c15:ser>
                <c:idx val="10"/>
                <c:order val="10"/>
                <c:tx>
                  <c:strRef>
                    <c:extLst xmlns:c15="http://schemas.microsoft.com/office/drawing/2012/chart">
                      <c:ext xmlns:c15="http://schemas.microsoft.com/office/drawing/2012/chart" uri="{02D57815-91ED-43cb-92C2-25804820EDAC}">
                        <c15:formulaRef>
                          <c15:sqref>Sheet1!$L$1</c15:sqref>
                        </c15:formulaRef>
                      </c:ext>
                    </c:extLst>
                    <c:strCache>
                      <c:ptCount val="1"/>
                      <c:pt idx="0">
                        <c:v>Column I (for C &amp; F</c:v>
                      </c:pt>
                    </c:strCache>
                  </c:strRef>
                </c:tx>
                <c:invertIfNegative val="0"/>
                <c:cat>
                  <c:strRef>
                    <c:extLst xmlns:c15="http://schemas.microsoft.com/office/drawing/2012/chart">
                      <c:ext xmlns:c15="http://schemas.microsoft.com/office/drawing/2012/chart" uri="{02D57815-91ED-43cb-92C2-25804820EDAC}">
                        <c15:formulaRef>
                          <c15:sqref>Sheet1!$A$2:$A$9</c15:sqref>
                        </c15:formulaRef>
                      </c:ext>
                    </c:extLst>
                    <c:strCache>
                      <c:ptCount val="8"/>
                      <c:pt idx="0">
                        <c:v>W17</c:v>
                      </c:pt>
                      <c:pt idx="1">
                        <c:v>W18</c:v>
                      </c:pt>
                      <c:pt idx="2">
                        <c:v>W19</c:v>
                      </c:pt>
                      <c:pt idx="3">
                        <c:v>W20</c:v>
                      </c:pt>
                      <c:pt idx="4">
                        <c:v>W21</c:v>
                      </c:pt>
                      <c:pt idx="5">
                        <c:v>W22</c:v>
                      </c:pt>
                      <c:pt idx="6">
                        <c:v>W23</c:v>
                      </c:pt>
                      <c:pt idx="7">
                        <c:v>W24</c:v>
                      </c:pt>
                    </c:strCache>
                  </c:strRef>
                </c:cat>
                <c:val>
                  <c:numRef>
                    <c:extLst xmlns:c15="http://schemas.microsoft.com/office/drawing/2012/chart">
                      <c:ext xmlns:c15="http://schemas.microsoft.com/office/drawing/2012/chart" uri="{02D57815-91ED-43cb-92C2-25804820EDAC}">
                        <c15:formulaRef>
                          <c15:sqref>Sheet1!$L$2:$L$9</c15:sqref>
                        </c15:formulaRef>
                      </c:ext>
                    </c:extLst>
                    <c:numCache>
                      <c:formatCode>General</c:formatCode>
                      <c:ptCount val="8"/>
                      <c:pt idx="0">
                        <c:v>0</c:v>
                      </c:pt>
                      <c:pt idx="1">
                        <c:v>0</c:v>
                      </c:pt>
                      <c:pt idx="2">
                        <c:v>0</c:v>
                      </c:pt>
                      <c:pt idx="3">
                        <c:v>0</c:v>
                      </c:pt>
                      <c:pt idx="4">
                        <c:v>0</c:v>
                      </c:pt>
                      <c:pt idx="5">
                        <c:v>0</c:v>
                      </c:pt>
                      <c:pt idx="6">
                        <c:v>0</c:v>
                      </c:pt>
                      <c:pt idx="7">
                        <c:v>0</c:v>
                      </c:pt>
                    </c:numCache>
                  </c:numRef>
                </c:val>
                <c:extLst xmlns:c15="http://schemas.microsoft.com/office/drawing/2012/chart">
                  <c:ext xmlns:c16="http://schemas.microsoft.com/office/drawing/2014/chart" uri="{C3380CC4-5D6E-409C-BE32-E72D297353CC}">
                    <c16:uniqueId val="{00000012-E59D-49F1-8AA2-705D35750817}"/>
                  </c:ext>
                </c:extLst>
              </c15:ser>
            </c15:filteredBarSeries>
            <c15:filteredBarSeries>
              <c15:ser>
                <c:idx val="11"/>
                <c:order val="11"/>
                <c:tx>
                  <c:strRef>
                    <c:extLst xmlns:c15="http://schemas.microsoft.com/office/drawing/2012/chart">
                      <c:ext xmlns:c15="http://schemas.microsoft.com/office/drawing/2012/chart" uri="{02D57815-91ED-43cb-92C2-25804820EDAC}">
                        <c15:formulaRef>
                          <c15:sqref>Sheet1!$M$1</c15:sqref>
                        </c15:formulaRef>
                      </c:ext>
                    </c:extLst>
                    <c:strCache>
                      <c:ptCount val="1"/>
                      <c:pt idx="0">
                        <c:v>Column J (for D &amp; G):</c:v>
                      </c:pt>
                    </c:strCache>
                  </c:strRef>
                </c:tx>
                <c:invertIfNegative val="0"/>
                <c:cat>
                  <c:strRef>
                    <c:extLst xmlns:c15="http://schemas.microsoft.com/office/drawing/2012/chart">
                      <c:ext xmlns:c15="http://schemas.microsoft.com/office/drawing/2012/chart" uri="{02D57815-91ED-43cb-92C2-25804820EDAC}">
                        <c15:formulaRef>
                          <c15:sqref>Sheet1!$A$2:$A$9</c15:sqref>
                        </c15:formulaRef>
                      </c:ext>
                    </c:extLst>
                    <c:strCache>
                      <c:ptCount val="8"/>
                      <c:pt idx="0">
                        <c:v>W17</c:v>
                      </c:pt>
                      <c:pt idx="1">
                        <c:v>W18</c:v>
                      </c:pt>
                      <c:pt idx="2">
                        <c:v>W19</c:v>
                      </c:pt>
                      <c:pt idx="3">
                        <c:v>W20</c:v>
                      </c:pt>
                      <c:pt idx="4">
                        <c:v>W21</c:v>
                      </c:pt>
                      <c:pt idx="5">
                        <c:v>W22</c:v>
                      </c:pt>
                      <c:pt idx="6">
                        <c:v>W23</c:v>
                      </c:pt>
                      <c:pt idx="7">
                        <c:v>W24</c:v>
                      </c:pt>
                    </c:strCache>
                  </c:strRef>
                </c:cat>
                <c:val>
                  <c:numRef>
                    <c:extLst xmlns:c15="http://schemas.microsoft.com/office/drawing/2012/chart">
                      <c:ext xmlns:c15="http://schemas.microsoft.com/office/drawing/2012/chart" uri="{02D57815-91ED-43cb-92C2-25804820EDAC}">
                        <c15:formulaRef>
                          <c15:sqref>Sheet1!$M$2:$M$9</c15:sqref>
                        </c15:formulaRef>
                      </c:ext>
                    </c:extLst>
                    <c:numCache>
                      <c:formatCode>General</c:formatCode>
                      <c:ptCount val="8"/>
                      <c:pt idx="0">
                        <c:v>0</c:v>
                      </c:pt>
                      <c:pt idx="1">
                        <c:v>0</c:v>
                      </c:pt>
                      <c:pt idx="2">
                        <c:v>0</c:v>
                      </c:pt>
                      <c:pt idx="3">
                        <c:v>0</c:v>
                      </c:pt>
                      <c:pt idx="4">
                        <c:v>0</c:v>
                      </c:pt>
                      <c:pt idx="5">
                        <c:v>0</c:v>
                      </c:pt>
                      <c:pt idx="6">
                        <c:v>0</c:v>
                      </c:pt>
                      <c:pt idx="7">
                        <c:v>0</c:v>
                      </c:pt>
                    </c:numCache>
                  </c:numRef>
                </c:val>
                <c:extLst xmlns:c15="http://schemas.microsoft.com/office/drawing/2012/chart">
                  <c:ext xmlns:c16="http://schemas.microsoft.com/office/drawing/2014/chart" uri="{C3380CC4-5D6E-409C-BE32-E72D297353CC}">
                    <c16:uniqueId val="{00000013-E59D-49F1-8AA2-705D35750817}"/>
                  </c:ext>
                </c:extLst>
              </c15:ser>
            </c15:filteredBarSeries>
          </c:ext>
        </c:extLst>
      </c:bar3DChart>
      <c:catAx>
        <c:axId val="329537128"/>
        <c:scaling>
          <c:orientation val="minMax"/>
        </c:scaling>
        <c:delete val="0"/>
        <c:axPos val="b"/>
        <c:title>
          <c:tx>
            <c:rich>
              <a:bodyPr/>
              <a:lstStyle/>
              <a:p>
                <a:pPr>
                  <a:defRPr/>
                </a:pPr>
                <a:r>
                  <a:rPr lang="en-US"/>
                  <a:t>Winter</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min val="0"/>
        </c:scaling>
        <c:delete val="0"/>
        <c:axPos val="l"/>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27987823328162525"/>
          <c:y val="0.92991102976016238"/>
          <c:w val="0.50690919482793029"/>
          <c:h val="7.0088970239837622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diagrams/_rels/data2.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image" Target="../media/image8.jpeg"/><Relationship Id="rId6" Type="http://schemas.openxmlformats.org/officeDocument/2006/relationships/image" Target="../media/image13.jpeg"/><Relationship Id="rId5" Type="http://schemas.openxmlformats.org/officeDocument/2006/relationships/image" Target="../media/image12.jpe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jpeg"/></Relationships>
</file>

<file path=ppt/diagrams/_rels/data4.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image" Target="../media/image8.jpeg"/><Relationship Id="rId6" Type="http://schemas.openxmlformats.org/officeDocument/2006/relationships/image" Target="../media/image13.jpeg"/><Relationship Id="rId5" Type="http://schemas.openxmlformats.org/officeDocument/2006/relationships/image" Target="../media/image12.jpe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jpeg"/></Relationships>
</file>

<file path=ppt/diagrams/_rels/data6.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image" Target="../media/image8.jpeg"/><Relationship Id="rId6" Type="http://schemas.openxmlformats.org/officeDocument/2006/relationships/image" Target="../media/image13.jpeg"/><Relationship Id="rId5" Type="http://schemas.openxmlformats.org/officeDocument/2006/relationships/image" Target="../media/image12.jpe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jpeg"/></Relationships>
</file>

<file path=ppt/diagrams/_rels/data8.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image" Target="../media/image8.jpeg"/><Relationship Id="rId6" Type="http://schemas.openxmlformats.org/officeDocument/2006/relationships/image" Target="../media/image13.jpeg"/><Relationship Id="rId5" Type="http://schemas.openxmlformats.org/officeDocument/2006/relationships/image" Target="../media/image12.jpe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jpeg"/></Relationships>
</file>

<file path=ppt/diagrams/_rels/drawing2.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image" Target="../media/image8.jpeg"/><Relationship Id="rId6" Type="http://schemas.openxmlformats.org/officeDocument/2006/relationships/image" Target="../media/image13.jpeg"/><Relationship Id="rId5" Type="http://schemas.openxmlformats.org/officeDocument/2006/relationships/image" Target="../media/image12.jpe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jpeg"/></Relationships>
</file>

<file path=ppt/diagrams/_rels/drawing4.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image" Target="../media/image8.jpeg"/><Relationship Id="rId6" Type="http://schemas.openxmlformats.org/officeDocument/2006/relationships/image" Target="../media/image13.jpeg"/><Relationship Id="rId5" Type="http://schemas.openxmlformats.org/officeDocument/2006/relationships/image" Target="../media/image12.jpe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jpeg"/></Relationships>
</file>

<file path=ppt/diagrams/_rels/drawing6.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image" Target="../media/image8.jpeg"/><Relationship Id="rId6" Type="http://schemas.openxmlformats.org/officeDocument/2006/relationships/image" Target="../media/image13.jpeg"/><Relationship Id="rId5" Type="http://schemas.openxmlformats.org/officeDocument/2006/relationships/image" Target="../media/image12.jpe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jpeg"/></Relationships>
</file>

<file path=ppt/diagrams/_rels/drawing8.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image" Target="../media/image8.jpeg"/><Relationship Id="rId6" Type="http://schemas.openxmlformats.org/officeDocument/2006/relationships/image" Target="../media/image13.jpeg"/><Relationship Id="rId5" Type="http://schemas.openxmlformats.org/officeDocument/2006/relationships/image" Target="../media/image12.jpe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jpe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5EF5CE41-F2DB-664F-B7AC-91A74015A950}" type="presOf" srcId="{FFA21F49-57C9-4E4B-968F-1154585DA40A}" destId="{971673C2-F47C-2B46-A180-42AE3DADCE7D}" srcOrd="0"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4EA8B45D-9931-4242-92BD-9F4BFFECCA71}" type="presOf" srcId="{2651876E-082C-F043-B305-E19C2F6575A5}" destId="{4E92D05A-7E69-B94B-938F-8CB8794072A0}"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3A168159-F514-4D05-9D15-75431E275694}" type="presOf" srcId="{DA761F70-B11F-4EA6-915D-15ADF7DDBA23}" destId="{7DF9CCCA-3B9D-4598-9B0D-5726972F0780}"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5EF5CE41-F2DB-664F-B7AC-91A74015A950}" type="presOf" srcId="{FFA21F49-57C9-4E4B-968F-1154585DA40A}" destId="{971673C2-F47C-2B46-A180-42AE3DADCE7D}" srcOrd="0"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4EA8B45D-9931-4242-92BD-9F4BFFECCA71}" type="presOf" srcId="{2651876E-082C-F043-B305-E19C2F6575A5}" destId="{4E92D05A-7E69-B94B-938F-8CB8794072A0}"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3A168159-F514-4D05-9D15-75431E275694}" type="presOf" srcId="{DA761F70-B11F-4EA6-915D-15ADF7DDBA23}" destId="{7DF9CCCA-3B9D-4598-9B0D-5726972F0780}"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5EF5CE41-F2DB-664F-B7AC-91A74015A950}" type="presOf" srcId="{FFA21F49-57C9-4E4B-968F-1154585DA40A}" destId="{971673C2-F47C-2B46-A180-42AE3DADCE7D}" srcOrd="0"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4EA8B45D-9931-4242-92BD-9F4BFFECCA71}" type="presOf" srcId="{2651876E-082C-F043-B305-E19C2F6575A5}" destId="{4E92D05A-7E69-B94B-938F-8CB8794072A0}"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3A168159-F514-4D05-9D15-75431E275694}" type="presOf" srcId="{DA761F70-B11F-4EA6-915D-15ADF7DDBA23}" destId="{7DF9CCCA-3B9D-4598-9B0D-5726972F0780}"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5EF5CE41-F2DB-664F-B7AC-91A74015A950}" type="presOf" srcId="{FFA21F49-57C9-4E4B-968F-1154585DA40A}" destId="{971673C2-F47C-2B46-A180-42AE3DADCE7D}" srcOrd="0"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4EA8B45D-9931-4242-92BD-9F4BFFECCA71}" type="presOf" srcId="{2651876E-082C-F043-B305-E19C2F6575A5}" destId="{4E92D05A-7E69-B94B-938F-8CB8794072A0}"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3A168159-F514-4D05-9D15-75431E275694}" type="presOf" srcId="{DA761F70-B11F-4EA6-915D-15ADF7DDBA23}" destId="{7DF9CCCA-3B9D-4598-9B0D-5726972F0780}"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1F6B44D-42BB-F849-A9E0-25535464354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9C25D48-9968-694B-8B18-EF6CBB26887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987C75-5A4D-0F4C-98F9-12B3A7808E58}" type="datetimeFigureOut">
              <a:rPr lang="en-US" smtClean="0"/>
              <a:t>11/14/25</a:t>
            </a:fld>
            <a:endParaRPr lang="en-US"/>
          </a:p>
        </p:txBody>
      </p:sp>
      <p:sp>
        <p:nvSpPr>
          <p:cNvPr id="4" name="Footer Placeholder 3">
            <a:extLst>
              <a:ext uri="{FF2B5EF4-FFF2-40B4-BE49-F238E27FC236}">
                <a16:creationId xmlns:a16="http://schemas.microsoft.com/office/drawing/2014/main" id="{C36B3588-481A-1946-93AC-0F7052634B8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294096D-8EB7-D248-91EB-DD3604D059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330417-F1C9-8B48-B37E-051459DA4198}" type="slidenum">
              <a:rPr lang="en-US" smtClean="0"/>
              <a:t>‹#›</a:t>
            </a:fld>
            <a:endParaRPr lang="en-US"/>
          </a:p>
        </p:txBody>
      </p:sp>
    </p:spTree>
    <p:extLst>
      <p:ext uri="{BB962C8B-B14F-4D97-AF65-F5344CB8AC3E}">
        <p14:creationId xmlns:p14="http://schemas.microsoft.com/office/powerpoint/2010/main" val="27203565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7DBB8B-29CE-48D0-9A6A-E621DDA1FB07}" type="datetimeFigureOut">
              <a:rPr lang="en-US" smtClean="0"/>
              <a:t>11/14/25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D11C9F-81FA-4052-9B37-1EF4A4EF7E85}" type="slidenum">
              <a:rPr lang="en-US" smtClean="0"/>
              <a:t>‹#›</a:t>
            </a:fld>
            <a:endParaRPr lang="en-US"/>
          </a:p>
        </p:txBody>
      </p:sp>
    </p:spTree>
    <p:extLst>
      <p:ext uri="{BB962C8B-B14F-4D97-AF65-F5344CB8AC3E}">
        <p14:creationId xmlns:p14="http://schemas.microsoft.com/office/powerpoint/2010/main" val="3464643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273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9F98D8-73C9-464B-BF93-D170D6A724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31263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17723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p:spPr>
      </p:sp>
      <p:sp>
        <p:nvSpPr>
          <p:cNvPr id="53251" name="Rectangle 3"/>
          <p:cNvSpPr>
            <a:spLocks noGrp="1" noChangeArrowheads="1"/>
          </p:cNvSpPr>
          <p:nvPr>
            <p:ph type="body" idx="1"/>
          </p:nvPr>
        </p:nvSpPr>
        <p:spPr bwMode="auto">
          <a:noFill/>
        </p:spPr>
        <p:txBody>
          <a:bodyPr wrap="square" lIns="94182" tIns="47092" rIns="94182" bIns="47092" numCol="1" anchor="t" anchorCtr="0" compatLnSpc="1">
            <a:prstTxWarp prst="textNoShape">
              <a:avLst/>
            </a:prstTxWarp>
          </a:bodyPr>
          <a:lstStyle/>
          <a:p>
            <a:pPr marL="235454" indent="-235454">
              <a:lnSpc>
                <a:spcPct val="80000"/>
              </a:lnSpc>
            </a:pPr>
            <a:r>
              <a:rPr lang="en-US" sz="1000" b="0"/>
              <a:t>20-min timer</a:t>
            </a:r>
          </a:p>
        </p:txBody>
      </p:sp>
    </p:spTree>
    <p:extLst>
      <p:ext uri="{BB962C8B-B14F-4D97-AF65-F5344CB8AC3E}">
        <p14:creationId xmlns:p14="http://schemas.microsoft.com/office/powerpoint/2010/main" val="35385077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B38D2D-8CCF-A548-0383-90C02C30D7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7A3135-374F-2DAD-5254-0FADCB5122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789CC8-C370-AC33-C01C-BA43ED315DB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8B4C7D6-4EA7-4591-3CF8-78BBC5BBC53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47135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BDACA8-45AF-461A-9F93-73E959B08D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47451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EC5BF-1A57-5FE3-9DD5-39AD1AF73B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2305C3-9937-BF39-6E5B-022BC5E4F8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856C40-17BD-873C-E80C-12C5AF0C5FC2}"/>
              </a:ext>
            </a:extLst>
          </p:cNvPr>
          <p:cNvSpPr>
            <a:spLocks noGrp="1"/>
          </p:cNvSpPr>
          <p:nvPr>
            <p:ph type="body" idx="1"/>
          </p:nvPr>
        </p:nvSpPr>
        <p:spPr/>
        <p:txBody>
          <a:bodyPr/>
          <a:lstStyle/>
          <a:p>
            <a:r>
              <a:rPr lang="en-US"/>
              <a:t>Fill in &lt;year&gt; based on current academic year. This is located in column A of the data sheet. Edit by right clicking and selecting “Edit data”.</a:t>
            </a:r>
          </a:p>
        </p:txBody>
      </p:sp>
      <p:sp>
        <p:nvSpPr>
          <p:cNvPr id="4" name="Slide Number Placeholder 3">
            <a:extLst>
              <a:ext uri="{FF2B5EF4-FFF2-40B4-BE49-F238E27FC236}">
                <a16:creationId xmlns:a16="http://schemas.microsoft.com/office/drawing/2014/main" id="{A7EA84EB-8D44-B1DF-12BA-09C0931422D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A2F364-F0C4-4B2D-822E-43EBCE1F57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17933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613E30-67F7-5D34-C531-D0152DFCCF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0C1EEA-D385-2ED3-4CB7-1A377A8152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9F2EC6-AC34-958D-3F1F-4149D57E5F6A}"/>
              </a:ext>
            </a:extLst>
          </p:cNvPr>
          <p:cNvSpPr>
            <a:spLocks noGrp="1"/>
          </p:cNvSpPr>
          <p:nvPr>
            <p:ph type="body" idx="1"/>
          </p:nvPr>
        </p:nvSpPr>
        <p:spPr/>
        <p:txBody>
          <a:bodyPr/>
          <a:lstStyle/>
          <a:p>
            <a:r>
              <a:rPr lang="en-US"/>
              <a:t>Fill in &lt;year&gt; based on current academic year. This is located in column A of the data sheet. Edit by right clicking and selecting “Edit data”.</a:t>
            </a:r>
          </a:p>
        </p:txBody>
      </p:sp>
      <p:sp>
        <p:nvSpPr>
          <p:cNvPr id="4" name="Slide Number Placeholder 3">
            <a:extLst>
              <a:ext uri="{FF2B5EF4-FFF2-40B4-BE49-F238E27FC236}">
                <a16:creationId xmlns:a16="http://schemas.microsoft.com/office/drawing/2014/main" id="{32FAE462-C1C5-0144-BAB7-EA36965B12D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A2F364-F0C4-4B2D-822E-43EBCE1F57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42880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6E4F1A-43AF-11BB-5B6C-B20916460A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BF611F-A3A7-5845-8640-514F7197D8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948E1F-CA0A-4F0A-8A02-44931C03CE21}"/>
              </a:ext>
            </a:extLst>
          </p:cNvPr>
          <p:cNvSpPr>
            <a:spLocks noGrp="1"/>
          </p:cNvSpPr>
          <p:nvPr>
            <p:ph type="body" idx="1"/>
          </p:nvPr>
        </p:nvSpPr>
        <p:spPr/>
        <p:txBody>
          <a:bodyPr/>
          <a:lstStyle/>
          <a:p>
            <a:r>
              <a:rPr lang="en-US"/>
              <a:t>Fill in &lt;year&gt; based on current academic year. This is located in column A of the data sheet. Edit by right clicking and selecting “Edit data”.</a:t>
            </a:r>
          </a:p>
        </p:txBody>
      </p:sp>
      <p:sp>
        <p:nvSpPr>
          <p:cNvPr id="4" name="Slide Number Placeholder 3">
            <a:extLst>
              <a:ext uri="{FF2B5EF4-FFF2-40B4-BE49-F238E27FC236}">
                <a16:creationId xmlns:a16="http://schemas.microsoft.com/office/drawing/2014/main" id="{DB24ECDC-58A2-9186-3077-00A6C1BE950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A2F364-F0C4-4B2D-822E-43EBCE1F57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01806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FA1840-1D3A-E043-A85B-CDBEE2C98A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CED6AC-66DF-7E23-8DED-CDB47F33B2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786FEC-8974-63E9-EE3B-5F876BB6B9BF}"/>
              </a:ext>
            </a:extLst>
          </p:cNvPr>
          <p:cNvSpPr>
            <a:spLocks noGrp="1"/>
          </p:cNvSpPr>
          <p:nvPr>
            <p:ph type="body" idx="1"/>
          </p:nvPr>
        </p:nvSpPr>
        <p:spPr/>
        <p:txBody>
          <a:bodyPr/>
          <a:lstStyle/>
          <a:p>
            <a:r>
              <a:rPr lang="en-US"/>
              <a:t>Fill in &lt;year&gt; based on current academic year. This is located in column A of the data sheet. Edit by right clicking and selecting “Edit data”.</a:t>
            </a:r>
          </a:p>
        </p:txBody>
      </p:sp>
      <p:sp>
        <p:nvSpPr>
          <p:cNvPr id="4" name="Slide Number Placeholder 3">
            <a:extLst>
              <a:ext uri="{FF2B5EF4-FFF2-40B4-BE49-F238E27FC236}">
                <a16:creationId xmlns:a16="http://schemas.microsoft.com/office/drawing/2014/main" id="{9DF63D16-6A38-F27D-9B5D-702ECC7BA1E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A2F364-F0C4-4B2D-822E-43EBCE1F57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48233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39C21B-EFD2-7A5E-4AA2-99C8B69586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45EA8C-37BB-F153-78AE-661B637EB7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DC876A-94EB-63E2-EB39-4F0FE57555BA}"/>
              </a:ext>
            </a:extLst>
          </p:cNvPr>
          <p:cNvSpPr>
            <a:spLocks noGrp="1"/>
          </p:cNvSpPr>
          <p:nvPr>
            <p:ph type="body" idx="1"/>
          </p:nvPr>
        </p:nvSpPr>
        <p:spPr/>
        <p:txBody>
          <a:bodyPr/>
          <a:lstStyle/>
          <a:p>
            <a:r>
              <a:rPr lang="en-US"/>
              <a:t>15-min timer</a:t>
            </a:r>
          </a:p>
        </p:txBody>
      </p:sp>
      <p:sp>
        <p:nvSpPr>
          <p:cNvPr id="4" name="Slide Number Placeholder 3">
            <a:extLst>
              <a:ext uri="{FF2B5EF4-FFF2-40B4-BE49-F238E27FC236}">
                <a16:creationId xmlns:a16="http://schemas.microsoft.com/office/drawing/2014/main" id="{1CA2039F-429E-5DC3-1280-82FA1C2CF044}"/>
              </a:ext>
            </a:extLst>
          </p:cNvPr>
          <p:cNvSpPr>
            <a:spLocks noGrp="1"/>
          </p:cNvSpPr>
          <p:nvPr>
            <p:ph type="sldNum" sz="quarter" idx="5"/>
          </p:nvPr>
        </p:nvSpPr>
        <p:spPr/>
        <p:txBody>
          <a:bodyPr/>
          <a:lstStyle/>
          <a:p>
            <a:fld id="{58D11C9F-81FA-4052-9B37-1EF4A4EF7E85}" type="slidenum">
              <a:rPr lang="en-US" smtClean="0"/>
              <a:t>63</a:t>
            </a:fld>
            <a:endParaRPr lang="en-US"/>
          </a:p>
        </p:txBody>
      </p:sp>
    </p:spTree>
    <p:extLst>
      <p:ext uri="{BB962C8B-B14F-4D97-AF65-F5344CB8AC3E}">
        <p14:creationId xmlns:p14="http://schemas.microsoft.com/office/powerpoint/2010/main" val="6921388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88209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Encourage you to leave a note in your Ci3T LT agenda to indicate where your team will pick up at your next meeting and to record any action items.</a:t>
            </a:r>
          </a:p>
        </p:txBody>
      </p:sp>
      <p:sp>
        <p:nvSpPr>
          <p:cNvPr id="4" name="Slide Number Placeholder 3"/>
          <p:cNvSpPr>
            <a:spLocks noGrp="1"/>
          </p:cNvSpPr>
          <p:nvPr>
            <p:ph type="sldNum" sz="quarter" idx="5"/>
          </p:nvPr>
        </p:nvSpPr>
        <p:spPr/>
        <p:txBody>
          <a:bodyPr/>
          <a:lstStyle/>
          <a:p>
            <a:fld id="{58D11C9F-81FA-4052-9B37-1EF4A4EF7E85}" type="slidenum">
              <a:rPr lang="en-US" smtClean="0"/>
              <a:t>66</a:t>
            </a:fld>
            <a:endParaRPr lang="en-US"/>
          </a:p>
        </p:txBody>
      </p:sp>
    </p:spTree>
    <p:extLst>
      <p:ext uri="{BB962C8B-B14F-4D97-AF65-F5344CB8AC3E}">
        <p14:creationId xmlns:p14="http://schemas.microsoft.com/office/powerpoint/2010/main" val="8002162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67</a:t>
            </a:fld>
            <a:endParaRPr lang="en-US"/>
          </a:p>
        </p:txBody>
      </p:sp>
    </p:spTree>
    <p:extLst>
      <p:ext uri="{BB962C8B-B14F-4D97-AF65-F5344CB8AC3E}">
        <p14:creationId xmlns:p14="http://schemas.microsoft.com/office/powerpoint/2010/main" val="347977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you look at your Primary</a:t>
            </a:r>
            <a:r>
              <a:rPr lang="en-US" baseline="0"/>
              <a:t> Plan where to you see this expectations for teachers. If you do not see it explicitly stated, consider adding this to your summer revision list.  </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DC0F87-2C23-4936-AB1B-811C8C21A2C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670619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BDACA8-45AF-461A-9F93-73E959B08D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60224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BDACA8-45AF-461A-9F93-73E959B08D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21592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BDACA8-45AF-461A-9F93-73E959B08D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30214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A75398-FC23-6E5C-70F3-68CBEE35B8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1BA7A5-0B62-549B-6B1D-23E164132A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6D50E8-8C48-A7A9-86BD-16655B427C25}"/>
              </a:ext>
            </a:extLst>
          </p:cNvPr>
          <p:cNvSpPr>
            <a:spLocks noGrp="1"/>
          </p:cNvSpPr>
          <p:nvPr>
            <p:ph type="body" idx="1"/>
          </p:nvPr>
        </p:nvSpPr>
        <p:spPr/>
        <p:txBody>
          <a:bodyPr/>
          <a:lstStyle/>
          <a:p>
            <a:r>
              <a:rPr lang="en-US"/>
              <a:t>Fill in &lt;year&gt; based on current academic year. This is located in column A of the data sheet. Edit by right clicking and selecting “Edit data”.</a:t>
            </a:r>
          </a:p>
        </p:txBody>
      </p:sp>
      <p:sp>
        <p:nvSpPr>
          <p:cNvPr id="4" name="Slide Number Placeholder 3">
            <a:extLst>
              <a:ext uri="{FF2B5EF4-FFF2-40B4-BE49-F238E27FC236}">
                <a16:creationId xmlns:a16="http://schemas.microsoft.com/office/drawing/2014/main" id="{47212772-9047-313B-8BF4-4138E8062A4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A2F364-F0C4-4B2D-822E-43EBCE1F57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55878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497579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B9EB32-E94D-E8DF-0CC0-F8ADBFE044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A97211-6D67-C725-C9F5-F7DC6C5DE3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FCD7A1-77D5-5B9B-5FEA-E3AED418336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87CAAA1-E551-97DC-31A3-DF58FE3822C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61612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p:spPr>
      </p:sp>
      <p:sp>
        <p:nvSpPr>
          <p:cNvPr id="53251" name="Rectangle 3"/>
          <p:cNvSpPr>
            <a:spLocks noGrp="1" noChangeArrowheads="1"/>
          </p:cNvSpPr>
          <p:nvPr>
            <p:ph type="body" idx="1"/>
          </p:nvPr>
        </p:nvSpPr>
        <p:spPr bwMode="auto">
          <a:noFill/>
        </p:spPr>
        <p:txBody>
          <a:bodyPr wrap="square" lIns="94182" tIns="47092" rIns="94182" bIns="47092" numCol="1" anchor="t" anchorCtr="0" compatLnSpc="1">
            <a:prstTxWarp prst="textNoShape">
              <a:avLst/>
            </a:prstTxWarp>
          </a:bodyPr>
          <a:lstStyle/>
          <a:p>
            <a:pPr marL="235454" indent="-235454">
              <a:lnSpc>
                <a:spcPct val="80000"/>
              </a:lnSpc>
            </a:pPr>
            <a:r>
              <a:rPr lang="en-US" sz="1000" b="0"/>
              <a:t>10-min timer</a:t>
            </a:r>
          </a:p>
        </p:txBody>
      </p:sp>
    </p:spTree>
    <p:extLst>
      <p:ext uri="{BB962C8B-B14F-4D97-AF65-F5344CB8AC3E}">
        <p14:creationId xmlns:p14="http://schemas.microsoft.com/office/powerpoint/2010/main" val="1410717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71353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B9EB32-E94D-E8DF-0CC0-F8ADBFE044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A97211-6D67-C725-C9F5-F7DC6C5DE3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FCD7A1-77D5-5B9B-5FEA-E3AED418336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87CAAA1-E551-97DC-31A3-DF58FE3822C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61612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F421B6-B46F-4440-B41D-82D0FEFAF04D}" type="slidenum">
              <a:rPr lang="en-US" smtClean="0">
                <a:solidFill>
                  <a:prstClr val="black"/>
                </a:solidFill>
              </a:rPr>
              <a:pPr/>
              <a:t>101</a:t>
            </a:fld>
            <a:endParaRPr lang="en-US">
              <a:solidFill>
                <a:prstClr val="black"/>
              </a:solidFill>
            </a:endParaRPr>
          </a:p>
        </p:txBody>
      </p:sp>
    </p:spTree>
    <p:extLst>
      <p:ext uri="{BB962C8B-B14F-4D97-AF65-F5344CB8AC3E}">
        <p14:creationId xmlns:p14="http://schemas.microsoft.com/office/powerpoint/2010/main" val="22050749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Encourage you to leave a note in your Ci3T LT agenda to indicate where your team will pick up at your next meeting and to record any action items.</a:t>
            </a:r>
          </a:p>
        </p:txBody>
      </p:sp>
      <p:sp>
        <p:nvSpPr>
          <p:cNvPr id="4" name="Slide Number Placeholder 3"/>
          <p:cNvSpPr>
            <a:spLocks noGrp="1"/>
          </p:cNvSpPr>
          <p:nvPr>
            <p:ph type="sldNum" sz="quarter" idx="5"/>
          </p:nvPr>
        </p:nvSpPr>
        <p:spPr/>
        <p:txBody>
          <a:bodyPr/>
          <a:lstStyle/>
          <a:p>
            <a:fld id="{58D11C9F-81FA-4052-9B37-1EF4A4EF7E85}" type="slidenum">
              <a:rPr lang="en-US" smtClean="0"/>
              <a:t>102</a:t>
            </a:fld>
            <a:endParaRPr lang="en-US"/>
          </a:p>
        </p:txBody>
      </p:sp>
    </p:spTree>
    <p:extLst>
      <p:ext uri="{BB962C8B-B14F-4D97-AF65-F5344CB8AC3E}">
        <p14:creationId xmlns:p14="http://schemas.microsoft.com/office/powerpoint/2010/main" val="8002162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you’re a coach, you might consider setting aside time to review coaching protocol for Session 1 especially the after coaching tips, action items, and reflection!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94365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Tag us in your Ci3T highlights- we would love to see Ci3T in action! Follow us on Instagram for updates and links to resources! @Ci3TModel</a:t>
            </a:r>
          </a:p>
          <a:p>
            <a:endParaRPr lang="en-US"/>
          </a:p>
          <a:p>
            <a:r>
              <a:rPr lang="en-US"/>
              <a:t>You will receive a brief session evaluation – we value your feedback and would greatly appreciate you taking a few minutes to share your thoughts on what you liked about the session and how we can improve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4B5707-476E-F540-B8FF-8E5DB928D0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54340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The Ci3T Implementation Professional Learning Series is a 6-part series that spans the academic year. Sessions are timed </a:t>
            </a:r>
            <a:r>
              <a:rPr lang="en-US" sz="1200" kern="1200">
                <a:solidFill>
                  <a:schemeClr val="tx1"/>
                </a:solidFill>
                <a:effectLst/>
                <a:latin typeface="+mn-lt"/>
                <a:ea typeface="+mn-ea"/>
                <a:cs typeface="+mn-cs"/>
              </a:rPr>
              <a:t>to correspond to important milestones including: the beginning of the school year (e.g., kicking off the year, rolling out the Ci3T plan), screening windows, and treatment integrity and social validity windows. </a:t>
            </a:r>
          </a:p>
          <a:p>
            <a:pPr marL="171450" indent="-171450">
              <a:buFont typeface="Arial" panose="020B0604020202020204" pitchFamily="34" charset="0"/>
              <a:buChar char="•"/>
            </a:pPr>
            <a:r>
              <a:rPr lang="en-US"/>
              <a:t>Each session is </a:t>
            </a:r>
            <a:r>
              <a:rPr lang="en-US" sz="1200" kern="1200">
                <a:solidFill>
                  <a:schemeClr val="tx1"/>
                </a:solidFill>
                <a:effectLst/>
                <a:latin typeface="+mn-lt"/>
                <a:ea typeface="+mn-ea"/>
                <a:cs typeface="+mn-cs"/>
              </a:rPr>
              <a:t>data-informed, meaning attending Ci3T Leadership Team members review data, which are used to (a) identify successes, (b) identify focus areas (e.g., aspects of implementation that require additional attention, often via professional learning), and (c) create action plans to share data back and address focus areas. </a:t>
            </a:r>
          </a:p>
          <a:p>
            <a:pPr marL="171450" indent="-171450">
              <a:buFont typeface="Arial" panose="020B0604020202020204" pitchFamily="34" charset="0"/>
              <a:buChar char="•"/>
            </a:pPr>
            <a:r>
              <a:rPr lang="en-US" sz="1200" kern="1200">
                <a:solidFill>
                  <a:schemeClr val="tx1"/>
                </a:solidFill>
                <a:effectLst/>
                <a:latin typeface="+mn-lt"/>
                <a:ea typeface="+mn-ea"/>
                <a:cs typeface="+mn-cs"/>
              </a:rPr>
              <a:t>Sessions applicable for both new and seasoned implementers as the focus is on predicable components of Ci3T implementation, space to review and respond to data, exploring resources to support implementation efforts, and beginning conversations and action plans.</a:t>
            </a: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39053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91316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84989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If you are a district participating as a research partner in Sustaining Ci3T, we appreciate your time and effort in sharing your knowledge, confidence, we wrap up the school year!</a:t>
            </a:r>
          </a:p>
          <a:p>
            <a:pPr marL="171450" indent="-171450">
              <a:buFont typeface="Arial" panose="020B0604020202020204" pitchFamily="34" charset="0"/>
              <a:buChar char="•"/>
            </a:pPr>
            <a:r>
              <a:rPr lang="en-US"/>
              <a:t>If you are not participating in Sustaining Ci3T but would like to measure your or your team’s knowledge, confidence, and use, a version of the KCU survey is available on our website at ci3t.org/measures</a:t>
            </a:r>
          </a:p>
        </p:txBody>
      </p:sp>
      <p:sp>
        <p:nvSpPr>
          <p:cNvPr id="4" name="Slide Number Placeholder 3"/>
          <p:cNvSpPr>
            <a:spLocks noGrp="1"/>
          </p:cNvSpPr>
          <p:nvPr>
            <p:ph type="sldNum" sz="quarter" idx="5"/>
          </p:nvPr>
        </p:nvSpPr>
        <p:spPr/>
        <p:txBody>
          <a:bodyPr/>
          <a:lstStyle/>
          <a:p>
            <a:fld id="{58D11C9F-81FA-4052-9B37-1EF4A4EF7E85}" type="slidenum">
              <a:rPr lang="en-US" smtClean="0"/>
              <a:t>11</a:t>
            </a:fld>
            <a:endParaRPr lang="en-US"/>
          </a:p>
        </p:txBody>
      </p:sp>
    </p:spTree>
    <p:extLst>
      <p:ext uri="{BB962C8B-B14F-4D97-AF65-F5344CB8AC3E}">
        <p14:creationId xmlns:p14="http://schemas.microsoft.com/office/powerpoint/2010/main" val="42642720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FC6C12-678F-DE52-4C15-6D13E8D42D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7459BA-15B3-096E-CDCE-29BA703271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9CEF81-AB0A-E77D-45A4-4088D11F67B4}"/>
              </a:ext>
            </a:extLst>
          </p:cNvPr>
          <p:cNvSpPr>
            <a:spLocks noGrp="1"/>
          </p:cNvSpPr>
          <p:nvPr>
            <p:ph type="body" idx="1"/>
          </p:nvPr>
        </p:nvSpPr>
        <p:spPr/>
        <p:txBody>
          <a:bodyPr/>
          <a:lstStyle/>
          <a:p>
            <a:pPr marL="0" indent="0">
              <a:buFont typeface="Arial" panose="020B0604020202020204" pitchFamily="34" charset="0"/>
              <a:buNone/>
            </a:pPr>
            <a:r>
              <a:rPr lang="en-US"/>
              <a:t>Give 15 minutes for KCU</a:t>
            </a:r>
          </a:p>
        </p:txBody>
      </p:sp>
      <p:sp>
        <p:nvSpPr>
          <p:cNvPr id="4" name="Slide Number Placeholder 3">
            <a:extLst>
              <a:ext uri="{FF2B5EF4-FFF2-40B4-BE49-F238E27FC236}">
                <a16:creationId xmlns:a16="http://schemas.microsoft.com/office/drawing/2014/main" id="{38756EA4-D56A-99BC-3F4B-B3080C5F96C4}"/>
              </a:ext>
            </a:extLst>
          </p:cNvPr>
          <p:cNvSpPr>
            <a:spLocks noGrp="1"/>
          </p:cNvSpPr>
          <p:nvPr>
            <p:ph type="sldNum" sz="quarter" idx="5"/>
          </p:nvPr>
        </p:nvSpPr>
        <p:spPr/>
        <p:txBody>
          <a:bodyPr/>
          <a:lstStyle/>
          <a:p>
            <a:fld id="{58D11C9F-81FA-4052-9B37-1EF4A4EF7E85}" type="slidenum">
              <a:rPr lang="en-US" smtClean="0"/>
              <a:t>12</a:t>
            </a:fld>
            <a:endParaRPr lang="en-US"/>
          </a:p>
        </p:txBody>
      </p:sp>
    </p:spTree>
    <p:extLst>
      <p:ext uri="{BB962C8B-B14F-4D97-AF65-F5344CB8AC3E}">
        <p14:creationId xmlns:p14="http://schemas.microsoft.com/office/powerpoint/2010/main" val="29240328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E95B91-7138-0735-5AB1-D7C1C2FCB0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0E5A82-79B5-7F07-1D27-88B981C77D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89ADBC-1986-2119-0C49-CED7FC2F7DD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E56B250-3D74-0C7E-521C-93582A2C475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35599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Master" Target="../slideMasters/slideMaster4.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Layouts/_rels/slideLayout111.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Master" Target="../slideMasters/slideMaster4.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4.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2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Master" Target="../slideMasters/slideMaster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1.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Master" Target="../slideMasters/slideMaster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Layouts/_rels/slideLayout5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Master" Target="../slideMasters/slideMaster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Layouts/_rels/slideLayout59.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5.png"/><Relationship Id="rId3" Type="http://schemas.openxmlformats.org/officeDocument/2006/relationships/image" Target="../media/image25.sv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image" Target="../media/image24.png"/><Relationship Id="rId1" Type="http://schemas.openxmlformats.org/officeDocument/2006/relationships/slideMaster" Target="../slideMasters/slideMaster2.xml"/><Relationship Id="rId6" Type="http://schemas.openxmlformats.org/officeDocument/2006/relationships/image" Target="../media/image28.emf"/><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2.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Master" Target="../slideMasters/slideMaster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Layouts/_rels/slideLayout8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Master" Target="../slideMasters/slideMaster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3.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E3CE7C24-7F47-53A9-C0B8-78101FE1D93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306" y="6173954"/>
            <a:ext cx="3624061" cy="593150"/>
          </a:xfrm>
          <a:prstGeom prst="rect">
            <a:avLst/>
          </a:prstGeom>
        </p:spPr>
      </p:pic>
    </p:spTree>
    <p:extLst>
      <p:ext uri="{BB962C8B-B14F-4D97-AF65-F5344CB8AC3E}">
        <p14:creationId xmlns:p14="http://schemas.microsoft.com/office/powerpoint/2010/main" val="1732743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11/14/25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8" name="Picture 7" descr="A close up of a sign&#10;&#10;Description automatically generated">
            <a:extLst>
              <a:ext uri="{FF2B5EF4-FFF2-40B4-BE49-F238E27FC236}">
                <a16:creationId xmlns:a16="http://schemas.microsoft.com/office/drawing/2014/main" id="{03665B79-4E1B-D488-21EE-63D4DEDA5EF9}"/>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1014996" y="5621004"/>
            <a:ext cx="1134809" cy="1111917"/>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63672116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11/14/25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7" name="Picture 6">
            <a:extLst>
              <a:ext uri="{FF2B5EF4-FFF2-40B4-BE49-F238E27FC236}">
                <a16:creationId xmlns:a16="http://schemas.microsoft.com/office/drawing/2014/main" id="{20427FFB-9A31-38E9-0B16-38D5F38125E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79576" y="72582"/>
            <a:ext cx="1632848" cy="957938"/>
          </a:xfrm>
          <a:prstGeom prst="rect">
            <a:avLst/>
          </a:prstGeom>
        </p:spPr>
      </p:pic>
    </p:spTree>
    <p:extLst>
      <p:ext uri="{BB962C8B-B14F-4D97-AF65-F5344CB8AC3E}">
        <p14:creationId xmlns:p14="http://schemas.microsoft.com/office/powerpoint/2010/main" val="178319407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alphaModFix amt="15000"/>
            <a:extLst>
              <a:ext uri="{28A0092B-C50C-407E-A947-70E740481C1C}">
                <a14:useLocalDpi xmlns:a14="http://schemas.microsoft.com/office/drawing/2010/main"/>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11/14/25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419288221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11/14/25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94364414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11/14/25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t="-1" b="-10014"/>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108652106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11/14/25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421718625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11/14/25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pic>
        <p:nvPicPr>
          <p:cNvPr id="6" name="Picture 5" descr="A close up of a sign&#10;&#10;Description automatically generated">
            <a:extLst>
              <a:ext uri="{FF2B5EF4-FFF2-40B4-BE49-F238E27FC236}">
                <a16:creationId xmlns:a16="http://schemas.microsoft.com/office/drawing/2014/main" id="{FAE43020-455B-E8E6-751D-C2C285419323}"/>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298342961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11/14/25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8DB80E25-8F7D-876A-6B26-4DFDB8903472}"/>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42823693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11/14/25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70539418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BD94371-D238-6B34-3873-1B9CB7BAD2ED}"/>
              </a:ext>
            </a:extLst>
          </p:cNvPr>
          <p:cNvGrpSpPr/>
          <p:nvPr userDrawn="1"/>
        </p:nvGrpSpPr>
        <p:grpSpPr>
          <a:xfrm>
            <a:off x="1524000" y="0"/>
            <a:ext cx="9144000" cy="6773334"/>
            <a:chOff x="1524000" y="0"/>
            <a:chExt cx="9144000" cy="6773334"/>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Kalberg, &amp; Menzies,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grpSp>
    </p:spTree>
    <p:extLst>
      <p:ext uri="{BB962C8B-B14F-4D97-AF65-F5344CB8AC3E}">
        <p14:creationId xmlns:p14="http://schemas.microsoft.com/office/powerpoint/2010/main" val="92074560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F76ABEB-8EE2-1B35-B565-5703C357F45C}"/>
              </a:ext>
            </a:extLst>
          </p:cNvPr>
          <p:cNvGrpSpPr/>
          <p:nvPr userDrawn="1"/>
        </p:nvGrpSpPr>
        <p:grpSpPr>
          <a:xfrm>
            <a:off x="162148" y="0"/>
            <a:ext cx="11885675" cy="6836909"/>
            <a:chOff x="162148" y="0"/>
            <a:chExt cx="11885675" cy="6836909"/>
          </a:xfrm>
        </p:grpSpPr>
        <p:grpSp>
          <p:nvGrpSpPr>
            <p:cNvPr id="5" name="Group 4">
              <a:extLst>
                <a:ext uri="{FF2B5EF4-FFF2-40B4-BE49-F238E27FC236}">
                  <a16:creationId xmlns:a16="http://schemas.microsoft.com/office/drawing/2014/main" id="{D9D039B9-615C-EE10-1A51-8E569CBE9F7C}"/>
                </a:ext>
              </a:extLst>
            </p:cNvPr>
            <p:cNvGrpSpPr/>
            <p:nvPr userDrawn="1"/>
          </p:nvGrpSpPr>
          <p:grpSpPr>
            <a:xfrm>
              <a:off x="1524000" y="0"/>
              <a:ext cx="9144000" cy="6773334"/>
              <a:chOff x="1524000" y="0"/>
              <a:chExt cx="9144000" cy="6773334"/>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1"/>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Kalberg, &amp; Menzies,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grpSp>
        <p:sp>
          <p:nvSpPr>
            <p:cNvPr id="17" name="Watermark Covering">
              <a:extLst>
                <a:ext uri="{FF2B5EF4-FFF2-40B4-BE49-F238E27FC236}">
                  <a16:creationId xmlns:a16="http://schemas.microsoft.com/office/drawing/2014/main" id="{67D09180-788D-E344-8F4B-7E44FC1CF388}"/>
                </a:ext>
              </a:extLst>
            </p:cNvPr>
            <p:cNvSpPr/>
            <p:nvPr userDrawn="1"/>
          </p:nvSpPr>
          <p:spPr>
            <a:xfrm>
              <a:off x="162148" y="96878"/>
              <a:ext cx="11885675" cy="6740031"/>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grpSp>
    </p:spTree>
    <p:extLst>
      <p:ext uri="{BB962C8B-B14F-4D97-AF65-F5344CB8AC3E}">
        <p14:creationId xmlns:p14="http://schemas.microsoft.com/office/powerpoint/2010/main" val="3844633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11/14/25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7" name="Picture 6">
            <a:extLst>
              <a:ext uri="{FF2B5EF4-FFF2-40B4-BE49-F238E27FC236}">
                <a16:creationId xmlns:a16="http://schemas.microsoft.com/office/drawing/2014/main" id="{A9A5E7B8-41AD-B2F5-A93D-A994FCBCCE30}"/>
              </a:ext>
            </a:extLst>
          </p:cNvPr>
          <p:cNvPicPr>
            <a:picLocks noChangeAspect="1"/>
          </p:cNvPicPr>
          <p:nvPr userDrawn="1"/>
        </p:nvPicPr>
        <p:blipFill>
          <a:blip r:embed="rId2"/>
          <a:srcRect/>
          <a:stretch/>
        </p:blipFill>
        <p:spPr>
          <a:xfrm>
            <a:off x="5532740" y="224074"/>
            <a:ext cx="1126519" cy="654953"/>
          </a:xfrm>
          <a:prstGeom prst="rect">
            <a:avLst/>
          </a:prstGeom>
        </p:spPr>
      </p:pic>
    </p:spTree>
    <p:extLst>
      <p:ext uri="{BB962C8B-B14F-4D97-AF65-F5344CB8AC3E}">
        <p14:creationId xmlns:p14="http://schemas.microsoft.com/office/powerpoint/2010/main" val="136615973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240137386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356857663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3478372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2159274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84174504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3429447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385761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574634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11/14/25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84692591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11/14/25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9451330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alphaModFix amt="15000"/>
            <a:extLst>
              <a:ext uri="{28A0092B-C50C-407E-A947-70E740481C1C}">
                <a14:useLocalDpi xmlns:a14="http://schemas.microsoft.com/office/drawing/2010/main"/>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11/14/25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39191391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11/14/25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412864833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11/14/25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64912049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66402902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202464262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358B6-631B-0B67-7076-CE9F802242A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B0BB075-B825-AC11-2014-6E8B6F7583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E79B29D-56D8-8D63-50F8-2728CDC53F1D}"/>
              </a:ext>
            </a:extLst>
          </p:cNvPr>
          <p:cNvSpPr>
            <a:spLocks noGrp="1"/>
          </p:cNvSpPr>
          <p:nvPr>
            <p:ph type="dt" sz="half" idx="10"/>
          </p:nvPr>
        </p:nvSpPr>
        <p:spPr/>
        <p:txBody>
          <a:bodyPr/>
          <a:lstStyle/>
          <a:p>
            <a:fld id="{560784B1-5C5B-4FBB-B652-3350CE809FE7}" type="datetimeFigureOut">
              <a:rPr lang="en-US" smtClean="0"/>
              <a:t>11/14/25</a:t>
            </a:fld>
            <a:endParaRPr lang="en-US"/>
          </a:p>
        </p:txBody>
      </p:sp>
      <p:sp>
        <p:nvSpPr>
          <p:cNvPr id="5" name="Footer Placeholder 4">
            <a:extLst>
              <a:ext uri="{FF2B5EF4-FFF2-40B4-BE49-F238E27FC236}">
                <a16:creationId xmlns:a16="http://schemas.microsoft.com/office/drawing/2014/main" id="{7C356432-C8F6-D34B-A2D3-C089E155C2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D511B6-E7B6-8E2A-0D30-01F4E27A387E}"/>
              </a:ext>
            </a:extLst>
          </p:cNvPr>
          <p:cNvSpPr>
            <a:spLocks noGrp="1"/>
          </p:cNvSpPr>
          <p:nvPr>
            <p:ph type="sldNum" sz="quarter" idx="12"/>
          </p:nvPr>
        </p:nvSpPr>
        <p:spPr/>
        <p:txBody>
          <a:bodyPr/>
          <a:lstStyle/>
          <a:p>
            <a:fld id="{C86319AB-041C-44F6-AB0F-0141035D4795}" type="slidenum">
              <a:rPr lang="en-US" smtClean="0"/>
              <a:t>‹#›</a:t>
            </a:fld>
            <a:endParaRPr lang="en-US"/>
          </a:p>
        </p:txBody>
      </p:sp>
    </p:spTree>
    <p:extLst>
      <p:ext uri="{BB962C8B-B14F-4D97-AF65-F5344CB8AC3E}">
        <p14:creationId xmlns:p14="http://schemas.microsoft.com/office/powerpoint/2010/main" val="389393992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8487C-487A-0E78-C912-E0BD64071E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6A0C1E-3930-6FFE-E46D-626A89D5F66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D4BF71-6B6C-A0F5-F049-0970C91AA799}"/>
              </a:ext>
            </a:extLst>
          </p:cNvPr>
          <p:cNvSpPr>
            <a:spLocks noGrp="1"/>
          </p:cNvSpPr>
          <p:nvPr>
            <p:ph type="dt" sz="half" idx="10"/>
          </p:nvPr>
        </p:nvSpPr>
        <p:spPr/>
        <p:txBody>
          <a:bodyPr/>
          <a:lstStyle/>
          <a:p>
            <a:fld id="{560784B1-5C5B-4FBB-B652-3350CE809FE7}" type="datetimeFigureOut">
              <a:rPr lang="en-US" smtClean="0"/>
              <a:t>11/14/25</a:t>
            </a:fld>
            <a:endParaRPr lang="en-US"/>
          </a:p>
        </p:txBody>
      </p:sp>
      <p:sp>
        <p:nvSpPr>
          <p:cNvPr id="5" name="Footer Placeholder 4">
            <a:extLst>
              <a:ext uri="{FF2B5EF4-FFF2-40B4-BE49-F238E27FC236}">
                <a16:creationId xmlns:a16="http://schemas.microsoft.com/office/drawing/2014/main" id="{6EA6A163-0259-0424-70E0-58047C9EDE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403AA1-AE7F-E91E-19C0-E736FEDEAA6B}"/>
              </a:ext>
            </a:extLst>
          </p:cNvPr>
          <p:cNvSpPr>
            <a:spLocks noGrp="1"/>
          </p:cNvSpPr>
          <p:nvPr>
            <p:ph type="sldNum" sz="quarter" idx="12"/>
          </p:nvPr>
        </p:nvSpPr>
        <p:spPr/>
        <p:txBody>
          <a:bodyPr/>
          <a:lstStyle/>
          <a:p>
            <a:fld id="{C86319AB-041C-44F6-AB0F-0141035D4795}" type="slidenum">
              <a:rPr lang="en-US" smtClean="0"/>
              <a:t>‹#›</a:t>
            </a:fld>
            <a:endParaRPr lang="en-US"/>
          </a:p>
        </p:txBody>
      </p:sp>
    </p:spTree>
    <p:extLst>
      <p:ext uri="{BB962C8B-B14F-4D97-AF65-F5344CB8AC3E}">
        <p14:creationId xmlns:p14="http://schemas.microsoft.com/office/powerpoint/2010/main" val="246788253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61706-D558-ADD1-82ED-0F1452ACDDC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D0154D0-0E31-3A42-8565-F4CD8A45665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9F6C9E-6558-07BC-AB48-C4CC29191DB7}"/>
              </a:ext>
            </a:extLst>
          </p:cNvPr>
          <p:cNvSpPr>
            <a:spLocks noGrp="1"/>
          </p:cNvSpPr>
          <p:nvPr>
            <p:ph type="dt" sz="half" idx="10"/>
          </p:nvPr>
        </p:nvSpPr>
        <p:spPr/>
        <p:txBody>
          <a:bodyPr/>
          <a:lstStyle/>
          <a:p>
            <a:fld id="{560784B1-5C5B-4FBB-B652-3350CE809FE7}" type="datetimeFigureOut">
              <a:rPr lang="en-US" smtClean="0"/>
              <a:t>11/14/25</a:t>
            </a:fld>
            <a:endParaRPr lang="en-US"/>
          </a:p>
        </p:txBody>
      </p:sp>
      <p:sp>
        <p:nvSpPr>
          <p:cNvPr id="5" name="Footer Placeholder 4">
            <a:extLst>
              <a:ext uri="{FF2B5EF4-FFF2-40B4-BE49-F238E27FC236}">
                <a16:creationId xmlns:a16="http://schemas.microsoft.com/office/drawing/2014/main" id="{FED7616D-249E-47F1-59C8-EF0C53822F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06CB36-A3AA-DC88-5E4B-128BB81D3579}"/>
              </a:ext>
            </a:extLst>
          </p:cNvPr>
          <p:cNvSpPr>
            <a:spLocks noGrp="1"/>
          </p:cNvSpPr>
          <p:nvPr>
            <p:ph type="sldNum" sz="quarter" idx="12"/>
          </p:nvPr>
        </p:nvSpPr>
        <p:spPr/>
        <p:txBody>
          <a:bodyPr/>
          <a:lstStyle/>
          <a:p>
            <a:fld id="{C86319AB-041C-44F6-AB0F-0141035D4795}" type="slidenum">
              <a:rPr lang="en-US" smtClean="0"/>
              <a:t>‹#›</a:t>
            </a:fld>
            <a:endParaRPr lang="en-US"/>
          </a:p>
        </p:txBody>
      </p:sp>
    </p:spTree>
    <p:extLst>
      <p:ext uri="{BB962C8B-B14F-4D97-AF65-F5344CB8AC3E}">
        <p14:creationId xmlns:p14="http://schemas.microsoft.com/office/powerpoint/2010/main" val="342593443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45E6E-45F6-9C56-585A-9846AF3E00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A2DEC4-8218-200B-1354-1E8C138804F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E862C1-E261-4D29-B1AD-1CC21E82D7E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F3F5A2D-FD45-4917-9948-734CA9818335}"/>
              </a:ext>
            </a:extLst>
          </p:cNvPr>
          <p:cNvSpPr>
            <a:spLocks noGrp="1"/>
          </p:cNvSpPr>
          <p:nvPr>
            <p:ph type="dt" sz="half" idx="10"/>
          </p:nvPr>
        </p:nvSpPr>
        <p:spPr/>
        <p:txBody>
          <a:bodyPr/>
          <a:lstStyle/>
          <a:p>
            <a:fld id="{560784B1-5C5B-4FBB-B652-3350CE809FE7}" type="datetimeFigureOut">
              <a:rPr lang="en-US" smtClean="0"/>
              <a:t>11/14/25</a:t>
            </a:fld>
            <a:endParaRPr lang="en-US"/>
          </a:p>
        </p:txBody>
      </p:sp>
      <p:sp>
        <p:nvSpPr>
          <p:cNvPr id="6" name="Footer Placeholder 5">
            <a:extLst>
              <a:ext uri="{FF2B5EF4-FFF2-40B4-BE49-F238E27FC236}">
                <a16:creationId xmlns:a16="http://schemas.microsoft.com/office/drawing/2014/main" id="{E3717EAE-9E13-173E-98CB-E1008545C7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3F868D-25C8-17B9-7FA2-CB3FC92315A8}"/>
              </a:ext>
            </a:extLst>
          </p:cNvPr>
          <p:cNvSpPr>
            <a:spLocks noGrp="1"/>
          </p:cNvSpPr>
          <p:nvPr>
            <p:ph type="sldNum" sz="quarter" idx="12"/>
          </p:nvPr>
        </p:nvSpPr>
        <p:spPr/>
        <p:txBody>
          <a:bodyPr/>
          <a:lstStyle/>
          <a:p>
            <a:fld id="{C86319AB-041C-44F6-AB0F-0141035D4795}" type="slidenum">
              <a:rPr lang="en-US" smtClean="0"/>
              <a:t>‹#›</a:t>
            </a:fld>
            <a:endParaRPr lang="en-US"/>
          </a:p>
        </p:txBody>
      </p:sp>
    </p:spTree>
    <p:extLst>
      <p:ext uri="{BB962C8B-B14F-4D97-AF65-F5344CB8AC3E}">
        <p14:creationId xmlns:p14="http://schemas.microsoft.com/office/powerpoint/2010/main" val="428571989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55CB3-ED64-23C5-4CC0-E9C4D4C305B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DA92B86-EF4A-3DB5-EA7B-50AEC9A506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E413C23-E842-BE29-E3FB-4E341FCFA36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A50B4E4-A2D0-0FCD-6B8E-B87245F8B78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111517F-2A9D-6E45-BC80-9773521230A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8C60518-1CE3-A889-FC95-5B10128E275B}"/>
              </a:ext>
            </a:extLst>
          </p:cNvPr>
          <p:cNvSpPr>
            <a:spLocks noGrp="1"/>
          </p:cNvSpPr>
          <p:nvPr>
            <p:ph type="dt" sz="half" idx="10"/>
          </p:nvPr>
        </p:nvSpPr>
        <p:spPr/>
        <p:txBody>
          <a:bodyPr/>
          <a:lstStyle/>
          <a:p>
            <a:fld id="{560784B1-5C5B-4FBB-B652-3350CE809FE7}" type="datetimeFigureOut">
              <a:rPr lang="en-US" smtClean="0"/>
              <a:t>11/14/25</a:t>
            </a:fld>
            <a:endParaRPr lang="en-US"/>
          </a:p>
        </p:txBody>
      </p:sp>
      <p:sp>
        <p:nvSpPr>
          <p:cNvPr id="8" name="Footer Placeholder 7">
            <a:extLst>
              <a:ext uri="{FF2B5EF4-FFF2-40B4-BE49-F238E27FC236}">
                <a16:creationId xmlns:a16="http://schemas.microsoft.com/office/drawing/2014/main" id="{1C9D9CED-0961-C6A6-3BBC-6AF2E03B05A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3B027B8-AFE9-A106-DE26-E8C9C287C574}"/>
              </a:ext>
            </a:extLst>
          </p:cNvPr>
          <p:cNvSpPr>
            <a:spLocks noGrp="1"/>
          </p:cNvSpPr>
          <p:nvPr>
            <p:ph type="sldNum" sz="quarter" idx="12"/>
          </p:nvPr>
        </p:nvSpPr>
        <p:spPr/>
        <p:txBody>
          <a:bodyPr/>
          <a:lstStyle/>
          <a:p>
            <a:fld id="{C86319AB-041C-44F6-AB0F-0141035D4795}" type="slidenum">
              <a:rPr lang="en-US" smtClean="0"/>
              <a:t>‹#›</a:t>
            </a:fld>
            <a:endParaRPr lang="en-US"/>
          </a:p>
        </p:txBody>
      </p:sp>
    </p:spTree>
    <p:extLst>
      <p:ext uri="{BB962C8B-B14F-4D97-AF65-F5344CB8AC3E}">
        <p14:creationId xmlns:p14="http://schemas.microsoft.com/office/powerpoint/2010/main" val="250177844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CF947-D312-2153-836C-5368EEFA941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BE7472A-94B4-DAC8-E634-C2EEDFC41E01}"/>
              </a:ext>
            </a:extLst>
          </p:cNvPr>
          <p:cNvSpPr>
            <a:spLocks noGrp="1"/>
          </p:cNvSpPr>
          <p:nvPr>
            <p:ph type="dt" sz="half" idx="10"/>
          </p:nvPr>
        </p:nvSpPr>
        <p:spPr/>
        <p:txBody>
          <a:bodyPr/>
          <a:lstStyle/>
          <a:p>
            <a:fld id="{560784B1-5C5B-4FBB-B652-3350CE809FE7}" type="datetimeFigureOut">
              <a:rPr lang="en-US" smtClean="0"/>
              <a:t>11/14/25</a:t>
            </a:fld>
            <a:endParaRPr lang="en-US"/>
          </a:p>
        </p:txBody>
      </p:sp>
      <p:sp>
        <p:nvSpPr>
          <p:cNvPr id="4" name="Footer Placeholder 3">
            <a:extLst>
              <a:ext uri="{FF2B5EF4-FFF2-40B4-BE49-F238E27FC236}">
                <a16:creationId xmlns:a16="http://schemas.microsoft.com/office/drawing/2014/main" id="{D397B1D7-2E8C-02EC-498F-1036B61507B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C558D1D-256D-1BAC-D16D-2561C4507942}"/>
              </a:ext>
            </a:extLst>
          </p:cNvPr>
          <p:cNvSpPr>
            <a:spLocks noGrp="1"/>
          </p:cNvSpPr>
          <p:nvPr>
            <p:ph type="sldNum" sz="quarter" idx="12"/>
          </p:nvPr>
        </p:nvSpPr>
        <p:spPr/>
        <p:txBody>
          <a:bodyPr/>
          <a:lstStyle/>
          <a:p>
            <a:fld id="{C86319AB-041C-44F6-AB0F-0141035D4795}" type="slidenum">
              <a:rPr lang="en-US" smtClean="0"/>
              <a:t>‹#›</a:t>
            </a:fld>
            <a:endParaRPr lang="en-US"/>
          </a:p>
        </p:txBody>
      </p:sp>
    </p:spTree>
    <p:extLst>
      <p:ext uri="{BB962C8B-B14F-4D97-AF65-F5344CB8AC3E}">
        <p14:creationId xmlns:p14="http://schemas.microsoft.com/office/powerpoint/2010/main" val="39437824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11/14/25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98324372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821236-5EA1-D327-491D-8E1B8B84B239}"/>
              </a:ext>
            </a:extLst>
          </p:cNvPr>
          <p:cNvSpPr>
            <a:spLocks noGrp="1"/>
          </p:cNvSpPr>
          <p:nvPr>
            <p:ph type="dt" sz="half" idx="10"/>
          </p:nvPr>
        </p:nvSpPr>
        <p:spPr/>
        <p:txBody>
          <a:bodyPr/>
          <a:lstStyle/>
          <a:p>
            <a:fld id="{560784B1-5C5B-4FBB-B652-3350CE809FE7}" type="datetimeFigureOut">
              <a:rPr lang="en-US" smtClean="0"/>
              <a:t>11/14/25</a:t>
            </a:fld>
            <a:endParaRPr lang="en-US"/>
          </a:p>
        </p:txBody>
      </p:sp>
      <p:sp>
        <p:nvSpPr>
          <p:cNvPr id="3" name="Footer Placeholder 2">
            <a:extLst>
              <a:ext uri="{FF2B5EF4-FFF2-40B4-BE49-F238E27FC236}">
                <a16:creationId xmlns:a16="http://schemas.microsoft.com/office/drawing/2014/main" id="{2790D4C5-4760-1A8D-0AAC-0E82CAEF389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9FFB203-92C5-41B2-411A-D349AE10EA94}"/>
              </a:ext>
            </a:extLst>
          </p:cNvPr>
          <p:cNvSpPr>
            <a:spLocks noGrp="1"/>
          </p:cNvSpPr>
          <p:nvPr>
            <p:ph type="sldNum" sz="quarter" idx="12"/>
          </p:nvPr>
        </p:nvSpPr>
        <p:spPr/>
        <p:txBody>
          <a:bodyPr/>
          <a:lstStyle/>
          <a:p>
            <a:fld id="{C86319AB-041C-44F6-AB0F-0141035D4795}" type="slidenum">
              <a:rPr lang="en-US" smtClean="0"/>
              <a:t>‹#›</a:t>
            </a:fld>
            <a:endParaRPr lang="en-US"/>
          </a:p>
        </p:txBody>
      </p:sp>
    </p:spTree>
    <p:extLst>
      <p:ext uri="{BB962C8B-B14F-4D97-AF65-F5344CB8AC3E}">
        <p14:creationId xmlns:p14="http://schemas.microsoft.com/office/powerpoint/2010/main" val="118085471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994F3-9A61-A72A-7009-331EC46FAE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A4CE9FF-6D64-CDDD-158E-9AFD82AA0C1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B2DEE39-15F5-2B7A-1CB1-8656957E32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E5E3B5-158F-08CC-2945-DE45D767C02B}"/>
              </a:ext>
            </a:extLst>
          </p:cNvPr>
          <p:cNvSpPr>
            <a:spLocks noGrp="1"/>
          </p:cNvSpPr>
          <p:nvPr>
            <p:ph type="dt" sz="half" idx="10"/>
          </p:nvPr>
        </p:nvSpPr>
        <p:spPr/>
        <p:txBody>
          <a:bodyPr/>
          <a:lstStyle/>
          <a:p>
            <a:fld id="{560784B1-5C5B-4FBB-B652-3350CE809FE7}" type="datetimeFigureOut">
              <a:rPr lang="en-US" smtClean="0"/>
              <a:t>11/14/25</a:t>
            </a:fld>
            <a:endParaRPr lang="en-US"/>
          </a:p>
        </p:txBody>
      </p:sp>
      <p:sp>
        <p:nvSpPr>
          <p:cNvPr id="6" name="Footer Placeholder 5">
            <a:extLst>
              <a:ext uri="{FF2B5EF4-FFF2-40B4-BE49-F238E27FC236}">
                <a16:creationId xmlns:a16="http://schemas.microsoft.com/office/drawing/2014/main" id="{8484C026-B35D-54FD-11E9-A897782FC6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00222B-95A5-624D-A8A0-F2139460CAED}"/>
              </a:ext>
            </a:extLst>
          </p:cNvPr>
          <p:cNvSpPr>
            <a:spLocks noGrp="1"/>
          </p:cNvSpPr>
          <p:nvPr>
            <p:ph type="sldNum" sz="quarter" idx="12"/>
          </p:nvPr>
        </p:nvSpPr>
        <p:spPr/>
        <p:txBody>
          <a:bodyPr/>
          <a:lstStyle/>
          <a:p>
            <a:fld id="{C86319AB-041C-44F6-AB0F-0141035D4795}" type="slidenum">
              <a:rPr lang="en-US" smtClean="0"/>
              <a:t>‹#›</a:t>
            </a:fld>
            <a:endParaRPr lang="en-US"/>
          </a:p>
        </p:txBody>
      </p:sp>
    </p:spTree>
    <p:extLst>
      <p:ext uri="{BB962C8B-B14F-4D97-AF65-F5344CB8AC3E}">
        <p14:creationId xmlns:p14="http://schemas.microsoft.com/office/powerpoint/2010/main" val="161101588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3D5B8-43D8-6967-F959-0080A42FBD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03A4146-E8A2-553F-A2C6-AA23F968A1C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86A9D12-5FBD-3839-A384-C421C1265E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4543CA-17DE-83EC-4D9A-E876C9EA1E77}"/>
              </a:ext>
            </a:extLst>
          </p:cNvPr>
          <p:cNvSpPr>
            <a:spLocks noGrp="1"/>
          </p:cNvSpPr>
          <p:nvPr>
            <p:ph type="dt" sz="half" idx="10"/>
          </p:nvPr>
        </p:nvSpPr>
        <p:spPr/>
        <p:txBody>
          <a:bodyPr/>
          <a:lstStyle/>
          <a:p>
            <a:fld id="{560784B1-5C5B-4FBB-B652-3350CE809FE7}" type="datetimeFigureOut">
              <a:rPr lang="en-US" smtClean="0"/>
              <a:t>11/14/25</a:t>
            </a:fld>
            <a:endParaRPr lang="en-US"/>
          </a:p>
        </p:txBody>
      </p:sp>
      <p:sp>
        <p:nvSpPr>
          <p:cNvPr id="6" name="Footer Placeholder 5">
            <a:extLst>
              <a:ext uri="{FF2B5EF4-FFF2-40B4-BE49-F238E27FC236}">
                <a16:creationId xmlns:a16="http://schemas.microsoft.com/office/drawing/2014/main" id="{E2BAE176-7CFC-7704-1CF9-2099A2DFA3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888E9C-6B37-493A-F262-0E6D993A54E5}"/>
              </a:ext>
            </a:extLst>
          </p:cNvPr>
          <p:cNvSpPr>
            <a:spLocks noGrp="1"/>
          </p:cNvSpPr>
          <p:nvPr>
            <p:ph type="sldNum" sz="quarter" idx="12"/>
          </p:nvPr>
        </p:nvSpPr>
        <p:spPr/>
        <p:txBody>
          <a:bodyPr/>
          <a:lstStyle/>
          <a:p>
            <a:fld id="{C86319AB-041C-44F6-AB0F-0141035D4795}" type="slidenum">
              <a:rPr lang="en-US" smtClean="0"/>
              <a:t>‹#›</a:t>
            </a:fld>
            <a:endParaRPr lang="en-US"/>
          </a:p>
        </p:txBody>
      </p:sp>
    </p:spTree>
    <p:extLst>
      <p:ext uri="{BB962C8B-B14F-4D97-AF65-F5344CB8AC3E}">
        <p14:creationId xmlns:p14="http://schemas.microsoft.com/office/powerpoint/2010/main" val="424720750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E3A25-A229-9D0B-6D27-28E242401B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E3A9EBC-DF92-24AE-62C9-F15A29CBD7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605393-EE6D-2A7C-27C0-E865A8028C1C}"/>
              </a:ext>
            </a:extLst>
          </p:cNvPr>
          <p:cNvSpPr>
            <a:spLocks noGrp="1"/>
          </p:cNvSpPr>
          <p:nvPr>
            <p:ph type="dt" sz="half" idx="10"/>
          </p:nvPr>
        </p:nvSpPr>
        <p:spPr/>
        <p:txBody>
          <a:bodyPr/>
          <a:lstStyle/>
          <a:p>
            <a:fld id="{560784B1-5C5B-4FBB-B652-3350CE809FE7}" type="datetimeFigureOut">
              <a:rPr lang="en-US" smtClean="0"/>
              <a:t>11/14/25</a:t>
            </a:fld>
            <a:endParaRPr lang="en-US"/>
          </a:p>
        </p:txBody>
      </p:sp>
      <p:sp>
        <p:nvSpPr>
          <p:cNvPr id="5" name="Footer Placeholder 4">
            <a:extLst>
              <a:ext uri="{FF2B5EF4-FFF2-40B4-BE49-F238E27FC236}">
                <a16:creationId xmlns:a16="http://schemas.microsoft.com/office/drawing/2014/main" id="{6678E326-BF8B-C778-D73E-1554C9D883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7C0002-A702-85EB-5379-7FF1182A9F95}"/>
              </a:ext>
            </a:extLst>
          </p:cNvPr>
          <p:cNvSpPr>
            <a:spLocks noGrp="1"/>
          </p:cNvSpPr>
          <p:nvPr>
            <p:ph type="sldNum" sz="quarter" idx="12"/>
          </p:nvPr>
        </p:nvSpPr>
        <p:spPr/>
        <p:txBody>
          <a:bodyPr/>
          <a:lstStyle/>
          <a:p>
            <a:fld id="{C86319AB-041C-44F6-AB0F-0141035D4795}" type="slidenum">
              <a:rPr lang="en-US" smtClean="0"/>
              <a:t>‹#›</a:t>
            </a:fld>
            <a:endParaRPr lang="en-US"/>
          </a:p>
        </p:txBody>
      </p:sp>
    </p:spTree>
    <p:extLst>
      <p:ext uri="{BB962C8B-B14F-4D97-AF65-F5344CB8AC3E}">
        <p14:creationId xmlns:p14="http://schemas.microsoft.com/office/powerpoint/2010/main" val="402790009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08A3D6-618C-69DD-B483-30586A52AD0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5CE74E-1CE8-5065-3DFE-B22167DA814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145607-C11F-5C1E-E8F3-914946AB565F}"/>
              </a:ext>
            </a:extLst>
          </p:cNvPr>
          <p:cNvSpPr>
            <a:spLocks noGrp="1"/>
          </p:cNvSpPr>
          <p:nvPr>
            <p:ph type="dt" sz="half" idx="10"/>
          </p:nvPr>
        </p:nvSpPr>
        <p:spPr/>
        <p:txBody>
          <a:bodyPr/>
          <a:lstStyle/>
          <a:p>
            <a:fld id="{560784B1-5C5B-4FBB-B652-3350CE809FE7}" type="datetimeFigureOut">
              <a:rPr lang="en-US" smtClean="0"/>
              <a:t>11/14/25</a:t>
            </a:fld>
            <a:endParaRPr lang="en-US"/>
          </a:p>
        </p:txBody>
      </p:sp>
      <p:sp>
        <p:nvSpPr>
          <p:cNvPr id="5" name="Footer Placeholder 4">
            <a:extLst>
              <a:ext uri="{FF2B5EF4-FFF2-40B4-BE49-F238E27FC236}">
                <a16:creationId xmlns:a16="http://schemas.microsoft.com/office/drawing/2014/main" id="{B289B793-6A68-5BF4-5019-45FE532F98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291415-FF3A-4148-BE52-85B168B0CD95}"/>
              </a:ext>
            </a:extLst>
          </p:cNvPr>
          <p:cNvSpPr>
            <a:spLocks noGrp="1"/>
          </p:cNvSpPr>
          <p:nvPr>
            <p:ph type="sldNum" sz="quarter" idx="12"/>
          </p:nvPr>
        </p:nvSpPr>
        <p:spPr/>
        <p:txBody>
          <a:bodyPr/>
          <a:lstStyle/>
          <a:p>
            <a:fld id="{C86319AB-041C-44F6-AB0F-0141035D4795}" type="slidenum">
              <a:rPr lang="en-US" smtClean="0"/>
              <a:t>‹#›</a:t>
            </a:fld>
            <a:endParaRPr lang="en-US"/>
          </a:p>
        </p:txBody>
      </p:sp>
    </p:spTree>
    <p:extLst>
      <p:ext uri="{BB962C8B-B14F-4D97-AF65-F5344CB8AC3E}">
        <p14:creationId xmlns:p14="http://schemas.microsoft.com/office/powerpoint/2010/main" val="18498114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11/14/25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9"/>
            <a:ext cx="1134809" cy="885510"/>
          </a:xfrm>
          <a:prstGeom prst="rect">
            <a:avLst/>
          </a:prstGeom>
          <a:effectLst>
            <a:outerShdw blurRad="50800" dist="76200" dir="5400000" sx="1000" sy="1000" algn="ctr" rotWithShape="0">
              <a:srgbClr val="000000"/>
            </a:outerShdw>
          </a:effectLst>
        </p:spPr>
      </p:pic>
      <p:pic>
        <p:nvPicPr>
          <p:cNvPr id="8" name="Picture 7" descr="A close up of a sign&#10;&#10;Description automatically generated">
            <a:extLst>
              <a:ext uri="{FF2B5EF4-FFF2-40B4-BE49-F238E27FC236}">
                <a16:creationId xmlns:a16="http://schemas.microsoft.com/office/drawing/2014/main" id="{DD4A3470-4C4A-2508-F3DD-C35B1F37681B}"/>
              </a:ext>
            </a:extLst>
          </p:cNvPr>
          <p:cNvPicPr>
            <a:picLocks noChangeAspect="1"/>
          </p:cNvPicPr>
          <p:nvPr userDrawn="1"/>
        </p:nvPicPr>
        <p:blipFill>
          <a:blip r:embed="rId3"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7760708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11/14/25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9"/>
            <a:ext cx="1134809" cy="885510"/>
          </a:xfrm>
          <a:prstGeom prst="rect">
            <a:avLst/>
          </a:prstGeom>
          <a:effectLst>
            <a:outerShdw blurRad="50800" dist="76200" dir="5400000" sx="1000" sy="1000" algn="ctr" rotWithShape="0">
              <a:srgbClr val="000000"/>
            </a:outerShdw>
          </a:effectLst>
        </p:spPr>
      </p:pic>
      <p:pic>
        <p:nvPicPr>
          <p:cNvPr id="10" name="Picture 9" descr="A close up of a sign&#10;&#10;Description automatically generated">
            <a:extLst>
              <a:ext uri="{FF2B5EF4-FFF2-40B4-BE49-F238E27FC236}">
                <a16:creationId xmlns:a16="http://schemas.microsoft.com/office/drawing/2014/main" id="{17266783-1691-6C39-C9DE-C9474C6235F8}"/>
              </a:ext>
            </a:extLst>
          </p:cNvPr>
          <p:cNvPicPr>
            <a:picLocks noChangeAspect="1"/>
          </p:cNvPicPr>
          <p:nvPr userDrawn="1"/>
        </p:nvPicPr>
        <p:blipFill>
          <a:blip r:embed="rId3"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1004128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11/14/25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9"/>
            <a:ext cx="1134809" cy="1111916"/>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7760708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11/14/25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9"/>
            <a:ext cx="1134809" cy="1111916"/>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1004128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11/14/25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8" name="Picture 7" descr="A close up of a sign&#10;&#10;Description automatically generated">
            <a:extLst>
              <a:ext uri="{FF2B5EF4-FFF2-40B4-BE49-F238E27FC236}">
                <a16:creationId xmlns:a16="http://schemas.microsoft.com/office/drawing/2014/main" id="{B1365014-18B6-8A5F-F3FC-92EA1D2F5459}"/>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9"/>
            <a:ext cx="1134809" cy="1111916"/>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7760708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11/14/25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0" name="Picture 9" descr="A close up of a sign&#10;&#10;Description automatically generated">
            <a:extLst>
              <a:ext uri="{FF2B5EF4-FFF2-40B4-BE49-F238E27FC236}">
                <a16:creationId xmlns:a16="http://schemas.microsoft.com/office/drawing/2014/main" id="{160496E9-1F73-77F7-DCEE-D3D34BBA2E8D}"/>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9"/>
            <a:ext cx="1134809" cy="1111916"/>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1004128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11/14/25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8" name="Picture 7" descr="A close up of a sign&#10;&#10;Description automatically generated">
            <a:extLst>
              <a:ext uri="{FF2B5EF4-FFF2-40B4-BE49-F238E27FC236}">
                <a16:creationId xmlns:a16="http://schemas.microsoft.com/office/drawing/2014/main" id="{483C3DBA-B703-0F51-3AF1-12B51186CC8A}"/>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6367211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11/14/25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5522820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11/14/25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586773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11/14/25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9"/>
            <a:ext cx="1134809" cy="885510"/>
          </a:xfrm>
          <a:prstGeom prst="rect">
            <a:avLst/>
          </a:prstGeom>
          <a:effectLst>
            <a:outerShdw blurRad="50800" dist="76200" dir="5400000" sx="1000" sy="1000" algn="ctr" rotWithShape="0">
              <a:srgbClr val="000000"/>
            </a:outerShdw>
          </a:effectLst>
        </p:spPr>
      </p:pic>
      <p:pic>
        <p:nvPicPr>
          <p:cNvPr id="6" name="Picture 5" descr="A close up of a sign&#10;&#10;Description automatically generated">
            <a:extLst>
              <a:ext uri="{FF2B5EF4-FFF2-40B4-BE49-F238E27FC236}">
                <a16:creationId xmlns:a16="http://schemas.microsoft.com/office/drawing/2014/main" id="{FB36CB91-EABB-658C-5493-72CAF78955E0}"/>
              </a:ext>
            </a:extLst>
          </p:cNvPr>
          <p:cNvPicPr>
            <a:picLocks noChangeAspect="1"/>
          </p:cNvPicPr>
          <p:nvPr userDrawn="1"/>
        </p:nvPicPr>
        <p:blipFill>
          <a:blip r:embed="rId3"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8009037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11/14/25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9"/>
            <a:ext cx="1134809" cy="1111916"/>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8009037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11/14/25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t="-1" b="-10014"/>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8009037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11/14/25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6" name="Picture 5" descr="A close up of a sign&#10;&#10;Description automatically generated">
            <a:extLst>
              <a:ext uri="{FF2B5EF4-FFF2-40B4-BE49-F238E27FC236}">
                <a16:creationId xmlns:a16="http://schemas.microsoft.com/office/drawing/2014/main" id="{E7E26E66-AD34-5E7A-D6F9-79407BAF3B87}"/>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9"/>
            <a:ext cx="1134809" cy="1111916"/>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8009037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41553432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2695070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14625517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2523257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11/14/25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7" name="Picture 6">
            <a:extLst>
              <a:ext uri="{FF2B5EF4-FFF2-40B4-BE49-F238E27FC236}">
                <a16:creationId xmlns:a16="http://schemas.microsoft.com/office/drawing/2014/main" id="{C8BF5FCD-3C93-C97F-040D-8F759148A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04757" y="136525"/>
            <a:ext cx="1632848" cy="957938"/>
          </a:xfrm>
          <a:prstGeom prst="rect">
            <a:avLst/>
          </a:prstGeom>
        </p:spPr>
      </p:pic>
    </p:spTree>
    <p:extLst>
      <p:ext uri="{BB962C8B-B14F-4D97-AF65-F5344CB8AC3E}">
        <p14:creationId xmlns:p14="http://schemas.microsoft.com/office/powerpoint/2010/main" val="13661597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791184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10623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058754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44982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78520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96543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11/14/25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764591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11/14/25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1415296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11/14/25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44363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11/14/25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9933541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C4C0A587-D902-8BAD-C8E8-AC13A5D182D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7041" y="6173954"/>
            <a:ext cx="3624056" cy="593149"/>
          </a:xfrm>
          <a:prstGeom prst="rect">
            <a:avLst/>
          </a:prstGeom>
        </p:spPr>
      </p:pic>
    </p:spTree>
    <p:extLst>
      <p:ext uri="{BB962C8B-B14F-4D97-AF65-F5344CB8AC3E}">
        <p14:creationId xmlns:p14="http://schemas.microsoft.com/office/powerpoint/2010/main" val="17327436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27781391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18647039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30725"/>
          </a:xfrm>
        </p:spPr>
        <p:txBody>
          <a:bodyPr>
            <a:normAutofit/>
          </a:bodyPr>
          <a:lstStyle/>
          <a:p>
            <a:pPr lvl="0"/>
            <a:endParaRPr lang="en-US" noProof="0"/>
          </a:p>
        </p:txBody>
      </p:sp>
      <p:sp>
        <p:nvSpPr>
          <p:cNvPr id="7" name="Slide Number Placeholder 5"/>
          <p:cNvSpPr>
            <a:spLocks noGrp="1"/>
          </p:cNvSpPr>
          <p:nvPr>
            <p:ph type="sldNum" sz="quarter" idx="12"/>
          </p:nvPr>
        </p:nvSpPr>
        <p:spPr>
          <a:xfrm>
            <a:off x="8737600" y="6356351"/>
            <a:ext cx="2844800" cy="365125"/>
          </a:xfrm>
          <a:prstGeom prst="rect">
            <a:avLst/>
          </a:prstGeom>
        </p:spPr>
        <p:txBody>
          <a:bodyPr/>
          <a:lstStyle/>
          <a:p>
            <a:r>
              <a:rPr lang="en-US">
                <a:solidFill>
                  <a:prstClr val="black">
                    <a:tint val="75000"/>
                  </a:prstClr>
                </a:solidFill>
              </a:rPr>
              <a:t>Ci3T II 2014-2015 </a:t>
            </a:r>
            <a:fld id="{F96D8484-BC40-4D68-9C59-73C5203901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73566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44476"/>
            <a:ext cx="11184467"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9"/>
          <p:cNvSpPr>
            <a:spLocks noGrp="1"/>
          </p:cNvSpPr>
          <p:nvPr>
            <p:ph type="dt" sz="half" idx="10"/>
          </p:nvPr>
        </p:nvSpPr>
        <p:spPr>
          <a:xfrm>
            <a:off x="609600" y="6356351"/>
            <a:ext cx="2844800" cy="365125"/>
          </a:xfrm>
          <a:prstGeom prst="rect">
            <a:avLst/>
          </a:prstGeom>
        </p:spPr>
        <p:txBody>
          <a:bodyPr/>
          <a:lstStyle>
            <a:lvl1pPr>
              <a:defRPr>
                <a:solidFill>
                  <a:srgbClr val="46464A">
                    <a:shade val="90000"/>
                  </a:srgbClr>
                </a:solidFill>
              </a:defRPr>
            </a:lvl1pPr>
          </a:lstStyle>
          <a:p>
            <a:pPr>
              <a:defRPr/>
            </a:pPr>
            <a:endParaRPr lang="en-US"/>
          </a:p>
        </p:txBody>
      </p:sp>
      <p:sp>
        <p:nvSpPr>
          <p:cNvPr id="4" name="Footer Placeholder 21"/>
          <p:cNvSpPr>
            <a:spLocks noGrp="1"/>
          </p:cNvSpPr>
          <p:nvPr>
            <p:ph type="ftr" sz="quarter" idx="11"/>
          </p:nvPr>
        </p:nvSpPr>
        <p:spPr>
          <a:xfrm>
            <a:off x="4165600" y="6356351"/>
            <a:ext cx="3860800" cy="365125"/>
          </a:xfrm>
          <a:prstGeom prst="rect">
            <a:avLst/>
          </a:prstGeom>
        </p:spPr>
        <p:txBody>
          <a:bodyPr/>
          <a:lstStyle>
            <a:lvl1pPr>
              <a:defRPr>
                <a:solidFill>
                  <a:srgbClr val="46464A">
                    <a:shade val="90000"/>
                  </a:srgbClr>
                </a:solidFill>
              </a:defRPr>
            </a:lvl1pPr>
          </a:lstStyle>
          <a:p>
            <a:pPr>
              <a:defRPr/>
            </a:pPr>
            <a:r>
              <a:rPr lang="en-US"/>
              <a:t>IRB # 100863</a:t>
            </a:r>
          </a:p>
        </p:txBody>
      </p:sp>
      <p:sp>
        <p:nvSpPr>
          <p:cNvPr id="5" name="Slide Number Placeholder 17"/>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424246"/>
                </a:solidFill>
              </a:defRPr>
            </a:lvl1pPr>
          </a:lstStyle>
          <a:p>
            <a:fld id="{AD8C5752-3634-4A47-A36B-784E85709ABA}" type="slidenum">
              <a:rPr lang="en-US" altLang="en-US"/>
              <a:pPr/>
              <a:t>‹#›</a:t>
            </a:fld>
            <a:endParaRPr lang="en-US" altLang="en-US"/>
          </a:p>
        </p:txBody>
      </p:sp>
    </p:spTree>
    <p:extLst>
      <p:ext uri="{BB962C8B-B14F-4D97-AF65-F5344CB8AC3E}">
        <p14:creationId xmlns:p14="http://schemas.microsoft.com/office/powerpoint/2010/main" val="33540704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8_Blank">
    <p:spTree>
      <p:nvGrpSpPr>
        <p:cNvPr id="1" name=""/>
        <p:cNvGrpSpPr/>
        <p:nvPr/>
      </p:nvGrpSpPr>
      <p:grpSpPr>
        <a:xfrm>
          <a:off x="0" y="0"/>
          <a:ext cx="0" cy="0"/>
          <a:chOff x="0" y="0"/>
          <a:chExt cx="0" cy="0"/>
        </a:xfrm>
      </p:grpSpPr>
      <p:sp>
        <p:nvSpPr>
          <p:cNvPr id="18" name="Rectangle 2"/>
          <p:cNvSpPr>
            <a:spLocks noGrp="1"/>
          </p:cNvSpPr>
          <p:nvPr>
            <p:ph type="title"/>
          </p:nvPr>
        </p:nvSpPr>
        <p:spPr/>
        <p:txBody>
          <a:bodyPr/>
          <a:lstStyle/>
          <a:p>
            <a:r>
              <a:rPr lang="en-US"/>
              <a:t>Click to edit Master title style</a:t>
            </a:r>
            <a:endParaRPr/>
          </a:p>
        </p:txBody>
      </p:sp>
    </p:spTree>
    <p:extLst>
      <p:ext uri="{BB962C8B-B14F-4D97-AF65-F5344CB8AC3E}">
        <p14:creationId xmlns:p14="http://schemas.microsoft.com/office/powerpoint/2010/main" val="10703835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E43D232E-8082-3540-9359-00E264FDD8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039" y="6173954"/>
            <a:ext cx="3624061" cy="593150"/>
          </a:xfrm>
          <a:prstGeom prst="rect">
            <a:avLst/>
          </a:prstGeom>
        </p:spPr>
      </p:pic>
    </p:spTree>
    <p:extLst>
      <p:ext uri="{BB962C8B-B14F-4D97-AF65-F5344CB8AC3E}">
        <p14:creationId xmlns:p14="http://schemas.microsoft.com/office/powerpoint/2010/main" val="9282213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11/14/25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1248229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11/14/25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8" name="Picture 7">
            <a:extLst>
              <a:ext uri="{FF2B5EF4-FFF2-40B4-BE49-F238E27FC236}">
                <a16:creationId xmlns:a16="http://schemas.microsoft.com/office/drawing/2014/main" id="{E99EF1DD-1C58-F442-9D60-B70273AF2B8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79576" y="72582"/>
            <a:ext cx="1632848" cy="957938"/>
          </a:xfrm>
          <a:prstGeom prst="rect">
            <a:avLst/>
          </a:prstGeom>
        </p:spPr>
      </p:pic>
    </p:spTree>
    <p:extLst>
      <p:ext uri="{BB962C8B-B14F-4D97-AF65-F5344CB8AC3E}">
        <p14:creationId xmlns:p14="http://schemas.microsoft.com/office/powerpoint/2010/main" val="11276251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alphaModFix amt="15000"/>
            <a:extLst>
              <a:ext uri="{28A0092B-C50C-407E-A947-70E740481C1C}">
                <a14:useLocalDpi xmlns:a14="http://schemas.microsoft.com/office/drawing/2010/main"/>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11/14/25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9238122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11/14/25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434037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47F2B70A-8058-A225-C8DF-FD2194C62A5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7041" y="6173954"/>
            <a:ext cx="3624056" cy="593149"/>
          </a:xfrm>
          <a:prstGeom prst="rect">
            <a:avLst/>
          </a:prstGeom>
        </p:spPr>
      </p:pic>
    </p:spTree>
    <p:extLst>
      <p:ext uri="{BB962C8B-B14F-4D97-AF65-F5344CB8AC3E}">
        <p14:creationId xmlns:p14="http://schemas.microsoft.com/office/powerpoint/2010/main" val="173274366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11/14/25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7448293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11/14/25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108513950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11/14/25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3441245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11/14/25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0944595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11/14/25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099F962F-7DB8-B042-820A-AF25F9EA195C}"/>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22205459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308132826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14026432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12110669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111516658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ENHANCE C2">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nvGraphicFramePr>
        <p:xfrm>
          <a:off x="0" y="0"/>
          <a:ext cx="12192000" cy="6867144"/>
        </p:xfrm>
        <a:graphic>
          <a:graphicData uri="http://schemas.openxmlformats.org/drawingml/2006/table">
            <a:tbl>
              <a:tblPr>
                <a:tableStyleId>{2D5ABB26-0587-4C30-8999-92F81FD0307C}</a:tableStyleId>
              </a:tblPr>
              <a:tblGrid>
                <a:gridCol w="644062">
                  <a:extLst>
                    <a:ext uri="{9D8B030D-6E8A-4147-A177-3AD203B41FA5}">
                      <a16:colId xmlns:a16="http://schemas.microsoft.com/office/drawing/2014/main" val="2750378661"/>
                    </a:ext>
                  </a:extLst>
                </a:gridCol>
                <a:gridCol w="531464">
                  <a:extLst>
                    <a:ext uri="{9D8B030D-6E8A-4147-A177-3AD203B41FA5}">
                      <a16:colId xmlns:a16="http://schemas.microsoft.com/office/drawing/2014/main" val="1720634993"/>
                    </a:ext>
                  </a:extLst>
                </a:gridCol>
                <a:gridCol w="230164">
                  <a:extLst>
                    <a:ext uri="{9D8B030D-6E8A-4147-A177-3AD203B41FA5}">
                      <a16:colId xmlns:a16="http://schemas.microsoft.com/office/drawing/2014/main" val="1363387475"/>
                    </a:ext>
                  </a:extLst>
                </a:gridCol>
                <a:gridCol w="598048">
                  <a:extLst>
                    <a:ext uri="{9D8B030D-6E8A-4147-A177-3AD203B41FA5}">
                      <a16:colId xmlns:a16="http://schemas.microsoft.com/office/drawing/2014/main" val="1222386896"/>
                    </a:ext>
                  </a:extLst>
                </a:gridCol>
                <a:gridCol w="3076478">
                  <a:extLst>
                    <a:ext uri="{9D8B030D-6E8A-4147-A177-3AD203B41FA5}">
                      <a16:colId xmlns:a16="http://schemas.microsoft.com/office/drawing/2014/main" val="3006897056"/>
                    </a:ext>
                  </a:extLst>
                </a:gridCol>
                <a:gridCol w="4377424">
                  <a:extLst>
                    <a:ext uri="{9D8B030D-6E8A-4147-A177-3AD203B41FA5}">
                      <a16:colId xmlns:a16="http://schemas.microsoft.com/office/drawing/2014/main" val="1639233194"/>
                    </a:ext>
                  </a:extLst>
                </a:gridCol>
                <a:gridCol w="1375900">
                  <a:extLst>
                    <a:ext uri="{9D8B030D-6E8A-4147-A177-3AD203B41FA5}">
                      <a16:colId xmlns:a16="http://schemas.microsoft.com/office/drawing/2014/main" val="897606555"/>
                    </a:ext>
                  </a:extLst>
                </a:gridCol>
                <a:gridCol w="1358460">
                  <a:extLst>
                    <a:ext uri="{9D8B030D-6E8A-4147-A177-3AD203B41FA5}">
                      <a16:colId xmlns:a16="http://schemas.microsoft.com/office/drawing/2014/main" val="1714857302"/>
                    </a:ext>
                  </a:extLst>
                </a:gridCol>
              </a:tblGrid>
              <a:tr h="795528">
                <a:tc rowSpan="2">
                  <a:txBody>
                    <a:bodyPr/>
                    <a:lstStyle/>
                    <a:p>
                      <a:pPr algn="ctr"/>
                      <a:endParaRPr lang="en-US" sz="1400" spc="-100" baseline="0">
                        <a:solidFill>
                          <a:schemeClr val="tx2"/>
                        </a:solidFill>
                      </a:endParaRPr>
                    </a:p>
                  </a:txBody>
                  <a:tcPr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rowSpan="2" gridSpan="2">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rowSpan="2"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1098830"/>
                  </a:ext>
                </a:extLst>
              </a:tr>
              <a:tr h="79552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extLst>
                  <a:ext uri="{0D108BD9-81ED-4DB2-BD59-A6C34878D82A}">
                    <a16:rowId xmlns:a16="http://schemas.microsoft.com/office/drawing/2014/main" val="758986038"/>
                  </a:ext>
                </a:extLst>
              </a:tr>
              <a:tr h="1591056">
                <a:tc rowSpan="3">
                  <a:txBody>
                    <a:bodyPr/>
                    <a:lstStyle/>
                    <a:p>
                      <a:pPr algn="ctr"/>
                      <a:r>
                        <a:rPr lang="en-US"/>
                        <a:t>Design Component</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Leadership</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3EA"/>
                    </a:solidFill>
                  </a:tcPr>
                </a:tc>
                <a:tc rowSpan="3" h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3255310"/>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pPr>
                      <a:r>
                        <a:rPr lang="en-US"/>
                        <a:t>Building Capacity</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5117458"/>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Screening</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0275024"/>
                  </a:ext>
                </a:extLst>
              </a:tr>
              <a:tr h="502920">
                <a:tc>
                  <a:txBody>
                    <a:bodyPr/>
                    <a:lstStyle/>
                    <a:p>
                      <a:pPr algn="ctr"/>
                      <a:r>
                        <a:rPr lang="en-US"/>
                        <a:t>Year</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gridSpan="3">
                  <a:txBody>
                    <a:bodyPr/>
                    <a:lstStyle/>
                    <a:p>
                      <a:pPr algn="ctr"/>
                      <a:r>
                        <a:rPr lang="en-US"/>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a:t>2 and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a:txBody>
                    <a:bodyPr/>
                    <a:lstStyle/>
                    <a:p>
                      <a:pPr algn="ctr"/>
                      <a:r>
                        <a:rPr lang="en-US"/>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0" y="6181948"/>
            <a:ext cx="12161520" cy="358588"/>
          </a:xfrm>
          <a:prstGeom prst="rightArrow">
            <a:avLst>
              <a:gd name="adj1" fmla="val 40000"/>
              <a:gd name="adj2" fmla="val 50000"/>
            </a:avLst>
          </a:prstGeom>
          <a:solidFill>
            <a:srgbClr val="356D3C"/>
          </a:solidFill>
          <a:ln w="28575">
            <a:solidFill>
              <a:srgbClr val="80B2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F4746BA5-7066-B44E-9780-A29906ADCF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97881" y="3668242"/>
            <a:ext cx="562478" cy="562478"/>
          </a:xfrm>
          <a:prstGeom prst="rect">
            <a:avLst/>
          </a:prstGeom>
        </p:spPr>
      </p:pic>
      <p:pic>
        <p:nvPicPr>
          <p:cNvPr id="7" name="Picture 6">
            <a:extLst>
              <a:ext uri="{FF2B5EF4-FFF2-40B4-BE49-F238E27FC236}">
                <a16:creationId xmlns:a16="http://schemas.microsoft.com/office/drawing/2014/main" id="{95C1CF6E-ED48-F047-BE2E-5A6E16931F2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82393" y="2545372"/>
            <a:ext cx="593454" cy="487257"/>
          </a:xfrm>
          <a:prstGeom prst="rect">
            <a:avLst/>
          </a:prstGeom>
        </p:spPr>
      </p:pic>
      <p:pic>
        <p:nvPicPr>
          <p:cNvPr id="8" name="Picture 7">
            <a:extLst>
              <a:ext uri="{FF2B5EF4-FFF2-40B4-BE49-F238E27FC236}">
                <a16:creationId xmlns:a16="http://schemas.microsoft.com/office/drawing/2014/main" id="{9A45A2BA-FAC4-DF41-A406-16E52AC04E37}"/>
              </a:ext>
            </a:extLst>
          </p:cNvPr>
          <p:cNvPicPr>
            <a:picLocks noChangeAspect="1"/>
          </p:cNvPicPr>
          <p:nvPr userDrawn="1"/>
        </p:nvPicPr>
        <p:blipFill rotWithShape="1">
          <a:blip r:embed="rId5" cstate="screen">
            <a:alphaModFix amt="50000"/>
            <a:extLst>
              <a:ext uri="{28A0092B-C50C-407E-A947-70E740481C1C}">
                <a14:useLocalDpi xmlns:a14="http://schemas.microsoft.com/office/drawing/2010/main"/>
              </a:ext>
            </a:extLst>
          </a:blip>
          <a:srcRect/>
          <a:stretch/>
        </p:blipFill>
        <p:spPr>
          <a:xfrm>
            <a:off x="10807119" y="5197604"/>
            <a:ext cx="1374607" cy="849091"/>
          </a:xfrm>
          <a:prstGeom prst="rect">
            <a:avLst/>
          </a:prstGeom>
        </p:spPr>
      </p:pic>
      <p:pic>
        <p:nvPicPr>
          <p:cNvPr id="9" name="Picture 8">
            <a:extLst>
              <a:ext uri="{FF2B5EF4-FFF2-40B4-BE49-F238E27FC236}">
                <a16:creationId xmlns:a16="http://schemas.microsoft.com/office/drawing/2014/main" id="{F8D07F82-2361-5A45-8598-829FF0CE958D}"/>
              </a:ext>
            </a:extLst>
          </p:cNvPr>
          <p:cNvPicPr>
            <a:picLocks noChangeAspect="1"/>
          </p:cNvPicPr>
          <p:nvPr userDrawn="1"/>
        </p:nvPicPr>
        <p:blipFill>
          <a:blip r:embed="rId6">
            <a:alphaModFix amt="85000"/>
          </a:blip>
          <a:stretch>
            <a:fillRect/>
          </a:stretch>
        </p:blipFill>
        <p:spPr>
          <a:xfrm>
            <a:off x="11062526" y="1805769"/>
            <a:ext cx="884341" cy="1144598"/>
          </a:xfrm>
          <a:prstGeom prst="rect">
            <a:avLst/>
          </a:prstGeom>
        </p:spPr>
      </p:pic>
      <p:sp>
        <p:nvSpPr>
          <p:cNvPr id="10" name="TextBox 9">
            <a:extLst>
              <a:ext uri="{FF2B5EF4-FFF2-40B4-BE49-F238E27FC236}">
                <a16:creationId xmlns:a16="http://schemas.microsoft.com/office/drawing/2014/main" id="{EBF771A2-3CAB-7549-B6FD-1E3AB324CD27}"/>
              </a:ext>
            </a:extLst>
          </p:cNvPr>
          <p:cNvSpPr txBox="1"/>
          <p:nvPr userDrawn="1"/>
        </p:nvSpPr>
        <p:spPr>
          <a:xfrm>
            <a:off x="10927455" y="2793974"/>
            <a:ext cx="1154483" cy="400110"/>
          </a:xfrm>
          <a:prstGeom prst="rect">
            <a:avLst/>
          </a:prstGeom>
          <a:noFill/>
        </p:spPr>
        <p:txBody>
          <a:bodyPr wrap="none" rtlCol="0">
            <a:spAutoFit/>
          </a:bodyPr>
          <a:lstStyle/>
          <a:p>
            <a:r>
              <a:rPr lang="en-US" sz="2000" b="1">
                <a:ln w="12700">
                  <a:solidFill>
                    <a:schemeClr val="bg1"/>
                  </a:solidFill>
                </a:ln>
                <a:effectLst>
                  <a:outerShdw blurRad="50800" dist="38100" dir="2700000" algn="tl" rotWithShape="0">
                    <a:prstClr val="black">
                      <a:alpha val="40000"/>
                    </a:prstClr>
                  </a:outerShdw>
                </a:effectLst>
              </a:rPr>
              <a:t>Analyze</a:t>
            </a:r>
          </a:p>
        </p:txBody>
      </p:sp>
      <p:pic>
        <p:nvPicPr>
          <p:cNvPr id="11" name="Graphic 10">
            <a:extLst>
              <a:ext uri="{FF2B5EF4-FFF2-40B4-BE49-F238E27FC236}">
                <a16:creationId xmlns:a16="http://schemas.microsoft.com/office/drawing/2014/main" id="{5963DC16-C711-744A-864D-06FA7372F727}"/>
              </a:ext>
            </a:extLst>
          </p:cNvPr>
          <p:cNvPicPr>
            <a:picLocks noChangeAspect="1"/>
          </p:cNvPicPr>
          <p:nvPr userDrawn="1"/>
        </p:nvPicPr>
        <p:blipFill>
          <a:blip r:embed="rId7">
            <a:alphaModFix amt="20000"/>
            <a:extLst>
              <a:ext uri="{96DAC541-7B7A-43D3-8B79-37D633B846F1}">
                <asvg:svgBlip xmlns:asvg="http://schemas.microsoft.com/office/drawing/2016/SVG/main" r:embed="rId8"/>
              </a:ext>
            </a:extLst>
          </a:blip>
          <a:stretch>
            <a:fillRect/>
          </a:stretch>
        </p:blipFill>
        <p:spPr>
          <a:xfrm>
            <a:off x="10861020" y="3500236"/>
            <a:ext cx="1287353" cy="846622"/>
          </a:xfrm>
          <a:prstGeom prst="rect">
            <a:avLst/>
          </a:prstGeom>
        </p:spPr>
      </p:pic>
      <p:sp>
        <p:nvSpPr>
          <p:cNvPr id="12" name="TextBox 11">
            <a:extLst>
              <a:ext uri="{FF2B5EF4-FFF2-40B4-BE49-F238E27FC236}">
                <a16:creationId xmlns:a16="http://schemas.microsoft.com/office/drawing/2014/main" id="{FD4A1261-931D-F346-8364-3D30AAE1CA41}"/>
              </a:ext>
            </a:extLst>
          </p:cNvPr>
          <p:cNvSpPr txBox="1"/>
          <p:nvPr userDrawn="1"/>
        </p:nvSpPr>
        <p:spPr>
          <a:xfrm>
            <a:off x="10942683" y="4230720"/>
            <a:ext cx="1124026" cy="400110"/>
          </a:xfrm>
          <a:prstGeom prst="rect">
            <a:avLst/>
          </a:prstGeom>
          <a:noFill/>
        </p:spPr>
        <p:txBody>
          <a:bodyPr wrap="none" rtlCol="0">
            <a:spAutoFit/>
          </a:bodyPr>
          <a:lstStyle/>
          <a:p>
            <a:r>
              <a:rPr lang="en-US" sz="2000" b="1">
                <a:ln w="12700">
                  <a:solidFill>
                    <a:schemeClr val="bg1"/>
                  </a:solidFill>
                </a:ln>
                <a:effectLst>
                  <a:outerShdw blurRad="50800" dist="38100" dir="2700000" algn="tl" rotWithShape="0">
                    <a:prstClr val="black">
                      <a:alpha val="40000"/>
                    </a:prstClr>
                  </a:outerShdw>
                </a:effectLst>
              </a:rPr>
              <a:t>Finalize</a:t>
            </a:r>
          </a:p>
        </p:txBody>
      </p:sp>
      <p:sp>
        <p:nvSpPr>
          <p:cNvPr id="13" name="TextBox 12">
            <a:extLst>
              <a:ext uri="{FF2B5EF4-FFF2-40B4-BE49-F238E27FC236}">
                <a16:creationId xmlns:a16="http://schemas.microsoft.com/office/drawing/2014/main" id="{97D96D7B-6390-9D4F-9160-F9F3FBF4A8BF}"/>
              </a:ext>
            </a:extLst>
          </p:cNvPr>
          <p:cNvSpPr txBox="1"/>
          <p:nvPr userDrawn="1"/>
        </p:nvSpPr>
        <p:spPr>
          <a:xfrm rot="18953579">
            <a:off x="10593092" y="5407869"/>
            <a:ext cx="1694695" cy="400110"/>
          </a:xfrm>
          <a:prstGeom prst="rect">
            <a:avLst/>
          </a:prstGeom>
          <a:noFill/>
        </p:spPr>
        <p:txBody>
          <a:bodyPr wrap="none" rtlCol="0">
            <a:spAutoFit/>
          </a:bodyPr>
          <a:lstStyle/>
          <a:p>
            <a:r>
              <a:rPr lang="en-US" sz="2000" b="1">
                <a:ln w="12700">
                  <a:solidFill>
                    <a:schemeClr val="bg1"/>
                  </a:solidFill>
                </a:ln>
                <a:effectLst>
                  <a:outerShdw blurRad="50800" dist="38100" dir="2700000" algn="tl" rotWithShape="0">
                    <a:prstClr val="black">
                      <a:alpha val="40000"/>
                    </a:prstClr>
                  </a:outerShdw>
                </a:effectLst>
              </a:rPr>
              <a:t>Disseminate</a:t>
            </a:r>
          </a:p>
        </p:txBody>
      </p:sp>
      <p:pic>
        <p:nvPicPr>
          <p:cNvPr id="14" name="Picture 13">
            <a:extLst>
              <a:ext uri="{FF2B5EF4-FFF2-40B4-BE49-F238E27FC236}">
                <a16:creationId xmlns:a16="http://schemas.microsoft.com/office/drawing/2014/main" id="{65EB7AFA-6BC6-EA47-A3C1-58DFA4B6CA1A}"/>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401149" y="1823944"/>
            <a:ext cx="355942" cy="517734"/>
          </a:xfrm>
          <a:prstGeom prst="rect">
            <a:avLst/>
          </a:prstGeom>
        </p:spPr>
      </p:pic>
      <p:sp>
        <p:nvSpPr>
          <p:cNvPr id="15" name="TextBox 14">
            <a:extLst>
              <a:ext uri="{FF2B5EF4-FFF2-40B4-BE49-F238E27FC236}">
                <a16:creationId xmlns:a16="http://schemas.microsoft.com/office/drawing/2014/main" id="{2E189B67-CE6A-8345-810C-5A04DB9CB97B}"/>
              </a:ext>
            </a:extLst>
          </p:cNvPr>
          <p:cNvSpPr txBox="1"/>
          <p:nvPr userDrawn="1"/>
        </p:nvSpPr>
        <p:spPr>
          <a:xfrm>
            <a:off x="9468836" y="1617852"/>
            <a:ext cx="1371600" cy="205890"/>
          </a:xfrm>
          <a:prstGeom prst="rect">
            <a:avLst/>
          </a:prstGeom>
          <a:noFill/>
        </p:spPr>
        <p:txBody>
          <a:bodyPr wrap="square" lIns="0" rIns="0" rtlCol="0">
            <a:spAutoFit/>
          </a:bodyPr>
          <a:lstStyle/>
          <a:p>
            <a:pPr algn="ctr">
              <a:lnSpc>
                <a:spcPct val="80000"/>
              </a:lnSpc>
            </a:pPr>
            <a:r>
              <a:rPr lang="en-US" sz="900">
                <a:solidFill>
                  <a:srgbClr val="041A3A"/>
                </a:solidFill>
              </a:rPr>
              <a:t>Quasi-experimental Study</a:t>
            </a:r>
          </a:p>
        </p:txBody>
      </p:sp>
      <p:pic>
        <p:nvPicPr>
          <p:cNvPr id="16" name="Graphic 15">
            <a:extLst>
              <a:ext uri="{FF2B5EF4-FFF2-40B4-BE49-F238E27FC236}">
                <a16:creationId xmlns:a16="http://schemas.microsoft.com/office/drawing/2014/main" id="{17072A44-16D1-DE44-91AE-4F3E08C4411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96892" y="4937827"/>
            <a:ext cx="364457" cy="364457"/>
          </a:xfrm>
          <a:prstGeom prst="rect">
            <a:avLst/>
          </a:prstGeom>
        </p:spPr>
      </p:pic>
      <p:pic>
        <p:nvPicPr>
          <p:cNvPr id="17" name="Picture 16">
            <a:extLst>
              <a:ext uri="{FF2B5EF4-FFF2-40B4-BE49-F238E27FC236}">
                <a16:creationId xmlns:a16="http://schemas.microsoft.com/office/drawing/2014/main" id="{E2EEB15E-169B-B547-BB3F-B637B8D7F5E7}"/>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9661576" y="2831665"/>
            <a:ext cx="914400" cy="914400"/>
          </a:xfrm>
          <a:prstGeom prst="rect">
            <a:avLst/>
          </a:prstGeom>
        </p:spPr>
      </p:pic>
      <p:pic>
        <p:nvPicPr>
          <p:cNvPr id="18" name="Picture 17" descr="A close up of a sign&#10;&#10;Description automatically generated">
            <a:extLst>
              <a:ext uri="{FF2B5EF4-FFF2-40B4-BE49-F238E27FC236}">
                <a16:creationId xmlns:a16="http://schemas.microsoft.com/office/drawing/2014/main" id="{AC904ED4-1446-344C-8E21-08DA1C378606}"/>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9547276" y="4510056"/>
            <a:ext cx="1143000" cy="1143000"/>
          </a:xfrm>
          <a:prstGeom prst="rect">
            <a:avLst/>
          </a:prstGeom>
        </p:spPr>
      </p:pic>
      <p:pic>
        <p:nvPicPr>
          <p:cNvPr id="19" name="Picture 18">
            <a:extLst>
              <a:ext uri="{FF2B5EF4-FFF2-40B4-BE49-F238E27FC236}">
                <a16:creationId xmlns:a16="http://schemas.microsoft.com/office/drawing/2014/main" id="{F49BB598-15D5-4D45-BF76-488DE45A79CB}"/>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356382" y="5848197"/>
            <a:ext cx="445477" cy="365760"/>
          </a:xfrm>
          <a:prstGeom prst="rect">
            <a:avLst/>
          </a:prstGeom>
        </p:spPr>
      </p:pic>
      <p:pic>
        <p:nvPicPr>
          <p:cNvPr id="20" name="Picture 19">
            <a:extLst>
              <a:ext uri="{FF2B5EF4-FFF2-40B4-BE49-F238E27FC236}">
                <a16:creationId xmlns:a16="http://schemas.microsoft.com/office/drawing/2014/main" id="{A4282118-8608-1147-8897-FDAB3F72E147}"/>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453390" y="5392360"/>
            <a:ext cx="251460" cy="365760"/>
          </a:xfrm>
          <a:prstGeom prst="rect">
            <a:avLst/>
          </a:prstGeom>
        </p:spPr>
      </p:pic>
      <p:sp>
        <p:nvSpPr>
          <p:cNvPr id="21" name="Sun half left">
            <a:extLst>
              <a:ext uri="{FF2B5EF4-FFF2-40B4-BE49-F238E27FC236}">
                <a16:creationId xmlns:a16="http://schemas.microsoft.com/office/drawing/2014/main" id="{587FA922-9613-AB4F-BF33-8656569B5989}"/>
              </a:ext>
            </a:extLst>
          </p:cNvPr>
          <p:cNvSpPr>
            <a:spLocks noChangeAspect="1"/>
          </p:cNvSpPr>
          <p:nvPr userDrawn="1"/>
        </p:nvSpPr>
        <p:spPr>
          <a:xfrm rot="5400000">
            <a:off x="8612048" y="1682450"/>
            <a:ext cx="548640" cy="1084897"/>
          </a:xfrm>
          <a:custGeom>
            <a:avLst/>
            <a:gdLst>
              <a:gd name="connsiteX0" fmla="*/ 560483 w 661864"/>
              <a:gd name="connsiteY0" fmla="*/ 1044714 h 1308789"/>
              <a:gd name="connsiteX1" fmla="*/ 661864 w 661864"/>
              <a:gd name="connsiteY1" fmla="*/ 1044714 h 1308789"/>
              <a:gd name="connsiteX2" fmla="*/ 661864 w 661864"/>
              <a:gd name="connsiteY2" fmla="*/ 1287787 h 1308789"/>
              <a:gd name="connsiteX3" fmla="*/ 654395 w 661864"/>
              <a:gd name="connsiteY3" fmla="*/ 1308789 h 1308789"/>
              <a:gd name="connsiteX4" fmla="*/ 312003 w 661864"/>
              <a:gd name="connsiteY4" fmla="*/ 863977 h 1308789"/>
              <a:gd name="connsiteX5" fmla="*/ 444812 w 661864"/>
              <a:gd name="connsiteY5" fmla="*/ 996786 h 1308789"/>
              <a:gd name="connsiteX6" fmla="*/ 191653 w 661864"/>
              <a:gd name="connsiteY6" fmla="*/ 1117076 h 1308789"/>
              <a:gd name="connsiteX7" fmla="*/ 264075 w 661864"/>
              <a:gd name="connsiteY7" fmla="*/ 560483 h 1308789"/>
              <a:gd name="connsiteX8" fmla="*/ 264075 w 661864"/>
              <a:gd name="connsiteY8" fmla="*/ 748306 h 1308789"/>
              <a:gd name="connsiteX9" fmla="*/ 0 w 661864"/>
              <a:gd name="connsiteY9" fmla="*/ 654395 h 1308789"/>
              <a:gd name="connsiteX10" fmla="*/ 654394 w 661864"/>
              <a:gd name="connsiteY10" fmla="*/ 327198 h 1308789"/>
              <a:gd name="connsiteX11" fmla="*/ 661864 w 661864"/>
              <a:gd name="connsiteY11" fmla="*/ 327951 h 1308789"/>
              <a:gd name="connsiteX12" fmla="*/ 661864 w 661864"/>
              <a:gd name="connsiteY12" fmla="*/ 980839 h 1308789"/>
              <a:gd name="connsiteX13" fmla="*/ 654394 w 661864"/>
              <a:gd name="connsiteY13" fmla="*/ 981592 h 1308789"/>
              <a:gd name="connsiteX14" fmla="*/ 327197 w 661864"/>
              <a:gd name="connsiteY14" fmla="*/ 654395 h 1308789"/>
              <a:gd name="connsiteX15" fmla="*/ 654394 w 661864"/>
              <a:gd name="connsiteY15" fmla="*/ 327198 h 1308789"/>
              <a:gd name="connsiteX16" fmla="*/ 191653 w 661864"/>
              <a:gd name="connsiteY16" fmla="*/ 191653 h 1308789"/>
              <a:gd name="connsiteX17" fmla="*/ 444812 w 661864"/>
              <a:gd name="connsiteY17" fmla="*/ 312003 h 1308789"/>
              <a:gd name="connsiteX18" fmla="*/ 312003 w 661864"/>
              <a:gd name="connsiteY18" fmla="*/ 444812 h 1308789"/>
              <a:gd name="connsiteX19" fmla="*/ 654395 w 661864"/>
              <a:gd name="connsiteY19" fmla="*/ 0 h 1308789"/>
              <a:gd name="connsiteX20" fmla="*/ 661864 w 661864"/>
              <a:gd name="connsiteY20" fmla="*/ 21003 h 1308789"/>
              <a:gd name="connsiteX21" fmla="*/ 661864 w 661864"/>
              <a:gd name="connsiteY21" fmla="*/ 264075 h 1308789"/>
              <a:gd name="connsiteX22" fmla="*/ 560483 w 661864"/>
              <a:gd name="connsiteY22" fmla="*/ 264075 h 1308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61864" h="1308789">
                <a:moveTo>
                  <a:pt x="560483" y="1044714"/>
                </a:moveTo>
                <a:lnTo>
                  <a:pt x="661864" y="1044714"/>
                </a:lnTo>
                <a:lnTo>
                  <a:pt x="661864" y="1287787"/>
                </a:lnTo>
                <a:lnTo>
                  <a:pt x="654395" y="1308789"/>
                </a:lnTo>
                <a:close/>
                <a:moveTo>
                  <a:pt x="312003" y="863977"/>
                </a:moveTo>
                <a:lnTo>
                  <a:pt x="444812" y="996786"/>
                </a:lnTo>
                <a:lnTo>
                  <a:pt x="191653" y="1117076"/>
                </a:lnTo>
                <a:close/>
                <a:moveTo>
                  <a:pt x="264075" y="560483"/>
                </a:moveTo>
                <a:lnTo>
                  <a:pt x="264075" y="748306"/>
                </a:lnTo>
                <a:lnTo>
                  <a:pt x="0" y="654395"/>
                </a:lnTo>
                <a:close/>
                <a:moveTo>
                  <a:pt x="654394" y="327198"/>
                </a:moveTo>
                <a:lnTo>
                  <a:pt x="661864" y="327951"/>
                </a:lnTo>
                <a:lnTo>
                  <a:pt x="661864" y="980839"/>
                </a:lnTo>
                <a:lnTo>
                  <a:pt x="654394" y="981592"/>
                </a:lnTo>
                <a:cubicBezTo>
                  <a:pt x="473688" y="981592"/>
                  <a:pt x="327197" y="835101"/>
                  <a:pt x="327197" y="654395"/>
                </a:cubicBezTo>
                <a:cubicBezTo>
                  <a:pt x="327197" y="473689"/>
                  <a:pt x="473688" y="327198"/>
                  <a:pt x="654394" y="327198"/>
                </a:cubicBezTo>
                <a:close/>
                <a:moveTo>
                  <a:pt x="191653" y="191653"/>
                </a:moveTo>
                <a:lnTo>
                  <a:pt x="444812" y="312003"/>
                </a:lnTo>
                <a:lnTo>
                  <a:pt x="312003" y="444812"/>
                </a:lnTo>
                <a:close/>
                <a:moveTo>
                  <a:pt x="654395" y="0"/>
                </a:moveTo>
                <a:lnTo>
                  <a:pt x="661864" y="21003"/>
                </a:lnTo>
                <a:lnTo>
                  <a:pt x="661864" y="264075"/>
                </a:lnTo>
                <a:lnTo>
                  <a:pt x="560483" y="264075"/>
                </a:lnTo>
                <a:close/>
              </a:path>
            </a:pathLst>
          </a:custGeom>
          <a:solidFill>
            <a:srgbClr val="FFC000">
              <a:alpha val="70000"/>
            </a:srgbClr>
          </a:solidFill>
          <a:ln w="3175">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sz="1600"/>
          </a:p>
        </p:txBody>
      </p:sp>
      <p:sp>
        <p:nvSpPr>
          <p:cNvPr id="22" name="Rectangle: Rounded Corners 109">
            <a:extLst>
              <a:ext uri="{FF2B5EF4-FFF2-40B4-BE49-F238E27FC236}">
                <a16:creationId xmlns:a16="http://schemas.microsoft.com/office/drawing/2014/main" id="{D23630C4-6A95-B543-83CF-081423A0670E}"/>
              </a:ext>
            </a:extLst>
          </p:cNvPr>
          <p:cNvSpPr/>
          <p:nvPr userDrawn="1"/>
        </p:nvSpPr>
        <p:spPr>
          <a:xfrm>
            <a:off x="2081352" y="2138133"/>
            <a:ext cx="4628859" cy="301752"/>
          </a:xfrm>
          <a:prstGeom prst="roundRect">
            <a:avLst/>
          </a:prstGeom>
          <a:solidFill>
            <a:srgbClr val="D3E2D3"/>
          </a:solidFill>
          <a:ln>
            <a:solidFill>
              <a:schemeClr val="accent1">
                <a:lumMod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2785" rIns="72785" bIns="72785" numCol="1" spcCol="1270" anchor="ctr" anchorCtr="0">
            <a:noAutofit/>
          </a:bodyPr>
          <a:lstStyle/>
          <a:p>
            <a:pPr algn="ctr" defTabSz="528955">
              <a:lnSpc>
                <a:spcPct val="90000"/>
              </a:lnSpc>
              <a:spcBef>
                <a:spcPct val="0"/>
              </a:spcBef>
              <a:spcAft>
                <a:spcPct val="35000"/>
              </a:spcAft>
            </a:pPr>
            <a:r>
              <a:rPr lang="en-US" sz="1600">
                <a:solidFill>
                  <a:schemeClr val="tx1"/>
                </a:solidFill>
                <a:cs typeface="Calibri"/>
              </a:rPr>
              <a:t>Advisory Board &amp; Expert Panel Feedback</a:t>
            </a:r>
          </a:p>
        </p:txBody>
      </p:sp>
      <p:sp>
        <p:nvSpPr>
          <p:cNvPr id="23" name="Freeform: Shape 132">
            <a:extLst>
              <a:ext uri="{FF2B5EF4-FFF2-40B4-BE49-F238E27FC236}">
                <a16:creationId xmlns:a16="http://schemas.microsoft.com/office/drawing/2014/main" id="{005A7CC2-F47F-3C44-B440-0699BC207555}"/>
              </a:ext>
            </a:extLst>
          </p:cNvPr>
          <p:cNvSpPr/>
          <p:nvPr userDrawn="1"/>
        </p:nvSpPr>
        <p:spPr>
          <a:xfrm>
            <a:off x="7138780"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6308" tIns="66308" rIns="66308" bIns="66308" numCol="1" spcCol="1270" anchor="t" anchorCtr="0">
            <a:noAutofit/>
          </a:bodyPr>
          <a:lstStyle/>
          <a:p>
            <a:pPr defTabSz="453390">
              <a:lnSpc>
                <a:spcPct val="90000"/>
              </a:lnSpc>
              <a:spcBef>
                <a:spcPct val="0"/>
              </a:spcBef>
              <a:spcAft>
                <a:spcPct val="35000"/>
              </a:spcAft>
            </a:pPr>
            <a:r>
              <a:rPr lang="en-US" sz="1400" u="sng">
                <a:solidFill>
                  <a:schemeClr val="tx1"/>
                </a:solidFill>
              </a:rPr>
              <a:t>Session 5</a:t>
            </a:r>
            <a:endParaRPr lang="en-US" sz="1400" u="sng">
              <a:solidFill>
                <a:schemeClr val="tx1"/>
              </a:solidFill>
              <a:cs typeface="Calibri"/>
            </a:endParaRPr>
          </a:p>
        </p:txBody>
      </p:sp>
      <p:sp>
        <p:nvSpPr>
          <p:cNvPr id="24" name="Freeform: Shape 21">
            <a:extLst>
              <a:ext uri="{FF2B5EF4-FFF2-40B4-BE49-F238E27FC236}">
                <a16:creationId xmlns:a16="http://schemas.microsoft.com/office/drawing/2014/main" id="{B4454ACE-9C39-2C48-9531-9B5CC8910279}"/>
              </a:ext>
            </a:extLst>
          </p:cNvPr>
          <p:cNvSpPr/>
          <p:nvPr userDrawn="1"/>
        </p:nvSpPr>
        <p:spPr>
          <a:xfrm>
            <a:off x="2081352"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2785" rIns="72785" bIns="72785" numCol="1" spcCol="1270" anchor="t" anchorCtr="0">
            <a:noAutofit/>
          </a:bodyPr>
          <a:lstStyle/>
          <a:p>
            <a:pPr defTabSz="528955">
              <a:lnSpc>
                <a:spcPct val="90000"/>
              </a:lnSpc>
              <a:spcBef>
                <a:spcPct val="0"/>
              </a:spcBef>
              <a:spcAft>
                <a:spcPct val="35000"/>
              </a:spcAft>
            </a:pPr>
            <a:r>
              <a:rPr lang="en-US" sz="1400" u="sng">
                <a:solidFill>
                  <a:schemeClr val="tx1"/>
                </a:solidFill>
              </a:rPr>
              <a:t>Session 1</a:t>
            </a:r>
            <a:endParaRPr lang="en-US" sz="1400" u="sng">
              <a:solidFill>
                <a:schemeClr val="tx1"/>
              </a:solidFill>
              <a:cs typeface="Calibri"/>
            </a:endParaRPr>
          </a:p>
          <a:p>
            <a:pPr marL="0" lvl="1" defTabSz="415608">
              <a:lnSpc>
                <a:spcPct val="90000"/>
              </a:lnSpc>
              <a:spcBef>
                <a:spcPct val="0"/>
              </a:spcBef>
              <a:spcAft>
                <a:spcPct val="15000"/>
              </a:spcAft>
            </a:pPr>
            <a:r>
              <a:rPr lang="en-US" sz="1400">
                <a:solidFill>
                  <a:schemeClr val="tx1"/>
                </a:solidFill>
              </a:rPr>
              <a:t>Welcome to Project ENHANCE!</a:t>
            </a:r>
            <a:endParaRPr lang="en-US" sz="1400">
              <a:solidFill>
                <a:schemeClr val="tx1"/>
              </a:solidFill>
              <a:cs typeface="Calibri"/>
            </a:endParaRPr>
          </a:p>
          <a:p>
            <a:pPr marL="48578" lvl="1" indent="-48578" defTabSz="415608">
              <a:lnSpc>
                <a:spcPct val="90000"/>
              </a:lnSpc>
              <a:spcBef>
                <a:spcPct val="0"/>
              </a:spcBef>
              <a:spcAft>
                <a:spcPct val="15000"/>
              </a:spcAft>
              <a:buChar char="•"/>
            </a:pPr>
            <a:endParaRPr lang="en-US" sz="1400">
              <a:solidFill>
                <a:schemeClr val="tx1"/>
              </a:solidFill>
            </a:endParaRPr>
          </a:p>
        </p:txBody>
      </p:sp>
      <p:sp>
        <p:nvSpPr>
          <p:cNvPr id="25" name="Freeform: Shape 22">
            <a:extLst>
              <a:ext uri="{FF2B5EF4-FFF2-40B4-BE49-F238E27FC236}">
                <a16:creationId xmlns:a16="http://schemas.microsoft.com/office/drawing/2014/main" id="{36C69CD0-B30C-B941-A16E-C9177D6B258E}"/>
              </a:ext>
            </a:extLst>
          </p:cNvPr>
          <p:cNvSpPr/>
          <p:nvPr userDrawn="1"/>
        </p:nvSpPr>
        <p:spPr>
          <a:xfrm>
            <a:off x="3345709"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9546" tIns="69546" rIns="69546" bIns="69546" numCol="1" spcCol="1270" anchor="t" anchorCtr="0">
            <a:noAutofit/>
          </a:bodyPr>
          <a:lstStyle/>
          <a:p>
            <a:pPr defTabSz="491173">
              <a:lnSpc>
                <a:spcPct val="90000"/>
              </a:lnSpc>
              <a:spcBef>
                <a:spcPct val="0"/>
              </a:spcBef>
              <a:spcAft>
                <a:spcPct val="35000"/>
              </a:spcAft>
            </a:pPr>
            <a:r>
              <a:rPr lang="en-US" sz="1400" u="sng">
                <a:solidFill>
                  <a:schemeClr val="tx1"/>
                </a:solidFill>
              </a:rPr>
              <a:t>Session 2</a:t>
            </a:r>
            <a:endParaRPr lang="en-US" sz="1400" u="sng">
              <a:solidFill>
                <a:schemeClr val="tx1"/>
              </a:solidFill>
              <a:cs typeface="Calibri"/>
            </a:endParaRPr>
          </a:p>
        </p:txBody>
      </p:sp>
      <p:sp>
        <p:nvSpPr>
          <p:cNvPr id="26" name="Freeform: Shape 23">
            <a:extLst>
              <a:ext uri="{FF2B5EF4-FFF2-40B4-BE49-F238E27FC236}">
                <a16:creationId xmlns:a16="http://schemas.microsoft.com/office/drawing/2014/main" id="{316AA3EB-D64A-4242-B719-7A10F06E5F9B}"/>
              </a:ext>
            </a:extLst>
          </p:cNvPr>
          <p:cNvSpPr/>
          <p:nvPr userDrawn="1"/>
        </p:nvSpPr>
        <p:spPr>
          <a:xfrm>
            <a:off x="4610066"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9546" tIns="69546" rIns="69546" bIns="69546" numCol="1" spcCol="1270" anchor="t" anchorCtr="0">
            <a:noAutofit/>
          </a:bodyPr>
          <a:lstStyle/>
          <a:p>
            <a:pPr defTabSz="491173">
              <a:lnSpc>
                <a:spcPct val="90000"/>
              </a:lnSpc>
              <a:spcBef>
                <a:spcPct val="0"/>
              </a:spcBef>
              <a:spcAft>
                <a:spcPct val="35000"/>
              </a:spcAft>
            </a:pPr>
            <a:r>
              <a:rPr lang="en-US" sz="1400" u="sng">
                <a:solidFill>
                  <a:schemeClr val="tx1"/>
                </a:solidFill>
              </a:rPr>
              <a:t>Session 3</a:t>
            </a:r>
            <a:endParaRPr lang="en-US" sz="1400" u="sng">
              <a:solidFill>
                <a:schemeClr val="tx1"/>
              </a:solidFill>
              <a:cs typeface="Calibri"/>
            </a:endParaRPr>
          </a:p>
        </p:txBody>
      </p:sp>
      <p:sp>
        <p:nvSpPr>
          <p:cNvPr id="27" name="Freeform: Shape 24">
            <a:extLst>
              <a:ext uri="{FF2B5EF4-FFF2-40B4-BE49-F238E27FC236}">
                <a16:creationId xmlns:a16="http://schemas.microsoft.com/office/drawing/2014/main" id="{F1B1904F-1993-6E4A-A3F3-9FB9A39B4BB2}"/>
              </a:ext>
            </a:extLst>
          </p:cNvPr>
          <p:cNvSpPr/>
          <p:nvPr userDrawn="1"/>
        </p:nvSpPr>
        <p:spPr>
          <a:xfrm>
            <a:off x="5874423"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9546" tIns="69546" rIns="69546" bIns="69546" numCol="1" spcCol="1270" anchor="t" anchorCtr="0">
            <a:noAutofit/>
          </a:bodyPr>
          <a:lstStyle/>
          <a:p>
            <a:pPr defTabSz="491173">
              <a:lnSpc>
                <a:spcPct val="90000"/>
              </a:lnSpc>
              <a:spcBef>
                <a:spcPct val="0"/>
              </a:spcBef>
              <a:spcAft>
                <a:spcPct val="35000"/>
              </a:spcAft>
            </a:pPr>
            <a:r>
              <a:rPr lang="en-US" sz="1400" u="sng">
                <a:solidFill>
                  <a:schemeClr val="tx1"/>
                </a:solidFill>
              </a:rPr>
              <a:t>Session 4</a:t>
            </a:r>
            <a:endParaRPr lang="en-US" sz="1400" u="sng">
              <a:solidFill>
                <a:schemeClr val="tx1"/>
              </a:solidFill>
              <a:cs typeface="Calibri"/>
            </a:endParaRPr>
          </a:p>
        </p:txBody>
      </p:sp>
      <p:sp>
        <p:nvSpPr>
          <p:cNvPr id="28" name="Rectangle: Rounded Corners 121">
            <a:extLst>
              <a:ext uri="{FF2B5EF4-FFF2-40B4-BE49-F238E27FC236}">
                <a16:creationId xmlns:a16="http://schemas.microsoft.com/office/drawing/2014/main" id="{D1EA6C49-6B4B-144A-A641-36458845EE9C}"/>
              </a:ext>
            </a:extLst>
          </p:cNvPr>
          <p:cNvSpPr/>
          <p:nvPr userDrawn="1"/>
        </p:nvSpPr>
        <p:spPr>
          <a:xfrm>
            <a:off x="2081352" y="2499218"/>
            <a:ext cx="6291868" cy="301751"/>
          </a:xfrm>
          <a:prstGeom prst="roundRect">
            <a:avLst/>
          </a:pr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528955">
              <a:lnSpc>
                <a:spcPct val="90000"/>
              </a:lnSpc>
              <a:spcBef>
                <a:spcPct val="0"/>
              </a:spcBef>
              <a:spcAft>
                <a:spcPct val="35000"/>
              </a:spcAft>
            </a:pPr>
            <a:r>
              <a:rPr lang="en-US" sz="1600">
                <a:solidFill>
                  <a:schemeClr val="tx1"/>
                </a:solidFill>
              </a:rPr>
              <a:t>Phase 1: Ci3T Leadership Teams</a:t>
            </a:r>
          </a:p>
        </p:txBody>
      </p:sp>
      <p:sp>
        <p:nvSpPr>
          <p:cNvPr id="29" name="Freeform: Shape 134">
            <a:extLst>
              <a:ext uri="{FF2B5EF4-FFF2-40B4-BE49-F238E27FC236}">
                <a16:creationId xmlns:a16="http://schemas.microsoft.com/office/drawing/2014/main" id="{B2B366D0-D4BD-6B41-A53E-D2180910D487}"/>
              </a:ext>
            </a:extLst>
          </p:cNvPr>
          <p:cNvSpPr/>
          <p:nvPr userDrawn="1"/>
        </p:nvSpPr>
        <p:spPr>
          <a:xfrm>
            <a:off x="8411433" y="2853433"/>
            <a:ext cx="949871"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w="19050">
            <a:solidFill>
              <a:srgbClr val="FFC00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2785" rIns="72785" bIns="72785" numCol="1" spcCol="1270" anchor="t" anchorCtr="0">
            <a:noAutofit/>
          </a:bodyPr>
          <a:lstStyle/>
          <a:p>
            <a:pPr algn="ctr" defTabSz="528955">
              <a:lnSpc>
                <a:spcPct val="90000"/>
              </a:lnSpc>
              <a:spcBef>
                <a:spcPct val="0"/>
              </a:spcBef>
              <a:spcAft>
                <a:spcPct val="35000"/>
              </a:spcAft>
            </a:pPr>
            <a:r>
              <a:rPr lang="en-US" sz="1400">
                <a:solidFill>
                  <a:schemeClr val="tx1"/>
                </a:solidFill>
              </a:rPr>
              <a:t>Module v2 Review</a:t>
            </a:r>
          </a:p>
          <a:p>
            <a:pPr marL="48578" lvl="1" indent="-48578" defTabSz="415608">
              <a:lnSpc>
                <a:spcPct val="90000"/>
              </a:lnSpc>
              <a:spcBef>
                <a:spcPct val="0"/>
              </a:spcBef>
              <a:spcAft>
                <a:spcPct val="15000"/>
              </a:spcAft>
              <a:buChar char="•"/>
            </a:pPr>
            <a:endParaRPr lang="en-US" sz="1400">
              <a:solidFill>
                <a:schemeClr val="tx1"/>
              </a:solidFill>
            </a:endParaRPr>
          </a:p>
        </p:txBody>
      </p:sp>
      <p:pic>
        <p:nvPicPr>
          <p:cNvPr id="30" name="Focus Group">
            <a:extLst>
              <a:ext uri="{FF2B5EF4-FFF2-40B4-BE49-F238E27FC236}">
                <a16:creationId xmlns:a16="http://schemas.microsoft.com/office/drawing/2014/main" id="{6705AD34-0846-E644-8C40-5F5D2C8D70EE}"/>
              </a:ext>
            </a:extLst>
          </p:cNvPr>
          <p:cNvPicPr>
            <a:picLocks noChangeAspect="1" noChangeArrowheads="1"/>
          </p:cNvPicPr>
          <p:nvPr userDrawn="1"/>
        </p:nvPicPr>
        <p:blipFill>
          <a:blip r:embed="rId14" cstate="screen">
            <a:extLst>
              <a:ext uri="{28A0092B-C50C-407E-A947-70E740481C1C}">
                <a14:useLocalDpi xmlns:a14="http://schemas.microsoft.com/office/drawing/2010/main"/>
              </a:ext>
            </a:extLst>
          </a:blip>
          <a:srcRect/>
          <a:stretch/>
        </p:blipFill>
        <p:spPr bwMode="auto">
          <a:xfrm>
            <a:off x="8651992" y="3839135"/>
            <a:ext cx="468752" cy="391585"/>
          </a:xfrm>
          <a:prstGeom prst="rect">
            <a:avLst/>
          </a:prstGeom>
          <a:solidFill>
            <a:srgbClr val="80B284"/>
          </a:solidFill>
          <a:ln w="9525">
            <a:noFill/>
            <a:miter lim="800000"/>
            <a:headEnd/>
            <a:tailEnd/>
          </a:ln>
          <a:effectLst/>
        </p:spPr>
      </p:pic>
      <p:sp>
        <p:nvSpPr>
          <p:cNvPr id="31" name="Rectangle: Rounded Corners 122">
            <a:extLst>
              <a:ext uri="{FF2B5EF4-FFF2-40B4-BE49-F238E27FC236}">
                <a16:creationId xmlns:a16="http://schemas.microsoft.com/office/drawing/2014/main" id="{34EDA6D7-2D92-664E-A2A5-893DCAFEC1D2}"/>
              </a:ext>
            </a:extLst>
          </p:cNvPr>
          <p:cNvSpPr/>
          <p:nvPr userDrawn="1"/>
        </p:nvSpPr>
        <p:spPr>
          <a:xfrm>
            <a:off x="8410880" y="2499218"/>
            <a:ext cx="950976" cy="301751"/>
          </a:xfrm>
          <a:prstGeom prst="roundRect">
            <a:avLst/>
          </a:prstGeom>
          <a:solidFill>
            <a:srgbClr val="80B284"/>
          </a:solidFill>
          <a:ln w="19050">
            <a:solidFill>
              <a:srgbClr val="FFC00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528955">
              <a:lnSpc>
                <a:spcPct val="90000"/>
              </a:lnSpc>
              <a:spcBef>
                <a:spcPct val="0"/>
              </a:spcBef>
              <a:spcAft>
                <a:spcPct val="35000"/>
              </a:spcAft>
            </a:pPr>
            <a:r>
              <a:rPr lang="en-US" sz="1600">
                <a:solidFill>
                  <a:schemeClr val="tx1"/>
                </a:solidFill>
              </a:rPr>
              <a:t>Phase 3</a:t>
            </a:r>
          </a:p>
        </p:txBody>
      </p:sp>
      <p:sp>
        <p:nvSpPr>
          <p:cNvPr id="32" name="TextBox 31">
            <a:extLst>
              <a:ext uri="{FF2B5EF4-FFF2-40B4-BE49-F238E27FC236}">
                <a16:creationId xmlns:a16="http://schemas.microsoft.com/office/drawing/2014/main" id="{AB1EA08D-FF5F-EE45-B59B-DFF66803F8C3}"/>
              </a:ext>
            </a:extLst>
          </p:cNvPr>
          <p:cNvSpPr txBox="1"/>
          <p:nvPr userDrawn="1"/>
        </p:nvSpPr>
        <p:spPr>
          <a:xfrm>
            <a:off x="2836406" y="5307553"/>
            <a:ext cx="4216074" cy="929485"/>
          </a:xfrm>
          <a:prstGeom prst="rect">
            <a:avLst/>
          </a:prstGeom>
          <a:noFill/>
        </p:spPr>
        <p:txBody>
          <a:bodyPr wrap="square" rtlCol="0">
            <a:spAutoFit/>
          </a:bodyPr>
          <a:lstStyle/>
          <a:p>
            <a:pPr>
              <a:lnSpc>
                <a:spcPct val="85000"/>
              </a:lnSpc>
            </a:pPr>
            <a:r>
              <a:rPr lang="en-US" sz="1600"/>
              <a:t>Stakeholder Field Testing</a:t>
            </a:r>
          </a:p>
          <a:p>
            <a:pPr marL="173038" indent="-112713">
              <a:lnSpc>
                <a:spcPct val="85000"/>
              </a:lnSpc>
              <a:buFont typeface="Arial" panose="020B0604020202020204" pitchFamily="34" charset="0"/>
              <a:buChar char="•"/>
              <a:tabLst>
                <a:tab pos="1597025" algn="l"/>
              </a:tabLst>
            </a:pPr>
            <a:r>
              <a:rPr lang="en-US" sz="1600"/>
              <a:t>Students	• Ci3T Leadership Teams</a:t>
            </a:r>
          </a:p>
          <a:p>
            <a:pPr marL="173038" indent="-112713">
              <a:lnSpc>
                <a:spcPct val="85000"/>
              </a:lnSpc>
              <a:buFont typeface="Arial" panose="020B0604020202020204" pitchFamily="34" charset="0"/>
              <a:buChar char="•"/>
              <a:tabLst>
                <a:tab pos="1597025" algn="l"/>
              </a:tabLst>
            </a:pPr>
            <a:r>
              <a:rPr lang="en-US" sz="1600"/>
              <a:t>Families	• Principal Leaders</a:t>
            </a:r>
          </a:p>
          <a:p>
            <a:pPr marL="173038" indent="-112713">
              <a:lnSpc>
                <a:spcPct val="85000"/>
              </a:lnSpc>
              <a:buFont typeface="Arial" panose="020B0604020202020204" pitchFamily="34" charset="0"/>
              <a:buChar char="•"/>
              <a:tabLst>
                <a:tab pos="1597025" algn="l"/>
              </a:tabLst>
            </a:pPr>
            <a:r>
              <a:rPr lang="en-US" sz="1600"/>
              <a:t>Faculty &amp; Staff	• District Administrators</a:t>
            </a:r>
          </a:p>
        </p:txBody>
      </p:sp>
      <p:sp>
        <p:nvSpPr>
          <p:cNvPr id="33" name="TextBox 32">
            <a:extLst>
              <a:ext uri="{FF2B5EF4-FFF2-40B4-BE49-F238E27FC236}">
                <a16:creationId xmlns:a16="http://schemas.microsoft.com/office/drawing/2014/main" id="{69135271-DEB4-EE4E-9E9C-320D82299298}"/>
              </a:ext>
            </a:extLst>
          </p:cNvPr>
          <p:cNvSpPr txBox="1"/>
          <p:nvPr userDrawn="1"/>
        </p:nvSpPr>
        <p:spPr>
          <a:xfrm>
            <a:off x="9432976" y="2882747"/>
            <a:ext cx="1371600" cy="1477328"/>
          </a:xfrm>
          <a:prstGeom prst="rect">
            <a:avLst/>
          </a:prstGeom>
          <a:noFill/>
          <a:effectLst/>
        </p:spPr>
        <p:txBody>
          <a:bodyPr wrap="square" lIns="0" rIns="0" rtlCol="0">
            <a:spAutoFit/>
          </a:bodyPr>
          <a:lstStyle/>
          <a:p>
            <a:pPr algn="ctr"/>
            <a:r>
              <a:rPr lang="en-US" sz="2000" b="1">
                <a:ln w="6350">
                  <a:solidFill>
                    <a:schemeClr val="bg1"/>
                  </a:solidFill>
                </a:ln>
                <a:latin typeface="Calibri" panose="020F0502020204030204" pitchFamily="34" charset="0"/>
                <a:cs typeface="Calibri" panose="020F0502020204030204" pitchFamily="34" charset="0"/>
              </a:rPr>
              <a:t>Traditional</a:t>
            </a:r>
          </a:p>
          <a:p>
            <a:pPr algn="ctr"/>
            <a:endParaRPr lang="en-US" b="1">
              <a:ln w="6350">
                <a:solidFill>
                  <a:schemeClr val="bg1"/>
                </a:solidFill>
              </a:ln>
            </a:endParaRPr>
          </a:p>
          <a:p>
            <a:pPr algn="ctr"/>
            <a:endParaRPr lang="en-US" sz="2000" b="1">
              <a:ln w="6350">
                <a:solidFill>
                  <a:schemeClr val="bg1"/>
                </a:solidFill>
              </a:ln>
            </a:endParaRPr>
          </a:p>
          <a:p>
            <a:pPr algn="ctr"/>
            <a:endParaRPr lang="en-US" sz="1400" b="1">
              <a:ln w="6350">
                <a:solidFill>
                  <a:schemeClr val="bg1"/>
                </a:solidFill>
              </a:ln>
            </a:endParaRPr>
          </a:p>
          <a:p>
            <a:pPr algn="ctr"/>
            <a:r>
              <a:rPr lang="en-US" b="1">
                <a:ln w="6350">
                  <a:solidFill>
                    <a:schemeClr val="bg1"/>
                  </a:solidFill>
                </a:ln>
              </a:rPr>
              <a:t>vs.</a:t>
            </a:r>
          </a:p>
        </p:txBody>
      </p:sp>
      <p:sp>
        <p:nvSpPr>
          <p:cNvPr id="34" name="Freeform: Shape 126">
            <a:extLst>
              <a:ext uri="{FF2B5EF4-FFF2-40B4-BE49-F238E27FC236}">
                <a16:creationId xmlns:a16="http://schemas.microsoft.com/office/drawing/2014/main" id="{BC8A2ECC-D591-8D4F-946D-AE9B0B3153F4}"/>
              </a:ext>
            </a:extLst>
          </p:cNvPr>
          <p:cNvSpPr/>
          <p:nvPr userDrawn="1"/>
        </p:nvSpPr>
        <p:spPr>
          <a:xfrm>
            <a:off x="2836406" y="4970507"/>
            <a:ext cx="6291868" cy="29923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chemeClr val="accent1">
              <a:lumMod val="50000"/>
            </a:schemeClr>
          </a:solidFill>
          <a:ln>
            <a:solidFill>
              <a:schemeClr val="tx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3152" rIns="72785" bIns="72785" numCol="1" spcCol="1270" anchor="ctr" anchorCtr="0">
            <a:noAutofit/>
          </a:bodyPr>
          <a:lstStyle/>
          <a:p>
            <a:pPr algn="ctr" defTabSz="528955">
              <a:lnSpc>
                <a:spcPct val="90000"/>
              </a:lnSpc>
              <a:spcBef>
                <a:spcPct val="0"/>
              </a:spcBef>
              <a:spcAft>
                <a:spcPct val="35000"/>
              </a:spcAft>
            </a:pPr>
            <a:r>
              <a:rPr lang="en-US" sz="1600">
                <a:solidFill>
                  <a:schemeClr val="bg1"/>
                </a:solidFill>
              </a:rPr>
              <a:t>Phase 2: Module Testing with Stakeholders</a:t>
            </a:r>
          </a:p>
        </p:txBody>
      </p:sp>
      <p:pic>
        <p:nvPicPr>
          <p:cNvPr id="35" name="Picture 34" descr="A close up of a sign&#10;&#10;Description automatically generated">
            <a:extLst>
              <a:ext uri="{FF2B5EF4-FFF2-40B4-BE49-F238E27FC236}">
                <a16:creationId xmlns:a16="http://schemas.microsoft.com/office/drawing/2014/main" id="{8D667F29-D52F-5F4D-8172-944ED27B157E}"/>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261007" y="108426"/>
            <a:ext cx="2190750" cy="1285240"/>
          </a:xfrm>
          <a:prstGeom prst="rect">
            <a:avLst/>
          </a:prstGeom>
        </p:spPr>
      </p:pic>
    </p:spTree>
    <p:extLst>
      <p:ext uri="{BB962C8B-B14F-4D97-AF65-F5344CB8AC3E}">
        <p14:creationId xmlns:p14="http://schemas.microsoft.com/office/powerpoint/2010/main" val="33027089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11/14/25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8"/>
            <a:ext cx="1134809" cy="1111917"/>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63672116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76434764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94230278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5339412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25607972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297025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10825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11/14/25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24860979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11/14/25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73178839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11/14/25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54891836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11/14/25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374399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11/14/25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7" name="Picture 6">
            <a:extLst>
              <a:ext uri="{FF2B5EF4-FFF2-40B4-BE49-F238E27FC236}">
                <a16:creationId xmlns:a16="http://schemas.microsoft.com/office/drawing/2014/main" id="{262763E0-77B2-F927-26F4-369B0CB5C2A1}"/>
              </a:ext>
            </a:extLst>
          </p:cNvPr>
          <p:cNvPicPr>
            <a:picLocks noChangeAspect="1"/>
          </p:cNvPicPr>
          <p:nvPr userDrawn="1"/>
        </p:nvPicPr>
        <p:blipFill>
          <a:blip r:embed="rId2"/>
          <a:srcRect/>
          <a:stretch/>
        </p:blipFill>
        <p:spPr>
          <a:xfrm>
            <a:off x="5532740" y="224074"/>
            <a:ext cx="1126519" cy="654953"/>
          </a:xfrm>
          <a:prstGeom prst="rect">
            <a:avLst/>
          </a:prstGeom>
        </p:spPr>
      </p:pic>
    </p:spTree>
    <p:extLst>
      <p:ext uri="{BB962C8B-B14F-4D97-AF65-F5344CB8AC3E}">
        <p14:creationId xmlns:p14="http://schemas.microsoft.com/office/powerpoint/2010/main" val="136615973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307588495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148475952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E43D232E-8082-3540-9359-00E264FDD8D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7041" y="6173954"/>
            <a:ext cx="3624056" cy="593149"/>
          </a:xfrm>
          <a:prstGeom prst="rect">
            <a:avLst/>
          </a:prstGeom>
        </p:spPr>
      </p:pic>
    </p:spTree>
    <p:extLst>
      <p:ext uri="{BB962C8B-B14F-4D97-AF65-F5344CB8AC3E}">
        <p14:creationId xmlns:p14="http://schemas.microsoft.com/office/powerpoint/2010/main" val="18050051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11/14/25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8"/>
            <a:ext cx="1134809" cy="1111917"/>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19815024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11/14/25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8" name="Picture 7">
            <a:extLst>
              <a:ext uri="{FF2B5EF4-FFF2-40B4-BE49-F238E27FC236}">
                <a16:creationId xmlns:a16="http://schemas.microsoft.com/office/drawing/2014/main" id="{E99EF1DD-1C58-F442-9D60-B70273AF2B84}"/>
              </a:ext>
            </a:extLst>
          </p:cNvPr>
          <p:cNvPicPr>
            <a:picLocks noChangeAspect="1"/>
          </p:cNvPicPr>
          <p:nvPr userDrawn="1"/>
        </p:nvPicPr>
        <p:blipFill>
          <a:blip r:embed="rId2"/>
          <a:srcRect/>
          <a:stretch/>
        </p:blipFill>
        <p:spPr>
          <a:xfrm>
            <a:off x="5532740" y="224074"/>
            <a:ext cx="1126519" cy="654953"/>
          </a:xfrm>
          <a:prstGeom prst="rect">
            <a:avLst/>
          </a:prstGeom>
        </p:spPr>
      </p:pic>
    </p:spTree>
    <p:extLst>
      <p:ext uri="{BB962C8B-B14F-4D97-AF65-F5344CB8AC3E}">
        <p14:creationId xmlns:p14="http://schemas.microsoft.com/office/powerpoint/2010/main" val="296229460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alphaModFix amt="15000"/>
            <a:extLst>
              <a:ext uri="{28A0092B-C50C-407E-A947-70E740481C1C}">
                <a14:useLocalDpi xmlns:a14="http://schemas.microsoft.com/office/drawing/2010/main"/>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11/14/25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425422888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11/14/25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81626484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11/14/25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9"/>
            <a:ext cx="1134809" cy="1111916"/>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05197125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11/14/25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t="-1" b="-10014"/>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293871225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11/14/25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pic>
        <p:nvPicPr>
          <p:cNvPr id="6" name="Picture 5" descr="A close up of a sign&#10;&#10;Description automatically generated">
            <a:extLst>
              <a:ext uri="{FF2B5EF4-FFF2-40B4-BE49-F238E27FC236}">
                <a16:creationId xmlns:a16="http://schemas.microsoft.com/office/drawing/2014/main" id="{5D1FFE2C-05DA-9637-3AAF-6FF409603B15}"/>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8"/>
            <a:ext cx="1134809" cy="1111917"/>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8005584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11/14/25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7" name="Picture 6">
            <a:extLst>
              <a:ext uri="{FF2B5EF4-FFF2-40B4-BE49-F238E27FC236}">
                <a16:creationId xmlns:a16="http://schemas.microsoft.com/office/drawing/2014/main" id="{FA644F0A-796F-A9DD-CC85-DD6EA014CC64}"/>
              </a:ext>
            </a:extLst>
          </p:cNvPr>
          <p:cNvPicPr>
            <a:picLocks noChangeAspect="1"/>
          </p:cNvPicPr>
          <p:nvPr userDrawn="1"/>
        </p:nvPicPr>
        <p:blipFill>
          <a:blip r:embed="rId2"/>
          <a:srcRect/>
          <a:stretch/>
        </p:blipFill>
        <p:spPr>
          <a:xfrm>
            <a:off x="5532740" y="224074"/>
            <a:ext cx="1126519" cy="654953"/>
          </a:xfrm>
          <a:prstGeom prst="rect">
            <a:avLst/>
          </a:prstGeom>
        </p:spPr>
      </p:pic>
    </p:spTree>
    <p:extLst>
      <p:ext uri="{BB962C8B-B14F-4D97-AF65-F5344CB8AC3E}">
        <p14:creationId xmlns:p14="http://schemas.microsoft.com/office/powerpoint/2010/main" val="136615973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11/14/25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0489470C-E3B4-D277-3A0D-1D720352DE4D}"/>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8"/>
            <a:ext cx="1134809" cy="1111917"/>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119471588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11/14/25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8"/>
            <a:ext cx="1134809" cy="1111917"/>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120870349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356095992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74919499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420273468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19716396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8897520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5779409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19600255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2090366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415F3F8E-64A7-7782-5CD7-FFADBD5AC65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7041" y="6192356"/>
            <a:ext cx="3624056" cy="593149"/>
          </a:xfrm>
          <a:prstGeom prst="rect">
            <a:avLst/>
          </a:prstGeom>
        </p:spPr>
      </p:pic>
    </p:spTree>
    <p:extLst>
      <p:ext uri="{BB962C8B-B14F-4D97-AF65-F5344CB8AC3E}">
        <p14:creationId xmlns:p14="http://schemas.microsoft.com/office/powerpoint/2010/main" val="173274366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923716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866321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11/14/25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48014162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11/14/25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13048065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11/14/25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4682010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11/14/25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93401466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18363883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417344338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B88CE013-B5B0-F898-B884-AC76929ED82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039" y="6173954"/>
            <a:ext cx="3624061" cy="593150"/>
          </a:xfrm>
          <a:prstGeom prst="rect">
            <a:avLst/>
          </a:prstGeom>
        </p:spPr>
      </p:pic>
    </p:spTree>
    <p:extLst>
      <p:ext uri="{BB962C8B-B14F-4D97-AF65-F5344CB8AC3E}">
        <p14:creationId xmlns:p14="http://schemas.microsoft.com/office/powerpoint/2010/main" val="136993189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11/14/25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
          <a:stretch/>
        </p:blipFill>
        <p:spPr>
          <a:xfrm>
            <a:off x="10871236" y="5609558"/>
            <a:ext cx="1134809" cy="1111917"/>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154170135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26" Type="http://schemas.openxmlformats.org/officeDocument/2006/relationships/slideLayout" Target="../slideLayouts/slideLayout70.xml"/><Relationship Id="rId3" Type="http://schemas.openxmlformats.org/officeDocument/2006/relationships/slideLayout" Target="../slideLayouts/slideLayout47.xml"/><Relationship Id="rId21" Type="http://schemas.openxmlformats.org/officeDocument/2006/relationships/slideLayout" Target="../slideLayouts/slideLayout65.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5" Type="http://schemas.openxmlformats.org/officeDocument/2006/relationships/slideLayout" Target="../slideLayouts/slideLayout69.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24" Type="http://schemas.openxmlformats.org/officeDocument/2006/relationships/slideLayout" Target="../slideLayouts/slideLayout68.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slideLayout" Target="../slideLayouts/slideLayout67.xml"/><Relationship Id="rId28" Type="http://schemas.openxmlformats.org/officeDocument/2006/relationships/theme" Target="../theme/theme2.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 Id="rId27" Type="http://schemas.openxmlformats.org/officeDocument/2006/relationships/slideLayout" Target="../slideLayouts/slideLayout7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18" Type="http://schemas.openxmlformats.org/officeDocument/2006/relationships/slideLayout" Target="../slideLayouts/slideLayout89.xml"/><Relationship Id="rId26" Type="http://schemas.openxmlformats.org/officeDocument/2006/relationships/slideLayout" Target="../slideLayouts/slideLayout97.xml"/><Relationship Id="rId3" Type="http://schemas.openxmlformats.org/officeDocument/2006/relationships/slideLayout" Target="../slideLayouts/slideLayout74.xml"/><Relationship Id="rId21" Type="http://schemas.openxmlformats.org/officeDocument/2006/relationships/slideLayout" Target="../slideLayouts/slideLayout92.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slideLayout" Target="../slideLayouts/slideLayout88.xml"/><Relationship Id="rId25" Type="http://schemas.openxmlformats.org/officeDocument/2006/relationships/slideLayout" Target="../slideLayouts/slideLayout96.xml"/><Relationship Id="rId2" Type="http://schemas.openxmlformats.org/officeDocument/2006/relationships/slideLayout" Target="../slideLayouts/slideLayout73.xml"/><Relationship Id="rId16" Type="http://schemas.openxmlformats.org/officeDocument/2006/relationships/slideLayout" Target="../slideLayouts/slideLayout87.xml"/><Relationship Id="rId20" Type="http://schemas.openxmlformats.org/officeDocument/2006/relationships/slideLayout" Target="../slideLayouts/slideLayout91.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24" Type="http://schemas.openxmlformats.org/officeDocument/2006/relationships/slideLayout" Target="../slideLayouts/slideLayout95.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23" Type="http://schemas.openxmlformats.org/officeDocument/2006/relationships/slideLayout" Target="../slideLayouts/slideLayout94.xml"/><Relationship Id="rId10" Type="http://schemas.openxmlformats.org/officeDocument/2006/relationships/slideLayout" Target="../slideLayouts/slideLayout81.xml"/><Relationship Id="rId19" Type="http://schemas.openxmlformats.org/officeDocument/2006/relationships/slideLayout" Target="../slideLayouts/slideLayout90.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 Id="rId22" Type="http://schemas.openxmlformats.org/officeDocument/2006/relationships/slideLayout" Target="../slideLayouts/slideLayout93.xml"/><Relationship Id="rId27"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slideLayout" Target="../slideLayouts/slideLayout110.xml"/><Relationship Id="rId18" Type="http://schemas.openxmlformats.org/officeDocument/2006/relationships/slideLayout" Target="../slideLayouts/slideLayout115.xml"/><Relationship Id="rId26" Type="http://schemas.openxmlformats.org/officeDocument/2006/relationships/slideLayout" Target="../slideLayouts/slideLayout123.xml"/><Relationship Id="rId3" Type="http://schemas.openxmlformats.org/officeDocument/2006/relationships/slideLayout" Target="../slideLayouts/slideLayout100.xml"/><Relationship Id="rId21" Type="http://schemas.openxmlformats.org/officeDocument/2006/relationships/slideLayout" Target="../slideLayouts/slideLayout118.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17" Type="http://schemas.openxmlformats.org/officeDocument/2006/relationships/slideLayout" Target="../slideLayouts/slideLayout114.xml"/><Relationship Id="rId25" Type="http://schemas.openxmlformats.org/officeDocument/2006/relationships/slideLayout" Target="../slideLayouts/slideLayout122.xml"/><Relationship Id="rId2" Type="http://schemas.openxmlformats.org/officeDocument/2006/relationships/slideLayout" Target="../slideLayouts/slideLayout99.xml"/><Relationship Id="rId16" Type="http://schemas.openxmlformats.org/officeDocument/2006/relationships/slideLayout" Target="../slideLayouts/slideLayout113.xml"/><Relationship Id="rId20" Type="http://schemas.openxmlformats.org/officeDocument/2006/relationships/slideLayout" Target="../slideLayouts/slideLayout117.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24" Type="http://schemas.openxmlformats.org/officeDocument/2006/relationships/slideLayout" Target="../slideLayouts/slideLayout121.xml"/><Relationship Id="rId5" Type="http://schemas.openxmlformats.org/officeDocument/2006/relationships/slideLayout" Target="../slideLayouts/slideLayout102.xml"/><Relationship Id="rId15" Type="http://schemas.openxmlformats.org/officeDocument/2006/relationships/slideLayout" Target="../slideLayouts/slideLayout112.xml"/><Relationship Id="rId23" Type="http://schemas.openxmlformats.org/officeDocument/2006/relationships/slideLayout" Target="../slideLayouts/slideLayout120.xml"/><Relationship Id="rId10" Type="http://schemas.openxmlformats.org/officeDocument/2006/relationships/slideLayout" Target="../slideLayouts/slideLayout107.xml"/><Relationship Id="rId19" Type="http://schemas.openxmlformats.org/officeDocument/2006/relationships/slideLayout" Target="../slideLayouts/slideLayout116.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slideLayout" Target="../slideLayouts/slideLayout111.xml"/><Relationship Id="rId22" Type="http://schemas.openxmlformats.org/officeDocument/2006/relationships/slideLayout" Target="../slideLayouts/slideLayout119.xml"/><Relationship Id="rId27"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31.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5.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11/14/25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3300153613"/>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704" r:id="rId4"/>
    <p:sldLayoutId id="2147483726" r:id="rId5"/>
    <p:sldLayoutId id="2147483727" r:id="rId6"/>
    <p:sldLayoutId id="2147483705" r:id="rId7"/>
    <p:sldLayoutId id="2147483729" r:id="rId8"/>
    <p:sldLayoutId id="2147483675" r:id="rId9"/>
    <p:sldLayoutId id="2147483676" r:id="rId10"/>
    <p:sldLayoutId id="2147483663" r:id="rId11"/>
    <p:sldLayoutId id="2147483681" r:id="rId12"/>
    <p:sldLayoutId id="2147483682" r:id="rId13"/>
    <p:sldLayoutId id="2147483699" r:id="rId14"/>
    <p:sldLayoutId id="2147483700" r:id="rId15"/>
    <p:sldLayoutId id="2147483732" r:id="rId16"/>
    <p:sldLayoutId id="2147483733" r:id="rId17"/>
    <p:sldLayoutId id="2147483678" r:id="rId18"/>
    <p:sldLayoutId id="2147483679" r:id="rId19"/>
    <p:sldLayoutId id="2147483666" r:id="rId20"/>
    <p:sldLayoutId id="2147483667" r:id="rId21"/>
    <p:sldLayoutId id="2147483701" r:id="rId22"/>
    <p:sldLayoutId id="2147483706" r:id="rId23"/>
    <p:sldLayoutId id="2147483736" r:id="rId24"/>
    <p:sldLayoutId id="2147483680" r:id="rId25"/>
    <p:sldLayoutId id="2147483683" r:id="rId26"/>
    <p:sldLayoutId id="2147483684" r:id="rId27"/>
    <p:sldLayoutId id="2147483685" r:id="rId28"/>
    <p:sldLayoutId id="2147483686" r:id="rId29"/>
    <p:sldLayoutId id="2147483687" r:id="rId30"/>
    <p:sldLayoutId id="2147483688" r:id="rId31"/>
    <p:sldLayoutId id="2147483689" r:id="rId32"/>
    <p:sldLayoutId id="2147483690" r:id="rId33"/>
    <p:sldLayoutId id="2147483691" r:id="rId34"/>
    <p:sldLayoutId id="2147483692" r:id="rId35"/>
    <p:sldLayoutId id="2147483668" r:id="rId36"/>
    <p:sldLayoutId id="2147483669" r:id="rId37"/>
    <p:sldLayoutId id="2147483670" r:id="rId38"/>
    <p:sldLayoutId id="2147483671" r:id="rId39"/>
    <p:sldLayoutId id="2147483672" r:id="rId40"/>
    <p:sldLayoutId id="2147483673" r:id="rId41"/>
    <p:sldLayoutId id="2147483693" r:id="rId42"/>
    <p:sldLayoutId id="2147483707" r:id="rId43"/>
    <p:sldLayoutId id="2147483703" r:id="rId44"/>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11/14/25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1007882029"/>
      </p:ext>
    </p:extLst>
  </p:cSld>
  <p:clrMap bg1="lt1" tx1="dk1" bg2="lt2" tx2="dk2" accent1="accent1" accent2="accent2" accent3="accent3" accent4="accent4" accent5="accent5" accent6="accent6" hlink="hlink" folHlink="folHlink"/>
  <p:sldLayoutIdLst>
    <p:sldLayoutId id="2147483695" r:id="rId1"/>
    <p:sldLayoutId id="2147483722" r:id="rId2"/>
    <p:sldLayoutId id="2147483723" r:id="rId3"/>
    <p:sldLayoutId id="2147483724" r:id="rId4"/>
    <p:sldLayoutId id="2147483730" r:id="rId5"/>
    <p:sldLayoutId id="2147483731" r:id="rId6"/>
    <p:sldLayoutId id="2147483734" r:id="rId7"/>
    <p:sldLayoutId id="2147483702" r:id="rId8"/>
    <p:sldLayoutId id="2147483739" r:id="rId9"/>
    <p:sldLayoutId id="2147483725" r:id="rId10"/>
    <p:sldLayoutId id="2147483728" r:id="rId11"/>
    <p:sldLayoutId id="2147483735" r:id="rId12"/>
    <p:sldLayoutId id="2147483738" r:id="rId13"/>
    <p:sldLayoutId id="2147483708" r:id="rId14"/>
    <p:sldLayoutId id="2147483709" r:id="rId15"/>
    <p:sldLayoutId id="2147483710" r:id="rId16"/>
    <p:sldLayoutId id="2147483711" r:id="rId17"/>
    <p:sldLayoutId id="2147483712" r:id="rId18"/>
    <p:sldLayoutId id="2147483713" r:id="rId19"/>
    <p:sldLayoutId id="2147483714" r:id="rId20"/>
    <p:sldLayoutId id="2147483715" r:id="rId21"/>
    <p:sldLayoutId id="2147483716" r:id="rId22"/>
    <p:sldLayoutId id="2147483717" r:id="rId23"/>
    <p:sldLayoutId id="2147483718" r:id="rId24"/>
    <p:sldLayoutId id="2147483719" r:id="rId25"/>
    <p:sldLayoutId id="2147483720" r:id="rId26"/>
    <p:sldLayoutId id="2147483721" r:id="rId27"/>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11/14/25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2842489990"/>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 id="2147483755" r:id="rId15"/>
    <p:sldLayoutId id="2147483756" r:id="rId16"/>
    <p:sldLayoutId id="2147483757" r:id="rId17"/>
    <p:sldLayoutId id="2147483758" r:id="rId18"/>
    <p:sldLayoutId id="2147483759" r:id="rId19"/>
    <p:sldLayoutId id="2147483760" r:id="rId20"/>
    <p:sldLayoutId id="2147483761" r:id="rId21"/>
    <p:sldLayoutId id="2147483762" r:id="rId22"/>
    <p:sldLayoutId id="2147483763" r:id="rId23"/>
    <p:sldLayoutId id="2147483764" r:id="rId24"/>
    <p:sldLayoutId id="2147483765" r:id="rId25"/>
    <p:sldLayoutId id="2147483766" r:id="rId26"/>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11/14/25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2972924522"/>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 id="2147483782" r:id="rId15"/>
    <p:sldLayoutId id="2147483783" r:id="rId16"/>
    <p:sldLayoutId id="2147483784" r:id="rId17"/>
    <p:sldLayoutId id="2147483785" r:id="rId18"/>
    <p:sldLayoutId id="2147483786" r:id="rId19"/>
    <p:sldLayoutId id="2147483787" r:id="rId20"/>
    <p:sldLayoutId id="2147483788" r:id="rId21"/>
    <p:sldLayoutId id="2147483789" r:id="rId22"/>
    <p:sldLayoutId id="2147483790" r:id="rId23"/>
    <p:sldLayoutId id="2147483791" r:id="rId24"/>
    <p:sldLayoutId id="2147483792" r:id="rId25"/>
    <p:sldLayoutId id="2147483793" r:id="rId26"/>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68643D-127B-19DA-2FBF-89C0B80154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5259E73-765F-8904-EC9E-276B3AE1C2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E6D432-8D54-B96B-D4C6-15F5A0FDC8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60784B1-5C5B-4FBB-B652-3350CE809FE7}" type="datetimeFigureOut">
              <a:rPr lang="en-US" smtClean="0"/>
              <a:t>11/14/25</a:t>
            </a:fld>
            <a:endParaRPr lang="en-US"/>
          </a:p>
        </p:txBody>
      </p:sp>
      <p:sp>
        <p:nvSpPr>
          <p:cNvPr id="5" name="Footer Placeholder 4">
            <a:extLst>
              <a:ext uri="{FF2B5EF4-FFF2-40B4-BE49-F238E27FC236}">
                <a16:creationId xmlns:a16="http://schemas.microsoft.com/office/drawing/2014/main" id="{BA60EDF5-387E-CB8C-68C2-29E6AAB19B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9FB299F-BB57-D7AC-E905-CC9BEC1F2E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86319AB-041C-44F6-AB0F-0141035D4795}" type="slidenum">
              <a:rPr lang="en-US" smtClean="0"/>
              <a:t>‹#›</a:t>
            </a:fld>
            <a:endParaRPr lang="en-US"/>
          </a:p>
        </p:txBody>
      </p:sp>
    </p:spTree>
    <p:extLst>
      <p:ext uri="{BB962C8B-B14F-4D97-AF65-F5344CB8AC3E}">
        <p14:creationId xmlns:p14="http://schemas.microsoft.com/office/powerpoint/2010/main" val="380371786"/>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www.ci3t.org/enhance"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97.png"/></Relationships>
</file>

<file path=ppt/slides/_rels/slide103.xml.rels><?xml version="1.0" encoding="UTF-8" standalone="yes"?>
<Relationships xmlns="http://schemas.openxmlformats.org/package/2006/relationships"><Relationship Id="rId3" Type="http://schemas.openxmlformats.org/officeDocument/2006/relationships/image" Target="../media/image268.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69.png"/></Relationships>
</file>

<file path=ppt/slides/_rels/slide104.xml.rels><?xml version="1.0" encoding="UTF-8" standalone="yes"?>
<Relationships xmlns="http://schemas.openxmlformats.org/package/2006/relationships"><Relationship Id="rId3" Type="http://schemas.openxmlformats.org/officeDocument/2006/relationships/image" Target="../media/image270.png"/><Relationship Id="rId7" Type="http://schemas.openxmlformats.org/officeDocument/2006/relationships/image" Target="../media/image274.png"/><Relationship Id="rId2" Type="http://schemas.openxmlformats.org/officeDocument/2006/relationships/notesSlide" Target="../notesSlides/notesSlide34.xml"/><Relationship Id="rId1" Type="http://schemas.openxmlformats.org/officeDocument/2006/relationships/slideLayout" Target="../slideLayouts/slideLayout22.xml"/><Relationship Id="rId6" Type="http://schemas.openxmlformats.org/officeDocument/2006/relationships/image" Target="../media/image273.png"/><Relationship Id="rId5" Type="http://schemas.openxmlformats.org/officeDocument/2006/relationships/image" Target="../media/image272.jpeg"/><Relationship Id="rId4" Type="http://schemas.openxmlformats.org/officeDocument/2006/relationships/image" Target="../media/image271.svg"/></Relationships>
</file>

<file path=ppt/slides/_rels/slide1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12.xml.rels><?xml version="1.0" encoding="UTF-8" standalone="yes"?>
<Relationships xmlns="http://schemas.openxmlformats.org/package/2006/relationships"><Relationship Id="rId8" Type="http://schemas.openxmlformats.org/officeDocument/2006/relationships/image" Target="../media/image68.jpeg"/><Relationship Id="rId13" Type="http://schemas.openxmlformats.org/officeDocument/2006/relationships/image" Target="../media/image73.jpeg"/><Relationship Id="rId18" Type="http://schemas.openxmlformats.org/officeDocument/2006/relationships/image" Target="../media/image78.jpeg"/><Relationship Id="rId3" Type="http://schemas.openxmlformats.org/officeDocument/2006/relationships/image" Target="../media/image64.png"/><Relationship Id="rId21" Type="http://schemas.openxmlformats.org/officeDocument/2006/relationships/image" Target="../media/image81.jpeg"/><Relationship Id="rId7" Type="http://schemas.openxmlformats.org/officeDocument/2006/relationships/image" Target="../media/image67.jpeg"/><Relationship Id="rId12" Type="http://schemas.openxmlformats.org/officeDocument/2006/relationships/image" Target="../media/image72.jpeg"/><Relationship Id="rId17" Type="http://schemas.openxmlformats.org/officeDocument/2006/relationships/image" Target="../media/image77.jpeg"/><Relationship Id="rId2" Type="http://schemas.openxmlformats.org/officeDocument/2006/relationships/notesSlide" Target="../notesSlides/notesSlide8.xml"/><Relationship Id="rId16" Type="http://schemas.openxmlformats.org/officeDocument/2006/relationships/image" Target="../media/image76.jpeg"/><Relationship Id="rId20" Type="http://schemas.openxmlformats.org/officeDocument/2006/relationships/image" Target="../media/image80.jpeg"/><Relationship Id="rId1" Type="http://schemas.openxmlformats.org/officeDocument/2006/relationships/slideLayout" Target="../slideLayouts/slideLayout2.xml"/><Relationship Id="rId6" Type="http://schemas.openxmlformats.org/officeDocument/2006/relationships/image" Target="../media/image66.jpeg"/><Relationship Id="rId11" Type="http://schemas.openxmlformats.org/officeDocument/2006/relationships/image" Target="../media/image71.jpeg"/><Relationship Id="rId5" Type="http://schemas.openxmlformats.org/officeDocument/2006/relationships/image" Target="../media/image62.png"/><Relationship Id="rId15" Type="http://schemas.openxmlformats.org/officeDocument/2006/relationships/image" Target="../media/image75.jpeg"/><Relationship Id="rId10" Type="http://schemas.openxmlformats.org/officeDocument/2006/relationships/image" Target="../media/image70.jpeg"/><Relationship Id="rId19" Type="http://schemas.openxmlformats.org/officeDocument/2006/relationships/image" Target="../media/image79.jpeg"/><Relationship Id="rId4" Type="http://schemas.openxmlformats.org/officeDocument/2006/relationships/image" Target="../media/image65.jpeg"/><Relationship Id="rId9" Type="http://schemas.openxmlformats.org/officeDocument/2006/relationships/image" Target="../media/image69.jpeg"/><Relationship Id="rId14" Type="http://schemas.openxmlformats.org/officeDocument/2006/relationships/image" Target="../media/image74.jpeg"/><Relationship Id="rId22" Type="http://schemas.openxmlformats.org/officeDocument/2006/relationships/image" Target="../media/image82.jpeg"/></Relationships>
</file>

<file path=ppt/slides/_rels/slide1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1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 Id="rId5" Type="http://schemas.openxmlformats.org/officeDocument/2006/relationships/image" Target="../media/image97.jpeg"/><Relationship Id="rId4" Type="http://schemas.openxmlformats.org/officeDocument/2006/relationships/image" Target="../media/image96.png"/></Relationships>
</file>

<file path=ppt/slides/_rels/slide18.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image" Target="../media/image98.png"/><Relationship Id="rId1" Type="http://schemas.openxmlformats.org/officeDocument/2006/relationships/slideLayout" Target="../slideLayouts/slideLayout79.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 Id="rId9" Type="http://schemas.openxmlformats.org/officeDocument/2006/relationships/image" Target="../media/image105.png"/></Relationships>
</file>

<file path=ppt/slides/_rels/slide1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20.xml"/><Relationship Id="rId6" Type="http://schemas.openxmlformats.org/officeDocument/2006/relationships/image" Target="../media/image54.png"/><Relationship Id="rId5" Type="http://schemas.openxmlformats.org/officeDocument/2006/relationships/hyperlink" Target="https://www.ci3t.org/measures" TargetMode="External"/><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0.xml"/><Relationship Id="rId4" Type="http://schemas.openxmlformats.org/officeDocument/2006/relationships/image" Target="../media/image111.png"/></Relationships>
</file>

<file path=ppt/slides/_rels/slide2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2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6.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20.xml"/><Relationship Id="rId5" Type="http://schemas.openxmlformats.org/officeDocument/2006/relationships/image" Target="../media/image42.png"/><Relationship Id="rId4" Type="http://schemas.openxmlformats.org/officeDocument/2006/relationships/image" Target="../media/image41.png"/></Relationships>
</file>

<file path=ppt/slides/_rels/slide3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xml"/><Relationship Id="rId5" Type="http://schemas.openxmlformats.org/officeDocument/2006/relationships/image" Target="../media/image120.png"/><Relationship Id="rId4" Type="http://schemas.openxmlformats.org/officeDocument/2006/relationships/image" Target="../media/image119.png"/></Relationships>
</file>

<file path=ppt/slides/_rels/slide3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0.xml"/><Relationship Id="rId4" Type="http://schemas.openxmlformats.org/officeDocument/2006/relationships/image" Target="../media/image111.png"/></Relationships>
</file>

<file path=ppt/slides/_rels/slide3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3.svg"/></Relationships>
</file>

<file path=ppt/slides/_rels/slide3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4.png"/><Relationship Id="rId1" Type="http://schemas.openxmlformats.org/officeDocument/2006/relationships/slideLayout" Target="../slideLayouts/slideLayout20.xml"/><Relationship Id="rId4" Type="http://schemas.openxmlformats.org/officeDocument/2006/relationships/image" Target="../media/image123.svg"/></Relationships>
</file>

<file path=ppt/slides/_rels/slide3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0.xml"/><Relationship Id="rId5" Type="http://schemas.openxmlformats.org/officeDocument/2006/relationships/image" Target="../media/image123.svg"/><Relationship Id="rId4" Type="http://schemas.openxmlformats.org/officeDocument/2006/relationships/image" Target="../media/image122.png"/></Relationships>
</file>

<file path=ppt/slides/_rels/slide3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20.xml"/><Relationship Id="rId5" Type="http://schemas.openxmlformats.org/officeDocument/2006/relationships/image" Target="../media/image123.svg"/><Relationship Id="rId4" Type="http://schemas.openxmlformats.org/officeDocument/2006/relationships/image" Target="../media/image122.png"/></Relationships>
</file>

<file path=ppt/slides/_rels/slide3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0.xml"/><Relationship Id="rId4" Type="http://schemas.openxmlformats.org/officeDocument/2006/relationships/image" Target="../media/image131.svg"/></Relationships>
</file>

<file path=ppt/slides/_rels/slide3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32.png"/><Relationship Id="rId1" Type="http://schemas.openxmlformats.org/officeDocument/2006/relationships/slideLayout" Target="../slideLayouts/slideLayout2.xml"/><Relationship Id="rId4" Type="http://schemas.openxmlformats.org/officeDocument/2006/relationships/image" Target="../media/image123.svg"/></Relationships>
</file>

<file path=ppt/slides/_rels/slide3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0.xml"/><Relationship Id="rId4" Type="http://schemas.openxmlformats.org/officeDocument/2006/relationships/image" Target="../media/image111.png"/></Relationships>
</file>

<file path=ppt/slides/_rels/slide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1.xml"/><Relationship Id="rId1" Type="http://schemas.openxmlformats.org/officeDocument/2006/relationships/slideLayout" Target="../slideLayouts/slideLayout20.xml"/><Relationship Id="rId6" Type="http://schemas.openxmlformats.org/officeDocument/2006/relationships/image" Target="../media/image92.png"/><Relationship Id="rId5" Type="http://schemas.openxmlformats.org/officeDocument/2006/relationships/image" Target="../media/image135.png"/><Relationship Id="rId4" Type="http://schemas.openxmlformats.org/officeDocument/2006/relationships/image" Target="../media/image134.png"/></Relationships>
</file>

<file path=ppt/slides/_rels/slide41.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138.png"/><Relationship Id="rId7" Type="http://schemas.openxmlformats.org/officeDocument/2006/relationships/image" Target="../media/image142.png"/><Relationship Id="rId2" Type="http://schemas.openxmlformats.org/officeDocument/2006/relationships/image" Target="../media/image137.png"/><Relationship Id="rId1" Type="http://schemas.openxmlformats.org/officeDocument/2006/relationships/slideLayout" Target="../slideLayouts/slideLayout20.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s>
</file>

<file path=ppt/slides/_rels/slide4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8" Type="http://schemas.openxmlformats.org/officeDocument/2006/relationships/image" Target="../media/image151.png"/><Relationship Id="rId13" Type="http://schemas.openxmlformats.org/officeDocument/2006/relationships/image" Target="../media/image156.jpeg"/><Relationship Id="rId18" Type="http://schemas.openxmlformats.org/officeDocument/2006/relationships/image" Target="../media/image161.jpeg"/><Relationship Id="rId26" Type="http://schemas.openxmlformats.org/officeDocument/2006/relationships/image" Target="../media/image169.jpeg"/><Relationship Id="rId3" Type="http://schemas.openxmlformats.org/officeDocument/2006/relationships/image" Target="../media/image146.png"/><Relationship Id="rId21" Type="http://schemas.openxmlformats.org/officeDocument/2006/relationships/image" Target="../media/image164.jpeg"/><Relationship Id="rId7" Type="http://schemas.openxmlformats.org/officeDocument/2006/relationships/image" Target="../media/image150.png"/><Relationship Id="rId12" Type="http://schemas.openxmlformats.org/officeDocument/2006/relationships/image" Target="../media/image155.jpeg"/><Relationship Id="rId17" Type="http://schemas.openxmlformats.org/officeDocument/2006/relationships/image" Target="../media/image160.jpeg"/><Relationship Id="rId25" Type="http://schemas.openxmlformats.org/officeDocument/2006/relationships/image" Target="../media/image168.jpeg"/><Relationship Id="rId2" Type="http://schemas.openxmlformats.org/officeDocument/2006/relationships/notesSlide" Target="../notesSlides/notesSlide12.xml"/><Relationship Id="rId16" Type="http://schemas.openxmlformats.org/officeDocument/2006/relationships/image" Target="../media/image159.jpeg"/><Relationship Id="rId20" Type="http://schemas.openxmlformats.org/officeDocument/2006/relationships/image" Target="../media/image163.jpeg"/><Relationship Id="rId29" Type="http://schemas.openxmlformats.org/officeDocument/2006/relationships/image" Target="../media/image172.jpeg"/><Relationship Id="rId1" Type="http://schemas.openxmlformats.org/officeDocument/2006/relationships/slideLayout" Target="../slideLayouts/slideLayout22.xml"/><Relationship Id="rId6" Type="http://schemas.openxmlformats.org/officeDocument/2006/relationships/image" Target="../media/image149.png"/><Relationship Id="rId11" Type="http://schemas.openxmlformats.org/officeDocument/2006/relationships/image" Target="../media/image154.jpeg"/><Relationship Id="rId24" Type="http://schemas.openxmlformats.org/officeDocument/2006/relationships/image" Target="../media/image167.jpeg"/><Relationship Id="rId5" Type="http://schemas.openxmlformats.org/officeDocument/2006/relationships/image" Target="../media/image148.png"/><Relationship Id="rId15" Type="http://schemas.openxmlformats.org/officeDocument/2006/relationships/image" Target="../media/image158.jpeg"/><Relationship Id="rId23" Type="http://schemas.openxmlformats.org/officeDocument/2006/relationships/image" Target="../media/image166.jpeg"/><Relationship Id="rId28" Type="http://schemas.openxmlformats.org/officeDocument/2006/relationships/image" Target="../media/image171.jpeg"/><Relationship Id="rId10" Type="http://schemas.openxmlformats.org/officeDocument/2006/relationships/image" Target="../media/image153.jpeg"/><Relationship Id="rId19" Type="http://schemas.openxmlformats.org/officeDocument/2006/relationships/image" Target="../media/image162.jpeg"/><Relationship Id="rId4" Type="http://schemas.openxmlformats.org/officeDocument/2006/relationships/image" Target="../media/image147.png"/><Relationship Id="rId9" Type="http://schemas.openxmlformats.org/officeDocument/2006/relationships/image" Target="../media/image152.jpeg"/><Relationship Id="rId14" Type="http://schemas.openxmlformats.org/officeDocument/2006/relationships/image" Target="../media/image157.jpeg"/><Relationship Id="rId22" Type="http://schemas.openxmlformats.org/officeDocument/2006/relationships/image" Target="../media/image165.jpeg"/><Relationship Id="rId27" Type="http://schemas.openxmlformats.org/officeDocument/2006/relationships/image" Target="../media/image170.jpeg"/><Relationship Id="rId30" Type="http://schemas.openxmlformats.org/officeDocument/2006/relationships/image" Target="../media/image173.jpeg"/></Relationships>
</file>

<file path=ppt/slides/_rels/slide46.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20.xml"/><Relationship Id="rId6" Type="http://schemas.openxmlformats.org/officeDocument/2006/relationships/image" Target="../media/image54.png"/><Relationship Id="rId5" Type="http://schemas.openxmlformats.org/officeDocument/2006/relationships/hyperlink" Target="https://www.ci3t.org/measures" TargetMode="External"/><Relationship Id="rId4" Type="http://schemas.openxmlformats.org/officeDocument/2006/relationships/image" Target="../media/image53.png"/></Relationships>
</file>

<file path=ppt/slides/_rels/slide48.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image" Target="../media/image175.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78.png"/><Relationship Id="rId7" Type="http://schemas.openxmlformats.org/officeDocument/2006/relationships/image" Target="../media/image182.jpeg"/><Relationship Id="rId2" Type="http://schemas.openxmlformats.org/officeDocument/2006/relationships/image" Target="../media/image177.png"/><Relationship Id="rId1" Type="http://schemas.openxmlformats.org/officeDocument/2006/relationships/slideLayout" Target="../slideLayouts/slideLayout2.xml"/><Relationship Id="rId6" Type="http://schemas.openxmlformats.org/officeDocument/2006/relationships/image" Target="../media/image181.jpeg"/><Relationship Id="rId5" Type="http://schemas.openxmlformats.org/officeDocument/2006/relationships/image" Target="../media/image180.png"/><Relationship Id="rId4" Type="http://schemas.openxmlformats.org/officeDocument/2006/relationships/image" Target="../media/image179.png"/></Relationships>
</file>

<file path=ppt/slides/_rels/slide5.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20.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50.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12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5.xml"/></Relationships>
</file>

<file path=ppt/slides/_rels/slide5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7.xml"/><Relationship Id="rId1" Type="http://schemas.openxmlformats.org/officeDocument/2006/relationships/slideLayout" Target="../slideLayouts/slideLayout12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5.xml"/></Relationships>
</file>

<file path=ppt/slides/_rels/slide57.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image" Target="../media/image185.png"/><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0.xml"/></Relationships>
</file>

<file path=ppt/slides/_rels/slide62.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44.png"/><Relationship Id="rId1" Type="http://schemas.openxmlformats.org/officeDocument/2006/relationships/slideLayout" Target="../slideLayouts/slideLayout20.xml"/><Relationship Id="rId4" Type="http://schemas.openxmlformats.org/officeDocument/2006/relationships/image" Target="../media/image190.png"/></Relationships>
</file>

<file path=ppt/slides/_rels/slide63.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19.xml"/><Relationship Id="rId1" Type="http://schemas.openxmlformats.org/officeDocument/2006/relationships/slideLayout" Target="../slideLayouts/slideLayout22.xml"/><Relationship Id="rId6" Type="http://schemas.openxmlformats.org/officeDocument/2006/relationships/image" Target="../media/image194.svg"/><Relationship Id="rId5" Type="http://schemas.openxmlformats.org/officeDocument/2006/relationships/image" Target="../media/image193.png"/><Relationship Id="rId4" Type="http://schemas.openxmlformats.org/officeDocument/2006/relationships/image" Target="../media/image192.png"/></Relationships>
</file>

<file path=ppt/slides/_rels/slide64.xml.rels><?xml version="1.0" encoding="UTF-8" standalone="yes"?>
<Relationships xmlns="http://schemas.openxmlformats.org/package/2006/relationships"><Relationship Id="rId2" Type="http://schemas.openxmlformats.org/officeDocument/2006/relationships/image" Target="../media/image195.jpeg"/><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97.png"/></Relationships>
</file>

<file path=ppt/slides/_rels/slide67.xml.rels><?xml version="1.0" encoding="UTF-8" standalone="yes"?>
<Relationships xmlns="http://schemas.openxmlformats.org/package/2006/relationships"><Relationship Id="rId8" Type="http://schemas.openxmlformats.org/officeDocument/2006/relationships/image" Target="../media/image201.png"/><Relationship Id="rId3" Type="http://schemas.openxmlformats.org/officeDocument/2006/relationships/hyperlink" Target="https://www.ci3t.org/imp" TargetMode="External"/><Relationship Id="rId7" Type="http://schemas.openxmlformats.org/officeDocument/2006/relationships/hyperlink" Target="https://www.ci3t.org/enhance"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00.png"/><Relationship Id="rId5" Type="http://schemas.openxmlformats.org/officeDocument/2006/relationships/image" Target="../media/image199.png"/><Relationship Id="rId4" Type="http://schemas.openxmlformats.org/officeDocument/2006/relationships/image" Target="../media/image198.png"/></Relationships>
</file>

<file path=ppt/slides/_rels/slide68.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02.png"/><Relationship Id="rId1" Type="http://schemas.openxmlformats.org/officeDocument/2006/relationships/slideLayout" Target="../slideLayouts/slideLayout2.xml"/><Relationship Id="rId5" Type="http://schemas.openxmlformats.org/officeDocument/2006/relationships/image" Target="../media/image205.png"/><Relationship Id="rId4" Type="http://schemas.openxmlformats.org/officeDocument/2006/relationships/image" Target="../media/image204.png"/></Relationships>
</file>

<file path=ppt/slides/_rels/slide69.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208.jpeg"/><Relationship Id="rId4" Type="http://schemas.openxmlformats.org/officeDocument/2006/relationships/image" Target="../media/image207.png"/></Relationships>
</file>

<file path=ppt/slides/_rels/slide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10.svg"/><Relationship Id="rId7" Type="http://schemas.openxmlformats.org/officeDocument/2006/relationships/image" Target="../media/image214.png"/><Relationship Id="rId2" Type="http://schemas.openxmlformats.org/officeDocument/2006/relationships/image" Target="../media/image209.png"/><Relationship Id="rId1" Type="http://schemas.openxmlformats.org/officeDocument/2006/relationships/slideLayout" Target="../slideLayouts/slideLayout2.xml"/><Relationship Id="rId6" Type="http://schemas.openxmlformats.org/officeDocument/2006/relationships/image" Target="../media/image213.png"/><Relationship Id="rId5" Type="http://schemas.openxmlformats.org/officeDocument/2006/relationships/image" Target="../media/image212.png"/><Relationship Id="rId4" Type="http://schemas.openxmlformats.org/officeDocument/2006/relationships/image" Target="../media/image211.png"/></Relationships>
</file>

<file path=ppt/slides/_rels/slide71.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7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73.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23.xml"/><Relationship Id="rId1" Type="http://schemas.openxmlformats.org/officeDocument/2006/relationships/slideLayout" Target="../slideLayouts/slideLayout22.xml"/><Relationship Id="rId4" Type="http://schemas.openxmlformats.org/officeDocument/2006/relationships/image" Target="../media/image217.png"/></Relationships>
</file>

<file path=ppt/slides/_rels/slide74.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75.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image" Target="../media/image219.png"/><Relationship Id="rId1" Type="http://schemas.openxmlformats.org/officeDocument/2006/relationships/slideLayout" Target="../slideLayouts/slideLayout2.xml"/><Relationship Id="rId4" Type="http://schemas.openxmlformats.org/officeDocument/2006/relationships/image" Target="../media/image221.jpeg"/></Relationships>
</file>

<file path=ppt/slides/_rels/slide76.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image" Target="../media/image222.png"/><Relationship Id="rId1" Type="http://schemas.openxmlformats.org/officeDocument/2006/relationships/slideLayout" Target="../slideLayouts/slideLayout2.xml"/><Relationship Id="rId4" Type="http://schemas.openxmlformats.org/officeDocument/2006/relationships/image" Target="../media/image221.jpeg"/></Relationships>
</file>

<file path=ppt/slides/_rels/slide77.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224.png"/><Relationship Id="rId1" Type="http://schemas.openxmlformats.org/officeDocument/2006/relationships/slideLayout" Target="../slideLayouts/slideLayout2.xml"/><Relationship Id="rId4" Type="http://schemas.openxmlformats.org/officeDocument/2006/relationships/image" Target="../media/image210.svg"/></Relationships>
</file>

<file path=ppt/slides/_rels/slide78.xml.rels><?xml version="1.0" encoding="UTF-8" standalone="yes"?>
<Relationships xmlns="http://schemas.openxmlformats.org/package/2006/relationships"><Relationship Id="rId3" Type="http://schemas.openxmlformats.org/officeDocument/2006/relationships/image" Target="../media/image225.png"/><Relationship Id="rId7" Type="http://schemas.openxmlformats.org/officeDocument/2006/relationships/image" Target="../media/image107.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s://doi.org/10.17161/ci3t.42880" TargetMode="External"/><Relationship Id="rId5" Type="http://schemas.openxmlformats.org/officeDocument/2006/relationships/image" Target="../media/image227.png"/><Relationship Id="rId4" Type="http://schemas.openxmlformats.org/officeDocument/2006/relationships/image" Target="../media/image226.png"/></Relationships>
</file>

<file path=ppt/slides/_rels/slide79.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image" Target="../media/image228.png"/><Relationship Id="rId1" Type="http://schemas.openxmlformats.org/officeDocument/2006/relationships/slideLayout" Target="../slideLayouts/slideLayout107.xml"/></Relationships>
</file>

<file path=ppt/slides/_rels/slide8.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5.png"/><Relationship Id="rId2" Type="http://schemas.openxmlformats.org/officeDocument/2006/relationships/notesSlide" Target="../notesSlides/notesSlide5.xml"/><Relationship Id="rId1" Type="http://schemas.openxmlformats.org/officeDocument/2006/relationships/slideLayout" Target="../slideLayouts/slideLayout20.xml"/><Relationship Id="rId6" Type="http://schemas.openxmlformats.org/officeDocument/2006/relationships/image" Target="../media/image54.png"/><Relationship Id="rId5" Type="http://schemas.openxmlformats.org/officeDocument/2006/relationships/hyperlink" Target="https://www.ci3t.org/measures" TargetMode="External"/><Relationship Id="rId4" Type="http://schemas.openxmlformats.org/officeDocument/2006/relationships/image" Target="../media/image53.png"/></Relationships>
</file>

<file path=ppt/slides/_rels/slide8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6.xml"/><Relationship Id="rId1" Type="http://schemas.openxmlformats.org/officeDocument/2006/relationships/slideLayout" Target="../slideLayouts/slideLayout125.xml"/></Relationships>
</file>

<file path=ppt/slides/_rels/slide81.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image" Target="../media/image230.png"/><Relationship Id="rId1" Type="http://schemas.openxmlformats.org/officeDocument/2006/relationships/slideLayout" Target="../slideLayouts/slideLayout2.xml"/><Relationship Id="rId4" Type="http://schemas.openxmlformats.org/officeDocument/2006/relationships/image" Target="../media/image232.png"/></Relationships>
</file>

<file path=ppt/slides/_rels/slide82.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image" Target="../media/image233.png"/><Relationship Id="rId1" Type="http://schemas.openxmlformats.org/officeDocument/2006/relationships/slideLayout" Target="../slideLayouts/slideLayout22.xml"/></Relationships>
</file>

<file path=ppt/slides/_rels/slide83.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image" Target="../media/image235.png"/><Relationship Id="rId1" Type="http://schemas.openxmlformats.org/officeDocument/2006/relationships/slideLayout" Target="../slideLayouts/slideLayout22.xml"/><Relationship Id="rId5" Type="http://schemas.openxmlformats.org/officeDocument/2006/relationships/image" Target="../media/image234.png"/><Relationship Id="rId4" Type="http://schemas.openxmlformats.org/officeDocument/2006/relationships/image" Target="../media/image237.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239.jpeg"/><Relationship Id="rId2" Type="http://schemas.openxmlformats.org/officeDocument/2006/relationships/image" Target="../media/image238.png"/><Relationship Id="rId1" Type="http://schemas.openxmlformats.org/officeDocument/2006/relationships/slideLayout" Target="../slideLayouts/slideLayout22.xml"/><Relationship Id="rId4" Type="http://schemas.openxmlformats.org/officeDocument/2006/relationships/image" Target="../media/image240.png"/></Relationships>
</file>

<file path=ppt/slides/_rels/slide87.xml.rels><?xml version="1.0" encoding="UTF-8" standalone="yes"?>
<Relationships xmlns="http://schemas.openxmlformats.org/package/2006/relationships"><Relationship Id="rId2" Type="http://schemas.openxmlformats.org/officeDocument/2006/relationships/image" Target="../media/image238.png"/><Relationship Id="rId1" Type="http://schemas.openxmlformats.org/officeDocument/2006/relationships/slideLayout" Target="../slideLayouts/slideLayout22.xml"/></Relationships>
</file>

<file path=ppt/slides/_rels/slide88.xml.rels><?xml version="1.0" encoding="UTF-8" standalone="yes"?>
<Relationships xmlns="http://schemas.openxmlformats.org/package/2006/relationships"><Relationship Id="rId2" Type="http://schemas.openxmlformats.org/officeDocument/2006/relationships/image" Target="../media/image238.png"/><Relationship Id="rId1" Type="http://schemas.openxmlformats.org/officeDocument/2006/relationships/slideLayout" Target="../slideLayouts/slideLayout22.xml"/></Relationships>
</file>

<file path=ppt/slides/_rels/slide89.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43.png"/><Relationship Id="rId4" Type="http://schemas.openxmlformats.org/officeDocument/2006/relationships/image" Target="../media/image242.png"/></Relationships>
</file>

<file path=ppt/slides/_rels/slide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0.xml"/></Relationships>
</file>

<file path=ppt/slides/_rels/slide95.xml.rels><?xml version="1.0" encoding="UTF-8" standalone="yes"?>
<Relationships xmlns="http://schemas.openxmlformats.org/package/2006/relationships"><Relationship Id="rId8" Type="http://schemas.openxmlformats.org/officeDocument/2006/relationships/image" Target="../media/image249.jpeg"/><Relationship Id="rId13" Type="http://schemas.openxmlformats.org/officeDocument/2006/relationships/image" Target="../media/image254.jpeg"/><Relationship Id="rId18" Type="http://schemas.openxmlformats.org/officeDocument/2006/relationships/image" Target="../media/image259.jpeg"/><Relationship Id="rId3" Type="http://schemas.openxmlformats.org/officeDocument/2006/relationships/image" Target="../media/image244.png"/><Relationship Id="rId21" Type="http://schemas.openxmlformats.org/officeDocument/2006/relationships/image" Target="../media/image262.jpeg"/><Relationship Id="rId7" Type="http://schemas.openxmlformats.org/officeDocument/2006/relationships/image" Target="../media/image248.jpeg"/><Relationship Id="rId12" Type="http://schemas.openxmlformats.org/officeDocument/2006/relationships/image" Target="../media/image253.jpeg"/><Relationship Id="rId17" Type="http://schemas.openxmlformats.org/officeDocument/2006/relationships/image" Target="../media/image258.jpeg"/><Relationship Id="rId2" Type="http://schemas.openxmlformats.org/officeDocument/2006/relationships/notesSlide" Target="../notesSlides/notesSlide29.xml"/><Relationship Id="rId16" Type="http://schemas.openxmlformats.org/officeDocument/2006/relationships/image" Target="../media/image257.jpeg"/><Relationship Id="rId20" Type="http://schemas.openxmlformats.org/officeDocument/2006/relationships/image" Target="../media/image261.jpeg"/><Relationship Id="rId1" Type="http://schemas.openxmlformats.org/officeDocument/2006/relationships/slideLayout" Target="../slideLayouts/slideLayout22.xml"/><Relationship Id="rId6" Type="http://schemas.openxmlformats.org/officeDocument/2006/relationships/image" Target="../media/image247.jpeg"/><Relationship Id="rId11" Type="http://schemas.openxmlformats.org/officeDocument/2006/relationships/image" Target="../media/image252.jpeg"/><Relationship Id="rId5" Type="http://schemas.openxmlformats.org/officeDocument/2006/relationships/image" Target="../media/image246.jpeg"/><Relationship Id="rId15" Type="http://schemas.openxmlformats.org/officeDocument/2006/relationships/image" Target="../media/image256.jpeg"/><Relationship Id="rId10" Type="http://schemas.openxmlformats.org/officeDocument/2006/relationships/image" Target="../media/image251.jpeg"/><Relationship Id="rId19" Type="http://schemas.openxmlformats.org/officeDocument/2006/relationships/image" Target="../media/image260.jpeg"/><Relationship Id="rId4" Type="http://schemas.openxmlformats.org/officeDocument/2006/relationships/image" Target="../media/image245.png"/><Relationship Id="rId9" Type="http://schemas.openxmlformats.org/officeDocument/2006/relationships/image" Target="../media/image250.jpeg"/><Relationship Id="rId14" Type="http://schemas.openxmlformats.org/officeDocument/2006/relationships/image" Target="../media/image255.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7.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image" Target="../media/image263.png"/><Relationship Id="rId1" Type="http://schemas.openxmlformats.org/officeDocument/2006/relationships/slideLayout" Target="../slideLayouts/slideLayout14.xml"/></Relationships>
</file>

<file path=ppt/slides/_rels/slide98.xml.rels><?xml version="1.0" encoding="UTF-8" standalone="yes"?>
<Relationships xmlns="http://schemas.openxmlformats.org/package/2006/relationships"><Relationship Id="rId2" Type="http://schemas.openxmlformats.org/officeDocument/2006/relationships/image" Target="../media/image265.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266.png"/><Relationship Id="rId2" Type="http://schemas.openxmlformats.org/officeDocument/2006/relationships/notesSlide" Target="../notesSlides/notesSlide30.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CB212-66F0-4C3B-B653-2843DDCD3BEE}"/>
              </a:ext>
            </a:extLst>
          </p:cNvPr>
          <p:cNvSpPr>
            <a:spLocks noGrp="1"/>
          </p:cNvSpPr>
          <p:nvPr>
            <p:ph type="ctrTitle"/>
          </p:nvPr>
        </p:nvSpPr>
        <p:spPr>
          <a:xfrm>
            <a:off x="385069" y="-212727"/>
            <a:ext cx="11353800" cy="2387600"/>
          </a:xfrm>
        </p:spPr>
        <p:txBody>
          <a:bodyPr>
            <a:noAutofit/>
          </a:bodyPr>
          <a:lstStyle/>
          <a:p>
            <a:r>
              <a:rPr lang="en-US" sz="4400"/>
              <a:t>Implementing Comprehensive, Integrated, Three-tiered (Ci3T) Models: Planning for the Year Ahead</a:t>
            </a:r>
          </a:p>
        </p:txBody>
      </p:sp>
      <p:sp>
        <p:nvSpPr>
          <p:cNvPr id="3" name="Subtitle 2">
            <a:extLst>
              <a:ext uri="{FF2B5EF4-FFF2-40B4-BE49-F238E27FC236}">
                <a16:creationId xmlns:a16="http://schemas.microsoft.com/office/drawing/2014/main" id="{5A566965-2075-4DCB-AE1F-BE391667D1F1}"/>
              </a:ext>
            </a:extLst>
          </p:cNvPr>
          <p:cNvSpPr>
            <a:spLocks noGrp="1"/>
          </p:cNvSpPr>
          <p:nvPr>
            <p:ph type="subTitle" idx="1"/>
          </p:nvPr>
        </p:nvSpPr>
        <p:spPr>
          <a:xfrm>
            <a:off x="838200" y="1898329"/>
            <a:ext cx="10515600" cy="1655762"/>
          </a:xfrm>
        </p:spPr>
        <p:txBody>
          <a:bodyPr anchor="ctr"/>
          <a:lstStyle/>
          <a:p>
            <a:r>
              <a:rPr lang="en-US"/>
              <a:t>Enhanced Ci3T Implementation Series and Delivery (E-Ci3T) Session 5</a:t>
            </a:r>
          </a:p>
        </p:txBody>
      </p:sp>
      <p:sp>
        <p:nvSpPr>
          <p:cNvPr id="6" name="Rounded Rectangle 11">
            <a:extLst>
              <a:ext uri="{FF2B5EF4-FFF2-40B4-BE49-F238E27FC236}">
                <a16:creationId xmlns:a16="http://schemas.microsoft.com/office/drawing/2014/main" id="{29E226DD-3925-47DC-DDAD-91CF3CE958A6}"/>
              </a:ext>
            </a:extLst>
          </p:cNvPr>
          <p:cNvSpPr/>
          <p:nvPr/>
        </p:nvSpPr>
        <p:spPr>
          <a:xfrm>
            <a:off x="453131" y="3554639"/>
            <a:ext cx="6699408" cy="2254886"/>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lIns="91440" tIns="45720" rIns="91440" bIns="45720" rtlCol="0" anchor="ctr"/>
          <a:lstStyle/>
          <a:p>
            <a:pPr algn="ctr"/>
            <a:r>
              <a:rPr lang="en-US" sz="2800"/>
              <a:t>If you have not done so already, we invite you to visit </a:t>
            </a:r>
            <a:r>
              <a:rPr lang="en-US" sz="2800">
                <a:solidFill>
                  <a:schemeClr val="bg1"/>
                </a:solidFill>
                <a:hlinkClick r:id="rId2">
                  <a:extLst>
                    <a:ext uri="{A12FA001-AC4F-418D-AE19-62706E023703}">
                      <ahyp:hlinkClr xmlns:ahyp="http://schemas.microsoft.com/office/drawing/2018/hyperlinkcolor" val="tx"/>
                    </a:ext>
                  </a:extLst>
                </a:hlinkClick>
              </a:rPr>
              <a:t>ci3t.org/enhance</a:t>
            </a:r>
            <a:r>
              <a:rPr lang="en-US" sz="2800">
                <a:solidFill>
                  <a:schemeClr val="bg1"/>
                </a:solidFill>
              </a:rPr>
              <a:t> </a:t>
            </a:r>
            <a:r>
              <a:rPr lang="en-US" sz="2800"/>
              <a:t>to access modules and complete a one-time registration process!</a:t>
            </a:r>
          </a:p>
        </p:txBody>
      </p:sp>
      <p:pic>
        <p:nvPicPr>
          <p:cNvPr id="7" name="Picture 6" descr="A screenshot of the Ci3T website on the Enhancing Ci3T Modules tab">
            <a:extLst>
              <a:ext uri="{FF2B5EF4-FFF2-40B4-BE49-F238E27FC236}">
                <a16:creationId xmlns:a16="http://schemas.microsoft.com/office/drawing/2014/main" id="{D18DAA0A-7073-906C-1C3C-33DD705986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65665" y="3176925"/>
            <a:ext cx="3873204" cy="3394092"/>
          </a:xfrm>
          <a:prstGeom prst="rect">
            <a:avLst/>
          </a:prstGeom>
          <a:ln>
            <a:solidFill>
              <a:schemeClr val="tx1"/>
            </a:solidFill>
          </a:ln>
        </p:spPr>
      </p:pic>
      <p:sp>
        <p:nvSpPr>
          <p:cNvPr id="8" name="Rectangle 7" descr="Yellow box outlining the First time module users for 2024-2025 registration link on the Ci3T website">
            <a:extLst>
              <a:ext uri="{FF2B5EF4-FFF2-40B4-BE49-F238E27FC236}">
                <a16:creationId xmlns:a16="http://schemas.microsoft.com/office/drawing/2014/main" id="{CEB776C3-772B-5136-04CB-D260F34FFA36}"/>
              </a:ext>
            </a:extLst>
          </p:cNvPr>
          <p:cNvSpPr/>
          <p:nvPr/>
        </p:nvSpPr>
        <p:spPr>
          <a:xfrm>
            <a:off x="7865665" y="5602394"/>
            <a:ext cx="3873204" cy="676356"/>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62594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B8F51-8AB9-A8E0-F928-A696CACF3697}"/>
              </a:ext>
            </a:extLst>
          </p:cNvPr>
          <p:cNvSpPr>
            <a:spLocks noGrp="1"/>
          </p:cNvSpPr>
          <p:nvPr>
            <p:ph type="title"/>
          </p:nvPr>
        </p:nvSpPr>
        <p:spPr/>
        <p:txBody>
          <a:bodyPr/>
          <a:lstStyle/>
          <a:p>
            <a:r>
              <a:rPr lang="en-US"/>
              <a:t>Module Pathways</a:t>
            </a:r>
          </a:p>
        </p:txBody>
      </p:sp>
      <p:pic>
        <p:nvPicPr>
          <p:cNvPr id="6" name="Picture 1" descr="An image of the Orientating Principal Leaders to Ci3T Pathway available at ci3t.org/enhance">
            <a:extLst>
              <a:ext uri="{FF2B5EF4-FFF2-40B4-BE49-F238E27FC236}">
                <a16:creationId xmlns:a16="http://schemas.microsoft.com/office/drawing/2014/main" id="{A181AAB5-CA9B-FF49-2D65-0804F50C8068}"/>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838200" y="1773289"/>
            <a:ext cx="3180740" cy="4114800"/>
          </a:xfrm>
        </p:spPr>
      </p:pic>
      <p:pic>
        <p:nvPicPr>
          <p:cNvPr id="8" name="Picture 2" descr="An image of the General Education Teacher Pathway available at ci3t.org/enhance">
            <a:extLst>
              <a:ext uri="{FF2B5EF4-FFF2-40B4-BE49-F238E27FC236}">
                <a16:creationId xmlns:a16="http://schemas.microsoft.com/office/drawing/2014/main" id="{70FFEA2F-3F61-8C7A-ED80-D29FBBBC270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28922" y="1773289"/>
            <a:ext cx="3180740" cy="4114800"/>
          </a:xfrm>
          <a:prstGeom prst="rect">
            <a:avLst/>
          </a:prstGeom>
        </p:spPr>
      </p:pic>
      <p:pic>
        <p:nvPicPr>
          <p:cNvPr id="10" name="Picture 3" descr="An image of the Paraprofessional Pathway available at ci3t.org/enhance">
            <a:extLst>
              <a:ext uri="{FF2B5EF4-FFF2-40B4-BE49-F238E27FC236}">
                <a16:creationId xmlns:a16="http://schemas.microsoft.com/office/drawing/2014/main" id="{304D5034-9671-ED78-2508-4249360A69C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03770" y="1773289"/>
            <a:ext cx="3180740" cy="4114800"/>
          </a:xfrm>
          <a:prstGeom prst="rect">
            <a:avLst/>
          </a:prstGeom>
        </p:spPr>
      </p:pic>
    </p:spTree>
    <p:extLst>
      <p:ext uri="{BB962C8B-B14F-4D97-AF65-F5344CB8AC3E}">
        <p14:creationId xmlns:p14="http://schemas.microsoft.com/office/powerpoint/2010/main" val="395507260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Wrap Up and Preview</a:t>
            </a:r>
          </a:p>
        </p:txBody>
      </p:sp>
      <p:sp>
        <p:nvSpPr>
          <p:cNvPr id="3" name="Text Placeholder 2"/>
          <p:cNvSpPr>
            <a:spLocks noGrp="1"/>
          </p:cNvSpPr>
          <p:nvPr>
            <p:ph type="body" idx="1"/>
          </p:nvPr>
        </p:nvSpPr>
        <p:spPr/>
        <p:txBody>
          <a:bodyPr/>
          <a:lstStyle/>
          <a:p>
            <a:r>
              <a:rPr lang="en-US"/>
              <a:t>Today</a:t>
            </a:r>
          </a:p>
        </p:txBody>
      </p:sp>
      <p:sp>
        <p:nvSpPr>
          <p:cNvPr id="4" name="Content Placeholder 3"/>
          <p:cNvSpPr>
            <a:spLocks noGrp="1"/>
          </p:cNvSpPr>
          <p:nvPr>
            <p:ph sz="half" idx="2"/>
          </p:nvPr>
        </p:nvSpPr>
        <p:spPr/>
        <p:txBody>
          <a:bodyPr>
            <a:normAutofit lnSpcReduction="10000"/>
          </a:bodyPr>
          <a:lstStyle/>
          <a:p>
            <a:r>
              <a:rPr lang="en-US"/>
              <a:t>Procedures for Monitoring</a:t>
            </a:r>
          </a:p>
          <a:p>
            <a:pPr lvl="1"/>
            <a:r>
              <a:rPr lang="en-US"/>
              <a:t>Review your School’s Social Validity &amp; Treatment Integrity Data</a:t>
            </a:r>
          </a:p>
          <a:p>
            <a:pPr lvl="1"/>
            <a:r>
              <a:rPr lang="en-US"/>
              <a:t>Review your School’s Spring Screening Data</a:t>
            </a:r>
          </a:p>
          <a:p>
            <a:r>
              <a:rPr lang="en-US"/>
              <a:t>Planning for the Year Ahead 2026-2027</a:t>
            </a:r>
          </a:p>
          <a:p>
            <a:r>
              <a:rPr lang="en-US"/>
              <a:t>Focusing on Data-Informed Professional Learning</a:t>
            </a:r>
          </a:p>
        </p:txBody>
      </p:sp>
      <p:sp>
        <p:nvSpPr>
          <p:cNvPr id="5" name="Text Placeholder 4"/>
          <p:cNvSpPr>
            <a:spLocks noGrp="1"/>
          </p:cNvSpPr>
          <p:nvPr>
            <p:ph type="body" sz="quarter" idx="3"/>
          </p:nvPr>
        </p:nvSpPr>
        <p:spPr/>
        <p:txBody>
          <a:bodyPr/>
          <a:lstStyle/>
          <a:p>
            <a:r>
              <a:rPr lang="en-US"/>
              <a:t>Next time</a:t>
            </a:r>
          </a:p>
        </p:txBody>
      </p:sp>
      <p:sp>
        <p:nvSpPr>
          <p:cNvPr id="6" name="Content Placeholder 5"/>
          <p:cNvSpPr>
            <a:spLocks noGrp="1"/>
          </p:cNvSpPr>
          <p:nvPr>
            <p:ph sz="quarter" idx="4"/>
          </p:nvPr>
        </p:nvSpPr>
        <p:spPr/>
        <p:txBody>
          <a:bodyPr>
            <a:normAutofit lnSpcReduction="10000"/>
          </a:bodyPr>
          <a:lstStyle/>
          <a:p>
            <a:r>
              <a:rPr lang="en-US"/>
              <a:t>We hope you have a wonderful conclusion to the school year!</a:t>
            </a:r>
          </a:p>
          <a:p>
            <a:r>
              <a:rPr lang="en-US"/>
              <a:t>Invitation: Ci3T Implementation Symposium!</a:t>
            </a:r>
          </a:p>
          <a:p>
            <a:r>
              <a:rPr lang="en-US"/>
              <a:t>Invitation: Partner Spotlight!</a:t>
            </a:r>
            <a:endParaRPr lang="en-US" i="1"/>
          </a:p>
        </p:txBody>
      </p:sp>
    </p:spTree>
    <p:extLst>
      <p:ext uri="{BB962C8B-B14F-4D97-AF65-F5344CB8AC3E}">
        <p14:creationId xmlns:p14="http://schemas.microsoft.com/office/powerpoint/2010/main" val="306768211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Homework</a:t>
            </a:r>
          </a:p>
        </p:txBody>
      </p:sp>
      <p:sp>
        <p:nvSpPr>
          <p:cNvPr id="3" name="Content Placeholder 2"/>
          <p:cNvSpPr>
            <a:spLocks noGrp="1"/>
          </p:cNvSpPr>
          <p:nvPr>
            <p:ph idx="1"/>
          </p:nvPr>
        </p:nvSpPr>
        <p:spPr/>
        <p:txBody>
          <a:bodyPr>
            <a:normAutofit fontScale="92500" lnSpcReduction="20000"/>
          </a:bodyPr>
          <a:lstStyle/>
          <a:p>
            <a:pPr marL="0" indent="0">
              <a:buNone/>
            </a:pPr>
            <a:r>
              <a:rPr lang="en-US" b="1"/>
              <a:t>At your next Ci3T Leadership Team meeting: </a:t>
            </a:r>
          </a:p>
          <a:p>
            <a:pPr lvl="1"/>
            <a:r>
              <a:rPr lang="en-US"/>
              <a:t>Begin planning updates to your Ci3T Implementation Manual for next year; consider:</a:t>
            </a:r>
          </a:p>
          <a:p>
            <a:pPr lvl="2"/>
            <a:r>
              <a:rPr lang="en-US"/>
              <a:t>Takeaways from data reviews conducted this year (social validity, treatment integrity, student outcomes)</a:t>
            </a:r>
          </a:p>
          <a:p>
            <a:pPr lvl="2"/>
            <a:r>
              <a:rPr lang="en-US"/>
              <a:t>District Master updates</a:t>
            </a:r>
          </a:p>
          <a:p>
            <a:pPr lvl="1"/>
            <a:r>
              <a:rPr lang="en-US"/>
              <a:t>Update your Ci3T Leadership Team structures for next year, including membership, meeting dates, agendas</a:t>
            </a:r>
          </a:p>
          <a:p>
            <a:pPr lvl="1"/>
            <a:r>
              <a:rPr lang="en-US"/>
              <a:t>Plan data-informed professional learning to support your staff in 2025-2026</a:t>
            </a:r>
          </a:p>
          <a:p>
            <a:pPr marL="0" indent="0">
              <a:buNone/>
            </a:pPr>
            <a:r>
              <a:rPr lang="en-US" b="1"/>
              <a:t>At your next faculty meeting: </a:t>
            </a:r>
          </a:p>
          <a:p>
            <a:pPr lvl="1"/>
            <a:r>
              <a:rPr lang="en-US"/>
              <a:t>Share successes</a:t>
            </a:r>
          </a:p>
          <a:p>
            <a:pPr lvl="1"/>
            <a:r>
              <a:rPr lang="en-US"/>
              <a:t>Share spring implementation report and screening data</a:t>
            </a:r>
          </a:p>
          <a:p>
            <a:pPr lvl="1"/>
            <a:r>
              <a:rPr lang="en-US"/>
              <a:t>Share revisions to Ci3T Implementation Manual based on spring data</a:t>
            </a:r>
          </a:p>
          <a:p>
            <a:pPr lvl="1"/>
            <a:r>
              <a:rPr lang="en-US"/>
              <a:t>Share professional learning resources and opportunities</a:t>
            </a:r>
          </a:p>
        </p:txBody>
      </p:sp>
    </p:spTree>
    <p:extLst>
      <p:ext uri="{BB962C8B-B14F-4D97-AF65-F5344CB8AC3E}">
        <p14:creationId xmlns:p14="http://schemas.microsoft.com/office/powerpoint/2010/main" val="171808775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B8ECD-7248-BF1D-A879-79EC24522C1B}"/>
              </a:ext>
            </a:extLst>
          </p:cNvPr>
          <p:cNvSpPr>
            <a:spLocks noGrp="1"/>
          </p:cNvSpPr>
          <p:nvPr>
            <p:ph type="title"/>
          </p:nvPr>
        </p:nvSpPr>
        <p:spPr/>
        <p:txBody>
          <a:bodyPr/>
          <a:lstStyle/>
          <a:p>
            <a:r>
              <a:rPr lang="en-US"/>
              <a:t>Action Planning</a:t>
            </a:r>
          </a:p>
        </p:txBody>
      </p:sp>
      <p:pic>
        <p:nvPicPr>
          <p:cNvPr id="15" name="Picture 1" descr="Action Steps Tables. Logistics Action Items Table is used for planning steps for supporting implementation and includes the following columns: action item, person(s) responsible, planned completion date, date completed, and completed items. Problem-solving Action Plan Table is used for team-initiated problem solving (TIPS), which involves using school-wide data to identify challenges and make action plans, and includes the following columns: problem statement, hypothesis (why), solutions/tasks, who?, by when?, and goal, timeline, and decision rules.">
            <a:extLst>
              <a:ext uri="{FF2B5EF4-FFF2-40B4-BE49-F238E27FC236}">
                <a16:creationId xmlns:a16="http://schemas.microsoft.com/office/drawing/2014/main" id="{C5A58C0D-79F1-866D-4CC6-4E75B7066231}"/>
              </a:ext>
            </a:extLst>
          </p:cNvPr>
          <p:cNvPicPr>
            <a:picLocks noChangeAspect="1"/>
          </p:cNvPicPr>
          <p:nvPr/>
        </p:nvPicPr>
        <p:blipFill>
          <a:blip r:embed="rId3"/>
          <a:stretch>
            <a:fillRect/>
          </a:stretch>
        </p:blipFill>
        <p:spPr>
          <a:xfrm>
            <a:off x="838200" y="1480119"/>
            <a:ext cx="9425233" cy="5175953"/>
          </a:xfrm>
          <a:prstGeom prst="rect">
            <a:avLst/>
          </a:prstGeom>
        </p:spPr>
      </p:pic>
      <p:pic>
        <p:nvPicPr>
          <p:cNvPr id="5" name="Picture 2">
            <a:extLst>
              <a:ext uri="{FF2B5EF4-FFF2-40B4-BE49-F238E27FC236}">
                <a16:creationId xmlns:a16="http://schemas.microsoft.com/office/drawing/2014/main" id="{68533E8F-4EEF-0FDF-A5E9-B06CBE3EC129}"/>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78836" y="0"/>
            <a:ext cx="1413164" cy="1828800"/>
          </a:xfrm>
          <a:prstGeom prst="rect">
            <a:avLst/>
          </a:prstGeom>
          <a:ln w="9525">
            <a:solidFill>
              <a:schemeClr val="tx1">
                <a:lumMod val="50000"/>
                <a:lumOff val="50000"/>
              </a:schemeClr>
            </a:solidFill>
          </a:ln>
          <a:effectLst>
            <a:outerShdw blurRad="50800" dist="38100" dir="13500000" algn="br" rotWithShape="0">
              <a:prstClr val="black">
                <a:alpha val="10000"/>
              </a:prstClr>
            </a:outerShdw>
          </a:effectLst>
        </p:spPr>
      </p:pic>
    </p:spTree>
    <p:extLst>
      <p:ext uri="{BB962C8B-B14F-4D97-AF65-F5344CB8AC3E}">
        <p14:creationId xmlns:p14="http://schemas.microsoft.com/office/powerpoint/2010/main" val="329988952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180BD-300E-3B3D-F5E1-FA5624D1DF1C}"/>
              </a:ext>
            </a:extLst>
          </p:cNvPr>
          <p:cNvSpPr>
            <a:spLocks noGrp="1"/>
          </p:cNvSpPr>
          <p:nvPr>
            <p:ph type="title"/>
          </p:nvPr>
        </p:nvSpPr>
        <p:spPr/>
        <p:txBody>
          <a:bodyPr/>
          <a:lstStyle/>
          <a:p>
            <a:r>
              <a:rPr lang="en-US"/>
              <a:t>Coaching Protocol Reminder</a:t>
            </a:r>
          </a:p>
        </p:txBody>
      </p:sp>
      <p:pic>
        <p:nvPicPr>
          <p:cNvPr id="14" name="Page 1" descr="Ci3T Implementation Series and Delivery Coaching Protocol">
            <a:extLst>
              <a:ext uri="{FF2B5EF4-FFF2-40B4-BE49-F238E27FC236}">
                <a16:creationId xmlns:a16="http://schemas.microsoft.com/office/drawing/2014/main" id="{A2975193-920D-40FE-7B6F-45E87A60395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29269" y="1752301"/>
            <a:ext cx="3583675" cy="4497985"/>
          </a:xfrm>
          <a:prstGeom prst="rect">
            <a:avLst/>
          </a:prstGeom>
          <a:ln>
            <a:solidFill>
              <a:schemeClr val="tx1">
                <a:lumMod val="50000"/>
                <a:lumOff val="50000"/>
              </a:schemeClr>
            </a:solidFill>
          </a:ln>
        </p:spPr>
      </p:pic>
      <p:pic>
        <p:nvPicPr>
          <p:cNvPr id="5" name="Picture 1" descr="Screenshot of Session 1 activities to complete after the session, including implementation coaching tips">
            <a:extLst>
              <a:ext uri="{FF2B5EF4-FFF2-40B4-BE49-F238E27FC236}">
                <a16:creationId xmlns:a16="http://schemas.microsoft.com/office/drawing/2014/main" id="{3FCC2BEA-81DA-C5AE-5109-3A546B810D55}"/>
              </a:ext>
            </a:extLst>
          </p:cNvPr>
          <p:cNvPicPr>
            <a:picLocks noChangeAspect="1"/>
          </p:cNvPicPr>
          <p:nvPr/>
        </p:nvPicPr>
        <p:blipFill>
          <a:blip r:embed="rId4"/>
          <a:stretch>
            <a:fillRect/>
          </a:stretch>
        </p:blipFill>
        <p:spPr>
          <a:xfrm>
            <a:off x="4869816" y="1752301"/>
            <a:ext cx="4765504" cy="4444234"/>
          </a:xfrm>
          <a:prstGeom prst="rect">
            <a:avLst/>
          </a:prstGeom>
          <a:ln>
            <a:solidFill>
              <a:schemeClr val="tx1"/>
            </a:solidFill>
          </a:ln>
        </p:spPr>
      </p:pic>
    </p:spTree>
    <p:extLst>
      <p:ext uri="{BB962C8B-B14F-4D97-AF65-F5344CB8AC3E}">
        <p14:creationId xmlns:p14="http://schemas.microsoft.com/office/powerpoint/2010/main" val="395146367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D1364827-4E84-9A46-0A75-908EEA346080}"/>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Thank you!</a:t>
            </a:r>
          </a:p>
        </p:txBody>
      </p:sp>
      <p:sp>
        <p:nvSpPr>
          <p:cNvPr id="32" name="Textbox">
            <a:extLst>
              <a:ext uri="{FF2B5EF4-FFF2-40B4-BE49-F238E27FC236}">
                <a16:creationId xmlns:a16="http://schemas.microsoft.com/office/drawing/2014/main" id="{A1BFA1ED-E29C-A058-6D78-DD52B15BDA08}"/>
              </a:ext>
              <a:ext uri="{C183D7F6-B498-43B3-948B-1728B52AA6E4}">
                <adec:decorative xmlns:adec="http://schemas.microsoft.com/office/drawing/2017/decorative" val="0"/>
              </a:ext>
            </a:extLst>
          </p:cNvPr>
          <p:cNvSpPr/>
          <p:nvPr/>
        </p:nvSpPr>
        <p:spPr>
          <a:xfrm>
            <a:off x="9548907" y="1861338"/>
            <a:ext cx="2456627" cy="41088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1200"/>
              </a:spcAft>
              <a:buClr>
                <a:srgbClr val="0BC58A"/>
              </a:buClr>
              <a:buSzTx/>
              <a:buFontTx/>
              <a:buNone/>
              <a:tabLst/>
              <a:defRPr/>
            </a:pPr>
            <a:r>
              <a:rPr kumimoji="0" lang="en-US" sz="2800" b="0" i="0" u="none" strike="noStrike" kern="1200" cap="none" spc="-100" normalizeH="0" baseline="0" noProof="0">
                <a:ln>
                  <a:noFill/>
                </a:ln>
                <a:solidFill>
                  <a:srgbClr val="4D4D4D"/>
                </a:solidFill>
                <a:effectLst/>
                <a:uLnTx/>
                <a:uFillTx/>
                <a:latin typeface="Arial" panose="020B0604020202020204"/>
                <a:ea typeface="Roboto" pitchFamily="2" charset="0"/>
                <a:cs typeface="+mn-cs"/>
              </a:rPr>
              <a:t>Tag us in your Ci3T highlights, we love to see Ci3T in action! </a:t>
            </a:r>
          </a:p>
          <a:p>
            <a:pPr marL="0" marR="0" lvl="0" indent="0" algn="l" defTabSz="914400" rtl="0" eaLnBrk="1" fontAlgn="auto" latinLnBrk="0" hangingPunct="1">
              <a:lnSpc>
                <a:spcPct val="100000"/>
              </a:lnSpc>
              <a:spcBef>
                <a:spcPts val="0"/>
              </a:spcBef>
              <a:spcAft>
                <a:spcPts val="600"/>
              </a:spcAft>
              <a:buClr>
                <a:srgbClr val="0BC58A"/>
              </a:buClr>
              <a:buSzTx/>
              <a:buFontTx/>
              <a:buNone/>
              <a:tabLst/>
              <a:defRPr/>
            </a:pPr>
            <a:r>
              <a:rPr kumimoji="0" lang="en-US" sz="2800" b="0" i="0" u="none" strike="noStrike" kern="1200" cap="none" spc="-100" normalizeH="0" baseline="0" noProof="0">
                <a:ln>
                  <a:noFill/>
                </a:ln>
                <a:solidFill>
                  <a:srgbClr val="4D4D4D"/>
                </a:solidFill>
                <a:effectLst/>
                <a:uLnTx/>
                <a:uFillTx/>
                <a:latin typeface="Arial" panose="020B0604020202020204"/>
                <a:ea typeface="Roboto" pitchFamily="2" charset="0"/>
                <a:cs typeface="+mn-cs"/>
              </a:rPr>
              <a:t>Follow us on </a:t>
            </a:r>
            <a:r>
              <a:rPr kumimoji="0" lang="en-US" sz="2800" b="1" i="0" u="none" strike="noStrike" kern="1200" cap="none" spc="-100" normalizeH="0" baseline="0" noProof="0">
                <a:ln>
                  <a:noFill/>
                </a:ln>
                <a:solidFill>
                  <a:srgbClr val="2F4E6D"/>
                </a:solidFill>
                <a:effectLst/>
                <a:uLnTx/>
                <a:uFillTx/>
                <a:latin typeface="Arial" panose="020B0604020202020204"/>
                <a:ea typeface="Roboto" pitchFamily="2" charset="0"/>
                <a:cs typeface="+mn-cs"/>
              </a:rPr>
              <a:t>Instagram</a:t>
            </a:r>
            <a:r>
              <a:rPr kumimoji="0" lang="en-US" sz="2800" b="0" i="0" u="none" strike="noStrike" kern="1200" cap="none" spc="-100" normalizeH="0" baseline="0" noProof="0">
                <a:ln>
                  <a:noFill/>
                </a:ln>
                <a:solidFill>
                  <a:srgbClr val="4D4D4D"/>
                </a:solidFill>
                <a:effectLst/>
                <a:uLnTx/>
                <a:uFillTx/>
                <a:latin typeface="Arial" panose="020B0604020202020204"/>
                <a:ea typeface="Roboto" pitchFamily="2" charset="0"/>
                <a:cs typeface="+mn-cs"/>
              </a:rPr>
              <a:t> for updates and new resources!</a:t>
            </a:r>
          </a:p>
          <a:p>
            <a:pPr marL="0" marR="0" lvl="0" indent="0" algn="l" defTabSz="914400" rtl="0" eaLnBrk="1" fontAlgn="auto" latinLnBrk="0" hangingPunct="1">
              <a:lnSpc>
                <a:spcPct val="100000"/>
              </a:lnSpc>
              <a:spcBef>
                <a:spcPts val="0"/>
              </a:spcBef>
              <a:spcAft>
                <a:spcPts val="600"/>
              </a:spcAft>
              <a:buClr>
                <a:srgbClr val="0BC58A"/>
              </a:buClr>
              <a:buSzTx/>
              <a:buFontTx/>
              <a:buNone/>
              <a:tabLst/>
              <a:defRPr/>
            </a:pPr>
            <a:endParaRPr kumimoji="0" lang="en-US" sz="2800" b="0" i="0" u="none" strike="noStrike" kern="1200" cap="none" spc="-100" normalizeH="0" baseline="0" noProof="0">
              <a:ln>
                <a:noFill/>
              </a:ln>
              <a:solidFill>
                <a:srgbClr val="4D4D4D"/>
              </a:solidFill>
              <a:effectLst/>
              <a:uLnTx/>
              <a:uFillTx/>
              <a:latin typeface="Arial" panose="020B0604020202020204"/>
              <a:ea typeface="Roboto" pitchFamily="2" charset="0"/>
              <a:cs typeface="+mn-cs"/>
            </a:endParaRPr>
          </a:p>
        </p:txBody>
      </p:sp>
      <p:grpSp>
        <p:nvGrpSpPr>
          <p:cNvPr id="5" name="Group 3" descr="Find us on Instagram @Ci3Tmodel">
            <a:extLst>
              <a:ext uri="{FF2B5EF4-FFF2-40B4-BE49-F238E27FC236}">
                <a16:creationId xmlns:a16="http://schemas.microsoft.com/office/drawing/2014/main" id="{E2224B93-FE6D-FCDF-80D2-C2D9B978A415}"/>
              </a:ext>
            </a:extLst>
          </p:cNvPr>
          <p:cNvGrpSpPr/>
          <p:nvPr/>
        </p:nvGrpSpPr>
        <p:grpSpPr>
          <a:xfrm>
            <a:off x="9292079" y="236842"/>
            <a:ext cx="2856101" cy="1440520"/>
            <a:chOff x="9292079" y="236842"/>
            <a:chExt cx="2856101" cy="1440520"/>
          </a:xfrm>
        </p:grpSpPr>
        <p:sp>
          <p:nvSpPr>
            <p:cNvPr id="20" name="Rectangle">
              <a:extLst>
                <a:ext uri="{FF2B5EF4-FFF2-40B4-BE49-F238E27FC236}">
                  <a16:creationId xmlns:a16="http://schemas.microsoft.com/office/drawing/2014/main" id="{103543FE-D9DC-616D-C2AC-5026487A44E5}"/>
                </a:ext>
                <a:ext uri="{C183D7F6-B498-43B3-948B-1728B52AA6E4}">
                  <adec:decorative xmlns:adec="http://schemas.microsoft.com/office/drawing/2017/decorative" val="1"/>
                </a:ext>
              </a:extLst>
            </p:cNvPr>
            <p:cNvSpPr/>
            <p:nvPr/>
          </p:nvSpPr>
          <p:spPr>
            <a:xfrm rot="5400000">
              <a:off x="10195589" y="-275230"/>
              <a:ext cx="1049082" cy="2856101"/>
            </a:xfrm>
            <a:prstGeom prst="round2SameRect">
              <a:avLst>
                <a:gd name="adj1" fmla="val 50000"/>
                <a:gd name="adj2" fmla="val 0"/>
              </a:avLst>
            </a:prstGeom>
            <a:solidFill>
              <a:schemeClr val="accent5"/>
            </a:solidFill>
            <a:ln>
              <a:noFill/>
            </a:ln>
            <a:effectLst>
              <a:innerShdw blurRad="50800" dist="25400" dir="162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7" name="Instagram Tag">
              <a:extLst>
                <a:ext uri="{FF2B5EF4-FFF2-40B4-BE49-F238E27FC236}">
                  <a16:creationId xmlns:a16="http://schemas.microsoft.com/office/drawing/2014/main" id="{C8E94276-245E-6D26-500E-058D266F0192}"/>
                </a:ext>
                <a:ext uri="{C183D7F6-B498-43B3-948B-1728B52AA6E4}">
                  <adec:decorative xmlns:adec="http://schemas.microsoft.com/office/drawing/2017/decorative" val="1"/>
                </a:ext>
              </a:extLst>
            </p:cNvPr>
            <p:cNvSpPr/>
            <p:nvPr/>
          </p:nvSpPr>
          <p:spPr>
            <a:xfrm flipH="1">
              <a:off x="9641558" y="937376"/>
              <a:ext cx="2071080" cy="430887"/>
            </a:xfrm>
            <a:prstGeom prst="rect">
              <a:avLst/>
            </a:prstGeom>
          </p:spPr>
          <p:txBody>
            <a:bodyPr wrap="non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a:ln>
                    <a:noFill/>
                  </a:ln>
                  <a:solidFill>
                    <a:prstClr val="white"/>
                  </a:solidFill>
                  <a:effectLst/>
                  <a:uLnTx/>
                  <a:uFillTx/>
                  <a:latin typeface="Arial" panose="020B0604020202020204"/>
                  <a:ea typeface="+mn-ea"/>
                  <a:cs typeface="+mn-cs"/>
                </a:rPr>
                <a:t>@</a:t>
              </a:r>
              <a:r>
                <a:rPr kumimoji="0" lang="en-US" sz="2800" b="1" i="0" u="none" strike="noStrike" kern="1200" cap="none" spc="0" normalizeH="0" baseline="0" noProof="0">
                  <a:ln>
                    <a:noFill/>
                  </a:ln>
                  <a:solidFill>
                    <a:prstClr val="white"/>
                  </a:solidFill>
                  <a:effectLst/>
                  <a:uLnTx/>
                  <a:uFillTx/>
                  <a:latin typeface="Arial" panose="020B0604020202020204"/>
                  <a:ea typeface="+mn-ea"/>
                  <a:cs typeface="+mn-cs"/>
                </a:rPr>
                <a:t>Ci3Tmodel</a:t>
              </a:r>
              <a:endParaRPr kumimoji="0" lang="en-US" sz="3200" b="1"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59" name="Instagram Graphic">
              <a:extLst>
                <a:ext uri="{FF2B5EF4-FFF2-40B4-BE49-F238E27FC236}">
                  <a16:creationId xmlns:a16="http://schemas.microsoft.com/office/drawing/2014/main" id="{E9A21982-9AF9-778D-9FF2-AB218E9958B2}"/>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34198" y="236842"/>
              <a:ext cx="685800" cy="685800"/>
            </a:xfrm>
            <a:prstGeom prst="rect">
              <a:avLst/>
            </a:prstGeom>
          </p:spPr>
        </p:pic>
      </p:grpSp>
      <p:grpSp>
        <p:nvGrpSpPr>
          <p:cNvPr id="6" name="Group 4" descr="Tag us #Ci3T">
            <a:extLst>
              <a:ext uri="{FF2B5EF4-FFF2-40B4-BE49-F238E27FC236}">
                <a16:creationId xmlns:a16="http://schemas.microsoft.com/office/drawing/2014/main" id="{4DF3047A-EBA0-A437-7E5B-ABCCC856EDF3}"/>
              </a:ext>
            </a:extLst>
          </p:cNvPr>
          <p:cNvGrpSpPr/>
          <p:nvPr/>
        </p:nvGrpSpPr>
        <p:grpSpPr>
          <a:xfrm>
            <a:off x="502380" y="628280"/>
            <a:ext cx="2396895" cy="1049082"/>
            <a:chOff x="503024" y="3631292"/>
            <a:chExt cx="2396895" cy="1049082"/>
          </a:xfrm>
        </p:grpSpPr>
        <p:sp>
          <p:nvSpPr>
            <p:cNvPr id="41" name="Rectangle">
              <a:extLst>
                <a:ext uri="{FF2B5EF4-FFF2-40B4-BE49-F238E27FC236}">
                  <a16:creationId xmlns:a16="http://schemas.microsoft.com/office/drawing/2014/main" id="{5D3C760B-7DB2-54B7-D015-68C5AAAC5E34}"/>
                </a:ext>
              </a:extLst>
            </p:cNvPr>
            <p:cNvSpPr/>
            <p:nvPr/>
          </p:nvSpPr>
          <p:spPr>
            <a:xfrm rot="16200000" flipH="1">
              <a:off x="1176931" y="2957385"/>
              <a:ext cx="1049082" cy="2396895"/>
            </a:xfrm>
            <a:prstGeom prst="round2SameRect">
              <a:avLst>
                <a:gd name="adj1" fmla="val 50000"/>
                <a:gd name="adj2" fmla="val 0"/>
              </a:avLst>
            </a:prstGeom>
            <a:solidFill>
              <a:schemeClr val="accent4"/>
            </a:solidFill>
            <a:ln>
              <a:noFill/>
            </a:ln>
            <a:effectLst>
              <a:innerShdw blurRad="50800" dist="25400" dir="162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4" name="Textbox">
              <a:extLst>
                <a:ext uri="{FF2B5EF4-FFF2-40B4-BE49-F238E27FC236}">
                  <a16:creationId xmlns:a16="http://schemas.microsoft.com/office/drawing/2014/main" id="{05912D27-1AA2-CE82-D52D-D2695A16DFF9}"/>
                </a:ext>
              </a:extLst>
            </p:cNvPr>
            <p:cNvSpPr/>
            <p:nvPr/>
          </p:nvSpPr>
          <p:spPr>
            <a:xfrm flipH="1">
              <a:off x="677732" y="3756824"/>
              <a:ext cx="2117838" cy="738664"/>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Arial" panose="020B0604020202020204"/>
                  <a:ea typeface="+mn-ea"/>
                  <a:cs typeface="+mn-cs"/>
                </a:rPr>
                <a:t>#Ci3T</a:t>
              </a:r>
              <a:endParaRPr kumimoji="0" lang="en-US" sz="5400" b="1"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19" name="Group 1" descr="Thank you! Find us on ci3t.org">
            <a:extLst>
              <a:ext uri="{FF2B5EF4-FFF2-40B4-BE49-F238E27FC236}">
                <a16:creationId xmlns:a16="http://schemas.microsoft.com/office/drawing/2014/main" id="{4F8EE055-D412-F317-53EB-93FE726D78F6}"/>
              </a:ext>
            </a:extLst>
          </p:cNvPr>
          <p:cNvGrpSpPr/>
          <p:nvPr/>
        </p:nvGrpSpPr>
        <p:grpSpPr>
          <a:xfrm>
            <a:off x="2899918" y="380045"/>
            <a:ext cx="6392161" cy="6453540"/>
            <a:chOff x="2899918" y="380045"/>
            <a:chExt cx="6392161" cy="6453540"/>
          </a:xfrm>
        </p:grpSpPr>
        <p:pic>
          <p:nvPicPr>
            <p:cNvPr id="65" name="Picture 3">
              <a:extLst>
                <a:ext uri="{FF2B5EF4-FFF2-40B4-BE49-F238E27FC236}">
                  <a16:creationId xmlns:a16="http://schemas.microsoft.com/office/drawing/2014/main" id="{315BD4C5-4BFE-50F1-2A69-C83A1FF23F28}"/>
                </a:ext>
                <a:ext uri="{C183D7F6-B498-43B3-948B-1728B52AA6E4}">
                  <adec:decorative xmlns:adec="http://schemas.microsoft.com/office/drawing/2017/decorative" val="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003626" y="506390"/>
              <a:ext cx="6184102" cy="6327195"/>
            </a:xfrm>
            <a:prstGeom prst="rect">
              <a:avLst/>
            </a:prstGeom>
          </p:spPr>
        </p:pic>
        <p:sp>
          <p:nvSpPr>
            <p:cNvPr id="12" name="Shading">
              <a:extLst>
                <a:ext uri="{FF2B5EF4-FFF2-40B4-BE49-F238E27FC236}">
                  <a16:creationId xmlns:a16="http://schemas.microsoft.com/office/drawing/2014/main" id="{F7CEAEE8-1E43-F873-6731-9E005C4345FF}"/>
                </a:ext>
                <a:ext uri="{C183D7F6-B498-43B3-948B-1728B52AA6E4}">
                  <adec:decorative xmlns:adec="http://schemas.microsoft.com/office/drawing/2017/decorative" val="1"/>
                </a:ext>
              </a:extLst>
            </p:cNvPr>
            <p:cNvSpPr/>
            <p:nvPr/>
          </p:nvSpPr>
          <p:spPr>
            <a:xfrm>
              <a:off x="3003947" y="481197"/>
              <a:ext cx="6184102" cy="6337300"/>
            </a:xfrm>
            <a:prstGeom prst="rect">
              <a:avLst/>
            </a:prstGeom>
            <a:gradFill flip="none" rotWithShape="1">
              <a:gsLst>
                <a:gs pos="0">
                  <a:schemeClr val="accent5">
                    <a:lumMod val="0"/>
                    <a:lumOff val="100000"/>
                    <a:alpha val="88000"/>
                  </a:schemeClr>
                </a:gs>
                <a:gs pos="34000">
                  <a:schemeClr val="accent5">
                    <a:lumMod val="0"/>
                    <a:lumOff val="100000"/>
                    <a:alpha val="80000"/>
                  </a:schemeClr>
                </a:gs>
                <a:gs pos="100000">
                  <a:schemeClr val="accent5">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0" name="Outline">
              <a:extLst>
                <a:ext uri="{FF2B5EF4-FFF2-40B4-BE49-F238E27FC236}">
                  <a16:creationId xmlns:a16="http://schemas.microsoft.com/office/drawing/2014/main" id="{6503E3C3-C801-4B6D-55E1-5236EC863F39}"/>
                </a:ext>
                <a:ext uri="{C183D7F6-B498-43B3-948B-1728B52AA6E4}">
                  <adec:decorative xmlns:adec="http://schemas.microsoft.com/office/drawing/2017/decorative" val="1"/>
                </a:ext>
              </a:extLst>
            </p:cNvPr>
            <p:cNvSpPr/>
            <p:nvPr/>
          </p:nvSpPr>
          <p:spPr>
            <a:xfrm>
              <a:off x="2899918" y="380045"/>
              <a:ext cx="6392161" cy="6453540"/>
            </a:xfrm>
            <a:custGeom>
              <a:avLst/>
              <a:gdLst>
                <a:gd name="connsiteX0" fmla="*/ 0 w 4535424"/>
                <a:gd name="connsiteY0" fmla="*/ 0 h 6629400"/>
                <a:gd name="connsiteX1" fmla="*/ 4535424 w 4535424"/>
                <a:gd name="connsiteY1" fmla="*/ 0 h 6629400"/>
                <a:gd name="connsiteX2" fmla="*/ 4535424 w 4535424"/>
                <a:gd name="connsiteY2" fmla="*/ 6629400 h 6629400"/>
                <a:gd name="connsiteX3" fmla="*/ 0 w 4535424"/>
                <a:gd name="connsiteY3" fmla="*/ 6629400 h 6629400"/>
                <a:gd name="connsiteX4" fmla="*/ 0 w 4535424"/>
                <a:gd name="connsiteY4" fmla="*/ 0 h 6629400"/>
                <a:gd name="connsiteX0" fmla="*/ 0 w 4535424"/>
                <a:gd name="connsiteY0" fmla="*/ 0 h 6629400"/>
                <a:gd name="connsiteX1" fmla="*/ 4535424 w 4535424"/>
                <a:gd name="connsiteY1" fmla="*/ 0 h 6629400"/>
                <a:gd name="connsiteX2" fmla="*/ 4535424 w 4535424"/>
                <a:gd name="connsiteY2" fmla="*/ 6629400 h 6629400"/>
                <a:gd name="connsiteX3" fmla="*/ 2216748 w 4535424"/>
                <a:gd name="connsiteY3" fmla="*/ 6625069 h 6629400"/>
                <a:gd name="connsiteX4" fmla="*/ 0 w 4535424"/>
                <a:gd name="connsiteY4" fmla="*/ 6629400 h 6629400"/>
                <a:gd name="connsiteX5" fmla="*/ 0 w 4535424"/>
                <a:gd name="connsiteY5" fmla="*/ 0 h 6629400"/>
                <a:gd name="connsiteX0" fmla="*/ 0 w 4535424"/>
                <a:gd name="connsiteY0" fmla="*/ 0 h 6629400"/>
                <a:gd name="connsiteX1" fmla="*/ 4535424 w 4535424"/>
                <a:gd name="connsiteY1" fmla="*/ 0 h 6629400"/>
                <a:gd name="connsiteX2" fmla="*/ 4535424 w 4535424"/>
                <a:gd name="connsiteY2" fmla="*/ 6629400 h 6629400"/>
                <a:gd name="connsiteX3" fmla="*/ 0 w 4535424"/>
                <a:gd name="connsiteY3" fmla="*/ 6629400 h 6629400"/>
                <a:gd name="connsiteX4" fmla="*/ 0 w 4535424"/>
                <a:gd name="connsiteY4" fmla="*/ 0 h 6629400"/>
                <a:gd name="connsiteX0" fmla="*/ 0 w 4626864"/>
                <a:gd name="connsiteY0" fmla="*/ 6629400 h 6720840"/>
                <a:gd name="connsiteX1" fmla="*/ 0 w 4626864"/>
                <a:gd name="connsiteY1" fmla="*/ 0 h 6720840"/>
                <a:gd name="connsiteX2" fmla="*/ 4535424 w 4626864"/>
                <a:gd name="connsiteY2" fmla="*/ 0 h 6720840"/>
                <a:gd name="connsiteX3" fmla="*/ 4626864 w 4626864"/>
                <a:gd name="connsiteY3" fmla="*/ 6720840 h 6720840"/>
                <a:gd name="connsiteX0" fmla="*/ 0 w 4535424"/>
                <a:gd name="connsiteY0" fmla="*/ 6629400 h 6656294"/>
                <a:gd name="connsiteX1" fmla="*/ 0 w 4535424"/>
                <a:gd name="connsiteY1" fmla="*/ 0 h 6656294"/>
                <a:gd name="connsiteX2" fmla="*/ 4535424 w 4535424"/>
                <a:gd name="connsiteY2" fmla="*/ 0 h 6656294"/>
                <a:gd name="connsiteX3" fmla="*/ 4508530 w 4535424"/>
                <a:gd name="connsiteY3" fmla="*/ 6656294 h 6656294"/>
                <a:gd name="connsiteX0" fmla="*/ 0 w 4535424"/>
                <a:gd name="connsiteY0" fmla="*/ 6629400 h 6629400"/>
                <a:gd name="connsiteX1" fmla="*/ 0 w 4535424"/>
                <a:gd name="connsiteY1" fmla="*/ 0 h 6629400"/>
                <a:gd name="connsiteX2" fmla="*/ 4535424 w 4535424"/>
                <a:gd name="connsiteY2" fmla="*/ 0 h 6629400"/>
                <a:gd name="connsiteX3" fmla="*/ 4497772 w 4535424"/>
                <a:gd name="connsiteY3" fmla="*/ 6580991 h 6629400"/>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Lst>
              <a:ahLst/>
              <a:cxnLst>
                <a:cxn ang="0">
                  <a:pos x="connsiteX0" y="connsiteY0"/>
                </a:cxn>
                <a:cxn ang="0">
                  <a:pos x="connsiteX1" y="connsiteY1"/>
                </a:cxn>
                <a:cxn ang="0">
                  <a:pos x="connsiteX2" y="connsiteY2"/>
                </a:cxn>
                <a:cxn ang="0">
                  <a:pos x="connsiteX3" y="connsiteY3"/>
                </a:cxn>
              </a:cxnLst>
              <a:rect l="l" t="t" r="r" b="b"/>
              <a:pathLst>
                <a:path w="4546181" h="6580991">
                  <a:moveTo>
                    <a:pt x="0" y="6575612"/>
                  </a:moveTo>
                  <a:cubicBezTo>
                    <a:pt x="5378" y="3287806"/>
                    <a:pt x="7171" y="2191871"/>
                    <a:pt x="10757" y="0"/>
                  </a:cubicBezTo>
                  <a:lnTo>
                    <a:pt x="4546181" y="0"/>
                  </a:lnTo>
                  <a:cubicBezTo>
                    <a:pt x="4546181" y="2209800"/>
                    <a:pt x="4527355" y="3290495"/>
                    <a:pt x="4508529" y="6580991"/>
                  </a:cubicBezTo>
                </a:path>
              </a:pathLst>
            </a:cu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68" name="Picture 2">
              <a:extLst>
                <a:ext uri="{FF2B5EF4-FFF2-40B4-BE49-F238E27FC236}">
                  <a16:creationId xmlns:a16="http://schemas.microsoft.com/office/drawing/2014/main" id="{BF787E7C-A9B4-92E9-B052-2FFCDF7B0821}"/>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665063" y="2270009"/>
              <a:ext cx="861869" cy="747588"/>
            </a:xfrm>
            <a:prstGeom prst="rect">
              <a:avLst/>
            </a:prstGeom>
          </p:spPr>
        </p:pic>
      </p:grpSp>
      <p:pic>
        <p:nvPicPr>
          <p:cNvPr id="4" name="Picture 1" descr="Screenshot of Ci3T session evaluation">
            <a:extLst>
              <a:ext uri="{FF2B5EF4-FFF2-40B4-BE49-F238E27FC236}">
                <a16:creationId xmlns:a16="http://schemas.microsoft.com/office/drawing/2014/main" id="{D61D8EF9-5543-4A99-4F5C-C449351ADC9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167258" y="3181077"/>
            <a:ext cx="4060506" cy="3473938"/>
          </a:xfrm>
          <a:prstGeom prst="rect">
            <a:avLst/>
          </a:prstGeom>
          <a:ln>
            <a:solidFill>
              <a:schemeClr val="accent5"/>
            </a:solidFill>
          </a:ln>
        </p:spPr>
      </p:pic>
      <p:sp>
        <p:nvSpPr>
          <p:cNvPr id="49" name="Title 2">
            <a:extLst>
              <a:ext uri="{FF2B5EF4-FFF2-40B4-BE49-F238E27FC236}">
                <a16:creationId xmlns:a16="http://schemas.microsoft.com/office/drawing/2014/main" id="{F6F6539B-FD73-9FFB-1424-D269EA3AE516}"/>
              </a:ext>
              <a:ext uri="{C183D7F6-B498-43B3-948B-1728B52AA6E4}">
                <adec:decorative xmlns:adec="http://schemas.microsoft.com/office/drawing/2017/decorative" val="1"/>
              </a:ext>
            </a:extLst>
          </p:cNvPr>
          <p:cNvSpPr txBox="1">
            <a:spLocks/>
          </p:cNvSpPr>
          <p:nvPr/>
        </p:nvSpPr>
        <p:spPr>
          <a:xfrm>
            <a:off x="3448899" y="461942"/>
            <a:ext cx="5064474" cy="1837426"/>
          </a:xfrm>
          <a:prstGeom prst="rect">
            <a:avLst/>
          </a:prstGeom>
        </p:spPr>
        <p:txBody>
          <a:bodyPr wrap="square">
            <a:sp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7200" b="1" i="0" u="none" strike="noStrike" kern="1200" cap="none" spc="-500" normalizeH="0" baseline="0" noProof="0">
                <a:ln w="3175">
                  <a:solidFill>
                    <a:prstClr val="white">
                      <a:lumMod val="95000"/>
                    </a:prstClr>
                  </a:solidFill>
                </a:ln>
                <a:solidFill>
                  <a:srgbClr val="4D4D4D"/>
                </a:solidFill>
                <a:effectLst/>
                <a:uLnTx/>
                <a:uFillTx/>
                <a:latin typeface="Arial" panose="020B0604020202020204"/>
                <a:ea typeface="+mj-ea"/>
                <a:cs typeface="+mj-cs"/>
              </a:rPr>
              <a:t>Thank you!</a:t>
            </a:r>
            <a:endParaRPr kumimoji="0" lang="en-US" sz="5400" b="1" i="0" u="none" strike="noStrike" kern="1200" cap="none" spc="-500" normalizeH="0" baseline="0" noProof="0">
              <a:ln>
                <a:noFill/>
              </a:ln>
              <a:solidFill>
                <a:srgbClr val="4D4D4D"/>
              </a:solidFill>
              <a:effectLst/>
              <a:uLnTx/>
              <a:uFillTx/>
              <a:latin typeface="Arial" panose="020B0604020202020204"/>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a:ln>
                  <a:noFill/>
                </a:ln>
                <a:solidFill>
                  <a:prstClr val="black"/>
                </a:solidFill>
                <a:effectLst/>
                <a:uLnTx/>
                <a:uFillTx/>
                <a:latin typeface="Arial" panose="020B0604020202020204"/>
                <a:ea typeface="+mj-ea"/>
                <a:cs typeface="+mj-cs"/>
              </a:rPr>
              <a:t>ci3t.org</a:t>
            </a:r>
          </a:p>
        </p:txBody>
      </p:sp>
    </p:spTree>
    <p:extLst>
      <p:ext uri="{BB962C8B-B14F-4D97-AF65-F5344CB8AC3E}">
        <p14:creationId xmlns:p14="http://schemas.microsoft.com/office/powerpoint/2010/main" val="1946478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C367A-473D-9A8A-9347-864A6361F006}"/>
              </a:ext>
            </a:extLst>
          </p:cNvPr>
          <p:cNvSpPr>
            <a:spLocks noGrp="1"/>
          </p:cNvSpPr>
          <p:nvPr>
            <p:ph type="title"/>
          </p:nvPr>
        </p:nvSpPr>
        <p:spPr>
          <a:xfrm>
            <a:off x="838199" y="365125"/>
            <a:ext cx="11081273" cy="1325563"/>
          </a:xfrm>
        </p:spPr>
        <p:txBody>
          <a:bodyPr/>
          <a:lstStyle/>
          <a:p>
            <a:r>
              <a:rPr lang="en-US"/>
              <a:t>Knowledge, Confidence, Use (KCU) Survey</a:t>
            </a:r>
          </a:p>
        </p:txBody>
      </p:sp>
      <p:pic>
        <p:nvPicPr>
          <p:cNvPr id="5" name="Picture 1" descr="Comprehensive, Integrated, Three-Tiered (Ci3T) Model of Prevention Knowledge, Confidence, and Use (KCU) Survey">
            <a:extLst>
              <a:ext uri="{FF2B5EF4-FFF2-40B4-BE49-F238E27FC236}">
                <a16:creationId xmlns:a16="http://schemas.microsoft.com/office/drawing/2014/main" id="{A58EC6F7-9C84-0937-3857-DF1C44DC45C0}"/>
              </a:ext>
            </a:extLst>
          </p:cNvPr>
          <p:cNvPicPr>
            <a:picLocks noChangeAspect="1"/>
          </p:cNvPicPr>
          <p:nvPr/>
        </p:nvPicPr>
        <p:blipFill>
          <a:blip r:embed="rId3"/>
          <a:stretch>
            <a:fillRect/>
          </a:stretch>
        </p:blipFill>
        <p:spPr>
          <a:xfrm>
            <a:off x="1194098" y="1526678"/>
            <a:ext cx="3534675" cy="5206730"/>
          </a:xfrm>
          <a:prstGeom prst="rect">
            <a:avLst/>
          </a:prstGeom>
          <a:ln>
            <a:solidFill>
              <a:schemeClr val="tx1"/>
            </a:solidFill>
          </a:ln>
        </p:spPr>
      </p:pic>
      <p:pic>
        <p:nvPicPr>
          <p:cNvPr id="7" name="Picture 2" descr="KCU tab on the Ci3T website">
            <a:extLst>
              <a:ext uri="{FF2B5EF4-FFF2-40B4-BE49-F238E27FC236}">
                <a16:creationId xmlns:a16="http://schemas.microsoft.com/office/drawing/2014/main" id="{D4F0225B-2D7C-741A-4D38-ACAA63B102ED}"/>
              </a:ext>
            </a:extLst>
          </p:cNvPr>
          <p:cNvPicPr>
            <a:picLocks noChangeAspect="1"/>
          </p:cNvPicPr>
          <p:nvPr/>
        </p:nvPicPr>
        <p:blipFill>
          <a:blip r:embed="rId4"/>
          <a:stretch>
            <a:fillRect/>
          </a:stretch>
        </p:blipFill>
        <p:spPr>
          <a:xfrm>
            <a:off x="5515087" y="1526678"/>
            <a:ext cx="4680182" cy="5067760"/>
          </a:xfrm>
          <a:prstGeom prst="rect">
            <a:avLst/>
          </a:prstGeom>
          <a:ln>
            <a:solidFill>
              <a:schemeClr val="tx1"/>
            </a:solidFill>
          </a:ln>
        </p:spPr>
      </p:pic>
      <p:sp>
        <p:nvSpPr>
          <p:cNvPr id="8" name="Rectangle">
            <a:extLst>
              <a:ext uri="{FF2B5EF4-FFF2-40B4-BE49-F238E27FC236}">
                <a16:creationId xmlns:a16="http://schemas.microsoft.com/office/drawing/2014/main" id="{4165BF09-25CE-D72B-2DC4-9ABFB43D4DD5}"/>
              </a:ext>
            </a:extLst>
          </p:cNvPr>
          <p:cNvSpPr/>
          <p:nvPr/>
        </p:nvSpPr>
        <p:spPr>
          <a:xfrm>
            <a:off x="8489285" y="6048105"/>
            <a:ext cx="2285250" cy="685303"/>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2000"/>
              <a:t>ci3t.org/measures</a:t>
            </a:r>
          </a:p>
        </p:txBody>
      </p:sp>
    </p:spTree>
    <p:extLst>
      <p:ext uri="{BB962C8B-B14F-4D97-AF65-F5344CB8AC3E}">
        <p14:creationId xmlns:p14="http://schemas.microsoft.com/office/powerpoint/2010/main" val="33891106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487316-13B0-8E00-9025-32274FCDB2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9579A0-3FA4-6317-51D4-D9B2DF35284B}"/>
              </a:ext>
            </a:extLst>
          </p:cNvPr>
          <p:cNvSpPr>
            <a:spLocks noGrp="1"/>
          </p:cNvSpPr>
          <p:nvPr>
            <p:ph type="title"/>
          </p:nvPr>
        </p:nvSpPr>
        <p:spPr>
          <a:xfrm>
            <a:off x="838199" y="365125"/>
            <a:ext cx="11081273" cy="1325563"/>
          </a:xfrm>
        </p:spPr>
        <p:txBody>
          <a:bodyPr/>
          <a:lstStyle/>
          <a:p>
            <a:r>
              <a:rPr lang="en-US"/>
              <a:t>Work Time</a:t>
            </a:r>
          </a:p>
        </p:txBody>
      </p:sp>
      <p:sp>
        <p:nvSpPr>
          <p:cNvPr id="11" name="Text 1">
            <a:extLst>
              <a:ext uri="{FF2B5EF4-FFF2-40B4-BE49-F238E27FC236}">
                <a16:creationId xmlns:a16="http://schemas.microsoft.com/office/drawing/2014/main" id="{DB9B68CB-907A-CC8D-7E2C-5656B83EBA9F}"/>
              </a:ext>
            </a:extLst>
          </p:cNvPr>
          <p:cNvSpPr txBox="1">
            <a:spLocks/>
          </p:cNvSpPr>
          <p:nvPr/>
        </p:nvSpPr>
        <p:spPr>
          <a:xfrm>
            <a:off x="857939" y="1599239"/>
            <a:ext cx="3208224" cy="380794"/>
          </a:xfrm>
          <a:prstGeom prst="rect">
            <a:avLst/>
          </a:prstGeom>
          <a:solidFill>
            <a:schemeClr val="accent5">
              <a:lumMod val="75000"/>
            </a:schemeClr>
          </a:solidFill>
          <a:ln>
            <a:solidFill>
              <a:schemeClr val="tx1"/>
            </a:solidFill>
          </a:ln>
        </p:spPr>
        <p:txBody>
          <a:bodyPr anchor="ctr">
            <a:normAutofit fontScale="92500" lnSpcReduction="10000"/>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algn="ctr"/>
            <a:r>
              <a:rPr lang="en-US" sz="2400">
                <a:solidFill>
                  <a:schemeClr val="bg1"/>
                </a:solidFill>
              </a:rPr>
              <a:t>First,</a:t>
            </a:r>
          </a:p>
        </p:txBody>
      </p:sp>
      <p:sp>
        <p:nvSpPr>
          <p:cNvPr id="9" name="Content 1">
            <a:extLst>
              <a:ext uri="{FF2B5EF4-FFF2-40B4-BE49-F238E27FC236}">
                <a16:creationId xmlns:a16="http://schemas.microsoft.com/office/drawing/2014/main" id="{6FD27584-CC67-484A-397C-FCDD2DCAE480}"/>
              </a:ext>
            </a:extLst>
          </p:cNvPr>
          <p:cNvSpPr txBox="1">
            <a:spLocks/>
          </p:cNvSpPr>
          <p:nvPr/>
        </p:nvSpPr>
        <p:spPr>
          <a:xfrm>
            <a:off x="857939" y="1980033"/>
            <a:ext cx="3208223" cy="3723820"/>
          </a:xfrm>
          <a:prstGeom prst="rect">
            <a:avLst/>
          </a:prstGeom>
          <a:solidFill>
            <a:srgbClr val="CEDCEA">
              <a:alpha val="69020"/>
            </a:srgbClr>
          </a:solidFill>
          <a:ln>
            <a:solidFill>
              <a:schemeClr val="tx1"/>
            </a:solidFill>
          </a:ln>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a:t>If you have not yet done so already, please complete your Knowledge, Confidence, Use (KCU) Survey </a:t>
            </a:r>
          </a:p>
        </p:txBody>
      </p:sp>
      <p:sp>
        <p:nvSpPr>
          <p:cNvPr id="3" name="Text 2">
            <a:extLst>
              <a:ext uri="{FF2B5EF4-FFF2-40B4-BE49-F238E27FC236}">
                <a16:creationId xmlns:a16="http://schemas.microsoft.com/office/drawing/2014/main" id="{995B913C-4BD2-39CC-01B2-227ECB1C554E}"/>
              </a:ext>
            </a:extLst>
          </p:cNvPr>
          <p:cNvSpPr txBox="1">
            <a:spLocks/>
          </p:cNvSpPr>
          <p:nvPr/>
        </p:nvSpPr>
        <p:spPr>
          <a:xfrm>
            <a:off x="4066162" y="1599239"/>
            <a:ext cx="7515593" cy="380794"/>
          </a:xfrm>
          <a:prstGeom prst="rect">
            <a:avLst/>
          </a:prstGeom>
          <a:solidFill>
            <a:schemeClr val="accent5">
              <a:lumMod val="75000"/>
            </a:schemeClr>
          </a:solidFill>
          <a:ln>
            <a:solidFill>
              <a:schemeClr val="tx1"/>
            </a:solidFill>
          </a:ln>
        </p:spPr>
        <p:txBody>
          <a:bodyPr anchor="ctr">
            <a:normAutofit fontScale="92500" lnSpcReduction="10000"/>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algn="ctr"/>
            <a:r>
              <a:rPr lang="en-US" sz="2400">
                <a:solidFill>
                  <a:schemeClr val="bg1"/>
                </a:solidFill>
              </a:rPr>
              <a:t>Then, explore </a:t>
            </a:r>
            <a:r>
              <a:rPr lang="en-US" sz="2400" u="sng">
                <a:solidFill>
                  <a:schemeClr val="bg1"/>
                </a:solidFill>
              </a:rPr>
              <a:t>one</a:t>
            </a:r>
            <a:r>
              <a:rPr lang="en-US" sz="2400">
                <a:solidFill>
                  <a:schemeClr val="bg1"/>
                </a:solidFill>
              </a:rPr>
              <a:t> of the following modules:</a:t>
            </a:r>
          </a:p>
        </p:txBody>
      </p:sp>
      <p:sp>
        <p:nvSpPr>
          <p:cNvPr id="4" name="Content 2">
            <a:extLst>
              <a:ext uri="{FF2B5EF4-FFF2-40B4-BE49-F238E27FC236}">
                <a16:creationId xmlns:a16="http://schemas.microsoft.com/office/drawing/2014/main" id="{1D1F7A7D-E146-D2B6-2EAB-0A76DAA862C4}"/>
              </a:ext>
            </a:extLst>
          </p:cNvPr>
          <p:cNvSpPr txBox="1">
            <a:spLocks/>
          </p:cNvSpPr>
          <p:nvPr/>
        </p:nvSpPr>
        <p:spPr>
          <a:xfrm>
            <a:off x="4066162" y="1980033"/>
            <a:ext cx="3857993" cy="3723820"/>
          </a:xfrm>
          <a:prstGeom prst="rect">
            <a:avLst/>
          </a:prstGeom>
          <a:solidFill>
            <a:srgbClr val="CEDCEA">
              <a:alpha val="69020"/>
            </a:srgbClr>
          </a:solidFill>
          <a:ln>
            <a:solidFill>
              <a:schemeClr val="tx1"/>
            </a:solidFill>
          </a:ln>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t>What content could you build into upcoming professional learning to help finish the year strong?</a:t>
            </a:r>
          </a:p>
          <a:p>
            <a:r>
              <a:rPr lang="en-US" sz="1800"/>
              <a:t>How might this module support 2026-2027 beginning of year professional learning? </a:t>
            </a:r>
          </a:p>
        </p:txBody>
      </p:sp>
      <p:pic>
        <p:nvPicPr>
          <p:cNvPr id="6" name="Picture 2" descr="Universal Reinforcement System module cover">
            <a:extLst>
              <a:ext uri="{FF2B5EF4-FFF2-40B4-BE49-F238E27FC236}">
                <a16:creationId xmlns:a16="http://schemas.microsoft.com/office/drawing/2014/main" id="{C1B01F1B-543B-908B-4DF7-BFD8051A67E8}"/>
              </a:ext>
              <a:ext uri="{C183D7F6-B498-43B3-948B-1728B52AA6E4}">
                <adec:decorative xmlns:adec="http://schemas.microsoft.com/office/drawing/2017/decorative" val="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60558" y="3670483"/>
            <a:ext cx="1270884" cy="1985756"/>
          </a:xfrm>
          <a:prstGeom prst="rect">
            <a:avLst/>
          </a:prstGeom>
        </p:spPr>
      </p:pic>
      <p:sp>
        <p:nvSpPr>
          <p:cNvPr id="13" name="Content 3">
            <a:extLst>
              <a:ext uri="{FF2B5EF4-FFF2-40B4-BE49-F238E27FC236}">
                <a16:creationId xmlns:a16="http://schemas.microsoft.com/office/drawing/2014/main" id="{99CD8F96-A558-0752-1F06-647DC33E42B9}"/>
              </a:ext>
            </a:extLst>
          </p:cNvPr>
          <p:cNvSpPr txBox="1">
            <a:spLocks/>
          </p:cNvSpPr>
          <p:nvPr/>
        </p:nvSpPr>
        <p:spPr>
          <a:xfrm>
            <a:off x="7924156" y="1980033"/>
            <a:ext cx="3657600" cy="3723820"/>
          </a:xfrm>
          <a:prstGeom prst="rect">
            <a:avLst/>
          </a:prstGeom>
          <a:solidFill>
            <a:srgbClr val="CEDCEA">
              <a:alpha val="69020"/>
            </a:srgbClr>
          </a:solidFill>
          <a:ln>
            <a:solidFill>
              <a:schemeClr val="tx1"/>
            </a:solidFill>
          </a:ln>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t>What content could you use to share Spring screening data?</a:t>
            </a:r>
          </a:p>
          <a:p>
            <a:r>
              <a:rPr lang="en-US" sz="1800"/>
              <a:t>How might this module support 2026-2027 behavior screening at your school? </a:t>
            </a:r>
          </a:p>
          <a:p>
            <a:pPr marL="0" indent="0">
              <a:buNone/>
            </a:pPr>
            <a:r>
              <a:rPr lang="en-US" sz="1800"/>
              <a:t> </a:t>
            </a:r>
            <a:endParaRPr lang="en-US" sz="2000"/>
          </a:p>
        </p:txBody>
      </p:sp>
      <p:pic>
        <p:nvPicPr>
          <p:cNvPr id="15" name="Picture 3" descr="Student Risk Screening Scale - Internalizing and Externalizing (SRSS-IE) module cover">
            <a:extLst>
              <a:ext uri="{FF2B5EF4-FFF2-40B4-BE49-F238E27FC236}">
                <a16:creationId xmlns:a16="http://schemas.microsoft.com/office/drawing/2014/main" id="{CA66429E-5AEC-CF3E-8B72-D033D163C178}"/>
              </a:ext>
              <a:ext uri="{C183D7F6-B498-43B3-948B-1728B52AA6E4}">
                <adec:decorative xmlns:adec="http://schemas.microsoft.com/office/drawing/2017/decorative" val="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80092" y="3670483"/>
            <a:ext cx="1270884" cy="1985756"/>
          </a:xfrm>
          <a:prstGeom prst="rect">
            <a:avLst/>
          </a:prstGeom>
        </p:spPr>
      </p:pic>
      <p:pic>
        <p:nvPicPr>
          <p:cNvPr id="5" name="Picture 1">
            <a:extLst>
              <a:ext uri="{FF2B5EF4-FFF2-40B4-BE49-F238E27FC236}">
                <a16:creationId xmlns:a16="http://schemas.microsoft.com/office/drawing/2014/main" id="{4E151115-7900-DB03-14CC-FE5C0E36D0AF}"/>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72822" y="3301696"/>
            <a:ext cx="1499363" cy="2208626"/>
          </a:xfrm>
          <a:prstGeom prst="rect">
            <a:avLst/>
          </a:prstGeom>
          <a:ln>
            <a:solidFill>
              <a:schemeClr val="tx1"/>
            </a:solidFill>
          </a:ln>
        </p:spPr>
      </p:pic>
      <p:pic>
        <p:nvPicPr>
          <p:cNvPr id="45" name="15:00">
            <a:extLst>
              <a:ext uri="{FF2B5EF4-FFF2-40B4-BE49-F238E27FC236}">
                <a16:creationId xmlns:a16="http://schemas.microsoft.com/office/drawing/2014/main" id="{20759DD4-DE38-001D-BDE7-98144373AED6}"/>
              </a:ext>
              <a:ext uri="{C183D7F6-B498-43B3-948B-1728B52AA6E4}">
                <adec:decorative xmlns:adec="http://schemas.microsoft.com/office/drawing/2017/decorative" val="1"/>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tretch>
            <a:fillRect/>
          </a:stretch>
        </p:blipFill>
        <p:spPr bwMode="auto">
          <a:xfrm>
            <a:off x="5036785" y="5871263"/>
            <a:ext cx="2366934" cy="839338"/>
          </a:xfrm>
          <a:prstGeom prst="rect">
            <a:avLst/>
          </a:prstGeom>
          <a:noFill/>
        </p:spPr>
      </p:pic>
      <p:pic>
        <p:nvPicPr>
          <p:cNvPr id="46" name="14:00">
            <a:extLst>
              <a:ext uri="{FF2B5EF4-FFF2-40B4-BE49-F238E27FC236}">
                <a16:creationId xmlns:a16="http://schemas.microsoft.com/office/drawing/2014/main" id="{16B2C42C-774F-104D-95A0-96A088861CC1}"/>
              </a:ext>
              <a:ext uri="{C183D7F6-B498-43B3-948B-1728B52AA6E4}">
                <adec:decorative xmlns:adec="http://schemas.microsoft.com/office/drawing/2017/decorative" val="1"/>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tretch>
            <a:fillRect/>
          </a:stretch>
        </p:blipFill>
        <p:spPr bwMode="auto">
          <a:xfrm>
            <a:off x="5036477" y="5871263"/>
            <a:ext cx="2366934" cy="839338"/>
          </a:xfrm>
          <a:prstGeom prst="rect">
            <a:avLst/>
          </a:prstGeom>
          <a:noFill/>
        </p:spPr>
      </p:pic>
      <p:pic>
        <p:nvPicPr>
          <p:cNvPr id="47" name="13:00">
            <a:extLst>
              <a:ext uri="{FF2B5EF4-FFF2-40B4-BE49-F238E27FC236}">
                <a16:creationId xmlns:a16="http://schemas.microsoft.com/office/drawing/2014/main" id="{46E81547-DB06-8F26-5FAA-926F50A53079}"/>
              </a:ext>
              <a:ext uri="{C183D7F6-B498-43B3-948B-1728B52AA6E4}">
                <adec:decorative xmlns:adec="http://schemas.microsoft.com/office/drawing/2017/decorative" val="1"/>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tretch>
            <a:fillRect/>
          </a:stretch>
        </p:blipFill>
        <p:spPr bwMode="auto">
          <a:xfrm>
            <a:off x="5036801" y="5871263"/>
            <a:ext cx="2366934" cy="839338"/>
          </a:xfrm>
          <a:prstGeom prst="rect">
            <a:avLst/>
          </a:prstGeom>
          <a:noFill/>
        </p:spPr>
      </p:pic>
      <p:pic>
        <p:nvPicPr>
          <p:cNvPr id="48" name="12:00">
            <a:extLst>
              <a:ext uri="{FF2B5EF4-FFF2-40B4-BE49-F238E27FC236}">
                <a16:creationId xmlns:a16="http://schemas.microsoft.com/office/drawing/2014/main" id="{DADB303C-C16B-47CC-0471-563893FD7A66}"/>
              </a:ext>
              <a:ext uri="{C183D7F6-B498-43B3-948B-1728B52AA6E4}">
                <adec:decorative xmlns:adec="http://schemas.microsoft.com/office/drawing/2017/decorative" val="1"/>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tretch>
            <a:fillRect/>
          </a:stretch>
        </p:blipFill>
        <p:spPr bwMode="auto">
          <a:xfrm>
            <a:off x="5036533" y="5871263"/>
            <a:ext cx="2366934" cy="839338"/>
          </a:xfrm>
          <a:prstGeom prst="rect">
            <a:avLst/>
          </a:prstGeom>
          <a:noFill/>
        </p:spPr>
      </p:pic>
      <p:pic>
        <p:nvPicPr>
          <p:cNvPr id="49" name="11:00">
            <a:extLst>
              <a:ext uri="{FF2B5EF4-FFF2-40B4-BE49-F238E27FC236}">
                <a16:creationId xmlns:a16="http://schemas.microsoft.com/office/drawing/2014/main" id="{70EC15EB-F16D-C310-9656-907FB9151B1F}"/>
              </a:ext>
              <a:ext uri="{C183D7F6-B498-43B3-948B-1728B52AA6E4}">
                <adec:decorative xmlns:adec="http://schemas.microsoft.com/office/drawing/2017/decorative" val="1"/>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tretch>
            <a:fillRect/>
          </a:stretch>
        </p:blipFill>
        <p:spPr bwMode="auto">
          <a:xfrm>
            <a:off x="5036533" y="5871263"/>
            <a:ext cx="2366934" cy="839338"/>
          </a:xfrm>
          <a:prstGeom prst="rect">
            <a:avLst/>
          </a:prstGeom>
          <a:noFill/>
        </p:spPr>
      </p:pic>
      <p:pic>
        <p:nvPicPr>
          <p:cNvPr id="50" name="10:00">
            <a:extLst>
              <a:ext uri="{FF2B5EF4-FFF2-40B4-BE49-F238E27FC236}">
                <a16:creationId xmlns:a16="http://schemas.microsoft.com/office/drawing/2014/main" id="{FC1EE3A7-D549-D945-552B-1FEC6F84E572}"/>
              </a:ext>
              <a:ext uri="{C183D7F6-B498-43B3-948B-1728B52AA6E4}">
                <adec:decorative xmlns:adec="http://schemas.microsoft.com/office/drawing/2017/decorative" val="1"/>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tretch>
            <a:fillRect/>
          </a:stretch>
        </p:blipFill>
        <p:spPr bwMode="auto">
          <a:xfrm>
            <a:off x="5036589" y="5871263"/>
            <a:ext cx="2366934" cy="839338"/>
          </a:xfrm>
          <a:prstGeom prst="rect">
            <a:avLst/>
          </a:prstGeom>
          <a:noFill/>
        </p:spPr>
      </p:pic>
      <p:pic>
        <p:nvPicPr>
          <p:cNvPr id="51" name="09:00">
            <a:extLst>
              <a:ext uri="{FF2B5EF4-FFF2-40B4-BE49-F238E27FC236}">
                <a16:creationId xmlns:a16="http://schemas.microsoft.com/office/drawing/2014/main" id="{08E902F0-BEAB-05AF-00DA-D936BEE9AA3D}"/>
              </a:ext>
              <a:ext uri="{C183D7F6-B498-43B3-948B-1728B52AA6E4}">
                <adec:decorative xmlns:adec="http://schemas.microsoft.com/office/drawing/2017/decorative" val="1"/>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tretch>
            <a:fillRect/>
          </a:stretch>
        </p:blipFill>
        <p:spPr bwMode="auto">
          <a:xfrm>
            <a:off x="5036645" y="5871263"/>
            <a:ext cx="2366934" cy="839338"/>
          </a:xfrm>
          <a:prstGeom prst="rect">
            <a:avLst/>
          </a:prstGeom>
          <a:noFill/>
        </p:spPr>
      </p:pic>
      <p:pic>
        <p:nvPicPr>
          <p:cNvPr id="52" name="08:00">
            <a:extLst>
              <a:ext uri="{FF2B5EF4-FFF2-40B4-BE49-F238E27FC236}">
                <a16:creationId xmlns:a16="http://schemas.microsoft.com/office/drawing/2014/main" id="{8042DBA2-FED2-91D5-ADCE-C23D1AFD2C11}"/>
              </a:ext>
              <a:ext uri="{C183D7F6-B498-43B3-948B-1728B52AA6E4}">
                <adec:decorative xmlns:adec="http://schemas.microsoft.com/office/drawing/2017/decorative" val="1"/>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tretch>
            <a:fillRect/>
          </a:stretch>
        </p:blipFill>
        <p:spPr bwMode="auto">
          <a:xfrm>
            <a:off x="5036809" y="5871263"/>
            <a:ext cx="2366934" cy="839338"/>
          </a:xfrm>
          <a:prstGeom prst="rect">
            <a:avLst/>
          </a:prstGeom>
          <a:noFill/>
        </p:spPr>
      </p:pic>
      <p:pic>
        <p:nvPicPr>
          <p:cNvPr id="53" name="07:00">
            <a:extLst>
              <a:ext uri="{FF2B5EF4-FFF2-40B4-BE49-F238E27FC236}">
                <a16:creationId xmlns:a16="http://schemas.microsoft.com/office/drawing/2014/main" id="{6DFB503C-C45B-559E-65BD-83FECBCEB26D}"/>
              </a:ext>
              <a:ext uri="{C183D7F6-B498-43B3-948B-1728B52AA6E4}">
                <adec:decorative xmlns:adec="http://schemas.microsoft.com/office/drawing/2017/decorative" val="1"/>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tretch>
            <a:fillRect/>
          </a:stretch>
        </p:blipFill>
        <p:spPr bwMode="auto">
          <a:xfrm>
            <a:off x="5036811" y="5871263"/>
            <a:ext cx="2366934" cy="839338"/>
          </a:xfrm>
          <a:prstGeom prst="rect">
            <a:avLst/>
          </a:prstGeom>
          <a:noFill/>
        </p:spPr>
      </p:pic>
      <p:pic>
        <p:nvPicPr>
          <p:cNvPr id="54" name="06:00">
            <a:extLst>
              <a:ext uri="{FF2B5EF4-FFF2-40B4-BE49-F238E27FC236}">
                <a16:creationId xmlns:a16="http://schemas.microsoft.com/office/drawing/2014/main" id="{62C9FE24-7326-6385-9AFC-07905393C38F}"/>
              </a:ext>
              <a:ext uri="{C183D7F6-B498-43B3-948B-1728B52AA6E4}">
                <adec:decorative xmlns:adec="http://schemas.microsoft.com/office/drawing/2017/decorative" val="1"/>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tretch>
            <a:fillRect/>
          </a:stretch>
        </p:blipFill>
        <p:spPr bwMode="auto">
          <a:xfrm>
            <a:off x="5036811" y="5871263"/>
            <a:ext cx="2366934" cy="839338"/>
          </a:xfrm>
          <a:prstGeom prst="rect">
            <a:avLst/>
          </a:prstGeom>
          <a:noFill/>
        </p:spPr>
      </p:pic>
      <p:pic>
        <p:nvPicPr>
          <p:cNvPr id="55" name="05:00">
            <a:extLst>
              <a:ext uri="{FF2B5EF4-FFF2-40B4-BE49-F238E27FC236}">
                <a16:creationId xmlns:a16="http://schemas.microsoft.com/office/drawing/2014/main" id="{95376400-EBF5-4ADD-E18C-04A8D19DB16B}"/>
              </a:ext>
              <a:ext uri="{C183D7F6-B498-43B3-948B-1728B52AA6E4}">
                <adec:decorative xmlns:adec="http://schemas.microsoft.com/office/drawing/2017/decorative" val="1"/>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tretch>
            <a:fillRect/>
          </a:stretch>
        </p:blipFill>
        <p:spPr bwMode="auto">
          <a:xfrm>
            <a:off x="5036811" y="5871263"/>
            <a:ext cx="2366934" cy="839338"/>
          </a:xfrm>
          <a:prstGeom prst="rect">
            <a:avLst/>
          </a:prstGeom>
          <a:noFill/>
        </p:spPr>
      </p:pic>
      <p:pic>
        <p:nvPicPr>
          <p:cNvPr id="56" name="04:00">
            <a:extLst>
              <a:ext uri="{FF2B5EF4-FFF2-40B4-BE49-F238E27FC236}">
                <a16:creationId xmlns:a16="http://schemas.microsoft.com/office/drawing/2014/main" id="{E6E81D49-0BA3-23F3-3A71-6FD4A2D02FCB}"/>
              </a:ext>
              <a:ext uri="{C183D7F6-B498-43B3-948B-1728B52AA6E4}">
                <adec:decorative xmlns:adec="http://schemas.microsoft.com/office/drawing/2017/decorative" val="1"/>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tretch>
            <a:fillRect/>
          </a:stretch>
        </p:blipFill>
        <p:spPr bwMode="auto">
          <a:xfrm>
            <a:off x="5036645" y="5871263"/>
            <a:ext cx="2366934" cy="839338"/>
          </a:xfrm>
          <a:prstGeom prst="rect">
            <a:avLst/>
          </a:prstGeom>
          <a:noFill/>
        </p:spPr>
      </p:pic>
      <p:pic>
        <p:nvPicPr>
          <p:cNvPr id="57" name="03:00">
            <a:extLst>
              <a:ext uri="{FF2B5EF4-FFF2-40B4-BE49-F238E27FC236}">
                <a16:creationId xmlns:a16="http://schemas.microsoft.com/office/drawing/2014/main" id="{1516F34F-F28B-685C-E066-3CB736EED939}"/>
              </a:ext>
              <a:ext uri="{C183D7F6-B498-43B3-948B-1728B52AA6E4}">
                <adec:decorative xmlns:adec="http://schemas.microsoft.com/office/drawing/2017/decorative" val="1"/>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tretch>
            <a:fillRect/>
          </a:stretch>
        </p:blipFill>
        <p:spPr bwMode="auto">
          <a:xfrm>
            <a:off x="5036811" y="5871265"/>
            <a:ext cx="2366934" cy="839338"/>
          </a:xfrm>
          <a:prstGeom prst="rect">
            <a:avLst/>
          </a:prstGeom>
          <a:noFill/>
        </p:spPr>
      </p:pic>
      <p:pic>
        <p:nvPicPr>
          <p:cNvPr id="58" name="02:00">
            <a:extLst>
              <a:ext uri="{FF2B5EF4-FFF2-40B4-BE49-F238E27FC236}">
                <a16:creationId xmlns:a16="http://schemas.microsoft.com/office/drawing/2014/main" id="{F8C8981D-419F-1449-09DE-1C6962B851A1}"/>
              </a:ext>
              <a:ext uri="{C183D7F6-B498-43B3-948B-1728B52AA6E4}">
                <adec:decorative xmlns:adec="http://schemas.microsoft.com/office/drawing/2017/decorative" val="1"/>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tretch>
            <a:fillRect/>
          </a:stretch>
        </p:blipFill>
        <p:spPr bwMode="auto">
          <a:xfrm>
            <a:off x="5036813" y="5871265"/>
            <a:ext cx="2366934" cy="839338"/>
          </a:xfrm>
          <a:prstGeom prst="rect">
            <a:avLst/>
          </a:prstGeom>
          <a:noFill/>
        </p:spPr>
      </p:pic>
      <p:pic>
        <p:nvPicPr>
          <p:cNvPr id="59" name="01:00">
            <a:extLst>
              <a:ext uri="{FF2B5EF4-FFF2-40B4-BE49-F238E27FC236}">
                <a16:creationId xmlns:a16="http://schemas.microsoft.com/office/drawing/2014/main" id="{E3B55F09-8EE2-7BDE-CEEE-A5FBC9D817EC}"/>
              </a:ext>
              <a:ext uri="{C183D7F6-B498-43B3-948B-1728B52AA6E4}">
                <adec:decorative xmlns:adec="http://schemas.microsoft.com/office/drawing/2017/decorative" val="1"/>
              </a:ext>
            </a:extLst>
          </p:cNvPr>
          <p:cNvPicPr>
            <a:picLocks noChangeAspect="1" noChangeArrowheads="1"/>
          </p:cNvPicPr>
          <p:nvPr/>
        </p:nvPicPr>
        <p:blipFill>
          <a:blip r:embed="rId20" cstate="screen">
            <a:extLst>
              <a:ext uri="{28A0092B-C50C-407E-A947-70E740481C1C}">
                <a14:useLocalDpi xmlns:a14="http://schemas.microsoft.com/office/drawing/2010/main"/>
              </a:ext>
            </a:extLst>
          </a:blip>
          <a:stretch>
            <a:fillRect/>
          </a:stretch>
        </p:blipFill>
        <p:spPr bwMode="auto">
          <a:xfrm>
            <a:off x="5036813" y="5871267"/>
            <a:ext cx="2366934" cy="839338"/>
          </a:xfrm>
          <a:prstGeom prst="rect">
            <a:avLst/>
          </a:prstGeom>
          <a:noFill/>
        </p:spPr>
      </p:pic>
      <p:pic>
        <p:nvPicPr>
          <p:cNvPr id="60" name="00:30">
            <a:extLst>
              <a:ext uri="{FF2B5EF4-FFF2-40B4-BE49-F238E27FC236}">
                <a16:creationId xmlns:a16="http://schemas.microsoft.com/office/drawing/2014/main" id="{34373A38-E84C-7294-0F7A-03C66FF38416}"/>
              </a:ext>
              <a:ext uri="{C183D7F6-B498-43B3-948B-1728B52AA6E4}">
                <adec:decorative xmlns:adec="http://schemas.microsoft.com/office/drawing/2017/decorative" val="1"/>
              </a:ext>
            </a:extLst>
          </p:cNvPr>
          <p:cNvPicPr>
            <a:picLocks noChangeAspect="1" noChangeArrowheads="1"/>
          </p:cNvPicPr>
          <p:nvPr/>
        </p:nvPicPr>
        <p:blipFill>
          <a:blip r:embed="rId21" cstate="screen">
            <a:extLst>
              <a:ext uri="{28A0092B-C50C-407E-A947-70E740481C1C}">
                <a14:useLocalDpi xmlns:a14="http://schemas.microsoft.com/office/drawing/2010/main"/>
              </a:ext>
            </a:extLst>
          </a:blip>
          <a:stretch>
            <a:fillRect/>
          </a:stretch>
        </p:blipFill>
        <p:spPr bwMode="auto">
          <a:xfrm>
            <a:off x="5036701" y="5871263"/>
            <a:ext cx="2366934" cy="839338"/>
          </a:xfrm>
          <a:prstGeom prst="rect">
            <a:avLst/>
          </a:prstGeom>
          <a:noFill/>
        </p:spPr>
      </p:pic>
      <p:pic>
        <p:nvPicPr>
          <p:cNvPr id="61" name="00:00">
            <a:extLst>
              <a:ext uri="{FF2B5EF4-FFF2-40B4-BE49-F238E27FC236}">
                <a16:creationId xmlns:a16="http://schemas.microsoft.com/office/drawing/2014/main" id="{BB818D3B-129F-F7E9-AE51-BAF66CB0CB91}"/>
              </a:ext>
              <a:ext uri="{C183D7F6-B498-43B3-948B-1728B52AA6E4}">
                <adec:decorative xmlns:adec="http://schemas.microsoft.com/office/drawing/2017/decorative" val="1"/>
              </a:ext>
            </a:extLst>
          </p:cNvPr>
          <p:cNvPicPr>
            <a:picLocks noChangeAspect="1" noChangeArrowheads="1"/>
          </p:cNvPicPr>
          <p:nvPr/>
        </p:nvPicPr>
        <p:blipFill>
          <a:blip r:embed="rId22" cstate="screen">
            <a:extLst>
              <a:ext uri="{28A0092B-C50C-407E-A947-70E740481C1C}">
                <a14:useLocalDpi xmlns:a14="http://schemas.microsoft.com/office/drawing/2010/main"/>
              </a:ext>
            </a:extLst>
          </a:blip>
          <a:stretch>
            <a:fillRect/>
          </a:stretch>
        </p:blipFill>
        <p:spPr bwMode="auto">
          <a:xfrm>
            <a:off x="5036757" y="5871264"/>
            <a:ext cx="2366933" cy="839338"/>
          </a:xfrm>
          <a:prstGeom prst="rect">
            <a:avLst/>
          </a:prstGeom>
          <a:noFill/>
        </p:spPr>
      </p:pic>
    </p:spTree>
    <p:extLst>
      <p:ext uri="{BB962C8B-B14F-4D97-AF65-F5344CB8AC3E}">
        <p14:creationId xmlns:p14="http://schemas.microsoft.com/office/powerpoint/2010/main" val="14456818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46"/>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47"/>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48"/>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49"/>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50"/>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51"/>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52"/>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53"/>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54"/>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55"/>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56"/>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57"/>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58"/>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59"/>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60"/>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7DB85095-EE8A-E119-6BA1-70DADD4063F4}"/>
              </a:ext>
              <a:ext uri="{C183D7F6-B498-43B3-948B-1728B52AA6E4}">
                <adec:decorative xmlns:adec="http://schemas.microsoft.com/office/drawing/2017/decorative" val="1"/>
              </a:ext>
            </a:extLst>
          </p:cNvPr>
          <p:cNvSpPr>
            <a:spLocks noGrp="1"/>
          </p:cNvSpPr>
          <p:nvPr>
            <p:ph type="title"/>
          </p:nvPr>
        </p:nvSpPr>
        <p:spPr/>
        <p:txBody>
          <a:bodyPr/>
          <a:lstStyle/>
          <a:p>
            <a:r>
              <a:rPr lang="en-US"/>
              <a:t>Session Outcomes</a:t>
            </a:r>
          </a:p>
        </p:txBody>
      </p:sp>
      <p:sp>
        <p:nvSpPr>
          <p:cNvPr id="4" name="Title 1">
            <a:extLst>
              <a:ext uri="{FF2B5EF4-FFF2-40B4-BE49-F238E27FC236}">
                <a16:creationId xmlns:a16="http://schemas.microsoft.com/office/drawing/2014/main" id="{27CD181A-D239-3026-37C6-3F07EC76D339}"/>
              </a:ext>
            </a:extLst>
          </p:cNvPr>
          <p:cNvSpPr txBox="1">
            <a:spLocks/>
          </p:cNvSpPr>
          <p:nvPr/>
        </p:nvSpPr>
        <p:spPr>
          <a:xfrm>
            <a:off x="823540" y="-132556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sz="4000"/>
              <a:t>Session Outcomes 1</a:t>
            </a:r>
          </a:p>
        </p:txBody>
      </p:sp>
      <p:sp>
        <p:nvSpPr>
          <p:cNvPr id="3" name="Textbox 1">
            <a:extLst>
              <a:ext uri="{FF2B5EF4-FFF2-40B4-BE49-F238E27FC236}">
                <a16:creationId xmlns:a16="http://schemas.microsoft.com/office/drawing/2014/main" id="{8FDAB62B-84C1-BAAD-8CB7-5029508AE914}"/>
              </a:ext>
            </a:extLst>
          </p:cNvPr>
          <p:cNvSpPr>
            <a:spLocks noGrp="1"/>
          </p:cNvSpPr>
          <p:nvPr>
            <p:ph idx="1"/>
          </p:nvPr>
        </p:nvSpPr>
        <p:spPr>
          <a:xfrm>
            <a:off x="838199" y="1690688"/>
            <a:ext cx="11068878" cy="3094655"/>
          </a:xfrm>
        </p:spPr>
        <p:txBody>
          <a:bodyPr vert="horz" lIns="91440" tIns="45720" rIns="91440" bIns="45720" rtlCol="0" anchor="t">
            <a:normAutofit/>
          </a:bodyPr>
          <a:lstStyle/>
          <a:p>
            <a:pPr marL="342900" marR="0" lvl="0" indent="-342900">
              <a:lnSpc>
                <a:spcPct val="100000"/>
              </a:lnSpc>
              <a:spcBef>
                <a:spcPts val="0"/>
              </a:spcBef>
              <a:spcAft>
                <a:spcPts val="0"/>
              </a:spcAft>
              <a:buFont typeface="+mj-lt"/>
              <a:buAutoNum type="arabicPeriod"/>
            </a:pPr>
            <a:r>
              <a:rPr lang="en-US" sz="2400"/>
              <a:t>Interpret social validity, treatment integrity, and spring screening data at the school- and classroom-level to identify successes and focus areas relative to Ci3T implementation.</a:t>
            </a:r>
          </a:p>
          <a:p>
            <a:pPr marL="342900" marR="0" lvl="0" indent="-342900">
              <a:lnSpc>
                <a:spcPct val="100000"/>
              </a:lnSpc>
              <a:spcBef>
                <a:spcPts val="0"/>
              </a:spcBef>
              <a:spcAft>
                <a:spcPts val="0"/>
              </a:spcAft>
              <a:buFont typeface="+mj-lt"/>
              <a:buAutoNum type="arabicPeriod"/>
            </a:pPr>
            <a:r>
              <a:rPr lang="en-US" sz="2400"/>
              <a:t>Use needs of faculty, staff, and students – as identified in social validity, treatment integrity, and spring screening data – to inform professional learning for faculty and staff, use of effective practices to support students (e.g., low-intensity strategies, Tier 2 and 3 interventions), and updates to your school’s Ci3T Implementation Manual. </a:t>
            </a:r>
          </a:p>
        </p:txBody>
      </p:sp>
      <p:pic>
        <p:nvPicPr>
          <p:cNvPr id="7" name="Picture">
            <a:extLst>
              <a:ext uri="{FF2B5EF4-FFF2-40B4-BE49-F238E27FC236}">
                <a16:creationId xmlns:a16="http://schemas.microsoft.com/office/drawing/2014/main" id="{E1CA8A8A-F3ED-5B68-D975-8A10B604643B}"/>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889958" y="5196323"/>
            <a:ext cx="2181726" cy="1529329"/>
          </a:xfrm>
          <a:prstGeom prst="rect">
            <a:avLst/>
          </a:prstGeom>
        </p:spPr>
      </p:pic>
    </p:spTree>
    <p:extLst>
      <p:ext uri="{BB962C8B-B14F-4D97-AF65-F5344CB8AC3E}">
        <p14:creationId xmlns:p14="http://schemas.microsoft.com/office/powerpoint/2010/main" val="5116905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D8623-E281-457A-A9BB-3846A96C499A}"/>
              </a:ext>
            </a:extLst>
          </p:cNvPr>
          <p:cNvSpPr>
            <a:spLocks noGrp="1"/>
          </p:cNvSpPr>
          <p:nvPr>
            <p:ph type="title"/>
          </p:nvPr>
        </p:nvSpPr>
        <p:spPr/>
        <p:txBody>
          <a:bodyPr/>
          <a:lstStyle/>
          <a:p>
            <a:r>
              <a:rPr lang="en-US"/>
              <a:t>Agenda</a:t>
            </a:r>
          </a:p>
        </p:txBody>
      </p:sp>
      <p:sp>
        <p:nvSpPr>
          <p:cNvPr id="3" name="Content 1">
            <a:extLst>
              <a:ext uri="{FF2B5EF4-FFF2-40B4-BE49-F238E27FC236}">
                <a16:creationId xmlns:a16="http://schemas.microsoft.com/office/drawing/2014/main" id="{9DC641B4-A69A-4435-8372-61C4912866FD}"/>
              </a:ext>
            </a:extLst>
          </p:cNvPr>
          <p:cNvSpPr>
            <a:spLocks noGrp="1"/>
          </p:cNvSpPr>
          <p:nvPr>
            <p:ph idx="1"/>
          </p:nvPr>
        </p:nvSpPr>
        <p:spPr/>
        <p:txBody>
          <a:bodyPr/>
          <a:lstStyle/>
          <a:p>
            <a:r>
              <a:rPr lang="en-US"/>
              <a:t>Welcome</a:t>
            </a:r>
          </a:p>
          <a:p>
            <a:r>
              <a:rPr lang="en-US"/>
              <a:t>Procedures for Monitoring</a:t>
            </a:r>
          </a:p>
          <a:p>
            <a:pPr lvl="1"/>
            <a:r>
              <a:rPr lang="en-US"/>
              <a:t>Review your School’s Social Validity &amp; Treatment Integrity Data</a:t>
            </a:r>
          </a:p>
          <a:p>
            <a:pPr lvl="1"/>
            <a:r>
              <a:rPr lang="en-US"/>
              <a:t>Review your School’s Spring Screening Data</a:t>
            </a:r>
          </a:p>
          <a:p>
            <a:r>
              <a:rPr lang="en-US"/>
              <a:t>Planning for the Year Ahead 2025-2026</a:t>
            </a:r>
          </a:p>
          <a:p>
            <a:r>
              <a:rPr lang="en-US"/>
              <a:t>Focusing on Data-Informed Professional Learning</a:t>
            </a:r>
          </a:p>
          <a:p>
            <a:r>
              <a:rPr lang="en-US"/>
              <a:t>Wrapping Up and Moving Forward</a:t>
            </a:r>
          </a:p>
        </p:txBody>
      </p:sp>
      <p:pic>
        <p:nvPicPr>
          <p:cNvPr id="7" name="Picture 1">
            <a:extLst>
              <a:ext uri="{FF2B5EF4-FFF2-40B4-BE49-F238E27FC236}">
                <a16:creationId xmlns:a16="http://schemas.microsoft.com/office/drawing/2014/main" id="{E087F579-FB2B-CC21-08C5-7F48773722E8}"/>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462052" y="4896375"/>
            <a:ext cx="2609632" cy="1829278"/>
          </a:xfrm>
          <a:prstGeom prst="rect">
            <a:avLst/>
          </a:prstGeom>
        </p:spPr>
      </p:pic>
    </p:spTree>
    <p:extLst>
      <p:ext uri="{BB962C8B-B14F-4D97-AF65-F5344CB8AC3E}">
        <p14:creationId xmlns:p14="http://schemas.microsoft.com/office/powerpoint/2010/main" val="7073420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C183D7F6-B498-43B3-948B-1728B52AA6E4}">
                <adec:decorative xmlns:adec="http://schemas.microsoft.com/office/drawing/2017/decorative" val="1"/>
              </a:ext>
            </a:extLst>
          </p:cNvPr>
          <p:cNvSpPr>
            <a:spLocks noGrp="1"/>
          </p:cNvSpPr>
          <p:nvPr>
            <p:ph type="title"/>
          </p:nvPr>
        </p:nvSpPr>
        <p:spPr/>
        <p:txBody>
          <a:bodyPr>
            <a:normAutofit/>
          </a:bodyPr>
          <a:lstStyle/>
          <a:p>
            <a:r>
              <a:rPr lang="en-US" sz="4000"/>
              <a:t>Accessing Professional Learning Materials</a:t>
            </a:r>
          </a:p>
        </p:txBody>
      </p:sp>
      <p:sp>
        <p:nvSpPr>
          <p:cNvPr id="6" name="Title 1">
            <a:extLst>
              <a:ext uri="{FF2B5EF4-FFF2-40B4-BE49-F238E27FC236}">
                <a16:creationId xmlns:a16="http://schemas.microsoft.com/office/drawing/2014/main" id="{E5B76448-E307-DEE3-B637-54349F78ECBA}"/>
              </a:ext>
            </a:extLst>
          </p:cNvPr>
          <p:cNvSpPr txBox="1">
            <a:spLocks/>
          </p:cNvSpPr>
          <p:nvPr/>
        </p:nvSpPr>
        <p:spPr>
          <a:xfrm>
            <a:off x="823540" y="-132556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sz="4000"/>
              <a:t>Accessing Professional Learning Materials 1</a:t>
            </a:r>
          </a:p>
        </p:txBody>
      </p:sp>
      <p:sp>
        <p:nvSpPr>
          <p:cNvPr id="7" name="Rectangle 1">
            <a:extLst>
              <a:ext uri="{FF2B5EF4-FFF2-40B4-BE49-F238E27FC236}">
                <a16:creationId xmlns:a16="http://schemas.microsoft.com/office/drawing/2014/main" id="{11924B91-7965-4A44-9D61-7C7524088403}"/>
              </a:ext>
            </a:extLst>
          </p:cNvPr>
          <p:cNvSpPr/>
          <p:nvPr/>
        </p:nvSpPr>
        <p:spPr>
          <a:xfrm>
            <a:off x="838199" y="1364802"/>
            <a:ext cx="5028579" cy="519822"/>
          </a:xfrm>
          <a:prstGeom prst="rect">
            <a:avLst/>
          </a:prstGeom>
        </p:spPr>
        <p:txBody>
          <a:bodyPr wrap="square">
            <a:spAutoFit/>
          </a:bodyPr>
          <a:lstStyle/>
          <a:p>
            <a:pPr>
              <a:lnSpc>
                <a:spcPct val="107000"/>
              </a:lnSpc>
            </a:pPr>
            <a:r>
              <a:rPr lang="en-US" sz="2800">
                <a:solidFill>
                  <a:schemeClr val="accent5"/>
                </a:solidFill>
                <a:ea typeface="Calibri" panose="020F0502020204030204" pitchFamily="34" charset="0"/>
                <a:cs typeface="Times New Roman" panose="02020603050405020304" pitchFamily="18" charset="0"/>
              </a:rPr>
              <a:t>ci3t.org/imp</a:t>
            </a:r>
          </a:p>
        </p:txBody>
      </p:sp>
      <p:pic>
        <p:nvPicPr>
          <p:cNvPr id="4" name="Picture 1" descr="A screenshot of the Ci3T website on the Implementing Your Ci3T Model tab">
            <a:extLst>
              <a:ext uri="{FF2B5EF4-FFF2-40B4-BE49-F238E27FC236}">
                <a16:creationId xmlns:a16="http://schemas.microsoft.com/office/drawing/2014/main" id="{511BE24F-4000-6202-2DBF-09322D6C13D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203" b="-136"/>
          <a:stretch>
            <a:fillRect/>
          </a:stretch>
        </p:blipFill>
        <p:spPr>
          <a:xfrm>
            <a:off x="925008" y="1941902"/>
            <a:ext cx="5414921" cy="4923455"/>
          </a:xfrm>
          <a:prstGeom prst="rect">
            <a:avLst/>
          </a:prstGeom>
        </p:spPr>
      </p:pic>
      <p:grpSp>
        <p:nvGrpSpPr>
          <p:cNvPr id="8" name="Group" descr="Screenshot of Ci3T Implementation Professional Learning Series Companion eBooks and Resources with a yellow box outlining session 5">
            <a:extLst>
              <a:ext uri="{FF2B5EF4-FFF2-40B4-BE49-F238E27FC236}">
                <a16:creationId xmlns:a16="http://schemas.microsoft.com/office/drawing/2014/main" id="{3DBF961D-72CE-8D86-5AEB-533D8313C55A}"/>
              </a:ext>
            </a:extLst>
          </p:cNvPr>
          <p:cNvGrpSpPr/>
          <p:nvPr/>
        </p:nvGrpSpPr>
        <p:grpSpPr>
          <a:xfrm>
            <a:off x="6654604" y="1583280"/>
            <a:ext cx="4766589" cy="4909595"/>
            <a:chOff x="6654604" y="1583280"/>
            <a:chExt cx="4766589" cy="4909595"/>
          </a:xfrm>
        </p:grpSpPr>
        <p:pic>
          <p:nvPicPr>
            <p:cNvPr id="3" name="Picture 2" descr="A screenshot of a computer&#10;&#10;AI-generated content may be incorrect.">
              <a:extLst>
                <a:ext uri="{FF2B5EF4-FFF2-40B4-BE49-F238E27FC236}">
                  <a16:creationId xmlns:a16="http://schemas.microsoft.com/office/drawing/2014/main" id="{91CE8CC1-DE2C-F4AC-8254-AFD5F0C2764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36658" y="1583280"/>
              <a:ext cx="4602482" cy="4909595"/>
            </a:xfrm>
            <a:prstGeom prst="rect">
              <a:avLst/>
            </a:prstGeom>
          </p:spPr>
        </p:pic>
        <p:sp>
          <p:nvSpPr>
            <p:cNvPr id="5" name="Yellow Box">
              <a:extLst>
                <a:ext uri="{FF2B5EF4-FFF2-40B4-BE49-F238E27FC236}">
                  <a16:creationId xmlns:a16="http://schemas.microsoft.com/office/drawing/2014/main" id="{BC95FC8A-9970-F02E-926D-8DCC3990488C}"/>
                </a:ext>
              </a:extLst>
            </p:cNvPr>
            <p:cNvSpPr/>
            <p:nvPr/>
          </p:nvSpPr>
          <p:spPr>
            <a:xfrm>
              <a:off x="6654604" y="5338903"/>
              <a:ext cx="4766589" cy="351214"/>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50928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88B19-44F1-D132-A886-83FEC7159697}"/>
              </a:ext>
            </a:extLst>
          </p:cNvPr>
          <p:cNvSpPr>
            <a:spLocks noGrp="1"/>
          </p:cNvSpPr>
          <p:nvPr>
            <p:ph type="title"/>
          </p:nvPr>
        </p:nvSpPr>
        <p:spPr/>
        <p:txBody>
          <a:bodyPr/>
          <a:lstStyle/>
          <a:p>
            <a:r>
              <a:rPr lang="en-US"/>
              <a:t>Materials for Today’s Session</a:t>
            </a:r>
          </a:p>
        </p:txBody>
      </p:sp>
      <p:sp>
        <p:nvSpPr>
          <p:cNvPr id="3" name="Content Placeholder 1">
            <a:extLst>
              <a:ext uri="{FF2B5EF4-FFF2-40B4-BE49-F238E27FC236}">
                <a16:creationId xmlns:a16="http://schemas.microsoft.com/office/drawing/2014/main" id="{A1045F8B-A4AA-C9E7-C53F-682F4910F5BC}"/>
              </a:ext>
            </a:extLst>
          </p:cNvPr>
          <p:cNvSpPr>
            <a:spLocks noGrp="1"/>
          </p:cNvSpPr>
          <p:nvPr>
            <p:ph idx="1"/>
          </p:nvPr>
        </p:nvSpPr>
        <p:spPr>
          <a:xfrm>
            <a:off x="630723" y="5335001"/>
            <a:ext cx="2365727" cy="845599"/>
          </a:xfrm>
        </p:spPr>
        <p:txBody>
          <a:bodyPr>
            <a:normAutofit/>
          </a:bodyPr>
          <a:lstStyle/>
          <a:p>
            <a:pPr marL="0" indent="0" algn="ctr">
              <a:buNone/>
            </a:pPr>
            <a:r>
              <a:rPr lang="en-US" sz="2000"/>
              <a:t>Ci3T Leadership Team Agenda</a:t>
            </a:r>
          </a:p>
        </p:txBody>
      </p:sp>
      <p:sp>
        <p:nvSpPr>
          <p:cNvPr id="8" name="Content Placeholder 2">
            <a:extLst>
              <a:ext uri="{FF2B5EF4-FFF2-40B4-BE49-F238E27FC236}">
                <a16:creationId xmlns:a16="http://schemas.microsoft.com/office/drawing/2014/main" id="{2227F3CD-986C-08EC-44F7-07CCDCE9D3B0}"/>
              </a:ext>
            </a:extLst>
          </p:cNvPr>
          <p:cNvSpPr txBox="1">
            <a:spLocks/>
          </p:cNvSpPr>
          <p:nvPr/>
        </p:nvSpPr>
        <p:spPr>
          <a:xfrm>
            <a:off x="3113524" y="5380156"/>
            <a:ext cx="2624637" cy="73507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Ci3T Implementation Manual</a:t>
            </a:r>
          </a:p>
        </p:txBody>
      </p:sp>
      <p:sp>
        <p:nvSpPr>
          <p:cNvPr id="13" name="Content Placeholder 3">
            <a:extLst>
              <a:ext uri="{FF2B5EF4-FFF2-40B4-BE49-F238E27FC236}">
                <a16:creationId xmlns:a16="http://schemas.microsoft.com/office/drawing/2014/main" id="{FCD69A82-DB24-EA6E-7EF8-59FA3C4D8E2D}"/>
              </a:ext>
            </a:extLst>
          </p:cNvPr>
          <p:cNvSpPr txBox="1">
            <a:spLocks/>
          </p:cNvSpPr>
          <p:nvPr/>
        </p:nvSpPr>
        <p:spPr>
          <a:xfrm>
            <a:off x="6096000" y="5380156"/>
            <a:ext cx="2624637" cy="73507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 Screening Data</a:t>
            </a:r>
          </a:p>
        </p:txBody>
      </p:sp>
      <p:sp>
        <p:nvSpPr>
          <p:cNvPr id="7" name="Content Placeholder 4">
            <a:extLst>
              <a:ext uri="{FF2B5EF4-FFF2-40B4-BE49-F238E27FC236}">
                <a16:creationId xmlns:a16="http://schemas.microsoft.com/office/drawing/2014/main" id="{BF4B70C7-C318-E476-4D3D-FA5B2602E8F7}"/>
              </a:ext>
            </a:extLst>
          </p:cNvPr>
          <p:cNvSpPr txBox="1">
            <a:spLocks/>
          </p:cNvSpPr>
          <p:nvPr/>
        </p:nvSpPr>
        <p:spPr>
          <a:xfrm>
            <a:off x="9078476" y="5356973"/>
            <a:ext cx="2703745" cy="84559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000" dirty="0">
                <a:solidFill>
                  <a:prstClr val="black"/>
                </a:solidFill>
                <a:latin typeface="Arial" panose="020B0604020202020204"/>
              </a:rPr>
              <a:t>Spring Treatment </a:t>
            </a: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Integrity and Social Validity Data</a:t>
            </a:r>
          </a:p>
        </p:txBody>
      </p:sp>
      <p:pic>
        <p:nvPicPr>
          <p:cNvPr id="6" name="Picture 1">
            <a:extLst>
              <a:ext uri="{FF2B5EF4-FFF2-40B4-BE49-F238E27FC236}">
                <a16:creationId xmlns:a16="http://schemas.microsoft.com/office/drawing/2014/main" id="{50A91757-8D85-53ED-3601-A5C47FE6F376}"/>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6968" y="2087360"/>
            <a:ext cx="2273239" cy="2941839"/>
          </a:xfrm>
          <a:prstGeom prst="rect">
            <a:avLst/>
          </a:prstGeom>
          <a:ln>
            <a:solidFill>
              <a:schemeClr val="tx1"/>
            </a:solidFill>
          </a:ln>
        </p:spPr>
      </p:pic>
      <p:pic>
        <p:nvPicPr>
          <p:cNvPr id="4" name="Picture 2">
            <a:extLst>
              <a:ext uri="{FF2B5EF4-FFF2-40B4-BE49-F238E27FC236}">
                <a16:creationId xmlns:a16="http://schemas.microsoft.com/office/drawing/2014/main" id="{A61D15A7-44A8-446D-98F9-F892717F1743}"/>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89224" y="2137311"/>
            <a:ext cx="2273239" cy="2941840"/>
          </a:xfrm>
          <a:prstGeom prst="rect">
            <a:avLst/>
          </a:prstGeom>
          <a:ln>
            <a:solidFill>
              <a:schemeClr val="tx1"/>
            </a:solidFill>
          </a:ln>
        </p:spPr>
      </p:pic>
      <p:pic>
        <p:nvPicPr>
          <p:cNvPr id="5" name="Picture 3">
            <a:extLst>
              <a:ext uri="{FF2B5EF4-FFF2-40B4-BE49-F238E27FC236}">
                <a16:creationId xmlns:a16="http://schemas.microsoft.com/office/drawing/2014/main" id="{599DF022-11DF-3C76-15A1-C60824DC00D4}"/>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968649" y="2148215"/>
            <a:ext cx="2750337" cy="1142664"/>
          </a:xfrm>
          <a:prstGeom prst="rect">
            <a:avLst/>
          </a:prstGeom>
          <a:ln>
            <a:solidFill>
              <a:schemeClr val="tx1"/>
            </a:solidFill>
          </a:ln>
        </p:spPr>
      </p:pic>
      <p:pic>
        <p:nvPicPr>
          <p:cNvPr id="14" name="Picture 5">
            <a:extLst>
              <a:ext uri="{FF2B5EF4-FFF2-40B4-BE49-F238E27FC236}">
                <a16:creationId xmlns:a16="http://schemas.microsoft.com/office/drawing/2014/main" id="{2874629C-E833-0F8A-67D1-457E1BB6F1E4}"/>
              </a:ext>
              <a:ext uri="{C183D7F6-B498-43B3-948B-1728B52AA6E4}">
                <adec:decorative xmlns:adec="http://schemas.microsoft.com/office/drawing/2017/decorative" val="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p:blipFill>
        <p:spPr bwMode="auto">
          <a:xfrm>
            <a:off x="9078476" y="2185977"/>
            <a:ext cx="1413087" cy="173146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5" name="Picture 6">
            <a:extLst>
              <a:ext uri="{FF2B5EF4-FFF2-40B4-BE49-F238E27FC236}">
                <a16:creationId xmlns:a16="http://schemas.microsoft.com/office/drawing/2014/main" id="{1F2B6CBA-F4EC-85DB-56A3-12057F0F5E1B}"/>
              </a:ext>
              <a:ext uri="{C183D7F6-B498-43B3-948B-1728B52AA6E4}">
                <adec:decorative xmlns:adec="http://schemas.microsoft.com/office/drawing/2017/decorative" val="1"/>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0580581" y="2137311"/>
            <a:ext cx="1413087" cy="1828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6" name="Picture 7">
            <a:extLst>
              <a:ext uri="{FF2B5EF4-FFF2-40B4-BE49-F238E27FC236}">
                <a16:creationId xmlns:a16="http://schemas.microsoft.com/office/drawing/2014/main" id="{43B8DC95-E3BA-7898-5BAC-B36F2F84926E}"/>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829491" y="3290879"/>
            <a:ext cx="1413163" cy="1828800"/>
          </a:xfrm>
          <a:prstGeom prst="rect">
            <a:avLst/>
          </a:prstGeom>
          <a:ln>
            <a:solidFill>
              <a:schemeClr val="tx1"/>
            </a:solidFill>
          </a:ln>
        </p:spPr>
      </p:pic>
      <p:pic>
        <p:nvPicPr>
          <p:cNvPr id="11" name="Picture 10" descr="A graph showing the number of numbers and the number of students&#10;&#10;AI-generated content may be incorrect.">
            <a:extLst>
              <a:ext uri="{FF2B5EF4-FFF2-40B4-BE49-F238E27FC236}">
                <a16:creationId xmlns:a16="http://schemas.microsoft.com/office/drawing/2014/main" id="{05EAD9A3-78B4-2509-0146-80F1C05E909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968649" y="3487531"/>
            <a:ext cx="2827854" cy="1591620"/>
          </a:xfrm>
          <a:prstGeom prst="rect">
            <a:avLst/>
          </a:prstGeom>
          <a:ln>
            <a:solidFill>
              <a:schemeClr val="tx1"/>
            </a:solidFill>
          </a:ln>
        </p:spPr>
      </p:pic>
    </p:spTree>
    <p:extLst>
      <p:ext uri="{BB962C8B-B14F-4D97-AF65-F5344CB8AC3E}">
        <p14:creationId xmlns:p14="http://schemas.microsoft.com/office/powerpoint/2010/main" val="5078798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8D2D3-2EDC-49C0-B389-61248FA93630}"/>
              </a:ext>
            </a:extLst>
          </p:cNvPr>
          <p:cNvSpPr>
            <a:spLocks noGrp="1"/>
          </p:cNvSpPr>
          <p:nvPr>
            <p:ph type="title"/>
          </p:nvPr>
        </p:nvSpPr>
        <p:spPr/>
        <p:txBody>
          <a:bodyPr>
            <a:normAutofit/>
          </a:bodyPr>
          <a:lstStyle/>
          <a:p>
            <a:r>
              <a:rPr lang="en-US" sz="4000"/>
              <a:t>Ci3T Leadership Team Agenda Template</a:t>
            </a:r>
          </a:p>
        </p:txBody>
      </p:sp>
      <p:pic>
        <p:nvPicPr>
          <p:cNvPr id="16" name="Picture 1" descr="Screenshot of an Action Steps table to use for supporting implementation.">
            <a:extLst>
              <a:ext uri="{FF2B5EF4-FFF2-40B4-BE49-F238E27FC236}">
                <a16:creationId xmlns:a16="http://schemas.microsoft.com/office/drawing/2014/main" id="{9E61DE6D-61DE-4D5D-8AE2-4390146FDE0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6036" y="1690688"/>
            <a:ext cx="3532909" cy="4572000"/>
          </a:xfrm>
          <a:prstGeom prst="rect">
            <a:avLst/>
          </a:prstGeom>
          <a:ln w="9525">
            <a:solidFill>
              <a:schemeClr val="tx1">
                <a:lumMod val="50000"/>
                <a:lumOff val="50000"/>
              </a:schemeClr>
            </a:solidFill>
          </a:ln>
          <a:effectLst>
            <a:outerShdw blurRad="50800" dist="38100" dir="13500000" algn="br" rotWithShape="0">
              <a:prstClr val="black">
                <a:alpha val="10000"/>
              </a:prstClr>
            </a:outerShdw>
          </a:effectLst>
        </p:spPr>
      </p:pic>
      <p:pic>
        <p:nvPicPr>
          <p:cNvPr id="18" name="Picture 2" descr="Screenshot of an Action Steps table to use for supporting implementation.">
            <a:extLst>
              <a:ext uri="{FF2B5EF4-FFF2-40B4-BE49-F238E27FC236}">
                <a16:creationId xmlns:a16="http://schemas.microsoft.com/office/drawing/2014/main" id="{5158CF46-5AEE-4095-AD0C-C3123AB3686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7152" t="12041" r="6966" b="27668"/>
          <a:stretch/>
        </p:blipFill>
        <p:spPr>
          <a:xfrm>
            <a:off x="5076319" y="2359702"/>
            <a:ext cx="5961619" cy="3233972"/>
          </a:xfrm>
          <a:prstGeom prst="rect">
            <a:avLst/>
          </a:prstGeom>
          <a:ln w="9525">
            <a:solidFill>
              <a:schemeClr val="tx1">
                <a:lumMod val="50000"/>
                <a:lumOff val="50000"/>
              </a:schemeClr>
            </a:solidFill>
          </a:ln>
          <a:effectLst>
            <a:outerShdw blurRad="50800" dist="38100" dir="8100000" algn="tr" rotWithShape="0">
              <a:prstClr val="black">
                <a:alpha val="10000"/>
              </a:prstClr>
            </a:outerShdw>
          </a:effectLst>
        </p:spPr>
      </p:pic>
      <p:pic>
        <p:nvPicPr>
          <p:cNvPr id="4" name="Picture 3">
            <a:extLst>
              <a:ext uri="{FF2B5EF4-FFF2-40B4-BE49-F238E27FC236}">
                <a16:creationId xmlns:a16="http://schemas.microsoft.com/office/drawing/2014/main" id="{232A8F4C-4222-5C96-8AD0-163C53EF5976}"/>
              </a:ext>
              <a:ext uri="{C183D7F6-B498-43B3-948B-1728B52AA6E4}">
                <adec:decorative xmlns:adec="http://schemas.microsoft.com/office/drawing/2017/decorative" val="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828420" y="-23812"/>
            <a:ext cx="1363579" cy="213043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a:extLst>
              <a:ext uri="{FF2B5EF4-FFF2-40B4-BE49-F238E27FC236}">
                <a16:creationId xmlns:a16="http://schemas.microsoft.com/office/drawing/2014/main" id="{B741C82C-7703-571D-9CF6-063C8883C37B}"/>
              </a:ext>
            </a:extLst>
          </p:cNvPr>
          <p:cNvSpPr/>
          <p:nvPr/>
        </p:nvSpPr>
        <p:spPr>
          <a:xfrm>
            <a:off x="221570" y="5079545"/>
            <a:ext cx="10515600" cy="1690688"/>
          </a:xfrm>
          <a:prstGeom prst="roundRect">
            <a:avLst/>
          </a:prstGeom>
          <a:solidFill>
            <a:srgbClr val="4D4D4D"/>
          </a:solidFill>
          <a:ln w="12700" cap="flat" cmpd="sng" algn="ctr">
            <a:solidFill>
              <a:srgbClr val="4D4D4D">
                <a:shade val="15000"/>
              </a:srgbClr>
            </a:solidFill>
            <a:prstDash val="solid"/>
            <a:miter lim="800000"/>
          </a:ln>
          <a:effectLst/>
        </p:spPr>
        <p:txBody>
          <a:bodyPr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Arial" panose="020B0604020202020204"/>
                <a:ea typeface="+mn-ea"/>
                <a:cs typeface="Arial"/>
              </a:rPr>
              <a:t>1.2 TEAM OPERATING PROCEDURES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panose="020B0604020202020204"/>
                <a:ea typeface="+mn-ea"/>
                <a:cs typeface="+mn-cs"/>
              </a:rPr>
              <a:t>Tier 1 leadership team has (a) regular meeting format/agenda that prompts the regular review of Tier 1 practices, systems, and data, (b) minutes available to all staff for review, (c) established and regularly used team norms, (d) defined meeting roles (e.g., timekeeper, facilitator, recorder), (e) regular (e.g., quarterly) two-way data sharing and communication with advanced tiers teams to inform decision making, (f) a current action plan, (g) procedure for evaluating fidelity of team operating procedures (e.g., Team Initiated Problem Solving [TIPS] Fidelity Checklist) at least twice annually, and (h) a formal process to monitor the impact of team norms and procedures on ensuring all team members are able to participate as equal partners</a:t>
            </a:r>
          </a:p>
        </p:txBody>
      </p:sp>
      <p:pic>
        <p:nvPicPr>
          <p:cNvPr id="5" name="Picture 4" descr="Tiered Fidelity Inventory (TFI) Manual - Version 3">
            <a:extLst>
              <a:ext uri="{FF2B5EF4-FFF2-40B4-BE49-F238E27FC236}">
                <a16:creationId xmlns:a16="http://schemas.microsoft.com/office/drawing/2014/main" id="{2D8FFC43-BCD9-A9C6-F003-3C8488DBBC3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595655" y="4855708"/>
            <a:ext cx="1476375" cy="1914525"/>
          </a:xfrm>
          <a:prstGeom prst="rect">
            <a:avLst/>
          </a:prstGeom>
        </p:spPr>
      </p:pic>
    </p:spTree>
    <p:extLst>
      <p:ext uri="{BB962C8B-B14F-4D97-AF65-F5344CB8AC3E}">
        <p14:creationId xmlns:p14="http://schemas.microsoft.com/office/powerpoint/2010/main" val="25743600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13FA85-650A-F25E-5573-DCC962EA5BF9}"/>
            </a:ext>
          </a:extLst>
        </p:cNvPr>
        <p:cNvGrpSpPr/>
        <p:nvPr/>
      </p:nvGrpSpPr>
      <p:grpSpPr>
        <a:xfrm>
          <a:off x="0" y="0"/>
          <a:ext cx="0" cy="0"/>
          <a:chOff x="0" y="0"/>
          <a:chExt cx="0" cy="0"/>
        </a:xfrm>
      </p:grpSpPr>
      <p:sp>
        <p:nvSpPr>
          <p:cNvPr id="7" name="Title">
            <a:extLst>
              <a:ext uri="{FF2B5EF4-FFF2-40B4-BE49-F238E27FC236}">
                <a16:creationId xmlns:a16="http://schemas.microsoft.com/office/drawing/2014/main" id="{245B4EF0-D624-A188-6794-74962A3746F8}"/>
              </a:ext>
            </a:extLst>
          </p:cNvPr>
          <p:cNvSpPr>
            <a:spLocks noGrp="1"/>
          </p:cNvSpPr>
          <p:nvPr>
            <p:ph type="title"/>
          </p:nvPr>
        </p:nvSpPr>
        <p:spPr>
          <a:xfrm>
            <a:off x="838200" y="0"/>
            <a:ext cx="10515600" cy="1325563"/>
          </a:xfrm>
        </p:spPr>
        <p:txBody>
          <a:bodyPr vert="horz" lIns="91440" tIns="45720" rIns="91440" bIns="45720" rtlCol="0" anchor="b">
            <a:normAutofit/>
          </a:bodyPr>
          <a:lstStyle/>
          <a:p>
            <a:r>
              <a:rPr lang="en-US"/>
              <a:t>Coaching Protocol</a:t>
            </a:r>
          </a:p>
        </p:txBody>
      </p:sp>
      <p:pic>
        <p:nvPicPr>
          <p:cNvPr id="14" name="Page 01" descr="Ci3T Implementation Series &amp; Delivery Coaching Protocols Handout">
            <a:extLst>
              <a:ext uri="{FF2B5EF4-FFF2-40B4-BE49-F238E27FC236}">
                <a16:creationId xmlns:a16="http://schemas.microsoft.com/office/drawing/2014/main" id="{72FED0D3-4534-0A51-639F-6BF05F35FA3D}"/>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49855" y="1501221"/>
            <a:ext cx="4102770" cy="5149518"/>
          </a:xfrm>
          <a:prstGeom prst="rect">
            <a:avLst/>
          </a:prstGeom>
          <a:ln>
            <a:solidFill>
              <a:schemeClr val="tx1">
                <a:lumMod val="50000"/>
                <a:lumOff val="50000"/>
              </a:schemeClr>
            </a:solidFill>
          </a:ln>
        </p:spPr>
      </p:pic>
      <p:pic>
        <p:nvPicPr>
          <p:cNvPr id="6" name="Page 02" descr="Team Members and Attendance Handout">
            <a:extLst>
              <a:ext uri="{FF2B5EF4-FFF2-40B4-BE49-F238E27FC236}">
                <a16:creationId xmlns:a16="http://schemas.microsoft.com/office/drawing/2014/main" id="{C70DE679-9F45-9B9A-7365-6B33D10D4E0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3370" y="1817086"/>
            <a:ext cx="6035040" cy="4663440"/>
          </a:xfrm>
          <a:prstGeom prst="rect">
            <a:avLst/>
          </a:prstGeom>
          <a:ln>
            <a:solidFill>
              <a:schemeClr val="tx1">
                <a:lumMod val="50000"/>
                <a:lumOff val="50000"/>
              </a:schemeClr>
            </a:solidFill>
          </a:ln>
        </p:spPr>
      </p:pic>
      <p:pic>
        <p:nvPicPr>
          <p:cNvPr id="4" name="Page 03" descr="Coaching Log Handout">
            <a:extLst>
              <a:ext uri="{FF2B5EF4-FFF2-40B4-BE49-F238E27FC236}">
                <a16:creationId xmlns:a16="http://schemas.microsoft.com/office/drawing/2014/main" id="{07471585-9286-802A-B414-5F97367216E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96000" y="252662"/>
            <a:ext cx="6035040" cy="4663440"/>
          </a:xfrm>
          <a:prstGeom prst="rect">
            <a:avLst/>
          </a:prstGeom>
          <a:ln>
            <a:solidFill>
              <a:schemeClr val="tx1">
                <a:lumMod val="50000"/>
                <a:lumOff val="50000"/>
              </a:schemeClr>
            </a:solidFill>
          </a:ln>
        </p:spPr>
      </p:pic>
      <p:pic>
        <p:nvPicPr>
          <p:cNvPr id="16" name="Page 04" descr="Module Discussions Handout">
            <a:extLst>
              <a:ext uri="{FF2B5EF4-FFF2-40B4-BE49-F238E27FC236}">
                <a16:creationId xmlns:a16="http://schemas.microsoft.com/office/drawing/2014/main" id="{48F2916E-BDE8-66C4-1EBE-BF897D08592E}"/>
              </a:ext>
            </a:extLst>
          </p:cNvPr>
          <p:cNvPicPr>
            <a:picLocks noChangeAspect="1"/>
          </p:cNvPicPr>
          <p:nvPr/>
        </p:nvPicPr>
        <p:blipFill>
          <a:blip r:embed="rId5" cstate="screen">
            <a:extLst>
              <a:ext uri="{28A0092B-C50C-407E-A947-70E740481C1C}">
                <a14:useLocalDpi xmlns:a14="http://schemas.microsoft.com/office/drawing/2010/main"/>
              </a:ext>
            </a:extLst>
          </a:blip>
          <a:srcRect l="5067" t="5803" r="4576"/>
          <a:stretch/>
        </p:blipFill>
        <p:spPr>
          <a:xfrm>
            <a:off x="5173578" y="3934327"/>
            <a:ext cx="5907507" cy="4758918"/>
          </a:xfrm>
          <a:prstGeom prst="rect">
            <a:avLst/>
          </a:prstGeom>
          <a:ln>
            <a:solidFill>
              <a:schemeClr val="tx1">
                <a:lumMod val="50000"/>
                <a:lumOff val="50000"/>
              </a:schemeClr>
            </a:solidFill>
          </a:ln>
        </p:spPr>
      </p:pic>
      <p:pic>
        <p:nvPicPr>
          <p:cNvPr id="24" name="Page 05" descr="Ci3T Implementation Coaching - Preparing for the Year Handout">
            <a:extLst>
              <a:ext uri="{FF2B5EF4-FFF2-40B4-BE49-F238E27FC236}">
                <a16:creationId xmlns:a16="http://schemas.microsoft.com/office/drawing/2014/main" id="{0CA29B8B-4F36-691B-2547-3F3323AE8B6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472339" y="1341772"/>
            <a:ext cx="6537960" cy="5052060"/>
          </a:xfrm>
          <a:prstGeom prst="rect">
            <a:avLst/>
          </a:prstGeom>
          <a:ln>
            <a:solidFill>
              <a:schemeClr val="tx1">
                <a:lumMod val="50000"/>
                <a:lumOff val="50000"/>
              </a:schemeClr>
            </a:solidFill>
          </a:ln>
        </p:spPr>
      </p:pic>
      <p:pic>
        <p:nvPicPr>
          <p:cNvPr id="22" name="Page 06" descr="Screenshot of Session 1 activities to complete before the session, including implementation coaching tips">
            <a:extLst>
              <a:ext uri="{FF2B5EF4-FFF2-40B4-BE49-F238E27FC236}">
                <a16:creationId xmlns:a16="http://schemas.microsoft.com/office/drawing/2014/main" id="{F338273F-358C-D9B6-0CB5-A31C43C833DF}"/>
              </a:ext>
            </a:extLst>
          </p:cNvPr>
          <p:cNvPicPr>
            <a:picLocks noChangeAspect="1"/>
          </p:cNvPicPr>
          <p:nvPr/>
        </p:nvPicPr>
        <p:blipFill>
          <a:blip r:embed="rId7" cstate="screen">
            <a:extLst>
              <a:ext uri="{28A0092B-C50C-407E-A947-70E740481C1C}">
                <a14:useLocalDpi xmlns:a14="http://schemas.microsoft.com/office/drawing/2010/main"/>
              </a:ext>
            </a:extLst>
          </a:blip>
          <a:srcRect l="6306" t="29385" r="6465" b="17507"/>
          <a:stretch/>
        </p:blipFill>
        <p:spPr>
          <a:xfrm>
            <a:off x="15255102" y="3420646"/>
            <a:ext cx="5702969" cy="2683043"/>
          </a:xfrm>
          <a:prstGeom prst="rect">
            <a:avLst/>
          </a:prstGeom>
          <a:ln>
            <a:solidFill>
              <a:schemeClr val="tx1">
                <a:lumMod val="50000"/>
                <a:lumOff val="50000"/>
              </a:schemeClr>
            </a:solidFill>
          </a:ln>
        </p:spPr>
      </p:pic>
      <p:pic>
        <p:nvPicPr>
          <p:cNvPr id="20" name="Page 07" descr="Screenshot of Session 1 activities to complete during the session, including implementation coaching tips">
            <a:extLst>
              <a:ext uri="{FF2B5EF4-FFF2-40B4-BE49-F238E27FC236}">
                <a16:creationId xmlns:a16="http://schemas.microsoft.com/office/drawing/2014/main" id="{421374BC-C9E4-F27E-3C5E-2C3AE6D3FAE5}"/>
              </a:ext>
            </a:extLst>
          </p:cNvPr>
          <p:cNvPicPr>
            <a:picLocks noChangeAspect="1"/>
          </p:cNvPicPr>
          <p:nvPr/>
        </p:nvPicPr>
        <p:blipFill>
          <a:blip r:embed="rId8" cstate="screen">
            <a:extLst>
              <a:ext uri="{28A0092B-C50C-407E-A947-70E740481C1C}">
                <a14:useLocalDpi xmlns:a14="http://schemas.microsoft.com/office/drawing/2010/main"/>
              </a:ext>
            </a:extLst>
          </a:blip>
          <a:srcRect l="5774" t="5573" r="6261" b="9169"/>
          <a:stretch/>
        </p:blipFill>
        <p:spPr>
          <a:xfrm>
            <a:off x="17741629" y="187693"/>
            <a:ext cx="5751095" cy="4307306"/>
          </a:xfrm>
          <a:prstGeom prst="rect">
            <a:avLst/>
          </a:prstGeom>
          <a:ln>
            <a:solidFill>
              <a:schemeClr val="tx1">
                <a:lumMod val="50000"/>
                <a:lumOff val="50000"/>
              </a:schemeClr>
            </a:solidFill>
          </a:ln>
        </p:spPr>
      </p:pic>
      <p:pic>
        <p:nvPicPr>
          <p:cNvPr id="18" name="Page 08" descr="Screenshot of Session 1 activities to complete after the session, including implementation coaching tips">
            <a:extLst>
              <a:ext uri="{FF2B5EF4-FFF2-40B4-BE49-F238E27FC236}">
                <a16:creationId xmlns:a16="http://schemas.microsoft.com/office/drawing/2014/main" id="{D207360D-9E07-0145-EE6C-EB4964254B46}"/>
              </a:ext>
            </a:extLst>
          </p:cNvPr>
          <p:cNvPicPr>
            <a:picLocks noChangeAspect="1"/>
          </p:cNvPicPr>
          <p:nvPr/>
        </p:nvPicPr>
        <p:blipFill>
          <a:blip r:embed="rId9" cstate="screen">
            <a:extLst>
              <a:ext uri="{28A0092B-C50C-407E-A947-70E740481C1C}">
                <a14:useLocalDpi xmlns:a14="http://schemas.microsoft.com/office/drawing/2010/main"/>
              </a:ext>
            </a:extLst>
          </a:blip>
          <a:srcRect l="6809" t="16833" r="7250" b="8863"/>
          <a:stretch/>
        </p:blipFill>
        <p:spPr>
          <a:xfrm>
            <a:off x="20103829" y="2885240"/>
            <a:ext cx="5618748" cy="3753853"/>
          </a:xfrm>
          <a:prstGeom prst="rect">
            <a:avLst/>
          </a:prstGeom>
          <a:ln>
            <a:solidFill>
              <a:schemeClr val="tx1">
                <a:lumMod val="50000"/>
                <a:lumOff val="50000"/>
              </a:schemeClr>
            </a:solidFill>
          </a:ln>
        </p:spPr>
      </p:pic>
    </p:spTree>
    <p:extLst>
      <p:ext uri="{BB962C8B-B14F-4D97-AF65-F5344CB8AC3E}">
        <p14:creationId xmlns:p14="http://schemas.microsoft.com/office/powerpoint/2010/main" val="1509090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1500"/>
                            </p:stCondLst>
                            <p:childTnLst>
                              <p:par>
                                <p:cTn id="9" presetID="10" presetClass="entr" presetSubtype="0" fill="hold" nodeType="afterEffect">
                                  <p:stCondLst>
                                    <p:cond delay="5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2500"/>
                            </p:stCondLst>
                            <p:childTnLst>
                              <p:par>
                                <p:cTn id="13" presetID="10" presetClass="entr" presetSubtype="0" fill="hold" nodeType="afterEffect">
                                  <p:stCondLst>
                                    <p:cond delay="5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3500"/>
                            </p:stCondLst>
                            <p:childTnLst>
                              <p:par>
                                <p:cTn id="17" presetID="35" presetClass="path" presetSubtype="0" accel="50000" decel="50000" fill="hold" nodeType="afterEffect">
                                  <p:stCondLst>
                                    <p:cond delay="1000"/>
                                  </p:stCondLst>
                                  <p:childTnLst>
                                    <p:animMotion origin="layout" path="M 3.95833E-6 -1.85185E-6 L -1.00808 0.00903 " pathEditMode="relative" rAng="0" ptsTypes="AA">
                                      <p:cBhvr>
                                        <p:cTn id="18" dur="2000" fill="hold"/>
                                        <p:tgtEl>
                                          <p:spTgt spid="4"/>
                                        </p:tgtEl>
                                        <p:attrNameLst>
                                          <p:attrName>ppt_x</p:attrName>
                                          <p:attrName>ppt_y</p:attrName>
                                        </p:attrNameLst>
                                      </p:cBhvr>
                                      <p:rCtr x="-50404" y="440"/>
                                    </p:animMotion>
                                  </p:childTnLst>
                                </p:cTn>
                              </p:par>
                              <p:par>
                                <p:cTn id="19" presetID="35" presetClass="path" presetSubtype="0" accel="50000" decel="50000" fill="hold" nodeType="withEffect">
                                  <p:stCondLst>
                                    <p:cond delay="1000"/>
                                  </p:stCondLst>
                                  <p:childTnLst>
                                    <p:animMotion origin="layout" path="M 3.54167E-6 -1.85185E-6 L -0.9211 0.04259 " pathEditMode="relative" rAng="0" ptsTypes="AA">
                                      <p:cBhvr>
                                        <p:cTn id="20" dur="2000" fill="hold"/>
                                        <p:tgtEl>
                                          <p:spTgt spid="16"/>
                                        </p:tgtEl>
                                        <p:attrNameLst>
                                          <p:attrName>ppt_x</p:attrName>
                                          <p:attrName>ppt_y</p:attrName>
                                        </p:attrNameLst>
                                      </p:cBhvr>
                                      <p:rCtr x="-46055" y="2130"/>
                                    </p:animMotion>
                                  </p:childTnLst>
                                </p:cTn>
                              </p:par>
                              <p:par>
                                <p:cTn id="21" presetID="35" presetClass="path" presetSubtype="0" accel="50000" decel="50000" fill="hold" nodeType="withEffect">
                                  <p:stCondLst>
                                    <p:cond delay="1000"/>
                                  </p:stCondLst>
                                  <p:childTnLst>
                                    <p:animMotion origin="layout" path="M 3.75E-6 -1.11111E-6 L -0.82201 -0.00301 " pathEditMode="relative" rAng="0" ptsTypes="AA">
                                      <p:cBhvr>
                                        <p:cTn id="22" dur="2000" fill="hold"/>
                                        <p:tgtEl>
                                          <p:spTgt spid="6"/>
                                        </p:tgtEl>
                                        <p:attrNameLst>
                                          <p:attrName>ppt_x</p:attrName>
                                          <p:attrName>ppt_y</p:attrName>
                                        </p:attrNameLst>
                                      </p:cBhvr>
                                      <p:rCtr x="-41107" y="-162"/>
                                    </p:animMotion>
                                  </p:childTnLst>
                                </p:cTn>
                              </p:par>
                              <p:par>
                                <p:cTn id="23" presetID="35" presetClass="path" presetSubtype="0" accel="50000" decel="50000" fill="hold" nodeType="withEffect">
                                  <p:stCondLst>
                                    <p:cond delay="1000"/>
                                  </p:stCondLst>
                                  <p:childTnLst>
                                    <p:animMotion origin="layout" path="M -1.875E-6 -2.96296E-6 L -0.37812 -0.0206 " pathEditMode="relative" rAng="0" ptsTypes="AA">
                                      <p:cBhvr>
                                        <p:cTn id="24" dur="2000" fill="hold"/>
                                        <p:tgtEl>
                                          <p:spTgt spid="14"/>
                                        </p:tgtEl>
                                        <p:attrNameLst>
                                          <p:attrName>ppt_x</p:attrName>
                                          <p:attrName>ppt_y</p:attrName>
                                        </p:attrNameLst>
                                      </p:cBhvr>
                                      <p:rCtr x="-18906" y="-1042"/>
                                    </p:animMotion>
                                  </p:childTnLst>
                                </p:cTn>
                              </p:par>
                              <p:par>
                                <p:cTn id="25" presetID="35" presetClass="path" presetSubtype="0" accel="50000" decel="50000" fill="hold" nodeType="withEffect">
                                  <p:stCondLst>
                                    <p:cond delay="1500"/>
                                  </p:stCondLst>
                                  <p:childTnLst>
                                    <p:animMotion origin="layout" path="M 4.16667E-6 1.11111E-6 L -0.99701 0.02731 " pathEditMode="relative" rAng="0" ptsTypes="AA">
                                      <p:cBhvr>
                                        <p:cTn id="26" dur="2000" fill="hold"/>
                                        <p:tgtEl>
                                          <p:spTgt spid="24"/>
                                        </p:tgtEl>
                                        <p:attrNameLst>
                                          <p:attrName>ppt_x</p:attrName>
                                          <p:attrName>ppt_y</p:attrName>
                                        </p:attrNameLst>
                                      </p:cBhvr>
                                      <p:rCtr x="-49857" y="1366"/>
                                    </p:animMotion>
                                  </p:childTnLst>
                                </p:cTn>
                              </p:par>
                              <p:par>
                                <p:cTn id="27" presetID="35" presetClass="path" presetSubtype="0" accel="50000" decel="50000" fill="hold" nodeType="withEffect">
                                  <p:stCondLst>
                                    <p:cond delay="1500"/>
                                  </p:stCondLst>
                                  <p:childTnLst>
                                    <p:animMotion origin="layout" path="M 3.75E-6 -4.44444E-6 L -1.00756 0.02477 " pathEditMode="relative" rAng="0" ptsTypes="AA">
                                      <p:cBhvr>
                                        <p:cTn id="28" dur="2000" fill="hold"/>
                                        <p:tgtEl>
                                          <p:spTgt spid="22"/>
                                        </p:tgtEl>
                                        <p:attrNameLst>
                                          <p:attrName>ppt_x</p:attrName>
                                          <p:attrName>ppt_y</p:attrName>
                                        </p:attrNameLst>
                                      </p:cBhvr>
                                      <p:rCtr x="-50378" y="1227"/>
                                    </p:animMotion>
                                  </p:childTnLst>
                                </p:cTn>
                              </p:par>
                              <p:par>
                                <p:cTn id="29" presetID="35" presetClass="path" presetSubtype="0" accel="50000" decel="50000" fill="hold" nodeType="withEffect">
                                  <p:stCondLst>
                                    <p:cond delay="1500"/>
                                  </p:stCondLst>
                                  <p:childTnLst>
                                    <p:animMotion origin="layout" path="M 4.375E-6 -3.7037E-6 L -0.99727 0.00139 " pathEditMode="relative" rAng="0" ptsTypes="AA">
                                      <p:cBhvr>
                                        <p:cTn id="30" dur="2000" fill="hold"/>
                                        <p:tgtEl>
                                          <p:spTgt spid="20"/>
                                        </p:tgtEl>
                                        <p:attrNameLst>
                                          <p:attrName>ppt_x</p:attrName>
                                          <p:attrName>ppt_y</p:attrName>
                                        </p:attrNameLst>
                                      </p:cBhvr>
                                      <p:rCtr x="-49870" y="69"/>
                                    </p:animMotion>
                                  </p:childTnLst>
                                </p:cTn>
                              </p:par>
                              <p:par>
                                <p:cTn id="31" presetID="35" presetClass="path" presetSubtype="0" accel="50000" decel="50000" fill="hold" nodeType="withEffect">
                                  <p:stCondLst>
                                    <p:cond delay="1500"/>
                                  </p:stCondLst>
                                  <p:childTnLst>
                                    <p:animMotion origin="layout" path="M 3.125E-6 -2.96296E-6 L -0.96055 0.01111 " pathEditMode="relative" rAng="0" ptsTypes="AA">
                                      <p:cBhvr>
                                        <p:cTn id="32" dur="2000" fill="hold"/>
                                        <p:tgtEl>
                                          <p:spTgt spid="18"/>
                                        </p:tgtEl>
                                        <p:attrNameLst>
                                          <p:attrName>ppt_x</p:attrName>
                                          <p:attrName>ppt_y</p:attrName>
                                        </p:attrNameLst>
                                      </p:cBhvr>
                                      <p:rCtr x="-48034" y="5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51A6D849-EE6F-3683-3AD3-B7C987B6358D}"/>
              </a:ext>
            </a:extLst>
          </p:cNvPr>
          <p:cNvSpPr>
            <a:spLocks noGrp="1"/>
          </p:cNvSpPr>
          <p:nvPr>
            <p:ph type="title"/>
          </p:nvPr>
        </p:nvSpPr>
        <p:spPr>
          <a:xfrm>
            <a:off x="831850" y="1709738"/>
            <a:ext cx="7854950" cy="2852737"/>
          </a:xfrm>
        </p:spPr>
        <p:txBody>
          <a:bodyPr/>
          <a:lstStyle/>
          <a:p>
            <a:r>
              <a:rPr lang="en-US"/>
              <a:t>Procedures for Monitoring</a:t>
            </a:r>
          </a:p>
        </p:txBody>
      </p:sp>
      <p:sp>
        <p:nvSpPr>
          <p:cNvPr id="5" name="Text">
            <a:extLst>
              <a:ext uri="{FF2B5EF4-FFF2-40B4-BE49-F238E27FC236}">
                <a16:creationId xmlns:a16="http://schemas.microsoft.com/office/drawing/2014/main" id="{62B931FD-3939-9508-7318-341DDD8B292D}"/>
              </a:ext>
            </a:extLst>
          </p:cNvPr>
          <p:cNvSpPr>
            <a:spLocks noGrp="1"/>
          </p:cNvSpPr>
          <p:nvPr>
            <p:ph type="body" idx="1"/>
          </p:nvPr>
        </p:nvSpPr>
        <p:spPr>
          <a:xfrm>
            <a:off x="831850" y="4589463"/>
            <a:ext cx="8810914" cy="1500187"/>
          </a:xfrm>
        </p:spPr>
        <p:txBody>
          <a:bodyPr>
            <a:normAutofit/>
          </a:bodyPr>
          <a:lstStyle/>
          <a:p>
            <a:r>
              <a:rPr lang="en-US" sz="2200" b="1"/>
              <a:t>Review your School’s Social Validity &amp; Treatment Integrity Data</a:t>
            </a:r>
          </a:p>
          <a:p>
            <a:r>
              <a:rPr lang="en-US" sz="2200"/>
              <a:t>Review your School’s Spring Screening Data</a:t>
            </a:r>
          </a:p>
        </p:txBody>
      </p:sp>
      <p:pic>
        <p:nvPicPr>
          <p:cNvPr id="2" name="Content" descr="Preparing to Collect Social Validity and Treatment Integrity Data module cover">
            <a:extLst>
              <a:ext uri="{FF2B5EF4-FFF2-40B4-BE49-F238E27FC236}">
                <a16:creationId xmlns:a16="http://schemas.microsoft.com/office/drawing/2014/main" id="{7739F5D3-EA4C-5D6F-BBD2-A2C21479D62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642764" y="1485987"/>
            <a:ext cx="2279293" cy="3561397"/>
          </a:xfrm>
          <a:prstGeom prst="rect">
            <a:avLst/>
          </a:prstGeom>
        </p:spPr>
      </p:pic>
      <p:sp>
        <p:nvSpPr>
          <p:cNvPr id="3" name="Rectangle">
            <a:extLst>
              <a:ext uri="{FF2B5EF4-FFF2-40B4-BE49-F238E27FC236}">
                <a16:creationId xmlns:a16="http://schemas.microsoft.com/office/drawing/2014/main" id="{63180EA4-2450-B69A-B9F8-284CCEEEAE45}"/>
              </a:ext>
            </a:extLst>
          </p:cNvPr>
          <p:cNvSpPr/>
          <p:nvPr/>
        </p:nvSpPr>
        <p:spPr>
          <a:xfrm>
            <a:off x="1093627" y="5812970"/>
            <a:ext cx="9688783" cy="840203"/>
          </a:xfrm>
          <a:prstGeom prst="roundRect">
            <a:avLst/>
          </a:prstGeom>
          <a:solidFill>
            <a:srgbClr val="4D4D4D"/>
          </a:solidFill>
          <a:ln w="12700" cap="flat" cmpd="sng" algn="ctr">
            <a:solidFill>
              <a:srgbClr val="4D4D4D">
                <a:shade val="15000"/>
              </a:srgbClr>
            </a:solidFill>
            <a:prstDash val="solid"/>
            <a:miter lim="800000"/>
          </a:ln>
          <a:effectLst/>
        </p:spPr>
        <p:txBody>
          <a:bodyPr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b="1" kern="0">
                <a:solidFill>
                  <a:schemeClr val="bg1"/>
                </a:solidFill>
                <a:cs typeface="Arial"/>
              </a:rPr>
              <a:t>1.19 DECISION MAKING WITH FIDELITY DATA</a:t>
            </a:r>
          </a:p>
          <a:p>
            <a:r>
              <a:rPr lang="en-US" sz="1400">
                <a:solidFill>
                  <a:schemeClr val="bg1"/>
                </a:solidFill>
              </a:rPr>
              <a:t>Tier 1 leadership team reviews and uses schoolwide (e.g., TFI, </a:t>
            </a:r>
            <a:r>
              <a:rPr lang="en-US" sz="1400" err="1">
                <a:solidFill>
                  <a:schemeClr val="bg1"/>
                </a:solidFill>
              </a:rPr>
              <a:t>BoQ</a:t>
            </a:r>
            <a:r>
              <a:rPr lang="en-US" sz="1400">
                <a:solidFill>
                  <a:schemeClr val="bg1"/>
                </a:solidFill>
              </a:rPr>
              <a:t>, TIC, SAS, SET) and other fidelity data (e.g.,</a:t>
            </a:r>
          </a:p>
          <a:p>
            <a:r>
              <a:rPr lang="en-US" sz="1400">
                <a:solidFill>
                  <a:schemeClr val="bg1"/>
                </a:solidFill>
              </a:rPr>
              <a:t>classroom implementation, Tier 1 SEB curriculum, staff wellness systems) at least annually.</a:t>
            </a:r>
          </a:p>
        </p:txBody>
      </p:sp>
      <p:pic>
        <p:nvPicPr>
          <p:cNvPr id="6" name="Picture 5" descr="Tiered Fidelity Inventory (TFI) Manual - Version 3">
            <a:extLst>
              <a:ext uri="{FF2B5EF4-FFF2-40B4-BE49-F238E27FC236}">
                <a16:creationId xmlns:a16="http://schemas.microsoft.com/office/drawing/2014/main" id="{14B55E87-C5E0-6250-3C67-5C2482220A1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95655" y="4855708"/>
            <a:ext cx="1476375" cy="1914525"/>
          </a:xfrm>
          <a:prstGeom prst="rect">
            <a:avLst/>
          </a:prstGeom>
        </p:spPr>
      </p:pic>
    </p:spTree>
    <p:extLst>
      <p:ext uri="{BB962C8B-B14F-4D97-AF65-F5344CB8AC3E}">
        <p14:creationId xmlns:p14="http://schemas.microsoft.com/office/powerpoint/2010/main" val="2294636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a:extLst>
              <a:ext uri="{FF2B5EF4-FFF2-40B4-BE49-F238E27FC236}">
                <a16:creationId xmlns:a16="http://schemas.microsoft.com/office/drawing/2014/main" id="{49452D99-B270-82FE-49FC-99136E2DF586}"/>
              </a:ext>
            </a:extLst>
          </p:cNvPr>
          <p:cNvSpPr>
            <a:spLocks noGrp="1"/>
          </p:cNvSpPr>
          <p:nvPr>
            <p:ph type="title"/>
          </p:nvPr>
        </p:nvSpPr>
        <p:spPr/>
        <p:txBody>
          <a:bodyPr/>
          <a:lstStyle/>
          <a:p>
            <a:r>
              <a:rPr lang="en-US"/>
              <a:t>Ci3T Research Team</a:t>
            </a:r>
          </a:p>
        </p:txBody>
      </p:sp>
      <p:pic>
        <p:nvPicPr>
          <p:cNvPr id="13" name="Picture" descr="Images of the Ci3T Research team members including Grant Allen, Matthew Aschliman, Tammy Becker, Allison Bernard, Carrie Brandon, Amy Briesch, Mark Buckman, Amy Buffington, Donna Cauley, Sandy Chafouleas, Eric Common, Howard Diacon, Kathryn Johnson, Kathleen Lynne Lane, Jessica Matus, Wendy P. Oakes, David Royer, Elise Sarasin, Rebecca Sherod, Joni Weiss, and Stacie Williams.">
            <a:extLst>
              <a:ext uri="{FF2B5EF4-FFF2-40B4-BE49-F238E27FC236}">
                <a16:creationId xmlns:a16="http://schemas.microsoft.com/office/drawing/2014/main" id="{72F30903-6C81-E909-8986-77D4CB2CB17C}"/>
              </a:ext>
            </a:extLst>
          </p:cNvPr>
          <p:cNvPicPr>
            <a:picLocks noChangeAspect="1"/>
          </p:cNvPicPr>
          <p:nvPr/>
        </p:nvPicPr>
        <p:blipFill>
          <a:blip r:embed="rId3"/>
          <a:stretch>
            <a:fillRect/>
          </a:stretch>
        </p:blipFill>
        <p:spPr>
          <a:xfrm>
            <a:off x="218946" y="1415683"/>
            <a:ext cx="11754107" cy="5316173"/>
          </a:xfrm>
          <a:prstGeom prst="rect">
            <a:avLst/>
          </a:prstGeom>
        </p:spPr>
      </p:pic>
    </p:spTree>
    <p:extLst>
      <p:ext uri="{BB962C8B-B14F-4D97-AF65-F5344CB8AC3E}">
        <p14:creationId xmlns:p14="http://schemas.microsoft.com/office/powerpoint/2010/main" val="24802815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DD5F91-7CB6-85B7-CDD3-B853B21B62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BD28C2-4F68-5349-5DB5-805D82F6EE4D}"/>
              </a:ext>
              <a:ext uri="{C183D7F6-B498-43B3-948B-1728B52AA6E4}">
                <adec:decorative xmlns:adec="http://schemas.microsoft.com/office/drawing/2017/decorative" val="1"/>
              </a:ext>
            </a:extLst>
          </p:cNvPr>
          <p:cNvSpPr>
            <a:spLocks noGrp="1"/>
          </p:cNvSpPr>
          <p:nvPr>
            <p:ph type="title"/>
          </p:nvPr>
        </p:nvSpPr>
        <p:spPr/>
        <p:txBody>
          <a:bodyPr/>
          <a:lstStyle/>
          <a:p>
            <a:r>
              <a:rPr lang="en-US"/>
              <a:t>Session Outcomes</a:t>
            </a:r>
          </a:p>
        </p:txBody>
      </p:sp>
      <p:sp>
        <p:nvSpPr>
          <p:cNvPr id="6" name="Title 1">
            <a:extLst>
              <a:ext uri="{FF2B5EF4-FFF2-40B4-BE49-F238E27FC236}">
                <a16:creationId xmlns:a16="http://schemas.microsoft.com/office/drawing/2014/main" id="{4330D792-165E-FD33-BE05-4F17C70098E5}"/>
              </a:ext>
            </a:extLst>
          </p:cNvPr>
          <p:cNvSpPr txBox="1">
            <a:spLocks/>
          </p:cNvSpPr>
          <p:nvPr/>
        </p:nvSpPr>
        <p:spPr>
          <a:xfrm>
            <a:off x="823540" y="-132556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sz="4000"/>
              <a:t>Session Outcomes 2</a:t>
            </a:r>
          </a:p>
        </p:txBody>
      </p:sp>
      <p:sp>
        <p:nvSpPr>
          <p:cNvPr id="3" name="Content 1">
            <a:extLst>
              <a:ext uri="{FF2B5EF4-FFF2-40B4-BE49-F238E27FC236}">
                <a16:creationId xmlns:a16="http://schemas.microsoft.com/office/drawing/2014/main" id="{688DCF07-BBF0-DF2B-3A73-B96A77F536EA}"/>
              </a:ext>
            </a:extLst>
          </p:cNvPr>
          <p:cNvSpPr>
            <a:spLocks noGrp="1"/>
          </p:cNvSpPr>
          <p:nvPr>
            <p:ph idx="1"/>
          </p:nvPr>
        </p:nvSpPr>
        <p:spPr/>
        <p:txBody>
          <a:bodyPr>
            <a:noAutofit/>
          </a:bodyPr>
          <a:lstStyle/>
          <a:p>
            <a:pPr marL="342900" marR="0" lvl="0" indent="-342900">
              <a:lnSpc>
                <a:spcPct val="100000"/>
              </a:lnSpc>
              <a:spcBef>
                <a:spcPts val="0"/>
              </a:spcBef>
              <a:spcAft>
                <a:spcPts val="0"/>
              </a:spcAft>
              <a:buFont typeface="+mj-lt"/>
              <a:buAutoNum type="arabicPeriod"/>
            </a:pPr>
            <a:r>
              <a:rPr lang="en-US" sz="2600"/>
              <a:t>Interpret social validity, treatment integrity, and spring screening data at the school- and classroom-level to identify successes and focus areas relative to Ci3T implementation.</a:t>
            </a:r>
          </a:p>
          <a:p>
            <a:pPr marL="342900" marR="0" lvl="0" indent="-342900">
              <a:lnSpc>
                <a:spcPct val="100000"/>
              </a:lnSpc>
              <a:spcBef>
                <a:spcPts val="0"/>
              </a:spcBef>
              <a:spcAft>
                <a:spcPts val="0"/>
              </a:spcAft>
              <a:buFont typeface="+mj-lt"/>
              <a:buAutoNum type="arabicPeriod"/>
            </a:pPr>
            <a:r>
              <a:rPr lang="en-US" sz="2600"/>
              <a:t>Use needs of faculty, staff, and students – as identified in social validity, treatment integrity, and spring screening data – to inform professional learning for faculty and staff, use of effective practices to support students (e.g., low-intensity strategies, Tier 2 and 3 interventions), and updates to your school’s Ci3T Implementation Manual. </a:t>
            </a:r>
          </a:p>
        </p:txBody>
      </p:sp>
      <p:sp>
        <p:nvSpPr>
          <p:cNvPr id="4" name="Highlight" descr="Highlighting over the first session outcome (Interpret social validity, treatment integrity, and spring screening data at the school- and classroom-level to identify successes and focus areas relative to Ci3T implementation)">
            <a:extLst>
              <a:ext uri="{FF2B5EF4-FFF2-40B4-BE49-F238E27FC236}">
                <a16:creationId xmlns:a16="http://schemas.microsoft.com/office/drawing/2014/main" id="{07418814-E67A-C389-F5FA-636EFC504B07}"/>
              </a:ext>
              <a:ext uri="{C183D7F6-B498-43B3-948B-1728B52AA6E4}">
                <adec:decorative xmlns:adec="http://schemas.microsoft.com/office/drawing/2017/decorative" val="0"/>
              </a:ext>
            </a:extLst>
          </p:cNvPr>
          <p:cNvSpPr/>
          <p:nvPr/>
        </p:nvSpPr>
        <p:spPr>
          <a:xfrm>
            <a:off x="838200" y="1539642"/>
            <a:ext cx="10808368" cy="1520429"/>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5" name="Picture">
            <a:extLst>
              <a:ext uri="{FF2B5EF4-FFF2-40B4-BE49-F238E27FC236}">
                <a16:creationId xmlns:a16="http://schemas.microsoft.com/office/drawing/2014/main" id="{F52F5347-D147-7E87-DC8E-380AFBE54B1B}"/>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180646" y="5400089"/>
            <a:ext cx="1891037" cy="1325563"/>
          </a:xfrm>
          <a:prstGeom prst="rect">
            <a:avLst/>
          </a:prstGeom>
        </p:spPr>
      </p:pic>
    </p:spTree>
    <p:extLst>
      <p:ext uri="{BB962C8B-B14F-4D97-AF65-F5344CB8AC3E}">
        <p14:creationId xmlns:p14="http://schemas.microsoft.com/office/powerpoint/2010/main" val="13562530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E4030-BB73-9B81-7796-1FB4757D7F1D}"/>
              </a:ext>
            </a:extLst>
          </p:cNvPr>
          <p:cNvSpPr>
            <a:spLocks noGrp="1"/>
          </p:cNvSpPr>
          <p:nvPr>
            <p:ph type="title"/>
          </p:nvPr>
        </p:nvSpPr>
        <p:spPr/>
        <p:txBody>
          <a:bodyPr/>
          <a:lstStyle/>
          <a:p>
            <a:r>
              <a:rPr lang="en-US"/>
              <a:t>Procedures for Monitoring</a:t>
            </a:r>
          </a:p>
        </p:txBody>
      </p:sp>
      <p:sp>
        <p:nvSpPr>
          <p:cNvPr id="3" name="Text Placeholder 2">
            <a:extLst>
              <a:ext uri="{FF2B5EF4-FFF2-40B4-BE49-F238E27FC236}">
                <a16:creationId xmlns:a16="http://schemas.microsoft.com/office/drawing/2014/main" id="{3FA78B28-EDDC-40F1-AD82-44754BCDBF19}"/>
              </a:ext>
            </a:extLst>
          </p:cNvPr>
          <p:cNvSpPr>
            <a:spLocks noGrp="1"/>
          </p:cNvSpPr>
          <p:nvPr>
            <p:ph type="body" idx="1"/>
          </p:nvPr>
        </p:nvSpPr>
        <p:spPr/>
        <p:txBody>
          <a:bodyPr/>
          <a:lstStyle/>
          <a:p>
            <a:r>
              <a:rPr lang="en-US" b="1"/>
              <a:t>Review your School’s Social Validity &amp; Treatment Integrity Data</a:t>
            </a:r>
          </a:p>
          <a:p>
            <a:r>
              <a:rPr lang="en-US"/>
              <a:t>Review your School’s Spring Screening Data</a:t>
            </a:r>
          </a:p>
        </p:txBody>
      </p:sp>
      <p:sp>
        <p:nvSpPr>
          <p:cNvPr id="6" name="Rectangle">
            <a:extLst>
              <a:ext uri="{FF2B5EF4-FFF2-40B4-BE49-F238E27FC236}">
                <a16:creationId xmlns:a16="http://schemas.microsoft.com/office/drawing/2014/main" id="{94F92E76-B5EA-1303-9CA7-ED9416CE7CC4}"/>
              </a:ext>
            </a:extLst>
          </p:cNvPr>
          <p:cNvSpPr/>
          <p:nvPr/>
        </p:nvSpPr>
        <p:spPr>
          <a:xfrm>
            <a:off x="1093627" y="5812970"/>
            <a:ext cx="9688783" cy="840203"/>
          </a:xfrm>
          <a:prstGeom prst="roundRect">
            <a:avLst/>
          </a:prstGeom>
          <a:solidFill>
            <a:srgbClr val="4D4D4D"/>
          </a:solidFill>
          <a:ln w="12700" cap="flat" cmpd="sng" algn="ctr">
            <a:solidFill>
              <a:srgbClr val="4D4D4D">
                <a:shade val="15000"/>
              </a:srgbClr>
            </a:solidFill>
            <a:prstDash val="solid"/>
            <a:miter lim="800000"/>
          </a:ln>
          <a:effectLst/>
        </p:spPr>
        <p:txBody>
          <a:bodyPr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b="1" kern="0">
                <a:solidFill>
                  <a:schemeClr val="bg1"/>
                </a:solidFill>
                <a:cs typeface="Arial"/>
              </a:rPr>
              <a:t>1.19 DECISION MAKING WITH FIDELITY DATA</a:t>
            </a:r>
          </a:p>
          <a:p>
            <a:r>
              <a:rPr lang="en-US" sz="1400">
                <a:solidFill>
                  <a:schemeClr val="bg1"/>
                </a:solidFill>
              </a:rPr>
              <a:t>Tier 1 leadership team reviews and uses schoolwide (e.g., TFI, </a:t>
            </a:r>
            <a:r>
              <a:rPr lang="en-US" sz="1400" err="1">
                <a:solidFill>
                  <a:schemeClr val="bg1"/>
                </a:solidFill>
              </a:rPr>
              <a:t>BoQ</a:t>
            </a:r>
            <a:r>
              <a:rPr lang="en-US" sz="1400">
                <a:solidFill>
                  <a:schemeClr val="bg1"/>
                </a:solidFill>
              </a:rPr>
              <a:t>, TIC, SAS, SET) and other fidelity data (e.g.,</a:t>
            </a:r>
          </a:p>
          <a:p>
            <a:r>
              <a:rPr lang="en-US" sz="1400">
                <a:solidFill>
                  <a:schemeClr val="bg1"/>
                </a:solidFill>
              </a:rPr>
              <a:t>classroom implementation, Tier 1 SEB curriculum, staff wellness systems) at least annually.</a:t>
            </a:r>
          </a:p>
        </p:txBody>
      </p:sp>
      <p:pic>
        <p:nvPicPr>
          <p:cNvPr id="8" name="Picture 2" descr="Tiered Fidelity Inventory (TFI) Manual - Version 3">
            <a:extLst>
              <a:ext uri="{FF2B5EF4-FFF2-40B4-BE49-F238E27FC236}">
                <a16:creationId xmlns:a16="http://schemas.microsoft.com/office/drawing/2014/main" id="{3A320229-6751-1279-D60C-FE9CB0AA50E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95655" y="4855708"/>
            <a:ext cx="1476375" cy="1914525"/>
          </a:xfrm>
          <a:prstGeom prst="rect">
            <a:avLst/>
          </a:prstGeom>
        </p:spPr>
      </p:pic>
    </p:spTree>
    <p:extLst>
      <p:ext uri="{BB962C8B-B14F-4D97-AF65-F5344CB8AC3E}">
        <p14:creationId xmlns:p14="http://schemas.microsoft.com/office/powerpoint/2010/main" val="2387146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07E2FF-BEAB-18F8-B9EE-FA826AEF5B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52D2D7-5C6A-FA96-3EEA-089C1ABA3818}"/>
              </a:ext>
              <a:ext uri="{C183D7F6-B498-43B3-948B-1728B52AA6E4}">
                <adec:decorative xmlns:adec="http://schemas.microsoft.com/office/drawing/2017/decorative" val="1"/>
              </a:ext>
            </a:extLst>
          </p:cNvPr>
          <p:cNvSpPr>
            <a:spLocks noGrp="1"/>
          </p:cNvSpPr>
          <p:nvPr>
            <p:ph type="title"/>
          </p:nvPr>
        </p:nvSpPr>
        <p:spPr/>
        <p:txBody>
          <a:bodyPr/>
          <a:lstStyle/>
          <a:p>
            <a:r>
              <a:rPr lang="en-US"/>
              <a:t>Essential Components of Primary (Tier 1) Prevention Efforts</a:t>
            </a:r>
          </a:p>
        </p:txBody>
      </p:sp>
      <p:sp>
        <p:nvSpPr>
          <p:cNvPr id="5" name="Title hidden">
            <a:extLst>
              <a:ext uri="{FF2B5EF4-FFF2-40B4-BE49-F238E27FC236}">
                <a16:creationId xmlns:a16="http://schemas.microsoft.com/office/drawing/2014/main" id="{5D934AE8-0E5D-8AE2-55D9-C1C936C8C165}"/>
              </a:ext>
            </a:extLst>
          </p:cNvPr>
          <p:cNvSpPr txBox="1">
            <a:spLocks/>
          </p:cNvSpPr>
          <p:nvPr/>
        </p:nvSpPr>
        <p:spPr>
          <a:xfrm>
            <a:off x="838200" y="-132556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prstClr val="black"/>
                </a:solidFill>
                <a:effectLst/>
                <a:uLnTx/>
                <a:uFillTx/>
                <a:latin typeface="Arial" panose="020B0604020202020204"/>
                <a:ea typeface="+mj-ea"/>
                <a:cs typeface="+mj-cs"/>
              </a:rPr>
              <a:t>Essential Components of Primary (Tier 1) Prevention Efforts 1</a:t>
            </a:r>
          </a:p>
        </p:txBody>
      </p:sp>
      <p:pic>
        <p:nvPicPr>
          <p:cNvPr id="4" name="Picture 1" descr="Flowchart of Tier 1 prevention efforts including social validity with an arrow to treatment integrity with an arrow to systematic universal screening for academic and behavior">
            <a:extLst>
              <a:ext uri="{FF2B5EF4-FFF2-40B4-BE49-F238E27FC236}">
                <a16:creationId xmlns:a16="http://schemas.microsoft.com/office/drawing/2014/main" id="{F8794563-C8C8-DA5D-AC1C-86C02F943C85}"/>
              </a:ext>
            </a:extLst>
          </p:cNvPr>
          <p:cNvPicPr>
            <a:picLocks noChangeAspect="1"/>
          </p:cNvPicPr>
          <p:nvPr/>
        </p:nvPicPr>
        <p:blipFill>
          <a:blip r:embed="rId3"/>
          <a:stretch>
            <a:fillRect/>
          </a:stretch>
        </p:blipFill>
        <p:spPr>
          <a:xfrm>
            <a:off x="1980843" y="1917095"/>
            <a:ext cx="8230313" cy="4773582"/>
          </a:xfrm>
          <a:prstGeom prst="rect">
            <a:avLst/>
          </a:prstGeom>
        </p:spPr>
      </p:pic>
      <p:pic>
        <p:nvPicPr>
          <p:cNvPr id="7" name="Picture 2">
            <a:extLst>
              <a:ext uri="{FF2B5EF4-FFF2-40B4-BE49-F238E27FC236}">
                <a16:creationId xmlns:a16="http://schemas.microsoft.com/office/drawing/2014/main" id="{9D51BB5A-983A-C0EA-BF9B-AB8839DC70A2}"/>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26689" y="2143324"/>
            <a:ext cx="1946937" cy="2400129"/>
          </a:xfrm>
          <a:prstGeom prst="rect">
            <a:avLst/>
          </a:prstGeom>
          <a:ln w="6350">
            <a:solidFill>
              <a:schemeClr val="tx1">
                <a:lumMod val="50000"/>
                <a:lumOff val="50000"/>
              </a:schemeClr>
            </a:solidFill>
          </a:ln>
        </p:spPr>
      </p:pic>
      <p:pic>
        <p:nvPicPr>
          <p:cNvPr id="6" name="Picture 3">
            <a:hlinkClick r:id="rId5"/>
            <a:extLst>
              <a:ext uri="{FF2B5EF4-FFF2-40B4-BE49-F238E27FC236}">
                <a16:creationId xmlns:a16="http://schemas.microsoft.com/office/drawing/2014/main" id="{51B1E6FA-60EE-CFF9-5A69-B4221B448100}"/>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571383" y="1430439"/>
            <a:ext cx="2042680" cy="3091947"/>
          </a:xfrm>
          <a:prstGeom prst="rect">
            <a:avLst/>
          </a:prstGeom>
          <a:ln>
            <a:solidFill>
              <a:schemeClr val="tx1"/>
            </a:solidFill>
          </a:ln>
        </p:spPr>
      </p:pic>
      <p:pic>
        <p:nvPicPr>
          <p:cNvPr id="9" name="Picture 8">
            <a:extLst>
              <a:ext uri="{FF2B5EF4-FFF2-40B4-BE49-F238E27FC236}">
                <a16:creationId xmlns:a16="http://schemas.microsoft.com/office/drawing/2014/main" id="{9DDEC271-D6FC-F0FE-3F16-8A4172E846E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379566" y="4995990"/>
            <a:ext cx="2660952" cy="1496885"/>
          </a:xfrm>
          <a:prstGeom prst="rect">
            <a:avLst/>
          </a:prstGeom>
          <a:ln>
            <a:solidFill>
              <a:schemeClr val="tx1"/>
            </a:solidFill>
          </a:ln>
        </p:spPr>
      </p:pic>
    </p:spTree>
    <p:extLst>
      <p:ext uri="{BB962C8B-B14F-4D97-AF65-F5344CB8AC3E}">
        <p14:creationId xmlns:p14="http://schemas.microsoft.com/office/powerpoint/2010/main" val="29358071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506812-BBCA-3655-3149-ABB7ED94AA21}"/>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31623738-DFBD-0BC0-00B9-196525B5B993}"/>
              </a:ext>
            </a:extLst>
          </p:cNvPr>
          <p:cNvSpPr>
            <a:spLocks noGrp="1"/>
          </p:cNvSpPr>
          <p:nvPr>
            <p:ph type="title"/>
          </p:nvPr>
        </p:nvSpPr>
        <p:spPr/>
        <p:txBody>
          <a:bodyPr/>
          <a:lstStyle/>
          <a:p>
            <a:r>
              <a:rPr lang="en-US"/>
              <a:t>Social Validity</a:t>
            </a:r>
            <a:br>
              <a:rPr lang="en-US"/>
            </a:br>
            <a:r>
              <a:rPr lang="en-US" sz="3600" b="0"/>
              <a:t>How do stakeholders view the plan?</a:t>
            </a:r>
            <a:endParaRPr lang="en-US" b="0"/>
          </a:p>
        </p:txBody>
      </p:sp>
      <p:sp>
        <p:nvSpPr>
          <p:cNvPr id="3" name="Content">
            <a:extLst>
              <a:ext uri="{FF2B5EF4-FFF2-40B4-BE49-F238E27FC236}">
                <a16:creationId xmlns:a16="http://schemas.microsoft.com/office/drawing/2014/main" id="{46A7B39F-DB81-CE8D-DC44-D51604757498}"/>
              </a:ext>
            </a:extLst>
          </p:cNvPr>
          <p:cNvSpPr>
            <a:spLocks noGrp="1"/>
          </p:cNvSpPr>
          <p:nvPr>
            <p:ph idx="1"/>
          </p:nvPr>
        </p:nvSpPr>
        <p:spPr>
          <a:xfrm>
            <a:off x="838200" y="1825625"/>
            <a:ext cx="10515600" cy="4667250"/>
          </a:xfrm>
        </p:spPr>
        <p:txBody>
          <a:bodyPr>
            <a:normAutofit/>
          </a:bodyPr>
          <a:lstStyle/>
          <a:p>
            <a:pPr marL="0" lvl="0" indent="0" fontAlgn="base">
              <a:spcBef>
                <a:spcPct val="0"/>
              </a:spcBef>
              <a:spcAft>
                <a:spcPct val="0"/>
              </a:spcAft>
              <a:buNone/>
              <a:defRPr/>
            </a:pPr>
            <a:r>
              <a:rPr lang="en-US" sz="2800">
                <a:solidFill>
                  <a:prstClr val="black"/>
                </a:solidFill>
                <a:latin typeface="Arial" panose="020B0604020202020204" pitchFamily="34" charset="0"/>
                <a:cs typeface="Arial" panose="020B0604020202020204" pitchFamily="34" charset="0"/>
              </a:rPr>
              <a:t>Social validity refers to the level of:</a:t>
            </a:r>
          </a:p>
          <a:p>
            <a:pPr marL="285750" lvl="0" indent="-285750" fontAlgn="base">
              <a:spcBef>
                <a:spcPct val="0"/>
              </a:spcBef>
              <a:spcAft>
                <a:spcPct val="0"/>
              </a:spcAft>
              <a:buFont typeface="Arial" pitchFamily="34" charset="0"/>
              <a:buChar char="•"/>
              <a:defRPr/>
            </a:pPr>
            <a:r>
              <a:rPr lang="en-US" sz="2800">
                <a:latin typeface="Arial" panose="020B0604020202020204" pitchFamily="34" charset="0"/>
                <a:cs typeface="Arial" panose="020B0604020202020204" pitchFamily="34" charset="0"/>
              </a:rPr>
              <a:t>Social significance of intervention </a:t>
            </a:r>
            <a:r>
              <a:rPr lang="en-US" sz="2800" u="sng">
                <a:latin typeface="Arial" panose="020B0604020202020204" pitchFamily="34" charset="0"/>
                <a:cs typeface="Arial" panose="020B0604020202020204" pitchFamily="34" charset="0"/>
              </a:rPr>
              <a:t>goals</a:t>
            </a:r>
          </a:p>
          <a:p>
            <a:pPr marL="285750" lvl="0" indent="-285750" fontAlgn="base">
              <a:spcBef>
                <a:spcPct val="0"/>
              </a:spcBef>
              <a:spcAft>
                <a:spcPct val="0"/>
              </a:spcAft>
              <a:buFont typeface="Arial" pitchFamily="34" charset="0"/>
              <a:buChar char="•"/>
              <a:defRPr/>
            </a:pPr>
            <a:r>
              <a:rPr lang="en-US" sz="2800">
                <a:latin typeface="Arial" panose="020B0604020202020204" pitchFamily="34" charset="0"/>
                <a:cs typeface="Arial" panose="020B0604020202020204" pitchFamily="34" charset="0"/>
              </a:rPr>
              <a:t>Social acceptability of intervention </a:t>
            </a:r>
            <a:r>
              <a:rPr lang="en-US" sz="2800" u="sng">
                <a:latin typeface="Arial" panose="020B0604020202020204" pitchFamily="34" charset="0"/>
                <a:cs typeface="Arial" panose="020B0604020202020204" pitchFamily="34" charset="0"/>
              </a:rPr>
              <a:t>procedures</a:t>
            </a:r>
          </a:p>
          <a:p>
            <a:pPr marL="285750" lvl="0" indent="-285750" fontAlgn="base">
              <a:spcBef>
                <a:spcPct val="0"/>
              </a:spcBef>
              <a:spcAft>
                <a:spcPct val="0"/>
              </a:spcAft>
              <a:buFont typeface="Arial" pitchFamily="34" charset="0"/>
              <a:buChar char="•"/>
              <a:defRPr/>
            </a:pPr>
            <a:r>
              <a:rPr lang="en-US" sz="2800">
                <a:latin typeface="Arial" panose="020B0604020202020204" pitchFamily="34" charset="0"/>
                <a:cs typeface="Arial" panose="020B0604020202020204" pitchFamily="34" charset="0"/>
              </a:rPr>
              <a:t>Social importance of intervention </a:t>
            </a:r>
            <a:r>
              <a:rPr lang="en-US" sz="2800" u="sng">
                <a:latin typeface="Arial" panose="020B0604020202020204" pitchFamily="34" charset="0"/>
                <a:cs typeface="Arial" panose="020B0604020202020204" pitchFamily="34" charset="0"/>
              </a:rPr>
              <a:t>outcomes</a:t>
            </a:r>
          </a:p>
          <a:p>
            <a:pPr marL="0" lvl="0" indent="0" algn="r" fontAlgn="base">
              <a:spcBef>
                <a:spcPct val="0"/>
              </a:spcBef>
              <a:spcAft>
                <a:spcPct val="0"/>
              </a:spcAft>
              <a:buNone/>
              <a:defRPr/>
            </a:pPr>
            <a:r>
              <a:rPr lang="en-US" sz="2800">
                <a:solidFill>
                  <a:prstClr val="black"/>
                </a:solidFill>
                <a:latin typeface="Arial" panose="020B0604020202020204" pitchFamily="34" charset="0"/>
                <a:cs typeface="Arial" panose="020B0604020202020204" pitchFamily="34" charset="0"/>
              </a:rPr>
              <a:t>(Wolf, 1978)</a:t>
            </a:r>
          </a:p>
          <a:p>
            <a:pPr marL="0" indent="0" fontAlgn="base">
              <a:spcBef>
                <a:spcPct val="0"/>
              </a:spcBef>
              <a:spcAft>
                <a:spcPct val="0"/>
              </a:spcAft>
              <a:buFont typeface="Arial" panose="020B0604020202020204" pitchFamily="34" charset="0"/>
              <a:buNone/>
              <a:defRPr/>
            </a:pPr>
            <a:endParaRPr lang="en-US">
              <a:solidFill>
                <a:prstClr val="black"/>
              </a:solidFill>
              <a:latin typeface="Arial" panose="020B0604020202020204" pitchFamily="34" charset="0"/>
              <a:cs typeface="Arial" panose="020B0604020202020204" pitchFamily="34" charset="0"/>
            </a:endParaRPr>
          </a:p>
          <a:p>
            <a:pPr marL="0" indent="0" fontAlgn="base">
              <a:spcBef>
                <a:spcPct val="0"/>
              </a:spcBef>
              <a:spcAft>
                <a:spcPct val="0"/>
              </a:spcAft>
              <a:buFont typeface="Arial" panose="020B0604020202020204" pitchFamily="34" charset="0"/>
              <a:buNone/>
              <a:defRPr/>
            </a:pPr>
            <a:r>
              <a:rPr lang="en-US">
                <a:solidFill>
                  <a:prstClr val="black"/>
                </a:solidFill>
                <a:latin typeface="Arial" panose="020B0604020202020204" pitchFamily="34" charset="0"/>
                <a:cs typeface="Arial" panose="020B0604020202020204" pitchFamily="34" charset="0"/>
              </a:rPr>
              <a:t>Assessed using the Primary Intervention Rating Scale (PIRS)</a:t>
            </a:r>
          </a:p>
        </p:txBody>
      </p:sp>
      <p:sp>
        <p:nvSpPr>
          <p:cNvPr id="9" name="TextBox">
            <a:extLst>
              <a:ext uri="{FF2B5EF4-FFF2-40B4-BE49-F238E27FC236}">
                <a16:creationId xmlns:a16="http://schemas.microsoft.com/office/drawing/2014/main" id="{31559F4C-17A9-F66B-861D-8EF95F7DE495}"/>
              </a:ext>
            </a:extLst>
          </p:cNvPr>
          <p:cNvSpPr txBox="1"/>
          <p:nvPr/>
        </p:nvSpPr>
        <p:spPr>
          <a:xfrm>
            <a:off x="539817" y="4891373"/>
            <a:ext cx="3480319" cy="369332"/>
          </a:xfrm>
          <a:prstGeom prst="rect">
            <a:avLst/>
          </a:prstGeom>
          <a:noFill/>
        </p:spPr>
        <p:txBody>
          <a:bodyPr wrap="square" rtlCol="0">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Social Validity: </a:t>
            </a:r>
            <a:r>
              <a:rPr kumimoji="0" lang="en-US" sz="2000" b="0" i="0" u="none" strike="noStrike" kern="1200" cap="none" spc="0" normalizeH="0" baseline="0" noProof="0">
                <a:ln>
                  <a:noFill/>
                </a:ln>
                <a:solidFill>
                  <a:srgbClr val="356D3C">
                    <a:lumMod val="75000"/>
                  </a:srgbClr>
                </a:solidFill>
                <a:effectLst/>
                <a:uLnTx/>
                <a:uFillTx/>
                <a:latin typeface="Arial" panose="020B0604020202020204"/>
                <a:ea typeface="+mn-ea"/>
                <a:cs typeface="+mn-cs"/>
              </a:rPr>
              <a:t>PIRS</a:t>
            </a: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 Results</a:t>
            </a:r>
          </a:p>
        </p:txBody>
      </p:sp>
      <p:graphicFrame>
        <p:nvGraphicFramePr>
          <p:cNvPr id="6" name="Table">
            <a:extLst>
              <a:ext uri="{FF2B5EF4-FFF2-40B4-BE49-F238E27FC236}">
                <a16:creationId xmlns:a16="http://schemas.microsoft.com/office/drawing/2014/main" id="{7AC11E1D-70A9-A5BE-CE00-C2B7C7751D80}"/>
              </a:ext>
            </a:extLst>
          </p:cNvPr>
          <p:cNvGraphicFramePr>
            <a:graphicFrameLocks noGrp="1"/>
          </p:cNvGraphicFramePr>
          <p:nvPr/>
        </p:nvGraphicFramePr>
        <p:xfrm>
          <a:off x="539817" y="5260705"/>
          <a:ext cx="10680321" cy="792460"/>
        </p:xfrm>
        <a:graphic>
          <a:graphicData uri="http://schemas.openxmlformats.org/drawingml/2006/table">
            <a:tbl>
              <a:tblPr firstRow="1" bandRow="1">
                <a:tableStyleId>{7DF18680-E054-41AD-8BC1-D1AEF772440D}</a:tableStyleId>
              </a:tblPr>
              <a:tblGrid>
                <a:gridCol w="2791753">
                  <a:extLst>
                    <a:ext uri="{9D8B030D-6E8A-4147-A177-3AD203B41FA5}">
                      <a16:colId xmlns:a16="http://schemas.microsoft.com/office/drawing/2014/main" val="20000"/>
                    </a:ext>
                  </a:extLst>
                </a:gridCol>
                <a:gridCol w="1972142">
                  <a:extLst>
                    <a:ext uri="{9D8B030D-6E8A-4147-A177-3AD203B41FA5}">
                      <a16:colId xmlns:a16="http://schemas.microsoft.com/office/drawing/2014/main" val="20001"/>
                    </a:ext>
                  </a:extLst>
                </a:gridCol>
                <a:gridCol w="1972142">
                  <a:extLst>
                    <a:ext uri="{9D8B030D-6E8A-4147-A177-3AD203B41FA5}">
                      <a16:colId xmlns:a16="http://schemas.microsoft.com/office/drawing/2014/main" val="20002"/>
                    </a:ext>
                  </a:extLst>
                </a:gridCol>
                <a:gridCol w="1972142">
                  <a:extLst>
                    <a:ext uri="{9D8B030D-6E8A-4147-A177-3AD203B41FA5}">
                      <a16:colId xmlns:a16="http://schemas.microsoft.com/office/drawing/2014/main" val="20003"/>
                    </a:ext>
                  </a:extLst>
                </a:gridCol>
                <a:gridCol w="1972142">
                  <a:extLst>
                    <a:ext uri="{9D8B030D-6E8A-4147-A177-3AD203B41FA5}">
                      <a16:colId xmlns:a16="http://schemas.microsoft.com/office/drawing/2014/main" val="532871245"/>
                    </a:ext>
                  </a:extLst>
                </a:gridCol>
              </a:tblGrid>
              <a:tr h="36576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a:t>Year</a:t>
                      </a:r>
                    </a:p>
                  </a:txBody>
                  <a:tcPr marT="45715" marB="45715" anchor="ctr">
                    <a:solidFill>
                      <a:schemeClr val="accent5"/>
                    </a:solidFill>
                  </a:tcPr>
                </a:tc>
                <a:tc>
                  <a:txBody>
                    <a:bodyPr/>
                    <a:lstStyle/>
                    <a:p>
                      <a:pPr algn="ctr"/>
                      <a:r>
                        <a:rPr lang="en-US" sz="2000"/>
                        <a:t>Fall: </a:t>
                      </a:r>
                      <a:r>
                        <a:rPr lang="en-US" sz="2000" i="1"/>
                        <a:t>n</a:t>
                      </a:r>
                      <a:endParaRPr lang="en-US" sz="2000"/>
                    </a:p>
                  </a:txBody>
                  <a:tcPr marT="45715" marB="45715" anchor="ctr">
                    <a:solidFill>
                      <a:schemeClr val="accent5"/>
                    </a:solidFill>
                  </a:tcPr>
                </a:tc>
                <a:tc>
                  <a:txBody>
                    <a:bodyPr/>
                    <a:lstStyle/>
                    <a:p>
                      <a:pPr algn="ctr"/>
                      <a:r>
                        <a:rPr lang="en-US" sz="1800"/>
                        <a:t>Fall: % (</a:t>
                      </a:r>
                      <a:r>
                        <a:rPr lang="en-US" sz="1800" i="1"/>
                        <a:t>SD</a:t>
                      </a:r>
                      <a:r>
                        <a:rPr lang="en-US" sz="1800"/>
                        <a:t>)</a:t>
                      </a:r>
                    </a:p>
                  </a:txBody>
                  <a:tcPr marT="45715" marB="45715" anchor="ctr">
                    <a:solidFill>
                      <a:schemeClr val="accent5"/>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a:t>Spring: </a:t>
                      </a:r>
                      <a:r>
                        <a:rPr lang="en-US" sz="2000" i="1"/>
                        <a:t>n</a:t>
                      </a:r>
                      <a:endParaRPr lang="en-US" sz="2000"/>
                    </a:p>
                  </a:txBody>
                  <a:tcPr marT="45715" marB="45715" anchor="ctr">
                    <a:solidFill>
                      <a:schemeClr val="accent5"/>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a:t>Spring: % (</a:t>
                      </a:r>
                      <a:r>
                        <a:rPr lang="en-US" sz="2000" i="1"/>
                        <a:t>SD</a:t>
                      </a:r>
                      <a:r>
                        <a:rPr lang="en-US" sz="2000"/>
                        <a:t>)</a:t>
                      </a:r>
                    </a:p>
                  </a:txBody>
                  <a:tcPr marT="45715" marB="45715" anchor="ctr">
                    <a:solidFill>
                      <a:schemeClr val="accent5"/>
                    </a:solidFill>
                  </a:tcPr>
                </a:tc>
                <a:extLst>
                  <a:ext uri="{0D108BD9-81ED-4DB2-BD59-A6C34878D82A}">
                    <a16:rowId xmlns:a16="http://schemas.microsoft.com/office/drawing/2014/main" val="10000"/>
                  </a:ext>
                </a:extLst>
              </a:tr>
              <a:tr h="365760">
                <a:tc>
                  <a:txBody>
                    <a:bodyPr/>
                    <a:lstStyle/>
                    <a:p>
                      <a:r>
                        <a:rPr lang="en-US" sz="2000"/>
                        <a:t>2025-2026</a:t>
                      </a:r>
                    </a:p>
                  </a:txBody>
                  <a:tcPr marT="45715" marB="45715" anchor="ctr">
                    <a:solidFill>
                      <a:schemeClr val="accent5">
                        <a:tint val="20000"/>
                        <a:alpha val="71000"/>
                      </a:schemeClr>
                    </a:solidFill>
                  </a:tcPr>
                </a:tc>
                <a:tc>
                  <a:txBody>
                    <a:bodyPr/>
                    <a:lstStyle/>
                    <a:p>
                      <a:pPr marL="0" algn="ctr" defTabSz="914400" rtl="0" eaLnBrk="1" latinLnBrk="0" hangingPunct="1"/>
                      <a:r>
                        <a:rPr lang="en-US" sz="2000" kern="1200">
                          <a:solidFill>
                            <a:schemeClr val="dk1"/>
                          </a:solidFill>
                          <a:latin typeface="+mn-lt"/>
                          <a:ea typeface="+mn-ea"/>
                          <a:cs typeface="+mn-cs"/>
                        </a:rPr>
                        <a:t>32</a:t>
                      </a:r>
                    </a:p>
                  </a:txBody>
                  <a:tcPr marT="45715" marB="45715" anchor="ctr">
                    <a:solidFill>
                      <a:schemeClr val="accent5">
                        <a:tint val="20000"/>
                        <a:alpha val="71000"/>
                      </a:schemeClr>
                    </a:solidFill>
                  </a:tcPr>
                </a:tc>
                <a:tc>
                  <a:txBody>
                    <a:bodyPr/>
                    <a:lstStyle/>
                    <a:p>
                      <a:pPr marL="0" algn="ctr" defTabSz="914400" rtl="0" eaLnBrk="1" latinLnBrk="0" hangingPunct="1"/>
                      <a:r>
                        <a:rPr lang="en-US" sz="2000" kern="1200">
                          <a:solidFill>
                            <a:schemeClr val="dk1"/>
                          </a:solidFill>
                          <a:latin typeface="+mn-lt"/>
                          <a:ea typeface="+mn-ea"/>
                          <a:cs typeface="+mn-cs"/>
                        </a:rPr>
                        <a:t>85.39 (8.89)</a:t>
                      </a:r>
                    </a:p>
                  </a:txBody>
                  <a:tcPr marT="45715" marB="45715" anchor="ctr">
                    <a:solidFill>
                      <a:schemeClr val="accent5">
                        <a:tint val="20000"/>
                        <a:alpha val="71000"/>
                      </a:schemeClr>
                    </a:solidFill>
                  </a:tcPr>
                </a:tc>
                <a:tc>
                  <a:txBody>
                    <a:bodyPr/>
                    <a:lstStyle/>
                    <a:p>
                      <a:pPr algn="ctr"/>
                      <a:r>
                        <a:rPr lang="en-US" sz="2000"/>
                        <a:t>TBD</a:t>
                      </a:r>
                    </a:p>
                  </a:txBody>
                  <a:tcPr marT="45715" marB="45715" anchor="ctr">
                    <a:solidFill>
                      <a:schemeClr val="accent5">
                        <a:tint val="20000"/>
                        <a:alpha val="71000"/>
                      </a:schemeClr>
                    </a:solidFill>
                  </a:tcPr>
                </a:tc>
                <a:tc>
                  <a:txBody>
                    <a:bodyPr/>
                    <a:lstStyle/>
                    <a:p>
                      <a:r>
                        <a:rPr lang="en-US" sz="2000" kern="1200">
                          <a:solidFill>
                            <a:schemeClr val="dk1"/>
                          </a:solidFill>
                          <a:latin typeface="+mn-lt"/>
                          <a:ea typeface="+mn-ea"/>
                          <a:cs typeface="+mn-cs"/>
                        </a:rPr>
                        <a:t>TBD</a:t>
                      </a:r>
                      <a:endParaRPr lang="en-US"/>
                    </a:p>
                  </a:txBody>
                  <a:tcPr marL="9525" marR="9525" marT="9525" marB="0" anchor="ctr">
                    <a:solidFill>
                      <a:schemeClr val="accent5">
                        <a:tint val="20000"/>
                        <a:alpha val="71000"/>
                      </a:schemeClr>
                    </a:solidFill>
                  </a:tcPr>
                </a:tc>
                <a:extLst>
                  <a:ext uri="{0D108BD9-81ED-4DB2-BD59-A6C34878D82A}">
                    <a16:rowId xmlns:a16="http://schemas.microsoft.com/office/drawing/2014/main" val="2829139887"/>
                  </a:ext>
                </a:extLst>
              </a:tr>
            </a:tbl>
          </a:graphicData>
        </a:graphic>
      </p:graphicFrame>
      <p:sp>
        <p:nvSpPr>
          <p:cNvPr id="10" name="Rectangle">
            <a:extLst>
              <a:ext uri="{FF2B5EF4-FFF2-40B4-BE49-F238E27FC236}">
                <a16:creationId xmlns:a16="http://schemas.microsoft.com/office/drawing/2014/main" id="{4703B55E-0D6C-A1A6-9F80-A91C369DB5BB}"/>
              </a:ext>
            </a:extLst>
          </p:cNvPr>
          <p:cNvSpPr/>
          <p:nvPr/>
        </p:nvSpPr>
        <p:spPr>
          <a:xfrm>
            <a:off x="1251608" y="5656935"/>
            <a:ext cx="9688783" cy="1060265"/>
          </a:xfrm>
          <a:prstGeom prst="roundRect">
            <a:avLst/>
          </a:prstGeom>
          <a:solidFill>
            <a:srgbClr val="4D4D4D"/>
          </a:solidFill>
          <a:ln w="12700" cap="flat" cmpd="sng" algn="ctr">
            <a:solidFill>
              <a:srgbClr val="4D4D4D">
                <a:shade val="15000"/>
              </a:srgbClr>
            </a:solidFill>
            <a:prstDash val="solid"/>
            <a:miter lim="800000"/>
          </a:ln>
          <a:effectLst/>
        </p:spPr>
        <p:txBody>
          <a:bodyPr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a:ea typeface="+mn-ea"/>
                <a:cs typeface="+mn-cs"/>
              </a:rPr>
              <a:t>1.14 FACULTY AND STAFF ENGAGEMENT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panose="020B0604020202020204"/>
                <a:ea typeface="+mn-ea"/>
                <a:cs typeface="+mn-cs"/>
              </a:rPr>
              <a:t>Tier 1 leadership teams purposefully and regularly engage all faculty and staff in co-designing and actively revising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panose="020B0604020202020204"/>
                <a:ea typeface="+mn-ea"/>
                <a:cs typeface="+mn-cs"/>
              </a:rPr>
              <a:t>the content and the implementation of foundational Tier 1 practices (items 1.3-1.10) and systems (items 1.12-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panose="020B0604020202020204"/>
                <a:ea typeface="+mn-ea"/>
                <a:cs typeface="+mn-cs"/>
              </a:rPr>
              <a:t>1.13) based on the regular review of schoolwide and community data.</a:t>
            </a:r>
          </a:p>
        </p:txBody>
      </p:sp>
      <p:pic>
        <p:nvPicPr>
          <p:cNvPr id="11" name="Picture" descr="Tiered Fidelity Inventory (TFI) Manual - Version 3">
            <a:extLst>
              <a:ext uri="{FF2B5EF4-FFF2-40B4-BE49-F238E27FC236}">
                <a16:creationId xmlns:a16="http://schemas.microsoft.com/office/drawing/2014/main" id="{A5B98F88-74CB-A5F8-0A26-F0EDF42FAEE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459827" y="4891373"/>
            <a:ext cx="1476375" cy="1914525"/>
          </a:xfrm>
          <a:prstGeom prst="rect">
            <a:avLst/>
          </a:prstGeom>
        </p:spPr>
      </p:pic>
    </p:spTree>
    <p:extLst>
      <p:ext uri="{BB962C8B-B14F-4D97-AF65-F5344CB8AC3E}">
        <p14:creationId xmlns:p14="http://schemas.microsoft.com/office/powerpoint/2010/main" val="3357172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954D5E-932C-88B8-6495-A3E74BE4DB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BE9BBD-DF4F-2E88-B8CB-D4E9D166F6B9}"/>
              </a:ext>
            </a:extLst>
          </p:cNvPr>
          <p:cNvSpPr>
            <a:spLocks noGrp="1"/>
          </p:cNvSpPr>
          <p:nvPr>
            <p:ph type="title"/>
          </p:nvPr>
        </p:nvSpPr>
        <p:spPr/>
        <p:txBody>
          <a:bodyPr/>
          <a:lstStyle/>
          <a:p>
            <a:r>
              <a:rPr lang="en-US"/>
              <a:t>Treatment Integrity</a:t>
            </a:r>
            <a:br>
              <a:rPr lang="en-US"/>
            </a:br>
            <a:r>
              <a:rPr lang="en-US" sz="3600" b="0"/>
              <a:t>Are we implementing our plan as intended?</a:t>
            </a:r>
            <a:endParaRPr lang="en-US" b="0"/>
          </a:p>
        </p:txBody>
      </p:sp>
      <p:sp>
        <p:nvSpPr>
          <p:cNvPr id="3" name="Content Placeholder 1">
            <a:extLst>
              <a:ext uri="{FF2B5EF4-FFF2-40B4-BE49-F238E27FC236}">
                <a16:creationId xmlns:a16="http://schemas.microsoft.com/office/drawing/2014/main" id="{46F2C41B-D95C-17B1-791A-A89E2316370D}"/>
              </a:ext>
            </a:extLst>
          </p:cNvPr>
          <p:cNvSpPr>
            <a:spLocks noGrp="1"/>
          </p:cNvSpPr>
          <p:nvPr>
            <p:ph sz="half" idx="1"/>
          </p:nvPr>
        </p:nvSpPr>
        <p:spPr>
          <a:xfrm>
            <a:off x="838200" y="1825625"/>
            <a:ext cx="5670755" cy="4351338"/>
          </a:xfrm>
        </p:spPr>
        <p:txBody>
          <a:bodyPr>
            <a:normAutofit/>
          </a:bodyPr>
          <a:lstStyle/>
          <a:p>
            <a:pPr marL="0" lvl="0" indent="0" fontAlgn="base">
              <a:spcBef>
                <a:spcPct val="0"/>
              </a:spcBef>
              <a:spcAft>
                <a:spcPct val="0"/>
              </a:spcAft>
              <a:buNone/>
              <a:defRPr/>
            </a:pPr>
            <a:r>
              <a:rPr lang="en-US" sz="2800">
                <a:solidFill>
                  <a:prstClr val="black"/>
                </a:solidFill>
                <a:latin typeface="Arial" panose="020B0604020202020204" pitchFamily="34" charset="0"/>
                <a:cs typeface="Arial" panose="020B0604020202020204" pitchFamily="34" charset="0"/>
              </a:rPr>
              <a:t>Treatment integrity can refer to:</a:t>
            </a:r>
          </a:p>
          <a:p>
            <a:pPr marL="285750" lvl="0" indent="-285750" fontAlgn="base">
              <a:spcBef>
                <a:spcPct val="0"/>
              </a:spcBef>
              <a:spcAft>
                <a:spcPct val="0"/>
              </a:spcAft>
              <a:buFont typeface="Arial" pitchFamily="34" charset="0"/>
              <a:buChar char="•"/>
              <a:defRPr/>
            </a:pPr>
            <a:r>
              <a:rPr lang="en-US" sz="2800">
                <a:latin typeface="Arial" panose="020B0604020202020204" pitchFamily="34" charset="0"/>
                <a:cs typeface="Arial" panose="020B0604020202020204" pitchFamily="34" charset="0"/>
              </a:rPr>
              <a:t>Adherence</a:t>
            </a:r>
            <a:endParaRPr lang="en-US">
              <a:latin typeface="Arial" panose="020B0604020202020204" pitchFamily="34" charset="0"/>
              <a:cs typeface="Arial" panose="020B0604020202020204" pitchFamily="34" charset="0"/>
            </a:endParaRPr>
          </a:p>
          <a:p>
            <a:pPr marL="285750" lvl="0" indent="-285750" fontAlgn="base">
              <a:spcBef>
                <a:spcPct val="0"/>
              </a:spcBef>
              <a:spcAft>
                <a:spcPct val="0"/>
              </a:spcAft>
              <a:buFont typeface="Arial" pitchFamily="34" charset="0"/>
              <a:buChar char="•"/>
              <a:defRPr/>
            </a:pPr>
            <a:r>
              <a:rPr lang="en-US">
                <a:solidFill>
                  <a:prstClr val="black"/>
                </a:solidFill>
                <a:latin typeface="Arial" panose="020B0604020202020204" pitchFamily="34" charset="0"/>
                <a:cs typeface="Arial" panose="020B0604020202020204" pitchFamily="34" charset="0"/>
              </a:rPr>
              <a:t>Dosage</a:t>
            </a:r>
          </a:p>
          <a:p>
            <a:pPr marL="285750" lvl="0" indent="-285750" fontAlgn="base">
              <a:spcBef>
                <a:spcPct val="0"/>
              </a:spcBef>
              <a:spcAft>
                <a:spcPct val="0"/>
              </a:spcAft>
              <a:buFont typeface="Arial" pitchFamily="34" charset="0"/>
              <a:buChar char="•"/>
              <a:defRPr/>
            </a:pPr>
            <a:r>
              <a:rPr lang="en-US" sz="2800">
                <a:solidFill>
                  <a:prstClr val="black"/>
                </a:solidFill>
                <a:latin typeface="Arial" panose="020B0604020202020204" pitchFamily="34" charset="0"/>
                <a:cs typeface="Arial" panose="020B0604020202020204" pitchFamily="34" charset="0"/>
              </a:rPr>
              <a:t>Quality</a:t>
            </a:r>
          </a:p>
          <a:p>
            <a:pPr marL="0" indent="0" fontAlgn="base">
              <a:spcBef>
                <a:spcPct val="0"/>
              </a:spcBef>
              <a:spcAft>
                <a:spcPct val="0"/>
              </a:spcAft>
              <a:buFont typeface="Arial" panose="020B0604020202020204" pitchFamily="34" charset="0"/>
              <a:buNone/>
              <a:defRPr/>
            </a:pPr>
            <a:endParaRPr lang="en-US">
              <a:solidFill>
                <a:prstClr val="black"/>
              </a:solidFill>
              <a:latin typeface="Arial" panose="020B0604020202020204" pitchFamily="34" charset="0"/>
              <a:cs typeface="Arial" panose="020B0604020202020204" pitchFamily="34" charset="0"/>
            </a:endParaRPr>
          </a:p>
          <a:p>
            <a:pPr marL="0" indent="0" fontAlgn="base">
              <a:spcBef>
                <a:spcPct val="0"/>
              </a:spcBef>
              <a:spcAft>
                <a:spcPct val="0"/>
              </a:spcAft>
              <a:buFont typeface="Arial" panose="020B0604020202020204" pitchFamily="34" charset="0"/>
              <a:buNone/>
              <a:defRPr/>
            </a:pPr>
            <a:r>
              <a:rPr lang="en-US">
                <a:solidFill>
                  <a:prstClr val="black"/>
                </a:solidFill>
                <a:latin typeface="Arial" panose="020B0604020202020204" pitchFamily="34" charset="0"/>
                <a:cs typeface="Arial" panose="020B0604020202020204" pitchFamily="34" charset="0"/>
              </a:rPr>
              <a:t>Assessed using:</a:t>
            </a:r>
          </a:p>
          <a:p>
            <a:pPr fontAlgn="base">
              <a:spcBef>
                <a:spcPct val="0"/>
              </a:spcBef>
              <a:spcAft>
                <a:spcPct val="0"/>
              </a:spcAft>
              <a:defRPr/>
            </a:pPr>
            <a:r>
              <a:rPr lang="en-US">
                <a:solidFill>
                  <a:prstClr val="black"/>
                </a:solidFill>
                <a:latin typeface="Arial" panose="020B0604020202020204" pitchFamily="34" charset="0"/>
                <a:cs typeface="Arial" panose="020B0604020202020204" pitchFamily="34" charset="0"/>
              </a:rPr>
              <a:t>Ci3T Treatment Integrity: Teacher Self-Report</a:t>
            </a:r>
          </a:p>
          <a:p>
            <a:pPr fontAlgn="base">
              <a:spcBef>
                <a:spcPct val="0"/>
              </a:spcBef>
              <a:spcAft>
                <a:spcPct val="0"/>
              </a:spcAft>
              <a:defRPr/>
            </a:pPr>
            <a:r>
              <a:rPr lang="en-US">
                <a:solidFill>
                  <a:prstClr val="black"/>
                </a:solidFill>
                <a:latin typeface="Arial" panose="020B0604020202020204" pitchFamily="34" charset="0"/>
                <a:cs typeface="Arial" panose="020B0604020202020204" pitchFamily="34" charset="0"/>
              </a:rPr>
              <a:t>Ci3T Treatment Integrity: Direct Observation</a:t>
            </a:r>
          </a:p>
          <a:p>
            <a:pPr fontAlgn="base">
              <a:spcBef>
                <a:spcPct val="0"/>
              </a:spcBef>
              <a:spcAft>
                <a:spcPct val="0"/>
              </a:spcAft>
              <a:defRPr/>
            </a:pPr>
            <a:r>
              <a:rPr lang="en-US">
                <a:solidFill>
                  <a:prstClr val="black"/>
                </a:solidFill>
                <a:latin typeface="Arial" panose="020B0604020202020204" pitchFamily="34" charset="0"/>
                <a:cs typeface="Arial" panose="020B0604020202020204" pitchFamily="34" charset="0"/>
              </a:rPr>
              <a:t>Tiered Fidelity Inventory (TFI)</a:t>
            </a:r>
          </a:p>
        </p:txBody>
      </p:sp>
      <p:graphicFrame>
        <p:nvGraphicFramePr>
          <p:cNvPr id="12" name="Content Placeholder 2">
            <a:extLst>
              <a:ext uri="{FF2B5EF4-FFF2-40B4-BE49-F238E27FC236}">
                <a16:creationId xmlns:a16="http://schemas.microsoft.com/office/drawing/2014/main" id="{C79D45FB-1369-D201-2804-1BE14CBDA461}"/>
              </a:ext>
            </a:extLst>
          </p:cNvPr>
          <p:cNvGraphicFramePr>
            <a:graphicFrameLocks noGrp="1"/>
          </p:cNvGraphicFramePr>
          <p:nvPr>
            <p:ph sz="half" idx="2"/>
          </p:nvPr>
        </p:nvGraphicFramePr>
        <p:xfrm>
          <a:off x="6508955" y="1825624"/>
          <a:ext cx="5426372" cy="4863933"/>
        </p:xfrm>
        <a:graphic>
          <a:graphicData uri="http://schemas.openxmlformats.org/drawingml/2006/table">
            <a:tbl>
              <a:tblPr firstRow="1" bandRow="1">
                <a:tableStyleId>{7DF18680-E054-41AD-8BC1-D1AEF772440D}</a:tableStyleId>
              </a:tblPr>
              <a:tblGrid>
                <a:gridCol w="1356593">
                  <a:extLst>
                    <a:ext uri="{9D8B030D-6E8A-4147-A177-3AD203B41FA5}">
                      <a16:colId xmlns:a16="http://schemas.microsoft.com/office/drawing/2014/main" val="20000"/>
                    </a:ext>
                  </a:extLst>
                </a:gridCol>
                <a:gridCol w="1356593">
                  <a:extLst>
                    <a:ext uri="{9D8B030D-6E8A-4147-A177-3AD203B41FA5}">
                      <a16:colId xmlns:a16="http://schemas.microsoft.com/office/drawing/2014/main" val="20001"/>
                    </a:ext>
                  </a:extLst>
                </a:gridCol>
                <a:gridCol w="1356593">
                  <a:extLst>
                    <a:ext uri="{9D8B030D-6E8A-4147-A177-3AD203B41FA5}">
                      <a16:colId xmlns:a16="http://schemas.microsoft.com/office/drawing/2014/main" val="20002"/>
                    </a:ext>
                  </a:extLst>
                </a:gridCol>
                <a:gridCol w="1356593">
                  <a:extLst>
                    <a:ext uri="{9D8B030D-6E8A-4147-A177-3AD203B41FA5}">
                      <a16:colId xmlns:a16="http://schemas.microsoft.com/office/drawing/2014/main" val="1902313632"/>
                    </a:ext>
                  </a:extLst>
                </a:gridCol>
              </a:tblGrid>
              <a:tr h="1114163">
                <a:tc>
                  <a:txBody>
                    <a:bodyPr/>
                    <a:lstStyle/>
                    <a:p>
                      <a:pPr algn="l" rtl="0" fontAlgn="t">
                        <a:spcBef>
                          <a:spcPts val="0"/>
                        </a:spcBef>
                        <a:spcAft>
                          <a:spcPts val="0"/>
                        </a:spcAft>
                      </a:pPr>
                      <a:r>
                        <a:rPr lang="en-US" sz="1600" b="0" i="0" u="none" strike="noStrike" kern="1200">
                          <a:solidFill>
                            <a:srgbClr val="FFFFFF"/>
                          </a:solidFill>
                          <a:effectLst/>
                          <a:latin typeface="Arial" panose="020B0604020202020204" pitchFamily="34" charset="0"/>
                          <a:ea typeface="+mn-ea"/>
                          <a:cs typeface="+mn-cs"/>
                        </a:rPr>
                        <a:t>Ci3T Procedures</a:t>
                      </a:r>
                    </a:p>
                  </a:txBody>
                  <a:tcPr marL="57830" marR="57830" marT="57830" marB="57830" anchor="ctr">
                    <a:solidFill>
                      <a:schemeClr val="accent5"/>
                    </a:solidFill>
                  </a:tcPr>
                </a:tc>
                <a:tc>
                  <a:txBody>
                    <a:bodyPr/>
                    <a:lstStyle/>
                    <a:p>
                      <a:pPr algn="l" rtl="0" fontAlgn="ctr">
                        <a:spcBef>
                          <a:spcPts val="0"/>
                        </a:spcBef>
                        <a:spcAft>
                          <a:spcPts val="0"/>
                        </a:spcAft>
                      </a:pPr>
                      <a:r>
                        <a:rPr lang="en-US" sz="1600" b="0" i="0" u="none" strike="noStrike">
                          <a:solidFill>
                            <a:srgbClr val="FFFFFF"/>
                          </a:solidFill>
                          <a:effectLst/>
                          <a:latin typeface="Arial" panose="020B0604020202020204" pitchFamily="34" charset="0"/>
                        </a:rPr>
                        <a:t>Fall 2025 Teacher Self-Report*</a:t>
                      </a:r>
                      <a:endParaRPr lang="en-US" sz="2800">
                        <a:effectLst/>
                      </a:endParaRPr>
                    </a:p>
                  </a:txBody>
                  <a:tcPr marL="57830" marR="57830" marT="57830" marB="57830" anchor="ctr">
                    <a:solidFill>
                      <a:schemeClr val="accent5"/>
                    </a:solidFill>
                  </a:tcPr>
                </a:tc>
                <a:tc>
                  <a:txBody>
                    <a:bodyPr/>
                    <a:lstStyle/>
                    <a:p>
                      <a:pPr algn="l" rtl="0" fontAlgn="ctr">
                        <a:spcBef>
                          <a:spcPts val="0"/>
                        </a:spcBef>
                        <a:spcAft>
                          <a:spcPts val="0"/>
                        </a:spcAft>
                      </a:pPr>
                      <a:r>
                        <a:rPr lang="en-US" sz="1600" b="0" i="0" u="none" strike="noStrike">
                          <a:solidFill>
                            <a:srgbClr val="FFFFFF"/>
                          </a:solidFill>
                          <a:effectLst/>
                          <a:latin typeface="Arial" panose="020B0604020202020204" pitchFamily="34" charset="0"/>
                        </a:rPr>
                        <a:t>Educator Direct Observation*</a:t>
                      </a:r>
                      <a:endParaRPr lang="en-US" sz="2800">
                        <a:effectLst/>
                      </a:endParaRPr>
                    </a:p>
                  </a:txBody>
                  <a:tcPr marL="57830" marR="57830" marT="57830" marB="57830" anchor="ctr">
                    <a:solidFill>
                      <a:schemeClr val="accent5"/>
                    </a:solidFill>
                  </a:tcPr>
                </a:tc>
                <a:tc>
                  <a:txBody>
                    <a:bodyPr/>
                    <a:lstStyle/>
                    <a:p>
                      <a:pPr algn="l"/>
                      <a:r>
                        <a:rPr kumimoji="0" lang="en-US" sz="1600" b="0" i="0" u="none" strike="noStrike" kern="1200" cap="none" spc="0" normalizeH="0" baseline="0" noProof="0">
                          <a:ln>
                            <a:noFill/>
                          </a:ln>
                          <a:solidFill>
                            <a:srgbClr val="FFFFFF"/>
                          </a:solidFill>
                          <a:effectLst/>
                          <a:uLnTx/>
                          <a:uFillTx/>
                          <a:latin typeface="Arial" panose="020B0604020202020204" pitchFamily="34" charset="0"/>
                          <a:ea typeface="+mn-ea"/>
                          <a:cs typeface="+mn-cs"/>
                        </a:rPr>
                        <a:t>Observer Direct Observation*</a:t>
                      </a:r>
                      <a:endParaRPr lang="en-US"/>
                    </a:p>
                  </a:txBody>
                  <a:tcPr marL="57830" marR="57830" marT="57830" marB="57830" anchor="ctr">
                    <a:solidFill>
                      <a:schemeClr val="accent5"/>
                    </a:solidFill>
                  </a:tcPr>
                </a:tc>
                <a:extLst>
                  <a:ext uri="{0D108BD9-81ED-4DB2-BD59-A6C34878D82A}">
                    <a16:rowId xmlns:a16="http://schemas.microsoft.com/office/drawing/2014/main" val="10000"/>
                  </a:ext>
                </a:extLst>
              </a:tr>
              <a:tr h="749954">
                <a:tc>
                  <a:txBody>
                    <a:bodyPr/>
                    <a:lstStyle/>
                    <a:p>
                      <a:pPr fontAlgn="t"/>
                      <a:r>
                        <a:rPr lang="en-US" sz="1600" kern="1200">
                          <a:solidFill>
                            <a:schemeClr val="dk1"/>
                          </a:solidFill>
                          <a:latin typeface="+mn-lt"/>
                          <a:ea typeface="+mn-ea"/>
                          <a:cs typeface="+mn-cs"/>
                        </a:rPr>
                        <a:t> </a:t>
                      </a:r>
                    </a:p>
                  </a:txBody>
                  <a:tcPr marL="57830" marR="57830" marT="57830" marB="57830">
                    <a:solidFill>
                      <a:schemeClr val="accent5">
                        <a:tint val="40000"/>
                        <a:alpha val="71000"/>
                      </a:schemeClr>
                    </a:solidFill>
                  </a:tcPr>
                </a:tc>
                <a:tc>
                  <a:txBody>
                    <a:bodyPr/>
                    <a:lstStyle/>
                    <a:p>
                      <a:pPr algn="ctr" rtl="0" fontAlgn="ctr">
                        <a:spcBef>
                          <a:spcPts val="0"/>
                        </a:spcBef>
                        <a:spcAft>
                          <a:spcPts val="0"/>
                        </a:spcAft>
                      </a:pPr>
                      <a:r>
                        <a:rPr lang="sv-SE" sz="1600" kern="1200">
                          <a:solidFill>
                            <a:schemeClr val="dk1"/>
                          </a:solidFill>
                          <a:latin typeface="+mn-lt"/>
                          <a:ea typeface="+mn-ea"/>
                          <a:cs typeface="+mn-cs"/>
                        </a:rPr>
                        <a:t>n = 45</a:t>
                      </a:r>
                    </a:p>
                    <a:p>
                      <a:pPr algn="ctr" rtl="0" fontAlgn="ctr">
                        <a:spcBef>
                          <a:spcPts val="0"/>
                        </a:spcBef>
                        <a:spcAft>
                          <a:spcPts val="0"/>
                        </a:spcAft>
                      </a:pPr>
                      <a:r>
                        <a:rPr lang="sv-SE" sz="1600" kern="1200">
                          <a:solidFill>
                            <a:schemeClr val="dk1"/>
                          </a:solidFill>
                          <a:latin typeface="+mn-lt"/>
                          <a:ea typeface="+mn-ea"/>
                          <a:cs typeface="+mn-cs"/>
                        </a:rPr>
                        <a:t>% (SD)</a:t>
                      </a:r>
                    </a:p>
                  </a:txBody>
                  <a:tcPr marL="57830" marR="57830" marT="57830" marB="57830" anchor="ctr">
                    <a:solidFill>
                      <a:schemeClr val="accent5">
                        <a:tint val="40000"/>
                        <a:alpha val="71000"/>
                      </a:schemeClr>
                    </a:solidFill>
                  </a:tcPr>
                </a:tc>
                <a:tc>
                  <a:txBody>
                    <a:bodyPr/>
                    <a:lstStyle/>
                    <a:p>
                      <a:pPr algn="ctr" rtl="0" fontAlgn="ctr">
                        <a:spcBef>
                          <a:spcPts val="0"/>
                        </a:spcBef>
                        <a:spcAft>
                          <a:spcPts val="0"/>
                        </a:spcAft>
                      </a:pPr>
                      <a:r>
                        <a:rPr lang="en-US" sz="1600" kern="1200">
                          <a:solidFill>
                            <a:schemeClr val="dk1"/>
                          </a:solidFill>
                          <a:latin typeface="+mn-lt"/>
                          <a:ea typeface="+mn-ea"/>
                          <a:cs typeface="+mn-cs"/>
                        </a:rPr>
                        <a:t>n = 6</a:t>
                      </a:r>
                    </a:p>
                    <a:p>
                      <a:pPr algn="ctr" rtl="0" fontAlgn="ctr">
                        <a:spcBef>
                          <a:spcPts val="0"/>
                        </a:spcBef>
                        <a:spcAft>
                          <a:spcPts val="0"/>
                        </a:spcAft>
                      </a:pPr>
                      <a:r>
                        <a:rPr lang="en-US" sz="1600" kern="1200">
                          <a:solidFill>
                            <a:schemeClr val="dk1"/>
                          </a:solidFill>
                          <a:latin typeface="+mn-lt"/>
                          <a:ea typeface="+mn-ea"/>
                          <a:cs typeface="+mn-cs"/>
                        </a:rPr>
                        <a:t>% (SD)</a:t>
                      </a:r>
                    </a:p>
                  </a:txBody>
                  <a:tcPr marL="57830" marR="57830" marT="57830" marB="57830" anchor="ctr">
                    <a:solidFill>
                      <a:schemeClr val="accent5">
                        <a:tint val="40000"/>
                        <a:alpha val="71000"/>
                      </a:schemeClr>
                    </a:solidFill>
                  </a:tcPr>
                </a:tc>
                <a:tc>
                  <a:txBody>
                    <a:bodyPr/>
                    <a:lstStyle/>
                    <a:p>
                      <a:pPr algn="ctr" rtl="0" fontAlgn="ctr">
                        <a:spcBef>
                          <a:spcPts val="0"/>
                        </a:spcBef>
                        <a:spcAft>
                          <a:spcPts val="0"/>
                        </a:spcAft>
                      </a:pPr>
                      <a:r>
                        <a:rPr lang="en-US" sz="1600" kern="1200">
                          <a:solidFill>
                            <a:schemeClr val="dk1"/>
                          </a:solidFill>
                          <a:latin typeface="+mn-lt"/>
                          <a:ea typeface="+mn-ea"/>
                          <a:cs typeface="+mn-cs"/>
                        </a:rPr>
                        <a:t>n = 7</a:t>
                      </a:r>
                    </a:p>
                    <a:p>
                      <a:pPr algn="ctr" rtl="0" fontAlgn="ctr">
                        <a:spcBef>
                          <a:spcPts val="0"/>
                        </a:spcBef>
                        <a:spcAft>
                          <a:spcPts val="0"/>
                        </a:spcAft>
                      </a:pPr>
                      <a:r>
                        <a:rPr lang="en-US" sz="1600" kern="1200">
                          <a:solidFill>
                            <a:schemeClr val="dk1"/>
                          </a:solidFill>
                          <a:latin typeface="+mn-lt"/>
                          <a:ea typeface="+mn-ea"/>
                          <a:cs typeface="+mn-cs"/>
                        </a:rPr>
                        <a:t>% (SD)</a:t>
                      </a:r>
                    </a:p>
                  </a:txBody>
                  <a:tcPr marL="57830" marR="57830" marT="57830" marB="57830" anchor="ctr">
                    <a:solidFill>
                      <a:schemeClr val="accent5">
                        <a:tint val="40000"/>
                        <a:alpha val="71000"/>
                      </a:schemeClr>
                    </a:solidFill>
                  </a:tcPr>
                </a:tc>
                <a:extLst>
                  <a:ext uri="{0D108BD9-81ED-4DB2-BD59-A6C34878D82A}">
                    <a16:rowId xmlns:a16="http://schemas.microsoft.com/office/drawing/2014/main" val="10001"/>
                  </a:ext>
                </a:extLst>
              </a:tr>
              <a:tr h="749954">
                <a:tc>
                  <a:txBody>
                    <a:bodyPr/>
                    <a:lstStyle/>
                    <a:p>
                      <a:pPr rtl="0" fontAlgn="ctr">
                        <a:spcBef>
                          <a:spcPts val="0"/>
                        </a:spcBef>
                        <a:spcAft>
                          <a:spcPts val="0"/>
                        </a:spcAft>
                      </a:pPr>
                      <a:r>
                        <a:rPr lang="en-US" sz="1600" b="0" i="0" u="none" strike="noStrike">
                          <a:solidFill>
                            <a:srgbClr val="000000"/>
                          </a:solidFill>
                          <a:effectLst/>
                          <a:latin typeface="Arial" panose="020B0604020202020204" pitchFamily="34" charset="0"/>
                        </a:rPr>
                        <a:t>Teaching</a:t>
                      </a:r>
                      <a:endParaRPr lang="en-US" sz="2800">
                        <a:effectLst/>
                      </a:endParaRPr>
                    </a:p>
                  </a:txBody>
                  <a:tcPr marL="57830" marR="57830" marT="57830" marB="57830" anchor="ctr">
                    <a:solidFill>
                      <a:schemeClr val="accent5">
                        <a:tint val="20000"/>
                        <a:alpha val="71000"/>
                      </a:schemeClr>
                    </a:solidFill>
                  </a:tcPr>
                </a:tc>
                <a:tc>
                  <a:txBody>
                    <a:bodyPr/>
                    <a:lstStyle/>
                    <a:p>
                      <a:pPr algn="ctr" rtl="0" fontAlgn="ctr">
                        <a:spcBef>
                          <a:spcPts val="0"/>
                        </a:spcBef>
                        <a:spcAft>
                          <a:spcPts val="0"/>
                        </a:spcAft>
                      </a:pPr>
                      <a:r>
                        <a:rPr lang="en-US" sz="1600" b="0" i="0" u="none" strike="noStrike">
                          <a:solidFill>
                            <a:srgbClr val="000000"/>
                          </a:solidFill>
                          <a:effectLst/>
                          <a:latin typeface="Arial" panose="020B0604020202020204" pitchFamily="34" charset="0"/>
                        </a:rPr>
                        <a:t> 80.43%</a:t>
                      </a:r>
                      <a:endParaRPr lang="en-US" sz="2800">
                        <a:effectLst/>
                      </a:endParaRPr>
                    </a:p>
                    <a:p>
                      <a:pPr algn="ctr" rtl="0" fontAlgn="ctr">
                        <a:spcBef>
                          <a:spcPts val="0"/>
                        </a:spcBef>
                        <a:spcAft>
                          <a:spcPts val="0"/>
                        </a:spcAft>
                      </a:pPr>
                      <a:r>
                        <a:rPr lang="en-US" sz="1600" b="0" i="0" u="none" strike="noStrike">
                          <a:solidFill>
                            <a:srgbClr val="000000"/>
                          </a:solidFill>
                          <a:effectLst/>
                          <a:latin typeface="Arial" panose="020B0604020202020204" pitchFamily="34" charset="0"/>
                        </a:rPr>
                        <a:t>(10.86)</a:t>
                      </a:r>
                      <a:endParaRPr lang="en-US" sz="2800">
                        <a:effectLst/>
                      </a:endParaRPr>
                    </a:p>
                  </a:txBody>
                  <a:tcPr marL="57830" marR="57830" marT="57830" marB="57830" anchor="ctr">
                    <a:solidFill>
                      <a:schemeClr val="accent5">
                        <a:tint val="20000"/>
                        <a:alpha val="71000"/>
                      </a:schemeClr>
                    </a:solidFill>
                  </a:tcPr>
                </a:tc>
                <a:tc>
                  <a:txBody>
                    <a:bodyPr/>
                    <a:lstStyle/>
                    <a:p>
                      <a:pPr algn="ctr" rtl="0" fontAlgn="ctr">
                        <a:spcBef>
                          <a:spcPts val="0"/>
                        </a:spcBef>
                        <a:spcAft>
                          <a:spcPts val="0"/>
                        </a:spcAft>
                      </a:pPr>
                      <a:r>
                        <a:rPr lang="en-US" sz="1600" b="0" i="0" u="none" strike="noStrike">
                          <a:solidFill>
                            <a:srgbClr val="000000"/>
                          </a:solidFill>
                          <a:effectLst/>
                          <a:latin typeface="Arial" panose="020B0604020202020204" pitchFamily="34" charset="0"/>
                        </a:rPr>
                        <a:t>70.72%</a:t>
                      </a:r>
                      <a:endParaRPr lang="en-US" sz="2800">
                        <a:effectLst/>
                      </a:endParaRPr>
                    </a:p>
                    <a:p>
                      <a:pPr algn="ctr" rtl="0" fontAlgn="ctr">
                        <a:spcBef>
                          <a:spcPts val="0"/>
                        </a:spcBef>
                        <a:spcAft>
                          <a:spcPts val="0"/>
                        </a:spcAft>
                      </a:pPr>
                      <a:r>
                        <a:rPr lang="en-US" sz="1600" b="0" i="0" u="none" strike="noStrike">
                          <a:solidFill>
                            <a:srgbClr val="000000"/>
                          </a:solidFill>
                          <a:effectLst/>
                          <a:latin typeface="Arial" panose="020B0604020202020204" pitchFamily="34" charset="0"/>
                        </a:rPr>
                        <a:t>(13.81)</a:t>
                      </a:r>
                      <a:endParaRPr lang="en-US" sz="2800">
                        <a:effectLst/>
                      </a:endParaRPr>
                    </a:p>
                  </a:txBody>
                  <a:tcPr marL="57830" marR="57830" marT="57830" marB="57830" anchor="ctr">
                    <a:solidFill>
                      <a:schemeClr val="accent5">
                        <a:tint val="20000"/>
                        <a:alpha val="71000"/>
                      </a:schemeClr>
                    </a:solidFill>
                  </a:tcPr>
                </a:tc>
                <a:tc>
                  <a:txBody>
                    <a:bodyPr/>
                    <a:lstStyle/>
                    <a:p>
                      <a:pPr algn="ctr" rtl="0" fontAlgn="ctr">
                        <a:spcBef>
                          <a:spcPts val="0"/>
                        </a:spcBef>
                        <a:spcAft>
                          <a:spcPts val="0"/>
                        </a:spcAft>
                      </a:pPr>
                      <a:r>
                        <a:rPr lang="en-US" sz="1600" b="0" i="0" u="none" strike="noStrike">
                          <a:solidFill>
                            <a:srgbClr val="000000"/>
                          </a:solidFill>
                          <a:effectLst/>
                          <a:latin typeface="Arial" panose="020B0604020202020204" pitchFamily="34" charset="0"/>
                        </a:rPr>
                        <a:t>75.02%</a:t>
                      </a:r>
                      <a:endParaRPr lang="en-US" sz="2800">
                        <a:effectLst/>
                      </a:endParaRPr>
                    </a:p>
                    <a:p>
                      <a:pPr algn="ctr" rtl="0" fontAlgn="ctr">
                        <a:spcBef>
                          <a:spcPts val="0"/>
                        </a:spcBef>
                        <a:spcAft>
                          <a:spcPts val="0"/>
                        </a:spcAft>
                      </a:pPr>
                      <a:r>
                        <a:rPr lang="en-US" sz="1600" b="0" i="0" u="none" strike="noStrike">
                          <a:solidFill>
                            <a:srgbClr val="000000"/>
                          </a:solidFill>
                          <a:effectLst/>
                          <a:latin typeface="Arial" panose="020B0604020202020204" pitchFamily="34" charset="0"/>
                        </a:rPr>
                        <a:t>(17.05)</a:t>
                      </a:r>
                      <a:endParaRPr lang="en-US" sz="2800">
                        <a:effectLst/>
                      </a:endParaRPr>
                    </a:p>
                  </a:txBody>
                  <a:tcPr marL="57830" marR="57830" marT="57830" marB="57830" anchor="ctr">
                    <a:solidFill>
                      <a:schemeClr val="accent5">
                        <a:tint val="20000"/>
                        <a:alpha val="71000"/>
                      </a:schemeClr>
                    </a:solidFill>
                  </a:tcPr>
                </a:tc>
                <a:extLst>
                  <a:ext uri="{0D108BD9-81ED-4DB2-BD59-A6C34878D82A}">
                    <a16:rowId xmlns:a16="http://schemas.microsoft.com/office/drawing/2014/main" val="2829139887"/>
                  </a:ext>
                </a:extLst>
              </a:tr>
              <a:tr h="749954">
                <a:tc>
                  <a:txBody>
                    <a:bodyPr/>
                    <a:lstStyle/>
                    <a:p>
                      <a:pPr rtl="0" fontAlgn="ctr">
                        <a:spcBef>
                          <a:spcPts val="0"/>
                        </a:spcBef>
                        <a:spcAft>
                          <a:spcPts val="0"/>
                        </a:spcAft>
                      </a:pPr>
                      <a:r>
                        <a:rPr lang="en-US" sz="1600" b="0" i="0" u="none" strike="noStrike">
                          <a:solidFill>
                            <a:srgbClr val="000000"/>
                          </a:solidFill>
                          <a:effectLst/>
                          <a:latin typeface="Arial" panose="020B0604020202020204" pitchFamily="34" charset="0"/>
                        </a:rPr>
                        <a:t>Reinforcing</a:t>
                      </a:r>
                      <a:endParaRPr lang="en-US" sz="2800">
                        <a:effectLst/>
                      </a:endParaRPr>
                    </a:p>
                  </a:txBody>
                  <a:tcPr marL="57830" marR="57830" marT="57830" marB="57830" anchor="ctr">
                    <a:solidFill>
                      <a:schemeClr val="accent5">
                        <a:tint val="20000"/>
                        <a:alpha val="71000"/>
                      </a:schemeClr>
                    </a:solidFill>
                  </a:tcPr>
                </a:tc>
                <a:tc>
                  <a:txBody>
                    <a:bodyPr/>
                    <a:lstStyle/>
                    <a:p>
                      <a:pPr algn="ctr" rtl="0" fontAlgn="ctr">
                        <a:spcBef>
                          <a:spcPts val="0"/>
                        </a:spcBef>
                        <a:spcAft>
                          <a:spcPts val="0"/>
                        </a:spcAft>
                      </a:pPr>
                      <a:r>
                        <a:rPr lang="en-US" sz="1600" b="0" i="0" u="none" strike="noStrike">
                          <a:solidFill>
                            <a:srgbClr val="000000"/>
                          </a:solidFill>
                          <a:effectLst/>
                          <a:latin typeface="Arial" panose="020B0604020202020204" pitchFamily="34" charset="0"/>
                        </a:rPr>
                        <a:t>80.83%</a:t>
                      </a:r>
                      <a:endParaRPr lang="en-US" sz="2800">
                        <a:effectLst/>
                      </a:endParaRPr>
                    </a:p>
                    <a:p>
                      <a:pPr algn="ctr" rtl="0" fontAlgn="ctr">
                        <a:spcBef>
                          <a:spcPts val="0"/>
                        </a:spcBef>
                        <a:spcAft>
                          <a:spcPts val="0"/>
                        </a:spcAft>
                      </a:pPr>
                      <a:r>
                        <a:rPr lang="en-US" sz="1600" b="0" i="0" u="none" strike="noStrike">
                          <a:solidFill>
                            <a:srgbClr val="000000"/>
                          </a:solidFill>
                          <a:effectLst/>
                          <a:latin typeface="Arial" panose="020B0604020202020204" pitchFamily="34" charset="0"/>
                        </a:rPr>
                        <a:t>(12.89)</a:t>
                      </a:r>
                      <a:endParaRPr lang="en-US" sz="2800">
                        <a:effectLst/>
                      </a:endParaRPr>
                    </a:p>
                  </a:txBody>
                  <a:tcPr marL="57830" marR="57830" marT="57830" marB="57830" anchor="ctr">
                    <a:solidFill>
                      <a:schemeClr val="accent5">
                        <a:tint val="20000"/>
                        <a:alpha val="71000"/>
                      </a:schemeClr>
                    </a:solidFill>
                  </a:tcPr>
                </a:tc>
                <a:tc>
                  <a:txBody>
                    <a:bodyPr/>
                    <a:lstStyle/>
                    <a:p>
                      <a:pPr algn="ctr" rtl="0" fontAlgn="ctr">
                        <a:spcBef>
                          <a:spcPts val="0"/>
                        </a:spcBef>
                        <a:spcAft>
                          <a:spcPts val="0"/>
                        </a:spcAft>
                      </a:pPr>
                      <a:r>
                        <a:rPr lang="en-US" sz="1600" b="0" i="0" u="none" strike="noStrike">
                          <a:solidFill>
                            <a:srgbClr val="000000"/>
                          </a:solidFill>
                          <a:effectLst/>
                          <a:latin typeface="Arial" panose="020B0604020202020204" pitchFamily="34" charset="0"/>
                        </a:rPr>
                        <a:t>62.06%</a:t>
                      </a:r>
                      <a:endParaRPr lang="en-US" sz="2800">
                        <a:effectLst/>
                      </a:endParaRPr>
                    </a:p>
                    <a:p>
                      <a:pPr algn="ctr" rtl="0" fontAlgn="ctr">
                        <a:spcBef>
                          <a:spcPts val="0"/>
                        </a:spcBef>
                        <a:spcAft>
                          <a:spcPts val="0"/>
                        </a:spcAft>
                      </a:pPr>
                      <a:r>
                        <a:rPr lang="en-US" sz="1600" b="0" i="0" u="none" strike="noStrike">
                          <a:solidFill>
                            <a:srgbClr val="000000"/>
                          </a:solidFill>
                          <a:effectLst/>
                          <a:latin typeface="Arial" panose="020B0604020202020204" pitchFamily="34" charset="0"/>
                        </a:rPr>
                        <a:t>(15.33)</a:t>
                      </a:r>
                      <a:endParaRPr lang="en-US" sz="2800">
                        <a:effectLst/>
                      </a:endParaRPr>
                    </a:p>
                  </a:txBody>
                  <a:tcPr marL="57830" marR="57830" marT="57830" marB="57830" anchor="ctr">
                    <a:solidFill>
                      <a:schemeClr val="accent5">
                        <a:tint val="20000"/>
                        <a:alpha val="71000"/>
                      </a:schemeClr>
                    </a:solidFill>
                  </a:tcPr>
                </a:tc>
                <a:tc>
                  <a:txBody>
                    <a:bodyPr/>
                    <a:lstStyle/>
                    <a:p>
                      <a:pPr algn="ctr" rtl="0" fontAlgn="ctr">
                        <a:spcBef>
                          <a:spcPts val="0"/>
                        </a:spcBef>
                        <a:spcAft>
                          <a:spcPts val="0"/>
                        </a:spcAft>
                      </a:pPr>
                      <a:r>
                        <a:rPr lang="en-US" sz="1600" b="0" i="0" u="none" strike="noStrike">
                          <a:solidFill>
                            <a:srgbClr val="000000"/>
                          </a:solidFill>
                          <a:effectLst/>
                          <a:latin typeface="Arial" panose="020B0604020202020204" pitchFamily="34" charset="0"/>
                        </a:rPr>
                        <a:t>34.99%</a:t>
                      </a:r>
                      <a:endParaRPr lang="en-US" sz="2800">
                        <a:effectLst/>
                      </a:endParaRPr>
                    </a:p>
                    <a:p>
                      <a:pPr algn="ctr" rtl="0" fontAlgn="ctr">
                        <a:spcBef>
                          <a:spcPts val="0"/>
                        </a:spcBef>
                        <a:spcAft>
                          <a:spcPts val="0"/>
                        </a:spcAft>
                      </a:pPr>
                      <a:r>
                        <a:rPr lang="en-US" sz="1600" b="0" i="0" u="none" strike="noStrike">
                          <a:solidFill>
                            <a:srgbClr val="000000"/>
                          </a:solidFill>
                          <a:effectLst/>
                          <a:latin typeface="Arial" panose="020B0604020202020204" pitchFamily="34" charset="0"/>
                        </a:rPr>
                        <a:t>(16.02)</a:t>
                      </a:r>
                      <a:endParaRPr lang="en-US" sz="2800">
                        <a:effectLst/>
                      </a:endParaRPr>
                    </a:p>
                  </a:txBody>
                  <a:tcPr marL="57830" marR="57830" marT="57830" marB="57830" anchor="ctr">
                    <a:solidFill>
                      <a:schemeClr val="accent5">
                        <a:tint val="20000"/>
                        <a:alpha val="71000"/>
                      </a:schemeClr>
                    </a:solidFill>
                  </a:tcPr>
                </a:tc>
                <a:extLst>
                  <a:ext uri="{0D108BD9-81ED-4DB2-BD59-A6C34878D82A}">
                    <a16:rowId xmlns:a16="http://schemas.microsoft.com/office/drawing/2014/main" val="252639338"/>
                  </a:ext>
                </a:extLst>
              </a:tr>
              <a:tr h="749954">
                <a:tc>
                  <a:txBody>
                    <a:bodyPr/>
                    <a:lstStyle/>
                    <a:p>
                      <a:pPr rtl="0" fontAlgn="ctr">
                        <a:spcBef>
                          <a:spcPts val="0"/>
                        </a:spcBef>
                        <a:spcAft>
                          <a:spcPts val="0"/>
                        </a:spcAft>
                      </a:pPr>
                      <a:r>
                        <a:rPr lang="en-US" sz="1600" b="0" i="0" u="none" strike="noStrike">
                          <a:solidFill>
                            <a:srgbClr val="000000"/>
                          </a:solidFill>
                          <a:effectLst/>
                          <a:latin typeface="Arial" panose="020B0604020202020204" pitchFamily="34" charset="0"/>
                        </a:rPr>
                        <a:t>Monitoring</a:t>
                      </a:r>
                      <a:endParaRPr lang="en-US" sz="2800">
                        <a:effectLst/>
                      </a:endParaRPr>
                    </a:p>
                  </a:txBody>
                  <a:tcPr marL="57830" marR="57830" marT="57830" marB="57830" anchor="ctr">
                    <a:solidFill>
                      <a:schemeClr val="accent5">
                        <a:tint val="20000"/>
                        <a:alpha val="71000"/>
                      </a:schemeClr>
                    </a:solidFill>
                  </a:tcPr>
                </a:tc>
                <a:tc>
                  <a:txBody>
                    <a:bodyPr/>
                    <a:lstStyle/>
                    <a:p>
                      <a:pPr algn="ctr" rtl="0" fontAlgn="ctr">
                        <a:spcBef>
                          <a:spcPts val="0"/>
                        </a:spcBef>
                        <a:spcAft>
                          <a:spcPts val="0"/>
                        </a:spcAft>
                      </a:pPr>
                      <a:r>
                        <a:rPr lang="en-US" sz="1600" b="0" i="0" u="none" strike="noStrike">
                          <a:solidFill>
                            <a:srgbClr val="000000"/>
                          </a:solidFill>
                          <a:effectLst/>
                          <a:latin typeface="Arial" panose="020B0604020202020204" pitchFamily="34" charset="0"/>
                        </a:rPr>
                        <a:t>75.49%</a:t>
                      </a:r>
                      <a:endParaRPr lang="en-US" sz="2800">
                        <a:effectLst/>
                      </a:endParaRPr>
                    </a:p>
                    <a:p>
                      <a:pPr algn="ctr" rtl="0" fontAlgn="ctr">
                        <a:spcBef>
                          <a:spcPts val="0"/>
                        </a:spcBef>
                        <a:spcAft>
                          <a:spcPts val="0"/>
                        </a:spcAft>
                      </a:pPr>
                      <a:r>
                        <a:rPr lang="en-US" sz="1600" b="0" i="0" u="none" strike="noStrike">
                          <a:solidFill>
                            <a:srgbClr val="000000"/>
                          </a:solidFill>
                          <a:effectLst/>
                          <a:latin typeface="Arial" panose="020B0604020202020204" pitchFamily="34" charset="0"/>
                        </a:rPr>
                        <a:t>(18.06)</a:t>
                      </a:r>
                      <a:endParaRPr lang="en-US" sz="2800">
                        <a:effectLst/>
                      </a:endParaRPr>
                    </a:p>
                  </a:txBody>
                  <a:tcPr marL="57830" marR="57830" marT="57830" marB="57830" anchor="ctr">
                    <a:solidFill>
                      <a:schemeClr val="accent5">
                        <a:tint val="20000"/>
                        <a:alpha val="71000"/>
                      </a:schemeClr>
                    </a:solidFill>
                  </a:tcPr>
                </a:tc>
                <a:tc>
                  <a:txBody>
                    <a:bodyPr/>
                    <a:lstStyle/>
                    <a:p>
                      <a:pPr algn="ctr" rtl="0" fontAlgn="ctr">
                        <a:spcBef>
                          <a:spcPts val="0"/>
                        </a:spcBef>
                        <a:spcAft>
                          <a:spcPts val="0"/>
                        </a:spcAft>
                      </a:pPr>
                      <a:r>
                        <a:rPr lang="en-US" sz="1600" b="0" i="0" u="none" strike="noStrike">
                          <a:solidFill>
                            <a:srgbClr val="000000"/>
                          </a:solidFill>
                          <a:effectLst/>
                          <a:latin typeface="Arial" panose="020B0604020202020204" pitchFamily="34" charset="0"/>
                        </a:rPr>
                        <a:t>-</a:t>
                      </a:r>
                      <a:endParaRPr lang="en-US" sz="2800">
                        <a:effectLst/>
                      </a:endParaRPr>
                    </a:p>
                  </a:txBody>
                  <a:tcPr marL="57830" marR="57830" marT="57830" marB="57830" anchor="ctr">
                    <a:solidFill>
                      <a:schemeClr val="accent5">
                        <a:tint val="20000"/>
                        <a:alpha val="71000"/>
                      </a:schemeClr>
                    </a:solidFill>
                  </a:tcPr>
                </a:tc>
                <a:tc>
                  <a:txBody>
                    <a:bodyPr/>
                    <a:lstStyle/>
                    <a:p>
                      <a:pPr algn="ctr" rtl="0" fontAlgn="ctr">
                        <a:spcBef>
                          <a:spcPts val="0"/>
                        </a:spcBef>
                        <a:spcAft>
                          <a:spcPts val="0"/>
                        </a:spcAft>
                      </a:pPr>
                      <a:r>
                        <a:rPr lang="en-US" sz="1600" b="0" i="0" u="none" strike="noStrike">
                          <a:solidFill>
                            <a:srgbClr val="000000"/>
                          </a:solidFill>
                          <a:effectLst/>
                          <a:latin typeface="Arial" panose="020B0604020202020204" pitchFamily="34" charset="0"/>
                        </a:rPr>
                        <a:t>-</a:t>
                      </a:r>
                      <a:endParaRPr lang="en-US" sz="2800">
                        <a:effectLst/>
                      </a:endParaRPr>
                    </a:p>
                  </a:txBody>
                  <a:tcPr marL="57830" marR="57830" marT="57830" marB="57830" anchor="ctr">
                    <a:solidFill>
                      <a:schemeClr val="accent5">
                        <a:tint val="20000"/>
                        <a:alpha val="71000"/>
                      </a:schemeClr>
                    </a:solidFill>
                  </a:tcPr>
                </a:tc>
                <a:extLst>
                  <a:ext uri="{0D108BD9-81ED-4DB2-BD59-A6C34878D82A}">
                    <a16:rowId xmlns:a16="http://schemas.microsoft.com/office/drawing/2014/main" val="1692494223"/>
                  </a:ext>
                </a:extLst>
              </a:tr>
              <a:tr h="749954">
                <a:tc>
                  <a:txBody>
                    <a:bodyPr/>
                    <a:lstStyle/>
                    <a:p>
                      <a:pPr rtl="0" fontAlgn="ctr">
                        <a:spcBef>
                          <a:spcPts val="0"/>
                        </a:spcBef>
                        <a:spcAft>
                          <a:spcPts val="0"/>
                        </a:spcAft>
                      </a:pPr>
                      <a:r>
                        <a:rPr lang="en-US" sz="1600" b="1" i="0" u="none" strike="noStrike">
                          <a:solidFill>
                            <a:srgbClr val="000000"/>
                          </a:solidFill>
                          <a:effectLst/>
                          <a:latin typeface="Arial" panose="020B0604020202020204" pitchFamily="34" charset="0"/>
                        </a:rPr>
                        <a:t>Total</a:t>
                      </a:r>
                      <a:endParaRPr lang="en-US" sz="2800">
                        <a:effectLst/>
                      </a:endParaRPr>
                    </a:p>
                  </a:txBody>
                  <a:tcPr marL="57830" marR="57830" marT="57830" marB="57830" anchor="ctr">
                    <a:solidFill>
                      <a:schemeClr val="accent5">
                        <a:tint val="20000"/>
                        <a:alpha val="71000"/>
                      </a:schemeClr>
                    </a:solidFill>
                  </a:tcPr>
                </a:tc>
                <a:tc>
                  <a:txBody>
                    <a:bodyPr/>
                    <a:lstStyle/>
                    <a:p>
                      <a:pPr algn="ctr" rtl="0" fontAlgn="ctr">
                        <a:spcBef>
                          <a:spcPts val="0"/>
                        </a:spcBef>
                        <a:spcAft>
                          <a:spcPts val="0"/>
                        </a:spcAft>
                      </a:pPr>
                      <a:r>
                        <a:rPr lang="en-US" sz="1600" b="0" i="0" u="none" strike="noStrike">
                          <a:solidFill>
                            <a:srgbClr val="000000"/>
                          </a:solidFill>
                          <a:effectLst/>
                          <a:latin typeface="Arial" panose="020B0604020202020204" pitchFamily="34" charset="0"/>
                        </a:rPr>
                        <a:t>79.10%</a:t>
                      </a:r>
                      <a:endParaRPr lang="en-US" sz="2800">
                        <a:effectLst/>
                      </a:endParaRPr>
                    </a:p>
                    <a:p>
                      <a:pPr algn="ctr" rtl="0" fontAlgn="ctr">
                        <a:spcBef>
                          <a:spcPts val="0"/>
                        </a:spcBef>
                        <a:spcAft>
                          <a:spcPts val="0"/>
                        </a:spcAft>
                      </a:pPr>
                      <a:r>
                        <a:rPr lang="en-US" sz="1600" b="0" i="0" u="none" strike="noStrike">
                          <a:solidFill>
                            <a:srgbClr val="000000"/>
                          </a:solidFill>
                          <a:effectLst/>
                          <a:latin typeface="Arial" panose="020B0604020202020204" pitchFamily="34" charset="0"/>
                        </a:rPr>
                        <a:t>(11.87)</a:t>
                      </a:r>
                      <a:endParaRPr lang="en-US" sz="2800">
                        <a:effectLst/>
                      </a:endParaRPr>
                    </a:p>
                  </a:txBody>
                  <a:tcPr marL="57830" marR="57830" marT="57830" marB="57830" anchor="ctr">
                    <a:solidFill>
                      <a:schemeClr val="accent5">
                        <a:tint val="20000"/>
                        <a:alpha val="71000"/>
                      </a:schemeClr>
                    </a:solidFill>
                  </a:tcPr>
                </a:tc>
                <a:tc>
                  <a:txBody>
                    <a:bodyPr/>
                    <a:lstStyle/>
                    <a:p>
                      <a:pPr algn="ctr" rtl="0" fontAlgn="ctr">
                        <a:spcBef>
                          <a:spcPts val="0"/>
                        </a:spcBef>
                        <a:spcAft>
                          <a:spcPts val="0"/>
                        </a:spcAft>
                      </a:pPr>
                      <a:r>
                        <a:rPr lang="en-US" sz="1600" b="0" i="0" u="none" strike="noStrike">
                          <a:solidFill>
                            <a:srgbClr val="000000"/>
                          </a:solidFill>
                          <a:effectLst/>
                          <a:latin typeface="Arial" panose="020B0604020202020204" pitchFamily="34" charset="0"/>
                        </a:rPr>
                        <a:t>67.66%</a:t>
                      </a:r>
                      <a:endParaRPr lang="en-US" sz="2800">
                        <a:effectLst/>
                      </a:endParaRPr>
                    </a:p>
                    <a:p>
                      <a:pPr algn="ctr" rtl="0" fontAlgn="ctr">
                        <a:spcBef>
                          <a:spcPts val="0"/>
                        </a:spcBef>
                        <a:spcAft>
                          <a:spcPts val="0"/>
                        </a:spcAft>
                      </a:pPr>
                      <a:r>
                        <a:rPr lang="en-US" sz="1600" b="0" i="0" u="none" strike="noStrike">
                          <a:solidFill>
                            <a:srgbClr val="000000"/>
                          </a:solidFill>
                          <a:effectLst/>
                          <a:latin typeface="Arial" panose="020B0604020202020204" pitchFamily="34" charset="0"/>
                        </a:rPr>
                        <a:t>(14.03)</a:t>
                      </a:r>
                      <a:endParaRPr lang="en-US" sz="2800">
                        <a:effectLst/>
                      </a:endParaRPr>
                    </a:p>
                  </a:txBody>
                  <a:tcPr marL="57830" marR="57830" marT="57830" marB="57830" anchor="ctr">
                    <a:solidFill>
                      <a:schemeClr val="accent5">
                        <a:tint val="20000"/>
                        <a:alpha val="71000"/>
                      </a:schemeClr>
                    </a:solidFill>
                  </a:tcPr>
                </a:tc>
                <a:tc>
                  <a:txBody>
                    <a:bodyPr/>
                    <a:lstStyle/>
                    <a:p>
                      <a:pPr algn="ctr" rtl="0" fontAlgn="ctr">
                        <a:spcBef>
                          <a:spcPts val="0"/>
                        </a:spcBef>
                        <a:spcAft>
                          <a:spcPts val="0"/>
                        </a:spcAft>
                      </a:pPr>
                      <a:r>
                        <a:rPr lang="en-US" sz="1600" b="0" i="0" u="none" strike="noStrike">
                          <a:solidFill>
                            <a:srgbClr val="000000"/>
                          </a:solidFill>
                          <a:effectLst/>
                          <a:latin typeface="Arial" panose="020B0604020202020204" pitchFamily="34" charset="0"/>
                        </a:rPr>
                        <a:t>62.28%</a:t>
                      </a:r>
                      <a:endParaRPr lang="en-US" sz="2800">
                        <a:effectLst/>
                      </a:endParaRPr>
                    </a:p>
                    <a:p>
                      <a:pPr algn="ctr" rtl="0" fontAlgn="ctr">
                        <a:spcBef>
                          <a:spcPts val="0"/>
                        </a:spcBef>
                        <a:spcAft>
                          <a:spcPts val="0"/>
                        </a:spcAft>
                      </a:pPr>
                      <a:r>
                        <a:rPr lang="en-US" sz="1600" b="0" i="0" u="none" strike="noStrike">
                          <a:solidFill>
                            <a:srgbClr val="000000"/>
                          </a:solidFill>
                          <a:effectLst/>
                          <a:latin typeface="Arial" panose="020B0604020202020204" pitchFamily="34" charset="0"/>
                        </a:rPr>
                        <a:t>(14.58)</a:t>
                      </a:r>
                      <a:endParaRPr lang="en-US" sz="2800">
                        <a:effectLst/>
                      </a:endParaRPr>
                    </a:p>
                  </a:txBody>
                  <a:tcPr marL="57830" marR="57830" marT="57830" marB="57830" anchor="ctr">
                    <a:solidFill>
                      <a:schemeClr val="accent5">
                        <a:tint val="20000"/>
                        <a:alpha val="71000"/>
                      </a:schemeClr>
                    </a:solidFill>
                  </a:tcPr>
                </a:tc>
                <a:extLst>
                  <a:ext uri="{0D108BD9-81ED-4DB2-BD59-A6C34878D82A}">
                    <a16:rowId xmlns:a16="http://schemas.microsoft.com/office/drawing/2014/main" val="441539628"/>
                  </a:ext>
                </a:extLst>
              </a:tr>
            </a:tbl>
          </a:graphicData>
        </a:graphic>
      </p:graphicFrame>
    </p:spTree>
    <p:extLst>
      <p:ext uri="{BB962C8B-B14F-4D97-AF65-F5344CB8AC3E}">
        <p14:creationId xmlns:p14="http://schemas.microsoft.com/office/powerpoint/2010/main" val="36699436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4C77C8-ED17-46DB-6527-51A6D86B8F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4FDE1F-CAB5-9E09-E9D7-784DAEACC3B6}"/>
              </a:ext>
            </a:extLst>
          </p:cNvPr>
          <p:cNvSpPr>
            <a:spLocks noGrp="1"/>
          </p:cNvSpPr>
          <p:nvPr>
            <p:ph type="title"/>
          </p:nvPr>
        </p:nvSpPr>
        <p:spPr/>
        <p:txBody>
          <a:bodyPr/>
          <a:lstStyle/>
          <a:p>
            <a:r>
              <a:rPr lang="en-US"/>
              <a:t>Logistics Planning</a:t>
            </a:r>
          </a:p>
        </p:txBody>
      </p:sp>
      <p:graphicFrame>
        <p:nvGraphicFramePr>
          <p:cNvPr id="9" name="Table 4">
            <a:extLst>
              <a:ext uri="{FF2B5EF4-FFF2-40B4-BE49-F238E27FC236}">
                <a16:creationId xmlns:a16="http://schemas.microsoft.com/office/drawing/2014/main" id="{C7C59DAD-B54D-B788-9CCA-4ACD5B1FB973}"/>
              </a:ext>
            </a:extLst>
          </p:cNvPr>
          <p:cNvGraphicFramePr>
            <a:graphicFrameLocks noGrp="1"/>
          </p:cNvGraphicFramePr>
          <p:nvPr>
            <p:ph idx="1"/>
          </p:nvPr>
        </p:nvGraphicFramePr>
        <p:xfrm>
          <a:off x="529790" y="2020201"/>
          <a:ext cx="11132418" cy="4419600"/>
        </p:xfrm>
        <a:graphic>
          <a:graphicData uri="http://schemas.openxmlformats.org/drawingml/2006/table">
            <a:tbl>
              <a:tblPr firstRow="1" bandRow="1">
                <a:tableStyleId>{7DF18680-E054-41AD-8BC1-D1AEF772440D}</a:tableStyleId>
              </a:tblPr>
              <a:tblGrid>
                <a:gridCol w="1732147">
                  <a:extLst>
                    <a:ext uri="{9D8B030D-6E8A-4147-A177-3AD203B41FA5}">
                      <a16:colId xmlns:a16="http://schemas.microsoft.com/office/drawing/2014/main" val="2244540331"/>
                    </a:ext>
                  </a:extLst>
                </a:gridCol>
                <a:gridCol w="4042610">
                  <a:extLst>
                    <a:ext uri="{9D8B030D-6E8A-4147-A177-3AD203B41FA5}">
                      <a16:colId xmlns:a16="http://schemas.microsoft.com/office/drawing/2014/main" val="3126611979"/>
                    </a:ext>
                  </a:extLst>
                </a:gridCol>
                <a:gridCol w="1785887">
                  <a:extLst>
                    <a:ext uri="{9D8B030D-6E8A-4147-A177-3AD203B41FA5}">
                      <a16:colId xmlns:a16="http://schemas.microsoft.com/office/drawing/2014/main" val="3742171216"/>
                    </a:ext>
                  </a:extLst>
                </a:gridCol>
                <a:gridCol w="1785887">
                  <a:extLst>
                    <a:ext uri="{9D8B030D-6E8A-4147-A177-3AD203B41FA5}">
                      <a16:colId xmlns:a16="http://schemas.microsoft.com/office/drawing/2014/main" val="3209047335"/>
                    </a:ext>
                  </a:extLst>
                </a:gridCol>
                <a:gridCol w="1785887">
                  <a:extLst>
                    <a:ext uri="{9D8B030D-6E8A-4147-A177-3AD203B41FA5}">
                      <a16:colId xmlns:a16="http://schemas.microsoft.com/office/drawing/2014/main" val="848338252"/>
                    </a:ext>
                  </a:extLst>
                </a:gridCol>
              </a:tblGrid>
              <a:tr h="1104900">
                <a:tc>
                  <a:txBody>
                    <a:bodyPr/>
                    <a:lstStyle/>
                    <a:p>
                      <a:r>
                        <a:rPr lang="en-US"/>
                        <a:t>Method</a:t>
                      </a:r>
                    </a:p>
                  </a:txBody>
                  <a:tcPr anchor="b"/>
                </a:tc>
                <a:tc>
                  <a:txBody>
                    <a:bodyPr/>
                    <a:lstStyle/>
                    <a:p>
                      <a:r>
                        <a:rPr lang="en-US"/>
                        <a:t>Measure Name</a:t>
                      </a:r>
                    </a:p>
                  </a:txBody>
                  <a:tcPr anchor="b"/>
                </a:tc>
                <a:tc>
                  <a:txBody>
                    <a:bodyPr/>
                    <a:lstStyle/>
                    <a:p>
                      <a:pPr algn="l"/>
                      <a:r>
                        <a:rPr lang="en-US" sz="1600" b="0">
                          <a:solidFill>
                            <a:schemeClr val="bg1"/>
                          </a:solidFill>
                        </a:rPr>
                        <a:t>Completed by:</a:t>
                      </a:r>
                    </a:p>
                    <a:p>
                      <a:pPr algn="l"/>
                      <a:r>
                        <a:rPr lang="en-US" sz="1600" b="1">
                          <a:solidFill>
                            <a:schemeClr val="bg1"/>
                          </a:solidFill>
                        </a:rPr>
                        <a:t>All Staff</a:t>
                      </a:r>
                    </a:p>
                  </a:txBody>
                  <a:tcP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l"/>
                      <a:r>
                        <a:rPr lang="en-US" sz="1600" b="0">
                          <a:solidFill>
                            <a:schemeClr val="bg1"/>
                          </a:solidFill>
                        </a:rPr>
                        <a:t>Completed by:</a:t>
                      </a:r>
                    </a:p>
                    <a:p>
                      <a:pPr algn="l"/>
                      <a:r>
                        <a:rPr lang="en-US" sz="1600" b="1">
                          <a:solidFill>
                            <a:schemeClr val="bg1"/>
                          </a:solidFill>
                        </a:rPr>
                        <a:t>Randomly Selected Classrooms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l"/>
                      <a:r>
                        <a:rPr lang="en-US" sz="1600" b="0">
                          <a:solidFill>
                            <a:schemeClr val="bg1"/>
                          </a:solidFill>
                        </a:rPr>
                        <a:t>Completed by:</a:t>
                      </a:r>
                    </a:p>
                    <a:p>
                      <a:pPr algn="l"/>
                      <a:r>
                        <a:rPr lang="en-US" sz="1600" b="1">
                          <a:solidFill>
                            <a:schemeClr val="bg1"/>
                          </a:solidFill>
                        </a:rPr>
                        <a:t>Ci3T Leadership Team</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1203072553"/>
                  </a:ext>
                </a:extLst>
              </a:tr>
              <a:tr h="1104900">
                <a:tc>
                  <a:txBody>
                    <a:bodyPr/>
                    <a:lstStyle/>
                    <a:p>
                      <a:r>
                        <a:rPr lang="en-US" sz="2000"/>
                        <a:t>Survey</a:t>
                      </a:r>
                    </a:p>
                  </a:txBody>
                  <a:tcPr anchor="ctr"/>
                </a:tc>
                <a:tc>
                  <a:txBody>
                    <a:bodyPr/>
                    <a:lstStyle/>
                    <a:p>
                      <a:pPr rtl="0" fontAlgn="ctr">
                        <a:spcBef>
                          <a:spcPts val="0"/>
                        </a:spcBef>
                        <a:spcAft>
                          <a:spcPts val="0"/>
                        </a:spcAft>
                      </a:pPr>
                      <a:r>
                        <a:rPr lang="en-US" sz="2000" b="0" i="0" u="none" strike="noStrike">
                          <a:solidFill>
                            <a:srgbClr val="000000"/>
                          </a:solidFill>
                          <a:effectLst/>
                          <a:latin typeface="Arial" panose="020B0604020202020204" pitchFamily="34" charset="0"/>
                        </a:rPr>
                        <a:t>Ci3T Treatment Integrity: Teacher Self-Report and Primary Intervention Rating Scale</a:t>
                      </a:r>
                      <a:endParaRPr lang="en-US" sz="2000">
                        <a:effectLst/>
                      </a:endParaRPr>
                    </a:p>
                  </a:txBody>
                  <a:tcPr marL="95250" marR="95250" marT="95250" marB="95250" anchor="ctr"/>
                </a:tc>
                <a:tc>
                  <a:txBody>
                    <a:bodyPr/>
                    <a:lstStyle/>
                    <a:p>
                      <a:pPr algn="ctr" rtl="0" fontAlgn="ctr">
                        <a:spcBef>
                          <a:spcPts val="0"/>
                        </a:spcBef>
                        <a:spcAft>
                          <a:spcPts val="0"/>
                        </a:spcAft>
                      </a:pPr>
                      <a:r>
                        <a:rPr lang="en-US" sz="2000" b="0" i="0" u="none" strike="noStrike">
                          <a:solidFill>
                            <a:srgbClr val="000000"/>
                          </a:solidFill>
                          <a:effectLst/>
                          <a:latin typeface="Arial" panose="020B0604020202020204" pitchFamily="34" charset="0"/>
                        </a:rPr>
                        <a:t>X</a:t>
                      </a:r>
                      <a:endParaRPr lang="en-US" sz="2000">
                        <a:effectLst/>
                      </a:endParaRPr>
                    </a:p>
                  </a:txBody>
                  <a:tcPr marL="95250" marR="95250" marT="95250" marB="95250" anchor="ctr">
                    <a:lnT w="12700" cap="flat" cmpd="sng" algn="ctr">
                      <a:solidFill>
                        <a:schemeClr val="bg1"/>
                      </a:solidFill>
                      <a:prstDash val="solid"/>
                      <a:round/>
                      <a:headEnd type="none" w="med" len="med"/>
                      <a:tailEnd type="none" w="med" len="med"/>
                    </a:lnT>
                  </a:tcPr>
                </a:tc>
                <a:tc>
                  <a:txBody>
                    <a:bodyPr/>
                    <a:lstStyle/>
                    <a:p>
                      <a:pPr fontAlgn="ctr"/>
                      <a:r>
                        <a:rPr lang="en-US" sz="2000">
                          <a:effectLst/>
                        </a:rPr>
                        <a:t> </a:t>
                      </a:r>
                    </a:p>
                  </a:txBody>
                  <a:tcPr marL="95250" marR="95250" marT="95250" marB="95250" anchor="ctr">
                    <a:lnT w="12700" cap="flat" cmpd="sng" algn="ctr">
                      <a:solidFill>
                        <a:schemeClr val="bg1"/>
                      </a:solidFill>
                      <a:prstDash val="solid"/>
                      <a:round/>
                      <a:headEnd type="none" w="med" len="med"/>
                      <a:tailEnd type="none" w="med" len="med"/>
                    </a:lnT>
                  </a:tcPr>
                </a:tc>
                <a:tc>
                  <a:txBody>
                    <a:bodyPr/>
                    <a:lstStyle/>
                    <a:p>
                      <a:pPr fontAlgn="ctr"/>
                      <a:r>
                        <a:rPr lang="en-US" sz="2000">
                          <a:effectLst/>
                        </a:rPr>
                        <a:t> </a:t>
                      </a:r>
                    </a:p>
                  </a:txBody>
                  <a:tcPr marL="95250" marR="95250" marT="95250" marB="95250" anchor="ct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904140678"/>
                  </a:ext>
                </a:extLst>
              </a:tr>
              <a:tr h="1104900">
                <a:tc>
                  <a:txBody>
                    <a:bodyPr/>
                    <a:lstStyle/>
                    <a:p>
                      <a:r>
                        <a:rPr lang="en-US" sz="2000"/>
                        <a:t>Observations</a:t>
                      </a:r>
                    </a:p>
                  </a:txBody>
                  <a:tcPr anchor="ctr"/>
                </a:tc>
                <a:tc>
                  <a:txBody>
                    <a:bodyPr/>
                    <a:lstStyle/>
                    <a:p>
                      <a:pPr rtl="0" fontAlgn="ctr">
                        <a:spcBef>
                          <a:spcPts val="0"/>
                        </a:spcBef>
                        <a:spcAft>
                          <a:spcPts val="0"/>
                        </a:spcAft>
                      </a:pPr>
                      <a:r>
                        <a:rPr lang="en-US" sz="2000" b="0" i="0" u="none" strike="noStrike">
                          <a:solidFill>
                            <a:srgbClr val="000000"/>
                          </a:solidFill>
                          <a:effectLst/>
                          <a:latin typeface="Arial" panose="020B0604020202020204" pitchFamily="34" charset="0"/>
                        </a:rPr>
                        <a:t>Ci3T Treatment Integrity: Direct Observation</a:t>
                      </a:r>
                      <a:endParaRPr lang="en-US" sz="2000">
                        <a:effectLst/>
                      </a:endParaRPr>
                    </a:p>
                  </a:txBody>
                  <a:tcPr marL="95250" marR="95250" marT="95250" marB="95250" anchor="ctr"/>
                </a:tc>
                <a:tc>
                  <a:txBody>
                    <a:bodyPr/>
                    <a:lstStyle/>
                    <a:p>
                      <a:pPr fontAlgn="ctr"/>
                      <a:r>
                        <a:rPr lang="en-US" sz="2000">
                          <a:effectLst/>
                        </a:rPr>
                        <a:t> </a:t>
                      </a:r>
                    </a:p>
                  </a:txBody>
                  <a:tcPr marL="95250" marR="95250" marT="95250" marB="95250" anchor="ctr"/>
                </a:tc>
                <a:tc>
                  <a:txBody>
                    <a:bodyPr/>
                    <a:lstStyle/>
                    <a:p>
                      <a:pPr algn="ctr" rtl="0" fontAlgn="ctr">
                        <a:spcBef>
                          <a:spcPts val="0"/>
                        </a:spcBef>
                        <a:spcAft>
                          <a:spcPts val="0"/>
                        </a:spcAft>
                      </a:pPr>
                      <a:r>
                        <a:rPr lang="en-US" sz="2000" b="0" i="0" u="none" strike="noStrike">
                          <a:solidFill>
                            <a:srgbClr val="000000"/>
                          </a:solidFill>
                          <a:effectLst/>
                          <a:latin typeface="Arial" panose="020B0604020202020204" pitchFamily="34" charset="0"/>
                        </a:rPr>
                        <a:t>X</a:t>
                      </a:r>
                      <a:endParaRPr lang="en-US" sz="2000">
                        <a:effectLst/>
                      </a:endParaRPr>
                    </a:p>
                  </a:txBody>
                  <a:tcPr marL="95250" marR="95250" marT="95250" marB="95250" anchor="ctr"/>
                </a:tc>
                <a:tc>
                  <a:txBody>
                    <a:bodyPr/>
                    <a:lstStyle/>
                    <a:p>
                      <a:pPr fontAlgn="ctr"/>
                      <a:r>
                        <a:rPr lang="en-US" sz="2000">
                          <a:effectLst/>
                        </a:rPr>
                        <a:t> </a:t>
                      </a:r>
                    </a:p>
                  </a:txBody>
                  <a:tcPr marL="95250" marR="95250" marT="95250" marB="95250" anchor="ctr"/>
                </a:tc>
                <a:extLst>
                  <a:ext uri="{0D108BD9-81ED-4DB2-BD59-A6C34878D82A}">
                    <a16:rowId xmlns:a16="http://schemas.microsoft.com/office/drawing/2014/main" val="627556408"/>
                  </a:ext>
                </a:extLst>
              </a:tr>
              <a:tr h="1104900">
                <a:tc>
                  <a:txBody>
                    <a:bodyPr/>
                    <a:lstStyle/>
                    <a:p>
                      <a:r>
                        <a:rPr lang="en-US" sz="2000"/>
                        <a:t>Rubric</a:t>
                      </a:r>
                    </a:p>
                  </a:txBody>
                  <a:tcPr anchor="ctr"/>
                </a:tc>
                <a:tc>
                  <a:txBody>
                    <a:bodyPr/>
                    <a:lstStyle/>
                    <a:p>
                      <a:pPr rtl="0" fontAlgn="ctr">
                        <a:spcBef>
                          <a:spcPts val="0"/>
                        </a:spcBef>
                        <a:spcAft>
                          <a:spcPts val="0"/>
                        </a:spcAft>
                      </a:pPr>
                      <a:r>
                        <a:rPr lang="en-US" sz="2000" b="0" i="0" u="none" strike="noStrike">
                          <a:solidFill>
                            <a:srgbClr val="000000"/>
                          </a:solidFill>
                          <a:effectLst/>
                          <a:latin typeface="Arial" panose="020B0604020202020204" pitchFamily="34" charset="0"/>
                        </a:rPr>
                        <a:t>Tiered Fidelity Inventory (TFI)</a:t>
                      </a:r>
                      <a:endParaRPr lang="en-US" sz="2000">
                        <a:effectLst/>
                      </a:endParaRPr>
                    </a:p>
                  </a:txBody>
                  <a:tcPr marL="95250" marR="95250" marT="95250" marB="95250" anchor="ctr"/>
                </a:tc>
                <a:tc>
                  <a:txBody>
                    <a:bodyPr/>
                    <a:lstStyle/>
                    <a:p>
                      <a:pPr fontAlgn="ctr"/>
                      <a:r>
                        <a:rPr lang="en-US" sz="2000">
                          <a:effectLst/>
                        </a:rPr>
                        <a:t> </a:t>
                      </a:r>
                    </a:p>
                  </a:txBody>
                  <a:tcPr marL="95250" marR="95250" marT="95250" marB="95250" anchor="ctr"/>
                </a:tc>
                <a:tc>
                  <a:txBody>
                    <a:bodyPr/>
                    <a:lstStyle/>
                    <a:p>
                      <a:pPr fontAlgn="ctr"/>
                      <a:r>
                        <a:rPr lang="en-US" sz="2000">
                          <a:effectLst/>
                        </a:rPr>
                        <a:t> </a:t>
                      </a:r>
                    </a:p>
                  </a:txBody>
                  <a:tcPr marL="95250" marR="95250" marT="95250" marB="95250" anchor="ctr"/>
                </a:tc>
                <a:tc>
                  <a:txBody>
                    <a:bodyPr/>
                    <a:lstStyle/>
                    <a:p>
                      <a:pPr algn="ctr" rtl="0" fontAlgn="ctr">
                        <a:spcBef>
                          <a:spcPts val="0"/>
                        </a:spcBef>
                        <a:spcAft>
                          <a:spcPts val="0"/>
                        </a:spcAft>
                      </a:pPr>
                      <a:r>
                        <a:rPr lang="en-US" sz="2000" b="0" i="0" u="none" strike="noStrike">
                          <a:solidFill>
                            <a:srgbClr val="000000"/>
                          </a:solidFill>
                          <a:effectLst/>
                          <a:latin typeface="Arial" panose="020B0604020202020204" pitchFamily="34" charset="0"/>
                        </a:rPr>
                        <a:t>X</a:t>
                      </a:r>
                      <a:endParaRPr lang="en-US" sz="2000">
                        <a:effectLst/>
                      </a:endParaRPr>
                    </a:p>
                  </a:txBody>
                  <a:tcPr marL="95250" marR="95250" marT="95250" marB="95250" anchor="ctr"/>
                </a:tc>
                <a:extLst>
                  <a:ext uri="{0D108BD9-81ED-4DB2-BD59-A6C34878D82A}">
                    <a16:rowId xmlns:a16="http://schemas.microsoft.com/office/drawing/2014/main" val="63424965"/>
                  </a:ext>
                </a:extLst>
              </a:tr>
            </a:tbl>
          </a:graphicData>
        </a:graphic>
      </p:graphicFrame>
    </p:spTree>
    <p:extLst>
      <p:ext uri="{BB962C8B-B14F-4D97-AF65-F5344CB8AC3E}">
        <p14:creationId xmlns:p14="http://schemas.microsoft.com/office/powerpoint/2010/main" val="27601801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62218-8386-4ACC-817F-C27CB35FB4E2}"/>
              </a:ext>
              <a:ext uri="{C183D7F6-B498-43B3-948B-1728B52AA6E4}">
                <adec:decorative xmlns:adec="http://schemas.microsoft.com/office/drawing/2017/decorative" val="1"/>
              </a:ext>
            </a:extLst>
          </p:cNvPr>
          <p:cNvSpPr>
            <a:spLocks noGrp="1"/>
          </p:cNvSpPr>
          <p:nvPr>
            <p:ph type="title"/>
          </p:nvPr>
        </p:nvSpPr>
        <p:spPr/>
        <p:txBody>
          <a:bodyPr/>
          <a:lstStyle/>
          <a:p>
            <a:r>
              <a:rPr lang="en-US"/>
              <a:t>Treatment Integrity and Social Validity Data Sources</a:t>
            </a:r>
          </a:p>
        </p:txBody>
      </p:sp>
      <p:sp>
        <p:nvSpPr>
          <p:cNvPr id="11" name="Title hidden">
            <a:extLst>
              <a:ext uri="{FF2B5EF4-FFF2-40B4-BE49-F238E27FC236}">
                <a16:creationId xmlns:a16="http://schemas.microsoft.com/office/drawing/2014/main" id="{59F68832-D072-24B0-DA97-5C905B164622}"/>
              </a:ext>
            </a:extLst>
          </p:cNvPr>
          <p:cNvSpPr txBox="1">
            <a:spLocks/>
          </p:cNvSpPr>
          <p:nvPr/>
        </p:nvSpPr>
        <p:spPr>
          <a:xfrm>
            <a:off x="838200" y="-132556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prstClr val="black"/>
                </a:solidFill>
                <a:effectLst/>
                <a:uLnTx/>
                <a:uFillTx/>
                <a:latin typeface="Arial" panose="020B0604020202020204"/>
                <a:ea typeface="+mj-ea"/>
                <a:cs typeface="+mj-cs"/>
              </a:rPr>
              <a:t>Treatment Integrity and Social Validity Data Sources 1</a:t>
            </a:r>
          </a:p>
        </p:txBody>
      </p:sp>
      <p:sp>
        <p:nvSpPr>
          <p:cNvPr id="8" name="TextBox 1">
            <a:extLst>
              <a:ext uri="{FF2B5EF4-FFF2-40B4-BE49-F238E27FC236}">
                <a16:creationId xmlns:a16="http://schemas.microsoft.com/office/drawing/2014/main" id="{B89B99BC-8664-4E31-9546-37C78433DD37}"/>
              </a:ext>
            </a:extLst>
          </p:cNvPr>
          <p:cNvSpPr txBox="1"/>
          <p:nvPr/>
        </p:nvSpPr>
        <p:spPr>
          <a:xfrm>
            <a:off x="267312" y="6208601"/>
            <a:ext cx="4127500" cy="52322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Primary Intervention Rating Scale (Social Validity)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Ci3T Treatment Integrity: Teacher Self Report</a:t>
            </a:r>
          </a:p>
        </p:txBody>
      </p:sp>
      <p:sp>
        <p:nvSpPr>
          <p:cNvPr id="9" name="TextBox 2">
            <a:extLst>
              <a:ext uri="{FF2B5EF4-FFF2-40B4-BE49-F238E27FC236}">
                <a16:creationId xmlns:a16="http://schemas.microsoft.com/office/drawing/2014/main" id="{919F5EF0-B4E4-42ED-8495-4F9C373BA181}"/>
              </a:ext>
            </a:extLst>
          </p:cNvPr>
          <p:cNvSpPr txBox="1"/>
          <p:nvPr/>
        </p:nvSpPr>
        <p:spPr>
          <a:xfrm>
            <a:off x="4273749" y="6208601"/>
            <a:ext cx="3729746" cy="307777"/>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Ci3T Treatment Integrity: Direct Observation</a:t>
            </a:r>
          </a:p>
        </p:txBody>
      </p:sp>
      <p:sp>
        <p:nvSpPr>
          <p:cNvPr id="10" name="TextBox 3">
            <a:extLst>
              <a:ext uri="{FF2B5EF4-FFF2-40B4-BE49-F238E27FC236}">
                <a16:creationId xmlns:a16="http://schemas.microsoft.com/office/drawing/2014/main" id="{4F98FEC1-6CE5-4E84-80FD-CE4819E8B0CD}"/>
              </a:ext>
            </a:extLst>
          </p:cNvPr>
          <p:cNvSpPr txBox="1"/>
          <p:nvPr/>
        </p:nvSpPr>
        <p:spPr>
          <a:xfrm>
            <a:off x="8750193" y="6208601"/>
            <a:ext cx="2400779" cy="307777"/>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Tiered Fidelity Inventory</a:t>
            </a:r>
          </a:p>
        </p:txBody>
      </p:sp>
      <p:pic>
        <p:nvPicPr>
          <p:cNvPr id="3" name="Picture 1">
            <a:extLst>
              <a:ext uri="{FF2B5EF4-FFF2-40B4-BE49-F238E27FC236}">
                <a16:creationId xmlns:a16="http://schemas.microsoft.com/office/drawing/2014/main" id="{20FD9FBE-F3D6-4268-B829-D3467030BA31}"/>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311"/>
          <a:stretch>
            <a:fillRect/>
          </a:stretch>
        </p:blipFill>
        <p:spPr>
          <a:xfrm>
            <a:off x="605861" y="2020446"/>
            <a:ext cx="3314520" cy="4188155"/>
          </a:xfrm>
          <a:prstGeom prst="rect">
            <a:avLst/>
          </a:prstGeom>
        </p:spPr>
      </p:pic>
      <p:grpSp>
        <p:nvGrpSpPr>
          <p:cNvPr id="7" name="Picture 2">
            <a:extLst>
              <a:ext uri="{FF2B5EF4-FFF2-40B4-BE49-F238E27FC236}">
                <a16:creationId xmlns:a16="http://schemas.microsoft.com/office/drawing/2014/main" id="{D42DE65C-54BF-AB7E-2DC2-CECF85C48BFC}"/>
              </a:ext>
              <a:ext uri="{C183D7F6-B498-43B3-948B-1728B52AA6E4}">
                <adec:decorative xmlns:adec="http://schemas.microsoft.com/office/drawing/2017/decorative" val="1"/>
              </a:ext>
            </a:extLst>
          </p:cNvPr>
          <p:cNvGrpSpPr/>
          <p:nvPr/>
        </p:nvGrpSpPr>
        <p:grpSpPr>
          <a:xfrm>
            <a:off x="4549438" y="2020446"/>
            <a:ext cx="3178369" cy="4113166"/>
            <a:chOff x="4549438" y="2020446"/>
            <a:chExt cx="3178369" cy="4113166"/>
          </a:xfrm>
        </p:grpSpPr>
        <p:pic>
          <p:nvPicPr>
            <p:cNvPr id="4" name="Picture">
              <a:extLst>
                <a:ext uri="{FF2B5EF4-FFF2-40B4-BE49-F238E27FC236}">
                  <a16:creationId xmlns:a16="http://schemas.microsoft.com/office/drawing/2014/main" id="{CAEA1023-7FD5-452F-B501-388C72B4026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549438" y="2020446"/>
              <a:ext cx="3178369" cy="4113166"/>
            </a:xfrm>
            <a:prstGeom prst="rect">
              <a:avLst/>
            </a:prstGeom>
            <a:ln>
              <a:solidFill>
                <a:schemeClr val="tx1"/>
              </a:solidFill>
            </a:ln>
          </p:spPr>
        </p:pic>
        <p:sp>
          <p:nvSpPr>
            <p:cNvPr id="6" name="TextBox">
              <a:extLst>
                <a:ext uri="{FF2B5EF4-FFF2-40B4-BE49-F238E27FC236}">
                  <a16:creationId xmlns:a16="http://schemas.microsoft.com/office/drawing/2014/main" id="{116291B3-056C-096B-EE18-300EA42FBA1C}"/>
                </a:ext>
              </a:extLst>
            </p:cNvPr>
            <p:cNvSpPr txBox="1"/>
            <p:nvPr/>
          </p:nvSpPr>
          <p:spPr>
            <a:xfrm>
              <a:off x="6096000" y="3626478"/>
              <a:ext cx="1105989" cy="21544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rial" panose="020B0604020202020204"/>
                  <a:ea typeface="+mn-ea"/>
                  <a:cs typeface="+mn-cs"/>
                </a:rPr>
                <a:t>Fall 2025</a:t>
              </a:r>
            </a:p>
          </p:txBody>
        </p:sp>
      </p:grpSp>
      <p:pic>
        <p:nvPicPr>
          <p:cNvPr id="5" name="Picture 3">
            <a:extLst>
              <a:ext uri="{FF2B5EF4-FFF2-40B4-BE49-F238E27FC236}">
                <a16:creationId xmlns:a16="http://schemas.microsoft.com/office/drawing/2014/main" id="{9DFCE89B-929F-4507-BAFF-C900463404A1}"/>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8356866" y="2020448"/>
            <a:ext cx="3187434" cy="4124914"/>
          </a:xfrm>
          <a:prstGeom prst="rect">
            <a:avLst/>
          </a:prstGeom>
          <a:ln>
            <a:solidFill>
              <a:schemeClr val="tx1"/>
            </a:solidFill>
          </a:ln>
        </p:spPr>
      </p:pic>
    </p:spTree>
    <p:extLst>
      <p:ext uri="{BB962C8B-B14F-4D97-AF65-F5344CB8AC3E}">
        <p14:creationId xmlns:p14="http://schemas.microsoft.com/office/powerpoint/2010/main" val="15602639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C70BB-DD4C-30FF-3DD5-391A258F6EC2}"/>
              </a:ext>
            </a:extLst>
          </p:cNvPr>
          <p:cNvSpPr>
            <a:spLocks noGrp="1"/>
          </p:cNvSpPr>
          <p:nvPr>
            <p:ph type="title"/>
          </p:nvPr>
        </p:nvSpPr>
        <p:spPr/>
        <p:txBody>
          <a:bodyPr/>
          <a:lstStyle/>
          <a:p>
            <a:r>
              <a:rPr lang="en-US"/>
              <a:t>Ci3T Implementation Report </a:t>
            </a:r>
          </a:p>
        </p:txBody>
      </p:sp>
      <p:sp>
        <p:nvSpPr>
          <p:cNvPr id="4" name="Content 1">
            <a:extLst>
              <a:ext uri="{FF2B5EF4-FFF2-40B4-BE49-F238E27FC236}">
                <a16:creationId xmlns:a16="http://schemas.microsoft.com/office/drawing/2014/main" id="{F8717150-9030-A673-2E13-741D052936B9}"/>
              </a:ext>
            </a:extLst>
          </p:cNvPr>
          <p:cNvSpPr>
            <a:spLocks noGrp="1"/>
          </p:cNvSpPr>
          <p:nvPr>
            <p:ph idx="1"/>
          </p:nvPr>
        </p:nvSpPr>
        <p:spPr>
          <a:xfrm>
            <a:off x="838200" y="1825625"/>
            <a:ext cx="5941741" cy="4351338"/>
          </a:xfrm>
        </p:spPr>
        <p:txBody>
          <a:bodyPr/>
          <a:lstStyle/>
          <a:p>
            <a:r>
              <a:rPr lang="en-US"/>
              <a:t>Primary Intervention Rating Scale (Social Validity; PIRS)</a:t>
            </a:r>
          </a:p>
          <a:p>
            <a:r>
              <a:rPr lang="en-US"/>
              <a:t>Ci3T Treatment Integrity: Teacher Self Report (Ci3T TI: TSR)</a:t>
            </a:r>
          </a:p>
          <a:p>
            <a:r>
              <a:rPr lang="en-US"/>
              <a:t>Demographics (e.g., role)</a:t>
            </a:r>
          </a:p>
        </p:txBody>
      </p:sp>
      <p:pic>
        <p:nvPicPr>
          <p:cNvPr id="5" name="Picture 1" descr="Ci3T Implementation Report Table of Contents">
            <a:extLst>
              <a:ext uri="{FF2B5EF4-FFF2-40B4-BE49-F238E27FC236}">
                <a16:creationId xmlns:a16="http://schemas.microsoft.com/office/drawing/2014/main" id="{04100678-64B9-4F99-BA3C-F7E9988D42B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13234" y="1738964"/>
            <a:ext cx="3497340" cy="4524659"/>
          </a:xfrm>
          <a:prstGeom prst="rect">
            <a:avLst/>
          </a:prstGeom>
          <a:ln>
            <a:solidFill>
              <a:schemeClr val="tx1"/>
            </a:solidFill>
          </a:ln>
        </p:spPr>
      </p:pic>
      <p:pic>
        <p:nvPicPr>
          <p:cNvPr id="3" name="Picture 2">
            <a:extLst>
              <a:ext uri="{FF2B5EF4-FFF2-40B4-BE49-F238E27FC236}">
                <a16:creationId xmlns:a16="http://schemas.microsoft.com/office/drawing/2014/main" id="{C8AEDA0F-2A62-44A7-BAF8-0FF7B6DD7ACB}"/>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743867" y="0"/>
            <a:ext cx="1448133" cy="1828800"/>
          </a:xfrm>
          <a:prstGeom prst="rect">
            <a:avLst/>
          </a:prstGeom>
        </p:spPr>
      </p:pic>
    </p:spTree>
    <p:extLst>
      <p:ext uri="{BB962C8B-B14F-4D97-AF65-F5344CB8AC3E}">
        <p14:creationId xmlns:p14="http://schemas.microsoft.com/office/powerpoint/2010/main" val="6238204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FF3B689D-4A94-E418-AB35-E73152422590}"/>
              </a:ext>
            </a:extLst>
          </p:cNvPr>
          <p:cNvSpPr>
            <a:spLocks noGrp="1"/>
          </p:cNvSpPr>
          <p:nvPr>
            <p:ph type="title"/>
          </p:nvPr>
        </p:nvSpPr>
        <p:spPr/>
        <p:txBody>
          <a:bodyPr>
            <a:normAutofit/>
          </a:bodyPr>
          <a:lstStyle/>
          <a:p>
            <a:r>
              <a:rPr lang="en-US" sz="4000"/>
              <a:t>Primary Intervention Rating Scale (PIRS)</a:t>
            </a:r>
          </a:p>
        </p:txBody>
      </p:sp>
      <p:pic>
        <p:nvPicPr>
          <p:cNvPr id="5" name="Picture 1" descr="Ci3T Implementation Report. Page for Primary Intervention Rating Scale including information about field, mean, and standard deviation.">
            <a:extLst>
              <a:ext uri="{FF2B5EF4-FFF2-40B4-BE49-F238E27FC236}">
                <a16:creationId xmlns:a16="http://schemas.microsoft.com/office/drawing/2014/main" id="{04100678-64B9-4F99-BA3C-F7E9988D42BE}"/>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712636" y="1918009"/>
            <a:ext cx="3364075" cy="4353509"/>
          </a:xfrm>
          <a:prstGeom prst="rect">
            <a:avLst/>
          </a:prstGeom>
          <a:ln>
            <a:solidFill>
              <a:schemeClr val="tx1"/>
            </a:solidFill>
          </a:ln>
        </p:spPr>
      </p:pic>
      <p:sp>
        <p:nvSpPr>
          <p:cNvPr id="8" name="Rectangle 1">
            <a:extLst>
              <a:ext uri="{FF2B5EF4-FFF2-40B4-BE49-F238E27FC236}">
                <a16:creationId xmlns:a16="http://schemas.microsoft.com/office/drawing/2014/main" id="{7CD0E097-9BC9-A02F-7F6D-5E2C72552F8B}"/>
              </a:ext>
            </a:extLst>
          </p:cNvPr>
          <p:cNvSpPr/>
          <p:nvPr/>
        </p:nvSpPr>
        <p:spPr>
          <a:xfrm>
            <a:off x="265399" y="2902393"/>
            <a:ext cx="2297150" cy="1076093"/>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rial" panose="020B0604020202020204"/>
                <a:ea typeface="+mn-ea"/>
                <a:cs typeface="+mn-cs"/>
              </a:rPr>
              <a:t>Item-level data reported as mean and standard deviation (scale = 1-6)</a:t>
            </a:r>
          </a:p>
        </p:txBody>
      </p:sp>
      <p:sp>
        <p:nvSpPr>
          <p:cNvPr id="9" name="Rectangle 2">
            <a:extLst>
              <a:ext uri="{FF2B5EF4-FFF2-40B4-BE49-F238E27FC236}">
                <a16:creationId xmlns:a16="http://schemas.microsoft.com/office/drawing/2014/main" id="{CC0DFE89-7A83-B64D-11F8-4D475A74D2BA}"/>
              </a:ext>
            </a:extLst>
          </p:cNvPr>
          <p:cNvSpPr/>
          <p:nvPr/>
        </p:nvSpPr>
        <p:spPr>
          <a:xfrm>
            <a:off x="265399" y="4652144"/>
            <a:ext cx="2297151" cy="1076093"/>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rial" panose="020B0604020202020204"/>
                <a:ea typeface="+mn-ea"/>
                <a:cs typeface="+mn-cs"/>
              </a:rPr>
              <a:t>Item-level data visualization</a:t>
            </a:r>
          </a:p>
        </p:txBody>
      </p:sp>
      <p:pic>
        <p:nvPicPr>
          <p:cNvPr id="7" name="Picture 2" descr="Ci3T Implementation Report. Page for Primary Intervention Rating Scale including items 1-17, ratings from strongly disagree to strongly agree for each item, and totals.">
            <a:extLst>
              <a:ext uri="{FF2B5EF4-FFF2-40B4-BE49-F238E27FC236}">
                <a16:creationId xmlns:a16="http://schemas.microsoft.com/office/drawing/2014/main" id="{0079633A-EE49-81A8-F7E6-88D1351C182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196361" y="1918009"/>
            <a:ext cx="3364075" cy="4353509"/>
          </a:xfrm>
          <a:prstGeom prst="rect">
            <a:avLst/>
          </a:prstGeom>
          <a:ln>
            <a:solidFill>
              <a:schemeClr val="tx1"/>
            </a:solidFill>
          </a:ln>
        </p:spPr>
      </p:pic>
      <p:sp>
        <p:nvSpPr>
          <p:cNvPr id="10" name="Rectangle 3">
            <a:extLst>
              <a:ext uri="{FF2B5EF4-FFF2-40B4-BE49-F238E27FC236}">
                <a16:creationId xmlns:a16="http://schemas.microsoft.com/office/drawing/2014/main" id="{D345D6C7-AE7A-D1D8-A851-6561F37EAF64}"/>
              </a:ext>
            </a:extLst>
          </p:cNvPr>
          <p:cNvSpPr/>
          <p:nvPr/>
        </p:nvSpPr>
        <p:spPr>
          <a:xfrm>
            <a:off x="9710523" y="2325318"/>
            <a:ext cx="2297151" cy="1653168"/>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rial" panose="020B0604020202020204"/>
                <a:ea typeface="+mn-ea"/>
                <a:cs typeface="+mn-cs"/>
              </a:rPr>
              <a:t>Item-level data reported by response category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panose="020B0604020202020204"/>
                <a:ea typeface="+mn-ea"/>
                <a:cs typeface="+mn-cs"/>
              </a:rPr>
              <a:t>(e.g., number of people who “strongly agreed”)</a:t>
            </a:r>
            <a:endParaRPr kumimoji="0" lang="en-US" sz="16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 name="Rectangle 4">
            <a:extLst>
              <a:ext uri="{FF2B5EF4-FFF2-40B4-BE49-F238E27FC236}">
                <a16:creationId xmlns:a16="http://schemas.microsoft.com/office/drawing/2014/main" id="{074B82FC-93E4-B434-044E-2FFFD0C030F8}"/>
              </a:ext>
            </a:extLst>
          </p:cNvPr>
          <p:cNvSpPr/>
          <p:nvPr/>
        </p:nvSpPr>
        <p:spPr>
          <a:xfrm>
            <a:off x="9710522" y="5190190"/>
            <a:ext cx="2297151" cy="1076093"/>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rial" panose="020B0604020202020204"/>
                <a:ea typeface="+mn-ea"/>
                <a:cs typeface="+mn-cs"/>
              </a:rPr>
              <a:t>Total PIRS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panose="020B0604020202020204"/>
                <a:ea typeface="+mn-ea"/>
                <a:cs typeface="+mn-cs"/>
              </a:rPr>
              <a:t>(mean and standard deviation)</a:t>
            </a:r>
          </a:p>
        </p:txBody>
      </p:sp>
      <p:pic>
        <p:nvPicPr>
          <p:cNvPr id="2" name="Picture 3">
            <a:extLst>
              <a:ext uri="{FF2B5EF4-FFF2-40B4-BE49-F238E27FC236}">
                <a16:creationId xmlns:a16="http://schemas.microsoft.com/office/drawing/2014/main" id="{DF825235-FB67-14AB-AF71-48F4B1C848C7}"/>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743867" y="0"/>
            <a:ext cx="1448133" cy="1828800"/>
          </a:xfrm>
          <a:prstGeom prst="rect">
            <a:avLst/>
          </a:prstGeom>
        </p:spPr>
      </p:pic>
    </p:spTree>
    <p:extLst>
      <p:ext uri="{BB962C8B-B14F-4D97-AF65-F5344CB8AC3E}">
        <p14:creationId xmlns:p14="http://schemas.microsoft.com/office/powerpoint/2010/main" val="3697368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6FAEA-8B6A-EF31-ACA7-B63EAF1FC907}"/>
              </a:ext>
            </a:extLst>
          </p:cNvPr>
          <p:cNvSpPr>
            <a:spLocks noGrp="1"/>
          </p:cNvSpPr>
          <p:nvPr>
            <p:ph type="title"/>
          </p:nvPr>
        </p:nvSpPr>
        <p:spPr/>
        <p:txBody>
          <a:bodyPr>
            <a:normAutofit/>
          </a:bodyPr>
          <a:lstStyle/>
          <a:p>
            <a:r>
              <a:rPr lang="en-US" sz="4000"/>
              <a:t>Primary Intervention Rating Scale Open Ended Items</a:t>
            </a:r>
          </a:p>
        </p:txBody>
      </p:sp>
      <p:sp>
        <p:nvSpPr>
          <p:cNvPr id="3" name="Content Placeholder">
            <a:extLst>
              <a:ext uri="{FF2B5EF4-FFF2-40B4-BE49-F238E27FC236}">
                <a16:creationId xmlns:a16="http://schemas.microsoft.com/office/drawing/2014/main" id="{CE56398A-E799-8DB2-14D6-0BB820C67460}"/>
              </a:ext>
            </a:extLst>
          </p:cNvPr>
          <p:cNvSpPr>
            <a:spLocks noGrp="1"/>
          </p:cNvSpPr>
          <p:nvPr>
            <p:ph sz="half" idx="1"/>
          </p:nvPr>
        </p:nvSpPr>
        <p:spPr>
          <a:xfrm>
            <a:off x="838200" y="1825625"/>
            <a:ext cx="10368776" cy="1753916"/>
          </a:xfrm>
        </p:spPr>
        <p:txBody>
          <a:bodyPr>
            <a:noAutofit/>
          </a:bodyPr>
          <a:lstStyle/>
          <a:p>
            <a:r>
              <a:rPr lang="en-US" sz="3200"/>
              <a:t>Read through comments</a:t>
            </a:r>
          </a:p>
          <a:p>
            <a:r>
              <a:rPr lang="en-US" sz="3200"/>
              <a:t>Highlight success (literally!)</a:t>
            </a:r>
          </a:p>
          <a:p>
            <a:r>
              <a:rPr lang="en-US" sz="3200"/>
              <a:t>Look for themes for celebrations and focus areas</a:t>
            </a:r>
          </a:p>
          <a:p>
            <a:endParaRPr lang="en-US" sz="3200"/>
          </a:p>
          <a:p>
            <a:endParaRPr lang="en-US" sz="3200"/>
          </a:p>
        </p:txBody>
      </p:sp>
      <p:pic>
        <p:nvPicPr>
          <p:cNvPr id="9" name="Picture 1" descr="An image of the 4 open ended PIRS items.&#10;1) What do you feel is most beneficial about this primary prevention plan’s components (Tier 1 efforts)? What is the least beneficial part?&#10;2) Do you think that your and your students’ participation in this Ci3T plan will cause your students’ behavior, social, and/or learning problems to improve? Why or why not? Or if so, how?&#10;3) What would you change about this plan (components, design, implementation etc.) to make it more student-friendly and educator-friendly?&#10;4) What other information would you like to contribute about this plan?">
            <a:extLst>
              <a:ext uri="{FF2B5EF4-FFF2-40B4-BE49-F238E27FC236}">
                <a16:creationId xmlns:a16="http://schemas.microsoft.com/office/drawing/2014/main" id="{31B1395B-32EA-BA1A-B5E0-78803047CA2A}"/>
              </a:ext>
            </a:extLst>
          </p:cNvPr>
          <p:cNvPicPr>
            <a:picLocks noChangeAspect="1"/>
          </p:cNvPicPr>
          <p:nvPr/>
        </p:nvPicPr>
        <p:blipFill>
          <a:blip r:embed="rId2"/>
          <a:stretch>
            <a:fillRect/>
          </a:stretch>
        </p:blipFill>
        <p:spPr>
          <a:xfrm>
            <a:off x="1584540" y="3714478"/>
            <a:ext cx="8762634" cy="2778397"/>
          </a:xfrm>
          <a:prstGeom prst="rect">
            <a:avLst/>
          </a:prstGeom>
        </p:spPr>
      </p:pic>
      <p:pic>
        <p:nvPicPr>
          <p:cNvPr id="4" name="Picture 2">
            <a:extLst>
              <a:ext uri="{FF2B5EF4-FFF2-40B4-BE49-F238E27FC236}">
                <a16:creationId xmlns:a16="http://schemas.microsoft.com/office/drawing/2014/main" id="{25723762-BAE6-4478-FAAC-AAD5723C0BEC}"/>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743867" y="0"/>
            <a:ext cx="1448133" cy="1828800"/>
          </a:xfrm>
          <a:prstGeom prst="rect">
            <a:avLst/>
          </a:prstGeom>
        </p:spPr>
      </p:pic>
    </p:spTree>
    <p:extLst>
      <p:ext uri="{BB962C8B-B14F-4D97-AF65-F5344CB8AC3E}">
        <p14:creationId xmlns:p14="http://schemas.microsoft.com/office/powerpoint/2010/main" val="6693651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A162000-9D22-E4F6-7061-13258D5E56F8}"/>
              </a:ext>
            </a:extLst>
          </p:cNvPr>
          <p:cNvSpPr>
            <a:spLocks noGrp="1"/>
          </p:cNvSpPr>
          <p:nvPr>
            <p:ph type="title"/>
          </p:nvPr>
        </p:nvSpPr>
        <p:spPr/>
        <p:txBody>
          <a:bodyPr/>
          <a:lstStyle/>
          <a:p>
            <a:r>
              <a:rPr lang="en-US"/>
              <a:t>Zoom Logistics</a:t>
            </a:r>
          </a:p>
        </p:txBody>
      </p:sp>
      <p:sp>
        <p:nvSpPr>
          <p:cNvPr id="17" name="Content Placeholder 1">
            <a:extLst>
              <a:ext uri="{FF2B5EF4-FFF2-40B4-BE49-F238E27FC236}">
                <a16:creationId xmlns:a16="http://schemas.microsoft.com/office/drawing/2014/main" id="{AB434CB4-83DD-F712-B48A-B552946270D3}"/>
              </a:ext>
            </a:extLst>
          </p:cNvPr>
          <p:cNvSpPr txBox="1">
            <a:spLocks/>
          </p:cNvSpPr>
          <p:nvPr/>
        </p:nvSpPr>
        <p:spPr>
          <a:xfrm>
            <a:off x="175968" y="4578897"/>
            <a:ext cx="4203053" cy="11768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prstClr val="black"/>
                </a:solidFill>
                <a:effectLst/>
                <a:uLnTx/>
                <a:uFillTx/>
                <a:latin typeface="Arial" panose="020B0604020202020204"/>
                <a:ea typeface="+mn-ea"/>
                <a:cs typeface="+mn-cs"/>
              </a:rPr>
              <a:t>To help us put you in breakout rooms with your colleagues today we are renaming you with your school initials and first and last name</a:t>
            </a:r>
          </a:p>
        </p:txBody>
      </p:sp>
      <p:pic>
        <p:nvPicPr>
          <p:cNvPr id="11" name="Picture 1">
            <a:extLst>
              <a:ext uri="{FF2B5EF4-FFF2-40B4-BE49-F238E27FC236}">
                <a16:creationId xmlns:a16="http://schemas.microsoft.com/office/drawing/2014/main" id="{B2102BB7-87D9-1A99-92A7-CFAC8B69F63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35859" y="1499589"/>
            <a:ext cx="4087109" cy="2975364"/>
          </a:xfrm>
          <a:prstGeom prst="rect">
            <a:avLst/>
          </a:prstGeom>
        </p:spPr>
      </p:pic>
      <p:sp>
        <p:nvSpPr>
          <p:cNvPr id="3" name="Content Placeholder 2">
            <a:extLst>
              <a:ext uri="{FF2B5EF4-FFF2-40B4-BE49-F238E27FC236}">
                <a16:creationId xmlns:a16="http://schemas.microsoft.com/office/drawing/2014/main" id="{403B2AD3-3EC6-7D78-314D-F6747FF77BE1}"/>
              </a:ext>
            </a:extLst>
          </p:cNvPr>
          <p:cNvSpPr>
            <a:spLocks noGrp="1"/>
          </p:cNvSpPr>
          <p:nvPr>
            <p:ph sz="half" idx="4294967295"/>
          </p:nvPr>
        </p:nvSpPr>
        <p:spPr>
          <a:xfrm>
            <a:off x="4946226" y="4599461"/>
            <a:ext cx="3165236" cy="930275"/>
          </a:xfrm>
        </p:spPr>
        <p:txBody>
          <a:bodyPr>
            <a:noAutofit/>
          </a:bodyPr>
          <a:lstStyle/>
          <a:p>
            <a:pPr marL="0" indent="0" algn="ctr">
              <a:buNone/>
            </a:pPr>
            <a:r>
              <a:rPr lang="en-US" sz="1800"/>
              <a:t>If there are multiple people in the room with you, please list their first and last names and email in the chat!</a:t>
            </a:r>
          </a:p>
        </p:txBody>
      </p:sp>
      <p:pic>
        <p:nvPicPr>
          <p:cNvPr id="8" name="Picture 2">
            <a:extLst>
              <a:ext uri="{FF2B5EF4-FFF2-40B4-BE49-F238E27FC236}">
                <a16:creationId xmlns:a16="http://schemas.microsoft.com/office/drawing/2014/main" id="{46061717-A78B-86F0-3D1F-BA4639D1696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486018" y="983754"/>
            <a:ext cx="2085652" cy="3491199"/>
          </a:xfrm>
          <a:prstGeom prst="rect">
            <a:avLst/>
          </a:prstGeom>
          <a:ln>
            <a:solidFill>
              <a:schemeClr val="tx1"/>
            </a:solidFill>
          </a:ln>
        </p:spPr>
      </p:pic>
      <p:sp>
        <p:nvSpPr>
          <p:cNvPr id="6" name="Content Placeholder 3">
            <a:extLst>
              <a:ext uri="{FF2B5EF4-FFF2-40B4-BE49-F238E27FC236}">
                <a16:creationId xmlns:a16="http://schemas.microsoft.com/office/drawing/2014/main" id="{DD34EFEB-C4A5-104E-E680-E1852BEB4D47}"/>
              </a:ext>
            </a:extLst>
          </p:cNvPr>
          <p:cNvSpPr txBox="1">
            <a:spLocks/>
          </p:cNvSpPr>
          <p:nvPr/>
        </p:nvSpPr>
        <p:spPr>
          <a:xfrm>
            <a:off x="8238126" y="4401818"/>
            <a:ext cx="3953874" cy="13255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prstClr val="black"/>
                </a:solidFill>
                <a:effectLst/>
                <a:uLnTx/>
                <a:uFillTx/>
                <a:latin typeface="Arial" panose="020B0604020202020204"/>
                <a:ea typeface="+mn-ea"/>
                <a:cs typeface="+mn-cs"/>
              </a:rPr>
              <a:t>If you are facilitating a Ci3T Leadership Team Symposium session at a satellite location, please email us a list of the names, email addresses, and schools of those attending.   </a:t>
            </a:r>
          </a:p>
        </p:txBody>
      </p:sp>
      <p:pic>
        <p:nvPicPr>
          <p:cNvPr id="9" name="Picture 3">
            <a:extLst>
              <a:ext uri="{FF2B5EF4-FFF2-40B4-BE49-F238E27FC236}">
                <a16:creationId xmlns:a16="http://schemas.microsoft.com/office/drawing/2014/main" id="{4B7F1550-BFC3-CBE2-A964-228D59F5FC07}"/>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806765" y="1130619"/>
            <a:ext cx="2816596" cy="3060457"/>
          </a:xfrm>
          <a:prstGeom prst="rect">
            <a:avLst/>
          </a:prstGeom>
        </p:spPr>
      </p:pic>
    </p:spTree>
    <p:extLst>
      <p:ext uri="{BB962C8B-B14F-4D97-AF65-F5344CB8AC3E}">
        <p14:creationId xmlns:p14="http://schemas.microsoft.com/office/powerpoint/2010/main" val="19716926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21EC0C-9F26-8520-F0E0-AEF1C4B61F34}"/>
            </a:ext>
          </a:extLst>
        </p:cNvPr>
        <p:cNvGrpSpPr/>
        <p:nvPr/>
      </p:nvGrpSpPr>
      <p:grpSpPr>
        <a:xfrm>
          <a:off x="0" y="0"/>
          <a:ext cx="0" cy="0"/>
          <a:chOff x="0" y="0"/>
          <a:chExt cx="0" cy="0"/>
        </a:xfrm>
      </p:grpSpPr>
      <p:sp>
        <p:nvSpPr>
          <p:cNvPr id="4" name="Title">
            <a:extLst>
              <a:ext uri="{FF2B5EF4-FFF2-40B4-BE49-F238E27FC236}">
                <a16:creationId xmlns:a16="http://schemas.microsoft.com/office/drawing/2014/main" id="{8FEC416C-C61A-B9AA-62E3-12779DAB9340}"/>
              </a:ext>
            </a:extLst>
          </p:cNvPr>
          <p:cNvSpPr>
            <a:spLocks noGrp="1"/>
          </p:cNvSpPr>
          <p:nvPr>
            <p:ph type="title"/>
          </p:nvPr>
        </p:nvSpPr>
        <p:spPr/>
        <p:txBody>
          <a:bodyPr>
            <a:normAutofit/>
          </a:bodyPr>
          <a:lstStyle/>
          <a:p>
            <a:r>
              <a:rPr lang="en-US"/>
              <a:t>Ci3T Treatment Integrity: Teacher Self Report (Ci3T TI: TSR)</a:t>
            </a:r>
          </a:p>
        </p:txBody>
      </p:sp>
      <p:pic>
        <p:nvPicPr>
          <p:cNvPr id="3" name="Picture 1">
            <a:extLst>
              <a:ext uri="{FF2B5EF4-FFF2-40B4-BE49-F238E27FC236}">
                <a16:creationId xmlns:a16="http://schemas.microsoft.com/office/drawing/2014/main" id="{9342291E-9800-77F9-2D30-B1092BB9773F}"/>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795983" y="1919645"/>
            <a:ext cx="3364075" cy="4350234"/>
          </a:xfrm>
          <a:prstGeom prst="rect">
            <a:avLst/>
          </a:prstGeom>
          <a:ln>
            <a:solidFill>
              <a:schemeClr val="tx1"/>
            </a:solidFill>
          </a:ln>
        </p:spPr>
      </p:pic>
      <p:pic>
        <p:nvPicPr>
          <p:cNvPr id="5" name="Picture 2">
            <a:extLst>
              <a:ext uri="{FF2B5EF4-FFF2-40B4-BE49-F238E27FC236}">
                <a16:creationId xmlns:a16="http://schemas.microsoft.com/office/drawing/2014/main" id="{82881817-2250-ADC1-599E-B901C0C9059E}"/>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294460" y="1919646"/>
            <a:ext cx="3364074" cy="4350234"/>
          </a:xfrm>
          <a:prstGeom prst="rect">
            <a:avLst/>
          </a:prstGeom>
          <a:ln>
            <a:solidFill>
              <a:schemeClr val="tx1"/>
            </a:solidFill>
          </a:ln>
        </p:spPr>
      </p:pic>
      <p:pic>
        <p:nvPicPr>
          <p:cNvPr id="7" name="Picture 3">
            <a:extLst>
              <a:ext uri="{FF2B5EF4-FFF2-40B4-BE49-F238E27FC236}">
                <a16:creationId xmlns:a16="http://schemas.microsoft.com/office/drawing/2014/main" id="{40208C9D-26B7-3A10-9C9D-570A0DBAFDB5}"/>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792936" y="1919646"/>
            <a:ext cx="3364075" cy="4350234"/>
          </a:xfrm>
          <a:prstGeom prst="rect">
            <a:avLst/>
          </a:prstGeom>
          <a:ln>
            <a:solidFill>
              <a:schemeClr val="tx1"/>
            </a:solidFill>
          </a:ln>
        </p:spPr>
      </p:pic>
      <p:pic>
        <p:nvPicPr>
          <p:cNvPr id="2" name="Picture 4">
            <a:extLst>
              <a:ext uri="{FF2B5EF4-FFF2-40B4-BE49-F238E27FC236}">
                <a16:creationId xmlns:a16="http://schemas.microsoft.com/office/drawing/2014/main" id="{F5D55CBF-9F21-1847-46BD-4590317235F5}"/>
              </a:ext>
              <a:ext uri="{C183D7F6-B498-43B3-948B-1728B52AA6E4}">
                <adec:decorative xmlns:adec="http://schemas.microsoft.com/office/drawing/2017/decorative" val="1"/>
              </a:ext>
            </a:extLst>
          </p:cNvPr>
          <p:cNvPicPr>
            <a:picLocks noChangeAspect="1"/>
          </p:cNvPicPr>
          <p:nvPr/>
        </p:nvPicPr>
        <p:blipFill>
          <a:blip r:embed="rId5"/>
          <a:srcRect/>
          <a:stretch/>
        </p:blipFill>
        <p:spPr>
          <a:xfrm>
            <a:off x="10743867" y="1711"/>
            <a:ext cx="1448133" cy="1825377"/>
          </a:xfrm>
          <a:prstGeom prst="rect">
            <a:avLst/>
          </a:prstGeom>
        </p:spPr>
      </p:pic>
      <p:sp>
        <p:nvSpPr>
          <p:cNvPr id="11" name="Rectangle 1">
            <a:extLst>
              <a:ext uri="{FF2B5EF4-FFF2-40B4-BE49-F238E27FC236}">
                <a16:creationId xmlns:a16="http://schemas.microsoft.com/office/drawing/2014/main" id="{54112A38-0E8D-ED79-1E8A-237430C63D87}"/>
              </a:ext>
            </a:extLst>
          </p:cNvPr>
          <p:cNvSpPr/>
          <p:nvPr/>
        </p:nvSpPr>
        <p:spPr>
          <a:xfrm>
            <a:off x="972235" y="5865445"/>
            <a:ext cx="2949302" cy="808866"/>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rial" panose="020B0604020202020204"/>
                <a:ea typeface="+mn-ea"/>
                <a:cs typeface="+mn-cs"/>
              </a:rPr>
              <a:t>Total Scores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panose="020B0604020202020204"/>
                <a:ea typeface="+mn-ea"/>
                <a:cs typeface="+mn-cs"/>
              </a:rPr>
              <a:t>(mean and standard deviation)</a:t>
            </a:r>
          </a:p>
        </p:txBody>
      </p:sp>
      <p:sp>
        <p:nvSpPr>
          <p:cNvPr id="8" name="Rectangle 2">
            <a:extLst>
              <a:ext uri="{FF2B5EF4-FFF2-40B4-BE49-F238E27FC236}">
                <a16:creationId xmlns:a16="http://schemas.microsoft.com/office/drawing/2014/main" id="{A4024189-949B-B7CC-1B8D-0CEAF167E12A}"/>
              </a:ext>
            </a:extLst>
          </p:cNvPr>
          <p:cNvSpPr/>
          <p:nvPr/>
        </p:nvSpPr>
        <p:spPr>
          <a:xfrm>
            <a:off x="4621349" y="5865445"/>
            <a:ext cx="2949302" cy="808866"/>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rial" panose="020B0604020202020204"/>
                <a:ea typeface="+mn-ea"/>
                <a:cs typeface="+mn-cs"/>
              </a:rPr>
              <a:t>Item-level data reported as mean and standard deviation (scale = 0-3)</a:t>
            </a:r>
          </a:p>
        </p:txBody>
      </p:sp>
      <p:sp>
        <p:nvSpPr>
          <p:cNvPr id="9" name="Rectangle 3">
            <a:extLst>
              <a:ext uri="{FF2B5EF4-FFF2-40B4-BE49-F238E27FC236}">
                <a16:creationId xmlns:a16="http://schemas.microsoft.com/office/drawing/2014/main" id="{86FE244F-53CB-B65C-161E-F31C8FC95176}"/>
              </a:ext>
            </a:extLst>
          </p:cNvPr>
          <p:cNvSpPr/>
          <p:nvPr/>
        </p:nvSpPr>
        <p:spPr>
          <a:xfrm>
            <a:off x="8165858" y="5865445"/>
            <a:ext cx="2618230" cy="808866"/>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rial" panose="020B0604020202020204"/>
                <a:ea typeface="+mn-ea"/>
                <a:cs typeface="+mn-cs"/>
              </a:rPr>
              <a:t>Item-level data visualization</a:t>
            </a:r>
          </a:p>
        </p:txBody>
      </p:sp>
    </p:spTree>
    <p:extLst>
      <p:ext uri="{BB962C8B-B14F-4D97-AF65-F5344CB8AC3E}">
        <p14:creationId xmlns:p14="http://schemas.microsoft.com/office/powerpoint/2010/main" val="2510850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 grpId="0" animBg="1"/>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81C07-4D73-2ABE-CA4E-D60992615A69}"/>
              </a:ext>
            </a:extLst>
          </p:cNvPr>
          <p:cNvSpPr>
            <a:spLocks noGrp="1"/>
          </p:cNvSpPr>
          <p:nvPr>
            <p:ph type="title"/>
          </p:nvPr>
        </p:nvSpPr>
        <p:spPr/>
        <p:txBody>
          <a:bodyPr/>
          <a:lstStyle/>
          <a:p>
            <a:r>
              <a:rPr lang="en-US"/>
              <a:t>Ci3T TI: TSR Strengths and Areas of Focus</a:t>
            </a:r>
          </a:p>
        </p:txBody>
      </p:sp>
      <p:pic>
        <p:nvPicPr>
          <p:cNvPr id="4" name="Picture 1" descr="Procedures for teaching. Includes field, mean, and standard deviation.">
            <a:extLst>
              <a:ext uri="{FF2B5EF4-FFF2-40B4-BE49-F238E27FC236}">
                <a16:creationId xmlns:a16="http://schemas.microsoft.com/office/drawing/2014/main" id="{89E0EC99-B41D-AA1D-6DFF-A27D038C840E}"/>
              </a:ext>
            </a:extLst>
          </p:cNvPr>
          <p:cNvPicPr>
            <a:picLocks noChangeAspect="1"/>
          </p:cNvPicPr>
          <p:nvPr/>
        </p:nvPicPr>
        <p:blipFill>
          <a:blip r:embed="rId2"/>
          <a:srcRect/>
          <a:stretch/>
        </p:blipFill>
        <p:spPr>
          <a:xfrm>
            <a:off x="3199562" y="1588012"/>
            <a:ext cx="6059570" cy="7835900"/>
          </a:xfrm>
          <a:prstGeom prst="rect">
            <a:avLst/>
          </a:prstGeom>
          <a:ln>
            <a:solidFill>
              <a:schemeClr val="tx1"/>
            </a:solidFill>
          </a:ln>
        </p:spPr>
      </p:pic>
      <p:sp>
        <p:nvSpPr>
          <p:cNvPr id="5" name="Rectangle 1" descr="Green highlighting over field 1: Did I have our 3-5 schoolwide expectations posted and visible in my classroom? Mean 2.71. Standard deviation 0.79.">
            <a:extLst>
              <a:ext uri="{FF2B5EF4-FFF2-40B4-BE49-F238E27FC236}">
                <a16:creationId xmlns:a16="http://schemas.microsoft.com/office/drawing/2014/main" id="{B21795FD-6AD7-054E-BD40-AD412BA906D2}"/>
              </a:ext>
            </a:extLst>
          </p:cNvPr>
          <p:cNvSpPr/>
          <p:nvPr/>
        </p:nvSpPr>
        <p:spPr>
          <a:xfrm>
            <a:off x="2828919" y="2420060"/>
            <a:ext cx="6800856" cy="324018"/>
          </a:xfrm>
          <a:prstGeom prst="round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 name="Rectangle 2" descr="Yellow highlighting over field 16: Did I use my school's expectation matrix as an instructional tool? Mean 2.08. Standard deviation 0.84.">
            <a:extLst>
              <a:ext uri="{FF2B5EF4-FFF2-40B4-BE49-F238E27FC236}">
                <a16:creationId xmlns:a16="http://schemas.microsoft.com/office/drawing/2014/main" id="{53DAEBE8-1526-CDD3-E9D7-3FCF9DAA24E1}"/>
              </a:ext>
            </a:extLst>
          </p:cNvPr>
          <p:cNvSpPr/>
          <p:nvPr/>
        </p:nvSpPr>
        <p:spPr>
          <a:xfrm>
            <a:off x="2828919" y="6094924"/>
            <a:ext cx="6904805" cy="324017"/>
          </a:xfrm>
          <a:prstGeom prst="roundRect">
            <a:avLst/>
          </a:prstGeom>
          <a:solidFill>
            <a:srgbClr val="FFF1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7" name="Picture 2">
            <a:extLst>
              <a:ext uri="{FF2B5EF4-FFF2-40B4-BE49-F238E27FC236}">
                <a16:creationId xmlns:a16="http://schemas.microsoft.com/office/drawing/2014/main" id="{29B3C3D6-FD10-B1BF-0D59-FCEE220CA306}"/>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10743867" y="1711"/>
            <a:ext cx="1448133" cy="1825377"/>
          </a:xfrm>
          <a:prstGeom prst="rect">
            <a:avLst/>
          </a:prstGeom>
        </p:spPr>
      </p:pic>
    </p:spTree>
    <p:extLst>
      <p:ext uri="{BB962C8B-B14F-4D97-AF65-F5344CB8AC3E}">
        <p14:creationId xmlns:p14="http://schemas.microsoft.com/office/powerpoint/2010/main" val="31199780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46096-1C75-F3A6-B9DF-10AD194940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DCA7EB-D185-3910-CAA8-AC3FA0570AEC}"/>
              </a:ext>
              <a:ext uri="{C183D7F6-B498-43B3-948B-1728B52AA6E4}">
                <adec:decorative xmlns:adec="http://schemas.microsoft.com/office/drawing/2017/decorative" val="1"/>
              </a:ext>
            </a:extLst>
          </p:cNvPr>
          <p:cNvSpPr>
            <a:spLocks noGrp="1"/>
          </p:cNvSpPr>
          <p:nvPr>
            <p:ph type="title"/>
          </p:nvPr>
        </p:nvSpPr>
        <p:spPr/>
        <p:txBody>
          <a:bodyPr/>
          <a:lstStyle/>
          <a:p>
            <a:r>
              <a:rPr lang="en-US"/>
              <a:t>Treatment Integrity and Social Validity Data Sources</a:t>
            </a:r>
          </a:p>
        </p:txBody>
      </p:sp>
      <p:sp>
        <p:nvSpPr>
          <p:cNvPr id="11" name="Title hidden">
            <a:extLst>
              <a:ext uri="{FF2B5EF4-FFF2-40B4-BE49-F238E27FC236}">
                <a16:creationId xmlns:a16="http://schemas.microsoft.com/office/drawing/2014/main" id="{94992ABD-A72C-13C6-6ADF-F35B889E5170}"/>
              </a:ext>
            </a:extLst>
          </p:cNvPr>
          <p:cNvSpPr txBox="1">
            <a:spLocks/>
          </p:cNvSpPr>
          <p:nvPr/>
        </p:nvSpPr>
        <p:spPr>
          <a:xfrm>
            <a:off x="838200" y="-132556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prstClr val="black"/>
                </a:solidFill>
                <a:effectLst/>
                <a:uLnTx/>
                <a:uFillTx/>
                <a:latin typeface="Arial" panose="020B0604020202020204"/>
                <a:ea typeface="+mj-ea"/>
                <a:cs typeface="+mj-cs"/>
              </a:rPr>
              <a:t>Treatment Integrity and Social Validity Data Sources 2</a:t>
            </a:r>
          </a:p>
        </p:txBody>
      </p:sp>
      <p:sp>
        <p:nvSpPr>
          <p:cNvPr id="8" name="TextBox 1">
            <a:extLst>
              <a:ext uri="{FF2B5EF4-FFF2-40B4-BE49-F238E27FC236}">
                <a16:creationId xmlns:a16="http://schemas.microsoft.com/office/drawing/2014/main" id="{4017E080-D4BE-C949-3D06-3D7DC3409936}"/>
              </a:ext>
            </a:extLst>
          </p:cNvPr>
          <p:cNvSpPr txBox="1"/>
          <p:nvPr/>
        </p:nvSpPr>
        <p:spPr>
          <a:xfrm>
            <a:off x="267312" y="6208601"/>
            <a:ext cx="4127500" cy="52322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Primary Intervention Rating Scale (Social Validity)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Ci3T Treatment Integrity: Teacher Self Report</a:t>
            </a:r>
          </a:p>
        </p:txBody>
      </p:sp>
      <p:sp>
        <p:nvSpPr>
          <p:cNvPr id="9" name="TextBox 2">
            <a:extLst>
              <a:ext uri="{FF2B5EF4-FFF2-40B4-BE49-F238E27FC236}">
                <a16:creationId xmlns:a16="http://schemas.microsoft.com/office/drawing/2014/main" id="{2D1A1C2D-4B74-BA25-83B6-1A117183E727}"/>
              </a:ext>
            </a:extLst>
          </p:cNvPr>
          <p:cNvSpPr txBox="1"/>
          <p:nvPr/>
        </p:nvSpPr>
        <p:spPr>
          <a:xfrm>
            <a:off x="4273749" y="6208601"/>
            <a:ext cx="3729746" cy="307777"/>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Ci3T Treatment Integrity: Direct Observation</a:t>
            </a:r>
          </a:p>
        </p:txBody>
      </p:sp>
      <p:sp>
        <p:nvSpPr>
          <p:cNvPr id="10" name="TextBox 3">
            <a:extLst>
              <a:ext uri="{FF2B5EF4-FFF2-40B4-BE49-F238E27FC236}">
                <a16:creationId xmlns:a16="http://schemas.microsoft.com/office/drawing/2014/main" id="{C756D55A-BD1E-07BE-4300-288F5A297FCE}"/>
              </a:ext>
            </a:extLst>
          </p:cNvPr>
          <p:cNvSpPr txBox="1"/>
          <p:nvPr/>
        </p:nvSpPr>
        <p:spPr>
          <a:xfrm>
            <a:off x="8750193" y="6208601"/>
            <a:ext cx="2400779" cy="307777"/>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Tiered Fidelity Inventory</a:t>
            </a:r>
          </a:p>
        </p:txBody>
      </p:sp>
      <p:pic>
        <p:nvPicPr>
          <p:cNvPr id="3" name="Picture 1">
            <a:extLst>
              <a:ext uri="{FF2B5EF4-FFF2-40B4-BE49-F238E27FC236}">
                <a16:creationId xmlns:a16="http://schemas.microsoft.com/office/drawing/2014/main" id="{859987B3-864F-8953-C9F3-071E570144A9}"/>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311"/>
          <a:stretch>
            <a:fillRect/>
          </a:stretch>
        </p:blipFill>
        <p:spPr>
          <a:xfrm>
            <a:off x="605861" y="2020446"/>
            <a:ext cx="3314520" cy="4188155"/>
          </a:xfrm>
          <a:prstGeom prst="rect">
            <a:avLst/>
          </a:prstGeom>
        </p:spPr>
      </p:pic>
      <p:grpSp>
        <p:nvGrpSpPr>
          <p:cNvPr id="7" name="Picture 2">
            <a:extLst>
              <a:ext uri="{FF2B5EF4-FFF2-40B4-BE49-F238E27FC236}">
                <a16:creationId xmlns:a16="http://schemas.microsoft.com/office/drawing/2014/main" id="{F32F4B11-77F1-3FC1-552B-1045C21A021E}"/>
              </a:ext>
              <a:ext uri="{C183D7F6-B498-43B3-948B-1728B52AA6E4}">
                <adec:decorative xmlns:adec="http://schemas.microsoft.com/office/drawing/2017/decorative" val="1"/>
              </a:ext>
            </a:extLst>
          </p:cNvPr>
          <p:cNvGrpSpPr/>
          <p:nvPr/>
        </p:nvGrpSpPr>
        <p:grpSpPr>
          <a:xfrm>
            <a:off x="4549438" y="2020446"/>
            <a:ext cx="3178369" cy="4113166"/>
            <a:chOff x="4549438" y="2020446"/>
            <a:chExt cx="3178369" cy="4113166"/>
          </a:xfrm>
        </p:grpSpPr>
        <p:pic>
          <p:nvPicPr>
            <p:cNvPr id="4" name="Picture">
              <a:extLst>
                <a:ext uri="{FF2B5EF4-FFF2-40B4-BE49-F238E27FC236}">
                  <a16:creationId xmlns:a16="http://schemas.microsoft.com/office/drawing/2014/main" id="{A650C317-EC22-3E05-198F-85B41F27CB7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549438" y="2020446"/>
              <a:ext cx="3178369" cy="4113166"/>
            </a:xfrm>
            <a:prstGeom prst="rect">
              <a:avLst/>
            </a:prstGeom>
            <a:ln>
              <a:solidFill>
                <a:schemeClr val="tx1"/>
              </a:solidFill>
            </a:ln>
          </p:spPr>
        </p:pic>
        <p:sp>
          <p:nvSpPr>
            <p:cNvPr id="6" name="TextBox">
              <a:extLst>
                <a:ext uri="{FF2B5EF4-FFF2-40B4-BE49-F238E27FC236}">
                  <a16:creationId xmlns:a16="http://schemas.microsoft.com/office/drawing/2014/main" id="{85F9D45A-6C3E-0D43-36FB-69B5EAF422E9}"/>
                </a:ext>
              </a:extLst>
            </p:cNvPr>
            <p:cNvSpPr txBox="1"/>
            <p:nvPr/>
          </p:nvSpPr>
          <p:spPr>
            <a:xfrm>
              <a:off x="6096000" y="3626478"/>
              <a:ext cx="1105989" cy="21544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rial" panose="020B0604020202020204"/>
                  <a:ea typeface="+mn-ea"/>
                  <a:cs typeface="+mn-cs"/>
                </a:rPr>
                <a:t>Fall 2025</a:t>
              </a:r>
            </a:p>
          </p:txBody>
        </p:sp>
      </p:grpSp>
      <p:pic>
        <p:nvPicPr>
          <p:cNvPr id="5" name="Picture 3">
            <a:extLst>
              <a:ext uri="{FF2B5EF4-FFF2-40B4-BE49-F238E27FC236}">
                <a16:creationId xmlns:a16="http://schemas.microsoft.com/office/drawing/2014/main" id="{284E0768-8DF3-723F-0118-CF1CB4B7C00C}"/>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8356866" y="2020448"/>
            <a:ext cx="3187434" cy="4124914"/>
          </a:xfrm>
          <a:prstGeom prst="rect">
            <a:avLst/>
          </a:prstGeom>
          <a:ln>
            <a:solidFill>
              <a:schemeClr val="tx1"/>
            </a:solidFill>
          </a:ln>
        </p:spPr>
      </p:pic>
    </p:spTree>
    <p:extLst>
      <p:ext uri="{BB962C8B-B14F-4D97-AF65-F5344CB8AC3E}">
        <p14:creationId xmlns:p14="http://schemas.microsoft.com/office/powerpoint/2010/main" val="41638808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BC70B-1813-43F8-A09D-24E9EEED83D1}"/>
              </a:ext>
            </a:extLst>
          </p:cNvPr>
          <p:cNvSpPr>
            <a:spLocks noGrp="1"/>
          </p:cNvSpPr>
          <p:nvPr>
            <p:ph type="title"/>
          </p:nvPr>
        </p:nvSpPr>
        <p:spPr/>
        <p:txBody>
          <a:bodyPr/>
          <a:lstStyle/>
          <a:p>
            <a:r>
              <a:rPr lang="en-US"/>
              <a:t>Ci3T Treatment Integrity: Direct Observation Report </a:t>
            </a:r>
          </a:p>
        </p:txBody>
      </p:sp>
      <p:sp>
        <p:nvSpPr>
          <p:cNvPr id="3" name="Content Placeholder 2">
            <a:extLst>
              <a:ext uri="{FF2B5EF4-FFF2-40B4-BE49-F238E27FC236}">
                <a16:creationId xmlns:a16="http://schemas.microsoft.com/office/drawing/2014/main" id="{622E5570-4094-44BC-88CC-ECB038FDDC9C}"/>
              </a:ext>
            </a:extLst>
          </p:cNvPr>
          <p:cNvSpPr>
            <a:spLocks noGrp="1"/>
          </p:cNvSpPr>
          <p:nvPr>
            <p:ph idx="1"/>
          </p:nvPr>
        </p:nvSpPr>
        <p:spPr/>
        <p:txBody>
          <a:bodyPr>
            <a:normAutofit/>
          </a:bodyPr>
          <a:lstStyle/>
          <a:p>
            <a:r>
              <a:rPr lang="en-US" sz="3200">
                <a:cs typeface="Arial" panose="020B0604020202020204" pitchFamily="34" charset="0"/>
              </a:rPr>
              <a:t>Subset of Ci3T TI: TSR items</a:t>
            </a:r>
          </a:p>
          <a:p>
            <a:r>
              <a:rPr lang="en-US" sz="3200">
                <a:cs typeface="Arial" panose="020B0604020202020204" pitchFamily="34" charset="0"/>
              </a:rPr>
              <a:t>Stratified, random selection of educators</a:t>
            </a:r>
            <a:r>
              <a:rPr lang="en-US">
                <a:cs typeface="Arial" panose="020B0604020202020204" pitchFamily="34" charset="0"/>
              </a:rPr>
              <a:t> </a:t>
            </a:r>
          </a:p>
          <a:p>
            <a:pPr lvl="1"/>
            <a:r>
              <a:rPr lang="en-US" sz="2800">
                <a:cs typeface="Arial" panose="020B0604020202020204" pitchFamily="34" charset="0"/>
              </a:rPr>
              <a:t>Personnel who directly instruct students</a:t>
            </a:r>
          </a:p>
          <a:p>
            <a:r>
              <a:rPr lang="en-US" sz="3200">
                <a:cs typeface="Arial" panose="020B0604020202020204" pitchFamily="34" charset="0"/>
              </a:rPr>
              <a:t>Observers trained to criterion</a:t>
            </a:r>
          </a:p>
          <a:p>
            <a:r>
              <a:rPr lang="en-US" sz="3200">
                <a:cs typeface="Arial" panose="020B0604020202020204" pitchFamily="34" charset="0"/>
              </a:rPr>
              <a:t>30-min observations</a:t>
            </a:r>
          </a:p>
          <a:p>
            <a:pPr lvl="1"/>
            <a:r>
              <a:rPr lang="en-US" sz="2800">
                <a:cs typeface="Arial" panose="020B0604020202020204" pitchFamily="34" charset="0"/>
              </a:rPr>
              <a:t>Educator perspective</a:t>
            </a:r>
          </a:p>
          <a:p>
            <a:pPr lvl="1"/>
            <a:r>
              <a:rPr lang="en-US" sz="2800">
                <a:cs typeface="Arial" panose="020B0604020202020204" pitchFamily="34" charset="0"/>
              </a:rPr>
              <a:t>Observer perspective</a:t>
            </a:r>
          </a:p>
        </p:txBody>
      </p:sp>
      <p:pic>
        <p:nvPicPr>
          <p:cNvPr id="5" name="Picture 3" descr="Ci3T Treatment Integrity: Direct Observation Report">
            <a:extLst>
              <a:ext uri="{FF2B5EF4-FFF2-40B4-BE49-F238E27FC236}">
                <a16:creationId xmlns:a16="http://schemas.microsoft.com/office/drawing/2014/main" id="{33789419-83B8-75B1-5D01-2228EF770B3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8836913" y="1825625"/>
            <a:ext cx="2800495" cy="3628105"/>
          </a:xfrm>
          <a:prstGeom prst="rect">
            <a:avLst/>
          </a:prstGeom>
          <a:ln>
            <a:solidFill>
              <a:schemeClr val="tx1"/>
            </a:solidFill>
          </a:ln>
        </p:spPr>
      </p:pic>
    </p:spTree>
    <p:extLst>
      <p:ext uri="{BB962C8B-B14F-4D97-AF65-F5344CB8AC3E}">
        <p14:creationId xmlns:p14="http://schemas.microsoft.com/office/powerpoint/2010/main" val="146785702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497DA729-C390-E796-6F80-6A4DA1B38CA6}"/>
              </a:ext>
            </a:extLst>
          </p:cNvPr>
          <p:cNvSpPr>
            <a:spLocks noGrp="1"/>
          </p:cNvSpPr>
          <p:nvPr>
            <p:ph type="title"/>
          </p:nvPr>
        </p:nvSpPr>
        <p:spPr/>
        <p:txBody>
          <a:bodyPr/>
          <a:lstStyle/>
          <a:p>
            <a:r>
              <a:rPr lang="en-US"/>
              <a:t>Ci3T Treatment Integrity: Direct Observation (Ci3T TI:DO)</a:t>
            </a:r>
          </a:p>
        </p:txBody>
      </p:sp>
      <p:pic>
        <p:nvPicPr>
          <p:cNvPr id="5" name="Picture 1" descr="Ci3T TI Direct Observation Report Table of Contents that includes Procedures for teaching, Procedures for reinforcing, Mean percentages, and Comments">
            <a:extLst>
              <a:ext uri="{FF2B5EF4-FFF2-40B4-BE49-F238E27FC236}">
                <a16:creationId xmlns:a16="http://schemas.microsoft.com/office/drawing/2014/main" id="{04100678-64B9-4F99-BA3C-F7E9988D42BE}"/>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943306" y="1690688"/>
            <a:ext cx="8305387" cy="10748149"/>
          </a:xfrm>
          <a:prstGeom prst="rect">
            <a:avLst/>
          </a:prstGeom>
          <a:ln>
            <a:solidFill>
              <a:schemeClr val="tx1"/>
            </a:solidFill>
          </a:ln>
        </p:spPr>
      </p:pic>
      <p:pic>
        <p:nvPicPr>
          <p:cNvPr id="2" name="Picture 2">
            <a:extLst>
              <a:ext uri="{FF2B5EF4-FFF2-40B4-BE49-F238E27FC236}">
                <a16:creationId xmlns:a16="http://schemas.microsoft.com/office/drawing/2014/main" id="{10B86B30-47A8-8D34-E416-63B472E5CFA4}"/>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0780369" y="0"/>
            <a:ext cx="1411631" cy="1828800"/>
          </a:xfrm>
          <a:prstGeom prst="rect">
            <a:avLst/>
          </a:prstGeom>
          <a:ln>
            <a:solidFill>
              <a:schemeClr val="tx1"/>
            </a:solidFill>
          </a:ln>
        </p:spPr>
      </p:pic>
    </p:spTree>
    <p:extLst>
      <p:ext uri="{BB962C8B-B14F-4D97-AF65-F5344CB8AC3E}">
        <p14:creationId xmlns:p14="http://schemas.microsoft.com/office/powerpoint/2010/main" val="223198035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a:extLst>
              <a:ext uri="{FF2B5EF4-FFF2-40B4-BE49-F238E27FC236}">
                <a16:creationId xmlns:a16="http://schemas.microsoft.com/office/drawing/2014/main" id="{5504412D-21ED-E675-27EB-802618FF0A97}"/>
              </a:ext>
            </a:extLst>
          </p:cNvPr>
          <p:cNvSpPr>
            <a:spLocks noGrp="1"/>
          </p:cNvSpPr>
          <p:nvPr>
            <p:ph type="title"/>
          </p:nvPr>
        </p:nvSpPr>
        <p:spPr/>
        <p:txBody>
          <a:bodyPr/>
          <a:lstStyle/>
          <a:p>
            <a:r>
              <a:rPr lang="en-US"/>
              <a:t>Ci3T TI:DO Outside Perspective</a:t>
            </a:r>
          </a:p>
        </p:txBody>
      </p:sp>
      <p:grpSp>
        <p:nvGrpSpPr>
          <p:cNvPr id="3" name="Group" descr="Ci3T TI Direct Observation Report: Procedures for Teaching from the Outside Observer Perspective">
            <a:extLst>
              <a:ext uri="{FF2B5EF4-FFF2-40B4-BE49-F238E27FC236}">
                <a16:creationId xmlns:a16="http://schemas.microsoft.com/office/drawing/2014/main" id="{4D104155-45AC-AD21-A709-DED06F8F9DE5}"/>
              </a:ext>
            </a:extLst>
          </p:cNvPr>
          <p:cNvGrpSpPr/>
          <p:nvPr/>
        </p:nvGrpSpPr>
        <p:grpSpPr>
          <a:xfrm>
            <a:off x="2712636" y="1918009"/>
            <a:ext cx="6847799" cy="4353509"/>
            <a:chOff x="2712636" y="1918009"/>
            <a:chExt cx="6847799" cy="4353509"/>
          </a:xfrm>
        </p:grpSpPr>
        <p:pic>
          <p:nvPicPr>
            <p:cNvPr id="12" name="Picture 1">
              <a:extLst>
                <a:ext uri="{FF2B5EF4-FFF2-40B4-BE49-F238E27FC236}">
                  <a16:creationId xmlns:a16="http://schemas.microsoft.com/office/drawing/2014/main" id="{FAE5BD0B-6F00-81E9-CBEB-55970CB86880}"/>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712636" y="1918009"/>
              <a:ext cx="3364074" cy="4353509"/>
            </a:xfrm>
            <a:prstGeom prst="rect">
              <a:avLst/>
            </a:prstGeom>
            <a:ln>
              <a:solidFill>
                <a:schemeClr val="tx1"/>
              </a:solidFill>
            </a:ln>
          </p:spPr>
        </p:pic>
        <p:pic>
          <p:nvPicPr>
            <p:cNvPr id="13" name="Picture 2">
              <a:extLst>
                <a:ext uri="{FF2B5EF4-FFF2-40B4-BE49-F238E27FC236}">
                  <a16:creationId xmlns:a16="http://schemas.microsoft.com/office/drawing/2014/main" id="{79D26204-4F82-8FAF-357B-D1B376B97F2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196361" y="1918009"/>
              <a:ext cx="3364074" cy="4353509"/>
            </a:xfrm>
            <a:prstGeom prst="rect">
              <a:avLst/>
            </a:prstGeom>
            <a:ln>
              <a:solidFill>
                <a:schemeClr val="tx1"/>
              </a:solidFill>
            </a:ln>
          </p:spPr>
        </p:pic>
      </p:grpSp>
      <p:sp>
        <p:nvSpPr>
          <p:cNvPr id="4" name="Rectangle 1">
            <a:extLst>
              <a:ext uri="{FF2B5EF4-FFF2-40B4-BE49-F238E27FC236}">
                <a16:creationId xmlns:a16="http://schemas.microsoft.com/office/drawing/2014/main" id="{029F2957-29DF-4D33-7711-224653CE2183}"/>
              </a:ext>
            </a:extLst>
          </p:cNvPr>
          <p:cNvSpPr/>
          <p:nvPr/>
        </p:nvSpPr>
        <p:spPr>
          <a:xfrm>
            <a:off x="265399" y="2902393"/>
            <a:ext cx="2297150" cy="1076093"/>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rial" panose="020B0604020202020204"/>
                <a:ea typeface="+mn-ea"/>
                <a:cs typeface="+mn-cs"/>
              </a:rPr>
              <a:t>Item-level data reported as mean and standard deviation (scale = 0-3)</a:t>
            </a:r>
          </a:p>
        </p:txBody>
      </p:sp>
      <p:sp>
        <p:nvSpPr>
          <p:cNvPr id="6" name="Rectangle 4">
            <a:extLst>
              <a:ext uri="{FF2B5EF4-FFF2-40B4-BE49-F238E27FC236}">
                <a16:creationId xmlns:a16="http://schemas.microsoft.com/office/drawing/2014/main" id="{93F14A43-0FC2-8DE2-C8EB-1F7151AEA368}"/>
              </a:ext>
            </a:extLst>
          </p:cNvPr>
          <p:cNvSpPr/>
          <p:nvPr/>
        </p:nvSpPr>
        <p:spPr>
          <a:xfrm>
            <a:off x="9688341" y="4693585"/>
            <a:ext cx="2297151" cy="1076093"/>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rial" panose="020B0604020202020204"/>
                <a:ea typeface="+mn-ea"/>
                <a:cs typeface="+mn-cs"/>
              </a:rPr>
              <a:t>Item-level data visualization</a:t>
            </a:r>
          </a:p>
        </p:txBody>
      </p:sp>
      <p:sp>
        <p:nvSpPr>
          <p:cNvPr id="7" name="Rectangle 3">
            <a:extLst>
              <a:ext uri="{FF2B5EF4-FFF2-40B4-BE49-F238E27FC236}">
                <a16:creationId xmlns:a16="http://schemas.microsoft.com/office/drawing/2014/main" id="{D4A853E6-874E-064A-F09F-CB6F017C3B7E}"/>
              </a:ext>
            </a:extLst>
          </p:cNvPr>
          <p:cNvSpPr/>
          <p:nvPr/>
        </p:nvSpPr>
        <p:spPr>
          <a:xfrm>
            <a:off x="9710523" y="2325318"/>
            <a:ext cx="2297151" cy="1653168"/>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rial" panose="020B0604020202020204"/>
                <a:ea typeface="+mn-ea"/>
                <a:cs typeface="+mn-cs"/>
              </a:rPr>
              <a:t>Item-level data reported by response category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panose="020B0604020202020204"/>
                <a:ea typeface="+mn-ea"/>
                <a:cs typeface="+mn-cs"/>
              </a:rPr>
              <a:t>(e.g., number of people who “strongly agreed”)</a:t>
            </a:r>
            <a:endParaRPr kumimoji="0" lang="en-US" sz="16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 name="Rectangle 2">
            <a:extLst>
              <a:ext uri="{FF2B5EF4-FFF2-40B4-BE49-F238E27FC236}">
                <a16:creationId xmlns:a16="http://schemas.microsoft.com/office/drawing/2014/main" id="{CF2FB70A-8A39-DB4E-93E8-5F04F8B32984}"/>
              </a:ext>
            </a:extLst>
          </p:cNvPr>
          <p:cNvSpPr/>
          <p:nvPr/>
        </p:nvSpPr>
        <p:spPr>
          <a:xfrm>
            <a:off x="206508" y="4783714"/>
            <a:ext cx="2297151" cy="1076093"/>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rial" panose="020B0604020202020204"/>
                <a:ea typeface="+mn-ea"/>
                <a:cs typeface="+mn-cs"/>
              </a:rPr>
              <a:t>Total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panose="020B0604020202020204"/>
                <a:ea typeface="+mn-ea"/>
                <a:cs typeface="+mn-cs"/>
              </a:rPr>
              <a:t>(mean and standard deviation)</a:t>
            </a:r>
          </a:p>
        </p:txBody>
      </p:sp>
      <p:pic>
        <p:nvPicPr>
          <p:cNvPr id="2" name="Picture">
            <a:extLst>
              <a:ext uri="{FF2B5EF4-FFF2-40B4-BE49-F238E27FC236}">
                <a16:creationId xmlns:a16="http://schemas.microsoft.com/office/drawing/2014/main" id="{65E15DF0-F532-DDA6-3734-E103C52EC25C}"/>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0780369" y="0"/>
            <a:ext cx="1411631" cy="1828800"/>
          </a:xfrm>
          <a:prstGeom prst="rect">
            <a:avLst/>
          </a:prstGeom>
          <a:ln>
            <a:solidFill>
              <a:schemeClr val="tx1"/>
            </a:solidFill>
          </a:ln>
        </p:spPr>
      </p:pic>
    </p:spTree>
    <p:extLst>
      <p:ext uri="{BB962C8B-B14F-4D97-AF65-F5344CB8AC3E}">
        <p14:creationId xmlns:p14="http://schemas.microsoft.com/office/powerpoint/2010/main" val="285191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E0BB4D-24D5-B809-BAAC-BA724ADC21E8}"/>
            </a:ext>
          </a:extLst>
        </p:cNvPr>
        <p:cNvGrpSpPr/>
        <p:nvPr/>
      </p:nvGrpSpPr>
      <p:grpSpPr>
        <a:xfrm>
          <a:off x="0" y="0"/>
          <a:ext cx="0" cy="0"/>
          <a:chOff x="0" y="0"/>
          <a:chExt cx="0" cy="0"/>
        </a:xfrm>
      </p:grpSpPr>
      <p:sp>
        <p:nvSpPr>
          <p:cNvPr id="11" name="Title">
            <a:extLst>
              <a:ext uri="{FF2B5EF4-FFF2-40B4-BE49-F238E27FC236}">
                <a16:creationId xmlns:a16="http://schemas.microsoft.com/office/drawing/2014/main" id="{92B126D4-4A23-324B-FCA9-4B94F59A0721}"/>
              </a:ext>
            </a:extLst>
          </p:cNvPr>
          <p:cNvSpPr>
            <a:spLocks noGrp="1"/>
          </p:cNvSpPr>
          <p:nvPr>
            <p:ph type="title"/>
          </p:nvPr>
        </p:nvSpPr>
        <p:spPr/>
        <p:txBody>
          <a:bodyPr/>
          <a:lstStyle/>
          <a:p>
            <a:r>
              <a:rPr lang="en-US"/>
              <a:t>Ci3T TI:DO Educator Perspective</a:t>
            </a:r>
          </a:p>
        </p:txBody>
      </p:sp>
      <p:grpSp>
        <p:nvGrpSpPr>
          <p:cNvPr id="3" name="Group" descr="Ci3T TI Direct Observation Report: Procedures for Teaching from the Outside Observer Perspective">
            <a:extLst>
              <a:ext uri="{FF2B5EF4-FFF2-40B4-BE49-F238E27FC236}">
                <a16:creationId xmlns:a16="http://schemas.microsoft.com/office/drawing/2014/main" id="{B79C5E76-38F4-98B4-09EE-48A3061EB600}"/>
              </a:ext>
            </a:extLst>
          </p:cNvPr>
          <p:cNvGrpSpPr/>
          <p:nvPr/>
        </p:nvGrpSpPr>
        <p:grpSpPr>
          <a:xfrm>
            <a:off x="2712636" y="1918010"/>
            <a:ext cx="6847799" cy="4353507"/>
            <a:chOff x="2712636" y="1918010"/>
            <a:chExt cx="6847799" cy="4353507"/>
          </a:xfrm>
        </p:grpSpPr>
        <p:pic>
          <p:nvPicPr>
            <p:cNvPr id="12" name="Picture 1">
              <a:extLst>
                <a:ext uri="{FF2B5EF4-FFF2-40B4-BE49-F238E27FC236}">
                  <a16:creationId xmlns:a16="http://schemas.microsoft.com/office/drawing/2014/main" id="{AEF0A766-7198-F4C2-E17A-5F5678CF6E39}"/>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712636" y="1918010"/>
              <a:ext cx="3364074" cy="4353507"/>
            </a:xfrm>
            <a:prstGeom prst="rect">
              <a:avLst/>
            </a:prstGeom>
            <a:ln>
              <a:solidFill>
                <a:schemeClr val="tx1"/>
              </a:solidFill>
            </a:ln>
          </p:spPr>
        </p:pic>
        <p:pic>
          <p:nvPicPr>
            <p:cNvPr id="13" name="Picture 2">
              <a:extLst>
                <a:ext uri="{FF2B5EF4-FFF2-40B4-BE49-F238E27FC236}">
                  <a16:creationId xmlns:a16="http://schemas.microsoft.com/office/drawing/2014/main" id="{C1777156-99A3-F0C5-7D9A-705AB678137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196361" y="1918010"/>
              <a:ext cx="3364074" cy="4353507"/>
            </a:xfrm>
            <a:prstGeom prst="rect">
              <a:avLst/>
            </a:prstGeom>
            <a:ln>
              <a:solidFill>
                <a:schemeClr val="tx1"/>
              </a:solidFill>
            </a:ln>
          </p:spPr>
        </p:pic>
      </p:grpSp>
      <p:sp>
        <p:nvSpPr>
          <p:cNvPr id="5" name="Rectangle 1">
            <a:extLst>
              <a:ext uri="{FF2B5EF4-FFF2-40B4-BE49-F238E27FC236}">
                <a16:creationId xmlns:a16="http://schemas.microsoft.com/office/drawing/2014/main" id="{31F78CB3-CE5F-7CF2-4CE4-AABDA7807D14}"/>
              </a:ext>
            </a:extLst>
          </p:cNvPr>
          <p:cNvSpPr/>
          <p:nvPr/>
        </p:nvSpPr>
        <p:spPr>
          <a:xfrm>
            <a:off x="265399" y="2902393"/>
            <a:ext cx="2297150" cy="1076093"/>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rial" panose="020B0604020202020204"/>
                <a:ea typeface="+mn-ea"/>
                <a:cs typeface="+mn-cs"/>
              </a:rPr>
              <a:t>Item-level data reported as mean and standard deviation (scale = 0-3)</a:t>
            </a:r>
          </a:p>
        </p:txBody>
      </p:sp>
      <p:sp>
        <p:nvSpPr>
          <p:cNvPr id="14" name="Rectangle 2">
            <a:extLst>
              <a:ext uri="{FF2B5EF4-FFF2-40B4-BE49-F238E27FC236}">
                <a16:creationId xmlns:a16="http://schemas.microsoft.com/office/drawing/2014/main" id="{1B23E5AA-9E83-E061-299A-25A488DE6D8E}"/>
              </a:ext>
            </a:extLst>
          </p:cNvPr>
          <p:cNvSpPr/>
          <p:nvPr/>
        </p:nvSpPr>
        <p:spPr>
          <a:xfrm>
            <a:off x="206508" y="4783714"/>
            <a:ext cx="2297151" cy="1076093"/>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rial" panose="020B0604020202020204"/>
                <a:ea typeface="+mn-ea"/>
                <a:cs typeface="+mn-cs"/>
              </a:rPr>
              <a:t>Total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panose="020B0604020202020204"/>
                <a:ea typeface="+mn-ea"/>
                <a:cs typeface="+mn-cs"/>
              </a:rPr>
              <a:t>(mean and standard deviation)</a:t>
            </a:r>
          </a:p>
        </p:txBody>
      </p:sp>
      <p:sp>
        <p:nvSpPr>
          <p:cNvPr id="10" name="Rectangle 3">
            <a:extLst>
              <a:ext uri="{FF2B5EF4-FFF2-40B4-BE49-F238E27FC236}">
                <a16:creationId xmlns:a16="http://schemas.microsoft.com/office/drawing/2014/main" id="{EF229ACC-8BDA-989E-8754-84EA146544A0}"/>
              </a:ext>
            </a:extLst>
          </p:cNvPr>
          <p:cNvSpPr/>
          <p:nvPr/>
        </p:nvSpPr>
        <p:spPr>
          <a:xfrm>
            <a:off x="9710523" y="2325318"/>
            <a:ext cx="2297151" cy="1653168"/>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rial" panose="020B0604020202020204"/>
                <a:ea typeface="+mn-ea"/>
                <a:cs typeface="+mn-cs"/>
              </a:rPr>
              <a:t>Item-level data reported by response category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panose="020B0604020202020204"/>
                <a:ea typeface="+mn-ea"/>
                <a:cs typeface="+mn-cs"/>
              </a:rPr>
              <a:t>(e.g., number of people who “strongly agreed”)</a:t>
            </a:r>
            <a:endParaRPr kumimoji="0" lang="en-US" sz="16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 name="Rectangle 4">
            <a:extLst>
              <a:ext uri="{FF2B5EF4-FFF2-40B4-BE49-F238E27FC236}">
                <a16:creationId xmlns:a16="http://schemas.microsoft.com/office/drawing/2014/main" id="{63E38874-EBE4-0F98-9AD4-C207185FC451}"/>
              </a:ext>
            </a:extLst>
          </p:cNvPr>
          <p:cNvSpPr/>
          <p:nvPr/>
        </p:nvSpPr>
        <p:spPr>
          <a:xfrm>
            <a:off x="9688341" y="4693585"/>
            <a:ext cx="2297151" cy="1076093"/>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rial" panose="020B0604020202020204"/>
                <a:ea typeface="+mn-ea"/>
                <a:cs typeface="+mn-cs"/>
              </a:rPr>
              <a:t>Item-level data visualization</a:t>
            </a:r>
          </a:p>
        </p:txBody>
      </p:sp>
      <p:pic>
        <p:nvPicPr>
          <p:cNvPr id="2" name="Picture">
            <a:extLst>
              <a:ext uri="{FF2B5EF4-FFF2-40B4-BE49-F238E27FC236}">
                <a16:creationId xmlns:a16="http://schemas.microsoft.com/office/drawing/2014/main" id="{2F4C7C5E-42D6-BEA9-AFA9-2904AA2AE395}"/>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0780369" y="0"/>
            <a:ext cx="1411631" cy="1828800"/>
          </a:xfrm>
          <a:prstGeom prst="rect">
            <a:avLst/>
          </a:prstGeom>
          <a:ln>
            <a:solidFill>
              <a:schemeClr val="tx1"/>
            </a:solidFill>
          </a:ln>
        </p:spPr>
      </p:pic>
    </p:spTree>
    <p:extLst>
      <p:ext uri="{BB962C8B-B14F-4D97-AF65-F5344CB8AC3E}">
        <p14:creationId xmlns:p14="http://schemas.microsoft.com/office/powerpoint/2010/main" val="2746441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10" grpId="0" animBg="1"/>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56F23-6743-0DDC-418B-B58DB86DCB12}"/>
              </a:ext>
            </a:extLst>
          </p:cNvPr>
          <p:cNvSpPr>
            <a:spLocks noGrp="1"/>
          </p:cNvSpPr>
          <p:nvPr>
            <p:ph type="title"/>
          </p:nvPr>
        </p:nvSpPr>
        <p:spPr>
          <a:xfrm>
            <a:off x="838200" y="365125"/>
            <a:ext cx="9942169" cy="1325563"/>
          </a:xfrm>
        </p:spPr>
        <p:txBody>
          <a:bodyPr/>
          <a:lstStyle/>
          <a:p>
            <a:r>
              <a:rPr lang="en-US"/>
              <a:t>Ci3T TI:DO Strengths and Areas of Focus</a:t>
            </a:r>
          </a:p>
        </p:txBody>
      </p:sp>
      <p:pic>
        <p:nvPicPr>
          <p:cNvPr id="4" name="Picture 1" descr="Procedures for teaching (observer perspective). Includes field, mean, and standard deviation.">
            <a:extLst>
              <a:ext uri="{FF2B5EF4-FFF2-40B4-BE49-F238E27FC236}">
                <a16:creationId xmlns:a16="http://schemas.microsoft.com/office/drawing/2014/main" id="{9CE9B94C-8492-9F8F-54F1-1A292769BA6F}"/>
              </a:ext>
            </a:extLst>
          </p:cNvPr>
          <p:cNvPicPr>
            <a:picLocks noChangeAspect="1"/>
          </p:cNvPicPr>
          <p:nvPr/>
        </p:nvPicPr>
        <p:blipFill>
          <a:blip r:embed="rId2" cstate="screen">
            <a:extLst>
              <a:ext uri="{28A0092B-C50C-407E-A947-70E740481C1C}">
                <a14:useLocalDpi xmlns:a14="http://schemas.microsoft.com/office/drawing/2010/main"/>
              </a:ext>
            </a:extLst>
          </a:blip>
          <a:srcRect b="-1"/>
          <a:stretch>
            <a:fillRect/>
          </a:stretch>
        </p:blipFill>
        <p:spPr>
          <a:xfrm>
            <a:off x="2790258" y="1736359"/>
            <a:ext cx="6038052" cy="6400800"/>
          </a:xfrm>
          <a:prstGeom prst="rect">
            <a:avLst/>
          </a:prstGeom>
          <a:ln>
            <a:solidFill>
              <a:schemeClr val="tx1"/>
            </a:solidFill>
          </a:ln>
        </p:spPr>
      </p:pic>
      <p:sp>
        <p:nvSpPr>
          <p:cNvPr id="5" name="Highlight 1" descr="Green highlighting over field 6: Did I conduct a starting activity? Mean 2.89. Standard deviation 0.31. and field 7: Did I conduct a closing activity? Mean 3.00. Standard deviation 0.00.">
            <a:extLst>
              <a:ext uri="{FF2B5EF4-FFF2-40B4-BE49-F238E27FC236}">
                <a16:creationId xmlns:a16="http://schemas.microsoft.com/office/drawing/2014/main" id="{3BE1BAB3-A483-3D3A-A184-E2B1892251BE}"/>
              </a:ext>
            </a:extLst>
          </p:cNvPr>
          <p:cNvSpPr/>
          <p:nvPr/>
        </p:nvSpPr>
        <p:spPr>
          <a:xfrm>
            <a:off x="2683198" y="3788306"/>
            <a:ext cx="6270302" cy="516994"/>
          </a:xfrm>
          <a:prstGeom prst="round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ighlight 2" descr="Yellow highlighting over field 14: Did I use my school's expectation matrix as an instructional tool? Mean 1.33. Standard deviation 1.31.">
            <a:extLst>
              <a:ext uri="{FF2B5EF4-FFF2-40B4-BE49-F238E27FC236}">
                <a16:creationId xmlns:a16="http://schemas.microsoft.com/office/drawing/2014/main" id="{BFA35815-9ABF-6CF6-61A4-EC95E278F86C}"/>
              </a:ext>
            </a:extLst>
          </p:cNvPr>
          <p:cNvSpPr/>
          <p:nvPr/>
        </p:nvSpPr>
        <p:spPr>
          <a:xfrm>
            <a:off x="2552700" y="5800724"/>
            <a:ext cx="6400800" cy="324017"/>
          </a:xfrm>
          <a:prstGeom prst="roundRect">
            <a:avLst/>
          </a:prstGeom>
          <a:solidFill>
            <a:srgbClr val="FFF1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a:extLst>
              <a:ext uri="{FF2B5EF4-FFF2-40B4-BE49-F238E27FC236}">
                <a16:creationId xmlns:a16="http://schemas.microsoft.com/office/drawing/2014/main" id="{CB75F638-CACD-F505-1499-578F9F316C34}"/>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0780369" y="0"/>
            <a:ext cx="1411631" cy="1828799"/>
          </a:xfrm>
          <a:prstGeom prst="rect">
            <a:avLst/>
          </a:prstGeom>
          <a:ln>
            <a:solidFill>
              <a:schemeClr val="tx1"/>
            </a:solidFill>
          </a:ln>
        </p:spPr>
      </p:pic>
    </p:spTree>
    <p:extLst>
      <p:ext uri="{BB962C8B-B14F-4D97-AF65-F5344CB8AC3E}">
        <p14:creationId xmlns:p14="http://schemas.microsoft.com/office/powerpoint/2010/main" val="2830695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C975F-6076-2630-D06A-8656903338CB}"/>
              </a:ext>
            </a:extLst>
          </p:cNvPr>
          <p:cNvSpPr>
            <a:spLocks noGrp="1"/>
          </p:cNvSpPr>
          <p:nvPr>
            <p:ph type="title"/>
          </p:nvPr>
        </p:nvSpPr>
        <p:spPr/>
        <p:txBody>
          <a:bodyPr/>
          <a:lstStyle/>
          <a:p>
            <a:r>
              <a:rPr lang="en-US"/>
              <a:t>Ci3T TI: DO Mean Percentages</a:t>
            </a:r>
          </a:p>
        </p:txBody>
      </p:sp>
      <p:pic>
        <p:nvPicPr>
          <p:cNvPr id="6" name="Picture 1" descr="Ci3T TI Direct Observation Report Mean Percentages page">
            <a:extLst>
              <a:ext uri="{FF2B5EF4-FFF2-40B4-BE49-F238E27FC236}">
                <a16:creationId xmlns:a16="http://schemas.microsoft.com/office/drawing/2014/main" id="{B81F4068-665F-45CA-92E7-66152FB6BC63}"/>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844971" y="1554210"/>
            <a:ext cx="3928627" cy="5084105"/>
          </a:xfrm>
          <a:prstGeom prst="rect">
            <a:avLst/>
          </a:prstGeom>
          <a:ln>
            <a:solidFill>
              <a:schemeClr val="tx1"/>
            </a:solidFill>
          </a:ln>
        </p:spPr>
      </p:pic>
      <p:pic>
        <p:nvPicPr>
          <p:cNvPr id="5" name="Picture 2">
            <a:extLst>
              <a:ext uri="{FF2B5EF4-FFF2-40B4-BE49-F238E27FC236}">
                <a16:creationId xmlns:a16="http://schemas.microsoft.com/office/drawing/2014/main" id="{422F5D03-DB81-8B9B-4397-B8441DF22A6E}"/>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0780369" y="0"/>
            <a:ext cx="1411631" cy="1828800"/>
          </a:xfrm>
          <a:prstGeom prst="rect">
            <a:avLst/>
          </a:prstGeom>
          <a:ln>
            <a:solidFill>
              <a:schemeClr val="tx1"/>
            </a:solidFill>
          </a:ln>
        </p:spPr>
      </p:pic>
    </p:spTree>
    <p:extLst>
      <p:ext uri="{BB962C8B-B14F-4D97-AF65-F5344CB8AC3E}">
        <p14:creationId xmlns:p14="http://schemas.microsoft.com/office/powerpoint/2010/main" val="17878550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10BE00-6FDB-7CB1-9C73-BF233420C7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D6AEB1-FAC8-F9CB-D38B-BC4C6DF6922A}"/>
              </a:ext>
              <a:ext uri="{C183D7F6-B498-43B3-948B-1728B52AA6E4}">
                <adec:decorative xmlns:adec="http://schemas.microsoft.com/office/drawing/2017/decorative" val="1"/>
              </a:ext>
            </a:extLst>
          </p:cNvPr>
          <p:cNvSpPr>
            <a:spLocks noGrp="1"/>
          </p:cNvSpPr>
          <p:nvPr>
            <p:ph type="title"/>
          </p:nvPr>
        </p:nvSpPr>
        <p:spPr/>
        <p:txBody>
          <a:bodyPr/>
          <a:lstStyle/>
          <a:p>
            <a:r>
              <a:rPr lang="en-US"/>
              <a:t>Treatment Integrity and Social Validity Data Sources</a:t>
            </a:r>
          </a:p>
        </p:txBody>
      </p:sp>
      <p:sp>
        <p:nvSpPr>
          <p:cNvPr id="11" name="Title hidden">
            <a:extLst>
              <a:ext uri="{FF2B5EF4-FFF2-40B4-BE49-F238E27FC236}">
                <a16:creationId xmlns:a16="http://schemas.microsoft.com/office/drawing/2014/main" id="{915C1BAD-FE23-488B-FB76-460C680FDCFB}"/>
              </a:ext>
            </a:extLst>
          </p:cNvPr>
          <p:cNvSpPr txBox="1">
            <a:spLocks/>
          </p:cNvSpPr>
          <p:nvPr/>
        </p:nvSpPr>
        <p:spPr>
          <a:xfrm>
            <a:off x="838200" y="-132556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prstClr val="black"/>
                </a:solidFill>
                <a:effectLst/>
                <a:uLnTx/>
                <a:uFillTx/>
                <a:latin typeface="Arial" panose="020B0604020202020204"/>
                <a:ea typeface="+mj-ea"/>
                <a:cs typeface="+mj-cs"/>
              </a:rPr>
              <a:t>Treatment Integrity and Social Validity Data Sources 3</a:t>
            </a:r>
          </a:p>
        </p:txBody>
      </p:sp>
      <p:sp>
        <p:nvSpPr>
          <p:cNvPr id="8" name="TextBox 1">
            <a:extLst>
              <a:ext uri="{FF2B5EF4-FFF2-40B4-BE49-F238E27FC236}">
                <a16:creationId xmlns:a16="http://schemas.microsoft.com/office/drawing/2014/main" id="{5D292F1A-88E7-A282-34F7-0FDF4CEE3CFF}"/>
              </a:ext>
            </a:extLst>
          </p:cNvPr>
          <p:cNvSpPr txBox="1"/>
          <p:nvPr/>
        </p:nvSpPr>
        <p:spPr>
          <a:xfrm>
            <a:off x="267312" y="6208601"/>
            <a:ext cx="4127500" cy="52322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Primary Intervention Rating Scale (Social Validity)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Ci3T Treatment Integrity: Teacher Self Report</a:t>
            </a:r>
          </a:p>
        </p:txBody>
      </p:sp>
      <p:sp>
        <p:nvSpPr>
          <p:cNvPr id="9" name="TextBox 2">
            <a:extLst>
              <a:ext uri="{FF2B5EF4-FFF2-40B4-BE49-F238E27FC236}">
                <a16:creationId xmlns:a16="http://schemas.microsoft.com/office/drawing/2014/main" id="{AB5CED70-25E0-5392-F855-CFCAC7166180}"/>
              </a:ext>
            </a:extLst>
          </p:cNvPr>
          <p:cNvSpPr txBox="1"/>
          <p:nvPr/>
        </p:nvSpPr>
        <p:spPr>
          <a:xfrm>
            <a:off x="4273749" y="6208601"/>
            <a:ext cx="3729746" cy="307777"/>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Ci3T Treatment Integrity: Direct Observation</a:t>
            </a:r>
          </a:p>
        </p:txBody>
      </p:sp>
      <p:sp>
        <p:nvSpPr>
          <p:cNvPr id="10" name="TextBox 3">
            <a:extLst>
              <a:ext uri="{FF2B5EF4-FFF2-40B4-BE49-F238E27FC236}">
                <a16:creationId xmlns:a16="http://schemas.microsoft.com/office/drawing/2014/main" id="{9B7B8E65-7479-BBCE-5FDC-DA7D10F590EC}"/>
              </a:ext>
            </a:extLst>
          </p:cNvPr>
          <p:cNvSpPr txBox="1"/>
          <p:nvPr/>
        </p:nvSpPr>
        <p:spPr>
          <a:xfrm>
            <a:off x="8750193" y="6208601"/>
            <a:ext cx="2400779" cy="307777"/>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Tiered Fidelity Inventory</a:t>
            </a:r>
          </a:p>
        </p:txBody>
      </p:sp>
      <p:pic>
        <p:nvPicPr>
          <p:cNvPr id="3" name="Picture 1">
            <a:extLst>
              <a:ext uri="{FF2B5EF4-FFF2-40B4-BE49-F238E27FC236}">
                <a16:creationId xmlns:a16="http://schemas.microsoft.com/office/drawing/2014/main" id="{568B423A-B3C3-B628-ACBC-2A9ACF2B2240}"/>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311"/>
          <a:stretch>
            <a:fillRect/>
          </a:stretch>
        </p:blipFill>
        <p:spPr>
          <a:xfrm>
            <a:off x="605861" y="2020446"/>
            <a:ext cx="3314520" cy="4188155"/>
          </a:xfrm>
          <a:prstGeom prst="rect">
            <a:avLst/>
          </a:prstGeom>
        </p:spPr>
      </p:pic>
      <p:grpSp>
        <p:nvGrpSpPr>
          <p:cNvPr id="7" name="Picture 2">
            <a:extLst>
              <a:ext uri="{FF2B5EF4-FFF2-40B4-BE49-F238E27FC236}">
                <a16:creationId xmlns:a16="http://schemas.microsoft.com/office/drawing/2014/main" id="{9E722EAF-895F-6BCF-E473-97A6758B0E44}"/>
              </a:ext>
              <a:ext uri="{C183D7F6-B498-43B3-948B-1728B52AA6E4}">
                <adec:decorative xmlns:adec="http://schemas.microsoft.com/office/drawing/2017/decorative" val="1"/>
              </a:ext>
            </a:extLst>
          </p:cNvPr>
          <p:cNvGrpSpPr/>
          <p:nvPr/>
        </p:nvGrpSpPr>
        <p:grpSpPr>
          <a:xfrm>
            <a:off x="4549438" y="2020446"/>
            <a:ext cx="3178369" cy="4113166"/>
            <a:chOff x="4549438" y="2020446"/>
            <a:chExt cx="3178369" cy="4113166"/>
          </a:xfrm>
        </p:grpSpPr>
        <p:pic>
          <p:nvPicPr>
            <p:cNvPr id="4" name="Picture">
              <a:extLst>
                <a:ext uri="{FF2B5EF4-FFF2-40B4-BE49-F238E27FC236}">
                  <a16:creationId xmlns:a16="http://schemas.microsoft.com/office/drawing/2014/main" id="{015B7084-545A-488D-A5F3-84F32736599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549438" y="2020446"/>
              <a:ext cx="3178369" cy="4113166"/>
            </a:xfrm>
            <a:prstGeom prst="rect">
              <a:avLst/>
            </a:prstGeom>
            <a:ln>
              <a:solidFill>
                <a:schemeClr val="tx1"/>
              </a:solidFill>
            </a:ln>
          </p:spPr>
        </p:pic>
        <p:sp>
          <p:nvSpPr>
            <p:cNvPr id="6" name="TextBox">
              <a:extLst>
                <a:ext uri="{FF2B5EF4-FFF2-40B4-BE49-F238E27FC236}">
                  <a16:creationId xmlns:a16="http://schemas.microsoft.com/office/drawing/2014/main" id="{93FD82A8-797A-BB9E-EF8F-1AD4E0AD0006}"/>
                </a:ext>
              </a:extLst>
            </p:cNvPr>
            <p:cNvSpPr txBox="1"/>
            <p:nvPr/>
          </p:nvSpPr>
          <p:spPr>
            <a:xfrm>
              <a:off x="6096000" y="3626478"/>
              <a:ext cx="1105989" cy="21544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rial" panose="020B0604020202020204"/>
                  <a:ea typeface="+mn-ea"/>
                  <a:cs typeface="+mn-cs"/>
                </a:rPr>
                <a:t>Fall 2025</a:t>
              </a:r>
            </a:p>
          </p:txBody>
        </p:sp>
      </p:grpSp>
      <p:pic>
        <p:nvPicPr>
          <p:cNvPr id="5" name="Picture 3">
            <a:extLst>
              <a:ext uri="{FF2B5EF4-FFF2-40B4-BE49-F238E27FC236}">
                <a16:creationId xmlns:a16="http://schemas.microsoft.com/office/drawing/2014/main" id="{5251A0EF-052B-C211-2C17-AE35DB31DD2E}"/>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8356866" y="2020448"/>
            <a:ext cx="3187434" cy="4124914"/>
          </a:xfrm>
          <a:prstGeom prst="rect">
            <a:avLst/>
          </a:prstGeom>
          <a:ln>
            <a:solidFill>
              <a:schemeClr val="tx1"/>
            </a:solidFill>
          </a:ln>
        </p:spPr>
      </p:pic>
    </p:spTree>
    <p:extLst>
      <p:ext uri="{BB962C8B-B14F-4D97-AF65-F5344CB8AC3E}">
        <p14:creationId xmlns:p14="http://schemas.microsoft.com/office/powerpoint/2010/main" val="29336064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17C4915-03E1-B6EB-92CA-06F071C73F2C}"/>
              </a:ext>
            </a:extLst>
          </p:cNvPr>
          <p:cNvSpPr>
            <a:spLocks noGrp="1"/>
          </p:cNvSpPr>
          <p:nvPr>
            <p:ph type="title" idx="4294967295"/>
          </p:nvPr>
        </p:nvSpPr>
        <p:spPr>
          <a:xfrm>
            <a:off x="0" y="-1325563"/>
            <a:ext cx="10515600" cy="1325563"/>
          </a:xfrm>
        </p:spPr>
        <p:txBody>
          <a:bodyPr vert="horz" lIns="91440" tIns="45720" rIns="91440" bIns="45720" rtlCol="0" anchor="b">
            <a:normAutofit/>
          </a:bodyPr>
          <a:lstStyle/>
          <a:p>
            <a:r>
              <a:rPr lang="en-US"/>
              <a:t>Comprehensive, Integrated, Three-Tiered Model of Prevention 1</a:t>
            </a:r>
          </a:p>
        </p:txBody>
      </p:sp>
      <p:pic>
        <p:nvPicPr>
          <p:cNvPr id="3" name="Picture 2" descr="Comprehensive, Integrated, Three-Tiered Model of Prevention pyramid as described by Lane, Kalberg, &amp; Menzies, 2009. Includes three tiers. The green tier at the bottom of the pyramid is tier 1 (primary prevention) which includes school/classroom-wide systems for all students, staff, and settings. The goal of tier 1 is to prevent harm. Approximately 80% of students will have their needs met at this level. The yellow tier in the middle of the pyramid is tier 2 (secondary prevention) which includes specialized group systems for students at risk. The goal of tier 2 is to reverse harm. Approximately 15% of students will have their needs met at this level. The red tier at the top of the pyramid is tier 3 (tertiary prevention) which includes specialized individual systems for students with high risk. The goal of tier 3 is to reduce harm. Approximately 5% of students will have their needs met at this level.">
            <a:extLst>
              <a:ext uri="{FF2B5EF4-FFF2-40B4-BE49-F238E27FC236}">
                <a16:creationId xmlns:a16="http://schemas.microsoft.com/office/drawing/2014/main" id="{19E716E8-049E-E013-5D1F-FDFA1CD340FA}"/>
              </a:ext>
            </a:extLst>
          </p:cNvPr>
          <p:cNvPicPr>
            <a:picLocks noGrp="1" noRot="1" noChangeAspect="1" noMove="1" noResize="1" noEditPoints="1" noAdjustHandles="1" noChangeArrowheads="1" noChangeShapeType="1" noCrop="1"/>
          </p:cNvPicPr>
          <p:nvPr/>
        </p:nvPicPr>
        <p:blipFill>
          <a:blip r:embed="rId2" cstate="screen">
            <a:extLst>
              <a:ext uri="{28A0092B-C50C-407E-A947-70E740481C1C}">
                <a14:useLocalDpi xmlns:a14="http://schemas.microsoft.com/office/drawing/2010/main"/>
              </a:ext>
            </a:extLst>
          </a:blip>
          <a:stretch>
            <a:fillRect/>
          </a:stretch>
        </p:blipFill>
        <p:spPr>
          <a:xfrm>
            <a:off x="1542142" y="0"/>
            <a:ext cx="9107715" cy="6858000"/>
          </a:xfrm>
          <a:prstGeom prst="rect">
            <a:avLst/>
          </a:prstGeom>
        </p:spPr>
      </p:pic>
    </p:spTree>
    <p:extLst>
      <p:ext uri="{BB962C8B-B14F-4D97-AF65-F5344CB8AC3E}">
        <p14:creationId xmlns:p14="http://schemas.microsoft.com/office/powerpoint/2010/main" val="2809112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EDAD87D2-3FB0-AFBC-44E7-99D11BF73F0D}"/>
              </a:ext>
            </a:extLst>
          </p:cNvPr>
          <p:cNvSpPr>
            <a:spLocks noGrp="1"/>
          </p:cNvSpPr>
          <p:nvPr>
            <p:ph type="title"/>
          </p:nvPr>
        </p:nvSpPr>
        <p:spPr/>
        <p:txBody>
          <a:bodyPr/>
          <a:lstStyle/>
          <a:p>
            <a:r>
              <a:rPr lang="en-US"/>
              <a:t>Tiered Fidelity Inventory (TFI)</a:t>
            </a:r>
          </a:p>
        </p:txBody>
      </p:sp>
      <p:pic>
        <p:nvPicPr>
          <p:cNvPr id="7" name="Picture 1" descr="PBIS TFI 1.5 Schoolwide Acknowledgement handout">
            <a:extLst>
              <a:ext uri="{FF2B5EF4-FFF2-40B4-BE49-F238E27FC236}">
                <a16:creationId xmlns:a16="http://schemas.microsoft.com/office/drawing/2014/main" id="{7492473F-EA04-109E-E473-879CAFE4837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0302" y="1828800"/>
            <a:ext cx="3179617" cy="4114800"/>
          </a:xfrm>
          <a:prstGeom prst="rect">
            <a:avLst/>
          </a:prstGeom>
          <a:ln>
            <a:solidFill>
              <a:schemeClr val="tx1"/>
            </a:solidFill>
          </a:ln>
        </p:spPr>
      </p:pic>
      <p:pic>
        <p:nvPicPr>
          <p:cNvPr id="8" name="Picture 2" descr="PBIS TFI Walkthrough Interview and Observation Form page 1">
            <a:extLst>
              <a:ext uri="{FF2B5EF4-FFF2-40B4-BE49-F238E27FC236}">
                <a16:creationId xmlns:a16="http://schemas.microsoft.com/office/drawing/2014/main" id="{1E09D9B5-4964-FAAC-DBDE-972B1C75024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238551" y="1828800"/>
            <a:ext cx="3179617" cy="4114800"/>
          </a:xfrm>
          <a:prstGeom prst="rect">
            <a:avLst/>
          </a:prstGeom>
          <a:ln>
            <a:solidFill>
              <a:schemeClr val="tx1"/>
            </a:solidFill>
          </a:ln>
        </p:spPr>
      </p:pic>
      <p:pic>
        <p:nvPicPr>
          <p:cNvPr id="12" name="Picture 3" descr="PBIS TFI Walkthrough Interview and Observation Form page 2">
            <a:extLst>
              <a:ext uri="{FF2B5EF4-FFF2-40B4-BE49-F238E27FC236}">
                <a16:creationId xmlns:a16="http://schemas.microsoft.com/office/drawing/2014/main" id="{E257E6E3-C622-E277-20FC-3E549570746D}"/>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7526799" y="1828800"/>
            <a:ext cx="3179617" cy="4114800"/>
          </a:xfrm>
          <a:prstGeom prst="rect">
            <a:avLst/>
          </a:prstGeom>
          <a:ln>
            <a:solidFill>
              <a:schemeClr val="tx1"/>
            </a:solidFill>
          </a:ln>
        </p:spPr>
      </p:pic>
      <p:pic>
        <p:nvPicPr>
          <p:cNvPr id="3" name="Picture 4">
            <a:extLst>
              <a:ext uri="{FF2B5EF4-FFF2-40B4-BE49-F238E27FC236}">
                <a16:creationId xmlns:a16="http://schemas.microsoft.com/office/drawing/2014/main" id="{C8AEDA0F-2A62-44A7-BAF8-0FF7B6DD7ACB}"/>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0778836" y="0"/>
            <a:ext cx="1413164" cy="1828800"/>
          </a:xfrm>
          <a:prstGeom prst="rect">
            <a:avLst/>
          </a:prstGeom>
          <a:ln>
            <a:solidFill>
              <a:schemeClr val="tx1"/>
            </a:solidFill>
          </a:ln>
        </p:spPr>
      </p:pic>
    </p:spTree>
    <p:extLst>
      <p:ext uri="{BB962C8B-B14F-4D97-AF65-F5344CB8AC3E}">
        <p14:creationId xmlns:p14="http://schemas.microsoft.com/office/powerpoint/2010/main" val="145984433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8E402-47C7-87F7-DABA-77BCE7C68C12}"/>
              </a:ext>
            </a:extLst>
          </p:cNvPr>
          <p:cNvSpPr>
            <a:spLocks noGrp="1"/>
          </p:cNvSpPr>
          <p:nvPr>
            <p:ph type="title"/>
          </p:nvPr>
        </p:nvSpPr>
        <p:spPr/>
        <p:txBody>
          <a:bodyPr/>
          <a:lstStyle/>
          <a:p>
            <a:r>
              <a:rPr lang="en-US"/>
              <a:t>Sharing TFI Data</a:t>
            </a:r>
          </a:p>
        </p:txBody>
      </p:sp>
      <p:pic>
        <p:nvPicPr>
          <p:cNvPr id="4" name="Picture 1" descr="Tiered Fidelity Inventory Score graph that demonstrates the TFI score across tiers 1-3">
            <a:extLst>
              <a:ext uri="{FF2B5EF4-FFF2-40B4-BE49-F238E27FC236}">
                <a16:creationId xmlns:a16="http://schemas.microsoft.com/office/drawing/2014/main" id="{DEFF0B1A-0347-2BDD-F209-104D0606379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469365" y="1813587"/>
            <a:ext cx="7253269" cy="448720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14579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05587-26FB-4614-8B6C-3018EF73213A}"/>
              </a:ext>
            </a:extLst>
          </p:cNvPr>
          <p:cNvSpPr>
            <a:spLocks noGrp="1"/>
          </p:cNvSpPr>
          <p:nvPr>
            <p:ph type="title"/>
          </p:nvPr>
        </p:nvSpPr>
        <p:spPr/>
        <p:txBody>
          <a:bodyPr/>
          <a:lstStyle/>
          <a:p>
            <a:r>
              <a:rPr lang="en-US"/>
              <a:t>Sharing and Using Your Data</a:t>
            </a:r>
          </a:p>
        </p:txBody>
      </p:sp>
      <p:pic>
        <p:nvPicPr>
          <p:cNvPr id="9" name="Picture 1" descr="Image of Lincoln Elementary Ci3T Data Update cover">
            <a:extLst>
              <a:ext uri="{FF2B5EF4-FFF2-40B4-BE49-F238E27FC236}">
                <a16:creationId xmlns:a16="http://schemas.microsoft.com/office/drawing/2014/main" id="{F96DCC7B-6478-4435-8CD4-310A62F427A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0426" y="1690689"/>
            <a:ext cx="3478133" cy="1956449"/>
          </a:xfrm>
          <a:prstGeom prst="rect">
            <a:avLst/>
          </a:prstGeom>
          <a:ln>
            <a:solidFill>
              <a:schemeClr val="tx1"/>
            </a:solidFill>
          </a:ln>
        </p:spPr>
      </p:pic>
      <p:pic>
        <p:nvPicPr>
          <p:cNvPr id="16" name="Picture 2" descr="Infographic of a social validity data table">
            <a:extLst>
              <a:ext uri="{FF2B5EF4-FFF2-40B4-BE49-F238E27FC236}">
                <a16:creationId xmlns:a16="http://schemas.microsoft.com/office/drawing/2014/main" id="{383D6596-471E-ECF5-48E2-36CAEDC480E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341548" y="1702661"/>
            <a:ext cx="3474929" cy="1956449"/>
          </a:xfrm>
          <a:prstGeom prst="rect">
            <a:avLst/>
          </a:prstGeom>
          <a:ln>
            <a:solidFill>
              <a:schemeClr val="tx1"/>
            </a:solidFill>
          </a:ln>
        </p:spPr>
      </p:pic>
      <p:pic>
        <p:nvPicPr>
          <p:cNvPr id="6" name="Picture 3" descr="Image of a Tiered Fidelity Inventory Rubric">
            <a:extLst>
              <a:ext uri="{FF2B5EF4-FFF2-40B4-BE49-F238E27FC236}">
                <a16:creationId xmlns:a16="http://schemas.microsoft.com/office/drawing/2014/main" id="{40831EEC-3005-B5F2-D168-5815EB1C6AE4}"/>
              </a:ext>
            </a:extLst>
          </p:cNvPr>
          <p:cNvPicPr>
            <a:picLocks noChangeAspect="1"/>
          </p:cNvPicPr>
          <p:nvPr/>
        </p:nvPicPr>
        <p:blipFill>
          <a:blip r:embed="rId4"/>
          <a:stretch>
            <a:fillRect/>
          </a:stretch>
        </p:blipFill>
        <p:spPr>
          <a:xfrm>
            <a:off x="8102167" y="1671863"/>
            <a:ext cx="3499407" cy="1975275"/>
          </a:xfrm>
          <a:prstGeom prst="rect">
            <a:avLst/>
          </a:prstGeom>
        </p:spPr>
      </p:pic>
      <p:pic>
        <p:nvPicPr>
          <p:cNvPr id="5" name="Picture 4" descr="Image of a Teacher Self-Report Survery and Direct Observation table">
            <a:extLst>
              <a:ext uri="{FF2B5EF4-FFF2-40B4-BE49-F238E27FC236}">
                <a16:creationId xmlns:a16="http://schemas.microsoft.com/office/drawing/2014/main" id="{847ABF50-F997-4D24-B053-8138E172D7E8}"/>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590426" y="4071144"/>
            <a:ext cx="3478133" cy="1951218"/>
          </a:xfrm>
          <a:prstGeom prst="rect">
            <a:avLst/>
          </a:prstGeom>
          <a:ln>
            <a:solidFill>
              <a:schemeClr val="tx1"/>
            </a:solidFill>
          </a:ln>
        </p:spPr>
      </p:pic>
      <p:pic>
        <p:nvPicPr>
          <p:cNvPr id="11" name="Picture 5" descr="Image of social validity graphs ">
            <a:extLst>
              <a:ext uri="{FF2B5EF4-FFF2-40B4-BE49-F238E27FC236}">
                <a16:creationId xmlns:a16="http://schemas.microsoft.com/office/drawing/2014/main" id="{34276E4B-9988-4B3C-AE8B-1A208660E38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55271" y="4071144"/>
            <a:ext cx="3478133" cy="1956449"/>
          </a:xfrm>
          <a:prstGeom prst="rect">
            <a:avLst/>
          </a:prstGeom>
          <a:ln>
            <a:solidFill>
              <a:schemeClr val="tx1"/>
            </a:solidFill>
          </a:ln>
        </p:spPr>
      </p:pic>
      <p:pic>
        <p:nvPicPr>
          <p:cNvPr id="4" name="Picture 6" descr="Image of a Focus Areas chart ">
            <a:extLst>
              <a:ext uri="{FF2B5EF4-FFF2-40B4-BE49-F238E27FC236}">
                <a16:creationId xmlns:a16="http://schemas.microsoft.com/office/drawing/2014/main" id="{8FFCA1FD-5EFF-4AC0-91FE-03BD727AEAC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120116" y="4071144"/>
            <a:ext cx="3481458" cy="1958320"/>
          </a:xfrm>
          <a:prstGeom prst="rect">
            <a:avLst/>
          </a:prstGeom>
          <a:ln>
            <a:solidFill>
              <a:schemeClr val="tx1"/>
            </a:solidFill>
          </a:ln>
        </p:spPr>
      </p:pic>
      <p:pic>
        <p:nvPicPr>
          <p:cNvPr id="15" name="Picture 7">
            <a:extLst>
              <a:ext uri="{FF2B5EF4-FFF2-40B4-BE49-F238E27FC236}">
                <a16:creationId xmlns:a16="http://schemas.microsoft.com/office/drawing/2014/main" id="{FB311592-E4A1-EAE8-B838-8CFA0CF8C77C}"/>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7477502" y="1732632"/>
            <a:ext cx="320688" cy="328146"/>
          </a:xfrm>
          <a:prstGeom prst="rect">
            <a:avLst/>
          </a:prstGeom>
        </p:spPr>
      </p:pic>
      <p:pic>
        <p:nvPicPr>
          <p:cNvPr id="20" name="Picture 8">
            <a:extLst>
              <a:ext uri="{FF2B5EF4-FFF2-40B4-BE49-F238E27FC236}">
                <a16:creationId xmlns:a16="http://schemas.microsoft.com/office/drawing/2014/main" id="{E237D68B-41E4-6341-5210-E3EFF210F7AD}"/>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11280886" y="1720959"/>
            <a:ext cx="320688" cy="328146"/>
          </a:xfrm>
          <a:prstGeom prst="rect">
            <a:avLst/>
          </a:prstGeom>
        </p:spPr>
      </p:pic>
      <p:pic>
        <p:nvPicPr>
          <p:cNvPr id="13" name="Picture 9">
            <a:extLst>
              <a:ext uri="{FF2B5EF4-FFF2-40B4-BE49-F238E27FC236}">
                <a16:creationId xmlns:a16="http://schemas.microsoft.com/office/drawing/2014/main" id="{B20022BF-CC9F-4DB5-EFDE-08E61117E2B7}"/>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3730883" y="4071144"/>
            <a:ext cx="320688" cy="328146"/>
          </a:xfrm>
          <a:prstGeom prst="rect">
            <a:avLst/>
          </a:prstGeom>
        </p:spPr>
      </p:pic>
      <p:pic>
        <p:nvPicPr>
          <p:cNvPr id="17" name="Picture10">
            <a:extLst>
              <a:ext uri="{FF2B5EF4-FFF2-40B4-BE49-F238E27FC236}">
                <a16:creationId xmlns:a16="http://schemas.microsoft.com/office/drawing/2014/main" id="{96C63628-3D11-7F30-AD4F-942B0325A6C2}"/>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11280886" y="1740821"/>
            <a:ext cx="320688" cy="328146"/>
          </a:xfrm>
          <a:prstGeom prst="rect">
            <a:avLst/>
          </a:prstGeom>
        </p:spPr>
      </p:pic>
    </p:spTree>
    <p:extLst>
      <p:ext uri="{BB962C8B-B14F-4D97-AF65-F5344CB8AC3E}">
        <p14:creationId xmlns:p14="http://schemas.microsoft.com/office/powerpoint/2010/main" val="13052219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F5BB36-F782-B20C-EE7C-4AF2FC9CC2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11F9A2-0601-D2F1-1AFE-9FE62A3EA729}"/>
              </a:ext>
              <a:ext uri="{C183D7F6-B498-43B3-948B-1728B52AA6E4}">
                <adec:decorative xmlns:adec="http://schemas.microsoft.com/office/drawing/2017/decorative" val="1"/>
              </a:ext>
            </a:extLst>
          </p:cNvPr>
          <p:cNvSpPr>
            <a:spLocks noGrp="1"/>
          </p:cNvSpPr>
          <p:nvPr>
            <p:ph type="title"/>
          </p:nvPr>
        </p:nvSpPr>
        <p:spPr/>
        <p:txBody>
          <a:bodyPr>
            <a:normAutofit/>
          </a:bodyPr>
          <a:lstStyle/>
          <a:p>
            <a:r>
              <a:rPr lang="en-US" sz="4000" dirty="0"/>
              <a:t>Accessing Professional Learning Materials</a:t>
            </a:r>
          </a:p>
        </p:txBody>
      </p:sp>
      <p:sp>
        <p:nvSpPr>
          <p:cNvPr id="6" name="Title 1">
            <a:extLst>
              <a:ext uri="{FF2B5EF4-FFF2-40B4-BE49-F238E27FC236}">
                <a16:creationId xmlns:a16="http://schemas.microsoft.com/office/drawing/2014/main" id="{5350C90B-B6D2-931A-A5B9-A779F1902C23}"/>
              </a:ext>
            </a:extLst>
          </p:cNvPr>
          <p:cNvSpPr txBox="1">
            <a:spLocks/>
          </p:cNvSpPr>
          <p:nvPr/>
        </p:nvSpPr>
        <p:spPr>
          <a:xfrm>
            <a:off x="838200" y="-130021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150" normalizeH="0" baseline="0" noProof="0" dirty="0">
                <a:ln>
                  <a:noFill/>
                </a:ln>
                <a:solidFill>
                  <a:prstClr val="black"/>
                </a:solidFill>
                <a:effectLst/>
                <a:uLnTx/>
                <a:uFillTx/>
                <a:latin typeface="Arial" panose="020B0604020202020204"/>
                <a:ea typeface="+mj-ea"/>
                <a:cs typeface="+mj-cs"/>
              </a:rPr>
              <a:t>Accessing Professional Learning Materials 2</a:t>
            </a:r>
          </a:p>
        </p:txBody>
      </p:sp>
      <p:sp>
        <p:nvSpPr>
          <p:cNvPr id="7" name="Rectangle 1">
            <a:extLst>
              <a:ext uri="{FF2B5EF4-FFF2-40B4-BE49-F238E27FC236}">
                <a16:creationId xmlns:a16="http://schemas.microsoft.com/office/drawing/2014/main" id="{BCD702D5-5DFB-4843-46F3-706C0F2668A4}"/>
              </a:ext>
            </a:extLst>
          </p:cNvPr>
          <p:cNvSpPr/>
          <p:nvPr/>
        </p:nvSpPr>
        <p:spPr>
          <a:xfrm>
            <a:off x="838199" y="1364802"/>
            <a:ext cx="5028579" cy="519822"/>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800" b="0" i="0" u="none" strike="noStrike" kern="1200" cap="none" spc="0" normalizeH="0" baseline="0" noProof="0">
                <a:ln>
                  <a:noFill/>
                </a:ln>
                <a:solidFill>
                  <a:srgbClr val="2F4E6D"/>
                </a:solidFill>
                <a:effectLst/>
                <a:uLnTx/>
                <a:uFillTx/>
                <a:latin typeface="Arial" panose="020B0604020202020204"/>
                <a:ea typeface="Calibri" panose="020F0502020204030204" pitchFamily="34" charset="0"/>
                <a:cs typeface="Times New Roman" panose="02020603050405020304" pitchFamily="18" charset="0"/>
              </a:rPr>
              <a:t>ci3t.org/imp</a:t>
            </a:r>
          </a:p>
        </p:txBody>
      </p:sp>
      <p:pic>
        <p:nvPicPr>
          <p:cNvPr id="4" name="Picture 1" descr="A screenshot of the Ci3T website on the Implementing Your Ci3T Model tab">
            <a:extLst>
              <a:ext uri="{FF2B5EF4-FFF2-40B4-BE49-F238E27FC236}">
                <a16:creationId xmlns:a16="http://schemas.microsoft.com/office/drawing/2014/main" id="{65127F11-C7CA-76B6-8083-81A80444840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203" b="-136"/>
          <a:stretch>
            <a:fillRect/>
          </a:stretch>
        </p:blipFill>
        <p:spPr>
          <a:xfrm>
            <a:off x="925008" y="1941902"/>
            <a:ext cx="5414921" cy="4923455"/>
          </a:xfrm>
          <a:prstGeom prst="rect">
            <a:avLst/>
          </a:prstGeom>
        </p:spPr>
      </p:pic>
      <p:grpSp>
        <p:nvGrpSpPr>
          <p:cNvPr id="8" name="Group" descr="Screenshot of Ci3T Implementation Professional Learning Series Companion eBooks and Resources with a yellow box outlining session 5">
            <a:extLst>
              <a:ext uri="{FF2B5EF4-FFF2-40B4-BE49-F238E27FC236}">
                <a16:creationId xmlns:a16="http://schemas.microsoft.com/office/drawing/2014/main" id="{17954FBF-0793-80FF-6066-0AC21761ABE4}"/>
              </a:ext>
            </a:extLst>
          </p:cNvPr>
          <p:cNvGrpSpPr/>
          <p:nvPr/>
        </p:nvGrpSpPr>
        <p:grpSpPr>
          <a:xfrm>
            <a:off x="6654604" y="1583280"/>
            <a:ext cx="4766589" cy="4909595"/>
            <a:chOff x="6654604" y="1583280"/>
            <a:chExt cx="4766589" cy="4909595"/>
          </a:xfrm>
        </p:grpSpPr>
        <p:pic>
          <p:nvPicPr>
            <p:cNvPr id="3" name="Picture 2" descr="A screenshot of a computer&#10;&#10;AI-generated content may be incorrect.">
              <a:extLst>
                <a:ext uri="{FF2B5EF4-FFF2-40B4-BE49-F238E27FC236}">
                  <a16:creationId xmlns:a16="http://schemas.microsoft.com/office/drawing/2014/main" id="{AEA2CFA7-3C6B-9AF7-4330-F3D4A9E719B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36658" y="1583280"/>
              <a:ext cx="4602482" cy="4909595"/>
            </a:xfrm>
            <a:prstGeom prst="rect">
              <a:avLst/>
            </a:prstGeom>
          </p:spPr>
        </p:pic>
        <p:sp>
          <p:nvSpPr>
            <p:cNvPr id="5" name="Yellow Box">
              <a:extLst>
                <a:ext uri="{FF2B5EF4-FFF2-40B4-BE49-F238E27FC236}">
                  <a16:creationId xmlns:a16="http://schemas.microsoft.com/office/drawing/2014/main" id="{35E913A7-93BA-4889-CA78-EE55734F8AA6}"/>
                </a:ext>
              </a:extLst>
            </p:cNvPr>
            <p:cNvSpPr/>
            <p:nvPr/>
          </p:nvSpPr>
          <p:spPr>
            <a:xfrm>
              <a:off x="6654604" y="5338903"/>
              <a:ext cx="4766589" cy="351214"/>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38853739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0E6FBDD6-9DD0-346F-FCA0-7AE0E5332354}"/>
              </a:ext>
            </a:extLst>
          </p:cNvPr>
          <p:cNvSpPr>
            <a:spLocks noGrp="1"/>
          </p:cNvSpPr>
          <p:nvPr>
            <p:ph type="title"/>
          </p:nvPr>
        </p:nvSpPr>
        <p:spPr/>
        <p:txBody>
          <a:bodyPr>
            <a:normAutofit/>
          </a:bodyPr>
          <a:lstStyle/>
          <a:p>
            <a:r>
              <a:rPr lang="en-US" dirty="0"/>
              <a:t>Accessing Professional Learning Materials – Session Handout</a:t>
            </a:r>
          </a:p>
        </p:txBody>
      </p:sp>
      <p:grpSp>
        <p:nvGrpSpPr>
          <p:cNvPr id="11" name="Group 10" descr="Screenshot of Session 5 accordion with an orange rectangle around the linked document “Working with Treatment Integrity and Social Validity Data”">
            <a:extLst>
              <a:ext uri="{FF2B5EF4-FFF2-40B4-BE49-F238E27FC236}">
                <a16:creationId xmlns:a16="http://schemas.microsoft.com/office/drawing/2014/main" id="{81552F9C-2934-8F9B-BA27-1E7A1FD7B31D}"/>
              </a:ext>
            </a:extLst>
          </p:cNvPr>
          <p:cNvGrpSpPr/>
          <p:nvPr/>
        </p:nvGrpSpPr>
        <p:grpSpPr>
          <a:xfrm>
            <a:off x="873714" y="2489348"/>
            <a:ext cx="6166259" cy="2625660"/>
            <a:chOff x="873714" y="2489348"/>
            <a:chExt cx="6166259" cy="2625660"/>
          </a:xfrm>
        </p:grpSpPr>
        <p:pic>
          <p:nvPicPr>
            <p:cNvPr id="3" name="Picture 2">
              <a:extLst>
                <a:ext uri="{FF2B5EF4-FFF2-40B4-BE49-F238E27FC236}">
                  <a16:creationId xmlns:a16="http://schemas.microsoft.com/office/drawing/2014/main" id="{D6A37EB1-5801-A17C-607B-208FF354D330}"/>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873714" y="2489348"/>
              <a:ext cx="5344007" cy="2625660"/>
            </a:xfrm>
            <a:prstGeom prst="rect">
              <a:avLst/>
            </a:prstGeom>
          </p:spPr>
        </p:pic>
        <p:sp>
          <p:nvSpPr>
            <p:cNvPr id="5" name="Rectangle 4">
              <a:extLst>
                <a:ext uri="{FF2B5EF4-FFF2-40B4-BE49-F238E27FC236}">
                  <a16:creationId xmlns:a16="http://schemas.microsoft.com/office/drawing/2014/main" id="{9D6505CA-640E-5AC1-229F-BA5E84C01334}"/>
                </a:ext>
              </a:extLst>
            </p:cNvPr>
            <p:cNvSpPr/>
            <p:nvPr/>
          </p:nvSpPr>
          <p:spPr>
            <a:xfrm>
              <a:off x="873714" y="4117838"/>
              <a:ext cx="3354977" cy="236584"/>
            </a:xfrm>
            <a:prstGeom prst="rect">
              <a:avLst/>
            </a:prstGeom>
            <a:noFill/>
            <a:ln w="76200">
              <a:solidFill>
                <a:srgbClr val="FFC00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27D9CD13-AD5D-87F8-D366-E10911F54B7A}"/>
                </a:ext>
              </a:extLst>
            </p:cNvPr>
            <p:cNvCxnSpPr>
              <a:cxnSpLocks/>
            </p:cNvCxnSpPr>
            <p:nvPr/>
          </p:nvCxnSpPr>
          <p:spPr>
            <a:xfrm flipV="1">
              <a:off x="4457914" y="3014663"/>
              <a:ext cx="2582059" cy="1221467"/>
            </a:xfrm>
            <a:prstGeom prst="straightConnector1">
              <a:avLst/>
            </a:prstGeom>
            <a:ln w="28575">
              <a:tailEnd type="triangle"/>
            </a:ln>
          </p:spPr>
          <p:style>
            <a:lnRef idx="1">
              <a:schemeClr val="accent5"/>
            </a:lnRef>
            <a:fillRef idx="0">
              <a:schemeClr val="accent5"/>
            </a:fillRef>
            <a:effectRef idx="0">
              <a:schemeClr val="accent5"/>
            </a:effectRef>
            <a:fontRef idx="minor">
              <a:schemeClr val="tx1"/>
            </a:fontRef>
          </p:style>
        </p:cxnSp>
      </p:grpSp>
      <p:pic>
        <p:nvPicPr>
          <p:cNvPr id="7" name="Picture 6" descr="Working with Your Treatment Integrity and Social Validity Data">
            <a:extLst>
              <a:ext uri="{FF2B5EF4-FFF2-40B4-BE49-F238E27FC236}">
                <a16:creationId xmlns:a16="http://schemas.microsoft.com/office/drawing/2014/main" id="{0D951739-5B1F-461C-9D89-DA673BDE366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61402" y="1871662"/>
            <a:ext cx="3262771" cy="4222411"/>
          </a:xfrm>
          <a:prstGeom prst="rect">
            <a:avLst/>
          </a:prstGeom>
          <a:ln>
            <a:solidFill>
              <a:schemeClr val="tx1"/>
            </a:solidFill>
          </a:ln>
        </p:spPr>
      </p:pic>
    </p:spTree>
    <p:extLst>
      <p:ext uri="{BB962C8B-B14F-4D97-AF65-F5344CB8AC3E}">
        <p14:creationId xmlns:p14="http://schemas.microsoft.com/office/powerpoint/2010/main" val="22400613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a:extLst>
              <a:ext uri="{FF2B5EF4-FFF2-40B4-BE49-F238E27FC236}">
                <a16:creationId xmlns:a16="http://schemas.microsoft.com/office/drawing/2014/main" id="{B6C3AF90-C96E-9817-65AF-732AC09172CA}"/>
              </a:ext>
            </a:extLst>
          </p:cNvPr>
          <p:cNvSpPr txBox="1">
            <a:spLocks noGrp="1"/>
          </p:cNvSpPr>
          <p:nvPr>
            <p:ph type="title" idx="4294967295"/>
          </p:nvPr>
        </p:nvSpPr>
        <p:spPr>
          <a:xfrm>
            <a:off x="458011" y="451057"/>
            <a:ext cx="11203255" cy="380794"/>
          </a:xfrm>
          <a:prstGeom prst="rect">
            <a:avLst/>
          </a:prstGeom>
          <a:solidFill>
            <a:schemeClr val="accent5">
              <a:lumMod val="75000"/>
            </a:schemeClr>
          </a:solidFill>
          <a:ln>
            <a:solidFill>
              <a:schemeClr val="tx1"/>
            </a:solid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150" normalizeH="0" baseline="0" noProof="0">
                <a:ln>
                  <a:noFill/>
                </a:ln>
                <a:solidFill>
                  <a:schemeClr val="bg1"/>
                </a:solidFill>
                <a:effectLst/>
                <a:uLnTx/>
                <a:uFillTx/>
                <a:latin typeface="+mj-lt"/>
                <a:ea typeface="+mj-ea"/>
                <a:cs typeface="+mj-cs"/>
              </a:rPr>
              <a:t>Let’s Discuss</a:t>
            </a:r>
          </a:p>
        </p:txBody>
      </p:sp>
      <p:sp>
        <p:nvSpPr>
          <p:cNvPr id="15" name="Content">
            <a:extLst>
              <a:ext uri="{FF2B5EF4-FFF2-40B4-BE49-F238E27FC236}">
                <a16:creationId xmlns:a16="http://schemas.microsoft.com/office/drawing/2014/main" id="{2878C86A-A937-8AF6-3DFB-80A5A66CABBB}"/>
              </a:ext>
            </a:extLst>
          </p:cNvPr>
          <p:cNvSpPr txBox="1">
            <a:spLocks/>
          </p:cNvSpPr>
          <p:nvPr/>
        </p:nvSpPr>
        <p:spPr>
          <a:xfrm>
            <a:off x="458011" y="831851"/>
            <a:ext cx="11203255" cy="3723820"/>
          </a:xfrm>
          <a:prstGeom prst="rect">
            <a:avLst/>
          </a:prstGeom>
          <a:solidFill>
            <a:srgbClr val="CEDCEA">
              <a:alpha val="69020"/>
            </a:srgbClr>
          </a:solidFill>
          <a:ln>
            <a:solidFill>
              <a:schemeClr val="tx1"/>
            </a:solidFill>
          </a:ln>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AutoNum type="arabicParenR"/>
              <a:tabLst/>
              <a:defRPr/>
            </a:pPr>
            <a:r>
              <a:rPr kumimoji="0" lang="en-US" sz="2400" b="0" i="0" u="none" strike="noStrike" kern="1200" cap="none" spc="0" normalizeH="0" baseline="0" noProof="0">
                <a:ln>
                  <a:noFill/>
                </a:ln>
                <a:solidFill>
                  <a:prstClr val="black"/>
                </a:solidFill>
                <a:effectLst/>
                <a:uLnTx/>
                <a:uFillTx/>
                <a:latin typeface="Arial" panose="020B0604020202020204"/>
                <a:ea typeface="+mn-ea"/>
                <a:cs typeface="+mn-cs"/>
              </a:rPr>
              <a:t>Locate your school’s Social Validity and Treatment Integrity Data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prstClr val="black"/>
                </a:solidFill>
                <a:effectLst/>
                <a:uLnTx/>
                <a:uFillTx/>
                <a:latin typeface="Arial" panose="020B0604020202020204"/>
                <a:ea typeface="+mn-ea"/>
                <a:cs typeface="+mn-cs"/>
              </a:rPr>
              <a:t>(e.g.,Ci3T Implementation Report, Ci3T Treatment Integrity: Direct Observation Report, Tiered Fidelity Inventory)</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prstClr val="black"/>
                </a:solidFill>
                <a:effectLst/>
                <a:uLnTx/>
                <a:uFillTx/>
                <a:latin typeface="Arial" panose="020B0604020202020204"/>
                <a:ea typeface="+mn-ea"/>
                <a:cs typeface="+mn-cs"/>
              </a:rPr>
              <a:t>2) Review data and:</a:t>
            </a:r>
          </a:p>
          <a:p>
            <a:pPr marL="519113"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Highlight successes</a:t>
            </a:r>
          </a:p>
          <a:p>
            <a:pPr marL="519113"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Discuss concerns and identify areas of focus</a:t>
            </a:r>
          </a:p>
          <a:p>
            <a:pPr marL="519113"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Use HO </a:t>
            </a:r>
            <a:r>
              <a:rPr kumimoji="0" lang="en-US" sz="2000" b="0" i="1" u="none" strike="noStrike" kern="1200" cap="none" spc="0" normalizeH="0" baseline="0" noProof="0">
                <a:ln>
                  <a:noFill/>
                </a:ln>
                <a:solidFill>
                  <a:prstClr val="black"/>
                </a:solidFill>
                <a:effectLst/>
                <a:uLnTx/>
                <a:uFillTx/>
                <a:latin typeface="Arial" panose="020B0604020202020204"/>
                <a:ea typeface="+mn-ea"/>
                <a:cs typeface="+mn-cs"/>
              </a:rPr>
              <a:t>Working with Treatment Integrity and Social Validity Data</a:t>
            </a:r>
            <a:br>
              <a:rPr kumimoji="0" lang="en-US" sz="2000" b="0" i="1" u="none" strike="noStrike" kern="1200" cap="none" spc="0" normalizeH="0" baseline="0" noProof="0">
                <a:ln>
                  <a:noFill/>
                </a:ln>
                <a:solidFill>
                  <a:prstClr val="black"/>
                </a:solidFill>
                <a:effectLst/>
                <a:uLnTx/>
                <a:uFillTx/>
                <a:latin typeface="Arial" panose="020B0604020202020204"/>
                <a:ea typeface="+mn-ea"/>
                <a:cs typeface="+mn-cs"/>
              </a:rPr>
            </a:b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to record plans for addressing these focus areas</a:t>
            </a:r>
          </a:p>
        </p:txBody>
      </p:sp>
      <p:pic>
        <p:nvPicPr>
          <p:cNvPr id="54" name="Picture 1">
            <a:extLst>
              <a:ext uri="{FF2B5EF4-FFF2-40B4-BE49-F238E27FC236}">
                <a16:creationId xmlns:a16="http://schemas.microsoft.com/office/drawing/2014/main" id="{7A423553-BC9A-9EFA-6727-02A2CB34D9C3}"/>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24410" y="1845250"/>
            <a:ext cx="1103871" cy="1428413"/>
          </a:xfrm>
          <a:prstGeom prst="rect">
            <a:avLst/>
          </a:prstGeom>
          <a:ln>
            <a:solidFill>
              <a:schemeClr val="tx1"/>
            </a:solidFill>
          </a:ln>
        </p:spPr>
      </p:pic>
      <p:pic>
        <p:nvPicPr>
          <p:cNvPr id="55" name="Picture 2">
            <a:extLst>
              <a:ext uri="{FF2B5EF4-FFF2-40B4-BE49-F238E27FC236}">
                <a16:creationId xmlns:a16="http://schemas.microsoft.com/office/drawing/2014/main" id="{2B296DB7-F137-89A3-70D5-30F6689B4BF6}"/>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443458" y="1846488"/>
            <a:ext cx="1103778" cy="1428413"/>
          </a:xfrm>
          <a:prstGeom prst="rect">
            <a:avLst/>
          </a:prstGeom>
          <a:ln>
            <a:solidFill>
              <a:schemeClr val="tx1"/>
            </a:solidFill>
          </a:ln>
        </p:spPr>
      </p:pic>
      <p:pic>
        <p:nvPicPr>
          <p:cNvPr id="56" name="Picture 3">
            <a:extLst>
              <a:ext uri="{FF2B5EF4-FFF2-40B4-BE49-F238E27FC236}">
                <a16:creationId xmlns:a16="http://schemas.microsoft.com/office/drawing/2014/main" id="{F0B7EAA1-5636-A3F8-84F3-6CBFD6189CED}"/>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9833981" y="2795287"/>
            <a:ext cx="1103778" cy="1428418"/>
          </a:xfrm>
          <a:prstGeom prst="rect">
            <a:avLst/>
          </a:prstGeom>
          <a:ln>
            <a:solidFill>
              <a:schemeClr val="tx1"/>
            </a:solidFill>
          </a:ln>
        </p:spPr>
      </p:pic>
      <p:pic>
        <p:nvPicPr>
          <p:cNvPr id="53" name="Picture 4">
            <a:extLst>
              <a:ext uri="{FF2B5EF4-FFF2-40B4-BE49-F238E27FC236}">
                <a16:creationId xmlns:a16="http://schemas.microsoft.com/office/drawing/2014/main" id="{396DF810-E37F-1B94-5ED6-14E38A0184F7}"/>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407669" y="4674972"/>
            <a:ext cx="1576798" cy="2036618"/>
          </a:xfrm>
          <a:prstGeom prst="rect">
            <a:avLst/>
          </a:prstGeom>
          <a:ln>
            <a:solidFill>
              <a:schemeClr val="tx1"/>
            </a:solidFill>
          </a:ln>
        </p:spPr>
      </p:pic>
      <p:pic>
        <p:nvPicPr>
          <p:cNvPr id="52" name="Picture 5">
            <a:extLst>
              <a:ext uri="{FF2B5EF4-FFF2-40B4-BE49-F238E27FC236}">
                <a16:creationId xmlns:a16="http://schemas.microsoft.com/office/drawing/2014/main" id="{931BF646-75F4-6C41-D8D8-16D5989D4891}"/>
              </a:ext>
              <a:ext uri="{C183D7F6-B498-43B3-948B-1728B52AA6E4}">
                <adec:decorative xmlns:adec="http://schemas.microsoft.com/office/drawing/2017/decorative" val="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600153" y="4779330"/>
            <a:ext cx="2647711" cy="1436292"/>
          </a:xfrm>
          <a:prstGeom prst="rect">
            <a:avLst/>
          </a:prstGeom>
          <a:ln w="9525">
            <a:solidFill>
              <a:schemeClr val="tx1">
                <a:lumMod val="50000"/>
                <a:lumOff val="50000"/>
              </a:schemeClr>
            </a:solidFill>
          </a:ln>
          <a:effectLst>
            <a:outerShdw blurRad="50800" dist="38100" dir="8100000" algn="tr" rotWithShape="0">
              <a:prstClr val="black">
                <a:alpha val="10000"/>
              </a:prstClr>
            </a:outerShdw>
          </a:effectLst>
        </p:spPr>
      </p:pic>
      <p:pic>
        <p:nvPicPr>
          <p:cNvPr id="51" name="Picture 6">
            <a:extLst>
              <a:ext uri="{FF2B5EF4-FFF2-40B4-BE49-F238E27FC236}">
                <a16:creationId xmlns:a16="http://schemas.microsoft.com/office/drawing/2014/main" id="{23CE7101-E5C0-B980-47A1-A4880C458CE1}"/>
              </a:ext>
              <a:ext uri="{C183D7F6-B498-43B3-948B-1728B52AA6E4}">
                <adec:decorative xmlns:adec="http://schemas.microsoft.com/office/drawing/2017/decorative" val="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605901" y="5050040"/>
            <a:ext cx="1283925" cy="1661550"/>
          </a:xfrm>
          <a:prstGeom prst="rect">
            <a:avLst/>
          </a:prstGeom>
          <a:ln>
            <a:solidFill>
              <a:schemeClr val="tx1"/>
            </a:solidFill>
          </a:ln>
        </p:spPr>
      </p:pic>
      <p:pic>
        <p:nvPicPr>
          <p:cNvPr id="2" name="20">
            <a:extLst>
              <a:ext uri="{FF2B5EF4-FFF2-40B4-BE49-F238E27FC236}">
                <a16:creationId xmlns:a16="http://schemas.microsoft.com/office/drawing/2014/main" id="{926ADF17-8DDA-5D6D-1D2B-4C0D2C207DDA}"/>
              </a:ext>
              <a:ext uri="{C183D7F6-B498-43B3-948B-1728B52AA6E4}">
                <adec:decorative xmlns:adec="http://schemas.microsoft.com/office/drawing/2017/decorative" val="1"/>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tretch>
            <a:fillRect/>
          </a:stretch>
        </p:blipFill>
        <p:spPr bwMode="auto">
          <a:xfrm>
            <a:off x="3253897" y="4695667"/>
            <a:ext cx="5076825" cy="1800292"/>
          </a:xfrm>
          <a:prstGeom prst="rect">
            <a:avLst/>
          </a:prstGeom>
          <a:noFill/>
        </p:spPr>
      </p:pic>
      <p:pic>
        <p:nvPicPr>
          <p:cNvPr id="3" name="19">
            <a:extLst>
              <a:ext uri="{FF2B5EF4-FFF2-40B4-BE49-F238E27FC236}">
                <a16:creationId xmlns:a16="http://schemas.microsoft.com/office/drawing/2014/main" id="{EA14A42C-E023-C012-509E-409DA7434945}"/>
              </a:ext>
              <a:ext uri="{C183D7F6-B498-43B3-948B-1728B52AA6E4}">
                <adec:decorative xmlns:adec="http://schemas.microsoft.com/office/drawing/2017/decorative" val="1"/>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tretch>
            <a:fillRect/>
          </a:stretch>
        </p:blipFill>
        <p:spPr bwMode="auto">
          <a:xfrm>
            <a:off x="3253897" y="4695667"/>
            <a:ext cx="5076825" cy="1800292"/>
          </a:xfrm>
          <a:prstGeom prst="rect">
            <a:avLst/>
          </a:prstGeom>
          <a:noFill/>
        </p:spPr>
      </p:pic>
      <p:pic>
        <p:nvPicPr>
          <p:cNvPr id="4" name="18">
            <a:extLst>
              <a:ext uri="{FF2B5EF4-FFF2-40B4-BE49-F238E27FC236}">
                <a16:creationId xmlns:a16="http://schemas.microsoft.com/office/drawing/2014/main" id="{4368E07D-98BA-910E-A6BC-6D2EE07C806B}"/>
              </a:ext>
              <a:ext uri="{C183D7F6-B498-43B3-948B-1728B52AA6E4}">
                <adec:decorative xmlns:adec="http://schemas.microsoft.com/office/drawing/2017/decorative" val="1"/>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tretch>
            <a:fillRect/>
          </a:stretch>
        </p:blipFill>
        <p:spPr bwMode="auto">
          <a:xfrm>
            <a:off x="3253897" y="4695667"/>
            <a:ext cx="5076825" cy="1800292"/>
          </a:xfrm>
          <a:prstGeom prst="rect">
            <a:avLst/>
          </a:prstGeom>
          <a:noFill/>
        </p:spPr>
      </p:pic>
      <p:pic>
        <p:nvPicPr>
          <p:cNvPr id="5" name="17">
            <a:extLst>
              <a:ext uri="{FF2B5EF4-FFF2-40B4-BE49-F238E27FC236}">
                <a16:creationId xmlns:a16="http://schemas.microsoft.com/office/drawing/2014/main" id="{59FCFA51-5D33-D844-1104-C6763E6A4476}"/>
              </a:ext>
              <a:ext uri="{C183D7F6-B498-43B3-948B-1728B52AA6E4}">
                <adec:decorative xmlns:adec="http://schemas.microsoft.com/office/drawing/2017/decorative" val="1"/>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tretch>
            <a:fillRect/>
          </a:stretch>
        </p:blipFill>
        <p:spPr bwMode="auto">
          <a:xfrm>
            <a:off x="3253897" y="4695667"/>
            <a:ext cx="5076825" cy="1800292"/>
          </a:xfrm>
          <a:prstGeom prst="rect">
            <a:avLst/>
          </a:prstGeom>
          <a:noFill/>
        </p:spPr>
      </p:pic>
      <p:pic>
        <p:nvPicPr>
          <p:cNvPr id="6" name="16">
            <a:extLst>
              <a:ext uri="{FF2B5EF4-FFF2-40B4-BE49-F238E27FC236}">
                <a16:creationId xmlns:a16="http://schemas.microsoft.com/office/drawing/2014/main" id="{29B916D7-BBBC-61D4-8B02-DC56DC145DA6}"/>
              </a:ext>
              <a:ext uri="{C183D7F6-B498-43B3-948B-1728B52AA6E4}">
                <adec:decorative xmlns:adec="http://schemas.microsoft.com/office/drawing/2017/decorative" val="1"/>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tretch>
            <a:fillRect/>
          </a:stretch>
        </p:blipFill>
        <p:spPr bwMode="auto">
          <a:xfrm>
            <a:off x="3253897" y="4695667"/>
            <a:ext cx="5076825" cy="1800292"/>
          </a:xfrm>
          <a:prstGeom prst="rect">
            <a:avLst/>
          </a:prstGeom>
          <a:noFill/>
        </p:spPr>
      </p:pic>
      <p:pic>
        <p:nvPicPr>
          <p:cNvPr id="7" name="Picture 47">
            <a:extLst>
              <a:ext uri="{FF2B5EF4-FFF2-40B4-BE49-F238E27FC236}">
                <a16:creationId xmlns:a16="http://schemas.microsoft.com/office/drawing/2014/main" id="{88A20D49-CAE7-F418-6C54-D7A39C664B53}"/>
              </a:ext>
              <a:ext uri="{C183D7F6-B498-43B3-948B-1728B52AA6E4}">
                <adec:decorative xmlns:adec="http://schemas.microsoft.com/office/drawing/2017/decorative" val="1"/>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tretch>
            <a:fillRect/>
          </a:stretch>
        </p:blipFill>
        <p:spPr bwMode="auto">
          <a:xfrm>
            <a:off x="3253897" y="4695667"/>
            <a:ext cx="5076825" cy="1800292"/>
          </a:xfrm>
          <a:prstGeom prst="rect">
            <a:avLst/>
          </a:prstGeom>
          <a:noFill/>
        </p:spPr>
      </p:pic>
      <p:pic>
        <p:nvPicPr>
          <p:cNvPr id="8" name="Picture 51">
            <a:extLst>
              <a:ext uri="{FF2B5EF4-FFF2-40B4-BE49-F238E27FC236}">
                <a16:creationId xmlns:a16="http://schemas.microsoft.com/office/drawing/2014/main" id="{3B43F9D9-13BB-289F-BDD3-FCD5D1FB7288}"/>
              </a:ext>
              <a:ext uri="{C183D7F6-B498-43B3-948B-1728B52AA6E4}">
                <adec:decorative xmlns:adec="http://schemas.microsoft.com/office/drawing/2017/decorative" val="1"/>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tretch>
            <a:fillRect/>
          </a:stretch>
        </p:blipFill>
        <p:spPr bwMode="auto">
          <a:xfrm>
            <a:off x="3253897" y="4695667"/>
            <a:ext cx="5076825" cy="1800292"/>
          </a:xfrm>
          <a:prstGeom prst="rect">
            <a:avLst/>
          </a:prstGeom>
          <a:noFill/>
        </p:spPr>
      </p:pic>
      <p:pic>
        <p:nvPicPr>
          <p:cNvPr id="9" name="Picture 50">
            <a:extLst>
              <a:ext uri="{FF2B5EF4-FFF2-40B4-BE49-F238E27FC236}">
                <a16:creationId xmlns:a16="http://schemas.microsoft.com/office/drawing/2014/main" id="{738FB910-FC90-079D-4A78-39D1D3DA3218}"/>
              </a:ext>
              <a:ext uri="{C183D7F6-B498-43B3-948B-1728B52AA6E4}">
                <adec:decorative xmlns:adec="http://schemas.microsoft.com/office/drawing/2017/decorative" val="1"/>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tretch>
            <a:fillRect/>
          </a:stretch>
        </p:blipFill>
        <p:spPr bwMode="auto">
          <a:xfrm>
            <a:off x="3253897" y="4695667"/>
            <a:ext cx="5076825" cy="1800292"/>
          </a:xfrm>
          <a:prstGeom prst="rect">
            <a:avLst/>
          </a:prstGeom>
          <a:noFill/>
        </p:spPr>
      </p:pic>
      <p:pic>
        <p:nvPicPr>
          <p:cNvPr id="10" name="Picture 49">
            <a:extLst>
              <a:ext uri="{FF2B5EF4-FFF2-40B4-BE49-F238E27FC236}">
                <a16:creationId xmlns:a16="http://schemas.microsoft.com/office/drawing/2014/main" id="{F096C221-92EE-A325-DF38-3ECE0E15C834}"/>
              </a:ext>
              <a:ext uri="{C183D7F6-B498-43B3-948B-1728B52AA6E4}">
                <adec:decorative xmlns:adec="http://schemas.microsoft.com/office/drawing/2017/decorative" val="1"/>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tretch>
            <a:fillRect/>
          </a:stretch>
        </p:blipFill>
        <p:spPr bwMode="auto">
          <a:xfrm>
            <a:off x="3253897" y="4695667"/>
            <a:ext cx="5076825" cy="1800292"/>
          </a:xfrm>
          <a:prstGeom prst="rect">
            <a:avLst/>
          </a:prstGeom>
          <a:noFill/>
        </p:spPr>
      </p:pic>
      <p:pic>
        <p:nvPicPr>
          <p:cNvPr id="11" name="Picture 48">
            <a:extLst>
              <a:ext uri="{FF2B5EF4-FFF2-40B4-BE49-F238E27FC236}">
                <a16:creationId xmlns:a16="http://schemas.microsoft.com/office/drawing/2014/main" id="{B1D76BBB-671B-FAE2-8BF1-1C5116E053CB}"/>
              </a:ext>
              <a:ext uri="{C183D7F6-B498-43B3-948B-1728B52AA6E4}">
                <adec:decorative xmlns:adec="http://schemas.microsoft.com/office/drawing/2017/decorative" val="1"/>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tretch>
            <a:fillRect/>
          </a:stretch>
        </p:blipFill>
        <p:spPr bwMode="auto">
          <a:xfrm>
            <a:off x="3253897" y="4695667"/>
            <a:ext cx="5076825" cy="1800292"/>
          </a:xfrm>
          <a:prstGeom prst="rect">
            <a:avLst/>
          </a:prstGeom>
          <a:noFill/>
        </p:spPr>
      </p:pic>
      <p:pic>
        <p:nvPicPr>
          <p:cNvPr id="12" name="Picture 42">
            <a:extLst>
              <a:ext uri="{FF2B5EF4-FFF2-40B4-BE49-F238E27FC236}">
                <a16:creationId xmlns:a16="http://schemas.microsoft.com/office/drawing/2014/main" id="{D15F1CBA-56BC-5345-130F-88745CC7683B}"/>
              </a:ext>
              <a:ext uri="{C183D7F6-B498-43B3-948B-1728B52AA6E4}">
                <adec:decorative xmlns:adec="http://schemas.microsoft.com/office/drawing/2017/decorative" val="1"/>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tretch>
            <a:fillRect/>
          </a:stretch>
        </p:blipFill>
        <p:spPr bwMode="auto">
          <a:xfrm>
            <a:off x="3253897" y="4695667"/>
            <a:ext cx="5076825" cy="1800292"/>
          </a:xfrm>
          <a:prstGeom prst="rect">
            <a:avLst/>
          </a:prstGeom>
          <a:noFill/>
        </p:spPr>
      </p:pic>
      <p:pic>
        <p:nvPicPr>
          <p:cNvPr id="13" name="Picture 46">
            <a:extLst>
              <a:ext uri="{FF2B5EF4-FFF2-40B4-BE49-F238E27FC236}">
                <a16:creationId xmlns:a16="http://schemas.microsoft.com/office/drawing/2014/main" id="{A88D26C2-AB94-1A74-DCCF-D394807C5B48}"/>
              </a:ext>
              <a:ext uri="{C183D7F6-B498-43B3-948B-1728B52AA6E4}">
                <adec:decorative xmlns:adec="http://schemas.microsoft.com/office/drawing/2017/decorative" val="1"/>
              </a:ext>
            </a:extLst>
          </p:cNvPr>
          <p:cNvPicPr>
            <a:picLocks noChangeAspect="1" noChangeArrowheads="1"/>
          </p:cNvPicPr>
          <p:nvPr/>
        </p:nvPicPr>
        <p:blipFill>
          <a:blip r:embed="rId20" cstate="screen">
            <a:extLst>
              <a:ext uri="{28A0092B-C50C-407E-A947-70E740481C1C}">
                <a14:useLocalDpi xmlns:a14="http://schemas.microsoft.com/office/drawing/2010/main"/>
              </a:ext>
            </a:extLst>
          </a:blip>
          <a:stretch>
            <a:fillRect/>
          </a:stretch>
        </p:blipFill>
        <p:spPr bwMode="auto">
          <a:xfrm>
            <a:off x="3253897" y="4695667"/>
            <a:ext cx="5076825" cy="1800292"/>
          </a:xfrm>
          <a:prstGeom prst="rect">
            <a:avLst/>
          </a:prstGeom>
          <a:noFill/>
        </p:spPr>
      </p:pic>
      <p:pic>
        <p:nvPicPr>
          <p:cNvPr id="16" name="Picture 45">
            <a:extLst>
              <a:ext uri="{FF2B5EF4-FFF2-40B4-BE49-F238E27FC236}">
                <a16:creationId xmlns:a16="http://schemas.microsoft.com/office/drawing/2014/main" id="{53B7935A-26FB-55E0-471F-617B2EB1E716}"/>
              </a:ext>
              <a:ext uri="{C183D7F6-B498-43B3-948B-1728B52AA6E4}">
                <adec:decorative xmlns:adec="http://schemas.microsoft.com/office/drawing/2017/decorative" val="1"/>
              </a:ext>
            </a:extLst>
          </p:cNvPr>
          <p:cNvPicPr>
            <a:picLocks noChangeAspect="1" noChangeArrowheads="1"/>
          </p:cNvPicPr>
          <p:nvPr/>
        </p:nvPicPr>
        <p:blipFill>
          <a:blip r:embed="rId21" cstate="screen">
            <a:extLst>
              <a:ext uri="{28A0092B-C50C-407E-A947-70E740481C1C}">
                <a14:useLocalDpi xmlns:a14="http://schemas.microsoft.com/office/drawing/2010/main"/>
              </a:ext>
            </a:extLst>
          </a:blip>
          <a:stretch>
            <a:fillRect/>
          </a:stretch>
        </p:blipFill>
        <p:spPr bwMode="auto">
          <a:xfrm>
            <a:off x="3253897" y="4695667"/>
            <a:ext cx="5076825" cy="1800292"/>
          </a:xfrm>
          <a:prstGeom prst="rect">
            <a:avLst/>
          </a:prstGeom>
          <a:noFill/>
        </p:spPr>
      </p:pic>
      <p:pic>
        <p:nvPicPr>
          <p:cNvPr id="17" name="Picture 44">
            <a:extLst>
              <a:ext uri="{FF2B5EF4-FFF2-40B4-BE49-F238E27FC236}">
                <a16:creationId xmlns:a16="http://schemas.microsoft.com/office/drawing/2014/main" id="{9CDFDB6C-B5B0-B5B7-2A2D-64B21F92BF4A}"/>
              </a:ext>
              <a:ext uri="{C183D7F6-B498-43B3-948B-1728B52AA6E4}">
                <adec:decorative xmlns:adec="http://schemas.microsoft.com/office/drawing/2017/decorative" val="1"/>
              </a:ext>
            </a:extLst>
          </p:cNvPr>
          <p:cNvPicPr>
            <a:picLocks noChangeAspect="1" noChangeArrowheads="1"/>
          </p:cNvPicPr>
          <p:nvPr/>
        </p:nvPicPr>
        <p:blipFill>
          <a:blip r:embed="rId22" cstate="screen">
            <a:extLst>
              <a:ext uri="{28A0092B-C50C-407E-A947-70E740481C1C}">
                <a14:useLocalDpi xmlns:a14="http://schemas.microsoft.com/office/drawing/2010/main"/>
              </a:ext>
            </a:extLst>
          </a:blip>
          <a:stretch>
            <a:fillRect/>
          </a:stretch>
        </p:blipFill>
        <p:spPr bwMode="auto">
          <a:xfrm>
            <a:off x="3253897" y="4695667"/>
            <a:ext cx="5076825" cy="1800292"/>
          </a:xfrm>
          <a:prstGeom prst="rect">
            <a:avLst/>
          </a:prstGeom>
          <a:noFill/>
        </p:spPr>
      </p:pic>
      <p:pic>
        <p:nvPicPr>
          <p:cNvPr id="18" name="Picture 43">
            <a:extLst>
              <a:ext uri="{FF2B5EF4-FFF2-40B4-BE49-F238E27FC236}">
                <a16:creationId xmlns:a16="http://schemas.microsoft.com/office/drawing/2014/main" id="{0F9753EC-6E9D-6473-D8AC-0A0D0EBCF3DE}"/>
              </a:ext>
              <a:ext uri="{C183D7F6-B498-43B3-948B-1728B52AA6E4}">
                <adec:decorative xmlns:adec="http://schemas.microsoft.com/office/drawing/2017/decorative" val="1"/>
              </a:ext>
            </a:extLst>
          </p:cNvPr>
          <p:cNvPicPr>
            <a:picLocks noChangeAspect="1" noChangeArrowheads="1"/>
          </p:cNvPicPr>
          <p:nvPr/>
        </p:nvPicPr>
        <p:blipFill>
          <a:blip r:embed="rId23" cstate="screen">
            <a:extLst>
              <a:ext uri="{28A0092B-C50C-407E-A947-70E740481C1C}">
                <a14:useLocalDpi xmlns:a14="http://schemas.microsoft.com/office/drawing/2010/main"/>
              </a:ext>
            </a:extLst>
          </a:blip>
          <a:stretch>
            <a:fillRect/>
          </a:stretch>
        </p:blipFill>
        <p:spPr bwMode="auto">
          <a:xfrm>
            <a:off x="3253897" y="4695667"/>
            <a:ext cx="5076825" cy="1800292"/>
          </a:xfrm>
          <a:prstGeom prst="rect">
            <a:avLst/>
          </a:prstGeom>
          <a:noFill/>
        </p:spPr>
      </p:pic>
      <p:pic>
        <p:nvPicPr>
          <p:cNvPr id="19" name="Picture 18">
            <a:extLst>
              <a:ext uri="{FF2B5EF4-FFF2-40B4-BE49-F238E27FC236}">
                <a16:creationId xmlns:a16="http://schemas.microsoft.com/office/drawing/2014/main" id="{0CDD1E40-FE1E-D4AA-F321-EC26E2055249}"/>
              </a:ext>
              <a:ext uri="{C183D7F6-B498-43B3-948B-1728B52AA6E4}">
                <adec:decorative xmlns:adec="http://schemas.microsoft.com/office/drawing/2017/decorative" val="1"/>
              </a:ext>
            </a:extLst>
          </p:cNvPr>
          <p:cNvPicPr>
            <a:picLocks noChangeAspect="1" noChangeArrowheads="1"/>
          </p:cNvPicPr>
          <p:nvPr/>
        </p:nvPicPr>
        <p:blipFill>
          <a:blip r:embed="rId24" cstate="screen">
            <a:extLst>
              <a:ext uri="{28A0092B-C50C-407E-A947-70E740481C1C}">
                <a14:useLocalDpi xmlns:a14="http://schemas.microsoft.com/office/drawing/2010/main"/>
              </a:ext>
            </a:extLst>
          </a:blip>
          <a:stretch>
            <a:fillRect/>
          </a:stretch>
        </p:blipFill>
        <p:spPr bwMode="auto">
          <a:xfrm>
            <a:off x="3253897" y="4695667"/>
            <a:ext cx="5076825" cy="1800292"/>
          </a:xfrm>
          <a:prstGeom prst="rect">
            <a:avLst/>
          </a:prstGeom>
          <a:noFill/>
        </p:spPr>
      </p:pic>
      <p:pic>
        <p:nvPicPr>
          <p:cNvPr id="20" name="Picture 40">
            <a:extLst>
              <a:ext uri="{FF2B5EF4-FFF2-40B4-BE49-F238E27FC236}">
                <a16:creationId xmlns:a16="http://schemas.microsoft.com/office/drawing/2014/main" id="{E5C600D8-2EB2-4039-4FC6-811A795E1436}"/>
              </a:ext>
              <a:ext uri="{C183D7F6-B498-43B3-948B-1728B52AA6E4}">
                <adec:decorative xmlns:adec="http://schemas.microsoft.com/office/drawing/2017/decorative" val="1"/>
              </a:ext>
            </a:extLst>
          </p:cNvPr>
          <p:cNvPicPr>
            <a:picLocks noChangeAspect="1" noChangeArrowheads="1"/>
          </p:cNvPicPr>
          <p:nvPr/>
        </p:nvPicPr>
        <p:blipFill>
          <a:blip r:embed="rId25" cstate="screen">
            <a:extLst>
              <a:ext uri="{28A0092B-C50C-407E-A947-70E740481C1C}">
                <a14:useLocalDpi xmlns:a14="http://schemas.microsoft.com/office/drawing/2010/main"/>
              </a:ext>
            </a:extLst>
          </a:blip>
          <a:stretch>
            <a:fillRect/>
          </a:stretch>
        </p:blipFill>
        <p:spPr bwMode="auto">
          <a:xfrm>
            <a:off x="3253897" y="4695667"/>
            <a:ext cx="5076825" cy="1800292"/>
          </a:xfrm>
          <a:prstGeom prst="rect">
            <a:avLst/>
          </a:prstGeom>
          <a:noFill/>
        </p:spPr>
      </p:pic>
      <p:pic>
        <p:nvPicPr>
          <p:cNvPr id="38" name="Picture 39">
            <a:extLst>
              <a:ext uri="{FF2B5EF4-FFF2-40B4-BE49-F238E27FC236}">
                <a16:creationId xmlns:a16="http://schemas.microsoft.com/office/drawing/2014/main" id="{BD989A04-C779-3B1D-759A-7DCF202F23BE}"/>
              </a:ext>
              <a:ext uri="{C183D7F6-B498-43B3-948B-1728B52AA6E4}">
                <adec:decorative xmlns:adec="http://schemas.microsoft.com/office/drawing/2017/decorative" val="1"/>
              </a:ext>
            </a:extLst>
          </p:cNvPr>
          <p:cNvPicPr>
            <a:picLocks noChangeAspect="1" noChangeArrowheads="1"/>
          </p:cNvPicPr>
          <p:nvPr/>
        </p:nvPicPr>
        <p:blipFill>
          <a:blip r:embed="rId26" cstate="screen">
            <a:extLst>
              <a:ext uri="{28A0092B-C50C-407E-A947-70E740481C1C}">
                <a14:useLocalDpi xmlns:a14="http://schemas.microsoft.com/office/drawing/2010/main"/>
              </a:ext>
            </a:extLst>
          </a:blip>
          <a:stretch>
            <a:fillRect/>
          </a:stretch>
        </p:blipFill>
        <p:spPr bwMode="auto">
          <a:xfrm>
            <a:off x="3253897" y="4695667"/>
            <a:ext cx="5076825" cy="1800292"/>
          </a:xfrm>
          <a:prstGeom prst="rect">
            <a:avLst/>
          </a:prstGeom>
          <a:noFill/>
        </p:spPr>
      </p:pic>
      <p:pic>
        <p:nvPicPr>
          <p:cNvPr id="39" name="Picture 38">
            <a:extLst>
              <a:ext uri="{FF2B5EF4-FFF2-40B4-BE49-F238E27FC236}">
                <a16:creationId xmlns:a16="http://schemas.microsoft.com/office/drawing/2014/main" id="{2AEA6BFF-78D7-3AFE-9E66-BA7DB878D2AF}"/>
              </a:ext>
              <a:ext uri="{C183D7F6-B498-43B3-948B-1728B52AA6E4}">
                <adec:decorative xmlns:adec="http://schemas.microsoft.com/office/drawing/2017/decorative" val="1"/>
              </a:ext>
            </a:extLst>
          </p:cNvPr>
          <p:cNvPicPr>
            <a:picLocks noChangeAspect="1" noChangeArrowheads="1"/>
          </p:cNvPicPr>
          <p:nvPr/>
        </p:nvPicPr>
        <p:blipFill>
          <a:blip r:embed="rId27" cstate="screen">
            <a:extLst>
              <a:ext uri="{28A0092B-C50C-407E-A947-70E740481C1C}">
                <a14:useLocalDpi xmlns:a14="http://schemas.microsoft.com/office/drawing/2010/main"/>
              </a:ext>
            </a:extLst>
          </a:blip>
          <a:stretch>
            <a:fillRect/>
          </a:stretch>
        </p:blipFill>
        <p:spPr bwMode="auto">
          <a:xfrm>
            <a:off x="3253897" y="4695667"/>
            <a:ext cx="5076825" cy="1800292"/>
          </a:xfrm>
          <a:prstGeom prst="rect">
            <a:avLst/>
          </a:prstGeom>
          <a:noFill/>
        </p:spPr>
      </p:pic>
      <p:pic>
        <p:nvPicPr>
          <p:cNvPr id="40" name="Picture 33">
            <a:extLst>
              <a:ext uri="{FF2B5EF4-FFF2-40B4-BE49-F238E27FC236}">
                <a16:creationId xmlns:a16="http://schemas.microsoft.com/office/drawing/2014/main" id="{F3CE631D-B147-E06A-FC11-96D0024D35E6}"/>
              </a:ext>
              <a:ext uri="{C183D7F6-B498-43B3-948B-1728B52AA6E4}">
                <adec:decorative xmlns:adec="http://schemas.microsoft.com/office/drawing/2017/decorative" val="1"/>
              </a:ext>
            </a:extLst>
          </p:cNvPr>
          <p:cNvPicPr>
            <a:picLocks noChangeAspect="1" noChangeArrowheads="1"/>
          </p:cNvPicPr>
          <p:nvPr/>
        </p:nvPicPr>
        <p:blipFill>
          <a:blip r:embed="rId28" cstate="screen">
            <a:extLst>
              <a:ext uri="{28A0092B-C50C-407E-A947-70E740481C1C}">
                <a14:useLocalDpi xmlns:a14="http://schemas.microsoft.com/office/drawing/2010/main"/>
              </a:ext>
            </a:extLst>
          </a:blip>
          <a:stretch>
            <a:fillRect/>
          </a:stretch>
        </p:blipFill>
        <p:spPr bwMode="auto">
          <a:xfrm>
            <a:off x="3253897" y="4695667"/>
            <a:ext cx="5076825" cy="1800292"/>
          </a:xfrm>
          <a:prstGeom prst="rect">
            <a:avLst/>
          </a:prstGeom>
          <a:noFill/>
        </p:spPr>
      </p:pic>
      <p:pic>
        <p:nvPicPr>
          <p:cNvPr id="41" name="Picture 36">
            <a:extLst>
              <a:ext uri="{FF2B5EF4-FFF2-40B4-BE49-F238E27FC236}">
                <a16:creationId xmlns:a16="http://schemas.microsoft.com/office/drawing/2014/main" id="{A3C265D2-9B10-2236-5D6A-B2CA6B8D464D}"/>
              </a:ext>
              <a:ext uri="{C183D7F6-B498-43B3-948B-1728B52AA6E4}">
                <adec:decorative xmlns:adec="http://schemas.microsoft.com/office/drawing/2017/decorative" val="1"/>
              </a:ext>
            </a:extLst>
          </p:cNvPr>
          <p:cNvPicPr>
            <a:picLocks noChangeAspect="1" noChangeArrowheads="1"/>
          </p:cNvPicPr>
          <p:nvPr/>
        </p:nvPicPr>
        <p:blipFill>
          <a:blip r:embed="rId29" cstate="screen">
            <a:extLst>
              <a:ext uri="{28A0092B-C50C-407E-A947-70E740481C1C}">
                <a14:useLocalDpi xmlns:a14="http://schemas.microsoft.com/office/drawing/2010/main"/>
              </a:ext>
            </a:extLst>
          </a:blip>
          <a:stretch>
            <a:fillRect/>
          </a:stretch>
        </p:blipFill>
        <p:spPr bwMode="auto">
          <a:xfrm>
            <a:off x="3253897" y="4695667"/>
            <a:ext cx="5076825" cy="1800292"/>
          </a:xfrm>
          <a:prstGeom prst="rect">
            <a:avLst/>
          </a:prstGeom>
          <a:noFill/>
        </p:spPr>
      </p:pic>
      <p:pic>
        <p:nvPicPr>
          <p:cNvPr id="42" name="Picture 32">
            <a:extLst>
              <a:ext uri="{FF2B5EF4-FFF2-40B4-BE49-F238E27FC236}">
                <a16:creationId xmlns:a16="http://schemas.microsoft.com/office/drawing/2014/main" id="{6731FE64-4E40-D1DF-F760-62B7526F767F}"/>
              </a:ext>
              <a:ext uri="{C183D7F6-B498-43B3-948B-1728B52AA6E4}">
                <adec:decorative xmlns:adec="http://schemas.microsoft.com/office/drawing/2017/decorative" val="1"/>
              </a:ext>
            </a:extLst>
          </p:cNvPr>
          <p:cNvPicPr>
            <a:picLocks noChangeAspect="1" noChangeArrowheads="1"/>
          </p:cNvPicPr>
          <p:nvPr/>
        </p:nvPicPr>
        <p:blipFill>
          <a:blip r:embed="rId30" cstate="screen">
            <a:extLst>
              <a:ext uri="{28A0092B-C50C-407E-A947-70E740481C1C}">
                <a14:useLocalDpi xmlns:a14="http://schemas.microsoft.com/office/drawing/2010/main"/>
              </a:ext>
            </a:extLst>
          </a:blip>
          <a:stretch>
            <a:fillRect/>
          </a:stretch>
        </p:blipFill>
        <p:spPr bwMode="auto">
          <a:xfrm>
            <a:off x="3253897" y="4695667"/>
            <a:ext cx="5076825" cy="1800292"/>
          </a:xfrm>
          <a:prstGeom prst="rect">
            <a:avLst/>
          </a:prstGeom>
          <a:noFill/>
        </p:spPr>
      </p:pic>
    </p:spTree>
    <p:extLst>
      <p:ext uri="{BB962C8B-B14F-4D97-AF65-F5344CB8AC3E}">
        <p14:creationId xmlns:p14="http://schemas.microsoft.com/office/powerpoint/2010/main" val="12225094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1000">
        <p159:morph option="byObject"/>
      </p:transition>
    </mc:Choice>
    <mc:Fallback xmlns="">
      <p:transition spd="slow" advClick="0" advTm="30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900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59000"/>
                            </p:stCondLst>
                            <p:childTnLst>
                              <p:par>
                                <p:cTn id="8" presetID="1" presetClass="entr" presetSubtype="0" fill="hold" nodeType="afterEffect">
                                  <p:stCondLst>
                                    <p:cond delay="59000"/>
                                  </p:stCondLst>
                                  <p:childTnLst>
                                    <p:set>
                                      <p:cBhvr>
                                        <p:cTn id="9" dur="1" fill="hold">
                                          <p:stCondLst>
                                            <p:cond delay="0"/>
                                          </p:stCondLst>
                                        </p:cTn>
                                        <p:tgtEl>
                                          <p:spTgt spid="4"/>
                                        </p:tgtEl>
                                        <p:attrNameLst>
                                          <p:attrName>style.visibility</p:attrName>
                                        </p:attrNameLst>
                                      </p:cBhvr>
                                      <p:to>
                                        <p:strVal val="visible"/>
                                      </p:to>
                                    </p:set>
                                  </p:childTnLst>
                                </p:cTn>
                              </p:par>
                            </p:childTnLst>
                          </p:cTn>
                        </p:par>
                        <p:par>
                          <p:cTn id="10" fill="hold">
                            <p:stCondLst>
                              <p:cond delay="118000"/>
                            </p:stCondLst>
                            <p:childTnLst>
                              <p:par>
                                <p:cTn id="11" presetID="1" presetClass="entr" presetSubtype="0" fill="hold" nodeType="afterEffect">
                                  <p:stCondLst>
                                    <p:cond delay="59000"/>
                                  </p:stCondLst>
                                  <p:childTnLst>
                                    <p:set>
                                      <p:cBhvr>
                                        <p:cTn id="12" dur="1" fill="hold">
                                          <p:stCondLst>
                                            <p:cond delay="0"/>
                                          </p:stCondLst>
                                        </p:cTn>
                                        <p:tgtEl>
                                          <p:spTgt spid="5"/>
                                        </p:tgtEl>
                                        <p:attrNameLst>
                                          <p:attrName>style.visibility</p:attrName>
                                        </p:attrNameLst>
                                      </p:cBhvr>
                                      <p:to>
                                        <p:strVal val="visible"/>
                                      </p:to>
                                    </p:set>
                                  </p:childTnLst>
                                </p:cTn>
                              </p:par>
                            </p:childTnLst>
                          </p:cTn>
                        </p:par>
                        <p:par>
                          <p:cTn id="13" fill="hold">
                            <p:stCondLst>
                              <p:cond delay="177000"/>
                            </p:stCondLst>
                            <p:childTnLst>
                              <p:par>
                                <p:cTn id="14" presetID="1" presetClass="entr" presetSubtype="0" fill="hold" nodeType="afterEffect">
                                  <p:stCondLst>
                                    <p:cond delay="59000"/>
                                  </p:stCondLst>
                                  <p:childTnLst>
                                    <p:set>
                                      <p:cBhvr>
                                        <p:cTn id="15" dur="1" fill="hold">
                                          <p:stCondLst>
                                            <p:cond delay="0"/>
                                          </p:stCondLst>
                                        </p:cTn>
                                        <p:tgtEl>
                                          <p:spTgt spid="6"/>
                                        </p:tgtEl>
                                        <p:attrNameLst>
                                          <p:attrName>style.visibility</p:attrName>
                                        </p:attrNameLst>
                                      </p:cBhvr>
                                      <p:to>
                                        <p:strVal val="visible"/>
                                      </p:to>
                                    </p:set>
                                  </p:childTnLst>
                                </p:cTn>
                              </p:par>
                            </p:childTnLst>
                          </p:cTn>
                        </p:par>
                        <p:par>
                          <p:cTn id="16" fill="hold">
                            <p:stCondLst>
                              <p:cond delay="236000"/>
                            </p:stCondLst>
                            <p:childTnLst>
                              <p:par>
                                <p:cTn id="17" presetID="1" presetClass="entr" presetSubtype="0" fill="hold" nodeType="afterEffect">
                                  <p:stCondLst>
                                    <p:cond delay="59000"/>
                                  </p:stCondLst>
                                  <p:childTnLst>
                                    <p:set>
                                      <p:cBhvr>
                                        <p:cTn id="18" dur="1" fill="hold">
                                          <p:stCondLst>
                                            <p:cond delay="0"/>
                                          </p:stCondLst>
                                        </p:cTn>
                                        <p:tgtEl>
                                          <p:spTgt spid="7"/>
                                        </p:tgtEl>
                                        <p:attrNameLst>
                                          <p:attrName>style.visibility</p:attrName>
                                        </p:attrNameLst>
                                      </p:cBhvr>
                                      <p:to>
                                        <p:strVal val="visible"/>
                                      </p:to>
                                    </p:set>
                                  </p:childTnLst>
                                </p:cTn>
                              </p:par>
                            </p:childTnLst>
                          </p:cTn>
                        </p:par>
                        <p:par>
                          <p:cTn id="19" fill="hold">
                            <p:stCondLst>
                              <p:cond delay="295000"/>
                            </p:stCondLst>
                            <p:childTnLst>
                              <p:par>
                                <p:cTn id="20" presetID="1" presetClass="entr" presetSubtype="0" fill="hold" nodeType="afterEffect">
                                  <p:stCondLst>
                                    <p:cond delay="59000"/>
                                  </p:stCondLst>
                                  <p:childTnLst>
                                    <p:set>
                                      <p:cBhvr>
                                        <p:cTn id="21" dur="1" fill="hold">
                                          <p:stCondLst>
                                            <p:cond delay="0"/>
                                          </p:stCondLst>
                                        </p:cTn>
                                        <p:tgtEl>
                                          <p:spTgt spid="8"/>
                                        </p:tgtEl>
                                        <p:attrNameLst>
                                          <p:attrName>style.visibility</p:attrName>
                                        </p:attrNameLst>
                                      </p:cBhvr>
                                      <p:to>
                                        <p:strVal val="visible"/>
                                      </p:to>
                                    </p:set>
                                  </p:childTnLst>
                                </p:cTn>
                              </p:par>
                            </p:childTnLst>
                          </p:cTn>
                        </p:par>
                        <p:par>
                          <p:cTn id="22" fill="hold">
                            <p:stCondLst>
                              <p:cond delay="354000"/>
                            </p:stCondLst>
                            <p:childTnLst>
                              <p:par>
                                <p:cTn id="23" presetID="1" presetClass="entr" presetSubtype="0" fill="hold" nodeType="afterEffect">
                                  <p:stCondLst>
                                    <p:cond delay="59000"/>
                                  </p:stCondLst>
                                  <p:childTnLst>
                                    <p:set>
                                      <p:cBhvr>
                                        <p:cTn id="24" dur="1" fill="hold">
                                          <p:stCondLst>
                                            <p:cond delay="0"/>
                                          </p:stCondLst>
                                        </p:cTn>
                                        <p:tgtEl>
                                          <p:spTgt spid="9"/>
                                        </p:tgtEl>
                                        <p:attrNameLst>
                                          <p:attrName>style.visibility</p:attrName>
                                        </p:attrNameLst>
                                      </p:cBhvr>
                                      <p:to>
                                        <p:strVal val="visible"/>
                                      </p:to>
                                    </p:set>
                                  </p:childTnLst>
                                </p:cTn>
                              </p:par>
                            </p:childTnLst>
                          </p:cTn>
                        </p:par>
                        <p:par>
                          <p:cTn id="25" fill="hold">
                            <p:stCondLst>
                              <p:cond delay="413000"/>
                            </p:stCondLst>
                            <p:childTnLst>
                              <p:par>
                                <p:cTn id="26" presetID="1" presetClass="entr" presetSubtype="0" fill="hold" nodeType="afterEffect">
                                  <p:stCondLst>
                                    <p:cond delay="59000"/>
                                  </p:stCondLst>
                                  <p:childTnLst>
                                    <p:set>
                                      <p:cBhvr>
                                        <p:cTn id="27" dur="1" fill="hold">
                                          <p:stCondLst>
                                            <p:cond delay="0"/>
                                          </p:stCondLst>
                                        </p:cTn>
                                        <p:tgtEl>
                                          <p:spTgt spid="10"/>
                                        </p:tgtEl>
                                        <p:attrNameLst>
                                          <p:attrName>style.visibility</p:attrName>
                                        </p:attrNameLst>
                                      </p:cBhvr>
                                      <p:to>
                                        <p:strVal val="visible"/>
                                      </p:to>
                                    </p:set>
                                  </p:childTnLst>
                                </p:cTn>
                              </p:par>
                            </p:childTnLst>
                          </p:cTn>
                        </p:par>
                        <p:par>
                          <p:cTn id="28" fill="hold">
                            <p:stCondLst>
                              <p:cond delay="472000"/>
                            </p:stCondLst>
                            <p:childTnLst>
                              <p:par>
                                <p:cTn id="29" presetID="1" presetClass="entr" presetSubtype="0" fill="hold" nodeType="afterEffect">
                                  <p:stCondLst>
                                    <p:cond delay="59000"/>
                                  </p:stCondLst>
                                  <p:childTnLst>
                                    <p:set>
                                      <p:cBhvr>
                                        <p:cTn id="30" dur="1" fill="hold">
                                          <p:stCondLst>
                                            <p:cond delay="0"/>
                                          </p:stCondLst>
                                        </p:cTn>
                                        <p:tgtEl>
                                          <p:spTgt spid="11"/>
                                        </p:tgtEl>
                                        <p:attrNameLst>
                                          <p:attrName>style.visibility</p:attrName>
                                        </p:attrNameLst>
                                      </p:cBhvr>
                                      <p:to>
                                        <p:strVal val="visible"/>
                                      </p:to>
                                    </p:set>
                                  </p:childTnLst>
                                </p:cTn>
                              </p:par>
                            </p:childTnLst>
                          </p:cTn>
                        </p:par>
                        <p:par>
                          <p:cTn id="31" fill="hold">
                            <p:stCondLst>
                              <p:cond delay="531000"/>
                            </p:stCondLst>
                            <p:childTnLst>
                              <p:par>
                                <p:cTn id="32" presetID="1" presetClass="entr" presetSubtype="0" fill="hold" nodeType="afterEffect">
                                  <p:stCondLst>
                                    <p:cond delay="59000"/>
                                  </p:stCondLst>
                                  <p:childTnLst>
                                    <p:set>
                                      <p:cBhvr>
                                        <p:cTn id="33" dur="1" fill="hold">
                                          <p:stCondLst>
                                            <p:cond delay="0"/>
                                          </p:stCondLst>
                                        </p:cTn>
                                        <p:tgtEl>
                                          <p:spTgt spid="12"/>
                                        </p:tgtEl>
                                        <p:attrNameLst>
                                          <p:attrName>style.visibility</p:attrName>
                                        </p:attrNameLst>
                                      </p:cBhvr>
                                      <p:to>
                                        <p:strVal val="visible"/>
                                      </p:to>
                                    </p:set>
                                  </p:childTnLst>
                                </p:cTn>
                              </p:par>
                            </p:childTnLst>
                          </p:cTn>
                        </p:par>
                        <p:par>
                          <p:cTn id="34" fill="hold">
                            <p:stCondLst>
                              <p:cond delay="590000"/>
                            </p:stCondLst>
                            <p:childTnLst>
                              <p:par>
                                <p:cTn id="35" presetID="1" presetClass="entr" presetSubtype="0" fill="hold" nodeType="afterEffect">
                                  <p:stCondLst>
                                    <p:cond delay="59000"/>
                                  </p:stCondLst>
                                  <p:childTnLst>
                                    <p:set>
                                      <p:cBhvr>
                                        <p:cTn id="36" dur="1" fill="hold">
                                          <p:stCondLst>
                                            <p:cond delay="0"/>
                                          </p:stCondLst>
                                        </p:cTn>
                                        <p:tgtEl>
                                          <p:spTgt spid="13"/>
                                        </p:tgtEl>
                                        <p:attrNameLst>
                                          <p:attrName>style.visibility</p:attrName>
                                        </p:attrNameLst>
                                      </p:cBhvr>
                                      <p:to>
                                        <p:strVal val="visible"/>
                                      </p:to>
                                    </p:set>
                                  </p:childTnLst>
                                </p:cTn>
                              </p:par>
                            </p:childTnLst>
                          </p:cTn>
                        </p:par>
                        <p:par>
                          <p:cTn id="37" fill="hold">
                            <p:stCondLst>
                              <p:cond delay="649000"/>
                            </p:stCondLst>
                            <p:childTnLst>
                              <p:par>
                                <p:cTn id="38" presetID="1" presetClass="entr" presetSubtype="0" fill="hold" nodeType="afterEffect">
                                  <p:stCondLst>
                                    <p:cond delay="59000"/>
                                  </p:stCondLst>
                                  <p:childTnLst>
                                    <p:set>
                                      <p:cBhvr>
                                        <p:cTn id="39" dur="1" fill="hold">
                                          <p:stCondLst>
                                            <p:cond delay="0"/>
                                          </p:stCondLst>
                                        </p:cTn>
                                        <p:tgtEl>
                                          <p:spTgt spid="16"/>
                                        </p:tgtEl>
                                        <p:attrNameLst>
                                          <p:attrName>style.visibility</p:attrName>
                                        </p:attrNameLst>
                                      </p:cBhvr>
                                      <p:to>
                                        <p:strVal val="visible"/>
                                      </p:to>
                                    </p:set>
                                  </p:childTnLst>
                                </p:cTn>
                              </p:par>
                            </p:childTnLst>
                          </p:cTn>
                        </p:par>
                        <p:par>
                          <p:cTn id="40" fill="hold">
                            <p:stCondLst>
                              <p:cond delay="708000"/>
                            </p:stCondLst>
                            <p:childTnLst>
                              <p:par>
                                <p:cTn id="41" presetID="1" presetClass="entr" presetSubtype="0" fill="hold" nodeType="afterEffect">
                                  <p:stCondLst>
                                    <p:cond delay="59000"/>
                                  </p:stCondLst>
                                  <p:childTnLst>
                                    <p:set>
                                      <p:cBhvr>
                                        <p:cTn id="42" dur="1" fill="hold">
                                          <p:stCondLst>
                                            <p:cond delay="0"/>
                                          </p:stCondLst>
                                        </p:cTn>
                                        <p:tgtEl>
                                          <p:spTgt spid="17"/>
                                        </p:tgtEl>
                                        <p:attrNameLst>
                                          <p:attrName>style.visibility</p:attrName>
                                        </p:attrNameLst>
                                      </p:cBhvr>
                                      <p:to>
                                        <p:strVal val="visible"/>
                                      </p:to>
                                    </p:set>
                                  </p:childTnLst>
                                </p:cTn>
                              </p:par>
                            </p:childTnLst>
                          </p:cTn>
                        </p:par>
                        <p:par>
                          <p:cTn id="43" fill="hold">
                            <p:stCondLst>
                              <p:cond delay="767000"/>
                            </p:stCondLst>
                            <p:childTnLst>
                              <p:par>
                                <p:cTn id="44" presetID="1" presetClass="entr" presetSubtype="0" fill="hold" nodeType="afterEffect">
                                  <p:stCondLst>
                                    <p:cond delay="59000"/>
                                  </p:stCondLst>
                                  <p:childTnLst>
                                    <p:set>
                                      <p:cBhvr>
                                        <p:cTn id="45" dur="1" fill="hold">
                                          <p:stCondLst>
                                            <p:cond delay="0"/>
                                          </p:stCondLst>
                                        </p:cTn>
                                        <p:tgtEl>
                                          <p:spTgt spid="18"/>
                                        </p:tgtEl>
                                        <p:attrNameLst>
                                          <p:attrName>style.visibility</p:attrName>
                                        </p:attrNameLst>
                                      </p:cBhvr>
                                      <p:to>
                                        <p:strVal val="visible"/>
                                      </p:to>
                                    </p:set>
                                  </p:childTnLst>
                                </p:cTn>
                              </p:par>
                            </p:childTnLst>
                          </p:cTn>
                        </p:par>
                        <p:par>
                          <p:cTn id="46" fill="hold">
                            <p:stCondLst>
                              <p:cond delay="826000"/>
                            </p:stCondLst>
                            <p:childTnLst>
                              <p:par>
                                <p:cTn id="47" presetID="1" presetClass="entr" presetSubtype="0" fill="hold" nodeType="afterEffect">
                                  <p:stCondLst>
                                    <p:cond delay="59000"/>
                                  </p:stCondLst>
                                  <p:childTnLst>
                                    <p:set>
                                      <p:cBhvr>
                                        <p:cTn id="48" dur="1" fill="hold">
                                          <p:stCondLst>
                                            <p:cond delay="0"/>
                                          </p:stCondLst>
                                        </p:cTn>
                                        <p:tgtEl>
                                          <p:spTgt spid="19"/>
                                        </p:tgtEl>
                                        <p:attrNameLst>
                                          <p:attrName>style.visibility</p:attrName>
                                        </p:attrNameLst>
                                      </p:cBhvr>
                                      <p:to>
                                        <p:strVal val="visible"/>
                                      </p:to>
                                    </p:set>
                                  </p:childTnLst>
                                </p:cTn>
                              </p:par>
                            </p:childTnLst>
                          </p:cTn>
                        </p:par>
                        <p:par>
                          <p:cTn id="49" fill="hold">
                            <p:stCondLst>
                              <p:cond delay="885000"/>
                            </p:stCondLst>
                            <p:childTnLst>
                              <p:par>
                                <p:cTn id="50" presetID="1" presetClass="entr" presetSubtype="0" fill="hold" nodeType="afterEffect">
                                  <p:stCondLst>
                                    <p:cond delay="59000"/>
                                  </p:stCondLst>
                                  <p:childTnLst>
                                    <p:set>
                                      <p:cBhvr>
                                        <p:cTn id="51" dur="1" fill="hold">
                                          <p:stCondLst>
                                            <p:cond delay="0"/>
                                          </p:stCondLst>
                                        </p:cTn>
                                        <p:tgtEl>
                                          <p:spTgt spid="20"/>
                                        </p:tgtEl>
                                        <p:attrNameLst>
                                          <p:attrName>style.visibility</p:attrName>
                                        </p:attrNameLst>
                                      </p:cBhvr>
                                      <p:to>
                                        <p:strVal val="visible"/>
                                      </p:to>
                                    </p:set>
                                  </p:childTnLst>
                                </p:cTn>
                              </p:par>
                            </p:childTnLst>
                          </p:cTn>
                        </p:par>
                        <p:par>
                          <p:cTn id="52" fill="hold">
                            <p:stCondLst>
                              <p:cond delay="944000"/>
                            </p:stCondLst>
                            <p:childTnLst>
                              <p:par>
                                <p:cTn id="53" presetID="1" presetClass="entr" presetSubtype="0" fill="hold" nodeType="afterEffect">
                                  <p:stCondLst>
                                    <p:cond delay="59000"/>
                                  </p:stCondLst>
                                  <p:childTnLst>
                                    <p:set>
                                      <p:cBhvr>
                                        <p:cTn id="54" dur="1" fill="hold">
                                          <p:stCondLst>
                                            <p:cond delay="0"/>
                                          </p:stCondLst>
                                        </p:cTn>
                                        <p:tgtEl>
                                          <p:spTgt spid="38"/>
                                        </p:tgtEl>
                                        <p:attrNameLst>
                                          <p:attrName>style.visibility</p:attrName>
                                        </p:attrNameLst>
                                      </p:cBhvr>
                                      <p:to>
                                        <p:strVal val="visible"/>
                                      </p:to>
                                    </p:set>
                                  </p:childTnLst>
                                </p:cTn>
                              </p:par>
                            </p:childTnLst>
                          </p:cTn>
                        </p:par>
                        <p:par>
                          <p:cTn id="55" fill="hold">
                            <p:stCondLst>
                              <p:cond delay="1003000"/>
                            </p:stCondLst>
                            <p:childTnLst>
                              <p:par>
                                <p:cTn id="56" presetID="1" presetClass="entr" presetSubtype="0" fill="hold" nodeType="afterEffect">
                                  <p:stCondLst>
                                    <p:cond delay="59000"/>
                                  </p:stCondLst>
                                  <p:childTnLst>
                                    <p:set>
                                      <p:cBhvr>
                                        <p:cTn id="57" dur="1" fill="hold">
                                          <p:stCondLst>
                                            <p:cond delay="0"/>
                                          </p:stCondLst>
                                        </p:cTn>
                                        <p:tgtEl>
                                          <p:spTgt spid="39"/>
                                        </p:tgtEl>
                                        <p:attrNameLst>
                                          <p:attrName>style.visibility</p:attrName>
                                        </p:attrNameLst>
                                      </p:cBhvr>
                                      <p:to>
                                        <p:strVal val="visible"/>
                                      </p:to>
                                    </p:set>
                                  </p:childTnLst>
                                </p:cTn>
                              </p:par>
                            </p:childTnLst>
                          </p:cTn>
                        </p:par>
                        <p:par>
                          <p:cTn id="58" fill="hold">
                            <p:stCondLst>
                              <p:cond delay="1062000"/>
                            </p:stCondLst>
                            <p:childTnLst>
                              <p:par>
                                <p:cTn id="59" presetID="1" presetClass="entr" presetSubtype="0" fill="hold" nodeType="afterEffect">
                                  <p:stCondLst>
                                    <p:cond delay="59000"/>
                                  </p:stCondLst>
                                  <p:childTnLst>
                                    <p:set>
                                      <p:cBhvr>
                                        <p:cTn id="60" dur="1" fill="hold">
                                          <p:stCondLst>
                                            <p:cond delay="0"/>
                                          </p:stCondLst>
                                        </p:cTn>
                                        <p:tgtEl>
                                          <p:spTgt spid="40"/>
                                        </p:tgtEl>
                                        <p:attrNameLst>
                                          <p:attrName>style.visibility</p:attrName>
                                        </p:attrNameLst>
                                      </p:cBhvr>
                                      <p:to>
                                        <p:strVal val="visible"/>
                                      </p:to>
                                    </p:set>
                                  </p:childTnLst>
                                </p:cTn>
                              </p:par>
                            </p:childTnLst>
                          </p:cTn>
                        </p:par>
                        <p:par>
                          <p:cTn id="61" fill="hold">
                            <p:stCondLst>
                              <p:cond delay="1121000"/>
                            </p:stCondLst>
                            <p:childTnLst>
                              <p:par>
                                <p:cTn id="62" presetID="1" presetClass="entr" presetSubtype="0" fill="hold" nodeType="afterEffect">
                                  <p:stCondLst>
                                    <p:cond delay="30000"/>
                                  </p:stCondLst>
                                  <p:childTnLst>
                                    <p:set>
                                      <p:cBhvr>
                                        <p:cTn id="63" dur="1" fill="hold">
                                          <p:stCondLst>
                                            <p:cond delay="0"/>
                                          </p:stCondLst>
                                        </p:cTn>
                                        <p:tgtEl>
                                          <p:spTgt spid="41"/>
                                        </p:tgtEl>
                                        <p:attrNameLst>
                                          <p:attrName>style.visibility</p:attrName>
                                        </p:attrNameLst>
                                      </p:cBhvr>
                                      <p:to>
                                        <p:strVal val="visible"/>
                                      </p:to>
                                    </p:set>
                                  </p:childTnLst>
                                </p:cTn>
                              </p:par>
                            </p:childTnLst>
                          </p:cTn>
                        </p:par>
                        <p:par>
                          <p:cTn id="64" fill="hold">
                            <p:stCondLst>
                              <p:cond delay="1151000"/>
                            </p:stCondLst>
                            <p:childTnLst>
                              <p:par>
                                <p:cTn id="65" presetID="1" presetClass="entr" presetSubtype="0" fill="hold" nodeType="afterEffect">
                                  <p:stCondLst>
                                    <p:cond delay="30000"/>
                                  </p:stCondLst>
                                  <p:childTnLst>
                                    <p:set>
                                      <p:cBhvr>
                                        <p:cTn id="6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51A6D849-EE6F-3683-3AD3-B7C987B6358D}"/>
              </a:ext>
            </a:extLst>
          </p:cNvPr>
          <p:cNvSpPr>
            <a:spLocks noGrp="1"/>
          </p:cNvSpPr>
          <p:nvPr>
            <p:ph type="title"/>
          </p:nvPr>
        </p:nvSpPr>
        <p:spPr>
          <a:xfrm>
            <a:off x="831850" y="1709738"/>
            <a:ext cx="7941274" cy="2852737"/>
          </a:xfrm>
        </p:spPr>
        <p:txBody>
          <a:bodyPr/>
          <a:lstStyle/>
          <a:p>
            <a:r>
              <a:rPr lang="en-US"/>
              <a:t>Procedures for Monitoring</a:t>
            </a:r>
          </a:p>
        </p:txBody>
      </p:sp>
      <p:sp>
        <p:nvSpPr>
          <p:cNvPr id="5" name="Text 1">
            <a:extLst>
              <a:ext uri="{FF2B5EF4-FFF2-40B4-BE49-F238E27FC236}">
                <a16:creationId xmlns:a16="http://schemas.microsoft.com/office/drawing/2014/main" id="{62B931FD-3939-9508-7318-341DDD8B292D}"/>
              </a:ext>
            </a:extLst>
          </p:cNvPr>
          <p:cNvSpPr>
            <a:spLocks noGrp="1"/>
          </p:cNvSpPr>
          <p:nvPr>
            <p:ph type="body" idx="1"/>
          </p:nvPr>
        </p:nvSpPr>
        <p:spPr>
          <a:xfrm>
            <a:off x="831850" y="4589463"/>
            <a:ext cx="8262274" cy="1500187"/>
          </a:xfrm>
        </p:spPr>
        <p:txBody>
          <a:bodyPr>
            <a:normAutofit/>
          </a:bodyPr>
          <a:lstStyle/>
          <a:p>
            <a:r>
              <a:rPr lang="en-US" sz="2200" dirty="0"/>
              <a:t>Review your School’s Social Validity &amp; Treatment Integrity Data</a:t>
            </a:r>
          </a:p>
          <a:p>
            <a:r>
              <a:rPr lang="en-US" sz="2200" b="1" dirty="0"/>
              <a:t>Review your School’s Spring Screening Data</a:t>
            </a:r>
          </a:p>
        </p:txBody>
      </p:sp>
      <p:pic>
        <p:nvPicPr>
          <p:cNvPr id="2" name="Picture 1" descr="Student Risk Screening Scale - Internalizing and Externalizing (SRSS-IE) module cover">
            <a:extLst>
              <a:ext uri="{FF2B5EF4-FFF2-40B4-BE49-F238E27FC236}">
                <a16:creationId xmlns:a16="http://schemas.microsoft.com/office/drawing/2014/main" id="{C0DC6A14-7A35-F4EE-0B0D-FDC46AB7F09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255264" y="1323384"/>
            <a:ext cx="2381374" cy="3720898"/>
          </a:xfrm>
          <a:prstGeom prst="rect">
            <a:avLst/>
          </a:prstGeom>
        </p:spPr>
      </p:pic>
    </p:spTree>
    <p:extLst>
      <p:ext uri="{BB962C8B-B14F-4D97-AF65-F5344CB8AC3E}">
        <p14:creationId xmlns:p14="http://schemas.microsoft.com/office/powerpoint/2010/main" val="35511770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31035F-E035-0B53-1030-122BBADAC1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34B9B4-85F1-719D-F20D-C954A9D4BF2B}"/>
              </a:ext>
              <a:ext uri="{C183D7F6-B498-43B3-948B-1728B52AA6E4}">
                <adec:decorative xmlns:adec="http://schemas.microsoft.com/office/drawing/2017/decorative" val="1"/>
              </a:ext>
            </a:extLst>
          </p:cNvPr>
          <p:cNvSpPr>
            <a:spLocks noGrp="1"/>
          </p:cNvSpPr>
          <p:nvPr>
            <p:ph type="title"/>
          </p:nvPr>
        </p:nvSpPr>
        <p:spPr/>
        <p:txBody>
          <a:bodyPr/>
          <a:lstStyle/>
          <a:p>
            <a:r>
              <a:rPr lang="en-US"/>
              <a:t>Essential Components of Primary (Tier 1) Prevention Efforts</a:t>
            </a:r>
          </a:p>
        </p:txBody>
      </p:sp>
      <p:sp>
        <p:nvSpPr>
          <p:cNvPr id="5" name="Title hidden">
            <a:extLst>
              <a:ext uri="{FF2B5EF4-FFF2-40B4-BE49-F238E27FC236}">
                <a16:creationId xmlns:a16="http://schemas.microsoft.com/office/drawing/2014/main" id="{82D1975C-646D-0565-640A-27EB62E62F02}"/>
              </a:ext>
            </a:extLst>
          </p:cNvPr>
          <p:cNvSpPr txBox="1">
            <a:spLocks/>
          </p:cNvSpPr>
          <p:nvPr/>
        </p:nvSpPr>
        <p:spPr>
          <a:xfrm>
            <a:off x="838200" y="-132556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prstClr val="black"/>
                </a:solidFill>
                <a:effectLst/>
                <a:uLnTx/>
                <a:uFillTx/>
                <a:latin typeface="Arial" panose="020B0604020202020204"/>
                <a:ea typeface="+mj-ea"/>
                <a:cs typeface="+mj-cs"/>
              </a:rPr>
              <a:t>Essential Components of Primary (Tier 1) Prevention Efforts 1</a:t>
            </a:r>
          </a:p>
        </p:txBody>
      </p:sp>
      <p:pic>
        <p:nvPicPr>
          <p:cNvPr id="4" name="Picture 1" descr="Flowchart of Tier 1 prevention efforts including social validity with an arrow to treatment integrity with an arrow to systematic universal screening for academic and behavior">
            <a:extLst>
              <a:ext uri="{FF2B5EF4-FFF2-40B4-BE49-F238E27FC236}">
                <a16:creationId xmlns:a16="http://schemas.microsoft.com/office/drawing/2014/main" id="{A6C42A20-27A5-2C2A-56FA-CD7D2C8C9EC3}"/>
              </a:ext>
            </a:extLst>
          </p:cNvPr>
          <p:cNvPicPr>
            <a:picLocks noChangeAspect="1"/>
          </p:cNvPicPr>
          <p:nvPr/>
        </p:nvPicPr>
        <p:blipFill>
          <a:blip r:embed="rId3"/>
          <a:stretch>
            <a:fillRect/>
          </a:stretch>
        </p:blipFill>
        <p:spPr>
          <a:xfrm>
            <a:off x="1980843" y="1917095"/>
            <a:ext cx="8230313" cy="4773582"/>
          </a:xfrm>
          <a:prstGeom prst="rect">
            <a:avLst/>
          </a:prstGeom>
        </p:spPr>
      </p:pic>
      <p:pic>
        <p:nvPicPr>
          <p:cNvPr id="7" name="Picture 2">
            <a:extLst>
              <a:ext uri="{FF2B5EF4-FFF2-40B4-BE49-F238E27FC236}">
                <a16:creationId xmlns:a16="http://schemas.microsoft.com/office/drawing/2014/main" id="{3131909C-DA1E-9EA0-FE53-0C423878BA35}"/>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26689" y="2143324"/>
            <a:ext cx="1946937" cy="2400129"/>
          </a:xfrm>
          <a:prstGeom prst="rect">
            <a:avLst/>
          </a:prstGeom>
          <a:ln w="6350">
            <a:solidFill>
              <a:schemeClr val="tx1">
                <a:lumMod val="50000"/>
                <a:lumOff val="50000"/>
              </a:schemeClr>
            </a:solidFill>
          </a:ln>
        </p:spPr>
      </p:pic>
      <p:pic>
        <p:nvPicPr>
          <p:cNvPr id="6" name="Picture 3">
            <a:hlinkClick r:id="rId5"/>
            <a:extLst>
              <a:ext uri="{FF2B5EF4-FFF2-40B4-BE49-F238E27FC236}">
                <a16:creationId xmlns:a16="http://schemas.microsoft.com/office/drawing/2014/main" id="{6FF00E9C-9768-C14F-8A06-E586E5BB235A}"/>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571383" y="1430439"/>
            <a:ext cx="2042680" cy="3091947"/>
          </a:xfrm>
          <a:prstGeom prst="rect">
            <a:avLst/>
          </a:prstGeom>
          <a:ln>
            <a:solidFill>
              <a:schemeClr val="tx1"/>
            </a:solidFill>
          </a:ln>
        </p:spPr>
      </p:pic>
      <p:pic>
        <p:nvPicPr>
          <p:cNvPr id="9" name="Picture 8">
            <a:extLst>
              <a:ext uri="{FF2B5EF4-FFF2-40B4-BE49-F238E27FC236}">
                <a16:creationId xmlns:a16="http://schemas.microsoft.com/office/drawing/2014/main" id="{01548DE5-58FF-64A9-465A-8E322263167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379566" y="4995990"/>
            <a:ext cx="2660952" cy="1496885"/>
          </a:xfrm>
          <a:prstGeom prst="rect">
            <a:avLst/>
          </a:prstGeom>
          <a:ln>
            <a:solidFill>
              <a:schemeClr val="tx1"/>
            </a:solidFill>
          </a:ln>
        </p:spPr>
      </p:pic>
    </p:spTree>
    <p:extLst>
      <p:ext uri="{BB962C8B-B14F-4D97-AF65-F5344CB8AC3E}">
        <p14:creationId xmlns:p14="http://schemas.microsoft.com/office/powerpoint/2010/main" val="26392282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1CC6C-2968-5366-8D3A-83E116A2BE01}"/>
              </a:ext>
            </a:extLst>
          </p:cNvPr>
          <p:cNvSpPr>
            <a:spLocks noGrp="1"/>
          </p:cNvSpPr>
          <p:nvPr>
            <p:ph type="title"/>
          </p:nvPr>
        </p:nvSpPr>
        <p:spPr/>
        <p:txBody>
          <a:bodyPr/>
          <a:lstStyle/>
          <a:p>
            <a:r>
              <a:rPr lang="en-US"/>
              <a:t>Behavior Screening</a:t>
            </a:r>
          </a:p>
        </p:txBody>
      </p:sp>
      <p:pic>
        <p:nvPicPr>
          <p:cNvPr id="5" name="Picture 1" descr="Supports and Structures for Behavior Screening">
            <a:extLst>
              <a:ext uri="{FF2B5EF4-FFF2-40B4-BE49-F238E27FC236}">
                <a16:creationId xmlns:a16="http://schemas.microsoft.com/office/drawing/2014/main" id="{532F4539-2EF8-02B1-8F10-70A26201011F}"/>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282571" y="1690687"/>
            <a:ext cx="3107943" cy="4856163"/>
          </a:xfrm>
        </p:spPr>
      </p:pic>
      <p:pic>
        <p:nvPicPr>
          <p:cNvPr id="7" name="Picture 2" descr="Student Risk Screening Scale - Internalizing and Externalizing (SRSS-IE) module cover">
            <a:extLst>
              <a:ext uri="{FF2B5EF4-FFF2-40B4-BE49-F238E27FC236}">
                <a16:creationId xmlns:a16="http://schemas.microsoft.com/office/drawing/2014/main" id="{1DF6B255-BCBC-2120-9FAE-A26D1351F9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38139" y="1690687"/>
            <a:ext cx="3107943" cy="4856163"/>
          </a:xfrm>
          <a:prstGeom prst="rect">
            <a:avLst/>
          </a:prstGeom>
        </p:spPr>
      </p:pic>
    </p:spTree>
    <p:extLst>
      <p:ext uri="{BB962C8B-B14F-4D97-AF65-F5344CB8AC3E}">
        <p14:creationId xmlns:p14="http://schemas.microsoft.com/office/powerpoint/2010/main" val="42341272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6E1EB-B920-1AC0-AB3B-37E0CA53F7F0}"/>
              </a:ext>
            </a:extLst>
          </p:cNvPr>
          <p:cNvSpPr>
            <a:spLocks noGrp="1"/>
          </p:cNvSpPr>
          <p:nvPr>
            <p:ph type="title"/>
          </p:nvPr>
        </p:nvSpPr>
        <p:spPr/>
        <p:txBody>
          <a:bodyPr/>
          <a:lstStyle/>
          <a:p>
            <a:r>
              <a:rPr lang="en-US"/>
              <a:t>Systematic Behavior Screening</a:t>
            </a:r>
          </a:p>
        </p:txBody>
      </p:sp>
      <p:pic>
        <p:nvPicPr>
          <p:cNvPr id="7" name="Picture 1" descr="What is Behavior Screening? infographic">
            <a:extLst>
              <a:ext uri="{FF2B5EF4-FFF2-40B4-BE49-F238E27FC236}">
                <a16:creationId xmlns:a16="http://schemas.microsoft.com/office/drawing/2014/main" id="{00DA776C-235D-C137-36DB-E73435AC2EA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8200" y="1690688"/>
            <a:ext cx="3153109" cy="4081694"/>
          </a:xfrm>
          <a:prstGeom prst="rect">
            <a:avLst/>
          </a:prstGeom>
          <a:ln>
            <a:solidFill>
              <a:schemeClr val="tx2"/>
            </a:solidFill>
          </a:ln>
        </p:spPr>
      </p:pic>
      <p:pic>
        <p:nvPicPr>
          <p:cNvPr id="15" name="Picture 2" descr="Working with Your Screening Data Handout">
            <a:extLst>
              <a:ext uri="{FF2B5EF4-FFF2-40B4-BE49-F238E27FC236}">
                <a16:creationId xmlns:a16="http://schemas.microsoft.com/office/drawing/2014/main" id="{13C5261B-3E39-AAAC-2CB2-163F3CB020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49538" y="1690688"/>
            <a:ext cx="3154036" cy="4081694"/>
          </a:xfrm>
          <a:prstGeom prst="rect">
            <a:avLst/>
          </a:prstGeom>
          <a:ln>
            <a:solidFill>
              <a:schemeClr val="tx1"/>
            </a:solidFill>
          </a:ln>
        </p:spPr>
      </p:pic>
      <p:pic>
        <p:nvPicPr>
          <p:cNvPr id="13" name="Picture 3" descr="Screenshot of What is Behavior Screening in Schools, and How Does it Help YouTube video">
            <a:extLst>
              <a:ext uri="{FF2B5EF4-FFF2-40B4-BE49-F238E27FC236}">
                <a16:creationId xmlns:a16="http://schemas.microsoft.com/office/drawing/2014/main" id="{B2A0E3AD-42C1-C44C-E2DC-80FBD4CE7ED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61804" y="1690688"/>
            <a:ext cx="4292310" cy="2426088"/>
          </a:xfrm>
          <a:prstGeom prst="rect">
            <a:avLst/>
          </a:prstGeom>
          <a:ln>
            <a:noFill/>
          </a:ln>
        </p:spPr>
      </p:pic>
      <p:pic>
        <p:nvPicPr>
          <p:cNvPr id="17" name="Picture 4">
            <a:extLst>
              <a:ext uri="{FF2B5EF4-FFF2-40B4-BE49-F238E27FC236}">
                <a16:creationId xmlns:a16="http://schemas.microsoft.com/office/drawing/2014/main" id="{C58967AD-4204-EDEF-5C52-B0F5C6030E05}"/>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61804" y="4375539"/>
            <a:ext cx="4292311" cy="1187171"/>
          </a:xfrm>
          <a:prstGeom prst="rect">
            <a:avLst/>
          </a:prstGeom>
          <a:ln>
            <a:solidFill>
              <a:schemeClr val="tx1"/>
            </a:solidFill>
          </a:ln>
        </p:spPr>
      </p:pic>
      <p:pic>
        <p:nvPicPr>
          <p:cNvPr id="8" name="Picture 5">
            <a:extLst>
              <a:ext uri="{FF2B5EF4-FFF2-40B4-BE49-F238E27FC236}">
                <a16:creationId xmlns:a16="http://schemas.microsoft.com/office/drawing/2014/main" id="{F8824F50-7AFD-6243-92F9-34B23C9A3C43}"/>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273438" y="3175"/>
            <a:ext cx="914400" cy="1428750"/>
          </a:xfrm>
          <a:prstGeom prst="rect">
            <a:avLst/>
          </a:prstGeom>
        </p:spPr>
      </p:pic>
      <p:pic>
        <p:nvPicPr>
          <p:cNvPr id="9" name="Picture 6">
            <a:extLst>
              <a:ext uri="{FF2B5EF4-FFF2-40B4-BE49-F238E27FC236}">
                <a16:creationId xmlns:a16="http://schemas.microsoft.com/office/drawing/2014/main" id="{F7EB3490-B75A-7B89-37C0-B00A0E27475E}"/>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277600" y="3175"/>
            <a:ext cx="914400" cy="1428750"/>
          </a:xfrm>
          <a:prstGeom prst="rect">
            <a:avLst/>
          </a:prstGeom>
        </p:spPr>
      </p:pic>
    </p:spTree>
    <p:extLst>
      <p:ext uri="{BB962C8B-B14F-4D97-AF65-F5344CB8AC3E}">
        <p14:creationId xmlns:p14="http://schemas.microsoft.com/office/powerpoint/2010/main" val="26795917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a:extLst>
              <a:ext uri="{FF2B5EF4-FFF2-40B4-BE49-F238E27FC236}">
                <a16:creationId xmlns:a16="http://schemas.microsoft.com/office/drawing/2014/main" id="{963B96C5-6770-A43D-80E0-2B3BDDBEC828}"/>
              </a:ext>
            </a:extLst>
          </p:cNvPr>
          <p:cNvSpPr>
            <a:spLocks noGrp="1"/>
          </p:cNvSpPr>
          <p:nvPr>
            <p:ph type="title"/>
          </p:nvPr>
        </p:nvSpPr>
        <p:spPr>
          <a:xfrm>
            <a:off x="304800" y="283845"/>
            <a:ext cx="11887200" cy="1325563"/>
          </a:xfrm>
        </p:spPr>
        <p:txBody>
          <a:bodyPr>
            <a:normAutofit/>
          </a:bodyPr>
          <a:lstStyle/>
          <a:p>
            <a:r>
              <a:rPr lang="en-US"/>
              <a:t>Ci3T </a:t>
            </a:r>
            <a:r>
              <a:rPr lang="en-US">
                <a:solidFill>
                  <a:schemeClr val="accent5"/>
                </a:solidFill>
              </a:rPr>
              <a:t>Comprehensive</a:t>
            </a:r>
            <a:br>
              <a:rPr lang="en-US"/>
            </a:br>
            <a:r>
              <a:rPr lang="en-US"/>
              <a:t>Professional Learning Plan</a:t>
            </a:r>
          </a:p>
        </p:txBody>
      </p:sp>
      <p:pic>
        <p:nvPicPr>
          <p:cNvPr id="8" name="IMP Series" descr="Ci3T Implementation Learning Series graphic">
            <a:extLst>
              <a:ext uri="{FF2B5EF4-FFF2-40B4-BE49-F238E27FC236}">
                <a16:creationId xmlns:a16="http://schemas.microsoft.com/office/drawing/2014/main" id="{96CFF851-22F7-D280-9A2D-D87721AA9BE8}"/>
              </a:ext>
            </a:extLst>
          </p:cNvPr>
          <p:cNvPicPr>
            <a:picLocks noChangeAspect="1"/>
          </p:cNvPicPr>
          <p:nvPr/>
        </p:nvPicPr>
        <p:blipFill>
          <a:blip r:embed="rId2"/>
          <a:stretch>
            <a:fillRect/>
          </a:stretch>
        </p:blipFill>
        <p:spPr>
          <a:xfrm>
            <a:off x="6042025" y="1804987"/>
            <a:ext cx="5988050" cy="3207384"/>
          </a:xfrm>
          <a:prstGeom prst="rect">
            <a:avLst/>
          </a:prstGeom>
        </p:spPr>
      </p:pic>
      <p:pic>
        <p:nvPicPr>
          <p:cNvPr id="10" name="PL Series" descr="Ci3T Professional Learning Series graphic">
            <a:extLst>
              <a:ext uri="{FF2B5EF4-FFF2-40B4-BE49-F238E27FC236}">
                <a16:creationId xmlns:a16="http://schemas.microsoft.com/office/drawing/2014/main" id="{DDFF7B59-308C-DA24-AF46-289C02EA1A40}"/>
              </a:ext>
            </a:extLst>
          </p:cNvPr>
          <p:cNvPicPr>
            <a:picLocks noChangeAspect="1"/>
          </p:cNvPicPr>
          <p:nvPr/>
        </p:nvPicPr>
        <p:blipFill>
          <a:blip r:embed="rId3"/>
          <a:stretch>
            <a:fillRect/>
          </a:stretch>
        </p:blipFill>
        <p:spPr>
          <a:xfrm>
            <a:off x="152400" y="1709737"/>
            <a:ext cx="5562600" cy="3245484"/>
          </a:xfrm>
          <a:prstGeom prst="rect">
            <a:avLst/>
          </a:prstGeom>
        </p:spPr>
      </p:pic>
      <p:pic>
        <p:nvPicPr>
          <p:cNvPr id="4" name="Tier 1" descr="Tier 1 modules">
            <a:extLst>
              <a:ext uri="{FF2B5EF4-FFF2-40B4-BE49-F238E27FC236}">
                <a16:creationId xmlns:a16="http://schemas.microsoft.com/office/drawing/2014/main" id="{6F431138-D3C5-B67E-252E-51DC39B3B288}"/>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249836" y="5316399"/>
            <a:ext cx="3471118" cy="1356235"/>
          </a:xfrm>
          <a:prstGeom prst="rect">
            <a:avLst/>
          </a:prstGeom>
        </p:spPr>
      </p:pic>
      <p:pic>
        <p:nvPicPr>
          <p:cNvPr id="5" name="Tier 2" descr="Tier 2 modules">
            <a:extLst>
              <a:ext uri="{FF2B5EF4-FFF2-40B4-BE49-F238E27FC236}">
                <a16:creationId xmlns:a16="http://schemas.microsoft.com/office/drawing/2014/main" id="{CAA606A7-D5FF-4736-DCEB-3349DE935ABA}"/>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3950659" y="5332646"/>
            <a:ext cx="4290683" cy="1344061"/>
          </a:xfrm>
          <a:prstGeom prst="rect">
            <a:avLst/>
          </a:prstGeom>
        </p:spPr>
      </p:pic>
      <p:pic>
        <p:nvPicPr>
          <p:cNvPr id="6" name="Tier 3" descr="Tier 3 modules">
            <a:extLst>
              <a:ext uri="{FF2B5EF4-FFF2-40B4-BE49-F238E27FC236}">
                <a16:creationId xmlns:a16="http://schemas.microsoft.com/office/drawing/2014/main" id="{4D67B3CE-76DC-7A21-E4F5-D0EDE40742C7}"/>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8471047" y="5332646"/>
            <a:ext cx="3442888" cy="1344061"/>
          </a:xfrm>
          <a:prstGeom prst="rect">
            <a:avLst/>
          </a:prstGeom>
        </p:spPr>
      </p:pic>
      <p:pic>
        <p:nvPicPr>
          <p:cNvPr id="7" name="Arrow">
            <a:extLst>
              <a:ext uri="{FF2B5EF4-FFF2-40B4-BE49-F238E27FC236}">
                <a16:creationId xmlns:a16="http://schemas.microsoft.com/office/drawing/2014/main" id="{26AFCDE7-9670-3A3B-0475-8AA70EBDD0EA}"/>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4736248" y="2488580"/>
            <a:ext cx="1911350" cy="1447800"/>
          </a:xfrm>
          <a:prstGeom prst="rect">
            <a:avLst/>
          </a:prstGeom>
        </p:spPr>
      </p:pic>
    </p:spTree>
    <p:extLst>
      <p:ext uri="{BB962C8B-B14F-4D97-AF65-F5344CB8AC3E}">
        <p14:creationId xmlns:p14="http://schemas.microsoft.com/office/powerpoint/2010/main" val="26447349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B61631E6-AFAA-AB40-858E-4ED93D73DA47}"/>
              </a:ext>
            </a:extLst>
          </p:cNvPr>
          <p:cNvSpPr>
            <a:spLocks noGrp="1"/>
          </p:cNvSpPr>
          <p:nvPr>
            <p:ph type="title"/>
          </p:nvPr>
        </p:nvSpPr>
        <p:spPr/>
        <p:txBody>
          <a:bodyPr>
            <a:normAutofit fontScale="90000"/>
          </a:bodyPr>
          <a:lstStyle/>
          <a:p>
            <a:r>
              <a:rPr lang="en-US" altLang="en-US"/>
              <a:t>Student Risk Screening Scale – Internalizing and Externalizing </a:t>
            </a:r>
            <a:r>
              <a:rPr lang="en-US" altLang="en-US" sz="2400" b="0">
                <a:solidFill>
                  <a:schemeClr val="tx2"/>
                </a:solidFill>
              </a:rPr>
              <a:t>(SRSS-IE; Drummond, 1994; Lane &amp; Menzies, 2009)</a:t>
            </a:r>
            <a:br>
              <a:rPr lang="en-US" altLang="en-US" b="0"/>
            </a:br>
            <a:r>
              <a:rPr lang="en-US" altLang="en-US" b="0" spc="0"/>
              <a:t>Elementary</a:t>
            </a:r>
            <a:endParaRPr lang="en-US"/>
          </a:p>
        </p:txBody>
      </p:sp>
      <p:pic>
        <p:nvPicPr>
          <p:cNvPr id="10" name="Picture" descr="A screenshot of the elementary version of the Student Risk Screening Scale - Internalizing and Externalizing">
            <a:extLst>
              <a:ext uri="{FF2B5EF4-FFF2-40B4-BE49-F238E27FC236}">
                <a16:creationId xmlns:a16="http://schemas.microsoft.com/office/drawing/2014/main" id="{203C82A0-FF8C-F2AF-E45F-44E1965D3BF2}"/>
              </a:ext>
            </a:extLst>
          </p:cNvPr>
          <p:cNvPicPr>
            <a:picLocks noChangeAspect="1"/>
          </p:cNvPicPr>
          <p:nvPr/>
        </p:nvPicPr>
        <p:blipFill>
          <a:blip r:embed="rId3" cstate="screen">
            <a:extLst>
              <a:ext uri="{28A0092B-C50C-407E-A947-70E740481C1C}">
                <a14:useLocalDpi xmlns:a14="http://schemas.microsoft.com/office/drawing/2010/main"/>
              </a:ext>
            </a:extLst>
          </a:blip>
          <a:srcRect l="2073" t="8358" r="25499" b="46866"/>
          <a:stretch>
            <a:fillRect/>
          </a:stretch>
        </p:blipFill>
        <p:spPr>
          <a:xfrm>
            <a:off x="1323833" y="2024885"/>
            <a:ext cx="9352994" cy="4467990"/>
          </a:xfrm>
          <a:prstGeom prst="rect">
            <a:avLst/>
          </a:prstGeom>
        </p:spPr>
      </p:pic>
    </p:spTree>
    <p:extLst>
      <p:ext uri="{BB962C8B-B14F-4D97-AF65-F5344CB8AC3E}">
        <p14:creationId xmlns:p14="http://schemas.microsoft.com/office/powerpoint/2010/main" val="34806259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7FCD8E9-D419-164C-A7F0-BF63F96CDADA}"/>
              </a:ext>
            </a:extLst>
          </p:cNvPr>
          <p:cNvSpPr>
            <a:spLocks noGrp="1"/>
          </p:cNvSpPr>
          <p:nvPr>
            <p:ph type="title"/>
          </p:nvPr>
        </p:nvSpPr>
        <p:spPr/>
        <p:txBody>
          <a:bodyPr>
            <a:normAutofit fontScale="90000"/>
          </a:bodyPr>
          <a:lstStyle/>
          <a:p>
            <a:r>
              <a:rPr lang="en-US" altLang="en-US"/>
              <a:t>Student Risk Screening Scale – Internalizing and Externalizing </a:t>
            </a:r>
            <a:r>
              <a:rPr lang="en-US" altLang="en-US" sz="2400" b="0">
                <a:solidFill>
                  <a:schemeClr val="tx2"/>
                </a:solidFill>
              </a:rPr>
              <a:t>(SRSS-IE; Drummond, 1994; Lane &amp; Menzies, 2009)</a:t>
            </a:r>
            <a:br>
              <a:rPr lang="en-US" altLang="en-US" b="0"/>
            </a:br>
            <a:r>
              <a:rPr lang="en-US" altLang="en-US" b="0" spc="0"/>
              <a:t>Secondary</a:t>
            </a:r>
            <a:endParaRPr lang="en-US"/>
          </a:p>
        </p:txBody>
      </p:sp>
      <p:pic>
        <p:nvPicPr>
          <p:cNvPr id="9" name="Picture" descr="A screenshot of the middle and high school version of the Student Risk Screening Scale - Internalizing and Externalizing ">
            <a:extLst>
              <a:ext uri="{FF2B5EF4-FFF2-40B4-BE49-F238E27FC236}">
                <a16:creationId xmlns:a16="http://schemas.microsoft.com/office/drawing/2014/main" id="{88EABF6C-2D39-041B-A7E6-7106BCD1A5DA}"/>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323833" y="2024885"/>
            <a:ext cx="9352994" cy="4467990"/>
          </a:xfrm>
          <a:prstGeom prst="rect">
            <a:avLst/>
          </a:prstGeom>
        </p:spPr>
      </p:pic>
    </p:spTree>
    <p:extLst>
      <p:ext uri="{BB962C8B-B14F-4D97-AF65-F5344CB8AC3E}">
        <p14:creationId xmlns:p14="http://schemas.microsoft.com/office/powerpoint/2010/main" val="36069066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4527D6-A565-3FD6-2769-AC1834CF1967}"/>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1F7BDDC7-D5F3-76EA-7774-61742EFADD66}"/>
              </a:ext>
            </a:extLst>
          </p:cNvPr>
          <p:cNvSpPr>
            <a:spLocks noGrp="1"/>
          </p:cNvSpPr>
          <p:nvPr>
            <p:ph type="title"/>
          </p:nvPr>
        </p:nvSpPr>
        <p:spPr/>
        <p:txBody>
          <a:bodyPr/>
          <a:lstStyle/>
          <a:p>
            <a:r>
              <a:rPr lang="en-US" altLang="en-US"/>
              <a:t>SRSS-IE: Cut Scores</a:t>
            </a:r>
            <a:endParaRPr lang="en-US"/>
          </a:p>
        </p:txBody>
      </p:sp>
      <p:sp>
        <p:nvSpPr>
          <p:cNvPr id="4" name="Content 1">
            <a:extLst>
              <a:ext uri="{FF2B5EF4-FFF2-40B4-BE49-F238E27FC236}">
                <a16:creationId xmlns:a16="http://schemas.microsoft.com/office/drawing/2014/main" id="{EB3005AE-7907-D7E2-AAA4-E6F0D6B57A8F}"/>
              </a:ext>
            </a:extLst>
          </p:cNvPr>
          <p:cNvSpPr txBox="1">
            <a:spLocks/>
          </p:cNvSpPr>
          <p:nvPr/>
        </p:nvSpPr>
        <p:spPr>
          <a:xfrm>
            <a:off x="838200" y="1818310"/>
            <a:ext cx="5243771" cy="647394"/>
          </a:xfrm>
          <a:prstGeom prst="rect">
            <a:avLst/>
          </a:prstGeom>
          <a:solidFill>
            <a:srgbClr val="2E75B6"/>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2200" b="1" i="0" u="none" strike="noStrike" kern="1200" cap="none" spc="0" normalizeH="0" baseline="0" noProof="0">
                <a:ln>
                  <a:noFill/>
                </a:ln>
                <a:solidFill>
                  <a:prstClr val="white"/>
                </a:solidFill>
                <a:effectLst/>
                <a:uLnTx/>
                <a:uFillTx/>
                <a:latin typeface="Arial" panose="020B0604020202020204"/>
                <a:ea typeface="+mn-ea"/>
                <a:cs typeface="+mn-cs"/>
              </a:rPr>
              <a:t>Elementary School</a:t>
            </a:r>
          </a:p>
        </p:txBody>
      </p:sp>
      <p:graphicFrame>
        <p:nvGraphicFramePr>
          <p:cNvPr id="19" name="Content 2">
            <a:extLst>
              <a:ext uri="{FF2B5EF4-FFF2-40B4-BE49-F238E27FC236}">
                <a16:creationId xmlns:a16="http://schemas.microsoft.com/office/drawing/2014/main" id="{E37C3801-1D2B-147C-5044-2433492BA3CB}"/>
              </a:ext>
            </a:extLst>
          </p:cNvPr>
          <p:cNvGraphicFramePr>
            <a:graphicFrameLocks noGrp="1"/>
          </p:cNvGraphicFramePr>
          <p:nvPr>
            <p:ph idx="1"/>
          </p:nvPr>
        </p:nvGraphicFramePr>
        <p:xfrm>
          <a:off x="838200" y="2465704"/>
          <a:ext cx="5243772" cy="2670176"/>
        </p:xfrm>
        <a:graphic>
          <a:graphicData uri="http://schemas.openxmlformats.org/drawingml/2006/table">
            <a:tbl>
              <a:tblPr firstRow="1" firstCol="1" bandRow="1"/>
              <a:tblGrid>
                <a:gridCol w="2621955">
                  <a:extLst>
                    <a:ext uri="{9D8B030D-6E8A-4147-A177-3AD203B41FA5}">
                      <a16:colId xmlns:a16="http://schemas.microsoft.com/office/drawing/2014/main" val="20000"/>
                    </a:ext>
                  </a:extLst>
                </a:gridCol>
                <a:gridCol w="2621817">
                  <a:extLst>
                    <a:ext uri="{9D8B030D-6E8A-4147-A177-3AD203B41FA5}">
                      <a16:colId xmlns:a16="http://schemas.microsoft.com/office/drawing/2014/main" val="20001"/>
                    </a:ext>
                  </a:extLst>
                </a:gridCol>
              </a:tblGrid>
              <a:tr h="485416">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lgn="ctr">
                        <a:spcBef>
                          <a:spcPts val="0"/>
                        </a:spcBef>
                        <a:spcAft>
                          <a:spcPts val="0"/>
                        </a:spcAft>
                      </a:pPr>
                      <a:r>
                        <a:rPr lang="en-US" sz="2200" b="0">
                          <a:effectLst/>
                          <a:latin typeface="+mn-lt"/>
                        </a:rPr>
                        <a:t>SRSS-E7</a:t>
                      </a:r>
                      <a:endParaRPr lang="en-US" sz="2000" b="0">
                        <a:effectLst/>
                        <a:latin typeface="+mn-lt"/>
                      </a:endParaRPr>
                    </a:p>
                  </a:txBody>
                  <a:tcPr marL="75512" marR="75512" marT="0" marB="0" anchor="ctr">
                    <a:lnL w="12700" cmpd="sng">
                      <a:solidFill>
                        <a:srgbClr val="A5A5A5"/>
                      </a:solidFill>
                    </a:lnL>
                    <a:lnR w="12700" cap="flat" cmpd="sng" algn="ctr">
                      <a:solidFill>
                        <a:srgbClr val="A5A5A5"/>
                      </a:solidFill>
                      <a:prstDash val="solid"/>
                      <a:round/>
                      <a:headEnd type="none" w="med" len="med"/>
                      <a:tailEnd type="none" w="med" len="med"/>
                    </a:lnR>
                    <a:lnT w="25400" cap="flat" cmpd="sng" algn="ctr">
                      <a:solidFill>
                        <a:srgbClr val="A5A5A5"/>
                      </a:solidFill>
                      <a:prstDash val="solid"/>
                      <a:round/>
                      <a:headEnd type="none" w="med" len="med"/>
                      <a:tailEnd type="none" w="med" len="med"/>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2200">
                          <a:effectLst/>
                          <a:latin typeface="+mn-lt"/>
                        </a:rPr>
                        <a:t>SRSS-I5</a:t>
                      </a:r>
                      <a:endParaRPr lang="en-US" sz="2000">
                        <a:effectLst/>
                        <a:latin typeface="+mn-lt"/>
                        <a:ea typeface="Calibri" panose="020F0502020204030204" pitchFamily="34" charset="0"/>
                        <a:cs typeface="Times New Roman" panose="02020603050405020304" pitchFamily="18" charset="0"/>
                      </a:endParaRPr>
                    </a:p>
                  </a:txBody>
                  <a:tcPr marL="75512" marR="75512" marT="0" marB="0" anchor="ctr">
                    <a:lnL w="12700" cap="flat" cmpd="sng" algn="ctr">
                      <a:solidFill>
                        <a:srgbClr val="A5A5A5"/>
                      </a:solidFill>
                      <a:prstDash val="solid"/>
                      <a:round/>
                      <a:headEnd type="none" w="med" len="med"/>
                      <a:tailEnd type="none" w="med" len="med"/>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extLst>
                  <a:ext uri="{0D108BD9-81ED-4DB2-BD59-A6C34878D82A}">
                    <a16:rowId xmlns:a16="http://schemas.microsoft.com/office/drawing/2014/main" val="10001"/>
                  </a:ext>
                </a:extLst>
              </a:tr>
              <a:tr h="728510">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spcBef>
                          <a:spcPts val="0"/>
                        </a:spcBef>
                        <a:spcAft>
                          <a:spcPts val="0"/>
                        </a:spcAft>
                      </a:pPr>
                      <a:r>
                        <a:rPr lang="en-US" sz="2200" b="0">
                          <a:effectLst/>
                          <a:latin typeface="+mn-lt"/>
                          <a:ea typeface="+mn-ea"/>
                          <a:cs typeface="+mn-cs"/>
                        </a:rPr>
                        <a:t>Items</a:t>
                      </a:r>
                      <a:r>
                        <a:rPr lang="en-US" sz="2200" b="0" baseline="0">
                          <a:effectLst/>
                          <a:latin typeface="+mn-lt"/>
                          <a:ea typeface="+mn-ea"/>
                          <a:cs typeface="+mn-cs"/>
                        </a:rPr>
                        <a:t> 1-7</a:t>
                      </a:r>
                      <a:endParaRPr lang="en-US" sz="2000" b="0">
                        <a:effectLst/>
                        <a:latin typeface="+mn-lt"/>
                        <a:ea typeface="Calibri" panose="020F0502020204030204" pitchFamily="34" charset="0"/>
                        <a:cs typeface="Times New Roman" panose="02020603050405020304" pitchFamily="18" charset="0"/>
                      </a:endParaRPr>
                    </a:p>
                  </a:txBody>
                  <a:tcPr marL="75512" marR="75512" marT="0" marB="0" anchor="ct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200">
                          <a:effectLst/>
                          <a:latin typeface="+mn-lt"/>
                        </a:rPr>
                        <a:t>Items</a:t>
                      </a:r>
                      <a:r>
                        <a:rPr lang="en-US" sz="2200" baseline="0">
                          <a:effectLst/>
                          <a:latin typeface="+mn-lt"/>
                        </a:rPr>
                        <a:t> 8-12</a:t>
                      </a:r>
                      <a:endParaRPr lang="en-US" sz="2000" b="0">
                        <a:effectLst/>
                        <a:latin typeface="+mn-lt"/>
                        <a:ea typeface="Calibri" panose="020F0502020204030204" pitchFamily="34" charset="0"/>
                        <a:cs typeface="Times New Roman" panose="02020603050405020304" pitchFamily="18" charset="0"/>
                      </a:endParaRPr>
                    </a:p>
                  </a:txBody>
                  <a:tcPr marL="75512" marR="75512" marT="0" marB="0" anchor="ct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456250">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spcBef>
                          <a:spcPts val="0"/>
                        </a:spcBef>
                        <a:spcAft>
                          <a:spcPts val="0"/>
                        </a:spcAft>
                      </a:pPr>
                      <a:r>
                        <a:rPr lang="en-US" sz="2200" b="0">
                          <a:effectLst/>
                          <a:latin typeface="+mn-lt"/>
                        </a:rPr>
                        <a:t>0-3 = low risk</a:t>
                      </a:r>
                      <a:endParaRPr lang="en-US" sz="2000" b="0">
                        <a:effectLst/>
                        <a:latin typeface="+mn-lt"/>
                      </a:endParaRPr>
                    </a:p>
                    <a:p>
                      <a:pPr marL="0" marR="0">
                        <a:spcBef>
                          <a:spcPts val="0"/>
                        </a:spcBef>
                        <a:spcAft>
                          <a:spcPts val="0"/>
                        </a:spcAft>
                      </a:pPr>
                      <a:r>
                        <a:rPr lang="en-US" sz="2200" b="0">
                          <a:effectLst/>
                          <a:latin typeface="+mn-lt"/>
                        </a:rPr>
                        <a:t>4-8 = moderate risk</a:t>
                      </a:r>
                      <a:endParaRPr lang="en-US" sz="2000" b="0">
                        <a:effectLst/>
                        <a:latin typeface="+mn-lt"/>
                      </a:endParaRPr>
                    </a:p>
                    <a:p>
                      <a:pPr marL="0" marR="0">
                        <a:spcBef>
                          <a:spcPts val="0"/>
                        </a:spcBef>
                        <a:spcAft>
                          <a:spcPts val="0"/>
                        </a:spcAft>
                      </a:pPr>
                      <a:r>
                        <a:rPr lang="en-US" sz="2200" b="0">
                          <a:effectLst/>
                          <a:latin typeface="+mn-lt"/>
                        </a:rPr>
                        <a:t>9-21 = high risk</a:t>
                      </a:r>
                      <a:endParaRPr lang="en-US" sz="2000" b="0">
                        <a:effectLst/>
                        <a:latin typeface="+mn-lt"/>
                        <a:ea typeface="Calibri" panose="020F0502020204030204" pitchFamily="34" charset="0"/>
                        <a:cs typeface="Times New Roman" panose="02020603050405020304" pitchFamily="18" charset="0"/>
                      </a:endParaRPr>
                    </a:p>
                  </a:txBody>
                  <a:tcPr marL="75512" marR="75512" marT="0" marB="0" anchor="ct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200">
                          <a:effectLst/>
                          <a:latin typeface="+mn-lt"/>
                        </a:rPr>
                        <a:t>0-1 = low risk</a:t>
                      </a:r>
                      <a:endParaRPr lang="en-US" sz="2000">
                        <a:effectLst/>
                        <a:latin typeface="+mn-lt"/>
                      </a:endParaRPr>
                    </a:p>
                    <a:p>
                      <a:pPr marL="0" marR="0">
                        <a:spcBef>
                          <a:spcPts val="0"/>
                        </a:spcBef>
                        <a:spcAft>
                          <a:spcPts val="0"/>
                        </a:spcAft>
                      </a:pPr>
                      <a:r>
                        <a:rPr lang="en-US" sz="2200">
                          <a:effectLst/>
                          <a:latin typeface="+mn-lt"/>
                        </a:rPr>
                        <a:t>2-3 = moderate risk</a:t>
                      </a:r>
                      <a:endParaRPr lang="en-US" sz="2000">
                        <a:effectLst/>
                        <a:latin typeface="+mn-lt"/>
                      </a:endParaRPr>
                    </a:p>
                    <a:p>
                      <a:pPr marL="0" marR="0">
                        <a:spcBef>
                          <a:spcPts val="0"/>
                        </a:spcBef>
                        <a:spcAft>
                          <a:spcPts val="0"/>
                        </a:spcAft>
                      </a:pPr>
                      <a:r>
                        <a:rPr lang="en-US" sz="2200">
                          <a:effectLst/>
                          <a:latin typeface="+mn-lt"/>
                        </a:rPr>
                        <a:t>4-15 = high risk</a:t>
                      </a:r>
                      <a:endParaRPr lang="en-US" sz="2000" b="0">
                        <a:effectLst/>
                        <a:latin typeface="+mn-lt"/>
                        <a:ea typeface="Calibri" panose="020F0502020204030204" pitchFamily="34" charset="0"/>
                        <a:cs typeface="Times New Roman" panose="02020603050405020304" pitchFamily="18" charset="0"/>
                      </a:endParaRPr>
                    </a:p>
                  </a:txBody>
                  <a:tcPr marL="75512" marR="75512" marT="0" marB="0" anchor="ct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extLst>
                  <a:ext uri="{0D108BD9-81ED-4DB2-BD59-A6C34878D82A}">
                    <a16:rowId xmlns:a16="http://schemas.microsoft.com/office/drawing/2014/main" val="10003"/>
                  </a:ext>
                </a:extLst>
              </a:tr>
            </a:tbl>
          </a:graphicData>
        </a:graphic>
      </p:graphicFrame>
      <p:sp>
        <p:nvSpPr>
          <p:cNvPr id="5" name="Content 3">
            <a:extLst>
              <a:ext uri="{FF2B5EF4-FFF2-40B4-BE49-F238E27FC236}">
                <a16:creationId xmlns:a16="http://schemas.microsoft.com/office/drawing/2014/main" id="{171F4EBD-EF1A-1B93-D82E-3E1D607545DD}"/>
              </a:ext>
            </a:extLst>
          </p:cNvPr>
          <p:cNvSpPr txBox="1">
            <a:spLocks/>
          </p:cNvSpPr>
          <p:nvPr/>
        </p:nvSpPr>
        <p:spPr>
          <a:xfrm>
            <a:off x="6248399" y="1818311"/>
            <a:ext cx="5257799" cy="647392"/>
          </a:xfrm>
          <a:prstGeom prst="rect">
            <a:avLst/>
          </a:prstGeom>
          <a:solidFill>
            <a:srgbClr val="1F4E79"/>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2200" b="1" i="0" u="none" strike="noStrike" kern="1200" cap="none" spc="0" normalizeH="0" baseline="0" noProof="0">
                <a:ln>
                  <a:noFill/>
                </a:ln>
                <a:solidFill>
                  <a:prstClr val="white"/>
                </a:solidFill>
                <a:effectLst/>
                <a:uLnTx/>
                <a:uFillTx/>
                <a:latin typeface="Arial" panose="020B0604020202020204"/>
                <a:ea typeface="+mn-ea"/>
                <a:cs typeface="+mn-cs"/>
              </a:rPr>
              <a:t>Middle and High School</a:t>
            </a:r>
          </a:p>
        </p:txBody>
      </p:sp>
      <p:graphicFrame>
        <p:nvGraphicFramePr>
          <p:cNvPr id="3" name="Content 4">
            <a:extLst>
              <a:ext uri="{FF2B5EF4-FFF2-40B4-BE49-F238E27FC236}">
                <a16:creationId xmlns:a16="http://schemas.microsoft.com/office/drawing/2014/main" id="{D9ADD88D-9209-547B-80E7-6DA454CD2FF2}"/>
              </a:ext>
            </a:extLst>
          </p:cNvPr>
          <p:cNvGraphicFramePr>
            <a:graphicFrameLocks/>
          </p:cNvGraphicFramePr>
          <p:nvPr/>
        </p:nvGraphicFramePr>
        <p:xfrm>
          <a:off x="6248400" y="2465703"/>
          <a:ext cx="5271827" cy="2670176"/>
        </p:xfrm>
        <a:graphic>
          <a:graphicData uri="http://schemas.openxmlformats.org/drawingml/2006/table">
            <a:tbl>
              <a:tblPr firstRow="1" firstCol="1" bandRow="1"/>
              <a:tblGrid>
                <a:gridCol w="2650010">
                  <a:extLst>
                    <a:ext uri="{9D8B030D-6E8A-4147-A177-3AD203B41FA5}">
                      <a16:colId xmlns:a16="http://schemas.microsoft.com/office/drawing/2014/main" val="20002"/>
                    </a:ext>
                  </a:extLst>
                </a:gridCol>
                <a:gridCol w="2621817">
                  <a:extLst>
                    <a:ext uri="{9D8B030D-6E8A-4147-A177-3AD203B41FA5}">
                      <a16:colId xmlns:a16="http://schemas.microsoft.com/office/drawing/2014/main" val="20003"/>
                    </a:ext>
                  </a:extLst>
                </a:gridCol>
              </a:tblGrid>
              <a:tr h="485416">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2200">
                          <a:effectLst/>
                          <a:latin typeface="+mn-lt"/>
                        </a:rPr>
                        <a:t>SRSS-E7</a:t>
                      </a:r>
                      <a:endParaRPr lang="en-US" sz="2000">
                        <a:effectLst/>
                        <a:latin typeface="+mn-lt"/>
                        <a:ea typeface="Calibri" panose="020F0502020204030204" pitchFamily="34" charset="0"/>
                        <a:cs typeface="Times New Roman" panose="02020603050405020304" pitchFamily="18" charset="0"/>
                      </a:endParaRPr>
                    </a:p>
                  </a:txBody>
                  <a:tcPr marL="75512" marR="75512" marT="0" marB="0" anchor="ctr">
                    <a:lnL w="12700" cmpd="sng">
                      <a:solidFill>
                        <a:srgbClr val="A5A5A5"/>
                      </a:solidFill>
                    </a:lnL>
                    <a:lnR w="12700" cap="flat" cmpd="sng" algn="ctr">
                      <a:solidFill>
                        <a:srgbClr val="A5A5A5"/>
                      </a:solidFill>
                      <a:prstDash val="solid"/>
                      <a:round/>
                      <a:headEnd type="none" w="med" len="med"/>
                      <a:tailEnd type="none" w="med" len="med"/>
                    </a:lnR>
                    <a:lnT w="254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w="12700" cmpd="sng">
                      <a:noFill/>
                      <a:prstDash val="solid"/>
                    </a:lnTlToBr>
                    <a:lnBlToTr w="12700" cmpd="sng">
                      <a:noFill/>
                      <a:prstDash val="solid"/>
                    </a:lnBlToTr>
                    <a:solidFill>
                      <a:srgbClr val="A5A5A5">
                        <a:lumMod val="75000"/>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2200">
                          <a:effectLst/>
                          <a:latin typeface="+mn-lt"/>
                        </a:rPr>
                        <a:t>SRSS-I6</a:t>
                      </a:r>
                      <a:endParaRPr lang="en-US" sz="2000">
                        <a:effectLst/>
                        <a:latin typeface="+mn-lt"/>
                        <a:ea typeface="Calibri" panose="020F0502020204030204" pitchFamily="34" charset="0"/>
                        <a:cs typeface="Times New Roman" panose="02020603050405020304" pitchFamily="18" charset="0"/>
                      </a:endParaRPr>
                    </a:p>
                  </a:txBody>
                  <a:tcPr marL="75512" marR="75512" marT="0" marB="0" anchor="ctr">
                    <a:lnL w="12700" cap="flat" cmpd="sng" algn="ctr">
                      <a:solidFill>
                        <a:srgbClr val="A5A5A5"/>
                      </a:solidFill>
                      <a:prstDash val="solid"/>
                      <a:round/>
                      <a:headEnd type="none" w="med" len="med"/>
                      <a:tailEnd type="none" w="med" len="med"/>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lumMod val="75000"/>
                        <a:alpha val="20000"/>
                      </a:srgbClr>
                    </a:solidFill>
                  </a:tcPr>
                </a:tc>
                <a:extLst>
                  <a:ext uri="{0D108BD9-81ED-4DB2-BD59-A6C34878D82A}">
                    <a16:rowId xmlns:a16="http://schemas.microsoft.com/office/drawing/2014/main" val="10001"/>
                  </a:ext>
                </a:extLst>
              </a:tr>
              <a:tr h="72851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200" b="0">
                          <a:effectLst/>
                          <a:latin typeface="+mn-lt"/>
                          <a:ea typeface="+mn-ea"/>
                          <a:cs typeface="+mn-cs"/>
                        </a:rPr>
                        <a:t>Items</a:t>
                      </a:r>
                      <a:r>
                        <a:rPr lang="en-US" sz="2200" b="0" baseline="0">
                          <a:effectLst/>
                          <a:latin typeface="+mn-lt"/>
                          <a:ea typeface="+mn-ea"/>
                          <a:cs typeface="+mn-cs"/>
                        </a:rPr>
                        <a:t> 1-7</a:t>
                      </a:r>
                      <a:endParaRPr lang="en-US" sz="2000" b="0">
                        <a:effectLst/>
                        <a:latin typeface="+mn-lt"/>
                        <a:ea typeface="Calibri" panose="020F0502020204030204" pitchFamily="34" charset="0"/>
                        <a:cs typeface="Times New Roman" panose="02020603050405020304" pitchFamily="18" charset="0"/>
                      </a:endParaRPr>
                    </a:p>
                  </a:txBody>
                  <a:tcPr marL="75512" marR="75512" marT="0" marB="0" anchor="ctr">
                    <a:lnL w="12700" cmpd="sng">
                      <a:solidFill>
                        <a:srgbClr val="A5A5A5"/>
                      </a:solidFill>
                    </a:lnL>
                    <a:lnR w="12700" cmpd="sng">
                      <a:solidFill>
                        <a:srgbClr val="A5A5A5"/>
                      </a:solidFill>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200">
                          <a:effectLst/>
                          <a:latin typeface="+mn-lt"/>
                        </a:rPr>
                        <a:t>Items</a:t>
                      </a:r>
                      <a:r>
                        <a:rPr lang="en-US" sz="2200" baseline="0">
                          <a:effectLst/>
                          <a:latin typeface="+mn-lt"/>
                        </a:rPr>
                        <a:t> 4, 8-12</a:t>
                      </a:r>
                      <a:endParaRPr lang="en-US" sz="2000">
                        <a:effectLst/>
                        <a:latin typeface="+mn-lt"/>
                      </a:endParaRPr>
                    </a:p>
                  </a:txBody>
                  <a:tcPr marL="75512" marR="75512" marT="0" marB="0" anchor="ct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45625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200">
                          <a:effectLst/>
                          <a:latin typeface="+mn-lt"/>
                        </a:rPr>
                        <a:t>0-3 = low risk</a:t>
                      </a:r>
                      <a:endParaRPr lang="en-US" sz="2000">
                        <a:effectLst/>
                        <a:latin typeface="+mn-lt"/>
                      </a:endParaRPr>
                    </a:p>
                    <a:p>
                      <a:pPr marL="0" marR="0">
                        <a:spcBef>
                          <a:spcPts val="0"/>
                        </a:spcBef>
                        <a:spcAft>
                          <a:spcPts val="0"/>
                        </a:spcAft>
                      </a:pPr>
                      <a:r>
                        <a:rPr lang="en-US" sz="2200">
                          <a:effectLst/>
                          <a:latin typeface="+mn-lt"/>
                        </a:rPr>
                        <a:t>4-8 = moderate risk</a:t>
                      </a:r>
                      <a:endParaRPr lang="en-US" sz="2000">
                        <a:effectLst/>
                        <a:latin typeface="+mn-lt"/>
                      </a:endParaRPr>
                    </a:p>
                    <a:p>
                      <a:pPr marL="0" marR="0">
                        <a:spcBef>
                          <a:spcPts val="0"/>
                        </a:spcBef>
                        <a:spcAft>
                          <a:spcPts val="0"/>
                        </a:spcAft>
                      </a:pPr>
                      <a:r>
                        <a:rPr lang="en-US" sz="2200">
                          <a:effectLst/>
                          <a:latin typeface="+mn-lt"/>
                        </a:rPr>
                        <a:t>9-21 = high risk</a:t>
                      </a:r>
                      <a:endParaRPr lang="en-US" sz="2000" b="0">
                        <a:effectLst/>
                        <a:latin typeface="+mn-lt"/>
                        <a:ea typeface="Calibri" panose="020F0502020204030204" pitchFamily="34" charset="0"/>
                        <a:cs typeface="Times New Roman" panose="02020603050405020304" pitchFamily="18" charset="0"/>
                      </a:endParaRPr>
                    </a:p>
                  </a:txBody>
                  <a:tcPr marL="75512" marR="75512" marT="0" marB="0" anchor="ctr">
                    <a:lnL w="12700" cmpd="sng">
                      <a:solidFill>
                        <a:srgbClr val="A5A5A5"/>
                      </a:solidFill>
                    </a:lnL>
                    <a:lnR w="12700" cmpd="sng">
                      <a:solidFill>
                        <a:srgbClr val="A5A5A5"/>
                      </a:solidFill>
                    </a:lnR>
                    <a:lnT w="12700" cap="flat" cmpd="sng" algn="ctr">
                      <a:solidFill>
                        <a:srgbClr val="A5A5A5"/>
                      </a:solidFill>
                      <a:prstDash val="solid"/>
                      <a:round/>
                      <a:headEnd type="none" w="med" len="med"/>
                      <a:tailEnd type="none" w="med" len="med"/>
                    </a:lnT>
                    <a:lnB w="12700" cmpd="sng">
                      <a:solidFill>
                        <a:srgbClr val="A5A5A5"/>
                      </a:solidFill>
                    </a:lnB>
                    <a:lnTlToBr w="12700" cmpd="sng">
                      <a:noFill/>
                      <a:prstDash val="solid"/>
                    </a:lnTlToBr>
                    <a:lnBlToTr w="12700" cmpd="sng">
                      <a:noFill/>
                      <a:prstDash val="solid"/>
                    </a:lnBlToTr>
                    <a:solidFill>
                      <a:srgbClr val="A5A5A5">
                        <a:lumMod val="75000"/>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200">
                          <a:effectLst/>
                          <a:latin typeface="+mn-lt"/>
                        </a:rPr>
                        <a:t>0-3 = low risk</a:t>
                      </a:r>
                      <a:endParaRPr lang="en-US" sz="2000">
                        <a:effectLst/>
                        <a:latin typeface="+mn-lt"/>
                      </a:endParaRPr>
                    </a:p>
                    <a:p>
                      <a:pPr marL="0" marR="0">
                        <a:spcBef>
                          <a:spcPts val="0"/>
                        </a:spcBef>
                        <a:spcAft>
                          <a:spcPts val="0"/>
                        </a:spcAft>
                      </a:pPr>
                      <a:r>
                        <a:rPr lang="en-US" sz="2200">
                          <a:effectLst/>
                          <a:latin typeface="+mn-lt"/>
                        </a:rPr>
                        <a:t>4-5 = moderate risk</a:t>
                      </a:r>
                      <a:endParaRPr lang="en-US" sz="2000">
                        <a:effectLst/>
                        <a:latin typeface="+mn-lt"/>
                      </a:endParaRPr>
                    </a:p>
                    <a:p>
                      <a:pPr marL="0" marR="0">
                        <a:spcBef>
                          <a:spcPts val="0"/>
                        </a:spcBef>
                        <a:spcAft>
                          <a:spcPts val="0"/>
                        </a:spcAft>
                      </a:pPr>
                      <a:r>
                        <a:rPr lang="en-US" sz="2200">
                          <a:effectLst/>
                          <a:latin typeface="+mn-lt"/>
                        </a:rPr>
                        <a:t>6-18 = high risk</a:t>
                      </a:r>
                      <a:endParaRPr lang="en-US" sz="2000" b="0">
                        <a:effectLst/>
                        <a:latin typeface="+mn-lt"/>
                        <a:ea typeface="Calibri" panose="020F0502020204030204" pitchFamily="34" charset="0"/>
                        <a:cs typeface="Times New Roman" panose="02020603050405020304" pitchFamily="18" charset="0"/>
                      </a:endParaRPr>
                    </a:p>
                  </a:txBody>
                  <a:tcPr marL="75512" marR="75512" marT="0" marB="0" anchor="ct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lumMod val="75000"/>
                        <a:alpha val="20000"/>
                      </a:srgbClr>
                    </a:solidFill>
                  </a:tcPr>
                </a:tc>
                <a:extLst>
                  <a:ext uri="{0D108BD9-81ED-4DB2-BD59-A6C34878D82A}">
                    <a16:rowId xmlns:a16="http://schemas.microsoft.com/office/drawing/2014/main" val="10003"/>
                  </a:ext>
                </a:extLst>
              </a:tr>
            </a:tbl>
          </a:graphicData>
        </a:graphic>
      </p:graphicFrame>
      <p:sp>
        <p:nvSpPr>
          <p:cNvPr id="8" name="References">
            <a:extLst>
              <a:ext uri="{FF2B5EF4-FFF2-40B4-BE49-F238E27FC236}">
                <a16:creationId xmlns:a16="http://schemas.microsoft.com/office/drawing/2014/main" id="{8BF0040E-AC05-0BC4-66F1-5E29399E298E}"/>
              </a:ext>
              <a:ext uri="{C183D7F6-B498-43B3-948B-1728B52AA6E4}">
                <adec:decorative xmlns:adec="http://schemas.microsoft.com/office/drawing/2017/decorative" val="1"/>
              </a:ext>
            </a:extLst>
          </p:cNvPr>
          <p:cNvSpPr txBox="1">
            <a:spLocks noChangeArrowheads="1"/>
          </p:cNvSpPr>
          <p:nvPr/>
        </p:nvSpPr>
        <p:spPr bwMode="auto">
          <a:xfrm>
            <a:off x="0" y="5688449"/>
            <a:ext cx="11033760"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000" b="1" i="0" u="none" strike="noStrike" kern="1200" cap="none" spc="0" normalizeH="0" baseline="0" noProof="0">
                <a:ln>
                  <a:noFill/>
                </a:ln>
                <a:solidFill>
                  <a:srgbClr val="A6A6A6"/>
                </a:solidFill>
                <a:effectLst/>
                <a:uLnTx/>
                <a:uFillTx/>
                <a:latin typeface="Arial" panose="020B0604020202020204"/>
                <a:ea typeface="MS PGothic" panose="020B0600070205080204" pitchFamily="34" charset="-128"/>
                <a:cs typeface="Times New Roman" panose="02020603050405020304" pitchFamily="18" charset="0"/>
              </a:rPr>
              <a:t>Elementary School Level:</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000" b="0" i="0" u="none" strike="noStrike" kern="1200" cap="none" spc="0" normalizeH="0" baseline="0" noProof="0">
                <a:ln>
                  <a:noFill/>
                </a:ln>
                <a:solidFill>
                  <a:srgbClr val="A6A6A6"/>
                </a:solidFill>
                <a:effectLst/>
                <a:uLnTx/>
                <a:uFillTx/>
                <a:latin typeface="Arial" panose="020B0604020202020204"/>
                <a:ea typeface="MS PGothic" panose="020B0600070205080204" pitchFamily="34" charset="-128"/>
                <a:cs typeface="Times New Roman" panose="02020603050405020304" pitchFamily="18" charset="0"/>
              </a:rPr>
              <a:t>Lane, K. L., Oakes, W. P., Swogger, E. D., Schatschneider, C., Menzies, H., M., &amp; Sanchez, J. (2015). Student risk screening scale for internalizing and externalizing behaviors: Preliminary cut scores to support data-informed decision making. </a:t>
            </a:r>
            <a:r>
              <a:rPr kumimoji="0" lang="en-US" altLang="en-US" sz="1000" b="0" i="1" u="none" strike="noStrike" kern="1200" cap="none" spc="0" normalizeH="0" baseline="0" noProof="0">
                <a:ln>
                  <a:noFill/>
                </a:ln>
                <a:solidFill>
                  <a:srgbClr val="A6A6A6"/>
                </a:solidFill>
                <a:effectLst/>
                <a:uLnTx/>
                <a:uFillTx/>
                <a:latin typeface="Arial" panose="020B0604020202020204"/>
                <a:ea typeface="MS PGothic" panose="020B0600070205080204" pitchFamily="34" charset="-128"/>
                <a:cs typeface="Times New Roman" panose="02020603050405020304" pitchFamily="18" charset="0"/>
              </a:rPr>
              <a:t>Behavioral Disorders, 40,</a:t>
            </a:r>
            <a:r>
              <a:rPr kumimoji="0" lang="en-US" altLang="en-US" sz="1000" b="0" i="0" u="none" strike="noStrike" kern="1200" cap="none" spc="0" normalizeH="0" baseline="0" noProof="0">
                <a:ln>
                  <a:noFill/>
                </a:ln>
                <a:solidFill>
                  <a:srgbClr val="A6A6A6"/>
                </a:solidFill>
                <a:effectLst/>
                <a:uLnTx/>
                <a:uFillTx/>
                <a:latin typeface="Arial" panose="020B0604020202020204"/>
                <a:ea typeface="MS PGothic" panose="020B0600070205080204" pitchFamily="34" charset="-128"/>
                <a:cs typeface="Times New Roman" panose="02020603050405020304" pitchFamily="18" charset="0"/>
              </a:rPr>
              <a:t> 159-170.</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000" b="0" i="0" u="none" strike="noStrike" kern="1200" cap="none" spc="0" normalizeH="0" baseline="0" noProof="0">
                <a:ln>
                  <a:noFill/>
                </a:ln>
                <a:solidFill>
                  <a:srgbClr val="A6A6A6"/>
                </a:solidFill>
                <a:effectLst/>
                <a:uLnTx/>
                <a:uFillTx/>
                <a:latin typeface="Arial" panose="020B0604020202020204"/>
                <a:ea typeface="MS PGothic" panose="020B0600070205080204" pitchFamily="34" charset="-128"/>
                <a:cs typeface="Times New Roman" panose="02020603050405020304" pitchFamily="18" charset="0"/>
              </a:rPr>
              <a:t> </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000" b="1" i="0" u="none" strike="noStrike" kern="1200" cap="none" spc="0" normalizeH="0" baseline="0" noProof="0">
                <a:ln>
                  <a:noFill/>
                </a:ln>
                <a:solidFill>
                  <a:srgbClr val="A6A6A6"/>
                </a:solidFill>
                <a:effectLst/>
                <a:uLnTx/>
                <a:uFillTx/>
                <a:latin typeface="Arial" panose="020B0604020202020204"/>
                <a:ea typeface="MS PGothic" panose="020B0600070205080204" pitchFamily="34" charset="-128"/>
                <a:cs typeface="Times New Roman" panose="02020603050405020304" pitchFamily="18" charset="0"/>
              </a:rPr>
              <a:t>Middle and High School Levels:</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000" b="0" i="0" u="none" strike="noStrike" kern="1200" cap="none" spc="0" normalizeH="0" baseline="0" noProof="0">
                <a:ln>
                  <a:noFill/>
                </a:ln>
                <a:solidFill>
                  <a:srgbClr val="A6A6A6"/>
                </a:solidFill>
                <a:effectLst/>
                <a:uLnTx/>
                <a:uFillTx/>
                <a:latin typeface="Arial" panose="020B0604020202020204"/>
                <a:ea typeface="MS PGothic" panose="020B0600070205080204" pitchFamily="34" charset="-128"/>
                <a:cs typeface="Times New Roman" panose="02020603050405020304" pitchFamily="18" charset="0"/>
              </a:rPr>
              <a:t>Lane, K. L., Oakes, W. P., Cantwell, E. D., Schatschneider, C., Menzies, H., Crittenden, M., &amp;  Messenger, M. (2016). Student Risk Screening Scale for Internalizing and Externalizing Behaviors: Preliminary cut scores to support data-informed decision making in middle and high schools. </a:t>
            </a:r>
            <a:r>
              <a:rPr kumimoji="0" lang="en-US" altLang="en-US" sz="1000" b="0" i="1" u="none" strike="noStrike" kern="1200" cap="none" spc="0" normalizeH="0" baseline="0" noProof="0">
                <a:ln>
                  <a:noFill/>
                </a:ln>
                <a:solidFill>
                  <a:srgbClr val="A6A6A6"/>
                </a:solidFill>
                <a:effectLst/>
                <a:uLnTx/>
                <a:uFillTx/>
                <a:latin typeface="Arial" panose="020B0604020202020204"/>
                <a:ea typeface="MS PGothic" panose="020B0600070205080204" pitchFamily="34" charset="-128"/>
                <a:cs typeface="Times New Roman" panose="02020603050405020304" pitchFamily="18" charset="0"/>
              </a:rPr>
              <a:t>Behavioral Disorders, 42</a:t>
            </a:r>
            <a:r>
              <a:rPr kumimoji="0" lang="en-US" altLang="en-US" sz="1000" b="0" i="0" u="none" strike="noStrike" kern="1200" cap="none" spc="0" normalizeH="0" baseline="0" noProof="0">
                <a:ln>
                  <a:noFill/>
                </a:ln>
                <a:solidFill>
                  <a:srgbClr val="A6A6A6"/>
                </a:solidFill>
                <a:effectLst/>
                <a:uLnTx/>
                <a:uFillTx/>
                <a:latin typeface="Arial" panose="020B0604020202020204"/>
                <a:ea typeface="MS PGothic" panose="020B0600070205080204" pitchFamily="34" charset="-128"/>
                <a:cs typeface="Times New Roman" panose="02020603050405020304" pitchFamily="18" charset="0"/>
              </a:rPr>
              <a:t>(1), 271-284</a:t>
            </a:r>
          </a:p>
        </p:txBody>
      </p:sp>
      <p:sp>
        <p:nvSpPr>
          <p:cNvPr id="6" name="Rectangle 1">
            <a:extLst>
              <a:ext uri="{FF2B5EF4-FFF2-40B4-BE49-F238E27FC236}">
                <a16:creationId xmlns:a16="http://schemas.microsoft.com/office/drawing/2014/main" id="{3EA3DCAA-5440-AA2D-71CE-856D2B6E83DF}"/>
              </a:ext>
              <a:ext uri="{C183D7F6-B498-43B3-948B-1728B52AA6E4}">
                <adec:decorative xmlns:adec="http://schemas.microsoft.com/office/drawing/2017/decorative" val="1"/>
              </a:ext>
            </a:extLst>
          </p:cNvPr>
          <p:cNvSpPr/>
          <p:nvPr/>
        </p:nvSpPr>
        <p:spPr>
          <a:xfrm>
            <a:off x="838200" y="1818310"/>
            <a:ext cx="5257799" cy="3317569"/>
          </a:xfrm>
          <a:prstGeom prst="rect">
            <a:avLst/>
          </a:prstGeom>
          <a:noFill/>
          <a:ln w="76200" cap="flat" cmpd="sng" algn="ctr">
            <a:solidFill>
              <a:srgbClr val="FFFF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64B3C"/>
              </a:solidFill>
              <a:effectLst/>
              <a:uLnTx/>
              <a:uFillTx/>
              <a:latin typeface="Calibri" panose="020F0502020204030204"/>
              <a:ea typeface="+mn-ea"/>
              <a:cs typeface="+mn-cs"/>
            </a:endParaRPr>
          </a:p>
        </p:txBody>
      </p:sp>
      <p:sp>
        <p:nvSpPr>
          <p:cNvPr id="7" name="Rectangle 2">
            <a:extLst>
              <a:ext uri="{FF2B5EF4-FFF2-40B4-BE49-F238E27FC236}">
                <a16:creationId xmlns:a16="http://schemas.microsoft.com/office/drawing/2014/main" id="{EB47F2A6-7062-7897-AA57-5012C9C4D65E}"/>
              </a:ext>
              <a:ext uri="{C183D7F6-B498-43B3-948B-1728B52AA6E4}">
                <adec:decorative xmlns:adec="http://schemas.microsoft.com/office/drawing/2017/decorative" val="1"/>
              </a:ext>
            </a:extLst>
          </p:cNvPr>
          <p:cNvSpPr/>
          <p:nvPr/>
        </p:nvSpPr>
        <p:spPr>
          <a:xfrm>
            <a:off x="6248400" y="1818310"/>
            <a:ext cx="5257800" cy="3317569"/>
          </a:xfrm>
          <a:prstGeom prst="rect">
            <a:avLst/>
          </a:prstGeom>
          <a:noFill/>
          <a:ln w="76200" cap="flat" cmpd="sng" algn="ctr">
            <a:solidFill>
              <a:srgbClr val="FFFF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64B3C"/>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79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D403FB-D5BA-E7D8-B709-DBE62189A0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854308-5DC2-AB8B-1D53-E174576797DF}"/>
              </a:ext>
            </a:extLst>
          </p:cNvPr>
          <p:cNvSpPr>
            <a:spLocks noGrp="1"/>
          </p:cNvSpPr>
          <p:nvPr>
            <p:ph type="title"/>
          </p:nvPr>
        </p:nvSpPr>
        <p:spPr>
          <a:solidFill>
            <a:srgbClr val="CEE8D1"/>
          </a:solidFill>
          <a:effectLst>
            <a:softEdge rad="127000"/>
          </a:effectLst>
        </p:spPr>
        <p:txBody>
          <a:bodyPr>
            <a:normAutofit/>
          </a:bodyPr>
          <a:lstStyle/>
          <a:p>
            <a:pPr algn="ctr"/>
            <a:r>
              <a:rPr lang="en-US" sz="4000"/>
              <a:t>Spring Over Time</a:t>
            </a:r>
            <a:br>
              <a:rPr lang="en-US" sz="4000"/>
            </a:br>
            <a:r>
              <a:rPr lang="en-US" sz="3200"/>
              <a:t>SRSS-</a:t>
            </a:r>
            <a:r>
              <a:rPr lang="en-US" sz="3200" u="sng"/>
              <a:t>Externalizing </a:t>
            </a:r>
            <a:r>
              <a:rPr lang="en-US" sz="3200"/>
              <a:t>Results – Elementary School Level</a:t>
            </a:r>
            <a:endParaRPr lang="en-US" sz="4000"/>
          </a:p>
        </p:txBody>
      </p:sp>
      <p:graphicFrame>
        <p:nvGraphicFramePr>
          <p:cNvPr id="7" name="Chart 6" descr="Graph of the Spring SRSS-Externalizing Results: number and percent of students screened over time at the elementary school level">
            <a:extLst>
              <a:ext uri="{FF2B5EF4-FFF2-40B4-BE49-F238E27FC236}">
                <a16:creationId xmlns:a16="http://schemas.microsoft.com/office/drawing/2014/main" id="{00A7169F-9612-8A3A-5175-DCC37CFDFCB3}"/>
              </a:ext>
            </a:extLst>
          </p:cNvPr>
          <p:cNvGraphicFramePr/>
          <p:nvPr>
            <p:extLst>
              <p:ext uri="{D42A27DB-BD31-4B8C-83A1-F6EECF244321}">
                <p14:modId xmlns:p14="http://schemas.microsoft.com/office/powerpoint/2010/main" val="1903979423"/>
              </p:ext>
            </p:extLst>
          </p:nvPr>
        </p:nvGraphicFramePr>
        <p:xfrm>
          <a:off x="544945" y="1699924"/>
          <a:ext cx="11008591" cy="479295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130971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790B1-A445-C84E-7F16-5755A333AC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FF7D15-65F8-0F6A-ED11-86BC8FFDDC84}"/>
              </a:ext>
            </a:extLst>
          </p:cNvPr>
          <p:cNvSpPr>
            <a:spLocks noGrp="1"/>
          </p:cNvSpPr>
          <p:nvPr>
            <p:ph type="title"/>
          </p:nvPr>
        </p:nvSpPr>
        <p:spPr>
          <a:solidFill>
            <a:srgbClr val="CEE8D1"/>
          </a:solidFill>
          <a:effectLst>
            <a:softEdge rad="127000"/>
          </a:effectLst>
        </p:spPr>
        <p:txBody>
          <a:bodyPr>
            <a:normAutofit/>
          </a:bodyPr>
          <a:lstStyle/>
          <a:p>
            <a:pPr algn="ctr"/>
            <a:r>
              <a:rPr lang="en-US" sz="3200"/>
              <a:t>Spring 2025</a:t>
            </a:r>
            <a:br>
              <a:rPr lang="en-US" sz="3200"/>
            </a:br>
            <a:r>
              <a:rPr lang="en-US" sz="3200"/>
              <a:t>SRSS-</a:t>
            </a:r>
            <a:r>
              <a:rPr lang="en-US" sz="3200" u="sng"/>
              <a:t>Externalizing</a:t>
            </a:r>
            <a:r>
              <a:rPr lang="en-US" sz="3200"/>
              <a:t> Results – Elementary School Grade Level</a:t>
            </a:r>
          </a:p>
        </p:txBody>
      </p:sp>
      <p:graphicFrame>
        <p:nvGraphicFramePr>
          <p:cNvPr id="3" name="Table">
            <a:extLst>
              <a:ext uri="{FF2B5EF4-FFF2-40B4-BE49-F238E27FC236}">
                <a16:creationId xmlns:a16="http://schemas.microsoft.com/office/drawing/2014/main" id="{13D3245B-A918-4723-684A-DFF2A8E5213E}"/>
              </a:ext>
            </a:extLst>
          </p:cNvPr>
          <p:cNvGraphicFramePr>
            <a:graphicFrameLocks noGrp="1"/>
          </p:cNvGraphicFramePr>
          <p:nvPr/>
        </p:nvGraphicFramePr>
        <p:xfrm>
          <a:off x="609600" y="1801089"/>
          <a:ext cx="10972800" cy="4571809"/>
        </p:xfrm>
        <a:graphic>
          <a:graphicData uri="http://schemas.openxmlformats.org/drawingml/2006/table">
            <a:tbl>
              <a:tblPr firstRow="1" bandRow="1">
                <a:tableStyleId>{5C22544A-7EE6-4342-B048-85BDC9FD1C3A}</a:tableStyleId>
              </a:tblPr>
              <a:tblGrid>
                <a:gridCol w="1538243">
                  <a:extLst>
                    <a:ext uri="{9D8B030D-6E8A-4147-A177-3AD203B41FA5}">
                      <a16:colId xmlns:a16="http://schemas.microsoft.com/office/drawing/2014/main" val="20000"/>
                    </a:ext>
                  </a:extLst>
                </a:gridCol>
                <a:gridCol w="1743342">
                  <a:extLst>
                    <a:ext uri="{9D8B030D-6E8A-4147-A177-3AD203B41FA5}">
                      <a16:colId xmlns:a16="http://schemas.microsoft.com/office/drawing/2014/main" val="20001"/>
                    </a:ext>
                  </a:extLst>
                </a:gridCol>
                <a:gridCol w="2563738">
                  <a:extLst>
                    <a:ext uri="{9D8B030D-6E8A-4147-A177-3AD203B41FA5}">
                      <a16:colId xmlns:a16="http://schemas.microsoft.com/office/drawing/2014/main" val="20002"/>
                    </a:ext>
                  </a:extLst>
                </a:gridCol>
                <a:gridCol w="2666288">
                  <a:extLst>
                    <a:ext uri="{9D8B030D-6E8A-4147-A177-3AD203B41FA5}">
                      <a16:colId xmlns:a16="http://schemas.microsoft.com/office/drawing/2014/main" val="20003"/>
                    </a:ext>
                  </a:extLst>
                </a:gridCol>
                <a:gridCol w="2461189">
                  <a:extLst>
                    <a:ext uri="{9D8B030D-6E8A-4147-A177-3AD203B41FA5}">
                      <a16:colId xmlns:a16="http://schemas.microsoft.com/office/drawing/2014/main" val="20004"/>
                    </a:ext>
                  </a:extLst>
                </a:gridCol>
              </a:tblGrid>
              <a:tr h="762001">
                <a:tc>
                  <a:txBody>
                    <a:bodyPr/>
                    <a:lstStyle/>
                    <a:p>
                      <a:pPr algn="ctr"/>
                      <a:r>
                        <a:rPr lang="en-US" sz="2000">
                          <a:solidFill>
                            <a:schemeClr val="tx1"/>
                          </a:solidFill>
                        </a:rPr>
                        <a:t>Grade Level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i="1">
                          <a:solidFill>
                            <a:schemeClr val="tx1"/>
                          </a:solidFill>
                        </a:rPr>
                        <a:t>N</a:t>
                      </a:r>
                    </a:p>
                    <a:p>
                      <a:pPr algn="ctr"/>
                      <a:r>
                        <a:rPr lang="en-US" sz="2000">
                          <a:solidFill>
                            <a:schemeClr val="tx1"/>
                          </a:solidFill>
                        </a:rPr>
                        <a:t>Screened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a:solidFill>
                            <a:schemeClr val="tx1"/>
                          </a:solidFill>
                        </a:rPr>
                        <a:t>Low  </a:t>
                      </a:r>
                    </a:p>
                    <a:p>
                      <a:pPr algn="ctr"/>
                      <a:r>
                        <a:rPr lang="en-US" sz="2000" i="1">
                          <a:solidFill>
                            <a:schemeClr val="tx1"/>
                          </a:solidFill>
                        </a:rPr>
                        <a:t>n</a:t>
                      </a:r>
                      <a:r>
                        <a:rPr lang="en-US" sz="2000" i="1" baseline="0">
                          <a:solidFill>
                            <a:schemeClr val="tx1"/>
                          </a:solidFill>
                        </a:rPr>
                        <a:t> (%)</a:t>
                      </a:r>
                      <a:endParaRPr lang="en-US" sz="2000" i="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F2D0"/>
                    </a:solidFill>
                  </a:tcPr>
                </a:tc>
                <a:tc>
                  <a:txBody>
                    <a:bodyPr/>
                    <a:lstStyle/>
                    <a:p>
                      <a:pPr algn="ctr"/>
                      <a:r>
                        <a:rPr lang="en-US" sz="2000">
                          <a:solidFill>
                            <a:schemeClr val="tx1"/>
                          </a:solidFill>
                        </a:rPr>
                        <a:t>Moderate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i="1">
                          <a:solidFill>
                            <a:schemeClr val="tx1"/>
                          </a:solidFill>
                        </a:rPr>
                        <a:t>n</a:t>
                      </a:r>
                      <a:r>
                        <a:rPr lang="en-US" sz="2000" i="1" baseline="0">
                          <a:solidFill>
                            <a:schemeClr val="tx1"/>
                          </a:solidFill>
                        </a:rPr>
                        <a:t> (%)</a:t>
                      </a:r>
                      <a:r>
                        <a:rPr lang="en-US" sz="2000">
                          <a:solidFill>
                            <a:schemeClr val="tx1"/>
                          </a:solidFill>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a:r>
                        <a:rPr lang="en-US" sz="2000">
                          <a:solidFill>
                            <a:schemeClr val="tx1"/>
                          </a:solidFill>
                        </a:rPr>
                        <a:t>High</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i="1">
                          <a:solidFill>
                            <a:schemeClr val="tx1"/>
                          </a:solidFill>
                        </a:rPr>
                        <a:t>n</a:t>
                      </a:r>
                      <a:r>
                        <a:rPr lang="en-US" sz="2000" i="1" baseline="0">
                          <a:solidFill>
                            <a:schemeClr val="tx1"/>
                          </a:solidFill>
                        </a:rPr>
                        <a:t> (%)</a:t>
                      </a:r>
                      <a:endParaRPr lang="en-US" sz="2000" i="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extLst>
                  <a:ext uri="{0D108BD9-81ED-4DB2-BD59-A6C34878D82A}">
                    <a16:rowId xmlns:a16="http://schemas.microsoft.com/office/drawing/2014/main" val="10000"/>
                  </a:ext>
                </a:extLst>
              </a:tr>
              <a:tr h="1269936">
                <a:tc>
                  <a:txBody>
                    <a:bodyPr/>
                    <a:lstStyle/>
                    <a:p>
                      <a:pPr algn="ctr"/>
                      <a:r>
                        <a:rPr lang="en-US" sz="2400"/>
                        <a:t>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2400" kern="1200">
                          <a:solidFill>
                            <a:schemeClr val="dk1"/>
                          </a:solidFill>
                          <a:latin typeface="+mn-lt"/>
                          <a:ea typeface="+mn-ea"/>
                          <a:cs typeface="+mn-cs"/>
                        </a:rPr>
                        <a:t>66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2400" kern="1200">
                          <a:solidFill>
                            <a:schemeClr val="dk1"/>
                          </a:solidFill>
                          <a:latin typeface="+mn-lt"/>
                          <a:ea typeface="+mn-ea"/>
                          <a:cs typeface="+mn-cs"/>
                        </a:rPr>
                        <a:t>44</a:t>
                      </a:r>
                    </a:p>
                    <a:p>
                      <a:pPr marL="0" algn="ctr" defTabSz="914400" rtl="0" eaLnBrk="1" fontAlgn="b" latinLnBrk="0" hangingPunct="1">
                        <a:buNone/>
                      </a:pPr>
                      <a:r>
                        <a:rPr lang="en-US" sz="2400" kern="1200">
                          <a:solidFill>
                            <a:schemeClr val="dk1"/>
                          </a:solidFill>
                          <a:latin typeface="+mn-lt"/>
                          <a:ea typeface="+mn-ea"/>
                          <a:cs typeface="+mn-cs"/>
                        </a:rPr>
                        <a:t>(66.67)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2400" kern="1200">
                          <a:solidFill>
                            <a:schemeClr val="dk1"/>
                          </a:solidFill>
                          <a:latin typeface="+mn-lt"/>
                          <a:ea typeface="+mn-ea"/>
                          <a:cs typeface="+mn-cs"/>
                        </a:rPr>
                        <a:t>14</a:t>
                      </a:r>
                    </a:p>
                    <a:p>
                      <a:pPr marL="0" algn="ctr" defTabSz="914400" rtl="0" eaLnBrk="1" fontAlgn="b" latinLnBrk="0" hangingPunct="1">
                        <a:buNone/>
                      </a:pPr>
                      <a:r>
                        <a:rPr lang="en-US" sz="2400" kern="1200">
                          <a:solidFill>
                            <a:schemeClr val="dk1"/>
                          </a:solidFill>
                          <a:latin typeface="+mn-lt"/>
                          <a:ea typeface="+mn-ea"/>
                          <a:cs typeface="+mn-cs"/>
                        </a:rPr>
                        <a:t>(21.21)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2400" kern="1200">
                          <a:solidFill>
                            <a:schemeClr val="dk1"/>
                          </a:solidFill>
                          <a:latin typeface="+mn-lt"/>
                          <a:ea typeface="+mn-ea"/>
                          <a:cs typeface="+mn-cs"/>
                        </a:rPr>
                        <a:t>8 </a:t>
                      </a:r>
                    </a:p>
                    <a:p>
                      <a:pPr marL="0" algn="ctr" defTabSz="914400" rtl="0" eaLnBrk="1" fontAlgn="b" latinLnBrk="0" hangingPunct="1">
                        <a:buNone/>
                      </a:pPr>
                      <a:r>
                        <a:rPr lang="en-US" sz="2400" kern="1200">
                          <a:solidFill>
                            <a:schemeClr val="dk1"/>
                          </a:solidFill>
                          <a:latin typeface="+mn-lt"/>
                          <a:ea typeface="+mn-ea"/>
                          <a:cs typeface="+mn-cs"/>
                        </a:rPr>
                        <a:t>(12.12)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269936">
                <a:tc>
                  <a:txBody>
                    <a:bodyPr/>
                    <a:lstStyle/>
                    <a:p>
                      <a:pPr algn="ctr"/>
                      <a:r>
                        <a:rPr lang="en-US" sz="2400"/>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2400" kern="1200">
                          <a:solidFill>
                            <a:schemeClr val="dk1"/>
                          </a:solidFill>
                          <a:latin typeface="+mn-lt"/>
                          <a:ea typeface="+mn-ea"/>
                          <a:cs typeface="+mn-cs"/>
                        </a:rPr>
                        <a:t>59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2400" kern="1200">
                          <a:solidFill>
                            <a:schemeClr val="dk1"/>
                          </a:solidFill>
                          <a:latin typeface="+mn-lt"/>
                          <a:ea typeface="+mn-ea"/>
                          <a:cs typeface="+mn-cs"/>
                        </a:rPr>
                        <a:t>48</a:t>
                      </a:r>
                    </a:p>
                    <a:p>
                      <a:pPr marL="0" algn="ctr" defTabSz="914400" rtl="0" eaLnBrk="1" fontAlgn="b" latinLnBrk="0" hangingPunct="1">
                        <a:buNone/>
                      </a:pPr>
                      <a:r>
                        <a:rPr lang="en-US" sz="2400" kern="1200">
                          <a:solidFill>
                            <a:schemeClr val="dk1"/>
                          </a:solidFill>
                          <a:latin typeface="+mn-lt"/>
                          <a:ea typeface="+mn-ea"/>
                          <a:cs typeface="+mn-cs"/>
                        </a:rPr>
                        <a:t>(81.36)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2400" kern="1200">
                          <a:solidFill>
                            <a:schemeClr val="dk1"/>
                          </a:solidFill>
                          <a:latin typeface="+mn-lt"/>
                          <a:ea typeface="+mn-ea"/>
                          <a:cs typeface="+mn-cs"/>
                        </a:rPr>
                        <a:t>5 </a:t>
                      </a:r>
                    </a:p>
                    <a:p>
                      <a:pPr marL="0" algn="ctr" defTabSz="914400" rtl="0" eaLnBrk="1" fontAlgn="b" latinLnBrk="0" hangingPunct="1">
                        <a:buNone/>
                      </a:pPr>
                      <a:r>
                        <a:rPr lang="en-US" sz="2400" kern="1200">
                          <a:solidFill>
                            <a:schemeClr val="dk1"/>
                          </a:solidFill>
                          <a:latin typeface="+mn-lt"/>
                          <a:ea typeface="+mn-ea"/>
                          <a:cs typeface="+mn-cs"/>
                        </a:rPr>
                        <a:t>(8.47)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2400" kern="1200">
                          <a:solidFill>
                            <a:schemeClr val="dk1"/>
                          </a:solidFill>
                          <a:latin typeface="+mn-lt"/>
                          <a:ea typeface="+mn-ea"/>
                          <a:cs typeface="+mn-cs"/>
                        </a:rPr>
                        <a:t>6</a:t>
                      </a:r>
                    </a:p>
                    <a:p>
                      <a:pPr marL="0" algn="ctr" defTabSz="914400" rtl="0" eaLnBrk="1" fontAlgn="b" latinLnBrk="0" hangingPunct="1">
                        <a:buNone/>
                      </a:pPr>
                      <a:r>
                        <a:rPr lang="en-US" sz="2400" kern="1200">
                          <a:solidFill>
                            <a:schemeClr val="dk1"/>
                          </a:solidFill>
                          <a:latin typeface="+mn-lt"/>
                          <a:ea typeface="+mn-ea"/>
                          <a:cs typeface="+mn-cs"/>
                        </a:rPr>
                        <a:t>(10.17)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269936">
                <a:tc>
                  <a:txBody>
                    <a:bodyPr/>
                    <a:lstStyle/>
                    <a:p>
                      <a:pPr algn="ctr"/>
                      <a:r>
                        <a:rPr lang="en-US" sz="2400"/>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2400" kern="1200">
                          <a:solidFill>
                            <a:schemeClr val="dk1"/>
                          </a:solidFill>
                          <a:latin typeface="+mn-lt"/>
                          <a:ea typeface="+mn-ea"/>
                          <a:cs typeface="+mn-cs"/>
                        </a:rPr>
                        <a:t>85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2400" kern="1200">
                          <a:solidFill>
                            <a:schemeClr val="dk1"/>
                          </a:solidFill>
                          <a:latin typeface="+mn-lt"/>
                          <a:ea typeface="+mn-ea"/>
                          <a:cs typeface="+mn-cs"/>
                        </a:rPr>
                        <a:t>59</a:t>
                      </a:r>
                    </a:p>
                    <a:p>
                      <a:pPr marL="0" algn="ctr" defTabSz="914400" rtl="0" eaLnBrk="1" fontAlgn="b" latinLnBrk="0" hangingPunct="1">
                        <a:buNone/>
                      </a:pPr>
                      <a:r>
                        <a:rPr lang="en-US" sz="2400" kern="1200">
                          <a:solidFill>
                            <a:schemeClr val="dk1"/>
                          </a:solidFill>
                          <a:latin typeface="+mn-lt"/>
                          <a:ea typeface="+mn-ea"/>
                          <a:cs typeface="+mn-cs"/>
                        </a:rPr>
                        <a:t>(69.41)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2400" kern="1200">
                          <a:solidFill>
                            <a:schemeClr val="dk1"/>
                          </a:solidFill>
                          <a:latin typeface="+mn-lt"/>
                          <a:ea typeface="+mn-ea"/>
                          <a:cs typeface="+mn-cs"/>
                        </a:rPr>
                        <a:t>18</a:t>
                      </a:r>
                    </a:p>
                    <a:p>
                      <a:pPr marL="0" algn="ctr" defTabSz="914400" rtl="0" eaLnBrk="1" fontAlgn="b" latinLnBrk="0" hangingPunct="1">
                        <a:buNone/>
                      </a:pPr>
                      <a:r>
                        <a:rPr lang="en-US" sz="2400" kern="1200">
                          <a:solidFill>
                            <a:schemeClr val="dk1"/>
                          </a:solidFill>
                          <a:latin typeface="+mn-lt"/>
                          <a:ea typeface="+mn-ea"/>
                          <a:cs typeface="+mn-cs"/>
                        </a:rPr>
                        <a:t>(21.18)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2400" kern="1200">
                          <a:solidFill>
                            <a:schemeClr val="dk1"/>
                          </a:solidFill>
                          <a:latin typeface="+mn-lt"/>
                          <a:ea typeface="+mn-ea"/>
                          <a:cs typeface="+mn-cs"/>
                        </a:rPr>
                        <a:t>8</a:t>
                      </a:r>
                    </a:p>
                    <a:p>
                      <a:pPr marL="0" algn="ctr" defTabSz="914400" rtl="0" eaLnBrk="1" fontAlgn="b" latinLnBrk="0" hangingPunct="1">
                        <a:buNone/>
                      </a:pPr>
                      <a:r>
                        <a:rPr lang="en-US" sz="2400" kern="1200">
                          <a:solidFill>
                            <a:schemeClr val="dk1"/>
                          </a:solidFill>
                          <a:latin typeface="+mn-lt"/>
                          <a:ea typeface="+mn-ea"/>
                          <a:cs typeface="+mn-cs"/>
                        </a:rPr>
                        <a:t>(9.41)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593619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541E80-061B-7ACD-E010-A7274995EE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612A29-C379-32E6-65C9-3DA3BF496293}"/>
              </a:ext>
            </a:extLst>
          </p:cNvPr>
          <p:cNvSpPr>
            <a:spLocks noGrp="1"/>
          </p:cNvSpPr>
          <p:nvPr>
            <p:ph type="title"/>
          </p:nvPr>
        </p:nvSpPr>
        <p:spPr>
          <a:solidFill>
            <a:srgbClr val="CEE8D1"/>
          </a:solidFill>
          <a:effectLst>
            <a:softEdge rad="127000"/>
          </a:effectLst>
        </p:spPr>
        <p:txBody>
          <a:bodyPr>
            <a:normAutofit/>
          </a:bodyPr>
          <a:lstStyle/>
          <a:p>
            <a:pPr algn="ctr"/>
            <a:r>
              <a:rPr lang="en-US" sz="4000"/>
              <a:t>Spring Over Time</a:t>
            </a:r>
            <a:br>
              <a:rPr lang="en-US" sz="4000"/>
            </a:br>
            <a:r>
              <a:rPr lang="en-US" sz="3200"/>
              <a:t>SRSS-</a:t>
            </a:r>
            <a:r>
              <a:rPr lang="en-US" sz="3200" u="sng"/>
              <a:t>Internalizing </a:t>
            </a:r>
            <a:r>
              <a:rPr lang="en-US" sz="3200"/>
              <a:t>Results – Elementary School Level</a:t>
            </a:r>
            <a:endParaRPr lang="en-US" sz="4000"/>
          </a:p>
        </p:txBody>
      </p:sp>
      <p:graphicFrame>
        <p:nvGraphicFramePr>
          <p:cNvPr id="3" name="Chart 2" descr="Graph of the Spring SRSS-Internalizing Results: number and percent of students screened over time at the elementary school level">
            <a:extLst>
              <a:ext uri="{FF2B5EF4-FFF2-40B4-BE49-F238E27FC236}">
                <a16:creationId xmlns:a16="http://schemas.microsoft.com/office/drawing/2014/main" id="{629D1955-B42B-EBFA-F22B-54F7108A0247}"/>
              </a:ext>
            </a:extLst>
          </p:cNvPr>
          <p:cNvGraphicFramePr/>
          <p:nvPr>
            <p:extLst>
              <p:ext uri="{D42A27DB-BD31-4B8C-83A1-F6EECF244321}">
                <p14:modId xmlns:p14="http://schemas.microsoft.com/office/powerpoint/2010/main" val="1086334069"/>
              </p:ext>
            </p:extLst>
          </p:nvPr>
        </p:nvGraphicFramePr>
        <p:xfrm>
          <a:off x="544945" y="1699924"/>
          <a:ext cx="11008591" cy="479295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553312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8763CD-842A-9F0B-8DF0-D1B34FA6BE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BB1ABD-10EC-6DFC-DD36-7AA6804417FC}"/>
              </a:ext>
            </a:extLst>
          </p:cNvPr>
          <p:cNvSpPr>
            <a:spLocks noGrp="1"/>
          </p:cNvSpPr>
          <p:nvPr>
            <p:ph type="title"/>
          </p:nvPr>
        </p:nvSpPr>
        <p:spPr>
          <a:solidFill>
            <a:srgbClr val="CEE8D1"/>
          </a:solidFill>
          <a:effectLst>
            <a:softEdge rad="127000"/>
          </a:effectLst>
        </p:spPr>
        <p:txBody>
          <a:bodyPr>
            <a:normAutofit/>
          </a:bodyPr>
          <a:lstStyle/>
          <a:p>
            <a:pPr algn="ctr"/>
            <a:r>
              <a:rPr lang="en-US" sz="3200"/>
              <a:t>Spring 2025</a:t>
            </a:r>
            <a:br>
              <a:rPr lang="en-US" sz="3200"/>
            </a:br>
            <a:r>
              <a:rPr lang="en-US" sz="3200"/>
              <a:t>SRSS-</a:t>
            </a:r>
            <a:r>
              <a:rPr lang="en-US" sz="3200" u="sng"/>
              <a:t>Internalizing</a:t>
            </a:r>
            <a:r>
              <a:rPr lang="en-US" sz="3200"/>
              <a:t> Results – Elementary School Grade Level</a:t>
            </a:r>
          </a:p>
        </p:txBody>
      </p:sp>
      <p:graphicFrame>
        <p:nvGraphicFramePr>
          <p:cNvPr id="3" name="Table">
            <a:extLst>
              <a:ext uri="{FF2B5EF4-FFF2-40B4-BE49-F238E27FC236}">
                <a16:creationId xmlns:a16="http://schemas.microsoft.com/office/drawing/2014/main" id="{EC60891D-7FE6-7E22-515C-C3A2882982A8}"/>
              </a:ext>
            </a:extLst>
          </p:cNvPr>
          <p:cNvGraphicFramePr>
            <a:graphicFrameLocks noGrp="1"/>
          </p:cNvGraphicFramePr>
          <p:nvPr/>
        </p:nvGraphicFramePr>
        <p:xfrm>
          <a:off x="609600" y="1801089"/>
          <a:ext cx="10972800" cy="4571809"/>
        </p:xfrm>
        <a:graphic>
          <a:graphicData uri="http://schemas.openxmlformats.org/drawingml/2006/table">
            <a:tbl>
              <a:tblPr firstRow="1" bandRow="1">
                <a:tableStyleId>{5C22544A-7EE6-4342-B048-85BDC9FD1C3A}</a:tableStyleId>
              </a:tblPr>
              <a:tblGrid>
                <a:gridCol w="1538243">
                  <a:extLst>
                    <a:ext uri="{9D8B030D-6E8A-4147-A177-3AD203B41FA5}">
                      <a16:colId xmlns:a16="http://schemas.microsoft.com/office/drawing/2014/main" val="20000"/>
                    </a:ext>
                  </a:extLst>
                </a:gridCol>
                <a:gridCol w="1743342">
                  <a:extLst>
                    <a:ext uri="{9D8B030D-6E8A-4147-A177-3AD203B41FA5}">
                      <a16:colId xmlns:a16="http://schemas.microsoft.com/office/drawing/2014/main" val="20001"/>
                    </a:ext>
                  </a:extLst>
                </a:gridCol>
                <a:gridCol w="2563738">
                  <a:extLst>
                    <a:ext uri="{9D8B030D-6E8A-4147-A177-3AD203B41FA5}">
                      <a16:colId xmlns:a16="http://schemas.microsoft.com/office/drawing/2014/main" val="20002"/>
                    </a:ext>
                  </a:extLst>
                </a:gridCol>
                <a:gridCol w="2666288">
                  <a:extLst>
                    <a:ext uri="{9D8B030D-6E8A-4147-A177-3AD203B41FA5}">
                      <a16:colId xmlns:a16="http://schemas.microsoft.com/office/drawing/2014/main" val="20003"/>
                    </a:ext>
                  </a:extLst>
                </a:gridCol>
                <a:gridCol w="2461189">
                  <a:extLst>
                    <a:ext uri="{9D8B030D-6E8A-4147-A177-3AD203B41FA5}">
                      <a16:colId xmlns:a16="http://schemas.microsoft.com/office/drawing/2014/main" val="20004"/>
                    </a:ext>
                  </a:extLst>
                </a:gridCol>
              </a:tblGrid>
              <a:tr h="762001">
                <a:tc>
                  <a:txBody>
                    <a:bodyPr/>
                    <a:lstStyle/>
                    <a:p>
                      <a:pPr algn="ctr"/>
                      <a:r>
                        <a:rPr lang="en-US" sz="2000">
                          <a:solidFill>
                            <a:schemeClr val="tx1"/>
                          </a:solidFill>
                        </a:rPr>
                        <a:t>Grade Level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i="1">
                          <a:solidFill>
                            <a:schemeClr val="tx1"/>
                          </a:solidFill>
                        </a:rPr>
                        <a:t>N</a:t>
                      </a:r>
                    </a:p>
                    <a:p>
                      <a:pPr algn="ctr"/>
                      <a:r>
                        <a:rPr lang="en-US" sz="2000">
                          <a:solidFill>
                            <a:schemeClr val="tx1"/>
                          </a:solidFill>
                        </a:rPr>
                        <a:t>Screened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a:solidFill>
                            <a:schemeClr val="tx1"/>
                          </a:solidFill>
                        </a:rPr>
                        <a:t>Low  </a:t>
                      </a:r>
                    </a:p>
                    <a:p>
                      <a:pPr algn="ctr"/>
                      <a:r>
                        <a:rPr lang="en-US" sz="2000" i="1">
                          <a:solidFill>
                            <a:schemeClr val="tx1"/>
                          </a:solidFill>
                        </a:rPr>
                        <a:t>n</a:t>
                      </a:r>
                      <a:r>
                        <a:rPr lang="en-US" sz="2000" i="1" baseline="0">
                          <a:solidFill>
                            <a:schemeClr val="tx1"/>
                          </a:solidFill>
                        </a:rPr>
                        <a:t> (%)</a:t>
                      </a:r>
                      <a:endParaRPr lang="en-US" sz="2000" i="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F2D0"/>
                    </a:solidFill>
                  </a:tcPr>
                </a:tc>
                <a:tc>
                  <a:txBody>
                    <a:bodyPr/>
                    <a:lstStyle/>
                    <a:p>
                      <a:pPr algn="ctr"/>
                      <a:r>
                        <a:rPr lang="en-US" sz="2000">
                          <a:solidFill>
                            <a:schemeClr val="tx1"/>
                          </a:solidFill>
                        </a:rPr>
                        <a:t>Moderate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i="1">
                          <a:solidFill>
                            <a:schemeClr val="tx1"/>
                          </a:solidFill>
                        </a:rPr>
                        <a:t>n</a:t>
                      </a:r>
                      <a:r>
                        <a:rPr lang="en-US" sz="2000" i="1" baseline="0">
                          <a:solidFill>
                            <a:schemeClr val="tx1"/>
                          </a:solidFill>
                        </a:rPr>
                        <a:t> (%)</a:t>
                      </a:r>
                      <a:r>
                        <a:rPr lang="en-US" sz="2000">
                          <a:solidFill>
                            <a:schemeClr val="tx1"/>
                          </a:solidFill>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a:r>
                        <a:rPr lang="en-US" sz="2000">
                          <a:solidFill>
                            <a:schemeClr val="tx1"/>
                          </a:solidFill>
                        </a:rPr>
                        <a:t>High</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i="1">
                          <a:solidFill>
                            <a:schemeClr val="tx1"/>
                          </a:solidFill>
                        </a:rPr>
                        <a:t>n</a:t>
                      </a:r>
                      <a:r>
                        <a:rPr lang="en-US" sz="2000" i="1" baseline="0">
                          <a:solidFill>
                            <a:schemeClr val="tx1"/>
                          </a:solidFill>
                        </a:rPr>
                        <a:t> (%)</a:t>
                      </a:r>
                      <a:endParaRPr lang="en-US" sz="2000" i="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extLst>
                  <a:ext uri="{0D108BD9-81ED-4DB2-BD59-A6C34878D82A}">
                    <a16:rowId xmlns:a16="http://schemas.microsoft.com/office/drawing/2014/main" val="10000"/>
                  </a:ext>
                </a:extLst>
              </a:tr>
              <a:tr h="1269936">
                <a:tc>
                  <a:txBody>
                    <a:bodyPr/>
                    <a:lstStyle/>
                    <a:p>
                      <a:pPr algn="ctr"/>
                      <a:r>
                        <a:rPr lang="en-US" sz="2400"/>
                        <a:t>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2400" kern="1200">
                          <a:solidFill>
                            <a:schemeClr val="dk1"/>
                          </a:solidFill>
                          <a:latin typeface="+mn-lt"/>
                          <a:ea typeface="+mn-ea"/>
                          <a:cs typeface="+mn-cs"/>
                        </a:rPr>
                        <a:t>66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2400" kern="1200">
                          <a:solidFill>
                            <a:schemeClr val="dk1"/>
                          </a:solidFill>
                          <a:latin typeface="+mn-lt"/>
                          <a:ea typeface="+mn-ea"/>
                          <a:cs typeface="+mn-cs"/>
                        </a:rPr>
                        <a:t>49</a:t>
                      </a:r>
                    </a:p>
                    <a:p>
                      <a:pPr marL="0" algn="ctr" defTabSz="914400" rtl="0" eaLnBrk="1" fontAlgn="b" latinLnBrk="0" hangingPunct="1">
                        <a:buNone/>
                      </a:pPr>
                      <a:r>
                        <a:rPr lang="en-US" sz="2400" kern="1200">
                          <a:solidFill>
                            <a:schemeClr val="dk1"/>
                          </a:solidFill>
                          <a:latin typeface="+mn-lt"/>
                          <a:ea typeface="+mn-ea"/>
                          <a:cs typeface="+mn-cs"/>
                        </a:rPr>
                        <a:t>(74.24)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2400" kern="1200">
                          <a:solidFill>
                            <a:schemeClr val="dk1"/>
                          </a:solidFill>
                          <a:latin typeface="+mn-lt"/>
                          <a:ea typeface="+mn-ea"/>
                          <a:cs typeface="+mn-cs"/>
                        </a:rPr>
                        <a:t>13</a:t>
                      </a:r>
                    </a:p>
                    <a:p>
                      <a:pPr marL="0" algn="ctr" defTabSz="914400" rtl="0" eaLnBrk="1" fontAlgn="b" latinLnBrk="0" hangingPunct="1">
                        <a:buNone/>
                      </a:pPr>
                      <a:r>
                        <a:rPr lang="en-US" sz="2400" kern="1200">
                          <a:solidFill>
                            <a:schemeClr val="dk1"/>
                          </a:solidFill>
                          <a:latin typeface="+mn-lt"/>
                          <a:ea typeface="+mn-ea"/>
                          <a:cs typeface="+mn-cs"/>
                        </a:rPr>
                        <a:t>(19.70)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2400" kern="1200">
                          <a:solidFill>
                            <a:schemeClr val="dk1"/>
                          </a:solidFill>
                          <a:latin typeface="+mn-lt"/>
                          <a:ea typeface="+mn-ea"/>
                          <a:cs typeface="+mn-cs"/>
                        </a:rPr>
                        <a:t>4</a:t>
                      </a:r>
                    </a:p>
                    <a:p>
                      <a:pPr marL="0" algn="ctr" defTabSz="914400" rtl="0" eaLnBrk="1" fontAlgn="b" latinLnBrk="0" hangingPunct="1">
                        <a:buNone/>
                      </a:pPr>
                      <a:r>
                        <a:rPr lang="en-US" sz="2400" kern="1200">
                          <a:solidFill>
                            <a:schemeClr val="dk1"/>
                          </a:solidFill>
                          <a:latin typeface="+mn-lt"/>
                          <a:ea typeface="+mn-ea"/>
                          <a:cs typeface="+mn-cs"/>
                        </a:rPr>
                        <a:t>(6.06)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269936">
                <a:tc>
                  <a:txBody>
                    <a:bodyPr/>
                    <a:lstStyle/>
                    <a:p>
                      <a:pPr algn="ctr"/>
                      <a:r>
                        <a:rPr lang="en-US" sz="2400"/>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2400" kern="1200">
                          <a:solidFill>
                            <a:schemeClr val="dk1"/>
                          </a:solidFill>
                          <a:latin typeface="+mn-lt"/>
                          <a:ea typeface="+mn-ea"/>
                          <a:cs typeface="+mn-cs"/>
                        </a:rPr>
                        <a:t>59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2400" kern="1200">
                          <a:solidFill>
                            <a:schemeClr val="dk1"/>
                          </a:solidFill>
                          <a:latin typeface="+mn-lt"/>
                          <a:ea typeface="+mn-ea"/>
                          <a:cs typeface="+mn-cs"/>
                        </a:rPr>
                        <a:t>33</a:t>
                      </a:r>
                    </a:p>
                    <a:p>
                      <a:pPr marL="0" algn="ctr" defTabSz="914400" rtl="0" eaLnBrk="1" fontAlgn="b" latinLnBrk="0" hangingPunct="1">
                        <a:buNone/>
                      </a:pPr>
                      <a:r>
                        <a:rPr lang="en-US" sz="2400" kern="1200">
                          <a:solidFill>
                            <a:schemeClr val="dk1"/>
                          </a:solidFill>
                          <a:latin typeface="+mn-lt"/>
                          <a:ea typeface="+mn-ea"/>
                          <a:cs typeface="+mn-cs"/>
                        </a:rPr>
                        <a:t>(55.93)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2400" kern="1200">
                          <a:solidFill>
                            <a:schemeClr val="dk1"/>
                          </a:solidFill>
                          <a:latin typeface="+mn-lt"/>
                          <a:ea typeface="+mn-ea"/>
                          <a:cs typeface="+mn-cs"/>
                        </a:rPr>
                        <a:t>13</a:t>
                      </a:r>
                    </a:p>
                    <a:p>
                      <a:pPr marL="0" algn="ctr" defTabSz="914400" rtl="0" eaLnBrk="1" fontAlgn="b" latinLnBrk="0" hangingPunct="1">
                        <a:buNone/>
                      </a:pPr>
                      <a:r>
                        <a:rPr lang="en-US" sz="2400" kern="1200">
                          <a:solidFill>
                            <a:schemeClr val="dk1"/>
                          </a:solidFill>
                          <a:latin typeface="+mn-lt"/>
                          <a:ea typeface="+mn-ea"/>
                          <a:cs typeface="+mn-cs"/>
                        </a:rPr>
                        <a:t>(22.03)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2400" kern="1200">
                          <a:solidFill>
                            <a:schemeClr val="dk1"/>
                          </a:solidFill>
                          <a:latin typeface="+mn-lt"/>
                          <a:ea typeface="+mn-ea"/>
                          <a:cs typeface="+mn-cs"/>
                        </a:rPr>
                        <a:t>13 </a:t>
                      </a:r>
                    </a:p>
                    <a:p>
                      <a:pPr marL="0" algn="ctr" defTabSz="914400" rtl="0" eaLnBrk="1" fontAlgn="b" latinLnBrk="0" hangingPunct="1">
                        <a:buNone/>
                      </a:pPr>
                      <a:r>
                        <a:rPr lang="en-US" sz="2400" kern="1200">
                          <a:solidFill>
                            <a:schemeClr val="dk1"/>
                          </a:solidFill>
                          <a:latin typeface="+mn-lt"/>
                          <a:ea typeface="+mn-ea"/>
                          <a:cs typeface="+mn-cs"/>
                        </a:rPr>
                        <a:t>(22.03)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269936">
                <a:tc>
                  <a:txBody>
                    <a:bodyPr/>
                    <a:lstStyle/>
                    <a:p>
                      <a:pPr algn="ctr"/>
                      <a:r>
                        <a:rPr lang="en-US" sz="2400"/>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2400" kern="1200">
                          <a:solidFill>
                            <a:schemeClr val="dk1"/>
                          </a:solidFill>
                          <a:latin typeface="+mn-lt"/>
                          <a:ea typeface="+mn-ea"/>
                          <a:cs typeface="+mn-cs"/>
                        </a:rPr>
                        <a:t>85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2400" kern="1200">
                          <a:solidFill>
                            <a:schemeClr val="dk1"/>
                          </a:solidFill>
                          <a:latin typeface="+mn-lt"/>
                          <a:ea typeface="+mn-ea"/>
                          <a:cs typeface="+mn-cs"/>
                        </a:rPr>
                        <a:t>79</a:t>
                      </a:r>
                    </a:p>
                    <a:p>
                      <a:pPr marL="0" algn="ctr" defTabSz="914400" rtl="0" eaLnBrk="1" fontAlgn="b" latinLnBrk="0" hangingPunct="1">
                        <a:buNone/>
                      </a:pPr>
                      <a:r>
                        <a:rPr lang="en-US" sz="2400" kern="1200">
                          <a:solidFill>
                            <a:schemeClr val="dk1"/>
                          </a:solidFill>
                          <a:latin typeface="+mn-lt"/>
                          <a:ea typeface="+mn-ea"/>
                          <a:cs typeface="+mn-cs"/>
                        </a:rPr>
                        <a:t>(92.94)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2400" kern="1200">
                          <a:solidFill>
                            <a:schemeClr val="dk1"/>
                          </a:solidFill>
                          <a:latin typeface="+mn-lt"/>
                          <a:ea typeface="+mn-ea"/>
                          <a:cs typeface="+mn-cs"/>
                        </a:rPr>
                        <a:t>4</a:t>
                      </a:r>
                    </a:p>
                    <a:p>
                      <a:pPr marL="0" algn="ctr" defTabSz="914400" rtl="0" eaLnBrk="1" fontAlgn="b" latinLnBrk="0" hangingPunct="1">
                        <a:buNone/>
                      </a:pPr>
                      <a:r>
                        <a:rPr lang="en-US" sz="2400" kern="1200">
                          <a:solidFill>
                            <a:schemeClr val="dk1"/>
                          </a:solidFill>
                          <a:latin typeface="+mn-lt"/>
                          <a:ea typeface="+mn-ea"/>
                          <a:cs typeface="+mn-cs"/>
                        </a:rPr>
                        <a:t>(4.71)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2400" kern="1200">
                          <a:solidFill>
                            <a:schemeClr val="dk1"/>
                          </a:solidFill>
                          <a:latin typeface="+mn-lt"/>
                          <a:ea typeface="+mn-ea"/>
                          <a:cs typeface="+mn-cs"/>
                        </a:rPr>
                        <a:t>2</a:t>
                      </a:r>
                    </a:p>
                    <a:p>
                      <a:pPr marL="0" algn="ctr" defTabSz="914400" rtl="0" eaLnBrk="1" fontAlgn="b" latinLnBrk="0" hangingPunct="1">
                        <a:buNone/>
                      </a:pPr>
                      <a:r>
                        <a:rPr lang="en-US" sz="2400" kern="1200">
                          <a:solidFill>
                            <a:schemeClr val="dk1"/>
                          </a:solidFill>
                          <a:latin typeface="+mn-lt"/>
                          <a:ea typeface="+mn-ea"/>
                          <a:cs typeface="+mn-cs"/>
                        </a:rPr>
                        <a:t>(2.35)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8384333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BDF1B-13E7-A8A4-2AA1-11F71DB634E1}"/>
              </a:ext>
            </a:extLst>
          </p:cNvPr>
          <p:cNvSpPr>
            <a:spLocks noGrp="1"/>
          </p:cNvSpPr>
          <p:nvPr>
            <p:ph type="title"/>
          </p:nvPr>
        </p:nvSpPr>
        <p:spPr/>
        <p:txBody>
          <a:bodyPr/>
          <a:lstStyle/>
          <a:p>
            <a:r>
              <a:rPr lang="en-US"/>
              <a:t>Reviewing Screening Data</a:t>
            </a:r>
          </a:p>
        </p:txBody>
      </p:sp>
      <p:sp>
        <p:nvSpPr>
          <p:cNvPr id="6" name="Content 1">
            <a:extLst>
              <a:ext uri="{FF2B5EF4-FFF2-40B4-BE49-F238E27FC236}">
                <a16:creationId xmlns:a16="http://schemas.microsoft.com/office/drawing/2014/main" id="{171743A6-82CC-D030-812F-4F9A7D7D4F56}"/>
              </a:ext>
            </a:extLst>
          </p:cNvPr>
          <p:cNvSpPr>
            <a:spLocks noGrp="1"/>
          </p:cNvSpPr>
          <p:nvPr>
            <p:ph sz="half" idx="2"/>
          </p:nvPr>
        </p:nvSpPr>
        <p:spPr>
          <a:xfrm>
            <a:off x="914399" y="1825625"/>
            <a:ext cx="6695441" cy="4351338"/>
          </a:xfrm>
        </p:spPr>
        <p:txBody>
          <a:bodyPr>
            <a:normAutofit/>
          </a:bodyPr>
          <a:lstStyle/>
          <a:p>
            <a:pPr marL="0" indent="0">
              <a:buNone/>
            </a:pPr>
            <a:r>
              <a:rPr lang="en-US"/>
              <a:t>Ci3T Leadership Teams review screening data at the following levels:</a:t>
            </a:r>
          </a:p>
          <a:p>
            <a:r>
              <a:rPr lang="en-US" sz="2400"/>
              <a:t>Screening Practice </a:t>
            </a:r>
          </a:p>
          <a:p>
            <a:r>
              <a:rPr lang="en-US" sz="2400"/>
              <a:t>School-wide (e.g., Tier 1 efforts)</a:t>
            </a:r>
          </a:p>
          <a:p>
            <a:r>
              <a:rPr lang="en-US" sz="2400"/>
              <a:t>Grade or department (e.g., Tier 1 efforts, low-intensity strategies)</a:t>
            </a:r>
          </a:p>
          <a:p>
            <a:r>
              <a:rPr lang="en-US" sz="2400"/>
              <a:t>Class level (e.g., low-intensity strategies)</a:t>
            </a:r>
          </a:p>
          <a:p>
            <a:r>
              <a:rPr lang="en-US" sz="2400"/>
              <a:t>Individual student level (e.g., Tier 2 and Tier 3)</a:t>
            </a:r>
          </a:p>
        </p:txBody>
      </p:sp>
      <p:pic>
        <p:nvPicPr>
          <p:cNvPr id="5" name="Content 2" descr="Working with Your Screening Data Handout">
            <a:extLst>
              <a:ext uri="{FF2B5EF4-FFF2-40B4-BE49-F238E27FC236}">
                <a16:creationId xmlns:a16="http://schemas.microsoft.com/office/drawing/2014/main" id="{745D9C26-94F1-F055-C9BC-B2BE8D7B66F5}"/>
              </a:ext>
            </a:extLst>
          </p:cNvPr>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7807103" y="1825625"/>
            <a:ext cx="3017202" cy="3904615"/>
          </a:xfrm>
          <a:ln>
            <a:solidFill>
              <a:schemeClr val="tx1"/>
            </a:solidFill>
          </a:ln>
        </p:spPr>
      </p:pic>
      <p:pic>
        <p:nvPicPr>
          <p:cNvPr id="4" name="Cover">
            <a:extLst>
              <a:ext uri="{FF2B5EF4-FFF2-40B4-BE49-F238E27FC236}">
                <a16:creationId xmlns:a16="http://schemas.microsoft.com/office/drawing/2014/main" id="{C28679A2-5908-4CC4-5EF3-9BF46882575C}"/>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21568" y="0"/>
            <a:ext cx="1170432" cy="1828800"/>
          </a:xfrm>
          <a:prstGeom prst="rect">
            <a:avLst/>
          </a:prstGeom>
        </p:spPr>
      </p:pic>
    </p:spTree>
    <p:extLst>
      <p:ext uri="{BB962C8B-B14F-4D97-AF65-F5344CB8AC3E}">
        <p14:creationId xmlns:p14="http://schemas.microsoft.com/office/powerpoint/2010/main" val="16362714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1FC31-6886-ED06-977D-27072AE9B6CE}"/>
              </a:ext>
              <a:ext uri="{C183D7F6-B498-43B3-948B-1728B52AA6E4}">
                <adec:decorative xmlns:adec="http://schemas.microsoft.com/office/drawing/2017/decorative" val="0"/>
              </a:ext>
            </a:extLst>
          </p:cNvPr>
          <p:cNvSpPr>
            <a:spLocks noGrp="1"/>
          </p:cNvSpPr>
          <p:nvPr>
            <p:ph type="title"/>
          </p:nvPr>
        </p:nvSpPr>
        <p:spPr/>
        <p:txBody>
          <a:bodyPr/>
          <a:lstStyle/>
          <a:p>
            <a:r>
              <a:rPr lang="en-US"/>
              <a:t>Academic Screening</a:t>
            </a:r>
          </a:p>
        </p:txBody>
      </p:sp>
      <p:pic>
        <p:nvPicPr>
          <p:cNvPr id="4" name="Picture 1" descr="Excerpt from an infographic that states academic screening is reliable and valid, completed for all students, and conducted in fall, winter, and spring">
            <a:extLst>
              <a:ext uri="{FF2B5EF4-FFF2-40B4-BE49-F238E27FC236}">
                <a16:creationId xmlns:a16="http://schemas.microsoft.com/office/drawing/2014/main" id="{62F45403-B985-7C49-BE15-FE1A53EA6079}"/>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535459" y="2129371"/>
            <a:ext cx="10438784" cy="3202689"/>
          </a:xfrm>
          <a:prstGeom prst="rect">
            <a:avLst/>
          </a:prstGeom>
          <a:ln>
            <a:noFill/>
          </a:ln>
        </p:spPr>
      </p:pic>
    </p:spTree>
    <p:extLst>
      <p:ext uri="{BB962C8B-B14F-4D97-AF65-F5344CB8AC3E}">
        <p14:creationId xmlns:p14="http://schemas.microsoft.com/office/powerpoint/2010/main" val="12263005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DD67E0-E458-A20C-AB93-ADD3161A74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29642B-5898-DA3E-C6B5-F946E53EC997}"/>
              </a:ext>
            </a:extLst>
          </p:cNvPr>
          <p:cNvSpPr>
            <a:spLocks noGrp="1"/>
          </p:cNvSpPr>
          <p:nvPr>
            <p:ph type="title"/>
          </p:nvPr>
        </p:nvSpPr>
        <p:spPr/>
        <p:txBody>
          <a:bodyPr/>
          <a:lstStyle/>
          <a:p>
            <a:r>
              <a:rPr lang="en-US"/>
              <a:t>Reviewing Multiple Sources of Data in an Integrated Way</a:t>
            </a:r>
          </a:p>
        </p:txBody>
      </p:sp>
      <p:pic>
        <p:nvPicPr>
          <p:cNvPr id="9" name="Picture 0" descr="Ci3T Data Dashboard">
            <a:extLst>
              <a:ext uri="{FF2B5EF4-FFF2-40B4-BE49-F238E27FC236}">
                <a16:creationId xmlns:a16="http://schemas.microsoft.com/office/drawing/2014/main" id="{96BE2A57-F9C0-041A-4601-B38C185732B4}"/>
              </a:ext>
            </a:extLst>
          </p:cNvPr>
          <p:cNvPicPr>
            <a:picLocks noChangeAspect="1"/>
          </p:cNvPicPr>
          <p:nvPr/>
        </p:nvPicPr>
        <p:blipFill>
          <a:blip r:embed="rId2"/>
          <a:stretch>
            <a:fillRect/>
          </a:stretch>
        </p:blipFill>
        <p:spPr>
          <a:xfrm>
            <a:off x="903514" y="1864860"/>
            <a:ext cx="10384971" cy="3886116"/>
          </a:xfrm>
          <a:prstGeom prst="rect">
            <a:avLst/>
          </a:prstGeom>
          <a:ln>
            <a:solidFill>
              <a:schemeClr val="tx1"/>
            </a:solidFill>
          </a:ln>
        </p:spPr>
      </p:pic>
      <p:sp>
        <p:nvSpPr>
          <p:cNvPr id="12" name="Rectangle 1">
            <a:extLst>
              <a:ext uri="{FF2B5EF4-FFF2-40B4-BE49-F238E27FC236}">
                <a16:creationId xmlns:a16="http://schemas.microsoft.com/office/drawing/2014/main" id="{B78C8293-FBF2-C281-51A2-BA3EFF1DFE4C}"/>
              </a:ext>
              <a:ext uri="{C183D7F6-B498-43B3-948B-1728B52AA6E4}">
                <adec:decorative xmlns:adec="http://schemas.microsoft.com/office/drawing/2017/decorative" val="1"/>
              </a:ext>
            </a:extLst>
          </p:cNvPr>
          <p:cNvSpPr/>
          <p:nvPr/>
        </p:nvSpPr>
        <p:spPr>
          <a:xfrm>
            <a:off x="2924174" y="1777774"/>
            <a:ext cx="838201" cy="4060288"/>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Rectangle 2">
            <a:extLst>
              <a:ext uri="{FF2B5EF4-FFF2-40B4-BE49-F238E27FC236}">
                <a16:creationId xmlns:a16="http://schemas.microsoft.com/office/drawing/2014/main" id="{407F6D5A-C046-885F-CAD5-8F250DEF1126}"/>
              </a:ext>
              <a:ext uri="{C183D7F6-B498-43B3-948B-1728B52AA6E4}">
                <adec:decorative xmlns:adec="http://schemas.microsoft.com/office/drawing/2017/decorative" val="1"/>
              </a:ext>
            </a:extLst>
          </p:cNvPr>
          <p:cNvSpPr/>
          <p:nvPr/>
        </p:nvSpPr>
        <p:spPr>
          <a:xfrm>
            <a:off x="4114800" y="1777774"/>
            <a:ext cx="1190626" cy="4060288"/>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 name="Rectangle 3">
            <a:extLst>
              <a:ext uri="{FF2B5EF4-FFF2-40B4-BE49-F238E27FC236}">
                <a16:creationId xmlns:a16="http://schemas.microsoft.com/office/drawing/2014/main" id="{9341DB75-502D-B602-5592-B5CE776E3A23}"/>
              </a:ext>
              <a:ext uri="{C183D7F6-B498-43B3-948B-1728B52AA6E4}">
                <adec:decorative xmlns:adec="http://schemas.microsoft.com/office/drawing/2017/decorative" val="1"/>
              </a:ext>
            </a:extLst>
          </p:cNvPr>
          <p:cNvSpPr/>
          <p:nvPr/>
        </p:nvSpPr>
        <p:spPr>
          <a:xfrm>
            <a:off x="5419724" y="1777774"/>
            <a:ext cx="4467225" cy="4060288"/>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 name="Textbox 1">
            <a:extLst>
              <a:ext uri="{FF2B5EF4-FFF2-40B4-BE49-F238E27FC236}">
                <a16:creationId xmlns:a16="http://schemas.microsoft.com/office/drawing/2014/main" id="{6E13E454-4DC6-33D9-00C5-231020399F27}"/>
              </a:ext>
            </a:extLst>
          </p:cNvPr>
          <p:cNvSpPr/>
          <p:nvPr/>
        </p:nvSpPr>
        <p:spPr>
          <a:xfrm>
            <a:off x="2238375" y="5906696"/>
            <a:ext cx="1524000" cy="361950"/>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a:ea typeface="+mn-ea"/>
                <a:cs typeface="+mn-cs"/>
              </a:rPr>
              <a:t>attendance</a:t>
            </a:r>
          </a:p>
        </p:txBody>
      </p:sp>
      <p:sp>
        <p:nvSpPr>
          <p:cNvPr id="14" name="Textbox 2">
            <a:extLst>
              <a:ext uri="{FF2B5EF4-FFF2-40B4-BE49-F238E27FC236}">
                <a16:creationId xmlns:a16="http://schemas.microsoft.com/office/drawing/2014/main" id="{FC8C99F0-FCBF-7D0A-EBDD-0D04BD5D26DC}"/>
              </a:ext>
            </a:extLst>
          </p:cNvPr>
          <p:cNvSpPr/>
          <p:nvPr/>
        </p:nvSpPr>
        <p:spPr>
          <a:xfrm>
            <a:off x="3948113" y="5925147"/>
            <a:ext cx="1524000" cy="567727"/>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a:ea typeface="+mn-ea"/>
                <a:cs typeface="+mn-cs"/>
              </a:rPr>
              <a:t>behavior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a:ea typeface="+mn-ea"/>
                <a:cs typeface="+mn-cs"/>
              </a:rPr>
              <a:t>screening</a:t>
            </a:r>
          </a:p>
        </p:txBody>
      </p:sp>
      <p:sp>
        <p:nvSpPr>
          <p:cNvPr id="15" name="Textbox 3">
            <a:extLst>
              <a:ext uri="{FF2B5EF4-FFF2-40B4-BE49-F238E27FC236}">
                <a16:creationId xmlns:a16="http://schemas.microsoft.com/office/drawing/2014/main" id="{DA07B747-3433-8B07-4FCE-F2A05481830F}"/>
              </a:ext>
            </a:extLst>
          </p:cNvPr>
          <p:cNvSpPr/>
          <p:nvPr/>
        </p:nvSpPr>
        <p:spPr>
          <a:xfrm>
            <a:off x="6215063" y="5925147"/>
            <a:ext cx="3052762" cy="567727"/>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a:ea typeface="+mn-ea"/>
                <a:cs typeface="+mn-cs"/>
              </a:rPr>
              <a:t>academic screening</a:t>
            </a:r>
          </a:p>
        </p:txBody>
      </p:sp>
    </p:spTree>
    <p:extLst>
      <p:ext uri="{BB962C8B-B14F-4D97-AF65-F5344CB8AC3E}">
        <p14:creationId xmlns:p14="http://schemas.microsoft.com/office/powerpoint/2010/main" val="2860974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125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heel(1)">
                                      <p:cBhvr>
                                        <p:cTn id="15" dur="125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heel(1)">
                                      <p:cBhvr>
                                        <p:cTn id="23" dur="125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0" grpId="0" animBg="1"/>
      <p:bldP spid="11" grpId="0" animBg="1"/>
      <p:bldP spid="13" grpId="0" animBg="1"/>
      <p:bldP spid="14"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a:extLst>
              <a:ext uri="{FF2B5EF4-FFF2-40B4-BE49-F238E27FC236}">
                <a16:creationId xmlns:a16="http://schemas.microsoft.com/office/drawing/2014/main" id="{58FB2CED-AC05-FE02-6533-BD4D23CA9427}"/>
              </a:ext>
            </a:extLst>
          </p:cNvPr>
          <p:cNvSpPr>
            <a:spLocks noGrp="1"/>
          </p:cNvSpPr>
          <p:nvPr>
            <p:ph type="title"/>
          </p:nvPr>
        </p:nvSpPr>
        <p:spPr/>
        <p:txBody>
          <a:bodyPr/>
          <a:lstStyle/>
          <a:p>
            <a:r>
              <a:rPr lang="en-US">
                <a:effectLst/>
                <a:latin typeface="Segoe UI" panose="020B0502040204020203" pitchFamily="34" charset="0"/>
              </a:rPr>
              <a:t>Enhanced Ci3T Implementation Series and Delivery</a:t>
            </a:r>
            <a:endParaRPr lang="en-US"/>
          </a:p>
        </p:txBody>
      </p:sp>
      <p:pic>
        <p:nvPicPr>
          <p:cNvPr id="3" name="Picture" descr="Table of yearlong Ci3T Implementation Series and Delivery activities">
            <a:extLst>
              <a:ext uri="{FF2B5EF4-FFF2-40B4-BE49-F238E27FC236}">
                <a16:creationId xmlns:a16="http://schemas.microsoft.com/office/drawing/2014/main" id="{9927B3F7-E306-CDAE-C2C1-A52BEF7AA11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6377"/>
          <a:stretch/>
        </p:blipFill>
        <p:spPr>
          <a:xfrm>
            <a:off x="2683040" y="1505412"/>
            <a:ext cx="7358991" cy="5158444"/>
          </a:xfrm>
          <a:prstGeom prst="rect">
            <a:avLst/>
          </a:prstGeom>
        </p:spPr>
      </p:pic>
      <p:sp>
        <p:nvSpPr>
          <p:cNvPr id="7" name="Rectangle" descr="Yellow box outlining the Ci3T Implementation Professional Learning Series (6 sessions).">
            <a:extLst>
              <a:ext uri="{FF2B5EF4-FFF2-40B4-BE49-F238E27FC236}">
                <a16:creationId xmlns:a16="http://schemas.microsoft.com/office/drawing/2014/main" id="{2D378C1D-F90A-1E9B-855A-A23BA6CB0546}"/>
              </a:ext>
            </a:extLst>
          </p:cNvPr>
          <p:cNvSpPr/>
          <p:nvPr/>
        </p:nvSpPr>
        <p:spPr>
          <a:xfrm>
            <a:off x="2683040" y="3200401"/>
            <a:ext cx="7358991" cy="336884"/>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681962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029ABA-58A4-36E8-D5DF-A2E4FB260D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910FE4-A105-AAD3-659E-A65E4A2F8405}"/>
              </a:ext>
            </a:extLst>
          </p:cNvPr>
          <p:cNvSpPr>
            <a:spLocks noGrp="1"/>
          </p:cNvSpPr>
          <p:nvPr>
            <p:ph type="title"/>
          </p:nvPr>
        </p:nvSpPr>
        <p:spPr/>
        <p:txBody>
          <a:bodyPr/>
          <a:lstStyle/>
          <a:p>
            <a:r>
              <a:rPr lang="en-US"/>
              <a:t>Sharing Systematic Screening Data</a:t>
            </a:r>
          </a:p>
        </p:txBody>
      </p:sp>
      <p:sp>
        <p:nvSpPr>
          <p:cNvPr id="3" name="Content 1">
            <a:extLst>
              <a:ext uri="{FF2B5EF4-FFF2-40B4-BE49-F238E27FC236}">
                <a16:creationId xmlns:a16="http://schemas.microsoft.com/office/drawing/2014/main" id="{0FC1E361-48FD-04F6-57C7-CCE89CC6361B}"/>
              </a:ext>
            </a:extLst>
          </p:cNvPr>
          <p:cNvSpPr>
            <a:spLocks noGrp="1"/>
          </p:cNvSpPr>
          <p:nvPr>
            <p:ph idx="1"/>
          </p:nvPr>
        </p:nvSpPr>
        <p:spPr>
          <a:xfrm>
            <a:off x="838200" y="1825625"/>
            <a:ext cx="10662920" cy="4351338"/>
          </a:xfrm>
        </p:spPr>
        <p:txBody>
          <a:bodyPr>
            <a:normAutofit/>
          </a:bodyPr>
          <a:lstStyle/>
          <a:p>
            <a:pPr marL="0" indent="0">
              <a:buNone/>
            </a:pPr>
            <a:r>
              <a:rPr lang="en-US"/>
              <a:t>Once academic and behavior screening data are collected, data are shared at the:</a:t>
            </a:r>
          </a:p>
          <a:p>
            <a:r>
              <a:rPr lang="en-US" sz="2400"/>
              <a:t>School-wide (e.g., Tier 1 efforts)</a:t>
            </a:r>
          </a:p>
          <a:p>
            <a:r>
              <a:rPr lang="en-US" sz="2400"/>
              <a:t>Grade or department (e.g., Tier 1 efforts, low-intensity strategies)</a:t>
            </a:r>
          </a:p>
          <a:p>
            <a:r>
              <a:rPr lang="en-US" sz="2400"/>
              <a:t>Class level (e.g., low-intensity strategies)</a:t>
            </a:r>
          </a:p>
          <a:p>
            <a:r>
              <a:rPr lang="en-US" sz="2400"/>
              <a:t>Individual student level (e.g., Tier 2 and Tier 3)</a:t>
            </a:r>
          </a:p>
        </p:txBody>
      </p:sp>
      <p:pic>
        <p:nvPicPr>
          <p:cNvPr id="5" name="Picture 1">
            <a:extLst>
              <a:ext uri="{FF2B5EF4-FFF2-40B4-BE49-F238E27FC236}">
                <a16:creationId xmlns:a16="http://schemas.microsoft.com/office/drawing/2014/main" id="{FCB5E23B-4CA9-3574-E9A4-784831DD2D79}"/>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55340" y="4936102"/>
            <a:ext cx="5628640" cy="1556773"/>
          </a:xfrm>
          <a:prstGeom prst="rect">
            <a:avLst/>
          </a:prstGeom>
          <a:ln>
            <a:solidFill>
              <a:schemeClr val="tx1"/>
            </a:solidFill>
          </a:ln>
        </p:spPr>
      </p:pic>
      <p:pic>
        <p:nvPicPr>
          <p:cNvPr id="4" name="Picture 2">
            <a:extLst>
              <a:ext uri="{FF2B5EF4-FFF2-40B4-BE49-F238E27FC236}">
                <a16:creationId xmlns:a16="http://schemas.microsoft.com/office/drawing/2014/main" id="{1528ED89-F938-44F4-BC41-DB7669F12186}"/>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21568" y="0"/>
            <a:ext cx="1170432" cy="1828800"/>
          </a:xfrm>
          <a:prstGeom prst="rect">
            <a:avLst/>
          </a:prstGeom>
        </p:spPr>
      </p:pic>
    </p:spTree>
    <p:extLst>
      <p:ext uri="{BB962C8B-B14F-4D97-AF65-F5344CB8AC3E}">
        <p14:creationId xmlns:p14="http://schemas.microsoft.com/office/powerpoint/2010/main" val="396001508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6A88F8-1D6D-A1E5-A5B6-4F61EE88C2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1BF8C4-5BCF-17AD-0A24-F1CC24EC9570}"/>
              </a:ext>
              <a:ext uri="{C183D7F6-B498-43B3-948B-1728B52AA6E4}">
                <adec:decorative xmlns:adec="http://schemas.microsoft.com/office/drawing/2017/decorative" val="1"/>
              </a:ext>
            </a:extLst>
          </p:cNvPr>
          <p:cNvSpPr>
            <a:spLocks noGrp="1"/>
          </p:cNvSpPr>
          <p:nvPr>
            <p:ph type="title"/>
          </p:nvPr>
        </p:nvSpPr>
        <p:spPr/>
        <p:txBody>
          <a:bodyPr>
            <a:normAutofit/>
          </a:bodyPr>
          <a:lstStyle/>
          <a:p>
            <a:r>
              <a:rPr lang="en-US" sz="4000"/>
              <a:t>Accessing Professional Learning Materials</a:t>
            </a:r>
          </a:p>
        </p:txBody>
      </p:sp>
      <p:sp>
        <p:nvSpPr>
          <p:cNvPr id="6" name="Title 1">
            <a:extLst>
              <a:ext uri="{FF2B5EF4-FFF2-40B4-BE49-F238E27FC236}">
                <a16:creationId xmlns:a16="http://schemas.microsoft.com/office/drawing/2014/main" id="{6EA47285-74E2-4A34-5A18-1FE1547D83A5}"/>
              </a:ext>
            </a:extLst>
          </p:cNvPr>
          <p:cNvSpPr txBox="1">
            <a:spLocks/>
          </p:cNvSpPr>
          <p:nvPr/>
        </p:nvSpPr>
        <p:spPr>
          <a:xfrm>
            <a:off x="838200" y="-130021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150" normalizeH="0" baseline="0" noProof="0">
                <a:ln>
                  <a:noFill/>
                </a:ln>
                <a:solidFill>
                  <a:prstClr val="black"/>
                </a:solidFill>
                <a:effectLst/>
                <a:uLnTx/>
                <a:uFillTx/>
                <a:latin typeface="Arial" panose="020B0604020202020204"/>
                <a:ea typeface="+mj-ea"/>
                <a:cs typeface="+mj-cs"/>
              </a:rPr>
              <a:t>Accessing Professional Learning Materials 3</a:t>
            </a:r>
          </a:p>
        </p:txBody>
      </p:sp>
      <p:sp>
        <p:nvSpPr>
          <p:cNvPr id="7" name="Rectangle 1">
            <a:extLst>
              <a:ext uri="{FF2B5EF4-FFF2-40B4-BE49-F238E27FC236}">
                <a16:creationId xmlns:a16="http://schemas.microsoft.com/office/drawing/2014/main" id="{8BFD3D55-DBBD-74BC-C884-38B88ADF8F80}"/>
              </a:ext>
            </a:extLst>
          </p:cNvPr>
          <p:cNvSpPr/>
          <p:nvPr/>
        </p:nvSpPr>
        <p:spPr>
          <a:xfrm>
            <a:off x="838199" y="1364802"/>
            <a:ext cx="5028579" cy="519822"/>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800" b="0" i="0" u="none" strike="noStrike" kern="1200" cap="none" spc="0" normalizeH="0" baseline="0" noProof="0">
                <a:ln>
                  <a:noFill/>
                </a:ln>
                <a:solidFill>
                  <a:srgbClr val="2F4E6D"/>
                </a:solidFill>
                <a:effectLst/>
                <a:uLnTx/>
                <a:uFillTx/>
                <a:latin typeface="Arial" panose="020B0604020202020204"/>
                <a:ea typeface="Calibri" panose="020F0502020204030204" pitchFamily="34" charset="0"/>
                <a:cs typeface="Times New Roman" panose="02020603050405020304" pitchFamily="18" charset="0"/>
              </a:rPr>
              <a:t>ci3t.org/imp</a:t>
            </a:r>
          </a:p>
        </p:txBody>
      </p:sp>
      <p:pic>
        <p:nvPicPr>
          <p:cNvPr id="4" name="Picture 1" descr="A screenshot of the Ci3T website on the Implementing Your Ci3T Model tab">
            <a:extLst>
              <a:ext uri="{FF2B5EF4-FFF2-40B4-BE49-F238E27FC236}">
                <a16:creationId xmlns:a16="http://schemas.microsoft.com/office/drawing/2014/main" id="{2D038E10-E4F7-1588-B20F-B5385D588AA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203" b="-136"/>
          <a:stretch>
            <a:fillRect/>
          </a:stretch>
        </p:blipFill>
        <p:spPr>
          <a:xfrm>
            <a:off x="925008" y="1941902"/>
            <a:ext cx="5414921" cy="4923455"/>
          </a:xfrm>
          <a:prstGeom prst="rect">
            <a:avLst/>
          </a:prstGeom>
        </p:spPr>
      </p:pic>
      <p:grpSp>
        <p:nvGrpSpPr>
          <p:cNvPr id="8" name="Group" descr="Screenshot of Ci3T Implementation Professional Learning Series Companion eBooks and Resources with a yellow box outlining session 5">
            <a:extLst>
              <a:ext uri="{FF2B5EF4-FFF2-40B4-BE49-F238E27FC236}">
                <a16:creationId xmlns:a16="http://schemas.microsoft.com/office/drawing/2014/main" id="{DE3DAF32-F3BF-FF0F-3069-886994A5CAA9}"/>
              </a:ext>
            </a:extLst>
          </p:cNvPr>
          <p:cNvGrpSpPr/>
          <p:nvPr/>
        </p:nvGrpSpPr>
        <p:grpSpPr>
          <a:xfrm>
            <a:off x="6654604" y="1583280"/>
            <a:ext cx="4766589" cy="4909595"/>
            <a:chOff x="6654604" y="1583280"/>
            <a:chExt cx="4766589" cy="4909595"/>
          </a:xfrm>
        </p:grpSpPr>
        <p:pic>
          <p:nvPicPr>
            <p:cNvPr id="3" name="Picture 2" descr="A screenshot of a computer&#10;&#10;AI-generated content may be incorrect.">
              <a:extLst>
                <a:ext uri="{FF2B5EF4-FFF2-40B4-BE49-F238E27FC236}">
                  <a16:creationId xmlns:a16="http://schemas.microsoft.com/office/drawing/2014/main" id="{365ACAA5-C2B2-509A-7585-395C421C75D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36658" y="1583280"/>
              <a:ext cx="4602482" cy="4909595"/>
            </a:xfrm>
            <a:prstGeom prst="rect">
              <a:avLst/>
            </a:prstGeom>
          </p:spPr>
        </p:pic>
        <p:sp>
          <p:nvSpPr>
            <p:cNvPr id="5" name="Yellow Box">
              <a:extLst>
                <a:ext uri="{FF2B5EF4-FFF2-40B4-BE49-F238E27FC236}">
                  <a16:creationId xmlns:a16="http://schemas.microsoft.com/office/drawing/2014/main" id="{30A2BAA6-59F5-6F36-0E71-9EA217379119}"/>
                </a:ext>
              </a:extLst>
            </p:cNvPr>
            <p:cNvSpPr/>
            <p:nvPr/>
          </p:nvSpPr>
          <p:spPr>
            <a:xfrm>
              <a:off x="6654604" y="5338903"/>
              <a:ext cx="4766589" cy="351214"/>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388405855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ED3277-8770-D54F-70F6-F3A148EA262F}"/>
            </a:ext>
          </a:extLst>
        </p:cNvPr>
        <p:cNvGrpSpPr/>
        <p:nvPr/>
      </p:nvGrpSpPr>
      <p:grpSpPr>
        <a:xfrm>
          <a:off x="0" y="0"/>
          <a:ext cx="0" cy="0"/>
          <a:chOff x="0" y="0"/>
          <a:chExt cx="0" cy="0"/>
        </a:xfrm>
      </p:grpSpPr>
      <p:sp>
        <p:nvSpPr>
          <p:cNvPr id="17" name="Title 16">
            <a:extLst>
              <a:ext uri="{FF2B5EF4-FFF2-40B4-BE49-F238E27FC236}">
                <a16:creationId xmlns:a16="http://schemas.microsoft.com/office/drawing/2014/main" id="{C99AB7E5-E72D-E007-3E24-B698804E478B}"/>
              </a:ext>
            </a:extLst>
          </p:cNvPr>
          <p:cNvSpPr>
            <a:spLocks noGrp="1"/>
          </p:cNvSpPr>
          <p:nvPr>
            <p:ph type="title"/>
          </p:nvPr>
        </p:nvSpPr>
        <p:spPr/>
        <p:txBody>
          <a:bodyPr>
            <a:normAutofit/>
          </a:bodyPr>
          <a:lstStyle/>
          <a:p>
            <a:r>
              <a:rPr lang="en-US" dirty="0"/>
              <a:t>Accessing Professional Learning Materials – Screening Handouts</a:t>
            </a:r>
          </a:p>
        </p:txBody>
      </p:sp>
      <p:grpSp>
        <p:nvGrpSpPr>
          <p:cNvPr id="13" name="Group 12" descr="Screenshot of Session 5 accordion with yellow rectangle around two handouts - Working with Screening Data and SRSS-IE Screening Report Template">
            <a:extLst>
              <a:ext uri="{FF2B5EF4-FFF2-40B4-BE49-F238E27FC236}">
                <a16:creationId xmlns:a16="http://schemas.microsoft.com/office/drawing/2014/main" id="{7D213526-2140-657A-E1CD-69BF7CC9AE21}"/>
              </a:ext>
            </a:extLst>
          </p:cNvPr>
          <p:cNvGrpSpPr/>
          <p:nvPr/>
        </p:nvGrpSpPr>
        <p:grpSpPr>
          <a:xfrm>
            <a:off x="873714" y="2489348"/>
            <a:ext cx="6360804" cy="2625660"/>
            <a:chOff x="873714" y="2489348"/>
            <a:chExt cx="6360804" cy="2625660"/>
          </a:xfrm>
        </p:grpSpPr>
        <p:pic>
          <p:nvPicPr>
            <p:cNvPr id="3" name="Picture 2">
              <a:extLst>
                <a:ext uri="{FF2B5EF4-FFF2-40B4-BE49-F238E27FC236}">
                  <a16:creationId xmlns:a16="http://schemas.microsoft.com/office/drawing/2014/main" id="{558D976F-9F8B-C8D9-3ED9-50302AE09E5B}"/>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873714" y="2489348"/>
              <a:ext cx="5344007" cy="2625660"/>
            </a:xfrm>
            <a:prstGeom prst="rect">
              <a:avLst/>
            </a:prstGeom>
          </p:spPr>
        </p:pic>
        <p:sp>
          <p:nvSpPr>
            <p:cNvPr id="5" name="Rectangle 4">
              <a:extLst>
                <a:ext uri="{FF2B5EF4-FFF2-40B4-BE49-F238E27FC236}">
                  <a16:creationId xmlns:a16="http://schemas.microsoft.com/office/drawing/2014/main" id="{4683BC3D-C32C-695E-70A7-D881CA0E7B8F}"/>
                </a:ext>
              </a:extLst>
            </p:cNvPr>
            <p:cNvSpPr/>
            <p:nvPr/>
          </p:nvSpPr>
          <p:spPr>
            <a:xfrm>
              <a:off x="873714" y="4468006"/>
              <a:ext cx="3354977" cy="386381"/>
            </a:xfrm>
            <a:prstGeom prst="rect">
              <a:avLst/>
            </a:prstGeom>
            <a:noFill/>
            <a:ln w="76200">
              <a:solidFill>
                <a:srgbClr val="FFC00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cxnSp>
          <p:nvCxnSpPr>
            <p:cNvPr id="4" name="Straight Arrow Connector 3">
              <a:extLst>
                <a:ext uri="{FF2B5EF4-FFF2-40B4-BE49-F238E27FC236}">
                  <a16:creationId xmlns:a16="http://schemas.microsoft.com/office/drawing/2014/main" id="{0FD82CD4-9909-9B24-95E0-E0E0A9FB2DE7}"/>
                </a:ext>
              </a:extLst>
            </p:cNvPr>
            <p:cNvCxnSpPr>
              <a:cxnSpLocks/>
            </p:cNvCxnSpPr>
            <p:nvPr/>
          </p:nvCxnSpPr>
          <p:spPr>
            <a:xfrm flipV="1">
              <a:off x="2551202" y="2764819"/>
              <a:ext cx="4179477" cy="1770355"/>
            </a:xfrm>
            <a:prstGeom prst="straightConnector1">
              <a:avLst/>
            </a:prstGeom>
            <a:ln w="28575">
              <a:tailEnd type="triangle"/>
            </a:ln>
          </p:spPr>
          <p:style>
            <a:lnRef idx="1">
              <a:schemeClr val="accent5"/>
            </a:lnRef>
            <a:fillRef idx="0">
              <a:schemeClr val="accent5"/>
            </a:fillRef>
            <a:effectRef idx="0">
              <a:schemeClr val="accent5"/>
            </a:effectRef>
            <a:fontRef idx="minor">
              <a:schemeClr val="tx1"/>
            </a:fontRef>
          </p:style>
        </p:cxnSp>
        <p:cxnSp>
          <p:nvCxnSpPr>
            <p:cNvPr id="9" name="Straight Arrow Connector 8">
              <a:extLst>
                <a:ext uri="{FF2B5EF4-FFF2-40B4-BE49-F238E27FC236}">
                  <a16:creationId xmlns:a16="http://schemas.microsoft.com/office/drawing/2014/main" id="{D19A6F54-09B8-E0F9-4CC7-EAB9905A9CB6}"/>
                </a:ext>
              </a:extLst>
            </p:cNvPr>
            <p:cNvCxnSpPr>
              <a:cxnSpLocks/>
            </p:cNvCxnSpPr>
            <p:nvPr/>
          </p:nvCxnSpPr>
          <p:spPr>
            <a:xfrm>
              <a:off x="2888408" y="4746811"/>
              <a:ext cx="4346110" cy="0"/>
            </a:xfrm>
            <a:prstGeom prst="straightConnector1">
              <a:avLst/>
            </a:prstGeom>
            <a:ln w="28575">
              <a:tailEnd type="triangle"/>
            </a:ln>
          </p:spPr>
          <p:style>
            <a:lnRef idx="1">
              <a:schemeClr val="accent5"/>
            </a:lnRef>
            <a:fillRef idx="0">
              <a:schemeClr val="accent5"/>
            </a:fillRef>
            <a:effectRef idx="0">
              <a:schemeClr val="accent5"/>
            </a:effectRef>
            <a:fontRef idx="minor">
              <a:schemeClr val="tx1"/>
            </a:fontRef>
          </p:style>
        </p:cxnSp>
      </p:grpSp>
      <p:pic>
        <p:nvPicPr>
          <p:cNvPr id="2" name="Picture 1" descr="Working with Your Screening Data handout">
            <a:extLst>
              <a:ext uri="{FF2B5EF4-FFF2-40B4-BE49-F238E27FC236}">
                <a16:creationId xmlns:a16="http://schemas.microsoft.com/office/drawing/2014/main" id="{77947544-AF17-B302-6445-83FFA9AA007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896335" y="1805414"/>
            <a:ext cx="2502241" cy="3339100"/>
          </a:xfrm>
          <a:prstGeom prst="rect">
            <a:avLst/>
          </a:prstGeom>
          <a:ln>
            <a:solidFill>
              <a:schemeClr val="tx1"/>
            </a:solidFill>
          </a:ln>
        </p:spPr>
      </p:pic>
      <p:pic>
        <p:nvPicPr>
          <p:cNvPr id="6" name="Picture 5" descr="SRSS-IE Screening Report Template">
            <a:extLst>
              <a:ext uri="{FF2B5EF4-FFF2-40B4-BE49-F238E27FC236}">
                <a16:creationId xmlns:a16="http://schemas.microsoft.com/office/drawing/2014/main" id="{7BCD26DA-6922-C154-2C02-893CA256CAC4}"/>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074532" y="4456985"/>
            <a:ext cx="4648088" cy="2153974"/>
          </a:xfrm>
          <a:prstGeom prst="rect">
            <a:avLst/>
          </a:prstGeom>
        </p:spPr>
      </p:pic>
    </p:spTree>
    <p:extLst>
      <p:ext uri="{BB962C8B-B14F-4D97-AF65-F5344CB8AC3E}">
        <p14:creationId xmlns:p14="http://schemas.microsoft.com/office/powerpoint/2010/main" val="133780499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770486-0FB9-1134-AE04-A0DA9E0577C4}"/>
            </a:ext>
          </a:extLst>
        </p:cNvPr>
        <p:cNvGrpSpPr/>
        <p:nvPr/>
      </p:nvGrpSpPr>
      <p:grpSpPr>
        <a:xfrm>
          <a:off x="0" y="0"/>
          <a:ext cx="0" cy="0"/>
          <a:chOff x="0" y="0"/>
          <a:chExt cx="0" cy="0"/>
        </a:xfrm>
      </p:grpSpPr>
      <p:sp>
        <p:nvSpPr>
          <p:cNvPr id="4" name="Title">
            <a:extLst>
              <a:ext uri="{FF2B5EF4-FFF2-40B4-BE49-F238E27FC236}">
                <a16:creationId xmlns:a16="http://schemas.microsoft.com/office/drawing/2014/main" id="{72729CDD-FD5C-D37D-AD5A-B7AAFC5A1A78}"/>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Let’s Discuss 2</a:t>
            </a:r>
          </a:p>
        </p:txBody>
      </p:sp>
      <p:graphicFrame>
        <p:nvGraphicFramePr>
          <p:cNvPr id="17" name="Table">
            <a:extLst>
              <a:ext uri="{FF2B5EF4-FFF2-40B4-BE49-F238E27FC236}">
                <a16:creationId xmlns:a16="http://schemas.microsoft.com/office/drawing/2014/main" id="{4B71F325-F65C-F4C8-B004-929520BF5D13}"/>
              </a:ext>
            </a:extLst>
          </p:cNvPr>
          <p:cNvGraphicFramePr>
            <a:graphicFrameLocks noGrp="1"/>
          </p:cNvGraphicFramePr>
          <p:nvPr>
            <p:extLst>
              <p:ext uri="{D42A27DB-BD31-4B8C-83A1-F6EECF244321}">
                <p14:modId xmlns:p14="http://schemas.microsoft.com/office/powerpoint/2010/main" val="26010377"/>
              </p:ext>
            </p:extLst>
          </p:nvPr>
        </p:nvGraphicFramePr>
        <p:xfrm>
          <a:off x="693823" y="589022"/>
          <a:ext cx="6814358" cy="5590713"/>
        </p:xfrm>
        <a:graphic>
          <a:graphicData uri="http://schemas.openxmlformats.org/drawingml/2006/table">
            <a:tbl>
              <a:tblPr firstRow="1" bandRow="1">
                <a:tableStyleId>{5C22544A-7EE6-4342-B048-85BDC9FD1C3A}</a:tableStyleId>
              </a:tblPr>
              <a:tblGrid>
                <a:gridCol w="6814358">
                  <a:extLst>
                    <a:ext uri="{9D8B030D-6E8A-4147-A177-3AD203B41FA5}">
                      <a16:colId xmlns:a16="http://schemas.microsoft.com/office/drawing/2014/main" val="659750370"/>
                    </a:ext>
                  </a:extLst>
                </a:gridCol>
              </a:tblGrid>
              <a:tr h="599005">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400" b="1">
                          <a:solidFill>
                            <a:schemeClr val="bg1"/>
                          </a:solidFill>
                        </a:rPr>
                        <a:t>At your next Ci3T Leadership Team Meeting…</a:t>
                      </a:r>
                    </a:p>
                  </a:txBody>
                  <a:tcPr>
                    <a:solidFill>
                      <a:schemeClr val="accent5"/>
                    </a:solidFill>
                  </a:tcPr>
                </a:tc>
                <a:extLst>
                  <a:ext uri="{0D108BD9-81ED-4DB2-BD59-A6C34878D82A}">
                    <a16:rowId xmlns:a16="http://schemas.microsoft.com/office/drawing/2014/main" val="2349869466"/>
                  </a:ext>
                </a:extLst>
              </a:tr>
              <a:tr h="4991708">
                <a:tc>
                  <a:txBody>
                    <a:bodyPr/>
                    <a:lstStyle/>
                    <a:p>
                      <a:pPr marL="457200" indent="-457200">
                        <a:buFont typeface="Arial" panose="020B0604020202020204" pitchFamily="34" charset="0"/>
                        <a:buChar char="•"/>
                      </a:pPr>
                      <a:r>
                        <a:rPr lang="en-US" sz="2400"/>
                        <a:t>Use the </a:t>
                      </a:r>
                      <a:r>
                        <a:rPr lang="en-US" sz="2400" i="1"/>
                        <a:t>Working with Your Screening Data Handout </a:t>
                      </a:r>
                      <a:r>
                        <a:rPr lang="en-US" sz="2400"/>
                        <a:t>to review Spring screening data</a:t>
                      </a:r>
                    </a:p>
                    <a:p>
                      <a:pPr marL="1257300" lvl="2" indent="-342900">
                        <a:buFont typeface="Arial" panose="020B0604020202020204" pitchFamily="34" charset="0"/>
                        <a:buChar char="•"/>
                      </a:pPr>
                      <a:r>
                        <a:rPr lang="en-US" sz="2400"/>
                        <a:t>Where are there strengths or bright spots?</a:t>
                      </a:r>
                    </a:p>
                    <a:p>
                      <a:pPr marL="1257300" lvl="2" indent="-342900">
                        <a:buFont typeface="Arial" panose="020B0604020202020204" pitchFamily="34" charset="0"/>
                        <a:buChar char="•"/>
                      </a:pPr>
                      <a:r>
                        <a:rPr lang="en-US" sz="2400"/>
                        <a:t>What are the greatest areas of need?</a:t>
                      </a:r>
                    </a:p>
                    <a:p>
                      <a:pPr marL="1714500" lvl="3" indent="-342900">
                        <a:buFont typeface="Arial" panose="020B0604020202020204" pitchFamily="34" charset="0"/>
                        <a:buChar char="•"/>
                      </a:pPr>
                      <a:r>
                        <a:rPr lang="en-US" sz="2000"/>
                        <a:t>School-level (e.g., Tier 1)?</a:t>
                      </a:r>
                    </a:p>
                    <a:p>
                      <a:pPr marL="1714500" lvl="3" indent="-342900">
                        <a:buFont typeface="Arial" panose="020B0604020202020204" pitchFamily="34" charset="0"/>
                        <a:buChar char="•"/>
                      </a:pPr>
                      <a:r>
                        <a:rPr lang="en-US" sz="2000"/>
                        <a:t>Grade or department level (e.g., Tier 1, low intensity strategies)?</a:t>
                      </a:r>
                    </a:p>
                    <a:p>
                      <a:pPr marL="1714500" lvl="3" indent="-342900">
                        <a:buFont typeface="Arial" panose="020B0604020202020204" pitchFamily="34" charset="0"/>
                        <a:buChar char="•"/>
                      </a:pPr>
                      <a:r>
                        <a:rPr lang="en-US" sz="2000"/>
                        <a:t>Classroom level (e.g., low intensity strategies)?</a:t>
                      </a:r>
                    </a:p>
                    <a:p>
                      <a:pPr marL="1714500" lvl="3" indent="-342900">
                        <a:buFont typeface="Arial" panose="020B0604020202020204" pitchFamily="34" charset="0"/>
                        <a:buChar char="•"/>
                      </a:pPr>
                      <a:r>
                        <a:rPr lang="en-US" sz="2000"/>
                        <a:t>Student-level (e.g., Tier 2 &amp; Tier 3)</a:t>
                      </a:r>
                    </a:p>
                    <a:p>
                      <a:pPr marL="342900" lvl="0" indent="-342900">
                        <a:buFont typeface="Arial" panose="020B0604020202020204" pitchFamily="34" charset="0"/>
                        <a:buChar char="•"/>
                      </a:pPr>
                      <a:r>
                        <a:rPr lang="en-US" sz="2400"/>
                        <a:t>Determine when and how to share Spring screening data with faculty and staff</a:t>
                      </a:r>
                    </a:p>
                  </a:txBody>
                  <a:tcPr>
                    <a:solidFill>
                      <a:srgbClr val="DDE7F0"/>
                    </a:solidFill>
                  </a:tcPr>
                </a:tc>
                <a:extLst>
                  <a:ext uri="{0D108BD9-81ED-4DB2-BD59-A6C34878D82A}">
                    <a16:rowId xmlns:a16="http://schemas.microsoft.com/office/drawing/2014/main" val="927646794"/>
                  </a:ext>
                </a:extLst>
              </a:tr>
            </a:tbl>
          </a:graphicData>
        </a:graphic>
      </p:graphicFrame>
      <p:pic>
        <p:nvPicPr>
          <p:cNvPr id="7" name="Picture 1" descr="Working with Your Screening Data Reviewing, Reflecting, and Planning handout">
            <a:extLst>
              <a:ext uri="{FF2B5EF4-FFF2-40B4-BE49-F238E27FC236}">
                <a16:creationId xmlns:a16="http://schemas.microsoft.com/office/drawing/2014/main" id="{AA5EF4D3-FCDC-55A3-023F-635A3097DC1D}"/>
              </a:ext>
            </a:extLst>
          </p:cNvPr>
          <p:cNvPicPr>
            <a:picLocks noChangeAspect="1"/>
          </p:cNvPicPr>
          <p:nvPr/>
        </p:nvPicPr>
        <p:blipFill>
          <a:blip r:embed="rId3" cstate="screen">
            <a:extLst>
              <a:ext uri="{28A0092B-C50C-407E-A947-70E740481C1C}">
                <a14:useLocalDpi xmlns:a14="http://schemas.microsoft.com/office/drawing/2010/main"/>
              </a:ext>
            </a:extLst>
          </a:blip>
          <a:srcRect l="2847" t="1954" r="3913" b="1730"/>
          <a:stretch/>
        </p:blipFill>
        <p:spPr>
          <a:xfrm>
            <a:off x="7763519" y="589022"/>
            <a:ext cx="3197737" cy="4267200"/>
          </a:xfrm>
          <a:prstGeom prst="rect">
            <a:avLst/>
          </a:prstGeom>
          <a:ln>
            <a:solidFill>
              <a:schemeClr val="tx1"/>
            </a:solidFill>
          </a:ln>
        </p:spPr>
      </p:pic>
      <p:pic>
        <p:nvPicPr>
          <p:cNvPr id="6" name="Picture 2" descr="Ci3T Leadership Team Meeting Agenda and Minutes">
            <a:extLst>
              <a:ext uri="{FF2B5EF4-FFF2-40B4-BE49-F238E27FC236}">
                <a16:creationId xmlns:a16="http://schemas.microsoft.com/office/drawing/2014/main" id="{C35CFAF1-42B8-1D20-763D-2A2C4336268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15308" y="3219930"/>
            <a:ext cx="2082870" cy="2695478"/>
          </a:xfrm>
          <a:prstGeom prst="rect">
            <a:avLst/>
          </a:prstGeom>
          <a:ln>
            <a:solidFill>
              <a:schemeClr val="tx1"/>
            </a:solidFill>
          </a:ln>
        </p:spPr>
      </p:pic>
      <p:pic>
        <p:nvPicPr>
          <p:cNvPr id="5" name="Graphic">
            <a:extLst>
              <a:ext uri="{FF2B5EF4-FFF2-40B4-BE49-F238E27FC236}">
                <a16:creationId xmlns:a16="http://schemas.microsoft.com/office/drawing/2014/main" id="{092741D7-B415-4690-1BC2-E2C11CD20861}"/>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84304" y="4772686"/>
            <a:ext cx="1631004" cy="1631004"/>
          </a:xfrm>
          <a:prstGeom prst="rect">
            <a:avLst/>
          </a:prstGeom>
        </p:spPr>
      </p:pic>
    </p:spTree>
    <p:extLst>
      <p:ext uri="{BB962C8B-B14F-4D97-AF65-F5344CB8AC3E}">
        <p14:creationId xmlns:p14="http://schemas.microsoft.com/office/powerpoint/2010/main" val="281677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48086-9B58-6422-43CB-2B64D4ABF43C}"/>
              </a:ext>
            </a:extLst>
          </p:cNvPr>
          <p:cNvSpPr>
            <a:spLocks noGrp="1"/>
          </p:cNvSpPr>
          <p:nvPr>
            <p:ph type="title"/>
          </p:nvPr>
        </p:nvSpPr>
        <p:spPr/>
        <p:txBody>
          <a:bodyPr/>
          <a:lstStyle/>
          <a:p>
            <a:r>
              <a:rPr lang="en-US"/>
              <a:t>Planning for the Year Ahead 2026-2027</a:t>
            </a:r>
          </a:p>
        </p:txBody>
      </p:sp>
      <p:sp>
        <p:nvSpPr>
          <p:cNvPr id="3" name="Text Placeholder 2">
            <a:extLst>
              <a:ext uri="{FF2B5EF4-FFF2-40B4-BE49-F238E27FC236}">
                <a16:creationId xmlns:a16="http://schemas.microsoft.com/office/drawing/2014/main" id="{D8D8D176-2E08-C48C-6BD3-A8C2719FA493}"/>
              </a:ext>
            </a:extLst>
          </p:cNvPr>
          <p:cNvSpPr>
            <a:spLocks noGrp="1"/>
          </p:cNvSpPr>
          <p:nvPr>
            <p:ph type="body" idx="1"/>
          </p:nvPr>
        </p:nvSpPr>
        <p:spPr/>
        <p:txBody>
          <a:bodyPr>
            <a:normAutofit/>
          </a:bodyPr>
          <a:lstStyle/>
          <a:p>
            <a:r>
              <a:rPr lang="en-US" sz="1800"/>
              <a:t>Review 2025-2026 data: Treatment integrity, social validity, screening, attendance</a:t>
            </a:r>
          </a:p>
          <a:p>
            <a:r>
              <a:rPr lang="en-US" sz="1800"/>
              <a:t>Review Your Ci3T Implementation Manual for 2026-2027</a:t>
            </a:r>
          </a:p>
          <a:p>
            <a:r>
              <a:rPr lang="en-US" sz="1800"/>
              <a:t>Incorporate revisions provided by your district: Ci3T District Masters – Updates</a:t>
            </a:r>
          </a:p>
          <a:p>
            <a:r>
              <a:rPr lang="en-US" sz="1800"/>
              <a:t>Use 2025-2026 data to inform revision for your Ci3T Implementation Manual </a:t>
            </a:r>
          </a:p>
        </p:txBody>
      </p:sp>
      <p:sp>
        <p:nvSpPr>
          <p:cNvPr id="6" name="Rectangle">
            <a:extLst>
              <a:ext uri="{FF2B5EF4-FFF2-40B4-BE49-F238E27FC236}">
                <a16:creationId xmlns:a16="http://schemas.microsoft.com/office/drawing/2014/main" id="{303ECB30-2587-3A46-7733-753C3197966B}"/>
              </a:ext>
            </a:extLst>
          </p:cNvPr>
          <p:cNvSpPr/>
          <p:nvPr/>
        </p:nvSpPr>
        <p:spPr>
          <a:xfrm>
            <a:off x="857250" y="5460238"/>
            <a:ext cx="10049812" cy="1158874"/>
          </a:xfrm>
          <a:prstGeom prst="roundRect">
            <a:avLst/>
          </a:prstGeom>
          <a:solidFill>
            <a:srgbClr val="4D4D4D"/>
          </a:solidFill>
          <a:ln w="12700" cap="flat" cmpd="sng" algn="ctr">
            <a:solidFill>
              <a:srgbClr val="4D4D4D">
                <a:shade val="15000"/>
              </a:srgbClr>
            </a:solidFill>
            <a:prstDash val="solid"/>
            <a:miter lim="800000"/>
          </a:ln>
          <a:effectLst/>
        </p:spPr>
        <p:txBody>
          <a:bodyPr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a:solidFill>
                  <a:schemeClr val="bg1"/>
                </a:solidFill>
              </a:rPr>
              <a:t>1.12 SCHOOLWIDE PROFESSIONAL DEVELOPMENT AND COACHING</a:t>
            </a:r>
          </a:p>
          <a:p>
            <a:r>
              <a:rPr lang="en-US" sz="1400">
                <a:solidFill>
                  <a:schemeClr val="bg1"/>
                </a:solidFill>
              </a:rPr>
              <a:t>Tier 1 leadership team develops, documents, and implements a comprehensive, data-informed, and differentiated professional development system (PBIS/MTSS for staff), supported by adequate FTE and aligned to other relevant school initiatives, that includes initial and ongoing training, coaching, and supportive performance feedback to all school or community-employed faculty/staff on foundational knowledge and Tier 1 practices (items 1.3-1.9).</a:t>
            </a:r>
          </a:p>
        </p:txBody>
      </p:sp>
      <p:pic>
        <p:nvPicPr>
          <p:cNvPr id="8" name="Picture" descr="Tiered Fidelity Inventory (TFI) Manual - Version 3">
            <a:extLst>
              <a:ext uri="{FF2B5EF4-FFF2-40B4-BE49-F238E27FC236}">
                <a16:creationId xmlns:a16="http://schemas.microsoft.com/office/drawing/2014/main" id="{CA7D035D-885F-4702-ED12-18F13942C32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655016" y="4940709"/>
            <a:ext cx="1410268" cy="1828800"/>
          </a:xfrm>
          <a:prstGeom prst="rect">
            <a:avLst/>
          </a:prstGeom>
        </p:spPr>
      </p:pic>
    </p:spTree>
    <p:extLst>
      <p:ext uri="{BB962C8B-B14F-4D97-AF65-F5344CB8AC3E}">
        <p14:creationId xmlns:p14="http://schemas.microsoft.com/office/powerpoint/2010/main" val="2317334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4A5CDB-8D60-C901-90EE-D56AA1F9F4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89F4FF-FDDE-AB39-8497-E7EBDE7ABBEE}"/>
              </a:ext>
              <a:ext uri="{C183D7F6-B498-43B3-948B-1728B52AA6E4}">
                <adec:decorative xmlns:adec="http://schemas.microsoft.com/office/drawing/2017/decorative" val="1"/>
              </a:ext>
            </a:extLst>
          </p:cNvPr>
          <p:cNvSpPr>
            <a:spLocks noGrp="1"/>
          </p:cNvSpPr>
          <p:nvPr>
            <p:ph type="title"/>
          </p:nvPr>
        </p:nvSpPr>
        <p:spPr/>
        <p:txBody>
          <a:bodyPr/>
          <a:lstStyle/>
          <a:p>
            <a:r>
              <a:rPr lang="en-US"/>
              <a:t>Session Outcomes</a:t>
            </a:r>
          </a:p>
        </p:txBody>
      </p:sp>
      <p:sp>
        <p:nvSpPr>
          <p:cNvPr id="6" name="Title 1">
            <a:extLst>
              <a:ext uri="{FF2B5EF4-FFF2-40B4-BE49-F238E27FC236}">
                <a16:creationId xmlns:a16="http://schemas.microsoft.com/office/drawing/2014/main" id="{D4FC329A-259D-68CE-8339-C5A2AE320320}"/>
              </a:ext>
            </a:extLst>
          </p:cNvPr>
          <p:cNvSpPr txBox="1">
            <a:spLocks/>
          </p:cNvSpPr>
          <p:nvPr/>
        </p:nvSpPr>
        <p:spPr>
          <a:xfrm>
            <a:off x="823540" y="-132556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sz="4000"/>
              <a:t>Session Outcomes 3</a:t>
            </a:r>
          </a:p>
        </p:txBody>
      </p:sp>
      <p:sp>
        <p:nvSpPr>
          <p:cNvPr id="3" name="Content">
            <a:extLst>
              <a:ext uri="{FF2B5EF4-FFF2-40B4-BE49-F238E27FC236}">
                <a16:creationId xmlns:a16="http://schemas.microsoft.com/office/drawing/2014/main" id="{E548D36C-5F5B-FD16-E86F-65545EDD73BC}"/>
              </a:ext>
            </a:extLst>
          </p:cNvPr>
          <p:cNvSpPr>
            <a:spLocks noGrp="1"/>
          </p:cNvSpPr>
          <p:nvPr>
            <p:ph idx="1"/>
          </p:nvPr>
        </p:nvSpPr>
        <p:spPr/>
        <p:txBody>
          <a:bodyPr>
            <a:noAutofit/>
          </a:bodyPr>
          <a:lstStyle/>
          <a:p>
            <a:pPr marL="342900" marR="0" lvl="0" indent="-342900">
              <a:lnSpc>
                <a:spcPct val="100000"/>
              </a:lnSpc>
              <a:spcBef>
                <a:spcPts val="0"/>
              </a:spcBef>
              <a:spcAft>
                <a:spcPts val="0"/>
              </a:spcAft>
              <a:buFont typeface="+mj-lt"/>
              <a:buAutoNum type="arabicPeriod"/>
            </a:pPr>
            <a:r>
              <a:rPr lang="en-US" sz="2600"/>
              <a:t>Interpret social validity, treatment integrity, and spring screening data at the school- and classroom-level to identify successes and focus areas relative to Ci3T implementation.</a:t>
            </a:r>
          </a:p>
          <a:p>
            <a:pPr marL="457200" marR="0" lvl="0" indent="-457200">
              <a:lnSpc>
                <a:spcPct val="100000"/>
              </a:lnSpc>
              <a:spcBef>
                <a:spcPts val="0"/>
              </a:spcBef>
              <a:spcAft>
                <a:spcPts val="0"/>
              </a:spcAft>
              <a:buFont typeface="+mj-lt"/>
              <a:buAutoNum type="arabicPeriod"/>
            </a:pPr>
            <a:endParaRPr lang="en-US" sz="1600"/>
          </a:p>
          <a:p>
            <a:pPr marL="342900" indent="-342900">
              <a:lnSpc>
                <a:spcPct val="100000"/>
              </a:lnSpc>
              <a:spcBef>
                <a:spcPts val="0"/>
              </a:spcBef>
              <a:buFont typeface="+mj-lt"/>
              <a:buAutoNum type="arabicPeriod"/>
            </a:pPr>
            <a:r>
              <a:rPr lang="en-US" sz="2600"/>
              <a:t>Develop corresponding professional learning opportunities to empower faculty and staff with effective practices to inform instruction at each level of prevention (e.g., Tier 1, low-intensity strategies, Tier 2 and Tier 3 interventions) according to needs identified in social validity, treatment integrity, and spring screening data. </a:t>
            </a:r>
          </a:p>
        </p:txBody>
      </p:sp>
      <p:sp>
        <p:nvSpPr>
          <p:cNvPr id="4" name="Highlight" descr="Highlighting over the second session outcome (Develop corresponding professional learning opportunities to empower faculty and staff with effective practices to inform instruction at each level of prevention (e.g., Tier 1, low-intensity strategies, Tier 2 and Tier 3 interventions) according to needs identified in social validity, treatment integrity, and spring screening data.)">
            <a:extLst>
              <a:ext uri="{FF2B5EF4-FFF2-40B4-BE49-F238E27FC236}">
                <a16:creationId xmlns:a16="http://schemas.microsoft.com/office/drawing/2014/main" id="{25C4008F-23E6-89AC-DBF2-F94EFC0D2F4A}"/>
              </a:ext>
            </a:extLst>
          </p:cNvPr>
          <p:cNvSpPr/>
          <p:nvPr/>
        </p:nvSpPr>
        <p:spPr>
          <a:xfrm>
            <a:off x="760642" y="3248671"/>
            <a:ext cx="10808368" cy="2481077"/>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5" name="Picture">
            <a:extLst>
              <a:ext uri="{FF2B5EF4-FFF2-40B4-BE49-F238E27FC236}">
                <a16:creationId xmlns:a16="http://schemas.microsoft.com/office/drawing/2014/main" id="{31714BAF-4ED1-31C5-EE11-38C57FDC3F2C}"/>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180646" y="5400089"/>
            <a:ext cx="1891037" cy="1325563"/>
          </a:xfrm>
          <a:prstGeom prst="rect">
            <a:avLst/>
          </a:prstGeom>
        </p:spPr>
      </p:pic>
    </p:spTree>
    <p:extLst>
      <p:ext uri="{BB962C8B-B14F-4D97-AF65-F5344CB8AC3E}">
        <p14:creationId xmlns:p14="http://schemas.microsoft.com/office/powerpoint/2010/main" val="58012618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B8ECD-7248-BF1D-A879-79EC24522C1B}"/>
              </a:ext>
            </a:extLst>
          </p:cNvPr>
          <p:cNvSpPr>
            <a:spLocks noGrp="1"/>
          </p:cNvSpPr>
          <p:nvPr>
            <p:ph type="title"/>
          </p:nvPr>
        </p:nvSpPr>
        <p:spPr/>
        <p:txBody>
          <a:bodyPr/>
          <a:lstStyle/>
          <a:p>
            <a:r>
              <a:rPr lang="en-US"/>
              <a:t>Action Planning</a:t>
            </a:r>
          </a:p>
        </p:txBody>
      </p:sp>
      <p:pic>
        <p:nvPicPr>
          <p:cNvPr id="3" name="Picture 1" descr="Action Steps Tables. Logistics Action Items table is used for planning steps for supporting implementation and includes the following columns: action item, person(s) responsible, planned completion date, date completed, and completed items. Problem-solving Action Plan Table is used for team-initiated problem solving (TIPS), which involves using school-wide data to identify challenges and make action plans, and includes the following columns: problem statement, hypothesis (why), solutions/tasks, who?, by when?, and goal, timeline, and decision rules.">
            <a:extLst>
              <a:ext uri="{FF2B5EF4-FFF2-40B4-BE49-F238E27FC236}">
                <a16:creationId xmlns:a16="http://schemas.microsoft.com/office/drawing/2014/main" id="{A9328DFD-04A5-B4F3-0D34-8B0980B2391B}"/>
              </a:ext>
            </a:extLst>
          </p:cNvPr>
          <p:cNvPicPr>
            <a:picLocks noChangeAspect="1"/>
          </p:cNvPicPr>
          <p:nvPr/>
        </p:nvPicPr>
        <p:blipFill>
          <a:blip r:embed="rId3"/>
          <a:stretch>
            <a:fillRect/>
          </a:stretch>
        </p:blipFill>
        <p:spPr>
          <a:xfrm>
            <a:off x="1095902" y="1440791"/>
            <a:ext cx="9425233" cy="5175953"/>
          </a:xfrm>
          <a:prstGeom prst="rect">
            <a:avLst/>
          </a:prstGeom>
        </p:spPr>
      </p:pic>
      <p:pic>
        <p:nvPicPr>
          <p:cNvPr id="5" name="Picture 2">
            <a:extLst>
              <a:ext uri="{FF2B5EF4-FFF2-40B4-BE49-F238E27FC236}">
                <a16:creationId xmlns:a16="http://schemas.microsoft.com/office/drawing/2014/main" id="{68533E8F-4EEF-0FDF-A5E9-B06CBE3EC129}"/>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78836" y="0"/>
            <a:ext cx="1413164" cy="1828800"/>
          </a:xfrm>
          <a:prstGeom prst="rect">
            <a:avLst/>
          </a:prstGeom>
          <a:ln w="9525">
            <a:solidFill>
              <a:schemeClr val="tx1">
                <a:lumMod val="50000"/>
                <a:lumOff val="50000"/>
              </a:schemeClr>
            </a:solidFill>
          </a:ln>
          <a:effectLst>
            <a:outerShdw blurRad="50800" dist="38100" dir="13500000" algn="br" rotWithShape="0">
              <a:prstClr val="black">
                <a:alpha val="10000"/>
              </a:prstClr>
            </a:outerShdw>
          </a:effectLst>
        </p:spPr>
      </p:pic>
    </p:spTree>
    <p:extLst>
      <p:ext uri="{BB962C8B-B14F-4D97-AF65-F5344CB8AC3E}">
        <p14:creationId xmlns:p14="http://schemas.microsoft.com/office/powerpoint/2010/main" val="291198344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BB6C1-FB14-4F90-B255-3B3911AAE780}"/>
              </a:ext>
            </a:extLst>
          </p:cNvPr>
          <p:cNvSpPr>
            <a:spLocks noGrp="1"/>
          </p:cNvSpPr>
          <p:nvPr>
            <p:ph type="title"/>
          </p:nvPr>
        </p:nvSpPr>
        <p:spPr/>
        <p:txBody>
          <a:bodyPr/>
          <a:lstStyle/>
          <a:p>
            <a:r>
              <a:rPr lang="en-US"/>
              <a:t>Ci3T Implementation Manual Review</a:t>
            </a:r>
          </a:p>
        </p:txBody>
      </p:sp>
      <p:sp>
        <p:nvSpPr>
          <p:cNvPr id="6" name="TextBox 5">
            <a:extLst>
              <a:ext uri="{FF2B5EF4-FFF2-40B4-BE49-F238E27FC236}">
                <a16:creationId xmlns:a16="http://schemas.microsoft.com/office/drawing/2014/main" id="{246ECC83-3D2C-47AF-8B32-75DB806744BD}"/>
              </a:ext>
            </a:extLst>
          </p:cNvPr>
          <p:cNvSpPr txBox="1"/>
          <p:nvPr/>
        </p:nvSpPr>
        <p:spPr>
          <a:xfrm>
            <a:off x="2373549" y="6447514"/>
            <a:ext cx="1614792" cy="369332"/>
          </a:xfrm>
          <a:prstGeom prst="rect">
            <a:avLst/>
          </a:prstGeom>
          <a:noFill/>
        </p:spPr>
        <p:txBody>
          <a:bodyPr wrap="square" rtlCol="0" anchor="ctr">
            <a:spAutoFit/>
          </a:bodyPr>
          <a:lstStyle/>
          <a:p>
            <a:pPr algn="ctr"/>
            <a:r>
              <a:rPr lang="en-US">
                <a:hlinkClick r:id="rId3"/>
              </a:rPr>
              <a:t>ci3t.org/imp</a:t>
            </a:r>
            <a:endParaRPr lang="en-US"/>
          </a:p>
        </p:txBody>
      </p:sp>
      <p:grpSp>
        <p:nvGrpSpPr>
          <p:cNvPr id="16" name="Group 15">
            <a:extLst>
              <a:ext uri="{FF2B5EF4-FFF2-40B4-BE49-F238E27FC236}">
                <a16:creationId xmlns:a16="http://schemas.microsoft.com/office/drawing/2014/main" id="{0EF12CD7-BD2D-46B6-97E5-775D74EB5585}"/>
              </a:ext>
            </a:extLst>
          </p:cNvPr>
          <p:cNvGrpSpPr/>
          <p:nvPr/>
        </p:nvGrpSpPr>
        <p:grpSpPr>
          <a:xfrm>
            <a:off x="5057589" y="2578935"/>
            <a:ext cx="6918780" cy="3829758"/>
            <a:chOff x="4933281" y="2862536"/>
            <a:chExt cx="6918780" cy="3829758"/>
          </a:xfrm>
        </p:grpSpPr>
        <p:grpSp>
          <p:nvGrpSpPr>
            <p:cNvPr id="10" name="Group 9">
              <a:extLst>
                <a:ext uri="{FF2B5EF4-FFF2-40B4-BE49-F238E27FC236}">
                  <a16:creationId xmlns:a16="http://schemas.microsoft.com/office/drawing/2014/main" id="{2F96A62A-8A20-46C0-9525-8CB3B435323D}"/>
                </a:ext>
              </a:extLst>
            </p:cNvPr>
            <p:cNvGrpSpPr/>
            <p:nvPr/>
          </p:nvGrpSpPr>
          <p:grpSpPr>
            <a:xfrm>
              <a:off x="4933281" y="2862536"/>
              <a:ext cx="6918780" cy="3829758"/>
              <a:chOff x="5057589" y="2862536"/>
              <a:chExt cx="6918780" cy="3829758"/>
            </a:xfrm>
          </p:grpSpPr>
          <p:sp>
            <p:nvSpPr>
              <p:cNvPr id="9" name="Rectangle 8">
                <a:extLst>
                  <a:ext uri="{FF2B5EF4-FFF2-40B4-BE49-F238E27FC236}">
                    <a16:creationId xmlns:a16="http://schemas.microsoft.com/office/drawing/2014/main" id="{3DA9CEDC-0615-4DEE-B14B-50BEAE7C66FF}"/>
                  </a:ext>
                </a:extLst>
              </p:cNvPr>
              <p:cNvSpPr/>
              <p:nvPr/>
            </p:nvSpPr>
            <p:spPr>
              <a:xfrm>
                <a:off x="5247831" y="5525310"/>
                <a:ext cx="5909795" cy="330741"/>
              </a:xfrm>
              <a:prstGeom prst="rect">
                <a:avLst/>
              </a:prstGeom>
              <a:no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E4AFB8C-3473-4E67-B9B4-6981BF2EBB5B}"/>
                  </a:ext>
                </a:extLst>
              </p:cNvPr>
              <p:cNvPicPr>
                <a:picLocks noChangeAspect="1"/>
              </p:cNvPicPr>
              <p:nvPr/>
            </p:nvPicPr>
            <p:blipFill>
              <a:blip r:embed="rId4"/>
              <a:stretch>
                <a:fillRect/>
              </a:stretch>
            </p:blipFill>
            <p:spPr>
              <a:xfrm>
                <a:off x="5057589" y="2862536"/>
                <a:ext cx="6918780" cy="3829758"/>
              </a:xfrm>
              <a:prstGeom prst="rect">
                <a:avLst/>
              </a:prstGeom>
              <a:ln>
                <a:solidFill>
                  <a:schemeClr val="tx1"/>
                </a:solidFill>
              </a:ln>
              <a:effectLst>
                <a:outerShdw blurRad="292100" dist="139700" dir="2700000" algn="tl" rotWithShape="0">
                  <a:srgbClr val="333333">
                    <a:alpha val="65000"/>
                  </a:srgbClr>
                </a:outerShdw>
              </a:effectLst>
            </p:spPr>
          </p:pic>
        </p:grpSp>
        <p:sp>
          <p:nvSpPr>
            <p:cNvPr id="15" name="Rectangle 14">
              <a:extLst>
                <a:ext uri="{FF2B5EF4-FFF2-40B4-BE49-F238E27FC236}">
                  <a16:creationId xmlns:a16="http://schemas.microsoft.com/office/drawing/2014/main" id="{F1EB50E6-E840-4981-BC2E-1E3E50D4B13A}"/>
                </a:ext>
              </a:extLst>
            </p:cNvPr>
            <p:cNvSpPr/>
            <p:nvPr/>
          </p:nvSpPr>
          <p:spPr>
            <a:xfrm>
              <a:off x="5123523" y="5525310"/>
              <a:ext cx="5909795" cy="330741"/>
            </a:xfrm>
            <a:prstGeom prst="rect">
              <a:avLst/>
            </a:prstGeom>
            <a:no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Content Placeholder 6" descr="Text&#10;&#10;Description automatically generated">
            <a:extLst>
              <a:ext uri="{FF2B5EF4-FFF2-40B4-BE49-F238E27FC236}">
                <a16:creationId xmlns:a16="http://schemas.microsoft.com/office/drawing/2014/main" id="{F37A77EB-735C-45E2-8306-6D33119E5EF8}"/>
              </a:ext>
            </a:extLst>
          </p:cNvPr>
          <p:cNvPicPr>
            <a:picLocks noGrp="1" noChangeAspect="1"/>
          </p:cNvPicPr>
          <p:nvPr>
            <p:ph idx="1"/>
          </p:nvPr>
        </p:nvPicPr>
        <p:blipFill>
          <a:blip r:embed="rId5" cstate="screen">
            <a:extLst>
              <a:ext uri="{28A0092B-C50C-407E-A947-70E740481C1C}">
                <a14:useLocalDpi xmlns:a14="http://schemas.microsoft.com/office/drawing/2010/main"/>
              </a:ext>
            </a:extLst>
          </a:blip>
          <a:stretch>
            <a:fillRect/>
          </a:stretch>
        </p:blipFill>
        <p:spPr>
          <a:xfrm>
            <a:off x="8282465" y="1663735"/>
            <a:ext cx="3480823" cy="2689727"/>
          </a:xfrm>
          <a:ln>
            <a:solidFill>
              <a:schemeClr val="tx1"/>
            </a:solidFill>
          </a:ln>
        </p:spPr>
      </p:pic>
      <p:pic>
        <p:nvPicPr>
          <p:cNvPr id="21" name="Picture 20">
            <a:extLst>
              <a:ext uri="{FF2B5EF4-FFF2-40B4-BE49-F238E27FC236}">
                <a16:creationId xmlns:a16="http://schemas.microsoft.com/office/drawing/2014/main" id="{712F9C11-2E03-7EF1-8E30-6EB5FAF786E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23610" y="1633175"/>
            <a:ext cx="4533979" cy="3939275"/>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sp>
        <p:nvSpPr>
          <p:cNvPr id="13" name="Right Arrow 25">
            <a:extLst>
              <a:ext uri="{FF2B5EF4-FFF2-40B4-BE49-F238E27FC236}">
                <a16:creationId xmlns:a16="http://schemas.microsoft.com/office/drawing/2014/main" id="{337A8761-4DDE-FC60-CE73-1A69A920B272}"/>
              </a:ext>
            </a:extLst>
          </p:cNvPr>
          <p:cNvSpPr/>
          <p:nvPr/>
        </p:nvSpPr>
        <p:spPr>
          <a:xfrm>
            <a:off x="54023" y="1751648"/>
            <a:ext cx="500804" cy="3892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7DFD5617-408D-3B30-6F38-01117D3E2F5A}"/>
              </a:ext>
            </a:extLst>
          </p:cNvPr>
          <p:cNvGrpSpPr/>
          <p:nvPr/>
        </p:nvGrpSpPr>
        <p:grpSpPr>
          <a:xfrm>
            <a:off x="304425" y="2565752"/>
            <a:ext cx="5066737" cy="3829620"/>
            <a:chOff x="304425" y="2565752"/>
            <a:chExt cx="5066737" cy="3829620"/>
          </a:xfrm>
        </p:grpSpPr>
        <p:sp>
          <p:nvSpPr>
            <p:cNvPr id="4" name="Rounded Rectangle 3">
              <a:extLst>
                <a:ext uri="{FF2B5EF4-FFF2-40B4-BE49-F238E27FC236}">
                  <a16:creationId xmlns:a16="http://schemas.microsoft.com/office/drawing/2014/main" id="{05F3A2B1-4496-F445-39DD-C64F16A5CCF2}"/>
                </a:ext>
              </a:extLst>
            </p:cNvPr>
            <p:cNvSpPr/>
            <p:nvPr/>
          </p:nvSpPr>
          <p:spPr>
            <a:xfrm>
              <a:off x="304425" y="2565752"/>
              <a:ext cx="5066737" cy="3829620"/>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r>
                <a:rPr lang="en-US" dirty="0"/>
                <a:t>Also available as a handout </a:t>
              </a:r>
              <a:r>
                <a:rPr lang="en-US" dirty="0">
                  <a:solidFill>
                    <a:schemeClr val="bg1"/>
                  </a:solidFill>
                  <a:hlinkClick r:id="rId7">
                    <a:extLst>
                      <a:ext uri="{A12FA001-AC4F-418D-AE19-62706E023703}">
                        <ahyp:hlinkClr xmlns:ahyp="http://schemas.microsoft.com/office/drawing/2018/hyperlinkcolor" val="tx"/>
                      </a:ext>
                    </a:extLst>
                  </a:hlinkClick>
                </a:rPr>
                <a:t>ci3t.org/enhance</a:t>
              </a:r>
              <a:r>
                <a:rPr lang="en-US" dirty="0">
                  <a:solidFill>
                    <a:schemeClr val="bg1"/>
                  </a:solidFill>
                </a:rPr>
                <a:t> </a:t>
              </a: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p:txBody>
        </p:sp>
        <p:pic>
          <p:nvPicPr>
            <p:cNvPr id="17" name="Picture 16">
              <a:extLst>
                <a:ext uri="{FF2B5EF4-FFF2-40B4-BE49-F238E27FC236}">
                  <a16:creationId xmlns:a16="http://schemas.microsoft.com/office/drawing/2014/main" id="{50C490A3-7704-659F-C01A-66DFC34E1B95}"/>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a:fillRect/>
            </a:stretch>
          </p:blipFill>
          <p:spPr>
            <a:xfrm>
              <a:off x="680475" y="3981372"/>
              <a:ext cx="4258162" cy="2112985"/>
            </a:xfrm>
            <a:prstGeom prst="rect">
              <a:avLst/>
            </a:prstGeom>
          </p:spPr>
        </p:pic>
        <p:sp>
          <p:nvSpPr>
            <p:cNvPr id="18" name="Rectangle 17">
              <a:extLst>
                <a:ext uri="{FF2B5EF4-FFF2-40B4-BE49-F238E27FC236}">
                  <a16:creationId xmlns:a16="http://schemas.microsoft.com/office/drawing/2014/main" id="{1FBB16F9-9776-4914-D61B-35151A0CA037}"/>
                </a:ext>
              </a:extLst>
            </p:cNvPr>
            <p:cNvSpPr/>
            <p:nvPr/>
          </p:nvSpPr>
          <p:spPr>
            <a:xfrm>
              <a:off x="561523" y="5794010"/>
              <a:ext cx="2087548" cy="300347"/>
            </a:xfrm>
            <a:prstGeom prst="rect">
              <a:avLst/>
            </a:prstGeom>
            <a:noFill/>
            <a:ln w="28575">
              <a:solidFill>
                <a:schemeClr val="accent3"/>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2752998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fltVal val="0"/>
                                          </p:val>
                                        </p:tav>
                                        <p:tav tm="100000">
                                          <p:val>
                                            <p:strVal val="#ppt_w"/>
                                          </p:val>
                                        </p:tav>
                                      </p:tavLst>
                                    </p:anim>
                                    <p:anim calcmode="lin" valueType="num">
                                      <p:cBhvr>
                                        <p:cTn id="13" dur="1000" fill="hold"/>
                                        <p:tgtEl>
                                          <p:spTgt spid="12"/>
                                        </p:tgtEl>
                                        <p:attrNameLst>
                                          <p:attrName>ppt_h</p:attrName>
                                        </p:attrNameLst>
                                      </p:cBhvr>
                                      <p:tavLst>
                                        <p:tav tm="0">
                                          <p:val>
                                            <p:fltVal val="0"/>
                                          </p:val>
                                        </p:tav>
                                        <p:tav tm="100000">
                                          <p:val>
                                            <p:strVal val="#ppt_h"/>
                                          </p:val>
                                        </p:tav>
                                      </p:tavLst>
                                    </p:anim>
                                    <p:anim calcmode="lin" valueType="num">
                                      <p:cBhvr>
                                        <p:cTn id="14" dur="1000" fill="hold"/>
                                        <p:tgtEl>
                                          <p:spTgt spid="12"/>
                                        </p:tgtEl>
                                        <p:attrNameLst>
                                          <p:attrName>style.rotation</p:attrName>
                                        </p:attrNameLst>
                                      </p:cBhvr>
                                      <p:tavLst>
                                        <p:tav tm="0">
                                          <p:val>
                                            <p:fltVal val="90"/>
                                          </p:val>
                                        </p:tav>
                                        <p:tav tm="100000">
                                          <p:val>
                                            <p:fltVal val="0"/>
                                          </p:val>
                                        </p:tav>
                                      </p:tavLst>
                                    </p:anim>
                                    <p:animEffect transition="in" filter="fade">
                                      <p:cBhvr>
                                        <p:cTn id="15" dur="10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a:extLst>
              <a:ext uri="{FF2B5EF4-FFF2-40B4-BE49-F238E27FC236}">
                <a16:creationId xmlns:a16="http://schemas.microsoft.com/office/drawing/2014/main" id="{275084C3-80BB-9021-EC9A-01010D1D8FF2}"/>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Ci3T Implementation Manual Review</a:t>
            </a:r>
          </a:p>
        </p:txBody>
      </p:sp>
      <p:pic>
        <p:nvPicPr>
          <p:cNvPr id="12" name="Picture 1" descr="Ci3T Implementation Manual Review handout: A guide to support updating your school's Ci3T Implementation Manual">
            <a:extLst>
              <a:ext uri="{FF2B5EF4-FFF2-40B4-BE49-F238E27FC236}">
                <a16:creationId xmlns:a16="http://schemas.microsoft.com/office/drawing/2014/main" id="{F37A77EB-735C-45E2-8306-6D33119E5EF8}"/>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833427" y="135193"/>
            <a:ext cx="8525145" cy="6587613"/>
          </a:xfrm>
          <a:ln>
            <a:solidFill>
              <a:schemeClr val="tx1"/>
            </a:solidFill>
          </a:ln>
        </p:spPr>
      </p:pic>
      <p:pic>
        <p:nvPicPr>
          <p:cNvPr id="7" name="Picture 2" descr="Section">
            <a:extLst>
              <a:ext uri="{FF2B5EF4-FFF2-40B4-BE49-F238E27FC236}">
                <a16:creationId xmlns:a16="http://schemas.microsoft.com/office/drawing/2014/main" id="{573C7FAD-4FF0-4B72-B183-F95C0E0808FB}"/>
              </a:ext>
            </a:extLst>
          </p:cNvPr>
          <p:cNvPicPr>
            <a:picLocks noChangeAspect="1"/>
          </p:cNvPicPr>
          <p:nvPr/>
        </p:nvPicPr>
        <p:blipFill>
          <a:blip r:embed="rId3"/>
          <a:stretch>
            <a:fillRect/>
          </a:stretch>
        </p:blipFill>
        <p:spPr>
          <a:xfrm>
            <a:off x="2762713" y="2112273"/>
            <a:ext cx="1402202" cy="615749"/>
          </a:xfrm>
          <a:prstGeom prst="rect">
            <a:avLst/>
          </a:prstGeom>
        </p:spPr>
      </p:pic>
      <p:pic>
        <p:nvPicPr>
          <p:cNvPr id="13" name="Picture 3" descr="Recommendation">
            <a:extLst>
              <a:ext uri="{FF2B5EF4-FFF2-40B4-BE49-F238E27FC236}">
                <a16:creationId xmlns:a16="http://schemas.microsoft.com/office/drawing/2014/main" id="{5B0CB569-0C68-9B2C-BE44-BA3063A6BEEB}"/>
              </a:ext>
            </a:extLst>
          </p:cNvPr>
          <p:cNvPicPr>
            <a:picLocks noChangeAspect="1"/>
          </p:cNvPicPr>
          <p:nvPr/>
        </p:nvPicPr>
        <p:blipFill>
          <a:blip r:embed="rId4"/>
          <a:stretch>
            <a:fillRect/>
          </a:stretch>
        </p:blipFill>
        <p:spPr>
          <a:xfrm>
            <a:off x="5046161" y="2115322"/>
            <a:ext cx="1963082" cy="615749"/>
          </a:xfrm>
          <a:prstGeom prst="rect">
            <a:avLst/>
          </a:prstGeom>
        </p:spPr>
      </p:pic>
      <p:pic>
        <p:nvPicPr>
          <p:cNvPr id="17" name="Picture 4" descr="Notes">
            <a:extLst>
              <a:ext uri="{FF2B5EF4-FFF2-40B4-BE49-F238E27FC236}">
                <a16:creationId xmlns:a16="http://schemas.microsoft.com/office/drawing/2014/main" id="{BC6728D7-B3D8-486F-1E8D-D8FB98256518}"/>
              </a:ext>
            </a:extLst>
          </p:cNvPr>
          <p:cNvPicPr>
            <a:picLocks noChangeAspect="1"/>
          </p:cNvPicPr>
          <p:nvPr/>
        </p:nvPicPr>
        <p:blipFill>
          <a:blip r:embed="rId5"/>
          <a:stretch>
            <a:fillRect/>
          </a:stretch>
        </p:blipFill>
        <p:spPr>
          <a:xfrm>
            <a:off x="7890490" y="2118369"/>
            <a:ext cx="1725318" cy="609653"/>
          </a:xfrm>
          <a:prstGeom prst="rect">
            <a:avLst/>
          </a:prstGeom>
        </p:spPr>
      </p:pic>
    </p:spTree>
    <p:extLst>
      <p:ext uri="{BB962C8B-B14F-4D97-AF65-F5344CB8AC3E}">
        <p14:creationId xmlns:p14="http://schemas.microsoft.com/office/powerpoint/2010/main" val="312989815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A0872-1EDD-C8B3-F3F3-9C182CDD8377}"/>
              </a:ext>
            </a:extLst>
          </p:cNvPr>
          <p:cNvSpPr>
            <a:spLocks noGrp="1"/>
          </p:cNvSpPr>
          <p:nvPr>
            <p:ph type="title"/>
          </p:nvPr>
        </p:nvSpPr>
        <p:spPr/>
        <p:txBody>
          <a:bodyPr/>
          <a:lstStyle/>
          <a:p>
            <a:r>
              <a:rPr lang="en-US"/>
              <a:t>Professional Learning: Long Range Planning</a:t>
            </a:r>
          </a:p>
        </p:txBody>
      </p:sp>
      <p:pic>
        <p:nvPicPr>
          <p:cNvPr id="4" name="Picture 1" descr="Table of yearlong Ci3T Implementation Series and Delivery activities">
            <a:extLst>
              <a:ext uri="{FF2B5EF4-FFF2-40B4-BE49-F238E27FC236}">
                <a16:creationId xmlns:a16="http://schemas.microsoft.com/office/drawing/2014/main" id="{276C25D9-7874-B166-AF54-E1D6A83ED1E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6377"/>
          <a:stretch/>
        </p:blipFill>
        <p:spPr>
          <a:xfrm>
            <a:off x="635917" y="1883826"/>
            <a:ext cx="5460083" cy="3827364"/>
          </a:xfrm>
          <a:prstGeom prst="rect">
            <a:avLst/>
          </a:prstGeom>
        </p:spPr>
      </p:pic>
      <p:pic>
        <p:nvPicPr>
          <p:cNvPr id="10" name="Picture 2" descr="Ci3T Implementation Series and Delivery Data Review Schedule">
            <a:extLst>
              <a:ext uri="{FF2B5EF4-FFF2-40B4-BE49-F238E27FC236}">
                <a16:creationId xmlns:a16="http://schemas.microsoft.com/office/drawing/2014/main" id="{1758B8A8-CBF1-B8BE-1C97-4B160C6540D4}"/>
              </a:ext>
            </a:extLst>
          </p:cNvPr>
          <p:cNvPicPr>
            <a:picLocks noChangeAspect="1"/>
          </p:cNvPicPr>
          <p:nvPr/>
        </p:nvPicPr>
        <p:blipFill>
          <a:blip r:embed="rId3"/>
          <a:srcRect/>
          <a:stretch/>
        </p:blipFill>
        <p:spPr>
          <a:xfrm>
            <a:off x="6468279" y="1581198"/>
            <a:ext cx="4383293" cy="4085048"/>
          </a:xfrm>
          <a:prstGeom prst="rect">
            <a:avLst/>
          </a:prstGeom>
          <a:ln>
            <a:solidFill>
              <a:schemeClr val="tx1"/>
            </a:solidFill>
          </a:ln>
        </p:spPr>
      </p:pic>
      <p:pic>
        <p:nvPicPr>
          <p:cNvPr id="12" name="Picture 3" descr="District Data Review Schedule by Ci3T Implementation Series Sessions Schedule">
            <a:extLst>
              <a:ext uri="{FF2B5EF4-FFF2-40B4-BE49-F238E27FC236}">
                <a16:creationId xmlns:a16="http://schemas.microsoft.com/office/drawing/2014/main" id="{CBCA14DF-3A97-A834-2D0F-FB615684BB44}"/>
              </a:ext>
              <a:ext uri="{C183D7F6-B498-43B3-948B-1728B52AA6E4}">
                <adec:decorative xmlns:adec="http://schemas.microsoft.com/office/drawing/2017/decorative" val="0"/>
              </a:ext>
            </a:extLst>
          </p:cNvPr>
          <p:cNvPicPr>
            <a:picLocks noChangeAspect="1"/>
          </p:cNvPicPr>
          <p:nvPr/>
        </p:nvPicPr>
        <p:blipFill>
          <a:blip r:embed="rId4"/>
          <a:srcRect/>
          <a:stretch/>
        </p:blipFill>
        <p:spPr>
          <a:xfrm>
            <a:off x="8346027" y="3797508"/>
            <a:ext cx="3607558" cy="2875138"/>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4">
            <a:extLst>
              <a:ext uri="{FF2B5EF4-FFF2-40B4-BE49-F238E27FC236}">
                <a16:creationId xmlns:a16="http://schemas.microsoft.com/office/drawing/2014/main" id="{EBCC5E50-2463-43C8-634C-DE45F7A9B638}"/>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1021568" y="0"/>
            <a:ext cx="1170432" cy="1828800"/>
          </a:xfrm>
          <a:prstGeom prst="rect">
            <a:avLst/>
          </a:prstGeom>
          <a:ln w="9525">
            <a:solidFill>
              <a:schemeClr val="tx1">
                <a:lumMod val="50000"/>
                <a:lumOff val="50000"/>
              </a:schemeClr>
            </a:solidFill>
          </a:ln>
          <a:effectLst>
            <a:outerShdw blurRad="50800" dist="38100" dir="13500000" algn="br" rotWithShape="0">
              <a:prstClr val="black">
                <a:alpha val="10000"/>
              </a:prstClr>
            </a:outerShdw>
          </a:effectLst>
        </p:spPr>
      </p:pic>
    </p:spTree>
    <p:extLst>
      <p:ext uri="{BB962C8B-B14F-4D97-AF65-F5344CB8AC3E}">
        <p14:creationId xmlns:p14="http://schemas.microsoft.com/office/powerpoint/2010/main" val="8757985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F068B8C2-77F7-0078-5279-C2E5A1F63202}"/>
              </a:ext>
            </a:extLst>
          </p:cNvPr>
          <p:cNvSpPr>
            <a:spLocks noGrp="1"/>
          </p:cNvSpPr>
          <p:nvPr>
            <p:ph type="title"/>
          </p:nvPr>
        </p:nvSpPr>
        <p:spPr/>
        <p:txBody>
          <a:bodyPr/>
          <a:lstStyle/>
          <a:p>
            <a:r>
              <a:rPr lang="en-US">
                <a:cs typeface="Arial"/>
              </a:rPr>
              <a:t>Ci3T Implementation Professional Learning Series</a:t>
            </a:r>
            <a:endParaRPr lang="en-US"/>
          </a:p>
        </p:txBody>
      </p:sp>
      <p:pic>
        <p:nvPicPr>
          <p:cNvPr id="4" name="Content" descr="A screenshot of the Ci3T Implementation Professional Learning Series">
            <a:extLst>
              <a:ext uri="{FF2B5EF4-FFF2-40B4-BE49-F238E27FC236}">
                <a16:creationId xmlns:a16="http://schemas.microsoft.com/office/drawing/2014/main" id="{6AF6E88D-BCE3-D537-50D5-F0EB34749760}"/>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rcRect r="-118"/>
          <a:stretch>
            <a:fillRect/>
          </a:stretch>
        </p:blipFill>
        <p:spPr>
          <a:xfrm>
            <a:off x="1013347" y="1835271"/>
            <a:ext cx="10165317" cy="4476534"/>
          </a:xfrm>
          <a:prstGeom prst="rect">
            <a:avLst/>
          </a:prstGeom>
        </p:spPr>
      </p:pic>
    </p:spTree>
    <p:extLst>
      <p:ext uri="{BB962C8B-B14F-4D97-AF65-F5344CB8AC3E}">
        <p14:creationId xmlns:p14="http://schemas.microsoft.com/office/powerpoint/2010/main" val="233441322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D325A-7E42-4F89-9D68-C162E5697E89}"/>
              </a:ext>
            </a:extLst>
          </p:cNvPr>
          <p:cNvSpPr>
            <a:spLocks noGrp="1"/>
          </p:cNvSpPr>
          <p:nvPr>
            <p:ph type="title"/>
          </p:nvPr>
        </p:nvSpPr>
        <p:spPr/>
        <p:txBody>
          <a:bodyPr/>
          <a:lstStyle/>
          <a:p>
            <a:r>
              <a:rPr lang="en-US"/>
              <a:t>Using Data to Revise Your Ci3T Plan</a:t>
            </a:r>
          </a:p>
        </p:txBody>
      </p:sp>
      <p:pic>
        <p:nvPicPr>
          <p:cNvPr id="7" name="Picture 1" descr="Image of Lincoln Elementary School's Ci3T Implementation Report">
            <a:extLst>
              <a:ext uri="{FF2B5EF4-FFF2-40B4-BE49-F238E27FC236}">
                <a16:creationId xmlns:a16="http://schemas.microsoft.com/office/drawing/2014/main" id="{CDA6CBB0-73F6-021F-7D3C-FB6BFFE960B5}"/>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248327" y="1419905"/>
            <a:ext cx="2800495" cy="3628105"/>
          </a:xfrm>
          <a:prstGeom prst="rect">
            <a:avLst/>
          </a:prstGeom>
          <a:ln>
            <a:solidFill>
              <a:schemeClr val="tx1"/>
            </a:solidFill>
          </a:ln>
        </p:spPr>
      </p:pic>
      <p:pic>
        <p:nvPicPr>
          <p:cNvPr id="4" name="Picture 2" descr="Image of Tier 1: Universal SWPBIS Features page ">
            <a:extLst>
              <a:ext uri="{FF2B5EF4-FFF2-40B4-BE49-F238E27FC236}">
                <a16:creationId xmlns:a16="http://schemas.microsoft.com/office/drawing/2014/main" id="{453FA42F-2254-4F96-B7E1-174D1D444315}"/>
              </a:ext>
            </a:extLst>
          </p:cNvPr>
          <p:cNvPicPr>
            <a:picLocks noGrp="1" noChangeAspect="1"/>
          </p:cNvPicPr>
          <p:nvPr>
            <p:ph idx="1"/>
          </p:nvPr>
        </p:nvPicPr>
        <p:blipFill>
          <a:blip r:embed="rId4" cstate="screen">
            <a:extLst>
              <a:ext uri="{28A0092B-C50C-407E-A947-70E740481C1C}">
                <a14:useLocalDpi xmlns:a14="http://schemas.microsoft.com/office/drawing/2010/main"/>
              </a:ext>
            </a:extLst>
          </a:blip>
          <a:srcRect t="5192" r="-1852"/>
          <a:stretch/>
        </p:blipFill>
        <p:spPr>
          <a:xfrm>
            <a:off x="3195106" y="2603955"/>
            <a:ext cx="3527349" cy="4125424"/>
          </a:xfrm>
          <a:prstGeom prst="rect">
            <a:avLst/>
          </a:prstGeom>
          <a:ln>
            <a:noFill/>
          </a:ln>
          <a:effectLst>
            <a:outerShdw blurRad="292100" dist="139700" dir="2700000" algn="tl" rotWithShape="0">
              <a:srgbClr val="333333">
                <a:alpha val="65000"/>
              </a:srgbClr>
            </a:outerShdw>
          </a:effectLst>
        </p:spPr>
      </p:pic>
      <p:pic>
        <p:nvPicPr>
          <p:cNvPr id="5" name="Picture 3" descr="Image of Sample Secondary (Tier 2) Intervention Grid">
            <a:extLst>
              <a:ext uri="{FF2B5EF4-FFF2-40B4-BE49-F238E27FC236}">
                <a16:creationId xmlns:a16="http://schemas.microsoft.com/office/drawing/2014/main" id="{0E49F568-0EFD-4B81-B1B3-6E4D45BB86B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37037" y="1414777"/>
            <a:ext cx="3520460" cy="1093572"/>
          </a:xfrm>
          <a:prstGeom prst="rect">
            <a:avLst/>
          </a:prstGeom>
          <a:ln>
            <a:solidFill>
              <a:schemeClr val="tx1">
                <a:lumMod val="50000"/>
                <a:lumOff val="50000"/>
              </a:schemeClr>
            </a:solidFill>
          </a:ln>
        </p:spPr>
      </p:pic>
      <p:pic>
        <p:nvPicPr>
          <p:cNvPr id="12" name="Picture 4" descr="Image of Tertiary (Tier 3) Intervention Grid">
            <a:extLst>
              <a:ext uri="{FF2B5EF4-FFF2-40B4-BE49-F238E27FC236}">
                <a16:creationId xmlns:a16="http://schemas.microsoft.com/office/drawing/2014/main" id="{2CD2E55A-6762-4581-A71C-7203EA583AC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37037" y="2603955"/>
            <a:ext cx="3520460" cy="1086879"/>
          </a:xfrm>
          <a:prstGeom prst="rect">
            <a:avLst/>
          </a:prstGeom>
          <a:ln>
            <a:solidFill>
              <a:schemeClr val="tx1">
                <a:lumMod val="50000"/>
                <a:lumOff val="50000"/>
              </a:schemeClr>
            </a:solidFill>
          </a:ln>
        </p:spPr>
      </p:pic>
      <p:pic>
        <p:nvPicPr>
          <p:cNvPr id="13" name="Picture 5" descr="Image of a graph showing Lincoln Elementary's Tiered Fidelity Inventory data">
            <a:extLst>
              <a:ext uri="{FF2B5EF4-FFF2-40B4-BE49-F238E27FC236}">
                <a16:creationId xmlns:a16="http://schemas.microsoft.com/office/drawing/2014/main" id="{A59F2189-F606-FE5E-5FB9-2FE231D48F38}"/>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a:fillRect/>
          </a:stretch>
        </p:blipFill>
        <p:spPr bwMode="auto">
          <a:xfrm>
            <a:off x="6934052" y="3814840"/>
            <a:ext cx="3520460" cy="2168952"/>
          </a:xfrm>
          <a:prstGeom prst="rect">
            <a:avLst/>
          </a:prstGeom>
          <a:noFill/>
          <a:ln>
            <a:solidFill>
              <a:schemeClr val="accent5"/>
            </a:solidFill>
          </a:ln>
          <a:extLst>
            <a:ext uri="{909E8E84-426E-40DD-AFC4-6F175D3DCCD1}">
              <a14:hiddenFill xmlns:a14="http://schemas.microsoft.com/office/drawing/2010/main">
                <a:solidFill>
                  <a:srgbClr val="FFFFFF"/>
                </a:solidFill>
              </a14:hiddenFill>
            </a:ext>
          </a:extLst>
        </p:spPr>
      </p:pic>
      <p:sp>
        <p:nvSpPr>
          <p:cNvPr id="8" name="Right Arrow 1">
            <a:extLst>
              <a:ext uri="{FF2B5EF4-FFF2-40B4-BE49-F238E27FC236}">
                <a16:creationId xmlns:a16="http://schemas.microsoft.com/office/drawing/2014/main" id="{B83CD157-0876-4C42-9147-E96ECCE205C9}"/>
              </a:ext>
              <a:ext uri="{C183D7F6-B498-43B3-948B-1728B52AA6E4}">
                <adec:decorative xmlns:adec="http://schemas.microsoft.com/office/drawing/2017/decorative" val="1"/>
              </a:ext>
            </a:extLst>
          </p:cNvPr>
          <p:cNvSpPr/>
          <p:nvPr/>
        </p:nvSpPr>
        <p:spPr>
          <a:xfrm rot="653427">
            <a:off x="4452005" y="1505528"/>
            <a:ext cx="2412678" cy="1025751"/>
          </a:xfrm>
          <a:prstGeom prst="rightArrow">
            <a:avLst/>
          </a:prstGeom>
          <a:solidFill>
            <a:schemeClr val="accent5"/>
          </a:solidFill>
          <a:ln w="3175" cap="flat">
            <a:solidFill>
              <a:schemeClr val="tx1"/>
            </a:solidFill>
            <a:prstDash val="solid"/>
            <a:miter lim="800000"/>
            <a:extLst>
              <a:ext uri="{C807C97D-BFC1-408E-A445-0C87EB9F89A2}">
                <ask:lineSketchStyleProps xmlns:ask="http://schemas.microsoft.com/office/drawing/2018/sketchyshapes" sd="1219033472">
                  <a:custGeom>
                    <a:avLst/>
                    <a:gdLst>
                      <a:gd name="connsiteX0" fmla="*/ 0 w 2412678"/>
                      <a:gd name="connsiteY0" fmla="*/ 256438 h 1025751"/>
                      <a:gd name="connsiteX1" fmla="*/ 633268 w 2412678"/>
                      <a:gd name="connsiteY1" fmla="*/ 256438 h 1025751"/>
                      <a:gd name="connsiteX2" fmla="*/ 1285533 w 2412678"/>
                      <a:gd name="connsiteY2" fmla="*/ 256438 h 1025751"/>
                      <a:gd name="connsiteX3" fmla="*/ 1899803 w 2412678"/>
                      <a:gd name="connsiteY3" fmla="*/ 256438 h 1025751"/>
                      <a:gd name="connsiteX4" fmla="*/ 1899803 w 2412678"/>
                      <a:gd name="connsiteY4" fmla="*/ 0 h 1025751"/>
                      <a:gd name="connsiteX5" fmla="*/ 2156241 w 2412678"/>
                      <a:gd name="connsiteY5" fmla="*/ 256438 h 1025751"/>
                      <a:gd name="connsiteX6" fmla="*/ 2412678 w 2412678"/>
                      <a:gd name="connsiteY6" fmla="*/ 512876 h 1025751"/>
                      <a:gd name="connsiteX7" fmla="*/ 2161369 w 2412678"/>
                      <a:gd name="connsiteY7" fmla="*/ 764185 h 1025751"/>
                      <a:gd name="connsiteX8" fmla="*/ 1899803 w 2412678"/>
                      <a:gd name="connsiteY8" fmla="*/ 1025751 h 1025751"/>
                      <a:gd name="connsiteX9" fmla="*/ 1899803 w 2412678"/>
                      <a:gd name="connsiteY9" fmla="*/ 769313 h 1025751"/>
                      <a:gd name="connsiteX10" fmla="*/ 1247537 w 2412678"/>
                      <a:gd name="connsiteY10" fmla="*/ 769313 h 1025751"/>
                      <a:gd name="connsiteX11" fmla="*/ 633268 w 2412678"/>
                      <a:gd name="connsiteY11" fmla="*/ 769313 h 1025751"/>
                      <a:gd name="connsiteX12" fmla="*/ 0 w 2412678"/>
                      <a:gd name="connsiteY12" fmla="*/ 769313 h 1025751"/>
                      <a:gd name="connsiteX13" fmla="*/ 0 w 2412678"/>
                      <a:gd name="connsiteY13" fmla="*/ 256438 h 102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12678" h="1025751" fill="none" extrusionOk="0">
                        <a:moveTo>
                          <a:pt x="0" y="256438"/>
                        </a:moveTo>
                        <a:cubicBezTo>
                          <a:pt x="313080" y="239928"/>
                          <a:pt x="328083" y="235676"/>
                          <a:pt x="633268" y="256438"/>
                        </a:cubicBezTo>
                        <a:cubicBezTo>
                          <a:pt x="938453" y="277200"/>
                          <a:pt x="973461" y="260487"/>
                          <a:pt x="1285533" y="256438"/>
                        </a:cubicBezTo>
                        <a:cubicBezTo>
                          <a:pt x="1597605" y="252389"/>
                          <a:pt x="1751587" y="252816"/>
                          <a:pt x="1899803" y="256438"/>
                        </a:cubicBezTo>
                        <a:cubicBezTo>
                          <a:pt x="1904793" y="168413"/>
                          <a:pt x="1892708" y="118995"/>
                          <a:pt x="1899803" y="0"/>
                        </a:cubicBezTo>
                        <a:cubicBezTo>
                          <a:pt x="1968492" y="76698"/>
                          <a:pt x="2074031" y="170237"/>
                          <a:pt x="2156241" y="256438"/>
                        </a:cubicBezTo>
                        <a:cubicBezTo>
                          <a:pt x="2238451" y="342639"/>
                          <a:pt x="2358620" y="442546"/>
                          <a:pt x="2412678" y="512876"/>
                        </a:cubicBezTo>
                        <a:cubicBezTo>
                          <a:pt x="2330545" y="575144"/>
                          <a:pt x="2280154" y="651286"/>
                          <a:pt x="2161369" y="764185"/>
                        </a:cubicBezTo>
                        <a:cubicBezTo>
                          <a:pt x="2042584" y="877084"/>
                          <a:pt x="1948971" y="963253"/>
                          <a:pt x="1899803" y="1025751"/>
                        </a:cubicBezTo>
                        <a:cubicBezTo>
                          <a:pt x="1898573" y="938943"/>
                          <a:pt x="1900705" y="858964"/>
                          <a:pt x="1899803" y="769313"/>
                        </a:cubicBezTo>
                        <a:cubicBezTo>
                          <a:pt x="1664759" y="792753"/>
                          <a:pt x="1544446" y="798966"/>
                          <a:pt x="1247537" y="769313"/>
                        </a:cubicBezTo>
                        <a:cubicBezTo>
                          <a:pt x="950628" y="739660"/>
                          <a:pt x="825096" y="784245"/>
                          <a:pt x="633268" y="769313"/>
                        </a:cubicBezTo>
                        <a:cubicBezTo>
                          <a:pt x="441440" y="754381"/>
                          <a:pt x="130018" y="762549"/>
                          <a:pt x="0" y="769313"/>
                        </a:cubicBezTo>
                        <a:cubicBezTo>
                          <a:pt x="-80" y="609920"/>
                          <a:pt x="-12838" y="362323"/>
                          <a:pt x="0" y="256438"/>
                        </a:cubicBezTo>
                        <a:close/>
                      </a:path>
                      <a:path w="2412678" h="1025751" stroke="0" extrusionOk="0">
                        <a:moveTo>
                          <a:pt x="0" y="256438"/>
                        </a:moveTo>
                        <a:cubicBezTo>
                          <a:pt x="282359" y="239887"/>
                          <a:pt x="472905" y="246027"/>
                          <a:pt x="614270" y="256438"/>
                        </a:cubicBezTo>
                        <a:cubicBezTo>
                          <a:pt x="755635" y="266850"/>
                          <a:pt x="1011939" y="263189"/>
                          <a:pt x="1190543" y="256438"/>
                        </a:cubicBezTo>
                        <a:cubicBezTo>
                          <a:pt x="1369147" y="249687"/>
                          <a:pt x="1741226" y="237480"/>
                          <a:pt x="1899803" y="256438"/>
                        </a:cubicBezTo>
                        <a:cubicBezTo>
                          <a:pt x="1908973" y="157666"/>
                          <a:pt x="1897591" y="59956"/>
                          <a:pt x="1899803" y="0"/>
                        </a:cubicBezTo>
                        <a:cubicBezTo>
                          <a:pt x="1969015" y="83657"/>
                          <a:pt x="2045657" y="141411"/>
                          <a:pt x="2145983" y="246180"/>
                        </a:cubicBezTo>
                        <a:cubicBezTo>
                          <a:pt x="2246309" y="350950"/>
                          <a:pt x="2338392" y="443058"/>
                          <a:pt x="2412678" y="512876"/>
                        </a:cubicBezTo>
                        <a:cubicBezTo>
                          <a:pt x="2295786" y="629284"/>
                          <a:pt x="2263330" y="671987"/>
                          <a:pt x="2166498" y="759056"/>
                        </a:cubicBezTo>
                        <a:cubicBezTo>
                          <a:pt x="2069666" y="846125"/>
                          <a:pt x="1994089" y="929718"/>
                          <a:pt x="1899803" y="1025751"/>
                        </a:cubicBezTo>
                        <a:cubicBezTo>
                          <a:pt x="1911745" y="917902"/>
                          <a:pt x="1893799" y="830595"/>
                          <a:pt x="1899803" y="769313"/>
                        </a:cubicBezTo>
                        <a:cubicBezTo>
                          <a:pt x="1767209" y="790880"/>
                          <a:pt x="1502441" y="762281"/>
                          <a:pt x="1247537" y="769313"/>
                        </a:cubicBezTo>
                        <a:cubicBezTo>
                          <a:pt x="992633" y="776345"/>
                          <a:pt x="761537" y="764583"/>
                          <a:pt x="576274" y="769313"/>
                        </a:cubicBezTo>
                        <a:cubicBezTo>
                          <a:pt x="391011" y="774043"/>
                          <a:pt x="161745" y="745650"/>
                          <a:pt x="0" y="769313"/>
                        </a:cubicBezTo>
                        <a:cubicBezTo>
                          <a:pt x="11865" y="644533"/>
                          <a:pt x="16804" y="409091"/>
                          <a:pt x="0" y="256438"/>
                        </a:cubicBezTo>
                        <a:close/>
                      </a:path>
                    </a:pathLst>
                  </a:custGeom>
                  <ask:type>
                    <ask:lineSketchNone/>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Add in plans for Tier 2 &amp; 3</a:t>
            </a:r>
          </a:p>
        </p:txBody>
      </p:sp>
      <p:grpSp>
        <p:nvGrpSpPr>
          <p:cNvPr id="11" name="Group 10">
            <a:extLst>
              <a:ext uri="{FF2B5EF4-FFF2-40B4-BE49-F238E27FC236}">
                <a16:creationId xmlns:a16="http://schemas.microsoft.com/office/drawing/2014/main" id="{AB520EBA-D0FC-48C6-A5BC-3A7FCEC4A98B}"/>
              </a:ext>
              <a:ext uri="{C183D7F6-B498-43B3-948B-1728B52AA6E4}">
                <adec:decorative xmlns:adec="http://schemas.microsoft.com/office/drawing/2017/decorative" val="1"/>
              </a:ext>
            </a:extLst>
          </p:cNvPr>
          <p:cNvGrpSpPr/>
          <p:nvPr/>
        </p:nvGrpSpPr>
        <p:grpSpPr>
          <a:xfrm>
            <a:off x="6418217" y="2749958"/>
            <a:ext cx="273570" cy="1404849"/>
            <a:chOff x="6418217" y="2749958"/>
            <a:chExt cx="273570" cy="1404849"/>
          </a:xfrm>
        </p:grpSpPr>
        <p:sp>
          <p:nvSpPr>
            <p:cNvPr id="6" name="Rectangle 5">
              <a:extLst>
                <a:ext uri="{FF2B5EF4-FFF2-40B4-BE49-F238E27FC236}">
                  <a16:creationId xmlns:a16="http://schemas.microsoft.com/office/drawing/2014/main" id="{C342DB76-3EC5-6758-3519-0CB5C332F9D2}"/>
                </a:ext>
              </a:extLst>
            </p:cNvPr>
            <p:cNvSpPr/>
            <p:nvPr/>
          </p:nvSpPr>
          <p:spPr>
            <a:xfrm>
              <a:off x="6418217" y="2749958"/>
              <a:ext cx="243840" cy="24579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FD27346-6369-5753-B2A6-E81D01BED457}"/>
                </a:ext>
              </a:extLst>
            </p:cNvPr>
            <p:cNvSpPr/>
            <p:nvPr/>
          </p:nvSpPr>
          <p:spPr>
            <a:xfrm>
              <a:off x="6447947" y="3909016"/>
              <a:ext cx="243840" cy="24579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2889191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descr="Primary Plan example"/>
          <p:cNvPicPr>
            <a:picLocks noChangeAspect="1"/>
          </p:cNvPicPr>
          <p:nvPr/>
        </p:nvPicPr>
        <p:blipFill>
          <a:blip r:embed="rId3"/>
          <a:stretch>
            <a:fillRect/>
          </a:stretch>
        </p:blipFill>
        <p:spPr>
          <a:xfrm>
            <a:off x="2139290" y="439583"/>
            <a:ext cx="8010525" cy="5962650"/>
          </a:xfrm>
          <a:prstGeom prst="rect">
            <a:avLst/>
          </a:prstGeom>
        </p:spPr>
      </p:pic>
      <p:sp>
        <p:nvSpPr>
          <p:cNvPr id="13" name="Rectangle 1">
            <a:extLst>
              <a:ext uri="{FF2B5EF4-FFF2-40B4-BE49-F238E27FC236}">
                <a16:creationId xmlns:a16="http://schemas.microsoft.com/office/drawing/2014/main" id="{52408ADE-DE3A-48BF-B81E-639E248994D1}"/>
              </a:ext>
            </a:extLst>
          </p:cNvPr>
          <p:cNvSpPr/>
          <p:nvPr/>
        </p:nvSpPr>
        <p:spPr>
          <a:xfrm>
            <a:off x="3481920" y="1039741"/>
            <a:ext cx="4807373" cy="706829"/>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000" i="1">
                <a:ln w="0"/>
                <a:solidFill>
                  <a:prstClr val="black"/>
                </a:solidFill>
                <a:effectLst>
                  <a:outerShdw blurRad="38100" dist="19050" dir="2700000" algn="tl" rotWithShape="0">
                    <a:prstClr val="black">
                      <a:alpha val="40000"/>
                    </a:prstClr>
                  </a:outerShdw>
                </a:effectLst>
                <a:latin typeface="Calibri" panose="020F0502020204030204"/>
              </a:rPr>
              <a:t>Check to see if your district has updated their District Master Blueprint</a:t>
            </a:r>
          </a:p>
        </p:txBody>
      </p:sp>
      <p:sp>
        <p:nvSpPr>
          <p:cNvPr id="8" name="Rectangle 2"/>
          <p:cNvSpPr/>
          <p:nvPr/>
        </p:nvSpPr>
        <p:spPr>
          <a:xfrm>
            <a:off x="3340747" y="2480606"/>
            <a:ext cx="5365020" cy="639271"/>
          </a:xfrm>
          <a:prstGeom prst="rect">
            <a:avLst/>
          </a:prstGeom>
          <a:solidFill>
            <a:schemeClr val="accent5"/>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solidFill>
                  <a:prstClr val="white"/>
                </a:solidFill>
                <a:latin typeface="Calibri" panose="020F0502020204030204"/>
              </a:rPr>
              <a:t>Teach, display, and model school-wide expectations</a:t>
            </a:r>
          </a:p>
        </p:txBody>
      </p:sp>
      <p:sp>
        <p:nvSpPr>
          <p:cNvPr id="9" name="Highlight 1">
            <a:extLst>
              <a:ext uri="{C183D7F6-B498-43B3-948B-1728B52AA6E4}">
                <adec:decorative xmlns:adec="http://schemas.microsoft.com/office/drawing/2017/decorative" val="1"/>
              </a:ext>
            </a:extLst>
          </p:cNvPr>
          <p:cNvSpPr/>
          <p:nvPr/>
        </p:nvSpPr>
        <p:spPr>
          <a:xfrm>
            <a:off x="4647526" y="3649508"/>
            <a:ext cx="2476162" cy="145656"/>
          </a:xfrm>
          <a:prstGeom prst="rect">
            <a:avLst/>
          </a:prstGeom>
          <a:solidFill>
            <a:srgbClr val="4F81BD">
              <a:alpha val="1294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1" name="Highlight 2">
            <a:extLst>
              <a:ext uri="{C183D7F6-B498-43B3-948B-1728B52AA6E4}">
                <adec:decorative xmlns:adec="http://schemas.microsoft.com/office/drawing/2017/decorative" val="1"/>
              </a:ext>
            </a:extLst>
          </p:cNvPr>
          <p:cNvSpPr/>
          <p:nvPr/>
        </p:nvSpPr>
        <p:spPr>
          <a:xfrm>
            <a:off x="7371844" y="3646810"/>
            <a:ext cx="2476162" cy="308846"/>
          </a:xfrm>
          <a:prstGeom prst="rect">
            <a:avLst/>
          </a:prstGeom>
          <a:solidFill>
            <a:srgbClr val="9BBB59">
              <a:alpha val="16078"/>
            </a:srgb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0" name="Highlight 3">
            <a:extLst>
              <a:ext uri="{C183D7F6-B498-43B3-948B-1728B52AA6E4}">
                <adec:decorative xmlns:adec="http://schemas.microsoft.com/office/drawing/2017/decorative" val="1"/>
              </a:ext>
            </a:extLst>
          </p:cNvPr>
          <p:cNvSpPr/>
          <p:nvPr/>
        </p:nvSpPr>
        <p:spPr>
          <a:xfrm>
            <a:off x="7357009" y="4797228"/>
            <a:ext cx="2476162" cy="308846"/>
          </a:xfrm>
          <a:prstGeom prst="rect">
            <a:avLst/>
          </a:prstGeom>
          <a:solidFill>
            <a:srgbClr val="9BBB59">
              <a:alpha val="16078"/>
            </a:srgb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2" name="Rectangle 3"/>
          <p:cNvSpPr/>
          <p:nvPr/>
        </p:nvSpPr>
        <p:spPr>
          <a:xfrm>
            <a:off x="6463187" y="5885148"/>
            <a:ext cx="5365020" cy="639271"/>
          </a:xfrm>
          <a:prstGeom prst="rect">
            <a:avLst/>
          </a:prstGeom>
          <a:solidFill>
            <a:schemeClr val="accent5"/>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defRPr/>
            </a:pPr>
            <a:r>
              <a:rPr lang="en-US">
                <a:solidFill>
                  <a:prstClr val="white"/>
                </a:solidFill>
                <a:latin typeface="Calibri" panose="020F0502020204030204"/>
              </a:rPr>
              <a:t>Teach school-wide social skills…model social skills</a:t>
            </a:r>
          </a:p>
        </p:txBody>
      </p:sp>
    </p:spTree>
    <p:extLst>
      <p:ext uri="{BB962C8B-B14F-4D97-AF65-F5344CB8AC3E}">
        <p14:creationId xmlns:p14="http://schemas.microsoft.com/office/powerpoint/2010/main" val="864049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par>
                                <p:cTn id="14" presetID="22" presetClass="entr" presetSubtype="8"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par>
                          <p:cTn id="17" fill="hold">
                            <p:stCondLst>
                              <p:cond delay="1000"/>
                            </p:stCondLst>
                            <p:childTnLst>
                              <p:par>
                                <p:cTn id="18" presetID="2" presetClass="entr" presetSubtype="4"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par>
                                <p:cTn id="22" presetID="22" presetClass="entr" presetSubtype="8"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8" grpId="0" animBg="1"/>
      <p:bldP spid="9" grpId="0" animBg="1"/>
      <p:bldP spid="11" grpId="0" animBg="1"/>
      <p:bldP spid="10" grpId="0" animBg="1"/>
      <p:bldP spid="12"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B9AA39-7B21-C120-7EEC-5794C2E33C43}"/>
              </a:ext>
            </a:extLst>
          </p:cNvPr>
          <p:cNvSpPr>
            <a:spLocks noGrp="1"/>
          </p:cNvSpPr>
          <p:nvPr>
            <p:ph type="title"/>
          </p:nvPr>
        </p:nvSpPr>
        <p:spPr/>
        <p:txBody>
          <a:bodyPr/>
          <a:lstStyle/>
          <a:p>
            <a:r>
              <a:rPr lang="en-US"/>
              <a:t>Enhancing Ci3T Modules</a:t>
            </a:r>
          </a:p>
        </p:txBody>
      </p:sp>
      <p:grpSp>
        <p:nvGrpSpPr>
          <p:cNvPr id="20" name="Image" descr="Computer screen with Ci3T modules displayed">
            <a:extLst>
              <a:ext uri="{FF2B5EF4-FFF2-40B4-BE49-F238E27FC236}">
                <a16:creationId xmlns:a16="http://schemas.microsoft.com/office/drawing/2014/main" id="{FD8ABB9D-1FCB-9AB3-9394-36A5A4B1D8AF}"/>
              </a:ext>
            </a:extLst>
          </p:cNvPr>
          <p:cNvGrpSpPr/>
          <p:nvPr/>
        </p:nvGrpSpPr>
        <p:grpSpPr>
          <a:xfrm>
            <a:off x="770428" y="1626441"/>
            <a:ext cx="5807526" cy="5231889"/>
            <a:chOff x="770428" y="1626441"/>
            <a:chExt cx="5807526" cy="5231889"/>
          </a:xfrm>
        </p:grpSpPr>
        <p:pic>
          <p:nvPicPr>
            <p:cNvPr id="19" name="Computer">
              <a:extLst>
                <a:ext uri="{FF2B5EF4-FFF2-40B4-BE49-F238E27FC236}">
                  <a16:creationId xmlns:a16="http://schemas.microsoft.com/office/drawing/2014/main" id="{F3E1B861-C5A8-D6D9-7346-D3DF30A22CB6}"/>
                </a:ext>
              </a:extLst>
            </p:cNvPr>
            <p:cNvPicPr>
              <a:picLocks noChangeAspect="1"/>
            </p:cNvPicPr>
            <p:nvPr/>
          </p:nvPicPr>
          <p:blipFill>
            <a:blip r:embed="rId2"/>
            <a:stretch>
              <a:fillRect/>
            </a:stretch>
          </p:blipFill>
          <p:spPr>
            <a:xfrm>
              <a:off x="770428" y="1626441"/>
              <a:ext cx="5807526" cy="5231889"/>
            </a:xfrm>
            <a:custGeom>
              <a:avLst/>
              <a:gdLst>
                <a:gd name="connsiteX0" fmla="*/ 0 w 5807526"/>
                <a:gd name="connsiteY0" fmla="*/ -736 h 5231889"/>
                <a:gd name="connsiteX1" fmla="*/ 5807526 w 5807526"/>
                <a:gd name="connsiteY1" fmla="*/ -736 h 5231889"/>
                <a:gd name="connsiteX2" fmla="*/ 5807526 w 5807526"/>
                <a:gd name="connsiteY2" fmla="*/ 5231153 h 5231889"/>
                <a:gd name="connsiteX3" fmla="*/ 0 w 5807526"/>
                <a:gd name="connsiteY3" fmla="*/ 5231153 h 5231889"/>
              </a:gdLst>
              <a:ahLst/>
              <a:cxnLst>
                <a:cxn ang="0">
                  <a:pos x="connsiteX0" y="connsiteY0"/>
                </a:cxn>
                <a:cxn ang="0">
                  <a:pos x="connsiteX1" y="connsiteY1"/>
                </a:cxn>
                <a:cxn ang="0">
                  <a:pos x="connsiteX2" y="connsiteY2"/>
                </a:cxn>
                <a:cxn ang="0">
                  <a:pos x="connsiteX3" y="connsiteY3"/>
                </a:cxn>
              </a:cxnLst>
              <a:rect l="l" t="t" r="r" b="b"/>
              <a:pathLst>
                <a:path w="5807526" h="5231889">
                  <a:moveTo>
                    <a:pt x="0" y="-736"/>
                  </a:moveTo>
                  <a:lnTo>
                    <a:pt x="5807526" y="-736"/>
                  </a:lnTo>
                  <a:lnTo>
                    <a:pt x="5807526" y="5231153"/>
                  </a:lnTo>
                  <a:lnTo>
                    <a:pt x="0" y="5231153"/>
                  </a:lnTo>
                  <a:close/>
                </a:path>
              </a:pathLst>
            </a:custGeom>
          </p:spPr>
        </p:pic>
        <p:pic>
          <p:nvPicPr>
            <p:cNvPr id="18" name="Modules">
              <a:extLst>
                <a:ext uri="{FF2B5EF4-FFF2-40B4-BE49-F238E27FC236}">
                  <a16:creationId xmlns:a16="http://schemas.microsoft.com/office/drawing/2014/main" id="{3A72F263-466A-8E63-7BF7-5113D0A3190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017547" y="1878442"/>
              <a:ext cx="5301973" cy="3289869"/>
            </a:xfrm>
            <a:prstGeom prst="rect">
              <a:avLst/>
            </a:prstGeom>
          </p:spPr>
        </p:pic>
        <p:sp>
          <p:nvSpPr>
            <p:cNvPr id="6" name="Glare">
              <a:extLst>
                <a:ext uri="{FF2B5EF4-FFF2-40B4-BE49-F238E27FC236}">
                  <a16:creationId xmlns:a16="http://schemas.microsoft.com/office/drawing/2014/main" id="{7191B44F-8EB9-CA64-1543-13A299A80A1A}"/>
                </a:ext>
              </a:extLst>
            </p:cNvPr>
            <p:cNvSpPr/>
            <p:nvPr userDrawn="1"/>
          </p:nvSpPr>
          <p:spPr>
            <a:xfrm flipH="1" flipV="1">
              <a:off x="1420550" y="1878441"/>
              <a:ext cx="4898970" cy="2609485"/>
            </a:xfrm>
            <a:custGeom>
              <a:avLst/>
              <a:gdLst>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30775"/>
                <a:gd name="connsiteY0" fmla="*/ 2286092 h 2286092"/>
                <a:gd name="connsiteX1" fmla="*/ 0 w 3630775"/>
                <a:gd name="connsiteY1" fmla="*/ 0 h 2286092"/>
                <a:gd name="connsiteX2" fmla="*/ 1807081 w 3630775"/>
                <a:gd name="connsiteY2" fmla="*/ 1130669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60418"/>
                <a:gd name="connsiteY0" fmla="*/ 2286092 h 2286092"/>
                <a:gd name="connsiteX1" fmla="*/ 0 w 3660418"/>
                <a:gd name="connsiteY1" fmla="*/ 0 h 2286092"/>
                <a:gd name="connsiteX2" fmla="*/ 3630775 w 3660418"/>
                <a:gd name="connsiteY2" fmla="*/ 2286092 h 2286092"/>
                <a:gd name="connsiteX3" fmla="*/ 0 w 3660418"/>
                <a:gd name="connsiteY3" fmla="*/ 2286092 h 2286092"/>
                <a:gd name="connsiteX0" fmla="*/ 453845 w 4084620"/>
                <a:gd name="connsiteY0" fmla="*/ 2286092 h 2286092"/>
                <a:gd name="connsiteX1" fmla="*/ 453845 w 4084620"/>
                <a:gd name="connsiteY1" fmla="*/ 0 h 2286092"/>
                <a:gd name="connsiteX2" fmla="*/ 4084620 w 4084620"/>
                <a:gd name="connsiteY2" fmla="*/ 2286092 h 2286092"/>
                <a:gd name="connsiteX3" fmla="*/ 453845 w 4084620"/>
                <a:gd name="connsiteY3" fmla="*/ 2286092 h 2286092"/>
                <a:gd name="connsiteX0" fmla="*/ 268947 w 3899722"/>
                <a:gd name="connsiteY0" fmla="*/ 2286092 h 2286092"/>
                <a:gd name="connsiteX1" fmla="*/ 268947 w 3899722"/>
                <a:gd name="connsiteY1" fmla="*/ 0 h 2286092"/>
                <a:gd name="connsiteX2" fmla="*/ 3899722 w 3899722"/>
                <a:gd name="connsiteY2" fmla="*/ 2286092 h 2286092"/>
                <a:gd name="connsiteX3" fmla="*/ 268947 w 3899722"/>
                <a:gd name="connsiteY3" fmla="*/ 2286092 h 2286092"/>
                <a:gd name="connsiteX0" fmla="*/ 1 w 3630776"/>
                <a:gd name="connsiteY0" fmla="*/ 2286092 h 2286092"/>
                <a:gd name="connsiteX1" fmla="*/ 1 w 3630776"/>
                <a:gd name="connsiteY1" fmla="*/ 0 h 2286092"/>
                <a:gd name="connsiteX2" fmla="*/ 3630776 w 3630776"/>
                <a:gd name="connsiteY2" fmla="*/ 2286092 h 2286092"/>
                <a:gd name="connsiteX3" fmla="*/ 1 w 3630776"/>
                <a:gd name="connsiteY3"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Lst>
              <a:ahLst/>
              <a:cxnLst>
                <a:cxn ang="0">
                  <a:pos x="connsiteX0" y="connsiteY0"/>
                </a:cxn>
                <a:cxn ang="0">
                  <a:pos x="connsiteX1" y="connsiteY1"/>
                </a:cxn>
                <a:cxn ang="0">
                  <a:pos x="connsiteX2" y="connsiteY2"/>
                </a:cxn>
                <a:cxn ang="0">
                  <a:pos x="connsiteX3" y="connsiteY3"/>
                </a:cxn>
              </a:cxnLst>
              <a:rect l="l" t="t" r="r" b="b"/>
              <a:pathLst>
                <a:path w="3630775" h="2286092">
                  <a:moveTo>
                    <a:pt x="0" y="2286092"/>
                  </a:moveTo>
                  <a:lnTo>
                    <a:pt x="0" y="0"/>
                  </a:lnTo>
                  <a:cubicBezTo>
                    <a:pt x="573095" y="332764"/>
                    <a:pt x="1815387" y="1143046"/>
                    <a:pt x="3630775" y="2286092"/>
                  </a:cubicBezTo>
                  <a:lnTo>
                    <a:pt x="0" y="2286092"/>
                  </a:lnTo>
                  <a:close/>
                </a:path>
              </a:pathLst>
            </a:cu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
        <p:nvSpPr>
          <p:cNvPr id="7" name="Website" descr="ci3t.org/enhance&#10;">
            <a:extLst>
              <a:ext uri="{FF2B5EF4-FFF2-40B4-BE49-F238E27FC236}">
                <a16:creationId xmlns:a16="http://schemas.microsoft.com/office/drawing/2014/main" id="{1C2E37FF-3EDF-2CC8-2E93-FD0384EC4E7A}"/>
              </a:ext>
            </a:extLst>
          </p:cNvPr>
          <p:cNvSpPr>
            <a:spLocks noGrp="1"/>
          </p:cNvSpPr>
          <p:nvPr>
            <p:ph idx="1"/>
          </p:nvPr>
        </p:nvSpPr>
        <p:spPr>
          <a:xfrm>
            <a:off x="2176079" y="5356065"/>
            <a:ext cx="3103179" cy="633796"/>
          </a:xfrm>
        </p:spPr>
        <p:txBody>
          <a:bodyPr anchor="ctr">
            <a:normAutofit/>
          </a:bodyPr>
          <a:lstStyle/>
          <a:p>
            <a:pPr marL="0" indent="0" algn="ctr">
              <a:buNone/>
            </a:pPr>
            <a:r>
              <a:rPr lang="en-US" sz="2400">
                <a:solidFill>
                  <a:schemeClr val="accent4"/>
                </a:solidFill>
              </a:rPr>
              <a:t>ci3t.org/enhance</a:t>
            </a:r>
          </a:p>
        </p:txBody>
      </p:sp>
      <p:grpSp>
        <p:nvGrpSpPr>
          <p:cNvPr id="8" name="Image 2" descr="A screenshot of the Ci3T website on the Enhancing Ci3T Modules tab with a yellow box outlining the one-time module registration process.">
            <a:extLst>
              <a:ext uri="{FF2B5EF4-FFF2-40B4-BE49-F238E27FC236}">
                <a16:creationId xmlns:a16="http://schemas.microsoft.com/office/drawing/2014/main" id="{6DA827DC-1E61-8E90-8B03-EFB93C42B6FF}"/>
              </a:ext>
            </a:extLst>
          </p:cNvPr>
          <p:cNvGrpSpPr/>
          <p:nvPr/>
        </p:nvGrpSpPr>
        <p:grpSpPr>
          <a:xfrm>
            <a:off x="7033259" y="1690688"/>
            <a:ext cx="4556229" cy="3765301"/>
            <a:chOff x="7033259" y="1690688"/>
            <a:chExt cx="4556229" cy="3765301"/>
          </a:xfrm>
        </p:grpSpPr>
        <p:pic>
          <p:nvPicPr>
            <p:cNvPr id="11" name="Picture">
              <a:extLst>
                <a:ext uri="{FF2B5EF4-FFF2-40B4-BE49-F238E27FC236}">
                  <a16:creationId xmlns:a16="http://schemas.microsoft.com/office/drawing/2014/main" id="{01A9ED8C-9CA7-67AF-FD7B-0B826FB5053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49626" y="1690688"/>
              <a:ext cx="4296814" cy="3765301"/>
            </a:xfrm>
            <a:prstGeom prst="rect">
              <a:avLst/>
            </a:prstGeom>
            <a:ln>
              <a:solidFill>
                <a:schemeClr val="tx1"/>
              </a:solidFill>
            </a:ln>
          </p:spPr>
        </p:pic>
        <p:sp>
          <p:nvSpPr>
            <p:cNvPr id="13" name="Yellow Box">
              <a:extLst>
                <a:ext uri="{FF2B5EF4-FFF2-40B4-BE49-F238E27FC236}">
                  <a16:creationId xmlns:a16="http://schemas.microsoft.com/office/drawing/2014/main" id="{08F4ADA9-D3F0-7DED-9E0E-918F55320D84}"/>
                </a:ext>
              </a:extLst>
            </p:cNvPr>
            <p:cNvSpPr/>
            <p:nvPr/>
          </p:nvSpPr>
          <p:spPr>
            <a:xfrm>
              <a:off x="7033259" y="4319280"/>
              <a:ext cx="4556229" cy="848032"/>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346790315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FD191-81D4-D9B6-CA10-00B33276495F}"/>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Procedures for Reinforcing 1</a:t>
            </a:r>
          </a:p>
        </p:txBody>
      </p:sp>
      <p:pic>
        <p:nvPicPr>
          <p:cNvPr id="5" name="Picture 1" descr="Procedures for reinforcing. Includes field, mean, and standard deviation.">
            <a:extLst>
              <a:ext uri="{FF2B5EF4-FFF2-40B4-BE49-F238E27FC236}">
                <a16:creationId xmlns:a16="http://schemas.microsoft.com/office/drawing/2014/main" id="{2C0058AF-38B8-1D43-26A4-D20F91AAF2D3}"/>
              </a:ext>
            </a:extLst>
          </p:cNvPr>
          <p:cNvPicPr>
            <a:picLocks noChangeAspect="1"/>
          </p:cNvPicPr>
          <p:nvPr/>
        </p:nvPicPr>
        <p:blipFill>
          <a:blip r:embed="rId3"/>
          <a:stretch>
            <a:fillRect/>
          </a:stretch>
        </p:blipFill>
        <p:spPr>
          <a:xfrm>
            <a:off x="300095" y="215451"/>
            <a:ext cx="10215165" cy="6337749"/>
          </a:xfrm>
          <a:prstGeom prst="rect">
            <a:avLst/>
          </a:prstGeom>
          <a:ln>
            <a:solidFill>
              <a:schemeClr val="accent5"/>
            </a:solidFill>
          </a:ln>
        </p:spPr>
      </p:pic>
      <p:sp>
        <p:nvSpPr>
          <p:cNvPr id="6" name="Highlight 1" descr="Yellow highlighting over field 2: Did I give tickets to students demonstrating schoolwide expectations? Mean 1.44. Standard deviation 0.79.">
            <a:extLst>
              <a:ext uri="{FF2B5EF4-FFF2-40B4-BE49-F238E27FC236}">
                <a16:creationId xmlns:a16="http://schemas.microsoft.com/office/drawing/2014/main" id="{55761529-3149-72A9-0F8A-752461B19041}"/>
              </a:ext>
            </a:extLst>
          </p:cNvPr>
          <p:cNvSpPr/>
          <p:nvPr/>
        </p:nvSpPr>
        <p:spPr>
          <a:xfrm>
            <a:off x="215210" y="1913701"/>
            <a:ext cx="10215165" cy="434463"/>
          </a:xfrm>
          <a:prstGeom prst="roundRect">
            <a:avLst/>
          </a:prstGeom>
          <a:solidFill>
            <a:srgbClr val="FFF1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 name="Highlight 2" descr="Yellow highlighting over field 13: Did I provide opportunities for students to exchange tickets? Mean 1.55. Standard deviation 1.16.">
            <a:extLst>
              <a:ext uri="{FF2B5EF4-FFF2-40B4-BE49-F238E27FC236}">
                <a16:creationId xmlns:a16="http://schemas.microsoft.com/office/drawing/2014/main" id="{FC98D487-F761-DA61-4902-C7AE0130EA42}"/>
              </a:ext>
            </a:extLst>
          </p:cNvPr>
          <p:cNvSpPr/>
          <p:nvPr/>
        </p:nvSpPr>
        <p:spPr>
          <a:xfrm>
            <a:off x="281715" y="5993366"/>
            <a:ext cx="10082154" cy="434463"/>
          </a:xfrm>
          <a:prstGeom prst="roundRect">
            <a:avLst/>
          </a:prstGeom>
          <a:solidFill>
            <a:srgbClr val="FFF1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8" name="Picture 2">
            <a:extLst>
              <a:ext uri="{FF2B5EF4-FFF2-40B4-BE49-F238E27FC236}">
                <a16:creationId xmlns:a16="http://schemas.microsoft.com/office/drawing/2014/main" id="{84B7D94C-0E3E-2EC5-2BBC-F61A88349BEE}"/>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852321" y="20739"/>
            <a:ext cx="1339679" cy="1692072"/>
          </a:xfrm>
          <a:prstGeom prst="rect">
            <a:avLst/>
          </a:prstGeom>
          <a:ln>
            <a:solidFill>
              <a:schemeClr val="tx1"/>
            </a:solidFill>
          </a:ln>
        </p:spPr>
      </p:pic>
    </p:spTree>
    <p:extLst>
      <p:ext uri="{BB962C8B-B14F-4D97-AF65-F5344CB8AC3E}">
        <p14:creationId xmlns:p14="http://schemas.microsoft.com/office/powerpoint/2010/main" val="2434974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85A9545-F056-578D-0D12-C752BEA4EB1F}"/>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Common Misconceptions</a:t>
            </a:r>
          </a:p>
        </p:txBody>
      </p:sp>
      <p:pic>
        <p:nvPicPr>
          <p:cNvPr id="2" name="Picture 1" descr="Ci3T Implementation Report">
            <a:extLst>
              <a:ext uri="{FF2B5EF4-FFF2-40B4-BE49-F238E27FC236}">
                <a16:creationId xmlns:a16="http://schemas.microsoft.com/office/drawing/2014/main" id="{1271F7C9-8D92-63E1-1EA2-80F3B224F8BD}"/>
              </a:ext>
            </a:extLst>
          </p:cNvPr>
          <p:cNvPicPr>
            <a:picLocks noChangeAspect="1"/>
          </p:cNvPicPr>
          <p:nvPr/>
        </p:nvPicPr>
        <p:blipFill>
          <a:blip r:embed="rId3"/>
          <a:srcRect/>
          <a:stretch/>
        </p:blipFill>
        <p:spPr>
          <a:xfrm>
            <a:off x="449179" y="617058"/>
            <a:ext cx="4636168" cy="5855681"/>
          </a:xfrm>
          <a:prstGeom prst="rect">
            <a:avLst/>
          </a:prstGeom>
        </p:spPr>
      </p:pic>
      <p:sp>
        <p:nvSpPr>
          <p:cNvPr id="3" name="Speech Bubble 1">
            <a:extLst>
              <a:ext uri="{FF2B5EF4-FFF2-40B4-BE49-F238E27FC236}">
                <a16:creationId xmlns:a16="http://schemas.microsoft.com/office/drawing/2014/main" id="{08EE634C-BC0F-C3FC-2E82-AD87D99E6625}"/>
              </a:ext>
            </a:extLst>
          </p:cNvPr>
          <p:cNvSpPr/>
          <p:nvPr/>
        </p:nvSpPr>
        <p:spPr>
          <a:xfrm>
            <a:off x="6063918" y="406269"/>
            <a:ext cx="2085474" cy="1492058"/>
          </a:xfrm>
          <a:prstGeom prst="wedgeEllipseCallout">
            <a:avLst>
              <a:gd name="adj1" fmla="val -47270"/>
              <a:gd name="adj2" fmla="val 61687"/>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a:ea typeface="+mn-ea"/>
                <a:cs typeface="+mn-cs"/>
              </a:rPr>
              <a:t>Tickets don’t work.</a:t>
            </a:r>
          </a:p>
        </p:txBody>
      </p:sp>
      <p:sp>
        <p:nvSpPr>
          <p:cNvPr id="4" name="Speech Bubble 2">
            <a:extLst>
              <a:ext uri="{FF2B5EF4-FFF2-40B4-BE49-F238E27FC236}">
                <a16:creationId xmlns:a16="http://schemas.microsoft.com/office/drawing/2014/main" id="{6E722FF8-5C48-BD7F-C3AB-A05FF3FEE807}"/>
              </a:ext>
            </a:extLst>
          </p:cNvPr>
          <p:cNvSpPr/>
          <p:nvPr/>
        </p:nvSpPr>
        <p:spPr>
          <a:xfrm>
            <a:off x="8634756" y="1187784"/>
            <a:ext cx="3015917" cy="1492058"/>
          </a:xfrm>
          <a:prstGeom prst="wedgeEllipseCallout">
            <a:avLst>
              <a:gd name="adj1" fmla="val 52730"/>
              <a:gd name="adj2" fmla="val 62762"/>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a:ea typeface="+mn-ea"/>
                <a:cs typeface="+mn-cs"/>
              </a:rPr>
              <a:t>It’s too complicated to collect and keep track of tickets.</a:t>
            </a:r>
          </a:p>
        </p:txBody>
      </p:sp>
      <p:sp>
        <p:nvSpPr>
          <p:cNvPr id="5" name="Speech Bubble 3">
            <a:extLst>
              <a:ext uri="{FF2B5EF4-FFF2-40B4-BE49-F238E27FC236}">
                <a16:creationId xmlns:a16="http://schemas.microsoft.com/office/drawing/2014/main" id="{0DB2C9A5-42B0-9846-772D-F404596A6877}"/>
              </a:ext>
            </a:extLst>
          </p:cNvPr>
          <p:cNvSpPr/>
          <p:nvPr/>
        </p:nvSpPr>
        <p:spPr>
          <a:xfrm>
            <a:off x="5570711" y="2398223"/>
            <a:ext cx="3551648" cy="2061553"/>
          </a:xfrm>
          <a:prstGeom prst="wedgeEllipseCallout">
            <a:avLst>
              <a:gd name="adj1" fmla="val -47270"/>
              <a:gd name="adj2" fmla="val 61687"/>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a:ea typeface="+mn-ea"/>
                <a:cs typeface="+mn-cs"/>
              </a:rPr>
              <a:t>Tickets don’t build intrinsic motivation. This isn’t preparing them for the real world </a:t>
            </a:r>
          </a:p>
        </p:txBody>
      </p:sp>
      <p:sp>
        <p:nvSpPr>
          <p:cNvPr id="6" name="Speech Bubble 4">
            <a:extLst>
              <a:ext uri="{FF2B5EF4-FFF2-40B4-BE49-F238E27FC236}">
                <a16:creationId xmlns:a16="http://schemas.microsoft.com/office/drawing/2014/main" id="{D8743A56-F80B-9EBA-3CD2-DC4BF3D00F52}"/>
              </a:ext>
            </a:extLst>
          </p:cNvPr>
          <p:cNvSpPr/>
          <p:nvPr/>
        </p:nvSpPr>
        <p:spPr>
          <a:xfrm>
            <a:off x="7126797" y="4747481"/>
            <a:ext cx="3015917" cy="1492058"/>
          </a:xfrm>
          <a:prstGeom prst="wedgeEllipseCallout">
            <a:avLst>
              <a:gd name="adj1" fmla="val 52730"/>
              <a:gd name="adj2" fmla="val 62762"/>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a:ea typeface="+mn-ea"/>
                <a:cs typeface="+mn-cs"/>
              </a:rPr>
              <a:t>Fifth graders don’t care about tickets.</a:t>
            </a:r>
          </a:p>
        </p:txBody>
      </p:sp>
    </p:spTree>
    <p:extLst>
      <p:ext uri="{BB962C8B-B14F-4D97-AF65-F5344CB8AC3E}">
        <p14:creationId xmlns:p14="http://schemas.microsoft.com/office/powerpoint/2010/main" val="231772853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34A65E-8CC8-7A43-5962-5DE18760CA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D23885-1CDB-F2E7-72D6-2C9D3A07B423}"/>
              </a:ext>
              <a:ext uri="{C183D7F6-B498-43B3-948B-1728B52AA6E4}">
                <adec:decorative xmlns:adec="http://schemas.microsoft.com/office/drawing/2017/decorative" val="1"/>
              </a:ext>
            </a:extLst>
          </p:cNvPr>
          <p:cNvSpPr>
            <a:spLocks noGrp="1"/>
          </p:cNvSpPr>
          <p:nvPr>
            <p:ph type="title"/>
          </p:nvPr>
        </p:nvSpPr>
        <p:spPr/>
        <p:txBody>
          <a:bodyPr/>
          <a:lstStyle/>
          <a:p>
            <a:r>
              <a:rPr lang="en-US"/>
              <a:t>Professional Learning</a:t>
            </a:r>
          </a:p>
        </p:txBody>
      </p:sp>
      <p:sp>
        <p:nvSpPr>
          <p:cNvPr id="4" name="Title 1">
            <a:extLst>
              <a:ext uri="{FF2B5EF4-FFF2-40B4-BE49-F238E27FC236}">
                <a16:creationId xmlns:a16="http://schemas.microsoft.com/office/drawing/2014/main" id="{54746B45-9E36-0EBE-8344-27FF0175C1E5}"/>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prstClr val="black"/>
                </a:solidFill>
                <a:effectLst/>
                <a:uLnTx/>
                <a:uFillTx/>
                <a:latin typeface="Arial" panose="020B0604020202020204"/>
                <a:ea typeface="+mj-ea"/>
                <a:cs typeface="+mj-cs"/>
              </a:rPr>
              <a:t>Professional Learning 1</a:t>
            </a:r>
          </a:p>
        </p:txBody>
      </p:sp>
      <p:pic>
        <p:nvPicPr>
          <p:cNvPr id="5" name="Picture 1" descr="Screenshot of the Frequently Asked Questions (FAQs) website page">
            <a:extLst>
              <a:ext uri="{FF2B5EF4-FFF2-40B4-BE49-F238E27FC236}">
                <a16:creationId xmlns:a16="http://schemas.microsoft.com/office/drawing/2014/main" id="{9E685795-6367-39A6-81A4-AA92B56571F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38200" y="1690688"/>
            <a:ext cx="4775590" cy="4448797"/>
          </a:xfrm>
          <a:prstGeom prst="rect">
            <a:avLst/>
          </a:prstGeom>
          <a:ln>
            <a:solidFill>
              <a:schemeClr val="tx1"/>
            </a:solidFill>
          </a:ln>
        </p:spPr>
      </p:pic>
      <p:pic>
        <p:nvPicPr>
          <p:cNvPr id="8" name="Picture 2" descr="Screenshot of the interaction resource page for Reinforcement Do's and Don'ts">
            <a:extLst>
              <a:ext uri="{FF2B5EF4-FFF2-40B4-BE49-F238E27FC236}">
                <a16:creationId xmlns:a16="http://schemas.microsoft.com/office/drawing/2014/main" id="{BE99168F-A968-B743-7BB7-1E04AEA74F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44169" y="1699554"/>
            <a:ext cx="5518813" cy="3557208"/>
          </a:xfrm>
          <a:prstGeom prst="rect">
            <a:avLst/>
          </a:prstGeom>
        </p:spPr>
      </p:pic>
      <p:pic>
        <p:nvPicPr>
          <p:cNvPr id="3" name="Picture 3">
            <a:extLst>
              <a:ext uri="{FF2B5EF4-FFF2-40B4-BE49-F238E27FC236}">
                <a16:creationId xmlns:a16="http://schemas.microsoft.com/office/drawing/2014/main" id="{CB7797ED-021C-FED7-DD71-B313044A4A83}"/>
              </a:ext>
              <a:ext uri="{C183D7F6-B498-43B3-948B-1728B52AA6E4}">
                <adec:decorative xmlns:adec="http://schemas.microsoft.com/office/drawing/2017/decorative" val="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p:blipFill>
        <p:spPr bwMode="auto">
          <a:xfrm>
            <a:off x="11314176" y="0"/>
            <a:ext cx="877824"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154284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58915E-C08E-B11E-56B8-5F2E7172D0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F9E4DD-D0F5-90D2-B951-B69E1D84F6A3}"/>
              </a:ext>
              <a:ext uri="{C183D7F6-B498-43B3-948B-1728B52AA6E4}">
                <adec:decorative xmlns:adec="http://schemas.microsoft.com/office/drawing/2017/decorative" val="1"/>
              </a:ext>
            </a:extLst>
          </p:cNvPr>
          <p:cNvSpPr>
            <a:spLocks noGrp="1"/>
          </p:cNvSpPr>
          <p:nvPr>
            <p:ph type="title"/>
          </p:nvPr>
        </p:nvSpPr>
        <p:spPr>
          <a:xfrm>
            <a:off x="780520" y="355293"/>
            <a:ext cx="10515600" cy="1325563"/>
          </a:xfrm>
        </p:spPr>
        <p:txBody>
          <a:bodyPr/>
          <a:lstStyle/>
          <a:p>
            <a:r>
              <a:rPr lang="en-US"/>
              <a:t>Professional Learning</a:t>
            </a:r>
          </a:p>
        </p:txBody>
      </p:sp>
      <p:sp>
        <p:nvSpPr>
          <p:cNvPr id="4" name="Title 1">
            <a:extLst>
              <a:ext uri="{FF2B5EF4-FFF2-40B4-BE49-F238E27FC236}">
                <a16:creationId xmlns:a16="http://schemas.microsoft.com/office/drawing/2014/main" id="{B0553791-2D60-8E45-99E4-B2B2AECAE7E1}"/>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prstClr val="black"/>
                </a:solidFill>
                <a:effectLst/>
                <a:uLnTx/>
                <a:uFillTx/>
                <a:latin typeface="Arial" panose="020B0604020202020204"/>
                <a:ea typeface="+mj-ea"/>
                <a:cs typeface="+mj-cs"/>
              </a:rPr>
              <a:t>Professional Learning 2</a:t>
            </a:r>
          </a:p>
        </p:txBody>
      </p:sp>
      <p:pic>
        <p:nvPicPr>
          <p:cNvPr id="6" name="Picture 1" descr="Screenshot of the Using Your Universal Reinforcement System Across the Grades YouTube video">
            <a:extLst>
              <a:ext uri="{FF2B5EF4-FFF2-40B4-BE49-F238E27FC236}">
                <a16:creationId xmlns:a16="http://schemas.microsoft.com/office/drawing/2014/main" id="{6DF30DB2-1CED-A55D-4E98-90A01BA1F99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277" t="2153" r="2385" b="2641"/>
          <a:stretch/>
        </p:blipFill>
        <p:spPr>
          <a:xfrm>
            <a:off x="768802" y="2287825"/>
            <a:ext cx="5415953" cy="3034802"/>
          </a:xfrm>
          <a:prstGeom prst="rect">
            <a:avLst/>
          </a:prstGeom>
          <a:ln>
            <a:solidFill>
              <a:schemeClr val="tx1"/>
            </a:solidFill>
          </a:ln>
        </p:spPr>
      </p:pic>
      <p:pic>
        <p:nvPicPr>
          <p:cNvPr id="7" name="Picture 2" descr="Understanding Consequences: The Power of Reinforcement infographic">
            <a:extLst>
              <a:ext uri="{FF2B5EF4-FFF2-40B4-BE49-F238E27FC236}">
                <a16:creationId xmlns:a16="http://schemas.microsoft.com/office/drawing/2014/main" id="{C8693797-1137-7B79-8998-2BDCFA61457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06533" y="2315189"/>
            <a:ext cx="5346555" cy="3007438"/>
          </a:xfrm>
          <a:prstGeom prst="rect">
            <a:avLst/>
          </a:prstGeom>
        </p:spPr>
      </p:pic>
      <p:pic>
        <p:nvPicPr>
          <p:cNvPr id="3" name="Picture 3">
            <a:extLst>
              <a:ext uri="{FF2B5EF4-FFF2-40B4-BE49-F238E27FC236}">
                <a16:creationId xmlns:a16="http://schemas.microsoft.com/office/drawing/2014/main" id="{807A069E-AAE3-65CB-8108-E8DB1A8589D1}"/>
              </a:ext>
              <a:ext uri="{C183D7F6-B498-43B3-948B-1728B52AA6E4}">
                <adec:decorative xmlns:adec="http://schemas.microsoft.com/office/drawing/2017/decorative" val="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p:blipFill>
        <p:spPr bwMode="auto">
          <a:xfrm>
            <a:off x="11314176" y="0"/>
            <a:ext cx="877824"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67960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C15FED9-E06B-C2DC-ADCF-4E210256B8CC}"/>
              </a:ext>
            </a:extLst>
          </p:cNvPr>
          <p:cNvSpPr txBox="1">
            <a:spLocks/>
          </p:cNvSpPr>
          <p:nvPr/>
        </p:nvSpPr>
        <p:spPr>
          <a:xfrm>
            <a:off x="83820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a:defRPr/>
            </a:pPr>
            <a:r>
              <a:rPr lang="en-US"/>
              <a:t>Procedures for Teaching 1</a:t>
            </a:r>
          </a:p>
        </p:txBody>
      </p:sp>
      <p:pic>
        <p:nvPicPr>
          <p:cNvPr id="8" name="Picture 1" descr="Procedures for teaching (teacher perspective). Includes field, mean, and standard deviation.">
            <a:extLst>
              <a:ext uri="{FF2B5EF4-FFF2-40B4-BE49-F238E27FC236}">
                <a16:creationId xmlns:a16="http://schemas.microsoft.com/office/drawing/2014/main" id="{EC9B00DD-C6B5-2494-9EC0-267FB77218C5}"/>
              </a:ext>
            </a:extLst>
          </p:cNvPr>
          <p:cNvPicPr>
            <a:picLocks noChangeAspect="1"/>
          </p:cNvPicPr>
          <p:nvPr/>
        </p:nvPicPr>
        <p:blipFill>
          <a:blip r:embed="rId2"/>
          <a:stretch>
            <a:fillRect/>
          </a:stretch>
        </p:blipFill>
        <p:spPr>
          <a:xfrm>
            <a:off x="529389" y="144405"/>
            <a:ext cx="7784432" cy="6569189"/>
          </a:xfrm>
          <a:prstGeom prst="rect">
            <a:avLst/>
          </a:prstGeom>
        </p:spPr>
      </p:pic>
      <p:sp>
        <p:nvSpPr>
          <p:cNvPr id="9" name="Highlight 1" descr="Yellow highlighting over field 14: Did I use low intensity strategies to support student engagement? Mean 2.31. Standard deviation 0.58.">
            <a:extLst>
              <a:ext uri="{FF2B5EF4-FFF2-40B4-BE49-F238E27FC236}">
                <a16:creationId xmlns:a16="http://schemas.microsoft.com/office/drawing/2014/main" id="{B81299ED-F3F7-DCFC-73B8-0212EFD3220E}"/>
              </a:ext>
            </a:extLst>
          </p:cNvPr>
          <p:cNvSpPr/>
          <p:nvPr/>
        </p:nvSpPr>
        <p:spPr>
          <a:xfrm>
            <a:off x="431780" y="5029880"/>
            <a:ext cx="7882042" cy="434463"/>
          </a:xfrm>
          <a:prstGeom prst="roundRect">
            <a:avLst/>
          </a:prstGeom>
          <a:solidFill>
            <a:srgbClr val="FFF1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ghlight 2" descr="Yellow highlighting over field 17: Did I prompt or remind students of the social skills that would help them engage in the lesson? Mean 1.88. Standard deviation 0.70.">
            <a:extLst>
              <a:ext uri="{FF2B5EF4-FFF2-40B4-BE49-F238E27FC236}">
                <a16:creationId xmlns:a16="http://schemas.microsoft.com/office/drawing/2014/main" id="{1B0D72D3-8C95-6F50-AFF9-03ABB635CB51}"/>
              </a:ext>
            </a:extLst>
          </p:cNvPr>
          <p:cNvSpPr/>
          <p:nvPr/>
        </p:nvSpPr>
        <p:spPr>
          <a:xfrm>
            <a:off x="480584" y="6269038"/>
            <a:ext cx="7882042" cy="434463"/>
          </a:xfrm>
          <a:prstGeom prst="roundRect">
            <a:avLst/>
          </a:prstGeom>
          <a:solidFill>
            <a:srgbClr val="FFF1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a:extLst>
              <a:ext uri="{FF2B5EF4-FFF2-40B4-BE49-F238E27FC236}">
                <a16:creationId xmlns:a16="http://schemas.microsoft.com/office/drawing/2014/main" id="{5797D6B9-871E-D53D-E5ED-20901597570F}"/>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0853106" y="0"/>
            <a:ext cx="1338108" cy="1733550"/>
          </a:xfrm>
          <a:prstGeom prst="rect">
            <a:avLst/>
          </a:prstGeom>
          <a:ln>
            <a:solidFill>
              <a:schemeClr val="tx1"/>
            </a:solidFill>
          </a:ln>
        </p:spPr>
      </p:pic>
    </p:spTree>
    <p:extLst>
      <p:ext uri="{BB962C8B-B14F-4D97-AF65-F5344CB8AC3E}">
        <p14:creationId xmlns:p14="http://schemas.microsoft.com/office/powerpoint/2010/main" val="1112242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C0376C41-E9BE-3578-DFA0-E0F04597A17D}"/>
              </a:ext>
            </a:extLst>
          </p:cNvPr>
          <p:cNvSpPr>
            <a:spLocks noGrp="1"/>
          </p:cNvSpPr>
          <p:nvPr>
            <p:ph type="title"/>
          </p:nvPr>
        </p:nvSpPr>
        <p:spPr/>
        <p:txBody>
          <a:bodyPr/>
          <a:lstStyle/>
          <a:p>
            <a:r>
              <a:rPr lang="en-US"/>
              <a:t>Focus:</a:t>
            </a:r>
            <a:br>
              <a:rPr lang="en-US"/>
            </a:br>
            <a:r>
              <a:rPr kumimoji="0" lang="en-US" sz="4400" b="1" i="0" u="none" strike="noStrike" kern="1200" cap="none" spc="-150" normalizeH="0" baseline="0" noProof="0">
                <a:ln>
                  <a:noFill/>
                </a:ln>
                <a:solidFill>
                  <a:prstClr val="black"/>
                </a:solidFill>
                <a:effectLst/>
                <a:uLnTx/>
                <a:uFillTx/>
                <a:latin typeface="Arial" panose="020B0604020202020204"/>
                <a:ea typeface="+mj-ea"/>
                <a:cs typeface="+mj-cs"/>
              </a:rPr>
              <a:t>Embedding Low-Intensity Strategies</a:t>
            </a:r>
            <a:endParaRPr lang="en-US"/>
          </a:p>
        </p:txBody>
      </p:sp>
      <p:pic>
        <p:nvPicPr>
          <p:cNvPr id="7170" name="Picture 1" descr="Embedding and Integrating Ci3T Domains Into Daily Instruction module cover">
            <a:extLst>
              <a:ext uri="{FF2B5EF4-FFF2-40B4-BE49-F238E27FC236}">
                <a16:creationId xmlns:a16="http://schemas.microsoft.com/office/drawing/2014/main" id="{D59AFDDE-719D-6ABD-C9F7-FB4516693EE3}"/>
              </a:ext>
            </a:extLst>
          </p:cNvPr>
          <p:cNvPicPr>
            <a:picLocks noChangeAspect="1" noChangeArrowheads="1"/>
          </p:cNvPicPr>
          <p:nvPr/>
        </p:nvPicPr>
        <p:blipFill>
          <a:blip r:embed="rId3"/>
          <a:srcRect/>
          <a:stretch/>
        </p:blipFill>
        <p:spPr bwMode="auto">
          <a:xfrm>
            <a:off x="1113607" y="1776463"/>
            <a:ext cx="2871214" cy="44862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i3T integrated lesson plan template">
            <a:extLst>
              <a:ext uri="{FF2B5EF4-FFF2-40B4-BE49-F238E27FC236}">
                <a16:creationId xmlns:a16="http://schemas.microsoft.com/office/drawing/2014/main" id="{0ED7DE4A-5E6D-90FD-AA4A-B810C3242EF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356387" y="4602918"/>
            <a:ext cx="2739614" cy="174559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 name="Picture 3" descr="Low-Intensity Teacher-Delivered Strategies purple module covers (7)">
            <a:extLst>
              <a:ext uri="{FF2B5EF4-FFF2-40B4-BE49-F238E27FC236}">
                <a16:creationId xmlns:a16="http://schemas.microsoft.com/office/drawing/2014/main" id="{DAC79418-D643-B430-C721-FCF1BCFAF256}"/>
              </a:ext>
            </a:extLst>
          </p:cNvPr>
          <p:cNvPicPr>
            <a:picLocks noChangeAspect="1"/>
          </p:cNvPicPr>
          <p:nvPr/>
        </p:nvPicPr>
        <p:blipFill>
          <a:blip r:embed="rId5"/>
          <a:stretch>
            <a:fillRect/>
          </a:stretch>
        </p:blipFill>
        <p:spPr>
          <a:xfrm>
            <a:off x="6225157" y="1952407"/>
            <a:ext cx="4853340" cy="3541460"/>
          </a:xfrm>
          <a:prstGeom prst="rect">
            <a:avLst/>
          </a:prstGeom>
          <a:ln>
            <a:solidFill>
              <a:schemeClr val="tx1"/>
            </a:solidFill>
          </a:ln>
        </p:spPr>
      </p:pic>
      <p:sp>
        <p:nvSpPr>
          <p:cNvPr id="2" name="TextBox">
            <a:extLst>
              <a:ext uri="{FF2B5EF4-FFF2-40B4-BE49-F238E27FC236}">
                <a16:creationId xmlns:a16="http://schemas.microsoft.com/office/drawing/2014/main" id="{1AF6D8CF-065A-AD7D-A03D-CA7904511361}"/>
              </a:ext>
              <a:ext uri="{C183D7F6-B498-43B3-948B-1728B52AA6E4}">
                <adec:decorative xmlns:adec="http://schemas.microsoft.com/office/drawing/2017/decorative" val="1"/>
              </a:ext>
            </a:extLst>
          </p:cNvPr>
          <p:cNvSpPr txBox="1"/>
          <p:nvPr/>
        </p:nvSpPr>
        <p:spPr>
          <a:xfrm>
            <a:off x="0" y="6449683"/>
            <a:ext cx="11902382" cy="408317"/>
          </a:xfrm>
          <a:prstGeom prst="rect">
            <a:avLst/>
          </a:prstGeom>
          <a:noFill/>
        </p:spPr>
        <p:txBody>
          <a:bodyPr wrap="square">
            <a:spAutoFit/>
          </a:bodyPr>
          <a:lstStyle/>
          <a:p>
            <a:pPr marL="0" marR="0" lvl="0" indent="0" algn="l" defTabSz="914400" rtl="0" eaLnBrk="1" fontAlgn="base" latinLnBrk="0" hangingPunct="1">
              <a:lnSpc>
                <a:spcPts val="1150"/>
              </a:lnSpc>
              <a:spcBef>
                <a:spcPts val="0"/>
              </a:spcBef>
              <a:spcAft>
                <a:spcPts val="0"/>
              </a:spcAft>
              <a:buClrTx/>
              <a:buSzTx/>
              <a:buFontTx/>
              <a:buNone/>
              <a:tabLst/>
              <a:defRPr/>
            </a:pPr>
            <a:r>
              <a:rPr kumimoji="0" lang="en-US" sz="1050" b="0" i="0" u="none" strike="noStrike" kern="1200" cap="none" spc="0" normalizeH="0" baseline="0" noProof="0">
                <a:ln>
                  <a:noFill/>
                </a:ln>
                <a:solidFill>
                  <a:srgbClr val="808080"/>
                </a:solidFill>
                <a:effectLst/>
                <a:uLnTx/>
                <a:uFillTx/>
                <a:latin typeface="Arial" panose="020B0604020202020204"/>
                <a:ea typeface="+mn-ea"/>
                <a:cs typeface="+mn-cs"/>
              </a:rPr>
              <a:t>Citation. Oakes, W. P., Lane, K. L., Lane, K. S., &amp; Buckman, M. M. (2019). </a:t>
            </a:r>
            <a:r>
              <a:rPr kumimoji="0" lang="en-US" sz="1050" b="0" i="1" u="none" strike="noStrike" kern="1200" cap="none" spc="0" normalizeH="0" baseline="0" noProof="0">
                <a:ln>
                  <a:noFill/>
                </a:ln>
                <a:solidFill>
                  <a:srgbClr val="808080"/>
                </a:solidFill>
                <a:effectLst/>
                <a:uLnTx/>
                <a:uFillTx/>
                <a:latin typeface="Arial" panose="020B0604020202020204"/>
                <a:ea typeface="+mn-ea"/>
                <a:cs typeface="+mn-cs"/>
              </a:rPr>
              <a:t>Ci3T integrated lessons plan template</a:t>
            </a:r>
            <a:r>
              <a:rPr kumimoji="0" lang="en-US" sz="1050" b="0" i="0" u="none" strike="noStrike" kern="1200" cap="none" spc="0" normalizeH="0" baseline="0" noProof="0">
                <a:ln>
                  <a:noFill/>
                </a:ln>
                <a:solidFill>
                  <a:srgbClr val="808080"/>
                </a:solidFill>
                <a:effectLst/>
                <a:uLnTx/>
                <a:uFillTx/>
                <a:latin typeface="Arial" panose="020B0604020202020204"/>
                <a:ea typeface="+mn-ea"/>
                <a:cs typeface="+mn-cs"/>
              </a:rPr>
              <a:t>. www.ci3t.org.</a:t>
            </a:r>
            <a:r>
              <a:rPr kumimoji="0" lang="en-US" sz="1050" b="0" i="0" u="none" strike="noStrike" kern="1200" cap="none" spc="0" normalizeH="0" baseline="0" noProof="0">
                <a:ln>
                  <a:noFill/>
                </a:ln>
                <a:solidFill>
                  <a:prstClr val="black"/>
                </a:solidFill>
                <a:effectLst/>
                <a:uLnTx/>
                <a:uFillTx/>
                <a:latin typeface="Arial" panose="020B0604020202020204"/>
                <a:ea typeface="+mn-ea"/>
                <a:cs typeface="+mn-cs"/>
              </a:rPr>
              <a:t>​</a:t>
            </a:r>
          </a:p>
          <a:p>
            <a:pPr marL="0" marR="0" lvl="0" indent="0" algn="l" defTabSz="914400" rtl="0" eaLnBrk="1" fontAlgn="base" latinLnBrk="0" hangingPunct="1">
              <a:lnSpc>
                <a:spcPts val="1150"/>
              </a:lnSpc>
              <a:spcBef>
                <a:spcPts val="0"/>
              </a:spcBef>
              <a:spcAft>
                <a:spcPts val="0"/>
              </a:spcAft>
              <a:buClrTx/>
              <a:buSzTx/>
              <a:buFontTx/>
              <a:buNone/>
              <a:tabLst/>
              <a:defRPr/>
            </a:pPr>
            <a:r>
              <a:rPr kumimoji="0" lang="en-US" sz="1050" b="0" i="0" u="none" strike="noStrike" kern="1200" cap="none" spc="0" normalizeH="0" baseline="0" noProof="0">
                <a:ln>
                  <a:noFill/>
                </a:ln>
                <a:solidFill>
                  <a:srgbClr val="808080"/>
                </a:solidFill>
                <a:effectLst/>
                <a:uLnTx/>
                <a:uFillTx/>
                <a:latin typeface="Arial" panose="020B0604020202020204"/>
                <a:ea typeface="+mn-ea"/>
                <a:cs typeface="+mn-cs"/>
              </a:rPr>
              <a:t>Completed examples available in:</a:t>
            </a: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 </a:t>
            </a:r>
            <a:r>
              <a:rPr kumimoji="0" lang="en-US" sz="1050" b="0" i="0" u="none" strike="noStrike" kern="1200" cap="none" spc="0" normalizeH="0" baseline="0" noProof="0">
                <a:ln>
                  <a:noFill/>
                </a:ln>
                <a:solidFill>
                  <a:srgbClr val="808080"/>
                </a:solidFill>
                <a:effectLst/>
                <a:uLnTx/>
                <a:uFillTx/>
                <a:latin typeface="Arial" panose="020B0604020202020204"/>
                <a:ea typeface="+mn-ea"/>
                <a:cs typeface="+mn-cs"/>
              </a:rPr>
              <a:t>Ci3T Project ENHANCE Research Team. (2022, July). </a:t>
            </a:r>
            <a:r>
              <a:rPr kumimoji="0" lang="en-US" sz="1050" b="0" i="1" u="none" strike="noStrike" kern="1200" cap="none" spc="0" normalizeH="0" baseline="0" noProof="0">
                <a:ln>
                  <a:noFill/>
                </a:ln>
                <a:solidFill>
                  <a:srgbClr val="808080"/>
                </a:solidFill>
                <a:effectLst/>
                <a:uLnTx/>
                <a:uFillTx/>
                <a:latin typeface="Arial" panose="020B0604020202020204"/>
                <a:ea typeface="+mn-ea"/>
                <a:cs typeface="+mn-cs"/>
              </a:rPr>
              <a:t>Embedding and integrating Ci3T domains into daily instruction</a:t>
            </a:r>
            <a:r>
              <a:rPr kumimoji="0" lang="en-US" sz="1050" b="0" i="0" u="none" strike="noStrike" kern="1200" cap="none" spc="0" normalizeH="0" baseline="0" noProof="0">
                <a:ln>
                  <a:noFill/>
                </a:ln>
                <a:solidFill>
                  <a:srgbClr val="808080"/>
                </a:solidFill>
                <a:effectLst/>
                <a:uLnTx/>
                <a:uFillTx/>
                <a:latin typeface="Arial" panose="020B0604020202020204"/>
                <a:ea typeface="+mn-ea"/>
                <a:cs typeface="+mn-cs"/>
              </a:rPr>
              <a:t>. Author. </a:t>
            </a:r>
            <a:r>
              <a:rPr kumimoji="0" lang="en-US" sz="1050" b="0" i="0" u="sng" strike="noStrike" kern="1200" cap="none" spc="0" normalizeH="0" baseline="0" noProof="0">
                <a:ln>
                  <a:noFill/>
                </a:ln>
                <a:solidFill>
                  <a:srgbClr val="283375"/>
                </a:solidFill>
                <a:effectLst/>
                <a:uLnTx/>
                <a:uFillTx/>
                <a:latin typeface="Arial" panose="020B0604020202020204"/>
                <a:ea typeface="+mn-ea"/>
                <a:cs typeface="+mn-cs"/>
                <a:hlinkClick r:id="rId6"/>
              </a:rPr>
              <a:t>https://doi.org/10.17161/ci3t.42880</a:t>
            </a:r>
            <a:r>
              <a:rPr kumimoji="0" lang="en-US" sz="1050" b="0" i="0" u="none" strike="noStrike" kern="1200" cap="none" spc="0" normalizeH="0" baseline="0" noProof="0">
                <a:ln>
                  <a:noFill/>
                </a:ln>
                <a:solidFill>
                  <a:srgbClr val="808080"/>
                </a:solidFill>
                <a:effectLst/>
                <a:uLnTx/>
                <a:uFillTx/>
                <a:latin typeface="Arial" panose="020B0604020202020204"/>
                <a:ea typeface="+mn-ea"/>
                <a:cs typeface="+mn-cs"/>
              </a:rPr>
              <a:t> </a:t>
            </a:r>
            <a:endParaRPr kumimoji="0" lang="en-US"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 name="Rectangle">
            <a:extLst>
              <a:ext uri="{FF2B5EF4-FFF2-40B4-BE49-F238E27FC236}">
                <a16:creationId xmlns:a16="http://schemas.microsoft.com/office/drawing/2014/main" id="{F086F701-EC1E-108E-EA3C-B15889F1A6C2}"/>
              </a:ext>
            </a:extLst>
          </p:cNvPr>
          <p:cNvSpPr/>
          <p:nvPr/>
        </p:nvSpPr>
        <p:spPr>
          <a:xfrm>
            <a:off x="200025" y="5398398"/>
            <a:ext cx="10792959" cy="1314450"/>
          </a:xfrm>
          <a:prstGeom prst="roundRect">
            <a:avLst/>
          </a:prstGeom>
          <a:solidFill>
            <a:srgbClr val="4D4D4D"/>
          </a:solidFill>
          <a:ln w="12700" cap="flat" cmpd="sng" algn="ctr">
            <a:solidFill>
              <a:srgbClr val="4D4D4D">
                <a:shade val="15000"/>
              </a:srgbClr>
            </a:solidFill>
            <a:prstDash val="solid"/>
            <a:miter lim="800000"/>
          </a:ln>
          <a:effectLst/>
        </p:spPr>
        <p:txBody>
          <a:bodyPr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solidFill>
                  <a:schemeClr val="bg1"/>
                </a:solidFill>
              </a:rPr>
              <a:t>1.10 CLASSROOM PRACTICES</a:t>
            </a:r>
          </a:p>
          <a:p>
            <a:r>
              <a:rPr lang="en-US" sz="1400">
                <a:solidFill>
                  <a:schemeClr val="bg1"/>
                </a:solidFill>
              </a:rPr>
              <a:t>Educators consistently and equitably implement positive and proactive classroom practices—including building relationships with students; developing a safe environment; prompting predictable routines and expected behavior; actively providing OTRs, active supervision, and specific feedback (i.e., specific praise and supportive corrections); and ensuring a high ratio (≥ 5:1) of positive to corrective feedback.</a:t>
            </a:r>
          </a:p>
        </p:txBody>
      </p:sp>
      <p:pic>
        <p:nvPicPr>
          <p:cNvPr id="10" name="Picture 4" descr="Tiered Fidelity Inventory (TFI) Manual - Version 3">
            <a:extLst>
              <a:ext uri="{FF2B5EF4-FFF2-40B4-BE49-F238E27FC236}">
                <a16:creationId xmlns:a16="http://schemas.microsoft.com/office/drawing/2014/main" id="{53D54876-6927-382D-1544-4A652DF3043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555163" y="4798323"/>
            <a:ext cx="1476375" cy="1914525"/>
          </a:xfrm>
          <a:prstGeom prst="rect">
            <a:avLst/>
          </a:prstGeom>
        </p:spPr>
      </p:pic>
    </p:spTree>
    <p:extLst>
      <p:ext uri="{BB962C8B-B14F-4D97-AF65-F5344CB8AC3E}">
        <p14:creationId xmlns:p14="http://schemas.microsoft.com/office/powerpoint/2010/main" val="1314979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hidden">
            <a:extLst>
              <a:ext uri="{FF2B5EF4-FFF2-40B4-BE49-F238E27FC236}">
                <a16:creationId xmlns:a16="http://schemas.microsoft.com/office/drawing/2014/main" id="{C14FE2DD-FAA8-1CFB-DCC0-438133DD5FED}"/>
              </a:ext>
            </a:extLst>
          </p:cNvPr>
          <p:cNvSpPr txBox="1">
            <a:spLocks noGrp="1"/>
          </p:cNvSpPr>
          <p:nvPr>
            <p:ph type="title" idx="4294967295"/>
          </p:nvPr>
        </p:nvSpPr>
        <p:spPr>
          <a:xfrm>
            <a:off x="838200" y="-154046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Low-Intensity Strategies: Active Supervision</a:t>
            </a:r>
          </a:p>
        </p:txBody>
      </p:sp>
      <p:pic>
        <p:nvPicPr>
          <p:cNvPr id="7" name="Picture 1" descr="Active supervision is intentional, specific, and overt behaviors educators use such as: establishing expectations, frequently scanning the context, engaging in positive interactions (verbal and nonverbal precorrections and prompts, listening and offering feedback as appropriate), reinforcing desired behavior and correction or redirection (when needed). In the classroom, you would notice the teacher is scanning the classroom, moving between students or groups, praising on-task behavior and correct work, providing feedback to fine tune understanding, using precorrection and prompts to prevent anticipating issues and minimize any potential challenges.">
            <a:extLst>
              <a:ext uri="{FF2B5EF4-FFF2-40B4-BE49-F238E27FC236}">
                <a16:creationId xmlns:a16="http://schemas.microsoft.com/office/drawing/2014/main" id="{00BB083C-6526-1995-DBAC-65F7D4FF7C3B}"/>
              </a:ext>
            </a:extLst>
          </p:cNvPr>
          <p:cNvPicPr>
            <a:picLocks noChangeAspect="1"/>
          </p:cNvPicPr>
          <p:nvPr/>
        </p:nvPicPr>
        <p:blipFill>
          <a:blip r:embed="rId2"/>
          <a:stretch>
            <a:fillRect/>
          </a:stretch>
        </p:blipFill>
        <p:spPr>
          <a:xfrm>
            <a:off x="228369" y="457135"/>
            <a:ext cx="10638522" cy="5943729"/>
          </a:xfrm>
          <a:prstGeom prst="rect">
            <a:avLst/>
          </a:prstGeom>
        </p:spPr>
      </p:pic>
      <p:pic>
        <p:nvPicPr>
          <p:cNvPr id="9" name="Picture 2">
            <a:extLst>
              <a:ext uri="{FF2B5EF4-FFF2-40B4-BE49-F238E27FC236}">
                <a16:creationId xmlns:a16="http://schemas.microsoft.com/office/drawing/2014/main" id="{6630BA40-8D91-2355-EB87-C966261F4CE0}"/>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14176" y="0"/>
            <a:ext cx="877824" cy="1371600"/>
          </a:xfrm>
          <a:prstGeom prst="rect">
            <a:avLst/>
          </a:prstGeom>
        </p:spPr>
      </p:pic>
      <p:sp>
        <p:nvSpPr>
          <p:cNvPr id="3" name="Rectangle 2">
            <a:extLst>
              <a:ext uri="{FF2B5EF4-FFF2-40B4-BE49-F238E27FC236}">
                <a16:creationId xmlns:a16="http://schemas.microsoft.com/office/drawing/2014/main" id="{D11FCA2A-20E9-EE78-DAC1-5CF0702FF2A6}"/>
              </a:ext>
              <a:ext uri="{C183D7F6-B498-43B3-948B-1728B52AA6E4}">
                <adec:decorative xmlns:adec="http://schemas.microsoft.com/office/drawing/2017/decorative" val="1"/>
              </a:ext>
            </a:extLst>
          </p:cNvPr>
          <p:cNvSpPr/>
          <p:nvPr/>
        </p:nvSpPr>
        <p:spPr>
          <a:xfrm>
            <a:off x="309282" y="3307976"/>
            <a:ext cx="3213847" cy="726142"/>
          </a:xfrm>
          <a:prstGeom prst="rect">
            <a:avLst/>
          </a:prstGeom>
          <a:noFill/>
          <a:ln>
            <a:solidFill>
              <a:schemeClr val="accent2"/>
            </a:solid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CCDC051-1291-4581-3805-60DB6F71E95D}"/>
              </a:ext>
              <a:ext uri="{C183D7F6-B498-43B3-948B-1728B52AA6E4}">
                <adec:decorative xmlns:adec="http://schemas.microsoft.com/office/drawing/2017/decorative" val="1"/>
              </a:ext>
            </a:extLst>
          </p:cNvPr>
          <p:cNvSpPr/>
          <p:nvPr/>
        </p:nvSpPr>
        <p:spPr>
          <a:xfrm>
            <a:off x="309282" y="4854420"/>
            <a:ext cx="3213847" cy="726142"/>
          </a:xfrm>
          <a:prstGeom prst="rect">
            <a:avLst/>
          </a:prstGeom>
          <a:noFill/>
          <a:ln>
            <a:solidFill>
              <a:schemeClr val="accent2"/>
            </a:solid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A048E86-1219-6457-5094-47EDFC828DF6}"/>
              </a:ext>
              <a:ext uri="{C183D7F6-B498-43B3-948B-1728B52AA6E4}">
                <adec:decorative xmlns:adec="http://schemas.microsoft.com/office/drawing/2017/decorative" val="1"/>
              </a:ext>
            </a:extLst>
          </p:cNvPr>
          <p:cNvSpPr/>
          <p:nvPr/>
        </p:nvSpPr>
        <p:spPr>
          <a:xfrm>
            <a:off x="309282" y="5607423"/>
            <a:ext cx="3213847" cy="726142"/>
          </a:xfrm>
          <a:prstGeom prst="rect">
            <a:avLst/>
          </a:prstGeom>
          <a:noFill/>
          <a:ln>
            <a:solidFill>
              <a:schemeClr val="accent2"/>
            </a:solid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7706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anim calcmode="lin" valueType="num">
                                      <p:cBhvr>
                                        <p:cTn id="14" dur="500" fill="hold"/>
                                        <p:tgtEl>
                                          <p:spTgt spid="4"/>
                                        </p:tgtEl>
                                        <p:attrNameLst>
                                          <p:attrName>ppt_x</p:attrName>
                                        </p:attrNameLst>
                                      </p:cBhvr>
                                      <p:tavLst>
                                        <p:tav tm="0">
                                          <p:val>
                                            <p:strVal val="#ppt_x"/>
                                          </p:val>
                                        </p:tav>
                                        <p:tav tm="100000">
                                          <p:val>
                                            <p:strVal val="#ppt_x"/>
                                          </p:val>
                                        </p:tav>
                                      </p:tavLst>
                                    </p:anim>
                                    <p:anim calcmode="lin" valueType="num">
                                      <p:cBhvr>
                                        <p:cTn id="15" dur="5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anim calcmode="lin" valueType="num">
                                      <p:cBhvr>
                                        <p:cTn id="20" dur="500" fill="hold"/>
                                        <p:tgtEl>
                                          <p:spTgt spid="5"/>
                                        </p:tgtEl>
                                        <p:attrNameLst>
                                          <p:attrName>ppt_x</p:attrName>
                                        </p:attrNameLst>
                                      </p:cBhvr>
                                      <p:tavLst>
                                        <p:tav tm="0">
                                          <p:val>
                                            <p:strVal val="#ppt_x"/>
                                          </p:val>
                                        </p:tav>
                                        <p:tav tm="100000">
                                          <p:val>
                                            <p:strVal val="#ppt_x"/>
                                          </p:val>
                                        </p:tav>
                                      </p:tavLst>
                                    </p:anim>
                                    <p:anim calcmode="lin" valueType="num">
                                      <p:cBhvr>
                                        <p:cTn id="21"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1DF4C-A026-E041-8D5B-8384E05DA34E}"/>
              </a:ext>
              <a:ext uri="{C183D7F6-B498-43B3-948B-1728B52AA6E4}">
                <adec:decorative xmlns:adec="http://schemas.microsoft.com/office/drawing/2017/decorative" val="1"/>
              </a:ext>
            </a:extLst>
          </p:cNvPr>
          <p:cNvSpPr>
            <a:spLocks noGrp="1"/>
          </p:cNvSpPr>
          <p:nvPr>
            <p:ph type="title"/>
          </p:nvPr>
        </p:nvSpPr>
        <p:spPr/>
        <p:txBody>
          <a:bodyPr/>
          <a:lstStyle/>
          <a:p>
            <a:r>
              <a:rPr lang="en-US"/>
              <a:t>Essential Components of Primary (Tier 1) Prevention Efforts</a:t>
            </a:r>
          </a:p>
        </p:txBody>
      </p:sp>
      <p:sp>
        <p:nvSpPr>
          <p:cNvPr id="5" name="Title hidden">
            <a:extLst>
              <a:ext uri="{FF2B5EF4-FFF2-40B4-BE49-F238E27FC236}">
                <a16:creationId xmlns:a16="http://schemas.microsoft.com/office/drawing/2014/main" id="{DA239EDE-D048-6619-8EC9-9408F13F0A6F}"/>
              </a:ext>
            </a:extLst>
          </p:cNvPr>
          <p:cNvSpPr txBox="1">
            <a:spLocks/>
          </p:cNvSpPr>
          <p:nvPr/>
        </p:nvSpPr>
        <p:spPr>
          <a:xfrm>
            <a:off x="838200" y="-132556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prstClr val="black"/>
                </a:solidFill>
                <a:effectLst/>
                <a:uLnTx/>
                <a:uFillTx/>
                <a:latin typeface="Arial" panose="020B0604020202020204"/>
                <a:ea typeface="+mj-ea"/>
                <a:cs typeface="+mj-cs"/>
              </a:rPr>
              <a:t>Essential Components of Primary (Tier 1) Prevention Efforts 1</a:t>
            </a:r>
          </a:p>
        </p:txBody>
      </p:sp>
      <p:pic>
        <p:nvPicPr>
          <p:cNvPr id="4" name="Picture 1" descr="Flowchart of Tier 1 prevention efforts including social validity with an arrow to treatment integrity with an arrow to systematic universal screening for academic and behavior">
            <a:extLst>
              <a:ext uri="{FF2B5EF4-FFF2-40B4-BE49-F238E27FC236}">
                <a16:creationId xmlns:a16="http://schemas.microsoft.com/office/drawing/2014/main" id="{19EEF918-6CC1-1A27-EB9D-FFD3D4240B94}"/>
              </a:ext>
            </a:extLst>
          </p:cNvPr>
          <p:cNvPicPr>
            <a:picLocks noChangeAspect="1"/>
          </p:cNvPicPr>
          <p:nvPr/>
        </p:nvPicPr>
        <p:blipFill>
          <a:blip r:embed="rId3"/>
          <a:stretch>
            <a:fillRect/>
          </a:stretch>
        </p:blipFill>
        <p:spPr>
          <a:xfrm>
            <a:off x="1980843" y="1917095"/>
            <a:ext cx="8230313" cy="4773582"/>
          </a:xfrm>
          <a:prstGeom prst="rect">
            <a:avLst/>
          </a:prstGeom>
        </p:spPr>
      </p:pic>
      <p:pic>
        <p:nvPicPr>
          <p:cNvPr id="7" name="Picture 2">
            <a:extLst>
              <a:ext uri="{FF2B5EF4-FFF2-40B4-BE49-F238E27FC236}">
                <a16:creationId xmlns:a16="http://schemas.microsoft.com/office/drawing/2014/main" id="{35A09957-B873-4686-A463-F5135D02C7D1}"/>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26689" y="2143324"/>
            <a:ext cx="1946937" cy="2400129"/>
          </a:xfrm>
          <a:prstGeom prst="rect">
            <a:avLst/>
          </a:prstGeom>
          <a:ln w="6350">
            <a:solidFill>
              <a:schemeClr val="tx1">
                <a:lumMod val="50000"/>
                <a:lumOff val="50000"/>
              </a:schemeClr>
            </a:solidFill>
          </a:ln>
        </p:spPr>
      </p:pic>
      <p:pic>
        <p:nvPicPr>
          <p:cNvPr id="6" name="Picture 3">
            <a:hlinkClick r:id="rId5"/>
            <a:extLst>
              <a:ext uri="{FF2B5EF4-FFF2-40B4-BE49-F238E27FC236}">
                <a16:creationId xmlns:a16="http://schemas.microsoft.com/office/drawing/2014/main" id="{9C5782F8-C9F0-1D0E-2C03-D708AABB0D2C}"/>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571383" y="1430439"/>
            <a:ext cx="2042680" cy="3091947"/>
          </a:xfrm>
          <a:prstGeom prst="rect">
            <a:avLst/>
          </a:prstGeom>
          <a:ln>
            <a:solidFill>
              <a:schemeClr val="tx1"/>
            </a:solidFill>
          </a:ln>
        </p:spPr>
      </p:pic>
      <p:pic>
        <p:nvPicPr>
          <p:cNvPr id="9" name="Picture 8">
            <a:extLst>
              <a:ext uri="{FF2B5EF4-FFF2-40B4-BE49-F238E27FC236}">
                <a16:creationId xmlns:a16="http://schemas.microsoft.com/office/drawing/2014/main" id="{C9563B81-B5EF-AD1C-B158-EB848A48566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379566" y="4995990"/>
            <a:ext cx="2660952" cy="1496885"/>
          </a:xfrm>
          <a:prstGeom prst="rect">
            <a:avLst/>
          </a:prstGeom>
          <a:ln>
            <a:solidFill>
              <a:schemeClr val="tx1"/>
            </a:solidFill>
          </a:ln>
        </p:spPr>
      </p:pic>
    </p:spTree>
    <p:extLst>
      <p:ext uri="{BB962C8B-B14F-4D97-AF65-F5344CB8AC3E}">
        <p14:creationId xmlns:p14="http://schemas.microsoft.com/office/powerpoint/2010/main" val="234804438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2144C6-50E1-D10D-F811-A0C56B0564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D66CD9-273F-D521-F567-58195228BF90}"/>
              </a:ext>
            </a:extLst>
          </p:cNvPr>
          <p:cNvSpPr>
            <a:spLocks noGrp="1"/>
          </p:cNvSpPr>
          <p:nvPr>
            <p:ph type="title"/>
          </p:nvPr>
        </p:nvSpPr>
        <p:spPr>
          <a:solidFill>
            <a:srgbClr val="FFFCCC"/>
          </a:solidFill>
          <a:effectLst>
            <a:softEdge rad="127000"/>
          </a:effectLst>
        </p:spPr>
        <p:txBody>
          <a:bodyPr>
            <a:normAutofit/>
          </a:bodyPr>
          <a:lstStyle/>
          <a:p>
            <a:pPr algn="ctr"/>
            <a:r>
              <a:rPr lang="en-US" sz="4000"/>
              <a:t>Winter Over Time</a:t>
            </a:r>
            <a:br>
              <a:rPr lang="en-US" sz="4000"/>
            </a:br>
            <a:r>
              <a:rPr lang="en-US" sz="3200"/>
              <a:t>SRSS-</a:t>
            </a:r>
            <a:r>
              <a:rPr lang="en-US" sz="3200" u="sng"/>
              <a:t>Externalizing </a:t>
            </a:r>
            <a:r>
              <a:rPr lang="en-US" sz="3200"/>
              <a:t>Results – High School Level</a:t>
            </a:r>
            <a:endParaRPr lang="en-US" sz="4000"/>
          </a:p>
        </p:txBody>
      </p:sp>
      <p:graphicFrame>
        <p:nvGraphicFramePr>
          <p:cNvPr id="5" name="Chart 4" descr="Graph of the Winter SRSS-Externalizing Results: number and percent of students screened over time at the high school level">
            <a:extLst>
              <a:ext uri="{FF2B5EF4-FFF2-40B4-BE49-F238E27FC236}">
                <a16:creationId xmlns:a16="http://schemas.microsoft.com/office/drawing/2014/main" id="{8C956D65-EE47-B48C-8A34-77A64681DEFB}"/>
              </a:ext>
            </a:extLst>
          </p:cNvPr>
          <p:cNvGraphicFramePr/>
          <p:nvPr>
            <p:extLst>
              <p:ext uri="{D42A27DB-BD31-4B8C-83A1-F6EECF244321}">
                <p14:modId xmlns:p14="http://schemas.microsoft.com/office/powerpoint/2010/main" val="2457062482"/>
              </p:ext>
            </p:extLst>
          </p:nvPr>
        </p:nvGraphicFramePr>
        <p:xfrm>
          <a:off x="544945" y="1699924"/>
          <a:ext cx="11008591" cy="479295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523597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8893D0-7EA3-FA8F-4DD1-47EB1623EA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37FE67-6F31-E63E-26DC-004E80551858}"/>
              </a:ext>
            </a:extLst>
          </p:cNvPr>
          <p:cNvSpPr>
            <a:spLocks noGrp="1"/>
          </p:cNvSpPr>
          <p:nvPr>
            <p:ph type="title"/>
          </p:nvPr>
        </p:nvSpPr>
        <p:spPr/>
        <p:txBody>
          <a:bodyPr/>
          <a:lstStyle/>
          <a:p>
            <a:r>
              <a:rPr lang="en-US"/>
              <a:t>Encourage Review of Tier 2 and Tier 3 Enhancing Ci3T Modules</a:t>
            </a:r>
          </a:p>
        </p:txBody>
      </p:sp>
      <p:pic>
        <p:nvPicPr>
          <p:cNvPr id="9" name="Picture 1" descr="Implementing Secondary (Tier 2) Interventions">
            <a:extLst>
              <a:ext uri="{FF2B5EF4-FFF2-40B4-BE49-F238E27FC236}">
                <a16:creationId xmlns:a16="http://schemas.microsoft.com/office/drawing/2014/main" id="{2F16EB4D-4583-F564-CBB0-2207E518496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9567" y="2108515"/>
            <a:ext cx="5055058" cy="3591752"/>
          </a:xfrm>
          <a:prstGeom prst="rect">
            <a:avLst/>
          </a:prstGeom>
        </p:spPr>
      </p:pic>
      <p:pic>
        <p:nvPicPr>
          <p:cNvPr id="12" name="Picture 2" descr="Implementing Tertiary (Tier 3) Interventions">
            <a:extLst>
              <a:ext uri="{FF2B5EF4-FFF2-40B4-BE49-F238E27FC236}">
                <a16:creationId xmlns:a16="http://schemas.microsoft.com/office/drawing/2014/main" id="{9FDF4C96-AC91-1704-27AB-F05D8FA53B8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34730" y="2108515"/>
            <a:ext cx="4867703" cy="3591752"/>
          </a:xfrm>
          <a:prstGeom prst="rect">
            <a:avLst/>
          </a:prstGeom>
        </p:spPr>
      </p:pic>
      <p:sp>
        <p:nvSpPr>
          <p:cNvPr id="5" name="Rectangle">
            <a:extLst>
              <a:ext uri="{FF2B5EF4-FFF2-40B4-BE49-F238E27FC236}">
                <a16:creationId xmlns:a16="http://schemas.microsoft.com/office/drawing/2014/main" id="{B917FCF2-0BFD-5ACA-3931-60C6F33AFD5E}"/>
              </a:ext>
            </a:extLst>
          </p:cNvPr>
          <p:cNvSpPr/>
          <p:nvPr/>
        </p:nvSpPr>
        <p:spPr>
          <a:xfrm>
            <a:off x="273823" y="5052847"/>
            <a:ext cx="10515600" cy="1600200"/>
          </a:xfrm>
          <a:prstGeom prst="roundRect">
            <a:avLst/>
          </a:prstGeom>
          <a:solidFill>
            <a:srgbClr val="4D4D4D"/>
          </a:solidFill>
          <a:ln w="12700" cap="flat" cmpd="sng" algn="ctr">
            <a:solidFill>
              <a:srgbClr val="4D4D4D">
                <a:shade val="15000"/>
              </a:srgbClr>
            </a:solidFill>
            <a:prstDash val="solid"/>
            <a:miter lim="800000"/>
          </a:ln>
          <a:effectLst/>
        </p:spPr>
        <p:txBody>
          <a:bodyPr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b="1" kern="0">
                <a:solidFill>
                  <a:prstClr val="white"/>
                </a:solidFill>
                <a:ea typeface="+mn-lt"/>
                <a:cs typeface="+mn-lt"/>
              </a:rPr>
              <a:t>2.5 OPTIONS FOR TIER 2 INTERVENTIONS</a:t>
            </a:r>
          </a:p>
          <a:p>
            <a:pPr>
              <a:defRPr/>
            </a:pPr>
            <a:r>
              <a:rPr lang="en-US" sz="1400" kern="0">
                <a:solidFill>
                  <a:prstClr val="white"/>
                </a:solidFill>
                <a:ea typeface="+mn-lt"/>
                <a:cs typeface="+mn-lt"/>
              </a:rPr>
              <a:t>Tier 2 continuum has multiple ongoing SEB support interventions available schoolwide that meet a range of student SEB internalizing or externalizing needs and behavioral functions, are designed to support groups of students, have documented evidence of effectiveness, and provide (a) additional instruction/time for student skill development, (b) additional structure/predictability, (c) increased opportunity for feedback (e.g., daily progress report), (d) increased communication with families, and (e) include planned modifications to address a range of behavioral function, mental health needs, or academic skills.</a:t>
            </a:r>
          </a:p>
        </p:txBody>
      </p:sp>
      <p:pic>
        <p:nvPicPr>
          <p:cNvPr id="7" name="Picture" descr="Tiered Fidelity Inventory (TFI) Manual - Version 3">
            <a:extLst>
              <a:ext uri="{FF2B5EF4-FFF2-40B4-BE49-F238E27FC236}">
                <a16:creationId xmlns:a16="http://schemas.microsoft.com/office/drawing/2014/main" id="{9E51A73A-AB6E-A8B9-77F2-EBBCC9E7B73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17561" y="4900167"/>
            <a:ext cx="1472477" cy="1905560"/>
          </a:xfrm>
          <a:prstGeom prst="rect">
            <a:avLst/>
          </a:prstGeom>
        </p:spPr>
      </p:pic>
    </p:spTree>
    <p:extLst>
      <p:ext uri="{BB962C8B-B14F-4D97-AF65-F5344CB8AC3E}">
        <p14:creationId xmlns:p14="http://schemas.microsoft.com/office/powerpoint/2010/main" val="1007162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AE881-E83F-AE03-F0A4-FC4B046970EA}"/>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The Acting Out Cycle</a:t>
            </a:r>
          </a:p>
        </p:txBody>
      </p:sp>
      <p:pic>
        <p:nvPicPr>
          <p:cNvPr id="2050" name="Picture 1" descr="Graphic of the Acting Out Cycle that includes (in order): calm, trigger, agitation, acceleration, peak, de-escalation, and recovery">
            <a:extLst>
              <a:ext uri="{FF2B5EF4-FFF2-40B4-BE49-F238E27FC236}">
                <a16:creationId xmlns:a16="http://schemas.microsoft.com/office/drawing/2014/main" id="{5F0490E2-7CA3-700A-7A04-2352013E744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90219" y="505656"/>
            <a:ext cx="8490923" cy="5975043"/>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1">
            <a:extLst>
              <a:ext uri="{FF2B5EF4-FFF2-40B4-BE49-F238E27FC236}">
                <a16:creationId xmlns:a16="http://schemas.microsoft.com/office/drawing/2014/main" id="{0DB8DC6D-1945-22DB-6F78-D7F115B4370E}"/>
              </a:ext>
            </a:extLst>
          </p:cNvPr>
          <p:cNvSpPr txBox="1">
            <a:spLocks/>
          </p:cNvSpPr>
          <p:nvPr/>
        </p:nvSpPr>
        <p:spPr>
          <a:xfrm>
            <a:off x="7350711" y="2339987"/>
            <a:ext cx="4551069" cy="2519778"/>
          </a:xfrm>
          <a:prstGeom prst="rect">
            <a:avLst/>
          </a:prstGeom>
          <a:noFill/>
          <a:ln>
            <a:solidFill>
              <a:schemeClr val="bg2">
                <a:lumMod val="75000"/>
              </a:schemeClr>
            </a:solidFill>
          </a:ln>
        </p:spPr>
        <p:style>
          <a:lnRef idx="1">
            <a:schemeClr val="accent2"/>
          </a:lnRef>
          <a:fillRef idx="2">
            <a:schemeClr val="accent2"/>
          </a:fillRef>
          <a:effectRef idx="1">
            <a:schemeClr val="accent2"/>
          </a:effectRef>
          <a:fontRef idx="minor">
            <a:schemeClr val="dk1"/>
          </a:fontRef>
        </p:style>
        <p:txBody>
          <a:bodyPr>
            <a:normAutofit fontScale="5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Arial" panose="020B0604020202020204" pitchFamily="34" charset="0"/>
              <a:buNone/>
              <a:defRPr/>
            </a:pPr>
            <a:endParaRPr lang="en-US"/>
          </a:p>
          <a:p>
            <a:pPr algn="ctr">
              <a:buFont typeface="Arial" panose="020B0604020202020204" pitchFamily="34" charset="0"/>
              <a:buNone/>
              <a:defRPr/>
            </a:pPr>
            <a:r>
              <a:rPr lang="en-US" sz="4400"/>
              <a:t>Whether the problem behavior is managed safely or not </a:t>
            </a:r>
          </a:p>
          <a:p>
            <a:pPr algn="ctr">
              <a:buFont typeface="Arial" panose="020B0604020202020204" pitchFamily="34" charset="0"/>
              <a:buNone/>
              <a:defRPr/>
            </a:pPr>
            <a:r>
              <a:rPr lang="en-US" sz="4400"/>
              <a:t>	or is defused</a:t>
            </a:r>
          </a:p>
          <a:p>
            <a:pPr algn="ctr">
              <a:buFont typeface="Arial" panose="020B0604020202020204" pitchFamily="34" charset="0"/>
              <a:buNone/>
              <a:defRPr/>
            </a:pPr>
            <a:r>
              <a:rPr lang="en-US" sz="4400"/>
              <a:t>in a large measure depends on</a:t>
            </a:r>
          </a:p>
          <a:p>
            <a:pPr algn="ctr">
              <a:buFont typeface="Arial" panose="020B0604020202020204" pitchFamily="34" charset="0"/>
              <a:buNone/>
              <a:defRPr/>
            </a:pPr>
            <a:r>
              <a:rPr lang="en-US" sz="4400" b="1">
                <a:solidFill>
                  <a:schemeClr val="accent6"/>
                </a:solidFill>
              </a:rPr>
              <a:t>YOUR INITIAL RESPONSE</a:t>
            </a:r>
          </a:p>
          <a:p>
            <a:pPr marL="0" indent="0" algn="r">
              <a:buNone/>
            </a:pPr>
            <a:r>
              <a:rPr lang="en-US"/>
              <a:t>-Dr. Geoff Colvin</a:t>
            </a:r>
          </a:p>
        </p:txBody>
      </p:sp>
      <p:pic>
        <p:nvPicPr>
          <p:cNvPr id="1026" name="Picture 2">
            <a:extLst>
              <a:ext uri="{FF2B5EF4-FFF2-40B4-BE49-F238E27FC236}">
                <a16:creationId xmlns:a16="http://schemas.microsoft.com/office/drawing/2014/main" id="{C215D875-F8D3-9B8D-2D11-75F266958239}"/>
              </a:ext>
              <a:ext uri="{C183D7F6-B498-43B3-948B-1728B52AA6E4}">
                <adec:decorative xmlns:adec="http://schemas.microsoft.com/office/drawing/2017/decorative" val="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936251" y="0"/>
            <a:ext cx="1255749" cy="1961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4784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descr="Screenshot of the Functional Thinking YouTube video">
            <a:extLst>
              <a:ext uri="{FF2B5EF4-FFF2-40B4-BE49-F238E27FC236}">
                <a16:creationId xmlns:a16="http://schemas.microsoft.com/office/drawing/2014/main" id="{49448057-0C4A-324D-20BC-065B58CBDD8D}"/>
              </a:ext>
            </a:extLst>
          </p:cNvPr>
          <p:cNvPicPr>
            <a:picLocks noChangeAspect="1"/>
          </p:cNvPicPr>
          <p:nvPr/>
        </p:nvPicPr>
        <p:blipFill>
          <a:blip r:embed="rId2"/>
          <a:stretch>
            <a:fillRect/>
          </a:stretch>
        </p:blipFill>
        <p:spPr>
          <a:xfrm>
            <a:off x="531874" y="786690"/>
            <a:ext cx="4490631" cy="2504069"/>
          </a:xfrm>
          <a:prstGeom prst="rect">
            <a:avLst/>
          </a:prstGeom>
          <a:ln>
            <a:solidFill>
              <a:schemeClr val="tx1"/>
            </a:solidFill>
          </a:ln>
        </p:spPr>
      </p:pic>
      <p:pic>
        <p:nvPicPr>
          <p:cNvPr id="13" name="Picture 2" descr="School-Family Partnerships infographic">
            <a:extLst>
              <a:ext uri="{FF2B5EF4-FFF2-40B4-BE49-F238E27FC236}">
                <a16:creationId xmlns:a16="http://schemas.microsoft.com/office/drawing/2014/main" id="{A10FF97E-1AF0-D33C-8A89-AE3644C3089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2203" y="3628021"/>
            <a:ext cx="4451678" cy="2504069"/>
          </a:xfrm>
          <a:prstGeom prst="rect">
            <a:avLst/>
          </a:prstGeom>
          <a:ln>
            <a:solidFill>
              <a:schemeClr val="tx1"/>
            </a:solidFill>
          </a:ln>
        </p:spPr>
      </p:pic>
      <p:pic>
        <p:nvPicPr>
          <p:cNvPr id="5" name="Picture 3" descr="De-escalation Plan handouts (4)">
            <a:extLst>
              <a:ext uri="{FF2B5EF4-FFF2-40B4-BE49-F238E27FC236}">
                <a16:creationId xmlns:a16="http://schemas.microsoft.com/office/drawing/2014/main" id="{B07D20C6-F615-9FD7-4AE6-B6A9AFA9E80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99721" y="124659"/>
            <a:ext cx="5120690" cy="6608682"/>
          </a:xfrm>
          <a:prstGeom prst="rect">
            <a:avLst/>
          </a:prstGeom>
        </p:spPr>
      </p:pic>
      <p:pic>
        <p:nvPicPr>
          <p:cNvPr id="2" name="Picture 4">
            <a:extLst>
              <a:ext uri="{FF2B5EF4-FFF2-40B4-BE49-F238E27FC236}">
                <a16:creationId xmlns:a16="http://schemas.microsoft.com/office/drawing/2014/main" id="{057843D8-9B16-1320-1B4E-C393EE4CA1F2}"/>
              </a:ext>
              <a:ext uri="{C183D7F6-B498-43B3-948B-1728B52AA6E4}">
                <adec:decorative xmlns:adec="http://schemas.microsoft.com/office/drawing/2017/decorative" val="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936251" y="0"/>
            <a:ext cx="1255749" cy="1961966"/>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3513B926-C916-2219-6F07-E0E295D9C562}"/>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Individualized De-escalation Plan</a:t>
            </a:r>
          </a:p>
        </p:txBody>
      </p:sp>
    </p:spTree>
    <p:extLst>
      <p:ext uri="{BB962C8B-B14F-4D97-AF65-F5344CB8AC3E}">
        <p14:creationId xmlns:p14="http://schemas.microsoft.com/office/powerpoint/2010/main" val="43572412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6E78-DC06-1A6D-2911-E4342116F04C}"/>
              </a:ext>
            </a:extLst>
          </p:cNvPr>
          <p:cNvSpPr>
            <a:spLocks noGrp="1"/>
          </p:cNvSpPr>
          <p:nvPr>
            <p:ph type="title"/>
          </p:nvPr>
        </p:nvSpPr>
        <p:spPr/>
        <p:txBody>
          <a:bodyPr/>
          <a:lstStyle/>
          <a:p>
            <a:r>
              <a:rPr lang="en-US"/>
              <a:t>Focusing on Data-Informed Professional Learning</a:t>
            </a:r>
          </a:p>
        </p:txBody>
      </p:sp>
      <p:sp>
        <p:nvSpPr>
          <p:cNvPr id="3" name="Text Placeholder 2">
            <a:extLst>
              <a:ext uri="{FF2B5EF4-FFF2-40B4-BE49-F238E27FC236}">
                <a16:creationId xmlns:a16="http://schemas.microsoft.com/office/drawing/2014/main" id="{EB0D2D92-30BD-617D-29FF-3D174295D8A3}"/>
              </a:ext>
            </a:extLst>
          </p:cNvPr>
          <p:cNvSpPr>
            <a:spLocks noGrp="1"/>
          </p:cNvSpPr>
          <p:nvPr>
            <p:ph type="body" idx="1"/>
          </p:nvPr>
        </p:nvSpPr>
        <p:spPr/>
        <p:txBody>
          <a:bodyPr>
            <a:normAutofit fontScale="92500" lnSpcReduction="20000"/>
          </a:bodyPr>
          <a:lstStyle/>
          <a:p>
            <a:r>
              <a:rPr lang="en-US"/>
              <a:t>Ci3T Monthly Leadership Team Meetings</a:t>
            </a:r>
          </a:p>
          <a:p>
            <a:r>
              <a:rPr lang="en-US"/>
              <a:t>Project EMPOWER: Building Capacity</a:t>
            </a:r>
          </a:p>
          <a:p>
            <a:r>
              <a:rPr lang="en-US"/>
              <a:t>Ci3T Trainer and Coaches Calls</a:t>
            </a:r>
          </a:p>
          <a:p>
            <a:r>
              <a:rPr lang="en-US"/>
              <a:t>Ci3T Summer Symposium</a:t>
            </a:r>
          </a:p>
          <a:p>
            <a:endParaRPr lang="en-US"/>
          </a:p>
        </p:txBody>
      </p:sp>
    </p:spTree>
    <p:extLst>
      <p:ext uri="{BB962C8B-B14F-4D97-AF65-F5344CB8AC3E}">
        <p14:creationId xmlns:p14="http://schemas.microsoft.com/office/powerpoint/2010/main" val="344229625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35D369-BC52-6581-9703-E62055B1CE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075AAB-88AC-FA3B-C424-F48F9445AFF2}"/>
              </a:ext>
            </a:extLst>
          </p:cNvPr>
          <p:cNvSpPr>
            <a:spLocks noGrp="1"/>
          </p:cNvSpPr>
          <p:nvPr>
            <p:ph type="title"/>
          </p:nvPr>
        </p:nvSpPr>
        <p:spPr/>
        <p:txBody>
          <a:bodyPr/>
          <a:lstStyle/>
          <a:p>
            <a:r>
              <a:rPr lang="en-US"/>
              <a:t>Foundational Ci3T Implementation &amp; Professional Learning Activities</a:t>
            </a:r>
          </a:p>
        </p:txBody>
      </p:sp>
      <p:pic>
        <p:nvPicPr>
          <p:cNvPr id="3" name="Picture 1" descr="Table of yearlong Ci3T Implementation Series and Delivery activities">
            <a:extLst>
              <a:ext uri="{FF2B5EF4-FFF2-40B4-BE49-F238E27FC236}">
                <a16:creationId xmlns:a16="http://schemas.microsoft.com/office/drawing/2014/main" id="{81C30670-826A-244D-B229-9EC3095C38F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6323" b="37955"/>
          <a:stretch/>
        </p:blipFill>
        <p:spPr>
          <a:xfrm>
            <a:off x="708450" y="1592985"/>
            <a:ext cx="10515600" cy="4387164"/>
          </a:xfrm>
          <a:prstGeom prst="rect">
            <a:avLst/>
          </a:prstGeom>
        </p:spPr>
      </p:pic>
      <p:sp>
        <p:nvSpPr>
          <p:cNvPr id="4" name="Rectangle 1" descr="Yellow rectangle outlining activities that are Communication and Meeting Structures">
            <a:extLst>
              <a:ext uri="{FF2B5EF4-FFF2-40B4-BE49-F238E27FC236}">
                <a16:creationId xmlns:a16="http://schemas.microsoft.com/office/drawing/2014/main" id="{B6B9BE36-90D2-BBED-AD8D-B1EBBA0051D2}"/>
              </a:ext>
            </a:extLst>
          </p:cNvPr>
          <p:cNvSpPr/>
          <p:nvPr/>
        </p:nvSpPr>
        <p:spPr>
          <a:xfrm>
            <a:off x="1415714" y="2027976"/>
            <a:ext cx="9808336" cy="2073244"/>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2" descr="Yellow rectangle outlining activities that are Professional Learning Activities">
            <a:extLst>
              <a:ext uri="{FF2B5EF4-FFF2-40B4-BE49-F238E27FC236}">
                <a16:creationId xmlns:a16="http://schemas.microsoft.com/office/drawing/2014/main" id="{B1F9EE0B-D583-79B2-4D3E-C5EA59A98151}"/>
              </a:ext>
            </a:extLst>
          </p:cNvPr>
          <p:cNvSpPr/>
          <p:nvPr/>
        </p:nvSpPr>
        <p:spPr>
          <a:xfrm>
            <a:off x="1415714" y="4108764"/>
            <a:ext cx="9808336" cy="1871385"/>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920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7C023C6B-EEAC-671C-9548-3D88D1D77EB5}"/>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Enhanced Ci3T Professional Learning Journey 1</a:t>
            </a:r>
          </a:p>
        </p:txBody>
      </p:sp>
      <p:pic>
        <p:nvPicPr>
          <p:cNvPr id="3" name="Picture 1" descr="Table of yearlong Enhanced Ci3T Professional Learning Journey activities">
            <a:extLst>
              <a:ext uri="{FF2B5EF4-FFF2-40B4-BE49-F238E27FC236}">
                <a16:creationId xmlns:a16="http://schemas.microsoft.com/office/drawing/2014/main" id="{A04DE03A-655D-7A58-4B14-916168E6AF6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000250" y="142875"/>
            <a:ext cx="8665634" cy="65722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35A3C4EC-E9E0-A7B8-258C-ED07E4E6C673}"/>
              </a:ext>
              <a:ext uri="{C183D7F6-B498-43B3-948B-1728B52AA6E4}">
                <adec:decorative xmlns:adec="http://schemas.microsoft.com/office/drawing/2017/decorative" val="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875170" y="1"/>
            <a:ext cx="1316830" cy="205739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3">
            <a:extLst>
              <a:ext uri="{FF2B5EF4-FFF2-40B4-BE49-F238E27FC236}">
                <a16:creationId xmlns:a16="http://schemas.microsoft.com/office/drawing/2014/main" id="{50B48D5A-555F-71AF-B0F0-287F0BE48125}"/>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74187" y="2185146"/>
            <a:ext cx="1317813" cy="2076751"/>
          </a:xfrm>
          <a:prstGeom prst="rect">
            <a:avLst/>
          </a:prstGeom>
          <a:noFill/>
        </p:spPr>
      </p:pic>
    </p:spTree>
    <p:extLst>
      <p:ext uri="{BB962C8B-B14F-4D97-AF65-F5344CB8AC3E}">
        <p14:creationId xmlns:p14="http://schemas.microsoft.com/office/powerpoint/2010/main" val="43933552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656B621A-1CA8-9B24-AE04-EC853B2C5707}"/>
              </a:ext>
            </a:extLst>
          </p:cNvPr>
          <p:cNvSpPr txBox="1">
            <a:spLocks noGrp="1"/>
          </p:cNvSpPr>
          <p:nvPr>
            <p:ph type="title" idx="4294967295"/>
          </p:nvPr>
        </p:nvSpPr>
        <p:spPr>
          <a:xfrm>
            <a:off x="83820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Enhanced Ci3T Professional Learning Journey 2</a:t>
            </a:r>
          </a:p>
        </p:txBody>
      </p:sp>
      <p:pic>
        <p:nvPicPr>
          <p:cNvPr id="7" name="Picture" descr="Table of yearlong Enhanced Ci3T Professional Learning Journey activities">
            <a:extLst>
              <a:ext uri="{FF2B5EF4-FFF2-40B4-BE49-F238E27FC236}">
                <a16:creationId xmlns:a16="http://schemas.microsoft.com/office/drawing/2014/main" id="{BD8E7FFA-85A3-7356-3388-A3C286A8BF7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 y="0"/>
            <a:ext cx="12182123" cy="9239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01638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FB558A50-CBC3-442F-C97F-80816546B3D0}"/>
              </a:ext>
            </a:extLst>
          </p:cNvPr>
          <p:cNvSpPr txBox="1">
            <a:spLocks noGrp="1"/>
          </p:cNvSpPr>
          <p:nvPr>
            <p:ph type="title" idx="4294967295"/>
          </p:nvPr>
        </p:nvSpPr>
        <p:spPr>
          <a:xfrm>
            <a:off x="83820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Enhanced Ci3T Professional Learning Journey 3</a:t>
            </a:r>
          </a:p>
        </p:txBody>
      </p:sp>
      <p:pic>
        <p:nvPicPr>
          <p:cNvPr id="5" name="Picture" descr="Table of yearlong Enhanced Ci3T Professional Learning Journey activities">
            <a:extLst>
              <a:ext uri="{FF2B5EF4-FFF2-40B4-BE49-F238E27FC236}">
                <a16:creationId xmlns:a16="http://schemas.microsoft.com/office/drawing/2014/main" id="{109DD7FA-9CF9-2B30-F128-95A3B61DACE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 y="-2381250"/>
            <a:ext cx="12182123" cy="9239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66399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B1AB351-38EB-4F6E-9561-E46E43ABAD26}"/>
              </a:ext>
            </a:extLst>
          </p:cNvPr>
          <p:cNvSpPr>
            <a:spLocks noGrp="1"/>
          </p:cNvSpPr>
          <p:nvPr>
            <p:ph type="title"/>
          </p:nvPr>
        </p:nvSpPr>
        <p:spPr/>
        <p:txBody>
          <a:bodyPr/>
          <a:lstStyle/>
          <a:p>
            <a:r>
              <a:rPr lang="en-US"/>
              <a:t>Ci3T Monthly Leadership Team </a:t>
            </a:r>
            <a:br>
              <a:rPr lang="en-US"/>
            </a:br>
            <a:r>
              <a:rPr lang="en-US"/>
              <a:t>Meetings &amp; Faculty and Staff Meetings</a:t>
            </a:r>
          </a:p>
        </p:txBody>
      </p:sp>
      <p:pic>
        <p:nvPicPr>
          <p:cNvPr id="1026" name="Picture 1" descr="Ci3T Leadership Team handout">
            <a:extLst>
              <a:ext uri="{FF2B5EF4-FFF2-40B4-BE49-F238E27FC236}">
                <a16:creationId xmlns:a16="http://schemas.microsoft.com/office/drawing/2014/main" id="{C288A1DF-C7CF-0046-80C2-A2CEB0875E7F}"/>
              </a:ext>
            </a:extLst>
          </p:cNvPr>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bwMode="auto">
          <a:xfrm>
            <a:off x="838200" y="2044650"/>
            <a:ext cx="5154236" cy="398281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2" descr="Ci3T Meeting Schedule handout">
            <a:extLst>
              <a:ext uri="{FF2B5EF4-FFF2-40B4-BE49-F238E27FC236}">
                <a16:creationId xmlns:a16="http://schemas.microsoft.com/office/drawing/2014/main" id="{79D5EED6-3F03-FC8F-5F20-7C52C342103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41524" y="2044650"/>
            <a:ext cx="5154236" cy="398252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0" name="Picture 3">
            <a:extLst>
              <a:ext uri="{FF2B5EF4-FFF2-40B4-BE49-F238E27FC236}">
                <a16:creationId xmlns:a16="http://schemas.microsoft.com/office/drawing/2014/main" id="{05EA5F75-0CC9-51A2-DF96-6E703730C847}"/>
              </a:ext>
              <a:ext uri="{C183D7F6-B498-43B3-948B-1728B52AA6E4}">
                <adec:decorative xmlns:adec="http://schemas.microsoft.com/office/drawing/2017/decorative" val="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000965" y="0"/>
            <a:ext cx="1191035" cy="1860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57229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B9AA39-7B21-C120-7EEC-5794C2E33C43}"/>
              </a:ext>
            </a:extLst>
          </p:cNvPr>
          <p:cNvSpPr>
            <a:spLocks noGrp="1"/>
          </p:cNvSpPr>
          <p:nvPr>
            <p:ph type="title"/>
          </p:nvPr>
        </p:nvSpPr>
        <p:spPr/>
        <p:txBody>
          <a:bodyPr/>
          <a:lstStyle/>
          <a:p>
            <a:r>
              <a:rPr lang="en-US"/>
              <a:t>Enhancing Ci3T Modules</a:t>
            </a:r>
          </a:p>
        </p:txBody>
      </p:sp>
      <p:grpSp>
        <p:nvGrpSpPr>
          <p:cNvPr id="20" name="Image" descr="Computer screen with Ci3T modules displayed">
            <a:extLst>
              <a:ext uri="{FF2B5EF4-FFF2-40B4-BE49-F238E27FC236}">
                <a16:creationId xmlns:a16="http://schemas.microsoft.com/office/drawing/2014/main" id="{FD8ABB9D-1FCB-9AB3-9394-36A5A4B1D8AF}"/>
              </a:ext>
            </a:extLst>
          </p:cNvPr>
          <p:cNvGrpSpPr/>
          <p:nvPr/>
        </p:nvGrpSpPr>
        <p:grpSpPr>
          <a:xfrm>
            <a:off x="770428" y="1626441"/>
            <a:ext cx="5807526" cy="5231889"/>
            <a:chOff x="770428" y="1626441"/>
            <a:chExt cx="5807526" cy="5231889"/>
          </a:xfrm>
        </p:grpSpPr>
        <p:pic>
          <p:nvPicPr>
            <p:cNvPr id="19" name="Computer">
              <a:extLst>
                <a:ext uri="{FF2B5EF4-FFF2-40B4-BE49-F238E27FC236}">
                  <a16:creationId xmlns:a16="http://schemas.microsoft.com/office/drawing/2014/main" id="{F3E1B861-C5A8-D6D9-7346-D3DF30A22CB6}"/>
                </a:ext>
              </a:extLst>
            </p:cNvPr>
            <p:cNvPicPr>
              <a:picLocks noChangeAspect="1"/>
            </p:cNvPicPr>
            <p:nvPr/>
          </p:nvPicPr>
          <p:blipFill>
            <a:blip r:embed="rId2"/>
            <a:stretch>
              <a:fillRect/>
            </a:stretch>
          </p:blipFill>
          <p:spPr>
            <a:xfrm>
              <a:off x="770428" y="1626441"/>
              <a:ext cx="5807526" cy="5231889"/>
            </a:xfrm>
            <a:custGeom>
              <a:avLst/>
              <a:gdLst>
                <a:gd name="connsiteX0" fmla="*/ 0 w 5807526"/>
                <a:gd name="connsiteY0" fmla="*/ -736 h 5231889"/>
                <a:gd name="connsiteX1" fmla="*/ 5807526 w 5807526"/>
                <a:gd name="connsiteY1" fmla="*/ -736 h 5231889"/>
                <a:gd name="connsiteX2" fmla="*/ 5807526 w 5807526"/>
                <a:gd name="connsiteY2" fmla="*/ 5231153 h 5231889"/>
                <a:gd name="connsiteX3" fmla="*/ 0 w 5807526"/>
                <a:gd name="connsiteY3" fmla="*/ 5231153 h 5231889"/>
              </a:gdLst>
              <a:ahLst/>
              <a:cxnLst>
                <a:cxn ang="0">
                  <a:pos x="connsiteX0" y="connsiteY0"/>
                </a:cxn>
                <a:cxn ang="0">
                  <a:pos x="connsiteX1" y="connsiteY1"/>
                </a:cxn>
                <a:cxn ang="0">
                  <a:pos x="connsiteX2" y="connsiteY2"/>
                </a:cxn>
                <a:cxn ang="0">
                  <a:pos x="connsiteX3" y="connsiteY3"/>
                </a:cxn>
              </a:cxnLst>
              <a:rect l="l" t="t" r="r" b="b"/>
              <a:pathLst>
                <a:path w="5807526" h="5231889">
                  <a:moveTo>
                    <a:pt x="0" y="-736"/>
                  </a:moveTo>
                  <a:lnTo>
                    <a:pt x="5807526" y="-736"/>
                  </a:lnTo>
                  <a:lnTo>
                    <a:pt x="5807526" y="5231153"/>
                  </a:lnTo>
                  <a:lnTo>
                    <a:pt x="0" y="5231153"/>
                  </a:lnTo>
                  <a:close/>
                </a:path>
              </a:pathLst>
            </a:custGeom>
          </p:spPr>
        </p:pic>
        <p:pic>
          <p:nvPicPr>
            <p:cNvPr id="18" name="Modules">
              <a:extLst>
                <a:ext uri="{FF2B5EF4-FFF2-40B4-BE49-F238E27FC236}">
                  <a16:creationId xmlns:a16="http://schemas.microsoft.com/office/drawing/2014/main" id="{3A72F263-466A-8E63-7BF7-5113D0A3190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017547" y="1878442"/>
              <a:ext cx="5301973" cy="3289869"/>
            </a:xfrm>
            <a:prstGeom prst="rect">
              <a:avLst/>
            </a:prstGeom>
          </p:spPr>
        </p:pic>
        <p:sp>
          <p:nvSpPr>
            <p:cNvPr id="6" name="Glare">
              <a:extLst>
                <a:ext uri="{FF2B5EF4-FFF2-40B4-BE49-F238E27FC236}">
                  <a16:creationId xmlns:a16="http://schemas.microsoft.com/office/drawing/2014/main" id="{7191B44F-8EB9-CA64-1543-13A299A80A1A}"/>
                </a:ext>
              </a:extLst>
            </p:cNvPr>
            <p:cNvSpPr/>
            <p:nvPr userDrawn="1"/>
          </p:nvSpPr>
          <p:spPr>
            <a:xfrm flipH="1" flipV="1">
              <a:off x="1420550" y="1878441"/>
              <a:ext cx="4898970" cy="2609485"/>
            </a:xfrm>
            <a:custGeom>
              <a:avLst/>
              <a:gdLst>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30775"/>
                <a:gd name="connsiteY0" fmla="*/ 2286092 h 2286092"/>
                <a:gd name="connsiteX1" fmla="*/ 0 w 3630775"/>
                <a:gd name="connsiteY1" fmla="*/ 0 h 2286092"/>
                <a:gd name="connsiteX2" fmla="*/ 1807081 w 3630775"/>
                <a:gd name="connsiteY2" fmla="*/ 1130669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60418"/>
                <a:gd name="connsiteY0" fmla="*/ 2286092 h 2286092"/>
                <a:gd name="connsiteX1" fmla="*/ 0 w 3660418"/>
                <a:gd name="connsiteY1" fmla="*/ 0 h 2286092"/>
                <a:gd name="connsiteX2" fmla="*/ 3630775 w 3660418"/>
                <a:gd name="connsiteY2" fmla="*/ 2286092 h 2286092"/>
                <a:gd name="connsiteX3" fmla="*/ 0 w 3660418"/>
                <a:gd name="connsiteY3" fmla="*/ 2286092 h 2286092"/>
                <a:gd name="connsiteX0" fmla="*/ 453845 w 4084620"/>
                <a:gd name="connsiteY0" fmla="*/ 2286092 h 2286092"/>
                <a:gd name="connsiteX1" fmla="*/ 453845 w 4084620"/>
                <a:gd name="connsiteY1" fmla="*/ 0 h 2286092"/>
                <a:gd name="connsiteX2" fmla="*/ 4084620 w 4084620"/>
                <a:gd name="connsiteY2" fmla="*/ 2286092 h 2286092"/>
                <a:gd name="connsiteX3" fmla="*/ 453845 w 4084620"/>
                <a:gd name="connsiteY3" fmla="*/ 2286092 h 2286092"/>
                <a:gd name="connsiteX0" fmla="*/ 268947 w 3899722"/>
                <a:gd name="connsiteY0" fmla="*/ 2286092 h 2286092"/>
                <a:gd name="connsiteX1" fmla="*/ 268947 w 3899722"/>
                <a:gd name="connsiteY1" fmla="*/ 0 h 2286092"/>
                <a:gd name="connsiteX2" fmla="*/ 3899722 w 3899722"/>
                <a:gd name="connsiteY2" fmla="*/ 2286092 h 2286092"/>
                <a:gd name="connsiteX3" fmla="*/ 268947 w 3899722"/>
                <a:gd name="connsiteY3" fmla="*/ 2286092 h 2286092"/>
                <a:gd name="connsiteX0" fmla="*/ 1 w 3630776"/>
                <a:gd name="connsiteY0" fmla="*/ 2286092 h 2286092"/>
                <a:gd name="connsiteX1" fmla="*/ 1 w 3630776"/>
                <a:gd name="connsiteY1" fmla="*/ 0 h 2286092"/>
                <a:gd name="connsiteX2" fmla="*/ 3630776 w 3630776"/>
                <a:gd name="connsiteY2" fmla="*/ 2286092 h 2286092"/>
                <a:gd name="connsiteX3" fmla="*/ 1 w 3630776"/>
                <a:gd name="connsiteY3"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Lst>
              <a:ahLst/>
              <a:cxnLst>
                <a:cxn ang="0">
                  <a:pos x="connsiteX0" y="connsiteY0"/>
                </a:cxn>
                <a:cxn ang="0">
                  <a:pos x="connsiteX1" y="connsiteY1"/>
                </a:cxn>
                <a:cxn ang="0">
                  <a:pos x="connsiteX2" y="connsiteY2"/>
                </a:cxn>
                <a:cxn ang="0">
                  <a:pos x="connsiteX3" y="connsiteY3"/>
                </a:cxn>
              </a:cxnLst>
              <a:rect l="l" t="t" r="r" b="b"/>
              <a:pathLst>
                <a:path w="3630775" h="2286092">
                  <a:moveTo>
                    <a:pt x="0" y="2286092"/>
                  </a:moveTo>
                  <a:lnTo>
                    <a:pt x="0" y="0"/>
                  </a:lnTo>
                  <a:cubicBezTo>
                    <a:pt x="573095" y="332764"/>
                    <a:pt x="1815387" y="1143046"/>
                    <a:pt x="3630775" y="2286092"/>
                  </a:cubicBezTo>
                  <a:lnTo>
                    <a:pt x="0" y="2286092"/>
                  </a:lnTo>
                  <a:close/>
                </a:path>
              </a:pathLst>
            </a:cu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
        <p:nvSpPr>
          <p:cNvPr id="7" name="Website" descr="ci3t.org/enhance&#10;">
            <a:extLst>
              <a:ext uri="{FF2B5EF4-FFF2-40B4-BE49-F238E27FC236}">
                <a16:creationId xmlns:a16="http://schemas.microsoft.com/office/drawing/2014/main" id="{1C2E37FF-3EDF-2CC8-2E93-FD0384EC4E7A}"/>
              </a:ext>
            </a:extLst>
          </p:cNvPr>
          <p:cNvSpPr>
            <a:spLocks noGrp="1"/>
          </p:cNvSpPr>
          <p:nvPr>
            <p:ph idx="1"/>
          </p:nvPr>
        </p:nvSpPr>
        <p:spPr>
          <a:xfrm>
            <a:off x="2176079" y="5356065"/>
            <a:ext cx="3103179" cy="633796"/>
          </a:xfrm>
        </p:spPr>
        <p:txBody>
          <a:bodyPr anchor="ctr">
            <a:normAutofit/>
          </a:bodyPr>
          <a:lstStyle/>
          <a:p>
            <a:pPr marL="0" indent="0" algn="ctr">
              <a:buNone/>
            </a:pPr>
            <a:r>
              <a:rPr lang="en-US" sz="2400">
                <a:solidFill>
                  <a:schemeClr val="accent4"/>
                </a:solidFill>
              </a:rPr>
              <a:t>ci3t.org/enhance</a:t>
            </a:r>
          </a:p>
        </p:txBody>
      </p:sp>
      <p:grpSp>
        <p:nvGrpSpPr>
          <p:cNvPr id="8" name="Image 2" descr="A screenshot of the Ci3T website on the Enhancing Ci3T Modules tab with a yellow box outlining the one-time module registration process.">
            <a:extLst>
              <a:ext uri="{FF2B5EF4-FFF2-40B4-BE49-F238E27FC236}">
                <a16:creationId xmlns:a16="http://schemas.microsoft.com/office/drawing/2014/main" id="{6DA827DC-1E61-8E90-8B03-EFB93C42B6FF}"/>
              </a:ext>
            </a:extLst>
          </p:cNvPr>
          <p:cNvGrpSpPr/>
          <p:nvPr/>
        </p:nvGrpSpPr>
        <p:grpSpPr>
          <a:xfrm>
            <a:off x="7033259" y="1690688"/>
            <a:ext cx="4556229" cy="3765301"/>
            <a:chOff x="7033259" y="1690688"/>
            <a:chExt cx="4556229" cy="3765301"/>
          </a:xfrm>
        </p:grpSpPr>
        <p:pic>
          <p:nvPicPr>
            <p:cNvPr id="11" name="Picture">
              <a:extLst>
                <a:ext uri="{FF2B5EF4-FFF2-40B4-BE49-F238E27FC236}">
                  <a16:creationId xmlns:a16="http://schemas.microsoft.com/office/drawing/2014/main" id="{01A9ED8C-9CA7-67AF-FD7B-0B826FB5053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49626" y="1690688"/>
              <a:ext cx="4296814" cy="3765301"/>
            </a:xfrm>
            <a:prstGeom prst="rect">
              <a:avLst/>
            </a:prstGeom>
            <a:ln>
              <a:solidFill>
                <a:schemeClr val="tx1"/>
              </a:solidFill>
            </a:ln>
          </p:spPr>
        </p:pic>
        <p:sp>
          <p:nvSpPr>
            <p:cNvPr id="13" name="Yellow Box">
              <a:extLst>
                <a:ext uri="{FF2B5EF4-FFF2-40B4-BE49-F238E27FC236}">
                  <a16:creationId xmlns:a16="http://schemas.microsoft.com/office/drawing/2014/main" id="{08F4ADA9-D3F0-7DED-9E0E-918F55320D84}"/>
                </a:ext>
              </a:extLst>
            </p:cNvPr>
            <p:cNvSpPr/>
            <p:nvPr/>
          </p:nvSpPr>
          <p:spPr>
            <a:xfrm>
              <a:off x="7033259" y="4319280"/>
              <a:ext cx="4556229" cy="848032"/>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100137294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FEEE7-893F-2D3F-2769-5F6CF28D87D1}"/>
              </a:ext>
            </a:extLst>
          </p:cNvPr>
          <p:cNvSpPr>
            <a:spLocks noGrp="1"/>
          </p:cNvSpPr>
          <p:nvPr>
            <p:ph type="title"/>
          </p:nvPr>
        </p:nvSpPr>
        <p:spPr/>
        <p:txBody>
          <a:bodyPr/>
          <a:lstStyle/>
          <a:p>
            <a:r>
              <a:rPr lang="en-US"/>
              <a:t>Ci3T Implementation Professional Learning Series </a:t>
            </a:r>
          </a:p>
        </p:txBody>
      </p:sp>
      <p:sp>
        <p:nvSpPr>
          <p:cNvPr id="4" name="Speech Bubble: Rectangle with Corners Rounded 3">
            <a:extLst>
              <a:ext uri="{FF2B5EF4-FFF2-40B4-BE49-F238E27FC236}">
                <a16:creationId xmlns:a16="http://schemas.microsoft.com/office/drawing/2014/main" id="{971F477B-F6FC-26AB-09C1-37A18AAF5CF5}"/>
              </a:ext>
            </a:extLst>
          </p:cNvPr>
          <p:cNvSpPr/>
          <p:nvPr/>
        </p:nvSpPr>
        <p:spPr>
          <a:xfrm>
            <a:off x="1878751" y="2235184"/>
            <a:ext cx="8434497" cy="3316530"/>
          </a:xfrm>
          <a:prstGeom prst="wedgeRoundRectCallout">
            <a:avLst/>
          </a:prstGeom>
          <a:solidFill>
            <a:srgbClr val="2D933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t>Please check back for information for 2026-2027!</a:t>
            </a:r>
          </a:p>
        </p:txBody>
      </p:sp>
    </p:spTree>
    <p:extLst>
      <p:ext uri="{BB962C8B-B14F-4D97-AF65-F5344CB8AC3E}">
        <p14:creationId xmlns:p14="http://schemas.microsoft.com/office/powerpoint/2010/main" val="273600175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5702C-1EB5-3FB6-07D9-06EF3BEE4D65}"/>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AB44307C-A55C-452A-3080-C96F547B7B25}"/>
              </a:ext>
            </a:extLst>
          </p:cNvPr>
          <p:cNvSpPr>
            <a:spLocks noGrp="1"/>
          </p:cNvSpPr>
          <p:nvPr>
            <p:ph type="title"/>
          </p:nvPr>
        </p:nvSpPr>
        <p:spPr/>
        <p:txBody>
          <a:bodyPr/>
          <a:lstStyle/>
          <a:p>
            <a:r>
              <a:rPr lang="en-US"/>
              <a:t>Project EMPOWER+</a:t>
            </a:r>
          </a:p>
        </p:txBody>
      </p:sp>
      <p:sp>
        <p:nvSpPr>
          <p:cNvPr id="7" name="Speech Bubble: Rectangle with Corners Rounded 3">
            <a:extLst>
              <a:ext uri="{FF2B5EF4-FFF2-40B4-BE49-F238E27FC236}">
                <a16:creationId xmlns:a16="http://schemas.microsoft.com/office/drawing/2014/main" id="{8CE274E0-9101-ABFE-24E2-C374DE7AE297}"/>
              </a:ext>
            </a:extLst>
          </p:cNvPr>
          <p:cNvSpPr/>
          <p:nvPr/>
        </p:nvSpPr>
        <p:spPr>
          <a:xfrm>
            <a:off x="1878751" y="2235184"/>
            <a:ext cx="8434497" cy="3316530"/>
          </a:xfrm>
          <a:prstGeom prst="wedgeRoundRectCallout">
            <a:avLst/>
          </a:prstGeom>
          <a:solidFill>
            <a:srgbClr val="2D933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t>Please check back for information for 2026-2027!</a:t>
            </a:r>
          </a:p>
        </p:txBody>
      </p:sp>
    </p:spTree>
    <p:extLst>
      <p:ext uri="{BB962C8B-B14F-4D97-AF65-F5344CB8AC3E}">
        <p14:creationId xmlns:p14="http://schemas.microsoft.com/office/powerpoint/2010/main" val="121361076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819D9B-7F4F-179B-28A5-D40C8494DCA7}"/>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AB30496D-0C0C-19FA-16B9-1D7568E79B94}"/>
              </a:ext>
            </a:extLst>
          </p:cNvPr>
          <p:cNvSpPr txBox="1">
            <a:spLocks noGrp="1"/>
          </p:cNvSpPr>
          <p:nvPr>
            <p:ph type="title" idx="4294967295"/>
          </p:nvPr>
        </p:nvSpPr>
        <p:spPr>
          <a:xfrm>
            <a:off x="838200" y="36512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Ci3T Trainers and Coaches Calls </a:t>
            </a:r>
          </a:p>
        </p:txBody>
      </p:sp>
      <p:sp>
        <p:nvSpPr>
          <p:cNvPr id="3" name="Speech Bubble: Rectangle with Corners Rounded 3">
            <a:extLst>
              <a:ext uri="{FF2B5EF4-FFF2-40B4-BE49-F238E27FC236}">
                <a16:creationId xmlns:a16="http://schemas.microsoft.com/office/drawing/2014/main" id="{6FE203E7-5A7D-317D-8786-66EF6E35B605}"/>
              </a:ext>
            </a:extLst>
          </p:cNvPr>
          <p:cNvSpPr/>
          <p:nvPr/>
        </p:nvSpPr>
        <p:spPr>
          <a:xfrm>
            <a:off x="1878751" y="2235184"/>
            <a:ext cx="8434497" cy="3316530"/>
          </a:xfrm>
          <a:prstGeom prst="wedgeRoundRectCallout">
            <a:avLst/>
          </a:prstGeom>
          <a:solidFill>
            <a:srgbClr val="2D933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t>Please check back for information for 2026-2027!</a:t>
            </a:r>
          </a:p>
        </p:txBody>
      </p:sp>
    </p:spTree>
    <p:extLst>
      <p:ext uri="{BB962C8B-B14F-4D97-AF65-F5344CB8AC3E}">
        <p14:creationId xmlns:p14="http://schemas.microsoft.com/office/powerpoint/2010/main" val="193237065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5A55B-873D-4434-75EC-50AE61CFAB99}"/>
              </a:ext>
            </a:extLst>
          </p:cNvPr>
          <p:cNvSpPr>
            <a:spLocks noGrp="1"/>
          </p:cNvSpPr>
          <p:nvPr>
            <p:ph type="title"/>
          </p:nvPr>
        </p:nvSpPr>
        <p:spPr/>
        <p:txBody>
          <a:bodyPr/>
          <a:lstStyle/>
          <a:p>
            <a:r>
              <a:rPr lang="en-US"/>
              <a:t>Ci3T Implementers Symposium</a:t>
            </a:r>
          </a:p>
        </p:txBody>
      </p:sp>
      <p:sp>
        <p:nvSpPr>
          <p:cNvPr id="11" name="Speech Bubble: Rectangle with Corners Rounded 3">
            <a:extLst>
              <a:ext uri="{FF2B5EF4-FFF2-40B4-BE49-F238E27FC236}">
                <a16:creationId xmlns:a16="http://schemas.microsoft.com/office/drawing/2014/main" id="{F6AEFBC6-6764-C0EF-1A6B-C13DA015E19D}"/>
              </a:ext>
            </a:extLst>
          </p:cNvPr>
          <p:cNvSpPr/>
          <p:nvPr/>
        </p:nvSpPr>
        <p:spPr>
          <a:xfrm>
            <a:off x="1878751" y="2235184"/>
            <a:ext cx="8434497" cy="3316530"/>
          </a:xfrm>
          <a:prstGeom prst="wedgeRoundRectCallout">
            <a:avLst/>
          </a:prstGeom>
          <a:solidFill>
            <a:srgbClr val="2D933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t>Please check back for information for 2026-2027!</a:t>
            </a:r>
          </a:p>
        </p:txBody>
      </p:sp>
    </p:spTree>
    <p:extLst>
      <p:ext uri="{BB962C8B-B14F-4D97-AF65-F5344CB8AC3E}">
        <p14:creationId xmlns:p14="http://schemas.microsoft.com/office/powerpoint/2010/main" val="20674323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A4BF61-9731-CEAD-A0FA-7E6BD9BAF6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04CCC9-41EA-CE89-E290-52818F0CF7F5}"/>
              </a:ext>
              <a:ext uri="{C183D7F6-B498-43B3-948B-1728B52AA6E4}">
                <adec:decorative xmlns:adec="http://schemas.microsoft.com/office/drawing/2017/decorative" val="1"/>
              </a:ext>
            </a:extLst>
          </p:cNvPr>
          <p:cNvSpPr>
            <a:spLocks noGrp="1"/>
          </p:cNvSpPr>
          <p:nvPr>
            <p:ph type="title"/>
          </p:nvPr>
        </p:nvSpPr>
        <p:spPr/>
        <p:txBody>
          <a:bodyPr>
            <a:normAutofit/>
          </a:bodyPr>
          <a:lstStyle/>
          <a:p>
            <a:r>
              <a:rPr lang="en-US" sz="4000"/>
              <a:t>Accessing Professional Learning Materials</a:t>
            </a:r>
          </a:p>
        </p:txBody>
      </p:sp>
      <p:sp>
        <p:nvSpPr>
          <p:cNvPr id="6" name="Title 1">
            <a:extLst>
              <a:ext uri="{FF2B5EF4-FFF2-40B4-BE49-F238E27FC236}">
                <a16:creationId xmlns:a16="http://schemas.microsoft.com/office/drawing/2014/main" id="{1C3CCAC0-0AAF-3A0A-C7A2-774DB199D043}"/>
              </a:ext>
            </a:extLst>
          </p:cNvPr>
          <p:cNvSpPr txBox="1">
            <a:spLocks/>
          </p:cNvSpPr>
          <p:nvPr/>
        </p:nvSpPr>
        <p:spPr>
          <a:xfrm>
            <a:off x="838200" y="-130021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150" normalizeH="0" baseline="0" noProof="0">
                <a:ln>
                  <a:noFill/>
                </a:ln>
                <a:solidFill>
                  <a:prstClr val="black"/>
                </a:solidFill>
                <a:effectLst/>
                <a:uLnTx/>
                <a:uFillTx/>
                <a:latin typeface="Arial" panose="020B0604020202020204"/>
                <a:ea typeface="+mj-ea"/>
                <a:cs typeface="+mj-cs"/>
              </a:rPr>
              <a:t>Accessing Professional Learning Materials 4</a:t>
            </a:r>
          </a:p>
        </p:txBody>
      </p:sp>
      <p:sp>
        <p:nvSpPr>
          <p:cNvPr id="7" name="Rectangle 1">
            <a:extLst>
              <a:ext uri="{FF2B5EF4-FFF2-40B4-BE49-F238E27FC236}">
                <a16:creationId xmlns:a16="http://schemas.microsoft.com/office/drawing/2014/main" id="{F17B6EC8-4EB9-286E-9A1A-51A7923BF9E3}"/>
              </a:ext>
            </a:extLst>
          </p:cNvPr>
          <p:cNvSpPr/>
          <p:nvPr/>
        </p:nvSpPr>
        <p:spPr>
          <a:xfrm>
            <a:off x="838199" y="1364802"/>
            <a:ext cx="5028579" cy="519822"/>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800" b="0" i="0" u="none" strike="noStrike" kern="1200" cap="none" spc="0" normalizeH="0" baseline="0" noProof="0">
                <a:ln>
                  <a:noFill/>
                </a:ln>
                <a:solidFill>
                  <a:srgbClr val="2F4E6D"/>
                </a:solidFill>
                <a:effectLst/>
                <a:uLnTx/>
                <a:uFillTx/>
                <a:latin typeface="Arial" panose="020B0604020202020204"/>
                <a:ea typeface="Calibri" panose="020F0502020204030204" pitchFamily="34" charset="0"/>
                <a:cs typeface="Times New Roman" panose="02020603050405020304" pitchFamily="18" charset="0"/>
              </a:rPr>
              <a:t>ci3t.org/imp</a:t>
            </a:r>
          </a:p>
        </p:txBody>
      </p:sp>
      <p:pic>
        <p:nvPicPr>
          <p:cNvPr id="4" name="Picture 1" descr="A screenshot of the Ci3T website on the Implementing Your Ci3T Model tab">
            <a:extLst>
              <a:ext uri="{FF2B5EF4-FFF2-40B4-BE49-F238E27FC236}">
                <a16:creationId xmlns:a16="http://schemas.microsoft.com/office/drawing/2014/main" id="{A0EBC383-8C2E-2E53-039A-CEFB6038605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203" b="-136"/>
          <a:stretch>
            <a:fillRect/>
          </a:stretch>
        </p:blipFill>
        <p:spPr>
          <a:xfrm>
            <a:off x="925008" y="1941902"/>
            <a:ext cx="5414921" cy="4923455"/>
          </a:xfrm>
          <a:prstGeom prst="rect">
            <a:avLst/>
          </a:prstGeom>
        </p:spPr>
      </p:pic>
      <p:grpSp>
        <p:nvGrpSpPr>
          <p:cNvPr id="8" name="Group" descr="Screenshot of Ci3T Implementation Professional Learning Series Companion eBooks and Resources with a yellow box outlining session 5">
            <a:extLst>
              <a:ext uri="{FF2B5EF4-FFF2-40B4-BE49-F238E27FC236}">
                <a16:creationId xmlns:a16="http://schemas.microsoft.com/office/drawing/2014/main" id="{6BA6F914-69D1-EBE8-FAE6-61AAA6A8E6BB}"/>
              </a:ext>
            </a:extLst>
          </p:cNvPr>
          <p:cNvGrpSpPr/>
          <p:nvPr/>
        </p:nvGrpSpPr>
        <p:grpSpPr>
          <a:xfrm>
            <a:off x="6654604" y="1583280"/>
            <a:ext cx="4766589" cy="4909595"/>
            <a:chOff x="6654604" y="1583280"/>
            <a:chExt cx="4766589" cy="4909595"/>
          </a:xfrm>
        </p:grpSpPr>
        <p:pic>
          <p:nvPicPr>
            <p:cNvPr id="3" name="Picture 2" descr="A screenshot of a computer&#10;&#10;AI-generated content may be incorrect.">
              <a:extLst>
                <a:ext uri="{FF2B5EF4-FFF2-40B4-BE49-F238E27FC236}">
                  <a16:creationId xmlns:a16="http://schemas.microsoft.com/office/drawing/2014/main" id="{42DED44F-5752-3EC5-C50E-E1647D404FD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36658" y="1583280"/>
              <a:ext cx="4602482" cy="4909595"/>
            </a:xfrm>
            <a:prstGeom prst="rect">
              <a:avLst/>
            </a:prstGeom>
          </p:spPr>
        </p:pic>
        <p:sp>
          <p:nvSpPr>
            <p:cNvPr id="5" name="Yellow Box">
              <a:extLst>
                <a:ext uri="{FF2B5EF4-FFF2-40B4-BE49-F238E27FC236}">
                  <a16:creationId xmlns:a16="http://schemas.microsoft.com/office/drawing/2014/main" id="{08853EE1-084E-BB30-6826-068212AAF6D8}"/>
                </a:ext>
              </a:extLst>
            </p:cNvPr>
            <p:cNvSpPr/>
            <p:nvPr/>
          </p:nvSpPr>
          <p:spPr>
            <a:xfrm>
              <a:off x="6654604" y="5338903"/>
              <a:ext cx="4766589" cy="351214"/>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127847083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a:extLst>
              <a:ext uri="{FF2B5EF4-FFF2-40B4-BE49-F238E27FC236}">
                <a16:creationId xmlns:a16="http://schemas.microsoft.com/office/drawing/2014/main" id="{B6C3AF90-C96E-9817-65AF-732AC09172CA}"/>
              </a:ext>
            </a:extLst>
          </p:cNvPr>
          <p:cNvSpPr txBox="1">
            <a:spLocks/>
          </p:cNvSpPr>
          <p:nvPr/>
        </p:nvSpPr>
        <p:spPr>
          <a:xfrm>
            <a:off x="458011" y="304374"/>
            <a:ext cx="11275977" cy="411390"/>
          </a:xfrm>
          <a:prstGeom prst="rect">
            <a:avLst/>
          </a:prstGeom>
          <a:solidFill>
            <a:schemeClr val="accent5">
              <a:lumMod val="75000"/>
            </a:schemeClr>
          </a:solidFill>
          <a:ln>
            <a:solidFill>
              <a:schemeClr val="tx1"/>
            </a:solidFill>
          </a:ln>
        </p:spPr>
        <p:txBody>
          <a:bodyPr anchor="ctr">
            <a:normAutofit lnSpcReduction="10000"/>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algn="ctr"/>
            <a:r>
              <a:rPr lang="en-US" sz="2400">
                <a:solidFill>
                  <a:schemeClr val="bg1"/>
                </a:solidFill>
              </a:rPr>
              <a:t>Reflect &amp; Plan</a:t>
            </a:r>
          </a:p>
        </p:txBody>
      </p:sp>
      <p:graphicFrame>
        <p:nvGraphicFramePr>
          <p:cNvPr id="2" name="Table">
            <a:extLst>
              <a:ext uri="{FF2B5EF4-FFF2-40B4-BE49-F238E27FC236}">
                <a16:creationId xmlns:a16="http://schemas.microsoft.com/office/drawing/2014/main" id="{31F1C233-7993-FAD9-4E6E-3529E3C25168}"/>
              </a:ext>
            </a:extLst>
          </p:cNvPr>
          <p:cNvGraphicFramePr>
            <a:graphicFrameLocks noGrp="1"/>
          </p:cNvGraphicFramePr>
          <p:nvPr>
            <p:extLst>
              <p:ext uri="{D42A27DB-BD31-4B8C-83A1-F6EECF244321}">
                <p14:modId xmlns:p14="http://schemas.microsoft.com/office/powerpoint/2010/main" val="672145940"/>
              </p:ext>
            </p:extLst>
          </p:nvPr>
        </p:nvGraphicFramePr>
        <p:xfrm>
          <a:off x="458011" y="719665"/>
          <a:ext cx="11275976" cy="3336469"/>
        </p:xfrm>
        <a:graphic>
          <a:graphicData uri="http://schemas.openxmlformats.org/drawingml/2006/table">
            <a:tbl>
              <a:tblPr firstRow="1" bandRow="1">
                <a:tableStyleId>{5C22544A-7EE6-4342-B048-85BDC9FD1C3A}</a:tableStyleId>
              </a:tblPr>
              <a:tblGrid>
                <a:gridCol w="5637988">
                  <a:extLst>
                    <a:ext uri="{9D8B030D-6E8A-4147-A177-3AD203B41FA5}">
                      <a16:colId xmlns:a16="http://schemas.microsoft.com/office/drawing/2014/main" val="2163493800"/>
                    </a:ext>
                  </a:extLst>
                </a:gridCol>
                <a:gridCol w="5637988">
                  <a:extLst>
                    <a:ext uri="{9D8B030D-6E8A-4147-A177-3AD203B41FA5}">
                      <a16:colId xmlns:a16="http://schemas.microsoft.com/office/drawing/2014/main" val="3318267887"/>
                    </a:ext>
                  </a:extLst>
                </a:gridCol>
              </a:tblGrid>
              <a:tr h="3336469">
                <a:tc>
                  <a:txBody>
                    <a:bodyPr/>
                    <a:lstStyle/>
                    <a:p>
                      <a:pPr marL="0" marR="0" lvl="0" indent="0" algn="l" defTabSz="914400" rtl="0" eaLnBrk="1" fontAlgn="auto" latinLnBrk="0" hangingPunct="1">
                        <a:lnSpc>
                          <a:spcPct val="100000"/>
                        </a:lnSpc>
                        <a:spcBef>
                          <a:spcPts val="0"/>
                        </a:spcBef>
                        <a:spcAft>
                          <a:spcPts val="0"/>
                        </a:spcAft>
                        <a:buClrTx/>
                        <a:buSzTx/>
                        <a:buNone/>
                        <a:tabLst/>
                        <a:defRPr/>
                      </a:pPr>
                      <a:r>
                        <a:rPr lang="en-US" sz="1600" b="1">
                          <a:solidFill>
                            <a:schemeClr val="tx1"/>
                          </a:solidFill>
                          <a:latin typeface="+mn-lt"/>
                        </a:rPr>
                        <a:t>Plan and schedule action items for closing out the current year and preparing for the upcoming year:</a:t>
                      </a:r>
                    </a:p>
                    <a:p>
                      <a:pPr marL="0" marR="0" lvl="0" indent="0" algn="l" defTabSz="914400" rtl="0" eaLnBrk="1" fontAlgn="auto" latinLnBrk="0" hangingPunct="1">
                        <a:lnSpc>
                          <a:spcPct val="100000"/>
                        </a:lnSpc>
                        <a:spcBef>
                          <a:spcPts val="0"/>
                        </a:spcBef>
                        <a:spcAft>
                          <a:spcPts val="0"/>
                        </a:spcAft>
                        <a:buClrTx/>
                        <a:buSzTx/>
                        <a:buNone/>
                        <a:tabLst/>
                        <a:defRPr/>
                      </a:pPr>
                      <a:endParaRPr lang="en-US" sz="1600" b="0">
                        <a:solidFill>
                          <a:schemeClr val="tx1"/>
                        </a:solidFill>
                        <a:latin typeface="+mn-lt"/>
                      </a:endParaRPr>
                    </a:p>
                    <a:p>
                      <a:pPr marL="457200" indent="-457200">
                        <a:lnSpc>
                          <a:spcPct val="100000"/>
                        </a:lnSpc>
                        <a:spcBef>
                          <a:spcPts val="0"/>
                        </a:spcBef>
                        <a:buFont typeface="Arial" panose="020B0604020202020204" pitchFamily="34" charset="0"/>
                        <a:buAutoNum type="arabicPeriod"/>
                        <a:defRPr/>
                      </a:pPr>
                      <a:r>
                        <a:rPr lang="en-US" sz="1600" b="0">
                          <a:solidFill>
                            <a:schemeClr val="tx1"/>
                          </a:solidFill>
                        </a:rPr>
                        <a:t>Identify potential Ci3T Implementation Manual revisions</a:t>
                      </a:r>
                    </a:p>
                    <a:p>
                      <a:pPr marL="457200" indent="-457200">
                        <a:lnSpc>
                          <a:spcPct val="100000"/>
                        </a:lnSpc>
                        <a:spcBef>
                          <a:spcPts val="0"/>
                        </a:spcBef>
                        <a:buFont typeface="Arial" panose="020B0604020202020204" pitchFamily="34" charset="0"/>
                        <a:buAutoNum type="arabicPeriod"/>
                        <a:defRPr/>
                      </a:pPr>
                      <a:r>
                        <a:rPr lang="en-US" sz="1600" b="0">
                          <a:solidFill>
                            <a:schemeClr val="tx1"/>
                          </a:solidFill>
                        </a:rPr>
                        <a:t>Schedule time with your Ci3T Leadership Team to:</a:t>
                      </a:r>
                    </a:p>
                    <a:p>
                      <a:pPr marL="800100" lvl="1" indent="-342900">
                        <a:buFont typeface="Arial" panose="020B0604020202020204" pitchFamily="34" charset="0"/>
                        <a:buChar char="•"/>
                      </a:pPr>
                      <a:r>
                        <a:rPr lang="en-US" sz="1600" b="0">
                          <a:solidFill>
                            <a:schemeClr val="tx1"/>
                          </a:solidFill>
                        </a:rPr>
                        <a:t>complete Ci3T Implementation Manual revisions </a:t>
                      </a:r>
                    </a:p>
                    <a:p>
                      <a:pPr marL="800100" lvl="1" indent="-342900">
                        <a:buFont typeface="Arial" panose="020B0604020202020204" pitchFamily="34" charset="0"/>
                        <a:buChar char="•"/>
                      </a:pPr>
                      <a:r>
                        <a:rPr lang="en-US" sz="1600" b="0">
                          <a:solidFill>
                            <a:schemeClr val="tx1"/>
                          </a:solidFill>
                        </a:rPr>
                        <a:t>prepare for implementation in 2026-2027</a:t>
                      </a:r>
                    </a:p>
                    <a:p>
                      <a:pPr marL="514350" indent="-514350">
                        <a:buFont typeface="+mj-lt"/>
                        <a:buAutoNum type="arabicPeriod"/>
                      </a:pPr>
                      <a:r>
                        <a:rPr lang="en-US" sz="1600" b="0">
                          <a:solidFill>
                            <a:schemeClr val="tx1"/>
                          </a:solidFill>
                        </a:rPr>
                        <a:t>Create plans for spring data sharing (e.g., social validity, treatment integrity, academic &amp; behavior screenings)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b="1">
                          <a:solidFill>
                            <a:schemeClr val="tx1"/>
                          </a:solidFill>
                          <a:latin typeface="+mn-lt"/>
                        </a:rPr>
                        <a:t>Plan data-informed professional learning for the upcoming year:</a:t>
                      </a:r>
                    </a:p>
                    <a:p>
                      <a:pPr marL="0" indent="0">
                        <a:buFont typeface="Arial" panose="020B0604020202020204" pitchFamily="34" charset="0"/>
                        <a:buNone/>
                      </a:pPr>
                      <a:endParaRPr lang="en-US" sz="1600" b="0">
                        <a:solidFill>
                          <a:schemeClr val="tx1"/>
                        </a:solidFill>
                      </a:endParaRPr>
                    </a:p>
                    <a:p>
                      <a:pPr marL="342900" indent="-342900">
                        <a:buFont typeface="+mj-lt"/>
                        <a:buAutoNum type="arabicPeriod"/>
                      </a:pPr>
                      <a:r>
                        <a:rPr lang="en-US" sz="1600" b="0">
                          <a:solidFill>
                            <a:schemeClr val="tx1"/>
                          </a:solidFill>
                        </a:rPr>
                        <a:t>What are strengths of our current communication and professional learning systems?</a:t>
                      </a:r>
                    </a:p>
                    <a:p>
                      <a:pPr marL="342900" indent="-342900">
                        <a:buFont typeface="+mj-lt"/>
                        <a:buAutoNum type="arabicPeriod"/>
                      </a:pPr>
                      <a:r>
                        <a:rPr lang="en-US" sz="1600" b="0">
                          <a:solidFill>
                            <a:schemeClr val="tx1"/>
                          </a:solidFill>
                        </a:rPr>
                        <a:t>How can we share data updates and professional learning opportunities with faculty and staff more regularly?</a:t>
                      </a:r>
                    </a:p>
                    <a:p>
                      <a:pPr marL="342900" indent="-342900">
                        <a:buFont typeface="+mj-lt"/>
                        <a:buAutoNum type="arabicPeriod"/>
                      </a:pPr>
                      <a:r>
                        <a:rPr lang="en-US" sz="1600" b="0">
                          <a:solidFill>
                            <a:schemeClr val="tx1"/>
                          </a:solidFill>
                        </a:rPr>
                        <a:t>What resources and professional learning do faculty and staff require? Consider:</a:t>
                      </a:r>
                    </a:p>
                    <a:p>
                      <a:pPr marL="800100" lvl="1" indent="-342900">
                        <a:buFont typeface="+mj-lt"/>
                        <a:buAutoNum type="arabicPeriod"/>
                      </a:pPr>
                      <a:r>
                        <a:rPr lang="en-US" sz="1600" b="0">
                          <a:solidFill>
                            <a:schemeClr val="tx1"/>
                          </a:solidFill>
                        </a:rPr>
                        <a:t>Enhanced Ci3T Professional Learning Modules</a:t>
                      </a:r>
                    </a:p>
                    <a:p>
                      <a:pPr marL="800100" lvl="1" indent="-342900">
                        <a:buFont typeface="+mj-lt"/>
                        <a:buAutoNum type="arabicPeriod"/>
                      </a:pPr>
                      <a:r>
                        <a:rPr lang="en-US" sz="1600" b="0">
                          <a:solidFill>
                            <a:schemeClr val="tx1"/>
                          </a:solidFill>
                        </a:rPr>
                        <a:t>Empower Sessions </a:t>
                      </a:r>
                    </a:p>
                    <a:p>
                      <a:pPr marL="800100" lvl="1" indent="-342900">
                        <a:buFont typeface="+mj-lt"/>
                        <a:buAutoNum type="arabicPeriod"/>
                      </a:pPr>
                      <a:r>
                        <a:rPr lang="en-US" sz="1600" b="0">
                          <a:solidFill>
                            <a:schemeClr val="tx1"/>
                          </a:solidFill>
                        </a:rPr>
                        <a:t>Ci3T Trainers and Coaches Calls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877286742"/>
                  </a:ext>
                </a:extLst>
              </a:tr>
            </a:tbl>
          </a:graphicData>
        </a:graphic>
      </p:graphicFrame>
      <p:sp>
        <p:nvSpPr>
          <p:cNvPr id="3" name="Text">
            <a:extLst>
              <a:ext uri="{FF2B5EF4-FFF2-40B4-BE49-F238E27FC236}">
                <a16:creationId xmlns:a16="http://schemas.microsoft.com/office/drawing/2014/main" id="{1D1783BE-A6DE-0286-C898-AB6456E19A32}"/>
              </a:ext>
            </a:extLst>
          </p:cNvPr>
          <p:cNvSpPr txBox="1"/>
          <p:nvPr/>
        </p:nvSpPr>
        <p:spPr>
          <a:xfrm>
            <a:off x="458011" y="4065476"/>
            <a:ext cx="11275977" cy="399008"/>
          </a:xfrm>
          <a:prstGeom prst="rect">
            <a:avLst/>
          </a:prstGeom>
          <a:solidFill>
            <a:srgbClr val="233B52"/>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prstClr val="white"/>
                </a:solidFill>
                <a:effectLst/>
                <a:uLnTx/>
                <a:uFillTx/>
                <a:latin typeface="+mn-lt"/>
                <a:ea typeface="+mn-ea"/>
                <a:cs typeface="+mn-cs"/>
              </a:rPr>
              <a:t>Write any action items in your Ci3T Leadership Team Meeting Agenda</a:t>
            </a:r>
          </a:p>
        </p:txBody>
      </p:sp>
      <p:pic>
        <p:nvPicPr>
          <p:cNvPr id="18" name="Picture 1" descr="Ci3T Implementation Manual Review">
            <a:extLst>
              <a:ext uri="{FF2B5EF4-FFF2-40B4-BE49-F238E27FC236}">
                <a16:creationId xmlns:a16="http://schemas.microsoft.com/office/drawing/2014/main" id="{2828F93D-7C29-A515-62A0-9472E40DBE5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720109" y="4640826"/>
            <a:ext cx="2666249" cy="2060284"/>
          </a:xfrm>
          <a:prstGeom prst="rect">
            <a:avLst/>
          </a:prstGeom>
          <a:ln>
            <a:noFill/>
          </a:ln>
          <a:effectLst>
            <a:outerShdw blurRad="292100" dist="139700" dir="2700000" algn="tl" rotWithShape="0">
              <a:srgbClr val="333333">
                <a:alpha val="65000"/>
              </a:srgbClr>
            </a:outerShdw>
          </a:effectLst>
        </p:spPr>
      </p:pic>
      <p:sp>
        <p:nvSpPr>
          <p:cNvPr id="19" name="Arrow">
            <a:extLst>
              <a:ext uri="{FF2B5EF4-FFF2-40B4-BE49-F238E27FC236}">
                <a16:creationId xmlns:a16="http://schemas.microsoft.com/office/drawing/2014/main" id="{94A9E0AA-4569-B80E-4923-9F04AF0C0305}"/>
              </a:ext>
            </a:extLst>
          </p:cNvPr>
          <p:cNvSpPr/>
          <p:nvPr/>
        </p:nvSpPr>
        <p:spPr>
          <a:xfrm>
            <a:off x="7540326" y="5064969"/>
            <a:ext cx="2575183" cy="990606"/>
          </a:xfrm>
          <a:prstGeom prst="right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400"/>
              <a:t>Use “Ci3T Imp Manual Review” to revise</a:t>
            </a:r>
          </a:p>
        </p:txBody>
      </p:sp>
      <p:pic>
        <p:nvPicPr>
          <p:cNvPr id="17" name="Picture 2" descr="Example of an Implementation Manual">
            <a:extLst>
              <a:ext uri="{FF2B5EF4-FFF2-40B4-BE49-F238E27FC236}">
                <a16:creationId xmlns:a16="http://schemas.microsoft.com/office/drawing/2014/main" id="{43AD9A9F-0C46-AD33-1D75-BE9A2B797972}"/>
              </a:ext>
            </a:extLst>
          </p:cNvPr>
          <p:cNvPicPr>
            <a:picLocks noChangeAspect="1"/>
          </p:cNvPicPr>
          <p:nvPr/>
        </p:nvPicPr>
        <p:blipFill>
          <a:blip r:embed="rId4"/>
          <a:stretch>
            <a:fillRect/>
          </a:stretch>
        </p:blipFill>
        <p:spPr>
          <a:xfrm>
            <a:off x="10269477" y="4382745"/>
            <a:ext cx="1815355" cy="2355055"/>
          </a:xfrm>
          <a:prstGeom prst="rect">
            <a:avLst/>
          </a:prstGeom>
        </p:spPr>
      </p:pic>
      <p:pic>
        <p:nvPicPr>
          <p:cNvPr id="15" name="15:00">
            <a:extLst>
              <a:ext uri="{FF2B5EF4-FFF2-40B4-BE49-F238E27FC236}">
                <a16:creationId xmlns:a16="http://schemas.microsoft.com/office/drawing/2014/main" id="{4F278708-2BF9-2EA9-E22A-4DAB398411A8}"/>
              </a:ext>
              <a:ext uri="{C183D7F6-B498-43B3-948B-1728B52AA6E4}">
                <adec:decorative xmlns:adec="http://schemas.microsoft.com/office/drawing/2017/decorative" val="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630935" y="5064969"/>
            <a:ext cx="3645129" cy="1292598"/>
          </a:xfrm>
          <a:prstGeom prst="rect">
            <a:avLst/>
          </a:prstGeom>
          <a:noFill/>
        </p:spPr>
      </p:pic>
      <p:pic>
        <p:nvPicPr>
          <p:cNvPr id="26" name="14:00">
            <a:extLst>
              <a:ext uri="{FF2B5EF4-FFF2-40B4-BE49-F238E27FC236}">
                <a16:creationId xmlns:a16="http://schemas.microsoft.com/office/drawing/2014/main" id="{B474BCA3-9061-C41B-E7A6-3D568D67235D}"/>
              </a:ext>
              <a:ext uri="{C183D7F6-B498-43B3-948B-1728B52AA6E4}">
                <adec:decorative xmlns:adec="http://schemas.microsoft.com/office/drawing/2017/decorative" val="1"/>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tretch>
            <a:fillRect/>
          </a:stretch>
        </p:blipFill>
        <p:spPr bwMode="auto">
          <a:xfrm>
            <a:off x="630627" y="5064969"/>
            <a:ext cx="3645129" cy="1292598"/>
          </a:xfrm>
          <a:prstGeom prst="rect">
            <a:avLst/>
          </a:prstGeom>
          <a:noFill/>
        </p:spPr>
      </p:pic>
      <p:pic>
        <p:nvPicPr>
          <p:cNvPr id="27" name="13:00">
            <a:extLst>
              <a:ext uri="{FF2B5EF4-FFF2-40B4-BE49-F238E27FC236}">
                <a16:creationId xmlns:a16="http://schemas.microsoft.com/office/drawing/2014/main" id="{75F704B1-940B-1B14-F9D3-BE6203552925}"/>
              </a:ext>
              <a:ext uri="{C183D7F6-B498-43B3-948B-1728B52AA6E4}">
                <adec:decorative xmlns:adec="http://schemas.microsoft.com/office/drawing/2017/decorative" val="1"/>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tretch>
            <a:fillRect/>
          </a:stretch>
        </p:blipFill>
        <p:spPr bwMode="auto">
          <a:xfrm>
            <a:off x="630951" y="5064969"/>
            <a:ext cx="3645129" cy="1292598"/>
          </a:xfrm>
          <a:prstGeom prst="rect">
            <a:avLst/>
          </a:prstGeom>
          <a:noFill/>
        </p:spPr>
      </p:pic>
      <p:pic>
        <p:nvPicPr>
          <p:cNvPr id="28" name="12:00">
            <a:extLst>
              <a:ext uri="{FF2B5EF4-FFF2-40B4-BE49-F238E27FC236}">
                <a16:creationId xmlns:a16="http://schemas.microsoft.com/office/drawing/2014/main" id="{A27A5787-CE55-4A52-D2AC-7B8976D0CFD4}"/>
              </a:ext>
              <a:ext uri="{C183D7F6-B498-43B3-948B-1728B52AA6E4}">
                <adec:decorative xmlns:adec="http://schemas.microsoft.com/office/drawing/2017/decorative" val="1"/>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tretch>
            <a:fillRect/>
          </a:stretch>
        </p:blipFill>
        <p:spPr bwMode="auto">
          <a:xfrm>
            <a:off x="630683" y="5064969"/>
            <a:ext cx="3645129" cy="1292598"/>
          </a:xfrm>
          <a:prstGeom prst="rect">
            <a:avLst/>
          </a:prstGeom>
          <a:noFill/>
        </p:spPr>
      </p:pic>
      <p:pic>
        <p:nvPicPr>
          <p:cNvPr id="29" name="11:00">
            <a:extLst>
              <a:ext uri="{FF2B5EF4-FFF2-40B4-BE49-F238E27FC236}">
                <a16:creationId xmlns:a16="http://schemas.microsoft.com/office/drawing/2014/main" id="{85516D8B-BE03-E47E-BB6A-67004C77C96E}"/>
              </a:ext>
              <a:ext uri="{C183D7F6-B498-43B3-948B-1728B52AA6E4}">
                <adec:decorative xmlns:adec="http://schemas.microsoft.com/office/drawing/2017/decorative" val="1"/>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tretch>
            <a:fillRect/>
          </a:stretch>
        </p:blipFill>
        <p:spPr bwMode="auto">
          <a:xfrm>
            <a:off x="630683" y="5064969"/>
            <a:ext cx="3645129" cy="1292598"/>
          </a:xfrm>
          <a:prstGeom prst="rect">
            <a:avLst/>
          </a:prstGeom>
          <a:noFill/>
        </p:spPr>
      </p:pic>
      <p:pic>
        <p:nvPicPr>
          <p:cNvPr id="30" name="10:00">
            <a:extLst>
              <a:ext uri="{FF2B5EF4-FFF2-40B4-BE49-F238E27FC236}">
                <a16:creationId xmlns:a16="http://schemas.microsoft.com/office/drawing/2014/main" id="{EB89B064-38D3-F066-1DD9-7051140095A8}"/>
              </a:ext>
              <a:ext uri="{C183D7F6-B498-43B3-948B-1728B52AA6E4}">
                <adec:decorative xmlns:adec="http://schemas.microsoft.com/office/drawing/2017/decorative" val="1"/>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tretch>
            <a:fillRect/>
          </a:stretch>
        </p:blipFill>
        <p:spPr bwMode="auto">
          <a:xfrm>
            <a:off x="630739" y="5064969"/>
            <a:ext cx="3645129" cy="1292598"/>
          </a:xfrm>
          <a:prstGeom prst="rect">
            <a:avLst/>
          </a:prstGeom>
          <a:noFill/>
        </p:spPr>
      </p:pic>
      <p:pic>
        <p:nvPicPr>
          <p:cNvPr id="31" name="09:00">
            <a:extLst>
              <a:ext uri="{FF2B5EF4-FFF2-40B4-BE49-F238E27FC236}">
                <a16:creationId xmlns:a16="http://schemas.microsoft.com/office/drawing/2014/main" id="{E8CE544D-9276-2133-C6B8-D56C1137DE2D}"/>
              </a:ext>
              <a:ext uri="{C183D7F6-B498-43B3-948B-1728B52AA6E4}">
                <adec:decorative xmlns:adec="http://schemas.microsoft.com/office/drawing/2017/decorative" val="1"/>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tretch>
            <a:fillRect/>
          </a:stretch>
        </p:blipFill>
        <p:spPr bwMode="auto">
          <a:xfrm>
            <a:off x="630795" y="5064969"/>
            <a:ext cx="3645129" cy="1292598"/>
          </a:xfrm>
          <a:prstGeom prst="rect">
            <a:avLst/>
          </a:prstGeom>
          <a:noFill/>
        </p:spPr>
      </p:pic>
      <p:pic>
        <p:nvPicPr>
          <p:cNvPr id="32" name="08:00">
            <a:extLst>
              <a:ext uri="{FF2B5EF4-FFF2-40B4-BE49-F238E27FC236}">
                <a16:creationId xmlns:a16="http://schemas.microsoft.com/office/drawing/2014/main" id="{FB552AC8-5E1D-5674-4D1E-2A86F58093E1}"/>
              </a:ext>
              <a:ext uri="{C183D7F6-B498-43B3-948B-1728B52AA6E4}">
                <adec:decorative xmlns:adec="http://schemas.microsoft.com/office/drawing/2017/decorative" val="1"/>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tretch>
            <a:fillRect/>
          </a:stretch>
        </p:blipFill>
        <p:spPr bwMode="auto">
          <a:xfrm>
            <a:off x="630959" y="5064969"/>
            <a:ext cx="3645129" cy="1292598"/>
          </a:xfrm>
          <a:prstGeom prst="rect">
            <a:avLst/>
          </a:prstGeom>
          <a:noFill/>
        </p:spPr>
      </p:pic>
      <p:pic>
        <p:nvPicPr>
          <p:cNvPr id="33" name="07:00">
            <a:extLst>
              <a:ext uri="{FF2B5EF4-FFF2-40B4-BE49-F238E27FC236}">
                <a16:creationId xmlns:a16="http://schemas.microsoft.com/office/drawing/2014/main" id="{FC1A561D-FE7C-0805-0076-773226453EC7}"/>
              </a:ext>
              <a:ext uri="{C183D7F6-B498-43B3-948B-1728B52AA6E4}">
                <adec:decorative xmlns:adec="http://schemas.microsoft.com/office/drawing/2017/decorative" val="1"/>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tretch>
            <a:fillRect/>
          </a:stretch>
        </p:blipFill>
        <p:spPr bwMode="auto">
          <a:xfrm>
            <a:off x="630961" y="5064969"/>
            <a:ext cx="3645129" cy="1292598"/>
          </a:xfrm>
          <a:prstGeom prst="rect">
            <a:avLst/>
          </a:prstGeom>
          <a:noFill/>
        </p:spPr>
      </p:pic>
      <p:pic>
        <p:nvPicPr>
          <p:cNvPr id="34" name="06:00">
            <a:extLst>
              <a:ext uri="{FF2B5EF4-FFF2-40B4-BE49-F238E27FC236}">
                <a16:creationId xmlns:a16="http://schemas.microsoft.com/office/drawing/2014/main" id="{15F63DD0-1D32-897D-F89D-5BC476F675C3}"/>
              </a:ext>
              <a:ext uri="{C183D7F6-B498-43B3-948B-1728B52AA6E4}">
                <adec:decorative xmlns:adec="http://schemas.microsoft.com/office/drawing/2017/decorative" val="1"/>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tretch>
            <a:fillRect/>
          </a:stretch>
        </p:blipFill>
        <p:spPr bwMode="auto">
          <a:xfrm>
            <a:off x="630961" y="5064969"/>
            <a:ext cx="3645129" cy="1292598"/>
          </a:xfrm>
          <a:prstGeom prst="rect">
            <a:avLst/>
          </a:prstGeom>
          <a:noFill/>
        </p:spPr>
      </p:pic>
      <p:pic>
        <p:nvPicPr>
          <p:cNvPr id="35" name="05:00">
            <a:extLst>
              <a:ext uri="{FF2B5EF4-FFF2-40B4-BE49-F238E27FC236}">
                <a16:creationId xmlns:a16="http://schemas.microsoft.com/office/drawing/2014/main" id="{E1AB8DF0-24EE-5059-D1EC-E7CE88A19A96}"/>
              </a:ext>
              <a:ext uri="{C183D7F6-B498-43B3-948B-1728B52AA6E4}">
                <adec:decorative xmlns:adec="http://schemas.microsoft.com/office/drawing/2017/decorative" val="1"/>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tretch>
            <a:fillRect/>
          </a:stretch>
        </p:blipFill>
        <p:spPr bwMode="auto">
          <a:xfrm>
            <a:off x="630961" y="5064969"/>
            <a:ext cx="3645129" cy="1292598"/>
          </a:xfrm>
          <a:prstGeom prst="rect">
            <a:avLst/>
          </a:prstGeom>
          <a:noFill/>
        </p:spPr>
      </p:pic>
      <p:pic>
        <p:nvPicPr>
          <p:cNvPr id="36" name="04:00">
            <a:extLst>
              <a:ext uri="{FF2B5EF4-FFF2-40B4-BE49-F238E27FC236}">
                <a16:creationId xmlns:a16="http://schemas.microsoft.com/office/drawing/2014/main" id="{C8221731-CE32-1EBD-EDC5-8A9C2C009C7A}"/>
              </a:ext>
              <a:ext uri="{C183D7F6-B498-43B3-948B-1728B52AA6E4}">
                <adec:decorative xmlns:adec="http://schemas.microsoft.com/office/drawing/2017/decorative" val="1"/>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tretch>
            <a:fillRect/>
          </a:stretch>
        </p:blipFill>
        <p:spPr bwMode="auto">
          <a:xfrm>
            <a:off x="630795" y="5064969"/>
            <a:ext cx="3645129" cy="1292598"/>
          </a:xfrm>
          <a:prstGeom prst="rect">
            <a:avLst/>
          </a:prstGeom>
          <a:noFill/>
        </p:spPr>
      </p:pic>
      <p:pic>
        <p:nvPicPr>
          <p:cNvPr id="37" name="03:00">
            <a:extLst>
              <a:ext uri="{FF2B5EF4-FFF2-40B4-BE49-F238E27FC236}">
                <a16:creationId xmlns:a16="http://schemas.microsoft.com/office/drawing/2014/main" id="{E26E9BEA-6305-1CA7-0085-3E9F49B1E5B2}"/>
              </a:ext>
              <a:ext uri="{C183D7F6-B498-43B3-948B-1728B52AA6E4}">
                <adec:decorative xmlns:adec="http://schemas.microsoft.com/office/drawing/2017/decorative" val="1"/>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tretch>
            <a:fillRect/>
          </a:stretch>
        </p:blipFill>
        <p:spPr bwMode="auto">
          <a:xfrm>
            <a:off x="630961" y="5064971"/>
            <a:ext cx="3645129" cy="1292598"/>
          </a:xfrm>
          <a:prstGeom prst="rect">
            <a:avLst/>
          </a:prstGeom>
          <a:noFill/>
        </p:spPr>
      </p:pic>
      <p:pic>
        <p:nvPicPr>
          <p:cNvPr id="38" name="02:00">
            <a:extLst>
              <a:ext uri="{FF2B5EF4-FFF2-40B4-BE49-F238E27FC236}">
                <a16:creationId xmlns:a16="http://schemas.microsoft.com/office/drawing/2014/main" id="{6D155740-5C77-10E2-FD80-C187295512B3}"/>
              </a:ext>
              <a:ext uri="{C183D7F6-B498-43B3-948B-1728B52AA6E4}">
                <adec:decorative xmlns:adec="http://schemas.microsoft.com/office/drawing/2017/decorative" val="1"/>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tretch>
            <a:fillRect/>
          </a:stretch>
        </p:blipFill>
        <p:spPr bwMode="auto">
          <a:xfrm>
            <a:off x="630963" y="5064971"/>
            <a:ext cx="3645129" cy="1292598"/>
          </a:xfrm>
          <a:prstGeom prst="rect">
            <a:avLst/>
          </a:prstGeom>
          <a:noFill/>
        </p:spPr>
      </p:pic>
      <p:pic>
        <p:nvPicPr>
          <p:cNvPr id="39" name="01:00">
            <a:extLst>
              <a:ext uri="{FF2B5EF4-FFF2-40B4-BE49-F238E27FC236}">
                <a16:creationId xmlns:a16="http://schemas.microsoft.com/office/drawing/2014/main" id="{BEA2AD2C-63C2-61D6-08AC-46184163F3B0}"/>
              </a:ext>
              <a:ext uri="{C183D7F6-B498-43B3-948B-1728B52AA6E4}">
                <adec:decorative xmlns:adec="http://schemas.microsoft.com/office/drawing/2017/decorative" val="1"/>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tretch>
            <a:fillRect/>
          </a:stretch>
        </p:blipFill>
        <p:spPr bwMode="auto">
          <a:xfrm>
            <a:off x="630963" y="5064973"/>
            <a:ext cx="3645129" cy="1292598"/>
          </a:xfrm>
          <a:prstGeom prst="rect">
            <a:avLst/>
          </a:prstGeom>
          <a:noFill/>
        </p:spPr>
      </p:pic>
      <p:pic>
        <p:nvPicPr>
          <p:cNvPr id="40" name="00:30">
            <a:extLst>
              <a:ext uri="{FF2B5EF4-FFF2-40B4-BE49-F238E27FC236}">
                <a16:creationId xmlns:a16="http://schemas.microsoft.com/office/drawing/2014/main" id="{FB04D5DD-A4CD-D75E-B5BF-2D50CFA04951}"/>
              </a:ext>
              <a:ext uri="{C183D7F6-B498-43B3-948B-1728B52AA6E4}">
                <adec:decorative xmlns:adec="http://schemas.microsoft.com/office/drawing/2017/decorative" val="1"/>
              </a:ext>
            </a:extLst>
          </p:cNvPr>
          <p:cNvPicPr>
            <a:picLocks noChangeAspect="1" noChangeArrowheads="1"/>
          </p:cNvPicPr>
          <p:nvPr/>
        </p:nvPicPr>
        <p:blipFill>
          <a:blip r:embed="rId20" cstate="screen">
            <a:extLst>
              <a:ext uri="{28A0092B-C50C-407E-A947-70E740481C1C}">
                <a14:useLocalDpi xmlns:a14="http://schemas.microsoft.com/office/drawing/2010/main"/>
              </a:ext>
            </a:extLst>
          </a:blip>
          <a:stretch>
            <a:fillRect/>
          </a:stretch>
        </p:blipFill>
        <p:spPr bwMode="auto">
          <a:xfrm>
            <a:off x="630851" y="5064969"/>
            <a:ext cx="3645129" cy="1292598"/>
          </a:xfrm>
          <a:prstGeom prst="rect">
            <a:avLst/>
          </a:prstGeom>
          <a:noFill/>
        </p:spPr>
      </p:pic>
      <p:pic>
        <p:nvPicPr>
          <p:cNvPr id="41" name="00:00">
            <a:extLst>
              <a:ext uri="{FF2B5EF4-FFF2-40B4-BE49-F238E27FC236}">
                <a16:creationId xmlns:a16="http://schemas.microsoft.com/office/drawing/2014/main" id="{6E7504C5-966E-EFE9-A120-F8A96E9AD07C}"/>
              </a:ext>
              <a:ext uri="{C183D7F6-B498-43B3-948B-1728B52AA6E4}">
                <adec:decorative xmlns:adec="http://schemas.microsoft.com/office/drawing/2017/decorative" val="1"/>
              </a:ext>
            </a:extLst>
          </p:cNvPr>
          <p:cNvPicPr>
            <a:picLocks noChangeAspect="1" noChangeArrowheads="1"/>
          </p:cNvPicPr>
          <p:nvPr/>
        </p:nvPicPr>
        <p:blipFill>
          <a:blip r:embed="rId21" cstate="screen">
            <a:extLst>
              <a:ext uri="{28A0092B-C50C-407E-A947-70E740481C1C}">
                <a14:useLocalDpi xmlns:a14="http://schemas.microsoft.com/office/drawing/2010/main"/>
              </a:ext>
            </a:extLst>
          </a:blip>
          <a:stretch>
            <a:fillRect/>
          </a:stretch>
        </p:blipFill>
        <p:spPr bwMode="auto">
          <a:xfrm>
            <a:off x="630907" y="5064969"/>
            <a:ext cx="3645127" cy="1292599"/>
          </a:xfrm>
          <a:prstGeom prst="rect">
            <a:avLst/>
          </a:prstGeom>
          <a:noFill/>
        </p:spPr>
      </p:pic>
    </p:spTree>
    <p:extLst>
      <p:ext uri="{BB962C8B-B14F-4D97-AF65-F5344CB8AC3E}">
        <p14:creationId xmlns:p14="http://schemas.microsoft.com/office/powerpoint/2010/main" val="2030957956"/>
      </p:ext>
    </p:extLst>
  </p:cSld>
  <p:clrMapOvr>
    <a:masterClrMapping/>
  </p:clrMapOvr>
  <mc:AlternateContent xmlns:mc="http://schemas.openxmlformats.org/markup-compatibility/2006" xmlns:p14="http://schemas.microsoft.com/office/powerpoint/2010/main">
    <mc:Choice Requires="p14">
      <p:transition p14:dur="0" advClick="0" advTm="301000"/>
    </mc:Choice>
    <mc:Fallback xmlns="">
      <p:transition advClick="0" advTm="3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26"/>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27"/>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28"/>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29"/>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30"/>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31"/>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32"/>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33"/>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34"/>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35"/>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36"/>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37"/>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38"/>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39"/>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40"/>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6E78-DC06-1A6D-2911-E4342116F04C}"/>
              </a:ext>
            </a:extLst>
          </p:cNvPr>
          <p:cNvSpPr>
            <a:spLocks noGrp="1"/>
          </p:cNvSpPr>
          <p:nvPr>
            <p:ph type="title"/>
          </p:nvPr>
        </p:nvSpPr>
        <p:spPr/>
        <p:txBody>
          <a:bodyPr/>
          <a:lstStyle/>
          <a:p>
            <a:r>
              <a:rPr lang="en-US"/>
              <a:t>Wrapping Up and Moving Forward</a:t>
            </a:r>
          </a:p>
        </p:txBody>
      </p:sp>
    </p:spTree>
    <p:extLst>
      <p:ext uri="{BB962C8B-B14F-4D97-AF65-F5344CB8AC3E}">
        <p14:creationId xmlns:p14="http://schemas.microsoft.com/office/powerpoint/2010/main" val="7974128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4CF539-B0EE-19B0-C67C-0ABC42D004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E5A8B9-151E-5011-18EA-2E96083F91C3}"/>
              </a:ext>
            </a:extLst>
          </p:cNvPr>
          <p:cNvSpPr>
            <a:spLocks noGrp="1"/>
          </p:cNvSpPr>
          <p:nvPr>
            <p:ph type="title"/>
          </p:nvPr>
        </p:nvSpPr>
        <p:spPr/>
        <p:txBody>
          <a:bodyPr/>
          <a:lstStyle/>
          <a:p>
            <a:r>
              <a:rPr lang="en-US"/>
              <a:t>Let’s Chat!</a:t>
            </a:r>
          </a:p>
        </p:txBody>
      </p:sp>
      <p:sp>
        <p:nvSpPr>
          <p:cNvPr id="3" name="Content 1">
            <a:extLst>
              <a:ext uri="{FF2B5EF4-FFF2-40B4-BE49-F238E27FC236}">
                <a16:creationId xmlns:a16="http://schemas.microsoft.com/office/drawing/2014/main" id="{D6007C8B-156C-344B-8F7B-7508069F784F}"/>
              </a:ext>
            </a:extLst>
          </p:cNvPr>
          <p:cNvSpPr>
            <a:spLocks noGrp="1"/>
          </p:cNvSpPr>
          <p:nvPr>
            <p:ph sz="half" idx="1"/>
          </p:nvPr>
        </p:nvSpPr>
        <p:spPr>
          <a:xfrm>
            <a:off x="838199" y="1825625"/>
            <a:ext cx="5491939" cy="4351338"/>
          </a:xfrm>
        </p:spPr>
        <p:txBody>
          <a:bodyPr>
            <a:normAutofit/>
          </a:bodyPr>
          <a:lstStyle/>
          <a:p>
            <a:pPr marL="0" indent="0">
              <a:buNone/>
            </a:pPr>
            <a:r>
              <a:rPr lang="en-US"/>
              <a:t>What is 1 action item you or your team is taking following today’s session?</a:t>
            </a:r>
          </a:p>
        </p:txBody>
      </p:sp>
      <p:pic>
        <p:nvPicPr>
          <p:cNvPr id="11" name="Picture 1" descr="A screenshot of a blank Zoom chat box">
            <a:extLst>
              <a:ext uri="{FF2B5EF4-FFF2-40B4-BE49-F238E27FC236}">
                <a16:creationId xmlns:a16="http://schemas.microsoft.com/office/drawing/2014/main" id="{E59BF5C6-281D-5BC9-61E4-B6472DEF3964}"/>
              </a:ext>
            </a:extLst>
          </p:cNvPr>
          <p:cNvPicPr>
            <a:picLocks noGrp="1" noChangeAspect="1"/>
          </p:cNvPicPr>
          <p:nvPr>
            <p:ph sz="half" idx="2"/>
          </p:nvPr>
        </p:nvPicPr>
        <p:blipFill>
          <a:blip r:embed="rId2"/>
          <a:stretch>
            <a:fillRect/>
          </a:stretch>
        </p:blipFill>
        <p:spPr>
          <a:xfrm>
            <a:off x="6553325" y="1825625"/>
            <a:ext cx="3345666" cy="3605019"/>
          </a:xfrm>
          <a:ln>
            <a:solidFill>
              <a:schemeClr val="tx1"/>
            </a:solidFill>
          </a:ln>
        </p:spPr>
      </p:pic>
      <p:pic>
        <p:nvPicPr>
          <p:cNvPr id="9" name="Picture 2">
            <a:extLst>
              <a:ext uri="{FF2B5EF4-FFF2-40B4-BE49-F238E27FC236}">
                <a16:creationId xmlns:a16="http://schemas.microsoft.com/office/drawing/2014/main" id="{F5BAF451-C4BB-9E52-026C-8AFA22C461C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253500" y="3429000"/>
            <a:ext cx="1615580" cy="2194750"/>
          </a:xfrm>
          <a:prstGeom prst="rect">
            <a:avLst/>
          </a:prstGeom>
        </p:spPr>
      </p:pic>
    </p:spTree>
    <p:extLst>
      <p:ext uri="{BB962C8B-B14F-4D97-AF65-F5344CB8AC3E}">
        <p14:creationId xmlns:p14="http://schemas.microsoft.com/office/powerpoint/2010/main" val="104368037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5702C-1EB5-3FB6-07D9-06EF3BEE4D65}"/>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AB44307C-A55C-452A-3080-C96F547B7B25}"/>
              </a:ext>
            </a:extLst>
          </p:cNvPr>
          <p:cNvSpPr>
            <a:spLocks noGrp="1"/>
          </p:cNvSpPr>
          <p:nvPr>
            <p:ph type="title"/>
          </p:nvPr>
        </p:nvSpPr>
        <p:spPr/>
        <p:txBody>
          <a:bodyPr/>
          <a:lstStyle/>
          <a:p>
            <a:r>
              <a:rPr lang="en-US"/>
              <a:t>Project EMPOWER+</a:t>
            </a:r>
          </a:p>
        </p:txBody>
      </p:sp>
      <p:pic>
        <p:nvPicPr>
          <p:cNvPr id="13" name="Picture" descr="Ci3T Project EMPOWER+ 2025-2026 Flyer">
            <a:extLst>
              <a:ext uri="{FF2B5EF4-FFF2-40B4-BE49-F238E27FC236}">
                <a16:creationId xmlns:a16="http://schemas.microsoft.com/office/drawing/2014/main" id="{5B72C408-784A-1E90-1204-C7ABA03341CD}"/>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592394" y="1690688"/>
            <a:ext cx="3285989" cy="4254014"/>
          </a:xfrm>
          <a:prstGeom prst="rect">
            <a:avLst/>
          </a:prstGeom>
          <a:ln>
            <a:solidFill>
              <a:schemeClr val="tx1"/>
            </a:solidFill>
          </a:ln>
        </p:spPr>
      </p:pic>
      <p:graphicFrame>
        <p:nvGraphicFramePr>
          <p:cNvPr id="5" name="Content">
            <a:extLst>
              <a:ext uri="{FF2B5EF4-FFF2-40B4-BE49-F238E27FC236}">
                <a16:creationId xmlns:a16="http://schemas.microsoft.com/office/drawing/2014/main" id="{87D82CF0-5334-8870-3F34-D9956EA20A51}"/>
              </a:ext>
            </a:extLst>
          </p:cNvPr>
          <p:cNvGraphicFramePr>
            <a:graphicFrameLocks noGrp="1"/>
          </p:cNvGraphicFramePr>
          <p:nvPr>
            <p:ph idx="1"/>
          </p:nvPr>
        </p:nvGraphicFramePr>
        <p:xfrm>
          <a:off x="4077707" y="1690688"/>
          <a:ext cx="7524358" cy="4254011"/>
        </p:xfrm>
        <a:graphic>
          <a:graphicData uri="http://schemas.openxmlformats.org/drawingml/2006/table">
            <a:tbl>
              <a:tblPr firstRow="1" bandRow="1">
                <a:tableStyleId>{5C22544A-7EE6-4342-B048-85BDC9FD1C3A}</a:tableStyleId>
              </a:tblPr>
              <a:tblGrid>
                <a:gridCol w="5764384">
                  <a:extLst>
                    <a:ext uri="{9D8B030D-6E8A-4147-A177-3AD203B41FA5}">
                      <a16:colId xmlns:a16="http://schemas.microsoft.com/office/drawing/2014/main" val="1684673339"/>
                    </a:ext>
                  </a:extLst>
                </a:gridCol>
                <a:gridCol w="1759974">
                  <a:extLst>
                    <a:ext uri="{9D8B030D-6E8A-4147-A177-3AD203B41FA5}">
                      <a16:colId xmlns:a16="http://schemas.microsoft.com/office/drawing/2014/main" val="2203440040"/>
                    </a:ext>
                  </a:extLst>
                </a:gridCol>
              </a:tblGrid>
              <a:tr h="449119">
                <a:tc>
                  <a:txBody>
                    <a:bodyPr/>
                    <a:lstStyle/>
                    <a:p>
                      <a:pPr marL="0" marR="0">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EMPOWER+ Session</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tc>
                  <a:txBody>
                    <a:bodyPr/>
                    <a:lstStyle/>
                    <a:p>
                      <a:pPr marL="0" marR="0" algn="ctr">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Date</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extLst>
                  <a:ext uri="{0D108BD9-81ED-4DB2-BD59-A6C34878D82A}">
                    <a16:rowId xmlns:a16="http://schemas.microsoft.com/office/drawing/2014/main" val="247796365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Starting Strong: Effective Tier 1 Practices for Educators</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September 24,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47557844"/>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From Data to Action: Using Systematic Screening to Inform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October 8,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6004867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Ci3T In Action: Integrated Lesson Planning for Enhanced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November 18, 2025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36306396"/>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Mastering Behavior Specific Praise and Precorrection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January 21,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2934785"/>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A 6-Step Instructional Approach for Responding to Challenging Behaviors: A Tier 1 Practice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February 10,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0607327"/>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2 Support for Students Experiencing Anxious Feelings: Recognize. Relax. Record.</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March 25,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8570271"/>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3 Support for Students with Intensive Intervention Needs: Functional Assessment-Based Intervention (FABI)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April 28,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7824719"/>
                  </a:ext>
                </a:extLst>
              </a:tr>
            </a:tbl>
          </a:graphicData>
        </a:graphic>
      </p:graphicFrame>
    </p:spTree>
    <p:extLst>
      <p:ext uri="{BB962C8B-B14F-4D97-AF65-F5344CB8AC3E}">
        <p14:creationId xmlns:p14="http://schemas.microsoft.com/office/powerpoint/2010/main" val="87880091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819D9B-7F4F-179B-28A5-D40C8494DCA7}"/>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AB30496D-0C0C-19FA-16B9-1D7568E79B94}"/>
              </a:ext>
            </a:extLst>
          </p:cNvPr>
          <p:cNvSpPr txBox="1">
            <a:spLocks noGrp="1"/>
          </p:cNvSpPr>
          <p:nvPr>
            <p:ph type="title" idx="4294967295"/>
          </p:nvPr>
        </p:nvSpPr>
        <p:spPr>
          <a:xfrm>
            <a:off x="838200" y="36512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Ci3T Trainers and Coaches Calls </a:t>
            </a:r>
          </a:p>
        </p:txBody>
      </p:sp>
      <p:pic>
        <p:nvPicPr>
          <p:cNvPr id="9" name="Picture" descr="Ci3T Trainers and Coaches Calls Flyer">
            <a:extLst>
              <a:ext uri="{FF2B5EF4-FFF2-40B4-BE49-F238E27FC236}">
                <a16:creationId xmlns:a16="http://schemas.microsoft.com/office/drawing/2014/main" id="{786EADC8-51A1-042A-68D5-331E47043A6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93643" y="1630031"/>
            <a:ext cx="3478395" cy="4467885"/>
          </a:xfrm>
          <a:prstGeom prst="rect">
            <a:avLst/>
          </a:prstGeom>
          <a:ln>
            <a:noFill/>
          </a:ln>
        </p:spPr>
      </p:pic>
      <p:graphicFrame>
        <p:nvGraphicFramePr>
          <p:cNvPr id="6" name="Table">
            <a:extLst>
              <a:ext uri="{FF2B5EF4-FFF2-40B4-BE49-F238E27FC236}">
                <a16:creationId xmlns:a16="http://schemas.microsoft.com/office/drawing/2014/main" id="{1D4FC111-20DB-D61A-461E-A89D79170051}"/>
              </a:ext>
            </a:extLst>
          </p:cNvPr>
          <p:cNvGraphicFramePr>
            <a:graphicFrameLocks noGrp="1"/>
          </p:cNvGraphicFramePr>
          <p:nvPr/>
        </p:nvGraphicFramePr>
        <p:xfrm>
          <a:off x="4141655" y="1235073"/>
          <a:ext cx="6751634" cy="5257802"/>
        </p:xfrm>
        <a:graphic>
          <a:graphicData uri="http://schemas.openxmlformats.org/drawingml/2006/table">
            <a:tbl>
              <a:tblPr firstRow="1" firstCol="1" bandRow="1"/>
              <a:tblGrid>
                <a:gridCol w="4515328">
                  <a:extLst>
                    <a:ext uri="{9D8B030D-6E8A-4147-A177-3AD203B41FA5}">
                      <a16:colId xmlns:a16="http://schemas.microsoft.com/office/drawing/2014/main" val="1731182503"/>
                    </a:ext>
                  </a:extLst>
                </a:gridCol>
                <a:gridCol w="2236306">
                  <a:extLst>
                    <a:ext uri="{9D8B030D-6E8A-4147-A177-3AD203B41FA5}">
                      <a16:colId xmlns:a16="http://schemas.microsoft.com/office/drawing/2014/main" val="2473010526"/>
                    </a:ext>
                  </a:extLst>
                </a:gridCol>
              </a:tblGrid>
              <a:tr h="477982">
                <a:tc>
                  <a:txBody>
                    <a:bodyPr/>
                    <a:lstStyle/>
                    <a:p>
                      <a:pPr marL="0" marR="0">
                        <a:lnSpc>
                          <a:spcPct val="100000"/>
                        </a:lnSpc>
                        <a:spcAft>
                          <a:spcPts val="0"/>
                        </a:spcAft>
                        <a:buNone/>
                      </a:pPr>
                      <a:r>
                        <a:rPr lang="en-US" sz="1800" b="1" kern="0">
                          <a:solidFill>
                            <a:srgbClr val="000000"/>
                          </a:solidFill>
                          <a:effectLst/>
                          <a:latin typeface="Aptos" panose="020B0004020202020204" pitchFamily="34" charset="0"/>
                          <a:ea typeface="Aptos" panose="020B0004020202020204" pitchFamily="34" charset="0"/>
                          <a:cs typeface="Arial" panose="020B0604020202020204" pitchFamily="34" charset="0"/>
                        </a:rPr>
                        <a:t>Ci3T Trainers and Coaches Calls Session</a:t>
                      </a:r>
                      <a:endParaRPr lang="en-US" sz="18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marL="0" marR="0" algn="ctr">
                        <a:lnSpc>
                          <a:spcPct val="100000"/>
                        </a:lnSpc>
                        <a:spcAft>
                          <a:spcPts val="0"/>
                        </a:spcAft>
                        <a:buNone/>
                      </a:pPr>
                      <a:r>
                        <a:rPr lang="en-US" sz="1800" b="1" kern="0">
                          <a:solidFill>
                            <a:srgbClr val="000000"/>
                          </a:solidFill>
                          <a:effectLst/>
                          <a:latin typeface="Aptos" panose="020B0004020202020204" pitchFamily="34" charset="0"/>
                          <a:ea typeface="Aptos" panose="020B0004020202020204" pitchFamily="34" charset="0"/>
                          <a:cs typeface="Arial" panose="020B0604020202020204" pitchFamily="34" charset="0"/>
                        </a:rPr>
                        <a:t>Date</a:t>
                      </a:r>
                      <a:endParaRPr lang="en-US" sz="18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extLst>
                  <a:ext uri="{0D108BD9-81ED-4DB2-BD59-A6C34878D82A}">
                    <a16:rowId xmlns:a16="http://schemas.microsoft.com/office/drawing/2014/main" val="2663122654"/>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1</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August 20, 2025</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65051497"/>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2</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September 3, 2025</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77287935"/>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3</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October 1, 2025</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90124570"/>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4</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November 5, 2025</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89764606"/>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5</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December 2, 2025</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(Tuesday)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32972932"/>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6</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January 22, 2026</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(Thursday)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0336836"/>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7</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February 17, 2026</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(Tuesday)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3522422"/>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8</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March 10, 2026</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(Tuesday)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22930947"/>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9</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April 15, 2026</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55459014"/>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10</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May 13, 2026</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03367908"/>
                  </a:ext>
                </a:extLst>
              </a:tr>
            </a:tbl>
          </a:graphicData>
        </a:graphic>
      </p:graphicFrame>
    </p:spTree>
    <p:extLst>
      <p:ext uri="{BB962C8B-B14F-4D97-AF65-F5344CB8AC3E}">
        <p14:creationId xmlns:p14="http://schemas.microsoft.com/office/powerpoint/2010/main" val="1290593882"/>
      </p:ext>
    </p:extLst>
  </p:cSld>
  <p:clrMapOvr>
    <a:masterClrMapping/>
  </p:clrMapOvr>
</p:sld>
</file>

<file path=ppt/theme/theme1.xml><?xml version="1.0" encoding="utf-8"?>
<a:theme xmlns:a="http://schemas.openxmlformats.org/drawingml/2006/main" name="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de146cc-ecaa-4210-9e24-4bb62ea35dd6" xsi:nil="true"/>
    <lcf76f155ced4ddcb4097134ff3c332f xmlns="a235ba24-0017-43d1-bba7-85df926f0576">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C0E23ECD8D3C74A8280BD586F448DD4" ma:contentTypeVersion="13" ma:contentTypeDescription="Create a new document." ma:contentTypeScope="" ma:versionID="262127961d23f3e91276d3a5ec5200c2">
  <xsd:schema xmlns:xsd="http://www.w3.org/2001/XMLSchema" xmlns:xs="http://www.w3.org/2001/XMLSchema" xmlns:p="http://schemas.microsoft.com/office/2006/metadata/properties" xmlns:ns2="a235ba24-0017-43d1-bba7-85df926f0576" xmlns:ns3="ede146cc-ecaa-4210-9e24-4bb62ea35dd6" targetNamespace="http://schemas.microsoft.com/office/2006/metadata/properties" ma:root="true" ma:fieldsID="54f714b39db1bc71f58f64678bf3041f" ns2:_="" ns3:_="">
    <xsd:import namespace="a235ba24-0017-43d1-bba7-85df926f0576"/>
    <xsd:import namespace="ede146cc-ecaa-4210-9e24-4bb62ea35dd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235ba24-0017-43d1-bba7-85df926f057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c2c5899-478d-4689-af14-80570c5f1ccc"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BillingMetadata" ma:index="2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de146cc-ecaa-4210-9e24-4bb62ea35dd6"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057a2109-94ab-44c1-9f6c-69a6e8027ccd}" ma:internalName="TaxCatchAll" ma:showField="CatchAllData" ma:web="ede146cc-ecaa-4210-9e24-4bb62ea35dd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EF777F3-6079-4545-82A1-8899C1BF4B17}">
  <ds:schemaRefs>
    <ds:schemaRef ds:uri="http://schemas.microsoft.com/office/2006/metadata/properties"/>
    <ds:schemaRef ds:uri="ede146cc-ecaa-4210-9e24-4bb62ea35dd6"/>
    <ds:schemaRef ds:uri="http://schemas.microsoft.com/office/infopath/2007/PartnerControls"/>
    <ds:schemaRef ds:uri="http://purl.org/dc/terms/"/>
    <ds:schemaRef ds:uri="http://purl.org/dc/elements/1.1/"/>
    <ds:schemaRef ds:uri="http://schemas.openxmlformats.org/package/2006/metadata/core-properties"/>
    <ds:schemaRef ds:uri="http://www.w3.org/XML/1998/namespace"/>
    <ds:schemaRef ds:uri="a235ba24-0017-43d1-bba7-85df926f0576"/>
    <ds:schemaRef ds:uri="http://schemas.microsoft.com/office/2006/documentManagement/types"/>
    <ds:schemaRef ds:uri="http://purl.org/dc/dcmitype/"/>
  </ds:schemaRefs>
</ds:datastoreItem>
</file>

<file path=customXml/itemProps2.xml><?xml version="1.0" encoding="utf-8"?>
<ds:datastoreItem xmlns:ds="http://schemas.openxmlformats.org/officeDocument/2006/customXml" ds:itemID="{CD7CC1B7-66EB-47CE-B68C-EECED86C43C8}">
  <ds:schemaRefs>
    <ds:schemaRef ds:uri="http://schemas.microsoft.com/sharepoint/v3/contenttype/forms"/>
  </ds:schemaRefs>
</ds:datastoreItem>
</file>

<file path=customXml/itemProps3.xml><?xml version="1.0" encoding="utf-8"?>
<ds:datastoreItem xmlns:ds="http://schemas.openxmlformats.org/officeDocument/2006/customXml" ds:itemID="{773960DF-815A-4A43-88A4-0B6A5B6B6C1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235ba24-0017-43d1-bba7-85df926f0576"/>
    <ds:schemaRef ds:uri="ede146cc-ecaa-4210-9e24-4bb62ea35dd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3c176536-afe6-43f5-b966-36feabbe3c1a}" enabled="0" method="" siteId="{3c176536-afe6-43f5-b966-36feabbe3c1a}" removed="1"/>
</clbl:labelList>
</file>

<file path=docProps/app.xml><?xml version="1.0" encoding="utf-8"?>
<Properties xmlns="http://schemas.openxmlformats.org/officeDocument/2006/extended-properties" xmlns:vt="http://schemas.openxmlformats.org/officeDocument/2006/docPropsVTypes">
  <Template>Ci3T</Template>
  <TotalTime>358</TotalTime>
  <Words>4664</Words>
  <Application>Microsoft Macintosh PowerPoint</Application>
  <PresentationFormat>Widescreen</PresentationFormat>
  <Paragraphs>704</Paragraphs>
  <Slides>104</Slides>
  <Notes>34</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104</vt:i4>
      </vt:variant>
    </vt:vector>
  </HeadingPairs>
  <TitlesOfParts>
    <vt:vector size="119" baseType="lpstr">
      <vt:lpstr>Aptos</vt:lpstr>
      <vt:lpstr>Aptos Display</vt:lpstr>
      <vt:lpstr>Arial</vt:lpstr>
      <vt:lpstr>Calibri</vt:lpstr>
      <vt:lpstr>Century Gothic</vt:lpstr>
      <vt:lpstr>Courier New</vt:lpstr>
      <vt:lpstr>Segoe UI</vt:lpstr>
      <vt:lpstr>System Font Regular</vt:lpstr>
      <vt:lpstr>Times New Roman</vt:lpstr>
      <vt:lpstr>Wingdings</vt:lpstr>
      <vt:lpstr>Ci3T</vt:lpstr>
      <vt:lpstr>1_Ci3T</vt:lpstr>
      <vt:lpstr>2_Ci3T</vt:lpstr>
      <vt:lpstr>3_Ci3T</vt:lpstr>
      <vt:lpstr>Office Theme</vt:lpstr>
      <vt:lpstr>Implementing Comprehensive, Integrated, Three-tiered (Ci3T) Models: Planning for the Year Ahead</vt:lpstr>
      <vt:lpstr>Ci3T Research Team</vt:lpstr>
      <vt:lpstr>Zoom Logistics</vt:lpstr>
      <vt:lpstr>Comprehensive, Integrated, Three-Tiered Model of Prevention 1</vt:lpstr>
      <vt:lpstr>Ci3T Comprehensive Professional Learning Plan</vt:lpstr>
      <vt:lpstr>Enhanced Ci3T Implementation Series and Delivery</vt:lpstr>
      <vt:lpstr>Ci3T Implementation Professional Learning Series</vt:lpstr>
      <vt:lpstr>Essential Components of Primary (Tier 1) Prevention Efforts</vt:lpstr>
      <vt:lpstr>Enhancing Ci3T Modules</vt:lpstr>
      <vt:lpstr>Module Pathways</vt:lpstr>
      <vt:lpstr>Knowledge, Confidence, Use (KCU) Survey</vt:lpstr>
      <vt:lpstr>Work Time</vt:lpstr>
      <vt:lpstr>Session Outcomes</vt:lpstr>
      <vt:lpstr>Agenda</vt:lpstr>
      <vt:lpstr>Accessing Professional Learning Materials</vt:lpstr>
      <vt:lpstr>Materials for Today’s Session</vt:lpstr>
      <vt:lpstr>Ci3T Leadership Team Agenda Template</vt:lpstr>
      <vt:lpstr>Coaching Protocol</vt:lpstr>
      <vt:lpstr>Procedures for Monitoring</vt:lpstr>
      <vt:lpstr>Session Outcomes</vt:lpstr>
      <vt:lpstr>Procedures for Monitoring</vt:lpstr>
      <vt:lpstr>Essential Components of Primary (Tier 1) Prevention Efforts</vt:lpstr>
      <vt:lpstr>Social Validity How do stakeholders view the plan?</vt:lpstr>
      <vt:lpstr>Treatment Integrity Are we implementing our plan as intended?</vt:lpstr>
      <vt:lpstr>Logistics Planning</vt:lpstr>
      <vt:lpstr>Treatment Integrity and Social Validity Data Sources</vt:lpstr>
      <vt:lpstr>Ci3T Implementation Report </vt:lpstr>
      <vt:lpstr>Primary Intervention Rating Scale (PIRS)</vt:lpstr>
      <vt:lpstr>Primary Intervention Rating Scale Open Ended Items</vt:lpstr>
      <vt:lpstr>Ci3T Treatment Integrity: Teacher Self Report (Ci3T TI: TSR)</vt:lpstr>
      <vt:lpstr>Ci3T TI: TSR Strengths and Areas of Focus</vt:lpstr>
      <vt:lpstr>Treatment Integrity and Social Validity Data Sources</vt:lpstr>
      <vt:lpstr>Ci3T Treatment Integrity: Direct Observation Report </vt:lpstr>
      <vt:lpstr>Ci3T Treatment Integrity: Direct Observation (Ci3T TI:DO)</vt:lpstr>
      <vt:lpstr>Ci3T TI:DO Outside Perspective</vt:lpstr>
      <vt:lpstr>Ci3T TI:DO Educator Perspective</vt:lpstr>
      <vt:lpstr>Ci3T TI:DO Strengths and Areas of Focus</vt:lpstr>
      <vt:lpstr>Ci3T TI: DO Mean Percentages</vt:lpstr>
      <vt:lpstr>Treatment Integrity and Social Validity Data Sources</vt:lpstr>
      <vt:lpstr>Tiered Fidelity Inventory (TFI)</vt:lpstr>
      <vt:lpstr>Sharing TFI Data</vt:lpstr>
      <vt:lpstr>Sharing and Using Your Data</vt:lpstr>
      <vt:lpstr>Accessing Professional Learning Materials</vt:lpstr>
      <vt:lpstr>Accessing Professional Learning Materials – Session Handout</vt:lpstr>
      <vt:lpstr>Let’s Discuss</vt:lpstr>
      <vt:lpstr>Procedures for Monitoring</vt:lpstr>
      <vt:lpstr>Essential Components of Primary (Tier 1) Prevention Efforts</vt:lpstr>
      <vt:lpstr>Behavior Screening</vt:lpstr>
      <vt:lpstr>Systematic Behavior Screening</vt:lpstr>
      <vt:lpstr>Student Risk Screening Scale – Internalizing and Externalizing (SRSS-IE; Drummond, 1994; Lane &amp; Menzies, 2009) Elementary</vt:lpstr>
      <vt:lpstr>Student Risk Screening Scale – Internalizing and Externalizing (SRSS-IE; Drummond, 1994; Lane &amp; Menzies, 2009) Secondary</vt:lpstr>
      <vt:lpstr>SRSS-IE: Cut Scores</vt:lpstr>
      <vt:lpstr>Spring Over Time SRSS-Externalizing Results – Elementary School Level</vt:lpstr>
      <vt:lpstr>Spring 2025 SRSS-Externalizing Results – Elementary School Grade Level</vt:lpstr>
      <vt:lpstr>Spring Over Time SRSS-Internalizing Results – Elementary School Level</vt:lpstr>
      <vt:lpstr>Spring 2025 SRSS-Internalizing Results – Elementary School Grade Level</vt:lpstr>
      <vt:lpstr>Reviewing Screening Data</vt:lpstr>
      <vt:lpstr>Academic Screening</vt:lpstr>
      <vt:lpstr>Reviewing Multiple Sources of Data in an Integrated Way</vt:lpstr>
      <vt:lpstr>Sharing Systematic Screening Data</vt:lpstr>
      <vt:lpstr>Accessing Professional Learning Materials</vt:lpstr>
      <vt:lpstr>Accessing Professional Learning Materials – Screening Handouts</vt:lpstr>
      <vt:lpstr>Let’s Discuss 2</vt:lpstr>
      <vt:lpstr>Planning for the Year Ahead 2026-2027</vt:lpstr>
      <vt:lpstr>Session Outcomes</vt:lpstr>
      <vt:lpstr>Action Planning</vt:lpstr>
      <vt:lpstr>Ci3T Implementation Manual Review</vt:lpstr>
      <vt:lpstr>Ci3T Implementation Manual Review</vt:lpstr>
      <vt:lpstr>Professional Learning: Long Range Planning</vt:lpstr>
      <vt:lpstr>Using Data to Revise Your Ci3T Plan</vt:lpstr>
      <vt:lpstr>PowerPoint Presentation</vt:lpstr>
      <vt:lpstr>Enhancing Ci3T Modules</vt:lpstr>
      <vt:lpstr>Procedures for Reinforcing 1</vt:lpstr>
      <vt:lpstr>Common Misconceptions</vt:lpstr>
      <vt:lpstr>Professional Learning</vt:lpstr>
      <vt:lpstr>Professional Learning</vt:lpstr>
      <vt:lpstr>PowerPoint Presentation</vt:lpstr>
      <vt:lpstr>Focus: Embedding Low-Intensity Strategies</vt:lpstr>
      <vt:lpstr>Low-Intensity Strategies: Active Supervision</vt:lpstr>
      <vt:lpstr>Winter Over Time SRSS-Externalizing Results – High School Level</vt:lpstr>
      <vt:lpstr>Encourage Review of Tier 2 and Tier 3 Enhancing Ci3T Modules</vt:lpstr>
      <vt:lpstr>The Acting Out Cycle</vt:lpstr>
      <vt:lpstr>Individualized De-escalation Plan</vt:lpstr>
      <vt:lpstr>Focusing on Data-Informed Professional Learning</vt:lpstr>
      <vt:lpstr>Foundational Ci3T Implementation &amp; Professional Learning Activities</vt:lpstr>
      <vt:lpstr>Enhanced Ci3T Professional Learning Journey 1</vt:lpstr>
      <vt:lpstr>Enhanced Ci3T Professional Learning Journey 2</vt:lpstr>
      <vt:lpstr>Enhanced Ci3T Professional Learning Journey 3</vt:lpstr>
      <vt:lpstr>Ci3T Monthly Leadership Team  Meetings &amp; Faculty and Staff Meetings</vt:lpstr>
      <vt:lpstr>Ci3T Implementation Professional Learning Series </vt:lpstr>
      <vt:lpstr>Project EMPOWER+</vt:lpstr>
      <vt:lpstr>Ci3T Trainers and Coaches Calls </vt:lpstr>
      <vt:lpstr>Ci3T Implementers Symposium</vt:lpstr>
      <vt:lpstr>Accessing Professional Learning Materials</vt:lpstr>
      <vt:lpstr>PowerPoint Presentation</vt:lpstr>
      <vt:lpstr>Wrapping Up and Moving Forward</vt:lpstr>
      <vt:lpstr>Let’s Chat!</vt:lpstr>
      <vt:lpstr>Project EMPOWER+</vt:lpstr>
      <vt:lpstr>Ci3T Trainers and Coaches Calls </vt:lpstr>
      <vt:lpstr>Wrap Up and Preview</vt:lpstr>
      <vt:lpstr>Homework</vt:lpstr>
      <vt:lpstr>Action Planning</vt:lpstr>
      <vt:lpstr>Coaching Protocol Reminder</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Royer, David J</dc:creator>
  <cp:lastModifiedBy>Sarasin, Elise</cp:lastModifiedBy>
  <cp:revision>1</cp:revision>
  <dcterms:created xsi:type="dcterms:W3CDTF">2020-08-09T02:04:37Z</dcterms:created>
  <dcterms:modified xsi:type="dcterms:W3CDTF">2025-11-14T12:32:16Z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0x0101003C0E23ECD8D3C74A8280BD586F448DD4</vt:lpwstr>
  </property>
  <property fmtid="{D5CDD505-2E9C-101B-9397-08002B2CF9AE}" pid="3" name="MediaServiceImageTags">
    <vt:lpwstr/>
  </property>
  <property fmtid="{D5CDD505-2E9C-101B-9397-08002B2CF9AE}" pid="4" name="Order">
    <vt:lpwstr>6822600.00000000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ies>
</file>