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3" r:id="rId5"/>
  </p:sldMasterIdLst>
  <p:notesMasterIdLst>
    <p:notesMasterId r:id="rId73"/>
  </p:notesMasterIdLst>
  <p:handoutMasterIdLst>
    <p:handoutMasterId r:id="rId74"/>
  </p:handoutMasterIdLst>
  <p:sldIdLst>
    <p:sldId id="2400" r:id="rId6"/>
    <p:sldId id="257" r:id="rId7"/>
    <p:sldId id="2315" r:id="rId8"/>
    <p:sldId id="2363" r:id="rId9"/>
    <p:sldId id="2335" r:id="rId10"/>
    <p:sldId id="2364" r:id="rId11"/>
    <p:sldId id="2299" r:id="rId12"/>
    <p:sldId id="1962" r:id="rId13"/>
    <p:sldId id="2332" r:id="rId14"/>
    <p:sldId id="2333" r:id="rId15"/>
    <p:sldId id="2334" r:id="rId16"/>
    <p:sldId id="2366" r:id="rId17"/>
    <p:sldId id="2368" r:id="rId18"/>
    <p:sldId id="2380" r:id="rId19"/>
    <p:sldId id="2369" r:id="rId20"/>
    <p:sldId id="2370" r:id="rId21"/>
    <p:sldId id="2371" r:id="rId22"/>
    <p:sldId id="2379" r:id="rId23"/>
    <p:sldId id="2372" r:id="rId24"/>
    <p:sldId id="2373" r:id="rId25"/>
    <p:sldId id="2375" r:id="rId26"/>
    <p:sldId id="2376" r:id="rId27"/>
    <p:sldId id="259" r:id="rId28"/>
    <p:sldId id="2378" r:id="rId29"/>
    <p:sldId id="2341" r:id="rId30"/>
    <p:sldId id="2359" r:id="rId31"/>
    <p:sldId id="2357" r:id="rId32"/>
    <p:sldId id="2358" r:id="rId33"/>
    <p:sldId id="2164" r:id="rId34"/>
    <p:sldId id="2383" r:id="rId35"/>
    <p:sldId id="2384" r:id="rId36"/>
    <p:sldId id="2135" r:id="rId37"/>
    <p:sldId id="2134" r:id="rId38"/>
    <p:sldId id="2342" r:id="rId39"/>
    <p:sldId id="2074" r:id="rId40"/>
    <p:sldId id="2137" r:id="rId41"/>
    <p:sldId id="2023" r:id="rId42"/>
    <p:sldId id="2136" r:id="rId43"/>
    <p:sldId id="2012" r:id="rId44"/>
    <p:sldId id="2326" r:id="rId45"/>
    <p:sldId id="2387" r:id="rId46"/>
    <p:sldId id="2360" r:id="rId47"/>
    <p:sldId id="2059" r:id="rId48"/>
    <p:sldId id="2395" r:id="rId49"/>
    <p:sldId id="2361" r:id="rId50"/>
    <p:sldId id="2026" r:id="rId51"/>
    <p:sldId id="2060" r:id="rId52"/>
    <p:sldId id="2024" r:id="rId53"/>
    <p:sldId id="2063" r:id="rId54"/>
    <p:sldId id="2064" r:id="rId55"/>
    <p:sldId id="2396" r:id="rId56"/>
    <p:sldId id="2399" r:id="rId57"/>
    <p:sldId id="2397" r:id="rId58"/>
    <p:sldId id="2385" r:id="rId59"/>
    <p:sldId id="2386" r:id="rId60"/>
    <p:sldId id="2394" r:id="rId61"/>
    <p:sldId id="2388" r:id="rId62"/>
    <p:sldId id="2389" r:id="rId63"/>
    <p:sldId id="2390" r:id="rId64"/>
    <p:sldId id="2391" r:id="rId65"/>
    <p:sldId id="2392" r:id="rId66"/>
    <p:sldId id="2393" r:id="rId67"/>
    <p:sldId id="339" r:id="rId68"/>
    <p:sldId id="2328" r:id="rId69"/>
    <p:sldId id="2329" r:id="rId70"/>
    <p:sldId id="2398" r:id="rId71"/>
    <p:sldId id="1995" r:id="rId7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ing Activity" id="{70B03142-97FA-4636-8423-B4D9C383E6F8}">
          <p14:sldIdLst>
            <p14:sldId id="2400"/>
          </p14:sldIdLst>
        </p14:section>
        <p14:section name="Welcome" id="{81F1F3F3-1DDC-415B-AEF1-2C951FEA8E54}">
          <p14:sldIdLst>
            <p14:sldId id="257"/>
            <p14:sldId id="2315"/>
            <p14:sldId id="2363"/>
            <p14:sldId id="2335"/>
          </p14:sldIdLst>
        </p14:section>
        <p14:section name="Getting Started" id="{053D0C86-435D-4039-81C5-EF2388FBAF06}">
          <p14:sldIdLst>
            <p14:sldId id="2364"/>
            <p14:sldId id="2299"/>
            <p14:sldId id="1962"/>
            <p14:sldId id="2332"/>
            <p14:sldId id="2333"/>
            <p14:sldId id="2334"/>
          </p14:sldIdLst>
        </p14:section>
        <p14:section name="Ci3T Implementation Manual" id="{67827FD9-A0E9-4730-9D20-576CD1506889}">
          <p14:sldIdLst>
            <p14:sldId id="2366"/>
            <p14:sldId id="2368"/>
            <p14:sldId id="2380"/>
            <p14:sldId id="2369"/>
            <p14:sldId id="2370"/>
            <p14:sldId id="2371"/>
            <p14:sldId id="2379"/>
            <p14:sldId id="2372"/>
            <p14:sldId id="2373"/>
            <p14:sldId id="2375"/>
            <p14:sldId id="2376"/>
            <p14:sldId id="259"/>
            <p14:sldId id="2378"/>
          </p14:sldIdLst>
        </p14:section>
        <p14:section name="The Role of Tier 2 in Ci3T" id="{2CB7976E-E3E8-429D-A5E9-752CDAA9DFD5}">
          <p14:sldIdLst>
            <p14:sldId id="2341"/>
            <p14:sldId id="2359"/>
            <p14:sldId id="2357"/>
            <p14:sldId id="2358"/>
            <p14:sldId id="2164"/>
            <p14:sldId id="2383"/>
            <p14:sldId id="2384"/>
            <p14:sldId id="2135"/>
            <p14:sldId id="2134"/>
            <p14:sldId id="2342"/>
            <p14:sldId id="2074"/>
            <p14:sldId id="2137"/>
            <p14:sldId id="2023"/>
            <p14:sldId id="2136"/>
            <p14:sldId id="2012"/>
            <p14:sldId id="2326"/>
            <p14:sldId id="2387"/>
          </p14:sldIdLst>
        </p14:section>
        <p14:section name="Using Systematic Screening Data to Connect Students to Validated Tier 2 Supports" id="{75086F08-2AE5-4E45-99BE-978631DC664B}">
          <p14:sldIdLst>
            <p14:sldId id="2360"/>
            <p14:sldId id="2059"/>
            <p14:sldId id="2395"/>
            <p14:sldId id="2361"/>
            <p14:sldId id="2026"/>
            <p14:sldId id="2060"/>
            <p14:sldId id="2024"/>
            <p14:sldId id="2063"/>
            <p14:sldId id="2064"/>
            <p14:sldId id="2396"/>
            <p14:sldId id="2399"/>
            <p14:sldId id="2397"/>
          </p14:sldIdLst>
        </p14:section>
        <p14:section name="Essential Elements of Tier 2 Implementation" id="{C9D2F972-7DAC-45BE-A4EA-222268D9636F}">
          <p14:sldIdLst>
            <p14:sldId id="2385"/>
            <p14:sldId id="2386"/>
            <p14:sldId id="2394"/>
            <p14:sldId id="2388"/>
            <p14:sldId id="2389"/>
            <p14:sldId id="2390"/>
            <p14:sldId id="2391"/>
            <p14:sldId id="2392"/>
            <p14:sldId id="2393"/>
          </p14:sldIdLst>
        </p14:section>
        <p14:section name="Wrapping Up and Moving Forward" id="{7130FBA7-46AD-43F7-B9DF-4BEB30D31A85}">
          <p14:sldIdLst>
            <p14:sldId id="339"/>
            <p14:sldId id="2328"/>
            <p14:sldId id="2329"/>
            <p14:sldId id="2398"/>
            <p14:sldId id="19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E41"/>
    <a:srgbClr val="0A0A0A"/>
    <a:srgbClr val="F0F0F0"/>
    <a:srgbClr val="FED966"/>
    <a:srgbClr val="3F85D4"/>
    <a:srgbClr val="3762AD"/>
    <a:srgbClr val="FFFFFF"/>
    <a:srgbClr val="355CA7"/>
    <a:srgbClr val="4086D5"/>
    <a:srgbClr val="1F3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6987C75-5A4D-0F4C-98F9-12B3A7808E58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57DBB8B-29CE-48D0-9A6A-E621DDA1FB0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35hDmcTOIjAwb_8Ci-hNR38uF9vs7oUcVzjeSxVM2a8/edit?usp=sharing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vcr7anzZBORZX32f3sH9mXFrly2vLz8UUjX77UE1bQ/edit?usp=sharing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vcr7anzZBORZX32f3sH9mXFrly2vLz8UUjX77UE1bQ/edit?usp=sharing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6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DB86-1C0C-767C-FBC7-D412F8C2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FE44D-00AC-0976-0985-5BCB68FD8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978C0-B7AF-D4B0-F0DA-BF198E3C7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808F4-364F-6BC2-761F-DB09AE94B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4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12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hlinkClick r:id="rId3"/>
              </a:rPr>
              <a:t>Interact with the Ci3T Data Dashboard!</a:t>
            </a:r>
            <a:endParaRPr lang="en-US" sz="1300"/>
          </a:p>
          <a:p>
            <a:endParaRPr lang="en-US" sz="1300"/>
          </a:p>
          <a:p>
            <a:r>
              <a:rPr lang="en-US"/>
              <a:t>Model: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/>
              <a:t>Filter 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/>
              <a:t>Moderate internalizing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/>
              <a:t>Below grade level reading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/>
              <a:t>Attendance – now what do you notice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/>
              <a:t>Ci3T Implementation Manual</a:t>
            </a:r>
          </a:p>
          <a:p>
            <a:pPr marL="664546" lvl="1" indent="-181240">
              <a:buFont typeface="Arial" panose="020B0604020202020204" pitchFamily="34" charset="0"/>
              <a:buChar char="•"/>
            </a:pPr>
            <a:r>
              <a:rPr lang="en-US"/>
              <a:t>What intervention(s) might be appropriate for this student? (e.g., self-monitoring w/ reading, breathing strategy)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hlinkClick r:id="rId3"/>
              </a:rPr>
              <a:t>Spreadsheet Template: Ci3T Class-at-a-Glance Intervention Planner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21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hlinkClick r:id="rId3"/>
              </a:rPr>
              <a:t>Spreadsheet Template: Ci3T Tier 2 and Tier 3 Intervention Tracker (see tab 2)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2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52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4258" indent="-244258">
              <a:lnSpc>
                <a:spcPct val="80000"/>
              </a:lnSpc>
            </a:pPr>
            <a:r>
              <a:rPr lang="en-US" sz="1100"/>
              <a:t>15-min timer</a:t>
            </a:r>
          </a:p>
        </p:txBody>
      </p:sp>
    </p:spTree>
    <p:extLst>
      <p:ext uri="{BB962C8B-B14F-4D97-AF65-F5344CB8AC3E}">
        <p14:creationId xmlns:p14="http://schemas.microsoft.com/office/powerpoint/2010/main" val="2462524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79722-90D0-6CA9-F858-E343D29B5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5E9173-417B-6370-BA26-23D42E173F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62</a:t>
            </a:fld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DB7C822-3D8A-AE90-3AB8-E30E1C842E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A53E3F1-7FB6-3843-3541-C084499CD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4258" indent="-244258">
              <a:lnSpc>
                <a:spcPct val="80000"/>
              </a:lnSpc>
            </a:pPr>
            <a:r>
              <a:rPr lang="en-US" sz="1100"/>
              <a:t>10-min timer</a:t>
            </a:r>
          </a:p>
        </p:txBody>
      </p:sp>
    </p:spTree>
    <p:extLst>
      <p:ext uri="{BB962C8B-B14F-4D97-AF65-F5344CB8AC3E}">
        <p14:creationId xmlns:p14="http://schemas.microsoft.com/office/powerpoint/2010/main" val="1136988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EB32-E94D-E8DF-0CC0-F8ADBFE0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97211-6D67-C725-C9F5-F7DC6C5D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CD7A1-77D5-5B9B-5FEA-E3AED418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AAA1-E551-97DC-31A3-DF58FE382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58D11C9F-81FA-4052-9B37-1EF4A4EF7E8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6161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 would love to see Ci3T in action! Follow us on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3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58D11C9F-81FA-4052-9B37-1EF4A4EF7E8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5085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2CC2-478E-E30C-0266-9E71B561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27A2-B256-CB7E-4556-33E9C4F9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2D92-9E79-74A8-A38E-7C76DF9D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E41D-C341-A9AE-3FF4-727704C0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/>
              <a:t>In addition to the module featured here outlining how to use multiple sources of data to connect students with Tier 2 supports, we offer a full suite of modules highlighting validated Tier 2 interventions such as Self-Regulated Strategy Development (SRSD) for Writing and Check-In/Check Out that may appear in your Secondary (Tier 2) Intervention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3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/>
              <a:t>In addition to the module featured here outlining how to use multiple sources of data to connect students with Tier 3 supports, we offer a full suite of modules highlighting validated Tier 3 interventions such as Functional Assessment-Based Intervention (FABI) that may appear in your Tertiary (Tier 3) Intervention Grid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80251-710A-141B-61CC-E220CA672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2C20F-4F88-85A7-C8F1-D522F84F9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2A730F-A313-44B9-D036-F0C6E7675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98996-D58E-1FA4-B7D0-E6CDB79A64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9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74EAD-D5A9-7C93-82DC-C7A598E23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A0FFC-B406-7318-B766-318DBF29D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99B55-0AFF-1A0B-3012-51DCCF87F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A51C2-C958-18DA-1DE0-072FF478F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06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06B5A-F248-4786-8BC0-11E6BBE87E45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6202" indent="-246202">
              <a:lnSpc>
                <a:spcPct val="80000"/>
              </a:lnSpc>
            </a:pPr>
            <a:r>
              <a:rPr lang="en-US" altLang="en-US" sz="1100"/>
              <a:t>5-min timer</a:t>
            </a:r>
          </a:p>
        </p:txBody>
      </p:sp>
    </p:spTree>
    <p:extLst>
      <p:ext uri="{BB962C8B-B14F-4D97-AF65-F5344CB8AC3E}">
        <p14:creationId xmlns:p14="http://schemas.microsoft.com/office/powerpoint/2010/main" val="2712238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72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63472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41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3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3736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468771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48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8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63327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393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88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83228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427243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2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26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6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72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44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81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10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8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84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476809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09511B-95F7-0504-5F83-E5A91D46C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4695F78-59A6-B328-900D-7BF22FFE2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0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ci3t.org/enhanc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ci3t.org/ispring/M6_3_1_1_CF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ci3t.org/ispring/M6_3_1_2_CFU/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7CxNopYhF4?feature=oembed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18" Type="http://schemas.openxmlformats.org/officeDocument/2006/relationships/image" Target="../media/image11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3.jpe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19" Type="http://schemas.openxmlformats.org/officeDocument/2006/relationships/image" Target="../media/image116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ci3t.org/ispring/M6_3_1_3_CF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3t.org/rbook/M6328/xlsx/Tiered_Intervention_Data_Manager.xlsx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sCBbZDWpM8?feature=oembed" TargetMode="External"/><Relationship Id="rId6" Type="http://schemas.openxmlformats.org/officeDocument/2006/relationships/image" Target="../media/image124.png"/><Relationship Id="rId5" Type="http://schemas.openxmlformats.org/officeDocument/2006/relationships/image" Target="../media/image127.jpeg"/><Relationship Id="rId4" Type="http://schemas.openxmlformats.org/officeDocument/2006/relationships/hyperlink" Target="https://docs.google.com/spreadsheets/d/1WJ-XS-BkhQnpOTKlnetE0Y0ufeCL0zI8q4qMH1shITU/copy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kusurvey.ca1.qualtrics.com/jfe/form/SV_86yq3dvXOuPpCZ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0481-7FE4-816E-085B-77AB554F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6FFCE-E723-EDBE-ED0E-2834A3866B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/>
              <a:t>Step 1: </a:t>
            </a:r>
            <a:r>
              <a:rPr lang="en-US"/>
              <a:t>Go to </a:t>
            </a:r>
            <a:r>
              <a:rPr lang="en-US">
                <a:hlinkClick r:id="rId2"/>
              </a:rPr>
              <a:t>ci3t.org/enhance</a:t>
            </a:r>
            <a:endParaRPr lang="en-US"/>
          </a:p>
          <a:p>
            <a:r>
              <a:rPr lang="en-US" b="1"/>
              <a:t>Step 2: </a:t>
            </a:r>
            <a:r>
              <a:rPr lang="en-US"/>
              <a:t>If you have not already registered to access Enhancing Ci3T Modules, consider doing so.</a:t>
            </a:r>
          </a:p>
          <a:p>
            <a:r>
              <a:rPr lang="en-US" b="1"/>
              <a:t>Step 3: </a:t>
            </a:r>
            <a:r>
              <a:rPr lang="en-US"/>
              <a:t>Sign into </a:t>
            </a:r>
            <a:r>
              <a:rPr lang="en-US" i="1"/>
              <a:t>The</a:t>
            </a:r>
            <a:r>
              <a:rPr lang="en-US"/>
              <a:t> </a:t>
            </a:r>
            <a:r>
              <a:rPr lang="en-US" i="1"/>
              <a:t>Tier 2 Process</a:t>
            </a:r>
            <a:r>
              <a:rPr lang="en-US"/>
              <a:t> module (see Ci3T: Implementing Secondary (Tier 2) Interventions)</a:t>
            </a: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33F61-9D78-A5EE-2E20-CEC0E650D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5301" y="1302044"/>
            <a:ext cx="5724628" cy="1231606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40C72C-3523-0A0D-DF70-FE5C54D20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12058" y="3227078"/>
            <a:ext cx="4105192" cy="2949885"/>
            <a:chOff x="6912058" y="3227078"/>
            <a:chExt cx="4105192" cy="29498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F942F-4F51-E4B0-1853-64FC20932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2058" y="3227078"/>
              <a:ext cx="4105192" cy="29498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65959A-616F-3E11-A0D3-7694A9FAFE18}"/>
                </a:ext>
              </a:extLst>
            </p:cNvPr>
            <p:cNvSpPr/>
            <p:nvPr/>
          </p:nvSpPr>
          <p:spPr>
            <a:xfrm>
              <a:off x="6937458" y="3636113"/>
              <a:ext cx="770753" cy="118052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849D22-7D55-2621-C3B5-E09E06C9E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195213">
            <a:off x="4996985" y="2560608"/>
            <a:ext cx="989565" cy="37240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FE7C17F-13D5-F447-D8A9-0657DCE19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93106" y="4426797"/>
            <a:ext cx="1161391" cy="456395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C5771266-A70D-9420-A580-47A3EDE8BCF2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Secondary (Tier 2) Intervention Grid 1</a:t>
            </a:r>
          </a:p>
        </p:txBody>
      </p:sp>
      <p:pic>
        <p:nvPicPr>
          <p:cNvPr id="4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BA1B243D-CAE3-B313-A51F-5543903D7A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yellow circle outlining Tier 2 in the middle of the Comprehensive, Integrated, Three-Tiered Model of Prevention pyramid. 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The Tier 2 Process module cover">
            <a:extLst>
              <a:ext uri="{FF2B5EF4-FFF2-40B4-BE49-F238E27FC236}">
                <a16:creationId xmlns:a16="http://schemas.microsoft.com/office/drawing/2014/main" id="{1BFAA75A-FFD4-19E1-4FD0-DB1740356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083" y="956462"/>
            <a:ext cx="2071772" cy="3237144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80152DF5-9257-1F49-910B-D3739F565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197395" y="4731791"/>
            <a:ext cx="9994605" cy="914400"/>
          </a:xfrm>
          <a:prstGeom prst="rect">
            <a:avLst/>
          </a:prstGeom>
          <a:solidFill>
            <a:srgbClr val="FFFF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Secondary (Tier 2) Intervention Grid</a:t>
            </a:r>
          </a:p>
        </p:txBody>
      </p:sp>
      <p:pic>
        <p:nvPicPr>
          <p:cNvPr id="6" name="Chart" descr="Secondary (Tier 2) interventions grid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0" y="1452716"/>
            <a:ext cx="5246522" cy="65581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C18350AB-5D16-EE21-8371-9C38EFF67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red circle outlining Tier 3 on the top of the Comprehensive, Integrated, Three-Tiered Model of Prevention pyramid. 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77479" y="1114415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The Tier 3 Process module cover">
            <a:extLst>
              <a:ext uri="{FF2B5EF4-FFF2-40B4-BE49-F238E27FC236}">
                <a16:creationId xmlns:a16="http://schemas.microsoft.com/office/drawing/2014/main" id="{8F047738-C514-6D8B-B939-F95104A2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35" y="908543"/>
            <a:ext cx="2072454" cy="3236976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239926" y="4744996"/>
            <a:ext cx="9952074" cy="914400"/>
          </a:xfrm>
          <a:prstGeom prst="rect">
            <a:avLst/>
          </a:prstGeom>
          <a:solidFill>
            <a:srgbClr val="FF00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Tertiary (Tier 3) Intervention Grid</a:t>
            </a:r>
          </a:p>
        </p:txBody>
      </p:sp>
      <p:pic>
        <p:nvPicPr>
          <p:cNvPr id="6" name="Chart" descr="Tertiary (Tier 3) interventions grid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7225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E361-32B1-A776-2BCB-FF852085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49ED4-79A6-EE99-FD94-8EB29A631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Guide to Tier 2 Decisions</a:t>
            </a:r>
          </a:p>
        </p:txBody>
      </p:sp>
    </p:spTree>
    <p:extLst>
      <p:ext uri="{BB962C8B-B14F-4D97-AF65-F5344CB8AC3E}">
        <p14:creationId xmlns:p14="http://schemas.microsoft.com/office/powerpoint/2010/main" val="317663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A0BA-F327-9FA2-D734-91C14ABA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Quick History Lesson</a:t>
            </a:r>
          </a:p>
        </p:txBody>
      </p:sp>
      <p:pic>
        <p:nvPicPr>
          <p:cNvPr id="7" name="Content Placeholder 6" descr="Ci3T Professional Learning infographic">
            <a:extLst>
              <a:ext uri="{FF2B5EF4-FFF2-40B4-BE49-F238E27FC236}">
                <a16:creationId xmlns:a16="http://schemas.microsoft.com/office/drawing/2014/main" id="{E5942AE1-36CD-C411-C767-F6418C8F8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52074"/>
            <a:ext cx="5181600" cy="2898439"/>
          </a:xfrm>
          <a:prstGeom prst="rect">
            <a:avLst/>
          </a:prstGeom>
        </p:spPr>
      </p:pic>
      <p:pic>
        <p:nvPicPr>
          <p:cNvPr id="9" name="Picture 8" descr="Example Ci3T Implementation Manual cover">
            <a:extLst>
              <a:ext uri="{FF2B5EF4-FFF2-40B4-BE49-F238E27FC236}">
                <a16:creationId xmlns:a16="http://schemas.microsoft.com/office/drawing/2014/main" id="{ADBF368F-E08E-573A-B8BA-8B857F183E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683" y="422656"/>
            <a:ext cx="1969862" cy="256032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087193A-1F59-61BB-ECDA-D3AA8C937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343" y="2012316"/>
            <a:ext cx="1976066" cy="256032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4B0884-9F92-CD43-98EF-1E6E3834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17" y="3555164"/>
            <a:ext cx="1972818" cy="256032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6" name="Arrow: Right 15" descr="Arrow indicating Ci3T building process took place from 2015-2020">
            <a:extLst>
              <a:ext uri="{FF2B5EF4-FFF2-40B4-BE49-F238E27FC236}">
                <a16:creationId xmlns:a16="http://schemas.microsoft.com/office/drawing/2014/main" id="{10A022E4-E6F8-3014-BE05-1D97BAAEC9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53326" y="3594253"/>
            <a:ext cx="1667349" cy="887031"/>
          </a:xfrm>
          <a:prstGeom prst="rightArrow">
            <a:avLst/>
          </a:prstGeom>
          <a:gradFill flip="none" rotWithShape="1">
            <a:gsLst>
              <a:gs pos="0">
                <a:srgbClr val="3F85D4"/>
              </a:gs>
              <a:gs pos="74000">
                <a:srgbClr val="4086D5"/>
              </a:gs>
              <a:gs pos="83000">
                <a:srgbClr val="355CA7"/>
              </a:gs>
              <a:gs pos="100000">
                <a:srgbClr val="3762AD"/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2015-2020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164A4A-BB5E-288E-7624-3BBEC3E93B95}"/>
              </a:ext>
            </a:extLst>
          </p:cNvPr>
          <p:cNvSpPr txBox="1"/>
          <p:nvPr/>
        </p:nvSpPr>
        <p:spPr>
          <a:xfrm>
            <a:off x="5882653" y="4423950"/>
            <a:ext cx="2208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Ci3T Building Process in TPS</a:t>
            </a:r>
          </a:p>
        </p:txBody>
      </p:sp>
    </p:spTree>
    <p:extLst>
      <p:ext uri="{BB962C8B-B14F-4D97-AF65-F5344CB8AC3E}">
        <p14:creationId xmlns:p14="http://schemas.microsoft.com/office/powerpoint/2010/main" val="803764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D6059-BB53-FA35-70A5-2A888E2E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216B-68EB-1F0F-0C4D-D29DC349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</a:t>
            </a:r>
            <a:r>
              <a:rPr lang="en-US" sz="4000"/>
              <a:t>(1)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8AB91-B4C0-94B2-07ED-3309793BE2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What’s the purpose?</a:t>
            </a:r>
          </a:p>
          <a:p>
            <a:r>
              <a:rPr lang="en-US"/>
              <a:t>Transparency</a:t>
            </a:r>
          </a:p>
          <a:p>
            <a:r>
              <a:rPr lang="en-US"/>
              <a:t>Consistency</a:t>
            </a:r>
          </a:p>
          <a:p>
            <a:r>
              <a:rPr lang="en-US"/>
              <a:t>Communication and collaboration</a:t>
            </a:r>
          </a:p>
          <a:p>
            <a:pPr lvl="1"/>
            <a:r>
              <a:rPr lang="en-US"/>
              <a:t>Sharing data</a:t>
            </a:r>
          </a:p>
          <a:p>
            <a:pPr lvl="1"/>
            <a:r>
              <a:rPr lang="en-US"/>
              <a:t>Guiding professional learning</a:t>
            </a:r>
          </a:p>
          <a:p>
            <a:pPr lvl="1"/>
            <a:r>
              <a:rPr lang="en-US"/>
              <a:t>Informing intervention decisions</a:t>
            </a:r>
          </a:p>
          <a:p>
            <a:pPr lvl="1"/>
            <a:endParaRPr lang="en-US"/>
          </a:p>
        </p:txBody>
      </p:sp>
      <p:pic>
        <p:nvPicPr>
          <p:cNvPr id="7" name="Content Placeholder 14" descr="Example Ci3T Implementation Manual cover">
            <a:extLst>
              <a:ext uri="{FF2B5EF4-FFF2-40B4-BE49-F238E27FC236}">
                <a16:creationId xmlns:a16="http://schemas.microsoft.com/office/drawing/2014/main" id="{313A17CD-1792-3119-0D17-E216EB6EE0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812" y="1825625"/>
            <a:ext cx="3358376" cy="435133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7320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52B7-43E8-44D8-A4C6-2C7CF1EE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DC542-B1EE-DBDC-73C6-B74CA8C698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Primary (Tier 1) Plan</a:t>
            </a:r>
          </a:p>
          <a:p>
            <a:r>
              <a:rPr lang="en-US"/>
              <a:t>Roles &amp; Responsibilities</a:t>
            </a:r>
          </a:p>
          <a:p>
            <a:pPr lvl="1"/>
            <a:r>
              <a:rPr lang="en-US"/>
              <a:t>Academics</a:t>
            </a:r>
          </a:p>
          <a:p>
            <a:pPr lvl="1"/>
            <a:r>
              <a:rPr lang="en-US"/>
              <a:t>Behavior</a:t>
            </a:r>
          </a:p>
          <a:p>
            <a:pPr lvl="1"/>
            <a:r>
              <a:rPr lang="en-US"/>
              <a:t>Social Skills</a:t>
            </a:r>
          </a:p>
          <a:p>
            <a:r>
              <a:rPr lang="en-US"/>
              <a:t>Procedures for:</a:t>
            </a:r>
          </a:p>
          <a:p>
            <a:pPr lvl="1"/>
            <a:r>
              <a:rPr lang="en-US"/>
              <a:t>Teaching</a:t>
            </a:r>
          </a:p>
          <a:p>
            <a:pPr lvl="1"/>
            <a:r>
              <a:rPr lang="en-US"/>
              <a:t>Reinforcing</a:t>
            </a:r>
          </a:p>
          <a:p>
            <a:pPr lvl="1"/>
            <a:r>
              <a:rPr lang="en-US"/>
              <a:t>Monitoring</a:t>
            </a:r>
          </a:p>
          <a:p>
            <a:pPr lvl="1"/>
            <a:endParaRPr lang="en-US"/>
          </a:p>
        </p:txBody>
      </p:sp>
      <p:pic>
        <p:nvPicPr>
          <p:cNvPr id="6" name="Content Placeholder 5" descr="Image of Ci3T Primary (Tier 1) Prevention Plan">
            <a:extLst>
              <a:ext uri="{FF2B5EF4-FFF2-40B4-BE49-F238E27FC236}">
                <a16:creationId xmlns:a16="http://schemas.microsoft.com/office/drawing/2014/main" id="{BFB58FB8-1AB5-FBCA-F844-1D431DAC0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62912"/>
            <a:ext cx="5181600" cy="42767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28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7BBB90E-F2C6-0E65-AC91-C61996B42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E1E2-1DB6-0614-EE83-0CB3A00D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F7498-6ACF-BB30-ED9C-B62FB917D7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Reactive Plan</a:t>
            </a:r>
          </a:p>
          <a:p>
            <a:r>
              <a:rPr lang="en-US"/>
              <a:t>Flowchart describing procedures for responding to challenging behavior</a:t>
            </a:r>
          </a:p>
          <a:p>
            <a:r>
              <a:rPr lang="en-US"/>
              <a:t>Definitions of terms and behaviors</a:t>
            </a:r>
          </a:p>
          <a:p>
            <a:pPr lvl="1"/>
            <a:endParaRPr lang="en-US"/>
          </a:p>
        </p:txBody>
      </p:sp>
      <p:pic>
        <p:nvPicPr>
          <p:cNvPr id="8" name="Content Placeholder 7" descr="Image of Reactive Plan flowchart">
            <a:extLst>
              <a:ext uri="{FF2B5EF4-FFF2-40B4-BE49-F238E27FC236}">
                <a16:creationId xmlns:a16="http://schemas.microsoft.com/office/drawing/2014/main" id="{45C92994-29A4-3B38-A8C1-17BD77805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066" y="1825625"/>
            <a:ext cx="3389868" cy="43513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32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DF206C7-5A87-32E6-78A9-78BF2810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86C6-79C0-31D8-74BD-090E4B09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(4)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153C1-B07A-FE28-C88E-7549E9FEB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Schoolwide Expectation Matrix</a:t>
            </a:r>
          </a:p>
          <a:p>
            <a:r>
              <a:rPr lang="en-US"/>
              <a:t>Expectations across school settings</a:t>
            </a:r>
          </a:p>
          <a:p>
            <a:pPr lvl="1"/>
            <a:endParaRPr lang="en-US"/>
          </a:p>
        </p:txBody>
      </p:sp>
      <p:pic>
        <p:nvPicPr>
          <p:cNvPr id="7" name="Content Placeholder 6" descr="Example schoolwide expectation matrix">
            <a:extLst>
              <a:ext uri="{FF2B5EF4-FFF2-40B4-BE49-F238E27FC236}">
                <a16:creationId xmlns:a16="http://schemas.microsoft.com/office/drawing/2014/main" id="{A83A6319-8E47-D7AF-2246-984C78844F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02315"/>
            <a:ext cx="5181600" cy="399795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865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1E555C-8230-E7F6-6B84-DA61015CE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FF61-DF1D-0E58-8D53-B15E7B24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(5)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AC67F-3A00-9155-4A9E-05CE015CCE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Assessment Schedule</a:t>
            </a:r>
          </a:p>
          <a:p>
            <a:r>
              <a:rPr lang="en-US"/>
              <a:t>Presents all data collected, including data collection windows</a:t>
            </a:r>
          </a:p>
          <a:p>
            <a:pPr lvl="1"/>
            <a:endParaRPr lang="en-US"/>
          </a:p>
        </p:txBody>
      </p:sp>
      <p:pic>
        <p:nvPicPr>
          <p:cNvPr id="8" name="Content Placeholder 7" descr="Example assessment schedule">
            <a:extLst>
              <a:ext uri="{FF2B5EF4-FFF2-40B4-BE49-F238E27FC236}">
                <a16:creationId xmlns:a16="http://schemas.microsoft.com/office/drawing/2014/main" id="{AA0D5355-A7E5-8F7A-5F7E-E139AA1AC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05005"/>
            <a:ext cx="5181600" cy="399257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4913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90F51-A4BE-6DEE-AE66-F90426BB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CDF4-0B68-82DB-EBD3-B9C1CD46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(6)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C9B70-C8C3-141D-2A38-860A4998C5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Secondary (Tier 2) Intervention Grid</a:t>
            </a:r>
          </a:p>
          <a:p>
            <a:r>
              <a:rPr lang="en-US"/>
              <a:t>Names and describes available interventions</a:t>
            </a:r>
          </a:p>
          <a:p>
            <a:r>
              <a:rPr lang="en-US"/>
              <a:t>Presents entry criteria and exist using school-wide data sources</a:t>
            </a:r>
          </a:p>
          <a:p>
            <a:r>
              <a:rPr lang="en-US"/>
              <a:t>Lays out a progress monitoring plan</a:t>
            </a:r>
          </a:p>
          <a:p>
            <a:pPr lvl="1"/>
            <a:endParaRPr lang="en-US"/>
          </a:p>
        </p:txBody>
      </p:sp>
      <p:pic>
        <p:nvPicPr>
          <p:cNvPr id="6" name="Content Placeholder 5" descr="Blueprint of secondary (tier 2) intervention grid">
            <a:extLst>
              <a:ext uri="{FF2B5EF4-FFF2-40B4-BE49-F238E27FC236}">
                <a16:creationId xmlns:a16="http://schemas.microsoft.com/office/drawing/2014/main" id="{8A4900F8-F837-B8C3-5AE0-D0FD3A252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525014"/>
            <a:ext cx="5181600" cy="2952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54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17115DE-BEB6-44BE-4C53-8DF6A86162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The Tier 2 Process</a:t>
            </a:r>
            <a:br>
              <a:rPr lang="en-US" dirty="0"/>
            </a:b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Presentation for Topeka Public Schools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8399747-3DF0-20D4-4272-1F40CE23C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473852"/>
            <a:ext cx="10515600" cy="1655762"/>
          </a:xfrm>
        </p:spPr>
        <p:txBody>
          <a:bodyPr/>
          <a:lstStyle/>
          <a:p>
            <a:r>
              <a:rPr lang="en-US"/>
              <a:t>Mark Buckman</a:t>
            </a:r>
          </a:p>
          <a:p>
            <a:r>
              <a:rPr lang="en-US"/>
              <a:t>Kathryn L. Johnson</a:t>
            </a:r>
          </a:p>
        </p:txBody>
      </p:sp>
      <p:sp>
        <p:nvSpPr>
          <p:cNvPr id="13" name="Textbox">
            <a:extLst>
              <a:ext uri="{FF2B5EF4-FFF2-40B4-BE49-F238E27FC236}">
                <a16:creationId xmlns:a16="http://schemas.microsoft.com/office/drawing/2014/main" id="{ADDE23BF-DA44-1DA1-193D-04CEFAFB7C28}"/>
              </a:ext>
            </a:extLst>
          </p:cNvPr>
          <p:cNvSpPr/>
          <p:nvPr/>
        </p:nvSpPr>
        <p:spPr>
          <a:xfrm>
            <a:off x="2289258" y="4830149"/>
            <a:ext cx="7613484" cy="103130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We invite you to visit </a:t>
            </a:r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/>
              <a:t>to access our collection of Enhancing Ci3T Modules following a one-time registration process!</a:t>
            </a:r>
          </a:p>
        </p:txBody>
      </p:sp>
      <p:sp>
        <p:nvSpPr>
          <p:cNvPr id="2" name="TextBox">
            <a:extLst>
              <a:ext uri="{FF2B5EF4-FFF2-40B4-BE49-F238E27FC236}">
                <a16:creationId xmlns:a16="http://schemas.microsoft.com/office/drawing/2014/main" id="{7F79866A-CB3F-E7A0-15AF-734DE459BCA5}"/>
              </a:ext>
            </a:extLst>
          </p:cNvPr>
          <p:cNvSpPr txBox="1"/>
          <p:nvPr/>
        </p:nvSpPr>
        <p:spPr>
          <a:xfrm>
            <a:off x="1279227" y="169028"/>
            <a:ext cx="963354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1050" dirty="0">
                <a:ea typeface="Calibri" panose="020F0502020204030204" pitchFamily="34" charset="0"/>
                <a:cs typeface="Arial" panose="020B0604020202020204" pitchFamily="34" charset="0"/>
              </a:rPr>
              <a:t>This project was funded in part by Project EPIC (USDE, OSEP Award Number: H325D220011) and Project ENHANCE (IES Project Number R324N190002)</a:t>
            </a:r>
          </a:p>
        </p:txBody>
      </p:sp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2E88DD-BC7C-3B70-D9A8-30D464B4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BB4A-F82D-B605-598F-BB9E0FA61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Implementation Manual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8469E-E844-DF76-17AC-BDB6B65265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Secondary (Tier 3) Intervention Grid</a:t>
            </a:r>
          </a:p>
          <a:p>
            <a:r>
              <a:rPr lang="en-US"/>
              <a:t>Names and describes available interventions</a:t>
            </a:r>
          </a:p>
          <a:p>
            <a:r>
              <a:rPr lang="en-US"/>
              <a:t>Presents entry criteria and exist using school-wide data sources</a:t>
            </a:r>
          </a:p>
          <a:p>
            <a:r>
              <a:rPr lang="en-US"/>
              <a:t>Lays out a progress monitoring plan</a:t>
            </a:r>
          </a:p>
          <a:p>
            <a:pPr lvl="1"/>
            <a:endParaRPr lang="en-US"/>
          </a:p>
        </p:txBody>
      </p:sp>
      <p:pic>
        <p:nvPicPr>
          <p:cNvPr id="7" name="Content Placeholder 6" descr="Blueprint of tertiary (tier 3) intervention grid">
            <a:extLst>
              <a:ext uri="{FF2B5EF4-FFF2-40B4-BE49-F238E27FC236}">
                <a16:creationId xmlns:a16="http://schemas.microsoft.com/office/drawing/2014/main" id="{BAF0F093-8C20-B777-F781-7587013801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9731"/>
            <a:ext cx="5181600" cy="3443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90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05A40-6DD7-CE71-BFDD-6DB67C37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1FACC-8BAD-122B-5868-3478E9CB6F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Secondary (Tier 2) Intervention Grid</a:t>
            </a:r>
            <a:br>
              <a:rPr lang="en-US" sz="3200"/>
            </a:br>
            <a:r>
              <a:rPr lang="en-US" sz="3200" b="0"/>
              <a:t>A Closer 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09ABC-144D-E005-7CC1-74D23EE2BA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What’s the purpose?</a:t>
            </a:r>
          </a:p>
          <a:p>
            <a:r>
              <a:rPr lang="en-US"/>
              <a:t>Guidance on school-supported interventions</a:t>
            </a:r>
          </a:p>
          <a:p>
            <a:r>
              <a:rPr lang="en-US"/>
              <a:t>Intervention “shopping”</a:t>
            </a:r>
          </a:p>
          <a:p>
            <a:r>
              <a:rPr lang="en-US"/>
              <a:t>Reducing guess-work</a:t>
            </a:r>
          </a:p>
        </p:txBody>
      </p:sp>
      <p:pic>
        <p:nvPicPr>
          <p:cNvPr id="15" name="Picture" descr="Secondary (Tier 2) Intervention Grid for Self-monitoring. Includes columns for a description of the support (students learn to observe and record their own behavior), entry criteria, data to progress monitor, and exit criteria.">
            <a:extLst>
              <a:ext uri="{FF2B5EF4-FFF2-40B4-BE49-F238E27FC236}">
                <a16:creationId xmlns:a16="http://schemas.microsoft.com/office/drawing/2014/main" id="{9413AF69-3A06-8CC7-8596-EEE1BEBB1E30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6172200" y="1980108"/>
            <a:ext cx="5181600" cy="40423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5015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E2D36-9B68-2F84-9005-30ADC2300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BF8DE-19CD-9678-8D9B-0BBC820612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Secondary (Tier 2) Intervention Grid:</a:t>
            </a:r>
            <a:br>
              <a:rPr lang="en-US" sz="3200"/>
            </a:br>
            <a:r>
              <a:rPr lang="en-US" sz="3200" b="0"/>
              <a:t>A Closer 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1B0B7-390C-D46A-151B-4C55C4A008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What’s the purpose?</a:t>
            </a:r>
          </a:p>
          <a:p>
            <a:r>
              <a:rPr lang="en-US"/>
              <a:t>Guidance on school-supported interventions</a:t>
            </a:r>
          </a:p>
          <a:p>
            <a:r>
              <a:rPr lang="en-US"/>
              <a:t>Intervention “shopping”</a:t>
            </a:r>
          </a:p>
          <a:p>
            <a:r>
              <a:rPr lang="en-US"/>
              <a:t>Reducing guess-work</a:t>
            </a:r>
          </a:p>
        </p:txBody>
      </p:sp>
      <p:pic>
        <p:nvPicPr>
          <p:cNvPr id="15" name="Picture" descr="Secondary (Tier 2) Intervention Grid for Self-monitoring. Includes columns for a description of the support (students learn to observe and record their own behavior), entry criteria, data to progress monitor, and exit criteria.">
            <a:extLst>
              <a:ext uri="{FF2B5EF4-FFF2-40B4-BE49-F238E27FC236}">
                <a16:creationId xmlns:a16="http://schemas.microsoft.com/office/drawing/2014/main" id="{4066F35C-7C58-CCE6-16CE-216FC691F15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-442762" y="-1937251"/>
            <a:ext cx="12634762" cy="9856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1006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D0130F8-D51F-5796-89E8-285CD2C4F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Work Time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1941FB4-F994-4E7D-24FB-B5BC3943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56021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Work Time (1)</a:t>
            </a: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774E0920-FAA5-3B75-7BB9-758EC9258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31703"/>
              </p:ext>
            </p:extLst>
          </p:nvPr>
        </p:nvGraphicFramePr>
        <p:xfrm>
          <a:off x="838200" y="1657307"/>
          <a:ext cx="10515600" cy="365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</a:tblGrid>
              <a:tr h="365339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  <a:t>Take a few minutes to: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  <a:t>Locate your school’s Ci3T Implementation</a:t>
                      </a:r>
                      <a:b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  <a:t>Manual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  <a:t>Within the manual, review available</a:t>
                      </a:r>
                      <a:b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2800" b="0" i="0" u="none">
                          <a:solidFill>
                            <a:sysClr val="windowText" lastClr="000000"/>
                          </a:solidFill>
                        </a:rPr>
                        <a:t>Secondary (Tier 2) Intervention Grid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4" name="Content Placeholder 14" descr="Example Ci3T Implementation Manual">
            <a:extLst>
              <a:ext uri="{FF2B5EF4-FFF2-40B4-BE49-F238E27FC236}">
                <a16:creationId xmlns:a16="http://schemas.microsoft.com/office/drawing/2014/main" id="{E3E07290-B99B-24F6-A0DA-D3A82EE4B9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246" y="1027906"/>
            <a:ext cx="2689791" cy="348507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089" name="Pictur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2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2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7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2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2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2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2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6089" y="5507206"/>
            <a:ext cx="3052761" cy="1082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2437-97D7-CB89-4A8C-69485D4F6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 for Understanding</a:t>
            </a:r>
            <a:br>
              <a:rPr lang="en-US"/>
            </a:br>
            <a:r>
              <a:rPr lang="en-US" sz="3200" b="0"/>
              <a:t>Ci3T Implementation Manual</a:t>
            </a:r>
            <a:endParaRPr lang="en-US" b="0"/>
          </a:p>
        </p:txBody>
      </p:sp>
      <p:pic>
        <p:nvPicPr>
          <p:cNvPr id="8" name="Content Placeholder 7" descr="QR code taking the user to a check for understanding">
            <a:hlinkClick r:id="rId2"/>
            <a:extLst>
              <a:ext uri="{FF2B5EF4-FFF2-40B4-BE49-F238E27FC236}">
                <a16:creationId xmlns:a16="http://schemas.microsoft.com/office/drawing/2014/main" id="{F0FBC276-3D45-C542-2040-5688BDDA0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5875" y="1858169"/>
            <a:ext cx="4286250" cy="4286250"/>
          </a:xfrm>
          <a:prstGeom prst="rect">
            <a:avLst/>
          </a:prstGeom>
        </p:spPr>
      </p:pic>
      <p:pic>
        <p:nvPicPr>
          <p:cNvPr id="6" name="Content Placeholder 5" descr="Screenshot of the Check for Understanding survey">
            <a:hlinkClick r:id="rId2"/>
            <a:extLst>
              <a:ext uri="{FF2B5EF4-FFF2-40B4-BE49-F238E27FC236}">
                <a16:creationId xmlns:a16="http://schemas.microsoft.com/office/drawing/2014/main" id="{E0908636-5EDD-F28C-679B-CF5280E31B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125" y="1825625"/>
            <a:ext cx="49459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4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B184-208F-4AE3-2101-6654DC87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Tier 2 in Ci3T</a:t>
            </a:r>
          </a:p>
        </p:txBody>
      </p:sp>
    </p:spTree>
    <p:extLst>
      <p:ext uri="{BB962C8B-B14F-4D97-AF65-F5344CB8AC3E}">
        <p14:creationId xmlns:p14="http://schemas.microsoft.com/office/powerpoint/2010/main" val="749403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F28DE-3250-B1E7-6BC4-1411458CF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B9ED-B97F-FE90-8E31-D7F16593A2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in Ci3T</a:t>
            </a:r>
          </a:p>
        </p:txBody>
      </p:sp>
      <p:pic>
        <p:nvPicPr>
          <p:cNvPr id="7" name="Picture 1" descr="Comprehensive, Integrated, Three-Tiered Model of Prevention pyramid with an arrow pointing to the middle yellow tier (Tier 2).">
            <a:extLst>
              <a:ext uri="{FF2B5EF4-FFF2-40B4-BE49-F238E27FC236}">
                <a16:creationId xmlns:a16="http://schemas.microsoft.com/office/drawing/2014/main" id="{3AB61C35-D398-C4DF-8A12-1532865780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6" y="2276738"/>
            <a:ext cx="5622403" cy="3900225"/>
          </a:xfrm>
          <a:prstGeom prst="rect">
            <a:avLst/>
          </a:prstGeom>
        </p:spPr>
      </p:pic>
      <p:pic>
        <p:nvPicPr>
          <p:cNvPr id="6" name="Picture 2" descr="Ci3T Model of Prevention: Clarifying Tier 2 Supports Infographic ">
            <a:extLst>
              <a:ext uri="{FF2B5EF4-FFF2-40B4-BE49-F238E27FC236}">
                <a16:creationId xmlns:a16="http://schemas.microsoft.com/office/drawing/2014/main" id="{E1CDFC35-A97F-7760-0F13-C44A9F826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1153" y="1829105"/>
            <a:ext cx="3104837" cy="4478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Module">
            <a:extLst>
              <a:ext uri="{FF2B5EF4-FFF2-40B4-BE49-F238E27FC236}">
                <a16:creationId xmlns:a16="http://schemas.microsoft.com/office/drawing/2014/main" id="{540E57FF-CE28-036E-4C3C-2714D1850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B9369-FA80-992A-EE04-4F2CFC3D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AF876-8087-2024-61B2-4CB43164A1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Clarifying Tier 2 Supports 2</a:t>
            </a:r>
          </a:p>
        </p:txBody>
      </p:sp>
      <p:pic>
        <p:nvPicPr>
          <p:cNvPr id="5" name="Picture" descr="Close-up image of the Clarifying Tier 2 Supports infographic with this information: Language matters. How do we talk about students in need of Tier 2 supports? There are no &quot;Tier 2 kids&quot; or &quot;yellow zone students.&quot; Based on the data, there may be a student who needs Tier 2 supports. Various locations. Where do we provide Tier 2 supports to students? Tier 2 supports can be provided in various locations. Students do not have to be sent out of the classroom to receive a Tier 2 support. ">
            <a:extLst>
              <a:ext uri="{FF2B5EF4-FFF2-40B4-BE49-F238E27FC236}">
                <a16:creationId xmlns:a16="http://schemas.microsoft.com/office/drawing/2014/main" id="{95208B99-CD41-DE19-D81F-45D908AB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46" y="0"/>
            <a:ext cx="7658757" cy="110440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741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26F9-4B66-0E0A-DF74-6CA6A2CE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F3F-737E-C9EF-B0C4-249DF3D31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Clarifying Tier 2 Supports 3</a:t>
            </a:r>
          </a:p>
        </p:txBody>
      </p:sp>
      <p:pic>
        <p:nvPicPr>
          <p:cNvPr id="5" name="Picture" descr="Close-up image of the Clarifying Tier 2 Supports infographic with this information: Supports vs. people. Is Tier 2 the support? Or the person who provides it? Tier 2 intervention grids list the strategy, practice, or program provided. Tier 2 supports may be provided by teacher, interventionists, counselors, staff, or others. Supports are integrated. What is available to students in need of Tier 2 supports? Your Ci3T Implementation Manual has one comprehensive list of Tier 2 interventions to support the needs of students in academic, behavioral, and social domains (not separate lists). Tier 2 supports are often integrated.">
            <a:extLst>
              <a:ext uri="{FF2B5EF4-FFF2-40B4-BE49-F238E27FC236}">
                <a16:creationId xmlns:a16="http://schemas.microsoft.com/office/drawing/2014/main" id="{6375F17C-F4AA-B689-DFDF-6C0732BF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071" y="-4896294"/>
            <a:ext cx="7658757" cy="110440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751683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0326-0FC9-A0CB-6D20-CFEABBB1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228D-FD07-8333-4C39-9183E96952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Tier 2 Interventions?</a:t>
            </a:r>
          </a:p>
        </p:txBody>
      </p:sp>
      <p:pic>
        <p:nvPicPr>
          <p:cNvPr id="7" name="Picture" descr="Comprehensive, Integrated, Three-Tiered Model of Prevention pyramid with an arrow pointing to the middle yellow tier (Tier 2).">
            <a:extLst>
              <a:ext uri="{FF2B5EF4-FFF2-40B4-BE49-F238E27FC236}">
                <a16:creationId xmlns:a16="http://schemas.microsoft.com/office/drawing/2014/main" id="{06EC1CE1-DFE0-0B63-AF37-92F2BA06A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6" y="2276738"/>
            <a:ext cx="5622403" cy="3900225"/>
          </a:xfrm>
          <a:prstGeom prst="rect">
            <a:avLst/>
          </a:prstGeom>
        </p:spPr>
      </p:pic>
      <p:sp>
        <p:nvSpPr>
          <p:cNvPr id="9" name="Content 1">
            <a:extLst>
              <a:ext uri="{FF2B5EF4-FFF2-40B4-BE49-F238E27FC236}">
                <a16:creationId xmlns:a16="http://schemas.microsoft.com/office/drawing/2014/main" id="{C6D08D43-6B16-D56C-6573-991DFB9A1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2495" cy="4351338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E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videnced-based or research-based strategies, practices, and programs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A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dditive (i.e., compliment rather than replace Tier 1 efforts)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Implemented by teachers, interventionists, counselors, paraprofessionals, and other staff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Occur in a variety of formats and locations (e.g., small-group, 1:1, embedded within whole group instruction)</a:t>
            </a:r>
          </a:p>
        </p:txBody>
      </p:sp>
      <p:pic>
        <p:nvPicPr>
          <p:cNvPr id="5" name="Module">
            <a:extLst>
              <a:ext uri="{FF2B5EF4-FFF2-40B4-BE49-F238E27FC236}">
                <a16:creationId xmlns:a16="http://schemas.microsoft.com/office/drawing/2014/main" id="{5A487B60-24C8-2A14-EC2D-6E581111D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Getting Started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Ci3T Implementation Manual: A Guide to Tier 2 Decisions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>
                <a:solidFill>
                  <a:prstClr val="black"/>
                </a:solidFill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The Role of Tier 2 in Ci3T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Using School-wide Data to </a:t>
            </a:r>
            <a:r>
              <a:rPr lang="en-US">
                <a:solidFill>
                  <a:prstClr val="black"/>
                </a:solidFill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make Tier 2 Decisions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Essential Elements of Tier 2 Implementation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3677124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B9C2-776B-A754-9C37-C4B6F2E9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and GEI? (1)</a:t>
            </a:r>
          </a:p>
        </p:txBody>
      </p:sp>
      <p:pic>
        <p:nvPicPr>
          <p:cNvPr id="1026" name="Picture 2" descr="Infographic illustrating the tiered intervention process in relation to the GEI process. The graphic shows how teachers start with Tier 1 and then intensify supports to Tier 2 and Tier 3 if needed. The GEI process is a more formalized process at the end of this progression, in which a team meets in a more formalized manner.">
            <a:extLst>
              <a:ext uri="{FF2B5EF4-FFF2-40B4-BE49-F238E27FC236}">
                <a16:creationId xmlns:a16="http://schemas.microsoft.com/office/drawing/2014/main" id="{81EE7E16-CE83-1FC0-BD63-4E090B4E63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399" y="1825625"/>
            <a:ext cx="70012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dule cover for Enhancing Ci3T Module: Understanding the Pre-referral Intervention Process (from which the included infographic is published). ">
            <a:extLst>
              <a:ext uri="{FF2B5EF4-FFF2-40B4-BE49-F238E27FC236}">
                <a16:creationId xmlns:a16="http://schemas.microsoft.com/office/drawing/2014/main" id="{6BAD4B63-D10F-5A9E-589F-5B94E59CC3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3516" y="0"/>
            <a:ext cx="1168484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43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9ABBF-240A-8D7E-4B14-E127FF0E1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0F34-A393-AF66-1369-9DDF1D73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and GEI? (2)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E5AE58-E681-1377-E692-D614101A2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3516" y="0"/>
            <a:ext cx="1168484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peated infographic illustrating the tiered intervention process in relation to the GEI process; repeated for emphasis.">
            <a:extLst>
              <a:ext uri="{FF2B5EF4-FFF2-40B4-BE49-F238E27FC236}">
                <a16:creationId xmlns:a16="http://schemas.microsoft.com/office/drawing/2014/main" id="{D40AFA61-5040-B8BF-2D08-B3AB40344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216" y="82908"/>
            <a:ext cx="10767568" cy="66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99A147-8F8E-57C2-7852-8BDEFF125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98232" y="134754"/>
            <a:ext cx="4437246" cy="6025414"/>
            <a:chOff x="3898232" y="134754"/>
            <a:chExt cx="4437246" cy="602541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DCD7D7-BC50-CF4F-71F8-F5134850ECAE}"/>
                </a:ext>
              </a:extLst>
            </p:cNvPr>
            <p:cNvSpPr/>
            <p:nvPr/>
          </p:nvSpPr>
          <p:spPr>
            <a:xfrm>
              <a:off x="3898232" y="134754"/>
              <a:ext cx="4437246" cy="6025414"/>
            </a:xfrm>
            <a:prstGeom prst="rect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D436A4-AB9A-3FEF-8CCA-56907082FE16}"/>
                </a:ext>
              </a:extLst>
            </p:cNvPr>
            <p:cNvSpPr txBox="1"/>
            <p:nvPr/>
          </p:nvSpPr>
          <p:spPr>
            <a:xfrm>
              <a:off x="3898232" y="5613608"/>
              <a:ext cx="4437246" cy="5465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Tiered Intervention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0E6341-027F-9AE9-5308-78E751759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35478" y="134754"/>
            <a:ext cx="2967243" cy="6025414"/>
            <a:chOff x="8335478" y="134754"/>
            <a:chExt cx="2967243" cy="60254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9848F0-3693-41AB-CF58-038627701CF6}"/>
                </a:ext>
              </a:extLst>
            </p:cNvPr>
            <p:cNvSpPr/>
            <p:nvPr/>
          </p:nvSpPr>
          <p:spPr>
            <a:xfrm>
              <a:off x="8335478" y="134754"/>
              <a:ext cx="2967243" cy="6025414"/>
            </a:xfrm>
            <a:prstGeom prst="rect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CACF08-887B-754E-3FA2-39877CBE5E39}"/>
                </a:ext>
              </a:extLst>
            </p:cNvPr>
            <p:cNvSpPr txBox="1"/>
            <p:nvPr/>
          </p:nvSpPr>
          <p:spPr>
            <a:xfrm>
              <a:off x="9827394" y="5592117"/>
              <a:ext cx="1475327" cy="5465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GEI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94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BBAF-0AB2-1529-9204-2B8151C9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2622-A071-6261-E92A-F3B061EFE0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(Tier 2) Intervention Grid</a:t>
            </a:r>
            <a:br>
              <a:rPr lang="en-US"/>
            </a:br>
            <a:r>
              <a:rPr lang="en-US" sz="3200" b="0"/>
              <a:t>A Review</a:t>
            </a:r>
            <a:endParaRPr lang="en-US" b="0"/>
          </a:p>
        </p:txBody>
      </p:sp>
      <p:pic>
        <p:nvPicPr>
          <p:cNvPr id="12" name="Picture" descr="Comprehensive, Integrated, Three-Tiered Model of Prevention pyramid with an arrow pointing to the middle yellow tier (Tier 2).">
            <a:extLst>
              <a:ext uri="{FF2B5EF4-FFF2-40B4-BE49-F238E27FC236}">
                <a16:creationId xmlns:a16="http://schemas.microsoft.com/office/drawing/2014/main" id="{274DCFC5-3A99-00DA-96E8-490E540AC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96" y="2276738"/>
            <a:ext cx="5622403" cy="3900225"/>
          </a:xfrm>
          <a:prstGeom prst="rect">
            <a:avLst/>
          </a:prstGeom>
        </p:spPr>
      </p:pic>
      <p:pic>
        <p:nvPicPr>
          <p:cNvPr id="4" name="Picture 1" descr="Implementation Manual Cover">
            <a:extLst>
              <a:ext uri="{FF2B5EF4-FFF2-40B4-BE49-F238E27FC236}">
                <a16:creationId xmlns:a16="http://schemas.microsoft.com/office/drawing/2014/main" id="{4E930239-3EE8-6B8F-8C84-0808F8837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912" y="1734804"/>
            <a:ext cx="2138898" cy="2767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econdary (Tier 2) Intervention Grid for Self-monitoring">
            <a:extLst>
              <a:ext uri="{FF2B5EF4-FFF2-40B4-BE49-F238E27FC236}">
                <a16:creationId xmlns:a16="http://schemas.microsoft.com/office/drawing/2014/main" id="{DB410FF8-9343-4B7C-975A-BFF9BF11844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7668597" y="2442976"/>
            <a:ext cx="3049471" cy="2344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3" descr="Direct Behavior Rating Intervention Grid">
            <a:extLst>
              <a:ext uri="{FF2B5EF4-FFF2-40B4-BE49-F238E27FC236}">
                <a16:creationId xmlns:a16="http://schemas.microsoft.com/office/drawing/2014/main" id="{9B6A334A-86AD-67E9-F9C4-938312B9D6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693" y="3472942"/>
            <a:ext cx="3246628" cy="2167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4" descr="Self-Regulated Strategy Development (SRSD) for Writing Intervention Grid">
            <a:extLst>
              <a:ext uri="{FF2B5EF4-FFF2-40B4-BE49-F238E27FC236}">
                <a16:creationId xmlns:a16="http://schemas.microsoft.com/office/drawing/2014/main" id="{5C544D79-DC5F-3462-2563-CA348875DD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294" y="4388731"/>
            <a:ext cx="2832555" cy="2218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Module">
            <a:extLst>
              <a:ext uri="{FF2B5EF4-FFF2-40B4-BE49-F238E27FC236}">
                <a16:creationId xmlns:a16="http://schemas.microsoft.com/office/drawing/2014/main" id="{9A34AD80-8DA1-1CC9-EC61-C22F504D3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CF6A-2B69-C913-D086-44ADFA34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E180-33D2-DE1D-A14F-15049B2757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School-wide Data: Entry Criteria</a:t>
            </a:r>
          </a:p>
        </p:txBody>
      </p:sp>
      <p:pic>
        <p:nvPicPr>
          <p:cNvPr id="5" name="Picture" descr="Secondary (Tier 2) Intervention Grid for Self-monitoring. Includes columns for a description of the support (students learn to observe and record their own behavior), entry criteria, data to progress monitor, and exit criteria.">
            <a:extLst>
              <a:ext uri="{FF2B5EF4-FFF2-40B4-BE49-F238E27FC236}">
                <a16:creationId xmlns:a16="http://schemas.microsoft.com/office/drawing/2014/main" id="{E73498B2-D60C-0D7A-19B8-9A4E8AE6C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2730042" y="1690688"/>
            <a:ext cx="6261557" cy="4884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Highlight 3">
            <a:extLst>
              <a:ext uri="{FF2B5EF4-FFF2-40B4-BE49-F238E27FC236}">
                <a16:creationId xmlns:a16="http://schemas.microsoft.com/office/drawing/2014/main" id="{AF9AB583-5004-E45B-490B-488638AF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431" y="2655571"/>
            <a:ext cx="1338769" cy="335788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odule">
            <a:extLst>
              <a:ext uri="{FF2B5EF4-FFF2-40B4-BE49-F238E27FC236}">
                <a16:creationId xmlns:a16="http://schemas.microsoft.com/office/drawing/2014/main" id="{66B03495-A202-8929-A571-7510BCB93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0272" y="0"/>
            <a:ext cx="113172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5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67E0-E458-A20C-AB93-ADD3161A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642B-5898-DA3E-C6B5-F946E53E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School-Wide Data Sources to Consider</a:t>
            </a:r>
          </a:p>
        </p:txBody>
      </p:sp>
      <p:pic>
        <p:nvPicPr>
          <p:cNvPr id="9" name="Picture 0" descr="Ci3T Data Dashboard">
            <a:extLst>
              <a:ext uri="{FF2B5EF4-FFF2-40B4-BE49-F238E27FC236}">
                <a16:creationId xmlns:a16="http://schemas.microsoft.com/office/drawing/2014/main" id="{96BE2A57-F9C0-041A-4601-B38C1857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1864860"/>
            <a:ext cx="10384971" cy="3886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B78C8293-FBF2-C281-51A2-BA3EFF1DF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4174" y="1777774"/>
            <a:ext cx="838201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07F6D5A-C046-885F-CAD5-8F250DEF1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4800" y="1777774"/>
            <a:ext cx="1190626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B8A0C8E-2B44-58DC-F0F8-093281F9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8655" y="1777773"/>
            <a:ext cx="732789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341DB75-502D-B602-5592-B5CE776E3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4160" y="1777774"/>
            <a:ext cx="732789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E13E454-4DC6-33D9-00C5-231020399F27}"/>
              </a:ext>
            </a:extLst>
          </p:cNvPr>
          <p:cNvSpPr/>
          <p:nvPr/>
        </p:nvSpPr>
        <p:spPr>
          <a:xfrm>
            <a:off x="2238375" y="5906696"/>
            <a:ext cx="1524000" cy="36195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attendance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C8C99F0-FCBF-7D0A-EBDD-0D04BD5D26DC}"/>
              </a:ext>
            </a:extLst>
          </p:cNvPr>
          <p:cNvSpPr/>
          <p:nvPr/>
        </p:nvSpPr>
        <p:spPr>
          <a:xfrm>
            <a:off x="3948113" y="5925147"/>
            <a:ext cx="1524000" cy="56772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screening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A07B747-3433-8B07-4FCE-F2A05481830F}"/>
              </a:ext>
            </a:extLst>
          </p:cNvPr>
          <p:cNvSpPr/>
          <p:nvPr/>
        </p:nvSpPr>
        <p:spPr>
          <a:xfrm>
            <a:off x="6900863" y="5984782"/>
            <a:ext cx="3052762" cy="56772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academic screening</a:t>
            </a:r>
          </a:p>
        </p:txBody>
      </p:sp>
    </p:spTree>
    <p:extLst>
      <p:ext uri="{BB962C8B-B14F-4D97-AF65-F5344CB8AC3E}">
        <p14:creationId xmlns:p14="http://schemas.microsoft.com/office/powerpoint/2010/main" val="3116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3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F515-E265-FD23-DD31-E5600886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Low-Intensity, Teacher-Delivered Strategies as a Stand-Alone Tier 2 Intervention</a:t>
            </a:r>
          </a:p>
        </p:txBody>
      </p:sp>
      <p:pic>
        <p:nvPicPr>
          <p:cNvPr id="4" name="Picture 1" descr="A Tier 2 Intervention Grid for Instructional Choice">
            <a:extLst>
              <a:ext uri="{FF2B5EF4-FFF2-40B4-BE49-F238E27FC236}">
                <a16:creationId xmlns:a16="http://schemas.microsoft.com/office/drawing/2014/main" id="{9A449D57-81F3-C521-AB87-FC644E41B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84" y="1910144"/>
            <a:ext cx="5598436" cy="432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A screenshot of ci3t.org/enhance showing 7 Low-Intensity Strategy modules: Behavior-Specific Praise, Instructional Choice, Active Supervision, High-Probability Request Sequences, Instructional Feedback, Opportunities to Respond, Precorrection ">
            <a:extLst>
              <a:ext uri="{FF2B5EF4-FFF2-40B4-BE49-F238E27FC236}">
                <a16:creationId xmlns:a16="http://schemas.microsoft.com/office/drawing/2014/main" id="{FFEF2F9C-5F47-D7ED-C2BB-4B88227140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963" y="2297150"/>
            <a:ext cx="4585945" cy="33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0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89E32DF-AE5F-4C68-5EA1-25436DED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Modules (1)</a:t>
            </a:r>
          </a:p>
        </p:txBody>
      </p:sp>
      <p:pic>
        <p:nvPicPr>
          <p:cNvPr id="3" name="Picture" descr="A screenshot of ci3t.org/enhance showing 9 Tier 2 modules including: The Tier 2 Process, Set a Goal, Select a Strategy, Record Progress, Direct Behavior Rating to Support Classroom Behavior and Engagement, Behavior Contracts to Support Classroom Behavior and Engagement, Self-Regulated Strategy Development (SRSD) for Writing in Tiered Systems, Recognize.Relax.Record, Social Skills Interventions, Self-Monitoring Interventions, Check-in/Check-out">
            <a:extLst>
              <a:ext uri="{FF2B5EF4-FFF2-40B4-BE49-F238E27FC236}">
                <a16:creationId xmlns:a16="http://schemas.microsoft.com/office/drawing/2014/main" id="{F1D6B3B3-3B92-F050-5AD0-9DAC319A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921" y="1718762"/>
            <a:ext cx="6434158" cy="46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5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7921-F02D-205A-5642-24DA0D5A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SRSD for Writing</a:t>
            </a:r>
          </a:p>
        </p:txBody>
      </p:sp>
      <p:pic>
        <p:nvPicPr>
          <p:cNvPr id="4" name="Picture 1" descr="A Secondary (Tier 2) Intervention Grid for SRSD for Writing">
            <a:extLst>
              <a:ext uri="{FF2B5EF4-FFF2-40B4-BE49-F238E27FC236}">
                <a16:creationId xmlns:a16="http://schemas.microsoft.com/office/drawing/2014/main" id="{0D75FFFD-E780-7D39-2A10-14E27E355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232" y="1449388"/>
            <a:ext cx="6516935" cy="5103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FCA024-41C8-4469-5B70-0D2204466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9" y="0"/>
            <a:ext cx="1170431" cy="1828800"/>
          </a:xfrm>
        </p:spPr>
      </p:pic>
    </p:spTree>
    <p:extLst>
      <p:ext uri="{BB962C8B-B14F-4D97-AF65-F5344CB8AC3E}">
        <p14:creationId xmlns:p14="http://schemas.microsoft.com/office/powerpoint/2010/main" val="982510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6775-3893-F645-A096-FEB1C368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Skills</a:t>
            </a:r>
          </a:p>
        </p:txBody>
      </p:sp>
      <p:pic>
        <p:nvPicPr>
          <p:cNvPr id="1028" name="Picture 1" descr="A Secondary (Tier 2) Intervention Grid for social skills intervention for middle and high school ">
            <a:extLst>
              <a:ext uri="{FF2B5EF4-FFF2-40B4-BE49-F238E27FC236}">
                <a16:creationId xmlns:a16="http://schemas.microsoft.com/office/drawing/2014/main" id="{2CAC9230-66DD-9561-B832-8BEAC68D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198" y="1507808"/>
            <a:ext cx="6687603" cy="5167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2">
            <a:extLst>
              <a:ext uri="{FF2B5EF4-FFF2-40B4-BE49-F238E27FC236}">
                <a16:creationId xmlns:a16="http://schemas.microsoft.com/office/drawing/2014/main" id="{FC148AC2-737F-2AE3-7049-CE7C4D4D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1483" y="0"/>
            <a:ext cx="11705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267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3237921-F02D-205A-5642-24DA0D5A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Recognize.Relax.Record</a:t>
            </a:r>
          </a:p>
        </p:txBody>
      </p:sp>
      <p:pic>
        <p:nvPicPr>
          <p:cNvPr id="4" name="Picture 1" descr="Secondary (Tier 2) Intervention Grid for Recognize.Relax,Record">
            <a:extLst>
              <a:ext uri="{FF2B5EF4-FFF2-40B4-BE49-F238E27FC236}">
                <a16:creationId xmlns:a16="http://schemas.microsoft.com/office/drawing/2014/main" id="{8DCD617B-D5BC-3EA1-B0E5-56F78B721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215" y="1539423"/>
            <a:ext cx="6370968" cy="4923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D9F37E3-ECE1-16DC-132F-B5FE6DC2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1569" y="0"/>
            <a:ext cx="1170431" cy="1828800"/>
          </a:xfrm>
        </p:spPr>
      </p:pic>
    </p:spTree>
    <p:extLst>
      <p:ext uri="{BB962C8B-B14F-4D97-AF65-F5344CB8AC3E}">
        <p14:creationId xmlns:p14="http://schemas.microsoft.com/office/powerpoint/2010/main" val="85724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B09A-51B0-9939-BB95-19D67199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DD815-DF5C-11C6-753A-3E5FF7F10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90429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At the end of this session, learners will be able to: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Use information in your school’s Ci3T Implementation Manual to guide Tier 2 decision making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Explain the role of Tier 2 interventions in Ci3T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Use school-wide data to connect students to Tier 2 supports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Identify essential elements of implementing and monitoring Tier 2 interventions</a:t>
            </a:r>
          </a:p>
        </p:txBody>
      </p:sp>
      <p:pic>
        <p:nvPicPr>
          <p:cNvPr id="5" name="Picture 1" descr="The Tier 2 Process module cover">
            <a:extLst>
              <a:ext uri="{FF2B5EF4-FFF2-40B4-BE49-F238E27FC236}">
                <a16:creationId xmlns:a16="http://schemas.microsoft.com/office/drawing/2014/main" id="{0AF27A01-8BF4-7300-5322-0D87632007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778" y="1690688"/>
            <a:ext cx="2067707" cy="3229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1348241-3538-F320-6738-DD8DE0CE2773}"/>
              </a:ext>
            </a:extLst>
          </p:cNvPr>
          <p:cNvSpPr/>
          <p:nvPr/>
        </p:nvSpPr>
        <p:spPr>
          <a:xfrm>
            <a:off x="8194236" y="5167312"/>
            <a:ext cx="3058789" cy="1325563"/>
          </a:xfrm>
          <a:prstGeom prst="wedgeRectCallout">
            <a:avLst>
              <a:gd name="adj1" fmla="val -72420"/>
              <a:gd name="adj2" fmla="val -37907"/>
            </a:avLst>
          </a:prstGeom>
          <a:solidFill>
            <a:srgbClr val="F4BE4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Complete a Knowledge Check to get a line item for your resume! </a:t>
            </a:r>
          </a:p>
        </p:txBody>
      </p:sp>
    </p:spTree>
    <p:extLst>
      <p:ext uri="{BB962C8B-B14F-4D97-AF65-F5344CB8AC3E}">
        <p14:creationId xmlns:p14="http://schemas.microsoft.com/office/powerpoint/2010/main" val="38837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26715-FA62-975A-7A7E-33B55D675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0498-8F21-42E7-CBE2-69228CF7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 us at future EMPOWER+ to learn more!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0F4382-6710-8C85-A9C3-3AF7DBD37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44685" y="4445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-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1F1526F7-ECF8-ED69-7D20-661174DEC4F6}"/>
              </a:ext>
            </a:extLst>
          </p:cNvPr>
          <p:cNvGraphicFramePr>
            <a:graphicFrameLocks/>
          </p:cNvGraphicFramePr>
          <p:nvPr/>
        </p:nvGraphicFramePr>
        <p:xfrm>
          <a:off x="744686" y="1770121"/>
          <a:ext cx="8874801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6962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  <p:sp>
        <p:nvSpPr>
          <p:cNvPr id="9" name="Yellow Box" descr="Yellow Box outlining EMPOWER+ Session A Tier 2 Support for Students Experiencing Anxious Feelings: Recognize. Relax. Record. on March 25, 2026 Wednesday">
            <a:extLst>
              <a:ext uri="{FF2B5EF4-FFF2-40B4-BE49-F238E27FC236}">
                <a16:creationId xmlns:a16="http://schemas.microsoft.com/office/drawing/2014/main" id="{AD4F7C35-D8B0-FC32-4497-CBCC1EE6EB4F}"/>
              </a:ext>
            </a:extLst>
          </p:cNvPr>
          <p:cNvSpPr/>
          <p:nvPr/>
        </p:nvSpPr>
        <p:spPr>
          <a:xfrm>
            <a:off x="744685" y="4954188"/>
            <a:ext cx="8874801" cy="49930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3701E-4409-4FE4-BA3B-F74EAA23B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4740" y="2632811"/>
            <a:ext cx="1689679" cy="26401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92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83670-1B83-AE17-B137-E75734D3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BB0FB-EC11-9583-8CF8-2FA0DD596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 for Understanding</a:t>
            </a:r>
            <a:br>
              <a:rPr lang="en-US"/>
            </a:br>
            <a:r>
              <a:rPr lang="en-US" sz="2800" b="0"/>
              <a:t>The Role of Tier 2 in Ci3T</a:t>
            </a:r>
            <a:endParaRPr lang="en-US" b="0"/>
          </a:p>
        </p:txBody>
      </p:sp>
      <p:pic>
        <p:nvPicPr>
          <p:cNvPr id="12" name="Content Placeholder 11" descr="QR code taking the user to a check for understanding">
            <a:hlinkClick r:id="rId2"/>
            <a:extLst>
              <a:ext uri="{FF2B5EF4-FFF2-40B4-BE49-F238E27FC236}">
                <a16:creationId xmlns:a16="http://schemas.microsoft.com/office/drawing/2014/main" id="{CB102617-1377-37E1-EF88-8B73F6EC23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5875" y="1858169"/>
            <a:ext cx="4286250" cy="4286250"/>
          </a:xfrm>
          <a:prstGeom prst="rect">
            <a:avLst/>
          </a:prstGeom>
        </p:spPr>
      </p:pic>
      <p:pic>
        <p:nvPicPr>
          <p:cNvPr id="7" name="Content Placeholder 6" descr="Screenshot of the Check for Understanding survey">
            <a:hlinkClick r:id="rId2"/>
            <a:extLst>
              <a:ext uri="{FF2B5EF4-FFF2-40B4-BE49-F238E27FC236}">
                <a16:creationId xmlns:a16="http://schemas.microsoft.com/office/drawing/2014/main" id="{1AD04032-C1B6-C795-E50B-A59D78367D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940" y="1825625"/>
            <a:ext cx="49421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2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0E82-D326-D7A3-D93A-2F80FDDC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Using Systematic Screening Data to Connect Students to Validated Tier 2 Supports</a:t>
            </a:r>
          </a:p>
        </p:txBody>
      </p:sp>
    </p:spTree>
    <p:extLst>
      <p:ext uri="{BB962C8B-B14F-4D97-AF65-F5344CB8AC3E}">
        <p14:creationId xmlns:p14="http://schemas.microsoft.com/office/powerpoint/2010/main" val="11631281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B4FA6E6-E28F-5FFC-9EC7-11FB0F7C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 with Data-Informed Decision Making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6E80BCF-2FA6-018E-01D6-A1654B83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905" y="2006600"/>
            <a:ext cx="1947195" cy="251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4E1978-2CBE-E16F-7731-716DC15B2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237" y="2218769"/>
            <a:ext cx="3389963" cy="196940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13C8D0E-4F56-72E4-786C-F6F3FA83C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651" y="2712851"/>
            <a:ext cx="3515949" cy="973263"/>
          </a:xfrm>
          <a:prstGeom prst="rect">
            <a:avLst/>
          </a:prstGeom>
        </p:spPr>
      </p:pic>
      <p:pic>
        <p:nvPicPr>
          <p:cNvPr id="5" name="Picture 4" descr="FlowChart with 3 steps: Step 1 Review your school's Ci3T Implementation Manual, Step 2 Locate school-wide data, Step 3 Document decisions and plan for next steps">
            <a:extLst>
              <a:ext uri="{FF2B5EF4-FFF2-40B4-BE49-F238E27FC236}">
                <a16:creationId xmlns:a16="http://schemas.microsoft.com/office/drawing/2014/main" id="{3FB3FE7F-93FC-87CE-5B3A-A2A4984F6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55" y="4689431"/>
            <a:ext cx="10065482" cy="97030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8800BC6-8AD4-B2D0-BA5E-E7D4352D6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26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CCDC-BE8D-64BC-807C-09D969B9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School-wide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7C6F-A6BF-51C2-862A-F1630F559F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Tier 1 data</a:t>
            </a:r>
          </a:p>
          <a:p>
            <a:pPr lvl="1"/>
            <a:r>
              <a:rPr lang="en-US"/>
              <a:t>social validity</a:t>
            </a:r>
          </a:p>
          <a:p>
            <a:pPr lvl="1"/>
            <a:r>
              <a:rPr lang="en-US"/>
              <a:t>treatment integrity</a:t>
            </a:r>
          </a:p>
          <a:p>
            <a:r>
              <a:rPr lang="en-US"/>
              <a:t>Student-level data</a:t>
            </a:r>
          </a:p>
          <a:p>
            <a:pPr lvl="1"/>
            <a:r>
              <a:rPr lang="en-US"/>
              <a:t>Systematic screening (academics + behavior)</a:t>
            </a:r>
          </a:p>
          <a:p>
            <a:pPr lvl="1"/>
            <a:r>
              <a:rPr lang="en-US"/>
              <a:t>Attendance</a:t>
            </a:r>
          </a:p>
          <a:p>
            <a:pPr lvl="1"/>
            <a:r>
              <a:rPr lang="en-US"/>
              <a:t>Office discipline referrals</a:t>
            </a:r>
          </a:p>
          <a:p>
            <a:pPr lvl="1"/>
            <a:r>
              <a:rPr lang="en-US"/>
              <a:t>Nurse visits</a:t>
            </a:r>
          </a:p>
          <a:p>
            <a:pPr lvl="1"/>
            <a:r>
              <a:rPr lang="en-US"/>
              <a:t>Grades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DD672-897B-91EC-0C53-3F921B83A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6101" y="230188"/>
            <a:ext cx="2619286" cy="737049"/>
          </a:xfrm>
          <a:prstGeom prst="rect">
            <a:avLst/>
          </a:prstGeom>
        </p:spPr>
      </p:pic>
      <p:pic>
        <p:nvPicPr>
          <p:cNvPr id="4098" name="Picture 2" descr="Example Ci3T Assessment Schedule">
            <a:extLst>
              <a:ext uri="{FF2B5EF4-FFF2-40B4-BE49-F238E27FC236}">
                <a16:creationId xmlns:a16="http://schemas.microsoft.com/office/drawing/2014/main" id="{D8B0C816-F281-7273-5417-F484493556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999312"/>
            <a:ext cx="5181600" cy="400396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2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7683-3D0D-A19E-747B-294233555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18B155-BF3A-0CAF-73E2-D3BF5976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Intervention Grid</a:t>
            </a:r>
          </a:p>
        </p:txBody>
      </p:sp>
      <p:pic>
        <p:nvPicPr>
          <p:cNvPr id="4" name="Picture 1" descr="Secondary (Tier 2) Intervention Grid - Self Monitoring for middle and high school">
            <a:extLst>
              <a:ext uri="{FF2B5EF4-FFF2-40B4-BE49-F238E27FC236}">
                <a16:creationId xmlns:a16="http://schemas.microsoft.com/office/drawing/2014/main" id="{9238028E-B57C-5DE3-4D10-05F777C9EC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215" y="1539423"/>
            <a:ext cx="6370969" cy="4923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Highlighting">
            <a:extLst>
              <a:ext uri="{FF2B5EF4-FFF2-40B4-BE49-F238E27FC236}">
                <a16:creationId xmlns:a16="http://schemas.microsoft.com/office/drawing/2014/main" id="{D18546A2-E190-2343-773E-606FB89B9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2550" y="2543335"/>
            <a:ext cx="1581150" cy="3352639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FFEC5B1-9530-9724-D512-8E751E8DA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3D00CD-CED5-3963-C099-2E9851C3EE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an Intervention (1)</a:t>
            </a:r>
          </a:p>
        </p:txBody>
      </p:sp>
      <p:pic>
        <p:nvPicPr>
          <p:cNvPr id="15" name="Picture" descr="Image of a man with a speech bubble asking &quot;How do I decide when the entry criteria are similar for multiple interventions?&quot;">
            <a:extLst>
              <a:ext uri="{FF2B5EF4-FFF2-40B4-BE49-F238E27FC236}">
                <a16:creationId xmlns:a16="http://schemas.microsoft.com/office/drawing/2014/main" id="{17C1CA03-6FFA-7AA2-07FF-0CFA84077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34" y="1690688"/>
            <a:ext cx="4623745" cy="6858000"/>
          </a:xfrm>
          <a:prstGeom prst="rect">
            <a:avLst/>
          </a:prstGeom>
        </p:spPr>
      </p:pic>
      <p:grpSp>
        <p:nvGrpSpPr>
          <p:cNvPr id="16" name="Image" descr="Three intervention grids, includes grids for Direct Behavior Rating, Behavior Contract, and Secondary (Tier 2)">
            <a:extLst>
              <a:ext uri="{FF2B5EF4-FFF2-40B4-BE49-F238E27FC236}">
                <a16:creationId xmlns:a16="http://schemas.microsoft.com/office/drawing/2014/main" id="{8A4B25B6-2F64-C8DA-EE78-798947164F09}"/>
              </a:ext>
            </a:extLst>
          </p:cNvPr>
          <p:cNvGrpSpPr/>
          <p:nvPr/>
        </p:nvGrpSpPr>
        <p:grpSpPr>
          <a:xfrm>
            <a:off x="5978107" y="1537949"/>
            <a:ext cx="6023270" cy="5155769"/>
            <a:chOff x="5978107" y="1537949"/>
            <a:chExt cx="6023270" cy="5155769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DDCC85FC-B92C-4622-DC62-8A4F148EDA72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25" t="5324" r="4925" b="4166"/>
            <a:stretch/>
          </p:blipFill>
          <p:spPr>
            <a:xfrm>
              <a:off x="5978107" y="1537949"/>
              <a:ext cx="3841972" cy="311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B14917C-600F-6CF5-9DD8-D520C8D8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9157" y="2499761"/>
              <a:ext cx="3973421" cy="31826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DAD0C0BA-54E9-9557-7AB0-6BE6E21F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7201" y="4091099"/>
              <a:ext cx="4294176" cy="26026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196B82D8-7291-AD87-5C54-F742D5F0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70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00CD-CED5-3963-C099-2E9851C3EE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an Intervention (2)</a:t>
            </a:r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6D4A894C-987C-A603-E93C-0BD3210FF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Collaborate with families, colleagues, and the student to review available options</a:t>
            </a:r>
          </a:p>
          <a:p>
            <a:r>
              <a:rPr lang="en-US"/>
              <a:t>Consider what you know about the student (e.g., strengths, preferences, pre-requisite skills)</a:t>
            </a:r>
          </a:p>
          <a:p>
            <a:r>
              <a:rPr lang="en-US"/>
              <a:t>Consider possible function of the behavior</a:t>
            </a:r>
          </a:p>
          <a:p>
            <a:pPr lvl="1"/>
            <a:r>
              <a:rPr lang="en-US"/>
              <a:t>Check-In Check Out is may be more effective for students who find accessing adult attention reinforcing</a:t>
            </a:r>
          </a:p>
          <a:p>
            <a:r>
              <a:rPr lang="en-US"/>
              <a:t>Consider your own strengths, support available (e.g., coach, professional learning), and feasibility of available options</a:t>
            </a:r>
          </a:p>
          <a:p>
            <a:r>
              <a:rPr lang="en-US"/>
              <a:t>Adjust as needed based on pre-intervention social validity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0EED5F-D81E-C12A-5F34-1C74B1AFC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8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7921-F02D-205A-5642-24DA0D5A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Tool 1: Ci3T Data Dashboard</a:t>
            </a:r>
          </a:p>
        </p:txBody>
      </p:sp>
      <p:pic>
        <p:nvPicPr>
          <p:cNvPr id="6" name="Picture 1" descr="Ci3T Data Dashboard example">
            <a:extLst>
              <a:ext uri="{FF2B5EF4-FFF2-40B4-BE49-F238E27FC236}">
                <a16:creationId xmlns:a16="http://schemas.microsoft.com/office/drawing/2014/main" id="{F2AD3134-FE98-5961-0B17-64C2224D5A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20" y="1690688"/>
            <a:ext cx="9941158" cy="4710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10DED5F-A0CB-FA2E-1423-D16582B8F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0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A3C3-0F81-55D0-E169-BDB7AFB11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Tool 2: Ci3T Class-at-a-Glance Intervention Planner</a:t>
            </a:r>
          </a:p>
        </p:txBody>
      </p:sp>
      <p:pic>
        <p:nvPicPr>
          <p:cNvPr id="7" name="Online Media 6" title="Ci3T Class-at-a-Glance Intervention Planner">
            <a:hlinkClick r:id="" action="ppaction://media"/>
            <a:extLst>
              <a:ext uri="{FF2B5EF4-FFF2-40B4-BE49-F238E27FC236}">
                <a16:creationId xmlns:a16="http://schemas.microsoft.com/office/drawing/2014/main" id="{021CDC35-B6D9-EA1A-1907-641C87C573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E7B9221-6226-4842-74AF-1B0CAA7E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07A0064-7EDF-2735-8571-145F34797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075" y="3523377"/>
            <a:ext cx="509619" cy="795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8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6DA827DC-1E61-8E90-8B03-EFB93C42B6FF}"/>
              </a:ext>
            </a:extLst>
          </p:cNvPr>
          <p:cNvGrpSpPr/>
          <p:nvPr/>
        </p:nvGrpSpPr>
        <p:grpSpPr>
          <a:xfrm>
            <a:off x="7033259" y="1690688"/>
            <a:ext cx="4556229" cy="3765301"/>
            <a:chOff x="7033259" y="1690688"/>
            <a:chExt cx="4556229" cy="3765301"/>
          </a:xfrm>
        </p:grpSpPr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01A9ED8C-9CA7-67AF-FD7B-0B826FB5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08F4ADA9-D3F0-7DED-9E0E-918F55320D84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137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E08017-EA8C-771A-D3EB-B02729935D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61424" cy="1325563"/>
          </a:xfrm>
        </p:spPr>
        <p:txBody>
          <a:bodyPr>
            <a:normAutofit/>
          </a:bodyPr>
          <a:lstStyle/>
          <a:p>
            <a:r>
              <a:rPr lang="en-US" sz="3200"/>
              <a:t>Tool 3: Ci3T Tier 2 and Tier 3 Intervention Tracker</a:t>
            </a:r>
          </a:p>
        </p:txBody>
      </p:sp>
      <p:pic>
        <p:nvPicPr>
          <p:cNvPr id="7" name="Picture 1" descr="Ci3T Tier 2 and Tier 3 Intervention Tracker (tab: tier 2 and tier 3 tracker)">
            <a:extLst>
              <a:ext uri="{FF2B5EF4-FFF2-40B4-BE49-F238E27FC236}">
                <a16:creationId xmlns:a16="http://schemas.microsoft.com/office/drawing/2014/main" id="{AD5B3BAE-D5AA-5D54-1114-9313E7F22C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5"/>
          <a:stretch/>
        </p:blipFill>
        <p:spPr>
          <a:xfrm>
            <a:off x="1967626" y="1690688"/>
            <a:ext cx="8256748" cy="4938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97EAE28-EAE1-A3C4-67DF-8AEBA4155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5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868A9-00D4-F40D-A6C4-380B2DE78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Preparation</a:t>
            </a:r>
            <a:br>
              <a:rPr lang="en-US"/>
            </a:br>
            <a:r>
              <a:rPr lang="en-US" sz="3200" b="0"/>
              <a:t>Access Tool 1, Tool 2, and/or Tool 3</a:t>
            </a:r>
            <a:endParaRPr lang="en-US" b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87624C-AFF7-3278-3FE4-585D3991D9E5}"/>
              </a:ext>
            </a:extLst>
          </p:cNvPr>
          <p:cNvSpPr txBox="1"/>
          <p:nvPr/>
        </p:nvSpPr>
        <p:spPr>
          <a:xfrm>
            <a:off x="838200" y="1989672"/>
            <a:ext cx="5593222" cy="338554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/>
              <a:t>Step 1: </a:t>
            </a:r>
            <a:r>
              <a:rPr lang="en-US" sz="1600"/>
              <a:t>Go to ci3t.org/enhance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02B74-7D16-3AB2-4C4A-74646CB6E34A}"/>
              </a:ext>
            </a:extLst>
          </p:cNvPr>
          <p:cNvSpPr txBox="1"/>
          <p:nvPr/>
        </p:nvSpPr>
        <p:spPr>
          <a:xfrm>
            <a:off x="838198" y="6090407"/>
            <a:ext cx="5593225" cy="584775"/>
          </a:xfrm>
          <a:prstGeom prst="rect">
            <a:avLst/>
          </a:prstGeom>
          <a:solidFill>
            <a:srgbClr val="F0F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/>
              <a:t>Step 3: </a:t>
            </a:r>
            <a:r>
              <a:rPr lang="en-US" sz="1600"/>
              <a:t>Sign into the module using your district email (if you haven’t yet registered, directions will be provided to do so)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332BA1-DD5A-EAF6-72D2-447219B72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8197" y="2411799"/>
            <a:ext cx="5593225" cy="3595035"/>
            <a:chOff x="653752" y="2495372"/>
            <a:chExt cx="5593225" cy="35950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8CDC40-864D-00A6-0147-49D44635B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752" y="2495372"/>
              <a:ext cx="5593225" cy="359503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B6A315F-9781-E6CF-BB7A-E088EAFD05E4}"/>
                </a:ext>
              </a:extLst>
            </p:cNvPr>
            <p:cNvGrpSpPr/>
            <p:nvPr/>
          </p:nvGrpSpPr>
          <p:grpSpPr>
            <a:xfrm>
              <a:off x="653752" y="2548135"/>
              <a:ext cx="5348247" cy="3358429"/>
              <a:chOff x="653752" y="2548135"/>
              <a:chExt cx="5348247" cy="335842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A39E7D5-C20E-5AD2-FBD9-EE1D92B5A1CB}"/>
                  </a:ext>
                </a:extLst>
              </p:cNvPr>
              <p:cNvGrpSpPr/>
              <p:nvPr/>
            </p:nvGrpSpPr>
            <p:grpSpPr>
              <a:xfrm>
                <a:off x="653752" y="2548135"/>
                <a:ext cx="5348247" cy="3358429"/>
                <a:chOff x="653752" y="2548135"/>
                <a:chExt cx="5348247" cy="3358429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8C02E4EE-EB42-8115-0FA5-E28A3BFD1C6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4913" y="3322701"/>
                  <a:ext cx="3595820" cy="2583863"/>
                </a:xfrm>
                <a:prstGeom prst="rect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B23A1C8-21D0-DE1F-9076-5EB5E217138B}"/>
                    </a:ext>
                  </a:extLst>
                </p:cNvPr>
                <p:cNvSpPr txBox="1"/>
                <p:nvPr/>
              </p:nvSpPr>
              <p:spPr>
                <a:xfrm>
                  <a:off x="653752" y="2548135"/>
                  <a:ext cx="53482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/>
                    <a:t>Step 2: </a:t>
                  </a:r>
                  <a:r>
                    <a:rPr lang="en-US" sz="1600"/>
                    <a:t>Locate The Tier 2 Process module (see Ci3T: Implementing Secondary (Tier 2) Interventions)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1BA6C7B-69C4-50B8-3083-B6A858FFB7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674527" y="3670942"/>
                <a:ext cx="675118" cy="1034041"/>
              </a:xfrm>
              <a:prstGeom prst="rect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32AA3-886E-0F0B-229C-56FA7EE53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24226" y="1989672"/>
            <a:ext cx="4429574" cy="4685510"/>
            <a:chOff x="6967669" y="1989672"/>
            <a:chExt cx="4429574" cy="46855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B10C19B-65D0-F598-198A-C4BBE716476C}"/>
                </a:ext>
              </a:extLst>
            </p:cNvPr>
            <p:cNvSpPr/>
            <p:nvPr/>
          </p:nvSpPr>
          <p:spPr>
            <a:xfrm>
              <a:off x="6967669" y="1989672"/>
              <a:ext cx="4429574" cy="468551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C8C0BF-4B44-46DF-DD7B-D912F6559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402" y="3026131"/>
              <a:ext cx="2898945" cy="345912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A342A5-DF45-312A-D3CB-8430A6DF5D7F}"/>
                </a:ext>
              </a:extLst>
            </p:cNvPr>
            <p:cNvSpPr txBox="1"/>
            <p:nvPr/>
          </p:nvSpPr>
          <p:spPr>
            <a:xfrm>
              <a:off x="7108674" y="2045642"/>
              <a:ext cx="4198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Step 4: </a:t>
              </a:r>
              <a:r>
                <a:rPr lang="en-US" sz="1600"/>
                <a:t>On the toolbar, locate the resource you would like to explore (Tool 1, Tool 2, or Tool 3)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19237B-6BAB-A340-EDB0-EADDD5EE5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819402" y="5262409"/>
              <a:ext cx="2898944" cy="122285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A9724E19-76A8-0201-068C-417578B38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3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0086F6A-9A2B-133F-E016-D958C9FB0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Work Time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6C0C1A-78F3-0A74-BA12-58FEC591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08125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A0A0A"/>
                </a:solidFill>
              </a:rPr>
              <a:t>Work Time (2)</a:t>
            </a:r>
          </a:p>
        </p:txBody>
      </p:sp>
      <p:graphicFrame>
        <p:nvGraphicFramePr>
          <p:cNvPr id="3" name="Table">
            <a:extLst>
              <a:ext uri="{FF2B5EF4-FFF2-40B4-BE49-F238E27FC236}">
                <a16:creationId xmlns:a16="http://schemas.microsoft.com/office/drawing/2014/main" id="{8EAAC838-60BD-FA70-4146-D1720043C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244685"/>
              </p:ext>
            </p:extLst>
          </p:nvPr>
        </p:nvGraphicFramePr>
        <p:xfrm>
          <a:off x="838200" y="1657307"/>
          <a:ext cx="10515600" cy="365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</a:tblGrid>
              <a:tr h="365339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i="0" u="sng">
                          <a:solidFill>
                            <a:sysClr val="windowText" lastClr="000000"/>
                          </a:solidFill>
                        </a:rPr>
                        <a:t>Locate</a:t>
                      </a:r>
                      <a: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  <a:t> data tools in the Enhancing Ci3T Module</a:t>
                      </a:r>
                      <a:b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2800" b="0" i="1">
                          <a:solidFill>
                            <a:sysClr val="windowText" lastClr="000000"/>
                          </a:solidFill>
                        </a:rPr>
                        <a:t>The Tier 2 Process</a:t>
                      </a:r>
                    </a:p>
                    <a:p>
                      <a:pPr marL="914400" lvl="1" indent="-457200" algn="l"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0" i="0">
                          <a:solidFill>
                            <a:sysClr val="windowText" lastClr="000000"/>
                          </a:solidFill>
                        </a:rPr>
                        <a:t>Tool 1: Ci3T Data Dashboard</a:t>
                      </a:r>
                    </a:p>
                    <a:p>
                      <a:pPr marL="914400" lvl="1" indent="-457200" algn="l"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0" i="0">
                          <a:solidFill>
                            <a:sysClr val="windowText" lastClr="000000"/>
                          </a:solidFill>
                        </a:rPr>
                        <a:t>Tool 2: Ci3T Class-at-a-Glance Intervention Planner</a:t>
                      </a:r>
                    </a:p>
                    <a:p>
                      <a:pPr marL="914400" lvl="1" indent="-457200" algn="l"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2400" b="0" i="0">
                          <a:solidFill>
                            <a:sysClr val="windowText" lastClr="000000"/>
                          </a:solidFill>
                        </a:rPr>
                        <a:t>Tool 3: Ci3T Tier 2 and Tier 3 Intervention Tracker</a:t>
                      </a:r>
                    </a:p>
                    <a:p>
                      <a:pPr marL="457200" lvl="0" indent="-4572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i="0" u="sng">
                          <a:solidFill>
                            <a:sysClr val="windowText" lastClr="000000"/>
                          </a:solidFill>
                        </a:rPr>
                        <a:t>Explore</a:t>
                      </a:r>
                      <a:r>
                        <a:rPr lang="en-US" sz="2400" b="1" i="0" u="none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400" b="0" i="0" u="none">
                          <a:solidFill>
                            <a:sysClr val="windowText" lastClr="000000"/>
                          </a:solidFill>
                        </a:rPr>
                        <a:t>the tool of most interest/relevance to you</a:t>
                      </a:r>
                      <a:endParaRPr lang="en-US" sz="2400" b="1" i="0" u="none">
                        <a:solidFill>
                          <a:sysClr val="windowText" lastClr="000000"/>
                        </a:solidFill>
                      </a:endParaRPr>
                    </a:p>
                    <a:p>
                      <a:pPr marL="457200" lvl="0" indent="-4572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i="0" u="sng">
                          <a:solidFill>
                            <a:sysClr val="windowText" lastClr="000000"/>
                          </a:solidFill>
                        </a:rPr>
                        <a:t>Practice</a:t>
                      </a:r>
                      <a:r>
                        <a:rPr lang="en-US" sz="2400" b="0" i="0" u="none">
                          <a:solidFill>
                            <a:sysClr val="windowText" lastClr="000000"/>
                          </a:solidFill>
                        </a:rPr>
                        <a:t> using data to connect students from the Ci3T Data Dashboard to Tier 2 and Tier 3 interventions using either Tool 2 or Tool 3.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2095" name="Picture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9" name="Pictur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8" name="Picture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7" name="Pictur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6" name="Picture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0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4" name="Picture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3" name="Pictur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2" name="Picture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91" name="Pictur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89" name="Pictur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88" name="Picture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87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86" name="Picture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81" name="Pictur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2084" name="Pictur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6" y="5507004"/>
            <a:ext cx="3290507" cy="1166846"/>
          </a:xfrm>
          <a:prstGeom prst="rect">
            <a:avLst/>
          </a:prstGeom>
          <a:noFill/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7B827D80-A9E1-7845-B779-C52EE5330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0747" y="5507004"/>
            <a:ext cx="3290505" cy="1166846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02B214E-E175-99C9-1474-D1856E61E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760" y="1786071"/>
            <a:ext cx="1155106" cy="18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1000"/>
    </mc:Choice>
    <mc:Fallback xmlns="">
      <p:transition advClick="0" advTm="9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83AE-0F37-B114-7405-C0B2F7647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68CB-C4F3-49F0-8719-E3B746AD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Check for Understanding</a:t>
            </a:r>
            <a:br>
              <a:rPr lang="en-US"/>
            </a:br>
            <a:r>
              <a:rPr lang="en-US" sz="2700" b="0"/>
              <a:t>Using Systematic Screening Data to Connect Students to Validated Tier 2 Supports</a:t>
            </a:r>
            <a:endParaRPr lang="en-US" b="0"/>
          </a:p>
        </p:txBody>
      </p:sp>
      <p:pic>
        <p:nvPicPr>
          <p:cNvPr id="11" name="Content Placeholder 10" descr="QR code taking the user to a check for understanding">
            <a:hlinkClick r:id="rId2"/>
            <a:extLst>
              <a:ext uri="{FF2B5EF4-FFF2-40B4-BE49-F238E27FC236}">
                <a16:creationId xmlns:a16="http://schemas.microsoft.com/office/drawing/2014/main" id="{0B52C3DA-ED08-AF82-90CA-CE1F5B64B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41859" y="1825625"/>
            <a:ext cx="4286250" cy="4286250"/>
          </a:xfrm>
          <a:prstGeom prst="rect">
            <a:avLst/>
          </a:prstGeom>
        </p:spPr>
      </p:pic>
      <p:pic>
        <p:nvPicPr>
          <p:cNvPr id="6" name="Content Placeholder 5" descr="Screenshot of the Check for Understanding survey">
            <a:hlinkClick r:id="rId2"/>
            <a:extLst>
              <a:ext uri="{FF2B5EF4-FFF2-40B4-BE49-F238E27FC236}">
                <a16:creationId xmlns:a16="http://schemas.microsoft.com/office/drawing/2014/main" id="{76C2AE6F-B1C6-44AD-9C16-81553F411D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09" y="1825625"/>
            <a:ext cx="49481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6A02-7197-EF9B-0042-4976E378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Elements of Tier 2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6398211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A851-65BB-0CF9-8981-200009C8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</a:t>
            </a:r>
            <a:br>
              <a:rPr lang="en-US"/>
            </a:br>
            <a:r>
              <a:rPr lang="en-US" sz="4000" b="0"/>
              <a:t>Ingredients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1785F-09D0-5787-D8B6-DA44128E8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810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Effective Tier 2 interventions (across academic, behavioral, and social and emotional domains) mix and match these ingredients based on students’ needs:</a:t>
            </a:r>
          </a:p>
          <a:p>
            <a:r>
              <a:rPr lang="en-US" sz="2400"/>
              <a:t>Extra time and instruction to promote skill development (“can’t do” growth areas)</a:t>
            </a:r>
          </a:p>
          <a:p>
            <a:r>
              <a:rPr lang="en-US" sz="2400"/>
              <a:t>Increased opportunities for feedback (“won’t do” growth areas)</a:t>
            </a:r>
          </a:p>
          <a:p>
            <a:r>
              <a:rPr lang="en-US" sz="2400"/>
              <a:t>Added structure and predictability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EDCD44-1575-DDA0-BD4F-C971570B9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98" y="1825625"/>
            <a:ext cx="32664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579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A91C1-60A0-AECF-F910-2FA4267BC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C535D2F5-60C1-EC9C-5A82-38673242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Modules (2)</a:t>
            </a:r>
          </a:p>
        </p:txBody>
      </p:sp>
      <p:pic>
        <p:nvPicPr>
          <p:cNvPr id="3" name="Picture" descr="A screenshot of ci3t.org/enhance showing 9 Tier 2 modules including: The Tier 2 Process, Set a Goal, Select a Strategy, Record Progress, Direct Behavior Rating to Support Classroom Behavior and Engagement, Behavior Contracts to Support Classroom Behavior and Engagement, Self-Regulated Strategy Development (SRSD) for Writing in Tiered Systems, Recognize.Relax.Record, Social Skills Interventions, Self-Monitoring Interventions, Check-in/Check-out">
            <a:extLst>
              <a:ext uri="{FF2B5EF4-FFF2-40B4-BE49-F238E27FC236}">
                <a16:creationId xmlns:a16="http://schemas.microsoft.com/office/drawing/2014/main" id="{3D573CB1-C20A-1886-E0A4-C3A5E8E2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921" y="1718762"/>
            <a:ext cx="6434158" cy="46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69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2754-91E4-8CB1-7CAD-6D6419C1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</a:t>
            </a:r>
            <a:br>
              <a:rPr lang="en-US"/>
            </a:br>
            <a:r>
              <a:rPr lang="en-US" sz="3600" b="0"/>
              <a:t>Three Important Data Sources</a:t>
            </a:r>
            <a:endParaRPr lang="en-US" b="0"/>
          </a:p>
        </p:txBody>
      </p:sp>
      <p:pic>
        <p:nvPicPr>
          <p:cNvPr id="4" name="Content Placeholder 3" descr="Infographic showing three important data sources for tiered interventions: social validity (what do stakeholders think about the goals, procedures, and outcomes?); treatment integrity (is the intervention happening?); and, experimental design (how well is the support working for this student?)">
            <a:extLst>
              <a:ext uri="{FF2B5EF4-FFF2-40B4-BE49-F238E27FC236}">
                <a16:creationId xmlns:a16="http://schemas.microsoft.com/office/drawing/2014/main" id="{1A10BAC6-8786-4D23-F59C-1AA2B9287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338" y="1690688"/>
            <a:ext cx="7479307" cy="4990994"/>
          </a:xfrm>
          <a:prstGeom prst="rect">
            <a:avLst/>
          </a:prstGeom>
        </p:spPr>
      </p:pic>
      <p:pic>
        <p:nvPicPr>
          <p:cNvPr id="3" name="Picture">
            <a:extLst>
              <a:ext uri="{FF2B5EF4-FFF2-40B4-BE49-F238E27FC236}">
                <a16:creationId xmlns:a16="http://schemas.microsoft.com/office/drawing/2014/main" id="{FFD52556-6412-59CB-E88C-CE7DF7565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327" y="150609"/>
            <a:ext cx="1717130" cy="12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2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DC257-6EEB-4F3B-1300-6A10D80B2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57D4-7E34-5610-7CFD-88FB69FC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</a:t>
            </a:r>
            <a:br>
              <a:rPr lang="en-US"/>
            </a:br>
            <a:r>
              <a:rPr lang="en-US" sz="3600" b="0"/>
              <a:t>Social Validity</a:t>
            </a:r>
            <a:endParaRPr lang="en-US" b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647160-435E-F488-01D9-2DC70616CF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Acceptability of intervention:</a:t>
            </a:r>
          </a:p>
          <a:p>
            <a:pPr lvl="1"/>
            <a:r>
              <a:rPr lang="en-US"/>
              <a:t>goals</a:t>
            </a:r>
          </a:p>
          <a:p>
            <a:pPr lvl="1"/>
            <a:r>
              <a:rPr lang="en-US"/>
              <a:t>procedures</a:t>
            </a:r>
          </a:p>
          <a:p>
            <a:pPr lvl="1"/>
            <a:r>
              <a:rPr lang="en-US"/>
              <a:t>outcomes</a:t>
            </a:r>
          </a:p>
          <a:p>
            <a:r>
              <a:rPr lang="en-US"/>
              <a:t>Commonly assessed using short rating scales from multiple perspectives:</a:t>
            </a:r>
          </a:p>
          <a:p>
            <a:pPr lvl="1"/>
            <a:r>
              <a:rPr lang="en-US"/>
              <a:t>Student</a:t>
            </a:r>
          </a:p>
          <a:p>
            <a:pPr lvl="1"/>
            <a:r>
              <a:rPr lang="en-US"/>
              <a:t>Teacher</a:t>
            </a:r>
          </a:p>
          <a:p>
            <a:pPr lvl="1"/>
            <a:r>
              <a:rPr lang="en-US"/>
              <a:t>Parents/Family</a:t>
            </a:r>
          </a:p>
        </p:txBody>
      </p:sp>
      <p:pic>
        <p:nvPicPr>
          <p:cNvPr id="10" name="Content Placeholder 9" descr="Image of social validity questionnaire for teachers">
            <a:extLst>
              <a:ext uri="{FF2B5EF4-FFF2-40B4-BE49-F238E27FC236}">
                <a16:creationId xmlns:a16="http://schemas.microsoft.com/office/drawing/2014/main" id="{9C332153-E3B8-2A6E-CC6D-C943A6BBA4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801" y="1825625"/>
            <a:ext cx="3362397" cy="4351338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10B6F4D-A491-3A99-23D1-6EA204197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30" y="298146"/>
            <a:ext cx="1592908" cy="10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7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C8B90-06DB-30BE-9A27-4D6850B8E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3083-0DF3-6B5E-3C9D-B9AB255E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</a:t>
            </a:r>
            <a:br>
              <a:rPr lang="en-US"/>
            </a:br>
            <a:r>
              <a:rPr lang="en-US" sz="3600" b="0"/>
              <a:t>Treatment Integrity</a:t>
            </a:r>
            <a:endParaRPr lang="en-US" b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D63DE7-7CBF-985B-4F73-CD3F638694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Assess the degree to which the intervention is put in place</a:t>
            </a:r>
          </a:p>
          <a:p>
            <a:r>
              <a:rPr lang="en-US"/>
              <a:t>Commonly assessed daily using intervention component checklists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EEB4F20-55F6-6C6E-E50D-B935F992F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30" y="298146"/>
            <a:ext cx="1592908" cy="1062958"/>
          </a:xfrm>
          <a:prstGeom prst="rect">
            <a:avLst/>
          </a:prstGeom>
        </p:spPr>
      </p:pic>
      <p:pic>
        <p:nvPicPr>
          <p:cNvPr id="2050" name="Picture 2" descr="Image of self-monitoring treatment integrity checklist">
            <a:extLst>
              <a:ext uri="{FF2B5EF4-FFF2-40B4-BE49-F238E27FC236}">
                <a16:creationId xmlns:a16="http://schemas.microsoft.com/office/drawing/2014/main" id="{5080809A-C9C7-F0F0-4418-F9613FA57C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801" y="1825625"/>
            <a:ext cx="3362397" cy="435133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959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55D3AE-AB14-EE5A-6BCC-C4CA6554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082D5-05D5-8E49-9401-75D9AD10F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Setting the Stage for Intervention with Ci3T</a:t>
            </a:r>
          </a:p>
        </p:txBody>
      </p:sp>
    </p:spTree>
    <p:extLst>
      <p:ext uri="{BB962C8B-B14F-4D97-AF65-F5344CB8AC3E}">
        <p14:creationId xmlns:p14="http://schemas.microsoft.com/office/powerpoint/2010/main" val="27300293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A9C18-7A76-03BA-63DA-A7F2B3A64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D2C2-0858-9FAC-CC61-F2D7D8FD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</a:t>
            </a:r>
            <a:br>
              <a:rPr lang="en-US"/>
            </a:br>
            <a:r>
              <a:rPr lang="en-US" sz="3600" b="0"/>
              <a:t>Student Outcomes</a:t>
            </a:r>
            <a:endParaRPr lang="en-US" b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47FAC7-29A2-BBAF-8E41-069215A04F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Monitor student progress</a:t>
            </a:r>
          </a:p>
          <a:p>
            <a:r>
              <a:rPr lang="en-US"/>
              <a:t>Commonly assessment methods:</a:t>
            </a:r>
          </a:p>
          <a:p>
            <a:pPr lvl="1"/>
            <a:r>
              <a:rPr lang="en-US"/>
              <a:t>Academic interventions</a:t>
            </a:r>
          </a:p>
          <a:p>
            <a:pPr lvl="2"/>
            <a:r>
              <a:rPr lang="en-US"/>
              <a:t>Curriculum-based measures</a:t>
            </a:r>
          </a:p>
          <a:p>
            <a:pPr lvl="1"/>
            <a:r>
              <a:rPr lang="en-US"/>
              <a:t>Behavioral interventions:</a:t>
            </a:r>
          </a:p>
          <a:p>
            <a:pPr lvl="2"/>
            <a:r>
              <a:rPr lang="en-US"/>
              <a:t>Systematic direct observation (more intensive)</a:t>
            </a:r>
          </a:p>
          <a:p>
            <a:pPr lvl="2"/>
            <a:r>
              <a:rPr lang="en-US"/>
              <a:t>Direct Behavior Rating</a:t>
            </a:r>
            <a:br>
              <a:rPr lang="en-US"/>
            </a:br>
            <a:r>
              <a:rPr lang="en-US"/>
              <a:t>(less intensive)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E5B2AAD-90CB-2029-CCE3-36CC6CEDB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30" y="298146"/>
            <a:ext cx="1592908" cy="1062958"/>
          </a:xfrm>
          <a:prstGeom prst="rect">
            <a:avLst/>
          </a:prstGeom>
        </p:spPr>
      </p:pic>
      <p:pic>
        <p:nvPicPr>
          <p:cNvPr id="1026" name="Picture 2" descr="Image of Direct Behavior Rating form.">
            <a:extLst>
              <a:ext uri="{FF2B5EF4-FFF2-40B4-BE49-F238E27FC236}">
                <a16:creationId xmlns:a16="http://schemas.microsoft.com/office/drawing/2014/main" id="{7BF15E18-1762-E96D-A465-B88E23272E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801" y="1825625"/>
            <a:ext cx="3362397" cy="435133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6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C5CFC-976A-EE06-C853-652527D2C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1D1B8-375F-4353-A16B-63BF9063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</a:t>
            </a:r>
            <a:br>
              <a:rPr lang="en-US"/>
            </a:br>
            <a:r>
              <a:rPr lang="en-US" sz="3600" b="0"/>
              <a:t>Data Tracking</a:t>
            </a:r>
            <a:endParaRPr lang="en-US" b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6D683C-FA18-9C04-7313-D95849ED21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Goal:</a:t>
            </a:r>
          </a:p>
          <a:p>
            <a:pPr lvl="1"/>
            <a:r>
              <a:rPr lang="en-US"/>
              <a:t>Regular review of social validity, treatment integrity, and student outcome data</a:t>
            </a:r>
          </a:p>
          <a:p>
            <a:r>
              <a:rPr lang="en-US"/>
              <a:t>Resource:</a:t>
            </a:r>
          </a:p>
          <a:p>
            <a:pPr lvl="1"/>
            <a:r>
              <a:rPr lang="en-US"/>
              <a:t>Tiered Intervention Data Manager</a:t>
            </a:r>
          </a:p>
          <a:p>
            <a:pPr lvl="1"/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DDAB1DE-7BA3-9E05-C284-1E79A0545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711438"/>
              </p:ext>
            </p:extLst>
          </p:nvPr>
        </p:nvGraphicFramePr>
        <p:xfrm>
          <a:off x="992025" y="5016547"/>
          <a:ext cx="4601198" cy="895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599">
                  <a:extLst>
                    <a:ext uri="{9D8B030D-6E8A-4147-A177-3AD203B41FA5}">
                      <a16:colId xmlns:a16="http://schemas.microsoft.com/office/drawing/2014/main" val="1811726220"/>
                    </a:ext>
                  </a:extLst>
                </a:gridCol>
                <a:gridCol w="2300599">
                  <a:extLst>
                    <a:ext uri="{9D8B030D-6E8A-4147-A177-3AD203B41FA5}">
                      <a16:colId xmlns:a16="http://schemas.microsoft.com/office/drawing/2014/main" val="2299112202"/>
                    </a:ext>
                  </a:extLst>
                </a:gridCol>
              </a:tblGrid>
              <a:tr h="39233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Microsoft Excel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D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Google Sheets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E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19389"/>
                  </a:ext>
                </a:extLst>
              </a:tr>
              <a:tr h="47370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u="none" strike="noStrike">
                          <a:solidFill>
                            <a:srgbClr val="4183C4"/>
                          </a:solidFill>
                          <a:effectLst/>
                          <a:hlinkClick r:id="rId3"/>
                        </a:rPr>
                        <a:t>Tiered Intervention Data Manager.xlsx</a:t>
                      </a:r>
                      <a:endParaRPr lang="en-US" sz="1400">
                        <a:effectLst/>
                      </a:endParaRPr>
                    </a:p>
                  </a:txBody>
                  <a:tcPr marL="82550" marR="8255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u="none" strike="noStrike">
                          <a:solidFill>
                            <a:srgbClr val="4183C4"/>
                          </a:solidFill>
                          <a:effectLst/>
                          <a:hlinkClick r:id="rId4"/>
                        </a:rPr>
                        <a:t>Tiered Intervention Data Manager Google</a:t>
                      </a:r>
                      <a:endParaRPr lang="en-US" sz="1400">
                        <a:effectLst/>
                      </a:endParaRPr>
                    </a:p>
                  </a:txBody>
                  <a:tcPr marL="82550" marR="82550" marT="38100" marB="381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717977"/>
                  </a:ext>
                </a:extLst>
              </a:tr>
            </a:tbl>
          </a:graphicData>
        </a:graphic>
      </p:graphicFrame>
      <p:pic>
        <p:nvPicPr>
          <p:cNvPr id="13" name="Online Media 12" title="Tiered Intervention Data Manager Overview">
            <a:hlinkClick r:id="" action="ppaction://media"/>
            <a:extLst>
              <a:ext uri="{FF2B5EF4-FFF2-40B4-BE49-F238E27FC236}">
                <a16:creationId xmlns:a16="http://schemas.microsoft.com/office/drawing/2014/main" id="{B5F7F5B5-900A-9FFE-5D45-039223901112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72200" y="2536825"/>
            <a:ext cx="5181600" cy="292735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DE13EFF-4ACF-97DF-45C9-CD95D5DF8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30" y="298146"/>
            <a:ext cx="1592908" cy="10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E3BD0-877A-4713-90C2-3E2CB3959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D683BBC7-2EB0-7DE0-7082-E7A0D0A55A0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Work Time</a:t>
            </a:r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AF73BE6F-8FE4-97A5-C52E-314B17B1D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336227"/>
              </p:ext>
            </p:extLst>
          </p:nvPr>
        </p:nvGraphicFramePr>
        <p:xfrm>
          <a:off x="838200" y="1657307"/>
          <a:ext cx="10515600" cy="365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</a:tblGrid>
              <a:tr h="3653392"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  <a:t>Select one of the intervention-focused</a:t>
                      </a:r>
                      <a:b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  <a:t>Enhancing Ci3T Modules from the Ci3T:</a:t>
                      </a:r>
                      <a:b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  <a:t>Implementing Secondary (Tier 2) Interventions</a:t>
                      </a:r>
                      <a:b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  <a:t>collection on ci3t.org/enhance.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>
                          <a:solidFill>
                            <a:sysClr val="windowText" lastClr="000000"/>
                          </a:solidFill>
                        </a:rPr>
                        <a:t>Explore the module, with a focus on reviewing social validity, treatment integrity, and student outcome data forms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15" name="Timer">
            <a:extLst>
              <a:ext uri="{FF2B5EF4-FFF2-40B4-BE49-F238E27FC236}">
                <a16:creationId xmlns:a16="http://schemas.microsoft.com/office/drawing/2014/main" id="{8612F857-674C-4E1F-02A2-7608C009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75747" y="5420705"/>
            <a:ext cx="3824620" cy="13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">
            <a:extLst>
              <a:ext uri="{FF2B5EF4-FFF2-40B4-BE49-F238E27FC236}">
                <a16:creationId xmlns:a16="http://schemas.microsoft.com/office/drawing/2014/main" id="{95EFB7AB-1DDF-BFDA-8D28-5A7D0DA0F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24" y="1825585"/>
            <a:ext cx="2380863" cy="171664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94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1000"/>
    </mc:Choice>
    <mc:Fallback xmlns="">
      <p:transition advClick="0" advTm="901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702C-1EB5-3FB6-07D9-06EF3BEE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44307C-A55C-452A-3080-C96F547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EMPOWER+</a:t>
            </a:r>
          </a:p>
        </p:txBody>
      </p:sp>
      <p:pic>
        <p:nvPicPr>
          <p:cNvPr id="13" name="Picture" descr="Ci3T Project EMPOWER+ 2025-2026 Flyer">
            <a:extLst>
              <a:ext uri="{FF2B5EF4-FFF2-40B4-BE49-F238E27FC236}">
                <a16:creationId xmlns:a16="http://schemas.microsoft.com/office/drawing/2014/main" id="{5B72C408-784A-1E90-1204-C7ABA03341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94" y="1690688"/>
            <a:ext cx="3285989" cy="42540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87D82CF0-5334-8870-3F34-D9956EA20A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7707" y="1690688"/>
          <a:ext cx="7524358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384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59974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107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19D9B-7F4F-179B-28A5-D40C8494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30496D-0C0C-19FA-16B9-1D7568E79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Ci3T Trainers and Coaches Calls </a:t>
            </a:r>
          </a:p>
        </p:txBody>
      </p:sp>
      <p:pic>
        <p:nvPicPr>
          <p:cNvPr id="9" name="Picture" descr="Ci3T Trainers and Coaches Calls Flyer">
            <a:extLst>
              <a:ext uri="{FF2B5EF4-FFF2-40B4-BE49-F238E27FC236}">
                <a16:creationId xmlns:a16="http://schemas.microsoft.com/office/drawing/2014/main" id="{786EADC8-51A1-042A-68D5-331E47043A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43" y="1630031"/>
            <a:ext cx="3478395" cy="4467885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1D4FC111-20DB-D61A-461E-A89D79170051}"/>
              </a:ext>
            </a:extLst>
          </p:cNvPr>
          <p:cNvGraphicFramePr>
            <a:graphicFrameLocks noGrp="1"/>
          </p:cNvGraphicFramePr>
          <p:nvPr/>
        </p:nvGraphicFramePr>
        <p:xfrm>
          <a:off x="4141655" y="1235073"/>
          <a:ext cx="6751634" cy="5257802"/>
        </p:xfrm>
        <a:graphic>
          <a:graphicData uri="http://schemas.openxmlformats.org/drawingml/2006/table">
            <a:tbl>
              <a:tblPr firstRow="1" firstCol="1" bandRow="1"/>
              <a:tblGrid>
                <a:gridCol w="4515328">
                  <a:extLst>
                    <a:ext uri="{9D8B030D-6E8A-4147-A177-3AD203B41FA5}">
                      <a16:colId xmlns:a16="http://schemas.microsoft.com/office/drawing/2014/main" val="1731182503"/>
                    </a:ext>
                  </a:extLst>
                </a:gridCol>
                <a:gridCol w="2236306">
                  <a:extLst>
                    <a:ext uri="{9D8B030D-6E8A-4147-A177-3AD203B41FA5}">
                      <a16:colId xmlns:a16="http://schemas.microsoft.com/office/drawing/2014/main" val="2473010526"/>
                    </a:ext>
                  </a:extLst>
                </a:gridCol>
              </a:tblGrid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Calls Session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2265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August 20,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05149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2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3,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287935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3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1,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24570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4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5,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6460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5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December 2,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7293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6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22,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(Thursday)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3683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7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17,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2242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8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10,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3094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9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15,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45901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10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May 13,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36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5938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A52393-A835-AC7E-4AA1-718A8DA6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pic>
        <p:nvPicPr>
          <p:cNvPr id="8" name="Content Placeholder 7" descr="QR code taking the user to the Tier 2 Process Knowledge Check">
            <a:hlinkClick r:id="rId2"/>
            <a:extLst>
              <a:ext uri="{FF2B5EF4-FFF2-40B4-BE49-F238E27FC236}">
                <a16:creationId xmlns:a16="http://schemas.microsoft.com/office/drawing/2014/main" id="{4933AEEF-FCC0-749C-65AE-919FD05CB7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85875" y="1858169"/>
            <a:ext cx="4286250" cy="428625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3D5C09-836A-7BBF-EA3A-870F585D90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US"/>
              <a:t>Rate perceived knowledge, confidence, and usefulness of content after completing this session</a:t>
            </a:r>
          </a:p>
          <a:p>
            <a:r>
              <a:rPr lang="en-US"/>
              <a:t>Answer a few questions to gauge your actual knowledge</a:t>
            </a:r>
          </a:p>
          <a:p>
            <a:r>
              <a:rPr lang="en-US"/>
              <a:t>Receive (via email) a line-item for your resume or CV!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8C0AB85-9F11-9C27-BEC8-AA6513A47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2950" y="0"/>
            <a:ext cx="2559050" cy="14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91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1364827-4E84-9A46-0A75-908EEA346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A1BFA1ED-E29C-A058-6D78-DD52B15BDA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548907" y="1861338"/>
            <a:ext cx="2456627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Tag us in your Ci3T highlights, we love to see Ci3T in action! 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Follow us on </a:t>
            </a:r>
            <a:r>
              <a:rPr lang="en-US" sz="2800" b="1" spc="-100">
                <a:solidFill>
                  <a:schemeClr val="accent5"/>
                </a:solidFill>
                <a:ea typeface="Roboto" pitchFamily="2" charset="0"/>
              </a:rPr>
              <a:t>Instagram</a:t>
            </a: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 for updates and new resources!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endParaRPr lang="en-US" sz="2800" spc="-100">
              <a:solidFill>
                <a:schemeClr val="accent4"/>
              </a:solidFill>
              <a:ea typeface="Roboto" pitchFamily="2" charset="0"/>
            </a:endParaRPr>
          </a:p>
        </p:txBody>
      </p:sp>
      <p:grpSp>
        <p:nvGrpSpPr>
          <p:cNvPr id="5" name="Group 3" descr="Find us on Instagram @Ci3Tmodel">
            <a:extLst>
              <a:ext uri="{FF2B5EF4-FFF2-40B4-BE49-F238E27FC236}">
                <a16:creationId xmlns:a16="http://schemas.microsoft.com/office/drawing/2014/main" id="{E2224B93-FE6D-FCDF-80D2-C2D9B978A415}"/>
              </a:ext>
            </a:extLst>
          </p:cNvPr>
          <p:cNvGrpSpPr/>
          <p:nvPr/>
        </p:nvGrpSpPr>
        <p:grpSpPr>
          <a:xfrm>
            <a:off x="9292079" y="236842"/>
            <a:ext cx="2856101" cy="1440520"/>
            <a:chOff x="9292079" y="236842"/>
            <a:chExt cx="2856101" cy="144052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03543FE-D9DC-616D-C2AC-5026487A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0195589" y="-275230"/>
              <a:ext cx="1049082" cy="28561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nstagram Tag">
              <a:extLst>
                <a:ext uri="{FF2B5EF4-FFF2-40B4-BE49-F238E27FC236}">
                  <a16:creationId xmlns:a16="http://schemas.microsoft.com/office/drawing/2014/main" id="{C8E94276-245E-6D26-500E-058D266F0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641558" y="937376"/>
              <a:ext cx="2071080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r"/>
              <a:r>
                <a:rPr lang="en-US" sz="2800" b="1" baseline="30000">
                  <a:solidFill>
                    <a:schemeClr val="bg1"/>
                  </a:solidFill>
                  <a:latin typeface="+mj-lt"/>
                </a:rPr>
                <a:t>@</a:t>
              </a:r>
              <a:r>
                <a:rPr lang="en-US" sz="2800" b="1">
                  <a:solidFill>
                    <a:schemeClr val="bg1"/>
                  </a:solidFill>
                  <a:latin typeface="+mj-lt"/>
                </a:rPr>
                <a:t>Ci3Tmodel</a:t>
              </a:r>
              <a:endParaRPr lang="en-US" sz="32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9" name="Instagram Graphic">
              <a:extLst>
                <a:ext uri="{FF2B5EF4-FFF2-40B4-BE49-F238E27FC236}">
                  <a16:creationId xmlns:a16="http://schemas.microsoft.com/office/drawing/2014/main" id="{E9A21982-9AF9-778D-9FF2-AB218E995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34198" y="236842"/>
              <a:ext cx="685800" cy="685800"/>
            </a:xfrm>
            <a:prstGeom prst="rect">
              <a:avLst/>
            </a:prstGeom>
          </p:spPr>
        </p:pic>
      </p:grpSp>
      <p:grpSp>
        <p:nvGrpSpPr>
          <p:cNvPr id="6" name="Group 4" descr="Tag us #Ci3T">
            <a:extLst>
              <a:ext uri="{FF2B5EF4-FFF2-40B4-BE49-F238E27FC236}">
                <a16:creationId xmlns:a16="http://schemas.microsoft.com/office/drawing/2014/main" id="{4DF3047A-EBA0-A437-7E5B-ABCCC856EDF3}"/>
              </a:ext>
            </a:extLst>
          </p:cNvPr>
          <p:cNvGrpSpPr/>
          <p:nvPr/>
        </p:nvGrpSpPr>
        <p:grpSpPr>
          <a:xfrm>
            <a:off x="502380" y="628280"/>
            <a:ext cx="2396895" cy="1049082"/>
            <a:chOff x="503024" y="3631292"/>
            <a:chExt cx="2396895" cy="1049082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5D3C760B-7DB2-54B7-D015-68C5AAAC5E34}"/>
                </a:ext>
              </a:extLst>
            </p:cNvPr>
            <p:cNvSpPr/>
            <p:nvPr/>
          </p:nvSpPr>
          <p:spPr>
            <a:xfrm rot="16200000" flipH="1">
              <a:off x="1176931" y="2957385"/>
              <a:ext cx="1049082" cy="23968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Textbox">
              <a:extLst>
                <a:ext uri="{FF2B5EF4-FFF2-40B4-BE49-F238E27FC236}">
                  <a16:creationId xmlns:a16="http://schemas.microsoft.com/office/drawing/2014/main" id="{05912D27-1AA2-CE82-D52D-D2695A16DFF9}"/>
                </a:ext>
              </a:extLst>
            </p:cNvPr>
            <p:cNvSpPr/>
            <p:nvPr/>
          </p:nvSpPr>
          <p:spPr>
            <a:xfrm flipH="1">
              <a:off x="677732" y="3756824"/>
              <a:ext cx="211783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#Ci3T</a:t>
              </a:r>
              <a:endParaRPr lang="en-US" sz="54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9" name="Group 1" descr="Thank you! Find us on ci3t.org">
            <a:extLst>
              <a:ext uri="{FF2B5EF4-FFF2-40B4-BE49-F238E27FC236}">
                <a16:creationId xmlns:a16="http://schemas.microsoft.com/office/drawing/2014/main" id="{4F8EE055-D412-F317-53EB-93FE726D78F6}"/>
              </a:ext>
            </a:extLst>
          </p:cNvPr>
          <p:cNvGrpSpPr/>
          <p:nvPr/>
        </p:nvGrpSpPr>
        <p:grpSpPr>
          <a:xfrm>
            <a:off x="2899918" y="380045"/>
            <a:ext cx="6392161" cy="6453540"/>
            <a:chOff x="2899918" y="380045"/>
            <a:chExt cx="6392161" cy="64535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5BD4C5-4BFE-50F1-2A69-C83A1FF2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3626" y="506390"/>
              <a:ext cx="6184102" cy="6327195"/>
            </a:xfrm>
            <a:prstGeom prst="rect">
              <a:avLst/>
            </a:prstGeom>
          </p:spPr>
        </p:pic>
        <p:sp>
          <p:nvSpPr>
            <p:cNvPr id="12" name="Shading">
              <a:extLst>
                <a:ext uri="{FF2B5EF4-FFF2-40B4-BE49-F238E27FC236}">
                  <a16:creationId xmlns:a16="http://schemas.microsoft.com/office/drawing/2014/main" id="{F7CEAEE8-1E43-F873-6731-9E005C43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003947" y="481197"/>
              <a:ext cx="6184102" cy="633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  <a:alpha val="88000"/>
                  </a:schemeClr>
                </a:gs>
                <a:gs pos="34000">
                  <a:schemeClr val="accent5">
                    <a:lumMod val="0"/>
                    <a:lumOff val="100000"/>
                    <a:alpha val="8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utline">
              <a:extLst>
                <a:ext uri="{FF2B5EF4-FFF2-40B4-BE49-F238E27FC236}">
                  <a16:creationId xmlns:a16="http://schemas.microsoft.com/office/drawing/2014/main" id="{6503E3C3-C801-4B6D-55E1-5236EC863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99918" y="380045"/>
              <a:ext cx="6392161" cy="6453540"/>
            </a:xfrm>
            <a:custGeom>
              <a:avLst/>
              <a:gdLst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2216748 w 4535424"/>
                <a:gd name="connsiteY3" fmla="*/ 6625069 h 6629400"/>
                <a:gd name="connsiteX4" fmla="*/ 0 w 4535424"/>
                <a:gd name="connsiteY4" fmla="*/ 6629400 h 6629400"/>
                <a:gd name="connsiteX5" fmla="*/ 0 w 4535424"/>
                <a:gd name="connsiteY5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626864"/>
                <a:gd name="connsiteY0" fmla="*/ 6629400 h 6720840"/>
                <a:gd name="connsiteX1" fmla="*/ 0 w 4626864"/>
                <a:gd name="connsiteY1" fmla="*/ 0 h 6720840"/>
                <a:gd name="connsiteX2" fmla="*/ 4535424 w 4626864"/>
                <a:gd name="connsiteY2" fmla="*/ 0 h 6720840"/>
                <a:gd name="connsiteX3" fmla="*/ 4626864 w 4626864"/>
                <a:gd name="connsiteY3" fmla="*/ 6720840 h 6720840"/>
                <a:gd name="connsiteX0" fmla="*/ 0 w 4535424"/>
                <a:gd name="connsiteY0" fmla="*/ 6629400 h 6656294"/>
                <a:gd name="connsiteX1" fmla="*/ 0 w 4535424"/>
                <a:gd name="connsiteY1" fmla="*/ 0 h 6656294"/>
                <a:gd name="connsiteX2" fmla="*/ 4535424 w 4535424"/>
                <a:gd name="connsiteY2" fmla="*/ 0 h 6656294"/>
                <a:gd name="connsiteX3" fmla="*/ 4508530 w 4535424"/>
                <a:gd name="connsiteY3" fmla="*/ 6656294 h 6656294"/>
                <a:gd name="connsiteX0" fmla="*/ 0 w 4535424"/>
                <a:gd name="connsiteY0" fmla="*/ 6629400 h 6629400"/>
                <a:gd name="connsiteX1" fmla="*/ 0 w 4535424"/>
                <a:gd name="connsiteY1" fmla="*/ 0 h 6629400"/>
                <a:gd name="connsiteX2" fmla="*/ 4535424 w 4535424"/>
                <a:gd name="connsiteY2" fmla="*/ 0 h 6629400"/>
                <a:gd name="connsiteX3" fmla="*/ 4497772 w 4535424"/>
                <a:gd name="connsiteY3" fmla="*/ 6580991 h 6629400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181" h="6580991">
                  <a:moveTo>
                    <a:pt x="0" y="6575612"/>
                  </a:moveTo>
                  <a:cubicBezTo>
                    <a:pt x="5378" y="3287806"/>
                    <a:pt x="7171" y="2191871"/>
                    <a:pt x="10757" y="0"/>
                  </a:cubicBezTo>
                  <a:lnTo>
                    <a:pt x="4546181" y="0"/>
                  </a:lnTo>
                  <a:cubicBezTo>
                    <a:pt x="4546181" y="2209800"/>
                    <a:pt x="4527355" y="3290495"/>
                    <a:pt x="4508529" y="6580991"/>
                  </a:cubicBezTo>
                </a:path>
              </a:pathLst>
            </a:cu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F787E7C-A9B4-92E9-B052-2FFCDF7B0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5063" y="2270009"/>
              <a:ext cx="861869" cy="747588"/>
            </a:xfrm>
            <a:prstGeom prst="rect">
              <a:avLst/>
            </a:prstGeom>
          </p:spPr>
        </p:pic>
      </p:grpSp>
      <p:sp>
        <p:nvSpPr>
          <p:cNvPr id="49" name="Title 2">
            <a:extLst>
              <a:ext uri="{FF2B5EF4-FFF2-40B4-BE49-F238E27FC236}">
                <a16:creationId xmlns:a16="http://schemas.microsoft.com/office/drawing/2014/main" id="{F6F6539B-FD73-9FFB-1424-D269EA3A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8899" y="461942"/>
            <a:ext cx="5064474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pc="-50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/>
                </a:solidFill>
              </a:rPr>
              <a:t>Thank you!</a:t>
            </a:r>
            <a:endParaRPr lang="en-US" sz="5400" spc="-500">
              <a:solidFill>
                <a:schemeClr val="accent4"/>
              </a:solidFill>
            </a:endParaRPr>
          </a:p>
          <a:p>
            <a:pPr algn="ctr"/>
            <a:r>
              <a:rPr lang="en-US" sz="5400" spc="0"/>
              <a:t>ci3t.org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7BDEBD-3697-F664-5A49-03147628C732}"/>
              </a:ext>
            </a:extLst>
          </p:cNvPr>
          <p:cNvSpPr/>
          <p:nvPr/>
        </p:nvSpPr>
        <p:spPr>
          <a:xfrm>
            <a:off x="3616657" y="3616657"/>
            <a:ext cx="5064474" cy="2734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Mark Buckman</a:t>
            </a:r>
          </a:p>
          <a:p>
            <a:pPr algn="ctr"/>
            <a:r>
              <a:rPr lang="en-US" sz="3200"/>
              <a:t>buckman@ku.edu</a:t>
            </a:r>
          </a:p>
        </p:txBody>
      </p:sp>
    </p:spTree>
    <p:extLst>
      <p:ext uri="{BB962C8B-B14F-4D97-AF65-F5344CB8AC3E}">
        <p14:creationId xmlns:p14="http://schemas.microsoft.com/office/powerpoint/2010/main" val="117956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1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ACC0015-4871-E660-24C8-14CA5A1F09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Comprehensive, Integrated, Three-Tiered Model of Prevention 2</a:t>
            </a:r>
          </a:p>
        </p:txBody>
      </p:sp>
      <p:pic>
        <p:nvPicPr>
          <p:cNvPr id="3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8E50B7D4-5C02-5230-4351-0AC23FCE9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11" name="Outline">
            <a:extLst>
              <a:ext uri="{FF2B5EF4-FFF2-40B4-BE49-F238E27FC236}">
                <a16:creationId xmlns:a16="http://schemas.microsoft.com/office/drawing/2014/main" id="{7799C258-68B7-4C46-A2F5-4D8B3BB56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 1">
            <a:extLst>
              <a:ext uri="{FF2B5EF4-FFF2-40B4-BE49-F238E27FC236}">
                <a16:creationId xmlns:a16="http://schemas.microsoft.com/office/drawing/2014/main" id="{64EF3AAF-5CC1-1463-5FC5-63C762FA29B4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-13254" y="321223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District &amp; State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Standards Quality Instruction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sp>
        <p:nvSpPr>
          <p:cNvPr id="4" name="Arrow 2">
            <a:extLst>
              <a:ext uri="{FF2B5EF4-FFF2-40B4-BE49-F238E27FC236}">
                <a16:creationId xmlns:a16="http://schemas.microsoft.com/office/drawing/2014/main" id="{8C9FF68F-5B03-2E09-9144-552724678D6B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2436487" y="2327609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Positive Behavioral </a:t>
            </a:r>
            <a:r>
              <a:rPr lang="en-US" sz="2000" kern="0" noProof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Interventions</a:t>
            </a: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and Supports </a:t>
            </a:r>
          </a:p>
        </p:txBody>
      </p:sp>
      <p:pic>
        <p:nvPicPr>
          <p:cNvPr id="8" name="Picture 2" descr="Expectation Matrix example">
            <a:extLst>
              <a:ext uri="{FF2B5EF4-FFF2-40B4-BE49-F238E27FC236}">
                <a16:creationId xmlns:a16="http://schemas.microsoft.com/office/drawing/2014/main" id="{76774EB5-CA77-1142-0CBA-22184A8F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59" y="1763722"/>
            <a:ext cx="3966354" cy="3055927"/>
          </a:xfrm>
          <a:prstGeom prst="rect">
            <a:avLst/>
          </a:prstGeom>
        </p:spPr>
      </p:pic>
      <p:sp>
        <p:nvSpPr>
          <p:cNvPr id="6" name="Arrow 3">
            <a:extLst>
              <a:ext uri="{FF2B5EF4-FFF2-40B4-BE49-F238E27FC236}">
                <a16:creationId xmlns:a16="http://schemas.microsoft.com/office/drawing/2014/main" id="{36220C88-93A4-258D-31F0-614059EAC3B8}"/>
              </a:ext>
            </a:extLst>
          </p:cNvPr>
          <p:cNvSpPr>
            <a:spLocks noChangeArrowheads="1"/>
          </p:cNvSpPr>
          <p:nvPr/>
        </p:nvSpPr>
        <p:spPr bwMode="auto">
          <a:xfrm rot="19659500">
            <a:off x="7923615" y="3212232"/>
            <a:ext cx="4010025" cy="2943225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Validated Curricula and Resources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9" name="Picture 3" descr="Screenshot of What Works Clearinghouse website">
            <a:extLst>
              <a:ext uri="{FF2B5EF4-FFF2-40B4-BE49-F238E27FC236}">
                <a16:creationId xmlns:a16="http://schemas.microsoft.com/office/drawing/2014/main" id="{F19C359F-D4A4-5B7B-3682-6D6C51F171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278" y="773666"/>
            <a:ext cx="3430698" cy="2237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7DF-DCC7-F19A-9FEC-31697190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BCB5BE4-9AE7-5D15-A01D-124899368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Prevention (Tier 1)</a:t>
            </a:r>
          </a:p>
        </p:txBody>
      </p:sp>
      <p:pic>
        <p:nvPicPr>
          <p:cNvPr id="6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7E31DA83-40A9-CFD5-603E-640AC916C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2" name="Outline" descr="Green trapezoid outlining Tier 1 on the bottom of the Comprehensive, Integrated, Three-Tiered Model of Prevention pyramid. ">
            <a:extLst>
              <a:ext uri="{FF2B5EF4-FFF2-40B4-BE49-F238E27FC236}">
                <a16:creationId xmlns:a16="http://schemas.microsoft.com/office/drawing/2014/main" id="{820FE07B-795D-366D-7441-1EBFD004148B}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Image" descr="Ci3T: Primary (Tier 1) Prevention Efforts module covers">
            <a:extLst>
              <a:ext uri="{FF2B5EF4-FFF2-40B4-BE49-F238E27FC236}">
                <a16:creationId xmlns:a16="http://schemas.microsoft.com/office/drawing/2014/main" id="{20470B78-2281-C366-DA56-FC08C304189A}"/>
              </a:ext>
            </a:extLst>
          </p:cNvPr>
          <p:cNvGrpSpPr/>
          <p:nvPr/>
        </p:nvGrpSpPr>
        <p:grpSpPr>
          <a:xfrm>
            <a:off x="1872709" y="4055600"/>
            <a:ext cx="8446580" cy="1828800"/>
            <a:chOff x="2069020" y="4493319"/>
            <a:chExt cx="8446580" cy="1828800"/>
          </a:xfrm>
        </p:grpSpPr>
        <p:pic>
          <p:nvPicPr>
            <p:cNvPr id="8" name="Picture 3" descr="A collage of children with text&#10;&#10;AI-generated content may be incorrect.">
              <a:extLst>
                <a:ext uri="{FF2B5EF4-FFF2-40B4-BE49-F238E27FC236}">
                  <a16:creationId xmlns:a16="http://schemas.microsoft.com/office/drawing/2014/main" id="{A03B0D9A-6A6A-44FE-C852-DA182805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2819" y="4493319"/>
              <a:ext cx="3662781" cy="1828800"/>
            </a:xfrm>
            <a:prstGeom prst="rect">
              <a:avLst/>
            </a:prstGeom>
          </p:spPr>
        </p:pic>
        <p:pic>
          <p:nvPicPr>
            <p:cNvPr id="5" name="Picture 2" descr="A collage of children and adults&#10;&#10;AI-generated content may be incorrect.">
              <a:extLst>
                <a:ext uri="{FF2B5EF4-FFF2-40B4-BE49-F238E27FC236}">
                  <a16:creationId xmlns:a16="http://schemas.microsoft.com/office/drawing/2014/main" id="{5CD938C9-B19E-402C-C760-EA741ED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9020" y="4493319"/>
              <a:ext cx="481948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5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f7570c-6c37-441f-917e-903e84070e0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15EBC45D3944DB78A1E8DED502243" ma:contentTypeVersion="11" ma:contentTypeDescription="Create a new document." ma:contentTypeScope="" ma:versionID="d6f203b0665ee68eecc56d5f08d9d9c8">
  <xsd:schema xmlns:xsd="http://www.w3.org/2001/XMLSchema" xmlns:xs="http://www.w3.org/2001/XMLSchema" xmlns:p="http://schemas.microsoft.com/office/2006/metadata/properties" xmlns:ns2="5bf7570c-6c37-441f-917e-903e84070e08" targetNamespace="http://schemas.microsoft.com/office/2006/metadata/properties" ma:root="true" ma:fieldsID="2d2729e661618d7050437ade79d82529" ns2:_="">
    <xsd:import namespace="5bf7570c-6c37-441f-917e-903e84070e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7570c-6c37-441f-917e-903e84070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F777F3-6079-4545-82A1-8899C1BF4B17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bf7570c-6c37-441f-917e-903e84070e08"/>
  </ds:schemaRefs>
</ds:datastoreItem>
</file>

<file path=customXml/itemProps2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ED98FA-AECA-419F-B30D-F6C6259DBD78}">
  <ds:schemaRefs>
    <ds:schemaRef ds:uri="5bf7570c-6c37-441f-917e-903e84070e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0</TotalTime>
  <Words>2168</Words>
  <Application>Microsoft Office PowerPoint</Application>
  <PresentationFormat>Widescreen</PresentationFormat>
  <Paragraphs>318</Paragraphs>
  <Slides>67</Slides>
  <Notes>19</Notes>
  <HiddenSlides>5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9" baseType="lpstr">
      <vt:lpstr>Aptos</vt:lpstr>
      <vt:lpstr>Arial</vt:lpstr>
      <vt:lpstr>Calibri</vt:lpstr>
      <vt:lpstr>Century Gothic</vt:lpstr>
      <vt:lpstr>Courier New</vt:lpstr>
      <vt:lpstr>Helvetica Neue</vt:lpstr>
      <vt:lpstr>Roboto</vt:lpstr>
      <vt:lpstr>System Font Regular</vt:lpstr>
      <vt:lpstr>Times New Roman</vt:lpstr>
      <vt:lpstr>Wingdings</vt:lpstr>
      <vt:lpstr>Ci3T</vt:lpstr>
      <vt:lpstr>1_Ci3T</vt:lpstr>
      <vt:lpstr>Starting Activity</vt:lpstr>
      <vt:lpstr>The Tier 2 Process A Presentation for Topeka Public Schools</vt:lpstr>
      <vt:lpstr>Agenda</vt:lpstr>
      <vt:lpstr>Learning Outcomes</vt:lpstr>
      <vt:lpstr>Enhancing Ci3T Modules</vt:lpstr>
      <vt:lpstr>Getting Started</vt:lpstr>
      <vt:lpstr>Comprehensive, Integrated, Three-Tiered Model of Prevention 1</vt:lpstr>
      <vt:lpstr>Comprehensive, Integrated, Three-Tiered Model of Prevention 2</vt:lpstr>
      <vt:lpstr>Primary Prevention (Tier 1)</vt:lpstr>
      <vt:lpstr>Secondary (Tier 2) Intervention Grid</vt:lpstr>
      <vt:lpstr>Tertiary (Tier 3) Intervention Grid</vt:lpstr>
      <vt:lpstr>Ci3T Implementation Manual</vt:lpstr>
      <vt:lpstr>A Quick History Lesson</vt:lpstr>
      <vt:lpstr>Ci3T Implementation Manual (1)</vt:lpstr>
      <vt:lpstr>Ci3T Implementation Manual (2)</vt:lpstr>
      <vt:lpstr>Ci3T Implementation Manual (3)</vt:lpstr>
      <vt:lpstr>Ci3T Implementation Manual (4)</vt:lpstr>
      <vt:lpstr>Ci3T Implementation Manual (5)</vt:lpstr>
      <vt:lpstr>Ci3T Implementation Manual (6)</vt:lpstr>
      <vt:lpstr>Ci3T Implementation Manual (7)</vt:lpstr>
      <vt:lpstr>Secondary (Tier 2) Intervention Grid A Closer Look</vt:lpstr>
      <vt:lpstr>Secondary (Tier 2) Intervention Grid: A Closer Look</vt:lpstr>
      <vt:lpstr>Work Time (1)</vt:lpstr>
      <vt:lpstr>Check for Understanding Ci3T Implementation Manual</vt:lpstr>
      <vt:lpstr>The Role of Tier 2 in Ci3T</vt:lpstr>
      <vt:lpstr>Tier 2 in Ci3T</vt:lpstr>
      <vt:lpstr>Clarifying Tier 2 Supports 2</vt:lpstr>
      <vt:lpstr>Clarifying Tier 2 Supports 3</vt:lpstr>
      <vt:lpstr>What are Tier 2 Interventions?</vt:lpstr>
      <vt:lpstr>Tier 2 and GEI? (1)</vt:lpstr>
      <vt:lpstr>Tier 2 and GEI? (2)</vt:lpstr>
      <vt:lpstr>Secondary (Tier 2) Intervention Grid A Review</vt:lpstr>
      <vt:lpstr>School-wide Data: Entry Criteria</vt:lpstr>
      <vt:lpstr>School-Wide Data Sources to Consider</vt:lpstr>
      <vt:lpstr>Low-Intensity, Teacher-Delivered Strategies as a Stand-Alone Tier 2 Intervention</vt:lpstr>
      <vt:lpstr>Tier 2 Modules (1)</vt:lpstr>
      <vt:lpstr>SRSD for Writing</vt:lpstr>
      <vt:lpstr>Social Skills</vt:lpstr>
      <vt:lpstr>Recognize.Relax.Record</vt:lpstr>
      <vt:lpstr>Join us at future EMPOWER+ to learn more!</vt:lpstr>
      <vt:lpstr>Check for Understanding The Role of Tier 2 in Ci3T</vt:lpstr>
      <vt:lpstr>Using Systematic Screening Data to Connect Students to Validated Tier 2 Supports</vt:lpstr>
      <vt:lpstr>Getting Started with Data-Informed Decision Making</vt:lpstr>
      <vt:lpstr>School-wide Data Sources</vt:lpstr>
      <vt:lpstr>Tier 2 Intervention Grid</vt:lpstr>
      <vt:lpstr>Selecting an Intervention (1)</vt:lpstr>
      <vt:lpstr>Selecting an Intervention (2)</vt:lpstr>
      <vt:lpstr>Tool 1: Ci3T Data Dashboard</vt:lpstr>
      <vt:lpstr>Tool 2: Ci3T Class-at-a-Glance Intervention Planner</vt:lpstr>
      <vt:lpstr>Tool 3: Ci3T Tier 2 and Tier 3 Intervention Tracker</vt:lpstr>
      <vt:lpstr>Activity Preparation Access Tool 1, Tool 2, and/or Tool 3</vt:lpstr>
      <vt:lpstr>Work Time (2)</vt:lpstr>
      <vt:lpstr>Check for Understanding Using Systematic Screening Data to Connect Students to Validated Tier 2 Supports</vt:lpstr>
      <vt:lpstr>Essential Elements of Tier 2 Implementation</vt:lpstr>
      <vt:lpstr>Tier 2 Ingredients</vt:lpstr>
      <vt:lpstr>Tier 2 Modules (2)</vt:lpstr>
      <vt:lpstr>Tier 2 Three Important Data Sources</vt:lpstr>
      <vt:lpstr>Tier 2 Social Validity</vt:lpstr>
      <vt:lpstr>Tier 2 Treatment Integrity</vt:lpstr>
      <vt:lpstr>Tier 2 Student Outcomes</vt:lpstr>
      <vt:lpstr>Tier 2 Data Tracking</vt:lpstr>
      <vt:lpstr>Work Time</vt:lpstr>
      <vt:lpstr>Wrapping Up and Moving Forward</vt:lpstr>
      <vt:lpstr>Project EMPOWER+</vt:lpstr>
      <vt:lpstr>Ci3T Trainers and Coaches Calls </vt:lpstr>
      <vt:lpstr>Knowledge Check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Buckman, Mark</cp:lastModifiedBy>
  <cp:revision>3</cp:revision>
  <cp:lastPrinted>2025-10-13T22:16:36Z</cp:lastPrinted>
  <dcterms:created xsi:type="dcterms:W3CDTF">2020-08-09T02:04:37Z</dcterms:created>
  <dcterms:modified xsi:type="dcterms:W3CDTF">2025-10-13T22:17:29Z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0x01010046115EBC45D3944DB78A1E8DED502243</vt:lpwstr>
  </property>
  <property fmtid="{D5CDD505-2E9C-101B-9397-08002B2CF9AE}" pid="3" name="MediaServiceImageTags">
    <vt:lpwstr/>
  </property>
  <property fmtid="{D5CDD505-2E9C-101B-9397-08002B2CF9AE}" pid="4" name="Order">
    <vt:lpwstr>6082100.00000000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