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23"/>
  </p:notesMasterIdLst>
  <p:handoutMasterIdLst>
    <p:handoutMasterId r:id="rId124"/>
  </p:handoutMasterIdLst>
  <p:sldIdLst>
    <p:sldId id="2400" r:id="rId6"/>
    <p:sldId id="257" r:id="rId7"/>
    <p:sldId id="2312" r:id="rId8"/>
    <p:sldId id="2299" r:id="rId9"/>
    <p:sldId id="1962" r:id="rId10"/>
    <p:sldId id="2307" r:id="rId11"/>
    <p:sldId id="1969" r:id="rId12"/>
    <p:sldId id="1970" r:id="rId13"/>
    <p:sldId id="1929" r:id="rId14"/>
    <p:sldId id="1952" r:id="rId15"/>
    <p:sldId id="2362" r:id="rId16"/>
    <p:sldId id="322" r:id="rId17"/>
    <p:sldId id="2363" r:id="rId18"/>
    <p:sldId id="2364" r:id="rId19"/>
    <p:sldId id="2365" r:id="rId20"/>
    <p:sldId id="2367" r:id="rId21"/>
    <p:sldId id="2366" r:id="rId22"/>
    <p:sldId id="2314" r:id="rId23"/>
    <p:sldId id="2162" r:id="rId24"/>
    <p:sldId id="2163" r:id="rId25"/>
    <p:sldId id="2330" r:id="rId26"/>
    <p:sldId id="2331" r:id="rId27"/>
    <p:sldId id="2332" r:id="rId28"/>
    <p:sldId id="2354" r:id="rId29"/>
    <p:sldId id="2133" r:id="rId30"/>
    <p:sldId id="2164" r:id="rId31"/>
    <p:sldId id="2135" r:id="rId32"/>
    <p:sldId id="2134" r:id="rId33"/>
    <p:sldId id="2036" r:id="rId34"/>
    <p:sldId id="2356" r:id="rId35"/>
    <p:sldId id="2058" r:id="rId36"/>
    <p:sldId id="1051" r:id="rId37"/>
    <p:sldId id="1052" r:id="rId38"/>
    <p:sldId id="930" r:id="rId39"/>
    <p:sldId id="2166" r:id="rId40"/>
    <p:sldId id="2313" r:id="rId41"/>
    <p:sldId id="340" r:id="rId42"/>
    <p:sldId id="2315" r:id="rId43"/>
    <p:sldId id="260" r:id="rId44"/>
    <p:sldId id="318" r:id="rId45"/>
    <p:sldId id="317" r:id="rId46"/>
    <p:sldId id="264" r:id="rId47"/>
    <p:sldId id="1840" r:id="rId48"/>
    <p:sldId id="1928" r:id="rId49"/>
    <p:sldId id="2320" r:id="rId50"/>
    <p:sldId id="1838" r:id="rId51"/>
    <p:sldId id="1896" r:id="rId52"/>
    <p:sldId id="1897" r:id="rId53"/>
    <p:sldId id="2022" r:id="rId54"/>
    <p:sldId id="2020" r:id="rId55"/>
    <p:sldId id="343" r:id="rId56"/>
    <p:sldId id="2318" r:id="rId57"/>
    <p:sldId id="2358" r:id="rId58"/>
    <p:sldId id="2341" r:id="rId59"/>
    <p:sldId id="2346" r:id="rId60"/>
    <p:sldId id="344" r:id="rId61"/>
    <p:sldId id="353" r:id="rId62"/>
    <p:sldId id="1836" r:id="rId63"/>
    <p:sldId id="2347" r:id="rId64"/>
    <p:sldId id="345" r:id="rId65"/>
    <p:sldId id="277" r:id="rId66"/>
    <p:sldId id="1915" r:id="rId67"/>
    <p:sldId id="1857" r:id="rId68"/>
    <p:sldId id="1839" r:id="rId69"/>
    <p:sldId id="1914" r:id="rId70"/>
    <p:sldId id="1939" r:id="rId71"/>
    <p:sldId id="1923" r:id="rId72"/>
    <p:sldId id="1858" r:id="rId73"/>
    <p:sldId id="1855" r:id="rId74"/>
    <p:sldId id="2342" r:id="rId75"/>
    <p:sldId id="2348" r:id="rId76"/>
    <p:sldId id="346" r:id="rId77"/>
    <p:sldId id="1956" r:id="rId78"/>
    <p:sldId id="1982" r:id="rId79"/>
    <p:sldId id="1983" r:id="rId80"/>
    <p:sldId id="2323" r:id="rId81"/>
    <p:sldId id="1891" r:id="rId82"/>
    <p:sldId id="1903" r:id="rId83"/>
    <p:sldId id="1913" r:id="rId84"/>
    <p:sldId id="1918" r:id="rId85"/>
    <p:sldId id="1943" r:id="rId86"/>
    <p:sldId id="1981" r:id="rId87"/>
    <p:sldId id="1992" r:id="rId88"/>
    <p:sldId id="2016" r:id="rId89"/>
    <p:sldId id="2340" r:id="rId90"/>
    <p:sldId id="2401" r:id="rId91"/>
    <p:sldId id="258" r:id="rId92"/>
    <p:sldId id="2349" r:id="rId93"/>
    <p:sldId id="2350" r:id="rId94"/>
    <p:sldId id="347" r:id="rId95"/>
    <p:sldId id="2018" r:id="rId96"/>
    <p:sldId id="1984" r:id="rId97"/>
    <p:sldId id="1998" r:id="rId98"/>
    <p:sldId id="352" r:id="rId99"/>
    <p:sldId id="2009" r:id="rId100"/>
    <p:sldId id="2000" r:id="rId101"/>
    <p:sldId id="2001" r:id="rId102"/>
    <p:sldId id="2325" r:id="rId103"/>
    <p:sldId id="2003" r:id="rId104"/>
    <p:sldId id="2004" r:id="rId105"/>
    <p:sldId id="2002" r:id="rId106"/>
    <p:sldId id="2006" r:id="rId107"/>
    <p:sldId id="2011" r:id="rId108"/>
    <p:sldId id="2010" r:id="rId109"/>
    <p:sldId id="2343" r:id="rId110"/>
    <p:sldId id="2351" r:id="rId111"/>
    <p:sldId id="348" r:id="rId112"/>
    <p:sldId id="2344" r:id="rId113"/>
    <p:sldId id="2352" r:id="rId114"/>
    <p:sldId id="349" r:id="rId115"/>
    <p:sldId id="2114" r:id="rId116"/>
    <p:sldId id="2113" r:id="rId117"/>
    <p:sldId id="339" r:id="rId118"/>
    <p:sldId id="2305" r:id="rId119"/>
    <p:sldId id="2301" r:id="rId120"/>
    <p:sldId id="2311" r:id="rId121"/>
    <p:sldId id="1995" r:id="rId12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ing Activity" id="{8F5629ED-EFB8-46CF-87CB-96DEF2C5770D}">
          <p14:sldIdLst>
            <p14:sldId id="2400"/>
          </p14:sldIdLst>
        </p14:section>
        <p14:section name="Welcome" id="{70B03142-97FA-4636-8423-B4D9C383E6F8}">
          <p14:sldIdLst>
            <p14:sldId id="257"/>
            <p14:sldId id="2312"/>
            <p14:sldId id="2299"/>
            <p14:sldId id="1962"/>
            <p14:sldId id="2307"/>
            <p14:sldId id="1969"/>
            <p14:sldId id="1970"/>
            <p14:sldId id="1929"/>
            <p14:sldId id="1952"/>
          </p14:sldIdLst>
        </p14:section>
        <p14:section name="A Focus on Students with Internalizing Behaviors" id="{42A7BFC4-3D11-4909-A280-F9114AB17FA0}">
          <p14:sldIdLst>
            <p14:sldId id="2362"/>
            <p14:sldId id="322"/>
            <p14:sldId id="2363"/>
            <p14:sldId id="2364"/>
            <p14:sldId id="2365"/>
            <p14:sldId id="2367"/>
            <p14:sldId id="2366"/>
          </p14:sldIdLst>
        </p14:section>
        <p14:section name="Situating Tier 2 Interventions in Ci3T Models" id="{68320674-5F79-4DAC-A637-2055ACF33EF8}">
          <p14:sldIdLst>
            <p14:sldId id="2314"/>
            <p14:sldId id="2162"/>
            <p14:sldId id="2163"/>
            <p14:sldId id="2330"/>
            <p14:sldId id="2331"/>
            <p14:sldId id="2332"/>
            <p14:sldId id="2354"/>
            <p14:sldId id="2133"/>
            <p14:sldId id="2164"/>
            <p14:sldId id="2135"/>
            <p14:sldId id="2134"/>
            <p14:sldId id="2036"/>
            <p14:sldId id="2356"/>
            <p14:sldId id="2058"/>
            <p14:sldId id="1051"/>
            <p14:sldId id="1052"/>
            <p14:sldId id="930"/>
            <p14:sldId id="2166"/>
            <p14:sldId id="2313"/>
            <p14:sldId id="340"/>
          </p14:sldIdLst>
        </p14:section>
        <p14:section name="Recognize. Relax. Record. (RRR)" id="{3F1348E3-3C05-420A-8EAE-995CA087E377}">
          <p14:sldIdLst>
            <p14:sldId id="2315"/>
            <p14:sldId id="260"/>
            <p14:sldId id="318"/>
            <p14:sldId id="317"/>
            <p14:sldId id="264"/>
            <p14:sldId id="1840"/>
            <p14:sldId id="1928"/>
            <p14:sldId id="2320"/>
            <p14:sldId id="1838"/>
            <p14:sldId id="1896"/>
            <p14:sldId id="1897"/>
          </p14:sldIdLst>
        </p14:section>
        <p14:section name="Step 1" id="{DECBF169-7615-442E-9C16-8F12D78D6C40}">
          <p14:sldIdLst>
            <p14:sldId id="2022"/>
            <p14:sldId id="2020"/>
            <p14:sldId id="343"/>
            <p14:sldId id="2318"/>
            <p14:sldId id="2358"/>
          </p14:sldIdLst>
        </p14:section>
        <p14:section name="Step 2" id="{01FD25A7-14B2-4F12-B5A2-6D869C69B829}">
          <p14:sldIdLst>
            <p14:sldId id="2341"/>
            <p14:sldId id="2346"/>
            <p14:sldId id="344"/>
            <p14:sldId id="353"/>
          </p14:sldIdLst>
        </p14:section>
        <p14:section name="Step 3" id="{975F49AC-E4A0-416D-A71A-78E43062ACA2}">
          <p14:sldIdLst>
            <p14:sldId id="1836"/>
            <p14:sldId id="2347"/>
            <p14:sldId id="345"/>
            <p14:sldId id="277"/>
            <p14:sldId id="1915"/>
            <p14:sldId id="1857"/>
            <p14:sldId id="1839"/>
            <p14:sldId id="1914"/>
            <p14:sldId id="1939"/>
            <p14:sldId id="1923"/>
            <p14:sldId id="1858"/>
            <p14:sldId id="1855"/>
          </p14:sldIdLst>
        </p14:section>
        <p14:section name="Step 4" id="{5518EDC3-880E-43C0-B95A-D61AE3B1F830}">
          <p14:sldIdLst>
            <p14:sldId id="2342"/>
            <p14:sldId id="2348"/>
            <p14:sldId id="346"/>
            <p14:sldId id="1956"/>
            <p14:sldId id="1982"/>
            <p14:sldId id="1983"/>
            <p14:sldId id="2323"/>
            <p14:sldId id="1891"/>
            <p14:sldId id="1903"/>
            <p14:sldId id="1913"/>
            <p14:sldId id="1918"/>
            <p14:sldId id="1943"/>
            <p14:sldId id="1981"/>
            <p14:sldId id="1992"/>
            <p14:sldId id="2016"/>
            <p14:sldId id="2340"/>
            <p14:sldId id="2401"/>
            <p14:sldId id="258"/>
          </p14:sldIdLst>
        </p14:section>
        <p14:section name="Step 5" id="{6DB6C8F1-5FD7-4211-9467-42FD0E532164}">
          <p14:sldIdLst>
            <p14:sldId id="2349"/>
            <p14:sldId id="2350"/>
            <p14:sldId id="347"/>
            <p14:sldId id="2018"/>
            <p14:sldId id="1984"/>
            <p14:sldId id="1998"/>
            <p14:sldId id="352"/>
            <p14:sldId id="2009"/>
            <p14:sldId id="2000"/>
            <p14:sldId id="2001"/>
            <p14:sldId id="2325"/>
            <p14:sldId id="2003"/>
            <p14:sldId id="2004"/>
            <p14:sldId id="2002"/>
            <p14:sldId id="2006"/>
            <p14:sldId id="2011"/>
            <p14:sldId id="2010"/>
          </p14:sldIdLst>
        </p14:section>
        <p14:section name="Step 6" id="{F5E6FF60-A1B2-4999-878F-25418D559567}">
          <p14:sldIdLst>
            <p14:sldId id="2343"/>
            <p14:sldId id="2351"/>
            <p14:sldId id="348"/>
          </p14:sldIdLst>
        </p14:section>
        <p14:section name="Step 7" id="{9D2A0D66-6578-4F62-AD96-12BEDFA60CB3}">
          <p14:sldIdLst>
            <p14:sldId id="2344"/>
            <p14:sldId id="2352"/>
            <p14:sldId id="349"/>
            <p14:sldId id="2114"/>
            <p14:sldId id="2113"/>
          </p14:sldIdLst>
        </p14:section>
        <p14:section name="Wrapping Up and Moving Forward" id="{7130FBA7-46AD-43F7-B9DF-4BEB30D31A85}">
          <p14:sldIdLst>
            <p14:sldId id="339"/>
            <p14:sldId id="2305"/>
            <p14:sldId id="2301"/>
            <p14:sldId id="2311"/>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0A0A0A"/>
    <a:srgbClr val="FDF34C"/>
    <a:srgbClr val="FAF7E1"/>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422" y="67"/>
      </p:cViewPr>
      <p:guideLst/>
    </p:cSldViewPr>
  </p:slideViewPr>
  <p:notesTextViewPr>
    <p:cViewPr>
      <p:scale>
        <a:sx n="1" d="1"/>
        <a:sy n="1" d="1"/>
      </p:scale>
      <p:origin x="0" y="0"/>
    </p:cViewPr>
  </p:notesTextViewPr>
  <p:sorterViewPr>
    <p:cViewPr>
      <p:scale>
        <a:sx n="100" d="100"/>
        <a:sy n="100" d="100"/>
      </p:scale>
      <p:origin x="0" y="-3663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latin typeface="Times New Roman" panose="02020603050405020304" pitchFamily="18" charset="0"/>
                <a:cs typeface="Times New Roman" panose="02020603050405020304" pitchFamily="18" charset="0"/>
              </a:defRPr>
            </a:pPr>
            <a:r>
              <a:rPr lang="en-US" sz="1200" dirty="0">
                <a:latin typeface="Times New Roman" panose="02020603050405020304" pitchFamily="18" charset="0"/>
                <a:cs typeface="Times New Roman" panose="02020603050405020304" pitchFamily="18" charset="0"/>
              </a:rPr>
              <a:t>Internalizing Risk Levels and Subscale Means</a:t>
            </a:r>
          </a:p>
        </c:rich>
      </c:tx>
      <c:overlay val="0"/>
    </c:title>
    <c:autoTitleDeleted val="0"/>
    <c:plotArea>
      <c:layout>
        <c:manualLayout>
          <c:layoutTarget val="inner"/>
          <c:xMode val="edge"/>
          <c:yMode val="edge"/>
          <c:x val="0.12947924034965055"/>
          <c:y val="0.10896972919368686"/>
          <c:w val="0.79717259002537222"/>
          <c:h val="0.66622384292127423"/>
        </c:manualLayout>
      </c:layout>
      <c:bar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1-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Sheet1!$B$2:$B$13</c:f>
              <c:numCache>
                <c:formatCode>0.00%</c:formatCode>
                <c:ptCount val="12"/>
                <c:pt idx="0">
                  <c:v>0.73499999999999999</c:v>
                </c:pt>
                <c:pt idx="1">
                  <c:v>0.746</c:v>
                </c:pt>
                <c:pt idx="2">
                  <c:v>0.74400000000000011</c:v>
                </c:pt>
                <c:pt idx="3">
                  <c:v>0.73299999999999998</c:v>
                </c:pt>
                <c:pt idx="4">
                  <c:v>0.74400000000000011</c:v>
                </c:pt>
                <c:pt idx="5" formatCode="General">
                  <c:v>0</c:v>
                </c:pt>
                <c:pt idx="6" formatCode="0.0%">
                  <c:v>0.78099999999999992</c:v>
                </c:pt>
                <c:pt idx="7" formatCode="0.0%">
                  <c:v>0.76900000000000002</c:v>
                </c:pt>
                <c:pt idx="8" formatCode="0.0%">
                  <c:v>0.74</c:v>
                </c:pt>
                <c:pt idx="9">
                  <c:v>0.73199999999999998</c:v>
                </c:pt>
                <c:pt idx="10">
                  <c:v>0.71799999999999997</c:v>
                </c:pt>
                <c:pt idx="11">
                  <c:v>0.71</c:v>
                </c:pt>
              </c:numCache>
            </c:numRef>
          </c:val>
          <c:extLst>
            <c:ext xmlns:c16="http://schemas.microsoft.com/office/drawing/2014/chart" uri="{C3380CC4-5D6E-409C-BE32-E72D297353CC}">
              <c16:uniqueId val="{00000002-2723-474C-8168-01AC3648B298}"/>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23-474C-8168-01AC3648B298}"/>
                </c:ext>
              </c:extLst>
            </c:dLbl>
            <c:dLbl>
              <c:idx val="5"/>
              <c:delete val="1"/>
              <c:extLst>
                <c:ext xmlns:c15="http://schemas.microsoft.com/office/drawing/2012/chart" uri="{CE6537A1-D6FC-4f65-9D91-7224C49458BB}"/>
                <c:ext xmlns:c16="http://schemas.microsoft.com/office/drawing/2014/chart" uri="{C3380CC4-5D6E-409C-BE32-E72D297353CC}">
                  <c16:uniqueId val="{00000004-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Sheet1!$C$2:$C$13</c:f>
              <c:numCache>
                <c:formatCode>0.00%</c:formatCode>
                <c:ptCount val="12"/>
                <c:pt idx="0">
                  <c:v>0.14899999999999999</c:v>
                </c:pt>
                <c:pt idx="1">
                  <c:v>0.14300000000000002</c:v>
                </c:pt>
                <c:pt idx="2">
                  <c:v>0.14400000000000002</c:v>
                </c:pt>
                <c:pt idx="3">
                  <c:v>0.14800000000000002</c:v>
                </c:pt>
                <c:pt idx="4">
                  <c:v>0.14400000000000002</c:v>
                </c:pt>
                <c:pt idx="5" formatCode="General">
                  <c:v>0</c:v>
                </c:pt>
                <c:pt idx="6" formatCode="0.0%">
                  <c:v>0.13200000000000001</c:v>
                </c:pt>
                <c:pt idx="7" formatCode="0.0%">
                  <c:v>0.14099999999999999</c:v>
                </c:pt>
                <c:pt idx="8" formatCode="0.0%">
                  <c:v>0.152</c:v>
                </c:pt>
                <c:pt idx="9">
                  <c:v>0.14699999999999999</c:v>
                </c:pt>
                <c:pt idx="10">
                  <c:v>0.151</c:v>
                </c:pt>
                <c:pt idx="11">
                  <c:v>0.159</c:v>
                </c:pt>
              </c:numCache>
            </c:numRef>
          </c:val>
          <c:extLst>
            <c:ext xmlns:c16="http://schemas.microsoft.com/office/drawing/2014/chart" uri="{C3380CC4-5D6E-409C-BE32-E72D297353CC}">
              <c16:uniqueId val="{00000005-2723-474C-8168-01AC3648B298}"/>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6-2723-474C-8168-01AC3648B298}"/>
                </c:ext>
              </c:extLst>
            </c:dLbl>
            <c:spPr>
              <a:noFill/>
              <a:ln>
                <a:noFill/>
              </a:ln>
              <a:effectLst/>
            </c:spPr>
            <c:txPr>
              <a:bodyPr wrap="square" lIns="38100" tIns="19050" rIns="38100" bIns="19050" anchor="ctr">
                <a:spAutoFit/>
              </a:bodyPr>
              <a:lstStyle/>
              <a:p>
                <a:pPr>
                  <a:defRPr sz="1200">
                    <a:latin typeface="Times New Roman" panose="02020603050405020304" pitchFamily="18" charset="0"/>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Sheet1!$D$2:$D$13</c:f>
              <c:numCache>
                <c:formatCode>0.00%</c:formatCode>
                <c:ptCount val="12"/>
                <c:pt idx="0">
                  <c:v>0.11699999999999999</c:v>
                </c:pt>
                <c:pt idx="1">
                  <c:v>0.111</c:v>
                </c:pt>
                <c:pt idx="2">
                  <c:v>0.11199999999999999</c:v>
                </c:pt>
                <c:pt idx="3">
                  <c:v>0.11900000000000001</c:v>
                </c:pt>
                <c:pt idx="4">
                  <c:v>0.11199999999999999</c:v>
                </c:pt>
                <c:pt idx="5" formatCode="General">
                  <c:v>0</c:v>
                </c:pt>
                <c:pt idx="6" formatCode="0.0%">
                  <c:v>8.6999999999999994E-2</c:v>
                </c:pt>
                <c:pt idx="7" formatCode="0.0%">
                  <c:v>0.09</c:v>
                </c:pt>
                <c:pt idx="8" formatCode="0.0%">
                  <c:v>0.10800000000000001</c:v>
                </c:pt>
                <c:pt idx="9">
                  <c:v>0.121</c:v>
                </c:pt>
                <c:pt idx="10">
                  <c:v>0.13100000000000001</c:v>
                </c:pt>
                <c:pt idx="11">
                  <c:v>0.13100000000000001</c:v>
                </c:pt>
              </c:numCache>
            </c:numRef>
          </c:val>
          <c:extLst>
            <c:ext xmlns:c16="http://schemas.microsoft.com/office/drawing/2014/chart" uri="{C3380CC4-5D6E-409C-BE32-E72D297353CC}">
              <c16:uniqueId val="{00000007-2723-474C-8168-01AC3648B298}"/>
            </c:ext>
          </c:extLst>
        </c:ser>
        <c:dLbls>
          <c:showLegendKey val="0"/>
          <c:showVal val="0"/>
          <c:showCatName val="0"/>
          <c:showSerName val="0"/>
          <c:showPercent val="0"/>
          <c:showBubbleSize val="0"/>
        </c:dLbls>
        <c:gapWidth val="150"/>
        <c:overlap val="100"/>
        <c:axId val="329537128"/>
        <c:axId val="420660408"/>
      </c:barChart>
      <c:lineChart>
        <c:grouping val="standard"/>
        <c:varyColors val="0"/>
        <c:ser>
          <c:idx val="3"/>
          <c:order val="3"/>
          <c:tx>
            <c:strRef>
              <c:f>Sheet1!$E$1</c:f>
              <c:strCache>
                <c:ptCount val="1"/>
                <c:pt idx="0">
                  <c:v>Mean</c:v>
                </c:pt>
              </c:strCache>
            </c:strRef>
          </c:tx>
          <c:spPr>
            <a:ln>
              <a:solidFill>
                <a:schemeClr val="tx1"/>
              </a:solidFill>
            </a:ln>
          </c:spPr>
          <c:marker>
            <c:symbol val="circle"/>
            <c:size val="5"/>
            <c:spPr>
              <a:solidFill>
                <a:schemeClr val="tx1"/>
              </a:solidFill>
              <a:ln>
                <a:solidFill>
                  <a:schemeClr val="tx1"/>
                </a:solidFill>
              </a:ln>
            </c:spPr>
          </c:marker>
          <c:cat>
            <c:strRef>
              <c:f>Sheet1!$A$2:$A$13</c:f>
              <c:strCache>
                <c:ptCount val="12"/>
                <c:pt idx="0">
                  <c:v>F 2018-19</c:v>
                </c:pt>
                <c:pt idx="1">
                  <c:v>W 2018-19</c:v>
                </c:pt>
                <c:pt idx="2">
                  <c:v>S 2018-19</c:v>
                </c:pt>
                <c:pt idx="3">
                  <c:v>F 2019-20</c:v>
                </c:pt>
                <c:pt idx="4">
                  <c:v>W 2019-20</c:v>
                </c:pt>
                <c:pt idx="5">
                  <c:v>S 2019-20</c:v>
                </c:pt>
                <c:pt idx="6">
                  <c:v>F 2020-21</c:v>
                </c:pt>
                <c:pt idx="7">
                  <c:v>W 2020-21</c:v>
                </c:pt>
                <c:pt idx="8">
                  <c:v>S 2020-21</c:v>
                </c:pt>
                <c:pt idx="9">
                  <c:v>F 2021-22</c:v>
                </c:pt>
                <c:pt idx="10">
                  <c:v>W 2021-22</c:v>
                </c:pt>
                <c:pt idx="11">
                  <c:v>S 2021-22</c:v>
                </c:pt>
              </c:strCache>
            </c:strRef>
          </c:cat>
          <c:val>
            <c:numRef>
              <c:f>Sheet1!$E$2:$E$13</c:f>
              <c:numCache>
                <c:formatCode>0.00</c:formatCode>
                <c:ptCount val="12"/>
                <c:pt idx="0">
                  <c:v>1.18</c:v>
                </c:pt>
                <c:pt idx="1">
                  <c:v>1.1200000000000001</c:v>
                </c:pt>
                <c:pt idx="2">
                  <c:v>1.1599999999999999</c:v>
                </c:pt>
                <c:pt idx="3">
                  <c:v>1.22</c:v>
                </c:pt>
                <c:pt idx="4">
                  <c:v>1.17</c:v>
                </c:pt>
                <c:pt idx="6">
                  <c:v>0.96</c:v>
                </c:pt>
                <c:pt idx="7">
                  <c:v>1</c:v>
                </c:pt>
                <c:pt idx="8">
                  <c:v>1.1200000000000001</c:v>
                </c:pt>
                <c:pt idx="9">
                  <c:v>1.29</c:v>
                </c:pt>
                <c:pt idx="10">
                  <c:v>1.33</c:v>
                </c:pt>
                <c:pt idx="11">
                  <c:v>1.35</c:v>
                </c:pt>
              </c:numCache>
            </c:numRef>
          </c:val>
          <c:smooth val="0"/>
          <c:extLst>
            <c:ext xmlns:c16="http://schemas.microsoft.com/office/drawing/2014/chart" uri="{C3380CC4-5D6E-409C-BE32-E72D297353CC}">
              <c16:uniqueId val="{00000008-2723-474C-8168-01AC3648B298}"/>
            </c:ext>
          </c:extLst>
        </c:ser>
        <c:dLbls>
          <c:showLegendKey val="0"/>
          <c:showVal val="0"/>
          <c:showCatName val="0"/>
          <c:showSerName val="0"/>
          <c:showPercent val="0"/>
          <c:showBubbleSize val="0"/>
        </c:dLbls>
        <c:marker val="1"/>
        <c:smooth val="0"/>
        <c:axId val="2130595583"/>
        <c:axId val="2130598463"/>
      </c:lineChart>
      <c:catAx>
        <c:axId val="329537128"/>
        <c:scaling>
          <c:orientation val="minMax"/>
        </c:scaling>
        <c:delete val="0"/>
        <c:axPos val="b"/>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Year and Timepoint</a:t>
                </a:r>
              </a:p>
            </c:rich>
          </c:tx>
          <c:overlay val="0"/>
        </c:title>
        <c:numFmt formatCode="General"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420660408"/>
        <c:crosses val="autoZero"/>
        <c:auto val="1"/>
        <c:lblAlgn val="ctr"/>
        <c:lblOffset val="100"/>
        <c:noMultiLvlLbl val="0"/>
      </c:catAx>
      <c:valAx>
        <c:axId val="420660408"/>
        <c:scaling>
          <c:orientation val="minMax"/>
        </c:scaling>
        <c:delete val="0"/>
        <c:axPos val="l"/>
        <c:majorGridlines>
          <c:spPr>
            <a:ln>
              <a:noFill/>
            </a:ln>
          </c:spPr>
        </c:majorGridlines>
        <c:title>
          <c:tx>
            <c:rich>
              <a:bodyPr rot="-5400000" vert="horz"/>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a:t>
                </a:r>
                <a:r>
                  <a:rPr lang="en-US" sz="1200" baseline="0">
                    <a:latin typeface="Times New Roman" panose="02020603050405020304" pitchFamily="18" charset="0"/>
                    <a:cs typeface="Times New Roman" panose="02020603050405020304" pitchFamily="18" charset="0"/>
                  </a:rPr>
                  <a:t> of Students Screened</a:t>
                </a:r>
                <a:endParaRPr lang="en-US" sz="1200">
                  <a:latin typeface="Times New Roman" panose="02020603050405020304" pitchFamily="18" charset="0"/>
                  <a:cs typeface="Times New Roman" panose="02020603050405020304" pitchFamily="18" charset="0"/>
                </a:endParaRPr>
              </a:p>
            </c:rich>
          </c:tx>
          <c:overlay val="0"/>
        </c:title>
        <c:numFmt formatCode="0%" sourceLinked="1"/>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329537128"/>
        <c:crosses val="autoZero"/>
        <c:crossBetween val="between"/>
        <c:majorUnit val="0.2"/>
      </c:valAx>
      <c:valAx>
        <c:axId val="2130598463"/>
        <c:scaling>
          <c:orientation val="minMax"/>
          <c:max val="21"/>
          <c:min val="0"/>
        </c:scaling>
        <c:delete val="0"/>
        <c:axPos val="r"/>
        <c:title>
          <c:tx>
            <c:rich>
              <a:bodyPr/>
              <a:lstStyle/>
              <a:p>
                <a:pPr>
                  <a:defRPr sz="1200">
                    <a:latin typeface="Times New Roman" panose="02020603050405020304" pitchFamily="18" charset="0"/>
                    <a:cs typeface="Times New Roman" panose="02020603050405020304" pitchFamily="18" charset="0"/>
                  </a:defRPr>
                </a:pPr>
                <a:r>
                  <a:rPr lang="en-US" sz="1200">
                    <a:latin typeface="Times New Roman" panose="02020603050405020304" pitchFamily="18" charset="0"/>
                    <a:cs typeface="Times New Roman" panose="02020603050405020304" pitchFamily="18" charset="0"/>
                  </a:rPr>
                  <a:t>Internalizing Subscale Means</a:t>
                </a:r>
              </a:p>
            </c:rich>
          </c:tx>
          <c:overlay val="0"/>
        </c:title>
        <c:numFmt formatCode="0" sourceLinked="0"/>
        <c:majorTickMark val="out"/>
        <c:minorTickMark val="none"/>
        <c:tickLblPos val="nextTo"/>
        <c:spPr>
          <a:ln>
            <a:solidFill>
              <a:schemeClr val="tx1"/>
            </a:solidFill>
          </a:ln>
        </c:spPr>
        <c:txPr>
          <a:bodyPr/>
          <a:lstStyle/>
          <a:p>
            <a:pPr>
              <a:defRPr sz="1200">
                <a:latin typeface="Times New Roman" panose="02020603050405020304" pitchFamily="18" charset="0"/>
                <a:cs typeface="Times New Roman" panose="02020603050405020304" pitchFamily="18" charset="0"/>
              </a:defRPr>
            </a:pPr>
            <a:endParaRPr lang="en-US"/>
          </a:p>
        </c:txPr>
        <c:crossAx val="2130595583"/>
        <c:crosses val="max"/>
        <c:crossBetween val="between"/>
        <c:majorUnit val="3"/>
        <c:minorUnit val="1"/>
      </c:valAx>
      <c:catAx>
        <c:axId val="2130595583"/>
        <c:scaling>
          <c:orientation val="minMax"/>
        </c:scaling>
        <c:delete val="1"/>
        <c:axPos val="b"/>
        <c:numFmt formatCode="General" sourceLinked="1"/>
        <c:majorTickMark val="out"/>
        <c:minorTickMark val="none"/>
        <c:tickLblPos val="nextTo"/>
        <c:crossAx val="2130598463"/>
        <c:crosses val="autoZero"/>
        <c:auto val="1"/>
        <c:lblAlgn val="ctr"/>
        <c:lblOffset val="100"/>
        <c:noMultiLvlLbl val="0"/>
      </c:catAx>
    </c:plotArea>
    <c:legend>
      <c:legendPos val="b"/>
      <c:layout>
        <c:manualLayout>
          <c:xMode val="edge"/>
          <c:yMode val="edge"/>
          <c:x val="0.18874032108196226"/>
          <c:y val="0.91145445958599436"/>
          <c:w val="0.64529856727350499"/>
          <c:h val="4.1570964966739843E-2"/>
        </c:manualLayout>
      </c:layout>
      <c:overlay val="0"/>
      <c:spPr>
        <a:ln>
          <a:noFill/>
        </a:ln>
      </c:spPr>
      <c:txPr>
        <a:bodyPr/>
        <a:lstStyle/>
        <a:p>
          <a:pPr>
            <a:defRPr sz="12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26987C75-5A4D-0F4C-98F9-12B3A7808E58}" type="datetimeFigureOut">
              <a:rPr lang="en-US" smtClean="0"/>
              <a:t>10/13/2025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57DBB8B-29CE-48D0-9A6A-E621DDA1FB07}" type="datetimeFigureOut">
              <a:rPr lang="en-US" smtClean="0"/>
              <a:t>10/13/2025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rqdH_NKzIZ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a:t>
            </a:fld>
            <a:endParaRPr lang="en-US"/>
          </a:p>
        </p:txBody>
      </p:sp>
    </p:spTree>
    <p:extLst>
      <p:ext uri="{BB962C8B-B14F-4D97-AF65-F5344CB8AC3E}">
        <p14:creationId xmlns:p14="http://schemas.microsoft.com/office/powerpoint/2010/main" val="1383895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73075" y="727075"/>
            <a:ext cx="6375400"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73075" y="727075"/>
            <a:ext cx="6375400"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473075" y="727075"/>
            <a:ext cx="6375400" cy="3586163"/>
          </a:xfrm>
          <a:ln/>
        </p:spPr>
      </p:sp>
      <p:sp>
        <p:nvSpPr>
          <p:cNvPr id="124931" name="Notes Placeholder 2"/>
          <p:cNvSpPr>
            <a:spLocks noGrp="1"/>
          </p:cNvSpPr>
          <p:nvPr>
            <p:ph type="body" idx="1"/>
          </p:nvPr>
        </p:nvSpPr>
        <p:spPr>
          <a:xfrm>
            <a:off x="973668" y="4562237"/>
            <a:ext cx="5367867" cy="4318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48" tIns="47771" rIns="97248" bIns="47771"/>
          <a:lstStyle/>
          <a:p>
            <a:endParaRPr lang="en-US" altLang="en-US"/>
          </a:p>
        </p:txBody>
      </p:sp>
      <p:sp>
        <p:nvSpPr>
          <p:cNvPr id="2" name="Footer Placeholder 1"/>
          <p:cNvSpPr>
            <a:spLocks noGrp="1"/>
          </p:cNvSpPr>
          <p:nvPr>
            <p:ph type="ftr" sz="quarter" idx="4"/>
          </p:nvPr>
        </p:nvSpPr>
        <p:spPr/>
        <p:txBody>
          <a:bodyPr/>
          <a:lstStyle/>
          <a:p>
            <a:pPr defTabSz="966612">
              <a:defRPr/>
            </a:pPr>
            <a:r>
              <a:rPr lang="en-US" sz="1400">
                <a:solidFill>
                  <a:prstClr val="black"/>
                </a:solidFill>
                <a:latin typeface="Calibri" panose="020F0502020204030204"/>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39</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40</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41</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42</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270181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6612">
              <a:defRPr/>
            </a:pPr>
            <a:fld id="{58D11C9F-81FA-4052-9B37-1EF4A4EF7E85}" type="slidenum">
              <a:rPr lang="en-US">
                <a:solidFill>
                  <a:prstClr val="black"/>
                </a:solidFill>
                <a:latin typeface="Calibri" panose="020F0502020204030204"/>
              </a:rPr>
              <a:pPr defTabSz="966612">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6235441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48</a:t>
            </a:fld>
            <a:endParaRPr lang="en-US"/>
          </a:p>
        </p:txBody>
      </p:sp>
    </p:spTree>
    <p:extLst>
      <p:ext uri="{BB962C8B-B14F-4D97-AF65-F5344CB8AC3E}">
        <p14:creationId xmlns:p14="http://schemas.microsoft.com/office/powerpoint/2010/main" val="1769992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49</a:t>
            </a:fld>
            <a:endParaRPr lang="en-US"/>
          </a:p>
        </p:txBody>
      </p:sp>
    </p:spTree>
    <p:extLst>
      <p:ext uri="{BB962C8B-B14F-4D97-AF65-F5344CB8AC3E}">
        <p14:creationId xmlns:p14="http://schemas.microsoft.com/office/powerpoint/2010/main" val="2697628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EB5-4662-6D6B-1693-E5015B0C8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6F1A-E23F-1485-B4BC-B495C749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2F337-1923-6175-12B6-459444AE4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CA805-6C6D-49EC-9BA1-FED7974ADA89}"/>
              </a:ext>
            </a:extLst>
          </p:cNvPr>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2113812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defTabSz="966612">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733E-DB24-6000-F16E-EBB99A7F2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6497A-6FD3-23EF-EC89-0C23EBFD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81E7-6609-2D71-8C8D-E45DAA2AE8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5D742D-0C2B-3740-0281-59184F6BDCB2}"/>
              </a:ext>
            </a:extLst>
          </p:cNvPr>
          <p:cNvSpPr>
            <a:spLocks noGrp="1"/>
          </p:cNvSpPr>
          <p:nvPr>
            <p:ph type="sldNum" sz="quarter" idx="5"/>
          </p:nvPr>
        </p:nvSpPr>
        <p:spPr/>
        <p:txBody>
          <a:bodyPr/>
          <a:lstStyle/>
          <a:p>
            <a:fld id="{5C8451FA-6A34-6746-9D58-EF03C996319E}" type="slidenum">
              <a:rPr lang="en-US" smtClean="0"/>
              <a:t>55</a:t>
            </a:fld>
            <a:endParaRPr lang="en-US"/>
          </a:p>
        </p:txBody>
      </p:sp>
    </p:spTree>
    <p:extLst>
      <p:ext uri="{BB962C8B-B14F-4D97-AF65-F5344CB8AC3E}">
        <p14:creationId xmlns:p14="http://schemas.microsoft.com/office/powerpoint/2010/main" val="10938033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58</a:t>
            </a:fld>
            <a:endParaRPr lang="en-US"/>
          </a:p>
        </p:txBody>
      </p:sp>
    </p:spTree>
    <p:extLst>
      <p:ext uri="{BB962C8B-B14F-4D97-AF65-F5344CB8AC3E}">
        <p14:creationId xmlns:p14="http://schemas.microsoft.com/office/powerpoint/2010/main" val="2182636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688686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65</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4075003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68</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timer</a:t>
            </a:r>
          </a:p>
        </p:txBody>
      </p:sp>
      <p:sp>
        <p:nvSpPr>
          <p:cNvPr id="4" name="Slide Number Placeholder 3"/>
          <p:cNvSpPr>
            <a:spLocks noGrp="1"/>
          </p:cNvSpPr>
          <p:nvPr>
            <p:ph type="sldNum" sz="quarter" idx="5"/>
          </p:nvPr>
        </p:nvSpPr>
        <p:spPr/>
        <p:txBody>
          <a:bodyPr/>
          <a:lstStyle/>
          <a:p>
            <a:fld id="{5C8451FA-6A34-6746-9D58-EF03C996319E}" type="slidenum">
              <a:rPr lang="en-US" smtClean="0"/>
              <a:t>69</a:t>
            </a:fld>
            <a:endParaRPr lang="en-US"/>
          </a:p>
        </p:txBody>
      </p:sp>
    </p:spTree>
    <p:extLst>
      <p:ext uri="{BB962C8B-B14F-4D97-AF65-F5344CB8AC3E}">
        <p14:creationId xmlns:p14="http://schemas.microsoft.com/office/powerpoint/2010/main" val="1867188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D30D-F333-F7C7-F1D4-FB5FB3BD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8F988-42A3-BE8A-7EB2-CB46B853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C44D-3E30-131F-3382-64D4E9538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06FAC-FACB-406C-E425-BCA0DEF9F3C5}"/>
              </a:ext>
            </a:extLst>
          </p:cNvPr>
          <p:cNvSpPr>
            <a:spLocks noGrp="1"/>
          </p:cNvSpPr>
          <p:nvPr>
            <p:ph type="sldNum" sz="quarter" idx="5"/>
          </p:nvPr>
        </p:nvSpPr>
        <p:spPr/>
        <p:txBody>
          <a:bodyPr/>
          <a:lstStyle/>
          <a:p>
            <a:fld id="{5C8451FA-6A34-6746-9D58-EF03C996319E}" type="slidenum">
              <a:rPr lang="en-US" smtClean="0"/>
              <a:t>71</a:t>
            </a:fld>
            <a:endParaRPr lang="en-US"/>
          </a:p>
        </p:txBody>
      </p:sp>
    </p:spTree>
    <p:extLst>
      <p:ext uri="{BB962C8B-B14F-4D97-AF65-F5344CB8AC3E}">
        <p14:creationId xmlns:p14="http://schemas.microsoft.com/office/powerpoint/2010/main" val="8771862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73</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74</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75</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6</a:t>
            </a:fld>
            <a:endParaRPr lang="en-US"/>
          </a:p>
        </p:txBody>
      </p:sp>
    </p:spTree>
    <p:extLst>
      <p:ext uri="{BB962C8B-B14F-4D97-AF65-F5344CB8AC3E}">
        <p14:creationId xmlns:p14="http://schemas.microsoft.com/office/powerpoint/2010/main" val="768783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81240" indent="-18124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76</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81240" indent="-18124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77</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79</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81</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https://www.youtube.com/watch?v=vW0D1KVtcf4&amp;t=1s (not watching video)</a:t>
            </a:r>
          </a:p>
        </p:txBody>
      </p:sp>
      <p:sp>
        <p:nvSpPr>
          <p:cNvPr id="4" name="Slide Number Placeholder 3"/>
          <p:cNvSpPr>
            <a:spLocks noGrp="1"/>
          </p:cNvSpPr>
          <p:nvPr>
            <p:ph type="sldNum" sz="quarter" idx="5"/>
          </p:nvPr>
        </p:nvSpPr>
        <p:spPr/>
        <p:txBody>
          <a:bodyPr/>
          <a:lstStyle/>
          <a:p>
            <a:fld id="{5C8451FA-6A34-6746-9D58-EF03C996319E}" type="slidenum">
              <a:rPr lang="en-US" smtClean="0"/>
              <a:t>82</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83</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84</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565F-E198-050C-0ED3-B783141E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3B33-BFD4-9034-C510-807EA73B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6BCF9-0779-3545-137F-C81D5DAB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F97D2-D06C-A14E-617A-B5E7D97B7F32}"/>
              </a:ext>
            </a:extLst>
          </p:cNvPr>
          <p:cNvSpPr>
            <a:spLocks noGrp="1"/>
          </p:cNvSpPr>
          <p:nvPr>
            <p:ph type="sldNum" sz="quarter" idx="5"/>
          </p:nvPr>
        </p:nvSpPr>
        <p:spPr/>
        <p:txBody>
          <a:bodyPr/>
          <a:lstStyle/>
          <a:p>
            <a:fld id="{5C8451FA-6A34-6746-9D58-EF03C996319E}" type="slidenum">
              <a:rPr lang="en-US" smtClean="0"/>
              <a:t>89</a:t>
            </a:fld>
            <a:endParaRPr lang="en-US"/>
          </a:p>
        </p:txBody>
      </p:sp>
    </p:spTree>
    <p:extLst>
      <p:ext uri="{BB962C8B-B14F-4D97-AF65-F5344CB8AC3E}">
        <p14:creationId xmlns:p14="http://schemas.microsoft.com/office/powerpoint/2010/main" val="4113547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7</a:t>
            </a:fld>
            <a:endParaRPr lang="en-US"/>
          </a:p>
        </p:txBody>
      </p:sp>
    </p:spTree>
    <p:extLst>
      <p:ext uri="{BB962C8B-B14F-4D97-AF65-F5344CB8AC3E}">
        <p14:creationId xmlns:p14="http://schemas.microsoft.com/office/powerpoint/2010/main" val="1745503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b="0" i="0" u="none" strike="noStrike">
              <a:solidFill>
                <a:srgbClr val="333333"/>
              </a:solidFill>
              <a:effectLst/>
              <a:latin typeface="Helvetica Neue" panose="02000503000000020004" pitchFamily="2" charset="0"/>
            </a:endParaRPr>
          </a:p>
          <a:p>
            <a:pPr defTabSz="966612">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91</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92</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103</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104</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fld id="{5C8451FA-6A34-6746-9D58-EF03C996319E}" type="slidenum">
              <a:rPr lang="en-US" smtClean="0"/>
              <a:t>106</a:t>
            </a:fld>
            <a:endParaRPr lang="en-US"/>
          </a:p>
        </p:txBody>
      </p:sp>
    </p:spTree>
    <p:extLst>
      <p:ext uri="{BB962C8B-B14F-4D97-AF65-F5344CB8AC3E}">
        <p14:creationId xmlns:p14="http://schemas.microsoft.com/office/powerpoint/2010/main" val="1966508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16CF-3599-E79B-E23E-BF8D1F77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E6930-E4BA-3F3B-FE51-056BFDE6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9AE3-7CDA-F402-43FB-975EFAF1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C687D-B703-2D58-56E9-A0A7E937EB6D}"/>
              </a:ext>
            </a:extLst>
          </p:cNvPr>
          <p:cNvSpPr>
            <a:spLocks noGrp="1"/>
          </p:cNvSpPr>
          <p:nvPr>
            <p:ph type="sldNum" sz="quarter" idx="5"/>
          </p:nvPr>
        </p:nvSpPr>
        <p:spPr/>
        <p:txBody>
          <a:bodyPr/>
          <a:lstStyle/>
          <a:p>
            <a:fld id="{5C8451FA-6A34-6746-9D58-EF03C996319E}" type="slidenum">
              <a:rPr lang="en-US" smtClean="0"/>
              <a:t>109</a:t>
            </a:fld>
            <a:endParaRPr lang="en-US"/>
          </a:p>
        </p:txBody>
      </p:sp>
    </p:spTree>
    <p:extLst>
      <p:ext uri="{BB962C8B-B14F-4D97-AF65-F5344CB8AC3E}">
        <p14:creationId xmlns:p14="http://schemas.microsoft.com/office/powerpoint/2010/main" val="2127990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111</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116</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117</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301116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effectLst/>
                <a:latin typeface="YouTube Noto"/>
                <a:hlinkClick r:id="rId3" tooltip="Share link"/>
              </a:rPr>
              <a:t>https://youtu.be/rqdH_NKzIZ0</a:t>
            </a:r>
            <a:endParaRPr lang="en-US" b="0" i="0" u="none" strike="noStrike">
              <a:effectLst/>
              <a:latin typeface="YouTube Noto"/>
            </a:endParaRPr>
          </a:p>
          <a:p>
            <a:r>
              <a:rPr lang="en-US" b="0" i="0" u="none" strike="noStrike">
                <a:effectLst/>
                <a:latin typeface="YouTube Noto"/>
              </a:rPr>
              <a:t>03:35</a:t>
            </a:r>
          </a:p>
          <a:p>
            <a:endParaRPr lang="en-US" b="0" i="0" u="none" strike="noStrike">
              <a:effectLst/>
              <a:latin typeface="YouTube Noto"/>
            </a:endParaRPr>
          </a:p>
          <a:p>
            <a:r>
              <a:rPr lang="en-US" b="0" i="0" u="none" strike="noStrike">
                <a:effectLst/>
                <a:latin typeface="YouTube Noto"/>
              </a:rPr>
              <a:t>*If KLL not at session, watch video</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280846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5DB86-1C0C-767C-FBC7-D412F8C262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FE44D-00AC-0976-0985-5BCB68FD8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978C0-B7AF-D4B0-F0DA-BF198E3C73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1808F4-364F-6BC2-761F-DB09AE94B602}"/>
              </a:ext>
            </a:extLst>
          </p:cNvPr>
          <p:cNvSpPr>
            <a:spLocks noGrp="1"/>
          </p:cNvSpPr>
          <p:nvPr>
            <p:ph type="sldNum" sz="quarter" idx="5"/>
          </p:nvPr>
        </p:nvSpPr>
        <p:spPr/>
        <p:txBody>
          <a:bodyPr/>
          <a:lstStyle/>
          <a:p>
            <a:fld id="{FCBDACA8-45AF-461A-9F93-73E959B08D0A}" type="slidenum">
              <a:rPr lang="en-US" smtClean="0"/>
              <a:t>28</a:t>
            </a:fld>
            <a:endParaRPr lang="en-US"/>
          </a:p>
        </p:txBody>
      </p:sp>
    </p:spTree>
    <p:extLst>
      <p:ext uri="{BB962C8B-B14F-4D97-AF65-F5344CB8AC3E}">
        <p14:creationId xmlns:p14="http://schemas.microsoft.com/office/powerpoint/2010/main" val="3568487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31</a:t>
            </a:fld>
            <a:endParaRPr lang="en-US"/>
          </a:p>
        </p:txBody>
      </p:sp>
    </p:spTree>
    <p:extLst>
      <p:ext uri="{BB962C8B-B14F-4D97-AF65-F5344CB8AC3E}">
        <p14:creationId xmlns:p14="http://schemas.microsoft.com/office/powerpoint/2010/main" val="24936335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91183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1246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4149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535982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5380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86589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7511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56749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93430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69335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7338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2238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055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195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1101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69562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30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0842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081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747590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926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3523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91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779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53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4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95516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57977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75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3401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003528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403839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5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10/13/2025</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33035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2897522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ci3t.org/enhance" TargetMode="Externa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83.png"/><Relationship Id="rId4" Type="http://schemas.openxmlformats.org/officeDocument/2006/relationships/image" Target="../media/image1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85.png"/><Relationship Id="rId4" Type="http://schemas.openxmlformats.org/officeDocument/2006/relationships/image" Target="../media/image184.png"/></Relationships>
</file>

<file path=ppt/slides/_rels/slide10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89.png"/><Relationship Id="rId4" Type="http://schemas.openxmlformats.org/officeDocument/2006/relationships/image" Target="../media/image18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hyperlink" Target="https://ci3t.org/tier_library/Social_Validity_Adapted-IRP15_Adult.pdf"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196.sv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i3t.org/enhance"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video" Target="https://www.youtube.com/embed/rqdH_NKzIZ0?feature=oembed" TargetMode="Externa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4.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77.png"/><Relationship Id="rId4" Type="http://schemas.openxmlformats.org/officeDocument/2006/relationships/diagramData" Target="../diagrams/data5.xml"/><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9.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7.pn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77.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91.png"/><Relationship Id="rId4" Type="http://schemas.openxmlformats.org/officeDocument/2006/relationships/image" Target="../media/image90.sv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77.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1.png"/><Relationship Id="rId7" Type="http://schemas.openxmlformats.org/officeDocument/2006/relationships/image" Target="../media/image113.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116.jpeg"/><Relationship Id="rId4" Type="http://schemas.openxmlformats.org/officeDocument/2006/relationships/image" Target="../media/image112.svg"/><Relationship Id="rId9" Type="http://schemas.openxmlformats.org/officeDocument/2006/relationships/image" Target="../media/image115.jpe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1.png"/><Relationship Id="rId7"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77.png"/><Relationship Id="rId4" Type="http://schemas.openxmlformats.org/officeDocument/2006/relationships/image" Target="../media/image126.png"/><Relationship Id="rId9" Type="http://schemas.openxmlformats.org/officeDocument/2006/relationships/image" Target="../media/image76.png"/></Relationships>
</file>

<file path=ppt/slides/_rels/slide7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0.xml"/><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43.jpeg"/><Relationship Id="rId4" Type="http://schemas.openxmlformats.org/officeDocument/2006/relationships/image" Target="../media/image142.png"/></Relationships>
</file>

<file path=ppt/slides/_rels/slide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87.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jpeg"/><Relationship Id="rId17" Type="http://schemas.openxmlformats.org/officeDocument/2006/relationships/image" Target="../media/image163.png"/><Relationship Id="rId2" Type="http://schemas.openxmlformats.org/officeDocument/2006/relationships/notesSlide" Target="../notesSlides/notesSlide48.xml"/><Relationship Id="rId16" Type="http://schemas.openxmlformats.org/officeDocument/2006/relationships/image" Target="../media/image162.png"/><Relationship Id="rId1" Type="http://schemas.openxmlformats.org/officeDocument/2006/relationships/slideLayout" Target="../slideLayouts/slideLayout10.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pn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165.png"/><Relationship Id="rId4" Type="http://schemas.openxmlformats.org/officeDocument/2006/relationships/image" Target="../media/image164.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BL2rsOvKj5A?feature=oembed" TargetMode="Externa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69.jpeg"/></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1.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9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50481-7FE4-816E-085B-77AB554F73B6}"/>
              </a:ext>
            </a:extLst>
          </p:cNvPr>
          <p:cNvSpPr>
            <a:spLocks noGrp="1"/>
          </p:cNvSpPr>
          <p:nvPr>
            <p:ph type="title"/>
          </p:nvPr>
        </p:nvSpPr>
        <p:spPr/>
        <p:txBody>
          <a:bodyPr/>
          <a:lstStyle/>
          <a:p>
            <a:r>
              <a:rPr lang="en-US"/>
              <a:t>Starting Activity</a:t>
            </a:r>
          </a:p>
        </p:txBody>
      </p:sp>
      <p:sp>
        <p:nvSpPr>
          <p:cNvPr id="4" name="Content Placeholder 3">
            <a:extLst>
              <a:ext uri="{FF2B5EF4-FFF2-40B4-BE49-F238E27FC236}">
                <a16:creationId xmlns:a16="http://schemas.microsoft.com/office/drawing/2014/main" id="{D856FFCE-E723-EDBE-ED0E-2834A3866B51}"/>
              </a:ext>
            </a:extLst>
          </p:cNvPr>
          <p:cNvSpPr>
            <a:spLocks noGrp="1"/>
          </p:cNvSpPr>
          <p:nvPr>
            <p:ph sz="half" idx="1"/>
          </p:nvPr>
        </p:nvSpPr>
        <p:spPr/>
        <p:txBody>
          <a:bodyPr>
            <a:normAutofit lnSpcReduction="10000"/>
          </a:bodyPr>
          <a:lstStyle/>
          <a:p>
            <a:r>
              <a:rPr lang="en-US" b="1"/>
              <a:t>Step 1: </a:t>
            </a:r>
            <a:r>
              <a:rPr lang="en-US"/>
              <a:t>Go to </a:t>
            </a:r>
            <a:r>
              <a:rPr lang="en-US">
                <a:hlinkClick r:id="rId2"/>
              </a:rPr>
              <a:t>ci3t.org/enhance</a:t>
            </a:r>
            <a:endParaRPr lang="en-US"/>
          </a:p>
          <a:p>
            <a:r>
              <a:rPr lang="en-US" b="1"/>
              <a:t>Step 2: </a:t>
            </a:r>
            <a:r>
              <a:rPr lang="en-US"/>
              <a:t>If you have not already registered to access Enhancing Ci3T Modules, consider doing so.</a:t>
            </a:r>
          </a:p>
          <a:p>
            <a:r>
              <a:rPr lang="en-US" b="1"/>
              <a:t>Step 3: </a:t>
            </a:r>
            <a:r>
              <a:rPr lang="en-US"/>
              <a:t>Sign into the</a:t>
            </a:r>
            <a:r>
              <a:rPr lang="en-US" i="1"/>
              <a:t> Recognize. Relax. Record. </a:t>
            </a:r>
            <a:r>
              <a:rPr lang="en-US"/>
              <a:t>module (see Ci3T: Implementing Secondary (Tier 2) Interventions)</a:t>
            </a:r>
            <a:endParaRPr lang="en-US" b="1"/>
          </a:p>
        </p:txBody>
      </p:sp>
      <p:pic>
        <p:nvPicPr>
          <p:cNvPr id="7" name="Picture 6">
            <a:extLst>
              <a:ext uri="{FF2B5EF4-FFF2-40B4-BE49-F238E27FC236}">
                <a16:creationId xmlns:a16="http://schemas.microsoft.com/office/drawing/2014/main" id="{30133F61-9D78-A5EE-2E20-CEC0E650DF8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75301" y="1302044"/>
            <a:ext cx="5724628" cy="1231606"/>
          </a:xfrm>
          <a:prstGeom prst="rect">
            <a:avLst/>
          </a:prstGeom>
          <a:ln>
            <a:solidFill>
              <a:schemeClr val="tx1">
                <a:lumMod val="85000"/>
                <a:lumOff val="15000"/>
              </a:schemeClr>
            </a:solidFill>
          </a:ln>
        </p:spPr>
      </p:pic>
      <p:grpSp>
        <p:nvGrpSpPr>
          <p:cNvPr id="10" name="Group 9">
            <a:extLst>
              <a:ext uri="{FF2B5EF4-FFF2-40B4-BE49-F238E27FC236}">
                <a16:creationId xmlns:a16="http://schemas.microsoft.com/office/drawing/2014/main" id="{E140C72C-3523-0A0D-DF70-FE5C54D203DB}"/>
              </a:ext>
              <a:ext uri="{C183D7F6-B498-43B3-948B-1728B52AA6E4}">
                <adec:decorative xmlns:adec="http://schemas.microsoft.com/office/drawing/2017/decorative" val="1"/>
              </a:ext>
            </a:extLst>
          </p:cNvPr>
          <p:cNvGrpSpPr/>
          <p:nvPr/>
        </p:nvGrpSpPr>
        <p:grpSpPr>
          <a:xfrm>
            <a:off x="6912058" y="3227078"/>
            <a:ext cx="4105192" cy="2949885"/>
            <a:chOff x="6912058" y="3227078"/>
            <a:chExt cx="4105192" cy="2949885"/>
          </a:xfrm>
        </p:grpSpPr>
        <p:pic>
          <p:nvPicPr>
            <p:cNvPr id="8" name="Picture 7">
              <a:extLst>
                <a:ext uri="{FF2B5EF4-FFF2-40B4-BE49-F238E27FC236}">
                  <a16:creationId xmlns:a16="http://schemas.microsoft.com/office/drawing/2014/main" id="{EC2F942F-4F51-E4B0-1853-64FC20932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2058" y="3227078"/>
              <a:ext cx="4105192" cy="2949885"/>
            </a:xfrm>
            <a:prstGeom prst="rect">
              <a:avLst/>
            </a:prstGeom>
            <a:ln>
              <a:solidFill>
                <a:schemeClr val="tx1">
                  <a:lumMod val="75000"/>
                  <a:lumOff val="25000"/>
                </a:schemeClr>
              </a:solidFill>
            </a:ln>
          </p:spPr>
        </p:pic>
        <p:sp>
          <p:nvSpPr>
            <p:cNvPr id="9" name="Rectangle 8">
              <a:extLst>
                <a:ext uri="{FF2B5EF4-FFF2-40B4-BE49-F238E27FC236}">
                  <a16:creationId xmlns:a16="http://schemas.microsoft.com/office/drawing/2014/main" id="{1065959A-616F-3E11-A0D3-7694A9FAFE18}"/>
                </a:ext>
              </a:extLst>
            </p:cNvPr>
            <p:cNvSpPr/>
            <p:nvPr/>
          </p:nvSpPr>
          <p:spPr>
            <a:xfrm>
              <a:off x="6946003" y="4833938"/>
              <a:ext cx="788297" cy="1227137"/>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1" name="Arrow: Right 10">
            <a:extLst>
              <a:ext uri="{FF2B5EF4-FFF2-40B4-BE49-F238E27FC236}">
                <a16:creationId xmlns:a16="http://schemas.microsoft.com/office/drawing/2014/main" id="{A8849D22-7D55-2621-C3B5-E09E06C9E9A9}"/>
              </a:ext>
              <a:ext uri="{C183D7F6-B498-43B3-948B-1728B52AA6E4}">
                <adec:decorative xmlns:adec="http://schemas.microsoft.com/office/drawing/2017/decorative" val="1"/>
              </a:ext>
            </a:extLst>
          </p:cNvPr>
          <p:cNvSpPr/>
          <p:nvPr/>
        </p:nvSpPr>
        <p:spPr>
          <a:xfrm rot="20195213">
            <a:off x="4996985" y="2560608"/>
            <a:ext cx="989565" cy="372403"/>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Arrow: Right 11">
            <a:extLst>
              <a:ext uri="{FF2B5EF4-FFF2-40B4-BE49-F238E27FC236}">
                <a16:creationId xmlns:a16="http://schemas.microsoft.com/office/drawing/2014/main" id="{EFE7C17F-13D5-F447-D8A9-0657DCE19EB5}"/>
              </a:ext>
              <a:ext uri="{C183D7F6-B498-43B3-948B-1728B52AA6E4}">
                <adec:decorative xmlns:adec="http://schemas.microsoft.com/office/drawing/2017/decorative" val="1"/>
              </a:ext>
            </a:extLst>
          </p:cNvPr>
          <p:cNvSpPr/>
          <p:nvPr/>
        </p:nvSpPr>
        <p:spPr>
          <a:xfrm>
            <a:off x="5677866" y="4702020"/>
            <a:ext cx="1161391" cy="456395"/>
          </a:xfrm>
          <a:prstGeom prst="rightArrow">
            <a:avLst/>
          </a:pr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t="100000" r="100000"/>
            </a:path>
            <a:tileRect l="-100000" b="-100000"/>
          </a:gra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71107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sz="half" idx="1"/>
          </p:nvPr>
        </p:nvSpPr>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what internalizing behavioral challenges are, and who they impact.</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p:txBody>
      </p:sp>
      <p:pic>
        <p:nvPicPr>
          <p:cNvPr id="7" name="RRR Logo">
            <a:extLst>
              <a:ext uri="{FF2B5EF4-FFF2-40B4-BE49-F238E27FC236}">
                <a16:creationId xmlns:a16="http://schemas.microsoft.com/office/drawing/2014/main" id="{103DAD4C-8775-BC1B-0F0A-A6A3F13C20C2}"/>
              </a:ext>
              <a:ext uri="{C183D7F6-B498-43B3-948B-1728B52AA6E4}">
                <adec:decorative xmlns:adec="http://schemas.microsoft.com/office/drawing/2017/decorative" val="1"/>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p:blipFill>
        <p:spPr>
          <a:xfrm>
            <a:off x="6587331" y="1825625"/>
            <a:ext cx="4351338" cy="4351338"/>
          </a:xfrm>
          <a:prstGeom prst="rect">
            <a:avLst/>
          </a:prstGeom>
        </p:spPr>
      </p:pic>
    </p:spTree>
    <p:extLst>
      <p:ext uri="{BB962C8B-B14F-4D97-AF65-F5344CB8AC3E}">
        <p14:creationId xmlns:p14="http://schemas.microsoft.com/office/powerpoint/2010/main" val="459210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D289-CACE-D96F-820F-FD09DC30FE1E}"/>
              </a:ext>
            </a:extLst>
          </p:cNvPr>
          <p:cNvSpPr>
            <a:spLocks noGrp="1"/>
          </p:cNvSpPr>
          <p:nvPr>
            <p:ph type="title"/>
          </p:nvPr>
        </p:nvSpPr>
        <p:spPr/>
        <p:txBody>
          <a:bodyPr/>
          <a:lstStyle/>
          <a:p>
            <a:r>
              <a:rPr lang="en-US"/>
              <a:t>Riley</a:t>
            </a:r>
          </a:p>
        </p:txBody>
      </p:sp>
      <p:sp>
        <p:nvSpPr>
          <p:cNvPr id="3" name="Content">
            <a:extLst>
              <a:ext uri="{FF2B5EF4-FFF2-40B4-BE49-F238E27FC236}">
                <a16:creationId xmlns:a16="http://schemas.microsoft.com/office/drawing/2014/main" id="{92AB19B7-137B-4444-EC0E-DAE8C18802F5}"/>
              </a:ext>
            </a:extLst>
          </p:cNvPr>
          <p:cNvSpPr>
            <a:spLocks noGrp="1"/>
          </p:cNvSpPr>
          <p:nvPr>
            <p:ph sz="half" idx="1"/>
          </p:nvPr>
        </p:nvSpPr>
        <p:spPr>
          <a:xfrm>
            <a:off x="838199" y="1825625"/>
            <a:ext cx="10744199" cy="4351338"/>
          </a:xfrm>
        </p:spPr>
        <p:txBody>
          <a:bodyPr>
            <a:normAutofit/>
          </a:bodyPr>
          <a:lstStyle/>
          <a:p>
            <a:r>
              <a:rPr lang="en-US" b="0" i="0" u="none" strike="noStrike">
                <a:solidFill>
                  <a:srgbClr val="333333"/>
                </a:solidFill>
                <a:effectLst/>
                <a:latin typeface="Helvetica Neue" panose="02000503000000020004" pitchFamily="2" charset="0"/>
              </a:rPr>
              <a:t>I noticed... overall rating does not match interval ratings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endParaRPr lang="en-US" sz="2800" i="1"/>
          </a:p>
        </p:txBody>
      </p:sp>
      <p:pic>
        <p:nvPicPr>
          <p:cNvPr id="6" name="Picture">
            <a:extLst>
              <a:ext uri="{FF2B5EF4-FFF2-40B4-BE49-F238E27FC236}">
                <a16:creationId xmlns:a16="http://schemas.microsoft.com/office/drawing/2014/main" id="{20A1E463-F898-01FF-F398-3B6EA53D2E3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7196" y="4795583"/>
            <a:ext cx="2749629" cy="1926590"/>
          </a:xfrm>
          <a:prstGeom prst="rect">
            <a:avLst/>
          </a:prstGeom>
          <a:ln>
            <a:solidFill>
              <a:schemeClr val="tx1"/>
            </a:solidFill>
          </a:ln>
        </p:spPr>
      </p:pic>
    </p:spTree>
    <p:extLst>
      <p:ext uri="{BB962C8B-B14F-4D97-AF65-F5344CB8AC3E}">
        <p14:creationId xmlns:p14="http://schemas.microsoft.com/office/powerpoint/2010/main" val="49900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2"/>
          <a:stretch>
            <a:fillRect/>
          </a:stretch>
        </p:blipFill>
        <p:spPr>
          <a:xfrm>
            <a:off x="401652" y="159109"/>
            <a:ext cx="9308592" cy="6412397"/>
          </a:xfrm>
          <a:prstGeom prst="rect">
            <a:avLst/>
          </a:prstGeom>
          <a:ln>
            <a:solidFill>
              <a:schemeClr val="tx1"/>
            </a:solidFill>
          </a:ln>
        </p:spPr>
      </p:pic>
    </p:spTree>
    <p:extLst>
      <p:ext uri="{BB962C8B-B14F-4D97-AF65-F5344CB8AC3E}">
        <p14:creationId xmlns:p14="http://schemas.microsoft.com/office/powerpoint/2010/main" val="163341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9FE-88CE-1B86-1D79-780CB04CAACF}"/>
              </a:ext>
            </a:extLst>
          </p:cNvPr>
          <p:cNvSpPr>
            <a:spLocks noGrp="1"/>
          </p:cNvSpPr>
          <p:nvPr>
            <p:ph type="title"/>
          </p:nvPr>
        </p:nvSpPr>
        <p:spPr/>
        <p:txBody>
          <a:bodyPr/>
          <a:lstStyle/>
          <a:p>
            <a:r>
              <a:rPr lang="en-US"/>
              <a:t>Sophie</a:t>
            </a:r>
          </a:p>
        </p:txBody>
      </p:sp>
      <p:sp>
        <p:nvSpPr>
          <p:cNvPr id="3" name="Content">
            <a:extLst>
              <a:ext uri="{FF2B5EF4-FFF2-40B4-BE49-F238E27FC236}">
                <a16:creationId xmlns:a16="http://schemas.microsoft.com/office/drawing/2014/main" id="{0CB44219-0DC7-4E27-D882-136B414F3337}"/>
              </a:ext>
            </a:extLst>
          </p:cNvPr>
          <p:cNvSpPr>
            <a:spLocks noGrp="1"/>
          </p:cNvSpPr>
          <p:nvPr>
            <p:ph idx="1"/>
          </p:nvPr>
        </p:nvSpPr>
        <p:spPr>
          <a:xfrm>
            <a:off x="838200" y="1825625"/>
            <a:ext cx="10960100" cy="4351338"/>
          </a:xfrm>
        </p:spPr>
        <p:txBody>
          <a:bodyPr>
            <a:normAutofit/>
          </a:bodyPr>
          <a:lstStyle/>
          <a:p>
            <a:r>
              <a:rPr lang="en-US" b="0" i="0" u="none" strike="noStrike">
                <a:solidFill>
                  <a:srgbClr val="333333"/>
                </a:solidFill>
                <a:effectLst/>
                <a:latin typeface="Helvetica Neue" panose="02000503000000020004" pitchFamily="2" charset="0"/>
              </a:rPr>
              <a:t>I noticed... Sophie reports feeling anxious but does not indicate using any relaxation strategies.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“It looks like you were feeling a bit anxious today. Remember, you can use your strategies! If you are feeling anxious during math tomorrow, what strateg</a:t>
            </a:r>
            <a:r>
              <a:rPr lang="en-US" i="1">
                <a:solidFill>
                  <a:srgbClr val="333333"/>
                </a:solidFill>
                <a:latin typeface="Helvetica Neue" panose="02000503000000020004" pitchFamily="2" charset="0"/>
              </a:rPr>
              <a:t>y do you want to try?</a:t>
            </a:r>
            <a:r>
              <a:rPr lang="en-US" sz="2800" i="1">
                <a:solidFill>
                  <a:srgbClr val="333333"/>
                </a:solidFill>
                <a:latin typeface="Helvetica Neue" panose="02000503000000020004" pitchFamily="2" charset="0"/>
              </a:rPr>
              <a:t>” </a:t>
            </a:r>
            <a:endParaRPr lang="en-US" sz="2800" i="1"/>
          </a:p>
          <a:p>
            <a:endParaRPr lang="en-US"/>
          </a:p>
        </p:txBody>
      </p:sp>
      <p:pic>
        <p:nvPicPr>
          <p:cNvPr id="6" name="Picture">
            <a:extLst>
              <a:ext uri="{FF2B5EF4-FFF2-40B4-BE49-F238E27FC236}">
                <a16:creationId xmlns:a16="http://schemas.microsoft.com/office/drawing/2014/main" id="{A0817F2D-DC1C-2DEE-84CD-A15590C22E1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4209" y="4631631"/>
            <a:ext cx="2752344" cy="1896003"/>
          </a:xfrm>
          <a:prstGeom prst="rect">
            <a:avLst/>
          </a:prstGeom>
          <a:ln>
            <a:solidFill>
              <a:schemeClr val="tx1"/>
            </a:solidFill>
          </a:ln>
        </p:spPr>
      </p:pic>
    </p:spTree>
    <p:extLst>
      <p:ext uri="{BB962C8B-B14F-4D97-AF65-F5344CB8AC3E}">
        <p14:creationId xmlns:p14="http://schemas.microsoft.com/office/powerpoint/2010/main" val="20403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a:t>
            </a:r>
          </a:p>
        </p:txBody>
      </p:sp>
      <p:sp>
        <p:nvSpPr>
          <p:cNvPr id="3" name="Title 1">
            <a:extLst>
              <a:ext uri="{FF2B5EF4-FFF2-40B4-BE49-F238E27FC236}">
                <a16:creationId xmlns:a16="http://schemas.microsoft.com/office/drawing/2014/main" id="{7E81BE30-BB73-5AE1-F4FF-653F51E3ACA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Engagement Graphing 1</a:t>
            </a:r>
          </a:p>
        </p:txBody>
      </p:sp>
      <p:pic>
        <p:nvPicPr>
          <p:cNvPr id="2050" name="Picture" descr="Direct Behavior Rating (DBR) Engagement Graphing Handout">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RRR">
            <a:extLst>
              <a:ext uri="{FF2B5EF4-FFF2-40B4-BE49-F238E27FC236}">
                <a16:creationId xmlns:a16="http://schemas.microsoft.com/office/drawing/2014/main" id="{40EE621E-AECB-C426-81E2-6EA8B1BBF7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C6899743-BAE2-3A61-D1E0-C567411456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DB45531-A225-F555-2D0E-6AA07F3CBE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74213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a:t>
            </a:r>
          </a:p>
        </p:txBody>
      </p:sp>
      <p:sp>
        <p:nvSpPr>
          <p:cNvPr id="3" name="Title 1">
            <a:extLst>
              <a:ext uri="{FF2B5EF4-FFF2-40B4-BE49-F238E27FC236}">
                <a16:creationId xmlns:a16="http://schemas.microsoft.com/office/drawing/2014/main" id="{321E4E7D-9012-8A19-C4A1-5847C27E9B6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Engagement Graphing 2</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881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BC889-BDB4-AD15-B59B-FBD6B0CF9E74}"/>
              </a:ext>
            </a:extLst>
          </p:cNvPr>
          <p:cNvSpPr>
            <a:spLocks noGrp="1"/>
          </p:cNvSpPr>
          <p:nvPr>
            <p:ph type="title"/>
          </p:nvPr>
        </p:nvSpPr>
        <p:spPr/>
        <p:txBody>
          <a:bodyPr/>
          <a:lstStyle/>
          <a:p>
            <a:r>
              <a:rPr lang="en-US"/>
              <a:t>Step 6</a:t>
            </a:r>
          </a:p>
        </p:txBody>
      </p:sp>
      <p:sp>
        <p:nvSpPr>
          <p:cNvPr id="6" name="Text 1">
            <a:extLst>
              <a:ext uri="{FF2B5EF4-FFF2-40B4-BE49-F238E27FC236}">
                <a16:creationId xmlns:a16="http://schemas.microsoft.com/office/drawing/2014/main" id="{C54BF8AC-D5C5-754F-F321-800BE5A47779}"/>
              </a:ext>
            </a:extLst>
          </p:cNvPr>
          <p:cNvSpPr>
            <a:spLocks noGrp="1"/>
          </p:cNvSpPr>
          <p:nvPr>
            <p:ph type="body" idx="1"/>
          </p:nvPr>
        </p:nvSpPr>
        <p:spPr/>
        <p:txBody>
          <a:bodyPr/>
          <a:lstStyle/>
          <a:p>
            <a:r>
              <a:rPr lang="en-US" b="1"/>
              <a:t>Monitor maintenance and generalization</a:t>
            </a:r>
          </a:p>
          <a:p>
            <a:endParaRPr lang="en-US"/>
          </a:p>
        </p:txBody>
      </p:sp>
    </p:spTree>
    <p:extLst>
      <p:ext uri="{BB962C8B-B14F-4D97-AF65-F5344CB8AC3E}">
        <p14:creationId xmlns:p14="http://schemas.microsoft.com/office/powerpoint/2010/main" val="19591939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D6F54F2A-874D-FB6F-78B9-F447FA8EFCA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6</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32711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6476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FC0E-483E-ACF2-2712-85C50678EF73}"/>
              </a:ext>
            </a:extLst>
          </p:cNvPr>
          <p:cNvSpPr>
            <a:spLocks noGrp="1"/>
          </p:cNvSpPr>
          <p:nvPr>
            <p:ph type="title"/>
          </p:nvPr>
        </p:nvSpPr>
        <p:spPr/>
        <p:txBody>
          <a:bodyPr/>
          <a:lstStyle/>
          <a:p>
            <a:r>
              <a:rPr lang="en-US"/>
              <a:t>Step 7</a:t>
            </a:r>
          </a:p>
        </p:txBody>
      </p:sp>
      <p:sp>
        <p:nvSpPr>
          <p:cNvPr id="4" name="Text 1">
            <a:extLst>
              <a:ext uri="{FF2B5EF4-FFF2-40B4-BE49-F238E27FC236}">
                <a16:creationId xmlns:a16="http://schemas.microsoft.com/office/drawing/2014/main" id="{E8E06B34-DCAE-B9D1-A649-6C2A00FCD9DE}"/>
              </a:ext>
            </a:extLst>
          </p:cNvPr>
          <p:cNvSpPr>
            <a:spLocks noGrp="1"/>
          </p:cNvSpPr>
          <p:nvPr>
            <p:ph type="body" idx="1"/>
          </p:nvPr>
        </p:nvSpPr>
        <p:spPr/>
        <p:txBody>
          <a:bodyPr/>
          <a:lstStyle/>
          <a:p>
            <a:r>
              <a:rPr lang="en-US" b="1"/>
              <a:t>Seek input from student, families, and teachers</a:t>
            </a:r>
          </a:p>
          <a:p>
            <a:endParaRPr lang="en-US"/>
          </a:p>
        </p:txBody>
      </p:sp>
    </p:spTree>
    <p:extLst>
      <p:ext uri="{BB962C8B-B14F-4D97-AF65-F5344CB8AC3E}">
        <p14:creationId xmlns:p14="http://schemas.microsoft.com/office/powerpoint/2010/main" val="33260717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6D75-B47B-9D65-6D86-1699779D9A8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D525635-35BA-BDF6-E5F9-583316597685}"/>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6979A442-8196-7691-B7BF-8D9D7E75BFD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7</a:t>
            </a:r>
          </a:p>
        </p:txBody>
      </p:sp>
      <p:pic>
        <p:nvPicPr>
          <p:cNvPr id="7" name="Picture 1" descr="Recognize. Relax. Record. module cover">
            <a:extLst>
              <a:ext uri="{FF2B5EF4-FFF2-40B4-BE49-F238E27FC236}">
                <a16:creationId xmlns:a16="http://schemas.microsoft.com/office/drawing/2014/main" id="{41ECB771-8892-4700-C521-5F32C106D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20 (Step 7)">
            <a:extLst>
              <a:ext uri="{FF2B5EF4-FFF2-40B4-BE49-F238E27FC236}">
                <a16:creationId xmlns:a16="http://schemas.microsoft.com/office/drawing/2014/main" id="{54019902-4FA4-571C-C0BB-CD3FE3F67582}"/>
              </a:ext>
            </a:extLst>
          </p:cNvPr>
          <p:cNvGrpSpPr/>
          <p:nvPr/>
        </p:nvGrpSpPr>
        <p:grpSpPr>
          <a:xfrm>
            <a:off x="3960365" y="2002331"/>
            <a:ext cx="2784855" cy="3768165"/>
            <a:chOff x="3960365" y="2002331"/>
            <a:chExt cx="2784855" cy="3768165"/>
          </a:xfrm>
        </p:grpSpPr>
        <p:pic>
          <p:nvPicPr>
            <p:cNvPr id="8" name="Picture 2">
              <a:extLst>
                <a:ext uri="{FF2B5EF4-FFF2-40B4-BE49-F238E27FC236}">
                  <a16:creationId xmlns:a16="http://schemas.microsoft.com/office/drawing/2014/main" id="{28944902-B1D1-CF30-A2CE-E40C4F04A1EC}"/>
                </a:ext>
              </a:extLst>
            </p:cNvPr>
            <p:cNvPicPr>
              <a:picLocks noChangeAspect="1"/>
            </p:cNvPicPr>
            <p:nvPr/>
          </p:nvPicPr>
          <p:blipFill>
            <a:blip r:embed="rId4"/>
            <a:srcRect/>
            <a:stretch/>
          </p:blipFill>
          <p:spPr>
            <a:xfrm>
              <a:off x="4055556" y="2002331"/>
              <a:ext cx="2594475" cy="3768165"/>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FB90CAAA-C203-DDE9-1FD8-183EF7C3528D}"/>
                </a:ext>
                <a:ext uri="{C183D7F6-B498-43B3-948B-1728B52AA6E4}">
                  <adec:decorative xmlns:adec="http://schemas.microsoft.com/office/drawing/2017/decorative" val="1"/>
                </a:ext>
              </a:extLst>
            </p:cNvPr>
            <p:cNvSpPr/>
            <p:nvPr/>
          </p:nvSpPr>
          <p:spPr>
            <a:xfrm>
              <a:off x="3960365" y="458166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Social Validity Questionnaire (students) post-intervention">
            <a:extLst>
              <a:ext uri="{FF2B5EF4-FFF2-40B4-BE49-F238E27FC236}">
                <a16:creationId xmlns:a16="http://schemas.microsoft.com/office/drawing/2014/main" id="{0B203D0D-EF42-2B02-17B0-7F311AF6F4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82530" y="1566181"/>
            <a:ext cx="3763356" cy="487022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32945CB-3D5C-1F7B-04C4-8FC294E7CA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02FCA1ED-34E8-E9EF-790D-9533EF42AB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1EC4B433-5D34-2165-92A4-3295B9882B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16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9F1E-A586-5EBF-74BE-5B99B5B2E6C8}"/>
              </a:ext>
            </a:extLst>
          </p:cNvPr>
          <p:cNvSpPr>
            <a:spLocks noGrp="1"/>
          </p:cNvSpPr>
          <p:nvPr>
            <p:ph type="title"/>
          </p:nvPr>
        </p:nvSpPr>
        <p:spPr/>
        <p:txBody>
          <a:bodyPr/>
          <a:lstStyle/>
          <a:p>
            <a:r>
              <a:rPr lang="en-US">
                <a:solidFill>
                  <a:prstClr val="black"/>
                </a:solidFill>
                <a:ea typeface="MS PGothic" panose="020B0600070205080204" pitchFamily="34" charset="-128"/>
                <a:cs typeface="Arial" panose="020B0604020202020204" pitchFamily="34" charset="0"/>
              </a:rPr>
              <a:t>A Focus on Students with Internalizing Behaviors</a:t>
            </a:r>
            <a:endParaRPr lang="en-US"/>
          </a:p>
        </p:txBody>
      </p:sp>
    </p:spTree>
    <p:extLst>
      <p:ext uri="{BB962C8B-B14F-4D97-AF65-F5344CB8AC3E}">
        <p14:creationId xmlns:p14="http://schemas.microsoft.com/office/powerpoint/2010/main" val="39162386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26333502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0B8EA981-A929-BDE2-0F05-47A0E7CF537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1</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p:txBody>
          <a:bodyPr>
            <a:normAutofit lnSpcReduction="10000"/>
          </a:bodyPr>
          <a:lstStyle/>
          <a:p>
            <a:r>
              <a:rPr lang="en-US"/>
              <a:t>From Teachers … Group 1</a:t>
            </a:r>
          </a:p>
          <a:p>
            <a:r>
              <a:rPr lang="en-US" sz="1800"/>
              <a:t>“Literally saw a shift in body language after lessons.”</a:t>
            </a:r>
          </a:p>
          <a:p>
            <a:r>
              <a:rPr lang="en-US" sz="1800"/>
              <a:t>“I wish everyone put together lessons like you guys did. It was so well put together.”</a:t>
            </a:r>
          </a:p>
          <a:p>
            <a:r>
              <a:rPr lang="en-US" sz="1800"/>
              <a:t>“At first I thought it was going to be a lot of work, but it worked seamlessly into our routine.”</a:t>
            </a:r>
          </a:p>
          <a:p>
            <a:r>
              <a:rPr lang="en-US" sz="1800"/>
              <a:t>“Boys wanted to talk about their graphs and how they improved.”</a:t>
            </a:r>
          </a:p>
          <a:p>
            <a:r>
              <a:rPr lang="en-US" sz="1800"/>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p:txBody>
          <a:bodyPr>
            <a:normAutofit lnSpcReduction="10000"/>
          </a:bodyPr>
          <a:lstStyle/>
          <a:p>
            <a:r>
              <a:rPr lang="en-US"/>
              <a:t>From Teachers … Group 2</a:t>
            </a:r>
          </a:p>
          <a:p>
            <a:r>
              <a:rPr lang="en-US" sz="1800"/>
              <a:t>“Instead of internalizing she was able to verbalize her feelings more and talk about things that have happened at home. She has gained confidence in expressing her feelings.” </a:t>
            </a:r>
          </a:p>
          <a:p>
            <a:r>
              <a:rPr lang="en-US" sz="1800"/>
              <a:t>“In this school we have a lot of trauma and students struggling. I think kids with anxiety are often overlooked-they have a need and now we have something to do for them for the first time.”</a:t>
            </a:r>
          </a:p>
          <a:p>
            <a:r>
              <a:rPr lang="en-US" sz="1800"/>
              <a:t>“I don’t always feel like I know students well that don’t have big behaviors. It was good for me to get to know them a little better.”</a:t>
            </a:r>
          </a:p>
          <a:p>
            <a:r>
              <a:rPr lang="en-US" sz="18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57C30-0B5A-3D44-B215-ECFEF11F3F94}"/>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a:t>
            </a:r>
          </a:p>
        </p:txBody>
      </p:sp>
      <p:sp>
        <p:nvSpPr>
          <p:cNvPr id="2" name="Title 1">
            <a:extLst>
              <a:ext uri="{FF2B5EF4-FFF2-40B4-BE49-F238E27FC236}">
                <a16:creationId xmlns:a16="http://schemas.microsoft.com/office/drawing/2014/main" id="{157215AE-8661-7D66-0AA4-DE9A365E96E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Social Validity Interviews 2</a:t>
            </a:r>
          </a:p>
        </p:txBody>
      </p:sp>
      <p:sp>
        <p:nvSpPr>
          <p:cNvPr id="5" name="Content">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a:bodyPr>
          <a:lstStyle/>
          <a:p>
            <a:r>
              <a:rPr lang="en-US"/>
              <a:t>From Students</a:t>
            </a:r>
          </a:p>
          <a:p>
            <a:r>
              <a:rPr lang="en-US" sz="1800"/>
              <a:t>“I got really mad at home and did some breathing.”</a:t>
            </a:r>
          </a:p>
          <a:p>
            <a:r>
              <a:rPr lang="en-US" sz="1800"/>
              <a:t>“It definitely made me improve on a bunch of stuff. Helped with my self-control.”</a:t>
            </a:r>
          </a:p>
          <a:p>
            <a:r>
              <a:rPr lang="en-US" sz="1800"/>
              <a:t>“Helped when I couldn’t sleep at night.”</a:t>
            </a:r>
          </a:p>
          <a:p>
            <a:r>
              <a:rPr lang="en-US" sz="1800"/>
              <a:t>“When I am frustrated, it helps me remember to take a breath.”</a:t>
            </a:r>
          </a:p>
          <a:p>
            <a:r>
              <a:rPr lang="en-US" sz="1800"/>
              <a:t>“This would help my friends in math say, “I can do this”.”</a:t>
            </a:r>
          </a:p>
          <a:p>
            <a:r>
              <a:rPr lang="en-US" sz="1800"/>
              <a:t>“When my brother makes me mad, I take deep breaths and visualize being somewhere calm.”</a:t>
            </a:r>
          </a:p>
        </p:txBody>
      </p:sp>
      <p:grpSp>
        <p:nvGrpSpPr>
          <p:cNvPr id="7" name="RRR">
            <a:extLst>
              <a:ext uri="{FF2B5EF4-FFF2-40B4-BE49-F238E27FC236}">
                <a16:creationId xmlns:a16="http://schemas.microsoft.com/office/drawing/2014/main" id="{3B03A513-47F4-F2BD-6F18-E9C7D47FBB9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ECE0FDF-664B-F4A2-CDEE-67E6D7CC67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C7310434-5EAE-24FA-94FC-EDCCEFD4A7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161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pic>
        <p:nvPicPr>
          <p:cNvPr id="4" name="Logo">
            <a:extLst>
              <a:ext uri="{FF2B5EF4-FFF2-40B4-BE49-F238E27FC236}">
                <a16:creationId xmlns:a16="http://schemas.microsoft.com/office/drawing/2014/main" id="{C63B0017-4D62-A733-2B7D-93FCBF9447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28509" y="69481"/>
            <a:ext cx="1397738" cy="1397738"/>
          </a:xfrm>
          <a:prstGeom prst="rect">
            <a:avLst/>
          </a:prstGeom>
        </p:spPr>
      </p:pic>
    </p:spTree>
    <p:extLst>
      <p:ext uri="{BB962C8B-B14F-4D97-AF65-F5344CB8AC3E}">
        <p14:creationId xmlns:p14="http://schemas.microsoft.com/office/powerpoint/2010/main" val="28178882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2587993790"/>
              </p:ext>
            </p:extLst>
          </p:nvPr>
        </p:nvGraphicFramePr>
        <p:xfrm>
          <a:off x="838199" y="1734344"/>
          <a:ext cx="10789226" cy="243332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000" b="1" i="0" u="none" strike="noStrike">
                          <a:solidFill>
                            <a:srgbClr val="FFFFFF"/>
                          </a:solidFill>
                          <a:effectLst/>
                          <a:latin typeface="Arial" panose="020B0604020202020204" pitchFamily="34" charset="0"/>
                        </a:rPr>
                        <a:t>Action Item</a:t>
                      </a: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Person(s) Responsible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Planned</a:t>
                      </a:r>
                      <a:endParaRPr lang="en-US" sz="2000" b="1">
                        <a:effectLst/>
                      </a:endParaRPr>
                    </a:p>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Completion Date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Date Completed</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538926">
                <a:tc>
                  <a:txBody>
                    <a:bodyPr/>
                    <a:lstStyle/>
                    <a:p>
                      <a:pPr fontAlgn="t"/>
                      <a:r>
                        <a:rPr lang="en-US" sz="2000" b="0">
                          <a:effectLst/>
                          <a:latin typeface="Bradley Hand ITC" panose="03070402050302030203" pitchFamily="66" charset="0"/>
                        </a:rPr>
                        <a:t>Review winter screening data to see if any students might benefit from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03/30/26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a:effectLst/>
                          <a:latin typeface="Bradley Hand ITC" panose="03070402050302030203" pitchFamily="66" charset="0"/>
                        </a:rPr>
                        <a:t>Reach out to families to discuss the possibility of RRR for spring </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04/01/26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307057718"/>
              </p:ext>
            </p:extLst>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8789699"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0" scaled="1"/>
              <a:tileRect/>
            </a:gra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r>
                <a:rPr lang="en-US" sz="4800" b="1">
                  <a:solidFill>
                    <a:schemeClr val="tx1">
                      <a:lumMod val="75000"/>
                      <a:lumOff val="25000"/>
                    </a:schemeClr>
                  </a:solidFill>
                  <a:latin typeface="+mj-lt"/>
                </a:rPr>
                <a:t>#Ci3T</a:t>
              </a:r>
              <a:endParaRPr lang="en-US" sz="5400" b="1">
                <a:solidFill>
                  <a:schemeClr val="tx1">
                    <a:lumMod val="75000"/>
                    <a:lumOff val="25000"/>
                  </a:schemeClr>
                </a:solidFill>
                <a:latin typeface="+mj-lt"/>
              </a:endParaRPr>
            </a:p>
          </p:txBody>
        </p:sp>
      </p:gr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563763" y="2997033"/>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3905-1B9D-DF4C-9185-644C12170925}"/>
              </a:ext>
            </a:extLst>
          </p:cNvPr>
          <p:cNvSpPr>
            <a:spLocks noGrp="1"/>
          </p:cNvSpPr>
          <p:nvPr>
            <p:ph type="title"/>
          </p:nvPr>
        </p:nvSpPr>
        <p:spPr/>
        <p:txBody>
          <a:bodyPr anchor="t">
            <a:normAutofit/>
          </a:bodyPr>
          <a:lstStyle/>
          <a:p>
            <a:pPr algn="ctr"/>
            <a:r>
              <a:rPr lang="en-US" sz="3200"/>
              <a:t>Thank you for your commitment!</a:t>
            </a:r>
          </a:p>
        </p:txBody>
      </p:sp>
      <p:pic>
        <p:nvPicPr>
          <p:cNvPr id="14" name="Picture 3" descr="Image of the United States map with a Venn diagram showing Internalizing and Externalizing circles intersecting.">
            <a:extLst>
              <a:ext uri="{FF2B5EF4-FFF2-40B4-BE49-F238E27FC236}">
                <a16:creationId xmlns:a16="http://schemas.microsoft.com/office/drawing/2014/main" id="{576E7D48-7593-6943-8BB1-D15DE0839FF9}"/>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69185" y="1051692"/>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28AA8256-17A3-F945-8BB3-459FD0C3E7F6}"/>
              </a:ext>
            </a:extLst>
          </p:cNvPr>
          <p:cNvSpPr/>
          <p:nvPr/>
        </p:nvSpPr>
        <p:spPr>
          <a:xfrm>
            <a:off x="3219094" y="1328621"/>
            <a:ext cx="4525137" cy="4525136"/>
          </a:xfrm>
          <a:prstGeom prst="ellipse">
            <a:avLst/>
          </a:prstGeom>
          <a:solidFill>
            <a:srgbClr val="00B050">
              <a:alpha val="5000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Internalizing</a:t>
            </a:r>
          </a:p>
        </p:txBody>
      </p:sp>
      <p:sp>
        <p:nvSpPr>
          <p:cNvPr id="19" name="Oval 18">
            <a:extLst>
              <a:ext uri="{FF2B5EF4-FFF2-40B4-BE49-F238E27FC236}">
                <a16:creationId xmlns:a16="http://schemas.microsoft.com/office/drawing/2014/main" id="{46B75186-7538-F34C-B7FE-A564D30C8DA3}"/>
              </a:ext>
            </a:extLst>
          </p:cNvPr>
          <p:cNvSpPr/>
          <p:nvPr/>
        </p:nvSpPr>
        <p:spPr>
          <a:xfrm>
            <a:off x="6811567" y="1359286"/>
            <a:ext cx="4525137" cy="452513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txBody>
          <a:bodyPr wrap="none" lIns="0" tIns="0" rIns="0" bIns="0" anchor="ctr" anchorCtr="0"/>
          <a:lstStyle/>
          <a:p>
            <a:pPr lvl="0" algn="ctr" defTabSz="1733550">
              <a:lnSpc>
                <a:spcPct val="90000"/>
              </a:lnSpc>
              <a:spcBef>
                <a:spcPct val="0"/>
              </a:spcBef>
              <a:spcAft>
                <a:spcPct val="35000"/>
              </a:spcAft>
              <a:defRPr/>
            </a:pPr>
            <a:r>
              <a:rPr lang="en-US" sz="3900" kern="0">
                <a:solidFill>
                  <a:prstClr val="black"/>
                </a:solidFill>
              </a:rPr>
              <a:t>Externalizing</a:t>
            </a:r>
          </a:p>
        </p:txBody>
      </p:sp>
      <p:sp>
        <p:nvSpPr>
          <p:cNvPr id="11" name="Right Arrow 10">
            <a:extLst>
              <a:ext uri="{FF2B5EF4-FFF2-40B4-BE49-F238E27FC236}">
                <a16:creationId xmlns:a16="http://schemas.microsoft.com/office/drawing/2014/main" id="{A0CBF1B7-09CE-7942-83EE-E5EE824D335A}"/>
              </a:ext>
            </a:extLst>
          </p:cNvPr>
          <p:cNvSpPr/>
          <p:nvPr/>
        </p:nvSpPr>
        <p:spPr>
          <a:xfrm>
            <a:off x="278815" y="1204272"/>
            <a:ext cx="3903482" cy="2849418"/>
          </a:xfrm>
          <a:prstGeom prst="rightArrow">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A0A0A"/>
                </a:solidFill>
                <a:effectLst/>
                <a:uLnTx/>
                <a:uFillTx/>
                <a:latin typeface="Calibri" panose="020F0502020204030204"/>
                <a:ea typeface="+mn-ea"/>
                <a:cs typeface="+mn-cs"/>
              </a:rPr>
              <a:t>Shift to a systems level perspective</a:t>
            </a:r>
          </a:p>
        </p:txBody>
      </p:sp>
      <p:pic>
        <p:nvPicPr>
          <p:cNvPr id="4" name="Picture 3" descr="A bullseye diagram showing prevalence of emotional or behavioral disorders: Emotionally Disturbed= less than 1%. Emotional and Behavior Disorders= 12-20%.">
            <a:extLst>
              <a:ext uri="{FF2B5EF4-FFF2-40B4-BE49-F238E27FC236}">
                <a16:creationId xmlns:a16="http://schemas.microsoft.com/office/drawing/2014/main" id="{91605E36-E90E-76F9-7D75-347BA5ABEF45}"/>
              </a:ext>
            </a:extLst>
          </p:cNvPr>
          <p:cNvPicPr>
            <a:picLocks noChangeAspect="1"/>
          </p:cNvPicPr>
          <p:nvPr/>
        </p:nvPicPr>
        <p:blipFill>
          <a:blip r:embed="rId3"/>
          <a:stretch>
            <a:fillRect/>
          </a:stretch>
        </p:blipFill>
        <p:spPr>
          <a:xfrm>
            <a:off x="-305661" y="4330619"/>
            <a:ext cx="4035902" cy="2115495"/>
          </a:xfrm>
          <a:prstGeom prst="rect">
            <a:avLst/>
          </a:prstGeom>
        </p:spPr>
      </p:pic>
      <p:sp>
        <p:nvSpPr>
          <p:cNvPr id="21" name="Rectangle 20">
            <a:extLst>
              <a:ext uri="{FF2B5EF4-FFF2-40B4-BE49-F238E27FC236}">
                <a16:creationId xmlns:a16="http://schemas.microsoft.com/office/drawing/2014/main" id="{0ABF9DD2-2F2B-864D-A7DB-BEA91F6208D8}"/>
              </a:ext>
            </a:extLst>
          </p:cNvPr>
          <p:cNvSpPr/>
          <p:nvPr/>
        </p:nvSpPr>
        <p:spPr>
          <a:xfrm>
            <a:off x="0" y="6393375"/>
            <a:ext cx="9346766" cy="480131"/>
          </a:xfrm>
          <a:prstGeom prst="rect">
            <a:avLst/>
          </a:prstGeom>
        </p:spPr>
        <p:txBody>
          <a:bodyPr wrap="square" anchor="b" anchorCtr="0">
            <a:noAutofit/>
          </a:bodyPr>
          <a:lstStyle/>
          <a:p>
            <a:pPr>
              <a:lnSpc>
                <a:spcPct val="90000"/>
              </a:lnSpc>
              <a:spcBef>
                <a:spcPts val="576"/>
              </a:spcBef>
            </a:pPr>
            <a:r>
              <a:rPr lang="en-US" sz="1200">
                <a:solidFill>
                  <a:schemeClr val="bg2"/>
                </a:solidFill>
                <a:ea typeface="ＭＳ Ｐゴシック" pitchFamily="34" charset="-128"/>
              </a:rPr>
              <a:t>Source: Forness, S.R., Freeman, S.F., </a:t>
            </a:r>
            <a:r>
              <a:rPr lang="en-US" sz="1200" err="1">
                <a:solidFill>
                  <a:schemeClr val="bg2"/>
                </a:solidFill>
                <a:ea typeface="ＭＳ Ｐゴシック" pitchFamily="34" charset="-128"/>
              </a:rPr>
              <a:t>Paparella</a:t>
            </a:r>
            <a:r>
              <a:rPr lang="en-US" sz="1200">
                <a:solidFill>
                  <a:schemeClr val="bg2"/>
                </a:solidFill>
                <a:ea typeface="ＭＳ Ｐゴシック" pitchFamily="34" charset="-128"/>
              </a:rPr>
              <a:t>, T., Kauffman, J.M., &amp; Walker, H.M. (2012). Special education implications of point and cumulative prevalence for children with emotional or behavioral disorders. </a:t>
            </a:r>
            <a:r>
              <a:rPr lang="en-US" sz="1200" i="1">
                <a:solidFill>
                  <a:schemeClr val="bg2"/>
                </a:solidFill>
                <a:ea typeface="ＭＳ Ｐゴシック" pitchFamily="34" charset="-128"/>
              </a:rPr>
              <a:t>Journal of Emotional and Behavioral Disorders, 20</a:t>
            </a:r>
            <a:r>
              <a:rPr lang="en-US" sz="1200">
                <a:solidFill>
                  <a:schemeClr val="bg2"/>
                </a:solidFill>
                <a:ea typeface="ＭＳ Ｐゴシック" pitchFamily="34" charset="-128"/>
              </a:rPr>
              <a:t>, 4-18.</a:t>
            </a:r>
          </a:p>
        </p:txBody>
      </p:sp>
    </p:spTree>
    <p:extLst>
      <p:ext uri="{BB962C8B-B14F-4D97-AF65-F5344CB8AC3E}">
        <p14:creationId xmlns:p14="http://schemas.microsoft.com/office/powerpoint/2010/main" val="5760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DE7F-1A16-873D-C72E-F21FE4209765}"/>
              </a:ext>
            </a:extLst>
          </p:cNvPr>
          <p:cNvSpPr>
            <a:spLocks noGrp="1"/>
          </p:cNvSpPr>
          <p:nvPr>
            <p:ph type="title"/>
          </p:nvPr>
        </p:nvSpPr>
        <p:spPr/>
        <p:txBody>
          <a:bodyPr>
            <a:normAutofit/>
          </a:bodyPr>
          <a:lstStyle/>
          <a:p>
            <a:r>
              <a:rPr lang="en-US" sz="3200"/>
              <a:t>What are internalizing behaviors? (1)</a:t>
            </a:r>
          </a:p>
        </p:txBody>
      </p:sp>
      <p:sp>
        <p:nvSpPr>
          <p:cNvPr id="6" name="Content Placeholder 5">
            <a:extLst>
              <a:ext uri="{FF2B5EF4-FFF2-40B4-BE49-F238E27FC236}">
                <a16:creationId xmlns:a16="http://schemas.microsoft.com/office/drawing/2014/main" id="{34F15EA1-7B6B-670B-8A21-BA7010A9FFEF}"/>
              </a:ext>
            </a:extLst>
          </p:cNvPr>
          <p:cNvSpPr>
            <a:spLocks noGrp="1"/>
          </p:cNvSpPr>
          <p:nvPr>
            <p:ph sz="half" idx="2"/>
          </p:nvPr>
        </p:nvSpPr>
        <p:spPr/>
        <p:txBody>
          <a:bodyPr/>
          <a:lstStyle/>
          <a:p>
            <a:pPr marL="0" indent="0">
              <a:buNone/>
            </a:pPr>
            <a:r>
              <a:rPr lang="en-US"/>
              <a:t>Compared to externalizing behaviors, internalizing behaviors </a:t>
            </a:r>
            <a:r>
              <a:rPr lang="en-US" b="1" i="1"/>
              <a:t>tend</a:t>
            </a:r>
            <a:r>
              <a:rPr lang="en-US"/>
              <a:t> to be:</a:t>
            </a:r>
          </a:p>
          <a:p>
            <a:pPr lvl="1"/>
            <a:r>
              <a:rPr lang="en-US"/>
              <a:t>More covert </a:t>
            </a:r>
          </a:p>
          <a:p>
            <a:pPr lvl="1"/>
            <a:r>
              <a:rPr lang="en-US"/>
              <a:t>Less disruptive</a:t>
            </a:r>
          </a:p>
          <a:p>
            <a:pPr marL="0" indent="0" algn="ctr">
              <a:buNone/>
            </a:pPr>
            <a:r>
              <a:rPr lang="en-US" b="1" i="1"/>
              <a:t>but…</a:t>
            </a:r>
          </a:p>
          <a:p>
            <a:pPr marL="0" indent="0">
              <a:buNone/>
            </a:pPr>
            <a:r>
              <a:rPr lang="en-US"/>
              <a:t>Internalizing challenges often co-occur with externalizing behaviors.</a:t>
            </a:r>
          </a:p>
        </p:txBody>
      </p:sp>
      <p:pic>
        <p:nvPicPr>
          <p:cNvPr id="4" name="Picture 3">
            <a:extLst>
              <a:ext uri="{FF2B5EF4-FFF2-40B4-BE49-F238E27FC236}">
                <a16:creationId xmlns:a16="http://schemas.microsoft.com/office/drawing/2014/main" id="{E80A45ED-ABCC-D78F-E7E7-2C4F151A753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6972" y="0"/>
            <a:ext cx="2315028" cy="1213466"/>
          </a:xfrm>
          <a:prstGeom prst="rect">
            <a:avLst/>
          </a:prstGeom>
        </p:spPr>
      </p:pic>
      <p:pic>
        <p:nvPicPr>
          <p:cNvPr id="7" name="Picture">
            <a:extLst>
              <a:ext uri="{FF2B5EF4-FFF2-40B4-BE49-F238E27FC236}">
                <a16:creationId xmlns:a16="http://schemas.microsoft.com/office/drawing/2014/main" id="{BFEF7DA0-3ACD-3AE1-3980-F545E928A063}"/>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2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A6DD5-2FC5-3EB7-C2BC-9EDD1E5F6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3644C-5B26-01A6-4BE2-4EFCE642B173}"/>
              </a:ext>
            </a:extLst>
          </p:cNvPr>
          <p:cNvSpPr>
            <a:spLocks noGrp="1"/>
          </p:cNvSpPr>
          <p:nvPr>
            <p:ph type="title"/>
          </p:nvPr>
        </p:nvSpPr>
        <p:spPr/>
        <p:txBody>
          <a:bodyPr>
            <a:normAutofit/>
          </a:bodyPr>
          <a:lstStyle/>
          <a:p>
            <a:r>
              <a:rPr lang="en-US" sz="3200"/>
              <a:t>What are internalizing behaviors? (2)</a:t>
            </a:r>
          </a:p>
        </p:txBody>
      </p:sp>
      <p:sp>
        <p:nvSpPr>
          <p:cNvPr id="6" name="Content Placeholder 5">
            <a:extLst>
              <a:ext uri="{FF2B5EF4-FFF2-40B4-BE49-F238E27FC236}">
                <a16:creationId xmlns:a16="http://schemas.microsoft.com/office/drawing/2014/main" id="{DBD12667-5DFD-384E-B0AC-69C1348E10E5}"/>
              </a:ext>
            </a:extLst>
          </p:cNvPr>
          <p:cNvSpPr>
            <a:spLocks noGrp="1"/>
          </p:cNvSpPr>
          <p:nvPr>
            <p:ph sz="half" idx="2"/>
          </p:nvPr>
        </p:nvSpPr>
        <p:spPr/>
        <p:txBody>
          <a:bodyPr anchor="ctr">
            <a:normAutofit/>
          </a:bodyPr>
          <a:lstStyle/>
          <a:p>
            <a:pPr marL="0" indent="0">
              <a:buNone/>
            </a:pPr>
            <a:r>
              <a:rPr lang="en-US"/>
              <a:t>Some examples include:</a:t>
            </a:r>
          </a:p>
          <a:p>
            <a:pPr lvl="1"/>
            <a:r>
              <a:rPr lang="en-US" sz="2000"/>
              <a:t>frequent complaints of illness or pain,</a:t>
            </a:r>
          </a:p>
          <a:p>
            <a:pPr lvl="1"/>
            <a:r>
              <a:rPr lang="en-US" sz="2000"/>
              <a:t>social withdrawal,</a:t>
            </a:r>
          </a:p>
          <a:p>
            <a:pPr lvl="1"/>
            <a:r>
              <a:rPr lang="en-US" sz="2000"/>
              <a:t>irritability,</a:t>
            </a:r>
          </a:p>
          <a:p>
            <a:pPr lvl="1"/>
            <a:r>
              <a:rPr lang="en-US" sz="2000"/>
              <a:t>poor concentration,</a:t>
            </a:r>
          </a:p>
          <a:p>
            <a:pPr lvl="1"/>
            <a:r>
              <a:rPr lang="en-US" sz="2000"/>
              <a:t>restlessness,</a:t>
            </a:r>
          </a:p>
          <a:p>
            <a:pPr lvl="1"/>
            <a:r>
              <a:rPr lang="en-US" sz="2000"/>
              <a:t>emotional outbursts,</a:t>
            </a:r>
          </a:p>
          <a:p>
            <a:pPr lvl="1"/>
            <a:r>
              <a:rPr lang="en-US" sz="2000"/>
              <a:t>rapid breathing,</a:t>
            </a:r>
          </a:p>
          <a:p>
            <a:pPr lvl="1"/>
            <a:r>
              <a:rPr lang="en-US" sz="2000"/>
              <a:t>sweating, or</a:t>
            </a:r>
          </a:p>
          <a:p>
            <a:pPr lvl="1"/>
            <a:r>
              <a:rPr lang="en-US" sz="2000"/>
              <a:t>trembling/shaking.</a:t>
            </a:r>
            <a:endParaRPr lang="en-US"/>
          </a:p>
        </p:txBody>
      </p:sp>
      <p:pic>
        <p:nvPicPr>
          <p:cNvPr id="7" name="Picture">
            <a:extLst>
              <a:ext uri="{FF2B5EF4-FFF2-40B4-BE49-F238E27FC236}">
                <a16:creationId xmlns:a16="http://schemas.microsoft.com/office/drawing/2014/main" id="{293EDD82-8293-C527-D399-E9BFA309417E}"/>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a:stretch>
            <a:fillRect/>
          </a:stretch>
        </p:blipFill>
        <p:spPr bwMode="auto">
          <a:xfrm>
            <a:off x="1747801" y="1825625"/>
            <a:ext cx="3362397" cy="4351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4635E6-D48A-DE18-CE39-F5CF172F7CA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6972" y="0"/>
            <a:ext cx="2315028" cy="1213466"/>
          </a:xfrm>
          <a:prstGeom prst="rect">
            <a:avLst/>
          </a:prstGeom>
        </p:spPr>
      </p:pic>
    </p:spTree>
    <p:extLst>
      <p:ext uri="{BB962C8B-B14F-4D97-AF65-F5344CB8AC3E}">
        <p14:creationId xmlns:p14="http://schemas.microsoft.com/office/powerpoint/2010/main" val="3927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3198B-B5E9-A05F-A42C-C11FEEAE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E50A8-50CE-9D47-5F25-7E19B8AA4178}"/>
              </a:ext>
            </a:extLst>
          </p:cNvPr>
          <p:cNvSpPr>
            <a:spLocks noGrp="1"/>
          </p:cNvSpPr>
          <p:nvPr>
            <p:ph type="title"/>
          </p:nvPr>
        </p:nvSpPr>
        <p:spPr/>
        <p:txBody>
          <a:bodyPr>
            <a:normAutofit/>
          </a:bodyPr>
          <a:lstStyle/>
          <a:p>
            <a:r>
              <a:rPr lang="en-US" sz="3200"/>
              <a:t>Why should we be concerned about internalizing behaviors?</a:t>
            </a:r>
          </a:p>
        </p:txBody>
      </p:sp>
      <p:sp>
        <p:nvSpPr>
          <p:cNvPr id="8" name="Content Placeholder 7">
            <a:extLst>
              <a:ext uri="{FF2B5EF4-FFF2-40B4-BE49-F238E27FC236}">
                <a16:creationId xmlns:a16="http://schemas.microsoft.com/office/drawing/2014/main" id="{028871D9-89BC-3053-159D-F164328C7747}"/>
              </a:ext>
            </a:extLst>
          </p:cNvPr>
          <p:cNvSpPr>
            <a:spLocks noGrp="1"/>
          </p:cNvSpPr>
          <p:nvPr>
            <p:ph idx="1"/>
          </p:nvPr>
        </p:nvSpPr>
        <p:spPr>
          <a:solidFill>
            <a:srgbClr val="FAF7E1"/>
          </a:solidFill>
          <a:ln w="38100">
            <a:solidFill>
              <a:srgbClr val="FDF34C"/>
            </a:solidFill>
          </a:ln>
        </p:spPr>
        <p:txBody>
          <a:bodyPr tIns="182880" bIns="182880">
            <a:normAutofit lnSpcReduction="10000"/>
          </a:bodyPr>
          <a:lstStyle/>
          <a:p>
            <a:pPr marL="914400" indent="0">
              <a:spcBef>
                <a:spcPts val="1200"/>
              </a:spcBef>
              <a:buNone/>
            </a:pPr>
            <a:r>
              <a:rPr lang="en-US" sz="2400"/>
              <a:t>Internalizing concerns are associated with multiple worrisome outcomes compared to students who do not have internalizing behavior patterns, such as:</a:t>
            </a:r>
          </a:p>
          <a:p>
            <a:pPr lvl="1"/>
            <a:r>
              <a:rPr lang="en-US"/>
              <a:t>Lower levels of academic achievement (e.g., grade point average, GPA; Vaillancourt et al., 2013)</a:t>
            </a:r>
          </a:p>
          <a:p>
            <a:pPr lvl="1"/>
            <a:r>
              <a:rPr lang="en-US"/>
              <a:t>Lower levels of school adaptation (e.g., ability to learn, ability to meet behavioral expectations, happiness/adjustment; Pedersen et al., 2019)</a:t>
            </a:r>
          </a:p>
          <a:p>
            <a:pPr lvl="1"/>
            <a:r>
              <a:rPr lang="en-US"/>
              <a:t>Higher levels of school dropout (Weist et al., 2018)</a:t>
            </a:r>
          </a:p>
          <a:p>
            <a:pPr lvl="1"/>
            <a:r>
              <a:rPr lang="en-US"/>
              <a:t>Higher levels of social rejection (Weist et al., 2018)</a:t>
            </a:r>
          </a:p>
          <a:p>
            <a:pPr lvl="1"/>
            <a:r>
              <a:rPr lang="en-US"/>
              <a:t>Increased engagement in risk-taking behaviors (e.g., substance use, suicide; Weist et al., 2018)</a:t>
            </a:r>
          </a:p>
          <a:p>
            <a:pPr lvl="1"/>
            <a:r>
              <a:rPr lang="en-US"/>
              <a:t>Increased risk of physical health problems (Jamnik &amp; DiLalla, 2019)</a:t>
            </a:r>
          </a:p>
        </p:txBody>
      </p:sp>
      <p:pic>
        <p:nvPicPr>
          <p:cNvPr id="12" name="Picture 11">
            <a:extLst>
              <a:ext uri="{FF2B5EF4-FFF2-40B4-BE49-F238E27FC236}">
                <a16:creationId xmlns:a16="http://schemas.microsoft.com/office/drawing/2014/main" id="{D4DE1539-704A-DA98-2852-B5715A344CD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6980" y="2023708"/>
            <a:ext cx="600819" cy="681244"/>
          </a:xfrm>
          <a:prstGeom prst="rect">
            <a:avLst/>
          </a:prstGeom>
        </p:spPr>
      </p:pic>
      <p:pic>
        <p:nvPicPr>
          <p:cNvPr id="3" name="Picture 2">
            <a:extLst>
              <a:ext uri="{FF2B5EF4-FFF2-40B4-BE49-F238E27FC236}">
                <a16:creationId xmlns:a16="http://schemas.microsoft.com/office/drawing/2014/main" id="{8679E875-1F24-F6C9-4647-93C50CA7CBA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6972" y="0"/>
            <a:ext cx="2315028" cy="1213466"/>
          </a:xfrm>
          <a:prstGeom prst="rect">
            <a:avLst/>
          </a:prstGeom>
        </p:spPr>
      </p:pic>
    </p:spTree>
    <p:extLst>
      <p:ext uri="{BB962C8B-B14F-4D97-AF65-F5344CB8AC3E}">
        <p14:creationId xmlns:p14="http://schemas.microsoft.com/office/powerpoint/2010/main" val="2405301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2786-6749-5125-93AF-6584372B7018}"/>
              </a:ext>
            </a:extLst>
          </p:cNvPr>
          <p:cNvSpPr>
            <a:spLocks noGrp="1"/>
          </p:cNvSpPr>
          <p:nvPr>
            <p:ph type="title"/>
          </p:nvPr>
        </p:nvSpPr>
        <p:spPr/>
        <p:txBody>
          <a:bodyPr>
            <a:normAutofit/>
          </a:bodyPr>
          <a:lstStyle/>
          <a:p>
            <a:r>
              <a:rPr lang="en-US" sz="3600"/>
              <a:t>Who do internalizing behaviors impact? (1)</a:t>
            </a:r>
          </a:p>
        </p:txBody>
      </p:sp>
      <p:sp>
        <p:nvSpPr>
          <p:cNvPr id="3" name="Content Placeholder 2">
            <a:extLst>
              <a:ext uri="{FF2B5EF4-FFF2-40B4-BE49-F238E27FC236}">
                <a16:creationId xmlns:a16="http://schemas.microsoft.com/office/drawing/2014/main" id="{1526432E-49A9-51D3-FDA5-713FF2C516F3}"/>
              </a:ext>
            </a:extLst>
          </p:cNvPr>
          <p:cNvSpPr>
            <a:spLocks noGrp="1"/>
          </p:cNvSpPr>
          <p:nvPr>
            <p:ph idx="1"/>
          </p:nvPr>
        </p:nvSpPr>
        <p:spPr/>
        <p:txBody>
          <a:bodyPr>
            <a:normAutofit/>
          </a:bodyPr>
          <a:lstStyle/>
          <a:p>
            <a:endParaRPr lang="en-US"/>
          </a:p>
          <a:p>
            <a:r>
              <a:rPr lang="en-US"/>
              <a:t>≈ 32% of children experience an anxiety disorder at some point during their childhood (Merikangas et al., 2010)</a:t>
            </a:r>
          </a:p>
          <a:p>
            <a:r>
              <a:rPr lang="en-US"/>
              <a:t>Onset typically occurs during elementary years (Merikangas et al., 2010)</a:t>
            </a:r>
          </a:p>
          <a:p>
            <a:r>
              <a:rPr lang="en-US"/>
              <a:t>Prevalence of behavioral, social, and emotional well-being challenges may be on the rise:</a:t>
            </a:r>
          </a:p>
          <a:p>
            <a:pPr lvl="1"/>
            <a:r>
              <a:rPr lang="en-US"/>
              <a:t>Lebrun-Harris and colleagues (2022) found an increase in anxiety and behavioral/conduct disorder from 2016-2020.</a:t>
            </a:r>
          </a:p>
        </p:txBody>
      </p:sp>
      <p:pic>
        <p:nvPicPr>
          <p:cNvPr id="5" name="Picture 4">
            <a:extLst>
              <a:ext uri="{FF2B5EF4-FFF2-40B4-BE49-F238E27FC236}">
                <a16:creationId xmlns:a16="http://schemas.microsoft.com/office/drawing/2014/main" id="{D3BF11BC-6337-8B3A-A837-ADB2844A341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76972" y="0"/>
            <a:ext cx="2315028" cy="1213466"/>
          </a:xfrm>
          <a:prstGeom prst="rect">
            <a:avLst/>
          </a:prstGeom>
        </p:spPr>
      </p:pic>
    </p:spTree>
    <p:extLst>
      <p:ext uri="{BB962C8B-B14F-4D97-AF65-F5344CB8AC3E}">
        <p14:creationId xmlns:p14="http://schemas.microsoft.com/office/powerpoint/2010/main" val="982598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AE98-DC25-EE4C-E47E-0795DD8520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910B9-E19A-FE69-121E-0B3BBE1C24C4}"/>
              </a:ext>
            </a:extLst>
          </p:cNvPr>
          <p:cNvSpPr>
            <a:spLocks noGrp="1"/>
          </p:cNvSpPr>
          <p:nvPr>
            <p:ph type="title"/>
          </p:nvPr>
        </p:nvSpPr>
        <p:spPr/>
        <p:txBody>
          <a:bodyPr>
            <a:normAutofit/>
          </a:bodyPr>
          <a:lstStyle/>
          <a:p>
            <a:r>
              <a:rPr lang="en-US" sz="3600"/>
              <a:t>Who do internalizing behaviors impact? (2)</a:t>
            </a:r>
          </a:p>
        </p:txBody>
      </p:sp>
      <p:graphicFrame>
        <p:nvGraphicFramePr>
          <p:cNvPr id="6" name="Content Placeholder 5" descr="Image of a bar graph showing Internalizing Risk Levels and Subscale Means from 2018-2022.">
            <a:extLst>
              <a:ext uri="{FF2B5EF4-FFF2-40B4-BE49-F238E27FC236}">
                <a16:creationId xmlns:a16="http://schemas.microsoft.com/office/drawing/2014/main" id="{85B5D880-33EC-EB97-0635-B94081795A56}"/>
              </a:ext>
            </a:extLst>
          </p:cNvPr>
          <p:cNvGraphicFramePr>
            <a:graphicFrameLocks noGrp="1"/>
          </p:cNvGraphicFramePr>
          <p:nvPr>
            <p:ph idx="1"/>
            <p:extLst>
              <p:ext uri="{D42A27DB-BD31-4B8C-83A1-F6EECF244321}">
                <p14:modId xmlns:p14="http://schemas.microsoft.com/office/powerpoint/2010/main" val="1845456688"/>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a:extLst>
              <a:ext uri="{FF2B5EF4-FFF2-40B4-BE49-F238E27FC236}">
                <a16:creationId xmlns:a16="http://schemas.microsoft.com/office/drawing/2014/main" id="{6C999796-0DED-36E2-61EF-FE31E2AF5EB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76972" y="0"/>
            <a:ext cx="2315028" cy="1213466"/>
          </a:xfrm>
          <a:prstGeom prst="rect">
            <a:avLst/>
          </a:prstGeom>
        </p:spPr>
      </p:pic>
    </p:spTree>
    <p:extLst>
      <p:ext uri="{BB962C8B-B14F-4D97-AF65-F5344CB8AC3E}">
        <p14:creationId xmlns:p14="http://schemas.microsoft.com/office/powerpoint/2010/main" val="2579906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p:txBody>
          <a:bodyPr/>
          <a:lstStyle/>
          <a:p>
            <a:r>
              <a:rPr lang="en-US"/>
              <a:t>Situating Secondary (Tier 2) Interventions in Ci3T Models</a:t>
            </a:r>
          </a:p>
        </p:txBody>
      </p:sp>
    </p:spTree>
    <p:extLst>
      <p:ext uri="{BB962C8B-B14F-4D97-AF65-F5344CB8AC3E}">
        <p14:creationId xmlns:p14="http://schemas.microsoft.com/office/powerpoint/2010/main" val="749403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963F-210B-517C-FBA0-88762769883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 CrossFit Analogy 1</a:t>
            </a:r>
          </a:p>
        </p:txBody>
      </p:sp>
      <p:pic>
        <p:nvPicPr>
          <p:cNvPr id="5" name="Image" descr="Image of a cross-fit gym">
            <a:extLst>
              <a:ext uri="{FF2B5EF4-FFF2-40B4-BE49-F238E27FC236}">
                <a16:creationId xmlns:a16="http://schemas.microsoft.com/office/drawing/2014/main" id="{5C0D8176-8A28-69A1-6A2E-334782C4C2D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74955" y="60083"/>
            <a:ext cx="9842090" cy="6737834"/>
          </a:xfrm>
          <a:prstGeom prst="rect">
            <a:avLst/>
          </a:prstGeom>
        </p:spPr>
      </p:pic>
    </p:spTree>
    <p:extLst>
      <p:ext uri="{BB962C8B-B14F-4D97-AF65-F5344CB8AC3E}">
        <p14:creationId xmlns:p14="http://schemas.microsoft.com/office/powerpoint/2010/main" val="2375178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
        <p:nvSpPr>
          <p:cNvPr id="11" name="Title 10">
            <a:extLst>
              <a:ext uri="{FF2B5EF4-FFF2-40B4-BE49-F238E27FC236}">
                <a16:creationId xmlns:a16="http://schemas.microsoft.com/office/drawing/2014/main" id="{F17115DE-BEB6-44BE-4C53-8DF6A86162AB}"/>
              </a:ext>
            </a:extLst>
          </p:cNvPr>
          <p:cNvSpPr>
            <a:spLocks noGrp="1"/>
          </p:cNvSpPr>
          <p:nvPr>
            <p:ph type="ctrTitle"/>
          </p:nvPr>
        </p:nvSpPr>
        <p:spPr>
          <a:xfrm>
            <a:off x="838200" y="1041400"/>
            <a:ext cx="10515600" cy="2387600"/>
          </a:xfrm>
        </p:spPr>
        <p:txBody>
          <a:bodyPr>
            <a:normAutofit fontScale="90000"/>
          </a:bodyPr>
          <a:lstStyle/>
          <a:p>
            <a:r>
              <a:rPr lang="en-US"/>
              <a:t>Recognize. Relax. Record. </a:t>
            </a:r>
            <a:br>
              <a:rPr lang="en-US"/>
            </a:br>
            <a:r>
              <a:rPr lang="en-US" sz="4900">
                <a:solidFill>
                  <a:schemeClr val="tx1">
                    <a:lumMod val="75000"/>
                    <a:lumOff val="25000"/>
                  </a:schemeClr>
                </a:solidFill>
              </a:rPr>
              <a:t>A Tier 2 Support for Students Experiencing Anxious Feelings</a:t>
            </a:r>
            <a:br>
              <a:rPr lang="en-US" sz="2700">
                <a:solidFill>
                  <a:schemeClr val="tx1">
                    <a:lumMod val="75000"/>
                    <a:lumOff val="25000"/>
                  </a:schemeClr>
                </a:solidFill>
              </a:rPr>
            </a:br>
            <a:r>
              <a:rPr lang="en-US" sz="2700">
                <a:solidFill>
                  <a:schemeClr val="tx1">
                    <a:lumMod val="75000"/>
                    <a:lumOff val="25000"/>
                  </a:schemeClr>
                </a:solidFill>
              </a:rPr>
              <a:t> </a:t>
            </a:r>
            <a:br>
              <a:rPr lang="en-US" sz="4900">
                <a:solidFill>
                  <a:schemeClr val="tx1">
                    <a:lumMod val="75000"/>
                    <a:lumOff val="25000"/>
                  </a:schemeClr>
                </a:solidFill>
              </a:rPr>
            </a:br>
            <a:r>
              <a:rPr lang="en-US" sz="2700">
                <a:solidFill>
                  <a:schemeClr val="tx1">
                    <a:lumMod val="75000"/>
                    <a:lumOff val="25000"/>
                  </a:schemeClr>
                </a:solidFill>
              </a:rPr>
              <a:t>A Presentation for Topeka Public Schools</a:t>
            </a:r>
            <a:endParaRPr lang="en-US">
              <a:solidFill>
                <a:schemeClr val="tx1">
                  <a:lumMod val="75000"/>
                  <a:lumOff val="25000"/>
                </a:schemeClr>
              </a:solidFill>
            </a:endParaRPr>
          </a:p>
        </p:txBody>
      </p:sp>
      <p:sp>
        <p:nvSpPr>
          <p:cNvPr id="12" name="Subtitle 11">
            <a:extLst>
              <a:ext uri="{FF2B5EF4-FFF2-40B4-BE49-F238E27FC236}">
                <a16:creationId xmlns:a16="http://schemas.microsoft.com/office/drawing/2014/main" id="{38399747-3DF0-20D4-4272-1F40CE23CCCC}"/>
              </a:ext>
            </a:extLst>
          </p:cNvPr>
          <p:cNvSpPr>
            <a:spLocks noGrp="1"/>
          </p:cNvSpPr>
          <p:nvPr>
            <p:ph type="subTitle" idx="1"/>
          </p:nvPr>
        </p:nvSpPr>
        <p:spPr>
          <a:xfrm>
            <a:off x="838200" y="3428999"/>
            <a:ext cx="10515600" cy="1650901"/>
          </a:xfrm>
        </p:spPr>
        <p:txBody>
          <a:bodyPr anchor="ctr">
            <a:normAutofit/>
          </a:bodyPr>
          <a:lstStyle/>
          <a:p>
            <a:pPr>
              <a:lnSpc>
                <a:spcPct val="75000"/>
              </a:lnSpc>
            </a:pPr>
            <a:r>
              <a:rPr lang="en-US" sz="2000" dirty="0"/>
              <a:t>Mark M. Buckman, PhD,</a:t>
            </a:r>
          </a:p>
          <a:p>
            <a:pPr>
              <a:lnSpc>
                <a:spcPct val="75000"/>
              </a:lnSpc>
            </a:pPr>
            <a:r>
              <a:rPr lang="en-US" sz="2000" dirty="0"/>
              <a:t>Elise Sarasin, MSE</a:t>
            </a:r>
          </a:p>
          <a:p>
            <a:pPr>
              <a:lnSpc>
                <a:spcPct val="75000"/>
              </a:lnSpc>
            </a:pPr>
            <a:r>
              <a:rPr lang="en-US" sz="2000" dirty="0"/>
              <a:t>Allison Bernard, M.Ed.</a:t>
            </a:r>
          </a:p>
          <a:p>
            <a:pPr>
              <a:lnSpc>
                <a:spcPct val="75000"/>
              </a:lnSpc>
            </a:pPr>
            <a:r>
              <a:rPr lang="en-US" sz="2000" dirty="0"/>
              <a:t>Kathleen Lynne Lane, PhD, BCBA-D, CF-L2</a:t>
            </a:r>
          </a:p>
        </p:txBody>
      </p:sp>
      <p:sp>
        <p:nvSpPr>
          <p:cNvPr id="13" name="Textbox">
            <a:extLst>
              <a:ext uri="{FF2B5EF4-FFF2-40B4-BE49-F238E27FC236}">
                <a16:creationId xmlns:a16="http://schemas.microsoft.com/office/drawing/2014/main" id="{ADDE23BF-DA44-1DA1-193D-04CEFAFB7C28}"/>
              </a:ext>
            </a:extLst>
          </p:cNvPr>
          <p:cNvSpPr/>
          <p:nvPr/>
        </p:nvSpPr>
        <p:spPr>
          <a:xfrm>
            <a:off x="2289258" y="5079900"/>
            <a:ext cx="7613484" cy="103130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a:t>We invite you to visit </a:t>
            </a:r>
            <a:r>
              <a:rPr lang="en-US">
                <a:solidFill>
                  <a:schemeClr val="bg1"/>
                </a:solidFill>
                <a:hlinkClick r:id="rId4">
                  <a:extLst>
                    <a:ext uri="{A12FA001-AC4F-418D-AE19-62706E023703}">
                      <ahyp:hlinkClr xmlns:ahyp="http://schemas.microsoft.com/office/drawing/2018/hyperlinkcolor" val="tx"/>
                    </a:ext>
                  </a:extLst>
                </a:hlinkClick>
              </a:rPr>
              <a:t>ci3t.org/enhance</a:t>
            </a:r>
            <a:r>
              <a:rPr lang="en-US">
                <a:solidFill>
                  <a:schemeClr val="bg1"/>
                </a:solidFill>
              </a:rPr>
              <a:t> </a:t>
            </a:r>
            <a:r>
              <a:rPr lang="en-US"/>
              <a:t>to access our collection of Enhancing Ci3T Modules following a one-time registration process!</a:t>
            </a:r>
          </a:p>
        </p:txBody>
      </p:sp>
    </p:spTree>
    <p:extLst>
      <p:ext uri="{BB962C8B-B14F-4D97-AF65-F5344CB8AC3E}">
        <p14:creationId xmlns:p14="http://schemas.microsoft.com/office/powerpoint/2010/main" val="672597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84B7-F919-0E98-384A-9B78053CB0F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A CrossFit Analogy 2</a:t>
            </a:r>
          </a:p>
        </p:txBody>
      </p:sp>
      <p:pic>
        <p:nvPicPr>
          <p:cNvPr id="4" name="Online Media" descr="A Crossfit Analogy video">
            <a:hlinkClick r:id="" action="ppaction://media"/>
            <a:extLst>
              <a:ext uri="{FF2B5EF4-FFF2-40B4-BE49-F238E27FC236}">
                <a16:creationId xmlns:a16="http://schemas.microsoft.com/office/drawing/2014/main" id="{B33B210C-BBC3-80C9-D46F-0A7777902744}"/>
              </a:ext>
            </a:extLst>
          </p:cNvPr>
          <p:cNvPicPr>
            <a:picLocks noGrp="1" noRot="1" noChangeAspect="1"/>
          </p:cNvPicPr>
          <p:nvPr>
            <p:ph idx="4294967295"/>
            <a:videoFile r:link="rId1"/>
          </p:nvPr>
        </p:nvPicPr>
        <p:blipFill>
          <a:blip r:embed="rId4"/>
          <a:stretch>
            <a:fillRect/>
          </a:stretch>
        </p:blipFill>
        <p:spPr>
          <a:xfrm>
            <a:off x="473242" y="252734"/>
            <a:ext cx="11245515" cy="6352532"/>
          </a:xfrm>
          <a:prstGeom prst="rect">
            <a:avLst/>
          </a:prstGeom>
        </p:spPr>
      </p:pic>
    </p:spTree>
    <p:extLst>
      <p:ext uri="{BB962C8B-B14F-4D97-AF65-F5344CB8AC3E}">
        <p14:creationId xmlns:p14="http://schemas.microsoft.com/office/powerpoint/2010/main" val="26490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81E7-E736-A768-C177-F3815F59AB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Clarifying Tier 2 Supports 1</a:t>
            </a:r>
          </a:p>
        </p:txBody>
      </p:sp>
      <p:pic>
        <p:nvPicPr>
          <p:cNvPr id="5"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1C6E9541-5608-95E0-FB2B-2162DFB303FF}"/>
              </a:ext>
            </a:extLst>
          </p:cNvPr>
          <p:cNvPicPr>
            <a:picLocks noChangeAspect="1"/>
          </p:cNvPicPr>
          <p:nvPr/>
        </p:nvPicPr>
        <p:blipFill>
          <a:blip r:embed="rId2"/>
          <a:stretch>
            <a:fillRect/>
          </a:stretch>
        </p:blipFill>
        <p:spPr>
          <a:xfrm>
            <a:off x="3718080" y="0"/>
            <a:ext cx="4755839" cy="6858000"/>
          </a:xfrm>
          <a:prstGeom prst="rect">
            <a:avLst/>
          </a:prstGeom>
        </p:spPr>
      </p:pic>
    </p:spTree>
    <p:extLst>
      <p:ext uri="{BB962C8B-B14F-4D97-AF65-F5344CB8AC3E}">
        <p14:creationId xmlns:p14="http://schemas.microsoft.com/office/powerpoint/2010/main" val="9106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9006-F113-3230-F32F-04FF6B22F0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Reflect on Implementation of Tier 1 Practices</a:t>
            </a:r>
          </a:p>
        </p:txBody>
      </p:sp>
      <p:pic>
        <p:nvPicPr>
          <p:cNvPr id="2050" name="Picture" descr="Infographic: RRR Reflection (includes reviewing tier 1 data, addressing tier 1 concerns, connecting students to supports and contacting families.)">
            <a:extLst>
              <a:ext uri="{FF2B5EF4-FFF2-40B4-BE49-F238E27FC236}">
                <a16:creationId xmlns:a16="http://schemas.microsoft.com/office/drawing/2014/main" id="{C29E1F11-0E19-789D-8EEF-B6B7016258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72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4A8F-F539-F90E-8CF6-CB0DEDE57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01DB5-B7E0-D50F-C4D0-B586E3076827}"/>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 (1)</a:t>
            </a:r>
          </a:p>
        </p:txBody>
      </p:sp>
      <p:pic>
        <p:nvPicPr>
          <p:cNvPr id="4" name="Picture" descr="Comprehensive, Integrated, Three-Tiered Model of Prevention pyramid with an arrow pointing to the middle yellow tier (Tier 2).">
            <a:extLst>
              <a:ext uri="{FF2B5EF4-FFF2-40B4-BE49-F238E27FC236}">
                <a16:creationId xmlns:a16="http://schemas.microsoft.com/office/drawing/2014/main" id="{21523419-111B-4E26-BB60-7C50C7637CBE}"/>
              </a:ext>
            </a:extLst>
          </p:cNvPr>
          <p:cNvPicPr>
            <a:picLocks noChangeAspect="1"/>
          </p:cNvPicPr>
          <p:nvPr/>
        </p:nvPicPr>
        <p:blipFill>
          <a:blip r:embed="rId2"/>
          <a:stretch>
            <a:fillRect/>
          </a:stretch>
        </p:blipFill>
        <p:spPr>
          <a:xfrm>
            <a:off x="2712426" y="1798548"/>
            <a:ext cx="6767147" cy="4694327"/>
          </a:xfrm>
          <a:prstGeom prst="rect">
            <a:avLst/>
          </a:prstGeom>
        </p:spPr>
      </p:pic>
      <p:pic>
        <p:nvPicPr>
          <p:cNvPr id="3" name="Module">
            <a:extLst>
              <a:ext uri="{FF2B5EF4-FFF2-40B4-BE49-F238E27FC236}">
                <a16:creationId xmlns:a16="http://schemas.microsoft.com/office/drawing/2014/main" id="{CE1A154E-D416-7414-AD3A-F8B60EB2D1C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966374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 (2)</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646181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1"/>
              </a:ext>
            </a:extLst>
          </p:cNvPr>
          <p:cNvSpPr>
            <a:spLocks noGrp="1"/>
          </p:cNvSpPr>
          <p:nvPr>
            <p:ph type="title"/>
          </p:nvPr>
        </p:nvSpPr>
        <p:spPr/>
        <p:txBody>
          <a:bodyPr/>
          <a:lstStyle/>
          <a:p>
            <a:r>
              <a:rPr lang="en-US"/>
              <a:t>Secondary (Tier 2) Intervention Grid</a:t>
            </a:r>
          </a:p>
        </p:txBody>
      </p:sp>
      <p:sp>
        <p:nvSpPr>
          <p:cNvPr id="6" name="Title 1">
            <a:extLst>
              <a:ext uri="{FF2B5EF4-FFF2-40B4-BE49-F238E27FC236}">
                <a16:creationId xmlns:a16="http://schemas.microsoft.com/office/drawing/2014/main" id="{D7B01160-A092-916B-D7A9-1C45077DB0C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2</a:t>
            </a:r>
          </a:p>
        </p:txBody>
      </p:sp>
      <p:pic>
        <p:nvPicPr>
          <p:cNvPr id="12" name="Picture" descr="Comprehensive, Integrated, Three-Tiered Model of Prevention pyramid with an arrow pointing to the middle yellow tier (Tier 2).">
            <a:extLst>
              <a:ext uri="{FF2B5EF4-FFF2-40B4-BE49-F238E27FC236}">
                <a16:creationId xmlns:a16="http://schemas.microsoft.com/office/drawing/2014/main" id="{274DCFC5-3A99-00DA-96E8-490E540ACB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pic>
        <p:nvPicPr>
          <p:cNvPr id="4" name="Picture 1" descr="Implementation Manual Cover">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7912" y="1734804"/>
            <a:ext cx="2138898" cy="2767986"/>
          </a:xfrm>
          <a:prstGeom prst="rect">
            <a:avLst/>
          </a:prstGeom>
          <a:ln>
            <a:solidFill>
              <a:schemeClr val="tx1"/>
            </a:solidFill>
          </a:ln>
        </p:spPr>
      </p:pic>
      <p:pic>
        <p:nvPicPr>
          <p:cNvPr id="3" name="Picture 2" descr="Secondary (Tier 2) Intervention Grid for Self-monitoring">
            <a:extLst>
              <a:ext uri="{FF2B5EF4-FFF2-40B4-BE49-F238E27FC236}">
                <a16:creationId xmlns:a16="http://schemas.microsoft.com/office/drawing/2014/main" id="{DB410FF8-9343-4B7C-975A-BFF9BF118444}"/>
              </a:ext>
            </a:extLst>
          </p:cNvPr>
          <p:cNvPicPr/>
          <p:nvPr/>
        </p:nvPicPr>
        <p:blipFill>
          <a:blip r:embed="rId4" cstate="screen">
            <a:extLst>
              <a:ext uri="{28A0092B-C50C-407E-A947-70E740481C1C}">
                <a14:useLocalDpi xmlns:a14="http://schemas.microsoft.com/office/drawing/2010/main"/>
              </a:ext>
            </a:extLst>
          </a:blip>
          <a:srcRect l="5425" t="5324" r="4925" b="4166"/>
          <a:stretch/>
        </p:blipFill>
        <p:spPr>
          <a:xfrm>
            <a:off x="7668597" y="2442976"/>
            <a:ext cx="3049471" cy="2344148"/>
          </a:xfrm>
          <a:prstGeom prst="rect">
            <a:avLst/>
          </a:prstGeom>
          <a:ln>
            <a:solidFill>
              <a:schemeClr val="tx1"/>
            </a:solidFill>
          </a:ln>
        </p:spPr>
      </p:pic>
      <p:pic>
        <p:nvPicPr>
          <p:cNvPr id="9" name="Picture 3" descr="Direct Behavior Rating Intervention Grid">
            <a:extLst>
              <a:ext uri="{FF2B5EF4-FFF2-40B4-BE49-F238E27FC236}">
                <a16:creationId xmlns:a16="http://schemas.microsoft.com/office/drawing/2014/main" id="{9B6A334A-86AD-67E9-F9C4-938312B9D6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4693" y="3472942"/>
            <a:ext cx="3246628" cy="2167274"/>
          </a:xfrm>
          <a:prstGeom prst="rect">
            <a:avLst/>
          </a:prstGeom>
          <a:ln>
            <a:solidFill>
              <a:schemeClr val="tx1"/>
            </a:solidFill>
          </a:ln>
        </p:spPr>
      </p:pic>
      <p:pic>
        <p:nvPicPr>
          <p:cNvPr id="10" name="Picture 4" descr="Self-Regulated Strategy Development (SRSD) for Writing Intervention Grid">
            <a:extLst>
              <a:ext uri="{FF2B5EF4-FFF2-40B4-BE49-F238E27FC236}">
                <a16:creationId xmlns:a16="http://schemas.microsoft.com/office/drawing/2014/main" id="{5C544D79-DC5F-3462-2563-CA348875DDE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091294" y="4388731"/>
            <a:ext cx="2832555" cy="2218035"/>
          </a:xfrm>
          <a:prstGeom prst="rect">
            <a:avLst/>
          </a:prstGeom>
          <a:ln>
            <a:solidFill>
              <a:schemeClr val="tx1"/>
            </a:solidFill>
          </a:ln>
        </p:spPr>
      </p:pic>
      <p:pic>
        <p:nvPicPr>
          <p:cNvPr id="7" name="Module">
            <a:extLst>
              <a:ext uri="{FF2B5EF4-FFF2-40B4-BE49-F238E27FC236}">
                <a16:creationId xmlns:a16="http://schemas.microsoft.com/office/drawing/2014/main" id="{9A34AD80-8DA1-1CC9-EC61-C22F504D3A6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3CF6A-2B69-C913-D086-44ADFA344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43E180-33D2-DE1D-A14F-15049B27579E}"/>
              </a:ext>
              <a:ext uri="{C183D7F6-B498-43B3-948B-1728B52AA6E4}">
                <adec:decorative xmlns:adec="http://schemas.microsoft.com/office/drawing/2017/decorative" val="0"/>
              </a:ext>
            </a:extLst>
          </p:cNvPr>
          <p:cNvSpPr>
            <a:spLocks noGrp="1"/>
          </p:cNvSpPr>
          <p:nvPr>
            <p:ph type="title"/>
          </p:nvPr>
        </p:nvSpPr>
        <p:spPr/>
        <p:txBody>
          <a:bodyPr/>
          <a:lstStyle/>
          <a:p>
            <a:r>
              <a:rPr lang="en-US"/>
              <a:t>Components of Secondary (Tier 2) Intervention Grid</a:t>
            </a:r>
          </a:p>
        </p:txBody>
      </p:sp>
      <p:pic>
        <p:nvPicPr>
          <p:cNvPr id="5" name="Picture" descr="Secondary (Tier 2) Intervention Grid for Self-monitoring. Includes columns for a description of the support (students learn to observe and record their own behavior), entry criteria, data to progress monitor, and exit criteria.">
            <a:extLst>
              <a:ext uri="{FF2B5EF4-FFF2-40B4-BE49-F238E27FC236}">
                <a16:creationId xmlns:a16="http://schemas.microsoft.com/office/drawing/2014/main" id="{E73498B2-D60C-0D7A-19B8-9A4E8AE6CC4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7" name="Highlight 1">
            <a:extLst>
              <a:ext uri="{FF2B5EF4-FFF2-40B4-BE49-F238E27FC236}">
                <a16:creationId xmlns:a16="http://schemas.microsoft.com/office/drawing/2014/main" id="{9C0EA5E2-6E82-B813-C6EF-EAA4501FBE98}"/>
              </a:ext>
              <a:ext uri="{C183D7F6-B498-43B3-948B-1728B52AA6E4}">
                <adec:decorative xmlns:adec="http://schemas.microsoft.com/office/drawing/2017/decorative" val="1"/>
              </a:ext>
            </a:extLst>
          </p:cNvPr>
          <p:cNvSpPr/>
          <p:nvPr/>
        </p:nvSpPr>
        <p:spPr>
          <a:xfrm>
            <a:off x="2998281" y="2905286"/>
            <a:ext cx="576769" cy="221929"/>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 2">
            <a:extLst>
              <a:ext uri="{FF2B5EF4-FFF2-40B4-BE49-F238E27FC236}">
                <a16:creationId xmlns:a16="http://schemas.microsoft.com/office/drawing/2014/main" id="{0265A942-8CF7-EDC9-AECF-15BC376A7724}"/>
              </a:ext>
              <a:ext uri="{C183D7F6-B498-43B3-948B-1728B52AA6E4}">
                <adec:decorative xmlns:adec="http://schemas.microsoft.com/office/drawing/2017/decorative" val="1"/>
              </a:ext>
            </a:extLst>
          </p:cNvPr>
          <p:cNvSpPr/>
          <p:nvPr/>
        </p:nvSpPr>
        <p:spPr>
          <a:xfrm>
            <a:off x="3890997" y="2754630"/>
            <a:ext cx="687353"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 3">
            <a:extLst>
              <a:ext uri="{FF2B5EF4-FFF2-40B4-BE49-F238E27FC236}">
                <a16:creationId xmlns:a16="http://schemas.microsoft.com/office/drawing/2014/main" id="{AF9AB583-5004-E45B-490B-488638AF9C7F}"/>
              </a:ext>
              <a:ext uri="{C183D7F6-B498-43B3-948B-1728B52AA6E4}">
                <adec:decorative xmlns:adec="http://schemas.microsoft.com/office/drawing/2017/decorative" val="1"/>
              </a:ext>
            </a:extLst>
          </p:cNvPr>
          <p:cNvSpPr/>
          <p:nvPr/>
        </p:nvSpPr>
        <p:spPr>
          <a:xfrm>
            <a:off x="4833431" y="2655571"/>
            <a:ext cx="1338769" cy="335788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 5">
            <a:extLst>
              <a:ext uri="{FF2B5EF4-FFF2-40B4-BE49-F238E27FC236}">
                <a16:creationId xmlns:a16="http://schemas.microsoft.com/office/drawing/2014/main" id="{189F1C8E-8B34-BE7F-7B1E-42D143E6EFD9}"/>
              </a:ext>
              <a:ext uri="{C183D7F6-B498-43B3-948B-1728B52AA6E4}">
                <adec:decorative xmlns:adec="http://schemas.microsoft.com/office/drawing/2017/decorative" val="1"/>
              </a:ext>
            </a:extLst>
          </p:cNvPr>
          <p:cNvSpPr/>
          <p:nvPr/>
        </p:nvSpPr>
        <p:spPr>
          <a:xfrm>
            <a:off x="6237018" y="4010660"/>
            <a:ext cx="772066"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 6">
            <a:extLst>
              <a:ext uri="{FF2B5EF4-FFF2-40B4-BE49-F238E27FC236}">
                <a16:creationId xmlns:a16="http://schemas.microsoft.com/office/drawing/2014/main" id="{99267116-24B6-F076-5D91-52C667144FA9}"/>
              </a:ext>
              <a:ext uri="{C183D7F6-B498-43B3-948B-1728B52AA6E4}">
                <adec:decorative xmlns:adec="http://schemas.microsoft.com/office/drawing/2017/decorative" val="1"/>
              </a:ext>
            </a:extLst>
          </p:cNvPr>
          <p:cNvSpPr/>
          <p:nvPr/>
        </p:nvSpPr>
        <p:spPr>
          <a:xfrm>
            <a:off x="6237018" y="4880610"/>
            <a:ext cx="952452" cy="122435"/>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 4">
            <a:extLst>
              <a:ext uri="{FF2B5EF4-FFF2-40B4-BE49-F238E27FC236}">
                <a16:creationId xmlns:a16="http://schemas.microsoft.com/office/drawing/2014/main" id="{6AEB2495-643B-CDAE-F608-C1BC4076096E}"/>
              </a:ext>
              <a:ext uri="{C183D7F6-B498-43B3-948B-1728B52AA6E4}">
                <adec:decorative xmlns:adec="http://schemas.microsoft.com/office/drawing/2017/decorative" val="1"/>
              </a:ext>
            </a:extLst>
          </p:cNvPr>
          <p:cNvSpPr/>
          <p:nvPr/>
        </p:nvSpPr>
        <p:spPr>
          <a:xfrm>
            <a:off x="6237018" y="2905286"/>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 7">
            <a:extLst>
              <a:ext uri="{FF2B5EF4-FFF2-40B4-BE49-F238E27FC236}">
                <a16:creationId xmlns:a16="http://schemas.microsoft.com/office/drawing/2014/main" id="{9F2C9185-DB83-BC00-1D50-A60004041FF5}"/>
              </a:ext>
              <a:ext uri="{C183D7F6-B498-43B3-948B-1728B52AA6E4}">
                <adec:decorative xmlns:adec="http://schemas.microsoft.com/office/drawing/2017/decorative" val="1"/>
              </a:ext>
            </a:extLst>
          </p:cNvPr>
          <p:cNvSpPr/>
          <p:nvPr/>
        </p:nvSpPr>
        <p:spPr>
          <a:xfrm>
            <a:off x="7748081" y="2754630"/>
            <a:ext cx="786319" cy="15065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Module">
            <a:extLst>
              <a:ext uri="{FF2B5EF4-FFF2-40B4-BE49-F238E27FC236}">
                <a16:creationId xmlns:a16="http://schemas.microsoft.com/office/drawing/2014/main" id="{66B03495-A202-8929-A571-7510BCB93B9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60272" y="0"/>
            <a:ext cx="1131728" cy="1828800"/>
          </a:xfrm>
          <a:prstGeom prst="rect">
            <a:avLst/>
          </a:prstGeom>
        </p:spPr>
      </p:pic>
    </p:spTree>
    <p:extLst>
      <p:ext uri="{BB962C8B-B14F-4D97-AF65-F5344CB8AC3E}">
        <p14:creationId xmlns:p14="http://schemas.microsoft.com/office/powerpoint/2010/main" val="161574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Data to Suggest a Focus on Connecting Students with Tier 2 Supports</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A Focus on Students with Internalizing Behaviors</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971550" lvl="1" indent="-514350">
              <a:buFont typeface="+mj-lt"/>
              <a:buAutoNum type="arabicPeriod"/>
              <a:defRPr/>
            </a:pPr>
            <a:r>
              <a:rPr lang="en-US" sz="2000">
                <a:effectLst/>
                <a:latin typeface="Arial" panose="020B0604020202020204" pitchFamily="34" charset="0"/>
                <a:ea typeface="Yu Gothic" panose="020B0400000000000000" pitchFamily="34" charset="-128"/>
                <a:cs typeface="Arial" panose="020B0604020202020204" pitchFamily="34" charset="0"/>
              </a:rPr>
              <a:t>Introduction to Recognize. Relax. Record.</a:t>
            </a:r>
          </a:p>
          <a:p>
            <a:pPr marL="971550" lvl="1" indent="-514350">
              <a:buFont typeface="+mj-lt"/>
              <a:buAutoNum type="arabicPeriod"/>
              <a:defRPr/>
            </a:pPr>
            <a:r>
              <a:rPr lang="en-US" sz="2000">
                <a:latin typeface="Arial" panose="020B0604020202020204" pitchFamily="34" charset="0"/>
                <a:ea typeface="Yu Gothic" panose="020B0400000000000000" pitchFamily="34" charset="-128"/>
                <a:cs typeface="Arial" panose="020B0604020202020204" pitchFamily="34" charset="0"/>
              </a:rPr>
              <a:t>A Step-by-Step Guide to Implementation</a:t>
            </a:r>
          </a:p>
          <a:p>
            <a:pPr marL="514350" indent="-514350">
              <a:buFont typeface="+mj-lt"/>
              <a:buAutoNum type="arabicPeriod"/>
            </a:pPr>
            <a:r>
              <a:rPr lang="en-US" sz="2400"/>
              <a:t>Wrapping Up and Moving Forward</a:t>
            </a:r>
          </a:p>
        </p:txBody>
      </p:sp>
      <p:grpSp>
        <p:nvGrpSpPr>
          <p:cNvPr id="4" name="Group">
            <a:extLst>
              <a:ext uri="{FF2B5EF4-FFF2-40B4-BE49-F238E27FC236}">
                <a16:creationId xmlns:a16="http://schemas.microsoft.com/office/drawing/2014/main" id="{C96BD730-2F83-16B3-ED5B-1060FC11B9AC}"/>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577924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 uri="{C183D7F6-B498-43B3-948B-1728B52AA6E4}">
                <adec:decorative xmlns:adec="http://schemas.microsoft.com/office/drawing/2017/decorative" val="1"/>
              </a:ext>
            </a:extLst>
          </p:cNvPr>
          <p:cNvSpPr>
            <a:spLocks noGrp="1"/>
          </p:cNvSpPr>
          <p:nvPr>
            <p:ph type="title"/>
          </p:nvPr>
        </p:nvSpPr>
        <p:spPr/>
        <p:txBody>
          <a:bodyPr/>
          <a:lstStyle/>
          <a:p>
            <a:r>
              <a:rPr lang="en-US"/>
              <a:t>Secondary (Tier 2) Intervention Grid</a:t>
            </a:r>
          </a:p>
        </p:txBody>
      </p:sp>
      <p:sp>
        <p:nvSpPr>
          <p:cNvPr id="4" name="Title 1">
            <a:extLst>
              <a:ext uri="{FF2B5EF4-FFF2-40B4-BE49-F238E27FC236}">
                <a16:creationId xmlns:a16="http://schemas.microsoft.com/office/drawing/2014/main" id="{F4A0A831-8D90-EF6B-D976-A5D5B9F43AD8}"/>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Secondary (Tier 2) Intervention Grid 3</a:t>
            </a:r>
          </a:p>
        </p:txBody>
      </p:sp>
      <p:pic>
        <p:nvPicPr>
          <p:cNvPr id="5" name="Picture" descr="Secondary (Tier 2) Intervention Grid for Self-monitoring. Includes columns for a description of the support (students learn to observe and record their own behavior), entry criteria, data to progress monitor,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sp>
        <p:nvSpPr>
          <p:cNvPr id="9" name="Highlight">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Cover">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530E9-2D1A-195F-C2C1-5EE542053345}"/>
              </a:ext>
              <a:ext uri="{C183D7F6-B498-43B3-948B-1728B52AA6E4}">
                <adec:decorative xmlns:adec="http://schemas.microsoft.com/office/drawing/2017/decorative" val="1"/>
              </a:ext>
            </a:extLst>
          </p:cNvPr>
          <p:cNvSpPr>
            <a:spLocks noGrp="1"/>
          </p:cNvSpPr>
          <p:nvPr>
            <p:ph type="title" idx="4294967295"/>
          </p:nvPr>
        </p:nvSpPr>
        <p:spPr/>
        <p:txBody>
          <a:bodyPr/>
          <a:lstStyle/>
          <a:p>
            <a:pPr algn="r"/>
            <a:r>
              <a:rPr lang="en-US"/>
              <a:t>Data in Action</a:t>
            </a:r>
          </a:p>
        </p:txBody>
      </p:sp>
      <p:sp>
        <p:nvSpPr>
          <p:cNvPr id="4" name="Title 1">
            <a:extLst>
              <a:ext uri="{FF2B5EF4-FFF2-40B4-BE49-F238E27FC236}">
                <a16:creationId xmlns:a16="http://schemas.microsoft.com/office/drawing/2014/main" id="{904AD18E-B2C6-8A54-1704-83E4986A372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1</a:t>
            </a:r>
          </a:p>
        </p:txBody>
      </p:sp>
      <p:grpSp>
        <p:nvGrpSpPr>
          <p:cNvPr id="34" name="Group" descr="Screenshot of behavior and academic sections of the schoolwide data entry criteria column on the intervention grid">
            <a:extLst>
              <a:ext uri="{FF2B5EF4-FFF2-40B4-BE49-F238E27FC236}">
                <a16:creationId xmlns:a16="http://schemas.microsoft.com/office/drawing/2014/main" id="{BF0F8BB2-7399-1F19-AE8C-FCA04A00B76A}"/>
              </a:ext>
            </a:extLst>
          </p:cNvPr>
          <p:cNvGrpSpPr/>
          <p:nvPr/>
        </p:nvGrpSpPr>
        <p:grpSpPr>
          <a:xfrm>
            <a:off x="1756641" y="257907"/>
            <a:ext cx="1840523" cy="3257005"/>
            <a:chOff x="1957754" y="171995"/>
            <a:chExt cx="1840523" cy="3257005"/>
          </a:xfrm>
        </p:grpSpPr>
        <p:pic>
          <p:nvPicPr>
            <p:cNvPr id="35" name="Picture">
              <a:extLst>
                <a:ext uri="{FF2B5EF4-FFF2-40B4-BE49-F238E27FC236}">
                  <a16:creationId xmlns:a16="http://schemas.microsoft.com/office/drawing/2014/main" id="{006E7973-BEEB-78B2-D759-7A2BE52DE3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6" name="Rectangle 1">
              <a:extLst>
                <a:ext uri="{FF2B5EF4-FFF2-40B4-BE49-F238E27FC236}">
                  <a16:creationId xmlns:a16="http://schemas.microsoft.com/office/drawing/2014/main" id="{A8E3A372-1539-5288-4326-6A11DE3B4167}"/>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D9A17EDC-53DE-D3B1-6370-2B0CCAE82D39}"/>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urved Connector 1">
            <a:extLst>
              <a:ext uri="{FF2B5EF4-FFF2-40B4-BE49-F238E27FC236}">
                <a16:creationId xmlns:a16="http://schemas.microsoft.com/office/drawing/2014/main" id="{C5D93ABB-05C8-E212-203F-53D5D6F852F8}"/>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1" descr="Screenshot of data dashboard with arrows pointing to the columns for AIMSWeb Reading and SRSS-E7 columns">
            <a:extLst>
              <a:ext uri="{FF2B5EF4-FFF2-40B4-BE49-F238E27FC236}">
                <a16:creationId xmlns:a16="http://schemas.microsoft.com/office/drawing/2014/main" id="{A3D54E48-DFF6-6241-B6CB-1843EA0CF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cxnSp>
        <p:nvCxnSpPr>
          <p:cNvPr id="39" name="Curved Connector 2">
            <a:extLst>
              <a:ext uri="{FF2B5EF4-FFF2-40B4-BE49-F238E27FC236}">
                <a16:creationId xmlns:a16="http://schemas.microsoft.com/office/drawing/2014/main" id="{5B7FCE87-97AC-683F-3145-EE5A9A635350}"/>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451C-6E93-197E-5468-1C229378F67A}"/>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a:t>
            </a:r>
          </a:p>
        </p:txBody>
      </p:sp>
      <p:sp>
        <p:nvSpPr>
          <p:cNvPr id="3" name="Title 1">
            <a:extLst>
              <a:ext uri="{FF2B5EF4-FFF2-40B4-BE49-F238E27FC236}">
                <a16:creationId xmlns:a16="http://schemas.microsoft.com/office/drawing/2014/main" id="{B645D9D1-254F-D979-A417-9A9330C98F6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2</a:t>
            </a:r>
          </a:p>
        </p:txBody>
      </p:sp>
      <p:grpSp>
        <p:nvGrpSpPr>
          <p:cNvPr id="8" name="Group 2" descr="Screenshare demonstration">
            <a:extLst>
              <a:ext uri="{FF2B5EF4-FFF2-40B4-BE49-F238E27FC236}">
                <a16:creationId xmlns:a16="http://schemas.microsoft.com/office/drawing/2014/main" id="{5DF7A5A0-169B-2646-AFEA-DCE914F97395}"/>
              </a:ext>
            </a:extLst>
          </p:cNvPr>
          <p:cNvGrpSpPr/>
          <p:nvPr/>
        </p:nvGrpSpPr>
        <p:grpSpPr>
          <a:xfrm>
            <a:off x="2548162" y="2342221"/>
            <a:ext cx="7887197" cy="4515779"/>
            <a:chOff x="1024162" y="2269004"/>
            <a:chExt cx="7887197" cy="4515779"/>
          </a:xfrm>
        </p:grpSpPr>
        <p:pic>
          <p:nvPicPr>
            <p:cNvPr id="5" name="Picture 3"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2">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 descr="Screenshot of behavior and academic sections of the schoolwide data entry criteria column on the intervention grid">
            <a:extLst>
              <a:ext uri="{FF2B5EF4-FFF2-40B4-BE49-F238E27FC236}">
                <a16:creationId xmlns:a16="http://schemas.microsoft.com/office/drawing/2014/main" id="{1ECBE804-C59B-D971-21A5-6D35074781F9}"/>
              </a:ext>
            </a:extLst>
          </p:cNvPr>
          <p:cNvGrpSpPr/>
          <p:nvPr/>
        </p:nvGrpSpPr>
        <p:grpSpPr>
          <a:xfrm>
            <a:off x="1756641" y="257907"/>
            <a:ext cx="1840523" cy="3257005"/>
            <a:chOff x="1957754" y="171995"/>
            <a:chExt cx="1840523" cy="3257005"/>
          </a:xfrm>
        </p:grpSpPr>
        <p:pic>
          <p:nvPicPr>
            <p:cNvPr id="15" name="Picture">
              <a:extLst>
                <a:ext uri="{FF2B5EF4-FFF2-40B4-BE49-F238E27FC236}">
                  <a16:creationId xmlns:a16="http://schemas.microsoft.com/office/drawing/2014/main" id="{49A75728-2F03-410C-A9F8-6A2FEB1288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6" name="Rectangle 1">
              <a:extLst>
                <a:ext uri="{FF2B5EF4-FFF2-40B4-BE49-F238E27FC236}">
                  <a16:creationId xmlns:a16="http://schemas.microsoft.com/office/drawing/2014/main" id="{E7C5F8CF-5812-6FA3-22A0-EF6629EE106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89DD9625-E54A-6C34-CF35-FB45206A86D6}"/>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Curved Connector 1">
            <a:extLst>
              <a:ext uri="{FF2B5EF4-FFF2-40B4-BE49-F238E27FC236}">
                <a16:creationId xmlns:a16="http://schemas.microsoft.com/office/drawing/2014/main" id="{91CFD7DA-68D4-5F05-E384-89DAABD5A4D9}"/>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urved Connector 2">
            <a:extLst>
              <a:ext uri="{FF2B5EF4-FFF2-40B4-BE49-F238E27FC236}">
                <a16:creationId xmlns:a16="http://schemas.microsoft.com/office/drawing/2014/main" id="{5E29AA2B-3B7F-50FA-4009-43E2CEAAF477}"/>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703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399FD-007D-28B2-A216-338CD7938988}"/>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a:t>
            </a:r>
          </a:p>
        </p:txBody>
      </p:sp>
      <p:sp>
        <p:nvSpPr>
          <p:cNvPr id="29" name="Title 1">
            <a:extLst>
              <a:ext uri="{FF2B5EF4-FFF2-40B4-BE49-F238E27FC236}">
                <a16:creationId xmlns:a16="http://schemas.microsoft.com/office/drawing/2014/main" id="{1F169C9D-D58B-A2DC-9F62-8C48AE9584A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3</a:t>
            </a:r>
          </a:p>
        </p:txBody>
      </p:sp>
      <p:pic>
        <p:nvPicPr>
          <p:cNvPr id="2" name="Picture 1" descr="Screenshot of data dashboard with arrows pointing to the columns for AIMSWeb Reading, SRSS-E7, and Absences columns">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02984" y="2691452"/>
            <a:ext cx="8065017" cy="1417731"/>
          </a:xfrm>
          <a:prstGeom prst="rect">
            <a:avLst/>
          </a:prstGeom>
        </p:spPr>
      </p:pic>
      <p:grpSp>
        <p:nvGrpSpPr>
          <p:cNvPr id="3" name="Group" descr="Screenshot of behavior and academic sections of the schoolwide data entry criteria column on the intervention grid">
            <a:extLst>
              <a:ext uri="{FF2B5EF4-FFF2-40B4-BE49-F238E27FC236}">
                <a16:creationId xmlns:a16="http://schemas.microsoft.com/office/drawing/2014/main" id="{96D817EB-E049-160C-B949-8DA3D2333E91}"/>
              </a:ext>
            </a:extLst>
          </p:cNvPr>
          <p:cNvGrpSpPr/>
          <p:nvPr/>
        </p:nvGrpSpPr>
        <p:grpSpPr>
          <a:xfrm>
            <a:off x="1756641" y="257907"/>
            <a:ext cx="1840523" cy="3257005"/>
            <a:chOff x="1957754" y="171995"/>
            <a:chExt cx="1840523" cy="3257005"/>
          </a:xfrm>
        </p:grpSpPr>
        <p:pic>
          <p:nvPicPr>
            <p:cNvPr id="11" name="Picture">
              <a:extLst>
                <a:ext uri="{FF2B5EF4-FFF2-40B4-BE49-F238E27FC236}">
                  <a16:creationId xmlns:a16="http://schemas.microsoft.com/office/drawing/2014/main" id="{AF31F1A2-2CDD-92DC-4117-758DC1107D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2" name="Rectangle 1">
              <a:extLst>
                <a:ext uri="{FF2B5EF4-FFF2-40B4-BE49-F238E27FC236}">
                  <a16:creationId xmlns:a16="http://schemas.microsoft.com/office/drawing/2014/main" id="{A0D75B7B-7F48-A85A-5D4C-94C293BD6DEE}"/>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14460669-66BA-C06C-654B-221665BE4D64}"/>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a:extLst>
              <a:ext uri="{FF2B5EF4-FFF2-40B4-BE49-F238E27FC236}">
                <a16:creationId xmlns:a16="http://schemas.microsoft.com/office/drawing/2014/main" id="{A9CAA53C-49A8-C9BC-9283-18037AB58AB2}"/>
              </a:ext>
            </a:extLst>
          </p:cNvPr>
          <p:cNvSpPr txBox="1"/>
          <p:nvPr/>
        </p:nvSpPr>
        <p:spPr>
          <a:xfrm>
            <a:off x="838201" y="4246880"/>
            <a:ext cx="3906519" cy="584775"/>
          </a:xfrm>
          <a:prstGeom prst="rect">
            <a:avLst/>
          </a:prstGeom>
          <a:noFill/>
        </p:spPr>
        <p:txBody>
          <a:bodyPr wrap="square" rtlCol="0">
            <a:spAutoFit/>
          </a:bodyPr>
          <a:lstStyle/>
          <a:p>
            <a:r>
              <a:rPr lang="en-US" sz="3200"/>
              <a:t>Other Tier 2 Options</a:t>
            </a:r>
          </a:p>
        </p:txBody>
      </p:sp>
      <p:pic>
        <p:nvPicPr>
          <p:cNvPr id="25" name="Picture 1" descr="Behavior Contract">
            <a:extLst>
              <a:ext uri="{FF2B5EF4-FFF2-40B4-BE49-F238E27FC236}">
                <a16:creationId xmlns:a16="http://schemas.microsoft.com/office/drawing/2014/main" id="{322C3FAC-1382-1748-02A9-2C658E8DB6F5}"/>
              </a:ext>
            </a:extLst>
          </p:cNvPr>
          <p:cNvPicPr>
            <a:picLocks noChangeAspect="1"/>
          </p:cNvPicPr>
          <p:nvPr/>
        </p:nvPicPr>
        <p:blipFill>
          <a:blip r:embed="rId5"/>
          <a:stretch>
            <a:fillRect/>
          </a:stretch>
        </p:blipFill>
        <p:spPr>
          <a:xfrm>
            <a:off x="1800774" y="5031450"/>
            <a:ext cx="1981372" cy="890093"/>
          </a:xfrm>
          <a:prstGeom prst="rect">
            <a:avLst/>
          </a:prstGeom>
        </p:spPr>
      </p:pic>
      <p:pic>
        <p:nvPicPr>
          <p:cNvPr id="26" name="Picture 2" descr="Behavior-Specific Praise">
            <a:extLst>
              <a:ext uri="{FF2B5EF4-FFF2-40B4-BE49-F238E27FC236}">
                <a16:creationId xmlns:a16="http://schemas.microsoft.com/office/drawing/2014/main" id="{823BBBAA-80A4-2107-D8A0-C2DDFFF0DEBA}"/>
              </a:ext>
            </a:extLst>
          </p:cNvPr>
          <p:cNvPicPr>
            <a:picLocks noChangeAspect="1"/>
          </p:cNvPicPr>
          <p:nvPr/>
        </p:nvPicPr>
        <p:blipFill>
          <a:blip r:embed="rId6"/>
          <a:stretch>
            <a:fillRect/>
          </a:stretch>
        </p:blipFill>
        <p:spPr>
          <a:xfrm>
            <a:off x="3953224" y="5752787"/>
            <a:ext cx="1981372" cy="908383"/>
          </a:xfrm>
          <a:prstGeom prst="rect">
            <a:avLst/>
          </a:prstGeom>
        </p:spPr>
      </p:pic>
      <p:pic>
        <p:nvPicPr>
          <p:cNvPr id="27" name="Picture 3" descr="Precorrection">
            <a:extLst>
              <a:ext uri="{FF2B5EF4-FFF2-40B4-BE49-F238E27FC236}">
                <a16:creationId xmlns:a16="http://schemas.microsoft.com/office/drawing/2014/main" id="{0336B359-41B8-C4BF-A288-0D208C80AB81}"/>
              </a:ext>
            </a:extLst>
          </p:cNvPr>
          <p:cNvPicPr>
            <a:picLocks noChangeAspect="1"/>
          </p:cNvPicPr>
          <p:nvPr/>
        </p:nvPicPr>
        <p:blipFill>
          <a:blip r:embed="rId7"/>
          <a:stretch>
            <a:fillRect/>
          </a:stretch>
        </p:blipFill>
        <p:spPr>
          <a:xfrm>
            <a:off x="6105674" y="5052787"/>
            <a:ext cx="1975275" cy="847417"/>
          </a:xfrm>
          <a:prstGeom prst="rect">
            <a:avLst/>
          </a:prstGeom>
        </p:spPr>
      </p:pic>
      <p:pic>
        <p:nvPicPr>
          <p:cNvPr id="28" name="Picture 4" descr="Instructional Choice">
            <a:extLst>
              <a:ext uri="{FF2B5EF4-FFF2-40B4-BE49-F238E27FC236}">
                <a16:creationId xmlns:a16="http://schemas.microsoft.com/office/drawing/2014/main" id="{E1CF752A-0113-9F76-FFA9-77A16E693B47}"/>
              </a:ext>
            </a:extLst>
          </p:cNvPr>
          <p:cNvPicPr>
            <a:picLocks noChangeAspect="1"/>
          </p:cNvPicPr>
          <p:nvPr/>
        </p:nvPicPr>
        <p:blipFill>
          <a:blip r:embed="rId8"/>
          <a:stretch>
            <a:fillRect/>
          </a:stretch>
        </p:blipFill>
        <p:spPr>
          <a:xfrm>
            <a:off x="8252027" y="5789366"/>
            <a:ext cx="1975275" cy="871804"/>
          </a:xfrm>
          <a:prstGeom prst="rect">
            <a:avLst/>
          </a:prstGeom>
        </p:spPr>
      </p:pic>
      <p:cxnSp>
        <p:nvCxnSpPr>
          <p:cNvPr id="23" name="Curved Connector 1">
            <a:extLst>
              <a:ext uri="{FF2B5EF4-FFF2-40B4-BE49-F238E27FC236}">
                <a16:creationId xmlns:a16="http://schemas.microsoft.com/office/drawing/2014/main" id="{678A46ED-C97B-273C-496A-E1326CCA5BFE}"/>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urved Connector 2">
            <a:extLst>
              <a:ext uri="{FF2B5EF4-FFF2-40B4-BE49-F238E27FC236}">
                <a16:creationId xmlns:a16="http://schemas.microsoft.com/office/drawing/2014/main" id="{D8901866-BBB8-7B92-BF64-DEFE6447A454}"/>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4B3FD5D0-6E90-8449-A302-0CAEE047C7D0}"/>
              </a:ext>
              <a:ext uri="{C183D7F6-B498-43B3-948B-1728B52AA6E4}">
                <adec:decorative xmlns:adec="http://schemas.microsoft.com/office/drawing/2017/decorative" val="1"/>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405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141645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474-A594-264A-E6CF-DB08A4B667F9}"/>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3" name="Title">
            <a:extLst>
              <a:ext uri="{FF2B5EF4-FFF2-40B4-BE49-F238E27FC236}">
                <a16:creationId xmlns:a16="http://schemas.microsoft.com/office/drawing/2014/main" id="{6CEC82AF-49A2-0688-3A4E-3BA3E83B3CF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1</a:t>
            </a:r>
          </a:p>
        </p:txBody>
      </p:sp>
      <p:pic>
        <p:nvPicPr>
          <p:cNvPr id="6" name="Content 1" descr="Recognize. Relax. Record. &#10;Secondary (Tier 2) Intervention Grid">
            <a:extLst>
              <a:ext uri="{FF2B5EF4-FFF2-40B4-BE49-F238E27FC236}">
                <a16:creationId xmlns:a16="http://schemas.microsoft.com/office/drawing/2014/main" id="{3158F618-1619-B00D-FAB3-8E81773189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ln>
            <a:solidFill>
              <a:schemeClr val="tx1"/>
            </a:solidFill>
          </a:ln>
        </p:spPr>
      </p:pic>
      <p:grpSp>
        <p:nvGrpSpPr>
          <p:cNvPr id="4" name="RRR">
            <a:extLst>
              <a:ext uri="{FF2B5EF4-FFF2-40B4-BE49-F238E27FC236}">
                <a16:creationId xmlns:a16="http://schemas.microsoft.com/office/drawing/2014/main" id="{7767E36D-64DB-3FAB-0882-C7406CE2D4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319B5441-CC78-7679-922B-991380EE0D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731581C-B413-2094-D23F-F4CA7AB870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8319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AE42-A535-152C-A522-6364405148A0}"/>
              </a:ext>
            </a:extLst>
          </p:cNvPr>
          <p:cNvSpPr>
            <a:spLocks noGrp="1"/>
          </p:cNvSpPr>
          <p:nvPr>
            <p:ph type="title"/>
          </p:nvPr>
        </p:nvSpPr>
        <p:spPr/>
        <p:txBody>
          <a:bodyPr>
            <a:noAutofit/>
          </a:bodyPr>
          <a:lstStyle/>
          <a:p>
            <a:r>
              <a:rPr lang="en-US" sz="4800"/>
              <a:t>Recognize. Relax. Record.</a:t>
            </a:r>
          </a:p>
        </p:txBody>
      </p:sp>
      <p:grpSp>
        <p:nvGrpSpPr>
          <p:cNvPr id="3" name="RRR">
            <a:extLst>
              <a:ext uri="{FF2B5EF4-FFF2-40B4-BE49-F238E27FC236}">
                <a16:creationId xmlns:a16="http://schemas.microsoft.com/office/drawing/2014/main" id="{74D1033B-2B66-4D61-F991-C6331073A9F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 name="Logo">
              <a:extLst>
                <a:ext uri="{FF2B5EF4-FFF2-40B4-BE49-F238E27FC236}">
                  <a16:creationId xmlns:a16="http://schemas.microsoft.com/office/drawing/2014/main" id="{D59CBC3E-FC30-EA39-64A1-24B21FBB5C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5" name="Module" descr="Module 6.3.2.6 Recognize. Relax. Record.">
              <a:extLst>
                <a:ext uri="{FF2B5EF4-FFF2-40B4-BE49-F238E27FC236}">
                  <a16:creationId xmlns:a16="http://schemas.microsoft.com/office/drawing/2014/main" id="{A2D30EA1-1505-4CAC-A61C-8E7F2965B8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178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p:txBody>
          <a:bodyPr>
            <a:normAutofit fontScale="92500" lnSpcReduction="10000"/>
          </a:bodyPr>
          <a:lstStyle/>
          <a:p>
            <a:pPr marL="0" indent="0">
              <a:buNone/>
            </a:pPr>
            <a:r>
              <a:rPr lang="en-US"/>
              <a:t>An intervention package containing three components:</a:t>
            </a:r>
          </a:p>
          <a:p>
            <a:r>
              <a:rPr lang="en-US" b="1"/>
              <a:t>Recognize</a:t>
            </a:r>
          </a:p>
          <a:p>
            <a:pPr lvl="1"/>
            <a:r>
              <a:rPr lang="en-US"/>
              <a:t>identify thoughts and feelings related to being anxious</a:t>
            </a:r>
          </a:p>
          <a:p>
            <a:r>
              <a:rPr lang="en-US" b="1"/>
              <a:t>Relax</a:t>
            </a:r>
          </a:p>
          <a:p>
            <a:pPr lvl="1"/>
            <a:r>
              <a:rPr lang="en-US"/>
              <a:t>manage anxious thoughts and feelings using relaxation strategies</a:t>
            </a:r>
          </a:p>
          <a:p>
            <a:r>
              <a:rPr lang="en-US" b="1"/>
              <a:t>Record</a:t>
            </a:r>
          </a:p>
          <a:p>
            <a:pPr lvl="1"/>
            <a:r>
              <a:rPr lang="en-US"/>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28327237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err="1"/>
              <a:t>Durlak</a:t>
            </a:r>
            <a:r>
              <a:rPr lang="en-US"/>
              <a:t>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extLst>
              <p:ext uri="{D42A27DB-BD31-4B8C-83A1-F6EECF244321}">
                <p14:modId xmlns:p14="http://schemas.microsoft.com/office/powerpoint/2010/main" val="2841752649"/>
              </p:ext>
            </p:extLst>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lstStyle/>
          <a:p>
            <a:r>
              <a:rPr lang="en-US"/>
              <a:t>What does the supporting research for Recognize. Relax. Record. say?</a:t>
            </a:r>
          </a:p>
        </p:txBody>
      </p:sp>
      <p:sp>
        <p:nvSpPr>
          <p:cNvPr id="34" name="Title 1">
            <a:extLst>
              <a:ext uri="{FF2B5EF4-FFF2-40B4-BE49-F238E27FC236}">
                <a16:creationId xmlns:a16="http://schemas.microsoft.com/office/drawing/2014/main" id="{129E1EB0-2C42-842A-91DF-3B82276C45D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lstStyle/>
          <a:p>
            <a:r>
              <a:rPr lang="en-US"/>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1" y="1825625"/>
            <a:ext cx="8791574" cy="4394200"/>
          </a:xfrm>
        </p:spPr>
        <p:txBody>
          <a:bodyPr>
            <a:noAutofit/>
          </a:bodyPr>
          <a:lstStyle/>
          <a:p>
            <a:pPr marL="0" indent="0">
              <a:buNone/>
            </a:pPr>
            <a:r>
              <a:rPr lang="en-US" b="1"/>
              <a:t>Record</a:t>
            </a:r>
          </a:p>
          <a:p>
            <a:r>
              <a:rPr lang="en-US" sz="2400"/>
              <a:t>Self-management interventions effective for </a:t>
            </a:r>
          </a:p>
          <a:p>
            <a:pPr lvl="1"/>
            <a:r>
              <a:rPr lang="en-US" sz="2000"/>
              <a:t>behavioral and social outcomes </a:t>
            </a:r>
          </a:p>
          <a:p>
            <a:pPr lvl="1"/>
            <a:r>
              <a:rPr lang="en-US" sz="2000"/>
              <a:t>reading, math, and other content areas at elementary</a:t>
            </a:r>
          </a:p>
          <a:p>
            <a:pPr marL="914400" lvl="2" indent="0" algn="r">
              <a:buNone/>
            </a:pPr>
            <a:r>
              <a:rPr lang="en-US" sz="1800" err="1"/>
              <a:t>Levendoski</a:t>
            </a:r>
            <a:r>
              <a:rPr lang="en-US" sz="1800"/>
              <a:t> &amp; Cartledge, 2000</a:t>
            </a:r>
          </a:p>
          <a:p>
            <a:pPr lvl="1"/>
            <a:r>
              <a:rPr lang="en-US" sz="2000"/>
              <a:t>productivity, engagement, and academic performance at middle and high school</a:t>
            </a:r>
          </a:p>
          <a:p>
            <a:pPr marL="914400" lvl="2" indent="0" algn="r">
              <a:buNone/>
            </a:pPr>
            <a:r>
              <a:rPr lang="en-US" sz="1800"/>
              <a:t>Carr &amp; </a:t>
            </a:r>
            <a:r>
              <a:rPr lang="en-US" sz="1800" err="1"/>
              <a:t>Punzo</a:t>
            </a:r>
            <a:r>
              <a:rPr lang="en-US" sz="1800"/>
              <a:t>, 1993</a:t>
            </a:r>
          </a:p>
          <a:p>
            <a:pPr lvl="1"/>
            <a:r>
              <a:rPr lang="en-US" sz="2000"/>
              <a:t>students with emotional and behavioral disorders</a:t>
            </a:r>
          </a:p>
          <a:p>
            <a:pPr lvl="1"/>
            <a:r>
              <a:rPr lang="en-US" sz="2000"/>
              <a:t>students educated in general and special education classrooms</a:t>
            </a:r>
          </a:p>
          <a:p>
            <a:pPr marL="2174875" lvl="2" indent="0" algn="r">
              <a:buNone/>
            </a:pPr>
            <a:r>
              <a:rPr lang="en-US" sz="1800"/>
              <a:t>A.M. Briesch &amp; Briesch, 2016; Briesch &amp; Chafouleas, 2009; Mooney et al., 2005</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Tree>
    <p:extLst>
      <p:ext uri="{BB962C8B-B14F-4D97-AF65-F5344CB8AC3E}">
        <p14:creationId xmlns:p14="http://schemas.microsoft.com/office/powerpoint/2010/main" val="3856189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010FC07-B88B-55BF-065C-BB56D786A3AD}"/>
              </a:ext>
            </a:extLst>
          </p:cNvPr>
          <p:cNvSpPr>
            <a:spLocks noGrp="1"/>
          </p:cNvSpPr>
          <p:nvPr>
            <p:ph type="title"/>
          </p:nvPr>
        </p:nvSpPr>
        <p:spPr/>
        <p:txBody>
          <a:bodyPr/>
          <a:lstStyle/>
          <a:p>
            <a:r>
              <a:rPr lang="en-US"/>
              <a:t>Feedback from Families</a:t>
            </a:r>
          </a:p>
        </p:txBody>
      </p:sp>
      <p:pic>
        <p:nvPicPr>
          <p:cNvPr id="7" name="Picture 1" descr="Handwritten comments from a parent. &quot;I am excited for &quot;Blank&quot; to participate in this intervention program. Excited to see how he better manages his emotions and feeling throughout this program and in the future. Thank you for considering him as a participant. Best of luck.&quot;">
            <a:extLst>
              <a:ext uri="{FF2B5EF4-FFF2-40B4-BE49-F238E27FC236}">
                <a16:creationId xmlns:a16="http://schemas.microsoft.com/office/drawing/2014/main" id="{65C51B10-920F-6297-3477-9D5E30528B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0438" y="1595015"/>
            <a:ext cx="5749425" cy="1532589"/>
          </a:xfrm>
          <a:prstGeom prst="rect">
            <a:avLst/>
          </a:prstGeom>
        </p:spPr>
      </p:pic>
      <p:pic>
        <p:nvPicPr>
          <p:cNvPr id="5" name="Picture 2" descr="Handwritten comments from a parent: &quot;I've been looking for a way to help her develop better emotional regulation techniques, and this sounds like a great theory. She has been having some issues with this at home-breaking things when she is mad or yelling. I truly hope this will help.&quot;&#10;">
            <a:extLst>
              <a:ext uri="{FF2B5EF4-FFF2-40B4-BE49-F238E27FC236}">
                <a16:creationId xmlns:a16="http://schemas.microsoft.com/office/drawing/2014/main" id="{E608C129-37F9-9DAC-6AFC-A0980FDB4B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87388" y="3328336"/>
            <a:ext cx="6011114" cy="1438476"/>
          </a:xfrm>
          <a:prstGeom prst="rect">
            <a:avLst/>
          </a:prstGeom>
        </p:spPr>
      </p:pic>
      <p:pic>
        <p:nvPicPr>
          <p:cNvPr id="6" name="Picture 3" descr="Handwritten comments from a parent: &quot;I think this method is a good way to help &quot;Blank&quot; understand his feelings are okay and it's okay to ask for help, but it's also important to learn to help yourself too.&quot;&#10;&#10;">
            <a:extLst>
              <a:ext uri="{FF2B5EF4-FFF2-40B4-BE49-F238E27FC236}">
                <a16:creationId xmlns:a16="http://schemas.microsoft.com/office/drawing/2014/main" id="{91A10E7E-AF0C-4849-E0C5-DD41A2D42EB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0438" y="5148519"/>
            <a:ext cx="6020640" cy="1190791"/>
          </a:xfrm>
          <a:prstGeom prst="rect">
            <a:avLst/>
          </a:prstGeom>
        </p:spPr>
      </p:pic>
    </p:spTree>
    <p:extLst>
      <p:ext uri="{BB962C8B-B14F-4D97-AF65-F5344CB8AC3E}">
        <p14:creationId xmlns:p14="http://schemas.microsoft.com/office/powerpoint/2010/main" val="1269652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4" name="Picture"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89ABD7B-2384-FBC5-7E3E-169ABC82569B}"/>
              </a:ext>
            </a:extLst>
          </p:cNvPr>
          <p:cNvPicPr/>
          <p:nvPr/>
        </p:nvPicPr>
        <p:blipFill>
          <a:blip r:embed="rId2" cstate="screen">
            <a:extLst>
              <a:ext uri="{28A0092B-C50C-407E-A947-70E740481C1C}">
                <a14:useLocalDpi xmlns:a14="http://schemas.microsoft.com/office/drawing/2010/main"/>
              </a:ext>
            </a:extLst>
          </a:blip>
          <a:stretch>
            <a:fillRect/>
          </a:stretch>
        </p:blipFill>
        <p:spPr>
          <a:xfrm>
            <a:off x="895927" y="647339"/>
            <a:ext cx="10400145" cy="5563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189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Baseline</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u="sng"/>
              <a:t>before</a:t>
            </a:r>
            <a:r>
              <a:rPr lang="en-US"/>
              <a:t> beginning RRR instruction</a:t>
            </a:r>
          </a:p>
          <a:p>
            <a:pPr lvl="1"/>
            <a:r>
              <a:rPr lang="en-US"/>
              <a:t>Nothing else changes!</a:t>
            </a:r>
          </a:p>
          <a:p>
            <a:pPr lvl="1"/>
            <a:r>
              <a:rPr lang="en-US"/>
              <a:t>This allows for a comparison pre- &amp; post-intervention</a:t>
            </a:r>
          </a:p>
          <a:p>
            <a:r>
              <a:rPr lang="en-US"/>
              <a:t>Direct Behavior Rating (DBR)</a:t>
            </a:r>
          </a:p>
          <a:p>
            <a:r>
              <a:rPr lang="en-US"/>
              <a:t>Goal is to collect ~6-8 data points</a:t>
            </a:r>
          </a:p>
        </p:txBody>
      </p:sp>
      <p:pic>
        <p:nvPicPr>
          <p:cNvPr id="8" name="Picture">
            <a:extLst>
              <a:ext uri="{FF2B5EF4-FFF2-40B4-BE49-F238E27FC236}">
                <a16:creationId xmlns:a16="http://schemas.microsoft.com/office/drawing/2014/main" id="{BDDECEC0-F6BD-A7CF-13C5-D84BE83507EC}"/>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788541" y="3946546"/>
            <a:ext cx="5129969" cy="2546329"/>
          </a:xfrm>
          <a:prstGeom prst="rect">
            <a:avLst/>
          </a:prstGeom>
          <a:ln>
            <a:noFill/>
          </a:ln>
          <a:effectLst>
            <a:outerShdw blurRad="292100" dist="139700" dir="2700000" algn="tl" rotWithShape="0">
              <a:srgbClr val="333333">
                <a:alpha val="65000"/>
              </a:srgbClr>
            </a:outerShdw>
          </a:effectLst>
        </p:spPr>
      </p:pic>
      <p:sp>
        <p:nvSpPr>
          <p:cNvPr id="9" name="Rectangle">
            <a:extLst>
              <a:ext uri="{FF2B5EF4-FFF2-40B4-BE49-F238E27FC236}">
                <a16:creationId xmlns:a16="http://schemas.microsoft.com/office/drawing/2014/main" id="{8807F154-D218-1510-186A-9D8C1A4893D2}"/>
              </a:ext>
              <a:ext uri="{C183D7F6-B498-43B3-948B-1728B52AA6E4}">
                <adec:decorative xmlns:adec="http://schemas.microsoft.com/office/drawing/2017/decorative" val="1"/>
              </a:ext>
            </a:extLst>
          </p:cNvPr>
          <p:cNvSpPr/>
          <p:nvPr/>
        </p:nvSpPr>
        <p:spPr>
          <a:xfrm>
            <a:off x="6946392" y="4767053"/>
            <a:ext cx="323246" cy="1045244"/>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5" name="RRR">
            <a:extLst>
              <a:ext uri="{FF2B5EF4-FFF2-40B4-BE49-F238E27FC236}">
                <a16:creationId xmlns:a16="http://schemas.microsoft.com/office/drawing/2014/main" id="{30978AE0-A58D-8309-ABD1-11ED0AD0A8E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F78DE9B-1B15-961B-F168-F1245249BB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D861F52-29AF-5F8F-B5DF-CA1E3200DD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8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199" y="1825625"/>
            <a:ext cx="10691192" cy="4351338"/>
          </a:xfrm>
        </p:spPr>
        <p:txBody>
          <a:bodyPr/>
          <a:lstStyle/>
          <a:p>
            <a:r>
              <a:rPr lang="en-US"/>
              <a:t>Deliver small group RRR Lessons</a:t>
            </a:r>
          </a:p>
          <a:p>
            <a:pPr lvl="1"/>
            <a:r>
              <a:rPr lang="en-US"/>
              <a:t>~20-30 minutes per lesson</a:t>
            </a:r>
          </a:p>
          <a:p>
            <a:pPr lvl="1"/>
            <a:r>
              <a:rPr lang="en-US"/>
              <a:t> Up to 15 lessons</a:t>
            </a:r>
          </a:p>
          <a:p>
            <a:pPr lvl="1"/>
            <a:r>
              <a:rPr lang="en-US"/>
              <a:t>Teacher-led small group (3-5 students)</a:t>
            </a:r>
          </a:p>
          <a:p>
            <a:r>
              <a:rPr lang="en-US"/>
              <a:t>Teachers continue to collect DBR</a:t>
            </a:r>
          </a:p>
        </p:txBody>
      </p:sp>
      <p:pic>
        <p:nvPicPr>
          <p:cNvPr id="9" name="Picture">
            <a:extLst>
              <a:ext uri="{FF2B5EF4-FFF2-40B4-BE49-F238E27FC236}">
                <a16:creationId xmlns:a16="http://schemas.microsoft.com/office/drawing/2014/main" id="{27BD01E7-AA87-8466-31C7-41902F82503F}"/>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0" name="Rectangle">
            <a:extLst>
              <a:ext uri="{FF2B5EF4-FFF2-40B4-BE49-F238E27FC236}">
                <a16:creationId xmlns:a16="http://schemas.microsoft.com/office/drawing/2014/main" id="{D4125E75-C9CF-C987-577C-91D8450925A7}"/>
              </a:ext>
              <a:ext uri="{C183D7F6-B498-43B3-948B-1728B52AA6E4}">
                <adec:decorative xmlns:adec="http://schemas.microsoft.com/office/drawing/2017/decorative" val="1"/>
              </a:ext>
            </a:extLst>
          </p:cNvPr>
          <p:cNvSpPr/>
          <p:nvPr/>
        </p:nvSpPr>
        <p:spPr>
          <a:xfrm>
            <a:off x="7028688" y="4663440"/>
            <a:ext cx="4193446"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F23BE1B9-16A6-76CE-ED40-58C735A29D4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5D1675A-1795-C907-F626-6744E041E3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7FD3381-F91C-5FF7-9910-DBFBCEA6EE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Continue to collect DBR data</a:t>
            </a:r>
          </a:p>
          <a:p>
            <a:r>
              <a:rPr lang="en-US"/>
              <a:t>Student Self-Monitoring</a:t>
            </a:r>
          </a:p>
          <a:p>
            <a:r>
              <a:rPr lang="en-US"/>
              <a:t>Teachers facilitate self-monitoring</a:t>
            </a:r>
          </a:p>
        </p:txBody>
      </p:sp>
      <p:pic>
        <p:nvPicPr>
          <p:cNvPr id="10" name="Picture">
            <a:extLst>
              <a:ext uri="{FF2B5EF4-FFF2-40B4-BE49-F238E27FC236}">
                <a16:creationId xmlns:a16="http://schemas.microsoft.com/office/drawing/2014/main" id="{813F5324-E4CB-CA90-6C9C-47FD91DB97FA}"/>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2DA75B0-70F1-5DA2-375B-43325847EC1D}"/>
              </a:ext>
              <a:ext uri="{C183D7F6-B498-43B3-948B-1728B52AA6E4}">
                <adec:decorative xmlns:adec="http://schemas.microsoft.com/office/drawing/2017/decorative" val="1"/>
              </a:ext>
            </a:extLst>
          </p:cNvPr>
          <p:cNvSpPr/>
          <p:nvPr/>
        </p:nvSpPr>
        <p:spPr>
          <a:xfrm>
            <a:off x="11022107" y="4645281"/>
            <a:ext cx="624238"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4BB7839D-A34E-90A1-401B-DB1F3495618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Logo">
              <a:extLst>
                <a:ext uri="{FF2B5EF4-FFF2-40B4-BE49-F238E27FC236}">
                  <a16:creationId xmlns:a16="http://schemas.microsoft.com/office/drawing/2014/main" id="{C1DD2C20-6D8D-24FD-EF5E-2E331861A1D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3E5CC89C-FFE7-5BBD-3882-F7E222AE76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3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p:txBody>
          <a:bodyPr/>
          <a:lstStyle/>
          <a:p>
            <a:r>
              <a:rPr lang="en-US" sz="6000"/>
              <a:t>Step 1</a:t>
            </a:r>
          </a:p>
        </p:txBody>
      </p:sp>
      <p:sp>
        <p:nvSpPr>
          <p:cNvPr id="4" name="Text Placeholder 3">
            <a:extLst>
              <a:ext uri="{FF2B5EF4-FFF2-40B4-BE49-F238E27FC236}">
                <a16:creationId xmlns:a16="http://schemas.microsoft.com/office/drawing/2014/main" id="{BD26E6DC-35DF-7692-D1B6-3D77EB5FC8CB}"/>
              </a:ext>
            </a:extLst>
          </p:cNvPr>
          <p:cNvSpPr>
            <a:spLocks noGrp="1"/>
          </p:cNvSpPr>
          <p:nvPr>
            <p:ph type="body" idx="1"/>
          </p:nvPr>
        </p:nvSpPr>
        <p:spPr/>
        <p:txBody>
          <a:bodyPr/>
          <a:lstStyle/>
          <a:p>
            <a:r>
              <a:rPr lang="en-US" b="1"/>
              <a:t>Use data to connect students to Recognize. Relax. Record</a:t>
            </a:r>
          </a:p>
          <a:p>
            <a:endParaRPr lang="en-US"/>
          </a:p>
        </p:txBody>
      </p:sp>
    </p:spTree>
    <p:extLst>
      <p:ext uri="{BB962C8B-B14F-4D97-AF65-F5344CB8AC3E}">
        <p14:creationId xmlns:p14="http://schemas.microsoft.com/office/powerpoint/2010/main" val="323735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D468DFC-C4D4-6CA0-12B8-DEF8EFABE9B0}"/>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90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1250-AA24-4117-7C7A-2ECFA5C41527}"/>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F720CE1-B7F5-9569-C1D5-0804F978D1E0}"/>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87E1A1D0-72D7-930E-8798-09C83450679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1</a:t>
            </a:r>
          </a:p>
        </p:txBody>
      </p:sp>
      <p:pic>
        <p:nvPicPr>
          <p:cNvPr id="7" name="Picture 1" descr="Recognize. Relax. Record. module cover">
            <a:extLst>
              <a:ext uri="{FF2B5EF4-FFF2-40B4-BE49-F238E27FC236}">
                <a16:creationId xmlns:a16="http://schemas.microsoft.com/office/drawing/2014/main" id="{2DDD58C7-7311-2C6B-CB7B-B7F7FA9D74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p:spPr>
      </p:pic>
      <p:grpSp>
        <p:nvGrpSpPr>
          <p:cNvPr id="2" name="Group 1" descr="Screenshot of the RRR module table of contents with a blue rectangle outlining page 14 (Step 1)">
            <a:extLst>
              <a:ext uri="{FF2B5EF4-FFF2-40B4-BE49-F238E27FC236}">
                <a16:creationId xmlns:a16="http://schemas.microsoft.com/office/drawing/2014/main" id="{B2748C37-9497-F579-0789-FF3BE2DC6F86}"/>
              </a:ext>
            </a:extLst>
          </p:cNvPr>
          <p:cNvGrpSpPr/>
          <p:nvPr/>
        </p:nvGrpSpPr>
        <p:grpSpPr>
          <a:xfrm>
            <a:off x="4067962" y="1450032"/>
            <a:ext cx="2304288" cy="5102524"/>
            <a:chOff x="4067962" y="1450032"/>
            <a:chExt cx="2304288" cy="5102524"/>
          </a:xfrm>
        </p:grpSpPr>
        <p:pic>
          <p:nvPicPr>
            <p:cNvPr id="8" name="Picture">
              <a:extLst>
                <a:ext uri="{FF2B5EF4-FFF2-40B4-BE49-F238E27FC236}">
                  <a16:creationId xmlns:a16="http://schemas.microsoft.com/office/drawing/2014/main" id="{F8D10C6F-04DB-B479-A752-5D4DBC672AB5}"/>
                </a:ext>
              </a:extLst>
            </p:cNvPr>
            <p:cNvPicPr>
              <a:picLocks noChangeAspect="1"/>
            </p:cNvPicPr>
            <p:nvPr/>
          </p:nvPicPr>
          <p:blipFill>
            <a:blip r:embed="rId4"/>
            <a:srcRect/>
            <a:stretch/>
          </p:blipFill>
          <p:spPr>
            <a:xfrm>
              <a:off x="4319250" y="1450032"/>
              <a:ext cx="1809405" cy="5102524"/>
            </a:xfrm>
            <a:prstGeom prst="rect">
              <a:avLst/>
            </a:prstGeom>
          </p:spPr>
        </p:pic>
        <p:sp>
          <p:nvSpPr>
            <p:cNvPr id="11" name="Rectangle">
              <a:extLst>
                <a:ext uri="{FF2B5EF4-FFF2-40B4-BE49-F238E27FC236}">
                  <a16:creationId xmlns:a16="http://schemas.microsoft.com/office/drawing/2014/main" id="{91788862-307E-47E6-78A4-42BE86E771C8}"/>
                </a:ext>
              </a:extLst>
            </p:cNvPr>
            <p:cNvSpPr/>
            <p:nvPr/>
          </p:nvSpPr>
          <p:spPr>
            <a:xfrm>
              <a:off x="4067962" y="2133600"/>
              <a:ext cx="2304288" cy="2627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Secondary Tier 2 Intervention Grid for Recognize. Relax. Record.">
            <a:extLst>
              <a:ext uri="{FF2B5EF4-FFF2-40B4-BE49-F238E27FC236}">
                <a16:creationId xmlns:a16="http://schemas.microsoft.com/office/drawing/2014/main" id="{140B1A7C-EA09-497C-CB08-9D4DE4AC0A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5844" y="2305157"/>
            <a:ext cx="4606290" cy="35591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DA711010-1F0C-D154-C35E-87AB2E534B2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6E74FD42-8823-74CC-1466-3FE93C5BA60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CD5B61C3-353F-6CA5-7A96-AF585F8651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5781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lstStyle/>
          <a:p>
            <a:r>
              <a:rPr lang="en-US"/>
              <a:t>Recognize. Relax. Record. </a:t>
            </a:r>
            <a:br>
              <a:rPr lang="en-US"/>
            </a:br>
            <a:r>
              <a:rPr lang="en-US"/>
              <a:t>Secondary (Tier 2) Intervention Grid</a:t>
            </a:r>
          </a:p>
        </p:txBody>
      </p:sp>
      <p:sp>
        <p:nvSpPr>
          <p:cNvPr id="4" name="Title">
            <a:extLst>
              <a:ext uri="{FF2B5EF4-FFF2-40B4-BE49-F238E27FC236}">
                <a16:creationId xmlns:a16="http://schemas.microsoft.com/office/drawing/2014/main" id="{C2887C02-AE4C-0CFD-8EDA-A044305CB404}"/>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a:t>
            </a:r>
            <a:br>
              <a:rPr lang="en-US"/>
            </a:br>
            <a:r>
              <a:rPr lang="en-US"/>
              <a:t>Secondary (Tier 2) Intervention Grid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DEE2496-FBFD-BDB2-AB7F-D9ECBB407530}"/>
              </a:ext>
            </a:extLst>
          </p:cNvPr>
          <p:cNvSpPr>
            <a:spLocks noGrp="1"/>
          </p:cNvSpPr>
          <p:nvPr>
            <p:ph type="title"/>
          </p:nvPr>
        </p:nvSpPr>
        <p:spPr/>
        <p:txBody>
          <a:bodyPr/>
          <a:lstStyle/>
          <a:p>
            <a:r>
              <a:rPr lang="en-US"/>
              <a:t>Step 2</a:t>
            </a:r>
          </a:p>
        </p:txBody>
      </p:sp>
      <p:sp>
        <p:nvSpPr>
          <p:cNvPr id="5" name="Text">
            <a:extLst>
              <a:ext uri="{FF2B5EF4-FFF2-40B4-BE49-F238E27FC236}">
                <a16:creationId xmlns:a16="http://schemas.microsoft.com/office/drawing/2014/main" id="{76FB7E1E-DB15-69D3-C9C8-F4882B998972}"/>
              </a:ext>
            </a:extLst>
          </p:cNvPr>
          <p:cNvSpPr>
            <a:spLocks noGrp="1"/>
          </p:cNvSpPr>
          <p:nvPr>
            <p:ph type="body" idx="1"/>
          </p:nvPr>
        </p:nvSpPr>
        <p:spPr/>
        <p:txBody>
          <a:bodyPr/>
          <a:lstStyle/>
          <a:p>
            <a:r>
              <a:rPr lang="en-US" b="1"/>
              <a:t>Plan RRR Procedures</a:t>
            </a:r>
          </a:p>
          <a:p>
            <a:endParaRPr lang="en-US"/>
          </a:p>
        </p:txBody>
      </p:sp>
    </p:spTree>
    <p:extLst>
      <p:ext uri="{BB962C8B-B14F-4D97-AF65-F5344CB8AC3E}">
        <p14:creationId xmlns:p14="http://schemas.microsoft.com/office/powerpoint/2010/main" val="614826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DB5E-D00C-D4CE-A82B-B6C81E4A516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9445C4A-ED97-4664-2ED8-8E0E707646DF}"/>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5" name="Title 1">
            <a:extLst>
              <a:ext uri="{FF2B5EF4-FFF2-40B4-BE49-F238E27FC236}">
                <a16:creationId xmlns:a16="http://schemas.microsoft.com/office/drawing/2014/main" id="{159C07EE-64B6-3115-513A-2B5ADB2A3275}"/>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2</a:t>
            </a:r>
          </a:p>
        </p:txBody>
      </p:sp>
      <p:pic>
        <p:nvPicPr>
          <p:cNvPr id="7" name="Picture 1" descr="Recognize. Relax. Record. module cover">
            <a:extLst>
              <a:ext uri="{FF2B5EF4-FFF2-40B4-BE49-F238E27FC236}">
                <a16:creationId xmlns:a16="http://schemas.microsoft.com/office/drawing/2014/main" id="{9C238742-1D13-FB6E-21FA-620BA13C2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5 (Step 2)">
            <a:extLst>
              <a:ext uri="{FF2B5EF4-FFF2-40B4-BE49-F238E27FC236}">
                <a16:creationId xmlns:a16="http://schemas.microsoft.com/office/drawing/2014/main" id="{3FA10E93-9266-C33A-EB49-07A0D98EB3A6}"/>
              </a:ext>
            </a:extLst>
          </p:cNvPr>
          <p:cNvGrpSpPr/>
          <p:nvPr/>
        </p:nvGrpSpPr>
        <p:grpSpPr>
          <a:xfrm>
            <a:off x="4067962" y="1593289"/>
            <a:ext cx="2304288" cy="4816010"/>
            <a:chOff x="4067962" y="1593289"/>
            <a:chExt cx="2304288" cy="4816010"/>
          </a:xfrm>
        </p:grpSpPr>
        <p:pic>
          <p:nvPicPr>
            <p:cNvPr id="8" name="Picture">
              <a:extLst>
                <a:ext uri="{FF2B5EF4-FFF2-40B4-BE49-F238E27FC236}">
                  <a16:creationId xmlns:a16="http://schemas.microsoft.com/office/drawing/2014/main" id="{C5ABCFD5-008B-CCE6-3182-F9EF41079654}"/>
                </a:ext>
              </a:extLst>
            </p:cNvPr>
            <p:cNvPicPr>
              <a:picLocks noChangeAspect="1"/>
            </p:cNvPicPr>
            <p:nvPr/>
          </p:nvPicPr>
          <p:blipFill>
            <a:blip r:embed="rId4"/>
            <a:srcRect/>
            <a:stretch/>
          </p:blipFill>
          <p:spPr>
            <a:xfrm>
              <a:off x="4319250" y="1593289"/>
              <a:ext cx="1809405" cy="4816010"/>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8CBAD192-2E40-EF48-B4F2-96ABE794A0B2}"/>
                </a:ext>
              </a:extLst>
            </p:cNvPr>
            <p:cNvSpPr/>
            <p:nvPr/>
          </p:nvSpPr>
          <p:spPr>
            <a:xfrm>
              <a:off x="4067962" y="2456032"/>
              <a:ext cx="2304288" cy="201538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Teacher Social Validity Questionnaire (pre-intervention)">
            <a:extLst>
              <a:ext uri="{FF2B5EF4-FFF2-40B4-BE49-F238E27FC236}">
                <a16:creationId xmlns:a16="http://schemas.microsoft.com/office/drawing/2014/main" id="{964E0067-31AB-3F7B-76DB-D86EBE3751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836260" y="1478794"/>
            <a:ext cx="3809935" cy="4930505"/>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01FB2C2B-BD83-3C0D-B8BA-47EE60820F3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89B3C69-FC14-2E43-79DC-EBD2C88FD4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A41A260D-FD4C-DB1B-C638-8A78FC97F50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5917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731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a:p>
        </p:txBody>
      </p:sp>
      <p:sp>
        <p:nvSpPr>
          <p:cNvPr id="16" name="Title 1">
            <a:extLst>
              <a:ext uri="{FF2B5EF4-FFF2-40B4-BE49-F238E27FC236}">
                <a16:creationId xmlns:a16="http://schemas.microsoft.com/office/drawing/2014/main" id="{8729889E-F93F-B885-8848-7B135BF61D0E}"/>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2</a:t>
            </a:r>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6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Teacher Recording Form</a:t>
            </a:r>
            <a:br>
              <a:rPr lang="en-US" sz="1200"/>
            </a:br>
            <a:r>
              <a:rPr lang="en-US" sz="12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0107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Step 3</a:t>
            </a:r>
          </a:p>
        </p:txBody>
      </p:sp>
      <p:sp>
        <p:nvSpPr>
          <p:cNvPr id="3" name="Text 1">
            <a:extLst>
              <a:ext uri="{FF2B5EF4-FFF2-40B4-BE49-F238E27FC236}">
                <a16:creationId xmlns:a16="http://schemas.microsoft.com/office/drawing/2014/main" id="{93B915D0-2997-EE8B-3720-70DC44639DE9}"/>
              </a:ext>
            </a:extLst>
          </p:cNvPr>
          <p:cNvSpPr>
            <a:spLocks noGrp="1"/>
          </p:cNvSpPr>
          <p:nvPr>
            <p:ph type="body" idx="1"/>
          </p:nvPr>
        </p:nvSpPr>
        <p:spPr/>
        <p:txBody>
          <a:bodyPr/>
          <a:lstStyle/>
          <a:p>
            <a:r>
              <a:rPr lang="en-US" b="1"/>
              <a:t>Begin baseline data collection</a:t>
            </a:r>
          </a:p>
          <a:p>
            <a:endParaRPr lang="en-US"/>
          </a:p>
        </p:txBody>
      </p:sp>
    </p:spTree>
    <p:extLst>
      <p:ext uri="{BB962C8B-B14F-4D97-AF65-F5344CB8AC3E}">
        <p14:creationId xmlns:p14="http://schemas.microsoft.com/office/powerpoint/2010/main" val="3396205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084A6907-BF52-8D2D-4609-1A5A28F4075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3</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Data Tracker (duration tab)">
            <a:extLst>
              <a:ext uri="{FF2B5EF4-FFF2-40B4-BE49-F238E27FC236}">
                <a16:creationId xmlns:a16="http://schemas.microsoft.com/office/drawing/2014/main" id="{DC1FA563-87F9-E90A-D35B-8E3F3838F21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632896" y="2484119"/>
            <a:ext cx="5124159" cy="2672961"/>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61820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2B8-624D-7999-04C2-A744FA597811}"/>
              </a:ext>
            </a:extLst>
          </p:cNvPr>
          <p:cNvSpPr>
            <a:spLocks noGrp="1"/>
          </p:cNvSpPr>
          <p:nvPr>
            <p:ph type="title"/>
          </p:nvPr>
        </p:nvSpPr>
        <p:spPr/>
        <p:txBody>
          <a:bodyPr/>
          <a:lstStyle/>
          <a:p>
            <a:r>
              <a:rPr lang="en-US"/>
              <a:t>Step 3</a:t>
            </a:r>
            <a:br>
              <a:rPr lang="en-US"/>
            </a:br>
            <a:r>
              <a:rPr lang="en-US" sz="3200" b="0">
                <a:latin typeface="Arial" panose="020B0604020202020204"/>
              </a:rPr>
              <a:t>Begin baseline data collection</a:t>
            </a:r>
            <a:endParaRPr lang="en-US" sz="3200" b="0"/>
          </a:p>
        </p:txBody>
      </p:sp>
      <p:pic>
        <p:nvPicPr>
          <p:cNvPr id="7" name="Picture 1" descr="RRR Teacher Recording Form (direct behavior rating)">
            <a:extLst>
              <a:ext uri="{FF2B5EF4-FFF2-40B4-BE49-F238E27FC236}">
                <a16:creationId xmlns:a16="http://schemas.microsoft.com/office/drawing/2014/main" id="{393B6E8E-8E0B-051A-B9DA-02EBE74642E4}"/>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98858"/>
            <a:ext cx="5077047" cy="3924063"/>
          </a:xfrm>
          <a:prstGeom prst="rect">
            <a:avLst/>
          </a:prstGeom>
          <a:ln>
            <a:noFill/>
          </a:ln>
          <a:effectLst>
            <a:outerShdw blurRad="292100" dist="139700" dir="2700000" algn="tl" rotWithShape="0">
              <a:srgbClr val="333333">
                <a:alpha val="65000"/>
              </a:srgbClr>
            </a:outerShdw>
          </a:effectLst>
        </p:spPr>
      </p:pic>
      <p:pic>
        <p:nvPicPr>
          <p:cNvPr id="9" name="Picture 2" descr="RRR Engagement Graphing Handout">
            <a:extLst>
              <a:ext uri="{FF2B5EF4-FFF2-40B4-BE49-F238E27FC236}">
                <a16:creationId xmlns:a16="http://schemas.microsoft.com/office/drawing/2014/main" id="{4EBF650C-1282-5F89-E27A-A8531CC396A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999313"/>
            <a:ext cx="5077047" cy="3923172"/>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54DE14C6-37C6-F9F7-67C9-4FC4EAFA082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213C13-2415-2BFF-616F-AE88D53E1D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33AA4C21-B0F0-626E-DBA4-C0B518E093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i="1"/>
              <a:t>most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751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15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53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62F-745B-180B-6B95-5BB61F5AD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Direct Behavior Rating: Internalizing Behavior Definition</a:t>
            </a:r>
          </a:p>
        </p:txBody>
      </p:sp>
      <p:pic>
        <p:nvPicPr>
          <p:cNvPr id="5" name="Picture" descr="Direct Behavior Rating Internalizing Behavior Definition form">
            <a:extLst>
              <a:ext uri="{FF2B5EF4-FFF2-40B4-BE49-F238E27FC236}">
                <a16:creationId xmlns:a16="http://schemas.microsoft.com/office/drawing/2014/main" id="{AFEC630D-4DBC-8EC6-0939-BC46D9B56E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37751" y="188442"/>
            <a:ext cx="8387324" cy="6481114"/>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C1E242D2-17C0-A52E-0C72-C4F0A8884243}"/>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AB1148DC-4589-EA01-ED10-A07FA9FA104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07EECEC1-7F05-B287-CC90-A3B2D87BF1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10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F24-6A0B-5D8E-12DF-EAD61F8B60FA}"/>
              </a:ext>
            </a:extLst>
          </p:cNvPr>
          <p:cNvSpPr>
            <a:spLocks noGrp="1"/>
          </p:cNvSpPr>
          <p:nvPr>
            <p:ph type="title"/>
          </p:nvPr>
        </p:nvSpPr>
        <p:spPr/>
        <p:txBody>
          <a:bodyPr/>
          <a:lstStyle/>
          <a:p>
            <a:r>
              <a:rPr lang="en-US"/>
              <a:t>Talk Time</a:t>
            </a:r>
          </a:p>
        </p:txBody>
      </p:sp>
      <p:sp>
        <p:nvSpPr>
          <p:cNvPr id="3" name="Content 1">
            <a:extLst>
              <a:ext uri="{FF2B5EF4-FFF2-40B4-BE49-F238E27FC236}">
                <a16:creationId xmlns:a16="http://schemas.microsoft.com/office/drawing/2014/main" id="{D0AAB92C-519C-49CE-C7A4-647B6A9C0D4A}"/>
              </a:ext>
            </a:extLst>
          </p:cNvPr>
          <p:cNvSpPr>
            <a:spLocks noGrp="1"/>
          </p:cNvSpPr>
          <p:nvPr>
            <p:ph sz="half" idx="1"/>
          </p:nvPr>
        </p:nvSpPr>
        <p:spPr>
          <a:xfrm>
            <a:off x="838200" y="1825625"/>
            <a:ext cx="5992906" cy="4351338"/>
          </a:xfrm>
        </p:spPr>
        <p:txBody>
          <a:bodyPr>
            <a:noAutofit/>
          </a:bodyPr>
          <a:lstStyle/>
          <a:p>
            <a:r>
              <a:rPr lang="en-US" sz="3200"/>
              <a:t>What does internalizing behavior look like for your students?</a:t>
            </a:r>
          </a:p>
          <a:p>
            <a:r>
              <a:rPr lang="en-US" sz="3200"/>
              <a:t>What time of day might work best for your RRR Rating Period?</a:t>
            </a:r>
          </a:p>
        </p:txBody>
      </p:sp>
      <p:pic>
        <p:nvPicPr>
          <p:cNvPr id="5" name="Picture">
            <a:extLst>
              <a:ext uri="{FF2B5EF4-FFF2-40B4-BE49-F238E27FC236}">
                <a16:creationId xmlns:a16="http://schemas.microsoft.com/office/drawing/2014/main" id="{2A9F2993-B640-103D-1C26-E88DA4A66F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grpSp>
        <p:nvGrpSpPr>
          <p:cNvPr id="12" name="RRR">
            <a:extLst>
              <a:ext uri="{FF2B5EF4-FFF2-40B4-BE49-F238E27FC236}">
                <a16:creationId xmlns:a16="http://schemas.microsoft.com/office/drawing/2014/main" id="{074FE273-B524-70E1-D3BE-24835298112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3" name="Logo">
              <a:extLst>
                <a:ext uri="{FF2B5EF4-FFF2-40B4-BE49-F238E27FC236}">
                  <a16:creationId xmlns:a16="http://schemas.microsoft.com/office/drawing/2014/main" id="{A434FFC8-B2F5-402C-85E7-69454D48D63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55BDE5B7-5F68-A393-31C1-6BC0F95DF10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02:00">
            <a:extLst>
              <a:ext uri="{FF2B5EF4-FFF2-40B4-BE49-F238E27FC236}">
                <a16:creationId xmlns:a16="http://schemas.microsoft.com/office/drawing/2014/main" id="{85A4B39C-27C4-6CAC-B5E4-6EE4A69B1FE5}"/>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571806" y="4782834"/>
            <a:ext cx="4714022" cy="1671638"/>
          </a:xfrm>
          <a:prstGeom prst="rect">
            <a:avLst/>
          </a:prstGeom>
          <a:noFill/>
        </p:spPr>
      </p:pic>
      <p:pic>
        <p:nvPicPr>
          <p:cNvPr id="23" name="01:00">
            <a:extLst>
              <a:ext uri="{FF2B5EF4-FFF2-40B4-BE49-F238E27FC236}">
                <a16:creationId xmlns:a16="http://schemas.microsoft.com/office/drawing/2014/main" id="{E7D68FFD-8588-2375-437C-571BE49BAD68}"/>
              </a:ex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571806" y="4782836"/>
            <a:ext cx="4714022" cy="1671638"/>
          </a:xfrm>
          <a:prstGeom prst="rect">
            <a:avLst/>
          </a:prstGeom>
          <a:noFill/>
        </p:spPr>
      </p:pic>
      <p:pic>
        <p:nvPicPr>
          <p:cNvPr id="24" name="00:30">
            <a:extLst>
              <a:ext uri="{FF2B5EF4-FFF2-40B4-BE49-F238E27FC236}">
                <a16:creationId xmlns:a16="http://schemas.microsoft.com/office/drawing/2014/main" id="{58F658B1-6687-A826-0F99-D8F3130E6898}"/>
              </a:ex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571694" y="4782832"/>
            <a:ext cx="4714022" cy="1671638"/>
          </a:xfrm>
          <a:prstGeom prst="rect">
            <a:avLst/>
          </a:prstGeom>
          <a:noFill/>
        </p:spPr>
      </p:pic>
      <p:pic>
        <p:nvPicPr>
          <p:cNvPr id="25" name="00:00">
            <a:extLst>
              <a:ext uri="{FF2B5EF4-FFF2-40B4-BE49-F238E27FC236}">
                <a16:creationId xmlns:a16="http://schemas.microsoft.com/office/drawing/2014/main" id="{33B153CD-4A11-61CC-923A-97D239A2B6ED}"/>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571750" y="4782832"/>
            <a:ext cx="4714020" cy="1671639"/>
          </a:xfrm>
          <a:prstGeom prst="rect">
            <a:avLst/>
          </a:prstGeom>
          <a:noFill/>
        </p:spPr>
      </p:pic>
    </p:spTree>
    <p:extLst>
      <p:ext uri="{BB962C8B-B14F-4D97-AF65-F5344CB8AC3E}">
        <p14:creationId xmlns:p14="http://schemas.microsoft.com/office/powerpoint/2010/main" val="27147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300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50000"/>
                            </p:stCondLst>
                            <p:childTnLst>
                              <p:par>
                                <p:cTn id="14" presetID="1" presetClass="entr" presetSubtype="0" fill="hold" nodeType="afterEffect">
                                  <p:stCondLst>
                                    <p:cond delay="3000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E7A1A09-9C3A-01F2-BCCE-0974A136884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648738" y="1062839"/>
            <a:ext cx="2516085" cy="2516085"/>
          </a:xfrm>
          <a:prstGeom prst="rect">
            <a:avLst/>
          </a:prstGeom>
        </p:spPr>
      </p:pic>
    </p:spTree>
    <p:extLst>
      <p:ext uri="{BB962C8B-B14F-4D97-AF65-F5344CB8AC3E}">
        <p14:creationId xmlns:p14="http://schemas.microsoft.com/office/powerpoint/2010/main" val="384172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3D18397-9277-BACC-601B-59FE5AE01143}"/>
              </a:ext>
            </a:extLst>
          </p:cNvPr>
          <p:cNvSpPr>
            <a:spLocks noGrp="1"/>
          </p:cNvSpPr>
          <p:nvPr>
            <p:ph type="title"/>
          </p:nvPr>
        </p:nvSpPr>
        <p:spPr/>
        <p:txBody>
          <a:bodyPr/>
          <a:lstStyle/>
          <a:p>
            <a:r>
              <a:rPr lang="en-US"/>
              <a:t>Step 4</a:t>
            </a:r>
          </a:p>
        </p:txBody>
      </p:sp>
      <p:sp>
        <p:nvSpPr>
          <p:cNvPr id="5" name="Text">
            <a:extLst>
              <a:ext uri="{FF2B5EF4-FFF2-40B4-BE49-F238E27FC236}">
                <a16:creationId xmlns:a16="http://schemas.microsoft.com/office/drawing/2014/main" id="{254DEB8D-8E28-B092-7E00-B04253FB39A1}"/>
              </a:ext>
            </a:extLst>
          </p:cNvPr>
          <p:cNvSpPr>
            <a:spLocks noGrp="1"/>
          </p:cNvSpPr>
          <p:nvPr>
            <p:ph type="body" idx="1"/>
          </p:nvPr>
        </p:nvSpPr>
        <p:spPr/>
        <p:txBody>
          <a:bodyPr/>
          <a:lstStyle/>
          <a:p>
            <a:r>
              <a:rPr lang="en-US" b="1"/>
              <a:t>Provide RRR Instruction</a:t>
            </a:r>
          </a:p>
          <a:p>
            <a:endParaRPr lang="en-US"/>
          </a:p>
        </p:txBody>
      </p:sp>
    </p:spTree>
    <p:extLst>
      <p:ext uri="{BB962C8B-B14F-4D97-AF65-F5344CB8AC3E}">
        <p14:creationId xmlns:p14="http://schemas.microsoft.com/office/powerpoint/2010/main" val="3667998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23-75AA-6BE1-C8B4-A3298A6018A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58E0394-FB94-6394-6C43-21B89929BE2B}"/>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CDEF20ED-CA6A-DE4F-01D0-6DE5E6DEB0F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4</a:t>
            </a:r>
          </a:p>
        </p:txBody>
      </p:sp>
      <p:pic>
        <p:nvPicPr>
          <p:cNvPr id="5" name="Picture 1" descr="Recognize. Relax. Record. module cover">
            <a:extLst>
              <a:ext uri="{FF2B5EF4-FFF2-40B4-BE49-F238E27FC236}">
                <a16:creationId xmlns:a16="http://schemas.microsoft.com/office/drawing/2014/main" id="{11899996-7953-8782-41CB-E156294D7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7 (Step 4)">
            <a:extLst>
              <a:ext uri="{FF2B5EF4-FFF2-40B4-BE49-F238E27FC236}">
                <a16:creationId xmlns:a16="http://schemas.microsoft.com/office/drawing/2014/main" id="{5AB5168E-F8E4-03B8-ADC4-2D419A23ADD9}"/>
              </a:ext>
            </a:extLst>
          </p:cNvPr>
          <p:cNvGrpSpPr/>
          <p:nvPr/>
        </p:nvGrpSpPr>
        <p:grpSpPr>
          <a:xfrm>
            <a:off x="4039153" y="1862727"/>
            <a:ext cx="2304288" cy="4192358"/>
            <a:chOff x="4039153" y="1862727"/>
            <a:chExt cx="2304288" cy="4192358"/>
          </a:xfrm>
        </p:grpSpPr>
        <p:pic>
          <p:nvPicPr>
            <p:cNvPr id="8" name="Picture">
              <a:extLst>
                <a:ext uri="{FF2B5EF4-FFF2-40B4-BE49-F238E27FC236}">
                  <a16:creationId xmlns:a16="http://schemas.microsoft.com/office/drawing/2014/main" id="{912E4C0A-97EC-CF72-FBD6-ADDE72BEA61D}"/>
                </a:ext>
              </a:extLst>
            </p:cNvPr>
            <p:cNvPicPr>
              <a:picLocks noChangeAspect="1"/>
            </p:cNvPicPr>
            <p:nvPr/>
          </p:nvPicPr>
          <p:blipFill>
            <a:blip r:embed="rId4"/>
            <a:srcRect/>
            <a:stretch/>
          </p:blipFill>
          <p:spPr>
            <a:xfrm>
              <a:off x="4286595" y="1862727"/>
              <a:ext cx="1809405" cy="4192358"/>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7483D590-B3BA-AD9F-11EF-4A2C57CFD9B8}"/>
                </a:ext>
              </a:extLst>
            </p:cNvPr>
            <p:cNvSpPr/>
            <p:nvPr/>
          </p:nvSpPr>
          <p:spPr>
            <a:xfrm>
              <a:off x="4039153" y="2081128"/>
              <a:ext cx="2304288" cy="17410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Feelings Recording Card">
            <a:extLst>
              <a:ext uri="{FF2B5EF4-FFF2-40B4-BE49-F238E27FC236}">
                <a16:creationId xmlns:a16="http://schemas.microsoft.com/office/drawing/2014/main" id="{849F2CFD-6FA9-32CC-CF76-5ABE4E4410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632383" y="2951659"/>
            <a:ext cx="4589751" cy="178576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5BD98C7-7E94-44BB-EE5B-B89EB777CE8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B3680E7-2C9D-9289-5AED-85DD47418F8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BDCCBD3-A33F-F9A4-0479-4CAB56D0BD6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4561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39A-E7B4-3BAD-8496-3055E94DBF98}"/>
              </a:ext>
            </a:extLst>
          </p:cNvPr>
          <p:cNvSpPr>
            <a:spLocks noGrp="1"/>
          </p:cNvSpPr>
          <p:nvPr>
            <p:ph type="title"/>
          </p:nvPr>
        </p:nvSpPr>
        <p:spPr/>
        <p:txBody>
          <a:bodyPr/>
          <a:lstStyle/>
          <a:p>
            <a:r>
              <a:rPr lang="en-US"/>
              <a:t>Step 4</a:t>
            </a:r>
            <a:br>
              <a:rPr lang="en-US"/>
            </a:br>
            <a:r>
              <a:rPr lang="en-US" sz="3200" b="0"/>
              <a:t>Provide RRR Instruction</a:t>
            </a:r>
          </a:p>
        </p:txBody>
      </p:sp>
      <p:pic>
        <p:nvPicPr>
          <p:cNvPr id="7" name="Content 1"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0B12A789-393C-8B63-57BD-A4B407598A7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90889" y="1762125"/>
            <a:ext cx="8410222" cy="4730750"/>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6905DC0A-F791-6F30-7680-C498FE110E8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DD2675-6CC1-A0B4-73CB-1D93F09388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8D68DA55-8F2F-99DB-AC3F-72ACD1004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71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51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a:t>
            </a:r>
          </a:p>
        </p:txBody>
      </p:sp>
      <p:pic>
        <p:nvPicPr>
          <p:cNvPr id="6" name="Picture 1" descr="Family Strategy Note (English)">
            <a:extLst>
              <a:ext uri="{FF2B5EF4-FFF2-40B4-BE49-F238E27FC236}">
                <a16:creationId xmlns:a16="http://schemas.microsoft.com/office/drawing/2014/main" id="{325FE4C4-7D4A-62AF-FCA3-9B3C6BDFE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6100" y="1736138"/>
            <a:ext cx="2744724" cy="1961106"/>
          </a:xfrm>
          <a:prstGeom prst="rect">
            <a:avLst/>
          </a:prstGeom>
          <a:ln>
            <a:noFill/>
          </a:ln>
          <a:effectLst>
            <a:outerShdw blurRad="292100" dist="139700" dir="2700000" algn="tl" rotWithShape="0">
              <a:srgbClr val="333333">
                <a:alpha val="65000"/>
              </a:srgbClr>
            </a:outerShdw>
          </a:effectLst>
        </p:spPr>
      </p:pic>
      <p:pic>
        <p:nvPicPr>
          <p:cNvPr id="4" name="Picture 2" descr="Family Relaxation Strategy Card Ring (English)">
            <a:extLst>
              <a:ext uri="{FF2B5EF4-FFF2-40B4-BE49-F238E27FC236}">
                <a16:creationId xmlns:a16="http://schemas.microsoft.com/office/drawing/2014/main" id="{A80A0C6A-4C61-3C39-86AF-64FCB64F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9043" y="1640385"/>
            <a:ext cx="2826207" cy="1992189"/>
          </a:xfrm>
          <a:prstGeom prst="rect">
            <a:avLst/>
          </a:prstGeom>
        </p:spPr>
      </p:pic>
      <p:sp>
        <p:nvSpPr>
          <p:cNvPr id="12" name="Arrow">
            <a:extLst>
              <a:ext uri="{FF2B5EF4-FFF2-40B4-BE49-F238E27FC236}">
                <a16:creationId xmlns:a16="http://schemas.microsoft.com/office/drawing/2014/main" id="{D7D09A4D-F855-4719-BFF2-BF088D0CB9B8}"/>
              </a:ext>
            </a:extLst>
          </p:cNvPr>
          <p:cNvSpPr/>
          <p:nvPr/>
        </p:nvSpPr>
        <p:spPr>
          <a:xfrm>
            <a:off x="523875" y="4270405"/>
            <a:ext cx="2824006" cy="180022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a:t>Available in both Spanish and English!</a:t>
            </a:r>
          </a:p>
        </p:txBody>
      </p:sp>
      <p:pic>
        <p:nvPicPr>
          <p:cNvPr id="7" name="Picture 3" descr="Family Strategy Note (Spanish)">
            <a:extLst>
              <a:ext uri="{FF2B5EF4-FFF2-40B4-BE49-F238E27FC236}">
                <a16:creationId xmlns:a16="http://schemas.microsoft.com/office/drawing/2014/main" id="{7D5D86F8-BA98-F78A-6D2B-00B403574E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703" y="4200225"/>
            <a:ext cx="2751518" cy="1965960"/>
          </a:xfrm>
          <a:prstGeom prst="rect">
            <a:avLst/>
          </a:prstGeom>
          <a:ln>
            <a:noFill/>
          </a:ln>
          <a:effectLst>
            <a:outerShdw blurRad="292100" dist="139700" dir="2700000" algn="tl" rotWithShape="0">
              <a:srgbClr val="333333">
                <a:alpha val="65000"/>
              </a:srgbClr>
            </a:outerShdw>
          </a:effectLst>
        </p:spPr>
      </p:pic>
      <p:pic>
        <p:nvPicPr>
          <p:cNvPr id="5" name="Picture 4" descr="Family Relaxation Strategy Card Ring  (Spanish)">
            <a:extLst>
              <a:ext uri="{FF2B5EF4-FFF2-40B4-BE49-F238E27FC236}">
                <a16:creationId xmlns:a16="http://schemas.microsoft.com/office/drawing/2014/main" id="{5A0DD43A-AA99-7DDC-B0F6-EB563DC64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9043" y="4060122"/>
            <a:ext cx="3043430" cy="2010508"/>
          </a:xfrm>
          <a:prstGeom prst="rect">
            <a:avLst/>
          </a:prstGeom>
        </p:spPr>
      </p:pic>
      <p:grpSp>
        <p:nvGrpSpPr>
          <p:cNvPr id="8" name="RRR">
            <a:extLst>
              <a:ext uri="{FF2B5EF4-FFF2-40B4-BE49-F238E27FC236}">
                <a16:creationId xmlns:a16="http://schemas.microsoft.com/office/drawing/2014/main" id="{06C9AF38-ECB8-1C61-1EAA-7BB4FA6C2F2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7345749-C9E5-4E4B-7229-B372FBB14F1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E3C2654-BE80-C7E9-3031-CAEB584BF68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7066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3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3" name="Video" title="RRR Training 2: Instructional Hub Overview">
            <a:hlinkClick r:id="" action="ppaction://media"/>
            <a:extLst>
              <a:ext uri="{FF2B5EF4-FFF2-40B4-BE49-F238E27FC236}">
                <a16:creationId xmlns:a16="http://schemas.microsoft.com/office/drawing/2014/main" id="{2BAB42CF-EF1E-5C70-0555-4299B84CB371}"/>
              </a:ext>
            </a:extLst>
          </p:cNvPr>
          <p:cNvPicPr>
            <a:picLocks noRot="1" noChangeAspect="1"/>
          </p:cNvPicPr>
          <p:nvPr>
            <a:videoFile r:link="rId1"/>
          </p:nvPr>
        </p:nvPicPr>
        <p:blipFill>
          <a:blip r:embed="rId4"/>
          <a:stretch>
            <a:fillRect/>
          </a:stretch>
        </p:blipFill>
        <p:spPr>
          <a:xfrm>
            <a:off x="1320083" y="1265626"/>
            <a:ext cx="8895633" cy="5022103"/>
          </a:xfrm>
          <a:prstGeom prst="rect">
            <a:avLst/>
          </a:prstGeom>
        </p:spPr>
      </p:pic>
      <p:pic>
        <p:nvPicPr>
          <p:cNvPr id="10" name="Icon">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grpSp>
        <p:nvGrpSpPr>
          <p:cNvPr id="6" name="RRR">
            <a:extLst>
              <a:ext uri="{FF2B5EF4-FFF2-40B4-BE49-F238E27FC236}">
                <a16:creationId xmlns:a16="http://schemas.microsoft.com/office/drawing/2014/main" id="{5DE12987-C8AD-C8FA-1468-2875734AD78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DFDD3D4-4871-F007-9B28-0A4F590A036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1609309-C79C-1F1F-F72D-11F24163D26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a:t>
            </a:r>
          </a:p>
        </p:txBody>
      </p:sp>
      <p:sp>
        <p:nvSpPr>
          <p:cNvPr id="4" name="Rectangle">
            <a:extLst>
              <a:ext uri="{FF2B5EF4-FFF2-40B4-BE49-F238E27FC236}">
                <a16:creationId xmlns:a16="http://schemas.microsoft.com/office/drawing/2014/main" id="{279A67A9-C6EB-8672-2032-522A0AF516A2}"/>
              </a:ext>
            </a:extLst>
          </p:cNvPr>
          <p:cNvSpPr/>
          <p:nvPr/>
        </p:nvSpPr>
        <p:spPr>
          <a:xfrm>
            <a:off x="625054" y="1785899"/>
            <a:ext cx="4782968" cy="37029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2800"/>
              <a:t>Big Idea</a:t>
            </a:r>
          </a:p>
          <a:p>
            <a:pPr marL="285750" indent="-285750">
              <a:buFont typeface="Arial" panose="020B0604020202020204" pitchFamily="34" charset="0"/>
              <a:buChar char="•"/>
            </a:pPr>
            <a:r>
              <a:rPr lang="en-US" sz="2800"/>
              <a:t>Suggested Pacing &amp; Prompts</a:t>
            </a:r>
          </a:p>
          <a:p>
            <a:pPr marL="285750" indent="-285750">
              <a:buFont typeface="Arial" panose="020B0604020202020204" pitchFamily="34" charset="0"/>
              <a:buChar char="•"/>
            </a:pPr>
            <a:r>
              <a:rPr lang="en-US" sz="2800"/>
              <a:t>Embedded Materials</a:t>
            </a:r>
          </a:p>
          <a:p>
            <a:pPr marL="285750" indent="-285750">
              <a:buFont typeface="Arial" panose="020B0604020202020204" pitchFamily="34" charset="0"/>
              <a:buChar char="•"/>
            </a:pPr>
            <a:r>
              <a:rPr lang="en-US" sz="2800"/>
              <a:t>Situational Stories </a:t>
            </a:r>
          </a:p>
          <a:p>
            <a:pPr marL="285750" indent="-285750">
              <a:buFont typeface="Arial" panose="020B0604020202020204" pitchFamily="34" charset="0"/>
              <a:buChar char="•"/>
            </a:pPr>
            <a:r>
              <a:rPr lang="en-US" sz="2800"/>
              <a:t>Activities</a:t>
            </a:r>
          </a:p>
          <a:p>
            <a:pPr marL="285750" indent="-285750">
              <a:buFont typeface="Arial" panose="020B0604020202020204" pitchFamily="34" charset="0"/>
              <a:buChar char="•"/>
            </a:pPr>
            <a:r>
              <a:rPr lang="en-US" sz="2800"/>
              <a:t>Semi-scripted &amp; predictable layout</a:t>
            </a:r>
          </a:p>
        </p:txBody>
      </p:sp>
      <p:pic>
        <p:nvPicPr>
          <p:cNvPr id="2" name="Picture 1" descr="Lesson Plan Pacing Guide">
            <a:extLst>
              <a:ext uri="{FF2B5EF4-FFF2-40B4-BE49-F238E27FC236}">
                <a16:creationId xmlns:a16="http://schemas.microsoft.com/office/drawing/2014/main" id="{6E84AF29-BECF-B3EC-C6C7-53DE497D51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8440" y="4410210"/>
            <a:ext cx="2595813" cy="2157365"/>
          </a:xfrm>
          <a:prstGeom prst="rect">
            <a:avLst/>
          </a:prstGeom>
          <a:ln w="9525" cap="sq">
            <a:solidFill>
              <a:schemeClr val="accent5"/>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2D0B3BA5-E48F-4953-69F3-FFE9DDD232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4561" y="1690688"/>
            <a:ext cx="4925995" cy="4907705"/>
          </a:xfrm>
          <a:prstGeom prst="rect">
            <a:avLst/>
          </a:prstGeom>
        </p:spPr>
      </p:pic>
      <p:grpSp>
        <p:nvGrpSpPr>
          <p:cNvPr id="5" name="RRR">
            <a:extLst>
              <a:ext uri="{FF2B5EF4-FFF2-40B4-BE49-F238E27FC236}">
                <a16:creationId xmlns:a16="http://schemas.microsoft.com/office/drawing/2014/main" id="{774E4774-C236-F98C-A1FC-7AA9B030031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0FB3293B-34E6-3683-52A5-CAD1466A7B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B5FCDBF-1A01-E923-3C40-CA34265237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1329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screen">
            <a:extLst>
              <a:ext uri="{28A0092B-C50C-407E-A947-70E740481C1C}">
                <a14:useLocalDpi xmlns:a14="http://schemas.microsoft.com/office/drawing/2010/main"/>
              </a:ext>
            </a:extLst>
          </a:blip>
          <a:srcRect l="981" t="1417" r="3308" b="2152"/>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3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a:t>
            </a:r>
          </a:p>
        </p:txBody>
      </p:sp>
      <p:sp>
        <p:nvSpPr>
          <p:cNvPr id="4" name="Title 1">
            <a:extLst>
              <a:ext uri="{FF2B5EF4-FFF2-40B4-BE49-F238E27FC236}">
                <a16:creationId xmlns:a16="http://schemas.microsoft.com/office/drawing/2014/main" id="{48C65396-3912-B9E0-B0F3-D3AF70CB247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5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734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 Interactive</a:t>
            </a:r>
          </a:p>
        </p:txBody>
      </p:sp>
      <p:pic>
        <p:nvPicPr>
          <p:cNvPr id="10" name="Picture 1" descr="Screenshot of a RRR lesson plan page">
            <a:extLst>
              <a:ext uri="{FF2B5EF4-FFF2-40B4-BE49-F238E27FC236}">
                <a16:creationId xmlns:a16="http://schemas.microsoft.com/office/drawing/2014/main" id="{E7612AE6-93FF-455B-BCEE-F7286FF39D6B}"/>
              </a:ext>
            </a:extLst>
          </p:cNvPr>
          <p:cNvPicPr>
            <a:picLocks noChangeAspect="1"/>
          </p:cNvPicPr>
          <p:nvPr/>
        </p:nvPicPr>
        <p:blipFill>
          <a:blip r:embed="rId2" cstate="screen">
            <a:extLst>
              <a:ext uri="{28A0092B-C50C-407E-A947-70E740481C1C}">
                <a14:useLocalDpi xmlns:a14="http://schemas.microsoft.com/office/drawing/2010/main"/>
              </a:ext>
            </a:extLst>
          </a:blip>
          <a:srcRect l="964" t="1674" r="2628" b="855"/>
          <a:stretch>
            <a:fillRect/>
          </a:stretch>
        </p:blipFill>
        <p:spPr>
          <a:xfrm>
            <a:off x="1990724" y="1742504"/>
            <a:ext cx="3629025" cy="4750371"/>
          </a:xfrm>
          <a:prstGeom prst="rect">
            <a:avLst/>
          </a:prstGeom>
          <a:ln>
            <a:noFill/>
          </a:ln>
          <a:effectLst>
            <a:outerShdw blurRad="292100" dist="139700" dir="2700000" algn="tl" rotWithShape="0">
              <a:srgbClr val="333333">
                <a:alpha val="65000"/>
              </a:srgbClr>
            </a:outerShdw>
          </a:effectLst>
        </p:spPr>
      </p:pic>
      <p:sp>
        <p:nvSpPr>
          <p:cNvPr id="13" name="Oval" descr="Red circle outlining the small image of an activity included in the margins of the lesson plan page">
            <a:extLst>
              <a:ext uri="{FF2B5EF4-FFF2-40B4-BE49-F238E27FC236}">
                <a16:creationId xmlns:a16="http://schemas.microsoft.com/office/drawing/2014/main" id="{567FA1B9-2CC6-46F0-B2D1-13D2EFD4D722}"/>
              </a:ext>
              <a:ext uri="{C183D7F6-B498-43B3-948B-1728B52AA6E4}">
                <adec:decorative xmlns:adec="http://schemas.microsoft.com/office/drawing/2017/decorative" val="0"/>
              </a:ext>
            </a:extLst>
          </p:cNvPr>
          <p:cNvSpPr/>
          <p:nvPr/>
        </p:nvSpPr>
        <p:spPr>
          <a:xfrm>
            <a:off x="3766023" y="1856245"/>
            <a:ext cx="1952625" cy="17361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RRR drawing activity page (Relax: Self-Talk Drawing Activity)">
            <a:extLst>
              <a:ext uri="{FF2B5EF4-FFF2-40B4-BE49-F238E27FC236}">
                <a16:creationId xmlns:a16="http://schemas.microsoft.com/office/drawing/2014/main" id="{3E44224E-20B2-092D-C6E1-D5C16379F18C}"/>
              </a:ext>
            </a:extLst>
          </p:cNvPr>
          <p:cNvPicPr>
            <a:picLocks noChangeAspect="1"/>
          </p:cNvPicPr>
          <p:nvPr/>
        </p:nvPicPr>
        <p:blipFill>
          <a:blip r:embed="rId3" cstate="screen">
            <a:extLst>
              <a:ext uri="{28A0092B-C50C-407E-A947-70E740481C1C}">
                <a14:useLocalDpi xmlns:a14="http://schemas.microsoft.com/office/drawing/2010/main"/>
              </a:ext>
            </a:extLst>
          </a:blip>
          <a:srcRect l="2363" t="1163" r="5407" b="2759"/>
          <a:stretch>
            <a:fillRect/>
          </a:stretch>
        </p:blipFill>
        <p:spPr>
          <a:xfrm>
            <a:off x="6324600" y="1742504"/>
            <a:ext cx="3538386" cy="4658296"/>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1A20746C-09C4-DED4-22D9-6E430D6D94A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9F376C9B-8B73-585B-B934-23EEF3F855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C2FD1349-2209-26F6-F86A-FDE12978D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a:t>
            </a:r>
          </a:p>
        </p:txBody>
      </p:sp>
      <p:sp>
        <p:nvSpPr>
          <p:cNvPr id="2" name="Title 1">
            <a:extLst>
              <a:ext uri="{FF2B5EF4-FFF2-40B4-BE49-F238E27FC236}">
                <a16:creationId xmlns:a16="http://schemas.microsoft.com/office/drawing/2014/main" id="{84E370A8-E64E-95CD-1E94-E65BA2B7548F}"/>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3</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a:t>Focus: Academic Engagement</a:t>
            </a:r>
          </a:p>
          <a:p>
            <a:pPr lvl="1"/>
            <a:r>
              <a:rPr lang="en-US"/>
              <a:t>Lesson 2: Learning to Self-Monitor (Record) our Thoughts, Feelings, and Behaviors</a:t>
            </a:r>
          </a:p>
          <a:p>
            <a:pPr lvl="2"/>
            <a:r>
              <a:rPr lang="en-US"/>
              <a:t>Focus: Anxious thoughts and feelings</a:t>
            </a:r>
          </a:p>
          <a:p>
            <a:pPr lvl="2"/>
            <a:r>
              <a:rPr lang="en-US"/>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l="1408" t="1605" r="1690" b="1825"/>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4713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886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i="1" u="sng"/>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395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8533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10" name="Video" title="RRR Training 2: Opening / Closing of Lesson">
            <a:hlinkClick r:id="" action="ppaction://media"/>
            <a:extLst>
              <a:ext uri="{FF2B5EF4-FFF2-40B4-BE49-F238E27FC236}">
                <a16:creationId xmlns:a16="http://schemas.microsoft.com/office/drawing/2014/main" id="{0EEC5DD1-5F7D-EE18-0690-8D8C08EBC650}"/>
              </a:ext>
            </a:extLst>
          </p:cNvPr>
          <p:cNvPicPr>
            <a:picLocks noRot="1" noChangeAspect="1"/>
          </p:cNvPicPr>
          <p:nvPr>
            <a:videoFile r:link="rId1"/>
          </p:nvPr>
        </p:nvPicPr>
        <p:blipFill>
          <a:blip r:embed="rId3"/>
          <a:stretch>
            <a:fillRect/>
          </a:stretch>
        </p:blipFill>
        <p:spPr>
          <a:xfrm>
            <a:off x="2213538" y="1742505"/>
            <a:ext cx="7764923" cy="4383752"/>
          </a:xfrm>
          <a:prstGeom prst="rect">
            <a:avLst/>
          </a:prstGeom>
        </p:spPr>
      </p:pic>
      <p:grpSp>
        <p:nvGrpSpPr>
          <p:cNvPr id="3" name="RRR">
            <a:extLst>
              <a:ext uri="{FF2B5EF4-FFF2-40B4-BE49-F238E27FC236}">
                <a16:creationId xmlns:a16="http://schemas.microsoft.com/office/drawing/2014/main" id="{AEED7331-2E23-639F-7A98-FBF74E72E8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C0A3DD6E-83E6-E078-C635-B5B58FE00CF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DD65D59-43A9-F83B-204A-E245DF1B54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21E62-AD67-D84D-1099-66E3BFD2850F}"/>
              </a:ext>
            </a:extLst>
          </p:cNvPr>
          <p:cNvSpPr>
            <a:spLocks noGrp="1"/>
          </p:cNvSpPr>
          <p:nvPr>
            <p:ph type="title"/>
          </p:nvPr>
        </p:nvSpPr>
        <p:spPr/>
        <p:txBody>
          <a:bodyPr/>
          <a:lstStyle/>
          <a:p>
            <a:r>
              <a:rPr lang="en-US"/>
              <a:t>RRR Instruction Hub</a:t>
            </a:r>
          </a:p>
        </p:txBody>
      </p:sp>
      <p:sp>
        <p:nvSpPr>
          <p:cNvPr id="8" name="Content Placeholder 7">
            <a:extLst>
              <a:ext uri="{FF2B5EF4-FFF2-40B4-BE49-F238E27FC236}">
                <a16:creationId xmlns:a16="http://schemas.microsoft.com/office/drawing/2014/main" id="{3942847A-0B6E-8596-F7CA-855C5A6ABEC6}"/>
              </a:ext>
            </a:extLst>
          </p:cNvPr>
          <p:cNvSpPr>
            <a:spLocks noGrp="1"/>
          </p:cNvSpPr>
          <p:nvPr>
            <p:ph sz="half" idx="1"/>
          </p:nvPr>
        </p:nvSpPr>
        <p:spPr/>
        <p:txBody>
          <a:bodyPr>
            <a:normAutofit lnSpcReduction="10000"/>
          </a:bodyPr>
          <a:lstStyle/>
          <a:p>
            <a:r>
              <a:rPr lang="en-US"/>
              <a:t>Resource found within Enhancing Ci3T Module: </a:t>
            </a:r>
            <a:r>
              <a:rPr lang="en-US" i="1"/>
              <a:t>Recognize. Relax. Record. An Intervention Package for Students Struggling with Anxious Feelings</a:t>
            </a:r>
          </a:p>
          <a:p>
            <a:r>
              <a:rPr lang="en-US"/>
              <a:t>Contains all instructional materials including:</a:t>
            </a:r>
          </a:p>
          <a:p>
            <a:pPr lvl="1"/>
            <a:r>
              <a:rPr lang="en-US"/>
              <a:t>Lesson plans</a:t>
            </a:r>
          </a:p>
          <a:p>
            <a:pPr lvl="1"/>
            <a:r>
              <a:rPr lang="en-US"/>
              <a:t>Strategy cards</a:t>
            </a:r>
          </a:p>
          <a:p>
            <a:pPr lvl="1"/>
            <a:r>
              <a:rPr lang="en-US"/>
              <a:t>Student activities</a:t>
            </a:r>
          </a:p>
        </p:txBody>
      </p:sp>
      <p:pic>
        <p:nvPicPr>
          <p:cNvPr id="10" name="Content Placeholder 9" descr="Screenshot of the RRR Instruction Hub">
            <a:extLst>
              <a:ext uri="{FF2B5EF4-FFF2-40B4-BE49-F238E27FC236}">
                <a16:creationId xmlns:a16="http://schemas.microsoft.com/office/drawing/2014/main" id="{58030949-7278-766A-26EA-350759EAB05A}"/>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172200" y="2306352"/>
            <a:ext cx="5181600" cy="3389883"/>
          </a:xfrm>
          <a:prstGeom prst="rect">
            <a:avLst/>
          </a:prstGeom>
        </p:spPr>
      </p:pic>
      <p:grpSp>
        <p:nvGrpSpPr>
          <p:cNvPr id="11" name="RRR">
            <a:extLst>
              <a:ext uri="{FF2B5EF4-FFF2-40B4-BE49-F238E27FC236}">
                <a16:creationId xmlns:a16="http://schemas.microsoft.com/office/drawing/2014/main" id="{003FBC17-E145-030E-F836-930457F6035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6D0BD27D-B187-D611-A6DE-4A274F50A75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5E144ABC-94B1-9214-A6A2-953D2B3662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424007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2"/>
            <a:ext cx="5257799" cy="1325563"/>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1038086717"/>
              </p:ext>
            </p:extLst>
          </p:nvPr>
        </p:nvGraphicFramePr>
        <p:xfrm>
          <a:off x="516083" y="1636525"/>
          <a:ext cx="5257799" cy="3886200"/>
        </p:xfrm>
        <a:graphic>
          <a:graphicData uri="http://schemas.openxmlformats.org/drawingml/2006/table">
            <a:tbl>
              <a:tblPr firstRow="1" bandRow="1">
                <a:tableStyleId>{5C22544A-7EE6-4342-B048-85BDC9FD1C3A}</a:tableStyleId>
              </a:tblPr>
              <a:tblGrid>
                <a:gridCol w="5257799">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Locate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the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8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800" b="1" i="0" u="sng" kern="1200">
                          <a:solidFill>
                            <a:sysClr val="windowText" lastClr="000000"/>
                          </a:solidFill>
                          <a:latin typeface="+mn-lt"/>
                          <a:ea typeface="+mn-ea"/>
                          <a:cs typeface="+mn-cs"/>
                        </a:rPr>
                        <a:t>Explore</a:t>
                      </a:r>
                      <a:r>
                        <a:rPr lang="en-US" sz="2800" b="1" i="0" u="none" kern="1200">
                          <a:solidFill>
                            <a:sysClr val="windowText" lastClr="000000"/>
                          </a:solidFill>
                          <a:latin typeface="+mn-lt"/>
                          <a:ea typeface="+mn-ea"/>
                          <a:cs typeface="+mn-cs"/>
                        </a:rPr>
                        <a:t> </a:t>
                      </a:r>
                      <a:r>
                        <a:rPr lang="en-US" sz="2800" b="0" i="0" u="none" kern="1200">
                          <a:solidFill>
                            <a:sysClr val="windowText" lastClr="000000"/>
                          </a:solidFill>
                          <a:latin typeface="+mn-lt"/>
                          <a:ea typeface="+mn-ea"/>
                          <a:cs typeface="+mn-cs"/>
                        </a:rPr>
                        <a:t>one of the lesson plans. </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6031688" y="337277"/>
            <a:ext cx="5628642" cy="338554"/>
          </a:xfrm>
          <a:prstGeom prst="rect">
            <a:avLst/>
          </a:prstGeom>
          <a:solidFill>
            <a:srgbClr val="F0F0F0"/>
          </a:solidFill>
          <a:ln w="12700">
            <a:solidFill>
              <a:schemeClr val="tx1"/>
            </a:solidFill>
          </a:ln>
        </p:spPr>
        <p:txBody>
          <a:bodyPr wrap="square" rtlCol="0">
            <a:spAutoFit/>
          </a:bodyPr>
          <a:lstStyle/>
          <a:p>
            <a:r>
              <a:rPr lang="en-US" sz="1600" b="1"/>
              <a:t>Step 1: </a:t>
            </a:r>
            <a:r>
              <a:rPr lang="en-US" sz="16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6031689" y="787396"/>
            <a:ext cx="5628641" cy="3293209"/>
          </a:xfrm>
          <a:prstGeom prst="rect">
            <a:avLst/>
          </a:prstGeom>
          <a:solidFill>
            <a:srgbClr val="F0F0F0"/>
          </a:solidFill>
          <a:ln>
            <a:solidFill>
              <a:schemeClr val="tx1"/>
            </a:solidFill>
          </a:ln>
        </p:spPr>
        <p:txBody>
          <a:bodyPr wrap="square" rtlCol="0">
            <a:spAutoFit/>
          </a:bodyPr>
          <a:lstStyle/>
          <a:p>
            <a:r>
              <a:rPr lang="en-US" sz="1600" b="1"/>
              <a:t>Step 2: </a:t>
            </a:r>
            <a:r>
              <a:rPr lang="en-US" sz="1600"/>
              <a:t>Locate the </a:t>
            </a:r>
            <a:r>
              <a:rPr lang="en-US" sz="1600" i="1"/>
              <a:t>Recognize. Relax. Record. </a:t>
            </a:r>
            <a:r>
              <a:rPr lang="en-US" sz="1600"/>
              <a:t>module (see Ci3T: Implementing Secondary (Tier 2) Interventions)</a:t>
            </a:r>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a:p>
            <a:endParaRPr lang="en-US" sz="1600"/>
          </a:p>
        </p:txBody>
      </p:sp>
      <p:sp>
        <p:nvSpPr>
          <p:cNvPr id="5" name="TextBox 4">
            <a:extLst>
              <a:ext uri="{FF2B5EF4-FFF2-40B4-BE49-F238E27FC236}">
                <a16:creationId xmlns:a16="http://schemas.microsoft.com/office/drawing/2014/main" id="{1CA788BA-381A-86D4-D27A-B05262E7F860}"/>
              </a:ext>
            </a:extLst>
          </p:cNvPr>
          <p:cNvSpPr txBox="1"/>
          <p:nvPr/>
        </p:nvSpPr>
        <p:spPr>
          <a:xfrm>
            <a:off x="6031689" y="4172161"/>
            <a:ext cx="5628644" cy="584775"/>
          </a:xfrm>
          <a:prstGeom prst="rect">
            <a:avLst/>
          </a:prstGeom>
          <a:solidFill>
            <a:srgbClr val="F0F0F0"/>
          </a:solidFill>
          <a:ln w="12700">
            <a:solidFill>
              <a:schemeClr val="tx1"/>
            </a:solidFill>
          </a:ln>
        </p:spPr>
        <p:txBody>
          <a:bodyPr wrap="square" rtlCol="0">
            <a:spAutoFit/>
          </a:bodyPr>
          <a:lstStyle/>
          <a:p>
            <a:r>
              <a:rPr lang="en-US" sz="1600" b="1"/>
              <a:t>Step 3: </a:t>
            </a:r>
            <a:r>
              <a:rPr lang="en-US" sz="160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6031688" y="4848492"/>
            <a:ext cx="5628641" cy="1815882"/>
          </a:xfrm>
          <a:prstGeom prst="rect">
            <a:avLst/>
          </a:prstGeom>
          <a:solidFill>
            <a:srgbClr val="F0F0F0"/>
          </a:solidFill>
          <a:ln>
            <a:solidFill>
              <a:schemeClr val="tx1"/>
            </a:solidFill>
          </a:ln>
        </p:spPr>
        <p:txBody>
          <a:bodyPr wrap="square" rtlCol="0">
            <a:spAutoFit/>
          </a:bodyPr>
          <a:lstStyle/>
          <a:p>
            <a:r>
              <a:rPr lang="en-US" sz="1600" b="1"/>
              <a:t>Step 4: </a:t>
            </a:r>
            <a:r>
              <a:rPr lang="en-US" sz="1600"/>
              <a:t>On the toolbar, Section 13 (</a:t>
            </a:r>
            <a:r>
              <a:rPr lang="en-US" sz="1600" i="1"/>
              <a:t>Getting Started with Recognize. Relax. Record.</a:t>
            </a:r>
            <a:r>
              <a:rPr lang="en-US" sz="1600"/>
              <a:t>). Scroll down until you find the RRR Instructional Hub.</a:t>
            </a:r>
          </a:p>
          <a:p>
            <a:endParaRPr lang="en-US" sz="1600"/>
          </a:p>
          <a:p>
            <a:endParaRPr lang="en-US" sz="1600"/>
          </a:p>
          <a:p>
            <a:endParaRPr lang="en-US" sz="1600"/>
          </a:p>
          <a:p>
            <a:endParaRPr lang="en-US" sz="1600"/>
          </a:p>
        </p:txBody>
      </p:sp>
      <p:pic>
        <p:nvPicPr>
          <p:cNvPr id="52225" name="Picture 47">
            <a:extLs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94" name="Picture 46">
            <a:extLs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93" name="Picture 45">
            <a:extLs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92" name="Picture 44">
            <a:extLs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91" name="Picture 43">
            <a:extLs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9" name="Picture 41">
            <a:extLst>
              <a:ext uri="{C183D7F6-B498-43B3-948B-1728B52AA6E4}">
                <adec:decorative xmlns:adec="http://schemas.microsoft.com/office/drawing/2017/decorative" val="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8" name="Picture 40">
            <a:extLst>
              <a:ext uri="{C183D7F6-B498-43B3-948B-1728B52AA6E4}">
                <adec:decorative xmlns:adec="http://schemas.microsoft.com/office/drawing/2017/decorative" val="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7" name="Picture 39">
            <a:extLs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6" name="Picture 38">
            <a:extLst>
              <a:ext uri="{C183D7F6-B498-43B3-948B-1728B52AA6E4}">
                <adec:decorative xmlns:adec="http://schemas.microsoft.com/office/drawing/2017/decorative" val="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1" name="Picture 33">
            <a:extLst>
              <a:ext uri="{C183D7F6-B498-43B3-948B-1728B52AA6E4}">
                <adec:decorative xmlns:adec="http://schemas.microsoft.com/office/drawing/2017/decorative" val="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4" name="Picture 36">
            <a:extLst>
              <a:ext uri="{C183D7F6-B498-43B3-948B-1728B52AA6E4}">
                <adec:decorative xmlns:adec="http://schemas.microsoft.com/office/drawing/2017/decorative" val="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2080" name="Picture 32">
            <a:extLst>
              <a:ext uri="{C183D7F6-B498-43B3-948B-1728B52AA6E4}">
                <adec:decorative xmlns:adec="http://schemas.microsoft.com/office/drawing/2017/decorative" val="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684482" y="5665273"/>
            <a:ext cx="2502853" cy="887536"/>
          </a:xfrm>
          <a:prstGeom prst="rect">
            <a:avLst/>
          </a:prstGeom>
          <a:noFill/>
          <a:ln w="9525">
            <a:noFill/>
            <a:miter lim="800000"/>
            <a:headEnd/>
            <a:tailEnd/>
          </a:ln>
        </p:spPr>
      </p:pic>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36550" y="1433713"/>
            <a:ext cx="3595820" cy="2583863"/>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6176164" y="2858914"/>
            <a:ext cx="675118" cy="103404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268682" y="2623431"/>
            <a:ext cx="2899042" cy="1896598"/>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507960" y="5616972"/>
            <a:ext cx="1834872" cy="935837"/>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9507960" y="6067956"/>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4"/>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3"/>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8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2084"/>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C943E4B-9BDC-A227-6ACA-BDF5E818CD4F}"/>
              </a:ext>
            </a:extLst>
          </p:cNvPr>
          <p:cNvSpPr>
            <a:spLocks noGrp="1"/>
          </p:cNvSpPr>
          <p:nvPr>
            <p:ph type="title"/>
          </p:nvPr>
        </p:nvSpPr>
        <p:spPr/>
        <p:txBody>
          <a:bodyPr/>
          <a:lstStyle/>
          <a:p>
            <a:r>
              <a:rPr lang="en-US"/>
              <a:t>Step 5</a:t>
            </a:r>
          </a:p>
        </p:txBody>
      </p:sp>
      <p:sp>
        <p:nvSpPr>
          <p:cNvPr id="6" name="Text">
            <a:extLst>
              <a:ext uri="{FF2B5EF4-FFF2-40B4-BE49-F238E27FC236}">
                <a16:creationId xmlns:a16="http://schemas.microsoft.com/office/drawing/2014/main" id="{C4D1C0B4-AA61-BB06-9E99-A4A232779CA2}"/>
              </a:ext>
            </a:extLst>
          </p:cNvPr>
          <p:cNvSpPr>
            <a:spLocks noGrp="1"/>
          </p:cNvSpPr>
          <p:nvPr>
            <p:ph type="body" idx="1"/>
          </p:nvPr>
        </p:nvSpPr>
        <p:spPr/>
        <p:txBody>
          <a:bodyPr/>
          <a:lstStyle/>
          <a:p>
            <a:r>
              <a:rPr lang="en-US" b="1"/>
              <a:t>Implement RRR In-Class and Monitor Student Performance</a:t>
            </a:r>
          </a:p>
          <a:p>
            <a:endParaRPr lang="en-US"/>
          </a:p>
        </p:txBody>
      </p:sp>
    </p:spTree>
    <p:extLst>
      <p:ext uri="{BB962C8B-B14F-4D97-AF65-F5344CB8AC3E}">
        <p14:creationId xmlns:p14="http://schemas.microsoft.com/office/powerpoint/2010/main" val="3258799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9DFF-1909-CC31-5625-8F124BBCEF10}"/>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DD83DC7-F574-B155-1A6D-0E3067674E48}"/>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a:t>
            </a:r>
          </a:p>
        </p:txBody>
      </p:sp>
      <p:sp>
        <p:nvSpPr>
          <p:cNvPr id="6" name="Title 1">
            <a:extLst>
              <a:ext uri="{FF2B5EF4-FFF2-40B4-BE49-F238E27FC236}">
                <a16:creationId xmlns:a16="http://schemas.microsoft.com/office/drawing/2014/main" id="{AEFD1817-0B61-A187-633D-6C45B2E6D18B}"/>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RRR Module Highlight 5</a:t>
            </a:r>
          </a:p>
        </p:txBody>
      </p:sp>
      <p:pic>
        <p:nvPicPr>
          <p:cNvPr id="5" name="Picture 1" descr="Recognize. Relax. Record. module cover">
            <a:extLst>
              <a:ext uri="{FF2B5EF4-FFF2-40B4-BE49-F238E27FC236}">
                <a16:creationId xmlns:a16="http://schemas.microsoft.com/office/drawing/2014/main" id="{0D011280-EF6E-BAEB-00FC-2DBA0FE0B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8 (Step 5)">
            <a:extLst>
              <a:ext uri="{FF2B5EF4-FFF2-40B4-BE49-F238E27FC236}">
                <a16:creationId xmlns:a16="http://schemas.microsoft.com/office/drawing/2014/main" id="{C6952CA6-9AEF-FE70-B52C-39344C87743A}"/>
              </a:ext>
            </a:extLst>
          </p:cNvPr>
          <p:cNvGrpSpPr/>
          <p:nvPr/>
        </p:nvGrpSpPr>
        <p:grpSpPr>
          <a:xfrm>
            <a:off x="3791711" y="2414638"/>
            <a:ext cx="2784855" cy="3026042"/>
            <a:chOff x="3791711" y="2414638"/>
            <a:chExt cx="2784855" cy="3026042"/>
          </a:xfrm>
        </p:grpSpPr>
        <p:pic>
          <p:nvPicPr>
            <p:cNvPr id="8" name="Picture">
              <a:extLst>
                <a:ext uri="{FF2B5EF4-FFF2-40B4-BE49-F238E27FC236}">
                  <a16:creationId xmlns:a16="http://schemas.microsoft.com/office/drawing/2014/main" id="{42C66459-1BDC-17C0-5ED7-62B675D9A75D}"/>
                </a:ext>
              </a:extLst>
            </p:cNvPr>
            <p:cNvPicPr>
              <a:picLocks noChangeAspect="1"/>
            </p:cNvPicPr>
            <p:nvPr/>
          </p:nvPicPr>
          <p:blipFill>
            <a:blip r:embed="rId4"/>
            <a:srcRect/>
            <a:stretch/>
          </p:blipFill>
          <p:spPr>
            <a:xfrm>
              <a:off x="3952932" y="2414638"/>
              <a:ext cx="2476729" cy="3026042"/>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31D73018-98CD-FEA1-CF23-945D57D21EF4}"/>
                </a:ext>
              </a:extLst>
            </p:cNvPr>
            <p:cNvSpPr/>
            <p:nvPr/>
          </p:nvSpPr>
          <p:spPr>
            <a:xfrm>
              <a:off x="3791711" y="2414638"/>
              <a:ext cx="2784855" cy="208421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creenshot of the Self-Monitoring FAQs interaction">
            <a:extLst>
              <a:ext uri="{FF2B5EF4-FFF2-40B4-BE49-F238E27FC236}">
                <a16:creationId xmlns:a16="http://schemas.microsoft.com/office/drawing/2014/main" id="{A4D6391E-C740-A0FA-CE54-4AB893AE50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43343" y="2301466"/>
            <a:ext cx="4178791" cy="3139214"/>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EB145D05-E78F-F31E-03F0-CCAC5D68DCB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076C50D-1BBA-BFAE-7A58-C3063E01D2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820E2A3-8D5F-AC10-3FB6-2981BF2B14D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558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6520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Step 5</a:t>
            </a:r>
            <a:br>
              <a:rPr lang="en-US"/>
            </a:br>
            <a:r>
              <a:rPr lang="en-US" sz="3600" b="0">
                <a:cs typeface="Arial"/>
              </a:rPr>
              <a:t>Implement RRR In-Class and Monitor Student Performance</a:t>
            </a:r>
            <a:endParaRPr lang="en-US" b="0"/>
          </a:p>
        </p:txBody>
      </p:sp>
      <p:sp>
        <p:nvSpPr>
          <p:cNvPr id="3" name="Title 1">
            <a:extLst>
              <a:ext uri="{FF2B5EF4-FFF2-40B4-BE49-F238E27FC236}">
                <a16:creationId xmlns:a16="http://schemas.microsoft.com/office/drawing/2014/main" id="{16863A5A-E99D-C742-52AB-4DB587B447B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Implement RRR In-Class and Monitor Student Performance 1</a:t>
            </a:r>
          </a:p>
        </p:txBody>
      </p:sp>
      <p:pic>
        <p:nvPicPr>
          <p:cNvPr id="7" name="Content 1" descr="Example of a completed Direct Behavior Rating (DBR) Engagement Graphing Handout">
            <a:extLst>
              <a:ext uri="{FF2B5EF4-FFF2-40B4-BE49-F238E27FC236}">
                <a16:creationId xmlns:a16="http://schemas.microsoft.com/office/drawing/2014/main" id="{061255D9-4685-913C-DB4D-7F1751259E44}"/>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99901"/>
            <a:ext cx="5181600" cy="4002786"/>
          </a:xfrm>
          <a:ln>
            <a:solidFill>
              <a:schemeClr val="tx1"/>
            </a:solidFill>
          </a:ln>
        </p:spPr>
      </p:pic>
      <p:pic>
        <p:nvPicPr>
          <p:cNvPr id="9" name="Content 2" descr="Self-Monitoring Treatment Integrity Checklist">
            <a:extLst>
              <a:ext uri="{FF2B5EF4-FFF2-40B4-BE49-F238E27FC236}">
                <a16:creationId xmlns:a16="http://schemas.microsoft.com/office/drawing/2014/main" id="{AE61455A-0536-8608-2936-D4C6AA290C3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452985"/>
            <a:ext cx="5181600" cy="3096618"/>
          </a:xfrm>
          <a:ln>
            <a:solidFill>
              <a:schemeClr val="tx1"/>
            </a:solidFill>
          </a:ln>
        </p:spPr>
      </p:pic>
      <p:grpSp>
        <p:nvGrpSpPr>
          <p:cNvPr id="6" name="RRR">
            <a:extLst>
              <a:ext uri="{FF2B5EF4-FFF2-40B4-BE49-F238E27FC236}">
                <a16:creationId xmlns:a16="http://schemas.microsoft.com/office/drawing/2014/main" id="{77B20E8C-06F2-268D-674F-56C756C6E0B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917081CC-673C-95C2-182B-EA09CCA930C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BC64D35-204B-E2BF-3FFA-BF605F0336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37699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8219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6" name="Video" title="RRR Training 3 Video (RRR In-Class Procedures)">
            <a:hlinkClick r:id="" action="ppaction://media"/>
            <a:extLst>
              <a:ext uri="{FF2B5EF4-FFF2-40B4-BE49-F238E27FC236}">
                <a16:creationId xmlns:a16="http://schemas.microsoft.com/office/drawing/2014/main" id="{504EBCF4-FC36-CCFD-AC5F-6127A887AEDB}"/>
              </a:ext>
            </a:extLst>
          </p:cNvPr>
          <p:cNvPicPr>
            <a:picLocks noRot="1" noChangeAspect="1"/>
          </p:cNvPicPr>
          <p:nvPr>
            <a:videoFile r:link="rId1"/>
          </p:nvPr>
        </p:nvPicPr>
        <p:blipFill>
          <a:blip r:embed="rId4"/>
          <a:stretch>
            <a:fillRect/>
          </a:stretch>
        </p:blipFill>
        <p:spPr>
          <a:xfrm>
            <a:off x="2041422" y="1690688"/>
            <a:ext cx="8109155" cy="4578091"/>
          </a:xfrm>
          <a:prstGeom prst="rect">
            <a:avLst/>
          </a:prstGeom>
        </p:spPr>
      </p:pic>
      <p:pic>
        <p:nvPicPr>
          <p:cNvPr id="5" name="Icon">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4" name="Picture 1" descr="RRR Self-monitoring Sheet">
            <a:extLst>
              <a:ext uri="{FF2B5EF4-FFF2-40B4-BE49-F238E27FC236}">
                <a16:creationId xmlns:a16="http://schemas.microsoft.com/office/drawing/2014/main" id="{4E7F5CD2-6D9A-C514-F9D5-FEC10345C13C}"/>
              </a:ext>
            </a:extLst>
          </p:cNvPr>
          <p:cNvPicPr>
            <a:picLocks noChangeAspect="1"/>
          </p:cNvPicPr>
          <p:nvPr/>
        </p:nvPicPr>
        <p:blipFill>
          <a:blip r:embed="rId2"/>
          <a:srcRect/>
          <a:stretch/>
        </p:blipFill>
        <p:spPr>
          <a:xfrm>
            <a:off x="2066544" y="1516851"/>
            <a:ext cx="7330041" cy="4818888"/>
          </a:xfrm>
          <a:prstGeom prst="rect">
            <a:avLst/>
          </a:prstGeom>
          <a:ln>
            <a:no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A5D7E036-5183-6CA7-48EC-558EFD1BEB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6F47E878-C5D0-994A-9192-F05EB174F3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4F477964-D26C-0580-2722-57C03512AA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Step 5</a:t>
            </a:r>
            <a:br>
              <a:rPr lang="en-US"/>
            </a:br>
            <a:r>
              <a:rPr lang="en-US" sz="3200" b="0">
                <a:cs typeface="Arial"/>
              </a:rPr>
              <a:t>Implement RRR In-Class and Monitor Student Performance</a:t>
            </a:r>
            <a:endParaRPr lang="en-US" sz="3200" b="0"/>
          </a:p>
        </p:txBody>
      </p:sp>
      <p:sp>
        <p:nvSpPr>
          <p:cNvPr id="4" name="Title 1">
            <a:extLst>
              <a:ext uri="{FF2B5EF4-FFF2-40B4-BE49-F238E27FC236}">
                <a16:creationId xmlns:a16="http://schemas.microsoft.com/office/drawing/2014/main" id="{6F290EA7-558A-C5A9-94E1-73A7A3E47FCD}"/>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5 Implement RRR In-Class and Monitor Student Performance 2</a:t>
            </a:r>
          </a:p>
        </p:txBody>
      </p:sp>
      <p:graphicFrame>
        <p:nvGraphicFramePr>
          <p:cNvPr id="11" name="Table">
            <a:extLst>
              <a:ext uri="{FF2B5EF4-FFF2-40B4-BE49-F238E27FC236}">
                <a16:creationId xmlns:a16="http://schemas.microsoft.com/office/drawing/2014/main" id="{7F95BD78-0DF6-72C0-879D-D2B1FA944563}"/>
              </a:ext>
            </a:extLst>
          </p:cNvPr>
          <p:cNvGraphicFramePr>
            <a:graphicFrameLocks noGrp="1"/>
          </p:cNvGraphicFramePr>
          <p:nvPr>
            <p:ph sz="half" idx="1"/>
            <p:extLst>
              <p:ext uri="{D42A27DB-BD31-4B8C-83A1-F6EECF244321}">
                <p14:modId xmlns:p14="http://schemas.microsoft.com/office/powerpoint/2010/main" val="2277143848"/>
              </p:ext>
            </p:extLst>
          </p:nvPr>
        </p:nvGraphicFramePr>
        <p:xfrm>
          <a:off x="962641" y="1839174"/>
          <a:ext cx="9072674" cy="4418104"/>
        </p:xfrm>
        <a:graphic>
          <a:graphicData uri="http://schemas.openxmlformats.org/drawingml/2006/table">
            <a:tbl>
              <a:tblPr firstRow="1" firstCol="1" bandRow="1"/>
              <a:tblGrid>
                <a:gridCol w="3580784">
                  <a:extLst>
                    <a:ext uri="{9D8B030D-6E8A-4147-A177-3AD203B41FA5}">
                      <a16:colId xmlns:a16="http://schemas.microsoft.com/office/drawing/2014/main" val="2065800519"/>
                    </a:ext>
                  </a:extLst>
                </a:gridCol>
                <a:gridCol w="5491890">
                  <a:extLst>
                    <a:ext uri="{9D8B030D-6E8A-4147-A177-3AD203B41FA5}">
                      <a16:colId xmlns:a16="http://schemas.microsoft.com/office/drawing/2014/main" val="244326695"/>
                    </a:ext>
                  </a:extLst>
                </a:gridCol>
              </a:tblGrid>
              <a:tr h="398162">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Behavior-specific Praise Examples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17325840"/>
                  </a:ext>
                </a:extLst>
              </a:tr>
              <a:tr h="70501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Correctly completing the student self-monitoring form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“Mia, it looks like you filled out the form for every interval today. Thanks for remembering!”</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509126"/>
                  </a:ext>
                </a:extLst>
              </a:tr>
              <a:tr h="94688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Demonstrating academic engagement</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“Omar, it looks like you took great notes during the lesson today and did all the practice problems. Nice job setting yourself up for success!”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8860"/>
                  </a:ext>
                </a:extLst>
              </a:tr>
              <a:tr h="1165458">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Accurately rating their academic engagement (even when not rated highly)</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“Jian, I really appreciate how you noticed you were not so engaged during the last block. I appreciate the honesty. Now, what can you do to get back on track? How can I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397932"/>
                  </a:ext>
                </a:extLst>
              </a:tr>
              <a:tr h="118875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Using relaxation strategies</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“Isabella, it looks like you were feeling a bit anxious during that block, but you used guided imagery. That’s a great job of using our new skills. How are you feeling now – and is there anything I can do to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378391"/>
                  </a:ext>
                </a:extLst>
              </a:tr>
            </a:tbl>
          </a:graphicData>
        </a:graphic>
      </p:graphicFrame>
      <p:pic>
        <p:nvPicPr>
          <p:cNvPr id="8" name="Picture">
            <a:extLst>
              <a:ext uri="{FF2B5EF4-FFF2-40B4-BE49-F238E27FC236}">
                <a16:creationId xmlns:a16="http://schemas.microsoft.com/office/drawing/2014/main" id="{F2998AD0-BD9B-B5B8-7686-3F26AEF9614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4844" y="3429000"/>
            <a:ext cx="1739506" cy="920915"/>
          </a:xfrm>
          <a:prstGeom prst="rect">
            <a:avLst/>
          </a:prstGeom>
          <a:ln>
            <a:solidFill>
              <a:schemeClr val="tx1"/>
            </a:solidFill>
          </a:ln>
        </p:spPr>
      </p:pic>
      <p:grpSp>
        <p:nvGrpSpPr>
          <p:cNvPr id="6" name="RRR">
            <a:extLst>
              <a:ext uri="{FF2B5EF4-FFF2-40B4-BE49-F238E27FC236}">
                <a16:creationId xmlns:a16="http://schemas.microsoft.com/office/drawing/2014/main" id="{DECFD095-C174-D020-8F79-450CE3979C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D6DCE4C-1652-17E2-74AF-F9ABAE868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02C723C6-C45B-26A5-7165-BCA6405BE6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87395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31819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1">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Answer Poll </a:t>
            </a:r>
          </a:p>
          <a:p>
            <a:pPr marL="514350" indent="-514350">
              <a:buFont typeface="+mj-lt"/>
              <a:buAutoNum type="arabicPeriod"/>
            </a:pPr>
            <a:r>
              <a:rPr lang="en-US"/>
              <a:t>Whole Group Discussion</a:t>
            </a:r>
          </a:p>
        </p:txBody>
      </p:sp>
      <p:pic>
        <p:nvPicPr>
          <p:cNvPr id="5" name="Picture 1" descr="RRR Self-monitoring Sheet">
            <a:extLst>
              <a:ext uri="{FF2B5EF4-FFF2-40B4-BE49-F238E27FC236}">
                <a16:creationId xmlns:a16="http://schemas.microsoft.com/office/drawing/2014/main" id="{FAA8B325-21D8-7C33-57A7-504BDE6200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33242" y="2919845"/>
            <a:ext cx="4954423" cy="3257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070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2"/>
          <a:stretch>
            <a:fillRect/>
          </a:stretch>
        </p:blipFill>
        <p:spPr>
          <a:xfrm>
            <a:off x="354455" y="182426"/>
            <a:ext cx="9308592" cy="6347885"/>
          </a:xfrm>
          <a:prstGeom prst="rect">
            <a:avLst/>
          </a:prstGeom>
          <a:ln>
            <a:solidFill>
              <a:schemeClr val="tx1"/>
            </a:solidFill>
          </a:ln>
        </p:spPr>
      </p:pic>
    </p:spTree>
    <p:extLst>
      <p:ext uri="{BB962C8B-B14F-4D97-AF65-F5344CB8AC3E}">
        <p14:creationId xmlns:p14="http://schemas.microsoft.com/office/powerpoint/2010/main" val="1034371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D2F-2745-88FB-E48B-6A939137E3FF}"/>
              </a:ext>
            </a:extLst>
          </p:cNvPr>
          <p:cNvSpPr>
            <a:spLocks noGrp="1"/>
          </p:cNvSpPr>
          <p:nvPr>
            <p:ph type="title"/>
          </p:nvPr>
        </p:nvSpPr>
        <p:spPr/>
        <p:txBody>
          <a:bodyPr/>
          <a:lstStyle/>
          <a:p>
            <a:r>
              <a:rPr lang="en-US"/>
              <a:t>James</a:t>
            </a:r>
          </a:p>
        </p:txBody>
      </p:sp>
      <p:sp>
        <p:nvSpPr>
          <p:cNvPr id="3" name="Content">
            <a:extLst>
              <a:ext uri="{FF2B5EF4-FFF2-40B4-BE49-F238E27FC236}">
                <a16:creationId xmlns:a16="http://schemas.microsoft.com/office/drawing/2014/main" id="{EB9A28D0-6C22-13E6-6C2B-4518D084CA34}"/>
              </a:ext>
            </a:extLst>
          </p:cNvPr>
          <p:cNvSpPr>
            <a:spLocks noGrp="1"/>
          </p:cNvSpPr>
          <p:nvPr>
            <p:ph idx="1"/>
          </p:nvPr>
        </p:nvSpPr>
        <p:spPr>
          <a:xfrm>
            <a:off x="838199" y="1825625"/>
            <a:ext cx="11091864" cy="4351338"/>
          </a:xfrm>
        </p:spPr>
        <p:txBody>
          <a:bodyPr>
            <a:normAutofit/>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 </a:t>
            </a:r>
            <a:endParaRPr lang="en-US" sz="2800" i="1"/>
          </a:p>
          <a:p>
            <a:endParaRPr lang="en-US"/>
          </a:p>
        </p:txBody>
      </p:sp>
      <p:pic>
        <p:nvPicPr>
          <p:cNvPr id="10" name="Picture">
            <a:extLst>
              <a:ext uri="{FF2B5EF4-FFF2-40B4-BE49-F238E27FC236}">
                <a16:creationId xmlns:a16="http://schemas.microsoft.com/office/drawing/2014/main" id="{92F2E9AD-85AB-98E1-D376-819CAC1BA4E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8798" y="4300034"/>
            <a:ext cx="2752344" cy="1876929"/>
          </a:xfrm>
          <a:prstGeom prst="rect">
            <a:avLst/>
          </a:prstGeom>
          <a:ln>
            <a:solidFill>
              <a:schemeClr val="tx1"/>
            </a:solidFill>
          </a:ln>
        </p:spPr>
      </p:pic>
    </p:spTree>
    <p:extLst>
      <p:ext uri="{BB962C8B-B14F-4D97-AF65-F5344CB8AC3E}">
        <p14:creationId xmlns:p14="http://schemas.microsoft.com/office/powerpoint/2010/main" val="27186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2"/>
          <a:stretch>
            <a:fillRect/>
          </a:stretch>
        </p:blipFill>
        <p:spPr>
          <a:xfrm>
            <a:off x="200049" y="135827"/>
            <a:ext cx="9400032" cy="6586346"/>
          </a:xfrm>
          <a:prstGeom prst="rect">
            <a:avLst/>
          </a:prstGeom>
          <a:ln>
            <a:solidFill>
              <a:schemeClr val="tx1"/>
            </a:solidFill>
          </a:ln>
        </p:spPr>
      </p:pic>
    </p:spTree>
    <p:extLst>
      <p:ext uri="{BB962C8B-B14F-4D97-AF65-F5344CB8AC3E}">
        <p14:creationId xmlns:p14="http://schemas.microsoft.com/office/powerpoint/2010/main" val="25958155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1" ma:contentTypeDescription="Create a new document." ma:contentTypeScope="" ma:versionID="d6f203b0665ee68eecc56d5f08d9d9c8">
  <xsd:schema xmlns:xsd="http://www.w3.org/2001/XMLSchema" xmlns:xs="http://www.w3.org/2001/XMLSchema" xmlns:p="http://schemas.microsoft.com/office/2006/metadata/properties" xmlns:ns2="5bf7570c-6c37-441f-917e-903e84070e08" targetNamespace="http://schemas.microsoft.com/office/2006/metadata/properties" ma:root="true" ma:fieldsID="2d2729e661618d7050437ade79d82529"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777F3-6079-4545-82A1-8899C1BF4B17}">
  <ds:schemaRefs>
    <ds:schemaRef ds:uri="5bf7570c-6c37-441f-917e-903e84070e08"/>
    <ds:schemaRef ds:uri="http://schemas.microsoft.com/office/2006/documentManagement/types"/>
    <ds:schemaRef ds:uri="http://purl.org/dc/dcmitype/"/>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FE760989-D684-48D9-8301-3D674FF503E7}">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16</TotalTime>
  <Words>3892</Words>
  <Application>Microsoft Office PowerPoint</Application>
  <PresentationFormat>Widescreen</PresentationFormat>
  <Paragraphs>564</Paragraphs>
  <Slides>117</Slides>
  <Notes>58</Notes>
  <HiddenSlides>12</HiddenSlides>
  <MMClips>4</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117</vt:i4>
      </vt:variant>
    </vt:vector>
  </HeadingPairs>
  <TitlesOfParts>
    <vt:vector size="135" baseType="lpstr">
      <vt:lpstr>MS PGothic</vt:lpstr>
      <vt:lpstr>MS PGothic</vt:lpstr>
      <vt:lpstr>Aptos</vt:lpstr>
      <vt:lpstr>Arial</vt:lpstr>
      <vt:lpstr>Bradley Hand ITC</vt:lpstr>
      <vt:lpstr>Calibri</vt:lpstr>
      <vt:lpstr>Cambria</vt:lpstr>
      <vt:lpstr>Century Gothic</vt:lpstr>
      <vt:lpstr>Courier New</vt:lpstr>
      <vt:lpstr>Dreaming Outloud Pro</vt:lpstr>
      <vt:lpstr>Helvetica Neue</vt:lpstr>
      <vt:lpstr>Roboto</vt:lpstr>
      <vt:lpstr>System Font Regular</vt:lpstr>
      <vt:lpstr>Times New Roman</vt:lpstr>
      <vt:lpstr>Wingdings</vt:lpstr>
      <vt:lpstr>YouTube Noto</vt:lpstr>
      <vt:lpstr>Ci3T</vt:lpstr>
      <vt:lpstr>1_Ci3T</vt:lpstr>
      <vt:lpstr>Starting Activity</vt:lpstr>
      <vt:lpstr>Recognize. Relax. Record.  A Tier 2 Support for Students Experiencing Anxious Feelings   A Presentation for Topeka Public Schools</vt:lpstr>
      <vt:lpstr>Agenda</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Enhancing Ci3T Modules</vt:lpstr>
      <vt:lpstr>Session Outcomes</vt:lpstr>
      <vt:lpstr>A Focus on Students with Internalizing Behaviors</vt:lpstr>
      <vt:lpstr>Thank you for your commitment!</vt:lpstr>
      <vt:lpstr>What are internalizing behaviors? (1)</vt:lpstr>
      <vt:lpstr>What are internalizing behaviors? (2)</vt:lpstr>
      <vt:lpstr>Why should we be concerned about internalizing behaviors?</vt:lpstr>
      <vt:lpstr>Who do internalizing behaviors impact? (1)</vt:lpstr>
      <vt:lpstr>Who do internalizing behaviors impact? (2)</vt:lpstr>
      <vt:lpstr>Situating Secondary (Tier 2) Interventions in Ci3T Models</vt:lpstr>
      <vt:lpstr>A CrossFit Analogy 1</vt:lpstr>
      <vt:lpstr>A CrossFit Analogy 2</vt:lpstr>
      <vt:lpstr>Clarifying Tier 2 Supports 1</vt:lpstr>
      <vt:lpstr>Clarifying Tier 2 Supports 2</vt:lpstr>
      <vt:lpstr>Clarifying Tier 2 Supports 3</vt:lpstr>
      <vt:lpstr>Reflect on Implementation of Tier 1 Practices</vt:lpstr>
      <vt:lpstr>What are Tier 2 Interventions? (1)</vt:lpstr>
      <vt:lpstr>What are Tier 2 Interventions? (2)</vt:lpstr>
      <vt:lpstr>Secondary (Tier 2) Intervention Grid</vt:lpstr>
      <vt:lpstr>Components of Secondary (Tier 2) Intervention Grid</vt:lpstr>
      <vt:lpstr>Data to Suggest a Focus on Connecting Students with Tier 2 Supports</vt:lpstr>
      <vt:lpstr>Getting Started with Data-Informed Decision Making</vt:lpstr>
      <vt:lpstr>Secondary (Tier 2) Intervention Grid</vt:lpstr>
      <vt:lpstr>Data in Action</vt:lpstr>
      <vt:lpstr>Data in Action</vt:lpstr>
      <vt:lpstr>Data in Action</vt:lpstr>
      <vt:lpstr>Ci3T: Implementing Secondary (Tier 2) Interventions</vt:lpstr>
      <vt:lpstr>Comprehensive, Integrated, Three-Tiered Model of Prevention 3</vt:lpstr>
      <vt:lpstr>Recognize. Relax. Record.  Secondary (Tier 2) Intervention Grid</vt:lpstr>
      <vt:lpstr>Recognize. Relax. Record.</vt:lpstr>
      <vt:lpstr>What is Recognize. Relax. Record.?</vt:lpstr>
      <vt:lpstr>What does the supporting research for Recognize. Relax. Record. say?</vt:lpstr>
      <vt:lpstr>What does the supporting research for Recognize. Relax. Record. say?</vt:lpstr>
      <vt:lpstr>What does the supporting research for Recognize. Relax. Record. say?</vt:lpstr>
      <vt:lpstr>Project ENGAGE</vt:lpstr>
      <vt:lpstr>Feedback from Families</vt:lpstr>
      <vt:lpstr>RRR Instruction Lesson Sequence</vt:lpstr>
      <vt:lpstr>Baseline</vt:lpstr>
      <vt:lpstr>RRR Instruction</vt:lpstr>
      <vt:lpstr>RRR In-Class</vt:lpstr>
      <vt:lpstr>Step 1</vt:lpstr>
      <vt:lpstr>RRR Module Highlight!</vt:lpstr>
      <vt:lpstr>Step 1 Use data to connect students to Recognize. Relax. Record.</vt:lpstr>
      <vt:lpstr>Recognize. Relax. Record.  Secondary (Tier 2) Intervention Grid</vt:lpstr>
      <vt:lpstr>Using data to connect students to  Recognize. Relax. Record. </vt:lpstr>
      <vt:lpstr>Step 2</vt:lpstr>
      <vt:lpstr>RRR Module Highlight!</vt:lpstr>
      <vt:lpstr>Step 2 Plan RRR Procedures</vt:lpstr>
      <vt:lpstr>Step 2 Plan RRR Procedures</vt:lpstr>
      <vt:lpstr>Step 3</vt:lpstr>
      <vt:lpstr>RRR Module Highlight!</vt:lpstr>
      <vt:lpstr>Step 3 Begin baseline data collection</vt:lpstr>
      <vt:lpstr>Direct Behavior Rating (DBR)</vt:lpstr>
      <vt:lpstr>How is DBR used in this intervention?</vt:lpstr>
      <vt:lpstr>Teacher Recording Form</vt:lpstr>
      <vt:lpstr>Operational Definition: Academic Engagement</vt:lpstr>
      <vt:lpstr>Operational Definition: Internalizing Behavior</vt:lpstr>
      <vt:lpstr>Direct Behavior Rating: Internalizing Behavior Definition</vt:lpstr>
      <vt:lpstr>DBR Procedures: RRR Rating Period</vt:lpstr>
      <vt:lpstr>RRR Engagement Graphing Procedures</vt:lpstr>
      <vt:lpstr>Talk Time</vt:lpstr>
      <vt:lpstr>Step 4</vt:lpstr>
      <vt:lpstr>RRR Module Highlight!</vt:lpstr>
      <vt:lpstr>Step 4 Provide RRR Instruction</vt:lpstr>
      <vt:lpstr>Lesson Plans Overview</vt:lpstr>
      <vt:lpstr>Family Materials</vt:lpstr>
      <vt:lpstr>Teacher Materials </vt:lpstr>
      <vt:lpstr>Video Model: The Instructional Hub </vt:lpstr>
      <vt:lpstr>Key Intervention Lesson Features</vt:lpstr>
      <vt:lpstr>Recognize. Relax. Record. Intervention Component</vt:lpstr>
      <vt:lpstr>Recognize. Relax. Record. Intervention Component</vt:lpstr>
      <vt:lpstr>Lesson Activities: Interactive</vt:lpstr>
      <vt:lpstr>Recognize. Relax. Record. Intervention Component</vt:lpstr>
      <vt:lpstr>Preparing Students for RRR In-Class</vt:lpstr>
      <vt:lpstr>RRR Ready-Go!</vt:lpstr>
      <vt:lpstr>Optional Review Lesson</vt:lpstr>
      <vt:lpstr>Video Model: Opening &amp; Closing a Lesson</vt:lpstr>
      <vt:lpstr>RRR Instruction Hub</vt:lpstr>
      <vt:lpstr>Work Time</vt:lpstr>
      <vt:lpstr>Step 5</vt:lpstr>
      <vt:lpstr>RRR Module Highlight!</vt:lpstr>
      <vt:lpstr>Step 5 Implement RRR In-Class and Monitor Student Performance</vt:lpstr>
      <vt:lpstr>Self-Monitoring Treatment Integrity Checklist</vt:lpstr>
      <vt:lpstr>Video Model: RRR In-Class Procedures</vt:lpstr>
      <vt:lpstr>Student Self-Monitoring Sheet</vt:lpstr>
      <vt:lpstr>Step 5 Implement RRR In-Class and Monitor Student Performance</vt:lpstr>
      <vt:lpstr>Student Check-In and Feedback: Tips from Teachers</vt:lpstr>
      <vt:lpstr>Student Check-in and Feedback Practice</vt:lpstr>
      <vt:lpstr>Self-monitoring practice 1</vt:lpstr>
      <vt:lpstr>James</vt:lpstr>
      <vt:lpstr>Self-monitoring practice 2</vt:lpstr>
      <vt:lpstr>Riley</vt:lpstr>
      <vt:lpstr>Self-monitoring practice 3</vt:lpstr>
      <vt:lpstr>Sophie</vt:lpstr>
      <vt:lpstr>Engagement Graphing</vt:lpstr>
      <vt:lpstr>Engagement Graphing</vt:lpstr>
      <vt:lpstr>Step 6</vt:lpstr>
      <vt:lpstr>RRR Module Highlight!</vt:lpstr>
      <vt:lpstr>Step 6 Monitor maintenance and generalization</vt:lpstr>
      <vt:lpstr>Step 7</vt:lpstr>
      <vt:lpstr>RRR Module Highlight!</vt:lpstr>
      <vt:lpstr>Step 7: Seek input from student, families, and teachers</vt:lpstr>
      <vt:lpstr>Social Validity Interviews …</vt:lpstr>
      <vt:lpstr>Social Validity Interviews …</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4</cp:revision>
  <cp:lastPrinted>2025-10-13T22:12:26Z</cp:lastPrinted>
  <dcterms:created xsi:type="dcterms:W3CDTF">2020-08-09T02:04:37Z</dcterms:created>
  <dcterms:modified xsi:type="dcterms:W3CDTF">2025-10-13T22:17:36Z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