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88"/>
  </p:notesMasterIdLst>
  <p:sldIdLst>
    <p:sldId id="258" r:id="rId6"/>
    <p:sldId id="261" r:id="rId7"/>
    <p:sldId id="264" r:id="rId8"/>
    <p:sldId id="2409" r:id="rId9"/>
    <p:sldId id="265" r:id="rId10"/>
    <p:sldId id="5209" r:id="rId11"/>
    <p:sldId id="4404" r:id="rId12"/>
    <p:sldId id="5162" r:id="rId13"/>
    <p:sldId id="2145706873" r:id="rId14"/>
    <p:sldId id="5150" r:id="rId15"/>
    <p:sldId id="2145706866" r:id="rId16"/>
    <p:sldId id="2145706864" r:id="rId17"/>
    <p:sldId id="2145706865" r:id="rId18"/>
    <p:sldId id="2145706830" r:id="rId19"/>
    <p:sldId id="2145706871" r:id="rId20"/>
    <p:sldId id="2145706856" r:id="rId21"/>
    <p:sldId id="5161" r:id="rId22"/>
    <p:sldId id="2145706839" r:id="rId23"/>
    <p:sldId id="2145706832" r:id="rId24"/>
    <p:sldId id="2145706857" r:id="rId25"/>
    <p:sldId id="5200" r:id="rId26"/>
    <p:sldId id="2145706858" r:id="rId27"/>
    <p:sldId id="2145706842" r:id="rId28"/>
    <p:sldId id="5208" r:id="rId29"/>
    <p:sldId id="2145706843" r:id="rId30"/>
    <p:sldId id="2145706844" r:id="rId31"/>
    <p:sldId id="2145706869" r:id="rId32"/>
    <p:sldId id="2145706825" r:id="rId33"/>
    <p:sldId id="2145706824" r:id="rId34"/>
    <p:sldId id="266" r:id="rId35"/>
    <p:sldId id="2299" r:id="rId36"/>
    <p:sldId id="1996" r:id="rId37"/>
    <p:sldId id="1962" r:id="rId38"/>
    <p:sldId id="2332" r:id="rId39"/>
    <p:sldId id="2333" r:id="rId40"/>
    <p:sldId id="2334" r:id="rId41"/>
    <p:sldId id="2335" r:id="rId42"/>
    <p:sldId id="2387" r:id="rId43"/>
    <p:sldId id="2388" r:id="rId44"/>
    <p:sldId id="2413" r:id="rId45"/>
    <p:sldId id="2391" r:id="rId46"/>
    <p:sldId id="2392" r:id="rId47"/>
    <p:sldId id="2393" r:id="rId48"/>
    <p:sldId id="2394" r:id="rId49"/>
    <p:sldId id="2395" r:id="rId50"/>
    <p:sldId id="2411" r:id="rId51"/>
    <p:sldId id="2397" r:id="rId52"/>
    <p:sldId id="2399" r:id="rId53"/>
    <p:sldId id="2400" r:id="rId54"/>
    <p:sldId id="2401" r:id="rId55"/>
    <p:sldId id="2402" r:id="rId56"/>
    <p:sldId id="2414" r:id="rId57"/>
    <p:sldId id="1782" r:id="rId58"/>
    <p:sldId id="2379" r:id="rId59"/>
    <p:sldId id="2404" r:id="rId60"/>
    <p:sldId id="267" r:id="rId61"/>
    <p:sldId id="2318" r:id="rId62"/>
    <p:sldId id="2016" r:id="rId63"/>
    <p:sldId id="2017" r:id="rId64"/>
    <p:sldId id="2020" r:id="rId65"/>
    <p:sldId id="1866" r:id="rId66"/>
    <p:sldId id="1305" r:id="rId67"/>
    <p:sldId id="1306" r:id="rId68"/>
    <p:sldId id="2317" r:id="rId69"/>
    <p:sldId id="2405" r:id="rId70"/>
    <p:sldId id="2406" r:id="rId71"/>
    <p:sldId id="2336" r:id="rId72"/>
    <p:sldId id="2304" r:id="rId73"/>
    <p:sldId id="2340" r:id="rId74"/>
    <p:sldId id="2331" r:id="rId75"/>
    <p:sldId id="2302" r:id="rId76"/>
    <p:sldId id="2069" r:id="rId77"/>
    <p:sldId id="2010" r:id="rId78"/>
    <p:sldId id="2046" r:id="rId79"/>
    <p:sldId id="2011" r:id="rId80"/>
    <p:sldId id="2303" r:id="rId81"/>
    <p:sldId id="2059" r:id="rId82"/>
    <p:sldId id="2058" r:id="rId83"/>
    <p:sldId id="1969" r:id="rId84"/>
    <p:sldId id="2012" r:id="rId85"/>
    <p:sldId id="2407" r:id="rId86"/>
    <p:sldId id="2412" r:id="rId87"/>
  </p:sldIdLst>
  <p:sldSz cx="12192000" cy="6858000"/>
  <p:notesSz cx="6858000" cy="9144000"/>
  <p:embeddedFontLst>
    <p:embeddedFont>
      <p:font typeface="Candara" panose="020E0502030303020204" pitchFamily="34" charset="0"/>
      <p:regular r:id="rId89"/>
      <p:bold r:id="rId90"/>
      <p:italic r:id="rId91"/>
      <p:boldItalic r:id="rId92"/>
    </p:embeddedFont>
    <p:embeddedFont>
      <p:font typeface="Century Gothic" panose="020B0502020202020204" pitchFamily="34" charset="0"/>
      <p:regular r:id="rId93"/>
      <p:bold r:id="rId94"/>
      <p:italic r:id="rId95"/>
      <p:boldItalic r:id="rId96"/>
    </p:embeddedFont>
    <p:embeddedFont>
      <p:font typeface="Roboto" panose="02000000000000000000" pitchFamily="2"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Objectives, &amp; Agenda" id="{FD77AEEA-F150-49E7-B6D7-1B8BE839D004}">
          <p14:sldIdLst>
            <p14:sldId id="258"/>
            <p14:sldId id="261"/>
            <p14:sldId id="264"/>
            <p14:sldId id="2409"/>
          </p14:sldIdLst>
        </p14:section>
        <p14:section name="Introducing the Integrated MTSS Rubric" id="{26EF9F38-3FCF-4F76-BD30-A0C036F6891E}">
          <p14:sldIdLst>
            <p14:sldId id="265"/>
            <p14:sldId id="5209"/>
            <p14:sldId id="4404"/>
            <p14:sldId id="5162"/>
            <p14:sldId id="2145706873"/>
            <p14:sldId id="5150"/>
            <p14:sldId id="2145706866"/>
            <p14:sldId id="2145706864"/>
            <p14:sldId id="2145706865"/>
            <p14:sldId id="2145706830"/>
            <p14:sldId id="2145706871"/>
            <p14:sldId id="2145706856"/>
            <p14:sldId id="5161"/>
            <p14:sldId id="2145706839"/>
            <p14:sldId id="2145706832"/>
            <p14:sldId id="2145706857"/>
            <p14:sldId id="5200"/>
            <p14:sldId id="2145706858"/>
            <p14:sldId id="2145706842"/>
            <p14:sldId id="5208"/>
            <p14:sldId id="2145706843"/>
            <p14:sldId id="2145706844"/>
            <p14:sldId id="2145706869"/>
            <p14:sldId id="2145706825"/>
            <p14:sldId id="2145706824"/>
          </p14:sldIdLst>
        </p14:section>
        <p14:section name="Collecting and Using Treatment Integrity and Social Validity Data" id="{ED1705E5-81C4-4C58-896A-8191AA4DADB9}">
          <p14:sldIdLst>
            <p14:sldId id="266"/>
            <p14:sldId id="2299"/>
            <p14:sldId id="1996"/>
            <p14:sldId id="1962"/>
            <p14:sldId id="2332"/>
            <p14:sldId id="2333"/>
            <p14:sldId id="2334"/>
            <p14:sldId id="2335"/>
            <p14:sldId id="2387"/>
            <p14:sldId id="2388"/>
            <p14:sldId id="2413"/>
            <p14:sldId id="2391"/>
            <p14:sldId id="2392"/>
            <p14:sldId id="2393"/>
            <p14:sldId id="2394"/>
            <p14:sldId id="2395"/>
            <p14:sldId id="2411"/>
            <p14:sldId id="2397"/>
            <p14:sldId id="2399"/>
            <p14:sldId id="2400"/>
            <p14:sldId id="2401"/>
            <p14:sldId id="2402"/>
            <p14:sldId id="2414"/>
            <p14:sldId id="1782"/>
            <p14:sldId id="2379"/>
            <p14:sldId id="2404"/>
          </p14:sldIdLst>
        </p14:section>
        <p14:section name="Collecting and Using Systematic Screening" id="{CE9874A0-E53D-4B49-9754-83A600D00722}">
          <p14:sldIdLst>
            <p14:sldId id="267"/>
            <p14:sldId id="2318"/>
            <p14:sldId id="2016"/>
            <p14:sldId id="2017"/>
            <p14:sldId id="2020"/>
            <p14:sldId id="1866"/>
            <p14:sldId id="1305"/>
            <p14:sldId id="1306"/>
            <p14:sldId id="2317"/>
            <p14:sldId id="2405"/>
            <p14:sldId id="2406"/>
            <p14:sldId id="2336"/>
            <p14:sldId id="2304"/>
            <p14:sldId id="2340"/>
            <p14:sldId id="2331"/>
            <p14:sldId id="2302"/>
            <p14:sldId id="2069"/>
            <p14:sldId id="2010"/>
            <p14:sldId id="2046"/>
            <p14:sldId id="2011"/>
            <p14:sldId id="2303"/>
            <p14:sldId id="2059"/>
            <p14:sldId id="2058"/>
            <p14:sldId id="1969"/>
            <p14:sldId id="2012"/>
          </p14:sldIdLst>
        </p14:section>
        <p14:section name="Close &amp; Evaluation" id="{89B02731-9D3D-4C4B-91A5-432FCEDF443F}">
          <p14:sldIdLst>
            <p14:sldId id="2407"/>
            <p14:sldId id="2412"/>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2" roundtripDataSignature="AMtx7mh9mafpAFBf4Wn27InHHxk1f/E2O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BIS Forum Support" initials="" lastIdx="3" clrIdx="0"/>
  <p:cmAuthor id="1" name="Kelly Perales"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FF7"/>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F8185-77E3-4F3F-8415-724480C83AA6}" v="2" dt="2025-10-07T00:09:18.108"/>
    <p1510:client id="{F9F03A1C-7B69-4BAA-8650-7B325A51A0E6}" v="7" dt="2025-10-06T21:29:43.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6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customschemas.google.com/relationships/presentationmetadata" Target="metadata"/><Relationship Id="rId5" Type="http://schemas.openxmlformats.org/officeDocument/2006/relationships/slideMaster" Target="slideMasters/slideMaster2.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5/10/relationships/revisionInfo" Target="revisionInfo.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custSel modSld">
      <pc:chgData name="Buffington, Amy Andreasen" userId="b608fb05-5811-43f5-a448-39c6c0976a85" providerId="ADAL" clId="{B3EDF138-9ABC-4CF4-9BA5-BCD2FA0BFC49}" dt="2025-10-02T15:35:10.205" v="7" actId="1076"/>
      <pc:docMkLst>
        <pc:docMk/>
      </pc:docMkLst>
      <pc:sldChg chg="delSp mod">
        <pc:chgData name="Buffington, Amy Andreasen" userId="b608fb05-5811-43f5-a448-39c6c0976a85" providerId="ADAL" clId="{B3EDF138-9ABC-4CF4-9BA5-BCD2FA0BFC49}" dt="2025-10-02T15:14:21.189" v="1" actId="478"/>
        <pc:sldMkLst>
          <pc:docMk/>
          <pc:sldMk cId="387612265" sldId="265"/>
        </pc:sldMkLst>
      </pc:sldChg>
      <pc:sldChg chg="modSp mod">
        <pc:chgData name="Buffington, Amy Andreasen" userId="b608fb05-5811-43f5-a448-39c6c0976a85" providerId="ADAL" clId="{B3EDF138-9ABC-4CF4-9BA5-BCD2FA0BFC49}" dt="2025-10-02T15:18:49.726" v="3" actId="13244"/>
        <pc:sldMkLst>
          <pc:docMk/>
          <pc:sldMk cId="1590783135" sldId="1962"/>
        </pc:sldMkLst>
        <pc:spChg chg="ord">
          <ac:chgData name="Buffington, Amy Andreasen" userId="b608fb05-5811-43f5-a448-39c6c0976a85" providerId="ADAL" clId="{B3EDF138-9ABC-4CF4-9BA5-BCD2FA0BFC49}" dt="2025-10-02T15:18:42.472" v="2" actId="13244"/>
          <ac:spMkLst>
            <pc:docMk/>
            <pc:sldMk cId="1590783135" sldId="1962"/>
            <ac:spMk id="6" creationId="{36220C88-93A4-258D-31F0-614059EAC3B8}"/>
          </ac:spMkLst>
        </pc:spChg>
        <pc:picChg chg="ord">
          <ac:chgData name="Buffington, Amy Andreasen" userId="b608fb05-5811-43f5-a448-39c6c0976a85" providerId="ADAL" clId="{B3EDF138-9ABC-4CF4-9BA5-BCD2FA0BFC49}" dt="2025-10-02T15:18:49.726" v="3" actId="13244"/>
          <ac:picMkLst>
            <pc:docMk/>
            <pc:sldMk cId="1590783135" sldId="1962"/>
            <ac:picMk id="9" creationId="{F19C359F-D4A4-5B7B-3682-6D6C51F17123}"/>
          </ac:picMkLst>
        </pc:picChg>
      </pc:sldChg>
      <pc:sldChg chg="modSp mod">
        <pc:chgData name="Buffington, Amy Andreasen" userId="b608fb05-5811-43f5-a448-39c6c0976a85" providerId="ADAL" clId="{B3EDF138-9ABC-4CF4-9BA5-BCD2FA0BFC49}" dt="2025-10-02T15:23:51.414" v="6" actId="962"/>
        <pc:sldMkLst>
          <pc:docMk/>
          <pc:sldMk cId="3669943602" sldId="2388"/>
        </pc:sldMkLst>
        <pc:graphicFrameChg chg="mod">
          <ac:chgData name="Buffington, Amy Andreasen" userId="b608fb05-5811-43f5-a448-39c6c0976a85" providerId="ADAL" clId="{B3EDF138-9ABC-4CF4-9BA5-BCD2FA0BFC49}" dt="2025-10-02T15:23:51.414" v="6" actId="962"/>
          <ac:graphicFrameMkLst>
            <pc:docMk/>
            <pc:sldMk cId="3669943602" sldId="2388"/>
            <ac:graphicFrameMk id="12" creationId="{C79D45FB-1369-D201-2804-1BE14CBDA461}"/>
          </ac:graphicFrameMkLst>
        </pc:graphicFrameChg>
      </pc:sldChg>
      <pc:sldChg chg="modSp mod">
        <pc:chgData name="Buffington, Amy Andreasen" userId="b608fb05-5811-43f5-a448-39c6c0976a85" providerId="ADAL" clId="{B3EDF138-9ABC-4CF4-9BA5-BCD2FA0BFC49}" dt="2025-10-02T15:35:10.205" v="7" actId="1076"/>
        <pc:sldMkLst>
          <pc:docMk/>
          <pc:sldMk cId="4163880840" sldId="2390"/>
        </pc:sldMkLst>
      </pc:sldChg>
      <pc:sldChg chg="modSp mod">
        <pc:chgData name="Buffington, Amy Andreasen" userId="b608fb05-5811-43f5-a448-39c6c0976a85" providerId="ADAL" clId="{B3EDF138-9ABC-4CF4-9BA5-BCD2FA0BFC49}" dt="2025-10-02T15:13:51.002" v="0" actId="962"/>
        <pc:sldMkLst>
          <pc:docMk/>
          <pc:sldMk cId="1476212028" sldId="2409"/>
        </pc:sldMkLst>
        <pc:picChg chg="mod">
          <ac:chgData name="Buffington, Amy Andreasen" userId="b608fb05-5811-43f5-a448-39c6c0976a85" providerId="ADAL" clId="{B3EDF138-9ABC-4CF4-9BA5-BCD2FA0BFC49}" dt="2025-10-02T15:13:51.002" v="0" actId="962"/>
          <ac:picMkLst>
            <pc:docMk/>
            <pc:sldMk cId="1476212028" sldId="2409"/>
            <ac:picMk id="7" creationId="{94F329C8-07CB-C99A-7118-2115C30EEC17}"/>
          </ac:picMkLst>
        </pc:picChg>
      </pc:sldChg>
    </pc:docChg>
  </pc:docChgLst>
  <pc:docChgLst>
    <pc:chgData name="Buckman, Mark" userId="143108ed-1948-4344-b71d-df851b3c54dd" providerId="ADAL" clId="{14620DA4-A871-4EC4-A5FE-17531DB005E9}"/>
    <pc:docChg chg="undo custSel addSld delSld modSld modSection">
      <pc:chgData name="Buckman, Mark" userId="143108ed-1948-4344-b71d-df851b3c54dd" providerId="ADAL" clId="{14620DA4-A871-4EC4-A5FE-17531DB005E9}" dt="2025-10-06T21:29:43.331" v="102"/>
      <pc:docMkLst>
        <pc:docMk/>
      </pc:docMkLst>
      <pc:sldChg chg="addSp delSp modSp mod">
        <pc:chgData name="Buckman, Mark" userId="143108ed-1948-4344-b71d-df851b3c54dd" providerId="ADAL" clId="{14620DA4-A871-4EC4-A5FE-17531DB005E9}" dt="2025-10-06T21:22:58.001" v="80" actId="120"/>
        <pc:sldMkLst>
          <pc:docMk/>
          <pc:sldMk cId="0" sldId="261"/>
        </pc:sldMkLst>
        <pc:spChg chg="mod">
          <ac:chgData name="Buckman, Mark" userId="143108ed-1948-4344-b71d-df851b3c54dd" providerId="ADAL" clId="{14620DA4-A871-4EC4-A5FE-17531DB005E9}" dt="2025-10-06T21:22:58.001" v="80" actId="120"/>
          <ac:spMkLst>
            <pc:docMk/>
            <pc:sldMk cId="0" sldId="261"/>
            <ac:spMk id="2" creationId="{D696A557-80DC-452D-FE51-24F6B4279229}"/>
          </ac:spMkLst>
        </pc:spChg>
        <pc:spChg chg="add del mod">
          <ac:chgData name="Buckman, Mark" userId="143108ed-1948-4344-b71d-df851b3c54dd" providerId="ADAL" clId="{14620DA4-A871-4EC4-A5FE-17531DB005E9}" dt="2025-10-06T21:22:11.910" v="69" actId="478"/>
          <ac:spMkLst>
            <pc:docMk/>
            <pc:sldMk cId="0" sldId="261"/>
            <ac:spMk id="4" creationId="{A7B384ED-8219-2E10-4BEE-4A7D9104A7FA}"/>
          </ac:spMkLst>
        </pc:spChg>
      </pc:sldChg>
      <pc:sldChg chg="addSp modSp mod chgLayout">
        <pc:chgData name="Buckman, Mark" userId="143108ed-1948-4344-b71d-df851b3c54dd" providerId="ADAL" clId="{14620DA4-A871-4EC4-A5FE-17531DB005E9}" dt="2025-10-06T21:21:12.113" v="15" actId="179"/>
        <pc:sldMkLst>
          <pc:docMk/>
          <pc:sldMk cId="387612265" sldId="265"/>
        </pc:sldMkLst>
        <pc:spChg chg="mod ord">
          <ac:chgData name="Buckman, Mark" userId="143108ed-1948-4344-b71d-df851b3c54dd" providerId="ADAL" clId="{14620DA4-A871-4EC4-A5FE-17531DB005E9}" dt="2025-10-06T21:20:59.731" v="5" actId="700"/>
          <ac:spMkLst>
            <pc:docMk/>
            <pc:sldMk cId="387612265" sldId="265"/>
            <ac:spMk id="2" creationId="{2ED2BA63-3B00-AA5E-DDEA-01EB5B55DB6D}"/>
          </ac:spMkLst>
        </pc:spChg>
        <pc:spChg chg="add mod ord">
          <ac:chgData name="Buckman, Mark" userId="143108ed-1948-4344-b71d-df851b3c54dd" providerId="ADAL" clId="{14620DA4-A871-4EC4-A5FE-17531DB005E9}" dt="2025-10-06T21:21:12.113" v="15" actId="179"/>
          <ac:spMkLst>
            <pc:docMk/>
            <pc:sldMk cId="387612265" sldId="265"/>
            <ac:spMk id="3" creationId="{91D4E9DC-455F-E6BD-A87E-35926C904A3D}"/>
          </ac:spMkLst>
        </pc:spChg>
      </pc:sldChg>
      <pc:sldChg chg="modSp mod">
        <pc:chgData name="Buckman, Mark" userId="143108ed-1948-4344-b71d-df851b3c54dd" providerId="ADAL" clId="{14620DA4-A871-4EC4-A5FE-17531DB005E9}" dt="2025-10-06T21:24:39.874" v="99" actId="20577"/>
        <pc:sldMkLst>
          <pc:docMk/>
          <pc:sldMk cId="3232404745" sldId="266"/>
        </pc:sldMkLst>
        <pc:spChg chg="mod">
          <ac:chgData name="Buckman, Mark" userId="143108ed-1948-4344-b71d-df851b3c54dd" providerId="ADAL" clId="{14620DA4-A871-4EC4-A5FE-17531DB005E9}" dt="2025-10-06T21:24:39.874" v="99" actId="20577"/>
          <ac:spMkLst>
            <pc:docMk/>
            <pc:sldMk cId="3232404745" sldId="266"/>
            <ac:spMk id="3" creationId="{CAEDC3F7-D903-081A-9B9A-8F4020D20A33}"/>
          </ac:spMkLst>
        </pc:spChg>
      </pc:sldChg>
      <pc:sldChg chg="addSp delSp modSp">
        <pc:chgData name="Buckman, Mark" userId="143108ed-1948-4344-b71d-df851b3c54dd" providerId="ADAL" clId="{14620DA4-A871-4EC4-A5FE-17531DB005E9}" dt="2025-10-06T21:29:43.331" v="102"/>
        <pc:sldMkLst>
          <pc:docMk/>
          <pc:sldMk cId="2105562035" sldId="2304"/>
        </pc:sldMkLst>
        <pc:picChg chg="add mod">
          <ac:chgData name="Buckman, Mark" userId="143108ed-1948-4344-b71d-df851b3c54dd" providerId="ADAL" clId="{14620DA4-A871-4EC4-A5FE-17531DB005E9}" dt="2025-10-06T21:29:43.331" v="102"/>
          <ac:picMkLst>
            <pc:docMk/>
            <pc:sldMk cId="2105562035" sldId="2304"/>
            <ac:picMk id="2" creationId="{62402416-D5C3-14A7-58C7-35E8A2A20C37}"/>
          </ac:picMkLst>
        </pc:picChg>
        <pc:picChg chg="del">
          <ac:chgData name="Buckman, Mark" userId="143108ed-1948-4344-b71d-df851b3c54dd" providerId="ADAL" clId="{14620DA4-A871-4EC4-A5FE-17531DB005E9}" dt="2025-10-06T21:29:41.108" v="101" actId="478"/>
          <ac:picMkLst>
            <pc:docMk/>
            <pc:sldMk cId="2105562035" sldId="2304"/>
            <ac:picMk id="5" creationId="{D93F4069-BF35-749E-C6AC-2F5278B22D5B}"/>
          </ac:picMkLst>
        </pc:picChg>
      </pc:sldChg>
      <pc:sldChg chg="del">
        <pc:chgData name="Buckman, Mark" userId="143108ed-1948-4344-b71d-df851b3c54dd" providerId="ADAL" clId="{14620DA4-A871-4EC4-A5FE-17531DB005E9}" dt="2025-10-06T21:25:19.713" v="100" actId="47"/>
        <pc:sldMkLst>
          <pc:docMk/>
          <pc:sldMk cId="4241991658" sldId="2408"/>
        </pc:sldMkLst>
      </pc:sldChg>
      <pc:sldChg chg="add">
        <pc:chgData name="Buckman, Mark" userId="143108ed-1948-4344-b71d-df851b3c54dd" providerId="ADAL" clId="{14620DA4-A871-4EC4-A5FE-17531DB005E9}" dt="2025-10-06T21:18:13.311" v="0"/>
        <pc:sldMkLst>
          <pc:docMk/>
          <pc:sldMk cId="1470145561" sldId="4404"/>
        </pc:sldMkLst>
      </pc:sldChg>
      <pc:sldChg chg="add">
        <pc:chgData name="Buckman, Mark" userId="143108ed-1948-4344-b71d-df851b3c54dd" providerId="ADAL" clId="{14620DA4-A871-4EC4-A5FE-17531DB005E9}" dt="2025-10-06T21:18:13.311" v="0"/>
        <pc:sldMkLst>
          <pc:docMk/>
          <pc:sldMk cId="3023758911" sldId="5150"/>
        </pc:sldMkLst>
      </pc:sldChg>
      <pc:sldChg chg="add">
        <pc:chgData name="Buckman, Mark" userId="143108ed-1948-4344-b71d-df851b3c54dd" providerId="ADAL" clId="{14620DA4-A871-4EC4-A5FE-17531DB005E9}" dt="2025-10-06T21:18:13.311" v="0"/>
        <pc:sldMkLst>
          <pc:docMk/>
          <pc:sldMk cId="2344123196" sldId="5161"/>
        </pc:sldMkLst>
      </pc:sldChg>
      <pc:sldChg chg="add">
        <pc:chgData name="Buckman, Mark" userId="143108ed-1948-4344-b71d-df851b3c54dd" providerId="ADAL" clId="{14620DA4-A871-4EC4-A5FE-17531DB005E9}" dt="2025-10-06T21:18:13.311" v="0"/>
        <pc:sldMkLst>
          <pc:docMk/>
          <pc:sldMk cId="2514440145" sldId="5162"/>
        </pc:sldMkLst>
      </pc:sldChg>
      <pc:sldChg chg="add">
        <pc:chgData name="Buckman, Mark" userId="143108ed-1948-4344-b71d-df851b3c54dd" providerId="ADAL" clId="{14620DA4-A871-4EC4-A5FE-17531DB005E9}" dt="2025-10-06T21:18:13.311" v="0"/>
        <pc:sldMkLst>
          <pc:docMk/>
          <pc:sldMk cId="345329997" sldId="5200"/>
        </pc:sldMkLst>
      </pc:sldChg>
      <pc:sldChg chg="add">
        <pc:chgData name="Buckman, Mark" userId="143108ed-1948-4344-b71d-df851b3c54dd" providerId="ADAL" clId="{14620DA4-A871-4EC4-A5FE-17531DB005E9}" dt="2025-10-06T21:18:13.311" v="0"/>
        <pc:sldMkLst>
          <pc:docMk/>
          <pc:sldMk cId="1442596863" sldId="5208"/>
        </pc:sldMkLst>
      </pc:sldChg>
      <pc:sldChg chg="add modNotesTx">
        <pc:chgData name="Buckman, Mark" userId="143108ed-1948-4344-b71d-df851b3c54dd" providerId="ADAL" clId="{14620DA4-A871-4EC4-A5FE-17531DB005E9}" dt="2025-10-06T21:19:55.142" v="4" actId="20577"/>
        <pc:sldMkLst>
          <pc:docMk/>
          <pc:sldMk cId="3726816791" sldId="5209"/>
        </pc:sldMkLst>
      </pc:sldChg>
      <pc:sldChg chg="add">
        <pc:chgData name="Buckman, Mark" userId="143108ed-1948-4344-b71d-df851b3c54dd" providerId="ADAL" clId="{14620DA4-A871-4EC4-A5FE-17531DB005E9}" dt="2025-10-06T21:18:13.311" v="0"/>
        <pc:sldMkLst>
          <pc:docMk/>
          <pc:sldMk cId="3035187332" sldId="2145706824"/>
        </pc:sldMkLst>
      </pc:sldChg>
      <pc:sldChg chg="add">
        <pc:chgData name="Buckman, Mark" userId="143108ed-1948-4344-b71d-df851b3c54dd" providerId="ADAL" clId="{14620DA4-A871-4EC4-A5FE-17531DB005E9}" dt="2025-10-06T21:18:13.311" v="0"/>
        <pc:sldMkLst>
          <pc:docMk/>
          <pc:sldMk cId="3924759906" sldId="2145706825"/>
        </pc:sldMkLst>
      </pc:sldChg>
      <pc:sldChg chg="add">
        <pc:chgData name="Buckman, Mark" userId="143108ed-1948-4344-b71d-df851b3c54dd" providerId="ADAL" clId="{14620DA4-A871-4EC4-A5FE-17531DB005E9}" dt="2025-10-06T21:18:13.311" v="0"/>
        <pc:sldMkLst>
          <pc:docMk/>
          <pc:sldMk cId="820126111" sldId="2145706830"/>
        </pc:sldMkLst>
      </pc:sldChg>
      <pc:sldChg chg="add">
        <pc:chgData name="Buckman, Mark" userId="143108ed-1948-4344-b71d-df851b3c54dd" providerId="ADAL" clId="{14620DA4-A871-4EC4-A5FE-17531DB005E9}" dt="2025-10-06T21:18:13.311" v="0"/>
        <pc:sldMkLst>
          <pc:docMk/>
          <pc:sldMk cId="3754149408" sldId="2145706832"/>
        </pc:sldMkLst>
      </pc:sldChg>
      <pc:sldChg chg="add">
        <pc:chgData name="Buckman, Mark" userId="143108ed-1948-4344-b71d-df851b3c54dd" providerId="ADAL" clId="{14620DA4-A871-4EC4-A5FE-17531DB005E9}" dt="2025-10-06T21:18:13.311" v="0"/>
        <pc:sldMkLst>
          <pc:docMk/>
          <pc:sldMk cId="1469427047" sldId="2145706839"/>
        </pc:sldMkLst>
      </pc:sldChg>
      <pc:sldChg chg="add">
        <pc:chgData name="Buckman, Mark" userId="143108ed-1948-4344-b71d-df851b3c54dd" providerId="ADAL" clId="{14620DA4-A871-4EC4-A5FE-17531DB005E9}" dt="2025-10-06T21:18:13.311" v="0"/>
        <pc:sldMkLst>
          <pc:docMk/>
          <pc:sldMk cId="2864595037" sldId="2145706842"/>
        </pc:sldMkLst>
      </pc:sldChg>
      <pc:sldChg chg="add">
        <pc:chgData name="Buckman, Mark" userId="143108ed-1948-4344-b71d-df851b3c54dd" providerId="ADAL" clId="{14620DA4-A871-4EC4-A5FE-17531DB005E9}" dt="2025-10-06T21:18:13.311" v="0"/>
        <pc:sldMkLst>
          <pc:docMk/>
          <pc:sldMk cId="839281111" sldId="2145706843"/>
        </pc:sldMkLst>
      </pc:sldChg>
      <pc:sldChg chg="add">
        <pc:chgData name="Buckman, Mark" userId="143108ed-1948-4344-b71d-df851b3c54dd" providerId="ADAL" clId="{14620DA4-A871-4EC4-A5FE-17531DB005E9}" dt="2025-10-06T21:18:13.311" v="0"/>
        <pc:sldMkLst>
          <pc:docMk/>
          <pc:sldMk cId="2528900808" sldId="2145706844"/>
        </pc:sldMkLst>
      </pc:sldChg>
      <pc:sldChg chg="add">
        <pc:chgData name="Buckman, Mark" userId="143108ed-1948-4344-b71d-df851b3c54dd" providerId="ADAL" clId="{14620DA4-A871-4EC4-A5FE-17531DB005E9}" dt="2025-10-06T21:18:13.311" v="0"/>
        <pc:sldMkLst>
          <pc:docMk/>
          <pc:sldMk cId="1939849531" sldId="2145706856"/>
        </pc:sldMkLst>
      </pc:sldChg>
      <pc:sldChg chg="add">
        <pc:chgData name="Buckman, Mark" userId="143108ed-1948-4344-b71d-df851b3c54dd" providerId="ADAL" clId="{14620DA4-A871-4EC4-A5FE-17531DB005E9}" dt="2025-10-06T21:18:13.311" v="0"/>
        <pc:sldMkLst>
          <pc:docMk/>
          <pc:sldMk cId="2167684304" sldId="2145706857"/>
        </pc:sldMkLst>
      </pc:sldChg>
      <pc:sldChg chg="add">
        <pc:chgData name="Buckman, Mark" userId="143108ed-1948-4344-b71d-df851b3c54dd" providerId="ADAL" clId="{14620DA4-A871-4EC4-A5FE-17531DB005E9}" dt="2025-10-06T21:18:13.311" v="0"/>
        <pc:sldMkLst>
          <pc:docMk/>
          <pc:sldMk cId="3581451648" sldId="2145706858"/>
        </pc:sldMkLst>
      </pc:sldChg>
      <pc:sldChg chg="add">
        <pc:chgData name="Buckman, Mark" userId="143108ed-1948-4344-b71d-df851b3c54dd" providerId="ADAL" clId="{14620DA4-A871-4EC4-A5FE-17531DB005E9}" dt="2025-10-06T21:18:13.311" v="0"/>
        <pc:sldMkLst>
          <pc:docMk/>
          <pc:sldMk cId="2943544692" sldId="2145706864"/>
        </pc:sldMkLst>
      </pc:sldChg>
      <pc:sldChg chg="add">
        <pc:chgData name="Buckman, Mark" userId="143108ed-1948-4344-b71d-df851b3c54dd" providerId="ADAL" clId="{14620DA4-A871-4EC4-A5FE-17531DB005E9}" dt="2025-10-06T21:18:13.311" v="0"/>
        <pc:sldMkLst>
          <pc:docMk/>
          <pc:sldMk cId="195043327" sldId="2145706865"/>
        </pc:sldMkLst>
      </pc:sldChg>
      <pc:sldChg chg="add">
        <pc:chgData name="Buckman, Mark" userId="143108ed-1948-4344-b71d-df851b3c54dd" providerId="ADAL" clId="{14620DA4-A871-4EC4-A5FE-17531DB005E9}" dt="2025-10-06T21:18:13.311" v="0"/>
        <pc:sldMkLst>
          <pc:docMk/>
          <pc:sldMk cId="2946649057" sldId="2145706866"/>
        </pc:sldMkLst>
      </pc:sldChg>
      <pc:sldChg chg="add">
        <pc:chgData name="Buckman, Mark" userId="143108ed-1948-4344-b71d-df851b3c54dd" providerId="ADAL" clId="{14620DA4-A871-4EC4-A5FE-17531DB005E9}" dt="2025-10-06T21:18:13.311" v="0"/>
        <pc:sldMkLst>
          <pc:docMk/>
          <pc:sldMk cId="1100913072" sldId="2145706869"/>
        </pc:sldMkLst>
      </pc:sldChg>
      <pc:sldChg chg="add">
        <pc:chgData name="Buckman, Mark" userId="143108ed-1948-4344-b71d-df851b3c54dd" providerId="ADAL" clId="{14620DA4-A871-4EC4-A5FE-17531DB005E9}" dt="2025-10-06T21:18:13.311" v="0"/>
        <pc:sldMkLst>
          <pc:docMk/>
          <pc:sldMk cId="1538442956" sldId="2145706871"/>
        </pc:sldMkLst>
      </pc:sldChg>
      <pc:sldChg chg="add">
        <pc:chgData name="Buckman, Mark" userId="143108ed-1948-4344-b71d-df851b3c54dd" providerId="ADAL" clId="{14620DA4-A871-4EC4-A5FE-17531DB005E9}" dt="2025-10-06T21:18:13.311" v="0"/>
        <pc:sldMkLst>
          <pc:docMk/>
          <pc:sldMk cId="1947370049" sldId="2145706873"/>
        </pc:sldMkLst>
      </pc:sldChg>
    </pc:docChg>
  </pc:docChgLst>
  <pc:docChgLst>
    <pc:chgData name="Johnson, Kathryn" userId="fc636950-33c7-4c5b-91a9-d3d6a86c01b7" providerId="ADAL" clId="{E949A7CB-FD96-4D97-9610-72060ABE7B91}"/>
    <pc:docChg chg="undo custSel addSld delSld modSld delSection modSection">
      <pc:chgData name="Johnson, Kathryn" userId="fc636950-33c7-4c5b-91a9-d3d6a86c01b7" providerId="ADAL" clId="{E949A7CB-FD96-4D97-9610-72060ABE7B91}" dt="2025-10-03T16:49:46.557" v="377" actId="13244"/>
      <pc:docMkLst>
        <pc:docMk/>
      </pc:docMkLst>
      <pc:sldChg chg="del">
        <pc:chgData name="Johnson, Kathryn" userId="fc636950-33c7-4c5b-91a9-d3d6a86c01b7" providerId="ADAL" clId="{E949A7CB-FD96-4D97-9610-72060ABE7B91}" dt="2025-10-02T16:31:18.876" v="242" actId="47"/>
        <pc:sldMkLst>
          <pc:docMk/>
          <pc:sldMk cId="0" sldId="256"/>
        </pc:sldMkLst>
      </pc:sldChg>
      <pc:sldChg chg="del">
        <pc:chgData name="Johnson, Kathryn" userId="fc636950-33c7-4c5b-91a9-d3d6a86c01b7" providerId="ADAL" clId="{E949A7CB-FD96-4D97-9610-72060ABE7B91}" dt="2025-10-02T16:31:20.440" v="244" actId="47"/>
        <pc:sldMkLst>
          <pc:docMk/>
          <pc:sldMk cId="0" sldId="257"/>
        </pc:sldMkLst>
      </pc:sldChg>
      <pc:sldChg chg="addSp delSp modSp mod">
        <pc:chgData name="Johnson, Kathryn" userId="fc636950-33c7-4c5b-91a9-d3d6a86c01b7" providerId="ADAL" clId="{E949A7CB-FD96-4D97-9610-72060ABE7B91}" dt="2025-10-03T16:45:22.916" v="372" actId="478"/>
        <pc:sldMkLst>
          <pc:docMk/>
          <pc:sldMk cId="0" sldId="261"/>
        </pc:sldMkLst>
        <pc:spChg chg="mod">
          <ac:chgData name="Johnson, Kathryn" userId="fc636950-33c7-4c5b-91a9-d3d6a86c01b7" providerId="ADAL" clId="{E949A7CB-FD96-4D97-9610-72060ABE7B91}" dt="2025-10-03T16:45:20.264" v="371" actId="1076"/>
          <ac:spMkLst>
            <pc:docMk/>
            <pc:sldMk cId="0" sldId="261"/>
            <ac:spMk id="2" creationId="{D696A557-80DC-452D-FE51-24F6B4279229}"/>
          </ac:spMkLst>
        </pc:spChg>
      </pc:sldChg>
      <pc:sldChg chg="addSp delSp del mod">
        <pc:chgData name="Johnson, Kathryn" userId="fc636950-33c7-4c5b-91a9-d3d6a86c01b7" providerId="ADAL" clId="{E949A7CB-FD96-4D97-9610-72060ABE7B91}" dt="2025-10-02T16:26:53.792" v="240" actId="47"/>
        <pc:sldMkLst>
          <pc:docMk/>
          <pc:sldMk cId="0" sldId="263"/>
        </pc:sldMkLst>
      </pc:sldChg>
      <pc:sldChg chg="modSp mod">
        <pc:chgData name="Johnson, Kathryn" userId="fc636950-33c7-4c5b-91a9-d3d6a86c01b7" providerId="ADAL" clId="{E949A7CB-FD96-4D97-9610-72060ABE7B91}" dt="2025-10-02T16:21:14.872" v="222" actId="207"/>
        <pc:sldMkLst>
          <pc:docMk/>
          <pc:sldMk cId="704874430" sldId="1305"/>
        </pc:sldMkLst>
        <pc:spChg chg="mod">
          <ac:chgData name="Johnson, Kathryn" userId="fc636950-33c7-4c5b-91a9-d3d6a86c01b7" providerId="ADAL" clId="{E949A7CB-FD96-4D97-9610-72060ABE7B91}" dt="2025-10-02T16:21:14.872" v="222" actId="207"/>
          <ac:spMkLst>
            <pc:docMk/>
            <pc:sldMk cId="704874430" sldId="1305"/>
            <ac:spMk id="2" creationId="{B61631E6-AFAA-AB40-858E-4ED93D73DA47}"/>
          </ac:spMkLst>
        </pc:spChg>
      </pc:sldChg>
      <pc:sldChg chg="modSp mod">
        <pc:chgData name="Johnson, Kathryn" userId="fc636950-33c7-4c5b-91a9-d3d6a86c01b7" providerId="ADAL" clId="{E949A7CB-FD96-4D97-9610-72060ABE7B91}" dt="2025-10-02T16:21:20.753" v="223" actId="207"/>
        <pc:sldMkLst>
          <pc:docMk/>
          <pc:sldMk cId="2150643316" sldId="1306"/>
        </pc:sldMkLst>
        <pc:spChg chg="mod">
          <ac:chgData name="Johnson, Kathryn" userId="fc636950-33c7-4c5b-91a9-d3d6a86c01b7" providerId="ADAL" clId="{E949A7CB-FD96-4D97-9610-72060ABE7B91}" dt="2025-10-02T16:21:20.753" v="223" actId="207"/>
          <ac:spMkLst>
            <pc:docMk/>
            <pc:sldMk cId="2150643316" sldId="1306"/>
            <ac:spMk id="2" creationId="{57FCD8E9-D419-164C-A7F0-BF63F96CDADA}"/>
          </ac:spMkLst>
        </pc:spChg>
      </pc:sldChg>
      <pc:sldChg chg="modSp">
        <pc:chgData name="Johnson, Kathryn" userId="fc636950-33c7-4c5b-91a9-d3d6a86c01b7" providerId="ADAL" clId="{E949A7CB-FD96-4D97-9610-72060ABE7B91}" dt="2025-10-03T16:49:17.738" v="375" actId="13244"/>
        <pc:sldMkLst>
          <pc:docMk/>
          <pc:sldMk cId="3632093077" sldId="1866"/>
        </pc:sldMkLst>
        <pc:grpChg chg="mod">
          <ac:chgData name="Johnson, Kathryn" userId="fc636950-33c7-4c5b-91a9-d3d6a86c01b7" providerId="ADAL" clId="{E949A7CB-FD96-4D97-9610-72060ABE7B91}" dt="2025-10-03T16:49:17.738" v="375" actId="13244"/>
          <ac:grpSpMkLst>
            <pc:docMk/>
            <pc:sldMk cId="3632093077" sldId="1866"/>
            <ac:grpSpMk id="4" creationId="{77420DA6-2479-92CD-8CD0-294D0983BC0D}"/>
          </ac:grpSpMkLst>
        </pc:grpChg>
      </pc:sldChg>
      <pc:sldChg chg="modSp mod">
        <pc:chgData name="Johnson, Kathryn" userId="fc636950-33c7-4c5b-91a9-d3d6a86c01b7" providerId="ADAL" clId="{E949A7CB-FD96-4D97-9610-72060ABE7B91}" dt="2025-10-02T16:06:59.575" v="61" actId="13244"/>
        <pc:sldMkLst>
          <pc:docMk/>
          <pc:sldMk cId="1590783135" sldId="1962"/>
        </pc:sldMkLst>
        <pc:picChg chg="ord">
          <ac:chgData name="Johnson, Kathryn" userId="fc636950-33c7-4c5b-91a9-d3d6a86c01b7" providerId="ADAL" clId="{E949A7CB-FD96-4D97-9610-72060ABE7B91}" dt="2025-10-02T16:06:59.575" v="61" actId="13244"/>
          <ac:picMkLst>
            <pc:docMk/>
            <pc:sldMk cId="1590783135" sldId="1962"/>
            <ac:picMk id="8" creationId="{76774EB5-CA77-1142-0CBA-22184A8F78FE}"/>
          </ac:picMkLst>
        </pc:picChg>
      </pc:sldChg>
      <pc:sldChg chg="modSp">
        <pc:chgData name="Johnson, Kathryn" userId="fc636950-33c7-4c5b-91a9-d3d6a86c01b7" providerId="ADAL" clId="{E949A7CB-FD96-4D97-9610-72060ABE7B91}" dt="2025-10-02T16:22:46.238" v="225" actId="208"/>
        <pc:sldMkLst>
          <pc:docMk/>
          <pc:sldMk cId="3721457256" sldId="2011"/>
        </pc:sldMkLst>
        <pc:picChg chg="mod">
          <ac:chgData name="Johnson, Kathryn" userId="fc636950-33c7-4c5b-91a9-d3d6a86c01b7" providerId="ADAL" clId="{E949A7CB-FD96-4D97-9610-72060ABE7B91}" dt="2025-10-02T16:22:46.238" v="225" actId="208"/>
          <ac:picMkLst>
            <pc:docMk/>
            <pc:sldMk cId="3721457256" sldId="2011"/>
            <ac:picMk id="5" creationId="{F6BA787A-ED71-4584-2F16-B264BBF9E074}"/>
          </ac:picMkLst>
        </pc:picChg>
        <pc:picChg chg="mod">
          <ac:chgData name="Johnson, Kathryn" userId="fc636950-33c7-4c5b-91a9-d3d6a86c01b7" providerId="ADAL" clId="{E949A7CB-FD96-4D97-9610-72060ABE7B91}" dt="2025-10-02T16:22:46.238" v="225" actId="208"/>
          <ac:picMkLst>
            <pc:docMk/>
            <pc:sldMk cId="3721457256" sldId="2011"/>
            <ac:picMk id="9" creationId="{51FB83C7-E16A-E061-5E68-815DD893300A}"/>
          </ac:picMkLst>
        </pc:picChg>
        <pc:picChg chg="mod">
          <ac:chgData name="Johnson, Kathryn" userId="fc636950-33c7-4c5b-91a9-d3d6a86c01b7" providerId="ADAL" clId="{E949A7CB-FD96-4D97-9610-72060ABE7B91}" dt="2025-10-02T16:22:46.238" v="225" actId="208"/>
          <ac:picMkLst>
            <pc:docMk/>
            <pc:sldMk cId="3721457256" sldId="2011"/>
            <ac:picMk id="1026" creationId="{6658B9C7-28DA-0034-D97A-8BD66EAC2184}"/>
          </ac:picMkLst>
        </pc:picChg>
        <pc:picChg chg="mod">
          <ac:chgData name="Johnson, Kathryn" userId="fc636950-33c7-4c5b-91a9-d3d6a86c01b7" providerId="ADAL" clId="{E949A7CB-FD96-4D97-9610-72060ABE7B91}" dt="2025-10-02T16:22:46.238" v="225" actId="208"/>
          <ac:picMkLst>
            <pc:docMk/>
            <pc:sldMk cId="3721457256" sldId="2011"/>
            <ac:picMk id="1028" creationId="{FF568742-268B-6CE0-2C3F-9FF84946842F}"/>
          </ac:picMkLst>
        </pc:picChg>
      </pc:sldChg>
      <pc:sldChg chg="modSp mod">
        <pc:chgData name="Johnson, Kathryn" userId="fc636950-33c7-4c5b-91a9-d3d6a86c01b7" providerId="ADAL" clId="{E949A7CB-FD96-4D97-9610-72060ABE7B91}" dt="2025-10-03T16:49:46.557" v="377" actId="13244"/>
        <pc:sldMkLst>
          <pc:docMk/>
          <pc:sldMk cId="4044479624" sldId="2317"/>
        </pc:sldMkLst>
        <pc:spChg chg="ord">
          <ac:chgData name="Johnson, Kathryn" userId="fc636950-33c7-4c5b-91a9-d3d6a86c01b7" providerId="ADAL" clId="{E949A7CB-FD96-4D97-9610-72060ABE7B91}" dt="2025-10-03T16:49:44.396" v="376" actId="13244"/>
          <ac:spMkLst>
            <pc:docMk/>
            <pc:sldMk cId="4044479624" sldId="2317"/>
            <ac:spMk id="6" creationId="{3EA3DCAA-5440-AA2D-71CE-856D2B6E83DF}"/>
          </ac:spMkLst>
        </pc:spChg>
        <pc:spChg chg="ord">
          <ac:chgData name="Johnson, Kathryn" userId="fc636950-33c7-4c5b-91a9-d3d6a86c01b7" providerId="ADAL" clId="{E949A7CB-FD96-4D97-9610-72060ABE7B91}" dt="2025-10-03T16:49:46.557" v="377" actId="13244"/>
          <ac:spMkLst>
            <pc:docMk/>
            <pc:sldMk cId="4044479624" sldId="2317"/>
            <ac:spMk id="7" creationId="{EB47F2A6-7062-7897-AA57-5012C9C4D65E}"/>
          </ac:spMkLst>
        </pc:spChg>
      </pc:sldChg>
      <pc:sldChg chg="delSp modSp mod">
        <pc:chgData name="Johnson, Kathryn" userId="fc636950-33c7-4c5b-91a9-d3d6a86c01b7" providerId="ADAL" clId="{E949A7CB-FD96-4D97-9610-72060ABE7B91}" dt="2025-10-02T16:20:13.057" v="220" actId="962"/>
        <pc:sldMkLst>
          <pc:docMk/>
          <pc:sldMk cId="3409106967" sldId="2318"/>
        </pc:sldMkLst>
        <pc:spChg chg="mod">
          <ac:chgData name="Johnson, Kathryn" userId="fc636950-33c7-4c5b-91a9-d3d6a86c01b7" providerId="ADAL" clId="{E949A7CB-FD96-4D97-9610-72060ABE7B91}" dt="2025-10-02T16:08:02.034" v="68" actId="962"/>
          <ac:spMkLst>
            <pc:docMk/>
            <pc:sldMk cId="3409106967" sldId="2318"/>
            <ac:spMk id="2" creationId="{0D71DF4C-A026-E041-8D5B-8384E05DA34E}"/>
          </ac:spMkLst>
        </pc:spChg>
        <pc:picChg chg="mod">
          <ac:chgData name="Johnson, Kathryn" userId="fc636950-33c7-4c5b-91a9-d3d6a86c01b7" providerId="ADAL" clId="{E949A7CB-FD96-4D97-9610-72060ABE7B91}" dt="2025-10-02T16:20:13.057" v="220" actId="962"/>
          <ac:picMkLst>
            <pc:docMk/>
            <pc:sldMk cId="3409106967" sldId="2318"/>
            <ac:picMk id="4" creationId="{19EEF918-6CC1-1A27-EB9D-FFD3D4240B94}"/>
          </ac:picMkLst>
        </pc:picChg>
      </pc:sldChg>
      <pc:sldChg chg="delSp modSp mod">
        <pc:chgData name="Johnson, Kathryn" userId="fc636950-33c7-4c5b-91a9-d3d6a86c01b7" providerId="ADAL" clId="{E949A7CB-FD96-4D97-9610-72060ABE7B91}" dt="2025-10-02T16:07:48.927" v="64" actId="962"/>
        <pc:sldMkLst>
          <pc:docMk/>
          <pc:sldMk cId="2348044384" sldId="2335"/>
        </pc:sldMkLst>
        <pc:spChg chg="mod">
          <ac:chgData name="Johnson, Kathryn" userId="fc636950-33c7-4c5b-91a9-d3d6a86c01b7" providerId="ADAL" clId="{E949A7CB-FD96-4D97-9610-72060ABE7B91}" dt="2025-10-02T16:07:48.927" v="64" actId="962"/>
          <ac:spMkLst>
            <pc:docMk/>
            <pc:sldMk cId="2348044384" sldId="2335"/>
            <ac:spMk id="2" creationId="{0D71DF4C-A026-E041-8D5B-8384E05DA34E}"/>
          </ac:spMkLst>
        </pc:spChg>
      </pc:sldChg>
      <pc:sldChg chg="modSp mod">
        <pc:chgData name="Johnson, Kathryn" userId="fc636950-33c7-4c5b-91a9-d3d6a86c01b7" providerId="ADAL" clId="{E949A7CB-FD96-4D97-9610-72060ABE7B91}" dt="2025-10-02T16:22:15.025" v="224" actId="13244"/>
        <pc:sldMkLst>
          <pc:docMk/>
          <pc:sldMk cId="2837394076" sldId="2336"/>
        </pc:sldMkLst>
        <pc:spChg chg="ord">
          <ac:chgData name="Johnson, Kathryn" userId="fc636950-33c7-4c5b-91a9-d3d6a86c01b7" providerId="ADAL" clId="{E949A7CB-FD96-4D97-9610-72060ABE7B91}" dt="2025-10-02T16:22:15.025" v="224" actId="13244"/>
          <ac:spMkLst>
            <pc:docMk/>
            <pc:sldMk cId="2837394076" sldId="2336"/>
            <ac:spMk id="7" creationId="{5FD5550E-3DD5-91A0-65B3-B47A92C0133C}"/>
          </ac:spMkLst>
        </pc:spChg>
      </pc:sldChg>
      <pc:sldChg chg="modSp mod">
        <pc:chgData name="Johnson, Kathryn" userId="fc636950-33c7-4c5b-91a9-d3d6a86c01b7" providerId="ADAL" clId="{E949A7CB-FD96-4D97-9610-72060ABE7B91}" dt="2025-10-02T16:08:57.968" v="69" actId="207"/>
        <pc:sldMkLst>
          <pc:docMk/>
          <pc:sldMk cId="3357172318" sldId="2387"/>
        </pc:sldMkLst>
        <pc:graphicFrameChg chg="modGraphic">
          <ac:chgData name="Johnson, Kathryn" userId="fc636950-33c7-4c5b-91a9-d3d6a86c01b7" providerId="ADAL" clId="{E949A7CB-FD96-4D97-9610-72060ABE7B91}" dt="2025-10-02T16:08:57.968" v="69" actId="207"/>
          <ac:graphicFrameMkLst>
            <pc:docMk/>
            <pc:sldMk cId="3357172318" sldId="2387"/>
            <ac:graphicFrameMk id="6" creationId="{7AC11E1D-70A9-A5BE-CE00-C2B7C7751D80}"/>
          </ac:graphicFrameMkLst>
        </pc:graphicFrameChg>
      </pc:sldChg>
      <pc:sldChg chg="modSp mod">
        <pc:chgData name="Johnson, Kathryn" userId="fc636950-33c7-4c5b-91a9-d3d6a86c01b7" providerId="ADAL" clId="{E949A7CB-FD96-4D97-9610-72060ABE7B91}" dt="2025-10-02T16:09:50.980" v="72" actId="962"/>
        <pc:sldMkLst>
          <pc:docMk/>
          <pc:sldMk cId="3669943602" sldId="2388"/>
        </pc:sldMkLst>
        <pc:graphicFrameChg chg="mod modGraphic">
          <ac:chgData name="Johnson, Kathryn" userId="fc636950-33c7-4c5b-91a9-d3d6a86c01b7" providerId="ADAL" clId="{E949A7CB-FD96-4D97-9610-72060ABE7B91}" dt="2025-10-02T16:09:50.980" v="72" actId="962"/>
          <ac:graphicFrameMkLst>
            <pc:docMk/>
            <pc:sldMk cId="3669943602" sldId="2388"/>
            <ac:graphicFrameMk id="12" creationId="{C79D45FB-1369-D201-2804-1BE14CBDA461}"/>
          </ac:graphicFrameMkLst>
        </pc:graphicFrameChg>
      </pc:sldChg>
      <pc:sldChg chg="delSp modSp del mod">
        <pc:chgData name="Johnson, Kathryn" userId="fc636950-33c7-4c5b-91a9-d3d6a86c01b7" providerId="ADAL" clId="{E949A7CB-FD96-4D97-9610-72060ABE7B91}" dt="2025-10-02T16:33:07.333" v="295" actId="47"/>
        <pc:sldMkLst>
          <pc:docMk/>
          <pc:sldMk cId="4163880840" sldId="2390"/>
        </pc:sldMkLst>
      </pc:sldChg>
      <pc:sldChg chg="modSp mod">
        <pc:chgData name="Johnson, Kathryn" userId="fc636950-33c7-4c5b-91a9-d3d6a86c01b7" providerId="ADAL" clId="{E949A7CB-FD96-4D97-9610-72060ABE7B91}" dt="2025-10-02T16:11:22.690" v="93" actId="962"/>
        <pc:sldMkLst>
          <pc:docMk/>
          <pc:sldMk cId="2631335629" sldId="2395"/>
        </pc:sldMkLst>
        <pc:spChg chg="mod">
          <ac:chgData name="Johnson, Kathryn" userId="fc636950-33c7-4c5b-91a9-d3d6a86c01b7" providerId="ADAL" clId="{E949A7CB-FD96-4D97-9610-72060ABE7B91}" dt="2025-10-02T16:11:22.690" v="93" actId="962"/>
          <ac:spMkLst>
            <pc:docMk/>
            <pc:sldMk cId="2631335629" sldId="2395"/>
            <ac:spMk id="5" creationId="{B21795FD-6AD7-054E-BD40-AD412BA906D2}"/>
          </ac:spMkLst>
        </pc:spChg>
      </pc:sldChg>
      <pc:sldChg chg="addSp delSp modSp add del mod">
        <pc:chgData name="Johnson, Kathryn" userId="fc636950-33c7-4c5b-91a9-d3d6a86c01b7" providerId="ADAL" clId="{E949A7CB-FD96-4D97-9610-72060ABE7B91}" dt="2025-10-02T16:32:56.189" v="291" actId="47"/>
        <pc:sldMkLst>
          <pc:docMk/>
          <pc:sldMk cId="2097762426" sldId="2396"/>
        </pc:sldMkLst>
      </pc:sldChg>
      <pc:sldChg chg="modSp mod">
        <pc:chgData name="Johnson, Kathryn" userId="fc636950-33c7-4c5b-91a9-d3d6a86c01b7" providerId="ADAL" clId="{E949A7CB-FD96-4D97-9610-72060ABE7B91}" dt="2025-10-02T16:16:31.572" v="108" actId="13244"/>
        <pc:sldMkLst>
          <pc:docMk/>
          <pc:sldMk cId="1201820009" sldId="2399"/>
        </pc:sldMkLst>
        <pc:spChg chg="ord">
          <ac:chgData name="Johnson, Kathryn" userId="fc636950-33c7-4c5b-91a9-d3d6a86c01b7" providerId="ADAL" clId="{E949A7CB-FD96-4D97-9610-72060ABE7B91}" dt="2025-10-02T16:16:31.572" v="108" actId="13244"/>
          <ac:spMkLst>
            <pc:docMk/>
            <pc:sldMk cId="1201820009" sldId="2399"/>
            <ac:spMk id="6" creationId="{93F14A43-0FC2-8DE2-C8EB-1F7151AEA368}"/>
          </ac:spMkLst>
        </pc:spChg>
        <pc:spChg chg="ord">
          <ac:chgData name="Johnson, Kathryn" userId="fc636950-33c7-4c5b-91a9-d3d6a86c01b7" providerId="ADAL" clId="{E949A7CB-FD96-4D97-9610-72060ABE7B91}" dt="2025-10-02T16:16:28.030" v="107" actId="13244"/>
          <ac:spMkLst>
            <pc:docMk/>
            <pc:sldMk cId="1201820009" sldId="2399"/>
            <ac:spMk id="8" creationId="{CF2FB70A-8A39-DB4E-93E8-5F04F8B32984}"/>
          </ac:spMkLst>
        </pc:spChg>
      </pc:sldChg>
      <pc:sldChg chg="modSp mod">
        <pc:chgData name="Johnson, Kathryn" userId="fc636950-33c7-4c5b-91a9-d3d6a86c01b7" providerId="ADAL" clId="{E949A7CB-FD96-4D97-9610-72060ABE7B91}" dt="2025-10-02T16:17:10.105" v="116" actId="962"/>
        <pc:sldMkLst>
          <pc:docMk/>
          <pc:sldMk cId="1832400830" sldId="2401"/>
        </pc:sldMkLst>
        <pc:spChg chg="mod">
          <ac:chgData name="Johnson, Kathryn" userId="fc636950-33c7-4c5b-91a9-d3d6a86c01b7" providerId="ADAL" clId="{E949A7CB-FD96-4D97-9610-72060ABE7B91}" dt="2025-10-02T16:17:10.105" v="116" actId="962"/>
          <ac:spMkLst>
            <pc:docMk/>
            <pc:sldMk cId="1832400830" sldId="2401"/>
            <ac:spMk id="5" creationId="{3BE1BAB3-A483-3D3A-A184-E2B1892251BE}"/>
          </ac:spMkLst>
        </pc:spChg>
      </pc:sldChg>
      <pc:sldChg chg="delSp modSp del mod">
        <pc:chgData name="Johnson, Kathryn" userId="fc636950-33c7-4c5b-91a9-d3d6a86c01b7" providerId="ADAL" clId="{E949A7CB-FD96-4D97-9610-72060ABE7B91}" dt="2025-10-02T16:33:17.936" v="297" actId="47"/>
        <pc:sldMkLst>
          <pc:docMk/>
          <pc:sldMk cId="2933606422" sldId="2403"/>
        </pc:sldMkLst>
      </pc:sldChg>
      <pc:sldChg chg="modSp mod">
        <pc:chgData name="Johnson, Kathryn" userId="fc636950-33c7-4c5b-91a9-d3d6a86c01b7" providerId="ADAL" clId="{E949A7CB-FD96-4D97-9610-72060ABE7B91}" dt="2025-10-02T16:19:58.285" v="216" actId="1076"/>
        <pc:sldMkLst>
          <pc:docMk/>
          <pc:sldMk cId="1222509459" sldId="2404"/>
        </pc:sldMkLst>
        <pc:picChg chg="mod">
          <ac:chgData name="Johnson, Kathryn" userId="fc636950-33c7-4c5b-91a9-d3d6a86c01b7" providerId="ADAL" clId="{E949A7CB-FD96-4D97-9610-72060ABE7B91}" dt="2025-10-02T16:19:58.285" v="216" actId="1076"/>
          <ac:picMkLst>
            <pc:docMk/>
            <pc:sldMk cId="1222509459" sldId="2404"/>
            <ac:picMk id="28" creationId="{B34DC47A-237B-427B-4606-6D0744B6928A}"/>
          </ac:picMkLst>
        </pc:picChg>
      </pc:sldChg>
      <pc:sldChg chg="modSp mod">
        <pc:chgData name="Johnson, Kathryn" userId="fc636950-33c7-4c5b-91a9-d3d6a86c01b7" providerId="ADAL" clId="{E949A7CB-FD96-4D97-9610-72060ABE7B91}" dt="2025-10-03T16:45:38.415" v="374" actId="20577"/>
        <pc:sldMkLst>
          <pc:docMk/>
          <pc:sldMk cId="4241991658" sldId="2408"/>
        </pc:sldMkLst>
      </pc:sldChg>
      <pc:sldChg chg="modSp mod">
        <pc:chgData name="Johnson, Kathryn" userId="fc636950-33c7-4c5b-91a9-d3d6a86c01b7" providerId="ADAL" clId="{E949A7CB-FD96-4D97-9610-72060ABE7B91}" dt="2025-10-02T16:02:52.604" v="60" actId="962"/>
        <pc:sldMkLst>
          <pc:docMk/>
          <pc:sldMk cId="1476212028" sldId="2409"/>
        </pc:sldMkLst>
        <pc:picChg chg="mod">
          <ac:chgData name="Johnson, Kathryn" userId="fc636950-33c7-4c5b-91a9-d3d6a86c01b7" providerId="ADAL" clId="{E949A7CB-FD96-4D97-9610-72060ABE7B91}" dt="2025-10-02T16:02:52.604" v="60" actId="962"/>
          <ac:picMkLst>
            <pc:docMk/>
            <pc:sldMk cId="1476212028" sldId="2409"/>
            <ac:picMk id="8" creationId="{5279D7EE-BA39-F494-7597-9EFBF50540EF}"/>
          </ac:picMkLst>
        </pc:picChg>
      </pc:sldChg>
      <pc:sldChg chg="add del">
        <pc:chgData name="Johnson, Kathryn" userId="fc636950-33c7-4c5b-91a9-d3d6a86c01b7" providerId="ADAL" clId="{E949A7CB-FD96-4D97-9610-72060ABE7B91}" dt="2025-10-02T16:31:19.659" v="243" actId="47"/>
        <pc:sldMkLst>
          <pc:docMk/>
          <pc:sldMk cId="2701886549" sldId="2410"/>
        </pc:sldMkLst>
      </pc:sldChg>
      <pc:sldChg chg="modSp add mod">
        <pc:chgData name="Johnson, Kathryn" userId="fc636950-33c7-4c5b-91a9-d3d6a86c01b7" providerId="ADAL" clId="{E949A7CB-FD96-4D97-9610-72060ABE7B91}" dt="2025-10-02T16:13:19.786" v="103" actId="1076"/>
        <pc:sldMkLst>
          <pc:docMk/>
          <pc:sldMk cId="1364242056" sldId="2411"/>
        </pc:sldMkLst>
        <pc:spChg chg="mod">
          <ac:chgData name="Johnson, Kathryn" userId="fc636950-33c7-4c5b-91a9-d3d6a86c01b7" providerId="ADAL" clId="{E949A7CB-FD96-4D97-9610-72060ABE7B91}" dt="2025-10-02T16:13:19.786" v="103" actId="1076"/>
          <ac:spMkLst>
            <pc:docMk/>
            <pc:sldMk cId="1364242056" sldId="2411"/>
            <ac:spMk id="8" creationId="{1ACD7AD6-582E-26A5-6EF7-C62506B93480}"/>
          </ac:spMkLst>
        </pc:spChg>
        <pc:spChg chg="mod">
          <ac:chgData name="Johnson, Kathryn" userId="fc636950-33c7-4c5b-91a9-d3d6a86c01b7" providerId="ADAL" clId="{E949A7CB-FD96-4D97-9610-72060ABE7B91}" dt="2025-10-02T16:13:19.786" v="103" actId="1076"/>
          <ac:spMkLst>
            <pc:docMk/>
            <pc:sldMk cId="1364242056" sldId="2411"/>
            <ac:spMk id="9" creationId="{FEC7E2ED-97C7-729D-32A9-C2F2E2BC9C94}"/>
          </ac:spMkLst>
        </pc:spChg>
        <pc:spChg chg="mod">
          <ac:chgData name="Johnson, Kathryn" userId="fc636950-33c7-4c5b-91a9-d3d6a86c01b7" providerId="ADAL" clId="{E949A7CB-FD96-4D97-9610-72060ABE7B91}" dt="2025-10-02T16:13:19.786" v="103" actId="1076"/>
          <ac:spMkLst>
            <pc:docMk/>
            <pc:sldMk cId="1364242056" sldId="2411"/>
            <ac:spMk id="10" creationId="{CCFF53A0-E5FB-F40A-85B3-8B8727132D18}"/>
          </ac:spMkLst>
        </pc:spChg>
        <pc:grpChg chg="mod">
          <ac:chgData name="Johnson, Kathryn" userId="fc636950-33c7-4c5b-91a9-d3d6a86c01b7" providerId="ADAL" clId="{E949A7CB-FD96-4D97-9610-72060ABE7B91}" dt="2025-10-02T16:13:19.786" v="103" actId="1076"/>
          <ac:grpSpMkLst>
            <pc:docMk/>
            <pc:sldMk cId="1364242056" sldId="2411"/>
            <ac:grpSpMk id="7" creationId="{C859BB23-4B1B-B2D8-A58F-995AD0D36FE9}"/>
          </ac:grpSpMkLst>
        </pc:grpChg>
        <pc:picChg chg="mod">
          <ac:chgData name="Johnson, Kathryn" userId="fc636950-33c7-4c5b-91a9-d3d6a86c01b7" providerId="ADAL" clId="{E949A7CB-FD96-4D97-9610-72060ABE7B91}" dt="2025-10-02T16:13:19.786" v="103" actId="1076"/>
          <ac:picMkLst>
            <pc:docMk/>
            <pc:sldMk cId="1364242056" sldId="2411"/>
            <ac:picMk id="3" creationId="{35F9EA16-80FC-B516-E457-A60A8808A6E7}"/>
          </ac:picMkLst>
        </pc:picChg>
        <pc:picChg chg="mod">
          <ac:chgData name="Johnson, Kathryn" userId="fc636950-33c7-4c5b-91a9-d3d6a86c01b7" providerId="ADAL" clId="{E949A7CB-FD96-4D97-9610-72060ABE7B91}" dt="2025-10-02T16:13:19.786" v="103" actId="1076"/>
          <ac:picMkLst>
            <pc:docMk/>
            <pc:sldMk cId="1364242056" sldId="2411"/>
            <ac:picMk id="5" creationId="{BC02164C-2A04-AF16-37D2-539C43B15227}"/>
          </ac:picMkLst>
        </pc:picChg>
      </pc:sldChg>
      <pc:sldChg chg="addSp delSp modSp add mod">
        <pc:chgData name="Johnson, Kathryn" userId="fc636950-33c7-4c5b-91a9-d3d6a86c01b7" providerId="ADAL" clId="{E949A7CB-FD96-4D97-9610-72060ABE7B91}" dt="2025-10-02T16:26:11.693" v="239" actId="962"/>
        <pc:sldMkLst>
          <pc:docMk/>
          <pc:sldMk cId="0" sldId="2412"/>
        </pc:sldMkLst>
        <pc:spChg chg="mod">
          <ac:chgData name="Johnson, Kathryn" userId="fc636950-33c7-4c5b-91a9-d3d6a86c01b7" providerId="ADAL" clId="{E949A7CB-FD96-4D97-9610-72060ABE7B91}" dt="2025-10-02T16:24:49.353" v="232"/>
          <ac:spMkLst>
            <pc:docMk/>
            <pc:sldMk cId="0" sldId="2412"/>
            <ac:spMk id="106" creationId="{00000000-0000-0000-0000-000000000000}"/>
          </ac:spMkLst>
        </pc:spChg>
        <pc:picChg chg="add mod ord">
          <ac:chgData name="Johnson, Kathryn" userId="fc636950-33c7-4c5b-91a9-d3d6a86c01b7" providerId="ADAL" clId="{E949A7CB-FD96-4D97-9610-72060ABE7B91}" dt="2025-10-02T16:25:47.450" v="237" actId="13244"/>
          <ac:picMkLst>
            <pc:docMk/>
            <pc:sldMk cId="0" sldId="2412"/>
            <ac:picMk id="2" creationId="{FA8B2AC2-CD3D-C911-C2A5-D0FB69504D91}"/>
          </ac:picMkLst>
        </pc:picChg>
        <pc:picChg chg="add mod">
          <ac:chgData name="Johnson, Kathryn" userId="fc636950-33c7-4c5b-91a9-d3d6a86c01b7" providerId="ADAL" clId="{E949A7CB-FD96-4D97-9610-72060ABE7B91}" dt="2025-10-02T16:26:11.693" v="239" actId="962"/>
          <ac:picMkLst>
            <pc:docMk/>
            <pc:sldMk cId="0" sldId="2412"/>
            <ac:picMk id="3" creationId="{22E92D9E-F4A2-DB4F-9CF0-3D094C711BFF}"/>
          </ac:picMkLst>
        </pc:picChg>
      </pc:sldChg>
      <pc:sldChg chg="modSp add mod">
        <pc:chgData name="Johnson, Kathryn" userId="fc636950-33c7-4c5b-91a9-d3d6a86c01b7" providerId="ADAL" clId="{E949A7CB-FD96-4D97-9610-72060ABE7B91}" dt="2025-10-02T16:33:05.261" v="294" actId="20577"/>
        <pc:sldMkLst>
          <pc:docMk/>
          <pc:sldMk cId="2067706524" sldId="2413"/>
        </pc:sldMkLst>
        <pc:spChg chg="mod">
          <ac:chgData name="Johnson, Kathryn" userId="fc636950-33c7-4c5b-91a9-d3d6a86c01b7" providerId="ADAL" clId="{E949A7CB-FD96-4D97-9610-72060ABE7B91}" dt="2025-10-02T16:33:05.261" v="294" actId="20577"/>
          <ac:spMkLst>
            <pc:docMk/>
            <pc:sldMk cId="2067706524" sldId="2413"/>
            <ac:spMk id="2" creationId="{734CB727-7680-E2F9-FB46-9443DAA7C064}"/>
          </ac:spMkLst>
        </pc:spChg>
      </pc:sldChg>
      <pc:sldChg chg="delSp add del mod">
        <pc:chgData name="Johnson, Kathryn" userId="fc636950-33c7-4c5b-91a9-d3d6a86c01b7" providerId="ADAL" clId="{E949A7CB-FD96-4D97-9610-72060ABE7B91}" dt="2025-10-02T16:26:55.035" v="241" actId="47"/>
        <pc:sldMkLst>
          <pc:docMk/>
          <pc:sldMk cId="3825396073" sldId="2413"/>
        </pc:sldMkLst>
      </pc:sldChg>
      <pc:sldChg chg="modSp add mod">
        <pc:chgData name="Johnson, Kathryn" userId="fc636950-33c7-4c5b-91a9-d3d6a86c01b7" providerId="ADAL" clId="{E949A7CB-FD96-4D97-9610-72060ABE7B91}" dt="2025-10-02T16:33:20.027" v="299" actId="20577"/>
        <pc:sldMkLst>
          <pc:docMk/>
          <pc:sldMk cId="3524407285" sldId="2414"/>
        </pc:sldMkLst>
        <pc:spChg chg="mod">
          <ac:chgData name="Johnson, Kathryn" userId="fc636950-33c7-4c5b-91a9-d3d6a86c01b7" providerId="ADAL" clId="{E949A7CB-FD96-4D97-9610-72060ABE7B91}" dt="2025-10-02T16:33:20.027" v="299" actId="20577"/>
          <ac:spMkLst>
            <pc:docMk/>
            <pc:sldMk cId="3524407285" sldId="2414"/>
            <ac:spMk id="2" creationId="{89588687-E1AF-4498-E0DC-8D6A7F16BE15}"/>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8C65D-AD63-4B05-8536-270B8411124E}"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19AE1970-2D5F-46E4-B087-1B2F0B2170A4}">
      <dgm:prSet phldrT="[Text]"/>
      <dgm:spPr/>
      <dgm:t>
        <a:bodyPr/>
        <a:lstStyle/>
        <a:p>
          <a:r>
            <a:rPr lang="en-US"/>
            <a:t>Review existing tiered systems fidelity measures</a:t>
          </a:r>
        </a:p>
      </dgm:t>
    </dgm:pt>
    <dgm:pt modelId="{230AA6D7-2ED3-4DE0-907A-E4756D3C7C09}" type="parTrans" cxnId="{B8E0393D-BB4F-4D10-A7D5-9A68D5D0F53B}">
      <dgm:prSet/>
      <dgm:spPr/>
      <dgm:t>
        <a:bodyPr/>
        <a:lstStyle/>
        <a:p>
          <a:endParaRPr lang="en-US"/>
        </a:p>
      </dgm:t>
    </dgm:pt>
    <dgm:pt modelId="{C18D3840-627C-46B6-876B-153DA196355F}" type="sibTrans" cxnId="{B8E0393D-BB4F-4D10-A7D5-9A68D5D0F53B}">
      <dgm:prSet/>
      <dgm:spPr/>
      <dgm:t>
        <a:bodyPr/>
        <a:lstStyle/>
        <a:p>
          <a:endParaRPr lang="en-US"/>
        </a:p>
      </dgm:t>
    </dgm:pt>
    <dgm:pt modelId="{C5DA9A6F-641D-4D6E-B034-6C027AC80A80}">
      <dgm:prSet/>
      <dgm:spPr/>
      <dgm:t>
        <a:bodyPr/>
        <a:lstStyle/>
        <a:p>
          <a:r>
            <a:rPr lang="en-US"/>
            <a:t>Identify common concepts and scales</a:t>
          </a:r>
        </a:p>
      </dgm:t>
    </dgm:pt>
    <dgm:pt modelId="{A9254DC1-B473-4602-A946-D7D633C88B81}" type="parTrans" cxnId="{B0FF3AD0-2081-48EC-A9AB-5D9944EB455D}">
      <dgm:prSet/>
      <dgm:spPr/>
      <dgm:t>
        <a:bodyPr/>
        <a:lstStyle/>
        <a:p>
          <a:endParaRPr lang="en-US"/>
        </a:p>
      </dgm:t>
    </dgm:pt>
    <dgm:pt modelId="{53512870-617D-42A3-85B5-80DA7BA04731}" type="sibTrans" cxnId="{B0FF3AD0-2081-48EC-A9AB-5D9944EB455D}">
      <dgm:prSet/>
      <dgm:spPr/>
      <dgm:t>
        <a:bodyPr/>
        <a:lstStyle/>
        <a:p>
          <a:endParaRPr lang="en-US"/>
        </a:p>
      </dgm:t>
    </dgm:pt>
    <dgm:pt modelId="{3BE47E97-8F66-4EBC-A00F-E918B1EE9D14}">
      <dgm:prSet/>
      <dgm:spPr/>
      <dgm:t>
        <a:bodyPr/>
        <a:lstStyle/>
        <a:p>
          <a:r>
            <a:rPr lang="en-US"/>
            <a:t>Develop measure, solicit feedback from experts and practitioners, and refine measure based on feedback </a:t>
          </a:r>
        </a:p>
      </dgm:t>
    </dgm:pt>
    <dgm:pt modelId="{09C71531-4989-43F0-84A8-701908990DB0}" type="parTrans" cxnId="{5F2114D9-A379-480B-AD6C-B67D8F161161}">
      <dgm:prSet/>
      <dgm:spPr/>
      <dgm:t>
        <a:bodyPr/>
        <a:lstStyle/>
        <a:p>
          <a:endParaRPr lang="en-US"/>
        </a:p>
      </dgm:t>
    </dgm:pt>
    <dgm:pt modelId="{CD9E5033-5379-4E7F-B73E-1C5A566B9981}" type="sibTrans" cxnId="{5F2114D9-A379-480B-AD6C-B67D8F161161}">
      <dgm:prSet/>
      <dgm:spPr/>
      <dgm:t>
        <a:bodyPr/>
        <a:lstStyle/>
        <a:p>
          <a:endParaRPr lang="en-US"/>
        </a:p>
      </dgm:t>
    </dgm:pt>
    <dgm:pt modelId="{10AEAF22-329E-4582-B0AD-3FD3C159203E}">
      <dgm:prSet/>
      <dgm:spPr/>
      <dgm:t>
        <a:bodyPr/>
        <a:lstStyle/>
        <a:p>
          <a:r>
            <a:rPr lang="en-US"/>
            <a:t>Conduct beta testing </a:t>
          </a:r>
        </a:p>
      </dgm:t>
    </dgm:pt>
    <dgm:pt modelId="{3CF0DAA1-0F6F-429E-958E-4F5815551462}" type="parTrans" cxnId="{63CF3FEF-5172-45F6-8AD6-A2277E8A04F2}">
      <dgm:prSet/>
      <dgm:spPr/>
      <dgm:t>
        <a:bodyPr/>
        <a:lstStyle/>
        <a:p>
          <a:endParaRPr lang="en-US"/>
        </a:p>
      </dgm:t>
    </dgm:pt>
    <dgm:pt modelId="{921B4A69-1779-4E95-9A3D-11163E553604}" type="sibTrans" cxnId="{63CF3FEF-5172-45F6-8AD6-A2277E8A04F2}">
      <dgm:prSet/>
      <dgm:spPr/>
      <dgm:t>
        <a:bodyPr/>
        <a:lstStyle/>
        <a:p>
          <a:endParaRPr lang="en-US"/>
        </a:p>
      </dgm:t>
    </dgm:pt>
    <dgm:pt modelId="{D81BD287-514D-46C2-996A-D5DCE5DC7A9E}">
      <dgm:prSet/>
      <dgm:spPr/>
      <dgm:t>
        <a:bodyPr/>
        <a:lstStyle/>
        <a:p>
          <a:r>
            <a:rPr lang="en-US"/>
            <a:t>Refine measure and materials </a:t>
          </a:r>
        </a:p>
      </dgm:t>
    </dgm:pt>
    <dgm:pt modelId="{F247F80F-E626-4016-A6BC-00ED75A839C7}" type="parTrans" cxnId="{34926195-E8B3-43F8-96AF-A39A4F4BFE29}">
      <dgm:prSet/>
      <dgm:spPr/>
      <dgm:t>
        <a:bodyPr/>
        <a:lstStyle/>
        <a:p>
          <a:endParaRPr lang="en-US"/>
        </a:p>
      </dgm:t>
    </dgm:pt>
    <dgm:pt modelId="{8FEF6F58-4E81-471D-AF34-2709D2394BDA}" type="sibTrans" cxnId="{34926195-E8B3-43F8-96AF-A39A4F4BFE29}">
      <dgm:prSet/>
      <dgm:spPr/>
      <dgm:t>
        <a:bodyPr/>
        <a:lstStyle/>
        <a:p>
          <a:endParaRPr lang="en-US"/>
        </a:p>
      </dgm:t>
    </dgm:pt>
    <dgm:pt modelId="{5EC14794-89B5-461F-8198-73001D6AB627}">
      <dgm:prSet/>
      <dgm:spPr/>
      <dgm:t>
        <a:bodyPr/>
        <a:lstStyle/>
        <a:p>
          <a:r>
            <a:rPr lang="en-US"/>
            <a:t>Prepare for psychometric testing (e.g., train data collectors, schedule school administrations) </a:t>
          </a:r>
        </a:p>
      </dgm:t>
    </dgm:pt>
    <dgm:pt modelId="{F482D884-B4E4-4CFE-8F89-5EE08A731F53}" type="parTrans" cxnId="{C8E8C009-FAC6-462A-A170-069293A49D23}">
      <dgm:prSet/>
      <dgm:spPr/>
      <dgm:t>
        <a:bodyPr/>
        <a:lstStyle/>
        <a:p>
          <a:endParaRPr lang="en-US"/>
        </a:p>
      </dgm:t>
    </dgm:pt>
    <dgm:pt modelId="{790B3258-A892-4AB9-97E0-FC42DF6339E2}" type="sibTrans" cxnId="{C8E8C009-FAC6-462A-A170-069293A49D23}">
      <dgm:prSet/>
      <dgm:spPr/>
      <dgm:t>
        <a:bodyPr/>
        <a:lstStyle/>
        <a:p>
          <a:endParaRPr lang="en-US"/>
        </a:p>
      </dgm:t>
    </dgm:pt>
    <dgm:pt modelId="{1F813AF4-F622-4E67-B418-95A2A1EA73BC}" type="pres">
      <dgm:prSet presAssocID="{0738C65D-AD63-4B05-8536-270B8411124E}" presName="diagram" presStyleCnt="0">
        <dgm:presLayoutVars>
          <dgm:dir/>
          <dgm:resizeHandles val="exact"/>
        </dgm:presLayoutVars>
      </dgm:prSet>
      <dgm:spPr/>
    </dgm:pt>
    <dgm:pt modelId="{397E94A7-9B50-4D18-9011-10D3B59AD47A}" type="pres">
      <dgm:prSet presAssocID="{19AE1970-2D5F-46E4-B087-1B2F0B2170A4}" presName="node" presStyleLbl="node1" presStyleIdx="0" presStyleCnt="6">
        <dgm:presLayoutVars>
          <dgm:bulletEnabled val="1"/>
        </dgm:presLayoutVars>
      </dgm:prSet>
      <dgm:spPr/>
    </dgm:pt>
    <dgm:pt modelId="{A7EE2C28-1D98-43B7-BA48-C29B5FD32BFF}" type="pres">
      <dgm:prSet presAssocID="{C18D3840-627C-46B6-876B-153DA196355F}" presName="sibTrans" presStyleLbl="sibTrans2D1" presStyleIdx="0" presStyleCnt="5"/>
      <dgm:spPr/>
    </dgm:pt>
    <dgm:pt modelId="{312D2824-A90E-4AEC-8EE2-D839CB3BCD27}" type="pres">
      <dgm:prSet presAssocID="{C18D3840-627C-46B6-876B-153DA196355F}" presName="connectorText" presStyleLbl="sibTrans2D1" presStyleIdx="0" presStyleCnt="5"/>
      <dgm:spPr/>
    </dgm:pt>
    <dgm:pt modelId="{0E00A894-7F40-4A64-8260-7701CE121E65}" type="pres">
      <dgm:prSet presAssocID="{C5DA9A6F-641D-4D6E-B034-6C027AC80A80}" presName="node" presStyleLbl="node1" presStyleIdx="1" presStyleCnt="6">
        <dgm:presLayoutVars>
          <dgm:bulletEnabled val="1"/>
        </dgm:presLayoutVars>
      </dgm:prSet>
      <dgm:spPr/>
    </dgm:pt>
    <dgm:pt modelId="{88A41812-A802-433C-AC28-F858CB536DD9}" type="pres">
      <dgm:prSet presAssocID="{53512870-617D-42A3-85B5-80DA7BA04731}" presName="sibTrans" presStyleLbl="sibTrans2D1" presStyleIdx="1" presStyleCnt="5"/>
      <dgm:spPr/>
    </dgm:pt>
    <dgm:pt modelId="{BBC13FCC-EFDB-46BA-BF98-CA75BA9E34BC}" type="pres">
      <dgm:prSet presAssocID="{53512870-617D-42A3-85B5-80DA7BA04731}" presName="connectorText" presStyleLbl="sibTrans2D1" presStyleIdx="1" presStyleCnt="5"/>
      <dgm:spPr/>
    </dgm:pt>
    <dgm:pt modelId="{976E0CAC-4ECF-483F-8F17-7DD65494054B}" type="pres">
      <dgm:prSet presAssocID="{3BE47E97-8F66-4EBC-A00F-E918B1EE9D14}" presName="node" presStyleLbl="node1" presStyleIdx="2" presStyleCnt="6">
        <dgm:presLayoutVars>
          <dgm:bulletEnabled val="1"/>
        </dgm:presLayoutVars>
      </dgm:prSet>
      <dgm:spPr/>
    </dgm:pt>
    <dgm:pt modelId="{9D1BE6E7-818F-43FA-8B13-F30745F61591}" type="pres">
      <dgm:prSet presAssocID="{CD9E5033-5379-4E7F-B73E-1C5A566B9981}" presName="sibTrans" presStyleLbl="sibTrans2D1" presStyleIdx="2" presStyleCnt="5"/>
      <dgm:spPr/>
    </dgm:pt>
    <dgm:pt modelId="{850F12BE-53EB-4A15-8129-72430D8E1959}" type="pres">
      <dgm:prSet presAssocID="{CD9E5033-5379-4E7F-B73E-1C5A566B9981}" presName="connectorText" presStyleLbl="sibTrans2D1" presStyleIdx="2" presStyleCnt="5"/>
      <dgm:spPr/>
    </dgm:pt>
    <dgm:pt modelId="{EB99C467-A464-4B4D-8D4A-632C916771CD}" type="pres">
      <dgm:prSet presAssocID="{10AEAF22-329E-4582-B0AD-3FD3C159203E}" presName="node" presStyleLbl="node1" presStyleIdx="3" presStyleCnt="6">
        <dgm:presLayoutVars>
          <dgm:bulletEnabled val="1"/>
        </dgm:presLayoutVars>
      </dgm:prSet>
      <dgm:spPr/>
    </dgm:pt>
    <dgm:pt modelId="{163C3C45-A16F-4BCC-A413-9E7A18C9E116}" type="pres">
      <dgm:prSet presAssocID="{921B4A69-1779-4E95-9A3D-11163E553604}" presName="sibTrans" presStyleLbl="sibTrans2D1" presStyleIdx="3" presStyleCnt="5"/>
      <dgm:spPr/>
    </dgm:pt>
    <dgm:pt modelId="{F804B438-155E-4B69-8F36-C13C374F5C8B}" type="pres">
      <dgm:prSet presAssocID="{921B4A69-1779-4E95-9A3D-11163E553604}" presName="connectorText" presStyleLbl="sibTrans2D1" presStyleIdx="3" presStyleCnt="5"/>
      <dgm:spPr/>
    </dgm:pt>
    <dgm:pt modelId="{92D91B60-5E34-4423-9399-3DAE8B873C19}" type="pres">
      <dgm:prSet presAssocID="{D81BD287-514D-46C2-996A-D5DCE5DC7A9E}" presName="node" presStyleLbl="node1" presStyleIdx="4" presStyleCnt="6">
        <dgm:presLayoutVars>
          <dgm:bulletEnabled val="1"/>
        </dgm:presLayoutVars>
      </dgm:prSet>
      <dgm:spPr/>
    </dgm:pt>
    <dgm:pt modelId="{507CDD1B-8173-4C55-9615-5CBF6CA516AF}" type="pres">
      <dgm:prSet presAssocID="{8FEF6F58-4E81-471D-AF34-2709D2394BDA}" presName="sibTrans" presStyleLbl="sibTrans2D1" presStyleIdx="4" presStyleCnt="5"/>
      <dgm:spPr/>
    </dgm:pt>
    <dgm:pt modelId="{3A2AE474-FA78-49FD-A512-5A8035176A8F}" type="pres">
      <dgm:prSet presAssocID="{8FEF6F58-4E81-471D-AF34-2709D2394BDA}" presName="connectorText" presStyleLbl="sibTrans2D1" presStyleIdx="4" presStyleCnt="5"/>
      <dgm:spPr/>
    </dgm:pt>
    <dgm:pt modelId="{0D90E558-3F53-493E-B549-C23AEB5D2D4E}" type="pres">
      <dgm:prSet presAssocID="{5EC14794-89B5-461F-8198-73001D6AB627}" presName="node" presStyleLbl="node1" presStyleIdx="5" presStyleCnt="6">
        <dgm:presLayoutVars>
          <dgm:bulletEnabled val="1"/>
        </dgm:presLayoutVars>
      </dgm:prSet>
      <dgm:spPr/>
    </dgm:pt>
  </dgm:ptLst>
  <dgm:cxnLst>
    <dgm:cxn modelId="{C8E8C009-FAC6-462A-A170-069293A49D23}" srcId="{0738C65D-AD63-4B05-8536-270B8411124E}" destId="{5EC14794-89B5-461F-8198-73001D6AB627}" srcOrd="5" destOrd="0" parTransId="{F482D884-B4E4-4CFE-8F89-5EE08A731F53}" sibTransId="{790B3258-A892-4AB9-97E0-FC42DF6339E2}"/>
    <dgm:cxn modelId="{BACA313D-7FC9-4FF4-A30D-B37D1BB0D6B1}" type="presOf" srcId="{C18D3840-627C-46B6-876B-153DA196355F}" destId="{312D2824-A90E-4AEC-8EE2-D839CB3BCD27}" srcOrd="1" destOrd="0" presId="urn:microsoft.com/office/officeart/2005/8/layout/process5"/>
    <dgm:cxn modelId="{B8E0393D-BB4F-4D10-A7D5-9A68D5D0F53B}" srcId="{0738C65D-AD63-4B05-8536-270B8411124E}" destId="{19AE1970-2D5F-46E4-B087-1B2F0B2170A4}" srcOrd="0" destOrd="0" parTransId="{230AA6D7-2ED3-4DE0-907A-E4756D3C7C09}" sibTransId="{C18D3840-627C-46B6-876B-153DA196355F}"/>
    <dgm:cxn modelId="{47339461-8073-413C-91E1-585C68EC8092}" type="presOf" srcId="{8FEF6F58-4E81-471D-AF34-2709D2394BDA}" destId="{3A2AE474-FA78-49FD-A512-5A8035176A8F}" srcOrd="1" destOrd="0" presId="urn:microsoft.com/office/officeart/2005/8/layout/process5"/>
    <dgm:cxn modelId="{17312043-0925-4FFA-A4D0-5E1F4A301615}" type="presOf" srcId="{921B4A69-1779-4E95-9A3D-11163E553604}" destId="{F804B438-155E-4B69-8F36-C13C374F5C8B}" srcOrd="1" destOrd="0" presId="urn:microsoft.com/office/officeart/2005/8/layout/process5"/>
    <dgm:cxn modelId="{4032136E-78DD-4F4E-8118-6B257B28F429}" type="presOf" srcId="{CD9E5033-5379-4E7F-B73E-1C5A566B9981}" destId="{850F12BE-53EB-4A15-8129-72430D8E1959}" srcOrd="1" destOrd="0" presId="urn:microsoft.com/office/officeart/2005/8/layout/process5"/>
    <dgm:cxn modelId="{E904CC57-EC70-4B0C-9B3E-2E41D0D8E111}" type="presOf" srcId="{CD9E5033-5379-4E7F-B73E-1C5A566B9981}" destId="{9D1BE6E7-818F-43FA-8B13-F30745F61591}" srcOrd="0" destOrd="0" presId="urn:microsoft.com/office/officeart/2005/8/layout/process5"/>
    <dgm:cxn modelId="{2AB8B282-7ED9-4FF4-A2AE-BB08DC7E6213}" type="presOf" srcId="{0738C65D-AD63-4B05-8536-270B8411124E}" destId="{1F813AF4-F622-4E67-B418-95A2A1EA73BC}" srcOrd="0" destOrd="0" presId="urn:microsoft.com/office/officeart/2005/8/layout/process5"/>
    <dgm:cxn modelId="{4128DE92-6AA7-4261-A4EA-A1F38F88D651}" type="presOf" srcId="{19AE1970-2D5F-46E4-B087-1B2F0B2170A4}" destId="{397E94A7-9B50-4D18-9011-10D3B59AD47A}" srcOrd="0" destOrd="0" presId="urn:microsoft.com/office/officeart/2005/8/layout/process5"/>
    <dgm:cxn modelId="{34926195-E8B3-43F8-96AF-A39A4F4BFE29}" srcId="{0738C65D-AD63-4B05-8536-270B8411124E}" destId="{D81BD287-514D-46C2-996A-D5DCE5DC7A9E}" srcOrd="4" destOrd="0" parTransId="{F247F80F-E626-4016-A6BC-00ED75A839C7}" sibTransId="{8FEF6F58-4E81-471D-AF34-2709D2394BDA}"/>
    <dgm:cxn modelId="{DEB89296-F7E0-427D-BB89-21A958260773}" type="presOf" srcId="{3BE47E97-8F66-4EBC-A00F-E918B1EE9D14}" destId="{976E0CAC-4ECF-483F-8F17-7DD65494054B}" srcOrd="0" destOrd="0" presId="urn:microsoft.com/office/officeart/2005/8/layout/process5"/>
    <dgm:cxn modelId="{A2BD029F-404D-4B72-8D31-1C04FB185946}" type="presOf" srcId="{53512870-617D-42A3-85B5-80DA7BA04731}" destId="{88A41812-A802-433C-AC28-F858CB536DD9}" srcOrd="0" destOrd="0" presId="urn:microsoft.com/office/officeart/2005/8/layout/process5"/>
    <dgm:cxn modelId="{62F27CA1-A3E2-4A8D-BED2-9A459FBBDBA1}" type="presOf" srcId="{5EC14794-89B5-461F-8198-73001D6AB627}" destId="{0D90E558-3F53-493E-B549-C23AEB5D2D4E}" srcOrd="0" destOrd="0" presId="urn:microsoft.com/office/officeart/2005/8/layout/process5"/>
    <dgm:cxn modelId="{ADC311AA-9FD9-4232-A4E9-02CB63FE1827}" type="presOf" srcId="{8FEF6F58-4E81-471D-AF34-2709D2394BDA}" destId="{507CDD1B-8173-4C55-9615-5CBF6CA516AF}" srcOrd="0" destOrd="0" presId="urn:microsoft.com/office/officeart/2005/8/layout/process5"/>
    <dgm:cxn modelId="{240898B4-2B07-4A17-92D3-6A9947E817CB}" type="presOf" srcId="{10AEAF22-329E-4582-B0AD-3FD3C159203E}" destId="{EB99C467-A464-4B4D-8D4A-632C916771CD}" srcOrd="0" destOrd="0" presId="urn:microsoft.com/office/officeart/2005/8/layout/process5"/>
    <dgm:cxn modelId="{FBA6DCC5-E685-42EF-AA5B-CA49B5E72CB9}" type="presOf" srcId="{53512870-617D-42A3-85B5-80DA7BA04731}" destId="{BBC13FCC-EFDB-46BA-BF98-CA75BA9E34BC}" srcOrd="1" destOrd="0" presId="urn:microsoft.com/office/officeart/2005/8/layout/process5"/>
    <dgm:cxn modelId="{B0FF3AD0-2081-48EC-A9AB-5D9944EB455D}" srcId="{0738C65D-AD63-4B05-8536-270B8411124E}" destId="{C5DA9A6F-641D-4D6E-B034-6C027AC80A80}" srcOrd="1" destOrd="0" parTransId="{A9254DC1-B473-4602-A946-D7D633C88B81}" sibTransId="{53512870-617D-42A3-85B5-80DA7BA04731}"/>
    <dgm:cxn modelId="{5F2114D9-A379-480B-AD6C-B67D8F161161}" srcId="{0738C65D-AD63-4B05-8536-270B8411124E}" destId="{3BE47E97-8F66-4EBC-A00F-E918B1EE9D14}" srcOrd="2" destOrd="0" parTransId="{09C71531-4989-43F0-84A8-701908990DB0}" sibTransId="{CD9E5033-5379-4E7F-B73E-1C5A566B9981}"/>
    <dgm:cxn modelId="{6D5E69E2-727E-4E27-8B85-69B901C21DA7}" type="presOf" srcId="{D81BD287-514D-46C2-996A-D5DCE5DC7A9E}" destId="{92D91B60-5E34-4423-9399-3DAE8B873C19}" srcOrd="0" destOrd="0" presId="urn:microsoft.com/office/officeart/2005/8/layout/process5"/>
    <dgm:cxn modelId="{B5EBDCE9-CBA3-453E-917F-FC21BBC39A68}" type="presOf" srcId="{C18D3840-627C-46B6-876B-153DA196355F}" destId="{A7EE2C28-1D98-43B7-BA48-C29B5FD32BFF}" srcOrd="0" destOrd="0" presId="urn:microsoft.com/office/officeart/2005/8/layout/process5"/>
    <dgm:cxn modelId="{63CF3FEF-5172-45F6-8AD6-A2277E8A04F2}" srcId="{0738C65D-AD63-4B05-8536-270B8411124E}" destId="{10AEAF22-329E-4582-B0AD-3FD3C159203E}" srcOrd="3" destOrd="0" parTransId="{3CF0DAA1-0F6F-429E-958E-4F5815551462}" sibTransId="{921B4A69-1779-4E95-9A3D-11163E553604}"/>
    <dgm:cxn modelId="{483ECCF9-348F-49AA-845A-B62419AC1F86}" type="presOf" srcId="{921B4A69-1779-4E95-9A3D-11163E553604}" destId="{163C3C45-A16F-4BCC-A413-9E7A18C9E116}" srcOrd="0" destOrd="0" presId="urn:microsoft.com/office/officeart/2005/8/layout/process5"/>
    <dgm:cxn modelId="{D5C817FE-6C0F-48FA-98D6-270AB9208996}" type="presOf" srcId="{C5DA9A6F-641D-4D6E-B034-6C027AC80A80}" destId="{0E00A894-7F40-4A64-8260-7701CE121E65}" srcOrd="0" destOrd="0" presId="urn:microsoft.com/office/officeart/2005/8/layout/process5"/>
    <dgm:cxn modelId="{9D1C9682-2BC9-4C5D-AFCA-D5AD277F3E82}" type="presParOf" srcId="{1F813AF4-F622-4E67-B418-95A2A1EA73BC}" destId="{397E94A7-9B50-4D18-9011-10D3B59AD47A}" srcOrd="0" destOrd="0" presId="urn:microsoft.com/office/officeart/2005/8/layout/process5"/>
    <dgm:cxn modelId="{D0766ECC-CA03-4443-8935-23DEAC4AE7BD}" type="presParOf" srcId="{1F813AF4-F622-4E67-B418-95A2A1EA73BC}" destId="{A7EE2C28-1D98-43B7-BA48-C29B5FD32BFF}" srcOrd="1" destOrd="0" presId="urn:microsoft.com/office/officeart/2005/8/layout/process5"/>
    <dgm:cxn modelId="{53833992-BDB0-4174-A22F-9AC8E9752FFE}" type="presParOf" srcId="{A7EE2C28-1D98-43B7-BA48-C29B5FD32BFF}" destId="{312D2824-A90E-4AEC-8EE2-D839CB3BCD27}" srcOrd="0" destOrd="0" presId="urn:microsoft.com/office/officeart/2005/8/layout/process5"/>
    <dgm:cxn modelId="{D82A2B52-AC12-4F9B-8FB3-D435F1A76685}" type="presParOf" srcId="{1F813AF4-F622-4E67-B418-95A2A1EA73BC}" destId="{0E00A894-7F40-4A64-8260-7701CE121E65}" srcOrd="2" destOrd="0" presId="urn:microsoft.com/office/officeart/2005/8/layout/process5"/>
    <dgm:cxn modelId="{A7DFB6E6-1056-4498-9566-F1324A760FD8}" type="presParOf" srcId="{1F813AF4-F622-4E67-B418-95A2A1EA73BC}" destId="{88A41812-A802-433C-AC28-F858CB536DD9}" srcOrd="3" destOrd="0" presId="urn:microsoft.com/office/officeart/2005/8/layout/process5"/>
    <dgm:cxn modelId="{525B9689-A8BC-40DA-8A3B-37BBDED834C3}" type="presParOf" srcId="{88A41812-A802-433C-AC28-F858CB536DD9}" destId="{BBC13FCC-EFDB-46BA-BF98-CA75BA9E34BC}" srcOrd="0" destOrd="0" presId="urn:microsoft.com/office/officeart/2005/8/layout/process5"/>
    <dgm:cxn modelId="{1E447C50-422B-4DF8-832E-8E1EF0032797}" type="presParOf" srcId="{1F813AF4-F622-4E67-B418-95A2A1EA73BC}" destId="{976E0CAC-4ECF-483F-8F17-7DD65494054B}" srcOrd="4" destOrd="0" presId="urn:microsoft.com/office/officeart/2005/8/layout/process5"/>
    <dgm:cxn modelId="{4A84EC87-EEBE-4077-9199-0310453B6155}" type="presParOf" srcId="{1F813AF4-F622-4E67-B418-95A2A1EA73BC}" destId="{9D1BE6E7-818F-43FA-8B13-F30745F61591}" srcOrd="5" destOrd="0" presId="urn:microsoft.com/office/officeart/2005/8/layout/process5"/>
    <dgm:cxn modelId="{A742A80C-4D8B-4117-B5D7-08290EE65F95}" type="presParOf" srcId="{9D1BE6E7-818F-43FA-8B13-F30745F61591}" destId="{850F12BE-53EB-4A15-8129-72430D8E1959}" srcOrd="0" destOrd="0" presId="urn:microsoft.com/office/officeart/2005/8/layout/process5"/>
    <dgm:cxn modelId="{4921E073-F3A3-4142-9DC1-7127996BFA23}" type="presParOf" srcId="{1F813AF4-F622-4E67-B418-95A2A1EA73BC}" destId="{EB99C467-A464-4B4D-8D4A-632C916771CD}" srcOrd="6" destOrd="0" presId="urn:microsoft.com/office/officeart/2005/8/layout/process5"/>
    <dgm:cxn modelId="{0ED60E14-745B-401E-9DE6-861FA5D07F98}" type="presParOf" srcId="{1F813AF4-F622-4E67-B418-95A2A1EA73BC}" destId="{163C3C45-A16F-4BCC-A413-9E7A18C9E116}" srcOrd="7" destOrd="0" presId="urn:microsoft.com/office/officeart/2005/8/layout/process5"/>
    <dgm:cxn modelId="{E8E4B457-8832-4C1C-8270-F527DA44BAF6}" type="presParOf" srcId="{163C3C45-A16F-4BCC-A413-9E7A18C9E116}" destId="{F804B438-155E-4B69-8F36-C13C374F5C8B}" srcOrd="0" destOrd="0" presId="urn:microsoft.com/office/officeart/2005/8/layout/process5"/>
    <dgm:cxn modelId="{CB7D8A19-F507-42C3-8E17-46C3DA52210F}" type="presParOf" srcId="{1F813AF4-F622-4E67-B418-95A2A1EA73BC}" destId="{92D91B60-5E34-4423-9399-3DAE8B873C19}" srcOrd="8" destOrd="0" presId="urn:microsoft.com/office/officeart/2005/8/layout/process5"/>
    <dgm:cxn modelId="{600862A4-0454-4E22-A5EC-C957E31CA922}" type="presParOf" srcId="{1F813AF4-F622-4E67-B418-95A2A1EA73BC}" destId="{507CDD1B-8173-4C55-9615-5CBF6CA516AF}" srcOrd="9" destOrd="0" presId="urn:microsoft.com/office/officeart/2005/8/layout/process5"/>
    <dgm:cxn modelId="{8EFF63EE-B699-4C6B-BAC1-CD8369124F9E}" type="presParOf" srcId="{507CDD1B-8173-4C55-9615-5CBF6CA516AF}" destId="{3A2AE474-FA78-49FD-A512-5A8035176A8F}" srcOrd="0" destOrd="0" presId="urn:microsoft.com/office/officeart/2005/8/layout/process5"/>
    <dgm:cxn modelId="{1D91DEAE-333B-4701-A6E1-8D2E66ED314D}" type="presParOf" srcId="{1F813AF4-F622-4E67-B418-95A2A1EA73BC}" destId="{0D90E558-3F53-493E-B549-C23AEB5D2D4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68FFE7-0169-4261-BD38-7807939E8778}"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A624ABB5-21F8-44E3-B6A6-5252123FFB15}">
      <dgm:prSet phldrT="[Text]"/>
      <dgm:spPr/>
      <dgm:t>
        <a:bodyPr/>
        <a:lstStyle/>
        <a:p>
          <a:r>
            <a:rPr lang="en-US"/>
            <a:t>Interview school MTSS leadership teams</a:t>
          </a:r>
        </a:p>
      </dgm:t>
    </dgm:pt>
    <dgm:pt modelId="{92E9D55E-4AA3-49E6-8108-991879BC4FFA}" type="parTrans" cxnId="{8E279C9D-21CF-4074-A941-41A10200455F}">
      <dgm:prSet/>
      <dgm:spPr/>
      <dgm:t>
        <a:bodyPr/>
        <a:lstStyle/>
        <a:p>
          <a:endParaRPr lang="en-US"/>
        </a:p>
      </dgm:t>
    </dgm:pt>
    <dgm:pt modelId="{0516D461-F6AE-47AB-A061-CBA3B99E1DA8}" type="sibTrans" cxnId="{8E279C9D-21CF-4074-A941-41A10200455F}">
      <dgm:prSet/>
      <dgm:spPr/>
      <dgm:t>
        <a:bodyPr/>
        <a:lstStyle/>
        <a:p>
          <a:endParaRPr lang="en-US"/>
        </a:p>
      </dgm:t>
    </dgm:pt>
    <dgm:pt modelId="{85CB5B94-1BEE-43C4-90FC-DB066A6C8E3F}">
      <dgm:prSet/>
      <dgm:spPr/>
      <dgm:t>
        <a:bodyPr/>
        <a:lstStyle/>
        <a:p>
          <a:r>
            <a:rPr lang="en-US"/>
            <a:t>Solicit feedback from experts, data collectors, and practitioners </a:t>
          </a:r>
        </a:p>
      </dgm:t>
    </dgm:pt>
    <dgm:pt modelId="{02D8E72B-A78C-48AB-8B18-F3073F74D1E2}" type="parTrans" cxnId="{A89C7AA8-D0C0-4AC6-9AF7-8FC25AE568CE}">
      <dgm:prSet/>
      <dgm:spPr/>
      <dgm:t>
        <a:bodyPr/>
        <a:lstStyle/>
        <a:p>
          <a:endParaRPr lang="en-US"/>
        </a:p>
      </dgm:t>
    </dgm:pt>
    <dgm:pt modelId="{6578AE5E-3C57-4E27-9416-FEDE65CE3A17}" type="sibTrans" cxnId="{A89C7AA8-D0C0-4AC6-9AF7-8FC25AE568CE}">
      <dgm:prSet/>
      <dgm:spPr/>
      <dgm:t>
        <a:bodyPr/>
        <a:lstStyle/>
        <a:p>
          <a:endParaRPr lang="en-US"/>
        </a:p>
      </dgm:t>
    </dgm:pt>
    <dgm:pt modelId="{9BA2ABC4-7FB0-4FDF-A450-9D9C1CF19F52}">
      <dgm:prSet/>
      <dgm:spPr/>
      <dgm:t>
        <a:bodyPr/>
        <a:lstStyle/>
        <a:p>
          <a:r>
            <a:rPr lang="en-US"/>
            <a:t>Finalize measure and materials </a:t>
          </a:r>
        </a:p>
      </dgm:t>
    </dgm:pt>
    <dgm:pt modelId="{C4C91CBB-CC97-4D4B-BBA8-EC9607FEF99A}" type="parTrans" cxnId="{7013F7F0-2C9B-4CA5-981A-1874DE17D4AB}">
      <dgm:prSet/>
      <dgm:spPr/>
      <dgm:t>
        <a:bodyPr/>
        <a:lstStyle/>
        <a:p>
          <a:endParaRPr lang="en-US"/>
        </a:p>
      </dgm:t>
    </dgm:pt>
    <dgm:pt modelId="{DEC38381-043E-4067-8630-B89D494DF48A}" type="sibTrans" cxnId="{7013F7F0-2C9B-4CA5-981A-1874DE17D4AB}">
      <dgm:prSet/>
      <dgm:spPr/>
      <dgm:t>
        <a:bodyPr/>
        <a:lstStyle/>
        <a:p>
          <a:endParaRPr lang="en-US"/>
        </a:p>
      </dgm:t>
    </dgm:pt>
    <dgm:pt modelId="{65090A5F-3D75-4D00-80B0-C3C4E4D86D10}">
      <dgm:prSet/>
      <dgm:spPr/>
      <dgm:t>
        <a:bodyPr/>
        <a:lstStyle/>
        <a:p>
          <a:r>
            <a:rPr lang="en-US"/>
            <a:t>Analyze data and identify potential revisions </a:t>
          </a:r>
        </a:p>
      </dgm:t>
    </dgm:pt>
    <dgm:pt modelId="{9DB07682-3D5B-4111-BC5C-1A757953A71D}" type="sibTrans" cxnId="{73CE1E17-27E4-4B64-8DE1-8B79CB9573FD}">
      <dgm:prSet/>
      <dgm:spPr/>
      <dgm:t>
        <a:bodyPr/>
        <a:lstStyle/>
        <a:p>
          <a:endParaRPr lang="en-US"/>
        </a:p>
      </dgm:t>
    </dgm:pt>
    <dgm:pt modelId="{55392B16-B6FF-4B8A-AAB3-0E1BE66BCE91}" type="parTrans" cxnId="{73CE1E17-27E4-4B64-8DE1-8B79CB9573FD}">
      <dgm:prSet/>
      <dgm:spPr/>
      <dgm:t>
        <a:bodyPr/>
        <a:lstStyle/>
        <a:p>
          <a:endParaRPr lang="en-US"/>
        </a:p>
      </dgm:t>
    </dgm:pt>
    <dgm:pt modelId="{15A12AB2-CFDD-48AD-9A31-AB5339B200EA}">
      <dgm:prSet/>
      <dgm:spPr/>
      <dgm:t>
        <a:bodyPr/>
        <a:lstStyle/>
        <a:p>
          <a:r>
            <a:rPr lang="en-US"/>
            <a:t>Refine measure and materials </a:t>
          </a:r>
        </a:p>
      </dgm:t>
    </dgm:pt>
    <dgm:pt modelId="{FBE9367E-9160-4043-98C4-112E5D312201}" type="sibTrans" cxnId="{BA8877E6-40ED-40EE-B10A-0380C029C74F}">
      <dgm:prSet/>
      <dgm:spPr/>
      <dgm:t>
        <a:bodyPr/>
        <a:lstStyle/>
        <a:p>
          <a:endParaRPr lang="en-US"/>
        </a:p>
      </dgm:t>
    </dgm:pt>
    <dgm:pt modelId="{366BAE6D-99BA-4EAC-A819-64099DEE2B1F}" type="parTrans" cxnId="{BA8877E6-40ED-40EE-B10A-0380C029C74F}">
      <dgm:prSet/>
      <dgm:spPr/>
      <dgm:t>
        <a:bodyPr/>
        <a:lstStyle/>
        <a:p>
          <a:endParaRPr lang="en-US"/>
        </a:p>
      </dgm:t>
    </dgm:pt>
    <dgm:pt modelId="{85F040BB-CC1F-40C0-A6D1-CC8EE361DF2D}">
      <dgm:prSet/>
      <dgm:spPr/>
      <dgm:t>
        <a:bodyPr/>
        <a:lstStyle/>
        <a:p>
          <a:r>
            <a:rPr lang="en-US"/>
            <a:t>Conduct usability focus groups (final round)</a:t>
          </a:r>
        </a:p>
      </dgm:t>
    </dgm:pt>
    <dgm:pt modelId="{FF84D35F-EF7A-4463-9812-8E542FC9B617}" type="sibTrans" cxnId="{B8206736-AAE2-4310-B08F-CD63B6F66D65}">
      <dgm:prSet/>
      <dgm:spPr/>
      <dgm:t>
        <a:bodyPr/>
        <a:lstStyle/>
        <a:p>
          <a:endParaRPr lang="en-US"/>
        </a:p>
      </dgm:t>
    </dgm:pt>
    <dgm:pt modelId="{9A7040F1-E900-44E8-8C68-5A1F6412BA2F}" type="parTrans" cxnId="{B8206736-AAE2-4310-B08F-CD63B6F66D65}">
      <dgm:prSet/>
      <dgm:spPr/>
      <dgm:t>
        <a:bodyPr/>
        <a:lstStyle/>
        <a:p>
          <a:endParaRPr lang="en-US"/>
        </a:p>
      </dgm:t>
    </dgm:pt>
    <dgm:pt modelId="{5DDC54E1-46F0-4CC9-93A8-4C317AC64256}">
      <dgm:prSet/>
      <dgm:spPr/>
      <dgm:t>
        <a:bodyPr/>
        <a:lstStyle/>
        <a:p>
          <a:r>
            <a:rPr lang="en-US"/>
            <a:t>Release for free, public use </a:t>
          </a:r>
        </a:p>
      </dgm:t>
    </dgm:pt>
    <dgm:pt modelId="{BC3E61ED-6487-4A28-904E-6636DD85FBD1}" type="sibTrans" cxnId="{FD96AE24-98DD-4C1C-8CBC-95332E89230A}">
      <dgm:prSet/>
      <dgm:spPr/>
      <dgm:t>
        <a:bodyPr/>
        <a:lstStyle/>
        <a:p>
          <a:endParaRPr lang="en-US"/>
        </a:p>
      </dgm:t>
    </dgm:pt>
    <dgm:pt modelId="{C28BC8A7-A7F2-48EA-93D6-334DCEEC4E58}" type="parTrans" cxnId="{FD96AE24-98DD-4C1C-8CBC-95332E89230A}">
      <dgm:prSet/>
      <dgm:spPr/>
      <dgm:t>
        <a:bodyPr/>
        <a:lstStyle/>
        <a:p>
          <a:endParaRPr lang="en-US"/>
        </a:p>
      </dgm:t>
    </dgm:pt>
    <dgm:pt modelId="{6B24325E-670C-46FA-9109-4457B48AAE17}" type="pres">
      <dgm:prSet presAssocID="{5E68FFE7-0169-4261-BD38-7807939E8778}" presName="diagram" presStyleCnt="0">
        <dgm:presLayoutVars>
          <dgm:dir/>
          <dgm:resizeHandles val="exact"/>
        </dgm:presLayoutVars>
      </dgm:prSet>
      <dgm:spPr/>
    </dgm:pt>
    <dgm:pt modelId="{545A3DEB-6736-43ED-AC21-31DFEF2700FB}" type="pres">
      <dgm:prSet presAssocID="{A624ABB5-21F8-44E3-B6A6-5252123FFB15}" presName="node" presStyleLbl="node1" presStyleIdx="0" presStyleCnt="7">
        <dgm:presLayoutVars>
          <dgm:bulletEnabled val="1"/>
        </dgm:presLayoutVars>
      </dgm:prSet>
      <dgm:spPr/>
    </dgm:pt>
    <dgm:pt modelId="{F85CC9D6-080C-4B35-9ED1-C60158180E82}" type="pres">
      <dgm:prSet presAssocID="{0516D461-F6AE-47AB-A061-CBA3B99E1DA8}" presName="sibTrans" presStyleLbl="sibTrans2D1" presStyleIdx="0" presStyleCnt="6"/>
      <dgm:spPr/>
    </dgm:pt>
    <dgm:pt modelId="{AEFF29CE-7866-4635-90AB-AC1B74510229}" type="pres">
      <dgm:prSet presAssocID="{0516D461-F6AE-47AB-A061-CBA3B99E1DA8}" presName="connectorText" presStyleLbl="sibTrans2D1" presStyleIdx="0" presStyleCnt="6"/>
      <dgm:spPr/>
    </dgm:pt>
    <dgm:pt modelId="{DDC1BD55-6263-49D5-9F11-264894B5A905}" type="pres">
      <dgm:prSet presAssocID="{65090A5F-3D75-4D00-80B0-C3C4E4D86D10}" presName="node" presStyleLbl="node1" presStyleIdx="1" presStyleCnt="7">
        <dgm:presLayoutVars>
          <dgm:bulletEnabled val="1"/>
        </dgm:presLayoutVars>
      </dgm:prSet>
      <dgm:spPr/>
    </dgm:pt>
    <dgm:pt modelId="{BA6473D6-49B1-4327-A49A-1E56EDA0F6C1}" type="pres">
      <dgm:prSet presAssocID="{9DB07682-3D5B-4111-BC5C-1A757953A71D}" presName="sibTrans" presStyleLbl="sibTrans2D1" presStyleIdx="1" presStyleCnt="6"/>
      <dgm:spPr/>
    </dgm:pt>
    <dgm:pt modelId="{D095052B-54C8-46B6-8C64-BEA43F91F064}" type="pres">
      <dgm:prSet presAssocID="{9DB07682-3D5B-4111-BC5C-1A757953A71D}" presName="connectorText" presStyleLbl="sibTrans2D1" presStyleIdx="1" presStyleCnt="6"/>
      <dgm:spPr/>
    </dgm:pt>
    <dgm:pt modelId="{834EA63C-F203-4589-BB95-59DD053A92AB}" type="pres">
      <dgm:prSet presAssocID="{85CB5B94-1BEE-43C4-90FC-DB066A6C8E3F}" presName="node" presStyleLbl="node1" presStyleIdx="2" presStyleCnt="7">
        <dgm:presLayoutVars>
          <dgm:bulletEnabled val="1"/>
        </dgm:presLayoutVars>
      </dgm:prSet>
      <dgm:spPr/>
    </dgm:pt>
    <dgm:pt modelId="{BC69029F-B183-4A50-B356-6D65DEDE8D62}" type="pres">
      <dgm:prSet presAssocID="{6578AE5E-3C57-4E27-9416-FEDE65CE3A17}" presName="sibTrans" presStyleLbl="sibTrans2D1" presStyleIdx="2" presStyleCnt="6"/>
      <dgm:spPr/>
    </dgm:pt>
    <dgm:pt modelId="{B5F10717-4AB9-44C1-9C40-F6DEC255B1C1}" type="pres">
      <dgm:prSet presAssocID="{6578AE5E-3C57-4E27-9416-FEDE65CE3A17}" presName="connectorText" presStyleLbl="sibTrans2D1" presStyleIdx="2" presStyleCnt="6"/>
      <dgm:spPr/>
    </dgm:pt>
    <dgm:pt modelId="{4966D11A-DC44-4D0F-ABAB-DDD33E021830}" type="pres">
      <dgm:prSet presAssocID="{15A12AB2-CFDD-48AD-9A31-AB5339B200EA}" presName="node" presStyleLbl="node1" presStyleIdx="3" presStyleCnt="7">
        <dgm:presLayoutVars>
          <dgm:bulletEnabled val="1"/>
        </dgm:presLayoutVars>
      </dgm:prSet>
      <dgm:spPr/>
    </dgm:pt>
    <dgm:pt modelId="{51FF4EFD-1E25-47B1-ABE3-9443F7D5656B}" type="pres">
      <dgm:prSet presAssocID="{FBE9367E-9160-4043-98C4-112E5D312201}" presName="sibTrans" presStyleLbl="sibTrans2D1" presStyleIdx="3" presStyleCnt="6"/>
      <dgm:spPr/>
    </dgm:pt>
    <dgm:pt modelId="{6688F7FB-347B-4753-9D03-DEFD7C7876FC}" type="pres">
      <dgm:prSet presAssocID="{FBE9367E-9160-4043-98C4-112E5D312201}" presName="connectorText" presStyleLbl="sibTrans2D1" presStyleIdx="3" presStyleCnt="6"/>
      <dgm:spPr/>
    </dgm:pt>
    <dgm:pt modelId="{5370E25B-D300-4945-888F-78B11C219FF1}" type="pres">
      <dgm:prSet presAssocID="{85F040BB-CC1F-40C0-A6D1-CC8EE361DF2D}" presName="node" presStyleLbl="node1" presStyleIdx="4" presStyleCnt="7">
        <dgm:presLayoutVars>
          <dgm:bulletEnabled val="1"/>
        </dgm:presLayoutVars>
      </dgm:prSet>
      <dgm:spPr/>
    </dgm:pt>
    <dgm:pt modelId="{2ECC008E-2847-41D4-B1F4-4146F790B314}" type="pres">
      <dgm:prSet presAssocID="{FF84D35F-EF7A-4463-9812-8E542FC9B617}" presName="sibTrans" presStyleLbl="sibTrans2D1" presStyleIdx="4" presStyleCnt="6"/>
      <dgm:spPr/>
    </dgm:pt>
    <dgm:pt modelId="{5934A896-BE48-487E-BF98-D8D7C69D2EA4}" type="pres">
      <dgm:prSet presAssocID="{FF84D35F-EF7A-4463-9812-8E542FC9B617}" presName="connectorText" presStyleLbl="sibTrans2D1" presStyleIdx="4" presStyleCnt="6"/>
      <dgm:spPr/>
    </dgm:pt>
    <dgm:pt modelId="{0E85AA7C-429D-444A-A582-61E4786B5CE7}" type="pres">
      <dgm:prSet presAssocID="{9BA2ABC4-7FB0-4FDF-A450-9D9C1CF19F52}" presName="node" presStyleLbl="node1" presStyleIdx="5" presStyleCnt="7">
        <dgm:presLayoutVars>
          <dgm:bulletEnabled val="1"/>
        </dgm:presLayoutVars>
      </dgm:prSet>
      <dgm:spPr/>
    </dgm:pt>
    <dgm:pt modelId="{99C9F94A-D070-4724-BE69-8CAD44005BA0}" type="pres">
      <dgm:prSet presAssocID="{DEC38381-043E-4067-8630-B89D494DF48A}" presName="sibTrans" presStyleLbl="sibTrans2D1" presStyleIdx="5" presStyleCnt="6"/>
      <dgm:spPr/>
    </dgm:pt>
    <dgm:pt modelId="{A1F7B199-E93F-4566-81D7-4CCD2E7AE486}" type="pres">
      <dgm:prSet presAssocID="{DEC38381-043E-4067-8630-B89D494DF48A}" presName="connectorText" presStyleLbl="sibTrans2D1" presStyleIdx="5" presStyleCnt="6"/>
      <dgm:spPr/>
    </dgm:pt>
    <dgm:pt modelId="{81831943-8F8E-484D-81AF-D7AFC42EE847}" type="pres">
      <dgm:prSet presAssocID="{5DDC54E1-46F0-4CC9-93A8-4C317AC64256}" presName="node" presStyleLbl="node1" presStyleIdx="6" presStyleCnt="7">
        <dgm:presLayoutVars>
          <dgm:bulletEnabled val="1"/>
        </dgm:presLayoutVars>
      </dgm:prSet>
      <dgm:spPr/>
    </dgm:pt>
  </dgm:ptLst>
  <dgm:cxnLst>
    <dgm:cxn modelId="{797D470E-9704-4E37-AD43-3E1277483B55}" type="presOf" srcId="{DEC38381-043E-4067-8630-B89D494DF48A}" destId="{99C9F94A-D070-4724-BE69-8CAD44005BA0}" srcOrd="0" destOrd="0" presId="urn:microsoft.com/office/officeart/2005/8/layout/process5"/>
    <dgm:cxn modelId="{6ABBC216-D159-46B7-8326-BEE5B9D11FF1}" type="presOf" srcId="{6578AE5E-3C57-4E27-9416-FEDE65CE3A17}" destId="{B5F10717-4AB9-44C1-9C40-F6DEC255B1C1}" srcOrd="1" destOrd="0" presId="urn:microsoft.com/office/officeart/2005/8/layout/process5"/>
    <dgm:cxn modelId="{73CE1E17-27E4-4B64-8DE1-8B79CB9573FD}" srcId="{5E68FFE7-0169-4261-BD38-7807939E8778}" destId="{65090A5F-3D75-4D00-80B0-C3C4E4D86D10}" srcOrd="1" destOrd="0" parTransId="{55392B16-B6FF-4B8A-AAB3-0E1BE66BCE91}" sibTransId="{9DB07682-3D5B-4111-BC5C-1A757953A71D}"/>
    <dgm:cxn modelId="{101E9824-3248-4BE0-9A44-E57EFB059D27}" type="presOf" srcId="{5E68FFE7-0169-4261-BD38-7807939E8778}" destId="{6B24325E-670C-46FA-9109-4457B48AAE17}" srcOrd="0" destOrd="0" presId="urn:microsoft.com/office/officeart/2005/8/layout/process5"/>
    <dgm:cxn modelId="{FD96AE24-98DD-4C1C-8CBC-95332E89230A}" srcId="{5E68FFE7-0169-4261-BD38-7807939E8778}" destId="{5DDC54E1-46F0-4CC9-93A8-4C317AC64256}" srcOrd="6" destOrd="0" parTransId="{C28BC8A7-A7F2-48EA-93D6-334DCEEC4E58}" sibTransId="{BC3E61ED-6487-4A28-904E-6636DD85FBD1}"/>
    <dgm:cxn modelId="{D6818B28-53D8-4CD3-8F59-6AB568A59CB6}" type="presOf" srcId="{85CB5B94-1BEE-43C4-90FC-DB066A6C8E3F}" destId="{834EA63C-F203-4589-BB95-59DD053A92AB}" srcOrd="0" destOrd="0" presId="urn:microsoft.com/office/officeart/2005/8/layout/process5"/>
    <dgm:cxn modelId="{AD72302C-55A8-4715-8537-227ED4121AAA}" type="presOf" srcId="{85F040BB-CC1F-40C0-A6D1-CC8EE361DF2D}" destId="{5370E25B-D300-4945-888F-78B11C219FF1}" srcOrd="0" destOrd="0" presId="urn:microsoft.com/office/officeart/2005/8/layout/process5"/>
    <dgm:cxn modelId="{F792562C-C27B-4370-A7F1-560071F0B2BA}" type="presOf" srcId="{9DB07682-3D5B-4111-BC5C-1A757953A71D}" destId="{BA6473D6-49B1-4327-A49A-1E56EDA0F6C1}" srcOrd="0" destOrd="0" presId="urn:microsoft.com/office/officeart/2005/8/layout/process5"/>
    <dgm:cxn modelId="{9B9ABC2F-5C1E-449D-8AFA-62991DD59AAF}" type="presOf" srcId="{A624ABB5-21F8-44E3-B6A6-5252123FFB15}" destId="{545A3DEB-6736-43ED-AC21-31DFEF2700FB}" srcOrd="0" destOrd="0" presId="urn:microsoft.com/office/officeart/2005/8/layout/process5"/>
    <dgm:cxn modelId="{B8206736-AAE2-4310-B08F-CD63B6F66D65}" srcId="{5E68FFE7-0169-4261-BD38-7807939E8778}" destId="{85F040BB-CC1F-40C0-A6D1-CC8EE361DF2D}" srcOrd="4" destOrd="0" parTransId="{9A7040F1-E900-44E8-8C68-5A1F6412BA2F}" sibTransId="{FF84D35F-EF7A-4463-9812-8E542FC9B617}"/>
    <dgm:cxn modelId="{DF230367-1C51-4FAD-964B-C8D92187ADE3}" type="presOf" srcId="{0516D461-F6AE-47AB-A061-CBA3B99E1DA8}" destId="{F85CC9D6-080C-4B35-9ED1-C60158180E82}" srcOrd="0" destOrd="0" presId="urn:microsoft.com/office/officeart/2005/8/layout/process5"/>
    <dgm:cxn modelId="{C908F74B-AE0E-4129-859C-21E83E60493B}" type="presOf" srcId="{5DDC54E1-46F0-4CC9-93A8-4C317AC64256}" destId="{81831943-8F8E-484D-81AF-D7AFC42EE847}" srcOrd="0" destOrd="0" presId="urn:microsoft.com/office/officeart/2005/8/layout/process5"/>
    <dgm:cxn modelId="{C05DFA70-15CE-4E2B-9E74-FDF7535C50C9}" type="presOf" srcId="{9BA2ABC4-7FB0-4FDF-A450-9D9C1CF19F52}" destId="{0E85AA7C-429D-444A-A582-61E4786B5CE7}" srcOrd="0" destOrd="0" presId="urn:microsoft.com/office/officeart/2005/8/layout/process5"/>
    <dgm:cxn modelId="{45DFD358-22D5-4165-9509-29A16F94F73A}" type="presOf" srcId="{FBE9367E-9160-4043-98C4-112E5D312201}" destId="{6688F7FB-347B-4753-9D03-DEFD7C7876FC}" srcOrd="1" destOrd="0" presId="urn:microsoft.com/office/officeart/2005/8/layout/process5"/>
    <dgm:cxn modelId="{15CF5186-548F-430B-BD8D-12C2D446F9B1}" type="presOf" srcId="{DEC38381-043E-4067-8630-B89D494DF48A}" destId="{A1F7B199-E93F-4566-81D7-4CCD2E7AE486}" srcOrd="1" destOrd="0" presId="urn:microsoft.com/office/officeart/2005/8/layout/process5"/>
    <dgm:cxn modelId="{6BA39190-8915-454C-88BE-41C4B2E09233}" type="presOf" srcId="{65090A5F-3D75-4D00-80B0-C3C4E4D86D10}" destId="{DDC1BD55-6263-49D5-9F11-264894B5A905}" srcOrd="0" destOrd="0" presId="urn:microsoft.com/office/officeart/2005/8/layout/process5"/>
    <dgm:cxn modelId="{48A4EE99-337A-4DF9-97A5-B9F92B356C93}" type="presOf" srcId="{0516D461-F6AE-47AB-A061-CBA3B99E1DA8}" destId="{AEFF29CE-7866-4635-90AB-AC1B74510229}" srcOrd="1" destOrd="0" presId="urn:microsoft.com/office/officeart/2005/8/layout/process5"/>
    <dgm:cxn modelId="{8E279C9D-21CF-4074-A941-41A10200455F}" srcId="{5E68FFE7-0169-4261-BD38-7807939E8778}" destId="{A624ABB5-21F8-44E3-B6A6-5252123FFB15}" srcOrd="0" destOrd="0" parTransId="{92E9D55E-4AA3-49E6-8108-991879BC4FFA}" sibTransId="{0516D461-F6AE-47AB-A061-CBA3B99E1DA8}"/>
    <dgm:cxn modelId="{7BD304A6-6E16-4100-95B4-14C1852E47AC}" type="presOf" srcId="{9DB07682-3D5B-4111-BC5C-1A757953A71D}" destId="{D095052B-54C8-46B6-8C64-BEA43F91F064}" srcOrd="1" destOrd="0" presId="urn:microsoft.com/office/officeart/2005/8/layout/process5"/>
    <dgm:cxn modelId="{A89C7AA8-D0C0-4AC6-9AF7-8FC25AE568CE}" srcId="{5E68FFE7-0169-4261-BD38-7807939E8778}" destId="{85CB5B94-1BEE-43C4-90FC-DB066A6C8E3F}" srcOrd="2" destOrd="0" parTransId="{02D8E72B-A78C-48AB-8B18-F3073F74D1E2}" sibTransId="{6578AE5E-3C57-4E27-9416-FEDE65CE3A17}"/>
    <dgm:cxn modelId="{B7079EB0-8E9D-4003-B0FF-FBBE749695E7}" type="presOf" srcId="{6578AE5E-3C57-4E27-9416-FEDE65CE3A17}" destId="{BC69029F-B183-4A50-B356-6D65DEDE8D62}" srcOrd="0" destOrd="0" presId="urn:microsoft.com/office/officeart/2005/8/layout/process5"/>
    <dgm:cxn modelId="{8B0524B6-E2FE-4F9F-B95C-8F7ED427CDF9}" type="presOf" srcId="{FF84D35F-EF7A-4463-9812-8E542FC9B617}" destId="{5934A896-BE48-487E-BF98-D8D7C69D2EA4}" srcOrd="1" destOrd="0" presId="urn:microsoft.com/office/officeart/2005/8/layout/process5"/>
    <dgm:cxn modelId="{BAB41CBC-321A-4C63-8A6C-194DA39FE676}" type="presOf" srcId="{15A12AB2-CFDD-48AD-9A31-AB5339B200EA}" destId="{4966D11A-DC44-4D0F-ABAB-DDD33E021830}" srcOrd="0" destOrd="0" presId="urn:microsoft.com/office/officeart/2005/8/layout/process5"/>
    <dgm:cxn modelId="{A0EBB6CA-9094-45E7-9675-0A83FEFB456C}" type="presOf" srcId="{FF84D35F-EF7A-4463-9812-8E542FC9B617}" destId="{2ECC008E-2847-41D4-B1F4-4146F790B314}" srcOrd="0" destOrd="0" presId="urn:microsoft.com/office/officeart/2005/8/layout/process5"/>
    <dgm:cxn modelId="{05CDBBE2-DA4E-4F45-8926-1E67F82CBD43}" type="presOf" srcId="{FBE9367E-9160-4043-98C4-112E5D312201}" destId="{51FF4EFD-1E25-47B1-ABE3-9443F7D5656B}" srcOrd="0" destOrd="0" presId="urn:microsoft.com/office/officeart/2005/8/layout/process5"/>
    <dgm:cxn modelId="{BA8877E6-40ED-40EE-B10A-0380C029C74F}" srcId="{5E68FFE7-0169-4261-BD38-7807939E8778}" destId="{15A12AB2-CFDD-48AD-9A31-AB5339B200EA}" srcOrd="3" destOrd="0" parTransId="{366BAE6D-99BA-4EAC-A819-64099DEE2B1F}" sibTransId="{FBE9367E-9160-4043-98C4-112E5D312201}"/>
    <dgm:cxn modelId="{7013F7F0-2C9B-4CA5-981A-1874DE17D4AB}" srcId="{5E68FFE7-0169-4261-BD38-7807939E8778}" destId="{9BA2ABC4-7FB0-4FDF-A450-9D9C1CF19F52}" srcOrd="5" destOrd="0" parTransId="{C4C91CBB-CC97-4D4B-BBA8-EC9607FEF99A}" sibTransId="{DEC38381-043E-4067-8630-B89D494DF48A}"/>
    <dgm:cxn modelId="{415C0409-4477-44BC-B351-0FF5A4F19416}" type="presParOf" srcId="{6B24325E-670C-46FA-9109-4457B48AAE17}" destId="{545A3DEB-6736-43ED-AC21-31DFEF2700FB}" srcOrd="0" destOrd="0" presId="urn:microsoft.com/office/officeart/2005/8/layout/process5"/>
    <dgm:cxn modelId="{B49F69ED-8F9A-45BC-9BB5-9CAD4DD15CCE}" type="presParOf" srcId="{6B24325E-670C-46FA-9109-4457B48AAE17}" destId="{F85CC9D6-080C-4B35-9ED1-C60158180E82}" srcOrd="1" destOrd="0" presId="urn:microsoft.com/office/officeart/2005/8/layout/process5"/>
    <dgm:cxn modelId="{E1665DC3-0FF4-4794-8F2B-DA8546222439}" type="presParOf" srcId="{F85CC9D6-080C-4B35-9ED1-C60158180E82}" destId="{AEFF29CE-7866-4635-90AB-AC1B74510229}" srcOrd="0" destOrd="0" presId="urn:microsoft.com/office/officeart/2005/8/layout/process5"/>
    <dgm:cxn modelId="{3B369856-C166-4F5A-BF5B-E54B8BD2750B}" type="presParOf" srcId="{6B24325E-670C-46FA-9109-4457B48AAE17}" destId="{DDC1BD55-6263-49D5-9F11-264894B5A905}" srcOrd="2" destOrd="0" presId="urn:microsoft.com/office/officeart/2005/8/layout/process5"/>
    <dgm:cxn modelId="{4D4EA043-FCCD-4BFB-A707-6DED2A9AB223}" type="presParOf" srcId="{6B24325E-670C-46FA-9109-4457B48AAE17}" destId="{BA6473D6-49B1-4327-A49A-1E56EDA0F6C1}" srcOrd="3" destOrd="0" presId="urn:microsoft.com/office/officeart/2005/8/layout/process5"/>
    <dgm:cxn modelId="{1EFC976B-6861-439A-840A-591F68610BB7}" type="presParOf" srcId="{BA6473D6-49B1-4327-A49A-1E56EDA0F6C1}" destId="{D095052B-54C8-46B6-8C64-BEA43F91F064}" srcOrd="0" destOrd="0" presId="urn:microsoft.com/office/officeart/2005/8/layout/process5"/>
    <dgm:cxn modelId="{89B40461-293D-4685-BF0A-72691D6852AB}" type="presParOf" srcId="{6B24325E-670C-46FA-9109-4457B48AAE17}" destId="{834EA63C-F203-4589-BB95-59DD053A92AB}" srcOrd="4" destOrd="0" presId="urn:microsoft.com/office/officeart/2005/8/layout/process5"/>
    <dgm:cxn modelId="{F60A7EBA-10BC-4A1D-BDA1-0F4FFA8DBFAA}" type="presParOf" srcId="{6B24325E-670C-46FA-9109-4457B48AAE17}" destId="{BC69029F-B183-4A50-B356-6D65DEDE8D62}" srcOrd="5" destOrd="0" presId="urn:microsoft.com/office/officeart/2005/8/layout/process5"/>
    <dgm:cxn modelId="{B0935AE9-CBB4-431E-9B13-43AC0AAE24F9}" type="presParOf" srcId="{BC69029F-B183-4A50-B356-6D65DEDE8D62}" destId="{B5F10717-4AB9-44C1-9C40-F6DEC255B1C1}" srcOrd="0" destOrd="0" presId="urn:microsoft.com/office/officeart/2005/8/layout/process5"/>
    <dgm:cxn modelId="{A5A3515E-5CBA-45F9-8013-D44BC2D9622E}" type="presParOf" srcId="{6B24325E-670C-46FA-9109-4457B48AAE17}" destId="{4966D11A-DC44-4D0F-ABAB-DDD33E021830}" srcOrd="6" destOrd="0" presId="urn:microsoft.com/office/officeart/2005/8/layout/process5"/>
    <dgm:cxn modelId="{3906C4D0-E980-4869-8B19-A2C3212E3C81}" type="presParOf" srcId="{6B24325E-670C-46FA-9109-4457B48AAE17}" destId="{51FF4EFD-1E25-47B1-ABE3-9443F7D5656B}" srcOrd="7" destOrd="0" presId="urn:microsoft.com/office/officeart/2005/8/layout/process5"/>
    <dgm:cxn modelId="{C82D7B90-2113-44D6-9EA6-FD930F728D0B}" type="presParOf" srcId="{51FF4EFD-1E25-47B1-ABE3-9443F7D5656B}" destId="{6688F7FB-347B-4753-9D03-DEFD7C7876FC}" srcOrd="0" destOrd="0" presId="urn:microsoft.com/office/officeart/2005/8/layout/process5"/>
    <dgm:cxn modelId="{119326B6-E967-4467-A613-CFC2130CAAC4}" type="presParOf" srcId="{6B24325E-670C-46FA-9109-4457B48AAE17}" destId="{5370E25B-D300-4945-888F-78B11C219FF1}" srcOrd="8" destOrd="0" presId="urn:microsoft.com/office/officeart/2005/8/layout/process5"/>
    <dgm:cxn modelId="{9EB93DAE-6BDE-42DB-8289-429578F5CB31}" type="presParOf" srcId="{6B24325E-670C-46FA-9109-4457B48AAE17}" destId="{2ECC008E-2847-41D4-B1F4-4146F790B314}" srcOrd="9" destOrd="0" presId="urn:microsoft.com/office/officeart/2005/8/layout/process5"/>
    <dgm:cxn modelId="{73484F9F-F2C9-459C-941D-5B605EF28E23}" type="presParOf" srcId="{2ECC008E-2847-41D4-B1F4-4146F790B314}" destId="{5934A896-BE48-487E-BF98-D8D7C69D2EA4}" srcOrd="0" destOrd="0" presId="urn:microsoft.com/office/officeart/2005/8/layout/process5"/>
    <dgm:cxn modelId="{FD234EC4-8A6C-4B8A-BAA3-A5C0C861D0AE}" type="presParOf" srcId="{6B24325E-670C-46FA-9109-4457B48AAE17}" destId="{0E85AA7C-429D-444A-A582-61E4786B5CE7}" srcOrd="10" destOrd="0" presId="urn:microsoft.com/office/officeart/2005/8/layout/process5"/>
    <dgm:cxn modelId="{38D41BA6-7A20-4225-AD5D-6846512CFF04}" type="presParOf" srcId="{6B24325E-670C-46FA-9109-4457B48AAE17}" destId="{99C9F94A-D070-4724-BE69-8CAD44005BA0}" srcOrd="11" destOrd="0" presId="urn:microsoft.com/office/officeart/2005/8/layout/process5"/>
    <dgm:cxn modelId="{4187A134-8E0B-4C92-883C-6CB3E5EEEF3C}" type="presParOf" srcId="{99C9F94A-D070-4724-BE69-8CAD44005BA0}" destId="{A1F7B199-E93F-4566-81D7-4CCD2E7AE486}" srcOrd="0" destOrd="0" presId="urn:microsoft.com/office/officeart/2005/8/layout/process5"/>
    <dgm:cxn modelId="{C755EFE9-B37F-4630-8767-1E55CCEBDBE3}" type="presParOf" srcId="{6B24325E-670C-46FA-9109-4457B48AAE17}" destId="{81831943-8F8E-484D-81AF-D7AFC42EE847}"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E94A7-9B50-4D18-9011-10D3B59AD47A}">
      <dsp:nvSpPr>
        <dsp:cNvPr id="0" name=""/>
        <dsp:cNvSpPr/>
      </dsp:nvSpPr>
      <dsp:spPr>
        <a:xfrm>
          <a:off x="425232" y="754"/>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Review existing tiered systems fidelity measures</a:t>
          </a:r>
        </a:p>
      </dsp:txBody>
      <dsp:txXfrm>
        <a:off x="471236" y="46758"/>
        <a:ext cx="2525820" cy="1478689"/>
      </dsp:txXfrm>
    </dsp:sp>
    <dsp:sp modelId="{A7EE2C28-1D98-43B7-BA48-C29B5FD32BFF}">
      <dsp:nvSpPr>
        <dsp:cNvPr id="0" name=""/>
        <dsp:cNvSpPr/>
      </dsp:nvSpPr>
      <dsp:spPr>
        <a:xfrm>
          <a:off x="3273430" y="461492"/>
          <a:ext cx="554979" cy="6492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73430" y="591336"/>
        <a:ext cx="388485" cy="389533"/>
      </dsp:txXfrm>
    </dsp:sp>
    <dsp:sp modelId="{0E00A894-7F40-4A64-8260-7701CE121E65}">
      <dsp:nvSpPr>
        <dsp:cNvPr id="0" name=""/>
        <dsp:cNvSpPr/>
      </dsp:nvSpPr>
      <dsp:spPr>
        <a:xfrm>
          <a:off x="4090193" y="754"/>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Identify common concepts and scales</a:t>
          </a:r>
        </a:p>
      </dsp:txBody>
      <dsp:txXfrm>
        <a:off x="4136197" y="46758"/>
        <a:ext cx="2525820" cy="1478689"/>
      </dsp:txXfrm>
    </dsp:sp>
    <dsp:sp modelId="{88A41812-A802-433C-AC28-F858CB536DD9}">
      <dsp:nvSpPr>
        <dsp:cNvPr id="0" name=""/>
        <dsp:cNvSpPr/>
      </dsp:nvSpPr>
      <dsp:spPr>
        <a:xfrm>
          <a:off x="6938390" y="461492"/>
          <a:ext cx="554979" cy="6492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38390" y="591336"/>
        <a:ext cx="388485" cy="389533"/>
      </dsp:txXfrm>
    </dsp:sp>
    <dsp:sp modelId="{976E0CAC-4ECF-483F-8F17-7DD65494054B}">
      <dsp:nvSpPr>
        <dsp:cNvPr id="0" name=""/>
        <dsp:cNvSpPr/>
      </dsp:nvSpPr>
      <dsp:spPr>
        <a:xfrm>
          <a:off x="7755153" y="754"/>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Develop measure, solicit feedback from experts and practitioners, and refine measure based on feedback </a:t>
          </a:r>
        </a:p>
      </dsp:txBody>
      <dsp:txXfrm>
        <a:off x="7801157" y="46758"/>
        <a:ext cx="2525820" cy="1478689"/>
      </dsp:txXfrm>
    </dsp:sp>
    <dsp:sp modelId="{9D1BE6E7-818F-43FA-8B13-F30745F61591}">
      <dsp:nvSpPr>
        <dsp:cNvPr id="0" name=""/>
        <dsp:cNvSpPr/>
      </dsp:nvSpPr>
      <dsp:spPr>
        <a:xfrm rot="5400000">
          <a:off x="8786578" y="1754700"/>
          <a:ext cx="554979" cy="6492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8869301" y="1801821"/>
        <a:ext cx="389533" cy="388485"/>
      </dsp:txXfrm>
    </dsp:sp>
    <dsp:sp modelId="{EB99C467-A464-4B4D-8D4A-632C916771CD}">
      <dsp:nvSpPr>
        <dsp:cNvPr id="0" name=""/>
        <dsp:cNvSpPr/>
      </dsp:nvSpPr>
      <dsp:spPr>
        <a:xfrm>
          <a:off x="7755153" y="2618583"/>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Conduct beta testing </a:t>
          </a:r>
        </a:p>
      </dsp:txBody>
      <dsp:txXfrm>
        <a:off x="7801157" y="2664587"/>
        <a:ext cx="2525820" cy="1478689"/>
      </dsp:txXfrm>
    </dsp:sp>
    <dsp:sp modelId="{163C3C45-A16F-4BCC-A413-9E7A18C9E116}">
      <dsp:nvSpPr>
        <dsp:cNvPr id="0" name=""/>
        <dsp:cNvSpPr/>
      </dsp:nvSpPr>
      <dsp:spPr>
        <a:xfrm rot="10800000">
          <a:off x="6969804" y="3079321"/>
          <a:ext cx="554979" cy="6492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7136298" y="3209165"/>
        <a:ext cx="388485" cy="389533"/>
      </dsp:txXfrm>
    </dsp:sp>
    <dsp:sp modelId="{92D91B60-5E34-4423-9399-3DAE8B873C19}">
      <dsp:nvSpPr>
        <dsp:cNvPr id="0" name=""/>
        <dsp:cNvSpPr/>
      </dsp:nvSpPr>
      <dsp:spPr>
        <a:xfrm>
          <a:off x="4090193" y="2618583"/>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Refine measure and materials </a:t>
          </a:r>
        </a:p>
      </dsp:txBody>
      <dsp:txXfrm>
        <a:off x="4136197" y="2664587"/>
        <a:ext cx="2525820" cy="1478689"/>
      </dsp:txXfrm>
    </dsp:sp>
    <dsp:sp modelId="{507CDD1B-8173-4C55-9615-5CBF6CA516AF}">
      <dsp:nvSpPr>
        <dsp:cNvPr id="0" name=""/>
        <dsp:cNvSpPr/>
      </dsp:nvSpPr>
      <dsp:spPr>
        <a:xfrm rot="10800000">
          <a:off x="3304844" y="3079321"/>
          <a:ext cx="554979" cy="6492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471338" y="3209165"/>
        <a:ext cx="388485" cy="389533"/>
      </dsp:txXfrm>
    </dsp:sp>
    <dsp:sp modelId="{0D90E558-3F53-493E-B549-C23AEB5D2D4E}">
      <dsp:nvSpPr>
        <dsp:cNvPr id="0" name=""/>
        <dsp:cNvSpPr/>
      </dsp:nvSpPr>
      <dsp:spPr>
        <a:xfrm>
          <a:off x="425232" y="2618583"/>
          <a:ext cx="2617828" cy="15706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Prepare for psychometric testing (e.g., train data collectors, schedule school administrations) </a:t>
          </a:r>
        </a:p>
      </dsp:txBody>
      <dsp:txXfrm>
        <a:off x="471236" y="2664587"/>
        <a:ext cx="2525820" cy="1478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A3DEB-6736-43ED-AC21-31DFEF2700FB}">
      <dsp:nvSpPr>
        <dsp:cNvPr id="0" name=""/>
        <dsp:cNvSpPr/>
      </dsp:nvSpPr>
      <dsp:spPr>
        <a:xfrm>
          <a:off x="4658" y="992099"/>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Interview school MTSS leadership teams</a:t>
          </a:r>
        </a:p>
      </dsp:txBody>
      <dsp:txXfrm>
        <a:off x="40449" y="1027890"/>
        <a:ext cx="1965048" cy="1150396"/>
      </dsp:txXfrm>
    </dsp:sp>
    <dsp:sp modelId="{F85CC9D6-080C-4B35-9ED1-C60158180E82}">
      <dsp:nvSpPr>
        <dsp:cNvPr id="0" name=""/>
        <dsp:cNvSpPr/>
      </dsp:nvSpPr>
      <dsp:spPr>
        <a:xfrm>
          <a:off x="2220512" y="1350546"/>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20512" y="1451563"/>
        <a:ext cx="302236" cy="303050"/>
      </dsp:txXfrm>
    </dsp:sp>
    <dsp:sp modelId="{DDC1BD55-6263-49D5-9F11-264894B5A905}">
      <dsp:nvSpPr>
        <dsp:cNvPr id="0" name=""/>
        <dsp:cNvSpPr/>
      </dsp:nvSpPr>
      <dsp:spPr>
        <a:xfrm>
          <a:off x="2855941" y="992099"/>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Analyze data and identify potential revisions </a:t>
          </a:r>
        </a:p>
      </dsp:txBody>
      <dsp:txXfrm>
        <a:off x="2891732" y="1027890"/>
        <a:ext cx="1965048" cy="1150396"/>
      </dsp:txXfrm>
    </dsp:sp>
    <dsp:sp modelId="{BA6473D6-49B1-4327-A49A-1E56EDA0F6C1}">
      <dsp:nvSpPr>
        <dsp:cNvPr id="0" name=""/>
        <dsp:cNvSpPr/>
      </dsp:nvSpPr>
      <dsp:spPr>
        <a:xfrm>
          <a:off x="5071795" y="1350546"/>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071795" y="1451563"/>
        <a:ext cx="302236" cy="303050"/>
      </dsp:txXfrm>
    </dsp:sp>
    <dsp:sp modelId="{834EA63C-F203-4589-BB95-59DD053A92AB}">
      <dsp:nvSpPr>
        <dsp:cNvPr id="0" name=""/>
        <dsp:cNvSpPr/>
      </dsp:nvSpPr>
      <dsp:spPr>
        <a:xfrm>
          <a:off x="5707224" y="992099"/>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Solicit feedback from experts, data collectors, and practitioners </a:t>
          </a:r>
        </a:p>
      </dsp:txBody>
      <dsp:txXfrm>
        <a:off x="5743015" y="1027890"/>
        <a:ext cx="1965048" cy="1150396"/>
      </dsp:txXfrm>
    </dsp:sp>
    <dsp:sp modelId="{BC69029F-B183-4A50-B356-6D65DEDE8D62}">
      <dsp:nvSpPr>
        <dsp:cNvPr id="0" name=""/>
        <dsp:cNvSpPr/>
      </dsp:nvSpPr>
      <dsp:spPr>
        <a:xfrm>
          <a:off x="7923078" y="1350546"/>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23078" y="1451563"/>
        <a:ext cx="302236" cy="303050"/>
      </dsp:txXfrm>
    </dsp:sp>
    <dsp:sp modelId="{4966D11A-DC44-4D0F-ABAB-DDD33E021830}">
      <dsp:nvSpPr>
        <dsp:cNvPr id="0" name=""/>
        <dsp:cNvSpPr/>
      </dsp:nvSpPr>
      <dsp:spPr>
        <a:xfrm>
          <a:off x="8558507" y="992099"/>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Refine measure and materials </a:t>
          </a:r>
        </a:p>
      </dsp:txBody>
      <dsp:txXfrm>
        <a:off x="8594298" y="1027890"/>
        <a:ext cx="1965048" cy="1150396"/>
      </dsp:txXfrm>
    </dsp:sp>
    <dsp:sp modelId="{51FF4EFD-1E25-47B1-ABE3-9443F7D5656B}">
      <dsp:nvSpPr>
        <dsp:cNvPr id="0" name=""/>
        <dsp:cNvSpPr/>
      </dsp:nvSpPr>
      <dsp:spPr>
        <a:xfrm rot="5400000">
          <a:off x="9360939" y="2356642"/>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9425297" y="2393302"/>
        <a:ext cx="303050" cy="302236"/>
      </dsp:txXfrm>
    </dsp:sp>
    <dsp:sp modelId="{5370E25B-D300-4945-888F-78B11C219FF1}">
      <dsp:nvSpPr>
        <dsp:cNvPr id="0" name=""/>
        <dsp:cNvSpPr/>
      </dsp:nvSpPr>
      <dsp:spPr>
        <a:xfrm>
          <a:off x="8558507" y="3028730"/>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Conduct usability focus groups (final round)</a:t>
          </a:r>
        </a:p>
      </dsp:txBody>
      <dsp:txXfrm>
        <a:off x="8594298" y="3064521"/>
        <a:ext cx="1965048" cy="1150396"/>
      </dsp:txXfrm>
    </dsp:sp>
    <dsp:sp modelId="{2ECC008E-2847-41D4-B1F4-4146F790B314}">
      <dsp:nvSpPr>
        <dsp:cNvPr id="0" name=""/>
        <dsp:cNvSpPr/>
      </dsp:nvSpPr>
      <dsp:spPr>
        <a:xfrm rot="10800000">
          <a:off x="7947517" y="3387177"/>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8077046" y="3488194"/>
        <a:ext cx="302236" cy="303050"/>
      </dsp:txXfrm>
    </dsp:sp>
    <dsp:sp modelId="{0E85AA7C-429D-444A-A582-61E4786B5CE7}">
      <dsp:nvSpPr>
        <dsp:cNvPr id="0" name=""/>
        <dsp:cNvSpPr/>
      </dsp:nvSpPr>
      <dsp:spPr>
        <a:xfrm>
          <a:off x="5707224" y="3028730"/>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Finalize measure and materials </a:t>
          </a:r>
        </a:p>
      </dsp:txBody>
      <dsp:txXfrm>
        <a:off x="5743015" y="3064521"/>
        <a:ext cx="1965048" cy="1150396"/>
      </dsp:txXfrm>
    </dsp:sp>
    <dsp:sp modelId="{99C9F94A-D070-4724-BE69-8CAD44005BA0}">
      <dsp:nvSpPr>
        <dsp:cNvPr id="0" name=""/>
        <dsp:cNvSpPr/>
      </dsp:nvSpPr>
      <dsp:spPr>
        <a:xfrm rot="10800000">
          <a:off x="5096234" y="3387177"/>
          <a:ext cx="431765" cy="5050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225763" y="3488194"/>
        <a:ext cx="302236" cy="303050"/>
      </dsp:txXfrm>
    </dsp:sp>
    <dsp:sp modelId="{81831943-8F8E-484D-81AF-D7AFC42EE847}">
      <dsp:nvSpPr>
        <dsp:cNvPr id="0" name=""/>
        <dsp:cNvSpPr/>
      </dsp:nvSpPr>
      <dsp:spPr>
        <a:xfrm>
          <a:off x="2855941" y="3028730"/>
          <a:ext cx="2036630" cy="1221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Release for free, public use </a:t>
          </a:r>
        </a:p>
      </dsp:txBody>
      <dsp:txXfrm>
        <a:off x="2891732" y="3064521"/>
        <a:ext cx="1965048" cy="11503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93/acrefore/9780190264093.013.120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Sample title slide with topic &amp; keyword information (for all presenters)</a:t>
            </a:r>
            <a:endParaRPr/>
          </a:p>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19C3-7BBC-D50E-2EFC-2D204D986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EB7EE-CDCD-B74A-CA50-1977D6ED0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756AA-FA9A-6D92-F257-456B89E94E0C}"/>
              </a:ext>
            </a:extLst>
          </p:cNvPr>
          <p:cNvSpPr>
            <a:spLocks noGrp="1"/>
          </p:cNvSpPr>
          <p:nvPr>
            <p:ph type="body" idx="1"/>
          </p:nvPr>
        </p:nvSpPr>
        <p:spPr/>
        <p:txBody>
          <a:bodyPr/>
          <a:lstStyle/>
          <a:p>
            <a:pPr lvl="0"/>
            <a:r>
              <a:rPr lang="en-US"/>
              <a:t>School MTSS leadership teams: Principal/Vice Principal, general and special educators, counselors, school psychologists, and others with expertise in academics and SEB supports</a:t>
            </a:r>
          </a:p>
        </p:txBody>
      </p:sp>
      <p:sp>
        <p:nvSpPr>
          <p:cNvPr id="4" name="Slide Number Placeholder 3">
            <a:extLst>
              <a:ext uri="{FF2B5EF4-FFF2-40B4-BE49-F238E27FC236}">
                <a16:creationId xmlns:a16="http://schemas.microsoft.com/office/drawing/2014/main" id="{AFC1AFCD-AE22-6F6E-5CCF-B07AB46A575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733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From Gandi et al. (2025): </a:t>
            </a:r>
            <a:r>
              <a:rPr lang="en-US" sz="1200" b="0" i="1" u="none" strike="noStrike" cap="none">
                <a:solidFill>
                  <a:schemeClr val="dk1"/>
                </a:solidFill>
                <a:effectLst/>
                <a:latin typeface="Calibri"/>
                <a:ea typeface="Calibri"/>
                <a:cs typeface="Calibri"/>
                <a:sym typeface="Calibri"/>
              </a:rPr>
              <a:t>We examined validity (content, substantive, structural and generalizability), which comprise aspects of construct validity as articulated by Messick (1995) with the analytic approach drawn from Wolfe and Smith (2007). We chose this approach because measuring implementation of a complex systems-level framework such as I-MTSS requires a </a:t>
            </a:r>
            <a:r>
              <a:rPr lang="en-US" sz="1200" b="0" i="1" u="none" strike="noStrike" cap="none" err="1">
                <a:solidFill>
                  <a:schemeClr val="dk1"/>
                </a:solidFill>
                <a:effectLst/>
                <a:latin typeface="Calibri"/>
                <a:ea typeface="Calibri"/>
                <a:cs typeface="Calibri"/>
                <a:sym typeface="Calibri"/>
              </a:rPr>
              <a:t>a</a:t>
            </a:r>
            <a:r>
              <a:rPr lang="en-US" sz="1200" b="0" i="1" u="none" strike="noStrike" cap="none">
                <a:solidFill>
                  <a:schemeClr val="dk1"/>
                </a:solidFill>
                <a:effectLst/>
                <a:latin typeface="Calibri"/>
                <a:ea typeface="Calibri"/>
                <a:cs typeface="Calibri"/>
                <a:sym typeface="Calibri"/>
              </a:rPr>
              <a:t> comprehensive analysis that takes into account multiple sources of information, rather than discrete indicators of reliability and validity typically used to examine the psychometric properties of MTSS measures. It also requires clear a priori articulation of the purpose of the tool and item development with input from content experts, which aligned with our approach to developing the IMFR. </a:t>
            </a:r>
          </a:p>
          <a:p>
            <a:endParaRPr lang="en-US" sz="1200" b="0" i="1"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Content validity refers to the relevance, representativeness, and technical quality of the rubric items in relation to the construct(s) being measured. Content validity was examined in all three administrations using three different diagnostics from the MFRM: item difficulty, item fit statistics, and item-measure correlations. Methods: Many Facet</a:t>
            </a:r>
          </a:p>
          <a:p>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Substantive validity refers to the degree to which content and models of processing provide for consistency among the rubric ratings. Empirical evidence to support the substantive validity is gathered by examining the psychometric functioning of the rubric response categories.  Methods: Many Facet</a:t>
            </a:r>
          </a:p>
          <a:p>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Structural validity: We tested whether the rubric could support an overall implementation fidelity score for a school and whether meaningful </a:t>
            </a:r>
            <a:r>
              <a:rPr lang="en-US" sz="1200" b="0" i="0" u="none" strike="noStrike" cap="none" err="1">
                <a:solidFill>
                  <a:schemeClr val="dk1"/>
                </a:solidFill>
                <a:effectLst/>
                <a:latin typeface="Calibri"/>
                <a:ea typeface="Calibri"/>
                <a:cs typeface="Calibri"/>
                <a:sym typeface="Calibri"/>
              </a:rPr>
              <a:t>subscores</a:t>
            </a:r>
            <a:r>
              <a:rPr lang="en-US" sz="1200" b="0" i="0" u="none" strike="noStrike" cap="none">
                <a:solidFill>
                  <a:schemeClr val="dk1"/>
                </a:solidFill>
                <a:effectLst/>
                <a:latin typeface="Calibri"/>
                <a:ea typeface="Calibri"/>
                <a:cs typeface="Calibri"/>
                <a:sym typeface="Calibri"/>
              </a:rPr>
              <a:t> aligned with the four domains of the IMFR. Methods: EFA year 1 and then CFA in next two admins</a:t>
            </a:r>
          </a:p>
          <a:p>
            <a:endParaRPr lang="en-US" sz="1200" b="0" i="0" u="none" strike="noStrike" cap="none">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Generalizability</a:t>
            </a:r>
            <a:r>
              <a:rPr lang="en-US" sz="1200" b="1" i="0" u="none" strike="noStrike" cap="none">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refers to the degree to which scores generalize across demographic populations; items; tasks; and settings, including raters. This aspect of validity was examined in two ways: estimating the reliability for each construct and analyzing the presence of rater effects. </a:t>
            </a:r>
          </a:p>
          <a:p>
            <a:endParaRPr lang="en-US" sz="1200" b="0" i="1" u="none" strike="noStrike" cap="none">
              <a:solidFill>
                <a:schemeClr val="dk1"/>
              </a:solidFill>
              <a:effectLst/>
              <a:latin typeface="Calibri"/>
              <a:ea typeface="Calibri"/>
              <a:cs typeface="Calibri"/>
              <a:sym typeface="Calibri"/>
            </a:endParaRPr>
          </a:p>
          <a:p>
            <a:endParaRPr lang="en-US" sz="1200" b="0" i="1" u="none" strike="noStrike" cap="none">
              <a:solidFill>
                <a:schemeClr val="dk1"/>
              </a:solidFill>
              <a:effectLst/>
              <a:latin typeface="Calibri"/>
              <a:ea typeface="Calibri"/>
              <a:cs typeface="Calibri"/>
              <a:sym typeface="Calibri"/>
            </a:endParaRPr>
          </a:p>
          <a:p>
            <a:r>
              <a:rPr lang="en-US" sz="1200" b="0" i="1" u="none" strike="noStrike" cap="none">
                <a:solidFill>
                  <a:schemeClr val="dk1"/>
                </a:solidFill>
                <a:effectLst/>
                <a:latin typeface="Calibri"/>
                <a:ea typeface="Calibri"/>
                <a:cs typeface="Calibri"/>
                <a:sym typeface="Calibri"/>
              </a:rPr>
              <a:t>Informally examined predictive (used regression analysis) and concurrent validity. Concurrent not formally examined b/c lack of other I-MTSS tool at the time of the  study; used the TFI. Found no significant </a:t>
            </a:r>
            <a:r>
              <a:rPr lang="en-US" sz="1200" b="0" i="1" u="none" strike="noStrike" cap="none" err="1">
                <a:solidFill>
                  <a:schemeClr val="dk1"/>
                </a:solidFill>
                <a:effectLst/>
                <a:latin typeface="Calibri"/>
                <a:ea typeface="Calibri"/>
                <a:cs typeface="Calibri"/>
                <a:sym typeface="Calibri"/>
              </a:rPr>
              <a:t>relaionthips</a:t>
            </a:r>
            <a:r>
              <a:rPr lang="en-US" sz="1200" b="0" i="1" u="none" strike="noStrike" cap="none">
                <a:solidFill>
                  <a:schemeClr val="dk1"/>
                </a:solidFill>
                <a:effectLst/>
                <a:latin typeface="Calibri"/>
                <a:ea typeface="Calibri"/>
                <a:cs typeface="Calibri"/>
                <a:sym typeface="Calibri"/>
              </a:rPr>
              <a:t>.  Predictive validity also informal analysis. Found small but not significant positive relationship between state level R and M results. Did not have enough behavior data from schools to examine for that. </a:t>
            </a:r>
            <a:endParaRPr lang="en-US" i="1"/>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03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F870-13B3-5E3A-4A86-D9EC877D8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6B178-8693-BFA3-8571-955473E44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1A57D-0847-C3BA-72CB-8A32C26F5E86}"/>
              </a:ext>
            </a:extLst>
          </p:cNvPr>
          <p:cNvSpPr>
            <a:spLocks noGrp="1"/>
          </p:cNvSpPr>
          <p:nvPr>
            <p:ph type="body" idx="1"/>
          </p:nvPr>
        </p:nvSpPr>
        <p:spPr/>
        <p:txBody>
          <a:bodyPr/>
          <a:lstStyle/>
          <a:p>
            <a:r>
              <a:rPr lang="en-US" sz="1200" b="0" i="0" u="none" strike="noStrike" cap="none">
                <a:solidFill>
                  <a:schemeClr val="dk1"/>
                </a:solidFill>
                <a:effectLst/>
                <a:latin typeface="Calibri"/>
                <a:ea typeface="Calibri"/>
                <a:cs typeface="Calibri"/>
                <a:sym typeface="Calibri"/>
              </a:rPr>
              <a:t>From Gandi et al. (2025): </a:t>
            </a:r>
            <a:r>
              <a:rPr lang="en-US" sz="1200" b="0" i="1" u="none" strike="noStrike" cap="none">
                <a:solidFill>
                  <a:schemeClr val="dk1"/>
                </a:solidFill>
                <a:effectLst/>
                <a:latin typeface="Calibri"/>
                <a:ea typeface="Calibri"/>
                <a:cs typeface="Calibri"/>
                <a:sym typeface="Calibri"/>
              </a:rPr>
              <a:t>We examined validity (content, substantive, structural and generalizability), which comprise aspects of construct validity as articulated by Messick (1995) with the analytic approach drawn from Wolfe and Smith (2007). We chose this approach because measuring implementation of a complex systems-level framework such as I-MTSS requires a </a:t>
            </a:r>
            <a:r>
              <a:rPr lang="en-US" sz="1200" b="0" i="1" u="none" strike="noStrike" cap="none" err="1">
                <a:solidFill>
                  <a:schemeClr val="dk1"/>
                </a:solidFill>
                <a:effectLst/>
                <a:latin typeface="Calibri"/>
                <a:ea typeface="Calibri"/>
                <a:cs typeface="Calibri"/>
                <a:sym typeface="Calibri"/>
              </a:rPr>
              <a:t>a</a:t>
            </a:r>
            <a:r>
              <a:rPr lang="en-US" sz="1200" b="0" i="1" u="none" strike="noStrike" cap="none">
                <a:solidFill>
                  <a:schemeClr val="dk1"/>
                </a:solidFill>
                <a:effectLst/>
                <a:latin typeface="Calibri"/>
                <a:ea typeface="Calibri"/>
                <a:cs typeface="Calibri"/>
                <a:sym typeface="Calibri"/>
              </a:rPr>
              <a:t> comprehensive analysis that takes into account multiple sources of information, rather than discrete indicators of reliability and validity typically used to examine the psychometric properties of MTSS measures. It also requires clear a priori articulation of the purpose of the tool and item development with input from content experts, which aligned with our approach to developing the IMFR. </a:t>
            </a:r>
          </a:p>
          <a:p>
            <a:endParaRPr lang="en-US" sz="1200" b="0" i="1"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Content validity refers to the relevance, representativeness, and technical quality of the rubric items in relation to the construct(s) being measured. Content validity was examined in all three administrations using three different diagnostics from the MFRM: item difficulty, item fit statistics, and item-measure correlations. Methods: Many Facet</a:t>
            </a:r>
          </a:p>
          <a:p>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Substantive validity refers to the degree to which content and models of processing provide for consistency among the rubric ratings. Empirical evidence to support the substantive validity is gathered by examining the psychometric functioning of the rubric response categories.  Methods: Many Facet</a:t>
            </a:r>
          </a:p>
          <a:p>
            <a:endParaRPr lang="en-US" sz="1200" b="0" i="0" u="none" strike="noStrike" cap="none">
              <a:solidFill>
                <a:schemeClr val="dk1"/>
              </a:solidFill>
              <a:effectLst/>
              <a:latin typeface="Calibri"/>
              <a:ea typeface="Calibri"/>
              <a:cs typeface="Calibri"/>
              <a:sym typeface="Calibri"/>
            </a:endParaRPr>
          </a:p>
          <a:p>
            <a:r>
              <a:rPr lang="en-US" sz="1200" b="0" i="0" u="none" strike="noStrike" cap="none">
                <a:solidFill>
                  <a:schemeClr val="dk1"/>
                </a:solidFill>
                <a:effectLst/>
                <a:latin typeface="Calibri"/>
                <a:ea typeface="Calibri"/>
                <a:cs typeface="Calibri"/>
                <a:sym typeface="Calibri"/>
              </a:rPr>
              <a:t>Structural validity: We tested whether the rubric could support an overall implementation fidelity score for a school and whether meaningful </a:t>
            </a:r>
            <a:r>
              <a:rPr lang="en-US" sz="1200" b="0" i="0" u="none" strike="noStrike" cap="none" err="1">
                <a:solidFill>
                  <a:schemeClr val="dk1"/>
                </a:solidFill>
                <a:effectLst/>
                <a:latin typeface="Calibri"/>
                <a:ea typeface="Calibri"/>
                <a:cs typeface="Calibri"/>
                <a:sym typeface="Calibri"/>
              </a:rPr>
              <a:t>subscores</a:t>
            </a:r>
            <a:r>
              <a:rPr lang="en-US" sz="1200" b="0" i="0" u="none" strike="noStrike" cap="none">
                <a:solidFill>
                  <a:schemeClr val="dk1"/>
                </a:solidFill>
                <a:effectLst/>
                <a:latin typeface="Calibri"/>
                <a:ea typeface="Calibri"/>
                <a:cs typeface="Calibri"/>
                <a:sym typeface="Calibri"/>
              </a:rPr>
              <a:t> aligned with the four domains of the IMFR. Methods: EFA year 1 and then CFA in next two admins</a:t>
            </a:r>
          </a:p>
          <a:p>
            <a:endParaRPr lang="en-US" sz="1200" b="0" i="0" u="none" strike="noStrike" cap="none">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Generalizability</a:t>
            </a:r>
            <a:r>
              <a:rPr lang="en-US" sz="1200" b="1" i="0" u="none" strike="noStrike" cap="none">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refers to the degree to which scores generalize across demographic populations; items; tasks; and settings, including raters. This aspect of validity was examined in two ways: estimating the reliability for each construct and analyzing the presence of rater effects. </a:t>
            </a:r>
          </a:p>
          <a:p>
            <a:endParaRPr lang="en-US" sz="1200" b="0" i="1" u="none" strike="noStrike" cap="none">
              <a:solidFill>
                <a:schemeClr val="dk1"/>
              </a:solidFill>
              <a:effectLst/>
              <a:latin typeface="Calibri"/>
              <a:ea typeface="Calibri"/>
              <a:cs typeface="Calibri"/>
              <a:sym typeface="Calibri"/>
            </a:endParaRPr>
          </a:p>
          <a:p>
            <a:endParaRPr lang="en-US" sz="1200" b="0" i="1" u="none" strike="noStrike" cap="none">
              <a:solidFill>
                <a:schemeClr val="dk1"/>
              </a:solidFill>
              <a:effectLst/>
              <a:latin typeface="Calibri"/>
              <a:ea typeface="Calibri"/>
              <a:cs typeface="Calibri"/>
              <a:sym typeface="Calibri"/>
            </a:endParaRPr>
          </a:p>
          <a:p>
            <a:r>
              <a:rPr lang="en-US" sz="1200" b="0" i="1" u="none" strike="noStrike" cap="none">
                <a:solidFill>
                  <a:schemeClr val="dk1"/>
                </a:solidFill>
                <a:effectLst/>
                <a:latin typeface="Calibri"/>
                <a:ea typeface="Calibri"/>
                <a:cs typeface="Calibri"/>
                <a:sym typeface="Calibri"/>
              </a:rPr>
              <a:t>Informally examined predictive (used regression analysis) and concurrent validity. Concurrent not formally examined b/c lack of other I-MTSS tool at the time of the  study; used the TFI. Found no significant </a:t>
            </a:r>
            <a:r>
              <a:rPr lang="en-US" sz="1200" b="0" i="1" u="none" strike="noStrike" cap="none" err="1">
                <a:solidFill>
                  <a:schemeClr val="dk1"/>
                </a:solidFill>
                <a:effectLst/>
                <a:latin typeface="Calibri"/>
                <a:ea typeface="Calibri"/>
                <a:cs typeface="Calibri"/>
                <a:sym typeface="Calibri"/>
              </a:rPr>
              <a:t>relaionthips</a:t>
            </a:r>
            <a:r>
              <a:rPr lang="en-US" sz="1200" b="0" i="1" u="none" strike="noStrike" cap="none">
                <a:solidFill>
                  <a:schemeClr val="dk1"/>
                </a:solidFill>
                <a:effectLst/>
                <a:latin typeface="Calibri"/>
                <a:ea typeface="Calibri"/>
                <a:cs typeface="Calibri"/>
                <a:sym typeface="Calibri"/>
              </a:rPr>
              <a:t>.  Predictive validity also informal analysis. Found small but not significant positive relationship between state level R and M results. Did not have enough behavior data from schools to examine for that. </a:t>
            </a:r>
            <a:endParaRPr lang="en-US" i="1"/>
          </a:p>
        </p:txBody>
      </p:sp>
      <p:sp>
        <p:nvSpPr>
          <p:cNvPr id="4" name="Slide Number Placeholder 3">
            <a:extLst>
              <a:ext uri="{FF2B5EF4-FFF2-40B4-BE49-F238E27FC236}">
                <a16:creationId xmlns:a16="http://schemas.microsoft.com/office/drawing/2014/main" id="{F872F58F-2433-029B-E625-9DAEF8618D6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829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five point scale (for domains 1-3) and the four point scale (for domain 4, infrastructure)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937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6A84-F5E4-B937-C726-151F027B8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311B3-EAE1-9D91-EB1B-5EDB78A8C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538D7-B192-B760-F760-C00E4E7DEA08}"/>
              </a:ext>
            </a:extLst>
          </p:cNvPr>
          <p:cNvSpPr>
            <a:spLocks noGrp="1"/>
          </p:cNvSpPr>
          <p:nvPr>
            <p:ph type="body" idx="1"/>
          </p:nvPr>
        </p:nvSpPr>
        <p:spPr/>
        <p:txBody>
          <a:bodyPr/>
          <a:lstStyle/>
          <a:p>
            <a:r>
              <a:rPr lang="en-US"/>
              <a:t>To help the school decide how to </a:t>
            </a:r>
            <a:r>
              <a:rPr lang="en-US" i="1"/>
              <a:t>improve</a:t>
            </a:r>
            <a:r>
              <a:rPr lang="en-US"/>
              <a:t> I-MTSS implementation.: We have a few different directions we could head. One way to approach this is to focus on improving the existing “bright spots”. For example, we know Tier 3, diagnostic Assessment, and Progress monitoring are I-MTSS strengths at the school, but there is still room to improve- so,  we could focus on these three items.  To do this, we look at Carson’s IMFR scoring worksheet and identify which criteria were marked “no” for Tier 3, DA, and PM. We ask ourselves: What would it take to turn these “</a:t>
            </a:r>
            <a:r>
              <a:rPr lang="en-US" err="1"/>
              <a:t>nos</a:t>
            </a:r>
            <a:r>
              <a:rPr lang="en-US"/>
              <a:t>” to “Yeses”? Would our improvement efforts directly support the school’s overall goals for students? Supporting the school’s overall goals for students is important because we want to ensure our improvement efforts do not conflict with those improvement goals. We also want to consider if focusing on these three items would make implementation easier for staff. Implementing I-MTSS can be difficult, and we want to reduce burdens placed on staff, not add burdens! Next, we want to consider if it is </a:t>
            </a:r>
            <a:r>
              <a:rPr lang="en-US" b="1" i="1"/>
              <a:t>feasible</a:t>
            </a:r>
            <a:r>
              <a:rPr lang="en-US"/>
              <a:t> for us to focus on improving Tier 3, DA, and PM. If we tried to improve in these three items, would it take too many resources that are scarce, like time and staffing? It’s important to consider feasibility because we are essentially looking for “quick wins”, and if improving these items is just not feasible, we want to reconsider if focusing on these items makes sense.  If we can confidently say that it’s fairly easy to improve Tier 3, PM, and DA, and that these improvements would directly relate to the school’s overall goals, </a:t>
            </a:r>
            <a:r>
              <a:rPr lang="en-US" b="1"/>
              <a:t>and</a:t>
            </a:r>
            <a:r>
              <a:rPr lang="en-US"/>
              <a:t> that improving these three items would also be helpful for staff, then we should indeed focus on improving them. </a:t>
            </a:r>
          </a:p>
        </p:txBody>
      </p:sp>
      <p:sp>
        <p:nvSpPr>
          <p:cNvPr id="4" name="Slide Number Placeholder 3">
            <a:extLst>
              <a:ext uri="{FF2B5EF4-FFF2-40B4-BE49-F238E27FC236}">
                <a16:creationId xmlns:a16="http://schemas.microsoft.com/office/drawing/2014/main" id="{01288553-A088-064C-DEF6-A4DE95836AB8}"/>
              </a:ext>
            </a:extLst>
          </p:cNvPr>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72516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Let’s start by looking at Carson elementary’s schools IMFR ratings and celebrating the school’s I-MTSS bright spots. These bright spots reflect the school’s efforts to more strategically integrate their tiered system. Note that we look for the items with the highest ratings, if the ratings aren’t yet reaching the highest scale categories of </a:t>
            </a:r>
            <a:r>
              <a:rPr lang="en-US" i="1"/>
              <a:t>Integrating, Sustaining, or Advanced. </a:t>
            </a:r>
            <a:r>
              <a:rPr lang="en-US"/>
              <a:t> </a:t>
            </a:r>
          </a:p>
          <a:p>
            <a:endParaRPr lang="en-US"/>
          </a:p>
          <a:p>
            <a:r>
              <a:rPr lang="en-US"/>
              <a:t>At Carson elementary, we celebrate that they have reached </a:t>
            </a:r>
            <a:r>
              <a:rPr lang="en-US" i="1"/>
              <a:t>aligning</a:t>
            </a:r>
            <a:r>
              <a:rPr lang="en-US"/>
              <a:t> in one Instruction and Intervention item, Tier 3. We also see two items from the Assessment domain, Diagnostic Assessment and Progress monitoring have been rated as </a:t>
            </a:r>
            <a:r>
              <a:rPr lang="en-US" i="1"/>
              <a:t>aligning.</a:t>
            </a:r>
            <a:r>
              <a:rPr lang="en-US"/>
              <a:t> Finally, we can celebrate they have reached  </a:t>
            </a:r>
            <a:r>
              <a:rPr lang="en-US" i="1"/>
              <a:t>advanced</a:t>
            </a:r>
            <a:r>
              <a:rPr lang="en-US"/>
              <a:t> in professional learning. These items reflect the strongest parts of this school’s I-MTSS implementation effort. Not all of these ratings are in the </a:t>
            </a:r>
            <a:r>
              <a:rPr lang="en-US" i="1"/>
              <a:t>integrating, sustaining, or advanced </a:t>
            </a:r>
            <a:r>
              <a:rPr lang="en-US" i="0"/>
              <a:t>rating categories, but nevertheless these items are strengths in relation to their other IMFR ratings. </a:t>
            </a:r>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078587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D0BA-6EB4-5E17-8B84-1A9F611D7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4E583-50F5-1F5C-6275-BB0B086B3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21EC7-1E79-F7B2-897F-148FD175CB2E}"/>
              </a:ext>
            </a:extLst>
          </p:cNvPr>
          <p:cNvSpPr>
            <a:spLocks noGrp="1"/>
          </p:cNvSpPr>
          <p:nvPr>
            <p:ph type="body" idx="1"/>
          </p:nvPr>
        </p:nvSpPr>
        <p:spPr/>
        <p:txBody>
          <a:bodyPr/>
          <a:lstStyle/>
          <a:p>
            <a:pPr lvl="0"/>
            <a:r>
              <a:rPr lang="en-US"/>
              <a:t>IF it doesn’t make sense to further improve existing bright spots, the school could take a different approach to improvement.  Let’s call this option 2, the “biggest bang” approach. With this approach, we focus on improving the items  that we think will likely have the biggest positive impact on I-MTSS implementation, staff, </a:t>
            </a:r>
            <a:r>
              <a:rPr lang="en-US" b="1"/>
              <a:t>and</a:t>
            </a:r>
            <a:r>
              <a:rPr lang="en-US"/>
              <a:t> students. To do this, we review the Scoring Worksheet, identify the items are easiest to improve yet would likely improve the most IMFR ratings and student outcomes, all while reducing staff burdens. We also want to ensure that we focus on improving items that directly link to the school’s overall goals for students.  </a:t>
            </a:r>
          </a:p>
          <a:p>
            <a:endParaRPr lang="en-US"/>
          </a:p>
        </p:txBody>
      </p:sp>
      <p:sp>
        <p:nvSpPr>
          <p:cNvPr id="4" name="Slide Number Placeholder 3">
            <a:extLst>
              <a:ext uri="{FF2B5EF4-FFF2-40B4-BE49-F238E27FC236}">
                <a16:creationId xmlns:a16="http://schemas.microsoft.com/office/drawing/2014/main" id="{62A66173-ED9D-7346-CA30-491DF2F5BC62}"/>
              </a:ext>
            </a:extLst>
          </p:cNvPr>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72651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3826-2E7F-C3B6-DF98-FCBF616DE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029EE-115F-6A64-F7B7-6835AD76B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6828E-3446-7A79-C2D1-0803C5C3D8DC}"/>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I’ll walk you through an example of how this looks, again using Carson elementary’s IMFR ratings. We want to focus on the items that will give us the biggest bang for our buck. </a:t>
            </a:r>
          </a:p>
          <a:p>
            <a:r>
              <a:rPr lang="en-US"/>
              <a:t>After reviewing the school’s ratings-at-a-glance and their Scoring Worksheet we realized that we could dramatically improve all items in one domain, </a:t>
            </a:r>
            <a:r>
              <a:rPr lang="en-US" i="1"/>
              <a:t>assessment</a:t>
            </a:r>
            <a:r>
              <a:rPr lang="en-US"/>
              <a:t> by taking a few actions: First, the reason this school scored “aligning” on DA and PM was because they did not store academic and SEB data in </a:t>
            </a:r>
            <a:r>
              <a:rPr lang="en-US" b="1" u="sng"/>
              <a:t>one system</a:t>
            </a:r>
            <a:r>
              <a:rPr lang="en-US"/>
              <a:t>, and relevant staff didn’t have access to all data. We realized we could very easily start storing all data in one system, and ensure relevant staff had access to that system. That would bump up our IMFR ratings from </a:t>
            </a:r>
            <a:r>
              <a:rPr lang="en-US" i="1"/>
              <a:t>aligning </a:t>
            </a:r>
            <a:r>
              <a:rPr lang="en-US"/>
              <a:t>to </a:t>
            </a:r>
            <a:r>
              <a:rPr lang="en-US" i="1"/>
              <a:t>Integrating</a:t>
            </a:r>
            <a:r>
              <a:rPr lang="en-US"/>
              <a:t> for DA and PM! Second, this school had previously used a SEB screener, but they stopped using it during the pandemic. If we started administering it again, stored that data alongside academic data, and ensured that relevant staff had access to this data, then we would be able to improve the screening rating from </a:t>
            </a:r>
            <a:r>
              <a:rPr lang="en-US" i="1"/>
              <a:t>exploring</a:t>
            </a:r>
            <a:r>
              <a:rPr lang="en-US"/>
              <a:t> to </a:t>
            </a:r>
            <a:r>
              <a:rPr lang="en-US" i="1"/>
              <a:t>integrating! </a:t>
            </a:r>
            <a:r>
              <a:rPr lang="en-US"/>
              <a:t>The school team thought it made sense to focus on making these improvements, because they were fairly easy steps to take. </a:t>
            </a:r>
          </a:p>
          <a:p>
            <a:endParaRPr lang="en-US"/>
          </a:p>
          <a:p>
            <a:r>
              <a:rPr lang="en-US"/>
              <a:t>But we didn’t stop there with improvement efforts. We also decided to focus on improving school leadership. We knew from research that the strongest predictor of implementation success or failure was the leader’s support for the implementation effort. So, we we worked with the principal and AP on concrete actions they could take, like explicitly communicate their support for I-MTSS to staff, students, and caregivers, the need for I-MTSS and how students and staff would benefit from I-MTSS. The leaders also made an effort to better explain how I-MTSS related to other school initiatives, which was really important because staff were confused about what the school priorities were. We hypothesized school leadership was a “big bang” area because we thought that improving the rating in this area would also have a positive impact on other IMFR ratings, like SW culture. We also hypothesized that by improving leadership support for I-MTSS, teachers might also start integrating their instruction in Tier 1, 2, and 3. </a:t>
            </a:r>
          </a:p>
          <a:p>
            <a:endParaRPr lang="en-US"/>
          </a:p>
        </p:txBody>
      </p:sp>
      <p:sp>
        <p:nvSpPr>
          <p:cNvPr id="4" name="Slide Number Placeholder 3">
            <a:extLst>
              <a:ext uri="{FF2B5EF4-FFF2-40B4-BE49-F238E27FC236}">
                <a16:creationId xmlns:a16="http://schemas.microsoft.com/office/drawing/2014/main" id="{45D8CD14-2EF2-47FE-5903-B2021EE3E018}"/>
              </a:ext>
            </a:extLst>
          </p:cNvPr>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664061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a free, easy to use resource for enacting PDSA cycles. This is from the National Implementation Research Network, or NIRN. You use PDSA cycles once you’ve identified your IMFR items for improving, like school leadership, PM, DA, and Tier 1. This template helps you come up with the action steps to take to improve those IMFR items, and keep track of what happens once you enact those action steps. </a:t>
            </a:r>
          </a:p>
        </p:txBody>
      </p:sp>
      <p:sp>
        <p:nvSpPr>
          <p:cNvPr id="4" name="Slide Number Placeholder 3"/>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175200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have already done this, but the first thing you want to do is enter school item-level ratings and SW data into excel, or another type of spreadsheet. You should do this annually, or twice annually if you administer the IMFR twice in one academic year. Then, you should analyze the data for trends.  For example, look for items that consistently have the lowest ratings and the highest ratings. When we did this as a study team, we learned that schools really struggled with all of the Data based decision making items, and consistently had the lowest ratings in those items. You could also analyze schools/districts to identify those with the lowest and highest ratings. You could use the data to feature model demonstration sites, or sites with a lot of implementation bright spots. Of course what you want to avoid doing is using the results for punitive purposes. But you could use the data to identify which schools/district might need additional resources, which might benefit from better alignment of initiatives, and which might need help prioritizing I-MTSS implementation.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398846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Learning Objectives</a:t>
            </a:r>
            <a:endParaRPr/>
          </a:p>
          <a:p>
            <a:pPr marL="0" lvl="0" indent="0" algn="l" rtl="0">
              <a:lnSpc>
                <a:spcPct val="100000"/>
              </a:lnSpc>
              <a:spcBef>
                <a:spcPts val="0"/>
              </a:spcBef>
              <a:spcAft>
                <a:spcPts val="0"/>
              </a:spcAft>
              <a:buSzPts val="1400"/>
              <a:buNone/>
            </a:pPr>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276796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502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34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47</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396177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cs typeface="Times New Roman" panose="02020603050405020304" pitchFamily="18" charset="0"/>
              </a:rPr>
              <a:t>Although the core components of MTSS also apply to PBIS, I-MTSS, and RTI, there are differences in these frameworks. It’s important to understand the purpose of each of these frameworks so that you can implement what you intend to implement and call that framework by the accurate name. </a:t>
            </a:r>
          </a:p>
          <a:p>
            <a:endParaRPr lang="en-US" sz="1800" i="1">
              <a:latin typeface="Times New Roman" panose="02020603050405020304" pitchFamily="18" charset="0"/>
              <a:cs typeface="Times New Roman" panose="02020603050405020304" pitchFamily="18" charset="0"/>
            </a:endParaRPr>
          </a:p>
          <a:p>
            <a:r>
              <a:rPr lang="en-US" sz="1800" i="1">
                <a:latin typeface="Times New Roman" panose="02020603050405020304" pitchFamily="18" charset="0"/>
                <a:cs typeface="Times New Roman" panose="02020603050405020304" pitchFamily="18" charset="0"/>
              </a:rPr>
              <a:t>Explain each row of table, the purpose of the framework, and the expected outcome, which is the distinguishing feature of that framework. </a:t>
            </a:r>
          </a:p>
          <a:p>
            <a:r>
              <a:rPr lang="en-US" sz="1800" i="1">
                <a:latin typeface="Times New Roman" panose="02020603050405020304" pitchFamily="18" charset="0"/>
                <a:cs typeface="Times New Roman" panose="02020603050405020304" pitchFamily="18" charset="0"/>
              </a:rPr>
              <a:t>Clarify that I-MTSS is what MTSS was intended to be all along, where the academic and SEB “sides” of a tiered system work in tandem to support improved comprehensive outcomes among all students. </a:t>
            </a:r>
          </a:p>
          <a:p>
            <a:endParaRPr lang="en-US" sz="1800" i="1">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I will use the term I-MTSS to refer to a tiered system that does strategically interweave the academic and SEB sides of the tiered system </a:t>
            </a:r>
          </a:p>
          <a:p>
            <a:endParaRPr lang="en-US" sz="1800" i="1">
              <a:latin typeface="Times New Roman" panose="02020603050405020304" pitchFamily="18" charset="0"/>
              <a:cs typeface="Times New Roman" panose="02020603050405020304" pitchFamily="18" charset="0"/>
            </a:endParaRPr>
          </a:p>
          <a:p>
            <a:endParaRPr lang="en-US" sz="1800" i="1">
              <a:latin typeface="Times New Roman" panose="02020603050405020304" pitchFamily="18" charset="0"/>
              <a:cs typeface="Times New Roman" panose="02020603050405020304" pitchFamily="18" charset="0"/>
            </a:endParaRPr>
          </a:p>
          <a:p>
            <a:endParaRPr lang="en-US" sz="18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Citations: </a:t>
            </a:r>
          </a:p>
          <a:p>
            <a:pPr marL="457200" marR="0" indent="-457200">
              <a:spcAft>
                <a:spcPts val="800"/>
              </a:spcAft>
            </a:pPr>
            <a:r>
              <a:rPr lang="en-US" sz="18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Pierce, J., </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Arnold, A., Majeika, C.E., Gandhi, A., Lembke, E. (Submitted for publication). An Evolution of Multi-Tiered Systems of Support (MTSS): Integrated MTSS </a:t>
            </a: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I-MTSS Research Network. (2023). </a:t>
            </a:r>
          </a:p>
          <a:p>
            <a:r>
              <a:rPr lang="en-US" sz="1800">
                <a:latin typeface="Times New Roman" panose="02020603050405020304" pitchFamily="18" charset="0"/>
                <a:cs typeface="Times New Roman" panose="02020603050405020304" pitchFamily="18" charset="0"/>
              </a:rPr>
              <a:t>I-MTSS: What’s in a name? Integrated Multi-Tiered Systems of Support Research Network, University of Connecticut, www.mtss.org </a:t>
            </a:r>
          </a:p>
          <a:p>
            <a:endParaRPr lang="en-US" sz="1800">
              <a:latin typeface="Times New Roman" panose="02020603050405020304" pitchFamily="18" charset="0"/>
              <a:cs typeface="Times New Roman" panose="02020603050405020304" pitchFamily="18" charset="0"/>
            </a:endParaRPr>
          </a:p>
          <a:p>
            <a:r>
              <a:rPr lang="en-US" sz="1800"/>
              <a:t>A school-wide framework that </a:t>
            </a:r>
            <a:r>
              <a:rPr lang="en-US" sz="1800" b="1" i="1"/>
              <a:t>strategically combines </a:t>
            </a:r>
            <a:r>
              <a:rPr lang="en-US" sz="1800" b="1"/>
              <a:t>academic</a:t>
            </a:r>
            <a:r>
              <a:rPr lang="en-US" sz="1800"/>
              <a:t> and </a:t>
            </a:r>
            <a:r>
              <a:rPr lang="en-US" sz="1800" b="1"/>
              <a:t>social-emotional behavioral (SEB) </a:t>
            </a:r>
            <a:r>
              <a:rPr lang="en-US" sz="1800"/>
              <a:t>supports to improve outcomes for all students.</a:t>
            </a:r>
          </a:p>
          <a:p>
            <a:endParaRPr lang="en-US" sz="1800"/>
          </a:p>
          <a:p>
            <a:endParaRPr lang="en-US" sz="18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D86728-B583-44C0-88AD-79F1CDBA250A}" type="slidenum">
              <a:rPr lang="en-US" smtClean="0"/>
              <a:t>6</a:t>
            </a:fld>
            <a:endParaRPr lang="en-US"/>
          </a:p>
        </p:txBody>
      </p:sp>
    </p:spTree>
    <p:extLst>
      <p:ext uri="{BB962C8B-B14F-4D97-AF65-F5344CB8AC3E}">
        <p14:creationId xmlns:p14="http://schemas.microsoft.com/office/powerpoint/2010/main" val="2812842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20-min timer</a:t>
            </a:r>
          </a:p>
        </p:txBody>
      </p:sp>
    </p:spTree>
    <p:extLst>
      <p:ext uri="{BB962C8B-B14F-4D97-AF65-F5344CB8AC3E}">
        <p14:creationId xmlns:p14="http://schemas.microsoft.com/office/powerpoint/2010/main" val="3538507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6309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62</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69</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 modules contain:</a:t>
            </a:r>
          </a:p>
          <a:p>
            <a:pPr marL="171450" indent="-171450">
              <a:buFont typeface="Arial" panose="020B0604020202020204" pitchFamily="34" charset="0"/>
              <a:buChar char="•"/>
            </a:pPr>
            <a:r>
              <a:rPr lang="en-US"/>
              <a:t>Videos and infographics to easily share key information</a:t>
            </a:r>
          </a:p>
          <a:p>
            <a:pPr marL="171450" indent="-171450">
              <a:buFont typeface="Arial" panose="020B0604020202020204" pitchFamily="34" charset="0"/>
              <a:buChar char="•"/>
            </a:pPr>
            <a:r>
              <a:rPr lang="en-US"/>
              <a:t>Resources to support implementation – templates, implementation checklist, treatment integrity forms, social validity, data-tracker</a:t>
            </a:r>
          </a:p>
          <a:p>
            <a:pPr marL="171450" indent="-171450">
              <a:buFont typeface="Arial" panose="020B0604020202020204" pitchFamily="34" charset="0"/>
              <a:buChar char="•"/>
            </a:pPr>
            <a:r>
              <a:rPr lang="en-US"/>
              <a:t>Family resources </a:t>
            </a:r>
          </a:p>
        </p:txBody>
      </p:sp>
      <p:sp>
        <p:nvSpPr>
          <p:cNvPr id="4" name="Slide Number Placeholder 3"/>
          <p:cNvSpPr>
            <a:spLocks noGrp="1"/>
          </p:cNvSpPr>
          <p:nvPr>
            <p:ph type="sldNum" sz="quarter" idx="5"/>
          </p:nvPr>
        </p:nvSpPr>
        <p:spPr/>
        <p:txBody>
          <a:bodyPr/>
          <a:lstStyle/>
          <a:p>
            <a:fld id="{58D11C9F-81FA-4052-9B37-1EF4A4EF7E85}" type="slidenum">
              <a:rPr lang="en-US" smtClean="0"/>
              <a:t>75</a:t>
            </a:fld>
            <a:endParaRPr lang="en-US"/>
          </a:p>
        </p:txBody>
      </p:sp>
    </p:spTree>
    <p:extLst>
      <p:ext uri="{BB962C8B-B14F-4D97-AF65-F5344CB8AC3E}">
        <p14:creationId xmlns:p14="http://schemas.microsoft.com/office/powerpoint/2010/main" val="4138467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78</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truth is also that we know from research that de-siloed MTSS – when we implement MTSS that does interweave academic and SEB “sides” can be very productive for students; in fact, when we implement that framework with fidelity, we have seen meaningful improved student outcomes in academics AND SEB   Some key reminders:  These outcomes presume that we implement ALL of the core components of MTSS with fidelity and not take a piece meal approach. It also presumes that we know how to implement MTSS and do that well. Which gets to another truth….</a:t>
            </a:r>
          </a:p>
          <a:p>
            <a:endParaRPr lang="en-US" sz="1200"/>
          </a:p>
          <a:p>
            <a:r>
              <a:rPr lang="en-US" sz="1200" i="1"/>
              <a:t>Explain the slide, starting with top “row” and moving left to right and to the subsequent row. </a:t>
            </a:r>
          </a:p>
          <a:p>
            <a:pPr marL="171450" indent="-171450">
              <a:buFont typeface="Arial" panose="020B0604020202020204" pitchFamily="34" charset="0"/>
              <a:buChar char="•"/>
            </a:pPr>
            <a:r>
              <a:rPr lang="en-US" sz="1200"/>
              <a:t>PBIS is effective in producing meaningful SEB outcomes (Goodman &amp; Peshak George, 2020).</a:t>
            </a:r>
          </a:p>
          <a:p>
            <a:pPr marL="171450" indent="-171450">
              <a:buFont typeface="Arial" panose="020B0604020202020204" pitchFamily="34" charset="0"/>
              <a:buChar char="•"/>
            </a:pPr>
            <a:r>
              <a:rPr lang="en-US" sz="1200"/>
              <a:t>PBIS has mixed results in changing academic achievement (Kim et al., 2018).</a:t>
            </a:r>
          </a:p>
          <a:p>
            <a:pPr marL="171450" indent="-171450">
              <a:buFont typeface="Arial" panose="020B0604020202020204" pitchFamily="34" charset="0"/>
              <a:buChar char="•"/>
            </a:pPr>
            <a:r>
              <a:rPr lang="en-US" sz="1200"/>
              <a:t>RTI for academic produces favorable results (Gersten et al., 2008; Grapin et al., 2018).</a:t>
            </a:r>
          </a:p>
          <a:p>
            <a:pPr marL="171450" indent="-171450">
              <a:buFont typeface="Arial" panose="020B0604020202020204" pitchFamily="34" charset="0"/>
              <a:buChar char="•"/>
            </a:pPr>
            <a:r>
              <a:rPr lang="en-US" sz="1200"/>
              <a:t>Integrated MTSS produces meaningful academic and SEB outcomes (McIntosh et al., 2006; Stewart et al., 2007).</a:t>
            </a:r>
          </a:p>
          <a:p>
            <a:endParaRPr lang="en-US" sz="1200"/>
          </a:p>
          <a:p>
            <a:r>
              <a:rPr lang="en-US" sz="1200"/>
              <a:t>Recall that I mentioned a de-siloed MTSS (or, I-MTSS) is also associated with benefits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Main slide citation: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I-MTSS Research Network. (2024). Does research support an integrated multi-tiered system of support framework? Integrated Multi-Tiered Systems of Support Research Network, University of Connecticut, mtss.org.</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citations undergirding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Angus, G., &amp; Nelson, R. B. (2019). School-wide positive behavior interventions and supports and student academic achievement. </a:t>
            </a:r>
            <a:r>
              <a:rPr lang="en-US" sz="1200" b="0" i="1" u="none" strike="noStrike" kern="1200">
                <a:solidFill>
                  <a:schemeClr val="tx1"/>
                </a:solidFill>
                <a:effectLst/>
                <a:latin typeface="+mn-lt"/>
                <a:ea typeface="+mn-ea"/>
                <a:cs typeface="+mn-cs"/>
              </a:rPr>
              <a:t>Contemporary School Psychology</a:t>
            </a:r>
            <a:r>
              <a:rPr lang="en-US" b="0" i="1">
                <a:solidFill>
                  <a:srgbClr val="333333"/>
                </a:solidFill>
                <a:effectLst/>
                <a:latin typeface="Arial" panose="020B0604020202020204" pitchFamily="34" charset="0"/>
              </a:rPr>
              <a:t>, 25</a:t>
            </a:r>
            <a:r>
              <a:rPr lang="en-US" b="0" i="0">
                <a:solidFill>
                  <a:srgbClr val="333333"/>
                </a:solidFill>
                <a:effectLst/>
                <a:latin typeface="Arial" panose="020B0604020202020204" pitchFamily="34" charset="0"/>
              </a:rPr>
              <a:t>(4), 443–465</a:t>
            </a:r>
            <a:r>
              <a:rPr lang="en-US" sz="1200" b="0" i="0" u="none" strike="noStrike"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Coyne, M. D., Oldham, A., Dougherty, S. M., Leonard, K., Koriakin, T., Gage, N. A., Burns, D., &amp; Gillis, M. (2018). Evaluating the effects of supplemental reading intervention within an MTSS or RTI reading reform initiative using a regression discontinuity design. </a:t>
            </a:r>
            <a:r>
              <a:rPr lang="en-US" i="1"/>
              <a:t>Exceptional Children, 84</a:t>
            </a:r>
            <a:r>
              <a:rPr lang="en-US"/>
              <a:t>(4), 350–367. https://doi.org/10.1177/0014402918772791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Fien, H., Nelson, N. J., Smolkowski, K., Kosty, D., Pilger, M., Baker, S. K., &amp; Smith, J. L. M. (2021). A conceptual replication study of the Enhanced Core Reading Instruction MTSS-Reading model. </a:t>
            </a:r>
            <a:r>
              <a:rPr lang="en-US" i="1"/>
              <a:t>Exceptional Children, 87</a:t>
            </a:r>
            <a:r>
              <a:rPr lang="en-US"/>
              <a:t>(3), 265–288. https://doi.org/10.1177/0014402920953763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Gersten, R., Compton, D., Connor, C. M., Dimino, J., Santoro, L., Linan-Thompson, S., &amp; Tilly, W. D. (2008). </a:t>
            </a:r>
            <a:r>
              <a:rPr lang="en-US" sz="1200" i="1" kern="1200">
                <a:solidFill>
                  <a:schemeClr val="tx1"/>
                </a:solidFill>
                <a:effectLst/>
                <a:latin typeface="+mn-lt"/>
                <a:ea typeface="+mn-ea"/>
                <a:cs typeface="+mn-cs"/>
              </a:rPr>
              <a:t>Assisting students struggling with reading: Response to Intervention and multi-tier intervention for reading in the primary grades. A practice guide </a:t>
            </a:r>
            <a:r>
              <a:rPr lang="en-US" sz="1200" kern="1200">
                <a:solidFill>
                  <a:schemeClr val="tx1"/>
                </a:solidFill>
                <a:effectLst/>
                <a:latin typeface="+mn-lt"/>
                <a:ea typeface="+mn-ea"/>
                <a:cs typeface="+mn-cs"/>
              </a:rPr>
              <a:t>(NCEE 2009-4045). U.S. Department of Education, Institute of Education Sciences, National Center for Education Evaluation and Regional Assistance. http://ies.ed.gov/ncee/wwc/publications/practiceguides/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Goodman, S., &amp; Peshak George, H. (2020). School-wide positive behavioral interventions and supports. In </a:t>
            </a:r>
            <a:r>
              <a:rPr lang="en-US" sz="1200" i="1" kern="1200">
                <a:solidFill>
                  <a:schemeClr val="tx1"/>
                </a:solidFill>
                <a:effectLst/>
                <a:latin typeface="+mn-lt"/>
                <a:ea typeface="+mn-ea"/>
                <a:cs typeface="+mn-cs"/>
              </a:rPr>
              <a:t>Oxford Research Encyclopedia of Education</a:t>
            </a:r>
            <a:r>
              <a:rPr lang="en-US" sz="1200" kern="1200">
                <a:solidFill>
                  <a:schemeClr val="tx1"/>
                </a:solidFill>
                <a:effectLst/>
                <a:latin typeface="+mn-lt"/>
                <a:ea typeface="+mn-ea"/>
                <a:cs typeface="+mn-cs"/>
              </a:rPr>
              <a:t>. Oxford University Press. </a:t>
            </a:r>
            <a:r>
              <a:rPr lang="en-US" sz="1200" u="sng" kern="1200">
                <a:solidFill>
                  <a:schemeClr val="tx1"/>
                </a:solidFill>
                <a:effectLst/>
                <a:latin typeface="+mn-lt"/>
                <a:ea typeface="+mn-ea"/>
                <a:cs typeface="+mn-cs"/>
                <a:hlinkClick r:id="rId3"/>
              </a:rPr>
              <a:t>https://doi.org/10.1093/acrefore/9780190264093.013.1203</a:t>
            </a: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Grapin, S. L., Waldron, N., &amp; Joyce-Beaulieu. (2018). Longitudinal effects of RtI implementation on reading achievement outcomes. </a:t>
            </a:r>
            <a:r>
              <a:rPr lang="en-US" i="1"/>
              <a:t>Psychology in the Schools, 56, </a:t>
            </a:r>
            <a:r>
              <a:rPr lang="en-US"/>
              <a:t>242–254.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Kim, J., McIntosh, K., Mercer, S. H., &amp; Nese, R. N. T. (2018). Longitudinal associations between SWPBIS fidelity of implementation and behavior and academic outcomes. </a:t>
            </a:r>
            <a:r>
              <a:rPr lang="en-US" i="1"/>
              <a:t>Behavioral Disorders, 43</a:t>
            </a:r>
            <a:r>
              <a:rPr lang="en-US"/>
              <a:t>(3), 357–369. https://doi.org/10.1177/0198742917747589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McIntosh, K., Horner, R. H., Chard, D., Boland, J., &amp; Good, R. (2006). The use of reading and behavior screening measures to predict non-response to school-wide positive behavior support: A longitudinal analysis. </a:t>
            </a:r>
            <a:r>
              <a:rPr lang="en-US" sz="1200" i="1" kern="1200">
                <a:solidFill>
                  <a:schemeClr val="tx1"/>
                </a:solidFill>
                <a:effectLst/>
                <a:latin typeface="+mn-lt"/>
                <a:ea typeface="+mn-ea"/>
                <a:cs typeface="+mn-cs"/>
              </a:rPr>
              <a:t>School Psychology Review</a:t>
            </a:r>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35</a:t>
            </a:r>
            <a:r>
              <a:rPr lang="en-US" sz="1200" kern="1200">
                <a:solidFill>
                  <a:schemeClr val="tx1"/>
                </a:solidFill>
                <a:effectLst/>
                <a:latin typeface="+mn-lt"/>
                <a:ea typeface="+mn-ea"/>
                <a:cs typeface="+mn-cs"/>
              </a:rPr>
              <a:t>, 275</a:t>
            </a:r>
            <a:r>
              <a:rPr lang="en-US"/>
              <a:t>–</a:t>
            </a:r>
            <a:r>
              <a:rPr lang="en-US" sz="1200" kern="1200">
                <a:solidFill>
                  <a:schemeClr val="tx1"/>
                </a:solidFill>
                <a:effectLst/>
                <a:latin typeface="+mn-lt"/>
                <a:ea typeface="+mn-ea"/>
                <a:cs typeface="+mn-cs"/>
              </a:rPr>
              <a:t>291.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Stewart, R. M., Benner, G. J., Martella, R. C., &amp; Marchand-Martella, N. E. (2007). Three-tier models of reading and behavior: A research review. </a:t>
            </a:r>
            <a:r>
              <a:rPr lang="en-US" sz="1200" i="1" kern="1200">
                <a:solidFill>
                  <a:schemeClr val="tx1"/>
                </a:solidFill>
                <a:effectLst/>
                <a:latin typeface="+mn-lt"/>
                <a:ea typeface="+mn-ea"/>
                <a:cs typeface="+mn-cs"/>
              </a:rPr>
              <a:t>Journal of Positive Behavior Interventions, 9</a:t>
            </a:r>
            <a:r>
              <a:rPr lang="en-US" sz="1200" kern="1200">
                <a:solidFill>
                  <a:schemeClr val="tx1"/>
                </a:solidFill>
                <a:effectLst/>
                <a:latin typeface="+mn-lt"/>
                <a:ea typeface="+mn-ea"/>
                <a:cs typeface="+mn-cs"/>
              </a:rPr>
              <a:t>, 239–253.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E1DCC-01D8-4718-BC5D-E371901CD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469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BEF99-9FBF-887C-670B-838D0530B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2434D-3E32-1D23-EC25-660F7D546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7B7F5-6AFA-618D-1813-43338D6A1211}"/>
              </a:ext>
            </a:extLst>
          </p:cNvPr>
          <p:cNvSpPr>
            <a:spLocks noGrp="1"/>
          </p:cNvSpPr>
          <p:nvPr>
            <p:ph type="body" idx="1"/>
          </p:nvPr>
        </p:nvSpPr>
        <p:spPr/>
        <p:txBody>
          <a:bodyPr/>
          <a:lstStyle/>
          <a:p>
            <a:r>
              <a:rPr lang="en-US" sz="1200" b="0" i="0" u="none" strike="noStrike" kern="1200" baseline="0">
                <a:solidFill>
                  <a:schemeClr val="tx1"/>
                </a:solidFill>
                <a:latin typeface="Calibri"/>
                <a:ea typeface="+mn-ea"/>
                <a:cs typeface="+mn-cs"/>
              </a:rPr>
              <a:t>I-MTSS is becoming more widely used across the country as schools realize that they have been implementing “siloed” tiered systems, such that the academic side of their tiered system of support runs in parallel with the behavior side of that school’s tiered system.  The benefits of moving towards a more integrated MTSS are listed on this slide. Notice that staff </a:t>
            </a:r>
            <a:r>
              <a:rPr lang="en-US" sz="1200" b="0" i="1" u="none" strike="noStrike" kern="1200" baseline="0">
                <a:solidFill>
                  <a:schemeClr val="tx1"/>
                </a:solidFill>
                <a:latin typeface="Calibri"/>
                <a:ea typeface="+mn-ea"/>
                <a:cs typeface="+mn-cs"/>
              </a:rPr>
              <a:t>and </a:t>
            </a:r>
            <a:r>
              <a:rPr lang="en-US" sz="1200" b="0" i="0" u="none" strike="noStrike" kern="1200" baseline="0">
                <a:solidFill>
                  <a:schemeClr val="tx1"/>
                </a:solidFill>
                <a:latin typeface="Calibri"/>
                <a:ea typeface="+mn-ea"/>
                <a:cs typeface="+mn-cs"/>
              </a:rPr>
              <a:t>students can benefit from I-MTSS, making it an attractive, more efficient, and likely impactful way for schools to approach implementation. </a:t>
            </a:r>
            <a:r>
              <a:rPr lang="en-US" sz="1200" b="0" i="1" u="none" strike="noStrike" kern="1200" baseline="0">
                <a:solidFill>
                  <a:schemeClr val="tx1"/>
                </a:solidFill>
                <a:latin typeface="Calibri"/>
                <a:ea typeface="+mn-ea"/>
                <a:cs typeface="+mn-cs"/>
              </a:rPr>
              <a:t>Go over benefits. </a:t>
            </a:r>
            <a:endParaRPr lang="en-US" sz="1200" b="0" i="0" u="none" strike="noStrike" kern="1200" baseline="0">
              <a:solidFill>
                <a:schemeClr val="tx1"/>
              </a:solidFill>
              <a:latin typeface="Calibri"/>
              <a:ea typeface="+mn-ea"/>
              <a:cs typeface="+mn-cs"/>
            </a:endParaRPr>
          </a:p>
        </p:txBody>
      </p:sp>
      <p:sp>
        <p:nvSpPr>
          <p:cNvPr id="4" name="Slide Number Placeholder 3">
            <a:extLst>
              <a:ext uri="{FF2B5EF4-FFF2-40B4-BE49-F238E27FC236}">
                <a16:creationId xmlns:a16="http://schemas.microsoft.com/office/drawing/2014/main" id="{7E6601B1-1541-8DB0-6D62-ECEB4097238A}"/>
              </a:ext>
            </a:extLst>
          </p:cNvPr>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36985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27369-5FBC-73C9-43F0-00116D5F8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F8761-C6F9-841F-DBE0-BEE988884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80F63-883F-A171-F3B2-B23EC55840A4}"/>
              </a:ext>
            </a:extLst>
          </p:cNvPr>
          <p:cNvSpPr>
            <a:spLocks noGrp="1"/>
          </p:cNvSpPr>
          <p:nvPr>
            <p:ph type="body" idx="1"/>
          </p:nvPr>
        </p:nvSpPr>
        <p:spPr/>
        <p:txBody>
          <a:bodyPr/>
          <a:lstStyle/>
          <a:p>
            <a:r>
              <a:rPr lang="en-US" sz="1200"/>
              <a:t>This section will address the Study Background and then we will explore the IMFR itself </a:t>
            </a:r>
          </a:p>
        </p:txBody>
      </p:sp>
      <p:sp>
        <p:nvSpPr>
          <p:cNvPr id="4" name="Slide Number Placeholder 3">
            <a:extLst>
              <a:ext uri="{FF2B5EF4-FFF2-40B4-BE49-F238E27FC236}">
                <a16:creationId xmlns:a16="http://schemas.microsoft.com/office/drawing/2014/main" id="{A68E18ED-B6D3-913D-B960-5F72856D36B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67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IMFR is one of the only valid, reliable measures of I-MTSS. It is FREE and users report it provides valuable information about tiered system strengths and challenges. Many states, districts, and schools are using the IMFR to assess and improve implementation of their tiered system. You can use the IMFR in K-12, although the measure has only been tested at the elementary level. You can use the IMFR to assess and improve your school’s tiered system, whether you are a new implementer or an advanced implementer. Access the IMFR at the QR code shown on this slide.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353204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26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animation to explain the development of the IMFR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99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0" y="6422597"/>
            <a:ext cx="228600" cy="246888"/>
          </a:xfrm>
          <a:prstGeom prst="rect">
            <a:avLst/>
          </a:prstGeom>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201367634"/>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bleed photo Dar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2" name="Title 1"/>
          <p:cNvSpPr>
            <a:spLocks noGrp="1"/>
          </p:cNvSpPr>
          <p:nvPr>
            <p:ph type="title" hasCustomPrompt="1"/>
          </p:nvPr>
        </p:nvSpPr>
        <p:spPr>
          <a:xfrm>
            <a:off x="0" y="-894627"/>
            <a:ext cx="11338560" cy="840190"/>
          </a:xfrm>
        </p:spPr>
        <p:txBody>
          <a:bodyPr>
            <a:spAutoFit/>
          </a:bodyPr>
          <a:lstStyle>
            <a:lvl1pPr>
              <a:defRPr kumimoji="0" lang="en-US" sz="1800" b="0" i="0" u="none" strike="noStrike" kern="1200" cap="none" spc="0" normalizeH="0" baseline="0" noProof="0" smtClean="0">
                <a:ln>
                  <a:noFill/>
                </a:ln>
                <a:solidFill>
                  <a:srgbClr val="595959"/>
                </a:solidFill>
                <a:effectLst/>
                <a:uLnTx/>
                <a:uFillTx/>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Tree>
    <p:extLst>
      <p:ext uri="{BB962C8B-B14F-4D97-AF65-F5344CB8AC3E}">
        <p14:creationId xmlns:p14="http://schemas.microsoft.com/office/powerpoint/2010/main" val="318714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987328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570105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762541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72813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22685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45652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0953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38414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70187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90768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1037876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501839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449546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04944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7859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09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1"/>
        <p:cNvGrpSpPr/>
        <p:nvPr/>
      </p:nvGrpSpPr>
      <p:grpSpPr>
        <a:xfrm>
          <a:off x="0" y="0"/>
          <a:ext cx="0" cy="0"/>
          <a:chOff x="0" y="0"/>
          <a:chExt cx="0" cy="0"/>
        </a:xfrm>
      </p:grpSpPr>
      <p:sp>
        <p:nvSpPr>
          <p:cNvPr id="32" name="Google Shape;32;p11"/>
          <p:cNvSpPr txBox="1">
            <a:spLocks noGrp="1"/>
          </p:cNvSpPr>
          <p:nvPr>
            <p:ph type="ctrTitle"/>
          </p:nvPr>
        </p:nvSpPr>
        <p:spPr>
          <a:xfrm>
            <a:off x="1524000" y="1607457"/>
            <a:ext cx="9144000" cy="2387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6000"/>
              <a:buFont typeface="Candar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
          <p:cNvSpPr txBox="1">
            <a:spLocks noGrp="1"/>
          </p:cNvSpPr>
          <p:nvPr>
            <p:ph type="subTitle" idx="1"/>
          </p:nvPr>
        </p:nvSpPr>
        <p:spPr>
          <a:xfrm>
            <a:off x="1524000" y="4092046"/>
            <a:ext cx="9144000" cy="145531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4" name="Google Shape;34;p11" descr="A green and blue text&#10;&#10;Description automatically generated"/>
          <p:cNvPicPr preferRelativeResize="0"/>
          <p:nvPr/>
        </p:nvPicPr>
        <p:blipFill rotWithShape="1">
          <a:blip r:embed="rId2">
            <a:alphaModFix/>
          </a:blip>
          <a:srcRect/>
          <a:stretch/>
        </p:blipFill>
        <p:spPr>
          <a:xfrm>
            <a:off x="0" y="5049521"/>
            <a:ext cx="12232648" cy="1808480"/>
          </a:xfrm>
          <a:prstGeom prst="rect">
            <a:avLst/>
          </a:prstGeom>
          <a:noFill/>
          <a:ln>
            <a:noFill/>
          </a:ln>
        </p:spPr>
      </p:pic>
      <p:pic>
        <p:nvPicPr>
          <p:cNvPr id="3" name="Picture 2">
            <a:extLst>
              <a:ext uri="{FF2B5EF4-FFF2-40B4-BE49-F238E27FC236}">
                <a16:creationId xmlns:a16="http://schemas.microsoft.com/office/drawing/2014/main" id="{00F02F5D-2393-C71C-577C-522516D6F8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5506" y="-35859"/>
            <a:ext cx="12066494" cy="140524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2808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6918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017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260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62925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40309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374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09417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196988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995787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ndar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3200"/>
              <a:buFont typeface="Candar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a:spLocks noGrp="1"/>
          </p:cNvSpPr>
          <p:nvPr>
            <p:ph type="pic" idx="2"/>
          </p:nvPr>
        </p:nvSpPr>
        <p:spPr>
          <a:xfrm>
            <a:off x="5183188" y="987425"/>
            <a:ext cx="6172200" cy="4873625"/>
          </a:xfrm>
          <a:prstGeom prst="rect">
            <a:avLst/>
          </a:prstGeom>
          <a:noFill/>
          <a:ln>
            <a:noFill/>
          </a:ln>
        </p:spPr>
      </p:sp>
      <p:sp>
        <p:nvSpPr>
          <p:cNvPr id="70" name="Google Shape;70;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453822" y="5307835"/>
            <a:ext cx="4681622" cy="1192142"/>
          </a:xfrm>
          <a:prstGeom prst="rect">
            <a:avLst/>
          </a:prstGeom>
          <a:noFill/>
          <a:ln>
            <a:noFill/>
          </a:ln>
        </p:spPr>
      </p:pic>
      <p:sp>
        <p:nvSpPr>
          <p:cNvPr id="11" name="Google Shape;1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ndara"/>
              <a:buNone/>
              <a:defRPr sz="4400" b="1" i="0" u="none" strike="noStrike" cap="none">
                <a:solidFill>
                  <a:srgbClr val="0070C0"/>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8"/>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0" y="6492874"/>
            <a:ext cx="12209580" cy="365125"/>
          </a:xfrm>
          <a:prstGeom prst="rect">
            <a:avLst/>
          </a:prstGeom>
          <a:noFill/>
          <a:ln>
            <a:noFill/>
          </a:ln>
        </p:spPr>
      </p:pic>
      <p:sp>
        <p:nvSpPr>
          <p:cNvPr id="17" name="Google Shape;17;p8"/>
          <p:cNvSpPr txBox="1"/>
          <p:nvPr/>
        </p:nvSpPr>
        <p:spPr>
          <a:xfrm>
            <a:off x="7666894" y="6338395"/>
            <a:ext cx="42554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Calibri"/>
                <a:ea typeface="Calibri"/>
                <a:cs typeface="Calibri"/>
                <a:sym typeface="Calibri"/>
              </a:rPr>
              <a:t>National PBIS Leadership Forum</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8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077358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implementation.fpg.unc.edu/resource/pdsa-planning-templat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pbis.org/video/integrating-academic-social-emotional-behavioral-and-mental-health-supports-for-student-need" TargetMode="External"/><Relationship Id="rId2" Type="http://schemas.openxmlformats.org/officeDocument/2006/relationships/hyperlink" Target="https://mtss.org/" TargetMode="External"/><Relationship Id="rId1" Type="http://schemas.openxmlformats.org/officeDocument/2006/relationships/slideLayout" Target="../slideLayouts/slideLayout12.xml"/><Relationship Id="rId4" Type="http://schemas.openxmlformats.org/officeDocument/2006/relationships/hyperlink" Target="https://mtss4success.org/resource/integrated-mtss-rubri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mailto:IMFR@AIR.ORG" TargetMode="External"/><Relationship Id="rId4" Type="http://schemas.openxmlformats.org/officeDocument/2006/relationships/hyperlink" Target="mailto:Jpierce@air.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hyperlink" Target="https://www.ci3t.org/measures" TargetMode="Externa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4.sv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64.sv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2.png"/><Relationship Id="rId4" Type="http://schemas.openxmlformats.org/officeDocument/2006/relationships/image" Target="../media/image75.png"/><Relationship Id="rId9" Type="http://schemas.openxmlformats.org/officeDocument/2006/relationships/image" Target="../media/image7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hyperlink" Target="https://www.ci3t.org/measures" TargetMode="Externa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hyperlink" Target="https://www.pbis.org/resource/selecting-a-universal-behavior-screening-tool-questions-to-conside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hyperlink" Target="https://doi.org/10.17161/ci3t.42880" TargetMode="Externa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hyperlink" Target="http://www.pbis.org/conference-and-presentations/pbis-leadership-foru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ctrTitle"/>
          </p:nvPr>
        </p:nvSpPr>
        <p:spPr>
          <a:xfrm>
            <a:off x="623222" y="1461089"/>
            <a:ext cx="10574215" cy="212664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6600"/>
              <a:buFont typeface="Candara"/>
              <a:buNone/>
            </a:pPr>
            <a:r>
              <a:rPr lang="en-US" sz="4800"/>
              <a:t> </a:t>
            </a:r>
            <a:r>
              <a:rPr lang="en-US" sz="4400"/>
              <a:t>4E</a:t>
            </a:r>
            <a:br>
              <a:rPr lang="en-US" sz="4400"/>
            </a:br>
            <a:r>
              <a:rPr lang="en-US" sz="4000"/>
              <a:t>Using Data to Facilitate Implementation of Integrated Tiered Systems: Data for the Win!</a:t>
            </a:r>
            <a:endParaRPr sz="4400" b="0">
              <a:latin typeface="Calibri"/>
              <a:ea typeface="Calibri"/>
              <a:cs typeface="Calibri"/>
              <a:sym typeface="Calibri"/>
            </a:endParaRPr>
          </a:p>
        </p:txBody>
      </p:sp>
      <p:sp>
        <p:nvSpPr>
          <p:cNvPr id="106" name="Google Shape;106;p3"/>
          <p:cNvSpPr txBox="1">
            <a:spLocks noGrp="1"/>
          </p:cNvSpPr>
          <p:nvPr>
            <p:ph type="subTitle" idx="1"/>
          </p:nvPr>
        </p:nvSpPr>
        <p:spPr>
          <a:xfrm>
            <a:off x="389775" y="3615182"/>
            <a:ext cx="10966970" cy="1408230"/>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en-US" i="1">
                <a:latin typeface="Calibri"/>
                <a:ea typeface="Calibri"/>
                <a:cs typeface="Calibri"/>
                <a:sym typeface="Calibri"/>
              </a:rPr>
              <a:t>Presenters: </a:t>
            </a:r>
            <a:br>
              <a:rPr lang="en-US" i="1">
                <a:latin typeface="Calibri"/>
                <a:ea typeface="Calibri"/>
                <a:cs typeface="Calibri"/>
                <a:sym typeface="Calibri"/>
              </a:rPr>
            </a:br>
            <a:r>
              <a:rPr lang="en-US"/>
              <a:t>Kathleen Lynne Lane, University of Kansas</a:t>
            </a:r>
          </a:p>
          <a:p>
            <a:pPr marL="0" lvl="0" indent="0">
              <a:spcBef>
                <a:spcPts val="0"/>
              </a:spcBef>
            </a:pPr>
            <a:r>
              <a:rPr lang="en-US"/>
              <a:t>Jennifer Pierce, American Institutes for Research (NY)</a:t>
            </a:r>
          </a:p>
          <a:p>
            <a:pPr marL="0" lvl="0" indent="0">
              <a:spcBef>
                <a:spcPts val="0"/>
              </a:spcBef>
            </a:pPr>
            <a:r>
              <a:rPr lang="en-US"/>
              <a:t>Mark Matthew Buckman, University of Kansas</a:t>
            </a:r>
            <a:endParaRPr/>
          </a:p>
        </p:txBody>
      </p:sp>
      <p:sp>
        <p:nvSpPr>
          <p:cNvPr id="107" name="Google Shape;107;p3"/>
          <p:cNvSpPr/>
          <p:nvPr/>
        </p:nvSpPr>
        <p:spPr>
          <a:xfrm>
            <a:off x="835255" y="5023413"/>
            <a:ext cx="6289713" cy="64629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Topic: </a:t>
            </a:r>
            <a:r>
              <a:rPr lang="en-US" sz="1800" b="0" i="0" u="none" strike="noStrike" cap="none">
                <a:solidFill>
                  <a:schemeClr val="dk1"/>
                </a:solidFill>
                <a:latin typeface="Calibri"/>
                <a:ea typeface="Calibri"/>
                <a:cs typeface="Calibri"/>
                <a:sym typeface="Calibri"/>
              </a:rPr>
              <a:t>Data-based Decision Making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Keywords: </a:t>
            </a:r>
            <a:r>
              <a:rPr lang="en-US" sz="1800" b="0" i="0" u="none" strike="noStrike" cap="none">
                <a:solidFill>
                  <a:schemeClr val="dk1"/>
                </a:solidFill>
                <a:latin typeface="Calibri"/>
                <a:ea typeface="Calibri"/>
                <a:cs typeface="Calibri"/>
                <a:sym typeface="Calibri"/>
              </a:rPr>
              <a:t>Fidelity, Implementation, 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BE01-6DC7-18A8-61D0-C9672E19BFAF}"/>
              </a:ext>
            </a:extLst>
          </p:cNvPr>
          <p:cNvSpPr>
            <a:spLocks noGrp="1"/>
          </p:cNvSpPr>
          <p:nvPr>
            <p:ph type="title"/>
          </p:nvPr>
        </p:nvSpPr>
        <p:spPr/>
        <p:txBody>
          <a:bodyPr/>
          <a:lstStyle/>
          <a:p>
            <a:r>
              <a:rPr lang="en-US"/>
              <a:t>The IMFR </a:t>
            </a:r>
          </a:p>
        </p:txBody>
      </p:sp>
      <p:sp>
        <p:nvSpPr>
          <p:cNvPr id="3" name="Content Placeholder 2">
            <a:extLst>
              <a:ext uri="{FF2B5EF4-FFF2-40B4-BE49-F238E27FC236}">
                <a16:creationId xmlns:a16="http://schemas.microsoft.com/office/drawing/2014/main" id="{B4A67753-BDD7-FF72-04D3-22857536A103}"/>
              </a:ext>
            </a:extLst>
          </p:cNvPr>
          <p:cNvSpPr>
            <a:spLocks noGrp="1"/>
          </p:cNvSpPr>
          <p:nvPr>
            <p:ph sz="quarter" idx="17"/>
          </p:nvPr>
        </p:nvSpPr>
        <p:spPr/>
        <p:txBody>
          <a:bodyPr>
            <a:normAutofit/>
          </a:bodyPr>
          <a:lstStyle/>
          <a:p>
            <a:r>
              <a:rPr lang="en-US"/>
              <a:t>A </a:t>
            </a:r>
            <a:r>
              <a:rPr lang="en-US" b="1"/>
              <a:t>valid</a:t>
            </a:r>
            <a:r>
              <a:rPr lang="en-US"/>
              <a:t>, </a:t>
            </a:r>
            <a:r>
              <a:rPr lang="en-US" b="1"/>
              <a:t>reliable</a:t>
            </a:r>
            <a:r>
              <a:rPr lang="en-US"/>
              <a:t> measure of I-MTSS at the elementary level.</a:t>
            </a:r>
          </a:p>
          <a:p>
            <a:r>
              <a:rPr lang="en-US"/>
              <a:t>Users report the IMFR offers </a:t>
            </a:r>
            <a:r>
              <a:rPr lang="en-US" b="1"/>
              <a:t>valuable</a:t>
            </a:r>
            <a:r>
              <a:rPr lang="en-US"/>
              <a:t> </a:t>
            </a:r>
            <a:r>
              <a:rPr lang="en-US" b="1"/>
              <a:t>information</a:t>
            </a:r>
            <a:r>
              <a:rPr lang="en-US"/>
              <a:t>. </a:t>
            </a:r>
          </a:p>
          <a:p>
            <a:r>
              <a:rPr lang="en-US"/>
              <a:t>The IMFR is </a:t>
            </a:r>
            <a:r>
              <a:rPr lang="en-US" b="1"/>
              <a:t>FREE</a:t>
            </a:r>
            <a:r>
              <a:rPr lang="en-US"/>
              <a:t> and includes </a:t>
            </a:r>
            <a:r>
              <a:rPr lang="en-US" b="1"/>
              <a:t>a suite of materials.</a:t>
            </a:r>
          </a:p>
          <a:p>
            <a:r>
              <a:rPr lang="en-US"/>
              <a:t>States, districts, and schools are using the IMFR in </a:t>
            </a:r>
            <a:r>
              <a:rPr lang="en-US" b="1"/>
              <a:t>grades K-12 </a:t>
            </a:r>
            <a:r>
              <a:rPr lang="en-US"/>
              <a:t>to </a:t>
            </a:r>
            <a:r>
              <a:rPr lang="en-US" b="1"/>
              <a:t>assess</a:t>
            </a:r>
            <a:r>
              <a:rPr lang="en-US"/>
              <a:t> and </a:t>
            </a:r>
            <a:r>
              <a:rPr lang="en-US" b="1"/>
              <a:t>improve</a:t>
            </a:r>
            <a:r>
              <a:rPr lang="en-US"/>
              <a:t> implementation. </a:t>
            </a:r>
          </a:p>
          <a:p>
            <a:r>
              <a:rPr lang="en-US"/>
              <a:t>The IMFR can be used in </a:t>
            </a:r>
            <a:r>
              <a:rPr lang="en-US" b="1"/>
              <a:t>any school</a:t>
            </a:r>
            <a:r>
              <a:rPr lang="en-US"/>
              <a:t>, from those just </a:t>
            </a:r>
            <a:r>
              <a:rPr lang="en-US" b="1"/>
              <a:t>beginning to implement </a:t>
            </a:r>
            <a:r>
              <a:rPr lang="en-US"/>
              <a:t>a tiered system to </a:t>
            </a:r>
            <a:r>
              <a:rPr lang="en-US" b="1"/>
              <a:t>advanced implementers. </a:t>
            </a:r>
          </a:p>
        </p:txBody>
      </p:sp>
      <p:sp>
        <p:nvSpPr>
          <p:cNvPr id="4" name="Text Placeholder 3">
            <a:extLst>
              <a:ext uri="{FF2B5EF4-FFF2-40B4-BE49-F238E27FC236}">
                <a16:creationId xmlns:a16="http://schemas.microsoft.com/office/drawing/2014/main" id="{3E6C119F-BB97-A710-E092-2694E9820370}"/>
              </a:ext>
            </a:extLst>
          </p:cNvPr>
          <p:cNvSpPr>
            <a:spLocks noGrp="1"/>
          </p:cNvSpPr>
          <p:nvPr>
            <p:ph type="body" sz="quarter" idx="14"/>
          </p:nvPr>
        </p:nvSpPr>
        <p:spPr>
          <a:xfrm>
            <a:off x="457201" y="5806276"/>
            <a:ext cx="7283884" cy="394108"/>
          </a:xfrm>
        </p:spPr>
        <p:txBody>
          <a:bodyPr/>
          <a:lstStyle/>
          <a:p>
            <a:r>
              <a:rPr lang="en-US"/>
              <a:t>Gandhi,  et al., (2025). </a:t>
            </a:r>
          </a:p>
        </p:txBody>
      </p:sp>
    </p:spTree>
    <p:extLst>
      <p:ext uri="{BB962C8B-B14F-4D97-AF65-F5344CB8AC3E}">
        <p14:creationId xmlns:p14="http://schemas.microsoft.com/office/powerpoint/2010/main" val="302375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E8530-558C-4F69-49D9-76A13188B3BD}"/>
              </a:ext>
            </a:extLst>
          </p:cNvPr>
          <p:cNvSpPr>
            <a:spLocks noGrp="1"/>
          </p:cNvSpPr>
          <p:nvPr>
            <p:ph type="title"/>
          </p:nvPr>
        </p:nvSpPr>
        <p:spPr/>
        <p:txBody>
          <a:bodyPr/>
          <a:lstStyle/>
          <a:p>
            <a:r>
              <a:rPr lang="en-US"/>
              <a:t>Study Background</a:t>
            </a:r>
          </a:p>
        </p:txBody>
      </p:sp>
      <p:sp>
        <p:nvSpPr>
          <p:cNvPr id="6" name="Content Placeholder 5">
            <a:extLst>
              <a:ext uri="{FF2B5EF4-FFF2-40B4-BE49-F238E27FC236}">
                <a16:creationId xmlns:a16="http://schemas.microsoft.com/office/drawing/2014/main" id="{16B26EB5-E3EC-6D11-5663-6C1F89ED89E7}"/>
              </a:ext>
            </a:extLst>
          </p:cNvPr>
          <p:cNvSpPr>
            <a:spLocks noGrp="1"/>
          </p:cNvSpPr>
          <p:nvPr>
            <p:ph sz="quarter" idx="17"/>
          </p:nvPr>
        </p:nvSpPr>
        <p:spPr/>
        <p:txBody>
          <a:bodyPr>
            <a:normAutofit/>
          </a:bodyPr>
          <a:lstStyle/>
          <a:p>
            <a:r>
              <a:rPr lang="en-US"/>
              <a:t>The Need: Lack of valid, reliable measure specifically for assessing I-MTSS </a:t>
            </a:r>
          </a:p>
          <a:p>
            <a:r>
              <a:rPr lang="en-US"/>
              <a:t>Conducted by AIR and University of Missouri from 2019-2025</a:t>
            </a:r>
          </a:p>
          <a:p>
            <a:r>
              <a:rPr lang="en-US"/>
              <a:t>Part of a network of I-MTSS studies funded by the Institute of Education Sciences (IES) </a:t>
            </a:r>
          </a:p>
          <a:p>
            <a:r>
              <a:rPr lang="en-US"/>
              <a:t>Sample included school MTSS teams at 65-87 schools in 13-20 districts located in nine states </a:t>
            </a:r>
          </a:p>
          <a:p>
            <a:r>
              <a:rPr lang="en-US"/>
              <a:t>Examined validity, reliability, and costs </a:t>
            </a:r>
          </a:p>
          <a:p>
            <a:r>
              <a:rPr lang="en-US"/>
              <a:t>Analytic methods included Many-faced Rasch Model, Exploratory and Confirmatory Factor Analysis, and Inter-rater Reliability </a:t>
            </a:r>
          </a:p>
          <a:p>
            <a:endParaRPr lang="en-US"/>
          </a:p>
        </p:txBody>
      </p:sp>
      <p:sp>
        <p:nvSpPr>
          <p:cNvPr id="5" name="Text Placeholder 4">
            <a:extLst>
              <a:ext uri="{FF2B5EF4-FFF2-40B4-BE49-F238E27FC236}">
                <a16:creationId xmlns:a16="http://schemas.microsoft.com/office/drawing/2014/main" id="{E599A9B2-F967-7EC0-4AA6-A87BB80EC81C}"/>
              </a:ext>
            </a:extLst>
          </p:cNvPr>
          <p:cNvSpPr>
            <a:spLocks noGrp="1"/>
          </p:cNvSpPr>
          <p:nvPr>
            <p:ph type="body" sz="quarter" idx="14"/>
          </p:nvPr>
        </p:nvSpPr>
        <p:spPr/>
        <p:txBody>
          <a:bodyPr/>
          <a:lstStyle/>
          <a:p>
            <a:r>
              <a:rPr lang="en-US"/>
              <a:t>Ghandi et al., (2025)</a:t>
            </a:r>
          </a:p>
        </p:txBody>
      </p:sp>
    </p:spTree>
    <p:extLst>
      <p:ext uri="{BB962C8B-B14F-4D97-AF65-F5344CB8AC3E}">
        <p14:creationId xmlns:p14="http://schemas.microsoft.com/office/powerpoint/2010/main" val="294664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8FCA87-2AE8-C3A3-AC25-40B649536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BADE2-D053-F863-9105-AD7422BA4278}"/>
              </a:ext>
            </a:extLst>
          </p:cNvPr>
          <p:cNvSpPr>
            <a:spLocks noGrp="1"/>
          </p:cNvSpPr>
          <p:nvPr>
            <p:ph type="title"/>
          </p:nvPr>
        </p:nvSpPr>
        <p:spPr/>
        <p:txBody>
          <a:bodyPr/>
          <a:lstStyle/>
          <a:p>
            <a:r>
              <a:rPr lang="en-US"/>
              <a:t>Initial Development Phase </a:t>
            </a:r>
          </a:p>
        </p:txBody>
      </p:sp>
      <p:sp>
        <p:nvSpPr>
          <p:cNvPr id="4" name="Text Placeholder 3">
            <a:extLst>
              <a:ext uri="{FF2B5EF4-FFF2-40B4-BE49-F238E27FC236}">
                <a16:creationId xmlns:a16="http://schemas.microsoft.com/office/drawing/2014/main" id="{ED36BA55-2CB8-3C15-8E63-D72227EB76C4}"/>
              </a:ext>
            </a:extLst>
          </p:cNvPr>
          <p:cNvSpPr>
            <a:spLocks noGrp="1"/>
          </p:cNvSpPr>
          <p:nvPr>
            <p:ph type="body" sz="quarter" idx="14"/>
          </p:nvPr>
        </p:nvSpPr>
        <p:spPr/>
        <p:txBody>
          <a:bodyPr/>
          <a:lstStyle/>
          <a:p>
            <a:r>
              <a:rPr lang="en-US"/>
              <a:t>Pierce et al., (2025)</a:t>
            </a:r>
          </a:p>
        </p:txBody>
      </p:sp>
      <p:graphicFrame>
        <p:nvGraphicFramePr>
          <p:cNvPr id="5" name="Diagram 4">
            <a:extLst>
              <a:ext uri="{FF2B5EF4-FFF2-40B4-BE49-F238E27FC236}">
                <a16:creationId xmlns:a16="http://schemas.microsoft.com/office/drawing/2014/main" id="{D2A575ED-8E3D-2737-344F-810E3955C761}"/>
              </a:ext>
              <a:ext uri="{C183D7F6-B498-43B3-948B-1728B52AA6E4}">
                <adec:decorative xmlns:adec="http://schemas.microsoft.com/office/drawing/2017/decorative" val="1"/>
              </a:ext>
            </a:extLst>
          </p:cNvPr>
          <p:cNvGraphicFramePr/>
          <p:nvPr/>
        </p:nvGraphicFramePr>
        <p:xfrm>
          <a:off x="555585" y="1516284"/>
          <a:ext cx="10798215" cy="4190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4C73A712-6C4E-0AE7-A8F4-56698D59A11D}"/>
              </a:ext>
              <a:ext uri="{C183D7F6-B498-43B3-948B-1728B52AA6E4}">
                <adec:decorative xmlns:adec="http://schemas.microsoft.com/office/drawing/2017/decorative" val="1"/>
              </a:ext>
            </a:extLst>
          </p:cNvPr>
          <p:cNvSpPr/>
          <p:nvPr/>
        </p:nvSpPr>
        <p:spPr>
          <a:xfrm>
            <a:off x="995422" y="1516284"/>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F5DCC1F-0FA3-8F48-47D7-2882E54CE41C}"/>
              </a:ext>
              <a:ext uri="{C183D7F6-B498-43B3-948B-1728B52AA6E4}">
                <adec:decorative xmlns:adec="http://schemas.microsoft.com/office/drawing/2017/decorative" val="1"/>
              </a:ext>
            </a:extLst>
          </p:cNvPr>
          <p:cNvSpPr/>
          <p:nvPr/>
        </p:nvSpPr>
        <p:spPr>
          <a:xfrm>
            <a:off x="4668454" y="1516284"/>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8EB2F44-5AAE-C916-EEC6-63F3E78EC864}"/>
              </a:ext>
              <a:ext uri="{C183D7F6-B498-43B3-948B-1728B52AA6E4}">
                <adec:decorative xmlns:adec="http://schemas.microsoft.com/office/drawing/2017/decorative" val="1"/>
              </a:ext>
            </a:extLst>
          </p:cNvPr>
          <p:cNvSpPr/>
          <p:nvPr/>
        </p:nvSpPr>
        <p:spPr>
          <a:xfrm>
            <a:off x="8314480" y="4109014"/>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5B6486B-DCC8-1FC2-88FA-818EA63E2481}"/>
              </a:ext>
              <a:ext uri="{C183D7F6-B498-43B3-948B-1728B52AA6E4}">
                <adec:decorative xmlns:adec="http://schemas.microsoft.com/office/drawing/2017/decorative" val="1"/>
              </a:ext>
            </a:extLst>
          </p:cNvPr>
          <p:cNvSpPr/>
          <p:nvPr/>
        </p:nvSpPr>
        <p:spPr>
          <a:xfrm>
            <a:off x="4658327" y="4109014"/>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E511E4D-F8D0-B481-6A06-B6C6BB5E9665}"/>
              </a:ext>
              <a:ext uri="{C183D7F6-B498-43B3-948B-1728B52AA6E4}">
                <adec:decorative xmlns:adec="http://schemas.microsoft.com/office/drawing/2017/decorative" val="1"/>
              </a:ext>
            </a:extLst>
          </p:cNvPr>
          <p:cNvSpPr/>
          <p:nvPr/>
        </p:nvSpPr>
        <p:spPr>
          <a:xfrm>
            <a:off x="1025324" y="4120589"/>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Rectangle: Rounded Corners 10">
            <a:extLst>
              <a:ext uri="{FF2B5EF4-FFF2-40B4-BE49-F238E27FC236}">
                <a16:creationId xmlns:a16="http://schemas.microsoft.com/office/drawing/2014/main" id="{0523061B-580F-CB0B-DC4B-86CB26EDFEBA}"/>
              </a:ext>
              <a:ext uri="{C183D7F6-B498-43B3-948B-1728B52AA6E4}">
                <adec:decorative xmlns:adec="http://schemas.microsoft.com/office/drawing/2017/decorative" val="1"/>
              </a:ext>
            </a:extLst>
          </p:cNvPr>
          <p:cNvSpPr/>
          <p:nvPr/>
        </p:nvSpPr>
        <p:spPr>
          <a:xfrm>
            <a:off x="8314480" y="1511821"/>
            <a:ext cx="2592729" cy="159730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4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259EF-2CCD-449B-87B0-38EE529F9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6FDA8-7A79-EB7A-E69B-1EB636A75238}"/>
              </a:ext>
            </a:extLst>
          </p:cNvPr>
          <p:cNvSpPr>
            <a:spLocks noGrp="1"/>
          </p:cNvSpPr>
          <p:nvPr>
            <p:ph type="title"/>
          </p:nvPr>
        </p:nvSpPr>
        <p:spPr/>
        <p:txBody>
          <a:bodyPr/>
          <a:lstStyle/>
          <a:p>
            <a:r>
              <a:rPr lang="en-US"/>
              <a:t>Psychometric Testing Phase (3 Rounds)</a:t>
            </a:r>
          </a:p>
        </p:txBody>
      </p:sp>
      <p:sp>
        <p:nvSpPr>
          <p:cNvPr id="4" name="Text Placeholder 3">
            <a:extLst>
              <a:ext uri="{FF2B5EF4-FFF2-40B4-BE49-F238E27FC236}">
                <a16:creationId xmlns:a16="http://schemas.microsoft.com/office/drawing/2014/main" id="{E899B52F-CC44-78F7-1F94-7108722DFBD5}"/>
              </a:ext>
            </a:extLst>
          </p:cNvPr>
          <p:cNvSpPr>
            <a:spLocks noGrp="1"/>
          </p:cNvSpPr>
          <p:nvPr>
            <p:ph type="body" sz="quarter" idx="14"/>
          </p:nvPr>
        </p:nvSpPr>
        <p:spPr/>
        <p:txBody>
          <a:bodyPr/>
          <a:lstStyle/>
          <a:p>
            <a:r>
              <a:rPr lang="en-US"/>
              <a:t>Gandi et al., 2025 </a:t>
            </a:r>
          </a:p>
        </p:txBody>
      </p:sp>
      <p:graphicFrame>
        <p:nvGraphicFramePr>
          <p:cNvPr id="5" name="Diagram 4" descr="The psychometric testing process included three rounds of data collection, reviewing data, and improving the IMFR based on data.">
            <a:extLst>
              <a:ext uri="{FF2B5EF4-FFF2-40B4-BE49-F238E27FC236}">
                <a16:creationId xmlns:a16="http://schemas.microsoft.com/office/drawing/2014/main" id="{C370CC93-FFA6-E375-0D2F-B519F747DCFF}"/>
              </a:ext>
            </a:extLst>
          </p:cNvPr>
          <p:cNvGraphicFramePr/>
          <p:nvPr/>
        </p:nvGraphicFramePr>
        <p:xfrm>
          <a:off x="454027" y="1250066"/>
          <a:ext cx="10599796" cy="5242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DF80939A-2FC6-7E21-DA29-145AB8866182}"/>
              </a:ext>
              <a:ext uri="{C183D7F6-B498-43B3-948B-1728B52AA6E4}">
                <adec:decorative xmlns:adec="http://schemas.microsoft.com/office/drawing/2017/decorative" val="1"/>
              </a:ext>
            </a:extLst>
          </p:cNvPr>
          <p:cNvSpPr/>
          <p:nvPr/>
        </p:nvSpPr>
        <p:spPr>
          <a:xfrm>
            <a:off x="433369" y="2249905"/>
            <a:ext cx="2055188" cy="1179095"/>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6EAB41D-22BF-E495-5B48-51A64022E3A1}"/>
              </a:ext>
              <a:ext uri="{C183D7F6-B498-43B3-948B-1728B52AA6E4}">
                <adec:decorative xmlns:adec="http://schemas.microsoft.com/office/drawing/2017/decorative" val="1"/>
              </a:ext>
            </a:extLst>
          </p:cNvPr>
          <p:cNvSpPr/>
          <p:nvPr/>
        </p:nvSpPr>
        <p:spPr>
          <a:xfrm>
            <a:off x="6132654" y="2272598"/>
            <a:ext cx="2055188" cy="1179095"/>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EF38C95-92D2-7917-B496-FD1C5E3C51B4}"/>
              </a:ext>
              <a:ext uri="{C183D7F6-B498-43B3-948B-1728B52AA6E4}">
                <adec:decorative xmlns:adec="http://schemas.microsoft.com/office/drawing/2017/decorative" val="1"/>
              </a:ext>
            </a:extLst>
          </p:cNvPr>
          <p:cNvSpPr/>
          <p:nvPr/>
        </p:nvSpPr>
        <p:spPr>
          <a:xfrm>
            <a:off x="8987060" y="2272598"/>
            <a:ext cx="2055188" cy="1179552"/>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7C6256D-2EC8-9BAA-42D0-9E943BEF4D57}"/>
              </a:ext>
              <a:ext uri="{C183D7F6-B498-43B3-948B-1728B52AA6E4}">
                <adec:decorative xmlns:adec="http://schemas.microsoft.com/office/drawing/2017/decorative" val="1"/>
              </a:ext>
            </a:extLst>
          </p:cNvPr>
          <p:cNvSpPr/>
          <p:nvPr/>
        </p:nvSpPr>
        <p:spPr>
          <a:xfrm>
            <a:off x="9019293" y="4285590"/>
            <a:ext cx="2055188" cy="117909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69C55F8-95B5-7F89-CB48-69FC6B275012}"/>
              </a:ext>
              <a:ext uri="{C183D7F6-B498-43B3-948B-1728B52AA6E4}">
                <adec:decorative xmlns:adec="http://schemas.microsoft.com/office/drawing/2017/decorative" val="1"/>
              </a:ext>
            </a:extLst>
          </p:cNvPr>
          <p:cNvSpPr/>
          <p:nvPr/>
        </p:nvSpPr>
        <p:spPr>
          <a:xfrm>
            <a:off x="6150298" y="4311840"/>
            <a:ext cx="2055188" cy="1179096"/>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A57FA58-8534-5B13-BB9A-2BAF2923DC3D}"/>
              </a:ext>
              <a:ext uri="{C183D7F6-B498-43B3-948B-1728B52AA6E4}">
                <adec:decorative xmlns:adec="http://schemas.microsoft.com/office/drawing/2017/decorative" val="1"/>
              </a:ext>
            </a:extLst>
          </p:cNvPr>
          <p:cNvSpPr/>
          <p:nvPr/>
        </p:nvSpPr>
        <p:spPr>
          <a:xfrm>
            <a:off x="3301962" y="4323416"/>
            <a:ext cx="2055188" cy="1134590"/>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DFE23E2-6065-813C-1384-9639C3E17A41}"/>
              </a:ext>
              <a:ext uri="{C183D7F6-B498-43B3-948B-1728B52AA6E4}">
                <adec:decorative xmlns:adec="http://schemas.microsoft.com/office/drawing/2017/decorative" val="1"/>
              </a:ext>
            </a:extLst>
          </p:cNvPr>
          <p:cNvSpPr/>
          <p:nvPr/>
        </p:nvSpPr>
        <p:spPr>
          <a:xfrm>
            <a:off x="3301398" y="2261480"/>
            <a:ext cx="2055188" cy="1179095"/>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4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3EB13-04E9-B191-201C-8369BA87CEFC}"/>
              </a:ext>
            </a:extLst>
          </p:cNvPr>
          <p:cNvSpPr>
            <a:spLocks noGrp="1"/>
          </p:cNvSpPr>
          <p:nvPr>
            <p:ph type="title"/>
          </p:nvPr>
        </p:nvSpPr>
        <p:spPr/>
        <p:txBody>
          <a:bodyPr/>
          <a:lstStyle/>
          <a:p>
            <a:r>
              <a:rPr lang="en-US"/>
              <a:t>Key Findings </a:t>
            </a:r>
          </a:p>
        </p:txBody>
      </p:sp>
      <p:sp>
        <p:nvSpPr>
          <p:cNvPr id="3" name="Content Placeholder 2">
            <a:extLst>
              <a:ext uri="{FF2B5EF4-FFF2-40B4-BE49-F238E27FC236}">
                <a16:creationId xmlns:a16="http://schemas.microsoft.com/office/drawing/2014/main" id="{566B0734-B0B2-365F-19DE-33D0E9873A88}"/>
              </a:ext>
            </a:extLst>
          </p:cNvPr>
          <p:cNvSpPr>
            <a:spLocks noGrp="1"/>
          </p:cNvSpPr>
          <p:nvPr>
            <p:ph sz="quarter" idx="17"/>
          </p:nvPr>
        </p:nvSpPr>
        <p:spPr/>
        <p:txBody>
          <a:bodyPr>
            <a:normAutofit/>
          </a:bodyPr>
          <a:lstStyle/>
          <a:p>
            <a:r>
              <a:rPr lang="en-US" b="1"/>
              <a:t>Construct validity as comprised of: </a:t>
            </a:r>
          </a:p>
          <a:p>
            <a:pPr lvl="1"/>
            <a:r>
              <a:rPr lang="en-US" b="1"/>
              <a:t>Content validity: </a:t>
            </a:r>
            <a:r>
              <a:rPr lang="en-US"/>
              <a:t>Domains and items accurately reflect with I-MTSS is. </a:t>
            </a:r>
          </a:p>
          <a:p>
            <a:pPr lvl="1"/>
            <a:r>
              <a:rPr lang="en-US" b="1"/>
              <a:t>Substantive validity: </a:t>
            </a:r>
            <a:r>
              <a:rPr lang="en-US"/>
              <a:t>The scale categories may need refinement in future testing. </a:t>
            </a:r>
            <a:endParaRPr lang="en-US" b="1"/>
          </a:p>
          <a:p>
            <a:pPr lvl="1"/>
            <a:r>
              <a:rPr lang="en-US" b="1"/>
              <a:t>Structural validity: </a:t>
            </a:r>
            <a:r>
              <a:rPr lang="en-US"/>
              <a:t>Item-level ratings accurately reflect a school’s I-MTSS implementation status.</a:t>
            </a:r>
          </a:p>
          <a:p>
            <a:pPr lvl="1"/>
            <a:r>
              <a:rPr lang="en-US" b="1"/>
              <a:t>Generalizability: </a:t>
            </a:r>
            <a:r>
              <a:rPr lang="en-US"/>
              <a:t>Multiple raters produce similar ratings for schools, although some raters are more severe than others. </a:t>
            </a:r>
          </a:p>
        </p:txBody>
      </p:sp>
      <p:sp>
        <p:nvSpPr>
          <p:cNvPr id="5" name="Text Placeholder 4">
            <a:extLst>
              <a:ext uri="{FF2B5EF4-FFF2-40B4-BE49-F238E27FC236}">
                <a16:creationId xmlns:a16="http://schemas.microsoft.com/office/drawing/2014/main" id="{3A904E38-7AB3-0B48-8715-8DBA4909A215}"/>
              </a:ext>
            </a:extLst>
          </p:cNvPr>
          <p:cNvSpPr>
            <a:spLocks noGrp="1"/>
          </p:cNvSpPr>
          <p:nvPr>
            <p:ph type="body" sz="quarter" idx="14"/>
          </p:nvPr>
        </p:nvSpPr>
        <p:spPr/>
        <p:txBody>
          <a:bodyPr/>
          <a:lstStyle/>
          <a:p>
            <a:r>
              <a:rPr lang="en-US" sz="800"/>
              <a:t>Ghandi et al., (2025 </a:t>
            </a:r>
          </a:p>
        </p:txBody>
      </p:sp>
    </p:spTree>
    <p:extLst>
      <p:ext uri="{BB962C8B-B14F-4D97-AF65-F5344CB8AC3E}">
        <p14:creationId xmlns:p14="http://schemas.microsoft.com/office/powerpoint/2010/main" val="8201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7AED4-7774-C065-981D-DC1679566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55F0B5-0EE1-05FD-7C83-C4B79E0412D9}"/>
              </a:ext>
            </a:extLst>
          </p:cNvPr>
          <p:cNvSpPr>
            <a:spLocks noGrp="1"/>
          </p:cNvSpPr>
          <p:nvPr>
            <p:ph type="title"/>
          </p:nvPr>
        </p:nvSpPr>
        <p:spPr/>
        <p:txBody>
          <a:bodyPr/>
          <a:lstStyle/>
          <a:p>
            <a:r>
              <a:rPr lang="en-US"/>
              <a:t>Key Findings (Continued)</a:t>
            </a:r>
          </a:p>
        </p:txBody>
      </p:sp>
      <p:sp>
        <p:nvSpPr>
          <p:cNvPr id="3" name="Content Placeholder 2">
            <a:extLst>
              <a:ext uri="{FF2B5EF4-FFF2-40B4-BE49-F238E27FC236}">
                <a16:creationId xmlns:a16="http://schemas.microsoft.com/office/drawing/2014/main" id="{F1C7ACA2-58D6-C485-DA76-5E7344BF84F0}"/>
              </a:ext>
            </a:extLst>
          </p:cNvPr>
          <p:cNvSpPr>
            <a:spLocks noGrp="1"/>
          </p:cNvSpPr>
          <p:nvPr>
            <p:ph sz="quarter" idx="17"/>
          </p:nvPr>
        </p:nvSpPr>
        <p:spPr/>
        <p:txBody>
          <a:bodyPr>
            <a:normAutofit/>
          </a:bodyPr>
          <a:lstStyle/>
          <a:p>
            <a:r>
              <a:rPr lang="en-US" b="1"/>
              <a:t>Social validity: </a:t>
            </a:r>
          </a:p>
          <a:p>
            <a:pPr lvl="1"/>
            <a:r>
              <a:rPr lang="en-US"/>
              <a:t>The IMFR provided valuable insight into their school’s I-MTSS implementation effort. </a:t>
            </a:r>
          </a:p>
          <a:p>
            <a:pPr lvl="1"/>
            <a:r>
              <a:rPr lang="en-US"/>
              <a:t>Team members would participate in the IMFR administration again. </a:t>
            </a:r>
          </a:p>
          <a:p>
            <a:pPr lvl="1"/>
            <a:r>
              <a:rPr lang="en-US"/>
              <a:t>IMFR ratings accurately reflected their school’s I-MTSS implementation and that the ratings were easy to understand. </a:t>
            </a:r>
          </a:p>
          <a:p>
            <a:pPr lvl="1"/>
            <a:r>
              <a:rPr lang="en-US"/>
              <a:t>Participating in the IMFR administration was valuable because it helped them better understand their unique I-MTSS implementation strengths and areas for improvement.</a:t>
            </a:r>
          </a:p>
          <a:p>
            <a:pPr lvl="1"/>
            <a:r>
              <a:rPr lang="en-US"/>
              <a:t>Would recommend other schools use the tool.</a:t>
            </a:r>
          </a:p>
          <a:p>
            <a:pPr lvl="1"/>
            <a:r>
              <a:rPr lang="en-US"/>
              <a:t>The time required to participate in the process was difficult to manage. </a:t>
            </a:r>
          </a:p>
          <a:p>
            <a:pPr lvl="1"/>
            <a:endParaRPr lang="en-US"/>
          </a:p>
        </p:txBody>
      </p:sp>
      <p:sp>
        <p:nvSpPr>
          <p:cNvPr id="5" name="Text Placeholder 4">
            <a:extLst>
              <a:ext uri="{FF2B5EF4-FFF2-40B4-BE49-F238E27FC236}">
                <a16:creationId xmlns:a16="http://schemas.microsoft.com/office/drawing/2014/main" id="{23FDB1DD-E8DA-B7C2-865A-32C35A0425F8}"/>
              </a:ext>
            </a:extLst>
          </p:cNvPr>
          <p:cNvSpPr>
            <a:spLocks noGrp="1"/>
          </p:cNvSpPr>
          <p:nvPr>
            <p:ph type="body" sz="quarter" idx="14"/>
          </p:nvPr>
        </p:nvSpPr>
        <p:spPr/>
        <p:txBody>
          <a:bodyPr/>
          <a:lstStyle/>
          <a:p>
            <a:r>
              <a:rPr lang="en-US" sz="800"/>
              <a:t>Ghandi et al., (2025 </a:t>
            </a:r>
          </a:p>
        </p:txBody>
      </p:sp>
    </p:spTree>
    <p:extLst>
      <p:ext uri="{BB962C8B-B14F-4D97-AF65-F5344CB8AC3E}">
        <p14:creationId xmlns:p14="http://schemas.microsoft.com/office/powerpoint/2010/main" val="15384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1C6554C-EAC4-7A11-43FC-B10E00079BEA}"/>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A45C5FD8-E6BE-6019-3196-6A166C7AA45D}"/>
              </a:ext>
            </a:extLst>
          </p:cNvPr>
          <p:cNvSpPr>
            <a:spLocks noGrp="1"/>
          </p:cNvSpPr>
          <p:nvPr>
            <p:ph type="title"/>
          </p:nvPr>
        </p:nvSpPr>
        <p:spPr>
          <a:xfrm>
            <a:off x="0" y="-645328"/>
            <a:ext cx="11338560" cy="341592"/>
          </a:xfrm>
        </p:spPr>
        <p:txBody>
          <a:bodyPr/>
          <a:lstStyle/>
          <a:p>
            <a:r>
              <a:rPr lang="en-US"/>
              <a:t>IMFR Domains, Items, and Scales </a:t>
            </a:r>
          </a:p>
        </p:txBody>
      </p:sp>
      <p:pic>
        <p:nvPicPr>
          <p:cNvPr id="5" name="Picture 4" descr="The IMFR provides 14 item level ratings. Some items are rated on a five point scale. The infrastructure items are rated on a four point scale. ">
            <a:extLst>
              <a:ext uri="{FF2B5EF4-FFF2-40B4-BE49-F238E27FC236}">
                <a16:creationId xmlns:a16="http://schemas.microsoft.com/office/drawing/2014/main" id="{E31D260B-D91A-B976-012C-C15D0E6F7036}"/>
              </a:ext>
            </a:extLst>
          </p:cNvPr>
          <p:cNvPicPr>
            <a:picLocks noChangeAspect="1"/>
          </p:cNvPicPr>
          <p:nvPr/>
        </p:nvPicPr>
        <p:blipFill>
          <a:blip r:embed="rId3"/>
          <a:stretch>
            <a:fillRect/>
          </a:stretch>
        </p:blipFill>
        <p:spPr>
          <a:xfrm>
            <a:off x="2372810" y="11575"/>
            <a:ext cx="7627717" cy="6779337"/>
          </a:xfrm>
          <a:prstGeom prst="rect">
            <a:avLst/>
          </a:prstGeom>
          <a:ln>
            <a:solidFill>
              <a:schemeClr val="accent1"/>
            </a:solidFill>
          </a:ln>
        </p:spPr>
      </p:pic>
      <p:sp>
        <p:nvSpPr>
          <p:cNvPr id="12" name="Arc 11">
            <a:extLst>
              <a:ext uri="{FF2B5EF4-FFF2-40B4-BE49-F238E27FC236}">
                <a16:creationId xmlns:a16="http://schemas.microsoft.com/office/drawing/2014/main" id="{8696956D-E24E-A00E-EC82-F2FCC86439BE}"/>
              </a:ext>
              <a:ext uri="{C183D7F6-B498-43B3-948B-1728B52AA6E4}">
                <adec:decorative xmlns:adec="http://schemas.microsoft.com/office/drawing/2017/decorative" val="1"/>
              </a:ext>
            </a:extLst>
          </p:cNvPr>
          <p:cNvSpPr/>
          <p:nvPr/>
        </p:nvSpPr>
        <p:spPr>
          <a:xfrm rot="16200000">
            <a:off x="3841639" y="-3170305"/>
            <a:ext cx="2187616" cy="9546795"/>
          </a:xfrm>
          <a:prstGeom prst="arc">
            <a:avLst>
              <a:gd name="adj1" fmla="val 16493794"/>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n w="76200">
                <a:solidFill>
                  <a:schemeClr val="tx1"/>
                </a:solidFill>
              </a:ln>
            </a:endParaRPr>
          </a:p>
        </p:txBody>
      </p:sp>
      <p:sp>
        <p:nvSpPr>
          <p:cNvPr id="14" name="Arc 13">
            <a:extLst>
              <a:ext uri="{FF2B5EF4-FFF2-40B4-BE49-F238E27FC236}">
                <a16:creationId xmlns:a16="http://schemas.microsoft.com/office/drawing/2014/main" id="{6AD700BB-C223-233E-C639-050FCFFE64CC}"/>
              </a:ext>
              <a:ext uri="{C183D7F6-B498-43B3-948B-1728B52AA6E4}">
                <adec:decorative xmlns:adec="http://schemas.microsoft.com/office/drawing/2017/decorative" val="1"/>
              </a:ext>
            </a:extLst>
          </p:cNvPr>
          <p:cNvSpPr/>
          <p:nvPr/>
        </p:nvSpPr>
        <p:spPr>
          <a:xfrm rot="16200000">
            <a:off x="3969931" y="1316280"/>
            <a:ext cx="2268639" cy="9676042"/>
          </a:xfrm>
          <a:prstGeom prst="arc">
            <a:avLst>
              <a:gd name="adj1" fmla="val 16493794"/>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ln w="76200">
                <a:solidFill>
                  <a:schemeClr val="tx1"/>
                </a:solidFill>
              </a:ln>
            </a:endParaRPr>
          </a:p>
        </p:txBody>
      </p:sp>
    </p:spTree>
    <p:extLst>
      <p:ext uri="{BB962C8B-B14F-4D97-AF65-F5344CB8AC3E}">
        <p14:creationId xmlns:p14="http://schemas.microsoft.com/office/powerpoint/2010/main" val="19398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D823A-0CDC-F26F-F5CD-134CDC1974F4}"/>
              </a:ext>
            </a:extLst>
          </p:cNvPr>
          <p:cNvSpPr>
            <a:spLocks noGrp="1"/>
          </p:cNvSpPr>
          <p:nvPr>
            <p:ph type="title"/>
          </p:nvPr>
        </p:nvSpPr>
        <p:spPr>
          <a:xfrm>
            <a:off x="838200" y="365125"/>
            <a:ext cx="10515600" cy="1325563"/>
          </a:xfrm>
        </p:spPr>
        <p:txBody>
          <a:bodyPr>
            <a:normAutofit/>
          </a:bodyPr>
          <a:lstStyle/>
          <a:p>
            <a:r>
              <a:rPr lang="en-US"/>
              <a:t>Accessing the IMFR Suite of Materials </a:t>
            </a:r>
          </a:p>
        </p:txBody>
      </p:sp>
      <p:sp>
        <p:nvSpPr>
          <p:cNvPr id="6" name="Content Placeholder 5">
            <a:extLst>
              <a:ext uri="{FF2B5EF4-FFF2-40B4-BE49-F238E27FC236}">
                <a16:creationId xmlns:a16="http://schemas.microsoft.com/office/drawing/2014/main" id="{0851773A-3A32-B08D-C9A4-68FED38AAF6D}"/>
              </a:ext>
            </a:extLst>
          </p:cNvPr>
          <p:cNvSpPr>
            <a:spLocks noGrp="1"/>
          </p:cNvSpPr>
          <p:nvPr>
            <p:ph sz="quarter" idx="17"/>
          </p:nvPr>
        </p:nvSpPr>
        <p:spPr>
          <a:xfrm>
            <a:off x="457201" y="1308100"/>
            <a:ext cx="7725508" cy="4498975"/>
          </a:xfrm>
        </p:spPr>
        <p:txBody>
          <a:bodyPr>
            <a:normAutofit/>
          </a:bodyPr>
          <a:lstStyle/>
          <a:p>
            <a:r>
              <a:rPr lang="en-US"/>
              <a:t>Scan the QR code to the AIR IMFR landing page. </a:t>
            </a:r>
          </a:p>
          <a:p>
            <a:r>
              <a:rPr lang="en-US"/>
              <a:t>Scroll to the bottom of the webpage. </a:t>
            </a:r>
          </a:p>
          <a:p>
            <a:r>
              <a:rPr lang="en-US"/>
              <a:t>Complete the online form. You will get an automated email. Check your junk folder if you do not get the email. </a:t>
            </a:r>
          </a:p>
          <a:p>
            <a:r>
              <a:rPr lang="en-US"/>
              <a:t>Open the email, click on the link, and download the documents from Dropbox. You do not need a Dropbox account.  The email also contains the link to the IMFR training modules, which are hosted on the Moodle platform. </a:t>
            </a:r>
          </a:p>
          <a:p>
            <a:endParaRPr lang="en-US"/>
          </a:p>
        </p:txBody>
      </p:sp>
      <p:sp>
        <p:nvSpPr>
          <p:cNvPr id="12" name="Text Placeholder 11">
            <a:extLst>
              <a:ext uri="{FF2B5EF4-FFF2-40B4-BE49-F238E27FC236}">
                <a16:creationId xmlns:a16="http://schemas.microsoft.com/office/drawing/2014/main" id="{3147373D-E36A-20F0-7669-22AA157E140E}"/>
              </a:ext>
            </a:extLst>
          </p:cNvPr>
          <p:cNvSpPr>
            <a:spLocks noGrp="1"/>
          </p:cNvSpPr>
          <p:nvPr>
            <p:ph type="body" sz="quarter" idx="14"/>
          </p:nvPr>
        </p:nvSpPr>
        <p:spPr/>
        <p:txBody>
          <a:bodyPr/>
          <a:lstStyle/>
          <a:p>
            <a:endParaRPr lang="en-US"/>
          </a:p>
        </p:txBody>
      </p:sp>
      <p:sp>
        <p:nvSpPr>
          <p:cNvPr id="5" name="Slide Number Placeholder 4">
            <a:extLst>
              <a:ext uri="{FF2B5EF4-FFF2-40B4-BE49-F238E27FC236}">
                <a16:creationId xmlns:a16="http://schemas.microsoft.com/office/drawing/2014/main" id="{F5FE467B-BF51-3B50-2C39-E5A6D70D6A2C}"/>
              </a:ext>
            </a:extLst>
          </p:cNvPr>
          <p:cNvSpPr>
            <a:spLocks noGrp="1"/>
          </p:cNvSpPr>
          <p:nvPr>
            <p:ph type="sldNum" sz="quarter" idx="18"/>
          </p:nvPr>
        </p:nvSpPr>
        <p:spPr>
          <a:xfrm>
            <a:off x="457200" y="6422597"/>
            <a:ext cx="228600" cy="246888"/>
          </a:xfrm>
        </p:spPr>
        <p:txBody>
          <a:bodyPr/>
          <a:lstStyle/>
          <a:p>
            <a:fld id="{7E1341B0-7904-4148-9082-6535FE1E4D20}" type="slidenum">
              <a:rPr lang="en-US" smtClean="0"/>
              <a:pPr/>
              <a:t>17</a:t>
            </a:fld>
            <a:endParaRPr lang="en-US"/>
          </a:p>
        </p:txBody>
      </p:sp>
      <p:pic>
        <p:nvPicPr>
          <p:cNvPr id="3" name="Picture 2" descr="The slide contains a QR code to access the IMFR. ">
            <a:extLst>
              <a:ext uri="{FF2B5EF4-FFF2-40B4-BE49-F238E27FC236}">
                <a16:creationId xmlns:a16="http://schemas.microsoft.com/office/drawing/2014/main" id="{EE14640B-20AC-B725-BCB4-71D410CE88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1665" y="2466237"/>
            <a:ext cx="2354179" cy="2182700"/>
          </a:xfrm>
          <a:prstGeom prst="rect">
            <a:avLst/>
          </a:prstGeom>
          <a:solidFill>
            <a:schemeClr val="accent2"/>
          </a:solidFill>
          <a:ln w="28575">
            <a:solidFill>
              <a:schemeClr val="accent1"/>
            </a:solidFill>
          </a:ln>
        </p:spPr>
      </p:pic>
    </p:spTree>
    <p:extLst>
      <p:ext uri="{BB962C8B-B14F-4D97-AF65-F5344CB8AC3E}">
        <p14:creationId xmlns:p14="http://schemas.microsoft.com/office/powerpoint/2010/main" val="234412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85B9-2DBF-2F40-9A80-477108A12975}"/>
              </a:ext>
            </a:extLst>
          </p:cNvPr>
          <p:cNvSpPr>
            <a:spLocks noGrp="1"/>
          </p:cNvSpPr>
          <p:nvPr>
            <p:ph type="title"/>
          </p:nvPr>
        </p:nvSpPr>
        <p:spPr/>
        <p:txBody>
          <a:bodyPr/>
          <a:lstStyle/>
          <a:p>
            <a:r>
              <a:rPr lang="en-US"/>
              <a:t>Using the IMFR With A School Team </a:t>
            </a:r>
          </a:p>
        </p:txBody>
      </p:sp>
      <p:sp>
        <p:nvSpPr>
          <p:cNvPr id="4" name="Text Placeholder 3">
            <a:extLst>
              <a:ext uri="{FF2B5EF4-FFF2-40B4-BE49-F238E27FC236}">
                <a16:creationId xmlns:a16="http://schemas.microsoft.com/office/drawing/2014/main" id="{6A2BB46B-8FDA-D5C2-7516-40F0D9A3253B}"/>
              </a:ext>
            </a:extLst>
          </p:cNvPr>
          <p:cNvSpPr>
            <a:spLocks noGrp="1"/>
          </p:cNvSpPr>
          <p:nvPr>
            <p:ph type="body" sz="quarter" idx="14"/>
          </p:nvPr>
        </p:nvSpPr>
        <p:spPr/>
        <p:txBody>
          <a:bodyPr/>
          <a:lstStyle/>
          <a:p>
            <a:r>
              <a:rPr lang="en-US"/>
              <a:t>Gandhi et al., (2025)</a:t>
            </a:r>
          </a:p>
        </p:txBody>
      </p:sp>
      <p:sp>
        <p:nvSpPr>
          <p:cNvPr id="5" name="Slide Number Placeholder 4">
            <a:extLst>
              <a:ext uri="{FF2B5EF4-FFF2-40B4-BE49-F238E27FC236}">
                <a16:creationId xmlns:a16="http://schemas.microsoft.com/office/drawing/2014/main" id="{D4A5743F-370A-3AEE-9740-736E5018396A}"/>
              </a:ext>
            </a:extLst>
          </p:cNvPr>
          <p:cNvSpPr>
            <a:spLocks noGrp="1"/>
          </p:cNvSpPr>
          <p:nvPr>
            <p:ph type="sldNum" sz="quarter" idx="18"/>
          </p:nvPr>
        </p:nvSpPr>
        <p:spPr/>
        <p:txBody>
          <a:bodyPr/>
          <a:lstStyle/>
          <a:p>
            <a:fld id="{7E1341B0-7904-4148-9082-6535FE1E4D20}" type="slidenum">
              <a:rPr lang="en-US" smtClean="0"/>
              <a:pPr/>
              <a:t>18</a:t>
            </a:fld>
            <a:endParaRPr lang="en-US"/>
          </a:p>
        </p:txBody>
      </p:sp>
      <p:sp>
        <p:nvSpPr>
          <p:cNvPr id="10" name="Content Placeholder 9">
            <a:extLst>
              <a:ext uri="{FF2B5EF4-FFF2-40B4-BE49-F238E27FC236}">
                <a16:creationId xmlns:a16="http://schemas.microsoft.com/office/drawing/2014/main" id="{64B801CE-955F-B068-CF9A-81ED936A7B36}"/>
              </a:ext>
            </a:extLst>
          </p:cNvPr>
          <p:cNvSpPr>
            <a:spLocks noGrp="1"/>
          </p:cNvSpPr>
          <p:nvPr>
            <p:ph sz="quarter" idx="17"/>
          </p:nvPr>
        </p:nvSpPr>
        <p:spPr>
          <a:xfrm>
            <a:off x="457202" y="1794076"/>
            <a:ext cx="11274425" cy="4012364"/>
          </a:xfrm>
        </p:spPr>
        <p:txBody>
          <a:bodyPr/>
          <a:lstStyle/>
          <a:p>
            <a:pPr marL="565150" lvl="0" indent="-514350">
              <a:buFont typeface="+mj-lt"/>
              <a:buAutoNum type="arabicPeriod"/>
            </a:pPr>
            <a:r>
              <a:rPr lang="en-US"/>
              <a:t>Complete the IMFR training modules.</a:t>
            </a:r>
          </a:p>
          <a:p>
            <a:pPr marL="565150" lvl="0" indent="-514350">
              <a:buFont typeface="+mj-lt"/>
              <a:buAutoNum type="arabicPeriod"/>
            </a:pPr>
            <a:r>
              <a:rPr lang="en-US"/>
              <a:t>Conduct an interview with school MTSS leadership team using the IMFR Interview Protocol.</a:t>
            </a:r>
          </a:p>
          <a:p>
            <a:pPr marL="565150" lvl="0" indent="-514350">
              <a:buFont typeface="+mj-lt"/>
              <a:buAutoNum type="arabicPeriod"/>
            </a:pPr>
            <a:r>
              <a:rPr lang="en-US"/>
              <a:t>Use the IMFR Scoring Worksheet to generate I-MTSS ratings.</a:t>
            </a:r>
          </a:p>
          <a:p>
            <a:pPr marL="565150" lvl="0" indent="-514350">
              <a:buFont typeface="+mj-lt"/>
              <a:buAutoNum type="arabicPeriod"/>
            </a:pPr>
            <a:r>
              <a:rPr lang="en-US"/>
              <a:t>Provide the 14 item-level ratings to the school.</a:t>
            </a:r>
          </a:p>
          <a:p>
            <a:endParaRPr lang="en-US"/>
          </a:p>
        </p:txBody>
      </p:sp>
    </p:spTree>
    <p:extLst>
      <p:ext uri="{BB962C8B-B14F-4D97-AF65-F5344CB8AC3E}">
        <p14:creationId xmlns:p14="http://schemas.microsoft.com/office/powerpoint/2010/main" val="146942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D05B-6C97-C08F-59D8-5F8F3DE64F43}"/>
              </a:ext>
            </a:extLst>
          </p:cNvPr>
          <p:cNvSpPr>
            <a:spLocks noGrp="1"/>
          </p:cNvSpPr>
          <p:nvPr>
            <p:ph type="title"/>
          </p:nvPr>
        </p:nvSpPr>
        <p:spPr/>
        <p:txBody>
          <a:bodyPr/>
          <a:lstStyle/>
          <a:p>
            <a:r>
              <a:rPr lang="en-US"/>
              <a:t>Using the IMFR to Drive School Improvement </a:t>
            </a:r>
          </a:p>
        </p:txBody>
      </p:sp>
      <p:sp>
        <p:nvSpPr>
          <p:cNvPr id="5" name="Text Placeholder 4">
            <a:extLst>
              <a:ext uri="{FF2B5EF4-FFF2-40B4-BE49-F238E27FC236}">
                <a16:creationId xmlns:a16="http://schemas.microsoft.com/office/drawing/2014/main" id="{F3D6D5DF-0471-13E3-BACC-77579A1FF0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67C0D0-BE62-CB23-6784-0BBC2A2FE4AE}"/>
              </a:ext>
            </a:extLst>
          </p:cNvPr>
          <p:cNvSpPr>
            <a:spLocks noGrp="1"/>
          </p:cNvSpPr>
          <p:nvPr>
            <p:ph type="sldNum" idx="12"/>
          </p:nvPr>
        </p:nvSpPr>
        <p:spPr>
          <a:prstGeom prst="rect">
            <a:avLst/>
          </a:prstGeom>
        </p:spPr>
        <p:txBody>
          <a:bodyPr vert="horz" wrap="none" lIns="0" tIns="45720" rIns="91440" bIns="45720" rtlCol="0" anchor="ctr">
            <a:noAutofit/>
          </a:bodyPr>
          <a:lstStyle>
            <a:defPPr>
              <a:defRPr lang="en-US"/>
            </a:defPPr>
            <a:lvl1pPr marL="0" algn="l"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19</a:t>
            </a:fld>
            <a:endParaRPr lang="en-US"/>
          </a:p>
        </p:txBody>
      </p:sp>
    </p:spTree>
    <p:extLst>
      <p:ext uri="{BB962C8B-B14F-4D97-AF65-F5344CB8AC3E}">
        <p14:creationId xmlns:p14="http://schemas.microsoft.com/office/powerpoint/2010/main" val="375414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6600"/>
              <a:buFont typeface="Candara"/>
              <a:buNone/>
            </a:pPr>
            <a:r>
              <a:rPr lang="en-US" sz="6600"/>
              <a:t>Learning Objectives</a:t>
            </a:r>
            <a:endParaRPr/>
          </a:p>
        </p:txBody>
      </p:sp>
      <p:sp>
        <p:nvSpPr>
          <p:cNvPr id="128" name="Google Shape;128;p6"/>
          <p:cNvSpPr txBox="1">
            <a:spLocks noGrp="1"/>
          </p:cNvSpPr>
          <p:nvPr>
            <p:ph type="body" idx="1"/>
          </p:nvPr>
        </p:nvSpPr>
        <p:spPr>
          <a:xfrm>
            <a:off x="838200" y="1825625"/>
            <a:ext cx="10515600" cy="33482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By participating in this session, attendees will:</a:t>
            </a:r>
          </a:p>
          <a:p>
            <a:pPr marL="0" lvl="0" indent="0" algn="l" rtl="0">
              <a:lnSpc>
                <a:spcPct val="90000"/>
              </a:lnSpc>
              <a:spcBef>
                <a:spcPts val="0"/>
              </a:spcBef>
              <a:spcAft>
                <a:spcPts val="0"/>
              </a:spcAft>
              <a:buClr>
                <a:schemeClr val="dk1"/>
              </a:buClr>
              <a:buSzPts val="2400"/>
              <a:buNone/>
            </a:pPr>
            <a:endParaRPr lang="en-US" sz="2400"/>
          </a:p>
          <a:p>
            <a:pPr marL="514350" lvl="0" indent="-514350" algn="l" rtl="0">
              <a:lnSpc>
                <a:spcPct val="90000"/>
              </a:lnSpc>
              <a:spcBef>
                <a:spcPts val="0"/>
              </a:spcBef>
              <a:spcAft>
                <a:spcPts val="0"/>
              </a:spcAft>
              <a:buClr>
                <a:schemeClr val="dk1"/>
              </a:buClr>
              <a:buSzPts val="2400"/>
              <a:buFont typeface="Calibri"/>
              <a:buAutoNum type="arabicPeriod"/>
            </a:pPr>
            <a:r>
              <a:rPr lang="en-US" sz="2400"/>
              <a:t>Develop an understanding of a new tool for measuring implementation of integrated tiered systems</a:t>
            </a:r>
          </a:p>
          <a:p>
            <a:pPr marL="514350" lvl="0" indent="-514350" algn="l" rtl="0">
              <a:lnSpc>
                <a:spcPct val="90000"/>
              </a:lnSpc>
              <a:spcBef>
                <a:spcPts val="0"/>
              </a:spcBef>
              <a:spcAft>
                <a:spcPts val="0"/>
              </a:spcAft>
              <a:buClr>
                <a:schemeClr val="dk1"/>
              </a:buClr>
              <a:buSzPts val="2400"/>
              <a:buFont typeface="Calibri"/>
              <a:buAutoNum type="arabicPeriod"/>
            </a:pPr>
            <a:r>
              <a:rPr lang="en-US" sz="2400"/>
              <a:t>Describe how to assess faculty and staff’s views of goals, procedures, and outcomes</a:t>
            </a:r>
          </a:p>
          <a:p>
            <a:pPr marL="514350" lvl="0" indent="-514350" algn="l" rtl="0">
              <a:lnSpc>
                <a:spcPct val="90000"/>
              </a:lnSpc>
              <a:spcBef>
                <a:spcPts val="0"/>
              </a:spcBef>
              <a:spcAft>
                <a:spcPts val="0"/>
              </a:spcAft>
              <a:buClr>
                <a:schemeClr val="dk1"/>
              </a:buClr>
              <a:buSzPts val="2400"/>
              <a:buFont typeface="Calibri"/>
              <a:buAutoNum type="arabicPeriod"/>
            </a:pPr>
            <a:r>
              <a:rPr lang="en-US" sz="2400"/>
              <a:t>Learn how to conduct systematic screenings to inform instruction, using these three sources of data in an integrated fashion to guide implementation efforts </a:t>
            </a:r>
            <a:endParaRPr sz="2400"/>
          </a:p>
        </p:txBody>
      </p:sp>
      <p:sp>
        <p:nvSpPr>
          <p:cNvPr id="2" name="TextBox 1">
            <a:extLst>
              <a:ext uri="{FF2B5EF4-FFF2-40B4-BE49-F238E27FC236}">
                <a16:creationId xmlns:a16="http://schemas.microsoft.com/office/drawing/2014/main" id="{D696A557-80DC-452D-FE51-24F6B4279229}"/>
              </a:ext>
            </a:extLst>
          </p:cNvPr>
          <p:cNvSpPr txBox="1"/>
          <p:nvPr/>
        </p:nvSpPr>
        <p:spPr>
          <a:xfrm>
            <a:off x="838200" y="5032023"/>
            <a:ext cx="10515600" cy="923330"/>
          </a:xfrm>
          <a:prstGeom prst="rect">
            <a:avLst/>
          </a:prstGeom>
          <a:noFill/>
        </p:spPr>
        <p:txBody>
          <a:bodyPr wrap="square">
            <a:spAutoFit/>
          </a:bodyPr>
          <a:lstStyle/>
          <a:p>
            <a:r>
              <a:rPr lang="en-US" sz="1800">
                <a:cs typeface="Arial"/>
              </a:rPr>
              <a:t>Institute of Education Sciences, U.S. Department of Education </a:t>
            </a:r>
          </a:p>
          <a:p>
            <a:r>
              <a:rPr lang="en-US" sz="1800" b="0" i="0" u="none" strike="noStrike">
                <a:solidFill>
                  <a:srgbClr val="000000"/>
                </a:solidFill>
                <a:effectLst/>
                <a:latin typeface="Arial" panose="020B0604020202020204" pitchFamily="34" charset="0"/>
              </a:rPr>
              <a:t>R324N190002 </a:t>
            </a:r>
            <a:r>
              <a:rPr lang="en-US" sz="1800">
                <a:cs typeface="Arial"/>
              </a:rPr>
              <a:t>University of Kansas</a:t>
            </a:r>
          </a:p>
          <a:p>
            <a:r>
              <a:rPr lang="en-US" sz="1800"/>
              <a:t>R324N190007 America Institute for Research</a:t>
            </a:r>
            <a:endParaRPr lang="en-US" sz="180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CF35-F6FC-DFCD-8D40-B7CA9B3247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CD9120-2074-852A-C466-2B37FC8AAF65}"/>
              </a:ext>
            </a:extLst>
          </p:cNvPr>
          <p:cNvSpPr>
            <a:spLocks noGrp="1"/>
          </p:cNvSpPr>
          <p:nvPr>
            <p:ph type="title"/>
          </p:nvPr>
        </p:nvSpPr>
        <p:spPr>
          <a:xfrm>
            <a:off x="838200" y="365125"/>
            <a:ext cx="10515600" cy="1325563"/>
          </a:xfrm>
        </p:spPr>
        <p:txBody>
          <a:bodyPr/>
          <a:lstStyle/>
          <a:p>
            <a:r>
              <a:rPr lang="en-US"/>
              <a:t>Option 1: The Bright Spots Approach   </a:t>
            </a:r>
          </a:p>
        </p:txBody>
      </p:sp>
      <p:sp>
        <p:nvSpPr>
          <p:cNvPr id="7" name="Content Placeholder 6">
            <a:extLst>
              <a:ext uri="{FF2B5EF4-FFF2-40B4-BE49-F238E27FC236}">
                <a16:creationId xmlns:a16="http://schemas.microsoft.com/office/drawing/2014/main" id="{C1F887B0-A34B-133D-D472-290E9A62D0BF}"/>
              </a:ext>
            </a:extLst>
          </p:cNvPr>
          <p:cNvSpPr>
            <a:spLocks noGrp="1"/>
          </p:cNvSpPr>
          <p:nvPr>
            <p:ph sz="quarter" idx="17"/>
          </p:nvPr>
        </p:nvSpPr>
        <p:spPr>
          <a:xfrm>
            <a:off x="457200" y="1690688"/>
            <a:ext cx="11274425" cy="4116387"/>
          </a:xfrm>
        </p:spPr>
        <p:txBody>
          <a:bodyPr>
            <a:normAutofit fontScale="92500" lnSpcReduction="20000"/>
          </a:bodyPr>
          <a:lstStyle/>
          <a:p>
            <a:pPr marL="50800" indent="0">
              <a:buNone/>
            </a:pPr>
            <a:r>
              <a:rPr lang="en-US" b="1"/>
              <a:t>Prioritize improving the “bright spots” that are not yet rated as </a:t>
            </a:r>
            <a:r>
              <a:rPr lang="en-US" b="1" i="1"/>
              <a:t>Integrating, Sustaining, or Advanced</a:t>
            </a:r>
            <a:r>
              <a:rPr lang="en-US" b="1"/>
              <a:t>. </a:t>
            </a:r>
          </a:p>
          <a:p>
            <a:r>
              <a:rPr lang="en-US"/>
              <a:t>Review the Scoring Worksheet. </a:t>
            </a:r>
          </a:p>
          <a:p>
            <a:r>
              <a:rPr lang="en-US"/>
              <a:t>Which criteria were marked “No” for Tier 3, Diagnostic Assessment, and Progress Monitoring? </a:t>
            </a:r>
          </a:p>
          <a:p>
            <a:r>
              <a:rPr lang="en-US"/>
              <a:t>What would it take to turn each “No” to “Yes” for these items?</a:t>
            </a:r>
          </a:p>
          <a:p>
            <a:r>
              <a:rPr lang="en-US"/>
              <a:t>Would improving these items likely have a positive impact on IMFR ratings, staff, and students? </a:t>
            </a:r>
          </a:p>
          <a:p>
            <a:r>
              <a:rPr lang="en-US"/>
              <a:t>Would improving these items directly link to the school’s overall goals for students? </a:t>
            </a:r>
          </a:p>
          <a:p>
            <a:r>
              <a:rPr lang="en-US"/>
              <a:t>Is it feasible to improve these items? </a:t>
            </a:r>
          </a:p>
          <a:p>
            <a:pPr lvl="1"/>
            <a:endParaRPr lang="en-US"/>
          </a:p>
          <a:p>
            <a:pPr lvl="1"/>
            <a:endParaRPr lang="en-US"/>
          </a:p>
        </p:txBody>
      </p:sp>
      <p:sp>
        <p:nvSpPr>
          <p:cNvPr id="9" name="Text Placeholder 8">
            <a:extLst>
              <a:ext uri="{FF2B5EF4-FFF2-40B4-BE49-F238E27FC236}">
                <a16:creationId xmlns:a16="http://schemas.microsoft.com/office/drawing/2014/main" id="{3B81F431-FB77-9DB7-84C4-1B3F78AB7779}"/>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8AF470B3-0DD3-2C29-FC8F-776E30E7C07B}"/>
              </a:ext>
            </a:extLst>
          </p:cNvPr>
          <p:cNvSpPr>
            <a:spLocks noGrp="1"/>
          </p:cNvSpPr>
          <p:nvPr>
            <p:ph type="sldNum" sz="quarter" idx="18"/>
          </p:nvPr>
        </p:nvSpPr>
        <p:spPr>
          <a:xfrm>
            <a:off x="457200" y="6422597"/>
            <a:ext cx="228600" cy="246888"/>
          </a:xfrm>
        </p:spPr>
        <p:txBody>
          <a:bodyPr/>
          <a:lstStyle/>
          <a:p>
            <a:fld id="{7E1341B0-7904-4148-9082-6535FE1E4D20}" type="slidenum">
              <a:rPr lang="en-US" smtClean="0"/>
              <a:pPr/>
              <a:t>20</a:t>
            </a:fld>
            <a:endParaRPr lang="en-US"/>
          </a:p>
        </p:txBody>
      </p:sp>
    </p:spTree>
    <p:extLst>
      <p:ext uri="{BB962C8B-B14F-4D97-AF65-F5344CB8AC3E}">
        <p14:creationId xmlns:p14="http://schemas.microsoft.com/office/powerpoint/2010/main" val="216768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ier 3, Universal Assessent, Progress Monitoring, and Professional Learning are the items for improvement because they have the highest ratings. ">
            <a:extLst>
              <a:ext uri="{FF2B5EF4-FFF2-40B4-BE49-F238E27FC236}">
                <a16:creationId xmlns:a16="http://schemas.microsoft.com/office/drawing/2014/main" id="{E8E59B38-7436-8493-9D26-EF660CB8070A}"/>
              </a:ext>
            </a:extLst>
          </p:cNvPr>
          <p:cNvPicPr>
            <a:picLocks noChangeAspect="1"/>
          </p:cNvPicPr>
          <p:nvPr/>
        </p:nvPicPr>
        <p:blipFill>
          <a:blip r:embed="rId3"/>
          <a:stretch>
            <a:fillRect/>
          </a:stretch>
        </p:blipFill>
        <p:spPr>
          <a:xfrm>
            <a:off x="2309004" y="93325"/>
            <a:ext cx="7533574" cy="6695665"/>
          </a:xfrm>
          <a:prstGeom prst="rect">
            <a:avLst/>
          </a:prstGeom>
          <a:ln>
            <a:solidFill>
              <a:schemeClr val="accent1"/>
            </a:solidFill>
          </a:ln>
        </p:spPr>
      </p:pic>
      <p:sp>
        <p:nvSpPr>
          <p:cNvPr id="5" name="Title 4">
            <a:extLst>
              <a:ext uri="{FF2B5EF4-FFF2-40B4-BE49-F238E27FC236}">
                <a16:creationId xmlns:a16="http://schemas.microsoft.com/office/drawing/2014/main" id="{B4A9FE0D-E956-84F7-1F19-F3EE61AE90DE}"/>
              </a:ext>
            </a:extLst>
          </p:cNvPr>
          <p:cNvSpPr>
            <a:spLocks noGrp="1"/>
          </p:cNvSpPr>
          <p:nvPr>
            <p:ph type="title"/>
          </p:nvPr>
        </p:nvSpPr>
        <p:spPr>
          <a:xfrm>
            <a:off x="0" y="-645328"/>
            <a:ext cx="11338560" cy="341592"/>
          </a:xfrm>
        </p:spPr>
        <p:txBody>
          <a:bodyPr/>
          <a:lstStyle/>
          <a:p>
            <a:r>
              <a:rPr lang="en-US"/>
              <a:t>Step 1: Build on the existing bright spots, which are the highest IMFR ratings. </a:t>
            </a:r>
          </a:p>
        </p:txBody>
      </p:sp>
      <p:sp>
        <p:nvSpPr>
          <p:cNvPr id="21" name="Rectangle 20">
            <a:extLst>
              <a:ext uri="{FF2B5EF4-FFF2-40B4-BE49-F238E27FC236}">
                <a16:creationId xmlns:a16="http://schemas.microsoft.com/office/drawing/2014/main" id="{36516721-E46C-E0A8-A6EF-465912EEA8EC}"/>
              </a:ext>
              <a:ext uri="{C183D7F6-B498-43B3-948B-1728B52AA6E4}">
                <adec:decorative xmlns:adec="http://schemas.microsoft.com/office/drawing/2017/decorative" val="1"/>
              </a:ext>
            </a:extLst>
          </p:cNvPr>
          <p:cNvSpPr/>
          <p:nvPr/>
        </p:nvSpPr>
        <p:spPr>
          <a:xfrm>
            <a:off x="2349422" y="6393042"/>
            <a:ext cx="7493156" cy="310550"/>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2" name="Rectangle 21">
            <a:extLst>
              <a:ext uri="{FF2B5EF4-FFF2-40B4-BE49-F238E27FC236}">
                <a16:creationId xmlns:a16="http://schemas.microsoft.com/office/drawing/2014/main" id="{207579F8-1F49-9106-C96D-4246A609057C}"/>
              </a:ext>
              <a:ext uri="{C183D7F6-B498-43B3-948B-1728B52AA6E4}">
                <adec:decorative xmlns:adec="http://schemas.microsoft.com/office/drawing/2017/decorative" val="1"/>
              </a:ext>
            </a:extLst>
          </p:cNvPr>
          <p:cNvSpPr/>
          <p:nvPr/>
        </p:nvSpPr>
        <p:spPr>
          <a:xfrm>
            <a:off x="2354852" y="2614884"/>
            <a:ext cx="7441881" cy="529085"/>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3" name="Rectangle 22">
            <a:extLst>
              <a:ext uri="{FF2B5EF4-FFF2-40B4-BE49-F238E27FC236}">
                <a16:creationId xmlns:a16="http://schemas.microsoft.com/office/drawing/2014/main" id="{1BE6CC6C-2E89-AB15-F03D-ADFAD8FE5FCC}"/>
              </a:ext>
              <a:ext uri="{C183D7F6-B498-43B3-948B-1728B52AA6E4}">
                <adec:decorative xmlns:adec="http://schemas.microsoft.com/office/drawing/2017/decorative" val="1"/>
              </a:ext>
            </a:extLst>
          </p:cNvPr>
          <p:cNvSpPr/>
          <p:nvPr/>
        </p:nvSpPr>
        <p:spPr>
          <a:xfrm>
            <a:off x="2346457" y="1682182"/>
            <a:ext cx="7496121" cy="310550"/>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532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31E56-FBF3-E9E8-68BC-E3B83AC178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02E2F5-E6BA-5800-68A8-D83F89EC4A5B}"/>
              </a:ext>
            </a:extLst>
          </p:cNvPr>
          <p:cNvSpPr>
            <a:spLocks noGrp="1"/>
          </p:cNvSpPr>
          <p:nvPr>
            <p:ph type="title"/>
          </p:nvPr>
        </p:nvSpPr>
        <p:spPr>
          <a:xfrm>
            <a:off x="838200" y="365125"/>
            <a:ext cx="10515600" cy="1325563"/>
          </a:xfrm>
        </p:spPr>
        <p:txBody>
          <a:bodyPr/>
          <a:lstStyle/>
          <a:p>
            <a:r>
              <a:rPr lang="en-US"/>
              <a:t>Option 2: The Biggest Bang Approach  </a:t>
            </a:r>
          </a:p>
        </p:txBody>
      </p:sp>
      <p:sp>
        <p:nvSpPr>
          <p:cNvPr id="7" name="Content Placeholder 6">
            <a:extLst>
              <a:ext uri="{FF2B5EF4-FFF2-40B4-BE49-F238E27FC236}">
                <a16:creationId xmlns:a16="http://schemas.microsoft.com/office/drawing/2014/main" id="{5FE627C0-DA60-7173-3299-EA5812950482}"/>
              </a:ext>
            </a:extLst>
          </p:cNvPr>
          <p:cNvSpPr>
            <a:spLocks noGrp="1"/>
          </p:cNvSpPr>
          <p:nvPr>
            <p:ph sz="quarter" idx="17"/>
          </p:nvPr>
        </p:nvSpPr>
        <p:spPr>
          <a:xfrm>
            <a:off x="457200" y="1690688"/>
            <a:ext cx="11274425" cy="4116387"/>
          </a:xfrm>
        </p:spPr>
        <p:txBody>
          <a:bodyPr/>
          <a:lstStyle/>
          <a:p>
            <a:pPr marL="50800" indent="0">
              <a:buNone/>
            </a:pPr>
            <a:r>
              <a:rPr lang="en-US" b="1"/>
              <a:t>Prioritize improving the items that likely have the biggest positive impact on I-MTSS implementation, staff, and students. </a:t>
            </a:r>
          </a:p>
          <a:p>
            <a:r>
              <a:rPr lang="en-US"/>
              <a:t>Review the Scoring Worksheet. </a:t>
            </a:r>
          </a:p>
          <a:p>
            <a:r>
              <a:rPr lang="en-US"/>
              <a:t>Which items are easiest to improve yet would likely improve IMFR ratings and student outcomes yet reduce staff burden? </a:t>
            </a:r>
          </a:p>
          <a:p>
            <a:r>
              <a:rPr lang="en-US"/>
              <a:t>Would improving these items directly link to the school’s overall goals for students? </a:t>
            </a:r>
          </a:p>
          <a:p>
            <a:endParaRPr lang="en-US"/>
          </a:p>
          <a:p>
            <a:pPr lvl="1"/>
            <a:endParaRPr lang="en-US"/>
          </a:p>
        </p:txBody>
      </p:sp>
      <p:sp>
        <p:nvSpPr>
          <p:cNvPr id="9" name="Text Placeholder 8">
            <a:extLst>
              <a:ext uri="{FF2B5EF4-FFF2-40B4-BE49-F238E27FC236}">
                <a16:creationId xmlns:a16="http://schemas.microsoft.com/office/drawing/2014/main" id="{F76D95B9-8AE2-F7FC-6771-AE636EC5C647}"/>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F57C2CEE-5D72-8145-046E-4418ECE8E812}"/>
              </a:ext>
            </a:extLst>
          </p:cNvPr>
          <p:cNvSpPr>
            <a:spLocks noGrp="1"/>
          </p:cNvSpPr>
          <p:nvPr>
            <p:ph type="sldNum" sz="quarter" idx="18"/>
          </p:nvPr>
        </p:nvSpPr>
        <p:spPr>
          <a:xfrm>
            <a:off x="457200" y="6422597"/>
            <a:ext cx="228600" cy="246888"/>
          </a:xfrm>
        </p:spPr>
        <p:txBody>
          <a:bodyPr/>
          <a:lstStyle/>
          <a:p>
            <a:fld id="{7E1341B0-7904-4148-9082-6535FE1E4D20}" type="slidenum">
              <a:rPr lang="en-US" smtClean="0"/>
              <a:pPr/>
              <a:t>22</a:t>
            </a:fld>
            <a:endParaRPr lang="en-US"/>
          </a:p>
        </p:txBody>
      </p:sp>
    </p:spTree>
    <p:extLst>
      <p:ext uri="{BB962C8B-B14F-4D97-AF65-F5344CB8AC3E}">
        <p14:creationId xmlns:p14="http://schemas.microsoft.com/office/powerpoint/2010/main" val="35814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E919-1F2E-493F-AE61-DF3AF0007BC7}"/>
            </a:ext>
          </a:extLst>
        </p:cNvPr>
        <p:cNvGrpSpPr/>
        <p:nvPr/>
      </p:nvGrpSpPr>
      <p:grpSpPr>
        <a:xfrm>
          <a:off x="0" y="0"/>
          <a:ext cx="0" cy="0"/>
          <a:chOff x="0" y="0"/>
          <a:chExt cx="0" cy="0"/>
        </a:xfrm>
      </p:grpSpPr>
      <p:pic>
        <p:nvPicPr>
          <p:cNvPr id="25" name="Picture 24" descr="This school decided to focus on improving DBDM items and school leadership because they were the items that were easiest to change. ">
            <a:extLst>
              <a:ext uri="{FF2B5EF4-FFF2-40B4-BE49-F238E27FC236}">
                <a16:creationId xmlns:a16="http://schemas.microsoft.com/office/drawing/2014/main" id="{89A6B850-950A-6CA8-8957-30F692B1540F}"/>
              </a:ext>
            </a:extLst>
          </p:cNvPr>
          <p:cNvPicPr>
            <a:picLocks noChangeAspect="1"/>
          </p:cNvPicPr>
          <p:nvPr/>
        </p:nvPicPr>
        <p:blipFill>
          <a:blip r:embed="rId3"/>
          <a:stretch>
            <a:fillRect/>
          </a:stretch>
        </p:blipFill>
        <p:spPr>
          <a:xfrm>
            <a:off x="2309004" y="93325"/>
            <a:ext cx="7533574" cy="6695665"/>
          </a:xfrm>
          <a:prstGeom prst="rect">
            <a:avLst/>
          </a:prstGeom>
          <a:ln>
            <a:solidFill>
              <a:schemeClr val="accent1"/>
            </a:solidFill>
          </a:ln>
        </p:spPr>
      </p:pic>
      <p:sp>
        <p:nvSpPr>
          <p:cNvPr id="21" name="Rectangle 20">
            <a:extLst>
              <a:ext uri="{FF2B5EF4-FFF2-40B4-BE49-F238E27FC236}">
                <a16:creationId xmlns:a16="http://schemas.microsoft.com/office/drawing/2014/main" id="{C5B21ECF-1D88-41BD-F743-ABC55C2FFB84}"/>
              </a:ext>
              <a:ext uri="{C183D7F6-B498-43B3-948B-1728B52AA6E4}">
                <adec:decorative xmlns:adec="http://schemas.microsoft.com/office/drawing/2017/decorative" val="1"/>
              </a:ext>
            </a:extLst>
          </p:cNvPr>
          <p:cNvSpPr/>
          <p:nvPr/>
        </p:nvSpPr>
        <p:spPr>
          <a:xfrm>
            <a:off x="2349422" y="5771909"/>
            <a:ext cx="7493156" cy="281650"/>
          </a:xfrm>
          <a:prstGeom prst="rect">
            <a:avLst/>
          </a:prstGeom>
          <a:noFill/>
          <a:ln w="76200">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2" name="Rectangle 21">
            <a:extLst>
              <a:ext uri="{FF2B5EF4-FFF2-40B4-BE49-F238E27FC236}">
                <a16:creationId xmlns:a16="http://schemas.microsoft.com/office/drawing/2014/main" id="{3ED19FB4-7EB5-1125-8389-0EBC351817AC}"/>
              </a:ext>
              <a:ext uri="{C183D7F6-B498-43B3-948B-1728B52AA6E4}">
                <adec:decorative xmlns:adec="http://schemas.microsoft.com/office/drawing/2017/decorative" val="1"/>
              </a:ext>
            </a:extLst>
          </p:cNvPr>
          <p:cNvSpPr/>
          <p:nvPr/>
        </p:nvSpPr>
        <p:spPr>
          <a:xfrm>
            <a:off x="2354854" y="1987387"/>
            <a:ext cx="7441881" cy="1238893"/>
          </a:xfrm>
          <a:prstGeom prst="rect">
            <a:avLst/>
          </a:prstGeom>
          <a:noFill/>
          <a:ln w="76200">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Title 5">
            <a:extLst>
              <a:ext uri="{FF2B5EF4-FFF2-40B4-BE49-F238E27FC236}">
                <a16:creationId xmlns:a16="http://schemas.microsoft.com/office/drawing/2014/main" id="{4CB3A67A-ED2C-A8E5-8CE6-9A9785288820}"/>
              </a:ext>
            </a:extLst>
          </p:cNvPr>
          <p:cNvSpPr>
            <a:spLocks noGrp="1"/>
          </p:cNvSpPr>
          <p:nvPr>
            <p:ph type="title"/>
          </p:nvPr>
        </p:nvSpPr>
        <p:spPr>
          <a:xfrm>
            <a:off x="0" y="-769977"/>
            <a:ext cx="11338560" cy="590891"/>
          </a:xfrm>
        </p:spPr>
        <p:txBody>
          <a:bodyPr/>
          <a:lstStyle/>
          <a:p>
            <a:r>
              <a:rPr lang="en-US"/>
              <a:t>You could also focus on improving ratings that likely have the most impact on I-MTSS implementation and student outcomes. </a:t>
            </a:r>
          </a:p>
        </p:txBody>
      </p:sp>
    </p:spTree>
    <p:extLst>
      <p:ext uri="{BB962C8B-B14F-4D97-AF65-F5344CB8AC3E}">
        <p14:creationId xmlns:p14="http://schemas.microsoft.com/office/powerpoint/2010/main" val="28645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0D6D2-BB4E-A12A-B32D-EAFFB0250A17}"/>
              </a:ext>
            </a:extLst>
          </p:cNvPr>
          <p:cNvSpPr>
            <a:spLocks noGrp="1"/>
          </p:cNvSpPr>
          <p:nvPr>
            <p:ph type="title"/>
          </p:nvPr>
        </p:nvSpPr>
        <p:spPr/>
        <p:txBody>
          <a:bodyPr>
            <a:normAutofit/>
          </a:bodyPr>
          <a:lstStyle/>
          <a:p>
            <a:r>
              <a:rPr lang="en-US"/>
              <a:t>Plan-Do-Study-Act (PDSA) Cycles Tool </a:t>
            </a:r>
          </a:p>
        </p:txBody>
      </p:sp>
      <p:sp>
        <p:nvSpPr>
          <p:cNvPr id="4" name="Text Placeholder 3">
            <a:extLst>
              <a:ext uri="{FF2B5EF4-FFF2-40B4-BE49-F238E27FC236}">
                <a16:creationId xmlns:a16="http://schemas.microsoft.com/office/drawing/2014/main" id="{BBBC4964-6452-5C0C-A71D-0D9FB38EBDEC}"/>
              </a:ext>
            </a:extLst>
          </p:cNvPr>
          <p:cNvSpPr>
            <a:spLocks noGrp="1"/>
          </p:cNvSpPr>
          <p:nvPr>
            <p:ph type="body" sz="quarter" idx="14"/>
          </p:nvPr>
        </p:nvSpPr>
        <p:spPr/>
        <p:txBody>
          <a:bodyPr>
            <a:normAutofit fontScale="92500" lnSpcReduction="10000"/>
          </a:bodyPr>
          <a:lstStyle/>
          <a:p>
            <a:pPr marL="50800" indent="0">
              <a:buNone/>
            </a:pPr>
            <a:r>
              <a:rPr lang="en-US" sz="1000">
                <a:hlinkClick r:id="rId3"/>
              </a:rPr>
              <a:t>https://implementation.fpg.unc.edu/resource/pdsa-planning-template/</a:t>
            </a:r>
            <a:r>
              <a:rPr lang="en-US" sz="1000"/>
              <a:t>  </a:t>
            </a:r>
          </a:p>
        </p:txBody>
      </p:sp>
      <p:pic>
        <p:nvPicPr>
          <p:cNvPr id="8" name="Content Placeholder 6" descr="This slide shows a plan do study act cycle tool ">
            <a:extLst>
              <a:ext uri="{FF2B5EF4-FFF2-40B4-BE49-F238E27FC236}">
                <a16:creationId xmlns:a16="http://schemas.microsoft.com/office/drawing/2014/main" id="{DAFD2959-F303-91D4-A9E3-869EC3E1A5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968" y="1853583"/>
            <a:ext cx="2728480" cy="3789797"/>
          </a:xfrm>
          <a:prstGeom prst="rect">
            <a:avLst/>
          </a:prstGeom>
          <a:ln>
            <a:solidFill>
              <a:schemeClr val="accent1"/>
            </a:solidFill>
          </a:ln>
        </p:spPr>
      </p:pic>
    </p:spTree>
    <p:extLst>
      <p:ext uri="{BB962C8B-B14F-4D97-AF65-F5344CB8AC3E}">
        <p14:creationId xmlns:p14="http://schemas.microsoft.com/office/powerpoint/2010/main" val="1442596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20F9FD-5A2D-4442-1AC6-6F79C9C8AD0A}"/>
              </a:ext>
            </a:extLst>
          </p:cNvPr>
          <p:cNvSpPr>
            <a:spLocks noGrp="1"/>
          </p:cNvSpPr>
          <p:nvPr>
            <p:ph type="title"/>
          </p:nvPr>
        </p:nvSpPr>
        <p:spPr/>
        <p:txBody>
          <a:bodyPr/>
          <a:lstStyle/>
          <a:p>
            <a:r>
              <a:rPr lang="en-US"/>
              <a:t>Tracking IMFR Results  </a:t>
            </a:r>
          </a:p>
        </p:txBody>
      </p:sp>
      <p:sp>
        <p:nvSpPr>
          <p:cNvPr id="7" name="Content Placeholder 6">
            <a:extLst>
              <a:ext uri="{FF2B5EF4-FFF2-40B4-BE49-F238E27FC236}">
                <a16:creationId xmlns:a16="http://schemas.microsoft.com/office/drawing/2014/main" id="{498217A5-0511-B60A-8402-4FE647BC8547}"/>
              </a:ext>
            </a:extLst>
          </p:cNvPr>
          <p:cNvSpPr>
            <a:spLocks noGrp="1"/>
          </p:cNvSpPr>
          <p:nvPr>
            <p:ph sz="quarter" idx="17"/>
          </p:nvPr>
        </p:nvSpPr>
        <p:spPr/>
        <p:txBody>
          <a:bodyPr>
            <a:normAutofit/>
          </a:bodyPr>
          <a:lstStyle/>
          <a:p>
            <a:r>
              <a:rPr lang="en-US"/>
              <a:t>Enter IMFR item-level ratings and scoring worksheet data for each school into Excel or another spreadsheet. </a:t>
            </a:r>
          </a:p>
          <a:p>
            <a:r>
              <a:rPr lang="en-US"/>
              <a:t>Update twice annually or annually</a:t>
            </a:r>
          </a:p>
          <a:p>
            <a:r>
              <a:rPr lang="en-US"/>
              <a:t>Analyze for trends: </a:t>
            </a:r>
          </a:p>
          <a:p>
            <a:pPr lvl="1"/>
            <a:r>
              <a:rPr lang="en-US"/>
              <a:t>Items with consistently lowest and highest ratings </a:t>
            </a:r>
          </a:p>
          <a:p>
            <a:pPr lvl="1"/>
            <a:r>
              <a:rPr lang="en-US"/>
              <a:t>Schools/districts with lowest and highest ratings </a:t>
            </a:r>
          </a:p>
          <a:p>
            <a:r>
              <a:rPr lang="en-US"/>
              <a:t>Conduct PDSA Cycles to support improvement efforts and to inform: </a:t>
            </a:r>
          </a:p>
          <a:p>
            <a:pPr lvl="1"/>
            <a:r>
              <a:rPr lang="en-US"/>
              <a:t>Resource allocation</a:t>
            </a:r>
          </a:p>
          <a:p>
            <a:pPr lvl="1"/>
            <a:r>
              <a:rPr lang="en-US"/>
              <a:t>Alignment and coherence across initiatives</a:t>
            </a:r>
          </a:p>
          <a:p>
            <a:pPr lvl="1"/>
            <a:r>
              <a:rPr lang="en-US"/>
              <a:t>Prioritization of I-MTSS implementation</a:t>
            </a:r>
          </a:p>
          <a:p>
            <a:endParaRPr lang="en-US"/>
          </a:p>
        </p:txBody>
      </p:sp>
      <p:sp>
        <p:nvSpPr>
          <p:cNvPr id="6" name="Text Placeholder 5">
            <a:extLst>
              <a:ext uri="{FF2B5EF4-FFF2-40B4-BE49-F238E27FC236}">
                <a16:creationId xmlns:a16="http://schemas.microsoft.com/office/drawing/2014/main" id="{F6E523EF-B4F3-5F62-FDE5-231AC34EFA28}"/>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E67BE554-BA50-B8BC-D21B-A68088A848D2}"/>
              </a:ext>
            </a:extLst>
          </p:cNvPr>
          <p:cNvSpPr>
            <a:spLocks noGrp="1"/>
          </p:cNvSpPr>
          <p:nvPr>
            <p:ph type="sldNum" sz="quarter" idx="18"/>
          </p:nvPr>
        </p:nvSpPr>
        <p:spPr/>
        <p:txBody>
          <a:bodyPr/>
          <a:lstStyle/>
          <a:p>
            <a:fld id="{7E1341B0-7904-4148-9082-6535FE1E4D20}" type="slidenum">
              <a:rPr lang="en-US" smtClean="0"/>
              <a:pPr/>
              <a:t>25</a:t>
            </a:fld>
            <a:endParaRPr lang="en-US"/>
          </a:p>
        </p:txBody>
      </p:sp>
    </p:spTree>
    <p:extLst>
      <p:ext uri="{BB962C8B-B14F-4D97-AF65-F5344CB8AC3E}">
        <p14:creationId xmlns:p14="http://schemas.microsoft.com/office/powerpoint/2010/main" val="839281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D394A5-C69A-7CD9-3671-E8F2310209E7}"/>
              </a:ext>
            </a:extLst>
          </p:cNvPr>
          <p:cNvSpPr>
            <a:spLocks noGrp="1"/>
          </p:cNvSpPr>
          <p:nvPr>
            <p:ph type="title"/>
          </p:nvPr>
        </p:nvSpPr>
        <p:spPr/>
        <p:txBody>
          <a:bodyPr/>
          <a:lstStyle/>
          <a:p>
            <a:r>
              <a:rPr lang="en-US"/>
              <a:t>Resources and Wrap-Up</a:t>
            </a:r>
          </a:p>
        </p:txBody>
      </p:sp>
      <p:sp>
        <p:nvSpPr>
          <p:cNvPr id="2" name="Text Placeholder 1">
            <a:extLst>
              <a:ext uri="{FF2B5EF4-FFF2-40B4-BE49-F238E27FC236}">
                <a16:creationId xmlns:a16="http://schemas.microsoft.com/office/drawing/2014/main" id="{F1886936-2DE7-35C1-206A-AE62BF2805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8900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6DB5-C675-5BBC-F9D4-C27D771A850D}"/>
              </a:ext>
            </a:extLst>
          </p:cNvPr>
          <p:cNvSpPr>
            <a:spLocks noGrp="1"/>
          </p:cNvSpPr>
          <p:nvPr>
            <p:ph type="title"/>
          </p:nvPr>
        </p:nvSpPr>
        <p:spPr/>
        <p:txBody>
          <a:bodyPr/>
          <a:lstStyle/>
          <a:p>
            <a:r>
              <a:rPr lang="en-US"/>
              <a:t>I-MTSS Resources </a:t>
            </a:r>
          </a:p>
        </p:txBody>
      </p:sp>
      <p:sp>
        <p:nvSpPr>
          <p:cNvPr id="3" name="Content Placeholder 2">
            <a:extLst>
              <a:ext uri="{FF2B5EF4-FFF2-40B4-BE49-F238E27FC236}">
                <a16:creationId xmlns:a16="http://schemas.microsoft.com/office/drawing/2014/main" id="{CA557B16-55E5-AED0-3FF8-FED831AF2FE5}"/>
              </a:ext>
            </a:extLst>
          </p:cNvPr>
          <p:cNvSpPr>
            <a:spLocks noGrp="1"/>
          </p:cNvSpPr>
          <p:nvPr>
            <p:ph sz="quarter" idx="17"/>
          </p:nvPr>
        </p:nvSpPr>
        <p:spPr>
          <a:xfrm>
            <a:off x="457202" y="1562582"/>
            <a:ext cx="11274425" cy="4243858"/>
          </a:xfrm>
        </p:spPr>
        <p:txBody>
          <a:bodyPr/>
          <a:lstStyle/>
          <a:p>
            <a:r>
              <a:rPr lang="en-US"/>
              <a:t>Special Issue on I-MTSS from Intervention and School Clinic: https://mtss.org/intervention-in-school-and-clinic-special-series/ </a:t>
            </a:r>
          </a:p>
          <a:p>
            <a:r>
              <a:rPr lang="en-US"/>
              <a:t>I-MTSS Network: </a:t>
            </a:r>
            <a:r>
              <a:rPr lang="en-US">
                <a:hlinkClick r:id="rId2"/>
              </a:rPr>
              <a:t>https://mtss.org/</a:t>
            </a:r>
            <a:r>
              <a:rPr lang="en-US"/>
              <a:t> </a:t>
            </a:r>
          </a:p>
          <a:p>
            <a:r>
              <a:rPr lang="en-US"/>
              <a:t>PBIS Network: </a:t>
            </a:r>
            <a:r>
              <a:rPr lang="en-US">
                <a:hlinkClick r:id="rId3"/>
              </a:rPr>
              <a:t>https://www.pbis.org/video/integrating-academic-social-emotional-behavioral-and-mental-health-supports-for-student-need</a:t>
            </a:r>
            <a:endParaRPr lang="en-US"/>
          </a:p>
          <a:p>
            <a:r>
              <a:rPr lang="en-US"/>
              <a:t>AIR: </a:t>
            </a:r>
            <a:r>
              <a:rPr lang="en-US">
                <a:hlinkClick r:id="rId4"/>
              </a:rPr>
              <a:t>https://mtss4success.org/resource/integrated-mtss-rubric</a:t>
            </a:r>
            <a:r>
              <a:rPr lang="en-US"/>
              <a:t>   </a:t>
            </a:r>
          </a:p>
          <a:p>
            <a:endParaRPr lang="en-US"/>
          </a:p>
          <a:p>
            <a:endParaRPr lang="en-US"/>
          </a:p>
        </p:txBody>
      </p:sp>
      <p:sp>
        <p:nvSpPr>
          <p:cNvPr id="4" name="Text Placeholder 3">
            <a:extLst>
              <a:ext uri="{FF2B5EF4-FFF2-40B4-BE49-F238E27FC236}">
                <a16:creationId xmlns:a16="http://schemas.microsoft.com/office/drawing/2014/main" id="{50C25955-CD8C-4FE7-550B-9212A7CC98C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00913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584C-6EEB-E183-CC92-9C2168B4B757}"/>
              </a:ext>
            </a:extLst>
          </p:cNvPr>
          <p:cNvSpPr>
            <a:spLocks noGrp="1"/>
          </p:cNvSpPr>
          <p:nvPr>
            <p:ph type="title"/>
          </p:nvPr>
        </p:nvSpPr>
        <p:spPr>
          <a:xfrm>
            <a:off x="838200" y="365125"/>
            <a:ext cx="10515600" cy="1325563"/>
          </a:xfrm>
        </p:spPr>
        <p:txBody>
          <a:bodyPr/>
          <a:lstStyle/>
          <a:p>
            <a:r>
              <a:rPr lang="en-US"/>
              <a:t>AIR’s I-MTSS Services</a:t>
            </a:r>
          </a:p>
        </p:txBody>
      </p:sp>
      <p:sp>
        <p:nvSpPr>
          <p:cNvPr id="4" name="Text Placeholder 3">
            <a:extLst>
              <a:ext uri="{FF2B5EF4-FFF2-40B4-BE49-F238E27FC236}">
                <a16:creationId xmlns:a16="http://schemas.microsoft.com/office/drawing/2014/main" id="{B18D6DF6-548F-B1CB-2201-06EC24A9849B}"/>
              </a:ext>
            </a:extLst>
          </p:cNvPr>
          <p:cNvSpPr>
            <a:spLocks noGrp="1"/>
          </p:cNvSpPr>
          <p:nvPr>
            <p:ph type="body" sz="quarter" idx="14"/>
          </p:nvPr>
        </p:nvSpPr>
        <p:spPr/>
        <p:txBody>
          <a:bodyPr/>
          <a:lstStyle/>
          <a:p>
            <a:endParaRPr lang="en-US"/>
          </a:p>
        </p:txBody>
      </p:sp>
      <p:pic>
        <p:nvPicPr>
          <p:cNvPr id="3" name="Picture Placeholder 22" descr="A person in a white blazer and blue dress">
            <a:extLst>
              <a:ext uri="{FF2B5EF4-FFF2-40B4-BE49-F238E27FC236}">
                <a16:creationId xmlns:a16="http://schemas.microsoft.com/office/drawing/2014/main" id="{40EFC74D-FD95-39CF-109D-3CA431E5EC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0"/>
          <a:stretch>
            <a:fillRect/>
          </a:stretch>
        </p:blipFill>
        <p:spPr>
          <a:xfrm>
            <a:off x="1861927" y="2190343"/>
            <a:ext cx="3723730" cy="3034530"/>
          </a:xfrm>
          <a:prstGeom prst="ellipse">
            <a:avLst/>
          </a:prstGeom>
        </p:spPr>
      </p:pic>
      <p:sp>
        <p:nvSpPr>
          <p:cNvPr id="5" name="Speech Bubble: Oval 4">
            <a:extLst>
              <a:ext uri="{FF2B5EF4-FFF2-40B4-BE49-F238E27FC236}">
                <a16:creationId xmlns:a16="http://schemas.microsoft.com/office/drawing/2014/main" id="{40F28CEE-03AD-8A70-D7EF-64DE58741C10}"/>
              </a:ext>
            </a:extLst>
          </p:cNvPr>
          <p:cNvSpPr/>
          <p:nvPr/>
        </p:nvSpPr>
        <p:spPr>
          <a:xfrm>
            <a:off x="7221415" y="971303"/>
            <a:ext cx="4132385" cy="4093066"/>
          </a:xfrm>
          <a:prstGeom prst="wedgeEllipseCallout">
            <a:avLst>
              <a:gd name="adj1" fmla="val -111796"/>
              <a:gd name="adj2" fmla="val 84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Email </a:t>
            </a:r>
            <a:r>
              <a:rPr lang="en-US" sz="2400">
                <a:solidFill>
                  <a:schemeClr val="bg1"/>
                </a:solidFill>
                <a:hlinkClick r:id="rId4">
                  <a:extLst>
                    <a:ext uri="{A12FA001-AC4F-418D-AE19-62706E023703}">
                      <ahyp:hlinkClr xmlns:ahyp="http://schemas.microsoft.com/office/drawing/2018/hyperlinkcolor" val="tx"/>
                    </a:ext>
                  </a:extLst>
                </a:hlinkClick>
              </a:rPr>
              <a:t>Jpierce@air.org</a:t>
            </a:r>
            <a:r>
              <a:rPr lang="en-US" sz="2400">
                <a:solidFill>
                  <a:schemeClr val="bg1"/>
                </a:solidFill>
              </a:rPr>
              <a:t> or</a:t>
            </a:r>
          </a:p>
          <a:p>
            <a:pPr algn="ctr"/>
            <a:endParaRPr lang="en-US" sz="2400">
              <a:solidFill>
                <a:schemeClr val="bg1"/>
              </a:solidFill>
            </a:endParaRPr>
          </a:p>
          <a:p>
            <a:pPr algn="ctr"/>
            <a:r>
              <a:rPr lang="en-US" sz="2400">
                <a:solidFill>
                  <a:schemeClr val="bg1"/>
                </a:solidFill>
              </a:rPr>
              <a:t> </a:t>
            </a:r>
            <a:r>
              <a:rPr lang="en-US" sz="2400">
                <a:solidFill>
                  <a:schemeClr val="bg1"/>
                </a:solidFill>
                <a:hlinkClick r:id="rId5">
                  <a:extLst>
                    <a:ext uri="{A12FA001-AC4F-418D-AE19-62706E023703}">
                      <ahyp:hlinkClr xmlns:ahyp="http://schemas.microsoft.com/office/drawing/2018/hyperlinkcolor" val="tx"/>
                    </a:ext>
                  </a:extLst>
                </a:hlinkClick>
              </a:rPr>
              <a:t>IMFR@AIR.ORG</a:t>
            </a:r>
            <a:endParaRPr lang="en-US" sz="2400">
              <a:solidFill>
                <a:schemeClr val="bg1"/>
              </a:solidFill>
            </a:endParaRPr>
          </a:p>
          <a:p>
            <a:pPr algn="ctr"/>
            <a:endParaRPr lang="en-US" sz="2400">
              <a:solidFill>
                <a:schemeClr val="bg1"/>
              </a:solidFill>
            </a:endParaRPr>
          </a:p>
          <a:p>
            <a:pPr algn="ctr"/>
            <a:r>
              <a:rPr lang="en-US" sz="2400">
                <a:solidFill>
                  <a:schemeClr val="bg1"/>
                </a:solidFill>
              </a:rPr>
              <a:t> to learn how AIR can support your school, district, or state! </a:t>
            </a:r>
          </a:p>
        </p:txBody>
      </p:sp>
    </p:spTree>
    <p:extLst>
      <p:ext uri="{BB962C8B-B14F-4D97-AF65-F5344CB8AC3E}">
        <p14:creationId xmlns:p14="http://schemas.microsoft.com/office/powerpoint/2010/main" val="3924759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4F42-2B47-D103-0338-9F585FED5DA7}"/>
              </a:ext>
            </a:extLst>
          </p:cNvPr>
          <p:cNvSpPr>
            <a:spLocks noGrp="1"/>
          </p:cNvSpPr>
          <p:nvPr>
            <p:ph type="title"/>
          </p:nvPr>
        </p:nvSpPr>
        <p:spPr/>
        <p:txBody>
          <a:bodyPr/>
          <a:lstStyle/>
          <a:p>
            <a:r>
              <a:rPr lang="en-US"/>
              <a:t>Coaching Resources </a:t>
            </a:r>
          </a:p>
        </p:txBody>
      </p:sp>
      <p:sp>
        <p:nvSpPr>
          <p:cNvPr id="8" name="Content Placeholder 7">
            <a:extLst>
              <a:ext uri="{FF2B5EF4-FFF2-40B4-BE49-F238E27FC236}">
                <a16:creationId xmlns:a16="http://schemas.microsoft.com/office/drawing/2014/main" id="{67E63210-D829-043E-71FE-6DD68A2908B6}"/>
              </a:ext>
            </a:extLst>
          </p:cNvPr>
          <p:cNvSpPr>
            <a:spLocks noGrp="1"/>
          </p:cNvSpPr>
          <p:nvPr>
            <p:ph sz="quarter" idx="17"/>
          </p:nvPr>
        </p:nvSpPr>
        <p:spPr/>
        <p:txBody>
          <a:bodyPr/>
          <a:lstStyle/>
          <a:p>
            <a:endParaRPr lang="en-US"/>
          </a:p>
        </p:txBody>
      </p:sp>
      <p:sp>
        <p:nvSpPr>
          <p:cNvPr id="4" name="Text Placeholder 3">
            <a:extLst>
              <a:ext uri="{FF2B5EF4-FFF2-40B4-BE49-F238E27FC236}">
                <a16:creationId xmlns:a16="http://schemas.microsoft.com/office/drawing/2014/main" id="{21942DCA-AD62-957D-B88D-B72C94969C2C}"/>
              </a:ext>
            </a:extLst>
          </p:cNvPr>
          <p:cNvSpPr>
            <a:spLocks noGrp="1"/>
          </p:cNvSpPr>
          <p:nvPr>
            <p:ph type="body" sz="quarter" idx="14"/>
          </p:nvPr>
        </p:nvSpPr>
        <p:spPr/>
        <p:txBody>
          <a:bodyPr/>
          <a:lstStyle/>
          <a:p>
            <a:r>
              <a:rPr lang="en-US" sz="1050"/>
              <a:t>Pierce (2024); Pierce &amp; St. Martin (2023) </a:t>
            </a:r>
          </a:p>
        </p:txBody>
      </p:sp>
      <p:pic>
        <p:nvPicPr>
          <p:cNvPr id="7" name="Picture 6">
            <a:extLst>
              <a:ext uri="{FF2B5EF4-FFF2-40B4-BE49-F238E27FC236}">
                <a16:creationId xmlns:a16="http://schemas.microsoft.com/office/drawing/2014/main" id="{D999D596-C829-D507-42FB-FFFB163D64A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7930" y="1716966"/>
            <a:ext cx="3190074" cy="4253432"/>
          </a:xfrm>
          <a:prstGeom prst="rect">
            <a:avLst/>
          </a:prstGeom>
          <a:ln>
            <a:solidFill>
              <a:schemeClr val="accent1"/>
            </a:solidFill>
          </a:ln>
        </p:spPr>
      </p:pic>
      <p:pic>
        <p:nvPicPr>
          <p:cNvPr id="9" name="Picture 8">
            <a:extLst>
              <a:ext uri="{FF2B5EF4-FFF2-40B4-BE49-F238E27FC236}">
                <a16:creationId xmlns:a16="http://schemas.microsoft.com/office/drawing/2014/main" id="{F4E37BE8-B77E-E4CC-1AAE-E1B38567B4C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9669" y="2935388"/>
            <a:ext cx="2011516" cy="2011516"/>
          </a:xfrm>
          <a:prstGeom prst="rect">
            <a:avLst/>
          </a:prstGeom>
          <a:ln>
            <a:solidFill>
              <a:schemeClr val="accent1"/>
            </a:solidFill>
          </a:ln>
        </p:spPr>
      </p:pic>
      <p:pic>
        <p:nvPicPr>
          <p:cNvPr id="11" name="Picture 10">
            <a:extLst>
              <a:ext uri="{FF2B5EF4-FFF2-40B4-BE49-F238E27FC236}">
                <a16:creationId xmlns:a16="http://schemas.microsoft.com/office/drawing/2014/main" id="{9C78709D-D299-AAE8-9906-40600EC37EC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30" t="-266"/>
          <a:stretch>
            <a:fillRect/>
          </a:stretch>
        </p:blipFill>
        <p:spPr>
          <a:xfrm>
            <a:off x="1851879" y="1521439"/>
            <a:ext cx="3354386" cy="4356225"/>
          </a:xfrm>
          <a:prstGeom prst="rect">
            <a:avLst/>
          </a:prstGeom>
        </p:spPr>
      </p:pic>
    </p:spTree>
    <p:extLst>
      <p:ext uri="{BB962C8B-B14F-4D97-AF65-F5344CB8AC3E}">
        <p14:creationId xmlns:p14="http://schemas.microsoft.com/office/powerpoint/2010/main" val="303518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0F590F-9C3D-1FB6-A08F-4F9B8A44B0D1}"/>
              </a:ext>
            </a:extLst>
          </p:cNvPr>
          <p:cNvSpPr>
            <a:spLocks noGrp="1"/>
          </p:cNvSpPr>
          <p:nvPr>
            <p:ph type="title"/>
          </p:nvPr>
        </p:nvSpPr>
        <p:spPr/>
        <p:txBody>
          <a:bodyPr/>
          <a:lstStyle/>
          <a:p>
            <a:r>
              <a:rPr lang="en-US"/>
              <a:t>Agenda</a:t>
            </a:r>
          </a:p>
        </p:txBody>
      </p:sp>
      <p:sp>
        <p:nvSpPr>
          <p:cNvPr id="6" name="Text Placeholder 5">
            <a:extLst>
              <a:ext uri="{FF2B5EF4-FFF2-40B4-BE49-F238E27FC236}">
                <a16:creationId xmlns:a16="http://schemas.microsoft.com/office/drawing/2014/main" id="{4870F647-8CA2-C0CE-DFC5-425FA8830B74}"/>
              </a:ext>
            </a:extLst>
          </p:cNvPr>
          <p:cNvSpPr>
            <a:spLocks noGrp="1"/>
          </p:cNvSpPr>
          <p:nvPr>
            <p:ph type="body" idx="1"/>
          </p:nvPr>
        </p:nvSpPr>
        <p:spPr/>
        <p:txBody>
          <a:bodyPr/>
          <a:lstStyle/>
          <a:p>
            <a:pPr marL="628650" indent="-514350">
              <a:buFont typeface="+mj-lt"/>
              <a:buAutoNum type="arabicPeriod"/>
            </a:pPr>
            <a:r>
              <a:rPr lang="en-US"/>
              <a:t>Introducing the Integrated MTSS Rubric</a:t>
            </a:r>
          </a:p>
          <a:p>
            <a:pPr marL="628650" indent="-514350">
              <a:buFont typeface="+mj-lt"/>
              <a:buAutoNum type="arabicPeriod"/>
            </a:pPr>
            <a:r>
              <a:rPr lang="en-US"/>
              <a:t>Collecting and Using Treatment Integrity and Social Validity Data: An Illustration in Ci3T Models</a:t>
            </a:r>
          </a:p>
          <a:p>
            <a:pPr marL="628650" indent="-514350">
              <a:buFont typeface="+mj-lt"/>
              <a:buAutoNum type="arabicPeriod"/>
            </a:pPr>
            <a:r>
              <a:rPr lang="en-US"/>
              <a:t>Collecting and Using Systematic Screening: An Illustration in Ci3T Models</a:t>
            </a:r>
          </a:p>
        </p:txBody>
      </p:sp>
    </p:spTree>
    <p:extLst>
      <p:ext uri="{BB962C8B-B14F-4D97-AF65-F5344CB8AC3E}">
        <p14:creationId xmlns:p14="http://schemas.microsoft.com/office/powerpoint/2010/main" val="3292893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2F9A-ABE8-B45B-AB2C-E94C06C95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9E017-50CC-5583-A8A2-103DF55FBD17}"/>
              </a:ext>
            </a:extLst>
          </p:cNvPr>
          <p:cNvSpPr>
            <a:spLocks noGrp="1"/>
          </p:cNvSpPr>
          <p:nvPr>
            <p:ph type="title"/>
          </p:nvPr>
        </p:nvSpPr>
        <p:spPr/>
        <p:txBody>
          <a:bodyPr/>
          <a:lstStyle/>
          <a:p>
            <a:r>
              <a:rPr lang="en-US"/>
              <a:t>Collecting and Using Treatment Integrity and Social Validity Data</a:t>
            </a:r>
          </a:p>
        </p:txBody>
      </p:sp>
      <p:sp>
        <p:nvSpPr>
          <p:cNvPr id="3" name="Text Placeholder 2">
            <a:extLst>
              <a:ext uri="{FF2B5EF4-FFF2-40B4-BE49-F238E27FC236}">
                <a16:creationId xmlns:a16="http://schemas.microsoft.com/office/drawing/2014/main" id="{CAEDC3F7-D903-081A-9B9A-8F4020D20A33}"/>
              </a:ext>
            </a:extLst>
          </p:cNvPr>
          <p:cNvSpPr>
            <a:spLocks noGrp="1"/>
          </p:cNvSpPr>
          <p:nvPr>
            <p:ph type="body" idx="1"/>
          </p:nvPr>
        </p:nvSpPr>
        <p:spPr/>
        <p:txBody>
          <a:bodyPr>
            <a:normAutofit lnSpcReduction="10000"/>
          </a:bodyPr>
          <a:lstStyle/>
          <a:p>
            <a:pPr marL="0" indent="0">
              <a:spcBef>
                <a:spcPts val="0"/>
              </a:spcBef>
            </a:pPr>
            <a:r>
              <a:rPr lang="en-US"/>
              <a:t>An Illustration in Ci3T Models</a:t>
            </a:r>
            <a:br>
              <a:rPr lang="en-US"/>
            </a:br>
            <a:br>
              <a:rPr lang="en-US"/>
            </a:br>
            <a:r>
              <a:rPr lang="en-US" sz="1900"/>
              <a:t>The research reported here was supported by the Institute of Education Sciences, U.S. Department of Education, through Grant R324N190002 to University of Kansas. The opinions expressed are those of the authors and do not represent views of the Institute or the U.S. Department of Education.</a:t>
            </a:r>
            <a:endParaRPr lang="en-US"/>
          </a:p>
        </p:txBody>
      </p:sp>
    </p:spTree>
    <p:extLst>
      <p:ext uri="{BB962C8B-B14F-4D97-AF65-F5344CB8AC3E}">
        <p14:creationId xmlns:p14="http://schemas.microsoft.com/office/powerpoint/2010/main" val="323240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solidFill>
            <a:schemeClr val="bg2"/>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 (1)</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6812-BBCA-3655-3149-ABB7ED94AA2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1623738-DFBD-0BC0-00B9-196525B5B993}"/>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a:extLst>
              <a:ext uri="{FF2B5EF4-FFF2-40B4-BE49-F238E27FC236}">
                <a16:creationId xmlns:a16="http://schemas.microsoft.com/office/drawing/2014/main" id="{46A7B39F-DB81-CE8D-DC44-D5160475749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sp>
        <p:nvSpPr>
          <p:cNvPr id="9" name="TextBox">
            <a:extLst>
              <a:ext uri="{FF2B5EF4-FFF2-40B4-BE49-F238E27FC236}">
                <a16:creationId xmlns:a16="http://schemas.microsoft.com/office/drawing/2014/main" id="{31559F4C-17A9-F66B-861D-8EF95F7DE495}"/>
              </a:ext>
            </a:extLst>
          </p:cNvPr>
          <p:cNvSpPr txBox="1"/>
          <p:nvPr/>
        </p:nvSpPr>
        <p:spPr>
          <a:xfrm>
            <a:off x="539817" y="4891373"/>
            <a:ext cx="348031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Social Validity: </a:t>
            </a:r>
            <a:r>
              <a:rPr kumimoji="0" lang="en-US" sz="2000" b="0" i="0" u="none" strike="noStrike" kern="1200" cap="none" spc="0" normalizeH="0" baseline="0" noProof="0">
                <a:ln>
                  <a:noFill/>
                </a:ln>
                <a:solidFill>
                  <a:srgbClr val="356D3C">
                    <a:lumMod val="75000"/>
                  </a:srgbClr>
                </a:solidFill>
                <a:effectLst/>
                <a:uLnTx/>
                <a:uFillTx/>
                <a:latin typeface="Arial" panose="020B0604020202020204"/>
                <a:ea typeface="+mn-ea"/>
                <a:cs typeface="+mn-cs"/>
              </a:rPr>
              <a:t>PIRS</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Results</a:t>
            </a:r>
          </a:p>
        </p:txBody>
      </p:sp>
      <p:graphicFrame>
        <p:nvGraphicFramePr>
          <p:cNvPr id="6" name="Table">
            <a:extLst>
              <a:ext uri="{FF2B5EF4-FFF2-40B4-BE49-F238E27FC236}">
                <a16:creationId xmlns:a16="http://schemas.microsoft.com/office/drawing/2014/main" id="{7AC11E1D-70A9-A5BE-CE00-C2B7C7751D80}"/>
              </a:ext>
            </a:extLst>
          </p:cNvPr>
          <p:cNvGraphicFramePr>
            <a:graphicFrameLocks noGrp="1"/>
          </p:cNvGraphicFramePr>
          <p:nvPr>
            <p:extLst>
              <p:ext uri="{D42A27DB-BD31-4B8C-83A1-F6EECF244321}">
                <p14:modId xmlns:p14="http://schemas.microsoft.com/office/powerpoint/2010/main" val="3085857098"/>
              </p:ext>
            </p:extLst>
          </p:nvPr>
        </p:nvGraphicFramePr>
        <p:xfrm>
          <a:off x="539817" y="5260705"/>
          <a:ext cx="10680321" cy="792460"/>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1972142">
                  <a:extLst>
                    <a:ext uri="{9D8B030D-6E8A-4147-A177-3AD203B41FA5}">
                      <a16:colId xmlns:a16="http://schemas.microsoft.com/office/drawing/2014/main" val="20001"/>
                    </a:ext>
                  </a:extLst>
                </a:gridCol>
                <a:gridCol w="1972142">
                  <a:extLst>
                    <a:ext uri="{9D8B030D-6E8A-4147-A177-3AD203B41FA5}">
                      <a16:colId xmlns:a16="http://schemas.microsoft.com/office/drawing/2014/main" val="20002"/>
                    </a:ext>
                  </a:extLst>
                </a:gridCol>
                <a:gridCol w="1972142">
                  <a:extLst>
                    <a:ext uri="{9D8B030D-6E8A-4147-A177-3AD203B41FA5}">
                      <a16:colId xmlns:a16="http://schemas.microsoft.com/office/drawing/2014/main" val="20003"/>
                    </a:ext>
                  </a:extLst>
                </a:gridCol>
                <a:gridCol w="1972142">
                  <a:extLst>
                    <a:ext uri="{9D8B030D-6E8A-4147-A177-3AD203B41FA5}">
                      <a16:colId xmlns:a16="http://schemas.microsoft.com/office/drawing/2014/main" val="532871245"/>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bg2"/>
                    </a:solidFill>
                  </a:tcPr>
                </a:tc>
                <a:tc>
                  <a:txBody>
                    <a:bodyPr/>
                    <a:lstStyle/>
                    <a:p>
                      <a:pPr algn="ctr"/>
                      <a:r>
                        <a:rPr lang="en-US" sz="2000"/>
                        <a:t>Fall: </a:t>
                      </a:r>
                      <a:r>
                        <a:rPr lang="en-US" sz="2000" i="1"/>
                        <a:t>n</a:t>
                      </a:r>
                      <a:endParaRPr lang="en-US" sz="2000"/>
                    </a:p>
                  </a:txBody>
                  <a:tcPr marT="45715" marB="45715" anchor="ctr">
                    <a:solidFill>
                      <a:schemeClr val="bg2"/>
                    </a:solidFill>
                  </a:tcPr>
                </a:tc>
                <a:tc>
                  <a:txBody>
                    <a:bodyPr/>
                    <a:lstStyle/>
                    <a:p>
                      <a:pPr algn="ctr"/>
                      <a:r>
                        <a:rPr lang="en-US" sz="1800"/>
                        <a:t>Fall: % (</a:t>
                      </a:r>
                      <a:r>
                        <a:rPr lang="en-US" sz="1800" i="1"/>
                        <a:t>SD</a:t>
                      </a:r>
                      <a:r>
                        <a:rPr lang="en-US" sz="1800"/>
                        <a:t>)</a:t>
                      </a:r>
                    </a:p>
                  </a:txBody>
                  <a:tcPr marT="45715" marB="45715"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a:t>
                      </a:r>
                      <a:r>
                        <a:rPr lang="en-US" sz="2000" i="1"/>
                        <a:t>n</a:t>
                      </a:r>
                      <a:endParaRPr lang="en-US" sz="2000"/>
                    </a:p>
                  </a:txBody>
                  <a:tcPr marT="45715" marB="45715" anchor="ctr">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 (</a:t>
                      </a:r>
                      <a:r>
                        <a:rPr lang="en-US" sz="2000" i="1"/>
                        <a:t>SD</a:t>
                      </a:r>
                      <a:r>
                        <a:rPr lang="en-US" sz="2000"/>
                        <a:t>)</a:t>
                      </a:r>
                    </a:p>
                  </a:txBody>
                  <a:tcPr marT="45715" marB="45715" anchor="ctr">
                    <a:solidFill>
                      <a:schemeClr val="bg2"/>
                    </a:solidFill>
                  </a:tcPr>
                </a:tc>
                <a:extLst>
                  <a:ext uri="{0D108BD9-81ED-4DB2-BD59-A6C34878D82A}">
                    <a16:rowId xmlns:a16="http://schemas.microsoft.com/office/drawing/2014/main" val="10000"/>
                  </a:ext>
                </a:extLst>
              </a:tr>
              <a:tr h="365760">
                <a:tc>
                  <a:txBody>
                    <a:bodyPr/>
                    <a:lstStyle/>
                    <a:p>
                      <a:r>
                        <a:rPr lang="en-US" sz="2000"/>
                        <a:t>2025-2026</a:t>
                      </a:r>
                    </a:p>
                  </a:txBody>
                  <a:tcPr marT="45715" marB="45715" anchor="ctr">
                    <a:solidFill>
                      <a:srgbClr val="EAEFF7"/>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rgbClr val="EAEFF7"/>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rgbClr val="EAEFF7"/>
                    </a:solidFill>
                  </a:tcPr>
                </a:tc>
                <a:tc>
                  <a:txBody>
                    <a:bodyPr/>
                    <a:lstStyle/>
                    <a:p>
                      <a:pPr algn="ctr"/>
                      <a:r>
                        <a:rPr lang="en-US" sz="2000"/>
                        <a:t>TBD</a:t>
                      </a:r>
                    </a:p>
                  </a:txBody>
                  <a:tcPr marT="45715" marB="45715" anchor="ctr">
                    <a:solidFill>
                      <a:srgbClr val="EAEFF7"/>
                    </a:solidFill>
                  </a:tcPr>
                </a:tc>
                <a:tc>
                  <a:txBody>
                    <a:bodyPr/>
                    <a:lstStyle/>
                    <a:p>
                      <a:r>
                        <a:rPr lang="en-US" sz="2000" kern="1200">
                          <a:solidFill>
                            <a:schemeClr val="dk1"/>
                          </a:solidFill>
                          <a:latin typeface="+mn-lt"/>
                          <a:ea typeface="+mn-ea"/>
                          <a:cs typeface="+mn-cs"/>
                        </a:rPr>
                        <a:t>TBD</a:t>
                      </a:r>
                      <a:endParaRPr lang="en-US"/>
                    </a:p>
                  </a:txBody>
                  <a:tcPr marL="9525" marR="9525" marT="9525" marB="0" anchor="ctr">
                    <a:solidFill>
                      <a:srgbClr val="EAEFF7"/>
                    </a:solidFill>
                  </a:tcPr>
                </a:tc>
                <a:extLst>
                  <a:ext uri="{0D108BD9-81ED-4DB2-BD59-A6C34878D82A}">
                    <a16:rowId xmlns:a16="http://schemas.microsoft.com/office/drawing/2014/main" val="2829139887"/>
                  </a:ext>
                </a:extLst>
              </a:tr>
            </a:tbl>
          </a:graphicData>
        </a:graphic>
      </p:graphicFrame>
    </p:spTree>
    <p:extLst>
      <p:ext uri="{BB962C8B-B14F-4D97-AF65-F5344CB8AC3E}">
        <p14:creationId xmlns:p14="http://schemas.microsoft.com/office/powerpoint/2010/main" val="335717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4D5E-932C-88B8-6495-A3E74BE4D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E9BBD-DF4F-2E88-B8CB-D4E9D166F6B9}"/>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1">
            <a:extLst>
              <a:ext uri="{FF2B5EF4-FFF2-40B4-BE49-F238E27FC236}">
                <a16:creationId xmlns:a16="http://schemas.microsoft.com/office/drawing/2014/main" id="{46F2C41B-D95C-17B1-791A-A89E2316370D}"/>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graphicFrame>
        <p:nvGraphicFramePr>
          <p:cNvPr id="12" name="Content Placeholder 2">
            <a:extLst>
              <a:ext uri="{FF2B5EF4-FFF2-40B4-BE49-F238E27FC236}">
                <a16:creationId xmlns:a16="http://schemas.microsoft.com/office/drawing/2014/main" id="{C79D45FB-1369-D201-2804-1BE14CBDA461}"/>
              </a:ext>
            </a:extLst>
          </p:cNvPr>
          <p:cNvGraphicFramePr>
            <a:graphicFrameLocks noGrp="1"/>
          </p:cNvGraphicFramePr>
          <p:nvPr>
            <p:ph sz="half" idx="2"/>
            <p:extLst>
              <p:ext uri="{D42A27DB-BD31-4B8C-83A1-F6EECF244321}">
                <p14:modId xmlns:p14="http://schemas.microsoft.com/office/powerpoint/2010/main" val="3136755825"/>
              </p:ext>
            </p:extLst>
          </p:nvPr>
        </p:nvGraphicFramePr>
        <p:xfrm>
          <a:off x="6508955" y="1825624"/>
          <a:ext cx="5426372" cy="4863933"/>
        </p:xfrm>
        <a:graphic>
          <a:graphicData uri="http://schemas.openxmlformats.org/drawingml/2006/table">
            <a:tbl>
              <a:tblPr firstRow="1" bandRow="1">
                <a:tableStyleId>{7DF18680-E054-41AD-8BC1-D1AEF772440D}</a:tableStyleId>
              </a:tblPr>
              <a:tblGrid>
                <a:gridCol w="1356593">
                  <a:extLst>
                    <a:ext uri="{9D8B030D-6E8A-4147-A177-3AD203B41FA5}">
                      <a16:colId xmlns:a16="http://schemas.microsoft.com/office/drawing/2014/main" val="20000"/>
                    </a:ext>
                  </a:extLst>
                </a:gridCol>
                <a:gridCol w="1356593">
                  <a:extLst>
                    <a:ext uri="{9D8B030D-6E8A-4147-A177-3AD203B41FA5}">
                      <a16:colId xmlns:a16="http://schemas.microsoft.com/office/drawing/2014/main" val="20001"/>
                    </a:ext>
                  </a:extLst>
                </a:gridCol>
                <a:gridCol w="1356593">
                  <a:extLst>
                    <a:ext uri="{9D8B030D-6E8A-4147-A177-3AD203B41FA5}">
                      <a16:colId xmlns:a16="http://schemas.microsoft.com/office/drawing/2014/main" val="20002"/>
                    </a:ext>
                  </a:extLst>
                </a:gridCol>
                <a:gridCol w="1356593">
                  <a:extLst>
                    <a:ext uri="{9D8B030D-6E8A-4147-A177-3AD203B41FA5}">
                      <a16:colId xmlns:a16="http://schemas.microsoft.com/office/drawing/2014/main" val="1902313632"/>
                    </a:ext>
                  </a:extLst>
                </a:gridCol>
              </a:tblGrid>
              <a:tr h="1114163">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bg2"/>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Fall 2025 Teacher Self-Report*</a:t>
                      </a:r>
                      <a:endParaRPr lang="en-US" sz="2800">
                        <a:effectLst/>
                      </a:endParaRPr>
                    </a:p>
                  </a:txBody>
                  <a:tcPr marL="57830" marR="57830" marT="57830" marB="57830" anchor="ctr">
                    <a:solidFill>
                      <a:schemeClr val="bg2"/>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Educator Direct Observation*</a:t>
                      </a:r>
                      <a:endParaRPr lang="en-US" sz="2800">
                        <a:effectLst/>
                      </a:endParaRPr>
                    </a:p>
                  </a:txBody>
                  <a:tcPr marL="57830" marR="57830" marT="57830" marB="57830" anchor="ctr">
                    <a:solidFill>
                      <a:schemeClr val="bg2"/>
                    </a:solidFill>
                  </a:tcPr>
                </a:tc>
                <a:tc>
                  <a:txBody>
                    <a:bodyPr/>
                    <a:lstStyle/>
                    <a:p>
                      <a:pPr algn="l"/>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Observer Direct Observation*</a:t>
                      </a:r>
                      <a:endParaRPr lang="en-US"/>
                    </a:p>
                  </a:txBody>
                  <a:tcPr marL="57830" marR="57830" marT="57830" marB="57830" anchor="ctr">
                    <a:solidFill>
                      <a:schemeClr val="bg2"/>
                    </a:solidFill>
                  </a:tcPr>
                </a:tc>
                <a:extLst>
                  <a:ext uri="{0D108BD9-81ED-4DB2-BD59-A6C34878D82A}">
                    <a16:rowId xmlns:a16="http://schemas.microsoft.com/office/drawing/2014/main" val="10000"/>
                  </a:ext>
                </a:extLst>
              </a:tr>
              <a:tr h="749954">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rgbClr val="EAEFF7"/>
                    </a:solidFill>
                  </a:tcPr>
                </a:tc>
                <a:extLst>
                  <a:ext uri="{0D108BD9-81ED-4DB2-BD59-A6C34878D82A}">
                    <a16:rowId xmlns:a16="http://schemas.microsoft.com/office/drawing/2014/main" val="2829139887"/>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rgbClr val="EAEFF7"/>
                    </a:solidFill>
                  </a:tcPr>
                </a:tc>
                <a:extLst>
                  <a:ext uri="{0D108BD9-81ED-4DB2-BD59-A6C34878D82A}">
                    <a16:rowId xmlns:a16="http://schemas.microsoft.com/office/drawing/2014/main" val="252639338"/>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rgbClr val="EAEFF7"/>
                    </a:solidFill>
                  </a:tcPr>
                </a:tc>
                <a:extLst>
                  <a:ext uri="{0D108BD9-81ED-4DB2-BD59-A6C34878D82A}">
                    <a16:rowId xmlns:a16="http://schemas.microsoft.com/office/drawing/2014/main" val="1692494223"/>
                  </a:ext>
                </a:extLst>
              </a:tr>
              <a:tr h="749954">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rgbClr val="EAEFF7"/>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rgbClr val="EAEFF7"/>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66994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C1674-7D62-2185-49F7-6FF43F6AE2D7}"/>
              </a:ext>
            </a:extLst>
          </p:cNvPr>
          <p:cNvSpPr>
            <a:spLocks noGrp="1"/>
          </p:cNvSpPr>
          <p:nvPr>
            <p:ph type="title"/>
          </p:nvPr>
        </p:nvSpPr>
        <p:spPr/>
        <p:txBody>
          <a:bodyPr/>
          <a:lstStyle/>
          <a:p>
            <a:r>
              <a:rPr lang="en-US"/>
              <a:t>Integrated Tiered Systems of Support</a:t>
            </a:r>
          </a:p>
        </p:txBody>
      </p:sp>
      <p:pic>
        <p:nvPicPr>
          <p:cNvPr id="7" name="Picture 6" descr="Screenshot of the Integrated Multi-Tiered Systems of Support (I MTSS) webpage.">
            <a:extLst>
              <a:ext uri="{FF2B5EF4-FFF2-40B4-BE49-F238E27FC236}">
                <a16:creationId xmlns:a16="http://schemas.microsoft.com/office/drawing/2014/main" id="{94F329C8-07CB-C99A-7118-2115C30EEC17}"/>
              </a:ext>
            </a:extLst>
          </p:cNvPr>
          <p:cNvPicPr>
            <a:picLocks noChangeAspect="1"/>
          </p:cNvPicPr>
          <p:nvPr/>
        </p:nvPicPr>
        <p:blipFill>
          <a:blip r:embed="rId2"/>
          <a:stretch>
            <a:fillRect/>
          </a:stretch>
        </p:blipFill>
        <p:spPr>
          <a:xfrm>
            <a:off x="0" y="1798161"/>
            <a:ext cx="6478621" cy="4032546"/>
          </a:xfrm>
          <a:prstGeom prst="rect">
            <a:avLst/>
          </a:prstGeom>
        </p:spPr>
      </p:pic>
      <p:pic>
        <p:nvPicPr>
          <p:cNvPr id="8" name="Picture 1" descr="Flowchart of Tier 1 prevention efforts including social validity with an arrow to treatment integrity with an arrow to systematic universal screening for academic and behavior. Red circle outlining treatment integrity.">
            <a:extLst>
              <a:ext uri="{FF2B5EF4-FFF2-40B4-BE49-F238E27FC236}">
                <a16:creationId xmlns:a16="http://schemas.microsoft.com/office/drawing/2014/main" id="{5279D7EE-BA39-F494-7597-9EFBF5054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8420" y="1798161"/>
            <a:ext cx="5623580" cy="3261677"/>
          </a:xfrm>
          <a:prstGeom prst="rect">
            <a:avLst/>
          </a:prstGeom>
        </p:spPr>
      </p:pic>
      <p:sp>
        <p:nvSpPr>
          <p:cNvPr id="9" name="Outline" descr="A red circle outlining Tier 3 on the top of the Comprehensive, Integrated, Three-Tiered Model of Prevention pyramid. ">
            <a:extLst>
              <a:ext uri="{FF2B5EF4-FFF2-40B4-BE49-F238E27FC236}">
                <a16:creationId xmlns:a16="http://schemas.microsoft.com/office/drawing/2014/main" id="{D385E3C2-279C-8B07-C11B-3A89741F2C74}"/>
              </a:ext>
            </a:extLst>
          </p:cNvPr>
          <p:cNvSpPr/>
          <p:nvPr/>
        </p:nvSpPr>
        <p:spPr>
          <a:xfrm>
            <a:off x="7475210" y="274866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2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6D38C-0973-ECFD-280F-4C18184B1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CB727-7680-E2F9-FB46-9443DAA7C064}"/>
              </a:ext>
              <a:ext uri="{C183D7F6-B498-43B3-948B-1728B52AA6E4}">
                <adec:decorative xmlns:adec="http://schemas.microsoft.com/office/drawing/2017/decorative" val="0"/>
              </a:ext>
            </a:extLst>
          </p:cNvPr>
          <p:cNvSpPr>
            <a:spLocks noGrp="1"/>
          </p:cNvSpPr>
          <p:nvPr>
            <p:ph type="title"/>
          </p:nvPr>
        </p:nvSpPr>
        <p:spPr/>
        <p:txBody>
          <a:bodyPr/>
          <a:lstStyle/>
          <a:p>
            <a:r>
              <a:rPr lang="en-US"/>
              <a:t>Social Validity and Treatment Integrity: </a:t>
            </a:r>
            <a:r>
              <a:rPr lang="en-US" b="0"/>
              <a:t>Data Sources (1)</a:t>
            </a:r>
            <a:endParaRPr lang="en-US"/>
          </a:p>
        </p:txBody>
      </p:sp>
      <p:sp>
        <p:nvSpPr>
          <p:cNvPr id="8" name="TextBox 1">
            <a:extLst>
              <a:ext uri="{FF2B5EF4-FFF2-40B4-BE49-F238E27FC236}">
                <a16:creationId xmlns:a16="http://schemas.microsoft.com/office/drawing/2014/main" id="{0FED15EE-75CB-80F0-6540-CCC0A9D79711}"/>
              </a:ext>
            </a:extLst>
          </p:cNvPr>
          <p:cNvSpPr txBox="1"/>
          <p:nvPr/>
        </p:nvSpPr>
        <p:spPr>
          <a:xfrm>
            <a:off x="233992" y="1690688"/>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Ci3T Treatment Integrity: Teacher Self Report</a:t>
            </a:r>
          </a:p>
        </p:txBody>
      </p:sp>
      <p:sp>
        <p:nvSpPr>
          <p:cNvPr id="9" name="TextBox 2">
            <a:extLst>
              <a:ext uri="{FF2B5EF4-FFF2-40B4-BE49-F238E27FC236}">
                <a16:creationId xmlns:a16="http://schemas.microsoft.com/office/drawing/2014/main" id="{C6FD5849-B043-FC39-183C-9B594C3284D1}"/>
              </a:ext>
            </a:extLst>
          </p:cNvPr>
          <p:cNvSpPr txBox="1"/>
          <p:nvPr/>
        </p:nvSpPr>
        <p:spPr>
          <a:xfrm>
            <a:off x="4197673" y="1884150"/>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Ci3T Treatment Integrity: Direct Observation</a:t>
            </a:r>
          </a:p>
        </p:txBody>
      </p:sp>
      <p:sp>
        <p:nvSpPr>
          <p:cNvPr id="10" name="TextBox 3">
            <a:extLst>
              <a:ext uri="{FF2B5EF4-FFF2-40B4-BE49-F238E27FC236}">
                <a16:creationId xmlns:a16="http://schemas.microsoft.com/office/drawing/2014/main" id="{155A3519-825D-9161-1A99-FE8470D56553}"/>
              </a:ext>
            </a:extLst>
          </p:cNvPr>
          <p:cNvSpPr txBox="1"/>
          <p:nvPr/>
        </p:nvSpPr>
        <p:spPr>
          <a:xfrm>
            <a:off x="8716739" y="1884150"/>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Tiered Fidelity Inventory</a:t>
            </a:r>
          </a:p>
        </p:txBody>
      </p:sp>
      <p:pic>
        <p:nvPicPr>
          <p:cNvPr id="3" name="Picture 1">
            <a:extLst>
              <a:ext uri="{FF2B5EF4-FFF2-40B4-BE49-F238E27FC236}">
                <a16:creationId xmlns:a16="http://schemas.microsoft.com/office/drawing/2014/main" id="{5333940D-FCA9-2540-2A4F-1FE031EDB96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572407" y="2213908"/>
            <a:ext cx="3314520" cy="4188155"/>
          </a:xfrm>
          <a:prstGeom prst="rect">
            <a:avLst/>
          </a:prstGeom>
        </p:spPr>
      </p:pic>
      <p:grpSp>
        <p:nvGrpSpPr>
          <p:cNvPr id="7" name="Picture 2">
            <a:extLst>
              <a:ext uri="{FF2B5EF4-FFF2-40B4-BE49-F238E27FC236}">
                <a16:creationId xmlns:a16="http://schemas.microsoft.com/office/drawing/2014/main" id="{B5F060DC-E010-BF59-3937-71BFE9544B33}"/>
              </a:ext>
              <a:ext uri="{C183D7F6-B498-43B3-948B-1728B52AA6E4}">
                <adec:decorative xmlns:adec="http://schemas.microsoft.com/office/drawing/2017/decorative" val="1"/>
              </a:ext>
            </a:extLst>
          </p:cNvPr>
          <p:cNvGrpSpPr/>
          <p:nvPr/>
        </p:nvGrpSpPr>
        <p:grpSpPr>
          <a:xfrm>
            <a:off x="4515984" y="2213908"/>
            <a:ext cx="3178369" cy="4113166"/>
            <a:chOff x="4549438" y="2020446"/>
            <a:chExt cx="3178369" cy="4113166"/>
          </a:xfrm>
        </p:grpSpPr>
        <p:pic>
          <p:nvPicPr>
            <p:cNvPr id="4" name="Picture">
              <a:extLst>
                <a:ext uri="{FF2B5EF4-FFF2-40B4-BE49-F238E27FC236}">
                  <a16:creationId xmlns:a16="http://schemas.microsoft.com/office/drawing/2014/main" id="{9DC315FD-0C0C-3C2F-CCDB-6703E6C495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4F6838E7-653F-0F1A-09CA-DB280A364446}"/>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a:sym typeface="Arial"/>
                </a:rPr>
                <a:t>Fall 2025</a:t>
              </a:r>
            </a:p>
          </p:txBody>
        </p:sp>
      </p:grpSp>
      <p:pic>
        <p:nvPicPr>
          <p:cNvPr id="5" name="Picture 3">
            <a:extLst>
              <a:ext uri="{FF2B5EF4-FFF2-40B4-BE49-F238E27FC236}">
                <a16:creationId xmlns:a16="http://schemas.microsoft.com/office/drawing/2014/main" id="{45EEC5C5-A699-0161-0245-1CB9852E1F7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23412" y="2213910"/>
            <a:ext cx="3187434" cy="4124914"/>
          </a:xfrm>
          <a:prstGeom prst="rect">
            <a:avLst/>
          </a:prstGeom>
          <a:ln>
            <a:solidFill>
              <a:schemeClr val="tx1"/>
            </a:solidFill>
          </a:ln>
        </p:spPr>
      </p:pic>
    </p:spTree>
    <p:extLst>
      <p:ext uri="{BB962C8B-B14F-4D97-AF65-F5344CB8AC3E}">
        <p14:creationId xmlns:p14="http://schemas.microsoft.com/office/powerpoint/2010/main" val="2067706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1">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pic>
        <p:nvPicPr>
          <p:cNvPr id="5" name="Picture 1" descr="Ci3T Implementation Report Table of Cont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pic>
        <p:nvPicPr>
          <p:cNvPr id="3" name="Picture 2">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3417789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5" name="Picture 1" descr="Ci3T Implementation Report. Page for Primary Intervention Rating Scale including information about field, mean, and standard deviation.">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sp>
        <p:nvSpPr>
          <p:cNvPr id="8" name="Rectangle 1">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1-6)</a:t>
            </a:r>
          </a:p>
        </p:txBody>
      </p:sp>
      <p:sp>
        <p:nvSpPr>
          <p:cNvPr id="9" name="Rectangle 2">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7" name="Picture 2" descr="Ci3T Implementation Report. Page for Primary Intervention Rating Scale including items 1-17, ratings from strongly disagree to strongly agree for each item, and totals.">
            <a:extLst>
              <a:ext uri="{FF2B5EF4-FFF2-40B4-BE49-F238E27FC236}">
                <a16:creationId xmlns:a16="http://schemas.microsoft.com/office/drawing/2014/main" id="{0079633A-EE49-81A8-F7E6-88D1351C1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10" name="Rectangle 3">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11" name="Rectangle 4">
            <a:extLst>
              <a:ext uri="{FF2B5EF4-FFF2-40B4-BE49-F238E27FC236}">
                <a16:creationId xmlns:a16="http://schemas.microsoft.com/office/drawing/2014/main" id="{074B82FC-93E4-B434-044E-2FFFD0C030F8}"/>
              </a:ext>
            </a:extLst>
          </p:cNvPr>
          <p:cNvSpPr/>
          <p:nvPr/>
        </p:nvSpPr>
        <p:spPr>
          <a:xfrm>
            <a:off x="9710522" y="5190190"/>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PIRS % </a:t>
            </a:r>
          </a:p>
          <a:p>
            <a:pPr algn="ctr"/>
            <a:r>
              <a:rPr lang="en-US" sz="1400"/>
              <a:t>(mean and standard deviation)</a:t>
            </a:r>
          </a:p>
        </p:txBody>
      </p:sp>
      <p:pic>
        <p:nvPicPr>
          <p:cNvPr id="2" name="Picture 3">
            <a:extLst>
              <a:ext uri="{FF2B5EF4-FFF2-40B4-BE49-F238E27FC236}">
                <a16:creationId xmlns:a16="http://schemas.microsoft.com/office/drawing/2014/main" id="{DF825235-FB67-14AB-AF71-48F4B1C848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15030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(PIRS):</a:t>
            </a:r>
            <a:br>
              <a:rPr lang="en-US" sz="4000"/>
            </a:br>
            <a:r>
              <a:rPr lang="en-US" sz="4000" b="0"/>
              <a:t>Open Ended Items</a:t>
            </a:r>
          </a:p>
        </p:txBody>
      </p:sp>
      <p:sp>
        <p:nvSpPr>
          <p:cNvPr id="3" name="Content Placeholder">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9" name="Picture 1"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2"/>
          <a:stretch>
            <a:fillRect/>
          </a:stretch>
        </p:blipFill>
        <p:spPr>
          <a:xfrm>
            <a:off x="1584540" y="3714478"/>
            <a:ext cx="8762634" cy="2778397"/>
          </a:xfrm>
          <a:prstGeom prst="rect">
            <a:avLst/>
          </a:prstGeom>
        </p:spPr>
      </p:pic>
      <p:pic>
        <p:nvPicPr>
          <p:cNvPr id="4" name="Picture 2">
            <a:extLst>
              <a:ext uri="{FF2B5EF4-FFF2-40B4-BE49-F238E27FC236}">
                <a16:creationId xmlns:a16="http://schemas.microsoft.com/office/drawing/2014/main" id="{25723762-BAE6-4478-FAAC-AAD5723C0B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1636151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a:t>
            </a:r>
            <a:br>
              <a:rPr lang="en-US"/>
            </a:br>
            <a:r>
              <a:rPr lang="en-US" b="0"/>
              <a:t>Teacher Self Report (Ci3T TI: TSR)</a:t>
            </a:r>
          </a:p>
        </p:txBody>
      </p:sp>
      <p:pic>
        <p:nvPicPr>
          <p:cNvPr id="3" name="Picture 1">
            <a:extLst>
              <a:ext uri="{FF2B5EF4-FFF2-40B4-BE49-F238E27FC236}">
                <a16:creationId xmlns:a16="http://schemas.microsoft.com/office/drawing/2014/main" id="{9342291E-9800-77F9-2D30-B1092BB9773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pic>
        <p:nvPicPr>
          <p:cNvPr id="5" name="Picture 2">
            <a:extLst>
              <a:ext uri="{FF2B5EF4-FFF2-40B4-BE49-F238E27FC236}">
                <a16:creationId xmlns:a16="http://schemas.microsoft.com/office/drawing/2014/main" id="{82881817-2250-ADC1-599E-B901C0C9059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7" name="Picture 3">
            <a:extLst>
              <a:ext uri="{FF2B5EF4-FFF2-40B4-BE49-F238E27FC236}">
                <a16:creationId xmlns:a16="http://schemas.microsoft.com/office/drawing/2014/main" id="{40208C9D-26B7-3A10-9C9D-570A0DBAFD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pic>
        <p:nvPicPr>
          <p:cNvPr id="2" name="Picture 4">
            <a:extLst>
              <a:ext uri="{FF2B5EF4-FFF2-40B4-BE49-F238E27FC236}">
                <a16:creationId xmlns:a16="http://schemas.microsoft.com/office/drawing/2014/main" id="{F5D55CBF-9F21-1847-46BD-4590317235F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743867" y="1711"/>
            <a:ext cx="1448133" cy="1825377"/>
          </a:xfrm>
          <a:prstGeom prst="rect">
            <a:avLst/>
          </a:prstGeom>
        </p:spPr>
      </p:pic>
      <p:sp>
        <p:nvSpPr>
          <p:cNvPr id="11" name="Rectangle 1">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Scores</a:t>
            </a:r>
          </a:p>
          <a:p>
            <a:pPr algn="ctr"/>
            <a:r>
              <a:rPr lang="en-US" sz="1400"/>
              <a:t>(mean and standard deviation)</a:t>
            </a:r>
          </a:p>
        </p:txBody>
      </p:sp>
      <p:sp>
        <p:nvSpPr>
          <p:cNvPr id="8" name="Rectangle 2">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9" name="Rectangle 3">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Tree>
    <p:extLst>
      <p:ext uri="{BB962C8B-B14F-4D97-AF65-F5344CB8AC3E}">
        <p14:creationId xmlns:p14="http://schemas.microsoft.com/office/powerpoint/2010/main" val="39282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normAutofit fontScale="90000"/>
          </a:bodyPr>
          <a:lstStyle/>
          <a:p>
            <a:r>
              <a:rPr lang="en-US" sz="4000"/>
              <a:t>Ci3T Treatment Integrity:</a:t>
            </a:r>
            <a:br>
              <a:rPr lang="en-US" sz="4000"/>
            </a:br>
            <a:r>
              <a:rPr lang="en-US" sz="4000" b="0"/>
              <a:t>Teacher Self Report - Strengths and Areas of Focus</a:t>
            </a:r>
          </a:p>
        </p:txBody>
      </p:sp>
      <p:pic>
        <p:nvPicPr>
          <p:cNvPr id="4" name="Picture 1" descr="Procedures for teaching. Includes field, mean, and standard deviation.">
            <a:extLst>
              <a:ext uri="{FF2B5EF4-FFF2-40B4-BE49-F238E27FC236}">
                <a16:creationId xmlns:a16="http://schemas.microsoft.com/office/drawing/2014/main" id="{89E0EC99-B41D-AA1D-6DFF-A27D038C840E}"/>
              </a:ext>
            </a:extLst>
          </p:cNvPr>
          <p:cNvPicPr>
            <a:picLocks noChangeAspect="1"/>
          </p:cNvPicPr>
          <p:nvPr/>
        </p:nvPicPr>
        <p:blipFill>
          <a:blip r:embed="rId2"/>
          <a:srcRect/>
          <a:stretch/>
        </p:blipFill>
        <p:spPr>
          <a:xfrm>
            <a:off x="3199562" y="1588012"/>
            <a:ext cx="6059570" cy="7835900"/>
          </a:xfrm>
          <a:prstGeom prst="rect">
            <a:avLst/>
          </a:prstGeom>
          <a:ln>
            <a:solidFill>
              <a:schemeClr val="tx1"/>
            </a:solidFill>
          </a:ln>
        </p:spPr>
      </p:pic>
      <p:sp>
        <p:nvSpPr>
          <p:cNvPr id="5" name="Rectangle 1" descr="Blue highlighting over field 1: Did I have our 3-5 schoolwide expectations posted and visible in my classroom? Mean 2.71. Standard deviation 0.79.">
            <a:extLst>
              <a:ext uri="{FF2B5EF4-FFF2-40B4-BE49-F238E27FC236}">
                <a16:creationId xmlns:a16="http://schemas.microsoft.com/office/drawing/2014/main" id="{B21795FD-6AD7-054E-BD40-AD412BA906D2}"/>
              </a:ext>
            </a:extLst>
          </p:cNvPr>
          <p:cNvSpPr/>
          <p:nvPr/>
        </p:nvSpPr>
        <p:spPr>
          <a:xfrm>
            <a:off x="2828919" y="2420060"/>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descr="Yellow highlighting over field 16: Did I use my school's expectation matrix as an instructional tool? Mean 2.08. Standard deviation 0.84.">
            <a:extLst>
              <a:ext uri="{FF2B5EF4-FFF2-40B4-BE49-F238E27FC236}">
                <a16:creationId xmlns:a16="http://schemas.microsoft.com/office/drawing/2014/main" id="{53DAEBE8-1526-CDD3-E9D7-3FCF9DAA24E1}"/>
              </a:ext>
            </a:extLst>
          </p:cNvPr>
          <p:cNvSpPr/>
          <p:nvPr/>
        </p:nvSpPr>
        <p:spPr>
          <a:xfrm>
            <a:off x="2828919" y="6094924"/>
            <a:ext cx="6904805"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9B3C3D6-FD10-B1BF-0D59-FCEE220CA3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743867" y="1711"/>
            <a:ext cx="1448133" cy="1825377"/>
          </a:xfrm>
          <a:prstGeom prst="rect">
            <a:avLst/>
          </a:prstGeom>
        </p:spPr>
      </p:pic>
    </p:spTree>
    <p:extLst>
      <p:ext uri="{BB962C8B-B14F-4D97-AF65-F5344CB8AC3E}">
        <p14:creationId xmlns:p14="http://schemas.microsoft.com/office/powerpoint/2010/main" val="2631335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2ED2-CAEE-69AA-7C93-8F3CBE094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01D83-EA9E-5A7C-BB8D-51D7104E713E}"/>
              </a:ext>
              <a:ext uri="{C183D7F6-B498-43B3-948B-1728B52AA6E4}">
                <adec:decorative xmlns:adec="http://schemas.microsoft.com/office/drawing/2017/decorative" val="0"/>
              </a:ext>
            </a:extLst>
          </p:cNvPr>
          <p:cNvSpPr>
            <a:spLocks noGrp="1"/>
          </p:cNvSpPr>
          <p:nvPr>
            <p:ph type="title"/>
          </p:nvPr>
        </p:nvSpPr>
        <p:spPr/>
        <p:txBody>
          <a:bodyPr/>
          <a:lstStyle/>
          <a:p>
            <a:r>
              <a:rPr lang="en-US"/>
              <a:t>Social Validity and Treatment Integrity: </a:t>
            </a:r>
            <a:r>
              <a:rPr lang="en-US" b="0"/>
              <a:t>Data Sources (2)</a:t>
            </a:r>
            <a:endParaRPr lang="en-US"/>
          </a:p>
        </p:txBody>
      </p:sp>
      <p:sp>
        <p:nvSpPr>
          <p:cNvPr id="8" name="TextBox 1">
            <a:extLst>
              <a:ext uri="{FF2B5EF4-FFF2-40B4-BE49-F238E27FC236}">
                <a16:creationId xmlns:a16="http://schemas.microsoft.com/office/drawing/2014/main" id="{1ACD7AD6-582E-26A5-6EF7-C62506B93480}"/>
              </a:ext>
            </a:extLst>
          </p:cNvPr>
          <p:cNvSpPr txBox="1"/>
          <p:nvPr/>
        </p:nvSpPr>
        <p:spPr>
          <a:xfrm>
            <a:off x="233992" y="1690688"/>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FEC7E2ED-97C7-729D-32A9-C2F2E2BC9C94}"/>
              </a:ext>
            </a:extLst>
          </p:cNvPr>
          <p:cNvSpPr txBox="1"/>
          <p:nvPr/>
        </p:nvSpPr>
        <p:spPr>
          <a:xfrm>
            <a:off x="4197673" y="1884150"/>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CCFF53A0-E5FB-F40A-85B3-8B8727132D18}"/>
              </a:ext>
            </a:extLst>
          </p:cNvPr>
          <p:cNvSpPr txBox="1"/>
          <p:nvPr/>
        </p:nvSpPr>
        <p:spPr>
          <a:xfrm>
            <a:off x="8716739" y="1884150"/>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35F9EA16-80FC-B516-E457-A60A8808A6E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572407" y="2213908"/>
            <a:ext cx="3314520" cy="4188155"/>
          </a:xfrm>
          <a:prstGeom prst="rect">
            <a:avLst/>
          </a:prstGeom>
        </p:spPr>
      </p:pic>
      <p:grpSp>
        <p:nvGrpSpPr>
          <p:cNvPr id="7" name="Picture 2">
            <a:extLst>
              <a:ext uri="{FF2B5EF4-FFF2-40B4-BE49-F238E27FC236}">
                <a16:creationId xmlns:a16="http://schemas.microsoft.com/office/drawing/2014/main" id="{C859BB23-4B1B-B2D8-A58F-995AD0D36FE9}"/>
              </a:ext>
              <a:ext uri="{C183D7F6-B498-43B3-948B-1728B52AA6E4}">
                <adec:decorative xmlns:adec="http://schemas.microsoft.com/office/drawing/2017/decorative" val="1"/>
              </a:ext>
            </a:extLst>
          </p:cNvPr>
          <p:cNvGrpSpPr/>
          <p:nvPr/>
        </p:nvGrpSpPr>
        <p:grpSpPr>
          <a:xfrm>
            <a:off x="4515984" y="2213908"/>
            <a:ext cx="3178369" cy="4113166"/>
            <a:chOff x="4549438" y="2020446"/>
            <a:chExt cx="3178369" cy="4113166"/>
          </a:xfrm>
        </p:grpSpPr>
        <p:pic>
          <p:nvPicPr>
            <p:cNvPr id="4" name="Picture">
              <a:extLst>
                <a:ext uri="{FF2B5EF4-FFF2-40B4-BE49-F238E27FC236}">
                  <a16:creationId xmlns:a16="http://schemas.microsoft.com/office/drawing/2014/main" id="{4342C528-0D0A-5926-F88F-18D71D4567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79A25F1B-982A-0D60-20DD-5F25D6A7A10D}"/>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BC02164C-2A04-AF16-37D2-539C43B1522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23412" y="2213910"/>
            <a:ext cx="3187434" cy="4124914"/>
          </a:xfrm>
          <a:prstGeom prst="rect">
            <a:avLst/>
          </a:prstGeom>
          <a:ln>
            <a:solidFill>
              <a:schemeClr val="tx1"/>
            </a:solidFill>
          </a:ln>
        </p:spPr>
      </p:pic>
    </p:spTree>
    <p:extLst>
      <p:ext uri="{BB962C8B-B14F-4D97-AF65-F5344CB8AC3E}">
        <p14:creationId xmlns:p14="http://schemas.microsoft.com/office/powerpoint/2010/main" val="1364242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b="0"/>
              <a:t>Direct Observation Report (1)</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3" descr="Ci3T Treatment Integrity: Direct Observation Report">
            <a:extLst>
              <a:ext uri="{FF2B5EF4-FFF2-40B4-BE49-F238E27FC236}">
                <a16:creationId xmlns:a16="http://schemas.microsoft.com/office/drawing/2014/main" id="{33789419-83B8-75B1-5D01-2228EF770B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6913" y="1825625"/>
            <a:ext cx="2800495" cy="3628105"/>
          </a:xfrm>
          <a:prstGeom prst="rect">
            <a:avLst/>
          </a:prstGeom>
          <a:ln>
            <a:solidFill>
              <a:schemeClr val="tx1"/>
            </a:solidFill>
          </a:ln>
        </p:spPr>
      </p:pic>
    </p:spTree>
    <p:extLst>
      <p:ext uri="{BB962C8B-B14F-4D97-AF65-F5344CB8AC3E}">
        <p14:creationId xmlns:p14="http://schemas.microsoft.com/office/powerpoint/2010/main" val="2356708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504412D-21ED-E675-27EB-802618FF0A97}"/>
              </a:ext>
            </a:extLst>
          </p:cNvPr>
          <p:cNvSpPr>
            <a:spLocks noGrp="1"/>
          </p:cNvSpPr>
          <p:nvPr>
            <p:ph type="title"/>
          </p:nvPr>
        </p:nvSpPr>
        <p:spPr/>
        <p:txBody>
          <a:bodyPr>
            <a:normAutofit/>
          </a:bodyPr>
          <a:lstStyle/>
          <a:p>
            <a:r>
              <a:rPr lang="en-US" sz="3600"/>
              <a:t>Ci3T Treatment Integrity:</a:t>
            </a:r>
            <a:br>
              <a:rPr lang="en-US" sz="3600"/>
            </a:br>
            <a:r>
              <a:rPr lang="en-US" sz="3600" b="0"/>
              <a:t>Direct Observation Report – Outside Observer</a:t>
            </a:r>
            <a:endParaRPr lang="en-US" sz="3600"/>
          </a:p>
        </p:txBody>
      </p:sp>
      <p:grpSp>
        <p:nvGrpSpPr>
          <p:cNvPr id="3" name="Group" descr="Ci3T TI Direct Observation Report: Procedures for Teaching from the Outside Observer Perspective">
            <a:extLst>
              <a:ext uri="{FF2B5EF4-FFF2-40B4-BE49-F238E27FC236}">
                <a16:creationId xmlns:a16="http://schemas.microsoft.com/office/drawing/2014/main" id="{4D104155-45AC-AD21-A709-DED06F8F9DE5}"/>
              </a:ext>
            </a:extLst>
          </p:cNvPr>
          <p:cNvGrpSpPr/>
          <p:nvPr/>
        </p:nvGrpSpPr>
        <p:grpSpPr>
          <a:xfrm>
            <a:off x="2712636" y="1918009"/>
            <a:ext cx="6847799" cy="4353509"/>
            <a:chOff x="2712636" y="1918009"/>
            <a:chExt cx="6847799" cy="4353509"/>
          </a:xfrm>
        </p:grpSpPr>
        <p:pic>
          <p:nvPicPr>
            <p:cNvPr id="12" name="Picture 1">
              <a:extLst>
                <a:ext uri="{FF2B5EF4-FFF2-40B4-BE49-F238E27FC236}">
                  <a16:creationId xmlns:a16="http://schemas.microsoft.com/office/drawing/2014/main" id="{FAE5BD0B-6F00-81E9-CBEB-55970CB868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2">
              <a:extLst>
                <a:ext uri="{FF2B5EF4-FFF2-40B4-BE49-F238E27FC236}">
                  <a16:creationId xmlns:a16="http://schemas.microsoft.com/office/drawing/2014/main" id="{79D26204-4F82-8FAF-357B-D1B376B97F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grpSp>
      <p:sp>
        <p:nvSpPr>
          <p:cNvPr id="4" name="Rectangle 1">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8" name="Rectangle 2">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7" name="Rectangle 3">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6" name="Rectangle 4">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2" name="Picture">
            <a:extLst>
              <a:ext uri="{FF2B5EF4-FFF2-40B4-BE49-F238E27FC236}">
                <a16:creationId xmlns:a16="http://schemas.microsoft.com/office/drawing/2014/main" id="{65E15DF0-F532-DDA6-3734-E103C52EC25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2018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7"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2B126D4-4A23-324B-FCA9-4B94F59A0721}"/>
              </a:ext>
            </a:extLst>
          </p:cNvPr>
          <p:cNvSpPr>
            <a:spLocks noGrp="1"/>
          </p:cNvSpPr>
          <p:nvPr>
            <p:ph type="title"/>
          </p:nvPr>
        </p:nvSpPr>
        <p:spPr/>
        <p:txBody>
          <a:bodyPr>
            <a:noAutofit/>
          </a:bodyPr>
          <a:lstStyle/>
          <a:p>
            <a:r>
              <a:rPr lang="en-US" sz="3600"/>
              <a:t>Ci3T Treatment Integrity:</a:t>
            </a:r>
            <a:br>
              <a:rPr lang="en-US" sz="3600"/>
            </a:br>
            <a:r>
              <a:rPr lang="en-US" sz="3600" b="0"/>
              <a:t>Direct Observation Report – Educator Perspective</a:t>
            </a:r>
            <a:endParaRPr lang="en-US" sz="3600"/>
          </a:p>
        </p:txBody>
      </p:sp>
      <p:grpSp>
        <p:nvGrpSpPr>
          <p:cNvPr id="3" name="Group" descr="Ci3T TI Direct Observation Report: Procedures for Teaching from the Outside Observer Perspective">
            <a:extLst>
              <a:ext uri="{FF2B5EF4-FFF2-40B4-BE49-F238E27FC236}">
                <a16:creationId xmlns:a16="http://schemas.microsoft.com/office/drawing/2014/main" id="{B79C5E76-38F4-98B4-09EE-48A3061EB600}"/>
              </a:ext>
            </a:extLst>
          </p:cNvPr>
          <p:cNvGrpSpPr/>
          <p:nvPr/>
        </p:nvGrpSpPr>
        <p:grpSpPr>
          <a:xfrm>
            <a:off x="2712636" y="1918010"/>
            <a:ext cx="6847799" cy="4353507"/>
            <a:chOff x="2712636" y="1918010"/>
            <a:chExt cx="6847799" cy="4353507"/>
          </a:xfrm>
        </p:grpSpPr>
        <p:pic>
          <p:nvPicPr>
            <p:cNvPr id="12" name="Picture 1">
              <a:extLst>
                <a:ext uri="{FF2B5EF4-FFF2-40B4-BE49-F238E27FC236}">
                  <a16:creationId xmlns:a16="http://schemas.microsoft.com/office/drawing/2014/main" id="{AEF0A766-7198-F4C2-E17A-5F5678CF6E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2">
              <a:extLst>
                <a:ext uri="{FF2B5EF4-FFF2-40B4-BE49-F238E27FC236}">
                  <a16:creationId xmlns:a16="http://schemas.microsoft.com/office/drawing/2014/main" id="{C1777156-99A3-F0C5-7D9A-705AB67813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grpSp>
      <p:sp>
        <p:nvSpPr>
          <p:cNvPr id="5" name="Rectangle 1">
            <a:extLst>
              <a:ext uri="{FF2B5EF4-FFF2-40B4-BE49-F238E27FC236}">
                <a16:creationId xmlns:a16="http://schemas.microsoft.com/office/drawing/2014/main" id="{31F78CB3-CE5F-7CF2-4CE4-AABDA7807D14}"/>
              </a:ext>
            </a:extLst>
          </p:cNvPr>
          <p:cNvSpPr/>
          <p:nvPr/>
        </p:nvSpPr>
        <p:spPr>
          <a:xfrm>
            <a:off x="265399" y="2902393"/>
            <a:ext cx="2297150"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14" name="Rectangle 2">
            <a:extLst>
              <a:ext uri="{FF2B5EF4-FFF2-40B4-BE49-F238E27FC236}">
                <a16:creationId xmlns:a16="http://schemas.microsoft.com/office/drawing/2014/main" id="{1B23E5AA-9E83-E061-299A-25A488DE6D8E}"/>
              </a:ext>
            </a:extLst>
          </p:cNvPr>
          <p:cNvSpPr/>
          <p:nvPr/>
        </p:nvSpPr>
        <p:spPr>
          <a:xfrm>
            <a:off x="206508" y="4783714"/>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0" name="Rectangle 3">
            <a:extLst>
              <a:ext uri="{FF2B5EF4-FFF2-40B4-BE49-F238E27FC236}">
                <a16:creationId xmlns:a16="http://schemas.microsoft.com/office/drawing/2014/main" id="{EF229ACC-8BDA-989E-8754-84EA146544A0}"/>
              </a:ext>
            </a:extLst>
          </p:cNvPr>
          <p:cNvSpPr/>
          <p:nvPr/>
        </p:nvSpPr>
        <p:spPr>
          <a:xfrm>
            <a:off x="9710523" y="2325318"/>
            <a:ext cx="2297151" cy="1653168"/>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9" name="Rectangle 4">
            <a:extLst>
              <a:ext uri="{FF2B5EF4-FFF2-40B4-BE49-F238E27FC236}">
                <a16:creationId xmlns:a16="http://schemas.microsoft.com/office/drawing/2014/main" id="{63E38874-EBE4-0F98-9AD4-C207185FC451}"/>
              </a:ext>
            </a:extLst>
          </p:cNvPr>
          <p:cNvSpPr/>
          <p:nvPr/>
        </p:nvSpPr>
        <p:spPr>
          <a:xfrm>
            <a:off x="9688341" y="4693585"/>
            <a:ext cx="2297151" cy="1076093"/>
          </a:xfrm>
          <a:prstGeom prst="roundRect">
            <a:avLst/>
          </a:prstGeom>
          <a:solidFill>
            <a:schemeClr val="bg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2" name="Picture">
            <a:extLst>
              <a:ext uri="{FF2B5EF4-FFF2-40B4-BE49-F238E27FC236}">
                <a16:creationId xmlns:a16="http://schemas.microsoft.com/office/drawing/2014/main" id="{2F4C7C5E-42D6-BEA9-AFA9-2904AA2AE39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48497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0"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BA63-3B00-AA5E-DDEA-01EB5B55DB6D}"/>
              </a:ext>
            </a:extLst>
          </p:cNvPr>
          <p:cNvSpPr>
            <a:spLocks noGrp="1"/>
          </p:cNvSpPr>
          <p:nvPr>
            <p:ph type="title"/>
          </p:nvPr>
        </p:nvSpPr>
        <p:spPr/>
        <p:txBody>
          <a:bodyPr/>
          <a:lstStyle/>
          <a:p>
            <a:r>
              <a:rPr lang="en-US"/>
              <a:t>Introducing the Integrated MTSS Rubric</a:t>
            </a:r>
          </a:p>
        </p:txBody>
      </p:sp>
      <p:sp>
        <p:nvSpPr>
          <p:cNvPr id="3" name="Text Placeholder 2">
            <a:extLst>
              <a:ext uri="{FF2B5EF4-FFF2-40B4-BE49-F238E27FC236}">
                <a16:creationId xmlns:a16="http://schemas.microsoft.com/office/drawing/2014/main" id="{91D4E9DC-455F-E6BD-A87E-35926C904A3D}"/>
              </a:ext>
            </a:extLst>
          </p:cNvPr>
          <p:cNvSpPr>
            <a:spLocks noGrp="1"/>
          </p:cNvSpPr>
          <p:nvPr>
            <p:ph type="body" idx="1"/>
          </p:nvPr>
        </p:nvSpPr>
        <p:spPr/>
        <p:txBody>
          <a:bodyPr>
            <a:normAutofit fontScale="92500"/>
          </a:bodyPr>
          <a:lstStyle/>
          <a:p>
            <a:pPr marL="227013" indent="1588"/>
            <a:r>
              <a:rPr lang="en-US"/>
              <a:t>The research reported here was supported in part by the Institute of Education Sciences, U.S. Department of Education, through Grant Number R324N190007 -20 to American Institutes for Research. The opinions expressed are those of the authors and do not represent views of the Institute or the U.S. Department of Education.</a:t>
            </a:r>
          </a:p>
        </p:txBody>
      </p:sp>
    </p:spTree>
    <p:extLst>
      <p:ext uri="{BB962C8B-B14F-4D97-AF65-F5344CB8AC3E}">
        <p14:creationId xmlns:p14="http://schemas.microsoft.com/office/powerpoint/2010/main" val="387612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noAutofit/>
          </a:bodyPr>
          <a:lstStyle/>
          <a:p>
            <a:r>
              <a:rPr lang="en-US" sz="3200"/>
              <a:t>Ci3T Treatment Integrity:</a:t>
            </a:r>
            <a:br>
              <a:rPr lang="en-US" sz="3200"/>
            </a:br>
            <a:r>
              <a:rPr lang="en-US" sz="3200" b="0"/>
              <a:t>Direct Observation Report – Areas of Strength and Focus</a:t>
            </a:r>
            <a:endParaRPr lang="en-US" sz="3200"/>
          </a:p>
        </p:txBody>
      </p:sp>
      <p:pic>
        <p:nvPicPr>
          <p:cNvPr id="4" name="Picture 1" descr="Procedures for teaching (teacher perspective). Includes field, mean, and standard deviation.">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6381" y="1690688"/>
            <a:ext cx="6359237" cy="8229600"/>
          </a:xfrm>
          <a:prstGeom prst="rect">
            <a:avLst/>
          </a:prstGeom>
          <a:ln>
            <a:solidFill>
              <a:schemeClr val="tx1"/>
            </a:solidFill>
          </a:ln>
        </p:spPr>
      </p:pic>
      <p:sp>
        <p:nvSpPr>
          <p:cNvPr id="6" name="Rectangle 1" descr="Yellow highlighting over field 2: Did I model the behaviors stated in the schoolwide plan for my students? Mean 1.13. Standard deviation 1.17.">
            <a:extLst>
              <a:ext uri="{FF2B5EF4-FFF2-40B4-BE49-F238E27FC236}">
                <a16:creationId xmlns:a16="http://schemas.microsoft.com/office/drawing/2014/main" id="{BFA35815-9ABF-6CF6-61A4-EC95E278F86C}"/>
              </a:ext>
            </a:extLst>
          </p:cNvPr>
          <p:cNvSpPr/>
          <p:nvPr/>
        </p:nvSpPr>
        <p:spPr>
          <a:xfrm>
            <a:off x="2695571" y="3104983"/>
            <a:ext cx="6800856"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descr="Blue highlighting over field 9: Did I check for understanding when giving directions to share? Mean 2.43. Standard deviation 1.05.">
            <a:extLst>
              <a:ext uri="{FF2B5EF4-FFF2-40B4-BE49-F238E27FC236}">
                <a16:creationId xmlns:a16="http://schemas.microsoft.com/office/drawing/2014/main" id="{3BE1BAB3-A483-3D3A-A184-E2B1892251BE}"/>
              </a:ext>
            </a:extLst>
          </p:cNvPr>
          <p:cNvSpPr/>
          <p:nvPr/>
        </p:nvSpPr>
        <p:spPr>
          <a:xfrm>
            <a:off x="2695571" y="5079858"/>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B75F638-CACD-F505-1499-578F9F316C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8324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normAutofit/>
          </a:bodyPr>
          <a:lstStyle/>
          <a:p>
            <a:r>
              <a:rPr lang="en-US" sz="3600"/>
              <a:t>Ci3T Treatment Integrity:</a:t>
            </a:r>
            <a:br>
              <a:rPr lang="en-US" sz="3600"/>
            </a:br>
            <a:r>
              <a:rPr lang="en-US" sz="3600" b="0"/>
              <a:t>Direct Observation Report Mean Percentages</a:t>
            </a:r>
          </a:p>
        </p:txBody>
      </p:sp>
      <p:pic>
        <p:nvPicPr>
          <p:cNvPr id="6" name="Picture 1" descr="Ci3T TI Direct Observation Report Mean Percentages page">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pic>
        <p:nvPicPr>
          <p:cNvPr id="5" name="Picture 2">
            <a:extLst>
              <a:ext uri="{FF2B5EF4-FFF2-40B4-BE49-F238E27FC236}">
                <a16:creationId xmlns:a16="http://schemas.microsoft.com/office/drawing/2014/main" id="{422F5D03-DB81-8B9B-4397-B8441DF22A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4177240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8A6F-71FB-98D2-975D-75FA5D4AF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88687-E1AF-4498-E0DC-8D6A7F16BE15}"/>
              </a:ext>
              <a:ext uri="{C183D7F6-B498-43B3-948B-1728B52AA6E4}">
                <adec:decorative xmlns:adec="http://schemas.microsoft.com/office/drawing/2017/decorative" val="0"/>
              </a:ext>
            </a:extLst>
          </p:cNvPr>
          <p:cNvSpPr>
            <a:spLocks noGrp="1"/>
          </p:cNvSpPr>
          <p:nvPr>
            <p:ph type="title"/>
          </p:nvPr>
        </p:nvSpPr>
        <p:spPr/>
        <p:txBody>
          <a:bodyPr/>
          <a:lstStyle/>
          <a:p>
            <a:r>
              <a:rPr lang="en-US"/>
              <a:t>Social Validity and Treatment Integrity: </a:t>
            </a:r>
            <a:r>
              <a:rPr lang="en-US" b="0"/>
              <a:t>Data Sources (3)</a:t>
            </a:r>
            <a:endParaRPr lang="en-US"/>
          </a:p>
        </p:txBody>
      </p:sp>
      <p:sp>
        <p:nvSpPr>
          <p:cNvPr id="8" name="TextBox 1">
            <a:extLst>
              <a:ext uri="{FF2B5EF4-FFF2-40B4-BE49-F238E27FC236}">
                <a16:creationId xmlns:a16="http://schemas.microsoft.com/office/drawing/2014/main" id="{2EB71879-7E1C-6AB3-BBE6-25C077B5F8DF}"/>
              </a:ext>
            </a:extLst>
          </p:cNvPr>
          <p:cNvSpPr txBox="1"/>
          <p:nvPr/>
        </p:nvSpPr>
        <p:spPr>
          <a:xfrm>
            <a:off x="233992" y="1690688"/>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Ci3T Treatment Integrity: Teacher Self Report</a:t>
            </a:r>
          </a:p>
        </p:txBody>
      </p:sp>
      <p:sp>
        <p:nvSpPr>
          <p:cNvPr id="9" name="TextBox 2">
            <a:extLst>
              <a:ext uri="{FF2B5EF4-FFF2-40B4-BE49-F238E27FC236}">
                <a16:creationId xmlns:a16="http://schemas.microsoft.com/office/drawing/2014/main" id="{0A1215EC-81E2-5445-F2FD-3381677540B9}"/>
              </a:ext>
            </a:extLst>
          </p:cNvPr>
          <p:cNvSpPr txBox="1"/>
          <p:nvPr/>
        </p:nvSpPr>
        <p:spPr>
          <a:xfrm>
            <a:off x="4197673" y="1884150"/>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Ci3T Treatment Integrity: Direct Observation</a:t>
            </a:r>
          </a:p>
        </p:txBody>
      </p:sp>
      <p:sp>
        <p:nvSpPr>
          <p:cNvPr id="10" name="TextBox 3">
            <a:extLst>
              <a:ext uri="{FF2B5EF4-FFF2-40B4-BE49-F238E27FC236}">
                <a16:creationId xmlns:a16="http://schemas.microsoft.com/office/drawing/2014/main" id="{38FC02A8-AEB2-D63A-4C42-16945041CDC3}"/>
              </a:ext>
            </a:extLst>
          </p:cNvPr>
          <p:cNvSpPr txBox="1"/>
          <p:nvPr/>
        </p:nvSpPr>
        <p:spPr>
          <a:xfrm>
            <a:off x="8716739" y="1884150"/>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a:sym typeface="Arial"/>
              </a:rPr>
              <a:t>Tiered Fidelity Inventory</a:t>
            </a:r>
          </a:p>
        </p:txBody>
      </p:sp>
      <p:pic>
        <p:nvPicPr>
          <p:cNvPr id="3" name="Picture 1">
            <a:extLst>
              <a:ext uri="{FF2B5EF4-FFF2-40B4-BE49-F238E27FC236}">
                <a16:creationId xmlns:a16="http://schemas.microsoft.com/office/drawing/2014/main" id="{F5C792EA-6B03-FE60-CC31-2971FC10E31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572407" y="2213908"/>
            <a:ext cx="3314520" cy="4188155"/>
          </a:xfrm>
          <a:prstGeom prst="rect">
            <a:avLst/>
          </a:prstGeom>
        </p:spPr>
      </p:pic>
      <p:grpSp>
        <p:nvGrpSpPr>
          <p:cNvPr id="7" name="Picture 2">
            <a:extLst>
              <a:ext uri="{FF2B5EF4-FFF2-40B4-BE49-F238E27FC236}">
                <a16:creationId xmlns:a16="http://schemas.microsoft.com/office/drawing/2014/main" id="{CC75337E-BC76-1F41-D828-875FE7319E15}"/>
              </a:ext>
              <a:ext uri="{C183D7F6-B498-43B3-948B-1728B52AA6E4}">
                <adec:decorative xmlns:adec="http://schemas.microsoft.com/office/drawing/2017/decorative" val="1"/>
              </a:ext>
            </a:extLst>
          </p:cNvPr>
          <p:cNvGrpSpPr/>
          <p:nvPr/>
        </p:nvGrpSpPr>
        <p:grpSpPr>
          <a:xfrm>
            <a:off x="4515984" y="2213908"/>
            <a:ext cx="3178369" cy="4113166"/>
            <a:chOff x="4549438" y="2020446"/>
            <a:chExt cx="3178369" cy="4113166"/>
          </a:xfrm>
        </p:grpSpPr>
        <p:pic>
          <p:nvPicPr>
            <p:cNvPr id="4" name="Picture">
              <a:extLst>
                <a:ext uri="{FF2B5EF4-FFF2-40B4-BE49-F238E27FC236}">
                  <a16:creationId xmlns:a16="http://schemas.microsoft.com/office/drawing/2014/main" id="{4B71D4B8-8AF6-0D7B-12FE-E2F7C0E9DF8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1855A525-0F8F-3C35-C657-B70AB977C4DE}"/>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Arial"/>
                  <a:sym typeface="Arial"/>
                </a:rPr>
                <a:t>Fall 2025</a:t>
              </a:r>
            </a:p>
          </p:txBody>
        </p:sp>
      </p:grpSp>
      <p:pic>
        <p:nvPicPr>
          <p:cNvPr id="5" name="Picture 3">
            <a:extLst>
              <a:ext uri="{FF2B5EF4-FFF2-40B4-BE49-F238E27FC236}">
                <a16:creationId xmlns:a16="http://schemas.microsoft.com/office/drawing/2014/main" id="{11B52A19-3879-643E-4E90-6F41C86B136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23412" y="2213910"/>
            <a:ext cx="3187434" cy="4124914"/>
          </a:xfrm>
          <a:prstGeom prst="rect">
            <a:avLst/>
          </a:prstGeom>
          <a:ln>
            <a:solidFill>
              <a:schemeClr val="tx1"/>
            </a:solidFill>
          </a:ln>
        </p:spPr>
      </p:pic>
    </p:spTree>
    <p:extLst>
      <p:ext uri="{BB962C8B-B14F-4D97-AF65-F5344CB8AC3E}">
        <p14:creationId xmlns:p14="http://schemas.microsoft.com/office/powerpoint/2010/main" val="3524407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1" descr="PBIS TFI 1.5 Schoolwide Acknowledgement handout">
            <a:extLst>
              <a:ext uri="{FF2B5EF4-FFF2-40B4-BE49-F238E27FC236}">
                <a16:creationId xmlns:a16="http://schemas.microsoft.com/office/drawing/2014/main" id="{7492473F-EA04-109E-E473-879CAFE48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2" descr="PBIS TFI Walkthrough Interview and Observation Form page 1">
            <a:extLst>
              <a:ext uri="{FF2B5EF4-FFF2-40B4-BE49-F238E27FC236}">
                <a16:creationId xmlns:a16="http://schemas.microsoft.com/office/drawing/2014/main" id="{1E09D9B5-4964-FAAC-DBDE-972B1C7502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3" descr="PBIS TFI Walkthrough Interview and Observation Form page 2">
            <a:extLst>
              <a:ext uri="{FF2B5EF4-FFF2-40B4-BE49-F238E27FC236}">
                <a16:creationId xmlns:a16="http://schemas.microsoft.com/office/drawing/2014/main" id="{E257E6E3-C622-E277-20FC-3E5495707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pic>
        <p:nvPicPr>
          <p:cNvPr id="3" name="Picture 4">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1026" name="Picture 1" descr="Example of TFI score Fall 2025 data displayed in a bar graph. Includes TFI score across tiers.">
            <a:extLst>
              <a:ext uri="{FF2B5EF4-FFF2-40B4-BE49-F238E27FC236}">
                <a16:creationId xmlns:a16="http://schemas.microsoft.com/office/drawing/2014/main" id="{5D9D812E-5A94-BAB9-891E-33B55421C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1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noGrp="1"/>
          </p:cNvSpPr>
          <p:nvPr>
            <p:ph type="title" idx="4294967295"/>
          </p:nvPr>
        </p:nvSpPr>
        <p:spPr>
          <a:xfrm>
            <a:off x="458011" y="451057"/>
            <a:ext cx="11203255" cy="380794"/>
          </a:xfrm>
          <a:prstGeom prst="rect">
            <a:avLst/>
          </a:prstGeom>
          <a:solidFill>
            <a:schemeClr val="accent5">
              <a:lumMod val="75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150" normalizeH="0" baseline="0" noProof="0">
                <a:ln>
                  <a:noFill/>
                </a:ln>
                <a:solidFill>
                  <a:schemeClr val="bg1"/>
                </a:solidFill>
                <a:effectLst/>
                <a:uLnTx/>
                <a:uFillTx/>
                <a:latin typeface="+mj-lt"/>
                <a:ea typeface="+mj-ea"/>
                <a:cs typeface="+mj-cs"/>
              </a:rPr>
              <a:t>Let’s Discuss</a:t>
            </a:r>
          </a:p>
        </p:txBody>
      </p:sp>
      <p:sp>
        <p:nvSpPr>
          <p:cNvPr id="15" name="Content">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2400"/>
              <a:t>Locate your school’s Social Validity and Treatment Integrity Data </a:t>
            </a:r>
          </a:p>
          <a:p>
            <a:pPr marL="0" indent="0">
              <a:buNone/>
            </a:pPr>
            <a:r>
              <a:rPr lang="en-US" sz="1800"/>
              <a:t>(e.g.,Ci3T Implementation Report, Ci3T Treatment Integrity: Direct Observation Report, Tiered Fidelity Inventory)</a:t>
            </a:r>
          </a:p>
          <a:p>
            <a:pPr marL="0" indent="0">
              <a:buNone/>
            </a:pPr>
            <a:r>
              <a:rPr lang="en-US" sz="2400"/>
              <a:t>2) Review data and:</a:t>
            </a:r>
          </a:p>
          <a:p>
            <a:pPr marL="519113" indent="-285750">
              <a:buFont typeface="Arial" panose="020B0604020202020204" pitchFamily="34" charset="0"/>
              <a:buChar char="•"/>
            </a:pPr>
            <a:r>
              <a:rPr lang="en-US" sz="2000"/>
              <a:t>Highlight successes</a:t>
            </a:r>
          </a:p>
          <a:p>
            <a:pPr marL="519113" indent="-285750">
              <a:buFont typeface="Arial" panose="020B0604020202020204" pitchFamily="34" charset="0"/>
              <a:buChar char="•"/>
            </a:pPr>
            <a:r>
              <a:rPr lang="en-US" sz="2000"/>
              <a:t>Discuss concerns and identify areas of focus</a:t>
            </a:r>
          </a:p>
          <a:p>
            <a:pPr marL="519113" indent="-285750">
              <a:buFont typeface="Arial" panose="020B0604020202020204" pitchFamily="34" charset="0"/>
              <a:buChar char="•"/>
            </a:pPr>
            <a:r>
              <a:rPr lang="en-US" sz="2000"/>
              <a:t>Use HO </a:t>
            </a:r>
            <a:r>
              <a:rPr lang="en-US" sz="2000" i="1"/>
              <a:t>Working with Treatment Integrity and Social Validity Data</a:t>
            </a:r>
            <a:br>
              <a:rPr lang="en-US" sz="2000" i="1"/>
            </a:br>
            <a:r>
              <a:rPr lang="en-US" sz="2000"/>
              <a:t>to record plans for addressing these focus areas</a:t>
            </a:r>
          </a:p>
        </p:txBody>
      </p:sp>
      <p:pic>
        <p:nvPicPr>
          <p:cNvPr id="54" name="Picture 1">
            <a:extLst>
              <a:ext uri="{FF2B5EF4-FFF2-40B4-BE49-F238E27FC236}">
                <a16:creationId xmlns:a16="http://schemas.microsoft.com/office/drawing/2014/main" id="{7A423553-BC9A-9EFA-6727-02A2CB34D9C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4410" y="1845250"/>
            <a:ext cx="1103871" cy="1428413"/>
          </a:xfrm>
          <a:prstGeom prst="rect">
            <a:avLst/>
          </a:prstGeom>
          <a:ln>
            <a:solidFill>
              <a:schemeClr val="tx1"/>
            </a:solidFill>
          </a:ln>
        </p:spPr>
      </p:pic>
      <p:pic>
        <p:nvPicPr>
          <p:cNvPr id="55" name="Picture 2">
            <a:extLst>
              <a:ext uri="{FF2B5EF4-FFF2-40B4-BE49-F238E27FC236}">
                <a16:creationId xmlns:a16="http://schemas.microsoft.com/office/drawing/2014/main" id="{2B296DB7-F137-89A3-70D5-30F6689B4BF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3458" y="1846488"/>
            <a:ext cx="1103778" cy="1428413"/>
          </a:xfrm>
          <a:prstGeom prst="rect">
            <a:avLst/>
          </a:prstGeom>
          <a:ln>
            <a:solidFill>
              <a:schemeClr val="tx1"/>
            </a:solidFill>
          </a:ln>
        </p:spPr>
      </p:pic>
      <p:pic>
        <p:nvPicPr>
          <p:cNvPr id="56" name="Picture 3">
            <a:extLst>
              <a:ext uri="{FF2B5EF4-FFF2-40B4-BE49-F238E27FC236}">
                <a16:creationId xmlns:a16="http://schemas.microsoft.com/office/drawing/2014/main" id="{F0B7EAA1-5636-A3F8-84F3-6CBFD6189C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33981" y="2795287"/>
            <a:ext cx="1103778" cy="1428418"/>
          </a:xfrm>
          <a:prstGeom prst="rect">
            <a:avLst/>
          </a:prstGeom>
          <a:ln>
            <a:solidFill>
              <a:schemeClr val="tx1"/>
            </a:solidFill>
          </a:ln>
        </p:spPr>
      </p:pic>
      <p:pic>
        <p:nvPicPr>
          <p:cNvPr id="53" name="Picture 4">
            <a:extLst>
              <a:ext uri="{FF2B5EF4-FFF2-40B4-BE49-F238E27FC236}">
                <a16:creationId xmlns:a16="http://schemas.microsoft.com/office/drawing/2014/main" id="{396DF810-E37F-1B94-5ED6-14E38A0184F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133329" y="4647881"/>
            <a:ext cx="1576798" cy="2036618"/>
          </a:xfrm>
          <a:prstGeom prst="rect">
            <a:avLst/>
          </a:prstGeom>
          <a:ln>
            <a:solidFill>
              <a:schemeClr val="tx1"/>
            </a:solidFill>
          </a:ln>
        </p:spPr>
      </p:pic>
      <p:pic>
        <p:nvPicPr>
          <p:cNvPr id="52" name="Picture 5">
            <a:extLst>
              <a:ext uri="{FF2B5EF4-FFF2-40B4-BE49-F238E27FC236}">
                <a16:creationId xmlns:a16="http://schemas.microsoft.com/office/drawing/2014/main" id="{931BF646-75F4-6C41-D8D8-16D5989D489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1" name="Picture 6">
            <a:extLst>
              <a:ext uri="{FF2B5EF4-FFF2-40B4-BE49-F238E27FC236}">
                <a16:creationId xmlns:a16="http://schemas.microsoft.com/office/drawing/2014/main" id="{23CE7101-E5C0-B980-47A1-A4880C458CE1}"/>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pic>
        <p:nvPicPr>
          <p:cNvPr id="28" name="20">
            <a:extLst>
              <a:ext uri="{FF2B5EF4-FFF2-40B4-BE49-F238E27FC236}">
                <a16:creationId xmlns:a16="http://schemas.microsoft.com/office/drawing/2014/main" id="{B34DC47A-237B-427B-4606-6D0744B6928A}"/>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10127" y="4857842"/>
            <a:ext cx="4771745" cy="1692108"/>
          </a:xfrm>
          <a:prstGeom prst="rect">
            <a:avLst/>
          </a:prstGeom>
          <a:noFill/>
        </p:spPr>
      </p:pic>
      <p:sp>
        <p:nvSpPr>
          <p:cNvPr id="2" name="Speech Bubble: Rectangle with Corners Rounded 1">
            <a:extLst>
              <a:ext uri="{FF2B5EF4-FFF2-40B4-BE49-F238E27FC236}">
                <a16:creationId xmlns:a16="http://schemas.microsoft.com/office/drawing/2014/main" id="{884E988F-2A7C-2C05-242B-3A3DC0A04035}"/>
              </a:ext>
            </a:extLst>
          </p:cNvPr>
          <p:cNvSpPr/>
          <p:nvPr/>
        </p:nvSpPr>
        <p:spPr>
          <a:xfrm>
            <a:off x="47167" y="3841659"/>
            <a:ext cx="2725309" cy="1922393"/>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Example of a “Talk Time” with School-site Leadership Teams </a:t>
            </a:r>
          </a:p>
        </p:txBody>
      </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826B-1CB8-026A-7C5E-4F4EB0723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031E9-1E63-EC6B-A402-C8763EA85004}"/>
              </a:ext>
            </a:extLst>
          </p:cNvPr>
          <p:cNvSpPr>
            <a:spLocks noGrp="1"/>
          </p:cNvSpPr>
          <p:nvPr>
            <p:ph type="title"/>
          </p:nvPr>
        </p:nvSpPr>
        <p:spPr/>
        <p:txBody>
          <a:bodyPr/>
          <a:lstStyle/>
          <a:p>
            <a:r>
              <a:rPr lang="en-US"/>
              <a:t>Collecting and Using Systematic Screening Data to Inform Instruction</a:t>
            </a:r>
          </a:p>
        </p:txBody>
      </p:sp>
      <p:sp>
        <p:nvSpPr>
          <p:cNvPr id="3" name="Text Placeholder 2">
            <a:extLst>
              <a:ext uri="{FF2B5EF4-FFF2-40B4-BE49-F238E27FC236}">
                <a16:creationId xmlns:a16="http://schemas.microsoft.com/office/drawing/2014/main" id="{1A01B5B2-B871-FCE3-F286-2444D6EB9FB3}"/>
              </a:ext>
            </a:extLst>
          </p:cNvPr>
          <p:cNvSpPr>
            <a:spLocks noGrp="1"/>
          </p:cNvSpPr>
          <p:nvPr>
            <p:ph type="body" idx="1"/>
          </p:nvPr>
        </p:nvSpPr>
        <p:spPr/>
        <p:txBody>
          <a:bodyPr/>
          <a:lstStyle/>
          <a:p>
            <a:r>
              <a:rPr lang="en-US"/>
              <a:t>An Illustration in Ci3T Models</a:t>
            </a:r>
          </a:p>
        </p:txBody>
      </p:sp>
    </p:spTree>
    <p:extLst>
      <p:ext uri="{BB962C8B-B14F-4D97-AF65-F5344CB8AC3E}">
        <p14:creationId xmlns:p14="http://schemas.microsoft.com/office/powerpoint/2010/main" val="4213048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0"/>
              </a:ext>
            </a:extLst>
          </p:cNvPr>
          <p:cNvSpPr>
            <a:spLocks noGrp="1"/>
          </p:cNvSpPr>
          <p:nvPr>
            <p:ph type="title"/>
          </p:nvPr>
        </p:nvSpPr>
        <p:spPr/>
        <p:txBody>
          <a:bodyPr/>
          <a:lstStyle/>
          <a:p>
            <a:r>
              <a:rPr lang="en-US"/>
              <a:t>Essential Components of Primary (Tier 1) Prevention Efforts (2)</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409106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6D16A-F107-ED6C-8711-B060952BBE75}"/>
              </a:ext>
            </a:extLst>
          </p:cNvPr>
          <p:cNvSpPr>
            <a:spLocks noGrp="1"/>
          </p:cNvSpPr>
          <p:nvPr>
            <p:ph type="title"/>
          </p:nvPr>
        </p:nvSpPr>
        <p:spPr>
          <a:xfrm>
            <a:off x="838200" y="365125"/>
            <a:ext cx="10515600" cy="1325563"/>
          </a:xfrm>
        </p:spPr>
        <p:txBody>
          <a:bodyPr/>
          <a:lstStyle/>
          <a:p>
            <a:r>
              <a:rPr lang="en-US"/>
              <a:t>Tiered Systems of Support </a:t>
            </a:r>
          </a:p>
        </p:txBody>
      </p:sp>
      <p:sp>
        <p:nvSpPr>
          <p:cNvPr id="3" name="Content Placeholder 2">
            <a:extLst>
              <a:ext uri="{FF2B5EF4-FFF2-40B4-BE49-F238E27FC236}">
                <a16:creationId xmlns:a16="http://schemas.microsoft.com/office/drawing/2014/main" id="{2BC3E7BB-8AE0-E168-ECB3-147104DEA1A8}"/>
              </a:ext>
              <a:ext uri="{C183D7F6-B498-43B3-948B-1728B52AA6E4}">
                <adec:decorative xmlns:adec="http://schemas.microsoft.com/office/drawing/2017/decorative" val="1"/>
              </a:ext>
            </a:extLst>
          </p:cNvPr>
          <p:cNvSpPr>
            <a:spLocks noGrp="1"/>
          </p:cNvSpPr>
          <p:nvPr>
            <p:ph type="body" sz="quarter" idx="14"/>
          </p:nvPr>
        </p:nvSpPr>
        <p:spPr>
          <a:xfrm>
            <a:off x="457201" y="5806276"/>
            <a:ext cx="11277600" cy="338328"/>
          </a:xfrm>
        </p:spPr>
        <p:txBody>
          <a:bodyPr/>
          <a:lstStyle/>
          <a:p>
            <a:endParaRPr lang="en-US"/>
          </a:p>
          <a:p>
            <a:endParaRPr lang="en-US"/>
          </a:p>
          <a:p>
            <a:endParaRPr lang="en-US"/>
          </a:p>
          <a:p>
            <a:endParaRPr lang="en-US"/>
          </a:p>
        </p:txBody>
      </p:sp>
      <p:graphicFrame>
        <p:nvGraphicFramePr>
          <p:cNvPr id="4" name="Content Placeholder 12" descr="This table provides a summary of variations of tieried framworks. The first colum displays the common name of the tiered framework. The second column provides alternative names for the multi-tiered framework.  The third colum identified the purpose of the specific tiered framework. The final colum identified the main focus of the multi-tiered framework.">
            <a:extLst>
              <a:ext uri="{FF2B5EF4-FFF2-40B4-BE49-F238E27FC236}">
                <a16:creationId xmlns:a16="http://schemas.microsoft.com/office/drawing/2014/main" id="{A926C503-94A5-6D1F-9EEA-05597D43D575}"/>
              </a:ext>
            </a:extLst>
          </p:cNvPr>
          <p:cNvGraphicFramePr>
            <a:graphicFrameLocks/>
          </p:cNvGraphicFramePr>
          <p:nvPr/>
        </p:nvGraphicFramePr>
        <p:xfrm>
          <a:off x="838200" y="1776997"/>
          <a:ext cx="10138849" cy="3615073"/>
        </p:xfrm>
        <a:graphic>
          <a:graphicData uri="http://schemas.openxmlformats.org/drawingml/2006/table">
            <a:tbl>
              <a:tblPr firstRow="1" bandRow="1"/>
              <a:tblGrid>
                <a:gridCol w="3985287">
                  <a:extLst>
                    <a:ext uri="{9D8B030D-6E8A-4147-A177-3AD203B41FA5}">
                      <a16:colId xmlns:a16="http://schemas.microsoft.com/office/drawing/2014/main" val="2258705309"/>
                    </a:ext>
                  </a:extLst>
                </a:gridCol>
                <a:gridCol w="2867111">
                  <a:extLst>
                    <a:ext uri="{9D8B030D-6E8A-4147-A177-3AD203B41FA5}">
                      <a16:colId xmlns:a16="http://schemas.microsoft.com/office/drawing/2014/main" val="1580120881"/>
                    </a:ext>
                  </a:extLst>
                </a:gridCol>
                <a:gridCol w="3286451">
                  <a:extLst>
                    <a:ext uri="{9D8B030D-6E8A-4147-A177-3AD203B41FA5}">
                      <a16:colId xmlns:a16="http://schemas.microsoft.com/office/drawing/2014/main" val="3609013420"/>
                    </a:ext>
                  </a:extLst>
                </a:gridCol>
              </a:tblGrid>
              <a:tr h="537412">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Tiered </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System of Support </a:t>
                      </a:r>
                      <a:endParaRPr lang="en-US" sz="1800" b="1">
                        <a:solidFill>
                          <a:schemeClr val="bg1"/>
                        </a:solidFill>
                      </a:endParaRPr>
                    </a:p>
                  </a:txBody>
                  <a:tcPr marL="68580" marR="68580" marT="34290" marB="34290" anchor="b">
                    <a:solidFill>
                      <a:schemeClr val="accent1"/>
                    </a:solidFill>
                  </a:tcPr>
                </a:tc>
                <a:tc>
                  <a:txBody>
                    <a:bodyPr/>
                    <a:lstStyle/>
                    <a:p>
                      <a:pPr algn="ctr"/>
                      <a:r>
                        <a:rPr lang="en-US" sz="1800" b="1" kern="1200">
                          <a:solidFill>
                            <a:schemeClr val="bg1"/>
                          </a:solidFill>
                          <a:effectLst/>
                          <a:latin typeface="+mn-lt"/>
                          <a:ea typeface="+mn-ea"/>
                          <a:cs typeface="+mn-cs"/>
                        </a:rPr>
                        <a:t>Student Improvement Area</a:t>
                      </a:r>
                      <a:endParaRPr lang="en-US" sz="1800" b="1">
                        <a:solidFill>
                          <a:schemeClr val="bg1"/>
                        </a:solidFill>
                      </a:endParaRPr>
                    </a:p>
                  </a:txBody>
                  <a:tcPr marL="68580" marR="68580" marT="34290" marB="34290" anchor="b">
                    <a:solidFill>
                      <a:schemeClr val="accent1"/>
                    </a:solidFill>
                  </a:tcPr>
                </a:tc>
                <a:tc>
                  <a:txBody>
                    <a:bodyPr/>
                    <a:lstStyle/>
                    <a:p>
                      <a:pPr algn="ctr"/>
                      <a:r>
                        <a:rPr lang="en-US" sz="1800" b="1" kern="1200">
                          <a:solidFill>
                            <a:schemeClr val="bg1"/>
                          </a:solidFill>
                          <a:effectLst/>
                          <a:latin typeface="+mn-lt"/>
                          <a:ea typeface="+mn-ea"/>
                          <a:cs typeface="+mn-cs"/>
                        </a:rPr>
                        <a:t>Distinguishing</a:t>
                      </a:r>
                    </a:p>
                    <a:p>
                      <a:pPr algn="ctr"/>
                      <a:r>
                        <a:rPr lang="en-US" sz="1800" b="1" kern="1200">
                          <a:solidFill>
                            <a:schemeClr val="bg1"/>
                          </a:solidFill>
                          <a:effectLst/>
                          <a:latin typeface="+mn-lt"/>
                          <a:ea typeface="+mn-ea"/>
                          <a:cs typeface="+mn-cs"/>
                        </a:rPr>
                        <a:t> Feature</a:t>
                      </a:r>
                      <a:endParaRPr lang="en-US" sz="1800" b="1">
                        <a:solidFill>
                          <a:schemeClr val="bg1"/>
                        </a:solidFill>
                      </a:endParaRPr>
                    </a:p>
                  </a:txBody>
                  <a:tcPr marL="68580" marR="68580" marT="34290" marB="34290" anchor="b">
                    <a:solidFill>
                      <a:schemeClr val="accent1"/>
                    </a:solidFill>
                  </a:tcPr>
                </a:tc>
                <a:extLst>
                  <a:ext uri="{0D108BD9-81ED-4DB2-BD59-A6C34878D82A}">
                    <a16:rowId xmlns:a16="http://schemas.microsoft.com/office/drawing/2014/main" val="569344745"/>
                  </a:ext>
                </a:extLst>
              </a:tr>
              <a:tr h="933065">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Positive Behavior Intervention Support (</a:t>
                      </a:r>
                      <a:r>
                        <a:rPr lang="en-US" sz="1800" b="1">
                          <a:solidFill>
                            <a:srgbClr val="000000"/>
                          </a:solidFill>
                          <a:effectLst/>
                          <a:latin typeface="+mn-lt"/>
                          <a:ea typeface="Arial" panose="020B0604020202020204" pitchFamily="34" charset="0"/>
                          <a:cs typeface="Arial" panose="020B0604020202020204" pitchFamily="34" charset="0"/>
                        </a:rPr>
                        <a:t>PBIS</a:t>
                      </a:r>
                      <a:r>
                        <a:rPr lang="en-US" sz="1800" b="0">
                          <a:solidFill>
                            <a:srgbClr val="000000"/>
                          </a:solidFill>
                          <a:effectLst/>
                          <a:latin typeface="+mn-lt"/>
                          <a:ea typeface="Arial" panose="020B0604020202020204" pitchFamily="34" charset="0"/>
                          <a:cs typeface="Arial" panose="020B0604020202020204" pitchFamily="34" charset="0"/>
                        </a:rPr>
                        <a:t>), Schoolwide PBIS </a:t>
                      </a:r>
                      <a:r>
                        <a:rPr lang="en-US" sz="1800" b="0">
                          <a:solidFill>
                            <a:srgbClr val="000000"/>
                          </a:solidFill>
                          <a:effectLst/>
                          <a:latin typeface="+mn-lt"/>
                          <a:ea typeface="MS Mincho" panose="02020609040205080304" pitchFamily="49" charset="-128"/>
                          <a:cs typeface="Arial" panose="020B0604020202020204" pitchFamily="34" charset="0"/>
                        </a:rPr>
                        <a:t>(Sugai &amp; Horner, 2009)</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Behavior/SEB outcomes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Behavior/SEB supports</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extLst>
                  <a:ext uri="{0D108BD9-81ED-4DB2-BD59-A6C34878D82A}">
                    <a16:rowId xmlns:a16="http://schemas.microsoft.com/office/drawing/2014/main" val="3568640309"/>
                  </a:ext>
                </a:extLst>
              </a:tr>
              <a:tr h="632640">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Response to Intervention (</a:t>
                      </a:r>
                      <a:r>
                        <a:rPr lang="en-US" sz="1800" b="1">
                          <a:solidFill>
                            <a:srgbClr val="000000"/>
                          </a:solidFill>
                          <a:effectLst/>
                          <a:latin typeface="+mn-lt"/>
                          <a:ea typeface="Arial" panose="020B0604020202020204" pitchFamily="34" charset="0"/>
                          <a:cs typeface="Arial" panose="020B0604020202020204" pitchFamily="34" charset="0"/>
                        </a:rPr>
                        <a:t>RTI</a:t>
                      </a:r>
                      <a:r>
                        <a:rPr lang="en-US" sz="1800" b="0">
                          <a:solidFill>
                            <a:srgbClr val="000000"/>
                          </a:solidFill>
                          <a:effectLst/>
                          <a:latin typeface="+mn-lt"/>
                          <a:ea typeface="Arial" panose="020B0604020202020204" pitchFamily="34" charset="0"/>
                          <a:cs typeface="Arial" panose="020B0604020202020204" pitchFamily="34" charset="0"/>
                        </a:rPr>
                        <a:t>; Fuchs et al., 2003)</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Academic outcomes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Academic supports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extLst>
                  <a:ext uri="{0D108BD9-81ED-4DB2-BD59-A6C34878D82A}">
                    <a16:rowId xmlns:a16="http://schemas.microsoft.com/office/drawing/2014/main" val="24385726"/>
                  </a:ext>
                </a:extLst>
              </a:tr>
              <a:tr h="716074">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Multi-Tiered System of Support (</a:t>
                      </a:r>
                      <a:r>
                        <a:rPr lang="en-US" sz="1800" b="1">
                          <a:solidFill>
                            <a:srgbClr val="000000"/>
                          </a:solidFill>
                          <a:effectLst/>
                          <a:latin typeface="+mn-lt"/>
                          <a:ea typeface="Arial" panose="020B0604020202020204" pitchFamily="34" charset="0"/>
                          <a:cs typeface="Arial" panose="020B0604020202020204" pitchFamily="34" charset="0"/>
                        </a:rPr>
                        <a:t>MTSS</a:t>
                      </a:r>
                      <a:r>
                        <a:rPr lang="en-US" sz="1800" b="0">
                          <a:solidFill>
                            <a:srgbClr val="000000"/>
                          </a:solidFill>
                          <a:effectLst/>
                          <a:latin typeface="+mn-lt"/>
                          <a:ea typeface="Arial" panose="020B0604020202020204" pitchFamily="34" charset="0"/>
                          <a:cs typeface="Arial" panose="020B0604020202020204" pitchFamily="34" charset="0"/>
                        </a:rPr>
                        <a:t>; Sugai &amp; Horner, 2009)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Academic and behavior/SEB outcomes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Academic and behavior/SEB supports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extLst>
                  <a:ext uri="{0D108BD9-81ED-4DB2-BD59-A6C34878D82A}">
                    <a16:rowId xmlns:a16="http://schemas.microsoft.com/office/drawing/2014/main" val="3541533813"/>
                  </a:ext>
                </a:extLst>
              </a:tr>
              <a:tr h="716074">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Integrated MTSS (</a:t>
                      </a:r>
                      <a:r>
                        <a:rPr lang="en-US" sz="1800" b="1">
                          <a:solidFill>
                            <a:srgbClr val="000000"/>
                          </a:solidFill>
                          <a:effectLst/>
                          <a:latin typeface="+mn-lt"/>
                          <a:ea typeface="Arial" panose="020B0604020202020204" pitchFamily="34" charset="0"/>
                          <a:cs typeface="Arial" panose="020B0604020202020204" pitchFamily="34" charset="0"/>
                        </a:rPr>
                        <a:t>I-MTSS</a:t>
                      </a:r>
                      <a:r>
                        <a:rPr lang="en-US" sz="1800" b="0">
                          <a:solidFill>
                            <a:srgbClr val="000000"/>
                          </a:solidFill>
                          <a:effectLst/>
                          <a:latin typeface="+mn-lt"/>
                          <a:ea typeface="Arial" panose="020B0604020202020204" pitchFamily="34" charset="0"/>
                          <a:cs typeface="Arial" panose="020B0604020202020204" pitchFamily="34" charset="0"/>
                        </a:rPr>
                        <a:t>; McIntosh &amp; Goodman, 2016)</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0">
                          <a:solidFill>
                            <a:srgbClr val="000000"/>
                          </a:solidFill>
                          <a:effectLst/>
                          <a:latin typeface="+mn-lt"/>
                          <a:ea typeface="Arial" panose="020B0604020202020204" pitchFamily="34" charset="0"/>
                          <a:cs typeface="Arial" panose="020B0604020202020204" pitchFamily="34" charset="0"/>
                        </a:rPr>
                        <a:t>Academic and behavior/SEB outcomes</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tc>
                  <a:txBody>
                    <a:bodyPr/>
                    <a:lstStyle/>
                    <a:p>
                      <a:pPr marL="0" marR="0" algn="l">
                        <a:lnSpc>
                          <a:spcPct val="100000"/>
                        </a:lnSpc>
                        <a:spcAft>
                          <a:spcPts val="800"/>
                        </a:spcAft>
                      </a:pPr>
                      <a:r>
                        <a:rPr lang="en-US" sz="1800" b="1">
                          <a:solidFill>
                            <a:srgbClr val="000000"/>
                          </a:solidFill>
                          <a:effectLst/>
                          <a:latin typeface="+mn-lt"/>
                          <a:ea typeface="Arial" panose="020B0604020202020204" pitchFamily="34" charset="0"/>
                          <a:cs typeface="Arial" panose="020B0604020202020204" pitchFamily="34" charset="0"/>
                        </a:rPr>
                        <a:t>Strategically</a:t>
                      </a:r>
                      <a:r>
                        <a:rPr lang="en-US" sz="1800" b="0">
                          <a:solidFill>
                            <a:srgbClr val="000000"/>
                          </a:solidFill>
                          <a:effectLst/>
                          <a:latin typeface="+mn-lt"/>
                          <a:ea typeface="Arial" panose="020B0604020202020204" pitchFamily="34" charset="0"/>
                          <a:cs typeface="Arial" panose="020B0604020202020204" pitchFamily="34" charset="0"/>
                        </a:rPr>
                        <a:t> </a:t>
                      </a:r>
                      <a:r>
                        <a:rPr lang="en-US" sz="1800" b="1">
                          <a:solidFill>
                            <a:srgbClr val="000000"/>
                          </a:solidFill>
                          <a:effectLst/>
                          <a:latin typeface="+mn-lt"/>
                          <a:ea typeface="Arial" panose="020B0604020202020204" pitchFamily="34" charset="0"/>
                          <a:cs typeface="Arial" panose="020B0604020202020204" pitchFamily="34" charset="0"/>
                        </a:rPr>
                        <a:t>combined</a:t>
                      </a:r>
                      <a:r>
                        <a:rPr lang="en-US" sz="1800" b="0">
                          <a:solidFill>
                            <a:srgbClr val="000000"/>
                          </a:solidFill>
                          <a:effectLst/>
                          <a:latin typeface="+mn-lt"/>
                          <a:ea typeface="Arial" panose="020B0604020202020204" pitchFamily="34" charset="0"/>
                          <a:cs typeface="Arial" panose="020B0604020202020204" pitchFamily="34" charset="0"/>
                        </a:rPr>
                        <a:t> academic and SEB supports </a:t>
                      </a:r>
                      <a:endParaRPr lang="en-US" sz="1800" b="0">
                        <a:effectLst/>
                        <a:latin typeface="+mn-lt"/>
                        <a:ea typeface="MS Mincho" panose="02020609040205080304" pitchFamily="49" charset="-128"/>
                        <a:cs typeface="Arial" panose="020B0604020202020204" pitchFamily="34" charset="0"/>
                      </a:endParaRPr>
                    </a:p>
                  </a:txBody>
                  <a:tcPr marL="68580" marR="68580" marT="34290" marB="34290"/>
                </a:tc>
                <a:extLst>
                  <a:ext uri="{0D108BD9-81ED-4DB2-BD59-A6C34878D82A}">
                    <a16:rowId xmlns:a16="http://schemas.microsoft.com/office/drawing/2014/main" val="1727031540"/>
                  </a:ext>
                </a:extLst>
              </a:tr>
            </a:tbl>
          </a:graphicData>
        </a:graphic>
      </p:graphicFrame>
      <p:sp>
        <p:nvSpPr>
          <p:cNvPr id="6" name="Title 2">
            <a:extLst>
              <a:ext uri="{FF2B5EF4-FFF2-40B4-BE49-F238E27FC236}">
                <a16:creationId xmlns:a16="http://schemas.microsoft.com/office/drawing/2014/main" id="{9F4EBE46-FA92-A1A5-A8B0-F410FD5E44F2}"/>
              </a:ext>
            </a:extLst>
          </p:cNvPr>
          <p:cNvSpPr txBox="1">
            <a:spLocks/>
          </p:cNvSpPr>
          <p:nvPr/>
        </p:nvSpPr>
        <p:spPr>
          <a:xfrm>
            <a:off x="413359" y="6085265"/>
            <a:ext cx="7876307" cy="1928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50">
                <a:solidFill>
                  <a:srgbClr val="1F1F1F"/>
                </a:solidFill>
                <a:latin typeface="+mn-lt"/>
                <a:ea typeface="Roboto" panose="02000000000000000000" pitchFamily="2" charset="0"/>
                <a:cs typeface="Times New Roman" panose="02020603050405020304" pitchFamily="18" charset="0"/>
              </a:rPr>
              <a:t>Adapted from Pierce et al., 2025 and the I-MTSS Research Network</a:t>
            </a:r>
            <a:endParaRPr lang="en-US" sz="1200">
              <a:latin typeface="+mn-lt"/>
            </a:endParaRPr>
          </a:p>
        </p:txBody>
      </p:sp>
      <p:sp>
        <p:nvSpPr>
          <p:cNvPr id="5" name="Arc 4">
            <a:extLst>
              <a:ext uri="{FF2B5EF4-FFF2-40B4-BE49-F238E27FC236}">
                <a16:creationId xmlns:a16="http://schemas.microsoft.com/office/drawing/2014/main" id="{0ED7651F-9DCD-68D1-0770-0467CD14C6FC}"/>
              </a:ext>
              <a:ext uri="{C183D7F6-B498-43B3-948B-1728B52AA6E4}">
                <adec:decorative xmlns:adec="http://schemas.microsoft.com/office/drawing/2017/decorative" val="1"/>
              </a:ext>
            </a:extLst>
          </p:cNvPr>
          <p:cNvSpPr/>
          <p:nvPr/>
        </p:nvSpPr>
        <p:spPr>
          <a:xfrm rot="16200000">
            <a:off x="456462" y="2567305"/>
            <a:ext cx="763474" cy="1073747"/>
          </a:xfrm>
          <a:prstGeom prst="arc">
            <a:avLst>
              <a:gd name="adj1" fmla="val 16200000"/>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9" name="Arc 8">
            <a:extLst>
              <a:ext uri="{FF2B5EF4-FFF2-40B4-BE49-F238E27FC236}">
                <a16:creationId xmlns:a16="http://schemas.microsoft.com/office/drawing/2014/main" id="{8F1D803F-4B09-A59C-5EC5-A32B4D8BF08C}"/>
              </a:ext>
              <a:ext uri="{C183D7F6-B498-43B3-948B-1728B52AA6E4}">
                <adec:decorative xmlns:adec="http://schemas.microsoft.com/office/drawing/2017/decorative" val="1"/>
              </a:ext>
            </a:extLst>
          </p:cNvPr>
          <p:cNvSpPr/>
          <p:nvPr/>
        </p:nvSpPr>
        <p:spPr>
          <a:xfrm rot="16200000">
            <a:off x="452132" y="3393133"/>
            <a:ext cx="763474" cy="1073747"/>
          </a:xfrm>
          <a:prstGeom prst="arc">
            <a:avLst>
              <a:gd name="adj1" fmla="val 16200000"/>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1" name="Arc 10">
            <a:extLst>
              <a:ext uri="{FF2B5EF4-FFF2-40B4-BE49-F238E27FC236}">
                <a16:creationId xmlns:a16="http://schemas.microsoft.com/office/drawing/2014/main" id="{913EC1E1-F72D-5797-DA9F-C0F691BDAC0D}"/>
              </a:ext>
              <a:ext uri="{C183D7F6-B498-43B3-948B-1728B52AA6E4}">
                <adec:decorative xmlns:adec="http://schemas.microsoft.com/office/drawing/2017/decorative" val="1"/>
              </a:ext>
            </a:extLst>
          </p:cNvPr>
          <p:cNvSpPr/>
          <p:nvPr/>
        </p:nvSpPr>
        <p:spPr>
          <a:xfrm rot="16200000">
            <a:off x="409075" y="4206434"/>
            <a:ext cx="763474" cy="1073747"/>
          </a:xfrm>
          <a:prstGeom prst="arc">
            <a:avLst>
              <a:gd name="adj1" fmla="val 16200000"/>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Arc 11">
            <a:extLst>
              <a:ext uri="{FF2B5EF4-FFF2-40B4-BE49-F238E27FC236}">
                <a16:creationId xmlns:a16="http://schemas.microsoft.com/office/drawing/2014/main" id="{5EB3EB0D-D2A4-594D-CC2B-56EB2AEE26D3}"/>
              </a:ext>
              <a:ext uri="{C183D7F6-B498-43B3-948B-1728B52AA6E4}">
                <adec:decorative xmlns:adec="http://schemas.microsoft.com/office/drawing/2017/decorative" val="1"/>
              </a:ext>
            </a:extLst>
          </p:cNvPr>
          <p:cNvSpPr/>
          <p:nvPr/>
        </p:nvSpPr>
        <p:spPr>
          <a:xfrm rot="16200000">
            <a:off x="402813" y="4928393"/>
            <a:ext cx="763474" cy="1073747"/>
          </a:xfrm>
          <a:prstGeom prst="arc">
            <a:avLst>
              <a:gd name="adj1" fmla="val 16200000"/>
              <a:gd name="adj2" fmla="val 469764"/>
            </a:avLst>
          </a:prstGeom>
          <a:ln w="762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372681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1808673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75AF5F-ECE5-B58C-4B1A-E57108611659}"/>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Finding the SRSS-IE on the Ci3T Website</a:t>
            </a:r>
          </a:p>
        </p:txBody>
      </p:sp>
      <p:grpSp>
        <p:nvGrpSpPr>
          <p:cNvPr id="4" name="Image" descr="Screenshot of the Ci3T website with an orange box outlining the Systematic Screening tab">
            <a:extLst>
              <a:ext uri="{FF2B5EF4-FFF2-40B4-BE49-F238E27FC236}">
                <a16:creationId xmlns:a16="http://schemas.microsoft.com/office/drawing/2014/main" id="{77420DA6-2479-92CD-8CD0-294D0983BC0D}"/>
              </a:ext>
            </a:extLst>
          </p:cNvPr>
          <p:cNvGrpSpPr/>
          <p:nvPr/>
        </p:nvGrpSpPr>
        <p:grpSpPr>
          <a:xfrm>
            <a:off x="608902" y="472616"/>
            <a:ext cx="5831188" cy="6099634"/>
            <a:chOff x="608902" y="472616"/>
            <a:chExt cx="5831188" cy="6099634"/>
          </a:xfrm>
        </p:grpSpPr>
        <p:pic>
          <p:nvPicPr>
            <p:cNvPr id="3" name="Computer"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902" y="472616"/>
              <a:ext cx="5831188" cy="60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y Box">
              <a:extLst>
                <a:ext uri="{FF2B5EF4-FFF2-40B4-BE49-F238E27FC236}">
                  <a16:creationId xmlns:a16="http://schemas.microsoft.com/office/drawing/2014/main" id="{02EEBC66-5860-1F63-4A4E-E63641B4B203}"/>
                </a:ext>
              </a:extLst>
            </p:cNvPr>
            <p:cNvSpPr/>
            <p:nvPr/>
          </p:nvSpPr>
          <p:spPr>
            <a:xfrm>
              <a:off x="857496" y="564132"/>
              <a:ext cx="5409954" cy="3493518"/>
            </a:xfrm>
            <a:prstGeom prst="rect">
              <a:avLst/>
            </a:prstGeom>
            <a:solidFill>
              <a:schemeClr val="bg1">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Screenshot">
              <a:extLst>
                <a:ext uri="{FF2B5EF4-FFF2-40B4-BE49-F238E27FC236}">
                  <a16:creationId xmlns:a16="http://schemas.microsoft.com/office/drawing/2014/main" id="{A2898A7E-1099-937D-86D4-2B5BB04B9B2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628775" y="592993"/>
              <a:ext cx="3804915" cy="3464657"/>
            </a:xfrm>
            <a:prstGeom prst="rect">
              <a:avLst/>
            </a:prstGeom>
          </p:spPr>
        </p:pic>
        <p:sp>
          <p:nvSpPr>
            <p:cNvPr id="15" name="Yellow Box">
              <a:extLst>
                <a:ext uri="{FF2B5EF4-FFF2-40B4-BE49-F238E27FC236}">
                  <a16:creationId xmlns:a16="http://schemas.microsoft.com/office/drawing/2014/main" id="{9406FD94-1D5F-00F2-5DC5-6BC64374D2F8}"/>
                </a:ext>
              </a:extLst>
            </p:cNvPr>
            <p:cNvSpPr/>
            <p:nvPr/>
          </p:nvSpPr>
          <p:spPr>
            <a:xfrm>
              <a:off x="3562473" y="779584"/>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ontent">
            <a:extLst>
              <a:ext uri="{FF2B5EF4-FFF2-40B4-BE49-F238E27FC236}">
                <a16:creationId xmlns:a16="http://schemas.microsoft.com/office/drawing/2014/main" id="{5E4997BC-13A0-C3DC-BFA7-317F4547BB4F}"/>
              </a:ext>
            </a:extLst>
          </p:cNvPr>
          <p:cNvSpPr txBox="1">
            <a:spLocks/>
          </p:cNvSpPr>
          <p:nvPr/>
        </p:nvSpPr>
        <p:spPr>
          <a:xfrm>
            <a:off x="7367388" y="438962"/>
            <a:ext cx="4406456" cy="917398"/>
          </a:xfrm>
          <a:prstGeom prst="rect">
            <a:avLst/>
          </a:prstGeom>
          <a:solidFill>
            <a:schemeClr val="bg2"/>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a:solidFill>
                  <a:schemeClr val="bg1"/>
                </a:solidFill>
              </a:rPr>
              <a:t>https://www.ci3t.org/screening</a:t>
            </a:r>
          </a:p>
        </p:txBody>
      </p:sp>
      <p:pic>
        <p:nvPicPr>
          <p:cNvPr id="8" name="Picture 1" descr="Screenshot of the Ci3T website Screening Tools dropdown menu with yellow rectangle outlining SRSS-IE menu item">
            <a:extLst>
              <a:ext uri="{FF2B5EF4-FFF2-40B4-BE49-F238E27FC236}">
                <a16:creationId xmlns:a16="http://schemas.microsoft.com/office/drawing/2014/main" id="{6B92BC57-C69D-1E20-B0BF-966594EBF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2969" y="1697767"/>
            <a:ext cx="3757191" cy="3950903"/>
          </a:xfrm>
          <a:prstGeom prst="rect">
            <a:avLst/>
          </a:prstGeom>
          <a:ln>
            <a:solidFill>
              <a:schemeClr val="tx1"/>
            </a:solidFill>
          </a:ln>
        </p:spPr>
      </p:pic>
    </p:spTree>
    <p:extLst>
      <p:ext uri="{BB962C8B-B14F-4D97-AF65-F5344CB8AC3E}">
        <p14:creationId xmlns:p14="http://schemas.microsoft.com/office/powerpoint/2010/main" val="3632093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bg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bg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a:t>
            </a:r>
            <a:br>
              <a:rPr lang="en-US" altLang="en-US"/>
            </a:br>
            <a:r>
              <a:rPr lang="en-US" altLang="en-US" b="0"/>
              <a:t>Cut Scores</a:t>
            </a:r>
            <a:endParaRPr lang="en-US" b="0"/>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pic>
        <p:nvPicPr>
          <p:cNvPr id="9"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58DF51B4-7564-296C-95CB-7CEC8278C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94199" y="95955"/>
            <a:ext cx="1023998" cy="1325563"/>
          </a:xfrm>
          <a:prstGeom prst="rect">
            <a:avLst/>
          </a:prstGeom>
          <a:ln>
            <a:solidFill>
              <a:schemeClr val="tx2"/>
            </a:solidFill>
          </a:ln>
        </p:spPr>
      </p:pic>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95E7-5738-2258-8D90-8DD15391959B}"/>
              </a:ext>
            </a:extLst>
          </p:cNvPr>
          <p:cNvSpPr>
            <a:spLocks noGrp="1"/>
          </p:cNvSpPr>
          <p:nvPr>
            <p:ph type="title"/>
          </p:nvPr>
        </p:nvSpPr>
        <p:spPr/>
        <p:txBody>
          <a:bodyPr/>
          <a:lstStyle/>
          <a:p>
            <a:r>
              <a:rPr lang="en-US">
                <a:solidFill>
                  <a:schemeClr val="bg1"/>
                </a:solidFill>
              </a:rPr>
              <a:t>How do we use behavior screening data?</a:t>
            </a:r>
          </a:p>
        </p:txBody>
      </p:sp>
      <p:pic>
        <p:nvPicPr>
          <p:cNvPr id="4" name="Picture" descr="Cropped version of What is Behavior Screening infographic emphasizing three ways in which behavior screening data are used: inform tier 1 instruction, identify opportunities for teacher-delivered low-intensity strategies, and connect students to tier 2 and tier 3 interventions.">
            <a:extLst>
              <a:ext uri="{FF2B5EF4-FFF2-40B4-BE49-F238E27FC236}">
                <a16:creationId xmlns:a16="http://schemas.microsoft.com/office/drawing/2014/main" id="{C2B2C61D-4E6E-2170-63B3-D90A3CF862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1660" y="-4495700"/>
            <a:ext cx="8488680" cy="10988575"/>
          </a:xfrm>
          <a:prstGeom prst="rect">
            <a:avLst/>
          </a:prstGeom>
          <a:ln>
            <a:solidFill>
              <a:schemeClr val="tx2"/>
            </a:solidFill>
          </a:ln>
        </p:spPr>
      </p:pic>
    </p:spTree>
    <p:extLst>
      <p:ext uri="{BB962C8B-B14F-4D97-AF65-F5344CB8AC3E}">
        <p14:creationId xmlns:p14="http://schemas.microsoft.com/office/powerpoint/2010/main" val="3293268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lstStyle/>
          <a:p>
            <a:r>
              <a:rPr lang="en-US"/>
              <a:t>Inform Instruction at Tier 1</a:t>
            </a:r>
          </a:p>
        </p:txBody>
      </p:sp>
    </p:spTree>
    <p:extLst>
      <p:ext uri="{BB962C8B-B14F-4D97-AF65-F5344CB8AC3E}">
        <p14:creationId xmlns:p14="http://schemas.microsoft.com/office/powerpoint/2010/main" val="12883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a:t>
            </a:r>
            <a:br>
              <a:rPr lang="en-US"/>
            </a:br>
            <a:r>
              <a:rPr lang="en-US" b="0"/>
              <a:t>School Level</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a:cs typeface="Times New Roman" pitchFamily="18" charset="0"/>
              </a:rPr>
              <a:t>Social Skills Improvement System – Performance Screening Guide Spring 2012 – Total School</a:t>
            </a:r>
            <a:endParaRPr lang="en-US" b="1"/>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2837394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4C2A7C1-3D2D-A258-5B6B-9A5453BDA68A}"/>
              </a:ext>
            </a:extLst>
          </p:cNvPr>
          <p:cNvSpPr>
            <a:spLocks noGrp="1"/>
          </p:cNvSpPr>
          <p:nvPr>
            <p:ph type="title"/>
          </p:nvPr>
        </p:nvSpPr>
        <p:spPr/>
        <p:txBody>
          <a:bodyPr/>
          <a:lstStyle/>
          <a:p>
            <a:r>
              <a:rPr lang="en-US"/>
              <a:t>Data to Indicate a Focus on Tier 1: </a:t>
            </a:r>
            <a:r>
              <a:rPr lang="en-US" b="0"/>
              <a:t>Breakdown by Grade-Level</a:t>
            </a:r>
          </a:p>
        </p:txBody>
      </p:sp>
      <p:pic>
        <p:nvPicPr>
          <p:cNvPr id="2" name="Google Shape;59;p14" descr="Illustration of data dashboards reporting SRSS-IE data. The dashboard shows the percentage of students with externalizing and internalizing risk (a) by grade level, and (b) at the whole school level. Used with permission from Standard Co.">
            <a:extLst>
              <a:ext uri="{FF2B5EF4-FFF2-40B4-BE49-F238E27FC236}">
                <a16:creationId xmlns:a16="http://schemas.microsoft.com/office/drawing/2014/main" id="{62402416-D5C3-14A7-58C7-35E8A2A20C37}"/>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714253" y="1825625"/>
            <a:ext cx="6763494" cy="435595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5562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1"/>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7D7A-ADB8-D247-ADF8-57B69B212D85}"/>
              </a:ext>
            </a:extLst>
          </p:cNvPr>
          <p:cNvSpPr>
            <a:spLocks noGrp="1"/>
          </p:cNvSpPr>
          <p:nvPr>
            <p:ph type="title"/>
          </p:nvPr>
        </p:nvSpPr>
        <p:spPr>
          <a:noFill/>
        </p:spPr>
        <p:txBody>
          <a:bodyPr>
            <a:normAutofit/>
          </a:bodyPr>
          <a:lstStyle/>
          <a:p>
            <a:r>
              <a:rPr lang="en-US"/>
              <a:t>The Impact of I-MTSS on Students </a:t>
            </a:r>
          </a:p>
        </p:txBody>
      </p:sp>
      <p:sp>
        <p:nvSpPr>
          <p:cNvPr id="5" name="Text Placeholder 4">
            <a:extLst>
              <a:ext uri="{FF2B5EF4-FFF2-40B4-BE49-F238E27FC236}">
                <a16:creationId xmlns:a16="http://schemas.microsoft.com/office/drawing/2014/main" id="{B74BB440-6DB0-9F41-42B0-0C7F3F62889C}"/>
              </a:ext>
            </a:extLst>
          </p:cNvPr>
          <p:cNvSpPr>
            <a:spLocks noGrp="1"/>
          </p:cNvSpPr>
          <p:nvPr>
            <p:ph type="body" sz="quarter" idx="14"/>
          </p:nvPr>
        </p:nvSpPr>
        <p:spPr>
          <a:xfrm>
            <a:off x="256785" y="5955721"/>
            <a:ext cx="11277600" cy="338328"/>
          </a:xfrm>
        </p:spPr>
        <p:txBody>
          <a:bodyPr/>
          <a:lstStyle/>
          <a:p>
            <a:r>
              <a:rPr lang="en-US">
                <a:solidFill>
                  <a:srgbClr val="1F1F1F"/>
                </a:solidFill>
                <a:ea typeface="Roboto" panose="02000000000000000000" pitchFamily="2" charset="0"/>
                <a:cs typeface="Times New Roman" panose="02020603050405020304" pitchFamily="18" charset="0"/>
              </a:rPr>
              <a:t>Slide used with permission from Goodman (2025);  I-MTSS Research Network (2024)</a:t>
            </a:r>
            <a:endParaRPr lang="en-US" sz="1200"/>
          </a:p>
        </p:txBody>
      </p:sp>
      <p:pic>
        <p:nvPicPr>
          <p:cNvPr id="3" name="Picture 2" descr="The framework shows that:&#10;1. PBIS effectively produces&#10;meaningful social emotional behavioral outcomes, but has mixed results in changing academic achievement.&#10;2. RTI produces favorable results for academics, but outcomes are unknown regarding behavior.&#10;3.  Integrated academic and behavior MTSS produces meaningful academic and behavior outcomes ">
            <a:extLst>
              <a:ext uri="{FF2B5EF4-FFF2-40B4-BE49-F238E27FC236}">
                <a16:creationId xmlns:a16="http://schemas.microsoft.com/office/drawing/2014/main" id="{B5B47E5E-573F-B601-8469-5E427540C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5771" y="1791647"/>
            <a:ext cx="9279627" cy="4063114"/>
          </a:xfrm>
          <a:prstGeom prst="rect">
            <a:avLst/>
          </a:prstGeom>
        </p:spPr>
      </p:pic>
      <p:sp>
        <p:nvSpPr>
          <p:cNvPr id="10" name="Title 2">
            <a:extLst>
              <a:ext uri="{FF2B5EF4-FFF2-40B4-BE49-F238E27FC236}">
                <a16:creationId xmlns:a16="http://schemas.microsoft.com/office/drawing/2014/main" id="{DAE9CA46-22D3-66F7-AD54-1A389DDF7ACA}"/>
              </a:ext>
              <a:ext uri="{C183D7F6-B498-43B3-948B-1728B52AA6E4}">
                <adec:decorative xmlns:adec="http://schemas.microsoft.com/office/drawing/2017/decorative" val="1"/>
              </a:ext>
            </a:extLst>
          </p:cNvPr>
          <p:cNvSpPr txBox="1">
            <a:spLocks/>
          </p:cNvSpPr>
          <p:nvPr/>
        </p:nvSpPr>
        <p:spPr>
          <a:xfrm>
            <a:off x="412449" y="6101170"/>
            <a:ext cx="7876307" cy="1928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200">
              <a:latin typeface="+mn-lt"/>
            </a:endParaRPr>
          </a:p>
        </p:txBody>
      </p:sp>
    </p:spTree>
    <p:extLst>
      <p:ext uri="{BB962C8B-B14F-4D97-AF65-F5344CB8AC3E}">
        <p14:creationId xmlns:p14="http://schemas.microsoft.com/office/powerpoint/2010/main" val="1470145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2540928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Classroom-Level Summary Data including high risk, moderate risk, and low risk categories for SRSS-Externalizing and SRSS-Internalizing">
            <a:extLst>
              <a:ext uri="{FF2B5EF4-FFF2-40B4-BE49-F238E27FC236}">
                <a16:creationId xmlns:a16="http://schemas.microsoft.com/office/drawing/2014/main" id="{F907C8EC-3DA2-CA91-2ACE-AA3F481C340A}"/>
              </a:ext>
            </a:extLst>
          </p:cNvPr>
          <p:cNvPicPr>
            <a:picLocks noChangeAspect="1"/>
          </p:cNvPicPr>
          <p:nvPr/>
        </p:nvPicPr>
        <p:blipFill>
          <a:blip r:embed="rId2"/>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307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sz="4000"/>
              <a:t>Low-Intensity Teacher-Delivered Strategies</a:t>
            </a:r>
          </a:p>
        </p:txBody>
      </p:sp>
      <p:pic>
        <p:nvPicPr>
          <p:cNvPr id="4" name="Picture 1" descr="Ci3T Blueprint A Primary Tier 1 Plan 1">
            <a:extLst>
              <a:ext uri="{FF2B5EF4-FFF2-40B4-BE49-F238E27FC236}">
                <a16:creationId xmlns:a16="http://schemas.microsoft.com/office/drawing/2014/main" id="{C07B45B7-50B5-3295-8520-83E81BC5CC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72820" y="1690688"/>
            <a:ext cx="6489183" cy="5014369"/>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Yellow Box" descr="Yellow box outlining Area 1: Academics Responsibilities of faculty and staff">
            <a:extLst>
              <a:ext uri="{FF2B5EF4-FFF2-40B4-BE49-F238E27FC236}">
                <a16:creationId xmlns:a16="http://schemas.microsoft.com/office/drawing/2014/main" id="{A30E81A6-699E-3E20-2863-CEB7866EBF19}"/>
              </a:ext>
            </a:extLst>
          </p:cNvPr>
          <p:cNvSpPr/>
          <p:nvPr/>
        </p:nvSpPr>
        <p:spPr>
          <a:xfrm>
            <a:off x="1286658" y="3929309"/>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i3T Low-Intensity Teacher-Delivered Strategies purple module covers">
            <a:extLst>
              <a:ext uri="{FF2B5EF4-FFF2-40B4-BE49-F238E27FC236}">
                <a16:creationId xmlns:a16="http://schemas.microsoft.com/office/drawing/2014/main" id="{6B19A2F5-F970-F2C1-15F7-642799FC4530}"/>
              </a:ext>
            </a:extLst>
          </p:cNvPr>
          <p:cNvPicPr>
            <a:picLocks noChangeAspect="1"/>
          </p:cNvPicPr>
          <p:nvPr/>
        </p:nvPicPr>
        <p:blipFill>
          <a:blip r:embed="rId3"/>
          <a:stretch>
            <a:fillRect/>
          </a:stretch>
        </p:blipFill>
        <p:spPr>
          <a:xfrm>
            <a:off x="7892103" y="2157973"/>
            <a:ext cx="4052094" cy="28973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b="0"/>
              <a:t>Instructional Choice</a:t>
            </a:r>
          </a:p>
        </p:txBody>
      </p:sp>
      <p:pic>
        <p:nvPicPr>
          <p:cNvPr id="4" name="Picture 1" descr="Screenshot of What is Instructional Choice? YouTube video">
            <a:extLst>
              <a:ext uri="{FF2B5EF4-FFF2-40B4-BE49-F238E27FC236}">
                <a16:creationId xmlns:a16="http://schemas.microsoft.com/office/drawing/2014/main" id="{52127219-0AA8-108D-0804-3C73A47048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323" y="1936941"/>
            <a:ext cx="3307783" cy="1882892"/>
          </a:xfrm>
          <a:prstGeom prst="rect">
            <a:avLst/>
          </a:prstGeom>
        </p:spPr>
      </p:pic>
      <p:pic>
        <p:nvPicPr>
          <p:cNvPr id="9" name="Picture 2" descr="Low-Intensity Strategies Instructional Choice infographic">
            <a:extLst>
              <a:ext uri="{FF2B5EF4-FFF2-40B4-BE49-F238E27FC236}">
                <a16:creationId xmlns:a16="http://schemas.microsoft.com/office/drawing/2014/main" id="{51FB83C7-E16A-E061-5E68-815DD89330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25924" y="3987782"/>
            <a:ext cx="1857255" cy="2405771"/>
          </a:xfrm>
          <a:prstGeom prst="rect">
            <a:avLst/>
          </a:prstGeom>
          <a:ln>
            <a:solidFill>
              <a:schemeClr val="tx1"/>
            </a:solidFill>
          </a:ln>
        </p:spPr>
      </p:pic>
      <p:pic>
        <p:nvPicPr>
          <p:cNvPr id="1026" name="Picture 3" descr="Examples of Instructional Choice infographic">
            <a:extLst>
              <a:ext uri="{FF2B5EF4-FFF2-40B4-BE49-F238E27FC236}">
                <a16:creationId xmlns:a16="http://schemas.microsoft.com/office/drawing/2014/main" id="{6658B9C7-28DA-0034-D97A-8BD66EAC21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95466" y="3987782"/>
            <a:ext cx="1283078" cy="24057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Using choice at home infographic">
            <a:extLst>
              <a:ext uri="{FF2B5EF4-FFF2-40B4-BE49-F238E27FC236}">
                <a16:creationId xmlns:a16="http://schemas.microsoft.com/office/drawing/2014/main" id="{FF568742-268B-6CE0-2C3F-9FF84946842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54873" y="2017364"/>
            <a:ext cx="1413455" cy="18292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5" descr="Choice: A step-by-step guide for families handout">
            <a:extLst>
              <a:ext uri="{FF2B5EF4-FFF2-40B4-BE49-F238E27FC236}">
                <a16:creationId xmlns:a16="http://schemas.microsoft.com/office/drawing/2014/main" id="{162296BF-95E6-7033-577F-A632E8A7851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93681" y="2017365"/>
            <a:ext cx="1402021" cy="1829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Screenshot of Choice: A step-by-step guide for families YouTube video">
            <a:extLst>
              <a:ext uri="{FF2B5EF4-FFF2-40B4-BE49-F238E27FC236}">
                <a16:creationId xmlns:a16="http://schemas.microsoft.com/office/drawing/2014/main" id="{D7D8C70F-6501-F099-4126-F69CB0F0EC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1709" y="2984348"/>
            <a:ext cx="2117342" cy="1188969"/>
          </a:xfrm>
          <a:prstGeom prst="rect">
            <a:avLst/>
          </a:prstGeom>
        </p:spPr>
      </p:pic>
      <p:pic>
        <p:nvPicPr>
          <p:cNvPr id="1032" name="Picture 7" descr="Instructional Choice activity menu">
            <a:extLst>
              <a:ext uri="{FF2B5EF4-FFF2-40B4-BE49-F238E27FC236}">
                <a16:creationId xmlns:a16="http://schemas.microsoft.com/office/drawing/2014/main" id="{47126983-C229-9562-C33A-BB55AD3A02E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67846" y="4366634"/>
            <a:ext cx="1700482"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8" descr="Instructional choice treatment integrity checklist">
            <a:extLst>
              <a:ext uri="{FF2B5EF4-FFF2-40B4-BE49-F238E27FC236}">
                <a16:creationId xmlns:a16="http://schemas.microsoft.com/office/drawing/2014/main" id="{C05208AD-0913-4305-959B-214753BD253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6759337" y="4366572"/>
            <a:ext cx="1700575"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9" descr="Instructional Choice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11" cstate="screen">
            <a:extLst>
              <a:ext uri="{28A0092B-C50C-407E-A947-70E740481C1C}">
                <a14:useLocalDpi xmlns:a14="http://schemas.microsoft.com/office/drawing/2010/main"/>
              </a:ext>
            </a:extLst>
          </a:blip>
          <a:srcRect/>
          <a:stretch/>
        </p:blipFill>
        <p:spPr>
          <a:xfrm>
            <a:off x="8858758" y="1936941"/>
            <a:ext cx="2407919" cy="3762375"/>
          </a:xfrm>
          <a:ln>
            <a:solidFill>
              <a:schemeClr val="tx1"/>
            </a:solidFill>
          </a:ln>
        </p:spPr>
      </p:pic>
    </p:spTree>
    <p:extLst>
      <p:ext uri="{BB962C8B-B14F-4D97-AF65-F5344CB8AC3E}">
        <p14:creationId xmlns:p14="http://schemas.microsoft.com/office/powerpoint/2010/main" val="3721457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2721041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273826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 (2)</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00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3D869-5EF0-3299-CABE-5D27668F9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8C20B-4922-6B0B-619B-3D9BF6688C32}"/>
              </a:ext>
            </a:extLst>
          </p:cNvPr>
          <p:cNvSpPr>
            <a:spLocks noGrp="1"/>
          </p:cNvSpPr>
          <p:nvPr>
            <p:ph type="title"/>
          </p:nvPr>
        </p:nvSpPr>
        <p:spPr>
          <a:xfrm>
            <a:off x="838200" y="365125"/>
            <a:ext cx="10515600" cy="1325563"/>
          </a:xfrm>
        </p:spPr>
        <p:txBody>
          <a:bodyPr>
            <a:normAutofit/>
          </a:bodyPr>
          <a:lstStyle/>
          <a:p>
            <a:r>
              <a:rPr lang="en-US"/>
              <a:t>The Impact of I-MTSS on Staff </a:t>
            </a:r>
          </a:p>
        </p:txBody>
      </p:sp>
      <p:sp>
        <p:nvSpPr>
          <p:cNvPr id="3" name="Content Placeholder 2">
            <a:extLst>
              <a:ext uri="{FF2B5EF4-FFF2-40B4-BE49-F238E27FC236}">
                <a16:creationId xmlns:a16="http://schemas.microsoft.com/office/drawing/2014/main" id="{A3E88866-0F7A-9F65-1019-718C8138F315}"/>
              </a:ext>
            </a:extLst>
          </p:cNvPr>
          <p:cNvSpPr>
            <a:spLocks noGrp="1"/>
          </p:cNvSpPr>
          <p:nvPr>
            <p:ph sz="quarter" idx="17"/>
          </p:nvPr>
        </p:nvSpPr>
        <p:spPr>
          <a:xfrm>
            <a:off x="457200" y="1798320"/>
            <a:ext cx="11274425" cy="4008755"/>
          </a:xfrm>
        </p:spPr>
        <p:txBody>
          <a:bodyPr/>
          <a:lstStyle/>
          <a:p>
            <a:r>
              <a:rPr lang="en-US">
                <a:sym typeface="Arial"/>
              </a:rPr>
              <a:t>Provides a feasible way to respond to rising academic and SEB needs </a:t>
            </a:r>
          </a:p>
          <a:p>
            <a:r>
              <a:rPr lang="en-US">
                <a:sym typeface="Arial"/>
              </a:rPr>
              <a:t>Lowers staff burden and burnout by streamlining teams and supports</a:t>
            </a:r>
          </a:p>
          <a:p>
            <a:r>
              <a:rPr lang="en-US">
                <a:sym typeface="Arial"/>
              </a:rPr>
              <a:t>Improves staff trust, collaboration, satisfaction</a:t>
            </a:r>
          </a:p>
          <a:p>
            <a:r>
              <a:rPr lang="en-US">
                <a:sym typeface="Arial"/>
              </a:rPr>
              <a:t>Promotes efficiency by de-siloing academic and behavioral supports</a:t>
            </a:r>
          </a:p>
          <a:p>
            <a:endParaRPr lang="en-US"/>
          </a:p>
        </p:txBody>
      </p:sp>
      <p:sp>
        <p:nvSpPr>
          <p:cNvPr id="9" name="Text Placeholder 3">
            <a:extLst>
              <a:ext uri="{FF2B5EF4-FFF2-40B4-BE49-F238E27FC236}">
                <a16:creationId xmlns:a16="http://schemas.microsoft.com/office/drawing/2014/main" id="{86B3290F-D421-2D00-8BFB-F82433B98C25}"/>
              </a:ext>
            </a:extLst>
          </p:cNvPr>
          <p:cNvSpPr>
            <a:spLocks noGrp="1"/>
          </p:cNvSpPr>
          <p:nvPr>
            <p:ph type="body" sz="quarter" idx="14"/>
          </p:nvPr>
        </p:nvSpPr>
        <p:spPr>
          <a:xfrm>
            <a:off x="457201" y="5806276"/>
            <a:ext cx="11277600" cy="338328"/>
          </a:xfrm>
        </p:spPr>
        <p:txBody>
          <a:bodyPr/>
          <a:lstStyle/>
          <a:p>
            <a:r>
              <a:rPr lang="en-US"/>
              <a:t>Pierce et al., (2025)</a:t>
            </a:r>
          </a:p>
        </p:txBody>
      </p:sp>
    </p:spTree>
    <p:extLst>
      <p:ext uri="{BB962C8B-B14F-4D97-AF65-F5344CB8AC3E}">
        <p14:creationId xmlns:p14="http://schemas.microsoft.com/office/powerpoint/2010/main" val="2514440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Recognize.Relax.Record</a:t>
            </a:r>
          </a:p>
        </p:txBody>
      </p:sp>
      <p:pic>
        <p:nvPicPr>
          <p:cNvPr id="4" name="Picture 1" descr="Secondary (Tier 2) Intervention Grid - Self Monitoring for middle and high school">
            <a:extLst>
              <a:ext uri="{FF2B5EF4-FFF2-40B4-BE49-F238E27FC236}">
                <a16:creationId xmlns:a16="http://schemas.microsoft.com/office/drawing/2014/main" id="{8DCD617B-D5BC-3EA1-B0E5-56F78B721C6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50215" y="1539423"/>
            <a:ext cx="6370969" cy="4923021"/>
          </a:xfrm>
          <a:prstGeom prst="rect">
            <a:avLst/>
          </a:prstGeom>
          <a:ln>
            <a:solidFill>
              <a:schemeClr val="tx1"/>
            </a:solidFill>
          </a:ln>
        </p:spPr>
      </p:pic>
      <p:pic>
        <p:nvPicPr>
          <p:cNvPr id="6" name="Picture 2">
            <a:extLst>
              <a:ext uri="{FF2B5EF4-FFF2-40B4-BE49-F238E27FC236}">
                <a16:creationId xmlns:a16="http://schemas.microsoft.com/office/drawing/2014/main" id="{9D9F37E3-ECE1-16DC-132F-B5FE6DC2923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857242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1"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07" name="Title"/>
          <p:cNvSpPr txBox="1">
            <a:spLocks noGrp="1"/>
          </p:cNvSpPr>
          <p:nvPr>
            <p:ph type="title"/>
          </p:nvPr>
        </p:nvSpPr>
        <p:spPr>
          <a:xfrm>
            <a:off x="407700" y="365126"/>
            <a:ext cx="11376600" cy="10999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4400"/>
              <a:buFont typeface="Candara"/>
              <a:buNone/>
            </a:pPr>
            <a:r>
              <a:rPr lang="en-US"/>
              <a:t>Please Complete this Session’s Evaluation</a:t>
            </a:r>
            <a:endParaRPr/>
          </a:p>
        </p:txBody>
      </p:sp>
      <p:sp>
        <p:nvSpPr>
          <p:cNvPr id="106" name="Text 1"/>
          <p:cNvSpPr/>
          <p:nvPr/>
        </p:nvSpPr>
        <p:spPr>
          <a:xfrm>
            <a:off x="407700" y="1496745"/>
            <a:ext cx="11376600" cy="70788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Calibri"/>
                <a:ea typeface="Calibri"/>
                <a:cs typeface="Calibri"/>
                <a:sym typeface="Calibri"/>
              </a:rPr>
              <a:t>10/23</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Calibri"/>
                <a:ea typeface="Calibri"/>
                <a:cs typeface="Calibri"/>
                <a:sym typeface="Calibri"/>
              </a:rPr>
              <a:t>4E – </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Using Data to Facilitate Implementation of Integrated Tiered Systems: Data for the Win!</a:t>
            </a:r>
            <a:endParaRPr kumimoji="0" lang="en-US" sz="2000" b="1" i="1"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 name="Text 2"/>
          <p:cNvSpPr txBox="1"/>
          <p:nvPr/>
        </p:nvSpPr>
        <p:spPr>
          <a:xfrm>
            <a:off x="278961" y="2218291"/>
            <a:ext cx="4902200" cy="795206"/>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70AD47"/>
              </a:buClr>
              <a:buSzPts val="3500"/>
              <a:buFont typeface="Arial"/>
              <a:buNone/>
              <a:tabLst/>
              <a:defRPr/>
            </a:pPr>
            <a:r>
              <a:rPr kumimoji="0" lang="en-US" sz="3500" b="1" i="0" u="none" strike="noStrike" kern="0" cap="none" spc="0" normalizeH="0" baseline="0" noProof="0">
                <a:ln>
                  <a:noFill/>
                </a:ln>
                <a:solidFill>
                  <a:srgbClr val="70AD47"/>
                </a:solidFill>
                <a:effectLst/>
                <a:uLnTx/>
                <a:uFillTx/>
                <a:latin typeface="Candara"/>
                <a:ea typeface="Candara"/>
                <a:cs typeface="Candara"/>
                <a:sym typeface="Candara"/>
              </a:rPr>
              <a:t>Four options, pick one!</a:t>
            </a:r>
            <a:endParaRPr kumimoji="0" sz="2400" b="0" i="0" u="none" strike="noStrike" kern="0" cap="none" spc="0" normalizeH="0" baseline="0" noProof="0">
              <a:ln>
                <a:noFill/>
              </a:ln>
              <a:solidFill>
                <a:srgbClr val="70AD47"/>
              </a:solidFill>
              <a:effectLst/>
              <a:uLnTx/>
              <a:uFillTx/>
              <a:latin typeface="Calibri"/>
              <a:ea typeface="Calibri"/>
              <a:cs typeface="Calibri"/>
              <a:sym typeface="Calibri"/>
            </a:endParaRPr>
          </a:p>
        </p:txBody>
      </p:sp>
      <p:sp>
        <p:nvSpPr>
          <p:cNvPr id="104" name="Option 1"/>
          <p:cNvSpPr txBox="1"/>
          <p:nvPr/>
        </p:nvSpPr>
        <p:spPr>
          <a:xfrm>
            <a:off x="232451" y="2859278"/>
            <a:ext cx="2345126" cy="1806702"/>
          </a:xfrm>
          <a:prstGeom prst="rect">
            <a:avLst/>
          </a:prstGeom>
          <a:noFill/>
          <a:ln>
            <a:noFill/>
          </a:ln>
        </p:spPr>
        <p:txBody>
          <a:bodyPr spcFirstLastPara="1" wrap="square" lIns="91425" tIns="45700" rIns="91425" bIns="45700" anchor="t" anchorCtr="0">
            <a:normAutofit/>
          </a:bodyPr>
          <a:lstStyle/>
          <a:p>
            <a:pPr marL="57150" marR="0" lvl="0" indent="-57150" algn="l" defTabSz="914400" rtl="0" eaLnBrk="1" fontAlgn="auto" latinLnBrk="0" hangingPunct="1">
              <a:lnSpc>
                <a:spcPct val="90000"/>
              </a:lnSpc>
              <a:spcBef>
                <a:spcPts val="0"/>
              </a:spcBef>
              <a:spcAft>
                <a:spcPts val="0"/>
              </a:spcAft>
              <a:buClr>
                <a:srgbClr val="0070C0"/>
              </a:buClr>
              <a:buSzPts val="2400"/>
              <a:buFont typeface="Arial"/>
              <a:buNone/>
              <a:tabLst/>
              <a:defRPr/>
            </a:pPr>
            <a:r>
              <a:rPr kumimoji="0" lang="en-US" sz="2400" b="1" i="0" u="none" strike="noStrike" kern="0" cap="none" spc="0" normalizeH="0" baseline="0" noProof="0">
                <a:ln>
                  <a:noFill/>
                </a:ln>
                <a:solidFill>
                  <a:srgbClr val="0070C0"/>
                </a:solidFill>
                <a:effectLst/>
                <a:uLnTx/>
                <a:uFillTx/>
                <a:latin typeface="Calibri"/>
                <a:ea typeface="Calibri"/>
                <a:cs typeface="Calibri"/>
                <a:sym typeface="Calibri"/>
              </a:rPr>
              <a:t>1. Mobile App</a:t>
            </a:r>
            <a:r>
              <a:rPr kumimoji="0" lang="en-US" sz="2400" b="0" i="0" u="none" strike="noStrike" kern="0" cap="none" spc="0" normalizeH="0" baseline="0" noProof="0">
                <a:ln>
                  <a:noFill/>
                </a:ln>
                <a:solidFill>
                  <a:srgbClr val="0070C0"/>
                </a:solidFill>
                <a:effectLst/>
                <a:uLnTx/>
                <a:uFillTx/>
                <a:latin typeface="Calibri"/>
                <a:ea typeface="Calibri"/>
                <a:cs typeface="Calibri"/>
                <a:sym typeface="Calibri"/>
              </a:rPr>
              <a:t> </a:t>
            </a:r>
            <a:b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Click “Take Survey" under the session description.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Option 2"/>
          <p:cNvSpPr txBox="1">
            <a:spLocks noGrp="1"/>
          </p:cNvSpPr>
          <p:nvPr>
            <p:ph type="body" idx="1"/>
          </p:nvPr>
        </p:nvSpPr>
        <p:spPr>
          <a:xfrm>
            <a:off x="2882544" y="2861351"/>
            <a:ext cx="2152443" cy="18067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70C0"/>
              </a:buClr>
              <a:buSzPts val="2400"/>
              <a:buNone/>
            </a:pPr>
            <a:r>
              <a:rPr lang="en-US" sz="2400" b="1">
                <a:solidFill>
                  <a:srgbClr val="0070C0"/>
                </a:solidFill>
              </a:rPr>
              <a:t>2. QR Code</a:t>
            </a:r>
            <a:r>
              <a:rPr lang="en-US" sz="2400">
                <a:solidFill>
                  <a:srgbClr val="0070C0"/>
                </a:solidFill>
              </a:rPr>
              <a:t> </a:t>
            </a:r>
            <a:r>
              <a:rPr lang="en-US" sz="2400"/>
              <a:t>Scan the code on this slide.</a:t>
            </a:r>
            <a:endParaRPr/>
          </a:p>
        </p:txBody>
      </p:sp>
      <p:sp>
        <p:nvSpPr>
          <p:cNvPr id="102" name="Arrow">
            <a:extLst>
              <a:ext uri="{C183D7F6-B498-43B3-948B-1728B52AA6E4}">
                <adec:decorative xmlns:adec="http://schemas.microsoft.com/office/drawing/2017/decorative" val="1"/>
              </a:ext>
            </a:extLst>
          </p:cNvPr>
          <p:cNvSpPr/>
          <p:nvPr/>
        </p:nvSpPr>
        <p:spPr>
          <a:xfrm>
            <a:off x="3452411" y="4065035"/>
            <a:ext cx="1261106" cy="690681"/>
          </a:xfrm>
          <a:prstGeom prst="rightArrow">
            <a:avLst>
              <a:gd name="adj1" fmla="val 50000"/>
              <a:gd name="adj2" fmla="val 50000"/>
            </a:avLst>
          </a:prstGeom>
          <a:solidFill>
            <a:srgbClr val="FFD966"/>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QR code" descr="QR Code for session evaluation">
            <a:extLst>
              <a:ext uri="{FF2B5EF4-FFF2-40B4-BE49-F238E27FC236}">
                <a16:creationId xmlns:a16="http://schemas.microsoft.com/office/drawing/2014/main" id="{FA8B2AC2-CD3D-C911-C2A5-D0FB69504D91}"/>
              </a:ext>
            </a:extLst>
          </p:cNvPr>
          <p:cNvPicPr preferRelativeResize="0"/>
          <p:nvPr/>
        </p:nvPicPr>
        <p:blipFill rotWithShape="1">
          <a:blip r:embed="rId3">
            <a:alphaModFix/>
          </a:blip>
          <a:srcRect/>
          <a:stretch/>
        </p:blipFill>
        <p:spPr>
          <a:xfrm>
            <a:off x="4834276" y="2788376"/>
            <a:ext cx="1905000" cy="1905000"/>
          </a:xfrm>
          <a:prstGeom prst="rect">
            <a:avLst/>
          </a:prstGeom>
          <a:noFill/>
          <a:ln>
            <a:noFill/>
          </a:ln>
        </p:spPr>
      </p:pic>
      <p:sp>
        <p:nvSpPr>
          <p:cNvPr id="99" name="Option 3"/>
          <p:cNvSpPr txBox="1"/>
          <p:nvPr/>
        </p:nvSpPr>
        <p:spPr>
          <a:xfrm>
            <a:off x="6885450" y="2788376"/>
            <a:ext cx="2471251" cy="1806702"/>
          </a:xfrm>
          <a:prstGeom prst="rect">
            <a:avLst/>
          </a:prstGeom>
          <a:noFill/>
          <a:ln>
            <a:noFill/>
          </a:ln>
        </p:spPr>
        <p:txBody>
          <a:bodyPr spcFirstLastPara="1" wrap="square" lIns="91425" tIns="45700" rIns="91425" bIns="45700" anchor="t" anchorCtr="0">
            <a:noAutofit/>
          </a:bodyPr>
          <a:lstStyle/>
          <a:p>
            <a:pPr marL="11113" marR="0" lvl="0" indent="-11113" algn="l" defTabSz="914400" rtl="0" eaLnBrk="1" fontAlgn="auto" latinLnBrk="0" hangingPunct="1">
              <a:lnSpc>
                <a:spcPct val="100000"/>
              </a:lnSpc>
              <a:spcBef>
                <a:spcPts val="0"/>
              </a:spcBef>
              <a:spcAft>
                <a:spcPts val="0"/>
              </a:spcAft>
              <a:buClr>
                <a:srgbClr val="0070C0"/>
              </a:buClr>
              <a:buSzPts val="2400"/>
              <a:buFont typeface="Arial"/>
              <a:buNone/>
              <a:tabLst/>
              <a:defRPr/>
            </a:pPr>
            <a:r>
              <a:rPr kumimoji="0" lang="en-US" sz="2400" b="1" i="0" u="none" strike="noStrike" kern="0" cap="none" spc="0" normalizeH="0" baseline="0" noProof="0">
                <a:ln>
                  <a:noFill/>
                </a:ln>
                <a:solidFill>
                  <a:srgbClr val="0070C0"/>
                </a:solidFill>
                <a:effectLst/>
                <a:uLnTx/>
                <a:uFillTx/>
                <a:latin typeface="Calibri"/>
                <a:ea typeface="Calibri"/>
                <a:cs typeface="Calibri"/>
                <a:sym typeface="Calibri"/>
              </a:rPr>
              <a:t>3. Online</a:t>
            </a:r>
            <a:br>
              <a:rPr kumimoji="0" lang="en-US" sz="20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Click on the link located next to the downloadable session materials posted online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1113" marR="0" lvl="0" indent="-11113" algn="l" defTabSz="914400" rtl="0" eaLnBrk="1" fontAlgn="auto" latinLnBrk="0" hangingPunct="1">
              <a:lnSpc>
                <a:spcPct val="100000"/>
              </a:lnSpc>
              <a:spcBef>
                <a:spcPts val="1000"/>
              </a:spcBef>
              <a:spcAft>
                <a:spcPts val="0"/>
              </a:spcAft>
              <a:buClr>
                <a:srgbClr val="000000"/>
              </a:buClr>
              <a:buSzPts val="1200"/>
              <a:buFont typeface="Arial"/>
              <a:buNone/>
              <a:tabLst/>
              <a:defRPr/>
            </a:pPr>
            <a:r>
              <a:rPr kumimoji="0" lang="en-US" sz="1200" b="0" i="0" u="sng" strike="noStrike" kern="0" cap="none" spc="0" normalizeH="0" baseline="0" noProof="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www.pbis.org/conference-and-presentations/pbis-leadership-forum</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Option 4"/>
          <p:cNvSpPr txBox="1"/>
          <p:nvPr/>
        </p:nvSpPr>
        <p:spPr>
          <a:xfrm>
            <a:off x="9526024" y="2791893"/>
            <a:ext cx="2519780" cy="2161022"/>
          </a:xfrm>
          <a:prstGeom prst="rect">
            <a:avLst/>
          </a:prstGeom>
          <a:noFill/>
          <a:ln>
            <a:noFill/>
          </a:ln>
        </p:spPr>
        <p:txBody>
          <a:bodyPr spcFirstLastPara="1" wrap="square" lIns="91425" tIns="45700" rIns="91425" bIns="45700" anchor="t" anchorCtr="0">
            <a:normAutofit fontScale="92500" lnSpcReduction="20000"/>
          </a:bodyPr>
          <a:lstStyle/>
          <a:p>
            <a:pPr marL="11113" marR="0" lvl="0" indent="-11113" algn="l" defTabSz="914400" rtl="0" eaLnBrk="1" fontAlgn="auto" latinLnBrk="0" hangingPunct="1">
              <a:lnSpc>
                <a:spcPct val="110000"/>
              </a:lnSpc>
              <a:spcBef>
                <a:spcPts val="0"/>
              </a:spcBef>
              <a:spcAft>
                <a:spcPts val="0"/>
              </a:spcAft>
              <a:buClr>
                <a:srgbClr val="0070C0"/>
              </a:buClr>
              <a:buSzPct val="100000"/>
              <a:buFont typeface="Arial"/>
              <a:buNone/>
              <a:tabLst/>
              <a:defRPr/>
            </a:pPr>
            <a:r>
              <a:rPr kumimoji="0" lang="en-US" sz="2800" b="1" i="0" u="none" strike="noStrike" kern="0" cap="none" spc="0" normalizeH="0" baseline="0" noProof="0">
                <a:ln>
                  <a:noFill/>
                </a:ln>
                <a:solidFill>
                  <a:srgbClr val="0070C0"/>
                </a:solidFill>
                <a:effectLst/>
                <a:uLnTx/>
                <a:uFillTx/>
                <a:latin typeface="Calibri"/>
                <a:ea typeface="Calibri"/>
                <a:cs typeface="Calibri"/>
                <a:sym typeface="Calibri"/>
              </a:rPr>
              <a:t>4. Direct Link</a:t>
            </a:r>
            <a:r>
              <a:rPr kumimoji="0" lang="en-US" sz="2800" b="0" i="0" u="none" strike="noStrike" kern="0" cap="none" spc="0" normalizeH="0" baseline="0" noProof="0">
                <a:ln>
                  <a:noFill/>
                </a:ln>
                <a:solidFill>
                  <a:srgbClr val="0070C0"/>
                </a:solidFill>
                <a:effectLst/>
                <a:uLnTx/>
                <a:uFillTx/>
                <a:latin typeface="Calibri"/>
                <a:ea typeface="Calibri"/>
                <a:cs typeface="Calibri"/>
                <a:sym typeface="Calibri"/>
              </a:rPr>
              <a:t> </a:t>
            </a:r>
            <a:br>
              <a:rPr kumimoji="0" lang="en-US" sz="2800" b="0"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Click the link provided in the email reminder you receive after your session ends.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7" name="Tickets">
            <a:extLs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1940" y="5460365"/>
            <a:ext cx="937260" cy="937260"/>
          </a:xfrm>
          <a:prstGeom prst="rect">
            <a:avLst/>
          </a:prstGeom>
          <a:noFill/>
          <a:ln>
            <a:noFill/>
          </a:ln>
        </p:spPr>
      </p:pic>
      <p:sp>
        <p:nvSpPr>
          <p:cNvPr id="96" name="Text 3"/>
          <p:cNvSpPr/>
          <p:nvPr/>
        </p:nvSpPr>
        <p:spPr>
          <a:xfrm>
            <a:off x="1381760" y="5579430"/>
            <a:ext cx="5933440"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70C0"/>
                </a:solidFill>
                <a:effectLst/>
                <a:uLnTx/>
                <a:uFillTx/>
                <a:latin typeface="Calibri"/>
                <a:ea typeface="Calibri"/>
                <a:cs typeface="Calibri"/>
                <a:sym typeface="Calibri"/>
              </a:rPr>
              <a:t>After you submit each session evaluation, click the link to enter the </a:t>
            </a:r>
            <a:r>
              <a:rPr kumimoji="0" lang="en-US" sz="2200" b="1" i="0" u="none" strike="noStrike" kern="0" cap="none" spc="0" normalizeH="0" baseline="0" noProof="0">
                <a:ln>
                  <a:noFill/>
                </a:ln>
                <a:solidFill>
                  <a:srgbClr val="0070C0"/>
                </a:solidFill>
                <a:effectLst/>
                <a:uLnTx/>
                <a:uFillTx/>
                <a:latin typeface="Calibri"/>
                <a:ea typeface="Calibri"/>
                <a:cs typeface="Calibri"/>
                <a:sym typeface="Calibri"/>
              </a:rPr>
              <a:t>gift card raffle</a:t>
            </a:r>
            <a:r>
              <a:rPr kumimoji="0" lang="en-US" sz="2200" b="0" i="0" u="none" strike="noStrike" kern="0" cap="none" spc="0" normalizeH="0" baseline="0" noProof="0">
                <a:ln>
                  <a:noFill/>
                </a:ln>
                <a:solidFill>
                  <a:srgbClr val="0070C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Text 4"/>
          <p:cNvSpPr/>
          <p:nvPr/>
        </p:nvSpPr>
        <p:spPr>
          <a:xfrm>
            <a:off x="8277244" y="5361255"/>
            <a:ext cx="3046700" cy="73866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C00000"/>
                </a:solidFill>
                <a:effectLst/>
                <a:uLnTx/>
                <a:uFillTx/>
                <a:latin typeface="Calibri"/>
                <a:ea typeface="Calibri"/>
                <a:cs typeface="Calibri"/>
                <a:sym typeface="Calibri"/>
              </a:rPr>
              <a:t>Evaluations are </a:t>
            </a:r>
            <a:r>
              <a:rPr kumimoji="0" lang="en-US" sz="1400" b="1" i="1" u="none" strike="noStrike" kern="0" cap="none" spc="0" normalizeH="0" baseline="0" noProof="0">
                <a:ln>
                  <a:noFill/>
                </a:ln>
                <a:solidFill>
                  <a:srgbClr val="C00000"/>
                </a:solidFill>
                <a:effectLst/>
                <a:uLnTx/>
                <a:uFillTx/>
                <a:latin typeface="Calibri"/>
                <a:ea typeface="Calibri"/>
                <a:cs typeface="Calibri"/>
                <a:sym typeface="Calibri"/>
              </a:rPr>
              <a:t>anonymous</a:t>
            </a:r>
            <a:r>
              <a:rPr kumimoji="0" lang="en-US" sz="1400" b="0" i="1" u="none" strike="noStrike" kern="0" cap="none" spc="0" normalizeH="0" baseline="0" noProof="0">
                <a:ln>
                  <a:noFill/>
                </a:ln>
                <a:solidFill>
                  <a:srgbClr val="C00000"/>
                </a:solidFill>
                <a:effectLst/>
                <a:uLnTx/>
                <a:uFillTx/>
                <a:latin typeface="Calibri"/>
                <a:ea typeface="Calibri"/>
                <a:cs typeface="Calibri"/>
                <a:sym typeface="Calibri"/>
              </a:rPr>
              <a:t>! We send reminder emails to all participants.</a:t>
            </a:r>
            <a:br>
              <a:rPr kumimoji="0" lang="en-US" sz="1400" b="0" i="0" u="none" strike="noStrike" kern="0" cap="none" spc="0" normalizeH="0" baseline="0" noProof="0">
                <a:ln>
                  <a:noFill/>
                </a:ln>
                <a:solidFill>
                  <a:srgbClr val="C00000"/>
                </a:solidFill>
                <a:effectLst/>
                <a:uLnTx/>
                <a:uFillTx/>
                <a:latin typeface="Calibri"/>
                <a:ea typeface="Calibri"/>
                <a:cs typeface="Calibri"/>
                <a:sym typeface="Calibri"/>
              </a:rPr>
            </a:br>
            <a:endParaRPr kumimoji="0" sz="1400" b="0" i="0" u="none" strike="noStrike" kern="0" cap="none" spc="0" normalizeH="0" baseline="0" noProof="0">
              <a:ln>
                <a:noFill/>
              </a:ln>
              <a:solidFill>
                <a:srgbClr val="C00000"/>
              </a:solidFill>
              <a:effectLst/>
              <a:uLnTx/>
              <a:uFillTx/>
              <a:latin typeface="Calibri"/>
              <a:ea typeface="Calibri"/>
              <a:cs typeface="Calibri"/>
              <a:sym typeface="Calibri"/>
            </a:endParaRPr>
          </a:p>
        </p:txBody>
      </p:sp>
      <p:pic>
        <p:nvPicPr>
          <p:cNvPr id="3" name="Slide">
            <a:extLst>
              <a:ext uri="{FF2B5EF4-FFF2-40B4-BE49-F238E27FC236}">
                <a16:creationId xmlns:a16="http://schemas.microsoft.com/office/drawing/2014/main" id="{22E92D9E-F4A2-DB4F-9CF0-3D094C711BFF}"/>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0" y="10829"/>
            <a:ext cx="12192002" cy="68363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A04E-78D1-F717-27BC-870ECD855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EAC4F-E146-BFC7-76DD-8F5414E696CF}"/>
              </a:ext>
            </a:extLst>
          </p:cNvPr>
          <p:cNvSpPr>
            <a:spLocks noGrp="1"/>
          </p:cNvSpPr>
          <p:nvPr>
            <p:ph type="title"/>
          </p:nvPr>
        </p:nvSpPr>
        <p:spPr/>
        <p:txBody>
          <a:bodyPr/>
          <a:lstStyle/>
          <a:p>
            <a:r>
              <a:rPr lang="en-US"/>
              <a:t>The Integrated MTSS Fidelity Rubric (IMFR)</a:t>
            </a:r>
          </a:p>
        </p:txBody>
      </p:sp>
      <p:sp>
        <p:nvSpPr>
          <p:cNvPr id="5" name="Text Placeholder 4">
            <a:extLst>
              <a:ext uri="{FF2B5EF4-FFF2-40B4-BE49-F238E27FC236}">
                <a16:creationId xmlns:a16="http://schemas.microsoft.com/office/drawing/2014/main" id="{98B1F064-3474-023E-84F1-3F5A3BE09E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8F733F-4186-CD11-08AE-2A7C69679A10}"/>
              </a:ext>
            </a:extLst>
          </p:cNvPr>
          <p:cNvSpPr>
            <a:spLocks noGrp="1"/>
          </p:cNvSpPr>
          <p:nvPr>
            <p:ph type="sldNum" idx="12"/>
          </p:nvPr>
        </p:nvSpPr>
        <p:spPr>
          <a:prstGeom prst="rect">
            <a:avLst/>
          </a:prstGeom>
        </p:spPr>
        <p:txBody>
          <a:bodyPr vert="horz" wrap="none" lIns="0" tIns="45720" rIns="91440" bIns="45720" rtlCol="0" anchor="ctr">
            <a:noAutofit/>
          </a:bodyPr>
          <a:lstStyle>
            <a:defPPr>
              <a:defRPr lang="en-US"/>
            </a:defPPr>
            <a:lvl1pPr marL="0" algn="l"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9</a:t>
            </a:fld>
            <a:endParaRPr lang="en-US"/>
          </a:p>
        </p:txBody>
      </p:sp>
    </p:spTree>
    <p:extLst>
      <p:ext uri="{BB962C8B-B14F-4D97-AF65-F5344CB8AC3E}">
        <p14:creationId xmlns:p14="http://schemas.microsoft.com/office/powerpoint/2010/main" val="194737004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039A2A-98B2-471A-AFFE-344A8B8C46A4}">
  <ds:schemaRefs>
    <ds:schemaRef ds:uri="http://schemas.microsoft.com/sharepoint/v3/contenttype/forms"/>
  </ds:schemaRefs>
</ds:datastoreItem>
</file>

<file path=customXml/itemProps2.xml><?xml version="1.0" encoding="utf-8"?>
<ds:datastoreItem xmlns:ds="http://schemas.openxmlformats.org/officeDocument/2006/customXml" ds:itemID="{6B2CB881-7F96-485D-B429-847854175D42}">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 ds:uri="http://purl.org/dc/terms/"/>
    <ds:schemaRef ds:uri="4318368a-e051-4120-b782-b8f83150f24c"/>
    <ds:schemaRef ds:uri="http://schemas.openxmlformats.org/package/2006/metadata/core-properties"/>
    <ds:schemaRef ds:uri="f9e924d8-64f0-44e1-941a-d1c0bfcaccf4"/>
  </ds:schemaRefs>
</ds:datastoreItem>
</file>

<file path=customXml/itemProps3.xml><?xml version="1.0" encoding="utf-8"?>
<ds:datastoreItem xmlns:ds="http://schemas.openxmlformats.org/officeDocument/2006/customXml" ds:itemID="{83810EF0-1B26-4310-B6EE-07545F254926}">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otalTime>0</TotalTime>
  <Words>6895</Words>
  <Application>Microsoft Office PowerPoint</Application>
  <PresentationFormat>Widescreen</PresentationFormat>
  <Paragraphs>524</Paragraphs>
  <Slides>82</Slides>
  <Notes>38</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82</vt:i4>
      </vt:variant>
    </vt:vector>
  </HeadingPairs>
  <TitlesOfParts>
    <vt:vector size="93" baseType="lpstr">
      <vt:lpstr>Roboto</vt:lpstr>
      <vt:lpstr>Candara</vt:lpstr>
      <vt:lpstr>Century Gothic</vt:lpstr>
      <vt:lpstr>Wingdings</vt:lpstr>
      <vt:lpstr>Courier New</vt:lpstr>
      <vt:lpstr>Arial</vt:lpstr>
      <vt:lpstr>System Font Regular</vt:lpstr>
      <vt:lpstr>Times New Roman</vt:lpstr>
      <vt:lpstr>Calibri</vt:lpstr>
      <vt:lpstr>Office Theme</vt:lpstr>
      <vt:lpstr>Ci3T</vt:lpstr>
      <vt:lpstr> 4E Using Data to Facilitate Implementation of Integrated Tiered Systems: Data for the Win!</vt:lpstr>
      <vt:lpstr>Learning Objectives</vt:lpstr>
      <vt:lpstr>Agenda</vt:lpstr>
      <vt:lpstr>Integrated Tiered Systems of Support</vt:lpstr>
      <vt:lpstr>Introducing the Integrated MTSS Rubric</vt:lpstr>
      <vt:lpstr>Tiered Systems of Support </vt:lpstr>
      <vt:lpstr>The Impact of I-MTSS on Students </vt:lpstr>
      <vt:lpstr>The Impact of I-MTSS on Staff </vt:lpstr>
      <vt:lpstr>The Integrated MTSS Fidelity Rubric (IMFR)</vt:lpstr>
      <vt:lpstr>The IMFR </vt:lpstr>
      <vt:lpstr>Study Background</vt:lpstr>
      <vt:lpstr>Initial Development Phase </vt:lpstr>
      <vt:lpstr>Psychometric Testing Phase (3 Rounds)</vt:lpstr>
      <vt:lpstr>Key Findings </vt:lpstr>
      <vt:lpstr>Key Findings (Continued)</vt:lpstr>
      <vt:lpstr>IMFR Domains, Items, and Scales </vt:lpstr>
      <vt:lpstr>Accessing the IMFR Suite of Materials </vt:lpstr>
      <vt:lpstr>Using the IMFR With A School Team </vt:lpstr>
      <vt:lpstr>Using the IMFR to Drive School Improvement </vt:lpstr>
      <vt:lpstr>Option 1: The Bright Spots Approach   </vt:lpstr>
      <vt:lpstr>Step 1: Build on the existing bright spots, which are the highest IMFR ratings. </vt:lpstr>
      <vt:lpstr>Option 2: The Biggest Bang Approach  </vt:lpstr>
      <vt:lpstr>You could also focus on improving ratings that likely have the most impact on I-MTSS implementation and student outcomes. </vt:lpstr>
      <vt:lpstr>Plan-Do-Study-Act (PDSA) Cycles Tool </vt:lpstr>
      <vt:lpstr>Tracking IMFR Results  </vt:lpstr>
      <vt:lpstr>Resources and Wrap-Up</vt:lpstr>
      <vt:lpstr>I-MTSS Resources </vt:lpstr>
      <vt:lpstr>AIR’s I-MTSS Services</vt:lpstr>
      <vt:lpstr>Coaching Resources </vt:lpstr>
      <vt:lpstr>Collecting and Using Treatment Integrity and Social Validity Data</vt:lpstr>
      <vt:lpstr>Comprehensive, Integrated, Three-Tiered Model of Prevention 1</vt:lpstr>
      <vt:lpstr>Ci3T Implementation Professional Learning Series</vt:lpstr>
      <vt:lpstr>Comprehensive, Integrated, Three-Tiered Model of Prevention 2</vt:lpstr>
      <vt:lpstr>Primary Prevention (Tier 1)</vt:lpstr>
      <vt:lpstr>Secondary (Tier 2) Intervention Grid (1)</vt:lpstr>
      <vt:lpstr>Tertiary (Tier 3) Intervention Grid</vt:lpstr>
      <vt:lpstr>Essential Components of Primary (Tier 1) Prevention Efforts</vt:lpstr>
      <vt:lpstr>Social Validity How do stakeholders view the plan?</vt:lpstr>
      <vt:lpstr>Treatment Integrity Are we implementing our plan as intended?</vt:lpstr>
      <vt:lpstr>Social Validity and Treatment Integrity: Data Sources (1)</vt:lpstr>
      <vt:lpstr>Ci3T Implementation Report </vt:lpstr>
      <vt:lpstr>Primary Intervention Rating Scale (PIRS)</vt:lpstr>
      <vt:lpstr>Primary Intervention Rating Scale (PIRS): Open Ended Items</vt:lpstr>
      <vt:lpstr>Ci3T Treatment Integrity: Teacher Self Report (Ci3T TI: TSR)</vt:lpstr>
      <vt:lpstr>Ci3T Treatment Integrity: Teacher Self Report - Strengths and Areas of Focus</vt:lpstr>
      <vt:lpstr>Social Validity and Treatment Integrity: Data Sources (2)</vt:lpstr>
      <vt:lpstr>Ci3T Treatment Integrity: Direct Observation Report (1)</vt:lpstr>
      <vt:lpstr>Ci3T Treatment Integrity: Direct Observation Report – Outside Observer</vt:lpstr>
      <vt:lpstr>Ci3T Treatment Integrity: Direct Observation Report – Educator Perspective</vt:lpstr>
      <vt:lpstr>Ci3T Treatment Integrity: Direct Observation Report – Areas of Strength and Focus</vt:lpstr>
      <vt:lpstr>Ci3T Treatment Integrity: Direct Observation Report Mean Percentages</vt:lpstr>
      <vt:lpstr>Social Validity and Treatment Integrity: Data Sources (3)</vt:lpstr>
      <vt:lpstr>Tiered Fidelity Inventory (TFI)</vt:lpstr>
      <vt:lpstr>Sharing TFI Data</vt:lpstr>
      <vt:lpstr>Let’s Discuss</vt:lpstr>
      <vt:lpstr>Collecting and Using Systematic Screening Data to Inform Instruction</vt:lpstr>
      <vt:lpstr>Essential Components of Primary (Tier 1) Prevention Efforts (2)</vt:lpstr>
      <vt:lpstr>What is Behavior Screening? 1</vt:lpstr>
      <vt:lpstr>What is Behavior Screening? 2</vt:lpstr>
      <vt:lpstr>Selecting a Systematic Screener</vt:lpstr>
      <vt:lpstr>Finding the SRSS-IE on the Ci3T Website</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How do we use behavior screening data?</vt:lpstr>
      <vt:lpstr>Inform Instruction at Tier 1</vt:lpstr>
      <vt:lpstr>Data to Indicate a Focus on Tier 1: School Level</vt:lpstr>
      <vt:lpstr>Data to Indicate a Focus on Tier 1: Breakdown by Grade-Level</vt:lpstr>
      <vt:lpstr>Ci3T Integrated Lesson Planning</vt:lpstr>
      <vt:lpstr>Integrated Lesson Plan</vt:lpstr>
      <vt:lpstr>Empower Teachers with Low-Intensity Strategies</vt:lpstr>
      <vt:lpstr>Data to Indicate a Focus on Low-Intensity Teacher-Delivered Strategies </vt:lpstr>
      <vt:lpstr>Low-Intensity Teacher-Delivered Strategies</vt:lpstr>
      <vt:lpstr>Low-Intensity Strategies: Instructional Choice</vt:lpstr>
      <vt:lpstr>Module Connection! Instructional Choice</vt:lpstr>
      <vt:lpstr>Connect Students to Validated Tier 2 and Tier 3 Supports</vt:lpstr>
      <vt:lpstr>Getting Started with Data-Informed Decision Making</vt:lpstr>
      <vt:lpstr>Tier 2 and Tier 3 Intervention Grids</vt:lpstr>
      <vt:lpstr>Secondary (Tier 2) Intervention Grid (2)</vt:lpstr>
      <vt:lpstr>Tier 2: Recognize.Relax.Record</vt:lpstr>
      <vt:lpstr>Enhancing Ci3T Modules</vt:lpstr>
      <vt:lpstr>Please Complete this Session’s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Cheryle Kennelly</dc:creator>
  <cp:lastModifiedBy>Buckman, Mark</cp:lastModifiedBy>
  <cp:revision>1</cp:revision>
  <dcterms:created xsi:type="dcterms:W3CDTF">2022-02-17T14:38:04Z</dcterms:created>
  <dcterms:modified xsi:type="dcterms:W3CDTF">2025-10-07T00:09:27Z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