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notesSlides/notesSlide13.xml" ContentType="application/vnd.openxmlformats-officedocument.presentationml.notesSlide+xml"/>
  <Override PartName="/ppt/charts/chart2.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93" r:id="rId5"/>
    <p:sldMasterId id="2147483720" r:id="rId6"/>
  </p:sldMasterIdLst>
  <p:notesMasterIdLst>
    <p:notesMasterId r:id="rId90"/>
  </p:notesMasterIdLst>
  <p:handoutMasterIdLst>
    <p:handoutMasterId r:id="rId91"/>
  </p:handoutMasterIdLst>
  <p:sldIdLst>
    <p:sldId id="2313" r:id="rId7"/>
    <p:sldId id="2299" r:id="rId8"/>
    <p:sldId id="1962" r:id="rId9"/>
    <p:sldId id="2332" r:id="rId10"/>
    <p:sldId id="2333" r:id="rId11"/>
    <p:sldId id="2334" r:id="rId12"/>
    <p:sldId id="1524" r:id="rId13"/>
    <p:sldId id="2335" r:id="rId14"/>
    <p:sldId id="1946" r:id="rId15"/>
    <p:sldId id="2314" r:id="rId16"/>
    <p:sldId id="2342" r:id="rId17"/>
    <p:sldId id="2315" r:id="rId18"/>
    <p:sldId id="1951" r:id="rId19"/>
    <p:sldId id="341" r:id="rId20"/>
    <p:sldId id="2318" r:id="rId21"/>
    <p:sldId id="2016" r:id="rId22"/>
    <p:sldId id="2017" r:id="rId23"/>
    <p:sldId id="2020" r:id="rId24"/>
    <p:sldId id="1866" r:id="rId25"/>
    <p:sldId id="1305" r:id="rId26"/>
    <p:sldId id="1306" r:id="rId27"/>
    <p:sldId id="2317" r:id="rId28"/>
    <p:sldId id="2186" r:id="rId29"/>
    <p:sldId id="2187" r:id="rId30"/>
    <p:sldId id="2183" r:id="rId31"/>
    <p:sldId id="2111" r:id="rId32"/>
    <p:sldId id="2031" r:id="rId33"/>
    <p:sldId id="2033" r:id="rId34"/>
    <p:sldId id="2028" r:id="rId35"/>
    <p:sldId id="2019" r:id="rId36"/>
    <p:sldId id="2312" r:id="rId37"/>
    <p:sldId id="2339" r:id="rId38"/>
    <p:sldId id="342" r:id="rId39"/>
    <p:sldId id="2301" r:id="rId40"/>
    <p:sldId id="2336" r:id="rId41"/>
    <p:sldId id="2304" r:id="rId42"/>
    <p:sldId id="2340" r:id="rId43"/>
    <p:sldId id="2331" r:id="rId44"/>
    <p:sldId id="2000" r:id="rId45"/>
    <p:sldId id="2319" r:id="rId46"/>
    <p:sldId id="2037" r:id="rId47"/>
    <p:sldId id="2325" r:id="rId48"/>
    <p:sldId id="2040" r:id="rId49"/>
    <p:sldId id="2041" r:id="rId50"/>
    <p:sldId id="2036" r:id="rId51"/>
    <p:sldId id="2034" r:id="rId52"/>
    <p:sldId id="2324" r:id="rId53"/>
    <p:sldId id="2302" r:id="rId54"/>
    <p:sldId id="2069" r:id="rId55"/>
    <p:sldId id="2010" r:id="rId56"/>
    <p:sldId id="2043" r:id="rId57"/>
    <p:sldId id="2044" r:id="rId58"/>
    <p:sldId id="2045" r:id="rId59"/>
    <p:sldId id="2046" r:id="rId60"/>
    <p:sldId id="2047" r:id="rId61"/>
    <p:sldId id="2048" r:id="rId62"/>
    <p:sldId id="2049" r:id="rId63"/>
    <p:sldId id="2011" r:id="rId64"/>
    <p:sldId id="2150" r:id="rId65"/>
    <p:sldId id="2307" r:id="rId66"/>
    <p:sldId id="1695" r:id="rId67"/>
    <p:sldId id="2303" r:id="rId68"/>
    <p:sldId id="2059" r:id="rId69"/>
    <p:sldId id="2058" r:id="rId70"/>
    <p:sldId id="1969" r:id="rId71"/>
    <p:sldId id="2012" r:id="rId72"/>
    <p:sldId id="2326" r:id="rId73"/>
    <p:sldId id="1970" r:id="rId74"/>
    <p:sldId id="2022" r:id="rId75"/>
    <p:sldId id="2327" r:id="rId76"/>
    <p:sldId id="2026" r:id="rId77"/>
    <p:sldId id="2060" r:id="rId78"/>
    <p:sldId id="2024" r:id="rId79"/>
    <p:sldId id="2063" r:id="rId80"/>
    <p:sldId id="2064" r:id="rId81"/>
    <p:sldId id="2057" r:id="rId82"/>
    <p:sldId id="2310" r:id="rId83"/>
    <p:sldId id="2029" r:id="rId84"/>
    <p:sldId id="339" r:id="rId85"/>
    <p:sldId id="2305" r:id="rId86"/>
    <p:sldId id="2328" r:id="rId87"/>
    <p:sldId id="2329" r:id="rId88"/>
    <p:sldId id="1995" r:id="rId8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id="{70B03142-97FA-4636-8423-B4D9C383E6F8}">
          <p14:sldIdLst>
            <p14:sldId id="2313"/>
            <p14:sldId id="2299"/>
            <p14:sldId id="1962"/>
            <p14:sldId id="2332"/>
            <p14:sldId id="2333"/>
            <p14:sldId id="2334"/>
            <p14:sldId id="1524"/>
            <p14:sldId id="2335"/>
            <p14:sldId id="1946"/>
            <p14:sldId id="2314"/>
            <p14:sldId id="2342"/>
            <p14:sldId id="2315"/>
            <p14:sldId id="1951"/>
          </p14:sldIdLst>
        </p14:section>
        <p14:section name="Situating Systematic Screening in Ci3T Models" id="{2CB7976E-E3E8-429D-A5E9-752CDAA9DFD5}">
          <p14:sldIdLst>
            <p14:sldId id="341"/>
            <p14:sldId id="2318"/>
            <p14:sldId id="2016"/>
            <p14:sldId id="2017"/>
            <p14:sldId id="2020"/>
            <p14:sldId id="1866"/>
            <p14:sldId id="1305"/>
            <p14:sldId id="1306"/>
            <p14:sldId id="2317"/>
            <p14:sldId id="2186"/>
            <p14:sldId id="2187"/>
            <p14:sldId id="2183"/>
            <p14:sldId id="2111"/>
            <p14:sldId id="2031"/>
            <p14:sldId id="2033"/>
            <p14:sldId id="2028"/>
            <p14:sldId id="2019"/>
            <p14:sldId id="2312"/>
            <p14:sldId id="2339"/>
          </p14:sldIdLst>
        </p14:section>
        <p14:section name="Using Systematic Screening Data" id="{75086F08-2AE5-4E45-99BE-978631DC664B}">
          <p14:sldIdLst>
            <p14:sldId id="342"/>
            <p14:sldId id="2301"/>
            <p14:sldId id="2336"/>
            <p14:sldId id="2304"/>
            <p14:sldId id="2340"/>
            <p14:sldId id="2331"/>
            <p14:sldId id="2000"/>
            <p14:sldId id="2319"/>
            <p14:sldId id="2037"/>
            <p14:sldId id="2325"/>
            <p14:sldId id="2040"/>
            <p14:sldId id="2041"/>
            <p14:sldId id="2036"/>
            <p14:sldId id="2034"/>
            <p14:sldId id="2324"/>
            <p14:sldId id="2302"/>
            <p14:sldId id="2069"/>
            <p14:sldId id="2010"/>
            <p14:sldId id="2043"/>
            <p14:sldId id="2044"/>
            <p14:sldId id="2045"/>
            <p14:sldId id="2046"/>
            <p14:sldId id="2047"/>
            <p14:sldId id="2048"/>
            <p14:sldId id="2049"/>
            <p14:sldId id="2011"/>
            <p14:sldId id="2150"/>
            <p14:sldId id="2307"/>
            <p14:sldId id="1695"/>
            <p14:sldId id="2303"/>
            <p14:sldId id="2059"/>
            <p14:sldId id="2058"/>
            <p14:sldId id="1969"/>
            <p14:sldId id="2012"/>
            <p14:sldId id="2326"/>
            <p14:sldId id="1970"/>
            <p14:sldId id="2022"/>
            <p14:sldId id="2327"/>
            <p14:sldId id="2026"/>
            <p14:sldId id="2060"/>
            <p14:sldId id="2024"/>
            <p14:sldId id="2063"/>
            <p14:sldId id="2064"/>
            <p14:sldId id="2057"/>
            <p14:sldId id="2310"/>
            <p14:sldId id="2029"/>
          </p14:sldIdLst>
        </p14:section>
        <p14:section name="Wrapping Up and Moving Forward" id="{7130FBA7-46AD-43F7-B9DF-4BEB30D31A85}">
          <p14:sldIdLst>
            <p14:sldId id="339"/>
            <p14:sldId id="2305"/>
            <p14:sldId id="2328"/>
            <p14:sldId id="2329"/>
            <p14:sldId id="199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4E79"/>
    <a:srgbClr val="48599F"/>
    <a:srgbClr val="2E75B6"/>
    <a:srgbClr val="2F4E6D"/>
    <a:srgbClr val="FFF766"/>
    <a:srgbClr val="6A15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067494-6F28-4C79-B0D1-B5BECA84655F}" v="4" dt="2025-10-08T18:58:12.511"/>
    <p1510:client id="{7184B56C-7B66-44B8-9390-6A66C5F5EB6A}" v="188" dt="2025-10-08T18:52:42.71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877" autoAdjust="0"/>
  </p:normalViewPr>
  <p:slideViewPr>
    <p:cSldViewPr snapToGrid="0">
      <p:cViewPr varScale="1">
        <p:scale>
          <a:sx n="81" d="100"/>
          <a:sy n="81" d="100"/>
        </p:scale>
        <p:origin x="672" y="90"/>
      </p:cViewPr>
      <p:guideLst/>
    </p:cSldViewPr>
  </p:slideViewPr>
  <p:notesTextViewPr>
    <p:cViewPr>
      <p:scale>
        <a:sx n="3" d="2"/>
        <a:sy n="3" d="2"/>
      </p:scale>
      <p:origin x="0" y="0"/>
    </p:cViewPr>
  </p:notesTextViewPr>
  <p:sorterViewPr>
    <p:cViewPr>
      <p:scale>
        <a:sx n="100" d="100"/>
        <a:sy n="100" d="100"/>
      </p:scale>
      <p:origin x="0" y="-2097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2.xml"/><Relationship Id="rId90" Type="http://schemas.openxmlformats.org/officeDocument/2006/relationships/notesMaster" Target="notesMasters/notesMaster1.xml"/><Relationship Id="rId95" Type="http://schemas.openxmlformats.org/officeDocument/2006/relationships/tableStyles" Target="tableStyles.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handoutMaster" Target="handoutMasters/handoutMaster1.xml"/><Relationship Id="rId96"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microsoft.com/office/2015/10/relationships/revisionInfo" Target="revisionInfo.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rasin, Elise" userId="051ede2b-3008-44c0-bb19-c9bb04b8c5c9" providerId="ADAL" clId="{89DB9C7E-797D-4B3E-8DDE-5DB3CEA92B3A}"/>
    <pc:docChg chg="custSel modSld">
      <pc:chgData name="Sarasin, Elise" userId="051ede2b-3008-44c0-bb19-c9bb04b8c5c9" providerId="ADAL" clId="{89DB9C7E-797D-4B3E-8DDE-5DB3CEA92B3A}" dt="2025-10-08T18:57:38.152" v="19" actId="478"/>
      <pc:docMkLst>
        <pc:docMk/>
      </pc:docMkLst>
      <pc:sldChg chg="delSp mod">
        <pc:chgData name="Sarasin, Elise" userId="051ede2b-3008-44c0-bb19-c9bb04b8c5c9" providerId="ADAL" clId="{89DB9C7E-797D-4B3E-8DDE-5DB3CEA92B3A}" dt="2025-10-08T18:57:11.478" v="18" actId="478"/>
        <pc:sldMkLst>
          <pc:docMk/>
          <pc:sldMk cId="2817888206" sldId="339"/>
        </pc:sldMkLst>
        <pc:spChg chg="del">
          <ac:chgData name="Sarasin, Elise" userId="051ede2b-3008-44c0-bb19-c9bb04b8c5c9" providerId="ADAL" clId="{89DB9C7E-797D-4B3E-8DDE-5DB3CEA92B3A}" dt="2025-10-08T18:57:09.385" v="15" actId="478"/>
          <ac:spMkLst>
            <pc:docMk/>
            <pc:sldMk cId="2817888206" sldId="339"/>
            <ac:spMk id="6" creationId="{C47260D8-5286-34C3-4F24-59F3F97D5BB1}"/>
          </ac:spMkLst>
        </pc:spChg>
        <pc:spChg chg="del">
          <ac:chgData name="Sarasin, Elise" userId="051ede2b-3008-44c0-bb19-c9bb04b8c5c9" providerId="ADAL" clId="{89DB9C7E-797D-4B3E-8DDE-5DB3CEA92B3A}" dt="2025-10-08T18:57:10.964" v="17" actId="478"/>
          <ac:spMkLst>
            <pc:docMk/>
            <pc:sldMk cId="2817888206" sldId="339"/>
            <ac:spMk id="7" creationId="{9EF6C0C7-6804-497B-EA5A-A429E9F726C3}"/>
          </ac:spMkLst>
        </pc:spChg>
        <pc:picChg chg="del">
          <ac:chgData name="Sarasin, Elise" userId="051ede2b-3008-44c0-bb19-c9bb04b8c5c9" providerId="ADAL" clId="{89DB9C7E-797D-4B3E-8DDE-5DB3CEA92B3A}" dt="2025-10-08T18:57:11.478" v="18" actId="478"/>
          <ac:picMkLst>
            <pc:docMk/>
            <pc:sldMk cId="2817888206" sldId="339"/>
            <ac:picMk id="5" creationId="{35913B4C-EE12-650F-2522-5F799CD85C84}"/>
          </ac:picMkLst>
        </pc:picChg>
        <pc:picChg chg="del">
          <ac:chgData name="Sarasin, Elise" userId="051ede2b-3008-44c0-bb19-c9bb04b8c5c9" providerId="ADAL" clId="{89DB9C7E-797D-4B3E-8DDE-5DB3CEA92B3A}" dt="2025-10-08T18:57:09.860" v="16" actId="478"/>
          <ac:picMkLst>
            <pc:docMk/>
            <pc:sldMk cId="2817888206" sldId="339"/>
            <ac:picMk id="8" creationId="{04178B3A-E60F-9A30-56CC-A6B091D82D9E}"/>
          </ac:picMkLst>
        </pc:picChg>
      </pc:sldChg>
      <pc:sldChg chg="delSp mod">
        <pc:chgData name="Sarasin, Elise" userId="051ede2b-3008-44c0-bb19-c9bb04b8c5c9" providerId="ADAL" clId="{89DB9C7E-797D-4B3E-8DDE-5DB3CEA92B3A}" dt="2025-10-08T18:56:46.578" v="6" actId="478"/>
        <pc:sldMkLst>
          <pc:docMk/>
          <pc:sldMk cId="3171318754" sldId="341"/>
        </pc:sldMkLst>
        <pc:spChg chg="del">
          <ac:chgData name="Sarasin, Elise" userId="051ede2b-3008-44c0-bb19-c9bb04b8c5c9" providerId="ADAL" clId="{89DB9C7E-797D-4B3E-8DDE-5DB3CEA92B3A}" dt="2025-10-08T18:56:46.144" v="5" actId="478"/>
          <ac:spMkLst>
            <pc:docMk/>
            <pc:sldMk cId="3171318754" sldId="341"/>
            <ac:spMk id="4" creationId="{A5C105FA-71CA-E431-B060-94F742EB805E}"/>
          </ac:spMkLst>
        </pc:spChg>
        <pc:spChg chg="del">
          <ac:chgData name="Sarasin, Elise" userId="051ede2b-3008-44c0-bb19-c9bb04b8c5c9" providerId="ADAL" clId="{89DB9C7E-797D-4B3E-8DDE-5DB3CEA92B3A}" dt="2025-10-08T18:56:45.649" v="4" actId="478"/>
          <ac:spMkLst>
            <pc:docMk/>
            <pc:sldMk cId="3171318754" sldId="341"/>
            <ac:spMk id="5" creationId="{80250176-DB40-5823-9228-9437D100A912}"/>
          </ac:spMkLst>
        </pc:spChg>
        <pc:picChg chg="del">
          <ac:chgData name="Sarasin, Elise" userId="051ede2b-3008-44c0-bb19-c9bb04b8c5c9" providerId="ADAL" clId="{89DB9C7E-797D-4B3E-8DDE-5DB3CEA92B3A}" dt="2025-10-08T18:56:46.578" v="6" actId="478"/>
          <ac:picMkLst>
            <pc:docMk/>
            <pc:sldMk cId="3171318754" sldId="341"/>
            <ac:picMk id="3" creationId="{ABE12B85-D4BE-AE01-2C21-BE22804CEEEA}"/>
          </ac:picMkLst>
        </pc:picChg>
        <pc:picChg chg="del">
          <ac:chgData name="Sarasin, Elise" userId="051ede2b-3008-44c0-bb19-c9bb04b8c5c9" providerId="ADAL" clId="{89DB9C7E-797D-4B3E-8DDE-5DB3CEA92B3A}" dt="2025-10-08T18:56:44.620" v="3" actId="478"/>
          <ac:picMkLst>
            <pc:docMk/>
            <pc:sldMk cId="3171318754" sldId="341"/>
            <ac:picMk id="6" creationId="{B955D2A9-9A09-EE24-32CC-666DF2870D60}"/>
          </ac:picMkLst>
        </pc:picChg>
      </pc:sldChg>
      <pc:sldChg chg="delSp mod">
        <pc:chgData name="Sarasin, Elise" userId="051ede2b-3008-44c0-bb19-c9bb04b8c5c9" providerId="ADAL" clId="{89DB9C7E-797D-4B3E-8DDE-5DB3CEA92B3A}" dt="2025-10-08T18:56:53.290" v="10" actId="478"/>
        <pc:sldMkLst>
          <pc:docMk/>
          <pc:sldMk cId="3973010838" sldId="342"/>
        </pc:sldMkLst>
        <pc:spChg chg="del">
          <ac:chgData name="Sarasin, Elise" userId="051ede2b-3008-44c0-bb19-c9bb04b8c5c9" providerId="ADAL" clId="{89DB9C7E-797D-4B3E-8DDE-5DB3CEA92B3A}" dt="2025-10-08T18:56:52.777" v="9" actId="478"/>
          <ac:spMkLst>
            <pc:docMk/>
            <pc:sldMk cId="3973010838" sldId="342"/>
            <ac:spMk id="5" creationId="{4CAA5B4B-94BC-07C5-AF9B-EAA3C181AC5D}"/>
          </ac:spMkLst>
        </pc:spChg>
        <pc:spChg chg="del">
          <ac:chgData name="Sarasin, Elise" userId="051ede2b-3008-44c0-bb19-c9bb04b8c5c9" providerId="ADAL" clId="{89DB9C7E-797D-4B3E-8DDE-5DB3CEA92B3A}" dt="2025-10-08T18:56:52.257" v="8" actId="478"/>
          <ac:spMkLst>
            <pc:docMk/>
            <pc:sldMk cId="3973010838" sldId="342"/>
            <ac:spMk id="6" creationId="{EBC81AAB-BE15-ECAE-64B7-88C8D0DCBB2A}"/>
          </ac:spMkLst>
        </pc:spChg>
        <pc:picChg chg="del">
          <ac:chgData name="Sarasin, Elise" userId="051ede2b-3008-44c0-bb19-c9bb04b8c5c9" providerId="ADAL" clId="{89DB9C7E-797D-4B3E-8DDE-5DB3CEA92B3A}" dt="2025-10-08T18:56:53.290" v="10" actId="478"/>
          <ac:picMkLst>
            <pc:docMk/>
            <pc:sldMk cId="3973010838" sldId="342"/>
            <ac:picMk id="4" creationId="{24A950C9-11EC-8DF2-1E6B-160C2841CC88}"/>
          </ac:picMkLst>
        </pc:picChg>
        <pc:picChg chg="del">
          <ac:chgData name="Sarasin, Elise" userId="051ede2b-3008-44c0-bb19-c9bb04b8c5c9" providerId="ADAL" clId="{89DB9C7E-797D-4B3E-8DDE-5DB3CEA92B3A}" dt="2025-10-08T18:56:51.283" v="7" actId="478"/>
          <ac:picMkLst>
            <pc:docMk/>
            <pc:sldMk cId="3973010838" sldId="342"/>
            <ac:picMk id="7" creationId="{8019F539-B7F4-478E-9F00-19F818153666}"/>
          </ac:picMkLst>
        </pc:picChg>
      </pc:sldChg>
      <pc:sldChg chg="delSp mod">
        <pc:chgData name="Sarasin, Elise" userId="051ede2b-3008-44c0-bb19-c9bb04b8c5c9" providerId="ADAL" clId="{89DB9C7E-797D-4B3E-8DDE-5DB3CEA92B3A}" dt="2025-10-08T18:57:03.649" v="14" actId="478"/>
        <pc:sldMkLst>
          <pc:docMk/>
          <pc:sldMk cId="2721041952" sldId="2303"/>
        </pc:sldMkLst>
        <pc:spChg chg="del">
          <ac:chgData name="Sarasin, Elise" userId="051ede2b-3008-44c0-bb19-c9bb04b8c5c9" providerId="ADAL" clId="{89DB9C7E-797D-4B3E-8DDE-5DB3CEA92B3A}" dt="2025-10-08T18:57:02.337" v="12" actId="478"/>
          <ac:spMkLst>
            <pc:docMk/>
            <pc:sldMk cId="2721041952" sldId="2303"/>
            <ac:spMk id="3" creationId="{43269D47-CC1E-2BD2-0350-C0F97E57CF46}"/>
          </ac:spMkLst>
        </pc:spChg>
        <pc:spChg chg="del">
          <ac:chgData name="Sarasin, Elise" userId="051ede2b-3008-44c0-bb19-c9bb04b8c5c9" providerId="ADAL" clId="{89DB9C7E-797D-4B3E-8DDE-5DB3CEA92B3A}" dt="2025-10-08T18:57:01.266" v="11" actId="478"/>
          <ac:spMkLst>
            <pc:docMk/>
            <pc:sldMk cId="2721041952" sldId="2303"/>
            <ac:spMk id="5" creationId="{CD10554E-D609-2052-59C5-601D1C913748}"/>
          </ac:spMkLst>
        </pc:spChg>
        <pc:picChg chg="del">
          <ac:chgData name="Sarasin, Elise" userId="051ede2b-3008-44c0-bb19-c9bb04b8c5c9" providerId="ADAL" clId="{89DB9C7E-797D-4B3E-8DDE-5DB3CEA92B3A}" dt="2025-10-08T18:57:03.649" v="14" actId="478"/>
          <ac:picMkLst>
            <pc:docMk/>
            <pc:sldMk cId="2721041952" sldId="2303"/>
            <ac:picMk id="2" creationId="{A914BAA7-CCA5-1695-E538-7A36983ED765}"/>
          </ac:picMkLst>
        </pc:picChg>
        <pc:picChg chg="del">
          <ac:chgData name="Sarasin, Elise" userId="051ede2b-3008-44c0-bb19-c9bb04b8c5c9" providerId="ADAL" clId="{89DB9C7E-797D-4B3E-8DDE-5DB3CEA92B3A}" dt="2025-10-08T18:57:02.893" v="13" actId="478"/>
          <ac:picMkLst>
            <pc:docMk/>
            <pc:sldMk cId="2721041952" sldId="2303"/>
            <ac:picMk id="6" creationId="{6FE29C99-8C9B-C3B2-1DB1-DC2BA95336C6}"/>
          </ac:picMkLst>
        </pc:picChg>
      </pc:sldChg>
      <pc:sldChg chg="delSp mod">
        <pc:chgData name="Sarasin, Elise" userId="051ede2b-3008-44c0-bb19-c9bb04b8c5c9" providerId="ADAL" clId="{89DB9C7E-797D-4B3E-8DDE-5DB3CEA92B3A}" dt="2025-10-08T18:57:38.152" v="19" actId="478"/>
        <pc:sldMkLst>
          <pc:docMk/>
          <pc:sldMk cId="473130021" sldId="2305"/>
        </pc:sldMkLst>
        <pc:picChg chg="del">
          <ac:chgData name="Sarasin, Elise" userId="051ede2b-3008-44c0-bb19-c9bb04b8c5c9" providerId="ADAL" clId="{89DB9C7E-797D-4B3E-8DDE-5DB3CEA92B3A}" dt="2025-10-08T18:57:38.152" v="19" actId="478"/>
          <ac:picMkLst>
            <pc:docMk/>
            <pc:sldMk cId="473130021" sldId="2305"/>
            <ac:picMk id="2" creationId="{F68E2492-9843-0F9B-A913-788717DD4E63}"/>
          </ac:picMkLst>
        </pc:picChg>
      </pc:sldChg>
      <pc:sldChg chg="delSp mod">
        <pc:chgData name="Sarasin, Elise" userId="051ede2b-3008-44c0-bb19-c9bb04b8c5c9" providerId="ADAL" clId="{89DB9C7E-797D-4B3E-8DDE-5DB3CEA92B3A}" dt="2025-10-08T18:56:42.203" v="2" actId="478"/>
        <pc:sldMkLst>
          <pc:docMk/>
          <pc:sldMk cId="2655582888" sldId="2314"/>
        </pc:sldMkLst>
        <pc:spChg chg="del">
          <ac:chgData name="Sarasin, Elise" userId="051ede2b-3008-44c0-bb19-c9bb04b8c5c9" providerId="ADAL" clId="{89DB9C7E-797D-4B3E-8DDE-5DB3CEA92B3A}" dt="2025-10-08T18:56:39.958" v="0" actId="478"/>
          <ac:spMkLst>
            <pc:docMk/>
            <pc:sldMk cId="2655582888" sldId="2314"/>
            <ac:spMk id="9" creationId="{D16AF2BA-F605-1357-4080-D167782D934F}"/>
          </ac:spMkLst>
        </pc:spChg>
        <pc:spChg chg="del">
          <ac:chgData name="Sarasin, Elise" userId="051ede2b-3008-44c0-bb19-c9bb04b8c5c9" providerId="ADAL" clId="{89DB9C7E-797D-4B3E-8DDE-5DB3CEA92B3A}" dt="2025-10-08T18:56:41.418" v="1" actId="478"/>
          <ac:spMkLst>
            <pc:docMk/>
            <pc:sldMk cId="2655582888" sldId="2314"/>
            <ac:spMk id="10" creationId="{D738EE5C-7388-7520-5596-63F2AD12F8EC}"/>
          </ac:spMkLst>
        </pc:spChg>
        <pc:picChg chg="del">
          <ac:chgData name="Sarasin, Elise" userId="051ede2b-3008-44c0-bb19-c9bb04b8c5c9" providerId="ADAL" clId="{89DB9C7E-797D-4B3E-8DDE-5DB3CEA92B3A}" dt="2025-10-08T18:56:42.203" v="2" actId="478"/>
          <ac:picMkLst>
            <pc:docMk/>
            <pc:sldMk cId="2655582888" sldId="2314"/>
            <ac:picMk id="5" creationId="{3A0470E8-B917-9866-A43A-2A876591FDA0}"/>
          </ac:picMkLst>
        </pc:pic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pPr>
        <a:ln>
          <a:solidFill>
            <a:schemeClr val="bg2">
              <a:lumMod val="90000"/>
            </a:schemeClr>
          </a:solidFill>
        </a:ln>
      </c:spPr>
    </c:sideWall>
    <c:backWall>
      <c:thickness val="0"/>
      <c:spPr>
        <a:ln>
          <a:solidFill>
            <a:schemeClr val="bg2">
              <a:lumMod val="90000"/>
            </a:schemeClr>
          </a:solidFill>
        </a:ln>
      </c:spPr>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(0-3)</c:v>
                </c:pt>
              </c:strCache>
            </c:strRef>
          </c:tx>
          <c:spPr>
            <a:solidFill>
              <a:srgbClr val="33CC33"/>
            </a:solidFill>
          </c:spPr>
          <c:invertIfNegative val="0"/>
          <c:dLbls>
            <c:dLbl>
              <c:idx val="0"/>
              <c:layout>
                <c:manualLayout>
                  <c:x val="2.307288916447164E-3"/>
                  <c:y val="-3.4446419335394836E-2"/>
                </c:manualLayout>
              </c:layout>
              <c:tx>
                <c:rich>
                  <a:bodyPr/>
                  <a:lstStyle/>
                  <a:p>
                    <a:fld id="{F7B7933C-28B6-4A4A-AE45-6AD36F912BC4}"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E59D-49F1-8AA2-705D35750817}"/>
                </c:ext>
              </c:extLst>
            </c:dLbl>
            <c:dLbl>
              <c:idx val="1"/>
              <c:layout>
                <c:manualLayout>
                  <c:x val="4.6145778328943281E-3"/>
                  <c:y val="-2.6497245642611411E-2"/>
                </c:manualLayout>
              </c:layout>
              <c:tx>
                <c:rich>
                  <a:bodyPr/>
                  <a:lstStyle/>
                  <a:p>
                    <a:fld id="{7D9AEE12-5B3A-46FB-85FE-FD056AE93EC1}"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4-E59D-49F1-8AA2-705D35750817}"/>
                </c:ext>
              </c:extLst>
            </c:dLbl>
            <c:dLbl>
              <c:idx val="2"/>
              <c:layout>
                <c:manualLayout>
                  <c:x val="5.7682222911179092E-3"/>
                  <c:y val="-1.0598898257044661E-2"/>
                </c:manualLayout>
              </c:layout>
              <c:tx>
                <c:rich>
                  <a:bodyPr/>
                  <a:lstStyle/>
                  <a:p>
                    <a:fld id="{DA61A695-5740-4B6D-A9C0-C333464BC98F}"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6-E59D-49F1-8AA2-705D35750817}"/>
                </c:ext>
              </c:extLst>
            </c:dLbl>
            <c:dLbl>
              <c:idx val="3"/>
              <c:layout>
                <c:manualLayout>
                  <c:x val="8.0755112075650733E-3"/>
                  <c:y val="-7.949173692783423E-3"/>
                </c:manualLayout>
              </c:layout>
              <c:tx>
                <c:rich>
                  <a:bodyPr/>
                  <a:lstStyle/>
                  <a:p>
                    <a:fld id="{F108919E-AE8B-4AAB-BC46-11A03FFCECA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7-E59D-49F1-8AA2-705D35750817}"/>
                </c:ext>
              </c:extLst>
            </c:dLbl>
            <c:dLbl>
              <c:idx val="4"/>
              <c:layout>
                <c:manualLayout>
                  <c:x val="1.0382800124012237E-2"/>
                  <c:y val="-1.5898347385566846E-2"/>
                </c:manualLayout>
              </c:layout>
              <c:tx>
                <c:rich>
                  <a:bodyPr/>
                  <a:lstStyle/>
                  <a:p>
                    <a:fld id="{4D77A3A3-9B4F-44F1-807B-E0302948D35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E6EC-454B-9CBE-5E57D321CB34}"/>
                </c:ext>
              </c:extLst>
            </c:dLbl>
            <c:dLbl>
              <c:idx val="5"/>
              <c:layout>
                <c:manualLayout>
                  <c:x val="9.2291556657885711E-3"/>
                  <c:y val="-1.5898347385566846E-2"/>
                </c:manualLayout>
              </c:layout>
              <c:tx>
                <c:rich>
                  <a:bodyPr/>
                  <a:lstStyle/>
                  <a:p>
                    <a:fld id="{2D19764B-86F2-465B-B50E-53B92781284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0829-4CF5-B4D7-0FC79382E850}"/>
                </c:ext>
              </c:extLst>
            </c:dLbl>
            <c:dLbl>
              <c:idx val="6"/>
              <c:layout>
                <c:manualLayout>
                  <c:x val="9.2291556657885711E-3"/>
                  <c:y val="3.9745868463917117E-2"/>
                </c:manualLayout>
              </c:layout>
              <c:tx>
                <c:rich>
                  <a:bodyPr/>
                  <a:lstStyle/>
                  <a:p>
                    <a:fld id="{8B80527B-54DC-4ED2-801C-7EA2FDB23D3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0829-4CF5-B4D7-0FC79382E850}"/>
                </c:ext>
              </c:extLst>
            </c:dLbl>
            <c:dLbl>
              <c:idx val="7"/>
              <c:layout>
                <c:manualLayout>
                  <c:x val="9.2291556657886561E-3"/>
                  <c:y val="2.6497245642610437E-3"/>
                </c:manualLayout>
              </c:layout>
              <c:tx>
                <c:rich>
                  <a:bodyPr/>
                  <a:lstStyle/>
                  <a:p>
                    <a:fld id="{0FA1726C-C912-4343-BAA8-982EE3988C6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0829-4CF5-B4D7-0FC79382E850}"/>
                </c:ext>
              </c:extLst>
            </c:dLbl>
            <c:dLbl>
              <c:idx val="8"/>
              <c:layout>
                <c:manualLayout>
                  <c:x val="9.2291556657886561E-3"/>
                  <c:y val="2.6497245642611409E-3"/>
                </c:manualLayout>
              </c:layout>
              <c:tx>
                <c:rich>
                  <a:bodyPr/>
                  <a:lstStyle/>
                  <a:p>
                    <a:fld id="{5DC7B5AC-4799-4391-9949-ECB2E44FACB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0829-4CF5-B4D7-0FC79382E850}"/>
                </c:ext>
              </c:extLst>
            </c:dLbl>
            <c:dLbl>
              <c:idx val="9"/>
              <c:layout>
                <c:manualLayout>
                  <c:x val="9.2291556657886561E-3"/>
                  <c:y val="-2.6497245642611314E-2"/>
                </c:manualLayout>
              </c:layout>
              <c:tx>
                <c:rich>
                  <a:bodyPr/>
                  <a:lstStyle/>
                  <a:p>
                    <a:fld id="{F1C25C20-264E-41F0-903E-7E595CA9538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0829-4CF5-B4D7-0FC79382E850}"/>
                </c:ext>
              </c:extLst>
            </c:dLbl>
            <c:dLbl>
              <c:idx val="10"/>
              <c:layout>
                <c:manualLayout>
                  <c:x val="1.0382800124012067E-2"/>
                  <c:y val="-1.0598898257044661E-2"/>
                </c:manualLayout>
              </c:layout>
              <c:tx>
                <c:rich>
                  <a:bodyPr/>
                  <a:lstStyle/>
                  <a:p>
                    <a:fld id="{5B5B6942-D435-4B60-AC35-557F27F9530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0829-4CF5-B4D7-0FC79382E850}"/>
                </c:ext>
              </c:extLst>
            </c:dLbl>
            <c:dLbl>
              <c:idx val="11"/>
              <c:layout>
                <c:manualLayout>
                  <c:x val="2.9994755913813131E-2"/>
                  <c:y val="0.16163319841992951"/>
                </c:manualLayout>
              </c:layout>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0-0829-4CF5-B4D7-0FC79382E850}"/>
                </c:ext>
              </c:extLst>
            </c:dLbl>
            <c:spPr>
              <a:solidFill>
                <a:schemeClr val="accent6">
                  <a:lumMod val="20000"/>
                  <a:lumOff val="80000"/>
                </a:schemeClr>
              </a:solidFill>
              <a:ln>
                <a:solidFill>
                  <a:prstClr val="black">
                    <a:lumMod val="65000"/>
                    <a:lumOff val="35000"/>
                  </a:prstClr>
                </a:solidFill>
              </a:ln>
              <a:effectLst/>
            </c:spPr>
            <c:txPr>
              <a:bodyPr wrap="square" lIns="38100" tIns="19050" rIns="38100" bIns="19050" anchor="ctr">
                <a:spAutoFit/>
              </a:bodyPr>
              <a:lstStyle/>
              <a:p>
                <a:pPr>
                  <a:defRPr sz="12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Sheet1!$A$2:$A$12</c:f>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f>Sheet1!$B$2:$B$12</c:f>
              <c:numCache>
                <c:formatCode>0.000000</c:formatCode>
                <c:ptCount val="11"/>
                <c:pt idx="0">
                  <c:v>0.63595505617977532</c:v>
                </c:pt>
                <c:pt idx="1">
                  <c:v>0.6587112171837709</c:v>
                </c:pt>
                <c:pt idx="2">
                  <c:v>0.71734475374732332</c:v>
                </c:pt>
                <c:pt idx="3">
                  <c:v>0.73111111111111116</c:v>
                </c:pt>
                <c:pt idx="4">
                  <c:v>0.71495327102803741</c:v>
                </c:pt>
                <c:pt idx="5">
                  <c:v>0.72345679012345676</c:v>
                </c:pt>
                <c:pt idx="6">
                  <c:v>0.90239999999999998</c:v>
                </c:pt>
                <c:pt idx="7">
                  <c:v>0.80089999999999995</c:v>
                </c:pt>
                <c:pt idx="8">
                  <c:v>0.80920000000000003</c:v>
                </c:pt>
                <c:pt idx="9">
                  <c:v>0.7319</c:v>
                </c:pt>
                <c:pt idx="10">
                  <c:v>0.78210000000000002</c:v>
                </c:pt>
              </c:numCache>
            </c:numRef>
          </c:val>
          <c:extLst>
            <c:ext xmlns:c15="http://schemas.microsoft.com/office/drawing/2012/chart" uri="{02D57815-91ED-43cb-92C2-25804820EDAC}">
              <c15:datalabelsRange>
                <c15:f>Sheet1!$K$2:$K$1048570</c15:f>
                <c15:dlblRangeCache>
                  <c:ptCount val="1048569"/>
                  <c:pt idx="0">
                    <c:v>63.6% 
(n=283)</c:v>
                  </c:pt>
                  <c:pt idx="1">
                    <c:v>65.87% 
(n=276)</c:v>
                  </c:pt>
                  <c:pt idx="2">
                    <c:v>71.73% 
(n=335)</c:v>
                  </c:pt>
                  <c:pt idx="3">
                    <c:v>73.11% 
(n=329)</c:v>
                  </c:pt>
                  <c:pt idx="4">
                    <c:v>71.5% 
(n=306)</c:v>
                  </c:pt>
                  <c:pt idx="5">
                    <c:v>72.35% 
(n=293)</c:v>
                  </c:pt>
                  <c:pt idx="6">
                    <c:v>90.24% 
(n=333)</c:v>
                  </c:pt>
                  <c:pt idx="7">
                    <c:v>80.09% 
(n=346)</c:v>
                  </c:pt>
                  <c:pt idx="8">
                    <c:v>80.92% 
(n=352)</c:v>
                  </c:pt>
                  <c:pt idx="9">
                    <c:v>73.19% 
(n=314)</c:v>
                  </c:pt>
                  <c:pt idx="10">
                    <c:v>78.21% 
(n=341)</c:v>
                  </c:pt>
                </c15:dlblRangeCache>
              </c15:datalabelsRange>
            </c:ext>
            <c:ext xmlns:c16="http://schemas.microsoft.com/office/drawing/2014/chart" uri="{C3380CC4-5D6E-409C-BE32-E72D297353CC}">
              <c16:uniqueId val="{00000000-D479-42A4-AF28-F93899A48718}"/>
            </c:ext>
          </c:extLst>
        </c:ser>
        <c:ser>
          <c:idx val="1"/>
          <c:order val="1"/>
          <c:tx>
            <c:strRef>
              <c:f>Sheet1!$C$1</c:f>
              <c:strCache>
                <c:ptCount val="1"/>
                <c:pt idx="0">
                  <c:v>Moderate (4-8)</c:v>
                </c:pt>
              </c:strCache>
            </c:strRef>
          </c:tx>
          <c:spPr>
            <a:solidFill>
              <a:srgbClr val="FFFF00"/>
            </a:solidFill>
            <a:ln>
              <a:solidFill>
                <a:srgbClr val="FFFF00"/>
              </a:solidFill>
            </a:ln>
          </c:spPr>
          <c:invertIfNegative val="0"/>
          <c:dLbls>
            <c:dLbl>
              <c:idx val="0"/>
              <c:layout>
                <c:manualLayout>
                  <c:x val="3.9223911579601783E-2"/>
                  <c:y val="-4.2395593028178281E-2"/>
                </c:manualLayout>
              </c:layout>
              <c:tx>
                <c:rich>
                  <a:bodyPr/>
                  <a:lstStyle/>
                  <a:p>
                    <a:fld id="{2360AA1A-7FAB-491B-AF9D-D07EFDFCB36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5-E59D-49F1-8AA2-705D35750817}"/>
                </c:ext>
              </c:extLst>
            </c:dLbl>
            <c:dLbl>
              <c:idx val="1"/>
              <c:layout>
                <c:manualLayout>
                  <c:x val="4.0377556037825328E-2"/>
                  <c:y val="-3.9745868463917138E-2"/>
                </c:manualLayout>
              </c:layout>
              <c:tx>
                <c:rich>
                  <a:bodyPr/>
                  <a:lstStyle/>
                  <a:p>
                    <a:fld id="{65A0C4E0-5F43-41FC-AFC1-357045AD30B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0112-4428-B610-C15DD32A7287}"/>
                </c:ext>
              </c:extLst>
            </c:dLbl>
            <c:dLbl>
              <c:idx val="2"/>
              <c:layout>
                <c:manualLayout>
                  <c:x val="4.1531200496048949E-2"/>
                  <c:y val="-2.1197796514089127E-2"/>
                </c:manualLayout>
              </c:layout>
              <c:tx>
                <c:rich>
                  <a:bodyPr/>
                  <a:lstStyle/>
                  <a:p>
                    <a:fld id="{C8834D25-E4EB-4DAE-A435-E0D7C3E9D91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8-E59D-49F1-8AA2-705D35750817}"/>
                </c:ext>
              </c:extLst>
            </c:dLbl>
            <c:dLbl>
              <c:idx val="3"/>
              <c:layout>
                <c:manualLayout>
                  <c:x val="3.92239115796017E-2"/>
                  <c:y val="-1.0598898257044563E-2"/>
                </c:manualLayout>
              </c:layout>
              <c:tx>
                <c:rich>
                  <a:bodyPr/>
                  <a:lstStyle/>
                  <a:p>
                    <a:fld id="{A1403DB6-9B14-4DD0-8A20-6B6815E5582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9-E59D-49F1-8AA2-705D35750817}"/>
                </c:ext>
              </c:extLst>
            </c:dLbl>
            <c:dLbl>
              <c:idx val="4"/>
              <c:layout>
                <c:manualLayout>
                  <c:x val="4.1531200496048866E-2"/>
                  <c:y val="-2.3847521078350292E-2"/>
                </c:manualLayout>
              </c:layout>
              <c:tx>
                <c:rich>
                  <a:bodyPr/>
                  <a:lstStyle/>
                  <a:p>
                    <a:fld id="{A6975893-4CBB-4C01-A10D-0019FDCCE2B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E6EC-454B-9CBE-5E57D321CB34}"/>
                </c:ext>
              </c:extLst>
            </c:dLbl>
            <c:dLbl>
              <c:idx val="5"/>
              <c:layout>
                <c:manualLayout>
                  <c:x val="4.037755603782537E-2"/>
                  <c:y val="-1.8548071949828011E-2"/>
                </c:manualLayout>
              </c:layout>
              <c:tx>
                <c:rich>
                  <a:bodyPr/>
                  <a:lstStyle/>
                  <a:p>
                    <a:fld id="{6E05D9F0-135F-445F-B15B-59BFBA8215D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0829-4CF5-B4D7-0FC79382E850}"/>
                </c:ext>
              </c:extLst>
            </c:dLbl>
            <c:dLbl>
              <c:idx val="6"/>
              <c:layout>
                <c:manualLayout>
                  <c:x val="4.3838489412496032E-2"/>
                  <c:y val="6.3593389542267384E-2"/>
                </c:manualLayout>
              </c:layout>
              <c:tx>
                <c:rich>
                  <a:bodyPr/>
                  <a:lstStyle/>
                  <a:p>
                    <a:fld id="{1C25EA22-F637-4CC3-B98C-C1B67B61ADD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0829-4CF5-B4D7-0FC79382E850}"/>
                </c:ext>
              </c:extLst>
            </c:dLbl>
            <c:dLbl>
              <c:idx val="7"/>
              <c:layout>
                <c:manualLayout>
                  <c:x val="4.037755603782537E-2"/>
                  <c:y val="1.5898347385566822E-2"/>
                </c:manualLayout>
              </c:layout>
              <c:tx>
                <c:rich>
                  <a:bodyPr/>
                  <a:lstStyle/>
                  <a:p>
                    <a:fld id="{556BDD7B-09CB-4772-A0F9-588A3752762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0829-4CF5-B4D7-0FC79382E850}"/>
                </c:ext>
              </c:extLst>
            </c:dLbl>
            <c:dLbl>
              <c:idx val="8"/>
              <c:layout>
                <c:manualLayout>
                  <c:x val="4.3838489412495941E-2"/>
                  <c:y val="1.3248622821305706E-2"/>
                </c:manualLayout>
              </c:layout>
              <c:tx>
                <c:rich>
                  <a:bodyPr/>
                  <a:lstStyle/>
                  <a:p>
                    <a:fld id="{CAC39F3B-5274-42C7-9356-E47A015EB27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0829-4CF5-B4D7-0FC79382E850}"/>
                </c:ext>
              </c:extLst>
            </c:dLbl>
            <c:dLbl>
              <c:idx val="9"/>
              <c:layout>
                <c:manualLayout>
                  <c:x val="4.2684844954272362E-2"/>
                  <c:y val="-2.3847521078350267E-2"/>
                </c:manualLayout>
              </c:layout>
              <c:tx>
                <c:rich>
                  <a:bodyPr/>
                  <a:lstStyle/>
                  <a:p>
                    <a:fld id="{BDE81671-F6C7-4CEC-B8A0-6BBDEB6967F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0829-4CF5-B4D7-0FC79382E850}"/>
                </c:ext>
              </c:extLst>
            </c:dLbl>
            <c:dLbl>
              <c:idx val="10"/>
              <c:layout>
                <c:manualLayout>
                  <c:x val="4.037755603782537E-2"/>
                  <c:y val="-5.299449128522306E-3"/>
                </c:manualLayout>
              </c:layout>
              <c:tx>
                <c:rich>
                  <a:bodyPr/>
                  <a:lstStyle/>
                  <a:p>
                    <a:fld id="{29AC15DD-CA3D-4005-9C3A-0A7EFE25123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0829-4CF5-B4D7-0FC79382E850}"/>
                </c:ext>
              </c:extLst>
            </c:dLbl>
            <c:spPr>
              <a:solidFill>
                <a:srgbClr val="FFFFCC"/>
              </a:solidFill>
              <a:ln>
                <a:solidFill>
                  <a:prstClr val="black">
                    <a:lumMod val="65000"/>
                    <a:lumOff val="35000"/>
                  </a:prstClr>
                </a:solidFill>
              </a:ln>
              <a:effectLst/>
            </c:spPr>
            <c:txPr>
              <a:bodyPr wrap="square" lIns="38100" tIns="19050" rIns="38100" bIns="19050" anchor="ctr">
                <a:spAutoFit/>
              </a:bodyPr>
              <a:lstStyle/>
              <a:p>
                <a:pPr>
                  <a:defRPr sz="12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Sheet1!$A$2:$A$12</c:f>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f>Sheet1!$C$2:$C$12</c:f>
              <c:numCache>
                <c:formatCode>0.000000</c:formatCode>
                <c:ptCount val="11"/>
                <c:pt idx="0">
                  <c:v>0.26516853932584272</c:v>
                </c:pt>
                <c:pt idx="1">
                  <c:v>0.2386634844868735</c:v>
                </c:pt>
                <c:pt idx="2">
                  <c:v>0.18201284796573874</c:v>
                </c:pt>
                <c:pt idx="3">
                  <c:v>0.2088888888888889</c:v>
                </c:pt>
                <c:pt idx="4">
                  <c:v>0.20093457943925233</c:v>
                </c:pt>
                <c:pt idx="5">
                  <c:v>0.20493827160493827</c:v>
                </c:pt>
                <c:pt idx="6">
                  <c:v>8.1299999999999997E-2</c:v>
                </c:pt>
                <c:pt idx="7">
                  <c:v>0.15970000000000001</c:v>
                </c:pt>
                <c:pt idx="8">
                  <c:v>0.14019999999999999</c:v>
                </c:pt>
                <c:pt idx="9">
                  <c:v>0.1981</c:v>
                </c:pt>
                <c:pt idx="10">
                  <c:v>0.156</c:v>
                </c:pt>
              </c:numCache>
            </c:numRef>
          </c:val>
          <c:extLst>
            <c:ext xmlns:c15="http://schemas.microsoft.com/office/drawing/2012/chart" uri="{02D57815-91ED-43cb-92C2-25804820EDAC}">
              <c15:datalabelsRange>
                <c15:f>Sheet1!$L$2:$L$1048570</c15:f>
                <c15:dlblRangeCache>
                  <c:ptCount val="1048569"/>
                  <c:pt idx="0">
                    <c:v>26.52% 
(n=118)</c:v>
                  </c:pt>
                  <c:pt idx="1">
                    <c:v>23.87% 
(n=100)</c:v>
                  </c:pt>
                  <c:pt idx="2">
                    <c:v>18.2% 
(n=85)</c:v>
                  </c:pt>
                  <c:pt idx="3">
                    <c:v>20.89% 
(n=94)</c:v>
                  </c:pt>
                  <c:pt idx="4">
                    <c:v>20.09% 
(n=86)</c:v>
                  </c:pt>
                  <c:pt idx="5">
                    <c:v>20.49% 
(n=83)</c:v>
                  </c:pt>
                  <c:pt idx="6">
                    <c:v>8.13% 
(n=30)</c:v>
                  </c:pt>
                  <c:pt idx="7">
                    <c:v>15.97% 
(n=69)</c:v>
                  </c:pt>
                  <c:pt idx="8">
                    <c:v>14.02% 
(n=61)</c:v>
                  </c:pt>
                  <c:pt idx="9">
                    <c:v>19.81% 
(n=85)</c:v>
                  </c:pt>
                  <c:pt idx="10">
                    <c:v>15.6% 
(n=68)</c:v>
                  </c:pt>
                </c15:dlblRangeCache>
              </c15:datalabelsRange>
            </c:ext>
            <c:ext xmlns:c16="http://schemas.microsoft.com/office/drawing/2014/chart" uri="{C3380CC4-5D6E-409C-BE32-E72D297353CC}">
              <c16:uniqueId val="{00000001-D479-42A4-AF28-F93899A48718}"/>
            </c:ext>
          </c:extLst>
        </c:ser>
        <c:ser>
          <c:idx val="2"/>
          <c:order val="2"/>
          <c:tx>
            <c:strRef>
              <c:f>Sheet1!$D$1</c:f>
              <c:strCache>
                <c:ptCount val="1"/>
                <c:pt idx="0">
                  <c:v>High (9-21)</c:v>
                </c:pt>
              </c:strCache>
            </c:strRef>
          </c:tx>
          <c:spPr>
            <a:solidFill>
              <a:srgbClr val="FF0000"/>
            </a:solidFill>
            <a:ln>
              <a:solidFill>
                <a:srgbClr val="FF0000"/>
              </a:solidFill>
            </a:ln>
          </c:spPr>
          <c:invertIfNegative val="0"/>
          <c:dLbls>
            <c:dLbl>
              <c:idx val="0"/>
              <c:layout>
                <c:manualLayout>
                  <c:x val="3.6916622663154625E-2"/>
                  <c:y val="-6.3080970366690581E-2"/>
                </c:manualLayout>
              </c:layout>
              <c:tx>
                <c:rich>
                  <a:bodyPr/>
                  <a:lstStyle/>
                  <a:p>
                    <a:fld id="{FA450182-2917-4AC4-9215-BAAAF994D9BF}"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0112-4428-B610-C15DD32A7287}"/>
                </c:ext>
              </c:extLst>
            </c:dLbl>
            <c:dLbl>
              <c:idx val="1"/>
              <c:layout>
                <c:manualLayout>
                  <c:x val="4.1531200496048949E-2"/>
                  <c:y val="-6.4354507275371689E-2"/>
                </c:manualLayout>
              </c:layout>
              <c:tx>
                <c:rich>
                  <a:bodyPr/>
                  <a:lstStyle/>
                  <a:p>
                    <a:fld id="{D189FF1E-4144-473C-992E-818540998E5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0112-4428-B610-C15DD32A7287}"/>
                </c:ext>
              </c:extLst>
            </c:dLbl>
            <c:dLbl>
              <c:idx val="2"/>
              <c:layout>
                <c:manualLayout>
                  <c:x val="4.1531200496048949E-2"/>
                  <c:y val="-6.368080958891506E-2"/>
                </c:manualLayout>
              </c:layout>
              <c:tx>
                <c:rich>
                  <a:bodyPr/>
                  <a:lstStyle/>
                  <a:p>
                    <a:fld id="{852657DD-6049-4D83-908E-95C4C8C781B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F-E59D-49F1-8AA2-705D35750817}"/>
                </c:ext>
              </c:extLst>
            </c:dLbl>
            <c:dLbl>
              <c:idx val="3"/>
              <c:layout>
                <c:manualLayout>
                  <c:x val="3.8647089350489994E-2"/>
                  <c:y val="-4.9873449572090348E-2"/>
                </c:manualLayout>
              </c:layout>
              <c:tx>
                <c:rich>
                  <a:bodyPr/>
                  <a:lstStyle/>
                  <a:p>
                    <a:fld id="{BD2F232B-4032-4A60-A2DF-E4BB2CDC3AAE}"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E-E59D-49F1-8AA2-705D35750817}"/>
                </c:ext>
              </c:extLst>
            </c:dLbl>
            <c:dLbl>
              <c:idx val="4"/>
              <c:layout>
                <c:manualLayout>
                  <c:x val="4.2684844954272529E-2"/>
                  <c:y val="-5.8065062630517188E-2"/>
                </c:manualLayout>
              </c:layout>
              <c:tx>
                <c:rich>
                  <a:bodyPr/>
                  <a:lstStyle/>
                  <a:p>
                    <a:fld id="{59E11055-AE68-4F1C-9EC5-7C4AEB4E20A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E6EC-454B-9CBE-5E57D321CB34}"/>
                </c:ext>
              </c:extLst>
            </c:dLbl>
            <c:dLbl>
              <c:idx val="5"/>
              <c:layout>
                <c:manualLayout>
                  <c:x val="4.1531200496048949E-2"/>
                  <c:y val="-5.3816114539873242E-2"/>
                </c:manualLayout>
              </c:layout>
              <c:tx>
                <c:rich>
                  <a:bodyPr/>
                  <a:lstStyle/>
                  <a:p>
                    <a:fld id="{86CEC471-05C5-43A3-B164-2FE283C7775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8336-4F2B-A05E-761B872B7CD0}"/>
                </c:ext>
              </c:extLst>
            </c:dLbl>
            <c:dLbl>
              <c:idx val="6"/>
              <c:layout>
                <c:manualLayout>
                  <c:x val="3.92239115796017E-2"/>
                  <c:y val="-3.4446419335394836E-2"/>
                </c:manualLayout>
              </c:layout>
              <c:tx>
                <c:rich>
                  <a:bodyPr/>
                  <a:lstStyle/>
                  <a:p>
                    <a:fld id="{06A332B3-001C-4F6B-8698-5736F4F3826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8336-4F2B-A05E-761B872B7CD0}"/>
                </c:ext>
              </c:extLst>
            </c:dLbl>
            <c:dLbl>
              <c:idx val="7"/>
              <c:layout>
                <c:manualLayout>
                  <c:x val="4.037755603782528E-2"/>
                  <c:y val="-4.2875255766228366E-2"/>
                </c:manualLayout>
              </c:layout>
              <c:tx>
                <c:rich>
                  <a:bodyPr/>
                  <a:lstStyle/>
                  <a:p>
                    <a:fld id="{E88EE5EB-35AB-4425-AF11-29CB6094D79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8336-4F2B-A05E-761B872B7CD0}"/>
                </c:ext>
              </c:extLst>
            </c:dLbl>
            <c:dLbl>
              <c:idx val="8"/>
              <c:layout>
                <c:manualLayout>
                  <c:x val="3.8070267121378204E-2"/>
                  <c:y val="-4.6680218512561468E-2"/>
                </c:manualLayout>
              </c:layout>
              <c:tx>
                <c:rich>
                  <a:bodyPr/>
                  <a:lstStyle/>
                  <a:p>
                    <a:fld id="{A56685B4-ED9C-4BE9-A243-474384465AF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8336-4F2B-A05E-761B872B7CD0}"/>
                </c:ext>
              </c:extLst>
            </c:dLbl>
            <c:dLbl>
              <c:idx val="9"/>
              <c:layout>
                <c:manualLayout>
                  <c:x val="4.037755603782537E-2"/>
                  <c:y val="-5.3239225687890405E-2"/>
                </c:manualLayout>
              </c:layout>
              <c:tx>
                <c:rich>
                  <a:bodyPr/>
                  <a:lstStyle/>
                  <a:p>
                    <a:fld id="{17891F87-EE0C-4872-A738-FD8E83D272B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0829-4CF5-B4D7-0FC79382E850}"/>
                </c:ext>
              </c:extLst>
            </c:dLbl>
            <c:dLbl>
              <c:idx val="10"/>
              <c:layout>
                <c:manualLayout>
                  <c:x val="3.9223911579601783E-2"/>
                  <c:y val="-5.0518980895068615E-2"/>
                </c:manualLayout>
              </c:layout>
              <c:tx>
                <c:rich>
                  <a:bodyPr/>
                  <a:lstStyle/>
                  <a:p>
                    <a:fld id="{643A7776-AF15-4F0E-8CD8-AF85E7DFD07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0829-4CF5-B4D7-0FC79382E850}"/>
                </c:ext>
              </c:extLst>
            </c:dLbl>
            <c:dLbl>
              <c:idx val="11"/>
              <c:layout>
                <c:manualLayout>
                  <c:x val="3.4609333746705765E-3"/>
                  <c:y val="-3.8613372012357317E-2"/>
                </c:manualLayout>
              </c:layout>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0D-0829-4CF5-B4D7-0FC79382E850}"/>
                </c:ext>
              </c:extLst>
            </c:dLbl>
            <c:spPr>
              <a:solidFill>
                <a:srgbClr val="FFCCCC"/>
              </a:solidFill>
            </c:spPr>
            <c:txPr>
              <a:bodyPr wrap="square" lIns="38100" tIns="19050" rIns="38100" bIns="19050" anchor="ctr">
                <a:spAutoFit/>
              </a:bodyPr>
              <a:lstStyle/>
              <a:p>
                <a:pPr>
                  <a:defRPr sz="12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Sheet1!$A$2:$A$12</c:f>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f>Sheet1!$D$2:$D$12</c:f>
              <c:numCache>
                <c:formatCode>0.000000</c:formatCode>
                <c:ptCount val="11"/>
                <c:pt idx="0">
                  <c:v>9.8876404494382023E-2</c:v>
                </c:pt>
                <c:pt idx="1">
                  <c:v>0.1026252983293556</c:v>
                </c:pt>
                <c:pt idx="2">
                  <c:v>0.1006423982869379</c:v>
                </c:pt>
                <c:pt idx="3">
                  <c:v>0.06</c:v>
                </c:pt>
                <c:pt idx="4">
                  <c:v>8.4112149532710276E-2</c:v>
                </c:pt>
                <c:pt idx="5">
                  <c:v>7.160493827160494E-2</c:v>
                </c:pt>
                <c:pt idx="6">
                  <c:v>1.6299999999999999E-2</c:v>
                </c:pt>
                <c:pt idx="7">
                  <c:v>3.9399999999999998E-2</c:v>
                </c:pt>
                <c:pt idx="8">
                  <c:v>5.0599999999999999E-2</c:v>
                </c:pt>
                <c:pt idx="9">
                  <c:v>6.9900000000000004E-2</c:v>
                </c:pt>
                <c:pt idx="10">
                  <c:v>6.1899999999999997E-2</c:v>
                </c:pt>
              </c:numCache>
            </c:numRef>
          </c:val>
          <c:extLst>
            <c:ext xmlns:c15="http://schemas.microsoft.com/office/drawing/2012/chart" uri="{02D57815-91ED-43cb-92C2-25804820EDAC}">
              <c15:datalabelsRange>
                <c15:f>Sheet1!$M$2:$M$1048570</c15:f>
                <c15:dlblRangeCache>
                  <c:ptCount val="1048569"/>
                  <c:pt idx="0">
                    <c:v>9.89% 
(n=44)</c:v>
                  </c:pt>
                  <c:pt idx="1">
                    <c:v>10.26% 
(n=43)</c:v>
                  </c:pt>
                  <c:pt idx="2">
                    <c:v>10.06% 
(n=47)</c:v>
                  </c:pt>
                  <c:pt idx="3">
                    <c:v>6% 
(n=27)</c:v>
                  </c:pt>
                  <c:pt idx="4">
                    <c:v>8.41% 
(n=36)</c:v>
                  </c:pt>
                  <c:pt idx="5">
                    <c:v>7.16% 
(n=29)</c:v>
                  </c:pt>
                  <c:pt idx="6">
                    <c:v>1.63% 
(n=6)</c:v>
                  </c:pt>
                  <c:pt idx="7">
                    <c:v>3.94% 
(n=17)</c:v>
                  </c:pt>
                  <c:pt idx="8">
                    <c:v>5.06% 
(n=22)</c:v>
                  </c:pt>
                  <c:pt idx="9">
                    <c:v>6.99% 
(n=30)</c:v>
                  </c:pt>
                  <c:pt idx="10">
                    <c:v>6.19% 
(n=27)</c:v>
                  </c:pt>
                </c15:dlblRangeCache>
              </c15:datalabelsRange>
            </c:ext>
            <c:ext xmlns:c16="http://schemas.microsoft.com/office/drawing/2014/chart" uri="{C3380CC4-5D6E-409C-BE32-E72D297353CC}">
              <c16:uniqueId val="{00000002-D479-42A4-AF28-F93899A48718}"/>
            </c:ext>
          </c:extLst>
        </c:ser>
        <c:dLbls>
          <c:showLegendKey val="0"/>
          <c:showVal val="0"/>
          <c:showCatName val="0"/>
          <c:showSerName val="0"/>
          <c:showPercent val="0"/>
          <c:showBubbleSize val="0"/>
        </c:dLbls>
        <c:gapWidth val="150"/>
        <c:shape val="pyramid"/>
        <c:axId val="329537128"/>
        <c:axId val="420660408"/>
        <c:axId val="0"/>
        <c:extLst>
          <c:ext xmlns:c15="http://schemas.microsoft.com/office/drawing/2012/chart" uri="{02D57815-91ED-43cb-92C2-25804820EDAC}">
            <c15:filteredBarSeries>
              <c15:ser>
                <c:idx val="3"/>
                <c:order val="3"/>
                <c:tx>
                  <c:strRef>
                    <c:extLst>
                      <c:ext uri="{02D57815-91ED-43cb-92C2-25804820EDAC}">
                        <c15:formulaRef>
                          <c15:sqref>Sheet1!$E$1</c15:sqref>
                        </c15:formulaRef>
                      </c:ext>
                    </c:extLst>
                    <c:strCache>
                      <c:ptCount val="1"/>
                      <c:pt idx="0">
                        <c:v>Low Risk (0-3)2</c:v>
                      </c:pt>
                    </c:strCache>
                  </c:strRef>
                </c:tx>
                <c:invertIfNegative val="0"/>
                <c:cat>
                  <c:strRef>
                    <c:extLst>
                      <c:ex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c:ext uri="{02D57815-91ED-43cb-92C2-25804820EDAC}">
                        <c15:formulaRef>
                          <c15:sqref>Sheet1!$E$2:$E$12</c15:sqref>
                        </c15:formulaRef>
                      </c:ext>
                    </c:extLst>
                    <c:numCache>
                      <c:formatCode>0.0000</c:formatCode>
                      <c:ptCount val="11"/>
                      <c:pt idx="0">
                        <c:v>0.63600000000000001</c:v>
                      </c:pt>
                      <c:pt idx="1">
                        <c:v>0.65869999999999995</c:v>
                      </c:pt>
                      <c:pt idx="2">
                        <c:v>0.71730000000000005</c:v>
                      </c:pt>
                      <c:pt idx="3">
                        <c:v>0.73109999999999997</c:v>
                      </c:pt>
                      <c:pt idx="4">
                        <c:v>0.71499999999999997</c:v>
                      </c:pt>
                      <c:pt idx="5">
                        <c:v>0.72350000000000003</c:v>
                      </c:pt>
                      <c:pt idx="6">
                        <c:v>0.90239999999999998</c:v>
                      </c:pt>
                      <c:pt idx="7">
                        <c:v>0.80089999999999995</c:v>
                      </c:pt>
                      <c:pt idx="8">
                        <c:v>0.80920000000000003</c:v>
                      </c:pt>
                      <c:pt idx="9">
                        <c:v>0.7319</c:v>
                      </c:pt>
                      <c:pt idx="10">
                        <c:v>0.78210000000000002</c:v>
                      </c:pt>
                    </c:numCache>
                  </c:numRef>
                </c:val>
                <c:extLst>
                  <c:ext xmlns:c16="http://schemas.microsoft.com/office/drawing/2014/chart" uri="{C3380CC4-5D6E-409C-BE32-E72D297353CC}">
                    <c16:uniqueId val="{0000000B-E59D-49F1-8AA2-705D35750817}"/>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Moderate (4-8)2</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Sheet1!$F$2:$F$12</c15:sqref>
                        </c15:formulaRef>
                      </c:ext>
                    </c:extLst>
                    <c:numCache>
                      <c:formatCode>0.0000</c:formatCode>
                      <c:ptCount val="11"/>
                      <c:pt idx="0">
                        <c:v>0.26519999999999999</c:v>
                      </c:pt>
                      <c:pt idx="1">
                        <c:v>0.2387</c:v>
                      </c:pt>
                      <c:pt idx="2">
                        <c:v>0.182</c:v>
                      </c:pt>
                      <c:pt idx="3">
                        <c:v>0.2089</c:v>
                      </c:pt>
                      <c:pt idx="4">
                        <c:v>0.2009</c:v>
                      </c:pt>
                      <c:pt idx="5">
                        <c:v>0.2049</c:v>
                      </c:pt>
                      <c:pt idx="6">
                        <c:v>8.1299999999999997E-2</c:v>
                      </c:pt>
                      <c:pt idx="7">
                        <c:v>0.15970000000000001</c:v>
                      </c:pt>
                      <c:pt idx="8">
                        <c:v>0.14019999999999999</c:v>
                      </c:pt>
                      <c:pt idx="9">
                        <c:v>0.1981</c:v>
                      </c:pt>
                      <c:pt idx="10">
                        <c:v>0.156</c:v>
                      </c:pt>
                    </c:numCache>
                  </c:numRef>
                </c:val>
                <c:extLst xmlns:c15="http://schemas.microsoft.com/office/drawing/2012/chart">
                  <c:ext xmlns:c16="http://schemas.microsoft.com/office/drawing/2014/chart" uri="{C3380CC4-5D6E-409C-BE32-E72D297353CC}">
                    <c16:uniqueId val="{0000000C-E59D-49F1-8AA2-705D35750817}"/>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Sheet1!$G$1</c15:sqref>
                        </c15:formulaRef>
                      </c:ext>
                    </c:extLst>
                    <c:strCache>
                      <c:ptCount val="1"/>
                      <c:pt idx="0">
                        <c:v>High (9-21)2</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Sheet1!$G$2:$G$12</c15:sqref>
                        </c15:formulaRef>
                      </c:ext>
                    </c:extLst>
                    <c:numCache>
                      <c:formatCode>0.0000</c:formatCode>
                      <c:ptCount val="11"/>
                      <c:pt idx="0">
                        <c:v>9.8900000000000002E-2</c:v>
                      </c:pt>
                      <c:pt idx="1">
                        <c:v>0.1026</c:v>
                      </c:pt>
                      <c:pt idx="2">
                        <c:v>0.10059999999999999</c:v>
                      </c:pt>
                      <c:pt idx="3">
                        <c:v>0.06</c:v>
                      </c:pt>
                      <c:pt idx="4">
                        <c:v>8.4099999999999994E-2</c:v>
                      </c:pt>
                      <c:pt idx="5">
                        <c:v>7.1599999999999997E-2</c:v>
                      </c:pt>
                      <c:pt idx="6">
                        <c:v>1.6299999999999999E-2</c:v>
                      </c:pt>
                      <c:pt idx="7">
                        <c:v>3.9399999999999998E-2</c:v>
                      </c:pt>
                      <c:pt idx="8">
                        <c:v>5.0599999999999999E-2</c:v>
                      </c:pt>
                      <c:pt idx="9">
                        <c:v>6.9900000000000004E-2</c:v>
                      </c:pt>
                      <c:pt idx="10">
                        <c:v>6.1899999999999997E-2</c:v>
                      </c:pt>
                    </c:numCache>
                  </c:numRef>
                </c:val>
                <c:extLst xmlns:c15="http://schemas.microsoft.com/office/drawing/2012/chart">
                  <c:ext xmlns:c16="http://schemas.microsoft.com/office/drawing/2014/chart" uri="{C3380CC4-5D6E-409C-BE32-E72D297353CC}">
                    <c16:uniqueId val="{0000000D-E59D-49F1-8AA2-705D35750817}"/>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Sheet1!$H$1</c15:sqref>
                        </c15:formulaRef>
                      </c:ext>
                    </c:extLst>
                    <c:strCache>
                      <c:ptCount val="1"/>
                      <c:pt idx="0">
                        <c:v>Low Count</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Sheet1!$H$2:$H$12</c15:sqref>
                        </c15:formulaRef>
                      </c:ext>
                    </c:extLst>
                    <c:numCache>
                      <c:formatCode>0</c:formatCode>
                      <c:ptCount val="11"/>
                      <c:pt idx="0">
                        <c:v>283</c:v>
                      </c:pt>
                      <c:pt idx="1">
                        <c:v>276</c:v>
                      </c:pt>
                      <c:pt idx="2">
                        <c:v>335</c:v>
                      </c:pt>
                      <c:pt idx="3">
                        <c:v>329</c:v>
                      </c:pt>
                      <c:pt idx="4">
                        <c:v>306</c:v>
                      </c:pt>
                      <c:pt idx="5">
                        <c:v>293</c:v>
                      </c:pt>
                      <c:pt idx="6">
                        <c:v>333</c:v>
                      </c:pt>
                      <c:pt idx="7">
                        <c:v>346</c:v>
                      </c:pt>
                      <c:pt idx="8">
                        <c:v>352</c:v>
                      </c:pt>
                      <c:pt idx="9">
                        <c:v>314</c:v>
                      </c:pt>
                      <c:pt idx="10">
                        <c:v>341</c:v>
                      </c:pt>
                    </c:numCache>
                  </c:numRef>
                </c:val>
                <c:extLst xmlns:c15="http://schemas.microsoft.com/office/drawing/2012/chart">
                  <c:ext xmlns:c16="http://schemas.microsoft.com/office/drawing/2014/chart" uri="{C3380CC4-5D6E-409C-BE32-E72D297353CC}">
                    <c16:uniqueId val="{0000000E-E59D-49F1-8AA2-705D35750817}"/>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Sheet1!$I$1</c15:sqref>
                        </c15:formulaRef>
                      </c:ext>
                    </c:extLst>
                    <c:strCache>
                      <c:ptCount val="1"/>
                      <c:pt idx="0">
                        <c:v>Mod Count</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Sheet1!$I$2:$I$12</c15:sqref>
                        </c15:formulaRef>
                      </c:ext>
                    </c:extLst>
                    <c:numCache>
                      <c:formatCode>0</c:formatCode>
                      <c:ptCount val="11"/>
                      <c:pt idx="0">
                        <c:v>118</c:v>
                      </c:pt>
                      <c:pt idx="1">
                        <c:v>100</c:v>
                      </c:pt>
                      <c:pt idx="2">
                        <c:v>85</c:v>
                      </c:pt>
                      <c:pt idx="3">
                        <c:v>94</c:v>
                      </c:pt>
                      <c:pt idx="4">
                        <c:v>86</c:v>
                      </c:pt>
                      <c:pt idx="5">
                        <c:v>83</c:v>
                      </c:pt>
                      <c:pt idx="6">
                        <c:v>30</c:v>
                      </c:pt>
                      <c:pt idx="7">
                        <c:v>69</c:v>
                      </c:pt>
                      <c:pt idx="8">
                        <c:v>61</c:v>
                      </c:pt>
                      <c:pt idx="9">
                        <c:v>85</c:v>
                      </c:pt>
                      <c:pt idx="10">
                        <c:v>68</c:v>
                      </c:pt>
                    </c:numCache>
                  </c:numRef>
                </c:val>
                <c:extLst xmlns:c15="http://schemas.microsoft.com/office/drawing/2012/chart">
                  <c:ext xmlns:c16="http://schemas.microsoft.com/office/drawing/2014/chart" uri="{C3380CC4-5D6E-409C-BE32-E72D297353CC}">
                    <c16:uniqueId val="{0000000F-E59D-49F1-8AA2-705D35750817}"/>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Sheet1!$J$1</c15:sqref>
                        </c15:formulaRef>
                      </c:ext>
                    </c:extLst>
                    <c:strCache>
                      <c:ptCount val="1"/>
                      <c:pt idx="0">
                        <c:v>High Count</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Sheet1!$J$2:$J$12</c15:sqref>
                        </c15:formulaRef>
                      </c:ext>
                    </c:extLst>
                    <c:numCache>
                      <c:formatCode>0</c:formatCode>
                      <c:ptCount val="11"/>
                      <c:pt idx="0">
                        <c:v>44</c:v>
                      </c:pt>
                      <c:pt idx="1">
                        <c:v>43</c:v>
                      </c:pt>
                      <c:pt idx="2">
                        <c:v>47</c:v>
                      </c:pt>
                      <c:pt idx="3">
                        <c:v>27</c:v>
                      </c:pt>
                      <c:pt idx="4">
                        <c:v>36</c:v>
                      </c:pt>
                      <c:pt idx="5">
                        <c:v>29</c:v>
                      </c:pt>
                      <c:pt idx="6">
                        <c:v>6</c:v>
                      </c:pt>
                      <c:pt idx="7">
                        <c:v>17</c:v>
                      </c:pt>
                      <c:pt idx="8">
                        <c:v>22</c:v>
                      </c:pt>
                      <c:pt idx="9">
                        <c:v>30</c:v>
                      </c:pt>
                      <c:pt idx="10">
                        <c:v>27</c:v>
                      </c:pt>
                    </c:numCache>
                  </c:numRef>
                </c:val>
                <c:extLst xmlns:c15="http://schemas.microsoft.com/office/drawing/2012/chart">
                  <c:ext xmlns:c16="http://schemas.microsoft.com/office/drawing/2014/chart" uri="{C3380CC4-5D6E-409C-BE32-E72D297353CC}">
                    <c16:uniqueId val="{00000010-E59D-49F1-8AA2-705D35750817}"/>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Sheet1!$K$1</c15:sqref>
                        </c15:formulaRef>
                      </c:ext>
                    </c:extLst>
                    <c:strCache>
                      <c:ptCount val="1"/>
                      <c:pt idx="0">
                        <c:v>Column H (for B &amp; E)</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Sheet1!$K$2:$K$12</c15:sqref>
                        </c15:formulaRef>
                      </c:ext>
                    </c:extLst>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extLst xmlns:c15="http://schemas.microsoft.com/office/drawing/2012/chart">
                  <c:ext xmlns:c16="http://schemas.microsoft.com/office/drawing/2014/chart" uri="{C3380CC4-5D6E-409C-BE32-E72D297353CC}">
                    <c16:uniqueId val="{00000011-E59D-49F1-8AA2-705D35750817}"/>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Sheet1!$L$1</c15:sqref>
                        </c15:formulaRef>
                      </c:ext>
                    </c:extLst>
                    <c:strCache>
                      <c:ptCount val="1"/>
                      <c:pt idx="0">
                        <c:v>Column I (for C &amp; F</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Sheet1!$L$2:$L$12</c15:sqref>
                        </c15:formulaRef>
                      </c:ext>
                    </c:extLst>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extLst xmlns:c15="http://schemas.microsoft.com/office/drawing/2012/chart">
                  <c:ext xmlns:c16="http://schemas.microsoft.com/office/drawing/2014/chart" uri="{C3380CC4-5D6E-409C-BE32-E72D297353CC}">
                    <c16:uniqueId val="{00000012-E59D-49F1-8AA2-705D35750817}"/>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Sheet1!$M$1</c15:sqref>
                        </c15:formulaRef>
                      </c:ext>
                    </c:extLst>
                    <c:strCache>
                      <c:ptCount val="1"/>
                      <c:pt idx="0">
                        <c:v>Column J (for D &amp; G):</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Sheet1!$M$2:$M$12</c15:sqref>
                        </c15:formulaRef>
                      </c:ext>
                    </c:extLst>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extLst xmlns:c15="http://schemas.microsoft.com/office/drawing/2012/chart">
                  <c:ext xmlns:c16="http://schemas.microsoft.com/office/drawing/2014/chart" uri="{C3380CC4-5D6E-409C-BE32-E72D297353CC}">
                    <c16:uniqueId val="{00000013-E59D-49F1-8AA2-705D35750817}"/>
                  </c:ext>
                </c:extLst>
              </c15:ser>
            </c15:filteredBarSeries>
          </c:ext>
        </c:extLst>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min val="0"/>
        </c:scaling>
        <c:delete val="0"/>
        <c:axPos val="l"/>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50690919482793029"/>
          <c:h val="7.0088970239837622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pPr>
        <a:ln>
          <a:solidFill>
            <a:schemeClr val="bg2">
              <a:lumMod val="90000"/>
            </a:schemeClr>
          </a:solidFill>
        </a:ln>
      </c:spPr>
    </c:sideWall>
    <c:backWall>
      <c:thickness val="0"/>
      <c:spPr>
        <a:ln>
          <a:solidFill>
            <a:schemeClr val="bg2">
              <a:lumMod val="90000"/>
            </a:schemeClr>
          </a:solidFill>
        </a:ln>
      </c:spPr>
    </c:backWall>
    <c:plotArea>
      <c:layout>
        <c:manualLayout>
          <c:layoutTarget val="inner"/>
          <c:xMode val="edge"/>
          <c:yMode val="edge"/>
          <c:x val="0.12601832454429437"/>
          <c:y val="4.0372425037779366E-2"/>
          <c:w val="0.85716210359026213"/>
          <c:h val="0.73580967151833299"/>
        </c:manualLayout>
      </c:layout>
      <c:bar3DChart>
        <c:barDir val="col"/>
        <c:grouping val="percentStacked"/>
        <c:varyColors val="0"/>
        <c:ser>
          <c:idx val="0"/>
          <c:order val="0"/>
          <c:tx>
            <c:strRef>
              <c:f>Sheet1!$B$1</c:f>
              <c:strCache>
                <c:ptCount val="1"/>
                <c:pt idx="0">
                  <c:v>Low Risk (0-1)</c:v>
                </c:pt>
              </c:strCache>
            </c:strRef>
          </c:tx>
          <c:spPr>
            <a:solidFill>
              <a:srgbClr val="33CC33"/>
            </a:solidFill>
          </c:spPr>
          <c:invertIfNegative val="0"/>
          <c:dLbls>
            <c:dLbl>
              <c:idx val="0"/>
              <c:layout>
                <c:manualLayout>
                  <c:x val="4.6145778328943281E-3"/>
                  <c:y val="-3.4446419335394836E-2"/>
                </c:manualLayout>
              </c:layout>
              <c:tx>
                <c:rich>
                  <a:bodyPr/>
                  <a:lstStyle/>
                  <a:p>
                    <a:fld id="{F7B7933C-28B6-4A4A-AE45-6AD36F912BC4}"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9BAA-45C5-8201-526D6CDF61ED}"/>
                </c:ext>
              </c:extLst>
            </c:dLbl>
            <c:dLbl>
              <c:idx val="1"/>
              <c:layout>
                <c:manualLayout>
                  <c:x val="1.1536444582235818E-2"/>
                  <c:y val="-3.1796694771133692E-2"/>
                </c:manualLayout>
              </c:layout>
              <c:tx>
                <c:rich>
                  <a:bodyPr/>
                  <a:lstStyle/>
                  <a:p>
                    <a:fld id="{7D9AEE12-5B3A-46FB-85FE-FD056AE93EC1}"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9BAA-45C5-8201-526D6CDF61ED}"/>
                </c:ext>
              </c:extLst>
            </c:dLbl>
            <c:dLbl>
              <c:idx val="2"/>
              <c:layout>
                <c:manualLayout>
                  <c:x val="1.0382800124012237E-2"/>
                  <c:y val="-7.949173692783423E-3"/>
                </c:manualLayout>
              </c:layout>
              <c:tx>
                <c:rich>
                  <a:bodyPr/>
                  <a:lstStyle/>
                  <a:p>
                    <a:fld id="{DA61A695-5740-4B6D-A9C0-C333464BC98F}"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9BAA-45C5-8201-526D6CDF61ED}"/>
                </c:ext>
              </c:extLst>
            </c:dLbl>
            <c:dLbl>
              <c:idx val="3"/>
              <c:layout>
                <c:manualLayout>
                  <c:x val="5.7682222911179092E-3"/>
                  <c:y val="-1.5898347385566943E-2"/>
                </c:manualLayout>
              </c:layout>
              <c:tx>
                <c:rich>
                  <a:bodyPr/>
                  <a:lstStyle/>
                  <a:p>
                    <a:fld id="{4A51E025-79D6-4C8C-8341-3DB7018DB8D3}"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9BAA-45C5-8201-526D6CDF61ED}"/>
                </c:ext>
              </c:extLst>
            </c:dLbl>
            <c:dLbl>
              <c:idx val="4"/>
              <c:layout>
                <c:manualLayout>
                  <c:x val="8.0755112075650733E-3"/>
                  <c:y val="5.2994491285222817E-3"/>
                </c:manualLayout>
              </c:layout>
              <c:tx>
                <c:rich>
                  <a:bodyPr/>
                  <a:lstStyle/>
                  <a:p>
                    <a:fld id="{4C9E4518-5FBF-43A5-B19D-95C7EFA4597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9BAA-45C5-8201-526D6CDF61ED}"/>
                </c:ext>
              </c:extLst>
            </c:dLbl>
            <c:dLbl>
              <c:idx val="5"/>
              <c:layout>
                <c:manualLayout>
                  <c:x val="1.0382800124012237E-2"/>
                  <c:y val="5.2994491285223303E-3"/>
                </c:manualLayout>
              </c:layout>
              <c:tx>
                <c:rich>
                  <a:bodyPr/>
                  <a:lstStyle/>
                  <a:p>
                    <a:fld id="{D1AF792C-5F31-4419-B83A-6A507433504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FB50-4089-8FFE-C5D871197C71}"/>
                </c:ext>
              </c:extLst>
            </c:dLbl>
            <c:dLbl>
              <c:idx val="6"/>
              <c:layout>
                <c:manualLayout>
                  <c:x val="5.7682222911179092E-3"/>
                  <c:y val="1.3248622821305754E-2"/>
                </c:manualLayout>
              </c:layout>
              <c:tx>
                <c:rich>
                  <a:bodyPr/>
                  <a:lstStyle/>
                  <a:p>
                    <a:fld id="{D24CFA4B-F78E-4533-9651-6710F167E27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FB50-4089-8FFE-C5D871197C71}"/>
                </c:ext>
              </c:extLst>
            </c:dLbl>
            <c:dLbl>
              <c:idx val="7"/>
              <c:layout>
                <c:manualLayout>
                  <c:x val="6.9218667493414071E-3"/>
                  <c:y val="-2.1197796514089127E-2"/>
                </c:manualLayout>
              </c:layout>
              <c:tx>
                <c:rich>
                  <a:bodyPr/>
                  <a:lstStyle/>
                  <a:p>
                    <a:fld id="{3D84CA25-BD18-47FE-AE17-95C4309F956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FB50-4089-8FFE-C5D871197C71}"/>
                </c:ext>
              </c:extLst>
            </c:dLbl>
            <c:dLbl>
              <c:idx val="8"/>
              <c:layout>
                <c:manualLayout>
                  <c:x val="5.7682222911179092E-3"/>
                  <c:y val="-2.1197796514089127E-2"/>
                </c:manualLayout>
              </c:layout>
              <c:tx>
                <c:rich>
                  <a:bodyPr/>
                  <a:lstStyle/>
                  <a:p>
                    <a:fld id="{967CC4D8-F5C9-4916-98F7-D7D5E589B04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FB50-4089-8FFE-C5D871197C71}"/>
                </c:ext>
              </c:extLst>
            </c:dLbl>
            <c:dLbl>
              <c:idx val="9"/>
              <c:layout>
                <c:manualLayout>
                  <c:x val="5.7682222911179092E-3"/>
                  <c:y val="-2.9146970206872552E-2"/>
                </c:manualLayout>
              </c:layout>
              <c:tx>
                <c:rich>
                  <a:bodyPr/>
                  <a:lstStyle/>
                  <a:p>
                    <a:fld id="{1FD52A7D-B5C0-42EA-B355-4F000C3384C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FB50-4089-8FFE-C5D871197C71}"/>
                </c:ext>
              </c:extLst>
            </c:dLbl>
            <c:dLbl>
              <c:idx val="10"/>
              <c:layout>
                <c:manualLayout>
                  <c:x val="6.9218667493413221E-3"/>
                  <c:y val="-7.9491736927835201E-3"/>
                </c:manualLayout>
              </c:layout>
              <c:tx>
                <c:rich>
                  <a:bodyPr/>
                  <a:lstStyle/>
                  <a:p>
                    <a:fld id="{12F07730-DF4E-4E62-8C00-27A595585DC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5-FB50-4089-8FFE-C5D871197C71}"/>
                </c:ext>
              </c:extLst>
            </c:dLbl>
            <c:spPr>
              <a:solidFill>
                <a:schemeClr val="accent6">
                  <a:lumMod val="20000"/>
                  <a:lumOff val="80000"/>
                </a:schemeClr>
              </a:solidFill>
              <a:ln>
                <a:solidFill>
                  <a:prstClr val="black">
                    <a:lumMod val="65000"/>
                    <a:lumOff val="35000"/>
                  </a:prstClr>
                </a:solidFill>
              </a:ln>
              <a:effectLst/>
            </c:spPr>
            <c:txPr>
              <a:bodyPr wrap="square" lIns="38100" tIns="19050" rIns="38100" bIns="19050" anchor="ctr">
                <a:spAutoFit/>
              </a:bodyPr>
              <a:lstStyle/>
              <a:p>
                <a:pPr>
                  <a:defRPr sz="12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Sheet1!$A$2:$A$12</c:f>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f>Sheet1!$B$2:$B$12</c:f>
              <c:numCache>
                <c:formatCode>0.00</c:formatCode>
                <c:ptCount val="11"/>
                <c:pt idx="0">
                  <c:v>0.68314606741573036</c:v>
                </c:pt>
                <c:pt idx="1">
                  <c:v>0.69689737470167068</c:v>
                </c:pt>
                <c:pt idx="2">
                  <c:v>0.77301927194860809</c:v>
                </c:pt>
                <c:pt idx="3">
                  <c:v>0.75111111111111106</c:v>
                </c:pt>
                <c:pt idx="4">
                  <c:v>0.82009345794392519</c:v>
                </c:pt>
                <c:pt idx="5">
                  <c:v>0.83950617283950613</c:v>
                </c:pt>
                <c:pt idx="6">
                  <c:v>0.86990000000000001</c:v>
                </c:pt>
                <c:pt idx="7">
                  <c:v>0.78239999999999998</c:v>
                </c:pt>
                <c:pt idx="8">
                  <c:v>0.78849999999999998</c:v>
                </c:pt>
                <c:pt idx="9">
                  <c:v>0.76919999999999999</c:v>
                </c:pt>
                <c:pt idx="10">
                  <c:v>0.83489999999999998</c:v>
                </c:pt>
              </c:numCache>
            </c:numRef>
          </c:val>
          <c:extLst>
            <c:ext xmlns:c15="http://schemas.microsoft.com/office/drawing/2012/chart" uri="{02D57815-91ED-43cb-92C2-25804820EDAC}">
              <c15:datalabelsRange>
                <c15:f>Sheet1!$K$2:$K$1048570</c15:f>
                <c15:dlblRangeCache>
                  <c:ptCount val="1048569"/>
                  <c:pt idx="0">
                    <c:v>68.31% 
(n=304)</c:v>
                  </c:pt>
                  <c:pt idx="1">
                    <c:v>69.69% 
(n=292)</c:v>
                  </c:pt>
                  <c:pt idx="2">
                    <c:v>77.3% 
(n=361)</c:v>
                  </c:pt>
                  <c:pt idx="3">
                    <c:v>75.11% 
(n=338)</c:v>
                  </c:pt>
                  <c:pt idx="4">
                    <c:v>82.01% 
(n=351)</c:v>
                  </c:pt>
                  <c:pt idx="5">
                    <c:v>83.95% 
(n=340)</c:v>
                  </c:pt>
                  <c:pt idx="6">
                    <c:v>86.99% 
(n=321)</c:v>
                  </c:pt>
                  <c:pt idx="7">
                    <c:v>78.24% 
(n=338)</c:v>
                  </c:pt>
                  <c:pt idx="8">
                    <c:v>78.85% 
(n=343)</c:v>
                  </c:pt>
                  <c:pt idx="9">
                    <c:v>76.92% 
(n=330)</c:v>
                  </c:pt>
                  <c:pt idx="10">
                    <c:v>83.49% 
(n=364)</c:v>
                  </c:pt>
                </c15:dlblRangeCache>
              </c15:datalabelsRange>
            </c:ext>
            <c:ext xmlns:c16="http://schemas.microsoft.com/office/drawing/2014/chart" uri="{C3380CC4-5D6E-409C-BE32-E72D297353CC}">
              <c16:uniqueId val="{00000005-9BAA-45C5-8201-526D6CDF61ED}"/>
            </c:ext>
          </c:extLst>
        </c:ser>
        <c:ser>
          <c:idx val="1"/>
          <c:order val="1"/>
          <c:tx>
            <c:strRef>
              <c:f>Sheet1!$C$1</c:f>
              <c:strCache>
                <c:ptCount val="1"/>
                <c:pt idx="0">
                  <c:v>Moderate (2-3)</c:v>
                </c:pt>
              </c:strCache>
            </c:strRef>
          </c:tx>
          <c:spPr>
            <a:solidFill>
              <a:srgbClr val="FFFF00"/>
            </a:solidFill>
            <a:ln>
              <a:solidFill>
                <a:srgbClr val="FFFF00"/>
              </a:solidFill>
            </a:ln>
          </c:spPr>
          <c:invertIfNegative val="0"/>
          <c:dLbls>
            <c:dLbl>
              <c:idx val="0"/>
              <c:layout>
                <c:manualLayout>
                  <c:x val="3.9223911579601742E-2"/>
                  <c:y val="-6.0943664978006268E-2"/>
                </c:manualLayout>
              </c:layout>
              <c:tx>
                <c:rich>
                  <a:bodyPr/>
                  <a:lstStyle/>
                  <a:p>
                    <a:fld id="{FFBC843B-C785-43E6-9B9A-D5870943715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9BAA-45C5-8201-526D6CDF61ED}"/>
                </c:ext>
              </c:extLst>
            </c:dLbl>
            <c:dLbl>
              <c:idx val="1"/>
              <c:layout>
                <c:manualLayout>
                  <c:x val="4.037755603782537E-2"/>
                  <c:y val="-6.6243114106528528E-2"/>
                </c:manualLayout>
              </c:layout>
              <c:tx>
                <c:rich>
                  <a:bodyPr/>
                  <a:lstStyle/>
                  <a:p>
                    <a:fld id="{996AB4CD-59BA-4BE0-84C3-C43FA0B653F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9BAA-45C5-8201-526D6CDF61ED}"/>
                </c:ext>
              </c:extLst>
            </c:dLbl>
            <c:dLbl>
              <c:idx val="2"/>
              <c:layout>
                <c:manualLayout>
                  <c:x val="3.9223911579601742E-2"/>
                  <c:y val="-2.3847521078350267E-2"/>
                </c:manualLayout>
              </c:layout>
              <c:tx>
                <c:rich>
                  <a:bodyPr/>
                  <a:lstStyle/>
                  <a:p>
                    <a:fld id="{687C65FB-D22C-4E66-A6A7-8AC07ED927D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9BAA-45C5-8201-526D6CDF61ED}"/>
                </c:ext>
              </c:extLst>
            </c:dLbl>
            <c:dLbl>
              <c:idx val="3"/>
              <c:layout>
                <c:manualLayout>
                  <c:x val="4.3838489412496115E-2"/>
                  <c:y val="-3.7096143899655973E-2"/>
                </c:manualLayout>
              </c:layout>
              <c:tx>
                <c:rich>
                  <a:bodyPr/>
                  <a:lstStyle/>
                  <a:p>
                    <a:fld id="{FD79214F-ACFD-4B27-9627-C28DD80511C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9BAA-45C5-8201-526D6CDF61ED}"/>
                </c:ext>
              </c:extLst>
            </c:dLbl>
            <c:dLbl>
              <c:idx val="4"/>
              <c:layout>
                <c:manualLayout>
                  <c:x val="4.037755603782537E-2"/>
                  <c:y val="-1.3248622821305706E-2"/>
                </c:manualLayout>
              </c:layout>
              <c:tx>
                <c:rich>
                  <a:bodyPr/>
                  <a:lstStyle/>
                  <a:p>
                    <a:fld id="{906A608C-8F3A-4CF3-9B2E-39E2D9024735}"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9BAA-45C5-8201-526D6CDF61ED}"/>
                </c:ext>
              </c:extLst>
            </c:dLbl>
            <c:dLbl>
              <c:idx val="5"/>
              <c:layout>
                <c:manualLayout>
                  <c:x val="4.1531200496048949E-2"/>
                  <c:y val="5.2994491285222817E-3"/>
                </c:manualLayout>
              </c:layout>
              <c:tx>
                <c:rich>
                  <a:bodyPr/>
                  <a:lstStyle/>
                  <a:p>
                    <a:fld id="{888091AD-44B6-41CD-8DAA-6B0DEA827E1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FB50-4089-8FFE-C5D871197C71}"/>
                </c:ext>
              </c:extLst>
            </c:dLbl>
            <c:dLbl>
              <c:idx val="6"/>
              <c:layout>
                <c:manualLayout>
                  <c:x val="3.8070267121378204E-2"/>
                  <c:y val="2.1197796514089127E-2"/>
                </c:manualLayout>
              </c:layout>
              <c:tx>
                <c:rich>
                  <a:bodyPr/>
                  <a:lstStyle/>
                  <a:p>
                    <a:fld id="{FE6507A8-2936-4B18-9805-BFA63885709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FB50-4089-8FFE-C5D871197C71}"/>
                </c:ext>
              </c:extLst>
            </c:dLbl>
            <c:dLbl>
              <c:idx val="7"/>
              <c:layout>
                <c:manualLayout>
                  <c:x val="4.3838489412496115E-2"/>
                  <c:y val="-1.8548071949827986E-2"/>
                </c:manualLayout>
              </c:layout>
              <c:tx>
                <c:rich>
                  <a:bodyPr/>
                  <a:lstStyle/>
                  <a:p>
                    <a:fld id="{9296ED44-0BAE-460A-83BA-163CC3D1D6D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FB50-4089-8FFE-C5D871197C71}"/>
                </c:ext>
              </c:extLst>
            </c:dLbl>
            <c:dLbl>
              <c:idx val="8"/>
              <c:layout>
                <c:manualLayout>
                  <c:x val="4.1531200496048949E-2"/>
                  <c:y val="-5.299449128522306E-3"/>
                </c:manualLayout>
              </c:layout>
              <c:tx>
                <c:rich>
                  <a:bodyPr/>
                  <a:lstStyle/>
                  <a:p>
                    <a:fld id="{2DC0718C-796D-4073-8CFC-10BD4BA3A2D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FB50-4089-8FFE-C5D871197C71}"/>
                </c:ext>
              </c:extLst>
            </c:dLbl>
            <c:dLbl>
              <c:idx val="9"/>
              <c:layout>
                <c:manualLayout>
                  <c:x val="3.9223911579601617E-2"/>
                  <c:y val="-2.3847521078350267E-2"/>
                </c:manualLayout>
              </c:layout>
              <c:tx>
                <c:rich>
                  <a:bodyPr/>
                  <a:lstStyle/>
                  <a:p>
                    <a:fld id="{BFF4DD77-A749-45D3-B5B2-B4E98D100D9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FB50-4089-8FFE-C5D871197C71}"/>
                </c:ext>
              </c:extLst>
            </c:dLbl>
            <c:dLbl>
              <c:idx val="10"/>
              <c:layout>
                <c:manualLayout>
                  <c:x val="5.0760356161837605E-2"/>
                  <c:y val="1.0598898257044539E-2"/>
                </c:manualLayout>
              </c:layout>
              <c:tx>
                <c:rich>
                  <a:bodyPr/>
                  <a:lstStyle/>
                  <a:p>
                    <a:fld id="{EBFFACE8-CAF3-403B-8FA0-8962F52E2E7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FB50-4089-8FFE-C5D871197C71}"/>
                </c:ext>
              </c:extLst>
            </c:dLbl>
            <c:spPr>
              <a:solidFill>
                <a:srgbClr val="FFFFCC"/>
              </a:solidFill>
              <a:ln>
                <a:solidFill>
                  <a:prstClr val="black">
                    <a:lumMod val="65000"/>
                    <a:lumOff val="35000"/>
                  </a:prstClr>
                </a:solidFill>
              </a:ln>
              <a:effectLst/>
            </c:spPr>
            <c:txPr>
              <a:bodyPr wrap="square" lIns="38100" tIns="19050" rIns="38100" bIns="19050" anchor="ctr">
                <a:spAutoFit/>
              </a:bodyPr>
              <a:lstStyle/>
              <a:p>
                <a:pPr>
                  <a:defRPr sz="12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Sheet1!$A$2:$A$12</c:f>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f>Sheet1!$C$2:$C$12</c:f>
              <c:numCache>
                <c:formatCode>0.00</c:formatCode>
                <c:ptCount val="11"/>
                <c:pt idx="0">
                  <c:v>0.1842696629213483</c:v>
                </c:pt>
                <c:pt idx="1">
                  <c:v>0.15513126491646778</c:v>
                </c:pt>
                <c:pt idx="2">
                  <c:v>0.14346895074946467</c:v>
                </c:pt>
                <c:pt idx="3">
                  <c:v>0.16222222222222221</c:v>
                </c:pt>
                <c:pt idx="4">
                  <c:v>0.10747663551401869</c:v>
                </c:pt>
                <c:pt idx="5">
                  <c:v>0.11604938271604938</c:v>
                </c:pt>
                <c:pt idx="6">
                  <c:v>9.4899999999999998E-2</c:v>
                </c:pt>
                <c:pt idx="7">
                  <c:v>0.14349999999999999</c:v>
                </c:pt>
                <c:pt idx="8">
                  <c:v>0.15859999999999999</c:v>
                </c:pt>
                <c:pt idx="9">
                  <c:v>0.1469</c:v>
                </c:pt>
                <c:pt idx="10">
                  <c:v>0.11700000000000001</c:v>
                </c:pt>
              </c:numCache>
            </c:numRef>
          </c:val>
          <c:extLst>
            <c:ext xmlns:c15="http://schemas.microsoft.com/office/drawing/2012/chart" uri="{02D57815-91ED-43cb-92C2-25804820EDAC}">
              <c15:datalabelsRange>
                <c15:f>Sheet1!$L$2:$L$1048570</c15:f>
                <c15:dlblRangeCache>
                  <c:ptCount val="1048569"/>
                  <c:pt idx="0">
                    <c:v>18.43% 
(n=82)</c:v>
                  </c:pt>
                  <c:pt idx="1">
                    <c:v>15.51% 
(n=65)</c:v>
                  </c:pt>
                  <c:pt idx="2">
                    <c:v>14.35% 
(n=67)</c:v>
                  </c:pt>
                  <c:pt idx="3">
                    <c:v>16.22% 
(n=73)</c:v>
                  </c:pt>
                  <c:pt idx="4">
                    <c:v>10.75% 
(n=46)</c:v>
                  </c:pt>
                  <c:pt idx="5">
                    <c:v>11.6% 
(n=47)</c:v>
                  </c:pt>
                  <c:pt idx="6">
                    <c:v>9.49% 
(n=35)</c:v>
                  </c:pt>
                  <c:pt idx="7">
                    <c:v>14.35% 
(n=62)</c:v>
                  </c:pt>
                  <c:pt idx="8">
                    <c:v>15.86% 
(n=69)</c:v>
                  </c:pt>
                  <c:pt idx="9">
                    <c:v>14.69% 
(n=63)</c:v>
                  </c:pt>
                  <c:pt idx="10">
                    <c:v>11.7% 
(n=51)</c:v>
                  </c:pt>
                </c15:dlblRangeCache>
              </c15:datalabelsRange>
            </c:ext>
            <c:ext xmlns:c16="http://schemas.microsoft.com/office/drawing/2014/chart" uri="{C3380CC4-5D6E-409C-BE32-E72D297353CC}">
              <c16:uniqueId val="{0000000B-9BAA-45C5-8201-526D6CDF61ED}"/>
            </c:ext>
          </c:extLst>
        </c:ser>
        <c:ser>
          <c:idx val="2"/>
          <c:order val="2"/>
          <c:tx>
            <c:strRef>
              <c:f>Sheet1!$D$1</c:f>
              <c:strCache>
                <c:ptCount val="1"/>
                <c:pt idx="0">
                  <c:v>High (4-15)</c:v>
                </c:pt>
              </c:strCache>
            </c:strRef>
          </c:tx>
          <c:spPr>
            <a:solidFill>
              <a:srgbClr val="FF0000"/>
            </a:solidFill>
            <a:ln>
              <a:solidFill>
                <a:srgbClr val="FF0000"/>
              </a:solidFill>
            </a:ln>
          </c:spPr>
          <c:invertIfNegative val="0"/>
          <c:dLbls>
            <c:dLbl>
              <c:idx val="0"/>
              <c:layout>
                <c:manualLayout>
                  <c:x val="4.0377556037825328E-2"/>
                  <c:y val="-6.7749075673838519E-2"/>
                </c:manualLayout>
              </c:layout>
              <c:tx>
                <c:rich>
                  <a:bodyPr/>
                  <a:lstStyle/>
                  <a:p>
                    <a:fld id="{FA450182-2917-4AC4-9215-BAAAF994D9BF}" type="CELLRANGE">
                      <a:rPr lang="en-US" dirty="0"/>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9BAA-45C5-8201-526D6CDF61ED}"/>
                </c:ext>
              </c:extLst>
            </c:dLbl>
            <c:dLbl>
              <c:idx val="1"/>
              <c:layout>
                <c:manualLayout>
                  <c:x val="4.1531200496048949E-2"/>
                  <c:y val="-7.5626268659955004E-2"/>
                </c:manualLayout>
              </c:layout>
              <c:tx>
                <c:rich>
                  <a:bodyPr/>
                  <a:lstStyle/>
                  <a:p>
                    <a:fld id="{9FF9B63C-EF3B-493D-83A1-F03B0A04592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9BAA-45C5-8201-526D6CDF61ED}"/>
                </c:ext>
              </c:extLst>
            </c:dLbl>
            <c:dLbl>
              <c:idx val="2"/>
              <c:layout>
                <c:manualLayout>
                  <c:x val="4.3838489412496115E-2"/>
                  <c:y val="-5.3727442654848759E-2"/>
                </c:manualLayout>
              </c:layout>
              <c:tx>
                <c:rich>
                  <a:bodyPr/>
                  <a:lstStyle/>
                  <a:p>
                    <a:fld id="{898EC80A-421F-4FF6-8D9D-F220B310C16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9BAA-45C5-8201-526D6CDF61ED}"/>
                </c:ext>
              </c:extLst>
            </c:dLbl>
            <c:dLbl>
              <c:idx val="3"/>
              <c:layout>
                <c:manualLayout>
                  <c:x val="5.0183533932725816E-2"/>
                  <c:y val="-6.05459976536376E-2"/>
                </c:manualLayout>
              </c:layout>
              <c:tx>
                <c:rich>
                  <a:bodyPr/>
                  <a:lstStyle/>
                  <a:p>
                    <a:fld id="{1412DBAB-E71C-4D80-B652-67800DE23F7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9BAA-45C5-8201-526D6CDF61ED}"/>
                </c:ext>
              </c:extLst>
            </c:dLbl>
            <c:dLbl>
              <c:idx val="4"/>
              <c:layout>
                <c:manualLayout>
                  <c:x val="4.1531200496048949E-2"/>
                  <c:y val="-4.996274737630324E-2"/>
                </c:manualLayout>
              </c:layout>
              <c:tx>
                <c:rich>
                  <a:bodyPr/>
                  <a:lstStyle/>
                  <a:p>
                    <a:fld id="{1410289F-CB17-43A6-B648-A875EF21778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9BAA-45C5-8201-526D6CDF61ED}"/>
                </c:ext>
              </c:extLst>
            </c:dLbl>
            <c:dLbl>
              <c:idx val="5"/>
              <c:layout>
                <c:manualLayout>
                  <c:x val="4.1531200496048949E-2"/>
                  <c:y val="-3.7096143899655973E-2"/>
                </c:manualLayout>
              </c:layout>
              <c:tx>
                <c:rich>
                  <a:bodyPr/>
                  <a:lstStyle/>
                  <a:p>
                    <a:fld id="{105BD8EF-184A-44D7-B24B-B9D7A6EF0B6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FB50-4089-8FFE-C5D871197C71}"/>
                </c:ext>
              </c:extLst>
            </c:dLbl>
            <c:dLbl>
              <c:idx val="6"/>
              <c:layout>
                <c:manualLayout>
                  <c:x val="4.1531200496048949E-2"/>
                  <c:y val="-3.7096143899655973E-2"/>
                </c:manualLayout>
              </c:layout>
              <c:tx>
                <c:rich>
                  <a:bodyPr/>
                  <a:lstStyle/>
                  <a:p>
                    <a:fld id="{C85B1B2A-D871-442D-8045-2F4EB9C00920}"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FB50-4089-8FFE-C5D871197C71}"/>
                </c:ext>
              </c:extLst>
            </c:dLbl>
            <c:dLbl>
              <c:idx val="7"/>
              <c:layout>
                <c:manualLayout>
                  <c:x val="4.6145778328943274E-2"/>
                  <c:y val="-4.7695042156700534E-2"/>
                </c:manualLayout>
              </c:layout>
              <c:tx>
                <c:rich>
                  <a:bodyPr/>
                  <a:lstStyle/>
                  <a:p>
                    <a:fld id="{D763A7CA-F7AD-4249-8C74-1D5DAB6FBEE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FB50-4089-8FFE-C5D871197C71}"/>
                </c:ext>
              </c:extLst>
            </c:dLbl>
            <c:dLbl>
              <c:idx val="8"/>
              <c:layout>
                <c:manualLayout>
                  <c:x val="4.3838489412495941E-2"/>
                  <c:y val="-3.8028554850654636E-2"/>
                </c:manualLayout>
              </c:layout>
              <c:tx>
                <c:rich>
                  <a:bodyPr/>
                  <a:lstStyle/>
                  <a:p>
                    <a:fld id="{EC8FC7AF-430C-4195-BDAA-7DB58159BB65}"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F-FB50-4089-8FFE-C5D871197C71}"/>
                </c:ext>
              </c:extLst>
            </c:dLbl>
            <c:dLbl>
              <c:idx val="9"/>
              <c:layout>
                <c:manualLayout>
                  <c:x val="4.3838489412496115E-2"/>
                  <c:y val="-5.1209787039341731E-2"/>
                </c:manualLayout>
              </c:layout>
              <c:tx>
                <c:rich>
                  <a:bodyPr/>
                  <a:lstStyle/>
                  <a:p>
                    <a:fld id="{AAE629A6-5964-4374-BFFB-3B2D328DF559}"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FB50-4089-8FFE-C5D871197C71}"/>
                </c:ext>
              </c:extLst>
            </c:dLbl>
            <c:dLbl>
              <c:idx val="10"/>
              <c:layout>
                <c:manualLayout>
                  <c:x val="4.729942278716686E-2"/>
                  <c:y val="-3.7096143899655973E-2"/>
                </c:manualLayout>
              </c:layout>
              <c:tx>
                <c:rich>
                  <a:bodyPr/>
                  <a:lstStyle/>
                  <a:p>
                    <a:fld id="{F1161814-97BB-4185-8CDE-FEA4B9ADD08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1-FB50-4089-8FFE-C5D871197C71}"/>
                </c:ext>
              </c:extLst>
            </c:dLbl>
            <c:spPr>
              <a:solidFill>
                <a:srgbClr val="FFCCCC"/>
              </a:solidFill>
            </c:spPr>
            <c:txPr>
              <a:bodyPr wrap="square" lIns="38100" tIns="19050" rIns="38100" bIns="19050" anchor="ctr">
                <a:spAutoFit/>
              </a:bodyPr>
              <a:lstStyle/>
              <a:p>
                <a:pPr>
                  <a:defRPr sz="1200"/>
                </a:pPr>
                <a:endParaRPr lang="en-US"/>
              </a:p>
            </c:txPr>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cat>
            <c:strRef>
              <c:f>Sheet1!$A$2:$A$12</c:f>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f>Sheet1!$D$2:$D$12</c:f>
              <c:numCache>
                <c:formatCode>0.00</c:formatCode>
                <c:ptCount val="11"/>
                <c:pt idx="0">
                  <c:v>0.13258426966292136</c:v>
                </c:pt>
                <c:pt idx="1">
                  <c:v>0.14797136038186157</c:v>
                </c:pt>
                <c:pt idx="2">
                  <c:v>8.3511777301927201E-2</c:v>
                </c:pt>
                <c:pt idx="3">
                  <c:v>8.666666666666667E-2</c:v>
                </c:pt>
                <c:pt idx="4">
                  <c:v>7.2429906542056069E-2</c:v>
                </c:pt>
                <c:pt idx="5">
                  <c:v>4.4444444444444446E-2</c:v>
                </c:pt>
                <c:pt idx="6">
                  <c:v>3.5200000000000002E-2</c:v>
                </c:pt>
                <c:pt idx="7">
                  <c:v>7.4099999999999999E-2</c:v>
                </c:pt>
                <c:pt idx="8">
                  <c:v>5.2900000000000003E-2</c:v>
                </c:pt>
                <c:pt idx="9">
                  <c:v>8.3900000000000002E-2</c:v>
                </c:pt>
                <c:pt idx="10">
                  <c:v>4.82E-2</c:v>
                </c:pt>
              </c:numCache>
            </c:numRef>
          </c:val>
          <c:extLst>
            <c:ext xmlns:c15="http://schemas.microsoft.com/office/drawing/2012/chart" uri="{02D57815-91ED-43cb-92C2-25804820EDAC}">
              <c15:datalabelsRange>
                <c15:f>Sheet1!$M$2:$M$1048570</c15:f>
                <c15:dlblRangeCache>
                  <c:ptCount val="1048569"/>
                  <c:pt idx="0">
                    <c:v>13.26% 
(n=59)</c:v>
                  </c:pt>
                  <c:pt idx="1">
                    <c:v>14.8% 
(n=62)</c:v>
                  </c:pt>
                  <c:pt idx="2">
                    <c:v>8.35% 
(n=39)</c:v>
                  </c:pt>
                  <c:pt idx="3">
                    <c:v>8.67% 
(n=39)</c:v>
                  </c:pt>
                  <c:pt idx="4">
                    <c:v>7.24% 
(n=31)</c:v>
                  </c:pt>
                  <c:pt idx="5">
                    <c:v>4.44% 
(n=18)</c:v>
                  </c:pt>
                  <c:pt idx="6">
                    <c:v>3.52% 
(n=13)</c:v>
                  </c:pt>
                  <c:pt idx="7">
                    <c:v>7.41% 
(n=32)</c:v>
                  </c:pt>
                  <c:pt idx="8">
                    <c:v>5.29% 
(n=23)</c:v>
                  </c:pt>
                  <c:pt idx="9">
                    <c:v>8.39% 
(n=36)</c:v>
                  </c:pt>
                  <c:pt idx="10">
                    <c:v>4.82% 
(n=21)</c:v>
                  </c:pt>
                </c15:dlblRangeCache>
              </c15:datalabelsRange>
            </c:ext>
            <c:ext xmlns:c16="http://schemas.microsoft.com/office/drawing/2014/chart" uri="{C3380CC4-5D6E-409C-BE32-E72D297353CC}">
              <c16:uniqueId val="{00000011-9BAA-45C5-8201-526D6CDF61ED}"/>
            </c:ext>
          </c:extLst>
        </c:ser>
        <c:dLbls>
          <c:showLegendKey val="0"/>
          <c:showVal val="0"/>
          <c:showCatName val="0"/>
          <c:showSerName val="0"/>
          <c:showPercent val="0"/>
          <c:showBubbleSize val="0"/>
        </c:dLbls>
        <c:gapWidth val="150"/>
        <c:shape val="pyramid"/>
        <c:axId val="329537128"/>
        <c:axId val="420660408"/>
        <c:axId val="0"/>
        <c:extLst>
          <c:ext xmlns:c15="http://schemas.microsoft.com/office/drawing/2012/chart" uri="{02D57815-91ED-43cb-92C2-25804820EDAC}">
            <c15:filteredBarSeries>
              <c15:ser>
                <c:idx val="3"/>
                <c:order val="3"/>
                <c:tx>
                  <c:strRef>
                    <c:extLst>
                      <c:ext uri="{02D57815-91ED-43cb-92C2-25804820EDAC}">
                        <c15:formulaRef>
                          <c15:sqref>Sheet1!$E$1</c15:sqref>
                        </c15:formulaRef>
                      </c:ext>
                    </c:extLst>
                    <c:strCache>
                      <c:ptCount val="1"/>
                      <c:pt idx="0">
                        <c:v>Low Risk (0-3) formula</c:v>
                      </c:pt>
                    </c:strCache>
                  </c:strRef>
                </c:tx>
                <c:invertIfNegative val="0"/>
                <c:cat>
                  <c:strRef>
                    <c:extLst>
                      <c:ex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c:ext uri="{02D57815-91ED-43cb-92C2-25804820EDAC}">
                        <c15:formulaRef>
                          <c15:sqref>Sheet1!$E$2:$E$12</c15:sqref>
                        </c15:formulaRef>
                      </c:ext>
                    </c:extLst>
                    <c:numCache>
                      <c:formatCode>0.0000</c:formatCode>
                      <c:ptCount val="11"/>
                      <c:pt idx="0">
                        <c:v>0.68310000000000004</c:v>
                      </c:pt>
                      <c:pt idx="1">
                        <c:v>0.69689999999999996</c:v>
                      </c:pt>
                      <c:pt idx="2">
                        <c:v>0.77300000000000002</c:v>
                      </c:pt>
                      <c:pt idx="3">
                        <c:v>0.75109999999999999</c:v>
                      </c:pt>
                      <c:pt idx="4">
                        <c:v>0.82010000000000005</c:v>
                      </c:pt>
                      <c:pt idx="5">
                        <c:v>0.83950000000000002</c:v>
                      </c:pt>
                      <c:pt idx="6">
                        <c:v>0.86990000000000001</c:v>
                      </c:pt>
                      <c:pt idx="7">
                        <c:v>0.78239999999999998</c:v>
                      </c:pt>
                      <c:pt idx="8">
                        <c:v>0.78849999999999998</c:v>
                      </c:pt>
                      <c:pt idx="9">
                        <c:v>0.76919999999999999</c:v>
                      </c:pt>
                      <c:pt idx="10">
                        <c:v>0.83489999999999998</c:v>
                      </c:pt>
                    </c:numCache>
                  </c:numRef>
                </c:val>
                <c:extLst>
                  <c:ext xmlns:c16="http://schemas.microsoft.com/office/drawing/2014/chart" uri="{C3380CC4-5D6E-409C-BE32-E72D297353CC}">
                    <c16:uniqueId val="{00000012-9BAA-45C5-8201-526D6CDF61ED}"/>
                  </c:ext>
                </c:extLst>
              </c15:ser>
            </c15:filteredBarSeries>
            <c15:filteredBarSeries>
              <c15:ser>
                <c:idx val="4"/>
                <c:order val="4"/>
                <c:tx>
                  <c:strRef>
                    <c:extLst xmlns:c15="http://schemas.microsoft.com/office/drawing/2012/chart">
                      <c:ext xmlns:c15="http://schemas.microsoft.com/office/drawing/2012/chart" uri="{02D57815-91ED-43cb-92C2-25804820EDAC}">
                        <c15:formulaRef>
                          <c15:sqref>Sheet1!$F$1</c15:sqref>
                        </c15:formulaRef>
                      </c:ext>
                    </c:extLst>
                    <c:strCache>
                      <c:ptCount val="1"/>
                      <c:pt idx="0">
                        <c:v>Moderate (4-8) formula</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Sheet1!$F$2:$F$12</c15:sqref>
                        </c15:formulaRef>
                      </c:ext>
                    </c:extLst>
                    <c:numCache>
                      <c:formatCode>0.0000</c:formatCode>
                      <c:ptCount val="11"/>
                      <c:pt idx="0">
                        <c:v>0.18429999999999999</c:v>
                      </c:pt>
                      <c:pt idx="1">
                        <c:v>0.15509999999999999</c:v>
                      </c:pt>
                      <c:pt idx="2">
                        <c:v>0.14349999999999999</c:v>
                      </c:pt>
                      <c:pt idx="3">
                        <c:v>0.16220000000000001</c:v>
                      </c:pt>
                      <c:pt idx="4">
                        <c:v>0.1075</c:v>
                      </c:pt>
                      <c:pt idx="5">
                        <c:v>0.11600000000000001</c:v>
                      </c:pt>
                      <c:pt idx="6">
                        <c:v>9.4899999999999998E-2</c:v>
                      </c:pt>
                      <c:pt idx="7">
                        <c:v>0.14349999999999999</c:v>
                      </c:pt>
                      <c:pt idx="8">
                        <c:v>0.15859999999999999</c:v>
                      </c:pt>
                      <c:pt idx="9">
                        <c:v>0.1469</c:v>
                      </c:pt>
                      <c:pt idx="10">
                        <c:v>0.11700000000000001</c:v>
                      </c:pt>
                    </c:numCache>
                  </c:numRef>
                </c:val>
                <c:extLst xmlns:c15="http://schemas.microsoft.com/office/drawing/2012/chart">
                  <c:ext xmlns:c16="http://schemas.microsoft.com/office/drawing/2014/chart" uri="{C3380CC4-5D6E-409C-BE32-E72D297353CC}">
                    <c16:uniqueId val="{00000013-9BAA-45C5-8201-526D6CDF61ED}"/>
                  </c:ext>
                </c:extLst>
              </c15:ser>
            </c15:filteredBarSeries>
            <c15:filteredBarSeries>
              <c15:ser>
                <c:idx val="5"/>
                <c:order val="5"/>
                <c:tx>
                  <c:strRef>
                    <c:extLst xmlns:c15="http://schemas.microsoft.com/office/drawing/2012/chart">
                      <c:ext xmlns:c15="http://schemas.microsoft.com/office/drawing/2012/chart" uri="{02D57815-91ED-43cb-92C2-25804820EDAC}">
                        <c15:formulaRef>
                          <c15:sqref>Sheet1!$G$1</c15:sqref>
                        </c15:formulaRef>
                      </c:ext>
                    </c:extLst>
                    <c:strCache>
                      <c:ptCount val="1"/>
                      <c:pt idx="0">
                        <c:v>High (9-21) Formula</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Sheet1!$G$2:$G$12</c15:sqref>
                        </c15:formulaRef>
                      </c:ext>
                    </c:extLst>
                    <c:numCache>
                      <c:formatCode>0.0000</c:formatCode>
                      <c:ptCount val="11"/>
                      <c:pt idx="0">
                        <c:v>0.1326</c:v>
                      </c:pt>
                      <c:pt idx="1">
                        <c:v>0.14799999999999999</c:v>
                      </c:pt>
                      <c:pt idx="2">
                        <c:v>8.3500000000000005E-2</c:v>
                      </c:pt>
                      <c:pt idx="3">
                        <c:v>8.6699999999999999E-2</c:v>
                      </c:pt>
                      <c:pt idx="4">
                        <c:v>7.2400000000000006E-2</c:v>
                      </c:pt>
                      <c:pt idx="5">
                        <c:v>4.4400000000000002E-2</c:v>
                      </c:pt>
                      <c:pt idx="6">
                        <c:v>3.5200000000000002E-2</c:v>
                      </c:pt>
                      <c:pt idx="7">
                        <c:v>7.4099999999999999E-2</c:v>
                      </c:pt>
                      <c:pt idx="8">
                        <c:v>5.2900000000000003E-2</c:v>
                      </c:pt>
                      <c:pt idx="9">
                        <c:v>8.3900000000000002E-2</c:v>
                      </c:pt>
                      <c:pt idx="10">
                        <c:v>4.82E-2</c:v>
                      </c:pt>
                    </c:numCache>
                  </c:numRef>
                </c:val>
                <c:extLst xmlns:c15="http://schemas.microsoft.com/office/drawing/2012/chart">
                  <c:ext xmlns:c16="http://schemas.microsoft.com/office/drawing/2014/chart" uri="{C3380CC4-5D6E-409C-BE32-E72D297353CC}">
                    <c16:uniqueId val="{00000014-9BAA-45C5-8201-526D6CDF61ED}"/>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Sheet1!$H$1</c15:sqref>
                        </c15:formulaRef>
                      </c:ext>
                    </c:extLst>
                    <c:strCache>
                      <c:ptCount val="1"/>
                      <c:pt idx="0">
                        <c:v>Low Count</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Sheet1!$H$2:$H$12</c15:sqref>
                        </c15:formulaRef>
                      </c:ext>
                    </c:extLst>
                    <c:numCache>
                      <c:formatCode>0</c:formatCode>
                      <c:ptCount val="11"/>
                      <c:pt idx="0">
                        <c:v>304</c:v>
                      </c:pt>
                      <c:pt idx="1">
                        <c:v>292</c:v>
                      </c:pt>
                      <c:pt idx="2">
                        <c:v>361</c:v>
                      </c:pt>
                      <c:pt idx="3">
                        <c:v>338</c:v>
                      </c:pt>
                      <c:pt idx="4">
                        <c:v>351</c:v>
                      </c:pt>
                      <c:pt idx="5">
                        <c:v>340</c:v>
                      </c:pt>
                      <c:pt idx="6">
                        <c:v>321</c:v>
                      </c:pt>
                      <c:pt idx="7">
                        <c:v>338</c:v>
                      </c:pt>
                      <c:pt idx="8">
                        <c:v>343</c:v>
                      </c:pt>
                      <c:pt idx="9">
                        <c:v>330</c:v>
                      </c:pt>
                      <c:pt idx="10">
                        <c:v>364</c:v>
                      </c:pt>
                    </c:numCache>
                  </c:numRef>
                </c:val>
                <c:extLst xmlns:c15="http://schemas.microsoft.com/office/drawing/2012/chart">
                  <c:ext xmlns:c16="http://schemas.microsoft.com/office/drawing/2014/chart" uri="{C3380CC4-5D6E-409C-BE32-E72D297353CC}">
                    <c16:uniqueId val="{00000015-9BAA-45C5-8201-526D6CDF61ED}"/>
                  </c:ext>
                </c:extLst>
              </c15:ser>
            </c15:filteredBarSeries>
            <c15:filteredBarSeries>
              <c15:ser>
                <c:idx val="7"/>
                <c:order val="7"/>
                <c:tx>
                  <c:strRef>
                    <c:extLst xmlns:c15="http://schemas.microsoft.com/office/drawing/2012/chart">
                      <c:ext xmlns:c15="http://schemas.microsoft.com/office/drawing/2012/chart" uri="{02D57815-91ED-43cb-92C2-25804820EDAC}">
                        <c15:formulaRef>
                          <c15:sqref>Sheet1!$I$1</c15:sqref>
                        </c15:formulaRef>
                      </c:ext>
                    </c:extLst>
                    <c:strCache>
                      <c:ptCount val="1"/>
                      <c:pt idx="0">
                        <c:v>Mod Count</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Sheet1!$I$2:$I$12</c15:sqref>
                        </c15:formulaRef>
                      </c:ext>
                    </c:extLst>
                    <c:numCache>
                      <c:formatCode>0</c:formatCode>
                      <c:ptCount val="11"/>
                      <c:pt idx="0">
                        <c:v>82</c:v>
                      </c:pt>
                      <c:pt idx="1">
                        <c:v>65</c:v>
                      </c:pt>
                      <c:pt idx="2">
                        <c:v>67</c:v>
                      </c:pt>
                      <c:pt idx="3">
                        <c:v>73</c:v>
                      </c:pt>
                      <c:pt idx="4">
                        <c:v>46</c:v>
                      </c:pt>
                      <c:pt idx="5">
                        <c:v>47</c:v>
                      </c:pt>
                      <c:pt idx="6">
                        <c:v>35</c:v>
                      </c:pt>
                      <c:pt idx="7">
                        <c:v>62</c:v>
                      </c:pt>
                      <c:pt idx="8">
                        <c:v>69</c:v>
                      </c:pt>
                      <c:pt idx="9">
                        <c:v>63</c:v>
                      </c:pt>
                      <c:pt idx="10">
                        <c:v>51</c:v>
                      </c:pt>
                    </c:numCache>
                  </c:numRef>
                </c:val>
                <c:extLst xmlns:c15="http://schemas.microsoft.com/office/drawing/2012/chart">
                  <c:ext xmlns:c16="http://schemas.microsoft.com/office/drawing/2014/chart" uri="{C3380CC4-5D6E-409C-BE32-E72D297353CC}">
                    <c16:uniqueId val="{00000016-9BAA-45C5-8201-526D6CDF61ED}"/>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Sheet1!$J$1</c15:sqref>
                        </c15:formulaRef>
                      </c:ext>
                    </c:extLst>
                    <c:strCache>
                      <c:ptCount val="1"/>
                      <c:pt idx="0">
                        <c:v>High Count</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Sheet1!$J$2:$J$12</c15:sqref>
                        </c15:formulaRef>
                      </c:ext>
                    </c:extLst>
                    <c:numCache>
                      <c:formatCode>0</c:formatCode>
                      <c:ptCount val="11"/>
                      <c:pt idx="0">
                        <c:v>59</c:v>
                      </c:pt>
                      <c:pt idx="1">
                        <c:v>62</c:v>
                      </c:pt>
                      <c:pt idx="2">
                        <c:v>39</c:v>
                      </c:pt>
                      <c:pt idx="3">
                        <c:v>39</c:v>
                      </c:pt>
                      <c:pt idx="4">
                        <c:v>31</c:v>
                      </c:pt>
                      <c:pt idx="5">
                        <c:v>18</c:v>
                      </c:pt>
                      <c:pt idx="6">
                        <c:v>13</c:v>
                      </c:pt>
                      <c:pt idx="7">
                        <c:v>32</c:v>
                      </c:pt>
                      <c:pt idx="8">
                        <c:v>23</c:v>
                      </c:pt>
                      <c:pt idx="9">
                        <c:v>36</c:v>
                      </c:pt>
                      <c:pt idx="10">
                        <c:v>21</c:v>
                      </c:pt>
                    </c:numCache>
                  </c:numRef>
                </c:val>
                <c:extLst xmlns:c15="http://schemas.microsoft.com/office/drawing/2012/chart">
                  <c:ext xmlns:c16="http://schemas.microsoft.com/office/drawing/2014/chart" uri="{C3380CC4-5D6E-409C-BE32-E72D297353CC}">
                    <c16:uniqueId val="{00000017-9BAA-45C5-8201-526D6CDF61ED}"/>
                  </c:ext>
                </c:extLst>
              </c15:ser>
            </c15:filteredBarSeries>
            <c15:filteredBarSeries>
              <c15:ser>
                <c:idx val="9"/>
                <c:order val="9"/>
                <c:tx>
                  <c:strRef>
                    <c:extLst xmlns:c15="http://schemas.microsoft.com/office/drawing/2012/chart">
                      <c:ext xmlns:c15="http://schemas.microsoft.com/office/drawing/2012/chart" uri="{02D57815-91ED-43cb-92C2-25804820EDAC}">
                        <c15:formulaRef>
                          <c15:sqref>Sheet1!$K$1</c15:sqref>
                        </c15:formulaRef>
                      </c:ext>
                    </c:extLst>
                    <c:strCache>
                      <c:ptCount val="1"/>
                      <c:pt idx="0">
                        <c:v>Column H (for B &amp; E)</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Sheet1!$K$2:$K$12</c15:sqref>
                        </c15:formulaRef>
                      </c:ext>
                    </c:extLst>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extLst xmlns:c15="http://schemas.microsoft.com/office/drawing/2012/chart">
                  <c:ext xmlns:c16="http://schemas.microsoft.com/office/drawing/2014/chart" uri="{C3380CC4-5D6E-409C-BE32-E72D297353CC}">
                    <c16:uniqueId val="{00000018-9BAA-45C5-8201-526D6CDF61ED}"/>
                  </c:ext>
                </c:extLst>
              </c15:ser>
            </c15:filteredBarSeries>
            <c15:filteredBarSeries>
              <c15:ser>
                <c:idx val="10"/>
                <c:order val="10"/>
                <c:tx>
                  <c:strRef>
                    <c:extLst xmlns:c15="http://schemas.microsoft.com/office/drawing/2012/chart">
                      <c:ext xmlns:c15="http://schemas.microsoft.com/office/drawing/2012/chart" uri="{02D57815-91ED-43cb-92C2-25804820EDAC}">
                        <c15:formulaRef>
                          <c15:sqref>Sheet1!$L$1</c15:sqref>
                        </c15:formulaRef>
                      </c:ext>
                    </c:extLst>
                    <c:strCache>
                      <c:ptCount val="1"/>
                      <c:pt idx="0">
                        <c:v>Column I (for C &amp; F</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Sheet1!$L$2:$L$12</c15:sqref>
                        </c15:formulaRef>
                      </c:ext>
                    </c:extLst>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extLst xmlns:c15="http://schemas.microsoft.com/office/drawing/2012/chart">
                  <c:ext xmlns:c16="http://schemas.microsoft.com/office/drawing/2014/chart" uri="{C3380CC4-5D6E-409C-BE32-E72D297353CC}">
                    <c16:uniqueId val="{00000019-9BAA-45C5-8201-526D6CDF61ED}"/>
                  </c:ext>
                </c:extLst>
              </c15:ser>
            </c15:filteredBarSeries>
            <c15:filteredBarSeries>
              <c15:ser>
                <c:idx val="11"/>
                <c:order val="11"/>
                <c:tx>
                  <c:strRef>
                    <c:extLst xmlns:c15="http://schemas.microsoft.com/office/drawing/2012/chart">
                      <c:ext xmlns:c15="http://schemas.microsoft.com/office/drawing/2012/chart" uri="{02D57815-91ED-43cb-92C2-25804820EDAC}">
                        <c15:formulaRef>
                          <c15:sqref>Sheet1!$M$1</c15:sqref>
                        </c15:formulaRef>
                      </c:ext>
                    </c:extLst>
                    <c:strCache>
                      <c:ptCount val="1"/>
                      <c:pt idx="0">
                        <c:v>Column J (for D &amp; G):</c:v>
                      </c:pt>
                    </c:strCache>
                  </c:strRef>
                </c:tx>
                <c:invertIfNegative val="0"/>
                <c:cat>
                  <c:strRef>
                    <c:extLst xmlns:c15="http://schemas.microsoft.com/office/drawing/2012/chart">
                      <c:ext xmlns:c15="http://schemas.microsoft.com/office/drawing/2012/chart" uri="{02D57815-91ED-43cb-92C2-25804820EDAC}">
                        <c15:formulaRef>
                          <c15:sqref>Sheet1!$A$2:$A$12</c15:sqref>
                        </c15:formulaRef>
                      </c:ext>
                    </c:extLst>
                    <c:strCache>
                      <c:ptCount val="11"/>
                      <c:pt idx="0">
                        <c:v>F14</c:v>
                      </c:pt>
                      <c:pt idx="1">
                        <c:v>F15</c:v>
                      </c:pt>
                      <c:pt idx="2">
                        <c:v>F16</c:v>
                      </c:pt>
                      <c:pt idx="3">
                        <c:v>F17</c:v>
                      </c:pt>
                      <c:pt idx="4">
                        <c:v>F18</c:v>
                      </c:pt>
                      <c:pt idx="5">
                        <c:v>F19</c:v>
                      </c:pt>
                      <c:pt idx="6">
                        <c:v>F20</c:v>
                      </c:pt>
                      <c:pt idx="7">
                        <c:v>F21</c:v>
                      </c:pt>
                      <c:pt idx="8">
                        <c:v>F22</c:v>
                      </c:pt>
                      <c:pt idx="9">
                        <c:v>F23</c:v>
                      </c:pt>
                      <c:pt idx="10">
                        <c:v>F24</c:v>
                      </c:pt>
                    </c:strCache>
                  </c:strRef>
                </c:cat>
                <c:val>
                  <c:numRef>
                    <c:extLst xmlns:c15="http://schemas.microsoft.com/office/drawing/2012/chart">
                      <c:ext xmlns:c15="http://schemas.microsoft.com/office/drawing/2012/chart" uri="{02D57815-91ED-43cb-92C2-25804820EDAC}">
                        <c15:formulaRef>
                          <c15:sqref>Sheet1!$M$2:$M$12</c15:sqref>
                        </c15:formulaRef>
                      </c:ext>
                    </c:extLst>
                    <c:numCache>
                      <c:formatCode>General</c:formatCode>
                      <c:ptCount val="11"/>
                      <c:pt idx="0">
                        <c:v>0</c:v>
                      </c:pt>
                      <c:pt idx="1">
                        <c:v>0</c:v>
                      </c:pt>
                      <c:pt idx="2">
                        <c:v>0</c:v>
                      </c:pt>
                      <c:pt idx="3">
                        <c:v>0</c:v>
                      </c:pt>
                      <c:pt idx="4">
                        <c:v>0</c:v>
                      </c:pt>
                      <c:pt idx="5">
                        <c:v>0</c:v>
                      </c:pt>
                      <c:pt idx="6">
                        <c:v>0</c:v>
                      </c:pt>
                      <c:pt idx="7">
                        <c:v>0</c:v>
                      </c:pt>
                      <c:pt idx="8">
                        <c:v>0</c:v>
                      </c:pt>
                      <c:pt idx="9">
                        <c:v>0</c:v>
                      </c:pt>
                      <c:pt idx="10">
                        <c:v>0</c:v>
                      </c:pt>
                    </c:numCache>
                  </c:numRef>
                </c:val>
                <c:extLst xmlns:c15="http://schemas.microsoft.com/office/drawing/2012/chart">
                  <c:ext xmlns:c16="http://schemas.microsoft.com/office/drawing/2014/chart" uri="{C3380CC4-5D6E-409C-BE32-E72D297353CC}">
                    <c16:uniqueId val="{0000001A-9BAA-45C5-8201-526D6CDF61ED}"/>
                  </c:ext>
                </c:extLst>
              </c15:ser>
            </c15:filteredBarSeries>
          </c:ext>
        </c:extLst>
      </c:bar3DChart>
      <c:catAx>
        <c:axId val="329537128"/>
        <c:scaling>
          <c:orientation val="minMax"/>
        </c:scaling>
        <c:delete val="0"/>
        <c:axPos val="b"/>
        <c:title>
          <c:tx>
            <c:rich>
              <a:bodyPr/>
              <a:lstStyle/>
              <a:p>
                <a:pPr>
                  <a:defRPr/>
                </a:pPr>
                <a:r>
                  <a:rPr lang="en-US"/>
                  <a:t>Fall</a:t>
                </a:r>
              </a:p>
            </c:rich>
          </c:tx>
          <c:overlay val="0"/>
        </c:title>
        <c:numFmt formatCode="General" sourceLinked="0"/>
        <c:majorTickMark val="out"/>
        <c:minorTickMark val="none"/>
        <c:tickLblPos val="nextTo"/>
        <c:crossAx val="420660408"/>
        <c:crosses val="autoZero"/>
        <c:auto val="1"/>
        <c:lblAlgn val="ctr"/>
        <c:lblOffset val="100"/>
        <c:noMultiLvlLbl val="0"/>
      </c:catAx>
      <c:valAx>
        <c:axId val="420660408"/>
        <c:scaling>
          <c:orientation val="minMax"/>
          <c:min val="0"/>
        </c:scaling>
        <c:delete val="0"/>
        <c:axPos val="l"/>
        <c:title>
          <c:tx>
            <c:rich>
              <a:bodyPr rot="-5400000" vert="horz"/>
              <a:lstStyle/>
              <a:p>
                <a:pPr>
                  <a:defRPr/>
                </a:pPr>
                <a:r>
                  <a:rPr lang="en-US"/>
                  <a:t>%</a:t>
                </a:r>
                <a:r>
                  <a:rPr lang="en-US" baseline="0"/>
                  <a:t> of Students Screened</a:t>
                </a:r>
                <a:endParaRPr lang="en-US"/>
              </a:p>
            </c:rich>
          </c:tx>
          <c:overlay val="0"/>
        </c:title>
        <c:numFmt formatCode="0%" sourceLinked="1"/>
        <c:majorTickMark val="out"/>
        <c:minorTickMark val="none"/>
        <c:tickLblPos val="nextTo"/>
        <c:spPr>
          <a:ln>
            <a:noFill/>
          </a:ln>
        </c:spPr>
        <c:crossAx val="329537128"/>
        <c:crosses val="autoZero"/>
        <c:crossBetween val="between"/>
        <c:majorUnit val="0.2"/>
      </c:valAx>
    </c:plotArea>
    <c:legend>
      <c:legendPos val="b"/>
      <c:layout>
        <c:manualLayout>
          <c:xMode val="edge"/>
          <c:yMode val="edge"/>
          <c:x val="0.18874027787810926"/>
          <c:y val="0.92991111906466239"/>
          <c:w val="0.50690919482793029"/>
          <c:h val="7.0088970239837622E-2"/>
        </c:manualLayout>
      </c:layout>
      <c:overlay val="0"/>
      <c:spPr>
        <a:ln>
          <a:noFill/>
        </a:ln>
      </c:spPr>
    </c:legend>
    <c:plotVisOnly val="1"/>
    <c:dispBlanksAs val="gap"/>
    <c:showDLblsOverMax val="0"/>
  </c:chart>
  <c:txPr>
    <a:bodyPr/>
    <a:lstStyle/>
    <a:p>
      <a:pPr>
        <a:defRPr sz="1800"/>
      </a:pPr>
      <a:endParaRPr lang="en-US"/>
    </a:p>
  </c:txPr>
  <c:externalData r:id="rId1">
    <c:autoUpdate val="0"/>
  </c:externalData>
</c:chartSpace>
</file>

<file path=ppt/diagrams/_rels/data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ata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_rels/drawing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image" Target="../media/image6.jpeg"/><Relationship Id="rId1" Type="http://schemas.openxmlformats.org/officeDocument/2006/relationships/image" Target="../media/image5.jpeg"/><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3D995F-DBE8-3C4B-A35A-252121C39764}" type="doc">
      <dgm:prSet loTypeId="urn:microsoft.com/office/officeart/2005/8/layout/hProcess7" loCatId="" qsTypeId="urn:microsoft.com/office/officeart/2005/8/quickstyle/simple2" qsCatId="simple" csTypeId="urn:microsoft.com/office/officeart/2005/8/colors/accent1_1" csCatId="accent1" phldr="1"/>
      <dgm:spPr/>
      <dgm:t>
        <a:bodyPr/>
        <a:lstStyle/>
        <a:p>
          <a:endParaRPr lang="en-US"/>
        </a:p>
      </dgm:t>
    </dgm:pt>
    <dgm:pt modelId="{1FCEF624-ECEA-BA4F-8177-BEAE020E598D}">
      <dgm:prSet phldrT="[Text]"/>
      <dgm: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68A87354-4E15-4A4A-A10C-C354D4FFCC50}" type="parTrans" cxnId="{AB94883D-D265-A044-AC71-1C7DE6E776E7}">
      <dgm:prSet/>
      <dgm:spPr/>
      <dgm:t>
        <a:bodyPr/>
        <a:lstStyle/>
        <a:p>
          <a:endParaRPr lang="en-US"/>
        </a:p>
      </dgm:t>
    </dgm:pt>
    <dgm:pt modelId="{28835215-52CD-1442-AAD5-98CD7DC772B0}" type="sibTrans" cxnId="{AB94883D-D265-A044-AC71-1C7DE6E776E7}">
      <dgm:prSet/>
      <dgm:spPr/>
      <dgm:t>
        <a:bodyPr/>
        <a:lstStyle/>
        <a:p>
          <a:endParaRPr lang="en-US"/>
        </a:p>
      </dgm:t>
    </dgm:pt>
    <dgm:pt modelId="{FFA21F49-57C9-4E4B-968F-1154585DA40A}">
      <dgm:prSet phldrT="[Text]"/>
      <dgm:spPr>
        <a:xfrm>
          <a:off x="29177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gm:t>
    </dgm:pt>
    <dgm:pt modelId="{D0FB94BF-C99E-8C40-A9C2-B18B4339FE1C}" type="parTrans" cxnId="{73E58AD5-965F-8F4B-8778-FDD473A96689}">
      <dgm:prSet/>
      <dgm:spPr/>
      <dgm:t>
        <a:bodyPr/>
        <a:lstStyle/>
        <a:p>
          <a:endParaRPr lang="en-US"/>
        </a:p>
      </dgm:t>
    </dgm:pt>
    <dgm:pt modelId="{E0E0F92E-B97A-C945-BE59-6ECAFCF88DE6}" type="sibTrans" cxnId="{73E58AD5-965F-8F4B-8778-FDD473A96689}">
      <dgm:prSet/>
      <dgm:spPr/>
      <dgm:t>
        <a:bodyPr/>
        <a:lstStyle/>
        <a:p>
          <a:endParaRPr lang="en-US"/>
        </a:p>
      </dgm:t>
    </dgm:pt>
    <dgm:pt modelId="{2651876E-082C-F043-B305-E19C2F6575A5}">
      <dgm:prSet phldrT="[Text]"/>
      <dgm: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030B171A-1EE1-5A40-A524-A76001AF6D82}" type="parTrans" cxnId="{812FE41E-109F-C243-8E7B-359D7AA23A9A}">
      <dgm:prSet/>
      <dgm:spPr/>
      <dgm:t>
        <a:bodyPr/>
        <a:lstStyle/>
        <a:p>
          <a:endParaRPr lang="en-US"/>
        </a:p>
      </dgm:t>
    </dgm:pt>
    <dgm:pt modelId="{029BAC59-E577-B545-932D-464DA519B745}" type="sibTrans" cxnId="{812FE41E-109F-C243-8E7B-359D7AA23A9A}">
      <dgm:prSet/>
      <dgm:spPr/>
      <dgm:t>
        <a:bodyPr/>
        <a:lstStyle/>
        <a:p>
          <a:endParaRPr lang="en-US"/>
        </a:p>
      </dgm:t>
    </dgm:pt>
    <dgm:pt modelId="{4275CB51-229E-024E-86CC-290E709AC992}">
      <dgm:prSet phldrT="[Text]"/>
      <dgm:spPr>
        <a:xfrm>
          <a:off x="178037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baseline="0">
              <a:solidFill>
                <a:sysClr val="windowText" lastClr="000000">
                  <a:hueOff val="0"/>
                  <a:satOff val="0"/>
                  <a:lumOff val="0"/>
                  <a:alphaOff val="0"/>
                </a:sysClr>
              </a:solidFill>
              <a:latin typeface="Century Gothic" panose="020B0502020202020204"/>
              <a:ea typeface="+mn-ea"/>
              <a:cs typeface="+mn-cs"/>
            </a:rPr>
            <a:t> </a:t>
          </a:r>
          <a:r>
            <a:rPr lang="en-US">
              <a:solidFill>
                <a:sysClr val="windowText" lastClr="000000">
                  <a:hueOff val="0"/>
                  <a:satOff val="0"/>
                  <a:lumOff val="0"/>
                  <a:alphaOff val="0"/>
                </a:sysClr>
              </a:solidFill>
              <a:latin typeface="Century Gothic" panose="020B0502020202020204"/>
              <a:ea typeface="+mn-ea"/>
              <a:cs typeface="+mn-cs"/>
            </a:rPr>
            <a:t>reinforcing components</a:t>
          </a:r>
        </a:p>
      </dgm:t>
    </dgm:pt>
    <dgm:pt modelId="{831D9CB6-8A9C-4344-ABC7-EE8165132F7A}" type="parTrans" cxnId="{254AB2EF-45C3-CF4D-9F30-5F435B5D2A7E}">
      <dgm:prSet/>
      <dgm:spPr/>
      <dgm:t>
        <a:bodyPr/>
        <a:lstStyle/>
        <a:p>
          <a:endParaRPr lang="en-US"/>
        </a:p>
      </dgm:t>
    </dgm:pt>
    <dgm:pt modelId="{9749FF14-2A9A-7C4A-9B9E-55FEA5834A3F}" type="sibTrans" cxnId="{254AB2EF-45C3-CF4D-9F30-5F435B5D2A7E}">
      <dgm:prSet/>
      <dgm:spPr/>
      <dgm:t>
        <a:bodyPr/>
        <a:lstStyle/>
        <a:p>
          <a:endParaRPr lang="en-US"/>
        </a:p>
      </dgm:t>
    </dgm:pt>
    <dgm:pt modelId="{82CF15C8-1F13-4248-B09D-A5D1942BB934}">
      <dgm:prSet phldrT="[Text]"/>
      <dgm: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1141B81D-1891-B14F-AE91-7A9A3B2674FF}" type="parTrans" cxnId="{D638FF98-D1E9-9B4D-A4FE-E9D7C58E9928}">
      <dgm:prSet/>
      <dgm:spPr/>
      <dgm:t>
        <a:bodyPr/>
        <a:lstStyle/>
        <a:p>
          <a:endParaRPr lang="en-US"/>
        </a:p>
      </dgm:t>
    </dgm:pt>
    <dgm:pt modelId="{244DE922-8EFE-BD41-A86D-CE08C66FB383}" type="sibTrans" cxnId="{D638FF98-D1E9-9B4D-A4FE-E9D7C58E9928}">
      <dgm:prSet/>
      <dgm:spPr/>
      <dgm:t>
        <a:bodyPr/>
        <a:lstStyle/>
        <a:p>
          <a:endParaRPr lang="en-US"/>
        </a:p>
      </dgm:t>
    </dgm:pt>
    <dgm:pt modelId="{6D0FE90A-9531-9644-89C8-1701AEAFCA4A}">
      <dgm:prSet phldrT="[Text]"/>
      <dgm:spPr>
        <a:xfrm>
          <a:off x="326898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screeners; Complete assessment schedule</a:t>
          </a:r>
        </a:p>
      </dgm:t>
    </dgm:pt>
    <dgm:pt modelId="{0A2CB6C8-6378-DB4B-BB6B-B5F179E140C8}" type="parTrans" cxnId="{94E29990-DE78-4048-88EE-D72AAD76DD53}">
      <dgm:prSet/>
      <dgm:spPr/>
      <dgm:t>
        <a:bodyPr/>
        <a:lstStyle/>
        <a:p>
          <a:endParaRPr lang="en-US"/>
        </a:p>
      </dgm:t>
    </dgm:pt>
    <dgm:pt modelId="{E00768F7-E3C5-0B48-A9FA-AB6579492E4C}" type="sibTrans" cxnId="{94E29990-DE78-4048-88EE-D72AAD76DD53}">
      <dgm:prSet/>
      <dgm:spPr/>
      <dgm:t>
        <a:bodyPr/>
        <a:lstStyle/>
        <a:p>
          <a:endParaRPr lang="en-US"/>
        </a:p>
      </dgm:t>
    </dgm:pt>
    <dgm:pt modelId="{FD09AFD2-3DC0-D04C-BD73-46AAC344FAB8}">
      <dgm:prSet phldrT="[Text]"/>
      <dgm: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E3A348C5-AE99-A440-BB9A-B611C8B4A3F5}" type="parTrans" cxnId="{4083EEAF-88E5-5A4D-BA51-B27A54820268}">
      <dgm:prSet/>
      <dgm:spPr/>
      <dgm:t>
        <a:bodyPr/>
        <a:lstStyle/>
        <a:p>
          <a:endParaRPr lang="en-US"/>
        </a:p>
      </dgm:t>
    </dgm:pt>
    <dgm:pt modelId="{A6502A1C-390A-2B47-8EBD-B0DCFEF1ECBF}" type="sibTrans" cxnId="{4083EEAF-88E5-5A4D-BA51-B27A54820268}">
      <dgm:prSet/>
      <dgm:spPr/>
      <dgm:t>
        <a:bodyPr/>
        <a:lstStyle/>
        <a:p>
          <a:endParaRPr lang="en-US"/>
        </a:p>
      </dgm:t>
    </dgm:pt>
    <dgm:pt modelId="{6994FBDB-C954-C042-A548-42251D69188B}">
      <dgm:prSet phldrT="[Text]"/>
      <dgm: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ln>
        <a:effectLst/>
      </dgm:spPr>
      <dgm:t>
        <a:bodyPr/>
        <a:lstStyle/>
        <a:p>
          <a:pPr>
            <a:buNone/>
          </a:pPr>
          <a:r>
            <a:rPr lang="en-US">
              <a:solidFill>
                <a:sysClr val="windowText" lastClr="000000">
                  <a:hueOff val="0"/>
                  <a:satOff val="0"/>
                  <a:lumOff val="0"/>
                  <a:alphaOff val="0"/>
                </a:sysClr>
              </a:solidFill>
              <a:latin typeface="Century Gothic" panose="020B0502020202020204"/>
              <a:ea typeface="+mn-ea"/>
              <a:cs typeface="+mn-cs"/>
            </a:rPr>
            <a:t>Homework</a:t>
          </a:r>
        </a:p>
      </dgm:t>
    </dgm:pt>
    <dgm:pt modelId="{42877146-CF37-E44D-BB3B-5391797FC3A8}" type="parTrans" cxnId="{BF63E9D8-53BF-9041-A0B0-DF305FA6846C}">
      <dgm:prSet/>
      <dgm:spPr/>
      <dgm:t>
        <a:bodyPr/>
        <a:lstStyle/>
        <a:p>
          <a:endParaRPr lang="en-US"/>
        </a:p>
      </dgm:t>
    </dgm:pt>
    <dgm:pt modelId="{7816673D-AC3D-5644-ADBF-D80B2FE9D5F6}" type="sibTrans" cxnId="{BF63E9D8-53BF-9041-A0B0-DF305FA6846C}">
      <dgm:prSet/>
      <dgm:spPr/>
      <dgm:t>
        <a:bodyPr/>
        <a:lstStyle/>
        <a:p>
          <a:endParaRPr lang="en-US"/>
        </a:p>
      </dgm:t>
    </dgm:pt>
    <dgm:pt modelId="{BE212C3B-20EC-9442-80C0-4233E624D91F}">
      <dgm:prSet phldrT="[Text]"/>
      <dgm:spPr>
        <a:xfrm>
          <a:off x="4757587"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gm:t>
    </dgm:pt>
    <dgm:pt modelId="{FE10F86D-697C-B84E-B869-DEDB8FBE8C02}" type="parTrans" cxnId="{8BF306A7-EE24-A240-9BC2-736BF4E9CEEE}">
      <dgm:prSet/>
      <dgm:spPr/>
      <dgm:t>
        <a:bodyPr/>
        <a:lstStyle/>
        <a:p>
          <a:endParaRPr lang="en-US"/>
        </a:p>
      </dgm:t>
    </dgm:pt>
    <dgm:pt modelId="{F0A08EA7-BE68-8746-9C00-18B158754C6D}" type="sibTrans" cxnId="{8BF306A7-EE24-A240-9BC2-736BF4E9CEEE}">
      <dgm:prSet/>
      <dgm:spPr/>
      <dgm:t>
        <a:bodyPr/>
        <a:lstStyle/>
        <a:p>
          <a:endParaRPr lang="en-US"/>
        </a:p>
      </dgm:t>
    </dgm:pt>
    <dgm:pt modelId="{5FF0458D-A7DE-A14C-8012-919D8492B6FA}">
      <dgm:prSet phldrT="[Text]"/>
      <dgm:spPr>
        <a:xfrm>
          <a:off x="6246192" y="1169040"/>
          <a:ext cx="1071507" cy="1725918"/>
        </a:xfrm>
        <a:prstGeom prst="rect">
          <a:avLst/>
        </a:prstGeom>
        <a:noFill/>
        <a:ln w="28575" cap="rnd" cmpd="sng" algn="ctr">
          <a:noFill/>
          <a:prstDash val="solid"/>
        </a:ln>
        <a:effectLst/>
        <a:sp3d/>
      </dgm:spPr>
      <dgm:t>
        <a:bodyPr lIns="45720"/>
        <a:lstStyle/>
        <a:p>
          <a:pPr>
            <a:buNone/>
          </a:pPr>
          <a:r>
            <a:rPr lang="en-US">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gm:t>
    </dgm:pt>
    <dgm:pt modelId="{633DE8A8-A083-5248-8FF0-538020995AB6}" type="parTrans" cxnId="{5B88FC54-1398-DD4F-B671-7775EC46FB03}">
      <dgm:prSet/>
      <dgm:spPr/>
      <dgm:t>
        <a:bodyPr/>
        <a:lstStyle/>
        <a:p>
          <a:endParaRPr lang="en-US"/>
        </a:p>
      </dgm:t>
    </dgm:pt>
    <dgm:pt modelId="{DFD9D5EE-F93D-9940-B451-05EA72EAB14A}" type="sibTrans" cxnId="{5B88FC54-1398-DD4F-B671-7775EC46FB03}">
      <dgm:prSet/>
      <dgm:spPr/>
      <dgm:t>
        <a:bodyPr/>
        <a:lstStyle/>
        <a:p>
          <a:endParaRPr lang="en-US"/>
        </a:p>
      </dgm:t>
    </dgm:pt>
    <dgm:pt modelId="{04D8227A-59B3-AA46-946F-27BF0CF90D1B}" type="pres">
      <dgm:prSet presAssocID="{D33D995F-DBE8-3C4B-A35A-252121C39764}" presName="Name0" presStyleCnt="0">
        <dgm:presLayoutVars>
          <dgm:dir/>
          <dgm:animLvl val="lvl"/>
          <dgm:resizeHandles val="exact"/>
        </dgm:presLayoutVars>
      </dgm:prSet>
      <dgm:spPr/>
    </dgm:pt>
    <dgm:pt modelId="{D0117222-BF8F-DF49-87E8-4DE8ADFF9D15}" type="pres">
      <dgm:prSet presAssocID="{1FCEF624-ECEA-BA4F-8177-BEAE020E598D}" presName="compositeNode" presStyleCnt="0">
        <dgm:presLayoutVars>
          <dgm:bulletEnabled val="1"/>
        </dgm:presLayoutVars>
      </dgm:prSet>
      <dgm:spPr/>
    </dgm:pt>
    <dgm:pt modelId="{FB3BF803-45EF-AA42-BDD2-E75CD6532912}" type="pres">
      <dgm:prSet presAssocID="{1FCEF624-ECEA-BA4F-8177-BEAE020E598D}" presName="bgRect" presStyleLbl="node1" presStyleIdx="0" presStyleCnt="5"/>
      <dgm:spPr/>
    </dgm:pt>
    <dgm:pt modelId="{FBE84A21-20EA-014D-A097-E1B58FE98081}" type="pres">
      <dgm:prSet presAssocID="{1FCEF624-ECEA-BA4F-8177-BEAE020E598D}" presName="parentNode" presStyleLbl="node1" presStyleIdx="0" presStyleCnt="5">
        <dgm:presLayoutVars>
          <dgm:chMax val="0"/>
          <dgm:bulletEnabled val="1"/>
        </dgm:presLayoutVars>
      </dgm:prSet>
      <dgm:spPr/>
    </dgm:pt>
    <dgm:pt modelId="{971673C2-F47C-2B46-A180-42AE3DADCE7D}" type="pres">
      <dgm:prSet presAssocID="{1FCEF624-ECEA-BA4F-8177-BEAE020E598D}" presName="childNode" presStyleLbl="node1" presStyleIdx="0" presStyleCnt="5">
        <dgm:presLayoutVars>
          <dgm:bulletEnabled val="1"/>
        </dgm:presLayoutVars>
      </dgm:prSet>
      <dgm:spPr/>
    </dgm:pt>
    <dgm:pt modelId="{F5FA7BB7-15ED-2948-93DA-F1871C9189E3}" type="pres">
      <dgm:prSet presAssocID="{28835215-52CD-1442-AAD5-98CD7DC772B0}" presName="hSp" presStyleCnt="0"/>
      <dgm:spPr/>
    </dgm:pt>
    <dgm:pt modelId="{5934D96E-2C5B-AC47-A8EE-EF7774DDF158}" type="pres">
      <dgm:prSet presAssocID="{28835215-52CD-1442-AAD5-98CD7DC772B0}" presName="vProcSp" presStyleCnt="0"/>
      <dgm:spPr/>
    </dgm:pt>
    <dgm:pt modelId="{3E4C296C-74C3-F04D-BE1D-37A5662C8169}" type="pres">
      <dgm:prSet presAssocID="{28835215-52CD-1442-AAD5-98CD7DC772B0}" presName="vSp1" presStyleCnt="0"/>
      <dgm:spPr/>
    </dgm:pt>
    <dgm:pt modelId="{926E4446-4CD7-D94B-8D3A-223F9E75C6A3}" type="pres">
      <dgm:prSet presAssocID="{28835215-52CD-1442-AAD5-98CD7DC772B0}" presName="simulatedConn" presStyleLbl="solidFgAcc1" presStyleIdx="0" presStyleCnt="4"/>
      <dgm: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3136572-866A-DD41-9E5A-92C6C585C9F5}" type="pres">
      <dgm:prSet presAssocID="{28835215-52CD-1442-AAD5-98CD7DC772B0}" presName="vSp2" presStyleCnt="0"/>
      <dgm:spPr/>
    </dgm:pt>
    <dgm:pt modelId="{2989CCDB-4248-0549-A8C8-A2AEC7C7052A}" type="pres">
      <dgm:prSet presAssocID="{28835215-52CD-1442-AAD5-98CD7DC772B0}" presName="sibTrans" presStyleCnt="0"/>
      <dgm:spPr/>
    </dgm:pt>
    <dgm:pt modelId="{7C47D2C3-BB2E-404E-8417-02BBE5F1B2C0}" type="pres">
      <dgm:prSet presAssocID="{2651876E-082C-F043-B305-E19C2F6575A5}" presName="compositeNode" presStyleCnt="0">
        <dgm:presLayoutVars>
          <dgm:bulletEnabled val="1"/>
        </dgm:presLayoutVars>
      </dgm:prSet>
      <dgm:spPr/>
    </dgm:pt>
    <dgm:pt modelId="{4E92D05A-7E69-B94B-938F-8CB8794072A0}" type="pres">
      <dgm:prSet presAssocID="{2651876E-082C-F043-B305-E19C2F6575A5}" presName="bgRect" presStyleLbl="node1" presStyleIdx="1" presStyleCnt="5"/>
      <dgm:spPr/>
    </dgm:pt>
    <dgm:pt modelId="{F0878577-1D48-5242-AB01-AFA1E654B5C2}" type="pres">
      <dgm:prSet presAssocID="{2651876E-082C-F043-B305-E19C2F6575A5}" presName="parentNode" presStyleLbl="node1" presStyleIdx="1" presStyleCnt="5">
        <dgm:presLayoutVars>
          <dgm:chMax val="0"/>
          <dgm:bulletEnabled val="1"/>
        </dgm:presLayoutVars>
      </dgm:prSet>
      <dgm:spPr/>
    </dgm:pt>
    <dgm:pt modelId="{E2514576-F97D-7E46-B8AC-CB40BA3575E4}" type="pres">
      <dgm:prSet presAssocID="{2651876E-082C-F043-B305-E19C2F6575A5}" presName="childNode" presStyleLbl="node1" presStyleIdx="1" presStyleCnt="5">
        <dgm:presLayoutVars>
          <dgm:bulletEnabled val="1"/>
        </dgm:presLayoutVars>
      </dgm:prSet>
      <dgm:spPr/>
    </dgm:pt>
    <dgm:pt modelId="{602293B6-A008-C14F-B185-47DC394E7541}" type="pres">
      <dgm:prSet presAssocID="{029BAC59-E577-B545-932D-464DA519B745}" presName="hSp" presStyleCnt="0"/>
      <dgm:spPr/>
    </dgm:pt>
    <dgm:pt modelId="{E1B70292-BE04-734D-BF9D-9F2444F092EE}" type="pres">
      <dgm:prSet presAssocID="{029BAC59-E577-B545-932D-464DA519B745}" presName="vProcSp" presStyleCnt="0"/>
      <dgm:spPr/>
    </dgm:pt>
    <dgm:pt modelId="{2BFE6363-AD80-CC4C-B4FC-63E4ED3F4F6D}" type="pres">
      <dgm:prSet presAssocID="{029BAC59-E577-B545-932D-464DA519B745}" presName="vSp1" presStyleCnt="0"/>
      <dgm:spPr/>
    </dgm:pt>
    <dgm:pt modelId="{F8F04E18-85D5-ED4B-85C6-2149A776013F}" type="pres">
      <dgm:prSet presAssocID="{029BAC59-E577-B545-932D-464DA519B745}" presName="simulatedConn" presStyleLbl="solidFgAcc1" presStyleIdx="1" presStyleCnt="4"/>
      <dgm: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37ED9F8A-BD4D-864F-AFBB-BF1588C6EC05}" type="pres">
      <dgm:prSet presAssocID="{029BAC59-E577-B545-932D-464DA519B745}" presName="vSp2" presStyleCnt="0"/>
      <dgm:spPr/>
    </dgm:pt>
    <dgm:pt modelId="{52CB4DE4-54A3-4542-8A0C-8833BBFBC207}" type="pres">
      <dgm:prSet presAssocID="{029BAC59-E577-B545-932D-464DA519B745}" presName="sibTrans" presStyleCnt="0"/>
      <dgm:spPr/>
    </dgm:pt>
    <dgm:pt modelId="{E4DAE931-C8B6-B745-ACD5-984A2B3DDAC4}" type="pres">
      <dgm:prSet presAssocID="{82CF15C8-1F13-4248-B09D-A5D1942BB934}" presName="compositeNode" presStyleCnt="0">
        <dgm:presLayoutVars>
          <dgm:bulletEnabled val="1"/>
        </dgm:presLayoutVars>
      </dgm:prSet>
      <dgm:spPr/>
    </dgm:pt>
    <dgm:pt modelId="{C6321622-D5D4-704D-9D2D-3AC563738361}" type="pres">
      <dgm:prSet presAssocID="{82CF15C8-1F13-4248-B09D-A5D1942BB934}" presName="bgRect" presStyleLbl="node1" presStyleIdx="2" presStyleCnt="5"/>
      <dgm:spPr/>
    </dgm:pt>
    <dgm:pt modelId="{660CC7A8-21A8-DF42-B8A5-79C1B4098D37}" type="pres">
      <dgm:prSet presAssocID="{82CF15C8-1F13-4248-B09D-A5D1942BB934}" presName="parentNode" presStyleLbl="node1" presStyleIdx="2" presStyleCnt="5">
        <dgm:presLayoutVars>
          <dgm:chMax val="0"/>
          <dgm:bulletEnabled val="1"/>
        </dgm:presLayoutVars>
      </dgm:prSet>
      <dgm:spPr/>
    </dgm:pt>
    <dgm:pt modelId="{C61469CC-CAB0-ED4F-B401-77F6D7D542D3}" type="pres">
      <dgm:prSet presAssocID="{82CF15C8-1F13-4248-B09D-A5D1942BB934}" presName="childNode" presStyleLbl="node1" presStyleIdx="2" presStyleCnt="5">
        <dgm:presLayoutVars>
          <dgm:bulletEnabled val="1"/>
        </dgm:presLayoutVars>
      </dgm:prSet>
      <dgm:spPr/>
    </dgm:pt>
    <dgm:pt modelId="{B4C479AE-7D42-504E-8ADC-C20A4A0E1C5F}" type="pres">
      <dgm:prSet presAssocID="{244DE922-8EFE-BD41-A86D-CE08C66FB383}" presName="hSp" presStyleCnt="0"/>
      <dgm:spPr/>
    </dgm:pt>
    <dgm:pt modelId="{F082A3E8-C62D-2247-AC6E-2FFE51B26AFC}" type="pres">
      <dgm:prSet presAssocID="{244DE922-8EFE-BD41-A86D-CE08C66FB383}" presName="vProcSp" presStyleCnt="0"/>
      <dgm:spPr/>
    </dgm:pt>
    <dgm:pt modelId="{803FE186-5595-744B-9F73-014473032E6C}" type="pres">
      <dgm:prSet presAssocID="{244DE922-8EFE-BD41-A86D-CE08C66FB383}" presName="vSp1" presStyleCnt="0"/>
      <dgm:spPr/>
    </dgm:pt>
    <dgm:pt modelId="{2FB0FBF8-92A5-ED4B-AE33-17FB27DF68E8}" type="pres">
      <dgm:prSet presAssocID="{244DE922-8EFE-BD41-A86D-CE08C66FB383}" presName="simulatedConn" presStyleLbl="solidFgAcc1" presStyleIdx="2" presStyleCnt="4"/>
      <dgm: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58A7A786-70A3-1746-985E-E3786AA3804B}" type="pres">
      <dgm:prSet presAssocID="{244DE922-8EFE-BD41-A86D-CE08C66FB383}" presName="vSp2" presStyleCnt="0"/>
      <dgm:spPr/>
    </dgm:pt>
    <dgm:pt modelId="{3A6E6A5C-3770-5C4E-B31C-DE3D2A394950}" type="pres">
      <dgm:prSet presAssocID="{244DE922-8EFE-BD41-A86D-CE08C66FB383}" presName="sibTrans" presStyleCnt="0"/>
      <dgm:spPr/>
    </dgm:pt>
    <dgm:pt modelId="{D42A2B4C-539D-8047-AA5E-CBBFCF10E7AC}" type="pres">
      <dgm:prSet presAssocID="{FD09AFD2-3DC0-D04C-BD73-46AAC344FAB8}" presName="compositeNode" presStyleCnt="0">
        <dgm:presLayoutVars>
          <dgm:bulletEnabled val="1"/>
        </dgm:presLayoutVars>
      </dgm:prSet>
      <dgm:spPr/>
    </dgm:pt>
    <dgm:pt modelId="{83AC6EE8-2A6A-C44F-A36F-2D642544406E}" type="pres">
      <dgm:prSet presAssocID="{FD09AFD2-3DC0-D04C-BD73-46AAC344FAB8}" presName="bgRect" presStyleLbl="node1" presStyleIdx="3" presStyleCnt="5"/>
      <dgm:spPr/>
    </dgm:pt>
    <dgm:pt modelId="{D602AE19-97A5-B845-80B9-3F4C0D39087B}" type="pres">
      <dgm:prSet presAssocID="{FD09AFD2-3DC0-D04C-BD73-46AAC344FAB8}" presName="parentNode" presStyleLbl="node1" presStyleIdx="3" presStyleCnt="5">
        <dgm:presLayoutVars>
          <dgm:chMax val="0"/>
          <dgm:bulletEnabled val="1"/>
        </dgm:presLayoutVars>
      </dgm:prSet>
      <dgm:spPr/>
    </dgm:pt>
    <dgm:pt modelId="{D0F39E11-AB5B-1549-BA3D-ED6BD5BF53EE}" type="pres">
      <dgm:prSet presAssocID="{FD09AFD2-3DC0-D04C-BD73-46AAC344FAB8}" presName="childNode" presStyleLbl="node1" presStyleIdx="3" presStyleCnt="5">
        <dgm:presLayoutVars>
          <dgm:bulletEnabled val="1"/>
        </dgm:presLayoutVars>
      </dgm:prSet>
      <dgm:spPr/>
    </dgm:pt>
    <dgm:pt modelId="{FC2B5D3C-9AC2-2644-BF4B-A3F09DEEEA5E}" type="pres">
      <dgm:prSet presAssocID="{A6502A1C-390A-2B47-8EBD-B0DCFEF1ECBF}" presName="hSp" presStyleCnt="0"/>
      <dgm:spPr/>
    </dgm:pt>
    <dgm:pt modelId="{CA351197-84C1-FB4E-9F7C-2C8B2945AA78}" type="pres">
      <dgm:prSet presAssocID="{A6502A1C-390A-2B47-8EBD-B0DCFEF1ECBF}" presName="vProcSp" presStyleCnt="0"/>
      <dgm:spPr/>
    </dgm:pt>
    <dgm:pt modelId="{6796B8B3-6EA1-C94E-99AB-58E0EB8D5F97}" type="pres">
      <dgm:prSet presAssocID="{A6502A1C-390A-2B47-8EBD-B0DCFEF1ECBF}" presName="vSp1" presStyleCnt="0"/>
      <dgm:spPr/>
    </dgm:pt>
    <dgm:pt modelId="{B2E45524-4475-B74F-801B-B278A247738B}" type="pres">
      <dgm:prSet presAssocID="{A6502A1C-390A-2B47-8EBD-B0DCFEF1ECBF}" presName="simulatedConn" presStyleLbl="solidFgAcc1" presStyleIdx="3" presStyleCnt="4"/>
      <dgm: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ln>
        <a:effectLst/>
      </dgm:spPr>
    </dgm:pt>
    <dgm:pt modelId="{08AAC71D-041E-0247-A84C-CEDEC07416A6}" type="pres">
      <dgm:prSet presAssocID="{A6502A1C-390A-2B47-8EBD-B0DCFEF1ECBF}" presName="vSp2" presStyleCnt="0"/>
      <dgm:spPr/>
    </dgm:pt>
    <dgm:pt modelId="{8518D427-F4E3-784D-9493-7C4B6F085F49}" type="pres">
      <dgm:prSet presAssocID="{A6502A1C-390A-2B47-8EBD-B0DCFEF1ECBF}" presName="sibTrans" presStyleCnt="0"/>
      <dgm:spPr/>
    </dgm:pt>
    <dgm:pt modelId="{A517B307-8D02-0948-84F5-581A7EE22862}" type="pres">
      <dgm:prSet presAssocID="{6994FBDB-C954-C042-A548-42251D69188B}" presName="compositeNode" presStyleCnt="0">
        <dgm:presLayoutVars>
          <dgm:bulletEnabled val="1"/>
        </dgm:presLayoutVars>
      </dgm:prSet>
      <dgm:spPr/>
    </dgm:pt>
    <dgm:pt modelId="{EC5ED897-6DF7-4D46-A862-C4F539649D5E}" type="pres">
      <dgm:prSet presAssocID="{6994FBDB-C954-C042-A548-42251D69188B}" presName="bgRect" presStyleLbl="node1" presStyleIdx="4" presStyleCnt="5"/>
      <dgm:spPr/>
    </dgm:pt>
    <dgm:pt modelId="{5DCDA0CA-B8D9-C343-8288-40B5DB67A9AC}" type="pres">
      <dgm:prSet presAssocID="{6994FBDB-C954-C042-A548-42251D69188B}" presName="parentNode" presStyleLbl="node1" presStyleIdx="4" presStyleCnt="5">
        <dgm:presLayoutVars>
          <dgm:chMax val="0"/>
          <dgm:bulletEnabled val="1"/>
        </dgm:presLayoutVars>
      </dgm:prSet>
      <dgm:spPr/>
    </dgm:pt>
    <dgm:pt modelId="{90A3C866-AB9C-F64F-8587-DBAFAD305CB9}" type="pres">
      <dgm:prSet presAssocID="{6994FBDB-C954-C042-A548-42251D69188B}" presName="childNode" presStyleLbl="node1" presStyleIdx="4" presStyleCnt="5">
        <dgm:presLayoutVars>
          <dgm:bulletEnabled val="1"/>
        </dgm:presLayoutVars>
      </dgm:prSet>
      <dgm:spPr/>
    </dgm:pt>
  </dgm:ptLst>
  <dgm:cxnLst>
    <dgm:cxn modelId="{1BD8C20F-C1AF-5742-9FA8-8D573FA37E14}" type="presOf" srcId="{6D0FE90A-9531-9644-89C8-1701AEAFCA4A}" destId="{C61469CC-CAB0-ED4F-B401-77F6D7D542D3}" srcOrd="0" destOrd="0" presId="urn:microsoft.com/office/officeart/2005/8/layout/hProcess7"/>
    <dgm:cxn modelId="{3B3A9218-B2A8-4C4B-B8ED-906A131DA133}" type="presOf" srcId="{82CF15C8-1F13-4248-B09D-A5D1942BB934}" destId="{C6321622-D5D4-704D-9D2D-3AC563738361}" srcOrd="0" destOrd="0" presId="urn:microsoft.com/office/officeart/2005/8/layout/hProcess7"/>
    <dgm:cxn modelId="{752E6D1A-BA5F-5446-9C3F-96CE417856EC}" type="presOf" srcId="{5FF0458D-A7DE-A14C-8012-919D8492B6FA}" destId="{90A3C866-AB9C-F64F-8587-DBAFAD305CB9}" srcOrd="0" destOrd="0" presId="urn:microsoft.com/office/officeart/2005/8/layout/hProcess7"/>
    <dgm:cxn modelId="{812FE41E-109F-C243-8E7B-359D7AA23A9A}" srcId="{D33D995F-DBE8-3C4B-A35A-252121C39764}" destId="{2651876E-082C-F043-B305-E19C2F6575A5}" srcOrd="1" destOrd="0" parTransId="{030B171A-1EE1-5A40-A524-A76001AF6D82}" sibTransId="{029BAC59-E577-B545-932D-464DA519B745}"/>
    <dgm:cxn modelId="{C78C211F-75B4-BF43-BE5B-3C0994DDF500}" type="presOf" srcId="{6994FBDB-C954-C042-A548-42251D69188B}" destId="{5DCDA0CA-B8D9-C343-8288-40B5DB67A9AC}" srcOrd="1" destOrd="0" presId="urn:microsoft.com/office/officeart/2005/8/layout/hProcess7"/>
    <dgm:cxn modelId="{E895DE3A-6E00-6741-A7FD-1CDAF7D09A80}" type="presOf" srcId="{2651876E-082C-F043-B305-E19C2F6575A5}" destId="{F0878577-1D48-5242-AB01-AFA1E654B5C2}" srcOrd="1" destOrd="0" presId="urn:microsoft.com/office/officeart/2005/8/layout/hProcess7"/>
    <dgm:cxn modelId="{AB94883D-D265-A044-AC71-1C7DE6E776E7}" srcId="{D33D995F-DBE8-3C4B-A35A-252121C39764}" destId="{1FCEF624-ECEA-BA4F-8177-BEAE020E598D}" srcOrd="0" destOrd="0" parTransId="{68A87354-4E15-4A4A-A10C-C354D4FFCC50}" sibTransId="{28835215-52CD-1442-AAD5-98CD7DC772B0}"/>
    <dgm:cxn modelId="{4EA8B45D-9931-4242-92BD-9F4BFFECCA71}" type="presOf" srcId="{2651876E-082C-F043-B305-E19C2F6575A5}" destId="{4E92D05A-7E69-B94B-938F-8CB8794072A0}" srcOrd="0" destOrd="0" presId="urn:microsoft.com/office/officeart/2005/8/layout/hProcess7"/>
    <dgm:cxn modelId="{5EF5CE41-F2DB-664F-B7AC-91A74015A950}" type="presOf" srcId="{FFA21F49-57C9-4E4B-968F-1154585DA40A}" destId="{971673C2-F47C-2B46-A180-42AE3DADCE7D}" srcOrd="0" destOrd="0" presId="urn:microsoft.com/office/officeart/2005/8/layout/hProcess7"/>
    <dgm:cxn modelId="{BE718D68-1234-714A-AA26-87F0C0A1A1B7}" type="presOf" srcId="{6994FBDB-C954-C042-A548-42251D69188B}" destId="{EC5ED897-6DF7-4D46-A862-C4F539649D5E}" srcOrd="0" destOrd="0" presId="urn:microsoft.com/office/officeart/2005/8/layout/hProcess7"/>
    <dgm:cxn modelId="{26E2806E-25E4-7F4F-A006-FFE8FA54C473}" type="presOf" srcId="{82CF15C8-1F13-4248-B09D-A5D1942BB934}" destId="{660CC7A8-21A8-DF42-B8A5-79C1B4098D37}" srcOrd="1" destOrd="0" presId="urn:microsoft.com/office/officeart/2005/8/layout/hProcess7"/>
    <dgm:cxn modelId="{DB721151-6AEE-5645-92C2-E35220D96B69}" type="presOf" srcId="{BE212C3B-20EC-9442-80C0-4233E624D91F}" destId="{D0F39E11-AB5B-1549-BA3D-ED6BD5BF53EE}" srcOrd="0" destOrd="0" presId="urn:microsoft.com/office/officeart/2005/8/layout/hProcess7"/>
    <dgm:cxn modelId="{5B88FC54-1398-DD4F-B671-7775EC46FB03}" srcId="{6994FBDB-C954-C042-A548-42251D69188B}" destId="{5FF0458D-A7DE-A14C-8012-919D8492B6FA}" srcOrd="0" destOrd="0" parTransId="{633DE8A8-A083-5248-8FF0-538020995AB6}" sibTransId="{DFD9D5EE-F93D-9940-B451-05EA72EAB14A}"/>
    <dgm:cxn modelId="{94E29990-DE78-4048-88EE-D72AAD76DD53}" srcId="{82CF15C8-1F13-4248-B09D-A5D1942BB934}" destId="{6D0FE90A-9531-9644-89C8-1701AEAFCA4A}" srcOrd="0" destOrd="0" parTransId="{0A2CB6C8-6378-DB4B-BB6B-B5F179E140C8}" sibTransId="{E00768F7-E3C5-0B48-A9FA-AB6579492E4C}"/>
    <dgm:cxn modelId="{D5308D93-3774-4F4A-8CD4-15203618CF74}" type="presOf" srcId="{FD09AFD2-3DC0-D04C-BD73-46AAC344FAB8}" destId="{83AC6EE8-2A6A-C44F-A36F-2D642544406E}" srcOrd="0" destOrd="0" presId="urn:microsoft.com/office/officeart/2005/8/layout/hProcess7"/>
    <dgm:cxn modelId="{D9434694-DE58-4F46-8451-56230A86CAFF}" type="presOf" srcId="{1FCEF624-ECEA-BA4F-8177-BEAE020E598D}" destId="{FBE84A21-20EA-014D-A097-E1B58FE98081}" srcOrd="1" destOrd="0" presId="urn:microsoft.com/office/officeart/2005/8/layout/hProcess7"/>
    <dgm:cxn modelId="{D638FF98-D1E9-9B4D-A4FE-E9D7C58E9928}" srcId="{D33D995F-DBE8-3C4B-A35A-252121C39764}" destId="{82CF15C8-1F13-4248-B09D-A5D1942BB934}" srcOrd="2" destOrd="0" parTransId="{1141B81D-1891-B14F-AE91-7A9A3B2674FF}" sibTransId="{244DE922-8EFE-BD41-A86D-CE08C66FB383}"/>
    <dgm:cxn modelId="{8BF306A7-EE24-A240-9BC2-736BF4E9CEEE}" srcId="{FD09AFD2-3DC0-D04C-BD73-46AAC344FAB8}" destId="{BE212C3B-20EC-9442-80C0-4233E624D91F}" srcOrd="0" destOrd="0" parTransId="{FE10F86D-697C-B84E-B869-DEDB8FBE8C02}" sibTransId="{F0A08EA7-BE68-8746-9C00-18B158754C6D}"/>
    <dgm:cxn modelId="{4083EEAF-88E5-5A4D-BA51-B27A54820268}" srcId="{D33D995F-DBE8-3C4B-A35A-252121C39764}" destId="{FD09AFD2-3DC0-D04C-BD73-46AAC344FAB8}" srcOrd="3" destOrd="0" parTransId="{E3A348C5-AE99-A440-BB9A-B611C8B4A3F5}" sibTransId="{A6502A1C-390A-2B47-8EBD-B0DCFEF1ECBF}"/>
    <dgm:cxn modelId="{E12414C1-FDC5-234D-B422-BAD730EBD31A}" type="presOf" srcId="{D33D995F-DBE8-3C4B-A35A-252121C39764}" destId="{04D8227A-59B3-AA46-946F-27BF0CF90D1B}" srcOrd="0" destOrd="0" presId="urn:microsoft.com/office/officeart/2005/8/layout/hProcess7"/>
    <dgm:cxn modelId="{B4DE64C9-F958-884D-BD98-A5A302F33EB0}" type="presOf" srcId="{1FCEF624-ECEA-BA4F-8177-BEAE020E598D}" destId="{FB3BF803-45EF-AA42-BDD2-E75CD6532912}" srcOrd="0" destOrd="0" presId="urn:microsoft.com/office/officeart/2005/8/layout/hProcess7"/>
    <dgm:cxn modelId="{73E58AD5-965F-8F4B-8778-FDD473A96689}" srcId="{1FCEF624-ECEA-BA4F-8177-BEAE020E598D}" destId="{FFA21F49-57C9-4E4B-968F-1154585DA40A}" srcOrd="0" destOrd="0" parTransId="{D0FB94BF-C99E-8C40-A9C2-B18B4339FE1C}" sibTransId="{E0E0F92E-B97A-C945-BE59-6ECAFCF88DE6}"/>
    <dgm:cxn modelId="{BF63E9D8-53BF-9041-A0B0-DF305FA6846C}" srcId="{D33D995F-DBE8-3C4B-A35A-252121C39764}" destId="{6994FBDB-C954-C042-A548-42251D69188B}" srcOrd="4" destOrd="0" parTransId="{42877146-CF37-E44D-BB3B-5391797FC3A8}" sibTransId="{7816673D-AC3D-5644-ADBF-D80B2FE9D5F6}"/>
    <dgm:cxn modelId="{BBE04BE8-25CD-6B40-8B23-3802764AD2B1}" type="presOf" srcId="{4275CB51-229E-024E-86CC-290E709AC992}" destId="{E2514576-F97D-7E46-B8AC-CB40BA3575E4}" srcOrd="0" destOrd="0" presId="urn:microsoft.com/office/officeart/2005/8/layout/hProcess7"/>
    <dgm:cxn modelId="{254AB2EF-45C3-CF4D-9F30-5F435B5D2A7E}" srcId="{2651876E-082C-F043-B305-E19C2F6575A5}" destId="{4275CB51-229E-024E-86CC-290E709AC992}" srcOrd="0" destOrd="0" parTransId="{831D9CB6-8A9C-4344-ABC7-EE8165132F7A}" sibTransId="{9749FF14-2A9A-7C4A-9B9E-55FEA5834A3F}"/>
    <dgm:cxn modelId="{C985ABF0-2F33-0243-AA39-BDDE7BFEFA91}" type="presOf" srcId="{FD09AFD2-3DC0-D04C-BD73-46AAC344FAB8}" destId="{D602AE19-97A5-B845-80B9-3F4C0D39087B}" srcOrd="1" destOrd="0" presId="urn:microsoft.com/office/officeart/2005/8/layout/hProcess7"/>
    <dgm:cxn modelId="{F06AD304-B426-DA4A-BAAA-7605A193A4C7}" type="presParOf" srcId="{04D8227A-59B3-AA46-946F-27BF0CF90D1B}" destId="{D0117222-BF8F-DF49-87E8-4DE8ADFF9D15}" srcOrd="0" destOrd="0" presId="urn:microsoft.com/office/officeart/2005/8/layout/hProcess7"/>
    <dgm:cxn modelId="{D4A5B4BB-E2D5-E043-BBFF-4350CC853E2F}" type="presParOf" srcId="{D0117222-BF8F-DF49-87E8-4DE8ADFF9D15}" destId="{FB3BF803-45EF-AA42-BDD2-E75CD6532912}" srcOrd="0" destOrd="0" presId="urn:microsoft.com/office/officeart/2005/8/layout/hProcess7"/>
    <dgm:cxn modelId="{3390E578-E297-0442-873E-7AB522243D52}" type="presParOf" srcId="{D0117222-BF8F-DF49-87E8-4DE8ADFF9D15}" destId="{FBE84A21-20EA-014D-A097-E1B58FE98081}" srcOrd="1" destOrd="0" presId="urn:microsoft.com/office/officeart/2005/8/layout/hProcess7"/>
    <dgm:cxn modelId="{93DD4602-6490-5F4C-980D-E9A81BDF9251}" type="presParOf" srcId="{D0117222-BF8F-DF49-87E8-4DE8ADFF9D15}" destId="{971673C2-F47C-2B46-A180-42AE3DADCE7D}" srcOrd="2" destOrd="0" presId="urn:microsoft.com/office/officeart/2005/8/layout/hProcess7"/>
    <dgm:cxn modelId="{5B8451D2-D650-624F-87DB-0EA63253913A}" type="presParOf" srcId="{04D8227A-59B3-AA46-946F-27BF0CF90D1B}" destId="{F5FA7BB7-15ED-2948-93DA-F1871C9189E3}" srcOrd="1" destOrd="0" presId="urn:microsoft.com/office/officeart/2005/8/layout/hProcess7"/>
    <dgm:cxn modelId="{A9A73198-3BDD-844B-852D-B3D1A8A8BA81}" type="presParOf" srcId="{04D8227A-59B3-AA46-946F-27BF0CF90D1B}" destId="{5934D96E-2C5B-AC47-A8EE-EF7774DDF158}" srcOrd="2" destOrd="0" presId="urn:microsoft.com/office/officeart/2005/8/layout/hProcess7"/>
    <dgm:cxn modelId="{A1A4A715-A199-5945-BE6F-4A4F8165EBE1}" type="presParOf" srcId="{5934D96E-2C5B-AC47-A8EE-EF7774DDF158}" destId="{3E4C296C-74C3-F04D-BE1D-37A5662C8169}" srcOrd="0" destOrd="0" presId="urn:microsoft.com/office/officeart/2005/8/layout/hProcess7"/>
    <dgm:cxn modelId="{BD14239E-45D4-3644-9ED7-F69EF967B0CF}" type="presParOf" srcId="{5934D96E-2C5B-AC47-A8EE-EF7774DDF158}" destId="{926E4446-4CD7-D94B-8D3A-223F9E75C6A3}" srcOrd="1" destOrd="0" presId="urn:microsoft.com/office/officeart/2005/8/layout/hProcess7"/>
    <dgm:cxn modelId="{EDB7FA29-D4C4-5D41-9272-FFAC638FAFD0}" type="presParOf" srcId="{5934D96E-2C5B-AC47-A8EE-EF7774DDF158}" destId="{33136572-866A-DD41-9E5A-92C6C585C9F5}" srcOrd="2" destOrd="0" presId="urn:microsoft.com/office/officeart/2005/8/layout/hProcess7"/>
    <dgm:cxn modelId="{88C79231-2DD5-EF44-BF97-C15DF35B30D1}" type="presParOf" srcId="{04D8227A-59B3-AA46-946F-27BF0CF90D1B}" destId="{2989CCDB-4248-0549-A8C8-A2AEC7C7052A}" srcOrd="3" destOrd="0" presId="urn:microsoft.com/office/officeart/2005/8/layout/hProcess7"/>
    <dgm:cxn modelId="{0BE4F055-2D10-7142-A97F-47E5CB81185C}" type="presParOf" srcId="{04D8227A-59B3-AA46-946F-27BF0CF90D1B}" destId="{7C47D2C3-BB2E-404E-8417-02BBE5F1B2C0}" srcOrd="4" destOrd="0" presId="urn:microsoft.com/office/officeart/2005/8/layout/hProcess7"/>
    <dgm:cxn modelId="{034EAD75-753A-4F47-AE30-809E11CF0E6D}" type="presParOf" srcId="{7C47D2C3-BB2E-404E-8417-02BBE5F1B2C0}" destId="{4E92D05A-7E69-B94B-938F-8CB8794072A0}" srcOrd="0" destOrd="0" presId="urn:microsoft.com/office/officeart/2005/8/layout/hProcess7"/>
    <dgm:cxn modelId="{63DA8C9C-244A-0F4E-9940-80E980478BCB}" type="presParOf" srcId="{7C47D2C3-BB2E-404E-8417-02BBE5F1B2C0}" destId="{F0878577-1D48-5242-AB01-AFA1E654B5C2}" srcOrd="1" destOrd="0" presId="urn:microsoft.com/office/officeart/2005/8/layout/hProcess7"/>
    <dgm:cxn modelId="{B8E699BA-EA48-8440-9833-4BB8BBA44124}" type="presParOf" srcId="{7C47D2C3-BB2E-404E-8417-02BBE5F1B2C0}" destId="{E2514576-F97D-7E46-B8AC-CB40BA3575E4}" srcOrd="2" destOrd="0" presId="urn:microsoft.com/office/officeart/2005/8/layout/hProcess7"/>
    <dgm:cxn modelId="{4B2DEEB1-D204-F24A-B99A-0A4B63E19527}" type="presParOf" srcId="{04D8227A-59B3-AA46-946F-27BF0CF90D1B}" destId="{602293B6-A008-C14F-B185-47DC394E7541}" srcOrd="5" destOrd="0" presId="urn:microsoft.com/office/officeart/2005/8/layout/hProcess7"/>
    <dgm:cxn modelId="{A0D0D923-463E-0F4A-B82C-70EF869CE2A4}" type="presParOf" srcId="{04D8227A-59B3-AA46-946F-27BF0CF90D1B}" destId="{E1B70292-BE04-734D-BF9D-9F2444F092EE}" srcOrd="6" destOrd="0" presId="urn:microsoft.com/office/officeart/2005/8/layout/hProcess7"/>
    <dgm:cxn modelId="{BDAE1FAC-3C1A-0A42-BC4E-B22D3C52F999}" type="presParOf" srcId="{E1B70292-BE04-734D-BF9D-9F2444F092EE}" destId="{2BFE6363-AD80-CC4C-B4FC-63E4ED3F4F6D}" srcOrd="0" destOrd="0" presId="urn:microsoft.com/office/officeart/2005/8/layout/hProcess7"/>
    <dgm:cxn modelId="{6DCA59EA-CD50-8A46-8568-DB29E8F0468C}" type="presParOf" srcId="{E1B70292-BE04-734D-BF9D-9F2444F092EE}" destId="{F8F04E18-85D5-ED4B-85C6-2149A776013F}" srcOrd="1" destOrd="0" presId="urn:microsoft.com/office/officeart/2005/8/layout/hProcess7"/>
    <dgm:cxn modelId="{9F7DF13F-7DFF-4245-BA7B-794F0BE05D62}" type="presParOf" srcId="{E1B70292-BE04-734D-BF9D-9F2444F092EE}" destId="{37ED9F8A-BD4D-864F-AFBB-BF1588C6EC05}" srcOrd="2" destOrd="0" presId="urn:microsoft.com/office/officeart/2005/8/layout/hProcess7"/>
    <dgm:cxn modelId="{3B499C84-0449-2544-91A7-1EFC3E603698}" type="presParOf" srcId="{04D8227A-59B3-AA46-946F-27BF0CF90D1B}" destId="{52CB4DE4-54A3-4542-8A0C-8833BBFBC207}" srcOrd="7" destOrd="0" presId="urn:microsoft.com/office/officeart/2005/8/layout/hProcess7"/>
    <dgm:cxn modelId="{2FA46135-0314-EA48-8051-C0F800E5AAC0}" type="presParOf" srcId="{04D8227A-59B3-AA46-946F-27BF0CF90D1B}" destId="{E4DAE931-C8B6-B745-ACD5-984A2B3DDAC4}" srcOrd="8" destOrd="0" presId="urn:microsoft.com/office/officeart/2005/8/layout/hProcess7"/>
    <dgm:cxn modelId="{86F0DCB5-26AF-5F48-8963-A703321B86A4}" type="presParOf" srcId="{E4DAE931-C8B6-B745-ACD5-984A2B3DDAC4}" destId="{C6321622-D5D4-704D-9D2D-3AC563738361}" srcOrd="0" destOrd="0" presId="urn:microsoft.com/office/officeart/2005/8/layout/hProcess7"/>
    <dgm:cxn modelId="{BF182B2E-E734-0C45-ACB5-74FDD12E8F8A}" type="presParOf" srcId="{E4DAE931-C8B6-B745-ACD5-984A2B3DDAC4}" destId="{660CC7A8-21A8-DF42-B8A5-79C1B4098D37}" srcOrd="1" destOrd="0" presId="urn:microsoft.com/office/officeart/2005/8/layout/hProcess7"/>
    <dgm:cxn modelId="{3345018A-82E6-A24A-BBD6-DF98BABD15EC}" type="presParOf" srcId="{E4DAE931-C8B6-B745-ACD5-984A2B3DDAC4}" destId="{C61469CC-CAB0-ED4F-B401-77F6D7D542D3}" srcOrd="2" destOrd="0" presId="urn:microsoft.com/office/officeart/2005/8/layout/hProcess7"/>
    <dgm:cxn modelId="{C7CFC819-5719-FB46-82C2-EB1B1D03FCCD}" type="presParOf" srcId="{04D8227A-59B3-AA46-946F-27BF0CF90D1B}" destId="{B4C479AE-7D42-504E-8ADC-C20A4A0E1C5F}" srcOrd="9" destOrd="0" presId="urn:microsoft.com/office/officeart/2005/8/layout/hProcess7"/>
    <dgm:cxn modelId="{A23E1E04-24B0-034C-A20A-81145B1D2E37}" type="presParOf" srcId="{04D8227A-59B3-AA46-946F-27BF0CF90D1B}" destId="{F082A3E8-C62D-2247-AC6E-2FFE51B26AFC}" srcOrd="10" destOrd="0" presId="urn:microsoft.com/office/officeart/2005/8/layout/hProcess7"/>
    <dgm:cxn modelId="{B68BAD60-CD9B-CF44-A830-D49D150409A0}" type="presParOf" srcId="{F082A3E8-C62D-2247-AC6E-2FFE51B26AFC}" destId="{803FE186-5595-744B-9F73-014473032E6C}" srcOrd="0" destOrd="0" presId="urn:microsoft.com/office/officeart/2005/8/layout/hProcess7"/>
    <dgm:cxn modelId="{1600DCB7-CCB5-DA43-9FC6-9F434D3BE6F7}" type="presParOf" srcId="{F082A3E8-C62D-2247-AC6E-2FFE51B26AFC}" destId="{2FB0FBF8-92A5-ED4B-AE33-17FB27DF68E8}" srcOrd="1" destOrd="0" presId="urn:microsoft.com/office/officeart/2005/8/layout/hProcess7"/>
    <dgm:cxn modelId="{416F39E1-0470-7A4B-AF9A-A986F65D42B3}" type="presParOf" srcId="{F082A3E8-C62D-2247-AC6E-2FFE51B26AFC}" destId="{58A7A786-70A3-1746-985E-E3786AA3804B}" srcOrd="2" destOrd="0" presId="urn:microsoft.com/office/officeart/2005/8/layout/hProcess7"/>
    <dgm:cxn modelId="{646E6A45-B045-0A45-8C30-90BCA5514529}" type="presParOf" srcId="{04D8227A-59B3-AA46-946F-27BF0CF90D1B}" destId="{3A6E6A5C-3770-5C4E-B31C-DE3D2A394950}" srcOrd="11" destOrd="0" presId="urn:microsoft.com/office/officeart/2005/8/layout/hProcess7"/>
    <dgm:cxn modelId="{E718C989-8914-1945-B5B7-8AEBC1326FB4}" type="presParOf" srcId="{04D8227A-59B3-AA46-946F-27BF0CF90D1B}" destId="{D42A2B4C-539D-8047-AA5E-CBBFCF10E7AC}" srcOrd="12" destOrd="0" presId="urn:microsoft.com/office/officeart/2005/8/layout/hProcess7"/>
    <dgm:cxn modelId="{B46A4315-EE28-6749-AE35-833044804A5A}" type="presParOf" srcId="{D42A2B4C-539D-8047-AA5E-CBBFCF10E7AC}" destId="{83AC6EE8-2A6A-C44F-A36F-2D642544406E}" srcOrd="0" destOrd="0" presId="urn:microsoft.com/office/officeart/2005/8/layout/hProcess7"/>
    <dgm:cxn modelId="{F4C215F0-F0A6-8540-965F-4B246CE7FB6B}" type="presParOf" srcId="{D42A2B4C-539D-8047-AA5E-CBBFCF10E7AC}" destId="{D602AE19-97A5-B845-80B9-3F4C0D39087B}" srcOrd="1" destOrd="0" presId="urn:microsoft.com/office/officeart/2005/8/layout/hProcess7"/>
    <dgm:cxn modelId="{633FADBD-7427-7640-BEA1-76130FFE9FAB}" type="presParOf" srcId="{D42A2B4C-539D-8047-AA5E-CBBFCF10E7AC}" destId="{D0F39E11-AB5B-1549-BA3D-ED6BD5BF53EE}" srcOrd="2" destOrd="0" presId="urn:microsoft.com/office/officeart/2005/8/layout/hProcess7"/>
    <dgm:cxn modelId="{B871F0EB-9DB3-D640-AE6B-06D34E2DA871}" type="presParOf" srcId="{04D8227A-59B3-AA46-946F-27BF0CF90D1B}" destId="{FC2B5D3C-9AC2-2644-BF4B-A3F09DEEEA5E}" srcOrd="13" destOrd="0" presId="urn:microsoft.com/office/officeart/2005/8/layout/hProcess7"/>
    <dgm:cxn modelId="{5D41077F-91F7-E14C-BF97-0F57D589C86B}" type="presParOf" srcId="{04D8227A-59B3-AA46-946F-27BF0CF90D1B}" destId="{CA351197-84C1-FB4E-9F7C-2C8B2945AA78}" srcOrd="14" destOrd="0" presId="urn:microsoft.com/office/officeart/2005/8/layout/hProcess7"/>
    <dgm:cxn modelId="{352E0605-608C-344A-8F22-39C093A2E3F2}" type="presParOf" srcId="{CA351197-84C1-FB4E-9F7C-2C8B2945AA78}" destId="{6796B8B3-6EA1-C94E-99AB-58E0EB8D5F97}" srcOrd="0" destOrd="0" presId="urn:microsoft.com/office/officeart/2005/8/layout/hProcess7"/>
    <dgm:cxn modelId="{66F29115-B253-CF4C-8772-3D737EE7D953}" type="presParOf" srcId="{CA351197-84C1-FB4E-9F7C-2C8B2945AA78}" destId="{B2E45524-4475-B74F-801B-B278A247738B}" srcOrd="1" destOrd="0" presId="urn:microsoft.com/office/officeart/2005/8/layout/hProcess7"/>
    <dgm:cxn modelId="{7B078514-10FC-7A4A-9F8B-25CADE04ED19}" type="presParOf" srcId="{CA351197-84C1-FB4E-9F7C-2C8B2945AA78}" destId="{08AAC71D-041E-0247-A84C-CEDEC07416A6}" srcOrd="2" destOrd="0" presId="urn:microsoft.com/office/officeart/2005/8/layout/hProcess7"/>
    <dgm:cxn modelId="{077DFB0D-284C-4F41-8264-CAAE3ED8E032}" type="presParOf" srcId="{04D8227A-59B3-AA46-946F-27BF0CF90D1B}" destId="{8518D427-F4E3-784D-9493-7C4B6F085F49}" srcOrd="15" destOrd="0" presId="urn:microsoft.com/office/officeart/2005/8/layout/hProcess7"/>
    <dgm:cxn modelId="{ADC86A19-70C5-4548-A11A-C7C9305519D4}" type="presParOf" srcId="{04D8227A-59B3-AA46-946F-27BF0CF90D1B}" destId="{A517B307-8D02-0948-84F5-581A7EE22862}" srcOrd="16" destOrd="0" presId="urn:microsoft.com/office/officeart/2005/8/layout/hProcess7"/>
    <dgm:cxn modelId="{E3612F1A-09A1-2640-99E3-9A0099BD928C}" type="presParOf" srcId="{A517B307-8D02-0948-84F5-581A7EE22862}" destId="{EC5ED897-6DF7-4D46-A862-C4F539649D5E}" srcOrd="0" destOrd="0" presId="urn:microsoft.com/office/officeart/2005/8/layout/hProcess7"/>
    <dgm:cxn modelId="{E60BE895-4991-9341-8108-1248B7DF3E92}" type="presParOf" srcId="{A517B307-8D02-0948-84F5-581A7EE22862}" destId="{5DCDA0CA-B8D9-C343-8288-40B5DB67A9AC}" srcOrd="1" destOrd="0" presId="urn:microsoft.com/office/officeart/2005/8/layout/hProcess7"/>
    <dgm:cxn modelId="{BA98AA01-4F22-3E41-9784-332C01D4AB25}" type="presParOf" srcId="{A517B307-8D02-0948-84F5-581A7EE22862}" destId="{90A3C866-AB9C-F64F-8587-DBAFAD305CB9}"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6CDA518-BC6C-454C-8425-289DBEFA6303}" type="doc">
      <dgm:prSet loTypeId="urn:microsoft.com/office/officeart/2005/8/layout/hList7" loCatId="process" qsTypeId="urn:microsoft.com/office/officeart/2005/8/quickstyle/simple1" qsCatId="simple" csTypeId="urn:microsoft.com/office/officeart/2005/8/colors/accent1_2" csCatId="accent1" phldr="1"/>
      <dgm:spPr/>
    </dgm:pt>
    <dgm:pt modelId="{82ED9815-0689-437F-AB55-8011A9589219}">
      <dgm:prSet phldrT="[Text]" custT="1"/>
      <dgm:spPr>
        <a:xfrm>
          <a:off x="3744"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 1</a:t>
          </a:r>
        </a:p>
      </dgm:t>
    </dgm:pt>
    <dgm:pt modelId="{CA69EC14-8F26-4324-9465-B228833C3D9E}" type="parTrans" cxnId="{8DB8FAB8-F8BE-4232-8E1A-61CBAFE1B3A6}">
      <dgm:prSet/>
      <dgm:spPr/>
      <dgm:t>
        <a:bodyPr/>
        <a:lstStyle/>
        <a:p>
          <a:endParaRPr lang="en-US" sz="1800"/>
        </a:p>
      </dgm:t>
    </dgm:pt>
    <dgm:pt modelId="{095AE3E2-7CB6-43CA-A532-FBE35E2C2239}" type="sibTrans" cxnId="{8DB8FAB8-F8BE-4232-8E1A-61CBAFE1B3A6}">
      <dgm:prSet/>
      <dgm:spPr/>
      <dgm:t>
        <a:bodyPr/>
        <a:lstStyle/>
        <a:p>
          <a:endParaRPr lang="en-US" sz="1800"/>
        </a:p>
      </dgm:t>
    </dgm:pt>
    <dgm:pt modelId="{4F7AD0EE-0E26-4017-9F94-86272D93EFC3}">
      <dgm:prSet phldrT="[Text]" custT="1"/>
      <dgm:spPr>
        <a:xfrm>
          <a:off x="3615079" y="0"/>
          <a:ext cx="876537" cy="3384549"/>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4</a:t>
          </a:r>
        </a:p>
      </dgm:t>
    </dgm:pt>
    <dgm:pt modelId="{1B378C42-C627-4201-AE52-4BA974618512}" type="parTrans" cxnId="{EE6BF61A-B19F-4C39-8C06-B8706D9BA7BA}">
      <dgm:prSet/>
      <dgm:spPr/>
      <dgm:t>
        <a:bodyPr/>
        <a:lstStyle/>
        <a:p>
          <a:endParaRPr lang="en-US" sz="1800"/>
        </a:p>
      </dgm:t>
    </dgm:pt>
    <dgm:pt modelId="{51654D6A-95A4-4E7F-B6C4-FF063E7F512E}" type="sibTrans" cxnId="{EE6BF61A-B19F-4C39-8C06-B8706D9BA7BA}">
      <dgm:prSet/>
      <dgm:spPr/>
      <dgm:t>
        <a:bodyPr/>
        <a:lstStyle/>
        <a:p>
          <a:endParaRPr lang="en-US" sz="1800"/>
        </a:p>
      </dgm:t>
    </dgm:pt>
    <dgm:pt modelId="{DA761F70-B11F-4EA6-915D-15ADF7DDBA23}">
      <dgm:prSet phldrT="[Text]" custT="1"/>
      <dgm:spPr>
        <a:xfrm>
          <a:off x="4517912" y="0"/>
          <a:ext cx="876537" cy="3384549"/>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205211D0-56BC-42B4-8B39-5E0986F07326}" type="parTrans" cxnId="{5EE004A5-3774-4BB1-B9EC-EDCC333FB895}">
      <dgm:prSet/>
      <dgm:spPr/>
      <dgm:t>
        <a:bodyPr/>
        <a:lstStyle/>
        <a:p>
          <a:endParaRPr lang="en-US" sz="1800"/>
        </a:p>
      </dgm:t>
    </dgm:pt>
    <dgm:pt modelId="{8B7B9245-1212-4EA2-8DBA-AB21D24D994E}" type="sibTrans" cxnId="{5EE004A5-3774-4BB1-B9EC-EDCC333FB895}">
      <dgm:prSet/>
      <dgm:spPr/>
      <dgm:t>
        <a:bodyPr/>
        <a:lstStyle/>
        <a:p>
          <a:endParaRPr lang="en-US" sz="1800"/>
        </a:p>
      </dgm:t>
    </dgm:pt>
    <dgm:pt modelId="{0C927F58-D0E1-4B01-A6B6-C603E890F398}">
      <dgm:prSet phldrT="[Text]" custT="1"/>
      <dgm:spPr>
        <a:xfrm>
          <a:off x="1809411"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a:solidFill>
              <a:sysClr val="window" lastClr="FFFFFF"/>
            </a:solidFill>
            <a:latin typeface="Calibri" panose="020F0502020204030204"/>
            <a:ea typeface="+mn-ea"/>
            <a:cs typeface="+mn-cs"/>
          </a:endParaRPr>
        </a:p>
      </dgm:t>
    </dgm:pt>
    <dgm:pt modelId="{79673275-EAE9-4B21-BD17-BA2A2DC472F8}" type="parTrans" cxnId="{CB5E5B09-20CD-4245-A349-FF2971C82599}">
      <dgm:prSet/>
      <dgm:spPr/>
      <dgm:t>
        <a:bodyPr/>
        <a:lstStyle/>
        <a:p>
          <a:endParaRPr lang="en-US" sz="1800"/>
        </a:p>
      </dgm:t>
    </dgm:pt>
    <dgm:pt modelId="{91B44C06-EF03-4B80-B764-56D43105AB17}" type="sibTrans" cxnId="{CB5E5B09-20CD-4245-A349-FF2971C82599}">
      <dgm:prSet/>
      <dgm:spPr/>
      <dgm:t>
        <a:bodyPr/>
        <a:lstStyle/>
        <a:p>
          <a:endParaRPr lang="en-US" sz="1800"/>
        </a:p>
      </dgm:t>
    </dgm:pt>
    <dgm:pt modelId="{87EBC7B2-62CC-4F4D-B8F1-6913234E01AB}">
      <dgm:prSet phldrT="[Text]" custT="1"/>
      <dgm:spPr>
        <a:xfrm>
          <a:off x="5420746"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gm:t>
    </dgm:pt>
    <dgm:pt modelId="{792074DA-5FA9-4FC5-82A0-319076547753}" type="parTrans" cxnId="{2E1A1579-A6BA-476F-822B-86009E26C1D5}">
      <dgm:prSet/>
      <dgm:spPr/>
      <dgm:t>
        <a:bodyPr/>
        <a:lstStyle/>
        <a:p>
          <a:endParaRPr lang="en-US" sz="1800"/>
        </a:p>
      </dgm:t>
    </dgm:pt>
    <dgm:pt modelId="{B3C296FB-3485-4B9E-A81F-C9229475D8E6}" type="sibTrans" cxnId="{2E1A1579-A6BA-476F-822B-86009E26C1D5}">
      <dgm:prSet/>
      <dgm:spPr/>
      <dgm:t>
        <a:bodyPr/>
        <a:lstStyle/>
        <a:p>
          <a:endParaRPr lang="en-US" sz="1800"/>
        </a:p>
      </dgm:t>
    </dgm:pt>
    <dgm:pt modelId="{EDE82B6F-CA32-4C6B-8BFB-B30D12284093}">
      <dgm:prSet phldrT="[Text]" custT="1"/>
      <dgm:spPr>
        <a:xfrm>
          <a:off x="906578" y="0"/>
          <a:ext cx="876537" cy="3384549"/>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2</a:t>
          </a:r>
          <a:endParaRPr lang="en-US" sz="1800">
            <a:solidFill>
              <a:srgbClr val="FFC000"/>
            </a:solidFill>
            <a:latin typeface="Calibri" panose="020F0502020204030204"/>
            <a:ea typeface="+mn-ea"/>
            <a:cs typeface="+mn-cs"/>
          </a:endParaRPr>
        </a:p>
      </dgm:t>
    </dgm:pt>
    <dgm:pt modelId="{9B21EF5D-1347-4E9C-B71F-5BDA8B9DA602}" type="parTrans" cxnId="{9E31DBA0-E939-49A6-A6BC-57FBA271E74D}">
      <dgm:prSet/>
      <dgm:spPr/>
      <dgm:t>
        <a:bodyPr/>
        <a:lstStyle/>
        <a:p>
          <a:endParaRPr lang="en-US" sz="1800"/>
        </a:p>
      </dgm:t>
    </dgm:pt>
    <dgm:pt modelId="{4B7087D8-60F7-45B3-90E8-83EEE7316E5B}" type="sibTrans" cxnId="{9E31DBA0-E939-49A6-A6BC-57FBA271E74D}">
      <dgm:prSet/>
      <dgm:spPr/>
      <dgm:t>
        <a:bodyPr/>
        <a:lstStyle/>
        <a:p>
          <a:endParaRPr lang="en-US" sz="1800"/>
        </a:p>
      </dgm:t>
    </dgm:pt>
    <dgm:pt modelId="{167BF358-8434-4987-B85A-37964861114E}">
      <dgm:prSet phldrT="[Text]" custT="1"/>
      <dgm:spPr>
        <a:xfrm>
          <a:off x="2712245" y="0"/>
          <a:ext cx="876537" cy="3384549"/>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gm:spPr>
      <dgm:t>
        <a:bodyPr lIns="0" rIns="0" anchor="t"/>
        <a:lstStyle/>
        <a:p>
          <a:pPr>
            <a:buNone/>
          </a:pPr>
          <a:r>
            <a:rPr lang="en-US" sz="1800">
              <a:solidFill>
                <a:sysClr val="window" lastClr="FFFFFF"/>
              </a:solidFill>
              <a:latin typeface="Calibri" panose="020F0502020204030204"/>
              <a:ea typeface="+mn-ea"/>
              <a:cs typeface="+mn-cs"/>
            </a:rPr>
            <a:t>SESSION</a:t>
          </a:r>
          <a:br>
            <a:rPr lang="en-US" sz="1800">
              <a:solidFill>
                <a:sysClr val="window" lastClr="FFFFFF"/>
              </a:solidFill>
              <a:latin typeface="Calibri" panose="020F0502020204030204"/>
              <a:ea typeface="+mn-ea"/>
              <a:cs typeface="+mn-cs"/>
            </a:rPr>
          </a:br>
          <a:r>
            <a:rPr lang="en-US" sz="1800">
              <a:solidFill>
                <a:sysClr val="window" lastClr="FFFFFF"/>
              </a:solidFill>
              <a:latin typeface="Calibri" panose="020F0502020204030204"/>
              <a:ea typeface="+mn-ea"/>
              <a:cs typeface="+mn-cs"/>
            </a:rPr>
            <a:t>3</a:t>
          </a:r>
          <a:endParaRPr lang="en-US" sz="1800" i="1">
            <a:solidFill>
              <a:srgbClr val="FFC000"/>
            </a:solidFill>
            <a:latin typeface="Calibri" panose="020F0502020204030204"/>
            <a:ea typeface="+mn-ea"/>
            <a:cs typeface="+mn-cs"/>
          </a:endParaRPr>
        </a:p>
      </dgm:t>
    </dgm:pt>
    <dgm:pt modelId="{CAB79F3C-EB84-4F7C-A9F7-2D2507D5DBE7}" type="parTrans" cxnId="{9697DD3F-1923-415C-B9D3-CEE56720C4CC}">
      <dgm:prSet/>
      <dgm:spPr/>
      <dgm:t>
        <a:bodyPr/>
        <a:lstStyle/>
        <a:p>
          <a:endParaRPr lang="en-US" sz="1800"/>
        </a:p>
      </dgm:t>
    </dgm:pt>
    <dgm:pt modelId="{23117442-D303-468D-9B1A-74E04914477C}" type="sibTrans" cxnId="{9697DD3F-1923-415C-B9D3-CEE56720C4CC}">
      <dgm:prSet/>
      <dgm:spPr/>
      <dgm:t>
        <a:bodyPr/>
        <a:lstStyle/>
        <a:p>
          <a:endParaRPr lang="en-US" sz="1800"/>
        </a:p>
      </dgm:t>
    </dgm:pt>
    <dgm:pt modelId="{5DE23A1F-B828-4AED-93AF-CB385BE40F90}">
      <dgm:prSet phldrT="[Text]" custT="1"/>
      <dgm:spPr>
        <a:xfrm>
          <a:off x="6323579" y="0"/>
          <a:ext cx="876537" cy="3384549"/>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gm:spPr>
      <dgm:t>
        <a:bodyPr spcFirstLastPara="0" vert="horz" wrap="square" lIns="99568" tIns="99568" rIns="99568" bIns="99568" numCol="1" spcCol="1270" anchor="t" anchorCtr="0"/>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gm:t>
    </dgm:pt>
    <dgm:pt modelId="{AC415565-C001-469D-988D-42CCD55DFDCC}" type="parTrans" cxnId="{57F181F1-6B71-4EAF-824A-3C3569D63AC5}">
      <dgm:prSet/>
      <dgm:spPr/>
      <dgm:t>
        <a:bodyPr/>
        <a:lstStyle/>
        <a:p>
          <a:endParaRPr lang="en-US" sz="1800"/>
        </a:p>
      </dgm:t>
    </dgm:pt>
    <dgm:pt modelId="{4F72BF1C-5C6D-4106-A1C4-ECB77BA1216C}" type="sibTrans" cxnId="{57F181F1-6B71-4EAF-824A-3C3569D63AC5}">
      <dgm:prSet/>
      <dgm:spPr/>
      <dgm:t>
        <a:bodyPr/>
        <a:lstStyle/>
        <a:p>
          <a:endParaRPr lang="en-US" sz="1800"/>
        </a:p>
      </dgm:t>
    </dgm:pt>
    <dgm:pt modelId="{15FAF609-EF06-4219-A9A5-579532B2B0F5}">
      <dgm:prSet phldrT="[Text]" custT="1"/>
      <dgm:spPr>
        <a:xfrm>
          <a:off x="7226413"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endParaRPr lang="en-US" sz="1800" i="1">
            <a:solidFill>
              <a:srgbClr val="FFC000"/>
            </a:solidFill>
            <a:latin typeface="Calibri" panose="020F0502020204030204"/>
            <a:ea typeface="+mn-ea"/>
            <a:cs typeface="+mn-cs"/>
          </a:endParaRPr>
        </a:p>
      </dgm:t>
    </dgm:pt>
    <dgm:pt modelId="{D2885B8D-6C0A-4181-92C1-3B3291BDFB29}" type="parTrans" cxnId="{49844915-79B7-4760-B8A6-6358800639E0}">
      <dgm:prSet/>
      <dgm:spPr/>
      <dgm:t>
        <a:bodyPr/>
        <a:lstStyle/>
        <a:p>
          <a:endParaRPr lang="en-US" sz="1800"/>
        </a:p>
      </dgm:t>
    </dgm:pt>
    <dgm:pt modelId="{6DF72718-445E-4FDC-B1E6-DF26AB44A9AF}" type="sibTrans" cxnId="{49844915-79B7-4760-B8A6-6358800639E0}">
      <dgm:prSet/>
      <dgm:spPr/>
      <dgm:t>
        <a:bodyPr/>
        <a:lstStyle/>
        <a:p>
          <a:endParaRPr lang="en-US" sz="1800"/>
        </a:p>
      </dgm:t>
    </dgm:pt>
    <dgm:pt modelId="{312AC8EC-3989-4E6B-A34C-4A44971F8422}">
      <dgm:prSet phldrT="[Text]" custT="1"/>
      <dgm:spPr>
        <a:xfrm>
          <a:off x="8129246" y="0"/>
          <a:ext cx="876537" cy="3384549"/>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gm:spPr>
      <dgm:t>
        <a:bodyPr anchor="t"/>
        <a:lstStyle/>
        <a:p>
          <a:pPr>
            <a:buNone/>
          </a:pPr>
          <a:r>
            <a:rPr lang="en-US" sz="1800" i="1">
              <a:solidFill>
                <a:srgbClr val="FFC000"/>
              </a:solidFill>
              <a:latin typeface="Calibri" panose="020F0502020204030204"/>
              <a:ea typeface="+mn-ea"/>
              <a:cs typeface="+mn-cs"/>
            </a:rPr>
            <a:t>Revising for the year ahead</a:t>
          </a:r>
        </a:p>
      </dgm:t>
    </dgm:pt>
    <dgm:pt modelId="{4C6EC9C3-231F-4CE7-B7C6-B9BD23DC1532}" type="parTrans" cxnId="{4A8A7912-19DD-4170-BE92-5B4CEA10F0F4}">
      <dgm:prSet/>
      <dgm:spPr/>
      <dgm:t>
        <a:bodyPr/>
        <a:lstStyle/>
        <a:p>
          <a:endParaRPr lang="en-US" sz="1800"/>
        </a:p>
      </dgm:t>
    </dgm:pt>
    <dgm:pt modelId="{9CD2B463-8A90-4055-A6A7-74FFBC8F1CA8}" type="sibTrans" cxnId="{4A8A7912-19DD-4170-BE92-5B4CEA10F0F4}">
      <dgm:prSet/>
      <dgm:spPr/>
      <dgm:t>
        <a:bodyPr/>
        <a:lstStyle/>
        <a:p>
          <a:endParaRPr lang="en-US" sz="1800"/>
        </a:p>
      </dgm:t>
    </dgm:pt>
    <dgm:pt modelId="{700DEE2E-009E-4920-8919-3EBA1BD25605}" type="pres">
      <dgm:prSet presAssocID="{76CDA518-BC6C-454C-8425-289DBEFA6303}" presName="Name0" presStyleCnt="0">
        <dgm:presLayoutVars>
          <dgm:dir/>
          <dgm:resizeHandles val="exact"/>
        </dgm:presLayoutVars>
      </dgm:prSet>
      <dgm:spPr/>
    </dgm:pt>
    <dgm:pt modelId="{6CA53C31-027B-47B6-99A7-1B4548807CCF}" type="pres">
      <dgm:prSet presAssocID="{76CDA518-BC6C-454C-8425-289DBEFA6303}" presName="fgShape" presStyleLbl="fgShp" presStyleIdx="0" presStyleCnt="1" custScaleY="72067" custLinFactNeighborX="-58" custLinFactNeighborY="5601"/>
      <dgm:spPr>
        <a:xfrm>
          <a:off x="355573" y="2806979"/>
          <a:ext cx="8288766" cy="365871"/>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gm:spPr>
    </dgm:pt>
    <dgm:pt modelId="{474004DD-83D6-490F-8C13-1D7113C388B6}" type="pres">
      <dgm:prSet presAssocID="{76CDA518-BC6C-454C-8425-289DBEFA6303}" presName="linComp" presStyleCnt="0"/>
      <dgm:spPr/>
    </dgm:pt>
    <dgm:pt modelId="{1596B23E-FF3A-4F13-8B81-DB82401CB8A2}" type="pres">
      <dgm:prSet presAssocID="{82ED9815-0689-437F-AB55-8011A9589219}" presName="compNode" presStyleCnt="0"/>
      <dgm:spPr/>
    </dgm:pt>
    <dgm:pt modelId="{33027701-4552-4E82-B8B5-201818F384E1}" type="pres">
      <dgm:prSet presAssocID="{82ED9815-0689-437F-AB55-8011A9589219}" presName="bkgdShape" presStyleLbl="node1" presStyleIdx="0" presStyleCnt="10"/>
      <dgm:spPr/>
    </dgm:pt>
    <dgm:pt modelId="{80C6CD21-4D30-4F02-A5E3-108A4E386C2A}" type="pres">
      <dgm:prSet presAssocID="{82ED9815-0689-437F-AB55-8011A9589219}" presName="nodeTx" presStyleLbl="node1" presStyleIdx="0" presStyleCnt="10">
        <dgm:presLayoutVars>
          <dgm:bulletEnabled val="1"/>
        </dgm:presLayoutVars>
      </dgm:prSet>
      <dgm:spPr/>
    </dgm:pt>
    <dgm:pt modelId="{76216FFC-B42E-47B5-BEF6-E584E61758BE}" type="pres">
      <dgm:prSet presAssocID="{82ED9815-0689-437F-AB55-8011A9589219}" presName="invisiNode" presStyleLbl="node1" presStyleIdx="0" presStyleCnt="10"/>
      <dgm:spPr/>
    </dgm:pt>
    <dgm:pt modelId="{0304F202-A9F3-479D-BEB1-3ABB9CCAFAF9}" type="pres">
      <dgm:prSet presAssocID="{82ED9815-0689-437F-AB55-8011A9589219}" presName="imagNode" presStyleLbl="fgImgPlace1" presStyleIdx="0" presStyleCnt="10"/>
      <dgm:spPr>
        <a:xfrm>
          <a:off x="30040" y="203072"/>
          <a:ext cx="823945" cy="1127054"/>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403F713-81E6-4AE7-B3A1-1A307AF769A8}" type="pres">
      <dgm:prSet presAssocID="{095AE3E2-7CB6-43CA-A532-FBE35E2C2239}" presName="sibTrans" presStyleLbl="sibTrans2D1" presStyleIdx="0" presStyleCnt="0"/>
      <dgm:spPr/>
    </dgm:pt>
    <dgm:pt modelId="{B9908DC9-75CD-470F-86E2-F7B565FA29D9}" type="pres">
      <dgm:prSet presAssocID="{EDE82B6F-CA32-4C6B-8BFB-B30D12284093}" presName="compNode" presStyleCnt="0"/>
      <dgm:spPr/>
    </dgm:pt>
    <dgm:pt modelId="{FA06BBCE-464F-4266-B09B-D42E3ACE62C5}" type="pres">
      <dgm:prSet presAssocID="{EDE82B6F-CA32-4C6B-8BFB-B30D12284093}" presName="bkgdShape" presStyleLbl="node1" presStyleIdx="1" presStyleCnt="10"/>
      <dgm:spPr/>
    </dgm:pt>
    <dgm:pt modelId="{4010F67F-62A0-45F8-9086-6325303267DE}" type="pres">
      <dgm:prSet presAssocID="{EDE82B6F-CA32-4C6B-8BFB-B30D12284093}" presName="nodeTx" presStyleLbl="node1" presStyleIdx="1" presStyleCnt="10">
        <dgm:presLayoutVars>
          <dgm:bulletEnabled val="1"/>
        </dgm:presLayoutVars>
      </dgm:prSet>
      <dgm:spPr/>
    </dgm:pt>
    <dgm:pt modelId="{BA70FC0A-0E40-43D4-9CED-0E9CD2687E95}" type="pres">
      <dgm:prSet presAssocID="{EDE82B6F-CA32-4C6B-8BFB-B30D12284093}" presName="invisiNode" presStyleLbl="node1" presStyleIdx="1" presStyleCnt="10"/>
      <dgm:spPr/>
    </dgm:pt>
    <dgm:pt modelId="{AF799562-D0FE-4304-8CBE-F6EBFAE4013A}" type="pres">
      <dgm:prSet presAssocID="{EDE82B6F-CA32-4C6B-8BFB-B30D12284093}" presName="imagNode" presStyleLbl="fgImgPlace1" presStyleIdx="1" presStyleCnt="10"/>
      <dgm:spPr>
        <a:xfrm>
          <a:off x="932874" y="203072"/>
          <a:ext cx="823945" cy="1127054"/>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20E0897-60F4-4FE7-BB5B-EC1118AD18C4}" type="pres">
      <dgm:prSet presAssocID="{4B7087D8-60F7-45B3-90E8-83EEE7316E5B}" presName="sibTrans" presStyleLbl="sibTrans2D1" presStyleIdx="0" presStyleCnt="0"/>
      <dgm:spPr/>
    </dgm:pt>
    <dgm:pt modelId="{D8032356-C94D-4EB5-BD43-52AF1F0DC0DA}" type="pres">
      <dgm:prSet presAssocID="{0C927F58-D0E1-4B01-A6B6-C603E890F398}" presName="compNode" presStyleCnt="0"/>
      <dgm:spPr/>
    </dgm:pt>
    <dgm:pt modelId="{991FE780-09B4-437E-87F1-633B9F17E51A}" type="pres">
      <dgm:prSet presAssocID="{0C927F58-D0E1-4B01-A6B6-C603E890F398}" presName="bkgdShape" presStyleLbl="node1" presStyleIdx="2" presStyleCnt="10"/>
      <dgm:spPr/>
    </dgm:pt>
    <dgm:pt modelId="{9214762E-771B-4644-B4EF-48158964CAF7}" type="pres">
      <dgm:prSet presAssocID="{0C927F58-D0E1-4B01-A6B6-C603E890F398}" presName="nodeTx" presStyleLbl="node1" presStyleIdx="2" presStyleCnt="10">
        <dgm:presLayoutVars>
          <dgm:bulletEnabled val="1"/>
        </dgm:presLayoutVars>
      </dgm:prSet>
      <dgm:spPr/>
    </dgm:pt>
    <dgm:pt modelId="{FB25865C-F5C6-44CB-B4D2-3814AA594E66}" type="pres">
      <dgm:prSet presAssocID="{0C927F58-D0E1-4B01-A6B6-C603E890F398}" presName="invisiNode" presStyleLbl="node1" presStyleIdx="2" presStyleCnt="10"/>
      <dgm:spPr/>
    </dgm:pt>
    <dgm:pt modelId="{069CDC01-BE12-484D-9486-671E87A5E1A9}" type="pres">
      <dgm:prSet presAssocID="{0C927F58-D0E1-4B01-A6B6-C603E890F398}" presName="imagNode" presStyleLbl="fgImgPlace1" presStyleIdx="2" presStyleCnt="10"/>
      <dgm:spPr>
        <a:xfrm>
          <a:off x="1835708" y="203072"/>
          <a:ext cx="823945" cy="1127054"/>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F0423FB-D68E-4585-AD64-427F976129F3}" type="pres">
      <dgm:prSet presAssocID="{91B44C06-EF03-4B80-B764-56D43105AB17}" presName="sibTrans" presStyleLbl="sibTrans2D1" presStyleIdx="0" presStyleCnt="0"/>
      <dgm:spPr/>
    </dgm:pt>
    <dgm:pt modelId="{67FA1698-9E24-4229-A2FA-F4674B67919C}" type="pres">
      <dgm:prSet presAssocID="{167BF358-8434-4987-B85A-37964861114E}" presName="compNode" presStyleCnt="0"/>
      <dgm:spPr/>
    </dgm:pt>
    <dgm:pt modelId="{2E70E187-B08A-486D-8A45-C8A232CC337A}" type="pres">
      <dgm:prSet presAssocID="{167BF358-8434-4987-B85A-37964861114E}" presName="bkgdShape" presStyleLbl="node1" presStyleIdx="3" presStyleCnt="10"/>
      <dgm:spPr/>
    </dgm:pt>
    <dgm:pt modelId="{0B0F9D5E-01B5-4D70-8912-3735DC726156}" type="pres">
      <dgm:prSet presAssocID="{167BF358-8434-4987-B85A-37964861114E}" presName="nodeTx" presStyleLbl="node1" presStyleIdx="3" presStyleCnt="10">
        <dgm:presLayoutVars>
          <dgm:bulletEnabled val="1"/>
        </dgm:presLayoutVars>
      </dgm:prSet>
      <dgm:spPr/>
    </dgm:pt>
    <dgm:pt modelId="{FC7B3C5D-EC91-4467-AF60-0E5515B36ED2}" type="pres">
      <dgm:prSet presAssocID="{167BF358-8434-4987-B85A-37964861114E}" presName="invisiNode" presStyleLbl="node1" presStyleIdx="3" presStyleCnt="10"/>
      <dgm:spPr/>
    </dgm:pt>
    <dgm:pt modelId="{640B4EA2-5D13-4CA1-86A9-3221B0994580}" type="pres">
      <dgm:prSet presAssocID="{167BF358-8434-4987-B85A-37964861114E}" presName="imagNode" presStyleLbl="fgImgPlace1" presStyleIdx="3" presStyleCnt="10"/>
      <dgm:spPr>
        <a:xfrm>
          <a:off x="2738541" y="203072"/>
          <a:ext cx="823945" cy="1127054"/>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92BB5058-E676-44FD-8396-B1C6E9350E2F}" type="pres">
      <dgm:prSet presAssocID="{23117442-D303-468D-9B1A-74E04914477C}" presName="sibTrans" presStyleLbl="sibTrans2D1" presStyleIdx="0" presStyleCnt="0"/>
      <dgm:spPr/>
    </dgm:pt>
    <dgm:pt modelId="{44F6A7E9-A24E-43F1-8876-7D150D31E9D4}" type="pres">
      <dgm:prSet presAssocID="{4F7AD0EE-0E26-4017-9F94-86272D93EFC3}" presName="compNode" presStyleCnt="0"/>
      <dgm:spPr/>
    </dgm:pt>
    <dgm:pt modelId="{0F17CE07-4E74-4F15-86EB-6C6567CBA919}" type="pres">
      <dgm:prSet presAssocID="{4F7AD0EE-0E26-4017-9F94-86272D93EFC3}" presName="bkgdShape" presStyleLbl="node1" presStyleIdx="4" presStyleCnt="10"/>
      <dgm:spPr/>
    </dgm:pt>
    <dgm:pt modelId="{8D07021B-273A-4B9A-9F4E-3DC526DA65BD}" type="pres">
      <dgm:prSet presAssocID="{4F7AD0EE-0E26-4017-9F94-86272D93EFC3}" presName="nodeTx" presStyleLbl="node1" presStyleIdx="4" presStyleCnt="10">
        <dgm:presLayoutVars>
          <dgm:bulletEnabled val="1"/>
        </dgm:presLayoutVars>
      </dgm:prSet>
      <dgm:spPr/>
    </dgm:pt>
    <dgm:pt modelId="{D5E502C2-DE8D-4346-877A-9C40A3864E73}" type="pres">
      <dgm:prSet presAssocID="{4F7AD0EE-0E26-4017-9F94-86272D93EFC3}" presName="invisiNode" presStyleLbl="node1" presStyleIdx="4" presStyleCnt="10"/>
      <dgm:spPr/>
    </dgm:pt>
    <dgm:pt modelId="{1722C8D5-9191-4617-9A5C-B2D813A9D915}" type="pres">
      <dgm:prSet presAssocID="{4F7AD0EE-0E26-4017-9F94-86272D93EFC3}" presName="imagNode" presStyleLbl="fgImgPlace1" presStyleIdx="4" presStyleCnt="10"/>
      <dgm:spPr>
        <a:xfrm>
          <a:off x="3641375" y="203072"/>
          <a:ext cx="823945" cy="1127054"/>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EBD88C52-2018-48D1-9314-C17CB78960E1}" type="pres">
      <dgm:prSet presAssocID="{51654D6A-95A4-4E7F-B6C4-FF063E7F512E}" presName="sibTrans" presStyleLbl="sibTrans2D1" presStyleIdx="0" presStyleCnt="0"/>
      <dgm:spPr/>
    </dgm:pt>
    <dgm:pt modelId="{0F54D2C3-2473-46B1-B62D-6D975835F768}" type="pres">
      <dgm:prSet presAssocID="{DA761F70-B11F-4EA6-915D-15ADF7DDBA23}" presName="compNode" presStyleCnt="0"/>
      <dgm:spPr/>
    </dgm:pt>
    <dgm:pt modelId="{7DF9CCCA-3B9D-4598-9B0D-5726972F0780}" type="pres">
      <dgm:prSet presAssocID="{DA761F70-B11F-4EA6-915D-15ADF7DDBA23}" presName="bkgdShape" presStyleLbl="node1" presStyleIdx="5" presStyleCnt="10"/>
      <dgm:spPr>
        <a:xfrm>
          <a:off x="4517912" y="0"/>
          <a:ext cx="876537" cy="3384549"/>
        </a:xfrm>
        <a:prstGeom prst="roundRect">
          <a:avLst>
            <a:gd name="adj" fmla="val 10000"/>
          </a:avLst>
        </a:prstGeom>
      </dgm:spPr>
    </dgm:pt>
    <dgm:pt modelId="{3A3CCAAA-9391-4727-92C0-D8017A0163A3}" type="pres">
      <dgm:prSet presAssocID="{DA761F70-B11F-4EA6-915D-15ADF7DDBA23}" presName="nodeTx" presStyleLbl="node1" presStyleIdx="5" presStyleCnt="10">
        <dgm:presLayoutVars>
          <dgm:bulletEnabled val="1"/>
        </dgm:presLayoutVars>
      </dgm:prSet>
      <dgm:spPr/>
    </dgm:pt>
    <dgm:pt modelId="{57AF0E7A-6E2A-4DFD-8782-FF6ACFBFE49A}" type="pres">
      <dgm:prSet presAssocID="{DA761F70-B11F-4EA6-915D-15ADF7DDBA23}" presName="invisiNode" presStyleLbl="node1" presStyleIdx="5" presStyleCnt="10"/>
      <dgm:spPr/>
    </dgm:pt>
    <dgm:pt modelId="{0ED1F304-354B-4320-B27C-70A3951670CA}" type="pres">
      <dgm:prSet presAssocID="{DA761F70-B11F-4EA6-915D-15ADF7DDBA23}" presName="imagNode" presStyleLbl="fgImgPlace1" presStyleIdx="5" presStyleCnt="10"/>
      <dgm:spPr>
        <a:xfrm>
          <a:off x="4544208" y="203072"/>
          <a:ext cx="823945" cy="1127054"/>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1BFDB655-8D21-4995-B102-9474CBAFCA39}" type="pres">
      <dgm:prSet presAssocID="{8B7B9245-1212-4EA2-8DBA-AB21D24D994E}" presName="sibTrans" presStyleLbl="sibTrans2D1" presStyleIdx="0" presStyleCnt="0"/>
      <dgm:spPr/>
    </dgm:pt>
    <dgm:pt modelId="{E3D4926D-D56C-4D55-82B1-FA30BBB9C0E6}" type="pres">
      <dgm:prSet presAssocID="{87EBC7B2-62CC-4F4D-B8F1-6913234E01AB}" presName="compNode" presStyleCnt="0"/>
      <dgm:spPr/>
    </dgm:pt>
    <dgm:pt modelId="{1E2AF601-0E14-41E6-A130-E7A0A9003234}" type="pres">
      <dgm:prSet presAssocID="{87EBC7B2-62CC-4F4D-B8F1-6913234E01AB}" presName="bkgdShape" presStyleLbl="node1" presStyleIdx="6" presStyleCnt="10"/>
      <dgm:spPr>
        <a:xfrm>
          <a:off x="5420746" y="0"/>
          <a:ext cx="876537" cy="3384549"/>
        </a:xfrm>
        <a:prstGeom prst="roundRect">
          <a:avLst>
            <a:gd name="adj" fmla="val 10000"/>
          </a:avLst>
        </a:prstGeom>
      </dgm:spPr>
    </dgm:pt>
    <dgm:pt modelId="{EFEA8269-3FA8-4E67-A41C-D7364A1F0F81}" type="pres">
      <dgm:prSet presAssocID="{87EBC7B2-62CC-4F4D-B8F1-6913234E01AB}" presName="nodeTx" presStyleLbl="node1" presStyleIdx="6" presStyleCnt="10">
        <dgm:presLayoutVars>
          <dgm:bulletEnabled val="1"/>
        </dgm:presLayoutVars>
      </dgm:prSet>
      <dgm:spPr/>
    </dgm:pt>
    <dgm:pt modelId="{0EA924EF-8D1F-47B0-BF16-25A8EDEA9546}" type="pres">
      <dgm:prSet presAssocID="{87EBC7B2-62CC-4F4D-B8F1-6913234E01AB}" presName="invisiNode" presStyleLbl="node1" presStyleIdx="6" presStyleCnt="10"/>
      <dgm:spPr/>
    </dgm:pt>
    <dgm:pt modelId="{92DE6F99-74F9-48AD-8F0A-3356A4758B7E}" type="pres">
      <dgm:prSet presAssocID="{87EBC7B2-62CC-4F4D-B8F1-6913234E01AB}" presName="imagNode" presStyleLbl="fgImgPlace1" presStyleIdx="6" presStyleCnt="10"/>
      <dgm:spPr>
        <a:xfrm>
          <a:off x="5447042" y="203072"/>
          <a:ext cx="823945" cy="1127054"/>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A1BE973D-2666-428F-968A-6FB64469B94A}" type="pres">
      <dgm:prSet presAssocID="{B3C296FB-3485-4B9E-A81F-C9229475D8E6}" presName="sibTrans" presStyleLbl="sibTrans2D1" presStyleIdx="0" presStyleCnt="0"/>
      <dgm:spPr/>
    </dgm:pt>
    <dgm:pt modelId="{FB0C6E0C-92BE-4A54-B44D-FD3B9DEFEEF5}" type="pres">
      <dgm:prSet presAssocID="{5DE23A1F-B828-4AED-93AF-CB385BE40F90}" presName="compNode" presStyleCnt="0"/>
      <dgm:spPr/>
    </dgm:pt>
    <dgm:pt modelId="{620747C8-B56B-4616-9A1D-BDC76FE2232C}" type="pres">
      <dgm:prSet presAssocID="{5DE23A1F-B828-4AED-93AF-CB385BE40F90}" presName="bkgdShape" presStyleLbl="node1" presStyleIdx="7" presStyleCnt="10"/>
      <dgm:spPr>
        <a:xfrm>
          <a:off x="6323579" y="0"/>
          <a:ext cx="876537" cy="3384549"/>
        </a:xfrm>
        <a:prstGeom prst="roundRect">
          <a:avLst>
            <a:gd name="adj" fmla="val 10000"/>
          </a:avLst>
        </a:prstGeom>
      </dgm:spPr>
    </dgm:pt>
    <dgm:pt modelId="{597A3276-0637-471F-8C39-62B3791F94E7}" type="pres">
      <dgm:prSet presAssocID="{5DE23A1F-B828-4AED-93AF-CB385BE40F90}" presName="nodeTx" presStyleLbl="node1" presStyleIdx="7" presStyleCnt="10">
        <dgm:presLayoutVars>
          <dgm:bulletEnabled val="1"/>
        </dgm:presLayoutVars>
      </dgm:prSet>
      <dgm:spPr/>
    </dgm:pt>
    <dgm:pt modelId="{0206AF53-D451-4267-AC81-68C6CC03F37B}" type="pres">
      <dgm:prSet presAssocID="{5DE23A1F-B828-4AED-93AF-CB385BE40F90}" presName="invisiNode" presStyleLbl="node1" presStyleIdx="7" presStyleCnt="10"/>
      <dgm:spPr/>
    </dgm:pt>
    <dgm:pt modelId="{55472D87-4270-4864-9513-C4EF84F48593}" type="pres">
      <dgm:prSet presAssocID="{5DE23A1F-B828-4AED-93AF-CB385BE40F90}" presName="imagNode" presStyleLbl="fgImgPlace1" presStyleIdx="7" presStyleCnt="10"/>
      <dgm:spPr>
        <a:xfrm>
          <a:off x="6349875" y="203072"/>
          <a:ext cx="823945" cy="1127054"/>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gm:spPr>
    </dgm:pt>
    <dgm:pt modelId="{180CC420-22A6-4967-BD0A-16B1BE5DD723}" type="pres">
      <dgm:prSet presAssocID="{4F72BF1C-5C6D-4106-A1C4-ECB77BA1216C}" presName="sibTrans" presStyleLbl="sibTrans2D1" presStyleIdx="0" presStyleCnt="0"/>
      <dgm:spPr/>
    </dgm:pt>
    <dgm:pt modelId="{3209A560-3317-4B8E-947C-607FD3DF3066}" type="pres">
      <dgm:prSet presAssocID="{15FAF609-EF06-4219-A9A5-579532B2B0F5}" presName="compNode" presStyleCnt="0"/>
      <dgm:spPr/>
    </dgm:pt>
    <dgm:pt modelId="{6C212EEF-C90E-4A39-8624-2778E48E4BE0}" type="pres">
      <dgm:prSet presAssocID="{15FAF609-EF06-4219-A9A5-579532B2B0F5}" presName="bkgdShape" presStyleLbl="node1" presStyleIdx="8" presStyleCnt="10"/>
      <dgm:spPr/>
    </dgm:pt>
    <dgm:pt modelId="{7A28B743-5308-49B7-A36D-077D307978EA}" type="pres">
      <dgm:prSet presAssocID="{15FAF609-EF06-4219-A9A5-579532B2B0F5}" presName="nodeTx" presStyleLbl="node1" presStyleIdx="8" presStyleCnt="10">
        <dgm:presLayoutVars>
          <dgm:bulletEnabled val="1"/>
        </dgm:presLayoutVars>
      </dgm:prSet>
      <dgm:spPr/>
    </dgm:pt>
    <dgm:pt modelId="{0401C330-83F7-4374-B0FE-4979745BF16D}" type="pres">
      <dgm:prSet presAssocID="{15FAF609-EF06-4219-A9A5-579532B2B0F5}" presName="invisiNode" presStyleLbl="node1" presStyleIdx="8" presStyleCnt="10"/>
      <dgm:spPr/>
    </dgm:pt>
    <dgm:pt modelId="{8B20BB08-94B1-48F9-9897-CB80CA7F6C0C}" type="pres">
      <dgm:prSet presAssocID="{15FAF609-EF06-4219-A9A5-579532B2B0F5}" presName="imagNode" presStyleLbl="fgImgPlace1" presStyleIdx="8" presStyleCnt="10"/>
      <dgm:spPr>
        <a:xfrm>
          <a:off x="7252709" y="203072"/>
          <a:ext cx="823945" cy="1127054"/>
        </a:xfrm>
        <a:prstGeom prst="ellipse">
          <a:avLst/>
        </a:prstGeom>
        <a:blipFill dpi="0" rotWithShape="1">
          <a:blip xmlns:r="http://schemas.openxmlformats.org/officeDocument/2006/relationships" r:embed="rId9"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F67F770D-9EE3-448C-A8A4-D441C2B590E5}" type="pres">
      <dgm:prSet presAssocID="{6DF72718-445E-4FDC-B1E6-DF26AB44A9AF}" presName="sibTrans" presStyleLbl="sibTrans2D1" presStyleIdx="0" presStyleCnt="0"/>
      <dgm:spPr/>
    </dgm:pt>
    <dgm:pt modelId="{DEE6476C-3C9B-4114-B5E6-B41D5B87BEDA}" type="pres">
      <dgm:prSet presAssocID="{312AC8EC-3989-4E6B-A34C-4A44971F8422}" presName="compNode" presStyleCnt="0"/>
      <dgm:spPr/>
    </dgm:pt>
    <dgm:pt modelId="{046C3189-9723-4D48-AB42-84F0840E98A7}" type="pres">
      <dgm:prSet presAssocID="{312AC8EC-3989-4E6B-A34C-4A44971F8422}" presName="bkgdShape" presStyleLbl="node1" presStyleIdx="9" presStyleCnt="10"/>
      <dgm:spPr/>
    </dgm:pt>
    <dgm:pt modelId="{D27D4B50-EAD1-4E28-BB95-5202D94609AD}" type="pres">
      <dgm:prSet presAssocID="{312AC8EC-3989-4E6B-A34C-4A44971F8422}" presName="nodeTx" presStyleLbl="node1" presStyleIdx="9" presStyleCnt="10">
        <dgm:presLayoutVars>
          <dgm:bulletEnabled val="1"/>
        </dgm:presLayoutVars>
      </dgm:prSet>
      <dgm:spPr/>
    </dgm:pt>
    <dgm:pt modelId="{7513BE1C-84BB-43A0-B14A-E852AFD3D884}" type="pres">
      <dgm:prSet presAssocID="{312AC8EC-3989-4E6B-A34C-4A44971F8422}" presName="invisiNode" presStyleLbl="node1" presStyleIdx="9" presStyleCnt="10"/>
      <dgm:spPr/>
    </dgm:pt>
    <dgm:pt modelId="{A5E4E931-3070-4D12-BE4A-A7CFF0542571}" type="pres">
      <dgm:prSet presAssocID="{312AC8EC-3989-4E6B-A34C-4A44971F8422}" presName="imagNode" presStyleLbl="fgImgPlace1" presStyleIdx="9" presStyleCnt="10"/>
      <dgm:spPr>
        <a:xfrm>
          <a:off x="8155542" y="203072"/>
          <a:ext cx="823945" cy="1127054"/>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CB5E5B09-20CD-4245-A349-FF2971C82599}" srcId="{76CDA518-BC6C-454C-8425-289DBEFA6303}" destId="{0C927F58-D0E1-4B01-A6B6-C603E890F398}" srcOrd="2" destOrd="0" parTransId="{79673275-EAE9-4B21-BD17-BA2A2DC472F8}" sibTransId="{91B44C06-EF03-4B80-B764-56D43105AB17}"/>
    <dgm:cxn modelId="{4A8A7912-19DD-4170-BE92-5B4CEA10F0F4}" srcId="{76CDA518-BC6C-454C-8425-289DBEFA6303}" destId="{312AC8EC-3989-4E6B-A34C-4A44971F8422}" srcOrd="9" destOrd="0" parTransId="{4C6EC9C3-231F-4CE7-B7C6-B9BD23DC1532}" sibTransId="{9CD2B463-8A90-4055-A6A7-74FFBC8F1CA8}"/>
    <dgm:cxn modelId="{1C523813-002F-4E06-BB09-C5D00C73709B}" type="presOf" srcId="{51654D6A-95A4-4E7F-B6C4-FF063E7F512E}" destId="{EBD88C52-2018-48D1-9314-C17CB78960E1}" srcOrd="0" destOrd="0" presId="urn:microsoft.com/office/officeart/2005/8/layout/hList7"/>
    <dgm:cxn modelId="{49844915-79B7-4760-B8A6-6358800639E0}" srcId="{76CDA518-BC6C-454C-8425-289DBEFA6303}" destId="{15FAF609-EF06-4219-A9A5-579532B2B0F5}" srcOrd="8" destOrd="0" parTransId="{D2885B8D-6C0A-4181-92C1-3B3291BDFB29}" sibTransId="{6DF72718-445E-4FDC-B1E6-DF26AB44A9AF}"/>
    <dgm:cxn modelId="{EE6BF61A-B19F-4C39-8C06-B8706D9BA7BA}" srcId="{76CDA518-BC6C-454C-8425-289DBEFA6303}" destId="{4F7AD0EE-0E26-4017-9F94-86272D93EFC3}" srcOrd="4" destOrd="0" parTransId="{1B378C42-C627-4201-AE52-4BA974618512}" sibTransId="{51654D6A-95A4-4E7F-B6C4-FF063E7F512E}"/>
    <dgm:cxn modelId="{12110A1E-07E5-4867-8924-79D6630C17C6}" type="presOf" srcId="{EDE82B6F-CA32-4C6B-8BFB-B30D12284093}" destId="{FA06BBCE-464F-4266-B09B-D42E3ACE62C5}" srcOrd="0" destOrd="0" presId="urn:microsoft.com/office/officeart/2005/8/layout/hList7"/>
    <dgm:cxn modelId="{83120230-15CF-4E4A-9B10-5AB8D831D9D7}" type="presOf" srcId="{EDE82B6F-CA32-4C6B-8BFB-B30D12284093}" destId="{4010F67F-62A0-45F8-9086-6325303267DE}" srcOrd="1" destOrd="0" presId="urn:microsoft.com/office/officeart/2005/8/layout/hList7"/>
    <dgm:cxn modelId="{EE1F8730-E41D-4888-8091-8ADFA9BE2D54}" type="presOf" srcId="{4F72BF1C-5C6D-4106-A1C4-ECB77BA1216C}" destId="{180CC420-22A6-4967-BD0A-16B1BE5DD723}" srcOrd="0" destOrd="0" presId="urn:microsoft.com/office/officeart/2005/8/layout/hList7"/>
    <dgm:cxn modelId="{DA375233-0C46-4FA9-B168-858D9E87495A}" type="presOf" srcId="{167BF358-8434-4987-B85A-37964861114E}" destId="{2E70E187-B08A-486D-8A45-C8A232CC337A}" srcOrd="0" destOrd="0" presId="urn:microsoft.com/office/officeart/2005/8/layout/hList7"/>
    <dgm:cxn modelId="{0F6EB633-F2B0-43E9-9D7D-147ED0CAF52B}" type="presOf" srcId="{312AC8EC-3989-4E6B-A34C-4A44971F8422}" destId="{046C3189-9723-4D48-AB42-84F0840E98A7}" srcOrd="0" destOrd="0" presId="urn:microsoft.com/office/officeart/2005/8/layout/hList7"/>
    <dgm:cxn modelId="{662FCF39-6008-4D96-84FA-337968BE560C}" type="presOf" srcId="{4B7087D8-60F7-45B3-90E8-83EEE7316E5B}" destId="{620E0897-60F4-4FE7-BB5B-EC1118AD18C4}" srcOrd="0" destOrd="0" presId="urn:microsoft.com/office/officeart/2005/8/layout/hList7"/>
    <dgm:cxn modelId="{A2D6653A-6BB0-4F5E-B478-B413DEF1F37D}" type="presOf" srcId="{4F7AD0EE-0E26-4017-9F94-86272D93EFC3}" destId="{0F17CE07-4E74-4F15-86EB-6C6567CBA919}" srcOrd="0" destOrd="0" presId="urn:microsoft.com/office/officeart/2005/8/layout/hList7"/>
    <dgm:cxn modelId="{9697DD3F-1923-415C-B9D3-CEE56720C4CC}" srcId="{76CDA518-BC6C-454C-8425-289DBEFA6303}" destId="{167BF358-8434-4987-B85A-37964861114E}" srcOrd="3" destOrd="0" parTransId="{CAB79F3C-EB84-4F7C-A9F7-2D2507D5DBE7}" sibTransId="{23117442-D303-468D-9B1A-74E04914477C}"/>
    <dgm:cxn modelId="{9289F541-01BB-4432-B9FC-11E020530607}" type="presOf" srcId="{87EBC7B2-62CC-4F4D-B8F1-6913234E01AB}" destId="{1E2AF601-0E14-41E6-A130-E7A0A9003234}" srcOrd="0" destOrd="0" presId="urn:microsoft.com/office/officeart/2005/8/layout/hList7"/>
    <dgm:cxn modelId="{1B55AB57-8769-4433-BC6D-3F99C7B9FAB0}" type="presOf" srcId="{0C927F58-D0E1-4B01-A6B6-C603E890F398}" destId="{991FE780-09B4-437E-87F1-633B9F17E51A}" srcOrd="0" destOrd="0" presId="urn:microsoft.com/office/officeart/2005/8/layout/hList7"/>
    <dgm:cxn modelId="{3010D677-843A-41AF-B19F-380B234A9644}" type="presOf" srcId="{82ED9815-0689-437F-AB55-8011A9589219}" destId="{80C6CD21-4D30-4F02-A5E3-108A4E386C2A}" srcOrd="1" destOrd="0" presId="urn:microsoft.com/office/officeart/2005/8/layout/hList7"/>
    <dgm:cxn modelId="{6EBF0958-14B8-46D6-946A-55D79E6E528B}" type="presOf" srcId="{095AE3E2-7CB6-43CA-A532-FBE35E2C2239}" destId="{B403F713-81E6-4AE7-B3A1-1A307AF769A8}" srcOrd="0" destOrd="0" presId="urn:microsoft.com/office/officeart/2005/8/layout/hList7"/>
    <dgm:cxn modelId="{2E1A1579-A6BA-476F-822B-86009E26C1D5}" srcId="{76CDA518-BC6C-454C-8425-289DBEFA6303}" destId="{87EBC7B2-62CC-4F4D-B8F1-6913234E01AB}" srcOrd="6" destOrd="0" parTransId="{792074DA-5FA9-4FC5-82A0-319076547753}" sibTransId="{B3C296FB-3485-4B9E-A81F-C9229475D8E6}"/>
    <dgm:cxn modelId="{3A168159-F514-4D05-9D15-75431E275694}" type="presOf" srcId="{DA761F70-B11F-4EA6-915D-15ADF7DDBA23}" destId="{7DF9CCCA-3B9D-4598-9B0D-5726972F0780}" srcOrd="0" destOrd="0" presId="urn:microsoft.com/office/officeart/2005/8/layout/hList7"/>
    <dgm:cxn modelId="{7AC4B77A-DAFF-4FBE-9270-9429405FB40E}" type="presOf" srcId="{91B44C06-EF03-4B80-B764-56D43105AB17}" destId="{1F0423FB-D68E-4585-AD64-427F976129F3}" srcOrd="0" destOrd="0" presId="urn:microsoft.com/office/officeart/2005/8/layout/hList7"/>
    <dgm:cxn modelId="{9E22D085-E0E9-4B1C-8A6A-C57206DF8895}" type="presOf" srcId="{5DE23A1F-B828-4AED-93AF-CB385BE40F90}" destId="{620747C8-B56B-4616-9A1D-BDC76FE2232C}" srcOrd="0" destOrd="0" presId="urn:microsoft.com/office/officeart/2005/8/layout/hList7"/>
    <dgm:cxn modelId="{9DE9A892-2074-4CBF-98B0-745517EADAE5}" type="presOf" srcId="{5DE23A1F-B828-4AED-93AF-CB385BE40F90}" destId="{597A3276-0637-471F-8C39-62B3791F94E7}" srcOrd="1" destOrd="0" presId="urn:microsoft.com/office/officeart/2005/8/layout/hList7"/>
    <dgm:cxn modelId="{36624C9E-C7BB-44F8-92F8-AF4B1AF6A923}" type="presOf" srcId="{312AC8EC-3989-4E6B-A34C-4A44971F8422}" destId="{D27D4B50-EAD1-4E28-BB95-5202D94609AD}" srcOrd="1" destOrd="0" presId="urn:microsoft.com/office/officeart/2005/8/layout/hList7"/>
    <dgm:cxn modelId="{9E31DBA0-E939-49A6-A6BC-57FBA271E74D}" srcId="{76CDA518-BC6C-454C-8425-289DBEFA6303}" destId="{EDE82B6F-CA32-4C6B-8BFB-B30D12284093}" srcOrd="1" destOrd="0" parTransId="{9B21EF5D-1347-4E9C-B71F-5BDA8B9DA602}" sibTransId="{4B7087D8-60F7-45B3-90E8-83EEE7316E5B}"/>
    <dgm:cxn modelId="{5EE004A5-3774-4BB1-B9EC-EDCC333FB895}" srcId="{76CDA518-BC6C-454C-8425-289DBEFA6303}" destId="{DA761F70-B11F-4EA6-915D-15ADF7DDBA23}" srcOrd="5" destOrd="0" parTransId="{205211D0-56BC-42B4-8B39-5E0986F07326}" sibTransId="{8B7B9245-1212-4EA2-8DBA-AB21D24D994E}"/>
    <dgm:cxn modelId="{9A3F4BAA-79D8-469B-B567-9488E3562F84}" type="presOf" srcId="{87EBC7B2-62CC-4F4D-B8F1-6913234E01AB}" destId="{EFEA8269-3FA8-4E67-A41C-D7364A1F0F81}" srcOrd="1" destOrd="0" presId="urn:microsoft.com/office/officeart/2005/8/layout/hList7"/>
    <dgm:cxn modelId="{8DB8FAB8-F8BE-4232-8E1A-61CBAFE1B3A6}" srcId="{76CDA518-BC6C-454C-8425-289DBEFA6303}" destId="{82ED9815-0689-437F-AB55-8011A9589219}" srcOrd="0" destOrd="0" parTransId="{CA69EC14-8F26-4324-9465-B228833C3D9E}" sibTransId="{095AE3E2-7CB6-43CA-A532-FBE35E2C2239}"/>
    <dgm:cxn modelId="{248B32C3-2711-45FB-A7E4-F6788733167D}" type="presOf" srcId="{DA761F70-B11F-4EA6-915D-15ADF7DDBA23}" destId="{3A3CCAAA-9391-4727-92C0-D8017A0163A3}" srcOrd="1" destOrd="0" presId="urn:microsoft.com/office/officeart/2005/8/layout/hList7"/>
    <dgm:cxn modelId="{A189E8C8-377C-4E7D-A34C-EF786E666C7D}" type="presOf" srcId="{15FAF609-EF06-4219-A9A5-579532B2B0F5}" destId="{7A28B743-5308-49B7-A36D-077D307978EA}" srcOrd="1" destOrd="0" presId="urn:microsoft.com/office/officeart/2005/8/layout/hList7"/>
    <dgm:cxn modelId="{B23DACD6-8113-4336-8719-9839AF4B1795}" type="presOf" srcId="{76CDA518-BC6C-454C-8425-289DBEFA6303}" destId="{700DEE2E-009E-4920-8919-3EBA1BD25605}" srcOrd="0" destOrd="0" presId="urn:microsoft.com/office/officeart/2005/8/layout/hList7"/>
    <dgm:cxn modelId="{FAA028D7-1DE7-4442-9490-EEB6E1171220}" type="presOf" srcId="{23117442-D303-468D-9B1A-74E04914477C}" destId="{92BB5058-E676-44FD-8396-B1C6E9350E2F}" srcOrd="0" destOrd="0" presId="urn:microsoft.com/office/officeart/2005/8/layout/hList7"/>
    <dgm:cxn modelId="{52FD1BD9-942B-42FC-89C4-CA1C6D6A324F}" type="presOf" srcId="{82ED9815-0689-437F-AB55-8011A9589219}" destId="{33027701-4552-4E82-B8B5-201818F384E1}" srcOrd="0" destOrd="0" presId="urn:microsoft.com/office/officeart/2005/8/layout/hList7"/>
    <dgm:cxn modelId="{EF3EC2E4-CF1B-43F2-BD80-5F80F6C32568}" type="presOf" srcId="{6DF72718-445E-4FDC-B1E6-DF26AB44A9AF}" destId="{F67F770D-9EE3-448C-A8A4-D441C2B590E5}" srcOrd="0" destOrd="0" presId="urn:microsoft.com/office/officeart/2005/8/layout/hList7"/>
    <dgm:cxn modelId="{CA9346E7-D6F8-4EA2-9D92-51AAA605F8DD}" type="presOf" srcId="{0C927F58-D0E1-4B01-A6B6-C603E890F398}" destId="{9214762E-771B-4644-B4EF-48158964CAF7}" srcOrd="1" destOrd="0" presId="urn:microsoft.com/office/officeart/2005/8/layout/hList7"/>
    <dgm:cxn modelId="{815729E8-E25D-4A72-BD47-FE40CD2B80FE}" type="presOf" srcId="{167BF358-8434-4987-B85A-37964861114E}" destId="{0B0F9D5E-01B5-4D70-8912-3735DC726156}" srcOrd="1" destOrd="0" presId="urn:microsoft.com/office/officeart/2005/8/layout/hList7"/>
    <dgm:cxn modelId="{4E5399E9-945F-4B4C-8FE5-B460E55BC7AD}" type="presOf" srcId="{B3C296FB-3485-4B9E-A81F-C9229475D8E6}" destId="{A1BE973D-2666-428F-968A-6FB64469B94A}" srcOrd="0" destOrd="0" presId="urn:microsoft.com/office/officeart/2005/8/layout/hList7"/>
    <dgm:cxn modelId="{703063F1-FCA8-493B-B8AE-11DB8560AFD4}" type="presOf" srcId="{15FAF609-EF06-4219-A9A5-579532B2B0F5}" destId="{6C212EEF-C90E-4A39-8624-2778E48E4BE0}" srcOrd="0" destOrd="0" presId="urn:microsoft.com/office/officeart/2005/8/layout/hList7"/>
    <dgm:cxn modelId="{57F181F1-6B71-4EAF-824A-3C3569D63AC5}" srcId="{76CDA518-BC6C-454C-8425-289DBEFA6303}" destId="{5DE23A1F-B828-4AED-93AF-CB385BE40F90}" srcOrd="7" destOrd="0" parTransId="{AC415565-C001-469D-988D-42CCD55DFDCC}" sibTransId="{4F72BF1C-5C6D-4106-A1C4-ECB77BA1216C}"/>
    <dgm:cxn modelId="{05E35DFB-AF70-4C1D-96C7-B8BC87201543}" type="presOf" srcId="{4F7AD0EE-0E26-4017-9F94-86272D93EFC3}" destId="{8D07021B-273A-4B9A-9F4E-3DC526DA65BD}" srcOrd="1" destOrd="0" presId="urn:microsoft.com/office/officeart/2005/8/layout/hList7"/>
    <dgm:cxn modelId="{C49DCCFE-1215-498E-A1C6-A1A823895249}" type="presOf" srcId="{8B7B9245-1212-4EA2-8DBA-AB21D24D994E}" destId="{1BFDB655-8D21-4995-B102-9474CBAFCA39}" srcOrd="0" destOrd="0" presId="urn:microsoft.com/office/officeart/2005/8/layout/hList7"/>
    <dgm:cxn modelId="{66403882-303E-4DBA-9699-723003DCA811}" type="presParOf" srcId="{700DEE2E-009E-4920-8919-3EBA1BD25605}" destId="{6CA53C31-027B-47B6-99A7-1B4548807CCF}" srcOrd="0" destOrd="0" presId="urn:microsoft.com/office/officeart/2005/8/layout/hList7"/>
    <dgm:cxn modelId="{B21CE3E0-C884-4071-8CF9-BB24C702A3A3}" type="presParOf" srcId="{700DEE2E-009E-4920-8919-3EBA1BD25605}" destId="{474004DD-83D6-490F-8C13-1D7113C388B6}" srcOrd="1" destOrd="0" presId="urn:microsoft.com/office/officeart/2005/8/layout/hList7"/>
    <dgm:cxn modelId="{576714EA-F462-4ED6-A2E0-876FC6A1C845}" type="presParOf" srcId="{474004DD-83D6-490F-8C13-1D7113C388B6}" destId="{1596B23E-FF3A-4F13-8B81-DB82401CB8A2}" srcOrd="0" destOrd="0" presId="urn:microsoft.com/office/officeart/2005/8/layout/hList7"/>
    <dgm:cxn modelId="{ADB3E9FF-1F6E-4560-97E7-BA3ED5CC3BF9}" type="presParOf" srcId="{1596B23E-FF3A-4F13-8B81-DB82401CB8A2}" destId="{33027701-4552-4E82-B8B5-201818F384E1}" srcOrd="0" destOrd="0" presId="urn:microsoft.com/office/officeart/2005/8/layout/hList7"/>
    <dgm:cxn modelId="{CD3ED116-738E-4F22-8EA0-8DB8380FF554}" type="presParOf" srcId="{1596B23E-FF3A-4F13-8B81-DB82401CB8A2}" destId="{80C6CD21-4D30-4F02-A5E3-108A4E386C2A}" srcOrd="1" destOrd="0" presId="urn:microsoft.com/office/officeart/2005/8/layout/hList7"/>
    <dgm:cxn modelId="{7BAE6B39-95C9-4FC9-857C-00F0D6EFBCF7}" type="presParOf" srcId="{1596B23E-FF3A-4F13-8B81-DB82401CB8A2}" destId="{76216FFC-B42E-47B5-BEF6-E584E61758BE}" srcOrd="2" destOrd="0" presId="urn:microsoft.com/office/officeart/2005/8/layout/hList7"/>
    <dgm:cxn modelId="{58F46BE4-B062-43B3-BDE6-367C05645391}" type="presParOf" srcId="{1596B23E-FF3A-4F13-8B81-DB82401CB8A2}" destId="{0304F202-A9F3-479D-BEB1-3ABB9CCAFAF9}" srcOrd="3" destOrd="0" presId="urn:microsoft.com/office/officeart/2005/8/layout/hList7"/>
    <dgm:cxn modelId="{4A140DCC-F06D-45F8-95F1-717FE5C1855A}" type="presParOf" srcId="{474004DD-83D6-490F-8C13-1D7113C388B6}" destId="{B403F713-81E6-4AE7-B3A1-1A307AF769A8}" srcOrd="1" destOrd="0" presId="urn:microsoft.com/office/officeart/2005/8/layout/hList7"/>
    <dgm:cxn modelId="{739EE2BA-509C-41D9-86BC-778E57F80E3B}" type="presParOf" srcId="{474004DD-83D6-490F-8C13-1D7113C388B6}" destId="{B9908DC9-75CD-470F-86E2-F7B565FA29D9}" srcOrd="2" destOrd="0" presId="urn:microsoft.com/office/officeart/2005/8/layout/hList7"/>
    <dgm:cxn modelId="{77B5E5A5-E487-46A5-B2F2-FA2FD213398D}" type="presParOf" srcId="{B9908DC9-75CD-470F-86E2-F7B565FA29D9}" destId="{FA06BBCE-464F-4266-B09B-D42E3ACE62C5}" srcOrd="0" destOrd="0" presId="urn:microsoft.com/office/officeart/2005/8/layout/hList7"/>
    <dgm:cxn modelId="{3669B955-F869-4689-9990-748586B2BF9D}" type="presParOf" srcId="{B9908DC9-75CD-470F-86E2-F7B565FA29D9}" destId="{4010F67F-62A0-45F8-9086-6325303267DE}" srcOrd="1" destOrd="0" presId="urn:microsoft.com/office/officeart/2005/8/layout/hList7"/>
    <dgm:cxn modelId="{6E801378-E0C0-4ADD-9F21-8E674A2EE1DB}" type="presParOf" srcId="{B9908DC9-75CD-470F-86E2-F7B565FA29D9}" destId="{BA70FC0A-0E40-43D4-9CED-0E9CD2687E95}" srcOrd="2" destOrd="0" presId="urn:microsoft.com/office/officeart/2005/8/layout/hList7"/>
    <dgm:cxn modelId="{01ABC13A-4364-45E2-858D-86FABCB82333}" type="presParOf" srcId="{B9908DC9-75CD-470F-86E2-F7B565FA29D9}" destId="{AF799562-D0FE-4304-8CBE-F6EBFAE4013A}" srcOrd="3" destOrd="0" presId="urn:microsoft.com/office/officeart/2005/8/layout/hList7"/>
    <dgm:cxn modelId="{1398982A-7E5E-4B53-B7F6-C7AE4EC43CDA}" type="presParOf" srcId="{474004DD-83D6-490F-8C13-1D7113C388B6}" destId="{620E0897-60F4-4FE7-BB5B-EC1118AD18C4}" srcOrd="3" destOrd="0" presId="urn:microsoft.com/office/officeart/2005/8/layout/hList7"/>
    <dgm:cxn modelId="{0C2C912C-2644-4E66-84B1-678A2933A000}" type="presParOf" srcId="{474004DD-83D6-490F-8C13-1D7113C388B6}" destId="{D8032356-C94D-4EB5-BD43-52AF1F0DC0DA}" srcOrd="4" destOrd="0" presId="urn:microsoft.com/office/officeart/2005/8/layout/hList7"/>
    <dgm:cxn modelId="{ACA8A327-9C8E-48CA-A1A4-47FCEA08AED4}" type="presParOf" srcId="{D8032356-C94D-4EB5-BD43-52AF1F0DC0DA}" destId="{991FE780-09B4-437E-87F1-633B9F17E51A}" srcOrd="0" destOrd="0" presId="urn:microsoft.com/office/officeart/2005/8/layout/hList7"/>
    <dgm:cxn modelId="{3E8D3153-4902-4375-B1B4-02C8FC7C3773}" type="presParOf" srcId="{D8032356-C94D-4EB5-BD43-52AF1F0DC0DA}" destId="{9214762E-771B-4644-B4EF-48158964CAF7}" srcOrd="1" destOrd="0" presId="urn:microsoft.com/office/officeart/2005/8/layout/hList7"/>
    <dgm:cxn modelId="{7A22D462-C0CB-492D-B8E6-D6C66F58E294}" type="presParOf" srcId="{D8032356-C94D-4EB5-BD43-52AF1F0DC0DA}" destId="{FB25865C-F5C6-44CB-B4D2-3814AA594E66}" srcOrd="2" destOrd="0" presId="urn:microsoft.com/office/officeart/2005/8/layout/hList7"/>
    <dgm:cxn modelId="{3F793554-E02B-4EED-9870-85B933AC3EC9}" type="presParOf" srcId="{D8032356-C94D-4EB5-BD43-52AF1F0DC0DA}" destId="{069CDC01-BE12-484D-9486-671E87A5E1A9}" srcOrd="3" destOrd="0" presId="urn:microsoft.com/office/officeart/2005/8/layout/hList7"/>
    <dgm:cxn modelId="{159B6F88-28B4-45BC-89E8-3CCC2E681A7B}" type="presParOf" srcId="{474004DD-83D6-490F-8C13-1D7113C388B6}" destId="{1F0423FB-D68E-4585-AD64-427F976129F3}" srcOrd="5" destOrd="0" presId="urn:microsoft.com/office/officeart/2005/8/layout/hList7"/>
    <dgm:cxn modelId="{0F1ACEAF-F5E4-4E22-A734-2CAFC017B0F5}" type="presParOf" srcId="{474004DD-83D6-490F-8C13-1D7113C388B6}" destId="{67FA1698-9E24-4229-A2FA-F4674B67919C}" srcOrd="6" destOrd="0" presId="urn:microsoft.com/office/officeart/2005/8/layout/hList7"/>
    <dgm:cxn modelId="{BFF05C29-CB5D-4D76-8A86-F26D6D98F497}" type="presParOf" srcId="{67FA1698-9E24-4229-A2FA-F4674B67919C}" destId="{2E70E187-B08A-486D-8A45-C8A232CC337A}" srcOrd="0" destOrd="0" presId="urn:microsoft.com/office/officeart/2005/8/layout/hList7"/>
    <dgm:cxn modelId="{57EA0B2B-A5B4-40B9-AAFA-69AAD083ECF7}" type="presParOf" srcId="{67FA1698-9E24-4229-A2FA-F4674B67919C}" destId="{0B0F9D5E-01B5-4D70-8912-3735DC726156}" srcOrd="1" destOrd="0" presId="urn:microsoft.com/office/officeart/2005/8/layout/hList7"/>
    <dgm:cxn modelId="{B2C9B959-64C7-4AD9-8B93-9A3DAB8F01EF}" type="presParOf" srcId="{67FA1698-9E24-4229-A2FA-F4674B67919C}" destId="{FC7B3C5D-EC91-4467-AF60-0E5515B36ED2}" srcOrd="2" destOrd="0" presId="urn:microsoft.com/office/officeart/2005/8/layout/hList7"/>
    <dgm:cxn modelId="{91981C83-5779-402E-911B-650A1A3F4753}" type="presParOf" srcId="{67FA1698-9E24-4229-A2FA-F4674B67919C}" destId="{640B4EA2-5D13-4CA1-86A9-3221B0994580}" srcOrd="3" destOrd="0" presId="urn:microsoft.com/office/officeart/2005/8/layout/hList7"/>
    <dgm:cxn modelId="{ECAA67DF-CA90-43D9-9DB1-6F1A74162E92}" type="presParOf" srcId="{474004DD-83D6-490F-8C13-1D7113C388B6}" destId="{92BB5058-E676-44FD-8396-B1C6E9350E2F}" srcOrd="7" destOrd="0" presId="urn:microsoft.com/office/officeart/2005/8/layout/hList7"/>
    <dgm:cxn modelId="{3C7FFDC0-80FD-4C41-861C-CA7010089CD8}" type="presParOf" srcId="{474004DD-83D6-490F-8C13-1D7113C388B6}" destId="{44F6A7E9-A24E-43F1-8876-7D150D31E9D4}" srcOrd="8" destOrd="0" presId="urn:microsoft.com/office/officeart/2005/8/layout/hList7"/>
    <dgm:cxn modelId="{D98C04F7-3BE5-4957-A160-ECFCEBAA1206}" type="presParOf" srcId="{44F6A7E9-A24E-43F1-8876-7D150D31E9D4}" destId="{0F17CE07-4E74-4F15-86EB-6C6567CBA919}" srcOrd="0" destOrd="0" presId="urn:microsoft.com/office/officeart/2005/8/layout/hList7"/>
    <dgm:cxn modelId="{7B5F780B-4FA8-448F-BF8F-32E316FC322A}" type="presParOf" srcId="{44F6A7E9-A24E-43F1-8876-7D150D31E9D4}" destId="{8D07021B-273A-4B9A-9F4E-3DC526DA65BD}" srcOrd="1" destOrd="0" presId="urn:microsoft.com/office/officeart/2005/8/layout/hList7"/>
    <dgm:cxn modelId="{52BB9FE3-6F98-4F15-8CF5-CF6B851B8768}" type="presParOf" srcId="{44F6A7E9-A24E-43F1-8876-7D150D31E9D4}" destId="{D5E502C2-DE8D-4346-877A-9C40A3864E73}" srcOrd="2" destOrd="0" presId="urn:microsoft.com/office/officeart/2005/8/layout/hList7"/>
    <dgm:cxn modelId="{3E1C65BF-65DF-485C-9773-79176B2FEA13}" type="presParOf" srcId="{44F6A7E9-A24E-43F1-8876-7D150D31E9D4}" destId="{1722C8D5-9191-4617-9A5C-B2D813A9D915}" srcOrd="3" destOrd="0" presId="urn:microsoft.com/office/officeart/2005/8/layout/hList7"/>
    <dgm:cxn modelId="{F6D15635-6391-4AD5-A336-4B0919D2BDE9}" type="presParOf" srcId="{474004DD-83D6-490F-8C13-1D7113C388B6}" destId="{EBD88C52-2018-48D1-9314-C17CB78960E1}" srcOrd="9" destOrd="0" presId="urn:microsoft.com/office/officeart/2005/8/layout/hList7"/>
    <dgm:cxn modelId="{86F11F4F-4986-44B2-886B-ED889141033C}" type="presParOf" srcId="{474004DD-83D6-490F-8C13-1D7113C388B6}" destId="{0F54D2C3-2473-46B1-B62D-6D975835F768}" srcOrd="10" destOrd="0" presId="urn:microsoft.com/office/officeart/2005/8/layout/hList7"/>
    <dgm:cxn modelId="{1B46EDC0-1EFA-4404-867C-2DE321C3941C}" type="presParOf" srcId="{0F54D2C3-2473-46B1-B62D-6D975835F768}" destId="{7DF9CCCA-3B9D-4598-9B0D-5726972F0780}" srcOrd="0" destOrd="0" presId="urn:microsoft.com/office/officeart/2005/8/layout/hList7"/>
    <dgm:cxn modelId="{932D6225-ECA7-48A1-8AC3-E8391D5A6D67}" type="presParOf" srcId="{0F54D2C3-2473-46B1-B62D-6D975835F768}" destId="{3A3CCAAA-9391-4727-92C0-D8017A0163A3}" srcOrd="1" destOrd="0" presId="urn:microsoft.com/office/officeart/2005/8/layout/hList7"/>
    <dgm:cxn modelId="{6D5BE0D7-3A8A-4615-8013-C7014C3BB980}" type="presParOf" srcId="{0F54D2C3-2473-46B1-B62D-6D975835F768}" destId="{57AF0E7A-6E2A-4DFD-8782-FF6ACFBFE49A}" srcOrd="2" destOrd="0" presId="urn:microsoft.com/office/officeart/2005/8/layout/hList7"/>
    <dgm:cxn modelId="{6983BF68-DA04-47C2-872B-ED9741F91E89}" type="presParOf" srcId="{0F54D2C3-2473-46B1-B62D-6D975835F768}" destId="{0ED1F304-354B-4320-B27C-70A3951670CA}" srcOrd="3" destOrd="0" presId="urn:microsoft.com/office/officeart/2005/8/layout/hList7"/>
    <dgm:cxn modelId="{3DC5EE6C-13AE-448D-BC35-F9077B5F0D9F}" type="presParOf" srcId="{474004DD-83D6-490F-8C13-1D7113C388B6}" destId="{1BFDB655-8D21-4995-B102-9474CBAFCA39}" srcOrd="11" destOrd="0" presId="urn:microsoft.com/office/officeart/2005/8/layout/hList7"/>
    <dgm:cxn modelId="{8F64572C-707B-4316-8346-9E46ED72F008}" type="presParOf" srcId="{474004DD-83D6-490F-8C13-1D7113C388B6}" destId="{E3D4926D-D56C-4D55-82B1-FA30BBB9C0E6}" srcOrd="12" destOrd="0" presId="urn:microsoft.com/office/officeart/2005/8/layout/hList7"/>
    <dgm:cxn modelId="{52002706-CA26-4E3D-988D-5EF5CAD3E5A9}" type="presParOf" srcId="{E3D4926D-D56C-4D55-82B1-FA30BBB9C0E6}" destId="{1E2AF601-0E14-41E6-A130-E7A0A9003234}" srcOrd="0" destOrd="0" presId="urn:microsoft.com/office/officeart/2005/8/layout/hList7"/>
    <dgm:cxn modelId="{AB0A17C8-F40C-4C66-B3B1-FE7946E18ADF}" type="presParOf" srcId="{E3D4926D-D56C-4D55-82B1-FA30BBB9C0E6}" destId="{EFEA8269-3FA8-4E67-A41C-D7364A1F0F81}" srcOrd="1" destOrd="0" presId="urn:microsoft.com/office/officeart/2005/8/layout/hList7"/>
    <dgm:cxn modelId="{BB5D29CE-4D9B-4FE8-B68C-95EDF68E8100}" type="presParOf" srcId="{E3D4926D-D56C-4D55-82B1-FA30BBB9C0E6}" destId="{0EA924EF-8D1F-47B0-BF16-25A8EDEA9546}" srcOrd="2" destOrd="0" presId="urn:microsoft.com/office/officeart/2005/8/layout/hList7"/>
    <dgm:cxn modelId="{5301C4CD-C833-4852-85DF-E4E7F351527B}" type="presParOf" srcId="{E3D4926D-D56C-4D55-82B1-FA30BBB9C0E6}" destId="{92DE6F99-74F9-48AD-8F0A-3356A4758B7E}" srcOrd="3" destOrd="0" presId="urn:microsoft.com/office/officeart/2005/8/layout/hList7"/>
    <dgm:cxn modelId="{32C9FEE3-FF3F-42FB-94AF-6AC4184FCA5F}" type="presParOf" srcId="{474004DD-83D6-490F-8C13-1D7113C388B6}" destId="{A1BE973D-2666-428F-968A-6FB64469B94A}" srcOrd="13" destOrd="0" presId="urn:microsoft.com/office/officeart/2005/8/layout/hList7"/>
    <dgm:cxn modelId="{72F058A5-26DF-48B8-AD0E-38C631F67876}" type="presParOf" srcId="{474004DD-83D6-490F-8C13-1D7113C388B6}" destId="{FB0C6E0C-92BE-4A54-B44D-FD3B9DEFEEF5}" srcOrd="14" destOrd="0" presId="urn:microsoft.com/office/officeart/2005/8/layout/hList7"/>
    <dgm:cxn modelId="{B0AC9F55-4FF6-4068-AE6D-C934ED6BBA53}" type="presParOf" srcId="{FB0C6E0C-92BE-4A54-B44D-FD3B9DEFEEF5}" destId="{620747C8-B56B-4616-9A1D-BDC76FE2232C}" srcOrd="0" destOrd="0" presId="urn:microsoft.com/office/officeart/2005/8/layout/hList7"/>
    <dgm:cxn modelId="{3C3F168E-D671-4E08-A2ED-B89654CD24F3}" type="presParOf" srcId="{FB0C6E0C-92BE-4A54-B44D-FD3B9DEFEEF5}" destId="{597A3276-0637-471F-8C39-62B3791F94E7}" srcOrd="1" destOrd="0" presId="urn:microsoft.com/office/officeart/2005/8/layout/hList7"/>
    <dgm:cxn modelId="{27EA8704-AFA0-4ADA-92E3-E83C6782268A}" type="presParOf" srcId="{FB0C6E0C-92BE-4A54-B44D-FD3B9DEFEEF5}" destId="{0206AF53-D451-4267-AC81-68C6CC03F37B}" srcOrd="2" destOrd="0" presId="urn:microsoft.com/office/officeart/2005/8/layout/hList7"/>
    <dgm:cxn modelId="{16AD9D15-9178-457B-AEDE-DD7191634009}" type="presParOf" srcId="{FB0C6E0C-92BE-4A54-B44D-FD3B9DEFEEF5}" destId="{55472D87-4270-4864-9513-C4EF84F48593}" srcOrd="3" destOrd="0" presId="urn:microsoft.com/office/officeart/2005/8/layout/hList7"/>
    <dgm:cxn modelId="{F32EAFD5-1F1B-4AAF-8F05-5C2E795012EF}" type="presParOf" srcId="{474004DD-83D6-490F-8C13-1D7113C388B6}" destId="{180CC420-22A6-4967-BD0A-16B1BE5DD723}" srcOrd="15" destOrd="0" presId="urn:microsoft.com/office/officeart/2005/8/layout/hList7"/>
    <dgm:cxn modelId="{4505E924-BFF2-48B1-BFC8-4A12C750276B}" type="presParOf" srcId="{474004DD-83D6-490F-8C13-1D7113C388B6}" destId="{3209A560-3317-4B8E-947C-607FD3DF3066}" srcOrd="16" destOrd="0" presId="urn:microsoft.com/office/officeart/2005/8/layout/hList7"/>
    <dgm:cxn modelId="{6C64D894-0B16-414C-A0AD-3DBBA4BBB9CC}" type="presParOf" srcId="{3209A560-3317-4B8E-947C-607FD3DF3066}" destId="{6C212EEF-C90E-4A39-8624-2778E48E4BE0}" srcOrd="0" destOrd="0" presId="urn:microsoft.com/office/officeart/2005/8/layout/hList7"/>
    <dgm:cxn modelId="{D18A45E4-F0A5-4611-82BB-87D15304EEDE}" type="presParOf" srcId="{3209A560-3317-4B8E-947C-607FD3DF3066}" destId="{7A28B743-5308-49B7-A36D-077D307978EA}" srcOrd="1" destOrd="0" presId="urn:microsoft.com/office/officeart/2005/8/layout/hList7"/>
    <dgm:cxn modelId="{2D616029-4C72-4BB1-B0B9-0FF20143F3DF}" type="presParOf" srcId="{3209A560-3317-4B8E-947C-607FD3DF3066}" destId="{0401C330-83F7-4374-B0FE-4979745BF16D}" srcOrd="2" destOrd="0" presId="urn:microsoft.com/office/officeart/2005/8/layout/hList7"/>
    <dgm:cxn modelId="{98DF5B9A-D061-4470-8381-7C31CD34D816}" type="presParOf" srcId="{3209A560-3317-4B8E-947C-607FD3DF3066}" destId="{8B20BB08-94B1-48F9-9897-CB80CA7F6C0C}" srcOrd="3" destOrd="0" presId="urn:microsoft.com/office/officeart/2005/8/layout/hList7"/>
    <dgm:cxn modelId="{E8B4E76D-C3F5-4757-AC62-C9BE7DFE6675}" type="presParOf" srcId="{474004DD-83D6-490F-8C13-1D7113C388B6}" destId="{F67F770D-9EE3-448C-A8A4-D441C2B590E5}" srcOrd="17" destOrd="0" presId="urn:microsoft.com/office/officeart/2005/8/layout/hList7"/>
    <dgm:cxn modelId="{49984D9D-FCF4-423B-A68F-D56B759D228D}" type="presParOf" srcId="{474004DD-83D6-490F-8C13-1D7113C388B6}" destId="{DEE6476C-3C9B-4114-B5E6-B41D5B87BEDA}" srcOrd="18" destOrd="0" presId="urn:microsoft.com/office/officeart/2005/8/layout/hList7"/>
    <dgm:cxn modelId="{A7C0BC45-94A0-4472-BE9A-146783C8ED9D}" type="presParOf" srcId="{DEE6476C-3C9B-4114-B5E6-B41D5B87BEDA}" destId="{046C3189-9723-4D48-AB42-84F0840E98A7}" srcOrd="0" destOrd="0" presId="urn:microsoft.com/office/officeart/2005/8/layout/hList7"/>
    <dgm:cxn modelId="{F0794833-436C-4318-A147-A3D52A7C0E9C}" type="presParOf" srcId="{DEE6476C-3C9B-4114-B5E6-B41D5B87BEDA}" destId="{D27D4B50-EAD1-4E28-BB95-5202D94609AD}" srcOrd="1" destOrd="0" presId="urn:microsoft.com/office/officeart/2005/8/layout/hList7"/>
    <dgm:cxn modelId="{BDB11796-FF95-44AF-B1F0-EA6360747B0E}" type="presParOf" srcId="{DEE6476C-3C9B-4114-B5E6-B41D5B87BEDA}" destId="{7513BE1C-84BB-43A0-B14A-E852AFD3D884}" srcOrd="2" destOrd="0" presId="urn:microsoft.com/office/officeart/2005/8/layout/hList7"/>
    <dgm:cxn modelId="{D1FB12FD-85BD-4996-91D5-57AB2DAB9996}" type="presParOf" srcId="{DEE6476C-3C9B-4114-B5E6-B41D5B87BEDA}" destId="{A5E4E931-3070-4D12-BE4A-A7CFF0542571}"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3BF803-45EF-AA42-BDD2-E75CD6532912}">
      <dsp:nvSpPr>
        <dsp:cNvPr id="0" name=""/>
        <dsp:cNvSpPr/>
      </dsp:nvSpPr>
      <dsp:spPr>
        <a:xfrm>
          <a:off x="411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55467" y="1737053"/>
        <a:ext cx="1406827" cy="279227"/>
      </dsp:txXfrm>
    </dsp:sp>
    <dsp:sp modelId="{971673C2-F47C-2B46-A180-42AE3DADCE7D}">
      <dsp:nvSpPr>
        <dsp:cNvPr id="0" name=""/>
        <dsp:cNvSpPr/>
      </dsp:nvSpPr>
      <dsp:spPr>
        <a:xfrm>
          <a:off x="29177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overview with faculty and staff; Build reactive plan</a:t>
          </a:r>
        </a:p>
      </dsp:txBody>
      <dsp:txXfrm>
        <a:off x="291772" y="1169040"/>
        <a:ext cx="1071507" cy="1725918"/>
      </dsp:txXfrm>
    </dsp:sp>
    <dsp:sp modelId="{4E92D05A-7E69-B94B-938F-8CB8794072A0}">
      <dsp:nvSpPr>
        <dsp:cNvPr id="0" name=""/>
        <dsp:cNvSpPr/>
      </dsp:nvSpPr>
      <dsp:spPr>
        <a:xfrm>
          <a:off x="149272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933137" y="1737053"/>
        <a:ext cx="1406827" cy="279227"/>
      </dsp:txXfrm>
    </dsp:sp>
    <dsp:sp modelId="{926E4446-4CD7-D94B-8D3A-223F9E75C6A3}">
      <dsp:nvSpPr>
        <dsp:cNvPr id="0" name=""/>
        <dsp:cNvSpPr/>
      </dsp:nvSpPr>
      <dsp:spPr>
        <a:xfrm rot="5400000">
          <a:off x="137303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E2514576-F97D-7E46-B8AC-CB40BA3575E4}">
      <dsp:nvSpPr>
        <dsp:cNvPr id="0" name=""/>
        <dsp:cNvSpPr/>
      </dsp:nvSpPr>
      <dsp:spPr>
        <a:xfrm>
          <a:off x="178037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Finalize and share expectation matrix and teaching &amp;</a:t>
          </a:r>
          <a:r>
            <a:rPr lang="en-US" sz="1300" kern="1200" baseline="0">
              <a:solidFill>
                <a:sysClr val="windowText" lastClr="000000">
                  <a:hueOff val="0"/>
                  <a:satOff val="0"/>
                  <a:lumOff val="0"/>
                  <a:alphaOff val="0"/>
                </a:sysClr>
              </a:solidFill>
              <a:latin typeface="Century Gothic" panose="020B0502020202020204"/>
              <a:ea typeface="+mn-ea"/>
              <a:cs typeface="+mn-cs"/>
            </a:rPr>
            <a:t> </a:t>
          </a:r>
          <a:r>
            <a:rPr lang="en-US" sz="1300" kern="1200">
              <a:solidFill>
                <a:sysClr val="windowText" lastClr="000000">
                  <a:hueOff val="0"/>
                  <a:satOff val="0"/>
                  <a:lumOff val="0"/>
                  <a:alphaOff val="0"/>
                </a:sysClr>
              </a:solidFill>
              <a:latin typeface="Century Gothic" panose="020B0502020202020204"/>
              <a:ea typeface="+mn-ea"/>
              <a:cs typeface="+mn-cs"/>
            </a:rPr>
            <a:t>reinforcing components</a:t>
          </a:r>
        </a:p>
      </dsp:txBody>
      <dsp:txXfrm>
        <a:off x="1780377" y="1169040"/>
        <a:ext cx="1071507" cy="1725918"/>
      </dsp:txXfrm>
    </dsp:sp>
    <dsp:sp modelId="{C6321622-D5D4-704D-9D2D-3AC563738361}">
      <dsp:nvSpPr>
        <dsp:cNvPr id="0" name=""/>
        <dsp:cNvSpPr/>
      </dsp:nvSpPr>
      <dsp:spPr>
        <a:xfrm>
          <a:off x="298132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2421742" y="1737053"/>
        <a:ext cx="1406827" cy="279227"/>
      </dsp:txXfrm>
    </dsp:sp>
    <dsp:sp modelId="{F8F04E18-85D5-ED4B-85C6-2149A776013F}">
      <dsp:nvSpPr>
        <dsp:cNvPr id="0" name=""/>
        <dsp:cNvSpPr/>
      </dsp:nvSpPr>
      <dsp:spPr>
        <a:xfrm rot="5400000">
          <a:off x="286164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C61469CC-CAB0-ED4F-B401-77F6D7D542D3}">
      <dsp:nvSpPr>
        <dsp:cNvPr id="0" name=""/>
        <dsp:cNvSpPr/>
      </dsp:nvSpPr>
      <dsp:spPr>
        <a:xfrm>
          <a:off x="326898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screeners; Complete assessment schedule</a:t>
          </a:r>
        </a:p>
      </dsp:txBody>
      <dsp:txXfrm>
        <a:off x="3268982" y="1169040"/>
        <a:ext cx="1071507" cy="1725918"/>
      </dsp:txXfrm>
    </dsp:sp>
    <dsp:sp modelId="{83AC6EE8-2A6A-C44F-A36F-2D642544406E}">
      <dsp:nvSpPr>
        <dsp:cNvPr id="0" name=""/>
        <dsp:cNvSpPr/>
      </dsp:nvSpPr>
      <dsp:spPr>
        <a:xfrm>
          <a:off x="4469934"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3910347" y="1737053"/>
        <a:ext cx="1406827" cy="279227"/>
      </dsp:txXfrm>
    </dsp:sp>
    <dsp:sp modelId="{2FB0FBF8-92A5-ED4B-AE33-17FB27DF68E8}">
      <dsp:nvSpPr>
        <dsp:cNvPr id="0" name=""/>
        <dsp:cNvSpPr/>
      </dsp:nvSpPr>
      <dsp:spPr>
        <a:xfrm rot="5400000">
          <a:off x="4350247"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D0F39E11-AB5B-1549-BA3D-ED6BD5BF53EE}">
      <dsp:nvSpPr>
        <dsp:cNvPr id="0" name=""/>
        <dsp:cNvSpPr/>
      </dsp:nvSpPr>
      <dsp:spPr>
        <a:xfrm>
          <a:off x="4757587"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Ci3T plan; Complete PIRS; Complete secondary grid</a:t>
          </a:r>
        </a:p>
      </dsp:txBody>
      <dsp:txXfrm>
        <a:off x="4757587" y="1169040"/>
        <a:ext cx="1071507" cy="1725918"/>
      </dsp:txXfrm>
    </dsp:sp>
    <dsp:sp modelId="{EC5ED897-6DF7-4D46-A862-C4F539649D5E}">
      <dsp:nvSpPr>
        <dsp:cNvPr id="0" name=""/>
        <dsp:cNvSpPr/>
      </dsp:nvSpPr>
      <dsp:spPr>
        <a:xfrm>
          <a:off x="5958539" y="1169040"/>
          <a:ext cx="1438265" cy="1725918"/>
        </a:xfrm>
        <a:prstGeom prst="roundRect">
          <a:avLst>
            <a:gd name="adj" fmla="val 5000"/>
          </a:avLst>
        </a:prstGeom>
        <a:solidFill>
          <a:sysClr val="window" lastClr="FFFFFF">
            <a:hueOff val="0"/>
            <a:satOff val="0"/>
            <a:lumOff val="0"/>
            <a:alphaOff val="0"/>
          </a:sysClr>
        </a:solidFill>
        <a:ln w="28575" cap="rnd" cmpd="sng" algn="ctr">
          <a:solidFill>
            <a:srgbClr val="0F6FC6">
              <a:shade val="80000"/>
              <a:hueOff val="0"/>
              <a:satOff val="0"/>
              <a:lumOff val="0"/>
              <a:alphaOff val="0"/>
            </a:srgb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0" tIns="54864" rIns="71120" bIns="0" numCol="1" spcCol="1270" anchor="t" anchorCtr="0">
          <a:noAutofit/>
        </a:bodyPr>
        <a:lstStyle/>
        <a:p>
          <a:pPr marL="0" lvl="0" indent="0" algn="r" defTabSz="711200">
            <a:lnSpc>
              <a:spcPct val="90000"/>
            </a:lnSpc>
            <a:spcBef>
              <a:spcPct val="0"/>
            </a:spcBef>
            <a:spcAft>
              <a:spcPct val="35000"/>
            </a:spcAft>
            <a:buNone/>
          </a:pPr>
          <a:r>
            <a:rPr lang="en-US" sz="1600" kern="1200">
              <a:solidFill>
                <a:sysClr val="windowText" lastClr="000000">
                  <a:hueOff val="0"/>
                  <a:satOff val="0"/>
                  <a:lumOff val="0"/>
                  <a:alphaOff val="0"/>
                </a:sysClr>
              </a:solidFill>
              <a:latin typeface="Century Gothic" panose="020B0502020202020204"/>
              <a:ea typeface="+mn-ea"/>
              <a:cs typeface="+mn-cs"/>
            </a:rPr>
            <a:t>Homework</a:t>
          </a:r>
        </a:p>
      </dsp:txBody>
      <dsp:txXfrm rot="16200000">
        <a:off x="5398952" y="1737053"/>
        <a:ext cx="1406827" cy="279227"/>
      </dsp:txXfrm>
    </dsp:sp>
    <dsp:sp modelId="{B2E45524-4475-B74F-801B-B278A247738B}">
      <dsp:nvSpPr>
        <dsp:cNvPr id="0" name=""/>
        <dsp:cNvSpPr/>
      </dsp:nvSpPr>
      <dsp:spPr>
        <a:xfrm rot="5400000">
          <a:off x="5838852" y="2541420"/>
          <a:ext cx="253757" cy="215739"/>
        </a:xfrm>
        <a:prstGeom prst="flowChartExtract">
          <a:avLst/>
        </a:prstGeom>
        <a:solidFill>
          <a:sysClr val="window" lastClr="FFFFFF">
            <a:hueOff val="0"/>
            <a:satOff val="0"/>
            <a:lumOff val="0"/>
            <a:alphaOff val="0"/>
          </a:sysClr>
        </a:solidFill>
        <a:ln w="19050" cap="rnd" cmpd="sng" algn="ctr">
          <a:solidFill>
            <a:srgbClr val="0F6FC6">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90A3C866-AB9C-F64F-8587-DBAFAD305CB9}">
      <dsp:nvSpPr>
        <dsp:cNvPr id="0" name=""/>
        <dsp:cNvSpPr/>
      </dsp:nvSpPr>
      <dsp:spPr>
        <a:xfrm>
          <a:off x="6246192" y="1169040"/>
          <a:ext cx="1071507" cy="1725918"/>
        </a:xfrm>
        <a:prstGeom prst="rect">
          <a:avLst/>
        </a:prstGeom>
        <a:noFill/>
        <a:ln w="19050" cap="flat" cmpd="sng" algn="ctr">
          <a:noFill/>
          <a:prstDash val="solid"/>
          <a:miter lim="800000"/>
        </a:ln>
        <a:effectLst/>
        <a:sp3d/>
      </dsp:spPr>
      <dsp:style>
        <a:lnRef idx="3">
          <a:scrgbClr r="0" g="0" b="0"/>
        </a:lnRef>
        <a:fillRef idx="1">
          <a:scrgbClr r="0" g="0" b="0"/>
        </a:fillRef>
        <a:effectRef idx="1">
          <a:scrgbClr r="0" g="0" b="0"/>
        </a:effectRef>
        <a:fontRef idx="minor">
          <a:schemeClr val="lt1"/>
        </a:fontRef>
      </dsp:style>
      <dsp:txBody>
        <a:bodyPr spcFirstLastPara="0" vert="horz" wrap="square" lIns="45720" tIns="44577" rIns="0" bIns="0" numCol="1" spcCol="1270" anchor="t" anchorCtr="0">
          <a:noAutofit/>
        </a:bodyPr>
        <a:lstStyle/>
        <a:p>
          <a:pPr marL="0" lvl="0" indent="0" algn="l" defTabSz="577850">
            <a:lnSpc>
              <a:spcPct val="90000"/>
            </a:lnSpc>
            <a:spcBef>
              <a:spcPct val="0"/>
            </a:spcBef>
            <a:spcAft>
              <a:spcPct val="35000"/>
            </a:spcAft>
            <a:buNone/>
          </a:pPr>
          <a:r>
            <a:rPr lang="en-US" sz="1300" kern="1200">
              <a:solidFill>
                <a:sysClr val="windowText" lastClr="000000">
                  <a:hueOff val="0"/>
                  <a:satOff val="0"/>
                  <a:lumOff val="0"/>
                  <a:alphaOff val="0"/>
                </a:sysClr>
              </a:solidFill>
              <a:latin typeface="Century Gothic" panose="020B0502020202020204"/>
              <a:ea typeface="+mn-ea"/>
              <a:cs typeface="+mn-cs"/>
            </a:rPr>
            <a:t>Share revised Ci3T plan; Complete Ci3T Feedback Form</a:t>
          </a:r>
        </a:p>
      </dsp:txBody>
      <dsp:txXfrm>
        <a:off x="6246192" y="1169040"/>
        <a:ext cx="1071507" cy="17259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027701-4552-4E82-B8B5-201818F384E1}">
      <dsp:nvSpPr>
        <dsp:cNvPr id="0" name=""/>
        <dsp:cNvSpPr/>
      </dsp:nvSpPr>
      <dsp:spPr>
        <a:xfrm>
          <a:off x="4770"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 1</a:t>
          </a:r>
        </a:p>
      </dsp:txBody>
      <dsp:txXfrm>
        <a:off x="37476" y="1502882"/>
        <a:ext cx="1051245" cy="1404764"/>
      </dsp:txXfrm>
    </dsp:sp>
    <dsp:sp modelId="{0304F202-A9F3-479D-BEB1-3ABB9CCAFAF9}">
      <dsp:nvSpPr>
        <dsp:cNvPr id="0" name=""/>
        <dsp:cNvSpPr/>
      </dsp:nvSpPr>
      <dsp:spPr>
        <a:xfrm>
          <a:off x="38270" y="220526"/>
          <a:ext cx="1049658" cy="1223921"/>
        </a:xfrm>
        <a:prstGeom prst="ellipse">
          <a:avLst/>
        </a:prstGeom>
        <a:blipFill dpi="0" rotWithShape="1">
          <a:blip xmlns:r="http://schemas.openxmlformats.org/officeDocument/2006/relationships" r:embed="rId1"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A06BBCE-464F-4266-B09B-D42E3ACE62C5}">
      <dsp:nvSpPr>
        <dsp:cNvPr id="0" name=""/>
        <dsp:cNvSpPr/>
      </dsp:nvSpPr>
      <dsp:spPr>
        <a:xfrm>
          <a:off x="1154928" y="0"/>
          <a:ext cx="1116657" cy="3675440"/>
        </a:xfrm>
        <a:prstGeom prst="roundRect">
          <a:avLst>
            <a:gd name="adj" fmla="val 10000"/>
          </a:avLst>
        </a:prstGeom>
        <a:solidFill>
          <a:srgbClr val="4472C4">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2</a:t>
          </a:r>
          <a:endParaRPr lang="en-US" sz="1800" kern="1200">
            <a:solidFill>
              <a:srgbClr val="FFC000"/>
            </a:solidFill>
            <a:latin typeface="Calibri" panose="020F0502020204030204"/>
            <a:ea typeface="+mn-ea"/>
            <a:cs typeface="+mn-cs"/>
          </a:endParaRPr>
        </a:p>
      </dsp:txBody>
      <dsp:txXfrm>
        <a:off x="1187634" y="1502882"/>
        <a:ext cx="1051245" cy="1404764"/>
      </dsp:txXfrm>
    </dsp:sp>
    <dsp:sp modelId="{AF799562-D0FE-4304-8CBE-F6EBFAE4013A}">
      <dsp:nvSpPr>
        <dsp:cNvPr id="0" name=""/>
        <dsp:cNvSpPr/>
      </dsp:nvSpPr>
      <dsp:spPr>
        <a:xfrm>
          <a:off x="1188427" y="220526"/>
          <a:ext cx="1049658" cy="1223921"/>
        </a:xfrm>
        <a:prstGeom prst="ellipse">
          <a:avLst/>
        </a:prstGeom>
        <a:blipFill dpi="0" rotWithShape="1">
          <a:blip xmlns:r="http://schemas.openxmlformats.org/officeDocument/2006/relationships" r:embed="rId2"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991FE780-09B4-437E-87F1-633B9F17E51A}">
      <dsp:nvSpPr>
        <dsp:cNvPr id="0" name=""/>
        <dsp:cNvSpPr/>
      </dsp:nvSpPr>
      <dsp:spPr>
        <a:xfrm>
          <a:off x="2305085"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kern="1200">
            <a:solidFill>
              <a:sysClr val="window" lastClr="FFFFFF"/>
            </a:solidFill>
            <a:latin typeface="Calibri" panose="020F0502020204030204"/>
            <a:ea typeface="+mn-ea"/>
            <a:cs typeface="+mn-cs"/>
          </a:endParaRPr>
        </a:p>
      </dsp:txBody>
      <dsp:txXfrm>
        <a:off x="2337791" y="1502882"/>
        <a:ext cx="1051245" cy="1404764"/>
      </dsp:txXfrm>
    </dsp:sp>
    <dsp:sp modelId="{069CDC01-BE12-484D-9486-671E87A5E1A9}">
      <dsp:nvSpPr>
        <dsp:cNvPr id="0" name=""/>
        <dsp:cNvSpPr/>
      </dsp:nvSpPr>
      <dsp:spPr>
        <a:xfrm>
          <a:off x="2338585" y="220526"/>
          <a:ext cx="1049658" cy="1223921"/>
        </a:xfrm>
        <a:prstGeom prst="ellipse">
          <a:avLst/>
        </a:prstGeom>
        <a:blipFill dpi="0" rotWithShape="1">
          <a:blip xmlns:r="http://schemas.openxmlformats.org/officeDocument/2006/relationships" r:embed="rId3"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E70E187-B08A-486D-8A45-C8A232CC337A}">
      <dsp:nvSpPr>
        <dsp:cNvPr id="0" name=""/>
        <dsp:cNvSpPr/>
      </dsp:nvSpPr>
      <dsp:spPr>
        <a:xfrm>
          <a:off x="3455242" y="0"/>
          <a:ext cx="1116657" cy="3675440"/>
        </a:xfrm>
        <a:prstGeom prst="roundRect">
          <a:avLst>
            <a:gd name="adj" fmla="val 10000"/>
          </a:avLst>
        </a:prstGeom>
        <a:solidFill>
          <a:srgbClr val="70AD47">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28016" rIns="0"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3</a:t>
          </a:r>
          <a:endParaRPr lang="en-US" sz="1800" i="1" kern="1200">
            <a:solidFill>
              <a:srgbClr val="FFC000"/>
            </a:solidFill>
            <a:latin typeface="Calibri" panose="020F0502020204030204"/>
            <a:ea typeface="+mn-ea"/>
            <a:cs typeface="+mn-cs"/>
          </a:endParaRPr>
        </a:p>
      </dsp:txBody>
      <dsp:txXfrm>
        <a:off x="3487948" y="1502882"/>
        <a:ext cx="1051245" cy="1404764"/>
      </dsp:txXfrm>
    </dsp:sp>
    <dsp:sp modelId="{640B4EA2-5D13-4CA1-86A9-3221B0994580}">
      <dsp:nvSpPr>
        <dsp:cNvPr id="0" name=""/>
        <dsp:cNvSpPr/>
      </dsp:nvSpPr>
      <dsp:spPr>
        <a:xfrm>
          <a:off x="3488742" y="220526"/>
          <a:ext cx="1049658" cy="1223921"/>
        </a:xfrm>
        <a:prstGeom prst="ellipse">
          <a:avLst/>
        </a:prstGeom>
        <a:blipFill dpi="0" rotWithShape="1">
          <a:blip xmlns:r="http://schemas.openxmlformats.org/officeDocument/2006/relationships" r:embed="rId4"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F17CE07-4E74-4F15-86EB-6C6567CBA919}">
      <dsp:nvSpPr>
        <dsp:cNvPr id="0" name=""/>
        <dsp:cNvSpPr/>
      </dsp:nvSpPr>
      <dsp:spPr>
        <a:xfrm>
          <a:off x="4605400" y="0"/>
          <a:ext cx="1116657" cy="3675440"/>
        </a:xfrm>
        <a:prstGeom prst="roundRect">
          <a:avLst>
            <a:gd name="adj" fmla="val 10000"/>
          </a:avLst>
        </a:prstGeom>
        <a:solidFill>
          <a:srgbClr val="EAB20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kern="1200">
              <a:solidFill>
                <a:sysClr val="window" lastClr="FFFFFF"/>
              </a:solidFill>
              <a:latin typeface="Calibri" panose="020F0502020204030204"/>
              <a:ea typeface="+mn-ea"/>
              <a:cs typeface="+mn-cs"/>
            </a:rPr>
            <a:t>SESSION</a:t>
          </a:r>
          <a:br>
            <a:rPr lang="en-US" sz="1800" kern="1200">
              <a:solidFill>
                <a:sysClr val="window" lastClr="FFFFFF"/>
              </a:solidFill>
              <a:latin typeface="Calibri" panose="020F0502020204030204"/>
              <a:ea typeface="+mn-ea"/>
              <a:cs typeface="+mn-cs"/>
            </a:rPr>
          </a:br>
          <a:r>
            <a:rPr lang="en-US" sz="1800" kern="1200">
              <a:solidFill>
                <a:sysClr val="window" lastClr="FFFFFF"/>
              </a:solidFill>
              <a:latin typeface="Calibri" panose="020F0502020204030204"/>
              <a:ea typeface="+mn-ea"/>
              <a:cs typeface="+mn-cs"/>
            </a:rPr>
            <a:t>4</a:t>
          </a:r>
        </a:p>
      </dsp:txBody>
      <dsp:txXfrm>
        <a:off x="4638106" y="1502882"/>
        <a:ext cx="1051245" cy="1404764"/>
      </dsp:txXfrm>
    </dsp:sp>
    <dsp:sp modelId="{1722C8D5-9191-4617-9A5C-B2D813A9D915}">
      <dsp:nvSpPr>
        <dsp:cNvPr id="0" name=""/>
        <dsp:cNvSpPr/>
      </dsp:nvSpPr>
      <dsp:spPr>
        <a:xfrm>
          <a:off x="4638900" y="220526"/>
          <a:ext cx="1049658" cy="1223921"/>
        </a:xfrm>
        <a:prstGeom prst="ellipse">
          <a:avLst/>
        </a:prstGeom>
        <a:blipFill dpi="0" rotWithShape="1">
          <a:blip xmlns:r="http://schemas.openxmlformats.org/officeDocument/2006/relationships" r:embed="rId5"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7DF9CCCA-3B9D-4598-9B0D-5726972F0780}">
      <dsp:nvSpPr>
        <dsp:cNvPr id="0" name=""/>
        <dsp:cNvSpPr/>
      </dsp:nvSpPr>
      <dsp:spPr>
        <a:xfrm>
          <a:off x="5755557" y="0"/>
          <a:ext cx="1116657" cy="3675440"/>
        </a:xfrm>
        <a:prstGeom prst="roundRect">
          <a:avLst>
            <a:gd name="adj" fmla="val 10000"/>
          </a:avLst>
        </a:prstGeom>
        <a:solidFill>
          <a:srgbClr val="EAB200"/>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5788263" y="1502882"/>
        <a:ext cx="1051245" cy="1404764"/>
      </dsp:txXfrm>
    </dsp:sp>
    <dsp:sp modelId="{0ED1F304-354B-4320-B27C-70A3951670CA}">
      <dsp:nvSpPr>
        <dsp:cNvPr id="0" name=""/>
        <dsp:cNvSpPr/>
      </dsp:nvSpPr>
      <dsp:spPr>
        <a:xfrm>
          <a:off x="5789057" y="220526"/>
          <a:ext cx="1049658" cy="1223921"/>
        </a:xfrm>
        <a:prstGeom prst="ellipse">
          <a:avLst/>
        </a:prstGeom>
        <a:blipFill dpi="0" rotWithShape="1">
          <a:blip xmlns:r="http://schemas.openxmlformats.org/officeDocument/2006/relationships" r:embed="rId6"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1E2AF601-0E14-41E6-A130-E7A0A9003234}">
      <dsp:nvSpPr>
        <dsp:cNvPr id="0" name=""/>
        <dsp:cNvSpPr/>
      </dsp:nvSpPr>
      <dsp:spPr>
        <a:xfrm>
          <a:off x="6905715"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endParaRPr lang="en-US" sz="1800" kern="1200">
            <a:solidFill>
              <a:prstClr val="white"/>
            </a:solidFill>
            <a:latin typeface="Calibri" panose="020F0502020204030204"/>
            <a:ea typeface="+mn-ea"/>
            <a:cs typeface="+mn-cs"/>
          </a:endParaRPr>
        </a:p>
      </dsp:txBody>
      <dsp:txXfrm>
        <a:off x="6938421" y="1502882"/>
        <a:ext cx="1051245" cy="1404764"/>
      </dsp:txXfrm>
    </dsp:sp>
    <dsp:sp modelId="{92DE6F99-74F9-48AD-8F0A-3356A4758B7E}">
      <dsp:nvSpPr>
        <dsp:cNvPr id="0" name=""/>
        <dsp:cNvSpPr/>
      </dsp:nvSpPr>
      <dsp:spPr>
        <a:xfrm>
          <a:off x="6939215" y="220526"/>
          <a:ext cx="1049658" cy="1223921"/>
        </a:xfrm>
        <a:prstGeom prst="ellipse">
          <a:avLst/>
        </a:prstGeom>
        <a:blipFill dpi="0" rotWithShape="1">
          <a:blip xmlns:r="http://schemas.openxmlformats.org/officeDocument/2006/relationships" r:embed="rId7"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20747C8-B56B-4616-9A1D-BDC76FE2232C}">
      <dsp:nvSpPr>
        <dsp:cNvPr id="0" name=""/>
        <dsp:cNvSpPr/>
      </dsp:nvSpPr>
      <dsp:spPr>
        <a:xfrm>
          <a:off x="8055872" y="0"/>
          <a:ext cx="1116657" cy="3675440"/>
        </a:xfrm>
        <a:prstGeom prst="roundRect">
          <a:avLst>
            <a:gd name="adj" fmla="val 10000"/>
          </a:avLst>
        </a:prstGeom>
        <a:solidFill>
          <a:srgbClr val="ED7D31">
            <a:lumMod val="75000"/>
          </a:srgbClr>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800" kern="1200">
              <a:solidFill>
                <a:prstClr val="white"/>
              </a:solidFill>
              <a:latin typeface="Calibri" panose="020F0502020204030204"/>
              <a:ea typeface="+mn-ea"/>
              <a:cs typeface="+mn-cs"/>
            </a:rPr>
            <a:t>SESSION</a:t>
          </a:r>
          <a:br>
            <a:rPr lang="en-US" sz="1800" kern="1200">
              <a:solidFill>
                <a:prstClr val="white"/>
              </a:solidFill>
              <a:latin typeface="Calibri" panose="020F0502020204030204"/>
              <a:ea typeface="+mn-ea"/>
              <a:cs typeface="+mn-cs"/>
            </a:rPr>
          </a:br>
          <a:r>
            <a:rPr lang="en-US" sz="1800" kern="1200">
              <a:solidFill>
                <a:prstClr val="white"/>
              </a:solidFill>
              <a:latin typeface="Calibri" panose="020F0502020204030204"/>
              <a:ea typeface="+mn-ea"/>
              <a:cs typeface="+mn-cs"/>
            </a:rPr>
            <a:t>5</a:t>
          </a:r>
        </a:p>
      </dsp:txBody>
      <dsp:txXfrm>
        <a:off x="8088578" y="1502882"/>
        <a:ext cx="1051245" cy="1404764"/>
      </dsp:txXfrm>
    </dsp:sp>
    <dsp:sp modelId="{55472D87-4270-4864-9513-C4EF84F48593}">
      <dsp:nvSpPr>
        <dsp:cNvPr id="0" name=""/>
        <dsp:cNvSpPr/>
      </dsp:nvSpPr>
      <dsp:spPr>
        <a:xfrm>
          <a:off x="8089372" y="220526"/>
          <a:ext cx="1049658" cy="1223921"/>
        </a:xfrm>
        <a:prstGeom prst="ellipse">
          <a:avLst/>
        </a:prstGeom>
        <a:blipFill dpi="0" rotWithShape="1">
          <a:blip xmlns:r="http://schemas.openxmlformats.org/officeDocument/2006/relationships" r:embed="rId8" cstate="print">
            <a:extLst>
              <a:ext uri="{28A0092B-C50C-407E-A947-70E740481C1C}">
                <a14:useLocalDpi xmlns:a14="http://schemas.microsoft.com/office/drawing/2010/main"/>
              </a:ext>
            </a:extLst>
          </a:blip>
          <a:srcRect/>
          <a:stretch>
            <a:fillRect r="88"/>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212EEF-C90E-4A39-8624-2778E48E4BE0}">
      <dsp:nvSpPr>
        <dsp:cNvPr id="0" name=""/>
        <dsp:cNvSpPr/>
      </dsp:nvSpPr>
      <dsp:spPr>
        <a:xfrm>
          <a:off x="9206030"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endParaRPr lang="en-US" sz="1800" i="1" kern="1200">
            <a:solidFill>
              <a:srgbClr val="FFC000"/>
            </a:solidFill>
            <a:latin typeface="Calibri" panose="020F0502020204030204"/>
            <a:ea typeface="+mn-ea"/>
            <a:cs typeface="+mn-cs"/>
          </a:endParaRPr>
        </a:p>
      </dsp:txBody>
      <dsp:txXfrm>
        <a:off x="9238736" y="1502882"/>
        <a:ext cx="1051245" cy="1404764"/>
      </dsp:txXfrm>
    </dsp:sp>
    <dsp:sp modelId="{8B20BB08-94B1-48F9-9897-CB80CA7F6C0C}">
      <dsp:nvSpPr>
        <dsp:cNvPr id="0" name=""/>
        <dsp:cNvSpPr/>
      </dsp:nvSpPr>
      <dsp:spPr>
        <a:xfrm>
          <a:off x="9239529" y="220526"/>
          <a:ext cx="1049658" cy="1223921"/>
        </a:xfrm>
        <a:prstGeom prst="ellipse">
          <a:avLst/>
        </a:prstGeom>
        <a:blipFill dpi="0" rotWithShape="1">
          <a:blip xmlns:r="http://schemas.openxmlformats.org/officeDocument/2006/relationships" r:embed="rId9"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46C3189-9723-4D48-AB42-84F0840E98A7}">
      <dsp:nvSpPr>
        <dsp:cNvPr id="0" name=""/>
        <dsp:cNvSpPr/>
      </dsp:nvSpPr>
      <dsp:spPr>
        <a:xfrm>
          <a:off x="10356187" y="0"/>
          <a:ext cx="1116657" cy="3675440"/>
        </a:xfrm>
        <a:prstGeom prst="roundRect">
          <a:avLst>
            <a:gd name="adj" fmla="val 10000"/>
          </a:avLst>
        </a:prstGeom>
        <a:solidFill>
          <a:srgbClr val="44546A">
            <a:lumMod val="7500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t" anchorCtr="0">
          <a:noAutofit/>
        </a:bodyPr>
        <a:lstStyle/>
        <a:p>
          <a:pPr marL="0" lvl="0" indent="0" algn="ctr" defTabSz="800100">
            <a:lnSpc>
              <a:spcPct val="90000"/>
            </a:lnSpc>
            <a:spcBef>
              <a:spcPct val="0"/>
            </a:spcBef>
            <a:spcAft>
              <a:spcPct val="35000"/>
            </a:spcAft>
            <a:buNone/>
          </a:pPr>
          <a:r>
            <a:rPr lang="en-US" sz="1800" i="1" kern="1200">
              <a:solidFill>
                <a:srgbClr val="FFC000"/>
              </a:solidFill>
              <a:latin typeface="Calibri" panose="020F0502020204030204"/>
              <a:ea typeface="+mn-ea"/>
              <a:cs typeface="+mn-cs"/>
            </a:rPr>
            <a:t>Revising for the year ahead</a:t>
          </a:r>
        </a:p>
      </dsp:txBody>
      <dsp:txXfrm>
        <a:off x="10388893" y="1502882"/>
        <a:ext cx="1051245" cy="1404764"/>
      </dsp:txXfrm>
    </dsp:sp>
    <dsp:sp modelId="{A5E4E931-3070-4D12-BE4A-A7CFF0542571}">
      <dsp:nvSpPr>
        <dsp:cNvPr id="0" name=""/>
        <dsp:cNvSpPr/>
      </dsp:nvSpPr>
      <dsp:spPr>
        <a:xfrm>
          <a:off x="10389687" y="220526"/>
          <a:ext cx="1049658" cy="1223921"/>
        </a:xfrm>
        <a:prstGeom prst="ellipse">
          <a:avLst/>
        </a:prstGeom>
        <a:blipFill dpi="0" rotWithShape="1">
          <a:blip xmlns:r="http://schemas.openxmlformats.org/officeDocument/2006/relationships" r:embed="rId10" cstate="print">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6CA53C31-027B-47B6-99A7-1B4548807CCF}">
      <dsp:nvSpPr>
        <dsp:cNvPr id="0" name=""/>
        <dsp:cNvSpPr/>
      </dsp:nvSpPr>
      <dsp:spPr>
        <a:xfrm>
          <a:off x="452980" y="3048230"/>
          <a:ext cx="10559406" cy="397316"/>
        </a:xfrm>
        <a:prstGeom prst="rightArrow">
          <a:avLst/>
        </a:prstGeom>
        <a:solidFill>
          <a:srgbClr val="8679EF"/>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1F6B44D-42BB-F849-A9E0-25535464354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9C25D48-9968-694B-8B18-EF6CBB2688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87C75-5A4D-0F4C-98F9-12B3A7808E58}" type="datetimeFigureOut">
              <a:rPr lang="en-US" smtClean="0"/>
              <a:t>10/8/2025</a:t>
            </a:fld>
            <a:endParaRPr lang="en-US"/>
          </a:p>
        </p:txBody>
      </p:sp>
      <p:sp>
        <p:nvSpPr>
          <p:cNvPr id="4" name="Footer Placeholder 3">
            <a:extLst>
              <a:ext uri="{FF2B5EF4-FFF2-40B4-BE49-F238E27FC236}">
                <a16:creationId xmlns:a16="http://schemas.microsoft.com/office/drawing/2014/main" id="{C36B3588-481A-1946-93AC-0F7052634B8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294096D-8EB7-D248-91EB-DD3604D059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330417-F1C9-8B48-B37E-051459DA4198}" type="slidenum">
              <a:rPr lang="en-US" smtClean="0"/>
              <a:t>‹#›</a:t>
            </a:fld>
            <a:endParaRPr lang="en-US"/>
          </a:p>
        </p:txBody>
      </p:sp>
    </p:spTree>
    <p:extLst>
      <p:ext uri="{BB962C8B-B14F-4D97-AF65-F5344CB8AC3E}">
        <p14:creationId xmlns:p14="http://schemas.microsoft.com/office/powerpoint/2010/main" val="2720356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7DBB8B-29CE-48D0-9A6A-E621DDA1FB07}" type="datetimeFigureOut">
              <a:rPr lang="en-US" smtClean="0"/>
              <a:t>10/8/2025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D11C9F-81FA-4052-9B37-1EF4A4EF7E85}" type="slidenum">
              <a:rPr lang="en-US" smtClean="0"/>
              <a:t>‹#›</a:t>
            </a:fld>
            <a:endParaRPr lang="en-US"/>
          </a:p>
        </p:txBody>
      </p:sp>
    </p:spTree>
    <p:extLst>
      <p:ext uri="{BB962C8B-B14F-4D97-AF65-F5344CB8AC3E}">
        <p14:creationId xmlns:p14="http://schemas.microsoft.com/office/powerpoint/2010/main" val="3464643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BDACA8-45AF-461A-9F93-73E959B08D0A}" type="slidenum">
              <a:rPr lang="en-US" smtClean="0"/>
              <a:t>1</a:t>
            </a:fld>
            <a:endParaRPr lang="en-US"/>
          </a:p>
        </p:txBody>
      </p:sp>
    </p:spTree>
    <p:extLst>
      <p:ext uri="{BB962C8B-B14F-4D97-AF65-F5344CB8AC3E}">
        <p14:creationId xmlns:p14="http://schemas.microsoft.com/office/powerpoint/2010/main" val="38617615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https://www.pbis.org/resource/selecting-a-universal-behavior-screening-tool-questions-to-consider </a:t>
            </a:r>
          </a:p>
        </p:txBody>
      </p:sp>
      <p:sp>
        <p:nvSpPr>
          <p:cNvPr id="4" name="Slide Number Placeholder 3"/>
          <p:cNvSpPr>
            <a:spLocks noGrp="1"/>
          </p:cNvSpPr>
          <p:nvPr>
            <p:ph type="sldNum" sz="quarter" idx="5"/>
          </p:nvPr>
        </p:nvSpPr>
        <p:spPr/>
        <p:txBody>
          <a:bodyPr/>
          <a:lstStyle/>
          <a:p>
            <a:fld id="{FCBDACA8-45AF-461A-9F93-73E959B08D0A}" type="slidenum">
              <a:rPr lang="en-US" smtClean="0"/>
              <a:t>18</a:t>
            </a:fld>
            <a:endParaRPr lang="en-US"/>
          </a:p>
        </p:txBody>
      </p:sp>
    </p:spTree>
    <p:extLst>
      <p:ext uri="{BB962C8B-B14F-4D97-AF65-F5344CB8AC3E}">
        <p14:creationId xmlns:p14="http://schemas.microsoft.com/office/powerpoint/2010/main" val="63091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FCBDACA8-45AF-461A-9F93-73E959B08D0A}" type="slidenum">
              <a:rPr lang="en-US" smtClean="0"/>
              <a:t>20</a:t>
            </a:fld>
            <a:endParaRPr lang="en-US"/>
          </a:p>
        </p:txBody>
      </p:sp>
    </p:spTree>
    <p:extLst>
      <p:ext uri="{BB962C8B-B14F-4D97-AF65-F5344CB8AC3E}">
        <p14:creationId xmlns:p14="http://schemas.microsoft.com/office/powerpoint/2010/main" val="24647451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A2F41D-515C-6101-F388-01491AFEB2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D1767C-91CB-45BA-97DE-95ECA67BB6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E75DB1-08EA-4D16-3DCB-1AE05D77C83C}"/>
              </a:ext>
            </a:extLst>
          </p:cNvPr>
          <p:cNvSpPr>
            <a:spLocks noGrp="1"/>
          </p:cNvSpPr>
          <p:nvPr>
            <p:ph type="body" idx="1"/>
          </p:nvPr>
        </p:nvSpPr>
        <p:spPr/>
        <p:txBody>
          <a:bodyPr/>
          <a:lstStyle/>
          <a:p>
            <a:r>
              <a:rPr lang="en-US"/>
              <a:t>Fill in &lt;year&gt; based on current academic year. This is located in column A of the data sheet. Edit by right clicking and selecting “Edit data”.</a:t>
            </a:r>
          </a:p>
        </p:txBody>
      </p:sp>
      <p:sp>
        <p:nvSpPr>
          <p:cNvPr id="4" name="Slide Number Placeholder 3">
            <a:extLst>
              <a:ext uri="{FF2B5EF4-FFF2-40B4-BE49-F238E27FC236}">
                <a16:creationId xmlns:a16="http://schemas.microsoft.com/office/drawing/2014/main" id="{7A0BE832-F36F-CD0D-C177-0FE84F82F93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2F364-F0C4-4B2D-822E-43EBCE1F5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8662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64B014-2006-C58B-92F5-36F7A71FB8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1E5D1C-1AEC-03C6-35D7-F0E1515797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3D5DFE-6023-A33E-EDA2-2D852A739D6E}"/>
              </a:ext>
            </a:extLst>
          </p:cNvPr>
          <p:cNvSpPr>
            <a:spLocks noGrp="1"/>
          </p:cNvSpPr>
          <p:nvPr>
            <p:ph type="body" idx="1"/>
          </p:nvPr>
        </p:nvSpPr>
        <p:spPr/>
        <p:txBody>
          <a:bodyPr/>
          <a:lstStyle/>
          <a:p>
            <a:r>
              <a:rPr lang="en-US"/>
              <a:t>Fill in &lt;year&gt; based on current academic year. This is located in column A of the data sheet. Edit by right clicking and selecting “Edit data”.</a:t>
            </a:r>
          </a:p>
        </p:txBody>
      </p:sp>
      <p:sp>
        <p:nvSpPr>
          <p:cNvPr id="4" name="Slide Number Placeholder 3">
            <a:extLst>
              <a:ext uri="{FF2B5EF4-FFF2-40B4-BE49-F238E27FC236}">
                <a16:creationId xmlns:a16="http://schemas.microsoft.com/office/drawing/2014/main" id="{7C2C12DD-B038-7A08-38C7-C2842B5EA00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2F364-F0C4-4B2D-822E-43EBCE1F5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57754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B4BBF9-47E4-9E56-1538-15B59AC1EB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CC183B-ABB2-06CB-04EF-4228E178AB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B932F0-2D4E-6837-2F48-A81E8BE30D2E}"/>
              </a:ext>
            </a:extLst>
          </p:cNvPr>
          <p:cNvSpPr>
            <a:spLocks noGrp="1"/>
          </p:cNvSpPr>
          <p:nvPr>
            <p:ph type="body" idx="1"/>
          </p:nvPr>
        </p:nvSpPr>
        <p:spPr/>
        <p:txBody>
          <a:bodyPr/>
          <a:lstStyle/>
          <a:p>
            <a:r>
              <a:rPr lang="en-US"/>
              <a:t>Fill in &lt;year&gt; based on current academic year. This is located in column A of the data sheet. Edit by right clicking and selecting “Edit data”.</a:t>
            </a:r>
          </a:p>
        </p:txBody>
      </p:sp>
      <p:sp>
        <p:nvSpPr>
          <p:cNvPr id="4" name="Slide Number Placeholder 3">
            <a:extLst>
              <a:ext uri="{FF2B5EF4-FFF2-40B4-BE49-F238E27FC236}">
                <a16:creationId xmlns:a16="http://schemas.microsoft.com/office/drawing/2014/main" id="{25EAAF8F-CBD4-A1C2-7920-7C4C9075DD5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A2F364-F0C4-4B2D-822E-43EBCE1F57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0112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10-min timer</a:t>
            </a:r>
          </a:p>
        </p:txBody>
      </p:sp>
      <p:sp>
        <p:nvSpPr>
          <p:cNvPr id="4" name="Slide Number Placeholder 3"/>
          <p:cNvSpPr>
            <a:spLocks noGrp="1"/>
          </p:cNvSpPr>
          <p:nvPr>
            <p:ph type="sldNum" sz="quarter" idx="5"/>
          </p:nvPr>
        </p:nvSpPr>
        <p:spPr/>
        <p:txBody>
          <a:bodyPr/>
          <a:lstStyle/>
          <a:p>
            <a:fld id="{58D11C9F-81FA-4052-9B37-1EF4A4EF7E85}" type="slidenum">
              <a:rPr lang="en-US" smtClean="0"/>
              <a:t>32</a:t>
            </a:fld>
            <a:endParaRPr lang="en-US"/>
          </a:p>
        </p:txBody>
      </p:sp>
    </p:spTree>
    <p:extLst>
      <p:ext uri="{BB962C8B-B14F-4D97-AF65-F5344CB8AC3E}">
        <p14:creationId xmlns:p14="http://schemas.microsoft.com/office/powerpoint/2010/main" val="15100210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36</a:t>
            </a:fld>
            <a:endParaRPr lang="en-US"/>
          </a:p>
        </p:txBody>
      </p:sp>
    </p:spTree>
    <p:extLst>
      <p:ext uri="{BB962C8B-B14F-4D97-AF65-F5344CB8AC3E}">
        <p14:creationId xmlns:p14="http://schemas.microsoft.com/office/powerpoint/2010/main" val="38935543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37</a:t>
            </a:fld>
            <a:endParaRPr lang="en-US"/>
          </a:p>
        </p:txBody>
      </p:sp>
    </p:spTree>
    <p:extLst>
      <p:ext uri="{BB962C8B-B14F-4D97-AF65-F5344CB8AC3E}">
        <p14:creationId xmlns:p14="http://schemas.microsoft.com/office/powerpoint/2010/main" val="819833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Watch video 01:35</a:t>
            </a:r>
          </a:p>
          <a:p>
            <a:r>
              <a:rPr lang="en-US" dirty="0"/>
              <a:t>https://youtu.be/tRhmenV7M10</a:t>
            </a:r>
          </a:p>
        </p:txBody>
      </p:sp>
      <p:sp>
        <p:nvSpPr>
          <p:cNvPr id="4" name="Slide Number Placeholder 3"/>
          <p:cNvSpPr>
            <a:spLocks noGrp="1"/>
          </p:cNvSpPr>
          <p:nvPr>
            <p:ph type="sldNum" sz="quarter" idx="5"/>
          </p:nvPr>
        </p:nvSpPr>
        <p:spPr/>
        <p:txBody>
          <a:bodyPr/>
          <a:lstStyle/>
          <a:p>
            <a:fld id="{FCBDACA8-45AF-461A-9F93-73E959B08D0A}" type="slidenum">
              <a:rPr lang="en-US" smtClean="0"/>
              <a:t>39</a:t>
            </a:fld>
            <a:endParaRPr lang="en-US"/>
          </a:p>
        </p:txBody>
      </p:sp>
    </p:spTree>
    <p:extLst>
      <p:ext uri="{BB962C8B-B14F-4D97-AF65-F5344CB8AC3E}">
        <p14:creationId xmlns:p14="http://schemas.microsoft.com/office/powerpoint/2010/main" val="20302018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41</a:t>
            </a:fld>
            <a:endParaRPr lang="en-US"/>
          </a:p>
        </p:txBody>
      </p:sp>
    </p:spTree>
    <p:extLst>
      <p:ext uri="{BB962C8B-B14F-4D97-AF65-F5344CB8AC3E}">
        <p14:creationId xmlns:p14="http://schemas.microsoft.com/office/powerpoint/2010/main" val="3188166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3</a:t>
            </a:fld>
            <a:endParaRPr lang="en-US"/>
          </a:p>
        </p:txBody>
      </p:sp>
    </p:spTree>
    <p:extLst>
      <p:ext uri="{BB962C8B-B14F-4D97-AF65-F5344CB8AC3E}">
        <p14:creationId xmlns:p14="http://schemas.microsoft.com/office/powerpoint/2010/main" val="35380531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46</a:t>
            </a:fld>
            <a:endParaRPr lang="en-US"/>
          </a:p>
        </p:txBody>
      </p:sp>
    </p:spTree>
    <p:extLst>
      <p:ext uri="{BB962C8B-B14F-4D97-AF65-F5344CB8AC3E}">
        <p14:creationId xmlns:p14="http://schemas.microsoft.com/office/powerpoint/2010/main" val="2670995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LIS modules contain:</a:t>
            </a:r>
          </a:p>
          <a:p>
            <a:pPr marL="171450" indent="-171450">
              <a:buFont typeface="Arial" panose="020B0604020202020204" pitchFamily="34" charset="0"/>
              <a:buChar char="•"/>
            </a:pPr>
            <a:r>
              <a:rPr lang="en-US"/>
              <a:t>Videos and infographics to easily share key information</a:t>
            </a:r>
          </a:p>
          <a:p>
            <a:pPr marL="171450" indent="-171450">
              <a:buFont typeface="Arial" panose="020B0604020202020204" pitchFamily="34" charset="0"/>
              <a:buChar char="•"/>
            </a:pPr>
            <a:r>
              <a:rPr lang="en-US"/>
              <a:t>Resources to support implementation – templates, implementation checklist, treatment integrity forms, social validity, data-tracker</a:t>
            </a:r>
          </a:p>
          <a:p>
            <a:pPr marL="171450" indent="-171450">
              <a:buFont typeface="Arial" panose="020B0604020202020204" pitchFamily="34" charset="0"/>
              <a:buChar char="•"/>
            </a:pPr>
            <a:r>
              <a:rPr lang="en-US"/>
              <a:t>Family resources </a:t>
            </a:r>
          </a:p>
        </p:txBody>
      </p:sp>
      <p:sp>
        <p:nvSpPr>
          <p:cNvPr id="4" name="Slide Number Placeholder 3"/>
          <p:cNvSpPr>
            <a:spLocks noGrp="1"/>
          </p:cNvSpPr>
          <p:nvPr>
            <p:ph type="sldNum" sz="quarter" idx="5"/>
          </p:nvPr>
        </p:nvSpPr>
        <p:spPr/>
        <p:txBody>
          <a:bodyPr/>
          <a:lstStyle/>
          <a:p>
            <a:fld id="{58D11C9F-81FA-4052-9B37-1EF4A4EF7E85}" type="slidenum">
              <a:rPr lang="en-US" smtClean="0"/>
              <a:t>58</a:t>
            </a:fld>
            <a:endParaRPr lang="en-US"/>
          </a:p>
        </p:txBody>
      </p:sp>
    </p:spTree>
    <p:extLst>
      <p:ext uri="{BB962C8B-B14F-4D97-AF65-F5344CB8AC3E}">
        <p14:creationId xmlns:p14="http://schemas.microsoft.com/office/powerpoint/2010/main" val="41384673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Works Clearing House Practice Guide – Teacher-Delivered Behavioral Interventions in Grades K-5 https://ies.ed.gov/ncee/wwc/PracticeGuide/31</a:t>
            </a:r>
          </a:p>
        </p:txBody>
      </p:sp>
      <p:sp>
        <p:nvSpPr>
          <p:cNvPr id="4" name="Slide Number Placeholder 3"/>
          <p:cNvSpPr>
            <a:spLocks noGrp="1"/>
          </p:cNvSpPr>
          <p:nvPr>
            <p:ph type="sldNum" sz="quarter" idx="5"/>
          </p:nvPr>
        </p:nvSpPr>
        <p:spPr/>
        <p:txBody>
          <a:bodyPr/>
          <a:lstStyle/>
          <a:p>
            <a:fld id="{58D11C9F-81FA-4052-9B37-1EF4A4EF7E85}" type="slidenum">
              <a:rPr lang="en-US" smtClean="0"/>
              <a:t>59</a:t>
            </a:fld>
            <a:endParaRPr lang="en-US"/>
          </a:p>
        </p:txBody>
      </p:sp>
    </p:spTree>
    <p:extLst>
      <p:ext uri="{BB962C8B-B14F-4D97-AF65-F5344CB8AC3E}">
        <p14:creationId xmlns:p14="http://schemas.microsoft.com/office/powerpoint/2010/main" val="3917391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pPr/>
              <a:t>61</a:t>
            </a:fld>
            <a:endParaRPr lang="en-US"/>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31064" indent="-231064">
              <a:lnSpc>
                <a:spcPct val="80000"/>
              </a:lnSpc>
            </a:pPr>
            <a:r>
              <a:rPr lang="en-US" sz="1000" b="0"/>
              <a:t>15-min timer</a:t>
            </a:r>
          </a:p>
          <a:p>
            <a:pPr marL="231064" indent="-231064">
              <a:lnSpc>
                <a:spcPct val="80000"/>
              </a:lnSpc>
            </a:pPr>
            <a:endParaRPr lang="en-US" sz="1000" b="0"/>
          </a:p>
          <a:p>
            <a:pPr marL="285750" indent="-285750">
              <a:buFont typeface="Arial" panose="020B0604020202020204" pitchFamily="34" charset="0"/>
              <a:buChar char="•"/>
            </a:pPr>
            <a:r>
              <a:rPr lang="en-US"/>
              <a:t>Facilitators provide overview/orientation to module (&lt; 2 min)</a:t>
            </a:r>
          </a:p>
          <a:p>
            <a:pPr marL="742950" lvl="1" indent="-285750">
              <a:buFont typeface="Arial" panose="020B0604020202020204" pitchFamily="34" charset="0"/>
              <a:buChar char="•"/>
            </a:pPr>
            <a:r>
              <a:rPr lang="en-US"/>
              <a:t>Prompt to register if have not done so already</a:t>
            </a:r>
          </a:p>
          <a:p>
            <a:pPr marL="742950" lvl="1" indent="-285750">
              <a:buFont typeface="Arial" panose="020B0604020202020204" pitchFamily="34" charset="0"/>
              <a:buChar char="•"/>
            </a:pPr>
            <a:r>
              <a:rPr lang="en-US"/>
              <a:t>Point out key features – table of resources (model how to use)</a:t>
            </a:r>
          </a:p>
          <a:p>
            <a:pPr marL="285750" indent="-285750">
              <a:buFont typeface="Arial" panose="020B0604020202020204" pitchFamily="34" charset="0"/>
              <a:buChar char="•"/>
            </a:pPr>
            <a:r>
              <a:rPr lang="en-US" b="0"/>
              <a:t>Independent Exploration</a:t>
            </a:r>
          </a:p>
          <a:p>
            <a:pPr marL="285750" indent="-285750">
              <a:buFont typeface="Arial" panose="020B0604020202020204" pitchFamily="34" charset="0"/>
              <a:buChar char="•"/>
            </a:pPr>
            <a:r>
              <a:rPr lang="en-US"/>
              <a:t>Someone in main room to manage difficulty accessing modules</a:t>
            </a:r>
          </a:p>
          <a:p>
            <a:pPr marL="231064" indent="-231064">
              <a:lnSpc>
                <a:spcPct val="80000"/>
              </a:lnSpc>
            </a:pPr>
            <a:endParaRPr lang="en-US" sz="1000" b="0"/>
          </a:p>
        </p:txBody>
      </p:sp>
    </p:spTree>
    <p:extLst>
      <p:ext uri="{BB962C8B-B14F-4D97-AF65-F5344CB8AC3E}">
        <p14:creationId xmlns:p14="http://schemas.microsoft.com/office/powerpoint/2010/main" val="27969842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Support is the name of the strategy, practice, or program. Notice this </a:t>
            </a:r>
            <a:r>
              <a:rPr lang="en-US" b="1"/>
              <a:t>is not </a:t>
            </a:r>
            <a:r>
              <a:rPr lang="en-US"/>
              <a:t>the name of a person or role.</a:t>
            </a:r>
          </a:p>
        </p:txBody>
      </p:sp>
      <p:sp>
        <p:nvSpPr>
          <p:cNvPr id="4" name="Slide Number Placeholder 3"/>
          <p:cNvSpPr>
            <a:spLocks noGrp="1"/>
          </p:cNvSpPr>
          <p:nvPr>
            <p:ph type="sldNum" sz="quarter" idx="5"/>
          </p:nvPr>
        </p:nvSpPr>
        <p:spPr/>
        <p:txBody>
          <a:bodyPr/>
          <a:lstStyle/>
          <a:p>
            <a:fld id="{FCBDACA8-45AF-461A-9F93-73E959B08D0A}" type="slidenum">
              <a:rPr lang="en-US" smtClean="0"/>
              <a:t>64</a:t>
            </a:fld>
            <a:endParaRPr lang="en-US"/>
          </a:p>
        </p:txBody>
      </p:sp>
    </p:spTree>
    <p:extLst>
      <p:ext uri="{BB962C8B-B14F-4D97-AF65-F5344CB8AC3E}">
        <p14:creationId xmlns:p14="http://schemas.microsoft.com/office/powerpoint/2010/main" val="24936335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37230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13962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BDACA8-45AF-461A-9F93-73E959B08D0A}" type="slidenum">
              <a:rPr lang="en-US" smtClean="0"/>
              <a:t>71</a:t>
            </a:fld>
            <a:endParaRPr lang="en-US"/>
          </a:p>
        </p:txBody>
      </p:sp>
    </p:spTree>
    <p:extLst>
      <p:ext uri="{BB962C8B-B14F-4D97-AF65-F5344CB8AC3E}">
        <p14:creationId xmlns:p14="http://schemas.microsoft.com/office/powerpoint/2010/main" val="25088247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CBDACA8-45AF-461A-9F93-73E959B08D0A}" type="slidenum">
              <a:rPr lang="en-US" smtClean="0"/>
              <a:t>72</a:t>
            </a:fld>
            <a:endParaRPr lang="en-US"/>
          </a:p>
        </p:txBody>
      </p:sp>
    </p:spTree>
    <p:extLst>
      <p:ext uri="{BB962C8B-B14F-4D97-AF65-F5344CB8AC3E}">
        <p14:creationId xmlns:p14="http://schemas.microsoft.com/office/powerpoint/2010/main" val="39160128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Facilitator has copy of Ci3T Data Dashboard- https://docs.google.com/spreadsheets/d/135hDmcTOIjAwb_8Ci-hNR38uF9vs7oUcVzjeSxVM2a8/edit?usp=sharing </a:t>
            </a:r>
          </a:p>
          <a:p>
            <a:r>
              <a:rPr lang="en-US"/>
              <a:t>Model:</a:t>
            </a:r>
          </a:p>
          <a:p>
            <a:pPr marL="171450" indent="-171450">
              <a:buFont typeface="Arial" panose="020B0604020202020204" pitchFamily="34" charset="0"/>
              <a:buChar char="•"/>
            </a:pPr>
            <a:r>
              <a:rPr lang="en-US"/>
              <a:t>Filter </a:t>
            </a:r>
          </a:p>
          <a:p>
            <a:pPr marL="628650" lvl="1" indent="-171450">
              <a:buFont typeface="Arial" panose="020B0604020202020204" pitchFamily="34" charset="0"/>
              <a:buChar char="•"/>
            </a:pPr>
            <a:r>
              <a:rPr lang="en-US"/>
              <a:t>Moderate internalizing</a:t>
            </a:r>
          </a:p>
          <a:p>
            <a:pPr marL="628650" lvl="1" indent="-171450">
              <a:buFont typeface="Arial" panose="020B0604020202020204" pitchFamily="34" charset="0"/>
              <a:buChar char="•"/>
            </a:pPr>
            <a:r>
              <a:rPr lang="en-US"/>
              <a:t>Below grade level reading</a:t>
            </a:r>
          </a:p>
          <a:p>
            <a:pPr marL="628650" lvl="1" indent="-171450">
              <a:buFont typeface="Arial" panose="020B0604020202020204" pitchFamily="34" charset="0"/>
              <a:buChar char="•"/>
            </a:pPr>
            <a:r>
              <a:rPr lang="en-US"/>
              <a:t>Attendance – now what do you notice</a:t>
            </a:r>
          </a:p>
          <a:p>
            <a:pPr marL="171450" lvl="0" indent="-171450">
              <a:buFont typeface="Arial" panose="020B0604020202020204" pitchFamily="34" charset="0"/>
              <a:buChar char="•"/>
            </a:pPr>
            <a:r>
              <a:rPr lang="en-US"/>
              <a:t>Ci3T Implementation Manual</a:t>
            </a:r>
          </a:p>
          <a:p>
            <a:pPr marL="628650" lvl="1" indent="-171450">
              <a:buFont typeface="Arial" panose="020B0604020202020204" pitchFamily="34" charset="0"/>
              <a:buChar char="•"/>
            </a:pPr>
            <a:r>
              <a:rPr lang="en-US"/>
              <a:t>What intervention(s) might be appropriate for this student? (e.g., self-monitoring w/ reading, breathing strategy)</a:t>
            </a:r>
          </a:p>
        </p:txBody>
      </p:sp>
      <p:sp>
        <p:nvSpPr>
          <p:cNvPr id="4" name="Slide Number Placeholder 3"/>
          <p:cNvSpPr>
            <a:spLocks noGrp="1"/>
          </p:cNvSpPr>
          <p:nvPr>
            <p:ph type="sldNum" sz="quarter" idx="5"/>
          </p:nvPr>
        </p:nvSpPr>
        <p:spPr/>
        <p:txBody>
          <a:bodyPr/>
          <a:lstStyle/>
          <a:p>
            <a:fld id="{FCBDACA8-45AF-461A-9F93-73E959B08D0A}" type="slidenum">
              <a:rPr lang="en-US" smtClean="0"/>
              <a:t>73</a:t>
            </a:fld>
            <a:endParaRPr lang="en-US"/>
          </a:p>
        </p:txBody>
      </p:sp>
    </p:spTree>
    <p:extLst>
      <p:ext uri="{BB962C8B-B14F-4D97-AF65-F5344CB8AC3E}">
        <p14:creationId xmlns:p14="http://schemas.microsoft.com/office/powerpoint/2010/main" val="34120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B2CC2-478E-E30C-0266-9E71B561B1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3127A2-B256-CB7E-4556-33E9C4F910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8E2D92-9E79-74A8-A38E-7C76DF9D630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05EE41D-C341-A9AE-3FF4-727704C0ACD0}"/>
              </a:ext>
            </a:extLst>
          </p:cNvPr>
          <p:cNvSpPr>
            <a:spLocks noGrp="1"/>
          </p:cNvSpPr>
          <p:nvPr>
            <p:ph type="sldNum" sz="quarter" idx="5"/>
          </p:nvPr>
        </p:nvSpPr>
        <p:spPr/>
        <p:txBody>
          <a:bodyPr/>
          <a:lstStyle/>
          <a:p>
            <a:fld id="{6CE9D5D3-2E19-48D7-A2AA-A8BA04DCF754}" type="slidenum">
              <a:rPr lang="en-US" smtClean="0"/>
              <a:t>4</a:t>
            </a:fld>
            <a:endParaRPr lang="en-US"/>
          </a:p>
        </p:txBody>
      </p:sp>
    </p:spTree>
    <p:extLst>
      <p:ext uri="{BB962C8B-B14F-4D97-AF65-F5344CB8AC3E}">
        <p14:creationId xmlns:p14="http://schemas.microsoft.com/office/powerpoint/2010/main" val="18100777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C75AA24-DACC-4E88-AC38-A5808338F778}" type="slidenum">
              <a:rPr lang="en-US"/>
              <a:pPr/>
              <a:t>78</a:t>
            </a:fld>
            <a:endParaRPr lang="en-US"/>
          </a:p>
        </p:txBody>
      </p:sp>
      <p:sp>
        <p:nvSpPr>
          <p:cNvPr id="8194" name="Rectangle 2"/>
          <p:cNvSpPr>
            <a:spLocks noGrp="1" noRot="1" noChangeAspect="1" noChangeArrowheads="1" noTextEdit="1"/>
          </p:cNvSpPr>
          <p:nvPr>
            <p:ph type="sldImg"/>
          </p:nvPr>
        </p:nvSpPr>
        <p:spPr>
          <a:xfrm>
            <a:off x="685800" y="1143000"/>
            <a:ext cx="5486400" cy="3086100"/>
          </a:xfrm>
          <a:ln/>
        </p:spPr>
      </p:sp>
      <p:sp>
        <p:nvSpPr>
          <p:cNvPr id="8195" name="Rectangle 3"/>
          <p:cNvSpPr>
            <a:spLocks noGrp="1" noChangeArrowheads="1"/>
          </p:cNvSpPr>
          <p:nvPr>
            <p:ph type="body" idx="1"/>
          </p:nvPr>
        </p:nvSpPr>
        <p:spPr/>
        <p:txBody>
          <a:bodyPr/>
          <a:lstStyle/>
          <a:p>
            <a:pPr marL="231064" indent="-231064">
              <a:lnSpc>
                <a:spcPct val="80000"/>
              </a:lnSpc>
            </a:pPr>
            <a:r>
              <a:rPr lang="en-US" sz="1000" b="0"/>
              <a:t>15-min timer</a:t>
            </a:r>
          </a:p>
        </p:txBody>
      </p:sp>
    </p:spTree>
    <p:extLst>
      <p:ext uri="{BB962C8B-B14F-4D97-AF65-F5344CB8AC3E}">
        <p14:creationId xmlns:p14="http://schemas.microsoft.com/office/powerpoint/2010/main" val="7979819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9EB32-E94D-E8DF-0CC0-F8ADBFE044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A97211-6D67-C725-C9F5-F7DC6C5DE3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FCD7A1-77D5-5B9B-5FEA-E3AED418336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87CAAA1-E551-97DC-31A3-DF58FE3822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61612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Tag us in your Ci3T highlights- we would love to see Ci3T in action! Follow us on Instagram for updates and links to resources! @Ci3TModel</a:t>
            </a:r>
          </a:p>
          <a:p>
            <a:endParaRPr lang="en-US"/>
          </a:p>
          <a:p>
            <a:r>
              <a:rPr lang="en-US"/>
              <a:t>You will receive a brief session evaluation – we value your feedback and would greatly appreciate you taking a few minutes to share your thoughts on what you liked about the session and how we can improve</a:t>
            </a:r>
          </a:p>
        </p:txBody>
      </p:sp>
      <p:sp>
        <p:nvSpPr>
          <p:cNvPr id="4" name="Slide Number Placeholder 3"/>
          <p:cNvSpPr>
            <a:spLocks noGrp="1"/>
          </p:cNvSpPr>
          <p:nvPr>
            <p:ph type="sldNum" sz="quarter" idx="5"/>
          </p:nvPr>
        </p:nvSpPr>
        <p:spPr/>
        <p:txBody>
          <a:bodyPr/>
          <a:lstStyle/>
          <a:p>
            <a:fld id="{354B5707-476E-F540-B8FF-8E5DB928D056}" type="slidenum">
              <a:rPr lang="en-US" smtClean="0"/>
              <a:t>83</a:t>
            </a:fld>
            <a:endParaRPr lang="en-US"/>
          </a:p>
        </p:txBody>
      </p:sp>
    </p:spTree>
    <p:extLst>
      <p:ext uri="{BB962C8B-B14F-4D97-AF65-F5344CB8AC3E}">
        <p14:creationId xmlns:p14="http://schemas.microsoft.com/office/powerpoint/2010/main" val="25454340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In addition to the module featured here outlining how to use multiple sources of data to connect students with Tier 2 supports, we offer a full suite of modules highlighting validated Tier 2 interventions such as Self-Regulated Strategy Development (SRSD) for Writing and Check-In/Check Out that may appear in your Secondary (Tier 2) Intervention Grid</a:t>
            </a:r>
          </a:p>
        </p:txBody>
      </p:sp>
      <p:sp>
        <p:nvSpPr>
          <p:cNvPr id="4" name="Slide Number Placeholder 3"/>
          <p:cNvSpPr>
            <a:spLocks noGrp="1"/>
          </p:cNvSpPr>
          <p:nvPr>
            <p:ph type="sldNum" sz="quarter" idx="5"/>
          </p:nvPr>
        </p:nvSpPr>
        <p:spPr/>
        <p:txBody>
          <a:bodyPr/>
          <a:lstStyle/>
          <a:p>
            <a:fld id="{58D11C9F-81FA-4052-9B37-1EF4A4EF7E85}" type="slidenum">
              <a:rPr lang="en-US" smtClean="0"/>
              <a:t>5</a:t>
            </a:fld>
            <a:endParaRPr lang="en-US"/>
          </a:p>
        </p:txBody>
      </p:sp>
    </p:spTree>
    <p:extLst>
      <p:ext uri="{BB962C8B-B14F-4D97-AF65-F5344CB8AC3E}">
        <p14:creationId xmlns:p14="http://schemas.microsoft.com/office/powerpoint/2010/main" val="2923723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In addition to the module featured here outlining how to use multiple sources of data to connect students with Tier 3 supports, we offer a full suite of modules highlighting validated Tier 3 interventions such as Functional Assessment-Based Intervention (FABI) that may appear in your Tertiary (Tier 3) Intervention Grid</a:t>
            </a:r>
          </a:p>
          <a:p>
            <a:endParaRPr lang="en-US"/>
          </a:p>
        </p:txBody>
      </p:sp>
      <p:sp>
        <p:nvSpPr>
          <p:cNvPr id="4" name="Slide Number Placeholder 3"/>
          <p:cNvSpPr>
            <a:spLocks noGrp="1"/>
          </p:cNvSpPr>
          <p:nvPr>
            <p:ph type="sldNum" sz="quarter" idx="5"/>
          </p:nvPr>
        </p:nvSpPr>
        <p:spPr/>
        <p:txBody>
          <a:bodyPr/>
          <a:lstStyle/>
          <a:p>
            <a:fld id="{58D11C9F-81FA-4052-9B37-1EF4A4EF7E85}" type="slidenum">
              <a:rPr lang="en-US" smtClean="0"/>
              <a:t>6</a:t>
            </a:fld>
            <a:endParaRPr lang="en-US"/>
          </a:p>
        </p:txBody>
      </p:sp>
    </p:spTree>
    <p:extLst>
      <p:ext uri="{BB962C8B-B14F-4D97-AF65-F5344CB8AC3E}">
        <p14:creationId xmlns:p14="http://schemas.microsoft.com/office/powerpoint/2010/main" val="3861396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1316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6179B3-F9DF-012C-FC16-197CB19518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273094-91FF-6B86-C55F-54D1CB3ACA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0EB4C0-F1BF-34E5-5676-B2A120FDA076}"/>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9DBD136-93F7-C8B1-C0A1-818CD541A063}"/>
              </a:ext>
            </a:extLst>
          </p:cNvPr>
          <p:cNvSpPr>
            <a:spLocks noGrp="1"/>
          </p:cNvSpPr>
          <p:nvPr>
            <p:ph type="sldNum" sz="quarter" idx="5"/>
          </p:nvPr>
        </p:nvSpPr>
        <p:spPr/>
        <p:txBody>
          <a:bodyPr/>
          <a:lstStyle/>
          <a:p>
            <a:fld id="{58D11C9F-81FA-4052-9B37-1EF4A4EF7E85}" type="slidenum">
              <a:rPr lang="en-US" smtClean="0"/>
              <a:t>11</a:t>
            </a:fld>
            <a:endParaRPr lang="en-US"/>
          </a:p>
        </p:txBody>
      </p:sp>
    </p:spTree>
    <p:extLst>
      <p:ext uri="{BB962C8B-B14F-4D97-AF65-F5344CB8AC3E}">
        <p14:creationId xmlns:p14="http://schemas.microsoft.com/office/powerpoint/2010/main" val="6360863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50857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D11C9F-81FA-4052-9B37-1EF4A4EF7E8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913165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Master" Target="../slideMasters/slideMaster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Layouts/_rels/slideLayout1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Master" Target="../slideMasters/slideMaster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1.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Master" Target="../slideMasters/slideMaster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Master" Target="../slideMasters/slideMaster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8" Type="http://schemas.openxmlformats.org/officeDocument/2006/relationships/hyperlink" Target="https://opendoodles.com/" TargetMode="External"/><Relationship Id="rId13" Type="http://schemas.openxmlformats.org/officeDocument/2006/relationships/hyperlink" Target="https://www.iconfinder.com/free_icons" TargetMode="External"/><Relationship Id="rId18" Type="http://schemas.openxmlformats.org/officeDocument/2006/relationships/hyperlink" Target="https://24slides.com/presentation-examples" TargetMode="External"/><Relationship Id="rId3" Type="http://schemas.openxmlformats.org/officeDocument/2006/relationships/hyperlink" Target="https://unsplash.com/" TargetMode="External"/><Relationship Id="rId7" Type="http://schemas.openxmlformats.org/officeDocument/2006/relationships/hyperlink" Target="https://www.drawkit.io/" TargetMode="External"/><Relationship Id="rId12" Type="http://schemas.openxmlformats.org/officeDocument/2006/relationships/hyperlink" Target="https://thenounproject.com/" TargetMode="External"/><Relationship Id="rId17" Type="http://schemas.openxmlformats.org/officeDocument/2006/relationships/hyperlink" Target="https://creativecommons.org/licenses/" TargetMode="External"/><Relationship Id="rId2" Type="http://schemas.openxmlformats.org/officeDocument/2006/relationships/hyperlink" Target="https://pixabay.com/" TargetMode="External"/><Relationship Id="rId16" Type="http://schemas.openxmlformats.org/officeDocument/2006/relationships/hyperlink" Target="https://www.canva.com/" TargetMode="External"/><Relationship Id="rId1" Type="http://schemas.openxmlformats.org/officeDocument/2006/relationships/slideMaster" Target="../slideMasters/slideMaster2.xml"/><Relationship Id="rId6" Type="http://schemas.openxmlformats.org/officeDocument/2006/relationships/hyperlink" Target="https://www.humaaans.com/" TargetMode="External"/><Relationship Id="rId11" Type="http://schemas.openxmlformats.org/officeDocument/2006/relationships/hyperlink" Target="https://www.flaticon.com/" TargetMode="External"/><Relationship Id="rId5" Type="http://schemas.openxmlformats.org/officeDocument/2006/relationships/hyperlink" Target="https://www.blackillustrations.com/" TargetMode="External"/><Relationship Id="rId15" Type="http://schemas.openxmlformats.org/officeDocument/2006/relationships/hyperlink" Target="https://blog.snappa.com/free-stock-photos/" TargetMode="External"/><Relationship Id="rId10" Type="http://schemas.openxmlformats.org/officeDocument/2006/relationships/hyperlink" Target="https://freepik.com/" TargetMode="External"/><Relationship Id="rId4" Type="http://schemas.openxmlformats.org/officeDocument/2006/relationships/hyperlink" Target="https://lukaszadam.com/illustrations" TargetMode="External"/><Relationship Id="rId9" Type="http://schemas.openxmlformats.org/officeDocument/2006/relationships/hyperlink" Target="https://absurd.design/" TargetMode="External"/><Relationship Id="rId14" Type="http://schemas.openxmlformats.org/officeDocument/2006/relationships/hyperlink" Target="https://www.pexels.com/" TargetMode="Externa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B88CE013-B5B0-F898-B884-AC76929ED82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039" y="6173954"/>
            <a:ext cx="3624061" cy="593150"/>
          </a:xfrm>
          <a:prstGeom prst="rect">
            <a:avLst/>
          </a:prstGeom>
        </p:spPr>
      </p:pic>
    </p:spTree>
    <p:extLst>
      <p:ext uri="{BB962C8B-B14F-4D97-AF65-F5344CB8AC3E}">
        <p14:creationId xmlns:p14="http://schemas.microsoft.com/office/powerpoint/2010/main" val="17327436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10/8/2025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print">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8009037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BD94371-D238-6B34-3873-1B9CB7BAD2ED}"/>
              </a:ext>
            </a:extLst>
          </p:cNvPr>
          <p:cNvGrpSpPr/>
          <p:nvPr userDrawn="1"/>
        </p:nvGrpSpPr>
        <p:grpSpPr>
          <a:xfrm>
            <a:off x="1524000" y="0"/>
            <a:ext cx="9144000" cy="6773334"/>
            <a:chOff x="1524000" y="0"/>
            <a:chExt cx="9144000" cy="6773334"/>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grpSp>
    </p:spTree>
    <p:extLst>
      <p:ext uri="{BB962C8B-B14F-4D97-AF65-F5344CB8AC3E}">
        <p14:creationId xmlns:p14="http://schemas.microsoft.com/office/powerpoint/2010/main" val="41553432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695070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14625517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25232576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791184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0623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905875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44982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7852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print">
            <a:alphaModFix amt="30000"/>
            <a:extLst>
              <a:ext uri="{28A0092B-C50C-407E-A947-70E740481C1C}">
                <a14:useLocalDpi xmlns:a14="http://schemas.microsoft.com/office/drawing/2010/main"/>
              </a:ext>
            </a:extLst>
          </a:blip>
          <a:srcRect b="-1"/>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6367211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996543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10/8/2025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35764591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10/8/2025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1415296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44363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93354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7781391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18647039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11FBD-495F-BE41-8148-85102874645F}"/>
              </a:ext>
            </a:extLst>
          </p:cNvPr>
          <p:cNvSpPr>
            <a:spLocks noGrp="1"/>
          </p:cNvSpPr>
          <p:nvPr>
            <p:ph type="ctrTitle"/>
          </p:nvPr>
        </p:nvSpPr>
        <p:spPr>
          <a:xfrm>
            <a:off x="838200" y="1122363"/>
            <a:ext cx="105156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01F6DA2-5E5E-8240-89B8-56DAAFED9C67}"/>
              </a:ext>
            </a:extLst>
          </p:cNvPr>
          <p:cNvSpPr>
            <a:spLocks noGrp="1"/>
          </p:cNvSpPr>
          <p:nvPr>
            <p:ph type="subTitle" idx="1"/>
          </p:nvPr>
        </p:nvSpPr>
        <p:spPr>
          <a:xfrm>
            <a:off x="838200" y="3602038"/>
            <a:ext cx="10515600" cy="1655762"/>
          </a:xfrm>
        </p:spPr>
        <p:txBody>
          <a:bodyPr/>
          <a:lstStyle>
            <a:lvl1pPr marL="0" indent="0" algn="ctr">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4" name="Picture 3">
            <a:extLst>
              <a:ext uri="{FF2B5EF4-FFF2-40B4-BE49-F238E27FC236}">
                <a16:creationId xmlns:a16="http://schemas.microsoft.com/office/drawing/2014/main" id="{B88CE013-B5B0-F898-B884-AC76929ED827}"/>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7039" y="6173954"/>
            <a:ext cx="3624061" cy="593150"/>
          </a:xfrm>
          <a:prstGeom prst="rect">
            <a:avLst/>
          </a:prstGeom>
        </p:spPr>
      </p:pic>
    </p:spTree>
    <p:extLst>
      <p:ext uri="{BB962C8B-B14F-4D97-AF65-F5344CB8AC3E}">
        <p14:creationId xmlns:p14="http://schemas.microsoft.com/office/powerpoint/2010/main" val="248867293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Low-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7" name="Picture 6" descr="A close up of a sign&#10;&#10;Description automatically generated">
            <a:extLst>
              <a:ext uri="{FF2B5EF4-FFF2-40B4-BE49-F238E27FC236}">
                <a16:creationId xmlns:a16="http://schemas.microsoft.com/office/drawing/2014/main" id="{A213AC10-A39E-D04F-B9C8-0350CDA52BD9}"/>
              </a:ext>
            </a:extLst>
          </p:cNvPr>
          <p:cNvPicPr>
            <a:picLocks noChangeAspect="1"/>
          </p:cNvPicPr>
          <p:nvPr userDrawn="1"/>
        </p:nvPicPr>
        <p:blipFill rotWithShape="1">
          <a:blip r:embed="rId2" cstate="print">
            <a:alphaModFix amt="30000"/>
            <a:extLst>
              <a:ext uri="{28A0092B-C50C-407E-A947-70E740481C1C}">
                <a14:useLocalDpi xmlns:a14="http://schemas.microsoft.com/office/drawing/2010/main"/>
              </a:ext>
            </a:extLst>
          </a:blip>
          <a:srcRect b="-1"/>
          <a:stretch/>
        </p:blipFill>
        <p:spPr>
          <a:xfrm>
            <a:off x="10871236" y="5609558"/>
            <a:ext cx="1134809" cy="1111917"/>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6634721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20427FFB-9A31-38E9-0B16-38D5F38125E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79576" y="72582"/>
            <a:ext cx="1632848" cy="957938"/>
          </a:xfrm>
          <a:prstGeom prst="rect">
            <a:avLst/>
          </a:prstGeom>
        </p:spPr>
      </p:pic>
    </p:spTree>
    <p:extLst>
      <p:ext uri="{BB962C8B-B14F-4D97-AF65-F5344CB8AC3E}">
        <p14:creationId xmlns:p14="http://schemas.microsoft.com/office/powerpoint/2010/main" val="2225204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pic>
        <p:nvPicPr>
          <p:cNvPr id="7" name="Picture 6">
            <a:extLst>
              <a:ext uri="{FF2B5EF4-FFF2-40B4-BE49-F238E27FC236}">
                <a16:creationId xmlns:a16="http://schemas.microsoft.com/office/drawing/2014/main" id="{20427FFB-9A31-38E9-0B16-38D5F38125E1}"/>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279576" y="72582"/>
            <a:ext cx="1632848" cy="957938"/>
          </a:xfrm>
          <a:prstGeom prst="rect">
            <a:avLst/>
          </a:prstGeom>
        </p:spPr>
      </p:pic>
    </p:spTree>
    <p:extLst>
      <p:ext uri="{BB962C8B-B14F-4D97-AF65-F5344CB8AC3E}">
        <p14:creationId xmlns:p14="http://schemas.microsoft.com/office/powerpoint/2010/main" val="13661597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3253415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554433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10/8/2025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print">
            <a:alphaModFix amt="30000"/>
            <a:extLst>
              <a:ext uri="{28A0092B-C50C-407E-A947-70E740481C1C}">
                <a14:useLocalDpi xmlns:a14="http://schemas.microsoft.com/office/drawing/2010/main"/>
              </a:ext>
            </a:extLst>
          </a:blip>
          <a:srcRect t="-1" b="-10014"/>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2373667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10/8/2025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print">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4687710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10/8/2025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414484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10/8/2025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9469988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_Log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10/8/2025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CF600849-390B-784E-9278-0BA760801D90}"/>
              </a:ext>
            </a:extLst>
          </p:cNvPr>
          <p:cNvPicPr>
            <a:picLocks noChangeAspect="1"/>
          </p:cNvPicPr>
          <p:nvPr userDrawn="1"/>
        </p:nvPicPr>
        <p:blipFill rotWithShape="1">
          <a:blip r:embed="rId2" cstate="print">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17633270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Ci3T Mode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BD94371-D238-6B34-3873-1B9CB7BAD2ED}"/>
              </a:ext>
            </a:extLst>
          </p:cNvPr>
          <p:cNvGrpSpPr/>
          <p:nvPr userDrawn="1"/>
        </p:nvGrpSpPr>
        <p:grpSpPr>
          <a:xfrm>
            <a:off x="1524000" y="0"/>
            <a:ext cx="9144000" cy="6773334"/>
            <a:chOff x="1524000" y="0"/>
            <a:chExt cx="9144000" cy="6773334"/>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3" name="Goal 3">
              <a:extLst>
                <a:ext uri="{FF2B5EF4-FFF2-40B4-BE49-F238E27FC236}">
                  <a16:creationId xmlns:a16="http://schemas.microsoft.com/office/drawing/2014/main" id="{4F0367BA-DE0F-DE46-80B6-55D46F5130F6}"/>
                </a:ext>
              </a:extLst>
            </p:cNvPr>
            <p:cNvSpPr/>
            <p:nvPr userDrawn="1"/>
          </p:nvSpPr>
          <p:spPr>
            <a:xfrm flipH="1">
              <a:off x="7164572" y="805649"/>
              <a:ext cx="3485321"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Reduce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Specialized individual systems</a:t>
              </a:r>
              <a:br>
                <a:rPr kumimoji="0" lang="en-US" sz="1800" b="1" i="0" u="none" strike="noStrike" kern="0" cap="none" spc="0" normalizeH="0" baseline="0" noProof="0">
                  <a:ln>
                    <a:noFill/>
                  </a:ln>
                  <a:solidFill>
                    <a:prstClr val="white"/>
                  </a:solidFill>
                  <a:effectLst/>
                  <a:uLnTx/>
                  <a:uFillTx/>
                  <a:latin typeface="Calibri"/>
                  <a:ea typeface="+mn-ea"/>
                  <a:cs typeface="+mn-cs"/>
                </a:rPr>
              </a:br>
              <a:r>
                <a:rPr kumimoji="0" lang="en-US" sz="1800" b="1" i="0" u="none" strike="noStrike" kern="0" cap="none" spc="0" normalizeH="0" baseline="0" noProof="0">
                  <a:ln>
                    <a:noFill/>
                  </a:ln>
                  <a:solidFill>
                    <a:prstClr val="white"/>
                  </a:solidFill>
                  <a:effectLst/>
                  <a:uLnTx/>
                  <a:uFillTx/>
                  <a:latin typeface="Calibri"/>
                  <a:ea typeface="+mn-ea"/>
                  <a:cs typeface="+mn-cs"/>
                </a:rPr>
                <a:t>       for students with high risk</a:t>
              </a:r>
            </a:p>
          </p:txBody>
        </p:sp>
        <p:sp>
          <p:nvSpPr>
            <p:cNvPr id="44" name="Goal 2">
              <a:extLst>
                <a:ext uri="{FF2B5EF4-FFF2-40B4-BE49-F238E27FC236}">
                  <a16:creationId xmlns:a16="http://schemas.microsoft.com/office/drawing/2014/main" id="{CE3623A0-87FA-B144-8700-BFAB962D159F}"/>
                </a:ext>
              </a:extLst>
            </p:cNvPr>
            <p:cNvSpPr/>
            <p:nvPr userDrawn="1"/>
          </p:nvSpPr>
          <p:spPr>
            <a:xfrm rot="10800000" flipH="1" flipV="1">
              <a:off x="1537625" y="1858317"/>
              <a:ext cx="3072384" cy="914400"/>
            </a:xfrm>
            <a:prstGeom prst="homePlate">
              <a:avLst/>
            </a:prstGeom>
            <a:solidFill>
              <a:srgbClr val="1F497D"/>
            </a:solidFill>
            <a:ln w="25400" cap="flat" cmpd="sng" algn="ctr">
              <a:solidFill>
                <a:srgbClr val="4F81BD">
                  <a:shade val="50000"/>
                </a:srgbClr>
              </a:solidFill>
              <a:prstDash val="solid"/>
            </a:ln>
            <a:effectLst/>
          </p:spPr>
          <p:txBody>
            <a:bodyPr vert="horz" wrap="square" lIns="9144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Arial" charset="0"/>
                </a:rPr>
                <a:t>Goal: Reverse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Specialized group systems </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Arial" charset="0"/>
                </a:rPr>
                <a:t>for students at risk</a:t>
              </a: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45" name="Goal 1">
              <a:extLst>
                <a:ext uri="{FF2B5EF4-FFF2-40B4-BE49-F238E27FC236}">
                  <a16:creationId xmlns:a16="http://schemas.microsoft.com/office/drawing/2014/main" id="{21CDEB5D-36CB-7441-82AE-59E7BEBA4BF2}"/>
                </a:ext>
              </a:extLst>
            </p:cNvPr>
            <p:cNvSpPr/>
            <p:nvPr userDrawn="1"/>
          </p:nvSpPr>
          <p:spPr>
            <a:xfrm flipH="1">
              <a:off x="6838152" y="3740744"/>
              <a:ext cx="3813048" cy="914400"/>
            </a:xfrm>
            <a:prstGeom prst="homePlate">
              <a:avLst/>
            </a:prstGeom>
            <a:solidFill>
              <a:srgbClr val="1F497D"/>
            </a:solidFill>
            <a:ln w="25400" cap="flat" cmpd="sng" algn="ctr">
              <a:solidFill>
                <a:srgbClr val="4F81BD">
                  <a:shade val="50000"/>
                </a:srgbClr>
              </a:solidFill>
              <a:prstDash val="solid"/>
            </a:ln>
            <a:effectLst/>
          </p:spPr>
          <p:txBody>
            <a:bodyPr lIns="228600" rtlCol="0" anchor="ct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sng" strike="noStrike" kern="0" cap="none" spc="0" normalizeH="0" baseline="0" noProof="0">
                  <a:ln>
                    <a:noFill/>
                  </a:ln>
                  <a:solidFill>
                    <a:srgbClr val="EEECE1"/>
                  </a:solidFill>
                  <a:effectLst/>
                  <a:uLnTx/>
                  <a:uFillTx/>
                  <a:latin typeface="Calibri"/>
                  <a:ea typeface="+mn-ea"/>
                  <a:cs typeface="+mn-cs"/>
                </a:rPr>
                <a:t>Goal: Prevent Harm</a:t>
              </a:r>
            </a:p>
            <a:p>
              <a:pPr marL="0" marR="0" lvl="0" indent="0" defTabSz="914400" eaLnBrk="1" fontAlgn="base" latinLnBrk="0" hangingPunct="1">
                <a:lnSpc>
                  <a:spcPct val="100000"/>
                </a:lnSpc>
                <a:spcBef>
                  <a:spcPct val="0"/>
                </a:spcBef>
                <a:spcAft>
                  <a:spcPct val="0"/>
                </a:spcAft>
                <a:buClrTx/>
                <a:buSzTx/>
                <a:buFontTx/>
                <a:buNone/>
                <a:tabLst/>
                <a:defRPr/>
              </a:pPr>
              <a:r>
                <a:rPr kumimoji="0" lang="en-US" sz="1800" b="1" i="0" u="none" strike="noStrike" kern="0" cap="none" spc="0" normalizeH="0" baseline="0" noProof="0">
                  <a:ln>
                    <a:noFill/>
                  </a:ln>
                  <a:solidFill>
                    <a:prstClr val="white"/>
                  </a:solidFill>
                  <a:effectLst/>
                  <a:uLnTx/>
                  <a:uFillTx/>
                  <a:latin typeface="Calibri"/>
                  <a:ea typeface="+mn-ea"/>
                  <a:cs typeface="+mn-cs"/>
                </a:rPr>
                <a:t>School/classroom-wide systems for all students, staff, &amp; settings</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grpSp>
    </p:spTree>
    <p:extLst>
      <p:ext uri="{BB962C8B-B14F-4D97-AF65-F5344CB8AC3E}">
        <p14:creationId xmlns:p14="http://schemas.microsoft.com/office/powerpoint/2010/main" val="29713937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Ci3T Model Watermark">
    <p:spTree>
      <p:nvGrpSpPr>
        <p:cNvPr id="1" name=""/>
        <p:cNvGrpSpPr/>
        <p:nvPr/>
      </p:nvGrpSpPr>
      <p:grpSpPr>
        <a:xfrm>
          <a:off x="0" y="0"/>
          <a:ext cx="0" cy="0"/>
          <a:chOff x="0" y="0"/>
          <a:chExt cx="0" cy="0"/>
        </a:xfrm>
      </p:grpSpPr>
      <p:sp>
        <p:nvSpPr>
          <p:cNvPr id="36" name="Green Triangle">
            <a:extLst>
              <a:ext uri="{FF2B5EF4-FFF2-40B4-BE49-F238E27FC236}">
                <a16:creationId xmlns:a16="http://schemas.microsoft.com/office/drawing/2014/main" id="{F7568AB8-0F23-3146-9F9D-66896C0CBB0E}"/>
              </a:ext>
            </a:extLst>
          </p:cNvPr>
          <p:cNvSpPr/>
          <p:nvPr userDrawn="1"/>
        </p:nvSpPr>
        <p:spPr>
          <a:xfrm>
            <a:off x="1947333" y="3132668"/>
            <a:ext cx="8297334" cy="3640666"/>
          </a:xfrm>
          <a:prstGeom prst="trapezoid">
            <a:avLst>
              <a:gd name="adj" fmla="val 72862"/>
            </a:avLst>
          </a:prstGeom>
          <a:solidFill>
            <a:srgbClr val="0099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prstClr val="white"/>
              </a:solidFill>
              <a:effectLst/>
              <a:uLnTx/>
              <a:uFillTx/>
              <a:latin typeface="Calibri"/>
              <a:ea typeface="+mn-ea"/>
              <a:cs typeface="+mn-cs"/>
            </a:endParaRPr>
          </a:p>
        </p:txBody>
      </p:sp>
      <p:sp>
        <p:nvSpPr>
          <p:cNvPr id="37" name="Yellow Triangle">
            <a:extLst>
              <a:ext uri="{FF2B5EF4-FFF2-40B4-BE49-F238E27FC236}">
                <a16:creationId xmlns:a16="http://schemas.microsoft.com/office/drawing/2014/main" id="{5B63712D-B1E2-5C4C-A2A9-C4A76DDA5AB6}"/>
              </a:ext>
            </a:extLst>
          </p:cNvPr>
          <p:cNvSpPr/>
          <p:nvPr userDrawn="1"/>
        </p:nvSpPr>
        <p:spPr>
          <a:xfrm>
            <a:off x="4590106" y="1846280"/>
            <a:ext cx="3008769" cy="1286934"/>
          </a:xfrm>
          <a:prstGeom prst="trapezoid">
            <a:avLst>
              <a:gd name="adj" fmla="val 72862"/>
            </a:avLst>
          </a:prstGeom>
          <a:solidFill>
            <a:srgbClr val="FFFF00"/>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38" name="Red Triangle">
            <a:extLst>
              <a:ext uri="{FF2B5EF4-FFF2-40B4-BE49-F238E27FC236}">
                <a16:creationId xmlns:a16="http://schemas.microsoft.com/office/drawing/2014/main" id="{748F2DCB-B3EE-CC42-A5BB-F0E32D7A6058}"/>
              </a:ext>
            </a:extLst>
          </p:cNvPr>
          <p:cNvSpPr/>
          <p:nvPr userDrawn="1"/>
        </p:nvSpPr>
        <p:spPr>
          <a:xfrm>
            <a:off x="5519596" y="1059255"/>
            <a:ext cx="1134701" cy="787564"/>
          </a:xfrm>
          <a:prstGeom prst="triangle">
            <a:avLst/>
          </a:prstGeom>
          <a:solidFill>
            <a:srgbClr val="FE0002"/>
          </a:solidFill>
          <a:ln w="381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Straight Connector 38">
            <a:extLst>
              <a:ext uri="{FF2B5EF4-FFF2-40B4-BE49-F238E27FC236}">
                <a16:creationId xmlns:a16="http://schemas.microsoft.com/office/drawing/2014/main" id="{91090D35-6573-FC49-B7A6-CAEBC909BB69}"/>
              </a:ext>
            </a:extLst>
          </p:cNvPr>
          <p:cNvCxnSpPr/>
          <p:nvPr userDrawn="1"/>
        </p:nvCxnSpPr>
        <p:spPr>
          <a:xfrm>
            <a:off x="2607406" y="5947646"/>
            <a:ext cx="6995160" cy="0"/>
          </a:xfrm>
          <a:prstGeom prst="line">
            <a:avLst/>
          </a:prstGeom>
          <a:noFill/>
          <a:ln w="38100" cap="flat" cmpd="sng" algn="ctr">
            <a:solidFill>
              <a:srgbClr val="008C00"/>
            </a:solidFill>
            <a:prstDash val="sysDot"/>
          </a:ln>
          <a:effectLst/>
        </p:spPr>
      </p:cxnSp>
      <p:cxnSp>
        <p:nvCxnSpPr>
          <p:cNvPr id="40" name="Straight Connector 39">
            <a:extLst>
              <a:ext uri="{FF2B5EF4-FFF2-40B4-BE49-F238E27FC236}">
                <a16:creationId xmlns:a16="http://schemas.microsoft.com/office/drawing/2014/main" id="{E237C45E-D61F-C04E-8D39-6896E17FD022}"/>
              </a:ext>
            </a:extLst>
          </p:cNvPr>
          <p:cNvCxnSpPr/>
          <p:nvPr userDrawn="1"/>
        </p:nvCxnSpPr>
        <p:spPr>
          <a:xfrm flipH="1">
            <a:off x="4889942" y="6008511"/>
            <a:ext cx="2444" cy="731520"/>
          </a:xfrm>
          <a:prstGeom prst="line">
            <a:avLst/>
          </a:prstGeom>
          <a:noFill/>
          <a:ln w="38100" cap="flat" cmpd="sng" algn="ctr">
            <a:solidFill>
              <a:srgbClr val="008C00"/>
            </a:solidFill>
            <a:prstDash val="sysDot"/>
          </a:ln>
          <a:effectLst/>
        </p:spPr>
      </p:cxnSp>
      <p:cxnSp>
        <p:nvCxnSpPr>
          <p:cNvPr id="41" name="Straight Connector 40">
            <a:extLst>
              <a:ext uri="{FF2B5EF4-FFF2-40B4-BE49-F238E27FC236}">
                <a16:creationId xmlns:a16="http://schemas.microsoft.com/office/drawing/2014/main" id="{DA8F9F2A-2758-A147-88D3-B61F693DAE1B}"/>
              </a:ext>
            </a:extLst>
          </p:cNvPr>
          <p:cNvCxnSpPr/>
          <p:nvPr userDrawn="1"/>
        </p:nvCxnSpPr>
        <p:spPr>
          <a:xfrm flipH="1">
            <a:off x="7286778" y="6008511"/>
            <a:ext cx="2444" cy="731520"/>
          </a:xfrm>
          <a:prstGeom prst="line">
            <a:avLst/>
          </a:prstGeom>
          <a:noFill/>
          <a:ln w="38100" cap="flat" cmpd="sng" algn="ctr">
            <a:solidFill>
              <a:srgbClr val="008C00"/>
            </a:solidFill>
            <a:prstDash val="sysDot"/>
          </a:ln>
          <a:effectLst/>
        </p:spPr>
      </p:cxnSp>
      <p:sp>
        <p:nvSpPr>
          <p:cNvPr id="42" name="Domains">
            <a:extLst>
              <a:ext uri="{FF2B5EF4-FFF2-40B4-BE49-F238E27FC236}">
                <a16:creationId xmlns:a16="http://schemas.microsoft.com/office/drawing/2014/main" id="{AC2C215A-B488-2F45-A740-8DDEDA9048E7}"/>
              </a:ext>
            </a:extLst>
          </p:cNvPr>
          <p:cNvSpPr txBox="1"/>
          <p:nvPr userDrawn="1"/>
        </p:nvSpPr>
        <p:spPr>
          <a:xfrm>
            <a:off x="1947333" y="6096000"/>
            <a:ext cx="8297334" cy="669414"/>
          </a:xfrm>
          <a:prstGeom prst="rect">
            <a:avLst/>
          </a:prstGeom>
          <a:noFill/>
          <a:ln>
            <a:noFill/>
          </a:ln>
        </p:spPr>
        <p:txBody>
          <a:bodyPr wrap="square">
            <a:spAutoFit/>
          </a:bodyPr>
          <a:lstStyle/>
          <a:p>
            <a:pPr>
              <a:tabLst>
                <a:tab pos="1541463" algn="ctr"/>
                <a:tab pos="2851150" algn="ctr"/>
                <a:tab pos="4056063" algn="ctr"/>
                <a:tab pos="5253038" algn="ctr"/>
                <a:tab pos="6570663" algn="ctr"/>
              </a:tabLst>
              <a:defRPr/>
            </a:pPr>
            <a:r>
              <a:rPr lang="en-US" sz="2400" b="1">
                <a:solidFill>
                  <a:prstClr val="white"/>
                </a:solidFill>
                <a:effectLst>
                  <a:outerShdw blurRad="38100" dist="38100" dir="2700000" algn="tl">
                    <a:srgbClr val="000000">
                      <a:alpha val="43137"/>
                    </a:srgbClr>
                  </a:outerShdw>
                </a:effectLst>
                <a:latin typeface="Calibri"/>
                <a:cs typeface="Arial" charset="0"/>
              </a:rPr>
              <a:t>	Academic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Behavioral	</a:t>
            </a:r>
            <a:r>
              <a:rPr lang="en-US" sz="1200" b="1">
                <a:solidFill>
                  <a:prstClr val="white"/>
                </a:solidFill>
                <a:effectLst>
                  <a:outerShdw blurRad="38100" dist="38100" dir="2700000" algn="tl">
                    <a:srgbClr val="000000">
                      <a:alpha val="43137"/>
                    </a:srgbClr>
                  </a:outerShdw>
                </a:effectLst>
                <a:latin typeface="Calibri"/>
                <a:cs typeface="Arial" charset="0"/>
              </a:rPr>
              <a:t>◇</a:t>
            </a:r>
            <a:r>
              <a:rPr lang="en-US" sz="2400" b="1">
                <a:solidFill>
                  <a:prstClr val="white"/>
                </a:solidFill>
                <a:effectLst>
                  <a:outerShdw blurRad="38100" dist="38100" dir="2700000" algn="tl">
                    <a:srgbClr val="000000">
                      <a:alpha val="43137"/>
                    </a:srgbClr>
                  </a:outerShdw>
                </a:effectLst>
                <a:latin typeface="Calibri"/>
                <a:cs typeface="Arial" charset="0"/>
              </a:rPr>
              <a:t>	Social</a:t>
            </a:r>
          </a:p>
          <a:p>
            <a:pPr>
              <a:lnSpc>
                <a:spcPct val="75000"/>
              </a:lnSpc>
              <a:tabLst>
                <a:tab pos="1541463" algn="ctr"/>
                <a:tab pos="4056063" algn="ctr"/>
                <a:tab pos="6570663" algn="ctr"/>
              </a:tabLst>
              <a:defRPr/>
            </a:pPr>
            <a:r>
              <a:rPr lang="en-US">
                <a:solidFill>
                  <a:prstClr val="black">
                    <a:lumMod val="85000"/>
                    <a:lumOff val="15000"/>
                  </a:prstClr>
                </a:solidFill>
                <a:latin typeface="Calibri"/>
                <a:cs typeface="Arial" charset="0"/>
              </a:rPr>
              <a:t>	Validated Curricula	PBIS Framework	Validated Curricula</a:t>
            </a:r>
          </a:p>
        </p:txBody>
      </p:sp>
      <p:sp>
        <p:nvSpPr>
          <p:cNvPr id="46" name="Tier 3">
            <a:extLst>
              <a:ext uri="{FF2B5EF4-FFF2-40B4-BE49-F238E27FC236}">
                <a16:creationId xmlns:a16="http://schemas.microsoft.com/office/drawing/2014/main" id="{35E31CA1-B710-6E49-A60F-3E7FC73C9F07}"/>
              </a:ext>
            </a:extLst>
          </p:cNvPr>
          <p:cNvSpPr txBox="1">
            <a:spLocks noChangeArrowheads="1"/>
          </p:cNvSpPr>
          <p:nvPr userDrawn="1"/>
        </p:nvSpPr>
        <p:spPr bwMode="auto">
          <a:xfrm>
            <a:off x="4159045" y="1126204"/>
            <a:ext cx="38100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3</a:t>
            </a:r>
          </a:p>
          <a:p>
            <a:pPr marL="0" marR="0" lvl="0" indent="0" algn="ctr" defTabSz="914400" eaLnBrk="1" fontAlgn="base" latinLnBrk="0" hangingPunct="1">
              <a:lnSpc>
                <a:spcPct val="75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Tertiary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≈5%</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a:t>
            </a:r>
          </a:p>
        </p:txBody>
      </p:sp>
      <p:sp>
        <p:nvSpPr>
          <p:cNvPr id="47" name="Tier 2">
            <a:extLst>
              <a:ext uri="{FF2B5EF4-FFF2-40B4-BE49-F238E27FC236}">
                <a16:creationId xmlns:a16="http://schemas.microsoft.com/office/drawing/2014/main" id="{D6F2DF6B-139A-D446-9AB9-1D6EF011D157}"/>
              </a:ext>
            </a:extLst>
          </p:cNvPr>
          <p:cNvSpPr txBox="1">
            <a:spLocks noChangeArrowheads="1"/>
          </p:cNvSpPr>
          <p:nvPr userDrawn="1"/>
        </p:nvSpPr>
        <p:spPr bwMode="auto">
          <a:xfrm>
            <a:off x="4000500" y="2301968"/>
            <a:ext cx="4191000" cy="8371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Tier 2</a:t>
            </a:r>
          </a:p>
          <a:p>
            <a:pPr marL="0" marR="0" lvl="0" indent="0" algn="ctr" defTabSz="914400" eaLnBrk="1" fontAlgn="base" latinLnBrk="0" hangingPunct="1">
              <a:lnSpc>
                <a:spcPct val="85000"/>
              </a:lnSpc>
              <a:spcBef>
                <a:spcPct val="0"/>
              </a:spcBef>
              <a:spcAft>
                <a:spcPct val="0"/>
              </a:spcAft>
              <a:buClrTx/>
              <a:buSzTx/>
              <a:buFontTx/>
              <a:buNone/>
              <a:tabLst/>
              <a:defRPr/>
            </a:pP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Secondary Prevention (</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panose="020B0604020202020204" pitchFamily="34" charset="0"/>
              </a:rPr>
              <a:t>≈15%</a:t>
            </a:r>
            <a:r>
              <a:rPr kumimoji="0" lang="en-US" sz="2400" b="1" i="0" u="none" strike="noStrike" kern="0" cap="none" spc="0" normalizeH="0" baseline="0" noProof="0">
                <a:ln w="3175">
                  <a:solidFill>
                    <a:prstClr val="white"/>
                  </a:solidFill>
                </a:ln>
                <a:solidFill>
                  <a:prstClr val="black"/>
                </a:solidFill>
                <a:effectLst/>
                <a:uLnTx/>
                <a:uFillTx/>
                <a:latin typeface="Calibri" pitchFamily="-109" charset="0"/>
                <a:cs typeface="Arial" charset="0"/>
              </a:rPr>
              <a:t>) </a:t>
            </a:r>
          </a:p>
        </p:txBody>
      </p:sp>
      <p:sp>
        <p:nvSpPr>
          <p:cNvPr id="48" name="Tier 1">
            <a:extLst>
              <a:ext uri="{FF2B5EF4-FFF2-40B4-BE49-F238E27FC236}">
                <a16:creationId xmlns:a16="http://schemas.microsoft.com/office/drawing/2014/main" id="{93576CA4-B1CA-2A46-A9C2-69BA5AA79A65}"/>
              </a:ext>
            </a:extLst>
          </p:cNvPr>
          <p:cNvSpPr txBox="1">
            <a:spLocks noChangeArrowheads="1"/>
          </p:cNvSpPr>
          <p:nvPr userDrawn="1"/>
        </p:nvSpPr>
        <p:spPr bwMode="auto">
          <a:xfrm>
            <a:off x="4000500" y="4600925"/>
            <a:ext cx="4191000" cy="89255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Tier 1</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Primary Prevention (</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panose="020B0604020202020204" pitchFamily="34" charset="0"/>
              </a:rPr>
              <a:t>≈80%</a:t>
            </a:r>
            <a:r>
              <a:rPr kumimoji="0" lang="en-US" sz="2400" b="1" i="0" u="none" strike="noStrike" kern="0" cap="none" spc="0" normalizeH="0" baseline="0" noProof="0">
                <a:ln w="3175">
                  <a:solidFill>
                    <a:prstClr val="white">
                      <a:alpha val="70000"/>
                    </a:prstClr>
                  </a:solidFill>
                </a:ln>
                <a:solidFill>
                  <a:prstClr val="black"/>
                </a:solidFill>
                <a:effectLst/>
                <a:uLnTx/>
                <a:uFillTx/>
                <a:latin typeface="Calibri" pitchFamily="-109" charset="0"/>
                <a:cs typeface="Arial" charset="0"/>
              </a:rPr>
              <a:t>) </a:t>
            </a:r>
          </a:p>
        </p:txBody>
      </p:sp>
      <p:sp>
        <p:nvSpPr>
          <p:cNvPr id="49" name="Reference">
            <a:extLst>
              <a:ext uri="{FF2B5EF4-FFF2-40B4-BE49-F238E27FC236}">
                <a16:creationId xmlns:a16="http://schemas.microsoft.com/office/drawing/2014/main" id="{5DE09BF2-66B8-DF4E-8B80-9230EF68AE1B}"/>
              </a:ext>
            </a:extLst>
          </p:cNvPr>
          <p:cNvSpPr txBox="1"/>
          <p:nvPr userDrawn="1"/>
        </p:nvSpPr>
        <p:spPr>
          <a:xfrm>
            <a:off x="4222955" y="395891"/>
            <a:ext cx="3746090" cy="400110"/>
          </a:xfrm>
          <a:prstGeom prst="rect">
            <a:avLst/>
          </a:prstGeom>
          <a:noFill/>
        </p:spPr>
        <p:txBody>
          <a:bodyPr wrap="none" rtlCol="0">
            <a:spAutoFit/>
          </a:bodyPr>
          <a:lstStyle/>
          <a:p>
            <a:r>
              <a:rPr lang="en-US" sz="2000">
                <a:solidFill>
                  <a:prstClr val="black"/>
                </a:solidFill>
                <a:latin typeface="Calibri"/>
              </a:rPr>
              <a:t>(Lane, Kalberg, &amp; Menzies, 2009)</a:t>
            </a:r>
          </a:p>
        </p:txBody>
      </p:sp>
      <p:sp>
        <p:nvSpPr>
          <p:cNvPr id="50" name="Title">
            <a:extLst>
              <a:ext uri="{FF2B5EF4-FFF2-40B4-BE49-F238E27FC236}">
                <a16:creationId xmlns:a16="http://schemas.microsoft.com/office/drawing/2014/main" id="{0F6EC5B7-73E7-634F-9BC6-89486E7D089F}"/>
              </a:ext>
            </a:extLst>
          </p:cNvPr>
          <p:cNvSpPr txBox="1">
            <a:spLocks noChangeArrowheads="1"/>
          </p:cNvSpPr>
          <p:nvPr userDrawn="1"/>
        </p:nvSpPr>
        <p:spPr bwMode="auto">
          <a:xfrm>
            <a:off x="1524000" y="0"/>
            <a:ext cx="9144000" cy="800219"/>
          </a:xfrm>
          <a:prstGeom prst="rect">
            <a:avLst/>
          </a:prstGeom>
          <a:noFill/>
          <a:ln>
            <a:noFill/>
          </a:ln>
        </p:spPr>
        <p:txBody>
          <a:bodyPr wrap="square">
            <a:noAutofit/>
          </a:bodyPr>
          <a:lstStyle>
            <a:lvl1pPr eaLnBrk="0" hangingPunct="0">
              <a:defRPr>
                <a:solidFill>
                  <a:schemeClr val="tx1"/>
                </a:solidFill>
                <a:latin typeface="Calibri" pitchFamily="-109" charset="0"/>
                <a:cs typeface="Arial" charset="0"/>
              </a:defRPr>
            </a:lvl1pPr>
            <a:lvl2pPr marL="742950" indent="-285750" eaLnBrk="0" hangingPunct="0">
              <a:defRPr>
                <a:solidFill>
                  <a:schemeClr val="tx1"/>
                </a:solidFill>
                <a:latin typeface="Calibri" pitchFamily="-109" charset="0"/>
                <a:cs typeface="Arial" charset="0"/>
              </a:defRPr>
            </a:lvl2pPr>
            <a:lvl3pPr marL="1143000" indent="-228600" eaLnBrk="0" hangingPunct="0">
              <a:defRPr>
                <a:solidFill>
                  <a:schemeClr val="tx1"/>
                </a:solidFill>
                <a:latin typeface="Calibri" pitchFamily="-109" charset="0"/>
                <a:cs typeface="Arial" charset="0"/>
              </a:defRPr>
            </a:lvl3pPr>
            <a:lvl4pPr marL="1600200" indent="-228600" eaLnBrk="0" hangingPunct="0">
              <a:defRPr>
                <a:solidFill>
                  <a:schemeClr val="tx1"/>
                </a:solidFill>
                <a:latin typeface="Calibri" pitchFamily="-109" charset="0"/>
                <a:cs typeface="Arial" charset="0"/>
              </a:defRPr>
            </a:lvl4pPr>
            <a:lvl5pPr marL="2057400" indent="-228600" eaLnBrk="0" hangingPunct="0">
              <a:defRPr>
                <a:solidFill>
                  <a:schemeClr val="tx1"/>
                </a:solidFill>
                <a:latin typeface="Calibri" pitchFamily="-109" charset="0"/>
                <a:cs typeface="Arial" charset="0"/>
              </a:defRPr>
            </a:lvl5pPr>
            <a:lvl6pPr marL="2514600" indent="-228600" eaLnBrk="0" fontAlgn="base" hangingPunct="0">
              <a:spcBef>
                <a:spcPct val="0"/>
              </a:spcBef>
              <a:spcAft>
                <a:spcPct val="0"/>
              </a:spcAft>
              <a:defRPr>
                <a:solidFill>
                  <a:schemeClr val="tx1"/>
                </a:solidFill>
                <a:latin typeface="Calibri" pitchFamily="-109" charset="0"/>
                <a:cs typeface="Arial" charset="0"/>
              </a:defRPr>
            </a:lvl6pPr>
            <a:lvl7pPr marL="2971800" indent="-228600" eaLnBrk="0" fontAlgn="base" hangingPunct="0">
              <a:spcBef>
                <a:spcPct val="0"/>
              </a:spcBef>
              <a:spcAft>
                <a:spcPct val="0"/>
              </a:spcAft>
              <a:defRPr>
                <a:solidFill>
                  <a:schemeClr val="tx1"/>
                </a:solidFill>
                <a:latin typeface="Calibri" pitchFamily="-109" charset="0"/>
                <a:cs typeface="Arial" charset="0"/>
              </a:defRPr>
            </a:lvl7pPr>
            <a:lvl8pPr marL="3429000" indent="-228600" eaLnBrk="0" fontAlgn="base" hangingPunct="0">
              <a:spcBef>
                <a:spcPct val="0"/>
              </a:spcBef>
              <a:spcAft>
                <a:spcPct val="0"/>
              </a:spcAft>
              <a:defRPr>
                <a:solidFill>
                  <a:schemeClr val="tx1"/>
                </a:solidFill>
                <a:latin typeface="Calibri" pitchFamily="-109" charset="0"/>
                <a:cs typeface="Arial" charset="0"/>
              </a:defRPr>
            </a:lvl8pPr>
            <a:lvl9pPr marL="3886200" indent="-228600" eaLnBrk="0" fontAlgn="base" hangingPunct="0">
              <a:spcBef>
                <a:spcPct val="0"/>
              </a:spcBef>
              <a:spcAft>
                <a:spcPct val="0"/>
              </a:spcAft>
              <a:defRPr>
                <a:solidFill>
                  <a:schemeClr val="tx1"/>
                </a:solidFill>
                <a:latin typeface="Calibri" pitchFamily="-109"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US" sz="2600" b="1" i="0" u="none" strike="noStrike" kern="0" cap="none" spc="0" normalizeH="0" baseline="0" noProof="0">
                <a:ln>
                  <a:noFill/>
                </a:ln>
                <a:solidFill>
                  <a:prstClr val="black"/>
                </a:solidFill>
                <a:effectLst/>
                <a:uLnTx/>
                <a:uFillTx/>
                <a:latin typeface="Calibri" pitchFamily="-109" charset="0"/>
                <a:cs typeface="Arial" charset="0"/>
              </a:rPr>
              <a:t>Comprehensive, Integrated, Three-Tiered Model of Prevention</a:t>
            </a:r>
            <a:endParaRPr kumimoji="0" lang="en-US" sz="2800" b="1" i="0" u="none" strike="noStrike" kern="0" cap="none" spc="0" normalizeH="0" baseline="0" noProof="0">
              <a:ln>
                <a:noFill/>
              </a:ln>
              <a:solidFill>
                <a:prstClr val="black"/>
              </a:solidFill>
              <a:effectLst/>
              <a:uLnTx/>
              <a:uFillTx/>
              <a:latin typeface="Calibri" pitchFamily="-109" charset="0"/>
              <a:cs typeface="Arial" charset="0"/>
            </a:endParaRPr>
          </a:p>
        </p:txBody>
      </p:sp>
      <p:sp>
        <p:nvSpPr>
          <p:cNvPr id="17" name="Watermark Covering">
            <a:extLst>
              <a:ext uri="{FF2B5EF4-FFF2-40B4-BE49-F238E27FC236}">
                <a16:creationId xmlns:a16="http://schemas.microsoft.com/office/drawing/2014/main" id="{67D09180-788D-E344-8F4B-7E44FC1CF388}"/>
              </a:ext>
            </a:extLst>
          </p:cNvPr>
          <p:cNvSpPr/>
          <p:nvPr userDrawn="1"/>
        </p:nvSpPr>
        <p:spPr>
          <a:xfrm>
            <a:off x="1524" y="0"/>
            <a:ext cx="12188952" cy="68580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a:solidFill>
                <a:prstClr val="white"/>
              </a:solidFill>
            </a:endParaRPr>
          </a:p>
        </p:txBody>
      </p:sp>
    </p:spTree>
    <p:extLst>
      <p:ext uri="{BB962C8B-B14F-4D97-AF65-F5344CB8AC3E}">
        <p14:creationId xmlns:p14="http://schemas.microsoft.com/office/powerpoint/2010/main" val="23338888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Ci3T Training Series">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4B334141-A06E-1E45-AA81-D2B0530A4CD5}"/>
              </a:ext>
            </a:extLst>
          </p:cNvPr>
          <p:cNvGrpSpPr/>
          <p:nvPr userDrawn="1"/>
        </p:nvGrpSpPr>
        <p:grpSpPr>
          <a:xfrm>
            <a:off x="2175020" y="980151"/>
            <a:ext cx="8870360" cy="4064000"/>
            <a:chOff x="112165" y="751543"/>
            <a:chExt cx="8870360" cy="4064000"/>
          </a:xfrm>
        </p:grpSpPr>
        <p:sp>
          <p:nvSpPr>
            <p:cNvPr id="18" name="Freeform 17">
              <a:extLst>
                <a:ext uri="{FF2B5EF4-FFF2-40B4-BE49-F238E27FC236}">
                  <a16:creationId xmlns:a16="http://schemas.microsoft.com/office/drawing/2014/main" id="{2562E0D1-9494-8C4A-8020-23CB861B02F1}"/>
                </a:ext>
              </a:extLst>
            </p:cNvPr>
            <p:cNvSpPr/>
            <p:nvPr/>
          </p:nvSpPr>
          <p:spPr>
            <a:xfrm>
              <a:off x="11216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1:</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Ci3T model overview</a:t>
              </a:r>
            </a:p>
          </p:txBody>
        </p:sp>
        <p:sp>
          <p:nvSpPr>
            <p:cNvPr id="19" name="Freeform 18">
              <a:extLst>
                <a:ext uri="{FF2B5EF4-FFF2-40B4-BE49-F238E27FC236}">
                  <a16:creationId xmlns:a16="http://schemas.microsoft.com/office/drawing/2014/main" id="{3853A3C8-8CC4-FB48-9CA8-11EE3F95102D}"/>
                </a:ext>
              </a:extLst>
            </p:cNvPr>
            <p:cNvSpPr/>
            <p:nvPr/>
          </p:nvSpPr>
          <p:spPr>
            <a:xfrm>
              <a:off x="159777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2:</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the primary prevention plan</a:t>
              </a:r>
            </a:p>
          </p:txBody>
        </p:sp>
        <p:sp>
          <p:nvSpPr>
            <p:cNvPr id="20" name="Freeform 19">
              <a:extLst>
                <a:ext uri="{FF2B5EF4-FFF2-40B4-BE49-F238E27FC236}">
                  <a16:creationId xmlns:a16="http://schemas.microsoft.com/office/drawing/2014/main" id="{A976C4A6-EF26-6F48-84FE-26DBBAE88F55}"/>
                </a:ext>
              </a:extLst>
            </p:cNvPr>
            <p:cNvSpPr/>
            <p:nvPr/>
          </p:nvSpPr>
          <p:spPr>
            <a:xfrm>
              <a:off x="308337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3:</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How to monitor the plan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1" name="Freeform 20">
              <a:extLst>
                <a:ext uri="{FF2B5EF4-FFF2-40B4-BE49-F238E27FC236}">
                  <a16:creationId xmlns:a16="http://schemas.microsoft.com/office/drawing/2014/main" id="{AD789F3A-520C-974B-8221-612D55FB6851}"/>
                </a:ext>
              </a:extLst>
            </p:cNvPr>
            <p:cNvSpPr/>
            <p:nvPr/>
          </p:nvSpPr>
          <p:spPr>
            <a:xfrm>
              <a:off x="456898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57785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4:</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4450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2 supports</a:t>
              </a:r>
            </a:p>
          </p:txBody>
        </p:sp>
        <p:sp>
          <p:nvSpPr>
            <p:cNvPr id="22" name="Freeform 21">
              <a:extLst>
                <a:ext uri="{FF2B5EF4-FFF2-40B4-BE49-F238E27FC236}">
                  <a16:creationId xmlns:a16="http://schemas.microsoft.com/office/drawing/2014/main" id="{32392249-C53C-C74E-99A3-9C61977E1126}"/>
                </a:ext>
              </a:extLst>
            </p:cNvPr>
            <p:cNvSpPr/>
            <p:nvPr/>
          </p:nvSpPr>
          <p:spPr>
            <a:xfrm>
              <a:off x="6054585"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5:</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2 hours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Building Tier 3 supports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Student team members attend</a:t>
              </a:r>
            </a:p>
          </p:txBody>
        </p:sp>
        <p:sp>
          <p:nvSpPr>
            <p:cNvPr id="23" name="Freeform 22">
              <a:extLst>
                <a:ext uri="{FF2B5EF4-FFF2-40B4-BE49-F238E27FC236}">
                  <a16:creationId xmlns:a16="http://schemas.microsoft.com/office/drawing/2014/main" id="{827B41B5-A935-2D40-B796-7AA7416675B5}"/>
                </a:ext>
              </a:extLst>
            </p:cNvPr>
            <p:cNvSpPr/>
            <p:nvPr/>
          </p:nvSpPr>
          <p:spPr>
            <a:xfrm>
              <a:off x="7540190" y="751543"/>
              <a:ext cx="1442335" cy="4064000"/>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lumOff val="0"/>
                    <a:alphaOff val="0"/>
                    <a:tint val="98000"/>
                    <a:lumMod val="114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99568"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Session 6:</a:t>
              </a:r>
              <a:b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b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Full day</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Preparing to implement</a:t>
              </a:r>
            </a:p>
          </p:txBody>
        </p:sp>
        <p:sp>
          <p:nvSpPr>
            <p:cNvPr id="24" name="Right Arrow 23">
              <a:extLst>
                <a:ext uri="{FF2B5EF4-FFF2-40B4-BE49-F238E27FC236}">
                  <a16:creationId xmlns:a16="http://schemas.microsoft.com/office/drawing/2014/main" id="{398F122F-8F14-D140-8BE2-313DAFDD70A9}"/>
                </a:ext>
              </a:extLst>
            </p:cNvPr>
            <p:cNvSpPr/>
            <p:nvPr/>
          </p:nvSpPr>
          <p:spPr>
            <a:xfrm>
              <a:off x="466880" y="3743324"/>
              <a:ext cx="8160930" cy="614363"/>
            </a:xfrm>
            <a:prstGeom prst="rightArrow">
              <a:avLst/>
            </a:prstGeom>
            <a:gradFill rotWithShape="1">
              <a:gsLst>
                <a:gs pos="0">
                  <a:srgbClr val="0F6FC6">
                    <a:tint val="60000"/>
                    <a:hueOff val="0"/>
                    <a:satOff val="0"/>
                    <a:lumOff val="0"/>
                    <a:alphaOff val="0"/>
                    <a:tint val="98000"/>
                    <a:lumMod val="114000"/>
                  </a:srgbClr>
                </a:gs>
                <a:gs pos="100000">
                  <a:srgbClr val="0F6FC6">
                    <a:tint val="60000"/>
                    <a:hueOff val="0"/>
                    <a:satOff val="0"/>
                    <a:lumOff val="0"/>
                    <a:alphaOff val="0"/>
                    <a:shade val="90000"/>
                    <a:lumMod val="84000"/>
                  </a:srgbClr>
                </a:gs>
              </a:gsLst>
              <a:lin ang="5400000" scaled="0"/>
            </a:gradFill>
            <a:ln>
              <a:noFill/>
            </a:ln>
            <a:effectLst>
              <a:outerShdw blurRad="38100" dist="25400" dir="5400000" rotWithShape="0">
                <a:srgbClr val="000000">
                  <a:alpha val="45000"/>
                </a:srgbClr>
              </a:outerShdw>
            </a:effectLst>
          </p:spPr>
        </p:sp>
      </p:grpSp>
      <p:sp>
        <p:nvSpPr>
          <p:cNvPr id="25" name="Title 1">
            <a:extLst>
              <a:ext uri="{FF2B5EF4-FFF2-40B4-BE49-F238E27FC236}">
                <a16:creationId xmlns:a16="http://schemas.microsoft.com/office/drawing/2014/main" id="{7A516B1B-1E52-CF43-8D80-44DCFF114B25}"/>
              </a:ext>
            </a:extLst>
          </p:cNvPr>
          <p:cNvSpPr txBox="1">
            <a:spLocks/>
          </p:cNvSpPr>
          <p:nvPr userDrawn="1"/>
        </p:nvSpPr>
        <p:spPr>
          <a:xfrm>
            <a:off x="1524000" y="100013"/>
            <a:ext cx="9144000" cy="796932"/>
          </a:xfrm>
          <a:prstGeom prst="rect">
            <a:avLst/>
          </a:prstGeom>
        </p:spPr>
        <p:txBody>
          <a:bodyPr vert="horz" lIns="91440" tIns="45720" rIns="91440" bIns="45720" rtlCol="0" anchor="ctr">
            <a:noAutofit/>
          </a:bodyPr>
          <a:lst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a:ln>
                  <a:noFill/>
                </a:ln>
                <a:solidFill>
                  <a:sysClr val="windowText" lastClr="000000"/>
                </a:solidFill>
                <a:effectLst/>
                <a:uLnTx/>
                <a:uFillTx/>
                <a:latin typeface="Calibri" charset="0"/>
                <a:ea typeface="Calibri" charset="0"/>
                <a:cs typeface="Calibri" charset="0"/>
              </a:rPr>
              <a:t>Ci3T Professional Learning Series</a:t>
            </a:r>
          </a:p>
        </p:txBody>
      </p:sp>
      <p:graphicFrame>
        <p:nvGraphicFramePr>
          <p:cNvPr id="26" name="Diagram 25">
            <a:extLst>
              <a:ext uri="{FF2B5EF4-FFF2-40B4-BE49-F238E27FC236}">
                <a16:creationId xmlns:a16="http://schemas.microsoft.com/office/drawing/2014/main" id="{83BA793E-BFFA-2642-A6A3-E68E4EC23829}"/>
              </a:ext>
            </a:extLst>
          </p:cNvPr>
          <p:cNvGraphicFramePr/>
          <p:nvPr userDrawn="1"/>
        </p:nvGraphicFramePr>
        <p:xfrm>
          <a:off x="2777230" y="3597282"/>
          <a:ext cx="7400925"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7" name="Freeform 26">
            <a:extLst>
              <a:ext uri="{FF2B5EF4-FFF2-40B4-BE49-F238E27FC236}">
                <a16:creationId xmlns:a16="http://schemas.microsoft.com/office/drawing/2014/main" id="{0DA30D2D-A1E2-154C-BEC6-DBB838EB43D1}"/>
              </a:ext>
            </a:extLst>
          </p:cNvPr>
          <p:cNvSpPr/>
          <p:nvPr userDrawn="1"/>
        </p:nvSpPr>
        <p:spPr>
          <a:xfrm>
            <a:off x="11088650" y="980151"/>
            <a:ext cx="573602"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vert270" wrap="none" lIns="91440" tIns="91440" rIns="91440" bIns="91440" numCol="1" spcCol="1270" anchor="ctr" anchorCtr="0">
            <a:noAutofit/>
          </a:bodyPr>
          <a:lstStyle/>
          <a:p>
            <a:pPr marL="0" marR="0" lvl="0" indent="0" algn="ctr"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Implementation</a:t>
            </a:r>
          </a:p>
        </p:txBody>
      </p:sp>
      <p:sp>
        <p:nvSpPr>
          <p:cNvPr id="28" name="Freeform 27">
            <a:extLst>
              <a:ext uri="{FF2B5EF4-FFF2-40B4-BE49-F238E27FC236}">
                <a16:creationId xmlns:a16="http://schemas.microsoft.com/office/drawing/2014/main" id="{1EDBD56A-2A7B-3844-8A65-BF7393F6562D}"/>
              </a:ext>
            </a:extLst>
          </p:cNvPr>
          <p:cNvSpPr/>
          <p:nvPr userDrawn="1"/>
        </p:nvSpPr>
        <p:spPr>
          <a:xfrm>
            <a:off x="538855" y="980151"/>
            <a:ext cx="1592895" cy="3606144"/>
          </a:xfrm>
          <a:custGeom>
            <a:avLst/>
            <a:gdLst>
              <a:gd name="connsiteX0" fmla="*/ 0 w 1442335"/>
              <a:gd name="connsiteY0" fmla="*/ 144234 h 4064000"/>
              <a:gd name="connsiteX1" fmla="*/ 144234 w 1442335"/>
              <a:gd name="connsiteY1" fmla="*/ 0 h 4064000"/>
              <a:gd name="connsiteX2" fmla="*/ 1298102 w 1442335"/>
              <a:gd name="connsiteY2" fmla="*/ 0 h 4064000"/>
              <a:gd name="connsiteX3" fmla="*/ 1442336 w 1442335"/>
              <a:gd name="connsiteY3" fmla="*/ 144234 h 4064000"/>
              <a:gd name="connsiteX4" fmla="*/ 1442335 w 1442335"/>
              <a:gd name="connsiteY4" fmla="*/ 3919767 h 4064000"/>
              <a:gd name="connsiteX5" fmla="*/ 1298101 w 1442335"/>
              <a:gd name="connsiteY5" fmla="*/ 4064001 h 4064000"/>
              <a:gd name="connsiteX6" fmla="*/ 144234 w 1442335"/>
              <a:gd name="connsiteY6" fmla="*/ 4064000 h 4064000"/>
              <a:gd name="connsiteX7" fmla="*/ 0 w 1442335"/>
              <a:gd name="connsiteY7" fmla="*/ 3919766 h 4064000"/>
              <a:gd name="connsiteX8" fmla="*/ 0 w 1442335"/>
              <a:gd name="connsiteY8" fmla="*/ 144234 h 406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2335" h="4064000">
                <a:moveTo>
                  <a:pt x="0" y="144234"/>
                </a:moveTo>
                <a:cubicBezTo>
                  <a:pt x="0" y="64576"/>
                  <a:pt x="64576" y="0"/>
                  <a:pt x="144234" y="0"/>
                </a:cubicBezTo>
                <a:lnTo>
                  <a:pt x="1298102" y="0"/>
                </a:lnTo>
                <a:cubicBezTo>
                  <a:pt x="1377760" y="0"/>
                  <a:pt x="1442336" y="64576"/>
                  <a:pt x="1442336" y="144234"/>
                </a:cubicBezTo>
                <a:cubicBezTo>
                  <a:pt x="1442336" y="1402745"/>
                  <a:pt x="1442335" y="2661256"/>
                  <a:pt x="1442335" y="3919767"/>
                </a:cubicBezTo>
                <a:cubicBezTo>
                  <a:pt x="1442335" y="3999425"/>
                  <a:pt x="1377759" y="4064001"/>
                  <a:pt x="1298101" y="4064001"/>
                </a:cubicBezTo>
                <a:lnTo>
                  <a:pt x="144234" y="4064000"/>
                </a:lnTo>
                <a:cubicBezTo>
                  <a:pt x="64576" y="4064000"/>
                  <a:pt x="0" y="3999424"/>
                  <a:pt x="0" y="3919766"/>
                </a:cubicBezTo>
                <a:lnTo>
                  <a:pt x="0" y="144234"/>
                </a:lnTo>
                <a:close/>
              </a:path>
            </a:pathLst>
          </a:custGeom>
          <a:gradFill rotWithShape="1">
            <a:gsLst>
              <a:gs pos="0">
                <a:srgbClr val="0F6FC6">
                  <a:hueOff val="0"/>
                  <a:satOff val="0"/>
                  <a:alphaOff val="0"/>
                  <a:tint val="98000"/>
                  <a:lumMod val="50000"/>
                </a:srgbClr>
              </a:gs>
              <a:gs pos="100000">
                <a:srgbClr val="2E4188"/>
              </a:gs>
            </a:gsLst>
            <a:lin ang="5400000" scaled="0"/>
          </a:gradFill>
          <a:ln>
            <a:noFill/>
          </a:ln>
          <a:effectLst>
            <a:outerShdw blurRad="38100" dist="25400" dir="5400000" rotWithShape="0">
              <a:srgbClr val="000000">
                <a:alpha val="45000"/>
              </a:srgbClr>
            </a:outerShdw>
          </a:effectLst>
        </p:spPr>
        <p:txBody>
          <a:bodyPr spcFirstLastPara="0" vert="horz" wrap="square" lIns="99568" tIns="228600" rIns="0" bIns="914400" numCol="1" spcCol="1270" anchor="t" anchorCtr="0">
            <a:noAutofit/>
          </a:bodyPr>
          <a:lstStyle/>
          <a:p>
            <a:pPr marL="0" marR="0" lvl="0" indent="0" defTabSz="622300" eaLnBrk="1" fontAlgn="auto" latinLnBrk="0" hangingPunct="1">
              <a:lnSpc>
                <a:spcPct val="100000"/>
              </a:lnSpc>
              <a:spcBef>
                <a:spcPct val="0"/>
              </a:spcBef>
              <a:spcAft>
                <a:spcPts val="900"/>
              </a:spcAft>
              <a:buClrTx/>
              <a:buSzTx/>
              <a:buFontTx/>
              <a:buNone/>
              <a:tabLst/>
              <a:defRPr/>
            </a:pPr>
            <a:r>
              <a:rPr kumimoji="0" lang="en-US" sz="2000" b="0" i="0" u="none" strike="noStrike" kern="0" cap="none" spc="0" normalizeH="0" baseline="0" noProof="0">
                <a:ln>
                  <a:noFill/>
                </a:ln>
                <a:solidFill>
                  <a:prstClr val="white"/>
                </a:solidFill>
                <a:effectLst/>
                <a:uLnTx/>
                <a:uFillTx/>
                <a:latin typeface="Century Gothic" panose="020B0502020202020204"/>
                <a:ea typeface="+mn-ea"/>
                <a:cs typeface="+mn-cs"/>
              </a:rPr>
              <a:t>Pre-Training Activities</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Team member selection</a:t>
            </a:r>
          </a:p>
          <a:p>
            <a:pPr marL="127000" marR="0" lvl="1" indent="-127000" defTabSz="488950" eaLnBrk="1" fontAlgn="auto" latinLnBrk="0" hangingPunct="1">
              <a:lnSpc>
                <a:spcPct val="100000"/>
              </a:lnSpc>
              <a:spcBef>
                <a:spcPct val="0"/>
              </a:spcBef>
              <a:spcAft>
                <a:spcPts val="900"/>
              </a:spcAft>
              <a:buClrTx/>
              <a:buSzTx/>
              <a:buFont typeface="Arial" charset="0"/>
              <a:buChar char="•"/>
              <a:tabLst/>
              <a:defRPr/>
            </a:pPr>
            <a:r>
              <a:rPr kumimoji="0" lang="en-US" sz="1600" b="0" i="0" u="none" strike="noStrike" kern="0" cap="none" spc="0" normalizeH="0" baseline="0" noProof="0">
                <a:ln>
                  <a:noFill/>
                </a:ln>
                <a:solidFill>
                  <a:prstClr val="white"/>
                </a:solidFill>
                <a:effectLst/>
                <a:uLnTx/>
                <a:uFillTx/>
                <a:latin typeface="Century Gothic" panose="020B0502020202020204"/>
                <a:ea typeface="+mn-ea"/>
                <a:cs typeface="+mn-cs"/>
              </a:rPr>
              <a:t>Schoolwide Expectations Survey for Specific Settings (SESSS)</a:t>
            </a:r>
          </a:p>
        </p:txBody>
      </p:sp>
    </p:spTree>
    <p:extLst>
      <p:ext uri="{BB962C8B-B14F-4D97-AF65-F5344CB8AC3E}">
        <p14:creationId xmlns:p14="http://schemas.microsoft.com/office/powerpoint/2010/main" val="3832287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Giant Triang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alphaModFix amt="15000"/>
            <a:extLst>
              <a:ext uri="{28A0092B-C50C-407E-A947-70E740481C1C}">
                <a14:useLocalDpi xmlns:a14="http://schemas.microsoft.com/office/drawing/2010/main"/>
              </a:ext>
            </a:extLst>
          </a:blip>
          <a:srcRect/>
          <a:stretch/>
        </p:blipFill>
        <p:spPr>
          <a:xfrm>
            <a:off x="-43544" y="-21772"/>
            <a:ext cx="6743281" cy="6897357"/>
          </a:xfrm>
          <a:prstGeom prst="rect">
            <a:avLst/>
          </a:prstGeom>
        </p:spPr>
      </p:pic>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3919139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Ci3T Imp Series">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1974619-D344-094C-8112-721DAE16AB40}"/>
              </a:ext>
            </a:extLst>
          </p:cNvPr>
          <p:cNvGraphicFramePr/>
          <p:nvPr userDrawn="1"/>
        </p:nvGraphicFramePr>
        <p:xfrm>
          <a:off x="351711" y="1697430"/>
          <a:ext cx="11477616" cy="36754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3" name="TextBox 12">
            <a:extLst>
              <a:ext uri="{FF2B5EF4-FFF2-40B4-BE49-F238E27FC236}">
                <a16:creationId xmlns:a16="http://schemas.microsoft.com/office/drawing/2014/main" id="{B0A84E59-D065-8B41-ADE7-CF3647177614}"/>
              </a:ext>
            </a:extLst>
          </p:cNvPr>
          <p:cNvSpPr txBox="1"/>
          <p:nvPr userDrawn="1"/>
        </p:nvSpPr>
        <p:spPr>
          <a:xfrm>
            <a:off x="1569129" y="5305873"/>
            <a:ext cx="1700784" cy="574863"/>
          </a:xfrm>
          <a:prstGeom prst="roundRect">
            <a:avLst/>
          </a:prstGeom>
          <a:solidFill>
            <a:srgbClr val="FFC000">
              <a:lumMod val="60000"/>
              <a:lumOff val="40000"/>
            </a:srgbClr>
          </a:solidFill>
          <a:ln>
            <a:solidFill>
              <a:srgbClr val="FFC000">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Fall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October	November</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4</a:t>
            </a:r>
            <a:r>
              <a:rPr kumimoji="0" lang="en-US" sz="1200" b="0" i="0" u="none" strike="noStrike" kern="0" cap="none" spc="0" normalizeH="0" baseline="30000" noProof="0">
                <a:ln>
                  <a:noFill/>
                </a:ln>
                <a:solidFill>
                  <a:prstClr val="black"/>
                </a:solidFill>
                <a:effectLst/>
                <a:uLnTx/>
                <a:uFillTx/>
                <a:latin typeface="Calibri" panose="020F0502020204030204"/>
              </a:rPr>
              <a:t>th</a:t>
            </a:r>
            <a:r>
              <a:rPr kumimoji="0" lang="en-US" sz="1200" b="0" i="0" u="none" strike="noStrike" kern="0" cap="none" spc="0" normalizeH="0" baseline="0" noProof="0">
                <a:ln>
                  <a:noFill/>
                </a:ln>
                <a:solidFill>
                  <a:prstClr val="black"/>
                </a:solidFill>
                <a:effectLst/>
                <a:uLnTx/>
                <a:uFillTx/>
                <a:latin typeface="Calibri" panose="020F0502020204030204"/>
              </a:rPr>
              <a:t> Monday – 3</a:t>
            </a:r>
            <a:r>
              <a:rPr kumimoji="0" lang="en-US" sz="1200" b="0" i="0" u="none" strike="noStrike" kern="0" cap="none" spc="0" normalizeH="0" baseline="30000" noProof="0">
                <a:ln>
                  <a:noFill/>
                </a:ln>
                <a:solidFill>
                  <a:prstClr val="black"/>
                </a:solidFill>
                <a:effectLst/>
                <a:uLnTx/>
                <a:uFillTx/>
                <a:latin typeface="Calibri" panose="020F0502020204030204"/>
              </a:rPr>
              <a:t>rd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4" name="TextBox 13">
            <a:extLst>
              <a:ext uri="{FF2B5EF4-FFF2-40B4-BE49-F238E27FC236}">
                <a16:creationId xmlns:a16="http://schemas.microsoft.com/office/drawing/2014/main" id="{7501B37E-28A3-5342-8C43-3FD08364B315}"/>
              </a:ext>
            </a:extLst>
          </p:cNvPr>
          <p:cNvSpPr txBox="1"/>
          <p:nvPr userDrawn="1"/>
        </p:nvSpPr>
        <p:spPr>
          <a:xfrm>
            <a:off x="6188114" y="5305873"/>
            <a:ext cx="1700784" cy="574863"/>
          </a:xfrm>
          <a:prstGeom prst="roundRect">
            <a:avLst/>
          </a:prstGeom>
          <a:solidFill>
            <a:srgbClr val="70AD47">
              <a:lumMod val="60000"/>
              <a:lumOff val="40000"/>
            </a:srgbClr>
          </a:solidFill>
          <a:ln>
            <a:solidFill>
              <a:srgbClr val="70AD47">
                <a:lumMod val="50000"/>
              </a:srgbClr>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Spring T.I. Window (4 wks)</a:t>
            </a:r>
          </a:p>
          <a:p>
            <a:pPr marL="0" marR="0" lvl="0" indent="0" defTabSz="457200" eaLnBrk="1" fontAlgn="auto" latinLnBrk="0" hangingPunct="1">
              <a:lnSpc>
                <a:spcPct val="80000"/>
              </a:lnSpc>
              <a:spcBef>
                <a:spcPts val="0"/>
              </a:spcBef>
              <a:spcAft>
                <a:spcPts val="0"/>
              </a:spcAft>
              <a:buClrTx/>
              <a:buSzTx/>
              <a:buFontTx/>
              <a:buNone/>
              <a:tabLst>
                <a:tab pos="458788" algn="ctr"/>
                <a:tab pos="1257300" algn="ctr"/>
              </a:tabLst>
              <a:defRPr/>
            </a:pPr>
            <a:r>
              <a:rPr kumimoji="0" lang="en-US" sz="1200" b="0" i="0" u="none" strike="noStrike" kern="0" cap="none" spc="0" normalizeH="0" baseline="0" noProof="0">
                <a:ln>
                  <a:noFill/>
                </a:ln>
                <a:solidFill>
                  <a:prstClr val="black"/>
                </a:solidFill>
                <a:effectLst/>
                <a:uLnTx/>
                <a:uFillTx/>
                <a:latin typeface="Calibri" panose="020F0502020204030204"/>
              </a:rPr>
              <a:t>	February	March</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Monday – 2</a:t>
            </a:r>
            <a:r>
              <a:rPr kumimoji="0" lang="en-US" sz="1200" b="0" i="0" u="none" strike="noStrike" kern="0" cap="none" spc="0" normalizeH="0" baseline="30000" noProof="0">
                <a:ln>
                  <a:noFill/>
                </a:ln>
                <a:solidFill>
                  <a:prstClr val="black"/>
                </a:solidFill>
                <a:effectLst/>
                <a:uLnTx/>
                <a:uFillTx/>
                <a:latin typeface="Calibri" panose="020F0502020204030204"/>
              </a:rPr>
              <a:t>nd</a:t>
            </a:r>
            <a:r>
              <a:rPr kumimoji="0" lang="en-US" sz="1200" b="0" i="0" u="none" strike="noStrike" kern="0" cap="none" spc="0" normalizeH="0" baseline="0" noProof="0">
                <a:ln>
                  <a:noFill/>
                </a:ln>
                <a:solidFill>
                  <a:prstClr val="black"/>
                </a:solidFill>
                <a:effectLst/>
                <a:uLnTx/>
                <a:uFillTx/>
                <a:latin typeface="Calibri" panose="020F0502020204030204"/>
              </a:rPr>
              <a:t> Friday</a:t>
            </a:r>
          </a:p>
        </p:txBody>
      </p:sp>
      <p:sp>
        <p:nvSpPr>
          <p:cNvPr id="15" name="TextBox 14">
            <a:extLst>
              <a:ext uri="{FF2B5EF4-FFF2-40B4-BE49-F238E27FC236}">
                <a16:creationId xmlns:a16="http://schemas.microsoft.com/office/drawing/2014/main" id="{18AC8789-1BD6-8548-A0C0-DEB353F04016}"/>
              </a:ext>
            </a:extLst>
          </p:cNvPr>
          <p:cNvSpPr txBox="1"/>
          <p:nvPr userDrawn="1"/>
        </p:nvSpPr>
        <p:spPr>
          <a:xfrm>
            <a:off x="351710" y="127770"/>
            <a:ext cx="8829675" cy="1569660"/>
          </a:xfrm>
          <a:prstGeom prst="rect">
            <a:avLst/>
          </a:prstGeom>
          <a:noFill/>
        </p:spPr>
        <p:txBody>
          <a:bodyPr wrap="square" rtlCol="0">
            <a:spAutoFit/>
          </a:bodyPr>
          <a:lstStyle/>
          <a:p>
            <a:pPr defTabSz="457200"/>
            <a:r>
              <a:rPr lang="en-US" sz="4800">
                <a:solidFill>
                  <a:prstClr val="black"/>
                </a:solidFill>
                <a:latin typeface="Calibri" panose="020F0502020204030204"/>
              </a:rPr>
              <a:t>Ci3T </a:t>
            </a:r>
            <a:r>
              <a:rPr lang="en-US" sz="4800" b="1" cap="small">
                <a:ln w="3175">
                  <a:solidFill>
                    <a:prstClr val="black"/>
                  </a:solidFill>
                </a:ln>
                <a:solidFill>
                  <a:srgbClr val="4472C4"/>
                </a:solidFill>
                <a:latin typeface="Calibri" panose="020F0502020204030204"/>
              </a:rPr>
              <a:t>IMPLEMENTATION</a:t>
            </a:r>
            <a:br>
              <a:rPr lang="en-US" sz="4800">
                <a:solidFill>
                  <a:prstClr val="black"/>
                </a:solidFill>
                <a:latin typeface="Calibri" panose="020F0502020204030204"/>
              </a:rPr>
            </a:br>
            <a:r>
              <a:rPr lang="en-US" sz="4800">
                <a:solidFill>
                  <a:prstClr val="black"/>
                </a:solidFill>
                <a:latin typeface="Calibri" panose="020F0502020204030204"/>
              </a:rPr>
              <a:t>Professional Learning Series</a:t>
            </a:r>
          </a:p>
        </p:txBody>
      </p:sp>
      <p:sp>
        <p:nvSpPr>
          <p:cNvPr id="16" name="TextBox 15">
            <a:extLst>
              <a:ext uri="{FF2B5EF4-FFF2-40B4-BE49-F238E27FC236}">
                <a16:creationId xmlns:a16="http://schemas.microsoft.com/office/drawing/2014/main" id="{7F51A2F2-7364-8F42-9858-DAC1CC4DFA02}"/>
              </a:ext>
            </a:extLst>
          </p:cNvPr>
          <p:cNvSpPr txBox="1"/>
          <p:nvPr userDrawn="1"/>
        </p:nvSpPr>
        <p:spPr>
          <a:xfrm>
            <a:off x="1056341" y="3914317"/>
            <a:ext cx="865238" cy="1312899"/>
          </a:xfrm>
          <a:prstGeom prst="roundRect">
            <a:avLst/>
          </a:prstGeom>
          <a:solidFill>
            <a:srgbClr val="FFC000"/>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Fall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after school begins</a:t>
            </a:r>
          </a:p>
        </p:txBody>
      </p:sp>
      <p:sp>
        <p:nvSpPr>
          <p:cNvPr id="17" name="TextBox 16">
            <a:extLst>
              <a:ext uri="{FF2B5EF4-FFF2-40B4-BE49-F238E27FC236}">
                <a16:creationId xmlns:a16="http://schemas.microsoft.com/office/drawing/2014/main" id="{2414E135-197D-D04E-9226-B7344814D73F}"/>
              </a:ext>
            </a:extLst>
          </p:cNvPr>
          <p:cNvSpPr txBox="1"/>
          <p:nvPr userDrawn="1"/>
        </p:nvSpPr>
        <p:spPr>
          <a:xfrm>
            <a:off x="3932592" y="3914317"/>
            <a:ext cx="868680" cy="1312899"/>
          </a:xfrm>
          <a:prstGeom prst="roundRect">
            <a:avLst/>
          </a:prstGeom>
          <a:solidFill>
            <a:srgbClr val="5B9BD5"/>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Winter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First 2 weeks of December</a:t>
            </a:r>
          </a:p>
        </p:txBody>
      </p:sp>
      <p:sp>
        <p:nvSpPr>
          <p:cNvPr id="18" name="TextBox 17">
            <a:extLst>
              <a:ext uri="{FF2B5EF4-FFF2-40B4-BE49-F238E27FC236}">
                <a16:creationId xmlns:a16="http://schemas.microsoft.com/office/drawing/2014/main" id="{C942C00F-C118-6E4A-B513-0A13238C5802}"/>
              </a:ext>
            </a:extLst>
          </p:cNvPr>
          <p:cNvSpPr txBox="1"/>
          <p:nvPr userDrawn="1"/>
        </p:nvSpPr>
        <p:spPr>
          <a:xfrm>
            <a:off x="9135144" y="3914317"/>
            <a:ext cx="868680" cy="1312899"/>
          </a:xfrm>
          <a:prstGeom prst="roundRect">
            <a:avLst/>
          </a:prstGeom>
          <a:solidFill>
            <a:srgbClr val="70AD47"/>
          </a:solidFill>
          <a:ln>
            <a:solidFill>
              <a:sysClr val="window" lastClr="FFFFFF"/>
            </a:solidFill>
          </a:ln>
          <a:effectLst>
            <a:outerShdw blurRad="63500" sx="102000" sy="102000" algn="ctr" rotWithShape="0">
              <a:prstClr val="black">
                <a:alpha val="40000"/>
              </a:prstClr>
            </a:outerShdw>
          </a:effectLst>
        </p:spPr>
        <p:txBody>
          <a:bodyPr wrap="square" lIns="0" tIns="0" rIns="0" bIns="0" rtlCol="0" anchor="ctr">
            <a:no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Spring Screening Window</a:t>
            </a:r>
          </a:p>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1200" b="0" i="0" u="sng" strike="noStrike" kern="0" cap="none" spc="0" normalizeH="0" baseline="0" noProof="0">
                <a:ln>
                  <a:noFill/>
                </a:ln>
                <a:solidFill>
                  <a:prstClr val="black"/>
                </a:solidFill>
                <a:effectLst/>
                <a:uLnTx/>
                <a:uFillTx/>
                <a:latin typeface="Calibri" panose="020F0502020204030204"/>
              </a:rPr>
              <a:t>__(2 </a:t>
            </a:r>
            <a:r>
              <a:rPr kumimoji="0" lang="en-US" sz="1200" b="0" i="0" u="sng" strike="noStrike" kern="0" cap="none" spc="0" normalizeH="0" baseline="0" noProof="0" err="1">
                <a:ln>
                  <a:noFill/>
                </a:ln>
                <a:solidFill>
                  <a:prstClr val="black"/>
                </a:solidFill>
                <a:effectLst/>
                <a:uLnTx/>
                <a:uFillTx/>
                <a:latin typeface="Calibri" panose="020F0502020204030204"/>
              </a:rPr>
              <a:t>wks</a:t>
            </a:r>
            <a:r>
              <a:rPr kumimoji="0" lang="en-US" sz="1200" b="0" i="0" u="sng" strike="noStrike" kern="0" cap="none" spc="0" normalizeH="0" baseline="0" noProof="0">
                <a:ln>
                  <a:noFill/>
                </a:ln>
                <a:solidFill>
                  <a:prstClr val="black"/>
                </a:solidFill>
                <a:effectLst/>
                <a:uLnTx/>
                <a:uFillTx/>
                <a:latin typeface="Calibri" panose="020F0502020204030204"/>
              </a:rPr>
              <a:t>)__</a:t>
            </a:r>
          </a:p>
          <a:p>
            <a:pPr marL="0" marR="0" lvl="0" indent="0" algn="ctr" defTabSz="457200" eaLnBrk="1" fontAlgn="auto" latinLnBrk="0" hangingPunct="1">
              <a:lnSpc>
                <a:spcPct val="8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Calibri" panose="020F0502020204030204"/>
              </a:rPr>
              <a:t>Opens 4-6 weeks before school ends</a:t>
            </a:r>
          </a:p>
        </p:txBody>
      </p:sp>
    </p:spTree>
    <p:extLst>
      <p:ext uri="{BB962C8B-B14F-4D97-AF65-F5344CB8AC3E}">
        <p14:creationId xmlns:p14="http://schemas.microsoft.com/office/powerpoint/2010/main" val="42724302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Whiteboar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74C06DF-5FE6-5F41-9985-6F788AEFFB36}"/>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656723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Whiteboard Sassy">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49F326-64E6-7743-A147-00E6237E46D2}"/>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2762677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Paper: Davi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A22BABB-0BFE-D44C-9C7C-98BB463FE037}"/>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088763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Paper: Emily">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331FC-660F-594A-9DFB-530BE5375998}"/>
              </a:ext>
            </a:extLst>
          </p:cNvPr>
          <p:cNvPicPr>
            <a:picLocks/>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7567724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Notepad">
    <p:spTree>
      <p:nvGrpSpPr>
        <p:cNvPr id="1" name=""/>
        <p:cNvGrpSpPr/>
        <p:nvPr/>
      </p:nvGrpSpPr>
      <p:grpSpPr>
        <a:xfrm>
          <a:off x="0" y="0"/>
          <a:ext cx="0" cy="0"/>
          <a:chOff x="0" y="0"/>
          <a:chExt cx="0" cy="0"/>
        </a:xfrm>
      </p:grpSpPr>
      <p:pic>
        <p:nvPicPr>
          <p:cNvPr id="5" name="Content Placeholder 3">
            <a:extLst>
              <a:ext uri="{FF2B5EF4-FFF2-40B4-BE49-F238E27FC236}">
                <a16:creationId xmlns:a16="http://schemas.microsoft.com/office/drawing/2014/main" id="{15828486-9D7A-1649-BE91-4E2ACF6A61B7}"/>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auto">
          <a:xfrm>
            <a:off x="3324225" y="115263"/>
            <a:ext cx="5543551" cy="665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0994470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Quotation">
    <p:bg>
      <p:bgPr>
        <a:gradFill flip="none" rotWithShape="1">
          <a:gsLst>
            <a:gs pos="0">
              <a:schemeClr val="accent1">
                <a:lumMod val="40000"/>
                <a:lumOff val="60000"/>
              </a:schemeClr>
            </a:gs>
            <a:gs pos="38000">
              <a:schemeClr val="accent1">
                <a:lumMod val="95000"/>
                <a:lumOff val="5000"/>
              </a:schemeClr>
            </a:gs>
            <a:gs pos="88000">
              <a:srgbClr val="00594E"/>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6FF510-08C2-2149-9896-B6FFD67CBA11}"/>
              </a:ext>
            </a:extLst>
          </p:cNvPr>
          <p:cNvSpPr/>
          <p:nvPr userDrawn="1"/>
        </p:nvSpPr>
        <p:spPr>
          <a:xfrm>
            <a:off x="6392" y="-1522471"/>
            <a:ext cx="4679486" cy="10864513"/>
          </a:xfrm>
          <a:prstGeom prst="rect">
            <a:avLst/>
          </a:prstGeom>
          <a:noFill/>
        </p:spPr>
        <p:txBody>
          <a:bodyPr wrap="none" lIns="91440" tIns="45720" rIns="91440" bIns="45720">
            <a:spAutoFit/>
          </a:bodyPr>
          <a:lstStyle/>
          <a:p>
            <a:pPr algn="ctr"/>
            <a:r>
              <a:rPr lang="en-US" sz="70000" b="1" cap="none" spc="50">
                <a:ln w="0"/>
                <a:solidFill>
                  <a:srgbClr val="00594E"/>
                </a:solidFill>
                <a:effectLst>
                  <a:glow rad="63500">
                    <a:srgbClr val="00594E">
                      <a:alpha val="40000"/>
                    </a:srgbClr>
                  </a:glow>
                </a:effectLst>
                <a:latin typeface="Times New Roman" panose="02020603050405020304" pitchFamily="18" charset="0"/>
                <a:cs typeface="Times New Roman" panose="02020603050405020304" pitchFamily="18" charset="0"/>
              </a:rPr>
              <a:t>“</a:t>
            </a:r>
          </a:p>
        </p:txBody>
      </p:sp>
      <p:sp>
        <p:nvSpPr>
          <p:cNvPr id="2" name="Title 1"/>
          <p:cNvSpPr>
            <a:spLocks noGrp="1"/>
          </p:cNvSpPr>
          <p:nvPr>
            <p:ph type="title"/>
          </p:nvPr>
        </p:nvSpPr>
        <p:spPr/>
        <p:txBody>
          <a:bodyPr lIns="0"/>
          <a:lstStyle>
            <a:lvl1pPr>
              <a:defRPr>
                <a:solidFill>
                  <a:schemeClr val="bg1"/>
                </a:solidFill>
              </a:defRPr>
            </a:lvl1pPr>
          </a:lstStyle>
          <a:p>
            <a:r>
              <a:rPr lang="en-US"/>
              <a:t>Click to edit Master title style</a:t>
            </a:r>
          </a:p>
        </p:txBody>
      </p:sp>
      <p:sp>
        <p:nvSpPr>
          <p:cNvPr id="3" name="Content Placeholder 2"/>
          <p:cNvSpPr>
            <a:spLocks noGrp="1"/>
          </p:cNvSpPr>
          <p:nvPr>
            <p:ph idx="1" hasCustomPrompt="1"/>
          </p:nvPr>
        </p:nvSpPr>
        <p:spPr>
          <a:xfrm>
            <a:off x="838200" y="1825625"/>
            <a:ext cx="10515600" cy="5032375"/>
          </a:xfrm>
        </p:spPr>
        <p:txBody>
          <a:bodyPr lIns="0" tIns="0" rIns="0" bIns="0">
            <a:noAutofit/>
          </a:bodyPr>
          <a:lstStyle>
            <a:lvl1pPr marL="228600" indent="-228600">
              <a:buFont typeface="System Font Regular"/>
              <a:buChar char="❝"/>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4817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10/8/2025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84110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3B2DC11-DD4D-3344-9EAB-425775B559C7}" type="datetimeFigureOut">
              <a:rPr lang="en-US" smtClean="0"/>
              <a:t>10/8/2025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4120107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18357869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Giant Triangle &amp; Ba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3F9F635-ED95-194A-9C23-2978794ACB6B}"/>
              </a:ext>
            </a:extLst>
          </p:cNvPr>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6743281" cy="6897357"/>
          </a:xfrm>
          <a:prstGeom prst="rect">
            <a:avLst/>
          </a:prstGeom>
        </p:spPr>
      </p:pic>
      <p:sp>
        <p:nvSpPr>
          <p:cNvPr id="2" name="Title 1"/>
          <p:cNvSpPr>
            <a:spLocks noGrp="1"/>
          </p:cNvSpPr>
          <p:nvPr>
            <p:ph type="title"/>
          </p:nvPr>
        </p:nvSpPr>
        <p:spPr>
          <a:xfrm>
            <a:off x="3581400" y="1709738"/>
            <a:ext cx="8610600" cy="2852737"/>
          </a:xfrm>
          <a:custGeom>
            <a:avLst/>
            <a:gdLst>
              <a:gd name="connsiteX0" fmla="*/ 0 w 8610600"/>
              <a:gd name="connsiteY0" fmla="*/ 0 h 2852737"/>
              <a:gd name="connsiteX1" fmla="*/ 8610600 w 8610600"/>
              <a:gd name="connsiteY1" fmla="*/ 0 h 2852737"/>
              <a:gd name="connsiteX2" fmla="*/ 8610600 w 8610600"/>
              <a:gd name="connsiteY2" fmla="*/ 2852737 h 2852737"/>
              <a:gd name="connsiteX3" fmla="*/ 0 w 8610600"/>
              <a:gd name="connsiteY3" fmla="*/ 2852737 h 2852737"/>
              <a:gd name="connsiteX4" fmla="*/ 0 w 8610600"/>
              <a:gd name="connsiteY4" fmla="*/ 0 h 2852737"/>
              <a:gd name="connsiteX0" fmla="*/ 0 w 8610600"/>
              <a:gd name="connsiteY0" fmla="*/ 0 h 2852737"/>
              <a:gd name="connsiteX1" fmla="*/ 8610600 w 8610600"/>
              <a:gd name="connsiteY1" fmla="*/ 0 h 2852737"/>
              <a:gd name="connsiteX2" fmla="*/ 8610600 w 8610600"/>
              <a:gd name="connsiteY2" fmla="*/ 2852737 h 2852737"/>
              <a:gd name="connsiteX3" fmla="*/ 1643605 w 8610600"/>
              <a:gd name="connsiteY3" fmla="*/ 2841162 h 2852737"/>
              <a:gd name="connsiteX4" fmla="*/ 0 w 8610600"/>
              <a:gd name="connsiteY4" fmla="*/ 0 h 28527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0600" h="2852737">
                <a:moveTo>
                  <a:pt x="0" y="0"/>
                </a:moveTo>
                <a:lnTo>
                  <a:pt x="8610600" y="0"/>
                </a:lnTo>
                <a:lnTo>
                  <a:pt x="8610600" y="2852737"/>
                </a:lnTo>
                <a:lnTo>
                  <a:pt x="1643605" y="2841162"/>
                </a:lnTo>
                <a:lnTo>
                  <a:pt x="0" y="0"/>
                </a:lnTo>
                <a:close/>
              </a:path>
            </a:pathLst>
          </a:custGeom>
          <a:solidFill>
            <a:srgbClr val="FFC000"/>
          </a:solidFill>
        </p:spPr>
        <p:txBody>
          <a:bodyPr lIns="1371600" anchor="ctr" anchorCtr="0"/>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5578996" y="4589463"/>
            <a:ext cx="6613004" cy="1500187"/>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3B2DC11-DD4D-3344-9EAB-425775B559C7}" type="datetimeFigureOut">
              <a:rPr lang="en-US" smtClean="0"/>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98324372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B2DC11-DD4D-3344-9EAB-425775B559C7}" type="datetimeFigureOut">
              <a:rPr lang="en-US" smtClean="0"/>
              <a:t>10/8/2025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A0A29FA-1078-6A4A-8847-68C718895826}" type="slidenum">
              <a:rPr lang="en-US" smtClean="0"/>
              <a:t>‹#›</a:t>
            </a:fld>
            <a:endParaRPr lang="en-US"/>
          </a:p>
        </p:txBody>
      </p:sp>
    </p:spTree>
    <p:extLst>
      <p:ext uri="{BB962C8B-B14F-4D97-AF65-F5344CB8AC3E}">
        <p14:creationId xmlns:p14="http://schemas.microsoft.com/office/powerpoint/2010/main" val="277998406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Resources">
    <p:bg>
      <p:bgPr>
        <a:solidFill>
          <a:schemeClr val="tx2">
            <a:lumMod val="20000"/>
            <a:lumOff val="80000"/>
          </a:schemeClr>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3FF95C6A-2CE7-D54B-95E3-529CC7140770}"/>
              </a:ext>
            </a:extLst>
          </p:cNvPr>
          <p:cNvSpPr txBox="1"/>
          <p:nvPr userDrawn="1"/>
        </p:nvSpPr>
        <p:spPr>
          <a:xfrm>
            <a:off x="838200" y="1902691"/>
            <a:ext cx="7022617" cy="4031873"/>
          </a:xfrm>
          <a:prstGeom prst="rect">
            <a:avLst/>
          </a:prstGeom>
          <a:noFill/>
        </p:spPr>
        <p:txBody>
          <a:bodyPr wrap="square" rtlCol="0">
            <a:spAutoFit/>
          </a:bodyPr>
          <a:lstStyle/>
          <a:p>
            <a:pPr marL="285750" lvl="0" indent="-285750">
              <a:buFont typeface="Arial" panose="020B0604020202020204" pitchFamily="34" charset="0"/>
              <a:buChar char="•"/>
            </a:pPr>
            <a:r>
              <a:rPr lang="en-US" sz="1600"/>
              <a:t>Photos, illustrations, videos, music, and more </a:t>
            </a:r>
            <a:r>
              <a:rPr lang="en-US" sz="1600">
                <a:hlinkClick r:id="rId2"/>
              </a:rPr>
              <a:t>https://pixabay.com</a:t>
            </a:r>
            <a:r>
              <a:rPr lang="en-US" sz="1600"/>
              <a:t> </a:t>
            </a:r>
          </a:p>
          <a:p>
            <a:pPr marL="285750" lvl="0" indent="-285750">
              <a:buFont typeface="Arial" panose="020B0604020202020204" pitchFamily="34" charset="0"/>
              <a:buChar char="•"/>
            </a:pPr>
            <a:r>
              <a:rPr lang="en-US" sz="1600"/>
              <a:t>Photos </a:t>
            </a:r>
            <a:r>
              <a:rPr lang="en-US" sz="1600">
                <a:hlinkClick r:id="rId3"/>
              </a:rPr>
              <a:t>https://unsplash.com</a:t>
            </a:r>
            <a:r>
              <a:rPr lang="en-US" sz="1600"/>
              <a:t> </a:t>
            </a:r>
          </a:p>
          <a:p>
            <a:pPr marL="285750" lvl="0" indent="-285750">
              <a:buFont typeface="Arial" panose="020B0604020202020204" pitchFamily="34" charset="0"/>
              <a:buChar char="•"/>
            </a:pPr>
            <a:r>
              <a:rPr lang="en-US" sz="1600"/>
              <a:t>Illustrations </a:t>
            </a:r>
            <a:r>
              <a:rPr lang="en-US" sz="1600">
                <a:hlinkClick r:id="rId4"/>
              </a:rPr>
              <a:t>https://lukaszadam.com/illustrations</a:t>
            </a:r>
            <a:r>
              <a:rPr lang="en-US" sz="1600"/>
              <a:t> </a:t>
            </a:r>
          </a:p>
          <a:p>
            <a:pPr marL="285750" lvl="0" indent="-285750">
              <a:buFont typeface="Arial" panose="020B0604020202020204" pitchFamily="34" charset="0"/>
              <a:buChar char="•"/>
            </a:pPr>
            <a:r>
              <a:rPr lang="en-US" sz="1600"/>
              <a:t>Black Illustrations </a:t>
            </a:r>
            <a:r>
              <a:rPr lang="en-US" sz="1600">
                <a:hlinkClick r:id="rId5"/>
              </a:rPr>
              <a:t>https://www.blackillustrations.com</a:t>
            </a:r>
            <a:r>
              <a:rPr lang="en-US" sz="1600"/>
              <a:t> </a:t>
            </a:r>
          </a:p>
          <a:p>
            <a:pPr marL="285750" lvl="0" indent="-285750">
              <a:buFont typeface="Arial" panose="020B0604020202020204" pitchFamily="34" charset="0"/>
              <a:buChar char="•"/>
            </a:pPr>
            <a:r>
              <a:rPr lang="en-US" sz="1600" err="1"/>
              <a:t>Humaaans</a:t>
            </a:r>
            <a:r>
              <a:rPr lang="en-US" sz="1600"/>
              <a:t> </a:t>
            </a:r>
            <a:r>
              <a:rPr lang="en-US" sz="1600">
                <a:hlinkClick r:id="rId6"/>
              </a:rPr>
              <a:t>https://www.humaaans.com/</a:t>
            </a:r>
            <a:r>
              <a:rPr lang="en-US" sz="1600"/>
              <a:t> </a:t>
            </a:r>
          </a:p>
          <a:p>
            <a:pPr marL="285750" lvl="0" indent="-285750">
              <a:buFont typeface="Arial" panose="020B0604020202020204" pitchFamily="34" charset="0"/>
              <a:buChar char="•"/>
            </a:pPr>
            <a:r>
              <a:rPr lang="en-US" sz="1600" err="1"/>
              <a:t>Drawkit</a:t>
            </a:r>
            <a:r>
              <a:rPr lang="en-US" sz="1600"/>
              <a:t> illustrations and icons </a:t>
            </a:r>
            <a:r>
              <a:rPr lang="en-US" sz="1600">
                <a:hlinkClick r:id="rId7"/>
              </a:rPr>
              <a:t>https://www.drawkit.io/</a:t>
            </a:r>
            <a:r>
              <a:rPr lang="en-US" sz="1600"/>
              <a:t> </a:t>
            </a:r>
          </a:p>
          <a:p>
            <a:pPr marL="285750" lvl="0" indent="-285750">
              <a:buFont typeface="Arial" panose="020B0604020202020204" pitchFamily="34" charset="0"/>
              <a:buChar char="•"/>
            </a:pPr>
            <a:r>
              <a:rPr lang="en-US" sz="1600"/>
              <a:t>Open Doodles sketched illustrations </a:t>
            </a:r>
            <a:r>
              <a:rPr lang="en-US" sz="1600">
                <a:hlinkClick r:id="rId8"/>
              </a:rPr>
              <a:t>https://opendoodles.com</a:t>
            </a:r>
            <a:r>
              <a:rPr lang="en-US" sz="1600"/>
              <a:t> </a:t>
            </a:r>
          </a:p>
          <a:p>
            <a:pPr marL="285750" lvl="0" indent="-285750">
              <a:buFont typeface="Arial" panose="020B0604020202020204" pitchFamily="34" charset="0"/>
              <a:buChar char="•"/>
            </a:pPr>
            <a:r>
              <a:rPr lang="en-US" sz="1600"/>
              <a:t>Absurd Design (attribution link required) </a:t>
            </a:r>
            <a:r>
              <a:rPr lang="en-US" sz="1600">
                <a:hlinkClick r:id="rId9"/>
              </a:rPr>
              <a:t>https://absurd.design</a:t>
            </a:r>
            <a:r>
              <a:rPr lang="en-US" sz="1600"/>
              <a:t> </a:t>
            </a:r>
          </a:p>
          <a:p>
            <a:pPr marL="285750" lvl="0" indent="-285750">
              <a:buFont typeface="Arial" panose="020B0604020202020204" pitchFamily="34" charset="0"/>
              <a:buChar char="•"/>
            </a:pPr>
            <a:r>
              <a:rPr lang="en-US" sz="1600" err="1"/>
              <a:t>freepik</a:t>
            </a:r>
            <a:r>
              <a:rPr lang="en-US" sz="1600"/>
              <a:t> and icons (attribution link required) </a:t>
            </a:r>
            <a:r>
              <a:rPr lang="en-US" sz="1600">
                <a:hlinkClick r:id="rId10"/>
              </a:rPr>
              <a:t>https://freepik.com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1"/>
              </a:rPr>
              <a:t>https://www.flaticon.com</a:t>
            </a:r>
            <a:r>
              <a:rPr lang="en-US" sz="1600"/>
              <a:t> </a:t>
            </a:r>
          </a:p>
          <a:p>
            <a:pPr marL="285750" lvl="0" indent="-285750">
              <a:buFont typeface="Arial" panose="020B0604020202020204" pitchFamily="34" charset="0"/>
              <a:buChar char="•"/>
            </a:pPr>
            <a:r>
              <a:rPr lang="en-US" sz="1600"/>
              <a:t>Icons (free account and attribution link required) </a:t>
            </a:r>
            <a:r>
              <a:rPr lang="en-US" sz="1600">
                <a:hlinkClick r:id="rId12"/>
              </a:rPr>
              <a:t>https://thenounproject.com</a:t>
            </a:r>
            <a:r>
              <a:rPr lang="en-US" sz="1600"/>
              <a:t> </a:t>
            </a:r>
          </a:p>
          <a:p>
            <a:pPr marL="742950" lvl="1" indent="-285750">
              <a:buFont typeface="Courier New" panose="02070309020205020404" pitchFamily="49" charset="0"/>
              <a:buChar char="o"/>
            </a:pPr>
            <a:r>
              <a:rPr lang="en-US" sz="1600" i="1"/>
              <a:t>…or use Mark Buckman’s paid account with no attribution required</a:t>
            </a:r>
          </a:p>
          <a:p>
            <a:pPr marL="285750" lvl="0" indent="-285750">
              <a:buFont typeface="Arial" panose="020B0604020202020204" pitchFamily="34" charset="0"/>
              <a:buChar char="•"/>
            </a:pPr>
            <a:r>
              <a:rPr lang="en-US" sz="1600"/>
              <a:t>Icons (attribution link required) </a:t>
            </a:r>
            <a:r>
              <a:rPr lang="en-US" sz="1600">
                <a:hlinkClick r:id="rId13"/>
              </a:rPr>
              <a:t>https://www.iconfinder.com/free_icons</a:t>
            </a:r>
            <a:endParaRPr lang="en-US" sz="160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a:t>Stock photos </a:t>
            </a:r>
            <a:r>
              <a:rPr lang="en-US" sz="1600">
                <a:hlinkClick r:id="rId14"/>
              </a:rPr>
              <a:t>https://www.pexels.com/</a:t>
            </a:r>
            <a:endParaRPr lang="en-US" sz="1600"/>
          </a:p>
          <a:p>
            <a:pPr marL="285750" lvl="0" indent="-285750">
              <a:buFont typeface="Arial" panose="020B0604020202020204" pitchFamily="34" charset="0"/>
              <a:buChar char="•"/>
            </a:pPr>
            <a:r>
              <a:rPr lang="en-US" sz="1600"/>
              <a:t>21 free stock photo sites </a:t>
            </a:r>
            <a:r>
              <a:rPr lang="en-US" sz="1600">
                <a:hlinkClick r:id="rId15"/>
              </a:rPr>
              <a:t>https://blog.snappa.com/free-stock-photos/</a:t>
            </a:r>
            <a:r>
              <a:rPr lang="en-US" sz="1600"/>
              <a:t> </a:t>
            </a:r>
          </a:p>
        </p:txBody>
      </p:sp>
      <p:sp>
        <p:nvSpPr>
          <p:cNvPr id="8" name="TextBox 7">
            <a:extLst>
              <a:ext uri="{FF2B5EF4-FFF2-40B4-BE49-F238E27FC236}">
                <a16:creationId xmlns:a16="http://schemas.microsoft.com/office/drawing/2014/main" id="{9DD62A4A-5AA7-DF40-9D97-CA75D2131A59}"/>
              </a:ext>
            </a:extLst>
          </p:cNvPr>
          <p:cNvSpPr txBox="1"/>
          <p:nvPr userDrawn="1"/>
        </p:nvSpPr>
        <p:spPr>
          <a:xfrm>
            <a:off x="7860817" y="1902691"/>
            <a:ext cx="4321952" cy="2062103"/>
          </a:xfrm>
          <a:prstGeom prst="rect">
            <a:avLst/>
          </a:prstGeom>
          <a:noFill/>
        </p:spPr>
        <p:txBody>
          <a:bodyPr wrap="none" rtlCol="0">
            <a:spAutoFit/>
          </a:bodyPr>
          <a:lstStyle/>
          <a:p>
            <a:pPr marL="0" indent="0">
              <a:buFont typeface="Arial" panose="020B0604020202020204" pitchFamily="34" charset="0"/>
              <a:buNone/>
            </a:pPr>
            <a:r>
              <a:rPr lang="en-US" sz="1600"/>
              <a:t>Infographic maker:</a:t>
            </a:r>
          </a:p>
          <a:p>
            <a:pPr marL="285750" indent="-285750">
              <a:buFont typeface="Arial" panose="020B0604020202020204" pitchFamily="34" charset="0"/>
              <a:buChar char="•"/>
            </a:pPr>
            <a:r>
              <a:rPr lang="en-US" sz="1600">
                <a:hlinkClick r:id="rId16"/>
              </a:rPr>
              <a:t>https://www.canva.com</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Creative Commons Licenses</a:t>
            </a:r>
          </a:p>
          <a:p>
            <a:pPr marL="285750" indent="-285750">
              <a:buFont typeface="Arial" panose="020B0604020202020204" pitchFamily="34" charset="0"/>
              <a:buChar char="•"/>
            </a:pPr>
            <a:r>
              <a:rPr lang="en-US" sz="1600">
                <a:hlinkClick r:id="rId17"/>
              </a:rPr>
              <a:t>https://creativecommons.org/licenses/</a:t>
            </a:r>
            <a:r>
              <a:rPr lang="en-US" sz="1600"/>
              <a:t> </a:t>
            </a:r>
          </a:p>
          <a:p>
            <a:pPr marL="0" indent="0">
              <a:buFont typeface="Arial" panose="020B0604020202020204" pitchFamily="34" charset="0"/>
              <a:buNone/>
            </a:pPr>
            <a:endParaRPr lang="en-US" sz="1600"/>
          </a:p>
          <a:p>
            <a:pPr marL="0" indent="0">
              <a:buFont typeface="Arial" panose="020B0604020202020204" pitchFamily="34" charset="0"/>
              <a:buNone/>
            </a:pPr>
            <a:r>
              <a:rPr lang="en-US" sz="1600"/>
              <a:t>Impressive/inspirational PowerPoint Examples</a:t>
            </a:r>
          </a:p>
          <a:p>
            <a:pPr marL="285750" indent="-285750">
              <a:buFont typeface="Arial" panose="020B0604020202020204" pitchFamily="34" charset="0"/>
              <a:buChar char="•"/>
            </a:pPr>
            <a:r>
              <a:rPr lang="en-US" sz="1600">
                <a:hlinkClick r:id="rId18"/>
              </a:rPr>
              <a:t>https://24slides.com/presentation-examples</a:t>
            </a:r>
            <a:r>
              <a:rPr lang="en-US" sz="1600"/>
              <a:t> </a:t>
            </a:r>
          </a:p>
        </p:txBody>
      </p:sp>
      <p:sp>
        <p:nvSpPr>
          <p:cNvPr id="3" name="TextBox 2">
            <a:extLst>
              <a:ext uri="{FF2B5EF4-FFF2-40B4-BE49-F238E27FC236}">
                <a16:creationId xmlns:a16="http://schemas.microsoft.com/office/drawing/2014/main" id="{D9F2D00A-44B5-CF41-8CF0-1AD5895A79E8}"/>
              </a:ext>
            </a:extLst>
          </p:cNvPr>
          <p:cNvSpPr txBox="1"/>
          <p:nvPr userDrawn="1"/>
        </p:nvSpPr>
        <p:spPr>
          <a:xfrm>
            <a:off x="838200" y="603504"/>
            <a:ext cx="10425033" cy="830997"/>
          </a:xfrm>
          <a:prstGeom prst="rect">
            <a:avLst/>
          </a:prstGeom>
          <a:noFill/>
        </p:spPr>
        <p:txBody>
          <a:bodyPr wrap="none" rtlCol="0">
            <a:spAutoFit/>
          </a:bodyPr>
          <a:lstStyle/>
          <a:p>
            <a:r>
              <a:rPr lang="en-US" sz="4800">
                <a:solidFill>
                  <a:schemeClr val="tx2"/>
                </a:solidFill>
                <a:latin typeface="+mj-lt"/>
              </a:rPr>
              <a:t>Resources (free for commercial use)</a:t>
            </a:r>
          </a:p>
        </p:txBody>
      </p:sp>
    </p:spTree>
    <p:extLst>
      <p:ext uri="{BB962C8B-B14F-4D97-AF65-F5344CB8AC3E}">
        <p14:creationId xmlns:p14="http://schemas.microsoft.com/office/powerpoint/2010/main" val="24768095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Ci3T_Style_Guide">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B67E7E9-A100-AE49-AEC9-65BE3D9E7337}"/>
              </a:ext>
            </a:extLst>
          </p:cNvPr>
          <p:cNvPicPr>
            <a:picLocks noChangeAspect="1"/>
          </p:cNvPicPr>
          <p:nvPr userDrawn="1"/>
        </p:nvPicPr>
        <p:blipFill rotWithShape="1">
          <a:blip r:embed="rId2"/>
          <a:srcRect l="5202" t="5361" r="4075" b="4329"/>
          <a:stretch/>
        </p:blipFill>
        <p:spPr>
          <a:xfrm>
            <a:off x="772440" y="0"/>
            <a:ext cx="10647120" cy="6858000"/>
          </a:xfrm>
          <a:prstGeom prst="rect">
            <a:avLst/>
          </a:prstGeom>
        </p:spPr>
      </p:pic>
    </p:spTree>
    <p:extLst>
      <p:ext uri="{BB962C8B-B14F-4D97-AF65-F5344CB8AC3E}">
        <p14:creationId xmlns:p14="http://schemas.microsoft.com/office/powerpoint/2010/main" val="63898239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358B6-631B-0B67-7076-CE9F802242A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B0BB075-B825-AC11-2014-6E8B6F7583E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E79B29D-56D8-8D63-50F8-2728CDC53F1D}"/>
              </a:ext>
            </a:extLst>
          </p:cNvPr>
          <p:cNvSpPr>
            <a:spLocks noGrp="1"/>
          </p:cNvSpPr>
          <p:nvPr>
            <p:ph type="dt" sz="half" idx="10"/>
          </p:nvPr>
        </p:nvSpPr>
        <p:spPr/>
        <p:txBody>
          <a:bodyPr/>
          <a:lstStyle/>
          <a:p>
            <a:fld id="{560784B1-5C5B-4FBB-B652-3350CE809FE7}" type="datetimeFigureOut">
              <a:rPr lang="en-US" smtClean="0"/>
              <a:t>10/8/2025</a:t>
            </a:fld>
            <a:endParaRPr lang="en-US"/>
          </a:p>
        </p:txBody>
      </p:sp>
      <p:sp>
        <p:nvSpPr>
          <p:cNvPr id="5" name="Footer Placeholder 4">
            <a:extLst>
              <a:ext uri="{FF2B5EF4-FFF2-40B4-BE49-F238E27FC236}">
                <a16:creationId xmlns:a16="http://schemas.microsoft.com/office/drawing/2014/main" id="{7C356432-C8F6-D34B-A2D3-C089E155C2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D511B6-E7B6-8E2A-0D30-01F4E27A387E}"/>
              </a:ext>
            </a:extLst>
          </p:cNvPr>
          <p:cNvSpPr>
            <a:spLocks noGrp="1"/>
          </p:cNvSpPr>
          <p:nvPr>
            <p:ph type="sldNum" sz="quarter" idx="12"/>
          </p:nvPr>
        </p:nvSpPr>
        <p:spPr/>
        <p:txBody>
          <a:bodyPr/>
          <a:lstStyle/>
          <a:p>
            <a:fld id="{C86319AB-041C-44F6-AB0F-0141035D4795}" type="slidenum">
              <a:rPr lang="en-US" smtClean="0"/>
              <a:t>‹#›</a:t>
            </a:fld>
            <a:endParaRPr lang="en-US"/>
          </a:p>
        </p:txBody>
      </p:sp>
    </p:spTree>
    <p:extLst>
      <p:ext uri="{BB962C8B-B14F-4D97-AF65-F5344CB8AC3E}">
        <p14:creationId xmlns:p14="http://schemas.microsoft.com/office/powerpoint/2010/main" val="30773838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8487C-487A-0E78-C912-E0BD64071E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E6A0C1E-3930-6FFE-E46D-626A89D5F6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D4BF71-6B6C-A0F5-F049-0970C91AA799}"/>
              </a:ext>
            </a:extLst>
          </p:cNvPr>
          <p:cNvSpPr>
            <a:spLocks noGrp="1"/>
          </p:cNvSpPr>
          <p:nvPr>
            <p:ph type="dt" sz="half" idx="10"/>
          </p:nvPr>
        </p:nvSpPr>
        <p:spPr/>
        <p:txBody>
          <a:bodyPr/>
          <a:lstStyle/>
          <a:p>
            <a:fld id="{560784B1-5C5B-4FBB-B652-3350CE809FE7}" type="datetimeFigureOut">
              <a:rPr lang="en-US" smtClean="0"/>
              <a:t>10/8/2025</a:t>
            </a:fld>
            <a:endParaRPr lang="en-US"/>
          </a:p>
        </p:txBody>
      </p:sp>
      <p:sp>
        <p:nvSpPr>
          <p:cNvPr id="5" name="Footer Placeholder 4">
            <a:extLst>
              <a:ext uri="{FF2B5EF4-FFF2-40B4-BE49-F238E27FC236}">
                <a16:creationId xmlns:a16="http://schemas.microsoft.com/office/drawing/2014/main" id="{6EA6A163-0259-0424-70E0-58047C9EDE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403AA1-AE7F-E91E-19C0-E736FEDEAA6B}"/>
              </a:ext>
            </a:extLst>
          </p:cNvPr>
          <p:cNvSpPr>
            <a:spLocks noGrp="1"/>
          </p:cNvSpPr>
          <p:nvPr>
            <p:ph type="sldNum" sz="quarter" idx="12"/>
          </p:nvPr>
        </p:nvSpPr>
        <p:spPr/>
        <p:txBody>
          <a:bodyPr/>
          <a:lstStyle/>
          <a:p>
            <a:fld id="{C86319AB-041C-44F6-AB0F-0141035D4795}" type="slidenum">
              <a:rPr lang="en-US" smtClean="0"/>
              <a:t>‹#›</a:t>
            </a:fld>
            <a:endParaRPr lang="en-US"/>
          </a:p>
        </p:txBody>
      </p:sp>
    </p:spTree>
    <p:extLst>
      <p:ext uri="{BB962C8B-B14F-4D97-AF65-F5344CB8AC3E}">
        <p14:creationId xmlns:p14="http://schemas.microsoft.com/office/powerpoint/2010/main" val="12293931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61706-D558-ADD1-82ED-0F1452ACDDC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D0154D0-0E31-3A42-8565-F4CD8A45665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C9F6C9E-6558-07BC-AB48-C4CC29191DB7}"/>
              </a:ext>
            </a:extLst>
          </p:cNvPr>
          <p:cNvSpPr>
            <a:spLocks noGrp="1"/>
          </p:cNvSpPr>
          <p:nvPr>
            <p:ph type="dt" sz="half" idx="10"/>
          </p:nvPr>
        </p:nvSpPr>
        <p:spPr/>
        <p:txBody>
          <a:bodyPr/>
          <a:lstStyle/>
          <a:p>
            <a:fld id="{560784B1-5C5B-4FBB-B652-3350CE809FE7}" type="datetimeFigureOut">
              <a:rPr lang="en-US" smtClean="0"/>
              <a:t>10/8/2025</a:t>
            </a:fld>
            <a:endParaRPr lang="en-US"/>
          </a:p>
        </p:txBody>
      </p:sp>
      <p:sp>
        <p:nvSpPr>
          <p:cNvPr id="5" name="Footer Placeholder 4">
            <a:extLst>
              <a:ext uri="{FF2B5EF4-FFF2-40B4-BE49-F238E27FC236}">
                <a16:creationId xmlns:a16="http://schemas.microsoft.com/office/drawing/2014/main" id="{FED7616D-249E-47F1-59C8-EF0C53822F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6CB36-A3AA-DC88-5E4B-128BB81D3579}"/>
              </a:ext>
            </a:extLst>
          </p:cNvPr>
          <p:cNvSpPr>
            <a:spLocks noGrp="1"/>
          </p:cNvSpPr>
          <p:nvPr>
            <p:ph type="sldNum" sz="quarter" idx="12"/>
          </p:nvPr>
        </p:nvSpPr>
        <p:spPr/>
        <p:txBody>
          <a:bodyPr/>
          <a:lstStyle/>
          <a:p>
            <a:fld id="{C86319AB-041C-44F6-AB0F-0141035D4795}" type="slidenum">
              <a:rPr lang="en-US" smtClean="0"/>
              <a:t>‹#›</a:t>
            </a:fld>
            <a:endParaRPr lang="en-US"/>
          </a:p>
        </p:txBody>
      </p:sp>
    </p:spTree>
    <p:extLst>
      <p:ext uri="{BB962C8B-B14F-4D97-AF65-F5344CB8AC3E}">
        <p14:creationId xmlns:p14="http://schemas.microsoft.com/office/powerpoint/2010/main" val="42927298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45E6E-45F6-9C56-585A-9846AF3E00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4A2DEC4-8218-200B-1354-1E8C138804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E862C1-E261-4D29-B1AD-1CC21E82D7E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F3F5A2D-FD45-4917-9948-734CA9818335}"/>
              </a:ext>
            </a:extLst>
          </p:cNvPr>
          <p:cNvSpPr>
            <a:spLocks noGrp="1"/>
          </p:cNvSpPr>
          <p:nvPr>
            <p:ph type="dt" sz="half" idx="10"/>
          </p:nvPr>
        </p:nvSpPr>
        <p:spPr/>
        <p:txBody>
          <a:bodyPr/>
          <a:lstStyle/>
          <a:p>
            <a:fld id="{560784B1-5C5B-4FBB-B652-3350CE809FE7}" type="datetimeFigureOut">
              <a:rPr lang="en-US" smtClean="0"/>
              <a:t>10/8/2025</a:t>
            </a:fld>
            <a:endParaRPr lang="en-US"/>
          </a:p>
        </p:txBody>
      </p:sp>
      <p:sp>
        <p:nvSpPr>
          <p:cNvPr id="6" name="Footer Placeholder 5">
            <a:extLst>
              <a:ext uri="{FF2B5EF4-FFF2-40B4-BE49-F238E27FC236}">
                <a16:creationId xmlns:a16="http://schemas.microsoft.com/office/drawing/2014/main" id="{E3717EAE-9E13-173E-98CB-E1008545C7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3F868D-25C8-17B9-7FA2-CB3FC92315A8}"/>
              </a:ext>
            </a:extLst>
          </p:cNvPr>
          <p:cNvSpPr>
            <a:spLocks noGrp="1"/>
          </p:cNvSpPr>
          <p:nvPr>
            <p:ph type="sldNum" sz="quarter" idx="12"/>
          </p:nvPr>
        </p:nvSpPr>
        <p:spPr/>
        <p:txBody>
          <a:bodyPr/>
          <a:lstStyle/>
          <a:p>
            <a:fld id="{C86319AB-041C-44F6-AB0F-0141035D4795}" type="slidenum">
              <a:rPr lang="en-US" smtClean="0"/>
              <a:t>‹#›</a:t>
            </a:fld>
            <a:endParaRPr lang="en-US"/>
          </a:p>
        </p:txBody>
      </p:sp>
    </p:spTree>
    <p:extLst>
      <p:ext uri="{BB962C8B-B14F-4D97-AF65-F5344CB8AC3E}">
        <p14:creationId xmlns:p14="http://schemas.microsoft.com/office/powerpoint/2010/main" val="169356435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55CB3-ED64-23C5-4CC0-E9C4D4C305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DA92B86-EF4A-3DB5-EA7B-50AEC9A506C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413C23-E842-BE29-E3FB-4E341FCFA36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A50B4E4-A2D0-0FCD-6B8E-B87245F8B7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111517F-2A9D-6E45-BC80-9773521230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C60518-1CE3-A889-FC95-5B10128E275B}"/>
              </a:ext>
            </a:extLst>
          </p:cNvPr>
          <p:cNvSpPr>
            <a:spLocks noGrp="1"/>
          </p:cNvSpPr>
          <p:nvPr>
            <p:ph type="dt" sz="half" idx="10"/>
          </p:nvPr>
        </p:nvSpPr>
        <p:spPr/>
        <p:txBody>
          <a:bodyPr/>
          <a:lstStyle/>
          <a:p>
            <a:fld id="{560784B1-5C5B-4FBB-B652-3350CE809FE7}" type="datetimeFigureOut">
              <a:rPr lang="en-US" smtClean="0"/>
              <a:t>10/8/2025</a:t>
            </a:fld>
            <a:endParaRPr lang="en-US"/>
          </a:p>
        </p:txBody>
      </p:sp>
      <p:sp>
        <p:nvSpPr>
          <p:cNvPr id="8" name="Footer Placeholder 7">
            <a:extLst>
              <a:ext uri="{FF2B5EF4-FFF2-40B4-BE49-F238E27FC236}">
                <a16:creationId xmlns:a16="http://schemas.microsoft.com/office/drawing/2014/main" id="{1C9D9CED-0961-C6A6-3BBC-6AF2E03B05A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3B027B8-AFE9-A106-DE26-E8C9C287C574}"/>
              </a:ext>
            </a:extLst>
          </p:cNvPr>
          <p:cNvSpPr>
            <a:spLocks noGrp="1"/>
          </p:cNvSpPr>
          <p:nvPr>
            <p:ph type="sldNum" sz="quarter" idx="12"/>
          </p:nvPr>
        </p:nvSpPr>
        <p:spPr/>
        <p:txBody>
          <a:bodyPr/>
          <a:lstStyle/>
          <a:p>
            <a:fld id="{C86319AB-041C-44F6-AB0F-0141035D4795}" type="slidenum">
              <a:rPr lang="en-US" smtClean="0"/>
              <a:t>‹#›</a:t>
            </a:fld>
            <a:endParaRPr lang="en-US"/>
          </a:p>
        </p:txBody>
      </p:sp>
    </p:spTree>
    <p:extLst>
      <p:ext uri="{BB962C8B-B14F-4D97-AF65-F5344CB8AC3E}">
        <p14:creationId xmlns:p14="http://schemas.microsoft.com/office/powerpoint/2010/main" val="153140965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1CF947-D312-2153-836C-5368EEFA94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BE7472A-94B4-DAC8-E634-C2EEDFC41E01}"/>
              </a:ext>
            </a:extLst>
          </p:cNvPr>
          <p:cNvSpPr>
            <a:spLocks noGrp="1"/>
          </p:cNvSpPr>
          <p:nvPr>
            <p:ph type="dt" sz="half" idx="10"/>
          </p:nvPr>
        </p:nvSpPr>
        <p:spPr/>
        <p:txBody>
          <a:bodyPr/>
          <a:lstStyle/>
          <a:p>
            <a:fld id="{560784B1-5C5B-4FBB-B652-3350CE809FE7}" type="datetimeFigureOut">
              <a:rPr lang="en-US" smtClean="0"/>
              <a:t>10/8/2025</a:t>
            </a:fld>
            <a:endParaRPr lang="en-US"/>
          </a:p>
        </p:txBody>
      </p:sp>
      <p:sp>
        <p:nvSpPr>
          <p:cNvPr id="4" name="Footer Placeholder 3">
            <a:extLst>
              <a:ext uri="{FF2B5EF4-FFF2-40B4-BE49-F238E27FC236}">
                <a16:creationId xmlns:a16="http://schemas.microsoft.com/office/drawing/2014/main" id="{D397B1D7-2E8C-02EC-498F-1036B61507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C558D1D-256D-1BAC-D16D-2561C4507942}"/>
              </a:ext>
            </a:extLst>
          </p:cNvPr>
          <p:cNvSpPr>
            <a:spLocks noGrp="1"/>
          </p:cNvSpPr>
          <p:nvPr>
            <p:ph type="sldNum" sz="quarter" idx="12"/>
          </p:nvPr>
        </p:nvSpPr>
        <p:spPr/>
        <p:txBody>
          <a:bodyPr/>
          <a:lstStyle/>
          <a:p>
            <a:fld id="{C86319AB-041C-44F6-AB0F-0141035D4795}" type="slidenum">
              <a:rPr lang="en-US" smtClean="0"/>
              <a:t>‹#›</a:t>
            </a:fld>
            <a:endParaRPr lang="en-US"/>
          </a:p>
        </p:txBody>
      </p:sp>
    </p:spTree>
    <p:extLst>
      <p:ext uri="{BB962C8B-B14F-4D97-AF65-F5344CB8AC3E}">
        <p14:creationId xmlns:p14="http://schemas.microsoft.com/office/powerpoint/2010/main" val="18577791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821236-5EA1-D327-491D-8E1B8B84B239}"/>
              </a:ext>
            </a:extLst>
          </p:cNvPr>
          <p:cNvSpPr>
            <a:spLocks noGrp="1"/>
          </p:cNvSpPr>
          <p:nvPr>
            <p:ph type="dt" sz="half" idx="10"/>
          </p:nvPr>
        </p:nvSpPr>
        <p:spPr/>
        <p:txBody>
          <a:bodyPr/>
          <a:lstStyle/>
          <a:p>
            <a:fld id="{560784B1-5C5B-4FBB-B652-3350CE809FE7}" type="datetimeFigureOut">
              <a:rPr lang="en-US" smtClean="0"/>
              <a:t>10/8/2025</a:t>
            </a:fld>
            <a:endParaRPr lang="en-US"/>
          </a:p>
        </p:txBody>
      </p:sp>
      <p:sp>
        <p:nvSpPr>
          <p:cNvPr id="3" name="Footer Placeholder 2">
            <a:extLst>
              <a:ext uri="{FF2B5EF4-FFF2-40B4-BE49-F238E27FC236}">
                <a16:creationId xmlns:a16="http://schemas.microsoft.com/office/drawing/2014/main" id="{2790D4C5-4760-1A8D-0AAC-0E82CAEF389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FFB203-92C5-41B2-411A-D349AE10EA94}"/>
              </a:ext>
            </a:extLst>
          </p:cNvPr>
          <p:cNvSpPr>
            <a:spLocks noGrp="1"/>
          </p:cNvSpPr>
          <p:nvPr>
            <p:ph type="sldNum" sz="quarter" idx="12"/>
          </p:nvPr>
        </p:nvSpPr>
        <p:spPr/>
        <p:txBody>
          <a:bodyPr/>
          <a:lstStyle/>
          <a:p>
            <a:fld id="{C86319AB-041C-44F6-AB0F-0141035D4795}" type="slidenum">
              <a:rPr lang="en-US" smtClean="0"/>
              <a:t>‹#›</a:t>
            </a:fld>
            <a:endParaRPr lang="en-US"/>
          </a:p>
        </p:txBody>
      </p:sp>
    </p:spTree>
    <p:extLst>
      <p:ext uri="{BB962C8B-B14F-4D97-AF65-F5344CB8AC3E}">
        <p14:creationId xmlns:p14="http://schemas.microsoft.com/office/powerpoint/2010/main" val="33482254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Bottom-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B2DC11-DD4D-3344-9EAB-425775B559C7}" type="datetimeFigureOut">
              <a:rPr lang="en-US" smtClean="0"/>
              <a:t>10/8/2025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FFC1C379-1FB3-A54B-A801-896B503F6498}"/>
              </a:ext>
            </a:extLst>
          </p:cNvPr>
          <p:cNvPicPr>
            <a:picLocks noChangeAspect="1"/>
          </p:cNvPicPr>
          <p:nvPr userDrawn="1"/>
        </p:nvPicPr>
        <p:blipFill rotWithShape="1">
          <a:blip r:embed="rId2" cstate="print">
            <a:alphaModFix amt="30000"/>
            <a:extLst>
              <a:ext uri="{28A0092B-C50C-407E-A947-70E740481C1C}">
                <a14:useLocalDpi xmlns:a14="http://schemas.microsoft.com/office/drawing/2010/main"/>
              </a:ext>
            </a:extLst>
          </a:blip>
          <a:srcRect t="-1" b="-10014"/>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77607085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E994F3-9A61-A72A-7009-331EC46FAE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A4CE9FF-6D64-CDDD-158E-9AFD82AA0C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2DEE39-15F5-2B7A-1CB1-8656957E32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E5E3B5-158F-08CC-2945-DE45D767C02B}"/>
              </a:ext>
            </a:extLst>
          </p:cNvPr>
          <p:cNvSpPr>
            <a:spLocks noGrp="1"/>
          </p:cNvSpPr>
          <p:nvPr>
            <p:ph type="dt" sz="half" idx="10"/>
          </p:nvPr>
        </p:nvSpPr>
        <p:spPr/>
        <p:txBody>
          <a:bodyPr/>
          <a:lstStyle/>
          <a:p>
            <a:fld id="{560784B1-5C5B-4FBB-B652-3350CE809FE7}" type="datetimeFigureOut">
              <a:rPr lang="en-US" smtClean="0"/>
              <a:t>10/8/2025</a:t>
            </a:fld>
            <a:endParaRPr lang="en-US"/>
          </a:p>
        </p:txBody>
      </p:sp>
      <p:sp>
        <p:nvSpPr>
          <p:cNvPr id="6" name="Footer Placeholder 5">
            <a:extLst>
              <a:ext uri="{FF2B5EF4-FFF2-40B4-BE49-F238E27FC236}">
                <a16:creationId xmlns:a16="http://schemas.microsoft.com/office/drawing/2014/main" id="{8484C026-B35D-54FD-11E9-A897782FC6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00222B-95A5-624D-A8A0-F2139460CAED}"/>
              </a:ext>
            </a:extLst>
          </p:cNvPr>
          <p:cNvSpPr>
            <a:spLocks noGrp="1"/>
          </p:cNvSpPr>
          <p:nvPr>
            <p:ph type="sldNum" sz="quarter" idx="12"/>
          </p:nvPr>
        </p:nvSpPr>
        <p:spPr/>
        <p:txBody>
          <a:bodyPr/>
          <a:lstStyle/>
          <a:p>
            <a:fld id="{C86319AB-041C-44F6-AB0F-0141035D4795}" type="slidenum">
              <a:rPr lang="en-US" smtClean="0"/>
              <a:t>‹#›</a:t>
            </a:fld>
            <a:endParaRPr lang="en-US"/>
          </a:p>
        </p:txBody>
      </p:sp>
    </p:spTree>
    <p:extLst>
      <p:ext uri="{BB962C8B-B14F-4D97-AF65-F5344CB8AC3E}">
        <p14:creationId xmlns:p14="http://schemas.microsoft.com/office/powerpoint/2010/main" val="26463760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3D5B8-43D8-6967-F959-0080A42FBD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3A4146-E8A2-553F-A2C6-AA23F968A1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86A9D12-5FBD-3839-A384-C421C1265E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4543CA-17DE-83EC-4D9A-E876C9EA1E77}"/>
              </a:ext>
            </a:extLst>
          </p:cNvPr>
          <p:cNvSpPr>
            <a:spLocks noGrp="1"/>
          </p:cNvSpPr>
          <p:nvPr>
            <p:ph type="dt" sz="half" idx="10"/>
          </p:nvPr>
        </p:nvSpPr>
        <p:spPr/>
        <p:txBody>
          <a:bodyPr/>
          <a:lstStyle/>
          <a:p>
            <a:fld id="{560784B1-5C5B-4FBB-B652-3350CE809FE7}" type="datetimeFigureOut">
              <a:rPr lang="en-US" smtClean="0"/>
              <a:t>10/8/2025</a:t>
            </a:fld>
            <a:endParaRPr lang="en-US"/>
          </a:p>
        </p:txBody>
      </p:sp>
      <p:sp>
        <p:nvSpPr>
          <p:cNvPr id="6" name="Footer Placeholder 5">
            <a:extLst>
              <a:ext uri="{FF2B5EF4-FFF2-40B4-BE49-F238E27FC236}">
                <a16:creationId xmlns:a16="http://schemas.microsoft.com/office/drawing/2014/main" id="{E2BAE176-7CFC-7704-1CF9-2099A2DFA3A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888E9C-6B37-493A-F262-0E6D993A54E5}"/>
              </a:ext>
            </a:extLst>
          </p:cNvPr>
          <p:cNvSpPr>
            <a:spLocks noGrp="1"/>
          </p:cNvSpPr>
          <p:nvPr>
            <p:ph type="sldNum" sz="quarter" idx="12"/>
          </p:nvPr>
        </p:nvSpPr>
        <p:spPr/>
        <p:txBody>
          <a:bodyPr/>
          <a:lstStyle/>
          <a:p>
            <a:fld id="{C86319AB-041C-44F6-AB0F-0141035D4795}" type="slidenum">
              <a:rPr lang="en-US" smtClean="0"/>
              <a:t>‹#›</a:t>
            </a:fld>
            <a:endParaRPr lang="en-US"/>
          </a:p>
        </p:txBody>
      </p:sp>
    </p:spTree>
    <p:extLst>
      <p:ext uri="{BB962C8B-B14F-4D97-AF65-F5344CB8AC3E}">
        <p14:creationId xmlns:p14="http://schemas.microsoft.com/office/powerpoint/2010/main" val="35672042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EE3A25-A229-9D0B-6D27-28E242401B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E3A9EBC-DF92-24AE-62C9-F15A29CBD7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605393-EE6D-2A7C-27C0-E865A8028C1C}"/>
              </a:ext>
            </a:extLst>
          </p:cNvPr>
          <p:cNvSpPr>
            <a:spLocks noGrp="1"/>
          </p:cNvSpPr>
          <p:nvPr>
            <p:ph type="dt" sz="half" idx="10"/>
          </p:nvPr>
        </p:nvSpPr>
        <p:spPr/>
        <p:txBody>
          <a:bodyPr/>
          <a:lstStyle/>
          <a:p>
            <a:fld id="{560784B1-5C5B-4FBB-B652-3350CE809FE7}" type="datetimeFigureOut">
              <a:rPr lang="en-US" smtClean="0"/>
              <a:t>10/8/2025</a:t>
            </a:fld>
            <a:endParaRPr lang="en-US"/>
          </a:p>
        </p:txBody>
      </p:sp>
      <p:sp>
        <p:nvSpPr>
          <p:cNvPr id="5" name="Footer Placeholder 4">
            <a:extLst>
              <a:ext uri="{FF2B5EF4-FFF2-40B4-BE49-F238E27FC236}">
                <a16:creationId xmlns:a16="http://schemas.microsoft.com/office/drawing/2014/main" id="{6678E326-BF8B-C778-D73E-1554C9D883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7C0002-A702-85EB-5379-7FF1182A9F95}"/>
              </a:ext>
            </a:extLst>
          </p:cNvPr>
          <p:cNvSpPr>
            <a:spLocks noGrp="1"/>
          </p:cNvSpPr>
          <p:nvPr>
            <p:ph type="sldNum" sz="quarter" idx="12"/>
          </p:nvPr>
        </p:nvSpPr>
        <p:spPr/>
        <p:txBody>
          <a:bodyPr/>
          <a:lstStyle/>
          <a:p>
            <a:fld id="{C86319AB-041C-44F6-AB0F-0141035D4795}" type="slidenum">
              <a:rPr lang="en-US" smtClean="0"/>
              <a:t>‹#›</a:t>
            </a:fld>
            <a:endParaRPr lang="en-US"/>
          </a:p>
        </p:txBody>
      </p:sp>
    </p:spTree>
    <p:extLst>
      <p:ext uri="{BB962C8B-B14F-4D97-AF65-F5344CB8AC3E}">
        <p14:creationId xmlns:p14="http://schemas.microsoft.com/office/powerpoint/2010/main" val="111722084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708A3D6-618C-69DD-B483-30586A52AD0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5CE74E-1CE8-5065-3DFE-B22167DA81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145607-C11F-5C1E-E8F3-914946AB565F}"/>
              </a:ext>
            </a:extLst>
          </p:cNvPr>
          <p:cNvSpPr>
            <a:spLocks noGrp="1"/>
          </p:cNvSpPr>
          <p:nvPr>
            <p:ph type="dt" sz="half" idx="10"/>
          </p:nvPr>
        </p:nvSpPr>
        <p:spPr/>
        <p:txBody>
          <a:bodyPr/>
          <a:lstStyle/>
          <a:p>
            <a:fld id="{560784B1-5C5B-4FBB-B652-3350CE809FE7}" type="datetimeFigureOut">
              <a:rPr lang="en-US" smtClean="0"/>
              <a:t>10/8/2025</a:t>
            </a:fld>
            <a:endParaRPr lang="en-US"/>
          </a:p>
        </p:txBody>
      </p:sp>
      <p:sp>
        <p:nvSpPr>
          <p:cNvPr id="5" name="Footer Placeholder 4">
            <a:extLst>
              <a:ext uri="{FF2B5EF4-FFF2-40B4-BE49-F238E27FC236}">
                <a16:creationId xmlns:a16="http://schemas.microsoft.com/office/drawing/2014/main" id="{B289B793-6A68-5BF4-5019-45FE532F98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B291415-FF3A-4148-BE52-85B168B0CD95}"/>
              </a:ext>
            </a:extLst>
          </p:cNvPr>
          <p:cNvSpPr>
            <a:spLocks noGrp="1"/>
          </p:cNvSpPr>
          <p:nvPr>
            <p:ph type="sldNum" sz="quarter" idx="12"/>
          </p:nvPr>
        </p:nvSpPr>
        <p:spPr/>
        <p:txBody>
          <a:bodyPr/>
          <a:lstStyle/>
          <a:p>
            <a:fld id="{C86319AB-041C-44F6-AB0F-0141035D4795}" type="slidenum">
              <a:rPr lang="en-US" smtClean="0"/>
              <a:t>‹#›</a:t>
            </a:fld>
            <a:endParaRPr lang="en-US"/>
          </a:p>
        </p:txBody>
      </p:sp>
    </p:spTree>
    <p:extLst>
      <p:ext uri="{BB962C8B-B14F-4D97-AF65-F5344CB8AC3E}">
        <p14:creationId xmlns:p14="http://schemas.microsoft.com/office/powerpoint/2010/main" val="871205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Bottom-R">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B2DC11-DD4D-3344-9EAB-425775B559C7}" type="datetimeFigureOut">
              <a:rPr lang="en-US" smtClean="0"/>
              <a:t>10/8/2025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8610600" y="6356350"/>
            <a:ext cx="2260636" cy="365125"/>
          </a:xfrm>
        </p:spPr>
        <p:txBody>
          <a:bodyPr/>
          <a:lstStyle/>
          <a:p>
            <a:fld id="{3A0A29FA-1078-6A4A-8847-68C718895826}" type="slidenum">
              <a:rPr lang="en-US" smtClean="0"/>
              <a:t>‹#›</a:t>
            </a:fld>
            <a:endParaRPr lang="en-US"/>
          </a:p>
        </p:txBody>
      </p:sp>
      <p:pic>
        <p:nvPicPr>
          <p:cNvPr id="11" name="Picture 10" descr="A close up of a sign&#10;&#10;Description automatically generated">
            <a:extLst>
              <a:ext uri="{FF2B5EF4-FFF2-40B4-BE49-F238E27FC236}">
                <a16:creationId xmlns:a16="http://schemas.microsoft.com/office/drawing/2014/main" id="{6AB7A92D-26CA-8E4A-91B3-DAA129A804E4}"/>
              </a:ext>
            </a:extLst>
          </p:cNvPr>
          <p:cNvPicPr>
            <a:picLocks noChangeAspect="1"/>
          </p:cNvPicPr>
          <p:nvPr userDrawn="1"/>
        </p:nvPicPr>
        <p:blipFill rotWithShape="1">
          <a:blip r:embed="rId2" cstate="print">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100412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B2DC11-DD4D-3344-9EAB-425775B559C7}" type="datetimeFigureOut">
              <a:rPr lang="en-US" smtClean="0"/>
              <a:t>10/8/2025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A0A29FA-1078-6A4A-8847-68C718895826}" type="slidenum">
              <a:rPr lang="en-US" smtClean="0"/>
              <a:t>‹#›</a:t>
            </a:fld>
            <a:endParaRPr lang="en-US"/>
          </a:p>
        </p:txBody>
      </p:sp>
      <p:pic>
        <p:nvPicPr>
          <p:cNvPr id="6" name="Picture 5" descr="A close up of a sign&#10;&#10;Description automatically generated">
            <a:extLst>
              <a:ext uri="{FF2B5EF4-FFF2-40B4-BE49-F238E27FC236}">
                <a16:creationId xmlns:a16="http://schemas.microsoft.com/office/drawing/2014/main" id="{BB09511B-95F7-0504-5F83-E5A91D46C3F6}"/>
              </a:ext>
            </a:extLst>
          </p:cNvPr>
          <p:cNvPicPr>
            <a:picLocks noChangeAspect="1"/>
          </p:cNvPicPr>
          <p:nvPr userDrawn="1"/>
        </p:nvPicPr>
        <p:blipFill rotWithShape="1">
          <a:blip r:embed="rId2" cstate="print">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2552282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B2DC11-DD4D-3344-9EAB-425775B559C7}" type="datetimeFigureOut">
              <a:rPr lang="en-US" smtClean="0"/>
              <a:t>10/8/2025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A0A29FA-1078-6A4A-8847-68C718895826}" type="slidenum">
              <a:rPr lang="en-US" smtClean="0"/>
              <a:t>‹#›</a:t>
            </a:fld>
            <a:endParaRPr lang="en-US"/>
          </a:p>
        </p:txBody>
      </p:sp>
      <p:pic>
        <p:nvPicPr>
          <p:cNvPr id="5" name="Picture 4" descr="A close up of a sign&#10;&#10;Description automatically generated">
            <a:extLst>
              <a:ext uri="{FF2B5EF4-FFF2-40B4-BE49-F238E27FC236}">
                <a16:creationId xmlns:a16="http://schemas.microsoft.com/office/drawing/2014/main" id="{A4695F78-59A6-B328-900D-7BF22FFE223D}"/>
              </a:ext>
            </a:extLst>
          </p:cNvPr>
          <p:cNvPicPr>
            <a:picLocks noChangeAspect="1"/>
          </p:cNvPicPr>
          <p:nvPr userDrawn="1"/>
        </p:nvPicPr>
        <p:blipFill rotWithShape="1">
          <a:blip r:embed="rId2" cstate="print">
            <a:alphaModFix amt="30000"/>
            <a:extLst>
              <a:ext uri="{28A0092B-C50C-407E-A947-70E740481C1C}">
                <a14:useLocalDpi xmlns:a14="http://schemas.microsoft.com/office/drawing/2010/main"/>
              </a:ext>
            </a:extLst>
          </a:blip>
          <a:srcRect b="-10013"/>
          <a:stretch/>
        </p:blipFill>
        <p:spPr>
          <a:xfrm>
            <a:off x="10871236" y="5609558"/>
            <a:ext cx="1134809" cy="1248441"/>
          </a:xfrm>
          <a:prstGeom prst="rect">
            <a:avLst/>
          </a:prstGeom>
          <a:effectLst>
            <a:outerShdw blurRad="50800" dist="76200" dir="5400000" sx="1000" sy="1000" algn="ctr" rotWithShape="0">
              <a:srgbClr val="000000"/>
            </a:outerShdw>
          </a:effectLst>
        </p:spPr>
      </p:pic>
    </p:spTree>
    <p:extLst>
      <p:ext uri="{BB962C8B-B14F-4D97-AF65-F5344CB8AC3E}">
        <p14:creationId xmlns:p14="http://schemas.microsoft.com/office/powerpoint/2010/main" val="35586773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3.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10/8/2025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3001536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63" r:id="rId3"/>
    <p:sldLayoutId id="2147483681" r:id="rId4"/>
    <p:sldLayoutId id="2147483682" r:id="rId5"/>
    <p:sldLayoutId id="2147483678" r:id="rId6"/>
    <p:sldLayoutId id="2147483679" r:id="rId7"/>
    <p:sldLayoutId id="2147483666" r:id="rId8"/>
    <p:sldLayoutId id="2147483667" r:id="rId9"/>
    <p:sldLayoutId id="2147483680"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68" r:id="rId21"/>
    <p:sldLayoutId id="2147483669" r:id="rId22"/>
    <p:sldLayoutId id="2147483670" r:id="rId23"/>
    <p:sldLayoutId id="2147483671" r:id="rId24"/>
    <p:sldLayoutId id="2147483672" r:id="rId25"/>
    <p:sldLayoutId id="2147483673" r:id="rId26"/>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B2DC11-DD4D-3344-9EAB-425775B559C7}" type="datetimeFigureOut">
              <a:rPr lang="en-US" smtClean="0"/>
              <a:t>10/8/2025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0A29FA-1078-6A4A-8847-68C718895826}" type="slidenum">
              <a:rPr lang="en-US" smtClean="0"/>
              <a:t>‹#›</a:t>
            </a:fld>
            <a:endParaRPr lang="en-US"/>
          </a:p>
        </p:txBody>
      </p:sp>
    </p:spTree>
    <p:extLst>
      <p:ext uri="{BB962C8B-B14F-4D97-AF65-F5344CB8AC3E}">
        <p14:creationId xmlns:p14="http://schemas.microsoft.com/office/powerpoint/2010/main" val="3566208422"/>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 id="2147483710" r:id="rId17"/>
    <p:sldLayoutId id="2147483711" r:id="rId18"/>
    <p:sldLayoutId id="2147483712" r:id="rId19"/>
    <p:sldLayoutId id="2147483713" r:id="rId20"/>
    <p:sldLayoutId id="2147483714" r:id="rId21"/>
    <p:sldLayoutId id="2147483715" r:id="rId22"/>
    <p:sldLayoutId id="2147483716" r:id="rId23"/>
    <p:sldLayoutId id="2147483717" r:id="rId24"/>
    <p:sldLayoutId id="2147483718" r:id="rId25"/>
    <p:sldLayoutId id="2147483719" r:id="rId26"/>
  </p:sldLayoutIdLst>
  <p:txStyles>
    <p:title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68643D-127B-19DA-2FBF-89C0B80154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5259E73-765F-8904-EC9E-276B3AE1C2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E6D432-8D54-B96B-D4C6-15F5A0FDC8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60784B1-5C5B-4FBB-B652-3350CE809FE7}" type="datetimeFigureOut">
              <a:rPr lang="en-US" smtClean="0"/>
              <a:t>10/8/2025</a:t>
            </a:fld>
            <a:endParaRPr lang="en-US"/>
          </a:p>
        </p:txBody>
      </p:sp>
      <p:sp>
        <p:nvSpPr>
          <p:cNvPr id="5" name="Footer Placeholder 4">
            <a:extLst>
              <a:ext uri="{FF2B5EF4-FFF2-40B4-BE49-F238E27FC236}">
                <a16:creationId xmlns:a16="http://schemas.microsoft.com/office/drawing/2014/main" id="{BA60EDF5-387E-CB8C-68C2-29E6AAB19B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9FB299F-BB57-D7AC-E905-CC9BEC1F2E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86319AB-041C-44F6-AB0F-0141035D4795}" type="slidenum">
              <a:rPr lang="en-US" smtClean="0"/>
              <a:t>‹#›</a:t>
            </a:fld>
            <a:endParaRPr lang="en-US"/>
          </a:p>
        </p:txBody>
      </p:sp>
    </p:spTree>
    <p:extLst>
      <p:ext uri="{BB962C8B-B14F-4D97-AF65-F5344CB8AC3E}">
        <p14:creationId xmlns:p14="http://schemas.microsoft.com/office/powerpoint/2010/main" val="274143832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ci3t.org/enhance"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44.png"/><Relationship Id="rId5" Type="http://schemas.openxmlformats.org/officeDocument/2006/relationships/image" Target="../media/image35.png"/><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47.png"/><Relationship Id="rId4" Type="http://schemas.openxmlformats.org/officeDocument/2006/relationships/hyperlink" Target="https://www.pbis.org/resource/selecting-a-universal-behavior-screening-tool-questions-to-consider"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0.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54.xml"/></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3.xml"/><Relationship Id="rId1" Type="http://schemas.openxmlformats.org/officeDocument/2006/relationships/slideLayout" Target="../slideLayouts/slideLayout5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4.xml"/></Relationships>
</file>

<file path=ppt/slides/_rels/slide2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jpeg"/></Relationships>
</file>

<file path=ppt/slides/_rels/slide2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25.png"/><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8.xml"/><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8" Type="http://schemas.openxmlformats.org/officeDocument/2006/relationships/image" Target="../media/image69.jpeg"/><Relationship Id="rId13" Type="http://schemas.openxmlformats.org/officeDocument/2006/relationships/image" Target="../media/image74.jpeg"/><Relationship Id="rId3" Type="http://schemas.openxmlformats.org/officeDocument/2006/relationships/image" Target="../media/image64.jpeg"/><Relationship Id="rId7" Type="http://schemas.openxmlformats.org/officeDocument/2006/relationships/image" Target="../media/image68.jpeg"/><Relationship Id="rId12" Type="http://schemas.openxmlformats.org/officeDocument/2006/relationships/image" Target="../media/image73.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7.jpeg"/><Relationship Id="rId11" Type="http://schemas.openxmlformats.org/officeDocument/2006/relationships/image" Target="../media/image72.jpeg"/><Relationship Id="rId5" Type="http://schemas.openxmlformats.org/officeDocument/2006/relationships/image" Target="../media/image66.jpeg"/><Relationship Id="rId10" Type="http://schemas.openxmlformats.org/officeDocument/2006/relationships/image" Target="../media/image71.jpeg"/><Relationship Id="rId4" Type="http://schemas.openxmlformats.org/officeDocument/2006/relationships/image" Target="../media/image65.jpeg"/><Relationship Id="rId9" Type="http://schemas.openxmlformats.org/officeDocument/2006/relationships/image" Target="../media/image70.jpeg"/><Relationship Id="rId14" Type="http://schemas.openxmlformats.org/officeDocument/2006/relationships/image" Target="../media/image7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hyperlink" Target="https://doi.org/10.17161/ci3t.42880" TargetMode="External"/><Relationship Id="rId4" Type="http://schemas.openxmlformats.org/officeDocument/2006/relationships/image" Target="../media/image79.png"/></Relationships>
</file>

<file path=ppt/slides/_rels/slide3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9.xml"/><Relationship Id="rId1" Type="http://schemas.openxmlformats.org/officeDocument/2006/relationships/video" Target="https://www.youtube.com/embed/tRhmenV7M10?feature=oembed" TargetMode="External"/><Relationship Id="rId5" Type="http://schemas.openxmlformats.org/officeDocument/2006/relationships/image" Target="../media/image84.jpeg"/><Relationship Id="rId4" Type="http://schemas.openxmlformats.org/officeDocument/2006/relationships/image" Target="../media/image83.jpe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27.png"/><Relationship Id="rId4" Type="http://schemas.openxmlformats.org/officeDocument/2006/relationships/image" Target="../media/image26.png"/></Relationships>
</file>

<file path=ppt/slides/_rels/slide4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6.xml"/><Relationship Id="rId6" Type="http://schemas.openxmlformats.org/officeDocument/2006/relationships/image" Target="../media/image89.svg"/><Relationship Id="rId5" Type="http://schemas.openxmlformats.org/officeDocument/2006/relationships/image" Target="../media/image88.png"/><Relationship Id="rId4" Type="http://schemas.openxmlformats.org/officeDocument/2006/relationships/image" Target="../media/image87.svg"/></Relationships>
</file>

<file path=ppt/slides/_rels/slide41.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42.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34.xml"/></Relationships>
</file>

<file path=ppt/slides/_rels/slide4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 Id="rId5" Type="http://schemas.openxmlformats.org/officeDocument/2006/relationships/image" Target="../media/image100.png"/><Relationship Id="rId4" Type="http://schemas.openxmlformats.org/officeDocument/2006/relationships/image" Target="../media/image99.png"/></Relationships>
</file>

<file path=ppt/slides/_rels/slide4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0.xml"/><Relationship Id="rId4" Type="http://schemas.openxmlformats.org/officeDocument/2006/relationships/image" Target="../media/image100.png"/></Relationships>
</file>

<file path=ppt/slides/_rels/slide4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4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3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29.png"/><Relationship Id="rId4" Type="http://schemas.openxmlformats.org/officeDocument/2006/relationships/image" Target="../media/image28.png"/></Relationships>
</file>

<file path=ppt/slides/_rels/slide50.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xml"/><Relationship Id="rId4" Type="http://schemas.openxmlformats.org/officeDocument/2006/relationships/image" Target="../media/image99.png"/></Relationships>
</file>

<file path=ppt/slides/_rels/slide5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4.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5.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6.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7.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8.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9.png"/><Relationship Id="rId1" Type="http://schemas.openxmlformats.org/officeDocument/2006/relationships/slideLayout" Target="../slideLayouts/slideLayout10.xml"/></Relationships>
</file>

<file path=ppt/slides/_rels/slide58.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png"/><Relationship Id="rId7" Type="http://schemas.openxmlformats.org/officeDocument/2006/relationships/image" Target="../media/image12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23.png"/><Relationship Id="rId11" Type="http://schemas.openxmlformats.org/officeDocument/2006/relationships/image" Target="../media/image128.png"/><Relationship Id="rId5" Type="http://schemas.openxmlformats.org/officeDocument/2006/relationships/image" Target="../media/image122.png"/><Relationship Id="rId10" Type="http://schemas.openxmlformats.org/officeDocument/2006/relationships/image" Target="../media/image127.png"/><Relationship Id="rId4" Type="http://schemas.openxmlformats.org/officeDocument/2006/relationships/image" Target="../media/image121.png"/><Relationship Id="rId9" Type="http://schemas.openxmlformats.org/officeDocument/2006/relationships/image" Target="../media/image126.png"/></Relationships>
</file>

<file path=ppt/slides/_rels/slide59.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31.png"/><Relationship Id="rId4" Type="http://schemas.openxmlformats.org/officeDocument/2006/relationships/image" Target="../media/image30.png"/></Relationships>
</file>

<file path=ppt/slides/_rels/slide60.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8" Type="http://schemas.openxmlformats.org/officeDocument/2006/relationships/image" Target="../media/image136.jpeg"/><Relationship Id="rId13" Type="http://schemas.openxmlformats.org/officeDocument/2006/relationships/image" Target="../media/image64.jpeg"/><Relationship Id="rId18" Type="http://schemas.openxmlformats.org/officeDocument/2006/relationships/image" Target="../media/image69.jpeg"/><Relationship Id="rId3" Type="http://schemas.openxmlformats.org/officeDocument/2006/relationships/image" Target="../media/image62.png"/><Relationship Id="rId21" Type="http://schemas.openxmlformats.org/officeDocument/2006/relationships/image" Target="../media/image72.jpeg"/><Relationship Id="rId7" Type="http://schemas.openxmlformats.org/officeDocument/2006/relationships/image" Target="../media/image135.png"/><Relationship Id="rId12" Type="http://schemas.openxmlformats.org/officeDocument/2006/relationships/image" Target="../media/image140.jpeg"/><Relationship Id="rId17" Type="http://schemas.openxmlformats.org/officeDocument/2006/relationships/image" Target="../media/image68.jpeg"/><Relationship Id="rId2" Type="http://schemas.openxmlformats.org/officeDocument/2006/relationships/notesSlide" Target="../notesSlides/notesSlide23.xml"/><Relationship Id="rId16" Type="http://schemas.openxmlformats.org/officeDocument/2006/relationships/image" Target="../media/image67.jpeg"/><Relationship Id="rId20"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image" Target="../media/image134.png"/><Relationship Id="rId11" Type="http://schemas.openxmlformats.org/officeDocument/2006/relationships/image" Target="../media/image139.jpeg"/><Relationship Id="rId24" Type="http://schemas.openxmlformats.org/officeDocument/2006/relationships/image" Target="../media/image75.jpeg"/><Relationship Id="rId5" Type="http://schemas.openxmlformats.org/officeDocument/2006/relationships/image" Target="../media/image133.jpeg"/><Relationship Id="rId15" Type="http://schemas.openxmlformats.org/officeDocument/2006/relationships/image" Target="../media/image66.jpeg"/><Relationship Id="rId23" Type="http://schemas.openxmlformats.org/officeDocument/2006/relationships/image" Target="../media/image74.jpeg"/><Relationship Id="rId10" Type="http://schemas.openxmlformats.org/officeDocument/2006/relationships/image" Target="../media/image138.jpeg"/><Relationship Id="rId19" Type="http://schemas.openxmlformats.org/officeDocument/2006/relationships/image" Target="../media/image70.jpeg"/><Relationship Id="rId4" Type="http://schemas.openxmlformats.org/officeDocument/2006/relationships/image" Target="../media/image63.png"/><Relationship Id="rId9" Type="http://schemas.openxmlformats.org/officeDocument/2006/relationships/image" Target="../media/image137.jpeg"/><Relationship Id="rId14" Type="http://schemas.openxmlformats.org/officeDocument/2006/relationships/image" Target="../media/image65.jpeg"/><Relationship Id="rId22" Type="http://schemas.openxmlformats.org/officeDocument/2006/relationships/image" Target="../media/image73.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6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99.png"/></Relationships>
</file>

<file path=ppt/slides/_rels/slide6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9.xml"/><Relationship Id="rId5" Type="http://schemas.openxmlformats.org/officeDocument/2006/relationships/image" Target="../media/image29.png"/><Relationship Id="rId4" Type="http://schemas.openxmlformats.org/officeDocument/2006/relationships/image" Target="../media/image28.png"/></Relationships>
</file>

<file path=ppt/slides/_rels/slide6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34.xml"/></Relationships>
</file>

<file path=ppt/slides/_rels/slide6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9.xml"/><Relationship Id="rId5" Type="http://schemas.openxmlformats.org/officeDocument/2006/relationships/image" Target="../media/image31.png"/><Relationship Id="rId4" Type="http://schemas.openxmlformats.org/officeDocument/2006/relationships/image" Target="../media/image30.png"/></Relationships>
</file>

<file path=ppt/slides/_rels/slide6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34.png"/><Relationship Id="rId5" Type="http://schemas.openxmlformats.org/officeDocument/2006/relationships/hyperlink" Target="https://www.ci3t.org/measures" TargetMode="External"/><Relationship Id="rId4" Type="http://schemas.openxmlformats.org/officeDocument/2006/relationships/image" Target="../media/image33.png"/></Relationships>
</file>

<file path=ppt/slides/_rels/slide70.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34.xml"/></Relationships>
</file>

<file path=ppt/slides/_rels/slide7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45.png"/></Relationships>
</file>

<file path=ppt/slides/_rels/slide7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156.png"/></Relationships>
</file>

<file path=ppt/slides/_rels/slide7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156.png"/><Relationship Id="rId4" Type="http://schemas.openxmlformats.org/officeDocument/2006/relationships/image" Target="../media/image155.png"/></Relationships>
</file>

<file path=ppt/slides/_rels/slide74.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8.png"/><Relationship Id="rId1" Type="http://schemas.openxmlformats.org/officeDocument/2006/relationships/slideLayout" Target="../slideLayouts/slideLayout2.xml"/><Relationship Id="rId4" Type="http://schemas.openxmlformats.org/officeDocument/2006/relationships/image" Target="../media/image156.png"/></Relationships>
</file>

<file path=ppt/slides/_rels/slide7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9.png"/><Relationship Id="rId1" Type="http://schemas.openxmlformats.org/officeDocument/2006/relationships/slideLayout" Target="../slideLayouts/slideLayout2.xml"/><Relationship Id="rId4" Type="http://schemas.openxmlformats.org/officeDocument/2006/relationships/image" Target="../media/image156.png"/></Relationships>
</file>

<file path=ppt/slides/_rels/slide76.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2.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7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8.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s>
</file>

<file path=ppt/slides/_rels/slide78.xml.rels><?xml version="1.0" encoding="UTF-8" standalone="yes"?>
<Relationships xmlns="http://schemas.openxmlformats.org/package/2006/relationships"><Relationship Id="rId8" Type="http://schemas.openxmlformats.org/officeDocument/2006/relationships/image" Target="../media/image137.jpeg"/><Relationship Id="rId13" Type="http://schemas.openxmlformats.org/officeDocument/2006/relationships/image" Target="../media/image65.jpeg"/><Relationship Id="rId18" Type="http://schemas.openxmlformats.org/officeDocument/2006/relationships/image" Target="../media/image70.jpeg"/><Relationship Id="rId3" Type="http://schemas.openxmlformats.org/officeDocument/2006/relationships/image" Target="../media/image170.jpeg"/><Relationship Id="rId21" Type="http://schemas.openxmlformats.org/officeDocument/2006/relationships/image" Target="../media/image73.jpeg"/><Relationship Id="rId7" Type="http://schemas.openxmlformats.org/officeDocument/2006/relationships/image" Target="../media/image136.jpeg"/><Relationship Id="rId12" Type="http://schemas.openxmlformats.org/officeDocument/2006/relationships/image" Target="../media/image64.jpeg"/><Relationship Id="rId17" Type="http://schemas.openxmlformats.org/officeDocument/2006/relationships/image" Target="../media/image69.jpeg"/><Relationship Id="rId2" Type="http://schemas.openxmlformats.org/officeDocument/2006/relationships/notesSlide" Target="../notesSlides/notesSlide30.xml"/><Relationship Id="rId16" Type="http://schemas.openxmlformats.org/officeDocument/2006/relationships/image" Target="../media/image68.jpeg"/><Relationship Id="rId20" Type="http://schemas.openxmlformats.org/officeDocument/2006/relationships/image" Target="../media/image72.jpeg"/><Relationship Id="rId1" Type="http://schemas.openxmlformats.org/officeDocument/2006/relationships/slideLayout" Target="../slideLayouts/slideLayout10.xml"/><Relationship Id="rId6" Type="http://schemas.openxmlformats.org/officeDocument/2006/relationships/image" Target="../media/image156.png"/><Relationship Id="rId11" Type="http://schemas.openxmlformats.org/officeDocument/2006/relationships/image" Target="../media/image140.jpeg"/><Relationship Id="rId5" Type="http://schemas.openxmlformats.org/officeDocument/2006/relationships/image" Target="../media/image99.png"/><Relationship Id="rId15" Type="http://schemas.openxmlformats.org/officeDocument/2006/relationships/image" Target="../media/image67.jpeg"/><Relationship Id="rId23" Type="http://schemas.openxmlformats.org/officeDocument/2006/relationships/image" Target="../media/image75.jpeg"/><Relationship Id="rId10" Type="http://schemas.openxmlformats.org/officeDocument/2006/relationships/image" Target="../media/image139.jpeg"/><Relationship Id="rId19" Type="http://schemas.openxmlformats.org/officeDocument/2006/relationships/image" Target="../media/image71.jpeg"/><Relationship Id="rId4" Type="http://schemas.openxmlformats.org/officeDocument/2006/relationships/image" Target="../media/image171.png"/><Relationship Id="rId9" Type="http://schemas.openxmlformats.org/officeDocument/2006/relationships/image" Target="../media/image138.jpeg"/><Relationship Id="rId14" Type="http://schemas.openxmlformats.org/officeDocument/2006/relationships/image" Target="../media/image66.jpeg"/><Relationship Id="rId22" Type="http://schemas.openxmlformats.org/officeDocument/2006/relationships/image" Target="../media/image74.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83.xml.rels><?xml version="1.0" encoding="UTF-8" standalone="yes"?>
<Relationships xmlns="http://schemas.openxmlformats.org/package/2006/relationships"><Relationship Id="rId3" Type="http://schemas.openxmlformats.org/officeDocument/2006/relationships/image" Target="../media/image174.png"/><Relationship Id="rId7" Type="http://schemas.openxmlformats.org/officeDocument/2006/relationships/image" Target="../media/image178.png"/><Relationship Id="rId2" Type="http://schemas.openxmlformats.org/officeDocument/2006/relationships/notesSlide" Target="../notesSlides/notesSlide32.xml"/><Relationship Id="rId1" Type="http://schemas.openxmlformats.org/officeDocument/2006/relationships/slideLayout" Target="../slideLayouts/slideLayout10.xml"/><Relationship Id="rId6" Type="http://schemas.openxmlformats.org/officeDocument/2006/relationships/image" Target="../media/image177.png"/><Relationship Id="rId5" Type="http://schemas.openxmlformats.org/officeDocument/2006/relationships/image" Target="../media/image176.jpeg"/><Relationship Id="rId4" Type="http://schemas.openxmlformats.org/officeDocument/2006/relationships/image" Target="../media/image175.svg"/></Relationships>
</file>

<file path=ppt/slides/_rels/slide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3A74C436-694B-AD4B-AFE2-7598E61AD5C6}"/>
              </a:ext>
            </a:extLst>
          </p:cNvPr>
          <p:cNvSpPr>
            <a:spLocks noGrp="1"/>
          </p:cNvSpPr>
          <p:nvPr>
            <p:ph type="ctrTitle"/>
          </p:nvPr>
        </p:nvSpPr>
        <p:spPr>
          <a:xfrm>
            <a:off x="797560" y="-317468"/>
            <a:ext cx="10515600" cy="2387600"/>
          </a:xfrm>
        </p:spPr>
        <p:txBody>
          <a:bodyPr>
            <a:noAutofit/>
          </a:bodyPr>
          <a:lstStyle/>
          <a:p>
            <a:r>
              <a:rPr lang="en-US" sz="4400"/>
              <a:t>From Data to Action: Using Systematic Screening Data to Inform Instruction</a:t>
            </a:r>
            <a:endParaRPr lang="en-US" sz="4400" b="0"/>
          </a:p>
        </p:txBody>
      </p:sp>
      <p:sp>
        <p:nvSpPr>
          <p:cNvPr id="2" name="Subtitle">
            <a:extLst>
              <a:ext uri="{FF2B5EF4-FFF2-40B4-BE49-F238E27FC236}">
                <a16:creationId xmlns:a16="http://schemas.microsoft.com/office/drawing/2014/main" id="{058A730A-A5F9-E499-9601-94606EEA7B39}"/>
              </a:ext>
            </a:extLst>
          </p:cNvPr>
          <p:cNvSpPr>
            <a:spLocks noGrp="1"/>
          </p:cNvSpPr>
          <p:nvPr>
            <p:ph type="subTitle" idx="1"/>
          </p:nvPr>
        </p:nvSpPr>
        <p:spPr>
          <a:xfrm>
            <a:off x="797560" y="2181962"/>
            <a:ext cx="10515600" cy="1655762"/>
          </a:xfrm>
        </p:spPr>
        <p:txBody>
          <a:bodyPr vert="horz" lIns="91440" tIns="45720" rIns="91440" bIns="45720" rtlCol="0" anchor="t">
            <a:normAutofit/>
          </a:bodyPr>
          <a:lstStyle/>
          <a:p>
            <a:r>
              <a:rPr lang="en-US" sz="4000"/>
              <a:t>EMPOWER+ Session 2</a:t>
            </a:r>
            <a:endParaRPr lang="en-US"/>
          </a:p>
        </p:txBody>
      </p:sp>
      <p:sp>
        <p:nvSpPr>
          <p:cNvPr id="3" name="Textbox">
            <a:extLst>
              <a:ext uri="{FF2B5EF4-FFF2-40B4-BE49-F238E27FC236}">
                <a16:creationId xmlns:a16="http://schemas.microsoft.com/office/drawing/2014/main" id="{C40598F7-0D95-F884-AF3F-713BFCB41936}"/>
              </a:ext>
            </a:extLst>
          </p:cNvPr>
          <p:cNvSpPr/>
          <p:nvPr/>
        </p:nvSpPr>
        <p:spPr>
          <a:xfrm>
            <a:off x="509278" y="3429000"/>
            <a:ext cx="6699408" cy="2254886"/>
          </a:xfrm>
          <a:prstGeom prst="roundRect">
            <a:avLst/>
          </a:prstGeom>
        </p:spPr>
        <p:style>
          <a:lnRef idx="2">
            <a:schemeClr val="accent5">
              <a:shade val="15000"/>
            </a:schemeClr>
          </a:lnRef>
          <a:fillRef idx="1">
            <a:schemeClr val="accent5"/>
          </a:fillRef>
          <a:effectRef idx="0">
            <a:schemeClr val="accent5"/>
          </a:effectRef>
          <a:fontRef idx="minor">
            <a:schemeClr val="lt1"/>
          </a:fontRef>
        </p:style>
        <p:txBody>
          <a:bodyPr lIns="91440" tIns="45720" rIns="91440" bIns="45720" rtlCol="0" anchor="ctr"/>
          <a:lstStyle/>
          <a:p>
            <a:pPr algn="ctr"/>
            <a:r>
              <a:rPr lang="en-US" sz="2800"/>
              <a:t>If you have not done so already, we invite you to visit </a:t>
            </a:r>
            <a:r>
              <a:rPr lang="en-US" sz="2800">
                <a:solidFill>
                  <a:schemeClr val="bg1"/>
                </a:solidFill>
                <a:hlinkClick r:id="rId3">
                  <a:extLst>
                    <a:ext uri="{A12FA001-AC4F-418D-AE19-62706E023703}">
                      <ahyp:hlinkClr xmlns:ahyp="http://schemas.microsoft.com/office/drawing/2018/hyperlinkcolor" val="tx"/>
                    </a:ext>
                  </a:extLst>
                </a:hlinkClick>
              </a:rPr>
              <a:t>ci3t.org/enhance</a:t>
            </a:r>
            <a:r>
              <a:rPr lang="en-US" sz="2800">
                <a:solidFill>
                  <a:schemeClr val="bg1"/>
                </a:solidFill>
              </a:rPr>
              <a:t> </a:t>
            </a:r>
            <a:r>
              <a:rPr lang="en-US" sz="2800"/>
              <a:t>to access modules after a one-time registration process!</a:t>
            </a:r>
          </a:p>
        </p:txBody>
      </p:sp>
      <p:grpSp>
        <p:nvGrpSpPr>
          <p:cNvPr id="7" name="Image" descr="A screenshot of the Ci3T website on the enhance tab with a yellow box outlining the one-time module registration process.">
            <a:extLst>
              <a:ext uri="{FF2B5EF4-FFF2-40B4-BE49-F238E27FC236}">
                <a16:creationId xmlns:a16="http://schemas.microsoft.com/office/drawing/2014/main" id="{89902216-73AA-AD37-B0A7-3252ABDBE91E}"/>
              </a:ext>
            </a:extLst>
          </p:cNvPr>
          <p:cNvGrpSpPr/>
          <p:nvPr/>
        </p:nvGrpSpPr>
        <p:grpSpPr>
          <a:xfrm>
            <a:off x="7491663" y="2887580"/>
            <a:ext cx="4588042" cy="3801392"/>
            <a:chOff x="7491663" y="2887580"/>
            <a:chExt cx="4588042" cy="3801392"/>
          </a:xfrm>
        </p:grpSpPr>
        <p:pic>
          <p:nvPicPr>
            <p:cNvPr id="5" name="Picture">
              <a:extLst>
                <a:ext uri="{FF2B5EF4-FFF2-40B4-BE49-F238E27FC236}">
                  <a16:creationId xmlns:a16="http://schemas.microsoft.com/office/drawing/2014/main" id="{F6A649AC-3540-3B9A-56FB-7048D3DC2055}"/>
                </a:ext>
              </a:extLst>
            </p:cNvPr>
            <p:cNvPicPr>
              <a:picLocks noChangeAspect="1"/>
            </p:cNvPicPr>
            <p:nvPr/>
          </p:nvPicPr>
          <p:blipFill>
            <a:blip r:embed="rId4"/>
            <a:stretch>
              <a:fillRect/>
            </a:stretch>
          </p:blipFill>
          <p:spPr>
            <a:xfrm>
              <a:off x="7622930" y="2887580"/>
              <a:ext cx="4337999" cy="3801392"/>
            </a:xfrm>
            <a:prstGeom prst="rect">
              <a:avLst/>
            </a:prstGeom>
            <a:ln>
              <a:solidFill>
                <a:schemeClr val="tx1"/>
              </a:solidFill>
            </a:ln>
          </p:spPr>
        </p:pic>
        <p:sp>
          <p:nvSpPr>
            <p:cNvPr id="6" name="Yellow Box">
              <a:extLst>
                <a:ext uri="{FF2B5EF4-FFF2-40B4-BE49-F238E27FC236}">
                  <a16:creationId xmlns:a16="http://schemas.microsoft.com/office/drawing/2014/main" id="{A81BE172-8B3B-18F9-0A50-01C3AA9BABEE}"/>
                </a:ext>
              </a:extLst>
            </p:cNvPr>
            <p:cNvSpPr/>
            <p:nvPr/>
          </p:nvSpPr>
          <p:spPr>
            <a:xfrm>
              <a:off x="7491663" y="5605316"/>
              <a:ext cx="4588042" cy="676356"/>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768641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DB85095-EE8A-E119-6BA1-70DADD4063F4}"/>
              </a:ext>
            </a:extLst>
          </p:cNvPr>
          <p:cNvSpPr>
            <a:spLocks noGrp="1"/>
          </p:cNvSpPr>
          <p:nvPr>
            <p:ph type="title"/>
          </p:nvPr>
        </p:nvSpPr>
        <p:spPr/>
        <p:txBody>
          <a:bodyPr/>
          <a:lstStyle/>
          <a:p>
            <a:r>
              <a:rPr lang="en-US"/>
              <a:t>Session Outcomes</a:t>
            </a:r>
          </a:p>
        </p:txBody>
      </p:sp>
      <p:sp>
        <p:nvSpPr>
          <p:cNvPr id="3" name="Textbox 1">
            <a:extLst>
              <a:ext uri="{FF2B5EF4-FFF2-40B4-BE49-F238E27FC236}">
                <a16:creationId xmlns:a16="http://schemas.microsoft.com/office/drawing/2014/main" id="{8FDAB62B-84C1-BAAD-8CB7-5029508AE914}"/>
              </a:ext>
            </a:extLst>
          </p:cNvPr>
          <p:cNvSpPr>
            <a:spLocks noGrp="1"/>
          </p:cNvSpPr>
          <p:nvPr>
            <p:ph idx="1"/>
          </p:nvPr>
        </p:nvSpPr>
        <p:spPr>
          <a:xfrm>
            <a:off x="838199" y="1690688"/>
            <a:ext cx="11068878" cy="3610276"/>
          </a:xfrm>
        </p:spPr>
        <p:txBody>
          <a:bodyPr>
            <a:normAutofit/>
          </a:bodyPr>
          <a:lstStyle/>
          <a:p>
            <a:pPr marL="342900" marR="0" lvl="0" indent="-342900">
              <a:spcBef>
                <a:spcPts val="0"/>
              </a:spcBef>
              <a:spcAft>
                <a:spcPts val="0"/>
              </a:spcAft>
              <a:buFont typeface="+mj-lt"/>
              <a:buAutoNum type="arabicPeriod"/>
            </a:pPr>
            <a:r>
              <a:rPr lang="en-US" sz="2300">
                <a:effectLst/>
                <a:ea typeface="MS PGothic" panose="020B0600070205080204" pitchFamily="34" charset="-128"/>
                <a:cs typeface="Arial" panose="020B0604020202020204" pitchFamily="34" charset="0"/>
              </a:rPr>
              <a:t> Explain the purpose and key features of systematic screening within Comprehensive, Integrated, Three-tiered (Ci3T) models of prevention. </a:t>
            </a:r>
          </a:p>
          <a:p>
            <a:pPr marL="342900" marR="0" lvl="0" indent="-342900">
              <a:spcBef>
                <a:spcPts val="0"/>
              </a:spcBef>
              <a:spcAft>
                <a:spcPts val="0"/>
              </a:spcAft>
              <a:buFont typeface="+mj-lt"/>
              <a:buAutoNum type="arabicPeriod"/>
            </a:pPr>
            <a:endParaRPr lang="en-US" sz="2300">
              <a:effectLst/>
              <a:ea typeface="MS PGothic" panose="020B0600070205080204" pitchFamily="34" charset="-128"/>
              <a:cs typeface="Arial" panose="020B0604020202020204" pitchFamily="34" charset="0"/>
            </a:endParaRPr>
          </a:p>
          <a:p>
            <a:pPr marL="342900" marR="0" lvl="0" indent="-342900">
              <a:spcBef>
                <a:spcPts val="0"/>
              </a:spcBef>
              <a:spcAft>
                <a:spcPts val="0"/>
              </a:spcAft>
              <a:buFont typeface="+mj-lt"/>
              <a:buAutoNum type="arabicPeriod"/>
            </a:pPr>
            <a:r>
              <a:rPr lang="en-US" sz="2300">
                <a:effectLst/>
                <a:ea typeface="MS PGothic" panose="020B0600070205080204" pitchFamily="34" charset="-128"/>
                <a:cs typeface="Arial" panose="020B0604020202020204" pitchFamily="34" charset="0"/>
              </a:rPr>
              <a:t>Describe how to use systematic screening data to inform instruction at Tier 1, empower teachers use of low-intensity strategies, and connect students to validated Tier 2 and Tier 3 supports.</a:t>
            </a:r>
          </a:p>
          <a:p>
            <a:pPr marL="342900" marR="0" lvl="0" indent="-342900">
              <a:spcBef>
                <a:spcPts val="0"/>
              </a:spcBef>
              <a:spcAft>
                <a:spcPts val="0"/>
              </a:spcAft>
              <a:buFont typeface="+mj-lt"/>
              <a:buAutoNum type="arabicPeriod"/>
            </a:pPr>
            <a:endParaRPr lang="en-US" sz="2300">
              <a:effectLst/>
              <a:ea typeface="MS PGothic" panose="020B0600070205080204" pitchFamily="34" charset="-128"/>
              <a:cs typeface="Arial" panose="020B0604020202020204" pitchFamily="34" charset="0"/>
            </a:endParaRPr>
          </a:p>
          <a:p>
            <a:pPr marL="342900" marR="0" lvl="0" indent="-342900">
              <a:spcBef>
                <a:spcPts val="0"/>
              </a:spcBef>
              <a:spcAft>
                <a:spcPts val="0"/>
              </a:spcAft>
              <a:buFont typeface="+mj-lt"/>
              <a:buAutoNum type="arabicPeriod"/>
            </a:pPr>
            <a:r>
              <a:rPr lang="en-US" sz="2300">
                <a:effectLst/>
                <a:ea typeface="MS PGothic" panose="020B0600070205080204" pitchFamily="34" charset="-128"/>
                <a:cs typeface="Arial" panose="020B0604020202020204" pitchFamily="34" charset="0"/>
              </a:rPr>
              <a:t>Explain the importance of monitoring treatment integrity, social validity, and student performance at each level of prevention</a:t>
            </a:r>
            <a:r>
              <a:rPr lang="en-US" sz="2300">
                <a:ea typeface="MS PGothic" panose="020B0600070205080204" pitchFamily="34" charset="-128"/>
                <a:cs typeface="Arial" panose="020B0604020202020204" pitchFamily="34" charset="0"/>
              </a:rPr>
              <a:t>.</a:t>
            </a:r>
            <a:endParaRPr lang="en-US" sz="2300">
              <a:effectLst/>
              <a:ea typeface="MS PGothic" panose="020B0600070205080204" pitchFamily="34" charset="-128"/>
              <a:cs typeface="Arial" panose="020B0604020202020204" pitchFamily="34" charset="0"/>
            </a:endParaRPr>
          </a:p>
        </p:txBody>
      </p:sp>
      <p:pic>
        <p:nvPicPr>
          <p:cNvPr id="6" name="Picture 2">
            <a:extLst>
              <a:ext uri="{FF2B5EF4-FFF2-40B4-BE49-F238E27FC236}">
                <a16:creationId xmlns:a16="http://schemas.microsoft.com/office/drawing/2014/main" id="{893629F2-CCAE-C225-C691-493701800F8D}"/>
              </a:ext>
              <a:ext uri="{C183D7F6-B498-43B3-948B-1728B52AA6E4}">
                <adec:decorative xmlns:adec="http://schemas.microsoft.com/office/drawing/2017/decorative" val="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724103" y="5080064"/>
            <a:ext cx="2347581" cy="1645588"/>
          </a:xfrm>
          <a:prstGeom prst="rect">
            <a:avLst/>
          </a:prstGeom>
        </p:spPr>
      </p:pic>
    </p:spTree>
    <p:extLst>
      <p:ext uri="{BB962C8B-B14F-4D97-AF65-F5344CB8AC3E}">
        <p14:creationId xmlns:p14="http://schemas.microsoft.com/office/powerpoint/2010/main" val="26555828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D90591-E07B-B577-49D8-430F7227A3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A71A90-CFE3-DA8F-19E1-258F8EB38AAC}"/>
              </a:ext>
            </a:extLst>
          </p:cNvPr>
          <p:cNvSpPr>
            <a:spLocks noGrp="1"/>
          </p:cNvSpPr>
          <p:nvPr>
            <p:ph type="title"/>
          </p:nvPr>
        </p:nvSpPr>
        <p:spPr/>
        <p:txBody>
          <a:bodyPr/>
          <a:lstStyle/>
          <a:p>
            <a:r>
              <a:rPr lang="en-US"/>
              <a:t>TFI Version 3 Connection</a:t>
            </a:r>
          </a:p>
        </p:txBody>
      </p:sp>
      <p:pic>
        <p:nvPicPr>
          <p:cNvPr id="12" name="Content Placeholder 2" descr="Tiered Fidelity Inventory - Version 3 Cover">
            <a:extLst>
              <a:ext uri="{FF2B5EF4-FFF2-40B4-BE49-F238E27FC236}">
                <a16:creationId xmlns:a16="http://schemas.microsoft.com/office/drawing/2014/main" id="{988FAB97-93CB-D9CF-B642-B77A5B8CC43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955483" y="0"/>
            <a:ext cx="1236517" cy="1600200"/>
          </a:xfrm>
          <a:prstGeom prst="rect">
            <a:avLst/>
          </a:prstGeom>
        </p:spPr>
      </p:pic>
      <p:graphicFrame>
        <p:nvGraphicFramePr>
          <p:cNvPr id="8" name="Content Placeholder 7">
            <a:extLst>
              <a:ext uri="{FF2B5EF4-FFF2-40B4-BE49-F238E27FC236}">
                <a16:creationId xmlns:a16="http://schemas.microsoft.com/office/drawing/2014/main" id="{21DF0527-AA93-704F-58D9-F440A9D625A8}"/>
              </a:ext>
            </a:extLst>
          </p:cNvPr>
          <p:cNvGraphicFramePr>
            <a:graphicFrameLocks noGrp="1"/>
          </p:cNvGraphicFramePr>
          <p:nvPr>
            <p:ph idx="1"/>
            <p:extLst>
              <p:ext uri="{D42A27DB-BD31-4B8C-83A1-F6EECF244321}">
                <p14:modId xmlns:p14="http://schemas.microsoft.com/office/powerpoint/2010/main" val="1296437449"/>
              </p:ext>
            </p:extLst>
          </p:nvPr>
        </p:nvGraphicFramePr>
        <p:xfrm>
          <a:off x="838200" y="1825625"/>
          <a:ext cx="10515600" cy="4119880"/>
        </p:xfrm>
        <a:graphic>
          <a:graphicData uri="http://schemas.openxmlformats.org/drawingml/2006/table">
            <a:tbl>
              <a:tblPr firstRow="1" bandRow="1">
                <a:tableStyleId>{7DF18680-E054-41AD-8BC1-D1AEF772440D}</a:tableStyleId>
              </a:tblPr>
              <a:tblGrid>
                <a:gridCol w="2298290">
                  <a:extLst>
                    <a:ext uri="{9D8B030D-6E8A-4147-A177-3AD203B41FA5}">
                      <a16:colId xmlns:a16="http://schemas.microsoft.com/office/drawing/2014/main" val="3555095780"/>
                    </a:ext>
                  </a:extLst>
                </a:gridCol>
                <a:gridCol w="8217310">
                  <a:extLst>
                    <a:ext uri="{9D8B030D-6E8A-4147-A177-3AD203B41FA5}">
                      <a16:colId xmlns:a16="http://schemas.microsoft.com/office/drawing/2014/main" val="503356880"/>
                    </a:ext>
                  </a:extLst>
                </a:gridCol>
              </a:tblGrid>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bg1"/>
                          </a:solidFill>
                        </a:rPr>
                        <a:t>TFI Item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bg1"/>
                          </a:solidFill>
                        </a:rPr>
                        <a:t>Description</a:t>
                      </a:r>
                    </a:p>
                  </a:txBody>
                  <a:tcPr/>
                </a:tc>
                <a:extLst>
                  <a:ext uri="{0D108BD9-81ED-4DB2-BD59-A6C34878D82A}">
                    <a16:rowId xmlns:a16="http://schemas.microsoft.com/office/drawing/2014/main" val="26834292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t>1.18 USING SCHOOL AND COMMUNITY DATA TO INFORM TIER 1</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Tier 1 leadership team has regular access to and uses a variety of additional schoolwide (e.g., school climate surveys, attendance, nurse or counselor visit logs, universal screening) and community data sources (e.g., community resource profiles, basic needs [e.g., food and housing], health care access, community events), to develop and regularly re-evaluate a profile of overall strengths and needs that informs the development and delivery of equitable Tier 1 foundational and classroom practices</a:t>
                      </a:r>
                    </a:p>
                  </a:txBody>
                  <a:tcPr/>
                </a:tc>
                <a:extLst>
                  <a:ext uri="{0D108BD9-81ED-4DB2-BD59-A6C34878D82A}">
                    <a16:rowId xmlns:a16="http://schemas.microsoft.com/office/drawing/2014/main" val="6790655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t>1.10 CLASSROOM PRACTICE </a:t>
                      </a:r>
                      <a:endParaRPr lang="en-US" sz="1800" b="1">
                        <a:ea typeface="+mn-lt"/>
                        <a:cs typeface="+mn-lt"/>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t>Educators consistently and equitably implement positive and proactive  classroom practices—including building relationships with students; developing a safe environment; prompting predictable routines and expected behavior; actively providing OTRs, active supervision, and specific feedback (i.e., specific praise and supportive corrections); and ensuring a high ratio (≥ 5:1) of positive to corrective feedback.</a:t>
                      </a:r>
                    </a:p>
                  </a:txBody>
                  <a:tcPr/>
                </a:tc>
                <a:extLst>
                  <a:ext uri="{0D108BD9-81ED-4DB2-BD59-A6C34878D82A}">
                    <a16:rowId xmlns:a16="http://schemas.microsoft.com/office/drawing/2014/main" val="2290774100"/>
                  </a:ext>
                </a:extLst>
              </a:tr>
            </a:tbl>
          </a:graphicData>
        </a:graphic>
      </p:graphicFrame>
    </p:spTree>
    <p:extLst>
      <p:ext uri="{BB962C8B-B14F-4D97-AF65-F5344CB8AC3E}">
        <p14:creationId xmlns:p14="http://schemas.microsoft.com/office/powerpoint/2010/main" val="11577143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7DB85095-EE8A-E119-6BA1-70DADD4063F4}"/>
              </a:ext>
            </a:extLst>
          </p:cNvPr>
          <p:cNvSpPr>
            <a:spLocks noGrp="1"/>
          </p:cNvSpPr>
          <p:nvPr>
            <p:ph type="title"/>
          </p:nvPr>
        </p:nvSpPr>
        <p:spPr/>
        <p:txBody>
          <a:bodyPr/>
          <a:lstStyle/>
          <a:p>
            <a:r>
              <a:rPr lang="en-US"/>
              <a:t>Agenda</a:t>
            </a:r>
          </a:p>
        </p:txBody>
      </p:sp>
      <p:sp>
        <p:nvSpPr>
          <p:cNvPr id="3" name="Textbox">
            <a:extLst>
              <a:ext uri="{FF2B5EF4-FFF2-40B4-BE49-F238E27FC236}">
                <a16:creationId xmlns:a16="http://schemas.microsoft.com/office/drawing/2014/main" id="{8FDAB62B-84C1-BAAD-8CB7-5029508AE914}"/>
              </a:ext>
            </a:extLst>
          </p:cNvPr>
          <p:cNvSpPr>
            <a:spLocks noGrp="1"/>
          </p:cNvSpPr>
          <p:nvPr>
            <p:ph idx="1"/>
          </p:nvPr>
        </p:nvSpPr>
        <p:spPr/>
        <p:txBody>
          <a:bodyPr>
            <a:noAutofit/>
          </a:bodyPr>
          <a:lstStyle/>
          <a:p>
            <a:pPr marL="514350" indent="-514350">
              <a:buFont typeface="+mj-lt"/>
              <a:buAutoNum type="arabicPeriod"/>
            </a:pPr>
            <a:r>
              <a:rPr lang="en-US" sz="3600"/>
              <a:t>Welcome</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3600" b="0" i="0" u="none" strike="noStrike" kern="1200" cap="none" spc="0" normalizeH="0" baseline="0" noProof="0">
                <a:ln>
                  <a:noFill/>
                </a:ln>
                <a:solidFill>
                  <a:prstClr val="black"/>
                </a:solidFill>
                <a:effectLst/>
                <a:uLnTx/>
                <a:uFillTx/>
                <a:latin typeface="Arial" panose="020B0604020202020204"/>
                <a:ea typeface="MS PGothic" panose="020B0600070205080204" pitchFamily="34" charset="-128"/>
                <a:cs typeface="Arial" panose="020B0604020202020204" pitchFamily="34" charset="0"/>
              </a:rPr>
              <a:t>Situating Systematic Screening in Ci3T Models</a:t>
            </a: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3600" b="0" i="0" u="none" strike="noStrike" kern="1200" cap="none" spc="0" normalizeH="0" baseline="0" noProof="0">
                <a:ln>
                  <a:noFill/>
                </a:ln>
                <a:solidFill>
                  <a:prstClr val="black"/>
                </a:solidFill>
                <a:effectLst/>
                <a:uLnTx/>
                <a:uFillTx/>
                <a:latin typeface="Arial" panose="020B0604020202020204"/>
                <a:ea typeface="+mn-ea"/>
                <a:cs typeface="+mn-cs"/>
              </a:rPr>
              <a:t>Using Systematic Screening Data to:</a:t>
            </a:r>
          </a:p>
          <a:p>
            <a:pPr marL="971550" marR="0" lvl="1" indent="-514350" algn="l" defTabSz="914400" rtl="0" eaLnBrk="1" fontAlgn="auto" latinLnBrk="0" hangingPunct="1">
              <a:lnSpc>
                <a:spcPct val="90000"/>
              </a:lnSpc>
              <a:spcBef>
                <a:spcPts val="500"/>
              </a:spcBef>
              <a:spcAft>
                <a:spcPts val="0"/>
              </a:spcAft>
              <a:buClrTx/>
              <a:buSzPct val="75000"/>
              <a:buFont typeface="+mj-lt"/>
              <a:buAutoNum type="arabicPeriod"/>
              <a:tabLst/>
              <a:defRPr/>
            </a:pPr>
            <a:r>
              <a:rPr kumimoji="0" lang="en-US" sz="2800" b="0" i="0" u="none" strike="noStrike" kern="1200" cap="none" spc="0" normalizeH="0" baseline="0" noProof="0">
                <a:ln>
                  <a:noFill/>
                </a:ln>
                <a:solidFill>
                  <a:srgbClr val="283375"/>
                </a:solidFill>
                <a:effectLst/>
                <a:uLnTx/>
                <a:uFillTx/>
                <a:latin typeface="Arial" panose="020B0604020202020204"/>
                <a:ea typeface="+mn-ea"/>
                <a:cs typeface="+mn-cs"/>
              </a:rPr>
              <a:t>Inform Instruction at Tier 1</a:t>
            </a:r>
          </a:p>
          <a:p>
            <a:pPr marL="971550" marR="0" lvl="1" indent="-514350" algn="l" defTabSz="914400" rtl="0" eaLnBrk="1" fontAlgn="auto" latinLnBrk="0" hangingPunct="1">
              <a:lnSpc>
                <a:spcPct val="90000"/>
              </a:lnSpc>
              <a:spcBef>
                <a:spcPts val="500"/>
              </a:spcBef>
              <a:spcAft>
                <a:spcPts val="0"/>
              </a:spcAft>
              <a:buClrTx/>
              <a:buSzPct val="75000"/>
              <a:buFont typeface="+mj-lt"/>
              <a:buAutoNum type="arabicPeriod"/>
              <a:tabLst/>
              <a:defRPr/>
            </a:pPr>
            <a:r>
              <a:rPr kumimoji="0" lang="en-US" sz="2800" b="0" i="0" u="none" strike="noStrike" kern="1200" cap="none" spc="0" normalizeH="0" baseline="0" noProof="0">
                <a:ln>
                  <a:noFill/>
                </a:ln>
                <a:solidFill>
                  <a:srgbClr val="283375"/>
                </a:solidFill>
                <a:effectLst/>
                <a:uLnTx/>
                <a:uFillTx/>
                <a:latin typeface="Arial" panose="020B0604020202020204"/>
                <a:ea typeface="+mn-ea"/>
                <a:cs typeface="+mn-cs"/>
              </a:rPr>
              <a:t>Empower Teachers with Low-Intensity Strategies</a:t>
            </a:r>
          </a:p>
          <a:p>
            <a:pPr marL="971550" marR="0" lvl="1" indent="-514350" algn="l" defTabSz="914400" rtl="0" eaLnBrk="1" fontAlgn="auto" latinLnBrk="0" hangingPunct="1">
              <a:lnSpc>
                <a:spcPct val="90000"/>
              </a:lnSpc>
              <a:spcBef>
                <a:spcPts val="500"/>
              </a:spcBef>
              <a:spcAft>
                <a:spcPts val="0"/>
              </a:spcAft>
              <a:buClrTx/>
              <a:buSzPct val="75000"/>
              <a:buFont typeface="+mj-lt"/>
              <a:buAutoNum type="arabicPeriod"/>
              <a:tabLst/>
              <a:defRPr/>
            </a:pPr>
            <a:r>
              <a:rPr kumimoji="0" lang="en-US" sz="2800" b="0" i="0" u="none" strike="noStrike" kern="1200" cap="none" spc="0" normalizeH="0" baseline="0" noProof="0">
                <a:ln>
                  <a:noFill/>
                </a:ln>
                <a:solidFill>
                  <a:srgbClr val="283375"/>
                </a:solidFill>
                <a:effectLst/>
                <a:uLnTx/>
                <a:uFillTx/>
                <a:latin typeface="Arial" panose="020B0604020202020204"/>
                <a:ea typeface="+mn-ea"/>
                <a:cs typeface="+mn-cs"/>
              </a:rPr>
              <a:t>Connect Students to Validated Tier 2 and Tier 3 Supports </a:t>
            </a:r>
            <a:endParaRPr kumimoji="0" lang="en-US" sz="2400" b="0" i="0" u="none" strike="noStrike" kern="1200" cap="none" spc="0" normalizeH="0" baseline="0" noProof="0">
              <a:ln>
                <a:noFill/>
              </a:ln>
              <a:solidFill>
                <a:srgbClr val="283375"/>
              </a:solidFill>
              <a:effectLst/>
              <a:uLnTx/>
              <a:uFillTx/>
              <a:latin typeface="Arial" panose="020B0604020202020204"/>
              <a:ea typeface="+mn-ea"/>
              <a:cs typeface="+mn-cs"/>
            </a:endParaRPr>
          </a:p>
          <a:p>
            <a:pPr marL="514350" marR="0" lvl="0" indent="-514350" algn="l" defTabSz="914400" rtl="0" eaLnBrk="1" fontAlgn="auto" latinLnBrk="0" hangingPunct="1">
              <a:lnSpc>
                <a:spcPct val="90000"/>
              </a:lnSpc>
              <a:spcBef>
                <a:spcPts val="1000"/>
              </a:spcBef>
              <a:spcAft>
                <a:spcPts val="0"/>
              </a:spcAft>
              <a:buClrTx/>
              <a:buSzTx/>
              <a:buFont typeface="+mj-lt"/>
              <a:buAutoNum type="arabicPeriod"/>
              <a:tabLst/>
              <a:defRPr/>
            </a:pPr>
            <a:r>
              <a:rPr kumimoji="0" lang="en-US" sz="3600" b="0" i="0" u="none" strike="noStrike" kern="1200" cap="none" spc="0" normalizeH="0" baseline="0" noProof="0">
                <a:ln>
                  <a:noFill/>
                </a:ln>
                <a:solidFill>
                  <a:prstClr val="black"/>
                </a:solidFill>
                <a:effectLst/>
                <a:uLnTx/>
                <a:uFillTx/>
                <a:latin typeface="Arial" panose="020B0604020202020204"/>
                <a:ea typeface="+mn-ea"/>
                <a:cs typeface="+mn-cs"/>
              </a:rPr>
              <a:t>Wrapping Up and Moving Forward</a:t>
            </a:r>
          </a:p>
        </p:txBody>
      </p:sp>
      <p:pic>
        <p:nvPicPr>
          <p:cNvPr id="5" name="Picture">
            <a:extLst>
              <a:ext uri="{FF2B5EF4-FFF2-40B4-BE49-F238E27FC236}">
                <a16:creationId xmlns:a16="http://schemas.microsoft.com/office/drawing/2014/main" id="{9023D3DF-2C6E-57A2-A710-B18C60A1EBBD}"/>
              </a:ext>
              <a:ext uri="{C183D7F6-B498-43B3-948B-1728B52AA6E4}">
                <adec:decorative xmlns:adec="http://schemas.microsoft.com/office/drawing/2017/decorative" val="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700634" y="5063613"/>
            <a:ext cx="2371051" cy="1662040"/>
          </a:xfrm>
          <a:prstGeom prst="rect">
            <a:avLst/>
          </a:prstGeom>
        </p:spPr>
      </p:pic>
    </p:spTree>
    <p:extLst>
      <p:ext uri="{BB962C8B-B14F-4D97-AF65-F5344CB8AC3E}">
        <p14:creationId xmlns:p14="http://schemas.microsoft.com/office/powerpoint/2010/main" val="36771245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p:cNvSpPr>
            <a:spLocks noGrp="1"/>
          </p:cNvSpPr>
          <p:nvPr>
            <p:ph type="title"/>
          </p:nvPr>
        </p:nvSpPr>
        <p:spPr/>
        <p:txBody>
          <a:bodyPr>
            <a:normAutofit/>
          </a:bodyPr>
          <a:lstStyle/>
          <a:p>
            <a:r>
              <a:rPr lang="en-US" sz="4000"/>
              <a:t>Accessing Professional Learning Materials</a:t>
            </a:r>
          </a:p>
        </p:txBody>
      </p:sp>
      <p:sp>
        <p:nvSpPr>
          <p:cNvPr id="7" name="Textbox">
            <a:extLst>
              <a:ext uri="{FF2B5EF4-FFF2-40B4-BE49-F238E27FC236}">
                <a16:creationId xmlns:a16="http://schemas.microsoft.com/office/drawing/2014/main" id="{11924B91-7965-4A44-9D61-7C7524088403}"/>
              </a:ext>
            </a:extLst>
          </p:cNvPr>
          <p:cNvSpPr/>
          <p:nvPr/>
        </p:nvSpPr>
        <p:spPr>
          <a:xfrm>
            <a:off x="838200" y="1238621"/>
            <a:ext cx="5028579" cy="519822"/>
          </a:xfrm>
          <a:prstGeom prst="rect">
            <a:avLst/>
          </a:prstGeom>
        </p:spPr>
        <p:txBody>
          <a:bodyPr wrap="square">
            <a:spAutoFit/>
          </a:bodyPr>
          <a:lstStyle/>
          <a:p>
            <a:pPr>
              <a:lnSpc>
                <a:spcPct val="107000"/>
              </a:lnSpc>
            </a:pPr>
            <a:r>
              <a:rPr lang="en-US" sz="2800">
                <a:solidFill>
                  <a:schemeClr val="accent5"/>
                </a:solidFill>
                <a:ea typeface="Calibri" panose="020F0502020204030204" pitchFamily="34" charset="0"/>
                <a:cs typeface="Times New Roman" panose="02020603050405020304" pitchFamily="18" charset="0"/>
              </a:rPr>
              <a:t>ci3t.org/pl</a:t>
            </a:r>
          </a:p>
        </p:txBody>
      </p:sp>
      <p:pic>
        <p:nvPicPr>
          <p:cNvPr id="4" name="Picture 1" descr="Screenshot of ci3t.org Professional Learning tab.">
            <a:extLst>
              <a:ext uri="{FF2B5EF4-FFF2-40B4-BE49-F238E27FC236}">
                <a16:creationId xmlns:a16="http://schemas.microsoft.com/office/drawing/2014/main" id="{511BE24F-4000-6202-2DBF-09322D6C13DF}"/>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a:fillRect/>
          </a:stretch>
        </p:blipFill>
        <p:spPr>
          <a:xfrm>
            <a:off x="930205" y="2055332"/>
            <a:ext cx="5165795" cy="3751552"/>
          </a:xfrm>
          <a:prstGeom prst="rect">
            <a:avLst/>
          </a:prstGeom>
          <a:solidFill>
            <a:schemeClr val="tx1"/>
          </a:solidFill>
          <a:ln>
            <a:noFill/>
          </a:ln>
        </p:spPr>
      </p:pic>
      <p:grpSp>
        <p:nvGrpSpPr>
          <p:cNvPr id="3" name="Picture 2" descr="Screenshot of ci3t.org professional learning tab materials with a yellow box outlining the second session: From Data to Action Using Systematic Screening to Inform Instruction">
            <a:extLst>
              <a:ext uri="{FF2B5EF4-FFF2-40B4-BE49-F238E27FC236}">
                <a16:creationId xmlns:a16="http://schemas.microsoft.com/office/drawing/2014/main" id="{B2AB8B3D-2855-921F-9668-FDA4C9E74D31}"/>
              </a:ext>
            </a:extLst>
          </p:cNvPr>
          <p:cNvGrpSpPr/>
          <p:nvPr/>
        </p:nvGrpSpPr>
        <p:grpSpPr>
          <a:xfrm>
            <a:off x="6279149" y="1498532"/>
            <a:ext cx="4476307" cy="4741324"/>
            <a:chOff x="6279149" y="1498532"/>
            <a:chExt cx="4476307" cy="4741324"/>
          </a:xfrm>
        </p:grpSpPr>
        <p:pic>
          <p:nvPicPr>
            <p:cNvPr id="13" name="Picture 2">
              <a:extLst>
                <a:ext uri="{FF2B5EF4-FFF2-40B4-BE49-F238E27FC236}">
                  <a16:creationId xmlns:a16="http://schemas.microsoft.com/office/drawing/2014/main" id="{04F7DAD9-3066-562B-F8D9-EDE6DE42224F}"/>
                </a:ext>
              </a:extLst>
            </p:cNvPr>
            <p:cNvPicPr>
              <a:picLocks noChangeAspect="1"/>
            </p:cNvPicPr>
            <p:nvPr/>
          </p:nvPicPr>
          <p:blipFill rotWithShape="1">
            <a:blip r:embed="rId3"/>
            <a:srcRect/>
            <a:stretch/>
          </p:blipFill>
          <p:spPr>
            <a:xfrm>
              <a:off x="6470750" y="1498532"/>
              <a:ext cx="4279078" cy="4741324"/>
            </a:xfrm>
            <a:prstGeom prst="rect">
              <a:avLst/>
            </a:prstGeom>
            <a:solidFill>
              <a:schemeClr val="tx1"/>
            </a:solidFill>
            <a:ln>
              <a:solidFill>
                <a:schemeClr val="tx1"/>
              </a:solidFill>
            </a:ln>
          </p:spPr>
        </p:pic>
        <p:sp>
          <p:nvSpPr>
            <p:cNvPr id="5" name="Yellow Box">
              <a:extLst>
                <a:ext uri="{FF2B5EF4-FFF2-40B4-BE49-F238E27FC236}">
                  <a16:creationId xmlns:a16="http://schemas.microsoft.com/office/drawing/2014/main" id="{73A55D14-9AB7-E2BC-EE89-568BADB58741}"/>
                </a:ext>
              </a:extLst>
            </p:cNvPr>
            <p:cNvSpPr/>
            <p:nvPr/>
          </p:nvSpPr>
          <p:spPr>
            <a:xfrm>
              <a:off x="6279149" y="3811953"/>
              <a:ext cx="4476307" cy="420938"/>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194607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573E-7600-6E2F-B66D-F18D9386C32C}"/>
              </a:ext>
            </a:extLst>
          </p:cNvPr>
          <p:cNvSpPr>
            <a:spLocks noGrp="1"/>
          </p:cNvSpPr>
          <p:nvPr>
            <p:ph type="title"/>
          </p:nvPr>
        </p:nvSpPr>
        <p:spPr/>
        <p:txBody>
          <a:bodyPr>
            <a:normAutofit/>
          </a:bodyPr>
          <a:lstStyle/>
          <a:p>
            <a:r>
              <a:rPr kumimoji="0" lang="en-US" sz="5400" b="1" i="0" u="none" strike="noStrike" kern="1200" cap="none" spc="-150" normalizeH="0" baseline="0" noProof="0">
                <a:ln>
                  <a:noFill/>
                </a:ln>
                <a:solidFill>
                  <a:prstClr val="black"/>
                </a:solidFill>
                <a:effectLst/>
                <a:uLnTx/>
                <a:uFillTx/>
                <a:latin typeface="Arial" panose="020B0604020202020204"/>
                <a:ea typeface="+mj-ea"/>
                <a:cs typeface="+mj-cs"/>
              </a:rPr>
              <a:t>Situating Systematic Screening in Ci3T Models</a:t>
            </a:r>
            <a:endParaRPr lang="en-US"/>
          </a:p>
        </p:txBody>
      </p:sp>
    </p:spTree>
    <p:extLst>
      <p:ext uri="{BB962C8B-B14F-4D97-AF65-F5344CB8AC3E}">
        <p14:creationId xmlns:p14="http://schemas.microsoft.com/office/powerpoint/2010/main" val="31713187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 uri="{C183D7F6-B498-43B3-948B-1728B52AA6E4}">
                <adec:decorative xmlns:adec="http://schemas.microsoft.com/office/drawing/2017/decorative" val="1"/>
              </a:ext>
            </a:extLst>
          </p:cNvPr>
          <p:cNvSpPr>
            <a:spLocks noGrp="1"/>
          </p:cNvSpPr>
          <p:nvPr>
            <p:ph type="title"/>
          </p:nvPr>
        </p:nvSpPr>
        <p:spPr/>
        <p:txBody>
          <a:bodyPr/>
          <a:lstStyle/>
          <a:p>
            <a:r>
              <a:rPr lang="en-US"/>
              <a:t>Essential Components of Primary (Tier 1) Prevention Efforts</a:t>
            </a:r>
          </a:p>
        </p:txBody>
      </p:sp>
      <p:sp>
        <p:nvSpPr>
          <p:cNvPr id="5" name="Title (hidden)">
            <a:extLst>
              <a:ext uri="{FF2B5EF4-FFF2-40B4-BE49-F238E27FC236}">
                <a16:creationId xmlns:a16="http://schemas.microsoft.com/office/drawing/2014/main" id="{8DBF2FE9-A154-2615-DBC7-F5AC28195900}"/>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Essential Components of Primary (Tier 1) Prevention Efforts 2</a:t>
            </a:r>
            <a:endParaRPr lang="en-US"/>
          </a:p>
        </p:txBody>
      </p:sp>
      <p:pic>
        <p:nvPicPr>
          <p:cNvPr id="4" name="Picture 1" descr="Flowchart of Tier 1 prevention efforts including social validity with an arrow to treatment integrity with an arrow to systematic universal screening for academic and behavior. Yellow rectangle outlining systematic universal screening for academic and behavior">
            <a:extLst>
              <a:ext uri="{FF2B5EF4-FFF2-40B4-BE49-F238E27FC236}">
                <a16:creationId xmlns:a16="http://schemas.microsoft.com/office/drawing/2014/main" id="{19EEF918-6CC1-1A27-EB9D-FFD3D4240B94}"/>
              </a:ext>
            </a:extLst>
          </p:cNvPr>
          <p:cNvPicPr>
            <a:picLocks noChangeAspect="1"/>
          </p:cNvPicPr>
          <p:nvPr/>
        </p:nvPicPr>
        <p:blipFill>
          <a:blip r:embed="rId3"/>
          <a:stretch>
            <a:fillRect/>
          </a:stretch>
        </p:blipFill>
        <p:spPr>
          <a:xfrm>
            <a:off x="1980843" y="1917095"/>
            <a:ext cx="8230313" cy="4773582"/>
          </a:xfrm>
          <a:prstGeom prst="rect">
            <a:avLst/>
          </a:prstGeom>
        </p:spPr>
      </p:pic>
      <p:pic>
        <p:nvPicPr>
          <p:cNvPr id="7" name="Picture 2">
            <a:extLst>
              <a:ext uri="{FF2B5EF4-FFF2-40B4-BE49-F238E27FC236}">
                <a16:creationId xmlns:a16="http://schemas.microsoft.com/office/drawing/2014/main" id="{35A09957-B873-4686-A463-F5135D02C7D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726689" y="2143324"/>
            <a:ext cx="1946937" cy="2400129"/>
          </a:xfrm>
          <a:prstGeom prst="rect">
            <a:avLst/>
          </a:prstGeom>
          <a:ln w="6350">
            <a:solidFill>
              <a:schemeClr val="tx1">
                <a:lumMod val="50000"/>
                <a:lumOff val="50000"/>
              </a:schemeClr>
            </a:solidFill>
          </a:ln>
        </p:spPr>
      </p:pic>
      <p:pic>
        <p:nvPicPr>
          <p:cNvPr id="8" name="Picture 7">
            <a:extLst>
              <a:ext uri="{FF2B5EF4-FFF2-40B4-BE49-F238E27FC236}">
                <a16:creationId xmlns:a16="http://schemas.microsoft.com/office/drawing/2014/main" id="{91C471A6-C438-FC40-8F70-16BCA2D6FA8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345167" y="5034773"/>
            <a:ext cx="2705807" cy="1458102"/>
          </a:xfrm>
          <a:prstGeom prst="rect">
            <a:avLst/>
          </a:prstGeom>
          <a:ln>
            <a:solidFill>
              <a:schemeClr val="tx1"/>
            </a:solidFill>
          </a:ln>
        </p:spPr>
      </p:pic>
      <p:pic>
        <p:nvPicPr>
          <p:cNvPr id="3" name="Picture">
            <a:extLst>
              <a:ext uri="{FF2B5EF4-FFF2-40B4-BE49-F238E27FC236}">
                <a16:creationId xmlns:a16="http://schemas.microsoft.com/office/drawing/2014/main" id="{47737969-C53E-10E9-8576-1B726EEA8F9D}"/>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9567903" y="2231613"/>
            <a:ext cx="1785897" cy="2311840"/>
          </a:xfrm>
          <a:prstGeom prst="rect">
            <a:avLst/>
          </a:prstGeom>
          <a:ln>
            <a:solidFill>
              <a:schemeClr val="tx2"/>
            </a:solidFill>
          </a:ln>
        </p:spPr>
      </p:pic>
    </p:spTree>
    <p:extLst>
      <p:ext uri="{BB962C8B-B14F-4D97-AF65-F5344CB8AC3E}">
        <p14:creationId xmlns:p14="http://schemas.microsoft.com/office/powerpoint/2010/main" val="34091069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6FCBF-9924-6D6C-3398-415A8D990007}"/>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What is Behavior Screening? 1</a:t>
            </a:r>
          </a:p>
        </p:txBody>
      </p:sp>
      <p:pic>
        <p:nvPicPr>
          <p:cNvPr id="7" name="Picture" descr="What is Behavior Screening? Infographic that includes its features, which are being reliable and valid, completed for all students, and conducted in fall, winter, and spring.">
            <a:extLst>
              <a:ext uri="{FF2B5EF4-FFF2-40B4-BE49-F238E27FC236}">
                <a16:creationId xmlns:a16="http://schemas.microsoft.com/office/drawing/2014/main" id="{00DA776C-235D-C137-36DB-E73435AC2EA4}"/>
              </a:ext>
            </a:extLst>
          </p:cNvPr>
          <p:cNvPicPr>
            <a:picLocks noChangeAspect="1"/>
          </p:cNvPicPr>
          <p:nvPr/>
        </p:nvPicPr>
        <p:blipFill>
          <a:blip r:embed="rId2"/>
          <a:stretch>
            <a:fillRect/>
          </a:stretch>
        </p:blipFill>
        <p:spPr>
          <a:xfrm>
            <a:off x="1647459" y="0"/>
            <a:ext cx="8897082" cy="11517257"/>
          </a:xfrm>
          <a:prstGeom prst="rect">
            <a:avLst/>
          </a:prstGeom>
          <a:ln>
            <a:solidFill>
              <a:schemeClr val="tx2"/>
            </a:solidFill>
          </a:ln>
        </p:spPr>
      </p:pic>
    </p:spTree>
    <p:extLst>
      <p:ext uri="{BB962C8B-B14F-4D97-AF65-F5344CB8AC3E}">
        <p14:creationId xmlns:p14="http://schemas.microsoft.com/office/powerpoint/2010/main" val="30501315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descr="What is Behavior Screening? Infographic that includes its benefits, which is that data are used to shape instruction to meet students' multiple needs, as well as how that behavior screening data is used, which is to inform tier 1 instruction, identify opportunities for teacher-delivered low-intensity strategies, and connect students to tier 2 and tier 3 interventions.">
            <a:extLst>
              <a:ext uri="{FF2B5EF4-FFF2-40B4-BE49-F238E27FC236}">
                <a16:creationId xmlns:a16="http://schemas.microsoft.com/office/drawing/2014/main" id="{00DA776C-235D-C137-36DB-E73435AC2EA4}"/>
              </a:ext>
            </a:extLst>
          </p:cNvPr>
          <p:cNvPicPr>
            <a:picLocks noChangeAspect="1"/>
          </p:cNvPicPr>
          <p:nvPr/>
        </p:nvPicPr>
        <p:blipFill>
          <a:blip r:embed="rId2"/>
          <a:stretch>
            <a:fillRect/>
          </a:stretch>
        </p:blipFill>
        <p:spPr>
          <a:xfrm>
            <a:off x="1647459" y="-4659257"/>
            <a:ext cx="8897082" cy="11517257"/>
          </a:xfrm>
          <a:prstGeom prst="rect">
            <a:avLst/>
          </a:prstGeom>
          <a:ln>
            <a:solidFill>
              <a:schemeClr val="tx2"/>
            </a:solidFill>
          </a:ln>
        </p:spPr>
      </p:pic>
      <p:sp>
        <p:nvSpPr>
          <p:cNvPr id="2" name="Title 1">
            <a:extLst>
              <a:ext uri="{FF2B5EF4-FFF2-40B4-BE49-F238E27FC236}">
                <a16:creationId xmlns:a16="http://schemas.microsoft.com/office/drawing/2014/main" id="{2419AAA9-B34E-F464-56BB-81FE069AB2C5}"/>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What is Behavior Screening? 2</a:t>
            </a:r>
          </a:p>
        </p:txBody>
      </p:sp>
    </p:spTree>
    <p:extLst>
      <p:ext uri="{BB962C8B-B14F-4D97-AF65-F5344CB8AC3E}">
        <p14:creationId xmlns:p14="http://schemas.microsoft.com/office/powerpoint/2010/main" val="8682895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C9962ED4-EF9E-13B7-18C6-89412F20C807}"/>
              </a:ext>
            </a:extLst>
          </p:cNvPr>
          <p:cNvSpPr>
            <a:spLocks noGrp="1"/>
          </p:cNvSpPr>
          <p:nvPr>
            <p:ph type="title"/>
          </p:nvPr>
        </p:nvSpPr>
        <p:spPr/>
        <p:txBody>
          <a:bodyPr/>
          <a:lstStyle/>
          <a:p>
            <a:r>
              <a:rPr lang="en-US"/>
              <a:t>Selecting a Systematic Screener</a:t>
            </a:r>
          </a:p>
        </p:txBody>
      </p:sp>
      <p:pic>
        <p:nvPicPr>
          <p:cNvPr id="6" name="Chart" descr="Diagram of Ci3T building sessions">
            <a:extLst>
              <a:ext uri="{FF2B5EF4-FFF2-40B4-BE49-F238E27FC236}">
                <a16:creationId xmlns:a16="http://schemas.microsoft.com/office/drawing/2014/main" id="{56E75C03-F1DA-83E6-370C-7F5DB3E6F6BA}"/>
              </a:ext>
            </a:extLst>
          </p:cNvPr>
          <p:cNvPicPr>
            <a:picLocks noGrp="1" noChangeAspect="1"/>
          </p:cNvPicPr>
          <p:nvPr>
            <p:ph idx="4294967295"/>
          </p:nvPr>
        </p:nvPicPr>
        <p:blipFill>
          <a:blip r:embed="rId3"/>
          <a:stretch>
            <a:fillRect/>
          </a:stretch>
        </p:blipFill>
        <p:spPr>
          <a:xfrm>
            <a:off x="838200" y="1826875"/>
            <a:ext cx="6092825" cy="3027362"/>
          </a:xfrm>
        </p:spPr>
      </p:pic>
      <p:pic>
        <p:nvPicPr>
          <p:cNvPr id="4" name="Picture" descr="Flyer for Selecting a Universal Behavior Screening Tool: Questions to Consider">
            <a:hlinkClick r:id="rId4"/>
            <a:extLst>
              <a:ext uri="{FF2B5EF4-FFF2-40B4-BE49-F238E27FC236}">
                <a16:creationId xmlns:a16="http://schemas.microsoft.com/office/drawing/2014/main" id="{A406F6E2-5F99-16B7-74C9-15D3FE78986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354126" y="1826875"/>
            <a:ext cx="3433473" cy="4443319"/>
          </a:xfrm>
          <a:prstGeom prst="rect">
            <a:avLst/>
          </a:prstGeom>
          <a:ln>
            <a:solidFill>
              <a:schemeClr val="tx1"/>
            </a:solidFill>
          </a:ln>
        </p:spPr>
      </p:pic>
    </p:spTree>
    <p:extLst>
      <p:ext uri="{BB962C8B-B14F-4D97-AF65-F5344CB8AC3E}">
        <p14:creationId xmlns:p14="http://schemas.microsoft.com/office/powerpoint/2010/main" val="18086739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3675AF5F-ECE5-B58C-4B1A-E57108611659}"/>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Finding the SRSS-IE on the Ci3T Website</a:t>
            </a:r>
          </a:p>
        </p:txBody>
      </p:sp>
      <p:sp>
        <p:nvSpPr>
          <p:cNvPr id="10" name="Content">
            <a:extLst>
              <a:ext uri="{FF2B5EF4-FFF2-40B4-BE49-F238E27FC236}">
                <a16:creationId xmlns:a16="http://schemas.microsoft.com/office/drawing/2014/main" id="{5E4997BC-13A0-C3DC-BFA7-317F4547BB4F}"/>
              </a:ext>
            </a:extLst>
          </p:cNvPr>
          <p:cNvSpPr txBox="1">
            <a:spLocks/>
          </p:cNvSpPr>
          <p:nvPr/>
        </p:nvSpPr>
        <p:spPr>
          <a:xfrm>
            <a:off x="7367388" y="438962"/>
            <a:ext cx="4406456" cy="917398"/>
          </a:xfrm>
          <a:prstGeom prst="rect">
            <a:avLst/>
          </a:prstGeom>
          <a:solidFill>
            <a:schemeClr val="accent6"/>
          </a:solidFill>
          <a:ln>
            <a:solidFill>
              <a:schemeClr val="tx1"/>
            </a:solidFill>
          </a:ln>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200000"/>
              </a:lnSpc>
              <a:buFont typeface="Arial" panose="020B0604020202020204" pitchFamily="34" charset="0"/>
              <a:buNone/>
            </a:pPr>
            <a:r>
              <a:rPr lang="en-US" sz="2400">
                <a:solidFill>
                  <a:schemeClr val="bg1"/>
                </a:solidFill>
              </a:rPr>
              <a:t>https://www.ci3t.org/screening</a:t>
            </a:r>
          </a:p>
        </p:txBody>
      </p:sp>
      <p:grpSp>
        <p:nvGrpSpPr>
          <p:cNvPr id="4" name="Image" descr="Screenshot of the Ci3T website with a yellow box outlining the Systematic Screening tab">
            <a:extLst>
              <a:ext uri="{FF2B5EF4-FFF2-40B4-BE49-F238E27FC236}">
                <a16:creationId xmlns:a16="http://schemas.microsoft.com/office/drawing/2014/main" id="{77420DA6-2479-92CD-8CD0-294D0983BC0D}"/>
              </a:ext>
            </a:extLst>
          </p:cNvPr>
          <p:cNvGrpSpPr/>
          <p:nvPr/>
        </p:nvGrpSpPr>
        <p:grpSpPr>
          <a:xfrm>
            <a:off x="608902" y="472616"/>
            <a:ext cx="5831188" cy="6099634"/>
            <a:chOff x="608902" y="472616"/>
            <a:chExt cx="5831188" cy="6099634"/>
          </a:xfrm>
        </p:grpSpPr>
        <p:pic>
          <p:nvPicPr>
            <p:cNvPr id="3" name="Computer" descr="Computer by thilakarathna - Mac like computer">
              <a:extLst>
                <a:ext uri="{FF2B5EF4-FFF2-40B4-BE49-F238E27FC236}">
                  <a16:creationId xmlns:a16="http://schemas.microsoft.com/office/drawing/2014/main" id="{E83F8992-D193-4DE7-B8F3-7059570C1B94}"/>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08902" y="472616"/>
              <a:ext cx="5831188" cy="6099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ray Box">
              <a:extLst>
                <a:ext uri="{FF2B5EF4-FFF2-40B4-BE49-F238E27FC236}">
                  <a16:creationId xmlns:a16="http://schemas.microsoft.com/office/drawing/2014/main" id="{02EEBC66-5860-1F63-4A4E-E63641B4B203}"/>
                </a:ext>
              </a:extLst>
            </p:cNvPr>
            <p:cNvSpPr/>
            <p:nvPr/>
          </p:nvSpPr>
          <p:spPr>
            <a:xfrm>
              <a:off x="857496" y="564132"/>
              <a:ext cx="5409954" cy="3493518"/>
            </a:xfrm>
            <a:prstGeom prst="rect">
              <a:avLst/>
            </a:prstGeom>
            <a:solidFill>
              <a:schemeClr val="bg1">
                <a:lumMod val="50000"/>
              </a:schemeClr>
            </a:solidFill>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pic>
          <p:nvPicPr>
            <p:cNvPr id="6" name="Screenshot">
              <a:extLst>
                <a:ext uri="{FF2B5EF4-FFF2-40B4-BE49-F238E27FC236}">
                  <a16:creationId xmlns:a16="http://schemas.microsoft.com/office/drawing/2014/main" id="{A2898A7E-1099-937D-86D4-2B5BB04B9B22}"/>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628775" y="592993"/>
              <a:ext cx="3804915" cy="3464657"/>
            </a:xfrm>
            <a:prstGeom prst="rect">
              <a:avLst/>
            </a:prstGeom>
          </p:spPr>
        </p:pic>
        <p:sp>
          <p:nvSpPr>
            <p:cNvPr id="15" name="Yellow Box">
              <a:extLst>
                <a:ext uri="{FF2B5EF4-FFF2-40B4-BE49-F238E27FC236}">
                  <a16:creationId xmlns:a16="http://schemas.microsoft.com/office/drawing/2014/main" id="{9406FD94-1D5F-00F2-5DC5-6BC64374D2F8}"/>
                </a:ext>
              </a:extLst>
            </p:cNvPr>
            <p:cNvSpPr/>
            <p:nvPr/>
          </p:nvSpPr>
          <p:spPr>
            <a:xfrm>
              <a:off x="3562473" y="779584"/>
              <a:ext cx="844062" cy="331595"/>
            </a:xfrm>
            <a:prstGeom prst="rect">
              <a:avLst/>
            </a:prstGeom>
            <a:noFill/>
            <a:ln w="571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1" descr="Screenshot of the Ci3T website Screening Tools dropdown menu with yellow rectangle outlining SRSS-IE menu item">
            <a:extLst>
              <a:ext uri="{FF2B5EF4-FFF2-40B4-BE49-F238E27FC236}">
                <a16:creationId xmlns:a16="http://schemas.microsoft.com/office/drawing/2014/main" id="{6B92BC57-C69D-1E20-B0BF-966594EBF98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82969" y="1697767"/>
            <a:ext cx="3757191" cy="3950903"/>
          </a:xfrm>
          <a:prstGeom prst="rect">
            <a:avLst/>
          </a:prstGeom>
          <a:ln>
            <a:solidFill>
              <a:schemeClr val="tx1"/>
            </a:solidFill>
          </a:ln>
        </p:spPr>
      </p:pic>
    </p:spTree>
    <p:extLst>
      <p:ext uri="{BB962C8B-B14F-4D97-AF65-F5344CB8AC3E}">
        <p14:creationId xmlns:p14="http://schemas.microsoft.com/office/powerpoint/2010/main" val="36320930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17C4915-03E1-B6EB-92CA-06F071C73F2C}"/>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Comprehensive, Integrated, Three-Tiered Model of Prevention 1</a:t>
            </a:r>
          </a:p>
        </p:txBody>
      </p:sp>
      <p:pic>
        <p:nvPicPr>
          <p:cNvPr id="3" name="Picture 2" descr="Comprehensive, Integrated, Three-Tiered Model of Prevention pyramid as described by Lane, Kalberg, &amp; Menzies, 2009. Includes three tiers. The green tier at the bottom of the pyramid is tier 1 (primary prevention) which includes school/classroom-wide systems for all students, staff, and settings. The goal of tier 1 is to prevent harm. Approximately 80% of students will have their needs met at this level. The yellow tier in the middle of the pyramid is tier 2 (secondary prevention) which includes specialized group systems for students at risk. The goal of tier 2 is to reverse harm. Approximately 15% of students will have their needs met at this level. The red tier at the top of the pyramid is tier 3 (tertiary prevention) which includes specialized individual systems for students with high risk. The goal of tier 3 is to reduce harm. Approximately 5% of students will have their needs met at this level.">
            <a:extLst>
              <a:ext uri="{FF2B5EF4-FFF2-40B4-BE49-F238E27FC236}">
                <a16:creationId xmlns:a16="http://schemas.microsoft.com/office/drawing/2014/main" id="{19E716E8-049E-E013-5D1F-FDFA1CD340FA}"/>
              </a:ext>
            </a:extLst>
          </p:cNvPr>
          <p:cNvPicPr>
            <a:picLocks noGrp="1" noRot="1" noChangeAspect="1" noMove="1" noResize="1" noEditPoints="1" noAdjustHandles="1" noChangeArrowheads="1" noChangeShapeType="1" noCrop="1"/>
          </p:cNvPicPr>
          <p:nvPr/>
        </p:nvPicPr>
        <p:blipFill>
          <a:blip r:embed="rId2"/>
          <a:stretch>
            <a:fillRect/>
          </a:stretch>
        </p:blipFill>
        <p:spPr>
          <a:xfrm>
            <a:off x="1542142" y="0"/>
            <a:ext cx="9107715" cy="6858000"/>
          </a:xfrm>
          <a:prstGeom prst="rect">
            <a:avLst/>
          </a:prstGeom>
        </p:spPr>
      </p:pic>
    </p:spTree>
    <p:extLst>
      <p:ext uri="{BB962C8B-B14F-4D97-AF65-F5344CB8AC3E}">
        <p14:creationId xmlns:p14="http://schemas.microsoft.com/office/powerpoint/2010/main" val="33044287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1631E6-AFAA-AB40-858E-4ED93D73DA47}"/>
              </a:ext>
            </a:extLst>
          </p:cNvPr>
          <p:cNvSpPr>
            <a:spLocks noGrp="1"/>
          </p:cNvSpPr>
          <p:nvPr>
            <p:ph type="title"/>
          </p:nvPr>
        </p:nvSpPr>
        <p:spPr/>
        <p:txBody>
          <a:bodyPr>
            <a:normAutofit fontScale="90000"/>
          </a:bodyPr>
          <a:lstStyle/>
          <a:p>
            <a:r>
              <a:rPr lang="en-US" altLang="en-US"/>
              <a:t>Student Risk Screening Scale – Internalizing and Externalizing </a:t>
            </a:r>
            <a:r>
              <a:rPr lang="en-US" altLang="en-US" sz="2400" b="0">
                <a:solidFill>
                  <a:schemeClr val="tx2"/>
                </a:solidFill>
              </a:rPr>
              <a:t>(SRSS-IE; Drummond, 1994; Lane &amp; Menzies, 2009)</a:t>
            </a:r>
            <a:br>
              <a:rPr lang="en-US" altLang="en-US" b="0"/>
            </a:br>
            <a:r>
              <a:rPr lang="en-US" altLang="en-US" b="0" spc="0"/>
              <a:t>Elementary</a:t>
            </a:r>
            <a:endParaRPr lang="en-US"/>
          </a:p>
        </p:txBody>
      </p:sp>
      <p:pic>
        <p:nvPicPr>
          <p:cNvPr id="10" name="Picture" descr="Screenshot of elementary school version of Student Risk Screening Scale – Internalizing and Externalizing">
            <a:extLst>
              <a:ext uri="{FF2B5EF4-FFF2-40B4-BE49-F238E27FC236}">
                <a16:creationId xmlns:a16="http://schemas.microsoft.com/office/drawing/2014/main" id="{203C82A0-FF8C-F2AF-E45F-44E1965D3BF2}"/>
              </a:ext>
            </a:extLst>
          </p:cNvPr>
          <p:cNvPicPr>
            <a:picLocks noChangeAspect="1"/>
          </p:cNvPicPr>
          <p:nvPr/>
        </p:nvPicPr>
        <p:blipFill>
          <a:blip r:embed="rId3" cstate="print">
            <a:extLst>
              <a:ext uri="{28A0092B-C50C-407E-A947-70E740481C1C}">
                <a14:useLocalDpi xmlns:a14="http://schemas.microsoft.com/office/drawing/2010/main"/>
              </a:ext>
            </a:extLst>
          </a:blip>
          <a:srcRect l="2073" t="8358" r="25499" b="46866"/>
          <a:stretch>
            <a:fillRect/>
          </a:stretch>
        </p:blipFill>
        <p:spPr>
          <a:xfrm>
            <a:off x="1323833" y="2024885"/>
            <a:ext cx="9352994" cy="4467990"/>
          </a:xfrm>
          <a:prstGeom prst="rect">
            <a:avLst/>
          </a:prstGeom>
        </p:spPr>
      </p:pic>
    </p:spTree>
    <p:extLst>
      <p:ext uri="{BB962C8B-B14F-4D97-AF65-F5344CB8AC3E}">
        <p14:creationId xmlns:p14="http://schemas.microsoft.com/office/powerpoint/2010/main" val="7048744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CD8E9-D419-164C-A7F0-BF63F96CDADA}"/>
              </a:ext>
            </a:extLst>
          </p:cNvPr>
          <p:cNvSpPr>
            <a:spLocks noGrp="1"/>
          </p:cNvSpPr>
          <p:nvPr>
            <p:ph type="title"/>
          </p:nvPr>
        </p:nvSpPr>
        <p:spPr/>
        <p:txBody>
          <a:bodyPr>
            <a:normAutofit fontScale="90000"/>
          </a:bodyPr>
          <a:lstStyle/>
          <a:p>
            <a:r>
              <a:rPr lang="en-US" altLang="en-US"/>
              <a:t>Student Risk Screening Scale – Internalizing and Externalizing </a:t>
            </a:r>
            <a:r>
              <a:rPr lang="en-US" altLang="en-US" sz="2400" b="0">
                <a:solidFill>
                  <a:schemeClr val="tx2"/>
                </a:solidFill>
              </a:rPr>
              <a:t>(SRSS-IE; Drummond, 1994; Lane &amp; Menzies, 2009)</a:t>
            </a:r>
            <a:br>
              <a:rPr lang="en-US" altLang="en-US" b="0"/>
            </a:br>
            <a:r>
              <a:rPr lang="en-US" altLang="en-US" b="0" spc="0"/>
              <a:t>Secondary</a:t>
            </a:r>
            <a:endParaRPr lang="en-US"/>
          </a:p>
        </p:txBody>
      </p:sp>
      <p:pic>
        <p:nvPicPr>
          <p:cNvPr id="9" name="Picture" descr="Screenshot of secondary school version of Student Risk Screening Scale – Internalizing and Externalizing">
            <a:extLst>
              <a:ext uri="{FF2B5EF4-FFF2-40B4-BE49-F238E27FC236}">
                <a16:creationId xmlns:a16="http://schemas.microsoft.com/office/drawing/2014/main" id="{88EABF6C-2D39-041B-A7E6-7106BCD1A5DA}"/>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323833" y="2024885"/>
            <a:ext cx="9352994" cy="4467990"/>
          </a:xfrm>
          <a:prstGeom prst="rect">
            <a:avLst/>
          </a:prstGeom>
        </p:spPr>
      </p:pic>
    </p:spTree>
    <p:extLst>
      <p:ext uri="{BB962C8B-B14F-4D97-AF65-F5344CB8AC3E}">
        <p14:creationId xmlns:p14="http://schemas.microsoft.com/office/powerpoint/2010/main" val="21506433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527D6-A565-3FD6-2769-AC1834CF1967}"/>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1F7BDDC7-D5F3-76EA-7774-61742EFADD66}"/>
              </a:ext>
            </a:extLst>
          </p:cNvPr>
          <p:cNvSpPr>
            <a:spLocks noGrp="1"/>
          </p:cNvSpPr>
          <p:nvPr>
            <p:ph type="title"/>
          </p:nvPr>
        </p:nvSpPr>
        <p:spPr/>
        <p:txBody>
          <a:bodyPr/>
          <a:lstStyle/>
          <a:p>
            <a:r>
              <a:rPr lang="en-US" altLang="en-US"/>
              <a:t>SRSS-IE: Cut Scores</a:t>
            </a:r>
            <a:endParaRPr lang="en-US"/>
          </a:p>
        </p:txBody>
      </p:sp>
      <p:sp>
        <p:nvSpPr>
          <p:cNvPr id="4" name="Content 1">
            <a:extLst>
              <a:ext uri="{FF2B5EF4-FFF2-40B4-BE49-F238E27FC236}">
                <a16:creationId xmlns:a16="http://schemas.microsoft.com/office/drawing/2014/main" id="{EB3005AE-7907-D7E2-AAA4-E6F0D6B57A8F}"/>
              </a:ext>
            </a:extLst>
          </p:cNvPr>
          <p:cNvSpPr txBox="1">
            <a:spLocks/>
          </p:cNvSpPr>
          <p:nvPr/>
        </p:nvSpPr>
        <p:spPr>
          <a:xfrm>
            <a:off x="838200" y="1818310"/>
            <a:ext cx="5243771" cy="647394"/>
          </a:xfrm>
          <a:prstGeom prst="rect">
            <a:avLst/>
          </a:prstGeom>
          <a:solidFill>
            <a:srgbClr val="2E75B6"/>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sz="2200" b="1">
                <a:solidFill>
                  <a:schemeClr val="bg1"/>
                </a:solidFill>
              </a:rPr>
              <a:t>Elementary School</a:t>
            </a:r>
          </a:p>
        </p:txBody>
      </p:sp>
      <p:graphicFrame>
        <p:nvGraphicFramePr>
          <p:cNvPr id="19" name="Content 2">
            <a:extLst>
              <a:ext uri="{FF2B5EF4-FFF2-40B4-BE49-F238E27FC236}">
                <a16:creationId xmlns:a16="http://schemas.microsoft.com/office/drawing/2014/main" id="{E37C3801-1D2B-147C-5044-2433492BA3CB}"/>
              </a:ext>
            </a:extLst>
          </p:cNvPr>
          <p:cNvGraphicFramePr>
            <a:graphicFrameLocks noGrp="1"/>
          </p:cNvGraphicFramePr>
          <p:nvPr>
            <p:ph idx="1"/>
            <p:extLst>
              <p:ext uri="{D42A27DB-BD31-4B8C-83A1-F6EECF244321}">
                <p14:modId xmlns:p14="http://schemas.microsoft.com/office/powerpoint/2010/main" val="3253488159"/>
              </p:ext>
            </p:extLst>
          </p:nvPr>
        </p:nvGraphicFramePr>
        <p:xfrm>
          <a:off x="838200" y="2465704"/>
          <a:ext cx="5243772" cy="2670176"/>
        </p:xfrm>
        <a:graphic>
          <a:graphicData uri="http://schemas.openxmlformats.org/drawingml/2006/table">
            <a:tbl>
              <a:tblPr firstRow="1" firstCol="1" bandRow="1"/>
              <a:tblGrid>
                <a:gridCol w="2621955">
                  <a:extLst>
                    <a:ext uri="{9D8B030D-6E8A-4147-A177-3AD203B41FA5}">
                      <a16:colId xmlns:a16="http://schemas.microsoft.com/office/drawing/2014/main" val="20000"/>
                    </a:ext>
                  </a:extLst>
                </a:gridCol>
                <a:gridCol w="2621817">
                  <a:extLst>
                    <a:ext uri="{9D8B030D-6E8A-4147-A177-3AD203B41FA5}">
                      <a16:colId xmlns:a16="http://schemas.microsoft.com/office/drawing/2014/main" val="20001"/>
                    </a:ext>
                  </a:extLst>
                </a:gridCol>
              </a:tblGrid>
              <a:tr h="485416">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lgn="ctr">
                        <a:spcBef>
                          <a:spcPts val="0"/>
                        </a:spcBef>
                        <a:spcAft>
                          <a:spcPts val="0"/>
                        </a:spcAft>
                      </a:pPr>
                      <a:r>
                        <a:rPr lang="en-US" sz="2200" b="0">
                          <a:effectLst/>
                          <a:latin typeface="+mn-lt"/>
                        </a:rPr>
                        <a:t>SRSS-E7</a:t>
                      </a:r>
                      <a:endParaRPr lang="en-US" sz="2000" b="0">
                        <a:effectLst/>
                        <a:latin typeface="+mn-lt"/>
                      </a:endParaRPr>
                    </a:p>
                  </a:txBody>
                  <a:tcPr marL="75512" marR="75512" marT="0" marB="0" anchor="ctr">
                    <a:lnL w="12700" cmpd="sng">
                      <a:solidFill>
                        <a:srgbClr val="A5A5A5"/>
                      </a:solidFill>
                    </a:lnL>
                    <a:lnR w="12700" cap="flat" cmpd="sng" algn="ctr">
                      <a:solidFill>
                        <a:srgbClr val="A5A5A5"/>
                      </a:solidFill>
                      <a:prstDash val="solid"/>
                      <a:round/>
                      <a:headEnd type="none" w="med" len="med"/>
                      <a:tailEnd type="none" w="med" len="med"/>
                    </a:lnR>
                    <a:lnT w="25400" cap="flat" cmpd="sng" algn="ctr">
                      <a:solidFill>
                        <a:srgbClr val="A5A5A5"/>
                      </a:solidFill>
                      <a:prstDash val="solid"/>
                      <a:round/>
                      <a:headEnd type="none" w="med" len="med"/>
                      <a:tailEnd type="none" w="med" len="med"/>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200">
                          <a:effectLst/>
                          <a:latin typeface="+mn-lt"/>
                        </a:rPr>
                        <a:t>SRSS-I5</a:t>
                      </a:r>
                      <a:endParaRPr lang="en-US" sz="2000">
                        <a:effectLst/>
                        <a:latin typeface="+mn-lt"/>
                        <a:ea typeface="Calibri" panose="020F0502020204030204" pitchFamily="34" charset="0"/>
                        <a:cs typeface="Times New Roman" panose="02020603050405020304" pitchFamily="18" charset="0"/>
                      </a:endParaRPr>
                    </a:p>
                  </a:txBody>
                  <a:tcPr marL="75512" marR="75512" marT="0" marB="0" anchor="ctr">
                    <a:lnL w="12700" cap="flat" cmpd="sng" algn="ctr">
                      <a:solidFill>
                        <a:srgbClr val="A5A5A5"/>
                      </a:solidFill>
                      <a:prstDash val="solid"/>
                      <a:round/>
                      <a:headEnd type="none" w="med" len="med"/>
                      <a:tailEnd type="none" w="med" len="med"/>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extLst>
                  <a:ext uri="{0D108BD9-81ED-4DB2-BD59-A6C34878D82A}">
                    <a16:rowId xmlns:a16="http://schemas.microsoft.com/office/drawing/2014/main" val="10001"/>
                  </a:ext>
                </a:extLst>
              </a:tr>
              <a:tr h="728510">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spcBef>
                          <a:spcPts val="0"/>
                        </a:spcBef>
                        <a:spcAft>
                          <a:spcPts val="0"/>
                        </a:spcAft>
                      </a:pPr>
                      <a:r>
                        <a:rPr lang="en-US" sz="2200" b="0">
                          <a:effectLst/>
                          <a:latin typeface="+mn-lt"/>
                          <a:ea typeface="+mn-ea"/>
                          <a:cs typeface="+mn-cs"/>
                        </a:rPr>
                        <a:t>Items</a:t>
                      </a:r>
                      <a:r>
                        <a:rPr lang="en-US" sz="2200" b="0" baseline="0">
                          <a:effectLst/>
                          <a:latin typeface="+mn-lt"/>
                          <a:ea typeface="+mn-ea"/>
                          <a:cs typeface="+mn-cs"/>
                        </a:rPr>
                        <a:t> 1-7</a:t>
                      </a:r>
                      <a:endParaRPr lang="en-US" sz="2000" b="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Items</a:t>
                      </a:r>
                      <a:r>
                        <a:rPr lang="en-US" sz="2200" baseline="0">
                          <a:effectLst/>
                          <a:latin typeface="+mn-lt"/>
                        </a:rPr>
                        <a:t> 8-12</a:t>
                      </a:r>
                      <a:endParaRPr lang="en-US" sz="2000" b="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456250">
                <a:tc>
                  <a:txBody>
                    <a:bodyPr/>
                    <a:lstStyle>
                      <a:lvl1pPr marL="0" algn="l" defTabSz="914400" rtl="0" eaLnBrk="1" latinLnBrk="0" hangingPunct="1">
                        <a:defRPr sz="1800" b="1" kern="1200">
                          <a:solidFill>
                            <a:schemeClr val="tx1"/>
                          </a:solidFill>
                          <a:latin typeface="Calibri" panose="020F0502020204030204"/>
                        </a:defRPr>
                      </a:lvl1pPr>
                      <a:lvl2pPr marL="457200" algn="l" defTabSz="914400" rtl="0" eaLnBrk="1" latinLnBrk="0" hangingPunct="1">
                        <a:defRPr sz="1800" b="1" kern="1200">
                          <a:solidFill>
                            <a:schemeClr val="tx1"/>
                          </a:solidFill>
                          <a:latin typeface="Calibri" panose="020F0502020204030204"/>
                        </a:defRPr>
                      </a:lvl2pPr>
                      <a:lvl3pPr marL="914400" algn="l" defTabSz="914400" rtl="0" eaLnBrk="1" latinLnBrk="0" hangingPunct="1">
                        <a:defRPr sz="1800" b="1" kern="1200">
                          <a:solidFill>
                            <a:schemeClr val="tx1"/>
                          </a:solidFill>
                          <a:latin typeface="Calibri" panose="020F0502020204030204"/>
                        </a:defRPr>
                      </a:lvl3pPr>
                      <a:lvl4pPr marL="1371600" algn="l" defTabSz="914400" rtl="0" eaLnBrk="1" latinLnBrk="0" hangingPunct="1">
                        <a:defRPr sz="1800" b="1" kern="1200">
                          <a:solidFill>
                            <a:schemeClr val="tx1"/>
                          </a:solidFill>
                          <a:latin typeface="Calibri" panose="020F0502020204030204"/>
                        </a:defRPr>
                      </a:lvl4pPr>
                      <a:lvl5pPr marL="1828800" algn="l" defTabSz="914400" rtl="0" eaLnBrk="1" latinLnBrk="0" hangingPunct="1">
                        <a:defRPr sz="1800" b="1" kern="1200">
                          <a:solidFill>
                            <a:schemeClr val="tx1"/>
                          </a:solidFill>
                          <a:latin typeface="Calibri" panose="020F0502020204030204"/>
                        </a:defRPr>
                      </a:lvl5pPr>
                      <a:lvl6pPr marL="2286000" algn="l" defTabSz="914400" rtl="0" eaLnBrk="1" latinLnBrk="0" hangingPunct="1">
                        <a:defRPr sz="1800" b="1" kern="1200">
                          <a:solidFill>
                            <a:schemeClr val="tx1"/>
                          </a:solidFill>
                          <a:latin typeface="Calibri" panose="020F0502020204030204"/>
                        </a:defRPr>
                      </a:lvl6pPr>
                      <a:lvl7pPr marL="2743200" algn="l" defTabSz="914400" rtl="0" eaLnBrk="1" latinLnBrk="0" hangingPunct="1">
                        <a:defRPr sz="1800" b="1" kern="1200">
                          <a:solidFill>
                            <a:schemeClr val="tx1"/>
                          </a:solidFill>
                          <a:latin typeface="Calibri" panose="020F0502020204030204"/>
                        </a:defRPr>
                      </a:lvl7pPr>
                      <a:lvl8pPr marL="3200400" algn="l" defTabSz="914400" rtl="0" eaLnBrk="1" latinLnBrk="0" hangingPunct="1">
                        <a:defRPr sz="1800" b="1" kern="1200">
                          <a:solidFill>
                            <a:schemeClr val="tx1"/>
                          </a:solidFill>
                          <a:latin typeface="Calibri" panose="020F0502020204030204"/>
                        </a:defRPr>
                      </a:lvl8pPr>
                      <a:lvl9pPr marL="3657600" algn="l" defTabSz="914400" rtl="0" eaLnBrk="1" latinLnBrk="0" hangingPunct="1">
                        <a:defRPr sz="1800" b="1" kern="1200">
                          <a:solidFill>
                            <a:schemeClr val="tx1"/>
                          </a:solidFill>
                          <a:latin typeface="Calibri" panose="020F0502020204030204"/>
                        </a:defRPr>
                      </a:lvl9pPr>
                    </a:lstStyle>
                    <a:p>
                      <a:pPr marL="0" marR="0">
                        <a:spcBef>
                          <a:spcPts val="0"/>
                        </a:spcBef>
                        <a:spcAft>
                          <a:spcPts val="0"/>
                        </a:spcAft>
                      </a:pPr>
                      <a:r>
                        <a:rPr lang="en-US" sz="2200" b="0">
                          <a:effectLst/>
                          <a:latin typeface="+mn-lt"/>
                        </a:rPr>
                        <a:t>0-3 = low risk</a:t>
                      </a:r>
                      <a:endParaRPr lang="en-US" sz="2000" b="0">
                        <a:effectLst/>
                        <a:latin typeface="+mn-lt"/>
                      </a:endParaRPr>
                    </a:p>
                    <a:p>
                      <a:pPr marL="0" marR="0">
                        <a:spcBef>
                          <a:spcPts val="0"/>
                        </a:spcBef>
                        <a:spcAft>
                          <a:spcPts val="0"/>
                        </a:spcAft>
                      </a:pPr>
                      <a:r>
                        <a:rPr lang="en-US" sz="2200" b="0">
                          <a:effectLst/>
                          <a:latin typeface="+mn-lt"/>
                        </a:rPr>
                        <a:t>4-8 = moderate risk</a:t>
                      </a:r>
                      <a:endParaRPr lang="en-US" sz="2000" b="0">
                        <a:effectLst/>
                        <a:latin typeface="+mn-lt"/>
                      </a:endParaRPr>
                    </a:p>
                    <a:p>
                      <a:pPr marL="0" marR="0">
                        <a:spcBef>
                          <a:spcPts val="0"/>
                        </a:spcBef>
                        <a:spcAft>
                          <a:spcPts val="0"/>
                        </a:spcAft>
                      </a:pPr>
                      <a:r>
                        <a:rPr lang="en-US" sz="2200" b="0">
                          <a:effectLst/>
                          <a:latin typeface="+mn-lt"/>
                        </a:rPr>
                        <a:t>9-21 = high risk</a:t>
                      </a:r>
                      <a:endParaRPr lang="en-US" sz="2000" b="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0-1 = low risk</a:t>
                      </a:r>
                      <a:endParaRPr lang="en-US" sz="2000">
                        <a:effectLst/>
                        <a:latin typeface="+mn-lt"/>
                      </a:endParaRPr>
                    </a:p>
                    <a:p>
                      <a:pPr marL="0" marR="0">
                        <a:spcBef>
                          <a:spcPts val="0"/>
                        </a:spcBef>
                        <a:spcAft>
                          <a:spcPts val="0"/>
                        </a:spcAft>
                      </a:pPr>
                      <a:r>
                        <a:rPr lang="en-US" sz="2200">
                          <a:effectLst/>
                          <a:latin typeface="+mn-lt"/>
                        </a:rPr>
                        <a:t>2-3 = moderate risk</a:t>
                      </a:r>
                      <a:endParaRPr lang="en-US" sz="2000">
                        <a:effectLst/>
                        <a:latin typeface="+mn-lt"/>
                      </a:endParaRPr>
                    </a:p>
                    <a:p>
                      <a:pPr marL="0" marR="0">
                        <a:spcBef>
                          <a:spcPts val="0"/>
                        </a:spcBef>
                        <a:spcAft>
                          <a:spcPts val="0"/>
                        </a:spcAft>
                      </a:pPr>
                      <a:r>
                        <a:rPr lang="en-US" sz="2200">
                          <a:effectLst/>
                          <a:latin typeface="+mn-lt"/>
                        </a:rPr>
                        <a:t>4-15 = high risk</a:t>
                      </a:r>
                      <a:endParaRPr lang="en-US" sz="2000" b="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alpha val="20000"/>
                      </a:srgbClr>
                    </a:solidFill>
                  </a:tcPr>
                </a:tc>
                <a:extLst>
                  <a:ext uri="{0D108BD9-81ED-4DB2-BD59-A6C34878D82A}">
                    <a16:rowId xmlns:a16="http://schemas.microsoft.com/office/drawing/2014/main" val="10003"/>
                  </a:ext>
                </a:extLst>
              </a:tr>
            </a:tbl>
          </a:graphicData>
        </a:graphic>
      </p:graphicFrame>
      <p:sp>
        <p:nvSpPr>
          <p:cNvPr id="5" name="Content 3">
            <a:extLst>
              <a:ext uri="{FF2B5EF4-FFF2-40B4-BE49-F238E27FC236}">
                <a16:creationId xmlns:a16="http://schemas.microsoft.com/office/drawing/2014/main" id="{171F4EBD-EF1A-1B93-D82E-3E1D607545DD}"/>
              </a:ext>
            </a:extLst>
          </p:cNvPr>
          <p:cNvSpPr txBox="1">
            <a:spLocks/>
          </p:cNvSpPr>
          <p:nvPr/>
        </p:nvSpPr>
        <p:spPr>
          <a:xfrm>
            <a:off x="6248399" y="1818311"/>
            <a:ext cx="5257799" cy="647392"/>
          </a:xfrm>
          <a:prstGeom prst="rect">
            <a:avLst/>
          </a:prstGeom>
          <a:solidFill>
            <a:srgbClr val="1F4E79"/>
          </a:solidFill>
          <a:ln>
            <a:noFill/>
          </a:ln>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SzPct val="75000"/>
              <a:buFont typeface="Courier New" panose="02070309020205020404" pitchFamily="49" charset="0"/>
              <a:buChar char="o"/>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Wingdings" pitchFamily="2" charset="2"/>
              <a:buChar char="§"/>
              <a:defRPr sz="2000" kern="1200">
                <a:solidFill>
                  <a:schemeClr val="accent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50000"/>
              </a:lnSpc>
              <a:buFont typeface="Arial" panose="020B0604020202020204" pitchFamily="34" charset="0"/>
              <a:buNone/>
            </a:pPr>
            <a:r>
              <a:rPr lang="en-US" sz="2200" b="1">
                <a:solidFill>
                  <a:schemeClr val="bg1"/>
                </a:solidFill>
              </a:rPr>
              <a:t>Middle and High School</a:t>
            </a:r>
          </a:p>
        </p:txBody>
      </p:sp>
      <p:graphicFrame>
        <p:nvGraphicFramePr>
          <p:cNvPr id="3" name="Content 4">
            <a:extLst>
              <a:ext uri="{FF2B5EF4-FFF2-40B4-BE49-F238E27FC236}">
                <a16:creationId xmlns:a16="http://schemas.microsoft.com/office/drawing/2014/main" id="{D9ADD88D-9209-547B-80E7-6DA454CD2FF2}"/>
              </a:ext>
            </a:extLst>
          </p:cNvPr>
          <p:cNvGraphicFramePr>
            <a:graphicFrameLocks/>
          </p:cNvGraphicFramePr>
          <p:nvPr>
            <p:extLst>
              <p:ext uri="{D42A27DB-BD31-4B8C-83A1-F6EECF244321}">
                <p14:modId xmlns:p14="http://schemas.microsoft.com/office/powerpoint/2010/main" val="1351140872"/>
              </p:ext>
            </p:extLst>
          </p:nvPr>
        </p:nvGraphicFramePr>
        <p:xfrm>
          <a:off x="6248400" y="2465703"/>
          <a:ext cx="5271827" cy="2670176"/>
        </p:xfrm>
        <a:graphic>
          <a:graphicData uri="http://schemas.openxmlformats.org/drawingml/2006/table">
            <a:tbl>
              <a:tblPr firstRow="1" firstCol="1" bandRow="1"/>
              <a:tblGrid>
                <a:gridCol w="2650010">
                  <a:extLst>
                    <a:ext uri="{9D8B030D-6E8A-4147-A177-3AD203B41FA5}">
                      <a16:colId xmlns:a16="http://schemas.microsoft.com/office/drawing/2014/main" val="20002"/>
                    </a:ext>
                  </a:extLst>
                </a:gridCol>
                <a:gridCol w="2621817">
                  <a:extLst>
                    <a:ext uri="{9D8B030D-6E8A-4147-A177-3AD203B41FA5}">
                      <a16:colId xmlns:a16="http://schemas.microsoft.com/office/drawing/2014/main" val="20003"/>
                    </a:ext>
                  </a:extLst>
                </a:gridCol>
              </a:tblGrid>
              <a:tr h="485416">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200">
                          <a:effectLst/>
                          <a:latin typeface="+mn-lt"/>
                        </a:rPr>
                        <a:t>SRSS-E7</a:t>
                      </a:r>
                      <a:endParaRPr lang="en-US" sz="200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ap="flat" cmpd="sng" algn="ctr">
                      <a:solidFill>
                        <a:srgbClr val="A5A5A5"/>
                      </a:solidFill>
                      <a:prstDash val="solid"/>
                      <a:round/>
                      <a:headEnd type="none" w="med" len="med"/>
                      <a:tailEnd type="none" w="med" len="med"/>
                    </a:lnR>
                    <a:lnT w="254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w="12700" cmpd="sng">
                      <a:noFill/>
                      <a:prstDash val="solid"/>
                    </a:lnTlToBr>
                    <a:lnBlToTr w="12700" cmpd="sng">
                      <a:noFill/>
                      <a:prstDash val="solid"/>
                    </a:lnBlToTr>
                    <a:solidFill>
                      <a:srgbClr val="A5A5A5">
                        <a:lumMod val="7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lgn="ctr">
                        <a:spcBef>
                          <a:spcPts val="0"/>
                        </a:spcBef>
                        <a:spcAft>
                          <a:spcPts val="0"/>
                        </a:spcAft>
                      </a:pPr>
                      <a:r>
                        <a:rPr lang="en-US" sz="2200">
                          <a:effectLst/>
                          <a:latin typeface="+mn-lt"/>
                        </a:rPr>
                        <a:t>SRSS-I6</a:t>
                      </a:r>
                      <a:endParaRPr lang="en-US" sz="2000">
                        <a:effectLst/>
                        <a:latin typeface="+mn-lt"/>
                        <a:ea typeface="Calibri" panose="020F0502020204030204" pitchFamily="34" charset="0"/>
                        <a:cs typeface="Times New Roman" panose="02020603050405020304" pitchFamily="18" charset="0"/>
                      </a:endParaRPr>
                    </a:p>
                  </a:txBody>
                  <a:tcPr marL="75512" marR="75512" marT="0" marB="0" anchor="ctr">
                    <a:lnL w="12700" cap="flat" cmpd="sng" algn="ctr">
                      <a:solidFill>
                        <a:srgbClr val="A5A5A5"/>
                      </a:solidFill>
                      <a:prstDash val="solid"/>
                      <a:round/>
                      <a:headEnd type="none" w="med" len="med"/>
                      <a:tailEnd type="none" w="med" len="med"/>
                    </a:lnL>
                    <a:lnR w="12700" cmpd="sng">
                      <a:solidFill>
                        <a:srgbClr val="A5A5A5"/>
                      </a:solidFill>
                    </a:lnR>
                    <a:lnT w="254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extLst>
                  <a:ext uri="{0D108BD9-81ED-4DB2-BD59-A6C34878D82A}">
                    <a16:rowId xmlns:a16="http://schemas.microsoft.com/office/drawing/2014/main" val="10001"/>
                  </a:ext>
                </a:extLst>
              </a:tr>
              <a:tr h="72851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b="0">
                          <a:effectLst/>
                          <a:latin typeface="+mn-lt"/>
                          <a:ea typeface="+mn-ea"/>
                          <a:cs typeface="+mn-cs"/>
                        </a:rPr>
                        <a:t>Items</a:t>
                      </a:r>
                      <a:r>
                        <a:rPr lang="en-US" sz="2200" b="0" baseline="0">
                          <a:effectLst/>
                          <a:latin typeface="+mn-lt"/>
                          <a:ea typeface="+mn-ea"/>
                          <a:cs typeface="+mn-cs"/>
                        </a:rPr>
                        <a:t> 1-7</a:t>
                      </a:r>
                      <a:endParaRPr lang="en-US" sz="2000" b="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ap="flat" cmpd="sng" algn="ctr">
                      <a:solidFill>
                        <a:srgbClr val="A5A5A5"/>
                      </a:solidFill>
                      <a:prstDash val="solid"/>
                      <a:round/>
                      <a:headEnd type="none" w="med" len="med"/>
                      <a:tailEnd type="none" w="med" len="med"/>
                    </a:lnT>
                    <a:lnB w="12700" cap="flat" cmpd="sng" algn="ctr">
                      <a:solidFill>
                        <a:srgbClr val="A5A5A5"/>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Items</a:t>
                      </a:r>
                      <a:r>
                        <a:rPr lang="en-US" sz="2200" baseline="0">
                          <a:effectLst/>
                          <a:latin typeface="+mn-lt"/>
                        </a:rPr>
                        <a:t> 4, 8-12</a:t>
                      </a:r>
                      <a:endParaRPr lang="en-US" sz="2000">
                        <a:effectLst/>
                        <a:latin typeface="+mn-lt"/>
                      </a:endParaRPr>
                    </a:p>
                  </a:txBody>
                  <a:tcPr marL="75512" marR="75512" marT="0" marB="0"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456250">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0-3 = low risk</a:t>
                      </a:r>
                      <a:endParaRPr lang="en-US" sz="2000">
                        <a:effectLst/>
                        <a:latin typeface="+mn-lt"/>
                      </a:endParaRPr>
                    </a:p>
                    <a:p>
                      <a:pPr marL="0" marR="0">
                        <a:spcBef>
                          <a:spcPts val="0"/>
                        </a:spcBef>
                        <a:spcAft>
                          <a:spcPts val="0"/>
                        </a:spcAft>
                      </a:pPr>
                      <a:r>
                        <a:rPr lang="en-US" sz="2200">
                          <a:effectLst/>
                          <a:latin typeface="+mn-lt"/>
                        </a:rPr>
                        <a:t>4-8 = moderate risk</a:t>
                      </a:r>
                      <a:endParaRPr lang="en-US" sz="2000">
                        <a:effectLst/>
                        <a:latin typeface="+mn-lt"/>
                      </a:endParaRPr>
                    </a:p>
                    <a:p>
                      <a:pPr marL="0" marR="0">
                        <a:spcBef>
                          <a:spcPts val="0"/>
                        </a:spcBef>
                        <a:spcAft>
                          <a:spcPts val="0"/>
                        </a:spcAft>
                      </a:pPr>
                      <a:r>
                        <a:rPr lang="en-US" sz="2200">
                          <a:effectLst/>
                          <a:latin typeface="+mn-lt"/>
                        </a:rPr>
                        <a:t>9-21 = high risk</a:t>
                      </a:r>
                      <a:endParaRPr lang="en-US" sz="2000" b="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ap="flat" cmpd="sng" algn="ctr">
                      <a:solidFill>
                        <a:srgbClr val="A5A5A5"/>
                      </a:solidFill>
                      <a:prstDash val="solid"/>
                      <a:round/>
                      <a:headEnd type="none" w="med" len="med"/>
                      <a:tailEnd type="none" w="med" len="med"/>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tc>
                  <a:txBody>
                    <a:bodyPr/>
                    <a:lstStyle>
                      <a:lvl1pPr marL="0" algn="l" defTabSz="914400" rtl="0" eaLnBrk="1" latinLnBrk="0" hangingPunct="1">
                        <a:defRPr sz="1800" kern="1200">
                          <a:solidFill>
                            <a:schemeClr val="tx1"/>
                          </a:solidFill>
                          <a:latin typeface="Calibri" panose="020F0502020204030204"/>
                        </a:defRPr>
                      </a:lvl1pPr>
                      <a:lvl2pPr marL="457200" algn="l" defTabSz="914400" rtl="0" eaLnBrk="1" latinLnBrk="0" hangingPunct="1">
                        <a:defRPr sz="1800" kern="1200">
                          <a:solidFill>
                            <a:schemeClr val="tx1"/>
                          </a:solidFill>
                          <a:latin typeface="Calibri" panose="020F0502020204030204"/>
                        </a:defRPr>
                      </a:lvl2pPr>
                      <a:lvl3pPr marL="914400" algn="l" defTabSz="914400" rtl="0" eaLnBrk="1" latinLnBrk="0" hangingPunct="1">
                        <a:defRPr sz="1800" kern="1200">
                          <a:solidFill>
                            <a:schemeClr val="tx1"/>
                          </a:solidFill>
                          <a:latin typeface="Calibri" panose="020F0502020204030204"/>
                        </a:defRPr>
                      </a:lvl3pPr>
                      <a:lvl4pPr marL="1371600" algn="l" defTabSz="914400" rtl="0" eaLnBrk="1" latinLnBrk="0" hangingPunct="1">
                        <a:defRPr sz="1800" kern="1200">
                          <a:solidFill>
                            <a:schemeClr val="tx1"/>
                          </a:solidFill>
                          <a:latin typeface="Calibri" panose="020F0502020204030204"/>
                        </a:defRPr>
                      </a:lvl4pPr>
                      <a:lvl5pPr marL="1828800" algn="l" defTabSz="914400" rtl="0" eaLnBrk="1" latinLnBrk="0" hangingPunct="1">
                        <a:defRPr sz="1800" kern="1200">
                          <a:solidFill>
                            <a:schemeClr val="tx1"/>
                          </a:solidFill>
                          <a:latin typeface="Calibri" panose="020F0502020204030204"/>
                        </a:defRPr>
                      </a:lvl5pPr>
                      <a:lvl6pPr marL="2286000" algn="l" defTabSz="914400" rtl="0" eaLnBrk="1" latinLnBrk="0" hangingPunct="1">
                        <a:defRPr sz="1800" kern="1200">
                          <a:solidFill>
                            <a:schemeClr val="tx1"/>
                          </a:solidFill>
                          <a:latin typeface="Calibri" panose="020F0502020204030204"/>
                        </a:defRPr>
                      </a:lvl6pPr>
                      <a:lvl7pPr marL="2743200" algn="l" defTabSz="914400" rtl="0" eaLnBrk="1" latinLnBrk="0" hangingPunct="1">
                        <a:defRPr sz="1800" kern="1200">
                          <a:solidFill>
                            <a:schemeClr val="tx1"/>
                          </a:solidFill>
                          <a:latin typeface="Calibri" panose="020F0502020204030204"/>
                        </a:defRPr>
                      </a:lvl7pPr>
                      <a:lvl8pPr marL="3200400" algn="l" defTabSz="914400" rtl="0" eaLnBrk="1" latinLnBrk="0" hangingPunct="1">
                        <a:defRPr sz="1800" kern="1200">
                          <a:solidFill>
                            <a:schemeClr val="tx1"/>
                          </a:solidFill>
                          <a:latin typeface="Calibri" panose="020F0502020204030204"/>
                        </a:defRPr>
                      </a:lvl8pPr>
                      <a:lvl9pPr marL="3657600" algn="l" defTabSz="914400" rtl="0" eaLnBrk="1" latinLnBrk="0" hangingPunct="1">
                        <a:defRPr sz="1800" kern="1200">
                          <a:solidFill>
                            <a:schemeClr val="tx1"/>
                          </a:solidFill>
                          <a:latin typeface="Calibri" panose="020F0502020204030204"/>
                        </a:defRPr>
                      </a:lvl9pPr>
                    </a:lstStyle>
                    <a:p>
                      <a:pPr marL="0" marR="0">
                        <a:spcBef>
                          <a:spcPts val="0"/>
                        </a:spcBef>
                        <a:spcAft>
                          <a:spcPts val="0"/>
                        </a:spcAft>
                      </a:pPr>
                      <a:r>
                        <a:rPr lang="en-US" sz="2200">
                          <a:effectLst/>
                          <a:latin typeface="+mn-lt"/>
                        </a:rPr>
                        <a:t>0-3 = low risk</a:t>
                      </a:r>
                      <a:endParaRPr lang="en-US" sz="2000">
                        <a:effectLst/>
                        <a:latin typeface="+mn-lt"/>
                      </a:endParaRPr>
                    </a:p>
                    <a:p>
                      <a:pPr marL="0" marR="0">
                        <a:spcBef>
                          <a:spcPts val="0"/>
                        </a:spcBef>
                        <a:spcAft>
                          <a:spcPts val="0"/>
                        </a:spcAft>
                      </a:pPr>
                      <a:r>
                        <a:rPr lang="en-US" sz="2200">
                          <a:effectLst/>
                          <a:latin typeface="+mn-lt"/>
                        </a:rPr>
                        <a:t>4-5 = moderate risk</a:t>
                      </a:r>
                      <a:endParaRPr lang="en-US" sz="2000">
                        <a:effectLst/>
                        <a:latin typeface="+mn-lt"/>
                      </a:endParaRPr>
                    </a:p>
                    <a:p>
                      <a:pPr marL="0" marR="0">
                        <a:spcBef>
                          <a:spcPts val="0"/>
                        </a:spcBef>
                        <a:spcAft>
                          <a:spcPts val="0"/>
                        </a:spcAft>
                      </a:pPr>
                      <a:r>
                        <a:rPr lang="en-US" sz="2200">
                          <a:effectLst/>
                          <a:latin typeface="+mn-lt"/>
                        </a:rPr>
                        <a:t>6-18 = high risk</a:t>
                      </a:r>
                      <a:endParaRPr lang="en-US" sz="2000" b="0">
                        <a:effectLst/>
                        <a:latin typeface="+mn-lt"/>
                        <a:ea typeface="Calibri" panose="020F0502020204030204" pitchFamily="34" charset="0"/>
                        <a:cs typeface="Times New Roman" panose="02020603050405020304" pitchFamily="18" charset="0"/>
                      </a:endParaRPr>
                    </a:p>
                  </a:txBody>
                  <a:tcPr marL="75512" marR="75512" marT="0" marB="0" anchor="ctr">
                    <a:lnL w="12700" cmpd="sng">
                      <a:solidFill>
                        <a:srgbClr val="A5A5A5"/>
                      </a:solidFill>
                    </a:lnL>
                    <a:lnR w="12700" cmpd="sng">
                      <a:solidFill>
                        <a:srgbClr val="A5A5A5"/>
                      </a:solidFill>
                    </a:lnR>
                    <a:lnT w="12700" cmpd="sng">
                      <a:solidFill>
                        <a:srgbClr val="A5A5A5"/>
                      </a:solidFill>
                    </a:lnT>
                    <a:lnB w="12700" cmpd="sng">
                      <a:solidFill>
                        <a:srgbClr val="A5A5A5"/>
                      </a:solidFill>
                    </a:lnB>
                    <a:lnTlToBr w="12700" cmpd="sng">
                      <a:noFill/>
                      <a:prstDash val="solid"/>
                    </a:lnTlToBr>
                    <a:lnBlToTr w="12700" cmpd="sng">
                      <a:noFill/>
                      <a:prstDash val="solid"/>
                    </a:lnBlToTr>
                    <a:solidFill>
                      <a:srgbClr val="A5A5A5">
                        <a:lumMod val="75000"/>
                        <a:alpha val="20000"/>
                      </a:srgbClr>
                    </a:solidFill>
                  </a:tcPr>
                </a:tc>
                <a:extLst>
                  <a:ext uri="{0D108BD9-81ED-4DB2-BD59-A6C34878D82A}">
                    <a16:rowId xmlns:a16="http://schemas.microsoft.com/office/drawing/2014/main" val="10003"/>
                  </a:ext>
                </a:extLst>
              </a:tr>
            </a:tbl>
          </a:graphicData>
        </a:graphic>
      </p:graphicFrame>
      <p:sp>
        <p:nvSpPr>
          <p:cNvPr id="8" name="References">
            <a:extLst>
              <a:ext uri="{FF2B5EF4-FFF2-40B4-BE49-F238E27FC236}">
                <a16:creationId xmlns:a16="http://schemas.microsoft.com/office/drawing/2014/main" id="{8BF0040E-AC05-0BC4-66F1-5E29399E298E}"/>
              </a:ext>
              <a:ext uri="{C183D7F6-B498-43B3-948B-1728B52AA6E4}">
                <adec:decorative xmlns:adec="http://schemas.microsoft.com/office/drawing/2017/decorative" val="1"/>
              </a:ext>
            </a:extLst>
          </p:cNvPr>
          <p:cNvSpPr txBox="1">
            <a:spLocks noChangeArrowheads="1"/>
          </p:cNvSpPr>
          <p:nvPr/>
        </p:nvSpPr>
        <p:spPr bwMode="auto">
          <a:xfrm>
            <a:off x="0" y="5688449"/>
            <a:ext cx="1103376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 typeface="Arial" panose="020B0604020202020204" pitchFamily="34" charset="0"/>
              <a:buNone/>
              <a:defRPr/>
            </a:pPr>
            <a:r>
              <a:rPr lang="en-US" altLang="en-US" sz="1000" b="1">
                <a:solidFill>
                  <a:srgbClr val="A6A6A6"/>
                </a:solidFill>
                <a:latin typeface="+mn-lt"/>
                <a:ea typeface="MS PGothic" panose="020B0600070205080204" pitchFamily="34" charset="-128"/>
                <a:cs typeface="Times New Roman" panose="02020603050405020304" pitchFamily="18" charset="0"/>
              </a:rPr>
              <a:t>Elementary School Level:</a:t>
            </a:r>
          </a:p>
          <a:p>
            <a:pPr>
              <a:lnSpc>
                <a:spcPct val="100000"/>
              </a:lnSpc>
              <a:spcBef>
                <a:spcPct val="0"/>
              </a:spcBef>
              <a:buFont typeface="Arial" panose="020B0604020202020204" pitchFamily="34" charset="0"/>
              <a:buNone/>
              <a:defRPr/>
            </a:pPr>
            <a:r>
              <a:rPr lang="en-US" altLang="en-US" sz="1000">
                <a:solidFill>
                  <a:srgbClr val="A6A6A6"/>
                </a:solidFill>
                <a:latin typeface="+mn-lt"/>
                <a:ea typeface="MS PGothic" panose="020B0600070205080204" pitchFamily="34" charset="-128"/>
                <a:cs typeface="Times New Roman" panose="02020603050405020304" pitchFamily="18" charset="0"/>
              </a:rPr>
              <a:t>Lane, K. L., Oakes, W. P., Swogger, E. D., Schatschneider, C., Menzies, H., M., &amp; Sanchez, J. (2015). Student risk screening scale for internalizing and externalizing behaviors: Preliminary cut scores to support data-informed decision making. </a:t>
            </a:r>
            <a:r>
              <a:rPr lang="en-US" altLang="en-US" sz="1000" i="1">
                <a:solidFill>
                  <a:srgbClr val="A6A6A6"/>
                </a:solidFill>
                <a:latin typeface="+mn-lt"/>
                <a:ea typeface="MS PGothic" panose="020B0600070205080204" pitchFamily="34" charset="-128"/>
                <a:cs typeface="Times New Roman" panose="02020603050405020304" pitchFamily="18" charset="0"/>
              </a:rPr>
              <a:t>Behavioral Disorders, 40,</a:t>
            </a:r>
            <a:r>
              <a:rPr lang="en-US" altLang="en-US" sz="1000">
                <a:solidFill>
                  <a:srgbClr val="A6A6A6"/>
                </a:solidFill>
                <a:latin typeface="+mn-lt"/>
                <a:ea typeface="MS PGothic" panose="020B0600070205080204" pitchFamily="34" charset="-128"/>
                <a:cs typeface="Times New Roman" panose="02020603050405020304" pitchFamily="18" charset="0"/>
              </a:rPr>
              <a:t> 159-170.</a:t>
            </a:r>
          </a:p>
          <a:p>
            <a:pPr>
              <a:lnSpc>
                <a:spcPct val="100000"/>
              </a:lnSpc>
              <a:spcBef>
                <a:spcPct val="0"/>
              </a:spcBef>
              <a:buFont typeface="Arial" panose="020B0604020202020204" pitchFamily="34" charset="0"/>
              <a:buNone/>
              <a:defRPr/>
            </a:pPr>
            <a:r>
              <a:rPr lang="en-US" altLang="en-US" sz="1000">
                <a:solidFill>
                  <a:srgbClr val="A6A6A6"/>
                </a:solidFill>
                <a:latin typeface="+mn-lt"/>
                <a:ea typeface="MS PGothic" panose="020B0600070205080204" pitchFamily="34" charset="-128"/>
                <a:cs typeface="Times New Roman" panose="02020603050405020304" pitchFamily="18" charset="0"/>
              </a:rPr>
              <a:t> </a:t>
            </a:r>
          </a:p>
          <a:p>
            <a:pPr>
              <a:lnSpc>
                <a:spcPct val="100000"/>
              </a:lnSpc>
              <a:spcBef>
                <a:spcPct val="0"/>
              </a:spcBef>
              <a:buFont typeface="Arial" panose="020B0604020202020204" pitchFamily="34" charset="0"/>
              <a:buNone/>
              <a:defRPr/>
            </a:pPr>
            <a:r>
              <a:rPr lang="en-US" altLang="en-US" sz="1000" b="1">
                <a:solidFill>
                  <a:srgbClr val="A6A6A6"/>
                </a:solidFill>
                <a:latin typeface="+mn-lt"/>
                <a:ea typeface="MS PGothic" panose="020B0600070205080204" pitchFamily="34" charset="-128"/>
                <a:cs typeface="Times New Roman" panose="02020603050405020304" pitchFamily="18" charset="0"/>
              </a:rPr>
              <a:t>Middle and High School Levels:</a:t>
            </a:r>
          </a:p>
          <a:p>
            <a:pPr>
              <a:lnSpc>
                <a:spcPct val="100000"/>
              </a:lnSpc>
              <a:spcBef>
                <a:spcPct val="0"/>
              </a:spcBef>
              <a:buFont typeface="Arial" panose="020B0604020202020204" pitchFamily="34" charset="0"/>
              <a:buNone/>
              <a:defRPr/>
            </a:pPr>
            <a:r>
              <a:rPr lang="en-US" altLang="en-US" sz="1000">
                <a:solidFill>
                  <a:srgbClr val="A6A6A6"/>
                </a:solidFill>
                <a:latin typeface="+mn-lt"/>
                <a:ea typeface="MS PGothic" panose="020B0600070205080204" pitchFamily="34" charset="-128"/>
                <a:cs typeface="Times New Roman" panose="02020603050405020304" pitchFamily="18" charset="0"/>
              </a:rPr>
              <a:t>Lane, K. L., Oakes, W. P., Cantwell, E. D., Schatschneider, C., Menzies, H., Crittenden, M., &amp;  Messenger, M. (2016). Student Risk Screening Scale for Internalizing and Externalizing Behaviors: Preliminary cut scores to support data-informed decision making in middle and high schools. </a:t>
            </a:r>
            <a:r>
              <a:rPr lang="en-US" altLang="en-US" sz="1000" i="1">
                <a:solidFill>
                  <a:srgbClr val="A6A6A6"/>
                </a:solidFill>
                <a:latin typeface="+mn-lt"/>
                <a:ea typeface="MS PGothic" panose="020B0600070205080204" pitchFamily="34" charset="-128"/>
                <a:cs typeface="Times New Roman" panose="02020603050405020304" pitchFamily="18" charset="0"/>
              </a:rPr>
              <a:t>Behavioral Disorders, 42</a:t>
            </a:r>
            <a:r>
              <a:rPr lang="en-US" altLang="en-US" sz="1000">
                <a:solidFill>
                  <a:srgbClr val="A6A6A6"/>
                </a:solidFill>
                <a:latin typeface="+mn-lt"/>
                <a:ea typeface="MS PGothic" panose="020B0600070205080204" pitchFamily="34" charset="-128"/>
                <a:cs typeface="Times New Roman" panose="02020603050405020304" pitchFamily="18" charset="0"/>
              </a:rPr>
              <a:t>(1), 271-284</a:t>
            </a:r>
          </a:p>
        </p:txBody>
      </p:sp>
      <p:sp>
        <p:nvSpPr>
          <p:cNvPr id="6" name="Rectangle 1">
            <a:extLst>
              <a:ext uri="{FF2B5EF4-FFF2-40B4-BE49-F238E27FC236}">
                <a16:creationId xmlns:a16="http://schemas.microsoft.com/office/drawing/2014/main" id="{3EA3DCAA-5440-AA2D-71CE-856D2B6E83DF}"/>
              </a:ext>
              <a:ext uri="{C183D7F6-B498-43B3-948B-1728B52AA6E4}">
                <adec:decorative xmlns:adec="http://schemas.microsoft.com/office/drawing/2017/decorative" val="1"/>
              </a:ext>
            </a:extLst>
          </p:cNvPr>
          <p:cNvSpPr/>
          <p:nvPr/>
        </p:nvSpPr>
        <p:spPr>
          <a:xfrm>
            <a:off x="838200" y="1818310"/>
            <a:ext cx="5257799" cy="3317569"/>
          </a:xfrm>
          <a:prstGeom prst="rect">
            <a:avLst/>
          </a:prstGeom>
          <a:noFill/>
          <a:ln w="76200" cap="flat" cmpd="sng" algn="ctr">
            <a:solidFill>
              <a:srgbClr val="FFFF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4B3C"/>
              </a:solidFill>
              <a:effectLst/>
              <a:uLnTx/>
              <a:uFillTx/>
              <a:latin typeface="Calibri" panose="020F0502020204030204"/>
              <a:ea typeface="+mn-ea"/>
              <a:cs typeface="+mn-cs"/>
            </a:endParaRPr>
          </a:p>
        </p:txBody>
      </p:sp>
      <p:sp>
        <p:nvSpPr>
          <p:cNvPr id="7" name="Rectangle 2">
            <a:extLst>
              <a:ext uri="{FF2B5EF4-FFF2-40B4-BE49-F238E27FC236}">
                <a16:creationId xmlns:a16="http://schemas.microsoft.com/office/drawing/2014/main" id="{EB47F2A6-7062-7897-AA57-5012C9C4D65E}"/>
              </a:ext>
              <a:ext uri="{C183D7F6-B498-43B3-948B-1728B52AA6E4}">
                <adec:decorative xmlns:adec="http://schemas.microsoft.com/office/drawing/2017/decorative" val="1"/>
              </a:ext>
            </a:extLst>
          </p:cNvPr>
          <p:cNvSpPr/>
          <p:nvPr/>
        </p:nvSpPr>
        <p:spPr>
          <a:xfrm>
            <a:off x="6248400" y="1818310"/>
            <a:ext cx="5257800" cy="3317569"/>
          </a:xfrm>
          <a:prstGeom prst="rect">
            <a:avLst/>
          </a:prstGeom>
          <a:noFill/>
          <a:ln w="76200" cap="flat" cmpd="sng" algn="ctr">
            <a:solidFill>
              <a:srgbClr val="FFFF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64B3C"/>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479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2152F7-17F2-7CCE-0BFC-E256856CDE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7B65CB8-E3DC-6A52-77D8-4541688D41B6}"/>
              </a:ext>
            </a:extLst>
          </p:cNvPr>
          <p:cNvSpPr>
            <a:spLocks noGrp="1"/>
          </p:cNvSpPr>
          <p:nvPr>
            <p:ph type="title"/>
          </p:nvPr>
        </p:nvSpPr>
        <p:spPr>
          <a:solidFill>
            <a:srgbClr val="CEDCEA"/>
          </a:solidFill>
          <a:effectLst>
            <a:softEdge rad="127000"/>
          </a:effectLst>
        </p:spPr>
        <p:txBody>
          <a:bodyPr>
            <a:normAutofit/>
          </a:bodyPr>
          <a:lstStyle/>
          <a:p>
            <a:pPr algn="ctr"/>
            <a:r>
              <a:rPr lang="en-US" sz="4000"/>
              <a:t>Fall Over Time</a:t>
            </a:r>
            <a:br>
              <a:rPr lang="en-US" sz="4000"/>
            </a:br>
            <a:r>
              <a:rPr lang="en-US" sz="3200"/>
              <a:t>SRSS-</a:t>
            </a:r>
            <a:r>
              <a:rPr lang="en-US" sz="3200" u="sng"/>
              <a:t>Externalizing </a:t>
            </a:r>
            <a:r>
              <a:rPr lang="en-US" sz="3200"/>
              <a:t>Results – Elementary School Level</a:t>
            </a:r>
            <a:endParaRPr lang="en-US" sz="4000"/>
          </a:p>
        </p:txBody>
      </p:sp>
      <p:graphicFrame>
        <p:nvGraphicFramePr>
          <p:cNvPr id="5" name="Chart 4" descr="Graph of the Fall SRSS-Externalizing Results: number and percent of students screened over time at the elementary school level">
            <a:extLst>
              <a:ext uri="{FF2B5EF4-FFF2-40B4-BE49-F238E27FC236}">
                <a16:creationId xmlns:a16="http://schemas.microsoft.com/office/drawing/2014/main" id="{7BFAF689-FE23-5679-F302-5C236D2A7610}"/>
              </a:ext>
            </a:extLst>
          </p:cNvPr>
          <p:cNvGraphicFramePr/>
          <p:nvPr>
            <p:extLst>
              <p:ext uri="{D42A27DB-BD31-4B8C-83A1-F6EECF244321}">
                <p14:modId xmlns:p14="http://schemas.microsoft.com/office/powerpoint/2010/main" val="3661915502"/>
              </p:ext>
            </p:extLst>
          </p:nvPr>
        </p:nvGraphicFramePr>
        <p:xfrm>
          <a:off x="480937" y="1699924"/>
          <a:ext cx="11008591" cy="479295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194889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0C9CD-0BB7-D48F-B31F-69315E7933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94C53F-2EA7-2C2F-B20F-52D896A26A37}"/>
              </a:ext>
            </a:extLst>
          </p:cNvPr>
          <p:cNvSpPr>
            <a:spLocks noGrp="1"/>
          </p:cNvSpPr>
          <p:nvPr>
            <p:ph type="title"/>
          </p:nvPr>
        </p:nvSpPr>
        <p:spPr>
          <a:solidFill>
            <a:srgbClr val="CEDCEA"/>
          </a:solidFill>
          <a:effectLst>
            <a:softEdge rad="127000"/>
          </a:effectLst>
        </p:spPr>
        <p:txBody>
          <a:bodyPr>
            <a:normAutofit/>
          </a:bodyPr>
          <a:lstStyle/>
          <a:p>
            <a:pPr algn="ctr"/>
            <a:r>
              <a:rPr lang="en-US" sz="4000"/>
              <a:t>Fall Over Time</a:t>
            </a:r>
            <a:br>
              <a:rPr lang="en-US" sz="4000"/>
            </a:br>
            <a:r>
              <a:rPr lang="en-US" sz="3200"/>
              <a:t>SRSS-</a:t>
            </a:r>
            <a:r>
              <a:rPr lang="en-US" sz="3200" u="sng"/>
              <a:t>Internalizing </a:t>
            </a:r>
            <a:r>
              <a:rPr lang="en-US" sz="3200"/>
              <a:t>Results – Elementary School Level</a:t>
            </a:r>
            <a:endParaRPr lang="en-US" sz="4000"/>
          </a:p>
        </p:txBody>
      </p:sp>
      <p:graphicFrame>
        <p:nvGraphicFramePr>
          <p:cNvPr id="5" name="Chart 4" descr="Graph of the Fall SRSS-Internalizing Results: number and percent of students screened over time at the elementary school level">
            <a:extLst>
              <a:ext uri="{FF2B5EF4-FFF2-40B4-BE49-F238E27FC236}">
                <a16:creationId xmlns:a16="http://schemas.microsoft.com/office/drawing/2014/main" id="{11F22A53-10EA-9FD5-0919-00EB13F50D9D}"/>
              </a:ext>
            </a:extLst>
          </p:cNvPr>
          <p:cNvGraphicFramePr/>
          <p:nvPr>
            <p:extLst>
              <p:ext uri="{D42A27DB-BD31-4B8C-83A1-F6EECF244321}">
                <p14:modId xmlns:p14="http://schemas.microsoft.com/office/powerpoint/2010/main" val="3591040187"/>
              </p:ext>
            </p:extLst>
          </p:nvPr>
        </p:nvGraphicFramePr>
        <p:xfrm>
          <a:off x="591704" y="1690688"/>
          <a:ext cx="11008591" cy="479295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046980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BE89D-25E2-1920-A0CE-13EC420C68B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8C567B2-C3A2-2DAB-50DA-023B98F7FE7C}"/>
              </a:ext>
            </a:extLst>
          </p:cNvPr>
          <p:cNvSpPr>
            <a:spLocks noGrp="1"/>
          </p:cNvSpPr>
          <p:nvPr>
            <p:ph type="title"/>
          </p:nvPr>
        </p:nvSpPr>
        <p:spPr>
          <a:solidFill>
            <a:srgbClr val="CEDCEA"/>
          </a:solidFill>
          <a:effectLst>
            <a:softEdge rad="127000"/>
          </a:effectLst>
        </p:spPr>
        <p:txBody>
          <a:bodyPr>
            <a:normAutofit/>
          </a:bodyPr>
          <a:lstStyle/>
          <a:p>
            <a:pPr algn="ctr"/>
            <a:r>
              <a:rPr lang="en-US" sz="3200"/>
              <a:t>Fall 2024</a:t>
            </a:r>
            <a:br>
              <a:rPr lang="en-US" sz="3200"/>
            </a:br>
            <a:r>
              <a:rPr lang="en-US" sz="3200"/>
              <a:t>SRSS-</a:t>
            </a:r>
            <a:r>
              <a:rPr lang="en-US" sz="3200" u="sng"/>
              <a:t>Internalizing</a:t>
            </a:r>
            <a:r>
              <a:rPr lang="en-US" sz="3200"/>
              <a:t> Results – Elementary School Grade Level</a:t>
            </a:r>
          </a:p>
        </p:txBody>
      </p:sp>
      <p:graphicFrame>
        <p:nvGraphicFramePr>
          <p:cNvPr id="3" name="Table">
            <a:extLst>
              <a:ext uri="{FF2B5EF4-FFF2-40B4-BE49-F238E27FC236}">
                <a16:creationId xmlns:a16="http://schemas.microsoft.com/office/drawing/2014/main" id="{03C8CD75-A595-A9B5-B286-F78B33E092B2}"/>
              </a:ext>
            </a:extLst>
          </p:cNvPr>
          <p:cNvGraphicFramePr>
            <a:graphicFrameLocks noGrp="1"/>
          </p:cNvGraphicFramePr>
          <p:nvPr/>
        </p:nvGraphicFramePr>
        <p:xfrm>
          <a:off x="609600" y="1801089"/>
          <a:ext cx="10972800" cy="4571809"/>
        </p:xfrm>
        <a:graphic>
          <a:graphicData uri="http://schemas.openxmlformats.org/drawingml/2006/table">
            <a:tbl>
              <a:tblPr firstRow="1" bandRow="1">
                <a:tableStyleId>{5C22544A-7EE6-4342-B048-85BDC9FD1C3A}</a:tableStyleId>
              </a:tblPr>
              <a:tblGrid>
                <a:gridCol w="1538243">
                  <a:extLst>
                    <a:ext uri="{9D8B030D-6E8A-4147-A177-3AD203B41FA5}">
                      <a16:colId xmlns:a16="http://schemas.microsoft.com/office/drawing/2014/main" val="20000"/>
                    </a:ext>
                  </a:extLst>
                </a:gridCol>
                <a:gridCol w="1743342">
                  <a:extLst>
                    <a:ext uri="{9D8B030D-6E8A-4147-A177-3AD203B41FA5}">
                      <a16:colId xmlns:a16="http://schemas.microsoft.com/office/drawing/2014/main" val="20001"/>
                    </a:ext>
                  </a:extLst>
                </a:gridCol>
                <a:gridCol w="2563738">
                  <a:extLst>
                    <a:ext uri="{9D8B030D-6E8A-4147-A177-3AD203B41FA5}">
                      <a16:colId xmlns:a16="http://schemas.microsoft.com/office/drawing/2014/main" val="20002"/>
                    </a:ext>
                  </a:extLst>
                </a:gridCol>
                <a:gridCol w="2666288">
                  <a:extLst>
                    <a:ext uri="{9D8B030D-6E8A-4147-A177-3AD203B41FA5}">
                      <a16:colId xmlns:a16="http://schemas.microsoft.com/office/drawing/2014/main" val="20003"/>
                    </a:ext>
                  </a:extLst>
                </a:gridCol>
                <a:gridCol w="2461189">
                  <a:extLst>
                    <a:ext uri="{9D8B030D-6E8A-4147-A177-3AD203B41FA5}">
                      <a16:colId xmlns:a16="http://schemas.microsoft.com/office/drawing/2014/main" val="20004"/>
                    </a:ext>
                  </a:extLst>
                </a:gridCol>
              </a:tblGrid>
              <a:tr h="762001">
                <a:tc>
                  <a:txBody>
                    <a:bodyPr/>
                    <a:lstStyle/>
                    <a:p>
                      <a:pPr algn="ctr"/>
                      <a:r>
                        <a:rPr lang="en-US" sz="2000">
                          <a:solidFill>
                            <a:schemeClr val="tx1"/>
                          </a:solidFill>
                        </a:rPr>
                        <a:t>Grade Level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i="1">
                          <a:solidFill>
                            <a:schemeClr val="tx1"/>
                          </a:solidFill>
                        </a:rPr>
                        <a:t>N</a:t>
                      </a:r>
                    </a:p>
                    <a:p>
                      <a:pPr algn="ctr"/>
                      <a:r>
                        <a:rPr lang="en-US" sz="2000">
                          <a:solidFill>
                            <a:schemeClr val="tx1"/>
                          </a:solidFill>
                        </a:rPr>
                        <a:t>Screened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000">
                          <a:solidFill>
                            <a:schemeClr val="tx1"/>
                          </a:solidFill>
                        </a:rPr>
                        <a:t>Low  </a:t>
                      </a:r>
                    </a:p>
                    <a:p>
                      <a:pPr algn="ctr"/>
                      <a:r>
                        <a:rPr lang="en-US" sz="2000" i="1">
                          <a:solidFill>
                            <a:schemeClr val="tx1"/>
                          </a:solidFill>
                        </a:rPr>
                        <a:t>n</a:t>
                      </a:r>
                      <a:r>
                        <a:rPr lang="en-US" sz="2000" i="1" baseline="0">
                          <a:solidFill>
                            <a:schemeClr val="tx1"/>
                          </a:solidFill>
                        </a:rPr>
                        <a:t> (%)</a:t>
                      </a:r>
                      <a:endParaRPr lang="en-US" sz="2000" i="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9F2D0"/>
                    </a:solidFill>
                  </a:tcPr>
                </a:tc>
                <a:tc>
                  <a:txBody>
                    <a:bodyPr/>
                    <a:lstStyle/>
                    <a:p>
                      <a:pPr algn="ctr"/>
                      <a:r>
                        <a:rPr lang="en-US" sz="2000">
                          <a:solidFill>
                            <a:schemeClr val="tx1"/>
                          </a:solidFill>
                        </a:rPr>
                        <a:t>Moderate</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a:solidFill>
                            <a:schemeClr val="tx1"/>
                          </a:solidFill>
                        </a:rPr>
                        <a:t>n</a:t>
                      </a:r>
                      <a:r>
                        <a:rPr lang="en-US" sz="2000" i="1" baseline="0">
                          <a:solidFill>
                            <a:schemeClr val="tx1"/>
                          </a:solidFill>
                        </a:rPr>
                        <a:t> (%)</a:t>
                      </a:r>
                      <a:r>
                        <a:rPr lang="en-US" sz="2000">
                          <a:solidFill>
                            <a:schemeClr val="tx1"/>
                          </a:solidFill>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CC"/>
                    </a:solidFill>
                  </a:tcPr>
                </a:tc>
                <a:tc>
                  <a:txBody>
                    <a:bodyPr/>
                    <a:lstStyle/>
                    <a:p>
                      <a:pPr algn="ctr"/>
                      <a:r>
                        <a:rPr lang="en-US" sz="2000">
                          <a:solidFill>
                            <a:schemeClr val="tx1"/>
                          </a:solidFill>
                        </a:rPr>
                        <a:t>High</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i="1">
                          <a:solidFill>
                            <a:schemeClr val="tx1"/>
                          </a:solidFill>
                        </a:rPr>
                        <a:t>n</a:t>
                      </a:r>
                      <a:r>
                        <a:rPr lang="en-US" sz="2000" i="1" baseline="0">
                          <a:solidFill>
                            <a:schemeClr val="tx1"/>
                          </a:solidFill>
                        </a:rPr>
                        <a:t> (%)</a:t>
                      </a:r>
                      <a:endParaRPr lang="en-US" sz="2000" i="1">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CCCC"/>
                    </a:solidFill>
                  </a:tcPr>
                </a:tc>
                <a:extLst>
                  <a:ext uri="{0D108BD9-81ED-4DB2-BD59-A6C34878D82A}">
                    <a16:rowId xmlns:a16="http://schemas.microsoft.com/office/drawing/2014/main" val="10000"/>
                  </a:ext>
                </a:extLst>
              </a:tr>
              <a:tr h="1269936">
                <a:tc>
                  <a:txBody>
                    <a:bodyPr/>
                    <a:lstStyle/>
                    <a:p>
                      <a:pPr algn="ctr"/>
                      <a:r>
                        <a:rPr lang="en-US" sz="2400"/>
                        <a:t>K</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a:solidFill>
                            <a:schemeClr val="tx1"/>
                          </a:solidFill>
                        </a:rPr>
                        <a:t>46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tx1"/>
                          </a:solidFill>
                          <a:latin typeface="+mn-lt"/>
                          <a:ea typeface="+mn-ea"/>
                          <a:cs typeface="+mn-cs"/>
                        </a:rPr>
                        <a:t>26</a:t>
                      </a:r>
                    </a:p>
                    <a:p>
                      <a:pPr marL="0" algn="ctr" defTabSz="914400" rtl="0" eaLnBrk="1" fontAlgn="b" latinLnBrk="0" hangingPunct="1">
                        <a:buNone/>
                      </a:pPr>
                      <a:r>
                        <a:rPr lang="en-US" sz="2400" kern="1200">
                          <a:solidFill>
                            <a:schemeClr val="tx1"/>
                          </a:solidFill>
                          <a:latin typeface="+mn-lt"/>
                          <a:ea typeface="+mn-ea"/>
                          <a:cs typeface="+mn-cs"/>
                        </a:rPr>
                        <a:t>(56.52)</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tx1"/>
                          </a:solidFill>
                          <a:latin typeface="+mn-lt"/>
                          <a:ea typeface="+mn-ea"/>
                          <a:cs typeface="+mn-cs"/>
                        </a:rPr>
                        <a:t>9</a:t>
                      </a:r>
                    </a:p>
                    <a:p>
                      <a:pPr marL="0" algn="ctr" defTabSz="914400" rtl="0" eaLnBrk="1" fontAlgn="b" latinLnBrk="0" hangingPunct="1">
                        <a:buNone/>
                      </a:pPr>
                      <a:r>
                        <a:rPr lang="en-US" sz="2400" kern="1200">
                          <a:solidFill>
                            <a:schemeClr val="tx1"/>
                          </a:solidFill>
                          <a:latin typeface="+mn-lt"/>
                          <a:ea typeface="+mn-ea"/>
                          <a:cs typeface="+mn-cs"/>
                        </a:rPr>
                        <a:t>(19.57)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tx1"/>
                          </a:solidFill>
                          <a:latin typeface="+mn-lt"/>
                          <a:ea typeface="+mn-ea"/>
                          <a:cs typeface="+mn-cs"/>
                        </a:rPr>
                        <a:t>11</a:t>
                      </a:r>
                    </a:p>
                    <a:p>
                      <a:pPr marL="0" algn="ctr" defTabSz="914400" rtl="0" eaLnBrk="1" fontAlgn="b" latinLnBrk="0" hangingPunct="1">
                        <a:buNone/>
                      </a:pPr>
                      <a:r>
                        <a:rPr lang="en-US" sz="2400" kern="1200">
                          <a:solidFill>
                            <a:schemeClr val="tx1"/>
                          </a:solidFill>
                          <a:latin typeface="+mn-lt"/>
                          <a:ea typeface="+mn-ea"/>
                          <a:cs typeface="+mn-cs"/>
                        </a:rPr>
                        <a:t>(23.91)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269936">
                <a:tc>
                  <a:txBody>
                    <a:bodyPr/>
                    <a:lstStyle/>
                    <a:p>
                      <a:pPr algn="ctr"/>
                      <a:r>
                        <a:rPr lang="en-US" sz="2400"/>
                        <a:t>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2400" kern="1200">
                          <a:solidFill>
                            <a:schemeClr val="tx1"/>
                          </a:solidFill>
                          <a:latin typeface="+mn-lt"/>
                          <a:ea typeface="+mn-ea"/>
                          <a:cs typeface="+mn-cs"/>
                        </a:rPr>
                        <a:t>60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tx1"/>
                          </a:solidFill>
                          <a:latin typeface="+mn-lt"/>
                          <a:ea typeface="+mn-ea"/>
                          <a:cs typeface="+mn-cs"/>
                        </a:rPr>
                        <a:t>41</a:t>
                      </a:r>
                    </a:p>
                    <a:p>
                      <a:pPr marL="0" algn="ctr" defTabSz="914400" rtl="0" eaLnBrk="1" fontAlgn="b" latinLnBrk="0" hangingPunct="1">
                        <a:buNone/>
                      </a:pPr>
                      <a:r>
                        <a:rPr lang="en-US" sz="2400" kern="1200">
                          <a:solidFill>
                            <a:schemeClr val="tx1"/>
                          </a:solidFill>
                          <a:latin typeface="+mn-lt"/>
                          <a:ea typeface="+mn-ea"/>
                          <a:cs typeface="+mn-cs"/>
                        </a:rPr>
                        <a:t>(68.33)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tx1"/>
                          </a:solidFill>
                          <a:latin typeface="+mn-lt"/>
                          <a:ea typeface="+mn-ea"/>
                          <a:cs typeface="+mn-cs"/>
                        </a:rPr>
                        <a:t>9</a:t>
                      </a:r>
                    </a:p>
                    <a:p>
                      <a:pPr marL="0" algn="ctr" defTabSz="914400" rtl="0" eaLnBrk="1" fontAlgn="b" latinLnBrk="0" hangingPunct="1">
                        <a:buNone/>
                      </a:pPr>
                      <a:r>
                        <a:rPr lang="en-US" sz="2400" kern="1200">
                          <a:solidFill>
                            <a:schemeClr val="tx1"/>
                          </a:solidFill>
                          <a:latin typeface="+mn-lt"/>
                          <a:ea typeface="+mn-ea"/>
                          <a:cs typeface="+mn-cs"/>
                        </a:rPr>
                        <a:t>(15.00)</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tx1"/>
                          </a:solidFill>
                          <a:latin typeface="+mn-lt"/>
                          <a:ea typeface="+mn-ea"/>
                          <a:cs typeface="+mn-cs"/>
                        </a:rPr>
                        <a:t>10</a:t>
                      </a:r>
                    </a:p>
                    <a:p>
                      <a:pPr marL="0" algn="ctr" defTabSz="914400" rtl="0" eaLnBrk="1" fontAlgn="b" latinLnBrk="0" hangingPunct="1">
                        <a:buNone/>
                      </a:pPr>
                      <a:r>
                        <a:rPr lang="en-US" sz="2400" kern="1200">
                          <a:solidFill>
                            <a:schemeClr val="tx1"/>
                          </a:solidFill>
                          <a:latin typeface="+mn-lt"/>
                          <a:ea typeface="+mn-ea"/>
                          <a:cs typeface="+mn-cs"/>
                        </a:rPr>
                        <a:t>(16.67)</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269936">
                <a:tc>
                  <a:txBody>
                    <a:bodyPr/>
                    <a:lstStyle/>
                    <a:p>
                      <a:pPr algn="ctr"/>
                      <a:r>
                        <a:rPr lang="en-US" sz="2400"/>
                        <a:t>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fontAlgn="b">
                        <a:buNone/>
                      </a:pPr>
                      <a:r>
                        <a:rPr lang="en-US" sz="2400" kern="1200">
                          <a:solidFill>
                            <a:schemeClr val="tx1"/>
                          </a:solidFill>
                          <a:latin typeface="+mn-lt"/>
                          <a:ea typeface="+mn-ea"/>
                          <a:cs typeface="+mn-cs"/>
                        </a:rPr>
                        <a:t>85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tx1"/>
                          </a:solidFill>
                          <a:latin typeface="+mn-lt"/>
                          <a:ea typeface="+mn-ea"/>
                          <a:cs typeface="+mn-cs"/>
                        </a:rPr>
                        <a:t>66</a:t>
                      </a:r>
                    </a:p>
                    <a:p>
                      <a:pPr marL="0" algn="ctr" defTabSz="914400" rtl="0" eaLnBrk="1" fontAlgn="b" latinLnBrk="0" hangingPunct="1">
                        <a:buNone/>
                      </a:pPr>
                      <a:r>
                        <a:rPr lang="en-US" sz="2400" kern="1200">
                          <a:solidFill>
                            <a:schemeClr val="tx1"/>
                          </a:solidFill>
                          <a:latin typeface="+mn-lt"/>
                          <a:ea typeface="+mn-ea"/>
                          <a:cs typeface="+mn-cs"/>
                        </a:rPr>
                        <a:t>(77.65)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tx1"/>
                          </a:solidFill>
                          <a:latin typeface="+mn-lt"/>
                          <a:ea typeface="+mn-ea"/>
                          <a:cs typeface="+mn-cs"/>
                        </a:rPr>
                        <a:t>15</a:t>
                      </a:r>
                    </a:p>
                    <a:p>
                      <a:pPr marL="0" algn="ctr" defTabSz="914400" rtl="0" eaLnBrk="1" fontAlgn="b" latinLnBrk="0" hangingPunct="1">
                        <a:buNone/>
                      </a:pPr>
                      <a:r>
                        <a:rPr lang="en-US" sz="2400" kern="1200">
                          <a:solidFill>
                            <a:schemeClr val="tx1"/>
                          </a:solidFill>
                          <a:latin typeface="+mn-lt"/>
                          <a:ea typeface="+mn-ea"/>
                          <a:cs typeface="+mn-cs"/>
                        </a:rPr>
                        <a:t>(17.65)</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defTabSz="914400" rtl="0" eaLnBrk="1" fontAlgn="b" latinLnBrk="0" hangingPunct="1">
                        <a:buNone/>
                      </a:pPr>
                      <a:r>
                        <a:rPr lang="en-US" sz="2400" kern="1200">
                          <a:solidFill>
                            <a:schemeClr val="tx1"/>
                          </a:solidFill>
                          <a:latin typeface="+mn-lt"/>
                          <a:ea typeface="+mn-ea"/>
                          <a:cs typeface="+mn-cs"/>
                        </a:rPr>
                        <a:t>4</a:t>
                      </a:r>
                    </a:p>
                    <a:p>
                      <a:pPr marL="0" algn="ctr" defTabSz="914400" rtl="0" eaLnBrk="1" fontAlgn="b" latinLnBrk="0" hangingPunct="1">
                        <a:buNone/>
                      </a:pPr>
                      <a:r>
                        <a:rPr lang="en-US" sz="2400" kern="1200">
                          <a:solidFill>
                            <a:schemeClr val="tx1"/>
                          </a:solidFill>
                          <a:latin typeface="+mn-lt"/>
                          <a:ea typeface="+mn-ea"/>
                          <a:cs typeface="+mn-cs"/>
                        </a:rPr>
                        <a:t>(4.71)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4633448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0215A-6B50-5B59-4EE6-1A6CF2D2D132}"/>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SRSS-IE Internalizing Summary</a:t>
            </a:r>
          </a:p>
        </p:txBody>
      </p:sp>
      <p:pic>
        <p:nvPicPr>
          <p:cNvPr id="5" name="Content Placeholder 4" descr="Screenshot of an example of an SRSS-IE bar graph demonstrating a summary of schoolwide fall screening data as well as a more detailed table of grade-level screening data.">
            <a:extLst>
              <a:ext uri="{FF2B5EF4-FFF2-40B4-BE49-F238E27FC236}">
                <a16:creationId xmlns:a16="http://schemas.microsoft.com/office/drawing/2014/main" id="{2059A0C4-61AD-F167-269A-1D9790CF7FC9}"/>
              </a:ext>
            </a:extLst>
          </p:cNvPr>
          <p:cNvPicPr>
            <a:picLocks noGrp="1" noChangeAspect="1"/>
          </p:cNvPicPr>
          <p:nvPr>
            <p:ph idx="4294967295"/>
          </p:nvPr>
        </p:nvPicPr>
        <p:blipFill>
          <a:blip r:embed="rId2"/>
          <a:stretch>
            <a:fillRect/>
          </a:stretch>
        </p:blipFill>
        <p:spPr>
          <a:xfrm>
            <a:off x="8173" y="324091"/>
            <a:ext cx="12183827" cy="6389225"/>
          </a:xfrm>
        </p:spPr>
      </p:pic>
    </p:spTree>
    <p:extLst>
      <p:ext uri="{BB962C8B-B14F-4D97-AF65-F5344CB8AC3E}">
        <p14:creationId xmlns:p14="http://schemas.microsoft.com/office/powerpoint/2010/main" val="325953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1FC31-6886-ED06-977D-27072AE9B6CE}"/>
              </a:ext>
            </a:extLst>
          </p:cNvPr>
          <p:cNvSpPr>
            <a:spLocks noGrp="1"/>
          </p:cNvSpPr>
          <p:nvPr>
            <p:ph type="title"/>
          </p:nvPr>
        </p:nvSpPr>
        <p:spPr/>
        <p:txBody>
          <a:bodyPr/>
          <a:lstStyle/>
          <a:p>
            <a:r>
              <a:rPr lang="en-US"/>
              <a:t>Academic Screening</a:t>
            </a:r>
          </a:p>
        </p:txBody>
      </p:sp>
      <p:pic>
        <p:nvPicPr>
          <p:cNvPr id="4" name="Picture" descr="Screenshot from an infographic that states academic screening is reliable and valid, completed for all students, and conducted in fall, winter, and spring.">
            <a:extLst>
              <a:ext uri="{FF2B5EF4-FFF2-40B4-BE49-F238E27FC236}">
                <a16:creationId xmlns:a16="http://schemas.microsoft.com/office/drawing/2014/main" id="{62F45403-B985-7C49-BE15-FE1A53EA6079}"/>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915016" y="2181859"/>
            <a:ext cx="10438784" cy="3202689"/>
          </a:xfrm>
          <a:prstGeom prst="rect">
            <a:avLst/>
          </a:prstGeom>
          <a:ln>
            <a:solidFill>
              <a:schemeClr val="tx1"/>
            </a:solidFill>
          </a:ln>
        </p:spPr>
      </p:pic>
    </p:spTree>
    <p:extLst>
      <p:ext uri="{BB962C8B-B14F-4D97-AF65-F5344CB8AC3E}">
        <p14:creationId xmlns:p14="http://schemas.microsoft.com/office/powerpoint/2010/main" val="26896452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ED5097-3459-1190-D2FB-54603D8FFF55}"/>
              </a:ext>
            </a:extLst>
          </p:cNvPr>
          <p:cNvSpPr>
            <a:spLocks noGrp="1"/>
          </p:cNvSpPr>
          <p:nvPr>
            <p:ph type="title"/>
          </p:nvPr>
        </p:nvSpPr>
        <p:spPr/>
        <p:txBody>
          <a:bodyPr/>
          <a:lstStyle/>
          <a:p>
            <a:r>
              <a:rPr lang="en-US"/>
              <a:t>Academic Screening: Examples</a:t>
            </a:r>
          </a:p>
        </p:txBody>
      </p:sp>
      <p:grpSp>
        <p:nvGrpSpPr>
          <p:cNvPr id="3" name="Image" descr="Screenshot of Renaissance Star Assessments academic screening dashboard">
            <a:extLst>
              <a:ext uri="{FF2B5EF4-FFF2-40B4-BE49-F238E27FC236}">
                <a16:creationId xmlns:a16="http://schemas.microsoft.com/office/drawing/2014/main" id="{B29D4D02-CD8B-DB1A-9AC6-5CA99363AFA7}"/>
              </a:ext>
            </a:extLst>
          </p:cNvPr>
          <p:cNvGrpSpPr/>
          <p:nvPr/>
        </p:nvGrpSpPr>
        <p:grpSpPr>
          <a:xfrm>
            <a:off x="607131" y="1978484"/>
            <a:ext cx="3772586" cy="3772100"/>
            <a:chOff x="607131" y="1978484"/>
            <a:chExt cx="3772586" cy="3772100"/>
          </a:xfrm>
        </p:grpSpPr>
        <p:pic>
          <p:nvPicPr>
            <p:cNvPr id="1026" name="Picture 3">
              <a:extLst>
                <a:ext uri="{FF2B5EF4-FFF2-40B4-BE49-F238E27FC236}">
                  <a16:creationId xmlns:a16="http://schemas.microsoft.com/office/drawing/2014/main" id="{69098D62-5AB7-A0A3-659B-0D0AB4093ED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84252" y="5272434"/>
              <a:ext cx="2397126" cy="4781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2">
              <a:extLst>
                <a:ext uri="{FF2B5EF4-FFF2-40B4-BE49-F238E27FC236}">
                  <a16:creationId xmlns:a16="http://schemas.microsoft.com/office/drawing/2014/main" id="{134E9CC7-555E-A12E-5E8E-5B58387C350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7131" y="1978484"/>
              <a:ext cx="2729796" cy="213523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1">
              <a:extLst>
                <a:ext uri="{FF2B5EF4-FFF2-40B4-BE49-F238E27FC236}">
                  <a16:creationId xmlns:a16="http://schemas.microsoft.com/office/drawing/2014/main" id="{63CB7E15-85A6-35AF-BBB5-F7955D48F7C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00177" y="3137204"/>
              <a:ext cx="2979540" cy="1953020"/>
            </a:xfrm>
            <a:prstGeom prst="rect">
              <a:avLst/>
            </a:prstGeom>
            <a:noFill/>
            <a:extLst>
              <a:ext uri="{909E8E84-426E-40DD-AFC4-6F175D3DCCD1}">
                <a14:hiddenFill xmlns:a14="http://schemas.microsoft.com/office/drawing/2010/main">
                  <a:solidFill>
                    <a:srgbClr val="FFFFFF"/>
                  </a:solidFill>
                </a14:hiddenFill>
              </a:ext>
            </a:extLst>
          </p:spPr>
        </p:pic>
      </p:grpSp>
      <p:pic>
        <p:nvPicPr>
          <p:cNvPr id="2050" name="Picture 2" descr="Screenshot of FastBridge academic screening dashboard">
            <a:extLst>
              <a:ext uri="{FF2B5EF4-FFF2-40B4-BE49-F238E27FC236}">
                <a16:creationId xmlns:a16="http://schemas.microsoft.com/office/drawing/2014/main" id="{60380FB8-2256-213F-B502-64703E129372}"/>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l="4555" t="15012" r="5278" b="14963"/>
          <a:stretch/>
        </p:blipFill>
        <p:spPr bwMode="auto">
          <a:xfrm>
            <a:off x="4627247" y="1978484"/>
            <a:ext cx="7099294" cy="31012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26634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3037458-403D-3A69-0612-8EB3F48C3D2D}"/>
              </a:ext>
            </a:extLst>
          </p:cNvPr>
          <p:cNvSpPr>
            <a:spLocks noGrp="1"/>
          </p:cNvSpPr>
          <p:nvPr>
            <p:ph type="title"/>
          </p:nvPr>
        </p:nvSpPr>
        <p:spPr/>
        <p:txBody>
          <a:bodyPr/>
          <a:lstStyle/>
          <a:p>
            <a:r>
              <a:rPr lang="en-US"/>
              <a:t>Sharing Systematic Screening Data</a:t>
            </a:r>
          </a:p>
        </p:txBody>
      </p:sp>
      <p:sp>
        <p:nvSpPr>
          <p:cNvPr id="3" name="Content">
            <a:extLst>
              <a:ext uri="{FF2B5EF4-FFF2-40B4-BE49-F238E27FC236}">
                <a16:creationId xmlns:a16="http://schemas.microsoft.com/office/drawing/2014/main" id="{8A618BF7-9411-B470-1F76-E1833216A7A7}"/>
              </a:ext>
            </a:extLst>
          </p:cNvPr>
          <p:cNvSpPr>
            <a:spLocks noGrp="1"/>
          </p:cNvSpPr>
          <p:nvPr>
            <p:ph idx="1"/>
          </p:nvPr>
        </p:nvSpPr>
        <p:spPr/>
        <p:txBody>
          <a:bodyPr>
            <a:normAutofit/>
          </a:bodyPr>
          <a:lstStyle/>
          <a:p>
            <a:pPr marL="0" indent="0">
              <a:buNone/>
            </a:pPr>
            <a:r>
              <a:rPr lang="en-US"/>
              <a:t>Once academic and behavior screening data are collected, data are shared at the:</a:t>
            </a:r>
          </a:p>
          <a:p>
            <a:r>
              <a:rPr lang="en-US"/>
              <a:t>Schoolwide level</a:t>
            </a:r>
          </a:p>
          <a:p>
            <a:r>
              <a:rPr lang="en-US"/>
              <a:t>Grade/department/class level</a:t>
            </a:r>
          </a:p>
          <a:p>
            <a:r>
              <a:rPr lang="en-US"/>
              <a:t>Individual student level</a:t>
            </a:r>
          </a:p>
        </p:txBody>
      </p:sp>
      <p:pic>
        <p:nvPicPr>
          <p:cNvPr id="5" name="Picture" descr="Screenshot of SRSS Externalizing Results at the school-level and grade-level">
            <a:extLst>
              <a:ext uri="{FF2B5EF4-FFF2-40B4-BE49-F238E27FC236}">
                <a16:creationId xmlns:a16="http://schemas.microsoft.com/office/drawing/2014/main" id="{34357432-4234-56BB-0646-6576ED6A1EFC}"/>
              </a:ext>
            </a:extLst>
          </p:cNvPr>
          <p:cNvPicPr>
            <a:picLocks noChangeAspect="1"/>
          </p:cNvPicPr>
          <p:nvPr/>
        </p:nvPicPr>
        <p:blipFill>
          <a:blip r:embed="rId2"/>
          <a:stretch>
            <a:fillRect/>
          </a:stretch>
        </p:blipFill>
        <p:spPr>
          <a:xfrm>
            <a:off x="2327633" y="4453651"/>
            <a:ext cx="8035565" cy="2222483"/>
          </a:xfrm>
          <a:prstGeom prst="rect">
            <a:avLst/>
          </a:prstGeom>
          <a:ln>
            <a:solidFill>
              <a:schemeClr val="tx1"/>
            </a:solidFill>
          </a:ln>
        </p:spPr>
      </p:pic>
    </p:spTree>
    <p:extLst>
      <p:ext uri="{BB962C8B-B14F-4D97-AF65-F5344CB8AC3E}">
        <p14:creationId xmlns:p14="http://schemas.microsoft.com/office/powerpoint/2010/main" val="17084048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ACC0015-4871-E660-24C8-14CA5A1F0934}"/>
              </a:ext>
            </a:extLst>
          </p:cNvPr>
          <p:cNvSpPr txBox="1">
            <a:spLocks noGrp="1"/>
          </p:cNvSpPr>
          <p:nvPr>
            <p:ph type="title" idx="4294967295"/>
          </p:nvPr>
        </p:nvSpPr>
        <p:spPr>
          <a:xfrm>
            <a:off x="0" y="-1325563"/>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Comprehensive, Integrated, Three-Tiered Model of Prevention 2</a:t>
            </a:r>
          </a:p>
        </p:txBody>
      </p:sp>
      <p:pic>
        <p:nvPicPr>
          <p:cNvPr id="3" name="Picture 1" descr="Comprehensive, Integrated, Three-Tiered Model of Prevention pyramid.">
            <a:extLst>
              <a:ext uri="{FF2B5EF4-FFF2-40B4-BE49-F238E27FC236}">
                <a16:creationId xmlns:a16="http://schemas.microsoft.com/office/drawing/2014/main" id="{8E50B7D4-5C02-5230-4351-0AC23FCE9D67}"/>
              </a:ext>
            </a:extLst>
          </p:cNvPr>
          <p:cNvPicPr>
            <a:picLocks noGrp="1" noRot="1" noChangeAspect="1" noMove="1" noResize="1" noEditPoints="1" noAdjustHandles="1" noChangeArrowheads="1" noChangeShapeType="1" noCrop="1"/>
          </p:cNvPicPr>
          <p:nvPr/>
        </p:nvPicPr>
        <p:blipFill>
          <a:blip r:embed="rId3"/>
          <a:stretch>
            <a:fillRect/>
          </a:stretch>
        </p:blipFill>
        <p:spPr>
          <a:xfrm>
            <a:off x="202595" y="0"/>
            <a:ext cx="11786810" cy="6858000"/>
          </a:xfrm>
          <a:prstGeom prst="rect">
            <a:avLst/>
          </a:prstGeom>
        </p:spPr>
      </p:pic>
      <p:sp>
        <p:nvSpPr>
          <p:cNvPr id="11" name="Outline">
            <a:extLst>
              <a:ext uri="{FF2B5EF4-FFF2-40B4-BE49-F238E27FC236}">
                <a16:creationId xmlns:a16="http://schemas.microsoft.com/office/drawing/2014/main" id="{7799C258-68B7-4C46-A2F5-4D8B3BB56F63}"/>
              </a:ext>
              <a:ext uri="{C183D7F6-B498-43B3-948B-1728B52AA6E4}">
                <adec:decorative xmlns:adec="http://schemas.microsoft.com/office/drawing/2017/decorative" val="1"/>
              </a:ext>
            </a:extLst>
          </p:cNvPr>
          <p:cNvSpPr/>
          <p:nvPr/>
        </p:nvSpPr>
        <p:spPr>
          <a:xfrm>
            <a:off x="2019300" y="3129625"/>
            <a:ext cx="8153399" cy="3609975"/>
          </a:xfrm>
          <a:prstGeom prst="trapezoid">
            <a:avLst>
              <a:gd name="adj" fmla="val 71146"/>
            </a:avLst>
          </a:prstGeom>
          <a:noFill/>
          <a:ln>
            <a:solidFill>
              <a:schemeClr val="accent1"/>
            </a:solidFill>
          </a:ln>
          <a:effectLst>
            <a:glow rad="127000">
              <a:schemeClr val="accent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Arrow 1">
            <a:extLst>
              <a:ext uri="{FF2B5EF4-FFF2-40B4-BE49-F238E27FC236}">
                <a16:creationId xmlns:a16="http://schemas.microsoft.com/office/drawing/2014/main" id="{64EF3AAF-5CC1-1463-5FC5-63C762FA29B4}"/>
              </a:ext>
            </a:extLst>
          </p:cNvPr>
          <p:cNvSpPr>
            <a:spLocks noChangeArrowheads="1"/>
          </p:cNvSpPr>
          <p:nvPr/>
        </p:nvSpPr>
        <p:spPr bwMode="auto">
          <a:xfrm rot="2482386">
            <a:off x="-13254" y="3212233"/>
            <a:ext cx="4010025" cy="2943225"/>
          </a:xfrm>
          <a:prstGeom prst="rightArrow">
            <a:avLst>
              <a:gd name="adj1" fmla="val 50000"/>
              <a:gd name="adj2" fmla="val 50001"/>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white"/>
                </a:solidFill>
                <a:effectLst/>
                <a:uLnTx/>
                <a:uFillTx/>
                <a:latin typeface="Calibri" panose="020F0502020204030204"/>
                <a:ea typeface="MS PGothic" charset="-128"/>
              </a:rPr>
              <a:t>District &amp; State</a:t>
            </a:r>
            <a:r>
              <a:rPr kumimoji="0" lang="en-US" sz="2000" b="0" i="0" u="none" strike="noStrike" kern="0" cap="none" spc="0" normalizeH="0" noProof="0">
                <a:ln>
                  <a:noFill/>
                </a:ln>
                <a:solidFill>
                  <a:prstClr val="white"/>
                </a:solidFill>
                <a:effectLst/>
                <a:uLnTx/>
                <a:uFillTx/>
                <a:latin typeface="Calibri" panose="020F0502020204030204"/>
                <a:ea typeface="MS PGothic" charset="-128"/>
              </a:rPr>
              <a:t> Standards Quality Instruction</a:t>
            </a:r>
            <a:endParaRPr kumimoji="0" lang="en-US" sz="2000" b="1" i="0" u="none" strike="noStrike" kern="0" cap="none" spc="0" normalizeH="0" baseline="0" noProof="0">
              <a:ln>
                <a:noFill/>
              </a:ln>
              <a:solidFill>
                <a:prstClr val="white"/>
              </a:solidFill>
              <a:effectLst/>
              <a:uLnTx/>
              <a:uFillTx/>
              <a:latin typeface="Calibri" panose="020F0502020204030204"/>
              <a:ea typeface="MS PGothic" charset="-128"/>
            </a:endParaRPr>
          </a:p>
        </p:txBody>
      </p:sp>
      <p:sp>
        <p:nvSpPr>
          <p:cNvPr id="4" name="Arrow 2">
            <a:extLst>
              <a:ext uri="{FF2B5EF4-FFF2-40B4-BE49-F238E27FC236}">
                <a16:creationId xmlns:a16="http://schemas.microsoft.com/office/drawing/2014/main" id="{8C9FF68F-5B03-2E09-9144-552724678D6B}"/>
              </a:ext>
            </a:extLst>
          </p:cNvPr>
          <p:cNvSpPr>
            <a:spLocks noChangeArrowheads="1"/>
          </p:cNvSpPr>
          <p:nvPr/>
        </p:nvSpPr>
        <p:spPr bwMode="auto">
          <a:xfrm rot="2482386">
            <a:off x="2436487" y="2327609"/>
            <a:ext cx="4010025" cy="2943225"/>
          </a:xfrm>
          <a:prstGeom prst="rightArrow">
            <a:avLst>
              <a:gd name="adj1" fmla="val 50000"/>
              <a:gd name="adj2" fmla="val 50001"/>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i="0" u="none" strike="noStrike" kern="0" cap="none" spc="0" normalizeH="0" baseline="0" noProof="0">
                <a:ln>
                  <a:noFill/>
                </a:ln>
                <a:solidFill>
                  <a:prstClr val="white"/>
                </a:solidFill>
                <a:effectLst/>
                <a:uLnTx/>
                <a:uFillTx/>
                <a:latin typeface="Calibri" panose="020F0502020204030204"/>
                <a:ea typeface="MS PGothic" charset="-128"/>
              </a:rPr>
              <a:t>Positive Behavioral </a:t>
            </a:r>
            <a:r>
              <a:rPr lang="en-US" sz="2000" kern="0" noProof="0">
                <a:solidFill>
                  <a:prstClr val="white"/>
                </a:solidFill>
                <a:latin typeface="Calibri" panose="020F0502020204030204"/>
                <a:ea typeface="MS PGothic" charset="-128"/>
              </a:rPr>
              <a:t>Interventions</a:t>
            </a:r>
            <a:r>
              <a:rPr kumimoji="0" lang="en-US" sz="2000" i="0" u="none" strike="noStrike" kern="0" cap="none" spc="0" normalizeH="0" baseline="0" noProof="0">
                <a:ln>
                  <a:noFill/>
                </a:ln>
                <a:solidFill>
                  <a:prstClr val="white"/>
                </a:solidFill>
                <a:effectLst/>
                <a:uLnTx/>
                <a:uFillTx/>
                <a:latin typeface="Calibri" panose="020F0502020204030204"/>
                <a:ea typeface="MS PGothic" charset="-128"/>
              </a:rPr>
              <a:t> and Supports </a:t>
            </a:r>
          </a:p>
        </p:txBody>
      </p:sp>
      <p:pic>
        <p:nvPicPr>
          <p:cNvPr id="8" name="Picture 2" descr="Expectation Matrix example">
            <a:extLst>
              <a:ext uri="{FF2B5EF4-FFF2-40B4-BE49-F238E27FC236}">
                <a16:creationId xmlns:a16="http://schemas.microsoft.com/office/drawing/2014/main" id="{76774EB5-CA77-1142-0CBA-22184A8F78FE}"/>
              </a:ext>
            </a:extLst>
          </p:cNvPr>
          <p:cNvPicPr>
            <a:picLocks noChangeAspect="1"/>
          </p:cNvPicPr>
          <p:nvPr/>
        </p:nvPicPr>
        <p:blipFill>
          <a:blip r:embed="rId4"/>
          <a:stretch>
            <a:fillRect/>
          </a:stretch>
        </p:blipFill>
        <p:spPr>
          <a:xfrm>
            <a:off x="7875259" y="1763722"/>
            <a:ext cx="3966354" cy="3055927"/>
          </a:xfrm>
          <a:prstGeom prst="rect">
            <a:avLst/>
          </a:prstGeom>
        </p:spPr>
      </p:pic>
      <p:sp>
        <p:nvSpPr>
          <p:cNvPr id="6" name="Arrow 3">
            <a:extLst>
              <a:ext uri="{FF2B5EF4-FFF2-40B4-BE49-F238E27FC236}">
                <a16:creationId xmlns:a16="http://schemas.microsoft.com/office/drawing/2014/main" id="{36220C88-93A4-258D-31F0-614059EAC3B8}"/>
              </a:ext>
            </a:extLst>
          </p:cNvPr>
          <p:cNvSpPr>
            <a:spLocks noChangeArrowheads="1"/>
          </p:cNvSpPr>
          <p:nvPr/>
        </p:nvSpPr>
        <p:spPr bwMode="auto">
          <a:xfrm rot="19659500">
            <a:off x="7923615" y="3212232"/>
            <a:ext cx="4010025" cy="2943225"/>
          </a:xfrm>
          <a:prstGeom prst="leftArrow">
            <a:avLst/>
          </a:prstGeom>
          <a:ln/>
        </p:spPr>
        <p:style>
          <a:lnRef idx="3">
            <a:schemeClr val="lt1"/>
          </a:lnRef>
          <a:fillRef idx="1">
            <a:schemeClr val="accent5"/>
          </a:fillRef>
          <a:effectRef idx="1">
            <a:schemeClr val="accent5"/>
          </a:effectRef>
          <a:fontRef idx="minor">
            <a:schemeClr val="lt1"/>
          </a:fontRef>
        </p:style>
        <p:txBody>
          <a:bodyPr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prstClr val="white"/>
                </a:solidFill>
                <a:effectLst/>
                <a:uLnTx/>
                <a:uFillTx/>
                <a:latin typeface="Calibri" panose="020F0502020204030204"/>
                <a:ea typeface="MS PGothic" charset="-128"/>
              </a:rPr>
              <a:t>Validated Curricula and Resources</a:t>
            </a:r>
            <a:endParaRPr kumimoji="0" lang="en-US" sz="2000" b="1" i="0" u="none" strike="noStrike" kern="0" cap="none" spc="0" normalizeH="0" baseline="0" noProof="0">
              <a:ln>
                <a:noFill/>
              </a:ln>
              <a:solidFill>
                <a:prstClr val="white"/>
              </a:solidFill>
              <a:effectLst/>
              <a:uLnTx/>
              <a:uFillTx/>
              <a:latin typeface="Calibri" panose="020F0502020204030204"/>
              <a:ea typeface="MS PGothic" charset="-128"/>
            </a:endParaRPr>
          </a:p>
        </p:txBody>
      </p:sp>
      <p:pic>
        <p:nvPicPr>
          <p:cNvPr id="9" name="Picture 3" descr="Screenshot of What Works Clearinghouse website">
            <a:extLst>
              <a:ext uri="{FF2B5EF4-FFF2-40B4-BE49-F238E27FC236}">
                <a16:creationId xmlns:a16="http://schemas.microsoft.com/office/drawing/2014/main" id="{F19C359F-D4A4-5B7B-3682-6D6C51F1712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13278" y="773666"/>
            <a:ext cx="3430698" cy="2237559"/>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90783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0-#ppt_w/2"/>
                                          </p:val>
                                        </p:tav>
                                        <p:tav tm="100000">
                                          <p:val>
                                            <p:strVal val="#ppt_x"/>
                                          </p:val>
                                        </p:tav>
                                      </p:tavLst>
                                    </p:anim>
                                    <p:anim calcmode="lin" valueType="num">
                                      <p:cBhvr additive="base">
                                        <p:cTn id="14" dur="500" fill="hold"/>
                                        <p:tgtEl>
                                          <p:spTgt spid="4"/>
                                        </p:tgtEl>
                                        <p:attrNameLst>
                                          <p:attrName>ppt_y</p:attrName>
                                        </p:attrNameLst>
                                      </p:cBhvr>
                                      <p:tavLst>
                                        <p:tav tm="0">
                                          <p:val>
                                            <p:strVal val="0-#ppt_h/2"/>
                                          </p:val>
                                        </p:tav>
                                        <p:tav tm="100000">
                                          <p:val>
                                            <p:strVal val="#ppt_y"/>
                                          </p:val>
                                        </p:tav>
                                      </p:tavLst>
                                    </p:anim>
                                  </p:childTnLst>
                                </p:cTn>
                              </p:par>
                            </p:childTnLst>
                          </p:cTn>
                        </p:par>
                        <p:par>
                          <p:cTn id="15" fill="hold">
                            <p:stCondLst>
                              <p:cond delay="500"/>
                            </p:stCondLst>
                            <p:childTnLst>
                              <p:par>
                                <p:cTn id="16" presetID="10" presetClass="entr" presetSubtype="0"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8"/>
                                        </p:tgtEl>
                                      </p:cBhvr>
                                    </p:animEffect>
                                    <p:set>
                                      <p:cBhvr>
                                        <p:cTn id="23" dur="1" fill="hold">
                                          <p:stCondLst>
                                            <p:cond delay="499"/>
                                          </p:stCondLst>
                                        </p:cTn>
                                        <p:tgtEl>
                                          <p:spTgt spid="8"/>
                                        </p:tgtEl>
                                        <p:attrNameLst>
                                          <p:attrName>style.visibility</p:attrName>
                                        </p:attrNameLst>
                                      </p:cBhvr>
                                      <p:to>
                                        <p:strVal val="hidden"/>
                                      </p:to>
                                    </p:set>
                                  </p:childTnLst>
                                </p:cTn>
                              </p:par>
                              <p:par>
                                <p:cTn id="24" presetID="2" presetClass="entr" presetSubtype="3"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1+#ppt_w/2"/>
                                          </p:val>
                                        </p:tav>
                                        <p:tav tm="100000">
                                          <p:val>
                                            <p:strVal val="#ppt_x"/>
                                          </p:val>
                                        </p:tav>
                                      </p:tavLst>
                                    </p:anim>
                                    <p:anim calcmode="lin" valueType="num">
                                      <p:cBhvr additive="base">
                                        <p:cTn id="27" dur="500" fill="hold"/>
                                        <p:tgtEl>
                                          <p:spTgt spid="6"/>
                                        </p:tgtEl>
                                        <p:attrNameLst>
                                          <p:attrName>ppt_y</p:attrName>
                                        </p:attrNameLst>
                                      </p:cBhvr>
                                      <p:tavLst>
                                        <p:tav tm="0">
                                          <p:val>
                                            <p:strVal val="0-#ppt_h/2"/>
                                          </p:val>
                                        </p:tav>
                                        <p:tav tm="100000">
                                          <p:val>
                                            <p:strVal val="#ppt_y"/>
                                          </p:val>
                                        </p:tav>
                                      </p:tavLst>
                                    </p:anim>
                                  </p:childTnLst>
                                </p:cTn>
                              </p:par>
                            </p:childTnLst>
                          </p:cTn>
                        </p:par>
                        <p:par>
                          <p:cTn id="28" fill="hold">
                            <p:stCondLst>
                              <p:cond delay="500"/>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4"/>
                                        </p:tgtEl>
                                      </p:cBhvr>
                                    </p:animEffect>
                                    <p:set>
                                      <p:cBhvr>
                                        <p:cTn id="39" dur="1" fill="hold">
                                          <p:stCondLst>
                                            <p:cond delay="499"/>
                                          </p:stCondLst>
                                        </p:cTn>
                                        <p:tgtEl>
                                          <p:spTgt spid="4"/>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9"/>
                                        </p:tgtEl>
                                      </p:cBhvr>
                                    </p:animEffect>
                                    <p:set>
                                      <p:cBhvr>
                                        <p:cTn id="42" dur="1" fill="hold">
                                          <p:stCondLst>
                                            <p:cond delay="499"/>
                                          </p:stCondLst>
                                        </p:cTn>
                                        <p:tgtEl>
                                          <p:spTgt spid="9"/>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500"/>
                                        <p:tgtEl>
                                          <p:spTgt spid="8"/>
                                        </p:tgtEl>
                                      </p:cBhvr>
                                    </p:animEffect>
                                    <p:set>
                                      <p:cBhvr>
                                        <p:cTn id="45" dur="1" fill="hold">
                                          <p:stCondLst>
                                            <p:cond delay="499"/>
                                          </p:stCondLst>
                                        </p:cTn>
                                        <p:tgtEl>
                                          <p:spTgt spid="8"/>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6"/>
                                        </p:tgtEl>
                                      </p:cBhvr>
                                    </p:animEffect>
                                    <p:set>
                                      <p:cBhvr>
                                        <p:cTn id="48" dur="1" fill="hold">
                                          <p:stCondLst>
                                            <p:cond delay="499"/>
                                          </p:stCondLst>
                                        </p:cTn>
                                        <p:tgtEl>
                                          <p:spTgt spid="6"/>
                                        </p:tgtEl>
                                        <p:attrNameLst>
                                          <p:attrName>style.visibility</p:attrName>
                                        </p:attrNameLst>
                                      </p:cBhvr>
                                      <p:to>
                                        <p:strVal val="hidden"/>
                                      </p:to>
                                    </p:set>
                                  </p:childTnLst>
                                </p:cTn>
                              </p:par>
                              <p:par>
                                <p:cTn id="49" presetID="21" presetClass="entr" presetSubtype="1" fill="hold" grpId="0" nodeType="with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heel(1)">
                                      <p:cBhvr>
                                        <p:cTn id="51"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5" grpId="1" animBg="1"/>
      <p:bldP spid="4" grpId="0" animBg="1"/>
      <p:bldP spid="4" grpId="1" animBg="1"/>
      <p:bldP spid="6" grpId="0" animBg="1"/>
      <p:bldP spid="6"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E3037458-403D-3A69-0612-8EB3F48C3D2D}"/>
              </a:ext>
            </a:extLst>
          </p:cNvPr>
          <p:cNvSpPr>
            <a:spLocks noGrp="1"/>
          </p:cNvSpPr>
          <p:nvPr>
            <p:ph type="title"/>
          </p:nvPr>
        </p:nvSpPr>
        <p:spPr/>
        <p:txBody>
          <a:bodyPr/>
          <a:lstStyle/>
          <a:p>
            <a:r>
              <a:rPr lang="en-US"/>
              <a:t>Using Systematic Screening Data</a:t>
            </a:r>
          </a:p>
        </p:txBody>
      </p:sp>
      <p:sp>
        <p:nvSpPr>
          <p:cNvPr id="3" name="Content">
            <a:extLst>
              <a:ext uri="{FF2B5EF4-FFF2-40B4-BE49-F238E27FC236}">
                <a16:creationId xmlns:a16="http://schemas.microsoft.com/office/drawing/2014/main" id="{8A618BF7-9411-B470-1F76-E1833216A7A7}"/>
              </a:ext>
            </a:extLst>
          </p:cNvPr>
          <p:cNvSpPr>
            <a:spLocks noGrp="1"/>
          </p:cNvSpPr>
          <p:nvPr>
            <p:ph idx="1"/>
          </p:nvPr>
        </p:nvSpPr>
        <p:spPr>
          <a:xfrm>
            <a:off x="838200" y="1825625"/>
            <a:ext cx="10515600" cy="1325563"/>
          </a:xfrm>
        </p:spPr>
        <p:txBody>
          <a:bodyPr/>
          <a:lstStyle/>
          <a:p>
            <a:pPr marL="0" indent="0">
              <a:buNone/>
            </a:pPr>
            <a:r>
              <a:rPr lang="en-US"/>
              <a:t>These academic and behavior screening data are then reviewed alongside other data collected as part of typical school practices (e.g., attendance, office discipline referrals, grades) to:</a:t>
            </a:r>
          </a:p>
        </p:txBody>
      </p:sp>
      <p:pic>
        <p:nvPicPr>
          <p:cNvPr id="4" name="Picture" descr="Screenshot from an infographic that states systematic screening data can be used to inform tier 1 instruction, identify opportunities for teacher-delivered low-intensity strategies, and connect students to tier 2 and tier 3 interventions">
            <a:extLst>
              <a:ext uri="{FF2B5EF4-FFF2-40B4-BE49-F238E27FC236}">
                <a16:creationId xmlns:a16="http://schemas.microsoft.com/office/drawing/2014/main" id="{F0D8B7A4-51E9-8704-A517-CEFAE98E2E9F}"/>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862667" y="3286125"/>
            <a:ext cx="8624711" cy="3094273"/>
          </a:xfrm>
          <a:prstGeom prst="rect">
            <a:avLst/>
          </a:prstGeom>
          <a:ln>
            <a:solidFill>
              <a:schemeClr val="tx2"/>
            </a:solidFill>
          </a:ln>
        </p:spPr>
      </p:pic>
    </p:spTree>
    <p:extLst>
      <p:ext uri="{BB962C8B-B14F-4D97-AF65-F5344CB8AC3E}">
        <p14:creationId xmlns:p14="http://schemas.microsoft.com/office/powerpoint/2010/main" val="36473293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6EC0A1F3-F48E-328A-DA0E-D7DA3F1B14D9}"/>
              </a:ext>
            </a:extLst>
          </p:cNvPr>
          <p:cNvSpPr>
            <a:spLocks noGrp="1"/>
          </p:cNvSpPr>
          <p:nvPr>
            <p:ph type="title"/>
          </p:nvPr>
        </p:nvSpPr>
        <p:spPr/>
        <p:txBody>
          <a:bodyPr/>
          <a:lstStyle/>
          <a:p>
            <a:r>
              <a:rPr lang="en-US"/>
              <a:t>Systematic Screening Resources</a:t>
            </a:r>
          </a:p>
        </p:txBody>
      </p:sp>
      <p:pic>
        <p:nvPicPr>
          <p:cNvPr id="4" name="Picture 1" descr="Screenshot of the PBIS website page titled Resources to Support Systematic Screening in K-12 Schools">
            <a:extLst>
              <a:ext uri="{FF2B5EF4-FFF2-40B4-BE49-F238E27FC236}">
                <a16:creationId xmlns:a16="http://schemas.microsoft.com/office/drawing/2014/main" id="{046AB651-A64A-D175-2775-C1554CE662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00129" y="1825625"/>
            <a:ext cx="1741693" cy="4351338"/>
          </a:xfrm>
          <a:prstGeom prst="rect">
            <a:avLst/>
          </a:prstGeom>
          <a:ln>
            <a:solidFill>
              <a:schemeClr val="tx1"/>
            </a:solidFill>
          </a:ln>
        </p:spPr>
      </p:pic>
      <p:pic>
        <p:nvPicPr>
          <p:cNvPr id="5" name="Picture 2" descr="Supports and Structures for Behavior Screening module cover">
            <a:extLst>
              <a:ext uri="{FF2B5EF4-FFF2-40B4-BE49-F238E27FC236}">
                <a16:creationId xmlns:a16="http://schemas.microsoft.com/office/drawing/2014/main" id="{B26B445F-C227-4F4B-F904-55C8D73D4301}"/>
              </a:ext>
            </a:extLst>
          </p:cNvPr>
          <p:cNvPicPr>
            <a:picLocks noChangeAspect="1"/>
          </p:cNvPicPr>
          <p:nvPr/>
        </p:nvPicPr>
        <p:blipFill>
          <a:blip r:embed="rId3"/>
          <a:stretch>
            <a:fillRect/>
          </a:stretch>
        </p:blipFill>
        <p:spPr>
          <a:xfrm>
            <a:off x="4330380" y="1825625"/>
            <a:ext cx="2784855" cy="4351338"/>
          </a:xfrm>
          <a:prstGeom prst="rect">
            <a:avLst/>
          </a:prstGeom>
        </p:spPr>
      </p:pic>
      <p:pic>
        <p:nvPicPr>
          <p:cNvPr id="6" name="Picture 3" descr="Student Risk Screening Scale - Internalizing and Externalizing (SRSS-IE) module cover">
            <a:extLst>
              <a:ext uri="{FF2B5EF4-FFF2-40B4-BE49-F238E27FC236}">
                <a16:creationId xmlns:a16="http://schemas.microsoft.com/office/drawing/2014/main" id="{1E92ED19-269B-2AF0-BE24-70C2DF8ADC4E}"/>
              </a:ext>
            </a:extLst>
          </p:cNvPr>
          <p:cNvPicPr>
            <a:picLocks noChangeAspect="1"/>
          </p:cNvPicPr>
          <p:nvPr/>
        </p:nvPicPr>
        <p:blipFill>
          <a:blip r:embed="rId4"/>
          <a:stretch>
            <a:fillRect/>
          </a:stretch>
        </p:blipFill>
        <p:spPr>
          <a:xfrm>
            <a:off x="7965182" y="1825625"/>
            <a:ext cx="2784855" cy="4351338"/>
          </a:xfrm>
          <a:prstGeom prst="rect">
            <a:avLst/>
          </a:prstGeom>
        </p:spPr>
      </p:pic>
    </p:spTree>
    <p:extLst>
      <p:ext uri="{BB962C8B-B14F-4D97-AF65-F5344CB8AC3E}">
        <p14:creationId xmlns:p14="http://schemas.microsoft.com/office/powerpoint/2010/main" val="49812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11FE9CEA-25D4-7980-B65B-689FBC99A814}"/>
              </a:ext>
            </a:extLst>
          </p:cNvPr>
          <p:cNvSpPr>
            <a:spLocks noGrp="1"/>
          </p:cNvSpPr>
          <p:nvPr>
            <p:ph type="title"/>
          </p:nvPr>
        </p:nvSpPr>
        <p:spPr>
          <a:solidFill>
            <a:schemeClr val="accent5"/>
          </a:solidFill>
        </p:spPr>
        <p:txBody>
          <a:bodyPr/>
          <a:lstStyle/>
          <a:p>
            <a:r>
              <a:rPr lang="en-US">
                <a:solidFill>
                  <a:schemeClr val="bg1"/>
                </a:solidFill>
              </a:rPr>
              <a:t>Let’s Talk</a:t>
            </a:r>
          </a:p>
        </p:txBody>
      </p:sp>
      <p:sp>
        <p:nvSpPr>
          <p:cNvPr id="3" name="Content Placeholder">
            <a:extLst>
              <a:ext uri="{FF2B5EF4-FFF2-40B4-BE49-F238E27FC236}">
                <a16:creationId xmlns:a16="http://schemas.microsoft.com/office/drawing/2014/main" id="{50860F46-B6CE-0A39-11D4-FA19F2BDB19A}"/>
              </a:ext>
            </a:extLst>
          </p:cNvPr>
          <p:cNvSpPr>
            <a:spLocks noGrp="1"/>
          </p:cNvSpPr>
          <p:nvPr>
            <p:ph idx="1"/>
          </p:nvPr>
        </p:nvSpPr>
        <p:spPr>
          <a:xfrm>
            <a:off x="838200" y="1825625"/>
            <a:ext cx="10515600" cy="2814614"/>
          </a:xfrm>
          <a:solidFill>
            <a:schemeClr val="accent5">
              <a:lumMod val="20000"/>
              <a:lumOff val="80000"/>
            </a:schemeClr>
          </a:solidFill>
        </p:spPr>
        <p:txBody>
          <a:bodyPr/>
          <a:lstStyle/>
          <a:p>
            <a:pPr marL="285750" indent="-285750"/>
            <a:r>
              <a:rPr lang="en-US"/>
              <a:t>What are some of the potential benefits of systematic screening?</a:t>
            </a:r>
          </a:p>
          <a:p>
            <a:pPr marL="285750" indent="-285750"/>
            <a:r>
              <a:rPr lang="en-US"/>
              <a:t>What are some of the potential challenges of systematic screening? </a:t>
            </a:r>
          </a:p>
          <a:p>
            <a:pPr marL="285750" indent="-285750"/>
            <a:r>
              <a:rPr lang="en-US"/>
              <a:t>What questions do you have about systematic screening?</a:t>
            </a:r>
          </a:p>
        </p:txBody>
      </p:sp>
      <p:pic>
        <p:nvPicPr>
          <p:cNvPr id="10" name="10:00">
            <a:extLst>
              <a:ext uri="{FF2B5EF4-FFF2-40B4-BE49-F238E27FC236}">
                <a16:creationId xmlns:a16="http://schemas.microsoft.com/office/drawing/2014/main" id="{C29D26CF-D050-DCB2-D32C-D9A653FD6E37}"/>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3738822" y="4821236"/>
            <a:ext cx="4714022" cy="1671638"/>
          </a:xfrm>
          <a:prstGeom prst="rect">
            <a:avLst/>
          </a:prstGeom>
          <a:noFill/>
        </p:spPr>
      </p:pic>
      <p:pic>
        <p:nvPicPr>
          <p:cNvPr id="11" name="09:00">
            <a:extLst>
              <a:ext uri="{FF2B5EF4-FFF2-40B4-BE49-F238E27FC236}">
                <a16:creationId xmlns:a16="http://schemas.microsoft.com/office/drawing/2014/main" id="{B045F941-319D-B8B6-E80E-D972FFE9E4C9}"/>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3738878" y="4821236"/>
            <a:ext cx="4714022" cy="1671638"/>
          </a:xfrm>
          <a:prstGeom prst="rect">
            <a:avLst/>
          </a:prstGeom>
          <a:noFill/>
        </p:spPr>
      </p:pic>
      <p:pic>
        <p:nvPicPr>
          <p:cNvPr id="12" name="08:00">
            <a:extLst>
              <a:ext uri="{FF2B5EF4-FFF2-40B4-BE49-F238E27FC236}">
                <a16:creationId xmlns:a16="http://schemas.microsoft.com/office/drawing/2014/main" id="{6A735556-8E5B-F25B-9385-BD9B6747F25B}"/>
              </a:ext>
              <a:ext uri="{C183D7F6-B498-43B3-948B-1728B52AA6E4}">
                <adec:decorative xmlns:adec="http://schemas.microsoft.com/office/drawing/2017/decorative" val="1"/>
              </a:ext>
            </a:extLst>
          </p:cNvPr>
          <p:cNvPicPr>
            <a:picLocks noChangeAspect="1" noChangeArrowheads="1"/>
          </p:cNvPicPr>
          <p:nvPr/>
        </p:nvPicPr>
        <p:blipFill>
          <a:blip r:embed="rId5">
            <a:extLst>
              <a:ext uri="{28A0092B-C50C-407E-A947-70E740481C1C}">
                <a14:useLocalDpi xmlns:a14="http://schemas.microsoft.com/office/drawing/2010/main"/>
              </a:ext>
            </a:extLst>
          </a:blip>
          <a:stretch>
            <a:fillRect/>
          </a:stretch>
        </p:blipFill>
        <p:spPr bwMode="auto">
          <a:xfrm>
            <a:off x="3739042" y="4821236"/>
            <a:ext cx="4714022" cy="1671638"/>
          </a:xfrm>
          <a:prstGeom prst="rect">
            <a:avLst/>
          </a:prstGeom>
          <a:noFill/>
        </p:spPr>
      </p:pic>
      <p:pic>
        <p:nvPicPr>
          <p:cNvPr id="13" name="07:00">
            <a:extLst>
              <a:ext uri="{FF2B5EF4-FFF2-40B4-BE49-F238E27FC236}">
                <a16:creationId xmlns:a16="http://schemas.microsoft.com/office/drawing/2014/main" id="{14EFD2BF-0175-C47A-2182-0D7FFF846338}"/>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a:ext>
            </a:extLst>
          </a:blip>
          <a:stretch>
            <a:fillRect/>
          </a:stretch>
        </p:blipFill>
        <p:spPr bwMode="auto">
          <a:xfrm>
            <a:off x="3739044" y="4821236"/>
            <a:ext cx="4714022" cy="1671638"/>
          </a:xfrm>
          <a:prstGeom prst="rect">
            <a:avLst/>
          </a:prstGeom>
          <a:noFill/>
        </p:spPr>
      </p:pic>
      <p:pic>
        <p:nvPicPr>
          <p:cNvPr id="14" name="06:00">
            <a:extLst>
              <a:ext uri="{FF2B5EF4-FFF2-40B4-BE49-F238E27FC236}">
                <a16:creationId xmlns:a16="http://schemas.microsoft.com/office/drawing/2014/main" id="{67251825-71C3-6A99-3770-DF86A86EDF7D}"/>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a:ext>
            </a:extLst>
          </a:blip>
          <a:stretch>
            <a:fillRect/>
          </a:stretch>
        </p:blipFill>
        <p:spPr bwMode="auto">
          <a:xfrm>
            <a:off x="3739044" y="4821236"/>
            <a:ext cx="4714022" cy="1671638"/>
          </a:xfrm>
          <a:prstGeom prst="rect">
            <a:avLst/>
          </a:prstGeom>
          <a:noFill/>
        </p:spPr>
      </p:pic>
      <p:pic>
        <p:nvPicPr>
          <p:cNvPr id="15" name="05:00">
            <a:extLst>
              <a:ext uri="{FF2B5EF4-FFF2-40B4-BE49-F238E27FC236}">
                <a16:creationId xmlns:a16="http://schemas.microsoft.com/office/drawing/2014/main" id="{A8B591D1-50F7-ADCC-78CB-922512F62872}"/>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a:ext>
            </a:extLst>
          </a:blip>
          <a:stretch>
            <a:fillRect/>
          </a:stretch>
        </p:blipFill>
        <p:spPr bwMode="auto">
          <a:xfrm>
            <a:off x="3739044" y="4821236"/>
            <a:ext cx="4714022" cy="1671638"/>
          </a:xfrm>
          <a:prstGeom prst="rect">
            <a:avLst/>
          </a:prstGeom>
          <a:noFill/>
        </p:spPr>
      </p:pic>
      <p:pic>
        <p:nvPicPr>
          <p:cNvPr id="16" name="04:00">
            <a:extLst>
              <a:ext uri="{FF2B5EF4-FFF2-40B4-BE49-F238E27FC236}">
                <a16:creationId xmlns:a16="http://schemas.microsoft.com/office/drawing/2014/main" id="{63858A42-5A51-E636-9E3D-2C9AAE268D46}"/>
              </a:ex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a:ext>
            </a:extLst>
          </a:blip>
          <a:stretch>
            <a:fillRect/>
          </a:stretch>
        </p:blipFill>
        <p:spPr bwMode="auto">
          <a:xfrm>
            <a:off x="3738878" y="4821236"/>
            <a:ext cx="4714022" cy="1671638"/>
          </a:xfrm>
          <a:prstGeom prst="rect">
            <a:avLst/>
          </a:prstGeom>
          <a:noFill/>
        </p:spPr>
      </p:pic>
      <p:pic>
        <p:nvPicPr>
          <p:cNvPr id="17" name="03:00">
            <a:extLst>
              <a:ext uri="{FF2B5EF4-FFF2-40B4-BE49-F238E27FC236}">
                <a16:creationId xmlns:a16="http://schemas.microsoft.com/office/drawing/2014/main" id="{2AD490D9-0690-9D34-132E-0CB5E4CCE85B}"/>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a:ext>
            </a:extLst>
          </a:blip>
          <a:stretch>
            <a:fillRect/>
          </a:stretch>
        </p:blipFill>
        <p:spPr bwMode="auto">
          <a:xfrm>
            <a:off x="3739044" y="4821238"/>
            <a:ext cx="4714022" cy="1671638"/>
          </a:xfrm>
          <a:prstGeom prst="rect">
            <a:avLst/>
          </a:prstGeom>
          <a:noFill/>
        </p:spPr>
      </p:pic>
      <p:pic>
        <p:nvPicPr>
          <p:cNvPr id="18" name="02:00">
            <a:extLst>
              <a:ext uri="{FF2B5EF4-FFF2-40B4-BE49-F238E27FC236}">
                <a16:creationId xmlns:a16="http://schemas.microsoft.com/office/drawing/2014/main" id="{ED4CCA12-3540-EC1A-321D-55CA8CBDC5E9}"/>
              </a:ext>
              <a:ext uri="{C183D7F6-B498-43B3-948B-1728B52AA6E4}">
                <adec:decorative xmlns:adec="http://schemas.microsoft.com/office/drawing/2017/decorative" val="1"/>
              </a:ext>
            </a:extLst>
          </p:cNvPr>
          <p:cNvPicPr>
            <a:picLocks noChangeAspect="1" noChangeArrowheads="1"/>
          </p:cNvPicPr>
          <p:nvPr/>
        </p:nvPicPr>
        <p:blipFill>
          <a:blip r:embed="rId11">
            <a:extLst>
              <a:ext uri="{28A0092B-C50C-407E-A947-70E740481C1C}">
                <a14:useLocalDpi xmlns:a14="http://schemas.microsoft.com/office/drawing/2010/main"/>
              </a:ext>
            </a:extLst>
          </a:blip>
          <a:stretch>
            <a:fillRect/>
          </a:stretch>
        </p:blipFill>
        <p:spPr bwMode="auto">
          <a:xfrm>
            <a:off x="3739046" y="4821238"/>
            <a:ext cx="4714022" cy="1671638"/>
          </a:xfrm>
          <a:prstGeom prst="rect">
            <a:avLst/>
          </a:prstGeom>
          <a:noFill/>
        </p:spPr>
      </p:pic>
      <p:pic>
        <p:nvPicPr>
          <p:cNvPr id="19" name="01:00">
            <a:extLst>
              <a:ext uri="{FF2B5EF4-FFF2-40B4-BE49-F238E27FC236}">
                <a16:creationId xmlns:a16="http://schemas.microsoft.com/office/drawing/2014/main" id="{06085705-4581-FD9A-5F94-1C651F5FA8DE}"/>
              </a:ext>
              <a:ext uri="{C183D7F6-B498-43B3-948B-1728B52AA6E4}">
                <adec:decorative xmlns:adec="http://schemas.microsoft.com/office/drawing/2017/decorative" val="1"/>
              </a:ext>
            </a:extLst>
          </p:cNvPr>
          <p:cNvPicPr>
            <a:picLocks noChangeAspect="1" noChangeArrowheads="1"/>
          </p:cNvPicPr>
          <p:nvPr/>
        </p:nvPicPr>
        <p:blipFill>
          <a:blip r:embed="rId12">
            <a:extLst>
              <a:ext uri="{28A0092B-C50C-407E-A947-70E740481C1C}">
                <a14:useLocalDpi xmlns:a14="http://schemas.microsoft.com/office/drawing/2010/main"/>
              </a:ext>
            </a:extLst>
          </a:blip>
          <a:stretch>
            <a:fillRect/>
          </a:stretch>
        </p:blipFill>
        <p:spPr bwMode="auto">
          <a:xfrm>
            <a:off x="3739046" y="4821240"/>
            <a:ext cx="4714022" cy="1671638"/>
          </a:xfrm>
          <a:prstGeom prst="rect">
            <a:avLst/>
          </a:prstGeom>
          <a:noFill/>
        </p:spPr>
      </p:pic>
      <p:pic>
        <p:nvPicPr>
          <p:cNvPr id="20" name="00:30">
            <a:extLst>
              <a:ext uri="{FF2B5EF4-FFF2-40B4-BE49-F238E27FC236}">
                <a16:creationId xmlns:a16="http://schemas.microsoft.com/office/drawing/2014/main" id="{6F5394D7-8327-AB33-ACA3-A3975D364B1A}"/>
              </a:ext>
              <a:ext uri="{C183D7F6-B498-43B3-948B-1728B52AA6E4}">
                <adec:decorative xmlns:adec="http://schemas.microsoft.com/office/drawing/2017/decorative" val="1"/>
              </a:ext>
            </a:extLst>
          </p:cNvPr>
          <p:cNvPicPr>
            <a:picLocks noChangeAspect="1" noChangeArrowheads="1"/>
          </p:cNvPicPr>
          <p:nvPr/>
        </p:nvPicPr>
        <p:blipFill>
          <a:blip r:embed="rId13">
            <a:extLst>
              <a:ext uri="{28A0092B-C50C-407E-A947-70E740481C1C}">
                <a14:useLocalDpi xmlns:a14="http://schemas.microsoft.com/office/drawing/2010/main"/>
              </a:ext>
            </a:extLst>
          </a:blip>
          <a:stretch>
            <a:fillRect/>
          </a:stretch>
        </p:blipFill>
        <p:spPr bwMode="auto">
          <a:xfrm>
            <a:off x="3738934" y="4821236"/>
            <a:ext cx="4714022" cy="1671638"/>
          </a:xfrm>
          <a:prstGeom prst="rect">
            <a:avLst/>
          </a:prstGeom>
          <a:noFill/>
        </p:spPr>
      </p:pic>
      <p:pic>
        <p:nvPicPr>
          <p:cNvPr id="21" name="00:00">
            <a:extLst>
              <a:ext uri="{FF2B5EF4-FFF2-40B4-BE49-F238E27FC236}">
                <a16:creationId xmlns:a16="http://schemas.microsoft.com/office/drawing/2014/main" id="{02DB8FA5-478D-A8EF-F1B5-673F4338FB5A}"/>
              </a:ext>
              <a:ext uri="{C183D7F6-B498-43B3-948B-1728B52AA6E4}">
                <adec:decorative xmlns:adec="http://schemas.microsoft.com/office/drawing/2017/decorative" val="1"/>
              </a:ext>
            </a:extLst>
          </p:cNvPr>
          <p:cNvPicPr>
            <a:picLocks noChangeAspect="1" noChangeArrowheads="1"/>
          </p:cNvPicPr>
          <p:nvPr/>
        </p:nvPicPr>
        <p:blipFill>
          <a:blip r:embed="rId14">
            <a:extLst>
              <a:ext uri="{28A0092B-C50C-407E-A947-70E740481C1C}">
                <a14:useLocalDpi xmlns:a14="http://schemas.microsoft.com/office/drawing/2010/main"/>
              </a:ext>
            </a:extLst>
          </a:blip>
          <a:stretch>
            <a:fillRect/>
          </a:stretch>
        </p:blipFill>
        <p:spPr bwMode="auto">
          <a:xfrm>
            <a:off x="3738990" y="4821236"/>
            <a:ext cx="4714020" cy="1671639"/>
          </a:xfrm>
          <a:prstGeom prst="rect">
            <a:avLst/>
          </a:prstGeom>
          <a:noFill/>
        </p:spPr>
      </p:pic>
    </p:spTree>
    <p:extLst>
      <p:ext uri="{BB962C8B-B14F-4D97-AF65-F5344CB8AC3E}">
        <p14:creationId xmlns:p14="http://schemas.microsoft.com/office/powerpoint/2010/main" val="195280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11"/>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2"/>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13"/>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4"/>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5"/>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6"/>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7"/>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8"/>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19"/>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30000"/>
                                  </p:stCondLst>
                                  <p:childTnLst>
                                    <p:set>
                                      <p:cBhvr>
                                        <p:cTn id="36" dur="1" fill="hold">
                                          <p:stCondLst>
                                            <p:cond delay="0"/>
                                          </p:stCondLst>
                                        </p:cTn>
                                        <p:tgtEl>
                                          <p:spTgt spid="20"/>
                                        </p:tgtEl>
                                        <p:attrNameLst>
                                          <p:attrName>style.visibility</p:attrName>
                                        </p:attrNameLst>
                                      </p:cBhvr>
                                      <p:to>
                                        <p:strVal val="visible"/>
                                      </p:to>
                                    </p:set>
                                  </p:childTnLst>
                                </p:cTn>
                              </p:par>
                            </p:childTnLst>
                          </p:cTn>
                        </p:par>
                        <p:par>
                          <p:cTn id="37" fill="hold">
                            <p:stCondLst>
                              <p:cond delay="630000"/>
                            </p:stCondLst>
                            <p:childTnLst>
                              <p:par>
                                <p:cTn id="38" presetID="1" presetClass="entr" presetSubtype="0" fill="hold" nodeType="afterEffect">
                                  <p:stCondLst>
                                    <p:cond delay="30000"/>
                                  </p:stCondLst>
                                  <p:childTnLst>
                                    <p:set>
                                      <p:cBhvr>
                                        <p:cTn id="39"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573E-7600-6E2F-B66D-F18D9386C32C}"/>
              </a:ext>
            </a:extLst>
          </p:cNvPr>
          <p:cNvSpPr>
            <a:spLocks noGrp="1"/>
          </p:cNvSpPr>
          <p:nvPr>
            <p:ph type="title"/>
          </p:nvPr>
        </p:nvSpPr>
        <p:spPr>
          <a:xfrm>
            <a:off x="831850" y="1519238"/>
            <a:ext cx="7741337" cy="2852737"/>
          </a:xfrm>
        </p:spPr>
        <p:txBody>
          <a:bodyPr>
            <a:normAutofit/>
          </a:bodyPr>
          <a:lstStyle/>
          <a:p>
            <a:r>
              <a:rPr lang="en-US" dirty="0"/>
              <a:t>Using Systematic Screening Data to…</a:t>
            </a:r>
          </a:p>
        </p:txBody>
      </p:sp>
      <p:sp>
        <p:nvSpPr>
          <p:cNvPr id="3" name="Text">
            <a:extLst>
              <a:ext uri="{FF2B5EF4-FFF2-40B4-BE49-F238E27FC236}">
                <a16:creationId xmlns:a16="http://schemas.microsoft.com/office/drawing/2014/main" id="{870111B2-FB37-6757-2551-492873BB2EB9}"/>
              </a:ext>
            </a:extLst>
          </p:cNvPr>
          <p:cNvSpPr>
            <a:spLocks noGrp="1"/>
          </p:cNvSpPr>
          <p:nvPr>
            <p:ph type="body" idx="1"/>
          </p:nvPr>
        </p:nvSpPr>
        <p:spPr>
          <a:xfrm>
            <a:off x="831850" y="4398963"/>
            <a:ext cx="10515600" cy="1500187"/>
          </a:xfrm>
        </p:spPr>
        <p:txBody>
          <a:bodyPr>
            <a:normAutofit/>
          </a:bodyPr>
          <a:lstStyle/>
          <a:p>
            <a:r>
              <a:rPr lang="en-US" sz="2000" dirty="0"/>
              <a:t>Inform Instruction at Tier 1</a:t>
            </a:r>
          </a:p>
          <a:p>
            <a:r>
              <a:rPr lang="en-US" sz="2000" dirty="0"/>
              <a:t>Empower Teachers with Low-Intensity Strategies</a:t>
            </a:r>
          </a:p>
          <a:p>
            <a:r>
              <a:rPr lang="en-US" sz="2000" dirty="0"/>
              <a:t>Connect Students to Validated Tier 2 and Tier 3 Supports</a:t>
            </a:r>
          </a:p>
        </p:txBody>
      </p:sp>
    </p:spTree>
    <p:extLst>
      <p:ext uri="{BB962C8B-B14F-4D97-AF65-F5344CB8AC3E}">
        <p14:creationId xmlns:p14="http://schemas.microsoft.com/office/powerpoint/2010/main" val="39730108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2EACD089-2B87-9177-5066-F720456AD8D1}"/>
              </a:ext>
            </a:extLst>
          </p:cNvPr>
          <p:cNvSpPr>
            <a:spLocks noGrp="1"/>
          </p:cNvSpPr>
          <p:nvPr>
            <p:ph type="title"/>
          </p:nvPr>
        </p:nvSpPr>
        <p:spPr/>
        <p:txBody>
          <a:bodyPr/>
          <a:lstStyle/>
          <a:p>
            <a:r>
              <a:rPr lang="en-US"/>
              <a:t>Inform Instruction at Tier 1</a:t>
            </a:r>
          </a:p>
        </p:txBody>
      </p:sp>
    </p:spTree>
    <p:extLst>
      <p:ext uri="{BB962C8B-B14F-4D97-AF65-F5344CB8AC3E}">
        <p14:creationId xmlns:p14="http://schemas.microsoft.com/office/powerpoint/2010/main" val="13619371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0DBC67-492D-036F-C883-6C73E504B0C6}"/>
            </a:ext>
          </a:extLst>
        </p:cNvPr>
        <p:cNvGrpSpPr/>
        <p:nvPr/>
      </p:nvGrpSpPr>
      <p:grpSpPr>
        <a:xfrm>
          <a:off x="0" y="0"/>
          <a:ext cx="0" cy="0"/>
          <a:chOff x="0" y="0"/>
          <a:chExt cx="0" cy="0"/>
        </a:xfrm>
      </p:grpSpPr>
      <p:sp>
        <p:nvSpPr>
          <p:cNvPr id="6" name="Title">
            <a:extLst>
              <a:ext uri="{FF2B5EF4-FFF2-40B4-BE49-F238E27FC236}">
                <a16:creationId xmlns:a16="http://schemas.microsoft.com/office/drawing/2014/main" id="{E160AADF-E567-ADF9-CFC3-DA181AE5CE4F}"/>
              </a:ext>
            </a:extLst>
          </p:cNvPr>
          <p:cNvSpPr>
            <a:spLocks noGrp="1"/>
          </p:cNvSpPr>
          <p:nvPr>
            <p:ph type="title"/>
          </p:nvPr>
        </p:nvSpPr>
        <p:spPr/>
        <p:txBody>
          <a:bodyPr/>
          <a:lstStyle/>
          <a:p>
            <a:r>
              <a:rPr lang="en-US"/>
              <a:t>Data to Indicate a Focus on Tier 1: School Level</a:t>
            </a:r>
          </a:p>
        </p:txBody>
      </p:sp>
      <p:pic>
        <p:nvPicPr>
          <p:cNvPr id="2" name="Content" descr="Chart that displays which percent of students are making adequate progress, have moderate difficulties, or have significant difficulties in reading skills, math skills, prosocial behavior, and motivation to learn.">
            <a:extLst>
              <a:ext uri="{FF2B5EF4-FFF2-40B4-BE49-F238E27FC236}">
                <a16:creationId xmlns:a16="http://schemas.microsoft.com/office/drawing/2014/main" id="{F0848193-71EF-6D61-1EF3-FB898DA0AD87}"/>
              </a:ext>
            </a:extLst>
          </p:cNvPr>
          <p:cNvPicPr>
            <a:picLocks noChangeAspect="1"/>
          </p:cNvPicPr>
          <p:nvPr/>
        </p:nvPicPr>
        <p:blipFill>
          <a:blip r:embed="rId2"/>
          <a:stretch/>
        </p:blipFill>
        <p:spPr>
          <a:xfrm>
            <a:off x="3049138" y="2373017"/>
            <a:ext cx="6093724" cy="3899425"/>
          </a:xfrm>
          <a:prstGeom prst="rect">
            <a:avLst/>
          </a:prstGeom>
        </p:spPr>
      </p:pic>
      <p:sp>
        <p:nvSpPr>
          <p:cNvPr id="3" name="TextBox">
            <a:extLst>
              <a:ext uri="{FF2B5EF4-FFF2-40B4-BE49-F238E27FC236}">
                <a16:creationId xmlns:a16="http://schemas.microsoft.com/office/drawing/2014/main" id="{EB46E8E9-B642-2B2A-29E2-77947F93142F}"/>
              </a:ext>
              <a:ext uri="{C183D7F6-B498-43B3-948B-1728B52AA6E4}">
                <adec:decorative xmlns:adec="http://schemas.microsoft.com/office/drawing/2017/decorative" val="1"/>
              </a:ext>
            </a:extLst>
          </p:cNvPr>
          <p:cNvSpPr txBox="1"/>
          <p:nvPr/>
        </p:nvSpPr>
        <p:spPr>
          <a:xfrm>
            <a:off x="0" y="6396335"/>
            <a:ext cx="10413242" cy="461665"/>
          </a:xfrm>
          <a:prstGeom prst="rect">
            <a:avLst/>
          </a:prstGeom>
          <a:noFill/>
        </p:spPr>
        <p:txBody>
          <a:bodyPr wrap="square" rtlCol="0">
            <a:spAutoFit/>
          </a:bodyPr>
          <a:lstStyle/>
          <a:p>
            <a:r>
              <a:rPr lang="en-US" sz="1200">
                <a:solidFill>
                  <a:prstClr val="black"/>
                </a:solidFill>
              </a:rPr>
              <a:t>Lane, K. L., Oakes, W. P., &amp; Magill, L. (2013). Primary prevention efforts: How do we implemented and monitor the Tier 1 component of our Comprehensive, Integrated, Three-Tiered (Ci3T) Model?, </a:t>
            </a:r>
            <a:r>
              <a:rPr lang="en-US" sz="1200" i="1">
                <a:solidFill>
                  <a:prstClr val="black"/>
                </a:solidFill>
              </a:rPr>
              <a:t>Preventing School Failure, 58</a:t>
            </a:r>
            <a:r>
              <a:rPr lang="en-US" sz="1200">
                <a:solidFill>
                  <a:prstClr val="black"/>
                </a:solidFill>
              </a:rPr>
              <a:t>(1), 143-158. </a:t>
            </a:r>
          </a:p>
        </p:txBody>
      </p:sp>
      <p:sp>
        <p:nvSpPr>
          <p:cNvPr id="7" name="TextBox 6">
            <a:extLst>
              <a:ext uri="{FF2B5EF4-FFF2-40B4-BE49-F238E27FC236}">
                <a16:creationId xmlns:a16="http://schemas.microsoft.com/office/drawing/2014/main" id="{5FD5550E-3DD5-91A0-65B3-B47A92C0133C}"/>
              </a:ext>
            </a:extLst>
          </p:cNvPr>
          <p:cNvSpPr txBox="1"/>
          <p:nvPr/>
        </p:nvSpPr>
        <p:spPr>
          <a:xfrm>
            <a:off x="1015621" y="1855152"/>
            <a:ext cx="10694158" cy="369332"/>
          </a:xfrm>
          <a:prstGeom prst="rect">
            <a:avLst/>
          </a:prstGeom>
          <a:noFill/>
        </p:spPr>
        <p:txBody>
          <a:bodyPr wrap="square">
            <a:spAutoFit/>
          </a:bodyPr>
          <a:lstStyle/>
          <a:p>
            <a:pPr algn="ctr"/>
            <a:r>
              <a:rPr lang="en-US" b="1">
                <a:cs typeface="Times New Roman" pitchFamily="18" charset="0"/>
              </a:rPr>
              <a:t>Social Skills Improvement System – Performance Screening Guide Spring 2012 – Total School</a:t>
            </a:r>
            <a:endParaRPr lang="en-US" b="1"/>
          </a:p>
        </p:txBody>
      </p:sp>
    </p:spTree>
    <p:extLst>
      <p:ext uri="{BB962C8B-B14F-4D97-AF65-F5344CB8AC3E}">
        <p14:creationId xmlns:p14="http://schemas.microsoft.com/office/powerpoint/2010/main" val="28373940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94C2A7C1-3D2D-A258-5B6B-9A5453BDA68A}"/>
              </a:ext>
            </a:extLst>
          </p:cNvPr>
          <p:cNvSpPr>
            <a:spLocks noGrp="1"/>
          </p:cNvSpPr>
          <p:nvPr>
            <p:ph type="title"/>
          </p:nvPr>
        </p:nvSpPr>
        <p:spPr/>
        <p:txBody>
          <a:bodyPr/>
          <a:lstStyle/>
          <a:p>
            <a:r>
              <a:rPr lang="en-US"/>
              <a:t>Data to Indicate a Focus on Tier 1: Breakdown by Grade-Level</a:t>
            </a:r>
          </a:p>
        </p:txBody>
      </p:sp>
      <p:pic>
        <p:nvPicPr>
          <p:cNvPr id="4" name="Picture 3" descr="Externalizing and Internalizing Grade Summary dashboard showing the number of students who fall into low, moderate, and high risk categories by grade-level.">
            <a:extLst>
              <a:ext uri="{FF2B5EF4-FFF2-40B4-BE49-F238E27FC236}">
                <a16:creationId xmlns:a16="http://schemas.microsoft.com/office/drawing/2014/main" id="{856FDBD9-1CF9-64EB-71C6-775CFFE3FF23}"/>
              </a:ext>
            </a:extLst>
          </p:cNvPr>
          <p:cNvPicPr>
            <a:picLocks noChangeAspect="1"/>
          </p:cNvPicPr>
          <p:nvPr/>
        </p:nvPicPr>
        <p:blipFill>
          <a:blip r:embed="rId3"/>
          <a:stretch>
            <a:fillRect/>
          </a:stretch>
        </p:blipFill>
        <p:spPr>
          <a:xfrm>
            <a:off x="494061" y="2334783"/>
            <a:ext cx="11203877" cy="2822433"/>
          </a:xfrm>
          <a:prstGeom prst="rect">
            <a:avLst/>
          </a:prstGeom>
        </p:spPr>
      </p:pic>
    </p:spTree>
    <p:extLst>
      <p:ext uri="{BB962C8B-B14F-4D97-AF65-F5344CB8AC3E}">
        <p14:creationId xmlns:p14="http://schemas.microsoft.com/office/powerpoint/2010/main" val="21055620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1668C-697D-4C8F-D134-14F5C14AE58B}"/>
              </a:ext>
            </a:extLst>
          </p:cNvPr>
          <p:cNvSpPr>
            <a:spLocks noGrp="1"/>
          </p:cNvSpPr>
          <p:nvPr>
            <p:ph type="title"/>
          </p:nvPr>
        </p:nvSpPr>
        <p:spPr/>
        <p:txBody>
          <a:bodyPr/>
          <a:lstStyle/>
          <a:p>
            <a:r>
              <a:rPr lang="en-US"/>
              <a:t>Ci3T Integrated Lesson Planning</a:t>
            </a:r>
          </a:p>
        </p:txBody>
      </p:sp>
      <p:grpSp>
        <p:nvGrpSpPr>
          <p:cNvPr id="5" name="Group" descr="Comprehensive, Integrated, Three-Tiered Model of Prevention pyramid with an arrow pointing to the bottom green tier (Tier 1).">
            <a:extLst>
              <a:ext uri="{FF2B5EF4-FFF2-40B4-BE49-F238E27FC236}">
                <a16:creationId xmlns:a16="http://schemas.microsoft.com/office/drawing/2014/main" id="{12EF95F1-8F50-1E72-9EAF-D53E25F509AE}"/>
              </a:ext>
            </a:extLst>
          </p:cNvPr>
          <p:cNvGrpSpPr/>
          <p:nvPr/>
        </p:nvGrpSpPr>
        <p:grpSpPr>
          <a:xfrm>
            <a:off x="461276" y="2112963"/>
            <a:ext cx="5836071" cy="4043114"/>
            <a:chOff x="461276" y="2112963"/>
            <a:chExt cx="5836071" cy="4043114"/>
          </a:xfrm>
        </p:grpSpPr>
        <p:pic>
          <p:nvPicPr>
            <p:cNvPr id="9" name="Picture 1" descr="Diagram&#10;&#10;Description automatically generated">
              <a:extLst>
                <a:ext uri="{FF2B5EF4-FFF2-40B4-BE49-F238E27FC236}">
                  <a16:creationId xmlns:a16="http://schemas.microsoft.com/office/drawing/2014/main" id="{2CBD09DB-9E70-B078-791A-4C4FED6DE83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9498" y="2112963"/>
              <a:ext cx="5827849" cy="4043114"/>
            </a:xfrm>
            <a:prstGeom prst="rect">
              <a:avLst/>
            </a:prstGeom>
          </p:spPr>
        </p:pic>
        <p:sp>
          <p:nvSpPr>
            <p:cNvPr id="10" name="Arrow">
              <a:extLst>
                <a:ext uri="{FF2B5EF4-FFF2-40B4-BE49-F238E27FC236}">
                  <a16:creationId xmlns:a16="http://schemas.microsoft.com/office/drawing/2014/main" id="{0487792D-380F-E773-B511-AC244F6251A8}"/>
                </a:ext>
                <a:ext uri="{C183D7F6-B498-43B3-948B-1728B52AA6E4}">
                  <adec:decorative xmlns:adec="http://schemas.microsoft.com/office/drawing/2017/decorative" val="0"/>
                </a:ext>
              </a:extLst>
            </p:cNvPr>
            <p:cNvSpPr/>
            <p:nvPr/>
          </p:nvSpPr>
          <p:spPr>
            <a:xfrm rot="1671121">
              <a:off x="461276" y="4002406"/>
              <a:ext cx="1024570" cy="516823"/>
            </a:xfrm>
            <a:prstGeom prst="rightArrow">
              <a:avLst/>
            </a:prstGeom>
            <a:noFill/>
            <a:ln w="38100">
              <a:solidFill>
                <a:schemeClr val="accent5"/>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grpSp>
      <p:pic>
        <p:nvPicPr>
          <p:cNvPr id="3" name="Picture 2" descr="Integrated Lesson Plan. Includes strategies such as active supervision, behavior specific praise, high-p request sequence, instructional choice, instructional feedback, opportunities to respond, and precorrection. Also includes core lesson elements, which are academic objectives, social skills objectives, and behavioral expectations.">
            <a:extLst>
              <a:ext uri="{FF2B5EF4-FFF2-40B4-BE49-F238E27FC236}">
                <a16:creationId xmlns:a16="http://schemas.microsoft.com/office/drawing/2014/main" id="{A0560071-6F20-D39D-2422-49FDBE65F6F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4290" b="13076"/>
          <a:stretch/>
        </p:blipFill>
        <p:spPr>
          <a:xfrm>
            <a:off x="6609242" y="2278215"/>
            <a:ext cx="4744558" cy="3029581"/>
          </a:xfrm>
          <a:prstGeom prst="rect">
            <a:avLst/>
          </a:prstGeom>
          <a:ln>
            <a:solidFill>
              <a:schemeClr val="tx1"/>
            </a:solidFill>
          </a:ln>
        </p:spPr>
      </p:pic>
      <p:sp>
        <p:nvSpPr>
          <p:cNvPr id="4" name="Citation">
            <a:extLst>
              <a:ext uri="{FF2B5EF4-FFF2-40B4-BE49-F238E27FC236}">
                <a16:creationId xmlns:a16="http://schemas.microsoft.com/office/drawing/2014/main" id="{00BB1C7F-3FEE-B691-C793-304B1990882B}"/>
              </a:ext>
              <a:ext uri="{C183D7F6-B498-43B3-948B-1728B52AA6E4}">
                <adec:decorative xmlns:adec="http://schemas.microsoft.com/office/drawing/2017/decorative" val="1"/>
              </a:ext>
            </a:extLst>
          </p:cNvPr>
          <p:cNvSpPr txBox="1"/>
          <p:nvPr/>
        </p:nvSpPr>
        <p:spPr>
          <a:xfrm>
            <a:off x="69448" y="6331191"/>
            <a:ext cx="11455802" cy="500137"/>
          </a:xfrm>
          <a:prstGeom prst="rect">
            <a:avLst/>
          </a:prstGeom>
          <a:noFill/>
        </p:spPr>
        <p:txBody>
          <a:bodyPr wrap="square">
            <a:spAutoFit/>
          </a:bodyPr>
          <a:lstStyle/>
          <a:p>
            <a:pPr marL="0" marR="0">
              <a:buNone/>
              <a:tabLst>
                <a:tab pos="2971800" algn="ctr"/>
                <a:tab pos="5943600" algn="r"/>
              </a:tabLst>
            </a:pPr>
            <a:r>
              <a:rPr lang="en-US" sz="1050">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Citation. Oakes, W. P., Lane, K. L., Lane, K. S., &amp; Buckman, M. M. (2019). </a:t>
            </a:r>
            <a:r>
              <a:rPr lang="en-US" sz="1050" i="1">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Ci3T integrated lessons plan template</a:t>
            </a:r>
            <a:r>
              <a:rPr lang="en-US" sz="1050">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 www.ci3t.org.</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p>
            <a:pPr marL="0" marR="0">
              <a:buNone/>
              <a:tabLst>
                <a:tab pos="2971800" algn="ctr"/>
                <a:tab pos="5943600" algn="r"/>
              </a:tabLst>
            </a:pPr>
            <a:r>
              <a:rPr lang="en-US" sz="1050">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Completed examples available in:</a:t>
            </a:r>
            <a:r>
              <a:rPr lang="en-US" sz="1600">
                <a:latin typeface="Calibri" panose="020F0502020204030204" pitchFamily="34" charset="0"/>
                <a:ea typeface="Calibri" panose="020F0502020204030204" pitchFamily="34" charset="0"/>
                <a:cs typeface="Times New Roman" panose="02020603050405020304" pitchFamily="18" charset="0"/>
              </a:rPr>
              <a:t> </a:t>
            </a:r>
            <a:r>
              <a:rPr lang="en-US" sz="1050">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Ci3T Project ENHANCE Research Team. (2022, July). </a:t>
            </a:r>
            <a:r>
              <a:rPr lang="en-US" sz="1050" i="1">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Embedding and integrating Ci3T domains into daily instruction</a:t>
            </a:r>
            <a:r>
              <a:rPr lang="en-US" sz="1050">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 Author. </a:t>
            </a:r>
            <a:r>
              <a:rPr lang="en-US" sz="1050">
                <a:solidFill>
                  <a:srgbClr val="808080"/>
                </a:solidFill>
                <a:effectLst/>
                <a:latin typeface="Calibri" panose="020F0502020204030204" pitchFamily="34" charset="0"/>
                <a:ea typeface="Calibri" panose="020F0502020204030204" pitchFamily="34" charset="0"/>
                <a:cs typeface="Times New Roman" panose="02020603050405020304" pitchFamily="18" charset="0"/>
                <a:hlinkClick r:id="rId5"/>
              </a:rPr>
              <a:t>https://doi.org/10.17161/ci3t.42880</a:t>
            </a:r>
            <a:r>
              <a:rPr lang="en-US" sz="1050">
                <a:solidFill>
                  <a:srgbClr val="808080"/>
                </a:solidFill>
                <a:effectLst/>
                <a:latin typeface="Calibri" panose="020F0502020204030204" pitchFamily="34" charset="0"/>
                <a:ea typeface="Calibri" panose="020F0502020204030204" pitchFamily="34" charset="0"/>
                <a:cs typeface="Times New Roman" panose="02020603050405020304" pitchFamily="18" charset="0"/>
              </a:rPr>
              <a:t> </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3">
            <a:extLst>
              <a:ext uri="{FF2B5EF4-FFF2-40B4-BE49-F238E27FC236}">
                <a16:creationId xmlns:a16="http://schemas.microsoft.com/office/drawing/2014/main" id="{04FE7E35-DF58-3A68-0348-AE9AA5EDD1F4}"/>
              </a:ext>
              <a:ext uri="{C183D7F6-B498-43B3-948B-1728B52AA6E4}">
                <adec:decorative xmlns:adec="http://schemas.microsoft.com/office/drawing/2017/decorative" val="1"/>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p:blipFill>
        <p:spPr bwMode="auto">
          <a:xfrm>
            <a:off x="11021483" y="0"/>
            <a:ext cx="1170517"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64262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16EF20-D550-4249-9C55-88E579BEE548}"/>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Integrated Lesson Plan</a:t>
            </a:r>
          </a:p>
        </p:txBody>
      </p:sp>
      <p:pic>
        <p:nvPicPr>
          <p:cNvPr id="9" name="Picture 1" descr="Integrated Lesson Plan. Includes strategies such as active supervision, behavior specific praise, high-p request sequence, instructional choice, instructional feedback, opportunities to respond, and precorrection. Also includes core lesson elements, which are academic objectives, social skills objectives, and behavioral expectations.">
            <a:extLst>
              <a:ext uri="{FF2B5EF4-FFF2-40B4-BE49-F238E27FC236}">
                <a16:creationId xmlns:a16="http://schemas.microsoft.com/office/drawing/2014/main" id="{5A29E1D8-7908-D04C-68F3-09B4F6764EB7}"/>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878297" y="75721"/>
            <a:ext cx="10502990" cy="6706558"/>
          </a:xfrm>
          <a:prstGeom prst="rect">
            <a:avLst/>
          </a:prstGeom>
          <a:ln>
            <a:solidFill>
              <a:schemeClr val="tx1"/>
            </a:solidFill>
          </a:ln>
        </p:spPr>
      </p:pic>
      <p:sp>
        <p:nvSpPr>
          <p:cNvPr id="15" name="Rectangle 1">
            <a:extLst>
              <a:ext uri="{FF2B5EF4-FFF2-40B4-BE49-F238E27FC236}">
                <a16:creationId xmlns:a16="http://schemas.microsoft.com/office/drawing/2014/main" id="{614F4E20-F682-20BC-CEDD-F9704CBCE9A0}"/>
              </a:ext>
              <a:ext uri="{C183D7F6-B498-43B3-948B-1728B52AA6E4}">
                <adec:decorative xmlns:adec="http://schemas.microsoft.com/office/drawing/2017/decorative" val="1"/>
              </a:ext>
            </a:extLst>
          </p:cNvPr>
          <p:cNvSpPr/>
          <p:nvPr/>
        </p:nvSpPr>
        <p:spPr>
          <a:xfrm>
            <a:off x="1094864" y="2574758"/>
            <a:ext cx="2033337" cy="1540042"/>
          </a:xfrm>
          <a:prstGeom prst="rect">
            <a:avLst/>
          </a:prstGeom>
          <a:noFill/>
          <a:ln w="57150" cap="flat" cmpd="sng" algn="ctr">
            <a:solidFill>
              <a:schemeClr val="accent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6" name="Rectangle 2">
            <a:extLst>
              <a:ext uri="{FF2B5EF4-FFF2-40B4-BE49-F238E27FC236}">
                <a16:creationId xmlns:a16="http://schemas.microsoft.com/office/drawing/2014/main" id="{4D10287F-4A8E-6334-0A27-66115EF16611}"/>
              </a:ext>
              <a:ext uri="{C183D7F6-B498-43B3-948B-1728B52AA6E4}">
                <adec:decorative xmlns:adec="http://schemas.microsoft.com/office/drawing/2017/decorative" val="1"/>
              </a:ext>
            </a:extLst>
          </p:cNvPr>
          <p:cNvSpPr/>
          <p:nvPr/>
        </p:nvSpPr>
        <p:spPr>
          <a:xfrm>
            <a:off x="8410259" y="502723"/>
            <a:ext cx="2694880" cy="1819371"/>
          </a:xfrm>
          <a:prstGeom prst="rect">
            <a:avLst/>
          </a:prstGeom>
          <a:noFill/>
          <a:ln w="57150" cap="flat" cmpd="sng" algn="ctr">
            <a:solidFill>
              <a:schemeClr val="accent5"/>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4" name="Picture 2" descr="Teacher Reflection form">
            <a:extLst>
              <a:ext uri="{FF2B5EF4-FFF2-40B4-BE49-F238E27FC236}">
                <a16:creationId xmlns:a16="http://schemas.microsoft.com/office/drawing/2014/main" id="{EEFCEB27-F8CB-6812-A317-974ED324FE77}"/>
              </a:ext>
            </a:extLst>
          </p:cNvPr>
          <p:cNvPicPr>
            <a:picLocks noChangeAspect="1"/>
          </p:cNvPicPr>
          <p:nvPr/>
        </p:nvPicPr>
        <p:blipFill>
          <a:blip r:embed="rId3"/>
          <a:stretch>
            <a:fillRect/>
          </a:stretch>
        </p:blipFill>
        <p:spPr>
          <a:xfrm>
            <a:off x="1155023" y="4335556"/>
            <a:ext cx="9926052" cy="2420731"/>
          </a:xfrm>
          <a:prstGeom prst="rect">
            <a:avLst/>
          </a:prstGeom>
          <a:ln>
            <a:noFill/>
          </a:ln>
          <a:effectLst/>
        </p:spPr>
      </p:pic>
      <p:sp>
        <p:nvSpPr>
          <p:cNvPr id="4" name="TextBox 3">
            <a:extLst>
              <a:ext uri="{FF2B5EF4-FFF2-40B4-BE49-F238E27FC236}">
                <a16:creationId xmlns:a16="http://schemas.microsoft.com/office/drawing/2014/main" id="{CE1B9D07-790B-3BB6-D566-CBC274150597}"/>
              </a:ext>
              <a:ext uri="{C183D7F6-B498-43B3-948B-1728B52AA6E4}">
                <adec:decorative xmlns:adec="http://schemas.microsoft.com/office/drawing/2017/decorative" val="1"/>
              </a:ext>
            </a:extLst>
          </p:cNvPr>
          <p:cNvSpPr txBox="1"/>
          <p:nvPr/>
        </p:nvSpPr>
        <p:spPr>
          <a:xfrm>
            <a:off x="878297" y="6593199"/>
            <a:ext cx="6706559" cy="233975"/>
          </a:xfrm>
          <a:prstGeom prst="rect">
            <a:avLst/>
          </a:prstGeom>
          <a:noFill/>
        </p:spPr>
        <p:txBody>
          <a:bodyPr wrap="square">
            <a:spAutoFit/>
          </a:bodyPr>
          <a:lstStyle/>
          <a:p>
            <a:pPr algn="l" rtl="0" fontAlgn="base">
              <a:lnSpc>
                <a:spcPts val="1150"/>
              </a:lnSpc>
              <a:buNone/>
            </a:pPr>
            <a:r>
              <a:rPr lang="en-US" sz="900" b="0" i="0" u="none" strike="noStrike">
                <a:solidFill>
                  <a:srgbClr val="808080"/>
                </a:solidFill>
                <a:effectLst/>
              </a:rPr>
              <a:t>Citation. Oakes, W. P., Lane, K. L., Lane, K. S., &amp; Buckman, M. M. (2019). </a:t>
            </a:r>
            <a:r>
              <a:rPr lang="en-US" sz="900" b="0" i="1" u="none" strike="noStrike">
                <a:solidFill>
                  <a:srgbClr val="808080"/>
                </a:solidFill>
                <a:effectLst/>
              </a:rPr>
              <a:t>Ci3T integrated lessons plan template</a:t>
            </a:r>
            <a:r>
              <a:rPr lang="en-US" sz="900" b="0" i="0" u="none" strike="noStrike">
                <a:solidFill>
                  <a:srgbClr val="808080"/>
                </a:solidFill>
                <a:effectLst/>
              </a:rPr>
              <a:t>. www.ci3t.org.</a:t>
            </a:r>
            <a:r>
              <a:rPr lang="en-US" sz="900" b="0" i="0">
                <a:effectLst/>
              </a:rPr>
              <a:t>​</a:t>
            </a:r>
          </a:p>
        </p:txBody>
      </p:sp>
    </p:spTree>
    <p:extLst>
      <p:ext uri="{BB962C8B-B14F-4D97-AF65-F5344CB8AC3E}">
        <p14:creationId xmlns:p14="http://schemas.microsoft.com/office/powerpoint/2010/main" val="20234842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1)">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heel(1)">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8A663-6030-8E27-7976-29A27E51B7C8}"/>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Integrating Academic, Behavior and Social Domains Video</a:t>
            </a:r>
          </a:p>
        </p:txBody>
      </p:sp>
      <p:pic>
        <p:nvPicPr>
          <p:cNvPr id="7" name="Picture">
            <a:extLst>
              <a:ext uri="{FF2B5EF4-FFF2-40B4-BE49-F238E27FC236}">
                <a16:creationId xmlns:a16="http://schemas.microsoft.com/office/drawing/2014/main" id="{C906C5A5-FFD0-3909-6BD7-D1E794C86E39}"/>
              </a:ext>
              <a:ext uri="{C183D7F6-B498-43B3-948B-1728B52AA6E4}">
                <adec:decorative xmlns:adec="http://schemas.microsoft.com/office/drawing/2017/decorative" val="1"/>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p:blipFill>
        <p:spPr bwMode="auto">
          <a:xfrm>
            <a:off x="11021483" y="0"/>
            <a:ext cx="1170517"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 name="Online Media 2" descr="Integrated Lesson Plan Video: Linguini, Masking Tape, and a Ping-Pong Ball">
            <a:hlinkClick r:id="" action="ppaction://media"/>
            <a:extLst>
              <a:ext uri="{FF2B5EF4-FFF2-40B4-BE49-F238E27FC236}">
                <a16:creationId xmlns:a16="http://schemas.microsoft.com/office/drawing/2014/main" id="{76CF3EEE-C823-7822-C1E0-5278973F3C1B}"/>
              </a:ext>
            </a:extLst>
          </p:cNvPr>
          <p:cNvPicPr>
            <a:picLocks noRot="1" noChangeAspect="1"/>
          </p:cNvPicPr>
          <p:nvPr>
            <a:videoFile r:link="rId1"/>
          </p:nvPr>
        </p:nvPicPr>
        <p:blipFill>
          <a:blip r:embed="rId5"/>
          <a:stretch>
            <a:fillRect/>
          </a:stretch>
        </p:blipFill>
        <p:spPr>
          <a:xfrm>
            <a:off x="400050" y="592188"/>
            <a:ext cx="10049669" cy="5673624"/>
          </a:xfrm>
          <a:prstGeom prst="rect">
            <a:avLst/>
          </a:prstGeom>
        </p:spPr>
      </p:pic>
    </p:spTree>
    <p:extLst>
      <p:ext uri="{BB962C8B-B14F-4D97-AF65-F5344CB8AC3E}">
        <p14:creationId xmlns:p14="http://schemas.microsoft.com/office/powerpoint/2010/main" val="243160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9D7DF-DCC7-F19A-9FEC-316971906704}"/>
            </a:ext>
          </a:extLst>
        </p:cNvPr>
        <p:cNvGrpSpPr/>
        <p:nvPr/>
      </p:nvGrpSpPr>
      <p:grpSpPr>
        <a:xfrm>
          <a:off x="0" y="0"/>
          <a:ext cx="0" cy="0"/>
          <a:chOff x="0" y="0"/>
          <a:chExt cx="0" cy="0"/>
        </a:xfrm>
      </p:grpSpPr>
      <p:sp>
        <p:nvSpPr>
          <p:cNvPr id="3" name="Title">
            <a:extLst>
              <a:ext uri="{FF2B5EF4-FFF2-40B4-BE49-F238E27FC236}">
                <a16:creationId xmlns:a16="http://schemas.microsoft.com/office/drawing/2014/main" id="{ABCB5BE4-9AE7-5D15-A01D-1248993683D0}"/>
              </a:ext>
            </a:extLst>
          </p:cNvPr>
          <p:cNvSpPr>
            <a:spLocks noGrp="1"/>
          </p:cNvSpPr>
          <p:nvPr>
            <p:ph type="title" idx="4294967295"/>
          </p:nvPr>
        </p:nvSpPr>
        <p:spPr>
          <a:xfrm>
            <a:off x="0" y="-1325563"/>
            <a:ext cx="10515600" cy="1325563"/>
          </a:xfrm>
        </p:spPr>
        <p:txBody>
          <a:bodyPr vert="horz" lIns="91440" tIns="45720" rIns="91440" bIns="45720" rtlCol="0" anchor="b">
            <a:normAutofit/>
          </a:bodyPr>
          <a:lstStyle/>
          <a:p>
            <a:r>
              <a:rPr lang="en-US"/>
              <a:t>Primary Prevention (Tier 1)</a:t>
            </a:r>
          </a:p>
        </p:txBody>
      </p:sp>
      <p:pic>
        <p:nvPicPr>
          <p:cNvPr id="6" name="Picture 1" descr="Comprehensive, Integrated, Three-Tiered Model of Prevention pyramid.">
            <a:extLst>
              <a:ext uri="{FF2B5EF4-FFF2-40B4-BE49-F238E27FC236}">
                <a16:creationId xmlns:a16="http://schemas.microsoft.com/office/drawing/2014/main" id="{7E31DA83-40A9-CFD5-603E-640AC916CDF6}"/>
              </a:ext>
            </a:extLst>
          </p:cNvPr>
          <p:cNvPicPr>
            <a:picLocks noGrp="1" noRot="1" noChangeAspect="1" noMove="1" noResize="1" noEditPoints="1" noAdjustHandles="1" noChangeArrowheads="1" noChangeShapeType="1" noCrop="1"/>
          </p:cNvPicPr>
          <p:nvPr/>
        </p:nvPicPr>
        <p:blipFill>
          <a:blip r:embed="rId3"/>
          <a:stretch>
            <a:fillRect/>
          </a:stretch>
        </p:blipFill>
        <p:spPr>
          <a:xfrm>
            <a:off x="202595" y="0"/>
            <a:ext cx="11786810" cy="6858000"/>
          </a:xfrm>
          <a:prstGeom prst="rect">
            <a:avLst/>
          </a:prstGeom>
        </p:spPr>
      </p:pic>
      <p:sp>
        <p:nvSpPr>
          <p:cNvPr id="2" name="Outline" descr="Green trapezoid outlining Tier 1 on the bottom of the Comprehensive, Integrated, Three-Tiered Model of Prevention pyramid. ">
            <a:extLst>
              <a:ext uri="{FF2B5EF4-FFF2-40B4-BE49-F238E27FC236}">
                <a16:creationId xmlns:a16="http://schemas.microsoft.com/office/drawing/2014/main" id="{820FE07B-795D-366D-7441-1EBFD004148B}"/>
              </a:ext>
            </a:extLst>
          </p:cNvPr>
          <p:cNvSpPr/>
          <p:nvPr/>
        </p:nvSpPr>
        <p:spPr>
          <a:xfrm>
            <a:off x="2019300" y="3129625"/>
            <a:ext cx="8153399" cy="3609975"/>
          </a:xfrm>
          <a:prstGeom prst="trapezoid">
            <a:avLst>
              <a:gd name="adj" fmla="val 71146"/>
            </a:avLst>
          </a:prstGeom>
          <a:noFill/>
          <a:ln>
            <a:solidFill>
              <a:schemeClr val="accent1"/>
            </a:solidFill>
          </a:ln>
          <a:effectLst>
            <a:glow rad="127000">
              <a:schemeClr val="accent1">
                <a:alpha val="8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 name="Image" descr="Ci3T: Primary (Tier 1) Prevention Efforts module covers">
            <a:extLst>
              <a:ext uri="{FF2B5EF4-FFF2-40B4-BE49-F238E27FC236}">
                <a16:creationId xmlns:a16="http://schemas.microsoft.com/office/drawing/2014/main" id="{20470B78-2281-C366-DA56-FC08C304189A}"/>
              </a:ext>
            </a:extLst>
          </p:cNvPr>
          <p:cNvGrpSpPr/>
          <p:nvPr/>
        </p:nvGrpSpPr>
        <p:grpSpPr>
          <a:xfrm>
            <a:off x="1872709" y="4055600"/>
            <a:ext cx="8446580" cy="1828800"/>
            <a:chOff x="2069020" y="4493319"/>
            <a:chExt cx="8446580" cy="1828800"/>
          </a:xfrm>
        </p:grpSpPr>
        <p:pic>
          <p:nvPicPr>
            <p:cNvPr id="8" name="Picture 3" descr="A collage of children with text&#10;&#10;AI-generated content may be incorrect.">
              <a:extLst>
                <a:ext uri="{FF2B5EF4-FFF2-40B4-BE49-F238E27FC236}">
                  <a16:creationId xmlns:a16="http://schemas.microsoft.com/office/drawing/2014/main" id="{A03B0D9A-6A6A-44FE-C852-DA182805F9DB}"/>
                </a:ext>
              </a:extLst>
            </p:cNvPr>
            <p:cNvPicPr>
              <a:picLocks noChangeAspect="1"/>
            </p:cNvPicPr>
            <p:nvPr/>
          </p:nvPicPr>
          <p:blipFill>
            <a:blip r:embed="rId4"/>
            <a:stretch>
              <a:fillRect/>
            </a:stretch>
          </p:blipFill>
          <p:spPr>
            <a:xfrm>
              <a:off x="6852819" y="4493319"/>
              <a:ext cx="3662781" cy="1828800"/>
            </a:xfrm>
            <a:prstGeom prst="rect">
              <a:avLst/>
            </a:prstGeom>
          </p:spPr>
        </p:pic>
        <p:pic>
          <p:nvPicPr>
            <p:cNvPr id="5" name="Picture 2" descr="A collage of children and adults&#10;&#10;AI-generated content may be incorrect.">
              <a:extLst>
                <a:ext uri="{FF2B5EF4-FFF2-40B4-BE49-F238E27FC236}">
                  <a16:creationId xmlns:a16="http://schemas.microsoft.com/office/drawing/2014/main" id="{5CD938C9-B19E-402C-C760-EA741EDC1536}"/>
                </a:ext>
              </a:extLst>
            </p:cNvPr>
            <p:cNvPicPr>
              <a:picLocks noChangeAspect="1"/>
            </p:cNvPicPr>
            <p:nvPr/>
          </p:nvPicPr>
          <p:blipFill>
            <a:blip r:embed="rId5"/>
            <a:stretch>
              <a:fillRect/>
            </a:stretch>
          </p:blipFill>
          <p:spPr>
            <a:xfrm>
              <a:off x="2069020" y="4493319"/>
              <a:ext cx="4819487" cy="1828800"/>
            </a:xfrm>
            <a:prstGeom prst="rect">
              <a:avLst/>
            </a:prstGeom>
          </p:spPr>
        </p:pic>
      </p:grpSp>
    </p:spTree>
    <p:extLst>
      <p:ext uri="{BB962C8B-B14F-4D97-AF65-F5344CB8AC3E}">
        <p14:creationId xmlns:p14="http://schemas.microsoft.com/office/powerpoint/2010/main" val="3393545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95C8B5-1AFA-6A25-3745-F884FD98F611}"/>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BD7687E4-025B-FA40-BDB9-95CAEC929C52}"/>
              </a:ext>
              <a:ext uri="{C183D7F6-B498-43B3-948B-1728B52AA6E4}">
                <adec:decorative xmlns:adec="http://schemas.microsoft.com/office/drawing/2017/decorative" val="1"/>
              </a:ext>
            </a:extLst>
          </p:cNvPr>
          <p:cNvSpPr>
            <a:spLocks noGrp="1"/>
          </p:cNvSpPr>
          <p:nvPr>
            <p:ph type="title"/>
          </p:nvPr>
        </p:nvSpPr>
        <p:spPr/>
        <p:txBody>
          <a:bodyPr/>
          <a:lstStyle/>
          <a:p>
            <a:r>
              <a:rPr lang="en-US"/>
              <a:t>Let’s Chat!</a:t>
            </a:r>
          </a:p>
        </p:txBody>
      </p:sp>
      <p:sp>
        <p:nvSpPr>
          <p:cNvPr id="4" name="Title hidden">
            <a:extLst>
              <a:ext uri="{FF2B5EF4-FFF2-40B4-BE49-F238E27FC236}">
                <a16:creationId xmlns:a16="http://schemas.microsoft.com/office/drawing/2014/main" id="{FD55FB93-BCE3-46ED-0873-3B7C74C18315}"/>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Let’s Chat! 1</a:t>
            </a:r>
          </a:p>
        </p:txBody>
      </p:sp>
      <p:sp>
        <p:nvSpPr>
          <p:cNvPr id="3" name="Content">
            <a:extLst>
              <a:ext uri="{FF2B5EF4-FFF2-40B4-BE49-F238E27FC236}">
                <a16:creationId xmlns:a16="http://schemas.microsoft.com/office/drawing/2014/main" id="{A988CC2C-8825-09EC-61C6-CAD4EF2F1E86}"/>
              </a:ext>
            </a:extLst>
          </p:cNvPr>
          <p:cNvSpPr>
            <a:spLocks noGrp="1"/>
          </p:cNvSpPr>
          <p:nvPr>
            <p:ph sz="half" idx="1"/>
          </p:nvPr>
        </p:nvSpPr>
        <p:spPr>
          <a:xfrm>
            <a:off x="838200" y="1825625"/>
            <a:ext cx="5498584" cy="4351338"/>
          </a:xfrm>
        </p:spPr>
        <p:txBody>
          <a:bodyPr>
            <a:normAutofit fontScale="92500" lnSpcReduction="10000"/>
          </a:bodyPr>
          <a:lstStyle/>
          <a:p>
            <a:pPr marL="0" indent="0">
              <a:buNone/>
            </a:pPr>
            <a:r>
              <a:rPr lang="en-US" sz="3600"/>
              <a:t>What is one way you could integrate social skills or a behavioral objective into an upcoming lesson?</a:t>
            </a:r>
          </a:p>
          <a:p>
            <a:pPr marL="0" indent="0">
              <a:buNone/>
            </a:pPr>
            <a:endParaRPr lang="en-US" sz="3600"/>
          </a:p>
          <a:p>
            <a:pPr marL="0" indent="0">
              <a:buNone/>
            </a:pPr>
            <a:r>
              <a:rPr lang="en-US" sz="3600"/>
              <a:t>What low-intensity teacher-delivered strategies might you be able to integrate into an upcoming lesson?</a:t>
            </a:r>
          </a:p>
        </p:txBody>
      </p:sp>
      <p:pic>
        <p:nvPicPr>
          <p:cNvPr id="11" name="Picture 1" descr="A screenshot of a blank Zoom chat box">
            <a:extLst>
              <a:ext uri="{FF2B5EF4-FFF2-40B4-BE49-F238E27FC236}">
                <a16:creationId xmlns:a16="http://schemas.microsoft.com/office/drawing/2014/main" id="{8B66E155-2D92-F816-4CA3-7726DF1247ED}"/>
              </a:ext>
            </a:extLst>
          </p:cNvPr>
          <p:cNvPicPr>
            <a:picLocks noGrp="1" noChangeAspect="1"/>
          </p:cNvPicPr>
          <p:nvPr>
            <p:ph sz="half" idx="2"/>
          </p:nvPr>
        </p:nvPicPr>
        <p:blipFill>
          <a:blip r:embed="rId2"/>
          <a:stretch>
            <a:fillRect/>
          </a:stretch>
        </p:blipFill>
        <p:spPr>
          <a:xfrm>
            <a:off x="6695691" y="2039832"/>
            <a:ext cx="3318732" cy="3575997"/>
          </a:xfrm>
          <a:ln>
            <a:solidFill>
              <a:schemeClr val="tx1"/>
            </a:solidFill>
          </a:ln>
        </p:spPr>
      </p:pic>
      <p:grpSp>
        <p:nvGrpSpPr>
          <p:cNvPr id="17" name="Image">
            <a:extLst>
              <a:ext uri="{FF2B5EF4-FFF2-40B4-BE49-F238E27FC236}">
                <a16:creationId xmlns:a16="http://schemas.microsoft.com/office/drawing/2014/main" id="{4F7026AC-6213-1815-3C16-1BB156FA34F0}"/>
              </a:ext>
              <a:ext uri="{C183D7F6-B498-43B3-948B-1728B52AA6E4}">
                <adec:decorative xmlns:adec="http://schemas.microsoft.com/office/drawing/2017/decorative" val="1"/>
              </a:ext>
            </a:extLst>
          </p:cNvPr>
          <p:cNvGrpSpPr/>
          <p:nvPr/>
        </p:nvGrpSpPr>
        <p:grpSpPr>
          <a:xfrm>
            <a:off x="10178263" y="2781745"/>
            <a:ext cx="1614817" cy="2192176"/>
            <a:chOff x="10326029" y="3813717"/>
            <a:chExt cx="1561171" cy="2129883"/>
          </a:xfrm>
        </p:grpSpPr>
        <p:pic>
          <p:nvPicPr>
            <p:cNvPr id="7" name="Picture 4" descr="Keyboard outline">
              <a:extLst>
                <a:ext uri="{FF2B5EF4-FFF2-40B4-BE49-F238E27FC236}">
                  <a16:creationId xmlns:a16="http://schemas.microsoft.com/office/drawing/2014/main" id="{E4454A21-44E2-5FAA-EC1C-549F138E70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595666" y="4830077"/>
              <a:ext cx="1060895" cy="1060895"/>
            </a:xfrm>
            <a:prstGeom prst="rect">
              <a:avLst/>
            </a:prstGeom>
          </p:spPr>
        </p:pic>
        <p:pic>
          <p:nvPicPr>
            <p:cNvPr id="14" name="Picture 3" descr="Computer outline">
              <a:extLst>
                <a:ext uri="{FF2B5EF4-FFF2-40B4-BE49-F238E27FC236}">
                  <a16:creationId xmlns:a16="http://schemas.microsoft.com/office/drawing/2014/main" id="{15E15FB4-0E22-B309-BBA1-8551F94BB89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389583" y="3887462"/>
              <a:ext cx="1473063" cy="1473063"/>
            </a:xfrm>
            <a:prstGeom prst="rect">
              <a:avLst/>
            </a:prstGeom>
          </p:spPr>
        </p:pic>
        <p:sp>
          <p:nvSpPr>
            <p:cNvPr id="16" name="Picture 2">
              <a:extLst>
                <a:ext uri="{FF2B5EF4-FFF2-40B4-BE49-F238E27FC236}">
                  <a16:creationId xmlns:a16="http://schemas.microsoft.com/office/drawing/2014/main" id="{1554B6AF-6265-E2FD-C4DD-D62D64687261}"/>
                </a:ext>
              </a:extLst>
            </p:cNvPr>
            <p:cNvSpPr/>
            <p:nvPr/>
          </p:nvSpPr>
          <p:spPr>
            <a:xfrm>
              <a:off x="10326029" y="3813717"/>
              <a:ext cx="1561171" cy="21298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42869201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035F12C7-2FDC-4CDD-7A8C-A3D660E0236E}"/>
              </a:ext>
              <a:ext uri="{C183D7F6-B498-43B3-948B-1728B52AA6E4}">
                <adec:decorative xmlns:adec="http://schemas.microsoft.com/office/drawing/2017/decorative" val="1"/>
              </a:ext>
            </a:extLst>
          </p:cNvPr>
          <p:cNvSpPr txBox="1">
            <a:spLocks noGrp="1"/>
          </p:cNvSpPr>
          <p:nvPr>
            <p:ph type="title" idx="4294967295"/>
          </p:nvPr>
        </p:nvSpPr>
        <p:spPr>
          <a:xfrm>
            <a:off x="838200" y="405619"/>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Module Connection!</a:t>
            </a:r>
            <a:br>
              <a:rPr kumimoji="0" lang="en-US" sz="4400" b="1" i="0" u="none" strike="noStrike" kern="1200" cap="none" spc="-150" normalizeH="0" baseline="0" noProof="0">
                <a:ln>
                  <a:noFill/>
                </a:ln>
                <a:solidFill>
                  <a:schemeClr val="tx1"/>
                </a:solidFill>
                <a:effectLst/>
                <a:uLnTx/>
                <a:uFillTx/>
                <a:latin typeface="+mj-lt"/>
                <a:ea typeface="+mj-ea"/>
                <a:cs typeface="+mj-cs"/>
              </a:rPr>
            </a:br>
            <a:r>
              <a:rPr kumimoji="0" lang="en-US" sz="2700" b="1" i="0" u="none" strike="noStrike" kern="1200" cap="none" spc="-150" normalizeH="0" baseline="0" noProof="0">
                <a:ln>
                  <a:noFill/>
                </a:ln>
                <a:solidFill>
                  <a:schemeClr val="accent5"/>
                </a:solidFill>
                <a:effectLst/>
                <a:uLnTx/>
                <a:uFillTx/>
                <a:latin typeface="+mj-lt"/>
                <a:ea typeface="+mj-ea"/>
                <a:cs typeface="+mj-cs"/>
              </a:rPr>
              <a:t>6-Step Instructional Approach for Responding to Challenging Behavior</a:t>
            </a:r>
            <a:endParaRPr kumimoji="0" lang="en-US" sz="4400" b="1" i="0" u="none" strike="noStrike" kern="1200" cap="none" spc="-150" normalizeH="0" baseline="0" noProof="0">
              <a:ln>
                <a:noFill/>
              </a:ln>
              <a:solidFill>
                <a:schemeClr val="tx1"/>
              </a:solidFill>
              <a:effectLst/>
              <a:uLnTx/>
              <a:uFillTx/>
              <a:latin typeface="+mj-lt"/>
              <a:ea typeface="+mj-ea"/>
              <a:cs typeface="+mj-cs"/>
            </a:endParaRPr>
          </a:p>
        </p:txBody>
      </p:sp>
      <p:sp>
        <p:nvSpPr>
          <p:cNvPr id="5" name="Title (hidden)">
            <a:extLst>
              <a:ext uri="{FF2B5EF4-FFF2-40B4-BE49-F238E27FC236}">
                <a16:creationId xmlns:a16="http://schemas.microsoft.com/office/drawing/2014/main" id="{B6718CDB-829C-EFDE-7813-F02855887464}"/>
              </a:ext>
            </a:extLst>
          </p:cNvPr>
          <p:cNvSpPr>
            <a:spLocks noGrp="1"/>
          </p:cNvSpPr>
          <p:nvPr>
            <p:ph type="title"/>
          </p:nvPr>
        </p:nvSpPr>
        <p:spPr>
          <a:xfrm>
            <a:off x="838200" y="-1540465"/>
            <a:ext cx="10515600" cy="1325563"/>
          </a:xfrm>
        </p:spPr>
        <p:txBody>
          <a:bodyPr/>
          <a:lstStyle/>
          <a:p>
            <a:r>
              <a:rPr lang="en-US"/>
              <a:t>Module Connection 1</a:t>
            </a:r>
          </a:p>
        </p:txBody>
      </p:sp>
      <p:grpSp>
        <p:nvGrpSpPr>
          <p:cNvPr id="2" name="Group 1" descr="Screenshot of Ci3T videos">
            <a:extLst>
              <a:ext uri="{FF2B5EF4-FFF2-40B4-BE49-F238E27FC236}">
                <a16:creationId xmlns:a16="http://schemas.microsoft.com/office/drawing/2014/main" id="{1D974FE3-910F-CBCF-0ADC-A162E2ED47A2}"/>
              </a:ext>
            </a:extLst>
          </p:cNvPr>
          <p:cNvGrpSpPr/>
          <p:nvPr/>
        </p:nvGrpSpPr>
        <p:grpSpPr>
          <a:xfrm>
            <a:off x="550408" y="2188688"/>
            <a:ext cx="4134147" cy="3701240"/>
            <a:chOff x="550408" y="2188688"/>
            <a:chExt cx="4134147" cy="3701240"/>
          </a:xfrm>
        </p:grpSpPr>
        <p:pic>
          <p:nvPicPr>
            <p:cNvPr id="6" name="Picture 1" descr="A screenshot of a video game&#10;&#10;Description automatically generated">
              <a:extLst>
                <a:ext uri="{FF2B5EF4-FFF2-40B4-BE49-F238E27FC236}">
                  <a16:creationId xmlns:a16="http://schemas.microsoft.com/office/drawing/2014/main" id="{7CD1A545-E85C-93C7-7500-1B7610A3820D}"/>
                </a:ext>
              </a:extLst>
            </p:cNvPr>
            <p:cNvPicPr>
              <a:picLocks noChangeAspect="1"/>
            </p:cNvPicPr>
            <p:nvPr/>
          </p:nvPicPr>
          <p:blipFill>
            <a:blip r:embed="rId3"/>
            <a:stretch>
              <a:fillRect/>
            </a:stretch>
          </p:blipFill>
          <p:spPr>
            <a:xfrm>
              <a:off x="550408" y="2188688"/>
              <a:ext cx="3365079" cy="1904762"/>
            </a:xfrm>
            <a:prstGeom prst="rect">
              <a:avLst/>
            </a:prstGeom>
            <a:ln>
              <a:solidFill>
                <a:schemeClr val="tx1"/>
              </a:solidFill>
            </a:ln>
          </p:spPr>
        </p:pic>
        <p:pic>
          <p:nvPicPr>
            <p:cNvPr id="8" name="Picture 2" descr="A person in a tie&#10;&#10;Description automatically generated">
              <a:extLst>
                <a:ext uri="{FF2B5EF4-FFF2-40B4-BE49-F238E27FC236}">
                  <a16:creationId xmlns:a16="http://schemas.microsoft.com/office/drawing/2014/main" id="{E79705F1-8098-D929-BF2C-112C0F55130F}"/>
                </a:ext>
              </a:extLst>
            </p:cNvPr>
            <p:cNvPicPr>
              <a:picLocks noChangeAspect="1"/>
            </p:cNvPicPr>
            <p:nvPr/>
          </p:nvPicPr>
          <p:blipFill>
            <a:blip r:embed="rId4"/>
            <a:stretch>
              <a:fillRect/>
            </a:stretch>
          </p:blipFill>
          <p:spPr>
            <a:xfrm>
              <a:off x="940086" y="3032785"/>
              <a:ext cx="3390476" cy="1904762"/>
            </a:xfrm>
            <a:prstGeom prst="rect">
              <a:avLst/>
            </a:prstGeom>
            <a:ln>
              <a:solidFill>
                <a:schemeClr val="tx1"/>
              </a:solidFill>
            </a:ln>
          </p:spPr>
        </p:pic>
        <p:pic>
          <p:nvPicPr>
            <p:cNvPr id="4" name="Picture 3" descr="A person standing next to a person&#10;&#10;Description automatically generated">
              <a:extLst>
                <a:ext uri="{FF2B5EF4-FFF2-40B4-BE49-F238E27FC236}">
                  <a16:creationId xmlns:a16="http://schemas.microsoft.com/office/drawing/2014/main" id="{C24A83A1-E8EA-5057-693D-77A2BBC03941}"/>
                </a:ext>
              </a:extLst>
            </p:cNvPr>
            <p:cNvPicPr>
              <a:picLocks noChangeAspect="1"/>
            </p:cNvPicPr>
            <p:nvPr/>
          </p:nvPicPr>
          <p:blipFill>
            <a:blip r:embed="rId5"/>
            <a:stretch>
              <a:fillRect/>
            </a:stretch>
          </p:blipFill>
          <p:spPr>
            <a:xfrm>
              <a:off x="1281381" y="3985166"/>
              <a:ext cx="3403174" cy="1904762"/>
            </a:xfrm>
            <a:prstGeom prst="rect">
              <a:avLst/>
            </a:prstGeom>
            <a:ln>
              <a:solidFill>
                <a:schemeClr val="tx1"/>
              </a:solidFill>
            </a:ln>
          </p:spPr>
        </p:pic>
      </p:grpSp>
      <p:grpSp>
        <p:nvGrpSpPr>
          <p:cNvPr id="3" name="Group 2" descr="Integrated Lesson Plan form">
            <a:extLst>
              <a:ext uri="{FF2B5EF4-FFF2-40B4-BE49-F238E27FC236}">
                <a16:creationId xmlns:a16="http://schemas.microsoft.com/office/drawing/2014/main" id="{DCB66BAC-4441-5588-BCCA-4FAE16CF91E6}"/>
              </a:ext>
            </a:extLst>
          </p:cNvPr>
          <p:cNvGrpSpPr/>
          <p:nvPr/>
        </p:nvGrpSpPr>
        <p:grpSpPr>
          <a:xfrm>
            <a:off x="4831566" y="2188688"/>
            <a:ext cx="3757168" cy="3675420"/>
            <a:chOff x="4831566" y="2188688"/>
            <a:chExt cx="3757168" cy="3675420"/>
          </a:xfrm>
        </p:grpSpPr>
        <p:pic>
          <p:nvPicPr>
            <p:cNvPr id="13" name="Picture 5">
              <a:extLst>
                <a:ext uri="{FF2B5EF4-FFF2-40B4-BE49-F238E27FC236}">
                  <a16:creationId xmlns:a16="http://schemas.microsoft.com/office/drawing/2014/main" id="{6BDFB72E-679D-887B-DE6B-A38C85F8A9F5}"/>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5185559" y="3429000"/>
              <a:ext cx="3403175" cy="2435108"/>
            </a:xfrm>
            <a:prstGeom prst="rect">
              <a:avLst/>
            </a:prstGeom>
            <a:ln>
              <a:solidFill>
                <a:schemeClr val="tx1"/>
              </a:solidFill>
            </a:ln>
          </p:spPr>
        </p:pic>
        <p:pic>
          <p:nvPicPr>
            <p:cNvPr id="12" name="Picture 4">
              <a:extLst>
                <a:ext uri="{FF2B5EF4-FFF2-40B4-BE49-F238E27FC236}">
                  <a16:creationId xmlns:a16="http://schemas.microsoft.com/office/drawing/2014/main" id="{EBE5227B-E9FB-9BEF-AF3E-98D5767A0D97}"/>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4831566" y="2188688"/>
              <a:ext cx="3444949" cy="2435108"/>
            </a:xfrm>
            <a:prstGeom prst="rect">
              <a:avLst/>
            </a:prstGeom>
            <a:ln>
              <a:solidFill>
                <a:schemeClr val="tx1"/>
              </a:solidFill>
            </a:ln>
          </p:spPr>
        </p:pic>
      </p:grpSp>
      <p:pic>
        <p:nvPicPr>
          <p:cNvPr id="1026" name="Picture 6" descr="Embedding and Integrating Ci3T Domains Into Daily Instruction module cover">
            <a:extLst>
              <a:ext uri="{FF2B5EF4-FFF2-40B4-BE49-F238E27FC236}">
                <a16:creationId xmlns:a16="http://schemas.microsoft.com/office/drawing/2014/main" id="{04FE7E35-DF58-3A68-0348-AE9AA5EDD1F4}"/>
              </a:ext>
            </a:extLst>
          </p:cNvPr>
          <p:cNvPicPr>
            <a:picLocks noChangeAspect="1" noChangeArrowheads="1"/>
          </p:cNvPicPr>
          <p:nvPr/>
        </p:nvPicPr>
        <p:blipFill>
          <a:blip r:embed="rId8"/>
          <a:srcRect/>
          <a:stretch/>
        </p:blipFill>
        <p:spPr bwMode="auto">
          <a:xfrm>
            <a:off x="9067360" y="2188688"/>
            <a:ext cx="2184554" cy="3413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137871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26715-FA62-975A-7A7E-33B55D6754D8}"/>
            </a:ext>
          </a:extLst>
        </p:cNvPr>
        <p:cNvGrpSpPr/>
        <p:nvPr/>
      </p:nvGrpSpPr>
      <p:grpSpPr>
        <a:xfrm>
          <a:off x="0" y="0"/>
          <a:ext cx="0" cy="0"/>
          <a:chOff x="0" y="0"/>
          <a:chExt cx="0" cy="0"/>
        </a:xfrm>
      </p:grpSpPr>
      <p:sp>
        <p:nvSpPr>
          <p:cNvPr id="2" name="Title (hidden)">
            <a:extLst>
              <a:ext uri="{FF2B5EF4-FFF2-40B4-BE49-F238E27FC236}">
                <a16:creationId xmlns:a16="http://schemas.microsoft.com/office/drawing/2014/main" id="{26355506-1F75-10B6-1D13-BE3D06F2C507}"/>
              </a:ext>
            </a:extLst>
          </p:cNvPr>
          <p:cNvSpPr>
            <a:spLocks noGrp="1"/>
          </p:cNvSpPr>
          <p:nvPr>
            <p:ph type="title"/>
          </p:nvPr>
        </p:nvSpPr>
        <p:spPr>
          <a:xfrm>
            <a:off x="838200" y="-1540465"/>
            <a:ext cx="10515600" cy="1325563"/>
          </a:xfrm>
        </p:spPr>
        <p:txBody>
          <a:bodyPr/>
          <a:lstStyle/>
          <a:p>
            <a:r>
              <a:rPr lang="en-US"/>
              <a:t>Join us at future EMPOWER+ to learn more! 1</a:t>
            </a:r>
          </a:p>
        </p:txBody>
      </p:sp>
      <p:graphicFrame>
        <p:nvGraphicFramePr>
          <p:cNvPr id="5" name="Content">
            <a:extLst>
              <a:ext uri="{FF2B5EF4-FFF2-40B4-BE49-F238E27FC236}">
                <a16:creationId xmlns:a16="http://schemas.microsoft.com/office/drawing/2014/main" id="{1F1526F7-ECF8-ED69-7D20-661174DEC4F6}"/>
              </a:ext>
            </a:extLst>
          </p:cNvPr>
          <p:cNvGraphicFramePr>
            <a:graphicFrameLocks/>
          </p:cNvGraphicFramePr>
          <p:nvPr/>
        </p:nvGraphicFramePr>
        <p:xfrm>
          <a:off x="744686" y="1770121"/>
          <a:ext cx="8874801" cy="4254011"/>
        </p:xfrm>
        <a:graphic>
          <a:graphicData uri="http://schemas.openxmlformats.org/drawingml/2006/table">
            <a:tbl>
              <a:tblPr firstRow="1" bandRow="1">
                <a:tableStyleId>{5C22544A-7EE6-4342-B048-85BDC9FD1C3A}</a:tableStyleId>
              </a:tblPr>
              <a:tblGrid>
                <a:gridCol w="7106962">
                  <a:extLst>
                    <a:ext uri="{9D8B030D-6E8A-4147-A177-3AD203B41FA5}">
                      <a16:colId xmlns:a16="http://schemas.microsoft.com/office/drawing/2014/main" val="1684673339"/>
                    </a:ext>
                  </a:extLst>
                </a:gridCol>
                <a:gridCol w="1767839">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
        <p:nvSpPr>
          <p:cNvPr id="9" name="Yellow Box" descr="Yellow Box outlining EMPOWER+ Session Ci3T In Action: Integrated Lesson Planning for Enhanced Instruction on November 18, 2025 Tuesday">
            <a:extLst>
              <a:ext uri="{FF2B5EF4-FFF2-40B4-BE49-F238E27FC236}">
                <a16:creationId xmlns:a16="http://schemas.microsoft.com/office/drawing/2014/main" id="{AD4F7C35-D8B0-FC32-4497-CBCC1EE6EB4F}"/>
              </a:ext>
            </a:extLst>
          </p:cNvPr>
          <p:cNvSpPr/>
          <p:nvPr/>
        </p:nvSpPr>
        <p:spPr>
          <a:xfrm>
            <a:off x="744685" y="3331866"/>
            <a:ext cx="8874801" cy="49930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4" name="Title 1">
            <a:extLst>
              <a:ext uri="{FF2B5EF4-FFF2-40B4-BE49-F238E27FC236}">
                <a16:creationId xmlns:a16="http://schemas.microsoft.com/office/drawing/2014/main" id="{1A0F4382-6710-8C85-A9C3-3AF7DBD370A7}"/>
              </a:ext>
              <a:ext uri="{C183D7F6-B498-43B3-948B-1728B52AA6E4}">
                <adec:decorative xmlns:adec="http://schemas.microsoft.com/office/drawing/2017/decorative" val="1"/>
              </a:ext>
            </a:extLst>
          </p:cNvPr>
          <p:cNvSpPr txBox="1">
            <a:spLocks/>
          </p:cNvSpPr>
          <p:nvPr/>
        </p:nvSpPr>
        <p:spPr>
          <a:xfrm>
            <a:off x="744685" y="44455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Join us at future EMPOWER+ to learn more! </a:t>
            </a:r>
          </a:p>
        </p:txBody>
      </p:sp>
      <p:pic>
        <p:nvPicPr>
          <p:cNvPr id="6" name="Picture 5">
            <a:extLst>
              <a:ext uri="{FF2B5EF4-FFF2-40B4-BE49-F238E27FC236}">
                <a16:creationId xmlns:a16="http://schemas.microsoft.com/office/drawing/2014/main" id="{82B5A3AF-1614-FBC0-DB21-5352A538AC32}"/>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847640" y="3142159"/>
            <a:ext cx="2074729" cy="1603200"/>
          </a:xfrm>
          <a:prstGeom prst="rect">
            <a:avLst/>
          </a:prstGeom>
          <a:ln>
            <a:solidFill>
              <a:schemeClr val="tx1"/>
            </a:solidFill>
          </a:ln>
        </p:spPr>
      </p:pic>
    </p:spTree>
    <p:extLst>
      <p:ext uri="{BB962C8B-B14F-4D97-AF65-F5344CB8AC3E}">
        <p14:creationId xmlns:p14="http://schemas.microsoft.com/office/powerpoint/2010/main" val="1249313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B6CC7FB-10F8-33A6-39F3-B3D0714E7581}"/>
              </a:ext>
            </a:extLst>
          </p:cNvPr>
          <p:cNvSpPr>
            <a:spLocks noGrp="1"/>
          </p:cNvSpPr>
          <p:nvPr>
            <p:ph type="title"/>
          </p:nvPr>
        </p:nvSpPr>
        <p:spPr/>
        <p:txBody>
          <a:bodyPr/>
          <a:lstStyle/>
          <a:p>
            <a:r>
              <a:rPr lang="en-US"/>
              <a:t>A Focus on: Responding to Challenging Behavior</a:t>
            </a:r>
          </a:p>
        </p:txBody>
      </p:sp>
      <p:grpSp>
        <p:nvGrpSpPr>
          <p:cNvPr id="3" name="Group" descr="Reactive Plan Flow Chart for Responding to Challenging Behavior">
            <a:extLst>
              <a:ext uri="{FF2B5EF4-FFF2-40B4-BE49-F238E27FC236}">
                <a16:creationId xmlns:a16="http://schemas.microsoft.com/office/drawing/2014/main" id="{C6E4C3DA-40FC-EC28-CBF6-13253EB4A328}"/>
              </a:ext>
            </a:extLst>
          </p:cNvPr>
          <p:cNvGrpSpPr/>
          <p:nvPr/>
        </p:nvGrpSpPr>
        <p:grpSpPr>
          <a:xfrm>
            <a:off x="461276" y="2112963"/>
            <a:ext cx="5836071" cy="4043114"/>
            <a:chOff x="461276" y="2112963"/>
            <a:chExt cx="5836071" cy="4043114"/>
          </a:xfrm>
        </p:grpSpPr>
        <p:pic>
          <p:nvPicPr>
            <p:cNvPr id="8" name="Picture 1" descr="Diagram&#10;&#10;Description automatically generated">
              <a:extLst>
                <a:ext uri="{FF2B5EF4-FFF2-40B4-BE49-F238E27FC236}">
                  <a16:creationId xmlns:a16="http://schemas.microsoft.com/office/drawing/2014/main" id="{F3756766-7F2A-E223-54A6-87AE3DD98DB5}"/>
                </a:ext>
              </a:extLst>
            </p:cNvPr>
            <p:cNvPicPr>
              <a:picLocks noChangeAspect="1"/>
            </p:cNvPicPr>
            <p:nvPr/>
          </p:nvPicPr>
          <p:blipFill>
            <a:blip r:embed="rId2"/>
            <a:stretch>
              <a:fillRect/>
            </a:stretch>
          </p:blipFill>
          <p:spPr>
            <a:xfrm>
              <a:off x="469498" y="2112963"/>
              <a:ext cx="5827849" cy="4043114"/>
            </a:xfrm>
            <a:prstGeom prst="rect">
              <a:avLst/>
            </a:prstGeom>
          </p:spPr>
        </p:pic>
        <p:sp>
          <p:nvSpPr>
            <p:cNvPr id="9" name="Arrow">
              <a:extLst>
                <a:ext uri="{FF2B5EF4-FFF2-40B4-BE49-F238E27FC236}">
                  <a16:creationId xmlns:a16="http://schemas.microsoft.com/office/drawing/2014/main" id="{161C8871-3C7B-A3C7-99A6-15DDDF57B754}"/>
                </a:ext>
              </a:extLst>
            </p:cNvPr>
            <p:cNvSpPr/>
            <p:nvPr/>
          </p:nvSpPr>
          <p:spPr>
            <a:xfrm rot="1671121">
              <a:off x="461276" y="4002406"/>
              <a:ext cx="1024570" cy="516823"/>
            </a:xfrm>
            <a:prstGeom prst="rightArrow">
              <a:avLst/>
            </a:prstGeom>
            <a:noFill/>
            <a:ln w="38100">
              <a:solidFill>
                <a:schemeClr val="accent5"/>
              </a:solid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grpSp>
      <p:pic>
        <p:nvPicPr>
          <p:cNvPr id="4" name="Picture 2" descr="Reactive Plan Flow Chart for Responding to Challenging Behavior">
            <a:extLst>
              <a:ext uri="{FF2B5EF4-FFF2-40B4-BE49-F238E27FC236}">
                <a16:creationId xmlns:a16="http://schemas.microsoft.com/office/drawing/2014/main" id="{2AC542FE-7C5F-8CDA-2B61-CDCBF9D09CF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673420" y="1726951"/>
            <a:ext cx="3362398" cy="4351338"/>
          </a:xfrm>
          <a:prstGeom prst="rect">
            <a:avLst/>
          </a:prstGeom>
          <a:ln>
            <a:solidFill>
              <a:schemeClr val="tx1"/>
            </a:solidFill>
          </a:ln>
        </p:spPr>
      </p:pic>
      <p:pic>
        <p:nvPicPr>
          <p:cNvPr id="5" name="Picture 3">
            <a:extLst>
              <a:ext uri="{FF2B5EF4-FFF2-40B4-BE49-F238E27FC236}">
                <a16:creationId xmlns:a16="http://schemas.microsoft.com/office/drawing/2014/main" id="{C8DB3082-0F5E-0681-8E68-4DCEB633E1FD}"/>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003837" y="0"/>
            <a:ext cx="1188163" cy="1537623"/>
          </a:xfrm>
          <a:prstGeom prst="rect">
            <a:avLst/>
          </a:prstGeom>
          <a:ln>
            <a:solidFill>
              <a:schemeClr val="tx1"/>
            </a:solidFill>
          </a:ln>
        </p:spPr>
      </p:pic>
      <p:pic>
        <p:nvPicPr>
          <p:cNvPr id="7" name="Picture 4">
            <a:extLst>
              <a:ext uri="{FF2B5EF4-FFF2-40B4-BE49-F238E27FC236}">
                <a16:creationId xmlns:a16="http://schemas.microsoft.com/office/drawing/2014/main" id="{234865FB-663A-F38D-54ED-2EC21690771B}"/>
              </a:ext>
              <a:ext uri="{C183D7F6-B498-43B3-948B-1728B52AA6E4}">
                <adec:decorative xmlns:adec="http://schemas.microsoft.com/office/drawing/2017/decorative" val="1"/>
              </a:ext>
            </a:extLst>
          </p:cNvPr>
          <p:cNvPicPr>
            <a:picLocks noGrp="1" noChangeAspect="1"/>
          </p:cNvPicPr>
          <p:nvPr>
            <p:ph idx="1"/>
          </p:nvPr>
        </p:nvPicPr>
        <p:blipFill>
          <a:blip r:embed="rId5" cstate="print">
            <a:extLst>
              <a:ext uri="{28A0092B-C50C-407E-A947-70E740481C1C}">
                <a14:useLocalDpi xmlns:a14="http://schemas.microsoft.com/office/drawing/2010/main"/>
              </a:ext>
            </a:extLst>
          </a:blip>
          <a:stretch>
            <a:fillRect/>
          </a:stretch>
        </p:blipFill>
        <p:spPr>
          <a:xfrm>
            <a:off x="11022889" y="1600200"/>
            <a:ext cx="1170431" cy="1828800"/>
          </a:xfrm>
        </p:spPr>
      </p:pic>
    </p:spTree>
    <p:extLst>
      <p:ext uri="{BB962C8B-B14F-4D97-AF65-F5344CB8AC3E}">
        <p14:creationId xmlns:p14="http://schemas.microsoft.com/office/powerpoint/2010/main" val="301327348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hidden)">
            <a:extLst>
              <a:ext uri="{FF2B5EF4-FFF2-40B4-BE49-F238E27FC236}">
                <a16:creationId xmlns:a16="http://schemas.microsoft.com/office/drawing/2014/main" id="{3D95E5E6-ED68-3C0D-B12E-8D0FC0499EF6}"/>
              </a:ext>
            </a:extLst>
          </p:cNvPr>
          <p:cNvSpPr txBox="1">
            <a:spLocks noGrp="1"/>
          </p:cNvSpPr>
          <p:nvPr>
            <p:ph type="title" idx="4294967295"/>
          </p:nvPr>
        </p:nvSpPr>
        <p:spPr>
          <a:xfrm>
            <a:off x="838200" y="-154046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Reactive Plan: Flow Chart for Responding to Challenging Behavior</a:t>
            </a:r>
          </a:p>
        </p:txBody>
      </p:sp>
      <p:pic>
        <p:nvPicPr>
          <p:cNvPr id="4" name="Picture 2" descr="Reactive Plan Flow Chart for Responding to Challenging Behavior that includes definitions of and directions for responding to minor versus major behavior.">
            <a:extLst>
              <a:ext uri="{FF2B5EF4-FFF2-40B4-BE49-F238E27FC236}">
                <a16:creationId xmlns:a16="http://schemas.microsoft.com/office/drawing/2014/main" id="{2AC542FE-7C5F-8CDA-2B61-CDCBF9D09CF8}"/>
              </a:ext>
            </a:extLst>
          </p:cNvPr>
          <p:cNvPicPr>
            <a:picLocks noChangeAspect="1"/>
          </p:cNvPicPr>
          <p:nvPr/>
        </p:nvPicPr>
        <p:blipFill>
          <a:blip r:embed="rId2"/>
          <a:stretch>
            <a:fillRect/>
          </a:stretch>
        </p:blipFill>
        <p:spPr>
          <a:xfrm>
            <a:off x="838200" y="245750"/>
            <a:ext cx="9842638" cy="12737529"/>
          </a:xfrm>
          <a:prstGeom prst="rect">
            <a:avLst/>
          </a:prstGeom>
          <a:ln>
            <a:solidFill>
              <a:schemeClr val="tx1"/>
            </a:solidFill>
          </a:ln>
        </p:spPr>
      </p:pic>
      <p:pic>
        <p:nvPicPr>
          <p:cNvPr id="2" name="Picture 3">
            <a:extLst>
              <a:ext uri="{FF2B5EF4-FFF2-40B4-BE49-F238E27FC236}">
                <a16:creationId xmlns:a16="http://schemas.microsoft.com/office/drawing/2014/main" id="{7403D116-B47A-014D-1DDE-5DDDD34659BD}"/>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003837" y="0"/>
            <a:ext cx="1188163" cy="1537623"/>
          </a:xfrm>
          <a:prstGeom prst="rect">
            <a:avLst/>
          </a:prstGeom>
          <a:ln>
            <a:solidFill>
              <a:schemeClr val="tx1"/>
            </a:solidFill>
          </a:ln>
        </p:spPr>
      </p:pic>
      <p:pic>
        <p:nvPicPr>
          <p:cNvPr id="3" name="Picture 4">
            <a:extLst>
              <a:ext uri="{FF2B5EF4-FFF2-40B4-BE49-F238E27FC236}">
                <a16:creationId xmlns:a16="http://schemas.microsoft.com/office/drawing/2014/main" id="{BDAB839C-D0A4-4702-A8AD-E4CACD89FAAF}"/>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022889" y="1600200"/>
            <a:ext cx="1170431" cy="1828800"/>
          </a:xfrm>
          <a:prstGeom prst="rect">
            <a:avLst/>
          </a:prstGeom>
        </p:spPr>
      </p:pic>
    </p:spTree>
    <p:extLst>
      <p:ext uri="{BB962C8B-B14F-4D97-AF65-F5344CB8AC3E}">
        <p14:creationId xmlns:p14="http://schemas.microsoft.com/office/powerpoint/2010/main" val="3894794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F4652C22-C8F7-AEC8-5ED9-16FE67C78CE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6-Step Instructional Approach for Responding to Challenging Behavior</a:t>
            </a:r>
          </a:p>
        </p:txBody>
      </p:sp>
      <p:pic>
        <p:nvPicPr>
          <p:cNvPr id="5" name="Content" descr="6-Step Instructional Approach for Responding to Challenging Behavior Infographic that includes step 1 show empathy step 2 maintain flow of instruction step 3 acknowledge other students meeting expectations 4 redirect and reteach expected behavior step 5 allow time and space step 6 recognize and reinforce appropriate behavior when demonstrated">
            <a:extLst>
              <a:ext uri="{FF2B5EF4-FFF2-40B4-BE49-F238E27FC236}">
                <a16:creationId xmlns:a16="http://schemas.microsoft.com/office/drawing/2014/main" id="{9AEFA6C4-AE17-DB8D-5A4B-982466F07E50}"/>
              </a:ext>
            </a:extLst>
          </p:cNvPr>
          <p:cNvPicPr>
            <a:picLocks noGrp="1" noChangeAspect="1"/>
          </p:cNvPicPr>
          <p:nvPr>
            <p:ph idx="4294967295"/>
          </p:nvPr>
        </p:nvPicPr>
        <p:blipFill>
          <a:blip r:embed="rId2"/>
          <a:stretch>
            <a:fillRect/>
          </a:stretch>
        </p:blipFill>
        <p:spPr>
          <a:xfrm>
            <a:off x="115248" y="443171"/>
            <a:ext cx="11026775" cy="6202363"/>
          </a:xfrm>
        </p:spPr>
      </p:pic>
      <p:pic>
        <p:nvPicPr>
          <p:cNvPr id="6" name="Picture">
            <a:extLst>
              <a:ext uri="{FF2B5EF4-FFF2-40B4-BE49-F238E27FC236}">
                <a16:creationId xmlns:a16="http://schemas.microsoft.com/office/drawing/2014/main" id="{E6DE8082-BC23-92D6-AC08-D61D1C80E68A}"/>
              </a:ext>
              <a:ext uri="{C183D7F6-B498-43B3-948B-1728B52AA6E4}">
                <adec:decorative xmlns:adec="http://schemas.microsoft.com/office/drawing/2017/decorative" val="1"/>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11142023" y="-77606"/>
            <a:ext cx="1170432" cy="1828800"/>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6460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80BCE0ED-E324-1C08-C703-30D9596103C4}"/>
              </a:ext>
              <a:ext uri="{C183D7F6-B498-43B3-948B-1728B52AA6E4}">
                <adec:decorative xmlns:adec="http://schemas.microsoft.com/office/drawing/2017/decorative" val="1"/>
              </a:ext>
            </a:extLst>
          </p:cNvPr>
          <p:cNvSpPr>
            <a:spLocks noGrp="1"/>
          </p:cNvSpPr>
          <p:nvPr>
            <p:ph type="title"/>
          </p:nvPr>
        </p:nvSpPr>
        <p:spPr/>
        <p:txBody>
          <a:bodyPr>
            <a:normAutofit/>
          </a:bodyPr>
          <a:lstStyle/>
          <a:p>
            <a:r>
              <a:rPr lang="en-US"/>
              <a:t>Module Connection!</a:t>
            </a:r>
            <a:br>
              <a:rPr lang="en-US" sz="4400"/>
            </a:br>
            <a:r>
              <a:rPr lang="en-US" sz="2700">
                <a:solidFill>
                  <a:schemeClr val="accent5"/>
                </a:solidFill>
              </a:rPr>
              <a:t>6-Step Instructional Approach for Responding to Challenging Behavior</a:t>
            </a:r>
            <a:endParaRPr lang="en-US"/>
          </a:p>
        </p:txBody>
      </p:sp>
      <p:sp>
        <p:nvSpPr>
          <p:cNvPr id="2" name="Title (hidden)">
            <a:extLst>
              <a:ext uri="{FF2B5EF4-FFF2-40B4-BE49-F238E27FC236}">
                <a16:creationId xmlns:a16="http://schemas.microsoft.com/office/drawing/2014/main" id="{8D6F56B6-D0A2-ACD7-01DF-1871BC3738EF}"/>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Module Connection 2</a:t>
            </a:r>
          </a:p>
        </p:txBody>
      </p:sp>
      <p:pic>
        <p:nvPicPr>
          <p:cNvPr id="6" name="Picture 1" descr="6-Step Instructional Approach for Responding to Challenging Behavior Infographic">
            <a:extLst>
              <a:ext uri="{FF2B5EF4-FFF2-40B4-BE49-F238E27FC236}">
                <a16:creationId xmlns:a16="http://schemas.microsoft.com/office/drawing/2014/main" id="{925EA7CA-29F9-0668-347B-75D1ED3586D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73239" y="1960850"/>
            <a:ext cx="3627455" cy="2040444"/>
          </a:xfrm>
          <a:prstGeom prst="rect">
            <a:avLst/>
          </a:prstGeom>
        </p:spPr>
      </p:pic>
      <p:pic>
        <p:nvPicPr>
          <p:cNvPr id="8" name="Picture 2" descr="Screenshot of How to Use the Six-Step Approach Effectively video">
            <a:extLst>
              <a:ext uri="{FF2B5EF4-FFF2-40B4-BE49-F238E27FC236}">
                <a16:creationId xmlns:a16="http://schemas.microsoft.com/office/drawing/2014/main" id="{5A46389B-EF8C-7626-5F10-9DAE443A174E}"/>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4485439" y="1960851"/>
            <a:ext cx="3507199" cy="2040444"/>
          </a:xfrm>
          <a:prstGeom prst="rect">
            <a:avLst/>
          </a:prstGeom>
        </p:spPr>
      </p:pic>
      <p:pic>
        <p:nvPicPr>
          <p:cNvPr id="10" name="Picture 3">
            <a:extLst>
              <a:ext uri="{FF2B5EF4-FFF2-40B4-BE49-F238E27FC236}">
                <a16:creationId xmlns:a16="http://schemas.microsoft.com/office/drawing/2014/main" id="{0F747EF3-E764-C346-663E-65C93C5C321F}"/>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1262816" y="4149092"/>
            <a:ext cx="3658143" cy="2482817"/>
          </a:xfrm>
          <a:prstGeom prst="rect">
            <a:avLst/>
          </a:prstGeom>
        </p:spPr>
      </p:pic>
      <p:pic>
        <p:nvPicPr>
          <p:cNvPr id="16" name="Picture 4" descr="6-Step Instructional Approach Simulation Discussion Guide form">
            <a:extLst>
              <a:ext uri="{FF2B5EF4-FFF2-40B4-BE49-F238E27FC236}">
                <a16:creationId xmlns:a16="http://schemas.microsoft.com/office/drawing/2014/main" id="{E4784DF2-6307-F556-5DA0-DCB45A7223D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047469" y="4174274"/>
            <a:ext cx="1776118" cy="2298505"/>
          </a:xfrm>
          <a:prstGeom prst="rect">
            <a:avLst/>
          </a:prstGeom>
          <a:ln>
            <a:solidFill>
              <a:schemeClr val="tx1"/>
            </a:solidFill>
          </a:ln>
        </p:spPr>
      </p:pic>
      <p:pic>
        <p:nvPicPr>
          <p:cNvPr id="1028" name="Picture 5" descr="A Six-Step Approach for Responding to Challenging Behavior module cover">
            <a:extLst>
              <a:ext uri="{FF2B5EF4-FFF2-40B4-BE49-F238E27FC236}">
                <a16:creationId xmlns:a16="http://schemas.microsoft.com/office/drawing/2014/main" id="{17C26591-6866-1533-9ECC-B2612B8F05F1}"/>
              </a:ext>
            </a:extLst>
          </p:cNvPr>
          <p:cNvPicPr>
            <a:picLocks noGrp="1" noChangeAspect="1" noChangeArrowheads="1"/>
          </p:cNvPicPr>
          <p:nvPr>
            <p:ph sz="half" idx="2"/>
          </p:nvPr>
        </p:nvPicPr>
        <p:blipFill>
          <a:blip r:embed="rId7"/>
          <a:srcRect/>
          <a:stretch/>
        </p:blipFill>
        <p:spPr bwMode="auto">
          <a:xfrm>
            <a:off x="7992638" y="1825625"/>
            <a:ext cx="2784856" cy="4351338"/>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47136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05E005-06F3-DDD2-D07A-1544994001FE}"/>
            </a:ext>
          </a:extLst>
        </p:cNvPr>
        <p:cNvGrpSpPr/>
        <p:nvPr/>
      </p:nvGrpSpPr>
      <p:grpSpPr>
        <a:xfrm>
          <a:off x="0" y="0"/>
          <a:ext cx="0" cy="0"/>
          <a:chOff x="0" y="0"/>
          <a:chExt cx="0" cy="0"/>
        </a:xfrm>
      </p:grpSpPr>
      <p:sp>
        <p:nvSpPr>
          <p:cNvPr id="2" name="Title (hidden)">
            <a:extLst>
              <a:ext uri="{FF2B5EF4-FFF2-40B4-BE49-F238E27FC236}">
                <a16:creationId xmlns:a16="http://schemas.microsoft.com/office/drawing/2014/main" id="{1CF847B8-2900-FC32-8A8B-C5C225F7A439}"/>
              </a:ext>
            </a:extLst>
          </p:cNvPr>
          <p:cNvSpPr>
            <a:spLocks noGrp="1"/>
          </p:cNvSpPr>
          <p:nvPr>
            <p:ph type="title"/>
          </p:nvPr>
        </p:nvSpPr>
        <p:spPr>
          <a:xfrm>
            <a:off x="838200" y="-1540465"/>
            <a:ext cx="10515600" cy="1325563"/>
          </a:xfrm>
        </p:spPr>
        <p:txBody>
          <a:bodyPr/>
          <a:lstStyle/>
          <a:p>
            <a:r>
              <a:rPr lang="en-US"/>
              <a:t>Join us at future EMPOWER+ to learn more! 2</a:t>
            </a:r>
          </a:p>
        </p:txBody>
      </p:sp>
      <p:graphicFrame>
        <p:nvGraphicFramePr>
          <p:cNvPr id="5" name="Content">
            <a:extLst>
              <a:ext uri="{FF2B5EF4-FFF2-40B4-BE49-F238E27FC236}">
                <a16:creationId xmlns:a16="http://schemas.microsoft.com/office/drawing/2014/main" id="{F932A947-3243-48AB-7FE5-15B9147AC1CB}"/>
              </a:ext>
            </a:extLst>
          </p:cNvPr>
          <p:cNvGraphicFramePr>
            <a:graphicFrameLocks/>
          </p:cNvGraphicFramePr>
          <p:nvPr/>
        </p:nvGraphicFramePr>
        <p:xfrm>
          <a:off x="744686" y="1770121"/>
          <a:ext cx="8874801" cy="4254011"/>
        </p:xfrm>
        <a:graphic>
          <a:graphicData uri="http://schemas.openxmlformats.org/drawingml/2006/table">
            <a:tbl>
              <a:tblPr firstRow="1" bandRow="1">
                <a:tableStyleId>{5C22544A-7EE6-4342-B048-85BDC9FD1C3A}</a:tableStyleId>
              </a:tblPr>
              <a:tblGrid>
                <a:gridCol w="7106962">
                  <a:extLst>
                    <a:ext uri="{9D8B030D-6E8A-4147-A177-3AD203B41FA5}">
                      <a16:colId xmlns:a16="http://schemas.microsoft.com/office/drawing/2014/main" val="1684673339"/>
                    </a:ext>
                  </a:extLst>
                </a:gridCol>
                <a:gridCol w="1767839">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
        <p:nvSpPr>
          <p:cNvPr id="9" name="Yellow Box" descr="Yellow Box outlining EMPOWER+ Session A 6-Step Instructional Approach for Responding to Challenging Behaviors: A Tier 1 Practice on February 10, 2026 Tuesday">
            <a:extLst>
              <a:ext uri="{FF2B5EF4-FFF2-40B4-BE49-F238E27FC236}">
                <a16:creationId xmlns:a16="http://schemas.microsoft.com/office/drawing/2014/main" id="{E78EF500-256F-AB74-C119-DE55743E73D6}"/>
              </a:ext>
            </a:extLst>
          </p:cNvPr>
          <p:cNvSpPr/>
          <p:nvPr/>
        </p:nvSpPr>
        <p:spPr>
          <a:xfrm>
            <a:off x="744685" y="4414604"/>
            <a:ext cx="8874801" cy="49930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3" name="Picture" descr="A 6-Step Instructional Approach for Responding to Challenging Behavior module cover">
            <a:extLst>
              <a:ext uri="{FF2B5EF4-FFF2-40B4-BE49-F238E27FC236}">
                <a16:creationId xmlns:a16="http://schemas.microsoft.com/office/drawing/2014/main" id="{AF5A259F-6E3E-047B-FD6C-1C405B18278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978264" y="1770121"/>
            <a:ext cx="1852246" cy="2894135"/>
          </a:xfrm>
          <a:prstGeom prst="rect">
            <a:avLst/>
          </a:prstGeom>
        </p:spPr>
      </p:pic>
      <p:sp>
        <p:nvSpPr>
          <p:cNvPr id="4" name="Title 1">
            <a:extLst>
              <a:ext uri="{FF2B5EF4-FFF2-40B4-BE49-F238E27FC236}">
                <a16:creationId xmlns:a16="http://schemas.microsoft.com/office/drawing/2014/main" id="{4C8C8B36-4EF2-5D35-DE9A-1265528D0E2C}"/>
              </a:ext>
              <a:ext uri="{C183D7F6-B498-43B3-948B-1728B52AA6E4}">
                <adec:decorative xmlns:adec="http://schemas.microsoft.com/office/drawing/2017/decorative" val="1"/>
              </a:ext>
            </a:extLst>
          </p:cNvPr>
          <p:cNvSpPr txBox="1">
            <a:spLocks/>
          </p:cNvSpPr>
          <p:nvPr/>
        </p:nvSpPr>
        <p:spPr>
          <a:xfrm>
            <a:off x="744685" y="44455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Join us at future EMPOWER+ to learn more! </a:t>
            </a:r>
          </a:p>
        </p:txBody>
      </p:sp>
    </p:spTree>
    <p:extLst>
      <p:ext uri="{BB962C8B-B14F-4D97-AF65-F5344CB8AC3E}">
        <p14:creationId xmlns:p14="http://schemas.microsoft.com/office/powerpoint/2010/main" val="3457455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F8F16C-C1A6-36D4-2014-A55D3CE4F694}"/>
            </a:ext>
          </a:extLst>
        </p:cNvPr>
        <p:cNvGrpSpPr/>
        <p:nvPr/>
      </p:nvGrpSpPr>
      <p:grpSpPr>
        <a:xfrm>
          <a:off x="0" y="0"/>
          <a:ext cx="0" cy="0"/>
          <a:chOff x="0" y="0"/>
          <a:chExt cx="0" cy="0"/>
        </a:xfrm>
      </p:grpSpPr>
      <p:sp>
        <p:nvSpPr>
          <p:cNvPr id="4" name="Title">
            <a:extLst>
              <a:ext uri="{FF2B5EF4-FFF2-40B4-BE49-F238E27FC236}">
                <a16:creationId xmlns:a16="http://schemas.microsoft.com/office/drawing/2014/main" id="{8E977C74-344C-18C6-F69E-AFE385A1E5BB}"/>
              </a:ext>
            </a:extLst>
          </p:cNvPr>
          <p:cNvSpPr>
            <a:spLocks noGrp="1"/>
          </p:cNvSpPr>
          <p:nvPr>
            <p:ph type="title"/>
          </p:nvPr>
        </p:nvSpPr>
        <p:spPr/>
        <p:txBody>
          <a:bodyPr/>
          <a:lstStyle/>
          <a:p>
            <a:r>
              <a:rPr lang="en-US"/>
              <a:t>Empower Teachers with Low-Intensity Strategies</a:t>
            </a:r>
          </a:p>
        </p:txBody>
      </p:sp>
    </p:spTree>
    <p:extLst>
      <p:ext uri="{BB962C8B-B14F-4D97-AF65-F5344CB8AC3E}">
        <p14:creationId xmlns:p14="http://schemas.microsoft.com/office/powerpoint/2010/main" val="25409288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6A684D-C3F1-6E28-857D-A5F089671E09}"/>
              </a:ext>
            </a:extLst>
          </p:cNvPr>
          <p:cNvSpPr>
            <a:spLocks noGrp="1"/>
          </p:cNvSpPr>
          <p:nvPr>
            <p:ph type="title"/>
          </p:nvPr>
        </p:nvSpPr>
        <p:spPr/>
        <p:txBody>
          <a:bodyPr/>
          <a:lstStyle/>
          <a:p>
            <a:r>
              <a:rPr lang="en-US"/>
              <a:t>Data to Indicate a Focus on Low-Intensity Teacher-Delivered Strategies </a:t>
            </a:r>
          </a:p>
        </p:txBody>
      </p:sp>
      <p:pic>
        <p:nvPicPr>
          <p:cNvPr id="6" name="Content Placeholder 2" descr="Classroom-Level Summary Data including high risk, moderate risk, and low risk categories for SRSS-Externalizing and SRSS-Internalizing">
            <a:extLst>
              <a:ext uri="{FF2B5EF4-FFF2-40B4-BE49-F238E27FC236}">
                <a16:creationId xmlns:a16="http://schemas.microsoft.com/office/drawing/2014/main" id="{F907C8EC-3DA2-CA91-2ACE-AA3F481C340A}"/>
              </a:ext>
            </a:extLst>
          </p:cNvPr>
          <p:cNvPicPr>
            <a:picLocks noChangeAspect="1"/>
          </p:cNvPicPr>
          <p:nvPr/>
        </p:nvPicPr>
        <p:blipFill>
          <a:blip r:embed="rId2"/>
          <a:stretch>
            <a:fillRect/>
          </a:stretch>
        </p:blipFill>
        <p:spPr>
          <a:xfrm>
            <a:off x="2547584" y="1908856"/>
            <a:ext cx="7096831" cy="44030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2283075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omprehensive, Integrated, Three-Tiered Model of Prevention pyramid.">
            <a:extLst>
              <a:ext uri="{FF2B5EF4-FFF2-40B4-BE49-F238E27FC236}">
                <a16:creationId xmlns:a16="http://schemas.microsoft.com/office/drawing/2014/main" id="{BA1B243D-CAE3-B313-A51F-5543903D7A89}"/>
              </a:ext>
            </a:extLst>
          </p:cNvPr>
          <p:cNvPicPr>
            <a:picLocks noGrp="1" noRot="1" noChangeAspect="1" noMove="1" noResize="1" noEditPoints="1" noAdjustHandles="1" noChangeArrowheads="1" noChangeShapeType="1" noCrop="1"/>
          </p:cNvPicPr>
          <p:nvPr/>
        </p:nvPicPr>
        <p:blipFill>
          <a:blip r:embed="rId3"/>
          <a:stretch>
            <a:fillRect/>
          </a:stretch>
        </p:blipFill>
        <p:spPr>
          <a:xfrm>
            <a:off x="202595" y="0"/>
            <a:ext cx="11786810" cy="6858000"/>
          </a:xfrm>
          <a:prstGeom prst="rect">
            <a:avLst/>
          </a:prstGeom>
        </p:spPr>
      </p:pic>
      <p:sp>
        <p:nvSpPr>
          <p:cNvPr id="5" name="Outline" descr="A yellow circle outlining Tier 2 in the middle of the Comprehensive, Integrated, Three-Tiered Model of Prevention pyramid. ">
            <a:extLst>
              <a:ext uri="{FF2B5EF4-FFF2-40B4-BE49-F238E27FC236}">
                <a16:creationId xmlns:a16="http://schemas.microsoft.com/office/drawing/2014/main" id="{51403165-C407-5146-92D1-223B8A8D5C06}"/>
              </a:ext>
            </a:extLst>
          </p:cNvPr>
          <p:cNvSpPr/>
          <p:nvPr/>
        </p:nvSpPr>
        <p:spPr>
          <a:xfrm>
            <a:off x="4071156" y="1929809"/>
            <a:ext cx="4049689" cy="1725612"/>
          </a:xfrm>
          <a:prstGeom prst="ellipse">
            <a:avLst/>
          </a:prstGeom>
          <a:noFill/>
          <a:ln w="57150" cap="flat" cmpd="sng" algn="ctr">
            <a:solidFill>
              <a:srgbClr val="FFFF00"/>
            </a:solidFill>
            <a:prstDash val="solid"/>
            <a:miter lim="800000"/>
          </a:ln>
          <a:effectLst>
            <a:glow rad="12700">
              <a:sysClr val="windowText" lastClr="000000">
                <a:alpha val="40000"/>
              </a:sysClr>
            </a:glo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 name="Picture 2" descr="The Tier 2 Process module cover">
            <a:extLst>
              <a:ext uri="{FF2B5EF4-FFF2-40B4-BE49-F238E27FC236}">
                <a16:creationId xmlns:a16="http://schemas.microsoft.com/office/drawing/2014/main" id="{1BFAA75A-FFD4-19E1-4FD0-DB17403567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15083" y="956462"/>
            <a:ext cx="2071772" cy="3237144"/>
          </a:xfrm>
          <a:prstGeom prst="rect">
            <a:avLst/>
          </a:prstGeom>
        </p:spPr>
      </p:pic>
      <p:sp>
        <p:nvSpPr>
          <p:cNvPr id="7" name="Title">
            <a:extLst>
              <a:ext uri="{FF2B5EF4-FFF2-40B4-BE49-F238E27FC236}">
                <a16:creationId xmlns:a16="http://schemas.microsoft.com/office/drawing/2014/main" id="{80152DF5-9257-1F49-910B-D3739F5653E1}"/>
              </a:ext>
            </a:extLst>
          </p:cNvPr>
          <p:cNvSpPr txBox="1">
            <a:spLocks noGrp="1"/>
          </p:cNvSpPr>
          <p:nvPr>
            <p:ph type="title" idx="4294967295"/>
          </p:nvPr>
        </p:nvSpPr>
        <p:spPr bwMode="auto">
          <a:xfrm>
            <a:off x="2197395" y="4731791"/>
            <a:ext cx="9994605" cy="914400"/>
          </a:xfrm>
          <a:prstGeom prst="rect">
            <a:avLst/>
          </a:prstGeom>
          <a:solidFill>
            <a:srgbClr val="FFFF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Times New Roman" charset="0"/>
                <a:ea typeface="MS PGothic" charset="-128"/>
                <a:cs typeface="Times New Roman" charset="0"/>
              </a:rPr>
              <a:t>Secondary (Tier 2) Intervention Grid</a:t>
            </a:r>
          </a:p>
        </p:txBody>
      </p:sp>
      <p:pic>
        <p:nvPicPr>
          <p:cNvPr id="6" name="Chart" descr="Secondary (Tier 2) interventions grid">
            <a:extLst>
              <a:ext uri="{FF2B5EF4-FFF2-40B4-BE49-F238E27FC236}">
                <a16:creationId xmlns:a16="http://schemas.microsoft.com/office/drawing/2014/main" id="{4DD5A587-7E90-774B-8A2F-B21E2057207C}"/>
              </a:ext>
            </a:extLst>
          </p:cNvPr>
          <p:cNvPicPr>
            <a:picLocks noChangeAspect="1"/>
          </p:cNvPicPr>
          <p:nvPr/>
        </p:nvPicPr>
        <p:blipFill>
          <a:blip r:embed="rId5"/>
          <a:srcRect/>
          <a:stretch/>
        </p:blipFill>
        <p:spPr bwMode="auto">
          <a:xfrm>
            <a:off x="0" y="1452716"/>
            <a:ext cx="5246522" cy="6558151"/>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309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878C230-BA51-950C-B611-EC2E0DC3423F}"/>
              </a:ext>
            </a:extLst>
          </p:cNvPr>
          <p:cNvSpPr>
            <a:spLocks noGrp="1"/>
          </p:cNvSpPr>
          <p:nvPr>
            <p:ph type="title"/>
          </p:nvPr>
        </p:nvSpPr>
        <p:spPr/>
        <p:txBody>
          <a:bodyPr/>
          <a:lstStyle/>
          <a:p>
            <a:r>
              <a:rPr lang="en-US"/>
              <a:t>Low-Intensity Teacher-Delivered Strategies</a:t>
            </a:r>
          </a:p>
        </p:txBody>
      </p:sp>
      <p:pic>
        <p:nvPicPr>
          <p:cNvPr id="4" name="Picture 1" descr="Ci3T Blueprint A Primary Tier 1 Plan 1">
            <a:extLst>
              <a:ext uri="{FF2B5EF4-FFF2-40B4-BE49-F238E27FC236}">
                <a16:creationId xmlns:a16="http://schemas.microsoft.com/office/drawing/2014/main" id="{C07B45B7-50B5-3295-8520-83E81BC5CC75}"/>
              </a:ext>
            </a:extLst>
          </p:cNvPr>
          <p:cNvPicPr>
            <a:picLocks noChangeAspect="1" noChangeArrowheads="1"/>
          </p:cNvPicPr>
          <p:nvPr/>
        </p:nvPicPr>
        <p:blipFill>
          <a:blip r:embed="rId2" cstate="print">
            <a:extLst>
              <a:ext uri="{28A0092B-C50C-407E-A947-70E740481C1C}">
                <a14:useLocalDpi xmlns:a14="http://schemas.microsoft.com/office/drawing/2010/main"/>
              </a:ext>
            </a:extLst>
          </a:blip>
          <a:stretch>
            <a:fillRect/>
          </a:stretch>
        </p:blipFill>
        <p:spPr bwMode="auto">
          <a:xfrm>
            <a:off x="972820" y="1690688"/>
            <a:ext cx="6489183" cy="5014369"/>
          </a:xfrm>
          <a:prstGeom prst="rect">
            <a:avLst/>
          </a:prstGeom>
          <a:ln w="9525">
            <a:solidFill>
              <a:schemeClr val="bg1">
                <a:lumMod val="75000"/>
              </a:schemeClr>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5" name="Yellow Box" descr="Yellow box outlining Area 1: Academics Responsibilities of faculty and staff">
            <a:extLst>
              <a:ext uri="{FF2B5EF4-FFF2-40B4-BE49-F238E27FC236}">
                <a16:creationId xmlns:a16="http://schemas.microsoft.com/office/drawing/2014/main" id="{A30E81A6-699E-3E20-2863-CEB7866EBF19}"/>
              </a:ext>
            </a:extLst>
          </p:cNvPr>
          <p:cNvSpPr/>
          <p:nvPr/>
        </p:nvSpPr>
        <p:spPr>
          <a:xfrm>
            <a:off x="1286658" y="3929309"/>
            <a:ext cx="2186609" cy="2476006"/>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Ci3T Low-Intensity Teacher-Delivered Strategies purple module covers">
            <a:extLst>
              <a:ext uri="{FF2B5EF4-FFF2-40B4-BE49-F238E27FC236}">
                <a16:creationId xmlns:a16="http://schemas.microsoft.com/office/drawing/2014/main" id="{6B19A2F5-F970-F2C1-15F7-642799FC4530}"/>
              </a:ext>
            </a:extLst>
          </p:cNvPr>
          <p:cNvPicPr>
            <a:picLocks noChangeAspect="1"/>
          </p:cNvPicPr>
          <p:nvPr/>
        </p:nvPicPr>
        <p:blipFill>
          <a:blip r:embed="rId3"/>
          <a:stretch>
            <a:fillRect/>
          </a:stretch>
        </p:blipFill>
        <p:spPr>
          <a:xfrm>
            <a:off x="7892103" y="2157973"/>
            <a:ext cx="4052094" cy="2897352"/>
          </a:xfrm>
          <a:prstGeom prst="rect">
            <a:avLst/>
          </a:prstGeom>
          <a:ln w="9525" cap="sq">
            <a:solidFill>
              <a:srgbClr val="000000"/>
            </a:solidFill>
            <a:prstDash val="solid"/>
            <a:miter lim="800000"/>
          </a:ln>
          <a:effectLst>
            <a:outerShdw blurRad="50800" dist="38100" dir="2700000" algn="tl" rotWithShape="0">
              <a:srgbClr val="000000">
                <a:alpha val="43000"/>
              </a:srgbClr>
            </a:outerShdw>
          </a:effectLst>
        </p:spPr>
      </p:pic>
      <p:pic>
        <p:nvPicPr>
          <p:cNvPr id="6" name="Picture 3">
            <a:extLst>
              <a:ext uri="{FF2B5EF4-FFF2-40B4-BE49-F238E27FC236}">
                <a16:creationId xmlns:a16="http://schemas.microsoft.com/office/drawing/2014/main" id="{98F0C605-26AA-F410-981A-BA5CE08B5649}"/>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003837" y="0"/>
            <a:ext cx="1188163" cy="1537623"/>
          </a:xfrm>
          <a:prstGeom prst="rect">
            <a:avLst/>
          </a:prstGeom>
          <a:ln>
            <a:solidFill>
              <a:schemeClr val="tx1"/>
            </a:solidFill>
          </a:ln>
        </p:spPr>
      </p:pic>
    </p:spTree>
    <p:extLst>
      <p:ext uri="{BB962C8B-B14F-4D97-AF65-F5344CB8AC3E}">
        <p14:creationId xmlns:p14="http://schemas.microsoft.com/office/powerpoint/2010/main" val="4033876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hidden">
            <a:extLst>
              <a:ext uri="{FF2B5EF4-FFF2-40B4-BE49-F238E27FC236}">
                <a16:creationId xmlns:a16="http://schemas.microsoft.com/office/drawing/2014/main" id="{C14FE2DD-FAA8-1CFB-DCC0-438133DD5FED}"/>
              </a:ext>
            </a:extLst>
          </p:cNvPr>
          <p:cNvSpPr txBox="1">
            <a:spLocks noGrp="1"/>
          </p:cNvSpPr>
          <p:nvPr>
            <p:ph type="title" idx="4294967295"/>
          </p:nvPr>
        </p:nvSpPr>
        <p:spPr>
          <a:xfrm>
            <a:off x="838200" y="-154046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Low-Intensity Strategies: Academic Supervision</a:t>
            </a:r>
          </a:p>
        </p:txBody>
      </p:sp>
      <p:pic>
        <p:nvPicPr>
          <p:cNvPr id="7" name="Picture 1" descr="Active supervision is intentional, specific, and overt behaviors educators use such as: establishing expectations, frequently scanning the context, engaging in positive interactions (verbal and nonverbal precorrections and prompts, listening and offering feedback as appropriate), reinforcing desired behavior and correction or redirection (when needed). In the classroom, you would notice the teacher is scanning the classroom, moving between students or groups, praising on-task behavior and correct work, providing feedback to fine tune understanding, using precorrection and prompts to prevent anticipating issues and minimize any potential challenges.">
            <a:extLst>
              <a:ext uri="{FF2B5EF4-FFF2-40B4-BE49-F238E27FC236}">
                <a16:creationId xmlns:a16="http://schemas.microsoft.com/office/drawing/2014/main" id="{00BB083C-6526-1995-DBAC-65F7D4FF7C3B}"/>
              </a:ext>
            </a:extLst>
          </p:cNvPr>
          <p:cNvPicPr>
            <a:picLocks noChangeAspect="1"/>
          </p:cNvPicPr>
          <p:nvPr/>
        </p:nvPicPr>
        <p:blipFill>
          <a:blip r:embed="rId2"/>
          <a:stretch>
            <a:fillRect/>
          </a:stretch>
        </p:blipFill>
        <p:spPr>
          <a:xfrm>
            <a:off x="228369" y="457135"/>
            <a:ext cx="10638522" cy="5943729"/>
          </a:xfrm>
          <a:prstGeom prst="rect">
            <a:avLst/>
          </a:prstGeom>
        </p:spPr>
      </p:pic>
      <p:pic>
        <p:nvPicPr>
          <p:cNvPr id="9" name="Picture 2">
            <a:extLst>
              <a:ext uri="{FF2B5EF4-FFF2-40B4-BE49-F238E27FC236}">
                <a16:creationId xmlns:a16="http://schemas.microsoft.com/office/drawing/2014/main" id="{6630BA40-8D91-2355-EB87-C966261F4CE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14176" y="0"/>
            <a:ext cx="877824" cy="1371600"/>
          </a:xfrm>
          <a:prstGeom prst="rect">
            <a:avLst/>
          </a:prstGeom>
        </p:spPr>
      </p:pic>
    </p:spTree>
    <p:extLst>
      <p:ext uri="{BB962C8B-B14F-4D97-AF65-F5344CB8AC3E}">
        <p14:creationId xmlns:p14="http://schemas.microsoft.com/office/powerpoint/2010/main" val="19817210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hidden">
            <a:extLst>
              <a:ext uri="{FF2B5EF4-FFF2-40B4-BE49-F238E27FC236}">
                <a16:creationId xmlns:a16="http://schemas.microsoft.com/office/drawing/2014/main" id="{D47ADD47-358F-773A-4E44-443C03455037}"/>
              </a:ext>
            </a:extLst>
          </p:cNvPr>
          <p:cNvSpPr txBox="1">
            <a:spLocks noGrp="1"/>
          </p:cNvSpPr>
          <p:nvPr>
            <p:ph type="title" idx="4294967295"/>
          </p:nvPr>
        </p:nvSpPr>
        <p:spPr>
          <a:xfrm>
            <a:off x="838200" y="-154046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Low-Intensity Strategies: Behavior-Specific Praise</a:t>
            </a:r>
          </a:p>
        </p:txBody>
      </p:sp>
      <p:pic>
        <p:nvPicPr>
          <p:cNvPr id="7" name="Picture 1" descr="Behavior-specific praise are statements that acknowledge and clearly state what desirable behavior has been performed. Examples are &quot;Jesse, I see you showing respect for your partner by listening to their ideas&quot; and &quot;thank you for showing responsibility by putting the science materials away.&quot; Behavior-specific praise can be used to acknowledge expected behavior of an individual student or multiple students engaging in academic and non-academic tasks.">
            <a:extLst>
              <a:ext uri="{FF2B5EF4-FFF2-40B4-BE49-F238E27FC236}">
                <a16:creationId xmlns:a16="http://schemas.microsoft.com/office/drawing/2014/main" id="{00BB083C-6526-1995-DBAC-65F7D4FF7C3B}"/>
              </a:ext>
            </a:extLst>
          </p:cNvPr>
          <p:cNvPicPr>
            <a:picLocks noChangeAspect="1"/>
          </p:cNvPicPr>
          <p:nvPr/>
        </p:nvPicPr>
        <p:blipFill>
          <a:blip r:embed="rId2"/>
          <a:srcRect/>
          <a:stretch/>
        </p:blipFill>
        <p:spPr>
          <a:xfrm>
            <a:off x="228369" y="457135"/>
            <a:ext cx="10638521" cy="5943729"/>
          </a:xfrm>
          <a:prstGeom prst="rect">
            <a:avLst/>
          </a:prstGeom>
        </p:spPr>
      </p:pic>
      <p:pic>
        <p:nvPicPr>
          <p:cNvPr id="5" name="Picture 2">
            <a:extLst>
              <a:ext uri="{FF2B5EF4-FFF2-40B4-BE49-F238E27FC236}">
                <a16:creationId xmlns:a16="http://schemas.microsoft.com/office/drawing/2014/main" id="{E4C744B9-2354-2B51-B70A-D4225C2B7D31}"/>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14176" y="0"/>
            <a:ext cx="877824" cy="1371600"/>
          </a:xfrm>
          <a:prstGeom prst="rect">
            <a:avLst/>
          </a:prstGeom>
        </p:spPr>
      </p:pic>
    </p:spTree>
    <p:extLst>
      <p:ext uri="{BB962C8B-B14F-4D97-AF65-F5344CB8AC3E}">
        <p14:creationId xmlns:p14="http://schemas.microsoft.com/office/powerpoint/2010/main" val="6222253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hidden">
            <a:extLst>
              <a:ext uri="{FF2B5EF4-FFF2-40B4-BE49-F238E27FC236}">
                <a16:creationId xmlns:a16="http://schemas.microsoft.com/office/drawing/2014/main" id="{594E0B42-4A3D-AAD3-44C5-42B0A798D57D}"/>
              </a:ext>
            </a:extLst>
          </p:cNvPr>
          <p:cNvSpPr txBox="1">
            <a:spLocks noGrp="1"/>
          </p:cNvSpPr>
          <p:nvPr>
            <p:ph type="title" idx="4294967295"/>
          </p:nvPr>
        </p:nvSpPr>
        <p:spPr>
          <a:xfrm>
            <a:off x="838200" y="-154046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Low-Intensity Strategies: High-P Request Sequence</a:t>
            </a:r>
          </a:p>
        </p:txBody>
      </p:sp>
      <p:pic>
        <p:nvPicPr>
          <p:cNvPr id="7" name="Picture 1" descr="High-P request sequence is requesting behaviors that a student is likely to respond to, and providing reinforcement for appropriate responding. Three to five high probability (high-p) requests are quickly given followed with praise for compliance and a low-p request (desired behavior). This strategy takes advantage of behavioral momentum, where we increase compliance and reinforcement to create momentum for compliance to another behavior. High-p examples are &quot;take out your pencil&quot;, &quot;get out a sheet of paper&quot; and &quot;write your name on your paper.&quot; One low-p example is &quot;begin your independent work.&quot;">
            <a:extLst>
              <a:ext uri="{FF2B5EF4-FFF2-40B4-BE49-F238E27FC236}">
                <a16:creationId xmlns:a16="http://schemas.microsoft.com/office/drawing/2014/main" id="{00BB083C-6526-1995-DBAC-65F7D4FF7C3B}"/>
              </a:ext>
            </a:extLst>
          </p:cNvPr>
          <p:cNvPicPr>
            <a:picLocks noChangeAspect="1"/>
          </p:cNvPicPr>
          <p:nvPr/>
        </p:nvPicPr>
        <p:blipFill>
          <a:blip r:embed="rId2"/>
          <a:srcRect/>
          <a:stretch/>
        </p:blipFill>
        <p:spPr>
          <a:xfrm>
            <a:off x="228369" y="457135"/>
            <a:ext cx="10638521" cy="5943729"/>
          </a:xfrm>
          <a:prstGeom prst="rect">
            <a:avLst/>
          </a:prstGeom>
        </p:spPr>
      </p:pic>
      <p:pic>
        <p:nvPicPr>
          <p:cNvPr id="4" name="Picture 2">
            <a:extLst>
              <a:ext uri="{FF2B5EF4-FFF2-40B4-BE49-F238E27FC236}">
                <a16:creationId xmlns:a16="http://schemas.microsoft.com/office/drawing/2014/main" id="{5BF2070F-4E61-3350-4845-10FC3AF8CB99}"/>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14176" y="0"/>
            <a:ext cx="877824" cy="1371600"/>
          </a:xfrm>
          <a:prstGeom prst="rect">
            <a:avLst/>
          </a:prstGeom>
        </p:spPr>
      </p:pic>
    </p:spTree>
    <p:extLst>
      <p:ext uri="{BB962C8B-B14F-4D97-AF65-F5344CB8AC3E}">
        <p14:creationId xmlns:p14="http://schemas.microsoft.com/office/powerpoint/2010/main" val="20242712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hidden">
            <a:extLst>
              <a:ext uri="{FF2B5EF4-FFF2-40B4-BE49-F238E27FC236}">
                <a16:creationId xmlns:a16="http://schemas.microsoft.com/office/drawing/2014/main" id="{A559A51E-6B4D-AC44-9217-46FF41C1F7AF}"/>
              </a:ext>
            </a:extLst>
          </p:cNvPr>
          <p:cNvSpPr txBox="1">
            <a:spLocks noGrp="1"/>
          </p:cNvSpPr>
          <p:nvPr>
            <p:ph type="title" idx="4294967295"/>
          </p:nvPr>
        </p:nvSpPr>
        <p:spPr>
          <a:xfrm>
            <a:off x="838200" y="-154046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Low-Intensity Strategies: Instructional Choice</a:t>
            </a:r>
          </a:p>
        </p:txBody>
      </p:sp>
      <p:pic>
        <p:nvPicPr>
          <p:cNvPr id="7" name="Picture 1" descr="Instructional choice is offering students opportunities to make choices throughout the instructional day. Teachers offer students two or more options, allow each student to independently make their choice, and the student is provided with the selected option.">
            <a:extLst>
              <a:ext uri="{FF2B5EF4-FFF2-40B4-BE49-F238E27FC236}">
                <a16:creationId xmlns:a16="http://schemas.microsoft.com/office/drawing/2014/main" id="{00BB083C-6526-1995-DBAC-65F7D4FF7C3B}"/>
              </a:ext>
            </a:extLst>
          </p:cNvPr>
          <p:cNvPicPr>
            <a:picLocks noChangeAspect="1"/>
          </p:cNvPicPr>
          <p:nvPr/>
        </p:nvPicPr>
        <p:blipFill>
          <a:blip r:embed="rId2"/>
          <a:srcRect/>
          <a:stretch/>
        </p:blipFill>
        <p:spPr>
          <a:xfrm>
            <a:off x="228369" y="457135"/>
            <a:ext cx="10638521" cy="5943729"/>
          </a:xfrm>
          <a:prstGeom prst="rect">
            <a:avLst/>
          </a:prstGeom>
        </p:spPr>
      </p:pic>
      <p:pic>
        <p:nvPicPr>
          <p:cNvPr id="4" name="Picture 2">
            <a:extLst>
              <a:ext uri="{FF2B5EF4-FFF2-40B4-BE49-F238E27FC236}">
                <a16:creationId xmlns:a16="http://schemas.microsoft.com/office/drawing/2014/main" id="{3C5E4AA0-F0E0-1C6C-8E79-487A00AE73D0}"/>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14176" y="0"/>
            <a:ext cx="877824" cy="1371600"/>
          </a:xfrm>
          <a:prstGeom prst="rect">
            <a:avLst/>
          </a:prstGeom>
        </p:spPr>
      </p:pic>
    </p:spTree>
    <p:extLst>
      <p:ext uri="{BB962C8B-B14F-4D97-AF65-F5344CB8AC3E}">
        <p14:creationId xmlns:p14="http://schemas.microsoft.com/office/powerpoint/2010/main" val="2445730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hidden">
            <a:extLst>
              <a:ext uri="{FF2B5EF4-FFF2-40B4-BE49-F238E27FC236}">
                <a16:creationId xmlns:a16="http://schemas.microsoft.com/office/drawing/2014/main" id="{B70070AA-00B0-D99D-7986-06555386A193}"/>
              </a:ext>
            </a:extLst>
          </p:cNvPr>
          <p:cNvSpPr txBox="1">
            <a:spLocks noGrp="1"/>
          </p:cNvSpPr>
          <p:nvPr>
            <p:ph type="title" idx="4294967295"/>
          </p:nvPr>
        </p:nvSpPr>
        <p:spPr>
          <a:xfrm>
            <a:off x="838200" y="-154046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Low-Intensity Strategies: Instructional Feedback</a:t>
            </a:r>
          </a:p>
        </p:txBody>
      </p:sp>
      <p:pic>
        <p:nvPicPr>
          <p:cNvPr id="7" name="Picture 1" descr="Instructional feedback is providing specific information to students about their performance, with the purpose of clarifying misinformation, confirming understandings, or restructuring current schemas. Educators use this strategy when students have a foundational understanding of the content or concepts and are working towards proficiency and fluency. Without foundational understanding, instruction is needed instead of feedback. Educators monitor student data to decide when feedback should be used or when instruction is needed. ">
            <a:extLst>
              <a:ext uri="{FF2B5EF4-FFF2-40B4-BE49-F238E27FC236}">
                <a16:creationId xmlns:a16="http://schemas.microsoft.com/office/drawing/2014/main" id="{00BB083C-6526-1995-DBAC-65F7D4FF7C3B}"/>
              </a:ext>
            </a:extLst>
          </p:cNvPr>
          <p:cNvPicPr>
            <a:picLocks noChangeAspect="1"/>
          </p:cNvPicPr>
          <p:nvPr/>
        </p:nvPicPr>
        <p:blipFill>
          <a:blip r:embed="rId2"/>
          <a:srcRect/>
          <a:stretch/>
        </p:blipFill>
        <p:spPr>
          <a:xfrm>
            <a:off x="228369" y="457135"/>
            <a:ext cx="10638521" cy="5943729"/>
          </a:xfrm>
          <a:prstGeom prst="rect">
            <a:avLst/>
          </a:prstGeom>
        </p:spPr>
      </p:pic>
      <p:pic>
        <p:nvPicPr>
          <p:cNvPr id="4" name="Picture 2">
            <a:extLst>
              <a:ext uri="{FF2B5EF4-FFF2-40B4-BE49-F238E27FC236}">
                <a16:creationId xmlns:a16="http://schemas.microsoft.com/office/drawing/2014/main" id="{187CE321-B062-06C3-E159-032D45DA9E5F}"/>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14176" y="0"/>
            <a:ext cx="877824" cy="1371600"/>
          </a:xfrm>
          <a:prstGeom prst="rect">
            <a:avLst/>
          </a:prstGeom>
        </p:spPr>
      </p:pic>
    </p:spTree>
    <p:extLst>
      <p:ext uri="{BB962C8B-B14F-4D97-AF65-F5344CB8AC3E}">
        <p14:creationId xmlns:p14="http://schemas.microsoft.com/office/powerpoint/2010/main" val="9037811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042937-54B4-A603-F868-13C296037934}"/>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Low-Intensity Strategies: Opportunities to Respond</a:t>
            </a:r>
          </a:p>
        </p:txBody>
      </p:sp>
      <p:pic>
        <p:nvPicPr>
          <p:cNvPr id="7" name="Picture 6" descr="Opportunities to Respond are frequent opportunities within a set time period of time for students to respond to teacher questions to practice skills or build fluency. Best done with material or concepts already taught and for which students have a basic understanding. Three or more opportunities to respond per minute is the goal. In the classroom, you would notice the teacher is providing high rates of opportunities to respond through combinations of choral responding, thumbs up/down, response cards, personal white boards, clickers, or other methods.">
            <a:extLst>
              <a:ext uri="{FF2B5EF4-FFF2-40B4-BE49-F238E27FC236}">
                <a16:creationId xmlns:a16="http://schemas.microsoft.com/office/drawing/2014/main" id="{00BB083C-6526-1995-DBAC-65F7D4FF7C3B}"/>
              </a:ext>
            </a:extLst>
          </p:cNvPr>
          <p:cNvPicPr>
            <a:picLocks noChangeAspect="1"/>
          </p:cNvPicPr>
          <p:nvPr/>
        </p:nvPicPr>
        <p:blipFill>
          <a:blip r:embed="rId2"/>
          <a:srcRect/>
          <a:stretch/>
        </p:blipFill>
        <p:spPr>
          <a:xfrm>
            <a:off x="228369" y="457135"/>
            <a:ext cx="10638521" cy="5943729"/>
          </a:xfrm>
          <a:prstGeom prst="rect">
            <a:avLst/>
          </a:prstGeom>
        </p:spPr>
      </p:pic>
      <p:pic>
        <p:nvPicPr>
          <p:cNvPr id="4" name="Picture 2">
            <a:extLst>
              <a:ext uri="{FF2B5EF4-FFF2-40B4-BE49-F238E27FC236}">
                <a16:creationId xmlns:a16="http://schemas.microsoft.com/office/drawing/2014/main" id="{09349D28-4091-3125-3E29-8BD081A649F6}"/>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14176" y="0"/>
            <a:ext cx="877824" cy="1371600"/>
          </a:xfrm>
          <a:prstGeom prst="rect">
            <a:avLst/>
          </a:prstGeom>
        </p:spPr>
      </p:pic>
    </p:spTree>
    <p:extLst>
      <p:ext uri="{BB962C8B-B14F-4D97-AF65-F5344CB8AC3E}">
        <p14:creationId xmlns:p14="http://schemas.microsoft.com/office/powerpoint/2010/main" val="34701217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hidden">
            <a:extLst>
              <a:ext uri="{FF2B5EF4-FFF2-40B4-BE49-F238E27FC236}">
                <a16:creationId xmlns:a16="http://schemas.microsoft.com/office/drawing/2014/main" id="{380A6BFA-5BAF-3D54-4EDF-30A800145E09}"/>
              </a:ext>
            </a:extLst>
          </p:cNvPr>
          <p:cNvSpPr txBox="1">
            <a:spLocks noGrp="1"/>
          </p:cNvSpPr>
          <p:nvPr>
            <p:ph type="title" idx="4294967295"/>
          </p:nvPr>
        </p:nvSpPr>
        <p:spPr>
          <a:xfrm>
            <a:off x="838200" y="-154046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schemeClr val="tx1"/>
                </a:solidFill>
                <a:effectLst/>
                <a:uLnTx/>
                <a:uFillTx/>
                <a:latin typeface="+mj-lt"/>
                <a:ea typeface="+mj-ea"/>
                <a:cs typeface="+mj-cs"/>
              </a:rPr>
              <a:t>Low-Intensity Strategies: Precorrection</a:t>
            </a:r>
          </a:p>
        </p:txBody>
      </p:sp>
      <p:pic>
        <p:nvPicPr>
          <p:cNvPr id="7" name="Picture 6" descr="Precorrection is a low-intensity strategy that proactively reminds students of expectations before entering an environment or beginning an activity. One examples is: a teacher reminds students of expectations for working in a collaborative group before beginning the activity. Then the teacher reinforces students meeting expectations with behavior-specific praise. Another example is: a cafeteria monitor greets students as they enter the cafeteria and reminds them of the expectations for staying safe in the cafeteria, such as keeping their mask on while inline and in the shared space, standing on the floor markers spaced six feet apart. Then those serving students lunch can provide behavior-specific praise when students demonstrate the expectations.">
            <a:extLst>
              <a:ext uri="{FF2B5EF4-FFF2-40B4-BE49-F238E27FC236}">
                <a16:creationId xmlns:a16="http://schemas.microsoft.com/office/drawing/2014/main" id="{00BB083C-6526-1995-DBAC-65F7D4FF7C3B}"/>
              </a:ext>
            </a:extLst>
          </p:cNvPr>
          <p:cNvPicPr>
            <a:picLocks noChangeAspect="1"/>
          </p:cNvPicPr>
          <p:nvPr/>
        </p:nvPicPr>
        <p:blipFill>
          <a:blip r:embed="rId2"/>
          <a:srcRect/>
          <a:stretch/>
        </p:blipFill>
        <p:spPr>
          <a:xfrm>
            <a:off x="228369" y="457135"/>
            <a:ext cx="10638521" cy="5943729"/>
          </a:xfrm>
          <a:prstGeom prst="rect">
            <a:avLst/>
          </a:prstGeom>
        </p:spPr>
      </p:pic>
      <p:pic>
        <p:nvPicPr>
          <p:cNvPr id="4" name="Picture 2">
            <a:extLst>
              <a:ext uri="{FF2B5EF4-FFF2-40B4-BE49-F238E27FC236}">
                <a16:creationId xmlns:a16="http://schemas.microsoft.com/office/drawing/2014/main" id="{9B3101D2-BEA4-CA79-8A36-A1C5F008FBE7}"/>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314176" y="0"/>
            <a:ext cx="877824" cy="1371600"/>
          </a:xfrm>
          <a:prstGeom prst="rect">
            <a:avLst/>
          </a:prstGeom>
        </p:spPr>
      </p:pic>
    </p:spTree>
    <p:extLst>
      <p:ext uri="{BB962C8B-B14F-4D97-AF65-F5344CB8AC3E}">
        <p14:creationId xmlns:p14="http://schemas.microsoft.com/office/powerpoint/2010/main" val="20560436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878C230-BA51-950C-B611-EC2E0DC3423F}"/>
              </a:ext>
            </a:extLst>
          </p:cNvPr>
          <p:cNvSpPr>
            <a:spLocks noGrp="1"/>
          </p:cNvSpPr>
          <p:nvPr>
            <p:ph type="title"/>
          </p:nvPr>
        </p:nvSpPr>
        <p:spPr/>
        <p:txBody>
          <a:bodyPr>
            <a:normAutofit/>
          </a:bodyPr>
          <a:lstStyle/>
          <a:p>
            <a:r>
              <a:rPr lang="en-US"/>
              <a:t>Module Connection!</a:t>
            </a:r>
            <a:br>
              <a:rPr lang="en-US"/>
            </a:br>
            <a:r>
              <a:rPr lang="en-US" sz="4400">
                <a:solidFill>
                  <a:schemeClr val="accent5"/>
                </a:solidFill>
              </a:rPr>
              <a:t>Instructional Choice</a:t>
            </a:r>
            <a:endParaRPr lang="en-US"/>
          </a:p>
        </p:txBody>
      </p:sp>
      <p:pic>
        <p:nvPicPr>
          <p:cNvPr id="4" name="Picture 1" descr="Screenshot of What is Instructional Choice? YouTube video">
            <a:extLst>
              <a:ext uri="{FF2B5EF4-FFF2-40B4-BE49-F238E27FC236}">
                <a16:creationId xmlns:a16="http://schemas.microsoft.com/office/drawing/2014/main" id="{52127219-0AA8-108D-0804-3C73A47048E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5323" y="1936941"/>
            <a:ext cx="3307783" cy="1882892"/>
          </a:xfrm>
          <a:prstGeom prst="rect">
            <a:avLst/>
          </a:prstGeom>
        </p:spPr>
      </p:pic>
      <p:pic>
        <p:nvPicPr>
          <p:cNvPr id="9" name="Picture 2" descr="Low-Intensity Strategies Instructional Choice infographic">
            <a:extLst>
              <a:ext uri="{FF2B5EF4-FFF2-40B4-BE49-F238E27FC236}">
                <a16:creationId xmlns:a16="http://schemas.microsoft.com/office/drawing/2014/main" id="{51FB83C7-E16A-E061-5E68-815DD893300A}"/>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925924" y="3987782"/>
            <a:ext cx="1857255" cy="2405771"/>
          </a:xfrm>
          <a:prstGeom prst="rect">
            <a:avLst/>
          </a:prstGeom>
        </p:spPr>
      </p:pic>
      <p:pic>
        <p:nvPicPr>
          <p:cNvPr id="1026" name="Picture 3" descr="Examples of Instructional Choice infographic">
            <a:extLst>
              <a:ext uri="{FF2B5EF4-FFF2-40B4-BE49-F238E27FC236}">
                <a16:creationId xmlns:a16="http://schemas.microsoft.com/office/drawing/2014/main" id="{6658B9C7-28DA-0034-D97A-8BD66EAC2184}"/>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995466" y="3987782"/>
            <a:ext cx="1283078" cy="240577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sing choice at home infographic">
            <a:extLst>
              <a:ext uri="{FF2B5EF4-FFF2-40B4-BE49-F238E27FC236}">
                <a16:creationId xmlns:a16="http://schemas.microsoft.com/office/drawing/2014/main" id="{FF568742-268B-6CE0-2C3F-9FF84946842F}"/>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154873" y="2017364"/>
            <a:ext cx="1413455" cy="182927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5" descr="Choice: A step-by-step guide for families handout">
            <a:extLst>
              <a:ext uri="{FF2B5EF4-FFF2-40B4-BE49-F238E27FC236}">
                <a16:creationId xmlns:a16="http://schemas.microsoft.com/office/drawing/2014/main" id="{162296BF-95E6-7033-577F-A632E8A78514}"/>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693681" y="2017365"/>
            <a:ext cx="1402021" cy="182927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Picture 6" descr="Screenshot of Choice: A step-by-step guide for families YouTube video">
            <a:extLst>
              <a:ext uri="{FF2B5EF4-FFF2-40B4-BE49-F238E27FC236}">
                <a16:creationId xmlns:a16="http://schemas.microsoft.com/office/drawing/2014/main" id="{D7D8C70F-6501-F099-4126-F69CB0F0EC7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571709" y="2984348"/>
            <a:ext cx="2117342" cy="1188969"/>
          </a:xfrm>
          <a:prstGeom prst="rect">
            <a:avLst/>
          </a:prstGeom>
        </p:spPr>
      </p:pic>
      <p:pic>
        <p:nvPicPr>
          <p:cNvPr id="1032" name="Picture 7" descr="Instructional Choice activity menu">
            <a:extLst>
              <a:ext uri="{FF2B5EF4-FFF2-40B4-BE49-F238E27FC236}">
                <a16:creationId xmlns:a16="http://schemas.microsoft.com/office/drawing/2014/main" id="{47126983-C229-9562-C33A-BB55AD3A02E6}"/>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4867846" y="4366634"/>
            <a:ext cx="1700482" cy="220074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4" name="Picture 8" descr="Instructional choice treatment integrity checklist">
            <a:extLst>
              <a:ext uri="{FF2B5EF4-FFF2-40B4-BE49-F238E27FC236}">
                <a16:creationId xmlns:a16="http://schemas.microsoft.com/office/drawing/2014/main" id="{C05208AD-0913-4305-959B-214753BD2537}"/>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p:blipFill>
        <p:spPr bwMode="auto">
          <a:xfrm>
            <a:off x="6759337" y="4366572"/>
            <a:ext cx="1700575" cy="220074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5" name="Picture 9" descr="Instructional Choice module cover">
            <a:extLst>
              <a:ext uri="{FF2B5EF4-FFF2-40B4-BE49-F238E27FC236}">
                <a16:creationId xmlns:a16="http://schemas.microsoft.com/office/drawing/2014/main" id="{F6BA787A-ED71-4584-2F16-B264BBF9E074}"/>
              </a:ext>
            </a:extLst>
          </p:cNvPr>
          <p:cNvPicPr>
            <a:picLocks noGrp="1" noChangeAspect="1"/>
          </p:cNvPicPr>
          <p:nvPr>
            <p:ph idx="1"/>
          </p:nvPr>
        </p:nvPicPr>
        <p:blipFill>
          <a:blip r:embed="rId11"/>
          <a:srcRect/>
          <a:stretch/>
        </p:blipFill>
        <p:spPr>
          <a:xfrm>
            <a:off x="8858758" y="1936941"/>
            <a:ext cx="2407919" cy="3762375"/>
          </a:xfrm>
        </p:spPr>
      </p:pic>
    </p:spTree>
    <p:extLst>
      <p:ext uri="{BB962C8B-B14F-4D97-AF65-F5344CB8AC3E}">
        <p14:creationId xmlns:p14="http://schemas.microsoft.com/office/powerpoint/2010/main" val="372145725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F2CF8-64AC-8249-45A1-B4D38698C3A5}"/>
              </a:ext>
            </a:extLst>
          </p:cNvPr>
          <p:cNvSpPr>
            <a:spLocks noGrp="1"/>
          </p:cNvSpPr>
          <p:nvPr>
            <p:ph type="title"/>
          </p:nvPr>
        </p:nvSpPr>
        <p:spPr/>
        <p:txBody>
          <a:bodyPr/>
          <a:lstStyle/>
          <a:p>
            <a:r>
              <a:rPr lang="en-US"/>
              <a:t>Resource Spotlight!</a:t>
            </a:r>
          </a:p>
        </p:txBody>
      </p:sp>
      <p:pic>
        <p:nvPicPr>
          <p:cNvPr id="6" name="Picture 1" descr="Teacher-Delivered Behavioral Interventions in Grades K-5 What Works Clearinghouse practice guide cover">
            <a:extLst>
              <a:ext uri="{FF2B5EF4-FFF2-40B4-BE49-F238E27FC236}">
                <a16:creationId xmlns:a16="http://schemas.microsoft.com/office/drawing/2014/main" id="{7BCC563C-2818-BAA0-E085-CAA2AED8BCD5}"/>
              </a:ext>
            </a:extLst>
          </p:cNvPr>
          <p:cNvPicPr>
            <a:picLocks noChangeAspect="1"/>
          </p:cNvPicPr>
          <p:nvPr/>
        </p:nvPicPr>
        <p:blipFill>
          <a:blip r:embed="rId3"/>
          <a:stretch>
            <a:fillRect/>
          </a:stretch>
        </p:blipFill>
        <p:spPr>
          <a:xfrm>
            <a:off x="838200" y="1825625"/>
            <a:ext cx="3365810" cy="4347305"/>
          </a:xfrm>
          <a:prstGeom prst="rect">
            <a:avLst/>
          </a:prstGeom>
          <a:ln>
            <a:solidFill>
              <a:schemeClr val="tx1"/>
            </a:solidFill>
          </a:ln>
        </p:spPr>
      </p:pic>
      <p:pic>
        <p:nvPicPr>
          <p:cNvPr id="8" name="Picture 2" descr="Screenshot of What Works Clearinghouse website page titled Teacher-Delivered Behavioral Interventions in Grades K-5">
            <a:extLst>
              <a:ext uri="{FF2B5EF4-FFF2-40B4-BE49-F238E27FC236}">
                <a16:creationId xmlns:a16="http://schemas.microsoft.com/office/drawing/2014/main" id="{5A510B38-0B90-DC18-5C5F-4FC2A5FD941E}"/>
              </a:ext>
            </a:extLst>
          </p:cNvPr>
          <p:cNvPicPr>
            <a:picLocks noGrp="1" noChangeAspect="1"/>
          </p:cNvPicPr>
          <p:nvPr>
            <p:ph idx="1"/>
          </p:nvPr>
        </p:nvPicPr>
        <p:blipFill>
          <a:blip r:embed="rId4"/>
          <a:stretch>
            <a:fillRect/>
          </a:stretch>
        </p:blipFill>
        <p:spPr>
          <a:xfrm>
            <a:off x="4575733" y="1509920"/>
            <a:ext cx="6240174" cy="4982955"/>
          </a:xfrm>
          <a:ln>
            <a:solidFill>
              <a:schemeClr val="tx1"/>
            </a:solidFill>
          </a:ln>
        </p:spPr>
      </p:pic>
      <p:sp>
        <p:nvSpPr>
          <p:cNvPr id="11" name="Yellow Box" descr="Yellow box outlining seven recommendations tabs on website">
            <a:extLst>
              <a:ext uri="{FF2B5EF4-FFF2-40B4-BE49-F238E27FC236}">
                <a16:creationId xmlns:a16="http://schemas.microsoft.com/office/drawing/2014/main" id="{973030BB-D6C9-F269-9069-73BB6AC029F7}"/>
              </a:ext>
            </a:extLst>
          </p:cNvPr>
          <p:cNvSpPr/>
          <p:nvPr/>
        </p:nvSpPr>
        <p:spPr>
          <a:xfrm>
            <a:off x="4575733" y="3795251"/>
            <a:ext cx="6240174" cy="2697623"/>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1246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descr="Comprehensive, Integrated, Three-Tiered Model of Prevention pyramid.">
            <a:extLst>
              <a:ext uri="{FF2B5EF4-FFF2-40B4-BE49-F238E27FC236}">
                <a16:creationId xmlns:a16="http://schemas.microsoft.com/office/drawing/2014/main" id="{C18350AB-5D16-EE21-8371-9C38EFF675C5}"/>
              </a:ext>
            </a:extLst>
          </p:cNvPr>
          <p:cNvPicPr>
            <a:picLocks noGrp="1" noRot="1" noChangeAspect="1" noMove="1" noResize="1" noEditPoints="1" noAdjustHandles="1" noChangeArrowheads="1" noChangeShapeType="1" noCrop="1"/>
          </p:cNvPicPr>
          <p:nvPr/>
        </p:nvPicPr>
        <p:blipFill>
          <a:blip r:embed="rId3"/>
          <a:stretch>
            <a:fillRect/>
          </a:stretch>
        </p:blipFill>
        <p:spPr>
          <a:xfrm>
            <a:off x="202595" y="0"/>
            <a:ext cx="11786810" cy="6858000"/>
          </a:xfrm>
          <a:prstGeom prst="rect">
            <a:avLst/>
          </a:prstGeom>
        </p:spPr>
      </p:pic>
      <p:sp>
        <p:nvSpPr>
          <p:cNvPr id="5" name="Outline" descr="A red circle outlining Tier 3 on the top of the Comprehensive, Integrated, Three-Tiered Model of Prevention pyramid. ">
            <a:extLst>
              <a:ext uri="{FF2B5EF4-FFF2-40B4-BE49-F238E27FC236}">
                <a16:creationId xmlns:a16="http://schemas.microsoft.com/office/drawing/2014/main" id="{5326371C-58D6-024C-97BB-E72875F449D0}"/>
              </a:ext>
            </a:extLst>
          </p:cNvPr>
          <p:cNvSpPr/>
          <p:nvPr/>
        </p:nvSpPr>
        <p:spPr>
          <a:xfrm>
            <a:off x="4177479" y="1114415"/>
            <a:ext cx="3810000" cy="1143000"/>
          </a:xfrm>
          <a:prstGeom prst="ellipse">
            <a:avLst/>
          </a:prstGeom>
          <a:noFill/>
          <a:ln w="57150" cap="flat" cmpd="sng" algn="ctr">
            <a:solidFill>
              <a:srgbClr val="C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3" name="Picture 2" descr="The Tier 3 Process module cover">
            <a:extLst>
              <a:ext uri="{FF2B5EF4-FFF2-40B4-BE49-F238E27FC236}">
                <a16:creationId xmlns:a16="http://schemas.microsoft.com/office/drawing/2014/main" id="{8F047738-C514-6D8B-B939-F95104A2DB08}"/>
              </a:ext>
            </a:extLst>
          </p:cNvPr>
          <p:cNvPicPr>
            <a:picLocks noChangeAspect="1"/>
          </p:cNvPicPr>
          <p:nvPr/>
        </p:nvPicPr>
        <p:blipFill>
          <a:blip r:embed="rId4"/>
          <a:stretch>
            <a:fillRect/>
          </a:stretch>
        </p:blipFill>
        <p:spPr>
          <a:xfrm>
            <a:off x="9177435" y="908543"/>
            <a:ext cx="2072454" cy="3236976"/>
          </a:xfrm>
          <a:prstGeom prst="rect">
            <a:avLst/>
          </a:prstGeom>
        </p:spPr>
      </p:pic>
      <p:sp>
        <p:nvSpPr>
          <p:cNvPr id="7" name="Title">
            <a:extLst>
              <a:ext uri="{FF2B5EF4-FFF2-40B4-BE49-F238E27FC236}">
                <a16:creationId xmlns:a16="http://schemas.microsoft.com/office/drawing/2014/main" id="{6B14B590-B107-CE43-9D40-CF1F2FCFF361}"/>
              </a:ext>
            </a:extLst>
          </p:cNvPr>
          <p:cNvSpPr txBox="1">
            <a:spLocks noGrp="1"/>
          </p:cNvSpPr>
          <p:nvPr>
            <p:ph type="title" idx="4294967295"/>
          </p:nvPr>
        </p:nvSpPr>
        <p:spPr bwMode="auto">
          <a:xfrm>
            <a:off x="2239926" y="4744996"/>
            <a:ext cx="9952074" cy="914400"/>
          </a:xfrm>
          <a:prstGeom prst="rect">
            <a:avLst/>
          </a:prstGeom>
          <a:solidFill>
            <a:srgbClr val="FF00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Tertiary (Tier 3) Intervention Grid</a:t>
            </a:r>
          </a:p>
        </p:txBody>
      </p:sp>
      <p:pic>
        <p:nvPicPr>
          <p:cNvPr id="6" name="Chart" descr="Tertiary (Tier 3) interventions grid">
            <a:extLst>
              <a:ext uri="{FF2B5EF4-FFF2-40B4-BE49-F238E27FC236}">
                <a16:creationId xmlns:a16="http://schemas.microsoft.com/office/drawing/2014/main" id="{0311E041-CA33-444B-BC43-3AA4F5A82858}"/>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1807225"/>
            <a:ext cx="5981181" cy="50507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186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35482-7C45-0272-6EB8-5B0098959EBA}"/>
              </a:ext>
            </a:extLst>
          </p:cNvPr>
          <p:cNvSpPr>
            <a:spLocks noGrp="1"/>
          </p:cNvSpPr>
          <p:nvPr>
            <p:ph type="title"/>
          </p:nvPr>
        </p:nvSpPr>
        <p:spPr/>
        <p:txBody>
          <a:bodyPr/>
          <a:lstStyle/>
          <a:p>
            <a:r>
              <a:rPr lang="en-US"/>
              <a:t>Join us at future EMPOWER+ to learn more! </a:t>
            </a:r>
          </a:p>
        </p:txBody>
      </p:sp>
      <p:graphicFrame>
        <p:nvGraphicFramePr>
          <p:cNvPr id="5" name="Content">
            <a:extLst>
              <a:ext uri="{FF2B5EF4-FFF2-40B4-BE49-F238E27FC236}">
                <a16:creationId xmlns:a16="http://schemas.microsoft.com/office/drawing/2014/main" id="{B36991AF-A1ED-A977-F121-6E9A4883CDA4}"/>
              </a:ext>
            </a:extLst>
          </p:cNvPr>
          <p:cNvGraphicFramePr>
            <a:graphicFrameLocks/>
          </p:cNvGraphicFramePr>
          <p:nvPr>
            <p:extLst>
              <p:ext uri="{D42A27DB-BD31-4B8C-83A1-F6EECF244321}">
                <p14:modId xmlns:p14="http://schemas.microsoft.com/office/powerpoint/2010/main" val="2130784317"/>
              </p:ext>
            </p:extLst>
          </p:nvPr>
        </p:nvGraphicFramePr>
        <p:xfrm>
          <a:off x="744686" y="1770121"/>
          <a:ext cx="8874801" cy="4254011"/>
        </p:xfrm>
        <a:graphic>
          <a:graphicData uri="http://schemas.openxmlformats.org/drawingml/2006/table">
            <a:tbl>
              <a:tblPr firstRow="1" bandRow="1">
                <a:tableStyleId>{5C22544A-7EE6-4342-B048-85BDC9FD1C3A}</a:tableStyleId>
              </a:tblPr>
              <a:tblGrid>
                <a:gridCol w="7106962">
                  <a:extLst>
                    <a:ext uri="{9D8B030D-6E8A-4147-A177-3AD203B41FA5}">
                      <a16:colId xmlns:a16="http://schemas.microsoft.com/office/drawing/2014/main" val="1684673339"/>
                    </a:ext>
                  </a:extLst>
                </a:gridCol>
                <a:gridCol w="1767839">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pic>
        <p:nvPicPr>
          <p:cNvPr id="6" name="Picture 1" descr="Behavior-Specific Praise module cover">
            <a:extLst>
              <a:ext uri="{FF2B5EF4-FFF2-40B4-BE49-F238E27FC236}">
                <a16:creationId xmlns:a16="http://schemas.microsoft.com/office/drawing/2014/main" id="{0F6F8E66-8F71-4E66-5B01-DEDCD2C6445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950862" y="1705035"/>
            <a:ext cx="1402938" cy="2192092"/>
          </a:xfrm>
          <a:prstGeom prst="rect">
            <a:avLst/>
          </a:prstGeom>
        </p:spPr>
      </p:pic>
      <p:pic>
        <p:nvPicPr>
          <p:cNvPr id="10" name="Picture 2" descr="Precorrection module cover">
            <a:extLst>
              <a:ext uri="{FF2B5EF4-FFF2-40B4-BE49-F238E27FC236}">
                <a16:creationId xmlns:a16="http://schemas.microsoft.com/office/drawing/2014/main" id="{44183B0F-6BC6-ECC8-E1A5-C40593BE7F0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950862" y="4161692"/>
            <a:ext cx="1496451" cy="2338205"/>
          </a:xfrm>
          <a:prstGeom prst="rect">
            <a:avLst/>
          </a:prstGeom>
        </p:spPr>
      </p:pic>
      <p:sp>
        <p:nvSpPr>
          <p:cNvPr id="9" name="Yellow Box" descr="Yellow Box outlining EMPOWER+ Session Mastering Behavior Specific Praise and Precorrection on January 21, 2026 Wednesday">
            <a:extLst>
              <a:ext uri="{FF2B5EF4-FFF2-40B4-BE49-F238E27FC236}">
                <a16:creationId xmlns:a16="http://schemas.microsoft.com/office/drawing/2014/main" id="{32BE33FE-DB6F-4C84-63EB-175AE5E408D2}"/>
              </a:ext>
              <a:ext uri="{C183D7F6-B498-43B3-948B-1728B52AA6E4}">
                <adec:decorative xmlns:adec="http://schemas.microsoft.com/office/drawing/2017/decorative" val="0"/>
              </a:ext>
            </a:extLst>
          </p:cNvPr>
          <p:cNvSpPr/>
          <p:nvPr/>
        </p:nvSpPr>
        <p:spPr>
          <a:xfrm>
            <a:off x="744686" y="3878236"/>
            <a:ext cx="8874800" cy="484807"/>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5514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C06D78B-33F8-581D-4B79-E0E858473CA8}"/>
              </a:ext>
            </a:extLst>
          </p:cNvPr>
          <p:cNvSpPr>
            <a:spLocks noGrp="1"/>
          </p:cNvSpPr>
          <p:nvPr>
            <p:ph type="title"/>
          </p:nvPr>
        </p:nvSpPr>
        <p:spPr>
          <a:solidFill>
            <a:schemeClr val="accent5"/>
          </a:solidFill>
        </p:spPr>
        <p:txBody>
          <a:bodyPr/>
          <a:lstStyle/>
          <a:p>
            <a:r>
              <a:rPr lang="en-US">
                <a:solidFill>
                  <a:schemeClr val="bg1"/>
                </a:solidFill>
              </a:rPr>
              <a:t>Breakout Rooms</a:t>
            </a:r>
          </a:p>
        </p:txBody>
      </p:sp>
      <p:pic>
        <p:nvPicPr>
          <p:cNvPr id="1026" name="Picture 1" descr="Supports and Structures module cover">
            <a:extLst>
              <a:ext uri="{FF2B5EF4-FFF2-40B4-BE49-F238E27FC236}">
                <a16:creationId xmlns:a16="http://schemas.microsoft.com/office/drawing/2014/main" id="{71E72696-95FD-A362-3334-00D20296285E}"/>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38200" y="2115045"/>
            <a:ext cx="1554480" cy="242869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2" descr="Student Risk Screening Scale - Internalizing and Externalizing (SRSS-IE) module cover">
            <a:extLst>
              <a:ext uri="{FF2B5EF4-FFF2-40B4-BE49-F238E27FC236}">
                <a16:creationId xmlns:a16="http://schemas.microsoft.com/office/drawing/2014/main" id="{4D1B6A84-67DC-0539-7D81-AF60EA11C8A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936263" y="2115045"/>
            <a:ext cx="1554480" cy="24286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Embedding and Integrating Ci3T Domains Into Daily Instruction module cover">
            <a:extLst>
              <a:ext uri="{FF2B5EF4-FFF2-40B4-BE49-F238E27FC236}">
                <a16:creationId xmlns:a16="http://schemas.microsoft.com/office/drawing/2014/main" id="{43046973-16AF-41EA-DD1C-40BE24CE0B77}"/>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p:blipFill>
        <p:spPr bwMode="auto">
          <a:xfrm>
            <a:off x="5034326" y="2115046"/>
            <a:ext cx="1554480" cy="242869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A Six-Step Approach for Responding to Challenging Behavior module cover">
            <a:extLst>
              <a:ext uri="{FF2B5EF4-FFF2-40B4-BE49-F238E27FC236}">
                <a16:creationId xmlns:a16="http://schemas.microsoft.com/office/drawing/2014/main" id="{01F15DF5-B0B5-53EA-5021-BDBB9F6B4AD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132389" y="2115045"/>
            <a:ext cx="1554480" cy="2428870"/>
          </a:xfrm>
          <a:prstGeom prst="rect">
            <a:avLst/>
          </a:prstGeom>
        </p:spPr>
      </p:pic>
      <p:pic>
        <p:nvPicPr>
          <p:cNvPr id="14" name="Picture 5" descr="Ci3T: Low-Intensity Teacher-Delivered Strategies module covers">
            <a:extLst>
              <a:ext uri="{FF2B5EF4-FFF2-40B4-BE49-F238E27FC236}">
                <a16:creationId xmlns:a16="http://schemas.microsoft.com/office/drawing/2014/main" id="{1EB22EFF-9C9E-33CF-4B99-EA206453607B}"/>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9088934" y="2296886"/>
            <a:ext cx="2608976" cy="1889126"/>
          </a:xfrm>
          <a:prstGeom prst="rect">
            <a:avLst/>
          </a:prstGeom>
        </p:spPr>
      </p:pic>
      <p:pic>
        <p:nvPicPr>
          <p:cNvPr id="2" name="15:00">
            <a:extLst>
              <a:ext uri="{FF2B5EF4-FFF2-40B4-BE49-F238E27FC236}">
                <a16:creationId xmlns:a16="http://schemas.microsoft.com/office/drawing/2014/main" id="{165BE890-0262-E6D4-9978-52E6BE7E49EE}"/>
              </a:ext>
              <a:ext uri="{C183D7F6-B498-43B3-948B-1728B52AA6E4}">
                <adec:decorative xmlns:adec="http://schemas.microsoft.com/office/drawing/2017/decorative" val="1"/>
              </a:ext>
            </a:extLst>
          </p:cNvPr>
          <p:cNvPicPr>
            <a:picLocks noChangeAspect="1" noChangeArrowheads="1"/>
          </p:cNvPicPr>
          <p:nvPr/>
        </p:nvPicPr>
        <p:blipFill>
          <a:blip r:embed="rId8">
            <a:extLst>
              <a:ext uri="{28A0092B-C50C-407E-A947-70E740481C1C}">
                <a14:useLocalDpi xmlns:a14="http://schemas.microsoft.com/office/drawing/2010/main"/>
              </a:ext>
            </a:extLst>
          </a:blip>
          <a:stretch>
            <a:fillRect/>
          </a:stretch>
        </p:blipFill>
        <p:spPr bwMode="auto">
          <a:xfrm>
            <a:off x="3739018" y="4821236"/>
            <a:ext cx="4714022" cy="1671638"/>
          </a:xfrm>
          <a:prstGeom prst="rect">
            <a:avLst/>
          </a:prstGeom>
          <a:noFill/>
        </p:spPr>
      </p:pic>
      <p:pic>
        <p:nvPicPr>
          <p:cNvPr id="3" name="14:00">
            <a:extLst>
              <a:ext uri="{FF2B5EF4-FFF2-40B4-BE49-F238E27FC236}">
                <a16:creationId xmlns:a16="http://schemas.microsoft.com/office/drawing/2014/main" id="{E5354816-098E-6D5A-6390-A1CF6236CC35}"/>
              </a:ext>
              <a:ext uri="{C183D7F6-B498-43B3-948B-1728B52AA6E4}">
                <adec:decorative xmlns:adec="http://schemas.microsoft.com/office/drawing/2017/decorative" val="1"/>
              </a:ext>
            </a:extLst>
          </p:cNvPr>
          <p:cNvPicPr>
            <a:picLocks noChangeAspect="1" noChangeArrowheads="1"/>
          </p:cNvPicPr>
          <p:nvPr/>
        </p:nvPicPr>
        <p:blipFill>
          <a:blip r:embed="rId9">
            <a:extLst>
              <a:ext uri="{28A0092B-C50C-407E-A947-70E740481C1C}">
                <a14:useLocalDpi xmlns:a14="http://schemas.microsoft.com/office/drawing/2010/main"/>
              </a:ext>
            </a:extLst>
          </a:blip>
          <a:stretch>
            <a:fillRect/>
          </a:stretch>
        </p:blipFill>
        <p:spPr bwMode="auto">
          <a:xfrm>
            <a:off x="3738710" y="4821236"/>
            <a:ext cx="4714022" cy="1671638"/>
          </a:xfrm>
          <a:prstGeom prst="rect">
            <a:avLst/>
          </a:prstGeom>
          <a:noFill/>
        </p:spPr>
      </p:pic>
      <p:pic>
        <p:nvPicPr>
          <p:cNvPr id="5" name="13:00">
            <a:extLst>
              <a:ext uri="{FF2B5EF4-FFF2-40B4-BE49-F238E27FC236}">
                <a16:creationId xmlns:a16="http://schemas.microsoft.com/office/drawing/2014/main" id="{C3D271F6-6AF8-F5DA-1A4A-92D36998B8E5}"/>
              </a:ext>
              <a:ext uri="{C183D7F6-B498-43B3-948B-1728B52AA6E4}">
                <adec:decorative xmlns:adec="http://schemas.microsoft.com/office/drawing/2017/decorative" val="1"/>
              </a:ext>
            </a:extLst>
          </p:cNvPr>
          <p:cNvPicPr>
            <a:picLocks noChangeAspect="1" noChangeArrowheads="1"/>
          </p:cNvPicPr>
          <p:nvPr/>
        </p:nvPicPr>
        <p:blipFill>
          <a:blip r:embed="rId10">
            <a:extLst>
              <a:ext uri="{28A0092B-C50C-407E-A947-70E740481C1C}">
                <a14:useLocalDpi xmlns:a14="http://schemas.microsoft.com/office/drawing/2010/main"/>
              </a:ext>
            </a:extLst>
          </a:blip>
          <a:stretch>
            <a:fillRect/>
          </a:stretch>
        </p:blipFill>
        <p:spPr bwMode="auto">
          <a:xfrm>
            <a:off x="3739034" y="4821236"/>
            <a:ext cx="4714022" cy="1671638"/>
          </a:xfrm>
          <a:prstGeom prst="rect">
            <a:avLst/>
          </a:prstGeom>
          <a:noFill/>
        </p:spPr>
      </p:pic>
      <p:pic>
        <p:nvPicPr>
          <p:cNvPr id="7" name="12:00">
            <a:extLst>
              <a:ext uri="{FF2B5EF4-FFF2-40B4-BE49-F238E27FC236}">
                <a16:creationId xmlns:a16="http://schemas.microsoft.com/office/drawing/2014/main" id="{314CEA55-6BDD-5D31-1D74-882233B4B7B8}"/>
              </a:ext>
              <a:ext uri="{C183D7F6-B498-43B3-948B-1728B52AA6E4}">
                <adec:decorative xmlns:adec="http://schemas.microsoft.com/office/drawing/2017/decorative" val="1"/>
              </a:ext>
            </a:extLst>
          </p:cNvPr>
          <p:cNvPicPr>
            <a:picLocks noChangeAspect="1" noChangeArrowheads="1"/>
          </p:cNvPicPr>
          <p:nvPr/>
        </p:nvPicPr>
        <p:blipFill>
          <a:blip r:embed="rId11">
            <a:extLst>
              <a:ext uri="{28A0092B-C50C-407E-A947-70E740481C1C}">
                <a14:useLocalDpi xmlns:a14="http://schemas.microsoft.com/office/drawing/2010/main"/>
              </a:ext>
            </a:extLst>
          </a:blip>
          <a:stretch>
            <a:fillRect/>
          </a:stretch>
        </p:blipFill>
        <p:spPr bwMode="auto">
          <a:xfrm>
            <a:off x="3738766" y="4821236"/>
            <a:ext cx="4714022" cy="1671638"/>
          </a:xfrm>
          <a:prstGeom prst="rect">
            <a:avLst/>
          </a:prstGeom>
          <a:noFill/>
        </p:spPr>
      </p:pic>
      <p:pic>
        <p:nvPicPr>
          <p:cNvPr id="9" name="11:00">
            <a:extLst>
              <a:ext uri="{FF2B5EF4-FFF2-40B4-BE49-F238E27FC236}">
                <a16:creationId xmlns:a16="http://schemas.microsoft.com/office/drawing/2014/main" id="{328A1E58-335D-5617-83C1-0A16E0B0D284}"/>
              </a:ext>
              <a:ext uri="{C183D7F6-B498-43B3-948B-1728B52AA6E4}">
                <adec:decorative xmlns:adec="http://schemas.microsoft.com/office/drawing/2017/decorative" val="1"/>
              </a:ext>
            </a:extLst>
          </p:cNvPr>
          <p:cNvPicPr>
            <a:picLocks noChangeAspect="1" noChangeArrowheads="1"/>
          </p:cNvPicPr>
          <p:nvPr/>
        </p:nvPicPr>
        <p:blipFill>
          <a:blip r:embed="rId12">
            <a:extLst>
              <a:ext uri="{28A0092B-C50C-407E-A947-70E740481C1C}">
                <a14:useLocalDpi xmlns:a14="http://schemas.microsoft.com/office/drawing/2010/main"/>
              </a:ext>
            </a:extLst>
          </a:blip>
          <a:stretch>
            <a:fillRect/>
          </a:stretch>
        </p:blipFill>
        <p:spPr bwMode="auto">
          <a:xfrm>
            <a:off x="3738766" y="4821236"/>
            <a:ext cx="4714022" cy="1671638"/>
          </a:xfrm>
          <a:prstGeom prst="rect">
            <a:avLst/>
          </a:prstGeom>
          <a:noFill/>
        </p:spPr>
      </p:pic>
      <p:pic>
        <p:nvPicPr>
          <p:cNvPr id="10" name="10:00">
            <a:extLst>
              <a:ext uri="{FF2B5EF4-FFF2-40B4-BE49-F238E27FC236}">
                <a16:creationId xmlns:a16="http://schemas.microsoft.com/office/drawing/2014/main" id="{A76244EC-28F0-CE51-9C5E-DC2FF4043317}"/>
              </a:ext>
              <a:ext uri="{C183D7F6-B498-43B3-948B-1728B52AA6E4}">
                <adec:decorative xmlns:adec="http://schemas.microsoft.com/office/drawing/2017/decorative" val="1"/>
              </a:ext>
            </a:extLst>
          </p:cNvPr>
          <p:cNvPicPr>
            <a:picLocks noChangeAspect="1" noChangeArrowheads="1"/>
          </p:cNvPicPr>
          <p:nvPr/>
        </p:nvPicPr>
        <p:blipFill>
          <a:blip r:embed="rId13">
            <a:extLst>
              <a:ext uri="{28A0092B-C50C-407E-A947-70E740481C1C}">
                <a14:useLocalDpi xmlns:a14="http://schemas.microsoft.com/office/drawing/2010/main"/>
              </a:ext>
            </a:extLst>
          </a:blip>
          <a:stretch>
            <a:fillRect/>
          </a:stretch>
        </p:blipFill>
        <p:spPr bwMode="auto">
          <a:xfrm>
            <a:off x="3738822" y="4821236"/>
            <a:ext cx="4714022" cy="1671638"/>
          </a:xfrm>
          <a:prstGeom prst="rect">
            <a:avLst/>
          </a:prstGeom>
          <a:noFill/>
        </p:spPr>
      </p:pic>
      <p:pic>
        <p:nvPicPr>
          <p:cNvPr id="11" name="09:00">
            <a:extLst>
              <a:ext uri="{FF2B5EF4-FFF2-40B4-BE49-F238E27FC236}">
                <a16:creationId xmlns:a16="http://schemas.microsoft.com/office/drawing/2014/main" id="{A6CAAB95-80EF-1C12-BF5B-43AB2F29FBA5}"/>
              </a:ext>
              <a:ext uri="{C183D7F6-B498-43B3-948B-1728B52AA6E4}">
                <adec:decorative xmlns:adec="http://schemas.microsoft.com/office/drawing/2017/decorative" val="1"/>
              </a:ext>
            </a:extLst>
          </p:cNvPr>
          <p:cNvPicPr>
            <a:picLocks noChangeAspect="1" noChangeArrowheads="1"/>
          </p:cNvPicPr>
          <p:nvPr/>
        </p:nvPicPr>
        <p:blipFill>
          <a:blip r:embed="rId14">
            <a:extLst>
              <a:ext uri="{28A0092B-C50C-407E-A947-70E740481C1C}">
                <a14:useLocalDpi xmlns:a14="http://schemas.microsoft.com/office/drawing/2010/main"/>
              </a:ext>
            </a:extLst>
          </a:blip>
          <a:stretch>
            <a:fillRect/>
          </a:stretch>
        </p:blipFill>
        <p:spPr bwMode="auto">
          <a:xfrm>
            <a:off x="3738878" y="4821236"/>
            <a:ext cx="4714022" cy="1671638"/>
          </a:xfrm>
          <a:prstGeom prst="rect">
            <a:avLst/>
          </a:prstGeom>
          <a:noFill/>
        </p:spPr>
      </p:pic>
      <p:pic>
        <p:nvPicPr>
          <p:cNvPr id="12" name="08:00">
            <a:extLst>
              <a:ext uri="{FF2B5EF4-FFF2-40B4-BE49-F238E27FC236}">
                <a16:creationId xmlns:a16="http://schemas.microsoft.com/office/drawing/2014/main" id="{E4F34645-1F1B-93C1-B3BF-30820E05FAA0}"/>
              </a:ext>
              <a:ext uri="{C183D7F6-B498-43B3-948B-1728B52AA6E4}">
                <adec:decorative xmlns:adec="http://schemas.microsoft.com/office/drawing/2017/decorative" val="1"/>
              </a:ext>
            </a:extLst>
          </p:cNvPr>
          <p:cNvPicPr>
            <a:picLocks noChangeAspect="1" noChangeArrowheads="1"/>
          </p:cNvPicPr>
          <p:nvPr/>
        </p:nvPicPr>
        <p:blipFill>
          <a:blip r:embed="rId15">
            <a:extLst>
              <a:ext uri="{28A0092B-C50C-407E-A947-70E740481C1C}">
                <a14:useLocalDpi xmlns:a14="http://schemas.microsoft.com/office/drawing/2010/main"/>
              </a:ext>
            </a:extLst>
          </a:blip>
          <a:stretch>
            <a:fillRect/>
          </a:stretch>
        </p:blipFill>
        <p:spPr bwMode="auto">
          <a:xfrm>
            <a:off x="3739042" y="4821236"/>
            <a:ext cx="4714022" cy="1671638"/>
          </a:xfrm>
          <a:prstGeom prst="rect">
            <a:avLst/>
          </a:prstGeom>
          <a:noFill/>
        </p:spPr>
      </p:pic>
      <p:pic>
        <p:nvPicPr>
          <p:cNvPr id="13" name="07:00">
            <a:extLst>
              <a:ext uri="{FF2B5EF4-FFF2-40B4-BE49-F238E27FC236}">
                <a16:creationId xmlns:a16="http://schemas.microsoft.com/office/drawing/2014/main" id="{9406AC92-6E9F-A1A0-F727-19D9B332C4B6}"/>
              </a:ext>
              <a:ext uri="{C183D7F6-B498-43B3-948B-1728B52AA6E4}">
                <adec:decorative xmlns:adec="http://schemas.microsoft.com/office/drawing/2017/decorative" val="1"/>
              </a:ext>
            </a:extLst>
          </p:cNvPr>
          <p:cNvPicPr>
            <a:picLocks noChangeAspect="1" noChangeArrowheads="1"/>
          </p:cNvPicPr>
          <p:nvPr/>
        </p:nvPicPr>
        <p:blipFill>
          <a:blip r:embed="rId16">
            <a:extLst>
              <a:ext uri="{28A0092B-C50C-407E-A947-70E740481C1C}">
                <a14:useLocalDpi xmlns:a14="http://schemas.microsoft.com/office/drawing/2010/main"/>
              </a:ext>
            </a:extLst>
          </a:blip>
          <a:stretch>
            <a:fillRect/>
          </a:stretch>
        </p:blipFill>
        <p:spPr bwMode="auto">
          <a:xfrm>
            <a:off x="3739044" y="4821236"/>
            <a:ext cx="4714022" cy="1671638"/>
          </a:xfrm>
          <a:prstGeom prst="rect">
            <a:avLst/>
          </a:prstGeom>
          <a:noFill/>
        </p:spPr>
      </p:pic>
      <p:pic>
        <p:nvPicPr>
          <p:cNvPr id="15" name="06:00">
            <a:extLst>
              <a:ext uri="{FF2B5EF4-FFF2-40B4-BE49-F238E27FC236}">
                <a16:creationId xmlns:a16="http://schemas.microsoft.com/office/drawing/2014/main" id="{E627D650-A28D-B2A0-7778-9C837FE9AEEF}"/>
              </a:ext>
              <a:ext uri="{C183D7F6-B498-43B3-948B-1728B52AA6E4}">
                <adec:decorative xmlns:adec="http://schemas.microsoft.com/office/drawing/2017/decorative" val="1"/>
              </a:ext>
            </a:extLst>
          </p:cNvPr>
          <p:cNvPicPr>
            <a:picLocks noChangeAspect="1" noChangeArrowheads="1"/>
          </p:cNvPicPr>
          <p:nvPr/>
        </p:nvPicPr>
        <p:blipFill>
          <a:blip r:embed="rId17">
            <a:extLst>
              <a:ext uri="{28A0092B-C50C-407E-A947-70E740481C1C}">
                <a14:useLocalDpi xmlns:a14="http://schemas.microsoft.com/office/drawing/2010/main"/>
              </a:ext>
            </a:extLst>
          </a:blip>
          <a:stretch>
            <a:fillRect/>
          </a:stretch>
        </p:blipFill>
        <p:spPr bwMode="auto">
          <a:xfrm>
            <a:off x="3739044" y="4821236"/>
            <a:ext cx="4714022" cy="1671638"/>
          </a:xfrm>
          <a:prstGeom prst="rect">
            <a:avLst/>
          </a:prstGeom>
          <a:noFill/>
        </p:spPr>
      </p:pic>
      <p:pic>
        <p:nvPicPr>
          <p:cNvPr id="16" name="05:00">
            <a:extLst>
              <a:ext uri="{FF2B5EF4-FFF2-40B4-BE49-F238E27FC236}">
                <a16:creationId xmlns:a16="http://schemas.microsoft.com/office/drawing/2014/main" id="{D4109132-97A5-6CB6-6DA6-02DDACDC4BF1}"/>
              </a:ext>
              <a:ext uri="{C183D7F6-B498-43B3-948B-1728B52AA6E4}">
                <adec:decorative xmlns:adec="http://schemas.microsoft.com/office/drawing/2017/decorative" val="1"/>
              </a:ext>
            </a:extLst>
          </p:cNvPr>
          <p:cNvPicPr>
            <a:picLocks noChangeAspect="1" noChangeArrowheads="1"/>
          </p:cNvPicPr>
          <p:nvPr/>
        </p:nvPicPr>
        <p:blipFill>
          <a:blip r:embed="rId18">
            <a:extLst>
              <a:ext uri="{28A0092B-C50C-407E-A947-70E740481C1C}">
                <a14:useLocalDpi xmlns:a14="http://schemas.microsoft.com/office/drawing/2010/main"/>
              </a:ext>
            </a:extLst>
          </a:blip>
          <a:stretch>
            <a:fillRect/>
          </a:stretch>
        </p:blipFill>
        <p:spPr bwMode="auto">
          <a:xfrm>
            <a:off x="3739044" y="4821236"/>
            <a:ext cx="4714022" cy="1671638"/>
          </a:xfrm>
          <a:prstGeom prst="rect">
            <a:avLst/>
          </a:prstGeom>
          <a:noFill/>
        </p:spPr>
      </p:pic>
      <p:pic>
        <p:nvPicPr>
          <p:cNvPr id="17" name="04:00">
            <a:extLst>
              <a:ext uri="{FF2B5EF4-FFF2-40B4-BE49-F238E27FC236}">
                <a16:creationId xmlns:a16="http://schemas.microsoft.com/office/drawing/2014/main" id="{EDC727AA-77C9-5187-13FC-2D11E0C90D55}"/>
              </a:ext>
              <a:ext uri="{C183D7F6-B498-43B3-948B-1728B52AA6E4}">
                <adec:decorative xmlns:adec="http://schemas.microsoft.com/office/drawing/2017/decorative" val="1"/>
              </a:ext>
            </a:extLst>
          </p:cNvPr>
          <p:cNvPicPr>
            <a:picLocks noChangeAspect="1" noChangeArrowheads="1"/>
          </p:cNvPicPr>
          <p:nvPr/>
        </p:nvPicPr>
        <p:blipFill>
          <a:blip r:embed="rId19">
            <a:extLst>
              <a:ext uri="{28A0092B-C50C-407E-A947-70E740481C1C}">
                <a14:useLocalDpi xmlns:a14="http://schemas.microsoft.com/office/drawing/2010/main"/>
              </a:ext>
            </a:extLst>
          </a:blip>
          <a:stretch>
            <a:fillRect/>
          </a:stretch>
        </p:blipFill>
        <p:spPr bwMode="auto">
          <a:xfrm>
            <a:off x="3738878" y="4821236"/>
            <a:ext cx="4714022" cy="1671638"/>
          </a:xfrm>
          <a:prstGeom prst="rect">
            <a:avLst/>
          </a:prstGeom>
          <a:noFill/>
        </p:spPr>
      </p:pic>
      <p:pic>
        <p:nvPicPr>
          <p:cNvPr id="18" name="03:00">
            <a:extLst>
              <a:ext uri="{FF2B5EF4-FFF2-40B4-BE49-F238E27FC236}">
                <a16:creationId xmlns:a16="http://schemas.microsoft.com/office/drawing/2014/main" id="{B851E7D1-1127-E7E7-CC9E-EB401907A08B}"/>
              </a:ext>
              <a:ext uri="{C183D7F6-B498-43B3-948B-1728B52AA6E4}">
                <adec:decorative xmlns:adec="http://schemas.microsoft.com/office/drawing/2017/decorative" val="1"/>
              </a:ext>
            </a:extLst>
          </p:cNvPr>
          <p:cNvPicPr>
            <a:picLocks noChangeAspect="1" noChangeArrowheads="1"/>
          </p:cNvPicPr>
          <p:nvPr/>
        </p:nvPicPr>
        <p:blipFill>
          <a:blip r:embed="rId20">
            <a:extLst>
              <a:ext uri="{28A0092B-C50C-407E-A947-70E740481C1C}">
                <a14:useLocalDpi xmlns:a14="http://schemas.microsoft.com/office/drawing/2010/main"/>
              </a:ext>
            </a:extLst>
          </a:blip>
          <a:stretch>
            <a:fillRect/>
          </a:stretch>
        </p:blipFill>
        <p:spPr bwMode="auto">
          <a:xfrm>
            <a:off x="3739044" y="4821238"/>
            <a:ext cx="4714022" cy="1671638"/>
          </a:xfrm>
          <a:prstGeom prst="rect">
            <a:avLst/>
          </a:prstGeom>
          <a:noFill/>
        </p:spPr>
      </p:pic>
      <p:pic>
        <p:nvPicPr>
          <p:cNvPr id="19" name="02:00">
            <a:extLst>
              <a:ext uri="{FF2B5EF4-FFF2-40B4-BE49-F238E27FC236}">
                <a16:creationId xmlns:a16="http://schemas.microsoft.com/office/drawing/2014/main" id="{1B84063D-7B2B-7DBD-BAB6-94B108510F04}"/>
              </a:ext>
              <a:ext uri="{C183D7F6-B498-43B3-948B-1728B52AA6E4}">
                <adec:decorative xmlns:adec="http://schemas.microsoft.com/office/drawing/2017/decorative" val="1"/>
              </a:ext>
            </a:extLst>
          </p:cNvPr>
          <p:cNvPicPr>
            <a:picLocks noChangeAspect="1" noChangeArrowheads="1"/>
          </p:cNvPicPr>
          <p:nvPr/>
        </p:nvPicPr>
        <p:blipFill>
          <a:blip r:embed="rId21">
            <a:extLst>
              <a:ext uri="{28A0092B-C50C-407E-A947-70E740481C1C}">
                <a14:useLocalDpi xmlns:a14="http://schemas.microsoft.com/office/drawing/2010/main"/>
              </a:ext>
            </a:extLst>
          </a:blip>
          <a:stretch>
            <a:fillRect/>
          </a:stretch>
        </p:blipFill>
        <p:spPr bwMode="auto">
          <a:xfrm>
            <a:off x="3739046" y="4821238"/>
            <a:ext cx="4714022" cy="1671638"/>
          </a:xfrm>
          <a:prstGeom prst="rect">
            <a:avLst/>
          </a:prstGeom>
          <a:noFill/>
        </p:spPr>
      </p:pic>
      <p:pic>
        <p:nvPicPr>
          <p:cNvPr id="20" name="01:00">
            <a:extLst>
              <a:ext uri="{FF2B5EF4-FFF2-40B4-BE49-F238E27FC236}">
                <a16:creationId xmlns:a16="http://schemas.microsoft.com/office/drawing/2014/main" id="{C739E560-35B6-D191-612C-1FE0F1436A2A}"/>
              </a:ext>
              <a:ext uri="{C183D7F6-B498-43B3-948B-1728B52AA6E4}">
                <adec:decorative xmlns:adec="http://schemas.microsoft.com/office/drawing/2017/decorative" val="1"/>
              </a:ext>
            </a:extLst>
          </p:cNvPr>
          <p:cNvPicPr>
            <a:picLocks noChangeAspect="1" noChangeArrowheads="1"/>
          </p:cNvPicPr>
          <p:nvPr/>
        </p:nvPicPr>
        <p:blipFill>
          <a:blip r:embed="rId22">
            <a:extLst>
              <a:ext uri="{28A0092B-C50C-407E-A947-70E740481C1C}">
                <a14:useLocalDpi xmlns:a14="http://schemas.microsoft.com/office/drawing/2010/main"/>
              </a:ext>
            </a:extLst>
          </a:blip>
          <a:stretch>
            <a:fillRect/>
          </a:stretch>
        </p:blipFill>
        <p:spPr bwMode="auto">
          <a:xfrm>
            <a:off x="3739046" y="4821240"/>
            <a:ext cx="4714022" cy="1671638"/>
          </a:xfrm>
          <a:prstGeom prst="rect">
            <a:avLst/>
          </a:prstGeom>
          <a:noFill/>
        </p:spPr>
      </p:pic>
      <p:pic>
        <p:nvPicPr>
          <p:cNvPr id="21" name="00:30">
            <a:extLst>
              <a:ext uri="{FF2B5EF4-FFF2-40B4-BE49-F238E27FC236}">
                <a16:creationId xmlns:a16="http://schemas.microsoft.com/office/drawing/2014/main" id="{D591BD6E-2E4C-09EB-9CC7-A671BA430F1B}"/>
              </a:ext>
              <a:ext uri="{C183D7F6-B498-43B3-948B-1728B52AA6E4}">
                <adec:decorative xmlns:adec="http://schemas.microsoft.com/office/drawing/2017/decorative" val="1"/>
              </a:ext>
            </a:extLst>
          </p:cNvPr>
          <p:cNvPicPr>
            <a:picLocks noChangeAspect="1" noChangeArrowheads="1"/>
          </p:cNvPicPr>
          <p:nvPr/>
        </p:nvPicPr>
        <p:blipFill>
          <a:blip r:embed="rId23">
            <a:extLst>
              <a:ext uri="{28A0092B-C50C-407E-A947-70E740481C1C}">
                <a14:useLocalDpi xmlns:a14="http://schemas.microsoft.com/office/drawing/2010/main"/>
              </a:ext>
            </a:extLst>
          </a:blip>
          <a:stretch>
            <a:fillRect/>
          </a:stretch>
        </p:blipFill>
        <p:spPr bwMode="auto">
          <a:xfrm>
            <a:off x="3738934" y="4821236"/>
            <a:ext cx="4714022" cy="1671638"/>
          </a:xfrm>
          <a:prstGeom prst="rect">
            <a:avLst/>
          </a:prstGeom>
          <a:noFill/>
        </p:spPr>
      </p:pic>
      <p:pic>
        <p:nvPicPr>
          <p:cNvPr id="22" name="00:00">
            <a:extLst>
              <a:ext uri="{FF2B5EF4-FFF2-40B4-BE49-F238E27FC236}">
                <a16:creationId xmlns:a16="http://schemas.microsoft.com/office/drawing/2014/main" id="{861B0532-1B88-B65E-0DF9-0B23319AD89D}"/>
              </a:ext>
              <a:ext uri="{C183D7F6-B498-43B3-948B-1728B52AA6E4}">
                <adec:decorative xmlns:adec="http://schemas.microsoft.com/office/drawing/2017/decorative" val="1"/>
              </a:ext>
            </a:extLst>
          </p:cNvPr>
          <p:cNvPicPr>
            <a:picLocks noChangeAspect="1" noChangeArrowheads="1"/>
          </p:cNvPicPr>
          <p:nvPr/>
        </p:nvPicPr>
        <p:blipFill>
          <a:blip r:embed="rId24">
            <a:extLst>
              <a:ext uri="{28A0092B-C50C-407E-A947-70E740481C1C}">
                <a14:useLocalDpi xmlns:a14="http://schemas.microsoft.com/office/drawing/2010/main"/>
              </a:ext>
            </a:extLst>
          </a:blip>
          <a:stretch>
            <a:fillRect/>
          </a:stretch>
        </p:blipFill>
        <p:spPr bwMode="auto">
          <a:xfrm>
            <a:off x="3738990" y="4821236"/>
            <a:ext cx="4714020" cy="1671639"/>
          </a:xfrm>
          <a:prstGeom prst="rect">
            <a:avLst/>
          </a:prstGeom>
          <a:noFill/>
        </p:spPr>
      </p:pic>
    </p:spTree>
    <p:extLst>
      <p:ext uri="{BB962C8B-B14F-4D97-AF65-F5344CB8AC3E}">
        <p14:creationId xmlns:p14="http://schemas.microsoft.com/office/powerpoint/2010/main" val="978460870"/>
      </p:ext>
    </p:extLst>
  </p:cSld>
  <p:clrMapOvr>
    <a:masterClrMapping/>
  </p:clrMapOvr>
  <mc:AlternateContent xmlns:mc="http://schemas.openxmlformats.org/markup-compatibility/2006" xmlns:p14="http://schemas.microsoft.com/office/powerpoint/2010/main">
    <mc:Choice Requires="p14">
      <p:transition p14:dur="0" advClick="0" advTm="901000"/>
    </mc:Choice>
    <mc:Fallback xmlns="">
      <p:transition advClick="0" advTm="9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7"/>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9"/>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1"/>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2"/>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3"/>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5"/>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16"/>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17"/>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18"/>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19"/>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0"/>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1"/>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3C9A6B-3948-155B-C371-454F344A819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41B5D542-1133-B94D-8292-CA8FC09C5C7D}"/>
              </a:ext>
            </a:extLst>
          </p:cNvPr>
          <p:cNvSpPr>
            <a:spLocks noGrp="1"/>
          </p:cNvSpPr>
          <p:nvPr>
            <p:ph type="title"/>
          </p:nvPr>
        </p:nvSpPr>
        <p:spPr/>
        <p:txBody>
          <a:bodyPr/>
          <a:lstStyle/>
          <a:p>
            <a:r>
              <a:rPr lang="en-US"/>
              <a:t>Connect Students to Validated Tier 2 and Tier 3 Supports</a:t>
            </a:r>
          </a:p>
        </p:txBody>
      </p:sp>
    </p:spTree>
    <p:extLst>
      <p:ext uri="{BB962C8B-B14F-4D97-AF65-F5344CB8AC3E}">
        <p14:creationId xmlns:p14="http://schemas.microsoft.com/office/powerpoint/2010/main" val="27210419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5B4FA6E6-E28F-5FFC-9EC7-11FB0F7C76E4}"/>
              </a:ext>
            </a:extLst>
          </p:cNvPr>
          <p:cNvSpPr>
            <a:spLocks noGrp="1"/>
          </p:cNvSpPr>
          <p:nvPr>
            <p:ph type="title"/>
          </p:nvPr>
        </p:nvSpPr>
        <p:spPr/>
        <p:txBody>
          <a:bodyPr/>
          <a:lstStyle/>
          <a:p>
            <a:r>
              <a:rPr lang="en-US"/>
              <a:t>Getting Started with Data-Informed Decision Making</a:t>
            </a:r>
          </a:p>
        </p:txBody>
      </p:sp>
      <p:pic>
        <p:nvPicPr>
          <p:cNvPr id="6" name="Picture 1">
            <a:extLst>
              <a:ext uri="{FF2B5EF4-FFF2-40B4-BE49-F238E27FC236}">
                <a16:creationId xmlns:a16="http://schemas.microsoft.com/office/drawing/2014/main" id="{96E80BCF-2FA6-018E-01D6-A1654B8385D7}"/>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646905" y="2006600"/>
            <a:ext cx="1947195" cy="2519900"/>
          </a:xfrm>
          <a:prstGeom prst="rect">
            <a:avLst/>
          </a:prstGeom>
          <a:ln>
            <a:solidFill>
              <a:schemeClr val="tx1"/>
            </a:solidFill>
          </a:ln>
        </p:spPr>
      </p:pic>
      <p:pic>
        <p:nvPicPr>
          <p:cNvPr id="8" name="Picture 2">
            <a:extLst>
              <a:ext uri="{FF2B5EF4-FFF2-40B4-BE49-F238E27FC236}">
                <a16:creationId xmlns:a16="http://schemas.microsoft.com/office/drawing/2014/main" id="{A04E1978-2CBE-E16F-7731-716DC15B2602}"/>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79237" y="2218769"/>
            <a:ext cx="3389963" cy="1969407"/>
          </a:xfrm>
          <a:prstGeom prst="rect">
            <a:avLst/>
          </a:prstGeom>
        </p:spPr>
      </p:pic>
      <p:pic>
        <p:nvPicPr>
          <p:cNvPr id="10" name="Picture 3">
            <a:extLst>
              <a:ext uri="{FF2B5EF4-FFF2-40B4-BE49-F238E27FC236}">
                <a16:creationId xmlns:a16="http://schemas.microsoft.com/office/drawing/2014/main" id="{613C8D0E-4F56-72E4-786C-F6F3FA83C06A}"/>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88651" y="2712851"/>
            <a:ext cx="3515949" cy="973263"/>
          </a:xfrm>
          <a:prstGeom prst="rect">
            <a:avLst/>
          </a:prstGeom>
        </p:spPr>
      </p:pic>
      <p:pic>
        <p:nvPicPr>
          <p:cNvPr id="5" name="Picture 4" descr="FlowChart with 3 steps: Step 1 Review your school's Ci3T Implementation Manual, Step 2 Locate school-wide data, Step 3 Document decisions and plan for next steps">
            <a:extLst>
              <a:ext uri="{FF2B5EF4-FFF2-40B4-BE49-F238E27FC236}">
                <a16:creationId xmlns:a16="http://schemas.microsoft.com/office/drawing/2014/main" id="{3FB3FE7F-93FC-87CE-5B3A-A2A4984F6582}"/>
              </a:ext>
            </a:extLst>
          </p:cNvPr>
          <p:cNvPicPr>
            <a:picLocks noChangeAspect="1"/>
          </p:cNvPicPr>
          <p:nvPr/>
        </p:nvPicPr>
        <p:blipFill>
          <a:blip r:embed="rId5"/>
          <a:stretch>
            <a:fillRect/>
          </a:stretch>
        </p:blipFill>
        <p:spPr>
          <a:xfrm>
            <a:off x="1005555" y="4689431"/>
            <a:ext cx="10065482" cy="970308"/>
          </a:xfrm>
          <a:prstGeom prst="rect">
            <a:avLst/>
          </a:prstGeom>
        </p:spPr>
      </p:pic>
      <p:pic>
        <p:nvPicPr>
          <p:cNvPr id="14" name="Picture 5">
            <a:extLst>
              <a:ext uri="{FF2B5EF4-FFF2-40B4-BE49-F238E27FC236}">
                <a16:creationId xmlns:a16="http://schemas.microsoft.com/office/drawing/2014/main" id="{78800BC6-8AD4-B2D0-BA5E-E7D4352D615D}"/>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1021568" y="0"/>
            <a:ext cx="1170432" cy="1828800"/>
          </a:xfrm>
          <a:prstGeom prst="rect">
            <a:avLst/>
          </a:prstGeom>
        </p:spPr>
      </p:pic>
    </p:spTree>
    <p:extLst>
      <p:ext uri="{BB962C8B-B14F-4D97-AF65-F5344CB8AC3E}">
        <p14:creationId xmlns:p14="http://schemas.microsoft.com/office/powerpoint/2010/main" val="427382640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9AA811-1783-49DC-6704-949ED0E59311}"/>
              </a:ext>
            </a:extLst>
          </p:cNvPr>
          <p:cNvSpPr>
            <a:spLocks noGrp="1"/>
          </p:cNvSpPr>
          <p:nvPr>
            <p:ph type="title"/>
          </p:nvPr>
        </p:nvSpPr>
        <p:spPr/>
        <p:txBody>
          <a:bodyPr/>
          <a:lstStyle/>
          <a:p>
            <a:r>
              <a:rPr lang="en-US"/>
              <a:t>Tier 2 and Tier 3 Intervention Grids</a:t>
            </a:r>
          </a:p>
        </p:txBody>
      </p:sp>
      <p:pic>
        <p:nvPicPr>
          <p:cNvPr id="5" name="Picture 1" descr="Secondary (Tier 2) Intervention Grid: Self-Monitoring. Includes column sections for the name of the support, the description, school-wide data entry criteria, data to progress monitor (such as social validity and treatment integrity), and exit criteria.">
            <a:extLst>
              <a:ext uri="{FF2B5EF4-FFF2-40B4-BE49-F238E27FC236}">
                <a16:creationId xmlns:a16="http://schemas.microsoft.com/office/drawing/2014/main" id="{4A38E0EE-5C70-57CC-7EC0-2C7E4880C486}"/>
              </a:ext>
            </a:extLst>
          </p:cNvPr>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a:ext>
            </a:extLst>
          </a:blip>
          <a:srcRect l="5425" t="5324" r="4925" b="4166"/>
          <a:stretch/>
        </p:blipFill>
        <p:spPr>
          <a:xfrm>
            <a:off x="2730042" y="1690688"/>
            <a:ext cx="6261557" cy="4884815"/>
          </a:xfrm>
          <a:prstGeom prst="rect">
            <a:avLst/>
          </a:prstGeom>
          <a:ln>
            <a:solidFill>
              <a:schemeClr val="tx1"/>
            </a:solidFill>
          </a:ln>
        </p:spPr>
      </p:pic>
      <p:pic>
        <p:nvPicPr>
          <p:cNvPr id="3" name="Picture 2">
            <a:extLst>
              <a:ext uri="{FF2B5EF4-FFF2-40B4-BE49-F238E27FC236}">
                <a16:creationId xmlns:a16="http://schemas.microsoft.com/office/drawing/2014/main" id="{1E0FDB31-38F6-C227-6B42-6D715EE5D1C3}"/>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003837" y="0"/>
            <a:ext cx="1188163" cy="1537623"/>
          </a:xfrm>
          <a:prstGeom prst="rect">
            <a:avLst/>
          </a:prstGeom>
          <a:ln>
            <a:solidFill>
              <a:schemeClr val="tx1"/>
            </a:solidFill>
          </a:ln>
        </p:spPr>
      </p:pic>
      <p:sp>
        <p:nvSpPr>
          <p:cNvPr id="7" name="Highlighting">
            <a:extLst>
              <a:ext uri="{FF2B5EF4-FFF2-40B4-BE49-F238E27FC236}">
                <a16:creationId xmlns:a16="http://schemas.microsoft.com/office/drawing/2014/main" id="{F8DA6E33-3101-D132-6521-6F783CBF1B35}"/>
              </a:ext>
              <a:ext uri="{C183D7F6-B498-43B3-948B-1728B52AA6E4}">
                <adec:decorative xmlns:adec="http://schemas.microsoft.com/office/drawing/2017/decorative" val="1"/>
              </a:ext>
            </a:extLst>
          </p:cNvPr>
          <p:cNvSpPr/>
          <p:nvPr/>
        </p:nvSpPr>
        <p:spPr>
          <a:xfrm>
            <a:off x="2998281" y="2905286"/>
            <a:ext cx="522159" cy="249394"/>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8" name="Highlighting">
            <a:extLst>
              <a:ext uri="{FF2B5EF4-FFF2-40B4-BE49-F238E27FC236}">
                <a16:creationId xmlns:a16="http://schemas.microsoft.com/office/drawing/2014/main" id="{D3C6297A-9470-ED8B-2656-7F569FB117AB}"/>
              </a:ext>
              <a:ext uri="{C183D7F6-B498-43B3-948B-1728B52AA6E4}">
                <adec:decorative xmlns:adec="http://schemas.microsoft.com/office/drawing/2017/decorative" val="1"/>
              </a:ext>
            </a:extLst>
          </p:cNvPr>
          <p:cNvSpPr/>
          <p:nvPr/>
        </p:nvSpPr>
        <p:spPr>
          <a:xfrm>
            <a:off x="3890997" y="2773680"/>
            <a:ext cx="687353" cy="131606"/>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Highlighting">
            <a:extLst>
              <a:ext uri="{FF2B5EF4-FFF2-40B4-BE49-F238E27FC236}">
                <a16:creationId xmlns:a16="http://schemas.microsoft.com/office/drawing/2014/main" id="{50028C9D-A9DB-139A-2B8D-AAC4B8D9F324}"/>
              </a:ext>
              <a:ext uri="{C183D7F6-B498-43B3-948B-1728B52AA6E4}">
                <adec:decorative xmlns:adec="http://schemas.microsoft.com/office/drawing/2017/decorative" val="1"/>
              </a:ext>
            </a:extLst>
          </p:cNvPr>
          <p:cNvSpPr/>
          <p:nvPr/>
        </p:nvSpPr>
        <p:spPr>
          <a:xfrm>
            <a:off x="4833431" y="2683357"/>
            <a:ext cx="1338769" cy="3330093"/>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 name="Highlighting">
            <a:extLst>
              <a:ext uri="{FF2B5EF4-FFF2-40B4-BE49-F238E27FC236}">
                <a16:creationId xmlns:a16="http://schemas.microsoft.com/office/drawing/2014/main" id="{54AF8754-5970-42AE-0681-A46EF9ACC4D2}"/>
              </a:ext>
              <a:ext uri="{C183D7F6-B498-43B3-948B-1728B52AA6E4}">
                <adec:decorative xmlns:adec="http://schemas.microsoft.com/office/drawing/2017/decorative" val="1"/>
              </a:ext>
            </a:extLst>
          </p:cNvPr>
          <p:cNvSpPr/>
          <p:nvPr/>
        </p:nvSpPr>
        <p:spPr>
          <a:xfrm>
            <a:off x="6237018" y="4018100"/>
            <a:ext cx="732742" cy="128210"/>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1" name="Highlighting">
            <a:extLst>
              <a:ext uri="{FF2B5EF4-FFF2-40B4-BE49-F238E27FC236}">
                <a16:creationId xmlns:a16="http://schemas.microsoft.com/office/drawing/2014/main" id="{EA341D1D-74C6-2849-8BF9-F94D0D1D84A0}"/>
              </a:ext>
              <a:ext uri="{C183D7F6-B498-43B3-948B-1728B52AA6E4}">
                <adec:decorative xmlns:adec="http://schemas.microsoft.com/office/drawing/2017/decorative" val="1"/>
              </a:ext>
            </a:extLst>
          </p:cNvPr>
          <p:cNvSpPr/>
          <p:nvPr/>
        </p:nvSpPr>
        <p:spPr>
          <a:xfrm>
            <a:off x="6237018" y="4876800"/>
            <a:ext cx="966422" cy="128210"/>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2" name="Highlighting">
            <a:extLst>
              <a:ext uri="{FF2B5EF4-FFF2-40B4-BE49-F238E27FC236}">
                <a16:creationId xmlns:a16="http://schemas.microsoft.com/office/drawing/2014/main" id="{8E178A5D-3566-A220-6082-EC66EE519BCC}"/>
              </a:ext>
              <a:ext uri="{C183D7F6-B498-43B3-948B-1728B52AA6E4}">
                <adec:decorative xmlns:adec="http://schemas.microsoft.com/office/drawing/2017/decorative" val="1"/>
              </a:ext>
            </a:extLst>
          </p:cNvPr>
          <p:cNvSpPr/>
          <p:nvPr/>
        </p:nvSpPr>
        <p:spPr>
          <a:xfrm>
            <a:off x="6237018" y="2895600"/>
            <a:ext cx="1275032" cy="698500"/>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3" name="Highlighting">
            <a:extLst>
              <a:ext uri="{FF2B5EF4-FFF2-40B4-BE49-F238E27FC236}">
                <a16:creationId xmlns:a16="http://schemas.microsoft.com/office/drawing/2014/main" id="{E5A53A7B-2881-24B2-1625-0873D542628B}"/>
              </a:ext>
              <a:ext uri="{C183D7F6-B498-43B3-948B-1728B52AA6E4}">
                <adec:decorative xmlns:adec="http://schemas.microsoft.com/office/drawing/2017/decorative" val="1"/>
              </a:ext>
            </a:extLst>
          </p:cNvPr>
          <p:cNvSpPr/>
          <p:nvPr/>
        </p:nvSpPr>
        <p:spPr>
          <a:xfrm>
            <a:off x="7748081" y="2773680"/>
            <a:ext cx="786319" cy="131606"/>
          </a:xfrm>
          <a:prstGeom prst="rect">
            <a:avLst/>
          </a:prstGeom>
          <a:solidFill>
            <a:srgbClr val="FFF100">
              <a:alpha val="27843"/>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6078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left)">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left)">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descr="Comprehensive, Integrated, Three-Tiered Model of Prevention pyramid.">
            <a:extLst>
              <a:ext uri="{FF2B5EF4-FFF2-40B4-BE49-F238E27FC236}">
                <a16:creationId xmlns:a16="http://schemas.microsoft.com/office/drawing/2014/main" id="{BA1B243D-CAE3-B313-A51F-5543903D7A89}"/>
              </a:ext>
            </a:extLst>
          </p:cNvPr>
          <p:cNvPicPr>
            <a:picLocks noGrp="1" noRot="1" noChangeAspect="1" noMove="1" noResize="1" noEditPoints="1" noAdjustHandles="1" noChangeArrowheads="1" noChangeShapeType="1" noCrop="1"/>
          </p:cNvPicPr>
          <p:nvPr/>
        </p:nvPicPr>
        <p:blipFill>
          <a:blip r:embed="rId3"/>
          <a:stretch>
            <a:fillRect/>
          </a:stretch>
        </p:blipFill>
        <p:spPr>
          <a:xfrm>
            <a:off x="202595" y="0"/>
            <a:ext cx="11786810" cy="6858000"/>
          </a:xfrm>
          <a:prstGeom prst="rect">
            <a:avLst/>
          </a:prstGeom>
        </p:spPr>
      </p:pic>
      <p:sp>
        <p:nvSpPr>
          <p:cNvPr id="5" name="Outline" descr="A yellow circle outlining Tier 2 in the middle of the Comprehensive, Integrated, Three-Tiered Model of Prevention pyramid. ">
            <a:extLst>
              <a:ext uri="{FF2B5EF4-FFF2-40B4-BE49-F238E27FC236}">
                <a16:creationId xmlns:a16="http://schemas.microsoft.com/office/drawing/2014/main" id="{51403165-C407-5146-92D1-223B8A8D5C06}"/>
              </a:ext>
            </a:extLst>
          </p:cNvPr>
          <p:cNvSpPr/>
          <p:nvPr/>
        </p:nvSpPr>
        <p:spPr>
          <a:xfrm>
            <a:off x="4071156" y="1929809"/>
            <a:ext cx="4049689" cy="1725612"/>
          </a:xfrm>
          <a:prstGeom prst="ellipse">
            <a:avLst/>
          </a:prstGeom>
          <a:noFill/>
          <a:ln w="57150" cap="flat" cmpd="sng" algn="ctr">
            <a:solidFill>
              <a:srgbClr val="FFFF00"/>
            </a:solidFill>
            <a:prstDash val="solid"/>
            <a:miter lim="800000"/>
          </a:ln>
          <a:effectLst>
            <a:glow rad="12700">
              <a:sysClr val="windowText" lastClr="000000">
                <a:alpha val="40000"/>
              </a:sysClr>
            </a:glow>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2" name="Picture 2" descr="The Tier 2 Process module cover">
            <a:extLst>
              <a:ext uri="{FF2B5EF4-FFF2-40B4-BE49-F238E27FC236}">
                <a16:creationId xmlns:a16="http://schemas.microsoft.com/office/drawing/2014/main" id="{1BFAA75A-FFD4-19E1-4FD0-DB17403567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115083" y="956462"/>
            <a:ext cx="2071772" cy="3237144"/>
          </a:xfrm>
          <a:prstGeom prst="rect">
            <a:avLst/>
          </a:prstGeom>
        </p:spPr>
      </p:pic>
      <p:sp>
        <p:nvSpPr>
          <p:cNvPr id="7" name="Title">
            <a:extLst>
              <a:ext uri="{FF2B5EF4-FFF2-40B4-BE49-F238E27FC236}">
                <a16:creationId xmlns:a16="http://schemas.microsoft.com/office/drawing/2014/main" id="{80152DF5-9257-1F49-910B-D3739F5653E1}"/>
              </a:ext>
            </a:extLst>
          </p:cNvPr>
          <p:cNvSpPr txBox="1">
            <a:spLocks noGrp="1"/>
          </p:cNvSpPr>
          <p:nvPr>
            <p:ph type="title" idx="4294967295"/>
          </p:nvPr>
        </p:nvSpPr>
        <p:spPr bwMode="auto">
          <a:xfrm>
            <a:off x="2197395" y="4731791"/>
            <a:ext cx="9994605" cy="914400"/>
          </a:xfrm>
          <a:prstGeom prst="rect">
            <a:avLst/>
          </a:prstGeom>
          <a:solidFill>
            <a:srgbClr val="FFFF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000000"/>
                </a:solidFill>
                <a:effectLst/>
                <a:uLnTx/>
                <a:uFillTx/>
                <a:latin typeface="Times New Roman" charset="0"/>
                <a:ea typeface="MS PGothic" charset="-128"/>
                <a:cs typeface="Times New Roman" charset="0"/>
              </a:rPr>
              <a:t>Secondary (Tier 2) Intervention Grid</a:t>
            </a:r>
          </a:p>
        </p:txBody>
      </p:sp>
      <p:pic>
        <p:nvPicPr>
          <p:cNvPr id="6" name="Chart" descr="Secondary (Tier 2) interventions grid">
            <a:extLst>
              <a:ext uri="{FF2B5EF4-FFF2-40B4-BE49-F238E27FC236}">
                <a16:creationId xmlns:a16="http://schemas.microsoft.com/office/drawing/2014/main" id="{4DD5A587-7E90-774B-8A2F-B21E2057207C}"/>
              </a:ext>
            </a:extLst>
          </p:cNvPr>
          <p:cNvPicPr>
            <a:picLocks noChangeAspect="1"/>
          </p:cNvPicPr>
          <p:nvPr/>
        </p:nvPicPr>
        <p:blipFill>
          <a:blip r:embed="rId5"/>
          <a:srcRect/>
          <a:stretch/>
        </p:blipFill>
        <p:spPr bwMode="auto">
          <a:xfrm>
            <a:off x="0" y="1452716"/>
            <a:ext cx="5246522" cy="6558151"/>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5489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3000"/>
                            </p:stCondLst>
                            <p:childTnLst>
                              <p:par>
                                <p:cTn id="18" presetID="10" presetClass="entr" presetSubtype="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93237921-F02D-205A-5642-24DA0D5A2FA4}"/>
              </a:ext>
            </a:extLst>
          </p:cNvPr>
          <p:cNvSpPr>
            <a:spLocks noGrp="1"/>
          </p:cNvSpPr>
          <p:nvPr>
            <p:ph type="title"/>
          </p:nvPr>
        </p:nvSpPr>
        <p:spPr/>
        <p:txBody>
          <a:bodyPr/>
          <a:lstStyle/>
          <a:p>
            <a:r>
              <a:rPr lang="en-US"/>
              <a:t>Tier 2: Recognize.Relax.Record</a:t>
            </a:r>
          </a:p>
        </p:txBody>
      </p:sp>
      <p:pic>
        <p:nvPicPr>
          <p:cNvPr id="4" name="Picture 1" descr="A Secondary (Tier 2) Intervention Grid for Recognize.Relax.Record">
            <a:extLst>
              <a:ext uri="{FF2B5EF4-FFF2-40B4-BE49-F238E27FC236}">
                <a16:creationId xmlns:a16="http://schemas.microsoft.com/office/drawing/2014/main" id="{8DCD617B-D5BC-3EA1-B0E5-56F78B721C65}"/>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2849880" y="1690688"/>
            <a:ext cx="6492240" cy="4872880"/>
          </a:xfrm>
          <a:prstGeom prst="rect">
            <a:avLst/>
          </a:prstGeom>
          <a:ln>
            <a:solidFill>
              <a:schemeClr val="tx1"/>
            </a:solidFill>
          </a:ln>
        </p:spPr>
      </p:pic>
      <p:pic>
        <p:nvPicPr>
          <p:cNvPr id="6" name="Picture 2">
            <a:extLst>
              <a:ext uri="{FF2B5EF4-FFF2-40B4-BE49-F238E27FC236}">
                <a16:creationId xmlns:a16="http://schemas.microsoft.com/office/drawing/2014/main" id="{9D9F37E3-ECE1-16DC-132F-B5FE6DC29237}"/>
              </a:ext>
              <a:ext uri="{C183D7F6-B498-43B3-948B-1728B52AA6E4}">
                <adec:decorative xmlns:adec="http://schemas.microsoft.com/office/drawing/2017/decorative" val="1"/>
              </a:ext>
            </a:extLst>
          </p:cNvPr>
          <p:cNvPicPr>
            <a:picLocks noGrp="1" noChangeAspect="1"/>
          </p:cNvPicPr>
          <p:nvPr>
            <p:ph idx="1"/>
          </p:nvPr>
        </p:nvPicPr>
        <p:blipFill>
          <a:blip r:embed="rId3" cstate="print">
            <a:extLst>
              <a:ext uri="{28A0092B-C50C-407E-A947-70E740481C1C}">
                <a14:useLocalDpi xmlns:a14="http://schemas.microsoft.com/office/drawing/2010/main"/>
              </a:ext>
            </a:extLst>
          </a:blip>
          <a:srcRect/>
          <a:stretch/>
        </p:blipFill>
        <p:spPr>
          <a:xfrm>
            <a:off x="11021569" y="0"/>
            <a:ext cx="1170431" cy="1828800"/>
          </a:xfrm>
        </p:spPr>
      </p:pic>
    </p:spTree>
    <p:extLst>
      <p:ext uri="{BB962C8B-B14F-4D97-AF65-F5344CB8AC3E}">
        <p14:creationId xmlns:p14="http://schemas.microsoft.com/office/powerpoint/2010/main" val="8572420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26715-FA62-975A-7A7E-33B55D6754D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A0F4382-6710-8C85-A9C3-3AF7DBD370A7}"/>
              </a:ext>
              <a:ext uri="{C183D7F6-B498-43B3-948B-1728B52AA6E4}">
                <adec:decorative xmlns:adec="http://schemas.microsoft.com/office/drawing/2017/decorative" val="1"/>
              </a:ext>
            </a:extLst>
          </p:cNvPr>
          <p:cNvSpPr txBox="1">
            <a:spLocks/>
          </p:cNvSpPr>
          <p:nvPr/>
        </p:nvSpPr>
        <p:spPr>
          <a:xfrm>
            <a:off x="744685" y="44455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Join us at future EMPOWER+ to learn more! </a:t>
            </a:r>
          </a:p>
        </p:txBody>
      </p:sp>
      <p:sp>
        <p:nvSpPr>
          <p:cNvPr id="2" name="Title (hidden)">
            <a:extLst>
              <a:ext uri="{FF2B5EF4-FFF2-40B4-BE49-F238E27FC236}">
                <a16:creationId xmlns:a16="http://schemas.microsoft.com/office/drawing/2014/main" id="{26355506-1F75-10B6-1D13-BE3D06F2C507}"/>
              </a:ext>
            </a:extLst>
          </p:cNvPr>
          <p:cNvSpPr>
            <a:spLocks noGrp="1"/>
          </p:cNvSpPr>
          <p:nvPr>
            <p:ph type="title"/>
          </p:nvPr>
        </p:nvSpPr>
        <p:spPr>
          <a:xfrm>
            <a:off x="838200" y="-1540465"/>
            <a:ext cx="10515600" cy="1325563"/>
          </a:xfrm>
        </p:spPr>
        <p:txBody>
          <a:bodyPr/>
          <a:lstStyle/>
          <a:p>
            <a:r>
              <a:rPr lang="en-US"/>
              <a:t>Join us at future EMPOWER+ to learn more! 3</a:t>
            </a:r>
          </a:p>
        </p:txBody>
      </p:sp>
      <p:graphicFrame>
        <p:nvGraphicFramePr>
          <p:cNvPr id="5" name="Content">
            <a:extLst>
              <a:ext uri="{FF2B5EF4-FFF2-40B4-BE49-F238E27FC236}">
                <a16:creationId xmlns:a16="http://schemas.microsoft.com/office/drawing/2014/main" id="{1F1526F7-ECF8-ED69-7D20-661174DEC4F6}"/>
              </a:ext>
            </a:extLst>
          </p:cNvPr>
          <p:cNvGraphicFramePr>
            <a:graphicFrameLocks/>
          </p:cNvGraphicFramePr>
          <p:nvPr/>
        </p:nvGraphicFramePr>
        <p:xfrm>
          <a:off x="744686" y="1770121"/>
          <a:ext cx="8874801" cy="4254011"/>
        </p:xfrm>
        <a:graphic>
          <a:graphicData uri="http://schemas.openxmlformats.org/drawingml/2006/table">
            <a:tbl>
              <a:tblPr firstRow="1" bandRow="1">
                <a:tableStyleId>{5C22544A-7EE6-4342-B048-85BDC9FD1C3A}</a:tableStyleId>
              </a:tblPr>
              <a:tblGrid>
                <a:gridCol w="7106962">
                  <a:extLst>
                    <a:ext uri="{9D8B030D-6E8A-4147-A177-3AD203B41FA5}">
                      <a16:colId xmlns:a16="http://schemas.microsoft.com/office/drawing/2014/main" val="1684673339"/>
                    </a:ext>
                  </a:extLst>
                </a:gridCol>
                <a:gridCol w="1767839">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
        <p:nvSpPr>
          <p:cNvPr id="9" name="Yellow Box" descr="Yellow Box outlining EMPOWER+ Session A Tier 2 Support for Students Experiencing Anxious Feelings: Recognize. Relax. Record. on March 25, 2026 Wednesday">
            <a:extLst>
              <a:ext uri="{FF2B5EF4-FFF2-40B4-BE49-F238E27FC236}">
                <a16:creationId xmlns:a16="http://schemas.microsoft.com/office/drawing/2014/main" id="{AD4F7C35-D8B0-FC32-4497-CBCC1EE6EB4F}"/>
              </a:ext>
            </a:extLst>
          </p:cNvPr>
          <p:cNvSpPr/>
          <p:nvPr/>
        </p:nvSpPr>
        <p:spPr>
          <a:xfrm>
            <a:off x="744685" y="4954188"/>
            <a:ext cx="8874801" cy="49930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3" name="Picture 2">
            <a:extLst>
              <a:ext uri="{FF2B5EF4-FFF2-40B4-BE49-F238E27FC236}">
                <a16:creationId xmlns:a16="http://schemas.microsoft.com/office/drawing/2014/main" id="{AD03701E-4409-4FE4-BA3B-F74EAA23B277}"/>
              </a:ext>
              <a:ext uri="{C183D7F6-B498-43B3-948B-1728B52AA6E4}">
                <adec:decorative xmlns:adec="http://schemas.microsoft.com/office/drawing/2017/decorative" val="1"/>
              </a:ext>
            </a:extLst>
          </p:cNvPr>
          <p:cNvPicPr>
            <a:picLocks noChangeAspect="1"/>
          </p:cNvPicPr>
          <p:nvPr/>
        </p:nvPicPr>
        <p:blipFill>
          <a:blip r:embed="rId2"/>
          <a:srcRect/>
          <a:stretch/>
        </p:blipFill>
        <p:spPr>
          <a:xfrm>
            <a:off x="10004740" y="2632811"/>
            <a:ext cx="1689679" cy="2640126"/>
          </a:xfrm>
          <a:prstGeom prst="rect">
            <a:avLst/>
          </a:prstGeom>
        </p:spPr>
      </p:pic>
    </p:spTree>
    <p:extLst>
      <p:ext uri="{BB962C8B-B14F-4D97-AF65-F5344CB8AC3E}">
        <p14:creationId xmlns:p14="http://schemas.microsoft.com/office/powerpoint/2010/main" val="206092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descr="Comprehensive, Integrated, Three-Tiered Model of Prevention pyramid.">
            <a:extLst>
              <a:ext uri="{FF2B5EF4-FFF2-40B4-BE49-F238E27FC236}">
                <a16:creationId xmlns:a16="http://schemas.microsoft.com/office/drawing/2014/main" id="{C18350AB-5D16-EE21-8371-9C38EFF675C5}"/>
              </a:ext>
            </a:extLst>
          </p:cNvPr>
          <p:cNvPicPr>
            <a:picLocks noGrp="1" noRot="1" noChangeAspect="1" noMove="1" noResize="1" noEditPoints="1" noAdjustHandles="1" noChangeArrowheads="1" noChangeShapeType="1" noCrop="1"/>
          </p:cNvPicPr>
          <p:nvPr/>
        </p:nvPicPr>
        <p:blipFill>
          <a:blip r:embed="rId3"/>
          <a:stretch>
            <a:fillRect/>
          </a:stretch>
        </p:blipFill>
        <p:spPr>
          <a:xfrm>
            <a:off x="202595" y="0"/>
            <a:ext cx="11786810" cy="6858000"/>
          </a:xfrm>
          <a:prstGeom prst="rect">
            <a:avLst/>
          </a:prstGeom>
        </p:spPr>
      </p:pic>
      <p:sp>
        <p:nvSpPr>
          <p:cNvPr id="5" name="Outline" descr="A red circle outlining Tier 3 on the top of the Comprehensive, Integrated, Three-Tiered Model of Prevention pyramid. ">
            <a:extLst>
              <a:ext uri="{FF2B5EF4-FFF2-40B4-BE49-F238E27FC236}">
                <a16:creationId xmlns:a16="http://schemas.microsoft.com/office/drawing/2014/main" id="{5326371C-58D6-024C-97BB-E72875F449D0}"/>
              </a:ext>
            </a:extLst>
          </p:cNvPr>
          <p:cNvSpPr/>
          <p:nvPr/>
        </p:nvSpPr>
        <p:spPr>
          <a:xfrm>
            <a:off x="4177479" y="1114415"/>
            <a:ext cx="3810000" cy="1143000"/>
          </a:xfrm>
          <a:prstGeom prst="ellipse">
            <a:avLst/>
          </a:prstGeom>
          <a:noFill/>
          <a:ln w="57150" cap="flat" cmpd="sng" algn="ctr">
            <a:solidFill>
              <a:srgbClr val="C00000"/>
            </a:solid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3" name="Picture 2" descr="The Tier 3 Process module cover">
            <a:extLst>
              <a:ext uri="{FF2B5EF4-FFF2-40B4-BE49-F238E27FC236}">
                <a16:creationId xmlns:a16="http://schemas.microsoft.com/office/drawing/2014/main" id="{8F047738-C514-6D8B-B939-F95104A2DB08}"/>
              </a:ext>
            </a:extLst>
          </p:cNvPr>
          <p:cNvPicPr>
            <a:picLocks noChangeAspect="1"/>
          </p:cNvPicPr>
          <p:nvPr/>
        </p:nvPicPr>
        <p:blipFill>
          <a:blip r:embed="rId4"/>
          <a:stretch>
            <a:fillRect/>
          </a:stretch>
        </p:blipFill>
        <p:spPr>
          <a:xfrm>
            <a:off x="9177435" y="908543"/>
            <a:ext cx="2072454" cy="3236976"/>
          </a:xfrm>
          <a:prstGeom prst="rect">
            <a:avLst/>
          </a:prstGeom>
        </p:spPr>
      </p:pic>
      <p:sp>
        <p:nvSpPr>
          <p:cNvPr id="7" name="Title">
            <a:extLst>
              <a:ext uri="{FF2B5EF4-FFF2-40B4-BE49-F238E27FC236}">
                <a16:creationId xmlns:a16="http://schemas.microsoft.com/office/drawing/2014/main" id="{6B14B590-B107-CE43-9D40-CF1F2FCFF361}"/>
              </a:ext>
            </a:extLst>
          </p:cNvPr>
          <p:cNvSpPr txBox="1">
            <a:spLocks noGrp="1"/>
          </p:cNvSpPr>
          <p:nvPr>
            <p:ph type="title" idx="4294967295"/>
          </p:nvPr>
        </p:nvSpPr>
        <p:spPr bwMode="auto">
          <a:xfrm>
            <a:off x="2239926" y="4744996"/>
            <a:ext cx="9952074" cy="914400"/>
          </a:xfrm>
          <a:prstGeom prst="rect">
            <a:avLst/>
          </a:prstGeom>
          <a:solidFill>
            <a:srgbClr val="FF0000"/>
          </a:solidFill>
          <a:ln>
            <a:noFill/>
            <a:prstDash/>
          </a:ln>
          <a:effectLst/>
          <a:extLst>
            <a:ext uri="{91240B29-F687-4F45-9708-019B960494DF}">
              <a14:hiddenLine xmlns:a14="http://schemas.microsoft.com/office/drawing/2010/main" w="9525">
                <a:solidFill>
                  <a:srgbClr val="000000"/>
                </a:solidFill>
                <a:miter lim="800000"/>
                <a:headEnd/>
                <a:tailEnd/>
              </a14:hiddenLine>
            </a:ext>
          </a:ex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spcBef>
                <a:spcPct val="20000"/>
              </a:spcBef>
              <a:buFont typeface="Arial" charset="0"/>
              <a:buChar char="•"/>
              <a:defRPr sz="3200">
                <a:solidFill>
                  <a:srgbClr val="404040"/>
                </a:solidFill>
                <a:latin typeface="Arial" charset="0"/>
                <a:ea typeface="Arial" charset="0"/>
                <a:cs typeface="Arial" charset="0"/>
              </a:defRPr>
            </a:lvl1pPr>
            <a:lvl2pPr marL="742950" indent="-285750">
              <a:spcBef>
                <a:spcPct val="20000"/>
              </a:spcBef>
              <a:buFont typeface="Arial" charset="0"/>
              <a:buChar char="–"/>
              <a:defRPr sz="2800">
                <a:solidFill>
                  <a:srgbClr val="404040"/>
                </a:solidFill>
                <a:latin typeface="Arial" charset="0"/>
                <a:ea typeface="Arial" charset="0"/>
                <a:cs typeface="Arial" charset="0"/>
              </a:defRPr>
            </a:lvl2pPr>
            <a:lvl3pPr marL="1143000" indent="-228600">
              <a:spcBef>
                <a:spcPct val="20000"/>
              </a:spcBef>
              <a:buFont typeface="Arial" charset="0"/>
              <a:buChar char="•"/>
              <a:defRPr sz="2400">
                <a:solidFill>
                  <a:srgbClr val="404040"/>
                </a:solidFill>
                <a:latin typeface="Arial" charset="0"/>
                <a:ea typeface="Arial" charset="0"/>
                <a:cs typeface="Arial" charset="0"/>
              </a:defRPr>
            </a:lvl3pPr>
            <a:lvl4pPr marL="1600200" indent="-228600">
              <a:spcBef>
                <a:spcPct val="20000"/>
              </a:spcBef>
              <a:buFont typeface="Arial" charset="0"/>
              <a:buChar char="–"/>
              <a:defRPr sz="2000">
                <a:solidFill>
                  <a:srgbClr val="404040"/>
                </a:solidFill>
                <a:latin typeface="Arial" charset="0"/>
                <a:ea typeface="Arial" charset="0"/>
                <a:cs typeface="Arial" charset="0"/>
              </a:defRPr>
            </a:lvl4pPr>
            <a:lvl5pPr marL="2057400" indent="-228600">
              <a:spcBef>
                <a:spcPct val="20000"/>
              </a:spcBef>
              <a:buFont typeface="Arial" charset="0"/>
              <a:buChar char="»"/>
              <a:defRPr sz="2000">
                <a:solidFill>
                  <a:srgbClr val="404040"/>
                </a:solidFill>
                <a:latin typeface="Arial" charset="0"/>
                <a:ea typeface="Arial" charset="0"/>
                <a:cs typeface="Arial" charset="0"/>
              </a:defRPr>
            </a:lvl5pPr>
            <a:lvl6pPr marL="25146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6pPr>
            <a:lvl7pPr marL="29718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7pPr>
            <a:lvl8pPr marL="34290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8pPr>
            <a:lvl9pPr marL="3886200" indent="-228600" eaLnBrk="0" fontAlgn="base" hangingPunct="0">
              <a:spcBef>
                <a:spcPct val="20000"/>
              </a:spcBef>
              <a:spcAft>
                <a:spcPct val="0"/>
              </a:spcAft>
              <a:buFont typeface="Arial" charset="0"/>
              <a:buChar char="»"/>
              <a:defRPr sz="2000">
                <a:solidFill>
                  <a:srgbClr val="404040"/>
                </a:solidFill>
                <a:latin typeface="Arial" charset="0"/>
                <a:ea typeface="Arial" charset="0"/>
                <a:cs typeface="Arial"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n-US" altLang="en-US" sz="3200" b="0" i="0" u="none" strike="noStrike" kern="1200" cap="none" spc="0" normalizeH="0" baseline="0" noProof="0">
                <a:ln>
                  <a:noFill/>
                </a:ln>
                <a:solidFill>
                  <a:srgbClr val="FFFFFF"/>
                </a:solidFill>
                <a:effectLst/>
                <a:uLnTx/>
                <a:uFillTx/>
                <a:latin typeface="Times New Roman" charset="0"/>
                <a:ea typeface="MS PGothic" charset="-128"/>
                <a:cs typeface="Times New Roman" charset="0"/>
              </a:rPr>
              <a:t>Tertiary (Tier 3) Intervention Grid</a:t>
            </a:r>
          </a:p>
        </p:txBody>
      </p:sp>
      <p:pic>
        <p:nvPicPr>
          <p:cNvPr id="6" name="Chart" descr="Tertiary (Tier 3) interventions grid">
            <a:extLst>
              <a:ext uri="{FF2B5EF4-FFF2-40B4-BE49-F238E27FC236}">
                <a16:creationId xmlns:a16="http://schemas.microsoft.com/office/drawing/2014/main" id="{0311E041-CA33-444B-BC43-3AA4F5A82858}"/>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1807225"/>
            <a:ext cx="5981181" cy="5050775"/>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9802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1+#ppt_w/2"/>
                                          </p:val>
                                        </p:tav>
                                        <p:tav tm="100000">
                                          <p:val>
                                            <p:strVal val="#ppt_x"/>
                                          </p:val>
                                        </p:tav>
                                      </p:tavLst>
                                    </p:anim>
                                    <p:anim calcmode="lin" valueType="num">
                                      <p:cBhvr additive="base">
                                        <p:cTn id="16" dur="500" fill="hold"/>
                                        <p:tgtEl>
                                          <p:spTgt spid="7"/>
                                        </p:tgtEl>
                                        <p:attrNameLst>
                                          <p:attrName>ppt_y</p:attrName>
                                        </p:attrNameLst>
                                      </p:cBhvr>
                                      <p:tavLst>
                                        <p:tav tm="0">
                                          <p:val>
                                            <p:strVal val="#ppt_y"/>
                                          </p:val>
                                        </p:tav>
                                        <p:tav tm="100000">
                                          <p:val>
                                            <p:strVal val="#ppt_y"/>
                                          </p:val>
                                        </p:tav>
                                      </p:tavLst>
                                    </p:anim>
                                  </p:childTnLst>
                                </p:cTn>
                              </p:par>
                            </p:childTnLst>
                          </p:cTn>
                        </p:par>
                        <p:par>
                          <p:cTn id="17" fill="hold">
                            <p:stCondLst>
                              <p:cond delay="2500"/>
                            </p:stCondLst>
                            <p:childTnLst>
                              <p:par>
                                <p:cTn id="18" presetID="10"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37921-F02D-205A-5642-24DA0D5A2FA4}"/>
              </a:ext>
            </a:extLst>
          </p:cNvPr>
          <p:cNvSpPr>
            <a:spLocks noGrp="1"/>
          </p:cNvSpPr>
          <p:nvPr>
            <p:ph type="title"/>
          </p:nvPr>
        </p:nvSpPr>
        <p:spPr/>
        <p:txBody>
          <a:bodyPr>
            <a:normAutofit/>
          </a:bodyPr>
          <a:lstStyle/>
          <a:p>
            <a:r>
              <a:rPr lang="en-US" sz="3600"/>
              <a:t>Tier 3: Functional Assessment-Based Intervention</a:t>
            </a:r>
          </a:p>
        </p:txBody>
      </p:sp>
      <p:pic>
        <p:nvPicPr>
          <p:cNvPr id="4" name="Picture 1" descr="Functional Assessment-based Intervention Tertiary (Tier 3) Intervention Grid">
            <a:extLst>
              <a:ext uri="{FF2B5EF4-FFF2-40B4-BE49-F238E27FC236}">
                <a16:creationId xmlns:a16="http://schemas.microsoft.com/office/drawing/2014/main" id="{DE8DF3BD-B840-1BA9-889B-A8569E93637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933700" y="1449388"/>
            <a:ext cx="6604000" cy="5103092"/>
          </a:xfrm>
          <a:prstGeom prst="rect">
            <a:avLst/>
          </a:prstGeom>
          <a:ln>
            <a:solidFill>
              <a:schemeClr val="tx1"/>
            </a:solidFill>
          </a:ln>
        </p:spPr>
      </p:pic>
      <p:pic>
        <p:nvPicPr>
          <p:cNvPr id="6" name="Picture 2">
            <a:extLst>
              <a:ext uri="{FF2B5EF4-FFF2-40B4-BE49-F238E27FC236}">
                <a16:creationId xmlns:a16="http://schemas.microsoft.com/office/drawing/2014/main" id="{5D6A3A0F-009A-CE3B-7244-4CF73C8D3F9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1021568" y="430"/>
            <a:ext cx="1170432" cy="1827939"/>
          </a:xfrm>
          <a:prstGeom prst="rect">
            <a:avLst/>
          </a:prstGeom>
        </p:spPr>
      </p:pic>
    </p:spTree>
    <p:extLst>
      <p:ext uri="{BB962C8B-B14F-4D97-AF65-F5344CB8AC3E}">
        <p14:creationId xmlns:p14="http://schemas.microsoft.com/office/powerpoint/2010/main" val="36485924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71DF4C-A026-E041-8D5B-8384E05DA34E}"/>
              </a:ext>
              <a:ext uri="{C183D7F6-B498-43B3-948B-1728B52AA6E4}">
                <adec:decorative xmlns:adec="http://schemas.microsoft.com/office/drawing/2017/decorative" val="1"/>
              </a:ext>
            </a:extLst>
          </p:cNvPr>
          <p:cNvSpPr>
            <a:spLocks noGrp="1"/>
          </p:cNvSpPr>
          <p:nvPr>
            <p:ph type="title"/>
          </p:nvPr>
        </p:nvSpPr>
        <p:spPr/>
        <p:txBody>
          <a:bodyPr/>
          <a:lstStyle/>
          <a:p>
            <a:r>
              <a:rPr lang="en-US"/>
              <a:t>Essential Components of Primary (Tier 1) Prevention Efforts</a:t>
            </a:r>
          </a:p>
        </p:txBody>
      </p:sp>
      <p:sp>
        <p:nvSpPr>
          <p:cNvPr id="5" name="Title (hidden)">
            <a:extLst>
              <a:ext uri="{FF2B5EF4-FFF2-40B4-BE49-F238E27FC236}">
                <a16:creationId xmlns:a16="http://schemas.microsoft.com/office/drawing/2014/main" id="{5B8621A5-9088-AA88-8E25-99BFB883513B}"/>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Essential Components of Primary (Tier 1) Prevention Efforts </a:t>
            </a:r>
            <a:r>
              <a:rPr lang="en-US"/>
              <a:t>1</a:t>
            </a:r>
          </a:p>
        </p:txBody>
      </p:sp>
      <p:pic>
        <p:nvPicPr>
          <p:cNvPr id="4" name="Picture 1" descr="Flowchart of Tier 1 prevention efforts including social validity with an arrow to treatment integrity with an arrow to systematic universal screening for academic and behavior">
            <a:extLst>
              <a:ext uri="{FF2B5EF4-FFF2-40B4-BE49-F238E27FC236}">
                <a16:creationId xmlns:a16="http://schemas.microsoft.com/office/drawing/2014/main" id="{19EEF918-6CC1-1A27-EB9D-FFD3D4240B94}"/>
              </a:ext>
            </a:extLst>
          </p:cNvPr>
          <p:cNvPicPr>
            <a:picLocks noChangeAspect="1"/>
          </p:cNvPicPr>
          <p:nvPr/>
        </p:nvPicPr>
        <p:blipFill>
          <a:blip r:embed="rId3"/>
          <a:stretch>
            <a:fillRect/>
          </a:stretch>
        </p:blipFill>
        <p:spPr>
          <a:xfrm>
            <a:off x="1980843" y="1917095"/>
            <a:ext cx="8230313" cy="4773582"/>
          </a:xfrm>
          <a:prstGeom prst="rect">
            <a:avLst/>
          </a:prstGeom>
        </p:spPr>
      </p:pic>
      <p:pic>
        <p:nvPicPr>
          <p:cNvPr id="7" name="Picture 2">
            <a:extLst>
              <a:ext uri="{FF2B5EF4-FFF2-40B4-BE49-F238E27FC236}">
                <a16:creationId xmlns:a16="http://schemas.microsoft.com/office/drawing/2014/main" id="{35A09957-B873-4686-A463-F5135D02C7D1}"/>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726689" y="2143324"/>
            <a:ext cx="1946937" cy="2400129"/>
          </a:xfrm>
          <a:prstGeom prst="rect">
            <a:avLst/>
          </a:prstGeom>
          <a:ln w="6350">
            <a:solidFill>
              <a:schemeClr val="tx1">
                <a:lumMod val="50000"/>
                <a:lumOff val="50000"/>
              </a:schemeClr>
            </a:solidFill>
          </a:ln>
        </p:spPr>
      </p:pic>
      <p:pic>
        <p:nvPicPr>
          <p:cNvPr id="6" name="Picture 3">
            <a:hlinkClick r:id="rId5"/>
            <a:extLst>
              <a:ext uri="{FF2B5EF4-FFF2-40B4-BE49-F238E27FC236}">
                <a16:creationId xmlns:a16="http://schemas.microsoft.com/office/drawing/2014/main" id="{9C5782F8-C9F0-1D0E-2C03-D708AABB0D2C}"/>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71383" y="1430439"/>
            <a:ext cx="2042680" cy="3091947"/>
          </a:xfrm>
          <a:prstGeom prst="rect">
            <a:avLst/>
          </a:prstGeom>
          <a:ln>
            <a:solidFill>
              <a:schemeClr val="tx1"/>
            </a:solidFill>
          </a:ln>
        </p:spPr>
      </p:pic>
      <p:pic>
        <p:nvPicPr>
          <p:cNvPr id="9" name="Picture 8">
            <a:extLst>
              <a:ext uri="{FF2B5EF4-FFF2-40B4-BE49-F238E27FC236}">
                <a16:creationId xmlns:a16="http://schemas.microsoft.com/office/drawing/2014/main" id="{C5E39D8D-2B94-A069-C98F-EB8BE31FC9F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345167" y="5034773"/>
            <a:ext cx="2705807" cy="1458102"/>
          </a:xfrm>
          <a:prstGeom prst="rect">
            <a:avLst/>
          </a:prstGeom>
          <a:ln>
            <a:solidFill>
              <a:schemeClr val="tx1"/>
            </a:solidFill>
          </a:ln>
        </p:spPr>
      </p:pic>
    </p:spTree>
    <p:extLst>
      <p:ext uri="{BB962C8B-B14F-4D97-AF65-F5344CB8AC3E}">
        <p14:creationId xmlns:p14="http://schemas.microsoft.com/office/powerpoint/2010/main" val="38459440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7607B-9F5A-86F0-6FBA-E6DE2C10291C}"/>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D5208B7-6AA2-6AF7-5D8D-DBA8FAC2A8C9}"/>
              </a:ext>
              <a:ext uri="{C183D7F6-B498-43B3-948B-1728B52AA6E4}">
                <adec:decorative xmlns:adec="http://schemas.microsoft.com/office/drawing/2017/decorative" val="1"/>
              </a:ext>
            </a:extLst>
          </p:cNvPr>
          <p:cNvSpPr txBox="1">
            <a:spLocks/>
          </p:cNvSpPr>
          <p:nvPr/>
        </p:nvSpPr>
        <p:spPr>
          <a:xfrm>
            <a:off x="744685" y="44455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Join us at future EMPOWER+ to learn more! </a:t>
            </a:r>
          </a:p>
        </p:txBody>
      </p:sp>
      <p:sp>
        <p:nvSpPr>
          <p:cNvPr id="2" name="Title (hidden)">
            <a:extLst>
              <a:ext uri="{FF2B5EF4-FFF2-40B4-BE49-F238E27FC236}">
                <a16:creationId xmlns:a16="http://schemas.microsoft.com/office/drawing/2014/main" id="{54376446-43C9-9E1F-706A-453983356EA4}"/>
              </a:ext>
            </a:extLst>
          </p:cNvPr>
          <p:cNvSpPr>
            <a:spLocks noGrp="1"/>
          </p:cNvSpPr>
          <p:nvPr>
            <p:ph type="title"/>
          </p:nvPr>
        </p:nvSpPr>
        <p:spPr>
          <a:xfrm>
            <a:off x="838200" y="-1540465"/>
            <a:ext cx="10515600" cy="1325563"/>
          </a:xfrm>
        </p:spPr>
        <p:txBody>
          <a:bodyPr/>
          <a:lstStyle/>
          <a:p>
            <a:r>
              <a:rPr lang="en-US"/>
              <a:t>Join us at future EMPOWER+ to learn more! 4</a:t>
            </a:r>
          </a:p>
        </p:txBody>
      </p:sp>
      <p:graphicFrame>
        <p:nvGraphicFramePr>
          <p:cNvPr id="5" name="Content">
            <a:extLst>
              <a:ext uri="{FF2B5EF4-FFF2-40B4-BE49-F238E27FC236}">
                <a16:creationId xmlns:a16="http://schemas.microsoft.com/office/drawing/2014/main" id="{24970D94-5E1F-D5E8-A11A-724942CB6D05}"/>
              </a:ext>
            </a:extLst>
          </p:cNvPr>
          <p:cNvGraphicFramePr>
            <a:graphicFrameLocks/>
          </p:cNvGraphicFramePr>
          <p:nvPr/>
        </p:nvGraphicFramePr>
        <p:xfrm>
          <a:off x="744686" y="1770121"/>
          <a:ext cx="8874801" cy="4254011"/>
        </p:xfrm>
        <a:graphic>
          <a:graphicData uri="http://schemas.openxmlformats.org/drawingml/2006/table">
            <a:tbl>
              <a:tblPr firstRow="1" bandRow="1">
                <a:tableStyleId>{5C22544A-7EE6-4342-B048-85BDC9FD1C3A}</a:tableStyleId>
              </a:tblPr>
              <a:tblGrid>
                <a:gridCol w="7106962">
                  <a:extLst>
                    <a:ext uri="{9D8B030D-6E8A-4147-A177-3AD203B41FA5}">
                      <a16:colId xmlns:a16="http://schemas.microsoft.com/office/drawing/2014/main" val="1684673339"/>
                    </a:ext>
                  </a:extLst>
                </a:gridCol>
                <a:gridCol w="1767839">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
        <p:nvSpPr>
          <p:cNvPr id="9" name="Yellow Box" descr="Yellow Box outlining EMPOWER+ Session A Tier 3 Support for Students with Intensive Intervention Needs: Functional Assessment-Based Intervention (FABI) on April 28, 2026 Tuesday">
            <a:extLst>
              <a:ext uri="{FF2B5EF4-FFF2-40B4-BE49-F238E27FC236}">
                <a16:creationId xmlns:a16="http://schemas.microsoft.com/office/drawing/2014/main" id="{916A5E66-568F-9C00-4466-34AC6AB546A9}"/>
              </a:ext>
            </a:extLst>
          </p:cNvPr>
          <p:cNvSpPr/>
          <p:nvPr/>
        </p:nvSpPr>
        <p:spPr>
          <a:xfrm>
            <a:off x="744685" y="5505533"/>
            <a:ext cx="8874801" cy="49930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6" name="Picture 2" descr="Image of Enhancing Ci3T Module Functional Assessment-Based Intervention (FABI) Introduction">
            <a:extLst>
              <a:ext uri="{FF2B5EF4-FFF2-40B4-BE49-F238E27FC236}">
                <a16:creationId xmlns:a16="http://schemas.microsoft.com/office/drawing/2014/main" id="{01E279A9-99F4-07E6-E8A4-7FAEB552C4E0}"/>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9991299" y="2550087"/>
            <a:ext cx="1682460" cy="2628845"/>
          </a:xfrm>
          <a:prstGeom prst="rect">
            <a:avLst/>
          </a:prstGeom>
        </p:spPr>
      </p:pic>
    </p:spTree>
    <p:extLst>
      <p:ext uri="{BB962C8B-B14F-4D97-AF65-F5344CB8AC3E}">
        <p14:creationId xmlns:p14="http://schemas.microsoft.com/office/powerpoint/2010/main" val="1103131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63D00CD-CED5-3963-C099-2E9851C3EED7}"/>
              </a:ext>
              <a:ext uri="{C183D7F6-B498-43B3-948B-1728B52AA6E4}">
                <adec:decorative xmlns:adec="http://schemas.microsoft.com/office/drawing/2017/decorative" val="1"/>
              </a:ext>
            </a:extLst>
          </p:cNvPr>
          <p:cNvSpPr>
            <a:spLocks noGrp="1"/>
          </p:cNvSpPr>
          <p:nvPr>
            <p:ph type="title"/>
          </p:nvPr>
        </p:nvSpPr>
        <p:spPr/>
        <p:txBody>
          <a:bodyPr/>
          <a:lstStyle/>
          <a:p>
            <a:r>
              <a:rPr lang="en-US"/>
              <a:t>Selecting an Intervention</a:t>
            </a:r>
          </a:p>
        </p:txBody>
      </p:sp>
      <p:sp>
        <p:nvSpPr>
          <p:cNvPr id="3" name="Title (hidden)">
            <a:extLst>
              <a:ext uri="{FF2B5EF4-FFF2-40B4-BE49-F238E27FC236}">
                <a16:creationId xmlns:a16="http://schemas.microsoft.com/office/drawing/2014/main" id="{7FCF86E1-3E98-4422-6478-919259593728}"/>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Selecting an Intervention 1</a:t>
            </a:r>
          </a:p>
        </p:txBody>
      </p:sp>
      <p:pic>
        <p:nvPicPr>
          <p:cNvPr id="15" name="Picture" descr="Image of a man with a speech bubble asking &quot;How do I decide when the entry criteria are similar for multiple interventions?&quot;">
            <a:extLst>
              <a:ext uri="{FF2B5EF4-FFF2-40B4-BE49-F238E27FC236}">
                <a16:creationId xmlns:a16="http://schemas.microsoft.com/office/drawing/2014/main" id="{17C1CA03-6FFA-7AA2-07FF-0CFA84077458}"/>
              </a:ext>
            </a:extLst>
          </p:cNvPr>
          <p:cNvPicPr>
            <a:picLocks noChangeAspect="1"/>
          </p:cNvPicPr>
          <p:nvPr/>
        </p:nvPicPr>
        <p:blipFill>
          <a:blip r:embed="rId3"/>
          <a:stretch>
            <a:fillRect/>
          </a:stretch>
        </p:blipFill>
        <p:spPr>
          <a:xfrm>
            <a:off x="372334" y="1690688"/>
            <a:ext cx="4623745" cy="6858000"/>
          </a:xfrm>
          <a:prstGeom prst="rect">
            <a:avLst/>
          </a:prstGeom>
        </p:spPr>
      </p:pic>
      <p:grpSp>
        <p:nvGrpSpPr>
          <p:cNvPr id="16" name="Image" descr="Three intervention grids, includes grids for Direct Behavior Rating, Behavior Contract, and Secondary (Tier 2)">
            <a:extLst>
              <a:ext uri="{FF2B5EF4-FFF2-40B4-BE49-F238E27FC236}">
                <a16:creationId xmlns:a16="http://schemas.microsoft.com/office/drawing/2014/main" id="{8A4B25B6-2F64-C8DA-EE78-798947164F09}"/>
              </a:ext>
            </a:extLst>
          </p:cNvPr>
          <p:cNvGrpSpPr/>
          <p:nvPr/>
        </p:nvGrpSpPr>
        <p:grpSpPr>
          <a:xfrm>
            <a:off x="5978107" y="1537949"/>
            <a:ext cx="6023270" cy="5155769"/>
            <a:chOff x="5978107" y="1537949"/>
            <a:chExt cx="6023270" cy="5155769"/>
          </a:xfrm>
        </p:grpSpPr>
        <p:pic>
          <p:nvPicPr>
            <p:cNvPr id="7" name="Picture 3">
              <a:extLst>
                <a:ext uri="{FF2B5EF4-FFF2-40B4-BE49-F238E27FC236}">
                  <a16:creationId xmlns:a16="http://schemas.microsoft.com/office/drawing/2014/main" id="{DDCC85FC-B92C-4622-DC62-8A4F148EDA72}"/>
                </a:ext>
              </a:extLst>
            </p:cNvPr>
            <p:cNvPicPr/>
            <p:nvPr/>
          </p:nvPicPr>
          <p:blipFill>
            <a:blip r:embed="rId4" cstate="print">
              <a:extLst>
                <a:ext uri="{28A0092B-C50C-407E-A947-70E740481C1C}">
                  <a14:useLocalDpi xmlns:a14="http://schemas.microsoft.com/office/drawing/2010/main"/>
                </a:ext>
              </a:extLst>
            </a:blip>
            <a:srcRect l="5425" t="5324" r="4925" b="4166"/>
            <a:stretch/>
          </p:blipFill>
          <p:spPr>
            <a:xfrm>
              <a:off x="5978107" y="1537949"/>
              <a:ext cx="3841972" cy="3118137"/>
            </a:xfrm>
            <a:prstGeom prst="rect">
              <a:avLst/>
            </a:prstGeom>
            <a:ln>
              <a:solidFill>
                <a:schemeClr val="tx1"/>
              </a:solidFill>
            </a:ln>
          </p:spPr>
        </p:pic>
        <p:pic>
          <p:nvPicPr>
            <p:cNvPr id="11" name="Picture 2">
              <a:extLst>
                <a:ext uri="{FF2B5EF4-FFF2-40B4-BE49-F238E27FC236}">
                  <a16:creationId xmlns:a16="http://schemas.microsoft.com/office/drawing/2014/main" id="{DB14917C-600F-6CF5-9DD8-D520C8D85E20}"/>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6869157" y="2499761"/>
              <a:ext cx="3973421" cy="3182676"/>
            </a:xfrm>
            <a:prstGeom prst="rect">
              <a:avLst/>
            </a:prstGeom>
            <a:ln>
              <a:solidFill>
                <a:schemeClr val="tx1"/>
              </a:solidFill>
            </a:ln>
          </p:spPr>
        </p:pic>
        <p:pic>
          <p:nvPicPr>
            <p:cNvPr id="14" name="Picture 1">
              <a:extLst>
                <a:ext uri="{FF2B5EF4-FFF2-40B4-BE49-F238E27FC236}">
                  <a16:creationId xmlns:a16="http://schemas.microsoft.com/office/drawing/2014/main" id="{DAD0C0BA-54E9-9557-7AB0-6BE6E21FC48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707201" y="4091099"/>
              <a:ext cx="4294176" cy="2602619"/>
            </a:xfrm>
            <a:prstGeom prst="rect">
              <a:avLst/>
            </a:prstGeom>
            <a:ln>
              <a:solidFill>
                <a:schemeClr val="tx1"/>
              </a:solidFill>
            </a:ln>
          </p:spPr>
        </p:pic>
      </p:grpSp>
    </p:spTree>
    <p:extLst>
      <p:ext uri="{BB962C8B-B14F-4D97-AF65-F5344CB8AC3E}">
        <p14:creationId xmlns:p14="http://schemas.microsoft.com/office/powerpoint/2010/main" val="210467026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D00CD-CED5-3963-C099-2E9851C3EED7}"/>
              </a:ext>
              <a:ext uri="{C183D7F6-B498-43B3-948B-1728B52AA6E4}">
                <adec:decorative xmlns:adec="http://schemas.microsoft.com/office/drawing/2017/decorative" val="1"/>
              </a:ext>
            </a:extLst>
          </p:cNvPr>
          <p:cNvSpPr>
            <a:spLocks noGrp="1"/>
          </p:cNvSpPr>
          <p:nvPr>
            <p:ph type="title"/>
          </p:nvPr>
        </p:nvSpPr>
        <p:spPr/>
        <p:txBody>
          <a:bodyPr/>
          <a:lstStyle/>
          <a:p>
            <a:r>
              <a:rPr lang="en-US"/>
              <a:t>Selecting an Intervention</a:t>
            </a:r>
          </a:p>
        </p:txBody>
      </p:sp>
      <p:sp>
        <p:nvSpPr>
          <p:cNvPr id="3" name="Title (hidden)">
            <a:extLst>
              <a:ext uri="{FF2B5EF4-FFF2-40B4-BE49-F238E27FC236}">
                <a16:creationId xmlns:a16="http://schemas.microsoft.com/office/drawing/2014/main" id="{BD236FAA-087B-CA66-35E9-B5975CCADDCB}"/>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Selecting an Intervention 2</a:t>
            </a:r>
          </a:p>
        </p:txBody>
      </p:sp>
      <p:sp>
        <p:nvSpPr>
          <p:cNvPr id="5" name="Content">
            <a:extLst>
              <a:ext uri="{FF2B5EF4-FFF2-40B4-BE49-F238E27FC236}">
                <a16:creationId xmlns:a16="http://schemas.microsoft.com/office/drawing/2014/main" id="{6D4A894C-987C-A603-E93C-0BD3210FFC74}"/>
              </a:ext>
            </a:extLst>
          </p:cNvPr>
          <p:cNvSpPr>
            <a:spLocks noGrp="1"/>
          </p:cNvSpPr>
          <p:nvPr>
            <p:ph idx="1"/>
          </p:nvPr>
        </p:nvSpPr>
        <p:spPr/>
        <p:txBody>
          <a:bodyPr>
            <a:normAutofit lnSpcReduction="10000"/>
          </a:bodyPr>
          <a:lstStyle/>
          <a:p>
            <a:r>
              <a:rPr lang="en-US"/>
              <a:t>Collaborate with families, colleagues, and the student to review available options</a:t>
            </a:r>
          </a:p>
          <a:p>
            <a:r>
              <a:rPr lang="en-US"/>
              <a:t>Consider what you know about the student (e.g., strengths, preferences, pre-requisite skills)</a:t>
            </a:r>
          </a:p>
          <a:p>
            <a:r>
              <a:rPr lang="en-US"/>
              <a:t>Consider possible function of the behavior</a:t>
            </a:r>
          </a:p>
          <a:p>
            <a:pPr lvl="1"/>
            <a:r>
              <a:rPr lang="en-US"/>
              <a:t>Check-In Check Out is may be more effective for students who find accessing adult attention reinforcing</a:t>
            </a:r>
          </a:p>
          <a:p>
            <a:r>
              <a:rPr lang="en-US"/>
              <a:t>Consider your own strengths, support available (e.g., coach, professional learning), and feasibility of available options</a:t>
            </a:r>
          </a:p>
          <a:p>
            <a:r>
              <a:rPr lang="en-US"/>
              <a:t>Adjust as needed based on pre-intervention social validity </a:t>
            </a:r>
          </a:p>
        </p:txBody>
      </p:sp>
      <p:pic>
        <p:nvPicPr>
          <p:cNvPr id="7" name="Picture 2">
            <a:extLst>
              <a:ext uri="{FF2B5EF4-FFF2-40B4-BE49-F238E27FC236}">
                <a16:creationId xmlns:a16="http://schemas.microsoft.com/office/drawing/2014/main" id="{2B0EED5F-D81E-C12A-5F34-1C74B1AFCF95}"/>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258617" y="0"/>
            <a:ext cx="928623" cy="1450974"/>
          </a:xfrm>
          <a:prstGeom prst="rect">
            <a:avLst/>
          </a:prstGeom>
        </p:spPr>
      </p:pic>
      <p:pic>
        <p:nvPicPr>
          <p:cNvPr id="8" name="Picture 3">
            <a:extLst>
              <a:ext uri="{FF2B5EF4-FFF2-40B4-BE49-F238E27FC236}">
                <a16:creationId xmlns:a16="http://schemas.microsoft.com/office/drawing/2014/main" id="{1A2EA044-167A-9694-96D0-424D74BEB225}"/>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263377" y="0"/>
            <a:ext cx="928623" cy="1450975"/>
          </a:xfrm>
          <a:prstGeom prst="rect">
            <a:avLst/>
          </a:prstGeom>
        </p:spPr>
      </p:pic>
    </p:spTree>
    <p:extLst>
      <p:ext uri="{BB962C8B-B14F-4D97-AF65-F5344CB8AC3E}">
        <p14:creationId xmlns:p14="http://schemas.microsoft.com/office/powerpoint/2010/main" val="38038989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37921-F02D-205A-5642-24DA0D5A2FA4}"/>
              </a:ext>
            </a:extLst>
          </p:cNvPr>
          <p:cNvSpPr>
            <a:spLocks noGrp="1"/>
          </p:cNvSpPr>
          <p:nvPr>
            <p:ph type="title"/>
          </p:nvPr>
        </p:nvSpPr>
        <p:spPr/>
        <p:txBody>
          <a:bodyPr/>
          <a:lstStyle/>
          <a:p>
            <a:r>
              <a:rPr lang="en-US"/>
              <a:t>Let’s Practice Together!</a:t>
            </a:r>
          </a:p>
        </p:txBody>
      </p:sp>
      <p:pic>
        <p:nvPicPr>
          <p:cNvPr id="6" name="Picture 1" descr="Ci3T Data Dashboard example">
            <a:extLst>
              <a:ext uri="{FF2B5EF4-FFF2-40B4-BE49-F238E27FC236}">
                <a16:creationId xmlns:a16="http://schemas.microsoft.com/office/drawing/2014/main" id="{F2AD3134-FE98-5961-0B17-64C2224D5AA1}"/>
              </a:ext>
            </a:extLst>
          </p:cNvPr>
          <p:cNvPicPr>
            <a:picLocks noChangeAspect="1"/>
          </p:cNvPicPr>
          <p:nvPr/>
        </p:nvPicPr>
        <p:blipFill>
          <a:blip r:embed="rId3"/>
          <a:stretch>
            <a:fillRect/>
          </a:stretch>
        </p:blipFill>
        <p:spPr>
          <a:xfrm>
            <a:off x="895320" y="1690688"/>
            <a:ext cx="9941158" cy="4710112"/>
          </a:xfrm>
          <a:prstGeom prst="rect">
            <a:avLst/>
          </a:prstGeom>
          <a:ln>
            <a:solidFill>
              <a:schemeClr val="tx1"/>
            </a:solidFill>
          </a:ln>
        </p:spPr>
      </p:pic>
      <p:pic>
        <p:nvPicPr>
          <p:cNvPr id="5" name="Picture 2">
            <a:extLst>
              <a:ext uri="{FF2B5EF4-FFF2-40B4-BE49-F238E27FC236}">
                <a16:creationId xmlns:a16="http://schemas.microsoft.com/office/drawing/2014/main" id="{310DED5F-A0CB-FA2E-1423-D16582B8F98B}"/>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258617" y="0"/>
            <a:ext cx="928623" cy="1450974"/>
          </a:xfrm>
          <a:prstGeom prst="rect">
            <a:avLst/>
          </a:prstGeom>
        </p:spPr>
      </p:pic>
      <p:pic>
        <p:nvPicPr>
          <p:cNvPr id="7" name="Picture 3">
            <a:extLst>
              <a:ext uri="{FF2B5EF4-FFF2-40B4-BE49-F238E27FC236}">
                <a16:creationId xmlns:a16="http://schemas.microsoft.com/office/drawing/2014/main" id="{335F94CD-E953-ABC3-A0CB-1738AA249FB0}"/>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1263377" y="0"/>
            <a:ext cx="928623" cy="1450975"/>
          </a:xfrm>
          <a:prstGeom prst="rect">
            <a:avLst/>
          </a:prstGeom>
        </p:spPr>
      </p:pic>
    </p:spTree>
    <p:extLst>
      <p:ext uri="{BB962C8B-B14F-4D97-AF65-F5344CB8AC3E}">
        <p14:creationId xmlns:p14="http://schemas.microsoft.com/office/powerpoint/2010/main" val="417617088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6A3C3-0F81-55D0-E169-BDB7AFB11A50}"/>
              </a:ext>
              <a:ext uri="{C183D7F6-B498-43B3-948B-1728B52AA6E4}">
                <adec:decorative xmlns:adec="http://schemas.microsoft.com/office/drawing/2017/decorative" val="1"/>
              </a:ext>
            </a:extLst>
          </p:cNvPr>
          <p:cNvSpPr>
            <a:spLocks noGrp="1"/>
          </p:cNvSpPr>
          <p:nvPr>
            <p:ph type="title"/>
          </p:nvPr>
        </p:nvSpPr>
        <p:spPr>
          <a:xfrm>
            <a:off x="838200" y="365125"/>
            <a:ext cx="9361424" cy="1325563"/>
          </a:xfrm>
        </p:spPr>
        <p:txBody>
          <a:bodyPr/>
          <a:lstStyle/>
          <a:p>
            <a:r>
              <a:rPr lang="en-US"/>
              <a:t>Document Decisions and Plan for Next Steps</a:t>
            </a:r>
          </a:p>
        </p:txBody>
      </p:sp>
      <p:sp>
        <p:nvSpPr>
          <p:cNvPr id="3" name="Title (hidden)">
            <a:extLst>
              <a:ext uri="{FF2B5EF4-FFF2-40B4-BE49-F238E27FC236}">
                <a16:creationId xmlns:a16="http://schemas.microsoft.com/office/drawing/2014/main" id="{E52506C1-F3E6-3F69-EF14-68F1E81CCBBE}"/>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Document Decisions and Plan for Next Steps 1</a:t>
            </a:r>
          </a:p>
        </p:txBody>
      </p:sp>
      <p:pic>
        <p:nvPicPr>
          <p:cNvPr id="5" name="Picture 1" descr="Ci3T Tier 2 and Tier 3 Intervention Tracker (tab: class at-a-glance planner)">
            <a:extLst>
              <a:ext uri="{FF2B5EF4-FFF2-40B4-BE49-F238E27FC236}">
                <a16:creationId xmlns:a16="http://schemas.microsoft.com/office/drawing/2014/main" id="{69C124C6-CF68-6060-5C37-2AA53E3185D0}"/>
              </a:ext>
            </a:extLst>
          </p:cNvPr>
          <p:cNvPicPr>
            <a:picLocks noChangeAspect="1"/>
          </p:cNvPicPr>
          <p:nvPr/>
        </p:nvPicPr>
        <p:blipFill>
          <a:blip r:embed="rId2"/>
          <a:stretch>
            <a:fillRect/>
          </a:stretch>
        </p:blipFill>
        <p:spPr>
          <a:xfrm>
            <a:off x="1631950" y="1778000"/>
            <a:ext cx="8674100" cy="4815869"/>
          </a:xfrm>
          <a:prstGeom prst="rect">
            <a:avLst/>
          </a:prstGeom>
          <a:ln>
            <a:solidFill>
              <a:schemeClr val="tx1"/>
            </a:solidFill>
          </a:ln>
        </p:spPr>
      </p:pic>
      <p:pic>
        <p:nvPicPr>
          <p:cNvPr id="6" name="Picture 2">
            <a:extLst>
              <a:ext uri="{FF2B5EF4-FFF2-40B4-BE49-F238E27FC236}">
                <a16:creationId xmlns:a16="http://schemas.microsoft.com/office/drawing/2014/main" id="{1E7B9221-6226-4842-74AF-1B0CAA7EDD0B}"/>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258617" y="0"/>
            <a:ext cx="928623" cy="1450974"/>
          </a:xfrm>
          <a:prstGeom prst="rect">
            <a:avLst/>
          </a:prstGeom>
        </p:spPr>
      </p:pic>
      <p:pic>
        <p:nvPicPr>
          <p:cNvPr id="7" name="Picture 3">
            <a:extLst>
              <a:ext uri="{FF2B5EF4-FFF2-40B4-BE49-F238E27FC236}">
                <a16:creationId xmlns:a16="http://schemas.microsoft.com/office/drawing/2014/main" id="{46B1D2A4-B21D-9F3D-9317-22DF473B10EF}"/>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263377" y="0"/>
            <a:ext cx="928623" cy="1450975"/>
          </a:xfrm>
          <a:prstGeom prst="rect">
            <a:avLst/>
          </a:prstGeom>
        </p:spPr>
      </p:pic>
    </p:spTree>
    <p:extLst>
      <p:ext uri="{BB962C8B-B14F-4D97-AF65-F5344CB8AC3E}">
        <p14:creationId xmlns:p14="http://schemas.microsoft.com/office/powerpoint/2010/main" val="367335842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8E08017-EA8C-771A-D3EB-B02729935D7F}"/>
              </a:ext>
              <a:ext uri="{C183D7F6-B498-43B3-948B-1728B52AA6E4}">
                <adec:decorative xmlns:adec="http://schemas.microsoft.com/office/drawing/2017/decorative" val="1"/>
              </a:ext>
            </a:extLst>
          </p:cNvPr>
          <p:cNvSpPr>
            <a:spLocks noGrp="1"/>
          </p:cNvSpPr>
          <p:nvPr>
            <p:ph type="title"/>
          </p:nvPr>
        </p:nvSpPr>
        <p:spPr>
          <a:xfrm>
            <a:off x="838200" y="365125"/>
            <a:ext cx="9361424" cy="1325563"/>
          </a:xfrm>
        </p:spPr>
        <p:txBody>
          <a:bodyPr/>
          <a:lstStyle/>
          <a:p>
            <a:r>
              <a:rPr lang="en-US"/>
              <a:t>Document Decisions and Plan for Next Steps</a:t>
            </a:r>
          </a:p>
        </p:txBody>
      </p:sp>
      <p:sp>
        <p:nvSpPr>
          <p:cNvPr id="4" name="Title (hidden)">
            <a:extLst>
              <a:ext uri="{FF2B5EF4-FFF2-40B4-BE49-F238E27FC236}">
                <a16:creationId xmlns:a16="http://schemas.microsoft.com/office/drawing/2014/main" id="{7F119509-4897-40AA-7F5B-030A4928E957}"/>
              </a:ext>
            </a:extLst>
          </p:cNvPr>
          <p:cNvSpPr txBox="1">
            <a:spLocks/>
          </p:cNvSpPr>
          <p:nvPr/>
        </p:nvSpPr>
        <p:spPr>
          <a:xfrm>
            <a:off x="838200" y="-154046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r>
              <a:rPr lang="en-US"/>
              <a:t>Document Decisions and Plan for Next Steps 2</a:t>
            </a:r>
          </a:p>
        </p:txBody>
      </p:sp>
      <p:pic>
        <p:nvPicPr>
          <p:cNvPr id="7" name="Picture 1" descr="Ci3T Tier 2 and Tier 3 Intervention Tracker (tab: tier 2 and tier 3 tracker)">
            <a:extLst>
              <a:ext uri="{FF2B5EF4-FFF2-40B4-BE49-F238E27FC236}">
                <a16:creationId xmlns:a16="http://schemas.microsoft.com/office/drawing/2014/main" id="{AD5B3BAE-D5AA-5D54-1114-9313E7F22CCA}"/>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1967626" y="1690688"/>
            <a:ext cx="8256748" cy="4938908"/>
          </a:xfrm>
          <a:prstGeom prst="rect">
            <a:avLst/>
          </a:prstGeom>
          <a:ln>
            <a:solidFill>
              <a:schemeClr val="tx1"/>
            </a:solidFill>
          </a:ln>
        </p:spPr>
      </p:pic>
      <p:pic>
        <p:nvPicPr>
          <p:cNvPr id="2" name="Picture 2">
            <a:extLst>
              <a:ext uri="{FF2B5EF4-FFF2-40B4-BE49-F238E27FC236}">
                <a16:creationId xmlns:a16="http://schemas.microsoft.com/office/drawing/2014/main" id="{597EAE28-EAE1-A3C4-67DF-8AEBA4155D1C}"/>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258617" y="0"/>
            <a:ext cx="928623" cy="1450974"/>
          </a:xfrm>
          <a:prstGeom prst="rect">
            <a:avLst/>
          </a:prstGeom>
        </p:spPr>
      </p:pic>
      <p:pic>
        <p:nvPicPr>
          <p:cNvPr id="3" name="Picture 3">
            <a:extLst>
              <a:ext uri="{FF2B5EF4-FFF2-40B4-BE49-F238E27FC236}">
                <a16:creationId xmlns:a16="http://schemas.microsoft.com/office/drawing/2014/main" id="{51C56AEE-460C-7285-881F-583609468C6C}"/>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1263377" y="0"/>
            <a:ext cx="928623" cy="1450975"/>
          </a:xfrm>
          <a:prstGeom prst="rect">
            <a:avLst/>
          </a:prstGeom>
        </p:spPr>
      </p:pic>
    </p:spTree>
    <p:extLst>
      <p:ext uri="{BB962C8B-B14F-4D97-AF65-F5344CB8AC3E}">
        <p14:creationId xmlns:p14="http://schemas.microsoft.com/office/powerpoint/2010/main" val="113354576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8878C230-BA51-950C-B611-EC2E0DC3423F}"/>
              </a:ext>
            </a:extLst>
          </p:cNvPr>
          <p:cNvSpPr>
            <a:spLocks noGrp="1"/>
          </p:cNvSpPr>
          <p:nvPr>
            <p:ph type="title"/>
          </p:nvPr>
        </p:nvSpPr>
        <p:spPr/>
        <p:txBody>
          <a:bodyPr>
            <a:normAutofit fontScale="90000"/>
          </a:bodyPr>
          <a:lstStyle/>
          <a:p>
            <a:r>
              <a:rPr lang="en-US"/>
              <a:t>Module Connection!</a:t>
            </a:r>
            <a:br>
              <a:rPr lang="en-US"/>
            </a:br>
            <a:r>
              <a:rPr lang="en-US">
                <a:solidFill>
                  <a:schemeClr val="accent5"/>
                </a:solidFill>
              </a:rPr>
              <a:t>The Tier 2 Process: Using Data to Connect Students to Validated Supports</a:t>
            </a:r>
            <a:endParaRPr lang="en-US"/>
          </a:p>
        </p:txBody>
      </p:sp>
      <p:pic>
        <p:nvPicPr>
          <p:cNvPr id="12" name="Picture 1" descr="Screenshot of Examining multiple data sources for Tier 2 decision making video">
            <a:extLst>
              <a:ext uri="{FF2B5EF4-FFF2-40B4-BE49-F238E27FC236}">
                <a16:creationId xmlns:a16="http://schemas.microsoft.com/office/drawing/2014/main" id="{7A9A655F-A61F-7DE7-9D11-B1CA18B63DF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38200" y="2171475"/>
            <a:ext cx="3414550" cy="2235425"/>
          </a:xfrm>
          <a:prstGeom prst="rect">
            <a:avLst/>
          </a:prstGeom>
        </p:spPr>
      </p:pic>
      <p:pic>
        <p:nvPicPr>
          <p:cNvPr id="24" name="Picture 2" descr="Screenshot of Ci3T class-at-a-glance intervention planner YouTube video">
            <a:extLst>
              <a:ext uri="{FF2B5EF4-FFF2-40B4-BE49-F238E27FC236}">
                <a16:creationId xmlns:a16="http://schemas.microsoft.com/office/drawing/2014/main" id="{AE20763E-2080-6940-DC9E-556F8C3E9D4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9833" y="4436777"/>
            <a:ext cx="3462917" cy="2103872"/>
          </a:xfrm>
          <a:prstGeom prst="rect">
            <a:avLst/>
          </a:prstGeom>
        </p:spPr>
      </p:pic>
      <p:pic>
        <p:nvPicPr>
          <p:cNvPr id="16" name="Picture 3" descr="Screenshot of simulation of an interactive data dashboard">
            <a:extLst>
              <a:ext uri="{FF2B5EF4-FFF2-40B4-BE49-F238E27FC236}">
                <a16:creationId xmlns:a16="http://schemas.microsoft.com/office/drawing/2014/main" id="{F203AA59-F4DC-D376-7F01-EAD7A9AE533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252750" y="2205135"/>
            <a:ext cx="3603224" cy="2201766"/>
          </a:xfrm>
          <a:prstGeom prst="rect">
            <a:avLst/>
          </a:prstGeom>
        </p:spPr>
      </p:pic>
      <p:pic>
        <p:nvPicPr>
          <p:cNvPr id="22" name="Picture 4" descr="Screenshot of Ci3T Tier 2 and Tier 3 Intervention Tracker YouTube video">
            <a:extLst>
              <a:ext uri="{FF2B5EF4-FFF2-40B4-BE49-F238E27FC236}">
                <a16:creationId xmlns:a16="http://schemas.microsoft.com/office/drawing/2014/main" id="{88A0905F-BC73-D0B7-2ED3-3DD6924A6AB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4252750" y="4436777"/>
            <a:ext cx="3462918" cy="2075643"/>
          </a:xfrm>
          <a:prstGeom prst="rect">
            <a:avLst/>
          </a:prstGeom>
        </p:spPr>
      </p:pic>
      <p:pic>
        <p:nvPicPr>
          <p:cNvPr id="5" name="Picture 5" descr="The Tier 2 Process module cover">
            <a:extLst>
              <a:ext uri="{FF2B5EF4-FFF2-40B4-BE49-F238E27FC236}">
                <a16:creationId xmlns:a16="http://schemas.microsoft.com/office/drawing/2014/main" id="{F6BA787A-ED71-4584-2F16-B264BBF9E074}"/>
              </a:ext>
            </a:extLst>
          </p:cNvPr>
          <p:cNvPicPr>
            <a:picLocks noGrp="1" noChangeAspect="1"/>
          </p:cNvPicPr>
          <p:nvPr>
            <p:ph idx="1"/>
          </p:nvPr>
        </p:nvPicPr>
        <p:blipFill>
          <a:blip r:embed="rId6"/>
          <a:srcRect/>
          <a:stretch/>
        </p:blipFill>
        <p:spPr>
          <a:xfrm>
            <a:off x="7939252" y="2205135"/>
            <a:ext cx="2407919" cy="3762375"/>
          </a:xfrm>
        </p:spPr>
      </p:pic>
    </p:spTree>
    <p:extLst>
      <p:ext uri="{BB962C8B-B14F-4D97-AF65-F5344CB8AC3E}">
        <p14:creationId xmlns:p14="http://schemas.microsoft.com/office/powerpoint/2010/main" val="7681229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8BE516-912B-46F6-AF5A-ACE14C0675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93500D-FFF1-002F-B3C4-9F04B3608E4B}"/>
              </a:ext>
            </a:extLst>
          </p:cNvPr>
          <p:cNvSpPr>
            <a:spLocks noGrp="1"/>
          </p:cNvSpPr>
          <p:nvPr>
            <p:ph type="title"/>
          </p:nvPr>
        </p:nvSpPr>
        <p:spPr/>
        <p:txBody>
          <a:bodyPr>
            <a:normAutofit fontScale="90000"/>
          </a:bodyPr>
          <a:lstStyle/>
          <a:p>
            <a:r>
              <a:rPr lang="en-US"/>
              <a:t>Module Connection!</a:t>
            </a:r>
            <a:br>
              <a:rPr lang="en-US"/>
            </a:br>
            <a:r>
              <a:rPr lang="en-US">
                <a:solidFill>
                  <a:schemeClr val="accent5"/>
                </a:solidFill>
              </a:rPr>
              <a:t>The Tier 3 Process: Using Data to Connect Students to Validated Supports</a:t>
            </a:r>
            <a:endParaRPr lang="en-US"/>
          </a:p>
        </p:txBody>
      </p:sp>
      <p:pic>
        <p:nvPicPr>
          <p:cNvPr id="4" name="Picture 1" descr="Clarifying Tier 3 Supports infographic">
            <a:extLst>
              <a:ext uri="{FF2B5EF4-FFF2-40B4-BE49-F238E27FC236}">
                <a16:creationId xmlns:a16="http://schemas.microsoft.com/office/drawing/2014/main" id="{7083FF73-B880-1CCB-D331-5FF69E4D984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83128" y="2290869"/>
            <a:ext cx="2563586" cy="3662266"/>
          </a:xfrm>
          <a:prstGeom prst="rect">
            <a:avLst/>
          </a:prstGeom>
        </p:spPr>
      </p:pic>
      <p:pic>
        <p:nvPicPr>
          <p:cNvPr id="9" name="Picture 2" descr="Screenshot of Examining Multiple Data Sources for Tier 3 Decision Making video">
            <a:extLst>
              <a:ext uri="{FF2B5EF4-FFF2-40B4-BE49-F238E27FC236}">
                <a16:creationId xmlns:a16="http://schemas.microsoft.com/office/drawing/2014/main" id="{4B0E7A3D-4215-EAE0-0DAB-181E2859C2F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163357" y="2218091"/>
            <a:ext cx="3717736" cy="2421818"/>
          </a:xfrm>
          <a:prstGeom prst="rect">
            <a:avLst/>
          </a:prstGeom>
        </p:spPr>
      </p:pic>
      <p:pic>
        <p:nvPicPr>
          <p:cNvPr id="24" name="Picture 3" descr="Screenshot of Ci3T class-at-a-glance intervention planner YouTube video">
            <a:extLst>
              <a:ext uri="{FF2B5EF4-FFF2-40B4-BE49-F238E27FC236}">
                <a16:creationId xmlns:a16="http://schemas.microsoft.com/office/drawing/2014/main" id="{63FFBF70-1E7A-617F-CA6C-FAA34A2235E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152235" y="4831308"/>
            <a:ext cx="1943765" cy="1180921"/>
          </a:xfrm>
          <a:prstGeom prst="rect">
            <a:avLst/>
          </a:prstGeom>
        </p:spPr>
      </p:pic>
      <p:pic>
        <p:nvPicPr>
          <p:cNvPr id="22" name="Picture 4" descr="Screenshot of Ci3T Tier 2 and Tier 3 Intervention Tracker YouTube video">
            <a:extLst>
              <a:ext uri="{FF2B5EF4-FFF2-40B4-BE49-F238E27FC236}">
                <a16:creationId xmlns:a16="http://schemas.microsoft.com/office/drawing/2014/main" id="{593C24E1-C831-3EF8-3693-733D6719C3B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211098" y="4831308"/>
            <a:ext cx="1803184" cy="1080813"/>
          </a:xfrm>
          <a:prstGeom prst="rect">
            <a:avLst/>
          </a:prstGeom>
        </p:spPr>
      </p:pic>
      <p:pic>
        <p:nvPicPr>
          <p:cNvPr id="14" name="Picture 5" descr="The Tier 3 Process module cover">
            <a:extLst>
              <a:ext uri="{FF2B5EF4-FFF2-40B4-BE49-F238E27FC236}">
                <a16:creationId xmlns:a16="http://schemas.microsoft.com/office/drawing/2014/main" id="{02FA91F9-7FF0-544C-13E6-85CF143E31D9}"/>
              </a:ext>
            </a:extLst>
          </p:cNvPr>
          <p:cNvPicPr>
            <a:picLocks noChangeAspect="1"/>
          </p:cNvPicPr>
          <p:nvPr/>
        </p:nvPicPr>
        <p:blipFill>
          <a:blip r:embed="rId6"/>
          <a:srcRect/>
          <a:stretch/>
        </p:blipFill>
        <p:spPr>
          <a:xfrm>
            <a:off x="8397737" y="2294822"/>
            <a:ext cx="2402860" cy="3754468"/>
          </a:xfrm>
          <a:prstGeom prst="rect">
            <a:avLst/>
          </a:prstGeom>
        </p:spPr>
      </p:pic>
    </p:spTree>
    <p:extLst>
      <p:ext uri="{BB962C8B-B14F-4D97-AF65-F5344CB8AC3E}">
        <p14:creationId xmlns:p14="http://schemas.microsoft.com/office/powerpoint/2010/main" val="9363168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a:extLst>
              <a:ext uri="{FF2B5EF4-FFF2-40B4-BE49-F238E27FC236}">
                <a16:creationId xmlns:a16="http://schemas.microsoft.com/office/drawing/2014/main" id="{0149C03A-18EB-42F8-5775-2B2473EEE7CA}"/>
              </a:ext>
            </a:extLst>
          </p:cNvPr>
          <p:cNvSpPr>
            <a:spLocks noGrp="1"/>
          </p:cNvSpPr>
          <p:nvPr>
            <p:ph type="title" idx="4294967295"/>
          </p:nvPr>
        </p:nvSpPr>
        <p:spPr>
          <a:xfrm>
            <a:off x="838200" y="191658"/>
            <a:ext cx="10515600" cy="1325563"/>
          </a:xfrm>
          <a:solidFill>
            <a:schemeClr val="accent5"/>
          </a:solidFill>
        </p:spPr>
        <p:txBody>
          <a:bodyPr vert="horz" lIns="91440" tIns="45720" rIns="91440" bIns="45720" rtlCol="0" anchor="b">
            <a:normAutofit/>
          </a:bodyPr>
          <a:lstStyle/>
          <a:p>
            <a:r>
              <a:rPr lang="en-US">
                <a:solidFill>
                  <a:schemeClr val="bg1"/>
                </a:solidFill>
              </a:rPr>
              <a:t>Breakout Rooms: Choose Your Own Adventure!</a:t>
            </a:r>
          </a:p>
        </p:txBody>
      </p:sp>
      <p:graphicFrame>
        <p:nvGraphicFramePr>
          <p:cNvPr id="2" name="Table">
            <a:extLst>
              <a:ext uri="{FF2B5EF4-FFF2-40B4-BE49-F238E27FC236}">
                <a16:creationId xmlns:a16="http://schemas.microsoft.com/office/drawing/2014/main" id="{34BD04F1-2999-FE37-9A63-6E5ABD68B31B}"/>
              </a:ext>
            </a:extLst>
          </p:cNvPr>
          <p:cNvGraphicFramePr>
            <a:graphicFrameLocks noGrp="1"/>
          </p:cNvGraphicFramePr>
          <p:nvPr>
            <p:extLst>
              <p:ext uri="{D42A27DB-BD31-4B8C-83A1-F6EECF244321}">
                <p14:modId xmlns:p14="http://schemas.microsoft.com/office/powerpoint/2010/main" val="1467480855"/>
              </p:ext>
            </p:extLst>
          </p:nvPr>
        </p:nvGraphicFramePr>
        <p:xfrm>
          <a:off x="838200" y="1657307"/>
          <a:ext cx="10515600" cy="3653392"/>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753282578"/>
                    </a:ext>
                  </a:extLst>
                </a:gridCol>
                <a:gridCol w="3505200">
                  <a:extLst>
                    <a:ext uri="{9D8B030D-6E8A-4147-A177-3AD203B41FA5}">
                      <a16:colId xmlns:a16="http://schemas.microsoft.com/office/drawing/2014/main" val="3891728414"/>
                    </a:ext>
                  </a:extLst>
                </a:gridCol>
                <a:gridCol w="3505200">
                  <a:extLst>
                    <a:ext uri="{9D8B030D-6E8A-4147-A177-3AD203B41FA5}">
                      <a16:colId xmlns:a16="http://schemas.microsoft.com/office/drawing/2014/main" val="1943457108"/>
                    </a:ext>
                  </a:extLst>
                </a:gridCol>
              </a:tblGrid>
              <a:tr h="3653392">
                <a:tc>
                  <a:txBody>
                    <a:bodyPr/>
                    <a:lstStyle/>
                    <a:p>
                      <a:pPr algn="ctr"/>
                      <a:r>
                        <a:rPr lang="en-US" b="1">
                          <a:solidFill>
                            <a:sysClr val="windowText" lastClr="000000"/>
                          </a:solidFill>
                        </a:rPr>
                        <a:t>Explore </a:t>
                      </a:r>
                    </a:p>
                    <a:p>
                      <a:pPr algn="ctr"/>
                      <a:r>
                        <a:rPr lang="en-US" b="1">
                          <a:solidFill>
                            <a:sysClr val="windowText" lastClr="000000"/>
                          </a:solidFill>
                        </a:rPr>
                        <a:t>Tier 2 Module</a:t>
                      </a:r>
                      <a:endParaRPr lang="en-US" sz="1000" b="1">
                        <a:solidFill>
                          <a:sysClr val="windowText" lastClr="000000"/>
                        </a:solidFill>
                      </a:endParaRPr>
                    </a:p>
                    <a:p>
                      <a:pPr algn="ctr"/>
                      <a:endParaRPr lang="en-US" sz="1000" b="0">
                        <a:solidFill>
                          <a:sysClr val="windowText" lastClr="000000"/>
                        </a:solidFill>
                      </a:endParaRPr>
                    </a:p>
                    <a:p>
                      <a:pPr algn="ctr"/>
                      <a:r>
                        <a:rPr lang="en-US" sz="1600" b="0">
                          <a:solidFill>
                            <a:sysClr val="windowText" lastClr="000000"/>
                          </a:solidFill>
                        </a:rPr>
                        <a:t>Independently explore </a:t>
                      </a:r>
                      <a:r>
                        <a:rPr lang="en-US" sz="1600" b="0" i="1">
                          <a:solidFill>
                            <a:sysClr val="windowText" lastClr="000000"/>
                          </a:solidFill>
                        </a:rPr>
                        <a:t>The Tier 2 Process: Using Data to Connect Students to Validated Supports</a:t>
                      </a:r>
                      <a:r>
                        <a:rPr lang="en-US" sz="1600" b="0" i="0">
                          <a:solidFill>
                            <a:sysClr val="windowText" lastClr="000000"/>
                          </a:solidFill>
                        </a:rPr>
                        <a:t> module</a:t>
                      </a:r>
                      <a:endParaRPr lang="en-US" sz="1600" b="0" i="1">
                        <a:solidFill>
                          <a:sysClr val="windowText" lastClr="000000"/>
                        </a:solidFill>
                      </a:endParaRPr>
                    </a:p>
                  </a:txBody>
                  <a:tcPr>
                    <a:solidFill>
                      <a:schemeClr val="accent5">
                        <a:lumMod val="20000"/>
                        <a:lumOff val="80000"/>
                      </a:schemeClr>
                    </a:solidFill>
                  </a:tcPr>
                </a:tc>
                <a:tc>
                  <a:txBody>
                    <a:bodyPr/>
                    <a:lstStyle/>
                    <a:p>
                      <a:pPr algn="ctr"/>
                      <a:r>
                        <a:rPr lang="en-US" b="1">
                          <a:solidFill>
                            <a:sysClr val="windowText" lastClr="000000"/>
                          </a:solidFill>
                        </a:rPr>
                        <a:t>Explore </a:t>
                      </a:r>
                    </a:p>
                    <a:p>
                      <a:pPr algn="ctr"/>
                      <a:r>
                        <a:rPr lang="en-US" b="1">
                          <a:solidFill>
                            <a:sysClr val="windowText" lastClr="000000"/>
                          </a:solidFill>
                        </a:rPr>
                        <a:t>Tier 3 Module</a:t>
                      </a:r>
                    </a:p>
                    <a:p>
                      <a:pPr algn="ctr"/>
                      <a:endParaRPr lang="en-US" sz="1000" b="1">
                        <a:solidFill>
                          <a:sysClr val="windowText" lastClr="000000"/>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0">
                          <a:solidFill>
                            <a:sysClr val="windowText" lastClr="000000"/>
                          </a:solidFill>
                        </a:rPr>
                        <a:t>Independently explore </a:t>
                      </a:r>
                      <a:r>
                        <a:rPr lang="en-US" sz="1600" b="0" i="1">
                          <a:solidFill>
                            <a:sysClr val="windowText" lastClr="000000"/>
                          </a:solidFill>
                        </a:rPr>
                        <a:t>The Tier 3 Process: Using Data to Connect Students to Validated Supports</a:t>
                      </a:r>
                      <a:r>
                        <a:rPr lang="en-US" sz="1600" b="0" i="0">
                          <a:solidFill>
                            <a:sysClr val="windowText" lastClr="000000"/>
                          </a:solidFill>
                        </a:rPr>
                        <a:t> module</a:t>
                      </a:r>
                      <a:endParaRPr lang="en-US" sz="1600" b="0" i="1">
                        <a:solidFill>
                          <a:sysClr val="windowText" lastClr="000000"/>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b="1">
                        <a:solidFill>
                          <a:sysClr val="windowText" lastClr="000000"/>
                        </a:solidFill>
                      </a:endParaRPr>
                    </a:p>
                  </a:txBody>
                  <a:tcPr>
                    <a:solidFill>
                      <a:schemeClr val="accent5">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a:solidFill>
                            <a:sysClr val="windowText" lastClr="000000"/>
                          </a:solidFill>
                        </a:rPr>
                        <a:t>Facilitated Breakout Room</a:t>
                      </a:r>
                      <a:endParaRPr lang="en-US" sz="1600" b="1">
                        <a:solidFill>
                          <a:sysClr val="windowText" lastClr="000000"/>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b="1">
                        <a:solidFill>
                          <a:sysClr val="windowText" lastClr="000000"/>
                        </a:solidFill>
                      </a:endParaRPr>
                    </a:p>
                    <a:p>
                      <a:pPr marL="0" indent="0" algn="ctr">
                        <a:buFont typeface="Arial" panose="020B0604020202020204" pitchFamily="34" charset="0"/>
                        <a:buNone/>
                      </a:pPr>
                      <a:r>
                        <a:rPr lang="en-US" sz="1600" b="0">
                          <a:solidFill>
                            <a:sysClr val="windowText" lastClr="000000"/>
                          </a:solidFill>
                        </a:rPr>
                        <a:t>Guided practice connecting students to validated Tier 2 and Tier 3 supports using Ci3T Data Dashboard and Exemplar Ci3T Manual</a:t>
                      </a:r>
                    </a:p>
                  </a:txBody>
                  <a:tcPr>
                    <a:solidFill>
                      <a:schemeClr val="accent5">
                        <a:lumMod val="20000"/>
                        <a:lumOff val="80000"/>
                      </a:schemeClr>
                    </a:solidFill>
                  </a:tcPr>
                </a:tc>
                <a:extLst>
                  <a:ext uri="{0D108BD9-81ED-4DB2-BD59-A6C34878D82A}">
                    <a16:rowId xmlns:a16="http://schemas.microsoft.com/office/drawing/2014/main" val="758992147"/>
                  </a:ext>
                </a:extLst>
              </a:tr>
            </a:tbl>
          </a:graphicData>
        </a:graphic>
      </p:graphicFrame>
      <p:pic>
        <p:nvPicPr>
          <p:cNvPr id="4" name="Picture 1">
            <a:extLst>
              <a:ext uri="{FF2B5EF4-FFF2-40B4-BE49-F238E27FC236}">
                <a16:creationId xmlns:a16="http://schemas.microsoft.com/office/drawing/2014/main" id="{9DF193D9-3D7A-77FB-1AF4-5E9580625AEA}"/>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193717" y="3456235"/>
            <a:ext cx="1144565" cy="1788383"/>
          </a:xfrm>
          <a:prstGeom prst="rect">
            <a:avLst/>
          </a:prstGeom>
        </p:spPr>
      </p:pic>
      <p:pic>
        <p:nvPicPr>
          <p:cNvPr id="7" name="Picture 4">
            <a:extLst>
              <a:ext uri="{FF2B5EF4-FFF2-40B4-BE49-F238E27FC236}">
                <a16:creationId xmlns:a16="http://schemas.microsoft.com/office/drawing/2014/main" id="{5679B41D-D485-410B-4F17-07654CC48659}"/>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539555" y="3785229"/>
            <a:ext cx="1700689" cy="805785"/>
          </a:xfrm>
          <a:prstGeom prst="rect">
            <a:avLst/>
          </a:prstGeom>
          <a:ln>
            <a:solidFill>
              <a:schemeClr val="tx1"/>
            </a:solidFill>
          </a:ln>
        </p:spPr>
      </p:pic>
      <p:pic>
        <p:nvPicPr>
          <p:cNvPr id="8" name="Picture 3">
            <a:extLst>
              <a:ext uri="{FF2B5EF4-FFF2-40B4-BE49-F238E27FC236}">
                <a16:creationId xmlns:a16="http://schemas.microsoft.com/office/drawing/2014/main" id="{82DF8F9F-994E-F962-1E13-F7027B8CF60A}"/>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224264" y="3484003"/>
            <a:ext cx="1220761" cy="1579809"/>
          </a:xfrm>
          <a:prstGeom prst="rect">
            <a:avLst/>
          </a:prstGeom>
          <a:ln>
            <a:solidFill>
              <a:schemeClr val="tx1"/>
            </a:solidFill>
          </a:ln>
        </p:spPr>
      </p:pic>
      <p:pic>
        <p:nvPicPr>
          <p:cNvPr id="2050" name="Picture 2">
            <a:extLst>
              <a:ext uri="{FF2B5EF4-FFF2-40B4-BE49-F238E27FC236}">
                <a16:creationId xmlns:a16="http://schemas.microsoft.com/office/drawing/2014/main" id="{F2BCCE49-084A-8DB3-5603-3818EAB01DB2}"/>
              </a:ext>
              <a:ext uri="{C183D7F6-B498-43B3-948B-1728B52AA6E4}">
                <adec:decorative xmlns:adec="http://schemas.microsoft.com/office/drawing/2017/decorative" val="1"/>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819371" y="3456235"/>
            <a:ext cx="1144565" cy="1783942"/>
          </a:xfrm>
          <a:prstGeom prst="rect">
            <a:avLst/>
          </a:prstGeom>
          <a:noFill/>
          <a:extLst>
            <a:ext uri="{909E8E84-426E-40DD-AFC4-6F175D3DCCD1}">
              <a14:hiddenFill xmlns:a14="http://schemas.microsoft.com/office/drawing/2010/main">
                <a:solidFill>
                  <a:srgbClr val="FFFFFF"/>
                </a:solidFill>
              </a14:hiddenFill>
            </a:ext>
          </a:extLst>
        </p:spPr>
      </p:pic>
      <p:pic>
        <p:nvPicPr>
          <p:cNvPr id="5" name="15:00">
            <a:extLst>
              <a:ext uri="{FF2B5EF4-FFF2-40B4-BE49-F238E27FC236}">
                <a16:creationId xmlns:a16="http://schemas.microsoft.com/office/drawing/2014/main" id="{1E04C26E-0B10-1CDD-B9C6-D667DB9244F2}"/>
              </a:ext>
              <a:ext uri="{C183D7F6-B498-43B3-948B-1728B52AA6E4}">
                <adec:decorative xmlns:adec="http://schemas.microsoft.com/office/drawing/2017/decorative" val="1"/>
              </a:ext>
            </a:extLst>
          </p:cNvPr>
          <p:cNvPicPr>
            <a:picLocks noChangeAspect="1" noChangeArrowheads="1"/>
          </p:cNvPicPr>
          <p:nvPr/>
        </p:nvPicPr>
        <p:blipFill>
          <a:blip r:embed="rId7" cstate="print">
            <a:extLst>
              <a:ext uri="{28A0092B-C50C-407E-A947-70E740481C1C}">
                <a14:useLocalDpi xmlns:a14="http://schemas.microsoft.com/office/drawing/2010/main"/>
              </a:ext>
            </a:extLst>
          </a:blip>
          <a:stretch>
            <a:fillRect/>
          </a:stretch>
        </p:blipFill>
        <p:spPr bwMode="auto">
          <a:xfrm>
            <a:off x="4366871" y="5450785"/>
            <a:ext cx="3458315" cy="1226352"/>
          </a:xfrm>
          <a:prstGeom prst="rect">
            <a:avLst/>
          </a:prstGeom>
          <a:noFill/>
        </p:spPr>
      </p:pic>
      <p:pic>
        <p:nvPicPr>
          <p:cNvPr id="6" name="14:00">
            <a:extLst>
              <a:ext uri="{FF2B5EF4-FFF2-40B4-BE49-F238E27FC236}">
                <a16:creationId xmlns:a16="http://schemas.microsoft.com/office/drawing/2014/main" id="{C4C78AF8-537B-E815-6054-8799355E3AD3}"/>
              </a:ext>
              <a:ext uri="{C183D7F6-B498-43B3-948B-1728B52AA6E4}">
                <adec:decorative xmlns:adec="http://schemas.microsoft.com/office/drawing/2017/decorative" val="1"/>
              </a:ext>
            </a:extLst>
          </p:cNvPr>
          <p:cNvPicPr>
            <a:picLocks noChangeAspect="1" noChangeArrowheads="1"/>
          </p:cNvPicPr>
          <p:nvPr/>
        </p:nvPicPr>
        <p:blipFill>
          <a:blip r:embed="rId8" cstate="print">
            <a:extLst>
              <a:ext uri="{28A0092B-C50C-407E-A947-70E740481C1C}">
                <a14:useLocalDpi xmlns:a14="http://schemas.microsoft.com/office/drawing/2010/main"/>
              </a:ext>
            </a:extLst>
          </a:blip>
          <a:stretch>
            <a:fillRect/>
          </a:stretch>
        </p:blipFill>
        <p:spPr bwMode="auto">
          <a:xfrm>
            <a:off x="4366563" y="5450785"/>
            <a:ext cx="3458315" cy="1226352"/>
          </a:xfrm>
          <a:prstGeom prst="rect">
            <a:avLst/>
          </a:prstGeom>
          <a:noFill/>
        </p:spPr>
      </p:pic>
      <p:pic>
        <p:nvPicPr>
          <p:cNvPr id="9" name="13:00">
            <a:extLst>
              <a:ext uri="{FF2B5EF4-FFF2-40B4-BE49-F238E27FC236}">
                <a16:creationId xmlns:a16="http://schemas.microsoft.com/office/drawing/2014/main" id="{69469018-DD99-2794-E30B-81A5FBF99F5B}"/>
              </a:ext>
              <a:ext uri="{C183D7F6-B498-43B3-948B-1728B52AA6E4}">
                <adec:decorative xmlns:adec="http://schemas.microsoft.com/office/drawing/2017/decorative" val="1"/>
              </a:ext>
            </a:extLst>
          </p:cNvPr>
          <p:cNvPicPr>
            <a:picLocks noChangeAspect="1" noChangeArrowheads="1"/>
          </p:cNvPicPr>
          <p:nvPr/>
        </p:nvPicPr>
        <p:blipFill>
          <a:blip r:embed="rId9" cstate="print">
            <a:extLst>
              <a:ext uri="{28A0092B-C50C-407E-A947-70E740481C1C}">
                <a14:useLocalDpi xmlns:a14="http://schemas.microsoft.com/office/drawing/2010/main"/>
              </a:ext>
            </a:extLst>
          </a:blip>
          <a:stretch>
            <a:fillRect/>
          </a:stretch>
        </p:blipFill>
        <p:spPr bwMode="auto">
          <a:xfrm>
            <a:off x="4366887" y="5450785"/>
            <a:ext cx="3458315" cy="1226352"/>
          </a:xfrm>
          <a:prstGeom prst="rect">
            <a:avLst/>
          </a:prstGeom>
          <a:noFill/>
        </p:spPr>
      </p:pic>
      <p:pic>
        <p:nvPicPr>
          <p:cNvPr id="10" name="12:00">
            <a:extLst>
              <a:ext uri="{FF2B5EF4-FFF2-40B4-BE49-F238E27FC236}">
                <a16:creationId xmlns:a16="http://schemas.microsoft.com/office/drawing/2014/main" id="{EBC8F03E-9336-B820-A898-85D0C2331CBC}"/>
              </a:ext>
              <a:ext uri="{C183D7F6-B498-43B3-948B-1728B52AA6E4}">
                <adec:decorative xmlns:adec="http://schemas.microsoft.com/office/drawing/2017/decorative" val="1"/>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tretch>
            <a:fillRect/>
          </a:stretch>
        </p:blipFill>
        <p:spPr bwMode="auto">
          <a:xfrm>
            <a:off x="4366619" y="5450785"/>
            <a:ext cx="3458315" cy="1226352"/>
          </a:xfrm>
          <a:prstGeom prst="rect">
            <a:avLst/>
          </a:prstGeom>
          <a:noFill/>
        </p:spPr>
      </p:pic>
      <p:pic>
        <p:nvPicPr>
          <p:cNvPr id="11" name="11:00">
            <a:extLst>
              <a:ext uri="{FF2B5EF4-FFF2-40B4-BE49-F238E27FC236}">
                <a16:creationId xmlns:a16="http://schemas.microsoft.com/office/drawing/2014/main" id="{59B4A73A-2E08-9556-EC81-45E668BC202C}"/>
              </a:ext>
              <a:ext uri="{C183D7F6-B498-43B3-948B-1728B52AA6E4}">
                <adec:decorative xmlns:adec="http://schemas.microsoft.com/office/drawing/2017/decorative" val="1"/>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tretch>
            <a:fillRect/>
          </a:stretch>
        </p:blipFill>
        <p:spPr bwMode="auto">
          <a:xfrm>
            <a:off x="4366619" y="5450785"/>
            <a:ext cx="3458315" cy="1226352"/>
          </a:xfrm>
          <a:prstGeom prst="rect">
            <a:avLst/>
          </a:prstGeom>
          <a:noFill/>
        </p:spPr>
      </p:pic>
      <p:pic>
        <p:nvPicPr>
          <p:cNvPr id="12" name="10:00">
            <a:extLst>
              <a:ext uri="{FF2B5EF4-FFF2-40B4-BE49-F238E27FC236}">
                <a16:creationId xmlns:a16="http://schemas.microsoft.com/office/drawing/2014/main" id="{09BFDF43-3468-B0E7-E7FB-AFD9DEE6AC6B}"/>
              </a:ext>
              <a:ext uri="{C183D7F6-B498-43B3-948B-1728B52AA6E4}">
                <adec:decorative xmlns:adec="http://schemas.microsoft.com/office/drawing/2017/decorative" val="1"/>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tretch>
            <a:fillRect/>
          </a:stretch>
        </p:blipFill>
        <p:spPr bwMode="auto">
          <a:xfrm>
            <a:off x="4366675" y="5450785"/>
            <a:ext cx="3458315" cy="1226352"/>
          </a:xfrm>
          <a:prstGeom prst="rect">
            <a:avLst/>
          </a:prstGeom>
          <a:noFill/>
        </p:spPr>
      </p:pic>
      <p:pic>
        <p:nvPicPr>
          <p:cNvPr id="13" name="09:00">
            <a:extLst>
              <a:ext uri="{FF2B5EF4-FFF2-40B4-BE49-F238E27FC236}">
                <a16:creationId xmlns:a16="http://schemas.microsoft.com/office/drawing/2014/main" id="{9BF0064C-9C57-152F-23B0-213E9E887EC3}"/>
              </a:ext>
              <a:ext uri="{C183D7F6-B498-43B3-948B-1728B52AA6E4}">
                <adec:decorative xmlns:adec="http://schemas.microsoft.com/office/drawing/2017/decorative" val="1"/>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tretch>
            <a:fillRect/>
          </a:stretch>
        </p:blipFill>
        <p:spPr bwMode="auto">
          <a:xfrm>
            <a:off x="4366731" y="5450785"/>
            <a:ext cx="3458315" cy="1226352"/>
          </a:xfrm>
          <a:prstGeom prst="rect">
            <a:avLst/>
          </a:prstGeom>
          <a:noFill/>
        </p:spPr>
      </p:pic>
      <p:pic>
        <p:nvPicPr>
          <p:cNvPr id="14" name="08:00">
            <a:extLst>
              <a:ext uri="{FF2B5EF4-FFF2-40B4-BE49-F238E27FC236}">
                <a16:creationId xmlns:a16="http://schemas.microsoft.com/office/drawing/2014/main" id="{024483FC-9927-45A0-827C-2CBDA5B99688}"/>
              </a:ext>
              <a:ext uri="{C183D7F6-B498-43B3-948B-1728B52AA6E4}">
                <adec:decorative xmlns:adec="http://schemas.microsoft.com/office/drawing/2017/decorative" val="1"/>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tretch>
            <a:fillRect/>
          </a:stretch>
        </p:blipFill>
        <p:spPr bwMode="auto">
          <a:xfrm>
            <a:off x="4366895" y="5450785"/>
            <a:ext cx="3458315" cy="1226352"/>
          </a:xfrm>
          <a:prstGeom prst="rect">
            <a:avLst/>
          </a:prstGeom>
          <a:noFill/>
        </p:spPr>
      </p:pic>
      <p:pic>
        <p:nvPicPr>
          <p:cNvPr id="15" name="07:00">
            <a:extLst>
              <a:ext uri="{FF2B5EF4-FFF2-40B4-BE49-F238E27FC236}">
                <a16:creationId xmlns:a16="http://schemas.microsoft.com/office/drawing/2014/main" id="{3B94E859-B7B9-04B1-4276-7C9E28B656CF}"/>
              </a:ext>
              <a:ext uri="{C183D7F6-B498-43B3-948B-1728B52AA6E4}">
                <adec:decorative xmlns:adec="http://schemas.microsoft.com/office/drawing/2017/decorative" val="1"/>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tretch>
            <a:fillRect/>
          </a:stretch>
        </p:blipFill>
        <p:spPr bwMode="auto">
          <a:xfrm>
            <a:off x="4366897" y="5450785"/>
            <a:ext cx="3458315" cy="1226352"/>
          </a:xfrm>
          <a:prstGeom prst="rect">
            <a:avLst/>
          </a:prstGeom>
          <a:noFill/>
        </p:spPr>
      </p:pic>
      <p:pic>
        <p:nvPicPr>
          <p:cNvPr id="16" name="06:00">
            <a:extLst>
              <a:ext uri="{FF2B5EF4-FFF2-40B4-BE49-F238E27FC236}">
                <a16:creationId xmlns:a16="http://schemas.microsoft.com/office/drawing/2014/main" id="{BC3026B2-6FF7-36CA-64B0-B61935685198}"/>
              </a:ext>
              <a:ext uri="{C183D7F6-B498-43B3-948B-1728B52AA6E4}">
                <adec:decorative xmlns:adec="http://schemas.microsoft.com/office/drawing/2017/decorative" val="1"/>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tretch>
            <a:fillRect/>
          </a:stretch>
        </p:blipFill>
        <p:spPr bwMode="auto">
          <a:xfrm>
            <a:off x="4366897" y="5450785"/>
            <a:ext cx="3458315" cy="1226352"/>
          </a:xfrm>
          <a:prstGeom prst="rect">
            <a:avLst/>
          </a:prstGeom>
          <a:noFill/>
        </p:spPr>
      </p:pic>
      <p:pic>
        <p:nvPicPr>
          <p:cNvPr id="17" name="05:00">
            <a:extLst>
              <a:ext uri="{FF2B5EF4-FFF2-40B4-BE49-F238E27FC236}">
                <a16:creationId xmlns:a16="http://schemas.microsoft.com/office/drawing/2014/main" id="{B6D82663-4BB2-D08E-5340-A52B5CA3D173}"/>
              </a:ext>
              <a:ext uri="{C183D7F6-B498-43B3-948B-1728B52AA6E4}">
                <adec:decorative xmlns:adec="http://schemas.microsoft.com/office/drawing/2017/decorative" val="1"/>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tretch>
            <a:fillRect/>
          </a:stretch>
        </p:blipFill>
        <p:spPr bwMode="auto">
          <a:xfrm>
            <a:off x="4366897" y="5450785"/>
            <a:ext cx="3458315" cy="1226352"/>
          </a:xfrm>
          <a:prstGeom prst="rect">
            <a:avLst/>
          </a:prstGeom>
          <a:noFill/>
        </p:spPr>
      </p:pic>
      <p:pic>
        <p:nvPicPr>
          <p:cNvPr id="18" name="04:00">
            <a:extLst>
              <a:ext uri="{FF2B5EF4-FFF2-40B4-BE49-F238E27FC236}">
                <a16:creationId xmlns:a16="http://schemas.microsoft.com/office/drawing/2014/main" id="{C45CA5B8-81B5-D515-22ED-C6FDDA1BF336}"/>
              </a:ext>
              <a:ext uri="{C183D7F6-B498-43B3-948B-1728B52AA6E4}">
                <adec:decorative xmlns:adec="http://schemas.microsoft.com/office/drawing/2017/decorative" val="1"/>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tretch>
            <a:fillRect/>
          </a:stretch>
        </p:blipFill>
        <p:spPr bwMode="auto">
          <a:xfrm>
            <a:off x="4366731" y="5450785"/>
            <a:ext cx="3458315" cy="1226352"/>
          </a:xfrm>
          <a:prstGeom prst="rect">
            <a:avLst/>
          </a:prstGeom>
          <a:noFill/>
        </p:spPr>
      </p:pic>
      <p:pic>
        <p:nvPicPr>
          <p:cNvPr id="19" name="03:00">
            <a:extLst>
              <a:ext uri="{FF2B5EF4-FFF2-40B4-BE49-F238E27FC236}">
                <a16:creationId xmlns:a16="http://schemas.microsoft.com/office/drawing/2014/main" id="{1C40385C-4685-9441-FDDE-A728D134B2DB}"/>
              </a:ext>
              <a:ext uri="{C183D7F6-B498-43B3-948B-1728B52AA6E4}">
                <adec:decorative xmlns:adec="http://schemas.microsoft.com/office/drawing/2017/decorative" val="1"/>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tretch>
            <a:fillRect/>
          </a:stretch>
        </p:blipFill>
        <p:spPr bwMode="auto">
          <a:xfrm>
            <a:off x="4366897" y="5450787"/>
            <a:ext cx="3458315" cy="1226352"/>
          </a:xfrm>
          <a:prstGeom prst="rect">
            <a:avLst/>
          </a:prstGeom>
          <a:noFill/>
        </p:spPr>
      </p:pic>
      <p:pic>
        <p:nvPicPr>
          <p:cNvPr id="20" name="02:00">
            <a:extLst>
              <a:ext uri="{FF2B5EF4-FFF2-40B4-BE49-F238E27FC236}">
                <a16:creationId xmlns:a16="http://schemas.microsoft.com/office/drawing/2014/main" id="{C7224717-04B5-ABBD-9C09-3EBEB60C1D32}"/>
              </a:ext>
              <a:ext uri="{C183D7F6-B498-43B3-948B-1728B52AA6E4}">
                <adec:decorative xmlns:adec="http://schemas.microsoft.com/office/drawing/2017/decorative" val="1"/>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tretch>
            <a:fillRect/>
          </a:stretch>
        </p:blipFill>
        <p:spPr bwMode="auto">
          <a:xfrm>
            <a:off x="4366899" y="5450787"/>
            <a:ext cx="3458315" cy="1226352"/>
          </a:xfrm>
          <a:prstGeom prst="rect">
            <a:avLst/>
          </a:prstGeom>
          <a:noFill/>
        </p:spPr>
      </p:pic>
      <p:pic>
        <p:nvPicPr>
          <p:cNvPr id="21" name="01:00">
            <a:extLst>
              <a:ext uri="{FF2B5EF4-FFF2-40B4-BE49-F238E27FC236}">
                <a16:creationId xmlns:a16="http://schemas.microsoft.com/office/drawing/2014/main" id="{912EB924-C823-96EB-1337-FD758D91F347}"/>
              </a:ext>
              <a:ext uri="{C183D7F6-B498-43B3-948B-1728B52AA6E4}">
                <adec:decorative xmlns:adec="http://schemas.microsoft.com/office/drawing/2017/decorative" val="1"/>
              </a:ext>
            </a:extLst>
          </p:cNvPr>
          <p:cNvPicPr>
            <a:picLocks noChangeAspect="1" noChangeArrowheads="1"/>
          </p:cNvPicPr>
          <p:nvPr/>
        </p:nvPicPr>
        <p:blipFill>
          <a:blip r:embed="rId21" cstate="print">
            <a:extLst>
              <a:ext uri="{28A0092B-C50C-407E-A947-70E740481C1C}">
                <a14:useLocalDpi xmlns:a14="http://schemas.microsoft.com/office/drawing/2010/main"/>
              </a:ext>
            </a:extLst>
          </a:blip>
          <a:stretch>
            <a:fillRect/>
          </a:stretch>
        </p:blipFill>
        <p:spPr bwMode="auto">
          <a:xfrm>
            <a:off x="4366899" y="5450789"/>
            <a:ext cx="3458315" cy="1226352"/>
          </a:xfrm>
          <a:prstGeom prst="rect">
            <a:avLst/>
          </a:prstGeom>
          <a:noFill/>
        </p:spPr>
      </p:pic>
      <p:pic>
        <p:nvPicPr>
          <p:cNvPr id="22" name="00:30">
            <a:extLst>
              <a:ext uri="{FF2B5EF4-FFF2-40B4-BE49-F238E27FC236}">
                <a16:creationId xmlns:a16="http://schemas.microsoft.com/office/drawing/2014/main" id="{3D56F877-0602-E0AB-5D5B-265CB2AEF811}"/>
              </a:ext>
              <a:ext uri="{C183D7F6-B498-43B3-948B-1728B52AA6E4}">
                <adec:decorative xmlns:adec="http://schemas.microsoft.com/office/drawing/2017/decorative" val="1"/>
              </a:ext>
            </a:extLst>
          </p:cNvPr>
          <p:cNvPicPr>
            <a:picLocks noChangeAspect="1" noChangeArrowheads="1"/>
          </p:cNvPicPr>
          <p:nvPr/>
        </p:nvPicPr>
        <p:blipFill>
          <a:blip r:embed="rId22" cstate="print">
            <a:extLst>
              <a:ext uri="{28A0092B-C50C-407E-A947-70E740481C1C}">
                <a14:useLocalDpi xmlns:a14="http://schemas.microsoft.com/office/drawing/2010/main"/>
              </a:ext>
            </a:extLst>
          </a:blip>
          <a:stretch>
            <a:fillRect/>
          </a:stretch>
        </p:blipFill>
        <p:spPr bwMode="auto">
          <a:xfrm>
            <a:off x="4366787" y="5450785"/>
            <a:ext cx="3458315" cy="1226352"/>
          </a:xfrm>
          <a:prstGeom prst="rect">
            <a:avLst/>
          </a:prstGeom>
          <a:noFill/>
        </p:spPr>
      </p:pic>
      <p:pic>
        <p:nvPicPr>
          <p:cNvPr id="23" name="00:00">
            <a:extLst>
              <a:ext uri="{FF2B5EF4-FFF2-40B4-BE49-F238E27FC236}">
                <a16:creationId xmlns:a16="http://schemas.microsoft.com/office/drawing/2014/main" id="{13657E0D-E0CC-B3C8-FEB8-6FC2A01D9BB1}"/>
              </a:ext>
              <a:ext uri="{C183D7F6-B498-43B3-948B-1728B52AA6E4}">
                <adec:decorative xmlns:adec="http://schemas.microsoft.com/office/drawing/2017/decorative" val="1"/>
              </a:ext>
            </a:extLst>
          </p:cNvPr>
          <p:cNvPicPr>
            <a:picLocks noChangeAspect="1" noChangeArrowheads="1"/>
          </p:cNvPicPr>
          <p:nvPr/>
        </p:nvPicPr>
        <p:blipFill>
          <a:blip r:embed="rId23" cstate="print">
            <a:extLst>
              <a:ext uri="{28A0092B-C50C-407E-A947-70E740481C1C}">
                <a14:useLocalDpi xmlns:a14="http://schemas.microsoft.com/office/drawing/2010/main"/>
              </a:ext>
            </a:extLst>
          </a:blip>
          <a:stretch>
            <a:fillRect/>
          </a:stretch>
        </p:blipFill>
        <p:spPr bwMode="auto">
          <a:xfrm>
            <a:off x="4366843" y="5450785"/>
            <a:ext cx="3458314" cy="1226353"/>
          </a:xfrm>
          <a:prstGeom prst="rect">
            <a:avLst/>
          </a:prstGeom>
          <a:noFill/>
        </p:spPr>
      </p:pic>
    </p:spTree>
    <p:extLst>
      <p:ext uri="{BB962C8B-B14F-4D97-AF65-F5344CB8AC3E}">
        <p14:creationId xmlns:p14="http://schemas.microsoft.com/office/powerpoint/2010/main" val="3803679215"/>
      </p:ext>
    </p:extLst>
  </p:cSld>
  <p:clrMapOvr>
    <a:masterClrMapping/>
  </p:clrMapOvr>
  <mc:AlternateContent xmlns:mc="http://schemas.openxmlformats.org/markup-compatibility/2006" xmlns:p14="http://schemas.microsoft.com/office/powerpoint/2010/main">
    <mc:Choice Requires="p14">
      <p:transition p14:dur="0" advClick="0" advTm="901000"/>
    </mc:Choice>
    <mc:Fallback xmlns="">
      <p:transition advClick="0" advTm="90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60000"/>
                                  </p:stCondLst>
                                  <p:childTnLst>
                                    <p:set>
                                      <p:cBhvr>
                                        <p:cTn id="6" dur="1" fill="hold">
                                          <p:stCondLst>
                                            <p:cond delay="0"/>
                                          </p:stCondLst>
                                        </p:cTn>
                                        <p:tgtEl>
                                          <p:spTgt spid="6"/>
                                        </p:tgtEl>
                                        <p:attrNameLst>
                                          <p:attrName>style.visibility</p:attrName>
                                        </p:attrNameLst>
                                      </p:cBhvr>
                                      <p:to>
                                        <p:strVal val="visible"/>
                                      </p:to>
                                    </p:set>
                                  </p:childTnLst>
                                </p:cTn>
                              </p:par>
                            </p:childTnLst>
                          </p:cTn>
                        </p:par>
                        <p:par>
                          <p:cTn id="7" fill="hold">
                            <p:stCondLst>
                              <p:cond delay="60000"/>
                            </p:stCondLst>
                            <p:childTnLst>
                              <p:par>
                                <p:cTn id="8" presetID="1" presetClass="entr" presetSubtype="0" fill="hold" nodeType="afterEffect">
                                  <p:stCondLst>
                                    <p:cond delay="60000"/>
                                  </p:stCondLst>
                                  <p:childTnLst>
                                    <p:set>
                                      <p:cBhvr>
                                        <p:cTn id="9" dur="1" fill="hold">
                                          <p:stCondLst>
                                            <p:cond delay="0"/>
                                          </p:stCondLst>
                                        </p:cTn>
                                        <p:tgtEl>
                                          <p:spTgt spid="9"/>
                                        </p:tgtEl>
                                        <p:attrNameLst>
                                          <p:attrName>style.visibility</p:attrName>
                                        </p:attrNameLst>
                                      </p:cBhvr>
                                      <p:to>
                                        <p:strVal val="visible"/>
                                      </p:to>
                                    </p:set>
                                  </p:childTnLst>
                                </p:cTn>
                              </p:par>
                            </p:childTnLst>
                          </p:cTn>
                        </p:par>
                        <p:par>
                          <p:cTn id="10" fill="hold">
                            <p:stCondLst>
                              <p:cond delay="120000"/>
                            </p:stCondLst>
                            <p:childTnLst>
                              <p:par>
                                <p:cTn id="11" presetID="1" presetClass="entr" presetSubtype="0" fill="hold" nodeType="afterEffect">
                                  <p:stCondLst>
                                    <p:cond delay="60000"/>
                                  </p:stCondLst>
                                  <p:childTnLst>
                                    <p:set>
                                      <p:cBhvr>
                                        <p:cTn id="12" dur="1" fill="hold">
                                          <p:stCondLst>
                                            <p:cond delay="0"/>
                                          </p:stCondLst>
                                        </p:cTn>
                                        <p:tgtEl>
                                          <p:spTgt spid="10"/>
                                        </p:tgtEl>
                                        <p:attrNameLst>
                                          <p:attrName>style.visibility</p:attrName>
                                        </p:attrNameLst>
                                      </p:cBhvr>
                                      <p:to>
                                        <p:strVal val="visible"/>
                                      </p:to>
                                    </p:set>
                                  </p:childTnLst>
                                </p:cTn>
                              </p:par>
                            </p:childTnLst>
                          </p:cTn>
                        </p:par>
                        <p:par>
                          <p:cTn id="13" fill="hold">
                            <p:stCondLst>
                              <p:cond delay="180000"/>
                            </p:stCondLst>
                            <p:childTnLst>
                              <p:par>
                                <p:cTn id="14" presetID="1" presetClass="entr" presetSubtype="0" fill="hold" nodeType="afterEffect">
                                  <p:stCondLst>
                                    <p:cond delay="60000"/>
                                  </p:stCondLst>
                                  <p:childTnLst>
                                    <p:set>
                                      <p:cBhvr>
                                        <p:cTn id="15" dur="1" fill="hold">
                                          <p:stCondLst>
                                            <p:cond delay="0"/>
                                          </p:stCondLst>
                                        </p:cTn>
                                        <p:tgtEl>
                                          <p:spTgt spid="11"/>
                                        </p:tgtEl>
                                        <p:attrNameLst>
                                          <p:attrName>style.visibility</p:attrName>
                                        </p:attrNameLst>
                                      </p:cBhvr>
                                      <p:to>
                                        <p:strVal val="visible"/>
                                      </p:to>
                                    </p:set>
                                  </p:childTnLst>
                                </p:cTn>
                              </p:par>
                            </p:childTnLst>
                          </p:cTn>
                        </p:par>
                        <p:par>
                          <p:cTn id="16" fill="hold">
                            <p:stCondLst>
                              <p:cond delay="240000"/>
                            </p:stCondLst>
                            <p:childTnLst>
                              <p:par>
                                <p:cTn id="17" presetID="1" presetClass="entr" presetSubtype="0" fill="hold" nodeType="afterEffect">
                                  <p:stCondLst>
                                    <p:cond delay="6000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p:stCondLst>
                              <p:cond delay="300000"/>
                            </p:stCondLst>
                            <p:childTnLst>
                              <p:par>
                                <p:cTn id="20" presetID="1" presetClass="entr" presetSubtype="0" fill="hold" nodeType="afterEffect">
                                  <p:stCondLst>
                                    <p:cond delay="60000"/>
                                  </p:stCondLst>
                                  <p:childTnLst>
                                    <p:set>
                                      <p:cBhvr>
                                        <p:cTn id="21" dur="1" fill="hold">
                                          <p:stCondLst>
                                            <p:cond delay="0"/>
                                          </p:stCondLst>
                                        </p:cTn>
                                        <p:tgtEl>
                                          <p:spTgt spid="13"/>
                                        </p:tgtEl>
                                        <p:attrNameLst>
                                          <p:attrName>style.visibility</p:attrName>
                                        </p:attrNameLst>
                                      </p:cBhvr>
                                      <p:to>
                                        <p:strVal val="visible"/>
                                      </p:to>
                                    </p:set>
                                  </p:childTnLst>
                                </p:cTn>
                              </p:par>
                            </p:childTnLst>
                          </p:cTn>
                        </p:par>
                        <p:par>
                          <p:cTn id="22" fill="hold">
                            <p:stCondLst>
                              <p:cond delay="360000"/>
                            </p:stCondLst>
                            <p:childTnLst>
                              <p:par>
                                <p:cTn id="23" presetID="1" presetClass="entr" presetSubtype="0" fill="hold" nodeType="afterEffect">
                                  <p:stCondLst>
                                    <p:cond delay="60000"/>
                                  </p:stCondLst>
                                  <p:childTnLst>
                                    <p:set>
                                      <p:cBhvr>
                                        <p:cTn id="24" dur="1" fill="hold">
                                          <p:stCondLst>
                                            <p:cond delay="0"/>
                                          </p:stCondLst>
                                        </p:cTn>
                                        <p:tgtEl>
                                          <p:spTgt spid="14"/>
                                        </p:tgtEl>
                                        <p:attrNameLst>
                                          <p:attrName>style.visibility</p:attrName>
                                        </p:attrNameLst>
                                      </p:cBhvr>
                                      <p:to>
                                        <p:strVal val="visible"/>
                                      </p:to>
                                    </p:set>
                                  </p:childTnLst>
                                </p:cTn>
                              </p:par>
                            </p:childTnLst>
                          </p:cTn>
                        </p:par>
                        <p:par>
                          <p:cTn id="25" fill="hold">
                            <p:stCondLst>
                              <p:cond delay="420000"/>
                            </p:stCondLst>
                            <p:childTnLst>
                              <p:par>
                                <p:cTn id="26" presetID="1" presetClass="entr" presetSubtype="0" fill="hold" nodeType="afterEffect">
                                  <p:stCondLst>
                                    <p:cond delay="60000"/>
                                  </p:stCondLst>
                                  <p:childTnLst>
                                    <p:set>
                                      <p:cBhvr>
                                        <p:cTn id="27" dur="1" fill="hold">
                                          <p:stCondLst>
                                            <p:cond delay="0"/>
                                          </p:stCondLst>
                                        </p:cTn>
                                        <p:tgtEl>
                                          <p:spTgt spid="15"/>
                                        </p:tgtEl>
                                        <p:attrNameLst>
                                          <p:attrName>style.visibility</p:attrName>
                                        </p:attrNameLst>
                                      </p:cBhvr>
                                      <p:to>
                                        <p:strVal val="visible"/>
                                      </p:to>
                                    </p:set>
                                  </p:childTnLst>
                                </p:cTn>
                              </p:par>
                            </p:childTnLst>
                          </p:cTn>
                        </p:par>
                        <p:par>
                          <p:cTn id="28" fill="hold">
                            <p:stCondLst>
                              <p:cond delay="480000"/>
                            </p:stCondLst>
                            <p:childTnLst>
                              <p:par>
                                <p:cTn id="29" presetID="1" presetClass="entr" presetSubtype="0" fill="hold" nodeType="afterEffect">
                                  <p:stCondLst>
                                    <p:cond delay="60000"/>
                                  </p:stCondLst>
                                  <p:childTnLst>
                                    <p:set>
                                      <p:cBhvr>
                                        <p:cTn id="30" dur="1" fill="hold">
                                          <p:stCondLst>
                                            <p:cond delay="0"/>
                                          </p:stCondLst>
                                        </p:cTn>
                                        <p:tgtEl>
                                          <p:spTgt spid="16"/>
                                        </p:tgtEl>
                                        <p:attrNameLst>
                                          <p:attrName>style.visibility</p:attrName>
                                        </p:attrNameLst>
                                      </p:cBhvr>
                                      <p:to>
                                        <p:strVal val="visible"/>
                                      </p:to>
                                    </p:set>
                                  </p:childTnLst>
                                </p:cTn>
                              </p:par>
                            </p:childTnLst>
                          </p:cTn>
                        </p:par>
                        <p:par>
                          <p:cTn id="31" fill="hold">
                            <p:stCondLst>
                              <p:cond delay="540000"/>
                            </p:stCondLst>
                            <p:childTnLst>
                              <p:par>
                                <p:cTn id="32" presetID="1" presetClass="entr" presetSubtype="0" fill="hold" nodeType="afterEffect">
                                  <p:stCondLst>
                                    <p:cond delay="60000"/>
                                  </p:stCondLst>
                                  <p:childTnLst>
                                    <p:set>
                                      <p:cBhvr>
                                        <p:cTn id="33" dur="1" fill="hold">
                                          <p:stCondLst>
                                            <p:cond delay="0"/>
                                          </p:stCondLst>
                                        </p:cTn>
                                        <p:tgtEl>
                                          <p:spTgt spid="17"/>
                                        </p:tgtEl>
                                        <p:attrNameLst>
                                          <p:attrName>style.visibility</p:attrName>
                                        </p:attrNameLst>
                                      </p:cBhvr>
                                      <p:to>
                                        <p:strVal val="visible"/>
                                      </p:to>
                                    </p:set>
                                  </p:childTnLst>
                                </p:cTn>
                              </p:par>
                            </p:childTnLst>
                          </p:cTn>
                        </p:par>
                        <p:par>
                          <p:cTn id="34" fill="hold">
                            <p:stCondLst>
                              <p:cond delay="600000"/>
                            </p:stCondLst>
                            <p:childTnLst>
                              <p:par>
                                <p:cTn id="35" presetID="1" presetClass="entr" presetSubtype="0" fill="hold" nodeType="afterEffect">
                                  <p:stCondLst>
                                    <p:cond delay="60000"/>
                                  </p:stCondLst>
                                  <p:childTnLst>
                                    <p:set>
                                      <p:cBhvr>
                                        <p:cTn id="36" dur="1" fill="hold">
                                          <p:stCondLst>
                                            <p:cond delay="0"/>
                                          </p:stCondLst>
                                        </p:cTn>
                                        <p:tgtEl>
                                          <p:spTgt spid="18"/>
                                        </p:tgtEl>
                                        <p:attrNameLst>
                                          <p:attrName>style.visibility</p:attrName>
                                        </p:attrNameLst>
                                      </p:cBhvr>
                                      <p:to>
                                        <p:strVal val="visible"/>
                                      </p:to>
                                    </p:set>
                                  </p:childTnLst>
                                </p:cTn>
                              </p:par>
                            </p:childTnLst>
                          </p:cTn>
                        </p:par>
                        <p:par>
                          <p:cTn id="37" fill="hold">
                            <p:stCondLst>
                              <p:cond delay="660000"/>
                            </p:stCondLst>
                            <p:childTnLst>
                              <p:par>
                                <p:cTn id="38" presetID="1" presetClass="entr" presetSubtype="0" fill="hold" nodeType="afterEffect">
                                  <p:stCondLst>
                                    <p:cond delay="60000"/>
                                  </p:stCondLst>
                                  <p:childTnLst>
                                    <p:set>
                                      <p:cBhvr>
                                        <p:cTn id="39" dur="1" fill="hold">
                                          <p:stCondLst>
                                            <p:cond delay="0"/>
                                          </p:stCondLst>
                                        </p:cTn>
                                        <p:tgtEl>
                                          <p:spTgt spid="19"/>
                                        </p:tgtEl>
                                        <p:attrNameLst>
                                          <p:attrName>style.visibility</p:attrName>
                                        </p:attrNameLst>
                                      </p:cBhvr>
                                      <p:to>
                                        <p:strVal val="visible"/>
                                      </p:to>
                                    </p:set>
                                  </p:childTnLst>
                                </p:cTn>
                              </p:par>
                            </p:childTnLst>
                          </p:cTn>
                        </p:par>
                        <p:par>
                          <p:cTn id="40" fill="hold">
                            <p:stCondLst>
                              <p:cond delay="720000"/>
                            </p:stCondLst>
                            <p:childTnLst>
                              <p:par>
                                <p:cTn id="41" presetID="1" presetClass="entr" presetSubtype="0" fill="hold" nodeType="afterEffect">
                                  <p:stCondLst>
                                    <p:cond delay="60000"/>
                                  </p:stCondLst>
                                  <p:childTnLst>
                                    <p:set>
                                      <p:cBhvr>
                                        <p:cTn id="42" dur="1" fill="hold">
                                          <p:stCondLst>
                                            <p:cond delay="0"/>
                                          </p:stCondLst>
                                        </p:cTn>
                                        <p:tgtEl>
                                          <p:spTgt spid="20"/>
                                        </p:tgtEl>
                                        <p:attrNameLst>
                                          <p:attrName>style.visibility</p:attrName>
                                        </p:attrNameLst>
                                      </p:cBhvr>
                                      <p:to>
                                        <p:strVal val="visible"/>
                                      </p:to>
                                    </p:set>
                                  </p:childTnLst>
                                </p:cTn>
                              </p:par>
                            </p:childTnLst>
                          </p:cTn>
                        </p:par>
                        <p:par>
                          <p:cTn id="43" fill="hold">
                            <p:stCondLst>
                              <p:cond delay="780000"/>
                            </p:stCondLst>
                            <p:childTnLst>
                              <p:par>
                                <p:cTn id="44" presetID="1" presetClass="entr" presetSubtype="0" fill="hold" nodeType="afterEffect">
                                  <p:stCondLst>
                                    <p:cond delay="60000"/>
                                  </p:stCondLst>
                                  <p:childTnLst>
                                    <p:set>
                                      <p:cBhvr>
                                        <p:cTn id="45" dur="1" fill="hold">
                                          <p:stCondLst>
                                            <p:cond delay="0"/>
                                          </p:stCondLst>
                                        </p:cTn>
                                        <p:tgtEl>
                                          <p:spTgt spid="21"/>
                                        </p:tgtEl>
                                        <p:attrNameLst>
                                          <p:attrName>style.visibility</p:attrName>
                                        </p:attrNameLst>
                                      </p:cBhvr>
                                      <p:to>
                                        <p:strVal val="visible"/>
                                      </p:to>
                                    </p:set>
                                  </p:childTnLst>
                                </p:cTn>
                              </p:par>
                            </p:childTnLst>
                          </p:cTn>
                        </p:par>
                        <p:par>
                          <p:cTn id="46" fill="hold">
                            <p:stCondLst>
                              <p:cond delay="840000"/>
                            </p:stCondLst>
                            <p:childTnLst>
                              <p:par>
                                <p:cTn id="47" presetID="1" presetClass="entr" presetSubtype="0" fill="hold" nodeType="afterEffect">
                                  <p:stCondLst>
                                    <p:cond delay="30000"/>
                                  </p:stCondLst>
                                  <p:childTnLst>
                                    <p:set>
                                      <p:cBhvr>
                                        <p:cTn id="48" dur="1" fill="hold">
                                          <p:stCondLst>
                                            <p:cond delay="0"/>
                                          </p:stCondLst>
                                        </p:cTn>
                                        <p:tgtEl>
                                          <p:spTgt spid="22"/>
                                        </p:tgtEl>
                                        <p:attrNameLst>
                                          <p:attrName>style.visibility</p:attrName>
                                        </p:attrNameLst>
                                      </p:cBhvr>
                                      <p:to>
                                        <p:strVal val="visible"/>
                                      </p:to>
                                    </p:set>
                                  </p:childTnLst>
                                </p:cTn>
                              </p:par>
                            </p:childTnLst>
                          </p:cTn>
                        </p:par>
                        <p:par>
                          <p:cTn id="49" fill="hold">
                            <p:stCondLst>
                              <p:cond delay="870000"/>
                            </p:stCondLst>
                            <p:childTnLst>
                              <p:par>
                                <p:cTn id="50" presetID="1" presetClass="entr" presetSubtype="0" fill="hold" nodeType="afterEffect">
                                  <p:stCondLst>
                                    <p:cond delay="30000"/>
                                  </p:stCondLst>
                                  <p:childTnLst>
                                    <p:set>
                                      <p:cBhvr>
                                        <p:cTn id="51"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EE573E-7600-6E2F-B66D-F18D9386C32C}"/>
              </a:ext>
            </a:extLst>
          </p:cNvPr>
          <p:cNvSpPr>
            <a:spLocks noGrp="1"/>
          </p:cNvSpPr>
          <p:nvPr>
            <p:ph type="title"/>
          </p:nvPr>
        </p:nvSpPr>
        <p:spPr/>
        <p:txBody>
          <a:bodyPr/>
          <a:lstStyle/>
          <a:p>
            <a:r>
              <a:rPr lang="en-US"/>
              <a:t>Wrapping Up and Moving Forward</a:t>
            </a:r>
          </a:p>
        </p:txBody>
      </p:sp>
    </p:spTree>
    <p:extLst>
      <p:ext uri="{BB962C8B-B14F-4D97-AF65-F5344CB8AC3E}">
        <p14:creationId xmlns:p14="http://schemas.microsoft.com/office/powerpoint/2010/main" val="28178882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21B9AA39-7B21-C120-7EEC-5794C2E33C43}"/>
              </a:ext>
            </a:extLst>
          </p:cNvPr>
          <p:cNvSpPr>
            <a:spLocks noGrp="1"/>
          </p:cNvSpPr>
          <p:nvPr>
            <p:ph type="title"/>
          </p:nvPr>
        </p:nvSpPr>
        <p:spPr/>
        <p:txBody>
          <a:bodyPr/>
          <a:lstStyle/>
          <a:p>
            <a:r>
              <a:rPr lang="en-US"/>
              <a:t>Enhancing Ci3T Modules</a:t>
            </a:r>
          </a:p>
        </p:txBody>
      </p:sp>
      <p:grpSp>
        <p:nvGrpSpPr>
          <p:cNvPr id="20" name="Image" descr="Computer screen with Ci3T modules displayed">
            <a:extLst>
              <a:ext uri="{FF2B5EF4-FFF2-40B4-BE49-F238E27FC236}">
                <a16:creationId xmlns:a16="http://schemas.microsoft.com/office/drawing/2014/main" id="{FD8ABB9D-1FCB-9AB3-9394-36A5A4B1D8AF}"/>
              </a:ext>
            </a:extLst>
          </p:cNvPr>
          <p:cNvGrpSpPr/>
          <p:nvPr/>
        </p:nvGrpSpPr>
        <p:grpSpPr>
          <a:xfrm>
            <a:off x="770428" y="1626441"/>
            <a:ext cx="5807526" cy="5231889"/>
            <a:chOff x="770428" y="1626441"/>
            <a:chExt cx="5807526" cy="5231889"/>
          </a:xfrm>
        </p:grpSpPr>
        <p:pic>
          <p:nvPicPr>
            <p:cNvPr id="19" name="Computer">
              <a:extLst>
                <a:ext uri="{FF2B5EF4-FFF2-40B4-BE49-F238E27FC236}">
                  <a16:creationId xmlns:a16="http://schemas.microsoft.com/office/drawing/2014/main" id="{F3E1B861-C5A8-D6D9-7346-D3DF30A22CB6}"/>
                </a:ext>
              </a:extLst>
            </p:cNvPr>
            <p:cNvPicPr>
              <a:picLocks noChangeAspect="1"/>
            </p:cNvPicPr>
            <p:nvPr/>
          </p:nvPicPr>
          <p:blipFill>
            <a:blip r:embed="rId2"/>
            <a:stretch>
              <a:fillRect/>
            </a:stretch>
          </p:blipFill>
          <p:spPr>
            <a:xfrm>
              <a:off x="770428" y="1626441"/>
              <a:ext cx="5807526" cy="5231889"/>
            </a:xfrm>
            <a:custGeom>
              <a:avLst/>
              <a:gdLst>
                <a:gd name="connsiteX0" fmla="*/ 0 w 5807526"/>
                <a:gd name="connsiteY0" fmla="*/ -736 h 5231889"/>
                <a:gd name="connsiteX1" fmla="*/ 5807526 w 5807526"/>
                <a:gd name="connsiteY1" fmla="*/ -736 h 5231889"/>
                <a:gd name="connsiteX2" fmla="*/ 5807526 w 5807526"/>
                <a:gd name="connsiteY2" fmla="*/ 5231153 h 5231889"/>
                <a:gd name="connsiteX3" fmla="*/ 0 w 5807526"/>
                <a:gd name="connsiteY3" fmla="*/ 5231153 h 5231889"/>
              </a:gdLst>
              <a:ahLst/>
              <a:cxnLst>
                <a:cxn ang="0">
                  <a:pos x="connsiteX0" y="connsiteY0"/>
                </a:cxn>
                <a:cxn ang="0">
                  <a:pos x="connsiteX1" y="connsiteY1"/>
                </a:cxn>
                <a:cxn ang="0">
                  <a:pos x="connsiteX2" y="connsiteY2"/>
                </a:cxn>
                <a:cxn ang="0">
                  <a:pos x="connsiteX3" y="connsiteY3"/>
                </a:cxn>
              </a:cxnLst>
              <a:rect l="l" t="t" r="r" b="b"/>
              <a:pathLst>
                <a:path w="5807526" h="5231889">
                  <a:moveTo>
                    <a:pt x="0" y="-736"/>
                  </a:moveTo>
                  <a:lnTo>
                    <a:pt x="5807526" y="-736"/>
                  </a:lnTo>
                  <a:lnTo>
                    <a:pt x="5807526" y="5231153"/>
                  </a:lnTo>
                  <a:lnTo>
                    <a:pt x="0" y="5231153"/>
                  </a:lnTo>
                  <a:close/>
                </a:path>
              </a:pathLst>
            </a:custGeom>
          </p:spPr>
        </p:pic>
        <p:pic>
          <p:nvPicPr>
            <p:cNvPr id="18" name="Modules">
              <a:extLst>
                <a:ext uri="{FF2B5EF4-FFF2-40B4-BE49-F238E27FC236}">
                  <a16:creationId xmlns:a16="http://schemas.microsoft.com/office/drawing/2014/main" id="{3A72F263-466A-8E63-7BF7-5113D0A31901}"/>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a:xfrm>
              <a:off x="1017547" y="1878442"/>
              <a:ext cx="5301973" cy="3289869"/>
            </a:xfrm>
            <a:prstGeom prst="rect">
              <a:avLst/>
            </a:prstGeom>
          </p:spPr>
        </p:pic>
        <p:sp>
          <p:nvSpPr>
            <p:cNvPr id="6" name="Glare">
              <a:extLst>
                <a:ext uri="{FF2B5EF4-FFF2-40B4-BE49-F238E27FC236}">
                  <a16:creationId xmlns:a16="http://schemas.microsoft.com/office/drawing/2014/main" id="{7191B44F-8EB9-CA64-1543-13A299A80A1A}"/>
                </a:ext>
              </a:extLst>
            </p:cNvPr>
            <p:cNvSpPr/>
            <p:nvPr userDrawn="1"/>
          </p:nvSpPr>
          <p:spPr>
            <a:xfrm flipH="1" flipV="1">
              <a:off x="1420550" y="1878441"/>
              <a:ext cx="4898970" cy="2609485"/>
            </a:xfrm>
            <a:custGeom>
              <a:avLst/>
              <a:gdLst>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1807081 w 3630775"/>
                <a:gd name="connsiteY2" fmla="*/ 1130669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1298659 w 3630775"/>
                <a:gd name="connsiteY2" fmla="*/ 1240701 h 2286092"/>
                <a:gd name="connsiteX3" fmla="*/ 3630775 w 3630775"/>
                <a:gd name="connsiteY3" fmla="*/ 2286092 h 2286092"/>
                <a:gd name="connsiteX4" fmla="*/ 0 w 3630775"/>
                <a:gd name="connsiteY4"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60418"/>
                <a:gd name="connsiteY0" fmla="*/ 2286092 h 2286092"/>
                <a:gd name="connsiteX1" fmla="*/ 0 w 3660418"/>
                <a:gd name="connsiteY1" fmla="*/ 0 h 2286092"/>
                <a:gd name="connsiteX2" fmla="*/ 3630775 w 3660418"/>
                <a:gd name="connsiteY2" fmla="*/ 2286092 h 2286092"/>
                <a:gd name="connsiteX3" fmla="*/ 0 w 3660418"/>
                <a:gd name="connsiteY3" fmla="*/ 2286092 h 2286092"/>
                <a:gd name="connsiteX0" fmla="*/ 453845 w 4084620"/>
                <a:gd name="connsiteY0" fmla="*/ 2286092 h 2286092"/>
                <a:gd name="connsiteX1" fmla="*/ 453845 w 4084620"/>
                <a:gd name="connsiteY1" fmla="*/ 0 h 2286092"/>
                <a:gd name="connsiteX2" fmla="*/ 4084620 w 4084620"/>
                <a:gd name="connsiteY2" fmla="*/ 2286092 h 2286092"/>
                <a:gd name="connsiteX3" fmla="*/ 453845 w 4084620"/>
                <a:gd name="connsiteY3" fmla="*/ 2286092 h 2286092"/>
                <a:gd name="connsiteX0" fmla="*/ 268947 w 3899722"/>
                <a:gd name="connsiteY0" fmla="*/ 2286092 h 2286092"/>
                <a:gd name="connsiteX1" fmla="*/ 268947 w 3899722"/>
                <a:gd name="connsiteY1" fmla="*/ 0 h 2286092"/>
                <a:gd name="connsiteX2" fmla="*/ 3899722 w 3899722"/>
                <a:gd name="connsiteY2" fmla="*/ 2286092 h 2286092"/>
                <a:gd name="connsiteX3" fmla="*/ 268947 w 3899722"/>
                <a:gd name="connsiteY3" fmla="*/ 2286092 h 2286092"/>
                <a:gd name="connsiteX0" fmla="*/ 1 w 3630776"/>
                <a:gd name="connsiteY0" fmla="*/ 2286092 h 2286092"/>
                <a:gd name="connsiteX1" fmla="*/ 1 w 3630776"/>
                <a:gd name="connsiteY1" fmla="*/ 0 h 2286092"/>
                <a:gd name="connsiteX2" fmla="*/ 3630776 w 3630776"/>
                <a:gd name="connsiteY2" fmla="*/ 2286092 h 2286092"/>
                <a:gd name="connsiteX3" fmla="*/ 1 w 3630776"/>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 name="connsiteX0" fmla="*/ 0 w 3630775"/>
                <a:gd name="connsiteY0" fmla="*/ 2286092 h 2286092"/>
                <a:gd name="connsiteX1" fmla="*/ 0 w 3630775"/>
                <a:gd name="connsiteY1" fmla="*/ 0 h 2286092"/>
                <a:gd name="connsiteX2" fmla="*/ 3630775 w 3630775"/>
                <a:gd name="connsiteY2" fmla="*/ 2286092 h 2286092"/>
                <a:gd name="connsiteX3" fmla="*/ 0 w 3630775"/>
                <a:gd name="connsiteY3" fmla="*/ 2286092 h 2286092"/>
              </a:gdLst>
              <a:ahLst/>
              <a:cxnLst>
                <a:cxn ang="0">
                  <a:pos x="connsiteX0" y="connsiteY0"/>
                </a:cxn>
                <a:cxn ang="0">
                  <a:pos x="connsiteX1" y="connsiteY1"/>
                </a:cxn>
                <a:cxn ang="0">
                  <a:pos x="connsiteX2" y="connsiteY2"/>
                </a:cxn>
                <a:cxn ang="0">
                  <a:pos x="connsiteX3" y="connsiteY3"/>
                </a:cxn>
              </a:cxnLst>
              <a:rect l="l" t="t" r="r" b="b"/>
              <a:pathLst>
                <a:path w="3630775" h="2286092">
                  <a:moveTo>
                    <a:pt x="0" y="2286092"/>
                  </a:moveTo>
                  <a:lnTo>
                    <a:pt x="0" y="0"/>
                  </a:lnTo>
                  <a:cubicBezTo>
                    <a:pt x="573095" y="332764"/>
                    <a:pt x="1815387" y="1143046"/>
                    <a:pt x="3630775" y="2286092"/>
                  </a:cubicBezTo>
                  <a:lnTo>
                    <a:pt x="0" y="2286092"/>
                  </a:lnTo>
                  <a:close/>
                </a:path>
              </a:pathLst>
            </a:cu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Website" descr="ci3t.org/enhance&#10;">
            <a:extLst>
              <a:ext uri="{FF2B5EF4-FFF2-40B4-BE49-F238E27FC236}">
                <a16:creationId xmlns:a16="http://schemas.microsoft.com/office/drawing/2014/main" id="{1C2E37FF-3EDF-2CC8-2E93-FD0384EC4E7A}"/>
              </a:ext>
            </a:extLst>
          </p:cNvPr>
          <p:cNvSpPr>
            <a:spLocks noGrp="1"/>
          </p:cNvSpPr>
          <p:nvPr>
            <p:ph idx="1"/>
          </p:nvPr>
        </p:nvSpPr>
        <p:spPr>
          <a:xfrm>
            <a:off x="2176079" y="5356065"/>
            <a:ext cx="3103179" cy="633796"/>
          </a:xfrm>
        </p:spPr>
        <p:txBody>
          <a:bodyPr anchor="ctr">
            <a:normAutofit/>
          </a:bodyPr>
          <a:lstStyle/>
          <a:p>
            <a:pPr marL="0" indent="0" algn="ctr">
              <a:buNone/>
            </a:pPr>
            <a:r>
              <a:rPr lang="en-US" sz="2400">
                <a:solidFill>
                  <a:schemeClr val="accent4"/>
                </a:solidFill>
              </a:rPr>
              <a:t>ci3t.org/enhance</a:t>
            </a:r>
          </a:p>
        </p:txBody>
      </p:sp>
      <p:grpSp>
        <p:nvGrpSpPr>
          <p:cNvPr id="8" name="Image 2" descr="A screenshot of the Ci3T website on the Enhancing Ci3T Modules tab with a yellow box outlining the one-time module registration process.">
            <a:extLst>
              <a:ext uri="{FF2B5EF4-FFF2-40B4-BE49-F238E27FC236}">
                <a16:creationId xmlns:a16="http://schemas.microsoft.com/office/drawing/2014/main" id="{6DA827DC-1E61-8E90-8B03-EFB93C42B6FF}"/>
              </a:ext>
            </a:extLst>
          </p:cNvPr>
          <p:cNvGrpSpPr/>
          <p:nvPr/>
        </p:nvGrpSpPr>
        <p:grpSpPr>
          <a:xfrm>
            <a:off x="7033259" y="1690688"/>
            <a:ext cx="4556229" cy="3765301"/>
            <a:chOff x="7033259" y="1690688"/>
            <a:chExt cx="4556229" cy="3765301"/>
          </a:xfrm>
        </p:grpSpPr>
        <p:pic>
          <p:nvPicPr>
            <p:cNvPr id="11" name="Picture">
              <a:extLst>
                <a:ext uri="{FF2B5EF4-FFF2-40B4-BE49-F238E27FC236}">
                  <a16:creationId xmlns:a16="http://schemas.microsoft.com/office/drawing/2014/main" id="{01A9ED8C-9CA7-67AF-FD7B-0B826FB5053B}"/>
                </a:ext>
              </a:extLst>
            </p:cNvPr>
            <p:cNvPicPr>
              <a:picLocks noChangeAspect="1"/>
            </p:cNvPicPr>
            <p:nvPr/>
          </p:nvPicPr>
          <p:blipFill>
            <a:blip r:embed="rId4"/>
            <a:stretch>
              <a:fillRect/>
            </a:stretch>
          </p:blipFill>
          <p:spPr>
            <a:xfrm>
              <a:off x="7149626" y="1690688"/>
              <a:ext cx="4296814" cy="3765301"/>
            </a:xfrm>
            <a:prstGeom prst="rect">
              <a:avLst/>
            </a:prstGeom>
            <a:ln>
              <a:solidFill>
                <a:schemeClr val="tx1"/>
              </a:solidFill>
            </a:ln>
          </p:spPr>
        </p:pic>
        <p:sp>
          <p:nvSpPr>
            <p:cNvPr id="13" name="Yellow Box">
              <a:extLst>
                <a:ext uri="{FF2B5EF4-FFF2-40B4-BE49-F238E27FC236}">
                  <a16:creationId xmlns:a16="http://schemas.microsoft.com/office/drawing/2014/main" id="{08F4ADA9-D3F0-7DED-9E0E-918F55320D84}"/>
                </a:ext>
              </a:extLst>
            </p:cNvPr>
            <p:cNvSpPr/>
            <p:nvPr/>
          </p:nvSpPr>
          <p:spPr>
            <a:xfrm>
              <a:off x="7033259" y="4319280"/>
              <a:ext cx="4556229" cy="848032"/>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0137294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A014713-2EC1-3882-2347-4212CB9096C6}"/>
              </a:ext>
            </a:extLst>
          </p:cNvPr>
          <p:cNvSpPr>
            <a:spLocks noGrp="1"/>
          </p:cNvSpPr>
          <p:nvPr>
            <p:ph type="title"/>
          </p:nvPr>
        </p:nvSpPr>
        <p:spPr/>
        <p:txBody>
          <a:bodyPr/>
          <a:lstStyle/>
          <a:p>
            <a:r>
              <a:rPr lang="en-US"/>
              <a:t>Action Items</a:t>
            </a:r>
          </a:p>
        </p:txBody>
      </p:sp>
      <p:graphicFrame>
        <p:nvGraphicFramePr>
          <p:cNvPr id="3" name="Content Placeholder 2">
            <a:extLst>
              <a:ext uri="{FF2B5EF4-FFF2-40B4-BE49-F238E27FC236}">
                <a16:creationId xmlns:a16="http://schemas.microsoft.com/office/drawing/2014/main" id="{B2257AC1-3AC9-6BC2-4BF9-030AE14267CF}"/>
              </a:ext>
            </a:extLst>
          </p:cNvPr>
          <p:cNvGraphicFramePr>
            <a:graphicFrameLocks noGrp="1"/>
          </p:cNvGraphicFramePr>
          <p:nvPr>
            <p:ph idx="1"/>
            <p:extLst>
              <p:ext uri="{D42A27DB-BD31-4B8C-83A1-F6EECF244321}">
                <p14:modId xmlns:p14="http://schemas.microsoft.com/office/powerpoint/2010/main" val="4064332152"/>
              </p:ext>
            </p:extLst>
          </p:nvPr>
        </p:nvGraphicFramePr>
        <p:xfrm>
          <a:off x="838199" y="1734344"/>
          <a:ext cx="10789226" cy="2865180"/>
        </p:xfrm>
        <a:graphic>
          <a:graphicData uri="http://schemas.openxmlformats.org/drawingml/2006/table">
            <a:tbl>
              <a:tblPr firstRow="1"/>
              <a:tblGrid>
                <a:gridCol w="5157356">
                  <a:extLst>
                    <a:ext uri="{9D8B030D-6E8A-4147-A177-3AD203B41FA5}">
                      <a16:colId xmlns:a16="http://schemas.microsoft.com/office/drawing/2014/main" val="869296340"/>
                    </a:ext>
                  </a:extLst>
                </a:gridCol>
                <a:gridCol w="1818409">
                  <a:extLst>
                    <a:ext uri="{9D8B030D-6E8A-4147-A177-3AD203B41FA5}">
                      <a16:colId xmlns:a16="http://schemas.microsoft.com/office/drawing/2014/main" val="2651280458"/>
                    </a:ext>
                  </a:extLst>
                </a:gridCol>
                <a:gridCol w="2015257">
                  <a:extLst>
                    <a:ext uri="{9D8B030D-6E8A-4147-A177-3AD203B41FA5}">
                      <a16:colId xmlns:a16="http://schemas.microsoft.com/office/drawing/2014/main" val="496005596"/>
                    </a:ext>
                  </a:extLst>
                </a:gridCol>
                <a:gridCol w="1798204">
                  <a:extLst>
                    <a:ext uri="{9D8B030D-6E8A-4147-A177-3AD203B41FA5}">
                      <a16:colId xmlns:a16="http://schemas.microsoft.com/office/drawing/2014/main" val="373414327"/>
                    </a:ext>
                  </a:extLst>
                </a:gridCol>
              </a:tblGrid>
              <a:tr h="494069">
                <a:tc>
                  <a:txBody>
                    <a:bodyPr/>
                    <a:lstStyle/>
                    <a:p>
                      <a:pPr rtl="0" fontAlgn="b">
                        <a:spcBef>
                          <a:spcPts val="100"/>
                        </a:spcBef>
                        <a:spcAft>
                          <a:spcPts val="100"/>
                        </a:spcAft>
                        <a:buNone/>
                      </a:pPr>
                      <a:r>
                        <a:rPr lang="en-US" sz="1800" b="1" i="0" u="none" strike="noStrike">
                          <a:solidFill>
                            <a:srgbClr val="FFFFFF"/>
                          </a:solidFill>
                          <a:effectLst/>
                          <a:latin typeface="Arial" panose="020B0604020202020204" pitchFamily="34" charset="0"/>
                        </a:rPr>
                        <a:t>Action Item</a:t>
                      </a:r>
                      <a:endParaRPr lang="en-US" sz="3200">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rtl="0" fontAlgn="b">
                        <a:spcBef>
                          <a:spcPts val="100"/>
                        </a:spcBef>
                        <a:spcAft>
                          <a:spcPts val="100"/>
                        </a:spcAft>
                        <a:buNone/>
                      </a:pPr>
                      <a:r>
                        <a:rPr lang="en-US" sz="1800" b="1" i="0" u="none" strike="noStrike">
                          <a:solidFill>
                            <a:srgbClr val="FFFFFF"/>
                          </a:solidFill>
                          <a:effectLst/>
                          <a:latin typeface="Arial" panose="020B0604020202020204" pitchFamily="34" charset="0"/>
                        </a:rPr>
                        <a:t>Person(s) Responsible</a:t>
                      </a:r>
                      <a:endParaRPr lang="en-US" sz="3200">
                        <a:effectLst/>
                      </a:endParaRPr>
                    </a:p>
                  </a:txBody>
                  <a:tcPr marL="68580" marR="6858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rtl="0" fontAlgn="b">
                        <a:spcBef>
                          <a:spcPts val="100"/>
                        </a:spcBef>
                        <a:spcAft>
                          <a:spcPts val="100"/>
                        </a:spcAft>
                        <a:buNone/>
                      </a:pPr>
                      <a:r>
                        <a:rPr lang="en-US" sz="1800" b="1" i="0" u="none" strike="noStrike">
                          <a:solidFill>
                            <a:srgbClr val="FFFFFF"/>
                          </a:solidFill>
                          <a:effectLst/>
                          <a:latin typeface="Arial" panose="020B0604020202020204" pitchFamily="34" charset="0"/>
                        </a:rPr>
                        <a:t>Planned</a:t>
                      </a:r>
                      <a:endParaRPr lang="en-US" sz="3200">
                        <a:effectLst/>
                      </a:endParaRPr>
                    </a:p>
                    <a:p>
                      <a:pPr algn="ctr" rtl="0" fontAlgn="b">
                        <a:spcBef>
                          <a:spcPts val="100"/>
                        </a:spcBef>
                        <a:spcAft>
                          <a:spcPts val="100"/>
                        </a:spcAft>
                        <a:buNone/>
                      </a:pPr>
                      <a:r>
                        <a:rPr lang="en-US" sz="1800" b="1" i="0" u="none" strike="noStrike">
                          <a:solidFill>
                            <a:srgbClr val="FFFFFF"/>
                          </a:solidFill>
                          <a:effectLst/>
                          <a:latin typeface="Arial" panose="020B0604020202020204" pitchFamily="34" charset="0"/>
                        </a:rPr>
                        <a:t>Completion Date</a:t>
                      </a:r>
                      <a:endParaRPr lang="en-US" sz="3200">
                        <a:effectLst/>
                      </a:endParaRPr>
                    </a:p>
                  </a:txBody>
                  <a:tcPr marL="68580" marR="6858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rtl="0" fontAlgn="b">
                        <a:spcBef>
                          <a:spcPts val="100"/>
                        </a:spcBef>
                        <a:spcAft>
                          <a:spcPts val="100"/>
                        </a:spcAft>
                        <a:buNone/>
                      </a:pPr>
                      <a:r>
                        <a:rPr lang="en-US" sz="1800" b="1" i="0" u="none" strike="noStrike">
                          <a:solidFill>
                            <a:srgbClr val="FFFFFF"/>
                          </a:solidFill>
                          <a:effectLst/>
                          <a:latin typeface="Arial" panose="020B0604020202020204" pitchFamily="34" charset="0"/>
                        </a:rPr>
                        <a:t>Date Completed</a:t>
                      </a:r>
                      <a:endParaRPr lang="en-US" sz="3200">
                        <a:effectLst/>
                      </a:endParaRPr>
                    </a:p>
                  </a:txBody>
                  <a:tcPr marL="68580" marR="6858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extLst>
                  <a:ext uri="{0D108BD9-81ED-4DB2-BD59-A6C34878D82A}">
                    <a16:rowId xmlns:a16="http://schemas.microsoft.com/office/drawing/2014/main" val="3907765434"/>
                  </a:ext>
                </a:extLst>
              </a:tr>
              <a:tr h="642650">
                <a:tc>
                  <a:txBody>
                    <a:bodyPr/>
                    <a:lstStyle/>
                    <a:p>
                      <a:pPr fontAlgn="t"/>
                      <a:r>
                        <a:rPr lang="en-US" sz="2000" dirty="0">
                          <a:effectLst/>
                          <a:latin typeface="Ink Free" panose="03080402000500000000" pitchFamily="66" charset="0"/>
                        </a:rPr>
                        <a:t>Submit BCBA CEU form with four passwords</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r>
                        <a:rPr lang="en-US">
                          <a:effectLst/>
                          <a:latin typeface="Ink Free" panose="03080402000500000000" pitchFamily="66" charset="0"/>
                        </a:rPr>
                        <a:t>Carrie</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r>
                        <a:rPr lang="en-US">
                          <a:effectLst/>
                          <a:latin typeface="Ink Free" panose="03080402000500000000" pitchFamily="66" charset="0"/>
                        </a:rPr>
                        <a:t>10/08/25</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br>
                        <a:rPr lang="en-US">
                          <a:effectLst/>
                        </a:rPr>
                      </a:br>
                      <a:endParaRPr lang="en-US">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01273243"/>
                  </a:ext>
                </a:extLst>
              </a:tr>
              <a:tr h="642650">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800">
                          <a:effectLst/>
                          <a:latin typeface="Ink Free" panose="03080402000500000000" pitchFamily="66" charset="0"/>
                        </a:rPr>
                        <a:t>Sign up for EMPOWER Session 4 (Mastering Behavior Specific Praise and Precorrection)</a:t>
                      </a:r>
                      <a:endParaRPr lang="en-US">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r>
                        <a:rPr lang="en-US">
                          <a:effectLst/>
                          <a:latin typeface="Ink Free" panose="03080402000500000000" pitchFamily="66" charset="0"/>
                        </a:rPr>
                        <a:t>Carrie</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r>
                        <a:rPr lang="en-US">
                          <a:effectLst/>
                          <a:latin typeface="Ink Free" panose="03080402000500000000" pitchFamily="66" charset="0"/>
                        </a:rPr>
                        <a:t>10/08/25</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br>
                        <a:rPr lang="en-US">
                          <a:effectLst/>
                        </a:rPr>
                      </a:br>
                      <a:endParaRPr lang="en-US">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29930262"/>
                  </a:ext>
                </a:extLst>
              </a:tr>
              <a:tr h="642650">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800">
                          <a:effectLst/>
                          <a:latin typeface="Ink Free" panose="03080402000500000000" pitchFamily="66" charset="0"/>
                        </a:rPr>
                        <a:t>Email instructional coach to schedule time to review Fall screening data to connect students with Tier 2 supports</a:t>
                      </a:r>
                      <a:endParaRPr lang="en-US">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r>
                        <a:rPr lang="en-US">
                          <a:effectLst/>
                          <a:latin typeface="Ink Free" panose="03080402000500000000" pitchFamily="66" charset="0"/>
                        </a:rPr>
                        <a:t>Carrie</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r>
                        <a:rPr lang="en-US">
                          <a:effectLst/>
                          <a:latin typeface="Ink Free" panose="03080402000500000000" pitchFamily="66" charset="0"/>
                        </a:rPr>
                        <a:t>10/09/25</a:t>
                      </a: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fontAlgn="t"/>
                      <a:br>
                        <a:rPr lang="en-US" dirty="0">
                          <a:effectLst/>
                        </a:rPr>
                      </a:br>
                      <a:endParaRPr lang="en-US" dirty="0">
                        <a:effectLst/>
                      </a:endParaRPr>
                    </a:p>
                  </a:txBody>
                  <a:tcPr marL="68580" marR="6858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40689589"/>
                  </a:ext>
                </a:extLst>
              </a:tr>
            </a:tbl>
          </a:graphicData>
        </a:graphic>
      </p:graphicFrame>
    </p:spTree>
    <p:extLst>
      <p:ext uri="{BB962C8B-B14F-4D97-AF65-F5344CB8AC3E}">
        <p14:creationId xmlns:p14="http://schemas.microsoft.com/office/powerpoint/2010/main" val="4731300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5702C-1EB5-3FB6-07D9-06EF3BEE4D65}"/>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B44307C-A55C-452A-3080-C96F547B7B25}"/>
              </a:ext>
            </a:extLst>
          </p:cNvPr>
          <p:cNvSpPr>
            <a:spLocks noGrp="1"/>
          </p:cNvSpPr>
          <p:nvPr>
            <p:ph type="title"/>
          </p:nvPr>
        </p:nvSpPr>
        <p:spPr/>
        <p:txBody>
          <a:bodyPr/>
          <a:lstStyle/>
          <a:p>
            <a:r>
              <a:rPr lang="en-US"/>
              <a:t>Project EMPOWER+</a:t>
            </a:r>
          </a:p>
        </p:txBody>
      </p:sp>
      <p:pic>
        <p:nvPicPr>
          <p:cNvPr id="13" name="Picture" descr="Ci3T Project EMPOWER+ 2025-2026 Flyer">
            <a:extLst>
              <a:ext uri="{FF2B5EF4-FFF2-40B4-BE49-F238E27FC236}">
                <a16:creationId xmlns:a16="http://schemas.microsoft.com/office/drawing/2014/main" id="{5B72C408-784A-1E90-1204-C7ABA03341CD}"/>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592394" y="1690688"/>
            <a:ext cx="3285989" cy="4254014"/>
          </a:xfrm>
          <a:prstGeom prst="rect">
            <a:avLst/>
          </a:prstGeom>
          <a:ln>
            <a:solidFill>
              <a:schemeClr val="tx1"/>
            </a:solidFill>
          </a:ln>
        </p:spPr>
      </p:pic>
      <p:graphicFrame>
        <p:nvGraphicFramePr>
          <p:cNvPr id="5" name="Content">
            <a:extLst>
              <a:ext uri="{FF2B5EF4-FFF2-40B4-BE49-F238E27FC236}">
                <a16:creationId xmlns:a16="http://schemas.microsoft.com/office/drawing/2014/main" id="{87D82CF0-5334-8870-3F34-D9956EA20A51}"/>
              </a:ext>
            </a:extLst>
          </p:cNvPr>
          <p:cNvGraphicFramePr>
            <a:graphicFrameLocks noGrp="1"/>
          </p:cNvGraphicFramePr>
          <p:nvPr>
            <p:ph idx="1"/>
          </p:nvPr>
        </p:nvGraphicFramePr>
        <p:xfrm>
          <a:off x="4077707" y="1690688"/>
          <a:ext cx="7524358" cy="4254011"/>
        </p:xfrm>
        <a:graphic>
          <a:graphicData uri="http://schemas.openxmlformats.org/drawingml/2006/table">
            <a:tbl>
              <a:tblPr firstRow="1" bandRow="1">
                <a:tableStyleId>{5C22544A-7EE6-4342-B048-85BDC9FD1C3A}</a:tableStyleId>
              </a:tblPr>
              <a:tblGrid>
                <a:gridCol w="5764384">
                  <a:extLst>
                    <a:ext uri="{9D8B030D-6E8A-4147-A177-3AD203B41FA5}">
                      <a16:colId xmlns:a16="http://schemas.microsoft.com/office/drawing/2014/main" val="1684673339"/>
                    </a:ext>
                  </a:extLst>
                </a:gridCol>
                <a:gridCol w="1759974">
                  <a:extLst>
                    <a:ext uri="{9D8B030D-6E8A-4147-A177-3AD203B41FA5}">
                      <a16:colId xmlns:a16="http://schemas.microsoft.com/office/drawing/2014/main" val="2203440040"/>
                    </a:ext>
                  </a:extLst>
                </a:gridCol>
              </a:tblGrid>
              <a:tr h="449119">
                <a:tc>
                  <a:txBody>
                    <a:bodyPr/>
                    <a:lstStyle/>
                    <a:p>
                      <a:pPr marL="0" marR="0">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EMPOWER+ Session</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tc>
                  <a:txBody>
                    <a:bodyPr/>
                    <a:lstStyle/>
                    <a:p>
                      <a:pPr marL="0" marR="0" algn="ctr">
                        <a:lnSpc>
                          <a:spcPct val="107000"/>
                        </a:lnSpc>
                        <a:spcAft>
                          <a:spcPts val="800"/>
                        </a:spcAft>
                        <a:buNone/>
                      </a:pPr>
                      <a:r>
                        <a:rPr lang="en-US" sz="1800" b="1"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9F2D0"/>
                    </a:solidFill>
                  </a:tcPr>
                </a:tc>
                <a:extLst>
                  <a:ext uri="{0D108BD9-81ED-4DB2-BD59-A6C34878D82A}">
                    <a16:rowId xmlns:a16="http://schemas.microsoft.com/office/drawing/2014/main" val="247796365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Starting Strong: Effective Tier 1 Practices for Educators</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September 24,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47557844"/>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From Data to Action: Using Systematic Screening to Inform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October 8, 2025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60048670"/>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Ci3T In Action: Integrated Lesson Planning for Enhanced Instruction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November 18, 2025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36306396"/>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Mastering Behavior Specific Praise and Precorrection</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January 21,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082934785"/>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ptos" panose="020B0004020202020204" pitchFamily="34" charset="0"/>
                        </a:rPr>
                        <a:t>A 6-Step Instructional Approach for Responding to Challenging Behaviors: A Tier 1 Practice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February 10,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60607327"/>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2 Support for Students Experiencing Anxious Feelings: Recognize. Relax. Record.</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March 25, 2026 (Wednesday)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08570271"/>
                  </a:ext>
                </a:extLst>
              </a:tr>
              <a:tr h="543556">
                <a:tc>
                  <a:txBody>
                    <a:bodyPr/>
                    <a:lstStyle/>
                    <a:p>
                      <a:pPr marL="0" marR="0">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 Tier 3 Support for Students with Intensive Intervention Needs: Functional Assessment-Based Intervention (FABI) </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07000"/>
                        </a:lnSpc>
                        <a:spcAft>
                          <a:spcPts val="800"/>
                        </a:spcAft>
                        <a:buNone/>
                      </a:pPr>
                      <a:r>
                        <a:rPr lang="en-US" sz="1400" kern="0">
                          <a:solidFill>
                            <a:sysClr val="windowText" lastClr="000000"/>
                          </a:solidFill>
                          <a:effectLst/>
                          <a:latin typeface="Aptos" panose="020B0004020202020204" pitchFamily="34" charset="0"/>
                          <a:ea typeface="Aptos" panose="020B0004020202020204" pitchFamily="34" charset="0"/>
                          <a:cs typeface="Arial" panose="020B0604020202020204" pitchFamily="34" charset="0"/>
                        </a:rPr>
                        <a:t>April 28, 2026 (Tuesday)</a:t>
                      </a:r>
                      <a:endParaRPr lang="en-US" sz="1400" kern="100">
                        <a:solidFill>
                          <a:sysClr val="windowText" lastClr="000000"/>
                        </a:solidFill>
                        <a:effectLst/>
                        <a:latin typeface="Aptos" panose="020B0004020202020204" pitchFamily="34" charset="0"/>
                        <a:ea typeface="Aptos" panose="020B0004020202020204" pitchFamily="34" charset="0"/>
                        <a:cs typeface="Arial" panose="020B0604020202020204" pitchFamily="34" charset="0"/>
                      </a:endParaRPr>
                    </a:p>
                  </a:txBody>
                  <a:tcPr marL="49285" marR="4928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57824719"/>
                  </a:ext>
                </a:extLst>
              </a:tr>
            </a:tbl>
          </a:graphicData>
        </a:graphic>
      </p:graphicFrame>
    </p:spTree>
    <p:extLst>
      <p:ext uri="{BB962C8B-B14F-4D97-AF65-F5344CB8AC3E}">
        <p14:creationId xmlns:p14="http://schemas.microsoft.com/office/powerpoint/2010/main" val="121361076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819D9B-7F4F-179B-28A5-D40C8494DCA7}"/>
            </a:ext>
          </a:extLst>
        </p:cNvPr>
        <p:cNvGrpSpPr/>
        <p:nvPr/>
      </p:nvGrpSpPr>
      <p:grpSpPr>
        <a:xfrm>
          <a:off x="0" y="0"/>
          <a:ext cx="0" cy="0"/>
          <a:chOff x="0" y="0"/>
          <a:chExt cx="0" cy="0"/>
        </a:xfrm>
      </p:grpSpPr>
      <p:sp>
        <p:nvSpPr>
          <p:cNvPr id="2" name="Title">
            <a:extLst>
              <a:ext uri="{FF2B5EF4-FFF2-40B4-BE49-F238E27FC236}">
                <a16:creationId xmlns:a16="http://schemas.microsoft.com/office/drawing/2014/main" id="{AB30496D-0C0C-19FA-16B9-1D7568E79B94}"/>
              </a:ext>
            </a:extLst>
          </p:cNvPr>
          <p:cNvSpPr txBox="1">
            <a:spLocks noGrp="1"/>
          </p:cNvSpPr>
          <p:nvPr>
            <p:ph type="title" idx="4294967295"/>
          </p:nvPr>
        </p:nvSpPr>
        <p:spPr>
          <a:xfrm>
            <a:off x="838200" y="365125"/>
            <a:ext cx="10515600" cy="1325563"/>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150" normalizeH="0" baseline="0" noProof="0">
                <a:ln>
                  <a:noFill/>
                </a:ln>
                <a:solidFill>
                  <a:prstClr val="black"/>
                </a:solidFill>
                <a:effectLst/>
                <a:uLnTx/>
                <a:uFillTx/>
                <a:latin typeface="Arial" panose="020B0604020202020204"/>
                <a:ea typeface="+mj-ea"/>
                <a:cs typeface="+mj-cs"/>
              </a:rPr>
              <a:t>Ci3T Trainers and Coaches Calls </a:t>
            </a:r>
          </a:p>
        </p:txBody>
      </p:sp>
      <p:pic>
        <p:nvPicPr>
          <p:cNvPr id="9" name="Picture" descr="Ci3T Trainers and Coaches Calls Flyer">
            <a:extLst>
              <a:ext uri="{FF2B5EF4-FFF2-40B4-BE49-F238E27FC236}">
                <a16:creationId xmlns:a16="http://schemas.microsoft.com/office/drawing/2014/main" id="{786EADC8-51A1-042A-68D5-331E47043A66}"/>
              </a:ext>
            </a:extLst>
          </p:cNvPr>
          <p:cNvPicPr>
            <a:picLocks noChangeAspect="1"/>
          </p:cNvPicPr>
          <p:nvPr/>
        </p:nvPicPr>
        <p:blipFill>
          <a:blip r:embed="rId3"/>
          <a:srcRect/>
          <a:stretch/>
        </p:blipFill>
        <p:spPr>
          <a:xfrm>
            <a:off x="493643" y="1630031"/>
            <a:ext cx="3478395" cy="4467885"/>
          </a:xfrm>
          <a:prstGeom prst="rect">
            <a:avLst/>
          </a:prstGeom>
          <a:ln>
            <a:noFill/>
          </a:ln>
        </p:spPr>
      </p:pic>
      <p:graphicFrame>
        <p:nvGraphicFramePr>
          <p:cNvPr id="6" name="Table">
            <a:extLst>
              <a:ext uri="{FF2B5EF4-FFF2-40B4-BE49-F238E27FC236}">
                <a16:creationId xmlns:a16="http://schemas.microsoft.com/office/drawing/2014/main" id="{1D4FC111-20DB-D61A-461E-A89D79170051}"/>
              </a:ext>
            </a:extLst>
          </p:cNvPr>
          <p:cNvGraphicFramePr>
            <a:graphicFrameLocks noGrp="1"/>
          </p:cNvGraphicFramePr>
          <p:nvPr/>
        </p:nvGraphicFramePr>
        <p:xfrm>
          <a:off x="4141655" y="1235073"/>
          <a:ext cx="6751634" cy="5257802"/>
        </p:xfrm>
        <a:graphic>
          <a:graphicData uri="http://schemas.openxmlformats.org/drawingml/2006/table">
            <a:tbl>
              <a:tblPr firstRow="1" firstCol="1" bandRow="1"/>
              <a:tblGrid>
                <a:gridCol w="4515328">
                  <a:extLst>
                    <a:ext uri="{9D8B030D-6E8A-4147-A177-3AD203B41FA5}">
                      <a16:colId xmlns:a16="http://schemas.microsoft.com/office/drawing/2014/main" val="1731182503"/>
                    </a:ext>
                  </a:extLst>
                </a:gridCol>
                <a:gridCol w="2236306">
                  <a:extLst>
                    <a:ext uri="{9D8B030D-6E8A-4147-A177-3AD203B41FA5}">
                      <a16:colId xmlns:a16="http://schemas.microsoft.com/office/drawing/2014/main" val="2473010526"/>
                    </a:ext>
                  </a:extLst>
                </a:gridCol>
              </a:tblGrid>
              <a:tr h="477982">
                <a:tc>
                  <a:txBody>
                    <a:bodyPr/>
                    <a:lstStyle/>
                    <a:p>
                      <a:pPr marL="0" marR="0">
                        <a:lnSpc>
                          <a:spcPct val="100000"/>
                        </a:lnSpc>
                        <a:spcAft>
                          <a:spcPts val="0"/>
                        </a:spcAft>
                        <a:buNone/>
                      </a:pPr>
                      <a:r>
                        <a:rPr lang="en-US" sz="1800" b="1" kern="0">
                          <a:solidFill>
                            <a:srgbClr val="000000"/>
                          </a:solidFill>
                          <a:effectLst/>
                          <a:latin typeface="Aptos" panose="020B0004020202020204" pitchFamily="34" charset="0"/>
                          <a:ea typeface="Aptos" panose="020B0004020202020204" pitchFamily="34" charset="0"/>
                          <a:cs typeface="Arial" panose="020B0604020202020204" pitchFamily="34" charset="0"/>
                        </a:rPr>
                        <a:t>Ci3T Trainers and Coaches Calls Session</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tc>
                  <a:txBody>
                    <a:bodyPr/>
                    <a:lstStyle/>
                    <a:p>
                      <a:pPr marL="0" marR="0" algn="ctr">
                        <a:lnSpc>
                          <a:spcPct val="100000"/>
                        </a:lnSpc>
                        <a:spcAft>
                          <a:spcPts val="0"/>
                        </a:spcAft>
                        <a:buNone/>
                      </a:pPr>
                      <a:r>
                        <a:rPr lang="en-US" sz="1800" b="1" kern="0">
                          <a:solidFill>
                            <a:srgbClr val="000000"/>
                          </a:solidFill>
                          <a:effectLst/>
                          <a:latin typeface="Aptos" panose="020B0004020202020204" pitchFamily="34" charset="0"/>
                          <a:ea typeface="Aptos" panose="020B0004020202020204" pitchFamily="34" charset="0"/>
                          <a:cs typeface="Arial" panose="020B0604020202020204" pitchFamily="34" charset="0"/>
                        </a:rPr>
                        <a:t>Date</a:t>
                      </a:r>
                      <a:endParaRPr lang="en-US" sz="18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1E4F5"/>
                    </a:solidFill>
                  </a:tcPr>
                </a:tc>
                <a:extLst>
                  <a:ext uri="{0D108BD9-81ED-4DB2-BD59-A6C34878D82A}">
                    <a16:rowId xmlns:a16="http://schemas.microsoft.com/office/drawing/2014/main" val="2663122654"/>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1</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August 20,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65051497"/>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2</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September 3,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77287935"/>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3</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October 1,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90124570"/>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4</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November 5,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89764606"/>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5</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December 2, 2025</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32972932"/>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6</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January 22,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(Thursday)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0336836"/>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7</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February 17,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3522422"/>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8</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March 10,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(Tuesday)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22930947"/>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9</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April 15,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55459014"/>
                  </a:ext>
                </a:extLst>
              </a:tr>
              <a:tr h="477982">
                <a:tc>
                  <a:txBody>
                    <a:bodyPr/>
                    <a:lstStyle/>
                    <a:p>
                      <a:pPr marL="0" marR="0">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Ci3T Trainers and Coaches Call 10</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May 13, 2026</a:t>
                      </a:r>
                    </a:p>
                    <a:p>
                      <a:pPr marL="0" marR="0" algn="ctr">
                        <a:lnSpc>
                          <a:spcPct val="100000"/>
                        </a:lnSpc>
                        <a:spcAft>
                          <a:spcPts val="0"/>
                        </a:spcAft>
                        <a:buNone/>
                      </a:pPr>
                      <a:r>
                        <a:rPr lang="en-US" sz="1400" kern="0">
                          <a:effectLst/>
                          <a:latin typeface="Aptos" panose="020B0004020202020204" pitchFamily="34" charset="0"/>
                          <a:ea typeface="Aptos" panose="020B0004020202020204" pitchFamily="34" charset="0"/>
                          <a:cs typeface="Arial" panose="020B0604020202020204" pitchFamily="34" charset="0"/>
                        </a:rPr>
                        <a:t>(Wednesday)</a:t>
                      </a:r>
                      <a:endParaRPr lang="en-US" sz="1400" kern="100">
                        <a:effectLst/>
                        <a:latin typeface="Aptos" panose="020B0004020202020204" pitchFamily="34" charset="0"/>
                        <a:ea typeface="Aptos" panose="020B000402020202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03367908"/>
                  </a:ext>
                </a:extLst>
              </a:tr>
            </a:tbl>
          </a:graphicData>
        </a:graphic>
      </p:graphicFrame>
    </p:spTree>
    <p:extLst>
      <p:ext uri="{BB962C8B-B14F-4D97-AF65-F5344CB8AC3E}">
        <p14:creationId xmlns:p14="http://schemas.microsoft.com/office/powerpoint/2010/main" val="129059388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a:extLst>
              <a:ext uri="{FF2B5EF4-FFF2-40B4-BE49-F238E27FC236}">
                <a16:creationId xmlns:a16="http://schemas.microsoft.com/office/drawing/2014/main" id="{D1364827-4E84-9A46-0A75-908EEA34608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a:t>Thank you!</a:t>
            </a:r>
          </a:p>
        </p:txBody>
      </p:sp>
      <p:sp>
        <p:nvSpPr>
          <p:cNvPr id="32" name="Textbox">
            <a:extLst>
              <a:ext uri="{FF2B5EF4-FFF2-40B4-BE49-F238E27FC236}">
                <a16:creationId xmlns:a16="http://schemas.microsoft.com/office/drawing/2014/main" id="{A1BFA1ED-E29C-A058-6D78-DD52B15BDA08}"/>
              </a:ext>
              <a:ext uri="{C183D7F6-B498-43B3-948B-1728B52AA6E4}">
                <adec:decorative xmlns:adec="http://schemas.microsoft.com/office/drawing/2017/decorative" val="0"/>
              </a:ext>
            </a:extLst>
          </p:cNvPr>
          <p:cNvSpPr/>
          <p:nvPr/>
        </p:nvSpPr>
        <p:spPr>
          <a:xfrm>
            <a:off x="9548907" y="1861338"/>
            <a:ext cx="2456627" cy="410881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spAutoFit/>
          </a:bodyPr>
          <a:lstStyle/>
          <a:p>
            <a:pPr>
              <a:spcAft>
                <a:spcPts val="1200"/>
              </a:spcAft>
              <a:buClr>
                <a:srgbClr val="0BC58A"/>
              </a:buClr>
            </a:pPr>
            <a:r>
              <a:rPr lang="en-US" sz="2800" spc="-100">
                <a:solidFill>
                  <a:schemeClr val="accent4"/>
                </a:solidFill>
                <a:ea typeface="Roboto" pitchFamily="2" charset="0"/>
              </a:rPr>
              <a:t>Tag us in your Ci3T highlights, we love to see Ci3T in action! </a:t>
            </a:r>
          </a:p>
          <a:p>
            <a:pPr>
              <a:spcAft>
                <a:spcPts val="600"/>
              </a:spcAft>
              <a:buClr>
                <a:srgbClr val="0BC58A"/>
              </a:buClr>
            </a:pPr>
            <a:r>
              <a:rPr lang="en-US" sz="2800" spc="-100">
                <a:solidFill>
                  <a:schemeClr val="accent4"/>
                </a:solidFill>
                <a:ea typeface="Roboto" pitchFamily="2" charset="0"/>
              </a:rPr>
              <a:t>Follow us on </a:t>
            </a:r>
            <a:r>
              <a:rPr lang="en-US" sz="2800" b="1" spc="-100">
                <a:solidFill>
                  <a:schemeClr val="accent5"/>
                </a:solidFill>
                <a:ea typeface="Roboto" pitchFamily="2" charset="0"/>
              </a:rPr>
              <a:t>Instagram</a:t>
            </a:r>
            <a:r>
              <a:rPr lang="en-US" sz="2800" spc="-100">
                <a:solidFill>
                  <a:schemeClr val="accent4"/>
                </a:solidFill>
                <a:ea typeface="Roboto" pitchFamily="2" charset="0"/>
              </a:rPr>
              <a:t> for updates and new resources!</a:t>
            </a:r>
          </a:p>
          <a:p>
            <a:pPr>
              <a:spcAft>
                <a:spcPts val="600"/>
              </a:spcAft>
              <a:buClr>
                <a:srgbClr val="0BC58A"/>
              </a:buClr>
            </a:pPr>
            <a:endParaRPr lang="en-US" sz="2800" spc="-100">
              <a:solidFill>
                <a:schemeClr val="accent4"/>
              </a:solidFill>
              <a:ea typeface="Roboto" pitchFamily="2" charset="0"/>
            </a:endParaRPr>
          </a:p>
        </p:txBody>
      </p:sp>
      <p:grpSp>
        <p:nvGrpSpPr>
          <p:cNvPr id="5" name="Group 3" descr="Find us on Instagram @Ci3Tmodel">
            <a:extLst>
              <a:ext uri="{FF2B5EF4-FFF2-40B4-BE49-F238E27FC236}">
                <a16:creationId xmlns:a16="http://schemas.microsoft.com/office/drawing/2014/main" id="{E2224B93-FE6D-FCDF-80D2-C2D9B978A415}"/>
              </a:ext>
            </a:extLst>
          </p:cNvPr>
          <p:cNvGrpSpPr/>
          <p:nvPr/>
        </p:nvGrpSpPr>
        <p:grpSpPr>
          <a:xfrm>
            <a:off x="9292079" y="236842"/>
            <a:ext cx="2856101" cy="1440520"/>
            <a:chOff x="9292079" y="236842"/>
            <a:chExt cx="2856101" cy="1440520"/>
          </a:xfrm>
        </p:grpSpPr>
        <p:sp>
          <p:nvSpPr>
            <p:cNvPr id="20" name="Rectangle">
              <a:extLst>
                <a:ext uri="{FF2B5EF4-FFF2-40B4-BE49-F238E27FC236}">
                  <a16:creationId xmlns:a16="http://schemas.microsoft.com/office/drawing/2014/main" id="{103543FE-D9DC-616D-C2AC-5026487A44E5}"/>
                </a:ext>
                <a:ext uri="{C183D7F6-B498-43B3-948B-1728B52AA6E4}">
                  <adec:decorative xmlns:adec="http://schemas.microsoft.com/office/drawing/2017/decorative" val="1"/>
                </a:ext>
              </a:extLst>
            </p:cNvPr>
            <p:cNvSpPr/>
            <p:nvPr/>
          </p:nvSpPr>
          <p:spPr>
            <a:xfrm rot="5400000">
              <a:off x="10195589" y="-275230"/>
              <a:ext cx="1049082" cy="2856101"/>
            </a:xfrm>
            <a:prstGeom prst="round2SameRect">
              <a:avLst>
                <a:gd name="adj1" fmla="val 50000"/>
                <a:gd name="adj2" fmla="val 0"/>
              </a:avLst>
            </a:prstGeom>
            <a:solidFill>
              <a:schemeClr val="accent5"/>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Instagram Tag">
              <a:extLst>
                <a:ext uri="{FF2B5EF4-FFF2-40B4-BE49-F238E27FC236}">
                  <a16:creationId xmlns:a16="http://schemas.microsoft.com/office/drawing/2014/main" id="{C8E94276-245E-6D26-500E-058D266F0192}"/>
                </a:ext>
                <a:ext uri="{C183D7F6-B498-43B3-948B-1728B52AA6E4}">
                  <adec:decorative xmlns:adec="http://schemas.microsoft.com/office/drawing/2017/decorative" val="1"/>
                </a:ext>
              </a:extLst>
            </p:cNvPr>
            <p:cNvSpPr/>
            <p:nvPr/>
          </p:nvSpPr>
          <p:spPr>
            <a:xfrm flipH="1">
              <a:off x="9641558" y="937376"/>
              <a:ext cx="2071080" cy="430887"/>
            </a:xfrm>
            <a:prstGeom prst="rect">
              <a:avLst/>
            </a:prstGeom>
          </p:spPr>
          <p:txBody>
            <a:bodyPr wrap="none" lIns="0" tIns="0" rIns="0" bIns="0">
              <a:spAutoFit/>
            </a:bodyPr>
            <a:lstStyle/>
            <a:p>
              <a:pPr lvl="0" algn="r"/>
              <a:r>
                <a:rPr lang="en-US" sz="2800" b="1" baseline="30000">
                  <a:solidFill>
                    <a:schemeClr val="bg1"/>
                  </a:solidFill>
                  <a:latin typeface="+mj-lt"/>
                </a:rPr>
                <a:t>@</a:t>
              </a:r>
              <a:r>
                <a:rPr lang="en-US" sz="2800" b="1">
                  <a:solidFill>
                    <a:schemeClr val="bg1"/>
                  </a:solidFill>
                  <a:latin typeface="+mj-lt"/>
                </a:rPr>
                <a:t>Ci3Tmodel</a:t>
              </a:r>
              <a:endParaRPr lang="en-US" sz="3200" b="1">
                <a:solidFill>
                  <a:schemeClr val="bg1"/>
                </a:solidFill>
                <a:latin typeface="+mj-lt"/>
              </a:endParaRPr>
            </a:p>
          </p:txBody>
        </p:sp>
        <p:pic>
          <p:nvPicPr>
            <p:cNvPr id="59" name="Instagram Graphic">
              <a:extLst>
                <a:ext uri="{FF2B5EF4-FFF2-40B4-BE49-F238E27FC236}">
                  <a16:creationId xmlns:a16="http://schemas.microsoft.com/office/drawing/2014/main" id="{E9A21982-9AF9-778D-9FF2-AB218E9958B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34198" y="236842"/>
              <a:ext cx="685800" cy="685800"/>
            </a:xfrm>
            <a:prstGeom prst="rect">
              <a:avLst/>
            </a:prstGeom>
          </p:spPr>
        </p:pic>
      </p:grpSp>
      <p:grpSp>
        <p:nvGrpSpPr>
          <p:cNvPr id="6" name="Group 4" descr="Tag us #Ci3T">
            <a:extLst>
              <a:ext uri="{FF2B5EF4-FFF2-40B4-BE49-F238E27FC236}">
                <a16:creationId xmlns:a16="http://schemas.microsoft.com/office/drawing/2014/main" id="{4DF3047A-EBA0-A437-7E5B-ABCCC856EDF3}"/>
              </a:ext>
            </a:extLst>
          </p:cNvPr>
          <p:cNvGrpSpPr/>
          <p:nvPr/>
        </p:nvGrpSpPr>
        <p:grpSpPr>
          <a:xfrm>
            <a:off x="502380" y="628280"/>
            <a:ext cx="2396895" cy="1049082"/>
            <a:chOff x="503024" y="3631292"/>
            <a:chExt cx="2396895" cy="1049082"/>
          </a:xfrm>
        </p:grpSpPr>
        <p:sp>
          <p:nvSpPr>
            <p:cNvPr id="41" name="Rectangle">
              <a:extLst>
                <a:ext uri="{FF2B5EF4-FFF2-40B4-BE49-F238E27FC236}">
                  <a16:creationId xmlns:a16="http://schemas.microsoft.com/office/drawing/2014/main" id="{5D3C760B-7DB2-54B7-D015-68C5AAAC5E34}"/>
                </a:ext>
              </a:extLst>
            </p:cNvPr>
            <p:cNvSpPr/>
            <p:nvPr/>
          </p:nvSpPr>
          <p:spPr>
            <a:xfrm rot="16200000" flipH="1">
              <a:off x="1176931" y="2957385"/>
              <a:ext cx="1049082" cy="2396895"/>
            </a:xfrm>
            <a:prstGeom prst="round2SameRect">
              <a:avLst>
                <a:gd name="adj1" fmla="val 50000"/>
                <a:gd name="adj2" fmla="val 0"/>
              </a:avLst>
            </a:prstGeom>
            <a:solidFill>
              <a:schemeClr val="accent4"/>
            </a:solidFill>
            <a:ln>
              <a:noFill/>
            </a:ln>
            <a:effectLst>
              <a:innerShdw blurRad="50800" dist="25400" dir="162000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44" name="Textbox">
              <a:extLst>
                <a:ext uri="{FF2B5EF4-FFF2-40B4-BE49-F238E27FC236}">
                  <a16:creationId xmlns:a16="http://schemas.microsoft.com/office/drawing/2014/main" id="{05912D27-1AA2-CE82-D52D-D2695A16DFF9}"/>
                </a:ext>
              </a:extLst>
            </p:cNvPr>
            <p:cNvSpPr/>
            <p:nvPr/>
          </p:nvSpPr>
          <p:spPr>
            <a:xfrm flipH="1">
              <a:off x="677732" y="3756824"/>
              <a:ext cx="2117838" cy="738664"/>
            </a:xfrm>
            <a:prstGeom prst="rect">
              <a:avLst/>
            </a:prstGeom>
          </p:spPr>
          <p:txBody>
            <a:bodyPr wrap="square" lIns="0" tIns="0" rIns="0" bIns="0">
              <a:spAutoFit/>
            </a:bodyPr>
            <a:lstStyle/>
            <a:p>
              <a:pPr lvl="0" algn="ctr"/>
              <a:r>
                <a:rPr lang="en-US" sz="4800" b="1">
                  <a:solidFill>
                    <a:schemeClr val="bg1"/>
                  </a:solidFill>
                  <a:latin typeface="+mj-lt"/>
                </a:rPr>
                <a:t>#Ci3T</a:t>
              </a:r>
              <a:endParaRPr lang="en-US" sz="5400" b="1">
                <a:solidFill>
                  <a:schemeClr val="bg1"/>
                </a:solidFill>
                <a:latin typeface="+mj-lt"/>
              </a:endParaRPr>
            </a:p>
          </p:txBody>
        </p:sp>
      </p:grpSp>
      <p:grpSp>
        <p:nvGrpSpPr>
          <p:cNvPr id="19" name="Group 1" descr="Thank you! Find us on ci3t.org">
            <a:extLst>
              <a:ext uri="{FF2B5EF4-FFF2-40B4-BE49-F238E27FC236}">
                <a16:creationId xmlns:a16="http://schemas.microsoft.com/office/drawing/2014/main" id="{4F8EE055-D412-F317-53EB-93FE726D78F6}"/>
              </a:ext>
            </a:extLst>
          </p:cNvPr>
          <p:cNvGrpSpPr/>
          <p:nvPr/>
        </p:nvGrpSpPr>
        <p:grpSpPr>
          <a:xfrm>
            <a:off x="2899918" y="380045"/>
            <a:ext cx="6392161" cy="6453540"/>
            <a:chOff x="2899918" y="380045"/>
            <a:chExt cx="6392161" cy="6453540"/>
          </a:xfrm>
        </p:grpSpPr>
        <p:pic>
          <p:nvPicPr>
            <p:cNvPr id="65" name="Picture 3">
              <a:extLst>
                <a:ext uri="{FF2B5EF4-FFF2-40B4-BE49-F238E27FC236}">
                  <a16:creationId xmlns:a16="http://schemas.microsoft.com/office/drawing/2014/main" id="{315BD4C5-4BFE-50F1-2A69-C83A1FF23F28}"/>
                </a:ext>
                <a:ext uri="{C183D7F6-B498-43B3-948B-1728B52AA6E4}">
                  <adec:decorative xmlns:adec="http://schemas.microsoft.com/office/drawing/2017/decorative" val="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003626" y="506390"/>
              <a:ext cx="6184102" cy="6327195"/>
            </a:xfrm>
            <a:prstGeom prst="rect">
              <a:avLst/>
            </a:prstGeom>
          </p:spPr>
        </p:pic>
        <p:sp>
          <p:nvSpPr>
            <p:cNvPr id="12" name="Shading">
              <a:extLst>
                <a:ext uri="{FF2B5EF4-FFF2-40B4-BE49-F238E27FC236}">
                  <a16:creationId xmlns:a16="http://schemas.microsoft.com/office/drawing/2014/main" id="{F7CEAEE8-1E43-F873-6731-9E005C4345FF}"/>
                </a:ext>
                <a:ext uri="{C183D7F6-B498-43B3-948B-1728B52AA6E4}">
                  <adec:decorative xmlns:adec="http://schemas.microsoft.com/office/drawing/2017/decorative" val="1"/>
                </a:ext>
              </a:extLst>
            </p:cNvPr>
            <p:cNvSpPr/>
            <p:nvPr/>
          </p:nvSpPr>
          <p:spPr>
            <a:xfrm>
              <a:off x="3003947" y="481197"/>
              <a:ext cx="6184102" cy="6337300"/>
            </a:xfrm>
            <a:prstGeom prst="rect">
              <a:avLst/>
            </a:prstGeom>
            <a:gradFill flip="none" rotWithShape="1">
              <a:gsLst>
                <a:gs pos="0">
                  <a:schemeClr val="accent5">
                    <a:lumMod val="0"/>
                    <a:lumOff val="100000"/>
                    <a:alpha val="88000"/>
                  </a:schemeClr>
                </a:gs>
                <a:gs pos="34000">
                  <a:schemeClr val="accent5">
                    <a:lumMod val="0"/>
                    <a:lumOff val="100000"/>
                    <a:alpha val="80000"/>
                  </a:schemeClr>
                </a:gs>
                <a:gs pos="100000">
                  <a:schemeClr val="accent5">
                    <a:lumMod val="100000"/>
                  </a:schemeClr>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utline">
              <a:extLst>
                <a:ext uri="{FF2B5EF4-FFF2-40B4-BE49-F238E27FC236}">
                  <a16:creationId xmlns:a16="http://schemas.microsoft.com/office/drawing/2014/main" id="{6503E3C3-C801-4B6D-55E1-5236EC863F39}"/>
                </a:ext>
                <a:ext uri="{C183D7F6-B498-43B3-948B-1728B52AA6E4}">
                  <adec:decorative xmlns:adec="http://schemas.microsoft.com/office/drawing/2017/decorative" val="1"/>
                </a:ext>
              </a:extLst>
            </p:cNvPr>
            <p:cNvSpPr/>
            <p:nvPr/>
          </p:nvSpPr>
          <p:spPr>
            <a:xfrm>
              <a:off x="2899918" y="380045"/>
              <a:ext cx="6392161" cy="6453540"/>
            </a:xfrm>
            <a:custGeom>
              <a:avLst/>
              <a:gdLst>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535424"/>
                <a:gd name="connsiteY0" fmla="*/ 0 h 6629400"/>
                <a:gd name="connsiteX1" fmla="*/ 4535424 w 4535424"/>
                <a:gd name="connsiteY1" fmla="*/ 0 h 6629400"/>
                <a:gd name="connsiteX2" fmla="*/ 4535424 w 4535424"/>
                <a:gd name="connsiteY2" fmla="*/ 6629400 h 6629400"/>
                <a:gd name="connsiteX3" fmla="*/ 2216748 w 4535424"/>
                <a:gd name="connsiteY3" fmla="*/ 6625069 h 6629400"/>
                <a:gd name="connsiteX4" fmla="*/ 0 w 4535424"/>
                <a:gd name="connsiteY4" fmla="*/ 6629400 h 6629400"/>
                <a:gd name="connsiteX5" fmla="*/ 0 w 4535424"/>
                <a:gd name="connsiteY5" fmla="*/ 0 h 6629400"/>
                <a:gd name="connsiteX0" fmla="*/ 0 w 4535424"/>
                <a:gd name="connsiteY0" fmla="*/ 0 h 6629400"/>
                <a:gd name="connsiteX1" fmla="*/ 4535424 w 4535424"/>
                <a:gd name="connsiteY1" fmla="*/ 0 h 6629400"/>
                <a:gd name="connsiteX2" fmla="*/ 4535424 w 4535424"/>
                <a:gd name="connsiteY2" fmla="*/ 6629400 h 6629400"/>
                <a:gd name="connsiteX3" fmla="*/ 0 w 4535424"/>
                <a:gd name="connsiteY3" fmla="*/ 6629400 h 6629400"/>
                <a:gd name="connsiteX4" fmla="*/ 0 w 4535424"/>
                <a:gd name="connsiteY4" fmla="*/ 0 h 6629400"/>
                <a:gd name="connsiteX0" fmla="*/ 0 w 4626864"/>
                <a:gd name="connsiteY0" fmla="*/ 6629400 h 6720840"/>
                <a:gd name="connsiteX1" fmla="*/ 0 w 4626864"/>
                <a:gd name="connsiteY1" fmla="*/ 0 h 6720840"/>
                <a:gd name="connsiteX2" fmla="*/ 4535424 w 4626864"/>
                <a:gd name="connsiteY2" fmla="*/ 0 h 6720840"/>
                <a:gd name="connsiteX3" fmla="*/ 4626864 w 4626864"/>
                <a:gd name="connsiteY3" fmla="*/ 6720840 h 6720840"/>
                <a:gd name="connsiteX0" fmla="*/ 0 w 4535424"/>
                <a:gd name="connsiteY0" fmla="*/ 6629400 h 6656294"/>
                <a:gd name="connsiteX1" fmla="*/ 0 w 4535424"/>
                <a:gd name="connsiteY1" fmla="*/ 0 h 6656294"/>
                <a:gd name="connsiteX2" fmla="*/ 4535424 w 4535424"/>
                <a:gd name="connsiteY2" fmla="*/ 0 h 6656294"/>
                <a:gd name="connsiteX3" fmla="*/ 4508530 w 4535424"/>
                <a:gd name="connsiteY3" fmla="*/ 6656294 h 6656294"/>
                <a:gd name="connsiteX0" fmla="*/ 0 w 4535424"/>
                <a:gd name="connsiteY0" fmla="*/ 6629400 h 6629400"/>
                <a:gd name="connsiteX1" fmla="*/ 0 w 4535424"/>
                <a:gd name="connsiteY1" fmla="*/ 0 h 6629400"/>
                <a:gd name="connsiteX2" fmla="*/ 4535424 w 4535424"/>
                <a:gd name="connsiteY2" fmla="*/ 0 h 6629400"/>
                <a:gd name="connsiteX3" fmla="*/ 4497772 w 4535424"/>
                <a:gd name="connsiteY3" fmla="*/ 6580991 h 6629400"/>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 name="connsiteX0" fmla="*/ 0 w 4546181"/>
                <a:gd name="connsiteY0" fmla="*/ 6575612 h 6580991"/>
                <a:gd name="connsiteX1" fmla="*/ 10757 w 4546181"/>
                <a:gd name="connsiteY1" fmla="*/ 0 h 6580991"/>
                <a:gd name="connsiteX2" fmla="*/ 4546181 w 4546181"/>
                <a:gd name="connsiteY2" fmla="*/ 0 h 6580991"/>
                <a:gd name="connsiteX3" fmla="*/ 4508529 w 4546181"/>
                <a:gd name="connsiteY3" fmla="*/ 6580991 h 6580991"/>
              </a:gdLst>
              <a:ahLst/>
              <a:cxnLst>
                <a:cxn ang="0">
                  <a:pos x="connsiteX0" y="connsiteY0"/>
                </a:cxn>
                <a:cxn ang="0">
                  <a:pos x="connsiteX1" y="connsiteY1"/>
                </a:cxn>
                <a:cxn ang="0">
                  <a:pos x="connsiteX2" y="connsiteY2"/>
                </a:cxn>
                <a:cxn ang="0">
                  <a:pos x="connsiteX3" y="connsiteY3"/>
                </a:cxn>
              </a:cxnLst>
              <a:rect l="l" t="t" r="r" b="b"/>
              <a:pathLst>
                <a:path w="4546181" h="6580991">
                  <a:moveTo>
                    <a:pt x="0" y="6575612"/>
                  </a:moveTo>
                  <a:cubicBezTo>
                    <a:pt x="5378" y="3287806"/>
                    <a:pt x="7171" y="2191871"/>
                    <a:pt x="10757" y="0"/>
                  </a:cubicBezTo>
                  <a:lnTo>
                    <a:pt x="4546181" y="0"/>
                  </a:lnTo>
                  <a:cubicBezTo>
                    <a:pt x="4546181" y="2209800"/>
                    <a:pt x="4527355" y="3290495"/>
                    <a:pt x="4508529" y="6580991"/>
                  </a:cubicBezTo>
                </a:path>
              </a:pathLst>
            </a:custGeom>
            <a:no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2">
              <a:extLst>
                <a:ext uri="{FF2B5EF4-FFF2-40B4-BE49-F238E27FC236}">
                  <a16:creationId xmlns:a16="http://schemas.microsoft.com/office/drawing/2014/main" id="{BF787E7C-A9B4-92E9-B052-2FFCDF7B0821}"/>
                </a:ex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665063" y="2270009"/>
              <a:ext cx="861869" cy="747588"/>
            </a:xfrm>
            <a:prstGeom prst="rect">
              <a:avLst/>
            </a:prstGeom>
          </p:spPr>
        </p:pic>
      </p:grpSp>
      <p:pic>
        <p:nvPicPr>
          <p:cNvPr id="4" name="Picture 1" descr="Screenshot of Ci3T session evaluation">
            <a:extLst>
              <a:ext uri="{FF2B5EF4-FFF2-40B4-BE49-F238E27FC236}">
                <a16:creationId xmlns:a16="http://schemas.microsoft.com/office/drawing/2014/main" id="{D61D8EF9-5543-4A99-4F5C-C449351ADC95}"/>
              </a:ext>
            </a:extLst>
          </p:cNvPr>
          <p:cNvPicPr>
            <a:picLocks noChangeAspect="1"/>
          </p:cNvPicPr>
          <p:nvPr/>
        </p:nvPicPr>
        <p:blipFill>
          <a:blip r:embed="rId7"/>
          <a:stretch>
            <a:fillRect/>
          </a:stretch>
        </p:blipFill>
        <p:spPr>
          <a:xfrm>
            <a:off x="4167258" y="3181077"/>
            <a:ext cx="4060506" cy="3473938"/>
          </a:xfrm>
          <a:prstGeom prst="rect">
            <a:avLst/>
          </a:prstGeom>
          <a:ln>
            <a:solidFill>
              <a:schemeClr val="accent5"/>
            </a:solidFill>
          </a:ln>
        </p:spPr>
      </p:pic>
      <p:sp>
        <p:nvSpPr>
          <p:cNvPr id="49" name="Title 2">
            <a:extLst>
              <a:ext uri="{FF2B5EF4-FFF2-40B4-BE49-F238E27FC236}">
                <a16:creationId xmlns:a16="http://schemas.microsoft.com/office/drawing/2014/main" id="{F6F6539B-FD73-9FFB-1424-D269EA3AE516}"/>
              </a:ext>
              <a:ext uri="{C183D7F6-B498-43B3-948B-1728B52AA6E4}">
                <adec:decorative xmlns:adec="http://schemas.microsoft.com/office/drawing/2017/decorative" val="1"/>
              </a:ext>
            </a:extLst>
          </p:cNvPr>
          <p:cNvSpPr txBox="1">
            <a:spLocks/>
          </p:cNvSpPr>
          <p:nvPr/>
        </p:nvSpPr>
        <p:spPr>
          <a:xfrm>
            <a:off x="3448899" y="461942"/>
            <a:ext cx="5064474" cy="1837426"/>
          </a:xfrm>
          <a:prstGeom prst="rect">
            <a:avLst/>
          </a:prstGeom>
        </p:spPr>
        <p:txBody>
          <a:bodyPr wrap="square">
            <a:spAutoFit/>
          </a:bodyPr>
          <a:lstStyle>
            <a:lvl1pPr algn="l" defTabSz="914400" rtl="0" eaLnBrk="1" latinLnBrk="0" hangingPunct="1">
              <a:lnSpc>
                <a:spcPct val="90000"/>
              </a:lnSpc>
              <a:spcBef>
                <a:spcPct val="0"/>
              </a:spcBef>
              <a:buNone/>
              <a:defRPr sz="4400" b="1" kern="1200" spc="-150" baseline="0">
                <a:solidFill>
                  <a:schemeClr val="tx1"/>
                </a:solidFill>
                <a:latin typeface="+mj-lt"/>
                <a:ea typeface="+mj-ea"/>
                <a:cs typeface="+mj-cs"/>
              </a:defRPr>
            </a:lvl1pPr>
          </a:lstStyle>
          <a:p>
            <a:pPr algn="ctr"/>
            <a:r>
              <a:rPr lang="en-US" sz="7200" spc="-500">
                <a:ln w="3175">
                  <a:solidFill>
                    <a:schemeClr val="bg1">
                      <a:lumMod val="95000"/>
                    </a:schemeClr>
                  </a:solidFill>
                </a:ln>
                <a:solidFill>
                  <a:schemeClr val="accent4"/>
                </a:solidFill>
              </a:rPr>
              <a:t>Thank you!</a:t>
            </a:r>
            <a:endParaRPr lang="en-US" sz="5400" spc="-500">
              <a:solidFill>
                <a:schemeClr val="accent4"/>
              </a:solidFill>
            </a:endParaRPr>
          </a:p>
          <a:p>
            <a:pPr algn="ctr"/>
            <a:r>
              <a:rPr lang="en-US" sz="5400" spc="0"/>
              <a:t>ci3t.org</a:t>
            </a:r>
          </a:p>
        </p:txBody>
      </p:sp>
    </p:spTree>
    <p:extLst>
      <p:ext uri="{BB962C8B-B14F-4D97-AF65-F5344CB8AC3E}">
        <p14:creationId xmlns:p14="http://schemas.microsoft.com/office/powerpoint/2010/main" val="11795652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58FB2CED-AC05-FE02-6533-BD4D23CA9427}"/>
              </a:ext>
            </a:extLst>
          </p:cNvPr>
          <p:cNvSpPr>
            <a:spLocks noGrp="1"/>
          </p:cNvSpPr>
          <p:nvPr>
            <p:ph type="title"/>
          </p:nvPr>
        </p:nvSpPr>
        <p:spPr/>
        <p:txBody>
          <a:bodyPr/>
          <a:lstStyle/>
          <a:p>
            <a:r>
              <a:rPr lang="en-US">
                <a:effectLst/>
                <a:latin typeface="Segoe UI" panose="020B0502040204020203" pitchFamily="34" charset="0"/>
              </a:rPr>
              <a:t>Enhanced Ci3T Implementation Series and Delivery</a:t>
            </a:r>
            <a:endParaRPr lang="en-US"/>
          </a:p>
        </p:txBody>
      </p:sp>
      <p:grpSp>
        <p:nvGrpSpPr>
          <p:cNvPr id="2" name="Group 1" descr="Table of yearlong Ci3T Implementation Series and Delivery activities with a yellow box outlining the Ci3T EMPOWER Sessions.">
            <a:extLst>
              <a:ext uri="{FF2B5EF4-FFF2-40B4-BE49-F238E27FC236}">
                <a16:creationId xmlns:a16="http://schemas.microsoft.com/office/drawing/2014/main" id="{6F6733A2-A801-E175-B455-59CFFC7706BF}"/>
              </a:ext>
            </a:extLst>
          </p:cNvPr>
          <p:cNvGrpSpPr/>
          <p:nvPr/>
        </p:nvGrpSpPr>
        <p:grpSpPr>
          <a:xfrm>
            <a:off x="2533953" y="1495473"/>
            <a:ext cx="7358991" cy="5158444"/>
            <a:chOff x="2683040" y="1505412"/>
            <a:chExt cx="7358991" cy="5158444"/>
          </a:xfrm>
        </p:grpSpPr>
        <p:pic>
          <p:nvPicPr>
            <p:cNvPr id="3" name="Picture" descr="A screenshot of a computer&#10;&#10;Description automatically generated">
              <a:extLst>
                <a:ext uri="{FF2B5EF4-FFF2-40B4-BE49-F238E27FC236}">
                  <a16:creationId xmlns:a16="http://schemas.microsoft.com/office/drawing/2014/main" id="{9927B3F7-E306-CDAE-C2C1-A52BEF7AA11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t="6377"/>
            <a:stretch/>
          </p:blipFill>
          <p:spPr>
            <a:xfrm>
              <a:off x="2683040" y="1505412"/>
              <a:ext cx="7358991" cy="5158444"/>
            </a:xfrm>
            <a:prstGeom prst="rect">
              <a:avLst/>
            </a:prstGeom>
          </p:spPr>
        </p:pic>
        <p:sp>
          <p:nvSpPr>
            <p:cNvPr id="7" name="Yellow Box">
              <a:extLst>
                <a:ext uri="{FF2B5EF4-FFF2-40B4-BE49-F238E27FC236}">
                  <a16:creationId xmlns:a16="http://schemas.microsoft.com/office/drawing/2014/main" id="{2D378C1D-F90A-1E9B-855A-A23BA6CB0546}"/>
                </a:ext>
              </a:extLst>
            </p:cNvPr>
            <p:cNvSpPr/>
            <p:nvPr/>
          </p:nvSpPr>
          <p:spPr>
            <a:xfrm>
              <a:off x="2683040" y="3448051"/>
              <a:ext cx="7358991" cy="336884"/>
            </a:xfrm>
            <a:prstGeom prst="rect">
              <a:avLst/>
            </a:prstGeom>
            <a:noFill/>
            <a:ln w="57150">
              <a:solidFill>
                <a:srgbClr val="FFC000"/>
              </a:solidFill>
            </a:ln>
            <a:effectLst>
              <a:outerShdw blurRad="38100" dist="12700" dir="2700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97141549"/>
      </p:ext>
    </p:extLst>
  </p:cSld>
  <p:clrMapOvr>
    <a:masterClrMapping/>
  </p:clrMapOvr>
</p:sld>
</file>

<file path=ppt/theme/theme1.xml><?xml version="1.0" encoding="utf-8"?>
<a:theme xmlns:a="http://schemas.openxmlformats.org/drawingml/2006/main" name="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i3T">
  <a:themeElements>
    <a:clrScheme name="Ci3T">
      <a:dk1>
        <a:sysClr val="windowText" lastClr="000000"/>
      </a:dk1>
      <a:lt1>
        <a:sysClr val="window" lastClr="FFFFFF"/>
      </a:lt1>
      <a:dk2>
        <a:srgbClr val="283375"/>
      </a:dk2>
      <a:lt2>
        <a:srgbClr val="B3B3B3"/>
      </a:lt2>
      <a:accent1>
        <a:srgbClr val="37B34A"/>
      </a:accent1>
      <a:accent2>
        <a:srgbClr val="FFF100"/>
      </a:accent2>
      <a:accent3>
        <a:srgbClr val="EC1C24"/>
      </a:accent3>
      <a:accent4>
        <a:srgbClr val="4D4D4D"/>
      </a:accent4>
      <a:accent5>
        <a:srgbClr val="2F4E6D"/>
      </a:accent5>
      <a:accent6>
        <a:srgbClr val="356D3C"/>
      </a:accent6>
      <a:hlink>
        <a:srgbClr val="283375"/>
      </a:hlink>
      <a:folHlink>
        <a:srgbClr val="4D4D4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C0E23ECD8D3C74A8280BD586F448DD4" ma:contentTypeVersion="13" ma:contentTypeDescription="Create a new document." ma:contentTypeScope="" ma:versionID="a6093d7b52f3a2ef4c390a78110a3fc6">
  <xsd:schema xmlns:xsd="http://www.w3.org/2001/XMLSchema" xmlns:xs="http://www.w3.org/2001/XMLSchema" xmlns:p="http://schemas.microsoft.com/office/2006/metadata/properties" xmlns:ns2="a235ba24-0017-43d1-bba7-85df926f0576" xmlns:ns3="ede146cc-ecaa-4210-9e24-4bb62ea35dd6" targetNamespace="http://schemas.microsoft.com/office/2006/metadata/properties" ma:root="true" ma:fieldsID="4a3f9d0729c886541da3b9fe179c830f" ns2:_="" ns3:_="">
    <xsd:import namespace="a235ba24-0017-43d1-bba7-85df926f0576"/>
    <xsd:import namespace="ede146cc-ecaa-4210-9e24-4bb62ea35dd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235ba24-0017-43d1-bba7-85df926f057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c2c5899-478d-4689-af14-80570c5f1ccc"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de146cc-ecaa-4210-9e24-4bb62ea35dd6"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057a2109-94ab-44c1-9f6c-69a6e8027ccd}" ma:internalName="TaxCatchAll" ma:showField="CatchAllData" ma:web="ede146cc-ecaa-4210-9e24-4bb62ea35dd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de146cc-ecaa-4210-9e24-4bb62ea35dd6" xsi:nil="true"/>
    <lcf76f155ced4ddcb4097134ff3c332f xmlns="a235ba24-0017-43d1-bba7-85df926f0576">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3FE9AAA-DCF1-447E-A24F-F76BF19CDBED}">
  <ds:schemaRefs>
    <ds:schemaRef ds:uri="a235ba24-0017-43d1-bba7-85df926f0576"/>
    <ds:schemaRef ds:uri="ede146cc-ecaa-4210-9e24-4bb62ea35dd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4EF777F3-6079-4545-82A1-8899C1BF4B17}">
  <ds:schemaRefs>
    <ds:schemaRef ds:uri="http://www.w3.org/XML/1998/namespace"/>
    <ds:schemaRef ds:uri="http://purl.org/dc/dcmitype/"/>
    <ds:schemaRef ds:uri="ede146cc-ecaa-4210-9e24-4bb62ea35dd6"/>
    <ds:schemaRef ds:uri="http://schemas.microsoft.com/office/infopath/2007/PartnerControls"/>
    <ds:schemaRef ds:uri="http://schemas.microsoft.com/office/2006/documentManagement/types"/>
    <ds:schemaRef ds:uri="http://purl.org/dc/terms/"/>
    <ds:schemaRef ds:uri="http://schemas.openxmlformats.org/package/2006/metadata/core-properties"/>
    <ds:schemaRef ds:uri="a235ba24-0017-43d1-bba7-85df926f0576"/>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CD7CC1B7-66EB-47CE-B68C-EECED86C43C8}">
  <ds:schemaRefs>
    <ds:schemaRef ds:uri="http://schemas.microsoft.com/sharepoint/v3/contenttype/forms"/>
  </ds:schemaRefs>
</ds:datastoreItem>
</file>

<file path=docMetadata/LabelInfo.xml><?xml version="1.0" encoding="utf-8"?>
<clbl:labelList xmlns:clbl="http://schemas.microsoft.com/office/2020/mipLabelMetadata">
  <clbl:label id="{3c176536-afe6-43f5-b966-36feabbe3c1a}" enabled="0" method="" siteId="{3c176536-afe6-43f5-b966-36feabbe3c1a}" removed="1"/>
</clbl:labelList>
</file>

<file path=docProps/app.xml><?xml version="1.0" encoding="utf-8"?>
<Properties xmlns="http://schemas.openxmlformats.org/officeDocument/2006/extended-properties" xmlns:vt="http://schemas.openxmlformats.org/officeDocument/2006/docPropsVTypes">
  <Template>Ci3T</Template>
  <TotalTime>1</TotalTime>
  <Words>3432</Words>
  <Application>Microsoft Office PowerPoint</Application>
  <PresentationFormat>Widescreen</PresentationFormat>
  <Paragraphs>505</Paragraphs>
  <Slides>83</Slides>
  <Notes>32</Notes>
  <HiddenSlides>0</HiddenSlides>
  <MMClips>1</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83</vt:i4>
      </vt:variant>
    </vt:vector>
  </HeadingPairs>
  <TitlesOfParts>
    <vt:vector size="99" baseType="lpstr">
      <vt:lpstr>MS PGothic</vt:lpstr>
      <vt:lpstr>Aptos</vt:lpstr>
      <vt:lpstr>Aptos Display</vt:lpstr>
      <vt:lpstr>Arial</vt:lpstr>
      <vt:lpstr>Calibri</vt:lpstr>
      <vt:lpstr>Century Gothic</vt:lpstr>
      <vt:lpstr>Courier New</vt:lpstr>
      <vt:lpstr>Ink Free</vt:lpstr>
      <vt:lpstr>Roboto</vt:lpstr>
      <vt:lpstr>Segoe UI</vt:lpstr>
      <vt:lpstr>System Font Regular</vt:lpstr>
      <vt:lpstr>Times New Roman</vt:lpstr>
      <vt:lpstr>Wingdings</vt:lpstr>
      <vt:lpstr>Ci3T</vt:lpstr>
      <vt:lpstr>1_Ci3T</vt:lpstr>
      <vt:lpstr>Office Theme</vt:lpstr>
      <vt:lpstr>From Data to Action: Using Systematic Screening Data to Inform Instruction</vt:lpstr>
      <vt:lpstr>Comprehensive, Integrated, Three-Tiered Model of Prevention 1</vt:lpstr>
      <vt:lpstr>Comprehensive, Integrated, Three-Tiered Model of Prevention 2</vt:lpstr>
      <vt:lpstr>Primary Prevention (Tier 1)</vt:lpstr>
      <vt:lpstr>Secondary (Tier 2) Intervention Grid</vt:lpstr>
      <vt:lpstr>Tertiary (Tier 3) Intervention Grid</vt:lpstr>
      <vt:lpstr>Essential Components of Primary (Tier 1) Prevention Efforts</vt:lpstr>
      <vt:lpstr>Enhancing Ci3T Modules</vt:lpstr>
      <vt:lpstr>Enhanced Ci3T Implementation Series and Delivery</vt:lpstr>
      <vt:lpstr>Session Outcomes</vt:lpstr>
      <vt:lpstr>TFI Version 3 Connection</vt:lpstr>
      <vt:lpstr>Agenda</vt:lpstr>
      <vt:lpstr>Accessing Professional Learning Materials</vt:lpstr>
      <vt:lpstr>Situating Systematic Screening in Ci3T Models</vt:lpstr>
      <vt:lpstr>Essential Components of Primary (Tier 1) Prevention Efforts</vt:lpstr>
      <vt:lpstr>What is Behavior Screening? 1</vt:lpstr>
      <vt:lpstr>What is Behavior Screening? 2</vt:lpstr>
      <vt:lpstr>Selecting a Systematic Screener</vt:lpstr>
      <vt:lpstr>Finding the SRSS-IE on the Ci3T Website</vt:lpstr>
      <vt:lpstr>Student Risk Screening Scale – Internalizing and Externalizing (SRSS-IE; Drummond, 1994; Lane &amp; Menzies, 2009) Elementary</vt:lpstr>
      <vt:lpstr>Student Risk Screening Scale – Internalizing and Externalizing (SRSS-IE; Drummond, 1994; Lane &amp; Menzies, 2009) Secondary</vt:lpstr>
      <vt:lpstr>SRSS-IE: Cut Scores</vt:lpstr>
      <vt:lpstr>Fall Over Time SRSS-Externalizing Results – Elementary School Level</vt:lpstr>
      <vt:lpstr>Fall Over Time SRSS-Internalizing Results – Elementary School Level</vt:lpstr>
      <vt:lpstr>Fall 2024 SRSS-Internalizing Results – Elementary School Grade Level</vt:lpstr>
      <vt:lpstr>SRSS-IE Internalizing Summary</vt:lpstr>
      <vt:lpstr>Academic Screening</vt:lpstr>
      <vt:lpstr>Academic Screening: Examples</vt:lpstr>
      <vt:lpstr>Sharing Systematic Screening Data</vt:lpstr>
      <vt:lpstr>Using Systematic Screening Data</vt:lpstr>
      <vt:lpstr>Systematic Screening Resources</vt:lpstr>
      <vt:lpstr>Let’s Talk</vt:lpstr>
      <vt:lpstr>Using Systematic Screening Data to…</vt:lpstr>
      <vt:lpstr>Inform Instruction at Tier 1</vt:lpstr>
      <vt:lpstr>Data to Indicate a Focus on Tier 1: School Level</vt:lpstr>
      <vt:lpstr>Data to Indicate a Focus on Tier 1: Breakdown by Grade-Level</vt:lpstr>
      <vt:lpstr>Ci3T Integrated Lesson Planning</vt:lpstr>
      <vt:lpstr>Integrated Lesson Plan</vt:lpstr>
      <vt:lpstr>Integrating Academic, Behavior and Social Domains Video</vt:lpstr>
      <vt:lpstr>Let’s Chat!</vt:lpstr>
      <vt:lpstr>Module Connection! 6-Step Instructional Approach for Responding to Challenging Behavior</vt:lpstr>
      <vt:lpstr>Join us at future EMPOWER+ to learn more! 1</vt:lpstr>
      <vt:lpstr>A Focus on: Responding to Challenging Behavior</vt:lpstr>
      <vt:lpstr>Reactive Plan: Flow Chart for Responding to Challenging Behavior</vt:lpstr>
      <vt:lpstr>6-Step Instructional Approach for Responding to Challenging Behavior</vt:lpstr>
      <vt:lpstr>Module Connection! 6-Step Instructional Approach for Responding to Challenging Behavior</vt:lpstr>
      <vt:lpstr>Join us at future EMPOWER+ to learn more! 2</vt:lpstr>
      <vt:lpstr>Empower Teachers with Low-Intensity Strategies</vt:lpstr>
      <vt:lpstr>Data to Indicate a Focus on Low-Intensity Teacher-Delivered Strategies </vt:lpstr>
      <vt:lpstr>Low-Intensity Teacher-Delivered Strategies</vt:lpstr>
      <vt:lpstr>Low-Intensity Strategies: Academic Supervision</vt:lpstr>
      <vt:lpstr>Low-Intensity Strategies: Behavior-Specific Praise</vt:lpstr>
      <vt:lpstr>Low-Intensity Strategies: High-P Request Sequence</vt:lpstr>
      <vt:lpstr>Low-Intensity Strategies: Instructional Choice</vt:lpstr>
      <vt:lpstr>Low-Intensity Strategies: Instructional Feedback</vt:lpstr>
      <vt:lpstr>Low-Intensity Strategies: Opportunities to Respond</vt:lpstr>
      <vt:lpstr>Low-Intensity Strategies: Precorrection</vt:lpstr>
      <vt:lpstr>Module Connection! Instructional Choice</vt:lpstr>
      <vt:lpstr>Resource Spotlight!</vt:lpstr>
      <vt:lpstr>Join us at future EMPOWER+ to learn more! </vt:lpstr>
      <vt:lpstr>Breakout Rooms</vt:lpstr>
      <vt:lpstr>Connect Students to Validated Tier 2 and Tier 3 Supports</vt:lpstr>
      <vt:lpstr>Getting Started with Data-Informed Decision Making</vt:lpstr>
      <vt:lpstr>Tier 2 and Tier 3 Intervention Grids</vt:lpstr>
      <vt:lpstr>Secondary (Tier 2) Intervention Grid</vt:lpstr>
      <vt:lpstr>Tier 2: Recognize.Relax.Record</vt:lpstr>
      <vt:lpstr>Join us at future EMPOWER+ to learn more! 3</vt:lpstr>
      <vt:lpstr>Tertiary (Tier 3) Intervention Grid</vt:lpstr>
      <vt:lpstr>Tier 3: Functional Assessment-Based Intervention</vt:lpstr>
      <vt:lpstr>Join us at future EMPOWER+ to learn more! 4</vt:lpstr>
      <vt:lpstr>Selecting an Intervention</vt:lpstr>
      <vt:lpstr>Selecting an Intervention</vt:lpstr>
      <vt:lpstr>Let’s Practice Together!</vt:lpstr>
      <vt:lpstr>Document Decisions and Plan for Next Steps</vt:lpstr>
      <vt:lpstr>Document Decisions and Plan for Next Steps</vt:lpstr>
      <vt:lpstr>Module Connection! The Tier 2 Process: Using Data to Connect Students to Validated Supports</vt:lpstr>
      <vt:lpstr>Module Connection! The Tier 3 Process: Using Data to Connect Students to Validated Supports</vt:lpstr>
      <vt:lpstr>Breakout Rooms: Choose Your Own Adventure!</vt:lpstr>
      <vt:lpstr>Wrapping Up and Moving Forward</vt:lpstr>
      <vt:lpstr>Action Items</vt:lpstr>
      <vt:lpstr>Project EMPOWER+</vt:lpstr>
      <vt:lpstr>Ci3T Trainers and Coaches Calls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Royer, David J</dc:creator>
  <cp:lastModifiedBy>Sarasin, Elise</cp:lastModifiedBy>
  <cp:revision>1</cp:revision>
  <dcterms:created xsi:type="dcterms:W3CDTF">2020-08-09T02:04:37Z</dcterms:created>
  <dcterms:modified xsi:type="dcterms:W3CDTF">2025-10-08T18:58:23Z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0x0101003C0E23ECD8D3C74A8280BD586F448DD4</vt:lpwstr>
  </property>
  <property fmtid="{D5CDD505-2E9C-101B-9397-08002B2CF9AE}" pid="3" name="MediaServiceImageTags">
    <vt:lpwstr/>
  </property>
  <property fmtid="{D5CDD505-2E9C-101B-9397-08002B2CF9AE}" pid="4" name="Order">
    <vt:lpwstr>6082100.00000000</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xd_Signature">
    <vt:lpwstr/>
  </property>
</Properties>
</file>