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0"/>
  </p:notesMasterIdLst>
  <p:handoutMasterIdLst>
    <p:handoutMasterId r:id="rId121"/>
  </p:handoutMasterIdLst>
  <p:sldIdLst>
    <p:sldId id="257" r:id="rId5"/>
    <p:sldId id="2299" r:id="rId6"/>
    <p:sldId id="1962" r:id="rId7"/>
    <p:sldId id="2307" r:id="rId8"/>
    <p:sldId id="1969" r:id="rId9"/>
    <p:sldId id="1970" r:id="rId10"/>
    <p:sldId id="1524" r:id="rId11"/>
    <p:sldId id="1929" r:id="rId12"/>
    <p:sldId id="1946" r:id="rId13"/>
    <p:sldId id="1952" r:id="rId14"/>
    <p:sldId id="1953" r:id="rId15"/>
    <p:sldId id="1951" r:id="rId16"/>
    <p:sldId id="2304" r:id="rId17"/>
    <p:sldId id="2312" r:id="rId18"/>
    <p:sldId id="2133" r:id="rId19"/>
    <p:sldId id="2238" r:id="rId20"/>
    <p:sldId id="2239" r:id="rId21"/>
    <p:sldId id="2135" r:id="rId22"/>
    <p:sldId id="2030" r:id="rId23"/>
    <p:sldId id="2056" r:id="rId24"/>
    <p:sldId id="2189" r:id="rId25"/>
    <p:sldId id="2190" r:id="rId26"/>
    <p:sldId id="2067" r:id="rId27"/>
    <p:sldId id="2059" r:id="rId28"/>
    <p:sldId id="2167" r:id="rId29"/>
    <p:sldId id="342" r:id="rId30"/>
    <p:sldId id="2022" r:id="rId31"/>
    <p:sldId id="2192" r:id="rId32"/>
    <p:sldId id="2193" r:id="rId33"/>
    <p:sldId id="2194" r:id="rId34"/>
    <p:sldId id="2122" r:id="rId35"/>
    <p:sldId id="2195" r:id="rId36"/>
    <p:sldId id="2196" r:id="rId37"/>
    <p:sldId id="2260" r:id="rId38"/>
    <p:sldId id="2191" r:id="rId39"/>
    <p:sldId id="2179" r:id="rId40"/>
    <p:sldId id="2240" r:id="rId41"/>
    <p:sldId id="2244" r:id="rId42"/>
    <p:sldId id="2197" r:id="rId43"/>
    <p:sldId id="2204" r:id="rId44"/>
    <p:sldId id="2245" r:id="rId45"/>
    <p:sldId id="2246" r:id="rId46"/>
    <p:sldId id="2198" r:id="rId47"/>
    <p:sldId id="2249" r:id="rId48"/>
    <p:sldId id="2251" r:id="rId49"/>
    <p:sldId id="2252" r:id="rId50"/>
    <p:sldId id="2261" r:id="rId51"/>
    <p:sldId id="2253" r:id="rId52"/>
    <p:sldId id="2254" r:id="rId53"/>
    <p:sldId id="2256" r:id="rId54"/>
    <p:sldId id="2259" r:id="rId55"/>
    <p:sldId id="2257" r:id="rId56"/>
    <p:sldId id="2262" r:id="rId57"/>
    <p:sldId id="2255" r:id="rId58"/>
    <p:sldId id="2263" r:id="rId59"/>
    <p:sldId id="2315" r:id="rId60"/>
    <p:sldId id="2183" r:id="rId61"/>
    <p:sldId id="2264" r:id="rId62"/>
    <p:sldId id="2265" r:id="rId63"/>
    <p:sldId id="2266" r:id="rId64"/>
    <p:sldId id="2267" r:id="rId65"/>
    <p:sldId id="2268" r:id="rId66"/>
    <p:sldId id="2228" r:id="rId67"/>
    <p:sldId id="2270" r:id="rId68"/>
    <p:sldId id="2230" r:id="rId69"/>
    <p:sldId id="2283" r:id="rId70"/>
    <p:sldId id="2269" r:id="rId71"/>
    <p:sldId id="2229" r:id="rId72"/>
    <p:sldId id="2272" r:id="rId73"/>
    <p:sldId id="2281" r:id="rId74"/>
    <p:sldId id="2273" r:id="rId75"/>
    <p:sldId id="2274" r:id="rId76"/>
    <p:sldId id="2275" r:id="rId77"/>
    <p:sldId id="2276" r:id="rId78"/>
    <p:sldId id="2277" r:id="rId79"/>
    <p:sldId id="2233" r:id="rId80"/>
    <p:sldId id="2278" r:id="rId81"/>
    <p:sldId id="2279" r:id="rId82"/>
    <p:sldId id="2297" r:id="rId83"/>
    <p:sldId id="2287" r:id="rId84"/>
    <p:sldId id="2288" r:id="rId85"/>
    <p:sldId id="2289" r:id="rId86"/>
    <p:sldId id="2290" r:id="rId87"/>
    <p:sldId id="2291" r:id="rId88"/>
    <p:sldId id="2292" r:id="rId89"/>
    <p:sldId id="2293" r:id="rId90"/>
    <p:sldId id="413" r:id="rId91"/>
    <p:sldId id="2298" r:id="rId92"/>
    <p:sldId id="2294" r:id="rId93"/>
    <p:sldId id="2295" r:id="rId94"/>
    <p:sldId id="2236" r:id="rId95"/>
    <p:sldId id="2237" r:id="rId96"/>
    <p:sldId id="2316" r:id="rId97"/>
    <p:sldId id="2185" r:id="rId98"/>
    <p:sldId id="558" r:id="rId99"/>
    <p:sldId id="559" r:id="rId100"/>
    <p:sldId id="560" r:id="rId101"/>
    <p:sldId id="561" r:id="rId102"/>
    <p:sldId id="562" r:id="rId103"/>
    <p:sldId id="432" r:id="rId104"/>
    <p:sldId id="427" r:id="rId105"/>
    <p:sldId id="434" r:id="rId106"/>
    <p:sldId id="2285" r:id="rId107"/>
    <p:sldId id="2286" r:id="rId108"/>
    <p:sldId id="2280" r:id="rId109"/>
    <p:sldId id="2202" r:id="rId110"/>
    <p:sldId id="2284" r:id="rId111"/>
    <p:sldId id="2282" r:id="rId112"/>
    <p:sldId id="339" r:id="rId113"/>
    <p:sldId id="2241" r:id="rId114"/>
    <p:sldId id="2317" r:id="rId115"/>
    <p:sldId id="2305" r:id="rId116"/>
    <p:sldId id="2301" r:id="rId117"/>
    <p:sldId id="2329" r:id="rId118"/>
    <p:sldId id="1995"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1524"/>
            <p14:sldId id="1929"/>
            <p14:sldId id="1946"/>
            <p14:sldId id="1952"/>
            <p14:sldId id="1953"/>
            <p14:sldId id="1951"/>
            <p14:sldId id="2304"/>
          </p14:sldIdLst>
        </p14:section>
        <p14:section name="Situating Tertiary (Tier 3) Interventions in Ci3T Models" id="{75086F08-2AE5-4E45-99BE-978631DC664B}">
          <p14:sldIdLst>
            <p14:sldId id="2312"/>
            <p14:sldId id="2133"/>
            <p14:sldId id="2238"/>
            <p14:sldId id="2239"/>
            <p14:sldId id="2135"/>
            <p14:sldId id="2030"/>
            <p14:sldId id="2056"/>
            <p14:sldId id="2189"/>
            <p14:sldId id="2190"/>
            <p14:sldId id="2067"/>
            <p14:sldId id="2059"/>
            <p14:sldId id="2167"/>
          </p14:sldIdLst>
        </p14:section>
        <p14:section name="Functional Assessment-Based Intervention (FABI)" id="{409EC56E-FE7F-4FD9-A5FF-7FB46D39DC46}">
          <p14:sldIdLst>
            <p14:sldId id="342"/>
            <p14:sldId id="2022"/>
            <p14:sldId id="2192"/>
            <p14:sldId id="2193"/>
            <p14:sldId id="2194"/>
            <p14:sldId id="2122"/>
            <p14:sldId id="2195"/>
            <p14:sldId id="2196"/>
            <p14:sldId id="2260"/>
          </p14:sldIdLst>
        </p14:section>
        <p14:section name="A 5-Step Process to Implement FABI" id="{55BD1977-3141-40B3-9CF3-48D37D6E88A5}">
          <p14:sldIdLst>
            <p14:sldId id="2191"/>
            <p14:sldId id="2179"/>
            <p14:sldId id="2240"/>
          </p14:sldIdLst>
        </p14:section>
        <p14:section name="Step 1" id="{80854B76-A24F-4DBA-9842-448C4E301DAB}">
          <p14:sldIdLst>
            <p14:sldId id="2244"/>
            <p14:sldId id="2197"/>
            <p14:sldId id="2204"/>
            <p14:sldId id="2245"/>
          </p14:sldIdLst>
        </p14:section>
        <p14:section name="Step 2" id="{32403B6C-E66B-4C7B-AD1B-1D051F5A75E6}">
          <p14:sldIdLst>
            <p14:sldId id="2246"/>
            <p14:sldId id="2198"/>
            <p14:sldId id="2249"/>
            <p14:sldId id="2251"/>
            <p14:sldId id="2252"/>
            <p14:sldId id="2261"/>
            <p14:sldId id="2253"/>
            <p14:sldId id="2254"/>
            <p14:sldId id="2256"/>
            <p14:sldId id="2259"/>
            <p14:sldId id="2257"/>
            <p14:sldId id="2262"/>
            <p14:sldId id="2255"/>
            <p14:sldId id="2263"/>
            <p14:sldId id="2315"/>
            <p14:sldId id="2183"/>
          </p14:sldIdLst>
        </p14:section>
        <p14:section name="Step 3" id="{FCF3C53B-8A95-4BD5-AFB1-6C38AEA66BEB}">
          <p14:sldIdLst>
            <p14:sldId id="2264"/>
            <p14:sldId id="2265"/>
            <p14:sldId id="2266"/>
            <p14:sldId id="2267"/>
            <p14:sldId id="2268"/>
            <p14:sldId id="2228"/>
            <p14:sldId id="2270"/>
            <p14:sldId id="2230"/>
            <p14:sldId id="2283"/>
            <p14:sldId id="2269"/>
            <p14:sldId id="2229"/>
            <p14:sldId id="2272"/>
            <p14:sldId id="2281"/>
          </p14:sldIdLst>
        </p14:section>
        <p14:section name="Step 4" id="{6D5187B0-5DBC-4708-B507-16EBFF15199A}">
          <p14:sldIdLst>
            <p14:sldId id="2273"/>
            <p14:sldId id="2274"/>
            <p14:sldId id="2275"/>
            <p14:sldId id="2276"/>
            <p14:sldId id="2277"/>
            <p14:sldId id="2233"/>
            <p14:sldId id="2278"/>
            <p14:sldId id="2279"/>
            <p14:sldId id="2297"/>
            <p14:sldId id="2287"/>
            <p14:sldId id="2288"/>
            <p14:sldId id="2289"/>
            <p14:sldId id="2290"/>
            <p14:sldId id="2291"/>
            <p14:sldId id="2292"/>
            <p14:sldId id="2293"/>
            <p14:sldId id="413"/>
            <p14:sldId id="2298"/>
            <p14:sldId id="2294"/>
            <p14:sldId id="2295"/>
            <p14:sldId id="2236"/>
            <p14:sldId id="2237"/>
            <p14:sldId id="2316"/>
            <p14:sldId id="2185"/>
          </p14:sldIdLst>
        </p14:section>
        <p14:section name="Breakout Room" id="{F1A5AB30-1BC8-47BC-A3A5-DFCFEFF08110}">
          <p14:sldIdLst>
            <p14:sldId id="558"/>
            <p14:sldId id="559"/>
            <p14:sldId id="560"/>
            <p14:sldId id="561"/>
            <p14:sldId id="562"/>
            <p14:sldId id="432"/>
            <p14:sldId id="427"/>
            <p14:sldId id="434"/>
            <p14:sldId id="2285"/>
            <p14:sldId id="2286"/>
          </p14:sldIdLst>
        </p14:section>
        <p14:section name="Step 5" id="{4A6E7A06-96FD-4001-9477-CF3A566E9EAD}">
          <p14:sldIdLst>
            <p14:sldId id="2280"/>
            <p14:sldId id="2202"/>
            <p14:sldId id="2284"/>
            <p14:sldId id="2282"/>
          </p14:sldIdLst>
        </p14:section>
        <p14:section name="Wrapping Up and Moving Forward" id="{7130FBA7-46AD-43F7-B9DF-4BEB30D31A85}">
          <p14:sldIdLst>
            <p14:sldId id="339"/>
            <p14:sldId id="2241"/>
            <p14:sldId id="2317"/>
            <p14:sldId id="2305"/>
            <p14:sldId id="2301"/>
            <p14:sldId id="232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C4584-56EA-2C42-AA63-808EE44F2D36}" v="4" dt="2025-09-02T02:18:40.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snapToGrid="0">
      <p:cViewPr varScale="1">
        <p:scale>
          <a:sx n="100" d="100"/>
          <a:sy n="100" d="100"/>
        </p:scale>
        <p:origin x="92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97B5C01D-41EC-517B-9054-1C19EC229BF9}"/>
    <pc:docChg chg="custSel addSld modSld">
      <pc:chgData name="Sarasin, Elise" userId="051ede2b-3008-44c0-bb19-c9bb04b8c5c9" providerId="ADAL" clId="{97B5C01D-41EC-517B-9054-1C19EC229BF9}" dt="2025-09-02T02:18:40.069" v="11" actId="18331"/>
      <pc:docMkLst>
        <pc:docMk/>
      </pc:docMkLst>
      <pc:sldChg chg="modSp">
        <pc:chgData name="Sarasin, Elise" userId="051ede2b-3008-44c0-bb19-c9bb04b8c5c9" providerId="ADAL" clId="{97B5C01D-41EC-517B-9054-1C19EC229BF9}" dt="2025-09-01T23:01:44.654" v="10" actId="18331"/>
        <pc:sldMkLst>
          <pc:docMk/>
          <pc:sldMk cId="3973010838" sldId="342"/>
        </pc:sldMkLst>
        <pc:picChg chg="mod">
          <ac:chgData name="Sarasin, Elise" userId="051ede2b-3008-44c0-bb19-c9bb04b8c5c9" providerId="ADAL" clId="{97B5C01D-41EC-517B-9054-1C19EC229BF9}" dt="2025-09-01T23:01:44.654" v="10" actId="18331"/>
          <ac:picMkLst>
            <pc:docMk/>
            <pc:sldMk cId="3973010838" sldId="342"/>
            <ac:picMk id="4" creationId="{7A7A880B-2944-F3F4-3022-F4086A3827E2}"/>
          </ac:picMkLst>
        </pc:picChg>
      </pc:sldChg>
      <pc:sldChg chg="modSp mod">
        <pc:chgData name="Sarasin, Elise" userId="051ede2b-3008-44c0-bb19-c9bb04b8c5c9" providerId="ADAL" clId="{97B5C01D-41EC-517B-9054-1C19EC229BF9}" dt="2025-08-27T18:42:22.774" v="1" actId="207"/>
        <pc:sldMkLst>
          <pc:docMk/>
          <pc:sldMk cId="505170707" sldId="413"/>
        </pc:sldMkLst>
        <pc:spChg chg="mod">
          <ac:chgData name="Sarasin, Elise" userId="051ede2b-3008-44c0-bb19-c9bb04b8c5c9" providerId="ADAL" clId="{97B5C01D-41EC-517B-9054-1C19EC229BF9}" dt="2025-08-27T18:42:22.774" v="1" actId="207"/>
          <ac:spMkLst>
            <pc:docMk/>
            <pc:sldMk cId="505170707" sldId="413"/>
            <ac:spMk id="61" creationId="{00000000-0000-0000-0000-000000000000}"/>
          </ac:spMkLst>
        </pc:spChg>
      </pc:sldChg>
      <pc:sldChg chg="modSp">
        <pc:chgData name="Sarasin, Elise" userId="051ede2b-3008-44c0-bb19-c9bb04b8c5c9" providerId="ADAL" clId="{97B5C01D-41EC-517B-9054-1C19EC229BF9}" dt="2025-09-02T02:18:40.069" v="11" actId="18331"/>
        <pc:sldMkLst>
          <pc:docMk/>
          <pc:sldMk cId="1966374347" sldId="2133"/>
        </pc:sldMkLst>
        <pc:picChg chg="mod">
          <ac:chgData name="Sarasin, Elise" userId="051ede2b-3008-44c0-bb19-c9bb04b8c5c9" providerId="ADAL" clId="{97B5C01D-41EC-517B-9054-1C19EC229BF9}" dt="2025-09-02T02:18:40.069" v="11" actId="18331"/>
          <ac:picMkLst>
            <pc:docMk/>
            <pc:sldMk cId="1966374347" sldId="2133"/>
            <ac:picMk id="3" creationId="{329D1162-5CA2-5FA8-D11A-B3DF450ED3EF}"/>
          </ac:picMkLst>
        </pc:picChg>
      </pc:sldChg>
      <pc:sldChg chg="delSp mod">
        <pc:chgData name="Sarasin, Elise" userId="051ede2b-3008-44c0-bb19-c9bb04b8c5c9" providerId="ADAL" clId="{97B5C01D-41EC-517B-9054-1C19EC229BF9}" dt="2025-09-01T22:57:26.511" v="2" actId="478"/>
        <pc:sldMkLst>
          <pc:docMk/>
          <pc:sldMk cId="3227992131" sldId="2240"/>
        </pc:sldMkLst>
        <pc:spChg chg="del">
          <ac:chgData name="Sarasin, Elise" userId="051ede2b-3008-44c0-bb19-c9bb04b8c5c9" providerId="ADAL" clId="{97B5C01D-41EC-517B-9054-1C19EC229BF9}" dt="2025-09-01T22:57:26.511" v="2" actId="478"/>
          <ac:spMkLst>
            <pc:docMk/>
            <pc:sldMk cId="3227992131" sldId="2240"/>
            <ac:spMk id="3" creationId="{00B56037-614D-5652-C652-9BDF8FC22E19}"/>
          </ac:spMkLst>
        </pc:spChg>
      </pc:sldChg>
      <pc:sldChg chg="addSp delSp modSp mod">
        <pc:chgData name="Sarasin, Elise" userId="051ede2b-3008-44c0-bb19-c9bb04b8c5c9" providerId="ADAL" clId="{97B5C01D-41EC-517B-9054-1C19EC229BF9}" dt="2025-09-01T22:58:00.163" v="8" actId="11530"/>
        <pc:sldMkLst>
          <pc:docMk/>
          <pc:sldMk cId="1213610760" sldId="2301"/>
        </pc:sldMkLst>
        <pc:spChg chg="del">
          <ac:chgData name="Sarasin, Elise" userId="051ede2b-3008-44c0-bb19-c9bb04b8c5c9" providerId="ADAL" clId="{97B5C01D-41EC-517B-9054-1C19EC229BF9}" dt="2025-09-01T22:57:45.248" v="3" actId="478"/>
          <ac:spMkLst>
            <pc:docMk/>
            <pc:sldMk cId="1213610760" sldId="2301"/>
            <ac:spMk id="3" creationId="{9FDE490B-A35A-7D32-6E5C-52924CC15B03}"/>
          </ac:spMkLst>
        </pc:spChg>
        <pc:spChg chg="mod">
          <ac:chgData name="Sarasin, Elise" userId="051ede2b-3008-44c0-bb19-c9bb04b8c5c9" providerId="ADAL" clId="{97B5C01D-41EC-517B-9054-1C19EC229BF9}" dt="2025-09-01T22:58:00.163" v="8" actId="11530"/>
          <ac:spMkLst>
            <pc:docMk/>
            <pc:sldMk cId="1213610760" sldId="2301"/>
            <ac:spMk id="4" creationId="{7EDD0D2A-7142-8889-63EA-46AEB5971C78}"/>
          </ac:spMkLst>
        </pc:spChg>
        <pc:spChg chg="add mod">
          <ac:chgData name="Sarasin, Elise" userId="051ede2b-3008-44c0-bb19-c9bb04b8c5c9" providerId="ADAL" clId="{97B5C01D-41EC-517B-9054-1C19EC229BF9}" dt="2025-09-01T22:57:50.595" v="5" actId="478"/>
          <ac:spMkLst>
            <pc:docMk/>
            <pc:sldMk cId="1213610760" sldId="2301"/>
            <ac:spMk id="7" creationId="{FA63BE14-AEF9-1F93-40D1-7CDFF93B9E0D}"/>
          </ac:spMkLst>
        </pc:spChg>
        <pc:graphicFrameChg chg="del">
          <ac:chgData name="Sarasin, Elise" userId="051ede2b-3008-44c0-bb19-c9bb04b8c5c9" providerId="ADAL" clId="{97B5C01D-41EC-517B-9054-1C19EC229BF9}" dt="2025-09-01T22:57:50.595" v="5" actId="478"/>
          <ac:graphicFrameMkLst>
            <pc:docMk/>
            <pc:sldMk cId="1213610760" sldId="2301"/>
            <ac:graphicFrameMk id="5" creationId="{87D82CF0-5334-8870-3F34-D9956EA20A51}"/>
          </ac:graphicFrameMkLst>
        </pc:graphicFrameChg>
        <pc:picChg chg="del">
          <ac:chgData name="Sarasin, Elise" userId="051ede2b-3008-44c0-bb19-c9bb04b8c5c9" providerId="ADAL" clId="{97B5C01D-41EC-517B-9054-1C19EC229BF9}" dt="2025-09-01T22:57:46.561" v="4" actId="478"/>
          <ac:picMkLst>
            <pc:docMk/>
            <pc:sldMk cId="1213610760" sldId="2301"/>
            <ac:picMk id="13" creationId="{5B72C408-784A-1E90-1204-C7ABA03341CD}"/>
          </ac:picMkLst>
        </pc:picChg>
      </pc:sldChg>
      <pc:sldChg chg="add">
        <pc:chgData name="Sarasin, Elise" userId="051ede2b-3008-44c0-bb19-c9bb04b8c5c9" providerId="ADAL" clId="{97B5C01D-41EC-517B-9054-1C19EC229BF9}" dt="2025-08-27T16:13:09.047" v="0"/>
        <pc:sldMkLst>
          <pc:docMk/>
          <pc:sldMk cId="1290593882" sldId="2329"/>
        </pc:sldMkLst>
      </pc:sldChg>
    </pc:docChg>
  </pc:docChgLst>
  <pc:docChgLst>
    <pc:chgData name="Lane, Kathleen" userId="d8586a00-d571-4eeb-bfc3-f42bf250439e" providerId="ADAL" clId="{8577ED6C-C0DA-4D4B-9539-F2730A2AF55F}"/>
    <pc:docChg chg="modSld">
      <pc:chgData name="Lane, Kathleen" userId="d8586a00-d571-4eeb-bfc3-f42bf250439e" providerId="ADAL" clId="{8577ED6C-C0DA-4D4B-9539-F2730A2AF55F}" dt="2025-08-27T16:19:02.748" v="1"/>
      <pc:docMkLst>
        <pc:docMk/>
      </pc:docMkLst>
      <pc:sldChg chg="addSp modSp">
        <pc:chgData name="Lane, Kathleen" userId="d8586a00-d571-4eeb-bfc3-f42bf250439e" providerId="ADAL" clId="{8577ED6C-C0DA-4D4B-9539-F2730A2AF55F}" dt="2025-08-27T16:19:02.748" v="1"/>
        <pc:sldMkLst>
          <pc:docMk/>
          <pc:sldMk cId="1213610760" sldId="2301"/>
        </pc:sldMkLst>
        <pc:spChg chg="add mod">
          <ac:chgData name="Lane, Kathleen" userId="d8586a00-d571-4eeb-bfc3-f42bf250439e" providerId="ADAL" clId="{8577ED6C-C0DA-4D4B-9539-F2730A2AF55F}" dt="2025-08-27T16:19:02.748" v="1"/>
          <ac:spMkLst>
            <pc:docMk/>
            <pc:sldMk cId="1213610760" sldId="2301"/>
            <ac:spMk id="4" creationId="{7EDD0D2A-7142-8889-63EA-46AEB5971C78}"/>
          </ac:spMkLst>
        </pc:spChg>
      </pc:sldChg>
      <pc:sldChg chg="addSp modSp">
        <pc:chgData name="Lane, Kathleen" userId="d8586a00-d571-4eeb-bfc3-f42bf250439e" providerId="ADAL" clId="{8577ED6C-C0DA-4D4B-9539-F2730A2AF55F}" dt="2025-08-27T16:17:38.893" v="0"/>
        <pc:sldMkLst>
          <pc:docMk/>
          <pc:sldMk cId="473130021" sldId="2305"/>
        </pc:sldMkLst>
        <pc:picChg chg="add mod">
          <ac:chgData name="Lane, Kathleen" userId="d8586a00-d571-4eeb-bfc3-f42bf250439e" providerId="ADAL" clId="{8577ED6C-C0DA-4D4B-9539-F2730A2AF55F}" dt="2025-08-27T16:17:38.893" v="0"/>
          <ac:picMkLst>
            <pc:docMk/>
            <pc:sldMk cId="473130021" sldId="2305"/>
            <ac:picMk id="2" creationId="{B3F9E033-EC64-C4CE-D823-86DC9B8F9D86}"/>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colorful5" csCatId="colorful" phldr="1"/>
      <dgm:spPr/>
      <dgm:t>
        <a:bodyPr/>
        <a:lstStyle/>
        <a:p>
          <a:endParaRPr lang="en-US"/>
        </a:p>
      </dgm:t>
    </dgm:pt>
    <dgm:pt modelId="{9347385B-C724-481D-B0E5-638334FC7BF3}">
      <dgm:prSet phldrT="[Text]"/>
      <dgm:spPr>
        <a:solidFill>
          <a:srgbClr val="7030A0"/>
        </a:solidFill>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a:solidFill>
          <a:schemeClr val="accent1"/>
        </a:solidFill>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Completing assignments using materials only for assignments, and watching the teacher when delivering instruction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colorful5" csCatId="colorful" phldr="1"/>
      <dgm:spPr/>
      <dgm:t>
        <a:bodyPr/>
        <a:lstStyle/>
        <a:p>
          <a:endParaRPr lang="en-US"/>
        </a:p>
      </dgm:t>
    </dgm:pt>
    <dgm:pt modelId="{9347385B-C724-481D-B0E5-638334FC7BF3}">
      <dgm:prSet phldrT="[Text]"/>
      <dgm:spPr>
        <a:solidFill>
          <a:srgbClr val="7030A0"/>
        </a:solidFill>
      </dgm:spPr>
      <dgm:t>
        <a:bodyPr/>
        <a:lstStyle/>
        <a:p>
          <a:r>
            <a:rPr lang="en-US"/>
            <a:t>Examples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dgm:spPr/>
      <dgm:t>
        <a:bodyPr/>
        <a:lstStyle/>
        <a:p>
          <a:r>
            <a:rPr lang="en-US">
              <a:ea typeface="ＭＳ Ｐゴシック" pitchFamily="34" charset="-128"/>
            </a:rPr>
            <a:t>Completing assignments using materials only for assignments, and watching the teacher when delivering instruction</a:t>
          </a:r>
          <a:endParaRPr lang="en-US"/>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dgm:spPr>
        <a:solidFill>
          <a:schemeClr val="accent1"/>
        </a:solidFill>
      </dgm:spPr>
      <dgm:t>
        <a:bodyPr/>
        <a:lstStyle/>
        <a:p>
          <a:r>
            <a:rPr lang="en-US"/>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dgm:spPr/>
      <dgm:t>
        <a:bodyPr/>
        <a:lstStyle/>
        <a:p>
          <a:r>
            <a:rPr lang="en-US">
              <a:ea typeface="ＭＳ Ｐゴシック" pitchFamily="34" charset="-128"/>
            </a:rPr>
            <a:t>Playing with materials inappropriately, talking to peers, putting head on the desk, drawing, and looking around the room </a:t>
          </a:r>
          <a:endParaRPr lang="en-US"/>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Y="34343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Y="343438">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830887" y="231"/>
          <a:ext cx="2775432" cy="693858"/>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851209" y="20553"/>
        <a:ext cx="2734788" cy="653214"/>
      </dsp:txXfrm>
    </dsp:sp>
    <dsp:sp modelId="{AC2BB946-F5CA-46EA-A75E-A8DCA1C4A609}">
      <dsp:nvSpPr>
        <dsp:cNvPr id="0" name=""/>
        <dsp:cNvSpPr/>
      </dsp:nvSpPr>
      <dsp:spPr>
        <a:xfrm rot="5400000">
          <a:off x="3157891" y="754801"/>
          <a:ext cx="121425" cy="121425"/>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830887" y="936939"/>
          <a:ext cx="2775432" cy="2382972"/>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1900682" y="1006734"/>
        <a:ext cx="2635842" cy="2243382"/>
      </dsp:txXfrm>
    </dsp:sp>
    <dsp:sp modelId="{B90D90C2-88BE-4A1E-8654-2DB737B159DE}">
      <dsp:nvSpPr>
        <dsp:cNvPr id="0" name=""/>
        <dsp:cNvSpPr/>
      </dsp:nvSpPr>
      <dsp:spPr>
        <a:xfrm>
          <a:off x="4994880" y="231"/>
          <a:ext cx="2775432" cy="69385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5015202" y="20553"/>
        <a:ext cx="2734788" cy="653214"/>
      </dsp:txXfrm>
    </dsp:sp>
    <dsp:sp modelId="{2279E2D5-3084-4F9D-8B11-BD38ED7400F4}">
      <dsp:nvSpPr>
        <dsp:cNvPr id="0" name=""/>
        <dsp:cNvSpPr/>
      </dsp:nvSpPr>
      <dsp:spPr>
        <a:xfrm rot="5400000">
          <a:off x="6321883" y="754801"/>
          <a:ext cx="121425" cy="121425"/>
        </a:xfrm>
        <a:prstGeom prst="rightArrow">
          <a:avLst>
            <a:gd name="adj1" fmla="val 66700"/>
            <a:gd name="adj2" fmla="val 50000"/>
          </a:avLst>
        </a:prstGeom>
        <a:solidFill>
          <a:schemeClr val="accent5">
            <a:hueOff val="-4949793"/>
            <a:satOff val="-5172"/>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880" y="936939"/>
          <a:ext cx="2775432" cy="2382972"/>
        </a:xfrm>
        <a:prstGeom prst="roundRect">
          <a:avLst>
            <a:gd name="adj" fmla="val 10000"/>
          </a:avLst>
        </a:prstGeom>
        <a:solidFill>
          <a:schemeClr val="accent5">
            <a:tint val="40000"/>
            <a:alpha val="90000"/>
            <a:hueOff val="-5498549"/>
            <a:satOff val="-429"/>
            <a:lumOff val="84"/>
            <a:alphaOff val="0"/>
          </a:schemeClr>
        </a:solidFill>
        <a:ln w="12700" cap="flat" cmpd="sng" algn="ctr">
          <a:solidFill>
            <a:schemeClr val="accent5">
              <a:tint val="40000"/>
              <a:alpha val="90000"/>
              <a:hueOff val="-5498549"/>
              <a:satOff val="-429"/>
              <a:lumOff val="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 </a:t>
          </a:r>
          <a:endParaRPr lang="en-US" sz="2100" kern="1200"/>
        </a:p>
      </dsp:txBody>
      <dsp:txXfrm>
        <a:off x="5064675" y="1006734"/>
        <a:ext cx="2635842" cy="2243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1489136" y="232"/>
          <a:ext cx="2784532" cy="69613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Examples </a:t>
          </a:r>
        </a:p>
      </dsp:txBody>
      <dsp:txXfrm>
        <a:off x="1509525" y="20621"/>
        <a:ext cx="2743754" cy="655355"/>
      </dsp:txXfrm>
    </dsp:sp>
    <dsp:sp modelId="{AC2BB946-F5CA-46EA-A75E-A8DCA1C4A609}">
      <dsp:nvSpPr>
        <dsp:cNvPr id="0" name=""/>
        <dsp:cNvSpPr/>
      </dsp:nvSpPr>
      <dsp:spPr>
        <a:xfrm rot="5400000">
          <a:off x="2820491" y="757276"/>
          <a:ext cx="121823" cy="121823"/>
        </a:xfrm>
        <a:prstGeom prst="rightArrow">
          <a:avLst>
            <a:gd name="adj1" fmla="val 667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489136" y="940011"/>
          <a:ext cx="2784532" cy="2390785"/>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Completing assignments using materials only for assignments, and watching the teacher when delivering instruction</a:t>
          </a:r>
          <a:endParaRPr lang="en-US" sz="2100" kern="1200"/>
        </a:p>
      </dsp:txBody>
      <dsp:txXfrm>
        <a:off x="1559160" y="1010035"/>
        <a:ext cx="2644484" cy="2250737"/>
      </dsp:txXfrm>
    </dsp:sp>
    <dsp:sp modelId="{B90D90C2-88BE-4A1E-8654-2DB737B159DE}">
      <dsp:nvSpPr>
        <dsp:cNvPr id="0" name=""/>
        <dsp:cNvSpPr/>
      </dsp:nvSpPr>
      <dsp:spPr>
        <a:xfrm>
          <a:off x="4663503" y="232"/>
          <a:ext cx="2784532" cy="69613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Non-examples</a:t>
          </a:r>
        </a:p>
      </dsp:txBody>
      <dsp:txXfrm>
        <a:off x="4683892" y="20621"/>
        <a:ext cx="2743754" cy="655355"/>
      </dsp:txXfrm>
    </dsp:sp>
    <dsp:sp modelId="{2279E2D5-3084-4F9D-8B11-BD38ED7400F4}">
      <dsp:nvSpPr>
        <dsp:cNvPr id="0" name=""/>
        <dsp:cNvSpPr/>
      </dsp:nvSpPr>
      <dsp:spPr>
        <a:xfrm rot="5400000">
          <a:off x="5994857" y="757276"/>
          <a:ext cx="121823" cy="121823"/>
        </a:xfrm>
        <a:prstGeom prst="rightArrow">
          <a:avLst>
            <a:gd name="adj1" fmla="val 66700"/>
            <a:gd name="adj2" fmla="val 50000"/>
          </a:avLst>
        </a:prstGeom>
        <a:solidFill>
          <a:schemeClr val="accent5">
            <a:hueOff val="-4949793"/>
            <a:satOff val="-5172"/>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663503" y="940011"/>
          <a:ext cx="2784532" cy="2390785"/>
        </a:xfrm>
        <a:prstGeom prst="roundRect">
          <a:avLst>
            <a:gd name="adj" fmla="val 10000"/>
          </a:avLst>
        </a:prstGeom>
        <a:solidFill>
          <a:schemeClr val="accent5">
            <a:tint val="40000"/>
            <a:alpha val="90000"/>
            <a:hueOff val="-5498549"/>
            <a:satOff val="-429"/>
            <a:lumOff val="84"/>
            <a:alphaOff val="0"/>
          </a:schemeClr>
        </a:solidFill>
        <a:ln w="12700" cap="flat" cmpd="sng" algn="ctr">
          <a:solidFill>
            <a:schemeClr val="accent5">
              <a:tint val="40000"/>
              <a:alpha val="90000"/>
              <a:hueOff val="-5498549"/>
              <a:satOff val="-429"/>
              <a:lumOff val="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ea typeface="ＭＳ Ｐゴシック" pitchFamily="34" charset="-128"/>
            </a:rPr>
            <a:t>Playing with materials inappropriately, talking to peers, putting head on the desk, drawing, and looking around the room </a:t>
          </a:r>
          <a:endParaRPr lang="en-US" sz="2100" kern="1200"/>
        </a:p>
      </dsp:txBody>
      <dsp:txXfrm>
        <a:off x="4733527" y="1010035"/>
        <a:ext cx="2644484" cy="22507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77EB-998C-ABAB-BE17-69258AEE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14A0-9916-C46F-5E0A-E8F29DBB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AB7D0-AEFE-C5F0-FD98-978801D8A42D}"/>
              </a:ext>
            </a:extLst>
          </p:cNvPr>
          <p:cNvSpPr>
            <a:spLocks noGrp="1"/>
          </p:cNvSpPr>
          <p:nvPr>
            <p:ph type="body" idx="1"/>
          </p:nvPr>
        </p:nvSpPr>
        <p:spPr/>
        <p:txBody>
          <a:bodyPr/>
          <a:lstStyle/>
          <a:p>
            <a:r>
              <a:rPr lang="en-US"/>
              <a:t>Sometimes – Tier 3 is an</a:t>
            </a:r>
            <a:r>
              <a:rPr lang="en-US" i="1"/>
              <a:t> intensification </a:t>
            </a:r>
            <a:r>
              <a:rPr lang="en-US"/>
              <a:t>of a Tier 2 support such as coupling a Tier 2 support (i.e., counselor-led social skills group) with an individual follow up.</a:t>
            </a:r>
          </a:p>
        </p:txBody>
      </p:sp>
      <p:sp>
        <p:nvSpPr>
          <p:cNvPr id="4" name="Slide Number Placeholder 3">
            <a:extLst>
              <a:ext uri="{FF2B5EF4-FFF2-40B4-BE49-F238E27FC236}">
                <a16:creationId xmlns:a16="http://schemas.microsoft.com/office/drawing/2014/main" id="{52CAF1EC-171C-81C3-24B9-5D60A4DA7682}"/>
              </a:ext>
            </a:extLst>
          </p:cNvPr>
          <p:cNvSpPr>
            <a:spLocks noGrp="1"/>
          </p:cNvSpPr>
          <p:nvPr>
            <p:ph type="sldNum" sz="quarter" idx="5"/>
          </p:nvPr>
        </p:nvSpPr>
        <p:spPr/>
        <p:txBody>
          <a:bodyPr/>
          <a:lstStyle/>
          <a:p>
            <a:fld id="{FCBDACA8-45AF-461A-9F93-73E959B08D0A}" type="slidenum">
              <a:rPr lang="en-US" smtClean="0"/>
              <a:t>21</a:t>
            </a:fld>
            <a:endParaRPr lang="en-US"/>
          </a:p>
        </p:txBody>
      </p:sp>
    </p:spTree>
    <p:extLst>
      <p:ext uri="{BB962C8B-B14F-4D97-AF65-F5344CB8AC3E}">
        <p14:creationId xmlns:p14="http://schemas.microsoft.com/office/powerpoint/2010/main" val="78358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1450" indent="-171450">
              <a:buFont typeface="Arial" panose="020B0604020202020204" pitchFamily="34" charset="0"/>
              <a:buChar char="•"/>
            </a:pPr>
            <a:r>
              <a:rPr lang="en-US"/>
              <a:t>FABI is one type of FBA (functional behavioral assessment)</a:t>
            </a:r>
          </a:p>
          <a:p>
            <a:pPr marL="171450" indent="-171450">
              <a:buFont typeface="Arial" panose="020B0604020202020204" pitchFamily="34" charset="0"/>
              <a:buChar char="•"/>
            </a:pPr>
            <a:r>
              <a:rPr lang="en-US"/>
              <a:t>Can be used as a Tier 3 intervention, as we are discussing in this presentation </a:t>
            </a:r>
          </a:p>
          <a:p>
            <a:pPr marL="171450" indent="-17145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1450" indent="-17145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109412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this next section we will break down and provide a high-level overview for each of the five steps to implement FABI </a:t>
            </a:r>
          </a:p>
          <a:p>
            <a:pPr marL="171450" indent="-171450">
              <a:buFont typeface="Arial" panose="020B0604020202020204" pitchFamily="34" charset="0"/>
              <a:buChar char="•"/>
            </a:pPr>
            <a:r>
              <a:rPr lang="en-US"/>
              <a:t>Throughout the presentation, we will pause and invite participation in the chat or move into breakout rooms to give you the change to apply what you are learning!</a:t>
            </a:r>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50879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intention in this professional learning is to provide high-level overview of FABI and opportunities to practice the key components. If you are interested in learning more or implementing FABI in your setting, we encourage you to access these additional resources to more comprehensively learn about each of the five steps.</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0368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39</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A55B-4FEA-EABE-2D68-73137C3A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AE8D7-D78B-B856-9712-A4222EA89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152B-EDC9-50CC-3B05-4BB68AD71A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F02FD2A-EB78-3105-3AFC-FC50434EB15E}"/>
              </a:ext>
            </a:extLst>
          </p:cNvPr>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117474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677-F92D-A068-2BD8-F8708E66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ECE6-871C-8740-AB8B-98F1956AE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F3692-EC99-3C5C-3627-AC691C14DEA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CF478EB-D34E-1300-699A-31B1A0AE20BD}"/>
              </a:ext>
            </a:extLst>
          </p:cNvPr>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1239349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2</a:t>
            </a:r>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252951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teacher interview, you will work with the teacher to identify all behaviors of interest and then create a prioritized list to determine the one keystone behavior. In other words, what is the one behavior, that if modified, could allow students to enjoy school more fully?</a:t>
            </a:r>
          </a:p>
          <a:p>
            <a:endParaRPr lang="en-US"/>
          </a:p>
          <a:p>
            <a:r>
              <a:rPr lang="en-US"/>
              <a:t>This becomes the target behavior (or the behavior you are seeking to reduce) which you will then operationally define</a:t>
            </a:r>
          </a:p>
        </p:txBody>
      </p:sp>
      <p:sp>
        <p:nvSpPr>
          <p:cNvPr id="4" name="Slide Number Placeholder 3"/>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25264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9E1-8ECA-D8AE-0618-AFA4624E1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D7EDF-B9BC-46E8-60D1-A1D548ACB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C18F6-C730-6321-BC35-92C3FF44B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13F61-8812-82EF-5CF2-D3827FB7C04D}"/>
              </a:ext>
            </a:extLst>
          </p:cNvPr>
          <p:cNvSpPr>
            <a:spLocks noGrp="1"/>
          </p:cNvSpPr>
          <p:nvPr>
            <p:ph type="sldNum" sz="quarter" idx="5"/>
          </p:nvPr>
        </p:nvSpPr>
        <p:spPr/>
        <p:txBody>
          <a:bodyPr/>
          <a:lstStyle/>
          <a:p>
            <a:fld id="{58D11C9F-81FA-4052-9B37-1EF4A4EF7E85}" type="slidenum">
              <a:rPr lang="en-US" smtClean="0"/>
              <a:t>49</a:t>
            </a:fld>
            <a:endParaRPr lang="en-US"/>
          </a:p>
        </p:txBody>
      </p:sp>
    </p:spTree>
    <p:extLst>
      <p:ext uri="{BB962C8B-B14F-4D97-AF65-F5344CB8AC3E}">
        <p14:creationId xmlns:p14="http://schemas.microsoft.com/office/powerpoint/2010/main" val="1720607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time the target behavior occurs you will record details in a new row. Each instance of the target behavior will be numbered and later placed in the function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You should will note the context in which the behavior occurred, such as reading instruction, morning circle time, or math instruction, and the antecedent, or what happened immediately before the behavior.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record the target behavior itself, the consequence, or what happened immediately after the target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of the behavior, such as access to or avoidance of attention, tasks or tangibles, or sensory experiences will be completed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406812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Function Matrix, developed by Umbreit and colleagues is a practical, effective, and novel tool for visually organizing multiple sources of information from informal observations, interviews, rating scales, and A-B-C observation data to identify the function of the target behavior. </a:t>
            </a:r>
          </a:p>
          <a:p>
            <a:endParaRPr lang="en-US"/>
          </a:p>
          <a:p>
            <a:r>
              <a:rPr lang="en-US"/>
              <a:t>The Function Matrix is organized based on the principles of applied behavior analysis, with columns reflecting the two ways behaviors are reinforced: positive reinforcement (meaning to get or access something) and negative reinforcement (meaning to escape or avoid something). </a:t>
            </a:r>
          </a:p>
          <a:p>
            <a:endParaRPr lang="en-US"/>
          </a:p>
          <a:p>
            <a:r>
              <a:rPr lang="en-US"/>
              <a:t>Then, the three rows reflect three behavioral categories (the “something or somethings”) the person is trying get or avoid: attention, tangibles or activities, and sensory experiences.</a:t>
            </a:r>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44970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19D-289C-F0FF-8B1B-DF3728AAC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6BE7A-02A5-28DB-3558-680C13457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436EB-BAD4-5949-55E5-BA3AC4052A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Information from all parts of the functional assessment are added to Function Matrix. This includes: informal observations, interviews, rating scales, and A-B-C observation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ABC Data are using the following notation: Number of the observation session (e.g., observation session 1, 2, 3) dot number of the occurrence of target behavior in that observation session (e.g., the second instance of behavior) – this is the number of the row.</a:t>
            </a:r>
          </a:p>
        </p:txBody>
      </p:sp>
      <p:sp>
        <p:nvSpPr>
          <p:cNvPr id="4" name="Slide Number Placeholder 3">
            <a:extLst>
              <a:ext uri="{FF2B5EF4-FFF2-40B4-BE49-F238E27FC236}">
                <a16:creationId xmlns:a16="http://schemas.microsoft.com/office/drawing/2014/main" id="{1E661B83-12BC-A871-84EA-66AE7BBA5676}"/>
              </a:ext>
            </a:extLst>
          </p:cNvPr>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821539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3A1-30AA-3F84-DCA6-5C2211DE2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844F-8EC5-AEED-A0A3-31A4B82A2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5A67D-4275-951D-2F81-6B713936048B}"/>
              </a:ext>
            </a:extLst>
          </p:cNvPr>
          <p:cNvSpPr>
            <a:spLocks noGrp="1"/>
          </p:cNvSpPr>
          <p:nvPr>
            <p:ph type="body" idx="1"/>
          </p:nvPr>
        </p:nvSpPr>
        <p:spPr/>
        <p:txBody>
          <a:bodyPr/>
          <a:lstStyle/>
          <a:p>
            <a:r>
              <a:rPr lang="en-US"/>
              <a:t>10-min</a:t>
            </a:r>
          </a:p>
        </p:txBody>
      </p:sp>
      <p:sp>
        <p:nvSpPr>
          <p:cNvPr id="4" name="Slide Number Placeholder 3">
            <a:extLst>
              <a:ext uri="{FF2B5EF4-FFF2-40B4-BE49-F238E27FC236}">
                <a16:creationId xmlns:a16="http://schemas.microsoft.com/office/drawing/2014/main" id="{40934CD8-E2DE-301A-9DE8-2E4FC8E736E5}"/>
              </a:ext>
            </a:extLst>
          </p:cNvPr>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25052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three components of Step 3</a:t>
            </a:r>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AE90-F6E9-0749-D356-6CC9B9E8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30CA-22D9-2292-ABF6-619CE48F3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5347-8C37-1985-30D8-5193B1C6688C}"/>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21FC3BE-F41B-5686-132C-C492D35707DA}"/>
              </a:ext>
            </a:extLst>
          </p:cNvPr>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1776074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6CD2-9E79-41EC-E27F-EE7298F74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B3C7A-4079-8C6D-015B-E211EC081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39FB-BF2A-36AE-818D-9B143CB49090}"/>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0491C01-1F01-7163-91AE-038FE1A47C84}"/>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13124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270859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NOTES:</a:t>
            </a:r>
          </a:p>
          <a:p>
            <a:pPr marL="171450" indent="-171450">
              <a:buFont typeface="Arial" panose="020B0604020202020204" pitchFamily="34" charset="0"/>
              <a:buChar char="•"/>
            </a:pPr>
            <a:r>
              <a:rPr lang="en-US"/>
              <a:t>Jim says cake 18 times</a:t>
            </a:r>
          </a:p>
          <a:p>
            <a:pPr marL="171450" indent="-171450">
              <a:buFont typeface="Arial" panose="020B0604020202020204" pitchFamily="34" charset="0"/>
              <a:buChar char="•"/>
            </a:pPr>
            <a:r>
              <a:rPr lang="en-US"/>
              <a:t>Challenges</a:t>
            </a:r>
          </a:p>
          <a:p>
            <a:pPr marL="628650" lvl="1" indent="-171450">
              <a:buFont typeface="Arial" panose="020B0604020202020204" pitchFamily="34" charset="0"/>
              <a:buChar char="•"/>
            </a:pPr>
            <a:r>
              <a:rPr lang="en-US"/>
              <a:t>Pancake? Cupcake?</a:t>
            </a:r>
          </a:p>
          <a:p>
            <a:pPr marL="628650" lvl="1" indent="-171450">
              <a:buFont typeface="Arial" panose="020B0604020202020204" pitchFamily="34" charset="0"/>
              <a:buChar char="•"/>
            </a:pPr>
            <a:r>
              <a:rPr lang="en-US"/>
              <a:t>Hearing / audio quality</a:t>
            </a:r>
          </a:p>
          <a:p>
            <a:pPr marL="628650" lvl="1" indent="-171450">
              <a:buFont typeface="Arial" panose="020B0604020202020204" pitchFamily="34" charset="0"/>
              <a:buChar char="•"/>
            </a:pPr>
            <a:r>
              <a:rPr lang="en-US"/>
              <a:t>Frequency (happened a lot, hard to keep up) - </a:t>
            </a:r>
          </a:p>
          <a:p>
            <a:pPr marL="171450" indent="-171450">
              <a:buFont typeface="Arial" panose="020B0604020202020204" pitchFamily="34" charset="0"/>
              <a:buChar char="•"/>
            </a:pPr>
            <a:r>
              <a:rPr lang="en-US"/>
              <a:t>Procedures could be improved by:</a:t>
            </a:r>
          </a:p>
          <a:p>
            <a:pPr marL="628650" lvl="1" indent="-171450">
              <a:buFont typeface="Arial" panose="020B0604020202020204" pitchFamily="34" charset="0"/>
              <a:buChar char="•"/>
            </a:pPr>
            <a:r>
              <a:rPr lang="en-US"/>
              <a:t>Revising operational definition – whether or not to “count” compound words</a:t>
            </a:r>
          </a:p>
          <a:p>
            <a:pPr marL="628650" lvl="1" indent="-171450">
              <a:buFont typeface="Arial" panose="020B0604020202020204" pitchFamily="34" charset="0"/>
              <a:buChar char="•"/>
            </a:pPr>
            <a:r>
              <a:rPr lang="en-US"/>
              <a:t>Set up with good vantage point / audio to conduct observation</a:t>
            </a:r>
          </a:p>
          <a:p>
            <a:pPr marL="628650" lvl="1" indent="-171450">
              <a:buFont typeface="Arial" panose="020B0604020202020204" pitchFamily="34" charset="0"/>
              <a:buChar char="•"/>
            </a:pPr>
            <a:r>
              <a:rPr lang="en-US"/>
              <a:t>Consider whether frequency is appropriate / feasible (e.g., if happening too much to keep up maybe partial interval would be more appropriate)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865959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C46-8871-B026-EA71-759E6A805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E19B3-E310-9CBB-EE96-2DFC987F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3CA7-03DC-1227-76C5-6DE5E36F5AA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C3C20F6F-1EB8-BCFD-842C-1CB6E7D124A1}"/>
              </a:ext>
            </a:extLst>
          </p:cNvPr>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2670218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pPr marL="0" indent="0">
              <a:buFont typeface="Arial" panose="020B0604020202020204" pitchFamily="34" charset="0"/>
              <a:buNone/>
            </a:pPr>
            <a:r>
              <a:rPr lang="en-US"/>
              <a:t>Today, we are going to focus on these components of Step 4</a:t>
            </a:r>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80</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81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82</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83</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84</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09A2-FCE4-7AC7-EBF5-EFEB102B5EC8}"/>
            </a:ext>
          </a:extLst>
        </p:cNvPr>
        <p:cNvGrpSpPr/>
        <p:nvPr/>
      </p:nvGrpSpPr>
      <p:grpSpPr>
        <a:xfrm>
          <a:off x="0" y="0"/>
          <a:ext cx="0" cy="0"/>
          <a:chOff x="0" y="0"/>
          <a:chExt cx="0" cy="0"/>
        </a:xfrm>
      </p:grpSpPr>
      <p:sp>
        <p:nvSpPr>
          <p:cNvPr id="45058" name="Rectangle 7">
            <a:extLst>
              <a:ext uri="{FF2B5EF4-FFF2-40B4-BE49-F238E27FC236}">
                <a16:creationId xmlns:a16="http://schemas.microsoft.com/office/drawing/2014/main" id="{D657068D-E632-B429-AAC3-8A91C2F72947}"/>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85</a:t>
            </a:fld>
            <a:endParaRPr lang="en-US">
              <a:solidFill>
                <a:prstClr val="black"/>
              </a:solidFill>
              <a:ea typeface="ＭＳ Ｐゴシック" pitchFamily="34" charset="-128"/>
            </a:endParaRPr>
          </a:p>
        </p:txBody>
      </p:sp>
      <p:sp>
        <p:nvSpPr>
          <p:cNvPr id="46083" name="Rectangle 2">
            <a:extLst>
              <a:ext uri="{FF2B5EF4-FFF2-40B4-BE49-F238E27FC236}">
                <a16:creationId xmlns:a16="http://schemas.microsoft.com/office/drawing/2014/main" id="{48B39713-F65B-07CE-37A2-6CC3B77599B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a:extLst>
              <a:ext uri="{FF2B5EF4-FFF2-40B4-BE49-F238E27FC236}">
                <a16:creationId xmlns:a16="http://schemas.microsoft.com/office/drawing/2014/main" id="{FEA6B7E4-246D-128C-DE22-83F27F3F07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946832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86</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76E2-9D1B-B2C0-798A-ECE0B74DDCD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3702125-39DC-377B-82F2-917FD59AF683}"/>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ADA4A4E-7D21-6A61-72F4-2EC27A38268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7B9B0F81-6DA2-81E2-120E-3FD3F0D217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88</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224457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89</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90</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r>
              <a:rPr lang="en-US"/>
              <a:t>15-min</a:t>
            </a:r>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94</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A8544F-7273-4653-A4C1-DA1D678EB40B}" type="slidenum">
              <a:rPr lang="en-US" smtClean="0">
                <a:solidFill>
                  <a:prstClr val="black"/>
                </a:solidFill>
                <a:ea typeface="ＭＳ Ｐゴシック" pitchFamily="34" charset="-128"/>
              </a:rPr>
              <a:pPr>
                <a:defRPr/>
              </a:pPr>
              <a:t>95</a:t>
            </a:fld>
            <a:endParaRPr lang="en-US">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96</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97</a:t>
            </a:fld>
            <a:endParaRPr lang="en-US">
              <a:solidFill>
                <a:prstClr val="black"/>
              </a:solidFill>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98</a:t>
            </a:fld>
            <a:endParaRPr lang="en-US">
              <a:solidFill>
                <a:prstClr val="black"/>
              </a:solidFill>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99</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100</a:t>
            </a:fld>
            <a:endParaRPr lang="en-US">
              <a:solidFill>
                <a:prstClr val="black"/>
              </a:solidFill>
              <a:ea typeface="ＭＳ Ｐゴシック" pitchFamily="34" charset="-128"/>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8C0C1-6CCF-4E02-B23E-427288DD7543}" type="slidenum">
              <a:rPr lang="en-US" smtClean="0">
                <a:solidFill>
                  <a:prstClr val="black"/>
                </a:solidFill>
                <a:ea typeface="ＭＳ Ｐゴシック" pitchFamily="34" charset="-128"/>
              </a:rPr>
              <a:pPr>
                <a:defRPr/>
              </a:pPr>
              <a:t>101</a:t>
            </a:fld>
            <a:endParaRPr lang="en-US">
              <a:solidFill>
                <a:prstClr val="black"/>
              </a:solidFill>
              <a:ea typeface="ＭＳ Ｐゴシック" pitchFamily="34" charset="-128"/>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23888" indent="-514350">
              <a:buFont typeface="Arial" panose="020B0604020202020204" pitchFamily="34" charset="0"/>
              <a:buChar char="•"/>
            </a:pPr>
            <a:r>
              <a:rPr lang="en-US">
                <a:ea typeface="ＭＳ Ｐゴシック" pitchFamily="34" charset="-128"/>
              </a:rPr>
              <a:t>WWC - https://ies.ed.gov/ncee/wwc/PracticeGuide/31 </a:t>
            </a:r>
          </a:p>
          <a:p>
            <a:pPr marL="623888" indent="-514350">
              <a:buFont typeface="Arial" panose="020B0604020202020204" pitchFamily="34" charset="0"/>
              <a:buChar char="•"/>
            </a:pPr>
            <a:r>
              <a:rPr lang="en-US">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102</a:t>
            </a:fld>
            <a:endParaRPr lang="en-US">
              <a:solidFill>
                <a:prstClr val="black"/>
              </a:solidFill>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87630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23888" indent="-514350"/>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104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48293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107</a:t>
            </a:fld>
            <a:endParaRPr lang="en-US"/>
          </a:p>
        </p:txBody>
      </p:sp>
    </p:spTree>
    <p:extLst>
      <p:ext uri="{BB962C8B-B14F-4D97-AF65-F5344CB8AC3E}">
        <p14:creationId xmlns:p14="http://schemas.microsoft.com/office/powerpoint/2010/main" val="589288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111</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115</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3277352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7.sv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ci3t.org/rbook/M682/docx/FABI_HO8_Step2-4_ABC.doc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2.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hyperlink" Target="https://www.ci3t.org/measures" TargetMode="Externa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7.svg"/><Relationship Id="rId4" Type="http://schemas.openxmlformats.org/officeDocument/2006/relationships/image" Target="../media/image14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51.png"/></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image" Target="../media/image152.jpeg"/><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notesSlide" Target="../notesSlides/notesSlide43.xml"/><Relationship Id="rId16" Type="http://schemas.openxmlformats.org/officeDocument/2006/relationships/image" Target="../media/image165.jpeg"/><Relationship Id="rId20"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154.jpeg"/><Relationship Id="rId15" Type="http://schemas.openxmlformats.org/officeDocument/2006/relationships/image" Target="../media/image164.jpeg"/><Relationship Id="rId10" Type="http://schemas.openxmlformats.org/officeDocument/2006/relationships/image" Target="../media/image159.jpeg"/><Relationship Id="rId19" Type="http://schemas.openxmlformats.org/officeDocument/2006/relationships/image" Target="../media/image168.jpeg"/><Relationship Id="rId4" Type="http://schemas.openxmlformats.org/officeDocument/2006/relationships/image" Target="../media/image153.jpeg"/><Relationship Id="rId9" Type="http://schemas.openxmlformats.org/officeDocument/2006/relationships/image" Target="../media/image158.jpeg"/><Relationship Id="rId14" Type="http://schemas.openxmlformats.org/officeDocument/2006/relationships/image" Target="../media/image163.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6200" y="-317468"/>
            <a:ext cx="12115800" cy="2387600"/>
          </a:xfrm>
        </p:spPr>
        <p:txBody>
          <a:bodyPr>
            <a:noAutofit/>
          </a:bodyPr>
          <a:lstStyle/>
          <a:p>
            <a:r>
              <a:rPr lang="en-US" sz="4400"/>
              <a:t>A Tier 3 Support for Students with </a:t>
            </a:r>
            <a:br>
              <a:rPr lang="en-US" sz="4400"/>
            </a:br>
            <a:r>
              <a:rPr lang="en-US" sz="4400"/>
              <a:t>Intensive Intervention Needs: </a:t>
            </a:r>
            <a:br>
              <a:rPr lang="en-US" sz="4400"/>
            </a:br>
            <a:r>
              <a:rPr lang="en-US" sz="4400"/>
              <a:t>Functional Assessment-Based Intervention</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7</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Autofit/>
          </a:bodyPr>
          <a:lstStyle/>
          <a:p>
            <a:pPr marL="342900" marR="0" lvl="0" indent="-342900">
              <a:spcBef>
                <a:spcPts val="0"/>
              </a:spcBef>
              <a:spcAft>
                <a:spcPts val="0"/>
              </a:spcAft>
              <a:buFont typeface="+mj-lt"/>
              <a:buAutoNum type="arabicPeriod"/>
            </a:pPr>
            <a:r>
              <a:rPr lang="en-US" sz="2600">
                <a:effectLst/>
                <a:ea typeface="MS PGothic" panose="020B0600070205080204" pitchFamily="34" charset="-128"/>
                <a:cs typeface="Arial" panose="020B0604020202020204" pitchFamily="34" charset="0"/>
              </a:rPr>
              <a:t>Describe how tertiary (Tier 3) interventions are situated in a Ci3T model of prevention including the purpose and organization of Tertiary (Tier 3) Intervention Grids </a:t>
            </a:r>
          </a:p>
          <a:p>
            <a:pPr marL="457200" marR="0" lvl="0" indent="-457200">
              <a:spcBef>
                <a:spcPts val="0"/>
              </a:spcBef>
              <a:spcAft>
                <a:spcPts val="0"/>
              </a:spcAft>
              <a:buFont typeface="+mj-lt"/>
              <a:buAutoNum type="arabicPeriod"/>
            </a:pPr>
            <a:endParaRPr lang="en-US" sz="2600">
              <a:effectLst/>
              <a:ea typeface="MS PGothic" panose="020B0600070205080204" pitchFamily="34" charset="-128"/>
              <a:cs typeface="Arial" panose="020B0604020202020204" pitchFamily="34" charset="0"/>
            </a:endParaRPr>
          </a:p>
          <a:p>
            <a:pPr marL="342900" indent="-342900">
              <a:spcBef>
                <a:spcPts val="0"/>
              </a:spcBef>
              <a:buFont typeface="+mj-lt"/>
              <a:buAutoNum type="arabicPeriod"/>
            </a:pPr>
            <a:r>
              <a:rPr lang="en-US" sz="2600">
                <a:effectLst/>
                <a:ea typeface="MS PGothic" panose="020B0600070205080204" pitchFamily="34" charset="-128"/>
                <a:cs typeface="Arial" panose="020B0604020202020204" pitchFamily="34" charset="0"/>
              </a:rPr>
              <a:t> </a:t>
            </a:r>
            <a:r>
              <a:rPr lang="en-US" sz="2600"/>
              <a:t>Describe a step-by-step process to implement Functional Assessment-Based Intervention (FABI) as a Tier 3 support.  </a:t>
            </a:r>
            <a:endParaRPr lang="en-US" sz="2600">
              <a:effectLst/>
              <a:ea typeface="MS PGothic" panose="020B0600070205080204" pitchFamily="34" charset="-128"/>
              <a:cs typeface="Arial" panose="020B0604020202020204" pitchFamily="34" charset="0"/>
            </a:endParaRPr>
          </a:p>
          <a:p>
            <a:pPr marL="457200" marR="0" lvl="0" indent="-457200">
              <a:spcBef>
                <a:spcPts val="0"/>
              </a:spcBef>
              <a:spcAft>
                <a:spcPts val="0"/>
              </a:spcAft>
              <a:buFont typeface="+mj-lt"/>
              <a:buAutoNum type="arabicPeriod"/>
            </a:pPr>
            <a:endParaRPr lang="en-US" sz="2600">
              <a:effectLst/>
              <a:ea typeface="MS PGothic" panose="020B0600070205080204" pitchFamily="34" charset="-128"/>
              <a:cs typeface="Arial" panose="020B0604020202020204" pitchFamily="34" charset="0"/>
            </a:endParaRPr>
          </a:p>
          <a:p>
            <a:pPr marL="342900" indent="-342900">
              <a:spcBef>
                <a:spcPts val="0"/>
              </a:spcBef>
              <a:buFont typeface="+mj-lt"/>
              <a:buAutoNum type="arabicPeriod"/>
            </a:pPr>
            <a:r>
              <a:rPr lang="en-US" sz="2600">
                <a:effectLst/>
                <a:ea typeface="MS PGothic" panose="020B0600070205080204" pitchFamily="34" charset="-128"/>
                <a:cs typeface="Arial" panose="020B0604020202020204" pitchFamily="34" charset="0"/>
              </a:rPr>
              <a:t> </a:t>
            </a:r>
            <a:r>
              <a:rPr lang="en-US" sz="2600"/>
              <a:t>Explain the importance of and prepare to monitor treatment integrity, social validity, and student performance data</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pic>
        <p:nvPicPr>
          <p:cNvPr id="5" name="Picture 4">
            <a:extLst>
              <a:ext uri="{FF2B5EF4-FFF2-40B4-BE49-F238E27FC236}">
                <a16:creationId xmlns:a16="http://schemas.microsoft.com/office/drawing/2014/main" id="{1FDD8EB2-6E83-C453-1956-400185E0D4BA}"/>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6" name="Oval 5">
            <a:extLst>
              <a:ext uri="{FF2B5EF4-FFF2-40B4-BE49-F238E27FC236}">
                <a16:creationId xmlns:a16="http://schemas.microsoft.com/office/drawing/2014/main" id="{2689C570-EC9B-950E-4823-F368319FFD7E}"/>
              </a:ext>
            </a:extLst>
          </p:cNvPr>
          <p:cNvSpPr/>
          <p:nvPr/>
        </p:nvSpPr>
        <p:spPr>
          <a:xfrm>
            <a:off x="8229205" y="3134988"/>
            <a:ext cx="1074258" cy="917049"/>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6D83685-392C-A9A1-C0A4-DABAA870C32B}"/>
              </a:ext>
            </a:extLst>
          </p:cNvPr>
          <p:cNvSpPr/>
          <p:nvPr/>
        </p:nvSpPr>
        <p:spPr>
          <a:xfrm>
            <a:off x="5102592"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BC3970-A42B-E915-3374-8217AE6CD951}"/>
              </a:ext>
            </a:extLst>
          </p:cNvPr>
          <p:cNvSpPr/>
          <p:nvPr/>
        </p:nvSpPr>
        <p:spPr>
          <a:xfrm>
            <a:off x="8096862"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0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18434" name="Rectangle 3"/>
          <p:cNvSpPr>
            <a:spLocks noGrp="1" noChangeArrowheads="1"/>
          </p:cNvSpPr>
          <p:nvPr>
            <p:ph idx="1"/>
          </p:nvPr>
        </p:nvSpPr>
        <p:spPr>
          <a:xfrm>
            <a:off x="838200" y="1825625"/>
            <a:ext cx="6393688" cy="4351338"/>
          </a:xfrm>
        </p:spPr>
        <p:txBody>
          <a:bodyPr/>
          <a:lstStyle/>
          <a:p>
            <a:pPr eaLnBrk="1" hangingPunct="1"/>
            <a:r>
              <a:rPr lang="en-US">
                <a:ea typeface="ＭＳ Ｐゴシック" pitchFamily="34" charset="-128"/>
                <a:cs typeface="Times New Roman" pitchFamily="18" charset="0"/>
              </a:rPr>
              <a:t>Whole Interval recording </a:t>
            </a:r>
          </a:p>
          <a:p>
            <a:pPr lvl="1" eaLnBrk="1" hangingPunct="1"/>
            <a:r>
              <a:rPr lang="en-US">
                <a:ea typeface="ＭＳ Ｐゴシック" pitchFamily="34" charset="-128"/>
                <a:cs typeface="Times New Roman" pitchFamily="18" charset="0"/>
              </a:rPr>
              <a:t>Measured academic engagement </a:t>
            </a:r>
          </a:p>
          <a:p>
            <a:pPr lvl="1" eaLnBrk="1" hangingPunct="1"/>
            <a:r>
              <a:rPr lang="en-US">
                <a:ea typeface="ＭＳ Ｐゴシック" pitchFamily="34" charset="-128"/>
                <a:cs typeface="Times New Roman" pitchFamily="18" charset="0"/>
              </a:rPr>
              <a:t>20 min sessions, ~8:45-9:05 am</a:t>
            </a:r>
          </a:p>
          <a:p>
            <a:pPr lvl="1" eaLnBrk="1" hangingPunct="1"/>
            <a:r>
              <a:rPr lang="en-US">
                <a:ea typeface="ＭＳ Ｐゴシック" pitchFamily="34" charset="-128"/>
                <a:cs typeface="Times New Roman" pitchFamily="18" charset="0"/>
              </a:rPr>
              <a:t>Each interval was 20 s</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3" name="Picture 2">
            <a:extLst>
              <a:ext uri="{FF2B5EF4-FFF2-40B4-BE49-F238E27FC236}">
                <a16:creationId xmlns:a16="http://schemas.microsoft.com/office/drawing/2014/main" id="{ECA1C462-3AA2-8C63-E4A4-AB117AB5ACD2}"/>
              </a:ext>
            </a:extLst>
          </p:cNvPr>
          <p:cNvPicPr>
            <a:picLocks noChangeAspect="1" noChangeArrowheads="1"/>
          </p:cNvPicPr>
          <p:nvPr/>
        </p:nvPicPr>
        <p:blipFill rotWithShape="1">
          <a:blip r:embed="rId3" cstate="print"/>
          <a:srcRect/>
          <a:stretch/>
        </p:blipFill>
        <p:spPr>
          <a:xfrm>
            <a:off x="7231888" y="1825625"/>
            <a:ext cx="3611065" cy="4351338"/>
          </a:xfrm>
          <a:prstGeom prst="rect">
            <a:avLst/>
          </a:prstGeom>
          <a:ln>
            <a:solidFill>
              <a:schemeClr val="tx1"/>
            </a:solidFill>
          </a:ln>
        </p:spPr>
      </p:pic>
    </p:spTree>
    <p:extLst>
      <p:ext uri="{BB962C8B-B14F-4D97-AF65-F5344CB8AC3E}">
        <p14:creationId xmlns:p14="http://schemas.microsoft.com/office/powerpoint/2010/main" val="34010389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graphicFrame>
        <p:nvGraphicFramePr>
          <p:cNvPr id="3" name="Content Placeholder 4">
            <a:extLst>
              <a:ext uri="{FF2B5EF4-FFF2-40B4-BE49-F238E27FC236}">
                <a16:creationId xmlns:a16="http://schemas.microsoft.com/office/drawing/2014/main" id="{C283C3EA-32DF-962E-ABC1-E4A7B2D3E76F}"/>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1711077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graphicFrame>
        <p:nvGraphicFramePr>
          <p:cNvPr id="3" name="Content Placeholder 4">
            <a:extLst>
              <a:ext uri="{FF2B5EF4-FFF2-40B4-BE49-F238E27FC236}">
                <a16:creationId xmlns:a16="http://schemas.microsoft.com/office/drawing/2014/main" id="{D065BD20-9B9F-FB25-D889-2CC122B91B8E}"/>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31652955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graphicFrame>
        <p:nvGraphicFramePr>
          <p:cNvPr id="3" name="Content Placeholder 4">
            <a:extLst>
              <a:ext uri="{FF2B5EF4-FFF2-40B4-BE49-F238E27FC236}">
                <a16:creationId xmlns:a16="http://schemas.microsoft.com/office/drawing/2014/main" id="{A59D3BF7-716E-2192-EC55-460F2403298E}"/>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7656160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a:t>Step 5: Test the Intervention</a:t>
            </a:r>
          </a:p>
        </p:txBody>
      </p:sp>
      <p:sp>
        <p:nvSpPr>
          <p:cNvPr id="6" name="Text Placeholder 5">
            <a:extLst>
              <a:ext uri="{FF2B5EF4-FFF2-40B4-BE49-F238E27FC236}">
                <a16:creationId xmlns:a16="http://schemas.microsoft.com/office/drawing/2014/main" id="{119D70CA-D01F-5D2F-1BBA-C91CFB50C80D}"/>
              </a:ext>
            </a:extLst>
          </p:cNvPr>
          <p:cNvSpPr>
            <a:spLocks noGrp="1"/>
          </p:cNvSpPr>
          <p:nvPr>
            <p:ph type="body" idx="1"/>
          </p:nvPr>
        </p:nvSpPr>
        <p:spPr/>
        <p:txBody>
          <a:bodyPr/>
          <a:lstStyle/>
          <a:p>
            <a:endParaRPr lang="en-US"/>
          </a:p>
        </p:txBody>
      </p:sp>
      <p:pic>
        <p:nvPicPr>
          <p:cNvPr id="7" name="Picture 2">
            <a:extLst>
              <a:ext uri="{FF2B5EF4-FFF2-40B4-BE49-F238E27FC236}">
                <a16:creationId xmlns:a16="http://schemas.microsoft.com/office/drawing/2014/main" id="{F9150BF7-329C-96A3-2078-0BD6FF102495}"/>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Content Placeholder 4">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690688"/>
            <a:ext cx="3362398" cy="4351338"/>
          </a:xfrm>
          <a:ln>
            <a:solidFill>
              <a:schemeClr val="tx1"/>
            </a:solidFill>
          </a:ln>
        </p:spPr>
      </p:pic>
      <p:pic>
        <p:nvPicPr>
          <p:cNvPr id="4" name="Picture 3">
            <a:extLst>
              <a:ext uri="{FF2B5EF4-FFF2-40B4-BE49-F238E27FC236}">
                <a16:creationId xmlns:a16="http://schemas.microsoft.com/office/drawing/2014/main" id="{163DE5F5-93FA-5A7A-F728-7DFF7A78E0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33693" y="0"/>
            <a:ext cx="1157885" cy="1810512"/>
          </a:xfrm>
          <a:prstGeom prst="rect">
            <a:avLst/>
          </a:prstGeom>
        </p:spPr>
      </p:pic>
      <p:sp>
        <p:nvSpPr>
          <p:cNvPr id="3" name="TextBox 2">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Implement the intervention</a:t>
            </a:r>
          </a:p>
          <a:p>
            <a:pPr marL="228600" indent="-228600">
              <a:buFont typeface=""/>
              <a:buChar char="•"/>
            </a:pPr>
            <a:r>
              <a:rPr lang="en-US" sz="2800">
                <a:cs typeface="Arial" panose="020B0604020202020204"/>
              </a:rPr>
              <a:t>Monitor treatment integrity</a:t>
            </a:r>
          </a:p>
          <a:p>
            <a:pPr marL="228600" indent="-228600">
              <a:buFont typeface=""/>
              <a:buChar char="•"/>
            </a:pPr>
            <a:r>
              <a:rPr lang="en-US" sz="2800">
                <a:cs typeface="Arial" panose="020B0604020202020204"/>
              </a:rPr>
              <a:t>Collect and graph data</a:t>
            </a:r>
          </a:p>
          <a:p>
            <a:pPr marL="228600" indent="-228600">
              <a:buFont typeface=""/>
              <a:buChar char="•"/>
            </a:pPr>
            <a:r>
              <a:rPr lang="en-US" sz="2800">
                <a:cs typeface="Arial" panose="020B0604020202020204"/>
              </a:rPr>
              <a:t>Implement a single-case design to “test” how well intervention is working</a:t>
            </a:r>
          </a:p>
          <a:p>
            <a:pPr marL="685800" lvl="1" indent="-228600">
              <a:buFont typeface=""/>
              <a:buChar char="•"/>
            </a:pPr>
            <a:r>
              <a:rPr lang="en-US" sz="2400">
                <a:cs typeface="Arial" panose="020B0604020202020204"/>
              </a:rPr>
              <a:t>ABAB</a:t>
            </a:r>
          </a:p>
          <a:p>
            <a:pPr marL="685800" lvl="1" indent="-228600">
              <a:buFont typeface=""/>
              <a:buChar char="•"/>
            </a:pPr>
            <a:r>
              <a:rPr lang="en-US" sz="2400">
                <a:cs typeface="Arial" panose="020B0604020202020204"/>
              </a:rPr>
              <a:t>Multiple baseline</a:t>
            </a:r>
          </a:p>
          <a:p>
            <a:pPr marL="685800" lvl="1" indent="-228600">
              <a:buFont typeface=""/>
              <a:buChar char="•"/>
            </a:pPr>
            <a:r>
              <a:rPr lang="en-US" sz="2400">
                <a:cs typeface="Arial" panose="020B0604020202020204"/>
              </a:rPr>
              <a:t>Changing criterion</a:t>
            </a:r>
          </a:p>
          <a:p>
            <a:pPr marL="228600" indent="-228600">
              <a:buFont typeface=""/>
              <a:buChar char="•"/>
            </a:pPr>
            <a:r>
              <a:rPr lang="en-US" sz="2800">
                <a:cs typeface="Arial" panose="020B0604020202020204"/>
              </a:rPr>
              <a:t>Assess social validity</a:t>
            </a:r>
          </a:p>
          <a:p>
            <a:pPr marL="228600" indent="-228600">
              <a:buFont typeface=""/>
              <a:buChar char="•"/>
            </a:pPr>
            <a:r>
              <a:rPr lang="en-US" sz="2800">
                <a:cs typeface="Arial" panose="020B0604020202020204"/>
              </a:rPr>
              <a:t>Fade the intervention</a:t>
            </a:r>
          </a:p>
        </p:txBody>
      </p:sp>
    </p:spTree>
    <p:extLst>
      <p:ext uri="{BB962C8B-B14F-4D97-AF65-F5344CB8AC3E}">
        <p14:creationId xmlns:p14="http://schemas.microsoft.com/office/powerpoint/2010/main" val="4207803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FB1F-F061-E3AB-5BD9-B240E56DFB3A}"/>
              </a:ext>
            </a:extLst>
          </p:cNvPr>
          <p:cNvSpPr>
            <a:spLocks noGrp="1"/>
          </p:cNvSpPr>
          <p:nvPr>
            <p:ph type="title"/>
          </p:nvPr>
        </p:nvSpPr>
        <p:spPr/>
        <p:txBody>
          <a:bodyPr/>
          <a:lstStyle/>
          <a:p>
            <a:r>
              <a:rPr lang="en-US"/>
              <a:t>Harry’s Intervention Outcomes</a:t>
            </a:r>
          </a:p>
        </p:txBody>
      </p:sp>
      <p:pic>
        <p:nvPicPr>
          <p:cNvPr id="5" name="Picture 4">
            <a:extLst>
              <a:ext uri="{FF2B5EF4-FFF2-40B4-BE49-F238E27FC236}">
                <a16:creationId xmlns:a16="http://schemas.microsoft.com/office/drawing/2014/main" id="{D1B65E25-B516-6BAD-2002-AFEEB60D4F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947" y="1690688"/>
            <a:ext cx="4813850" cy="4362368"/>
          </a:xfrm>
          <a:prstGeom prst="rect">
            <a:avLst/>
          </a:prstGeom>
        </p:spPr>
      </p:pic>
      <p:sp>
        <p:nvSpPr>
          <p:cNvPr id="6" name="TextBox 2">
            <a:extLst>
              <a:ext uri="{FF2B5EF4-FFF2-40B4-BE49-F238E27FC236}">
                <a16:creationId xmlns:a16="http://schemas.microsoft.com/office/drawing/2014/main" id="{0E37440E-5D4B-64CD-14DB-0B2DF9A1CAFC}"/>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15728775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5E7E7-6154-52C1-78C8-D3ACC8A55D59}"/>
              </a:ext>
            </a:extLst>
          </p:cNvPr>
          <p:cNvSpPr>
            <a:spLocks noGrp="1"/>
          </p:cNvSpPr>
          <p:nvPr>
            <p:ph type="title"/>
          </p:nvPr>
        </p:nvSpPr>
        <p:spPr/>
        <p:txBody>
          <a:bodyPr/>
          <a:lstStyle/>
          <a:p>
            <a:r>
              <a:rPr lang="en-US"/>
              <a:t>Harry’s Intervention Outcomes</a:t>
            </a:r>
          </a:p>
        </p:txBody>
      </p:sp>
      <p:pic>
        <p:nvPicPr>
          <p:cNvPr id="6" name="Picture 5">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Tertiary (Tier 3) Interventions in Ci3T Models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a:t>Functional Assessment-Based Intervention (FABI)</a:t>
            </a:r>
          </a:p>
          <a:p>
            <a:pPr marL="971550" lvl="1" indent="-514350">
              <a:spcBef>
                <a:spcPts val="1000"/>
              </a:spcBef>
              <a:buSzTx/>
              <a:buFont typeface="+mj-lt"/>
              <a:buAutoNum type="arabicPeriod"/>
              <a:defRPr/>
            </a:pPr>
            <a:r>
              <a:rPr lang="en-US" sz="2800"/>
              <a:t>Introduction to FABI </a:t>
            </a:r>
          </a:p>
          <a:p>
            <a:pPr marL="971550" lvl="1" indent="-514350">
              <a:spcBef>
                <a:spcPts val="1000"/>
              </a:spcBef>
              <a:buSzTx/>
              <a:buFont typeface="+mj-lt"/>
              <a:buAutoNum type="arabicPeriod"/>
              <a:defRPr/>
            </a:pPr>
            <a:r>
              <a:rPr lang="en-US" sz="2800"/>
              <a:t>5-Step Process to Implement FABI </a:t>
            </a:r>
            <a:endParaRPr lang="en-US" sz="3600"/>
          </a:p>
          <a:p>
            <a:pPr marL="514350" indent="-514350">
              <a:buFont typeface="+mj-lt"/>
              <a:buAutoNum type="arabicPeriod"/>
            </a:pPr>
            <a:r>
              <a:rPr lang="en-US" sz="3600"/>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D039F-DAA0-92E5-74CA-A928A3C8DA9C}"/>
              </a:ext>
            </a:extLst>
          </p:cNvPr>
          <p:cNvSpPr>
            <a:spLocks noGrp="1"/>
          </p:cNvSpPr>
          <p:nvPr>
            <p:ph type="title"/>
          </p:nvPr>
        </p:nvSpPr>
        <p:spPr/>
        <p:txBody>
          <a:bodyPr/>
          <a:lstStyle/>
          <a:p>
            <a:r>
              <a:rPr lang="en-US"/>
              <a:t>Opportunities to Learn More</a:t>
            </a:r>
          </a:p>
        </p:txBody>
      </p:sp>
      <p:pic>
        <p:nvPicPr>
          <p:cNvPr id="9" name="Content Placeholder 8" descr="A red ball with white text&#10;&#10;AI-generated content may be incorrect.">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2"/>
          <a:stretch>
            <a:fillRect/>
          </a:stretch>
        </p:blipFill>
        <p:spPr>
          <a:xfrm>
            <a:off x="7324344" y="1690688"/>
            <a:ext cx="2181606" cy="2863358"/>
          </a:xfrm>
        </p:spPr>
      </p:pic>
      <p:pic>
        <p:nvPicPr>
          <p:cNvPr id="5" name="Picture 4">
            <a:extLst>
              <a:ext uri="{FF2B5EF4-FFF2-40B4-BE49-F238E27FC236}">
                <a16:creationId xmlns:a16="http://schemas.microsoft.com/office/drawing/2014/main" id="{4DD892AE-E338-E068-BE78-92C670A043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1065" y="4894541"/>
            <a:ext cx="5834569" cy="1855408"/>
          </a:xfrm>
          <a:prstGeom prst="rect">
            <a:avLst/>
          </a:prstGeom>
        </p:spPr>
      </p:pic>
      <p:pic>
        <p:nvPicPr>
          <p:cNvPr id="7" name="Picture 6">
            <a:extLst>
              <a:ext uri="{FF2B5EF4-FFF2-40B4-BE49-F238E27FC236}">
                <a16:creationId xmlns:a16="http://schemas.microsoft.com/office/drawing/2014/main" id="{DF29A3F7-B5C0-35FA-5E46-9664FFA44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3565" y="1690688"/>
            <a:ext cx="4615414" cy="2805994"/>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309711742"/>
              </p:ext>
            </p:extLst>
          </p:nvPr>
        </p:nvGraphicFramePr>
        <p:xfrm>
          <a:off x="818707" y="1734344"/>
          <a:ext cx="10808718" cy="2593430"/>
        </p:xfrm>
        <a:graphic>
          <a:graphicData uri="http://schemas.openxmlformats.org/drawingml/2006/table">
            <a:tbl>
              <a:tblPr/>
              <a:tblGrid>
                <a:gridCol w="5176848">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algn="l" fontAlgn="t"/>
                      <a:r>
                        <a:rPr lang="en-US" sz="180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Schedule time to review FABI modules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behavior specialist to coordinate FABI book study for next school year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David</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800">
                          <a:effectLst/>
                          <a:latin typeface="Ink Free" panose="03080402000500000000" pitchFamily="66" charset="0"/>
                        </a:rPr>
                        <a:t>04/29/26</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pic>
        <p:nvPicPr>
          <p:cNvPr id="2" name="Picture 1">
            <a:extLst>
              <a:ext uri="{FF2B5EF4-FFF2-40B4-BE49-F238E27FC236}">
                <a16:creationId xmlns:a16="http://schemas.microsoft.com/office/drawing/2014/main" id="{B3F9E033-EC64-C4CE-D823-86DC9B8F9D8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sp>
        <p:nvSpPr>
          <p:cNvPr id="4" name="Speech Bubble: Rectangle with Corners Rounded 3">
            <a:extLst>
              <a:ext uri="{FF2B5EF4-FFF2-40B4-BE49-F238E27FC236}">
                <a16:creationId xmlns:a16="http://schemas.microsoft.com/office/drawing/2014/main" id="{7EDD0D2A-7142-8889-63EA-46AEB5971C78}"/>
              </a:ext>
            </a:extLst>
          </p:cNvPr>
          <p:cNvSpPr/>
          <p:nvPr/>
        </p:nvSpPr>
        <p:spPr>
          <a:xfrm>
            <a:off x="1924710" y="2342590"/>
            <a:ext cx="8641689" cy="31184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
        <p:nvSpPr>
          <p:cNvPr id="7" name="Content Placeholder 6">
            <a:extLst>
              <a:ext uri="{FF2B5EF4-FFF2-40B4-BE49-F238E27FC236}">
                <a16:creationId xmlns:a16="http://schemas.microsoft.com/office/drawing/2014/main" id="{FA63BE14-AEF9-1F93-40D1-7CDFF93B9E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136107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B2AB8B3D-2855-921F-9668-FDA4C9E74D31}"/>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BF9A5584-8417-C70F-31EB-A27E139660A5}"/>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07D5B247-80F1-A34E-9773-E5C253BCD5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BB1FB652-BA86-FCEE-09F4-0495875D2ECB}"/>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157F6-0C16-8A58-AEC4-7C050E57D807}"/>
              </a:ext>
            </a:extLst>
          </p:cNvPr>
          <p:cNvSpPr>
            <a:spLocks noGrp="1"/>
          </p:cNvSpPr>
          <p:nvPr>
            <p:ph type="title"/>
          </p:nvPr>
        </p:nvSpPr>
        <p:spPr/>
        <p:txBody>
          <a:bodyPr/>
          <a:lstStyle/>
          <a:p>
            <a:r>
              <a:rPr lang="en-US"/>
              <a:t>Situating Tertiary (Tier 3) Interventions in Ci3T Models </a:t>
            </a:r>
          </a:p>
        </p:txBody>
      </p:sp>
      <p:sp>
        <p:nvSpPr>
          <p:cNvPr id="5" name="Text Placeholder 4">
            <a:extLst>
              <a:ext uri="{FF2B5EF4-FFF2-40B4-BE49-F238E27FC236}">
                <a16:creationId xmlns:a16="http://schemas.microsoft.com/office/drawing/2014/main" id="{6B945D84-173E-68D0-2A9A-08FC1AB121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2013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329D1162-5CA2-5FA8-D11A-B3DF450ED3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0249" y="1690688"/>
            <a:ext cx="3007091" cy="4295844"/>
          </a:xfrm>
          <a:prstGeom prst="rect">
            <a:avLst/>
          </a:prstGeom>
        </p:spPr>
      </p:pic>
      <p:pic>
        <p:nvPicPr>
          <p:cNvPr id="7" name="Picture 6" descr="Diagram&#10;&#10;Description automatically generated">
            <a:extLst>
              <a:ext uri="{FF2B5EF4-FFF2-40B4-BE49-F238E27FC236}">
                <a16:creationId xmlns:a16="http://schemas.microsoft.com/office/drawing/2014/main" id="{CCAD81A2-B60D-AF4F-17AD-D8980DA3F9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031" y="1690688"/>
            <a:ext cx="6765758" cy="4693795"/>
          </a:xfrm>
          <a:prstGeom prst="rect">
            <a:avLst/>
          </a:prstGeom>
        </p:spPr>
      </p:pic>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3 Interventions?</a:t>
            </a:r>
          </a:p>
        </p:txBody>
      </p:sp>
      <p:sp>
        <p:nvSpPr>
          <p:cNvPr id="8" name="Arrow: Right 8">
            <a:extLst>
              <a:ext uri="{FF2B5EF4-FFF2-40B4-BE49-F238E27FC236}">
                <a16:creationId xmlns:a16="http://schemas.microsoft.com/office/drawing/2014/main" id="{8C737468-84EF-E0BF-8C96-BA7A3B8CC461}"/>
              </a:ext>
            </a:extLst>
          </p:cNvPr>
          <p:cNvSpPr/>
          <p:nvPr/>
        </p:nvSpPr>
        <p:spPr>
          <a:xfrm rot="9541780">
            <a:off x="5501270" y="1770545"/>
            <a:ext cx="1189460" cy="596199"/>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37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C9B72816-850A-5C2C-A085-700CA0CD9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769" y="161925"/>
            <a:ext cx="9374505" cy="13392150"/>
          </a:xfrm>
          <a:prstGeom prst="rect">
            <a:avLst/>
          </a:prstGeom>
        </p:spPr>
      </p:pic>
    </p:spTree>
    <p:extLst>
      <p:ext uri="{BB962C8B-B14F-4D97-AF65-F5344CB8AC3E}">
        <p14:creationId xmlns:p14="http://schemas.microsoft.com/office/powerpoint/2010/main" val="410658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ED3D4-7380-3DD5-6F7C-4E4ADC0EB7B5}"/>
            </a:ext>
          </a:extLst>
        </p:cNvPr>
        <p:cNvGrpSpPr/>
        <p:nvPr/>
      </p:nvGrpSpPr>
      <p:grpSpPr>
        <a:xfrm>
          <a:off x="0" y="0"/>
          <a:ext cx="0" cy="0"/>
          <a:chOff x="0" y="0"/>
          <a:chExt cx="0" cy="0"/>
        </a:xfrm>
      </p:grpSpPr>
      <p:pic>
        <p:nvPicPr>
          <p:cNvPr id="3" name="Picture 2" descr="A screenshot of a cell phone&#10;&#10;AI-generated content may be incorrect.">
            <a:extLst>
              <a:ext uri="{FF2B5EF4-FFF2-40B4-BE49-F238E27FC236}">
                <a16:creationId xmlns:a16="http://schemas.microsoft.com/office/drawing/2014/main" id="{32BD73B2-1105-C418-D378-31C0AB7112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769" y="-6315075"/>
            <a:ext cx="9374505" cy="13392150"/>
          </a:xfrm>
          <a:prstGeom prst="rect">
            <a:avLst/>
          </a:prstGeom>
        </p:spPr>
      </p:pic>
    </p:spTree>
    <p:extLst>
      <p:ext uri="{BB962C8B-B14F-4D97-AF65-F5344CB8AC3E}">
        <p14:creationId xmlns:p14="http://schemas.microsoft.com/office/powerpoint/2010/main" val="123465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Lst>
          </p:cNvPr>
          <p:cNvSpPr>
            <a:spLocks noGrp="1"/>
          </p:cNvSpPr>
          <p:nvPr>
            <p:ph type="title"/>
          </p:nvPr>
        </p:nvSpPr>
        <p:spPr/>
        <p:txBody>
          <a:bodyPr/>
          <a:lstStyle/>
          <a:p>
            <a:r>
              <a:rPr lang="en-US"/>
              <a:t>Tertiary (Tier 3) Intervention Grid</a:t>
            </a:r>
          </a:p>
        </p:txBody>
      </p:sp>
      <p:pic>
        <p:nvPicPr>
          <p:cNvPr id="6" name="Picture 5">
            <a:extLst>
              <a:ext uri="{FF2B5EF4-FFF2-40B4-BE49-F238E27FC236}">
                <a16:creationId xmlns:a16="http://schemas.microsoft.com/office/drawing/2014/main" id="{FDBB64B1-62E9-A245-F15F-2C8EBD46C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039856" y="9975"/>
            <a:ext cx="1170432" cy="1808849"/>
          </a:xfrm>
          <a:prstGeom prst="rect">
            <a:avLst/>
          </a:prstGeom>
        </p:spPr>
      </p:pic>
      <p:pic>
        <p:nvPicPr>
          <p:cNvPr id="4" name="Content Placeholder 5" descr="A book with a lion head&#10;&#10;Description automatically generated">
            <a:extLst>
              <a:ext uri="{FF2B5EF4-FFF2-40B4-BE49-F238E27FC236}">
                <a16:creationId xmlns:a16="http://schemas.microsoft.com/office/drawing/2014/main" id="{4E930239-3EE8-6B8F-8C84-0808F8837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3639" y="1690688"/>
            <a:ext cx="2138898" cy="2767986"/>
          </a:xfrm>
          <a:prstGeom prst="rect">
            <a:avLst/>
          </a:prstGeom>
          <a:ln>
            <a:solidFill>
              <a:schemeClr val="tx1"/>
            </a:solidFill>
          </a:ln>
        </p:spPr>
      </p:pic>
      <p:pic>
        <p:nvPicPr>
          <p:cNvPr id="7" name="Picture 6" descr="Diagram&#10;&#10;Description automatically generated">
            <a:extLst>
              <a:ext uri="{FF2B5EF4-FFF2-40B4-BE49-F238E27FC236}">
                <a16:creationId xmlns:a16="http://schemas.microsoft.com/office/drawing/2014/main" id="{BD6CD2D1-5382-51CB-18AD-28A39E933E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128" y="2271365"/>
            <a:ext cx="5372548" cy="3727245"/>
          </a:xfrm>
          <a:prstGeom prst="rect">
            <a:avLst/>
          </a:prstGeom>
        </p:spPr>
      </p:pic>
      <p:sp>
        <p:nvSpPr>
          <p:cNvPr id="8" name="Arrow: Right 8">
            <a:extLst>
              <a:ext uri="{FF2B5EF4-FFF2-40B4-BE49-F238E27FC236}">
                <a16:creationId xmlns:a16="http://schemas.microsoft.com/office/drawing/2014/main" id="{35F91622-2EB1-AB8C-8714-A1E20B44626D}"/>
              </a:ext>
            </a:extLst>
          </p:cNvPr>
          <p:cNvSpPr/>
          <p:nvPr/>
        </p:nvSpPr>
        <p:spPr>
          <a:xfrm rot="9541780">
            <a:off x="3421606" y="1990534"/>
            <a:ext cx="944525" cy="473429"/>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0649D2-2200-53C4-E381-7427DEDE7A1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295485" y="1729586"/>
            <a:ext cx="3481423" cy="2690190"/>
          </a:xfrm>
          <a:prstGeom prst="rect">
            <a:avLst/>
          </a:prstGeom>
          <a:ln>
            <a:solidFill>
              <a:schemeClr val="tx1"/>
            </a:solidFill>
          </a:ln>
        </p:spPr>
      </p:pic>
      <p:pic>
        <p:nvPicPr>
          <p:cNvPr id="13" name="Picture 12">
            <a:extLst>
              <a:ext uri="{FF2B5EF4-FFF2-40B4-BE49-F238E27FC236}">
                <a16:creationId xmlns:a16="http://schemas.microsoft.com/office/drawing/2014/main" id="{0802CBCA-38CC-4679-4717-21DFD581F99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767371" y="2711833"/>
            <a:ext cx="3609083" cy="2690191"/>
          </a:xfrm>
          <a:prstGeom prst="rect">
            <a:avLst/>
          </a:prstGeom>
          <a:ln>
            <a:solidFill>
              <a:schemeClr val="tx1"/>
            </a:solidFill>
          </a:ln>
        </p:spPr>
      </p:pic>
      <p:pic>
        <p:nvPicPr>
          <p:cNvPr id="3" name="Picture 2" descr="A close-up of a survey&#10;&#10;Description automatically generated">
            <a:extLst>
              <a:ext uri="{FF2B5EF4-FFF2-40B4-BE49-F238E27FC236}">
                <a16:creationId xmlns:a16="http://schemas.microsoft.com/office/drawing/2014/main" id="{924C8D1C-3723-1C09-D947-C0FB19CE3E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9448" y="3604841"/>
            <a:ext cx="3481424" cy="2690192"/>
          </a:xfrm>
          <a:prstGeom prst="rect">
            <a:avLst/>
          </a:prstGeom>
          <a:ln>
            <a:solidFill>
              <a:schemeClr val="tx1"/>
            </a:solidFill>
          </a:ln>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Components of Tier 3 Intervention Grid</a:t>
            </a:r>
          </a:p>
        </p:txBody>
      </p:sp>
      <p:pic>
        <p:nvPicPr>
          <p:cNvPr id="5" name="Content Placeholder 4" descr="A child reading a book&#10;&#10;Description automatically generated">
            <a:extLst>
              <a:ext uri="{FF2B5EF4-FFF2-40B4-BE49-F238E27FC236}">
                <a16:creationId xmlns:a16="http://schemas.microsoft.com/office/drawing/2014/main" id="{81573A34-2A88-6B6C-D527-F77D0B6FB85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021569" y="0"/>
            <a:ext cx="1170431" cy="1828800"/>
          </a:xfrm>
        </p:spPr>
      </p:pic>
      <p:pic>
        <p:nvPicPr>
          <p:cNvPr id="7" name="Picture 6">
            <a:extLst>
              <a:ext uri="{FF2B5EF4-FFF2-40B4-BE49-F238E27FC236}">
                <a16:creationId xmlns:a16="http://schemas.microsoft.com/office/drawing/2014/main" id="{D4FB15F7-FC48-0187-5B1F-193987759BA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Rectangle 2">
            <a:extLst>
              <a:ext uri="{FF2B5EF4-FFF2-40B4-BE49-F238E27FC236}">
                <a16:creationId xmlns:a16="http://schemas.microsoft.com/office/drawing/2014/main" id="{2F5E36F1-A44F-D31E-374B-EA9A7732372D}"/>
              </a:ext>
            </a:extLst>
          </p:cNvPr>
          <p:cNvSpPr/>
          <p:nvPr/>
        </p:nvSpPr>
        <p:spPr>
          <a:xfrm>
            <a:off x="3588836" y="2878619"/>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3F0EA-1ADF-B295-6653-28E6D4243A2F}"/>
              </a:ext>
            </a:extLst>
          </p:cNvPr>
          <p:cNvSpPr/>
          <p:nvPr/>
        </p:nvSpPr>
        <p:spPr>
          <a:xfrm>
            <a:off x="4500602" y="2627795"/>
            <a:ext cx="687353"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A166D6-0A02-05E7-D1B1-E919285BB400}"/>
              </a:ext>
            </a:extLst>
          </p:cNvPr>
          <p:cNvSpPr/>
          <p:nvPr/>
        </p:nvSpPr>
        <p:spPr>
          <a:xfrm>
            <a:off x="5512344" y="2583346"/>
            <a:ext cx="1167556" cy="31030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913843-ACB0-6925-3C7A-EED8655B64FC}"/>
              </a:ext>
            </a:extLst>
          </p:cNvPr>
          <p:cNvSpPr/>
          <p:nvPr/>
        </p:nvSpPr>
        <p:spPr>
          <a:xfrm>
            <a:off x="6703563" y="3259013"/>
            <a:ext cx="772066" cy="17069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19BE94-F4C2-24B3-07EC-3670C04AAD5A}"/>
              </a:ext>
            </a:extLst>
          </p:cNvPr>
          <p:cNvSpPr/>
          <p:nvPr/>
        </p:nvSpPr>
        <p:spPr>
          <a:xfrm>
            <a:off x="6725048" y="4022033"/>
            <a:ext cx="8698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FC2206-547D-1953-F9F7-B93AC693DE95}"/>
              </a:ext>
            </a:extLst>
          </p:cNvPr>
          <p:cNvSpPr/>
          <p:nvPr/>
        </p:nvSpPr>
        <p:spPr>
          <a:xfrm>
            <a:off x="6744249" y="2878619"/>
            <a:ext cx="8506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CF4548-834B-4622-CEE0-8133E87F8166}"/>
              </a:ext>
            </a:extLst>
          </p:cNvPr>
          <p:cNvSpPr/>
          <p:nvPr/>
        </p:nvSpPr>
        <p:spPr>
          <a:xfrm>
            <a:off x="8045756" y="2672245"/>
            <a:ext cx="786319"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Stand-Alone Intervention</a:t>
            </a:r>
          </a:p>
        </p:txBody>
      </p:sp>
      <p:pic>
        <p:nvPicPr>
          <p:cNvPr id="4" name="Picture 3">
            <a:extLst>
              <a:ext uri="{FF2B5EF4-FFF2-40B4-BE49-F238E27FC236}">
                <a16:creationId xmlns:a16="http://schemas.microsoft.com/office/drawing/2014/main" id="{DE8DF3BD-B840-1BA9-889B-A8569E9363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4888" y="1570289"/>
            <a:ext cx="6604000" cy="4922586"/>
          </a:xfrm>
          <a:prstGeom prst="rect">
            <a:avLst/>
          </a:prstGeom>
          <a:ln>
            <a:solidFill>
              <a:schemeClr val="tx1"/>
            </a:solidFill>
          </a:ln>
        </p:spPr>
      </p:pic>
      <p:pic>
        <p:nvPicPr>
          <p:cNvPr id="6" name="Picture 5">
            <a:extLst>
              <a:ext uri="{FF2B5EF4-FFF2-40B4-BE49-F238E27FC236}">
                <a16:creationId xmlns:a16="http://schemas.microsoft.com/office/drawing/2014/main" id="{5D6A3A0F-009A-CE3B-7244-4CF73C8D3F9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021568" y="0"/>
            <a:ext cx="1170432" cy="1828800"/>
          </a:xfrm>
          <a:prstGeom prst="rect">
            <a:avLst/>
          </a:prstGeom>
        </p:spPr>
      </p:pic>
      <p:pic>
        <p:nvPicPr>
          <p:cNvPr id="3" name="Picture 4">
            <a:extLst>
              <a:ext uri="{FF2B5EF4-FFF2-40B4-BE49-F238E27FC236}">
                <a16:creationId xmlns:a16="http://schemas.microsoft.com/office/drawing/2014/main" id="{766E5076-40CA-53A2-A29A-2369E83EA3D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10603" y="2282127"/>
            <a:ext cx="3903770" cy="274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5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E026-B3CA-295B-136C-A6DEBF18B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41419-6C0A-01CD-5851-9347196D21AF}"/>
              </a:ext>
            </a:extLst>
          </p:cNvPr>
          <p:cNvSpPr>
            <a:spLocks noGrp="1"/>
          </p:cNvSpPr>
          <p:nvPr>
            <p:ph type="title"/>
          </p:nvPr>
        </p:nvSpPr>
        <p:spPr/>
        <p:txBody>
          <a:bodyPr>
            <a:normAutofit/>
          </a:bodyPr>
          <a:lstStyle/>
          <a:p>
            <a:r>
              <a:rPr lang="en-US" sz="3600"/>
              <a:t>Tier 3: Intensification of Tier 2 Support</a:t>
            </a:r>
          </a:p>
        </p:txBody>
      </p:sp>
      <p:pic>
        <p:nvPicPr>
          <p:cNvPr id="6" name="Picture 5">
            <a:extLst>
              <a:ext uri="{FF2B5EF4-FFF2-40B4-BE49-F238E27FC236}">
                <a16:creationId xmlns:a16="http://schemas.microsoft.com/office/drawing/2014/main" id="{0057B90A-6685-F0E6-4030-E291FBA575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21568" y="0"/>
            <a:ext cx="1170432" cy="1828800"/>
          </a:xfrm>
          <a:prstGeom prst="rect">
            <a:avLst/>
          </a:prstGeom>
        </p:spPr>
      </p:pic>
      <p:pic>
        <p:nvPicPr>
          <p:cNvPr id="1026" name="Picture 2" descr="Tier 3 counselor-led social skills instruction exemplar">
            <a:extLst>
              <a:ext uri="{FF2B5EF4-FFF2-40B4-BE49-F238E27FC236}">
                <a16:creationId xmlns:a16="http://schemas.microsoft.com/office/drawing/2014/main" id="{6251FD78-73A9-1C1A-F5B9-8C8A2B4508A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761" t="7708" r="7118" b="12708"/>
          <a:stretch/>
        </p:blipFill>
        <p:spPr bwMode="auto">
          <a:xfrm>
            <a:off x="992650" y="1577974"/>
            <a:ext cx="6863424" cy="4900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BAAD28-425D-E45E-13B9-4ACA52BD29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3393658"/>
            <a:ext cx="3393612" cy="154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448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38B3-3623-C29B-F4D9-05CF9A640AA9}"/>
              </a:ext>
            </a:extLst>
          </p:cNvPr>
          <p:cNvSpPr>
            <a:spLocks noGrp="1"/>
          </p:cNvSpPr>
          <p:nvPr>
            <p:ph type="title"/>
          </p:nvPr>
        </p:nvSpPr>
        <p:spPr/>
        <p:txBody>
          <a:bodyPr/>
          <a:lstStyle/>
          <a:p>
            <a:r>
              <a:rPr lang="en-US" sz="4400"/>
              <a:t>Tier 3: Wraparound Support</a:t>
            </a:r>
            <a:endParaRPr lang="en-US"/>
          </a:p>
        </p:txBody>
      </p:sp>
      <p:pic>
        <p:nvPicPr>
          <p:cNvPr id="2050" name="Picture 2" descr="Tier 3 intervention grid for wraparound supports">
            <a:extLst>
              <a:ext uri="{FF2B5EF4-FFF2-40B4-BE49-F238E27FC236}">
                <a16:creationId xmlns:a16="http://schemas.microsoft.com/office/drawing/2014/main" id="{DFDB0DDD-7E0B-0176-70E4-9152CAC8AF9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761" t="9931" r="7923" b="13958"/>
          <a:stretch/>
        </p:blipFill>
        <p:spPr bwMode="auto">
          <a:xfrm>
            <a:off x="971551" y="1690688"/>
            <a:ext cx="6553199" cy="4517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647346-45A1-D3A9-BD50-BBCC65339BE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21568" y="0"/>
            <a:ext cx="1170432" cy="1828800"/>
          </a:xfrm>
          <a:prstGeom prst="rect">
            <a:avLst/>
          </a:prstGeom>
        </p:spPr>
      </p:pic>
      <p:pic>
        <p:nvPicPr>
          <p:cNvPr id="2052" name="Picture 4" descr="Infographic: Who are community partners and why should we connect?">
            <a:extLst>
              <a:ext uri="{FF2B5EF4-FFF2-40B4-BE49-F238E27FC236}">
                <a16:creationId xmlns:a16="http://schemas.microsoft.com/office/drawing/2014/main" id="{97932BA8-6812-E42C-0A70-ED87105ED2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5163" y="1887112"/>
            <a:ext cx="3186805"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5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normAutofit/>
          </a:bodyPr>
          <a:lstStyle/>
          <a:p>
            <a:r>
              <a:rPr lang="en-US"/>
              <a:t>Using Multiple Sources of Data to Connect Students with Tier 3 Supports</a:t>
            </a:r>
          </a:p>
        </p:txBody>
      </p:sp>
      <p:pic>
        <p:nvPicPr>
          <p:cNvPr id="9" name="Picture 8">
            <a:extLst>
              <a:ext uri="{FF2B5EF4-FFF2-40B4-BE49-F238E27FC236}">
                <a16:creationId xmlns:a16="http://schemas.microsoft.com/office/drawing/2014/main" id="{3268EDC9-B8E7-25B5-1EF8-6B511F2BB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514" y="1864860"/>
            <a:ext cx="10384971" cy="3886116"/>
          </a:xfrm>
          <a:prstGeom prst="rect">
            <a:avLst/>
          </a:prstGeom>
          <a:ln>
            <a:solidFill>
              <a:schemeClr val="tx1"/>
            </a:solidFill>
          </a:ln>
        </p:spPr>
      </p:pic>
      <p:sp>
        <p:nvSpPr>
          <p:cNvPr id="10" name="Rectangle 9">
            <a:extLst>
              <a:ext uri="{FF2B5EF4-FFF2-40B4-BE49-F238E27FC236}">
                <a16:creationId xmlns:a16="http://schemas.microsoft.com/office/drawing/2014/main" id="{A6515782-941B-417F-F7CF-2CB192386506}"/>
              </a:ext>
            </a:extLst>
          </p:cNvPr>
          <p:cNvSpPr/>
          <p:nvPr/>
        </p:nvSpPr>
        <p:spPr>
          <a:xfrm>
            <a:off x="4605006" y="1777774"/>
            <a:ext cx="700420"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A93845-64B0-A79E-86F8-AADCC9CF8382}"/>
              </a:ext>
            </a:extLst>
          </p:cNvPr>
          <p:cNvSpPr/>
          <p:nvPr/>
        </p:nvSpPr>
        <p:spPr>
          <a:xfrm>
            <a:off x="9186530" y="1777774"/>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622AB0-2AAF-A7D2-04B0-0DA7818FA8E6}"/>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2BBBE8B-98AB-2BD6-1691-F2B394E2C72F}"/>
              </a:ext>
            </a:extLst>
          </p:cNvPr>
          <p:cNvSpPr/>
          <p:nvPr/>
        </p:nvSpPr>
        <p:spPr>
          <a:xfrm>
            <a:off x="1819274" y="5925147"/>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attendance</a:t>
            </a:r>
          </a:p>
        </p:txBody>
      </p:sp>
      <p:sp>
        <p:nvSpPr>
          <p:cNvPr id="14" name="Rectangle: Rounded Corners 13">
            <a:extLst>
              <a:ext uri="{FF2B5EF4-FFF2-40B4-BE49-F238E27FC236}">
                <a16:creationId xmlns:a16="http://schemas.microsoft.com/office/drawing/2014/main" id="{A95CFBED-108A-96F6-B0F4-64F64B55AE1A}"/>
              </a:ext>
            </a:extLst>
          </p:cNvPr>
          <p:cNvSpPr/>
          <p:nvPr/>
        </p:nvSpPr>
        <p:spPr>
          <a:xfrm>
            <a:off x="4964072"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behavior</a:t>
            </a:r>
          </a:p>
          <a:p>
            <a:pPr algn="ctr"/>
            <a:r>
              <a:rPr lang="en-US"/>
              <a:t>screening</a:t>
            </a:r>
          </a:p>
        </p:txBody>
      </p:sp>
      <p:sp>
        <p:nvSpPr>
          <p:cNvPr id="15" name="Rectangle: Rounded Corners 14">
            <a:extLst>
              <a:ext uri="{FF2B5EF4-FFF2-40B4-BE49-F238E27FC236}">
                <a16:creationId xmlns:a16="http://schemas.microsoft.com/office/drawing/2014/main" id="{17B6A737-0060-2718-DC24-BF778576F232}"/>
              </a:ext>
            </a:extLst>
          </p:cNvPr>
          <p:cNvSpPr/>
          <p:nvPr/>
        </p:nvSpPr>
        <p:spPr>
          <a:xfrm>
            <a:off x="6998494" y="6012233"/>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academic screening</a:t>
            </a:r>
          </a:p>
        </p:txBody>
      </p:sp>
      <p:sp>
        <p:nvSpPr>
          <p:cNvPr id="3" name="Rectangle 2">
            <a:extLst>
              <a:ext uri="{FF2B5EF4-FFF2-40B4-BE49-F238E27FC236}">
                <a16:creationId xmlns:a16="http://schemas.microsoft.com/office/drawing/2014/main" id="{52E3404B-AD37-ECD9-C83E-8B822954892F}"/>
              </a:ext>
            </a:extLst>
          </p:cNvPr>
          <p:cNvSpPr/>
          <p:nvPr/>
        </p:nvSpPr>
        <p:spPr>
          <a:xfrm>
            <a:off x="7041025" y="1777773"/>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C01066-F44D-4C6A-57C8-E5A91B2F8FA4}"/>
              </a:ext>
            </a:extLst>
          </p:cNvPr>
          <p:cNvSpPr/>
          <p:nvPr/>
        </p:nvSpPr>
        <p:spPr>
          <a:xfrm>
            <a:off x="4286250" y="1777773"/>
            <a:ext cx="185738"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13">
            <a:extLst>
              <a:ext uri="{FF2B5EF4-FFF2-40B4-BE49-F238E27FC236}">
                <a16:creationId xmlns:a16="http://schemas.microsoft.com/office/drawing/2014/main" id="{2E2A08A2-54C2-E402-A5F6-63F695781870}"/>
              </a:ext>
            </a:extLst>
          </p:cNvPr>
          <p:cNvSpPr/>
          <p:nvPr/>
        </p:nvSpPr>
        <p:spPr>
          <a:xfrm>
            <a:off x="3514725" y="5925147"/>
            <a:ext cx="1228725" cy="65481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a:t>office discipline referrals</a:t>
            </a:r>
          </a:p>
        </p:txBody>
      </p:sp>
    </p:spTree>
    <p:extLst>
      <p:ext uri="{BB962C8B-B14F-4D97-AF65-F5344CB8AC3E}">
        <p14:creationId xmlns:p14="http://schemas.microsoft.com/office/powerpoint/2010/main" val="3290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1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1250"/>
                                        <p:tgtEl>
                                          <p:spTgt spid="11"/>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5" name="Picture 4">
            <a:extLst>
              <a:ext uri="{FF2B5EF4-FFF2-40B4-BE49-F238E27FC236}">
                <a16:creationId xmlns:a16="http://schemas.microsoft.com/office/drawing/2014/main" id="{3FB3FE7F-93FC-87CE-5B3A-A2A4984F6582}"/>
              </a:ext>
            </a:extLst>
          </p:cNvPr>
          <p:cNvPicPr>
            <a:picLocks noChangeAspect="1"/>
          </p:cNvPicPr>
          <p:nvPr/>
        </p:nvPicPr>
        <p:blipFill>
          <a:blip r:embed="rId2"/>
          <a:stretch>
            <a:fillRect/>
          </a:stretch>
        </p:blipFill>
        <p:spPr>
          <a:xfrm>
            <a:off x="1005555" y="4689431"/>
            <a:ext cx="10065482" cy="970308"/>
          </a:xfrm>
          <a:prstGeom prst="rect">
            <a:avLst/>
          </a:prstGeom>
        </p:spPr>
      </p:pic>
      <p:pic>
        <p:nvPicPr>
          <p:cNvPr id="6" name="Content Placeholder 5" descr="A book with a lion head&#10;&#10;Description automatically generated">
            <a:extLst>
              <a:ext uri="{FF2B5EF4-FFF2-40B4-BE49-F238E27FC236}">
                <a16:creationId xmlns:a16="http://schemas.microsoft.com/office/drawing/2014/main" id="{96E80BCF-2FA6-018E-01D6-A1654B838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7" descr="A close-up of a table&#10;&#10;Description automatically generated">
            <a:extLst>
              <a:ext uri="{FF2B5EF4-FFF2-40B4-BE49-F238E27FC236}">
                <a16:creationId xmlns:a16="http://schemas.microsoft.com/office/drawing/2014/main" id="{A04E1978-2CBE-E16F-7731-716DC15B26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9" descr="A close-up of a yellow and pink paper&#10;&#10;Description automatically generated">
            <a:extLst>
              <a:ext uri="{FF2B5EF4-FFF2-40B4-BE49-F238E27FC236}">
                <a16:creationId xmlns:a16="http://schemas.microsoft.com/office/drawing/2014/main" id="{613C8D0E-4F56-72E4-786C-F6F3FA83C0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14" name="Picture 13">
            <a:extLst>
              <a:ext uri="{FF2B5EF4-FFF2-40B4-BE49-F238E27FC236}">
                <a16:creationId xmlns:a16="http://schemas.microsoft.com/office/drawing/2014/main" id="{78800BC6-8AD4-B2D0-BA5E-E7D4352D615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021568" y="20844"/>
            <a:ext cx="1170432" cy="1787111"/>
          </a:xfrm>
          <a:prstGeom prst="rect">
            <a:avLst/>
          </a:prstGeom>
        </p:spPr>
      </p:pic>
    </p:spTree>
    <p:extLst>
      <p:ext uri="{BB962C8B-B14F-4D97-AF65-F5344CB8AC3E}">
        <p14:creationId xmlns:p14="http://schemas.microsoft.com/office/powerpoint/2010/main" val="4273826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818842CB-E253-7471-C772-AEC6DBBB0B9D}"/>
              </a:ext>
            </a:extLst>
          </p:cNvPr>
          <p:cNvSpPr>
            <a:spLocks noGrp="1"/>
          </p:cNvSpPr>
          <p:nvPr>
            <p:ph sz="half" idx="1"/>
          </p:nvPr>
        </p:nvSpPr>
        <p:spPr>
          <a:xfrm>
            <a:off x="838200" y="1825625"/>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3 interventions are offered in your setting?</a:t>
            </a:r>
          </a:p>
        </p:txBody>
      </p:sp>
      <p:pic>
        <p:nvPicPr>
          <p:cNvPr id="11" name="Content Placeholder 10" descr="A screenshot of a chat&#10;&#10;Description automatically generated">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12407" y="2924749"/>
            <a:ext cx="2946400" cy="3175000"/>
          </a:xfrm>
          <a:ln>
            <a:solidFill>
              <a:schemeClr val="tx1"/>
            </a:solidFill>
          </a:ln>
        </p:spPr>
      </p:pic>
      <p:grpSp>
        <p:nvGrpSpPr>
          <p:cNvPr id="17" name="Group 16">
            <a:extLst>
              <a:ext uri="{FF2B5EF4-FFF2-40B4-BE49-F238E27FC236}">
                <a16:creationId xmlns:a16="http://schemas.microsoft.com/office/drawing/2014/main" id="{38F75BBA-3038-F235-60D0-E22DA544ADD1}"/>
              </a:ext>
            </a:extLst>
          </p:cNvPr>
          <p:cNvGrpSpPr/>
          <p:nvPr/>
        </p:nvGrpSpPr>
        <p:grpSpPr>
          <a:xfrm>
            <a:off x="6704958" y="3140379"/>
            <a:ext cx="2197768" cy="2743739"/>
            <a:chOff x="10326029" y="3813717"/>
            <a:chExt cx="1561171" cy="2129883"/>
          </a:xfrm>
        </p:grpSpPr>
        <p:pic>
          <p:nvPicPr>
            <p:cNvPr id="7" name="Graphic 6" descr="Keyboard outline">
              <a:extLst>
                <a:ext uri="{FF2B5EF4-FFF2-40B4-BE49-F238E27FC236}">
                  <a16:creationId xmlns:a16="http://schemas.microsoft.com/office/drawing/2014/main" id="{4AC9CF6D-8EFD-DFF0-E459-832A7F615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D9C5578A-32C6-1D03-D32D-14654B8B6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F17D8125-5BF3-0FA1-8F18-FCEDB1F8851B}"/>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2342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sp>
        <p:nvSpPr>
          <p:cNvPr id="3" name="Text Placeholder 2">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b="1"/>
              <a:t>An Overview of FABI</a:t>
            </a:r>
          </a:p>
          <a:p>
            <a:r>
              <a:rPr lang="en-US"/>
              <a:t>A 5-Step Process to Implement FABI</a:t>
            </a:r>
          </a:p>
        </p:txBody>
      </p:sp>
      <p:pic>
        <p:nvPicPr>
          <p:cNvPr id="5" name="Picture 4" descr="A close-up of a behavior rating grid&#10;&#10;Description automatically generated">
            <a:extLst>
              <a:ext uri="{FF2B5EF4-FFF2-40B4-BE49-F238E27FC236}">
                <a16:creationId xmlns:a16="http://schemas.microsoft.com/office/drawing/2014/main" id="{702B2850-DA6A-17CD-A23C-C65C333D18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131500" y="2961394"/>
            <a:ext cx="2423428" cy="1452264"/>
          </a:xfrm>
          <a:prstGeom prst="rect">
            <a:avLst/>
          </a:prstGeom>
        </p:spPr>
      </p:pic>
      <p:pic>
        <p:nvPicPr>
          <p:cNvPr id="4" name="Picture 3">
            <a:extLst>
              <a:ext uri="{FF2B5EF4-FFF2-40B4-BE49-F238E27FC236}">
                <a16:creationId xmlns:a16="http://schemas.microsoft.com/office/drawing/2014/main" id="{7A7A880B-2944-F3F4-3022-F4086A3827E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855582" y="1363101"/>
            <a:ext cx="2975263" cy="4648849"/>
          </a:xfrm>
          <a:prstGeom prst="rect">
            <a:avLst/>
          </a:prstGeom>
        </p:spPr>
      </p:pic>
    </p:spTree>
    <p:extLst>
      <p:ext uri="{BB962C8B-B14F-4D97-AF65-F5344CB8AC3E}">
        <p14:creationId xmlns:p14="http://schemas.microsoft.com/office/powerpoint/2010/main" val="397301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urvey&#10;&#10;Description automatically generated">
            <a:extLst>
              <a:ext uri="{FF2B5EF4-FFF2-40B4-BE49-F238E27FC236}">
                <a16:creationId xmlns:a16="http://schemas.microsoft.com/office/drawing/2014/main" id="{DE8DF3BD-B840-1BA9-889B-A8569E936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3818" y="168418"/>
            <a:ext cx="8439151" cy="6521164"/>
          </a:xfrm>
          <a:prstGeom prst="rect">
            <a:avLst/>
          </a:prstGeom>
          <a:ln>
            <a:solidFill>
              <a:schemeClr val="tx1"/>
            </a:solidFill>
          </a:ln>
        </p:spPr>
      </p:pic>
      <p:pic>
        <p:nvPicPr>
          <p:cNvPr id="6" name="Picture 5" descr="A child covering his face with a paper&#10;&#10;Description automatically generated">
            <a:extLst>
              <a:ext uri="{FF2B5EF4-FFF2-40B4-BE49-F238E27FC236}">
                <a16:creationId xmlns:a16="http://schemas.microsoft.com/office/drawing/2014/main" id="{5D6A3A0F-009A-CE3B-7244-4CF73C8D3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64859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5">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a:solidFill>
                  <a:srgbClr val="333333"/>
                </a:solidFill>
                <a:effectLst/>
              </a:rPr>
              <a:t>Customized intervention designed for each student based on the reasons </a:t>
            </a:r>
            <a:r>
              <a:rPr lang="en-US" b="0" i="1" u="none" strike="noStrike">
                <a:solidFill>
                  <a:srgbClr val="333333"/>
                </a:solidFill>
                <a:effectLst/>
              </a:rPr>
              <a:t>why</a:t>
            </a:r>
            <a:r>
              <a:rPr lang="en-US" b="0" i="0" u="none" strike="noStrike">
                <a:solidFill>
                  <a:srgbClr val="333333"/>
                </a:solidFill>
                <a:effectLst/>
              </a:rPr>
              <a:t> a particular concerning behavior is occurring</a:t>
            </a:r>
          </a:p>
          <a:p>
            <a:r>
              <a:rPr lang="en-US" b="0" i="0" u="none" strike="noStrike">
                <a:solidFill>
                  <a:srgbClr val="333333"/>
                </a:solidFill>
                <a:effectLst/>
              </a:rPr>
              <a:t>Developed through a five-step, team-based, manualized process</a:t>
            </a:r>
          </a:p>
          <a:p>
            <a:r>
              <a:rPr lang="en-US" b="0" i="0" u="none" strike="noStrike">
                <a:solidFill>
                  <a:srgbClr val="333333"/>
                </a:solidFill>
                <a:effectLst/>
              </a:rPr>
              <a:t>Grounded in applied behavior analytic (ABA) principles (e.g., reinforcement, antecedent, consequenc</a:t>
            </a:r>
            <a:r>
              <a:rPr lang="en-US">
                <a:solidFill>
                  <a:srgbClr val="333333"/>
                </a:solidFill>
              </a:rPr>
              <a:t>e)</a:t>
            </a:r>
            <a:endParaRPr lang="en-US" b="0" i="0" u="none" strike="noStrike">
              <a:solidFill>
                <a:srgbClr val="333333"/>
              </a:solidFill>
              <a:effectLst/>
            </a:endParaRPr>
          </a:p>
        </p:txBody>
      </p:sp>
      <p:pic>
        <p:nvPicPr>
          <p:cNvPr id="3074" name="Picture 2" descr="Infographic: FABI steps">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child covering his face with a paper&#10;&#10;Description automatically generated">
            <a:extLst>
              <a:ext uri="{FF2B5EF4-FFF2-40B4-BE49-F238E27FC236}">
                <a16:creationId xmlns:a16="http://schemas.microsoft.com/office/drawing/2014/main" id="{6CE45302-A92A-4571-9091-E0C98864E1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pic>
        <p:nvPicPr>
          <p:cNvPr id="3074" name="Picture 2" descr="Infographic: FABI steps">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child covering his face with a paper&#10;&#10;Description automatically generated">
            <a:extLst>
              <a:ext uri="{FF2B5EF4-FFF2-40B4-BE49-F238E27FC236}">
                <a16:creationId xmlns:a16="http://schemas.microsoft.com/office/drawing/2014/main" id="{5F14E175-09F4-71CB-A665-4B79104F92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pic>
        <p:nvPicPr>
          <p:cNvPr id="3074" name="Picture 2" descr="Infographic: FABI steps">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child covering his face with a paper&#10;&#10;Description automatically generated">
            <a:extLst>
              <a:ext uri="{FF2B5EF4-FFF2-40B4-BE49-F238E27FC236}">
                <a16:creationId xmlns:a16="http://schemas.microsoft.com/office/drawing/2014/main" id="{38A3534A-AD0A-4FE0-3208-C65B68E11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F982-72C4-73E5-848B-9B60AF431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5A5CA-1342-2BD4-9153-E4225A7B7928}"/>
              </a:ext>
            </a:extLst>
          </p:cNvPr>
          <p:cNvSpPr>
            <a:spLocks noGrp="1"/>
          </p:cNvSpPr>
          <p:nvPr>
            <p:ph type="title"/>
          </p:nvPr>
        </p:nvSpPr>
        <p:spPr/>
        <p:txBody>
          <a:bodyPr/>
          <a:lstStyle/>
          <a:p>
            <a:r>
              <a:rPr lang="en-US"/>
              <a:t>Why is FABI effective?</a:t>
            </a:r>
          </a:p>
        </p:txBody>
      </p:sp>
      <p:sp>
        <p:nvSpPr>
          <p:cNvPr id="3" name="Content Placeholder 2">
            <a:extLst>
              <a:ext uri="{FF2B5EF4-FFF2-40B4-BE49-F238E27FC236}">
                <a16:creationId xmlns:a16="http://schemas.microsoft.com/office/drawing/2014/main" id="{841B1545-8E8E-B280-4B31-6CDC3443F4C6}"/>
              </a:ext>
            </a:extLst>
          </p:cNvPr>
          <p:cNvSpPr>
            <a:spLocks noGrp="1"/>
          </p:cNvSpPr>
          <p:nvPr>
            <p:ph idx="1"/>
          </p:nvPr>
        </p:nvSpPr>
        <p:spPr>
          <a:xfrm>
            <a:off x="838199" y="1825625"/>
            <a:ext cx="10515599" cy="4351338"/>
          </a:xfrm>
        </p:spPr>
        <p:txBody>
          <a:bodyPr>
            <a:normAutofit/>
          </a:bodyPr>
          <a:lstStyle/>
          <a:p>
            <a:r>
              <a:rPr lang="en-US"/>
              <a:t>Individualized based on the function of behavior (i.e., why the behavior occurs) and needs of the student and environment</a:t>
            </a:r>
          </a:p>
          <a:p>
            <a:r>
              <a:rPr lang="en-US"/>
              <a:t>Focuses on skill-building and supporting pro-social behavior (i.e., replacement behavior)</a:t>
            </a:r>
          </a:p>
          <a:p>
            <a:r>
              <a:rPr lang="en-US"/>
              <a:t>Step-by-step manualized process</a:t>
            </a:r>
          </a:p>
          <a:p>
            <a:r>
              <a:rPr lang="en-US"/>
              <a:t>Team-based process fosters collaboration between educators, families, and the student</a:t>
            </a:r>
          </a:p>
        </p:txBody>
      </p:sp>
    </p:spTree>
    <p:extLst>
      <p:ext uri="{BB962C8B-B14F-4D97-AF65-F5344CB8AC3E}">
        <p14:creationId xmlns:p14="http://schemas.microsoft.com/office/powerpoint/2010/main" val="3723063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BC15-8EEC-E955-65ED-2DDAA08DB787}"/>
              </a:ext>
            </a:extLst>
          </p:cNvPr>
          <p:cNvSpPr>
            <a:spLocks noGrp="1"/>
          </p:cNvSpPr>
          <p:nvPr>
            <p:ph type="title"/>
          </p:nvPr>
        </p:nvSpPr>
        <p:spPr/>
        <p:txBody>
          <a:bodyPr/>
          <a:lstStyle/>
          <a:p>
            <a:r>
              <a:rPr lang="en-US"/>
              <a:t>Building Your FABI Team</a:t>
            </a:r>
          </a:p>
        </p:txBody>
      </p:sp>
      <p:sp>
        <p:nvSpPr>
          <p:cNvPr id="3" name="Content Placeholder 2">
            <a:extLst>
              <a:ext uri="{FF2B5EF4-FFF2-40B4-BE49-F238E27FC236}">
                <a16:creationId xmlns:a16="http://schemas.microsoft.com/office/drawing/2014/main" id="{67C54E2F-F297-3A72-CF71-1F5A1092DA61}"/>
              </a:ext>
            </a:extLst>
          </p:cNvPr>
          <p:cNvSpPr>
            <a:spLocks noGrp="1"/>
          </p:cNvSpPr>
          <p:nvPr>
            <p:ph idx="1"/>
          </p:nvPr>
        </p:nvSpPr>
        <p:spPr/>
        <p:txBody>
          <a:bodyPr>
            <a:normAutofit lnSpcReduction="10000"/>
          </a:bodyPr>
          <a:lstStyle/>
          <a:p>
            <a:r>
              <a:rPr lang="en-US"/>
              <a:t>Two people who serve on this “standing” team</a:t>
            </a:r>
          </a:p>
          <a:p>
            <a:pPr lvl="1"/>
            <a:r>
              <a:rPr lang="en-US"/>
              <a:t>Member of Ci3T Leadership Team </a:t>
            </a:r>
          </a:p>
          <a:p>
            <a:pPr lvl="1"/>
            <a:r>
              <a:rPr lang="en-US"/>
              <a:t>Staff with behavioral expertise (e.g., behavior specialist, instructional coach, counselor, school psychologist)</a:t>
            </a:r>
            <a:br>
              <a:rPr lang="en-US"/>
            </a:br>
            <a:endParaRPr lang="en-US"/>
          </a:p>
          <a:p>
            <a:r>
              <a:rPr lang="en-US"/>
              <a:t>Classroom teacher(s) of the student who might benefit from this support </a:t>
            </a:r>
            <a:br>
              <a:rPr lang="en-US"/>
            </a:br>
            <a:endParaRPr lang="en-US"/>
          </a:p>
          <a:p>
            <a:r>
              <a:rPr lang="en-US"/>
              <a:t>Family member of the student</a:t>
            </a:r>
            <a:br>
              <a:rPr lang="en-US"/>
            </a:br>
            <a:endParaRPr lang="en-US"/>
          </a:p>
          <a:p>
            <a:r>
              <a:rPr lang="en-US"/>
              <a:t>Student</a:t>
            </a:r>
          </a:p>
          <a:p>
            <a:endParaRPr lang="en-US"/>
          </a:p>
        </p:txBody>
      </p:sp>
      <p:pic>
        <p:nvPicPr>
          <p:cNvPr id="5" name="Graphic 4" descr="Meeting outline">
            <a:extLst>
              <a:ext uri="{FF2B5EF4-FFF2-40B4-BE49-F238E27FC236}">
                <a16:creationId xmlns:a16="http://schemas.microsoft.com/office/drawing/2014/main" id="{43DEAB87-F86B-576C-CBAB-5235E76AA9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0707" y="4193021"/>
            <a:ext cx="2535999" cy="2535999"/>
          </a:xfrm>
          <a:prstGeom prst="rect">
            <a:avLst/>
          </a:prstGeom>
        </p:spPr>
      </p:pic>
    </p:spTree>
    <p:extLst>
      <p:ext uri="{BB962C8B-B14F-4D97-AF65-F5344CB8AC3E}">
        <p14:creationId xmlns:p14="http://schemas.microsoft.com/office/powerpoint/2010/main" val="290114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F500-DFF9-E859-5FCB-B57A157EAA57}"/>
              </a:ext>
            </a:extLst>
          </p:cNvPr>
          <p:cNvSpPr>
            <a:spLocks noGrp="1"/>
          </p:cNvSpPr>
          <p:nvPr>
            <p:ph type="title"/>
          </p:nvPr>
        </p:nvSpPr>
        <p:spPr/>
        <p:txBody>
          <a:bodyPr>
            <a:normAutofit/>
          </a:bodyPr>
          <a:lstStyle/>
          <a:p>
            <a:r>
              <a:rPr lang="en-US"/>
              <a:t>What are the Benefits and Challenges of Implementing FABI?</a:t>
            </a:r>
          </a:p>
        </p:txBody>
      </p:sp>
      <p:sp>
        <p:nvSpPr>
          <p:cNvPr id="3" name="Text Placeholder 2">
            <a:extLst>
              <a:ext uri="{FF2B5EF4-FFF2-40B4-BE49-F238E27FC236}">
                <a16:creationId xmlns:a16="http://schemas.microsoft.com/office/drawing/2014/main" id="{B9EC8EAF-7220-004D-D3AA-6514F9842E18}"/>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1AE82528-B80D-1D29-8290-1C4BA481E3C6}"/>
              </a:ext>
            </a:extLst>
          </p:cNvPr>
          <p:cNvSpPr>
            <a:spLocks noGrp="1"/>
          </p:cNvSpPr>
          <p:nvPr>
            <p:ph sz="half" idx="2"/>
          </p:nvPr>
        </p:nvSpPr>
        <p:spPr/>
        <p:txBody>
          <a:bodyPr>
            <a:normAutofit fontScale="92500" lnSpcReduction="20000"/>
          </a:bodyPr>
          <a:lstStyle/>
          <a:p>
            <a:r>
              <a:rPr lang="en-US"/>
              <a:t>Collaborative, team-based process integrating student, educator, and caregiver voice and perspective</a:t>
            </a:r>
          </a:p>
          <a:p>
            <a:r>
              <a:rPr lang="en-US"/>
              <a:t>Strong evidence-base demonstrating effectiveness for wide range of students (pre-K – 12), behaviors, and settings</a:t>
            </a:r>
          </a:p>
          <a:p>
            <a:r>
              <a:rPr lang="en-US"/>
              <a:t>Fully manualized process with templates and checklists to support design and implementation</a:t>
            </a:r>
          </a:p>
        </p:txBody>
      </p:sp>
      <p:sp>
        <p:nvSpPr>
          <p:cNvPr id="5" name="Text Placeholder 4">
            <a:extLst>
              <a:ext uri="{FF2B5EF4-FFF2-40B4-BE49-F238E27FC236}">
                <a16:creationId xmlns:a16="http://schemas.microsoft.com/office/drawing/2014/main" id="{63ECA3D9-8C61-D529-DAEE-F5290BAA415B}"/>
              </a:ext>
            </a:extLst>
          </p:cNvPr>
          <p:cNvSpPr>
            <a:spLocks noGrp="1"/>
          </p:cNvSpPr>
          <p:nvPr>
            <p:ph type="body" sz="quarter" idx="3"/>
          </p:nvPr>
        </p:nvSpPr>
        <p:spPr/>
        <p:txBody>
          <a:bodyPr/>
          <a:lstStyle/>
          <a:p>
            <a:r>
              <a:rPr lang="en-US"/>
              <a:t>Challenges</a:t>
            </a:r>
          </a:p>
        </p:txBody>
      </p:sp>
      <p:sp>
        <p:nvSpPr>
          <p:cNvPr id="6" name="Content Placeholder 5">
            <a:extLst>
              <a:ext uri="{FF2B5EF4-FFF2-40B4-BE49-F238E27FC236}">
                <a16:creationId xmlns:a16="http://schemas.microsoft.com/office/drawing/2014/main" id="{0C6FC0D6-8E3E-B83E-824B-F05C98DBAC1F}"/>
              </a:ext>
            </a:extLst>
          </p:cNvPr>
          <p:cNvSpPr>
            <a:spLocks noGrp="1"/>
          </p:cNvSpPr>
          <p:nvPr>
            <p:ph sz="quarter" idx="4"/>
          </p:nvPr>
        </p:nvSpPr>
        <p:spPr/>
        <p:txBody>
          <a:bodyPr>
            <a:normAutofit fontScale="92500" lnSpcReduction="20000"/>
          </a:bodyPr>
          <a:lstStyle/>
          <a:p>
            <a:r>
              <a:rPr lang="en-US"/>
              <a:t>Time and resource intensive</a:t>
            </a:r>
          </a:p>
          <a:p>
            <a:r>
              <a:rPr lang="en-US"/>
              <a:t>May require additional training (e.g., measuring behavior, ABC data collection)</a:t>
            </a:r>
          </a:p>
          <a:p>
            <a:r>
              <a:rPr lang="en-US"/>
              <a:t>Adjustment from more ”traditional” FBA/BIP practices</a:t>
            </a:r>
          </a:p>
        </p:txBody>
      </p:sp>
    </p:spTree>
    <p:extLst>
      <p:ext uri="{BB962C8B-B14F-4D97-AF65-F5344CB8AC3E}">
        <p14:creationId xmlns:p14="http://schemas.microsoft.com/office/powerpoint/2010/main" val="357389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5D88-385D-C04D-FCDC-E36CA2450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CFC79-0AFB-7C53-624B-56572F970AE7}"/>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323FC1F5-DAA9-A29D-9ED4-4D42FAB57A30}"/>
              </a:ext>
            </a:extLst>
          </p:cNvPr>
          <p:cNvSpPr>
            <a:spLocks noGrp="1"/>
          </p:cNvSpPr>
          <p:nvPr>
            <p:ph sz="half" idx="1"/>
          </p:nvPr>
        </p:nvSpPr>
        <p:spPr>
          <a:xfrm>
            <a:off x="838200" y="1825625"/>
            <a:ext cx="5498584" cy="4351338"/>
          </a:xfrm>
        </p:spPr>
        <p:txBody>
          <a:bodyPr>
            <a:normAutofit/>
          </a:bodyPr>
          <a:lstStyle/>
          <a:p>
            <a:r>
              <a:rPr lang="en-US" sz="3600"/>
              <a:t>What are your initial thoughts and reactions?</a:t>
            </a:r>
          </a:p>
          <a:p>
            <a:pPr lvl="1"/>
            <a:r>
              <a:rPr lang="en-US" sz="3200"/>
              <a:t>What components of FABI seem most feasible?</a:t>
            </a:r>
          </a:p>
          <a:p>
            <a:pPr lvl="1"/>
            <a:r>
              <a:rPr lang="en-US" sz="3200"/>
              <a:t>What might be challenging about implementing FABI?</a:t>
            </a:r>
          </a:p>
        </p:txBody>
      </p:sp>
      <p:pic>
        <p:nvPicPr>
          <p:cNvPr id="11" name="Content Placeholder 10" descr="A screenshot of a chat&#10;&#10;Description automatically generated">
            <a:extLst>
              <a:ext uri="{FF2B5EF4-FFF2-40B4-BE49-F238E27FC236}">
                <a16:creationId xmlns:a16="http://schemas.microsoft.com/office/drawing/2014/main" id="{54B14CB5-AD1A-6536-1CFB-AEC5DEBA1E78}"/>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695691" y="2039832"/>
            <a:ext cx="3318732" cy="3575997"/>
          </a:xfrm>
          <a:ln>
            <a:solidFill>
              <a:schemeClr val="tx1"/>
            </a:solidFill>
          </a:ln>
        </p:spPr>
      </p:pic>
      <p:grpSp>
        <p:nvGrpSpPr>
          <p:cNvPr id="17" name="Group 16">
            <a:extLst>
              <a:ext uri="{FF2B5EF4-FFF2-40B4-BE49-F238E27FC236}">
                <a16:creationId xmlns:a16="http://schemas.microsoft.com/office/drawing/2014/main" id="{AE110109-4A1F-1149-4AC8-2751464684C7}"/>
              </a:ext>
            </a:extLst>
          </p:cNvPr>
          <p:cNvGrpSpPr/>
          <p:nvPr/>
        </p:nvGrpSpPr>
        <p:grpSpPr>
          <a:xfrm>
            <a:off x="10178255" y="2781745"/>
            <a:ext cx="1614816" cy="2192176"/>
            <a:chOff x="10326029" y="3813717"/>
            <a:chExt cx="1561171" cy="2129883"/>
          </a:xfrm>
        </p:grpSpPr>
        <p:pic>
          <p:nvPicPr>
            <p:cNvPr id="7" name="Graphic 6" descr="Keyboard outline">
              <a:extLst>
                <a:ext uri="{FF2B5EF4-FFF2-40B4-BE49-F238E27FC236}">
                  <a16:creationId xmlns:a16="http://schemas.microsoft.com/office/drawing/2014/main" id="{329F9D97-E6D6-D70B-957C-BD91A46EE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23790E9D-8190-E536-2274-B8CF0FBE5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7C561FF-CB0D-DD0B-29BB-1D97E0B17A8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3326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09E0-73D7-D561-0767-BE93272D9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01D9-C370-2DFF-4FE2-C04BC90B8F86}"/>
              </a:ext>
            </a:extLst>
          </p:cNvPr>
          <p:cNvSpPr>
            <a:spLocks noGrp="1"/>
          </p:cNvSpPr>
          <p:nvPr>
            <p:ph type="title"/>
          </p:nvPr>
        </p:nvSpPr>
        <p:spPr>
          <a:xfrm>
            <a:off x="831850" y="1709738"/>
            <a:ext cx="11169650" cy="2852737"/>
          </a:xfrm>
        </p:spPr>
        <p:txBody>
          <a:bodyPr>
            <a:normAutofit/>
          </a:bodyPr>
          <a:lstStyle/>
          <a:p>
            <a:r>
              <a:rPr lang="en-US"/>
              <a:t>Functional Assessment-Based Intervention (FABI) as a Tier 3 Intervention</a:t>
            </a:r>
          </a:p>
        </p:txBody>
      </p:sp>
      <p:sp>
        <p:nvSpPr>
          <p:cNvPr id="3" name="Text Placeholder 2">
            <a:extLst>
              <a:ext uri="{FF2B5EF4-FFF2-40B4-BE49-F238E27FC236}">
                <a16:creationId xmlns:a16="http://schemas.microsoft.com/office/drawing/2014/main" id="{1BE45435-F071-4D2B-FF79-330E690656D6}"/>
              </a:ext>
            </a:extLst>
          </p:cNvPr>
          <p:cNvSpPr>
            <a:spLocks noGrp="1"/>
          </p:cNvSpPr>
          <p:nvPr>
            <p:ph type="body" idx="1"/>
          </p:nvPr>
        </p:nvSpPr>
        <p:spPr/>
        <p:txBody>
          <a:bodyPr/>
          <a:lstStyle/>
          <a:p>
            <a:r>
              <a:rPr lang="en-US"/>
              <a:t>An Overview of FABI</a:t>
            </a:r>
          </a:p>
          <a:p>
            <a:r>
              <a:rPr lang="en-US" b="1"/>
              <a:t>A 5-Step Process to Implement FABI</a:t>
            </a:r>
          </a:p>
        </p:txBody>
      </p:sp>
      <p:pic>
        <p:nvPicPr>
          <p:cNvPr id="6" name="Picture 5">
            <a:extLst>
              <a:ext uri="{FF2B5EF4-FFF2-40B4-BE49-F238E27FC236}">
                <a16:creationId xmlns:a16="http://schemas.microsoft.com/office/drawing/2014/main" id="{09BED73C-C245-369C-AC4E-C08BBC88F8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7431" y="5002592"/>
            <a:ext cx="5834569" cy="1855408"/>
          </a:xfrm>
          <a:prstGeom prst="rect">
            <a:avLst/>
          </a:prstGeom>
        </p:spPr>
      </p:pic>
    </p:spTree>
    <p:extLst>
      <p:ext uri="{BB962C8B-B14F-4D97-AF65-F5344CB8AC3E}">
        <p14:creationId xmlns:p14="http://schemas.microsoft.com/office/powerpoint/2010/main" val="3835375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D695-29A5-8FEE-17F0-D284FFFD0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4450A-FCEC-1FE7-F51D-D5706CA7EC97}"/>
              </a:ext>
            </a:extLst>
          </p:cNvPr>
          <p:cNvSpPr>
            <a:spLocks noGrp="1"/>
          </p:cNvSpPr>
          <p:nvPr>
            <p:ph type="title"/>
          </p:nvPr>
        </p:nvSpPr>
        <p:spPr/>
        <p:txBody>
          <a:bodyPr/>
          <a:lstStyle/>
          <a:p>
            <a:r>
              <a:rPr lang="en-US"/>
              <a:t>Session Preview</a:t>
            </a:r>
          </a:p>
        </p:txBody>
      </p:sp>
      <p:grpSp>
        <p:nvGrpSpPr>
          <p:cNvPr id="3" name="Group 2">
            <a:extLst>
              <a:ext uri="{FF2B5EF4-FFF2-40B4-BE49-F238E27FC236}">
                <a16:creationId xmlns:a16="http://schemas.microsoft.com/office/drawing/2014/main" id="{0BE7AE10-8352-2D57-0E8C-72AEC1CFACED}"/>
              </a:ext>
            </a:extLst>
          </p:cNvPr>
          <p:cNvGrpSpPr/>
          <p:nvPr/>
        </p:nvGrpSpPr>
        <p:grpSpPr>
          <a:xfrm>
            <a:off x="527505" y="1690688"/>
            <a:ext cx="4350039" cy="4350039"/>
            <a:chOff x="527505" y="1690688"/>
            <a:chExt cx="4350039" cy="4350039"/>
          </a:xfrm>
        </p:grpSpPr>
        <p:pic>
          <p:nvPicPr>
            <p:cNvPr id="10" name="Graphic 9" descr="Monitor outline">
              <a:extLst>
                <a:ext uri="{FF2B5EF4-FFF2-40B4-BE49-F238E27FC236}">
                  <a16:creationId xmlns:a16="http://schemas.microsoft.com/office/drawing/2014/main" id="{63EEAE51-CDB0-9210-8EEA-243BFA168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505" y="1690688"/>
              <a:ext cx="4350039" cy="4350039"/>
            </a:xfrm>
            <a:prstGeom prst="rect">
              <a:avLst/>
            </a:prstGeom>
          </p:spPr>
        </p:pic>
        <p:pic>
          <p:nvPicPr>
            <p:cNvPr id="6" name="Picture 5">
              <a:extLst>
                <a:ext uri="{FF2B5EF4-FFF2-40B4-BE49-F238E27FC236}">
                  <a16:creationId xmlns:a16="http://schemas.microsoft.com/office/drawing/2014/main" id="{1F5761E7-BCC7-FECD-6071-679180D7F81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251275" y="2771571"/>
              <a:ext cx="2873665" cy="1630068"/>
            </a:xfrm>
            <a:prstGeom prst="rect">
              <a:avLst/>
            </a:prstGeom>
          </p:spPr>
        </p:pic>
      </p:grpSp>
      <p:pic>
        <p:nvPicPr>
          <p:cNvPr id="13" name="Picture 12">
            <a:extLst>
              <a:ext uri="{FF2B5EF4-FFF2-40B4-BE49-F238E27FC236}">
                <a16:creationId xmlns:a16="http://schemas.microsoft.com/office/drawing/2014/main" id="{9448253D-13C9-B5BD-535B-56A693A8432A}"/>
              </a:ext>
            </a:extLst>
          </p:cNvPr>
          <p:cNvPicPr>
            <a:picLocks noChangeAspect="1"/>
          </p:cNvPicPr>
          <p:nvPr/>
        </p:nvPicPr>
        <p:blipFill>
          <a:blip r:embed="rId6"/>
          <a:stretch>
            <a:fillRect/>
          </a:stretch>
        </p:blipFill>
        <p:spPr>
          <a:xfrm>
            <a:off x="7772721" y="4431971"/>
            <a:ext cx="2631041" cy="1325563"/>
          </a:xfrm>
          <a:prstGeom prst="rect">
            <a:avLst/>
          </a:prstGeom>
        </p:spPr>
      </p:pic>
      <p:sp>
        <p:nvSpPr>
          <p:cNvPr id="18" name="Arrow: Circular 17">
            <a:extLst>
              <a:ext uri="{FF2B5EF4-FFF2-40B4-BE49-F238E27FC236}">
                <a16:creationId xmlns:a16="http://schemas.microsoft.com/office/drawing/2014/main" id="{3CC358F7-1A70-AED1-E865-D9EEA45CE68C}"/>
              </a:ext>
            </a:extLst>
          </p:cNvPr>
          <p:cNvSpPr/>
          <p:nvPr/>
        </p:nvSpPr>
        <p:spPr>
          <a:xfrm>
            <a:off x="4605330" y="1527295"/>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9" name="Arrow: Circular 18">
            <a:extLst>
              <a:ext uri="{FF2B5EF4-FFF2-40B4-BE49-F238E27FC236}">
                <a16:creationId xmlns:a16="http://schemas.microsoft.com/office/drawing/2014/main" id="{4B54F6E0-D220-ACA4-73DB-A4C04D596D64}"/>
              </a:ext>
            </a:extLst>
          </p:cNvPr>
          <p:cNvSpPr/>
          <p:nvPr/>
        </p:nvSpPr>
        <p:spPr>
          <a:xfrm rot="10800000">
            <a:off x="4663089" y="3984441"/>
            <a:ext cx="2357028" cy="1709280"/>
          </a:xfrm>
          <a:prstGeom prst="circularArrow">
            <a:avLst>
              <a:gd name="adj1" fmla="val 12500"/>
              <a:gd name="adj2" fmla="val 927477"/>
              <a:gd name="adj3" fmla="val 20457681"/>
              <a:gd name="adj4" fmla="val 10800000"/>
              <a:gd name="adj5" fmla="val 179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pic>
        <p:nvPicPr>
          <p:cNvPr id="5" name="Content Placeholder 10" descr="A screenshot of a chat&#10;&#10;Description automatically generated">
            <a:extLst>
              <a:ext uri="{FF2B5EF4-FFF2-40B4-BE49-F238E27FC236}">
                <a16:creationId xmlns:a16="http://schemas.microsoft.com/office/drawing/2014/main" id="{1137923F-5EFF-9373-43BD-2C8F9A8CCF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5676" y="2251451"/>
            <a:ext cx="1862566" cy="2006950"/>
          </a:xfrm>
          <a:prstGeom prst="rect">
            <a:avLst/>
          </a:prstGeom>
          <a:ln>
            <a:solidFill>
              <a:schemeClr val="tx1"/>
            </a:solidFill>
          </a:ln>
        </p:spPr>
      </p:pic>
    </p:spTree>
    <p:extLst>
      <p:ext uri="{BB962C8B-B14F-4D97-AF65-F5344CB8AC3E}">
        <p14:creationId xmlns:p14="http://schemas.microsoft.com/office/powerpoint/2010/main" val="247925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704-9A30-373E-3FB8-9387C6AC3B06}"/>
              </a:ext>
            </a:extLst>
          </p:cNvPr>
          <p:cNvSpPr>
            <a:spLocks noGrp="1"/>
          </p:cNvSpPr>
          <p:nvPr>
            <p:ph type="title"/>
          </p:nvPr>
        </p:nvSpPr>
        <p:spPr/>
        <p:txBody>
          <a:bodyPr/>
          <a:lstStyle/>
          <a:p>
            <a:r>
              <a:rPr lang="en-US"/>
              <a:t>Opportunities to Learn More</a:t>
            </a:r>
          </a:p>
        </p:txBody>
      </p:sp>
      <p:pic>
        <p:nvPicPr>
          <p:cNvPr id="9" name="Content Placeholder 8" descr="A red ball with white text&#10;&#10;AI-generated content may be incorrect.">
            <a:extLst>
              <a:ext uri="{FF2B5EF4-FFF2-40B4-BE49-F238E27FC236}">
                <a16:creationId xmlns:a16="http://schemas.microsoft.com/office/drawing/2014/main" id="{2C43F98C-A6CD-06F3-BF68-E9FA27805901}"/>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4">
            <a:extLst>
              <a:ext uri="{FF2B5EF4-FFF2-40B4-BE49-F238E27FC236}">
                <a16:creationId xmlns:a16="http://schemas.microsoft.com/office/drawing/2014/main" id="{80E847D3-1D4A-41C6-017A-26D83CDC8C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1065" y="4894541"/>
            <a:ext cx="5834569" cy="1855408"/>
          </a:xfrm>
          <a:prstGeom prst="rect">
            <a:avLst/>
          </a:prstGeom>
        </p:spPr>
      </p:pic>
      <p:pic>
        <p:nvPicPr>
          <p:cNvPr id="7" name="Picture 6">
            <a:extLst>
              <a:ext uri="{FF2B5EF4-FFF2-40B4-BE49-F238E27FC236}">
                <a16:creationId xmlns:a16="http://schemas.microsoft.com/office/drawing/2014/main" id="{E61BF64F-FE1C-A258-990C-7B17AF8CAB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3565" y="1690688"/>
            <a:ext cx="4615414" cy="2805994"/>
          </a:xfrm>
          <a:prstGeom prst="rect">
            <a:avLst/>
          </a:prstGeom>
        </p:spPr>
      </p:pic>
    </p:spTree>
    <p:extLst>
      <p:ext uri="{BB962C8B-B14F-4D97-AF65-F5344CB8AC3E}">
        <p14:creationId xmlns:p14="http://schemas.microsoft.com/office/powerpoint/2010/main" val="3227992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761074-D206-36ED-5009-43B548C96A33}"/>
              </a:ext>
            </a:extLst>
          </p:cNvPr>
          <p:cNvSpPr>
            <a:spLocks noGrp="1"/>
          </p:cNvSpPr>
          <p:nvPr>
            <p:ph type="title"/>
          </p:nvPr>
        </p:nvSpPr>
        <p:spPr>
          <a:xfrm>
            <a:off x="831850" y="1709738"/>
            <a:ext cx="8483601" cy="2852737"/>
          </a:xfrm>
        </p:spPr>
        <p:txBody>
          <a:bodyPr/>
          <a:lstStyle/>
          <a:p>
            <a:r>
              <a:rPr lang="en-US"/>
              <a:t>Step 1: Identifying Students Who May Need a FABI</a:t>
            </a:r>
          </a:p>
        </p:txBody>
      </p:sp>
      <p:sp>
        <p:nvSpPr>
          <p:cNvPr id="6" name="Text Placeholder 5">
            <a:extLst>
              <a:ext uri="{FF2B5EF4-FFF2-40B4-BE49-F238E27FC236}">
                <a16:creationId xmlns:a16="http://schemas.microsoft.com/office/drawing/2014/main" id="{22D3EC10-69F4-7DDC-D2B6-31FC30B87268}"/>
              </a:ext>
            </a:extLst>
          </p:cNvPr>
          <p:cNvSpPr>
            <a:spLocks noGrp="1"/>
          </p:cNvSpPr>
          <p:nvPr>
            <p:ph type="body" idx="1"/>
          </p:nvPr>
        </p:nvSpPr>
        <p:spPr/>
        <p:txBody>
          <a:bodyPr/>
          <a:lstStyle/>
          <a:p>
            <a:endParaRPr lang="en-US"/>
          </a:p>
        </p:txBody>
      </p:sp>
      <p:pic>
        <p:nvPicPr>
          <p:cNvPr id="7" name="Picture 2">
            <a:extLst>
              <a:ext uri="{FF2B5EF4-FFF2-40B4-BE49-F238E27FC236}">
                <a16:creationId xmlns:a16="http://schemas.microsoft.com/office/drawing/2014/main" id="{3DFFEDDB-B44C-B5F1-E6BC-AA628C53F9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9350" y="1405084"/>
            <a:ext cx="2590800" cy="40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71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41038-6EFB-7DC2-94C8-DC6A19DD5323}"/>
              </a:ext>
            </a:extLst>
          </p:cNvPr>
          <p:cNvSpPr>
            <a:spLocks noGrp="1"/>
          </p:cNvSpPr>
          <p:nvPr>
            <p:ph type="title"/>
          </p:nvPr>
        </p:nvSpPr>
        <p:spPr/>
        <p:txBody>
          <a:bodyPr/>
          <a:lstStyle/>
          <a:p>
            <a:r>
              <a:rPr lang="en-US"/>
              <a:t>Step 1: Identifying Students Who May Need a FABI</a:t>
            </a:r>
          </a:p>
        </p:txBody>
      </p:sp>
      <p:sp>
        <p:nvSpPr>
          <p:cNvPr id="5" name="Content Placeholder 4">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form&#10;&#10;AI-generated content may be incorrect.">
            <a:extLst>
              <a:ext uri="{FF2B5EF4-FFF2-40B4-BE49-F238E27FC236}">
                <a16:creationId xmlns:a16="http://schemas.microsoft.com/office/drawing/2014/main" id="{A425F91A-8C59-0626-2102-567F8CB54A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828" y="1730148"/>
            <a:ext cx="3414489" cy="4459062"/>
          </a:xfrm>
          <a:prstGeom prst="rect">
            <a:avLst/>
          </a:prstGeom>
          <a:ln>
            <a:solidFill>
              <a:schemeClr val="tx1"/>
            </a:solidFill>
          </a:ln>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165D-3317-72F8-1BF2-03465EB47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23A78-B2C3-B3A2-E3FC-87BA39E869F2}"/>
              </a:ext>
            </a:extLst>
          </p:cNvPr>
          <p:cNvSpPr>
            <a:spLocks noGrp="1"/>
          </p:cNvSpPr>
          <p:nvPr>
            <p:ph type="title"/>
          </p:nvPr>
        </p:nvSpPr>
        <p:spPr/>
        <p:txBody>
          <a:bodyPr/>
          <a:lstStyle/>
          <a:p>
            <a:pPr marL="0" indent="0">
              <a:buNone/>
            </a:pPr>
            <a:r>
              <a:rPr lang="en-US"/>
              <a:t>Review multiple sources of data</a:t>
            </a:r>
          </a:p>
        </p:txBody>
      </p:sp>
      <p:sp>
        <p:nvSpPr>
          <p:cNvPr id="5" name="Content Placeholder 4">
            <a:extLst>
              <a:ext uri="{FF2B5EF4-FFF2-40B4-BE49-F238E27FC236}">
                <a16:creationId xmlns:a16="http://schemas.microsoft.com/office/drawing/2014/main" id="{FFF5ED24-1AD2-1323-463D-D43CCBBB5BD9}"/>
              </a:ext>
            </a:extLst>
          </p:cNvPr>
          <p:cNvSpPr>
            <a:spLocks noGrp="1"/>
          </p:cNvSpPr>
          <p:nvPr>
            <p:ph sz="half" idx="2"/>
          </p:nvPr>
        </p:nvSpPr>
        <p:spPr>
          <a:xfrm>
            <a:off x="959567" y="1834696"/>
            <a:ext cx="9928566" cy="2291573"/>
          </a:xfrm>
        </p:spPr>
        <p:txBody>
          <a:bodyPr vert="horz" lIns="91440" tIns="45720" rIns="91440" bIns="45720" rtlCol="0" anchor="t">
            <a:normAutofit/>
          </a:bodyPr>
          <a:lstStyle/>
          <a:p>
            <a:pPr marL="0" indent="0">
              <a:buNone/>
            </a:pPr>
            <a:r>
              <a:rPr lang="en-US" sz="2400"/>
              <a:t>Use the Tertiary (Tier 3) Intervention Grid and referral checklist to review multiple sources of data such as:</a:t>
            </a:r>
          </a:p>
          <a:p>
            <a:pPr lvl="1"/>
            <a:r>
              <a:rPr lang="en-US" sz="2000"/>
              <a:t>Academic assessment data (e.g., screening, curriculum-based measures)</a:t>
            </a:r>
          </a:p>
          <a:p>
            <a:pPr lvl="1"/>
            <a:r>
              <a:rPr lang="en-US" sz="2000"/>
              <a:t>Behavior screening tools</a:t>
            </a:r>
          </a:p>
          <a:p>
            <a:pPr lvl="1"/>
            <a:r>
              <a:rPr lang="en-US" sz="2000"/>
              <a:t>Office discipline referrals (ODRs)</a:t>
            </a:r>
          </a:p>
          <a:p>
            <a:pPr lvl="1"/>
            <a:r>
              <a:rPr lang="en-US" sz="2000"/>
              <a:t>Attendance records</a:t>
            </a:r>
          </a:p>
        </p:txBody>
      </p:sp>
      <p:pic>
        <p:nvPicPr>
          <p:cNvPr id="6146" name="Picture 2">
            <a:extLst>
              <a:ext uri="{FF2B5EF4-FFF2-40B4-BE49-F238E27FC236}">
                <a16:creationId xmlns:a16="http://schemas.microsoft.com/office/drawing/2014/main" id="{2E8686DD-E822-6E96-5B69-C672429A57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ABI referral checklist">
            <a:extLst>
              <a:ext uri="{FF2B5EF4-FFF2-40B4-BE49-F238E27FC236}">
                <a16:creationId xmlns:a16="http://schemas.microsoft.com/office/drawing/2014/main" id="{C2AAD08F-8608-82BB-1A6D-DEC2043678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4613" y="4091180"/>
            <a:ext cx="1855573" cy="2401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close-up of a survey&#10;&#10;Description automatically generated">
            <a:extLst>
              <a:ext uri="{FF2B5EF4-FFF2-40B4-BE49-F238E27FC236}">
                <a16:creationId xmlns:a16="http://schemas.microsoft.com/office/drawing/2014/main" id="{E5C52D95-8257-120A-4732-D34743C193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0267" y="4124064"/>
            <a:ext cx="3115733" cy="2371016"/>
          </a:xfrm>
          <a:prstGeom prst="rect">
            <a:avLst/>
          </a:prstGeom>
        </p:spPr>
      </p:pic>
    </p:spTree>
    <p:extLst>
      <p:ext uri="{BB962C8B-B14F-4D97-AF65-F5344CB8AC3E}">
        <p14:creationId xmlns:p14="http://schemas.microsoft.com/office/powerpoint/2010/main" val="3539193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4841-3C30-C31C-9570-F6BDFD49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3117-979F-894B-6B83-0147D3209D18}"/>
              </a:ext>
            </a:extLst>
          </p:cNvPr>
          <p:cNvSpPr>
            <a:spLocks noGrp="1"/>
          </p:cNvSpPr>
          <p:nvPr>
            <p:ph type="title"/>
          </p:nvPr>
        </p:nvSpPr>
        <p:spPr/>
        <p:txBody>
          <a:bodyPr/>
          <a:lstStyle/>
          <a:p>
            <a:pPr marL="0" indent="0">
              <a:buNone/>
            </a:pPr>
            <a:r>
              <a:rPr lang="en-US"/>
              <a:t>Connect with Family Member(s) and Student</a:t>
            </a:r>
          </a:p>
        </p:txBody>
      </p:sp>
      <p:sp>
        <p:nvSpPr>
          <p:cNvPr id="6" name="Text Placeholder 5">
            <a:extLst>
              <a:ext uri="{FF2B5EF4-FFF2-40B4-BE49-F238E27FC236}">
                <a16:creationId xmlns:a16="http://schemas.microsoft.com/office/drawing/2014/main" id="{427F2C60-5AE1-1EF0-529B-03D7BE41E8A9}"/>
              </a:ext>
            </a:extLst>
          </p:cNvPr>
          <p:cNvSpPr>
            <a:spLocks noGrp="1"/>
          </p:cNvSpPr>
          <p:nvPr>
            <p:ph type="body" idx="1"/>
          </p:nvPr>
        </p:nvSpPr>
        <p:spPr/>
        <p:txBody>
          <a:bodyPr/>
          <a:lstStyle/>
          <a:p>
            <a:r>
              <a:rPr lang="en-US"/>
              <a:t>Family Member(s)</a:t>
            </a:r>
          </a:p>
        </p:txBody>
      </p:sp>
      <p:sp>
        <p:nvSpPr>
          <p:cNvPr id="5" name="Content Placeholder 4">
            <a:extLst>
              <a:ext uri="{FF2B5EF4-FFF2-40B4-BE49-F238E27FC236}">
                <a16:creationId xmlns:a16="http://schemas.microsoft.com/office/drawing/2014/main" id="{391074F0-A1A8-D058-F044-18311D9B2A21}"/>
              </a:ext>
            </a:extLst>
          </p:cNvPr>
          <p:cNvSpPr>
            <a:spLocks noGrp="1"/>
          </p:cNvSpPr>
          <p:nvPr>
            <p:ph sz="half" idx="2"/>
          </p:nvPr>
        </p:nvSpPr>
        <p:spPr/>
        <p:txBody>
          <a:bodyPr vert="horz" lIns="91440" tIns="45720" rIns="91440" bIns="45720" rtlCol="0" anchor="t">
            <a:normAutofit/>
          </a:bodyPr>
          <a:lstStyle/>
          <a:p>
            <a:r>
              <a:rPr lang="en-US"/>
              <a:t>Describe FABI and role family member will play throughout FABI process</a:t>
            </a:r>
          </a:p>
          <a:p>
            <a:r>
              <a:rPr lang="en-US"/>
              <a:t>Explore other Tier 3 interventions</a:t>
            </a:r>
          </a:p>
          <a:p>
            <a:r>
              <a:rPr lang="en-US"/>
              <a:t>Secure permission following district procedures</a:t>
            </a:r>
          </a:p>
        </p:txBody>
      </p:sp>
      <p:sp>
        <p:nvSpPr>
          <p:cNvPr id="7" name="Text Placeholder 6">
            <a:extLst>
              <a:ext uri="{FF2B5EF4-FFF2-40B4-BE49-F238E27FC236}">
                <a16:creationId xmlns:a16="http://schemas.microsoft.com/office/drawing/2014/main" id="{E96AF58E-ABCB-CBC0-3F31-CF7BD21B103E}"/>
              </a:ext>
            </a:extLst>
          </p:cNvPr>
          <p:cNvSpPr>
            <a:spLocks noGrp="1"/>
          </p:cNvSpPr>
          <p:nvPr>
            <p:ph type="body" sz="quarter" idx="3"/>
          </p:nvPr>
        </p:nvSpPr>
        <p:spPr/>
        <p:txBody>
          <a:bodyPr/>
          <a:lstStyle/>
          <a:p>
            <a:r>
              <a:rPr lang="en-US"/>
              <a:t>Student</a:t>
            </a:r>
          </a:p>
        </p:txBody>
      </p:sp>
      <p:sp>
        <p:nvSpPr>
          <p:cNvPr id="8" name="Content Placeholder 7">
            <a:extLst>
              <a:ext uri="{FF2B5EF4-FFF2-40B4-BE49-F238E27FC236}">
                <a16:creationId xmlns:a16="http://schemas.microsoft.com/office/drawing/2014/main" id="{65266CEA-4A0F-50A4-F3DD-8933F12C5788}"/>
              </a:ext>
            </a:extLst>
          </p:cNvPr>
          <p:cNvSpPr>
            <a:spLocks noGrp="1"/>
          </p:cNvSpPr>
          <p:nvPr>
            <p:ph sz="quarter" idx="4"/>
          </p:nvPr>
        </p:nvSpPr>
        <p:spPr/>
        <p:txBody>
          <a:bodyPr/>
          <a:lstStyle/>
          <a:p>
            <a:r>
              <a:rPr lang="en-US"/>
              <a:t>Explain goals of FABI and how the student will be involved throughout the FABI process</a:t>
            </a:r>
          </a:p>
          <a:p>
            <a:r>
              <a:rPr lang="en-US"/>
              <a:t>Provide opportunity for student to ask questions</a:t>
            </a:r>
          </a:p>
          <a:p>
            <a:endParaRPr lang="en-US"/>
          </a:p>
        </p:txBody>
      </p:sp>
      <p:pic>
        <p:nvPicPr>
          <p:cNvPr id="6146" name="Picture 2">
            <a:extLst>
              <a:ext uri="{FF2B5EF4-FFF2-40B4-BE49-F238E27FC236}">
                <a16:creationId xmlns:a16="http://schemas.microsoft.com/office/drawing/2014/main" id="{56DD8306-59A7-3BAE-E340-72D2144EF1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32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701C-D31B-286A-39DF-01FA71231C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BCF83A-9F16-562A-688E-33BD537914B6}"/>
              </a:ext>
            </a:extLst>
          </p:cNvPr>
          <p:cNvSpPr>
            <a:spLocks noGrp="1"/>
          </p:cNvSpPr>
          <p:nvPr>
            <p:ph type="title"/>
          </p:nvPr>
        </p:nvSpPr>
        <p:spPr>
          <a:xfrm>
            <a:off x="831850" y="1709738"/>
            <a:ext cx="7177617" cy="2852737"/>
          </a:xfrm>
        </p:spPr>
        <p:txBody>
          <a:bodyPr/>
          <a:lstStyle/>
          <a:p>
            <a:r>
              <a:rPr lang="en-US"/>
              <a:t>Step 2: Conducting the Functional Assessment</a:t>
            </a:r>
          </a:p>
        </p:txBody>
      </p:sp>
      <p:sp>
        <p:nvSpPr>
          <p:cNvPr id="6" name="Text Placeholder 5">
            <a:extLst>
              <a:ext uri="{FF2B5EF4-FFF2-40B4-BE49-F238E27FC236}">
                <a16:creationId xmlns:a16="http://schemas.microsoft.com/office/drawing/2014/main" id="{3D9B0BA2-7CE2-67BD-C467-F19882F483D6}"/>
              </a:ext>
            </a:extLst>
          </p:cNvPr>
          <p:cNvSpPr>
            <a:spLocks noGrp="1"/>
          </p:cNvSpPr>
          <p:nvPr>
            <p:ph type="body" idx="1"/>
          </p:nvPr>
        </p:nvSpPr>
        <p:spPr/>
        <p:txBody>
          <a:bodyPr/>
          <a:lstStyle/>
          <a:p>
            <a:endParaRPr lang="en-US"/>
          </a:p>
        </p:txBody>
      </p:sp>
      <p:pic>
        <p:nvPicPr>
          <p:cNvPr id="7" name="Picture 2">
            <a:extLst>
              <a:ext uri="{FF2B5EF4-FFF2-40B4-BE49-F238E27FC236}">
                <a16:creationId xmlns:a16="http://schemas.microsoft.com/office/drawing/2014/main" id="{2A4B5101-D572-7E32-57E6-E1EB32334689}"/>
              </a:ext>
            </a:extLst>
          </p:cNvPr>
          <p:cNvPicPr>
            <a:picLocks noChangeAspect="1" noChangeArrowheads="1"/>
          </p:cNvPicPr>
          <p:nvPr/>
        </p:nvPicPr>
        <p:blipFill>
          <a:blip r:embed="rId2"/>
          <a:srcRect/>
          <a:stretch/>
        </p:blipFill>
        <p:spPr bwMode="auto">
          <a:xfrm>
            <a:off x="8769350" y="1418430"/>
            <a:ext cx="25908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16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2CCA8-DC01-9D39-B649-7E20D62D661B}"/>
              </a:ext>
            </a:extLst>
          </p:cNvPr>
          <p:cNvSpPr>
            <a:spLocks noGrp="1"/>
          </p:cNvSpPr>
          <p:nvPr>
            <p:ph type="title"/>
          </p:nvPr>
        </p:nvSpPr>
        <p:spPr/>
        <p:txBody>
          <a:bodyPr/>
          <a:lstStyle/>
          <a:p>
            <a:r>
              <a:rPr lang="en-US"/>
              <a:t>Step 2: Conducting the Functional Assessment</a:t>
            </a:r>
          </a:p>
        </p:txBody>
      </p:sp>
      <p:pic>
        <p:nvPicPr>
          <p:cNvPr id="3" name="Content Placeholder 2" descr="A close-up of a form&#10;&#10;AI-generated content may be incorrec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6065" y="1815729"/>
            <a:ext cx="3374883" cy="4351338"/>
          </a:xfrm>
          <a:ln>
            <a:solidFill>
              <a:schemeClr val="tx1"/>
            </a:solidFill>
          </a:ln>
        </p:spPr>
      </p:pic>
      <p:pic>
        <p:nvPicPr>
          <p:cNvPr id="6146" name="Picture 2">
            <a:extLst>
              <a:ext uri="{FF2B5EF4-FFF2-40B4-BE49-F238E27FC236}">
                <a16:creationId xmlns:a16="http://schemas.microsoft.com/office/drawing/2014/main" id="{6777FD30-0175-F04A-F467-5ECAC455D9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Understanding the learning environment and context</a:t>
            </a:r>
          </a:p>
          <a:p>
            <a:pPr marL="228600" indent="-228600">
              <a:buFont typeface=""/>
              <a:buChar char="•"/>
            </a:pPr>
            <a:r>
              <a:rPr lang="en-US" sz="2800">
                <a:cs typeface="Arial" panose="020B0604020202020204"/>
              </a:rPr>
              <a:t>Records review</a:t>
            </a:r>
          </a:p>
          <a:p>
            <a:pPr marL="228600" indent="-228600">
              <a:buFont typeface=""/>
              <a:buChar char="•"/>
            </a:pPr>
            <a:r>
              <a:rPr lang="en-US" sz="2800">
                <a:cs typeface="Arial" panose="020B0604020202020204"/>
              </a:rPr>
              <a:t>Interviews</a:t>
            </a:r>
          </a:p>
          <a:p>
            <a:pPr marL="228600" indent="-228600">
              <a:buFont typeface=""/>
              <a:buChar char="•"/>
            </a:pPr>
            <a:r>
              <a:rPr lang="en-US" sz="2800">
                <a:cs typeface="Arial" panose="020B0604020202020204"/>
              </a:rPr>
              <a:t>Operationally define target behavior</a:t>
            </a:r>
          </a:p>
          <a:p>
            <a:pPr marL="228600" indent="-228600">
              <a:buFont typeface=""/>
              <a:buChar char="•"/>
            </a:pPr>
            <a:r>
              <a:rPr lang="en-US" sz="2800">
                <a:cs typeface="Arial" panose="020B0604020202020204"/>
              </a:rPr>
              <a:t>Rating scales</a:t>
            </a:r>
          </a:p>
          <a:p>
            <a:pPr marL="228600" indent="-228600">
              <a:buFont typeface=""/>
              <a:buChar char="•"/>
            </a:pPr>
            <a:r>
              <a:rPr lang="en-US" sz="2800">
                <a:cs typeface="Arial" panose="020B0604020202020204"/>
              </a:rPr>
              <a:t>A-B-C data collection</a:t>
            </a:r>
          </a:p>
          <a:p>
            <a:pPr marL="228600" indent="-228600">
              <a:buFont typeface=""/>
              <a:buChar char="•"/>
            </a:pPr>
            <a:r>
              <a:rPr lang="en-US" sz="2800">
                <a:cs typeface="Arial" panose="020B0604020202020204"/>
              </a:rPr>
              <a:t>Use Function Matrix to identify the hypothesized function(s)</a:t>
            </a:r>
          </a:p>
          <a:p>
            <a:pPr marL="228600" indent="-228600">
              <a:buFont typeface=""/>
              <a:buChar char="•"/>
            </a:pPr>
            <a:r>
              <a:rPr lang="en-US" sz="2800">
                <a:cs typeface="Arial" panose="020B0604020202020204"/>
              </a:rPr>
              <a:t>Identify replacement behavior</a:t>
            </a:r>
          </a:p>
          <a:p>
            <a:pPr marL="685800" lvl="2" indent="-228600">
              <a:buFont typeface="Courier New"/>
              <a:buChar char="o"/>
            </a:pPr>
            <a:endParaRPr lang="en-US" sz="2400">
              <a:solidFill>
                <a:srgbClr val="283375"/>
              </a:solidFill>
              <a:cs typeface="Arial"/>
            </a:endParaRPr>
          </a:p>
        </p:txBody>
      </p:sp>
      <p:sp>
        <p:nvSpPr>
          <p:cNvPr id="5" name="Rectangle 4">
            <a:extLst>
              <a:ext uri="{FF2B5EF4-FFF2-40B4-BE49-F238E27FC236}">
                <a16:creationId xmlns:a16="http://schemas.microsoft.com/office/drawing/2014/main" id="{FF16768C-A793-FE1A-83E2-CB6DD4CE36C8}"/>
              </a:ext>
            </a:extLst>
          </p:cNvPr>
          <p:cNvSpPr/>
          <p:nvPr/>
        </p:nvSpPr>
        <p:spPr>
          <a:xfrm>
            <a:off x="4731294" y="3429000"/>
            <a:ext cx="5860506"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E758B2-E373-22A4-3626-C41300FE3057}"/>
              </a:ext>
            </a:extLst>
          </p:cNvPr>
          <p:cNvSpPr/>
          <p:nvPr/>
        </p:nvSpPr>
        <p:spPr>
          <a:xfrm>
            <a:off x="4731294" y="4305299"/>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DBF481-5936-D74A-0E80-B0327D010A3A}"/>
              </a:ext>
            </a:extLst>
          </p:cNvPr>
          <p:cNvSpPr/>
          <p:nvPr/>
        </p:nvSpPr>
        <p:spPr>
          <a:xfrm>
            <a:off x="4693194" y="4800598"/>
            <a:ext cx="5860506" cy="832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32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4439-B3F1-40BA-DED4-A8818870D839}"/>
              </a:ext>
            </a:extLst>
          </p:cNvPr>
          <p:cNvSpPr>
            <a:spLocks noGrp="1"/>
          </p:cNvSpPr>
          <p:nvPr>
            <p:ph type="title"/>
          </p:nvPr>
        </p:nvSpPr>
        <p:spPr/>
        <p:txBody>
          <a:bodyPr/>
          <a:lstStyle/>
          <a:p>
            <a:r>
              <a:rPr lang="en-US"/>
              <a:t>Operationally Defining the Target Behavior</a:t>
            </a:r>
          </a:p>
        </p:txBody>
      </p:sp>
      <p:pic>
        <p:nvPicPr>
          <p:cNvPr id="8" name="Content Placeholder 7" descr="A form with text and a blue text&#10;&#10;AI-generated content may be incorrect.">
            <a:extLst>
              <a:ext uri="{FF2B5EF4-FFF2-40B4-BE49-F238E27FC236}">
                <a16:creationId xmlns:a16="http://schemas.microsoft.com/office/drawing/2014/main" id="{59BBA8A6-7183-8EDC-8270-5791BC772B0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68052" y="1706987"/>
            <a:ext cx="3661789" cy="4738787"/>
          </a:xfrm>
          <a:ln>
            <a:solidFill>
              <a:schemeClr val="tx1"/>
            </a:solidFill>
          </a:ln>
        </p:spPr>
      </p:pic>
      <p:pic>
        <p:nvPicPr>
          <p:cNvPr id="4" name="Picture 2">
            <a:extLst>
              <a:ext uri="{FF2B5EF4-FFF2-40B4-BE49-F238E27FC236}">
                <a16:creationId xmlns:a16="http://schemas.microsoft.com/office/drawing/2014/main" id="{3618A06F-C07D-4165-EA3B-15C5774794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Diagram, text&#10;&#10;Description automatically generated">
            <a:extLst>
              <a:ext uri="{FF2B5EF4-FFF2-40B4-BE49-F238E27FC236}">
                <a16:creationId xmlns:a16="http://schemas.microsoft.com/office/drawing/2014/main" id="{ED330F46-343F-2320-235D-8649ADA356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1494" y="1690688"/>
            <a:ext cx="3661789" cy="4746421"/>
          </a:xfrm>
          <a:prstGeom prst="rect">
            <a:avLst/>
          </a:prstGeom>
          <a:ln>
            <a:solidFill>
              <a:schemeClr val="tx1"/>
            </a:solidFill>
          </a:ln>
        </p:spPr>
      </p:pic>
    </p:spTree>
    <p:extLst>
      <p:ext uri="{BB962C8B-B14F-4D97-AF65-F5344CB8AC3E}">
        <p14:creationId xmlns:p14="http://schemas.microsoft.com/office/powerpoint/2010/main" val="1212801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B46-484C-CB3F-3D46-1ADEAC8F4471}"/>
            </a:ext>
          </a:extLst>
        </p:cNvPr>
        <p:cNvGrpSpPr/>
        <p:nvPr/>
      </p:nvGrpSpPr>
      <p:grpSpPr>
        <a:xfrm>
          <a:off x="0" y="0"/>
          <a:ext cx="0" cy="0"/>
          <a:chOff x="0" y="0"/>
          <a:chExt cx="0" cy="0"/>
        </a:xfrm>
      </p:grpSpPr>
      <p:pic>
        <p:nvPicPr>
          <p:cNvPr id="2" name="Content Placeholder 4" descr="Diagram, text&#10;&#10;Description automatically generated">
            <a:extLst>
              <a:ext uri="{FF2B5EF4-FFF2-40B4-BE49-F238E27FC236}">
                <a16:creationId xmlns:a16="http://schemas.microsoft.com/office/drawing/2014/main" id="{33DB3E15-77F7-4F4C-D530-A79BC72C471F}"/>
              </a:ext>
            </a:extLst>
          </p:cNvPr>
          <p:cNvPicPr>
            <a:picLocks noChangeAspect="1"/>
          </p:cNvPicPr>
          <p:nvPr/>
        </p:nvPicPr>
        <p:blipFill>
          <a:blip r:embed="rId2"/>
          <a:stretch>
            <a:fillRect/>
          </a:stretch>
        </p:blipFill>
        <p:spPr>
          <a:xfrm>
            <a:off x="2103709" y="0"/>
            <a:ext cx="7984582" cy="10349636"/>
          </a:xfrm>
          <a:prstGeom prst="rect">
            <a:avLst/>
          </a:prstGeom>
          <a:ln>
            <a:solidFill>
              <a:schemeClr val="tx1"/>
            </a:solidFill>
          </a:ln>
        </p:spPr>
      </p:pic>
    </p:spTree>
    <p:extLst>
      <p:ext uri="{BB962C8B-B14F-4D97-AF65-F5344CB8AC3E}">
        <p14:creationId xmlns:p14="http://schemas.microsoft.com/office/powerpoint/2010/main" val="38756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604-FEF4-436E-56BD-30C7107061BF}"/>
            </a:ext>
          </a:extLst>
        </p:cNvPr>
        <p:cNvGrpSpPr/>
        <p:nvPr/>
      </p:nvGrpSpPr>
      <p:grpSpPr>
        <a:xfrm>
          <a:off x="0" y="0"/>
          <a:ext cx="0" cy="0"/>
          <a:chOff x="0" y="0"/>
          <a:chExt cx="0" cy="0"/>
        </a:xfrm>
      </p:grpSpPr>
      <p:pic>
        <p:nvPicPr>
          <p:cNvPr id="2" name="Content Placeholder 4" descr="Diagram, text&#10;&#10;Description automatically generated">
            <a:extLst>
              <a:ext uri="{FF2B5EF4-FFF2-40B4-BE49-F238E27FC236}">
                <a16:creationId xmlns:a16="http://schemas.microsoft.com/office/drawing/2014/main" id="{78D3B6A3-3E71-B827-14C7-46C443D0C916}"/>
              </a:ext>
            </a:extLst>
          </p:cNvPr>
          <p:cNvPicPr>
            <a:picLocks noChangeAspect="1"/>
          </p:cNvPicPr>
          <p:nvPr/>
        </p:nvPicPr>
        <p:blipFill>
          <a:blip r:embed="rId2"/>
          <a:stretch>
            <a:fillRect/>
          </a:stretch>
        </p:blipFill>
        <p:spPr>
          <a:xfrm>
            <a:off x="2103709" y="-4483100"/>
            <a:ext cx="7984582" cy="10349636"/>
          </a:xfrm>
          <a:prstGeom prst="rect">
            <a:avLst/>
          </a:prstGeom>
          <a:ln>
            <a:solidFill>
              <a:schemeClr val="tx1"/>
            </a:solidFill>
          </a:ln>
        </p:spPr>
      </p:pic>
    </p:spTree>
    <p:extLst>
      <p:ext uri="{BB962C8B-B14F-4D97-AF65-F5344CB8AC3E}">
        <p14:creationId xmlns:p14="http://schemas.microsoft.com/office/powerpoint/2010/main" val="3213849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A1E-72EF-D3AA-3306-ECF2EE341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1F896-24EB-9972-9B68-F7FBD7EA8CD3}"/>
              </a:ext>
            </a:extLst>
          </p:cNvPr>
          <p:cNvSpPr>
            <a:spLocks noGrp="1"/>
          </p:cNvSpPr>
          <p:nvPr>
            <p:ph type="title"/>
          </p:nvPr>
        </p:nvSpPr>
        <p:spPr/>
        <p:txBody>
          <a:bodyPr/>
          <a:lstStyle/>
          <a:p>
            <a:r>
              <a:rPr lang="en-US"/>
              <a:t>Example Operational Definition</a:t>
            </a:r>
          </a:p>
        </p:txBody>
      </p:sp>
      <p:graphicFrame>
        <p:nvGraphicFramePr>
          <p:cNvPr id="5" name="Content Placeholder 4">
            <a:extLst>
              <a:ext uri="{FF2B5EF4-FFF2-40B4-BE49-F238E27FC236}">
                <a16:creationId xmlns:a16="http://schemas.microsoft.com/office/drawing/2014/main" id="{FCA2C048-B10F-4E00-3E37-EC1BDE249768}"/>
              </a:ext>
            </a:extLst>
          </p:cNvPr>
          <p:cNvGraphicFramePr>
            <a:graphicFrameLocks noGrp="1"/>
          </p:cNvGraphicFramePr>
          <p:nvPr>
            <p:ph idx="1"/>
          </p:nvPr>
        </p:nvGraphicFramePr>
        <p:xfrm>
          <a:off x="980501" y="1690688"/>
          <a:ext cx="10058400" cy="386544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is defined as attending to activities in class other than assignments.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Playing with materials inappropriately, talking to peers, putting head on the desk, drawing, and looking around the room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US" sz="2000">
                          <a:ea typeface="ＭＳ Ｐゴシック" pitchFamily="34" charset="-128"/>
                        </a:rPr>
                        <a:t>Completing assignments using materials only for assignments, and watching the teacher when delivering instruction </a:t>
                      </a:r>
                      <a:endParaRPr lang="en-US" sz="20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272862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CEA7-D025-3C40-D884-421B165A8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358B5-023E-522A-006A-79553A776405}"/>
              </a:ext>
            </a:extLst>
          </p:cNvPr>
          <p:cNvSpPr>
            <a:spLocks noGrp="1"/>
          </p:cNvSpPr>
          <p:nvPr>
            <p:ph type="title"/>
          </p:nvPr>
        </p:nvSpPr>
        <p:spPr/>
        <p:txBody>
          <a:bodyPr/>
          <a:lstStyle/>
          <a:p>
            <a:r>
              <a:rPr lang="en-US"/>
              <a:t>Example Operational Definition</a:t>
            </a:r>
          </a:p>
        </p:txBody>
      </p:sp>
      <p:graphicFrame>
        <p:nvGraphicFramePr>
          <p:cNvPr id="5" name="Content Placeholder 4">
            <a:extLst>
              <a:ext uri="{FF2B5EF4-FFF2-40B4-BE49-F238E27FC236}">
                <a16:creationId xmlns:a16="http://schemas.microsoft.com/office/drawing/2014/main" id="{882F5270-B7AE-C3F8-5C6B-FBD7D5566EF7}"/>
              </a:ext>
            </a:extLst>
          </p:cNvPr>
          <p:cNvGraphicFramePr>
            <a:graphicFrameLocks noGrp="1"/>
          </p:cNvGraphicFramePr>
          <p:nvPr>
            <p:ph idx="1"/>
          </p:nvPr>
        </p:nvGraphicFramePr>
        <p:xfrm>
          <a:off x="980500" y="1690688"/>
          <a:ext cx="10240655" cy="4273938"/>
        </p:xfrm>
        <a:graphic>
          <a:graphicData uri="http://schemas.openxmlformats.org/drawingml/2006/table">
            <a:tbl>
              <a:tblPr firstRow="1" firstCol="1" bandRow="1"/>
              <a:tblGrid>
                <a:gridCol w="1988101">
                  <a:extLst>
                    <a:ext uri="{9D8B030D-6E8A-4147-A177-3AD203B41FA5}">
                      <a16:colId xmlns:a16="http://schemas.microsoft.com/office/drawing/2014/main" val="2732474540"/>
                    </a:ext>
                  </a:extLst>
                </a:gridCol>
                <a:gridCol w="8252554">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Verbal aggression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109575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t>Verbal aggression is defined as any vocalization directed towards a peer or adult at a volume above expected conversational level for a given setting alongside use profanity or language that is not appropriate for the setting.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Yelling “I hate you” at a voice level 3 during classroom instruction, verbal threats directed towards peer (e.g., “if you don’t stop, I’m going to…”), name-calling, profanity.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a:effectLst/>
                          <a:latin typeface="Arial" panose="020B0604020202020204" pitchFamily="34" charset="0"/>
                          <a:ea typeface="Calibri" panose="020F0502020204030204" pitchFamily="34" charset="0"/>
                          <a:cs typeface="Times New Roman" panose="02020603050405020304" pitchFamily="18" charset="0"/>
                        </a:rPr>
                        <a:t>Level 3 voice level at recess, shouting out an answer during choral response, sighing (“uhhhggg”), negative self-talk (e.g., “this is too hard”)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3478123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6396-0743-0276-366F-B39714C10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978E2-E8F8-04BA-667F-35AC46EAD529}"/>
              </a:ext>
            </a:extLst>
          </p:cNvPr>
          <p:cNvSpPr>
            <a:spLocks noGrp="1"/>
          </p:cNvSpPr>
          <p:nvPr>
            <p:ph type="title"/>
          </p:nvPr>
        </p:nvSpPr>
        <p:spPr/>
        <p:txBody>
          <a:bodyPr>
            <a:normAutofit/>
          </a:bodyPr>
          <a:lstStyle/>
          <a:p>
            <a:r>
              <a:rPr lang="en-US" sz="4000"/>
              <a:t>Direct Observation (A-B-C Data Collection)</a:t>
            </a:r>
          </a:p>
        </p:txBody>
      </p:sp>
      <p:pic>
        <p:nvPicPr>
          <p:cNvPr id="4" name="Picture 2">
            <a:extLst>
              <a:ext uri="{FF2B5EF4-FFF2-40B4-BE49-F238E27FC236}">
                <a16:creationId xmlns:a16="http://schemas.microsoft.com/office/drawing/2014/main" id="{69EB2F27-747B-6408-A3DD-8D805161AA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diagram of a behavior&#10;&#10;AI-generated content may be incorrect.">
            <a:extLst>
              <a:ext uri="{FF2B5EF4-FFF2-40B4-BE49-F238E27FC236}">
                <a16:creationId xmlns:a16="http://schemas.microsoft.com/office/drawing/2014/main" id="{C5E8BEEB-5DDC-4D99-ADA3-4C2AD65B49D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328913" y="1497438"/>
            <a:ext cx="9205737" cy="5178228"/>
          </a:xfrm>
        </p:spPr>
      </p:pic>
    </p:spTree>
    <p:extLst>
      <p:ext uri="{BB962C8B-B14F-4D97-AF65-F5344CB8AC3E}">
        <p14:creationId xmlns:p14="http://schemas.microsoft.com/office/powerpoint/2010/main" val="371503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p:cNvSpPr>
          <p:nvPr/>
        </p:nvSpPr>
        <p:spPr bwMode="auto">
          <a:xfrm>
            <a:off x="2197395" y="4731791"/>
            <a:ext cx="9994605"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D3A-D4B7-F0CC-8BCC-568C88315BC2}"/>
              </a:ext>
            </a:extLst>
          </p:cNvPr>
          <p:cNvSpPr>
            <a:spLocks noGrp="1"/>
          </p:cNvSpPr>
          <p:nvPr>
            <p:ph type="title"/>
          </p:nvPr>
        </p:nvSpPr>
        <p:spPr/>
        <p:txBody>
          <a:bodyPr>
            <a:normAutofit/>
          </a:bodyPr>
          <a:lstStyle/>
          <a:p>
            <a:r>
              <a:rPr lang="en-US" sz="4000"/>
              <a:t>Direct Observation (A-B-C Data Collection)</a:t>
            </a:r>
          </a:p>
        </p:txBody>
      </p:sp>
      <p:pic>
        <p:nvPicPr>
          <p:cNvPr id="5" name="Content Placeholder 4" descr="A data collection form with lines&#10;&#10;AI-generated content may be incorrect.">
            <a:extLst>
              <a:ext uri="{FF2B5EF4-FFF2-40B4-BE49-F238E27FC236}">
                <a16:creationId xmlns:a16="http://schemas.microsoft.com/office/drawing/2014/main" id="{66DEDA70-AE9B-FD0A-C27C-09FF4040792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833191" y="2158801"/>
            <a:ext cx="4520609" cy="3493198"/>
          </a:xfrm>
          <a:ln>
            <a:solidFill>
              <a:schemeClr val="tx1"/>
            </a:solidFill>
          </a:ln>
        </p:spPr>
      </p:pic>
      <p:sp>
        <p:nvSpPr>
          <p:cNvPr id="7" name="Content Placeholder 6">
            <a:extLst>
              <a:ext uri="{FF2B5EF4-FFF2-40B4-BE49-F238E27FC236}">
                <a16:creationId xmlns:a16="http://schemas.microsoft.com/office/drawing/2014/main" id="{88BA5526-B29C-D7AB-B9A3-BC051BEC8D4E}"/>
              </a:ext>
            </a:extLst>
          </p:cNvPr>
          <p:cNvSpPr>
            <a:spLocks noGrp="1"/>
          </p:cNvSpPr>
          <p:nvPr>
            <p:ph sz="half" idx="2"/>
          </p:nvPr>
        </p:nvSpPr>
        <p:spPr>
          <a:xfrm>
            <a:off x="622004" y="1912746"/>
            <a:ext cx="6002079" cy="4351338"/>
          </a:xfrm>
        </p:spPr>
        <p:txBody>
          <a:bodyPr>
            <a:normAutofit fontScale="92500" lnSpcReduction="20000"/>
          </a:bodyPr>
          <a:lstStyle/>
          <a:p>
            <a:r>
              <a:rPr lang="en-US"/>
              <a:t>Determine the time of day and setting during which the behavior most often occurs</a:t>
            </a:r>
          </a:p>
          <a:p>
            <a:r>
              <a:rPr lang="en-US"/>
              <a:t>3 observation sessions (minimum)</a:t>
            </a:r>
          </a:p>
          <a:p>
            <a:r>
              <a:rPr lang="en-US"/>
              <a:t>Aim to observe 8-10 occurrences of the target behavior or three hours of observations</a:t>
            </a:r>
          </a:p>
          <a:p>
            <a:r>
              <a:rPr lang="en-US"/>
              <a:t>Record </a:t>
            </a:r>
            <a:r>
              <a:rPr lang="en-US" i="1"/>
              <a:t>only</a:t>
            </a:r>
            <a:r>
              <a:rPr lang="en-US"/>
              <a:t> instances of target behavior</a:t>
            </a:r>
          </a:p>
          <a:p>
            <a:r>
              <a:rPr lang="en-US"/>
              <a:t>Each instance of the target behavior will be numbered and later placed in the Function Matrix</a:t>
            </a:r>
          </a:p>
        </p:txBody>
      </p:sp>
      <p:pic>
        <p:nvPicPr>
          <p:cNvPr id="8" name="Picture 2">
            <a:extLst>
              <a:ext uri="{FF2B5EF4-FFF2-40B4-BE49-F238E27FC236}">
                <a16:creationId xmlns:a16="http://schemas.microsoft.com/office/drawing/2014/main" id="{71402336-1AFF-74D0-E42A-A86E34E4C4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44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8B59-6AA9-654B-21BE-64C64BFBD33F}"/>
              </a:ext>
            </a:extLst>
          </p:cNvPr>
          <p:cNvSpPr>
            <a:spLocks noGrp="1"/>
          </p:cNvSpPr>
          <p:nvPr>
            <p:ph type="title"/>
          </p:nvPr>
        </p:nvSpPr>
        <p:spPr/>
        <p:txBody>
          <a:bodyPr>
            <a:normAutofit/>
          </a:bodyPr>
          <a:lstStyle/>
          <a:p>
            <a:r>
              <a:rPr lang="en-US" sz="4400"/>
              <a:t>A-B-C Data Collection Example</a:t>
            </a:r>
            <a:endParaRPr lang="en-US"/>
          </a:p>
        </p:txBody>
      </p:sp>
      <p:pic>
        <p:nvPicPr>
          <p:cNvPr id="5" name="Content Placeholder 2">
            <a:hlinkClick r:id="rId3"/>
            <a:extLst>
              <a:ext uri="{FF2B5EF4-FFF2-40B4-BE49-F238E27FC236}">
                <a16:creationId xmlns:a16="http://schemas.microsoft.com/office/drawing/2014/main" id="{E97659E8-CDCC-8818-2762-4666A488D1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101" y="1542790"/>
            <a:ext cx="10895798" cy="8419481"/>
          </a:xfrm>
          <a:prstGeom prst="rect">
            <a:avLst/>
          </a:prstGeom>
          <a:ln>
            <a:solidFill>
              <a:schemeClr val="tx1"/>
            </a:solidFill>
          </a:ln>
        </p:spPr>
      </p:pic>
      <p:pic>
        <p:nvPicPr>
          <p:cNvPr id="6" name="Picture 5">
            <a:extLst>
              <a:ext uri="{FF2B5EF4-FFF2-40B4-BE49-F238E27FC236}">
                <a16:creationId xmlns:a16="http://schemas.microsoft.com/office/drawing/2014/main" id="{3ABF5390-E37C-0CA4-7217-465C61BA34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7008" y="4497974"/>
            <a:ext cx="514427" cy="298730"/>
          </a:xfrm>
          <a:prstGeom prst="rect">
            <a:avLst/>
          </a:prstGeom>
        </p:spPr>
      </p:pic>
      <p:sp>
        <p:nvSpPr>
          <p:cNvPr id="7" name="TextBox 6">
            <a:extLst>
              <a:ext uri="{FF2B5EF4-FFF2-40B4-BE49-F238E27FC236}">
                <a16:creationId xmlns:a16="http://schemas.microsoft.com/office/drawing/2014/main" id="{D772BF3A-78BC-039F-ABC0-D77C0407612B}"/>
              </a:ext>
            </a:extLst>
          </p:cNvPr>
          <p:cNvSpPr txBox="1"/>
          <p:nvPr/>
        </p:nvSpPr>
        <p:spPr>
          <a:xfrm>
            <a:off x="1831435" y="4553654"/>
            <a:ext cx="1437942" cy="261610"/>
          </a:xfrm>
          <a:prstGeom prst="rect">
            <a:avLst/>
          </a:prstGeom>
          <a:noFill/>
        </p:spPr>
        <p:txBody>
          <a:bodyPr wrap="square" rtlCol="0">
            <a:spAutoFit/>
          </a:bodyPr>
          <a:lstStyle/>
          <a:p>
            <a:r>
              <a:rPr lang="en-US" sz="1100">
                <a:latin typeface="Bradley Hand ITC" panose="03070402050302030203" pitchFamily="66" charset="0"/>
              </a:rPr>
              <a:t>Reading instruction</a:t>
            </a:r>
          </a:p>
        </p:txBody>
      </p:sp>
      <p:sp>
        <p:nvSpPr>
          <p:cNvPr id="8" name="TextBox 7">
            <a:extLst>
              <a:ext uri="{FF2B5EF4-FFF2-40B4-BE49-F238E27FC236}">
                <a16:creationId xmlns:a16="http://schemas.microsoft.com/office/drawing/2014/main" id="{FCF8AF30-879E-32F9-FA56-0A629F88C469}"/>
              </a:ext>
            </a:extLst>
          </p:cNvPr>
          <p:cNvSpPr txBox="1"/>
          <p:nvPr/>
        </p:nvSpPr>
        <p:spPr>
          <a:xfrm>
            <a:off x="3405300" y="4559832"/>
            <a:ext cx="1853513" cy="261610"/>
          </a:xfrm>
          <a:prstGeom prst="rect">
            <a:avLst/>
          </a:prstGeom>
          <a:noFill/>
        </p:spPr>
        <p:txBody>
          <a:bodyPr wrap="square" rtlCol="0">
            <a:spAutoFit/>
          </a:bodyPr>
          <a:lstStyle/>
          <a:p>
            <a:r>
              <a:rPr lang="en-US" sz="1100">
                <a:latin typeface="Bradley Hand ITC" panose="03070402050302030203" pitchFamily="66" charset="0"/>
              </a:rPr>
              <a:t>Pencil breaks</a:t>
            </a:r>
          </a:p>
        </p:txBody>
      </p:sp>
      <p:sp>
        <p:nvSpPr>
          <p:cNvPr id="9" name="TextBox 8">
            <a:extLst>
              <a:ext uri="{FF2B5EF4-FFF2-40B4-BE49-F238E27FC236}">
                <a16:creationId xmlns:a16="http://schemas.microsoft.com/office/drawing/2014/main" id="{52100D91-FC54-84F1-76A0-356AB0914933}"/>
              </a:ext>
            </a:extLst>
          </p:cNvPr>
          <p:cNvSpPr txBox="1"/>
          <p:nvPr/>
        </p:nvSpPr>
        <p:spPr>
          <a:xfrm>
            <a:off x="5357668" y="4553654"/>
            <a:ext cx="1952368" cy="261610"/>
          </a:xfrm>
          <a:prstGeom prst="rect">
            <a:avLst/>
          </a:prstGeom>
          <a:noFill/>
        </p:spPr>
        <p:txBody>
          <a:bodyPr wrap="square" rtlCol="0">
            <a:spAutoFit/>
          </a:bodyPr>
          <a:lstStyle/>
          <a:p>
            <a:r>
              <a:rPr lang="en-US" sz="1100">
                <a:latin typeface="Bradley Hand ITC" panose="03070402050302030203" pitchFamily="66" charset="0"/>
              </a:rPr>
              <a:t>Student throws pencil</a:t>
            </a:r>
          </a:p>
        </p:txBody>
      </p:sp>
      <p:sp>
        <p:nvSpPr>
          <p:cNvPr id="10" name="TextBox 9">
            <a:extLst>
              <a:ext uri="{FF2B5EF4-FFF2-40B4-BE49-F238E27FC236}">
                <a16:creationId xmlns:a16="http://schemas.microsoft.com/office/drawing/2014/main" id="{71C4954B-CFD0-0C92-F61B-F4F3AC489591}"/>
              </a:ext>
            </a:extLst>
          </p:cNvPr>
          <p:cNvSpPr txBox="1"/>
          <p:nvPr/>
        </p:nvSpPr>
        <p:spPr>
          <a:xfrm>
            <a:off x="7425172" y="4553654"/>
            <a:ext cx="1952368" cy="261610"/>
          </a:xfrm>
          <a:prstGeom prst="rect">
            <a:avLst/>
          </a:prstGeom>
          <a:noFill/>
        </p:spPr>
        <p:txBody>
          <a:bodyPr wrap="square" rtlCol="0">
            <a:spAutoFit/>
          </a:bodyPr>
          <a:lstStyle/>
          <a:p>
            <a:r>
              <a:rPr lang="en-US" sz="1100">
                <a:latin typeface="Bradley Hand ITC" panose="03070402050302030203" pitchFamily="66" charset="0"/>
              </a:rPr>
              <a:t>Teacher looks at student</a:t>
            </a:r>
          </a:p>
        </p:txBody>
      </p:sp>
    </p:spTree>
    <p:extLst>
      <p:ext uri="{BB962C8B-B14F-4D97-AF65-F5344CB8AC3E}">
        <p14:creationId xmlns:p14="http://schemas.microsoft.com/office/powerpoint/2010/main" val="406028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7E385-9168-DAB5-BF30-C067ADA4D841}"/>
              </a:ext>
            </a:extLst>
          </p:cNvPr>
          <p:cNvSpPr>
            <a:spLocks noGrp="1"/>
          </p:cNvSpPr>
          <p:nvPr>
            <p:ph type="title"/>
          </p:nvPr>
        </p:nvSpPr>
        <p:spPr>
          <a:xfrm>
            <a:off x="838200" y="365125"/>
            <a:ext cx="11353800" cy="1325563"/>
          </a:xfrm>
        </p:spPr>
        <p:txBody>
          <a:bodyPr>
            <a:noAutofit/>
          </a:bodyPr>
          <a:lstStyle/>
          <a:p>
            <a:r>
              <a:rPr lang="en-US" sz="3200"/>
              <a:t>Use Function Matrix to identify the hypothesized function(s)</a:t>
            </a:r>
          </a:p>
        </p:txBody>
      </p:sp>
      <p:pic>
        <p:nvPicPr>
          <p:cNvPr id="6" name="Content Placeholder 5" descr="A diagram of a function matrix&#10;&#10;AI-generated content may be incorrect.">
            <a:extLst>
              <a:ext uri="{FF2B5EF4-FFF2-40B4-BE49-F238E27FC236}">
                <a16:creationId xmlns:a16="http://schemas.microsoft.com/office/drawing/2014/main" id="{0A4CA6C4-676F-A354-9F6A-BF1528B0062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p:blipFill>
        <p:spPr>
          <a:xfrm>
            <a:off x="2734309" y="1470783"/>
            <a:ext cx="6723381" cy="5195340"/>
          </a:xfrm>
          <a:ln>
            <a:solidFill>
              <a:schemeClr val="tx1"/>
            </a:solidFill>
          </a:ln>
        </p:spPr>
      </p:pic>
      <p:sp>
        <p:nvSpPr>
          <p:cNvPr id="9" name="TextBox 8">
            <a:extLst>
              <a:ext uri="{FF2B5EF4-FFF2-40B4-BE49-F238E27FC236}">
                <a16:creationId xmlns:a16="http://schemas.microsoft.com/office/drawing/2014/main" id="{DF4996B0-2C32-5611-1C0F-75517098FD27}"/>
              </a:ext>
            </a:extLst>
          </p:cNvPr>
          <p:cNvSpPr txBox="1"/>
          <p:nvPr/>
        </p:nvSpPr>
        <p:spPr>
          <a:xfrm>
            <a:off x="437751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Peers laugh</a:t>
            </a:r>
          </a:p>
          <a:p>
            <a:pPr marL="177800" indent="-177800">
              <a:buFont typeface="Arial" panose="020B0604020202020204" pitchFamily="34" charset="0"/>
              <a:buChar char="•"/>
            </a:pPr>
            <a:r>
              <a:rPr lang="en-US" sz="1600"/>
              <a:t>Teacher provides 1:1 assistance</a:t>
            </a:r>
          </a:p>
        </p:txBody>
      </p:sp>
      <p:sp>
        <p:nvSpPr>
          <p:cNvPr id="10" name="TextBox 9">
            <a:extLst>
              <a:ext uri="{FF2B5EF4-FFF2-40B4-BE49-F238E27FC236}">
                <a16:creationId xmlns:a16="http://schemas.microsoft.com/office/drawing/2014/main" id="{2BF04B95-BDDA-C7E8-BDBA-54D4C3E035E5}"/>
              </a:ext>
            </a:extLst>
          </p:cNvPr>
          <p:cNvSpPr txBox="1"/>
          <p:nvPr/>
        </p:nvSpPr>
        <p:spPr>
          <a:xfrm>
            <a:off x="6658969" y="2877318"/>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Work alone</a:t>
            </a:r>
          </a:p>
          <a:p>
            <a:pPr marL="177800" indent="-177800">
              <a:buFont typeface="Arial" panose="020B0604020202020204" pitchFamily="34" charset="0"/>
              <a:buChar char="•"/>
            </a:pPr>
            <a:r>
              <a:rPr lang="en-US" sz="1600"/>
              <a:t>Ignored by peers or adults</a:t>
            </a:r>
          </a:p>
        </p:txBody>
      </p:sp>
      <p:sp>
        <p:nvSpPr>
          <p:cNvPr id="11" name="TextBox 10">
            <a:extLst>
              <a:ext uri="{FF2B5EF4-FFF2-40B4-BE49-F238E27FC236}">
                <a16:creationId xmlns:a16="http://schemas.microsoft.com/office/drawing/2014/main" id="{40123D87-7BAA-E2B7-9FE6-F4FB510BD666}"/>
              </a:ext>
            </a:extLst>
          </p:cNvPr>
          <p:cNvSpPr txBox="1"/>
          <p:nvPr/>
        </p:nvSpPr>
        <p:spPr>
          <a:xfrm>
            <a:off x="4386617" y="3868609"/>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Preferred activity (e.g., tablet)</a:t>
            </a:r>
          </a:p>
        </p:txBody>
      </p:sp>
      <p:sp>
        <p:nvSpPr>
          <p:cNvPr id="12" name="TextBox 11">
            <a:extLst>
              <a:ext uri="{FF2B5EF4-FFF2-40B4-BE49-F238E27FC236}">
                <a16:creationId xmlns:a16="http://schemas.microsoft.com/office/drawing/2014/main" id="{68B63B4B-FAFA-5C44-1D06-03AC100BA9E4}"/>
              </a:ext>
            </a:extLst>
          </p:cNvPr>
          <p:cNvSpPr txBox="1"/>
          <p:nvPr/>
        </p:nvSpPr>
        <p:spPr>
          <a:xfrm>
            <a:off x="6681714" y="3868609"/>
            <a:ext cx="2137581" cy="830997"/>
          </a:xfrm>
          <a:prstGeom prst="rect">
            <a:avLst/>
          </a:prstGeom>
          <a:noFill/>
        </p:spPr>
        <p:txBody>
          <a:bodyPr wrap="square" rtlCol="0">
            <a:spAutoFit/>
          </a:bodyPr>
          <a:lstStyle/>
          <a:p>
            <a:pPr marL="177800" indent="-177800">
              <a:buFont typeface="Arial" panose="020B0604020202020204" pitchFamily="34" charset="0"/>
              <a:buChar char="•"/>
            </a:pPr>
            <a:r>
              <a:rPr lang="en-US" sz="1600"/>
              <a:t>Do not have to complete academic task</a:t>
            </a:r>
          </a:p>
        </p:txBody>
      </p:sp>
      <p:sp>
        <p:nvSpPr>
          <p:cNvPr id="13" name="TextBox 12">
            <a:extLst>
              <a:ext uri="{FF2B5EF4-FFF2-40B4-BE49-F238E27FC236}">
                <a16:creationId xmlns:a16="http://schemas.microsoft.com/office/drawing/2014/main" id="{CF1F33B3-B42E-9E69-88A2-959677CD641D}"/>
              </a:ext>
            </a:extLst>
          </p:cNvPr>
          <p:cNvSpPr txBox="1"/>
          <p:nvPr/>
        </p:nvSpPr>
        <p:spPr>
          <a:xfrm>
            <a:off x="4386617" y="4861209"/>
            <a:ext cx="2137581" cy="338554"/>
          </a:xfrm>
          <a:prstGeom prst="rect">
            <a:avLst/>
          </a:prstGeom>
          <a:noFill/>
        </p:spPr>
        <p:txBody>
          <a:bodyPr wrap="square" rtlCol="0">
            <a:spAutoFit/>
          </a:bodyPr>
          <a:lstStyle/>
          <a:p>
            <a:pPr marL="177800" indent="-177800">
              <a:buFont typeface="Arial" panose="020B0604020202020204" pitchFamily="34" charset="0"/>
              <a:buChar char="•"/>
            </a:pPr>
            <a:r>
              <a:rPr lang="en-US" sz="1600"/>
              <a:t>Access to fidgets</a:t>
            </a:r>
          </a:p>
        </p:txBody>
      </p:sp>
      <p:sp>
        <p:nvSpPr>
          <p:cNvPr id="14" name="TextBox 13">
            <a:extLst>
              <a:ext uri="{FF2B5EF4-FFF2-40B4-BE49-F238E27FC236}">
                <a16:creationId xmlns:a16="http://schemas.microsoft.com/office/drawing/2014/main" id="{4816AB04-F2C9-71E1-5329-9D830DB13E60}"/>
              </a:ext>
            </a:extLst>
          </p:cNvPr>
          <p:cNvSpPr txBox="1"/>
          <p:nvPr/>
        </p:nvSpPr>
        <p:spPr>
          <a:xfrm>
            <a:off x="6622573" y="4901238"/>
            <a:ext cx="2137581" cy="584775"/>
          </a:xfrm>
          <a:prstGeom prst="rect">
            <a:avLst/>
          </a:prstGeom>
          <a:noFill/>
        </p:spPr>
        <p:txBody>
          <a:bodyPr wrap="square" rtlCol="0">
            <a:spAutoFit/>
          </a:bodyPr>
          <a:lstStyle/>
          <a:p>
            <a:pPr marL="177800" indent="-177800">
              <a:buFont typeface="Arial" panose="020B0604020202020204" pitchFamily="34" charset="0"/>
              <a:buChar char="•"/>
            </a:pPr>
            <a:r>
              <a:rPr lang="en-US" sz="1600"/>
              <a:t>Noise cancelling headphones</a:t>
            </a:r>
          </a:p>
        </p:txBody>
      </p:sp>
    </p:spTree>
    <p:extLst>
      <p:ext uri="{BB962C8B-B14F-4D97-AF65-F5344CB8AC3E}">
        <p14:creationId xmlns:p14="http://schemas.microsoft.com/office/powerpoint/2010/main" val="22106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CB7C-DE9F-2276-6D6C-81FCE3B1CB1E}"/>
            </a:ext>
          </a:extLst>
        </p:cNvPr>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66D3599E-36D6-F318-E260-51E50A25D2F3}"/>
              </a:ext>
            </a:extLst>
          </p:cNvPr>
          <p:cNvGraphicFramePr>
            <a:graphicFrameLocks noGrp="1"/>
          </p:cNvGraphicFramePr>
          <p:nvPr/>
        </p:nvGraphicFramePr>
        <p:xfrm>
          <a:off x="406109" y="381000"/>
          <a:ext cx="11522035" cy="5833361"/>
        </p:xfrm>
        <a:graphic>
          <a:graphicData uri="http://schemas.openxmlformats.org/drawingml/2006/table">
            <a:tbl>
              <a:tblPr firstRow="1" firstCol="1" bandRow="1"/>
              <a:tblGrid>
                <a:gridCol w="1743383">
                  <a:extLst>
                    <a:ext uri="{9D8B030D-6E8A-4147-A177-3AD203B41FA5}">
                      <a16:colId xmlns:a16="http://schemas.microsoft.com/office/drawing/2014/main" val="1732928904"/>
                    </a:ext>
                  </a:extLst>
                </a:gridCol>
                <a:gridCol w="4889326">
                  <a:extLst>
                    <a:ext uri="{9D8B030D-6E8A-4147-A177-3AD203B41FA5}">
                      <a16:colId xmlns:a16="http://schemas.microsoft.com/office/drawing/2014/main" val="2626235258"/>
                    </a:ext>
                  </a:extLst>
                </a:gridCol>
                <a:gridCol w="4889326">
                  <a:extLst>
                    <a:ext uri="{9D8B030D-6E8A-4147-A177-3AD203B41FA5}">
                      <a16:colId xmlns:a16="http://schemas.microsoft.com/office/drawing/2014/main" val="3032417757"/>
                    </a:ext>
                  </a:extLst>
                </a:gridCol>
              </a:tblGrid>
              <a:tr h="618426">
                <a:tc>
                  <a:txBody>
                    <a:bodyPr/>
                    <a:lstStyle/>
                    <a:p>
                      <a:pPr marL="0" marR="0" algn="ctr">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Positive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(access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71755" marR="71755" algn="ctr">
                        <a:lnSpc>
                          <a:spcPct val="115000"/>
                        </a:lnSpc>
                        <a:spcBef>
                          <a:spcPts val="300"/>
                        </a:spcBef>
                        <a:spcAft>
                          <a:spcPts val="300"/>
                        </a:spcAft>
                        <a:buNone/>
                      </a:pPr>
                      <a:r>
                        <a:rPr lang="en-US"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Negative Reinforcement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pPr marL="71755" marR="71755" algn="ctr">
                        <a:lnSpc>
                          <a:spcPct val="115000"/>
                        </a:lnSpc>
                        <a:spcBef>
                          <a:spcPts val="300"/>
                        </a:spcBef>
                        <a:spcAft>
                          <a:spcPts val="300"/>
                        </a:spcAft>
                        <a:buNone/>
                      </a:pPr>
                      <a:r>
                        <a:rPr lang="en-US"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(avoid something)</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7433547"/>
                  </a:ext>
                </a:extLst>
              </a:tr>
              <a:tr h="2209457">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Attention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 “</a:t>
                      </a:r>
                      <a:r>
                        <a:rPr lang="en-US" sz="1500">
                          <a:latin typeface="+mn-lt"/>
                        </a:rPr>
                        <a:t>During Independent work time, frequently comes to me to ask a question during math. Often, she already knows the answer”</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Parent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wants me to check her homework every night. Not just one math problem but all of them.”</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ABC Data- 1.2, 1.3, 2.1, 2.4,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141821"/>
                  </a:ext>
                </a:extLst>
              </a:tr>
              <a:tr h="1660333">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Tangibles/Activities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p>
                      <a:pPr marL="0" marR="0">
                        <a:lnSpc>
                          <a:spcPct val="115000"/>
                        </a:lnSpc>
                        <a:spcBef>
                          <a:spcPts val="300"/>
                        </a:spcBef>
                        <a:spcAft>
                          <a:spcPts val="300"/>
                        </a:spcAft>
                        <a:buNone/>
                      </a:pPr>
                      <a:r>
                        <a:rPr lang="en-US" sz="15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Records Review </a:t>
                      </a:r>
                      <a:r>
                        <a:rPr lang="en-US" sz="1500">
                          <a:effectLst/>
                          <a:latin typeface="+mn-lt"/>
                          <a:ea typeface="Calibri" panose="020F0502020204030204" pitchFamily="34" charset="0"/>
                          <a:cs typeface="Times New Roman" panose="02020603050405020304" pitchFamily="18" charset="0"/>
                        </a:rPr>
                        <a:t>- Tammy’s low grades were due to lack of  class work completion.</a:t>
                      </a:r>
                    </a:p>
                    <a:p>
                      <a:pPr marL="0" marR="0">
                        <a:lnSpc>
                          <a:spcPct val="115000"/>
                        </a:lnSpc>
                        <a:spcBef>
                          <a:spcPts val="300"/>
                        </a:spcBef>
                        <a:spcAft>
                          <a:spcPts val="300"/>
                        </a:spcAft>
                        <a:buNone/>
                      </a:pPr>
                      <a:r>
                        <a:rPr lang="en-US" sz="1500" i="1">
                          <a:effectLst/>
                          <a:latin typeface="+mn-lt"/>
                          <a:ea typeface="Calibri" panose="020F0502020204030204" pitchFamily="34" charset="0"/>
                          <a:cs typeface="Times New Roman" panose="02020603050405020304" pitchFamily="18" charset="0"/>
                        </a:rPr>
                        <a:t>Teacher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She is the last one to get started when it is time for independent reading.”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i="1">
                          <a:effectLst/>
                          <a:latin typeface="+mn-lt"/>
                          <a:ea typeface="Calibri" panose="020F0502020204030204" pitchFamily="34" charset="0"/>
                          <a:cs typeface="Times New Roman" panose="02020603050405020304" pitchFamily="18" charset="0"/>
                        </a:rPr>
                        <a:t>Student Interview- </a:t>
                      </a:r>
                      <a:r>
                        <a:rPr lang="en-US" sz="1500">
                          <a:effectLst/>
                          <a:latin typeface="+mn-lt"/>
                          <a:ea typeface="Calibri" panose="020F0502020204030204" pitchFamily="34" charset="0"/>
                          <a:cs typeface="Times New Roman" panose="02020603050405020304" pitchFamily="18" charset="0"/>
                        </a:rPr>
                        <a:t>“</a:t>
                      </a:r>
                      <a:r>
                        <a:rPr lang="en-US" sz="1500">
                          <a:latin typeface="+mn-lt"/>
                        </a:rPr>
                        <a:t>I hate worksheets, they’re so boring”</a:t>
                      </a: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500">
                          <a:effectLst/>
                          <a:latin typeface="+mn-lt"/>
                          <a:ea typeface="Calibri" panose="020F0502020204030204" pitchFamily="34" charset="0"/>
                          <a:cs typeface="Times New Roman" panose="02020603050405020304" pitchFamily="18" charset="0"/>
                        </a:rPr>
                        <a:t>ABC Data: 1.1, 1.4, 2.2, 2.3, 2.5, 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735704"/>
                  </a:ext>
                </a:extLst>
              </a:tr>
              <a:tr h="1221890">
                <a:tc>
                  <a:txBody>
                    <a:bodyPr/>
                    <a:lstStyle/>
                    <a:p>
                      <a:pPr marL="0" marR="0">
                        <a:lnSpc>
                          <a:spcPct val="115000"/>
                        </a:lnSpc>
                        <a:spcBef>
                          <a:spcPts val="300"/>
                        </a:spcBef>
                        <a:spcAft>
                          <a:spcPts val="300"/>
                        </a:spcAft>
                        <a:buNone/>
                      </a:pPr>
                      <a:r>
                        <a:rPr lang="en-US" sz="1200" b="1">
                          <a:effectLst/>
                          <a:latin typeface="Arial" panose="020B0604020202020204" pitchFamily="34" charset="0"/>
                          <a:ea typeface="Calibri" panose="020F0502020204030204" pitchFamily="34" charset="0"/>
                          <a:cs typeface="Times New Roman" panose="02020603050405020304" pitchFamily="18" charset="0"/>
                        </a:rPr>
                        <a:t>Sensory</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buNone/>
                      </a:pPr>
                      <a:endParaRPr lang="en-US" sz="105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313893"/>
                  </a:ext>
                </a:extLst>
              </a:tr>
            </a:tbl>
          </a:graphicData>
        </a:graphic>
      </p:graphicFrame>
      <p:sp>
        <p:nvSpPr>
          <p:cNvPr id="17" name="TextBox 16">
            <a:extLst>
              <a:ext uri="{FF2B5EF4-FFF2-40B4-BE49-F238E27FC236}">
                <a16:creationId xmlns:a16="http://schemas.microsoft.com/office/drawing/2014/main" id="{D30EF223-A8F1-5A19-5B0B-7AA6ABFBD234}"/>
              </a:ext>
            </a:extLst>
          </p:cNvPr>
          <p:cNvSpPr txBox="1"/>
          <p:nvPr/>
        </p:nvSpPr>
        <p:spPr>
          <a:xfrm>
            <a:off x="-2644824" y="6549595"/>
            <a:ext cx="11051844" cy="286682"/>
          </a:xfrm>
          <a:prstGeom prst="rect">
            <a:avLst/>
          </a:prstGeom>
          <a:noFill/>
        </p:spPr>
        <p:txBody>
          <a:bodyPr wrap="square">
            <a:spAutoFit/>
          </a:bodyPr>
          <a:lstStyle/>
          <a:p>
            <a:pPr marL="0" marR="0" algn="r">
              <a:lnSpc>
                <a:spcPct val="115000"/>
              </a:lnSpc>
              <a:spcBef>
                <a:spcPts val="500"/>
              </a:spcBef>
              <a:spcAft>
                <a:spcPts val="800"/>
              </a:spcAft>
            </a:pP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Source: Umbreit, Ferro, Lane, &amp; Liaupsin (2024); Umbreit, Ferro, Liaupsin, &amp; Lane (2007); Umbreit, Lane, &amp; </a:t>
            </a:r>
            <a:r>
              <a:rPr lang="en-US" sz="1200" err="1">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Dejud</a:t>
            </a:r>
            <a:r>
              <a:rPr lang="en-US" sz="1200">
                <a:solidFill>
                  <a:srgbClr val="2F4E6D"/>
                </a:solidFill>
                <a:effectLst/>
                <a:latin typeface="Arial" panose="020B0604020202020204" pitchFamily="34" charset="0"/>
                <a:ea typeface="Times New Roman" panose="02020603050405020304" pitchFamily="18" charset="0"/>
                <a:cs typeface="Times New Roman" panose="02020603050405020304" pitchFamily="18" charset="0"/>
              </a:rPr>
              <a:t> (2004)</a:t>
            </a:r>
            <a:endParaRPr lang="en-US" sz="24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41">
            <a:extLst>
              <a:ext uri="{FF2B5EF4-FFF2-40B4-BE49-F238E27FC236}">
                <a16:creationId xmlns:a16="http://schemas.microsoft.com/office/drawing/2014/main" id="{F0904525-9FED-ED40-B2F7-758354A6C8C1}"/>
              </a:ext>
            </a:extLst>
          </p:cNvPr>
          <p:cNvSpPr>
            <a:spLocks noChangeArrowheads="1"/>
          </p:cNvSpPr>
          <p:nvPr/>
        </p:nvSpPr>
        <p:spPr bwMode="auto">
          <a:xfrm>
            <a:off x="552735" y="3542731"/>
            <a:ext cx="2895600" cy="685800"/>
          </a:xfrm>
          <a:prstGeom prst="borderCallout1">
            <a:avLst>
              <a:gd name="adj1" fmla="val 2829"/>
              <a:gd name="adj2" fmla="val 43984"/>
              <a:gd name="adj3" fmla="val -76554"/>
              <a:gd name="adj4" fmla="val 93167"/>
            </a:avLst>
          </a:prstGeom>
          <a:solidFill>
            <a:schemeClr val="accent5"/>
          </a:solidFill>
          <a:ln w="9525">
            <a:solidFill>
              <a:schemeClr val="tx1"/>
            </a:solidFill>
            <a:miter lim="800000"/>
            <a:headEnd/>
            <a:tailEnd/>
          </a:ln>
        </p:spPr>
        <p:txBody>
          <a:bodyPr wrap="none" anchor="ctr"/>
          <a:lstStyle/>
          <a:p>
            <a:pPr algn="ctr"/>
            <a:r>
              <a:rPr lang="en-US">
                <a:solidFill>
                  <a:schemeClr val="bg1"/>
                </a:solidFill>
              </a:rPr>
              <a:t>Number of the observation </a:t>
            </a:r>
          </a:p>
          <a:p>
            <a:pPr algn="ctr"/>
            <a:r>
              <a:rPr lang="en-US">
                <a:solidFill>
                  <a:schemeClr val="bg1"/>
                </a:solidFill>
              </a:rPr>
              <a:t>session (Day 1)</a:t>
            </a:r>
          </a:p>
        </p:txBody>
      </p:sp>
      <p:sp>
        <p:nvSpPr>
          <p:cNvPr id="19" name="Rectangle 43">
            <a:extLst>
              <a:ext uri="{FF2B5EF4-FFF2-40B4-BE49-F238E27FC236}">
                <a16:creationId xmlns:a16="http://schemas.microsoft.com/office/drawing/2014/main" id="{3C15F6F4-F6D8-4142-3F51-1C6C038401D4}"/>
              </a:ext>
            </a:extLst>
          </p:cNvPr>
          <p:cNvSpPr>
            <a:spLocks noChangeArrowheads="1"/>
          </p:cNvSpPr>
          <p:nvPr/>
        </p:nvSpPr>
        <p:spPr bwMode="auto">
          <a:xfrm>
            <a:off x="2445311" y="4380931"/>
            <a:ext cx="4419600" cy="990600"/>
          </a:xfrm>
          <a:prstGeom prst="borderCallout1">
            <a:avLst>
              <a:gd name="adj1" fmla="val -11560"/>
              <a:gd name="adj2" fmla="val 47560"/>
              <a:gd name="adj3" fmla="val -127225"/>
              <a:gd name="adj4" fmla="val 24045"/>
            </a:avLst>
          </a:prstGeom>
          <a:solidFill>
            <a:schemeClr val="accent5"/>
          </a:solidFill>
          <a:ln w="9525">
            <a:solidFill>
              <a:schemeClr val="tx1"/>
            </a:solidFill>
            <a:miter lim="800000"/>
            <a:headEnd/>
            <a:tailEnd/>
          </a:ln>
        </p:spPr>
        <p:txBody>
          <a:bodyPr wrap="none" anchor="ctr"/>
          <a:lstStyle/>
          <a:p>
            <a:pPr algn="ctr"/>
            <a:endParaRPr lang="en-US">
              <a:solidFill>
                <a:schemeClr val="bg1"/>
              </a:solidFill>
            </a:endParaRPr>
          </a:p>
          <a:p>
            <a:pPr algn="ctr"/>
            <a:r>
              <a:rPr lang="en-US">
                <a:solidFill>
                  <a:schemeClr val="bg1"/>
                </a:solidFill>
              </a:rPr>
              <a:t>Number of the occurrence in the </a:t>
            </a:r>
          </a:p>
          <a:p>
            <a:pPr algn="ctr"/>
            <a:r>
              <a:rPr lang="en-US">
                <a:solidFill>
                  <a:schemeClr val="bg1"/>
                </a:solidFill>
              </a:rPr>
              <a:t>observation session </a:t>
            </a:r>
          </a:p>
          <a:p>
            <a:pPr algn="ctr"/>
            <a:r>
              <a:rPr lang="en-US">
                <a:solidFill>
                  <a:schemeClr val="bg1"/>
                </a:solidFill>
              </a:rPr>
              <a:t>(second instance of the behavior on Day 1)</a:t>
            </a:r>
          </a:p>
          <a:p>
            <a:pPr algn="ctr"/>
            <a:endParaRPr lang="en-US">
              <a:solidFill>
                <a:schemeClr val="bg1"/>
              </a:solidFill>
            </a:endParaRPr>
          </a:p>
        </p:txBody>
      </p:sp>
    </p:spTree>
    <p:extLst>
      <p:ext uri="{BB962C8B-B14F-4D97-AF65-F5344CB8AC3E}">
        <p14:creationId xmlns:p14="http://schemas.microsoft.com/office/powerpoint/2010/main" val="7198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6D3-83F8-A726-F45C-AFC66FADC758}"/>
              </a:ext>
            </a:extLst>
          </p:cNvPr>
          <p:cNvSpPr>
            <a:spLocks noGrp="1"/>
          </p:cNvSpPr>
          <p:nvPr>
            <p:ph type="title"/>
          </p:nvPr>
        </p:nvSpPr>
        <p:spPr/>
        <p:txBody>
          <a:bodyPr/>
          <a:lstStyle/>
          <a:p>
            <a:r>
              <a:rPr lang="en-US" sz="4400"/>
              <a:t>Let</a:t>
            </a:r>
            <a:r>
              <a:rPr lang="en-US"/>
              <a:t>’s Practice!</a:t>
            </a:r>
          </a:p>
        </p:txBody>
      </p:sp>
      <p:pic>
        <p:nvPicPr>
          <p:cNvPr id="5" name="Content Placeholder 4" descr="A close-up of a data collection form&#10;&#10;AI-generated content may be incorrect.">
            <a:extLst>
              <a:ext uri="{FF2B5EF4-FFF2-40B4-BE49-F238E27FC236}">
                <a16:creationId xmlns:a16="http://schemas.microsoft.com/office/drawing/2014/main" id="{174BB579-7EBE-CF05-F516-28A0B2FD174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33450" y="1520825"/>
            <a:ext cx="6434417" cy="4972050"/>
          </a:xfrm>
          <a:ln>
            <a:solidFill>
              <a:schemeClr val="tx1"/>
            </a:solidFill>
          </a:ln>
        </p:spPr>
      </p:pic>
      <p:sp>
        <p:nvSpPr>
          <p:cNvPr id="11" name="Rectangle 10">
            <a:extLst>
              <a:ext uri="{FF2B5EF4-FFF2-40B4-BE49-F238E27FC236}">
                <a16:creationId xmlns:a16="http://schemas.microsoft.com/office/drawing/2014/main" id="{81420D8F-6878-967C-3287-64962E08A544}"/>
              </a:ext>
            </a:extLst>
          </p:cNvPr>
          <p:cNvSpPr/>
          <p:nvPr/>
        </p:nvSpPr>
        <p:spPr>
          <a:xfrm>
            <a:off x="6159794" y="334526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12">
            <a:extLst>
              <a:ext uri="{FF2B5EF4-FFF2-40B4-BE49-F238E27FC236}">
                <a16:creationId xmlns:a16="http://schemas.microsoft.com/office/drawing/2014/main" id="{1D2FF2BD-4E4C-4B60-CDDA-F46D53043333}"/>
              </a:ext>
            </a:extLst>
          </p:cNvPr>
          <p:cNvSpPr/>
          <p:nvPr/>
        </p:nvSpPr>
        <p:spPr>
          <a:xfrm>
            <a:off x="6159794" y="373704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13">
            <a:extLst>
              <a:ext uri="{FF2B5EF4-FFF2-40B4-BE49-F238E27FC236}">
                <a16:creationId xmlns:a16="http://schemas.microsoft.com/office/drawing/2014/main" id="{EF7F7D89-E0BE-9576-D6CC-51FA1BEBE5B1}"/>
              </a:ext>
            </a:extLst>
          </p:cNvPr>
          <p:cNvSpPr/>
          <p:nvPr/>
        </p:nvSpPr>
        <p:spPr>
          <a:xfrm>
            <a:off x="6163341" y="4128828"/>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14">
            <a:extLst>
              <a:ext uri="{FF2B5EF4-FFF2-40B4-BE49-F238E27FC236}">
                <a16:creationId xmlns:a16="http://schemas.microsoft.com/office/drawing/2014/main" id="{DAE809C5-355E-05F0-8127-12D7B65D27F4}"/>
              </a:ext>
            </a:extLst>
          </p:cNvPr>
          <p:cNvSpPr/>
          <p:nvPr/>
        </p:nvSpPr>
        <p:spPr>
          <a:xfrm>
            <a:off x="6159794" y="4596069"/>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6" name="Rectangle 15">
            <a:extLst>
              <a:ext uri="{FF2B5EF4-FFF2-40B4-BE49-F238E27FC236}">
                <a16:creationId xmlns:a16="http://schemas.microsoft.com/office/drawing/2014/main" id="{B13EF328-91B1-B45F-1791-E1FD25BAFFBF}"/>
              </a:ext>
            </a:extLst>
          </p:cNvPr>
          <p:cNvSpPr/>
          <p:nvPr/>
        </p:nvSpPr>
        <p:spPr>
          <a:xfrm>
            <a:off x="6159794" y="5020856"/>
            <a:ext cx="839976" cy="31631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7" name="TextBox 6">
            <a:extLst>
              <a:ext uri="{FF2B5EF4-FFF2-40B4-BE49-F238E27FC236}">
                <a16:creationId xmlns:a16="http://schemas.microsoft.com/office/drawing/2014/main" id="{9729408D-C88F-D124-9DE3-53A00B38A05B}"/>
              </a:ext>
            </a:extLst>
          </p:cNvPr>
          <p:cNvSpPr txBox="1"/>
          <p:nvPr/>
        </p:nvSpPr>
        <p:spPr>
          <a:xfrm>
            <a:off x="7666434" y="2490553"/>
            <a:ext cx="4289005" cy="2492990"/>
          </a:xfrm>
          <a:prstGeom prst="rect">
            <a:avLst/>
          </a:prstGeom>
          <a:noFill/>
        </p:spPr>
        <p:txBody>
          <a:bodyPr wrap="square" rtlCol="0">
            <a:spAutoFit/>
          </a:bodyPr>
          <a:lstStyle/>
          <a:p>
            <a:r>
              <a:rPr lang="en-US" sz="2400" i="1"/>
              <a:t>What’s the Function?</a:t>
            </a:r>
          </a:p>
          <a:p>
            <a:pPr marL="285750" indent="-285750">
              <a:buFont typeface="Arial" panose="020B0604020202020204" pitchFamily="34" charset="0"/>
              <a:buChar char="•"/>
            </a:pPr>
            <a:r>
              <a:rPr lang="en-US" sz="2200"/>
              <a:t>Access – Attention</a:t>
            </a:r>
          </a:p>
          <a:p>
            <a:pPr marL="285750" indent="-285750">
              <a:buFont typeface="Arial" panose="020B0604020202020204" pitchFamily="34" charset="0"/>
              <a:buChar char="•"/>
            </a:pPr>
            <a:r>
              <a:rPr lang="en-US" sz="2200"/>
              <a:t>Avoid – Attention</a:t>
            </a:r>
          </a:p>
          <a:p>
            <a:pPr marL="285750" indent="-285750">
              <a:buFont typeface="Arial" panose="020B0604020202020204" pitchFamily="34" charset="0"/>
              <a:buChar char="•"/>
            </a:pPr>
            <a:r>
              <a:rPr lang="en-US" sz="2200"/>
              <a:t>Access – Tangibles / Activities</a:t>
            </a:r>
          </a:p>
          <a:p>
            <a:pPr marL="285750" indent="-285750">
              <a:buFont typeface="Arial" panose="020B0604020202020204" pitchFamily="34" charset="0"/>
              <a:buChar char="•"/>
            </a:pPr>
            <a:r>
              <a:rPr lang="en-US" sz="2200"/>
              <a:t>Avoid – Tangibles / Activities</a:t>
            </a:r>
          </a:p>
          <a:p>
            <a:pPr marL="285750" indent="-285750">
              <a:buFont typeface="Arial" panose="020B0604020202020204" pitchFamily="34" charset="0"/>
              <a:buChar char="•"/>
            </a:pPr>
            <a:r>
              <a:rPr lang="en-US" sz="2200"/>
              <a:t>Access – Sensory</a:t>
            </a:r>
          </a:p>
          <a:p>
            <a:pPr marL="285750" indent="-285750">
              <a:buFont typeface="Arial" panose="020B0604020202020204" pitchFamily="34" charset="0"/>
              <a:buChar char="•"/>
            </a:pPr>
            <a:r>
              <a:rPr lang="en-US" sz="2200"/>
              <a:t>Avoid - Sensory</a:t>
            </a:r>
          </a:p>
        </p:txBody>
      </p:sp>
    </p:spTree>
    <p:extLst>
      <p:ext uri="{BB962C8B-B14F-4D97-AF65-F5344CB8AC3E}">
        <p14:creationId xmlns:p14="http://schemas.microsoft.com/office/powerpoint/2010/main" val="2003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F639-516F-B4BF-B152-0E5047426693}"/>
              </a:ext>
            </a:extLst>
          </p:cNvPr>
          <p:cNvSpPr>
            <a:spLocks noGrp="1"/>
          </p:cNvSpPr>
          <p:nvPr>
            <p:ph type="title"/>
          </p:nvPr>
        </p:nvSpPr>
        <p:spPr/>
        <p:txBody>
          <a:bodyPr/>
          <a:lstStyle/>
          <a:p>
            <a:r>
              <a:rPr lang="en-US"/>
              <a:t>Hypothesized Function</a:t>
            </a:r>
          </a:p>
        </p:txBody>
      </p:sp>
      <p:sp>
        <p:nvSpPr>
          <p:cNvPr id="3" name="Content Placeholder 2">
            <a:extLst>
              <a:ext uri="{FF2B5EF4-FFF2-40B4-BE49-F238E27FC236}">
                <a16:creationId xmlns:a16="http://schemas.microsoft.com/office/drawing/2014/main" id="{B18C2660-89BC-FAC8-2C77-D11716F95C8A}"/>
              </a:ext>
            </a:extLst>
          </p:cNvPr>
          <p:cNvSpPr>
            <a:spLocks noGrp="1"/>
          </p:cNvSpPr>
          <p:nvPr>
            <p:ph idx="1"/>
          </p:nvPr>
        </p:nvSpPr>
        <p:spPr>
          <a:xfrm>
            <a:off x="6096000" y="2439144"/>
            <a:ext cx="5730937" cy="1325563"/>
          </a:xfrm>
          <a:solidFill>
            <a:schemeClr val="accent5">
              <a:lumMod val="20000"/>
              <a:lumOff val="80000"/>
            </a:schemeClr>
          </a:solidFill>
        </p:spPr>
        <p:txBody>
          <a:bodyPr>
            <a:normAutofit/>
          </a:bodyPr>
          <a:lstStyle/>
          <a:p>
            <a:pPr marL="0" indent="0">
              <a:buNone/>
            </a:pPr>
            <a:r>
              <a:rPr lang="en-US"/>
              <a:t>During [context], [student name] engages in [target behavior] in order to [maintaining function(s)].</a:t>
            </a:r>
          </a:p>
        </p:txBody>
      </p:sp>
      <p:sp>
        <p:nvSpPr>
          <p:cNvPr id="5" name="TextBox 4">
            <a:extLst>
              <a:ext uri="{FF2B5EF4-FFF2-40B4-BE49-F238E27FC236}">
                <a16:creationId xmlns:a16="http://schemas.microsoft.com/office/drawing/2014/main" id="{E741C0CC-E593-5132-0B5D-40A8B980BF4E}"/>
              </a:ext>
            </a:extLst>
          </p:cNvPr>
          <p:cNvSpPr txBox="1"/>
          <p:nvPr/>
        </p:nvSpPr>
        <p:spPr>
          <a:xfrm>
            <a:off x="912709" y="4799595"/>
            <a:ext cx="10914228" cy="1323439"/>
          </a:xfrm>
          <a:prstGeom prst="rect">
            <a:avLst/>
          </a:prstGeom>
          <a:noFill/>
        </p:spPr>
        <p:txBody>
          <a:bodyPr wrap="square">
            <a:spAutoFit/>
          </a:bodyPr>
          <a:lstStyle/>
          <a:p>
            <a:r>
              <a:rPr lang="en-US" sz="2000" i="1"/>
              <a:t>Example:</a:t>
            </a:r>
            <a:r>
              <a:rPr lang="en-US" sz="2000"/>
              <a:t> </a:t>
            </a:r>
          </a:p>
          <a:p>
            <a:r>
              <a:rPr lang="en-US" sz="2000"/>
              <a:t>During independent reading activities (CONTEXT), Frank (STUDENT NAME) engages in noncompliant behavior (TARGET BEHAVIOR) to (a) escape too difficult tasks and (b) access peer and teacher attention (MAINTAINING FUNCTIONS).</a:t>
            </a:r>
          </a:p>
        </p:txBody>
      </p:sp>
      <p:pic>
        <p:nvPicPr>
          <p:cNvPr id="6" name="Content Placeholder 5" descr="A diagram of a function matrix&#10;&#10;AI-generated content may be incorrect.">
            <a:extLst>
              <a:ext uri="{FF2B5EF4-FFF2-40B4-BE49-F238E27FC236}">
                <a16:creationId xmlns:a16="http://schemas.microsoft.com/office/drawing/2014/main" id="{FFF72C64-531A-7221-285C-5DE5430EE153}"/>
              </a:ext>
            </a:extLst>
          </p:cNvPr>
          <p:cNvPicPr>
            <a:picLocks noChangeAspect="1"/>
          </p:cNvPicPr>
          <p:nvPr/>
        </p:nvPicPr>
        <p:blipFill>
          <a:blip r:embed="rId2" cstate="email">
            <a:extLst>
              <a:ext uri="{28A0092B-C50C-407E-A947-70E740481C1C}">
                <a14:useLocalDpi xmlns:a14="http://schemas.microsoft.com/office/drawing/2010/main"/>
              </a:ext>
            </a:extLst>
          </a:blip>
          <a:stretch/>
        </p:blipFill>
        <p:spPr>
          <a:xfrm>
            <a:off x="946451" y="1690688"/>
            <a:ext cx="3911045" cy="3022171"/>
          </a:xfrm>
          <a:prstGeom prst="rect">
            <a:avLst/>
          </a:prstGeom>
          <a:ln>
            <a:solidFill>
              <a:schemeClr val="tx1"/>
            </a:solidFill>
          </a:ln>
        </p:spPr>
      </p:pic>
      <p:sp>
        <p:nvSpPr>
          <p:cNvPr id="7" name="Arrow: Right 6">
            <a:extLst>
              <a:ext uri="{FF2B5EF4-FFF2-40B4-BE49-F238E27FC236}">
                <a16:creationId xmlns:a16="http://schemas.microsoft.com/office/drawing/2014/main" id="{F4A1BEB7-1289-EA0C-31BA-3B9C0C037DFB}"/>
              </a:ext>
            </a:extLst>
          </p:cNvPr>
          <p:cNvSpPr/>
          <p:nvPr/>
        </p:nvSpPr>
        <p:spPr>
          <a:xfrm>
            <a:off x="5028646" y="2915170"/>
            <a:ext cx="791570" cy="57320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530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ABF8-923E-6C38-9DC4-8085AD7B748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9056579-46C0-1E4C-56BC-E32563CD0848}"/>
              </a:ext>
            </a:extLst>
          </p:cNvPr>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80E6D80B-43E8-0ABF-2609-9683A5249FAF}"/>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B4A9692F-F686-198C-A9A4-1927811616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A717452D-FC7C-7B08-5A3F-D67F578273BE}"/>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3414BC75-DFB7-8C62-9212-1B27732020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E1F0E1D4-A9F8-CC56-0721-F114C4BB46ED}"/>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4460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48E-256C-2231-25CD-5CB29CD8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BB05-EFB1-7CBE-1DD3-A9B4D96C814F}"/>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4">
            <a:extLst>
              <a:ext uri="{FF2B5EF4-FFF2-40B4-BE49-F238E27FC236}">
                <a16:creationId xmlns:a16="http://schemas.microsoft.com/office/drawing/2014/main" id="{FCC7D24C-5AED-33B5-E671-312A20C40B81}"/>
              </a:ext>
            </a:extLst>
          </p:cNvPr>
          <p:cNvSpPr>
            <a:spLocks noGrp="1"/>
          </p:cNvSpPr>
          <p:nvPr>
            <p:ph idx="1"/>
          </p:nvPr>
        </p:nvSpPr>
        <p:spPr>
          <a:xfrm>
            <a:off x="838199" y="1825625"/>
            <a:ext cx="10515600" cy="3132968"/>
          </a:xfrm>
          <a:solidFill>
            <a:schemeClr val="accent5">
              <a:lumMod val="20000"/>
              <a:lumOff val="80000"/>
            </a:schemeClr>
          </a:solidFill>
        </p:spPr>
        <p:txBody>
          <a:bodyPr vert="horz" lIns="91440" tIns="45720" rIns="91440" bIns="45720" rtlCol="0" anchor="t">
            <a:normAutofit/>
          </a:bodyPr>
          <a:lstStyle/>
          <a:p>
            <a:pPr marL="0" indent="0">
              <a:buNone/>
            </a:pPr>
            <a:r>
              <a:rPr lang="en-US"/>
              <a:t>In a breakout room, work with your </a:t>
            </a:r>
          </a:p>
          <a:p>
            <a:pPr marL="0" indent="0">
              <a:buNone/>
            </a:pPr>
            <a:r>
              <a:rPr lang="en-US"/>
              <a:t>group to complete the Function Matrix.</a:t>
            </a:r>
            <a:endParaRPr lang="en-US">
              <a:cs typeface="Arial"/>
            </a:endParaRPr>
          </a:p>
        </p:txBody>
      </p:sp>
      <p:pic>
        <p:nvPicPr>
          <p:cNvPr id="7" name="Picture 47">
            <a:extLst>
              <a:ext uri="{FF2B5EF4-FFF2-40B4-BE49-F238E27FC236}">
                <a16:creationId xmlns:a16="http://schemas.microsoft.com/office/drawing/2014/main" id="{0EA1F24F-3AD1-9EB0-0510-413B8EA5F3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8" name="Picture 46">
            <a:extLst>
              <a:ext uri="{FF2B5EF4-FFF2-40B4-BE49-F238E27FC236}">
                <a16:creationId xmlns:a16="http://schemas.microsoft.com/office/drawing/2014/main" id="{8F529C45-4731-36E2-617E-82C339079C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9" name="Picture 45">
            <a:extLst>
              <a:ext uri="{FF2B5EF4-FFF2-40B4-BE49-F238E27FC236}">
                <a16:creationId xmlns:a16="http://schemas.microsoft.com/office/drawing/2014/main" id="{B7FCE7EB-5314-A388-66E1-3BFF6F98C4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0" name="Picture 44">
            <a:extLst>
              <a:ext uri="{FF2B5EF4-FFF2-40B4-BE49-F238E27FC236}">
                <a16:creationId xmlns:a16="http://schemas.microsoft.com/office/drawing/2014/main" id="{2733FDAE-244B-2964-50C9-CE7ADDD1C2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1" name="Picture 43">
            <a:extLst>
              <a:ext uri="{FF2B5EF4-FFF2-40B4-BE49-F238E27FC236}">
                <a16:creationId xmlns:a16="http://schemas.microsoft.com/office/drawing/2014/main" id="{C95CC9AF-DC1F-6968-F602-46833B65A9A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2" name="Picture 41">
            <a:extLst>
              <a:ext uri="{FF2B5EF4-FFF2-40B4-BE49-F238E27FC236}">
                <a16:creationId xmlns:a16="http://schemas.microsoft.com/office/drawing/2014/main" id="{D8225B2E-14C2-B41D-289E-C79324C98B3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3" name="Picture 40">
            <a:extLst>
              <a:ext uri="{FF2B5EF4-FFF2-40B4-BE49-F238E27FC236}">
                <a16:creationId xmlns:a16="http://schemas.microsoft.com/office/drawing/2014/main" id="{C8289BF4-B1F9-8224-2322-B93A85B98AC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4" name="Picture 39">
            <a:extLst>
              <a:ext uri="{FF2B5EF4-FFF2-40B4-BE49-F238E27FC236}">
                <a16:creationId xmlns:a16="http://schemas.microsoft.com/office/drawing/2014/main" id="{EB9056EB-5968-5B49-E8B0-218798C47BB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5" name="Picture 38">
            <a:extLst>
              <a:ext uri="{FF2B5EF4-FFF2-40B4-BE49-F238E27FC236}">
                <a16:creationId xmlns:a16="http://schemas.microsoft.com/office/drawing/2014/main" id="{E137E9CD-C937-D14C-69AC-801FE3D500C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6" name="Picture 33">
            <a:extLst>
              <a:ext uri="{FF2B5EF4-FFF2-40B4-BE49-F238E27FC236}">
                <a16:creationId xmlns:a16="http://schemas.microsoft.com/office/drawing/2014/main" id="{26978DAE-E1B3-7587-E804-AB1620D670E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7" name="Picture 36">
            <a:extLst>
              <a:ext uri="{FF2B5EF4-FFF2-40B4-BE49-F238E27FC236}">
                <a16:creationId xmlns:a16="http://schemas.microsoft.com/office/drawing/2014/main" id="{CEF0F9D4-4948-5199-FAF7-489F83E9F68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18" name="Picture 32">
            <a:extLst>
              <a:ext uri="{FF2B5EF4-FFF2-40B4-BE49-F238E27FC236}">
                <a16:creationId xmlns:a16="http://schemas.microsoft.com/office/drawing/2014/main" id="{B8870A6B-C539-D4E4-A647-86C7BDED436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386987" y="4958593"/>
            <a:ext cx="5076825" cy="1800292"/>
          </a:xfrm>
          <a:prstGeom prst="rect">
            <a:avLst/>
          </a:prstGeom>
          <a:noFill/>
          <a:ln w="9525">
            <a:noFill/>
            <a:miter lim="800000"/>
            <a:headEnd/>
            <a:tailEnd/>
          </a:ln>
        </p:spPr>
      </p:pic>
      <p:pic>
        <p:nvPicPr>
          <p:cNvPr id="3" name="Content Placeholder 5" descr="A diagram of a function matrix&#10;&#10;AI-generated content may be incorrect.">
            <a:extLst>
              <a:ext uri="{FF2B5EF4-FFF2-40B4-BE49-F238E27FC236}">
                <a16:creationId xmlns:a16="http://schemas.microsoft.com/office/drawing/2014/main" id="{4E29A3E1-D20E-033A-905B-98A9AEB88832}"/>
              </a:ext>
            </a:extLst>
          </p:cNvPr>
          <p:cNvPicPr>
            <a:picLocks noChangeAspect="1"/>
          </p:cNvPicPr>
          <p:nvPr/>
        </p:nvPicPr>
        <p:blipFill>
          <a:blip r:embed="rId15" cstate="email">
            <a:extLst>
              <a:ext uri="{28A0092B-C50C-407E-A947-70E740481C1C}">
                <a14:useLocalDpi xmlns:a14="http://schemas.microsoft.com/office/drawing/2010/main"/>
              </a:ext>
            </a:extLst>
          </a:blip>
          <a:stretch/>
        </p:blipFill>
        <p:spPr>
          <a:xfrm>
            <a:off x="7495954" y="1935998"/>
            <a:ext cx="3384326" cy="2615161"/>
          </a:xfrm>
          <a:prstGeom prst="rect">
            <a:avLst/>
          </a:prstGeom>
          <a:ln>
            <a:solidFill>
              <a:schemeClr val="tx1"/>
            </a:solidFill>
          </a:ln>
        </p:spPr>
      </p:pic>
    </p:spTree>
    <p:extLst>
      <p:ext uri="{BB962C8B-B14F-4D97-AF65-F5344CB8AC3E}">
        <p14:creationId xmlns:p14="http://schemas.microsoft.com/office/powerpoint/2010/main" val="962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A49B-7204-94C5-4B9F-A872969AE8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DD2609-5085-0096-1DD5-49827940F306}"/>
              </a:ext>
            </a:extLst>
          </p:cNvPr>
          <p:cNvSpPr>
            <a:spLocks noGrp="1"/>
          </p:cNvSpPr>
          <p:nvPr>
            <p:ph type="title"/>
          </p:nvPr>
        </p:nvSpPr>
        <p:spPr>
          <a:xfrm>
            <a:off x="831850" y="1709738"/>
            <a:ext cx="7177617" cy="2852737"/>
          </a:xfrm>
        </p:spPr>
        <p:txBody>
          <a:bodyPr/>
          <a:lstStyle/>
          <a:p>
            <a:r>
              <a:rPr lang="en-US"/>
              <a:t>Step 3: Collecting Baseline Data</a:t>
            </a:r>
          </a:p>
        </p:txBody>
      </p:sp>
      <p:sp>
        <p:nvSpPr>
          <p:cNvPr id="6" name="Text Placeholder 5">
            <a:extLst>
              <a:ext uri="{FF2B5EF4-FFF2-40B4-BE49-F238E27FC236}">
                <a16:creationId xmlns:a16="http://schemas.microsoft.com/office/drawing/2014/main" id="{C39DDCD7-8756-C4D3-7E35-55138E666BB7}"/>
              </a:ext>
            </a:extLst>
          </p:cNvPr>
          <p:cNvSpPr>
            <a:spLocks noGrp="1"/>
          </p:cNvSpPr>
          <p:nvPr>
            <p:ph type="body" idx="1"/>
          </p:nvPr>
        </p:nvSpPr>
        <p:spPr/>
        <p:txBody>
          <a:bodyPr/>
          <a:lstStyle/>
          <a:p>
            <a:endParaRPr lang="en-US"/>
          </a:p>
        </p:txBody>
      </p:sp>
      <p:pic>
        <p:nvPicPr>
          <p:cNvPr id="7" name="Picture 2">
            <a:extLst>
              <a:ext uri="{FF2B5EF4-FFF2-40B4-BE49-F238E27FC236}">
                <a16:creationId xmlns:a16="http://schemas.microsoft.com/office/drawing/2014/main" id="{3C878540-337E-62F0-C88F-ED0BA13A7C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8782844" y="1426021"/>
            <a:ext cx="2563812" cy="400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38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pic>
        <p:nvPicPr>
          <p:cNvPr id="8" name="Picture 7" descr="Deminsions of Behavior">
            <a:extLst>
              <a:ext uri="{FF2B5EF4-FFF2-40B4-BE49-F238E27FC236}">
                <a16:creationId xmlns:a16="http://schemas.microsoft.com/office/drawing/2014/main" id="{4D39B0AF-1FAD-E314-D971-3E8AC88A54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4599" y="3137162"/>
            <a:ext cx="1297813" cy="1708471"/>
          </a:xfrm>
          <a:prstGeom prst="rect">
            <a:avLst/>
          </a:prstGeom>
          <a:ln>
            <a:solidFill>
              <a:schemeClr val="tx1"/>
            </a:solidFill>
          </a:ln>
        </p:spPr>
      </p:pic>
      <p:sp>
        <p:nvSpPr>
          <p:cNvPr id="2" name="Title 1">
            <a:extLst>
              <a:ext uri="{FF2B5EF4-FFF2-40B4-BE49-F238E27FC236}">
                <a16:creationId xmlns:a16="http://schemas.microsoft.com/office/drawing/2014/main" id="{8F7AF78E-E92D-A9E3-2004-A7B64B7BBABD}"/>
              </a:ext>
            </a:extLst>
          </p:cNvPr>
          <p:cNvSpPr>
            <a:spLocks noGrp="1"/>
          </p:cNvSpPr>
          <p:nvPr>
            <p:ph type="title"/>
          </p:nvPr>
        </p:nvSpPr>
        <p:spPr/>
        <p:txBody>
          <a:bodyPr/>
          <a:lstStyle/>
          <a:p>
            <a:r>
              <a:rPr lang="en-US"/>
              <a:t>Step 3: Collecting Baseline Data</a:t>
            </a:r>
          </a:p>
        </p:txBody>
      </p:sp>
      <p:pic>
        <p:nvPicPr>
          <p:cNvPr id="3" name="Content Placeholder 2">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836065" y="1815729"/>
            <a:ext cx="3374883" cy="4351338"/>
          </a:xfrm>
          <a:ln w="12700">
            <a:noFill/>
          </a:ln>
        </p:spPr>
      </p:pic>
      <p:pic>
        <p:nvPicPr>
          <p:cNvPr id="6146" name="Picture 2">
            <a:extLst>
              <a:ext uri="{FF2B5EF4-FFF2-40B4-BE49-F238E27FC236}">
                <a16:creationId xmlns:a16="http://schemas.microsoft.com/office/drawing/2014/main" id="{801ACBE6-AA6A-EED3-EE82-9F9814682D6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02A333-AB40-6DBB-1BA3-53938C5AAE1D}"/>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Rectangle 4">
            <a:extLst>
              <a:ext uri="{FF2B5EF4-FFF2-40B4-BE49-F238E27FC236}">
                <a16:creationId xmlns:a16="http://schemas.microsoft.com/office/drawing/2014/main" id="{05255EDB-4E8C-5AE0-4165-289A10C698C1}"/>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DA25DC-F840-98D2-32F1-E6F68B78A07E}"/>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34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p:cNvSpPr>
          <p:nvPr/>
        </p:nvSpPr>
        <p:spPr bwMode="auto">
          <a:xfrm>
            <a:off x="2239926" y="4744996"/>
            <a:ext cx="9952074" cy="914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9B5-3BCF-3254-A14C-A12B3F01D029}"/>
            </a:ext>
          </a:extLst>
        </p:cNvPr>
        <p:cNvGrpSpPr/>
        <p:nvPr/>
      </p:nvGrpSpPr>
      <p:grpSpPr>
        <a:xfrm>
          <a:off x="0" y="0"/>
          <a:ext cx="0" cy="0"/>
          <a:chOff x="0" y="0"/>
          <a:chExt cx="0" cy="0"/>
        </a:xfrm>
      </p:grpSpPr>
      <p:pic>
        <p:nvPicPr>
          <p:cNvPr id="3" name="Picture 2" descr="Deminsions of Behavior">
            <a:extLst>
              <a:ext uri="{FF2B5EF4-FFF2-40B4-BE49-F238E27FC236}">
                <a16:creationId xmlns:a16="http://schemas.microsoft.com/office/drawing/2014/main" id="{E9F98FAD-D16C-8962-03A0-03AA996C21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9619" y="778732"/>
            <a:ext cx="8331912" cy="10968326"/>
          </a:xfrm>
          <a:prstGeom prst="rect">
            <a:avLst/>
          </a:prstGeom>
          <a:ln>
            <a:solidFill>
              <a:schemeClr val="tx1"/>
            </a:solidFill>
          </a:ln>
        </p:spPr>
      </p:pic>
    </p:spTree>
    <p:extLst>
      <p:ext uri="{BB962C8B-B14F-4D97-AF65-F5344CB8AC3E}">
        <p14:creationId xmlns:p14="http://schemas.microsoft.com/office/powerpoint/2010/main" val="7252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EA39-F987-ABB0-855E-4922E731129F}"/>
            </a:ext>
          </a:extLst>
        </p:cNvPr>
        <p:cNvGrpSpPr/>
        <p:nvPr/>
      </p:nvGrpSpPr>
      <p:grpSpPr>
        <a:xfrm>
          <a:off x="0" y="0"/>
          <a:ext cx="0" cy="0"/>
          <a:chOff x="0" y="0"/>
          <a:chExt cx="0" cy="0"/>
        </a:xfrm>
      </p:grpSpPr>
      <p:pic>
        <p:nvPicPr>
          <p:cNvPr id="3" name="Picture 2" descr="Deminsions of Behavior">
            <a:extLst>
              <a:ext uri="{FF2B5EF4-FFF2-40B4-BE49-F238E27FC236}">
                <a16:creationId xmlns:a16="http://schemas.microsoft.com/office/drawing/2014/main" id="{306E2EC5-EE9C-28FB-8A52-9CEDFF325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2324" y="-4298245"/>
            <a:ext cx="8331912" cy="10968326"/>
          </a:xfrm>
          <a:prstGeom prst="rect">
            <a:avLst/>
          </a:prstGeom>
          <a:ln>
            <a:solidFill>
              <a:schemeClr val="tx1"/>
            </a:solidFill>
          </a:ln>
        </p:spPr>
      </p:pic>
    </p:spTree>
    <p:extLst>
      <p:ext uri="{BB962C8B-B14F-4D97-AF65-F5344CB8AC3E}">
        <p14:creationId xmlns:p14="http://schemas.microsoft.com/office/powerpoint/2010/main" val="27041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F591-FD1B-199D-0A65-D89776FF8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90368-D541-B94A-80DB-2ABE5C131A8D}"/>
              </a:ext>
            </a:extLst>
          </p:cNvPr>
          <p:cNvSpPr>
            <a:spLocks noGrp="1"/>
          </p:cNvSpPr>
          <p:nvPr>
            <p:ph type="title"/>
          </p:nvPr>
        </p:nvSpPr>
        <p:spPr/>
        <p:txBody>
          <a:bodyPr/>
          <a:lstStyle/>
          <a:p>
            <a:r>
              <a:rPr lang="en-US" sz="4400"/>
              <a:t>Let</a:t>
            </a:r>
            <a:r>
              <a:rPr lang="en-US"/>
              <a:t>’s Practice!</a:t>
            </a:r>
          </a:p>
        </p:txBody>
      </p:sp>
      <p:graphicFrame>
        <p:nvGraphicFramePr>
          <p:cNvPr id="7" name="Table 6">
            <a:extLst>
              <a:ext uri="{FF2B5EF4-FFF2-40B4-BE49-F238E27FC236}">
                <a16:creationId xmlns:a16="http://schemas.microsoft.com/office/drawing/2014/main" id="{433AAD23-3C9C-C584-32C8-870CF423FA4B}"/>
              </a:ext>
            </a:extLst>
          </p:cNvPr>
          <p:cNvGraphicFramePr>
            <a:graphicFrameLocks noGrp="1"/>
          </p:cNvGraphicFramePr>
          <p:nvPr/>
        </p:nvGraphicFramePr>
        <p:xfrm>
          <a:off x="838200" y="2331553"/>
          <a:ext cx="6490648" cy="3056583"/>
        </p:xfrm>
        <a:graphic>
          <a:graphicData uri="http://schemas.openxmlformats.org/drawingml/2006/table">
            <a:tbl>
              <a:tblPr firstRow="1" bandRow="1">
                <a:tableStyleId>{5940675A-B579-460E-94D1-54222C63F5DA}</a:tableStyleId>
              </a:tblPr>
              <a:tblGrid>
                <a:gridCol w="4784678">
                  <a:extLst>
                    <a:ext uri="{9D8B030D-6E8A-4147-A177-3AD203B41FA5}">
                      <a16:colId xmlns:a16="http://schemas.microsoft.com/office/drawing/2014/main" val="2658370339"/>
                    </a:ext>
                  </a:extLst>
                </a:gridCol>
                <a:gridCol w="1705970">
                  <a:extLst>
                    <a:ext uri="{9D8B030D-6E8A-4147-A177-3AD203B41FA5}">
                      <a16:colId xmlns:a16="http://schemas.microsoft.com/office/drawing/2014/main" val="2717815661"/>
                    </a:ext>
                  </a:extLst>
                </a:gridCol>
              </a:tblGrid>
              <a:tr h="370840">
                <a:tc>
                  <a:txBody>
                    <a:bodyPr/>
                    <a:lstStyle/>
                    <a:p>
                      <a:endParaRPr lang="en-US"/>
                    </a:p>
                  </a:txBody>
                  <a:tcPr/>
                </a:tc>
                <a:tc>
                  <a:txBody>
                    <a:bodyPr/>
                    <a:lstStyle/>
                    <a:p>
                      <a:pPr algn="ctr"/>
                      <a:r>
                        <a:rPr lang="en-US" b="1"/>
                        <a:t>Dimension</a:t>
                      </a:r>
                    </a:p>
                  </a:txBody>
                  <a:tcPr/>
                </a:tc>
                <a:extLst>
                  <a:ext uri="{0D108BD9-81ED-4DB2-BD59-A6C34878D82A}">
                    <a16:rowId xmlns:a16="http://schemas.microsoft.com/office/drawing/2014/main" val="1706212904"/>
                  </a:ext>
                </a:extLst>
              </a:tr>
              <a:tr h="491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Susan worked math problems for 15 minutes</a:t>
                      </a:r>
                    </a:p>
                  </a:txBody>
                  <a:tcPr anchor="ctr"/>
                </a:tc>
                <a:tc>
                  <a:txBody>
                    <a:bodyPr/>
                    <a:lstStyle/>
                    <a:p>
                      <a:r>
                        <a:rPr lang="en-US"/>
                        <a:t>Duration</a:t>
                      </a:r>
                    </a:p>
                  </a:txBody>
                  <a:tcPr anchor="ctr"/>
                </a:tc>
                <a:extLst>
                  <a:ext uri="{0D108BD9-81ED-4DB2-BD59-A6C34878D82A}">
                    <a16:rowId xmlns:a16="http://schemas.microsoft.com/office/drawing/2014/main" val="1695533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Jessica initiated use of her communication device six times</a:t>
                      </a:r>
                    </a:p>
                  </a:txBody>
                  <a:tcPr anchor="ctr"/>
                </a:tc>
                <a:tc>
                  <a:txBody>
                    <a:bodyPr/>
                    <a:lstStyle/>
                    <a:p>
                      <a:r>
                        <a:rPr lang="en-US"/>
                        <a:t>Frequency</a:t>
                      </a:r>
                    </a:p>
                  </a:txBody>
                  <a:tcPr anchor="ctr"/>
                </a:tc>
                <a:extLst>
                  <a:ext uri="{0D108BD9-81ED-4DB2-BD59-A6C34878D82A}">
                    <a16:rowId xmlns:a16="http://schemas.microsoft.com/office/drawing/2014/main" val="4036318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Once directed to return to his seat, it took 7 minutes for Charlie to leave the beanbag in the class reading area</a:t>
                      </a:r>
                    </a:p>
                  </a:txBody>
                  <a:tcPr anchor="ctr"/>
                </a:tc>
                <a:tc>
                  <a:txBody>
                    <a:bodyPr/>
                    <a:lstStyle/>
                    <a:p>
                      <a:r>
                        <a:rPr lang="en-US"/>
                        <a:t>Latency</a:t>
                      </a:r>
                    </a:p>
                  </a:txBody>
                  <a:tcPr anchor="ctr"/>
                </a:tc>
                <a:extLst>
                  <a:ext uri="{0D108BD9-81ED-4DB2-BD59-A6C34878D82A}">
                    <a16:rowId xmlns:a16="http://schemas.microsoft.com/office/drawing/2014/main" val="38441144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t>Levi completed four math problems in 10 minutes</a:t>
                      </a:r>
                    </a:p>
                  </a:txBody>
                  <a:tcPr anchor="ctr"/>
                </a:tc>
                <a:tc>
                  <a:txBody>
                    <a:bodyPr/>
                    <a:lstStyle/>
                    <a:p>
                      <a:r>
                        <a:rPr lang="en-US"/>
                        <a:t>Rate</a:t>
                      </a:r>
                    </a:p>
                  </a:txBody>
                  <a:tcPr anchor="ctr"/>
                </a:tc>
                <a:extLst>
                  <a:ext uri="{0D108BD9-81ED-4DB2-BD59-A6C34878D82A}">
                    <a16:rowId xmlns:a16="http://schemas.microsoft.com/office/drawing/2014/main" val="1541680070"/>
                  </a:ext>
                </a:extLst>
              </a:tr>
            </a:tbl>
          </a:graphicData>
        </a:graphic>
      </p:graphicFrame>
      <p:sp>
        <p:nvSpPr>
          <p:cNvPr id="11" name="Rectangle 10">
            <a:extLst>
              <a:ext uri="{FF2B5EF4-FFF2-40B4-BE49-F238E27FC236}">
                <a16:creationId xmlns:a16="http://schemas.microsoft.com/office/drawing/2014/main" id="{97B94D78-C94A-FC60-7F94-374761D9AA5D}"/>
              </a:ext>
            </a:extLst>
          </p:cNvPr>
          <p:cNvSpPr/>
          <p:nvPr/>
        </p:nvSpPr>
        <p:spPr>
          <a:xfrm>
            <a:off x="5672465" y="2744767"/>
            <a:ext cx="1165062" cy="335995"/>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3" name="Rectangle 12">
            <a:extLst>
              <a:ext uri="{FF2B5EF4-FFF2-40B4-BE49-F238E27FC236}">
                <a16:creationId xmlns:a16="http://schemas.microsoft.com/office/drawing/2014/main" id="{CEFE1B54-F60E-E9FF-E128-CE9AA60B2E3E}"/>
              </a:ext>
            </a:extLst>
          </p:cNvPr>
          <p:cNvSpPr/>
          <p:nvPr/>
        </p:nvSpPr>
        <p:spPr>
          <a:xfrm>
            <a:off x="5672463" y="3287366"/>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4" name="Rectangle 13">
            <a:extLst>
              <a:ext uri="{FF2B5EF4-FFF2-40B4-BE49-F238E27FC236}">
                <a16:creationId xmlns:a16="http://schemas.microsoft.com/office/drawing/2014/main" id="{48D6B414-2279-D655-ED74-13A50899043E}"/>
              </a:ext>
            </a:extLst>
          </p:cNvPr>
          <p:cNvSpPr/>
          <p:nvPr/>
        </p:nvSpPr>
        <p:spPr>
          <a:xfrm>
            <a:off x="5672463" y="4072489"/>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sp>
        <p:nvSpPr>
          <p:cNvPr id="15" name="Rectangle 14">
            <a:extLst>
              <a:ext uri="{FF2B5EF4-FFF2-40B4-BE49-F238E27FC236}">
                <a16:creationId xmlns:a16="http://schemas.microsoft.com/office/drawing/2014/main" id="{320F5F8B-C97C-76CA-14A5-2CFCEF320652}"/>
              </a:ext>
            </a:extLst>
          </p:cNvPr>
          <p:cNvSpPr/>
          <p:nvPr/>
        </p:nvSpPr>
        <p:spPr>
          <a:xfrm>
            <a:off x="5672463" y="4883544"/>
            <a:ext cx="1165064" cy="39178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
            </a:r>
          </a:p>
        </p:txBody>
      </p:sp>
      <p:pic>
        <p:nvPicPr>
          <p:cNvPr id="8" name="Picture 7" descr="Deminsions of Behavior">
            <a:extLst>
              <a:ext uri="{FF2B5EF4-FFF2-40B4-BE49-F238E27FC236}">
                <a16:creationId xmlns:a16="http://schemas.microsoft.com/office/drawing/2014/main" id="{CF260BD2-4729-199B-621F-9107669866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266" y="934819"/>
            <a:ext cx="4314509" cy="5679721"/>
          </a:xfrm>
          <a:prstGeom prst="rect">
            <a:avLst/>
          </a:prstGeom>
          <a:ln>
            <a:solidFill>
              <a:schemeClr val="tx1"/>
            </a:solidFill>
          </a:ln>
        </p:spPr>
      </p:pic>
    </p:spTree>
    <p:extLst>
      <p:ext uri="{BB962C8B-B14F-4D97-AF65-F5344CB8AC3E}">
        <p14:creationId xmlns:p14="http://schemas.microsoft.com/office/powerpoint/2010/main" val="288508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C019-4E82-019B-CE16-A609668C45F3}"/>
              </a:ext>
            </a:extLst>
          </p:cNvPr>
          <p:cNvSpPr>
            <a:spLocks noGrp="1"/>
          </p:cNvSpPr>
          <p:nvPr>
            <p:ph type="title"/>
          </p:nvPr>
        </p:nvSpPr>
        <p:spPr/>
        <p:txBody>
          <a:bodyPr/>
          <a:lstStyle/>
          <a:p>
            <a:r>
              <a:rPr lang="en-US"/>
              <a:t>Select a Measurement System: Event-Based</a:t>
            </a:r>
          </a:p>
        </p:txBody>
      </p:sp>
      <p:sp>
        <p:nvSpPr>
          <p:cNvPr id="8" name="Content Placeholder 7">
            <a:extLst>
              <a:ext uri="{FF2B5EF4-FFF2-40B4-BE49-F238E27FC236}">
                <a16:creationId xmlns:a16="http://schemas.microsoft.com/office/drawing/2014/main" id="{5A5C6815-258E-02D0-EFBC-3545972227C1}"/>
              </a:ext>
            </a:extLst>
          </p:cNvPr>
          <p:cNvSpPr>
            <a:spLocks noGrp="1"/>
          </p:cNvSpPr>
          <p:nvPr>
            <p:ph idx="1"/>
          </p:nvPr>
        </p:nvSpPr>
        <p:spPr>
          <a:xfrm>
            <a:off x="838200" y="1825625"/>
            <a:ext cx="6258636" cy="4351338"/>
          </a:xfrm>
        </p:spPr>
        <p:txBody>
          <a:bodyPr>
            <a:normAutofit/>
          </a:bodyPr>
          <a:lstStyle/>
          <a:p>
            <a:r>
              <a:rPr lang="en-US"/>
              <a:t>Types of event-based measurement: </a:t>
            </a:r>
          </a:p>
          <a:p>
            <a:pPr lvl="1"/>
            <a:r>
              <a:rPr lang="en-US"/>
              <a:t>Frequency</a:t>
            </a:r>
          </a:p>
          <a:p>
            <a:pPr lvl="1"/>
            <a:r>
              <a:rPr lang="en-US"/>
              <a:t>Rate</a:t>
            </a:r>
          </a:p>
          <a:p>
            <a:r>
              <a:rPr lang="en-US"/>
              <a:t>Most appropriate for behaviors that are:</a:t>
            </a:r>
          </a:p>
          <a:p>
            <a:pPr lvl="1"/>
            <a:r>
              <a:rPr lang="en-US"/>
              <a:t>Countable and discrete (e.g., relatively brief, clear start and end, and uniform in length).</a:t>
            </a:r>
          </a:p>
          <a:p>
            <a:pPr lvl="1"/>
            <a:r>
              <a:rPr lang="en-US"/>
              <a:t>Examples: talking out of turn, swearing, pushing</a:t>
            </a:r>
          </a:p>
        </p:txBody>
      </p:sp>
      <p:pic>
        <p:nvPicPr>
          <p:cNvPr id="9" name="Picture 8">
            <a:extLst>
              <a:ext uri="{FF2B5EF4-FFF2-40B4-BE49-F238E27FC236}">
                <a16:creationId xmlns:a16="http://schemas.microsoft.com/office/drawing/2014/main" id="{324458AF-E217-E334-6423-C5C52A7A6D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8933" y="1791491"/>
            <a:ext cx="3336572" cy="4315993"/>
          </a:xfrm>
          <a:prstGeom prst="rect">
            <a:avLst/>
          </a:prstGeom>
          <a:ln>
            <a:solidFill>
              <a:schemeClr val="tx1"/>
            </a:solidFill>
          </a:ln>
        </p:spPr>
      </p:pic>
    </p:spTree>
    <p:extLst>
      <p:ext uri="{BB962C8B-B14F-4D97-AF65-F5344CB8AC3E}">
        <p14:creationId xmlns:p14="http://schemas.microsoft.com/office/powerpoint/2010/main" val="1686024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3352-EB28-4837-C964-3A80739619FB}"/>
              </a:ext>
            </a:extLst>
          </p:cNvPr>
          <p:cNvSpPr>
            <a:spLocks noGrp="1"/>
          </p:cNvSpPr>
          <p:nvPr>
            <p:ph type="title"/>
          </p:nvPr>
        </p:nvSpPr>
        <p:spPr/>
        <p:txBody>
          <a:bodyPr/>
          <a:lstStyle/>
          <a:p>
            <a:r>
              <a:rPr lang="en-US"/>
              <a:t>Tips for Event-Based Recording</a:t>
            </a:r>
          </a:p>
        </p:txBody>
      </p:sp>
      <p:sp>
        <p:nvSpPr>
          <p:cNvPr id="3" name="Content Placeholder 2">
            <a:extLst>
              <a:ext uri="{FF2B5EF4-FFF2-40B4-BE49-F238E27FC236}">
                <a16:creationId xmlns:a16="http://schemas.microsoft.com/office/drawing/2014/main" id="{E7DDA347-CDC6-20D0-8F2E-A719C1D9CB99}"/>
              </a:ext>
            </a:extLst>
          </p:cNvPr>
          <p:cNvSpPr>
            <a:spLocks noGrp="1"/>
          </p:cNvSpPr>
          <p:nvPr>
            <p:ph idx="1"/>
          </p:nvPr>
        </p:nvSpPr>
        <p:spPr/>
        <p:txBody>
          <a:bodyPr/>
          <a:lstStyle/>
          <a:p>
            <a:r>
              <a:rPr lang="en-US"/>
              <a:t>Select a specific period for data collection (e.g., first 20 minutes of the day, recess, math block)</a:t>
            </a:r>
          </a:p>
          <a:p>
            <a:r>
              <a:rPr lang="en-US"/>
              <a:t>Keep track of each time the target behavior occurs within that specified time </a:t>
            </a:r>
          </a:p>
          <a:p>
            <a:pPr lvl="1"/>
            <a:r>
              <a:rPr lang="en-US"/>
              <a:t>Tally marks on paper (e.g., post it, label, data-collection sheet)</a:t>
            </a:r>
          </a:p>
          <a:p>
            <a:pPr lvl="1"/>
            <a:r>
              <a:rPr lang="en-US"/>
              <a:t>Move paperclips from one pocked to another</a:t>
            </a:r>
          </a:p>
          <a:p>
            <a:pPr lvl="1"/>
            <a:r>
              <a:rPr lang="en-US"/>
              <a:t>Counter</a:t>
            </a:r>
          </a:p>
        </p:txBody>
      </p:sp>
    </p:spTree>
    <p:extLst>
      <p:ext uri="{BB962C8B-B14F-4D97-AF65-F5344CB8AC3E}">
        <p14:creationId xmlns:p14="http://schemas.microsoft.com/office/powerpoint/2010/main" val="133306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864D-316C-4EDF-DDB4-CEFCCFEEB6BC}"/>
              </a:ext>
            </a:extLst>
          </p:cNvPr>
          <p:cNvSpPr>
            <a:spLocks noGrp="1"/>
          </p:cNvSpPr>
          <p:nvPr>
            <p:ph type="title"/>
          </p:nvPr>
        </p:nvSpPr>
        <p:spPr/>
        <p:txBody>
          <a:bodyPr/>
          <a:lstStyle/>
          <a:p>
            <a:r>
              <a:rPr lang="en-US"/>
              <a:t>Let’s Practice – Frequency Recording</a:t>
            </a:r>
          </a:p>
        </p:txBody>
      </p:sp>
      <p:pic>
        <p:nvPicPr>
          <p:cNvPr id="4" name="Jim Gaffigan - Cake - Beyond the Pale.m4v">
            <a:hlinkClick r:id="" action="ppaction://media"/>
            <a:extLst>
              <a:ext uri="{FF2B5EF4-FFF2-40B4-BE49-F238E27FC236}">
                <a16:creationId xmlns:a16="http://schemas.microsoft.com/office/drawing/2014/main" id="{B586299C-98E4-36C9-4E01-3ED033285093}"/>
              </a:ext>
            </a:extLst>
          </p:cNvPr>
          <p:cNvPicPr>
            <a:picLocks noChangeAspect="1"/>
          </p:cNvPicPr>
          <p:nvPr>
            <a:videoFile r:link="rId1"/>
            <p:extLst>
              <p:ext uri="{DAA4B4D4-6D71-4841-9C94-3DE7FCFB9230}">
                <p14:media xmlns:p14="http://schemas.microsoft.com/office/powerpoint/2010/main" r:embed="rId2">
                  <p14:trim st="297" end="164706"/>
                </p14:media>
              </p:ext>
            </p:extLst>
          </p:nvPr>
        </p:nvPicPr>
        <p:blipFill>
          <a:blip r:embed="rId4"/>
          <a:stretch>
            <a:fillRect/>
          </a:stretch>
        </p:blipFill>
        <p:spPr>
          <a:xfrm>
            <a:off x="751113" y="1825625"/>
            <a:ext cx="6525943" cy="4351338"/>
          </a:xfrm>
          <a:prstGeom prst="rect">
            <a:avLst/>
          </a:prstGeom>
        </p:spPr>
      </p:pic>
      <p:pic>
        <p:nvPicPr>
          <p:cNvPr id="6" name="Picture 5">
            <a:extLst>
              <a:ext uri="{FF2B5EF4-FFF2-40B4-BE49-F238E27FC236}">
                <a16:creationId xmlns:a16="http://schemas.microsoft.com/office/drawing/2014/main" id="{BDDD704F-FE87-FFFB-22E0-1B359BD92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8485" y="2424702"/>
            <a:ext cx="4321629" cy="2784464"/>
          </a:xfrm>
          <a:prstGeom prst="rect">
            <a:avLst/>
          </a:prstGeom>
          <a:ln>
            <a:solidFill>
              <a:schemeClr val="tx1"/>
            </a:solidFill>
          </a:ln>
        </p:spPr>
      </p:pic>
    </p:spTree>
    <p:extLst>
      <p:ext uri="{BB962C8B-B14F-4D97-AF65-F5344CB8AC3E}">
        <p14:creationId xmlns:p14="http://schemas.microsoft.com/office/powerpoint/2010/main" val="1763219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E702-1F33-78AC-4CCA-24849031215F}"/>
              </a:ext>
            </a:extLst>
          </p:cNvPr>
          <p:cNvSpPr>
            <a:spLocks noGrp="1"/>
          </p:cNvSpPr>
          <p:nvPr>
            <p:ph type="title"/>
          </p:nvPr>
        </p:nvSpPr>
        <p:spPr/>
        <p:txBody>
          <a:bodyPr/>
          <a:lstStyle/>
          <a:p>
            <a:r>
              <a:rPr lang="en-US"/>
              <a:t>Debrief – Frequency Recording </a:t>
            </a:r>
          </a:p>
        </p:txBody>
      </p:sp>
      <p:sp>
        <p:nvSpPr>
          <p:cNvPr id="3" name="Content Placeholder 2">
            <a:extLst>
              <a:ext uri="{FF2B5EF4-FFF2-40B4-BE49-F238E27FC236}">
                <a16:creationId xmlns:a16="http://schemas.microsoft.com/office/drawing/2014/main" id="{2CC269C1-DC34-C603-0136-CAFE6E55B5AE}"/>
              </a:ext>
            </a:extLst>
          </p:cNvPr>
          <p:cNvSpPr>
            <a:spLocks noGrp="1"/>
          </p:cNvSpPr>
          <p:nvPr>
            <p:ph idx="1"/>
          </p:nvPr>
        </p:nvSpPr>
        <p:spPr>
          <a:xfrm>
            <a:off x="838200" y="1825625"/>
            <a:ext cx="6749143" cy="4351338"/>
          </a:xfrm>
        </p:spPr>
        <p:txBody>
          <a:bodyPr/>
          <a:lstStyle/>
          <a:p>
            <a:r>
              <a:rPr lang="en-US"/>
              <a:t>How many times did Jim say the word cake?</a:t>
            </a:r>
          </a:p>
          <a:p>
            <a:r>
              <a:rPr lang="en-US"/>
              <a:t>What about frequency recording was challenging?</a:t>
            </a:r>
          </a:p>
          <a:p>
            <a:r>
              <a:rPr lang="en-US"/>
              <a:t>Given those challenges, how could the measurement procedures be improved?</a:t>
            </a:r>
          </a:p>
        </p:txBody>
      </p:sp>
      <p:pic>
        <p:nvPicPr>
          <p:cNvPr id="8" name="Content Placeholder 10" descr="A screenshot of a chat&#10;&#10;Description automatically generated">
            <a:extLst>
              <a:ext uri="{FF2B5EF4-FFF2-40B4-BE49-F238E27FC236}">
                <a16:creationId xmlns:a16="http://schemas.microsoft.com/office/drawing/2014/main" id="{C3CA6BC6-891C-5428-6224-267670F724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8598" y="1938713"/>
            <a:ext cx="3318732" cy="3575997"/>
          </a:xfrm>
          <a:prstGeom prst="rect">
            <a:avLst/>
          </a:prstGeom>
          <a:ln>
            <a:solidFill>
              <a:schemeClr val="tx1"/>
            </a:solidFill>
          </a:ln>
        </p:spPr>
      </p:pic>
    </p:spTree>
    <p:extLst>
      <p:ext uri="{BB962C8B-B14F-4D97-AF65-F5344CB8AC3E}">
        <p14:creationId xmlns:p14="http://schemas.microsoft.com/office/powerpoint/2010/main" val="2015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4002-A250-8B04-E48A-A4F279FC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EB6BF-6534-B059-6A66-28085A48B0F1}"/>
              </a:ext>
            </a:extLst>
          </p:cNvPr>
          <p:cNvSpPr>
            <a:spLocks noGrp="1"/>
          </p:cNvSpPr>
          <p:nvPr>
            <p:ph type="title"/>
          </p:nvPr>
        </p:nvSpPr>
        <p:spPr/>
        <p:txBody>
          <a:bodyPr/>
          <a:lstStyle/>
          <a:p>
            <a:r>
              <a:rPr lang="en-US"/>
              <a:t>Select a Measurement System: Time-Based</a:t>
            </a:r>
          </a:p>
        </p:txBody>
      </p:sp>
      <p:sp>
        <p:nvSpPr>
          <p:cNvPr id="8" name="Content Placeholder 7">
            <a:extLst>
              <a:ext uri="{FF2B5EF4-FFF2-40B4-BE49-F238E27FC236}">
                <a16:creationId xmlns:a16="http://schemas.microsoft.com/office/drawing/2014/main" id="{48A923E6-6919-62A3-CA56-840F4D782131}"/>
              </a:ext>
            </a:extLst>
          </p:cNvPr>
          <p:cNvSpPr>
            <a:spLocks noGrp="1"/>
          </p:cNvSpPr>
          <p:nvPr>
            <p:ph idx="1"/>
          </p:nvPr>
        </p:nvSpPr>
        <p:spPr/>
        <p:txBody>
          <a:bodyPr/>
          <a:lstStyle/>
          <a:p>
            <a:r>
              <a:rPr lang="en-US"/>
              <a:t>Time Based</a:t>
            </a:r>
          </a:p>
          <a:p>
            <a:pPr lvl="1"/>
            <a:r>
              <a:rPr lang="en-US"/>
              <a:t>Duration</a:t>
            </a:r>
          </a:p>
          <a:p>
            <a:pPr lvl="1"/>
            <a:r>
              <a:rPr lang="en-US"/>
              <a:t>Latency</a:t>
            </a:r>
          </a:p>
          <a:p>
            <a:pPr lvl="1"/>
            <a:r>
              <a:rPr lang="en-US"/>
              <a:t>Interval (whole-interval, partial interval, momentary time sampling)</a:t>
            </a:r>
          </a:p>
          <a:p>
            <a:r>
              <a:rPr lang="en-US"/>
              <a:t>Most appropriate for behaviors that are:</a:t>
            </a:r>
          </a:p>
          <a:p>
            <a:pPr lvl="1"/>
            <a:r>
              <a:rPr lang="en-US"/>
              <a:t>Not countable or discrete (e.g., less defined start/end, span a period of time) and/or vary in length each time</a:t>
            </a:r>
          </a:p>
          <a:p>
            <a:pPr lvl="1"/>
            <a:r>
              <a:rPr lang="en-US"/>
              <a:t>Examples of non-uniform behaviors include: academic engagement, off-task, leaving designated area (e.g., desk, carpet spot), tantrum</a:t>
            </a:r>
          </a:p>
        </p:txBody>
      </p:sp>
    </p:spTree>
    <p:extLst>
      <p:ext uri="{BB962C8B-B14F-4D97-AF65-F5344CB8AC3E}">
        <p14:creationId xmlns:p14="http://schemas.microsoft.com/office/powerpoint/2010/main" val="3067064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172E-D8E0-D868-FCBA-D8F42DD69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0EEBE-CDB3-635F-33AA-D0716D417305}"/>
              </a:ext>
            </a:extLst>
          </p:cNvPr>
          <p:cNvSpPr>
            <a:spLocks noGrp="1"/>
          </p:cNvSpPr>
          <p:nvPr>
            <p:ph type="title"/>
          </p:nvPr>
        </p:nvSpPr>
        <p:spPr/>
        <p:txBody>
          <a:bodyPr/>
          <a:lstStyle/>
          <a:p>
            <a:r>
              <a:rPr lang="en-US"/>
              <a:t>Tips for Time-Based Recording</a:t>
            </a:r>
          </a:p>
        </p:txBody>
      </p:sp>
      <p:sp>
        <p:nvSpPr>
          <p:cNvPr id="3" name="Content Placeholder 2">
            <a:extLst>
              <a:ext uri="{FF2B5EF4-FFF2-40B4-BE49-F238E27FC236}">
                <a16:creationId xmlns:a16="http://schemas.microsoft.com/office/drawing/2014/main" id="{EA0B1F44-D66D-EBC5-4B01-D3D1F3AE7BA4}"/>
              </a:ext>
            </a:extLst>
          </p:cNvPr>
          <p:cNvSpPr>
            <a:spLocks noGrp="1"/>
          </p:cNvSpPr>
          <p:nvPr>
            <p:ph idx="1"/>
          </p:nvPr>
        </p:nvSpPr>
        <p:spPr/>
        <p:txBody>
          <a:bodyPr>
            <a:normAutofit/>
          </a:bodyPr>
          <a:lstStyle/>
          <a:p>
            <a:pPr marL="0" indent="0">
              <a:buNone/>
            </a:pPr>
            <a:r>
              <a:rPr lang="en-US" b="1"/>
              <a:t>Duration and Latency</a:t>
            </a:r>
          </a:p>
          <a:p>
            <a:r>
              <a:rPr lang="en-US"/>
              <a:t>Select a specific period for data collection (e.g., first 20 minutes of the day, recess, math block)</a:t>
            </a:r>
          </a:p>
          <a:p>
            <a:r>
              <a:rPr lang="en-US"/>
              <a:t>Use a stopwatch (or app) to note:</a:t>
            </a:r>
          </a:p>
          <a:p>
            <a:pPr lvl="1"/>
            <a:r>
              <a:rPr lang="en-US"/>
              <a:t>Duration – when behavior begins and ends</a:t>
            </a:r>
          </a:p>
          <a:p>
            <a:pPr lvl="1"/>
            <a:r>
              <a:rPr lang="en-US"/>
              <a:t>Latency – start timer when direction is given, stop timer when student engages in expected behavior</a:t>
            </a:r>
          </a:p>
        </p:txBody>
      </p:sp>
    </p:spTree>
    <p:extLst>
      <p:ext uri="{BB962C8B-B14F-4D97-AF65-F5344CB8AC3E}">
        <p14:creationId xmlns:p14="http://schemas.microsoft.com/office/powerpoint/2010/main" val="2952957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0E3BB-7E0B-E464-7314-5C430B303510}"/>
              </a:ext>
            </a:extLst>
          </p:cNvPr>
          <p:cNvSpPr>
            <a:spLocks noGrp="1"/>
          </p:cNvSpPr>
          <p:nvPr>
            <p:ph type="title"/>
          </p:nvPr>
        </p:nvSpPr>
        <p:spPr/>
        <p:txBody>
          <a:bodyPr/>
          <a:lstStyle/>
          <a:p>
            <a:r>
              <a:rPr lang="en-US"/>
              <a:t>Tips for Time-Based Recording</a:t>
            </a:r>
          </a:p>
        </p:txBody>
      </p:sp>
      <p:sp>
        <p:nvSpPr>
          <p:cNvPr id="6" name="Content Placeholder 5">
            <a:extLst>
              <a:ext uri="{FF2B5EF4-FFF2-40B4-BE49-F238E27FC236}">
                <a16:creationId xmlns:a16="http://schemas.microsoft.com/office/drawing/2014/main" id="{14577B2C-551E-A157-2261-DF8C8782A457}"/>
              </a:ext>
            </a:extLst>
          </p:cNvPr>
          <p:cNvSpPr>
            <a:spLocks noGrp="1"/>
          </p:cNvSpPr>
          <p:nvPr>
            <p:ph idx="1"/>
          </p:nvPr>
        </p:nvSpPr>
        <p:spPr/>
        <p:txBody>
          <a:bodyPr>
            <a:normAutofit fontScale="92500" lnSpcReduction="10000"/>
          </a:bodyPr>
          <a:lstStyle/>
          <a:p>
            <a:pPr marL="0" indent="0">
              <a:buNone/>
            </a:pPr>
            <a:r>
              <a:rPr lang="en-US" b="1"/>
              <a:t>Interval Recording</a:t>
            </a:r>
            <a:endParaRPr lang="en-US"/>
          </a:p>
          <a:p>
            <a:r>
              <a:rPr lang="en-US"/>
              <a:t>Select a specific period for data collection (e.g., first 20 minutes of the day, recess, math block)</a:t>
            </a:r>
          </a:p>
          <a:p>
            <a:r>
              <a:rPr lang="en-US"/>
              <a:t>Divide observation period into equal intervals (e.g., 30 second, 1 minute)</a:t>
            </a:r>
          </a:p>
          <a:p>
            <a:r>
              <a:rPr lang="en-US"/>
              <a:t>Set up cue to go off at end of each interval (e.g., audio cue, phone or watch app, MotivAider)</a:t>
            </a:r>
          </a:p>
          <a:p>
            <a:r>
              <a:rPr lang="en-US"/>
              <a:t>Record whether behavior occurred:</a:t>
            </a:r>
          </a:p>
          <a:p>
            <a:pPr lvl="1"/>
            <a:r>
              <a:rPr lang="en-US"/>
              <a:t>Whole-interval: behavior occurred the </a:t>
            </a:r>
            <a:r>
              <a:rPr lang="en-US" i="1" u="sng"/>
              <a:t>entire interval</a:t>
            </a:r>
          </a:p>
          <a:p>
            <a:pPr lvl="1"/>
            <a:r>
              <a:rPr lang="en-US"/>
              <a:t>Partial-interval: behavior occurred </a:t>
            </a:r>
            <a:r>
              <a:rPr lang="en-US" i="1" u="sng"/>
              <a:t>at any time during the interval</a:t>
            </a:r>
          </a:p>
          <a:p>
            <a:pPr lvl="1"/>
            <a:r>
              <a:rPr lang="en-US"/>
              <a:t>Momentary Time Sampling: behavior occurred at </a:t>
            </a:r>
            <a:r>
              <a:rPr lang="en-US" i="1" u="sng"/>
              <a:t>exact moment interval ends</a:t>
            </a:r>
          </a:p>
        </p:txBody>
      </p:sp>
    </p:spTree>
    <p:extLst>
      <p:ext uri="{BB962C8B-B14F-4D97-AF65-F5344CB8AC3E}">
        <p14:creationId xmlns:p14="http://schemas.microsoft.com/office/powerpoint/2010/main" val="17713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8B5-5FB4-B7ED-E59A-A416893FCD6C}"/>
            </a:ext>
          </a:extLst>
        </p:cNvPr>
        <p:cNvGrpSpPr/>
        <p:nvPr/>
      </p:nvGrpSpPr>
      <p:grpSpPr>
        <a:xfrm>
          <a:off x="0" y="0"/>
          <a:ext cx="0" cy="0"/>
          <a:chOff x="0" y="0"/>
          <a:chExt cx="0" cy="0"/>
        </a:xfrm>
      </p:grpSpPr>
      <p:pic>
        <p:nvPicPr>
          <p:cNvPr id="8" name="Picture 7" descr="Deminsions of Behavior">
            <a:extLst>
              <a:ext uri="{FF2B5EF4-FFF2-40B4-BE49-F238E27FC236}">
                <a16:creationId xmlns:a16="http://schemas.microsoft.com/office/drawing/2014/main" id="{4565E441-1062-AD8B-1F2B-CDD5662696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4599" y="3137162"/>
            <a:ext cx="1297813" cy="1708471"/>
          </a:xfrm>
          <a:prstGeom prst="rect">
            <a:avLst/>
          </a:prstGeom>
          <a:ln>
            <a:solidFill>
              <a:schemeClr val="tx1"/>
            </a:solidFill>
          </a:ln>
        </p:spPr>
      </p:pic>
      <p:sp>
        <p:nvSpPr>
          <p:cNvPr id="2" name="Title 1">
            <a:extLst>
              <a:ext uri="{FF2B5EF4-FFF2-40B4-BE49-F238E27FC236}">
                <a16:creationId xmlns:a16="http://schemas.microsoft.com/office/drawing/2014/main" id="{68621685-90F7-D207-2618-CEB0AA5956D0}"/>
              </a:ext>
            </a:extLst>
          </p:cNvPr>
          <p:cNvSpPr>
            <a:spLocks noGrp="1"/>
          </p:cNvSpPr>
          <p:nvPr>
            <p:ph type="title"/>
          </p:nvPr>
        </p:nvSpPr>
        <p:spPr/>
        <p:txBody>
          <a:bodyPr/>
          <a:lstStyle/>
          <a:p>
            <a:r>
              <a:rPr lang="en-US"/>
              <a:t>Step 3: Collecting Baseline Data</a:t>
            </a:r>
          </a:p>
        </p:txBody>
      </p:sp>
      <p:pic>
        <p:nvPicPr>
          <p:cNvPr id="3" name="Content Placeholder 2">
            <a:extLst>
              <a:ext uri="{FF2B5EF4-FFF2-40B4-BE49-F238E27FC236}">
                <a16:creationId xmlns:a16="http://schemas.microsoft.com/office/drawing/2014/main" id="{600B1F3D-16F8-29F6-592F-D955E737340A}"/>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836065" y="1815729"/>
            <a:ext cx="3374883" cy="4351338"/>
          </a:xfrm>
          <a:ln w="12700">
            <a:noFill/>
          </a:ln>
        </p:spPr>
      </p:pic>
      <p:pic>
        <p:nvPicPr>
          <p:cNvPr id="6146" name="Picture 2">
            <a:extLst>
              <a:ext uri="{FF2B5EF4-FFF2-40B4-BE49-F238E27FC236}">
                <a16:creationId xmlns:a16="http://schemas.microsoft.com/office/drawing/2014/main" id="{C272F56B-83D2-597A-560B-B815C1CE656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1028525" y="7513"/>
            <a:ext cx="1156432" cy="181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94DB78-8CFF-66E0-A664-81C4E5975B64}"/>
              </a:ext>
            </a:extLst>
          </p:cNvPr>
          <p:cNvSpPr txBox="1"/>
          <p:nvPr/>
        </p:nvSpPr>
        <p:spPr>
          <a:xfrm>
            <a:off x="4476997" y="1715984"/>
            <a:ext cx="71172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Determine behavioral dimension of focus</a:t>
            </a:r>
          </a:p>
          <a:p>
            <a:pPr marL="228600" indent="-228600">
              <a:buFont typeface=""/>
              <a:buChar char="•"/>
            </a:pPr>
            <a:r>
              <a:rPr lang="en-US" sz="2800">
                <a:cs typeface="Arial" panose="020B0604020202020204"/>
              </a:rPr>
              <a:t>Select a measurement system</a:t>
            </a:r>
          </a:p>
          <a:p>
            <a:pPr marL="228600" indent="-228600">
              <a:buFont typeface=""/>
              <a:buChar char="•"/>
            </a:pPr>
            <a:r>
              <a:rPr lang="en-US" sz="2800">
                <a:cs typeface="Arial" panose="020B0604020202020204"/>
              </a:rPr>
              <a:t>Develop data collection procedures</a:t>
            </a:r>
          </a:p>
          <a:p>
            <a:pPr marL="228600" indent="-228600">
              <a:buFont typeface=""/>
              <a:buChar char="•"/>
            </a:pPr>
            <a:r>
              <a:rPr lang="en-US" sz="2800">
                <a:cs typeface="Arial" panose="020B0604020202020204"/>
              </a:rPr>
              <a:t>Train data collectors</a:t>
            </a:r>
          </a:p>
          <a:p>
            <a:pPr marL="228600" indent="-228600">
              <a:buFont typeface=""/>
              <a:buChar char="•"/>
            </a:pPr>
            <a:r>
              <a:rPr lang="en-US" sz="2800">
                <a:cs typeface="Arial" panose="020B0604020202020204"/>
              </a:rPr>
              <a:t>Collect baseline data</a:t>
            </a:r>
          </a:p>
          <a:p>
            <a:pPr marL="228600" indent="-228600">
              <a:buFont typeface=""/>
              <a:buChar char="•"/>
            </a:pPr>
            <a:r>
              <a:rPr lang="en-US" sz="2800">
                <a:cs typeface="Arial" panose="020B0604020202020204"/>
              </a:rPr>
              <a:t>Graph baseline data</a:t>
            </a:r>
          </a:p>
          <a:p>
            <a:pPr marL="685800" lvl="2" indent="-228600">
              <a:buFont typeface="Courier New"/>
              <a:buChar char="o"/>
            </a:pPr>
            <a:endParaRPr lang="en-US" sz="2400">
              <a:solidFill>
                <a:srgbClr val="283375"/>
              </a:solidFill>
              <a:cs typeface="Arial"/>
            </a:endParaRPr>
          </a:p>
        </p:txBody>
      </p:sp>
      <p:sp>
        <p:nvSpPr>
          <p:cNvPr id="5" name="Rectangle 4">
            <a:extLst>
              <a:ext uri="{FF2B5EF4-FFF2-40B4-BE49-F238E27FC236}">
                <a16:creationId xmlns:a16="http://schemas.microsoft.com/office/drawing/2014/main" id="{D401AC7F-8C69-92E8-4FFE-22EF9DB4B7EC}"/>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A377A0-6420-1AC7-B2CC-C89327DE6E42}"/>
              </a:ext>
            </a:extLst>
          </p:cNvPr>
          <p:cNvSpPr/>
          <p:nvPr/>
        </p:nvSpPr>
        <p:spPr>
          <a:xfrm>
            <a:off x="4476997" y="2213453"/>
            <a:ext cx="5860506"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D50342A-10B7-EAC5-44F8-A223D0FBF100}"/>
              </a:ext>
            </a:extLst>
          </p:cNvPr>
          <p:cNvSpPr/>
          <p:nvPr/>
        </p:nvSpPr>
        <p:spPr>
          <a:xfrm>
            <a:off x="4670053" y="4497049"/>
            <a:ext cx="6351429" cy="18587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200"/>
              <a:t>Reminder- although we aren’t discussing these today developing data collection procedures, training data collectors, and collecting baseline data are key components of this step!</a:t>
            </a:r>
          </a:p>
        </p:txBody>
      </p:sp>
      <p:sp>
        <p:nvSpPr>
          <p:cNvPr id="9" name="Right Bracket 8">
            <a:extLst>
              <a:ext uri="{FF2B5EF4-FFF2-40B4-BE49-F238E27FC236}">
                <a16:creationId xmlns:a16="http://schemas.microsoft.com/office/drawing/2014/main" id="{E4D5C548-CBF5-FF89-5BD2-9EC95E11383C}"/>
              </a:ext>
            </a:extLst>
          </p:cNvPr>
          <p:cNvSpPr/>
          <p:nvPr/>
        </p:nvSpPr>
        <p:spPr>
          <a:xfrm>
            <a:off x="10580915" y="2773363"/>
            <a:ext cx="627742" cy="1587475"/>
          </a:xfrm>
          <a:prstGeom prst="rightBracket">
            <a:avLst>
              <a:gd name="adj" fmla="val 15269"/>
            </a:avLst>
          </a:prstGeom>
          <a:ln w="7620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2368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8DAF8A-63E3-3B6E-CFA5-F1A39DED4A6D}"/>
              </a:ext>
            </a:extLst>
          </p:cNvPr>
          <p:cNvSpPr>
            <a:spLocks noGrp="1"/>
          </p:cNvSpPr>
          <p:nvPr>
            <p:ph type="title"/>
          </p:nvPr>
        </p:nvSpPr>
        <p:spPr>
          <a:xfrm>
            <a:off x="831850" y="1709738"/>
            <a:ext cx="7177617" cy="2852737"/>
          </a:xfrm>
        </p:spPr>
        <p:txBody>
          <a:bodyPr/>
          <a:lstStyle/>
          <a:p>
            <a:r>
              <a:rPr lang="en-US"/>
              <a:t>Step 4: Design the FABI</a:t>
            </a:r>
          </a:p>
        </p:txBody>
      </p:sp>
      <p:sp>
        <p:nvSpPr>
          <p:cNvPr id="6" name="Text Placeholder 5">
            <a:extLst>
              <a:ext uri="{FF2B5EF4-FFF2-40B4-BE49-F238E27FC236}">
                <a16:creationId xmlns:a16="http://schemas.microsoft.com/office/drawing/2014/main" id="{314E9D63-C255-000A-D48E-5BB330ED61E5}"/>
              </a:ext>
            </a:extLst>
          </p:cNvPr>
          <p:cNvSpPr>
            <a:spLocks noGrp="1"/>
          </p:cNvSpPr>
          <p:nvPr>
            <p:ph type="body" idx="1"/>
          </p:nvPr>
        </p:nvSpPr>
        <p:spPr/>
        <p:txBody>
          <a:bodyPr/>
          <a:lstStyle/>
          <a:p>
            <a:endParaRPr lang="en-US"/>
          </a:p>
        </p:txBody>
      </p:sp>
      <p:pic>
        <p:nvPicPr>
          <p:cNvPr id="7" name="Picture 2">
            <a:extLst>
              <a:ext uri="{FF2B5EF4-FFF2-40B4-BE49-F238E27FC236}">
                <a16:creationId xmlns:a16="http://schemas.microsoft.com/office/drawing/2014/main" id="{931A9239-9D73-B10E-2011-97170E0118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8782844" y="1426021"/>
            <a:ext cx="2563812" cy="400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pic>
        <p:nvPicPr>
          <p:cNvPr id="8" name="Picture 7" descr="Deminsions of Behavior">
            <a:extLst>
              <a:ext uri="{FF2B5EF4-FFF2-40B4-BE49-F238E27FC236}">
                <a16:creationId xmlns:a16="http://schemas.microsoft.com/office/drawing/2014/main" id="{77E3CC0C-30E5-3934-26F4-C90A6313DB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4599" y="3137162"/>
            <a:ext cx="1297813" cy="1708471"/>
          </a:xfrm>
          <a:prstGeom prst="rect">
            <a:avLst/>
          </a:prstGeom>
          <a:ln>
            <a:solidFill>
              <a:schemeClr val="tx1"/>
            </a:solidFill>
          </a:ln>
        </p:spPr>
      </p:pic>
      <p:sp>
        <p:nvSpPr>
          <p:cNvPr id="2" name="Title 1">
            <a:extLst>
              <a:ext uri="{FF2B5EF4-FFF2-40B4-BE49-F238E27FC236}">
                <a16:creationId xmlns:a16="http://schemas.microsoft.com/office/drawing/2014/main" id="{490161BD-86F9-F7BB-A852-DC02E0D2F8A3}"/>
              </a:ext>
            </a:extLst>
          </p:cNvPr>
          <p:cNvSpPr>
            <a:spLocks noGrp="1"/>
          </p:cNvSpPr>
          <p:nvPr>
            <p:ph type="title"/>
          </p:nvPr>
        </p:nvSpPr>
        <p:spPr/>
        <p:txBody>
          <a:bodyPr/>
          <a:lstStyle/>
          <a:p>
            <a:r>
              <a:rPr lang="en-US"/>
              <a:t>Step 4: Design the FABI</a:t>
            </a:r>
          </a:p>
        </p:txBody>
      </p:sp>
      <p:pic>
        <p:nvPicPr>
          <p:cNvPr id="3" name="Content Placeholder 2">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836065" y="1815729"/>
            <a:ext cx="3374883" cy="4351338"/>
          </a:xfrm>
          <a:ln w="12700">
            <a:noFill/>
          </a:ln>
        </p:spPr>
      </p:pic>
      <p:pic>
        <p:nvPicPr>
          <p:cNvPr id="6146" name="Picture 2">
            <a:extLst>
              <a:ext uri="{FF2B5EF4-FFF2-40B4-BE49-F238E27FC236}">
                <a16:creationId xmlns:a16="http://schemas.microsoft.com/office/drawing/2014/main" id="{90E75D27-A1BC-A53B-DAB3-3FC53A3044C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cs typeface="Arial" panose="020B0604020202020204"/>
              </a:rPr>
              <a:t>Select an intervention method</a:t>
            </a:r>
          </a:p>
          <a:p>
            <a:pPr marL="228600" indent="-228600">
              <a:buFont typeface=""/>
              <a:buChar char="•"/>
            </a:pPr>
            <a:r>
              <a:rPr lang="en-US" sz="2800">
                <a:cs typeface="Arial" panose="020B0604020202020204"/>
              </a:rPr>
              <a:t>Develop A-R-E intervention components</a:t>
            </a:r>
          </a:p>
          <a:p>
            <a:pPr marL="228600" indent="-228600">
              <a:buFont typeface=""/>
              <a:buChar char="•"/>
            </a:pPr>
            <a:r>
              <a:rPr lang="en-US" sz="2800">
                <a:cs typeface="Arial" panose="020B0604020202020204"/>
              </a:rPr>
              <a:t>Draft treatment integrity checklist</a:t>
            </a:r>
          </a:p>
          <a:p>
            <a:pPr marL="228600" indent="-228600">
              <a:buFont typeface=""/>
              <a:buChar char="•"/>
            </a:pPr>
            <a:r>
              <a:rPr lang="en-US" sz="2800">
                <a:cs typeface="Arial" panose="020B0604020202020204"/>
              </a:rPr>
              <a:t>Assess pre-intervention social validity</a:t>
            </a:r>
          </a:p>
          <a:p>
            <a:pPr marL="228600" indent="-228600">
              <a:buFont typeface=""/>
              <a:buChar char="•"/>
            </a:pPr>
            <a:r>
              <a:rPr lang="en-US" sz="2800">
                <a:cs typeface="Arial" panose="020B0604020202020204"/>
              </a:rPr>
              <a:t>Develop intervention materials</a:t>
            </a:r>
          </a:p>
          <a:p>
            <a:pPr marL="228600" indent="-228600">
              <a:buFont typeface=""/>
              <a:buChar char="•"/>
            </a:pPr>
            <a:r>
              <a:rPr lang="en-US" sz="2800">
                <a:cs typeface="Arial" panose="020B0604020202020204"/>
              </a:rPr>
              <a:t>Introduce FABI to educators and family</a:t>
            </a:r>
          </a:p>
          <a:p>
            <a:pPr marL="228600" indent="-228600">
              <a:buFont typeface=""/>
              <a:buChar char="•"/>
            </a:pPr>
            <a:r>
              <a:rPr lang="en-US" sz="2800">
                <a:cs typeface="Arial" panose="020B0604020202020204"/>
              </a:rPr>
              <a:t>Introduce FABI to student</a:t>
            </a:r>
          </a:p>
          <a:p>
            <a:pPr marL="228600" indent="-228600">
              <a:buFont typeface=""/>
              <a:buChar char="•"/>
            </a:pPr>
            <a:r>
              <a:rPr lang="en-US" sz="2800">
                <a:cs typeface="Arial" panose="020B0604020202020204"/>
              </a:rPr>
              <a:t>Revise and finalize FABI</a:t>
            </a:r>
          </a:p>
        </p:txBody>
      </p:sp>
      <p:sp>
        <p:nvSpPr>
          <p:cNvPr id="5" name="Rectangle 4">
            <a:extLst>
              <a:ext uri="{FF2B5EF4-FFF2-40B4-BE49-F238E27FC236}">
                <a16:creationId xmlns:a16="http://schemas.microsoft.com/office/drawing/2014/main" id="{530BEDD5-D8A9-1751-D03B-CD6820E7B898}"/>
              </a:ext>
            </a:extLst>
          </p:cNvPr>
          <p:cNvSpPr/>
          <p:nvPr/>
        </p:nvSpPr>
        <p:spPr>
          <a:xfrm>
            <a:off x="4476996" y="1718153"/>
            <a:ext cx="6876803" cy="4953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9DDC90-44C3-5D0E-6893-E56CB30692AB}"/>
              </a:ext>
            </a:extLst>
          </p:cNvPr>
          <p:cNvSpPr/>
          <p:nvPr/>
        </p:nvSpPr>
        <p:spPr>
          <a:xfrm>
            <a:off x="4476997" y="2213453"/>
            <a:ext cx="6876802" cy="4953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8B7208-1D24-D4F3-D107-BC33608D45E3}"/>
              </a:ext>
            </a:extLst>
          </p:cNvPr>
          <p:cNvSpPr/>
          <p:nvPr/>
        </p:nvSpPr>
        <p:spPr>
          <a:xfrm>
            <a:off x="4476996" y="2708753"/>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732E82-6A61-4663-209E-169CBA538C60}"/>
              </a:ext>
            </a:extLst>
          </p:cNvPr>
          <p:cNvSpPr/>
          <p:nvPr/>
        </p:nvSpPr>
        <p:spPr>
          <a:xfrm>
            <a:off x="4476996" y="3083199"/>
            <a:ext cx="6876802" cy="39216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2">
            <a:extLst>
              <a:ext uri="{FF2B5EF4-FFF2-40B4-BE49-F238E27FC236}">
                <a16:creationId xmlns:a16="http://schemas.microsoft.com/office/drawing/2014/main" id="{8CB31A8B-9E93-C1CB-9CCB-5D342040FC8F}"/>
              </a:ext>
            </a:extLst>
          </p:cNvPr>
          <p:cNvSpPr>
            <a:spLocks noGrp="1"/>
          </p:cNvSpPr>
          <p:nvPr>
            <p:ph idx="1"/>
          </p:nvPr>
        </p:nvSpPr>
        <p:spPr>
          <a:xfrm>
            <a:off x="838200" y="1825625"/>
            <a:ext cx="5627559" cy="4351338"/>
          </a:xfrm>
        </p:spPr>
        <p:txBody>
          <a:bodyPr/>
          <a:lstStyle/>
          <a:p>
            <a:pPr marL="0" indent="0">
              <a:buNone/>
            </a:pPr>
            <a:r>
              <a:rPr lang="en-US"/>
              <a:t>An intervention method is selected based on the response to these two questions:</a:t>
            </a:r>
          </a:p>
          <a:p>
            <a:pPr marL="514350" indent="-514350">
              <a:buFont typeface="+mj-lt"/>
              <a:buAutoNum type="arabicPeriod"/>
            </a:pPr>
            <a:r>
              <a:rPr lang="en-US"/>
              <a:t>Can the student perform the replacement behavior?</a:t>
            </a:r>
          </a:p>
          <a:p>
            <a:pPr marL="514350" indent="-514350">
              <a:buFont typeface="+mj-lt"/>
              <a:buAutoNum type="arabicPeriod"/>
            </a:pPr>
            <a:r>
              <a:rPr lang="en-US"/>
              <a:t>Do antecedent conditions represent effective practices for this student?</a:t>
            </a:r>
          </a:p>
        </p:txBody>
      </p:sp>
      <p:pic>
        <p:nvPicPr>
          <p:cNvPr id="4" name="Picture 3">
            <a:extLst>
              <a:ext uri="{FF2B5EF4-FFF2-40B4-BE49-F238E27FC236}">
                <a16:creationId xmlns:a16="http://schemas.microsoft.com/office/drawing/2014/main" id="{D04D82D9-A6F6-EA2D-B2BF-8E6E57FAC3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84571" y="1477282"/>
            <a:ext cx="3346692" cy="4331014"/>
          </a:xfrm>
          <a:prstGeom prst="rect">
            <a:avLst/>
          </a:prstGeom>
          <a:ln>
            <a:solidFill>
              <a:schemeClr val="tx1"/>
            </a:solidFill>
          </a:ln>
        </p:spPr>
      </p:pic>
      <p:pic>
        <p:nvPicPr>
          <p:cNvPr id="5" name="Picture 4" descr="A group of people looking at a color chart&#10;&#10;Description automatically generated">
            <a:extLst>
              <a:ext uri="{FF2B5EF4-FFF2-40B4-BE49-F238E27FC236}">
                <a16:creationId xmlns:a16="http://schemas.microsoft.com/office/drawing/2014/main" id="{59869A30-820D-4B22-F8EC-1553D4235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7E471-71AB-121C-75CF-5168F639ED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a:t>A-R-E Components</a:t>
            </a:r>
          </a:p>
        </p:txBody>
      </p:sp>
      <p:sp>
        <p:nvSpPr>
          <p:cNvPr id="3" name="Content Placeholder 2">
            <a:extLst>
              <a:ext uri="{FF2B5EF4-FFF2-40B4-BE49-F238E27FC236}">
                <a16:creationId xmlns:a16="http://schemas.microsoft.com/office/drawing/2014/main" id="{B062157E-9FB2-3219-2324-1BFD7239A8B9}"/>
              </a:ext>
            </a:extLst>
          </p:cNvPr>
          <p:cNvSpPr>
            <a:spLocks noGrp="1"/>
          </p:cNvSpPr>
          <p:nvPr>
            <p:ph idx="1"/>
          </p:nvPr>
        </p:nvSpPr>
        <p:spPr/>
        <p:txBody>
          <a:bodyPr/>
          <a:lstStyle/>
          <a:p>
            <a:r>
              <a:rPr lang="en-US" b="1"/>
              <a:t>Antecedent Adjustments</a:t>
            </a:r>
            <a:r>
              <a:rPr lang="en-US"/>
              <a:t> - adjusting the antecedent conditions to increase likelihood replacement behavior will occur and (if applicable) providing instruction in the replacement behavior</a:t>
            </a:r>
          </a:p>
          <a:p>
            <a:r>
              <a:rPr lang="en-US" b="1"/>
              <a:t>Reinforcement Shifts </a:t>
            </a:r>
            <a:r>
              <a:rPr lang="en-US"/>
              <a:t>- reinforcing the replacement behavior to strengthen its occurrence</a:t>
            </a:r>
          </a:p>
          <a:p>
            <a:r>
              <a:rPr lang="en-US" b="1"/>
              <a:t>Extinction Procedures </a:t>
            </a:r>
            <a:r>
              <a:rPr lang="en-US"/>
              <a:t>- ensuring that the target behavior is not followed by reinforcement</a:t>
            </a:r>
          </a:p>
        </p:txBody>
      </p:sp>
      <p:pic>
        <p:nvPicPr>
          <p:cNvPr id="6" name="Picture 5" descr="A group of people looking at a color chart&#10;&#10;Description automatically generated">
            <a:extLst>
              <a:ext uri="{FF2B5EF4-FFF2-40B4-BE49-F238E27FC236}">
                <a16:creationId xmlns:a16="http://schemas.microsoft.com/office/drawing/2014/main" id="{66158435-F435-0758-F54F-44CF690FB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2B3-9F76-EFA1-7279-6982E2954390}"/>
            </a:ext>
          </a:extLst>
        </p:cNvPr>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4B9F4C51-9BAD-8029-89EB-C4A6482DC935}"/>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 y="0"/>
            <a:ext cx="12189775" cy="6858000"/>
          </a:xfrm>
        </p:spPr>
      </p:pic>
    </p:spTree>
    <p:extLst>
      <p:ext uri="{BB962C8B-B14F-4D97-AF65-F5344CB8AC3E}">
        <p14:creationId xmlns:p14="http://schemas.microsoft.com/office/powerpoint/2010/main" val="3881851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CB48-7880-1DC8-851C-D55AA8099F4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473EE1-9681-8CEA-BAC1-F638977FA290}"/>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p:blipFill>
        <p:spPr>
          <a:xfrm>
            <a:off x="-1" y="0"/>
            <a:ext cx="12189775" cy="6858000"/>
          </a:xfrm>
        </p:spPr>
      </p:pic>
    </p:spTree>
    <p:extLst>
      <p:ext uri="{BB962C8B-B14F-4D97-AF65-F5344CB8AC3E}">
        <p14:creationId xmlns:p14="http://schemas.microsoft.com/office/powerpoint/2010/main" val="20029449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AAAB-A71C-E4CF-932C-4B797B1021E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8D1789-2B7B-4D97-1E42-653EBB77CB1C}"/>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p:blipFill>
        <p:spPr>
          <a:xfrm>
            <a:off x="-1" y="0"/>
            <a:ext cx="12189775" cy="6858000"/>
          </a:xfrm>
        </p:spPr>
      </p:pic>
    </p:spTree>
    <p:extLst>
      <p:ext uri="{BB962C8B-B14F-4D97-AF65-F5344CB8AC3E}">
        <p14:creationId xmlns:p14="http://schemas.microsoft.com/office/powerpoint/2010/main" val="3811462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a:t>Illustration 1: </a:t>
            </a:r>
            <a:br>
              <a:rPr lang="en-US"/>
            </a:br>
            <a:r>
              <a:rPr lang="en-US"/>
              <a:t>David (2</a:t>
            </a:r>
            <a:r>
              <a:rPr lang="en-US" baseline="30000"/>
              <a:t>nd</a:t>
            </a:r>
            <a:r>
              <a:rPr lang="en-US"/>
              <a:t> Grade)</a:t>
            </a:r>
          </a:p>
        </p:txBody>
      </p:sp>
      <p:sp>
        <p:nvSpPr>
          <p:cNvPr id="3" name="Text Placeholder 2">
            <a:extLst>
              <a:ext uri="{FF2B5EF4-FFF2-40B4-BE49-F238E27FC236}">
                <a16:creationId xmlns:a16="http://schemas.microsoft.com/office/drawing/2014/main" id="{42A1B8B8-E99A-69C3-AF8B-C36966D7D68A}"/>
              </a:ext>
            </a:extLst>
          </p:cNvPr>
          <p:cNvSpPr>
            <a:spLocks noGrp="1"/>
          </p:cNvSpPr>
          <p:nvPr>
            <p:ph type="body" idx="1"/>
          </p:nvPr>
        </p:nvSpPr>
        <p:spPr/>
        <p:txBody>
          <a:bodyPr>
            <a:normAutofit/>
          </a:bodyPr>
          <a:lstStyle/>
          <a:p>
            <a:r>
              <a:rPr lang="en-US" sz="2000"/>
              <a:t>Germer, K. A., Kaplan, L. M., Giroux, L. N., Markham, E. H., Ferris, G. J., Oakes, W. P., &amp; Lane, K. L. (2011). A function-based intervention to increase a second-grade student's on-task behavior in a general education classroom. </a:t>
            </a:r>
            <a:r>
              <a:rPr lang="en-US" sz="2000" i="1"/>
              <a:t>Beyond Behavior</a:t>
            </a:r>
            <a:r>
              <a:rPr lang="en-US" sz="2000"/>
              <a:t>, </a:t>
            </a:r>
            <a:r>
              <a:rPr lang="en-US" sz="2000" i="1"/>
              <a:t>20</a:t>
            </a:r>
            <a:r>
              <a:rPr lang="en-US" sz="2000"/>
              <a:t>(3).</a:t>
            </a:r>
          </a:p>
          <a:p>
            <a:endParaRPr lang="en-US" sz="2000"/>
          </a:p>
        </p:txBody>
      </p:sp>
    </p:spTree>
    <p:extLst>
      <p:ext uri="{BB962C8B-B14F-4D97-AF65-F5344CB8AC3E}">
        <p14:creationId xmlns:p14="http://schemas.microsoft.com/office/powerpoint/2010/main" val="187123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DDFDC0E-3C74-297D-F8BC-28DF401B5A55}"/>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Content Placeholder 4">
            <a:extLst>
              <a:ext uri="{FF2B5EF4-FFF2-40B4-BE49-F238E27FC236}">
                <a16:creationId xmlns:a16="http://schemas.microsoft.com/office/drawing/2014/main" id="{E32F58DD-DEE1-4BA2-6D8D-8119FCA49806}"/>
              </a:ext>
            </a:extLst>
          </p:cNvPr>
          <p:cNvGraphicFramePr>
            <a:graphicFrameLocks noGrp="1"/>
          </p:cNvGraphicFramePr>
          <p:nvPr>
            <p:ph idx="1"/>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Content Placeholder 4">
            <a:extLst>
              <a:ext uri="{FF2B5EF4-FFF2-40B4-BE49-F238E27FC236}">
                <a16:creationId xmlns:a16="http://schemas.microsoft.com/office/drawing/2014/main" id="{D8CF794D-D950-D675-AEB7-39B1DDF240F2}"/>
              </a:ext>
            </a:extLst>
          </p:cNvPr>
          <p:cNvGraphicFramePr>
            <a:graphicFrameLocks noGrp="1"/>
          </p:cNvGraphicFramePr>
          <p:nvPr>
            <p:ph idx="1"/>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leaving assigned instructional area without teacher permission</a:t>
                      </a:r>
                    </a:p>
                    <a:p>
                      <a:pPr marL="285750" lvl="0" indent="-285750">
                        <a:buFont typeface="Arial" panose="020B0604020202020204" pitchFamily="34" charset="0"/>
                        <a:buChar char="•"/>
                      </a:pPr>
                      <a:r>
                        <a:rPr lang="en-US" sz="1600"/>
                        <a:t> inappropriately making comments to teacher or peers unrelated to instruction</a:t>
                      </a:r>
                    </a:p>
                    <a:p>
                      <a:pPr marL="285750" lvl="0" indent="-285750">
                        <a:buFont typeface="Arial" panose="020B0604020202020204" pitchFamily="34" charset="0"/>
                        <a:buChar char="•"/>
                      </a:pPr>
                      <a:r>
                        <a:rPr lang="en-US" sz="1600"/>
                        <a:t>attending to anything other than the academic task</a:t>
                      </a:r>
                    </a:p>
                    <a:p>
                      <a:pPr marL="285750" lvl="0" indent="-285750">
                        <a:buFont typeface="Arial" panose="020B0604020202020204" pitchFamily="34" charset="0"/>
                        <a:buChar char="•"/>
                      </a:pPr>
                      <a:r>
                        <a:rPr lang="en-US" sz="1600"/>
                        <a:t>doing unassigned tasks</a:t>
                      </a:r>
                    </a:p>
                    <a:p>
                      <a:pPr marL="285750" lvl="0" indent="-285750">
                        <a:buFont typeface="Arial" panose="020B0604020202020204" pitchFamily="34" charset="0"/>
                        <a:buChar char="•"/>
                      </a:pPr>
                      <a:r>
                        <a:rPr lang="en-US" sz="1600"/>
                        <a:t>using instructional materials inappropriately</a:t>
                      </a:r>
                    </a:p>
                    <a:p>
                      <a:pPr marL="285750" lvl="0" indent="-285750">
                        <a:buFont typeface="Arial" panose="020B0604020202020204" pitchFamily="34" charset="0"/>
                        <a:buChar char="•"/>
                      </a:pPr>
                      <a:r>
                        <a:rPr lang="en-US" sz="1600"/>
                        <a:t>taking more than 30 s to prepare for instructional task. </a:t>
                      </a:r>
                      <a:r>
                        <a:rPr lang="en-US" sz="140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pic>
        <p:nvPicPr>
          <p:cNvPr id="2" name="Picture 1" descr="A close-up of a document&#10;&#10;AI-generated content may be incorrect.">
            <a:extLst>
              <a:ext uri="{FF2B5EF4-FFF2-40B4-BE49-F238E27FC236}">
                <a16:creationId xmlns:a16="http://schemas.microsoft.com/office/drawing/2014/main" id="{0A27A912-B106-EAC7-CB11-349FB88328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3C0CCAA-5B33-7A41-1898-64B558A16F99}"/>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23554" name="Rectangle 3">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3">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8F645627-B7F8-4D89-0DD1-5623C4AB6BDA}"/>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pic>
        <p:nvPicPr>
          <p:cNvPr id="5" name="Picture 4">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3958" r="-3958"/>
          <a:stretch/>
        </p:blipFill>
        <p:spPr>
          <a:xfrm>
            <a:off x="1665512" y="1905000"/>
            <a:ext cx="8544190" cy="4800600"/>
          </a:xfrm>
          <a:prstGeom prst="rect">
            <a:avLst/>
          </a:prstGeom>
        </p:spPr>
      </p:pic>
      <p:sp>
        <p:nvSpPr>
          <p:cNvPr id="6" name="Oval 5">
            <a:extLst>
              <a:ext uri="{FF2B5EF4-FFF2-40B4-BE49-F238E27FC236}">
                <a16:creationId xmlns:a16="http://schemas.microsoft.com/office/drawing/2014/main" id="{F1C33302-4CFF-39A5-9749-D6EDA50709A6}"/>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B7F4A1-8B6B-5DDA-B620-C9487BD81D96}"/>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EA97E9-E375-7FB3-F7F5-B27161BF951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075418F-6BD8-37E6-2382-1FD2CA1B7EB8}"/>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Measurement</a:t>
            </a:r>
            <a:r>
              <a:rPr lang="en-US" sz="3400"/>
              <a:t> </a:t>
            </a:r>
          </a:p>
        </p:txBody>
      </p:sp>
      <p:sp>
        <p:nvSpPr>
          <p:cNvPr id="18434" name="Rectangle 3">
            <a:extLst>
              <a:ext uri="{FF2B5EF4-FFF2-40B4-BE49-F238E27FC236}">
                <a16:creationId xmlns:a16="http://schemas.microsoft.com/office/drawing/2014/main" id="{6A556ADF-B031-D2B2-A247-AA172D1AEDD7}"/>
              </a:ext>
            </a:extLst>
          </p:cNvPr>
          <p:cNvSpPr>
            <a:spLocks noGrp="1" noChangeArrowheads="1"/>
          </p:cNvSpPr>
          <p:nvPr>
            <p:ph idx="1"/>
          </p:nvPr>
        </p:nvSpPr>
        <p:spPr>
          <a:xfrm>
            <a:off x="838201" y="1825625"/>
            <a:ext cx="9554028" cy="2136775"/>
          </a:xfrm>
        </p:spPr>
        <p:txBody>
          <a:bodyPr>
            <a:normAutofit/>
          </a:bodyPr>
          <a:lstStyle/>
          <a:p>
            <a:pPr marL="0" indent="0" eaLnBrk="1" hangingPunct="1">
              <a:buNone/>
            </a:pPr>
            <a:r>
              <a:rPr lang="en-US">
                <a:ea typeface="ＭＳ Ｐゴシック" pitchFamily="34" charset="-128"/>
                <a:cs typeface="Times New Roman" pitchFamily="18" charset="0"/>
              </a:rPr>
              <a:t>Duration</a:t>
            </a:r>
          </a:p>
          <a:p>
            <a:pPr lvl="1">
              <a:buFont typeface="Arial"/>
              <a:buChar char="•"/>
            </a:pPr>
            <a:r>
              <a:rPr lang="en-US"/>
              <a:t>Measured academic engagement</a:t>
            </a:r>
          </a:p>
          <a:p>
            <a:pPr lvl="1">
              <a:buFont typeface="Arial"/>
              <a:buChar char="•"/>
            </a:pPr>
            <a:r>
              <a:rPr lang="en-US"/>
              <a:t>20-min sessions during morning instructional time</a:t>
            </a:r>
          </a:p>
          <a:p>
            <a:pPr lvl="1" eaLnBrk="1" hangingPunct="1">
              <a:buFont typeface="Wingdings" pitchFamily="2" charset="2"/>
              <a:buNone/>
            </a:pPr>
            <a:endParaRPr lang="en-US">
              <a:ea typeface="ＭＳ Ｐゴシック" pitchFamily="34" charset="-128"/>
              <a:cs typeface="Times New Roman" pitchFamily="18" charset="0"/>
            </a:endParaRPr>
          </a:p>
          <a:p>
            <a:pPr lvl="1" eaLnBrk="1" hangingPunct="1"/>
            <a:endParaRPr lang="en-US">
              <a:ea typeface="ＭＳ Ｐゴシック" pitchFamily="34" charset="-128"/>
              <a:cs typeface="Times New Roman" pitchFamily="18" charset="0"/>
            </a:endParaRPr>
          </a:p>
          <a:p>
            <a:pPr lvl="1" eaLnBrk="1" hangingPunct="1">
              <a:buFont typeface="Wingdings" pitchFamily="2" charset="2"/>
              <a:buNone/>
            </a:pPr>
            <a:endParaRPr lang="en-US">
              <a:ea typeface="ＭＳ Ｐゴシック" pitchFamily="34" charset="-128"/>
              <a:cs typeface="Times New Roman" pitchFamily="18" charset="0"/>
            </a:endParaRPr>
          </a:p>
        </p:txBody>
      </p:sp>
      <p:pic>
        <p:nvPicPr>
          <p:cNvPr id="9" name="Picture 8" descr="Screen shot 2011-04-10 at 3.31.27 PM.png">
            <a:extLst>
              <a:ext uri="{FF2B5EF4-FFF2-40B4-BE49-F238E27FC236}">
                <a16:creationId xmlns:a16="http://schemas.microsoft.com/office/drawing/2014/main" id="{B0208B8D-E3DC-BB77-E4F9-BB8C7C6BF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742" y="3519898"/>
            <a:ext cx="4612961" cy="2972977"/>
          </a:xfrm>
          <a:prstGeom prst="rect">
            <a:avLst/>
          </a:prstGeom>
          <a:ln>
            <a:solidFill>
              <a:schemeClr val="tx1"/>
            </a:solidFill>
          </a:ln>
        </p:spPr>
      </p:pic>
      <p:pic>
        <p:nvPicPr>
          <p:cNvPr id="5" name="Graphic 4" descr="Stopwatch 33% outline">
            <a:extLst>
              <a:ext uri="{FF2B5EF4-FFF2-40B4-BE49-F238E27FC236}">
                <a16:creationId xmlns:a16="http://schemas.microsoft.com/office/drawing/2014/main" id="{722DF337-6FC6-05B1-79FE-078A97B4B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4056" y="4097337"/>
            <a:ext cx="1981200" cy="1981200"/>
          </a:xfrm>
          <a:prstGeom prst="rect">
            <a:avLst/>
          </a:prstGeom>
        </p:spPr>
      </p:pic>
    </p:spTree>
    <p:extLst>
      <p:ext uri="{BB962C8B-B14F-4D97-AF65-F5344CB8AC3E}">
        <p14:creationId xmlns:p14="http://schemas.microsoft.com/office/powerpoint/2010/main" val="29429297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graphicFrame>
        <p:nvGraphicFramePr>
          <p:cNvPr id="3" name="Content Placeholder 4">
            <a:extLst>
              <a:ext uri="{FF2B5EF4-FFF2-40B4-BE49-F238E27FC236}">
                <a16:creationId xmlns:a16="http://schemas.microsoft.com/office/drawing/2014/main" id="{0A65D92A-0EEF-249C-1D50-DE725D1BB843}"/>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Stoplight system                                   </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21629" y="3366552"/>
            <a:ext cx="428953" cy="367674"/>
          </a:xfrm>
          <a:prstGeom prst="rect">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5" name="Rectangle 4"/>
          <p:cNvSpPr/>
          <p:nvPr/>
        </p:nvSpPr>
        <p:spPr>
          <a:xfrm>
            <a:off x="3947912" y="2508646"/>
            <a:ext cx="428953" cy="367674"/>
          </a:xfrm>
          <a:prstGeom prst="rect">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6" name="Rectangle 5"/>
          <p:cNvSpPr/>
          <p:nvPr/>
        </p:nvSpPr>
        <p:spPr>
          <a:xfrm>
            <a:off x="5816921" y="1528182"/>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7" name="Rectangle 6"/>
          <p:cNvSpPr/>
          <p:nvPr/>
        </p:nvSpPr>
        <p:spPr>
          <a:xfrm>
            <a:off x="6521629" y="2324809"/>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8" name="Rectangle 7"/>
          <p:cNvSpPr/>
          <p:nvPr/>
        </p:nvSpPr>
        <p:spPr>
          <a:xfrm>
            <a:off x="7165059" y="1528182"/>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9" name="Rectangle 8"/>
          <p:cNvSpPr/>
          <p:nvPr/>
        </p:nvSpPr>
        <p:spPr>
          <a:xfrm>
            <a:off x="5387968" y="3366552"/>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0" name="Rectangle 9"/>
          <p:cNvSpPr/>
          <p:nvPr/>
        </p:nvSpPr>
        <p:spPr>
          <a:xfrm>
            <a:off x="4346225" y="3826144"/>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1" name="Rectangle 10"/>
          <p:cNvSpPr/>
          <p:nvPr/>
        </p:nvSpPr>
        <p:spPr>
          <a:xfrm>
            <a:off x="7674474" y="3366552"/>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2" name="Rectangle 11"/>
          <p:cNvSpPr/>
          <p:nvPr/>
        </p:nvSpPr>
        <p:spPr>
          <a:xfrm>
            <a:off x="7674474" y="2324809"/>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3" name="Rectangle 12"/>
          <p:cNvSpPr/>
          <p:nvPr/>
        </p:nvSpPr>
        <p:spPr>
          <a:xfrm>
            <a:off x="5387968" y="2324809"/>
            <a:ext cx="428953" cy="36767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4" name="Rectangle 13"/>
          <p:cNvSpPr/>
          <p:nvPr/>
        </p:nvSpPr>
        <p:spPr>
          <a:xfrm>
            <a:off x="2478821" y="1288832"/>
            <a:ext cx="426471" cy="2941392"/>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5" name="Rectangle 14"/>
          <p:cNvSpPr/>
          <p:nvPr/>
        </p:nvSpPr>
        <p:spPr>
          <a:xfrm>
            <a:off x="2603363" y="4837249"/>
            <a:ext cx="241525" cy="58215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16" name="Rectangle 15"/>
          <p:cNvSpPr/>
          <p:nvPr/>
        </p:nvSpPr>
        <p:spPr>
          <a:xfrm>
            <a:off x="3273843" y="152401"/>
            <a:ext cx="4963599" cy="46965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1" name="Rectangle 20"/>
          <p:cNvSpPr/>
          <p:nvPr/>
        </p:nvSpPr>
        <p:spPr>
          <a:xfrm>
            <a:off x="9351918" y="3979343"/>
            <a:ext cx="233661" cy="116430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3" name="Rectangle 22"/>
          <p:cNvSpPr/>
          <p:nvPr/>
        </p:nvSpPr>
        <p:spPr>
          <a:xfrm>
            <a:off x="8850230" y="3979342"/>
            <a:ext cx="245116" cy="73534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4" name="Rectangle 23"/>
          <p:cNvSpPr/>
          <p:nvPr/>
        </p:nvSpPr>
        <p:spPr>
          <a:xfrm>
            <a:off x="3273842" y="5572596"/>
            <a:ext cx="4779762" cy="44720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6" name="Block Arc 25"/>
          <p:cNvSpPr/>
          <p:nvPr/>
        </p:nvSpPr>
        <p:spPr>
          <a:xfrm rot="20125042">
            <a:off x="8237440" y="5002308"/>
            <a:ext cx="980464" cy="857906"/>
          </a:xfrm>
          <a:prstGeom prst="blockArc">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7" name="Rectangle 26"/>
          <p:cNvSpPr/>
          <p:nvPr/>
        </p:nvSpPr>
        <p:spPr>
          <a:xfrm>
            <a:off x="2940486" y="1528183"/>
            <a:ext cx="600791" cy="211412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29" name="Rectangle 28"/>
          <p:cNvSpPr/>
          <p:nvPr/>
        </p:nvSpPr>
        <p:spPr>
          <a:xfrm rot="5400000">
            <a:off x="4085789" y="440481"/>
            <a:ext cx="275755" cy="189964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1" name="Rectangle 30"/>
          <p:cNvSpPr/>
          <p:nvPr/>
        </p:nvSpPr>
        <p:spPr>
          <a:xfrm>
            <a:off x="3917271" y="4408296"/>
            <a:ext cx="3799298" cy="116430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2" name="Down Arrow 31"/>
          <p:cNvSpPr/>
          <p:nvPr/>
        </p:nvSpPr>
        <p:spPr>
          <a:xfrm>
            <a:off x="5816921" y="1129869"/>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3" name="Down Arrow 32"/>
          <p:cNvSpPr/>
          <p:nvPr/>
        </p:nvSpPr>
        <p:spPr>
          <a:xfrm>
            <a:off x="7674474" y="1895857"/>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4" name="Down Arrow 33"/>
          <p:cNvSpPr/>
          <p:nvPr/>
        </p:nvSpPr>
        <p:spPr>
          <a:xfrm>
            <a:off x="7165059" y="1129869"/>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5" name="Down Arrow 34"/>
          <p:cNvSpPr/>
          <p:nvPr/>
        </p:nvSpPr>
        <p:spPr>
          <a:xfrm>
            <a:off x="6521629" y="1895857"/>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6" name="Down Arrow 35"/>
          <p:cNvSpPr/>
          <p:nvPr/>
        </p:nvSpPr>
        <p:spPr>
          <a:xfrm>
            <a:off x="5387968" y="1895857"/>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7" name="Down Arrow 36"/>
          <p:cNvSpPr/>
          <p:nvPr/>
        </p:nvSpPr>
        <p:spPr>
          <a:xfrm>
            <a:off x="5387968" y="2968239"/>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8" name="Down Arrow 37"/>
          <p:cNvSpPr/>
          <p:nvPr/>
        </p:nvSpPr>
        <p:spPr>
          <a:xfrm>
            <a:off x="6521629" y="2968239"/>
            <a:ext cx="428953" cy="306395"/>
          </a:xfrm>
          <a:prstGeom prst="downArrow">
            <a:avLst/>
          </a:prstGeom>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39" name="Down Arrow 38"/>
          <p:cNvSpPr/>
          <p:nvPr/>
        </p:nvSpPr>
        <p:spPr>
          <a:xfrm>
            <a:off x="7674474" y="2968239"/>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2" name="Down Arrow 41"/>
          <p:cNvSpPr/>
          <p:nvPr/>
        </p:nvSpPr>
        <p:spPr>
          <a:xfrm rot="5400000">
            <a:off x="4407504" y="2569926"/>
            <a:ext cx="428953" cy="306395"/>
          </a:xfrm>
          <a:prstGeom prst="downArrow">
            <a:avLst/>
          </a:prstGeom>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3" name="Down Arrow 42"/>
          <p:cNvSpPr/>
          <p:nvPr/>
        </p:nvSpPr>
        <p:spPr>
          <a:xfrm rot="16200000">
            <a:off x="3886633" y="3887424"/>
            <a:ext cx="428953" cy="306395"/>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5" name="Rectangle 44"/>
          <p:cNvSpPr/>
          <p:nvPr/>
        </p:nvSpPr>
        <p:spPr>
          <a:xfrm>
            <a:off x="6521628" y="670277"/>
            <a:ext cx="857906" cy="18383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7" name="Oval 46"/>
          <p:cNvSpPr/>
          <p:nvPr/>
        </p:nvSpPr>
        <p:spPr>
          <a:xfrm>
            <a:off x="8605114" y="5312161"/>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8" name="Oval 47"/>
          <p:cNvSpPr/>
          <p:nvPr/>
        </p:nvSpPr>
        <p:spPr>
          <a:xfrm>
            <a:off x="7980868" y="5204923"/>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9" name="Oval 48"/>
          <p:cNvSpPr/>
          <p:nvPr/>
        </p:nvSpPr>
        <p:spPr>
          <a:xfrm>
            <a:off x="8114882" y="4837249"/>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50" name="Oval 49"/>
          <p:cNvSpPr/>
          <p:nvPr/>
        </p:nvSpPr>
        <p:spPr>
          <a:xfrm>
            <a:off x="8482556" y="4714691"/>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53" name="Oval 52"/>
          <p:cNvSpPr/>
          <p:nvPr/>
        </p:nvSpPr>
        <p:spPr>
          <a:xfrm>
            <a:off x="6490989" y="1080924"/>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54" name="Oval 53"/>
          <p:cNvSpPr/>
          <p:nvPr/>
        </p:nvSpPr>
        <p:spPr>
          <a:xfrm>
            <a:off x="6919942" y="1080924"/>
            <a:ext cx="245116" cy="2144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457200"/>
            <a:endParaRPr lang="en-US">
              <a:solidFill>
                <a:prstClr val="black"/>
              </a:solidFill>
              <a:latin typeface="Times New Roman" pitchFamily="18" charset="0"/>
              <a:cs typeface="Times New Roman" pitchFamily="18" charset="0"/>
            </a:endParaRPr>
          </a:p>
        </p:txBody>
      </p:sp>
      <p:sp>
        <p:nvSpPr>
          <p:cNvPr id="46" name="TextBox 45"/>
          <p:cNvSpPr txBox="1"/>
          <p:nvPr/>
        </p:nvSpPr>
        <p:spPr>
          <a:xfrm>
            <a:off x="5418606" y="4929166"/>
            <a:ext cx="1317498"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Carpet</a:t>
            </a:r>
          </a:p>
        </p:txBody>
      </p:sp>
      <p:sp>
        <p:nvSpPr>
          <p:cNvPr id="51" name="TextBox 50"/>
          <p:cNvSpPr txBox="1"/>
          <p:nvPr/>
        </p:nvSpPr>
        <p:spPr>
          <a:xfrm>
            <a:off x="4491695" y="5638800"/>
            <a:ext cx="2899296"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Charts and Whiteboard</a:t>
            </a:r>
          </a:p>
        </p:txBody>
      </p:sp>
      <p:sp>
        <p:nvSpPr>
          <p:cNvPr id="52" name="TextBox 51"/>
          <p:cNvSpPr txBox="1"/>
          <p:nvPr/>
        </p:nvSpPr>
        <p:spPr>
          <a:xfrm>
            <a:off x="2478821" y="4788079"/>
            <a:ext cx="461665" cy="628110"/>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defTabSz="457200"/>
            <a:r>
              <a:rPr lang="en-US">
                <a:solidFill>
                  <a:prstClr val="black"/>
                </a:solidFill>
                <a:latin typeface="Times New Roman" pitchFamily="18" charset="0"/>
                <a:cs typeface="Times New Roman" pitchFamily="18" charset="0"/>
              </a:rPr>
              <a:t>Door</a:t>
            </a:r>
          </a:p>
        </p:txBody>
      </p:sp>
      <p:sp>
        <p:nvSpPr>
          <p:cNvPr id="55" name="TextBox 54"/>
          <p:cNvSpPr txBox="1"/>
          <p:nvPr/>
        </p:nvSpPr>
        <p:spPr>
          <a:xfrm rot="16200000">
            <a:off x="2196013" y="2481430"/>
            <a:ext cx="1011104"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Lockers</a:t>
            </a:r>
          </a:p>
        </p:txBody>
      </p:sp>
      <p:sp>
        <p:nvSpPr>
          <p:cNvPr id="56" name="TextBox 55"/>
          <p:cNvSpPr txBox="1"/>
          <p:nvPr/>
        </p:nvSpPr>
        <p:spPr>
          <a:xfrm rot="16200000">
            <a:off x="8793644" y="2323980"/>
            <a:ext cx="128685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Windows</a:t>
            </a:r>
          </a:p>
        </p:txBody>
      </p:sp>
      <p:sp>
        <p:nvSpPr>
          <p:cNvPr id="57" name="TextBox 56"/>
          <p:cNvSpPr txBox="1"/>
          <p:nvPr/>
        </p:nvSpPr>
        <p:spPr>
          <a:xfrm>
            <a:off x="4480238" y="240268"/>
            <a:ext cx="2910752"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Storage Shelves and Books</a:t>
            </a:r>
          </a:p>
        </p:txBody>
      </p:sp>
      <p:sp>
        <p:nvSpPr>
          <p:cNvPr id="58" name="TextBox 57"/>
          <p:cNvSpPr txBox="1"/>
          <p:nvPr/>
        </p:nvSpPr>
        <p:spPr>
          <a:xfrm>
            <a:off x="6490990" y="661333"/>
            <a:ext cx="88619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Table</a:t>
            </a:r>
          </a:p>
        </p:txBody>
      </p:sp>
      <p:sp>
        <p:nvSpPr>
          <p:cNvPr id="59" name="TextBox 58"/>
          <p:cNvSpPr txBox="1"/>
          <p:nvPr/>
        </p:nvSpPr>
        <p:spPr>
          <a:xfrm rot="15119010">
            <a:off x="8682516" y="347311"/>
            <a:ext cx="1208751"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Teacher Storage</a:t>
            </a:r>
          </a:p>
        </p:txBody>
      </p:sp>
      <p:sp>
        <p:nvSpPr>
          <p:cNvPr id="60" name="TextBox 59"/>
          <p:cNvSpPr txBox="1"/>
          <p:nvPr/>
        </p:nvSpPr>
        <p:spPr>
          <a:xfrm>
            <a:off x="3232427" y="1188803"/>
            <a:ext cx="238109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Manipulative Shelf</a:t>
            </a:r>
          </a:p>
        </p:txBody>
      </p:sp>
      <p:sp>
        <p:nvSpPr>
          <p:cNvPr id="63" name="TextBox 62"/>
          <p:cNvSpPr txBox="1"/>
          <p:nvPr/>
        </p:nvSpPr>
        <p:spPr>
          <a:xfrm rot="16200000">
            <a:off x="2558997" y="2245314"/>
            <a:ext cx="1194941"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Bookshelf</a:t>
            </a:r>
          </a:p>
        </p:txBody>
      </p:sp>
      <p:sp>
        <p:nvSpPr>
          <p:cNvPr id="64" name="TextBox 63"/>
          <p:cNvSpPr txBox="1"/>
          <p:nvPr/>
        </p:nvSpPr>
        <p:spPr>
          <a:xfrm rot="16200000">
            <a:off x="7394709" y="2219402"/>
            <a:ext cx="263499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Teacher  Work Space</a:t>
            </a:r>
          </a:p>
        </p:txBody>
      </p:sp>
      <p:sp>
        <p:nvSpPr>
          <p:cNvPr id="65" name="TextBox 64"/>
          <p:cNvSpPr txBox="1"/>
          <p:nvPr/>
        </p:nvSpPr>
        <p:spPr>
          <a:xfrm rot="16200000">
            <a:off x="8497124" y="4065166"/>
            <a:ext cx="1797068"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Computers</a:t>
            </a:r>
          </a:p>
        </p:txBody>
      </p:sp>
      <p:sp>
        <p:nvSpPr>
          <p:cNvPr id="66" name="TextBox 65"/>
          <p:cNvSpPr txBox="1"/>
          <p:nvPr/>
        </p:nvSpPr>
        <p:spPr>
          <a:xfrm rot="16200000">
            <a:off x="8539415" y="4113180"/>
            <a:ext cx="85790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Table</a:t>
            </a:r>
          </a:p>
        </p:txBody>
      </p:sp>
      <p:sp>
        <p:nvSpPr>
          <p:cNvPr id="61" name="TextBox 60"/>
          <p:cNvSpPr txBox="1"/>
          <p:nvPr/>
        </p:nvSpPr>
        <p:spPr>
          <a:xfrm>
            <a:off x="1676401" y="6305490"/>
            <a:ext cx="3937119"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schemeClr val="tx1"/>
                </a:solidFill>
                <a:latin typeface="Times New Roman" pitchFamily="18" charset="0"/>
                <a:cs typeface="Times New Roman" pitchFamily="18" charset="0"/>
              </a:rPr>
              <a:t>Note: David’s seat pre-intervention</a:t>
            </a:r>
          </a:p>
        </p:txBody>
      </p:sp>
      <p:sp>
        <p:nvSpPr>
          <p:cNvPr id="67" name="TextBox 66"/>
          <p:cNvSpPr txBox="1"/>
          <p:nvPr/>
        </p:nvSpPr>
        <p:spPr>
          <a:xfrm rot="20168262">
            <a:off x="8380188" y="5515428"/>
            <a:ext cx="1318365"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a:solidFill>
                  <a:prstClr val="black"/>
                </a:solidFill>
                <a:latin typeface="Times New Roman" pitchFamily="18" charset="0"/>
                <a:cs typeface="Times New Roman" pitchFamily="18" charset="0"/>
              </a:rPr>
              <a:t>Reading Area</a:t>
            </a:r>
          </a:p>
        </p:txBody>
      </p:sp>
      <p:sp>
        <p:nvSpPr>
          <p:cNvPr id="62" name="TextBox 61"/>
          <p:cNvSpPr txBox="1"/>
          <p:nvPr/>
        </p:nvSpPr>
        <p:spPr>
          <a:xfrm>
            <a:off x="5844020" y="6305490"/>
            <a:ext cx="4595380" cy="400110"/>
          </a:xfrm>
          <a:prstGeom prst="rect">
            <a:avLst/>
          </a:prstGeom>
          <a:solidFill>
            <a:schemeClr val="accent4">
              <a:lumMod val="7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57200"/>
            <a:r>
              <a:rPr lang="en-US" sz="2000">
                <a:solidFill>
                  <a:prstClr val="white"/>
                </a:solidFill>
                <a:latin typeface="Times New Roman" pitchFamily="18" charset="0"/>
                <a:cs typeface="Times New Roman" pitchFamily="18" charset="0"/>
              </a:rPr>
              <a:t>Note: David’s seat during the intervention</a:t>
            </a:r>
          </a:p>
        </p:txBody>
      </p:sp>
    </p:spTree>
    <p:extLst>
      <p:ext uri="{BB962C8B-B14F-4D97-AF65-F5344CB8AC3E}">
        <p14:creationId xmlns:p14="http://schemas.microsoft.com/office/powerpoint/2010/main" val="505170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87A8-77B7-60E6-EBC1-198342B99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BABB9-4E6B-B676-27C9-F32C8F4C23C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6" name="Content Placeholder 5">
            <a:extLst>
              <a:ext uri="{FF2B5EF4-FFF2-40B4-BE49-F238E27FC236}">
                <a16:creationId xmlns:a16="http://schemas.microsoft.com/office/drawing/2014/main" id="{D9995757-16BC-3791-514D-2846C6429347}"/>
              </a:ext>
            </a:extLst>
          </p:cNvPr>
          <p:cNvSpPr>
            <a:spLocks noGrp="1"/>
          </p:cNvSpPr>
          <p:nvPr>
            <p:ph idx="1"/>
          </p:nvPr>
        </p:nvSpPr>
        <p:spPr/>
        <p:txBody>
          <a:bodyPr/>
          <a:lstStyle/>
          <a:p>
            <a:pPr marL="0" indent="0">
              <a:buNone/>
            </a:pPr>
            <a:r>
              <a:rPr lang="en-US" b="1"/>
              <a:t>Stoplight System</a:t>
            </a:r>
          </a:p>
          <a:p>
            <a:r>
              <a:rPr lang="en-US"/>
              <a:t>Affixed to the side of David’s desk</a:t>
            </a:r>
          </a:p>
          <a:p>
            <a:pPr lvl="1"/>
            <a:r>
              <a:rPr lang="en-US"/>
              <a:t>David used a clothespin to signal which “light” he was on</a:t>
            </a:r>
          </a:p>
          <a:p>
            <a:r>
              <a:rPr lang="en-US"/>
              <a:t> Green, yellow, and red “lights”</a:t>
            </a:r>
          </a:p>
          <a:p>
            <a:pPr lvl="1"/>
            <a:r>
              <a:rPr lang="en-US"/>
              <a:t>Green: “I’m doing my work!”</a:t>
            </a:r>
          </a:p>
          <a:p>
            <a:pPr lvl="1"/>
            <a:r>
              <a:rPr lang="en-US"/>
              <a:t>Yellow: “I’m asking a friend for help!”</a:t>
            </a:r>
          </a:p>
          <a:p>
            <a:pPr lvl="1"/>
            <a:r>
              <a:rPr lang="en-US"/>
              <a:t>Red: “I still need help! I’m asking my teacher.”</a:t>
            </a:r>
          </a:p>
          <a:p>
            <a:r>
              <a:rPr lang="en-US"/>
              <a:t> “I’m done!” to signal completion</a:t>
            </a:r>
          </a:p>
          <a:p>
            <a:pPr marL="0" indent="0">
              <a:buNone/>
            </a:pPr>
            <a:endParaRPr lang="en-US"/>
          </a:p>
        </p:txBody>
      </p:sp>
    </p:spTree>
    <p:extLst>
      <p:ext uri="{BB962C8B-B14F-4D97-AF65-F5344CB8AC3E}">
        <p14:creationId xmlns:p14="http://schemas.microsoft.com/office/powerpoint/2010/main" val="2644068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graphicFrame>
        <p:nvGraphicFramePr>
          <p:cNvPr id="3" name="Content Placeholder 4">
            <a:extLst>
              <a:ext uri="{FF2B5EF4-FFF2-40B4-BE49-F238E27FC236}">
                <a16:creationId xmlns:a16="http://schemas.microsoft.com/office/drawing/2014/main" id="{65679D26-B1B4-57A5-FD2D-AB6C76AC8349}"/>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graphicFrame>
        <p:nvGraphicFramePr>
          <p:cNvPr id="3" name="Content Placeholder 4">
            <a:extLst>
              <a:ext uri="{FF2B5EF4-FFF2-40B4-BE49-F238E27FC236}">
                <a16:creationId xmlns:a16="http://schemas.microsoft.com/office/drawing/2014/main" id="{EE4DCEF2-BE4F-ED3A-5E05-67DABB2F4388}"/>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00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E74-A645-F112-0625-496577456E55}"/>
              </a:ext>
            </a:extLst>
          </p:cNvPr>
          <p:cNvSpPr>
            <a:spLocks noGrp="1"/>
          </p:cNvSpPr>
          <p:nvPr>
            <p:ph type="title"/>
          </p:nvPr>
        </p:nvSpPr>
        <p:spPr/>
        <p:txBody>
          <a:bodyPr/>
          <a:lstStyle/>
          <a:p>
            <a:r>
              <a:rPr lang="en-US"/>
              <a:t>Treatment Integrity</a:t>
            </a:r>
          </a:p>
        </p:txBody>
      </p:sp>
      <p:pic>
        <p:nvPicPr>
          <p:cNvPr id="5" name="Content Placeholder 4" descr="A checklist with a number of text&#10;&#10;AI-generated content may be incorrect.">
            <a:extLst>
              <a:ext uri="{FF2B5EF4-FFF2-40B4-BE49-F238E27FC236}">
                <a16:creationId xmlns:a16="http://schemas.microsoft.com/office/drawing/2014/main" id="{4F570A1C-A072-340A-D8C9-C3A5177B76B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47079" y="1553334"/>
            <a:ext cx="6566940" cy="5074452"/>
          </a:xfrm>
          <a:ln>
            <a:solidFill>
              <a:schemeClr val="tx1"/>
            </a:solidFill>
          </a:ln>
        </p:spPr>
      </p:pic>
      <p:pic>
        <p:nvPicPr>
          <p:cNvPr id="6" name="Picture 5" descr="A group of people looking at a color chart&#10;&#10;Description automatically generated">
            <a:extLst>
              <a:ext uri="{FF2B5EF4-FFF2-40B4-BE49-F238E27FC236}">
                <a16:creationId xmlns:a16="http://schemas.microsoft.com/office/drawing/2014/main" id="{EFDCC864-F65B-D966-F268-942B92FA65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1645521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76DE-6C20-53B0-1477-55DB9DAF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833A2-038F-1F8E-37F3-F283FD25D59A}"/>
              </a:ext>
            </a:extLst>
          </p:cNvPr>
          <p:cNvSpPr>
            <a:spLocks noGrp="1"/>
          </p:cNvSpPr>
          <p:nvPr>
            <p:ph type="title"/>
          </p:nvPr>
        </p:nvSpPr>
        <p:spPr/>
        <p:txBody>
          <a:bodyPr/>
          <a:lstStyle/>
          <a:p>
            <a:r>
              <a:rPr lang="en-US"/>
              <a:t>Pre-Intervention Social Validity</a:t>
            </a:r>
          </a:p>
        </p:txBody>
      </p:sp>
      <p:pic>
        <p:nvPicPr>
          <p:cNvPr id="5" name="Content Placeholder 4" descr="A blank survey form with text&#10;&#10;AI-generated content may be incorrect.">
            <a:extLst>
              <a:ext uri="{FF2B5EF4-FFF2-40B4-BE49-F238E27FC236}">
                <a16:creationId xmlns:a16="http://schemas.microsoft.com/office/drawing/2014/main" id="{D02ACA72-F543-B15B-168B-BBAE0C77F56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8393" y="1960537"/>
            <a:ext cx="3202785" cy="4144781"/>
          </a:xfrm>
          <a:ln>
            <a:solidFill>
              <a:schemeClr val="tx1"/>
            </a:solidFill>
          </a:ln>
        </p:spPr>
      </p:pic>
      <p:pic>
        <p:nvPicPr>
          <p:cNvPr id="7" name="Picture 6" descr="A close-up of a survey&#10;&#10;AI-generated content may be incorrect.">
            <a:extLst>
              <a:ext uri="{FF2B5EF4-FFF2-40B4-BE49-F238E27FC236}">
                <a16:creationId xmlns:a16="http://schemas.microsoft.com/office/drawing/2014/main" id="{2C6103FD-AB4A-6916-BCCC-0C2AB2F71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5645" y="1960537"/>
            <a:ext cx="3202784" cy="4144780"/>
          </a:xfrm>
          <a:prstGeom prst="rect">
            <a:avLst/>
          </a:prstGeom>
          <a:ln>
            <a:solidFill>
              <a:schemeClr val="tx1"/>
            </a:solidFill>
          </a:ln>
        </p:spPr>
      </p:pic>
      <p:pic>
        <p:nvPicPr>
          <p:cNvPr id="9" name="Picture 8" descr="A close-up of a questionnaire&#10;&#10;AI-generated content may be incorrect.">
            <a:extLst>
              <a:ext uri="{FF2B5EF4-FFF2-40B4-BE49-F238E27FC236}">
                <a16:creationId xmlns:a16="http://schemas.microsoft.com/office/drawing/2014/main" id="{4D6FB1B3-4C3C-26C8-AC97-02553E497F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2896" y="1960537"/>
            <a:ext cx="3202784" cy="4144780"/>
          </a:xfrm>
          <a:prstGeom prst="rect">
            <a:avLst/>
          </a:prstGeom>
          <a:ln>
            <a:solidFill>
              <a:schemeClr val="tx1"/>
            </a:solidFill>
          </a:ln>
        </p:spPr>
      </p:pic>
      <p:pic>
        <p:nvPicPr>
          <p:cNvPr id="10" name="Picture 9" descr="A group of people looking at a color chart&#10;&#10;Description automatically generated">
            <a:extLst>
              <a:ext uri="{FF2B5EF4-FFF2-40B4-BE49-F238E27FC236}">
                <a16:creationId xmlns:a16="http://schemas.microsoft.com/office/drawing/2014/main" id="{85AC5451-A862-5FC0-5A72-0060801EBF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33272" y="0"/>
            <a:ext cx="1158728" cy="1810512"/>
          </a:xfrm>
          <a:prstGeom prst="rect">
            <a:avLst/>
          </a:prstGeom>
        </p:spPr>
      </p:pic>
    </p:spTree>
    <p:extLst>
      <p:ext uri="{BB962C8B-B14F-4D97-AF65-F5344CB8AC3E}">
        <p14:creationId xmlns:p14="http://schemas.microsoft.com/office/powerpoint/2010/main" val="767495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280E-54DF-A860-F043-BA0022D187CA}"/>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F0D5471-358A-E31F-69C7-ECA58DCB8FDD}"/>
              </a:ext>
            </a:extLst>
          </p:cNvPr>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5881BDC2-85CD-5B8F-323B-76AE214B6D8E}"/>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AF908C1A-EEAB-A1EE-C437-4BEFBB1F41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588FFEDA-E420-114B-551D-81BB8FE7D86E}"/>
              </a:ext>
            </a:extLst>
          </p:cNvPr>
          <p:cNvGrpSpPr/>
          <p:nvPr/>
        </p:nvGrpSpPr>
        <p:grpSpPr>
          <a:xfrm>
            <a:off x="6470750" y="1498532"/>
            <a:ext cx="4476307" cy="4741324"/>
            <a:chOff x="6470750" y="1498532"/>
            <a:chExt cx="4476307" cy="4741324"/>
          </a:xfrm>
        </p:grpSpPr>
        <p:pic>
          <p:nvPicPr>
            <p:cNvPr id="13" name="Picture 2">
              <a:extLst>
                <a:ext uri="{FF2B5EF4-FFF2-40B4-BE49-F238E27FC236}">
                  <a16:creationId xmlns:a16="http://schemas.microsoft.com/office/drawing/2014/main" id="{3A52AC99-A4C6-EE92-105A-C3D332F898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6109D9D0-2FB8-85E8-C486-4FB762ACAB18}"/>
                </a:ext>
              </a:extLst>
            </p:cNvPr>
            <p:cNvSpPr/>
            <p:nvPr/>
          </p:nvSpPr>
          <p:spPr>
            <a:xfrm>
              <a:off x="6470750" y="5724681"/>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9739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Lst>
          </p:cNvPr>
          <p:cNvSpPr>
            <a:spLocks noGrp="1"/>
          </p:cNvSpPr>
          <p:nvPr>
            <p:ph type="title"/>
          </p:nvPr>
        </p:nvSpPr>
        <p:spPr>
          <a:solidFill>
            <a:schemeClr val="accent5"/>
          </a:solidFill>
        </p:spPr>
        <p:txBody>
          <a:bodyPr/>
          <a:lstStyle/>
          <a:p>
            <a:r>
              <a:rPr lang="en-US">
                <a:solidFill>
                  <a:schemeClr val="bg1"/>
                </a:solidFill>
              </a:rPr>
              <a:t>Let’s Practice</a:t>
            </a:r>
          </a:p>
        </p:txBody>
      </p:sp>
      <p:sp>
        <p:nvSpPr>
          <p:cNvPr id="5" name="Content Placeholder 4">
            <a:extLst>
              <a:ext uri="{FF2B5EF4-FFF2-40B4-BE49-F238E27FC236}">
                <a16:creationId xmlns:a16="http://schemas.microsoft.com/office/drawing/2014/main" id="{E9198273-D18F-8BC3-0520-0E05F4D3CB8D}"/>
              </a:ext>
            </a:extLst>
          </p:cNvPr>
          <p:cNvSpPr>
            <a:spLocks noGrp="1"/>
          </p:cNvSpPr>
          <p:nvPr>
            <p:ph idx="1"/>
          </p:nvPr>
        </p:nvSpPr>
        <p:spPr>
          <a:xfrm>
            <a:off x="838198" y="1825625"/>
            <a:ext cx="10515599" cy="3061168"/>
          </a:xfrm>
          <a:solidFill>
            <a:schemeClr val="accent5">
              <a:lumMod val="20000"/>
              <a:lumOff val="80000"/>
            </a:schemeClr>
          </a:solidFill>
        </p:spPr>
        <p:txBody>
          <a:bodyPr>
            <a:normAutofit/>
          </a:bodyPr>
          <a:lstStyle/>
          <a:p>
            <a:pPr marL="0" indent="0">
              <a:buNone/>
            </a:pPr>
            <a:r>
              <a:rPr lang="en-US"/>
              <a:t>In a breakout room, work with your group </a:t>
            </a:r>
          </a:p>
          <a:p>
            <a:pPr marL="0" indent="0">
              <a:buNone/>
            </a:pPr>
            <a:r>
              <a:rPr lang="en-US"/>
              <a:t>to generate A-R-E components</a:t>
            </a:r>
            <a:endParaRPr lang="en-US">
              <a:cs typeface="Arial"/>
            </a:endParaRPr>
          </a:p>
        </p:txBody>
      </p:sp>
      <p:pic>
        <p:nvPicPr>
          <p:cNvPr id="3" name="Picture 47">
            <a:extLst>
              <a:ext uri="{FF2B5EF4-FFF2-40B4-BE49-F238E27FC236}">
                <a16:creationId xmlns:a16="http://schemas.microsoft.com/office/drawing/2014/main" id="{58E23A27-4416-E7E4-731C-DCF10B40A0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4" name="Picture 51">
            <a:extLst>
              <a:ext uri="{FF2B5EF4-FFF2-40B4-BE49-F238E27FC236}">
                <a16:creationId xmlns:a16="http://schemas.microsoft.com/office/drawing/2014/main" id="{A1BC49F7-B19D-D94B-69D0-0CB767C3FD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19" name="Picture 50">
            <a:extLst>
              <a:ext uri="{FF2B5EF4-FFF2-40B4-BE49-F238E27FC236}">
                <a16:creationId xmlns:a16="http://schemas.microsoft.com/office/drawing/2014/main" id="{E8CBAD4C-4B2D-8D20-D218-E529D01A073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0" name="Picture 49">
            <a:extLst>
              <a:ext uri="{FF2B5EF4-FFF2-40B4-BE49-F238E27FC236}">
                <a16:creationId xmlns:a16="http://schemas.microsoft.com/office/drawing/2014/main" id="{5C843FE5-7103-E7EF-2222-DC1F5BC3DB5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1" name="Picture 48">
            <a:extLst>
              <a:ext uri="{FF2B5EF4-FFF2-40B4-BE49-F238E27FC236}">
                <a16:creationId xmlns:a16="http://schemas.microsoft.com/office/drawing/2014/main" id="{DBECE5E5-B030-5169-2237-26CB559FB60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2" name="Picture 42">
            <a:extLst>
              <a:ext uri="{FF2B5EF4-FFF2-40B4-BE49-F238E27FC236}">
                <a16:creationId xmlns:a16="http://schemas.microsoft.com/office/drawing/2014/main" id="{9D7BF606-FAB5-87AA-BBC3-59FACEB0E1E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3" name="Picture 46">
            <a:extLst>
              <a:ext uri="{FF2B5EF4-FFF2-40B4-BE49-F238E27FC236}">
                <a16:creationId xmlns:a16="http://schemas.microsoft.com/office/drawing/2014/main" id="{561E4ADF-4011-A79A-C1C7-FD624AE33A9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4" name="Picture 45">
            <a:extLst>
              <a:ext uri="{FF2B5EF4-FFF2-40B4-BE49-F238E27FC236}">
                <a16:creationId xmlns:a16="http://schemas.microsoft.com/office/drawing/2014/main" id="{001DDA71-572A-5CF5-B399-F4DC7B45C27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5" name="Picture 44">
            <a:extLst>
              <a:ext uri="{FF2B5EF4-FFF2-40B4-BE49-F238E27FC236}">
                <a16:creationId xmlns:a16="http://schemas.microsoft.com/office/drawing/2014/main" id="{C3C96587-CFE5-4E7E-7964-AF19EB68D76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6" name="Picture 43">
            <a:extLst>
              <a:ext uri="{FF2B5EF4-FFF2-40B4-BE49-F238E27FC236}">
                <a16:creationId xmlns:a16="http://schemas.microsoft.com/office/drawing/2014/main" id="{36C5FC55-FE74-8B39-BA54-493B7421248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7" name="Picture 41">
            <a:extLst>
              <a:ext uri="{FF2B5EF4-FFF2-40B4-BE49-F238E27FC236}">
                <a16:creationId xmlns:a16="http://schemas.microsoft.com/office/drawing/2014/main" id="{89C426F2-7756-F2E6-821B-8E74776A214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8" name="Picture 40">
            <a:extLst>
              <a:ext uri="{FF2B5EF4-FFF2-40B4-BE49-F238E27FC236}">
                <a16:creationId xmlns:a16="http://schemas.microsoft.com/office/drawing/2014/main" id="{DEBE6E66-F079-20DD-2424-E414AAD7006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29" name="Picture 39">
            <a:extLst>
              <a:ext uri="{FF2B5EF4-FFF2-40B4-BE49-F238E27FC236}">
                <a16:creationId xmlns:a16="http://schemas.microsoft.com/office/drawing/2014/main" id="{00C67400-D5AA-D370-AEED-06DBFC65756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30" name="Picture 38">
            <a:extLst>
              <a:ext uri="{FF2B5EF4-FFF2-40B4-BE49-F238E27FC236}">
                <a16:creationId xmlns:a16="http://schemas.microsoft.com/office/drawing/2014/main" id="{153EF4AB-7266-1692-F6F8-D58903D8F7C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31" name="Picture 33">
            <a:extLst>
              <a:ext uri="{FF2B5EF4-FFF2-40B4-BE49-F238E27FC236}">
                <a16:creationId xmlns:a16="http://schemas.microsoft.com/office/drawing/2014/main" id="{564487F2-6446-49A5-FC7D-6A75B24B407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32" name="Picture 36">
            <a:extLst>
              <a:ext uri="{FF2B5EF4-FFF2-40B4-BE49-F238E27FC236}">
                <a16:creationId xmlns:a16="http://schemas.microsoft.com/office/drawing/2014/main" id="{BD9A2D72-450A-2406-4983-4E075D6376BF}"/>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805673" y="5021730"/>
            <a:ext cx="4753537" cy="1685651"/>
          </a:xfrm>
          <a:prstGeom prst="rect">
            <a:avLst/>
          </a:prstGeom>
          <a:noFill/>
        </p:spPr>
      </p:pic>
      <p:pic>
        <p:nvPicPr>
          <p:cNvPr id="33" name="Picture 32">
            <a:extLst>
              <a:ext uri="{FF2B5EF4-FFF2-40B4-BE49-F238E27FC236}">
                <a16:creationId xmlns:a16="http://schemas.microsoft.com/office/drawing/2014/main" id="{356C15C2-A153-2492-D7B9-3A8405C9E35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805672" y="5021730"/>
            <a:ext cx="4753537" cy="1685651"/>
          </a:xfrm>
          <a:prstGeom prst="rect">
            <a:avLst/>
          </a:prstGeom>
          <a:noFill/>
        </p:spPr>
      </p:pic>
      <p:pic>
        <p:nvPicPr>
          <p:cNvPr id="7" name="Picture 6">
            <a:extLst>
              <a:ext uri="{FF2B5EF4-FFF2-40B4-BE49-F238E27FC236}">
                <a16:creationId xmlns:a16="http://schemas.microsoft.com/office/drawing/2014/main" id="{0CCED597-A43D-DD2D-C244-2097389A7996}"/>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8559209" y="1939339"/>
            <a:ext cx="2158409" cy="2833739"/>
          </a:xfrm>
          <a:prstGeom prst="rect">
            <a:avLst/>
          </a:prstGeom>
          <a:ln>
            <a:solidFill>
              <a:schemeClr val="tx1"/>
            </a:solidFill>
          </a:ln>
        </p:spPr>
      </p:pic>
    </p:spTree>
    <p:extLst>
      <p:ext uri="{BB962C8B-B14F-4D97-AF65-F5344CB8AC3E}">
        <p14:creationId xmlns:p14="http://schemas.microsoft.com/office/powerpoint/2010/main" val="35048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7170F-6D0E-48C0-6786-462D43F91598}"/>
              </a:ext>
            </a:extLst>
          </p:cNvPr>
          <p:cNvSpPr>
            <a:spLocks noGrp="1"/>
          </p:cNvSpPr>
          <p:nvPr>
            <p:ph type="title"/>
          </p:nvPr>
        </p:nvSpPr>
        <p:spPr/>
        <p:txBody>
          <a:bodyPr/>
          <a:lstStyle/>
          <a:p>
            <a:r>
              <a:rPr lang="en-US" sz="6000"/>
              <a:t>Illustration 2: Harry</a:t>
            </a:r>
            <a:br>
              <a:rPr lang="en-US" sz="6000"/>
            </a:br>
            <a:r>
              <a:rPr lang="en-US" sz="6000"/>
              <a:t>5</a:t>
            </a:r>
            <a:r>
              <a:rPr lang="en-US" sz="6000" baseline="30000"/>
              <a:t>th</a:t>
            </a:r>
            <a:r>
              <a:rPr lang="en-US" sz="6000"/>
              <a:t> Grader</a:t>
            </a:r>
            <a:endParaRPr lang="en-US"/>
          </a:p>
        </p:txBody>
      </p:sp>
      <p:sp>
        <p:nvSpPr>
          <p:cNvPr id="9" name="Text Placeholder 8">
            <a:extLst>
              <a:ext uri="{FF2B5EF4-FFF2-40B4-BE49-F238E27FC236}">
                <a16:creationId xmlns:a16="http://schemas.microsoft.com/office/drawing/2014/main" id="{C5F1AEFD-4230-A146-EF8A-EA264F754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85439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16386" name="Rectangle 3"/>
          <p:cNvSpPr>
            <a:spLocks noGrp="1" noChangeArrowheads="1"/>
          </p:cNvSpPr>
          <p:nvPr>
            <p:ph idx="1"/>
          </p:nvPr>
        </p:nvSpPr>
        <p:spPr/>
        <p:txBody>
          <a:bodyPr/>
          <a:lstStyle/>
          <a:p>
            <a:pPr marL="0" indent="0" eaLnBrk="1" hangingPunct="1">
              <a:buNone/>
            </a:pPr>
            <a:r>
              <a:rPr lang="en-US" sz="3200">
                <a:ea typeface="ＭＳ Ｐゴシック" pitchFamily="34" charset="-128"/>
              </a:rPr>
              <a:t>Off-task is defined as attending to activities in class other than assignments</a:t>
            </a:r>
            <a:endParaRPr lang="en-US" sz="2400">
              <a:ea typeface="ＭＳ Ｐゴシック" pitchFamily="34" charset="-128"/>
            </a:endParaRPr>
          </a:p>
          <a:p>
            <a:pPr lvl="1" eaLnBrk="1" hangingPunct="1"/>
            <a:endParaRPr lang="en-US" sz="2000">
              <a:ea typeface="ＭＳ Ｐゴシック" pitchFamily="34" charset="-128"/>
            </a:endParaRPr>
          </a:p>
        </p:txBody>
      </p:sp>
      <p:graphicFrame>
        <p:nvGraphicFramePr>
          <p:cNvPr id="4" name="Diagram 3"/>
          <p:cNvGraphicFramePr/>
          <p:nvPr/>
        </p:nvGraphicFramePr>
        <p:xfrm>
          <a:off x="1099457" y="2991757"/>
          <a:ext cx="9601200" cy="3320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81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a:ea typeface="ＭＳ Ｐゴシック" pitchFamily="34" charset="-128"/>
              </a:rPr>
              <a:t>Academic engagement is defined as anytime Harry is attending to class instructions and/or assignments </a:t>
            </a:r>
          </a:p>
        </p:txBody>
      </p:sp>
      <p:graphicFrame>
        <p:nvGraphicFramePr>
          <p:cNvPr id="4" name="Diagram 3"/>
          <p:cNvGraphicFramePr/>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10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graphicFrame>
        <p:nvGraphicFramePr>
          <p:cNvPr id="49" name="Group 40"/>
          <p:cNvGraphicFramePr>
            <a:graphicFrameLocks noGrp="1"/>
          </p:cNvGraphicFramePr>
          <p:nvPr/>
        </p:nvGraphicFramePr>
        <p:xfrm>
          <a:off x="838199" y="1796121"/>
          <a:ext cx="10025743" cy="4551921"/>
        </p:xfrm>
        <a:graphic>
          <a:graphicData uri="http://schemas.openxmlformats.org/drawingml/2006/table">
            <a:tbl>
              <a:tblPr>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(Avoid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1368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23554" name="Rectangle 3"/>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5"/>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63306056"/>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www.w3.org/XML/1998/namespace"/>
    <ds:schemaRef ds:uri="http://purl.org/dc/dcmitype/"/>
    <ds:schemaRef ds:uri="http://purl.org/dc/terms/"/>
    <ds:schemaRef ds:uri="http://purl.org/dc/elements/1.1/"/>
    <ds:schemaRef ds:uri="http://schemas.microsoft.com/office/2006/documentManagement/types"/>
    <ds:schemaRef ds:uri="http://schemas.openxmlformats.org/package/2006/metadata/core-properties"/>
    <ds:schemaRef ds:uri="ede146cc-ecaa-4210-9e24-4bb62ea35dd6"/>
    <ds:schemaRef ds:uri="http://schemas.microsoft.com/office/infopath/2007/PartnerControls"/>
    <ds:schemaRef ds:uri="a235ba24-0017-43d1-bba7-85df926f0576"/>
    <ds:schemaRef ds:uri="http://schemas.microsoft.com/office/2006/metadata/properties"/>
  </ds:schemaRefs>
</ds:datastoreItem>
</file>

<file path=customXml/itemProps2.xml><?xml version="1.0" encoding="utf-8"?>
<ds:datastoreItem xmlns:ds="http://schemas.openxmlformats.org/officeDocument/2006/customXml" ds:itemID="{88BD0ECA-2305-4ED0-9572-8A282DC6F105}">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5101</Words>
  <Application>Microsoft Macintosh PowerPoint</Application>
  <PresentationFormat>Widescreen</PresentationFormat>
  <Paragraphs>647</Paragraphs>
  <Slides>115</Slides>
  <Notes>57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115</vt:i4>
      </vt:variant>
    </vt:vector>
  </HeadingPairs>
  <TitlesOfParts>
    <vt:vector size="132" baseType="lpstr">
      <vt:lpstr>ＭＳ Ｐゴシック</vt:lpstr>
      <vt:lpstr>ＭＳ Ｐゴシック</vt:lpstr>
      <vt:lpstr>Aptos</vt:lpstr>
      <vt:lpstr>Arial</vt:lpstr>
      <vt:lpstr>Bradley Hand ITC</vt:lpstr>
      <vt:lpstr>Calibri</vt:lpstr>
      <vt:lpstr>Century Gothic</vt:lpstr>
      <vt:lpstr>Courier New</vt:lpstr>
      <vt:lpstr>Ink Free</vt:lpstr>
      <vt:lpstr>Roboto</vt:lpstr>
      <vt:lpstr>Segoe UI</vt:lpstr>
      <vt:lpstr>System Font Regular</vt:lpstr>
      <vt:lpstr>Tahoma</vt:lpstr>
      <vt:lpstr>Times New Roman</vt:lpstr>
      <vt:lpstr>Wingdings</vt:lpstr>
      <vt:lpstr>Wingdings 3</vt:lpstr>
      <vt:lpstr>Ci3T</vt:lpstr>
      <vt:lpstr>A Tier 3 Support for Students with  Intensive Intervention Needs:  Functional Assessment-Based Intervention</vt:lpstr>
      <vt:lpstr>Comprehensive, Integrated, Three-Tiered Model of Prevention</vt:lpstr>
      <vt:lpstr>PowerPoint Presentation</vt:lpstr>
      <vt:lpstr>Primary Prevention (Tier 1)</vt:lpstr>
      <vt:lpstr>PowerPoint Presentation</vt:lpstr>
      <vt:lpstr>PowerPoint Presentation</vt:lpstr>
      <vt:lpstr>Essential Components of Primary (Tier 1) Prevention Efforts</vt:lpstr>
      <vt:lpstr>Enhancing Ci3T Modules</vt:lpstr>
      <vt:lpstr>Enhanced Ci3T Implementation Series and Delivery</vt:lpstr>
      <vt:lpstr>Session Outcomes</vt:lpstr>
      <vt:lpstr>Agenda</vt:lpstr>
      <vt:lpstr>Accessing Professional Learning Materials</vt:lpstr>
      <vt:lpstr>Knowledge, Application, Impact Points</vt:lpstr>
      <vt:lpstr>Situating Tertiary (Tier 3) Interventions in Ci3T Models </vt:lpstr>
      <vt:lpstr>What are Tier 3 Interventions?</vt:lpstr>
      <vt:lpstr>PowerPoint Presentation</vt:lpstr>
      <vt:lpstr>PowerPoint Presentation</vt:lpstr>
      <vt:lpstr>Tertiary (Tier 3) Intervention Grid</vt:lpstr>
      <vt:lpstr>Components of Tier 3 Intervention Grid</vt:lpstr>
      <vt:lpstr>Tier 3: Stand-Alone Intervention</vt:lpstr>
      <vt:lpstr>Tier 3: Intensification of Tier 2 Support</vt:lpstr>
      <vt:lpstr>Tier 3: Wraparound Support</vt:lpstr>
      <vt:lpstr>Using Multiple Sources of Data to Connect Students with Tier 3 Supports</vt:lpstr>
      <vt:lpstr>Getting Started with Data-Informed Decision Making</vt:lpstr>
      <vt:lpstr>Let’s Chat!</vt:lpstr>
      <vt:lpstr>Functional Assessment-Based Intervention (FABI)</vt:lpstr>
      <vt:lpstr>PowerPoint Presentation</vt:lpstr>
      <vt:lpstr>What is Functional Assessment-Based Intervention (FABI)?</vt:lpstr>
      <vt:lpstr>PowerPoint Presentation</vt:lpstr>
      <vt:lpstr>PowerPoint Presentation</vt:lpstr>
      <vt:lpstr>Why is FABI effective?</vt:lpstr>
      <vt:lpstr>Building Your FABI Team</vt:lpstr>
      <vt:lpstr>What are the Benefits and Challenges of Implementing FABI?</vt:lpstr>
      <vt:lpstr>Let’s Chat!</vt:lpstr>
      <vt:lpstr>Functional Assessment-Based Intervention (FABI) as a Tier 3 Intervention</vt:lpstr>
      <vt:lpstr>Session Preview</vt:lpstr>
      <vt:lpstr>Opportunities to Learn More</vt:lpstr>
      <vt:lpstr>Step 1: Identifying Students Who May Need a FABI</vt:lpstr>
      <vt:lpstr>Step 1: Identifying Students Who May Need a FABI</vt:lpstr>
      <vt:lpstr>Review multiple sources of data</vt:lpstr>
      <vt:lpstr>Connect with Family Member(s) and Student</vt:lpstr>
      <vt:lpstr>Step 2: Conducting the Functional Assessment</vt:lpstr>
      <vt:lpstr>Step 2: Conducting the Functional Assessment</vt:lpstr>
      <vt:lpstr>Operationally Defining the Target Behavior</vt:lpstr>
      <vt:lpstr>PowerPoint Presentation</vt:lpstr>
      <vt:lpstr>PowerPoint Presentation</vt:lpstr>
      <vt:lpstr>Example Operational Definition</vt:lpstr>
      <vt:lpstr>Example Operational Definition</vt:lpstr>
      <vt:lpstr>Direct Observation (A-B-C Data Collection)</vt:lpstr>
      <vt:lpstr>Direct Observation (A-B-C Data Collection)</vt:lpstr>
      <vt:lpstr>A-B-C Data Collection Example</vt:lpstr>
      <vt:lpstr>Use Function Matrix to identify the hypothesized function(s)</vt:lpstr>
      <vt:lpstr>PowerPoint Presentation</vt:lpstr>
      <vt:lpstr>Let’s Practice!</vt:lpstr>
      <vt:lpstr>Hypothesized Function</vt:lpstr>
      <vt:lpstr>Accessing Professional Learning Materials</vt:lpstr>
      <vt:lpstr>Let’s Practice</vt:lpstr>
      <vt:lpstr>Step 3: Collecting Baseline Data</vt:lpstr>
      <vt:lpstr>Step 3: Collecting Baseline Data</vt:lpstr>
      <vt:lpstr>PowerPoint Presentation</vt:lpstr>
      <vt:lpstr>PowerPoint Presentation</vt:lpstr>
      <vt:lpstr>Let’s Practice!</vt:lpstr>
      <vt:lpstr>Select a Measurement System: Event-Based</vt:lpstr>
      <vt:lpstr>Tips for Event-Based Recording</vt:lpstr>
      <vt:lpstr>Let’s Practice – Frequency Recording</vt:lpstr>
      <vt:lpstr>Debrief – Frequency Recording </vt:lpstr>
      <vt:lpstr>Select a Measurement System: Time-Based</vt:lpstr>
      <vt:lpstr>Tips for Time-Based Recording</vt:lpstr>
      <vt:lpstr>Tips for Time-Based Recording</vt:lpstr>
      <vt:lpstr>Step 3: Collecting Baseline Data</vt:lpstr>
      <vt:lpstr>Step 4: Design the FABI</vt:lpstr>
      <vt:lpstr>Step 4: Design the FABI</vt:lpstr>
      <vt:lpstr>Function-Based Intervention Decision Model</vt:lpstr>
      <vt:lpstr>PowerPoint Presentation</vt:lpstr>
      <vt:lpstr>A-R-E Components</vt:lpstr>
      <vt:lpstr>PowerPoint Presentation</vt:lpstr>
      <vt:lpstr>PowerPoint Presentation</vt:lpstr>
      <vt:lpstr>PowerPoint Presentation</vt:lpstr>
      <vt:lpstr>Illustration 1:  David (2nd Grade)</vt:lpstr>
      <vt:lpstr>Target Behavior: Off -Task Behavior</vt:lpstr>
      <vt:lpstr>Replacement Behavior: On-Task</vt:lpstr>
      <vt:lpstr>Function Matrix</vt:lpstr>
      <vt:lpstr>Hypothesized Function</vt:lpstr>
      <vt:lpstr>Function-Based Intervention Decision Model</vt:lpstr>
      <vt:lpstr>Measurement </vt:lpstr>
      <vt:lpstr>Component 1- Adjust the Antecedents</vt:lpstr>
      <vt:lpstr>PowerPoint Presentation</vt:lpstr>
      <vt:lpstr>Component 1- Adjust the Antecedents</vt:lpstr>
      <vt:lpstr>Component 2- Reinforcement Rates</vt:lpstr>
      <vt:lpstr>Component 3- Extinguish the Target Behavior</vt:lpstr>
      <vt:lpstr>Treatment Integrity</vt:lpstr>
      <vt:lpstr>Pre-Intervention Social Validity</vt:lpstr>
      <vt:lpstr>Accessing Professional Learning Materials</vt:lpstr>
      <vt:lpstr>Let’s Practice</vt:lpstr>
      <vt:lpstr>Illustration 2: Harry 5th Grader</vt:lpstr>
      <vt:lpstr>Target Behavior: Off -Task Behavior</vt:lpstr>
      <vt:lpstr>Replacement Behavior: Academic Engagement</vt:lpstr>
      <vt:lpstr>Function Matrix</vt:lpstr>
      <vt:lpstr>Hypothesized Function</vt:lpstr>
      <vt:lpstr>Function-Based Intervention Decision Model</vt:lpstr>
      <vt:lpstr>Measurement </vt:lpstr>
      <vt:lpstr>Component 1- Adjust the Antecedents</vt:lpstr>
      <vt:lpstr>Component 2- Reinforcement Rates</vt:lpstr>
      <vt:lpstr>Component 3- Extinguish the Target Behavior</vt:lpstr>
      <vt:lpstr>Step 5: Test the Intervention</vt:lpstr>
      <vt:lpstr>Step 5: Testing the Intervention</vt:lpstr>
      <vt:lpstr>Harry’s Intervention Outcomes</vt:lpstr>
      <vt:lpstr>Harry’s Intervention Outcomes</vt:lpstr>
      <vt:lpstr>Wrapping Up and Moving Forward</vt:lpstr>
      <vt:lpstr>Opportunities to Learn More</vt:lpstr>
      <vt:lpstr>Knowledge, Application, Impact Points</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2025-09-02T02:18:50Z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