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charts/chart1.xml" ContentType="application/vnd.openxmlformats-officedocument.drawingml.chart+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charts/chart2.xml" ContentType="application/vnd.openxmlformats-officedocument.drawingml.chart+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5.xml" ContentType="application/vnd.openxmlformats-officedocument.presentationml.tags+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charts/chart3.xml" ContentType="application/vnd.openxmlformats-officedocument.drawingml.chart+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0"/>
  </p:notesMasterIdLst>
  <p:handoutMasterIdLst>
    <p:handoutMasterId r:id="rId121"/>
  </p:handoutMasterIdLst>
  <p:sldIdLst>
    <p:sldId id="401" r:id="rId5"/>
    <p:sldId id="259" r:id="rId6"/>
    <p:sldId id="1967" r:id="rId7"/>
    <p:sldId id="418" r:id="rId8"/>
    <p:sldId id="419" r:id="rId9"/>
    <p:sldId id="845" r:id="rId10"/>
    <p:sldId id="1968" r:id="rId11"/>
    <p:sldId id="263" r:id="rId12"/>
    <p:sldId id="1969" r:id="rId13"/>
    <p:sldId id="1970" r:id="rId14"/>
    <p:sldId id="1971" r:id="rId15"/>
    <p:sldId id="1966" r:id="rId16"/>
    <p:sldId id="1972" r:id="rId17"/>
    <p:sldId id="1973" r:id="rId18"/>
    <p:sldId id="295" r:id="rId19"/>
    <p:sldId id="846" r:id="rId20"/>
    <p:sldId id="1974" r:id="rId21"/>
    <p:sldId id="782" r:id="rId22"/>
    <p:sldId id="1975" r:id="rId23"/>
    <p:sldId id="1976" r:id="rId24"/>
    <p:sldId id="437" r:id="rId25"/>
    <p:sldId id="280" r:id="rId26"/>
    <p:sldId id="281" r:id="rId27"/>
    <p:sldId id="282" r:id="rId28"/>
    <p:sldId id="450" r:id="rId29"/>
    <p:sldId id="284" r:id="rId30"/>
    <p:sldId id="285" r:id="rId31"/>
    <p:sldId id="286" r:id="rId32"/>
    <p:sldId id="287" r:id="rId33"/>
    <p:sldId id="1977" r:id="rId34"/>
    <p:sldId id="1978" r:id="rId35"/>
    <p:sldId id="290" r:id="rId36"/>
    <p:sldId id="291" r:id="rId37"/>
    <p:sldId id="422" r:id="rId38"/>
    <p:sldId id="293" r:id="rId39"/>
    <p:sldId id="294" r:id="rId40"/>
    <p:sldId id="1979" r:id="rId41"/>
    <p:sldId id="296" r:id="rId42"/>
    <p:sldId id="847" r:id="rId43"/>
    <p:sldId id="298" r:id="rId44"/>
    <p:sldId id="299" r:id="rId45"/>
    <p:sldId id="1260" r:id="rId46"/>
    <p:sldId id="301" r:id="rId47"/>
    <p:sldId id="302" r:id="rId48"/>
    <p:sldId id="1256" r:id="rId49"/>
    <p:sldId id="317" r:id="rId50"/>
    <p:sldId id="1980" r:id="rId51"/>
    <p:sldId id="306" r:id="rId52"/>
    <p:sldId id="307" r:id="rId53"/>
    <p:sldId id="309" r:id="rId54"/>
    <p:sldId id="1981" r:id="rId55"/>
    <p:sldId id="308" r:id="rId56"/>
    <p:sldId id="438" r:id="rId57"/>
    <p:sldId id="421" r:id="rId58"/>
    <p:sldId id="1257" r:id="rId59"/>
    <p:sldId id="388" r:id="rId60"/>
    <p:sldId id="1259" r:id="rId61"/>
    <p:sldId id="403" r:id="rId62"/>
    <p:sldId id="316" r:id="rId63"/>
    <p:sldId id="1261" r:id="rId64"/>
    <p:sldId id="1262" r:id="rId65"/>
    <p:sldId id="1263" r:id="rId66"/>
    <p:sldId id="320" r:id="rId67"/>
    <p:sldId id="404" r:id="rId68"/>
    <p:sldId id="322" r:id="rId69"/>
    <p:sldId id="405" r:id="rId70"/>
    <p:sldId id="324" r:id="rId71"/>
    <p:sldId id="406" r:id="rId72"/>
    <p:sldId id="326" r:id="rId73"/>
    <p:sldId id="407" r:id="rId74"/>
    <p:sldId id="328" r:id="rId75"/>
    <p:sldId id="408" r:id="rId76"/>
    <p:sldId id="475" r:id="rId77"/>
    <p:sldId id="476" r:id="rId78"/>
    <p:sldId id="477" r:id="rId79"/>
    <p:sldId id="333" r:id="rId80"/>
    <p:sldId id="334" r:id="rId81"/>
    <p:sldId id="335" r:id="rId82"/>
    <p:sldId id="336" r:id="rId83"/>
    <p:sldId id="780" r:id="rId84"/>
    <p:sldId id="338" r:id="rId85"/>
    <p:sldId id="781" r:id="rId86"/>
    <p:sldId id="1267" r:id="rId87"/>
    <p:sldId id="340" r:id="rId88"/>
    <p:sldId id="341" r:id="rId89"/>
    <p:sldId id="342" r:id="rId90"/>
    <p:sldId id="352" r:id="rId91"/>
    <p:sldId id="353" r:id="rId92"/>
    <p:sldId id="354" r:id="rId93"/>
    <p:sldId id="355" r:id="rId94"/>
    <p:sldId id="356" r:id="rId95"/>
    <p:sldId id="357" r:id="rId96"/>
    <p:sldId id="1268" r:id="rId97"/>
    <p:sldId id="358" r:id="rId98"/>
    <p:sldId id="443" r:id="rId99"/>
    <p:sldId id="359" r:id="rId100"/>
    <p:sldId id="360" r:id="rId101"/>
    <p:sldId id="1269" r:id="rId102"/>
    <p:sldId id="362" r:id="rId103"/>
    <p:sldId id="395" r:id="rId104"/>
    <p:sldId id="409" r:id="rId105"/>
    <p:sldId id="1270" r:id="rId106"/>
    <p:sldId id="416" r:id="rId107"/>
    <p:sldId id="1273" r:id="rId108"/>
    <p:sldId id="1272" r:id="rId109"/>
    <p:sldId id="1271" r:id="rId110"/>
    <p:sldId id="451" r:id="rId111"/>
    <p:sldId id="375" r:id="rId112"/>
    <p:sldId id="376" r:id="rId113"/>
    <p:sldId id="1051" r:id="rId114"/>
    <p:sldId id="1896" r:id="rId115"/>
    <p:sldId id="1052" r:id="rId116"/>
    <p:sldId id="1053" r:id="rId117"/>
    <p:sldId id="383" r:id="rId118"/>
    <p:sldId id="384" r:id="rId119"/>
  </p:sldIdLst>
  <p:sldSz cx="12192000" cy="6858000"/>
  <p:notesSz cx="6858000" cy="9144000"/>
  <p:custDataLst>
    <p:tags r:id="rId1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C97"/>
    <a:srgbClr val="E8E9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4"/>
    <p:restoredTop sz="94630"/>
  </p:normalViewPr>
  <p:slideViewPr>
    <p:cSldViewPr snapToGrid="0">
      <p:cViewPr varScale="1">
        <p:scale>
          <a:sx n="135" d="100"/>
          <a:sy n="135" d="100"/>
        </p:scale>
        <p:origin x="560" y="16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er, David" userId="c8d9415d-2f0e-4dc0-b94b-b9877c1fb56b" providerId="ADAL" clId="{64373274-2522-9F42-BCBE-3441B9A46E7C}"/>
    <pc:docChg chg="undo custSel modSld">
      <pc:chgData name="Royer, David" userId="c8d9415d-2f0e-4dc0-b94b-b9877c1fb56b" providerId="ADAL" clId="{64373274-2522-9F42-BCBE-3441B9A46E7C}" dt="2025-06-18T20:08:13.389" v="54" actId="113"/>
      <pc:docMkLst>
        <pc:docMk/>
      </pc:docMkLst>
      <pc:sldChg chg="modSp mod">
        <pc:chgData name="Royer, David" userId="c8d9415d-2f0e-4dc0-b94b-b9877c1fb56b" providerId="ADAL" clId="{64373274-2522-9F42-BCBE-3441B9A46E7C}" dt="2025-06-17T12:11:43.665" v="47" actId="20577"/>
        <pc:sldMkLst>
          <pc:docMk/>
          <pc:sldMk cId="2171066661" sldId="259"/>
        </pc:sldMkLst>
        <pc:spChg chg="mod">
          <ac:chgData name="Royer, David" userId="c8d9415d-2f0e-4dc0-b94b-b9877c1fb56b" providerId="ADAL" clId="{64373274-2522-9F42-BCBE-3441B9A46E7C}" dt="2025-06-17T12:11:43.665" v="47" actId="20577"/>
          <ac:spMkLst>
            <pc:docMk/>
            <pc:sldMk cId="2171066661" sldId="259"/>
            <ac:spMk id="3" creationId="{00000000-0000-0000-0000-000000000000}"/>
          </ac:spMkLst>
        </pc:spChg>
      </pc:sldChg>
      <pc:sldChg chg="modSp mod">
        <pc:chgData name="Royer, David" userId="c8d9415d-2f0e-4dc0-b94b-b9877c1fb56b" providerId="ADAL" clId="{64373274-2522-9F42-BCBE-3441B9A46E7C}" dt="2025-06-17T01:46:38.576" v="1" actId="1076"/>
        <pc:sldMkLst>
          <pc:docMk/>
          <pc:sldMk cId="688622285" sldId="282"/>
        </pc:sldMkLst>
        <pc:grpChg chg="mod">
          <ac:chgData name="Royer, David" userId="c8d9415d-2f0e-4dc0-b94b-b9877c1fb56b" providerId="ADAL" clId="{64373274-2522-9F42-BCBE-3441B9A46E7C}" dt="2025-06-17T01:46:38.576" v="1" actId="1076"/>
          <ac:grpSpMkLst>
            <pc:docMk/>
            <pc:sldMk cId="688622285" sldId="282"/>
            <ac:grpSpMk id="3" creationId="{2ECBD348-D25B-77E6-9FBB-166F28E4D872}"/>
          </ac:grpSpMkLst>
        </pc:grpChg>
      </pc:sldChg>
      <pc:sldChg chg="modNotesTx">
        <pc:chgData name="Royer, David" userId="c8d9415d-2f0e-4dc0-b94b-b9877c1fb56b" providerId="ADAL" clId="{64373274-2522-9F42-BCBE-3441B9A46E7C}" dt="2025-06-18T20:08:13.389" v="54" actId="113"/>
        <pc:sldMkLst>
          <pc:docMk/>
          <pc:sldMk cId="93651827" sldId="308"/>
        </pc:sldMkLst>
      </pc:sldChg>
      <pc:sldChg chg="modSp mod">
        <pc:chgData name="Royer, David" userId="c8d9415d-2f0e-4dc0-b94b-b9877c1fb56b" providerId="ADAL" clId="{64373274-2522-9F42-BCBE-3441B9A46E7C}" dt="2025-06-17T15:46:52.743" v="48"/>
        <pc:sldMkLst>
          <pc:docMk/>
          <pc:sldMk cId="3004163076" sldId="403"/>
        </pc:sldMkLst>
        <pc:spChg chg="mod">
          <ac:chgData name="Royer, David" userId="c8d9415d-2f0e-4dc0-b94b-b9877c1fb56b" providerId="ADAL" clId="{64373274-2522-9F42-BCBE-3441B9A46E7C}" dt="2025-06-17T02:24:23.205" v="33" actId="207"/>
          <ac:spMkLst>
            <pc:docMk/>
            <pc:sldMk cId="3004163076" sldId="403"/>
            <ac:spMk id="4" creationId="{00000000-0000-0000-0000-000000000000}"/>
          </ac:spMkLst>
        </pc:spChg>
        <pc:spChg chg="mod">
          <ac:chgData name="Royer, David" userId="c8d9415d-2f0e-4dc0-b94b-b9877c1fb56b" providerId="ADAL" clId="{64373274-2522-9F42-BCBE-3441B9A46E7C}" dt="2025-06-17T15:46:52.743" v="48"/>
          <ac:spMkLst>
            <pc:docMk/>
            <pc:sldMk cId="3004163076" sldId="403"/>
            <ac:spMk id="49155" creationId="{00000000-0000-0000-0000-000000000000}"/>
          </ac:spMkLst>
        </pc:spChg>
      </pc:sldChg>
      <pc:sldChg chg="modSp mod">
        <pc:chgData name="Royer, David" userId="c8d9415d-2f0e-4dc0-b94b-b9877c1fb56b" providerId="ADAL" clId="{64373274-2522-9F42-BCBE-3441B9A46E7C}" dt="2025-06-17T15:46:58.383" v="49"/>
        <pc:sldMkLst>
          <pc:docMk/>
          <pc:sldMk cId="3583653778" sldId="404"/>
        </pc:sldMkLst>
        <pc:spChg chg="mod">
          <ac:chgData name="Royer, David" userId="c8d9415d-2f0e-4dc0-b94b-b9877c1fb56b" providerId="ADAL" clId="{64373274-2522-9F42-BCBE-3441B9A46E7C}" dt="2025-06-17T02:23:41.574" v="26" actId="207"/>
          <ac:spMkLst>
            <pc:docMk/>
            <pc:sldMk cId="3583653778" sldId="404"/>
            <ac:spMk id="4" creationId="{00000000-0000-0000-0000-000000000000}"/>
          </ac:spMkLst>
        </pc:spChg>
        <pc:spChg chg="mod">
          <ac:chgData name="Royer, David" userId="c8d9415d-2f0e-4dc0-b94b-b9877c1fb56b" providerId="ADAL" clId="{64373274-2522-9F42-BCBE-3441B9A46E7C}" dt="2025-06-17T15:46:58.383" v="49"/>
          <ac:spMkLst>
            <pc:docMk/>
            <pc:sldMk cId="3583653778" sldId="404"/>
            <ac:spMk id="49155" creationId="{00000000-0000-0000-0000-000000000000}"/>
          </ac:spMkLst>
        </pc:spChg>
      </pc:sldChg>
      <pc:sldChg chg="modSp mod">
        <pc:chgData name="Royer, David" userId="c8d9415d-2f0e-4dc0-b94b-b9877c1fb56b" providerId="ADAL" clId="{64373274-2522-9F42-BCBE-3441B9A46E7C}" dt="2025-06-17T15:47:03.037" v="50"/>
        <pc:sldMkLst>
          <pc:docMk/>
          <pc:sldMk cId="25875984" sldId="405"/>
        </pc:sldMkLst>
        <pc:spChg chg="mod">
          <ac:chgData name="Royer, David" userId="c8d9415d-2f0e-4dc0-b94b-b9877c1fb56b" providerId="ADAL" clId="{64373274-2522-9F42-BCBE-3441B9A46E7C}" dt="2025-06-17T02:23:25.581" v="24" actId="167"/>
          <ac:spMkLst>
            <pc:docMk/>
            <pc:sldMk cId="25875984" sldId="405"/>
            <ac:spMk id="4" creationId="{00000000-0000-0000-0000-000000000000}"/>
          </ac:spMkLst>
        </pc:spChg>
        <pc:spChg chg="mod">
          <ac:chgData name="Royer, David" userId="c8d9415d-2f0e-4dc0-b94b-b9877c1fb56b" providerId="ADAL" clId="{64373274-2522-9F42-BCBE-3441B9A46E7C}" dt="2025-06-17T15:47:03.037" v="50"/>
          <ac:spMkLst>
            <pc:docMk/>
            <pc:sldMk cId="25875984" sldId="405"/>
            <ac:spMk id="49155" creationId="{00000000-0000-0000-0000-000000000000}"/>
          </ac:spMkLst>
        </pc:spChg>
      </pc:sldChg>
      <pc:sldChg chg="addSp modSp mod">
        <pc:chgData name="Royer, David" userId="c8d9415d-2f0e-4dc0-b94b-b9877c1fb56b" providerId="ADAL" clId="{64373274-2522-9F42-BCBE-3441B9A46E7C}" dt="2025-06-17T15:47:07.325" v="51"/>
        <pc:sldMkLst>
          <pc:docMk/>
          <pc:sldMk cId="3958370845" sldId="406"/>
        </pc:sldMkLst>
        <pc:spChg chg="add mod">
          <ac:chgData name="Royer, David" userId="c8d9415d-2f0e-4dc0-b94b-b9877c1fb56b" providerId="ADAL" clId="{64373274-2522-9F42-BCBE-3441B9A46E7C}" dt="2025-06-17T02:22:47.728" v="16" actId="767"/>
          <ac:spMkLst>
            <pc:docMk/>
            <pc:sldMk cId="3958370845" sldId="406"/>
            <ac:spMk id="3" creationId="{30A8B3EE-F036-506A-7687-5C61E2FCD524}"/>
          </ac:spMkLst>
        </pc:spChg>
        <pc:spChg chg="mod">
          <ac:chgData name="Royer, David" userId="c8d9415d-2f0e-4dc0-b94b-b9877c1fb56b" providerId="ADAL" clId="{64373274-2522-9F42-BCBE-3441B9A46E7C}" dt="2025-06-17T02:23:05.712" v="21" actId="1035"/>
          <ac:spMkLst>
            <pc:docMk/>
            <pc:sldMk cId="3958370845" sldId="406"/>
            <ac:spMk id="4" creationId="{00000000-0000-0000-0000-000000000000}"/>
          </ac:spMkLst>
        </pc:spChg>
        <pc:spChg chg="mod">
          <ac:chgData name="Royer, David" userId="c8d9415d-2f0e-4dc0-b94b-b9877c1fb56b" providerId="ADAL" clId="{64373274-2522-9F42-BCBE-3441B9A46E7C}" dt="2025-06-17T15:47:07.325" v="51"/>
          <ac:spMkLst>
            <pc:docMk/>
            <pc:sldMk cId="3958370845" sldId="406"/>
            <ac:spMk id="49155" creationId="{00000000-0000-0000-0000-000000000000}"/>
          </ac:spMkLst>
        </pc:spChg>
      </pc:sldChg>
      <pc:sldChg chg="modSp mod">
        <pc:chgData name="Royer, David" userId="c8d9415d-2f0e-4dc0-b94b-b9877c1fb56b" providerId="ADAL" clId="{64373274-2522-9F42-BCBE-3441B9A46E7C}" dt="2025-06-17T15:47:11.214" v="52"/>
        <pc:sldMkLst>
          <pc:docMk/>
          <pc:sldMk cId="3628031226" sldId="407"/>
        </pc:sldMkLst>
        <pc:spChg chg="mod">
          <ac:chgData name="Royer, David" userId="c8d9415d-2f0e-4dc0-b94b-b9877c1fb56b" providerId="ADAL" clId="{64373274-2522-9F42-BCBE-3441B9A46E7C}" dt="2025-06-17T02:22:33.702" v="14" actId="207"/>
          <ac:spMkLst>
            <pc:docMk/>
            <pc:sldMk cId="3628031226" sldId="407"/>
            <ac:spMk id="4" creationId="{00000000-0000-0000-0000-000000000000}"/>
          </ac:spMkLst>
        </pc:spChg>
        <pc:spChg chg="mod">
          <ac:chgData name="Royer, David" userId="c8d9415d-2f0e-4dc0-b94b-b9877c1fb56b" providerId="ADAL" clId="{64373274-2522-9F42-BCBE-3441B9A46E7C}" dt="2025-06-17T15:47:11.214" v="52"/>
          <ac:spMkLst>
            <pc:docMk/>
            <pc:sldMk cId="3628031226" sldId="407"/>
            <ac:spMk id="49155" creationId="{00000000-0000-0000-0000-000000000000}"/>
          </ac:spMkLst>
        </pc:spChg>
      </pc:sldChg>
      <pc:sldChg chg="modSp mod">
        <pc:chgData name="Royer, David" userId="c8d9415d-2f0e-4dc0-b94b-b9877c1fb56b" providerId="ADAL" clId="{64373274-2522-9F42-BCBE-3441B9A46E7C}" dt="2025-06-17T15:47:15.117" v="53"/>
        <pc:sldMkLst>
          <pc:docMk/>
          <pc:sldMk cId="1539533697" sldId="408"/>
        </pc:sldMkLst>
        <pc:spChg chg="mod">
          <ac:chgData name="Royer, David" userId="c8d9415d-2f0e-4dc0-b94b-b9877c1fb56b" providerId="ADAL" clId="{64373274-2522-9F42-BCBE-3441B9A46E7C}" dt="2025-06-17T02:22:17.049" v="12" actId="207"/>
          <ac:spMkLst>
            <pc:docMk/>
            <pc:sldMk cId="1539533697" sldId="408"/>
            <ac:spMk id="4" creationId="{00000000-0000-0000-0000-000000000000}"/>
          </ac:spMkLst>
        </pc:spChg>
        <pc:spChg chg="mod">
          <ac:chgData name="Royer, David" userId="c8d9415d-2f0e-4dc0-b94b-b9877c1fb56b" providerId="ADAL" clId="{64373274-2522-9F42-BCBE-3441B9A46E7C}" dt="2025-06-17T15:47:15.117" v="53"/>
          <ac:spMkLst>
            <pc:docMk/>
            <pc:sldMk cId="1539533697" sldId="408"/>
            <ac:spMk id="49155" creationId="{00000000-0000-0000-0000-000000000000}"/>
          </ac:spMkLst>
        </pc:spChg>
      </pc:sldChg>
      <pc:sldChg chg="modSp mod">
        <pc:chgData name="Royer, David" userId="c8d9415d-2f0e-4dc0-b94b-b9877c1fb56b" providerId="ADAL" clId="{64373274-2522-9F42-BCBE-3441B9A46E7C}" dt="2025-06-17T02:21:53.450" v="10" actId="207"/>
        <pc:sldMkLst>
          <pc:docMk/>
          <pc:sldMk cId="4138490110" sldId="409"/>
        </pc:sldMkLst>
        <pc:spChg chg="mod">
          <ac:chgData name="Royer, David" userId="c8d9415d-2f0e-4dc0-b94b-b9877c1fb56b" providerId="ADAL" clId="{64373274-2522-9F42-BCBE-3441B9A46E7C}" dt="2025-06-17T02:21:53.450" v="10" actId="207"/>
          <ac:spMkLst>
            <pc:docMk/>
            <pc:sldMk cId="4138490110" sldId="409"/>
            <ac:spMk id="4" creationId="{00000000-0000-0000-0000-000000000000}"/>
          </ac:spMkLst>
        </pc:spChg>
      </pc:sldChg>
      <pc:sldChg chg="modSp mod">
        <pc:chgData name="Royer, David" userId="c8d9415d-2f0e-4dc0-b94b-b9877c1fb56b" providerId="ADAL" clId="{64373274-2522-9F42-BCBE-3441B9A46E7C}" dt="2025-06-17T02:21:31.088" v="8" actId="207"/>
        <pc:sldMkLst>
          <pc:docMk/>
          <pc:sldMk cId="983051702" sldId="416"/>
        </pc:sldMkLst>
        <pc:spChg chg="mod">
          <ac:chgData name="Royer, David" userId="c8d9415d-2f0e-4dc0-b94b-b9877c1fb56b" providerId="ADAL" clId="{64373274-2522-9F42-BCBE-3441B9A46E7C}" dt="2025-06-17T02:21:31.088" v="8" actId="207"/>
          <ac:spMkLst>
            <pc:docMk/>
            <pc:sldMk cId="983051702" sldId="416"/>
            <ac:spMk id="4" creationId="{00000000-0000-0000-0000-000000000000}"/>
          </ac:spMkLst>
        </pc:spChg>
      </pc:sldChg>
      <pc:sldChg chg="modSp mod">
        <pc:chgData name="Royer, David" userId="c8d9415d-2f0e-4dc0-b94b-b9877c1fb56b" providerId="ADAL" clId="{64373274-2522-9F42-BCBE-3441B9A46E7C}" dt="2025-06-17T02:21:10.175" v="6" actId="167"/>
        <pc:sldMkLst>
          <pc:docMk/>
          <pc:sldMk cId="680078786" sldId="451"/>
        </pc:sldMkLst>
        <pc:spChg chg="mod">
          <ac:chgData name="Royer, David" userId="c8d9415d-2f0e-4dc0-b94b-b9877c1fb56b" providerId="ADAL" clId="{64373274-2522-9F42-BCBE-3441B9A46E7C}" dt="2025-06-17T02:21:10.175" v="6" actId="167"/>
          <ac:spMkLst>
            <pc:docMk/>
            <pc:sldMk cId="680078786" sldId="451"/>
            <ac:spMk id="7" creationId="{00000000-0000-0000-0000-000000000000}"/>
          </ac:spMkLst>
        </pc:spChg>
      </pc:sldChg>
      <pc:sldChg chg="delSp modSp mod">
        <pc:chgData name="Royer, David" userId="c8d9415d-2f0e-4dc0-b94b-b9877c1fb56b" providerId="ADAL" clId="{64373274-2522-9F42-BCBE-3441B9A46E7C}" dt="2025-06-17T01:58:19.636" v="3" actId="478"/>
        <pc:sldMkLst>
          <pc:docMk/>
          <pc:sldMk cId="1315952261" sldId="1051"/>
        </pc:sldMkLst>
        <pc:spChg chg="del mod">
          <ac:chgData name="Royer, David" userId="c8d9415d-2f0e-4dc0-b94b-b9877c1fb56b" providerId="ADAL" clId="{64373274-2522-9F42-BCBE-3441B9A46E7C}" dt="2025-06-17T01:58:19.636" v="3" actId="478"/>
          <ac:spMkLst>
            <pc:docMk/>
            <pc:sldMk cId="1315952261" sldId="1051"/>
            <ac:spMk id="4" creationId="{EAA914F5-BECF-D200-9E0E-1DF00AE8A2B3}"/>
          </ac:spMkLst>
        </pc:spChg>
      </pc:sldChg>
    </pc:docChg>
  </pc:docChgLst>
  <pc:docChgLst>
    <pc:chgData name="Royer, David" userId="c8d9415d-2f0e-4dc0-b94b-b9877c1fb56b" providerId="ADAL" clId="{C014CBA0-3C4F-491C-9C0F-DFFFF2232CE0}"/>
    <pc:docChg chg="custSel modSld">
      <pc:chgData name="Royer, David" userId="c8d9415d-2f0e-4dc0-b94b-b9877c1fb56b" providerId="ADAL" clId="{C014CBA0-3C4F-491C-9C0F-DFFFF2232CE0}" dt="2025-06-15T01:22:14.919" v="1"/>
      <pc:docMkLst>
        <pc:docMk/>
      </pc:docMkLst>
      <pc:sldChg chg="delSp mod">
        <pc:chgData name="Royer, David" userId="c8d9415d-2f0e-4dc0-b94b-b9877c1fb56b" providerId="ADAL" clId="{C014CBA0-3C4F-491C-9C0F-DFFFF2232CE0}" dt="2025-06-15T01:22:14.919" v="1"/>
        <pc:sldMkLst>
          <pc:docMk/>
          <pc:sldMk cId="3389956632" sldId="1896"/>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chemeClr val="accent1"/>
            </a:solidFill>
          </c:spPr>
          <c:invertIfNegative val="0"/>
          <c:dLbls>
            <c:dLbl>
              <c:idx val="0"/>
              <c:layout>
                <c:manualLayout>
                  <c:x val="7.5075305184167003E-3"/>
                  <c:y val="2.73631042778001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7.5075305184166595E-3"/>
                  <c:y val="2.7363104277800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7.5075305184166595E-3"/>
                  <c:y val="2.7363104277800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7.5075305184165771E-3"/>
                  <c:y val="2.7363104277800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0.00%</c:formatCode>
                <c:ptCount val="4"/>
                <c:pt idx="0">
                  <c:v>0.4335</c:v>
                </c:pt>
                <c:pt idx="1">
                  <c:v>0.47960000000000003</c:v>
                </c:pt>
                <c:pt idx="2">
                  <c:v>0.56120000000000003</c:v>
                </c:pt>
                <c:pt idx="3">
                  <c:v>0.55420000000000003</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chemeClr val="accent2"/>
            </a:solidFill>
          </c:spPr>
          <c:invertIfNegative val="0"/>
          <c:dLbls>
            <c:dLbl>
              <c:idx val="0"/>
              <c:layout>
                <c:manualLayout>
                  <c:x val="1.201201359897127E-2"/>
                  <c:y val="7.98122150979690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B8-4C23-9DAB-715F50CED761}"/>
                </c:ext>
              </c:extLst>
            </c:dLbl>
            <c:dLbl>
              <c:idx val="1"/>
              <c:layout>
                <c:manualLayout>
                  <c:x val="1.201201359897127E-2"/>
                  <c:y val="7.9812215097969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0893445366309077E-2"/>
                  <c:y val="6.4437871004410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8.6563089009846928E-3"/>
                  <c:y val="5.9313089639891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0.00%</c:formatCode>
                <c:ptCount val="4"/>
                <c:pt idx="0">
                  <c:v>0.45600000000000002</c:v>
                </c:pt>
                <c:pt idx="1">
                  <c:v>0.47549999999999998</c:v>
                </c:pt>
                <c:pt idx="2">
                  <c:v>0.36730000000000002</c:v>
                </c:pt>
                <c:pt idx="3">
                  <c:v>0.38240000000000002</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chemeClr val="accent3"/>
            </a:solidFill>
          </c:spPr>
          <c:invertIfNegative val="0"/>
          <c:dLbls>
            <c:dLbl>
              <c:idx val="0"/>
              <c:layout>
                <c:manualLayout>
                  <c:x val="-2.5858302947030952E-3"/>
                  <c:y val="-1.125837795827499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2.5858302947030952E-3"/>
                  <c:y val="-1.125837795827499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2.5858302947031771E-3"/>
                  <c:y val="-1.125837795827499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2.5858302947030952E-3"/>
                  <c:y val="-1.1258377958277347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0.00%</c:formatCode>
                <c:ptCount val="4"/>
                <c:pt idx="0">
                  <c:v>0.1104</c:v>
                </c:pt>
                <c:pt idx="1">
                  <c:v>4.4900000000000002E-2</c:v>
                </c:pt>
                <c:pt idx="2">
                  <c:v>7.1400000000000005E-2</c:v>
                </c:pt>
                <c:pt idx="3">
                  <c:v>6.3399999999999998E-2</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a:t>Percent of Students</a:t>
                </a:r>
              </a:p>
            </c:rich>
          </c:tx>
          <c:layout>
            <c:manualLayout>
              <c:xMode val="edge"/>
              <c:yMode val="edge"/>
              <c:x val="5.3353855096971936E-2"/>
              <c:y val="0.28229550364745326"/>
            </c:manualLayout>
          </c:layout>
          <c:overlay val="0"/>
        </c:title>
        <c:numFmt formatCode="0%" sourceLinked="1"/>
        <c:majorTickMark val="out"/>
        <c:minorTickMark val="none"/>
        <c:tickLblPos val="nextTo"/>
        <c:crossAx val="785183216"/>
        <c:crosses val="autoZero"/>
        <c:crossBetween val="between"/>
      </c:valAx>
    </c:plotArea>
    <c:legend>
      <c:legendPos val="tr"/>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944-C846-8E49-5791168CF717}"/>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944-C846-8E49-5791168CF717}"/>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944-C846-8E49-5791168CF717}"/>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944-C846-8E49-5791168CF717}"/>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944-C846-8E49-5791168CF717}"/>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944-C846-8E49-5791168CF717}"/>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944-C846-8E49-5791168CF717}"/>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944-C846-8E49-5791168CF717}"/>
                </c:ext>
              </c:extLst>
            </c:dLbl>
            <c:dLbl>
              <c:idx val="8"/>
              <c:layout>
                <c:manualLayout>
                  <c:x val="-1.3383473938845954E-3"/>
                  <c:y val="5.1620060867929293E-2"/>
                </c:manualLayout>
              </c:layout>
              <c:tx>
                <c:rich>
                  <a:bodyPr/>
                  <a:lstStyle/>
                  <a:p>
                    <a:r>
                      <a:rPr lang="en-US" b="1">
                        <a:solidFill>
                          <a:schemeClr val="bg1"/>
                        </a:solidFill>
                      </a:rPr>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944-C846-8E49-5791168CF717}"/>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0944-C846-8E49-5791168CF717}"/>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944-C846-8E49-5791168CF717}"/>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944-C846-8E49-5791168CF717}"/>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944-C846-8E49-5791168CF717}"/>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944-C846-8E49-5791168CF717}"/>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944-C846-8E49-5791168CF717}"/>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944-C846-8E49-5791168CF717}"/>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944-C846-8E49-5791168CF717}"/>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0944-C846-8E49-5791168CF717}"/>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0944-C846-8E49-5791168CF717}"/>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0944-C846-8E49-5791168CF717}"/>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0944-C846-8E49-5791168CF717}"/>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0944-C846-8E49-5791168CF717}"/>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0944-C846-8E49-5791168CF717}"/>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0944-C846-8E49-5791168CF717}"/>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0944-C846-8E49-5791168CF717}"/>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0944-C846-8E49-5791168CF717}"/>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0944-C846-8E49-5791168CF717}"/>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0944-C846-8E49-5791168CF717}"/>
            </c:ext>
          </c:extLst>
        </c:ser>
        <c:dLbls>
          <c:showLegendKey val="0"/>
          <c:showVal val="0"/>
          <c:showCatName val="0"/>
          <c:showSerName val="0"/>
          <c:showPercent val="0"/>
          <c:showBubbleSize val="0"/>
        </c:dLbls>
        <c:gapWidth val="26"/>
        <c:overlap val="100"/>
        <c:axId val="281718024"/>
        <c:axId val="281717632"/>
      </c:barChart>
      <c:catAx>
        <c:axId val="281718024"/>
        <c:scaling>
          <c:orientation val="minMax"/>
        </c:scaling>
        <c:delete val="0"/>
        <c:axPos val="b"/>
        <c:title>
          <c:tx>
            <c:rich>
              <a:bodyPr/>
              <a:lstStyle/>
              <a:p>
                <a:pPr>
                  <a:defRPr/>
                </a:pPr>
                <a:r>
                  <a:rPr lang="en-US"/>
                  <a:t>Screening Time Point</a:t>
                </a:r>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sz="1400"/>
            </a:pPr>
            <a:endParaRPr lang="en-US"/>
          </a:p>
        </c:txPr>
        <c:crossAx val="281717632"/>
        <c:crosses val="autoZero"/>
        <c:auto val="1"/>
        <c:lblAlgn val="ctr"/>
        <c:lblOffset val="100"/>
        <c:tickLblSkip val="1"/>
        <c:tickMarkSkip val="1"/>
        <c:noMultiLvlLbl val="0"/>
      </c:catAx>
      <c:valAx>
        <c:axId val="281717632"/>
        <c:scaling>
          <c:orientation val="minMax"/>
        </c:scaling>
        <c:delete val="0"/>
        <c:axPos val="l"/>
        <c:majorGridlines>
          <c:spPr>
            <a:ln w="2623">
              <a:noFill/>
              <a:prstDash val="solid"/>
            </a:ln>
          </c:spPr>
        </c:majorGridlines>
        <c:title>
          <c:tx>
            <c:rich>
              <a:bodyPr rot="-5400000" vert="horz"/>
              <a:lstStyle/>
              <a:p>
                <a:pPr>
                  <a:defRPr/>
                </a:pPr>
                <a:r>
                  <a:rPr lang="en-US"/>
                  <a:t>Percentage of Students</a:t>
                </a:r>
              </a:p>
            </c:rich>
          </c:tx>
          <c:layout>
            <c:manualLayout>
              <c:xMode val="edge"/>
              <c:yMode val="edge"/>
              <c:x val="9.372680362294987E-2"/>
              <c:y val="0.31931430287949747"/>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281718024"/>
        <c:crosses val="autoZero"/>
        <c:crossBetween val="between"/>
        <c:majorUnit val="0.2"/>
      </c:valAx>
      <c:spPr>
        <a:noFill/>
        <a:ln w="10489">
          <a:noFill/>
          <a:prstDash val="solid"/>
        </a:ln>
      </c:spPr>
    </c:plotArea>
    <c:legend>
      <c:legendPos val="r"/>
      <c:layout>
        <c:manualLayout>
          <c:xMode val="edge"/>
          <c:yMode val="edge"/>
          <c:x val="0.89256801048063583"/>
          <c:y val="0.41264674071671176"/>
          <c:w val="0.10743198951936399"/>
          <c:h val="0.17470632501554215"/>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600" b="0" i="0" u="none" strike="noStrike" baseline="0">
          <a:solidFill>
            <a:schemeClr val="tx1"/>
          </a:solidFill>
          <a:latin typeface="+mn-lt"/>
          <a:ea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4001E-2"/>
          <c:y val="2.92106397148118E-2"/>
          <c:w val="0.888226809486652"/>
          <c:h val="0.77700415246601595"/>
        </c:manualLayout>
      </c:layout>
      <c:bar3DChart>
        <c:barDir val="col"/>
        <c:grouping val="percentStacked"/>
        <c:varyColors val="0"/>
        <c:ser>
          <c:idx val="0"/>
          <c:order val="0"/>
          <c:tx>
            <c:strRef>
              <c:f>Sheet1!$B$1</c:f>
              <c:strCache>
                <c:ptCount val="1"/>
                <c:pt idx="0">
                  <c:v>Normal</c:v>
                </c:pt>
              </c:strCache>
            </c:strRef>
          </c:tx>
          <c:spPr>
            <a:solidFill>
              <a:srgbClr val="009900"/>
            </a:solidFill>
          </c:spPr>
          <c:invertIfNegative val="0"/>
          <c:dLbls>
            <c:dLbl>
              <c:idx val="0"/>
              <c:layout>
                <c:manualLayout>
                  <c:x val="7.50750750750753E-3"/>
                  <c:y val="2.7363184079602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1E-41D9-81FF-DC762344C140}"/>
                </c:ext>
              </c:extLst>
            </c:dLbl>
            <c:dLbl>
              <c:idx val="1"/>
              <c:layout>
                <c:manualLayout>
                  <c:x val="1.35135135135135E-2"/>
                  <c:y val="3.4825870646766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1E-41D9-81FF-DC762344C140}"/>
                </c:ext>
              </c:extLst>
            </c:dLbl>
            <c:dLbl>
              <c:idx val="2"/>
              <c:layout>
                <c:manualLayout>
                  <c:x val="1.0510510510510499E-2"/>
                  <c:y val="2.985074626865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1E-41D9-81FF-DC762344C140}"/>
                </c:ext>
              </c:extLst>
            </c:dLbl>
            <c:dLbl>
              <c:idx val="3"/>
              <c:layout>
                <c:manualLayout>
                  <c:x val="1.6516516516516401E-2"/>
                  <c:y val="4.47761194029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1E-41D9-81FF-DC762344C1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Sheet1!$B$2:$B$5</c:f>
              <c:numCache>
                <c:formatCode>General</c:formatCode>
                <c:ptCount val="4"/>
                <c:pt idx="0">
                  <c:v>85.42</c:v>
                </c:pt>
                <c:pt idx="1">
                  <c:v>87.669999999999973</c:v>
                </c:pt>
                <c:pt idx="2">
                  <c:v>82.179999999999978</c:v>
                </c:pt>
                <c:pt idx="3">
                  <c:v>86.21</c:v>
                </c:pt>
              </c:numCache>
            </c:numRef>
          </c:val>
          <c:extLst>
            <c:ext xmlns:c16="http://schemas.microsoft.com/office/drawing/2014/chart" uri="{C3380CC4-5D6E-409C-BE32-E72D297353CC}">
              <c16:uniqueId val="{00000004-241E-41D9-81FF-DC762344C140}"/>
            </c:ext>
          </c:extLst>
        </c:ser>
        <c:ser>
          <c:idx val="1"/>
          <c:order val="1"/>
          <c:tx>
            <c:strRef>
              <c:f>Sheet1!$C$1</c:f>
              <c:strCache>
                <c:ptCount val="1"/>
                <c:pt idx="0">
                  <c:v>Elevated</c:v>
                </c:pt>
              </c:strCache>
            </c:strRef>
          </c:tx>
          <c:spPr>
            <a:solidFill>
              <a:srgbClr val="FFFF00"/>
            </a:solidFill>
          </c:spPr>
          <c:invertIfNegative val="0"/>
          <c:dLbls>
            <c:dLbl>
              <c:idx val="0"/>
              <c:layout>
                <c:manualLayout>
                  <c:x val="6.1561561561561499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1E-41D9-81FF-DC762344C140}"/>
                </c:ext>
              </c:extLst>
            </c:dLbl>
            <c:dLbl>
              <c:idx val="1"/>
              <c:layout>
                <c:manualLayout>
                  <c:x val="6.00600600600601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1E-41D9-81FF-DC762344C140}"/>
                </c:ext>
              </c:extLst>
            </c:dLbl>
            <c:dLbl>
              <c:idx val="2"/>
              <c:layout>
                <c:manualLayout>
                  <c:x val="6.4564564564564594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1E-41D9-81FF-DC762344C140}"/>
                </c:ext>
              </c:extLst>
            </c:dLbl>
            <c:dLbl>
              <c:idx val="3"/>
              <c:layout>
                <c:manualLayout>
                  <c:x val="7.0570570570570701E-2"/>
                  <c:y val="1.243781094527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1E-41D9-81FF-DC762344C1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Sheet1!$C$2:$C$5</c:f>
              <c:numCache>
                <c:formatCode>General</c:formatCode>
                <c:ptCount val="4"/>
                <c:pt idx="0">
                  <c:v>10.74</c:v>
                </c:pt>
                <c:pt idx="1">
                  <c:v>8.68</c:v>
                </c:pt>
                <c:pt idx="2">
                  <c:v>12.38</c:v>
                </c:pt>
                <c:pt idx="3">
                  <c:v>11.33</c:v>
                </c:pt>
              </c:numCache>
            </c:numRef>
          </c:val>
          <c:extLst>
            <c:ext xmlns:c16="http://schemas.microsoft.com/office/drawing/2014/chart" uri="{C3380CC4-5D6E-409C-BE32-E72D297353CC}">
              <c16:uniqueId val="{00000009-241E-41D9-81FF-DC762344C140}"/>
            </c:ext>
          </c:extLst>
        </c:ser>
        <c:ser>
          <c:idx val="2"/>
          <c:order val="2"/>
          <c:tx>
            <c:strRef>
              <c:f>Sheet1!$D$1</c:f>
              <c:strCache>
                <c:ptCount val="1"/>
                <c:pt idx="0">
                  <c:v>Extremely Elevated</c:v>
                </c:pt>
              </c:strCache>
            </c:strRef>
          </c:tx>
          <c:spPr>
            <a:solidFill>
              <a:srgbClr val="FF0000"/>
            </a:solidFill>
          </c:spPr>
          <c:invertIfNegative val="0"/>
          <c:dLbls>
            <c:dLbl>
              <c:idx val="0"/>
              <c:layout>
                <c:manualLayout>
                  <c:x val="7.2072072072072099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1E-41D9-81FF-DC762344C140}"/>
                </c:ext>
              </c:extLst>
            </c:dLbl>
            <c:dLbl>
              <c:idx val="1"/>
              <c:layout>
                <c:manualLayout>
                  <c:x val="6.0060060060060101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41E-41D9-81FF-DC762344C140}"/>
                </c:ext>
              </c:extLst>
            </c:dLbl>
            <c:dLbl>
              <c:idx val="2"/>
              <c:layout>
                <c:manualLayout>
                  <c:x val="6.7567567567567599E-2"/>
                  <c:y val="-9.95024875621891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1E-41D9-81FF-DC762344C140}"/>
                </c:ext>
              </c:extLst>
            </c:dLbl>
            <c:dLbl>
              <c:idx val="3"/>
              <c:layout>
                <c:manualLayout>
                  <c:x val="7.357357357357359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1E-41D9-81FF-DC762344C1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Sheet1!$D$2:$D$5</c:f>
              <c:numCache>
                <c:formatCode>General</c:formatCode>
                <c:ptCount val="4"/>
                <c:pt idx="0">
                  <c:v>3.85</c:v>
                </c:pt>
                <c:pt idx="1">
                  <c:v>3.65</c:v>
                </c:pt>
                <c:pt idx="2">
                  <c:v>5.45</c:v>
                </c:pt>
                <c:pt idx="3">
                  <c:v>2.46</c:v>
                </c:pt>
              </c:numCache>
            </c:numRef>
          </c:val>
          <c:extLst>
            <c:ext xmlns:c16="http://schemas.microsoft.com/office/drawing/2014/chart" uri="{C3380CC4-5D6E-409C-BE32-E72D297353CC}">
              <c16:uniqueId val="{0000000E-241E-41D9-81FF-DC762344C140}"/>
            </c:ext>
          </c:extLst>
        </c:ser>
        <c:dLbls>
          <c:showLegendKey val="0"/>
          <c:showVal val="0"/>
          <c:showCatName val="0"/>
          <c:showSerName val="0"/>
          <c:showPercent val="0"/>
          <c:showBubbleSize val="0"/>
        </c:dLbls>
        <c:gapWidth val="55"/>
        <c:shape val="pyramid"/>
        <c:axId val="-1612005136"/>
        <c:axId val="-1917177952"/>
        <c:axId val="0"/>
      </c:bar3DChart>
      <c:catAx>
        <c:axId val="-1612005136"/>
        <c:scaling>
          <c:orientation val="minMax"/>
        </c:scaling>
        <c:delete val="0"/>
        <c:axPos val="b"/>
        <c:title>
          <c:tx>
            <c:rich>
              <a:bodyPr/>
              <a:lstStyle/>
              <a:p>
                <a:pPr>
                  <a:defRPr/>
                </a:pPr>
                <a:r>
                  <a:rPr lang="en-US"/>
                  <a:t>Subgroup</a:t>
                </a:r>
              </a:p>
            </c:rich>
          </c:tx>
          <c:layout>
            <c:manualLayout>
              <c:xMode val="edge"/>
              <c:yMode val="edge"/>
              <c:x val="0.42728390201224897"/>
              <c:y val="0.87904375759000297"/>
            </c:manualLayout>
          </c:layout>
          <c:overlay val="0"/>
        </c:title>
        <c:numFmt formatCode="General" sourceLinked="0"/>
        <c:majorTickMark val="out"/>
        <c:minorTickMark val="none"/>
        <c:tickLblPos val="nextTo"/>
        <c:crossAx val="-1917177952"/>
        <c:crosses val="autoZero"/>
        <c:auto val="1"/>
        <c:lblAlgn val="ctr"/>
        <c:lblOffset val="100"/>
        <c:noMultiLvlLbl val="0"/>
      </c:catAx>
      <c:valAx>
        <c:axId val="-1917177952"/>
        <c:scaling>
          <c:orientation val="minMax"/>
        </c:scaling>
        <c:delete val="0"/>
        <c:axPos val="l"/>
        <c:majorGridlines>
          <c:spPr>
            <a:ln>
              <a:noFill/>
            </a:ln>
          </c:spPr>
        </c:majorGridlines>
        <c:title>
          <c:tx>
            <c:rich>
              <a:bodyPr rot="-5400000" vert="horz"/>
              <a:lstStyle/>
              <a:p>
                <a:pPr>
                  <a:defRPr/>
                </a:pPr>
                <a:r>
                  <a:rPr lang="en-US"/>
                  <a:t>Percent of Students</a:t>
                </a:r>
              </a:p>
            </c:rich>
          </c:tx>
          <c:layout>
            <c:manualLayout>
              <c:xMode val="edge"/>
              <c:yMode val="edge"/>
              <c:x val="6.0212574779503897E-3"/>
              <c:y val="0.290208994398088"/>
            </c:manualLayout>
          </c:layout>
          <c:overlay val="0"/>
        </c:title>
        <c:numFmt formatCode="0%" sourceLinked="1"/>
        <c:majorTickMark val="out"/>
        <c:minorTickMark val="none"/>
        <c:tickLblPos val="nextTo"/>
        <c:crossAx val="-161200513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5.jpeg"/><Relationship Id="rId1" Type="http://schemas.openxmlformats.org/officeDocument/2006/relationships/image" Target="../media/image9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C175913-6090-4141-96CB-B4EC19CC9115}" type="doc">
      <dgm:prSet loTypeId="urn:microsoft.com/office/officeart/2005/8/layout/hProcess9" loCatId="process" qsTypeId="urn:microsoft.com/office/officeart/2005/8/quickstyle/simple1#1" qsCatId="simple" csTypeId="urn:microsoft.com/office/officeart/2005/8/colors/accent5_3" csCatId="accent5" phldr="1"/>
      <dgm:spPr/>
      <dgm:t>
        <a:bodyPr/>
        <a:lstStyle/>
        <a:p>
          <a:endParaRPr lang="en-US"/>
        </a:p>
      </dgm:t>
    </dgm:pt>
    <dgm:pt modelId="{102BEC11-B866-436E-91B8-7B8A47159490}">
      <dgm:prSet phldrT="[Text]" custT="1"/>
      <dgm:spPr>
        <a:xfrm>
          <a:off x="1021" y="771436"/>
          <a:ext cx="1184952" cy="1047926"/>
        </a:xfrm>
      </dgm:spPr>
      <dgm:t>
        <a:bodyPr lIns="53340"/>
        <a:lstStyle/>
        <a:p>
          <a:pPr>
            <a:spcAft>
              <a:spcPts val="0"/>
            </a:spcAft>
          </a:pPr>
          <a:r>
            <a:rPr lang="en-US" sz="1400">
              <a:latin typeface="Calibri"/>
              <a:ea typeface="+mn-ea"/>
              <a:cs typeface="+mn-cs"/>
            </a:rPr>
            <a:t>1: Two-Hour</a:t>
          </a:r>
        </a:p>
        <a:p>
          <a:pPr>
            <a:spcAft>
              <a:spcPts val="0"/>
            </a:spcAft>
          </a:pPr>
          <a:r>
            <a:rPr lang="en-US" sz="1400">
              <a:latin typeface="Calibri"/>
              <a:ea typeface="+mn-ea"/>
              <a:cs typeface="+mn-cs"/>
            </a:rPr>
            <a:t> After School</a:t>
          </a:r>
        </a:p>
      </dgm:t>
    </dgm:pt>
    <dgm:pt modelId="{86E0DD33-4A92-4BB7-90F9-B89088DCABAA}" type="parTrans" cxnId="{AFCAD5EB-0AB7-4824-9391-1E4D8E08E001}">
      <dgm:prSet/>
      <dgm:spPr/>
      <dgm:t>
        <a:bodyPr/>
        <a:lstStyle/>
        <a:p>
          <a:endParaRPr lang="en-US" sz="1800"/>
        </a:p>
      </dgm:t>
    </dgm:pt>
    <dgm:pt modelId="{93376EAD-3FF1-4CA9-88B7-CF27B868C1E4}" type="sibTrans" cxnId="{AFCAD5EB-0AB7-4824-9391-1E4D8E08E001}">
      <dgm:prSet/>
      <dgm:spPr/>
      <dgm:t>
        <a:bodyPr/>
        <a:lstStyle/>
        <a:p>
          <a:endParaRPr lang="en-US" sz="1800"/>
        </a:p>
      </dgm:t>
    </dgm:pt>
    <dgm:pt modelId="{C5D1286A-82A8-4CE6-B8A5-FD0AFA9BE023}">
      <dgm:prSet phldrT="[Text]" custT="1"/>
      <dgm:spPr>
        <a:xfrm>
          <a:off x="4132795" y="777240"/>
          <a:ext cx="1178728" cy="1036320"/>
        </a:xfrm>
      </dgm:spPr>
      <dgm:t>
        <a:bodyPr/>
        <a:lstStyle/>
        <a:p>
          <a:r>
            <a:rPr lang="en-US" sz="1400">
              <a:latin typeface="Calibri"/>
              <a:ea typeface="+mn-ea"/>
              <a:cs typeface="+mn-cs"/>
            </a:rPr>
            <a:t>4: Full Day </a:t>
          </a:r>
        </a:p>
      </dgm:t>
    </dgm:pt>
    <dgm:pt modelId="{7E95820E-FAB6-4C36-996A-E431B71340C0}" type="parTrans" cxnId="{3BEF4573-63C9-40EC-AE8E-BC3AC05EE4C2}">
      <dgm:prSet/>
      <dgm:spPr/>
      <dgm:t>
        <a:bodyPr/>
        <a:lstStyle/>
        <a:p>
          <a:endParaRPr lang="en-US" sz="1800"/>
        </a:p>
      </dgm:t>
    </dgm:pt>
    <dgm:pt modelId="{637A62A7-26CB-453E-B32C-ABD9459CF80A}" type="sibTrans" cxnId="{3BEF4573-63C9-40EC-AE8E-BC3AC05EE4C2}">
      <dgm:prSet/>
      <dgm:spPr/>
      <dgm:t>
        <a:bodyPr/>
        <a:lstStyle/>
        <a:p>
          <a:endParaRPr lang="en-US" sz="1800"/>
        </a:p>
      </dgm:t>
    </dgm:pt>
    <dgm:pt modelId="{914845DA-933B-43BB-9B11-DA40B7863F1A}">
      <dgm:prSet custT="1"/>
      <dgm:spPr>
        <a:xfrm>
          <a:off x="1392927" y="804039"/>
          <a:ext cx="1178728" cy="1036320"/>
        </a:xfrm>
      </dgm:spPr>
      <dgm:t>
        <a:bodyPr/>
        <a:lstStyle/>
        <a:p>
          <a:r>
            <a:rPr lang="en-US" sz="1400">
              <a:latin typeface="Calibri"/>
              <a:ea typeface="+mn-ea"/>
              <a:cs typeface="+mn-cs"/>
            </a:rPr>
            <a:t>2: Full Day </a:t>
          </a:r>
        </a:p>
      </dgm:t>
    </dgm:pt>
    <dgm:pt modelId="{DF5747F1-64EF-4161-8502-2961C5C01909}" type="parTrans" cxnId="{F77A3EF1-01F9-4059-A260-221C25B37AEE}">
      <dgm:prSet/>
      <dgm:spPr/>
      <dgm:t>
        <a:bodyPr/>
        <a:lstStyle/>
        <a:p>
          <a:endParaRPr lang="en-US" sz="1800"/>
        </a:p>
      </dgm:t>
    </dgm:pt>
    <dgm:pt modelId="{53ECA56E-EF43-48E0-8754-8D081AEAE341}" type="sibTrans" cxnId="{F77A3EF1-01F9-4059-A260-221C25B37AEE}">
      <dgm:prSet/>
      <dgm:spPr/>
      <dgm:t>
        <a:bodyPr/>
        <a:lstStyle/>
        <a:p>
          <a:endParaRPr lang="en-US" sz="1800"/>
        </a:p>
      </dgm:t>
    </dgm:pt>
    <dgm:pt modelId="{54843EB2-4521-42B3-BB81-A4B7E73738F1}">
      <dgm:prSet custT="1"/>
      <dgm:spPr>
        <a:xfrm>
          <a:off x="2725921" y="804039"/>
          <a:ext cx="1178728" cy="1036320"/>
        </a:xfrm>
      </dgm:spPr>
      <dgm:t>
        <a:bodyPr/>
        <a:lstStyle/>
        <a:p>
          <a:pPr>
            <a:spcAft>
              <a:spcPts val="0"/>
            </a:spcAft>
          </a:pPr>
          <a:r>
            <a:rPr lang="en-US" sz="1400">
              <a:latin typeface="Calibri"/>
              <a:ea typeface="+mn-ea"/>
              <a:cs typeface="+mn-cs"/>
            </a:rPr>
            <a:t>3: Two-Hour</a:t>
          </a:r>
        </a:p>
        <a:p>
          <a:pPr>
            <a:spcAft>
              <a:spcPts val="0"/>
            </a:spcAft>
          </a:pPr>
          <a:r>
            <a:rPr lang="en-US" sz="1400">
              <a:latin typeface="Calibri"/>
              <a:ea typeface="+mn-ea"/>
              <a:cs typeface="+mn-cs"/>
            </a:rPr>
            <a:t>After School </a:t>
          </a:r>
          <a:r>
            <a:rPr lang="en-US" sz="1100">
              <a:latin typeface="Calibri"/>
              <a:ea typeface="+mn-ea"/>
              <a:cs typeface="+mn-cs"/>
            </a:rPr>
            <a:t>*With Students</a:t>
          </a:r>
        </a:p>
      </dgm:t>
    </dgm:pt>
    <dgm:pt modelId="{0FDAA5A0-E333-4CD8-966B-2E3D3418CFCE}" type="parTrans" cxnId="{D53B993C-953A-48D7-B0E4-844941004C6E}">
      <dgm:prSet/>
      <dgm:spPr/>
      <dgm:t>
        <a:bodyPr/>
        <a:lstStyle/>
        <a:p>
          <a:endParaRPr lang="en-US" sz="1800"/>
        </a:p>
      </dgm:t>
    </dgm:pt>
    <dgm:pt modelId="{DA00F551-16C6-4C3E-92ED-76EC2E844D2A}" type="sibTrans" cxnId="{D53B993C-953A-48D7-B0E4-844941004C6E}">
      <dgm:prSet/>
      <dgm:spPr/>
      <dgm:t>
        <a:bodyPr/>
        <a:lstStyle/>
        <a:p>
          <a:endParaRPr lang="en-US" sz="1800"/>
        </a:p>
      </dgm:t>
    </dgm:pt>
    <dgm:pt modelId="{D9C4E9CF-E0E5-4170-BB6F-FFD3C9D3CF54}">
      <dgm:prSet phldrT="[Text]" custT="1"/>
      <dgm:spPr>
        <a:xfrm>
          <a:off x="6832199" y="766058"/>
          <a:ext cx="1178728" cy="1036320"/>
        </a:xfrm>
      </dgm:spPr>
      <dgm:t>
        <a:bodyPr/>
        <a:lstStyle/>
        <a:p>
          <a:r>
            <a:rPr lang="en-US" sz="1400">
              <a:latin typeface="Calibri"/>
              <a:ea typeface="+mn-ea"/>
              <a:cs typeface="+mn-cs"/>
            </a:rPr>
            <a:t>6: Full Day </a:t>
          </a:r>
        </a:p>
      </dgm:t>
    </dgm:pt>
    <dgm:pt modelId="{1C48B11C-0D72-4C60-8303-E9C4ACC8EA22}" type="sibTrans" cxnId="{A9C550CC-1EF1-4A65-92AC-FA8CFDFE8D1B}">
      <dgm:prSet/>
      <dgm:spPr/>
      <dgm:t>
        <a:bodyPr/>
        <a:lstStyle/>
        <a:p>
          <a:endParaRPr lang="en-US" sz="1800"/>
        </a:p>
      </dgm:t>
    </dgm:pt>
    <dgm:pt modelId="{7389C9BB-4F63-4BF5-A5B7-40902B640451}" type="parTrans" cxnId="{A9C550CC-1EF1-4A65-92AC-FA8CFDFE8D1B}">
      <dgm:prSet/>
      <dgm:spPr/>
      <dgm:t>
        <a:bodyPr/>
        <a:lstStyle/>
        <a:p>
          <a:endParaRPr lang="en-US" sz="1800"/>
        </a:p>
      </dgm:t>
    </dgm:pt>
    <dgm:pt modelId="{51A182D4-5EE5-4074-91B5-C047F1E4E74F}">
      <dgm:prSet custT="1"/>
      <dgm:spPr>
        <a:xfrm>
          <a:off x="5512392" y="777240"/>
          <a:ext cx="1178728" cy="1036320"/>
        </a:xfrm>
      </dgm:spPr>
      <dgm:t>
        <a:bodyPr/>
        <a:lstStyle/>
        <a:p>
          <a:pPr>
            <a:spcAft>
              <a:spcPts val="0"/>
            </a:spcAft>
          </a:pPr>
          <a:r>
            <a:rPr lang="en-US" sz="1400">
              <a:latin typeface="Calibri"/>
              <a:ea typeface="+mn-ea"/>
              <a:cs typeface="+mn-cs"/>
            </a:rPr>
            <a:t>5: Two-Hour</a:t>
          </a:r>
        </a:p>
        <a:p>
          <a:pPr>
            <a:spcAft>
              <a:spcPts val="0"/>
            </a:spcAft>
          </a:pPr>
          <a:r>
            <a:rPr lang="en-US" sz="1400">
              <a:latin typeface="Calibri"/>
              <a:ea typeface="+mn-ea"/>
              <a:cs typeface="+mn-cs"/>
            </a:rPr>
            <a:t>After School</a:t>
          </a:r>
        </a:p>
        <a:p>
          <a:pPr>
            <a:spcAft>
              <a:spcPts val="0"/>
            </a:spcAft>
          </a:pPr>
          <a:r>
            <a:rPr lang="en-US" sz="1100">
              <a:latin typeface="Calibri"/>
              <a:ea typeface="+mn-ea"/>
              <a:cs typeface="+mn-cs"/>
            </a:rPr>
            <a:t>*With Students</a:t>
          </a:r>
        </a:p>
      </dgm:t>
    </dgm:pt>
    <dgm:pt modelId="{C01260A4-4C56-4FA7-A5C2-42A98C8AE582}" type="sibTrans" cxnId="{6C27908A-433C-43F2-9C8D-9CB623CB7A9B}">
      <dgm:prSet/>
      <dgm:spPr/>
      <dgm:t>
        <a:bodyPr/>
        <a:lstStyle/>
        <a:p>
          <a:endParaRPr lang="en-US"/>
        </a:p>
      </dgm:t>
    </dgm:pt>
    <dgm:pt modelId="{D67027E9-E1F4-4E5B-AAAE-1B5A002B12E9}" type="parTrans" cxnId="{6C27908A-433C-43F2-9C8D-9CB623CB7A9B}">
      <dgm:prSet/>
      <dgm:spPr/>
      <dgm:t>
        <a:bodyPr/>
        <a:lstStyle/>
        <a:p>
          <a:endParaRPr lang="en-US"/>
        </a:p>
      </dgm:t>
    </dgm:pt>
    <dgm:pt modelId="{F5955FAD-BF66-4F3E-95B0-DE5821DF4D7C}" type="pres">
      <dgm:prSet presAssocID="{BC175913-6090-4141-96CB-B4EC19CC9115}" presName="CompostProcess" presStyleCnt="0">
        <dgm:presLayoutVars>
          <dgm:dir/>
          <dgm:resizeHandles val="exact"/>
        </dgm:presLayoutVars>
      </dgm:prSet>
      <dgm:spPr/>
    </dgm:pt>
    <dgm:pt modelId="{F6FA0FFB-9B55-4716-8B8E-77A81BEEDD29}" type="pres">
      <dgm:prSet presAssocID="{BC175913-6090-4141-96CB-B4EC19CC9115}" presName="arrow" presStyleLbl="bgShp" presStyleIdx="0" presStyleCnt="1" custScaleX="117647" custLinFactNeighborX="1881" custLinFactNeighborY="2997"/>
      <dgm:spPr>
        <a:xfrm>
          <a:off x="4" y="0"/>
          <a:ext cx="8062907" cy="2590800"/>
        </a:xfrm>
        <a:prstGeom prst="rightArrow">
          <a:avLst/>
        </a:prstGeom>
      </dgm:spPr>
    </dgm:pt>
    <dgm:pt modelId="{D3F5EA2B-2BFD-4F9E-8175-E36157313DF9}" type="pres">
      <dgm:prSet presAssocID="{BC175913-6090-4141-96CB-B4EC19CC9115}" presName="linearProcess" presStyleCnt="0"/>
      <dgm:spPr/>
    </dgm:pt>
    <dgm:pt modelId="{6FD30810-5A58-4FE1-8D86-1229780170C9}" type="pres">
      <dgm:prSet presAssocID="{102BEC11-B866-436E-91B8-7B8A47159490}" presName="textNode" presStyleLbl="node1" presStyleIdx="0" presStyleCnt="6" custScaleX="100528" custScaleY="101120">
        <dgm:presLayoutVars>
          <dgm:bulletEnabled val="1"/>
        </dgm:presLayoutVars>
      </dgm:prSet>
      <dgm:spPr>
        <a:prstGeom prst="roundRect">
          <a:avLst/>
        </a:prstGeom>
      </dgm:spPr>
    </dgm:pt>
    <dgm:pt modelId="{3E384F2E-3FB5-4192-BEDB-A046A2C18516}" type="pres">
      <dgm:prSet presAssocID="{93376EAD-3FF1-4CA9-88B7-CF27B868C1E4}" presName="sibTrans" presStyleCnt="0"/>
      <dgm:spPr/>
    </dgm:pt>
    <dgm:pt modelId="{C55D762F-007F-4DDA-9E9F-3CA70A48CCD8}" type="pres">
      <dgm:prSet presAssocID="{914845DA-933B-43BB-9B11-DA40B7863F1A}" presName="textNode" presStyleLbl="node1" presStyleIdx="1" presStyleCnt="6" custLinFactNeighborX="5344" custLinFactNeighborY="2586">
        <dgm:presLayoutVars>
          <dgm:bulletEnabled val="1"/>
        </dgm:presLayoutVars>
      </dgm:prSet>
      <dgm:spPr>
        <a:prstGeom prst="roundRect">
          <a:avLst/>
        </a:prstGeom>
      </dgm:spPr>
    </dgm:pt>
    <dgm:pt modelId="{C46547FD-8D05-4CE9-83FF-ADDA51D128F2}" type="pres">
      <dgm:prSet presAssocID="{53ECA56E-EF43-48E0-8754-8D081AEAE341}" presName="sibTrans" presStyleCnt="0"/>
      <dgm:spPr/>
    </dgm:pt>
    <dgm:pt modelId="{E8FCDABF-00C3-4F21-B79E-EDE09FA7B3FF}" type="pres">
      <dgm:prSet presAssocID="{54843EB2-4521-42B3-BB81-A4B7E73738F1}" presName="textNode" presStyleLbl="node1" presStyleIdx="2" presStyleCnt="6" custLinFactNeighborX="-16131" custLinFactNeighborY="2586">
        <dgm:presLayoutVars>
          <dgm:bulletEnabled val="1"/>
        </dgm:presLayoutVars>
      </dgm:prSet>
      <dgm:spPr>
        <a:prstGeom prst="roundRect">
          <a:avLst/>
        </a:prstGeom>
      </dgm:spPr>
    </dgm:pt>
    <dgm:pt modelId="{128629F4-A54F-4515-BE10-553CCBEE7ABB}" type="pres">
      <dgm:prSet presAssocID="{DA00F551-16C6-4C3E-92ED-76EC2E844D2A}" presName="sibTrans" presStyleCnt="0"/>
      <dgm:spPr/>
    </dgm:pt>
    <dgm:pt modelId="{400921DF-7594-443F-8C4D-0F537B384799}" type="pres">
      <dgm:prSet presAssocID="{C5D1286A-82A8-4CE6-B8A5-FD0AFA9BE023}" presName="textNode" presStyleLbl="node1" presStyleIdx="3" presStyleCnt="6">
        <dgm:presLayoutVars>
          <dgm:bulletEnabled val="1"/>
        </dgm:presLayoutVars>
      </dgm:prSet>
      <dgm:spPr>
        <a:prstGeom prst="roundRect">
          <a:avLst/>
        </a:prstGeom>
      </dgm:spPr>
    </dgm:pt>
    <dgm:pt modelId="{416748DB-6805-47F9-8BA1-BFC5ED473059}" type="pres">
      <dgm:prSet presAssocID="{637A62A7-26CB-453E-B32C-ABD9459CF80A}" presName="sibTrans" presStyleCnt="0"/>
      <dgm:spPr/>
    </dgm:pt>
    <dgm:pt modelId="{5FF58487-394B-4CC3-A27B-85446CAD4E18}" type="pres">
      <dgm:prSet presAssocID="{51A182D4-5EE5-4074-91B5-C047F1E4E74F}" presName="textNode" presStyleLbl="node1" presStyleIdx="4" presStyleCnt="6" custLinFactNeighborX="2247" custLinFactNeighborY="0">
        <dgm:presLayoutVars>
          <dgm:bulletEnabled val="1"/>
        </dgm:presLayoutVars>
      </dgm:prSet>
      <dgm:spPr>
        <a:prstGeom prst="roundRect">
          <a:avLst/>
        </a:prstGeom>
      </dgm:spPr>
    </dgm:pt>
    <dgm:pt modelId="{D8C3B897-226B-425A-978A-F36E28B22F44}" type="pres">
      <dgm:prSet presAssocID="{C01260A4-4C56-4FA7-A5C2-42A98C8AE582}" presName="sibTrans" presStyleCnt="0"/>
      <dgm:spPr/>
    </dgm:pt>
    <dgm:pt modelId="{EA5F70AE-C304-428C-ADD7-7F3C8725343E}" type="pres">
      <dgm:prSet presAssocID="{D9C4E9CF-E0E5-4170-BB6F-FFD3C9D3CF54}" presName="textNode" presStyleLbl="node1" presStyleIdx="5" presStyleCnt="6" custLinFactNeighborX="-25941" custLinFactNeighborY="-1079">
        <dgm:presLayoutVars>
          <dgm:bulletEnabled val="1"/>
        </dgm:presLayoutVars>
      </dgm:prSet>
      <dgm:spPr>
        <a:prstGeom prst="roundRect">
          <a:avLst/>
        </a:prstGeom>
      </dgm:spPr>
    </dgm:pt>
  </dgm:ptLst>
  <dgm:cxnLst>
    <dgm:cxn modelId="{A0231626-6CEC-41E0-9C35-968E9DF5165A}" type="presOf" srcId="{BC175913-6090-4141-96CB-B4EC19CC9115}" destId="{F5955FAD-BF66-4F3E-95B0-DE5821DF4D7C}" srcOrd="0" destOrd="0" presId="urn:microsoft.com/office/officeart/2005/8/layout/hProcess9"/>
    <dgm:cxn modelId="{D53B993C-953A-48D7-B0E4-844941004C6E}" srcId="{BC175913-6090-4141-96CB-B4EC19CC9115}" destId="{54843EB2-4521-42B3-BB81-A4B7E73738F1}" srcOrd="2" destOrd="0" parTransId="{0FDAA5A0-E333-4CD8-966B-2E3D3418CFCE}" sibTransId="{DA00F551-16C6-4C3E-92ED-76EC2E844D2A}"/>
    <dgm:cxn modelId="{8DB1C467-00A5-44F7-A932-E9EEE9D5A69E}" type="presOf" srcId="{54843EB2-4521-42B3-BB81-A4B7E73738F1}" destId="{E8FCDABF-00C3-4F21-B79E-EDE09FA7B3FF}" srcOrd="0" destOrd="0" presId="urn:microsoft.com/office/officeart/2005/8/layout/hProcess9"/>
    <dgm:cxn modelId="{3BEF4573-63C9-40EC-AE8E-BC3AC05EE4C2}" srcId="{BC175913-6090-4141-96CB-B4EC19CC9115}" destId="{C5D1286A-82A8-4CE6-B8A5-FD0AFA9BE023}" srcOrd="3" destOrd="0" parTransId="{7E95820E-FAB6-4C36-996A-E431B71340C0}" sibTransId="{637A62A7-26CB-453E-B32C-ABD9459CF80A}"/>
    <dgm:cxn modelId="{6C27908A-433C-43F2-9C8D-9CB623CB7A9B}" srcId="{BC175913-6090-4141-96CB-B4EC19CC9115}" destId="{51A182D4-5EE5-4074-91B5-C047F1E4E74F}" srcOrd="4" destOrd="0" parTransId="{D67027E9-E1F4-4E5B-AAAE-1B5A002B12E9}" sibTransId="{C01260A4-4C56-4FA7-A5C2-42A98C8AE582}"/>
    <dgm:cxn modelId="{D09C698E-FFF2-4AD1-9373-48B2E13C0A29}" type="presOf" srcId="{914845DA-933B-43BB-9B11-DA40B7863F1A}" destId="{C55D762F-007F-4DDA-9E9F-3CA70A48CCD8}" srcOrd="0" destOrd="0" presId="urn:microsoft.com/office/officeart/2005/8/layout/hProcess9"/>
    <dgm:cxn modelId="{E9F84497-9A90-42BC-AC90-BCD62DACF693}" type="presOf" srcId="{C5D1286A-82A8-4CE6-B8A5-FD0AFA9BE023}" destId="{400921DF-7594-443F-8C4D-0F537B384799}" srcOrd="0" destOrd="0" presId="urn:microsoft.com/office/officeart/2005/8/layout/hProcess9"/>
    <dgm:cxn modelId="{A9C550CC-1EF1-4A65-92AC-FA8CFDFE8D1B}" srcId="{BC175913-6090-4141-96CB-B4EC19CC9115}" destId="{D9C4E9CF-E0E5-4170-BB6F-FFD3C9D3CF54}" srcOrd="5" destOrd="0" parTransId="{7389C9BB-4F63-4BF5-A5B7-40902B640451}" sibTransId="{1C48B11C-0D72-4C60-8303-E9C4ACC8EA22}"/>
    <dgm:cxn modelId="{39F6D9DD-E5DA-4E6E-84CE-3F09F146DE1F}" type="presOf" srcId="{D9C4E9CF-E0E5-4170-BB6F-FFD3C9D3CF54}" destId="{EA5F70AE-C304-428C-ADD7-7F3C8725343E}" srcOrd="0" destOrd="0" presId="urn:microsoft.com/office/officeart/2005/8/layout/hProcess9"/>
    <dgm:cxn modelId="{AFCAD5EB-0AB7-4824-9391-1E4D8E08E001}" srcId="{BC175913-6090-4141-96CB-B4EC19CC9115}" destId="{102BEC11-B866-436E-91B8-7B8A47159490}" srcOrd="0" destOrd="0" parTransId="{86E0DD33-4A92-4BB7-90F9-B89088DCABAA}" sibTransId="{93376EAD-3FF1-4CA9-88B7-CF27B868C1E4}"/>
    <dgm:cxn modelId="{F77A3EF1-01F9-4059-A260-221C25B37AEE}" srcId="{BC175913-6090-4141-96CB-B4EC19CC9115}" destId="{914845DA-933B-43BB-9B11-DA40B7863F1A}" srcOrd="1" destOrd="0" parTransId="{DF5747F1-64EF-4161-8502-2961C5C01909}" sibTransId="{53ECA56E-EF43-48E0-8754-8D081AEAE341}"/>
    <dgm:cxn modelId="{A3B571FB-1988-49B8-851F-F9A468CEE897}" type="presOf" srcId="{51A182D4-5EE5-4074-91B5-C047F1E4E74F}" destId="{5FF58487-394B-4CC3-A27B-85446CAD4E18}" srcOrd="0" destOrd="0" presId="urn:microsoft.com/office/officeart/2005/8/layout/hProcess9"/>
    <dgm:cxn modelId="{8D4636FC-0183-43E0-A337-5D88E8EF8774}" type="presOf" srcId="{102BEC11-B866-436E-91B8-7B8A47159490}" destId="{6FD30810-5A58-4FE1-8D86-1229780170C9}" srcOrd="0" destOrd="0" presId="urn:microsoft.com/office/officeart/2005/8/layout/hProcess9"/>
    <dgm:cxn modelId="{E28A215B-B27F-444E-BB87-7F8652C4CE45}" type="presParOf" srcId="{F5955FAD-BF66-4F3E-95B0-DE5821DF4D7C}" destId="{F6FA0FFB-9B55-4716-8B8E-77A81BEEDD29}" srcOrd="0" destOrd="0" presId="urn:microsoft.com/office/officeart/2005/8/layout/hProcess9"/>
    <dgm:cxn modelId="{AA7896A2-0A8B-4FF4-A830-DD3093F58D97}" type="presParOf" srcId="{F5955FAD-BF66-4F3E-95B0-DE5821DF4D7C}" destId="{D3F5EA2B-2BFD-4F9E-8175-E36157313DF9}" srcOrd="1" destOrd="0" presId="urn:microsoft.com/office/officeart/2005/8/layout/hProcess9"/>
    <dgm:cxn modelId="{0A78D6C2-6C5D-406B-A186-1C0B533FC4E4}" type="presParOf" srcId="{D3F5EA2B-2BFD-4F9E-8175-E36157313DF9}" destId="{6FD30810-5A58-4FE1-8D86-1229780170C9}" srcOrd="0" destOrd="0" presId="urn:microsoft.com/office/officeart/2005/8/layout/hProcess9"/>
    <dgm:cxn modelId="{3DBD89B4-87DA-4F82-A5F7-4E5D3006829E}" type="presParOf" srcId="{D3F5EA2B-2BFD-4F9E-8175-E36157313DF9}" destId="{3E384F2E-3FB5-4192-BEDB-A046A2C18516}" srcOrd="1" destOrd="0" presId="urn:microsoft.com/office/officeart/2005/8/layout/hProcess9"/>
    <dgm:cxn modelId="{0A6A67EE-57BD-49DE-A585-117718737635}" type="presParOf" srcId="{D3F5EA2B-2BFD-4F9E-8175-E36157313DF9}" destId="{C55D762F-007F-4DDA-9E9F-3CA70A48CCD8}" srcOrd="2" destOrd="0" presId="urn:microsoft.com/office/officeart/2005/8/layout/hProcess9"/>
    <dgm:cxn modelId="{3F0CA53F-2547-4CDF-A720-C884C43D625C}" type="presParOf" srcId="{D3F5EA2B-2BFD-4F9E-8175-E36157313DF9}" destId="{C46547FD-8D05-4CE9-83FF-ADDA51D128F2}" srcOrd="3" destOrd="0" presId="urn:microsoft.com/office/officeart/2005/8/layout/hProcess9"/>
    <dgm:cxn modelId="{06F8CA65-B2EE-4097-841A-9C5B110F5F89}" type="presParOf" srcId="{D3F5EA2B-2BFD-4F9E-8175-E36157313DF9}" destId="{E8FCDABF-00C3-4F21-B79E-EDE09FA7B3FF}" srcOrd="4" destOrd="0" presId="urn:microsoft.com/office/officeart/2005/8/layout/hProcess9"/>
    <dgm:cxn modelId="{089FA29B-4979-4E07-8771-50F91C7FFA7C}" type="presParOf" srcId="{D3F5EA2B-2BFD-4F9E-8175-E36157313DF9}" destId="{128629F4-A54F-4515-BE10-553CCBEE7ABB}" srcOrd="5" destOrd="0" presId="urn:microsoft.com/office/officeart/2005/8/layout/hProcess9"/>
    <dgm:cxn modelId="{9E00B25E-7864-4683-8F53-14B43523C6C5}" type="presParOf" srcId="{D3F5EA2B-2BFD-4F9E-8175-E36157313DF9}" destId="{400921DF-7594-443F-8C4D-0F537B384799}" srcOrd="6" destOrd="0" presId="urn:microsoft.com/office/officeart/2005/8/layout/hProcess9"/>
    <dgm:cxn modelId="{29E08F08-D3D1-41DD-A9A6-BB6844CE3D91}" type="presParOf" srcId="{D3F5EA2B-2BFD-4F9E-8175-E36157313DF9}" destId="{416748DB-6805-47F9-8BA1-BFC5ED473059}" srcOrd="7" destOrd="0" presId="urn:microsoft.com/office/officeart/2005/8/layout/hProcess9"/>
    <dgm:cxn modelId="{A2F027ED-8C96-465B-B547-47F7370E32AE}" type="presParOf" srcId="{D3F5EA2B-2BFD-4F9E-8175-E36157313DF9}" destId="{5FF58487-394B-4CC3-A27B-85446CAD4E18}" srcOrd="8" destOrd="0" presId="urn:microsoft.com/office/officeart/2005/8/layout/hProcess9"/>
    <dgm:cxn modelId="{E98999DA-6EAC-4CFF-8A2B-7499A28E7139}" type="presParOf" srcId="{D3F5EA2B-2BFD-4F9E-8175-E36157313DF9}" destId="{D8C3B897-226B-425A-978A-F36E28B22F44}" srcOrd="9" destOrd="0" presId="urn:microsoft.com/office/officeart/2005/8/layout/hProcess9"/>
    <dgm:cxn modelId="{93B56B12-5448-4028-A1C9-7CFF5648C443}" type="presParOf" srcId="{D3F5EA2B-2BFD-4F9E-8175-E36157313DF9}" destId="{EA5F70AE-C304-428C-ADD7-7F3C8725343E}"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D472D7-989A-9748-B9A6-25AF83ED924C}" type="doc">
      <dgm:prSet loTypeId="urn:microsoft.com/office/officeart/2005/8/layout/venn3" loCatId="" qsTypeId="urn:microsoft.com/office/officeart/2005/8/quickstyle/3d4" qsCatId="3D" csTypeId="urn:microsoft.com/office/officeart/2005/8/colors/colorful5" csCatId="colorful" phldr="1"/>
      <dgm:spPr/>
      <dgm:t>
        <a:bodyPr/>
        <a:lstStyle/>
        <a:p>
          <a:endParaRPr lang="en-US"/>
        </a:p>
      </dgm:t>
    </dgm:pt>
    <dgm:pt modelId="{67BFC66A-4BAD-E545-98F5-7C9896D8B30F}">
      <dgm:prSet phldrT="[Text]"/>
      <dgm:spPr>
        <a:gradFill flip="none" rotWithShape="1">
          <a:gsLst>
            <a:gs pos="0">
              <a:srgbClr val="1E0000"/>
            </a:gs>
            <a:gs pos="100000">
              <a:srgbClr val="DE0300"/>
            </a:gs>
          </a:gsLst>
          <a:lin ang="5400000" scaled="1"/>
          <a:tileRect/>
        </a:gradFill>
      </dgm:spPr>
      <dgm:t>
        <a:bodyPr/>
        <a:lstStyle/>
        <a:p>
          <a:r>
            <a:rPr lang="en-US" b="1">
              <a:solidFill>
                <a:schemeClr val="bg1"/>
              </a:solidFill>
            </a:rPr>
            <a:t>Conversation Closer</a:t>
          </a:r>
        </a:p>
      </dgm:t>
    </dgm:pt>
    <dgm:pt modelId="{A588F0C9-4779-A945-9E2C-70B8FA5527E7}" type="parTrans" cxnId="{3E8DE9C6-8614-9B43-BF78-34331F91E736}">
      <dgm:prSet/>
      <dgm:spPr/>
      <dgm:t>
        <a:bodyPr/>
        <a:lstStyle/>
        <a:p>
          <a:endParaRPr lang="en-US" b="1">
            <a:solidFill>
              <a:schemeClr val="bg1"/>
            </a:solidFill>
          </a:endParaRPr>
        </a:p>
      </dgm:t>
    </dgm:pt>
    <dgm:pt modelId="{78F1AFA7-0C1C-584D-A8F6-38E7A9D26105}" type="sibTrans" cxnId="{3E8DE9C6-8614-9B43-BF78-34331F91E736}">
      <dgm:prSet/>
      <dgm:spPr/>
      <dgm:t>
        <a:bodyPr/>
        <a:lstStyle/>
        <a:p>
          <a:endParaRPr lang="en-US" b="1">
            <a:solidFill>
              <a:schemeClr val="bg1"/>
            </a:solidFill>
          </a:endParaRPr>
        </a:p>
      </dgm:t>
    </dgm:pt>
    <dgm:pt modelId="{93F8BA4F-660C-BB47-B01C-C821EAFA8131}">
      <dgm:prSet phldrT="[Text]"/>
      <dgm:spPr>
        <a:gradFill rotWithShape="0">
          <a:gsLst>
            <a:gs pos="0">
              <a:srgbClr val="00001F"/>
            </a:gs>
            <a:gs pos="100000">
              <a:srgbClr val="0401E1"/>
            </a:gs>
          </a:gsLst>
          <a:lin ang="5400000" scaled="1"/>
        </a:gradFill>
      </dgm:spPr>
      <dgm:t>
        <a:bodyPr/>
        <a:lstStyle/>
        <a:p>
          <a:r>
            <a:rPr lang="en-US" b="1">
              <a:solidFill>
                <a:schemeClr val="bg1"/>
              </a:solidFill>
            </a:rPr>
            <a:t>Table Talk Note Taker</a:t>
          </a:r>
        </a:p>
      </dgm:t>
    </dgm:pt>
    <dgm:pt modelId="{29EC56C8-807E-E941-882B-3B2422ECE0E5}" type="parTrans" cxnId="{C66092AF-7AF7-7D49-8D32-D8159EF44204}">
      <dgm:prSet/>
      <dgm:spPr/>
      <dgm:t>
        <a:bodyPr/>
        <a:lstStyle/>
        <a:p>
          <a:endParaRPr lang="en-US" b="1">
            <a:solidFill>
              <a:schemeClr val="bg1"/>
            </a:solidFill>
          </a:endParaRPr>
        </a:p>
      </dgm:t>
    </dgm:pt>
    <dgm:pt modelId="{6E28FCF4-2E1F-DE4D-BCBF-59781B18F9BD}" type="sibTrans" cxnId="{C66092AF-7AF7-7D49-8D32-D8159EF44204}">
      <dgm:prSet/>
      <dgm:spPr/>
      <dgm:t>
        <a:bodyPr/>
        <a:lstStyle/>
        <a:p>
          <a:endParaRPr lang="en-US" b="1">
            <a:solidFill>
              <a:schemeClr val="bg1"/>
            </a:solidFill>
          </a:endParaRPr>
        </a:p>
      </dgm:t>
    </dgm:pt>
    <dgm:pt modelId="{5FA8C0B4-0146-2D48-A00D-E4510691DCCE}">
      <dgm:prSet phldrT="[Text]"/>
      <dgm:spPr>
        <a:gradFill rotWithShape="0">
          <a:gsLst>
            <a:gs pos="0">
              <a:srgbClr val="002000"/>
            </a:gs>
            <a:gs pos="100000">
              <a:srgbClr val="02DD01"/>
            </a:gs>
          </a:gsLst>
          <a:lin ang="5400000" scaled="1"/>
        </a:gradFill>
      </dgm:spPr>
      <dgm:t>
        <a:bodyPr/>
        <a:lstStyle/>
        <a:p>
          <a:r>
            <a:rPr lang="en-US" b="1">
              <a:solidFill>
                <a:schemeClr val="bg1"/>
              </a:solidFill>
            </a:rPr>
            <a:t>R04 PL Plan Note Taker</a:t>
          </a:r>
        </a:p>
      </dgm:t>
    </dgm:pt>
    <dgm:pt modelId="{CF3FB25E-DA13-DF44-9D88-188667381345}" type="parTrans" cxnId="{044C933B-3A0F-0042-B13B-AAA941485758}">
      <dgm:prSet/>
      <dgm:spPr/>
      <dgm:t>
        <a:bodyPr/>
        <a:lstStyle/>
        <a:p>
          <a:endParaRPr lang="en-US" b="1">
            <a:solidFill>
              <a:schemeClr val="bg1"/>
            </a:solidFill>
          </a:endParaRPr>
        </a:p>
      </dgm:t>
    </dgm:pt>
    <dgm:pt modelId="{55BAC3FB-B31C-F94C-A4DC-BE48A8DA17FD}" type="sibTrans" cxnId="{044C933B-3A0F-0042-B13B-AAA941485758}">
      <dgm:prSet/>
      <dgm:spPr/>
      <dgm:t>
        <a:bodyPr/>
        <a:lstStyle/>
        <a:p>
          <a:endParaRPr lang="en-US" b="1">
            <a:solidFill>
              <a:schemeClr val="bg1"/>
            </a:solidFill>
          </a:endParaRPr>
        </a:p>
      </dgm:t>
    </dgm:pt>
    <dgm:pt modelId="{53B36AFE-0E34-254E-A55F-DCA69754A438}">
      <dgm:prSet phldrT="[Text]"/>
      <dgm:spPr>
        <a:gradFill rotWithShape="0">
          <a:gsLst>
            <a:gs pos="0">
              <a:srgbClr val="1D1700"/>
            </a:gs>
            <a:gs pos="100000">
              <a:srgbClr val="E1B900"/>
            </a:gs>
          </a:gsLst>
          <a:lin ang="5400000" scaled="1"/>
        </a:gradFill>
      </dgm:spPr>
      <dgm:t>
        <a:bodyPr/>
        <a:lstStyle/>
        <a:p>
          <a:r>
            <a:rPr lang="en-US" b="1">
              <a:solidFill>
                <a:schemeClr val="bg1"/>
              </a:solidFill>
            </a:rPr>
            <a:t>Task Divider</a:t>
          </a:r>
        </a:p>
      </dgm:t>
    </dgm:pt>
    <dgm:pt modelId="{E933068F-E2EB-6845-A98F-9A99E1596065}" type="parTrans" cxnId="{985D8227-DB63-0B4A-9833-35781123253E}">
      <dgm:prSet/>
      <dgm:spPr/>
      <dgm:t>
        <a:bodyPr/>
        <a:lstStyle/>
        <a:p>
          <a:endParaRPr lang="en-US" b="1">
            <a:solidFill>
              <a:schemeClr val="bg1"/>
            </a:solidFill>
          </a:endParaRPr>
        </a:p>
      </dgm:t>
    </dgm:pt>
    <dgm:pt modelId="{C4781AA1-DA02-9544-AD87-690BAAA70CDF}" type="sibTrans" cxnId="{985D8227-DB63-0B4A-9833-35781123253E}">
      <dgm:prSet/>
      <dgm:spPr/>
      <dgm:t>
        <a:bodyPr/>
        <a:lstStyle/>
        <a:p>
          <a:endParaRPr lang="en-US" b="1">
            <a:solidFill>
              <a:schemeClr val="bg1"/>
            </a:solidFill>
          </a:endParaRPr>
        </a:p>
      </dgm:t>
    </dgm:pt>
    <dgm:pt modelId="{B96078E5-94EF-344E-9B3E-4BEA07CBCD1B}">
      <dgm:prSet phldrT="[Text]"/>
      <dgm:spPr>
        <a:gradFill rotWithShape="0">
          <a:gsLst>
            <a:gs pos="0">
              <a:srgbClr val="002C2C"/>
            </a:gs>
            <a:gs pos="100000">
              <a:srgbClr val="01DDDD"/>
            </a:gs>
          </a:gsLst>
          <a:lin ang="5400000" scaled="1"/>
        </a:gradFill>
      </dgm:spPr>
      <dgm:t>
        <a:bodyPr/>
        <a:lstStyle/>
        <a:p>
          <a:r>
            <a:rPr lang="en-US" b="1">
              <a:solidFill>
                <a:schemeClr val="bg1"/>
              </a:solidFill>
            </a:rPr>
            <a:t>Technology Wrangler</a:t>
          </a:r>
        </a:p>
      </dgm:t>
    </dgm:pt>
    <dgm:pt modelId="{A9A8FB98-AFE2-AB47-8C1A-633E70970101}" type="parTrans" cxnId="{B7F2F3C6-F9E6-9144-BC57-B9DA33F244D2}">
      <dgm:prSet/>
      <dgm:spPr/>
      <dgm:t>
        <a:bodyPr/>
        <a:lstStyle/>
        <a:p>
          <a:endParaRPr lang="en-US" b="1">
            <a:solidFill>
              <a:schemeClr val="bg1"/>
            </a:solidFill>
          </a:endParaRPr>
        </a:p>
      </dgm:t>
    </dgm:pt>
    <dgm:pt modelId="{CCD93973-1B1B-D94A-8649-CE82DDEA8472}" type="sibTrans" cxnId="{B7F2F3C6-F9E6-9144-BC57-B9DA33F244D2}">
      <dgm:prSet/>
      <dgm:spPr/>
      <dgm:t>
        <a:bodyPr/>
        <a:lstStyle/>
        <a:p>
          <a:endParaRPr lang="en-US" b="1">
            <a:solidFill>
              <a:schemeClr val="bg1"/>
            </a:solidFill>
          </a:endParaRPr>
        </a:p>
      </dgm:t>
    </dgm:pt>
    <dgm:pt modelId="{B9F65177-DE13-A848-B342-931B72F273FE}" type="pres">
      <dgm:prSet presAssocID="{CAD472D7-989A-9748-B9A6-25AF83ED924C}" presName="Name0" presStyleCnt="0">
        <dgm:presLayoutVars>
          <dgm:dir/>
          <dgm:resizeHandles val="exact"/>
        </dgm:presLayoutVars>
      </dgm:prSet>
      <dgm:spPr/>
    </dgm:pt>
    <dgm:pt modelId="{7BBF75C3-DEA8-7245-8D4D-AC3BA8DEF891}" type="pres">
      <dgm:prSet presAssocID="{67BFC66A-4BAD-E545-98F5-7C9896D8B30F}" presName="Name5" presStyleLbl="vennNode1" presStyleIdx="0" presStyleCnt="5">
        <dgm:presLayoutVars>
          <dgm:bulletEnabled val="1"/>
        </dgm:presLayoutVars>
      </dgm:prSet>
      <dgm:spPr/>
    </dgm:pt>
    <dgm:pt modelId="{2BF443B9-9E05-1E41-BE63-FC5B40A8A57D}" type="pres">
      <dgm:prSet presAssocID="{78F1AFA7-0C1C-584D-A8F6-38E7A9D26105}" presName="space" presStyleCnt="0"/>
      <dgm:spPr/>
    </dgm:pt>
    <dgm:pt modelId="{9EFFB00C-FC66-494D-8785-90F6EEFC6EC2}" type="pres">
      <dgm:prSet presAssocID="{B96078E5-94EF-344E-9B3E-4BEA07CBCD1B}" presName="Name5" presStyleLbl="vennNode1" presStyleIdx="1" presStyleCnt="5">
        <dgm:presLayoutVars>
          <dgm:bulletEnabled val="1"/>
        </dgm:presLayoutVars>
      </dgm:prSet>
      <dgm:spPr/>
    </dgm:pt>
    <dgm:pt modelId="{9B6DA6D4-AE8F-AB49-AA3B-0442391F51F0}" type="pres">
      <dgm:prSet presAssocID="{CCD93973-1B1B-D94A-8649-CE82DDEA8472}" presName="space" presStyleCnt="0"/>
      <dgm:spPr/>
    </dgm:pt>
    <dgm:pt modelId="{4F0C4C32-EC00-C049-B6F4-042120AD1D0C}" type="pres">
      <dgm:prSet presAssocID="{93F8BA4F-660C-BB47-B01C-C821EAFA8131}" presName="Name5" presStyleLbl="vennNode1" presStyleIdx="2" presStyleCnt="5">
        <dgm:presLayoutVars>
          <dgm:bulletEnabled val="1"/>
        </dgm:presLayoutVars>
      </dgm:prSet>
      <dgm:spPr/>
    </dgm:pt>
    <dgm:pt modelId="{A9812A6A-6F04-9245-A102-8F2AC72A2558}" type="pres">
      <dgm:prSet presAssocID="{6E28FCF4-2E1F-DE4D-BCBF-59781B18F9BD}" presName="space" presStyleCnt="0"/>
      <dgm:spPr/>
    </dgm:pt>
    <dgm:pt modelId="{B21017F8-4E61-2247-B3CD-5C31CF81391F}" type="pres">
      <dgm:prSet presAssocID="{5FA8C0B4-0146-2D48-A00D-E4510691DCCE}" presName="Name5" presStyleLbl="vennNode1" presStyleIdx="3" presStyleCnt="5">
        <dgm:presLayoutVars>
          <dgm:bulletEnabled val="1"/>
        </dgm:presLayoutVars>
      </dgm:prSet>
      <dgm:spPr/>
    </dgm:pt>
    <dgm:pt modelId="{E5EAB1CD-F6F2-574A-BE4D-8B8A438800FF}" type="pres">
      <dgm:prSet presAssocID="{55BAC3FB-B31C-F94C-A4DC-BE48A8DA17FD}" presName="space" presStyleCnt="0"/>
      <dgm:spPr/>
    </dgm:pt>
    <dgm:pt modelId="{34DD5574-7490-4B43-90F5-9978AEF7586C}" type="pres">
      <dgm:prSet presAssocID="{53B36AFE-0E34-254E-A55F-DCA69754A438}" presName="Name5" presStyleLbl="vennNode1" presStyleIdx="4" presStyleCnt="5">
        <dgm:presLayoutVars>
          <dgm:bulletEnabled val="1"/>
        </dgm:presLayoutVars>
      </dgm:prSet>
      <dgm:spPr/>
    </dgm:pt>
  </dgm:ptLst>
  <dgm:cxnLst>
    <dgm:cxn modelId="{985D8227-DB63-0B4A-9833-35781123253E}" srcId="{CAD472D7-989A-9748-B9A6-25AF83ED924C}" destId="{53B36AFE-0E34-254E-A55F-DCA69754A438}" srcOrd="4" destOrd="0" parTransId="{E933068F-E2EB-6845-A98F-9A99E1596065}" sibTransId="{C4781AA1-DA02-9544-AD87-690BAAA70CDF}"/>
    <dgm:cxn modelId="{0B37C62B-414C-9A40-A67F-C49A6E8EBF81}" type="presOf" srcId="{B96078E5-94EF-344E-9B3E-4BEA07CBCD1B}" destId="{9EFFB00C-FC66-494D-8785-90F6EEFC6EC2}" srcOrd="0" destOrd="0" presId="urn:microsoft.com/office/officeart/2005/8/layout/venn3"/>
    <dgm:cxn modelId="{044C933B-3A0F-0042-B13B-AAA941485758}" srcId="{CAD472D7-989A-9748-B9A6-25AF83ED924C}" destId="{5FA8C0B4-0146-2D48-A00D-E4510691DCCE}" srcOrd="3" destOrd="0" parTransId="{CF3FB25E-DA13-DF44-9D88-188667381345}" sibTransId="{55BAC3FB-B31C-F94C-A4DC-BE48A8DA17FD}"/>
    <dgm:cxn modelId="{ECA2B364-E168-774C-A712-19EFEA5BC127}" type="presOf" srcId="{67BFC66A-4BAD-E545-98F5-7C9896D8B30F}" destId="{7BBF75C3-DEA8-7245-8D4D-AC3BA8DEF891}" srcOrd="0" destOrd="0" presId="urn:microsoft.com/office/officeart/2005/8/layout/venn3"/>
    <dgm:cxn modelId="{39AA95A2-0DA2-A647-9ACC-DDE842D9AD21}" type="presOf" srcId="{CAD472D7-989A-9748-B9A6-25AF83ED924C}" destId="{B9F65177-DE13-A848-B342-931B72F273FE}" srcOrd="0" destOrd="0" presId="urn:microsoft.com/office/officeart/2005/8/layout/venn3"/>
    <dgm:cxn modelId="{C66092AF-7AF7-7D49-8D32-D8159EF44204}" srcId="{CAD472D7-989A-9748-B9A6-25AF83ED924C}" destId="{93F8BA4F-660C-BB47-B01C-C821EAFA8131}" srcOrd="2" destOrd="0" parTransId="{29EC56C8-807E-E941-882B-3B2422ECE0E5}" sibTransId="{6E28FCF4-2E1F-DE4D-BCBF-59781B18F9BD}"/>
    <dgm:cxn modelId="{A11CEDB1-6DCF-0D4E-AD18-30C876DEBEED}" type="presOf" srcId="{53B36AFE-0E34-254E-A55F-DCA69754A438}" destId="{34DD5574-7490-4B43-90F5-9978AEF7586C}" srcOrd="0" destOrd="0" presId="urn:microsoft.com/office/officeart/2005/8/layout/venn3"/>
    <dgm:cxn modelId="{5A0B3BB6-12ED-8D46-B434-A08D3D6A55D0}" type="presOf" srcId="{5FA8C0B4-0146-2D48-A00D-E4510691DCCE}" destId="{B21017F8-4E61-2247-B3CD-5C31CF81391F}" srcOrd="0" destOrd="0" presId="urn:microsoft.com/office/officeart/2005/8/layout/venn3"/>
    <dgm:cxn modelId="{54CFF9C1-ACAC-6E48-AF96-2B76F14E2309}" type="presOf" srcId="{93F8BA4F-660C-BB47-B01C-C821EAFA8131}" destId="{4F0C4C32-EC00-C049-B6F4-042120AD1D0C}" srcOrd="0" destOrd="0" presId="urn:microsoft.com/office/officeart/2005/8/layout/venn3"/>
    <dgm:cxn modelId="{3E8DE9C6-8614-9B43-BF78-34331F91E736}" srcId="{CAD472D7-989A-9748-B9A6-25AF83ED924C}" destId="{67BFC66A-4BAD-E545-98F5-7C9896D8B30F}" srcOrd="0" destOrd="0" parTransId="{A588F0C9-4779-A945-9E2C-70B8FA5527E7}" sibTransId="{78F1AFA7-0C1C-584D-A8F6-38E7A9D26105}"/>
    <dgm:cxn modelId="{B7F2F3C6-F9E6-9144-BC57-B9DA33F244D2}" srcId="{CAD472D7-989A-9748-B9A6-25AF83ED924C}" destId="{B96078E5-94EF-344E-9B3E-4BEA07CBCD1B}" srcOrd="1" destOrd="0" parTransId="{A9A8FB98-AFE2-AB47-8C1A-633E70970101}" sibTransId="{CCD93973-1B1B-D94A-8649-CE82DDEA8472}"/>
    <dgm:cxn modelId="{72539B75-C526-FB40-94A5-CEA251132BEC}" type="presParOf" srcId="{B9F65177-DE13-A848-B342-931B72F273FE}" destId="{7BBF75C3-DEA8-7245-8D4D-AC3BA8DEF891}" srcOrd="0" destOrd="0" presId="urn:microsoft.com/office/officeart/2005/8/layout/venn3"/>
    <dgm:cxn modelId="{8695B19D-9115-2F42-9A8F-575177AC1E48}" type="presParOf" srcId="{B9F65177-DE13-A848-B342-931B72F273FE}" destId="{2BF443B9-9E05-1E41-BE63-FC5B40A8A57D}" srcOrd="1" destOrd="0" presId="urn:microsoft.com/office/officeart/2005/8/layout/venn3"/>
    <dgm:cxn modelId="{B95F813D-74DE-AC41-9688-337993B9D605}" type="presParOf" srcId="{B9F65177-DE13-A848-B342-931B72F273FE}" destId="{9EFFB00C-FC66-494D-8785-90F6EEFC6EC2}" srcOrd="2" destOrd="0" presId="urn:microsoft.com/office/officeart/2005/8/layout/venn3"/>
    <dgm:cxn modelId="{EB9690F6-A6C1-614E-A762-9AEB93E83ACC}" type="presParOf" srcId="{B9F65177-DE13-A848-B342-931B72F273FE}" destId="{9B6DA6D4-AE8F-AB49-AA3B-0442391F51F0}" srcOrd="3" destOrd="0" presId="urn:microsoft.com/office/officeart/2005/8/layout/venn3"/>
    <dgm:cxn modelId="{D70E197D-5498-724D-BD76-6EED13C2FFE2}" type="presParOf" srcId="{B9F65177-DE13-A848-B342-931B72F273FE}" destId="{4F0C4C32-EC00-C049-B6F4-042120AD1D0C}" srcOrd="4" destOrd="0" presId="urn:microsoft.com/office/officeart/2005/8/layout/venn3"/>
    <dgm:cxn modelId="{EF4073FE-2F17-F549-9E28-1240CA82E985}" type="presParOf" srcId="{B9F65177-DE13-A848-B342-931B72F273FE}" destId="{A9812A6A-6F04-9245-A102-8F2AC72A2558}" srcOrd="5" destOrd="0" presId="urn:microsoft.com/office/officeart/2005/8/layout/venn3"/>
    <dgm:cxn modelId="{C5605B8A-8918-AF4E-B40A-74C262189210}" type="presParOf" srcId="{B9F65177-DE13-A848-B342-931B72F273FE}" destId="{B21017F8-4E61-2247-B3CD-5C31CF81391F}" srcOrd="6" destOrd="0" presId="urn:microsoft.com/office/officeart/2005/8/layout/venn3"/>
    <dgm:cxn modelId="{8C8FFA29-D865-4B43-9492-B3124B41F25C}" type="presParOf" srcId="{B9F65177-DE13-A848-B342-931B72F273FE}" destId="{E5EAB1CD-F6F2-574A-BE4D-8B8A438800FF}" srcOrd="7" destOrd="0" presId="urn:microsoft.com/office/officeart/2005/8/layout/venn3"/>
    <dgm:cxn modelId="{FC55F074-EB91-9840-8793-E5BB1E4BD00E}" type="presParOf" srcId="{B9F65177-DE13-A848-B342-931B72F273FE}" destId="{34DD5574-7490-4B43-90F5-9978AEF7586C}" srcOrd="8" destOrd="0" presId="urn:microsoft.com/office/officeart/2005/8/layout/venn3"/>
  </dgm:cxnLst>
  <dgm:bg>
    <a:solidFill>
      <a:schemeClr val="bg1">
        <a:alpha val="95000"/>
      </a:schemeClr>
    </a:solidFill>
    <a:effectLst>
      <a:softEdge rad="31750"/>
    </a:effect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Universal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custLinFactNeighborY="4082">
        <dgm:presLayoutVars>
          <dgm:bulletEnabled val="1"/>
        </dgm:presLayoutVars>
      </dgm:prSet>
      <dgm:spPr/>
    </dgm:pt>
    <dgm:pt modelId="{CD5EA9AD-1FF3-4544-A506-1F718852DBF6}" type="pres">
      <dgm:prSet presAssocID="{BCA538D6-4E32-4184-A5A1-776963BB7365}" presName="childTextBox" presStyleLbl="fgAccFollowNode1" presStyleIdx="1" presStyleCnt="6" custLinFactNeighborY="4082">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custLinFactNeighborY="-610"/>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ScaleY="88816" custLinFactNeighborX="-7" custLinFactNeighborY="351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ScaleY="88816" custLinFactNeighborY="351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custScaleY="88816" custLinFactNeighborY="6126">
        <dgm:presLayoutVars>
          <dgm:bulletEnabled val="1"/>
        </dgm:presLayoutVars>
      </dgm:prSet>
      <dgm:spPr/>
    </dgm:pt>
    <dgm:pt modelId="{ECFD427D-5D07-4820-81E5-F9AAF6F7B224}" type="pres">
      <dgm:prSet presAssocID="{B2B012CD-BAA3-4366-A4E2-4DB490FFA9EE}" presName="childTextArrow" presStyleLbl="fgAccFollowNode1" presStyleIdx="5" presStyleCnt="6" custScaleY="88816" custLinFactNeighborY="612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F8758E-413D-40D3-9203-87F353461983}" type="doc">
      <dgm:prSet loTypeId="urn:microsoft.com/office/officeart/2005/8/layout/cycle8" loCatId="cycle" qsTypeId="urn:microsoft.com/office/officeart/2005/8/quickstyle/simple5" qsCatId="simple" csTypeId="urn:microsoft.com/office/officeart/2005/8/colors/colorful5" csCatId="colorful" phldr="1"/>
      <dgm:spPr/>
    </dgm:pt>
    <dgm:pt modelId="{9CF334E1-A89E-4E3F-B14D-105DC3CB8391}">
      <dgm:prSet phldrT="[Text]"/>
      <dgm:spPr/>
      <dgm:t>
        <a:bodyPr/>
        <a:lstStyle/>
        <a:p>
          <a:r>
            <a:rPr lang="en-US"/>
            <a:t>Classroom climate</a:t>
          </a:r>
        </a:p>
      </dgm:t>
    </dgm:pt>
    <dgm:pt modelId="{6BFBA432-26CF-4576-969B-B90582EBB911}" type="parTrans" cxnId="{3DD82DBD-1110-4C7F-A0D1-80426232D712}">
      <dgm:prSet/>
      <dgm:spPr/>
      <dgm:t>
        <a:bodyPr/>
        <a:lstStyle/>
        <a:p>
          <a:endParaRPr lang="en-US"/>
        </a:p>
      </dgm:t>
    </dgm:pt>
    <dgm:pt modelId="{E6916926-F1AD-4272-98E1-9688748090CB}" type="sibTrans" cxnId="{3DD82DBD-1110-4C7F-A0D1-80426232D712}">
      <dgm:prSet/>
      <dgm:spPr/>
      <dgm:t>
        <a:bodyPr/>
        <a:lstStyle/>
        <a:p>
          <a:endParaRPr lang="en-US"/>
        </a:p>
      </dgm:t>
    </dgm:pt>
    <dgm:pt modelId="{463A0134-C9E8-4242-9E44-5EBB8D5F5C42}">
      <dgm:prSet phldrT="[Text]"/>
      <dgm:spPr/>
      <dgm:t>
        <a:bodyPr/>
        <a:lstStyle/>
        <a:p>
          <a:r>
            <a:rPr lang="en-US"/>
            <a:t>Physical room arrangement</a:t>
          </a:r>
        </a:p>
      </dgm:t>
    </dgm:pt>
    <dgm:pt modelId="{A04728FF-1055-4969-9D7F-1636AC9D6B8E}" type="parTrans" cxnId="{F3C5D095-017F-4D2B-B9A3-BEEE4B46EE8C}">
      <dgm:prSet/>
      <dgm:spPr/>
      <dgm:t>
        <a:bodyPr/>
        <a:lstStyle/>
        <a:p>
          <a:endParaRPr lang="en-US"/>
        </a:p>
      </dgm:t>
    </dgm:pt>
    <dgm:pt modelId="{EE347287-7992-4587-B933-62E08B11791E}" type="sibTrans" cxnId="{F3C5D095-017F-4D2B-B9A3-BEEE4B46EE8C}">
      <dgm:prSet/>
      <dgm:spPr/>
      <dgm:t>
        <a:bodyPr/>
        <a:lstStyle/>
        <a:p>
          <a:endParaRPr lang="en-US"/>
        </a:p>
      </dgm:t>
    </dgm:pt>
    <dgm:pt modelId="{D3E46AFD-EB5E-4457-A3D6-C24DB323EC56}">
      <dgm:prSet phldrT="[Text]"/>
      <dgm:spPr/>
      <dgm:t>
        <a:bodyPr/>
        <a:lstStyle/>
        <a:p>
          <a:r>
            <a:rPr lang="en-US" dirty="0"/>
            <a:t>Routines and procedures</a:t>
          </a:r>
        </a:p>
      </dgm:t>
    </dgm:pt>
    <dgm:pt modelId="{C51E1521-0B70-429F-9B2B-4C806DF69659}" type="parTrans" cxnId="{29E7A77B-376F-43E6-B824-7E9E48A6C90E}">
      <dgm:prSet/>
      <dgm:spPr/>
      <dgm:t>
        <a:bodyPr/>
        <a:lstStyle/>
        <a:p>
          <a:endParaRPr lang="en-US"/>
        </a:p>
      </dgm:t>
    </dgm:pt>
    <dgm:pt modelId="{40D42529-0E97-48F9-A9EF-E9ABB82B7F2D}" type="sibTrans" cxnId="{29E7A77B-376F-43E6-B824-7E9E48A6C90E}">
      <dgm:prSet/>
      <dgm:spPr/>
      <dgm:t>
        <a:bodyPr/>
        <a:lstStyle/>
        <a:p>
          <a:endParaRPr lang="en-US"/>
        </a:p>
      </dgm:t>
    </dgm:pt>
    <dgm:pt modelId="{1DADC66B-3D21-42C8-98D6-685D7E1F4143}">
      <dgm:prSet phldrT="[Text]"/>
      <dgm:spPr/>
      <dgm:t>
        <a:bodyPr/>
        <a:lstStyle/>
        <a:p>
          <a:r>
            <a:rPr lang="en-US"/>
            <a:t>Managing paperwork</a:t>
          </a:r>
        </a:p>
      </dgm:t>
    </dgm:pt>
    <dgm:pt modelId="{20E7CF15-0BAF-4283-9628-21D4EB0D99C0}" type="parTrans" cxnId="{6005BE3B-F758-48CD-8B0D-BFFCCA69A772}">
      <dgm:prSet/>
      <dgm:spPr/>
      <dgm:t>
        <a:bodyPr/>
        <a:lstStyle/>
        <a:p>
          <a:endParaRPr lang="en-US"/>
        </a:p>
      </dgm:t>
    </dgm:pt>
    <dgm:pt modelId="{5E626BC3-C6A6-411E-8C18-25E67AE66B82}" type="sibTrans" cxnId="{6005BE3B-F758-48CD-8B0D-BFFCCA69A772}">
      <dgm:prSet/>
      <dgm:spPr/>
      <dgm:t>
        <a:bodyPr/>
        <a:lstStyle/>
        <a:p>
          <a:endParaRPr lang="en-US"/>
        </a:p>
      </dgm:t>
    </dgm:pt>
    <dgm:pt modelId="{4963CBA1-C11E-450C-8CFE-82D53454B2E6}" type="pres">
      <dgm:prSet presAssocID="{E9F8758E-413D-40D3-9203-87F353461983}" presName="compositeShape" presStyleCnt="0">
        <dgm:presLayoutVars>
          <dgm:chMax val="7"/>
          <dgm:dir/>
          <dgm:resizeHandles val="exact"/>
        </dgm:presLayoutVars>
      </dgm:prSet>
      <dgm:spPr/>
    </dgm:pt>
    <dgm:pt modelId="{A94DFE21-E2D3-43BD-A19F-F6DE990311E9}" type="pres">
      <dgm:prSet presAssocID="{E9F8758E-413D-40D3-9203-87F353461983}" presName="wedge1" presStyleLbl="node1" presStyleIdx="0" presStyleCnt="4"/>
      <dgm:spPr/>
    </dgm:pt>
    <dgm:pt modelId="{ACEF707E-701A-4C0F-9913-53790D2F84BB}" type="pres">
      <dgm:prSet presAssocID="{E9F8758E-413D-40D3-9203-87F353461983}" presName="dummy1a" presStyleCnt="0"/>
      <dgm:spPr/>
    </dgm:pt>
    <dgm:pt modelId="{2B050674-2491-4E67-9910-3E1B6AD6DEA0}" type="pres">
      <dgm:prSet presAssocID="{E9F8758E-413D-40D3-9203-87F353461983}" presName="dummy1b" presStyleCnt="0"/>
      <dgm:spPr/>
    </dgm:pt>
    <dgm:pt modelId="{7C82C881-D462-4552-9B80-D396DEA9E7ED}" type="pres">
      <dgm:prSet presAssocID="{E9F8758E-413D-40D3-9203-87F353461983}" presName="wedge1Tx" presStyleLbl="node1" presStyleIdx="0" presStyleCnt="4">
        <dgm:presLayoutVars>
          <dgm:chMax val="0"/>
          <dgm:chPref val="0"/>
          <dgm:bulletEnabled val="1"/>
        </dgm:presLayoutVars>
      </dgm:prSet>
      <dgm:spPr/>
    </dgm:pt>
    <dgm:pt modelId="{CC58B911-FCA1-4AEB-90D1-1287625FDCD6}" type="pres">
      <dgm:prSet presAssocID="{E9F8758E-413D-40D3-9203-87F353461983}" presName="wedge2" presStyleLbl="node1" presStyleIdx="1" presStyleCnt="4"/>
      <dgm:spPr/>
    </dgm:pt>
    <dgm:pt modelId="{68EEA61B-4CAF-4969-9D87-C015759537EB}" type="pres">
      <dgm:prSet presAssocID="{E9F8758E-413D-40D3-9203-87F353461983}" presName="dummy2a" presStyleCnt="0"/>
      <dgm:spPr/>
    </dgm:pt>
    <dgm:pt modelId="{CA08D54D-875A-40DA-B757-775BA1AA3D0C}" type="pres">
      <dgm:prSet presAssocID="{E9F8758E-413D-40D3-9203-87F353461983}" presName="dummy2b" presStyleCnt="0"/>
      <dgm:spPr/>
    </dgm:pt>
    <dgm:pt modelId="{F4F26828-7F73-4617-9C06-F77E3092B22E}" type="pres">
      <dgm:prSet presAssocID="{E9F8758E-413D-40D3-9203-87F353461983}" presName="wedge2Tx" presStyleLbl="node1" presStyleIdx="1" presStyleCnt="4">
        <dgm:presLayoutVars>
          <dgm:chMax val="0"/>
          <dgm:chPref val="0"/>
          <dgm:bulletEnabled val="1"/>
        </dgm:presLayoutVars>
      </dgm:prSet>
      <dgm:spPr/>
    </dgm:pt>
    <dgm:pt modelId="{B0EA0930-9D4F-4371-907C-5C0A19B9C352}" type="pres">
      <dgm:prSet presAssocID="{E9F8758E-413D-40D3-9203-87F353461983}" presName="wedge3" presStyleLbl="node1" presStyleIdx="2" presStyleCnt="4"/>
      <dgm:spPr/>
    </dgm:pt>
    <dgm:pt modelId="{67870106-FFD3-436E-8981-077AF3E22C4E}" type="pres">
      <dgm:prSet presAssocID="{E9F8758E-413D-40D3-9203-87F353461983}" presName="dummy3a" presStyleCnt="0"/>
      <dgm:spPr/>
    </dgm:pt>
    <dgm:pt modelId="{ABE3771F-06B7-4405-830B-AC972944E60C}" type="pres">
      <dgm:prSet presAssocID="{E9F8758E-413D-40D3-9203-87F353461983}" presName="dummy3b" presStyleCnt="0"/>
      <dgm:spPr/>
    </dgm:pt>
    <dgm:pt modelId="{38A6147F-B489-4D09-A802-F398F4906B1C}" type="pres">
      <dgm:prSet presAssocID="{E9F8758E-413D-40D3-9203-87F353461983}" presName="wedge3Tx" presStyleLbl="node1" presStyleIdx="2" presStyleCnt="4">
        <dgm:presLayoutVars>
          <dgm:chMax val="0"/>
          <dgm:chPref val="0"/>
          <dgm:bulletEnabled val="1"/>
        </dgm:presLayoutVars>
      </dgm:prSet>
      <dgm:spPr/>
    </dgm:pt>
    <dgm:pt modelId="{F1F7CC27-BEAB-4198-B9E8-D6430FCDB8F9}" type="pres">
      <dgm:prSet presAssocID="{E9F8758E-413D-40D3-9203-87F353461983}" presName="wedge4" presStyleLbl="node1" presStyleIdx="3" presStyleCnt="4"/>
      <dgm:spPr/>
    </dgm:pt>
    <dgm:pt modelId="{C5788A3D-ED60-473A-8FEB-C851BB6F2D14}" type="pres">
      <dgm:prSet presAssocID="{E9F8758E-413D-40D3-9203-87F353461983}" presName="dummy4a" presStyleCnt="0"/>
      <dgm:spPr/>
    </dgm:pt>
    <dgm:pt modelId="{05B1AF1D-269F-47FD-85C1-D96852FCDF26}" type="pres">
      <dgm:prSet presAssocID="{E9F8758E-413D-40D3-9203-87F353461983}" presName="dummy4b" presStyleCnt="0"/>
      <dgm:spPr/>
    </dgm:pt>
    <dgm:pt modelId="{BBAD2626-7F2E-49E6-8F5C-9DC8DBEF24FC}" type="pres">
      <dgm:prSet presAssocID="{E9F8758E-413D-40D3-9203-87F353461983}" presName="wedge4Tx" presStyleLbl="node1" presStyleIdx="3" presStyleCnt="4">
        <dgm:presLayoutVars>
          <dgm:chMax val="0"/>
          <dgm:chPref val="0"/>
          <dgm:bulletEnabled val="1"/>
        </dgm:presLayoutVars>
      </dgm:prSet>
      <dgm:spPr/>
    </dgm:pt>
    <dgm:pt modelId="{A4C64341-867B-4240-89B9-78853D1587B8}" type="pres">
      <dgm:prSet presAssocID="{EE347287-7992-4587-B933-62E08B11791E}" presName="arrowWedge1" presStyleLbl="fgSibTrans2D1" presStyleIdx="0" presStyleCnt="4"/>
      <dgm:spPr/>
    </dgm:pt>
    <dgm:pt modelId="{5F57016B-421C-4056-9235-902576317BD6}" type="pres">
      <dgm:prSet presAssocID="{5E626BC3-C6A6-411E-8C18-25E67AE66B82}" presName="arrowWedge2" presStyleLbl="fgSibTrans2D1" presStyleIdx="1" presStyleCnt="4"/>
      <dgm:spPr/>
    </dgm:pt>
    <dgm:pt modelId="{2A026C36-5C0E-43B9-BBE8-9EE60EAF0B7E}" type="pres">
      <dgm:prSet presAssocID="{40D42529-0E97-48F9-A9EF-E9ABB82B7F2D}" presName="arrowWedge3" presStyleLbl="fgSibTrans2D1" presStyleIdx="2" presStyleCnt="4"/>
      <dgm:spPr/>
    </dgm:pt>
    <dgm:pt modelId="{B6F21521-36EB-4ECF-8398-4020D01CC066}" type="pres">
      <dgm:prSet presAssocID="{E6916926-F1AD-4272-98E1-9688748090CB}" presName="arrowWedge4" presStyleLbl="fgSibTrans2D1" presStyleIdx="3" presStyleCnt="4"/>
      <dgm:spPr/>
    </dgm:pt>
  </dgm:ptLst>
  <dgm:cxnLst>
    <dgm:cxn modelId="{5C8AB51F-7686-43B4-B2B9-02100E803357}" type="presOf" srcId="{463A0134-C9E8-4242-9E44-5EBB8D5F5C42}" destId="{7C82C881-D462-4552-9B80-D396DEA9E7ED}" srcOrd="1" destOrd="0" presId="urn:microsoft.com/office/officeart/2005/8/layout/cycle8"/>
    <dgm:cxn modelId="{3C168026-6783-4FD4-B33C-A7D97318E5DE}" type="presOf" srcId="{E9F8758E-413D-40D3-9203-87F353461983}" destId="{4963CBA1-C11E-450C-8CFE-82D53454B2E6}" srcOrd="0" destOrd="0" presId="urn:microsoft.com/office/officeart/2005/8/layout/cycle8"/>
    <dgm:cxn modelId="{86631135-FF1C-428B-9B7C-4E015022647E}" type="presOf" srcId="{1DADC66B-3D21-42C8-98D6-685D7E1F4143}" destId="{CC58B911-FCA1-4AEB-90D1-1287625FDCD6}" srcOrd="0" destOrd="0" presId="urn:microsoft.com/office/officeart/2005/8/layout/cycle8"/>
    <dgm:cxn modelId="{6005BE3B-F758-48CD-8B0D-BFFCCA69A772}" srcId="{E9F8758E-413D-40D3-9203-87F353461983}" destId="{1DADC66B-3D21-42C8-98D6-685D7E1F4143}" srcOrd="1" destOrd="0" parTransId="{20E7CF15-0BAF-4283-9628-21D4EB0D99C0}" sibTransId="{5E626BC3-C6A6-411E-8C18-25E67AE66B82}"/>
    <dgm:cxn modelId="{9C427441-1265-4C77-9A69-D85FAFB0B1BE}" type="presOf" srcId="{D3E46AFD-EB5E-4457-A3D6-C24DB323EC56}" destId="{38A6147F-B489-4D09-A802-F398F4906B1C}" srcOrd="1" destOrd="0" presId="urn:microsoft.com/office/officeart/2005/8/layout/cycle8"/>
    <dgm:cxn modelId="{9B257948-94E2-494B-915D-967E02EDDD88}" type="presOf" srcId="{D3E46AFD-EB5E-4457-A3D6-C24DB323EC56}" destId="{B0EA0930-9D4F-4371-907C-5C0A19B9C352}" srcOrd="0" destOrd="0" presId="urn:microsoft.com/office/officeart/2005/8/layout/cycle8"/>
    <dgm:cxn modelId="{52CAC054-FB5C-4ADE-8BAE-AD2F653CE952}" type="presOf" srcId="{9CF334E1-A89E-4E3F-B14D-105DC3CB8391}" destId="{BBAD2626-7F2E-49E6-8F5C-9DC8DBEF24FC}" srcOrd="1" destOrd="0" presId="urn:microsoft.com/office/officeart/2005/8/layout/cycle8"/>
    <dgm:cxn modelId="{8F92DF7A-F1CC-483F-94AD-269E247EE085}" type="presOf" srcId="{9CF334E1-A89E-4E3F-B14D-105DC3CB8391}" destId="{F1F7CC27-BEAB-4198-B9E8-D6430FCDB8F9}" srcOrd="0" destOrd="0" presId="urn:microsoft.com/office/officeart/2005/8/layout/cycle8"/>
    <dgm:cxn modelId="{29E7A77B-376F-43E6-B824-7E9E48A6C90E}" srcId="{E9F8758E-413D-40D3-9203-87F353461983}" destId="{D3E46AFD-EB5E-4457-A3D6-C24DB323EC56}" srcOrd="2" destOrd="0" parTransId="{C51E1521-0B70-429F-9B2B-4C806DF69659}" sibTransId="{40D42529-0E97-48F9-A9EF-E9ABB82B7F2D}"/>
    <dgm:cxn modelId="{12DF6B7F-D9C2-43F0-9423-3CDF3EB4DEB1}" type="presOf" srcId="{1DADC66B-3D21-42C8-98D6-685D7E1F4143}" destId="{F4F26828-7F73-4617-9C06-F77E3092B22E}" srcOrd="1" destOrd="0" presId="urn:microsoft.com/office/officeart/2005/8/layout/cycle8"/>
    <dgm:cxn modelId="{F3C5D095-017F-4D2B-B9A3-BEEE4B46EE8C}" srcId="{E9F8758E-413D-40D3-9203-87F353461983}" destId="{463A0134-C9E8-4242-9E44-5EBB8D5F5C42}" srcOrd="0" destOrd="0" parTransId="{A04728FF-1055-4969-9D7F-1636AC9D6B8E}" sibTransId="{EE347287-7992-4587-B933-62E08B11791E}"/>
    <dgm:cxn modelId="{3DD82DBD-1110-4C7F-A0D1-80426232D712}" srcId="{E9F8758E-413D-40D3-9203-87F353461983}" destId="{9CF334E1-A89E-4E3F-B14D-105DC3CB8391}" srcOrd="3" destOrd="0" parTransId="{6BFBA432-26CF-4576-969B-B90582EBB911}" sibTransId="{E6916926-F1AD-4272-98E1-9688748090CB}"/>
    <dgm:cxn modelId="{F98B32EB-0F5C-4449-978C-27C434700050}" type="presOf" srcId="{463A0134-C9E8-4242-9E44-5EBB8D5F5C42}" destId="{A94DFE21-E2D3-43BD-A19F-F6DE990311E9}" srcOrd="0" destOrd="0" presId="urn:microsoft.com/office/officeart/2005/8/layout/cycle8"/>
    <dgm:cxn modelId="{A9D9F576-8F92-42CC-87C9-E71DB31117AA}" type="presParOf" srcId="{4963CBA1-C11E-450C-8CFE-82D53454B2E6}" destId="{A94DFE21-E2D3-43BD-A19F-F6DE990311E9}" srcOrd="0" destOrd="0" presId="urn:microsoft.com/office/officeart/2005/8/layout/cycle8"/>
    <dgm:cxn modelId="{C4F3399E-3308-41D7-9F62-0C6CF2768805}" type="presParOf" srcId="{4963CBA1-C11E-450C-8CFE-82D53454B2E6}" destId="{ACEF707E-701A-4C0F-9913-53790D2F84BB}" srcOrd="1" destOrd="0" presId="urn:microsoft.com/office/officeart/2005/8/layout/cycle8"/>
    <dgm:cxn modelId="{C85313C3-36BC-4FA0-AA5C-462E04850F5B}" type="presParOf" srcId="{4963CBA1-C11E-450C-8CFE-82D53454B2E6}" destId="{2B050674-2491-4E67-9910-3E1B6AD6DEA0}" srcOrd="2" destOrd="0" presId="urn:microsoft.com/office/officeart/2005/8/layout/cycle8"/>
    <dgm:cxn modelId="{6A3FC2DE-2478-4473-BE30-3014FE26FA57}" type="presParOf" srcId="{4963CBA1-C11E-450C-8CFE-82D53454B2E6}" destId="{7C82C881-D462-4552-9B80-D396DEA9E7ED}" srcOrd="3" destOrd="0" presId="urn:microsoft.com/office/officeart/2005/8/layout/cycle8"/>
    <dgm:cxn modelId="{03353429-711D-4C98-BF8B-82C5987AA0EC}" type="presParOf" srcId="{4963CBA1-C11E-450C-8CFE-82D53454B2E6}" destId="{CC58B911-FCA1-4AEB-90D1-1287625FDCD6}" srcOrd="4" destOrd="0" presId="urn:microsoft.com/office/officeart/2005/8/layout/cycle8"/>
    <dgm:cxn modelId="{51D0C657-68A9-4975-A55D-5CB573A000F2}" type="presParOf" srcId="{4963CBA1-C11E-450C-8CFE-82D53454B2E6}" destId="{68EEA61B-4CAF-4969-9D87-C015759537EB}" srcOrd="5" destOrd="0" presId="urn:microsoft.com/office/officeart/2005/8/layout/cycle8"/>
    <dgm:cxn modelId="{AE4C1993-890C-4575-9652-AA6F11E64B5C}" type="presParOf" srcId="{4963CBA1-C11E-450C-8CFE-82D53454B2E6}" destId="{CA08D54D-875A-40DA-B757-775BA1AA3D0C}" srcOrd="6" destOrd="0" presId="urn:microsoft.com/office/officeart/2005/8/layout/cycle8"/>
    <dgm:cxn modelId="{7F42654A-C8B6-4F5B-8F2E-0C0E67D8CA94}" type="presParOf" srcId="{4963CBA1-C11E-450C-8CFE-82D53454B2E6}" destId="{F4F26828-7F73-4617-9C06-F77E3092B22E}" srcOrd="7" destOrd="0" presId="urn:microsoft.com/office/officeart/2005/8/layout/cycle8"/>
    <dgm:cxn modelId="{8C3BD645-4C0B-4DE4-8503-1EDBE670C54B}" type="presParOf" srcId="{4963CBA1-C11E-450C-8CFE-82D53454B2E6}" destId="{B0EA0930-9D4F-4371-907C-5C0A19B9C352}" srcOrd="8" destOrd="0" presId="urn:microsoft.com/office/officeart/2005/8/layout/cycle8"/>
    <dgm:cxn modelId="{1F556696-5F43-42B0-B4A0-FF9A50246986}" type="presParOf" srcId="{4963CBA1-C11E-450C-8CFE-82D53454B2E6}" destId="{67870106-FFD3-436E-8981-077AF3E22C4E}" srcOrd="9" destOrd="0" presId="urn:microsoft.com/office/officeart/2005/8/layout/cycle8"/>
    <dgm:cxn modelId="{1F80E3B3-5524-448C-8299-80A2C24107AB}" type="presParOf" srcId="{4963CBA1-C11E-450C-8CFE-82D53454B2E6}" destId="{ABE3771F-06B7-4405-830B-AC972944E60C}" srcOrd="10" destOrd="0" presId="urn:microsoft.com/office/officeart/2005/8/layout/cycle8"/>
    <dgm:cxn modelId="{A241A5C6-6BA1-4A9E-BBC1-A34FB422BCE2}" type="presParOf" srcId="{4963CBA1-C11E-450C-8CFE-82D53454B2E6}" destId="{38A6147F-B489-4D09-A802-F398F4906B1C}" srcOrd="11" destOrd="0" presId="urn:microsoft.com/office/officeart/2005/8/layout/cycle8"/>
    <dgm:cxn modelId="{DDEEF189-40A4-415A-9F64-38447C36FBBA}" type="presParOf" srcId="{4963CBA1-C11E-450C-8CFE-82D53454B2E6}" destId="{F1F7CC27-BEAB-4198-B9E8-D6430FCDB8F9}" srcOrd="12" destOrd="0" presId="urn:microsoft.com/office/officeart/2005/8/layout/cycle8"/>
    <dgm:cxn modelId="{4D6CC904-3DBB-4FDD-97E9-7B60DF4C3E51}" type="presParOf" srcId="{4963CBA1-C11E-450C-8CFE-82D53454B2E6}" destId="{C5788A3D-ED60-473A-8FEB-C851BB6F2D14}" srcOrd="13" destOrd="0" presId="urn:microsoft.com/office/officeart/2005/8/layout/cycle8"/>
    <dgm:cxn modelId="{F90D825D-D899-443D-9608-40940C41C947}" type="presParOf" srcId="{4963CBA1-C11E-450C-8CFE-82D53454B2E6}" destId="{05B1AF1D-269F-47FD-85C1-D96852FCDF26}" srcOrd="14" destOrd="0" presId="urn:microsoft.com/office/officeart/2005/8/layout/cycle8"/>
    <dgm:cxn modelId="{F77D8C9B-8DD5-40F0-B6C9-7E8993D388A5}" type="presParOf" srcId="{4963CBA1-C11E-450C-8CFE-82D53454B2E6}" destId="{BBAD2626-7F2E-49E6-8F5C-9DC8DBEF24FC}" srcOrd="15" destOrd="0" presId="urn:microsoft.com/office/officeart/2005/8/layout/cycle8"/>
    <dgm:cxn modelId="{ABA38664-E6A6-4779-A15B-6164C17A3632}" type="presParOf" srcId="{4963CBA1-C11E-450C-8CFE-82D53454B2E6}" destId="{A4C64341-867B-4240-89B9-78853D1587B8}" srcOrd="16" destOrd="0" presId="urn:microsoft.com/office/officeart/2005/8/layout/cycle8"/>
    <dgm:cxn modelId="{B3C73FBF-05C6-4FD0-9420-59175D63622F}" type="presParOf" srcId="{4963CBA1-C11E-450C-8CFE-82D53454B2E6}" destId="{5F57016B-421C-4056-9235-902576317BD6}" srcOrd="17" destOrd="0" presId="urn:microsoft.com/office/officeart/2005/8/layout/cycle8"/>
    <dgm:cxn modelId="{7175996E-A90C-4FC8-85B7-06985CDB618B}" type="presParOf" srcId="{4963CBA1-C11E-450C-8CFE-82D53454B2E6}" destId="{2A026C36-5C0E-43B9-BBE8-9EE60EAF0B7E}" srcOrd="18" destOrd="0" presId="urn:microsoft.com/office/officeart/2005/8/layout/cycle8"/>
    <dgm:cxn modelId="{3BC7DBBF-3BAA-4822-907E-BB589E16B93D}" type="presParOf" srcId="{4963CBA1-C11E-450C-8CFE-82D53454B2E6}" destId="{B6F21521-36EB-4ECF-8398-4020D01CC066}" srcOrd="1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A2BC33-3E9D-4374-882D-5480BDC22B95}" type="doc">
      <dgm:prSet loTypeId="urn:microsoft.com/office/officeart/2005/8/layout/process1" loCatId="process" qsTypeId="urn:microsoft.com/office/officeart/2005/8/quickstyle/simple5" qsCatId="simple" csTypeId="urn:microsoft.com/office/officeart/2005/8/colors/colorful5" csCatId="colorful" phldr="1"/>
      <dgm:spPr/>
    </dgm:pt>
    <dgm:pt modelId="{605688EC-E9E2-4A03-A6FB-B02537F3828D}">
      <dgm:prSet phldrT="[Text]"/>
      <dgm:spPr/>
      <dgm:t>
        <a:bodyPr lIns="91440"/>
        <a:lstStyle/>
        <a:p>
          <a:r>
            <a:rPr lang="en-US"/>
            <a:t>Control</a:t>
          </a:r>
        </a:p>
      </dgm:t>
    </dgm:pt>
    <dgm:pt modelId="{9E3CE78A-1E04-4318-8A6A-610698876ECE}" type="parTrans" cxnId="{1FE98324-C9B6-4FA1-B52A-6AEF44249613}">
      <dgm:prSet/>
      <dgm:spPr/>
      <dgm:t>
        <a:bodyPr/>
        <a:lstStyle/>
        <a:p>
          <a:endParaRPr lang="en-US">
            <a:solidFill>
              <a:schemeClr val="tx1"/>
            </a:solidFill>
          </a:endParaRPr>
        </a:p>
      </dgm:t>
    </dgm:pt>
    <dgm:pt modelId="{6F7B0C0F-BAED-4597-B43E-09D3F1C7922F}" type="sibTrans" cxnId="{1FE98324-C9B6-4FA1-B52A-6AEF44249613}">
      <dgm:prSet/>
      <dgm:spPr/>
      <dgm:t>
        <a:bodyPr/>
        <a:lstStyle/>
        <a:p>
          <a:endParaRPr lang="en-US">
            <a:solidFill>
              <a:schemeClr val="tx1"/>
            </a:solidFill>
          </a:endParaRPr>
        </a:p>
      </dgm:t>
    </dgm:pt>
    <dgm:pt modelId="{8A1BCBFA-5EA9-457F-9211-B3D62791EEB8}">
      <dgm:prSet phldrT="[Text]"/>
      <dgm:spPr/>
      <dgm:t>
        <a:bodyPr/>
        <a:lstStyle/>
        <a:p>
          <a:r>
            <a:rPr lang="en-US"/>
            <a:t>Challenge</a:t>
          </a:r>
        </a:p>
      </dgm:t>
    </dgm:pt>
    <dgm:pt modelId="{8AB9F8A2-60A2-481E-8433-36C7C5C15F40}" type="parTrans" cxnId="{F23DB436-FD69-4878-939E-CA010334697E}">
      <dgm:prSet/>
      <dgm:spPr/>
      <dgm:t>
        <a:bodyPr/>
        <a:lstStyle/>
        <a:p>
          <a:endParaRPr lang="en-US">
            <a:solidFill>
              <a:schemeClr val="tx1"/>
            </a:solidFill>
          </a:endParaRPr>
        </a:p>
      </dgm:t>
    </dgm:pt>
    <dgm:pt modelId="{E0B5D4AF-AF30-4ADE-9676-1E43253FD854}" type="sibTrans" cxnId="{F23DB436-FD69-4878-939E-CA010334697E}">
      <dgm:prSet/>
      <dgm:spPr/>
      <dgm:t>
        <a:bodyPr/>
        <a:lstStyle/>
        <a:p>
          <a:endParaRPr lang="en-US">
            <a:solidFill>
              <a:schemeClr val="tx1"/>
            </a:solidFill>
          </a:endParaRPr>
        </a:p>
      </dgm:t>
    </dgm:pt>
    <dgm:pt modelId="{A753D067-FB39-4169-BC0D-33991A8C2182}">
      <dgm:prSet phldrT="[Text]"/>
      <dgm:spPr/>
      <dgm:t>
        <a:bodyPr/>
        <a:lstStyle/>
        <a:p>
          <a:r>
            <a:rPr lang="en-US"/>
            <a:t>Curiosity</a:t>
          </a:r>
        </a:p>
      </dgm:t>
    </dgm:pt>
    <dgm:pt modelId="{01BF38DE-F486-485B-B7E4-2F16741847DF}" type="parTrans" cxnId="{578FE886-871F-4F28-94AC-6F5E84FFB3C7}">
      <dgm:prSet/>
      <dgm:spPr/>
      <dgm:t>
        <a:bodyPr/>
        <a:lstStyle/>
        <a:p>
          <a:endParaRPr lang="en-US">
            <a:solidFill>
              <a:schemeClr val="tx1"/>
            </a:solidFill>
          </a:endParaRPr>
        </a:p>
      </dgm:t>
    </dgm:pt>
    <dgm:pt modelId="{86EEE0E0-7599-4164-B5E8-C565836FA7E4}" type="sibTrans" cxnId="{578FE886-871F-4F28-94AC-6F5E84FFB3C7}">
      <dgm:prSet/>
      <dgm:spPr/>
      <dgm:t>
        <a:bodyPr/>
        <a:lstStyle/>
        <a:p>
          <a:endParaRPr lang="en-US">
            <a:solidFill>
              <a:schemeClr val="tx1"/>
            </a:solidFill>
          </a:endParaRPr>
        </a:p>
      </dgm:t>
    </dgm:pt>
    <dgm:pt modelId="{4784117D-7C8B-446D-88B2-1CCE69AB4532}">
      <dgm:prSet/>
      <dgm:spPr/>
      <dgm:t>
        <a:bodyPr/>
        <a:lstStyle/>
        <a:p>
          <a:r>
            <a:rPr lang="en-US"/>
            <a:t>Context</a:t>
          </a:r>
        </a:p>
      </dgm:t>
    </dgm:pt>
    <dgm:pt modelId="{22ED0B4B-1D7D-4084-B43F-16E4C0248C63}" type="parTrans" cxnId="{AD51FAFB-1433-4632-B0DB-9EE58FDABDDD}">
      <dgm:prSet/>
      <dgm:spPr/>
      <dgm:t>
        <a:bodyPr/>
        <a:lstStyle/>
        <a:p>
          <a:endParaRPr lang="en-US">
            <a:solidFill>
              <a:schemeClr val="tx1"/>
            </a:solidFill>
          </a:endParaRPr>
        </a:p>
      </dgm:t>
    </dgm:pt>
    <dgm:pt modelId="{8BF33F6E-63CE-467B-9F2B-FE7CC41D0318}" type="sibTrans" cxnId="{AD51FAFB-1433-4632-B0DB-9EE58FDABDDD}">
      <dgm:prSet/>
      <dgm:spPr/>
      <dgm:t>
        <a:bodyPr/>
        <a:lstStyle/>
        <a:p>
          <a:endParaRPr lang="en-US">
            <a:solidFill>
              <a:schemeClr val="tx1"/>
            </a:solidFill>
          </a:endParaRPr>
        </a:p>
      </dgm:t>
    </dgm:pt>
    <dgm:pt modelId="{C0F7DA24-A427-4EF9-AB78-8B71F1246A02}" type="pres">
      <dgm:prSet presAssocID="{D7A2BC33-3E9D-4374-882D-5480BDC22B95}" presName="Name0" presStyleCnt="0">
        <dgm:presLayoutVars>
          <dgm:dir/>
          <dgm:resizeHandles val="exact"/>
        </dgm:presLayoutVars>
      </dgm:prSet>
      <dgm:spPr/>
    </dgm:pt>
    <dgm:pt modelId="{AC4661A8-E587-4841-8029-63E238F40DFF}" type="pres">
      <dgm:prSet presAssocID="{605688EC-E9E2-4A03-A6FB-B02537F3828D}" presName="node" presStyleLbl="node1" presStyleIdx="0" presStyleCnt="4">
        <dgm:presLayoutVars>
          <dgm:bulletEnabled val="1"/>
        </dgm:presLayoutVars>
      </dgm:prSet>
      <dgm:spPr/>
    </dgm:pt>
    <dgm:pt modelId="{2D47C7DC-DBAF-4F45-A9D1-7AE308B7F502}" type="pres">
      <dgm:prSet presAssocID="{6F7B0C0F-BAED-4597-B43E-09D3F1C7922F}" presName="sibTrans" presStyleLbl="sibTrans2D1" presStyleIdx="0" presStyleCnt="3"/>
      <dgm:spPr/>
    </dgm:pt>
    <dgm:pt modelId="{85941CA3-E5FE-4DE6-91C8-CF347A9E255F}" type="pres">
      <dgm:prSet presAssocID="{6F7B0C0F-BAED-4597-B43E-09D3F1C7922F}" presName="connectorText" presStyleLbl="sibTrans2D1" presStyleIdx="0" presStyleCnt="3"/>
      <dgm:spPr/>
    </dgm:pt>
    <dgm:pt modelId="{3B8DD7E4-CF7F-4B61-8677-F434FE961F1D}" type="pres">
      <dgm:prSet presAssocID="{8A1BCBFA-5EA9-457F-9211-B3D62791EEB8}" presName="node" presStyleLbl="node1" presStyleIdx="1" presStyleCnt="4">
        <dgm:presLayoutVars>
          <dgm:bulletEnabled val="1"/>
        </dgm:presLayoutVars>
      </dgm:prSet>
      <dgm:spPr/>
    </dgm:pt>
    <dgm:pt modelId="{5B5B6ACA-885A-4DA5-A6B1-E6051C01B3AF}" type="pres">
      <dgm:prSet presAssocID="{E0B5D4AF-AF30-4ADE-9676-1E43253FD854}" presName="sibTrans" presStyleLbl="sibTrans2D1" presStyleIdx="1" presStyleCnt="3"/>
      <dgm:spPr/>
    </dgm:pt>
    <dgm:pt modelId="{22C8E968-75A9-4866-A105-A65FB3D228E7}" type="pres">
      <dgm:prSet presAssocID="{E0B5D4AF-AF30-4ADE-9676-1E43253FD854}" presName="connectorText" presStyleLbl="sibTrans2D1" presStyleIdx="1" presStyleCnt="3"/>
      <dgm:spPr/>
    </dgm:pt>
    <dgm:pt modelId="{3621C7C2-8288-4291-9FF5-153BAA0816EB}" type="pres">
      <dgm:prSet presAssocID="{A753D067-FB39-4169-BC0D-33991A8C2182}" presName="node" presStyleLbl="node1" presStyleIdx="2" presStyleCnt="4">
        <dgm:presLayoutVars>
          <dgm:bulletEnabled val="1"/>
        </dgm:presLayoutVars>
      </dgm:prSet>
      <dgm:spPr/>
    </dgm:pt>
    <dgm:pt modelId="{388E5567-E776-4F94-ABD3-1FE96C1E0F46}" type="pres">
      <dgm:prSet presAssocID="{86EEE0E0-7599-4164-B5E8-C565836FA7E4}" presName="sibTrans" presStyleLbl="sibTrans2D1" presStyleIdx="2" presStyleCnt="3"/>
      <dgm:spPr/>
    </dgm:pt>
    <dgm:pt modelId="{B809020A-15AD-4B8A-865C-4D1B0D89E5A5}" type="pres">
      <dgm:prSet presAssocID="{86EEE0E0-7599-4164-B5E8-C565836FA7E4}" presName="connectorText" presStyleLbl="sibTrans2D1" presStyleIdx="2" presStyleCnt="3"/>
      <dgm:spPr/>
    </dgm:pt>
    <dgm:pt modelId="{BFF30DCA-6D39-4603-BF11-868ED010018B}" type="pres">
      <dgm:prSet presAssocID="{4784117D-7C8B-446D-88B2-1CCE69AB4532}" presName="node" presStyleLbl="node1" presStyleIdx="3" presStyleCnt="4">
        <dgm:presLayoutVars>
          <dgm:bulletEnabled val="1"/>
        </dgm:presLayoutVars>
      </dgm:prSet>
      <dgm:spPr/>
    </dgm:pt>
  </dgm:ptLst>
  <dgm:cxnLst>
    <dgm:cxn modelId="{92A19306-7662-46B2-9BFB-4F98CA2A4B07}" type="presOf" srcId="{4784117D-7C8B-446D-88B2-1CCE69AB4532}" destId="{BFF30DCA-6D39-4603-BF11-868ED010018B}" srcOrd="0" destOrd="0" presId="urn:microsoft.com/office/officeart/2005/8/layout/process1"/>
    <dgm:cxn modelId="{9521DF08-E254-48B0-BE08-0E35DF5A548C}" type="presOf" srcId="{86EEE0E0-7599-4164-B5E8-C565836FA7E4}" destId="{B809020A-15AD-4B8A-865C-4D1B0D89E5A5}" srcOrd="1" destOrd="0" presId="urn:microsoft.com/office/officeart/2005/8/layout/process1"/>
    <dgm:cxn modelId="{1FE98324-C9B6-4FA1-B52A-6AEF44249613}" srcId="{D7A2BC33-3E9D-4374-882D-5480BDC22B95}" destId="{605688EC-E9E2-4A03-A6FB-B02537F3828D}" srcOrd="0" destOrd="0" parTransId="{9E3CE78A-1E04-4318-8A6A-610698876ECE}" sibTransId="{6F7B0C0F-BAED-4597-B43E-09D3F1C7922F}"/>
    <dgm:cxn modelId="{0B0EAB29-433A-4220-8060-9B52CDE6C4E0}" type="presOf" srcId="{6F7B0C0F-BAED-4597-B43E-09D3F1C7922F}" destId="{2D47C7DC-DBAF-4F45-A9D1-7AE308B7F502}" srcOrd="0" destOrd="0" presId="urn:microsoft.com/office/officeart/2005/8/layout/process1"/>
    <dgm:cxn modelId="{1E637F2A-1784-46F8-A4E0-F2AF868E042E}" type="presOf" srcId="{6F7B0C0F-BAED-4597-B43E-09D3F1C7922F}" destId="{85941CA3-E5FE-4DE6-91C8-CF347A9E255F}" srcOrd="1" destOrd="0" presId="urn:microsoft.com/office/officeart/2005/8/layout/process1"/>
    <dgm:cxn modelId="{0013A733-C98F-4B61-A2FF-BE77B52F9C80}" type="presOf" srcId="{A753D067-FB39-4169-BC0D-33991A8C2182}" destId="{3621C7C2-8288-4291-9FF5-153BAA0816EB}" srcOrd="0" destOrd="0" presId="urn:microsoft.com/office/officeart/2005/8/layout/process1"/>
    <dgm:cxn modelId="{F23DB436-FD69-4878-939E-CA010334697E}" srcId="{D7A2BC33-3E9D-4374-882D-5480BDC22B95}" destId="{8A1BCBFA-5EA9-457F-9211-B3D62791EEB8}" srcOrd="1" destOrd="0" parTransId="{8AB9F8A2-60A2-481E-8433-36C7C5C15F40}" sibTransId="{E0B5D4AF-AF30-4ADE-9676-1E43253FD854}"/>
    <dgm:cxn modelId="{DE195057-E1A1-4BDB-8EB1-29894BB198E8}" type="presOf" srcId="{D7A2BC33-3E9D-4374-882D-5480BDC22B95}" destId="{C0F7DA24-A427-4EF9-AB78-8B71F1246A02}" srcOrd="0" destOrd="0" presId="urn:microsoft.com/office/officeart/2005/8/layout/process1"/>
    <dgm:cxn modelId="{3178F95C-0C54-45EB-BA3F-DDB596CA999C}" type="presOf" srcId="{E0B5D4AF-AF30-4ADE-9676-1E43253FD854}" destId="{22C8E968-75A9-4866-A105-A65FB3D228E7}" srcOrd="1" destOrd="0" presId="urn:microsoft.com/office/officeart/2005/8/layout/process1"/>
    <dgm:cxn modelId="{578FE886-871F-4F28-94AC-6F5E84FFB3C7}" srcId="{D7A2BC33-3E9D-4374-882D-5480BDC22B95}" destId="{A753D067-FB39-4169-BC0D-33991A8C2182}" srcOrd="2" destOrd="0" parTransId="{01BF38DE-F486-485B-B7E4-2F16741847DF}" sibTransId="{86EEE0E0-7599-4164-B5E8-C565836FA7E4}"/>
    <dgm:cxn modelId="{6F5CAAA2-CDEA-45A7-82AA-BCEB4234F4B6}" type="presOf" srcId="{86EEE0E0-7599-4164-B5E8-C565836FA7E4}" destId="{388E5567-E776-4F94-ABD3-1FE96C1E0F46}" srcOrd="0" destOrd="0" presId="urn:microsoft.com/office/officeart/2005/8/layout/process1"/>
    <dgm:cxn modelId="{265C69A3-942F-4CE9-BE19-D10ECCA94167}" type="presOf" srcId="{605688EC-E9E2-4A03-A6FB-B02537F3828D}" destId="{AC4661A8-E587-4841-8029-63E238F40DFF}" srcOrd="0" destOrd="0" presId="urn:microsoft.com/office/officeart/2005/8/layout/process1"/>
    <dgm:cxn modelId="{FB1930A9-167E-4849-9B18-B8856AAB253D}" type="presOf" srcId="{8A1BCBFA-5EA9-457F-9211-B3D62791EEB8}" destId="{3B8DD7E4-CF7F-4B61-8677-F434FE961F1D}" srcOrd="0" destOrd="0" presId="urn:microsoft.com/office/officeart/2005/8/layout/process1"/>
    <dgm:cxn modelId="{FC70ECAE-25E9-4B0D-A505-B457A62F792C}" type="presOf" srcId="{E0B5D4AF-AF30-4ADE-9676-1E43253FD854}" destId="{5B5B6ACA-885A-4DA5-A6B1-E6051C01B3AF}" srcOrd="0" destOrd="0" presId="urn:microsoft.com/office/officeart/2005/8/layout/process1"/>
    <dgm:cxn modelId="{AD51FAFB-1433-4632-B0DB-9EE58FDABDDD}" srcId="{D7A2BC33-3E9D-4374-882D-5480BDC22B95}" destId="{4784117D-7C8B-446D-88B2-1CCE69AB4532}" srcOrd="3" destOrd="0" parTransId="{22ED0B4B-1D7D-4084-B43F-16E4C0248C63}" sibTransId="{8BF33F6E-63CE-467B-9F2B-FE7CC41D0318}"/>
    <dgm:cxn modelId="{31DDC0D5-F588-4811-9C8F-DC51EA94020F}" type="presParOf" srcId="{C0F7DA24-A427-4EF9-AB78-8B71F1246A02}" destId="{AC4661A8-E587-4841-8029-63E238F40DFF}" srcOrd="0" destOrd="0" presId="urn:microsoft.com/office/officeart/2005/8/layout/process1"/>
    <dgm:cxn modelId="{E79C7101-8D63-4CFC-B887-66936CA6087F}" type="presParOf" srcId="{C0F7DA24-A427-4EF9-AB78-8B71F1246A02}" destId="{2D47C7DC-DBAF-4F45-A9D1-7AE308B7F502}" srcOrd="1" destOrd="0" presId="urn:microsoft.com/office/officeart/2005/8/layout/process1"/>
    <dgm:cxn modelId="{078A994F-6910-4B27-8E6E-12910248B7ED}" type="presParOf" srcId="{2D47C7DC-DBAF-4F45-A9D1-7AE308B7F502}" destId="{85941CA3-E5FE-4DE6-91C8-CF347A9E255F}" srcOrd="0" destOrd="0" presId="urn:microsoft.com/office/officeart/2005/8/layout/process1"/>
    <dgm:cxn modelId="{AA61B877-7C87-49B4-9505-B565A1B0A7F4}" type="presParOf" srcId="{C0F7DA24-A427-4EF9-AB78-8B71F1246A02}" destId="{3B8DD7E4-CF7F-4B61-8677-F434FE961F1D}" srcOrd="2" destOrd="0" presId="urn:microsoft.com/office/officeart/2005/8/layout/process1"/>
    <dgm:cxn modelId="{89DF43AF-99D5-47B8-95F6-B0D427B243A8}" type="presParOf" srcId="{C0F7DA24-A427-4EF9-AB78-8B71F1246A02}" destId="{5B5B6ACA-885A-4DA5-A6B1-E6051C01B3AF}" srcOrd="3" destOrd="0" presId="urn:microsoft.com/office/officeart/2005/8/layout/process1"/>
    <dgm:cxn modelId="{AC857E22-B276-42A6-B3E3-5F7D04CDFAFE}" type="presParOf" srcId="{5B5B6ACA-885A-4DA5-A6B1-E6051C01B3AF}" destId="{22C8E968-75A9-4866-A105-A65FB3D228E7}" srcOrd="0" destOrd="0" presId="urn:microsoft.com/office/officeart/2005/8/layout/process1"/>
    <dgm:cxn modelId="{E8570448-0402-47B5-B3CA-373D262A2D26}" type="presParOf" srcId="{C0F7DA24-A427-4EF9-AB78-8B71F1246A02}" destId="{3621C7C2-8288-4291-9FF5-153BAA0816EB}" srcOrd="4" destOrd="0" presId="urn:microsoft.com/office/officeart/2005/8/layout/process1"/>
    <dgm:cxn modelId="{2817BB00-EB23-4B1D-BA1F-E8B9D92D0F09}" type="presParOf" srcId="{C0F7DA24-A427-4EF9-AB78-8B71F1246A02}" destId="{388E5567-E776-4F94-ABD3-1FE96C1E0F46}" srcOrd="5" destOrd="0" presId="urn:microsoft.com/office/officeart/2005/8/layout/process1"/>
    <dgm:cxn modelId="{92555EFC-0086-480E-8E8C-5D740DC90332}" type="presParOf" srcId="{388E5567-E776-4F94-ABD3-1FE96C1E0F46}" destId="{B809020A-15AD-4B8A-865C-4D1B0D89E5A5}" srcOrd="0" destOrd="0" presId="urn:microsoft.com/office/officeart/2005/8/layout/process1"/>
    <dgm:cxn modelId="{C7100C57-E881-4FFA-82DC-CC436F4D01F2}" type="presParOf" srcId="{C0F7DA24-A427-4EF9-AB78-8B71F1246A02}" destId="{BFF30DCA-6D39-4603-BF11-868ED010018B}"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A2BC33-3E9D-4374-882D-5480BDC22B95}" type="doc">
      <dgm:prSet loTypeId="urn:microsoft.com/office/officeart/2005/8/layout/process1" loCatId="process" qsTypeId="urn:microsoft.com/office/officeart/2005/8/quickstyle/simple5" qsCatId="simple" csTypeId="urn:microsoft.com/office/officeart/2005/8/colors/colorful5" csCatId="colorful" phldr="1"/>
      <dgm:spPr/>
    </dgm:pt>
    <dgm:pt modelId="{A753D067-FB39-4169-BC0D-33991A8C2182}">
      <dgm:prSet phldrT="[Text]"/>
      <dgm:spPr>
        <a:solidFill>
          <a:srgbClr val="42C191"/>
        </a:solidFill>
      </dgm:spPr>
      <dgm:t>
        <a:bodyPr/>
        <a:lstStyle/>
        <a:p>
          <a:r>
            <a:rPr lang="en-US"/>
            <a:t>Curiosity</a:t>
          </a:r>
        </a:p>
      </dgm:t>
    </dgm:pt>
    <dgm:pt modelId="{01BF38DE-F486-485B-B7E4-2F16741847DF}" type="parTrans" cxnId="{578FE886-871F-4F28-94AC-6F5E84FFB3C7}">
      <dgm:prSet/>
      <dgm:spPr/>
      <dgm:t>
        <a:bodyPr/>
        <a:lstStyle/>
        <a:p>
          <a:endParaRPr lang="en-US">
            <a:solidFill>
              <a:schemeClr val="tx1"/>
            </a:solidFill>
          </a:endParaRPr>
        </a:p>
      </dgm:t>
    </dgm:pt>
    <dgm:pt modelId="{86EEE0E0-7599-4164-B5E8-C565836FA7E4}" type="sibTrans" cxnId="{578FE886-871F-4F28-94AC-6F5E84FFB3C7}">
      <dgm:prSet/>
      <dgm:spPr>
        <a:solidFill>
          <a:srgbClr val="6EB141"/>
        </a:solidFill>
      </dgm:spPr>
      <dgm:t>
        <a:bodyPr/>
        <a:lstStyle/>
        <a:p>
          <a:endParaRPr lang="en-US">
            <a:solidFill>
              <a:schemeClr val="tx1"/>
            </a:solidFill>
          </a:endParaRPr>
        </a:p>
      </dgm:t>
    </dgm:pt>
    <dgm:pt modelId="{4784117D-7C8B-446D-88B2-1CCE69AB4532}">
      <dgm:prSet/>
      <dgm:spPr/>
      <dgm:t>
        <a:bodyPr/>
        <a:lstStyle/>
        <a:p>
          <a:r>
            <a:rPr lang="en-US"/>
            <a:t>Context</a:t>
          </a:r>
        </a:p>
      </dgm:t>
    </dgm:pt>
    <dgm:pt modelId="{22ED0B4B-1D7D-4084-B43F-16E4C0248C63}" type="parTrans" cxnId="{AD51FAFB-1433-4632-B0DB-9EE58FDABDDD}">
      <dgm:prSet/>
      <dgm:spPr/>
      <dgm:t>
        <a:bodyPr/>
        <a:lstStyle/>
        <a:p>
          <a:endParaRPr lang="en-US">
            <a:solidFill>
              <a:schemeClr val="tx1"/>
            </a:solidFill>
          </a:endParaRPr>
        </a:p>
      </dgm:t>
    </dgm:pt>
    <dgm:pt modelId="{8BF33F6E-63CE-467B-9F2B-FE7CC41D0318}" type="sibTrans" cxnId="{AD51FAFB-1433-4632-B0DB-9EE58FDABDDD}">
      <dgm:prSet/>
      <dgm:spPr/>
      <dgm:t>
        <a:bodyPr/>
        <a:lstStyle/>
        <a:p>
          <a:endParaRPr lang="en-US">
            <a:solidFill>
              <a:schemeClr val="tx1"/>
            </a:solidFill>
          </a:endParaRPr>
        </a:p>
      </dgm:t>
    </dgm:pt>
    <dgm:pt modelId="{C0F7DA24-A427-4EF9-AB78-8B71F1246A02}" type="pres">
      <dgm:prSet presAssocID="{D7A2BC33-3E9D-4374-882D-5480BDC22B95}" presName="Name0" presStyleCnt="0">
        <dgm:presLayoutVars>
          <dgm:dir/>
          <dgm:resizeHandles val="exact"/>
        </dgm:presLayoutVars>
      </dgm:prSet>
      <dgm:spPr/>
    </dgm:pt>
    <dgm:pt modelId="{3621C7C2-8288-4291-9FF5-153BAA0816EB}" type="pres">
      <dgm:prSet presAssocID="{A753D067-FB39-4169-BC0D-33991A8C2182}" presName="node" presStyleLbl="node1" presStyleIdx="0" presStyleCnt="2">
        <dgm:presLayoutVars>
          <dgm:bulletEnabled val="1"/>
        </dgm:presLayoutVars>
      </dgm:prSet>
      <dgm:spPr/>
    </dgm:pt>
    <dgm:pt modelId="{388E5567-E776-4F94-ABD3-1FE96C1E0F46}" type="pres">
      <dgm:prSet presAssocID="{86EEE0E0-7599-4164-B5E8-C565836FA7E4}" presName="sibTrans" presStyleLbl="sibTrans2D1" presStyleIdx="0" presStyleCnt="1"/>
      <dgm:spPr/>
    </dgm:pt>
    <dgm:pt modelId="{B809020A-15AD-4B8A-865C-4D1B0D89E5A5}" type="pres">
      <dgm:prSet presAssocID="{86EEE0E0-7599-4164-B5E8-C565836FA7E4}" presName="connectorText" presStyleLbl="sibTrans2D1" presStyleIdx="0" presStyleCnt="1"/>
      <dgm:spPr/>
    </dgm:pt>
    <dgm:pt modelId="{BFF30DCA-6D39-4603-BF11-868ED010018B}" type="pres">
      <dgm:prSet presAssocID="{4784117D-7C8B-446D-88B2-1CCE69AB4532}" presName="node" presStyleLbl="node1" presStyleIdx="1" presStyleCnt="2">
        <dgm:presLayoutVars>
          <dgm:bulletEnabled val="1"/>
        </dgm:presLayoutVars>
      </dgm:prSet>
      <dgm:spPr/>
    </dgm:pt>
  </dgm:ptLst>
  <dgm:cxnLst>
    <dgm:cxn modelId="{92A19306-7662-46B2-9BFB-4F98CA2A4B07}" type="presOf" srcId="{4784117D-7C8B-446D-88B2-1CCE69AB4532}" destId="{BFF30DCA-6D39-4603-BF11-868ED010018B}" srcOrd="0" destOrd="0" presId="urn:microsoft.com/office/officeart/2005/8/layout/process1"/>
    <dgm:cxn modelId="{9521DF08-E254-48B0-BE08-0E35DF5A548C}" type="presOf" srcId="{86EEE0E0-7599-4164-B5E8-C565836FA7E4}" destId="{B809020A-15AD-4B8A-865C-4D1B0D89E5A5}" srcOrd="1" destOrd="0" presId="urn:microsoft.com/office/officeart/2005/8/layout/process1"/>
    <dgm:cxn modelId="{0013A733-C98F-4B61-A2FF-BE77B52F9C80}" type="presOf" srcId="{A753D067-FB39-4169-BC0D-33991A8C2182}" destId="{3621C7C2-8288-4291-9FF5-153BAA0816EB}" srcOrd="0" destOrd="0" presId="urn:microsoft.com/office/officeart/2005/8/layout/process1"/>
    <dgm:cxn modelId="{DE195057-E1A1-4BDB-8EB1-29894BB198E8}" type="presOf" srcId="{D7A2BC33-3E9D-4374-882D-5480BDC22B95}" destId="{C0F7DA24-A427-4EF9-AB78-8B71F1246A02}" srcOrd="0" destOrd="0" presId="urn:microsoft.com/office/officeart/2005/8/layout/process1"/>
    <dgm:cxn modelId="{578FE886-871F-4F28-94AC-6F5E84FFB3C7}" srcId="{D7A2BC33-3E9D-4374-882D-5480BDC22B95}" destId="{A753D067-FB39-4169-BC0D-33991A8C2182}" srcOrd="0" destOrd="0" parTransId="{01BF38DE-F486-485B-B7E4-2F16741847DF}" sibTransId="{86EEE0E0-7599-4164-B5E8-C565836FA7E4}"/>
    <dgm:cxn modelId="{6F5CAAA2-CDEA-45A7-82AA-BCEB4234F4B6}" type="presOf" srcId="{86EEE0E0-7599-4164-B5E8-C565836FA7E4}" destId="{388E5567-E776-4F94-ABD3-1FE96C1E0F46}" srcOrd="0" destOrd="0" presId="urn:microsoft.com/office/officeart/2005/8/layout/process1"/>
    <dgm:cxn modelId="{AD51FAFB-1433-4632-B0DB-9EE58FDABDDD}" srcId="{D7A2BC33-3E9D-4374-882D-5480BDC22B95}" destId="{4784117D-7C8B-446D-88B2-1CCE69AB4532}" srcOrd="1" destOrd="0" parTransId="{22ED0B4B-1D7D-4084-B43F-16E4C0248C63}" sibTransId="{8BF33F6E-63CE-467B-9F2B-FE7CC41D0318}"/>
    <dgm:cxn modelId="{E8570448-0402-47B5-B3CA-373D262A2D26}" type="presParOf" srcId="{C0F7DA24-A427-4EF9-AB78-8B71F1246A02}" destId="{3621C7C2-8288-4291-9FF5-153BAA0816EB}" srcOrd="0" destOrd="0" presId="urn:microsoft.com/office/officeart/2005/8/layout/process1"/>
    <dgm:cxn modelId="{2817BB00-EB23-4B1D-BA1F-E8B9D92D0F09}" type="presParOf" srcId="{C0F7DA24-A427-4EF9-AB78-8B71F1246A02}" destId="{388E5567-E776-4F94-ABD3-1FE96C1E0F46}" srcOrd="1" destOrd="0" presId="urn:microsoft.com/office/officeart/2005/8/layout/process1"/>
    <dgm:cxn modelId="{92555EFC-0086-480E-8E8C-5D740DC90332}" type="presParOf" srcId="{388E5567-E776-4F94-ABD3-1FE96C1E0F46}" destId="{B809020A-15AD-4B8A-865C-4D1B0D89E5A5}" srcOrd="0" destOrd="0" presId="urn:microsoft.com/office/officeart/2005/8/layout/process1"/>
    <dgm:cxn modelId="{C7100C57-E881-4FFA-82DC-CC436F4D01F2}" type="presParOf" srcId="{C0F7DA24-A427-4EF9-AB78-8B71F1246A02}" destId="{BFF30DCA-6D39-4603-BF11-868ED010018B}" srcOrd="2"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6D106A5-6996-474B-AD8A-1F15A24D8F5A}" type="doc">
      <dgm:prSet loTypeId="urn:microsoft.com/office/officeart/2008/layout/HexagonCluster" loCatId="relationship" qsTypeId="urn:microsoft.com/office/officeart/2005/8/quickstyle/simple5" qsCatId="simple" csTypeId="urn:microsoft.com/office/officeart/2005/8/colors/colorful5" csCatId="colorful" phldr="1"/>
      <dgm:spPr/>
      <dgm:t>
        <a:bodyPr/>
        <a:lstStyle/>
        <a:p>
          <a:endParaRPr lang="en-US"/>
        </a:p>
      </dgm:t>
    </dgm:pt>
    <dgm:pt modelId="{2D44763A-5383-4836-A464-721DF96D3536}">
      <dgm:prSet phldrT="[Text]" custT="1"/>
      <dgm:spPr/>
      <dgm:t>
        <a:bodyPr tIns="0" bIns="0"/>
        <a:lstStyle/>
        <a:p>
          <a:r>
            <a:rPr lang="en-US" sz="2000" dirty="0"/>
            <a:t>Instructional choice</a:t>
          </a:r>
        </a:p>
      </dgm:t>
    </dgm:pt>
    <dgm:pt modelId="{006E3D92-5A55-47B6-BDF8-9D9B0AA98932}" type="parTrans" cxnId="{F6FAC2B0-C324-42D2-9401-EB235FB28CBB}">
      <dgm:prSet/>
      <dgm:spPr/>
      <dgm:t>
        <a:bodyPr/>
        <a:lstStyle/>
        <a:p>
          <a:endParaRPr lang="en-US" sz="2000"/>
        </a:p>
      </dgm:t>
    </dgm:pt>
    <dgm:pt modelId="{638E9915-0000-441C-9B5E-4140D2E789ED}" type="sibTrans" cxnId="{F6FAC2B0-C324-42D2-9401-EB235FB28CBB}">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25" b="125"/>
          </a:stretch>
        </a:blipFill>
      </dgm:spPr>
      <dgm:t>
        <a:bodyPr/>
        <a:lstStyle/>
        <a:p>
          <a:endParaRPr lang="en-US" sz="2000"/>
        </a:p>
      </dgm:t>
      <dgm:extLst>
        <a:ext uri="{E40237B7-FDA0-4F09-8148-C483321AD2D9}">
          <dgm14:cNvPr xmlns:dgm14="http://schemas.microsoft.com/office/drawing/2010/diagram" id="0" name="" title="Pictures of art supplies"/>
        </a:ext>
      </dgm:extLst>
    </dgm:pt>
    <dgm:pt modelId="{EB92BA74-AF9B-4F62-9842-F7056CFC0234}">
      <dgm:prSet phldrT="[Text]" custT="1"/>
      <dgm:spPr/>
      <dgm:t>
        <a:bodyPr/>
        <a:lstStyle/>
        <a:p>
          <a:r>
            <a:rPr lang="en-US" sz="2000" dirty="0"/>
            <a:t>Behavior-specific praise</a:t>
          </a:r>
        </a:p>
      </dgm:t>
    </dgm:pt>
    <dgm:pt modelId="{B5C45D19-125E-42A8-BBDB-35B1DBF27FA4}" type="parTrans" cxnId="{57D09DB9-4501-4F3B-B4B5-C951E976D66D}">
      <dgm:prSet/>
      <dgm:spPr/>
      <dgm:t>
        <a:bodyPr/>
        <a:lstStyle/>
        <a:p>
          <a:endParaRPr lang="en-US" sz="2000"/>
        </a:p>
      </dgm:t>
    </dgm:pt>
    <dgm:pt modelId="{1C4A5309-5786-4FC7-9F5C-0453C0EE925A}" type="sibTrans" cxnId="{57D09DB9-4501-4F3B-B4B5-C951E976D66D}">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25" b="125"/>
          </a:stretch>
        </a:blipFill>
      </dgm:spPr>
      <dgm:t>
        <a:bodyPr/>
        <a:lstStyle/>
        <a:p>
          <a:endParaRPr lang="en-US" sz="2000"/>
        </a:p>
      </dgm:t>
      <dgm:extLst>
        <a:ext uri="{E40237B7-FDA0-4F09-8148-C483321AD2D9}">
          <dgm14:cNvPr xmlns:dgm14="http://schemas.microsoft.com/office/drawing/2010/diagram" id="0" name="" title="Picture of teacher reading book to students during circle time"/>
        </a:ext>
      </dgm:extLst>
    </dgm:pt>
    <dgm:pt modelId="{CB4F58F2-DE31-43B8-8319-EDFE7C46C28A}">
      <dgm:prSet phldrT="[Text]" custT="1"/>
      <dgm:spPr/>
      <dgm:t>
        <a:bodyPr tIns="0" bIns="0"/>
        <a:lstStyle/>
        <a:p>
          <a:r>
            <a:rPr lang="en-US" sz="2000" dirty="0"/>
            <a:t>Increased </a:t>
          </a:r>
          <a:r>
            <a:rPr lang="en-US" sz="2000" spc="-50" baseline="0" dirty="0"/>
            <a:t>opportunities</a:t>
          </a:r>
          <a:r>
            <a:rPr lang="en-US" sz="2000" dirty="0"/>
            <a:t> to respond</a:t>
          </a:r>
        </a:p>
      </dgm:t>
    </dgm:pt>
    <dgm:pt modelId="{05315244-DCF1-4E29-9610-A361B1B66B58}" type="parTrans" cxnId="{CD537928-8036-4EE1-9685-FF24C7AC48F5}">
      <dgm:prSet/>
      <dgm:spPr/>
      <dgm:t>
        <a:bodyPr/>
        <a:lstStyle/>
        <a:p>
          <a:endParaRPr lang="en-US" sz="2000"/>
        </a:p>
      </dgm:t>
    </dgm:pt>
    <dgm:pt modelId="{E9CC8F97-5411-4618-A0C8-825496D38A95}" type="sibTrans" cxnId="{CD537928-8036-4EE1-9685-FF24C7AC48F5}">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25" b="125"/>
          </a:stretch>
        </a:blipFill>
      </dgm:spPr>
      <dgm:t>
        <a:bodyPr/>
        <a:lstStyle/>
        <a:p>
          <a:endParaRPr lang="en-US" sz="2000"/>
        </a:p>
      </dgm:t>
      <dgm:extLst>
        <a:ext uri="{E40237B7-FDA0-4F09-8148-C483321AD2D9}">
          <dgm14:cNvPr xmlns:dgm14="http://schemas.microsoft.com/office/drawing/2010/diagram" id="0" name="" title="Pictures of art supplies"/>
        </a:ext>
      </dgm:extLst>
    </dgm:pt>
    <dgm:pt modelId="{F7FA1381-EE46-4984-8EF1-570D55A5969D}">
      <dgm:prSet phldrT="[Text]" custT="1"/>
      <dgm:spPr/>
      <dgm:t>
        <a:bodyPr/>
        <a:lstStyle/>
        <a:p>
          <a:r>
            <a:rPr lang="en-US" sz="2000" dirty="0"/>
            <a:t>Active supervision</a:t>
          </a:r>
        </a:p>
      </dgm:t>
    </dgm:pt>
    <dgm:pt modelId="{D33A1731-26F6-404A-867B-757866DF742B}" type="parTrans" cxnId="{5D41E988-5AFD-4045-99F4-4A4B81B1119F}">
      <dgm:prSet/>
      <dgm:spPr/>
      <dgm:t>
        <a:bodyPr/>
        <a:lstStyle/>
        <a:p>
          <a:endParaRPr lang="en-US" sz="2000"/>
        </a:p>
      </dgm:t>
    </dgm:pt>
    <dgm:pt modelId="{F988E451-FDB1-4CCA-909B-FB267379E0CE}" type="sibTrans" cxnId="{5D41E988-5AFD-4045-99F4-4A4B81B1119F}">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en-US" sz="2000"/>
        </a:p>
      </dgm:t>
      <dgm:extLst>
        <a:ext uri="{E40237B7-FDA0-4F09-8148-C483321AD2D9}">
          <dgm14:cNvPr xmlns:dgm14="http://schemas.microsoft.com/office/drawing/2010/diagram" id="0" name="" title="Young students on tablets"/>
        </a:ext>
      </dgm:extLst>
    </dgm:pt>
    <dgm:pt modelId="{0A597800-6C86-4385-9138-7727CE6BFC90}" type="pres">
      <dgm:prSet presAssocID="{06D106A5-6996-474B-AD8A-1F15A24D8F5A}" presName="Name0" presStyleCnt="0">
        <dgm:presLayoutVars>
          <dgm:chMax val="21"/>
          <dgm:chPref val="21"/>
        </dgm:presLayoutVars>
      </dgm:prSet>
      <dgm:spPr/>
    </dgm:pt>
    <dgm:pt modelId="{619F86CF-A350-4FF7-AF3F-8F4D871D6E64}" type="pres">
      <dgm:prSet presAssocID="{2D44763A-5383-4836-A464-721DF96D3536}" presName="text1" presStyleCnt="0"/>
      <dgm:spPr/>
    </dgm:pt>
    <dgm:pt modelId="{4DB139CB-B2F6-4780-AD40-C4DF8374F79B}" type="pres">
      <dgm:prSet presAssocID="{2D44763A-5383-4836-A464-721DF96D3536}" presName="textRepeatNode" presStyleLbl="alignNode1" presStyleIdx="0" presStyleCnt="4">
        <dgm:presLayoutVars>
          <dgm:chMax val="0"/>
          <dgm:chPref val="0"/>
          <dgm:bulletEnabled val="1"/>
        </dgm:presLayoutVars>
      </dgm:prSet>
      <dgm:spPr/>
    </dgm:pt>
    <dgm:pt modelId="{F1F7A2EE-9F87-4437-B79A-AD3A7A49E2B9}" type="pres">
      <dgm:prSet presAssocID="{2D44763A-5383-4836-A464-721DF96D3536}" presName="textaccent1" presStyleCnt="0"/>
      <dgm:spPr/>
    </dgm:pt>
    <dgm:pt modelId="{3604951E-9EDD-4C31-BD6A-F7D55359CF8E}" type="pres">
      <dgm:prSet presAssocID="{2D44763A-5383-4836-A464-721DF96D3536}" presName="accentRepeatNode" presStyleLbl="solidAlignAcc1" presStyleIdx="0" presStyleCnt="8"/>
      <dgm:spPr/>
    </dgm:pt>
    <dgm:pt modelId="{CC2ADB24-8E8F-4D4D-9809-FEBF6201995A}" type="pres">
      <dgm:prSet presAssocID="{638E9915-0000-441C-9B5E-4140D2E789ED}" presName="image1" presStyleCnt="0"/>
      <dgm:spPr/>
    </dgm:pt>
    <dgm:pt modelId="{C1133F5D-16C2-4A6E-B6BC-3182ABAEC3B0}" type="pres">
      <dgm:prSet presAssocID="{638E9915-0000-441C-9B5E-4140D2E789ED}" presName="imageRepeatNode" presStyleLbl="alignAcc1" presStyleIdx="0" presStyleCnt="4"/>
      <dgm:spPr/>
    </dgm:pt>
    <dgm:pt modelId="{44798EEE-3DA6-4A45-BB9E-98F6DA8458C2}" type="pres">
      <dgm:prSet presAssocID="{638E9915-0000-441C-9B5E-4140D2E789ED}" presName="imageaccent1" presStyleCnt="0"/>
      <dgm:spPr/>
    </dgm:pt>
    <dgm:pt modelId="{26DF4BA1-482C-46EF-B4DC-EB6AF2AB444E}" type="pres">
      <dgm:prSet presAssocID="{638E9915-0000-441C-9B5E-4140D2E789ED}" presName="accentRepeatNode" presStyleLbl="solidAlignAcc1" presStyleIdx="1" presStyleCnt="8"/>
      <dgm:spPr/>
    </dgm:pt>
    <dgm:pt modelId="{6F10BE83-D1FC-4753-88E0-C2FF9E2E0202}" type="pres">
      <dgm:prSet presAssocID="{F7FA1381-EE46-4984-8EF1-570D55A5969D}" presName="text2" presStyleCnt="0"/>
      <dgm:spPr/>
    </dgm:pt>
    <dgm:pt modelId="{A74C656E-ED77-43D5-A73F-063E554D1DF0}" type="pres">
      <dgm:prSet presAssocID="{F7FA1381-EE46-4984-8EF1-570D55A5969D}" presName="textRepeatNode" presStyleLbl="alignNode1" presStyleIdx="1" presStyleCnt="4">
        <dgm:presLayoutVars>
          <dgm:chMax val="0"/>
          <dgm:chPref val="0"/>
          <dgm:bulletEnabled val="1"/>
        </dgm:presLayoutVars>
      </dgm:prSet>
      <dgm:spPr/>
    </dgm:pt>
    <dgm:pt modelId="{33D78F77-4459-4006-AA97-295E5A5FD493}" type="pres">
      <dgm:prSet presAssocID="{F7FA1381-EE46-4984-8EF1-570D55A5969D}" presName="textaccent2" presStyleCnt="0"/>
      <dgm:spPr/>
    </dgm:pt>
    <dgm:pt modelId="{2A2BB062-1DB2-4DF7-B1D9-E7DBDAEE9079}" type="pres">
      <dgm:prSet presAssocID="{F7FA1381-EE46-4984-8EF1-570D55A5969D}" presName="accentRepeatNode" presStyleLbl="solidAlignAcc1" presStyleIdx="2" presStyleCnt="8"/>
      <dgm:spPr/>
    </dgm:pt>
    <dgm:pt modelId="{14FD52B1-6F86-490F-A147-C0D9381376A3}" type="pres">
      <dgm:prSet presAssocID="{F988E451-FDB1-4CCA-909B-FB267379E0CE}" presName="image2" presStyleCnt="0"/>
      <dgm:spPr/>
    </dgm:pt>
    <dgm:pt modelId="{239533A5-DA78-4AAE-9FCF-E6A30142DACE}" type="pres">
      <dgm:prSet presAssocID="{F988E451-FDB1-4CCA-909B-FB267379E0CE}" presName="imageRepeatNode" presStyleLbl="alignAcc1" presStyleIdx="1" presStyleCnt="4"/>
      <dgm:spPr/>
    </dgm:pt>
    <dgm:pt modelId="{010BE30E-F383-4065-83A1-62B48510D65D}" type="pres">
      <dgm:prSet presAssocID="{F988E451-FDB1-4CCA-909B-FB267379E0CE}" presName="imageaccent2" presStyleCnt="0"/>
      <dgm:spPr/>
    </dgm:pt>
    <dgm:pt modelId="{0B955740-FA2C-416F-854C-DBD4CF63E143}" type="pres">
      <dgm:prSet presAssocID="{F988E451-FDB1-4CCA-909B-FB267379E0CE}" presName="accentRepeatNode" presStyleLbl="solidAlignAcc1" presStyleIdx="3" presStyleCnt="8"/>
      <dgm:spPr/>
    </dgm:pt>
    <dgm:pt modelId="{530A14E3-799A-47C4-B636-1A52223F0998}" type="pres">
      <dgm:prSet presAssocID="{EB92BA74-AF9B-4F62-9842-F7056CFC0234}" presName="text3" presStyleCnt="0"/>
      <dgm:spPr/>
    </dgm:pt>
    <dgm:pt modelId="{4AA4808B-508A-46E6-A535-C90FFCF51BD7}" type="pres">
      <dgm:prSet presAssocID="{EB92BA74-AF9B-4F62-9842-F7056CFC0234}" presName="textRepeatNode" presStyleLbl="alignNode1" presStyleIdx="2" presStyleCnt="4">
        <dgm:presLayoutVars>
          <dgm:chMax val="0"/>
          <dgm:chPref val="0"/>
          <dgm:bulletEnabled val="1"/>
        </dgm:presLayoutVars>
      </dgm:prSet>
      <dgm:spPr/>
    </dgm:pt>
    <dgm:pt modelId="{24CB498E-F065-459E-B986-926162B332C7}" type="pres">
      <dgm:prSet presAssocID="{EB92BA74-AF9B-4F62-9842-F7056CFC0234}" presName="textaccent3" presStyleCnt="0"/>
      <dgm:spPr/>
    </dgm:pt>
    <dgm:pt modelId="{60E09C23-7454-4F3B-AC3A-826BF7ED922F}" type="pres">
      <dgm:prSet presAssocID="{EB92BA74-AF9B-4F62-9842-F7056CFC0234}" presName="accentRepeatNode" presStyleLbl="solidAlignAcc1" presStyleIdx="4" presStyleCnt="8"/>
      <dgm:spPr/>
    </dgm:pt>
    <dgm:pt modelId="{49392DE3-0AB7-458B-B3FA-D9732854C131}" type="pres">
      <dgm:prSet presAssocID="{1C4A5309-5786-4FC7-9F5C-0453C0EE925A}" presName="image3" presStyleCnt="0"/>
      <dgm:spPr/>
    </dgm:pt>
    <dgm:pt modelId="{05876DB1-EF5C-44C6-B083-4FAA1FDF2CB5}" type="pres">
      <dgm:prSet presAssocID="{1C4A5309-5786-4FC7-9F5C-0453C0EE925A}" presName="imageRepeatNode" presStyleLbl="alignAcc1" presStyleIdx="2" presStyleCnt="4"/>
      <dgm:spPr/>
    </dgm:pt>
    <dgm:pt modelId="{448F80CE-DA15-494E-B8B2-0599C3A122CE}" type="pres">
      <dgm:prSet presAssocID="{1C4A5309-5786-4FC7-9F5C-0453C0EE925A}" presName="imageaccent3" presStyleCnt="0"/>
      <dgm:spPr/>
    </dgm:pt>
    <dgm:pt modelId="{33C1C8FC-050F-44FF-BAF0-5B9E67663F55}" type="pres">
      <dgm:prSet presAssocID="{1C4A5309-5786-4FC7-9F5C-0453C0EE925A}" presName="accentRepeatNode" presStyleLbl="solidAlignAcc1" presStyleIdx="5" presStyleCnt="8"/>
      <dgm:spPr/>
    </dgm:pt>
    <dgm:pt modelId="{1ABA44B6-0C91-4786-849E-8D4E08717116}" type="pres">
      <dgm:prSet presAssocID="{CB4F58F2-DE31-43B8-8319-EDFE7C46C28A}" presName="text4" presStyleCnt="0"/>
      <dgm:spPr/>
    </dgm:pt>
    <dgm:pt modelId="{E2A7EE76-AA5E-473A-9C6A-A93EEDBAF77A}" type="pres">
      <dgm:prSet presAssocID="{CB4F58F2-DE31-43B8-8319-EDFE7C46C28A}" presName="textRepeatNode" presStyleLbl="alignNode1" presStyleIdx="3" presStyleCnt="4">
        <dgm:presLayoutVars>
          <dgm:chMax val="0"/>
          <dgm:chPref val="0"/>
          <dgm:bulletEnabled val="1"/>
        </dgm:presLayoutVars>
      </dgm:prSet>
      <dgm:spPr/>
    </dgm:pt>
    <dgm:pt modelId="{9E604D6F-49C5-4885-8639-773F29AF599B}" type="pres">
      <dgm:prSet presAssocID="{CB4F58F2-DE31-43B8-8319-EDFE7C46C28A}" presName="textaccent4" presStyleCnt="0"/>
      <dgm:spPr/>
    </dgm:pt>
    <dgm:pt modelId="{4516045C-127C-4892-A839-076125772A1A}" type="pres">
      <dgm:prSet presAssocID="{CB4F58F2-DE31-43B8-8319-EDFE7C46C28A}" presName="accentRepeatNode" presStyleLbl="solidAlignAcc1" presStyleIdx="6" presStyleCnt="8"/>
      <dgm:spPr/>
    </dgm:pt>
    <dgm:pt modelId="{B4E628DF-3E5A-4035-8ED6-04739917036D}" type="pres">
      <dgm:prSet presAssocID="{E9CC8F97-5411-4618-A0C8-825496D38A95}" presName="image4" presStyleCnt="0"/>
      <dgm:spPr/>
    </dgm:pt>
    <dgm:pt modelId="{1E617081-9CE7-486D-B6EF-1F8E4D3A04FF}" type="pres">
      <dgm:prSet presAssocID="{E9CC8F97-5411-4618-A0C8-825496D38A95}" presName="imageRepeatNode" presStyleLbl="alignAcc1" presStyleIdx="3" presStyleCnt="4"/>
      <dgm:spPr/>
    </dgm:pt>
    <dgm:pt modelId="{B47CB224-E5A7-4E6E-BEB7-6F3C6DAF184F}" type="pres">
      <dgm:prSet presAssocID="{E9CC8F97-5411-4618-A0C8-825496D38A95}" presName="imageaccent4" presStyleCnt="0"/>
      <dgm:spPr/>
    </dgm:pt>
    <dgm:pt modelId="{BFB3B0A0-977C-4DCE-841F-B0D4FC928A66}" type="pres">
      <dgm:prSet presAssocID="{E9CC8F97-5411-4618-A0C8-825496D38A95}" presName="accentRepeatNode" presStyleLbl="solidAlignAcc1" presStyleIdx="7" presStyleCnt="8"/>
      <dgm:spPr/>
    </dgm:pt>
  </dgm:ptLst>
  <dgm:cxnLst>
    <dgm:cxn modelId="{CD537928-8036-4EE1-9685-FF24C7AC48F5}" srcId="{06D106A5-6996-474B-AD8A-1F15A24D8F5A}" destId="{CB4F58F2-DE31-43B8-8319-EDFE7C46C28A}" srcOrd="3" destOrd="0" parTransId="{05315244-DCF1-4E29-9610-A361B1B66B58}" sibTransId="{E9CC8F97-5411-4618-A0C8-825496D38A95}"/>
    <dgm:cxn modelId="{4772832F-E3B4-40A0-8C27-FA4509CE14CC}" type="presOf" srcId="{2D44763A-5383-4836-A464-721DF96D3536}" destId="{4DB139CB-B2F6-4780-AD40-C4DF8374F79B}" srcOrd="0" destOrd="0" presId="urn:microsoft.com/office/officeart/2008/layout/HexagonCluster"/>
    <dgm:cxn modelId="{6D98183A-FE38-4FEF-BB1D-C05638AFC980}" type="presOf" srcId="{CB4F58F2-DE31-43B8-8319-EDFE7C46C28A}" destId="{E2A7EE76-AA5E-473A-9C6A-A93EEDBAF77A}" srcOrd="0" destOrd="0" presId="urn:microsoft.com/office/officeart/2008/layout/HexagonCluster"/>
    <dgm:cxn modelId="{3EA3EA59-D665-499C-A9B4-012FFCAC9A7B}" type="presOf" srcId="{E9CC8F97-5411-4618-A0C8-825496D38A95}" destId="{1E617081-9CE7-486D-B6EF-1F8E4D3A04FF}" srcOrd="0" destOrd="0" presId="urn:microsoft.com/office/officeart/2008/layout/HexagonCluster"/>
    <dgm:cxn modelId="{E4FD055B-B8EA-4FC8-9F3C-9D971B3F3168}" type="presOf" srcId="{638E9915-0000-441C-9B5E-4140D2E789ED}" destId="{C1133F5D-16C2-4A6E-B6BC-3182ABAEC3B0}" srcOrd="0" destOrd="0" presId="urn:microsoft.com/office/officeart/2008/layout/HexagonCluster"/>
    <dgm:cxn modelId="{5D41E988-5AFD-4045-99F4-4A4B81B1119F}" srcId="{06D106A5-6996-474B-AD8A-1F15A24D8F5A}" destId="{F7FA1381-EE46-4984-8EF1-570D55A5969D}" srcOrd="1" destOrd="0" parTransId="{D33A1731-26F6-404A-867B-757866DF742B}" sibTransId="{F988E451-FDB1-4CCA-909B-FB267379E0CE}"/>
    <dgm:cxn modelId="{88C49989-DD87-44E0-9FCB-66BEDA15C5F4}" type="presOf" srcId="{06D106A5-6996-474B-AD8A-1F15A24D8F5A}" destId="{0A597800-6C86-4385-9138-7727CE6BFC90}" srcOrd="0" destOrd="0" presId="urn:microsoft.com/office/officeart/2008/layout/HexagonCluster"/>
    <dgm:cxn modelId="{6EBBCF8A-09E1-44F0-92FD-19A160288611}" type="presOf" srcId="{EB92BA74-AF9B-4F62-9842-F7056CFC0234}" destId="{4AA4808B-508A-46E6-A535-C90FFCF51BD7}" srcOrd="0" destOrd="0" presId="urn:microsoft.com/office/officeart/2008/layout/HexagonCluster"/>
    <dgm:cxn modelId="{58C35393-0A7D-45CB-939C-ED81F81C52EE}" type="presOf" srcId="{F7FA1381-EE46-4984-8EF1-570D55A5969D}" destId="{A74C656E-ED77-43D5-A73F-063E554D1DF0}" srcOrd="0" destOrd="0" presId="urn:microsoft.com/office/officeart/2008/layout/HexagonCluster"/>
    <dgm:cxn modelId="{5F1FAA99-F427-4D76-9CD6-D55C1EC7BDF5}" type="presOf" srcId="{1C4A5309-5786-4FC7-9F5C-0453C0EE925A}" destId="{05876DB1-EF5C-44C6-B083-4FAA1FDF2CB5}" srcOrd="0" destOrd="0" presId="urn:microsoft.com/office/officeart/2008/layout/HexagonCluster"/>
    <dgm:cxn modelId="{F6FAC2B0-C324-42D2-9401-EB235FB28CBB}" srcId="{06D106A5-6996-474B-AD8A-1F15A24D8F5A}" destId="{2D44763A-5383-4836-A464-721DF96D3536}" srcOrd="0" destOrd="0" parTransId="{006E3D92-5A55-47B6-BDF8-9D9B0AA98932}" sibTransId="{638E9915-0000-441C-9B5E-4140D2E789ED}"/>
    <dgm:cxn modelId="{57D09DB9-4501-4F3B-B4B5-C951E976D66D}" srcId="{06D106A5-6996-474B-AD8A-1F15A24D8F5A}" destId="{EB92BA74-AF9B-4F62-9842-F7056CFC0234}" srcOrd="2" destOrd="0" parTransId="{B5C45D19-125E-42A8-BBDB-35B1DBF27FA4}" sibTransId="{1C4A5309-5786-4FC7-9F5C-0453C0EE925A}"/>
    <dgm:cxn modelId="{3C95DDEC-38F3-4CC2-B5EC-B0498FA03EA4}" type="presOf" srcId="{F988E451-FDB1-4CCA-909B-FB267379E0CE}" destId="{239533A5-DA78-4AAE-9FCF-E6A30142DACE}" srcOrd="0" destOrd="0" presId="urn:microsoft.com/office/officeart/2008/layout/HexagonCluster"/>
    <dgm:cxn modelId="{CA211338-8838-452A-A787-327320DB10BB}" type="presParOf" srcId="{0A597800-6C86-4385-9138-7727CE6BFC90}" destId="{619F86CF-A350-4FF7-AF3F-8F4D871D6E64}" srcOrd="0" destOrd="0" presId="urn:microsoft.com/office/officeart/2008/layout/HexagonCluster"/>
    <dgm:cxn modelId="{79316A8F-31C4-43B2-B992-8DDC6CC85205}" type="presParOf" srcId="{619F86CF-A350-4FF7-AF3F-8F4D871D6E64}" destId="{4DB139CB-B2F6-4780-AD40-C4DF8374F79B}" srcOrd="0" destOrd="0" presId="urn:microsoft.com/office/officeart/2008/layout/HexagonCluster"/>
    <dgm:cxn modelId="{FA4864B3-E5B6-4BD0-919F-4A41C87DC966}" type="presParOf" srcId="{0A597800-6C86-4385-9138-7727CE6BFC90}" destId="{F1F7A2EE-9F87-4437-B79A-AD3A7A49E2B9}" srcOrd="1" destOrd="0" presId="urn:microsoft.com/office/officeart/2008/layout/HexagonCluster"/>
    <dgm:cxn modelId="{62B9DCE5-A10B-456A-BF70-2CE5BA75ABFB}" type="presParOf" srcId="{F1F7A2EE-9F87-4437-B79A-AD3A7A49E2B9}" destId="{3604951E-9EDD-4C31-BD6A-F7D55359CF8E}" srcOrd="0" destOrd="0" presId="urn:microsoft.com/office/officeart/2008/layout/HexagonCluster"/>
    <dgm:cxn modelId="{7B12B4A3-FA4C-4FA2-B4C0-E0210D95550D}" type="presParOf" srcId="{0A597800-6C86-4385-9138-7727CE6BFC90}" destId="{CC2ADB24-8E8F-4D4D-9809-FEBF6201995A}" srcOrd="2" destOrd="0" presId="urn:microsoft.com/office/officeart/2008/layout/HexagonCluster"/>
    <dgm:cxn modelId="{7BCD1D01-1C4D-4793-8EC3-BAE8988C5D71}" type="presParOf" srcId="{CC2ADB24-8E8F-4D4D-9809-FEBF6201995A}" destId="{C1133F5D-16C2-4A6E-B6BC-3182ABAEC3B0}" srcOrd="0" destOrd="0" presId="urn:microsoft.com/office/officeart/2008/layout/HexagonCluster"/>
    <dgm:cxn modelId="{08554240-1FDC-424B-834E-70B6BACB250E}" type="presParOf" srcId="{0A597800-6C86-4385-9138-7727CE6BFC90}" destId="{44798EEE-3DA6-4A45-BB9E-98F6DA8458C2}" srcOrd="3" destOrd="0" presId="urn:microsoft.com/office/officeart/2008/layout/HexagonCluster"/>
    <dgm:cxn modelId="{FB7B535A-E84C-4AF5-A370-5430E9F85B6A}" type="presParOf" srcId="{44798EEE-3DA6-4A45-BB9E-98F6DA8458C2}" destId="{26DF4BA1-482C-46EF-B4DC-EB6AF2AB444E}" srcOrd="0" destOrd="0" presId="urn:microsoft.com/office/officeart/2008/layout/HexagonCluster"/>
    <dgm:cxn modelId="{E55E18A6-0950-4A07-BA9D-6A87D3EE0C55}" type="presParOf" srcId="{0A597800-6C86-4385-9138-7727CE6BFC90}" destId="{6F10BE83-D1FC-4753-88E0-C2FF9E2E0202}" srcOrd="4" destOrd="0" presId="urn:microsoft.com/office/officeart/2008/layout/HexagonCluster"/>
    <dgm:cxn modelId="{F11104E7-7E49-4CB2-907B-7FFC2E3D5E08}" type="presParOf" srcId="{6F10BE83-D1FC-4753-88E0-C2FF9E2E0202}" destId="{A74C656E-ED77-43D5-A73F-063E554D1DF0}" srcOrd="0" destOrd="0" presId="urn:microsoft.com/office/officeart/2008/layout/HexagonCluster"/>
    <dgm:cxn modelId="{194BB1E7-CF6E-49E4-923B-159CAC388095}" type="presParOf" srcId="{0A597800-6C86-4385-9138-7727CE6BFC90}" destId="{33D78F77-4459-4006-AA97-295E5A5FD493}" srcOrd="5" destOrd="0" presId="urn:microsoft.com/office/officeart/2008/layout/HexagonCluster"/>
    <dgm:cxn modelId="{87F11E40-AB6D-4C3C-A15D-93B13A52AEFB}" type="presParOf" srcId="{33D78F77-4459-4006-AA97-295E5A5FD493}" destId="{2A2BB062-1DB2-4DF7-B1D9-E7DBDAEE9079}" srcOrd="0" destOrd="0" presId="urn:microsoft.com/office/officeart/2008/layout/HexagonCluster"/>
    <dgm:cxn modelId="{2E6D1AA9-969E-4F62-AF40-31C7D1DC356C}" type="presParOf" srcId="{0A597800-6C86-4385-9138-7727CE6BFC90}" destId="{14FD52B1-6F86-490F-A147-C0D9381376A3}" srcOrd="6" destOrd="0" presId="urn:microsoft.com/office/officeart/2008/layout/HexagonCluster"/>
    <dgm:cxn modelId="{F87D9AE0-DD4F-4F86-A203-0E9F04F2E31E}" type="presParOf" srcId="{14FD52B1-6F86-490F-A147-C0D9381376A3}" destId="{239533A5-DA78-4AAE-9FCF-E6A30142DACE}" srcOrd="0" destOrd="0" presId="urn:microsoft.com/office/officeart/2008/layout/HexagonCluster"/>
    <dgm:cxn modelId="{BE392258-4723-4846-80C2-A2F2DE5DD373}" type="presParOf" srcId="{0A597800-6C86-4385-9138-7727CE6BFC90}" destId="{010BE30E-F383-4065-83A1-62B48510D65D}" srcOrd="7" destOrd="0" presId="urn:microsoft.com/office/officeart/2008/layout/HexagonCluster"/>
    <dgm:cxn modelId="{FF5EAE4E-04F1-4DBC-87C6-6A40CD4ACEA3}" type="presParOf" srcId="{010BE30E-F383-4065-83A1-62B48510D65D}" destId="{0B955740-FA2C-416F-854C-DBD4CF63E143}" srcOrd="0" destOrd="0" presId="urn:microsoft.com/office/officeart/2008/layout/HexagonCluster"/>
    <dgm:cxn modelId="{606DB9D4-95A7-4C52-A789-D13E59E4C4C4}" type="presParOf" srcId="{0A597800-6C86-4385-9138-7727CE6BFC90}" destId="{530A14E3-799A-47C4-B636-1A52223F0998}" srcOrd="8" destOrd="0" presId="urn:microsoft.com/office/officeart/2008/layout/HexagonCluster"/>
    <dgm:cxn modelId="{4CAB0C87-940B-4D05-B890-4C6E6D636784}" type="presParOf" srcId="{530A14E3-799A-47C4-B636-1A52223F0998}" destId="{4AA4808B-508A-46E6-A535-C90FFCF51BD7}" srcOrd="0" destOrd="0" presId="urn:microsoft.com/office/officeart/2008/layout/HexagonCluster"/>
    <dgm:cxn modelId="{0E4FB9CB-DAE6-496B-A9E5-F52B082333B6}" type="presParOf" srcId="{0A597800-6C86-4385-9138-7727CE6BFC90}" destId="{24CB498E-F065-459E-B986-926162B332C7}" srcOrd="9" destOrd="0" presId="urn:microsoft.com/office/officeart/2008/layout/HexagonCluster"/>
    <dgm:cxn modelId="{E823D581-5FC6-43B5-8482-BADCBB7397BD}" type="presParOf" srcId="{24CB498E-F065-459E-B986-926162B332C7}" destId="{60E09C23-7454-4F3B-AC3A-826BF7ED922F}" srcOrd="0" destOrd="0" presId="urn:microsoft.com/office/officeart/2008/layout/HexagonCluster"/>
    <dgm:cxn modelId="{15610453-B4DD-413F-9197-49E0A465F83C}" type="presParOf" srcId="{0A597800-6C86-4385-9138-7727CE6BFC90}" destId="{49392DE3-0AB7-458B-B3FA-D9732854C131}" srcOrd="10" destOrd="0" presId="urn:microsoft.com/office/officeart/2008/layout/HexagonCluster"/>
    <dgm:cxn modelId="{FF17A4AA-9463-4CFD-91C2-439BC0A53C0D}" type="presParOf" srcId="{49392DE3-0AB7-458B-B3FA-D9732854C131}" destId="{05876DB1-EF5C-44C6-B083-4FAA1FDF2CB5}" srcOrd="0" destOrd="0" presId="urn:microsoft.com/office/officeart/2008/layout/HexagonCluster"/>
    <dgm:cxn modelId="{6840F1D5-958B-4BE2-A538-E3A285FE403E}" type="presParOf" srcId="{0A597800-6C86-4385-9138-7727CE6BFC90}" destId="{448F80CE-DA15-494E-B8B2-0599C3A122CE}" srcOrd="11" destOrd="0" presId="urn:microsoft.com/office/officeart/2008/layout/HexagonCluster"/>
    <dgm:cxn modelId="{24CD3B01-B498-49FF-9ED0-A7C16F50563E}" type="presParOf" srcId="{448F80CE-DA15-494E-B8B2-0599C3A122CE}" destId="{33C1C8FC-050F-44FF-BAF0-5B9E67663F55}" srcOrd="0" destOrd="0" presId="urn:microsoft.com/office/officeart/2008/layout/HexagonCluster"/>
    <dgm:cxn modelId="{FE6E6F4F-AA72-4F61-ABE3-5DD30CC1C3EA}" type="presParOf" srcId="{0A597800-6C86-4385-9138-7727CE6BFC90}" destId="{1ABA44B6-0C91-4786-849E-8D4E08717116}" srcOrd="12" destOrd="0" presId="urn:microsoft.com/office/officeart/2008/layout/HexagonCluster"/>
    <dgm:cxn modelId="{82924624-FC99-4BE9-A3BF-6C35829C80E3}" type="presParOf" srcId="{1ABA44B6-0C91-4786-849E-8D4E08717116}" destId="{E2A7EE76-AA5E-473A-9C6A-A93EEDBAF77A}" srcOrd="0" destOrd="0" presId="urn:microsoft.com/office/officeart/2008/layout/HexagonCluster"/>
    <dgm:cxn modelId="{30432FDC-D073-4342-8686-4D32CB03F941}" type="presParOf" srcId="{0A597800-6C86-4385-9138-7727CE6BFC90}" destId="{9E604D6F-49C5-4885-8639-773F29AF599B}" srcOrd="13" destOrd="0" presId="urn:microsoft.com/office/officeart/2008/layout/HexagonCluster"/>
    <dgm:cxn modelId="{F9A8358F-A4BE-4A90-87D6-0266C1319FC8}" type="presParOf" srcId="{9E604D6F-49C5-4885-8639-773F29AF599B}" destId="{4516045C-127C-4892-A839-076125772A1A}" srcOrd="0" destOrd="0" presId="urn:microsoft.com/office/officeart/2008/layout/HexagonCluster"/>
    <dgm:cxn modelId="{13DF2F5D-AB5F-4312-836D-522F2631948A}" type="presParOf" srcId="{0A597800-6C86-4385-9138-7727CE6BFC90}" destId="{B4E628DF-3E5A-4035-8ED6-04739917036D}" srcOrd="14" destOrd="0" presId="urn:microsoft.com/office/officeart/2008/layout/HexagonCluster"/>
    <dgm:cxn modelId="{43B456EE-6BDC-4669-BCC4-280541AAB0EF}" type="presParOf" srcId="{B4E628DF-3E5A-4035-8ED6-04739917036D}" destId="{1E617081-9CE7-486D-B6EF-1F8E4D3A04FF}" srcOrd="0" destOrd="0" presId="urn:microsoft.com/office/officeart/2008/layout/HexagonCluster"/>
    <dgm:cxn modelId="{232210A8-270B-4406-942B-43A6BDF5C164}" type="presParOf" srcId="{0A597800-6C86-4385-9138-7727CE6BFC90}" destId="{B47CB224-E5A7-4E6E-BEB7-6F3C6DAF184F}" srcOrd="15" destOrd="0" presId="urn:microsoft.com/office/officeart/2008/layout/HexagonCluster"/>
    <dgm:cxn modelId="{AD29223A-0BCE-462D-A491-AE1982C9FD06}" type="presParOf" srcId="{B47CB224-E5A7-4E6E-BEB7-6F3C6DAF184F}" destId="{BFB3B0A0-977C-4DCE-841F-B0D4FC928A66}"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D6B4CA0-DEFC-4BF0-B79B-F78961BE6229}" type="doc">
      <dgm:prSet loTypeId="urn:microsoft.com/office/officeart/2005/8/layout/vList6" loCatId="list" qsTypeId="urn:microsoft.com/office/officeart/2005/8/quickstyle/simple5" qsCatId="simple" csTypeId="urn:microsoft.com/office/officeart/2005/8/colors/accent5_3" csCatId="accent5" phldr="1"/>
      <dgm:spPr/>
      <dgm:t>
        <a:bodyPr/>
        <a:lstStyle/>
        <a:p>
          <a:endParaRPr lang="en-US"/>
        </a:p>
      </dgm:t>
    </dgm:pt>
    <dgm:pt modelId="{AA90A893-3D0D-47B0-A0E1-44E9F683E41A}">
      <dgm:prSet phldrT="[Text]"/>
      <dgm:spPr/>
      <dgm:t>
        <a:bodyPr/>
        <a:lstStyle/>
        <a:p>
          <a:r>
            <a:rPr lang="en-US" dirty="0"/>
            <a:t>Acquisition</a:t>
          </a:r>
        </a:p>
      </dgm:t>
    </dgm:pt>
    <dgm:pt modelId="{E45C1A2D-603F-4FB8-98A5-B4F2A907E07A}" type="parTrans" cxnId="{E6B66D05-11EF-479E-8623-E5ABCB9BB240}">
      <dgm:prSet/>
      <dgm:spPr/>
      <dgm:t>
        <a:bodyPr/>
        <a:lstStyle/>
        <a:p>
          <a:endParaRPr lang="en-US"/>
        </a:p>
      </dgm:t>
    </dgm:pt>
    <dgm:pt modelId="{56F1C804-D8BA-4AD0-9228-0E7055FE312A}" type="sibTrans" cxnId="{E6B66D05-11EF-479E-8623-E5ABCB9BB240}">
      <dgm:prSet/>
      <dgm:spPr/>
      <dgm:t>
        <a:bodyPr/>
        <a:lstStyle/>
        <a:p>
          <a:endParaRPr lang="en-US"/>
        </a:p>
      </dgm:t>
    </dgm:pt>
    <dgm:pt modelId="{60094C4E-DEA2-4DE5-878B-CF087B2F252D}">
      <dgm:prSet phldrT="[Text]" custT="1"/>
      <dgm:spPr/>
      <dgm:t>
        <a:bodyPr anchor="ctr"/>
        <a:lstStyle/>
        <a:p>
          <a:pPr marL="461963" indent="0">
            <a:buNone/>
            <a:tabLst/>
          </a:pPr>
          <a:r>
            <a:rPr lang="en-US" sz="3200" dirty="0"/>
            <a:t>Can’t do</a:t>
          </a:r>
        </a:p>
      </dgm:t>
    </dgm:pt>
    <dgm:pt modelId="{26D15898-00D9-4CD7-96D2-B51B5829070A}" type="parTrans" cxnId="{20068A6A-14AB-4921-A268-924D787F93B2}">
      <dgm:prSet/>
      <dgm:spPr/>
      <dgm:t>
        <a:bodyPr/>
        <a:lstStyle/>
        <a:p>
          <a:endParaRPr lang="en-US"/>
        </a:p>
      </dgm:t>
    </dgm:pt>
    <dgm:pt modelId="{8CC9F815-4189-41AB-8C94-96AF8DE5D6BF}" type="sibTrans" cxnId="{20068A6A-14AB-4921-A268-924D787F93B2}">
      <dgm:prSet/>
      <dgm:spPr/>
      <dgm:t>
        <a:bodyPr/>
        <a:lstStyle/>
        <a:p>
          <a:endParaRPr lang="en-US"/>
        </a:p>
      </dgm:t>
    </dgm:pt>
    <dgm:pt modelId="{DE9291D7-AF7C-4154-85C4-572B9BA9E310}">
      <dgm:prSet phldrT="[Text]"/>
      <dgm:spPr/>
      <dgm:t>
        <a:bodyPr/>
        <a:lstStyle/>
        <a:p>
          <a:r>
            <a:rPr lang="en-US" dirty="0"/>
            <a:t>Fluency</a:t>
          </a:r>
        </a:p>
      </dgm:t>
    </dgm:pt>
    <dgm:pt modelId="{BDDDA5F5-BBF7-4CDD-A44E-5A1C89DFAE62}" type="parTrans" cxnId="{AA9B7651-9F28-490D-BD29-2F435DE0DD22}">
      <dgm:prSet/>
      <dgm:spPr/>
      <dgm:t>
        <a:bodyPr/>
        <a:lstStyle/>
        <a:p>
          <a:endParaRPr lang="en-US"/>
        </a:p>
      </dgm:t>
    </dgm:pt>
    <dgm:pt modelId="{CC58FAAB-FA12-4798-800C-A7342C03333E}" type="sibTrans" cxnId="{AA9B7651-9F28-490D-BD29-2F435DE0DD22}">
      <dgm:prSet/>
      <dgm:spPr/>
      <dgm:t>
        <a:bodyPr/>
        <a:lstStyle/>
        <a:p>
          <a:endParaRPr lang="en-US"/>
        </a:p>
      </dgm:t>
    </dgm:pt>
    <dgm:pt modelId="{AB1FEB83-EBC8-4AD5-86D9-459A71D7BC44}">
      <dgm:prSet phldrT="[Text]" custT="1"/>
      <dgm:spPr/>
      <dgm:t>
        <a:bodyPr anchor="ctr"/>
        <a:lstStyle/>
        <a:p>
          <a:pPr marL="461963" indent="0">
            <a:buNone/>
            <a:tabLst/>
          </a:pPr>
          <a:r>
            <a:rPr lang="en-US" sz="3200" dirty="0"/>
            <a:t>Trouble doing</a:t>
          </a:r>
          <a:endParaRPr lang="en-US" sz="4800" dirty="0"/>
        </a:p>
      </dgm:t>
    </dgm:pt>
    <dgm:pt modelId="{44427432-8AC5-4E36-B3CD-BA67355B7699}" type="parTrans" cxnId="{4C17EA8E-B036-410E-9034-F82DC3828FD4}">
      <dgm:prSet/>
      <dgm:spPr/>
      <dgm:t>
        <a:bodyPr/>
        <a:lstStyle/>
        <a:p>
          <a:endParaRPr lang="en-US"/>
        </a:p>
      </dgm:t>
    </dgm:pt>
    <dgm:pt modelId="{ED38FE4E-C2D7-40D4-BD15-BEEA05B826B1}" type="sibTrans" cxnId="{4C17EA8E-B036-410E-9034-F82DC3828FD4}">
      <dgm:prSet/>
      <dgm:spPr/>
      <dgm:t>
        <a:bodyPr/>
        <a:lstStyle/>
        <a:p>
          <a:endParaRPr lang="en-US"/>
        </a:p>
      </dgm:t>
    </dgm:pt>
    <dgm:pt modelId="{910199B1-8275-4EBC-A701-7454AECDBA1B}">
      <dgm:prSet/>
      <dgm:spPr/>
      <dgm:t>
        <a:bodyPr/>
        <a:lstStyle/>
        <a:p>
          <a:r>
            <a:rPr lang="en-US" dirty="0"/>
            <a:t>Performance</a:t>
          </a:r>
        </a:p>
      </dgm:t>
    </dgm:pt>
    <dgm:pt modelId="{0934D91C-FB37-4D2C-BB4C-0460EA832520}" type="parTrans" cxnId="{E0351F38-4DC9-4D74-BEAB-B6E44F5BC18E}">
      <dgm:prSet/>
      <dgm:spPr/>
      <dgm:t>
        <a:bodyPr/>
        <a:lstStyle/>
        <a:p>
          <a:endParaRPr lang="en-US"/>
        </a:p>
      </dgm:t>
    </dgm:pt>
    <dgm:pt modelId="{67759446-E797-456C-A0A0-E3295C8B8EF6}" type="sibTrans" cxnId="{E0351F38-4DC9-4D74-BEAB-B6E44F5BC18E}">
      <dgm:prSet/>
      <dgm:spPr/>
      <dgm:t>
        <a:bodyPr/>
        <a:lstStyle/>
        <a:p>
          <a:endParaRPr lang="en-US"/>
        </a:p>
      </dgm:t>
    </dgm:pt>
    <dgm:pt modelId="{38BC5A05-E30B-40B8-9032-F35AB41B326D}">
      <dgm:prSet custT="1"/>
      <dgm:spPr/>
      <dgm:t>
        <a:bodyPr anchor="ctr"/>
        <a:lstStyle/>
        <a:p>
          <a:pPr marL="461963" indent="0">
            <a:buNone/>
            <a:tabLst/>
          </a:pPr>
          <a:r>
            <a:rPr lang="en-US" sz="3200" dirty="0"/>
            <a:t>Won’t do</a:t>
          </a:r>
        </a:p>
      </dgm:t>
    </dgm:pt>
    <dgm:pt modelId="{7C41A450-9A7C-42CA-9F9A-866F8C6179DC}" type="parTrans" cxnId="{AFF91CAE-E850-4D0D-805F-454AD1C46B30}">
      <dgm:prSet/>
      <dgm:spPr/>
      <dgm:t>
        <a:bodyPr/>
        <a:lstStyle/>
        <a:p>
          <a:endParaRPr lang="en-US"/>
        </a:p>
      </dgm:t>
    </dgm:pt>
    <dgm:pt modelId="{22BF14E3-4595-49F7-9AC5-E82BF092B344}" type="sibTrans" cxnId="{AFF91CAE-E850-4D0D-805F-454AD1C46B30}">
      <dgm:prSet/>
      <dgm:spPr/>
      <dgm:t>
        <a:bodyPr/>
        <a:lstStyle/>
        <a:p>
          <a:endParaRPr lang="en-US"/>
        </a:p>
      </dgm:t>
    </dgm:pt>
    <dgm:pt modelId="{B8C84579-96A0-4413-93AB-446B9AB0C206}" type="pres">
      <dgm:prSet presAssocID="{8D6B4CA0-DEFC-4BF0-B79B-F78961BE6229}" presName="Name0" presStyleCnt="0">
        <dgm:presLayoutVars>
          <dgm:dir/>
          <dgm:animLvl val="lvl"/>
          <dgm:resizeHandles/>
        </dgm:presLayoutVars>
      </dgm:prSet>
      <dgm:spPr/>
    </dgm:pt>
    <dgm:pt modelId="{245C6F69-8163-4302-8A61-6C9F7FDAAB4D}" type="pres">
      <dgm:prSet presAssocID="{AA90A893-3D0D-47B0-A0E1-44E9F683E41A}" presName="linNode" presStyleCnt="0"/>
      <dgm:spPr/>
    </dgm:pt>
    <dgm:pt modelId="{90347AF0-5ABB-469A-A571-6EC640862E05}" type="pres">
      <dgm:prSet presAssocID="{AA90A893-3D0D-47B0-A0E1-44E9F683E41A}" presName="parentShp" presStyleLbl="node1" presStyleIdx="0" presStyleCnt="3">
        <dgm:presLayoutVars>
          <dgm:bulletEnabled val="1"/>
        </dgm:presLayoutVars>
      </dgm:prSet>
      <dgm:spPr/>
    </dgm:pt>
    <dgm:pt modelId="{F39B335C-D2DF-4E6F-9720-3243490D064C}" type="pres">
      <dgm:prSet presAssocID="{AA90A893-3D0D-47B0-A0E1-44E9F683E41A}" presName="childShp" presStyleLbl="bgAccFollowNode1" presStyleIdx="0" presStyleCnt="3">
        <dgm:presLayoutVars>
          <dgm:bulletEnabled val="1"/>
        </dgm:presLayoutVars>
      </dgm:prSet>
      <dgm:spPr/>
    </dgm:pt>
    <dgm:pt modelId="{554AC6E2-0DFA-4760-91CF-65F386E74131}" type="pres">
      <dgm:prSet presAssocID="{56F1C804-D8BA-4AD0-9228-0E7055FE312A}" presName="spacing" presStyleCnt="0"/>
      <dgm:spPr/>
    </dgm:pt>
    <dgm:pt modelId="{EA3065B7-001F-4A6D-B3CC-8E353CAF3823}" type="pres">
      <dgm:prSet presAssocID="{DE9291D7-AF7C-4154-85C4-572B9BA9E310}" presName="linNode" presStyleCnt="0"/>
      <dgm:spPr/>
    </dgm:pt>
    <dgm:pt modelId="{1D2E6DD5-3171-4CE6-9EDC-38C9B37501F3}" type="pres">
      <dgm:prSet presAssocID="{DE9291D7-AF7C-4154-85C4-572B9BA9E310}" presName="parentShp" presStyleLbl="node1" presStyleIdx="1" presStyleCnt="3">
        <dgm:presLayoutVars>
          <dgm:bulletEnabled val="1"/>
        </dgm:presLayoutVars>
      </dgm:prSet>
      <dgm:spPr/>
    </dgm:pt>
    <dgm:pt modelId="{FC866646-D105-4759-941C-D999E55EDD84}" type="pres">
      <dgm:prSet presAssocID="{DE9291D7-AF7C-4154-85C4-572B9BA9E310}" presName="childShp" presStyleLbl="bgAccFollowNode1" presStyleIdx="1" presStyleCnt="3">
        <dgm:presLayoutVars>
          <dgm:bulletEnabled val="1"/>
        </dgm:presLayoutVars>
      </dgm:prSet>
      <dgm:spPr/>
    </dgm:pt>
    <dgm:pt modelId="{DA7F0B77-DF2C-4708-91A1-23D7E51B1FE7}" type="pres">
      <dgm:prSet presAssocID="{CC58FAAB-FA12-4798-800C-A7342C03333E}" presName="spacing" presStyleCnt="0"/>
      <dgm:spPr/>
    </dgm:pt>
    <dgm:pt modelId="{2FDA25CD-AB23-45EC-ABBC-FCB1AC19CBB3}" type="pres">
      <dgm:prSet presAssocID="{910199B1-8275-4EBC-A701-7454AECDBA1B}" presName="linNode" presStyleCnt="0"/>
      <dgm:spPr/>
    </dgm:pt>
    <dgm:pt modelId="{28708100-1064-491B-B174-B5A5BAACFB02}" type="pres">
      <dgm:prSet presAssocID="{910199B1-8275-4EBC-A701-7454AECDBA1B}" presName="parentShp" presStyleLbl="node1" presStyleIdx="2" presStyleCnt="3">
        <dgm:presLayoutVars>
          <dgm:bulletEnabled val="1"/>
        </dgm:presLayoutVars>
      </dgm:prSet>
      <dgm:spPr/>
    </dgm:pt>
    <dgm:pt modelId="{35C145FA-EC59-439B-80C2-07461A9AA153}" type="pres">
      <dgm:prSet presAssocID="{910199B1-8275-4EBC-A701-7454AECDBA1B}" presName="childShp" presStyleLbl="bgAccFollowNode1" presStyleIdx="2" presStyleCnt="3">
        <dgm:presLayoutVars>
          <dgm:bulletEnabled val="1"/>
        </dgm:presLayoutVars>
      </dgm:prSet>
      <dgm:spPr/>
    </dgm:pt>
  </dgm:ptLst>
  <dgm:cxnLst>
    <dgm:cxn modelId="{E6B66D05-11EF-479E-8623-E5ABCB9BB240}" srcId="{8D6B4CA0-DEFC-4BF0-B79B-F78961BE6229}" destId="{AA90A893-3D0D-47B0-A0E1-44E9F683E41A}" srcOrd="0" destOrd="0" parTransId="{E45C1A2D-603F-4FB8-98A5-B4F2A907E07A}" sibTransId="{56F1C804-D8BA-4AD0-9228-0E7055FE312A}"/>
    <dgm:cxn modelId="{E68FC412-FDD2-4D4A-8CAD-080C769C9967}" type="presOf" srcId="{60094C4E-DEA2-4DE5-878B-CF087B2F252D}" destId="{F39B335C-D2DF-4E6F-9720-3243490D064C}" srcOrd="0" destOrd="0" presId="urn:microsoft.com/office/officeart/2005/8/layout/vList6"/>
    <dgm:cxn modelId="{2C14662D-762E-48E4-AA7F-F178F4C2D3A2}" type="presOf" srcId="{DE9291D7-AF7C-4154-85C4-572B9BA9E310}" destId="{1D2E6DD5-3171-4CE6-9EDC-38C9B37501F3}" srcOrd="0" destOrd="0" presId="urn:microsoft.com/office/officeart/2005/8/layout/vList6"/>
    <dgm:cxn modelId="{E0351F38-4DC9-4D74-BEAB-B6E44F5BC18E}" srcId="{8D6B4CA0-DEFC-4BF0-B79B-F78961BE6229}" destId="{910199B1-8275-4EBC-A701-7454AECDBA1B}" srcOrd="2" destOrd="0" parTransId="{0934D91C-FB37-4D2C-BB4C-0460EA832520}" sibTransId="{67759446-E797-456C-A0A0-E3295C8B8EF6}"/>
    <dgm:cxn modelId="{05446143-2A60-4D64-A009-639233C02FDF}" type="presOf" srcId="{AA90A893-3D0D-47B0-A0E1-44E9F683E41A}" destId="{90347AF0-5ABB-469A-A571-6EC640862E05}" srcOrd="0" destOrd="0" presId="urn:microsoft.com/office/officeart/2005/8/layout/vList6"/>
    <dgm:cxn modelId="{EE882747-DC67-49EC-A6FF-701DE5342843}" type="presOf" srcId="{AB1FEB83-EBC8-4AD5-86D9-459A71D7BC44}" destId="{FC866646-D105-4759-941C-D999E55EDD84}" srcOrd="0" destOrd="0" presId="urn:microsoft.com/office/officeart/2005/8/layout/vList6"/>
    <dgm:cxn modelId="{AA9B7651-9F28-490D-BD29-2F435DE0DD22}" srcId="{8D6B4CA0-DEFC-4BF0-B79B-F78961BE6229}" destId="{DE9291D7-AF7C-4154-85C4-572B9BA9E310}" srcOrd="1" destOrd="0" parTransId="{BDDDA5F5-BBF7-4CDD-A44E-5A1C89DFAE62}" sibTransId="{CC58FAAB-FA12-4798-800C-A7342C03333E}"/>
    <dgm:cxn modelId="{20068A6A-14AB-4921-A268-924D787F93B2}" srcId="{AA90A893-3D0D-47B0-A0E1-44E9F683E41A}" destId="{60094C4E-DEA2-4DE5-878B-CF087B2F252D}" srcOrd="0" destOrd="0" parTransId="{26D15898-00D9-4CD7-96D2-B51B5829070A}" sibTransId="{8CC9F815-4189-41AB-8C94-96AF8DE5D6BF}"/>
    <dgm:cxn modelId="{4C17EA8E-B036-410E-9034-F82DC3828FD4}" srcId="{DE9291D7-AF7C-4154-85C4-572B9BA9E310}" destId="{AB1FEB83-EBC8-4AD5-86D9-459A71D7BC44}" srcOrd="0" destOrd="0" parTransId="{44427432-8AC5-4E36-B3CD-BA67355B7699}" sibTransId="{ED38FE4E-C2D7-40D4-BD15-BEEA05B826B1}"/>
    <dgm:cxn modelId="{D0E73C9E-45AF-4682-B5C5-4D5420E126EF}" type="presOf" srcId="{910199B1-8275-4EBC-A701-7454AECDBA1B}" destId="{28708100-1064-491B-B174-B5A5BAACFB02}" srcOrd="0" destOrd="0" presId="urn:microsoft.com/office/officeart/2005/8/layout/vList6"/>
    <dgm:cxn modelId="{AFF91CAE-E850-4D0D-805F-454AD1C46B30}" srcId="{910199B1-8275-4EBC-A701-7454AECDBA1B}" destId="{38BC5A05-E30B-40B8-9032-F35AB41B326D}" srcOrd="0" destOrd="0" parTransId="{7C41A450-9A7C-42CA-9F9A-866F8C6179DC}" sibTransId="{22BF14E3-4595-49F7-9AC5-E82BF092B344}"/>
    <dgm:cxn modelId="{EAD627B7-C934-417B-B323-A274DB806E1D}" type="presOf" srcId="{8D6B4CA0-DEFC-4BF0-B79B-F78961BE6229}" destId="{B8C84579-96A0-4413-93AB-446B9AB0C206}" srcOrd="0" destOrd="0" presId="urn:microsoft.com/office/officeart/2005/8/layout/vList6"/>
    <dgm:cxn modelId="{8542B4F2-06F5-43A0-B3C7-216DD2C56C1E}" type="presOf" srcId="{38BC5A05-E30B-40B8-9032-F35AB41B326D}" destId="{35C145FA-EC59-439B-80C2-07461A9AA153}" srcOrd="0" destOrd="0" presId="urn:microsoft.com/office/officeart/2005/8/layout/vList6"/>
    <dgm:cxn modelId="{FECFB0F1-2F34-40ED-A65C-72A8A7DF6ECB}" type="presParOf" srcId="{B8C84579-96A0-4413-93AB-446B9AB0C206}" destId="{245C6F69-8163-4302-8A61-6C9F7FDAAB4D}" srcOrd="0" destOrd="0" presId="urn:microsoft.com/office/officeart/2005/8/layout/vList6"/>
    <dgm:cxn modelId="{B2251628-E778-4811-835D-F725982E9CCC}" type="presParOf" srcId="{245C6F69-8163-4302-8A61-6C9F7FDAAB4D}" destId="{90347AF0-5ABB-469A-A571-6EC640862E05}" srcOrd="0" destOrd="0" presId="urn:microsoft.com/office/officeart/2005/8/layout/vList6"/>
    <dgm:cxn modelId="{418EB383-FF63-49A6-9CAE-347A74795B16}" type="presParOf" srcId="{245C6F69-8163-4302-8A61-6C9F7FDAAB4D}" destId="{F39B335C-D2DF-4E6F-9720-3243490D064C}" srcOrd="1" destOrd="0" presId="urn:microsoft.com/office/officeart/2005/8/layout/vList6"/>
    <dgm:cxn modelId="{6B474BC9-F20C-443A-A986-A199702E5F4E}" type="presParOf" srcId="{B8C84579-96A0-4413-93AB-446B9AB0C206}" destId="{554AC6E2-0DFA-4760-91CF-65F386E74131}" srcOrd="1" destOrd="0" presId="urn:microsoft.com/office/officeart/2005/8/layout/vList6"/>
    <dgm:cxn modelId="{CA713DD2-C971-4723-BF39-C311B6B10F81}" type="presParOf" srcId="{B8C84579-96A0-4413-93AB-446B9AB0C206}" destId="{EA3065B7-001F-4A6D-B3CC-8E353CAF3823}" srcOrd="2" destOrd="0" presId="urn:microsoft.com/office/officeart/2005/8/layout/vList6"/>
    <dgm:cxn modelId="{91D3A7F9-515E-4D98-923F-9CEB0875EFDE}" type="presParOf" srcId="{EA3065B7-001F-4A6D-B3CC-8E353CAF3823}" destId="{1D2E6DD5-3171-4CE6-9EDC-38C9B37501F3}" srcOrd="0" destOrd="0" presId="urn:microsoft.com/office/officeart/2005/8/layout/vList6"/>
    <dgm:cxn modelId="{D44044AA-B233-40EA-8886-CC35D5667C06}" type="presParOf" srcId="{EA3065B7-001F-4A6D-B3CC-8E353CAF3823}" destId="{FC866646-D105-4759-941C-D999E55EDD84}" srcOrd="1" destOrd="0" presId="urn:microsoft.com/office/officeart/2005/8/layout/vList6"/>
    <dgm:cxn modelId="{3D41A080-CBC6-408B-94AE-8C99217FA507}" type="presParOf" srcId="{B8C84579-96A0-4413-93AB-446B9AB0C206}" destId="{DA7F0B77-DF2C-4708-91A1-23D7E51B1FE7}" srcOrd="3" destOrd="0" presId="urn:microsoft.com/office/officeart/2005/8/layout/vList6"/>
    <dgm:cxn modelId="{549C2A0B-50D3-4E03-AC71-B32A48A81596}" type="presParOf" srcId="{B8C84579-96A0-4413-93AB-446B9AB0C206}" destId="{2FDA25CD-AB23-45EC-ABBC-FCB1AC19CBB3}" srcOrd="4" destOrd="0" presId="urn:microsoft.com/office/officeart/2005/8/layout/vList6"/>
    <dgm:cxn modelId="{C00B9614-B21E-4CDB-AC20-469B500CE134}" type="presParOf" srcId="{2FDA25CD-AB23-45EC-ABBC-FCB1AC19CBB3}" destId="{28708100-1064-491B-B174-B5A5BAACFB02}" srcOrd="0" destOrd="0" presId="urn:microsoft.com/office/officeart/2005/8/layout/vList6"/>
    <dgm:cxn modelId="{DB176311-D949-4F40-9555-2631FC96427F}" type="presParOf" srcId="{2FDA25CD-AB23-45EC-ABBC-FCB1AC19CBB3}" destId="{35C145FA-EC59-439B-80C2-07461A9AA153}"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0FFB-9B55-4716-8B8E-77A81BEEDD29}">
      <dsp:nvSpPr>
        <dsp:cNvPr id="0" name=""/>
        <dsp:cNvSpPr/>
      </dsp:nvSpPr>
      <dsp:spPr>
        <a:xfrm>
          <a:off x="4" y="0"/>
          <a:ext cx="8062907" cy="259080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30810-5A58-4FE1-8D86-1229780170C9}">
      <dsp:nvSpPr>
        <dsp:cNvPr id="0" name=""/>
        <dsp:cNvSpPr/>
      </dsp:nvSpPr>
      <dsp:spPr>
        <a:xfrm>
          <a:off x="1021" y="771436"/>
          <a:ext cx="1184952" cy="1047926"/>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1: Two-Hour</a:t>
          </a:r>
        </a:p>
        <a:p>
          <a:pPr marL="0" lvl="0" indent="0" algn="ctr" defTabSz="622300">
            <a:lnSpc>
              <a:spcPct val="90000"/>
            </a:lnSpc>
            <a:spcBef>
              <a:spcPct val="0"/>
            </a:spcBef>
            <a:spcAft>
              <a:spcPts val="0"/>
            </a:spcAft>
            <a:buNone/>
          </a:pPr>
          <a:r>
            <a:rPr lang="en-US" sz="1400" kern="1200">
              <a:latin typeface="Calibri"/>
              <a:ea typeface="+mn-ea"/>
              <a:cs typeface="+mn-cs"/>
            </a:rPr>
            <a:t> After School</a:t>
          </a:r>
        </a:p>
      </dsp:txBody>
      <dsp:txXfrm>
        <a:off x="52177" y="822592"/>
        <a:ext cx="1082640" cy="945614"/>
      </dsp:txXfrm>
    </dsp:sp>
    <dsp:sp modelId="{C55D762F-007F-4DDA-9E9F-3CA70A48CCD8}">
      <dsp:nvSpPr>
        <dsp:cNvPr id="0" name=""/>
        <dsp:cNvSpPr/>
      </dsp:nvSpPr>
      <dsp:spPr>
        <a:xfrm>
          <a:off x="1392927" y="804039"/>
          <a:ext cx="1178728" cy="1036320"/>
        </a:xfrm>
        <a:prstGeom prst="roundRect">
          <a:avLst/>
        </a:prstGeom>
        <a:solidFill>
          <a:schemeClr val="accent5">
            <a:shade val="80000"/>
            <a:hueOff val="71717"/>
            <a:satOff val="-6188"/>
            <a:lumOff val="72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2: Full Day </a:t>
          </a:r>
        </a:p>
      </dsp:txBody>
      <dsp:txXfrm>
        <a:off x="1443516" y="854628"/>
        <a:ext cx="1077550" cy="935142"/>
      </dsp:txXfrm>
    </dsp:sp>
    <dsp:sp modelId="{E8FCDABF-00C3-4F21-B79E-EDE09FA7B3FF}">
      <dsp:nvSpPr>
        <dsp:cNvPr id="0" name=""/>
        <dsp:cNvSpPr/>
      </dsp:nvSpPr>
      <dsp:spPr>
        <a:xfrm>
          <a:off x="2725921" y="804039"/>
          <a:ext cx="1178728" cy="1036320"/>
        </a:xfrm>
        <a:prstGeom prst="roundRect">
          <a:avLst/>
        </a:prstGeom>
        <a:solidFill>
          <a:schemeClr val="accent5">
            <a:shade val="80000"/>
            <a:hueOff val="143435"/>
            <a:satOff val="-12376"/>
            <a:lumOff val="144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3: Two-Hour</a:t>
          </a:r>
        </a:p>
        <a:p>
          <a:pPr marL="0" lvl="0" indent="0" algn="ctr" defTabSz="622300">
            <a:lnSpc>
              <a:spcPct val="90000"/>
            </a:lnSpc>
            <a:spcBef>
              <a:spcPct val="0"/>
            </a:spcBef>
            <a:spcAft>
              <a:spcPts val="0"/>
            </a:spcAft>
            <a:buNone/>
          </a:pPr>
          <a:r>
            <a:rPr lang="en-US" sz="1400" kern="1200">
              <a:latin typeface="Calibri"/>
              <a:ea typeface="+mn-ea"/>
              <a:cs typeface="+mn-cs"/>
            </a:rPr>
            <a:t>After School </a:t>
          </a:r>
          <a:r>
            <a:rPr lang="en-US" sz="1100" kern="1200">
              <a:latin typeface="Calibri"/>
              <a:ea typeface="+mn-ea"/>
              <a:cs typeface="+mn-cs"/>
            </a:rPr>
            <a:t>*With Students</a:t>
          </a:r>
        </a:p>
      </dsp:txBody>
      <dsp:txXfrm>
        <a:off x="2776510" y="854628"/>
        <a:ext cx="1077550" cy="935142"/>
      </dsp:txXfrm>
    </dsp:sp>
    <dsp:sp modelId="{400921DF-7594-443F-8C4D-0F537B384799}">
      <dsp:nvSpPr>
        <dsp:cNvPr id="0" name=""/>
        <dsp:cNvSpPr/>
      </dsp:nvSpPr>
      <dsp:spPr>
        <a:xfrm>
          <a:off x="4132795" y="777240"/>
          <a:ext cx="1178728" cy="1036320"/>
        </a:xfrm>
        <a:prstGeom prst="roundRect">
          <a:avLst/>
        </a:prstGeom>
        <a:solidFill>
          <a:schemeClr val="accent5">
            <a:shade val="80000"/>
            <a:hueOff val="215152"/>
            <a:satOff val="-18564"/>
            <a:lumOff val="217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4: Full Day </a:t>
          </a:r>
        </a:p>
      </dsp:txBody>
      <dsp:txXfrm>
        <a:off x="4183384" y="827829"/>
        <a:ext cx="1077550" cy="935142"/>
      </dsp:txXfrm>
    </dsp:sp>
    <dsp:sp modelId="{5FF58487-394B-4CC3-A27B-85446CAD4E18}">
      <dsp:nvSpPr>
        <dsp:cNvPr id="0" name=""/>
        <dsp:cNvSpPr/>
      </dsp:nvSpPr>
      <dsp:spPr>
        <a:xfrm>
          <a:off x="5512392" y="777240"/>
          <a:ext cx="1178728" cy="1036320"/>
        </a:xfrm>
        <a:prstGeom prst="roundRect">
          <a:avLst/>
        </a:prstGeom>
        <a:solidFill>
          <a:schemeClr val="accent5">
            <a:shade val="80000"/>
            <a:hueOff val="286870"/>
            <a:satOff val="-24752"/>
            <a:lumOff val="289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5: Two-Hour</a:t>
          </a:r>
        </a:p>
        <a:p>
          <a:pPr marL="0" lvl="0" indent="0" algn="ctr" defTabSz="622300">
            <a:lnSpc>
              <a:spcPct val="90000"/>
            </a:lnSpc>
            <a:spcBef>
              <a:spcPct val="0"/>
            </a:spcBef>
            <a:spcAft>
              <a:spcPts val="0"/>
            </a:spcAft>
            <a:buNone/>
          </a:pPr>
          <a:r>
            <a:rPr lang="en-US" sz="1400" kern="1200">
              <a:latin typeface="Calibri"/>
              <a:ea typeface="+mn-ea"/>
              <a:cs typeface="+mn-cs"/>
            </a:rPr>
            <a:t>After School</a:t>
          </a:r>
        </a:p>
        <a:p>
          <a:pPr marL="0" lvl="0" indent="0" algn="ctr" defTabSz="622300">
            <a:lnSpc>
              <a:spcPct val="90000"/>
            </a:lnSpc>
            <a:spcBef>
              <a:spcPct val="0"/>
            </a:spcBef>
            <a:spcAft>
              <a:spcPts val="0"/>
            </a:spcAft>
            <a:buNone/>
          </a:pPr>
          <a:r>
            <a:rPr lang="en-US" sz="1100" kern="1200">
              <a:latin typeface="Calibri"/>
              <a:ea typeface="+mn-ea"/>
              <a:cs typeface="+mn-cs"/>
            </a:rPr>
            <a:t>*With Students</a:t>
          </a:r>
        </a:p>
      </dsp:txBody>
      <dsp:txXfrm>
        <a:off x="5562981" y="827829"/>
        <a:ext cx="1077550" cy="935142"/>
      </dsp:txXfrm>
    </dsp:sp>
    <dsp:sp modelId="{EA5F70AE-C304-428C-ADD7-7F3C8725343E}">
      <dsp:nvSpPr>
        <dsp:cNvPr id="0" name=""/>
        <dsp:cNvSpPr/>
      </dsp:nvSpPr>
      <dsp:spPr>
        <a:xfrm>
          <a:off x="6832199" y="766058"/>
          <a:ext cx="1178728" cy="1036320"/>
        </a:xfrm>
        <a:prstGeom prst="roundRect">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6: Full Day </a:t>
          </a:r>
        </a:p>
      </dsp:txBody>
      <dsp:txXfrm>
        <a:off x="6882788" y="816647"/>
        <a:ext cx="1077550" cy="935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F75C3-DEA8-7245-8D4D-AC3BA8DEF891}">
      <dsp:nvSpPr>
        <dsp:cNvPr id="0" name=""/>
        <dsp:cNvSpPr/>
      </dsp:nvSpPr>
      <dsp:spPr>
        <a:xfrm>
          <a:off x="1460" y="2004559"/>
          <a:ext cx="2848881" cy="2848881"/>
        </a:xfrm>
        <a:prstGeom prst="ellipse">
          <a:avLst/>
        </a:prstGeom>
        <a:gradFill flip="none" rotWithShape="1">
          <a:gsLst>
            <a:gs pos="0">
              <a:srgbClr val="1E0000"/>
            </a:gs>
            <a:gs pos="100000">
              <a:srgbClr val="DE0300"/>
            </a:gs>
          </a:gsLst>
          <a:lin ang="5400000" scaled="1"/>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Conversation Closer</a:t>
          </a:r>
        </a:p>
      </dsp:txBody>
      <dsp:txXfrm>
        <a:off x="418669" y="2421768"/>
        <a:ext cx="2014463" cy="2014463"/>
      </dsp:txXfrm>
    </dsp:sp>
    <dsp:sp modelId="{9EFFB00C-FC66-494D-8785-90F6EEFC6EC2}">
      <dsp:nvSpPr>
        <dsp:cNvPr id="0" name=""/>
        <dsp:cNvSpPr/>
      </dsp:nvSpPr>
      <dsp:spPr>
        <a:xfrm>
          <a:off x="2280565" y="2004559"/>
          <a:ext cx="2848881" cy="2848881"/>
        </a:xfrm>
        <a:prstGeom prst="ellipse">
          <a:avLst/>
        </a:prstGeom>
        <a:gradFill rotWithShape="0">
          <a:gsLst>
            <a:gs pos="0">
              <a:srgbClr val="002C2C"/>
            </a:gs>
            <a:gs pos="100000">
              <a:srgbClr val="01DDDD"/>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Technology Wrangler</a:t>
          </a:r>
        </a:p>
      </dsp:txBody>
      <dsp:txXfrm>
        <a:off x="2697774" y="2421768"/>
        <a:ext cx="2014463" cy="2014463"/>
      </dsp:txXfrm>
    </dsp:sp>
    <dsp:sp modelId="{4F0C4C32-EC00-C049-B6F4-042120AD1D0C}">
      <dsp:nvSpPr>
        <dsp:cNvPr id="0" name=""/>
        <dsp:cNvSpPr/>
      </dsp:nvSpPr>
      <dsp:spPr>
        <a:xfrm>
          <a:off x="4559670" y="2004559"/>
          <a:ext cx="2848881" cy="2848881"/>
        </a:xfrm>
        <a:prstGeom prst="ellipse">
          <a:avLst/>
        </a:prstGeom>
        <a:gradFill rotWithShape="0">
          <a:gsLst>
            <a:gs pos="0">
              <a:srgbClr val="00001F"/>
            </a:gs>
            <a:gs pos="100000">
              <a:srgbClr val="0401E1"/>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Table Talk Note Taker</a:t>
          </a:r>
        </a:p>
      </dsp:txBody>
      <dsp:txXfrm>
        <a:off x="4976879" y="2421768"/>
        <a:ext cx="2014463" cy="2014463"/>
      </dsp:txXfrm>
    </dsp:sp>
    <dsp:sp modelId="{B21017F8-4E61-2247-B3CD-5C31CF81391F}">
      <dsp:nvSpPr>
        <dsp:cNvPr id="0" name=""/>
        <dsp:cNvSpPr/>
      </dsp:nvSpPr>
      <dsp:spPr>
        <a:xfrm>
          <a:off x="6838775" y="2004559"/>
          <a:ext cx="2848881" cy="2848881"/>
        </a:xfrm>
        <a:prstGeom prst="ellipse">
          <a:avLst/>
        </a:prstGeom>
        <a:gradFill rotWithShape="0">
          <a:gsLst>
            <a:gs pos="0">
              <a:srgbClr val="002000"/>
            </a:gs>
            <a:gs pos="100000">
              <a:srgbClr val="02DD01"/>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R04 PL Plan Note Taker</a:t>
          </a:r>
        </a:p>
      </dsp:txBody>
      <dsp:txXfrm>
        <a:off x="7255984" y="2421768"/>
        <a:ext cx="2014463" cy="2014463"/>
      </dsp:txXfrm>
    </dsp:sp>
    <dsp:sp modelId="{34DD5574-7490-4B43-90F5-9978AEF7586C}">
      <dsp:nvSpPr>
        <dsp:cNvPr id="0" name=""/>
        <dsp:cNvSpPr/>
      </dsp:nvSpPr>
      <dsp:spPr>
        <a:xfrm>
          <a:off x="9117880" y="2004559"/>
          <a:ext cx="2848881" cy="2848881"/>
        </a:xfrm>
        <a:prstGeom prst="ellipse">
          <a:avLst/>
        </a:prstGeom>
        <a:gradFill rotWithShape="0">
          <a:gsLst>
            <a:gs pos="0">
              <a:srgbClr val="1D1700"/>
            </a:gs>
            <a:gs pos="100000">
              <a:srgbClr val="E1B900"/>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Task Divider</a:t>
          </a:r>
        </a:p>
      </dsp:txBody>
      <dsp:txXfrm>
        <a:off x="9535089" y="2421768"/>
        <a:ext cx="2014463" cy="20144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Universal Screening</a:t>
          </a:r>
        </a:p>
      </dsp:txBody>
      <dsp:txXfrm>
        <a:off x="0" y="3410516"/>
        <a:ext cx="8229600" cy="604480"/>
      </dsp:txXfrm>
    </dsp:sp>
    <dsp:sp modelId="{7951155A-7E89-44A9-9BF7-5C790023F098}">
      <dsp:nvSpPr>
        <dsp:cNvPr id="0" name=""/>
        <dsp:cNvSpPr/>
      </dsp:nvSpPr>
      <dsp:spPr>
        <a:xfrm>
          <a:off x="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4013627"/>
        <a:ext cx="4114799" cy="514927"/>
      </dsp:txXfrm>
    </dsp:sp>
    <dsp:sp modelId="{CD5EA9AD-1FF3-4544-A506-1F718852DBF6}">
      <dsp:nvSpPr>
        <dsp:cNvPr id="0" name=""/>
        <dsp:cNvSpPr/>
      </dsp:nvSpPr>
      <dsp:spPr>
        <a:xfrm>
          <a:off x="411480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4013627"/>
        <a:ext cx="4114799" cy="514927"/>
      </dsp:txXfrm>
    </dsp:sp>
    <dsp:sp modelId="{8C645032-AEF5-4BBE-B17B-5357735C973E}">
      <dsp:nvSpPr>
        <dsp:cNvPr id="0" name=""/>
        <dsp:cNvSpPr/>
      </dsp:nvSpPr>
      <dsp:spPr>
        <a:xfrm rot="10800000">
          <a:off x="0" y="1695156"/>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06799"/>
        <a:ext cx="8229600" cy="392655"/>
      </dsp:txXfrm>
    </dsp:sp>
    <dsp:sp modelId="{EF1860AA-16E8-43FF-8CDC-B27F22404ED5}">
      <dsp:nvSpPr>
        <dsp:cNvPr id="0" name=""/>
        <dsp:cNvSpPr/>
      </dsp:nvSpPr>
      <dsp:spPr>
        <a:xfrm>
          <a:off x="0" y="2356832"/>
          <a:ext cx="4124482"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0" y="2356832"/>
        <a:ext cx="4124482" cy="457200"/>
      </dsp:txXfrm>
    </dsp:sp>
    <dsp:sp modelId="{6734207F-FF24-4F81-ACCB-17C44A0B2C91}">
      <dsp:nvSpPr>
        <dsp:cNvPr id="0" name=""/>
        <dsp:cNvSpPr/>
      </dsp:nvSpPr>
      <dsp:spPr>
        <a:xfrm>
          <a:off x="4124809" y="2356832"/>
          <a:ext cx="410446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4809" y="2356832"/>
        <a:ext cx="4104464" cy="457200"/>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65420"/>
          <a:ext cx="4124489"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1182" y="665420"/>
        <a:ext cx="4124489" cy="457200"/>
      </dsp:txXfrm>
    </dsp:sp>
    <dsp:sp modelId="{ECFD427D-5D07-4820-81E5-F9AAF6F7B224}">
      <dsp:nvSpPr>
        <dsp:cNvPr id="0" name=""/>
        <dsp:cNvSpPr/>
      </dsp:nvSpPr>
      <dsp:spPr>
        <a:xfrm>
          <a:off x="4125672" y="665420"/>
          <a:ext cx="410274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5672" y="665420"/>
        <a:ext cx="4102744" cy="457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DFE21-E2D3-43BD-A19F-F6DE990311E9}">
      <dsp:nvSpPr>
        <dsp:cNvPr id="0" name=""/>
        <dsp:cNvSpPr/>
      </dsp:nvSpPr>
      <dsp:spPr>
        <a:xfrm>
          <a:off x="524349" y="268753"/>
          <a:ext cx="3655123" cy="3655123"/>
        </a:xfrm>
        <a:prstGeom prst="pie">
          <a:avLst>
            <a:gd name="adj1" fmla="val 16200000"/>
            <a:gd name="adj2" fmla="val 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Physical room arrangement</a:t>
          </a:r>
        </a:p>
      </dsp:txBody>
      <dsp:txXfrm>
        <a:off x="2464611" y="1026321"/>
        <a:ext cx="1348914" cy="1000807"/>
      </dsp:txXfrm>
    </dsp:sp>
    <dsp:sp modelId="{CC58B911-FCA1-4AEB-90D1-1287625FDCD6}">
      <dsp:nvSpPr>
        <dsp:cNvPr id="0" name=""/>
        <dsp:cNvSpPr/>
      </dsp:nvSpPr>
      <dsp:spPr>
        <a:xfrm>
          <a:off x="524349" y="391460"/>
          <a:ext cx="3655123" cy="3655123"/>
        </a:xfrm>
        <a:prstGeom prst="pie">
          <a:avLst>
            <a:gd name="adj1" fmla="val 0"/>
            <a:gd name="adj2" fmla="val 5400000"/>
          </a:avLst>
        </a:prstGeom>
        <a:gradFill rotWithShape="0">
          <a:gsLst>
            <a:gs pos="0">
              <a:schemeClr val="accent5">
                <a:hueOff val="-1649931"/>
                <a:satOff val="-1724"/>
                <a:lumOff val="392"/>
                <a:alphaOff val="0"/>
                <a:satMod val="103000"/>
                <a:lumMod val="102000"/>
                <a:tint val="94000"/>
              </a:schemeClr>
            </a:gs>
            <a:gs pos="50000">
              <a:schemeClr val="accent5">
                <a:hueOff val="-1649931"/>
                <a:satOff val="-1724"/>
                <a:lumOff val="392"/>
                <a:alphaOff val="0"/>
                <a:satMod val="110000"/>
                <a:lumMod val="100000"/>
                <a:shade val="100000"/>
              </a:schemeClr>
            </a:gs>
            <a:gs pos="100000">
              <a:schemeClr val="accent5">
                <a:hueOff val="-1649931"/>
                <a:satOff val="-1724"/>
                <a:lumOff val="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Managing paperwork</a:t>
          </a:r>
        </a:p>
      </dsp:txBody>
      <dsp:txXfrm>
        <a:off x="2464611" y="2288209"/>
        <a:ext cx="1348914" cy="1000807"/>
      </dsp:txXfrm>
    </dsp:sp>
    <dsp:sp modelId="{B0EA0930-9D4F-4371-907C-5C0A19B9C352}">
      <dsp:nvSpPr>
        <dsp:cNvPr id="0" name=""/>
        <dsp:cNvSpPr/>
      </dsp:nvSpPr>
      <dsp:spPr>
        <a:xfrm>
          <a:off x="401642" y="391460"/>
          <a:ext cx="3655123" cy="3655123"/>
        </a:xfrm>
        <a:prstGeom prst="pie">
          <a:avLst>
            <a:gd name="adj1" fmla="val 5400000"/>
            <a:gd name="adj2" fmla="val 10800000"/>
          </a:avLst>
        </a:prstGeom>
        <a:gradFill rotWithShape="0">
          <a:gsLst>
            <a:gs pos="0">
              <a:schemeClr val="accent5">
                <a:hueOff val="-3299862"/>
                <a:satOff val="-3448"/>
                <a:lumOff val="784"/>
                <a:alphaOff val="0"/>
                <a:satMod val="103000"/>
                <a:lumMod val="102000"/>
                <a:tint val="94000"/>
              </a:schemeClr>
            </a:gs>
            <a:gs pos="50000">
              <a:schemeClr val="accent5">
                <a:hueOff val="-3299862"/>
                <a:satOff val="-3448"/>
                <a:lumOff val="784"/>
                <a:alphaOff val="0"/>
                <a:satMod val="110000"/>
                <a:lumMod val="100000"/>
                <a:shade val="100000"/>
              </a:schemeClr>
            </a:gs>
            <a:gs pos="100000">
              <a:schemeClr val="accent5">
                <a:hueOff val="-3299862"/>
                <a:satOff val="-3448"/>
                <a:lumOff val="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Routines and procedures</a:t>
          </a:r>
        </a:p>
      </dsp:txBody>
      <dsp:txXfrm>
        <a:off x="767589" y="2288209"/>
        <a:ext cx="1348914" cy="1000807"/>
      </dsp:txXfrm>
    </dsp:sp>
    <dsp:sp modelId="{F1F7CC27-BEAB-4198-B9E8-D6430FCDB8F9}">
      <dsp:nvSpPr>
        <dsp:cNvPr id="0" name=""/>
        <dsp:cNvSpPr/>
      </dsp:nvSpPr>
      <dsp:spPr>
        <a:xfrm>
          <a:off x="401642" y="268753"/>
          <a:ext cx="3655123" cy="3655123"/>
        </a:xfrm>
        <a:prstGeom prst="pie">
          <a:avLst>
            <a:gd name="adj1" fmla="val 10800000"/>
            <a:gd name="adj2" fmla="val 16200000"/>
          </a:avLst>
        </a:prstGeom>
        <a:gradFill rotWithShape="0">
          <a:gsLst>
            <a:gs pos="0">
              <a:schemeClr val="accent5">
                <a:hueOff val="-4949793"/>
                <a:satOff val="-5172"/>
                <a:lumOff val="1176"/>
                <a:alphaOff val="0"/>
                <a:satMod val="103000"/>
                <a:lumMod val="102000"/>
                <a:tint val="94000"/>
              </a:schemeClr>
            </a:gs>
            <a:gs pos="50000">
              <a:schemeClr val="accent5">
                <a:hueOff val="-4949793"/>
                <a:satOff val="-5172"/>
                <a:lumOff val="1176"/>
                <a:alphaOff val="0"/>
                <a:satMod val="110000"/>
                <a:lumMod val="100000"/>
                <a:shade val="100000"/>
              </a:schemeClr>
            </a:gs>
            <a:gs pos="100000">
              <a:schemeClr val="accent5">
                <a:hueOff val="-4949793"/>
                <a:satOff val="-5172"/>
                <a:lumOff val="11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Classroom climate</a:t>
          </a:r>
        </a:p>
      </dsp:txBody>
      <dsp:txXfrm>
        <a:off x="767589" y="1026321"/>
        <a:ext cx="1348914" cy="1000807"/>
      </dsp:txXfrm>
    </dsp:sp>
    <dsp:sp modelId="{A4C64341-867B-4240-89B9-78853D1587B8}">
      <dsp:nvSpPr>
        <dsp:cNvPr id="0" name=""/>
        <dsp:cNvSpPr/>
      </dsp:nvSpPr>
      <dsp:spPr>
        <a:xfrm>
          <a:off x="298080" y="42483"/>
          <a:ext cx="4107663" cy="4107663"/>
        </a:xfrm>
        <a:prstGeom prst="circularArrow">
          <a:avLst>
            <a:gd name="adj1" fmla="val 5085"/>
            <a:gd name="adj2" fmla="val 327528"/>
            <a:gd name="adj3" fmla="val 21272472"/>
            <a:gd name="adj4" fmla="val 16200000"/>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F57016B-421C-4056-9235-902576317BD6}">
      <dsp:nvSpPr>
        <dsp:cNvPr id="0" name=""/>
        <dsp:cNvSpPr/>
      </dsp:nvSpPr>
      <dsp:spPr>
        <a:xfrm>
          <a:off x="298080" y="165191"/>
          <a:ext cx="4107663" cy="4107663"/>
        </a:xfrm>
        <a:prstGeom prst="circularArrow">
          <a:avLst>
            <a:gd name="adj1" fmla="val 5085"/>
            <a:gd name="adj2" fmla="val 327528"/>
            <a:gd name="adj3" fmla="val 5072472"/>
            <a:gd name="adj4" fmla="val 0"/>
            <a:gd name="adj5" fmla="val 5932"/>
          </a:avLst>
        </a:prstGeom>
        <a:gradFill rotWithShape="0">
          <a:gsLst>
            <a:gs pos="0">
              <a:schemeClr val="accent5">
                <a:hueOff val="-1649931"/>
                <a:satOff val="-1724"/>
                <a:lumOff val="392"/>
                <a:alphaOff val="0"/>
                <a:satMod val="103000"/>
                <a:lumMod val="102000"/>
                <a:tint val="94000"/>
              </a:schemeClr>
            </a:gs>
            <a:gs pos="50000">
              <a:schemeClr val="accent5">
                <a:hueOff val="-1649931"/>
                <a:satOff val="-1724"/>
                <a:lumOff val="392"/>
                <a:alphaOff val="0"/>
                <a:satMod val="110000"/>
                <a:lumMod val="100000"/>
                <a:shade val="100000"/>
              </a:schemeClr>
            </a:gs>
            <a:gs pos="100000">
              <a:schemeClr val="accent5">
                <a:hueOff val="-1649931"/>
                <a:satOff val="-1724"/>
                <a:lumOff val="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026C36-5C0E-43B9-BBE8-9EE60EAF0B7E}">
      <dsp:nvSpPr>
        <dsp:cNvPr id="0" name=""/>
        <dsp:cNvSpPr/>
      </dsp:nvSpPr>
      <dsp:spPr>
        <a:xfrm>
          <a:off x="175372" y="165191"/>
          <a:ext cx="4107663" cy="4107663"/>
        </a:xfrm>
        <a:prstGeom prst="circularArrow">
          <a:avLst>
            <a:gd name="adj1" fmla="val 5085"/>
            <a:gd name="adj2" fmla="val 327528"/>
            <a:gd name="adj3" fmla="val 10472472"/>
            <a:gd name="adj4" fmla="val 5400000"/>
            <a:gd name="adj5" fmla="val 5932"/>
          </a:avLst>
        </a:prstGeom>
        <a:gradFill rotWithShape="0">
          <a:gsLst>
            <a:gs pos="0">
              <a:schemeClr val="accent5">
                <a:hueOff val="-3299862"/>
                <a:satOff val="-3448"/>
                <a:lumOff val="784"/>
                <a:alphaOff val="0"/>
                <a:satMod val="103000"/>
                <a:lumMod val="102000"/>
                <a:tint val="94000"/>
              </a:schemeClr>
            </a:gs>
            <a:gs pos="50000">
              <a:schemeClr val="accent5">
                <a:hueOff val="-3299862"/>
                <a:satOff val="-3448"/>
                <a:lumOff val="784"/>
                <a:alphaOff val="0"/>
                <a:satMod val="110000"/>
                <a:lumMod val="100000"/>
                <a:shade val="100000"/>
              </a:schemeClr>
            </a:gs>
            <a:gs pos="100000">
              <a:schemeClr val="accent5">
                <a:hueOff val="-3299862"/>
                <a:satOff val="-3448"/>
                <a:lumOff val="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6F21521-36EB-4ECF-8398-4020D01CC066}">
      <dsp:nvSpPr>
        <dsp:cNvPr id="0" name=""/>
        <dsp:cNvSpPr/>
      </dsp:nvSpPr>
      <dsp:spPr>
        <a:xfrm>
          <a:off x="175372" y="42483"/>
          <a:ext cx="4107663" cy="4107663"/>
        </a:xfrm>
        <a:prstGeom prst="circularArrow">
          <a:avLst>
            <a:gd name="adj1" fmla="val 5085"/>
            <a:gd name="adj2" fmla="val 327528"/>
            <a:gd name="adj3" fmla="val 15872472"/>
            <a:gd name="adj4" fmla="val 10800000"/>
            <a:gd name="adj5" fmla="val 5932"/>
          </a:avLst>
        </a:prstGeom>
        <a:gradFill rotWithShape="0">
          <a:gsLst>
            <a:gs pos="0">
              <a:schemeClr val="accent5">
                <a:hueOff val="-4949793"/>
                <a:satOff val="-5172"/>
                <a:lumOff val="1176"/>
                <a:alphaOff val="0"/>
                <a:satMod val="103000"/>
                <a:lumMod val="102000"/>
                <a:tint val="94000"/>
              </a:schemeClr>
            </a:gs>
            <a:gs pos="50000">
              <a:schemeClr val="accent5">
                <a:hueOff val="-4949793"/>
                <a:satOff val="-5172"/>
                <a:lumOff val="1176"/>
                <a:alphaOff val="0"/>
                <a:satMod val="110000"/>
                <a:lumMod val="100000"/>
                <a:shade val="100000"/>
              </a:schemeClr>
            </a:gs>
            <a:gs pos="100000">
              <a:schemeClr val="accent5">
                <a:hueOff val="-4949793"/>
                <a:satOff val="-5172"/>
                <a:lumOff val="11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661A8-E587-4841-8029-63E238F40DFF}">
      <dsp:nvSpPr>
        <dsp:cNvPr id="0" name=""/>
        <dsp:cNvSpPr/>
      </dsp:nvSpPr>
      <dsp:spPr>
        <a:xfrm>
          <a:off x="3720" y="464468"/>
          <a:ext cx="1626771" cy="97606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Control</a:t>
          </a:r>
        </a:p>
      </dsp:txBody>
      <dsp:txXfrm>
        <a:off x="32308" y="493056"/>
        <a:ext cx="1569595" cy="918886"/>
      </dsp:txXfrm>
    </dsp:sp>
    <dsp:sp modelId="{2D47C7DC-DBAF-4F45-A9D1-7AE308B7F502}">
      <dsp:nvSpPr>
        <dsp:cNvPr id="0" name=""/>
        <dsp:cNvSpPr/>
      </dsp:nvSpPr>
      <dsp:spPr>
        <a:xfrm>
          <a:off x="1793169" y="750780"/>
          <a:ext cx="344875" cy="403439"/>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1793169" y="831468"/>
        <a:ext cx="241413" cy="242063"/>
      </dsp:txXfrm>
    </dsp:sp>
    <dsp:sp modelId="{3B8DD7E4-CF7F-4B61-8677-F434FE961F1D}">
      <dsp:nvSpPr>
        <dsp:cNvPr id="0" name=""/>
        <dsp:cNvSpPr/>
      </dsp:nvSpPr>
      <dsp:spPr>
        <a:xfrm>
          <a:off x="2281200" y="464468"/>
          <a:ext cx="1626771" cy="976062"/>
        </a:xfrm>
        <a:prstGeom prst="roundRect">
          <a:avLst>
            <a:gd name="adj" fmla="val 10000"/>
          </a:avLst>
        </a:prstGeom>
        <a:gradFill rotWithShape="0">
          <a:gsLst>
            <a:gs pos="0">
              <a:schemeClr val="accent5">
                <a:hueOff val="-1649931"/>
                <a:satOff val="-1724"/>
                <a:lumOff val="392"/>
                <a:alphaOff val="0"/>
                <a:satMod val="103000"/>
                <a:lumMod val="102000"/>
                <a:tint val="94000"/>
              </a:schemeClr>
            </a:gs>
            <a:gs pos="50000">
              <a:schemeClr val="accent5">
                <a:hueOff val="-1649931"/>
                <a:satOff val="-1724"/>
                <a:lumOff val="392"/>
                <a:alphaOff val="0"/>
                <a:satMod val="110000"/>
                <a:lumMod val="100000"/>
                <a:shade val="100000"/>
              </a:schemeClr>
            </a:gs>
            <a:gs pos="100000">
              <a:schemeClr val="accent5">
                <a:hueOff val="-1649931"/>
                <a:satOff val="-1724"/>
                <a:lumOff val="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Challenge</a:t>
          </a:r>
        </a:p>
      </dsp:txBody>
      <dsp:txXfrm>
        <a:off x="2309788" y="493056"/>
        <a:ext cx="1569595" cy="918886"/>
      </dsp:txXfrm>
    </dsp:sp>
    <dsp:sp modelId="{5B5B6ACA-885A-4DA5-A6B1-E6051C01B3AF}">
      <dsp:nvSpPr>
        <dsp:cNvPr id="0" name=""/>
        <dsp:cNvSpPr/>
      </dsp:nvSpPr>
      <dsp:spPr>
        <a:xfrm>
          <a:off x="4070649" y="750780"/>
          <a:ext cx="344875" cy="403439"/>
        </a:xfrm>
        <a:prstGeom prst="rightArrow">
          <a:avLst>
            <a:gd name="adj1" fmla="val 60000"/>
            <a:gd name="adj2" fmla="val 50000"/>
          </a:avLst>
        </a:prstGeom>
        <a:gradFill rotWithShape="0">
          <a:gsLst>
            <a:gs pos="0">
              <a:schemeClr val="accent5">
                <a:hueOff val="-2474896"/>
                <a:satOff val="-2586"/>
                <a:lumOff val="588"/>
                <a:alphaOff val="0"/>
                <a:satMod val="103000"/>
                <a:lumMod val="102000"/>
                <a:tint val="94000"/>
              </a:schemeClr>
            </a:gs>
            <a:gs pos="50000">
              <a:schemeClr val="accent5">
                <a:hueOff val="-2474896"/>
                <a:satOff val="-2586"/>
                <a:lumOff val="588"/>
                <a:alphaOff val="0"/>
                <a:satMod val="110000"/>
                <a:lumMod val="100000"/>
                <a:shade val="100000"/>
              </a:schemeClr>
            </a:gs>
            <a:gs pos="100000">
              <a:schemeClr val="accent5">
                <a:hueOff val="-2474896"/>
                <a:satOff val="-2586"/>
                <a:lumOff val="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4070649" y="831468"/>
        <a:ext cx="241413" cy="242063"/>
      </dsp:txXfrm>
    </dsp:sp>
    <dsp:sp modelId="{3621C7C2-8288-4291-9FF5-153BAA0816EB}">
      <dsp:nvSpPr>
        <dsp:cNvPr id="0" name=""/>
        <dsp:cNvSpPr/>
      </dsp:nvSpPr>
      <dsp:spPr>
        <a:xfrm>
          <a:off x="4558680" y="464468"/>
          <a:ext cx="1626771" cy="976062"/>
        </a:xfrm>
        <a:prstGeom prst="roundRect">
          <a:avLst>
            <a:gd name="adj" fmla="val 10000"/>
          </a:avLst>
        </a:prstGeom>
        <a:gradFill rotWithShape="0">
          <a:gsLst>
            <a:gs pos="0">
              <a:schemeClr val="accent5">
                <a:hueOff val="-3299862"/>
                <a:satOff val="-3448"/>
                <a:lumOff val="784"/>
                <a:alphaOff val="0"/>
                <a:satMod val="103000"/>
                <a:lumMod val="102000"/>
                <a:tint val="94000"/>
              </a:schemeClr>
            </a:gs>
            <a:gs pos="50000">
              <a:schemeClr val="accent5">
                <a:hueOff val="-3299862"/>
                <a:satOff val="-3448"/>
                <a:lumOff val="784"/>
                <a:alphaOff val="0"/>
                <a:satMod val="110000"/>
                <a:lumMod val="100000"/>
                <a:shade val="100000"/>
              </a:schemeClr>
            </a:gs>
            <a:gs pos="100000">
              <a:schemeClr val="accent5">
                <a:hueOff val="-3299862"/>
                <a:satOff val="-3448"/>
                <a:lumOff val="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Curiosity</a:t>
          </a:r>
        </a:p>
      </dsp:txBody>
      <dsp:txXfrm>
        <a:off x="4587268" y="493056"/>
        <a:ext cx="1569595" cy="918886"/>
      </dsp:txXfrm>
    </dsp:sp>
    <dsp:sp modelId="{388E5567-E776-4F94-ABD3-1FE96C1E0F46}">
      <dsp:nvSpPr>
        <dsp:cNvPr id="0" name=""/>
        <dsp:cNvSpPr/>
      </dsp:nvSpPr>
      <dsp:spPr>
        <a:xfrm>
          <a:off x="6348129" y="750780"/>
          <a:ext cx="344875" cy="403439"/>
        </a:xfrm>
        <a:prstGeom prst="rightArrow">
          <a:avLst>
            <a:gd name="adj1" fmla="val 60000"/>
            <a:gd name="adj2" fmla="val 50000"/>
          </a:avLst>
        </a:prstGeom>
        <a:gradFill rotWithShape="0">
          <a:gsLst>
            <a:gs pos="0">
              <a:schemeClr val="accent5">
                <a:hueOff val="-4949793"/>
                <a:satOff val="-5172"/>
                <a:lumOff val="1176"/>
                <a:alphaOff val="0"/>
                <a:satMod val="103000"/>
                <a:lumMod val="102000"/>
                <a:tint val="94000"/>
              </a:schemeClr>
            </a:gs>
            <a:gs pos="50000">
              <a:schemeClr val="accent5">
                <a:hueOff val="-4949793"/>
                <a:satOff val="-5172"/>
                <a:lumOff val="1176"/>
                <a:alphaOff val="0"/>
                <a:satMod val="110000"/>
                <a:lumMod val="100000"/>
                <a:shade val="100000"/>
              </a:schemeClr>
            </a:gs>
            <a:gs pos="100000">
              <a:schemeClr val="accent5">
                <a:hueOff val="-4949793"/>
                <a:satOff val="-5172"/>
                <a:lumOff val="11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6348129" y="831468"/>
        <a:ext cx="241413" cy="242063"/>
      </dsp:txXfrm>
    </dsp:sp>
    <dsp:sp modelId="{BFF30DCA-6D39-4603-BF11-868ED010018B}">
      <dsp:nvSpPr>
        <dsp:cNvPr id="0" name=""/>
        <dsp:cNvSpPr/>
      </dsp:nvSpPr>
      <dsp:spPr>
        <a:xfrm>
          <a:off x="6836160" y="464468"/>
          <a:ext cx="1626771" cy="976062"/>
        </a:xfrm>
        <a:prstGeom prst="roundRect">
          <a:avLst>
            <a:gd name="adj" fmla="val 10000"/>
          </a:avLst>
        </a:prstGeom>
        <a:gradFill rotWithShape="0">
          <a:gsLst>
            <a:gs pos="0">
              <a:schemeClr val="accent5">
                <a:hueOff val="-4949793"/>
                <a:satOff val="-5172"/>
                <a:lumOff val="1176"/>
                <a:alphaOff val="0"/>
                <a:satMod val="103000"/>
                <a:lumMod val="102000"/>
                <a:tint val="94000"/>
              </a:schemeClr>
            </a:gs>
            <a:gs pos="50000">
              <a:schemeClr val="accent5">
                <a:hueOff val="-4949793"/>
                <a:satOff val="-5172"/>
                <a:lumOff val="1176"/>
                <a:alphaOff val="0"/>
                <a:satMod val="110000"/>
                <a:lumMod val="100000"/>
                <a:shade val="100000"/>
              </a:schemeClr>
            </a:gs>
            <a:gs pos="100000">
              <a:schemeClr val="accent5">
                <a:hueOff val="-4949793"/>
                <a:satOff val="-5172"/>
                <a:lumOff val="11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Context</a:t>
          </a:r>
        </a:p>
      </dsp:txBody>
      <dsp:txXfrm>
        <a:off x="6864748" y="493056"/>
        <a:ext cx="1569595" cy="9188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1C7C2-8288-4291-9FF5-153BAA0816EB}">
      <dsp:nvSpPr>
        <dsp:cNvPr id="0" name=""/>
        <dsp:cNvSpPr/>
      </dsp:nvSpPr>
      <dsp:spPr>
        <a:xfrm>
          <a:off x="769" y="460186"/>
          <a:ext cx="1641044" cy="984626"/>
        </a:xfrm>
        <a:prstGeom prst="roundRect">
          <a:avLst>
            <a:gd name="adj" fmla="val 10000"/>
          </a:avLst>
        </a:prstGeom>
        <a:solidFill>
          <a:srgbClr val="42C1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Curiosity</a:t>
          </a:r>
        </a:p>
      </dsp:txBody>
      <dsp:txXfrm>
        <a:off x="29608" y="489025"/>
        <a:ext cx="1583366" cy="926948"/>
      </dsp:txXfrm>
    </dsp:sp>
    <dsp:sp modelId="{388E5567-E776-4F94-ABD3-1FE96C1E0F46}">
      <dsp:nvSpPr>
        <dsp:cNvPr id="0" name=""/>
        <dsp:cNvSpPr/>
      </dsp:nvSpPr>
      <dsp:spPr>
        <a:xfrm>
          <a:off x="1805918" y="749010"/>
          <a:ext cx="347901" cy="406978"/>
        </a:xfrm>
        <a:prstGeom prst="rightArrow">
          <a:avLst>
            <a:gd name="adj1" fmla="val 60000"/>
            <a:gd name="adj2" fmla="val 50000"/>
          </a:avLst>
        </a:prstGeom>
        <a:solidFill>
          <a:srgbClr val="6EB14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1805918" y="830406"/>
        <a:ext cx="243531" cy="244186"/>
      </dsp:txXfrm>
    </dsp:sp>
    <dsp:sp modelId="{BFF30DCA-6D39-4603-BF11-868ED010018B}">
      <dsp:nvSpPr>
        <dsp:cNvPr id="0" name=""/>
        <dsp:cNvSpPr/>
      </dsp:nvSpPr>
      <dsp:spPr>
        <a:xfrm>
          <a:off x="2298231" y="460186"/>
          <a:ext cx="1641044" cy="984626"/>
        </a:xfrm>
        <a:prstGeom prst="roundRect">
          <a:avLst>
            <a:gd name="adj" fmla="val 10000"/>
          </a:avLst>
        </a:prstGeom>
        <a:gradFill rotWithShape="0">
          <a:gsLst>
            <a:gs pos="0">
              <a:schemeClr val="accent5">
                <a:hueOff val="-4949793"/>
                <a:satOff val="-5172"/>
                <a:lumOff val="1176"/>
                <a:alphaOff val="0"/>
                <a:satMod val="103000"/>
                <a:lumMod val="102000"/>
                <a:tint val="94000"/>
              </a:schemeClr>
            </a:gs>
            <a:gs pos="50000">
              <a:schemeClr val="accent5">
                <a:hueOff val="-4949793"/>
                <a:satOff val="-5172"/>
                <a:lumOff val="1176"/>
                <a:alphaOff val="0"/>
                <a:satMod val="110000"/>
                <a:lumMod val="100000"/>
                <a:shade val="100000"/>
              </a:schemeClr>
            </a:gs>
            <a:gs pos="100000">
              <a:schemeClr val="accent5">
                <a:hueOff val="-4949793"/>
                <a:satOff val="-5172"/>
                <a:lumOff val="11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Context</a:t>
          </a:r>
        </a:p>
      </dsp:txBody>
      <dsp:txXfrm>
        <a:off x="2327070" y="489025"/>
        <a:ext cx="1583366" cy="9269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139CB-B2F6-4780-AD40-C4DF8374F79B}">
      <dsp:nvSpPr>
        <dsp:cNvPr id="0" name=""/>
        <dsp:cNvSpPr/>
      </dsp:nvSpPr>
      <dsp:spPr>
        <a:xfrm>
          <a:off x="1758689" y="3709945"/>
          <a:ext cx="2071730" cy="1778341"/>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Instructional choice</a:t>
          </a:r>
        </a:p>
      </dsp:txBody>
      <dsp:txXfrm>
        <a:off x="2079528" y="3985348"/>
        <a:ext cx="1430052" cy="1227535"/>
      </dsp:txXfrm>
    </dsp:sp>
    <dsp:sp modelId="{3604951E-9EDD-4C31-BD6A-F7D55359CF8E}">
      <dsp:nvSpPr>
        <dsp:cNvPr id="0" name=""/>
        <dsp:cNvSpPr/>
      </dsp:nvSpPr>
      <dsp:spPr>
        <a:xfrm>
          <a:off x="1823488" y="4495778"/>
          <a:ext cx="241854" cy="20855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1133F5D-16C2-4A6E-B6BC-3182ABAEC3B0}">
      <dsp:nvSpPr>
        <dsp:cNvPr id="0" name=""/>
        <dsp:cNvSpPr/>
      </dsp:nvSpPr>
      <dsp:spPr>
        <a:xfrm>
          <a:off x="0" y="2743271"/>
          <a:ext cx="2071730" cy="1778341"/>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25" b="125"/>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6DF4BA1-482C-46EF-B4DC-EB6AF2AB444E}">
      <dsp:nvSpPr>
        <dsp:cNvPr id="0" name=""/>
        <dsp:cNvSpPr/>
      </dsp:nvSpPr>
      <dsp:spPr>
        <a:xfrm>
          <a:off x="1402753" y="4275012"/>
          <a:ext cx="241854" cy="20855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707113"/>
              <a:satOff val="-739"/>
              <a:lumOff val="16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A74C656E-ED77-43D5-A73F-063E554D1DF0}">
      <dsp:nvSpPr>
        <dsp:cNvPr id="0" name=""/>
        <dsp:cNvSpPr/>
      </dsp:nvSpPr>
      <dsp:spPr>
        <a:xfrm>
          <a:off x="3515553" y="2729649"/>
          <a:ext cx="2071730" cy="1778341"/>
        </a:xfrm>
        <a:prstGeom prst="hexagon">
          <a:avLst>
            <a:gd name="adj" fmla="val 25000"/>
            <a:gd name="vf" fmla="val 115470"/>
          </a:avLst>
        </a:prstGeom>
        <a:gradFill rotWithShape="0">
          <a:gsLst>
            <a:gs pos="0">
              <a:schemeClr val="accent5">
                <a:hueOff val="-1649931"/>
                <a:satOff val="-1724"/>
                <a:lumOff val="392"/>
                <a:alphaOff val="0"/>
                <a:satMod val="103000"/>
                <a:lumMod val="102000"/>
                <a:tint val="94000"/>
              </a:schemeClr>
            </a:gs>
            <a:gs pos="50000">
              <a:schemeClr val="accent5">
                <a:hueOff val="-1649931"/>
                <a:satOff val="-1724"/>
                <a:lumOff val="392"/>
                <a:alphaOff val="0"/>
                <a:satMod val="110000"/>
                <a:lumMod val="100000"/>
                <a:shade val="100000"/>
              </a:schemeClr>
            </a:gs>
            <a:gs pos="100000">
              <a:schemeClr val="accent5">
                <a:hueOff val="-1649931"/>
                <a:satOff val="-1724"/>
                <a:lumOff val="392"/>
                <a:alphaOff val="0"/>
                <a:lumMod val="99000"/>
                <a:satMod val="120000"/>
                <a:shade val="78000"/>
              </a:schemeClr>
            </a:gs>
          </a:gsLst>
          <a:lin ang="5400000" scaled="0"/>
        </a:gradFill>
        <a:ln w="6350" cap="flat" cmpd="sng" algn="ctr">
          <a:solidFill>
            <a:schemeClr val="accent5">
              <a:hueOff val="-1649931"/>
              <a:satOff val="-1724"/>
              <a:lumOff val="39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Active supervision</a:t>
          </a:r>
        </a:p>
      </dsp:txBody>
      <dsp:txXfrm>
        <a:off x="3836392" y="3005052"/>
        <a:ext cx="1430052" cy="1227535"/>
      </dsp:txXfrm>
    </dsp:sp>
    <dsp:sp modelId="{2A2BB062-1DB2-4DF7-B1D9-E7DBDAEE9079}">
      <dsp:nvSpPr>
        <dsp:cNvPr id="0" name=""/>
        <dsp:cNvSpPr/>
      </dsp:nvSpPr>
      <dsp:spPr>
        <a:xfrm>
          <a:off x="4934734" y="4259512"/>
          <a:ext cx="241854" cy="20855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414227"/>
              <a:satOff val="-1478"/>
              <a:lumOff val="33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239533A5-DA78-4AAE-9FCF-E6A30142DACE}">
      <dsp:nvSpPr>
        <dsp:cNvPr id="0" name=""/>
        <dsp:cNvSpPr/>
      </dsp:nvSpPr>
      <dsp:spPr>
        <a:xfrm>
          <a:off x="5281544" y="3707127"/>
          <a:ext cx="2071730" cy="1778341"/>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6350" cap="flat" cmpd="sng" algn="ctr">
          <a:solidFill>
            <a:schemeClr val="accent5">
              <a:hueOff val="-1649931"/>
              <a:satOff val="-1724"/>
              <a:lumOff val="392"/>
              <a:alphaOff val="0"/>
            </a:schemeClr>
          </a:solidFill>
          <a:prstDash val="solid"/>
          <a:miter lim="800000"/>
        </a:ln>
        <a:effectLst/>
      </dsp:spPr>
      <dsp:style>
        <a:lnRef idx="1">
          <a:scrgbClr r="0" g="0" b="0"/>
        </a:lnRef>
        <a:fillRef idx="1">
          <a:scrgbClr r="0" g="0" b="0"/>
        </a:fillRef>
        <a:effectRef idx="2">
          <a:scrgbClr r="0" g="0" b="0"/>
        </a:effectRef>
        <a:fontRef idx="minor"/>
      </dsp:style>
    </dsp:sp>
    <dsp:sp modelId="{0B955740-FA2C-416F-854C-DBD4CF63E143}">
      <dsp:nvSpPr>
        <dsp:cNvPr id="0" name=""/>
        <dsp:cNvSpPr/>
      </dsp:nvSpPr>
      <dsp:spPr>
        <a:xfrm>
          <a:off x="5329002" y="4503764"/>
          <a:ext cx="241854" cy="20855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121340"/>
              <a:satOff val="-2217"/>
              <a:lumOff val="50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4AA4808B-508A-46E6-A535-C90FFCF51BD7}">
      <dsp:nvSpPr>
        <dsp:cNvPr id="0" name=""/>
        <dsp:cNvSpPr/>
      </dsp:nvSpPr>
      <dsp:spPr>
        <a:xfrm>
          <a:off x="1758689" y="1771430"/>
          <a:ext cx="2071730" cy="1778341"/>
        </a:xfrm>
        <a:prstGeom prst="hexagon">
          <a:avLst>
            <a:gd name="adj" fmla="val 25000"/>
            <a:gd name="vf" fmla="val 115470"/>
          </a:avLst>
        </a:prstGeom>
        <a:gradFill rotWithShape="0">
          <a:gsLst>
            <a:gs pos="0">
              <a:schemeClr val="accent5">
                <a:hueOff val="-3299862"/>
                <a:satOff val="-3448"/>
                <a:lumOff val="784"/>
                <a:alphaOff val="0"/>
                <a:satMod val="103000"/>
                <a:lumMod val="102000"/>
                <a:tint val="94000"/>
              </a:schemeClr>
            </a:gs>
            <a:gs pos="50000">
              <a:schemeClr val="accent5">
                <a:hueOff val="-3299862"/>
                <a:satOff val="-3448"/>
                <a:lumOff val="784"/>
                <a:alphaOff val="0"/>
                <a:satMod val="110000"/>
                <a:lumMod val="100000"/>
                <a:shade val="100000"/>
              </a:schemeClr>
            </a:gs>
            <a:gs pos="100000">
              <a:schemeClr val="accent5">
                <a:hueOff val="-3299862"/>
                <a:satOff val="-3448"/>
                <a:lumOff val="784"/>
                <a:alphaOff val="0"/>
                <a:lumMod val="99000"/>
                <a:satMod val="120000"/>
                <a:shade val="78000"/>
              </a:schemeClr>
            </a:gs>
          </a:gsLst>
          <a:lin ang="5400000" scaled="0"/>
        </a:gradFill>
        <a:ln w="6350" cap="flat" cmpd="sng" algn="ctr">
          <a:solidFill>
            <a:schemeClr val="accent5">
              <a:hueOff val="-3299862"/>
              <a:satOff val="-3448"/>
              <a:lumOff val="78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Behavior-specific praise</a:t>
          </a:r>
        </a:p>
      </dsp:txBody>
      <dsp:txXfrm>
        <a:off x="2079528" y="2046833"/>
        <a:ext cx="1430052" cy="1227535"/>
      </dsp:txXfrm>
    </dsp:sp>
    <dsp:sp modelId="{60E09C23-7454-4F3B-AC3A-826BF7ED922F}">
      <dsp:nvSpPr>
        <dsp:cNvPr id="0" name=""/>
        <dsp:cNvSpPr/>
      </dsp:nvSpPr>
      <dsp:spPr>
        <a:xfrm>
          <a:off x="3168744" y="1808068"/>
          <a:ext cx="241854" cy="20855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828453"/>
              <a:satOff val="-2955"/>
              <a:lumOff val="67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5876DB1-EF5C-44C6-B083-4FAA1FDF2CB5}">
      <dsp:nvSpPr>
        <dsp:cNvPr id="0" name=""/>
        <dsp:cNvSpPr/>
      </dsp:nvSpPr>
      <dsp:spPr>
        <a:xfrm>
          <a:off x="3515553" y="791134"/>
          <a:ext cx="2071730" cy="1778341"/>
        </a:xfrm>
        <a:prstGeom prst="hexagon">
          <a:avLst>
            <a:gd name="adj" fmla="val 25000"/>
            <a:gd name="vf" fmla="val 11547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25" b="125"/>
          </a:stretch>
        </a:blipFill>
        <a:ln w="6350" cap="flat" cmpd="sng" algn="ctr">
          <a:solidFill>
            <a:schemeClr val="accent5">
              <a:hueOff val="-3299862"/>
              <a:satOff val="-3448"/>
              <a:lumOff val="784"/>
              <a:alphaOff val="0"/>
            </a:schemeClr>
          </a:solidFill>
          <a:prstDash val="solid"/>
          <a:miter lim="800000"/>
        </a:ln>
        <a:effectLst/>
      </dsp:spPr>
      <dsp:style>
        <a:lnRef idx="1">
          <a:scrgbClr r="0" g="0" b="0"/>
        </a:lnRef>
        <a:fillRef idx="1">
          <a:scrgbClr r="0" g="0" b="0"/>
        </a:fillRef>
        <a:effectRef idx="2">
          <a:scrgbClr r="0" g="0" b="0"/>
        </a:effectRef>
        <a:fontRef idx="minor"/>
      </dsp:style>
    </dsp:sp>
    <dsp:sp modelId="{33C1C8FC-050F-44FF-BAF0-5B9E67663F55}">
      <dsp:nvSpPr>
        <dsp:cNvPr id="0" name=""/>
        <dsp:cNvSpPr/>
      </dsp:nvSpPr>
      <dsp:spPr>
        <a:xfrm>
          <a:off x="3563011" y="1579316"/>
          <a:ext cx="241854" cy="20855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535566"/>
              <a:satOff val="-3694"/>
              <a:lumOff val="84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2A7EE76-AA5E-473A-9C6A-A93EEDBAF77A}">
      <dsp:nvSpPr>
        <dsp:cNvPr id="0" name=""/>
        <dsp:cNvSpPr/>
      </dsp:nvSpPr>
      <dsp:spPr>
        <a:xfrm>
          <a:off x="5281544" y="1768612"/>
          <a:ext cx="2071730" cy="1778341"/>
        </a:xfrm>
        <a:prstGeom prst="hexagon">
          <a:avLst>
            <a:gd name="adj" fmla="val 25000"/>
            <a:gd name="vf" fmla="val 115470"/>
          </a:avLst>
        </a:prstGeom>
        <a:gradFill rotWithShape="0">
          <a:gsLst>
            <a:gs pos="0">
              <a:schemeClr val="accent5">
                <a:hueOff val="-4949793"/>
                <a:satOff val="-5172"/>
                <a:lumOff val="1176"/>
                <a:alphaOff val="0"/>
                <a:satMod val="103000"/>
                <a:lumMod val="102000"/>
                <a:tint val="94000"/>
              </a:schemeClr>
            </a:gs>
            <a:gs pos="50000">
              <a:schemeClr val="accent5">
                <a:hueOff val="-4949793"/>
                <a:satOff val="-5172"/>
                <a:lumOff val="1176"/>
                <a:alphaOff val="0"/>
                <a:satMod val="110000"/>
                <a:lumMod val="100000"/>
                <a:shade val="100000"/>
              </a:schemeClr>
            </a:gs>
            <a:gs pos="100000">
              <a:schemeClr val="accent5">
                <a:hueOff val="-4949793"/>
                <a:satOff val="-5172"/>
                <a:lumOff val="1176"/>
                <a:alphaOff val="0"/>
                <a:lumMod val="99000"/>
                <a:satMod val="120000"/>
                <a:shade val="78000"/>
              </a:schemeClr>
            </a:gs>
          </a:gsLst>
          <a:lin ang="5400000" scaled="0"/>
        </a:gradFill>
        <a:ln w="6350" cap="flat" cmpd="sng" algn="ctr">
          <a:solidFill>
            <a:schemeClr val="accent5">
              <a:hueOff val="-4949793"/>
              <a:satOff val="-5172"/>
              <a:lumOff val="117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Increased </a:t>
          </a:r>
          <a:r>
            <a:rPr lang="en-US" sz="2000" kern="1200" spc="-50" baseline="0" dirty="0"/>
            <a:t>opportunities</a:t>
          </a:r>
          <a:r>
            <a:rPr lang="en-US" sz="2000" kern="1200" dirty="0"/>
            <a:t> to respond</a:t>
          </a:r>
        </a:p>
      </dsp:txBody>
      <dsp:txXfrm>
        <a:off x="5602383" y="2044015"/>
        <a:ext cx="1430052" cy="1227535"/>
      </dsp:txXfrm>
    </dsp:sp>
    <dsp:sp modelId="{4516045C-127C-4892-A839-076125772A1A}">
      <dsp:nvSpPr>
        <dsp:cNvPr id="0" name=""/>
        <dsp:cNvSpPr/>
      </dsp:nvSpPr>
      <dsp:spPr>
        <a:xfrm>
          <a:off x="7063050" y="2553506"/>
          <a:ext cx="241854" cy="20855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242680"/>
              <a:satOff val="-4433"/>
              <a:lumOff val="100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1E617081-9CE7-486D-B6EF-1F8E4D3A04FF}">
      <dsp:nvSpPr>
        <dsp:cNvPr id="0" name=""/>
        <dsp:cNvSpPr/>
      </dsp:nvSpPr>
      <dsp:spPr>
        <a:xfrm>
          <a:off x="7054836" y="2746089"/>
          <a:ext cx="2071730" cy="1778341"/>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25" b="125"/>
          </a:stretch>
        </a:blipFill>
        <a:ln w="6350" cap="flat" cmpd="sng" algn="ctr">
          <a:solidFill>
            <a:schemeClr val="accent5">
              <a:hueOff val="-4949793"/>
              <a:satOff val="-5172"/>
              <a:lumOff val="1176"/>
              <a:alphaOff val="0"/>
            </a:schemeClr>
          </a:solidFill>
          <a:prstDash val="solid"/>
          <a:miter lim="800000"/>
        </a:ln>
        <a:effectLst/>
      </dsp:spPr>
      <dsp:style>
        <a:lnRef idx="1">
          <a:scrgbClr r="0" g="0" b="0"/>
        </a:lnRef>
        <a:fillRef idx="1">
          <a:scrgbClr r="0" g="0" b="0"/>
        </a:fillRef>
        <a:effectRef idx="2">
          <a:scrgbClr r="0" g="0" b="0"/>
        </a:effectRef>
        <a:fontRef idx="minor"/>
      </dsp:style>
    </dsp:sp>
    <dsp:sp modelId="{BFB3B0A0-977C-4DCE-841F-B0D4FC928A66}">
      <dsp:nvSpPr>
        <dsp:cNvPr id="0" name=""/>
        <dsp:cNvSpPr/>
      </dsp:nvSpPr>
      <dsp:spPr>
        <a:xfrm>
          <a:off x="7472833" y="2777560"/>
          <a:ext cx="241854" cy="20855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949793"/>
              <a:satOff val="-5172"/>
              <a:lumOff val="117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B335C-D2DF-4E6F-9720-3243490D064C}">
      <dsp:nvSpPr>
        <dsp:cNvPr id="0" name=""/>
        <dsp:cNvSpPr/>
      </dsp:nvSpPr>
      <dsp:spPr>
        <a:xfrm>
          <a:off x="3154680" y="0"/>
          <a:ext cx="4732020" cy="1359793"/>
        </a:xfrm>
        <a:prstGeom prst="rightArrow">
          <a:avLst>
            <a:gd name="adj1" fmla="val 75000"/>
            <a:gd name="adj2" fmla="val 50000"/>
          </a:avLst>
        </a:prstGeom>
        <a:solidFill>
          <a:schemeClr val="accent5">
            <a:alpha val="90000"/>
            <a:tint val="4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461963" lvl="1" indent="0" algn="l" defTabSz="1422400">
            <a:lnSpc>
              <a:spcPct val="90000"/>
            </a:lnSpc>
            <a:spcBef>
              <a:spcPct val="0"/>
            </a:spcBef>
            <a:spcAft>
              <a:spcPct val="15000"/>
            </a:spcAft>
            <a:buNone/>
            <a:tabLst/>
          </a:pPr>
          <a:r>
            <a:rPr lang="en-US" sz="3200" kern="1200" dirty="0"/>
            <a:t>Can’t do</a:t>
          </a:r>
        </a:p>
      </dsp:txBody>
      <dsp:txXfrm>
        <a:off x="3154680" y="169974"/>
        <a:ext cx="4222098" cy="1019845"/>
      </dsp:txXfrm>
    </dsp:sp>
    <dsp:sp modelId="{90347AF0-5ABB-469A-A571-6EC640862E05}">
      <dsp:nvSpPr>
        <dsp:cNvPr id="0" name=""/>
        <dsp:cNvSpPr/>
      </dsp:nvSpPr>
      <dsp:spPr>
        <a:xfrm>
          <a:off x="0" y="0"/>
          <a:ext cx="3154680" cy="1359793"/>
        </a:xfrm>
        <a:prstGeom prst="round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Acquisition</a:t>
          </a:r>
        </a:p>
      </dsp:txBody>
      <dsp:txXfrm>
        <a:off x="66380" y="66380"/>
        <a:ext cx="3021920" cy="1227033"/>
      </dsp:txXfrm>
    </dsp:sp>
    <dsp:sp modelId="{FC866646-D105-4759-941C-D999E55EDD84}">
      <dsp:nvSpPr>
        <dsp:cNvPr id="0" name=""/>
        <dsp:cNvSpPr/>
      </dsp:nvSpPr>
      <dsp:spPr>
        <a:xfrm>
          <a:off x="3154680" y="1495772"/>
          <a:ext cx="4732020" cy="1359793"/>
        </a:xfrm>
        <a:prstGeom prst="rightArrow">
          <a:avLst>
            <a:gd name="adj1" fmla="val 75000"/>
            <a:gd name="adj2" fmla="val 50000"/>
          </a:avLst>
        </a:prstGeom>
        <a:solidFill>
          <a:schemeClr val="accent5">
            <a:alpha val="90000"/>
            <a:tint val="4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461963" lvl="1" indent="0" algn="l" defTabSz="1422400">
            <a:lnSpc>
              <a:spcPct val="90000"/>
            </a:lnSpc>
            <a:spcBef>
              <a:spcPct val="0"/>
            </a:spcBef>
            <a:spcAft>
              <a:spcPct val="15000"/>
            </a:spcAft>
            <a:buNone/>
            <a:tabLst/>
          </a:pPr>
          <a:r>
            <a:rPr lang="en-US" sz="3200" kern="1200" dirty="0"/>
            <a:t>Trouble doing</a:t>
          </a:r>
          <a:endParaRPr lang="en-US" sz="4800" kern="1200" dirty="0"/>
        </a:p>
      </dsp:txBody>
      <dsp:txXfrm>
        <a:off x="3154680" y="1665746"/>
        <a:ext cx="4222098" cy="1019845"/>
      </dsp:txXfrm>
    </dsp:sp>
    <dsp:sp modelId="{1D2E6DD5-3171-4CE6-9EDC-38C9B37501F3}">
      <dsp:nvSpPr>
        <dsp:cNvPr id="0" name=""/>
        <dsp:cNvSpPr/>
      </dsp:nvSpPr>
      <dsp:spPr>
        <a:xfrm>
          <a:off x="0" y="1495772"/>
          <a:ext cx="3154680" cy="1359793"/>
        </a:xfrm>
        <a:prstGeom prst="roundRect">
          <a:avLst/>
        </a:prstGeom>
        <a:gradFill rotWithShape="0">
          <a:gsLst>
            <a:gs pos="0">
              <a:schemeClr val="accent5">
                <a:shade val="80000"/>
                <a:hueOff val="179294"/>
                <a:satOff val="-15470"/>
                <a:lumOff val="18098"/>
                <a:alphaOff val="0"/>
                <a:satMod val="103000"/>
                <a:lumMod val="102000"/>
                <a:tint val="94000"/>
              </a:schemeClr>
            </a:gs>
            <a:gs pos="50000">
              <a:schemeClr val="accent5">
                <a:shade val="80000"/>
                <a:hueOff val="179294"/>
                <a:satOff val="-15470"/>
                <a:lumOff val="18098"/>
                <a:alphaOff val="0"/>
                <a:satMod val="110000"/>
                <a:lumMod val="100000"/>
                <a:shade val="100000"/>
              </a:schemeClr>
            </a:gs>
            <a:gs pos="100000">
              <a:schemeClr val="accent5">
                <a:shade val="80000"/>
                <a:hueOff val="179294"/>
                <a:satOff val="-15470"/>
                <a:lumOff val="18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Fluency</a:t>
          </a:r>
        </a:p>
      </dsp:txBody>
      <dsp:txXfrm>
        <a:off x="66380" y="1562152"/>
        <a:ext cx="3021920" cy="1227033"/>
      </dsp:txXfrm>
    </dsp:sp>
    <dsp:sp modelId="{35C145FA-EC59-439B-80C2-07461A9AA153}">
      <dsp:nvSpPr>
        <dsp:cNvPr id="0" name=""/>
        <dsp:cNvSpPr/>
      </dsp:nvSpPr>
      <dsp:spPr>
        <a:xfrm>
          <a:off x="3154680" y="2991544"/>
          <a:ext cx="4732020" cy="1359793"/>
        </a:xfrm>
        <a:prstGeom prst="rightArrow">
          <a:avLst>
            <a:gd name="adj1" fmla="val 75000"/>
            <a:gd name="adj2" fmla="val 50000"/>
          </a:avLst>
        </a:prstGeom>
        <a:solidFill>
          <a:schemeClr val="accent5">
            <a:alpha val="90000"/>
            <a:tint val="4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461963" lvl="1" indent="0" algn="l" defTabSz="1422400">
            <a:lnSpc>
              <a:spcPct val="90000"/>
            </a:lnSpc>
            <a:spcBef>
              <a:spcPct val="0"/>
            </a:spcBef>
            <a:spcAft>
              <a:spcPct val="15000"/>
            </a:spcAft>
            <a:buNone/>
            <a:tabLst/>
          </a:pPr>
          <a:r>
            <a:rPr lang="en-US" sz="3200" kern="1200" dirty="0"/>
            <a:t>Won’t do</a:t>
          </a:r>
        </a:p>
      </dsp:txBody>
      <dsp:txXfrm>
        <a:off x="3154680" y="3161518"/>
        <a:ext cx="4222098" cy="1019845"/>
      </dsp:txXfrm>
    </dsp:sp>
    <dsp:sp modelId="{28708100-1064-491B-B174-B5A5BAACFB02}">
      <dsp:nvSpPr>
        <dsp:cNvPr id="0" name=""/>
        <dsp:cNvSpPr/>
      </dsp:nvSpPr>
      <dsp:spPr>
        <a:xfrm>
          <a:off x="0" y="2991544"/>
          <a:ext cx="3154680" cy="1359793"/>
        </a:xfrm>
        <a:prstGeom prst="roundRect">
          <a:avLst/>
        </a:prstGeom>
        <a:gradFill rotWithShape="0">
          <a:gsLst>
            <a:gs pos="0">
              <a:schemeClr val="accent5">
                <a:shade val="80000"/>
                <a:hueOff val="358587"/>
                <a:satOff val="-30940"/>
                <a:lumOff val="36196"/>
                <a:alphaOff val="0"/>
                <a:satMod val="103000"/>
                <a:lumMod val="102000"/>
                <a:tint val="94000"/>
              </a:schemeClr>
            </a:gs>
            <a:gs pos="50000">
              <a:schemeClr val="accent5">
                <a:shade val="80000"/>
                <a:hueOff val="358587"/>
                <a:satOff val="-30940"/>
                <a:lumOff val="36196"/>
                <a:alphaOff val="0"/>
                <a:satMod val="110000"/>
                <a:lumMod val="100000"/>
                <a:shade val="100000"/>
              </a:schemeClr>
            </a:gs>
            <a:gs pos="100000">
              <a:schemeClr val="accent5">
                <a:shade val="80000"/>
                <a:hueOff val="358587"/>
                <a:satOff val="-30940"/>
                <a:lumOff val="36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Performance</a:t>
          </a:r>
        </a:p>
      </dsp:txBody>
      <dsp:txXfrm>
        <a:off x="66380" y="3057924"/>
        <a:ext cx="3021920" cy="122703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6/18/25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6/18/25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20D2-CF02-4E21-8F58-CF89D17648DE}" type="slidenum">
              <a:rPr lang="en-US" smtClean="0"/>
              <a:t>1</a:t>
            </a:fld>
            <a:endParaRPr lang="en-US"/>
          </a:p>
        </p:txBody>
      </p:sp>
    </p:spTree>
    <p:extLst>
      <p:ext uri="{BB962C8B-B14F-4D97-AF65-F5344CB8AC3E}">
        <p14:creationId xmlns:p14="http://schemas.microsoft.com/office/powerpoint/2010/main" val="2949396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a:t>
            </a:fld>
            <a:endParaRPr lang="en-US"/>
          </a:p>
        </p:txBody>
      </p:sp>
    </p:spTree>
    <p:extLst>
      <p:ext uri="{BB962C8B-B14F-4D97-AF65-F5344CB8AC3E}">
        <p14:creationId xmlns:p14="http://schemas.microsoft.com/office/powerpoint/2010/main" val="59538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100</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50" indent="-228550">
              <a:lnSpc>
                <a:spcPct val="80000"/>
              </a:lnSpc>
            </a:pPr>
            <a:r>
              <a:rPr lang="en-US" sz="1000" b="0" dirty="0"/>
              <a:t>15 min</a:t>
            </a:r>
          </a:p>
        </p:txBody>
      </p:sp>
    </p:spTree>
    <p:extLst>
      <p:ext uri="{BB962C8B-B14F-4D97-AF65-F5344CB8AC3E}">
        <p14:creationId xmlns:p14="http://schemas.microsoft.com/office/powerpoint/2010/main" val="25543798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101</a:t>
            </a:fld>
            <a:endParaRPr lang="en-US" sz="1200">
              <a:latin typeface="Calibri" pitchFamily="34" charset="0"/>
            </a:endParaRPr>
          </a:p>
        </p:txBody>
      </p:sp>
    </p:spTree>
    <p:extLst>
      <p:ext uri="{BB962C8B-B14F-4D97-AF65-F5344CB8AC3E}">
        <p14:creationId xmlns:p14="http://schemas.microsoft.com/office/powerpoint/2010/main" val="17532010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24531-EDEB-3F65-1C3A-C5F804E5F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085E-6C52-DEB8-8E11-169B2E15C737}"/>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205394FB-9B08-E6DD-032B-DF2A19932F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02FB1E-B94A-C579-D0F5-94C17409FD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6476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103</a:t>
            </a:fld>
            <a:endParaRPr lang="en-US" sz="1200">
              <a:latin typeface="Calibri" pitchFamily="34" charset="0"/>
            </a:endParaRPr>
          </a:p>
        </p:txBody>
      </p:sp>
    </p:spTree>
    <p:extLst>
      <p:ext uri="{BB962C8B-B14F-4D97-AF65-F5344CB8AC3E}">
        <p14:creationId xmlns:p14="http://schemas.microsoft.com/office/powerpoint/2010/main" val="12776701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0E227-E171-AA9E-1017-5501C1477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94272-F74B-2BC4-EFFB-88CB7429A40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D7DFD5F-6F2F-D938-2D09-6723C4BFEC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308F4F-B853-10AA-6316-0ACD0E5BCE5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9351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078AF-5327-2970-EE7D-897502B43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7F2B5-E465-1DF8-302A-9FAA9EAD3E8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880E410-536F-04D4-EB83-EEB8BFCBEE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14CE2C-723C-B01F-8EBC-2BAFB96D8AD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8019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B6612-0E99-5841-46B5-B7E6B1CF2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8E24A-5D13-1D3D-8CE7-B6398C013D0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409D10D5-E52D-5041-A884-7857C0BE8A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743C4C-E7E2-9845-0DD3-BF6FEAD8A26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9230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107</a:t>
            </a:fld>
            <a:endParaRPr lang="en-US" sz="1200">
              <a:latin typeface="Calibri" pitchFamily="34" charset="0"/>
            </a:endParaRPr>
          </a:p>
        </p:txBody>
      </p:sp>
    </p:spTree>
    <p:extLst>
      <p:ext uri="{BB962C8B-B14F-4D97-AF65-F5344CB8AC3E}">
        <p14:creationId xmlns:p14="http://schemas.microsoft.com/office/powerpoint/2010/main" val="39077653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xfrm>
            <a:off x="395288" y="692150"/>
            <a:ext cx="6072187" cy="3416300"/>
          </a:xfrm>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lIns="92670" tIns="45521" rIns="92670" bIns="45521" numCol="1" anchor="t" anchorCtr="0" compatLnSpc="1">
            <a:prstTxWarp prst="textNoShape">
              <a:avLst/>
            </a:prstTxWarp>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1142876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109</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50" indent="-228550">
              <a:lnSpc>
                <a:spcPct val="80000"/>
              </a:lnSpc>
            </a:pPr>
            <a:r>
              <a:rPr lang="en-US" sz="1000" b="0" dirty="0"/>
              <a:t>30 min</a:t>
            </a:r>
          </a:p>
        </p:txBody>
      </p:sp>
    </p:spTree>
    <p:extLst>
      <p:ext uri="{BB962C8B-B14F-4D97-AF65-F5344CB8AC3E}">
        <p14:creationId xmlns:p14="http://schemas.microsoft.com/office/powerpoint/2010/main" val="75246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50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8F4C2-8D1B-4152-9155-7910E16068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2373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685800" y="1143000"/>
            <a:ext cx="5486400" cy="308610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MS PGothic" pitchFamily="34" charset="-128"/>
              </a:defRPr>
            </a:lvl1pPr>
            <a:lvl2pPr marL="742703" indent="-284206">
              <a:defRPr>
                <a:solidFill>
                  <a:schemeClr val="tx1"/>
                </a:solidFill>
                <a:latin typeface="Verdana" pitchFamily="34" charset="0"/>
                <a:ea typeface="MS PGothic" pitchFamily="34" charset="-128"/>
              </a:defRPr>
            </a:lvl2pPr>
            <a:lvl3pPr marL="1141533" indent="-227679">
              <a:defRPr>
                <a:solidFill>
                  <a:schemeClr val="tx1"/>
                </a:solidFill>
                <a:latin typeface="Verdana" pitchFamily="34" charset="0"/>
                <a:ea typeface="MS PGothic" pitchFamily="34" charset="-128"/>
              </a:defRPr>
            </a:lvl3pPr>
            <a:lvl4pPr marL="1600030" indent="-227679">
              <a:defRPr>
                <a:solidFill>
                  <a:schemeClr val="tx1"/>
                </a:solidFill>
                <a:latin typeface="Verdana" pitchFamily="34" charset="0"/>
                <a:ea typeface="MS PGothic" pitchFamily="34" charset="-128"/>
              </a:defRPr>
            </a:lvl4pPr>
            <a:lvl5pPr marL="2056957" indent="-227679">
              <a:defRPr>
                <a:solidFill>
                  <a:schemeClr val="tx1"/>
                </a:solidFill>
                <a:latin typeface="Verdana" pitchFamily="34" charset="0"/>
                <a:ea typeface="MS PGothic" pitchFamily="34" charset="-128"/>
              </a:defRPr>
            </a:lvl5pPr>
            <a:lvl6pPr marL="2509174" indent="-227679" eaLnBrk="0" fontAlgn="base" hangingPunct="0">
              <a:spcBef>
                <a:spcPct val="0"/>
              </a:spcBef>
              <a:spcAft>
                <a:spcPct val="0"/>
              </a:spcAft>
              <a:defRPr>
                <a:solidFill>
                  <a:schemeClr val="tx1"/>
                </a:solidFill>
                <a:latin typeface="Verdana" pitchFamily="34" charset="0"/>
                <a:ea typeface="MS PGothic" pitchFamily="34" charset="-128"/>
              </a:defRPr>
            </a:lvl6pPr>
            <a:lvl7pPr marL="2961390" indent="-227679" eaLnBrk="0" fontAlgn="base" hangingPunct="0">
              <a:spcBef>
                <a:spcPct val="0"/>
              </a:spcBef>
              <a:spcAft>
                <a:spcPct val="0"/>
              </a:spcAft>
              <a:defRPr>
                <a:solidFill>
                  <a:schemeClr val="tx1"/>
                </a:solidFill>
                <a:latin typeface="Verdana" pitchFamily="34" charset="0"/>
                <a:ea typeface="MS PGothic" pitchFamily="34" charset="-128"/>
              </a:defRPr>
            </a:lvl7pPr>
            <a:lvl8pPr marL="3413607" indent="-227679" eaLnBrk="0" fontAlgn="base" hangingPunct="0">
              <a:spcBef>
                <a:spcPct val="0"/>
              </a:spcBef>
              <a:spcAft>
                <a:spcPct val="0"/>
              </a:spcAft>
              <a:defRPr>
                <a:solidFill>
                  <a:schemeClr val="tx1"/>
                </a:solidFill>
                <a:latin typeface="Verdana" pitchFamily="34" charset="0"/>
                <a:ea typeface="MS PGothic" pitchFamily="34" charset="-128"/>
              </a:defRPr>
            </a:lvl8pPr>
            <a:lvl9pPr marL="3865823" indent="-227679" eaLnBrk="0" fontAlgn="base" hangingPunct="0">
              <a:spcBef>
                <a:spcPct val="0"/>
              </a:spcBef>
              <a:spcAft>
                <a:spcPct val="0"/>
              </a:spcAft>
              <a:defRPr>
                <a:solidFill>
                  <a:schemeClr val="tx1"/>
                </a:solidFill>
                <a:latin typeface="Verdana"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47CBB7-CBAD-4942-9134-9B5DA86CE1B3}" type="slidenum">
              <a:rPr kumimoji="0" lang="en-US" altLang="en-US"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41857420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2168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8F4C2-8D1B-4152-9155-7910E16068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9642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B04498-CF03-4EDC-89DC-2C28254F2F8C}" type="slidenum">
              <a:rPr lang="en-US" smtClean="0"/>
              <a:t>114</a:t>
            </a:fld>
            <a:endParaRPr lang="en-US"/>
          </a:p>
        </p:txBody>
      </p:sp>
    </p:spTree>
    <p:extLst>
      <p:ext uri="{BB962C8B-B14F-4D97-AF65-F5344CB8AC3E}">
        <p14:creationId xmlns:p14="http://schemas.microsoft.com/office/powerpoint/2010/main" val="39231409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AB86F-69B3-40D1-ADA3-E7244A873187}" type="slidenum">
              <a:rPr lang="en-US" smtClean="0"/>
              <a:pPr/>
              <a:t>115</a:t>
            </a:fld>
            <a:endParaRPr lang="en-US"/>
          </a:p>
        </p:txBody>
      </p:sp>
    </p:spTree>
    <p:extLst>
      <p:ext uri="{BB962C8B-B14F-4D97-AF65-F5344CB8AC3E}">
        <p14:creationId xmlns:p14="http://schemas.microsoft.com/office/powerpoint/2010/main" val="2221245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769131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13</a:t>
            </a:fld>
            <a:endParaRPr lang="en-US"/>
          </a:p>
        </p:txBody>
      </p:sp>
    </p:spTree>
    <p:extLst>
      <p:ext uri="{BB962C8B-B14F-4D97-AF65-F5344CB8AC3E}">
        <p14:creationId xmlns:p14="http://schemas.microsoft.com/office/powerpoint/2010/main" val="2475338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BB252C-4602-4093-A354-B7A8448DCE6C}" type="slidenum">
              <a:rPr lang="en-US" smtClean="0"/>
              <a:t>14</a:t>
            </a:fld>
            <a:endParaRPr lang="en-US"/>
          </a:p>
        </p:txBody>
      </p:sp>
    </p:spTree>
    <p:extLst>
      <p:ext uri="{BB962C8B-B14F-4D97-AF65-F5344CB8AC3E}">
        <p14:creationId xmlns:p14="http://schemas.microsoft.com/office/powerpoint/2010/main" val="3967770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goes through TSR items and rate selves for how they have implemented plan. Done in fall/spring.</a:t>
            </a:r>
          </a:p>
          <a:p>
            <a:endParaRPr lang="en-US" dirty="0"/>
          </a:p>
        </p:txBody>
      </p:sp>
      <p:sp>
        <p:nvSpPr>
          <p:cNvPr id="4" name="Slide Number Placeholder 3"/>
          <p:cNvSpPr>
            <a:spLocks noGrp="1"/>
          </p:cNvSpPr>
          <p:nvPr>
            <p:ph type="sldNum" sz="quarter" idx="5"/>
          </p:nvPr>
        </p:nvSpPr>
        <p:spPr/>
        <p:txBody>
          <a:bodyPr/>
          <a:lstStyle/>
          <a:p>
            <a:fld id="{354B5707-476E-F540-B8FF-8E5DB928D056}" type="slidenum">
              <a:rPr lang="en-US" smtClean="0"/>
              <a:t>15</a:t>
            </a:fld>
            <a:endParaRPr lang="en-US"/>
          </a:p>
        </p:txBody>
      </p:sp>
    </p:spTree>
    <p:extLst>
      <p:ext uri="{BB962C8B-B14F-4D97-AF65-F5344CB8AC3E}">
        <p14:creationId xmlns:p14="http://schemas.microsoft.com/office/powerpoint/2010/main" val="2657892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are an adult in the school, and paid to be there, you should fill out the PIRS. Opportunity to give feedback about the plan, to determine perceived usefulness and effectiveness of Ci3T Tier 1 plan.</a:t>
            </a:r>
          </a:p>
          <a:p>
            <a:r>
              <a:rPr lang="en-US"/>
              <a:t>The school mean percentage predicts implementation fidelity.</a:t>
            </a:r>
          </a:p>
          <a:p>
            <a:r>
              <a:rPr lang="en-US"/>
              <a:t>80% and above indicates positive perceptions.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219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5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3D42F-DD35-3B74-E6FE-6F2B670FA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19693-643A-E32A-C338-DDDE712AA04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A51DF289-1E1B-E91B-24BF-9A491BFE42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4FA8E0-48BB-05CA-61DC-DC5F178CAE5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01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C8702-A81F-469D-86FF-FB33C8A1E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03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167398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5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717" indent="-287968">
              <a:defRPr>
                <a:solidFill>
                  <a:schemeClr val="tx1"/>
                </a:solidFill>
                <a:latin typeface="Arial" charset="0"/>
              </a:defRPr>
            </a:lvl2pPr>
            <a:lvl3pPr marL="1151873" indent="-230375">
              <a:defRPr>
                <a:solidFill>
                  <a:schemeClr val="tx1"/>
                </a:solidFill>
                <a:latin typeface="Arial" charset="0"/>
              </a:defRPr>
            </a:lvl3pPr>
            <a:lvl4pPr marL="1612623" indent="-230375">
              <a:defRPr>
                <a:solidFill>
                  <a:schemeClr val="tx1"/>
                </a:solidFill>
                <a:latin typeface="Arial" charset="0"/>
              </a:defRPr>
            </a:lvl4pPr>
            <a:lvl5pPr marL="2073372" indent="-230375">
              <a:defRPr>
                <a:solidFill>
                  <a:schemeClr val="tx1"/>
                </a:solidFill>
                <a:latin typeface="Arial" charset="0"/>
              </a:defRPr>
            </a:lvl5pPr>
            <a:lvl6pPr marL="2534121" indent="-230375" eaLnBrk="0" fontAlgn="base" hangingPunct="0">
              <a:spcBef>
                <a:spcPct val="0"/>
              </a:spcBef>
              <a:spcAft>
                <a:spcPct val="0"/>
              </a:spcAft>
              <a:defRPr>
                <a:solidFill>
                  <a:schemeClr val="tx1"/>
                </a:solidFill>
                <a:latin typeface="Arial" charset="0"/>
              </a:defRPr>
            </a:lvl6pPr>
            <a:lvl7pPr marL="2994870" indent="-230375" eaLnBrk="0" fontAlgn="base" hangingPunct="0">
              <a:spcBef>
                <a:spcPct val="0"/>
              </a:spcBef>
              <a:spcAft>
                <a:spcPct val="0"/>
              </a:spcAft>
              <a:defRPr>
                <a:solidFill>
                  <a:schemeClr val="tx1"/>
                </a:solidFill>
                <a:latin typeface="Arial" charset="0"/>
              </a:defRPr>
            </a:lvl7pPr>
            <a:lvl8pPr marL="3455620" indent="-230375" eaLnBrk="0" fontAlgn="base" hangingPunct="0">
              <a:spcBef>
                <a:spcPct val="0"/>
              </a:spcBef>
              <a:spcAft>
                <a:spcPct val="0"/>
              </a:spcAft>
              <a:defRPr>
                <a:solidFill>
                  <a:schemeClr val="tx1"/>
                </a:solidFill>
                <a:latin typeface="Arial" charset="0"/>
              </a:defRPr>
            </a:lvl8pPr>
            <a:lvl9pPr marL="3916369" indent="-230375" eaLnBrk="0" fontAlgn="base" hangingPunct="0">
              <a:spcBef>
                <a:spcPct val="0"/>
              </a:spcBef>
              <a:spcAft>
                <a:spcPct val="0"/>
              </a:spcAft>
              <a:defRPr>
                <a:solidFill>
                  <a:schemeClr val="tx1"/>
                </a:solidFill>
                <a:latin typeface="Arial" charset="0"/>
              </a:defRPr>
            </a:lvl9pPr>
          </a:lstStyle>
          <a:p>
            <a:fld id="{E41DBA25-E6AA-4CBB-B2DF-4BA161092E69}" type="slidenum">
              <a:rPr lang="en-US">
                <a:solidFill>
                  <a:srgbClr val="000000"/>
                </a:solidFill>
              </a:rPr>
              <a:pPr/>
              <a:t>21</a:t>
            </a:fld>
            <a:endParaRPr lang="en-US">
              <a:solidFill>
                <a:srgbClr val="000000"/>
              </a:solidFill>
            </a:endParaRPr>
          </a:p>
        </p:txBody>
      </p:sp>
      <p:sp>
        <p:nvSpPr>
          <p:cNvPr id="78851"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3574" indent="-233574">
              <a:lnSpc>
                <a:spcPct val="80000"/>
              </a:lnSpc>
            </a:pPr>
            <a:r>
              <a:rPr lang="en-US" sz="1000" b="1" dirty="0"/>
              <a:t>15 min</a:t>
            </a:r>
            <a:endParaRPr lang="en-US" sz="1000" dirty="0"/>
          </a:p>
        </p:txBody>
      </p:sp>
    </p:spTree>
    <p:extLst>
      <p:ext uri="{BB962C8B-B14F-4D97-AF65-F5344CB8AC3E}">
        <p14:creationId xmlns:p14="http://schemas.microsoft.com/office/powerpoint/2010/main" val="2411698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AB86F-69B3-40D1-ADA3-E7244A873187}" type="slidenum">
              <a:rPr lang="en-US" smtClean="0"/>
              <a:pPr/>
              <a:t>22</a:t>
            </a:fld>
            <a:endParaRPr lang="en-US"/>
          </a:p>
        </p:txBody>
      </p:sp>
    </p:spTree>
    <p:extLst>
      <p:ext uri="{BB962C8B-B14F-4D97-AF65-F5344CB8AC3E}">
        <p14:creationId xmlns:p14="http://schemas.microsoft.com/office/powerpoint/2010/main" val="2992450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xfrm>
            <a:off x="395288" y="692150"/>
            <a:ext cx="6072187" cy="3416300"/>
          </a:xfrm>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lIns="92670" tIns="45521" rIns="92670" bIns="45521"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3103105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B04498-CF03-4EDC-89DC-2C28254F2F8C}" type="slidenum">
              <a:rPr lang="en-US" smtClean="0"/>
              <a:t>24</a:t>
            </a:fld>
            <a:endParaRPr lang="en-US"/>
          </a:p>
        </p:txBody>
      </p:sp>
    </p:spTree>
    <p:extLst>
      <p:ext uri="{BB962C8B-B14F-4D97-AF65-F5344CB8AC3E}">
        <p14:creationId xmlns:p14="http://schemas.microsoft.com/office/powerpoint/2010/main" val="3709003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25</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50" indent="-228550">
              <a:lnSpc>
                <a:spcPct val="80000"/>
              </a:lnSpc>
            </a:pPr>
            <a:r>
              <a:rPr lang="en-US" sz="1000" b="0" dirty="0"/>
              <a:t>15 min</a:t>
            </a:r>
          </a:p>
        </p:txBody>
      </p:sp>
    </p:spTree>
    <p:extLst>
      <p:ext uri="{BB962C8B-B14F-4D97-AF65-F5344CB8AC3E}">
        <p14:creationId xmlns:p14="http://schemas.microsoft.com/office/powerpoint/2010/main" val="1345696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26</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50" indent="-228550">
              <a:lnSpc>
                <a:spcPct val="80000"/>
              </a:lnSpc>
            </a:pPr>
            <a:r>
              <a:rPr lang="en-US" sz="1000" b="0" dirty="0"/>
              <a:t>15 min</a:t>
            </a:r>
          </a:p>
        </p:txBody>
      </p:sp>
    </p:spTree>
    <p:extLst>
      <p:ext uri="{BB962C8B-B14F-4D97-AF65-F5344CB8AC3E}">
        <p14:creationId xmlns:p14="http://schemas.microsoft.com/office/powerpoint/2010/main" val="3331549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27</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50" indent="-228550">
              <a:lnSpc>
                <a:spcPct val="80000"/>
              </a:lnSpc>
            </a:pPr>
            <a:r>
              <a:rPr lang="en-US" sz="1000" b="0" dirty="0"/>
              <a:t>15 min</a:t>
            </a:r>
          </a:p>
        </p:txBody>
      </p:sp>
    </p:spTree>
    <p:extLst>
      <p:ext uri="{BB962C8B-B14F-4D97-AF65-F5344CB8AC3E}">
        <p14:creationId xmlns:p14="http://schemas.microsoft.com/office/powerpoint/2010/main" val="948821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203853-BF44-432B-840E-26104550DF5C}" type="slidenum">
              <a:rPr lang="en-US"/>
              <a:pPr>
                <a:defRPr/>
              </a:pPr>
              <a:t>28</a:t>
            </a:fld>
            <a:endParaRPr lang="en-US"/>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b="0" dirty="0"/>
              <a:t>15 min</a:t>
            </a:r>
          </a:p>
        </p:txBody>
      </p:sp>
    </p:spTree>
    <p:extLst>
      <p:ext uri="{BB962C8B-B14F-4D97-AF65-F5344CB8AC3E}">
        <p14:creationId xmlns:p14="http://schemas.microsoft.com/office/powerpoint/2010/main" val="2924483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B04498-CF03-4EDC-89DC-2C28254F2F8C}" type="slidenum">
              <a:rPr lang="en-US" smtClean="0"/>
              <a:t>29</a:t>
            </a:fld>
            <a:endParaRPr lang="en-US"/>
          </a:p>
        </p:txBody>
      </p:sp>
    </p:spTree>
    <p:extLst>
      <p:ext uri="{BB962C8B-B14F-4D97-AF65-F5344CB8AC3E}">
        <p14:creationId xmlns:p14="http://schemas.microsoft.com/office/powerpoint/2010/main" val="3771789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930053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042FA-9D60-E01A-4F71-1440227F0955}"/>
            </a:ext>
          </a:extLst>
        </p:cNvPr>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BD118F4E-7E0A-A9D1-5DAE-7B400C4CC482}"/>
              </a:ext>
            </a:extLst>
          </p:cNvPr>
          <p:cNvSpPr>
            <a:spLocks noGrp="1" noRot="1" noChangeAspect="1" noTextEdit="1"/>
          </p:cNvSpPr>
          <p:nvPr>
            <p:ph type="sldImg"/>
          </p:nvPr>
        </p:nvSpPr>
        <p:spPr bwMode="auto">
          <a:xfrm>
            <a:off x="395288" y="692150"/>
            <a:ext cx="6072187" cy="3416300"/>
          </a:xfrm>
          <a:noFill/>
          <a:ln>
            <a:solidFill>
              <a:srgbClr val="000000"/>
            </a:solidFill>
            <a:miter lim="800000"/>
            <a:headEnd/>
            <a:tailEnd/>
          </a:ln>
        </p:spPr>
      </p:sp>
      <p:sp>
        <p:nvSpPr>
          <p:cNvPr id="83970" name="Notes Placeholder 2">
            <a:extLst>
              <a:ext uri="{FF2B5EF4-FFF2-40B4-BE49-F238E27FC236}">
                <a16:creationId xmlns:a16="http://schemas.microsoft.com/office/drawing/2014/main" id="{75C00DB7-33D9-A4EC-3F71-354DBFB15B07}"/>
              </a:ext>
            </a:extLst>
          </p:cNvPr>
          <p:cNvSpPr>
            <a:spLocks noGrp="1"/>
          </p:cNvSpPr>
          <p:nvPr>
            <p:ph type="body" idx="1"/>
          </p:nvPr>
        </p:nvSpPr>
        <p:spPr bwMode="auto">
          <a:noFill/>
        </p:spPr>
        <p:txBody>
          <a:bodyPr wrap="square" lIns="92670" tIns="45521" rIns="92670" bIns="45521"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1310728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82440-A7A7-6DBB-69FF-3C7875FCB9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732A3-2E50-1D19-01D7-A787B6F6BCF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99C9CC3-686D-FB1F-83A2-364193BE94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97EC15-BA3C-C697-3CBD-0BBC734BEB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B04498-CF03-4EDC-89DC-2C28254F2F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966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203853-BF44-432B-840E-26104550DF5C}" type="slidenum">
              <a:rPr lang="en-US">
                <a:solidFill>
                  <a:prstClr val="black"/>
                </a:solidFill>
              </a:rPr>
              <a:pPr>
                <a:defRPr/>
              </a:pPr>
              <a:t>32</a:t>
            </a:fld>
            <a:endParaRPr lang="en-US">
              <a:solidFill>
                <a:prstClr val="black"/>
              </a:solidFill>
            </a:endParaRPr>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b="0" dirty="0"/>
              <a:t>10 min</a:t>
            </a:r>
          </a:p>
        </p:txBody>
      </p:sp>
    </p:spTree>
    <p:extLst>
      <p:ext uri="{BB962C8B-B14F-4D97-AF65-F5344CB8AC3E}">
        <p14:creationId xmlns:p14="http://schemas.microsoft.com/office/powerpoint/2010/main" val="3350542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AB86F-69B3-40D1-ADA3-E7244A873187}" type="slidenum">
              <a:rPr lang="en-US" smtClean="0"/>
              <a:pPr/>
              <a:t>33</a:t>
            </a:fld>
            <a:endParaRPr lang="en-US"/>
          </a:p>
        </p:txBody>
      </p:sp>
    </p:spTree>
    <p:extLst>
      <p:ext uri="{BB962C8B-B14F-4D97-AF65-F5344CB8AC3E}">
        <p14:creationId xmlns:p14="http://schemas.microsoft.com/office/powerpoint/2010/main" val="1281712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E49B4-EC0A-4049-9686-12B5F89B471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832237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CFE8B9-71AD-4EBE-83BF-6A4F5C04B301}" type="slidenum">
              <a:rPr lang="en-US" smtClean="0"/>
              <a:pPr>
                <a:defRPr/>
              </a:pPr>
              <a:t>35</a:t>
            </a:fld>
            <a:endParaRPr lang="en-US"/>
          </a:p>
        </p:txBody>
      </p:sp>
    </p:spTree>
    <p:extLst>
      <p:ext uri="{BB962C8B-B14F-4D97-AF65-F5344CB8AC3E}">
        <p14:creationId xmlns:p14="http://schemas.microsoft.com/office/powerpoint/2010/main" val="1196494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AB86F-69B3-40D1-ADA3-E7244A873187}" type="slidenum">
              <a:rPr lang="en-US" smtClean="0"/>
              <a:pPr/>
              <a:t>36</a:t>
            </a:fld>
            <a:endParaRPr lang="en-US"/>
          </a:p>
        </p:txBody>
      </p:sp>
    </p:spTree>
    <p:extLst>
      <p:ext uri="{BB962C8B-B14F-4D97-AF65-F5344CB8AC3E}">
        <p14:creationId xmlns:p14="http://schemas.microsoft.com/office/powerpoint/2010/main" val="1447447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744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AB86F-69B3-40D1-ADA3-E7244A873187}" type="slidenum">
              <a:rPr lang="en-US" smtClean="0"/>
              <a:pPr/>
              <a:t>38</a:t>
            </a:fld>
            <a:endParaRPr lang="en-US"/>
          </a:p>
        </p:txBody>
      </p:sp>
    </p:spTree>
    <p:extLst>
      <p:ext uri="{BB962C8B-B14F-4D97-AF65-F5344CB8AC3E}">
        <p14:creationId xmlns:p14="http://schemas.microsoft.com/office/powerpoint/2010/main" val="3605507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367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a:t>
            </a:fld>
            <a:endParaRPr lang="en-US"/>
          </a:p>
        </p:txBody>
      </p:sp>
    </p:spTree>
    <p:extLst>
      <p:ext uri="{BB962C8B-B14F-4D97-AF65-F5344CB8AC3E}">
        <p14:creationId xmlns:p14="http://schemas.microsoft.com/office/powerpoint/2010/main" val="20883919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40</a:t>
            </a:fld>
            <a:endParaRPr lang="en-US"/>
          </a:p>
        </p:txBody>
      </p:sp>
    </p:spTree>
    <p:extLst>
      <p:ext uri="{BB962C8B-B14F-4D97-AF65-F5344CB8AC3E}">
        <p14:creationId xmlns:p14="http://schemas.microsoft.com/office/powerpoint/2010/main" val="2058000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B04498-CF03-4EDC-89DC-2C28254F2F8C}" type="slidenum">
              <a:rPr lang="en-US" smtClean="0"/>
              <a:t>41</a:t>
            </a:fld>
            <a:endParaRPr lang="en-US"/>
          </a:p>
        </p:txBody>
      </p:sp>
    </p:spTree>
    <p:extLst>
      <p:ext uri="{BB962C8B-B14F-4D97-AF65-F5344CB8AC3E}">
        <p14:creationId xmlns:p14="http://schemas.microsoft.com/office/powerpoint/2010/main" val="1730871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42</a:t>
            </a:fld>
            <a:endParaRPr lang="en-US"/>
          </a:p>
        </p:txBody>
      </p:sp>
    </p:spTree>
    <p:extLst>
      <p:ext uri="{BB962C8B-B14F-4D97-AF65-F5344CB8AC3E}">
        <p14:creationId xmlns:p14="http://schemas.microsoft.com/office/powerpoint/2010/main" val="2617640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DD80E2-CEE1-430F-BB48-F94E6E00B3AA}" type="slidenum">
              <a:rPr lang="en-US" smtClean="0"/>
              <a:pPr/>
              <a:t>43</a:t>
            </a:fld>
            <a:endParaRPr lang="en-US"/>
          </a:p>
        </p:txBody>
      </p:sp>
    </p:spTree>
    <p:extLst>
      <p:ext uri="{BB962C8B-B14F-4D97-AF65-F5344CB8AC3E}">
        <p14:creationId xmlns:p14="http://schemas.microsoft.com/office/powerpoint/2010/main" val="3797123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E392349B-F3C2-4E3C-BC78-5934130345E7}" type="slidenum">
              <a:rPr lang="en-US" smtClean="0"/>
              <a:pPr>
                <a:defRPr/>
              </a:pPr>
              <a:t>44</a:t>
            </a:fld>
            <a:endParaRPr lang="en-US"/>
          </a:p>
        </p:txBody>
      </p:sp>
    </p:spTree>
    <p:extLst>
      <p:ext uri="{BB962C8B-B14F-4D97-AF65-F5344CB8AC3E}">
        <p14:creationId xmlns:p14="http://schemas.microsoft.com/office/powerpoint/2010/main" val="9591362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39050372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Lane, K. L., Menzies, H. M., Ennis, R. P., &amp; Oakes, W. P. (2015). </a:t>
            </a:r>
            <a:r>
              <a:rPr lang="en-US" i="1" dirty="0"/>
              <a:t>Supporting behavior for school success: A step-by-step guide to key strategies</a:t>
            </a:r>
            <a:r>
              <a:rPr lang="en-US" dirty="0"/>
              <a:t>. Guildford.</a:t>
            </a:r>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1885094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Lane, K. L., Menzies, H. M., Bruhn, A. L., &amp; </a:t>
            </a:r>
            <a:r>
              <a:rPr lang="en-US" dirty="0" err="1"/>
              <a:t>Crnobori</a:t>
            </a:r>
            <a:r>
              <a:rPr lang="en-US" dirty="0"/>
              <a:t>, M. (2011). </a:t>
            </a:r>
            <a:r>
              <a:rPr lang="en-US" i="1" dirty="0"/>
              <a:t>Managing challenging behaviors in schools: Research-based strategies that work. </a:t>
            </a:r>
            <a:r>
              <a:rPr lang="en-US" dirty="0"/>
              <a:t>Guilford.</a:t>
            </a:r>
          </a:p>
        </p:txBody>
      </p:sp>
      <p:sp>
        <p:nvSpPr>
          <p:cNvPr id="4" name="Slide Number Placeholder 3"/>
          <p:cNvSpPr>
            <a:spLocks noGrp="1"/>
          </p:cNvSpPr>
          <p:nvPr>
            <p:ph type="sldNum" sz="quarter" idx="5"/>
          </p:nvPr>
        </p:nvSpPr>
        <p:spPr/>
        <p:txBody>
          <a:bodyPr/>
          <a:lstStyle/>
          <a:p>
            <a:fld id="{58D11C9F-81FA-4052-9B37-1EF4A4EF7E85}" type="slidenum">
              <a:rPr lang="en-US" smtClean="0"/>
              <a:t>47</a:t>
            </a:fld>
            <a:endParaRPr lang="en-US"/>
          </a:p>
        </p:txBody>
      </p:sp>
    </p:spTree>
    <p:extLst>
      <p:ext uri="{BB962C8B-B14F-4D97-AF65-F5344CB8AC3E}">
        <p14:creationId xmlns:p14="http://schemas.microsoft.com/office/powerpoint/2010/main" val="2584560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AB86F-69B3-40D1-ADA3-E7244A873187}" type="slidenum">
              <a:rPr lang="en-US" smtClean="0"/>
              <a:pPr/>
              <a:t>48</a:t>
            </a:fld>
            <a:endParaRPr lang="en-US"/>
          </a:p>
        </p:txBody>
      </p:sp>
    </p:spTree>
    <p:extLst>
      <p:ext uri="{BB962C8B-B14F-4D97-AF65-F5344CB8AC3E}">
        <p14:creationId xmlns:p14="http://schemas.microsoft.com/office/powerpoint/2010/main" val="13833439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B04498-CF03-4EDC-89DC-2C28254F2F8C}" type="slidenum">
              <a:rPr lang="en-US" smtClean="0"/>
              <a:t>49</a:t>
            </a:fld>
            <a:endParaRPr lang="en-US"/>
          </a:p>
        </p:txBody>
      </p:sp>
    </p:spTree>
    <p:extLst>
      <p:ext uri="{BB962C8B-B14F-4D97-AF65-F5344CB8AC3E}">
        <p14:creationId xmlns:p14="http://schemas.microsoft.com/office/powerpoint/2010/main" val="84350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39AA1-0299-4C57-81E2-70310E88DFA4}" type="slidenum">
              <a:rPr lang="en-US" smtClean="0"/>
              <a:t>5</a:t>
            </a:fld>
            <a:endParaRPr lang="en-US"/>
          </a:p>
        </p:txBody>
      </p:sp>
    </p:spTree>
    <p:extLst>
      <p:ext uri="{BB962C8B-B14F-4D97-AF65-F5344CB8AC3E}">
        <p14:creationId xmlns:p14="http://schemas.microsoft.com/office/powerpoint/2010/main" val="4234479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B04498-CF03-4EDC-89DC-2C28254F2F8C}" type="slidenum">
              <a:rPr lang="en-US" smtClean="0"/>
              <a:t>50</a:t>
            </a:fld>
            <a:endParaRPr lang="en-US"/>
          </a:p>
        </p:txBody>
      </p:sp>
    </p:spTree>
    <p:extLst>
      <p:ext uri="{BB962C8B-B14F-4D97-AF65-F5344CB8AC3E}">
        <p14:creationId xmlns:p14="http://schemas.microsoft.com/office/powerpoint/2010/main" val="1818697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A00096-CCD9-4766-8BDB-F38ABEFF1C0C}" type="slidenum">
              <a:rPr lang="en-US" smtClean="0"/>
              <a:pPr>
                <a:defRPr/>
              </a:pPr>
              <a:t>51</a:t>
            </a:fld>
            <a:endParaRPr lang="en-US"/>
          </a:p>
        </p:txBody>
      </p:sp>
    </p:spTree>
    <p:extLst>
      <p:ext uri="{BB962C8B-B14F-4D97-AF65-F5344CB8AC3E}">
        <p14:creationId xmlns:p14="http://schemas.microsoft.com/office/powerpoint/2010/main" val="251972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203853-BF44-432B-840E-26104550DF5C}" type="slidenum">
              <a:rPr lang="en-US">
                <a:solidFill>
                  <a:prstClr val="black"/>
                </a:solidFill>
              </a:rPr>
              <a:pPr>
                <a:defRPr/>
              </a:pPr>
              <a:t>52</a:t>
            </a:fld>
            <a:endParaRPr lang="en-US">
              <a:solidFill>
                <a:prstClr val="black"/>
              </a:solidFill>
            </a:endParaRPr>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b="0" dirty="0"/>
              <a:t>15 min</a:t>
            </a:r>
          </a:p>
        </p:txBody>
      </p:sp>
    </p:spTree>
    <p:extLst>
      <p:ext uri="{BB962C8B-B14F-4D97-AF65-F5344CB8AC3E}">
        <p14:creationId xmlns:p14="http://schemas.microsoft.com/office/powerpoint/2010/main" val="3927302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12729686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E49B4-EC0A-4049-9686-12B5F89B4714}"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7810562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55</a:t>
            </a:fld>
            <a:endParaRPr lang="en-US"/>
          </a:p>
        </p:txBody>
      </p:sp>
    </p:spTree>
    <p:extLst>
      <p:ext uri="{BB962C8B-B14F-4D97-AF65-F5344CB8AC3E}">
        <p14:creationId xmlns:p14="http://schemas.microsoft.com/office/powerpoint/2010/main" val="2382043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0332171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B2C9F-7B40-A98B-7601-81C8EE650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1D734-9514-9D49-D4AD-811072F6AF9B}"/>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D152A30-5ECA-132D-4980-E871E9C7CD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00738D-D4E2-DA95-A8AF-601ED50FA49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1343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58</a:t>
            </a:fld>
            <a:endParaRPr lang="en-US" sz="1200">
              <a:latin typeface="Calibri" pitchFamily="34" charset="0"/>
            </a:endParaRPr>
          </a:p>
        </p:txBody>
      </p:sp>
    </p:spTree>
    <p:extLst>
      <p:ext uri="{BB962C8B-B14F-4D97-AF65-F5344CB8AC3E}">
        <p14:creationId xmlns:p14="http://schemas.microsoft.com/office/powerpoint/2010/main" val="24456254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198" eaLnBrk="0" hangingPunct="0">
              <a:defRPr>
                <a:solidFill>
                  <a:schemeClr val="tx1"/>
                </a:solidFill>
                <a:latin typeface="Arial" charset="0"/>
              </a:defRPr>
            </a:lvl1pPr>
            <a:lvl2pPr marL="730110" indent="-280812" defTabSz="914198" eaLnBrk="0" hangingPunct="0">
              <a:defRPr>
                <a:solidFill>
                  <a:schemeClr val="tx1"/>
                </a:solidFill>
                <a:latin typeface="Arial" charset="0"/>
              </a:defRPr>
            </a:lvl2pPr>
            <a:lvl3pPr marL="1123247" indent="-224650" defTabSz="914198" eaLnBrk="0" hangingPunct="0">
              <a:defRPr>
                <a:solidFill>
                  <a:schemeClr val="tx1"/>
                </a:solidFill>
                <a:latin typeface="Arial" charset="0"/>
              </a:defRPr>
            </a:lvl3pPr>
            <a:lvl4pPr marL="1572544" indent="-224650" defTabSz="914198" eaLnBrk="0" hangingPunct="0">
              <a:defRPr>
                <a:solidFill>
                  <a:schemeClr val="tx1"/>
                </a:solidFill>
                <a:latin typeface="Arial" charset="0"/>
              </a:defRPr>
            </a:lvl4pPr>
            <a:lvl5pPr marL="2021843" indent="-224650" defTabSz="914198" eaLnBrk="0" hangingPunct="0">
              <a:defRPr>
                <a:solidFill>
                  <a:schemeClr val="tx1"/>
                </a:solidFill>
                <a:latin typeface="Arial" charset="0"/>
              </a:defRPr>
            </a:lvl5pPr>
            <a:lvl6pPr marL="2471141" indent="-224650" defTabSz="914198" eaLnBrk="0" fontAlgn="base" hangingPunct="0">
              <a:spcBef>
                <a:spcPct val="0"/>
              </a:spcBef>
              <a:spcAft>
                <a:spcPct val="0"/>
              </a:spcAft>
              <a:defRPr>
                <a:solidFill>
                  <a:schemeClr val="tx1"/>
                </a:solidFill>
                <a:latin typeface="Arial" charset="0"/>
              </a:defRPr>
            </a:lvl6pPr>
            <a:lvl7pPr marL="2920440" indent="-224650" defTabSz="914198" eaLnBrk="0" fontAlgn="base" hangingPunct="0">
              <a:spcBef>
                <a:spcPct val="0"/>
              </a:spcBef>
              <a:spcAft>
                <a:spcPct val="0"/>
              </a:spcAft>
              <a:defRPr>
                <a:solidFill>
                  <a:schemeClr val="tx1"/>
                </a:solidFill>
                <a:latin typeface="Arial" charset="0"/>
              </a:defRPr>
            </a:lvl7pPr>
            <a:lvl8pPr marL="3369740" indent="-224650" defTabSz="914198" eaLnBrk="0" fontAlgn="base" hangingPunct="0">
              <a:spcBef>
                <a:spcPct val="0"/>
              </a:spcBef>
              <a:spcAft>
                <a:spcPct val="0"/>
              </a:spcAft>
              <a:defRPr>
                <a:solidFill>
                  <a:schemeClr val="tx1"/>
                </a:solidFill>
                <a:latin typeface="Arial" charset="0"/>
              </a:defRPr>
            </a:lvl8pPr>
            <a:lvl9pPr marL="3819037" indent="-224650" defTabSz="914198" eaLnBrk="0" fontAlgn="base" hangingPunct="0">
              <a:spcBef>
                <a:spcPct val="0"/>
              </a:spcBef>
              <a:spcAft>
                <a:spcPct val="0"/>
              </a:spcAft>
              <a:defRPr>
                <a:solidFill>
                  <a:schemeClr val="tx1"/>
                </a:solidFill>
                <a:latin typeface="Arial" charset="0"/>
              </a:defRPr>
            </a:lvl9pPr>
          </a:lstStyle>
          <a:p>
            <a:pPr eaLnBrk="1" hangingPunct="1"/>
            <a:fld id="{413098E0-83A8-4731-B3B9-4AA5C33E0D78}" type="slidenum">
              <a:rPr lang="en-US" smtClean="0">
                <a:latin typeface="Calibri" pitchFamily="34" charset="0"/>
              </a:rPr>
              <a:pPr eaLnBrk="1" hangingPunct="1"/>
              <a:t>59</a:t>
            </a:fld>
            <a:endParaRPr lang="en-US">
              <a:latin typeface="Calibri" pitchFamily="34" charset="0"/>
            </a:endParaRPr>
          </a:p>
        </p:txBody>
      </p:sp>
    </p:spTree>
    <p:extLst>
      <p:ext uri="{BB962C8B-B14F-4D97-AF65-F5344CB8AC3E}">
        <p14:creationId xmlns:p14="http://schemas.microsoft.com/office/powerpoint/2010/main" val="712097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Use the “Hide Slide” feature to hide the file sharing system not being used.  Do not delete the slide.  Hiding the slide will preserve correspondence to the pacing guide slide numbers.</a:t>
            </a:r>
          </a:p>
        </p:txBody>
      </p:sp>
      <p:sp>
        <p:nvSpPr>
          <p:cNvPr id="4" name="Slide Number Placeholder 3"/>
          <p:cNvSpPr>
            <a:spLocks noGrp="1"/>
          </p:cNvSpPr>
          <p:nvPr>
            <p:ph type="sldNum" sz="quarter" idx="10"/>
          </p:nvPr>
        </p:nvSpPr>
        <p:spPr/>
        <p:txBody>
          <a:bodyPr/>
          <a:lstStyle/>
          <a:p>
            <a:fld id="{FDDD80E2-CEE1-430F-BB48-F94E6E00B3AA}" type="slidenum">
              <a:rPr lang="en-US" smtClean="0"/>
              <a:t>6</a:t>
            </a:fld>
            <a:endParaRPr lang="en-US"/>
          </a:p>
        </p:txBody>
      </p:sp>
    </p:spTree>
    <p:extLst>
      <p:ext uri="{BB962C8B-B14F-4D97-AF65-F5344CB8AC3E}">
        <p14:creationId xmlns:p14="http://schemas.microsoft.com/office/powerpoint/2010/main" val="2052749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CD2AC-AA95-8287-ACD2-8CA244E93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48291-853D-2F7E-1657-EB62DD56D7E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5807BFC-60AD-51EB-EDA7-85D1380F68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1A84D7-D294-D373-DCAF-E1C01DB7AA7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68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89A91-1BF2-765F-5DBC-79DC6DECA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A1F7B-ADFF-FC75-9528-BF2726DEB34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7DE13E5-9FAE-F518-A752-72A1617ADB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5E6699-1BBE-446B-BABC-591BED4059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605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A4B7E-EAA6-C6AC-2209-F231D3288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151AB-9793-A078-EB0B-A92F1549C8C9}"/>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A61AEC4-8225-A0D1-A0DC-4A316C876A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113C91-D4E1-7891-9AA2-1936E6343A5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4974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312138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64</a:t>
            </a:fld>
            <a:endParaRPr lang="en-US" sz="1200">
              <a:latin typeface="Calibri" pitchFamily="34" charset="0"/>
            </a:endParaRPr>
          </a:p>
        </p:txBody>
      </p:sp>
    </p:spTree>
    <p:extLst>
      <p:ext uri="{BB962C8B-B14F-4D97-AF65-F5344CB8AC3E}">
        <p14:creationId xmlns:p14="http://schemas.microsoft.com/office/powerpoint/2010/main" val="32102095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xfrm>
            <a:off x="395288" y="692150"/>
            <a:ext cx="6072187" cy="3416300"/>
          </a:xfrm>
          <a:ln/>
        </p:spPr>
      </p:sp>
      <p:sp>
        <p:nvSpPr>
          <p:cNvPr id="254979"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0" tIns="45189" rIns="91990" bIns="45189"/>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chemeClr val="tx1"/>
                </a:solidFill>
                <a:effectLst/>
                <a:latin typeface="+mn-lt"/>
                <a:ea typeface="+mn-ea"/>
                <a:cs typeface="Arial" panose="020B0604020202020204" pitchFamily="34" charset="0"/>
              </a:rPr>
              <a:t>*See Systematic Screenings of Behavior to Support Instruction page 54 for Stepping Stones to Literacy </a:t>
            </a:r>
            <a:endParaRPr kumimoji="0" lang="en-US" sz="12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endParaRPr lang="en-US"/>
          </a:p>
        </p:txBody>
      </p:sp>
    </p:spTree>
    <p:extLst>
      <p:ext uri="{BB962C8B-B14F-4D97-AF65-F5344CB8AC3E}">
        <p14:creationId xmlns:p14="http://schemas.microsoft.com/office/powerpoint/2010/main" val="3736988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66</a:t>
            </a:fld>
            <a:endParaRPr lang="en-US" sz="1200">
              <a:latin typeface="Calibri" pitchFamily="34" charset="0"/>
            </a:endParaRPr>
          </a:p>
        </p:txBody>
      </p:sp>
    </p:spTree>
    <p:extLst>
      <p:ext uri="{BB962C8B-B14F-4D97-AF65-F5344CB8AC3E}">
        <p14:creationId xmlns:p14="http://schemas.microsoft.com/office/powerpoint/2010/main" val="29935687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xfrm>
            <a:off x="395288" y="692150"/>
            <a:ext cx="6072187" cy="3416300"/>
          </a:xfrm>
          <a:ln/>
        </p:spPr>
      </p:sp>
      <p:sp>
        <p:nvSpPr>
          <p:cNvPr id="254979"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0" tIns="45189" rIns="91990" bIns="45189"/>
          <a:lstStyle/>
          <a:p>
            <a:endParaRPr lang="en-US"/>
          </a:p>
        </p:txBody>
      </p:sp>
    </p:spTree>
    <p:extLst>
      <p:ext uri="{BB962C8B-B14F-4D97-AF65-F5344CB8AC3E}">
        <p14:creationId xmlns:p14="http://schemas.microsoft.com/office/powerpoint/2010/main" val="26547131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68</a:t>
            </a:fld>
            <a:endParaRPr lang="en-US" sz="1200">
              <a:latin typeface="Calibri" pitchFamily="34" charset="0"/>
            </a:endParaRPr>
          </a:p>
        </p:txBody>
      </p:sp>
    </p:spTree>
    <p:extLst>
      <p:ext uri="{BB962C8B-B14F-4D97-AF65-F5344CB8AC3E}">
        <p14:creationId xmlns:p14="http://schemas.microsoft.com/office/powerpoint/2010/main" val="5868733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xfrm>
            <a:off x="395288" y="692150"/>
            <a:ext cx="6072187" cy="3416300"/>
          </a:xfrm>
          <a:ln/>
        </p:spPr>
      </p:sp>
      <p:sp>
        <p:nvSpPr>
          <p:cNvPr id="254979"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0" tIns="45189" rIns="91990" bIns="45189"/>
          <a:lstStyle/>
          <a:p>
            <a:endParaRPr lang="en-US"/>
          </a:p>
        </p:txBody>
      </p:sp>
    </p:spTree>
    <p:extLst>
      <p:ext uri="{BB962C8B-B14F-4D97-AF65-F5344CB8AC3E}">
        <p14:creationId xmlns:p14="http://schemas.microsoft.com/office/powerpoint/2010/main" val="3175125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the “Hide Slide” feature to hide the file sharing system not being used.  Do not delete the slide.  Hiding the slide will preserve correspondence to the pacing guide slide numbers.</a:t>
            </a:r>
          </a:p>
          <a:p>
            <a:endParaRPr lang="en-US"/>
          </a:p>
        </p:txBody>
      </p:sp>
      <p:sp>
        <p:nvSpPr>
          <p:cNvPr id="4" name="Slide Number Placeholder 3"/>
          <p:cNvSpPr>
            <a:spLocks noGrp="1"/>
          </p:cNvSpPr>
          <p:nvPr>
            <p:ph type="sldNum" sz="quarter" idx="10"/>
          </p:nvPr>
        </p:nvSpPr>
        <p:spPr/>
        <p:txBody>
          <a:bodyPr/>
          <a:lstStyle/>
          <a:p>
            <a:fld id="{FDDD80E2-CEE1-430F-BB48-F94E6E00B3AA}" type="slidenum">
              <a:rPr lang="en-US" smtClean="0"/>
              <a:t>7</a:t>
            </a:fld>
            <a:endParaRPr lang="en-US"/>
          </a:p>
        </p:txBody>
      </p:sp>
    </p:spTree>
    <p:extLst>
      <p:ext uri="{BB962C8B-B14F-4D97-AF65-F5344CB8AC3E}">
        <p14:creationId xmlns:p14="http://schemas.microsoft.com/office/powerpoint/2010/main" val="13023473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70</a:t>
            </a:fld>
            <a:endParaRPr lang="en-US" sz="1200">
              <a:latin typeface="Calibri" pitchFamily="34" charset="0"/>
            </a:endParaRPr>
          </a:p>
        </p:txBody>
      </p:sp>
    </p:spTree>
    <p:extLst>
      <p:ext uri="{BB962C8B-B14F-4D97-AF65-F5344CB8AC3E}">
        <p14:creationId xmlns:p14="http://schemas.microsoft.com/office/powerpoint/2010/main" val="9720895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xfrm>
            <a:off x="395288" y="692150"/>
            <a:ext cx="6072187" cy="3416300"/>
          </a:xfrm>
          <a:ln/>
        </p:spPr>
      </p:sp>
      <p:sp>
        <p:nvSpPr>
          <p:cNvPr id="254979"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0" tIns="45189" rIns="91990" bIns="45189"/>
          <a:lstStyle/>
          <a:p>
            <a:endParaRPr lang="en-US"/>
          </a:p>
        </p:txBody>
      </p:sp>
    </p:spTree>
    <p:extLst>
      <p:ext uri="{BB962C8B-B14F-4D97-AF65-F5344CB8AC3E}">
        <p14:creationId xmlns:p14="http://schemas.microsoft.com/office/powerpoint/2010/main" val="24779971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72</a:t>
            </a:fld>
            <a:endParaRPr lang="en-US" sz="1200">
              <a:latin typeface="Calibri" pitchFamily="34" charset="0"/>
            </a:endParaRPr>
          </a:p>
        </p:txBody>
      </p:sp>
    </p:spTree>
    <p:extLst>
      <p:ext uri="{BB962C8B-B14F-4D97-AF65-F5344CB8AC3E}">
        <p14:creationId xmlns:p14="http://schemas.microsoft.com/office/powerpoint/2010/main" val="33671125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87202-03D2-424A-8259-EB53C3D02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18282510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C64F4-C652-4302-BDA0-C0E33928E8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17402582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C64F4-C652-4302-BDA0-C0E33928E8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13160995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788E3E-4005-4000-BBCD-F83A6C7560F8}" type="slidenum">
              <a:rPr lang="en-US" smtClean="0"/>
              <a:pPr>
                <a:defRPr/>
              </a:pPr>
              <a:t>76</a:t>
            </a:fld>
            <a:endParaRPr lang="en-US"/>
          </a:p>
        </p:txBody>
      </p:sp>
    </p:spTree>
    <p:extLst>
      <p:ext uri="{BB962C8B-B14F-4D97-AF65-F5344CB8AC3E}">
        <p14:creationId xmlns:p14="http://schemas.microsoft.com/office/powerpoint/2010/main" val="9627409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AD8754-F8BB-49CA-A91C-E56290036C54}" type="slidenum">
              <a:rPr lang="en-US"/>
              <a:pPr/>
              <a:t>77</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87" indent="-228587">
              <a:lnSpc>
                <a:spcPct val="80000"/>
              </a:lnSpc>
            </a:pPr>
            <a:r>
              <a:rPr lang="en-US" sz="1000" b="0" dirty="0"/>
              <a:t>10 min</a:t>
            </a:r>
          </a:p>
        </p:txBody>
      </p:sp>
    </p:spTree>
    <p:extLst>
      <p:ext uri="{BB962C8B-B14F-4D97-AF65-F5344CB8AC3E}">
        <p14:creationId xmlns:p14="http://schemas.microsoft.com/office/powerpoint/2010/main" val="15378166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78</a:t>
            </a:fld>
            <a:endParaRPr lang="en-US"/>
          </a:p>
        </p:txBody>
      </p:sp>
    </p:spTree>
    <p:extLst>
      <p:ext uri="{BB962C8B-B14F-4D97-AF65-F5344CB8AC3E}">
        <p14:creationId xmlns:p14="http://schemas.microsoft.com/office/powerpoint/2010/main" val="24518197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p:txBody>
          <a:bodyPr wrap="square" numCol="1" anchor="t" anchorCtr="0" compatLnSpc="1">
            <a:prstTxWarp prst="textNoShape">
              <a:avLst/>
            </a:prstTxWarp>
          </a:bodyPr>
          <a:lstStyle/>
          <a:p>
            <a:pPr>
              <a:defRPr/>
            </a:pPr>
            <a:endParaRPr lang="en-US">
              <a:ea typeface="+mn-ea"/>
              <a:cs typeface="+mn-cs"/>
            </a:endParaRPr>
          </a:p>
        </p:txBody>
      </p:sp>
      <p:sp>
        <p:nvSpPr>
          <p:cNvPr id="332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31731" indent="-281435" eaLnBrk="0" hangingPunct="0">
              <a:defRPr sz="2400">
                <a:solidFill>
                  <a:schemeClr val="tx1"/>
                </a:solidFill>
                <a:latin typeface="Arial" pitchFamily="34" charset="0"/>
                <a:ea typeface="MS PGothic" pitchFamily="34" charset="-128"/>
              </a:defRPr>
            </a:lvl2pPr>
            <a:lvl3pPr marL="1125741" indent="-225148" eaLnBrk="0" hangingPunct="0">
              <a:defRPr sz="2400">
                <a:solidFill>
                  <a:schemeClr val="tx1"/>
                </a:solidFill>
                <a:latin typeface="Arial" pitchFamily="34" charset="0"/>
                <a:ea typeface="MS PGothic" pitchFamily="34" charset="-128"/>
              </a:defRPr>
            </a:lvl3pPr>
            <a:lvl4pPr marL="1576037" indent="-225148" eaLnBrk="0" hangingPunct="0">
              <a:defRPr sz="2400">
                <a:solidFill>
                  <a:schemeClr val="tx1"/>
                </a:solidFill>
                <a:latin typeface="Arial" pitchFamily="34" charset="0"/>
                <a:ea typeface="MS PGothic" pitchFamily="34" charset="-128"/>
              </a:defRPr>
            </a:lvl4pPr>
            <a:lvl5pPr marL="2026333" indent="-225148" eaLnBrk="0" hangingPunct="0">
              <a:defRPr sz="2400">
                <a:solidFill>
                  <a:schemeClr val="tx1"/>
                </a:solidFill>
                <a:latin typeface="Arial" pitchFamily="34" charset="0"/>
                <a:ea typeface="MS PGothic" pitchFamily="34" charset="-128"/>
              </a:defRPr>
            </a:lvl5pPr>
            <a:lvl6pPr marL="2476630" indent="-225148" eaLnBrk="0" fontAlgn="base" hangingPunct="0">
              <a:spcBef>
                <a:spcPct val="0"/>
              </a:spcBef>
              <a:spcAft>
                <a:spcPct val="0"/>
              </a:spcAft>
              <a:defRPr sz="2400">
                <a:solidFill>
                  <a:schemeClr val="tx1"/>
                </a:solidFill>
                <a:latin typeface="Arial" pitchFamily="34" charset="0"/>
                <a:ea typeface="MS PGothic" pitchFamily="34" charset="-128"/>
              </a:defRPr>
            </a:lvl6pPr>
            <a:lvl7pPr marL="2926926" indent="-225148" eaLnBrk="0" fontAlgn="base" hangingPunct="0">
              <a:spcBef>
                <a:spcPct val="0"/>
              </a:spcBef>
              <a:spcAft>
                <a:spcPct val="0"/>
              </a:spcAft>
              <a:defRPr sz="2400">
                <a:solidFill>
                  <a:schemeClr val="tx1"/>
                </a:solidFill>
                <a:latin typeface="Arial" pitchFamily="34" charset="0"/>
                <a:ea typeface="MS PGothic" pitchFamily="34" charset="-128"/>
              </a:defRPr>
            </a:lvl7pPr>
            <a:lvl8pPr marL="3377222" indent="-225148" eaLnBrk="0" fontAlgn="base" hangingPunct="0">
              <a:spcBef>
                <a:spcPct val="0"/>
              </a:spcBef>
              <a:spcAft>
                <a:spcPct val="0"/>
              </a:spcAft>
              <a:defRPr sz="2400">
                <a:solidFill>
                  <a:schemeClr val="tx1"/>
                </a:solidFill>
                <a:latin typeface="Arial" pitchFamily="34" charset="0"/>
                <a:ea typeface="MS PGothic" pitchFamily="34" charset="-128"/>
              </a:defRPr>
            </a:lvl8pPr>
            <a:lvl9pPr marL="3827518" indent="-22514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AF156072-06F2-4D42-BF86-F1E3B3613651}" type="slidenum">
              <a:rPr lang="en-US" altLang="en-US" sz="1200">
                <a:solidFill>
                  <a:srgbClr val="000000"/>
                </a:solidFill>
                <a:latin typeface="Calibri" pitchFamily="34" charset="0"/>
              </a:rPr>
              <a:pPr eaLnBrk="1" hangingPunct="1"/>
              <a:t>79</a:t>
            </a:fld>
            <a:endParaRPr lang="en-US" altLang="en-US" sz="1200">
              <a:solidFill>
                <a:srgbClr val="000000"/>
              </a:solidFill>
              <a:latin typeface="Calibri" pitchFamily="34" charset="0"/>
            </a:endParaRPr>
          </a:p>
        </p:txBody>
      </p:sp>
    </p:spTree>
    <p:extLst>
      <p:ext uri="{BB962C8B-B14F-4D97-AF65-F5344CB8AC3E}">
        <p14:creationId xmlns:p14="http://schemas.microsoft.com/office/powerpoint/2010/main" val="629888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B04498-CF03-4EDC-89DC-2C28254F2F8C}" type="slidenum">
              <a:rPr lang="en-US" smtClean="0"/>
              <a:t>8</a:t>
            </a:fld>
            <a:endParaRPr lang="en-US"/>
          </a:p>
        </p:txBody>
      </p:sp>
    </p:spTree>
    <p:extLst>
      <p:ext uri="{BB962C8B-B14F-4D97-AF65-F5344CB8AC3E}">
        <p14:creationId xmlns:p14="http://schemas.microsoft.com/office/powerpoint/2010/main" val="13744508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B04498-CF03-4EDC-89DC-2C28254F2F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024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01AA7C-4E15-4BAE-804F-9D24D90E5777}" type="slidenum">
              <a:rPr lang="en-US" smtClean="0"/>
              <a:t>81</a:t>
            </a:fld>
            <a:endParaRPr lang="en-US"/>
          </a:p>
        </p:txBody>
      </p:sp>
    </p:spTree>
    <p:extLst>
      <p:ext uri="{BB962C8B-B14F-4D97-AF65-F5344CB8AC3E}">
        <p14:creationId xmlns:p14="http://schemas.microsoft.com/office/powerpoint/2010/main" val="2381331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82</a:t>
            </a:fld>
            <a:endParaRPr lang="en-US"/>
          </a:p>
        </p:txBody>
      </p:sp>
    </p:spTree>
    <p:extLst>
      <p:ext uri="{BB962C8B-B14F-4D97-AF65-F5344CB8AC3E}">
        <p14:creationId xmlns:p14="http://schemas.microsoft.com/office/powerpoint/2010/main" val="36490205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83</a:t>
            </a:fld>
            <a:endParaRPr lang="en-US"/>
          </a:p>
        </p:txBody>
      </p:sp>
    </p:spTree>
    <p:extLst>
      <p:ext uri="{BB962C8B-B14F-4D97-AF65-F5344CB8AC3E}">
        <p14:creationId xmlns:p14="http://schemas.microsoft.com/office/powerpoint/2010/main" val="42147600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84</a:t>
            </a:fld>
            <a:endParaRPr lang="en-US"/>
          </a:p>
        </p:txBody>
      </p:sp>
    </p:spTree>
    <p:extLst>
      <p:ext uri="{BB962C8B-B14F-4D97-AF65-F5344CB8AC3E}">
        <p14:creationId xmlns:p14="http://schemas.microsoft.com/office/powerpoint/2010/main" val="39610661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**See Systematic Screenings</a:t>
            </a:r>
            <a:r>
              <a:rPr lang="en-US" baseline="0" dirty="0">
                <a:ea typeface="ＭＳ Ｐゴシック" pitchFamily="34" charset="-128"/>
              </a:rPr>
              <a:t> of Behavior to Support Instruction page 164</a:t>
            </a:r>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09" indent="-285734" eaLnBrk="0" hangingPunct="0">
              <a:defRPr>
                <a:solidFill>
                  <a:schemeClr val="tx1"/>
                </a:solidFill>
                <a:latin typeface="Arial" charset="0"/>
                <a:ea typeface="ＭＳ Ｐゴシック" pitchFamily="34" charset="-128"/>
              </a:defRPr>
            </a:lvl2pPr>
            <a:lvl3pPr marL="1142937" indent="-228587" eaLnBrk="0" hangingPunct="0">
              <a:defRPr>
                <a:solidFill>
                  <a:schemeClr val="tx1"/>
                </a:solidFill>
                <a:latin typeface="Arial" charset="0"/>
                <a:ea typeface="ＭＳ Ｐゴシック" pitchFamily="34" charset="-128"/>
              </a:defRPr>
            </a:lvl3pPr>
            <a:lvl4pPr marL="1600112" indent="-228587" eaLnBrk="0" hangingPunct="0">
              <a:defRPr>
                <a:solidFill>
                  <a:schemeClr val="tx1"/>
                </a:solidFill>
                <a:latin typeface="Arial" charset="0"/>
                <a:ea typeface="ＭＳ Ｐゴシック" pitchFamily="34" charset="-128"/>
              </a:defRPr>
            </a:lvl4pPr>
            <a:lvl5pPr marL="2057287" indent="-228587" eaLnBrk="0" hangingPunct="0">
              <a:defRPr>
                <a:solidFill>
                  <a:schemeClr val="tx1"/>
                </a:solidFill>
                <a:latin typeface="Arial" charset="0"/>
                <a:ea typeface="ＭＳ Ｐゴシック" pitchFamily="34" charset="-128"/>
              </a:defRPr>
            </a:lvl5pPr>
            <a:lvl6pPr marL="2514461" indent="-228587" eaLnBrk="0" fontAlgn="base" hangingPunct="0">
              <a:spcBef>
                <a:spcPct val="0"/>
              </a:spcBef>
              <a:spcAft>
                <a:spcPct val="0"/>
              </a:spcAft>
              <a:defRPr>
                <a:solidFill>
                  <a:schemeClr val="tx1"/>
                </a:solidFill>
                <a:latin typeface="Arial" charset="0"/>
                <a:ea typeface="ＭＳ Ｐゴシック" pitchFamily="34" charset="-128"/>
              </a:defRPr>
            </a:lvl6pPr>
            <a:lvl7pPr marL="2971635" indent="-228587" eaLnBrk="0" fontAlgn="base" hangingPunct="0">
              <a:spcBef>
                <a:spcPct val="0"/>
              </a:spcBef>
              <a:spcAft>
                <a:spcPct val="0"/>
              </a:spcAft>
              <a:defRPr>
                <a:solidFill>
                  <a:schemeClr val="tx1"/>
                </a:solidFill>
                <a:latin typeface="Arial" charset="0"/>
                <a:ea typeface="ＭＳ Ｐゴシック" pitchFamily="34" charset="-128"/>
              </a:defRPr>
            </a:lvl7pPr>
            <a:lvl8pPr marL="3428810" indent="-228587" eaLnBrk="0" fontAlgn="base" hangingPunct="0">
              <a:spcBef>
                <a:spcPct val="0"/>
              </a:spcBef>
              <a:spcAft>
                <a:spcPct val="0"/>
              </a:spcAft>
              <a:defRPr>
                <a:solidFill>
                  <a:schemeClr val="tx1"/>
                </a:solidFill>
                <a:latin typeface="Arial" charset="0"/>
                <a:ea typeface="ＭＳ Ｐゴシック" pitchFamily="34" charset="-128"/>
              </a:defRPr>
            </a:lvl8pPr>
            <a:lvl9pPr marL="3885985" indent="-22858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85</a:t>
            </a:fld>
            <a:endParaRPr lang="en-US">
              <a:solidFill>
                <a:prstClr val="black"/>
              </a:solidFill>
              <a:latin typeface="Calibri" pitchFamily="34" charset="0"/>
            </a:endParaRPr>
          </a:p>
        </p:txBody>
      </p:sp>
    </p:spTree>
    <p:extLst>
      <p:ext uri="{BB962C8B-B14F-4D97-AF65-F5344CB8AC3E}">
        <p14:creationId xmlns:p14="http://schemas.microsoft.com/office/powerpoint/2010/main" val="14053086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788E3E-4005-4000-BBCD-F83A6C7560F8}" type="slidenum">
              <a:rPr lang="en-US" smtClean="0"/>
              <a:pPr>
                <a:defRPr/>
              </a:pPr>
              <a:t>86</a:t>
            </a:fld>
            <a:endParaRPr lang="en-US" dirty="0"/>
          </a:p>
        </p:txBody>
      </p:sp>
    </p:spTree>
    <p:extLst>
      <p:ext uri="{BB962C8B-B14F-4D97-AF65-F5344CB8AC3E}">
        <p14:creationId xmlns:p14="http://schemas.microsoft.com/office/powerpoint/2010/main" val="1829931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87</a:t>
            </a:fld>
            <a:endParaRPr lang="en-US">
              <a:solidFill>
                <a:prstClr val="black"/>
              </a:solidFill>
              <a:latin typeface="Calibri" pitchFamily="34" charset="0"/>
            </a:endParaRPr>
          </a:p>
        </p:txBody>
      </p:sp>
    </p:spTree>
    <p:extLst>
      <p:ext uri="{BB962C8B-B14F-4D97-AF65-F5344CB8AC3E}">
        <p14:creationId xmlns:p14="http://schemas.microsoft.com/office/powerpoint/2010/main" val="3220120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88</a:t>
            </a:fld>
            <a:endParaRPr lang="en-US">
              <a:solidFill>
                <a:prstClr val="black"/>
              </a:solidFill>
              <a:latin typeface="Calibri" pitchFamily="34" charset="0"/>
            </a:endParaRPr>
          </a:p>
        </p:txBody>
      </p:sp>
    </p:spTree>
    <p:extLst>
      <p:ext uri="{BB962C8B-B14F-4D97-AF65-F5344CB8AC3E}">
        <p14:creationId xmlns:p14="http://schemas.microsoft.com/office/powerpoint/2010/main" val="20122858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89</a:t>
            </a:fld>
            <a:endParaRPr lang="en-US">
              <a:solidFill>
                <a:prstClr val="black"/>
              </a:solidFill>
              <a:latin typeface="Calibri" pitchFamily="34" charset="0"/>
            </a:endParaRPr>
          </a:p>
        </p:txBody>
      </p:sp>
    </p:spTree>
    <p:extLst>
      <p:ext uri="{BB962C8B-B14F-4D97-AF65-F5344CB8AC3E}">
        <p14:creationId xmlns:p14="http://schemas.microsoft.com/office/powerpoint/2010/main" val="2176512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9</a:t>
            </a:fld>
            <a:endParaRPr lang="en-US"/>
          </a:p>
        </p:txBody>
      </p:sp>
    </p:spTree>
    <p:extLst>
      <p:ext uri="{BB962C8B-B14F-4D97-AF65-F5344CB8AC3E}">
        <p14:creationId xmlns:p14="http://schemas.microsoft.com/office/powerpoint/2010/main" val="12971569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09" indent="-285734" eaLnBrk="0" hangingPunct="0">
              <a:defRPr>
                <a:solidFill>
                  <a:schemeClr val="tx1"/>
                </a:solidFill>
                <a:latin typeface="Arial" charset="0"/>
                <a:ea typeface="ＭＳ Ｐゴシック" pitchFamily="34" charset="-128"/>
              </a:defRPr>
            </a:lvl2pPr>
            <a:lvl3pPr marL="1142937" indent="-228587" eaLnBrk="0" hangingPunct="0">
              <a:defRPr>
                <a:solidFill>
                  <a:schemeClr val="tx1"/>
                </a:solidFill>
                <a:latin typeface="Arial" charset="0"/>
                <a:ea typeface="ＭＳ Ｐゴシック" pitchFamily="34" charset="-128"/>
              </a:defRPr>
            </a:lvl3pPr>
            <a:lvl4pPr marL="1600112" indent="-228587" eaLnBrk="0" hangingPunct="0">
              <a:defRPr>
                <a:solidFill>
                  <a:schemeClr val="tx1"/>
                </a:solidFill>
                <a:latin typeface="Arial" charset="0"/>
                <a:ea typeface="ＭＳ Ｐゴシック" pitchFamily="34" charset="-128"/>
              </a:defRPr>
            </a:lvl4pPr>
            <a:lvl5pPr marL="2057287" indent="-228587" eaLnBrk="0" hangingPunct="0">
              <a:defRPr>
                <a:solidFill>
                  <a:schemeClr val="tx1"/>
                </a:solidFill>
                <a:latin typeface="Arial" charset="0"/>
                <a:ea typeface="ＭＳ Ｐゴシック" pitchFamily="34" charset="-128"/>
              </a:defRPr>
            </a:lvl5pPr>
            <a:lvl6pPr marL="2514461" indent="-228587" eaLnBrk="0" fontAlgn="base" hangingPunct="0">
              <a:spcBef>
                <a:spcPct val="0"/>
              </a:spcBef>
              <a:spcAft>
                <a:spcPct val="0"/>
              </a:spcAft>
              <a:defRPr>
                <a:solidFill>
                  <a:schemeClr val="tx1"/>
                </a:solidFill>
                <a:latin typeface="Arial" charset="0"/>
                <a:ea typeface="ＭＳ Ｐゴシック" pitchFamily="34" charset="-128"/>
              </a:defRPr>
            </a:lvl6pPr>
            <a:lvl7pPr marL="2971635" indent="-228587" eaLnBrk="0" fontAlgn="base" hangingPunct="0">
              <a:spcBef>
                <a:spcPct val="0"/>
              </a:spcBef>
              <a:spcAft>
                <a:spcPct val="0"/>
              </a:spcAft>
              <a:defRPr>
                <a:solidFill>
                  <a:schemeClr val="tx1"/>
                </a:solidFill>
                <a:latin typeface="Arial" charset="0"/>
                <a:ea typeface="ＭＳ Ｐゴシック" pitchFamily="34" charset="-128"/>
              </a:defRPr>
            </a:lvl7pPr>
            <a:lvl8pPr marL="3428810" indent="-228587" eaLnBrk="0" fontAlgn="base" hangingPunct="0">
              <a:spcBef>
                <a:spcPct val="0"/>
              </a:spcBef>
              <a:spcAft>
                <a:spcPct val="0"/>
              </a:spcAft>
              <a:defRPr>
                <a:solidFill>
                  <a:schemeClr val="tx1"/>
                </a:solidFill>
                <a:latin typeface="Arial" charset="0"/>
                <a:ea typeface="ＭＳ Ｐゴシック" pitchFamily="34" charset="-128"/>
              </a:defRPr>
            </a:lvl8pPr>
            <a:lvl9pPr marL="3885985" indent="-22858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90</a:t>
            </a:fld>
            <a:endParaRPr lang="en-US">
              <a:solidFill>
                <a:prstClr val="black"/>
              </a:solidFill>
              <a:latin typeface="Calibri" pitchFamily="34" charset="0"/>
            </a:endParaRPr>
          </a:p>
        </p:txBody>
      </p:sp>
    </p:spTree>
    <p:extLst>
      <p:ext uri="{BB962C8B-B14F-4D97-AF65-F5344CB8AC3E}">
        <p14:creationId xmlns:p14="http://schemas.microsoft.com/office/powerpoint/2010/main" val="25034952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09" indent="-285734" eaLnBrk="0" hangingPunct="0">
              <a:defRPr>
                <a:solidFill>
                  <a:schemeClr val="tx1"/>
                </a:solidFill>
                <a:latin typeface="Arial" charset="0"/>
                <a:ea typeface="ＭＳ Ｐゴシック" pitchFamily="34" charset="-128"/>
              </a:defRPr>
            </a:lvl2pPr>
            <a:lvl3pPr marL="1142937" indent="-228587" eaLnBrk="0" hangingPunct="0">
              <a:defRPr>
                <a:solidFill>
                  <a:schemeClr val="tx1"/>
                </a:solidFill>
                <a:latin typeface="Arial" charset="0"/>
                <a:ea typeface="ＭＳ Ｐゴシック" pitchFamily="34" charset="-128"/>
              </a:defRPr>
            </a:lvl3pPr>
            <a:lvl4pPr marL="1600112" indent="-228587" eaLnBrk="0" hangingPunct="0">
              <a:defRPr>
                <a:solidFill>
                  <a:schemeClr val="tx1"/>
                </a:solidFill>
                <a:latin typeface="Arial" charset="0"/>
                <a:ea typeface="ＭＳ Ｐゴシック" pitchFamily="34" charset="-128"/>
              </a:defRPr>
            </a:lvl4pPr>
            <a:lvl5pPr marL="2057287" indent="-228587" eaLnBrk="0" hangingPunct="0">
              <a:defRPr>
                <a:solidFill>
                  <a:schemeClr val="tx1"/>
                </a:solidFill>
                <a:latin typeface="Arial" charset="0"/>
                <a:ea typeface="ＭＳ Ｐゴシック" pitchFamily="34" charset="-128"/>
              </a:defRPr>
            </a:lvl5pPr>
            <a:lvl6pPr marL="2514461" indent="-228587" eaLnBrk="0" fontAlgn="base" hangingPunct="0">
              <a:spcBef>
                <a:spcPct val="0"/>
              </a:spcBef>
              <a:spcAft>
                <a:spcPct val="0"/>
              </a:spcAft>
              <a:defRPr>
                <a:solidFill>
                  <a:schemeClr val="tx1"/>
                </a:solidFill>
                <a:latin typeface="Arial" charset="0"/>
                <a:ea typeface="ＭＳ Ｐゴシック" pitchFamily="34" charset="-128"/>
              </a:defRPr>
            </a:lvl6pPr>
            <a:lvl7pPr marL="2971635" indent="-228587" eaLnBrk="0" fontAlgn="base" hangingPunct="0">
              <a:spcBef>
                <a:spcPct val="0"/>
              </a:spcBef>
              <a:spcAft>
                <a:spcPct val="0"/>
              </a:spcAft>
              <a:defRPr>
                <a:solidFill>
                  <a:schemeClr val="tx1"/>
                </a:solidFill>
                <a:latin typeface="Arial" charset="0"/>
                <a:ea typeface="ＭＳ Ｐゴシック" pitchFamily="34" charset="-128"/>
              </a:defRPr>
            </a:lvl7pPr>
            <a:lvl8pPr marL="3428810" indent="-228587" eaLnBrk="0" fontAlgn="base" hangingPunct="0">
              <a:spcBef>
                <a:spcPct val="0"/>
              </a:spcBef>
              <a:spcAft>
                <a:spcPct val="0"/>
              </a:spcAft>
              <a:defRPr>
                <a:solidFill>
                  <a:schemeClr val="tx1"/>
                </a:solidFill>
                <a:latin typeface="Arial" charset="0"/>
                <a:ea typeface="ＭＳ Ｐゴシック" pitchFamily="34" charset="-128"/>
              </a:defRPr>
            </a:lvl8pPr>
            <a:lvl9pPr marL="3885985" indent="-22858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91</a:t>
            </a:fld>
            <a:endParaRPr lang="en-US">
              <a:solidFill>
                <a:prstClr val="black"/>
              </a:solidFill>
              <a:latin typeface="Calibri" pitchFamily="34" charset="0"/>
            </a:endParaRPr>
          </a:p>
        </p:txBody>
      </p:sp>
    </p:spTree>
    <p:extLst>
      <p:ext uri="{BB962C8B-B14F-4D97-AF65-F5344CB8AC3E}">
        <p14:creationId xmlns:p14="http://schemas.microsoft.com/office/powerpoint/2010/main" val="12595308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395288" y="692150"/>
            <a:ext cx="6070600" cy="3416300"/>
          </a:xfrm>
          <a:noFill/>
          <a:ln>
            <a:solidFill>
              <a:srgbClr val="000000"/>
            </a:solidFill>
            <a:miter lim="800000"/>
            <a:headEnd/>
            <a:tailEnd/>
          </a:ln>
        </p:spPr>
      </p:sp>
      <p:sp>
        <p:nvSpPr>
          <p:cNvPr id="45058" name="Notes Placeholder 2"/>
          <p:cNvSpPr>
            <a:spLocks noGrp="1"/>
          </p:cNvSpPr>
          <p:nvPr>
            <p:ph type="body" idx="1"/>
          </p:nvPr>
        </p:nvSpPr>
        <p:spPr bwMode="auto">
          <a:xfrm>
            <a:off x="912817" y="4345588"/>
            <a:ext cx="5032374" cy="4112925"/>
          </a:xfrm>
          <a:noFill/>
        </p:spPr>
        <p:txBody>
          <a:bodyPr wrap="square" lIns="91989" tIns="45188" rIns="91989" bIns="45188"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769482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395288" y="692150"/>
            <a:ext cx="6070600" cy="3416300"/>
          </a:xfrm>
          <a:noFill/>
          <a:ln>
            <a:solidFill>
              <a:srgbClr val="000000"/>
            </a:solidFill>
            <a:miter lim="800000"/>
            <a:headEnd/>
            <a:tailEnd/>
          </a:ln>
        </p:spPr>
      </p:sp>
      <p:sp>
        <p:nvSpPr>
          <p:cNvPr id="45058" name="Notes Placeholder 2"/>
          <p:cNvSpPr>
            <a:spLocks noGrp="1"/>
          </p:cNvSpPr>
          <p:nvPr>
            <p:ph type="body" idx="1"/>
          </p:nvPr>
        </p:nvSpPr>
        <p:spPr bwMode="auto">
          <a:xfrm>
            <a:off x="912817" y="4345588"/>
            <a:ext cx="5032374" cy="4112925"/>
          </a:xfrm>
          <a:noFill/>
        </p:spPr>
        <p:txBody>
          <a:bodyPr wrap="square" lIns="91989" tIns="45188" rIns="91989" bIns="45188"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493402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395288" y="692150"/>
            <a:ext cx="6070600" cy="3416300"/>
          </a:xfrm>
          <a:noFill/>
          <a:ln>
            <a:solidFill>
              <a:srgbClr val="000000"/>
            </a:solidFill>
            <a:miter lim="800000"/>
            <a:headEnd/>
            <a:tailEnd/>
          </a:ln>
        </p:spPr>
      </p:sp>
      <p:sp>
        <p:nvSpPr>
          <p:cNvPr id="45058" name="Notes Placeholder 2"/>
          <p:cNvSpPr>
            <a:spLocks noGrp="1"/>
          </p:cNvSpPr>
          <p:nvPr>
            <p:ph type="body" idx="1"/>
          </p:nvPr>
        </p:nvSpPr>
        <p:spPr bwMode="auto">
          <a:xfrm>
            <a:off x="912817" y="4345588"/>
            <a:ext cx="5032374" cy="4112925"/>
          </a:xfrm>
          <a:noFill/>
        </p:spPr>
        <p:txBody>
          <a:bodyPr wrap="square" lIns="91989" tIns="45188" rIns="91989" bIns="45188"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82337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395288" y="692150"/>
            <a:ext cx="6070600" cy="3416300"/>
          </a:xfrm>
          <a:noFill/>
          <a:ln>
            <a:solidFill>
              <a:srgbClr val="000000"/>
            </a:solidFill>
            <a:miter lim="800000"/>
            <a:headEnd/>
            <a:tailEnd/>
          </a:ln>
        </p:spPr>
      </p:sp>
      <p:sp>
        <p:nvSpPr>
          <p:cNvPr id="45058" name="Notes Placeholder 2"/>
          <p:cNvSpPr>
            <a:spLocks noGrp="1"/>
          </p:cNvSpPr>
          <p:nvPr>
            <p:ph type="body" idx="1"/>
          </p:nvPr>
        </p:nvSpPr>
        <p:spPr bwMode="auto">
          <a:xfrm>
            <a:off x="912817" y="4345588"/>
            <a:ext cx="5032374" cy="4112925"/>
          </a:xfrm>
          <a:noFill/>
        </p:spPr>
        <p:txBody>
          <a:bodyPr wrap="square" lIns="91989" tIns="45188" rIns="91989" bIns="45188"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074780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395288" y="692150"/>
            <a:ext cx="6070600" cy="3416300"/>
          </a:xfrm>
          <a:noFill/>
          <a:ln>
            <a:solidFill>
              <a:srgbClr val="000000"/>
            </a:solidFill>
            <a:miter lim="800000"/>
            <a:headEnd/>
            <a:tailEnd/>
          </a:ln>
        </p:spPr>
      </p:sp>
      <p:sp>
        <p:nvSpPr>
          <p:cNvPr id="45058" name="Notes Placeholder 2"/>
          <p:cNvSpPr>
            <a:spLocks noGrp="1"/>
          </p:cNvSpPr>
          <p:nvPr>
            <p:ph type="body" idx="1"/>
          </p:nvPr>
        </p:nvSpPr>
        <p:spPr bwMode="auto">
          <a:xfrm>
            <a:off x="912817" y="4345588"/>
            <a:ext cx="5032374" cy="4112925"/>
          </a:xfrm>
          <a:noFill/>
        </p:spPr>
        <p:txBody>
          <a:bodyPr wrap="square" lIns="91989" tIns="45188" rIns="91989" bIns="45188"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5492416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128002" name="Notes Placeholder 2"/>
          <p:cNvSpPr>
            <a:spLocks noGrp="1"/>
          </p:cNvSpPr>
          <p:nvPr>
            <p:ph type="body" idx="1"/>
          </p:nvPr>
        </p:nvSpPr>
        <p:spPr bwMode="auto">
          <a:noFill/>
        </p:spPr>
        <p:txBody>
          <a:bodyPr wrap="square" lIns="91420" tIns="45711" rIns="91420" bIns="45711" numCol="1" anchor="t" anchorCtr="0" compatLnSpc="1">
            <a:prstTxWarp prst="textNoShape">
              <a:avLst/>
            </a:prstTxWarp>
          </a:bodyPr>
          <a:lstStyle/>
          <a:p>
            <a:pPr marL="0" indent="0">
              <a:buFont typeface="Arial" pitchFamily="34" charset="0"/>
              <a:buNone/>
            </a:pPr>
            <a:endParaRPr lang="en-US" dirty="0"/>
          </a:p>
        </p:txBody>
      </p:sp>
      <p:sp>
        <p:nvSpPr>
          <p:cNvPr id="4" name="Slide Number Placeholder 3"/>
          <p:cNvSpPr>
            <a:spLocks noGrp="1"/>
          </p:cNvSpPr>
          <p:nvPr>
            <p:ph type="sldNum" sz="quarter" idx="5"/>
          </p:nvPr>
        </p:nvSpPr>
        <p:spPr/>
        <p:txBody>
          <a:bodyPr/>
          <a:lstStyle/>
          <a:p>
            <a:pPr>
              <a:defRPr/>
            </a:pPr>
            <a:fld id="{3D7CA083-E10A-4866-9048-D8A0A21D9D53}" type="slidenum">
              <a:rPr lang="en-US" smtClean="0"/>
              <a:pPr>
                <a:defRPr/>
              </a:pPr>
              <a:t>97</a:t>
            </a:fld>
            <a:endParaRPr lang="en-US"/>
          </a:p>
        </p:txBody>
      </p:sp>
    </p:spTree>
    <p:extLst>
      <p:ext uri="{BB962C8B-B14F-4D97-AF65-F5344CB8AC3E}">
        <p14:creationId xmlns:p14="http://schemas.microsoft.com/office/powerpoint/2010/main" val="42825208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52248-4858-01E7-7682-87A8ED37A7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211DB-63C6-F89E-E6A8-2F672C66F1D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5904B59-068D-9634-1578-CD156992DF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405235-8CFD-169E-6C6A-12A178CFB37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3542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788E3E-4005-4000-BBCD-F83A6C7560F8}" type="slidenum">
              <a:rPr lang="en-US" smtClean="0"/>
              <a:pPr>
                <a:defRPr/>
              </a:pPr>
              <a:t>99</a:t>
            </a:fld>
            <a:endParaRPr lang="en-US" dirty="0"/>
          </a:p>
        </p:txBody>
      </p:sp>
    </p:spTree>
    <p:extLst>
      <p:ext uri="{BB962C8B-B14F-4D97-AF65-F5344CB8AC3E}">
        <p14:creationId xmlns:p14="http://schemas.microsoft.com/office/powerpoint/2010/main" val="749440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endParaRPr lang="en-US"/>
          </a:p>
        </p:txBody>
      </p:sp>
    </p:spTree>
    <p:extLst>
      <p:ext uri="{BB962C8B-B14F-4D97-AF65-F5344CB8AC3E}">
        <p14:creationId xmlns:p14="http://schemas.microsoft.com/office/powerpoint/2010/main" val="3106957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480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solidFill>
                <a:srgbClr val="46464A">
                  <a:shade val="90000"/>
                </a:srgbClr>
              </a:solidFill>
            </a:endParaRP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a:lstStyle>
            <a:lvl1pPr>
              <a:defRPr/>
            </a:lvl1pPr>
          </a:lstStyle>
          <a:p>
            <a:pPr>
              <a:defRPr/>
            </a:pPr>
            <a:r>
              <a:rPr lang="en-US"/>
              <a:t>Ci3T II 2014-2015 </a:t>
            </a:r>
            <a:fld id="{F37D365C-14BA-4E89-A6F0-6574D271F140}" type="slidenum">
              <a:rPr lang="en-US" smtClean="0">
                <a:solidFill>
                  <a:srgbClr val="46464A">
                    <a:shade val="90000"/>
                  </a:srgbClr>
                </a:solidFill>
              </a:rPr>
              <a:pPr>
                <a:defRPr/>
              </a:pPr>
              <a:t>‹#›</a:t>
            </a:fld>
            <a:endParaRPr lang="en-US">
              <a:solidFill>
                <a:srgbClr val="46464A">
                  <a:shade val="90000"/>
                </a:srgbClr>
              </a:solidFill>
            </a:endParaRPr>
          </a:p>
        </p:txBody>
      </p:sp>
    </p:spTree>
    <p:extLst>
      <p:ext uri="{BB962C8B-B14F-4D97-AF65-F5344CB8AC3E}">
        <p14:creationId xmlns:p14="http://schemas.microsoft.com/office/powerpoint/2010/main" val="3317112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solidFill>
                <a:srgbClr val="46464A">
                  <a:shade val="90000"/>
                </a:srgbClr>
              </a:solidFill>
            </a:endParaRP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a:lstStyle>
            <a:lvl1pPr>
              <a:defRPr/>
            </a:lvl1pPr>
          </a:lstStyle>
          <a:p>
            <a:pPr>
              <a:defRPr/>
            </a:pPr>
            <a:r>
              <a:rPr lang="en-US"/>
              <a:t>Ci3T II 2014-2015 </a:t>
            </a:r>
            <a:fld id="{F37D365C-14BA-4E89-A6F0-6574D271F140}" type="slidenum">
              <a:rPr lang="en-US" smtClean="0">
                <a:solidFill>
                  <a:srgbClr val="46464A">
                    <a:shade val="90000"/>
                  </a:srgbClr>
                </a:solidFill>
              </a:rPr>
              <a:pPr>
                <a:defRPr/>
              </a:pPr>
              <a:t>‹#›</a:t>
            </a:fld>
            <a:endParaRPr lang="en-US">
              <a:solidFill>
                <a:srgbClr val="46464A">
                  <a:shade val="90000"/>
                </a:srgbClr>
              </a:solidFill>
            </a:endParaRPr>
          </a:p>
        </p:txBody>
      </p:sp>
    </p:spTree>
    <p:extLst>
      <p:ext uri="{BB962C8B-B14F-4D97-AF65-F5344CB8AC3E}">
        <p14:creationId xmlns:p14="http://schemas.microsoft.com/office/powerpoint/2010/main" val="3317112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a:t>Click to edit Master title style</a:t>
            </a:r>
            <a:endParaRPr/>
          </a:p>
        </p:txBody>
      </p:sp>
      <p:sp>
        <p:nvSpPr>
          <p:cNvPr id="8" name="Rectangle 8"/>
          <p:cNvSpPr>
            <a:spLocks noGrp="1"/>
          </p:cNvSpPr>
          <p:nvPr>
            <p:ph type="body" sz="quarter" idx="13"/>
          </p:nvPr>
        </p:nvSpPr>
        <p:spPr>
          <a:xfrm>
            <a:off x="406400" y="381000"/>
            <a:ext cx="107696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1" name="Rectangle 11"/>
          <p:cNvSpPr>
            <a:spLocks noGrp="1"/>
          </p:cNvSpPr>
          <p:nvPr>
            <p:ph sz="quarter" idx="15"/>
          </p:nvPr>
        </p:nvSpPr>
        <p:spPr>
          <a:xfrm>
            <a:off x="406400" y="609600"/>
            <a:ext cx="107696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Rectangle 9"/>
          <p:cNvSpPr>
            <a:spLocks noGrp="1"/>
          </p:cNvSpPr>
          <p:nvPr>
            <p:ph type="dt" sz="half" idx="16"/>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endParaRPr lang="en-US"/>
          </a:p>
        </p:txBody>
      </p:sp>
      <p:sp>
        <p:nvSpPr>
          <p:cNvPr id="6" name="Rectangle 10"/>
          <p:cNvSpPr>
            <a:spLocks noGrp="1"/>
          </p:cNvSpPr>
          <p:nvPr>
            <p:ph type="sldNum" sz="quarter" idx="17"/>
          </p:nvPr>
        </p:nvSpPr>
        <p:spPr>
          <a:xfrm>
            <a:off x="8737600" y="6356351"/>
            <a:ext cx="2844800" cy="365125"/>
          </a:xfrm>
          <a:prstGeom prst="rect">
            <a:avLst/>
          </a:prstGeom>
        </p:spPr>
        <p:txBody>
          <a:bodyPr/>
          <a:lstStyle>
            <a:lvl1pPr>
              <a:defRPr/>
            </a:lvl1pPr>
            <a:extLst/>
          </a:lstStyle>
          <a:p>
            <a:pPr>
              <a:defRPr/>
            </a:pPr>
            <a:r>
              <a:rPr lang="en-US" dirty="0"/>
              <a:t> MTSS:Ci3T II 2014-2015 </a:t>
            </a:r>
            <a:fld id="{DD9A9FE0-D006-4324-B3B9-B12B2E47A970}" type="slidenum">
              <a:rPr lang="en-US" smtClean="0"/>
              <a:pPr>
                <a:defRPr/>
              </a:pPr>
              <a:t>‹#›</a:t>
            </a:fld>
            <a:endParaRPr lang="en-US" dirty="0"/>
          </a:p>
        </p:txBody>
      </p:sp>
      <p:sp>
        <p:nvSpPr>
          <p:cNvPr id="7" name="Rectangle 12"/>
          <p:cNvSpPr>
            <a:spLocks noGrp="1"/>
          </p:cNvSpPr>
          <p:nvPr>
            <p:ph type="ftr" sz="quarter" idx="18"/>
          </p:nvPr>
        </p:nvSpPr>
        <p:spPr>
          <a:xfrm>
            <a:off x="4165600" y="6356351"/>
            <a:ext cx="3860800" cy="365125"/>
          </a:xfrm>
          <a:prstGeom prst="rect">
            <a:avLst/>
          </a:prstGeom>
        </p:spPr>
        <p:txBody>
          <a:bodyPr/>
          <a:lstStyle>
            <a:lvl1pPr>
              <a:defRPr/>
            </a:lvl1pPr>
            <a:extLst/>
          </a:lstStyle>
          <a:p>
            <a:pPr>
              <a:defRPr/>
            </a:pPr>
            <a:endParaRPr lang="en-US" dirty="0"/>
          </a:p>
        </p:txBody>
      </p:sp>
    </p:spTree>
    <p:extLst>
      <p:ext uri="{BB962C8B-B14F-4D97-AF65-F5344CB8AC3E}">
        <p14:creationId xmlns:p14="http://schemas.microsoft.com/office/powerpoint/2010/main" val="3505292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p>
            <a:r>
              <a:rPr lang="en-US"/>
              <a:t>Click to edit Master title style</a:t>
            </a:r>
            <a:endParaRPr/>
          </a:p>
        </p:txBody>
      </p:sp>
      <p:sp>
        <p:nvSpPr>
          <p:cNvPr id="31" name="Rectangle 8"/>
          <p:cNvSpPr>
            <a:spLocks noGrp="1"/>
          </p:cNvSpPr>
          <p:nvPr>
            <p:ph type="body" sz="quarter" idx="13"/>
          </p:nvPr>
        </p:nvSpPr>
        <p:spPr>
          <a:xfrm>
            <a:off x="406400" y="381000"/>
            <a:ext cx="5287264"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9" name="Rectangle 11"/>
          <p:cNvSpPr>
            <a:spLocks noGrp="1"/>
          </p:cNvSpPr>
          <p:nvPr>
            <p:ph sz="quarter" idx="15"/>
          </p:nvPr>
        </p:nvSpPr>
        <p:spPr>
          <a:xfrm>
            <a:off x="406400" y="609600"/>
            <a:ext cx="5283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Rectangle 8"/>
          <p:cNvSpPr>
            <a:spLocks noGrp="1"/>
          </p:cNvSpPr>
          <p:nvPr>
            <p:ph type="body" sz="quarter" idx="16"/>
          </p:nvPr>
        </p:nvSpPr>
        <p:spPr>
          <a:xfrm>
            <a:off x="5888736" y="381000"/>
            <a:ext cx="5287264"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5" name="Rectangle 11"/>
          <p:cNvSpPr>
            <a:spLocks noGrp="1"/>
          </p:cNvSpPr>
          <p:nvPr>
            <p:ph sz="quarter" idx="17"/>
          </p:nvPr>
        </p:nvSpPr>
        <p:spPr>
          <a:xfrm>
            <a:off x="5888736" y="609600"/>
            <a:ext cx="5283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Rectangle 13"/>
          <p:cNvSpPr>
            <a:spLocks noGrp="1"/>
          </p:cNvSpPr>
          <p:nvPr>
            <p:ph type="dt" sz="half" idx="18"/>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endParaRPr lang="en-US"/>
          </a:p>
        </p:txBody>
      </p:sp>
      <p:sp>
        <p:nvSpPr>
          <p:cNvPr id="8" name="Rectangle 16"/>
          <p:cNvSpPr>
            <a:spLocks noGrp="1"/>
          </p:cNvSpPr>
          <p:nvPr>
            <p:ph type="sldNum" sz="quarter" idx="19"/>
          </p:nvPr>
        </p:nvSpPr>
        <p:spPr>
          <a:xfrm>
            <a:off x="8737600" y="6356351"/>
            <a:ext cx="2844800" cy="365125"/>
          </a:xfrm>
          <a:prstGeom prst="rect">
            <a:avLst/>
          </a:prstGeom>
        </p:spPr>
        <p:txBody>
          <a:bodyPr/>
          <a:lstStyle>
            <a:lvl1pPr>
              <a:defRPr/>
            </a:lvl1pPr>
            <a:extLst/>
          </a:lstStyle>
          <a:p>
            <a:pPr>
              <a:defRPr/>
            </a:pPr>
            <a:r>
              <a:rPr lang="en-US" dirty="0"/>
              <a:t> MTSS:Ci3T II 2014-2015 </a:t>
            </a:r>
            <a:fld id="{041AAB7B-AAFA-4E6A-84F2-7B3B85B85050}" type="slidenum">
              <a:rPr lang="en-US" smtClean="0"/>
              <a:pPr>
                <a:defRPr/>
              </a:pPr>
              <a:t>‹#›</a:t>
            </a:fld>
            <a:endParaRPr lang="en-US" dirty="0"/>
          </a:p>
        </p:txBody>
      </p:sp>
      <p:sp>
        <p:nvSpPr>
          <p:cNvPr id="10" name="Rectangle 17"/>
          <p:cNvSpPr>
            <a:spLocks noGrp="1"/>
          </p:cNvSpPr>
          <p:nvPr>
            <p:ph type="ftr" sz="quarter" idx="20"/>
          </p:nvPr>
        </p:nvSpPr>
        <p:spPr>
          <a:xfrm>
            <a:off x="4165600" y="6356351"/>
            <a:ext cx="3860800" cy="365125"/>
          </a:xfrm>
          <a:prstGeom prst="rect">
            <a:avLst/>
          </a:prstGeom>
        </p:spPr>
        <p:txBody>
          <a:bodyPr/>
          <a:lstStyle>
            <a:lvl1pPr>
              <a:defRPr/>
            </a:lvl1pPr>
            <a:extLst/>
          </a:lstStyle>
          <a:p>
            <a:pPr>
              <a:defRPr/>
            </a:pPr>
            <a:endParaRPr lang="en-US" dirty="0"/>
          </a:p>
        </p:txBody>
      </p:sp>
    </p:spTree>
    <p:extLst>
      <p:ext uri="{BB962C8B-B14F-4D97-AF65-F5344CB8AC3E}">
        <p14:creationId xmlns:p14="http://schemas.microsoft.com/office/powerpoint/2010/main" val="287197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21C2E579-2133-39CD-C694-C6A1C521FFEB}"/>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6/18/25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694" r:id="rId28"/>
    <p:sldLayoutId id="2147483695" r:id="rId29"/>
    <p:sldLayoutId id="2147483741" r:id="rId30"/>
    <p:sldLayoutId id="2147483742" r:id="rId31"/>
    <p:sldLayoutId id="2147483743" r:id="rId32"/>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8.jpeg"/></Relationships>
</file>

<file path=ppt/slides/_rels/slide100.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jpg"/><Relationship Id="rId18" Type="http://schemas.openxmlformats.org/officeDocument/2006/relationships/image" Target="../media/image59.jpg"/><Relationship Id="rId3" Type="http://schemas.openxmlformats.org/officeDocument/2006/relationships/notesSlide" Target="../notesSlides/notesSlide100.xml"/><Relationship Id="rId21" Type="http://schemas.openxmlformats.org/officeDocument/2006/relationships/image" Target="../media/image62.jpg"/><Relationship Id="rId7" Type="http://schemas.openxmlformats.org/officeDocument/2006/relationships/image" Target="../media/image48.jpg"/><Relationship Id="rId12" Type="http://schemas.openxmlformats.org/officeDocument/2006/relationships/image" Target="../media/image53.jpg"/><Relationship Id="rId17" Type="http://schemas.openxmlformats.org/officeDocument/2006/relationships/image" Target="../media/image58.jpg"/><Relationship Id="rId2" Type="http://schemas.openxmlformats.org/officeDocument/2006/relationships/slideLayout" Target="../slideLayouts/slideLayout2.xml"/><Relationship Id="rId16" Type="http://schemas.openxmlformats.org/officeDocument/2006/relationships/image" Target="../media/image57.jpg"/><Relationship Id="rId20" Type="http://schemas.openxmlformats.org/officeDocument/2006/relationships/image" Target="../media/image61.jpg"/><Relationship Id="rId1" Type="http://schemas.openxmlformats.org/officeDocument/2006/relationships/tags" Target="../tags/tag101.xml"/><Relationship Id="rId6" Type="http://schemas.openxmlformats.org/officeDocument/2006/relationships/image" Target="../media/image67.png"/><Relationship Id="rId11" Type="http://schemas.openxmlformats.org/officeDocument/2006/relationships/image" Target="../media/image52.jpg"/><Relationship Id="rId5" Type="http://schemas.openxmlformats.org/officeDocument/2006/relationships/image" Target="../media/image66.png"/><Relationship Id="rId15" Type="http://schemas.openxmlformats.org/officeDocument/2006/relationships/image" Target="../media/image56.jpg"/><Relationship Id="rId23" Type="http://schemas.openxmlformats.org/officeDocument/2006/relationships/image" Target="../media/image64.jpg"/><Relationship Id="rId10" Type="http://schemas.openxmlformats.org/officeDocument/2006/relationships/image" Target="../media/image51.jpg"/><Relationship Id="rId19" Type="http://schemas.openxmlformats.org/officeDocument/2006/relationships/image" Target="../media/image60.jpg"/><Relationship Id="rId4" Type="http://schemas.openxmlformats.org/officeDocument/2006/relationships/image" Target="../media/image100.png"/><Relationship Id="rId9" Type="http://schemas.openxmlformats.org/officeDocument/2006/relationships/image" Target="../media/image50.jpg"/><Relationship Id="rId14" Type="http://schemas.openxmlformats.org/officeDocument/2006/relationships/image" Target="../media/image55.jpg"/><Relationship Id="rId22" Type="http://schemas.openxmlformats.org/officeDocument/2006/relationships/image" Target="../media/image63.jp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0.xml"/><Relationship Id="rId1" Type="http://schemas.openxmlformats.org/officeDocument/2006/relationships/tags" Target="../tags/tag10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0.xml"/><Relationship Id="rId1" Type="http://schemas.openxmlformats.org/officeDocument/2006/relationships/tags" Target="../tags/tag10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0.xml"/><Relationship Id="rId1" Type="http://schemas.openxmlformats.org/officeDocument/2006/relationships/tags" Target="../tags/tag106.xml"/><Relationship Id="rId4" Type="http://schemas.openxmlformats.org/officeDocument/2006/relationships/image" Target="../media/image104.tmp"/></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0.xml"/><Relationship Id="rId1" Type="http://schemas.openxmlformats.org/officeDocument/2006/relationships/tags" Target="../tags/tag107.xml"/><Relationship Id="rId4" Type="http://schemas.openxmlformats.org/officeDocument/2006/relationships/image" Target="../media/image120.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0.xml"/><Relationship Id="rId1" Type="http://schemas.openxmlformats.org/officeDocument/2006/relationships/tags" Target="../tags/tag109.xml"/><Relationship Id="rId5" Type="http://schemas.openxmlformats.org/officeDocument/2006/relationships/image" Target="../media/image67.png"/><Relationship Id="rId4" Type="http://schemas.openxmlformats.org/officeDocument/2006/relationships/image" Target="../media/image66.png"/></Relationships>
</file>

<file path=ppt/slides/_rels/slide109.xml.rels><?xml version="1.0" encoding="UTF-8" standalone="yes"?>
<Relationships xmlns="http://schemas.openxmlformats.org/package/2006/relationships"><Relationship Id="rId26" Type="http://schemas.openxmlformats.org/officeDocument/2006/relationships/image" Target="../media/image140.jpg"/><Relationship Id="rId21" Type="http://schemas.openxmlformats.org/officeDocument/2006/relationships/image" Target="../media/image135.jpg"/><Relationship Id="rId42" Type="http://schemas.openxmlformats.org/officeDocument/2006/relationships/image" Target="../media/image156.jpg"/><Relationship Id="rId47" Type="http://schemas.openxmlformats.org/officeDocument/2006/relationships/image" Target="../media/image161.jpg"/><Relationship Id="rId63" Type="http://schemas.openxmlformats.org/officeDocument/2006/relationships/image" Target="../media/image59.jpg"/><Relationship Id="rId68" Type="http://schemas.openxmlformats.org/officeDocument/2006/relationships/image" Target="../media/image64.jpg"/><Relationship Id="rId7" Type="http://schemas.openxmlformats.org/officeDocument/2006/relationships/image" Target="../media/image121.jpg"/><Relationship Id="rId71" Type="http://schemas.openxmlformats.org/officeDocument/2006/relationships/image" Target="../media/image75.png"/><Relationship Id="rId2" Type="http://schemas.openxmlformats.org/officeDocument/2006/relationships/slideLayout" Target="../slideLayouts/slideLayout10.xml"/><Relationship Id="rId16" Type="http://schemas.openxmlformats.org/officeDocument/2006/relationships/image" Target="../media/image130.jpg"/><Relationship Id="rId29" Type="http://schemas.openxmlformats.org/officeDocument/2006/relationships/image" Target="../media/image143.jpg"/><Relationship Id="rId11" Type="http://schemas.openxmlformats.org/officeDocument/2006/relationships/image" Target="../media/image125.jpg"/><Relationship Id="rId24" Type="http://schemas.openxmlformats.org/officeDocument/2006/relationships/image" Target="../media/image138.jpg"/><Relationship Id="rId32" Type="http://schemas.openxmlformats.org/officeDocument/2006/relationships/image" Target="../media/image146.jpg"/><Relationship Id="rId37" Type="http://schemas.openxmlformats.org/officeDocument/2006/relationships/image" Target="../media/image151.jpg"/><Relationship Id="rId40" Type="http://schemas.openxmlformats.org/officeDocument/2006/relationships/image" Target="../media/image154.jpg"/><Relationship Id="rId45" Type="http://schemas.openxmlformats.org/officeDocument/2006/relationships/image" Target="../media/image159.jpg"/><Relationship Id="rId53" Type="http://schemas.openxmlformats.org/officeDocument/2006/relationships/image" Target="../media/image49.jpg"/><Relationship Id="rId58" Type="http://schemas.openxmlformats.org/officeDocument/2006/relationships/image" Target="../media/image54.jpg"/><Relationship Id="rId66" Type="http://schemas.openxmlformats.org/officeDocument/2006/relationships/image" Target="../media/image62.jpg"/><Relationship Id="rId5" Type="http://schemas.openxmlformats.org/officeDocument/2006/relationships/image" Target="../media/image66.png"/><Relationship Id="rId61" Type="http://schemas.openxmlformats.org/officeDocument/2006/relationships/image" Target="../media/image57.jpg"/><Relationship Id="rId19" Type="http://schemas.openxmlformats.org/officeDocument/2006/relationships/image" Target="../media/image133.jpg"/><Relationship Id="rId14" Type="http://schemas.openxmlformats.org/officeDocument/2006/relationships/image" Target="../media/image128.jpg"/><Relationship Id="rId22" Type="http://schemas.openxmlformats.org/officeDocument/2006/relationships/image" Target="../media/image136.jpg"/><Relationship Id="rId27" Type="http://schemas.openxmlformats.org/officeDocument/2006/relationships/image" Target="../media/image141.jpg"/><Relationship Id="rId30" Type="http://schemas.openxmlformats.org/officeDocument/2006/relationships/image" Target="../media/image144.jpg"/><Relationship Id="rId35" Type="http://schemas.openxmlformats.org/officeDocument/2006/relationships/image" Target="../media/image149.jpg"/><Relationship Id="rId43" Type="http://schemas.openxmlformats.org/officeDocument/2006/relationships/image" Target="../media/image157.jpg"/><Relationship Id="rId48" Type="http://schemas.openxmlformats.org/officeDocument/2006/relationships/image" Target="../media/image162.jpg"/><Relationship Id="rId56" Type="http://schemas.openxmlformats.org/officeDocument/2006/relationships/image" Target="../media/image52.jpg"/><Relationship Id="rId64" Type="http://schemas.openxmlformats.org/officeDocument/2006/relationships/image" Target="../media/image60.jpg"/><Relationship Id="rId69" Type="http://schemas.openxmlformats.org/officeDocument/2006/relationships/image" Target="../media/image73.png"/><Relationship Id="rId8" Type="http://schemas.openxmlformats.org/officeDocument/2006/relationships/image" Target="../media/image122.jpg"/><Relationship Id="rId51" Type="http://schemas.openxmlformats.org/officeDocument/2006/relationships/image" Target="../media/image165.jpg"/><Relationship Id="rId3" Type="http://schemas.openxmlformats.org/officeDocument/2006/relationships/notesSlide" Target="../notesSlides/notesSlide109.xml"/><Relationship Id="rId12" Type="http://schemas.openxmlformats.org/officeDocument/2006/relationships/image" Target="../media/image126.jpg"/><Relationship Id="rId17" Type="http://schemas.openxmlformats.org/officeDocument/2006/relationships/image" Target="../media/image131.jpg"/><Relationship Id="rId25" Type="http://schemas.openxmlformats.org/officeDocument/2006/relationships/image" Target="../media/image139.jpg"/><Relationship Id="rId33" Type="http://schemas.openxmlformats.org/officeDocument/2006/relationships/image" Target="../media/image147.jpg"/><Relationship Id="rId38" Type="http://schemas.openxmlformats.org/officeDocument/2006/relationships/image" Target="../media/image152.jpg"/><Relationship Id="rId46" Type="http://schemas.openxmlformats.org/officeDocument/2006/relationships/image" Target="../media/image160.jpg"/><Relationship Id="rId59" Type="http://schemas.openxmlformats.org/officeDocument/2006/relationships/image" Target="../media/image55.jpg"/><Relationship Id="rId67" Type="http://schemas.openxmlformats.org/officeDocument/2006/relationships/image" Target="../media/image63.jpg"/><Relationship Id="rId20" Type="http://schemas.openxmlformats.org/officeDocument/2006/relationships/image" Target="../media/image134.jpg"/><Relationship Id="rId41" Type="http://schemas.openxmlformats.org/officeDocument/2006/relationships/image" Target="../media/image155.jpg"/><Relationship Id="rId54" Type="http://schemas.openxmlformats.org/officeDocument/2006/relationships/image" Target="../media/image50.jpg"/><Relationship Id="rId62" Type="http://schemas.openxmlformats.org/officeDocument/2006/relationships/image" Target="../media/image58.jpg"/><Relationship Id="rId70" Type="http://schemas.openxmlformats.org/officeDocument/2006/relationships/image" Target="../media/image74.svg"/><Relationship Id="rId1" Type="http://schemas.openxmlformats.org/officeDocument/2006/relationships/tags" Target="../tags/tag110.xml"/><Relationship Id="rId6" Type="http://schemas.openxmlformats.org/officeDocument/2006/relationships/image" Target="../media/image67.png"/><Relationship Id="rId15" Type="http://schemas.openxmlformats.org/officeDocument/2006/relationships/image" Target="../media/image129.jpg"/><Relationship Id="rId23" Type="http://schemas.openxmlformats.org/officeDocument/2006/relationships/image" Target="../media/image137.jpg"/><Relationship Id="rId28" Type="http://schemas.openxmlformats.org/officeDocument/2006/relationships/image" Target="../media/image142.jpg"/><Relationship Id="rId36" Type="http://schemas.openxmlformats.org/officeDocument/2006/relationships/image" Target="../media/image150.jpg"/><Relationship Id="rId49" Type="http://schemas.openxmlformats.org/officeDocument/2006/relationships/image" Target="../media/image163.jpg"/><Relationship Id="rId57" Type="http://schemas.openxmlformats.org/officeDocument/2006/relationships/image" Target="../media/image53.jpg"/><Relationship Id="rId10" Type="http://schemas.openxmlformats.org/officeDocument/2006/relationships/image" Target="../media/image124.jpg"/><Relationship Id="rId31" Type="http://schemas.openxmlformats.org/officeDocument/2006/relationships/image" Target="../media/image145.jpg"/><Relationship Id="rId44" Type="http://schemas.openxmlformats.org/officeDocument/2006/relationships/image" Target="../media/image158.jpg"/><Relationship Id="rId52" Type="http://schemas.openxmlformats.org/officeDocument/2006/relationships/image" Target="../media/image48.jpg"/><Relationship Id="rId60" Type="http://schemas.openxmlformats.org/officeDocument/2006/relationships/image" Target="../media/image56.jpg"/><Relationship Id="rId65" Type="http://schemas.openxmlformats.org/officeDocument/2006/relationships/image" Target="../media/image61.jpg"/><Relationship Id="rId4" Type="http://schemas.openxmlformats.org/officeDocument/2006/relationships/image" Target="../media/image100.png"/><Relationship Id="rId9" Type="http://schemas.openxmlformats.org/officeDocument/2006/relationships/image" Target="../media/image123.jpg"/><Relationship Id="rId13" Type="http://schemas.openxmlformats.org/officeDocument/2006/relationships/image" Target="../media/image127.jpg"/><Relationship Id="rId18" Type="http://schemas.openxmlformats.org/officeDocument/2006/relationships/image" Target="../media/image132.jpg"/><Relationship Id="rId39" Type="http://schemas.openxmlformats.org/officeDocument/2006/relationships/image" Target="../media/image153.jpg"/><Relationship Id="rId34" Type="http://schemas.openxmlformats.org/officeDocument/2006/relationships/image" Target="../media/image148.jpg"/><Relationship Id="rId50" Type="http://schemas.openxmlformats.org/officeDocument/2006/relationships/image" Target="../media/image164.jpg"/><Relationship Id="rId55" Type="http://schemas.openxmlformats.org/officeDocument/2006/relationships/image" Target="../media/image5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3.xml"/><Relationship Id="rId1" Type="http://schemas.openxmlformats.org/officeDocument/2006/relationships/tags" Target="../tags/tag111.xml"/><Relationship Id="rId4" Type="http://schemas.openxmlformats.org/officeDocument/2006/relationships/image" Target="../media/image166.png"/></Relationships>
</file>

<file path=ppt/slides/_rels/slide11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111.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3.xml"/><Relationship Id="rId1" Type="http://schemas.openxmlformats.org/officeDocument/2006/relationships/tags" Target="../tags/tag113.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167.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xml"/><Relationship Id="rId1" Type="http://schemas.openxmlformats.org/officeDocument/2006/relationships/tags" Target="../tags/tag115.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16.xml"/><Relationship Id="rId4" Type="http://schemas.openxmlformats.org/officeDocument/2006/relationships/image" Target="../media/image22.wmf"/></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2.xml"/><Relationship Id="rId7" Type="http://schemas.openxmlformats.org/officeDocument/2006/relationships/diagramColors" Target="../diagrams/colors4.xml"/><Relationship Id="rId12"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4.xml"/><Relationship Id="rId11" Type="http://schemas.openxmlformats.org/officeDocument/2006/relationships/hyperlink" Target="https://www.ci3t.org/measures" TargetMode="External"/><Relationship Id="rId5" Type="http://schemas.openxmlformats.org/officeDocument/2006/relationships/diagramLayout" Target="../diagrams/layout4.xml"/><Relationship Id="rId10" Type="http://schemas.openxmlformats.org/officeDocument/2006/relationships/image" Target="../media/image33.png"/><Relationship Id="rId4" Type="http://schemas.openxmlformats.org/officeDocument/2006/relationships/diagramData" Target="../diagrams/data4.xm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18.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8.xml"/><Relationship Id="rId7" Type="http://schemas.openxmlformats.org/officeDocument/2006/relationships/image" Target="../media/image42.png"/><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image" Target="../media/image41.png"/><Relationship Id="rId5" Type="http://schemas.microsoft.com/office/2007/relationships/hdphoto" Target="../media/hdphoto1.wdp"/><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18" Type="http://schemas.openxmlformats.org/officeDocument/2006/relationships/image" Target="../media/image62.jpg"/><Relationship Id="rId3" Type="http://schemas.openxmlformats.org/officeDocument/2006/relationships/notesSlide" Target="../notesSlides/notesSlide21.xml"/><Relationship Id="rId21" Type="http://schemas.openxmlformats.org/officeDocument/2006/relationships/image" Target="../media/image29.png"/><Relationship Id="rId7" Type="http://schemas.openxmlformats.org/officeDocument/2006/relationships/image" Target="../media/image51.jpg"/><Relationship Id="rId12" Type="http://schemas.openxmlformats.org/officeDocument/2006/relationships/image" Target="../media/image56.jpg"/><Relationship Id="rId17" Type="http://schemas.openxmlformats.org/officeDocument/2006/relationships/image" Target="../media/image61.jpg"/><Relationship Id="rId2" Type="http://schemas.openxmlformats.org/officeDocument/2006/relationships/slideLayout" Target="../slideLayouts/slideLayout2.xml"/><Relationship Id="rId16" Type="http://schemas.openxmlformats.org/officeDocument/2006/relationships/image" Target="../media/image60.jpg"/><Relationship Id="rId20" Type="http://schemas.openxmlformats.org/officeDocument/2006/relationships/image" Target="../media/image64.jpg"/><Relationship Id="rId1" Type="http://schemas.openxmlformats.org/officeDocument/2006/relationships/tags" Target="../tags/tag22.xml"/><Relationship Id="rId6" Type="http://schemas.openxmlformats.org/officeDocument/2006/relationships/image" Target="../media/image50.jpg"/><Relationship Id="rId11" Type="http://schemas.openxmlformats.org/officeDocument/2006/relationships/image" Target="../media/image55.jpg"/><Relationship Id="rId24" Type="http://schemas.openxmlformats.org/officeDocument/2006/relationships/image" Target="../media/image67.png"/><Relationship Id="rId5" Type="http://schemas.openxmlformats.org/officeDocument/2006/relationships/image" Target="../media/image49.jpg"/><Relationship Id="rId15" Type="http://schemas.openxmlformats.org/officeDocument/2006/relationships/image" Target="../media/image59.jpg"/><Relationship Id="rId23" Type="http://schemas.openxmlformats.org/officeDocument/2006/relationships/image" Target="../media/image66.png"/><Relationship Id="rId10" Type="http://schemas.openxmlformats.org/officeDocument/2006/relationships/image" Target="../media/image54.jpg"/><Relationship Id="rId19" Type="http://schemas.openxmlformats.org/officeDocument/2006/relationships/image" Target="../media/image63.jpg"/><Relationship Id="rId4" Type="http://schemas.openxmlformats.org/officeDocument/2006/relationships/image" Target="../media/image48.jpg"/><Relationship Id="rId9" Type="http://schemas.openxmlformats.org/officeDocument/2006/relationships/image" Target="../media/image53.jpg"/><Relationship Id="rId14" Type="http://schemas.openxmlformats.org/officeDocument/2006/relationships/image" Target="../media/image58.jpg"/><Relationship Id="rId22"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68.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2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4.xml"/><Relationship Id="rId7" Type="http://schemas.openxmlformats.org/officeDocument/2006/relationships/image" Target="../media/image75.png"/><Relationship Id="rId2" Type="http://schemas.openxmlformats.org/officeDocument/2006/relationships/slideLayout" Target="../slideLayouts/slideLayout10.xml"/><Relationship Id="rId1" Type="http://schemas.openxmlformats.org/officeDocument/2006/relationships/tags" Target="../tags/tag25.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jpe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jpg"/><Relationship Id="rId18" Type="http://schemas.openxmlformats.org/officeDocument/2006/relationships/image" Target="../media/image60.jpg"/><Relationship Id="rId3" Type="http://schemas.openxmlformats.org/officeDocument/2006/relationships/notesSlide" Target="../notesSlides/notesSlide25.xml"/><Relationship Id="rId21" Type="http://schemas.openxmlformats.org/officeDocument/2006/relationships/image" Target="../media/image63.jpg"/><Relationship Id="rId7" Type="http://schemas.openxmlformats.org/officeDocument/2006/relationships/image" Target="../media/image49.jpg"/><Relationship Id="rId12" Type="http://schemas.openxmlformats.org/officeDocument/2006/relationships/image" Target="../media/image54.jpg"/><Relationship Id="rId17" Type="http://schemas.openxmlformats.org/officeDocument/2006/relationships/image" Target="../media/image59.jpg"/><Relationship Id="rId2" Type="http://schemas.openxmlformats.org/officeDocument/2006/relationships/slideLayout" Target="../slideLayouts/slideLayout2.xml"/><Relationship Id="rId16" Type="http://schemas.openxmlformats.org/officeDocument/2006/relationships/image" Target="../media/image58.jpg"/><Relationship Id="rId20" Type="http://schemas.openxmlformats.org/officeDocument/2006/relationships/image" Target="../media/image62.jpg"/><Relationship Id="rId1" Type="http://schemas.openxmlformats.org/officeDocument/2006/relationships/tags" Target="../tags/tag26.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67.png"/><Relationship Id="rId15" Type="http://schemas.openxmlformats.org/officeDocument/2006/relationships/image" Target="../media/image57.jpg"/><Relationship Id="rId23" Type="http://schemas.openxmlformats.org/officeDocument/2006/relationships/image" Target="../media/image76.png"/><Relationship Id="rId10" Type="http://schemas.openxmlformats.org/officeDocument/2006/relationships/image" Target="../media/image52.jpg"/><Relationship Id="rId19" Type="http://schemas.openxmlformats.org/officeDocument/2006/relationships/image" Target="../media/image61.jpg"/><Relationship Id="rId4" Type="http://schemas.openxmlformats.org/officeDocument/2006/relationships/image" Target="../media/image66.png"/><Relationship Id="rId9" Type="http://schemas.openxmlformats.org/officeDocument/2006/relationships/image" Target="../media/image51.jpg"/><Relationship Id="rId14" Type="http://schemas.openxmlformats.org/officeDocument/2006/relationships/image" Target="../media/image56.jpg"/><Relationship Id="rId22" Type="http://schemas.openxmlformats.org/officeDocument/2006/relationships/image" Target="../media/image64.jpg"/></Relationships>
</file>

<file path=ppt/slides/_rels/slide26.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jpg"/><Relationship Id="rId18" Type="http://schemas.openxmlformats.org/officeDocument/2006/relationships/image" Target="../media/image59.jpg"/><Relationship Id="rId3" Type="http://schemas.openxmlformats.org/officeDocument/2006/relationships/notesSlide" Target="../notesSlides/notesSlide26.xml"/><Relationship Id="rId21" Type="http://schemas.openxmlformats.org/officeDocument/2006/relationships/image" Target="../media/image62.jpg"/><Relationship Id="rId7" Type="http://schemas.openxmlformats.org/officeDocument/2006/relationships/image" Target="../media/image48.jpg"/><Relationship Id="rId12" Type="http://schemas.openxmlformats.org/officeDocument/2006/relationships/image" Target="../media/image53.jpg"/><Relationship Id="rId17" Type="http://schemas.openxmlformats.org/officeDocument/2006/relationships/image" Target="../media/image58.jpg"/><Relationship Id="rId2" Type="http://schemas.openxmlformats.org/officeDocument/2006/relationships/slideLayout" Target="../slideLayouts/slideLayout2.xml"/><Relationship Id="rId16" Type="http://schemas.openxmlformats.org/officeDocument/2006/relationships/image" Target="../media/image57.jpg"/><Relationship Id="rId20" Type="http://schemas.openxmlformats.org/officeDocument/2006/relationships/image" Target="../media/image61.jpg"/><Relationship Id="rId1" Type="http://schemas.openxmlformats.org/officeDocument/2006/relationships/tags" Target="../tags/tag27.xml"/><Relationship Id="rId6" Type="http://schemas.openxmlformats.org/officeDocument/2006/relationships/image" Target="../media/image67.png"/><Relationship Id="rId11" Type="http://schemas.openxmlformats.org/officeDocument/2006/relationships/image" Target="../media/image52.jpg"/><Relationship Id="rId5" Type="http://schemas.openxmlformats.org/officeDocument/2006/relationships/image" Target="../media/image66.png"/><Relationship Id="rId15" Type="http://schemas.openxmlformats.org/officeDocument/2006/relationships/image" Target="../media/image56.jpg"/><Relationship Id="rId23" Type="http://schemas.openxmlformats.org/officeDocument/2006/relationships/image" Target="../media/image64.jpg"/><Relationship Id="rId10" Type="http://schemas.openxmlformats.org/officeDocument/2006/relationships/image" Target="../media/image51.jpg"/><Relationship Id="rId19" Type="http://schemas.openxmlformats.org/officeDocument/2006/relationships/image" Target="../media/image60.jpg"/><Relationship Id="rId4" Type="http://schemas.openxmlformats.org/officeDocument/2006/relationships/image" Target="../media/image77.png"/><Relationship Id="rId9" Type="http://schemas.openxmlformats.org/officeDocument/2006/relationships/image" Target="../media/image50.jpg"/><Relationship Id="rId14" Type="http://schemas.openxmlformats.org/officeDocument/2006/relationships/image" Target="../media/image55.jpg"/><Relationship Id="rId22" Type="http://schemas.openxmlformats.org/officeDocument/2006/relationships/image" Target="../media/image63.jpg"/></Relationships>
</file>

<file path=ppt/slides/_rels/slide27.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jpg"/><Relationship Id="rId18" Type="http://schemas.openxmlformats.org/officeDocument/2006/relationships/image" Target="../media/image60.jpg"/><Relationship Id="rId3" Type="http://schemas.openxmlformats.org/officeDocument/2006/relationships/notesSlide" Target="../notesSlides/notesSlide27.xml"/><Relationship Id="rId21" Type="http://schemas.openxmlformats.org/officeDocument/2006/relationships/image" Target="../media/image63.jpg"/><Relationship Id="rId7" Type="http://schemas.openxmlformats.org/officeDocument/2006/relationships/image" Target="../media/image49.jpg"/><Relationship Id="rId12" Type="http://schemas.openxmlformats.org/officeDocument/2006/relationships/image" Target="../media/image54.jpg"/><Relationship Id="rId17" Type="http://schemas.openxmlformats.org/officeDocument/2006/relationships/image" Target="../media/image59.jpg"/><Relationship Id="rId2" Type="http://schemas.openxmlformats.org/officeDocument/2006/relationships/slideLayout" Target="../slideLayouts/slideLayout2.xml"/><Relationship Id="rId16" Type="http://schemas.openxmlformats.org/officeDocument/2006/relationships/image" Target="../media/image58.jpg"/><Relationship Id="rId20" Type="http://schemas.openxmlformats.org/officeDocument/2006/relationships/image" Target="../media/image62.jpg"/><Relationship Id="rId1" Type="http://schemas.openxmlformats.org/officeDocument/2006/relationships/tags" Target="../tags/tag28.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67.png"/><Relationship Id="rId15" Type="http://schemas.openxmlformats.org/officeDocument/2006/relationships/image" Target="../media/image57.jpg"/><Relationship Id="rId23" Type="http://schemas.openxmlformats.org/officeDocument/2006/relationships/image" Target="../media/image78.png"/><Relationship Id="rId10" Type="http://schemas.openxmlformats.org/officeDocument/2006/relationships/image" Target="../media/image52.jpg"/><Relationship Id="rId19" Type="http://schemas.openxmlformats.org/officeDocument/2006/relationships/image" Target="../media/image61.jpg"/><Relationship Id="rId4" Type="http://schemas.openxmlformats.org/officeDocument/2006/relationships/image" Target="../media/image66.png"/><Relationship Id="rId9" Type="http://schemas.openxmlformats.org/officeDocument/2006/relationships/image" Target="../media/image51.jpg"/><Relationship Id="rId14" Type="http://schemas.openxmlformats.org/officeDocument/2006/relationships/image" Target="../media/image56.jpg"/><Relationship Id="rId22" Type="http://schemas.openxmlformats.org/officeDocument/2006/relationships/image" Target="../media/image64.jpg"/></Relationships>
</file>

<file path=ppt/slides/_rels/slide28.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jpg"/><Relationship Id="rId18" Type="http://schemas.openxmlformats.org/officeDocument/2006/relationships/image" Target="../media/image60.jpg"/><Relationship Id="rId3" Type="http://schemas.openxmlformats.org/officeDocument/2006/relationships/notesSlide" Target="../notesSlides/notesSlide28.xml"/><Relationship Id="rId21" Type="http://schemas.openxmlformats.org/officeDocument/2006/relationships/image" Target="../media/image63.jpg"/><Relationship Id="rId7" Type="http://schemas.openxmlformats.org/officeDocument/2006/relationships/image" Target="../media/image49.jpg"/><Relationship Id="rId12" Type="http://schemas.openxmlformats.org/officeDocument/2006/relationships/image" Target="../media/image54.jpg"/><Relationship Id="rId17" Type="http://schemas.openxmlformats.org/officeDocument/2006/relationships/image" Target="../media/image59.jpg"/><Relationship Id="rId2" Type="http://schemas.openxmlformats.org/officeDocument/2006/relationships/slideLayout" Target="../slideLayouts/slideLayout2.xml"/><Relationship Id="rId16" Type="http://schemas.openxmlformats.org/officeDocument/2006/relationships/image" Target="../media/image58.jpg"/><Relationship Id="rId20" Type="http://schemas.openxmlformats.org/officeDocument/2006/relationships/image" Target="../media/image62.jpg"/><Relationship Id="rId1" Type="http://schemas.openxmlformats.org/officeDocument/2006/relationships/tags" Target="../tags/tag29.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67.png"/><Relationship Id="rId15" Type="http://schemas.openxmlformats.org/officeDocument/2006/relationships/image" Target="../media/image57.jpg"/><Relationship Id="rId23" Type="http://schemas.openxmlformats.org/officeDocument/2006/relationships/image" Target="../media/image79.png"/><Relationship Id="rId10" Type="http://schemas.openxmlformats.org/officeDocument/2006/relationships/image" Target="../media/image52.jpg"/><Relationship Id="rId19" Type="http://schemas.openxmlformats.org/officeDocument/2006/relationships/image" Target="../media/image61.jpg"/><Relationship Id="rId4" Type="http://schemas.openxmlformats.org/officeDocument/2006/relationships/image" Target="../media/image66.png"/><Relationship Id="rId9" Type="http://schemas.openxmlformats.org/officeDocument/2006/relationships/image" Target="../media/image51.jpg"/><Relationship Id="rId14" Type="http://schemas.openxmlformats.org/officeDocument/2006/relationships/image" Target="../media/image56.jpg"/><Relationship Id="rId22" Type="http://schemas.openxmlformats.org/officeDocument/2006/relationships/image" Target="../media/image64.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3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1.xml"/><Relationship Id="rId7" Type="http://schemas.openxmlformats.org/officeDocument/2006/relationships/image" Target="../media/image75.png"/><Relationship Id="rId2" Type="http://schemas.openxmlformats.org/officeDocument/2006/relationships/slideLayout" Target="../slideLayouts/slideLayout10.xml"/><Relationship Id="rId1" Type="http://schemas.openxmlformats.org/officeDocument/2006/relationships/tags" Target="../tags/tag32.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jpe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9.jpg"/><Relationship Id="rId18" Type="http://schemas.openxmlformats.org/officeDocument/2006/relationships/image" Target="../media/image64.jpg"/><Relationship Id="rId3" Type="http://schemas.openxmlformats.org/officeDocument/2006/relationships/notesSlide" Target="../notesSlides/notesSlide32.xml"/><Relationship Id="rId7" Type="http://schemas.openxmlformats.org/officeDocument/2006/relationships/image" Target="../media/image53.jpg"/><Relationship Id="rId12" Type="http://schemas.openxmlformats.org/officeDocument/2006/relationships/image" Target="../media/image58.jpg"/><Relationship Id="rId17" Type="http://schemas.openxmlformats.org/officeDocument/2006/relationships/image" Target="../media/image63.jpg"/><Relationship Id="rId2" Type="http://schemas.openxmlformats.org/officeDocument/2006/relationships/slideLayout" Target="../slideLayouts/slideLayout2.xml"/><Relationship Id="rId16" Type="http://schemas.openxmlformats.org/officeDocument/2006/relationships/image" Target="../media/image62.jpg"/><Relationship Id="rId1" Type="http://schemas.openxmlformats.org/officeDocument/2006/relationships/tags" Target="../tags/tag33.xml"/><Relationship Id="rId6" Type="http://schemas.openxmlformats.org/officeDocument/2006/relationships/image" Target="../media/image67.png"/><Relationship Id="rId11" Type="http://schemas.openxmlformats.org/officeDocument/2006/relationships/image" Target="../media/image57.jpg"/><Relationship Id="rId5" Type="http://schemas.openxmlformats.org/officeDocument/2006/relationships/image" Target="../media/image66.png"/><Relationship Id="rId15" Type="http://schemas.openxmlformats.org/officeDocument/2006/relationships/image" Target="../media/image61.jpg"/><Relationship Id="rId10" Type="http://schemas.openxmlformats.org/officeDocument/2006/relationships/image" Target="../media/image56.jpg"/><Relationship Id="rId4" Type="http://schemas.openxmlformats.org/officeDocument/2006/relationships/image" Target="../media/image69.png"/><Relationship Id="rId9" Type="http://schemas.openxmlformats.org/officeDocument/2006/relationships/image" Target="../media/image55.jpg"/><Relationship Id="rId14"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microsoft.com/office/2007/relationships/hdphoto" Target="../media/hdphoto2.wdp"/><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81.e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83.jpe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tags" Target="../tags/tag4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43.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89.jpeg"/><Relationship Id="rId4" Type="http://schemas.openxmlformats.org/officeDocument/2006/relationships/diagramData" Target="../diagrams/data5.xml"/><Relationship Id="rId9" Type="http://schemas.openxmlformats.org/officeDocument/2006/relationships/image" Target="../media/image88.jpeg"/></Relationships>
</file>

<file path=ppt/slides/_rels/slide44.xml.rels><?xml version="1.0" encoding="UTF-8" standalone="yes"?>
<Relationships xmlns="http://schemas.openxmlformats.org/package/2006/relationships"><Relationship Id="rId8" Type="http://schemas.microsoft.com/office/2007/relationships/diagramDrawing" Target="../diagrams/drawing6.xml"/><Relationship Id="rId13" Type="http://schemas.openxmlformats.org/officeDocument/2006/relationships/diagramColors" Target="../diagrams/colors7.xml"/><Relationship Id="rId3" Type="http://schemas.openxmlformats.org/officeDocument/2006/relationships/notesSlide" Target="../notesSlides/notesSlide44.xml"/><Relationship Id="rId7" Type="http://schemas.openxmlformats.org/officeDocument/2006/relationships/diagramColors" Target="../diagrams/colors6.xml"/><Relationship Id="rId12" Type="http://schemas.openxmlformats.org/officeDocument/2006/relationships/diagramQuickStyle" Target="../diagrams/quickStyle7.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diagramQuickStyle" Target="../diagrams/quickStyle6.xml"/><Relationship Id="rId11" Type="http://schemas.openxmlformats.org/officeDocument/2006/relationships/diagramLayout" Target="../diagrams/layout7.xml"/><Relationship Id="rId5" Type="http://schemas.openxmlformats.org/officeDocument/2006/relationships/diagramLayout" Target="../diagrams/layout6.xml"/><Relationship Id="rId10" Type="http://schemas.openxmlformats.org/officeDocument/2006/relationships/diagramData" Target="../diagrams/data7.xml"/><Relationship Id="rId4" Type="http://schemas.openxmlformats.org/officeDocument/2006/relationships/diagramData" Target="../diagrams/data6.xml"/><Relationship Id="rId9" Type="http://schemas.openxmlformats.org/officeDocument/2006/relationships/image" Target="../media/image90.jpeg"/><Relationship Id="rId14" Type="http://schemas.microsoft.com/office/2007/relationships/diagramDrawing" Target="../diagrams/drawing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xml"/><Relationship Id="rId1" Type="http://schemas.openxmlformats.org/officeDocument/2006/relationships/tags" Target="../tags/tag47.xml"/><Relationship Id="rId5" Type="http://schemas.openxmlformats.org/officeDocument/2006/relationships/image" Target="../media/image91.jpe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tags" Target="../tags/tag48.xml"/><Relationship Id="rId5" Type="http://schemas.openxmlformats.org/officeDocument/2006/relationships/image" Target="../media/image91.jpeg"/><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48.xml"/><Relationship Id="rId7" Type="http://schemas.openxmlformats.org/officeDocument/2006/relationships/diagramColors" Target="../diagrams/colors8.xml"/><Relationship Id="rId2" Type="http://schemas.openxmlformats.org/officeDocument/2006/relationships/slideLayout" Target="../slideLayouts/slideLayout8.xml"/><Relationship Id="rId1" Type="http://schemas.openxmlformats.org/officeDocument/2006/relationships/tags" Target="../tags/tag4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2.wmf"/><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jpg"/><Relationship Id="rId18" Type="http://schemas.openxmlformats.org/officeDocument/2006/relationships/image" Target="../media/image60.jpg"/><Relationship Id="rId3" Type="http://schemas.openxmlformats.org/officeDocument/2006/relationships/notesSlide" Target="../notesSlides/notesSlide52.xml"/><Relationship Id="rId21" Type="http://schemas.openxmlformats.org/officeDocument/2006/relationships/image" Target="../media/image63.jpg"/><Relationship Id="rId7" Type="http://schemas.openxmlformats.org/officeDocument/2006/relationships/image" Target="../media/image49.jpg"/><Relationship Id="rId12" Type="http://schemas.openxmlformats.org/officeDocument/2006/relationships/image" Target="../media/image54.jpg"/><Relationship Id="rId17" Type="http://schemas.openxmlformats.org/officeDocument/2006/relationships/image" Target="../media/image59.jpg"/><Relationship Id="rId2" Type="http://schemas.openxmlformats.org/officeDocument/2006/relationships/slideLayout" Target="../slideLayouts/slideLayout2.xml"/><Relationship Id="rId16" Type="http://schemas.openxmlformats.org/officeDocument/2006/relationships/image" Target="../media/image58.jpg"/><Relationship Id="rId20" Type="http://schemas.openxmlformats.org/officeDocument/2006/relationships/image" Target="../media/image62.jpg"/><Relationship Id="rId1" Type="http://schemas.openxmlformats.org/officeDocument/2006/relationships/tags" Target="../tags/tag53.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67.png"/><Relationship Id="rId15" Type="http://schemas.openxmlformats.org/officeDocument/2006/relationships/image" Target="../media/image57.jpg"/><Relationship Id="rId23" Type="http://schemas.openxmlformats.org/officeDocument/2006/relationships/image" Target="../media/image98.png"/><Relationship Id="rId10" Type="http://schemas.openxmlformats.org/officeDocument/2006/relationships/image" Target="../media/image52.jpg"/><Relationship Id="rId19" Type="http://schemas.openxmlformats.org/officeDocument/2006/relationships/image" Target="../media/image61.jpg"/><Relationship Id="rId4" Type="http://schemas.openxmlformats.org/officeDocument/2006/relationships/image" Target="../media/image66.png"/><Relationship Id="rId9" Type="http://schemas.openxmlformats.org/officeDocument/2006/relationships/image" Target="../media/image51.jpg"/><Relationship Id="rId14" Type="http://schemas.openxmlformats.org/officeDocument/2006/relationships/image" Target="../media/image56.jpg"/><Relationship Id="rId22" Type="http://schemas.openxmlformats.org/officeDocument/2006/relationships/image" Target="../media/image64.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54.xml"/><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1.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chart" Target="../charts/chart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0.xml"/><Relationship Id="rId1" Type="http://schemas.openxmlformats.org/officeDocument/2006/relationships/tags" Target="../tags/tag58.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0.xml"/><Relationship Id="rId1" Type="http://schemas.openxmlformats.org/officeDocument/2006/relationships/tags" Target="../tags/tag60.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0.xml"/><Relationship Id="rId1" Type="http://schemas.openxmlformats.org/officeDocument/2006/relationships/tags" Target="../tags/tag61.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0.xml"/><Relationship Id="rId1" Type="http://schemas.openxmlformats.org/officeDocument/2006/relationships/tags" Target="../tags/tag62.xml"/><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0.xml"/><Relationship Id="rId1" Type="http://schemas.openxmlformats.org/officeDocument/2006/relationships/tags" Target="../tags/tag63.xml"/><Relationship Id="rId4" Type="http://schemas.openxmlformats.org/officeDocument/2006/relationships/image" Target="../media/image104.tmp"/></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image" Target="../media/image24.sv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0.xml"/><Relationship Id="rId1" Type="http://schemas.openxmlformats.org/officeDocument/2006/relationships/tags" Target="../tags/tag74.xml"/><Relationship Id="rId4" Type="http://schemas.openxmlformats.org/officeDocument/2006/relationships/image" Target="../media/image10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8.xml"/><Relationship Id="rId1" Type="http://schemas.openxmlformats.org/officeDocument/2006/relationships/tags" Target="../tags/tag75.xml"/><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1.xml"/><Relationship Id="rId1" Type="http://schemas.openxmlformats.org/officeDocument/2006/relationships/tags" Target="../tags/tag76.xml"/><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8.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58.jpg"/><Relationship Id="rId18" Type="http://schemas.openxmlformats.org/officeDocument/2006/relationships/image" Target="../media/image63.jpg"/><Relationship Id="rId3" Type="http://schemas.openxmlformats.org/officeDocument/2006/relationships/notesSlide" Target="../notesSlides/notesSlide77.xml"/><Relationship Id="rId7" Type="http://schemas.openxmlformats.org/officeDocument/2006/relationships/image" Target="../media/image67.png"/><Relationship Id="rId12" Type="http://schemas.openxmlformats.org/officeDocument/2006/relationships/image" Target="../media/image57.jpg"/><Relationship Id="rId17" Type="http://schemas.openxmlformats.org/officeDocument/2006/relationships/image" Target="../media/image62.jpg"/><Relationship Id="rId2" Type="http://schemas.openxmlformats.org/officeDocument/2006/relationships/slideLayout" Target="../slideLayouts/slideLayout10.xml"/><Relationship Id="rId16" Type="http://schemas.openxmlformats.org/officeDocument/2006/relationships/image" Target="../media/image61.jpg"/><Relationship Id="rId1" Type="http://schemas.openxmlformats.org/officeDocument/2006/relationships/tags" Target="../tags/tag78.xml"/><Relationship Id="rId6" Type="http://schemas.openxmlformats.org/officeDocument/2006/relationships/image" Target="../media/image66.png"/><Relationship Id="rId11" Type="http://schemas.openxmlformats.org/officeDocument/2006/relationships/image" Target="../media/image56.jpg"/><Relationship Id="rId5" Type="http://schemas.microsoft.com/office/2007/relationships/hdphoto" Target="../media/hdphoto3.wdp"/><Relationship Id="rId15" Type="http://schemas.openxmlformats.org/officeDocument/2006/relationships/image" Target="../media/image60.jpg"/><Relationship Id="rId10" Type="http://schemas.openxmlformats.org/officeDocument/2006/relationships/image" Target="../media/image55.jpg"/><Relationship Id="rId19" Type="http://schemas.openxmlformats.org/officeDocument/2006/relationships/image" Target="../media/image64.jpg"/><Relationship Id="rId4" Type="http://schemas.openxmlformats.org/officeDocument/2006/relationships/image" Target="../media/image108.png"/><Relationship Id="rId9" Type="http://schemas.openxmlformats.org/officeDocument/2006/relationships/image" Target="../media/image54.jpg"/><Relationship Id="rId14" Type="http://schemas.openxmlformats.org/officeDocument/2006/relationships/image" Target="../media/image59.jp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79.xml"/><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1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image" Target="../media/image113.png"/><Relationship Id="rId4" Type="http://schemas.openxmlformats.org/officeDocument/2006/relationships/image" Target="../media/image112.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83.xml"/><Relationship Id="rId5" Type="http://schemas.openxmlformats.org/officeDocument/2006/relationships/image" Target="../media/image115.png"/><Relationship Id="rId4" Type="http://schemas.openxmlformats.org/officeDocument/2006/relationships/image" Target="../media/image11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84.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119.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0.xml"/><Relationship Id="rId1" Type="http://schemas.openxmlformats.org/officeDocument/2006/relationships/tags" Target="../tags/tag99.xml"/><Relationship Id="rId4" Type="http://schemas.openxmlformats.org/officeDocument/2006/relationships/image" Target="../media/image100.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9.xml"/><Relationship Id="rId1" Type="http://schemas.openxmlformats.org/officeDocument/2006/relationships/tags" Target="../tags/tag100.xml"/><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ormAutofit/>
          </a:bodyPr>
          <a:lstStyle/>
          <a:p>
            <a:pPr algn="l"/>
            <a:r>
              <a:rPr lang="en-US" dirty="0"/>
              <a:t>Building Secondary (Tier 2) Prevention Efforts</a:t>
            </a:r>
          </a:p>
        </p:txBody>
      </p:sp>
      <p:sp>
        <p:nvSpPr>
          <p:cNvPr id="4" name="Text Placeholder 3"/>
          <p:cNvSpPr>
            <a:spLocks noGrp="1"/>
          </p:cNvSpPr>
          <p:nvPr>
            <p:ph type="subTitle" idx="1"/>
          </p:nvPr>
        </p:nvSpPr>
        <p:spPr>
          <a:xfrm>
            <a:off x="838200" y="3602038"/>
            <a:ext cx="10515600" cy="1655762"/>
          </a:xfrm>
        </p:spPr>
        <p:txBody>
          <a:bodyPr/>
          <a:lstStyle/>
          <a:p>
            <a:pPr algn="l"/>
            <a:r>
              <a:rPr lang="en-US" dirty="0"/>
              <a:t>Ci3T Professional Learning Series Session 4</a:t>
            </a:r>
          </a:p>
        </p:txBody>
      </p:sp>
    </p:spTree>
    <p:custDataLst>
      <p:tags r:id="rId1"/>
    </p:custDataLst>
    <p:extLst>
      <p:ext uri="{BB962C8B-B14F-4D97-AF65-F5344CB8AC3E}">
        <p14:creationId xmlns:p14="http://schemas.microsoft.com/office/powerpoint/2010/main" val="2645718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When should data be collected?</a:t>
            </a:r>
          </a:p>
        </p:txBody>
      </p:sp>
      <p:sp>
        <p:nvSpPr>
          <p:cNvPr id="8" name="Content Placeholder 7"/>
          <p:cNvSpPr>
            <a:spLocks noGrp="1"/>
          </p:cNvSpPr>
          <p:nvPr>
            <p:ph idx="1"/>
          </p:nvPr>
        </p:nvSpPr>
        <p:spPr>
          <a:xfrm>
            <a:off x="838200" y="1825625"/>
            <a:ext cx="10515600" cy="4351338"/>
          </a:xfrm>
        </p:spPr>
        <p:txBody>
          <a:bodyPr/>
          <a:lstStyle/>
          <a:p>
            <a:r>
              <a:rPr lang="en-US"/>
              <a:t> Natural cycles, meeting times</a:t>
            </a:r>
          </a:p>
          <a:p>
            <a:pPr lvl="1"/>
            <a:r>
              <a:rPr lang="en-US"/>
              <a:t>Weekly, monthly, quarterly</a:t>
            </a:r>
          </a:p>
          <a:p>
            <a:r>
              <a:rPr lang="en-US"/>
              <a:t> Level of system addressed</a:t>
            </a:r>
          </a:p>
          <a:p>
            <a:pPr lvl="1"/>
            <a:r>
              <a:rPr lang="en-US"/>
              <a:t>School-wide: monthly, quarterly</a:t>
            </a:r>
          </a:p>
          <a:p>
            <a:pPr lvl="1"/>
            <a:r>
              <a:rPr lang="en-US"/>
              <a:t>Small group: daily, weekly</a:t>
            </a:r>
          </a:p>
          <a:p>
            <a:pPr lvl="1"/>
            <a:r>
              <a:rPr lang="en-US"/>
              <a:t>Individual: daily, weekly</a:t>
            </a:r>
          </a:p>
        </p:txBody>
      </p:sp>
      <p:pic>
        <p:nvPicPr>
          <p:cNvPr id="4" name="Picture 3" title="Push pins crowded onto one calendar d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8127" y="1825624"/>
            <a:ext cx="5249641" cy="349872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2824891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title="Ci3T Blueprint E"/>
          <p:cNvPicPr>
            <a:picLocks noChangeAspect="1"/>
          </p:cNvPicPr>
          <p:nvPr/>
        </p:nvPicPr>
        <p:blipFill rotWithShape="1">
          <a:blip r:embed="rId4" cstate="print">
            <a:extLst>
              <a:ext uri="{28A0092B-C50C-407E-A947-70E740481C1C}">
                <a14:useLocalDpi xmlns:a14="http://schemas.microsoft.com/office/drawing/2010/main" val="0"/>
              </a:ext>
            </a:extLst>
          </a:blip>
          <a:srcRect l="3357" t="8731" r="3217" b="57087"/>
          <a:stretch/>
        </p:blipFill>
        <p:spPr>
          <a:xfrm>
            <a:off x="245326" y="93283"/>
            <a:ext cx="11786609" cy="3320953"/>
          </a:xfrm>
          <a:prstGeom prst="rect">
            <a:avLst/>
          </a:prstGeom>
          <a:ln>
            <a:noFill/>
          </a:ln>
          <a:effectLst>
            <a:outerShdw blurRad="292100" dist="139700" dir="2700000" algn="tl" rotWithShape="0">
              <a:srgbClr val="333333">
                <a:alpha val="65000"/>
              </a:srgbClr>
            </a:outerShdw>
          </a:effectLst>
        </p:spPr>
      </p:pic>
      <p:grpSp>
        <p:nvGrpSpPr>
          <p:cNvPr id="24" name="Group 23"/>
          <p:cNvGrpSpPr/>
          <p:nvPr/>
        </p:nvGrpSpPr>
        <p:grpSpPr>
          <a:xfrm rot="21216813">
            <a:off x="7374950" y="2403019"/>
            <a:ext cx="3371850" cy="3279473"/>
            <a:chOff x="2336800" y="-477078"/>
            <a:chExt cx="6946015" cy="7335077"/>
          </a:xfrm>
        </p:grpSpPr>
        <p:pic>
          <p:nvPicPr>
            <p:cNvPr id="25" name="Picture 24" title="Sticky note"/>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336800" y="-1"/>
              <a:ext cx="6946015" cy="6858000"/>
            </a:xfrm>
            <a:prstGeom prst="rect">
              <a:avLst/>
            </a:prstGeom>
          </p:spPr>
        </p:pic>
        <p:pic>
          <p:nvPicPr>
            <p:cNvPr id="26" name="Picture 25" title="Push pin"/>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31" name="Rectangle 30"/>
          <p:cNvSpPr/>
          <p:nvPr/>
        </p:nvSpPr>
        <p:spPr>
          <a:xfrm rot="21230781">
            <a:off x="7831901" y="3172276"/>
            <a:ext cx="2604660" cy="2277547"/>
          </a:xfrm>
          <a:prstGeom prst="rect">
            <a:avLst/>
          </a:prstGeom>
        </p:spPr>
        <p:txBody>
          <a:bodyPr wrap="square">
            <a:spAutoFit/>
          </a:bodyPr>
          <a:lstStyle/>
          <a:p>
            <a:pPr algn="ctr">
              <a:spcBef>
                <a:spcPts val="1200"/>
              </a:spcBef>
              <a:spcAft>
                <a:spcPts val="1200"/>
              </a:spcAft>
            </a:pPr>
            <a:r>
              <a:rPr lang="en-US" sz="2000" b="1" dirty="0">
                <a:latin typeface="Arial" panose="020B0604020202020204" pitchFamily="34" charset="0"/>
                <a:cs typeface="Arial" panose="020B0604020202020204" pitchFamily="34" charset="0"/>
              </a:rPr>
              <a:t>Ci3T Blueprint E Secondary (Tier 2) Intervention Grid</a:t>
            </a:r>
          </a:p>
          <a:p>
            <a:pPr algn="ctr"/>
            <a:r>
              <a:rPr lang="en-US" sz="1800" dirty="0">
                <a:latin typeface="Arial" panose="020B0604020202020204" pitchFamily="34" charset="0"/>
                <a:cs typeface="Arial" panose="020B0604020202020204" pitchFamily="34" charset="0"/>
              </a:rPr>
              <a:t>Please list Support and Description </a:t>
            </a:r>
          </a:p>
          <a:p>
            <a:pPr algn="ctr"/>
            <a:r>
              <a:rPr lang="en-US" sz="1800" dirty="0">
                <a:latin typeface="Arial" panose="020B0604020202020204" pitchFamily="34" charset="0"/>
                <a:cs typeface="Arial" panose="020B0604020202020204" pitchFamily="34" charset="0"/>
              </a:rPr>
              <a:t>(Columns 1 and 2</a:t>
            </a:r>
            <a:r>
              <a:rPr lang="en-US" sz="1800" b="1" dirty="0">
                <a:latin typeface="Arial" panose="020B0604020202020204" pitchFamily="34" charset="0"/>
                <a:cs typeface="Arial" panose="020B0604020202020204" pitchFamily="34" charset="0"/>
              </a:rPr>
              <a:t>)</a:t>
            </a:r>
          </a:p>
          <a:p>
            <a:pPr algn="ctr"/>
            <a:r>
              <a:rPr lang="en-US" sz="1800" b="1" dirty="0">
                <a:solidFill>
                  <a:schemeClr val="accent5"/>
                </a:solidFill>
                <a:latin typeface="Arial" panose="020B0604020202020204" pitchFamily="34" charset="0"/>
                <a:cs typeface="Arial" panose="020B0604020202020204" pitchFamily="34" charset="0"/>
              </a:rPr>
              <a:t>15 minutes</a:t>
            </a:r>
          </a:p>
        </p:txBody>
      </p:sp>
      <p:sp>
        <p:nvSpPr>
          <p:cNvPr id="28" name="Rectangle 27">
            <a:extLst>
              <a:ext uri="{FF2B5EF4-FFF2-40B4-BE49-F238E27FC236}">
                <a16:creationId xmlns:a16="http://schemas.microsoft.com/office/drawing/2014/main" id="{52DD1715-5CA1-F743-B653-F4A158EF8178}"/>
              </a:ext>
            </a:extLst>
          </p:cNvPr>
          <p:cNvSpPr/>
          <p:nvPr/>
        </p:nvSpPr>
        <p:spPr>
          <a:xfrm>
            <a:off x="404712" y="500010"/>
            <a:ext cx="4292547" cy="291422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47">
            <a:extLst>
              <a:ext uri="{FF2B5EF4-FFF2-40B4-BE49-F238E27FC236}">
                <a16:creationId xmlns:a16="http://schemas.microsoft.com/office/drawing/2014/main" id="{13EFEB23-937C-6C8A-25E7-FC9A3A57E4F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3" name="Picture 51">
            <a:extLst>
              <a:ext uri="{FF2B5EF4-FFF2-40B4-BE49-F238E27FC236}">
                <a16:creationId xmlns:a16="http://schemas.microsoft.com/office/drawing/2014/main" id="{679F3D9A-FC06-0EE2-6B57-810529ED392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4" name="Picture 50">
            <a:extLst>
              <a:ext uri="{FF2B5EF4-FFF2-40B4-BE49-F238E27FC236}">
                <a16:creationId xmlns:a16="http://schemas.microsoft.com/office/drawing/2014/main" id="{04548225-00C0-F2E3-0044-CA3446E728BA}"/>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5" name="Picture 49">
            <a:extLst>
              <a:ext uri="{FF2B5EF4-FFF2-40B4-BE49-F238E27FC236}">
                <a16:creationId xmlns:a16="http://schemas.microsoft.com/office/drawing/2014/main" id="{A3BCCB4D-731B-BCCD-022A-5A29AD9B7553}"/>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6" name="Picture 48">
            <a:extLst>
              <a:ext uri="{FF2B5EF4-FFF2-40B4-BE49-F238E27FC236}">
                <a16:creationId xmlns:a16="http://schemas.microsoft.com/office/drawing/2014/main" id="{A111F66B-53B6-2F2E-D5D1-8DB4FA8DBE43}"/>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7" name="Picture 42">
            <a:extLst>
              <a:ext uri="{FF2B5EF4-FFF2-40B4-BE49-F238E27FC236}">
                <a16:creationId xmlns:a16="http://schemas.microsoft.com/office/drawing/2014/main" id="{B3EB3DDF-C54C-2A14-88A0-29432B3EC12E}"/>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8" name="Picture 46">
            <a:extLst>
              <a:ext uri="{FF2B5EF4-FFF2-40B4-BE49-F238E27FC236}">
                <a16:creationId xmlns:a16="http://schemas.microsoft.com/office/drawing/2014/main" id="{3D9746EE-C6D5-8641-3D21-57901AD58286}"/>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9" name="Picture 45">
            <a:extLst>
              <a:ext uri="{FF2B5EF4-FFF2-40B4-BE49-F238E27FC236}">
                <a16:creationId xmlns:a16="http://schemas.microsoft.com/office/drawing/2014/main" id="{578AEF7D-212D-8E2C-BE18-176E1C3E8F26}"/>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10" name="Picture 44">
            <a:extLst>
              <a:ext uri="{FF2B5EF4-FFF2-40B4-BE49-F238E27FC236}">
                <a16:creationId xmlns:a16="http://schemas.microsoft.com/office/drawing/2014/main" id="{628AB6FC-EF32-0E8D-845D-CC99868DC834}"/>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11" name="Picture 43">
            <a:extLst>
              <a:ext uri="{FF2B5EF4-FFF2-40B4-BE49-F238E27FC236}">
                <a16:creationId xmlns:a16="http://schemas.microsoft.com/office/drawing/2014/main" id="{07D68BE0-6B8C-FF70-2E9D-58C7003B1BC0}"/>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12" name="Picture 41">
            <a:extLst>
              <a:ext uri="{FF2B5EF4-FFF2-40B4-BE49-F238E27FC236}">
                <a16:creationId xmlns:a16="http://schemas.microsoft.com/office/drawing/2014/main" id="{59BDAC94-30C2-7B7F-EF5E-C522241030DB}"/>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13" name="Picture 40">
            <a:extLst>
              <a:ext uri="{FF2B5EF4-FFF2-40B4-BE49-F238E27FC236}">
                <a16:creationId xmlns:a16="http://schemas.microsoft.com/office/drawing/2014/main" id="{BCFE1DC8-C20B-C56C-374D-E7138D469088}"/>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14" name="Picture 39">
            <a:extLst>
              <a:ext uri="{FF2B5EF4-FFF2-40B4-BE49-F238E27FC236}">
                <a16:creationId xmlns:a16="http://schemas.microsoft.com/office/drawing/2014/main" id="{6C2C3367-1647-BE04-CB28-F4A771383445}"/>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15" name="Picture 38">
            <a:extLst>
              <a:ext uri="{FF2B5EF4-FFF2-40B4-BE49-F238E27FC236}">
                <a16:creationId xmlns:a16="http://schemas.microsoft.com/office/drawing/2014/main" id="{6DCF0322-E312-F1BB-7539-47DBAD49A66B}"/>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16" name="Picture 33">
            <a:extLst>
              <a:ext uri="{FF2B5EF4-FFF2-40B4-BE49-F238E27FC236}">
                <a16:creationId xmlns:a16="http://schemas.microsoft.com/office/drawing/2014/main" id="{678F0CF1-A2F6-E8F0-2CD0-AE4668F12836}"/>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17" name="Picture 36">
            <a:extLst>
              <a:ext uri="{FF2B5EF4-FFF2-40B4-BE49-F238E27FC236}">
                <a16:creationId xmlns:a16="http://schemas.microsoft.com/office/drawing/2014/main" id="{CD35FE0E-9E07-8AB7-F736-4A7088A5CD5F}"/>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1833077" y="4219824"/>
            <a:ext cx="5076825" cy="1800292"/>
          </a:xfrm>
          <a:prstGeom prst="rect">
            <a:avLst/>
          </a:prstGeom>
          <a:noFill/>
        </p:spPr>
      </p:pic>
      <p:pic>
        <p:nvPicPr>
          <p:cNvPr id="18" name="Picture 32">
            <a:extLst>
              <a:ext uri="{FF2B5EF4-FFF2-40B4-BE49-F238E27FC236}">
                <a16:creationId xmlns:a16="http://schemas.microsoft.com/office/drawing/2014/main" id="{06CCAC7E-BE95-93ED-93DE-8AB8902286D0}"/>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1833078" y="4219824"/>
            <a:ext cx="5076823" cy="1800292"/>
          </a:xfrm>
          <a:prstGeom prst="rect">
            <a:avLst/>
          </a:prstGeom>
          <a:noFill/>
        </p:spPr>
      </p:pic>
    </p:spTree>
    <p:custDataLst>
      <p:tags r:id="rId1"/>
    </p:custDataLst>
    <p:extLst>
      <p:ext uri="{BB962C8B-B14F-4D97-AF65-F5344CB8AC3E}">
        <p14:creationId xmlns:p14="http://schemas.microsoft.com/office/powerpoint/2010/main" val="224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199" y="1825624"/>
            <a:ext cx="10515599" cy="1077637"/>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95711567-BE45-C443-B279-45D784C32EA0}"/>
              </a:ext>
            </a:extLst>
          </p:cNvPr>
          <p:cNvSpPr>
            <a:spLocks noGrp="1"/>
          </p:cNvSpPr>
          <p:nvPr>
            <p:ph type="title"/>
          </p:nvPr>
        </p:nvSpPr>
        <p:spPr>
          <a:xfrm>
            <a:off x="838200" y="365125"/>
            <a:ext cx="10515600" cy="1325563"/>
          </a:xfrm>
        </p:spPr>
        <p:txBody>
          <a:bodyPr/>
          <a:lstStyle/>
          <a:p>
            <a:r>
              <a:rPr lang="en-US" dirty="0"/>
              <a:t>A Systematic Approach to Designing Secondary (Tier 2) Interventions </a:t>
            </a:r>
          </a:p>
        </p:txBody>
      </p:sp>
      <p:sp>
        <p:nvSpPr>
          <p:cNvPr id="49155" name="Rectangle 3"/>
          <p:cNvSpPr>
            <a:spLocks noGrp="1"/>
          </p:cNvSpPr>
          <p:nvPr>
            <p:ph idx="1"/>
          </p:nvPr>
        </p:nvSpPr>
        <p:spPr>
          <a:xfrm>
            <a:off x="838200" y="1825625"/>
            <a:ext cx="10515600" cy="4351338"/>
          </a:xfrm>
        </p:spPr>
        <p:txBody>
          <a:bodyPr>
            <a:noAutofit/>
          </a:bodyPr>
          <a:lstStyle/>
          <a:p>
            <a:pPr marL="0" indent="0">
              <a:buNone/>
            </a:pPr>
            <a:r>
              <a:rPr lang="en-US" sz="2000" dirty="0"/>
              <a:t>Step 1: Construct your assessment schedule</a:t>
            </a:r>
          </a:p>
          <a:p>
            <a:pPr marL="0" indent="0">
              <a:buNone/>
            </a:pPr>
            <a:r>
              <a:rPr lang="en-US" sz="2000" dirty="0"/>
              <a:t>Step 2: Identify your secondary (Tier 2) supports</a:t>
            </a:r>
          </a:p>
          <a:p>
            <a:pPr lvl="1"/>
            <a:r>
              <a:rPr lang="en-US" sz="2000" dirty="0"/>
              <a:t>Existing and new interventions</a:t>
            </a:r>
          </a:p>
          <a:p>
            <a:pPr marL="0" indent="0">
              <a:buNone/>
            </a:pPr>
            <a:r>
              <a:rPr lang="en-US" sz="2000" dirty="0"/>
              <a:t>Step 3: Determine entry criteria</a:t>
            </a:r>
          </a:p>
          <a:p>
            <a:pPr lvl="1"/>
            <a:r>
              <a:rPr lang="en-US" sz="2000" dirty="0"/>
              <a:t>Academic failure, behavior and academic screening scores, attendance data, etc.</a:t>
            </a:r>
          </a:p>
          <a:p>
            <a:pPr marL="0" indent="0">
              <a:buNone/>
            </a:pPr>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pPr marL="0" indent="0">
              <a:buNone/>
            </a:pPr>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pPr marL="0" indent="0">
              <a:buNone/>
            </a:pPr>
            <a:r>
              <a:rPr lang="en-US" sz="2000" dirty="0"/>
              <a:t>Step 6: Consider additional needs</a:t>
            </a:r>
          </a:p>
        </p:txBody>
      </p:sp>
    </p:spTree>
    <p:custDataLst>
      <p:tags r:id="rId1"/>
    </p:custDataLst>
    <p:extLst>
      <p:ext uri="{BB962C8B-B14F-4D97-AF65-F5344CB8AC3E}">
        <p14:creationId xmlns:p14="http://schemas.microsoft.com/office/powerpoint/2010/main" val="41384901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E7F1BDED-AC09-1B1A-89EC-58B1BC5D2C2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831FCF0-B15F-B248-3392-0EF540D01C08}"/>
              </a:ext>
            </a:extLst>
          </p:cNvPr>
          <p:cNvSpPr txBox="1">
            <a:spLocks/>
          </p:cNvSpPr>
          <p:nvPr/>
        </p:nvSpPr>
        <p:spPr>
          <a:xfrm>
            <a:off x="1905001" y="152400"/>
            <a:ext cx="8305800" cy="838200"/>
          </a:xfrm>
          <a:prstGeom prst="rect">
            <a:avLst/>
          </a:prstGeom>
          <a:noFill/>
          <a:ln w="19050" cap="flat" cmpd="sng" algn="ctr">
            <a:noFill/>
            <a:prstDash val="solid"/>
            <a:miter lim="800000"/>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solidFill>
                  <a:schemeClr val="tx1"/>
                </a:solidFill>
                <a:latin typeface="+mj-lt"/>
                <a:cs typeface="Times New Roman" pitchFamily="18" charset="0"/>
              </a:rPr>
              <a:t>Secondary (Tier 2) Intervention Grid</a:t>
            </a:r>
            <a:endParaRPr lang="en-US" dirty="0">
              <a:solidFill>
                <a:schemeClr val="tx1"/>
              </a:solidFill>
              <a:latin typeface="+mj-lt"/>
              <a:cs typeface="Times New Roman" pitchFamily="18" charset="0"/>
            </a:endParaRPr>
          </a:p>
        </p:txBody>
      </p:sp>
      <p:pic>
        <p:nvPicPr>
          <p:cNvPr id="8" name="Picture 7" title="Ci3T Blueprint E">
            <a:extLst>
              <a:ext uri="{FF2B5EF4-FFF2-40B4-BE49-F238E27FC236}">
                <a16:creationId xmlns:a16="http://schemas.microsoft.com/office/drawing/2014/main" id="{731ED8D8-CFD4-5FF2-FD6E-34C6A5ABF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139" y="182880"/>
            <a:ext cx="8401722" cy="6492240"/>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BB5BC01-F0EB-AEF3-2864-0459899BFAE9}"/>
              </a:ext>
            </a:extLst>
          </p:cNvPr>
          <p:cNvSpPr/>
          <p:nvPr/>
        </p:nvSpPr>
        <p:spPr>
          <a:xfrm>
            <a:off x="2232560" y="1013793"/>
            <a:ext cx="2949039" cy="419929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Curved Up Arrow 16">
            <a:extLst>
              <a:ext uri="{FF2B5EF4-FFF2-40B4-BE49-F238E27FC236}">
                <a16:creationId xmlns:a16="http://schemas.microsoft.com/office/drawing/2014/main" id="{4CA247EB-1AF8-29D1-CD05-F9F3D78D0A92}"/>
              </a:ext>
            </a:extLst>
          </p:cNvPr>
          <p:cNvSpPr/>
          <p:nvPr/>
        </p:nvSpPr>
        <p:spPr>
          <a:xfrm flipV="1">
            <a:off x="2662886" y="113439"/>
            <a:ext cx="1663949" cy="762000"/>
          </a:xfrm>
          <a:prstGeom prst="curvedUp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800" dirty="0">
              <a:solidFill>
                <a:prstClr val="black"/>
              </a:solidFill>
            </a:endParaRPr>
          </a:p>
        </p:txBody>
      </p:sp>
      <p:grpSp>
        <p:nvGrpSpPr>
          <p:cNvPr id="11" name="Group 10">
            <a:extLst>
              <a:ext uri="{FF2B5EF4-FFF2-40B4-BE49-F238E27FC236}">
                <a16:creationId xmlns:a16="http://schemas.microsoft.com/office/drawing/2014/main" id="{6C23D5DF-38B6-FC33-7CAE-77F16BE56C1B}"/>
              </a:ext>
            </a:extLst>
          </p:cNvPr>
          <p:cNvGrpSpPr/>
          <p:nvPr/>
        </p:nvGrpSpPr>
        <p:grpSpPr>
          <a:xfrm rot="21216813">
            <a:off x="8791523" y="3090266"/>
            <a:ext cx="2607956" cy="2545531"/>
            <a:chOff x="2336800" y="-477078"/>
            <a:chExt cx="7515616" cy="7335078"/>
          </a:xfrm>
        </p:grpSpPr>
        <p:pic>
          <p:nvPicPr>
            <p:cNvPr id="12" name="Picture 11">
              <a:extLst>
                <a:ext uri="{FF2B5EF4-FFF2-40B4-BE49-F238E27FC236}">
                  <a16:creationId xmlns:a16="http://schemas.microsoft.com/office/drawing/2014/main" id="{7E1C2A8E-1444-ABBD-B523-7A2FF8BA8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3" name="Picture 12">
              <a:extLst>
                <a:ext uri="{FF2B5EF4-FFF2-40B4-BE49-F238E27FC236}">
                  <a16:creationId xmlns:a16="http://schemas.microsoft.com/office/drawing/2014/main" id="{84D1920D-6376-76CC-3303-DAFB4F1F14A6}"/>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4" name="Rectangle 13">
            <a:extLst>
              <a:ext uri="{FF2B5EF4-FFF2-40B4-BE49-F238E27FC236}">
                <a16:creationId xmlns:a16="http://schemas.microsoft.com/office/drawing/2014/main" id="{3A9AF279-1592-2D18-3C07-C17C4D303598}"/>
              </a:ext>
            </a:extLst>
          </p:cNvPr>
          <p:cNvSpPr/>
          <p:nvPr/>
        </p:nvSpPr>
        <p:spPr>
          <a:xfrm rot="21221531">
            <a:off x="9037272" y="3828614"/>
            <a:ext cx="2238957" cy="1323439"/>
          </a:xfrm>
          <a:prstGeom prst="rect">
            <a:avLst/>
          </a:prstGeom>
        </p:spPr>
        <p:txBody>
          <a:bodyPr wrap="square">
            <a:spAutoFit/>
          </a:bodyPr>
          <a:lstStyle/>
          <a:p>
            <a:pPr algn="ctr">
              <a:defRPr/>
            </a:pPr>
            <a:r>
              <a:rPr lang="en-US" sz="2000" b="1" dirty="0">
                <a:latin typeface="Arial" panose="020B0604020202020204" pitchFamily="34" charset="0"/>
                <a:cs typeface="Arial" panose="020B0604020202020204" pitchFamily="34" charset="0"/>
              </a:rPr>
              <a:t>Ci3T Blueprint E Secondary</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(Tier 2) Intervention Grid</a:t>
            </a:r>
            <a:endParaRPr lang="en-US"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658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2967382"/>
            <a:ext cx="10515600" cy="3433418"/>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2BEE7830-FC4E-424A-8149-91E656E4ADAB}"/>
              </a:ext>
            </a:extLst>
          </p:cNvPr>
          <p:cNvSpPr>
            <a:spLocks noGrp="1"/>
          </p:cNvSpPr>
          <p:nvPr>
            <p:ph type="title"/>
          </p:nvPr>
        </p:nvSpPr>
        <p:spPr>
          <a:xfrm>
            <a:off x="838200" y="365125"/>
            <a:ext cx="10515600" cy="1325563"/>
          </a:xfrm>
        </p:spPr>
        <p:txBody>
          <a:bodyPr/>
          <a:lstStyle/>
          <a:p>
            <a:r>
              <a:rPr lang="en-US" dirty="0"/>
              <a:t>A Systematic Approach to Designing Secondary (Tier 2) Interventions </a:t>
            </a:r>
          </a:p>
        </p:txBody>
      </p:sp>
      <p:sp>
        <p:nvSpPr>
          <p:cNvPr id="49155" name="Rectangle 3"/>
          <p:cNvSpPr>
            <a:spLocks noGrp="1"/>
          </p:cNvSpPr>
          <p:nvPr>
            <p:ph idx="1"/>
          </p:nvPr>
        </p:nvSpPr>
        <p:spPr>
          <a:xfrm>
            <a:off x="838200" y="1825625"/>
            <a:ext cx="10515600" cy="4351338"/>
          </a:xfrm>
        </p:spPr>
        <p:txBody>
          <a:bodyPr>
            <a:noAutofit/>
          </a:bodyPr>
          <a:lstStyle/>
          <a:p>
            <a:pPr marL="0" indent="0">
              <a:buNone/>
            </a:pPr>
            <a:r>
              <a:rPr lang="en-US" sz="2000" dirty="0"/>
              <a:t>Step 1: Construct your assessment schedule</a:t>
            </a:r>
          </a:p>
          <a:p>
            <a:pPr marL="0" indent="0">
              <a:buNone/>
            </a:pPr>
            <a:r>
              <a:rPr lang="en-US" sz="2000" dirty="0"/>
              <a:t>Step 2: Identify your secondary (Tier 2) supports</a:t>
            </a:r>
          </a:p>
          <a:p>
            <a:pPr lvl="1"/>
            <a:r>
              <a:rPr lang="en-US" sz="2000" dirty="0"/>
              <a:t>Existing and new interventions</a:t>
            </a:r>
          </a:p>
          <a:p>
            <a:pPr marL="0" indent="0">
              <a:buNone/>
            </a:pPr>
            <a:r>
              <a:rPr lang="en-US" sz="2000" dirty="0"/>
              <a:t>Step 3: Determine entry criteria</a:t>
            </a:r>
          </a:p>
          <a:p>
            <a:pPr lvl="1"/>
            <a:r>
              <a:rPr lang="en-US" sz="2000" dirty="0"/>
              <a:t>Academic failure, behavior and academic screening scores, attendance data, etc.</a:t>
            </a:r>
          </a:p>
          <a:p>
            <a:pPr marL="0" indent="0">
              <a:buNone/>
            </a:pPr>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pPr marL="0" indent="0">
              <a:buNone/>
            </a:pPr>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pPr marL="0" indent="0">
              <a:buNone/>
            </a:pPr>
            <a:r>
              <a:rPr lang="en-US" sz="2000" dirty="0"/>
              <a:t>Step 6: Consider additional needs</a:t>
            </a:r>
          </a:p>
        </p:txBody>
      </p:sp>
    </p:spTree>
    <p:custDataLst>
      <p:tags r:id="rId1"/>
    </p:custDataLst>
    <p:extLst>
      <p:ext uri="{BB962C8B-B14F-4D97-AF65-F5344CB8AC3E}">
        <p14:creationId xmlns:p14="http://schemas.microsoft.com/office/powerpoint/2010/main" val="9830517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D75DE4B6-690B-E0D7-4EFA-8BE2A60F6C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57AC3-7FC1-B9F3-F364-F62165783465}"/>
              </a:ext>
            </a:extLst>
          </p:cNvPr>
          <p:cNvSpPr txBox="1">
            <a:spLocks/>
          </p:cNvSpPr>
          <p:nvPr/>
        </p:nvSpPr>
        <p:spPr>
          <a:xfrm>
            <a:off x="1948484" y="46038"/>
            <a:ext cx="8218833"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Secondary Tier 2 Intervention Grid</a:t>
            </a:r>
            <a:endParaRPr lang="en-US" dirty="0"/>
          </a:p>
        </p:txBody>
      </p:sp>
      <p:pic>
        <p:nvPicPr>
          <p:cNvPr id="3" name="Picture 2" title="Ci3T Blueprint E">
            <a:extLst>
              <a:ext uri="{FF2B5EF4-FFF2-40B4-BE49-F238E27FC236}">
                <a16:creationId xmlns:a16="http://schemas.microsoft.com/office/drawing/2014/main" id="{8A61FB5E-36A9-8A20-858B-F338A8F9D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139" y="182880"/>
            <a:ext cx="8401722" cy="6492240"/>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Curved Up Arrow 8">
            <a:extLst>
              <a:ext uri="{FF2B5EF4-FFF2-40B4-BE49-F238E27FC236}">
                <a16:creationId xmlns:a16="http://schemas.microsoft.com/office/drawing/2014/main" id="{F158C990-73D2-41F2-6B0C-CB80EEF194D8}"/>
              </a:ext>
            </a:extLst>
          </p:cNvPr>
          <p:cNvSpPr/>
          <p:nvPr/>
        </p:nvSpPr>
        <p:spPr>
          <a:xfrm flipV="1">
            <a:off x="6396981" y="66080"/>
            <a:ext cx="1447800" cy="768807"/>
          </a:xfrm>
          <a:prstGeom prst="curvedUp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800" dirty="0">
              <a:solidFill>
                <a:prstClr val="black"/>
              </a:solidFill>
            </a:endParaRPr>
          </a:p>
        </p:txBody>
      </p:sp>
      <p:sp>
        <p:nvSpPr>
          <p:cNvPr id="5" name="Curved Up Arrow 10">
            <a:extLst>
              <a:ext uri="{FF2B5EF4-FFF2-40B4-BE49-F238E27FC236}">
                <a16:creationId xmlns:a16="http://schemas.microsoft.com/office/drawing/2014/main" id="{4E90AF5A-5E3F-3746-6C48-9D5D5394E743}"/>
              </a:ext>
            </a:extLst>
          </p:cNvPr>
          <p:cNvSpPr/>
          <p:nvPr/>
        </p:nvSpPr>
        <p:spPr>
          <a:xfrm flipV="1">
            <a:off x="8177767" y="66080"/>
            <a:ext cx="1447800" cy="768807"/>
          </a:xfrm>
          <a:prstGeom prst="curvedUp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800" dirty="0">
              <a:solidFill>
                <a:prstClr val="black"/>
              </a:solidFill>
            </a:endParaRPr>
          </a:p>
        </p:txBody>
      </p:sp>
      <p:sp>
        <p:nvSpPr>
          <p:cNvPr id="6" name="Curved Up Arrow 12">
            <a:extLst>
              <a:ext uri="{FF2B5EF4-FFF2-40B4-BE49-F238E27FC236}">
                <a16:creationId xmlns:a16="http://schemas.microsoft.com/office/drawing/2014/main" id="{42A43095-7538-2952-0C8F-E1B0637EB1C3}"/>
              </a:ext>
            </a:extLst>
          </p:cNvPr>
          <p:cNvSpPr/>
          <p:nvPr/>
        </p:nvSpPr>
        <p:spPr>
          <a:xfrm flipV="1">
            <a:off x="4596367" y="66080"/>
            <a:ext cx="1447800" cy="768807"/>
          </a:xfrm>
          <a:prstGeom prst="curvedUp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800" dirty="0">
              <a:solidFill>
                <a:prstClr val="black"/>
              </a:solidFill>
            </a:endParaRPr>
          </a:p>
        </p:txBody>
      </p:sp>
      <p:sp>
        <p:nvSpPr>
          <p:cNvPr id="7" name="Rectangle 6">
            <a:extLst>
              <a:ext uri="{FF2B5EF4-FFF2-40B4-BE49-F238E27FC236}">
                <a16:creationId xmlns:a16="http://schemas.microsoft.com/office/drawing/2014/main" id="{B23C4D44-B5FE-9357-C38E-1EA2554B8D90}"/>
              </a:ext>
            </a:extLst>
          </p:cNvPr>
          <p:cNvSpPr/>
          <p:nvPr/>
        </p:nvSpPr>
        <p:spPr>
          <a:xfrm flipH="1">
            <a:off x="5085975" y="1026045"/>
            <a:ext cx="4816712" cy="422181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 name="Group 11">
            <a:extLst>
              <a:ext uri="{FF2B5EF4-FFF2-40B4-BE49-F238E27FC236}">
                <a16:creationId xmlns:a16="http://schemas.microsoft.com/office/drawing/2014/main" id="{B59E2FB5-F9CF-B024-F2F3-9B555BFBA5E3}"/>
              </a:ext>
            </a:extLst>
          </p:cNvPr>
          <p:cNvGrpSpPr/>
          <p:nvPr/>
        </p:nvGrpSpPr>
        <p:grpSpPr>
          <a:xfrm rot="21216813">
            <a:off x="8791523" y="3090266"/>
            <a:ext cx="2607956" cy="2545531"/>
            <a:chOff x="2336800" y="-477078"/>
            <a:chExt cx="7515616" cy="7335078"/>
          </a:xfrm>
        </p:grpSpPr>
        <p:pic>
          <p:nvPicPr>
            <p:cNvPr id="13" name="Picture 12">
              <a:extLst>
                <a:ext uri="{FF2B5EF4-FFF2-40B4-BE49-F238E27FC236}">
                  <a16:creationId xmlns:a16="http://schemas.microsoft.com/office/drawing/2014/main" id="{A08B77AC-CD2F-5FFB-23F3-E984E8090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4" name="Picture 13">
              <a:extLst>
                <a:ext uri="{FF2B5EF4-FFF2-40B4-BE49-F238E27FC236}">
                  <a16:creationId xmlns:a16="http://schemas.microsoft.com/office/drawing/2014/main" id="{A93465B3-B9E3-8F99-FB75-991F35E610B7}"/>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5" name="Rectangle 14">
            <a:extLst>
              <a:ext uri="{FF2B5EF4-FFF2-40B4-BE49-F238E27FC236}">
                <a16:creationId xmlns:a16="http://schemas.microsoft.com/office/drawing/2014/main" id="{81DD63BB-D8A3-2958-7F8E-AADAD8938D41}"/>
              </a:ext>
            </a:extLst>
          </p:cNvPr>
          <p:cNvSpPr/>
          <p:nvPr/>
        </p:nvSpPr>
        <p:spPr>
          <a:xfrm rot="21221531">
            <a:off x="9037272" y="3828614"/>
            <a:ext cx="2238957" cy="1323439"/>
          </a:xfrm>
          <a:prstGeom prst="rect">
            <a:avLst/>
          </a:prstGeom>
        </p:spPr>
        <p:txBody>
          <a:bodyPr wrap="square">
            <a:spAutoFit/>
          </a:bodyPr>
          <a:lstStyle/>
          <a:p>
            <a:pPr algn="ctr">
              <a:defRPr/>
            </a:pPr>
            <a:r>
              <a:rPr lang="en-US" sz="2000" b="1" dirty="0">
                <a:latin typeface="Arial" panose="020B0604020202020204" pitchFamily="34" charset="0"/>
                <a:cs typeface="Arial" panose="020B0604020202020204" pitchFamily="34" charset="0"/>
              </a:rPr>
              <a:t>Ci3T Blueprint E Secondary</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(Tier 2) Intervention Grid</a:t>
            </a:r>
            <a:endParaRPr lang="en-US"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530075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8F8FA8D5-D8F1-2A68-F5F7-44AD0909AA9D}"/>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11977F87-1937-B15D-5E88-23B068E05066}"/>
              </a:ext>
            </a:extLst>
          </p:cNvPr>
          <p:cNvSpPr txBox="1">
            <a:spLocks/>
          </p:cNvSpPr>
          <p:nvPr/>
        </p:nvSpPr>
        <p:spPr>
          <a:xfrm>
            <a:off x="211873" y="78748"/>
            <a:ext cx="1124042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solidFill>
                  <a:srgbClr val="000000"/>
                </a:solidFill>
                <a:ea typeface="+mn-ea"/>
                <a:cs typeface="Times New Roman" panose="02020603050405020304" pitchFamily="18" charset="0"/>
              </a:rPr>
              <a:t>Using Data to Consider Interventions    </a:t>
            </a:r>
            <a:endParaRPr lang="en-US" dirty="0"/>
          </a:p>
          <a:p>
            <a:r>
              <a:rPr lang="en-US" dirty="0">
                <a:solidFill>
                  <a:srgbClr val="000000"/>
                </a:solidFill>
                <a:ea typeface="+mn-ea"/>
                <a:cs typeface="Times New Roman" panose="02020603050405020304" pitchFamily="18" charset="0"/>
              </a:rPr>
              <a:t>Elementary School</a:t>
            </a:r>
            <a:endParaRPr lang="en-US" dirty="0"/>
          </a:p>
        </p:txBody>
      </p:sp>
      <p:pic>
        <p:nvPicPr>
          <p:cNvPr id="15" name="Picture 14" title="SRSS-IE reading math ODR and attendance data spreadsheet">
            <a:extLst>
              <a:ext uri="{FF2B5EF4-FFF2-40B4-BE49-F238E27FC236}">
                <a16:creationId xmlns:a16="http://schemas.microsoft.com/office/drawing/2014/main" id="{D38A6C9A-E7EE-3AFC-C910-284B97AACB7B}"/>
              </a:ext>
            </a:extLst>
          </p:cNvPr>
          <p:cNvPicPr>
            <a:picLocks noChangeAspect="1"/>
          </p:cNvPicPr>
          <p:nvPr/>
        </p:nvPicPr>
        <p:blipFill rotWithShape="1">
          <a:blip r:embed="rId4">
            <a:extLst>
              <a:ext uri="{28A0092B-C50C-407E-A947-70E740481C1C}">
                <a14:useLocalDpi xmlns:a14="http://schemas.microsoft.com/office/drawing/2010/main" val="0"/>
              </a:ext>
            </a:extLst>
          </a:blip>
          <a:srcRect l="4479" t="23275" r="34375" b="10202"/>
          <a:stretch/>
        </p:blipFill>
        <p:spPr>
          <a:xfrm>
            <a:off x="3189654" y="1283368"/>
            <a:ext cx="7321936" cy="4315826"/>
          </a:xfrm>
          <a:prstGeom prst="rect">
            <a:avLst/>
          </a:prstGeom>
          <a:ln>
            <a:noFill/>
          </a:ln>
          <a:effectLst>
            <a:outerShdw blurRad="292100" dist="139700" dir="2700000" algn="tl" rotWithShape="0">
              <a:srgbClr val="333333">
                <a:alpha val="65000"/>
              </a:srgbClr>
            </a:outerShdw>
          </a:effectLst>
        </p:spPr>
        <p:style>
          <a:lnRef idx="1">
            <a:schemeClr val="accent5"/>
          </a:lnRef>
          <a:fillRef idx="2">
            <a:schemeClr val="accent5"/>
          </a:fillRef>
          <a:effectRef idx="1">
            <a:schemeClr val="accent5"/>
          </a:effectRef>
          <a:fontRef idx="minor">
            <a:schemeClr val="dk1"/>
          </a:fontRef>
        </p:style>
      </p:pic>
      <p:sp>
        <p:nvSpPr>
          <p:cNvPr id="16" name="Rectangle 15">
            <a:extLst>
              <a:ext uri="{FF2B5EF4-FFF2-40B4-BE49-F238E27FC236}">
                <a16:creationId xmlns:a16="http://schemas.microsoft.com/office/drawing/2014/main" id="{A7AA3814-49CB-A1CB-51FD-E04699ECCED0}"/>
              </a:ext>
            </a:extLst>
          </p:cNvPr>
          <p:cNvSpPr/>
          <p:nvPr/>
        </p:nvSpPr>
        <p:spPr>
          <a:xfrm>
            <a:off x="0" y="6457890"/>
            <a:ext cx="10668000" cy="400110"/>
          </a:xfrm>
          <a:prstGeom prst="rect">
            <a:avLst/>
          </a:prstGeom>
        </p:spPr>
        <p:txBody>
          <a:bodyPr wrap="square">
            <a:spAutoFit/>
          </a:bodyPr>
          <a:lstStyle/>
          <a:p>
            <a:pPr hangingPunct="0"/>
            <a:r>
              <a:rPr lang="en-US" sz="1000" dirty="0">
                <a:solidFill>
                  <a:schemeClr val="bg2"/>
                </a:solidFill>
              </a:rPr>
              <a:t>Lane, K. L., Oakes, W. P., Ennis, R. P., &amp; Hirsch, S. E. (2014). Identifying students for secondary and tertiary prevention efforts: How do we determine which students have Tier 2 and Tier 3 needs? </a:t>
            </a:r>
            <a:r>
              <a:rPr lang="en-US" sz="1000" i="1" dirty="0">
                <a:solidFill>
                  <a:schemeClr val="bg2"/>
                </a:solidFill>
              </a:rPr>
              <a:t>Preventing School Failure, 58, </a:t>
            </a:r>
            <a:r>
              <a:rPr lang="en-US" sz="1000" dirty="0">
                <a:solidFill>
                  <a:schemeClr val="bg2"/>
                </a:solidFill>
              </a:rPr>
              <a:t>171-182, DOI: 10.1080/1045988X.2014.895573</a:t>
            </a:r>
          </a:p>
        </p:txBody>
      </p:sp>
      <p:sp>
        <p:nvSpPr>
          <p:cNvPr id="17" name="Rectangle 16">
            <a:extLst>
              <a:ext uri="{FF2B5EF4-FFF2-40B4-BE49-F238E27FC236}">
                <a16:creationId xmlns:a16="http://schemas.microsoft.com/office/drawing/2014/main" id="{6D63EA76-A3BD-40A5-DD41-D7A89F83ADA1}"/>
              </a:ext>
            </a:extLst>
          </p:cNvPr>
          <p:cNvSpPr/>
          <p:nvPr/>
        </p:nvSpPr>
        <p:spPr>
          <a:xfrm>
            <a:off x="7266040" y="4370579"/>
            <a:ext cx="1591056" cy="38486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prstClr val="white"/>
              </a:solidFill>
            </a:endParaRPr>
          </a:p>
        </p:txBody>
      </p:sp>
      <p:sp>
        <p:nvSpPr>
          <p:cNvPr id="18" name="Rectangle 17">
            <a:extLst>
              <a:ext uri="{FF2B5EF4-FFF2-40B4-BE49-F238E27FC236}">
                <a16:creationId xmlns:a16="http://schemas.microsoft.com/office/drawing/2014/main" id="{C03C665D-6415-10A6-AD4C-839D85CE0489}"/>
              </a:ext>
            </a:extLst>
          </p:cNvPr>
          <p:cNvSpPr/>
          <p:nvPr/>
        </p:nvSpPr>
        <p:spPr>
          <a:xfrm>
            <a:off x="1524000" y="3333180"/>
            <a:ext cx="2667000" cy="533400"/>
          </a:xfrm>
          <a:prstGeom prst="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0000"/>
                </a:solidFill>
              </a:rPr>
              <a:t>Increased Rates of Reinforcement</a:t>
            </a:r>
          </a:p>
        </p:txBody>
      </p:sp>
      <p:sp>
        <p:nvSpPr>
          <p:cNvPr id="19" name="Rectangle 18">
            <a:extLst>
              <a:ext uri="{FF2B5EF4-FFF2-40B4-BE49-F238E27FC236}">
                <a16:creationId xmlns:a16="http://schemas.microsoft.com/office/drawing/2014/main" id="{C3EE32A8-18BD-5BB8-A28D-DF0DB24DAE10}"/>
              </a:ext>
            </a:extLst>
          </p:cNvPr>
          <p:cNvSpPr/>
          <p:nvPr/>
        </p:nvSpPr>
        <p:spPr>
          <a:xfrm>
            <a:off x="5182690" y="4048162"/>
            <a:ext cx="5303520" cy="1828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prstClr val="white"/>
              </a:solidFill>
            </a:endParaRPr>
          </a:p>
        </p:txBody>
      </p:sp>
      <p:cxnSp>
        <p:nvCxnSpPr>
          <p:cNvPr id="20" name="Straight Arrow Connector 19">
            <a:extLst>
              <a:ext uri="{FF2B5EF4-FFF2-40B4-BE49-F238E27FC236}">
                <a16:creationId xmlns:a16="http://schemas.microsoft.com/office/drawing/2014/main" id="{E98978D4-682A-AA60-5490-7A2DCF33F844}"/>
              </a:ext>
            </a:extLst>
          </p:cNvPr>
          <p:cNvCxnSpPr>
            <a:stCxn id="17" idx="1"/>
            <a:endCxn id="18" idx="3"/>
          </p:cNvCxnSpPr>
          <p:nvPr/>
        </p:nvCxnSpPr>
        <p:spPr>
          <a:xfrm flipH="1" flipV="1">
            <a:off x="4191000" y="3599880"/>
            <a:ext cx="3075040" cy="963131"/>
          </a:xfrm>
          <a:prstGeom prst="straightConnector1">
            <a:avLst/>
          </a:prstGeom>
          <a:ln w="28575">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4071DC89-79BD-4D2A-F7E3-81AC0216CD52}"/>
              </a:ext>
            </a:extLst>
          </p:cNvPr>
          <p:cNvSpPr/>
          <p:nvPr/>
        </p:nvSpPr>
        <p:spPr>
          <a:xfrm>
            <a:off x="5174357" y="4887289"/>
            <a:ext cx="5303520" cy="1828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prstClr val="white"/>
              </a:solidFill>
            </a:endParaRPr>
          </a:p>
        </p:txBody>
      </p:sp>
      <p:cxnSp>
        <p:nvCxnSpPr>
          <p:cNvPr id="22" name="Straight Arrow Connector 21">
            <a:extLst>
              <a:ext uri="{FF2B5EF4-FFF2-40B4-BE49-F238E27FC236}">
                <a16:creationId xmlns:a16="http://schemas.microsoft.com/office/drawing/2014/main" id="{88244E3D-E291-829B-E1C8-EC73EC44E80A}"/>
              </a:ext>
            </a:extLst>
          </p:cNvPr>
          <p:cNvCxnSpPr>
            <a:cxnSpLocks/>
            <a:stCxn id="19" idx="1"/>
            <a:endCxn id="24" idx="0"/>
          </p:cNvCxnSpPr>
          <p:nvPr/>
        </p:nvCxnSpPr>
        <p:spPr>
          <a:xfrm flipH="1">
            <a:off x="3343122" y="4139602"/>
            <a:ext cx="1839568" cy="1520792"/>
          </a:xfrm>
          <a:prstGeom prst="straightConnector1">
            <a:avLst/>
          </a:prstGeom>
          <a:ln w="28575">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C139015-56B6-EB1B-AEB0-3D5D88539409}"/>
              </a:ext>
            </a:extLst>
          </p:cNvPr>
          <p:cNvCxnSpPr>
            <a:cxnSpLocks/>
            <a:stCxn id="21" idx="1"/>
            <a:endCxn id="24" idx="0"/>
          </p:cNvCxnSpPr>
          <p:nvPr/>
        </p:nvCxnSpPr>
        <p:spPr>
          <a:xfrm flipH="1">
            <a:off x="3343122" y="4978729"/>
            <a:ext cx="1831235" cy="681665"/>
          </a:xfrm>
          <a:prstGeom prst="straightConnector1">
            <a:avLst/>
          </a:prstGeom>
          <a:ln w="28575">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23F1135D-FB19-2B80-415A-C62674563B32}"/>
              </a:ext>
            </a:extLst>
          </p:cNvPr>
          <p:cNvSpPr/>
          <p:nvPr/>
        </p:nvSpPr>
        <p:spPr>
          <a:xfrm>
            <a:off x="1685772" y="5660394"/>
            <a:ext cx="3314700" cy="53340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0000"/>
                </a:solidFill>
              </a:rPr>
              <a:t>Intensive Reading Intervention with Self-Monitoring</a:t>
            </a:r>
          </a:p>
        </p:txBody>
      </p:sp>
    </p:spTree>
    <p:custDataLst>
      <p:tags r:id="rId1"/>
    </p:custDataLst>
    <p:extLst>
      <p:ext uri="{BB962C8B-B14F-4D97-AF65-F5344CB8AC3E}">
        <p14:creationId xmlns:p14="http://schemas.microsoft.com/office/powerpoint/2010/main" val="426445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P spid="2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9BF3FAF7-DF36-B3E6-0119-74C54C9135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74D7C-82D0-9794-8880-5B6D28854E24}"/>
              </a:ext>
            </a:extLst>
          </p:cNvPr>
          <p:cNvSpPr txBox="1">
            <a:spLocks/>
          </p:cNvSpPr>
          <p:nvPr/>
        </p:nvSpPr>
        <p:spPr>
          <a:xfrm>
            <a:off x="278780" y="185738"/>
            <a:ext cx="10078556" cy="854687"/>
          </a:xfrm>
          <a:prstGeom prst="rect">
            <a:avLst/>
          </a:prstGeom>
        </p:spPr>
        <p:txBody>
          <a:bodyP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Using Data to Consider Interventions</a:t>
            </a:r>
            <a:br>
              <a:rPr lang="en-US" dirty="0"/>
            </a:br>
            <a:r>
              <a:rPr lang="en-US" dirty="0"/>
              <a:t>Middle and High School</a:t>
            </a:r>
          </a:p>
        </p:txBody>
      </p:sp>
      <p:pic>
        <p:nvPicPr>
          <p:cNvPr id="3" name="Picture 2" title="SRSS ODR and course failures data spreadsheet">
            <a:extLst>
              <a:ext uri="{FF2B5EF4-FFF2-40B4-BE49-F238E27FC236}">
                <a16:creationId xmlns:a16="http://schemas.microsoft.com/office/drawing/2014/main" id="{5DC7A27C-E81D-1E9C-9CDF-BADC126E9924}"/>
              </a:ext>
            </a:extLst>
          </p:cNvPr>
          <p:cNvPicPr>
            <a:picLocks noChangeAspect="1"/>
          </p:cNvPicPr>
          <p:nvPr/>
        </p:nvPicPr>
        <p:blipFill rotWithShape="1">
          <a:blip r:embed="rId4">
            <a:extLst>
              <a:ext uri="{28A0092B-C50C-407E-A947-70E740481C1C}">
                <a14:useLocalDpi xmlns:a14="http://schemas.microsoft.com/office/drawing/2010/main" val="0"/>
              </a:ext>
            </a:extLst>
          </a:blip>
          <a:srcRect t="26068"/>
          <a:stretch/>
        </p:blipFill>
        <p:spPr>
          <a:xfrm>
            <a:off x="5361403" y="1596572"/>
            <a:ext cx="4920705" cy="4261093"/>
          </a:xfrm>
          <a:prstGeom prst="rect">
            <a:avLst/>
          </a:prstGeom>
        </p:spPr>
      </p:pic>
      <p:sp>
        <p:nvSpPr>
          <p:cNvPr id="4" name="Rectangle 16">
            <a:extLst>
              <a:ext uri="{FF2B5EF4-FFF2-40B4-BE49-F238E27FC236}">
                <a16:creationId xmlns:a16="http://schemas.microsoft.com/office/drawing/2014/main" id="{F881D9D8-D6C0-77EA-D177-9A7987B7BCED}"/>
              </a:ext>
            </a:extLst>
          </p:cNvPr>
          <p:cNvSpPr>
            <a:spLocks noChangeArrowheads="1"/>
          </p:cNvSpPr>
          <p:nvPr/>
        </p:nvSpPr>
        <p:spPr bwMode="auto">
          <a:xfrm>
            <a:off x="1653703" y="2318810"/>
            <a:ext cx="3406109" cy="854687"/>
          </a:xfrm>
          <a:prstGeom prst="rect">
            <a:avLst/>
          </a:prstGeom>
          <a:solidFill>
            <a:schemeClr val="bg1"/>
          </a:solidFill>
          <a:ln w="28575">
            <a:solidFill>
              <a:srgbClr val="FFC000"/>
            </a:solidFill>
            <a:miter lim="800000"/>
            <a:headEnd/>
            <a:tailEnd/>
          </a:ln>
        </p:spPr>
        <p:txBody>
          <a:bodyPr wrap="none" anchor="ctr"/>
          <a:lstStyle/>
          <a:p>
            <a:pPr algn="ctr"/>
            <a:r>
              <a:rPr lang="en-US" sz="1800" dirty="0">
                <a:solidFill>
                  <a:prstClr val="black"/>
                </a:solidFill>
              </a:rPr>
              <a:t>Check In Check Out (Mentoring);</a:t>
            </a:r>
          </a:p>
          <a:p>
            <a:pPr algn="ctr"/>
            <a:r>
              <a:rPr lang="en-US" sz="1800" dirty="0">
                <a:solidFill>
                  <a:prstClr val="black"/>
                </a:solidFill>
              </a:rPr>
              <a:t>Study Hall Tutoring</a:t>
            </a:r>
          </a:p>
        </p:txBody>
      </p:sp>
      <p:sp>
        <p:nvSpPr>
          <p:cNvPr id="5" name="Rectangle 14">
            <a:extLst>
              <a:ext uri="{FF2B5EF4-FFF2-40B4-BE49-F238E27FC236}">
                <a16:creationId xmlns:a16="http://schemas.microsoft.com/office/drawing/2014/main" id="{5577C3BF-A5F8-69C3-9BA5-57D3D8D0D4B2}"/>
              </a:ext>
            </a:extLst>
          </p:cNvPr>
          <p:cNvSpPr>
            <a:spLocks noChangeArrowheads="1"/>
          </p:cNvSpPr>
          <p:nvPr/>
        </p:nvSpPr>
        <p:spPr bwMode="auto">
          <a:xfrm>
            <a:off x="1653703" y="5352306"/>
            <a:ext cx="4444870" cy="1061505"/>
          </a:xfrm>
          <a:prstGeom prst="rect">
            <a:avLst/>
          </a:prstGeom>
          <a:solidFill>
            <a:schemeClr val="bg1"/>
          </a:solidFill>
          <a:ln w="28575">
            <a:solidFill>
              <a:srgbClr val="FF0000"/>
            </a:solidFill>
            <a:miter lim="800000"/>
            <a:headEnd/>
            <a:tailEnd/>
          </a:ln>
        </p:spPr>
        <p:txBody>
          <a:bodyPr wrap="none" anchor="ctr"/>
          <a:lstStyle/>
          <a:p>
            <a:pPr algn="ctr"/>
            <a:r>
              <a:rPr lang="en-US" sz="1800" dirty="0">
                <a:solidFill>
                  <a:prstClr val="black"/>
                </a:solidFill>
              </a:rPr>
              <a:t>Functional Assessment-Based Intervention</a:t>
            </a:r>
          </a:p>
        </p:txBody>
      </p:sp>
      <p:sp>
        <p:nvSpPr>
          <p:cNvPr id="6" name="Rectangle 5">
            <a:extLst>
              <a:ext uri="{FF2B5EF4-FFF2-40B4-BE49-F238E27FC236}">
                <a16:creationId xmlns:a16="http://schemas.microsoft.com/office/drawing/2014/main" id="{CDE6966D-FA9A-5EEE-4489-C1B1CA8C1CE8}"/>
              </a:ext>
            </a:extLst>
          </p:cNvPr>
          <p:cNvSpPr/>
          <p:nvPr/>
        </p:nvSpPr>
        <p:spPr>
          <a:xfrm>
            <a:off x="7855365" y="2438400"/>
            <a:ext cx="1636979" cy="21031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prstClr val="white"/>
              </a:solidFill>
            </a:endParaRPr>
          </a:p>
        </p:txBody>
      </p:sp>
      <p:sp>
        <p:nvSpPr>
          <p:cNvPr id="7" name="Rectangle 6">
            <a:extLst>
              <a:ext uri="{FF2B5EF4-FFF2-40B4-BE49-F238E27FC236}">
                <a16:creationId xmlns:a16="http://schemas.microsoft.com/office/drawing/2014/main" id="{581E5D27-E102-5DBF-8172-A4009A9E85CC}"/>
              </a:ext>
            </a:extLst>
          </p:cNvPr>
          <p:cNvSpPr/>
          <p:nvPr/>
        </p:nvSpPr>
        <p:spPr>
          <a:xfrm>
            <a:off x="7855364" y="3494736"/>
            <a:ext cx="1607950" cy="20116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prstClr val="white"/>
              </a:solidFill>
            </a:endParaRPr>
          </a:p>
        </p:txBody>
      </p:sp>
      <p:sp>
        <p:nvSpPr>
          <p:cNvPr id="8" name="Rectangle 7">
            <a:extLst>
              <a:ext uri="{FF2B5EF4-FFF2-40B4-BE49-F238E27FC236}">
                <a16:creationId xmlns:a16="http://schemas.microsoft.com/office/drawing/2014/main" id="{41E6AF2D-2966-9377-9593-4238C9007294}"/>
              </a:ext>
            </a:extLst>
          </p:cNvPr>
          <p:cNvSpPr/>
          <p:nvPr/>
        </p:nvSpPr>
        <p:spPr>
          <a:xfrm>
            <a:off x="7869878" y="4965019"/>
            <a:ext cx="1578922" cy="20206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prstClr val="white"/>
              </a:solidFill>
            </a:endParaRPr>
          </a:p>
        </p:txBody>
      </p:sp>
      <p:cxnSp>
        <p:nvCxnSpPr>
          <p:cNvPr id="9" name="Straight Arrow Connector 8">
            <a:extLst>
              <a:ext uri="{FF2B5EF4-FFF2-40B4-BE49-F238E27FC236}">
                <a16:creationId xmlns:a16="http://schemas.microsoft.com/office/drawing/2014/main" id="{8D6E01C8-827E-D800-E985-DF6B514B725B}"/>
              </a:ext>
            </a:extLst>
          </p:cNvPr>
          <p:cNvCxnSpPr>
            <a:cxnSpLocks/>
            <a:stCxn id="6" idx="1"/>
            <a:endCxn id="4" idx="3"/>
          </p:cNvCxnSpPr>
          <p:nvPr/>
        </p:nvCxnSpPr>
        <p:spPr>
          <a:xfrm flipH="1">
            <a:off x="5059812" y="2543556"/>
            <a:ext cx="2795553" cy="202598"/>
          </a:xfrm>
          <a:prstGeom prst="straightConnector1">
            <a:avLst/>
          </a:prstGeom>
          <a:ln w="28575">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EDA8A95-38C4-DD96-6839-3D56BA9CE0DC}"/>
              </a:ext>
            </a:extLst>
          </p:cNvPr>
          <p:cNvCxnSpPr>
            <a:cxnSpLocks/>
            <a:stCxn id="7" idx="1"/>
            <a:endCxn id="4" idx="3"/>
          </p:cNvCxnSpPr>
          <p:nvPr/>
        </p:nvCxnSpPr>
        <p:spPr>
          <a:xfrm flipH="1" flipV="1">
            <a:off x="5059812" y="2746154"/>
            <a:ext cx="2795552" cy="849166"/>
          </a:xfrm>
          <a:prstGeom prst="straightConnector1">
            <a:avLst/>
          </a:prstGeom>
          <a:ln w="28575">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1848F66-D781-4073-EED6-51A7C7ED4EC6}"/>
              </a:ext>
            </a:extLst>
          </p:cNvPr>
          <p:cNvCxnSpPr>
            <a:cxnSpLocks/>
            <a:stCxn id="17" idx="1"/>
            <a:endCxn id="4" idx="3"/>
          </p:cNvCxnSpPr>
          <p:nvPr/>
        </p:nvCxnSpPr>
        <p:spPr>
          <a:xfrm flipH="1" flipV="1">
            <a:off x="5059812" y="2746154"/>
            <a:ext cx="2810066" cy="1476618"/>
          </a:xfrm>
          <a:prstGeom prst="straightConnector1">
            <a:avLst/>
          </a:prstGeom>
          <a:ln w="28575">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1B000B0-B215-62B4-BE83-9FE0DDF10521}"/>
              </a:ext>
            </a:extLst>
          </p:cNvPr>
          <p:cNvCxnSpPr>
            <a:cxnSpLocks/>
            <a:stCxn id="8" idx="1"/>
            <a:endCxn id="4" idx="3"/>
          </p:cNvCxnSpPr>
          <p:nvPr/>
        </p:nvCxnSpPr>
        <p:spPr>
          <a:xfrm flipH="1" flipV="1">
            <a:off x="5059812" y="2746154"/>
            <a:ext cx="2810066" cy="2319899"/>
          </a:xfrm>
          <a:prstGeom prst="straightConnector1">
            <a:avLst/>
          </a:prstGeom>
          <a:ln w="28575">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BFDC9B0C-949C-5B80-7544-6B5E59143FA9}"/>
              </a:ext>
            </a:extLst>
          </p:cNvPr>
          <p:cNvSpPr/>
          <p:nvPr/>
        </p:nvSpPr>
        <p:spPr>
          <a:xfrm>
            <a:off x="7869878" y="3723048"/>
            <a:ext cx="1607950" cy="1726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4" name="Rectangle 13">
            <a:extLst>
              <a:ext uri="{FF2B5EF4-FFF2-40B4-BE49-F238E27FC236}">
                <a16:creationId xmlns:a16="http://schemas.microsoft.com/office/drawing/2014/main" id="{FF954D6D-1D05-FAFF-C3FD-5C893079AAFE}"/>
              </a:ext>
            </a:extLst>
          </p:cNvPr>
          <p:cNvSpPr/>
          <p:nvPr/>
        </p:nvSpPr>
        <p:spPr>
          <a:xfrm>
            <a:off x="7884393" y="4349788"/>
            <a:ext cx="1607950" cy="4001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15" name="Straight Arrow Connector 14">
            <a:extLst>
              <a:ext uri="{FF2B5EF4-FFF2-40B4-BE49-F238E27FC236}">
                <a16:creationId xmlns:a16="http://schemas.microsoft.com/office/drawing/2014/main" id="{16A296A5-0627-C0F3-7D2F-C3BB240C4987}"/>
              </a:ext>
            </a:extLst>
          </p:cNvPr>
          <p:cNvCxnSpPr>
            <a:cxnSpLocks/>
            <a:stCxn id="13" idx="1"/>
            <a:endCxn id="5" idx="0"/>
          </p:cNvCxnSpPr>
          <p:nvPr/>
        </p:nvCxnSpPr>
        <p:spPr>
          <a:xfrm flipH="1">
            <a:off x="3876138" y="3809390"/>
            <a:ext cx="3993740" cy="1542916"/>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38D8557A-80CB-F564-F6D4-964DDC33053D}"/>
              </a:ext>
            </a:extLst>
          </p:cNvPr>
          <p:cNvSpPr/>
          <p:nvPr/>
        </p:nvSpPr>
        <p:spPr>
          <a:xfrm>
            <a:off x="7869878" y="4122188"/>
            <a:ext cx="1607950" cy="20116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prstClr val="white"/>
              </a:solidFill>
            </a:endParaRPr>
          </a:p>
        </p:txBody>
      </p:sp>
      <p:cxnSp>
        <p:nvCxnSpPr>
          <p:cNvPr id="18" name="Straight Arrow Connector 17">
            <a:extLst>
              <a:ext uri="{FF2B5EF4-FFF2-40B4-BE49-F238E27FC236}">
                <a16:creationId xmlns:a16="http://schemas.microsoft.com/office/drawing/2014/main" id="{333BB647-3D8B-7BAD-85C1-4D051A2A10AD}"/>
              </a:ext>
            </a:extLst>
          </p:cNvPr>
          <p:cNvCxnSpPr>
            <a:cxnSpLocks/>
            <a:stCxn id="14" idx="1"/>
            <a:endCxn id="5" idx="0"/>
          </p:cNvCxnSpPr>
          <p:nvPr/>
        </p:nvCxnSpPr>
        <p:spPr>
          <a:xfrm flipH="1">
            <a:off x="3876138" y="4549873"/>
            <a:ext cx="4008255" cy="802433"/>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25112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5"/>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4"/>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13" grpId="0" animBg="1"/>
      <p:bldP spid="13" grpId="1" animBg="1"/>
      <p:bldP spid="14" grpId="0" animBg="1"/>
      <p:bldP spid="14" grpId="1" animBg="1"/>
      <p:bldP spid="17" grpId="0" animBg="1"/>
      <p:bldP spid="17"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8200" y="6395981"/>
            <a:ext cx="10144327" cy="384829"/>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2DD31703-C2F0-5441-A804-171A5B26FCF4}"/>
              </a:ext>
            </a:extLst>
          </p:cNvPr>
          <p:cNvSpPr>
            <a:spLocks noGrp="1"/>
          </p:cNvSpPr>
          <p:nvPr>
            <p:ph type="title"/>
          </p:nvPr>
        </p:nvSpPr>
        <p:spPr>
          <a:xfrm>
            <a:off x="838200" y="365125"/>
            <a:ext cx="10515600" cy="1325563"/>
          </a:xfrm>
        </p:spPr>
        <p:txBody>
          <a:bodyPr/>
          <a:lstStyle/>
          <a:p>
            <a:r>
              <a:rPr lang="en-US" dirty="0"/>
              <a:t>A Systematic Approach to Designing Secondary (Tier 2) Interventions </a:t>
            </a:r>
          </a:p>
        </p:txBody>
      </p:sp>
      <p:sp>
        <p:nvSpPr>
          <p:cNvPr id="49155" name="Rectangle 3"/>
          <p:cNvSpPr>
            <a:spLocks noGrp="1"/>
          </p:cNvSpPr>
          <p:nvPr>
            <p:ph idx="1"/>
          </p:nvPr>
        </p:nvSpPr>
        <p:spPr>
          <a:xfrm>
            <a:off x="838200" y="1825625"/>
            <a:ext cx="10515600" cy="4351338"/>
          </a:xfrm>
        </p:spPr>
        <p:txBody>
          <a:bodyPr>
            <a:noAutofit/>
          </a:bodyPr>
          <a:lstStyle/>
          <a:p>
            <a:pPr marL="0" indent="0">
              <a:buNone/>
            </a:pPr>
            <a:r>
              <a:rPr lang="en-US" sz="2000" dirty="0"/>
              <a:t>Step 1: Construct your assessment schedule</a:t>
            </a:r>
          </a:p>
          <a:p>
            <a:pPr marL="0" indent="0">
              <a:buNone/>
            </a:pPr>
            <a:r>
              <a:rPr lang="en-US" sz="2000" dirty="0"/>
              <a:t>Step 2: Identify your secondary (Tier 2) supports</a:t>
            </a:r>
          </a:p>
          <a:p>
            <a:pPr lvl="1"/>
            <a:r>
              <a:rPr lang="en-US" sz="2000" dirty="0"/>
              <a:t>Existing and new interventions</a:t>
            </a:r>
          </a:p>
          <a:p>
            <a:pPr marL="0" indent="0">
              <a:buNone/>
            </a:pPr>
            <a:r>
              <a:rPr lang="en-US" sz="2000" dirty="0"/>
              <a:t>Step 3: Determine entry criteria</a:t>
            </a:r>
          </a:p>
          <a:p>
            <a:pPr lvl="1"/>
            <a:r>
              <a:rPr lang="en-US" sz="2000" dirty="0"/>
              <a:t>Academic failure, behavior and academic screening scores, attendance data, etc.</a:t>
            </a:r>
          </a:p>
          <a:p>
            <a:pPr marL="0" indent="0">
              <a:buNone/>
            </a:pPr>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pPr marL="0" indent="0">
              <a:buNone/>
            </a:pPr>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pPr marL="0" indent="0">
              <a:buNone/>
            </a:pPr>
            <a:r>
              <a:rPr lang="en-US" sz="2000" dirty="0"/>
              <a:t>Step 6: Consider additional needs</a:t>
            </a:r>
          </a:p>
        </p:txBody>
      </p:sp>
    </p:spTree>
    <p:custDataLst>
      <p:tags r:id="rId1"/>
    </p:custDataLst>
    <p:extLst>
      <p:ext uri="{BB962C8B-B14F-4D97-AF65-F5344CB8AC3E}">
        <p14:creationId xmlns:p14="http://schemas.microsoft.com/office/powerpoint/2010/main" val="6800787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21446651">
            <a:off x="2737091" y="576252"/>
            <a:ext cx="5978760" cy="5789369"/>
            <a:chOff x="2336800" y="-418907"/>
            <a:chExt cx="7515616" cy="7276907"/>
          </a:xfrm>
        </p:grpSpPr>
        <p:pic>
          <p:nvPicPr>
            <p:cNvPr id="5" name="Picture 4" title="Sticky no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6" name="Picture 5" title="Push pin"/>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4521388" y="-418907"/>
              <a:ext cx="2391720" cy="2249710"/>
            </a:xfrm>
            <a:prstGeom prst="rect">
              <a:avLst/>
            </a:prstGeom>
          </p:spPr>
        </p:pic>
      </p:grpSp>
      <p:sp>
        <p:nvSpPr>
          <p:cNvPr id="7" name="Rectangle 6"/>
          <p:cNvSpPr/>
          <p:nvPr/>
        </p:nvSpPr>
        <p:spPr>
          <a:xfrm rot="21442105">
            <a:off x="3216580" y="1597881"/>
            <a:ext cx="5193570" cy="4462760"/>
          </a:xfrm>
          <a:prstGeom prst="rect">
            <a:avLst/>
          </a:prstGeom>
        </p:spPr>
        <p:txBody>
          <a:bodyPr wrap="square">
            <a:spAutoFit/>
          </a:bodyPr>
          <a:lstStyle/>
          <a:p>
            <a:pPr algn="ctr">
              <a:spcBef>
                <a:spcPct val="20000"/>
              </a:spcBef>
              <a:buClr>
                <a:srgbClr val="A9A57C"/>
              </a:buClr>
              <a:buSzPct val="70000"/>
            </a:pPr>
            <a:r>
              <a:rPr lang="en-US" sz="3200" b="1" dirty="0">
                <a:solidFill>
                  <a:schemeClr val="accent5"/>
                </a:solidFill>
                <a:latin typeface="Arial" pitchFamily="34" charset="0"/>
                <a:cs typeface="Arial" pitchFamily="34" charset="0"/>
              </a:rPr>
              <a:t>Team Work Time</a:t>
            </a:r>
          </a:p>
          <a:p>
            <a:pPr>
              <a:buClr>
                <a:srgbClr val="A9A57C"/>
              </a:buClr>
              <a:buSzPct val="70000"/>
            </a:pPr>
            <a:r>
              <a:rPr lang="en-US" sz="2800" dirty="0">
                <a:latin typeface="Arial" pitchFamily="34" charset="0"/>
                <a:cs typeface="Arial" pitchFamily="34" charset="0"/>
              </a:rPr>
              <a:t>(1) Two members to work on     </a:t>
            </a:r>
          </a:p>
          <a:p>
            <a:pPr marL="573088" indent="-573088">
              <a:buClr>
                <a:srgbClr val="A9A57C"/>
              </a:buClr>
              <a:buSzPct val="70000"/>
            </a:pPr>
            <a:r>
              <a:rPr lang="en-US" sz="2800" b="1" dirty="0">
                <a:latin typeface="Arial" pitchFamily="34" charset="0"/>
                <a:cs typeface="Arial" pitchFamily="34" charset="0"/>
              </a:rPr>
              <a:t>      IM02 Faculty and Staff Presentation</a:t>
            </a:r>
          </a:p>
          <a:p>
            <a:pPr marL="520700" indent="-520700">
              <a:buClr>
                <a:srgbClr val="A9A57C"/>
              </a:buClr>
              <a:buSzPct val="70000"/>
            </a:pPr>
            <a:r>
              <a:rPr lang="en-US" sz="2800" dirty="0">
                <a:latin typeface="Arial" pitchFamily="34" charset="0"/>
                <a:cs typeface="Arial" pitchFamily="34" charset="0"/>
              </a:rPr>
              <a:t>(2) Split the remaining team members into groups to work on </a:t>
            </a:r>
            <a:r>
              <a:rPr lang="en-US" sz="2800" b="1" dirty="0">
                <a:latin typeface="Arial" pitchFamily="34" charset="0"/>
                <a:cs typeface="Arial" pitchFamily="34" charset="0"/>
              </a:rPr>
              <a:t>Ci3T Blueprint E Secondary Intervention Grid</a:t>
            </a:r>
          </a:p>
          <a:p>
            <a:pPr marL="573088" indent="-573088" algn="ctr">
              <a:buClr>
                <a:srgbClr val="A9A57C"/>
              </a:buClr>
              <a:buSzPct val="70000"/>
            </a:pPr>
            <a:r>
              <a:rPr lang="en-US" sz="2800" b="1" dirty="0">
                <a:solidFill>
                  <a:srgbClr val="F7EC97"/>
                </a:solidFill>
                <a:latin typeface="Arial" pitchFamily="34" charset="0"/>
                <a:cs typeface="Arial" pitchFamily="34" charset="0"/>
              </a:rPr>
              <a:t>60 minutes</a:t>
            </a:r>
          </a:p>
        </p:txBody>
      </p:sp>
      <p:grpSp>
        <p:nvGrpSpPr>
          <p:cNvPr id="2" name="Group 1">
            <a:extLst>
              <a:ext uri="{FF2B5EF4-FFF2-40B4-BE49-F238E27FC236}">
                <a16:creationId xmlns:a16="http://schemas.microsoft.com/office/drawing/2014/main" id="{C999C805-7F08-371D-B6C2-63E039F6E682}"/>
              </a:ext>
            </a:extLst>
          </p:cNvPr>
          <p:cNvGrpSpPr/>
          <p:nvPr/>
        </p:nvGrpSpPr>
        <p:grpSpPr>
          <a:xfrm>
            <a:off x="1331996" y="413179"/>
            <a:ext cx="1980562" cy="1980562"/>
            <a:chOff x="9117880" y="2004559"/>
            <a:chExt cx="2848881" cy="2848881"/>
          </a:xfrm>
          <a:scene3d>
            <a:camera prst="orthographicFront"/>
            <a:lightRig rig="chilly" dir="t"/>
          </a:scene3d>
        </p:grpSpPr>
        <p:sp>
          <p:nvSpPr>
            <p:cNvPr id="3" name="Oval 2">
              <a:extLst>
                <a:ext uri="{FF2B5EF4-FFF2-40B4-BE49-F238E27FC236}">
                  <a16:creationId xmlns:a16="http://schemas.microsoft.com/office/drawing/2014/main" id="{B7806423-F595-0D36-F10D-AF265B586156}"/>
                </a:ext>
              </a:extLst>
            </p:cNvPr>
            <p:cNvSpPr/>
            <p:nvPr/>
          </p:nvSpPr>
          <p:spPr>
            <a:xfrm>
              <a:off x="9117880" y="2004559"/>
              <a:ext cx="2848881" cy="2848881"/>
            </a:xfrm>
            <a:prstGeom prst="ellipse">
              <a:avLst/>
            </a:prstGeom>
            <a:gradFill rotWithShape="0">
              <a:gsLst>
                <a:gs pos="0">
                  <a:srgbClr val="1D1700"/>
                </a:gs>
                <a:gs pos="100000">
                  <a:srgbClr val="E1B900"/>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4949793"/>
                <a:satOff val="-5172"/>
                <a:lumOff val="1176"/>
                <a:alphaOff val="0"/>
              </a:schemeClr>
            </a:effectRef>
            <a:fontRef idx="minor">
              <a:schemeClr val="tx1"/>
            </a:fontRef>
          </p:style>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Oval 4">
              <a:extLst>
                <a:ext uri="{FF2B5EF4-FFF2-40B4-BE49-F238E27FC236}">
                  <a16:creationId xmlns:a16="http://schemas.microsoft.com/office/drawing/2014/main" id="{3468B1A7-C7BA-5505-6121-88F9C19F7CB6}"/>
                </a:ext>
              </a:extLst>
            </p:cNvPr>
            <p:cNvSpPr txBox="1"/>
            <p:nvPr/>
          </p:nvSpPr>
          <p:spPr>
            <a:xfrm>
              <a:off x="9535089" y="2421768"/>
              <a:ext cx="2014463" cy="2014463"/>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Task Divider</a:t>
              </a:r>
            </a:p>
          </p:txBody>
        </p:sp>
      </p:grpSp>
    </p:spTree>
    <p:custDataLst>
      <p:tags r:id="rId1"/>
    </p:custDataLst>
    <p:extLst>
      <p:ext uri="{BB962C8B-B14F-4D97-AF65-F5344CB8AC3E}">
        <p14:creationId xmlns:p14="http://schemas.microsoft.com/office/powerpoint/2010/main" val="34386602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rcRect/>
          <a:stretch/>
        </p:blipFill>
        <p:spPr>
          <a:xfrm>
            <a:off x="110804" y="180508"/>
            <a:ext cx="8179469" cy="6320499"/>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2DA6058F-4098-0BC1-22BA-FF02065B1209}"/>
              </a:ext>
            </a:extLst>
          </p:cNvPr>
          <p:cNvSpPr/>
          <p:nvPr/>
        </p:nvSpPr>
        <p:spPr>
          <a:xfrm flipH="1">
            <a:off x="3221806" y="974908"/>
            <a:ext cx="4694643" cy="4160763"/>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p:nvGrpSpPr>
        <p:grpSpPr>
          <a:xfrm rot="21446651">
            <a:off x="5735024" y="2077914"/>
            <a:ext cx="4271010" cy="4114485"/>
            <a:chOff x="2336798" y="-446151"/>
            <a:chExt cx="8301627" cy="7996685"/>
          </a:xfrm>
        </p:grpSpPr>
        <p:pic>
          <p:nvPicPr>
            <p:cNvPr id="35" name="Picture 34" title="Sticky not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798" y="0"/>
              <a:ext cx="8301627" cy="7550534"/>
            </a:xfrm>
            <a:prstGeom prst="rect">
              <a:avLst/>
            </a:prstGeom>
          </p:spPr>
        </p:pic>
        <p:pic>
          <p:nvPicPr>
            <p:cNvPr id="36" name="Picture 35" title="Push pin"/>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984706" y="-446151"/>
              <a:ext cx="2518268" cy="2368745"/>
            </a:xfrm>
            <a:prstGeom prst="rect">
              <a:avLst/>
            </a:prstGeom>
          </p:spPr>
        </p:pic>
      </p:grpSp>
      <p:pic>
        <p:nvPicPr>
          <p:cNvPr id="3" name="60">
            <a:extLst>
              <a:ext uri="{FF2B5EF4-FFF2-40B4-BE49-F238E27FC236}">
                <a16:creationId xmlns:a16="http://schemas.microsoft.com/office/drawing/2014/main" id="{8589CFD1-3974-9E70-C385-D3EDDED80F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4" name="59">
            <a:extLst>
              <a:ext uri="{FF2B5EF4-FFF2-40B4-BE49-F238E27FC236}">
                <a16:creationId xmlns:a16="http://schemas.microsoft.com/office/drawing/2014/main" id="{FD1546AA-C7C5-3E3A-2E67-2EB0EADCEB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6" name="58">
            <a:extLst>
              <a:ext uri="{FF2B5EF4-FFF2-40B4-BE49-F238E27FC236}">
                <a16:creationId xmlns:a16="http://schemas.microsoft.com/office/drawing/2014/main" id="{A39D9C84-8866-5C8A-C35B-EB08E2EFE7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7" name="57">
            <a:extLst>
              <a:ext uri="{FF2B5EF4-FFF2-40B4-BE49-F238E27FC236}">
                <a16:creationId xmlns:a16="http://schemas.microsoft.com/office/drawing/2014/main" id="{1FA61F35-B50A-7FF2-ED40-E838D637FB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8" name="56">
            <a:extLst>
              <a:ext uri="{FF2B5EF4-FFF2-40B4-BE49-F238E27FC236}">
                <a16:creationId xmlns:a16="http://schemas.microsoft.com/office/drawing/2014/main" id="{ED78102C-2ABC-F6C9-4A1E-5167F300F0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9" name="55">
            <a:extLst>
              <a:ext uri="{FF2B5EF4-FFF2-40B4-BE49-F238E27FC236}">
                <a16:creationId xmlns:a16="http://schemas.microsoft.com/office/drawing/2014/main" id="{72AE59B2-1D89-2AB6-4F28-8BD5E33E94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10" name="54">
            <a:extLst>
              <a:ext uri="{FF2B5EF4-FFF2-40B4-BE49-F238E27FC236}">
                <a16:creationId xmlns:a16="http://schemas.microsoft.com/office/drawing/2014/main" id="{06C00273-A073-BCA3-14D5-1DBCD8451D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11" name="53">
            <a:extLst>
              <a:ext uri="{FF2B5EF4-FFF2-40B4-BE49-F238E27FC236}">
                <a16:creationId xmlns:a16="http://schemas.microsoft.com/office/drawing/2014/main" id="{CB48AF0D-0E5E-74AE-7A40-7B939D4EE0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12" name="52">
            <a:extLst>
              <a:ext uri="{FF2B5EF4-FFF2-40B4-BE49-F238E27FC236}">
                <a16:creationId xmlns:a16="http://schemas.microsoft.com/office/drawing/2014/main" id="{3AA28E37-9829-BAF3-1BDF-62F0C93F617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13" name="51">
            <a:extLst>
              <a:ext uri="{FF2B5EF4-FFF2-40B4-BE49-F238E27FC236}">
                <a16:creationId xmlns:a16="http://schemas.microsoft.com/office/drawing/2014/main" id="{2DAE9D90-30B1-975C-5DEB-E366CAE0FFA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14" name="50">
            <a:extLst>
              <a:ext uri="{FF2B5EF4-FFF2-40B4-BE49-F238E27FC236}">
                <a16:creationId xmlns:a16="http://schemas.microsoft.com/office/drawing/2014/main" id="{0BFE736E-E198-857C-4ECD-F7EBAFC121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15" name="49">
            <a:extLst>
              <a:ext uri="{FF2B5EF4-FFF2-40B4-BE49-F238E27FC236}">
                <a16:creationId xmlns:a16="http://schemas.microsoft.com/office/drawing/2014/main" id="{9C52D44B-1033-87F7-1766-FE9EEB4A548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16" name="48">
            <a:extLst>
              <a:ext uri="{FF2B5EF4-FFF2-40B4-BE49-F238E27FC236}">
                <a16:creationId xmlns:a16="http://schemas.microsoft.com/office/drawing/2014/main" id="{66F1ED9C-33DE-50ED-F456-6F1201B464D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17" name="47">
            <a:extLst>
              <a:ext uri="{FF2B5EF4-FFF2-40B4-BE49-F238E27FC236}">
                <a16:creationId xmlns:a16="http://schemas.microsoft.com/office/drawing/2014/main" id="{B3D9E6BB-42DE-1684-679C-E7F706E5918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18" name="46">
            <a:extLst>
              <a:ext uri="{FF2B5EF4-FFF2-40B4-BE49-F238E27FC236}">
                <a16:creationId xmlns:a16="http://schemas.microsoft.com/office/drawing/2014/main" id="{02B4D76E-B8A3-D9CA-EC7B-F1A7E0F3DB4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19" name="45">
            <a:extLst>
              <a:ext uri="{FF2B5EF4-FFF2-40B4-BE49-F238E27FC236}">
                <a16:creationId xmlns:a16="http://schemas.microsoft.com/office/drawing/2014/main" id="{7035BB6A-4EE0-F91F-8439-7CC015C70BB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20" name="44">
            <a:extLst>
              <a:ext uri="{FF2B5EF4-FFF2-40B4-BE49-F238E27FC236}">
                <a16:creationId xmlns:a16="http://schemas.microsoft.com/office/drawing/2014/main" id="{BC132A43-3B98-FC79-5DDB-68B025B7837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21" name="43">
            <a:extLst>
              <a:ext uri="{FF2B5EF4-FFF2-40B4-BE49-F238E27FC236}">
                <a16:creationId xmlns:a16="http://schemas.microsoft.com/office/drawing/2014/main" id="{1946E64D-F38C-652E-38A2-3C710A7C611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22" name="42">
            <a:extLst>
              <a:ext uri="{FF2B5EF4-FFF2-40B4-BE49-F238E27FC236}">
                <a16:creationId xmlns:a16="http://schemas.microsoft.com/office/drawing/2014/main" id="{433CED6D-F24D-2759-F29D-2F4C95F10C7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23" name="41">
            <a:extLst>
              <a:ext uri="{FF2B5EF4-FFF2-40B4-BE49-F238E27FC236}">
                <a16:creationId xmlns:a16="http://schemas.microsoft.com/office/drawing/2014/main" id="{794DA77B-5365-7DF9-AC9D-C52D84871D2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24" name="40">
            <a:extLst>
              <a:ext uri="{FF2B5EF4-FFF2-40B4-BE49-F238E27FC236}">
                <a16:creationId xmlns:a16="http://schemas.microsoft.com/office/drawing/2014/main" id="{240072CD-34EE-2DC9-96A5-6A49F812324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25" name="39">
            <a:extLst>
              <a:ext uri="{FF2B5EF4-FFF2-40B4-BE49-F238E27FC236}">
                <a16:creationId xmlns:a16="http://schemas.microsoft.com/office/drawing/2014/main" id="{07C43232-DF85-B4E2-0B13-C7BB0614FC6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26" name="38">
            <a:extLst>
              <a:ext uri="{FF2B5EF4-FFF2-40B4-BE49-F238E27FC236}">
                <a16:creationId xmlns:a16="http://schemas.microsoft.com/office/drawing/2014/main" id="{95FD1F7D-5BAE-922A-5592-E6C2B501918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27" name="37">
            <a:extLst>
              <a:ext uri="{FF2B5EF4-FFF2-40B4-BE49-F238E27FC236}">
                <a16:creationId xmlns:a16="http://schemas.microsoft.com/office/drawing/2014/main" id="{E4AAD8B8-1F13-0D24-759B-935428B6DA1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28" name="36">
            <a:extLst>
              <a:ext uri="{FF2B5EF4-FFF2-40B4-BE49-F238E27FC236}">
                <a16:creationId xmlns:a16="http://schemas.microsoft.com/office/drawing/2014/main" id="{B4EDCB5C-711F-FB1D-81B7-9C62237809A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29" name="35">
            <a:extLst>
              <a:ext uri="{FF2B5EF4-FFF2-40B4-BE49-F238E27FC236}">
                <a16:creationId xmlns:a16="http://schemas.microsoft.com/office/drawing/2014/main" id="{AC65188E-0BEE-7E08-F94D-0F29A048C8B9}"/>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30" name="34">
            <a:extLst>
              <a:ext uri="{FF2B5EF4-FFF2-40B4-BE49-F238E27FC236}">
                <a16:creationId xmlns:a16="http://schemas.microsoft.com/office/drawing/2014/main" id="{E71EDCE9-1282-0B4F-02F1-166EFE18E55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31" name="33">
            <a:extLst>
              <a:ext uri="{FF2B5EF4-FFF2-40B4-BE49-F238E27FC236}">
                <a16:creationId xmlns:a16="http://schemas.microsoft.com/office/drawing/2014/main" id="{25D0BDB6-9AF5-B139-0DF4-A6B1D9EAA6C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32" name="32">
            <a:extLst>
              <a:ext uri="{FF2B5EF4-FFF2-40B4-BE49-F238E27FC236}">
                <a16:creationId xmlns:a16="http://schemas.microsoft.com/office/drawing/2014/main" id="{2872C19D-62EB-432C-99EC-475C8E3E77E0}"/>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690170" y="472766"/>
            <a:ext cx="3327994" cy="1180139"/>
          </a:xfrm>
          <a:prstGeom prst="rect">
            <a:avLst/>
          </a:prstGeom>
        </p:spPr>
      </p:pic>
      <p:pic>
        <p:nvPicPr>
          <p:cNvPr id="33" name="31">
            <a:extLst>
              <a:ext uri="{FF2B5EF4-FFF2-40B4-BE49-F238E27FC236}">
                <a16:creationId xmlns:a16="http://schemas.microsoft.com/office/drawing/2014/main" id="{2C3BA5B0-3087-4D73-73CF-76AF5FF3D405}"/>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688876" y="471078"/>
            <a:ext cx="3334251" cy="1182358"/>
          </a:xfrm>
          <a:prstGeom prst="rect">
            <a:avLst/>
          </a:prstGeom>
        </p:spPr>
      </p:pic>
      <p:pic>
        <p:nvPicPr>
          <p:cNvPr id="39" name="30">
            <a:extLst>
              <a:ext uri="{FF2B5EF4-FFF2-40B4-BE49-F238E27FC236}">
                <a16:creationId xmlns:a16="http://schemas.microsoft.com/office/drawing/2014/main" id="{45A6AE1C-F286-D0C8-03E3-4DFAFA9B3F96}"/>
              </a:ext>
            </a:extLst>
          </p:cNvPr>
          <p:cNvPicPr>
            <a:picLocks noChangeAspect="1" noChangeArrowheads="1"/>
          </p:cNvPicPr>
          <p:nvPr/>
        </p:nvPicPr>
        <p:blipFill>
          <a:blip r:embed="rId37">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40" name="29">
            <a:extLst>
              <a:ext uri="{FF2B5EF4-FFF2-40B4-BE49-F238E27FC236}">
                <a16:creationId xmlns:a16="http://schemas.microsoft.com/office/drawing/2014/main" id="{301B9126-1C37-2E26-CC0B-1DC57CD38FCA}"/>
              </a:ext>
            </a:extLst>
          </p:cNvPr>
          <p:cNvPicPr>
            <a:picLocks noChangeAspect="1" noChangeArrowheads="1"/>
          </p:cNvPicPr>
          <p:nvPr/>
        </p:nvPicPr>
        <p:blipFill>
          <a:blip r:embed="rId38">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41" name="28">
            <a:extLst>
              <a:ext uri="{FF2B5EF4-FFF2-40B4-BE49-F238E27FC236}">
                <a16:creationId xmlns:a16="http://schemas.microsoft.com/office/drawing/2014/main" id="{1CF49CA7-72C0-9599-7893-429B2FE37A86}"/>
              </a:ext>
            </a:extLst>
          </p:cNvPr>
          <p:cNvPicPr>
            <a:picLocks noChangeAspect="1" noChangeArrowheads="1"/>
          </p:cNvPicPr>
          <p:nvPr/>
        </p:nvPicPr>
        <p:blipFill>
          <a:blip r:embed="rId39">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42" name="27">
            <a:extLst>
              <a:ext uri="{FF2B5EF4-FFF2-40B4-BE49-F238E27FC236}">
                <a16:creationId xmlns:a16="http://schemas.microsoft.com/office/drawing/2014/main" id="{D848C629-81D6-218A-EB83-373CA189A072}"/>
              </a:ext>
            </a:extLst>
          </p:cNvPr>
          <p:cNvPicPr>
            <a:picLocks noChangeAspect="1" noChangeArrowheads="1"/>
          </p:cNvPicPr>
          <p:nvPr/>
        </p:nvPicPr>
        <p:blipFill>
          <a:blip r:embed="rId40">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43" name="26">
            <a:extLst>
              <a:ext uri="{FF2B5EF4-FFF2-40B4-BE49-F238E27FC236}">
                <a16:creationId xmlns:a16="http://schemas.microsoft.com/office/drawing/2014/main" id="{7597BD67-3EDC-3B88-54A4-F4E12D2A92A3}"/>
              </a:ext>
            </a:extLst>
          </p:cNvPr>
          <p:cNvPicPr>
            <a:picLocks noChangeAspect="1" noChangeArrowheads="1"/>
          </p:cNvPicPr>
          <p:nvPr/>
        </p:nvPicPr>
        <p:blipFill>
          <a:blip r:embed="rId41">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44" name="25">
            <a:extLst>
              <a:ext uri="{FF2B5EF4-FFF2-40B4-BE49-F238E27FC236}">
                <a16:creationId xmlns:a16="http://schemas.microsoft.com/office/drawing/2014/main" id="{71EEE101-5210-C788-FD93-36763CD9A474}"/>
              </a:ext>
            </a:extLst>
          </p:cNvPr>
          <p:cNvPicPr>
            <a:picLocks noChangeAspect="1" noChangeArrowheads="1"/>
          </p:cNvPicPr>
          <p:nvPr/>
        </p:nvPicPr>
        <p:blipFill>
          <a:blip r:embed="rId42">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45" name="24">
            <a:extLst>
              <a:ext uri="{FF2B5EF4-FFF2-40B4-BE49-F238E27FC236}">
                <a16:creationId xmlns:a16="http://schemas.microsoft.com/office/drawing/2014/main" id="{6C33899B-1ED5-16C8-5456-8FCB0673100F}"/>
              </a:ext>
            </a:extLst>
          </p:cNvPr>
          <p:cNvPicPr>
            <a:picLocks noChangeAspect="1" noChangeArrowheads="1"/>
          </p:cNvPicPr>
          <p:nvPr/>
        </p:nvPicPr>
        <p:blipFill>
          <a:blip r:embed="rId43">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46" name="23">
            <a:extLst>
              <a:ext uri="{FF2B5EF4-FFF2-40B4-BE49-F238E27FC236}">
                <a16:creationId xmlns:a16="http://schemas.microsoft.com/office/drawing/2014/main" id="{CFE118C9-04C0-F0BE-F59F-6A9DC542A87C}"/>
              </a:ext>
            </a:extLst>
          </p:cNvPr>
          <p:cNvPicPr>
            <a:picLocks noChangeAspect="1" noChangeArrowheads="1"/>
          </p:cNvPicPr>
          <p:nvPr/>
        </p:nvPicPr>
        <p:blipFill>
          <a:blip r:embed="rId44">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47" name="22">
            <a:extLst>
              <a:ext uri="{FF2B5EF4-FFF2-40B4-BE49-F238E27FC236}">
                <a16:creationId xmlns:a16="http://schemas.microsoft.com/office/drawing/2014/main" id="{15677CD4-1250-44C7-5E35-4FF0BFD61A12}"/>
              </a:ext>
            </a:extLst>
          </p:cNvPr>
          <p:cNvPicPr>
            <a:picLocks noChangeAspect="1" noChangeArrowheads="1"/>
          </p:cNvPicPr>
          <p:nvPr/>
        </p:nvPicPr>
        <p:blipFill>
          <a:blip r:embed="rId45">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48" name="21">
            <a:extLst>
              <a:ext uri="{FF2B5EF4-FFF2-40B4-BE49-F238E27FC236}">
                <a16:creationId xmlns:a16="http://schemas.microsoft.com/office/drawing/2014/main" id="{6D18BAC9-730E-659E-C0D5-7B40AB61BD4B}"/>
              </a:ext>
            </a:extLst>
          </p:cNvPr>
          <p:cNvPicPr>
            <a:picLocks noChangeAspect="1" noChangeArrowheads="1"/>
          </p:cNvPicPr>
          <p:nvPr/>
        </p:nvPicPr>
        <p:blipFill>
          <a:blip r:embed="rId46">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49" name="20">
            <a:extLst>
              <a:ext uri="{FF2B5EF4-FFF2-40B4-BE49-F238E27FC236}">
                <a16:creationId xmlns:a16="http://schemas.microsoft.com/office/drawing/2014/main" id="{46A7DEDC-EFDD-1065-7B9E-000A52784760}"/>
              </a:ext>
            </a:extLst>
          </p:cNvPr>
          <p:cNvPicPr>
            <a:picLocks noChangeAspect="1" noChangeArrowheads="1"/>
          </p:cNvPicPr>
          <p:nvPr/>
        </p:nvPicPr>
        <p:blipFill>
          <a:blip r:embed="rId47">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50" name="19">
            <a:extLst>
              <a:ext uri="{FF2B5EF4-FFF2-40B4-BE49-F238E27FC236}">
                <a16:creationId xmlns:a16="http://schemas.microsoft.com/office/drawing/2014/main" id="{EFD2A30C-DD1A-614C-EF4E-D577613EA218}"/>
              </a:ext>
            </a:extLst>
          </p:cNvPr>
          <p:cNvPicPr>
            <a:picLocks noChangeAspect="1" noChangeArrowheads="1"/>
          </p:cNvPicPr>
          <p:nvPr/>
        </p:nvPicPr>
        <p:blipFill>
          <a:blip r:embed="rId48">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51" name="18">
            <a:extLst>
              <a:ext uri="{FF2B5EF4-FFF2-40B4-BE49-F238E27FC236}">
                <a16:creationId xmlns:a16="http://schemas.microsoft.com/office/drawing/2014/main" id="{FE2BED17-12E8-BF6E-9992-F3485D5C3A9C}"/>
              </a:ext>
            </a:extLst>
          </p:cNvPr>
          <p:cNvPicPr>
            <a:picLocks noChangeAspect="1" noChangeArrowheads="1"/>
          </p:cNvPicPr>
          <p:nvPr/>
        </p:nvPicPr>
        <p:blipFill>
          <a:blip r:embed="rId49">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52" name="17">
            <a:extLst>
              <a:ext uri="{FF2B5EF4-FFF2-40B4-BE49-F238E27FC236}">
                <a16:creationId xmlns:a16="http://schemas.microsoft.com/office/drawing/2014/main" id="{CF2481A2-E2DF-26BA-C567-D75F45AEDC3C}"/>
              </a:ext>
            </a:extLst>
          </p:cNvPr>
          <p:cNvPicPr>
            <a:picLocks noChangeAspect="1" noChangeArrowheads="1"/>
          </p:cNvPicPr>
          <p:nvPr/>
        </p:nvPicPr>
        <p:blipFill>
          <a:blip r:embed="rId50">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53" name="16">
            <a:extLst>
              <a:ext uri="{FF2B5EF4-FFF2-40B4-BE49-F238E27FC236}">
                <a16:creationId xmlns:a16="http://schemas.microsoft.com/office/drawing/2014/main" id="{BFC37C67-4DD7-11CF-2139-87EF570EFBE8}"/>
              </a:ext>
            </a:extLst>
          </p:cNvPr>
          <p:cNvPicPr>
            <a:picLocks noChangeAspect="1" noChangeArrowheads="1"/>
          </p:cNvPicPr>
          <p:nvPr/>
        </p:nvPicPr>
        <p:blipFill>
          <a:blip r:embed="rId51">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54" name="15">
            <a:extLst>
              <a:ext uri="{FF2B5EF4-FFF2-40B4-BE49-F238E27FC236}">
                <a16:creationId xmlns:a16="http://schemas.microsoft.com/office/drawing/2014/main" id="{1CC083C4-CBF0-EE9A-AD38-34A93D32B890}"/>
              </a:ext>
            </a:extLst>
          </p:cNvPr>
          <p:cNvPicPr>
            <a:picLocks noChangeAspect="1" noChangeArrowheads="1"/>
          </p:cNvPicPr>
          <p:nvPr/>
        </p:nvPicPr>
        <p:blipFill>
          <a:blip r:embed="rId52">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55" name="14">
            <a:extLst>
              <a:ext uri="{FF2B5EF4-FFF2-40B4-BE49-F238E27FC236}">
                <a16:creationId xmlns:a16="http://schemas.microsoft.com/office/drawing/2014/main" id="{B637B6FE-1ECB-1C79-141C-405316700E0E}"/>
              </a:ext>
            </a:extLst>
          </p:cNvPr>
          <p:cNvPicPr>
            <a:picLocks noChangeAspect="1" noChangeArrowheads="1"/>
          </p:cNvPicPr>
          <p:nvPr/>
        </p:nvPicPr>
        <p:blipFill>
          <a:blip r:embed="rId53">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56" name="13">
            <a:extLst>
              <a:ext uri="{FF2B5EF4-FFF2-40B4-BE49-F238E27FC236}">
                <a16:creationId xmlns:a16="http://schemas.microsoft.com/office/drawing/2014/main" id="{90908CFA-3F98-1811-AA48-D2DBC1D2B336}"/>
              </a:ext>
            </a:extLst>
          </p:cNvPr>
          <p:cNvPicPr>
            <a:picLocks noChangeAspect="1" noChangeArrowheads="1"/>
          </p:cNvPicPr>
          <p:nvPr/>
        </p:nvPicPr>
        <p:blipFill>
          <a:blip r:embed="rId54">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57" name="12">
            <a:extLst>
              <a:ext uri="{FF2B5EF4-FFF2-40B4-BE49-F238E27FC236}">
                <a16:creationId xmlns:a16="http://schemas.microsoft.com/office/drawing/2014/main" id="{ABD2A9B5-6001-A10D-F7E9-2F07393FD286}"/>
              </a:ext>
            </a:extLst>
          </p:cNvPr>
          <p:cNvPicPr>
            <a:picLocks noChangeAspect="1" noChangeArrowheads="1"/>
          </p:cNvPicPr>
          <p:nvPr/>
        </p:nvPicPr>
        <p:blipFill>
          <a:blip r:embed="rId55">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58" name="11">
            <a:extLst>
              <a:ext uri="{FF2B5EF4-FFF2-40B4-BE49-F238E27FC236}">
                <a16:creationId xmlns:a16="http://schemas.microsoft.com/office/drawing/2014/main" id="{7CB39C96-4B13-8CE5-B339-549B70F49541}"/>
              </a:ext>
            </a:extLst>
          </p:cNvPr>
          <p:cNvPicPr>
            <a:picLocks noChangeAspect="1" noChangeArrowheads="1"/>
          </p:cNvPicPr>
          <p:nvPr/>
        </p:nvPicPr>
        <p:blipFill>
          <a:blip r:embed="rId56">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59" name="10">
            <a:extLst>
              <a:ext uri="{FF2B5EF4-FFF2-40B4-BE49-F238E27FC236}">
                <a16:creationId xmlns:a16="http://schemas.microsoft.com/office/drawing/2014/main" id="{ADC68894-4450-BFD3-21EA-41C5F08077A4}"/>
              </a:ext>
            </a:extLst>
          </p:cNvPr>
          <p:cNvPicPr>
            <a:picLocks noChangeAspect="1" noChangeArrowheads="1"/>
          </p:cNvPicPr>
          <p:nvPr/>
        </p:nvPicPr>
        <p:blipFill>
          <a:blip r:embed="rId57">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60" name="09">
            <a:extLst>
              <a:ext uri="{FF2B5EF4-FFF2-40B4-BE49-F238E27FC236}">
                <a16:creationId xmlns:a16="http://schemas.microsoft.com/office/drawing/2014/main" id="{B09E73B1-A6D8-093A-5537-F7D495C7F76C}"/>
              </a:ext>
            </a:extLst>
          </p:cNvPr>
          <p:cNvPicPr>
            <a:picLocks noChangeAspect="1" noChangeArrowheads="1"/>
          </p:cNvPicPr>
          <p:nvPr/>
        </p:nvPicPr>
        <p:blipFill>
          <a:blip r:embed="rId58">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61" name="08">
            <a:extLst>
              <a:ext uri="{FF2B5EF4-FFF2-40B4-BE49-F238E27FC236}">
                <a16:creationId xmlns:a16="http://schemas.microsoft.com/office/drawing/2014/main" id="{7A7BCA59-E0AD-E767-E38B-F88D9DF692A5}"/>
              </a:ext>
            </a:extLst>
          </p:cNvPr>
          <p:cNvPicPr>
            <a:picLocks noChangeAspect="1" noChangeArrowheads="1"/>
          </p:cNvPicPr>
          <p:nvPr/>
        </p:nvPicPr>
        <p:blipFill>
          <a:blip r:embed="rId59">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62" name="07">
            <a:extLst>
              <a:ext uri="{FF2B5EF4-FFF2-40B4-BE49-F238E27FC236}">
                <a16:creationId xmlns:a16="http://schemas.microsoft.com/office/drawing/2014/main" id="{C08DF05F-1CF5-BFCB-1FA4-9ADAFF68575A}"/>
              </a:ext>
            </a:extLst>
          </p:cNvPr>
          <p:cNvPicPr>
            <a:picLocks noChangeAspect="1" noChangeArrowheads="1"/>
          </p:cNvPicPr>
          <p:nvPr/>
        </p:nvPicPr>
        <p:blipFill>
          <a:blip r:embed="rId60">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63" name="06">
            <a:extLst>
              <a:ext uri="{FF2B5EF4-FFF2-40B4-BE49-F238E27FC236}">
                <a16:creationId xmlns:a16="http://schemas.microsoft.com/office/drawing/2014/main" id="{589D7431-F690-37CA-701C-88C905BF821D}"/>
              </a:ext>
            </a:extLst>
          </p:cNvPr>
          <p:cNvPicPr>
            <a:picLocks noChangeAspect="1" noChangeArrowheads="1"/>
          </p:cNvPicPr>
          <p:nvPr/>
        </p:nvPicPr>
        <p:blipFill>
          <a:blip r:embed="rId61">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64" name="05">
            <a:extLst>
              <a:ext uri="{FF2B5EF4-FFF2-40B4-BE49-F238E27FC236}">
                <a16:creationId xmlns:a16="http://schemas.microsoft.com/office/drawing/2014/main" id="{20DBD8DB-AA41-CA23-0EEB-C28F56B7950B}"/>
              </a:ext>
            </a:extLst>
          </p:cNvPr>
          <p:cNvPicPr>
            <a:picLocks noChangeAspect="1" noChangeArrowheads="1"/>
          </p:cNvPicPr>
          <p:nvPr/>
        </p:nvPicPr>
        <p:blipFill>
          <a:blip r:embed="rId62">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65" name="04">
            <a:extLst>
              <a:ext uri="{FF2B5EF4-FFF2-40B4-BE49-F238E27FC236}">
                <a16:creationId xmlns:a16="http://schemas.microsoft.com/office/drawing/2014/main" id="{0E31A7E2-6F4B-1526-C06E-2A711AD96E18}"/>
              </a:ext>
            </a:extLst>
          </p:cNvPr>
          <p:cNvPicPr>
            <a:picLocks noChangeAspect="1" noChangeArrowheads="1"/>
          </p:cNvPicPr>
          <p:nvPr/>
        </p:nvPicPr>
        <p:blipFill>
          <a:blip r:embed="rId63">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66" name="03">
            <a:extLst>
              <a:ext uri="{FF2B5EF4-FFF2-40B4-BE49-F238E27FC236}">
                <a16:creationId xmlns:a16="http://schemas.microsoft.com/office/drawing/2014/main" id="{5C19003F-34F4-DB5B-D10C-29D22E3239D4}"/>
              </a:ext>
            </a:extLst>
          </p:cNvPr>
          <p:cNvPicPr>
            <a:picLocks noChangeAspect="1" noChangeArrowheads="1"/>
          </p:cNvPicPr>
          <p:nvPr/>
        </p:nvPicPr>
        <p:blipFill>
          <a:blip r:embed="rId64">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67" name="02">
            <a:extLst>
              <a:ext uri="{FF2B5EF4-FFF2-40B4-BE49-F238E27FC236}">
                <a16:creationId xmlns:a16="http://schemas.microsoft.com/office/drawing/2014/main" id="{187C09F2-CD43-3900-C844-3446579BCB4E}"/>
              </a:ext>
            </a:extLst>
          </p:cNvPr>
          <p:cNvPicPr>
            <a:picLocks noChangeAspect="1" noChangeArrowheads="1"/>
          </p:cNvPicPr>
          <p:nvPr/>
        </p:nvPicPr>
        <p:blipFill>
          <a:blip r:embed="rId65">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68" name="01">
            <a:extLst>
              <a:ext uri="{FF2B5EF4-FFF2-40B4-BE49-F238E27FC236}">
                <a16:creationId xmlns:a16="http://schemas.microsoft.com/office/drawing/2014/main" id="{10882316-3768-CCA2-B115-22C6E40D2325}"/>
              </a:ext>
            </a:extLst>
          </p:cNvPr>
          <p:cNvPicPr>
            <a:picLocks noChangeAspect="1" noChangeArrowheads="1"/>
          </p:cNvPicPr>
          <p:nvPr/>
        </p:nvPicPr>
        <p:blipFill>
          <a:blip r:embed="rId66">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69" name="0030">
            <a:extLst>
              <a:ext uri="{FF2B5EF4-FFF2-40B4-BE49-F238E27FC236}">
                <a16:creationId xmlns:a16="http://schemas.microsoft.com/office/drawing/2014/main" id="{A489F841-5231-8CD2-9D86-E0D0C1492C29}"/>
              </a:ext>
            </a:extLst>
          </p:cNvPr>
          <p:cNvPicPr>
            <a:picLocks noChangeAspect="1" noChangeArrowheads="1"/>
          </p:cNvPicPr>
          <p:nvPr/>
        </p:nvPicPr>
        <p:blipFill>
          <a:blip r:embed="rId67">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pic>
        <p:nvPicPr>
          <p:cNvPr id="70" name="00">
            <a:extLst>
              <a:ext uri="{FF2B5EF4-FFF2-40B4-BE49-F238E27FC236}">
                <a16:creationId xmlns:a16="http://schemas.microsoft.com/office/drawing/2014/main" id="{B5D2CD6C-9504-8365-8545-17797C438E66}"/>
              </a:ext>
            </a:extLst>
          </p:cNvPr>
          <p:cNvPicPr>
            <a:picLocks noChangeAspect="1" noChangeArrowheads="1"/>
          </p:cNvPicPr>
          <p:nvPr/>
        </p:nvPicPr>
        <p:blipFill>
          <a:blip r:embed="rId68">
            <a:extLst>
              <a:ext uri="{28A0092B-C50C-407E-A947-70E740481C1C}">
                <a14:useLocalDpi xmlns:a14="http://schemas.microsoft.com/office/drawing/2010/main" val="0"/>
              </a:ext>
            </a:extLst>
          </a:blip>
          <a:stretch>
            <a:fillRect/>
          </a:stretch>
        </p:blipFill>
        <p:spPr bwMode="auto">
          <a:xfrm>
            <a:off x="8688876" y="471078"/>
            <a:ext cx="3334251" cy="1182358"/>
          </a:xfrm>
          <a:prstGeom prst="rect">
            <a:avLst/>
          </a:prstGeom>
          <a:noFill/>
        </p:spPr>
      </p:pic>
      <p:grpSp>
        <p:nvGrpSpPr>
          <p:cNvPr id="38" name="Group 37">
            <a:extLst>
              <a:ext uri="{FF2B5EF4-FFF2-40B4-BE49-F238E27FC236}">
                <a16:creationId xmlns:a16="http://schemas.microsoft.com/office/drawing/2014/main" id="{6741830E-3D52-58BA-21EE-D71F6F0B0C35}"/>
              </a:ext>
            </a:extLst>
          </p:cNvPr>
          <p:cNvGrpSpPr/>
          <p:nvPr/>
        </p:nvGrpSpPr>
        <p:grpSpPr>
          <a:xfrm>
            <a:off x="10155576" y="4520504"/>
            <a:ext cx="1743750" cy="2295525"/>
            <a:chOff x="342038" y="198781"/>
            <a:chExt cx="5844208" cy="6850984"/>
          </a:xfrm>
          <a:scene3d>
            <a:camera prst="perspectiveContrastingLeftFacing">
              <a:rot lat="623785" lon="1800000" rev="21386789"/>
            </a:camera>
            <a:lightRig rig="threePt" dir="t"/>
          </a:scene3d>
        </p:grpSpPr>
        <p:pic>
          <p:nvPicPr>
            <p:cNvPr id="71" name="Graphic 70" title="Projection screen">
              <a:extLst>
                <a:ext uri="{FF2B5EF4-FFF2-40B4-BE49-F238E27FC236}">
                  <a16:creationId xmlns:a16="http://schemas.microsoft.com/office/drawing/2014/main" id="{E7528971-60F1-81B0-A6EE-E6FB6DA82630}"/>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342038" y="198781"/>
              <a:ext cx="5844208" cy="6850984"/>
            </a:xfrm>
            <a:prstGeom prst="rect">
              <a:avLst/>
            </a:prstGeom>
          </p:spPr>
        </p:pic>
        <p:pic>
          <p:nvPicPr>
            <p:cNvPr id="72" name="Picture 71">
              <a:extLst>
                <a:ext uri="{FF2B5EF4-FFF2-40B4-BE49-F238E27FC236}">
                  <a16:creationId xmlns:a16="http://schemas.microsoft.com/office/drawing/2014/main" id="{1AD11693-EE80-7DDD-F776-41C656CED28F}"/>
                </a:ext>
              </a:extLst>
            </p:cNvPr>
            <p:cNvPicPr>
              <a:picLocks noChangeAspect="1"/>
            </p:cNvPicPr>
            <p:nvPr/>
          </p:nvPicPr>
          <p:blipFill rotWithShape="1">
            <a:blip r:embed="rId71"/>
            <a:srcRect b="13390"/>
            <a:stretch/>
          </p:blipFill>
          <p:spPr>
            <a:xfrm>
              <a:off x="523012" y="470105"/>
              <a:ext cx="5462382" cy="3541914"/>
            </a:xfrm>
            <a:prstGeom prst="rect">
              <a:avLst/>
            </a:prstGeom>
          </p:spPr>
        </p:pic>
      </p:grpSp>
      <p:sp>
        <p:nvSpPr>
          <p:cNvPr id="73" name="Rectangle 72">
            <a:extLst>
              <a:ext uri="{FF2B5EF4-FFF2-40B4-BE49-F238E27FC236}">
                <a16:creationId xmlns:a16="http://schemas.microsoft.com/office/drawing/2014/main" id="{9741945A-8629-E578-2654-BBE5B3B50B88}"/>
              </a:ext>
            </a:extLst>
          </p:cNvPr>
          <p:cNvSpPr/>
          <p:nvPr/>
        </p:nvSpPr>
        <p:spPr>
          <a:xfrm rot="21442105">
            <a:off x="6096571" y="2718522"/>
            <a:ext cx="3551339" cy="3231654"/>
          </a:xfrm>
          <a:prstGeom prst="rect">
            <a:avLst/>
          </a:prstGeom>
        </p:spPr>
        <p:txBody>
          <a:bodyPr wrap="square">
            <a:spAutoFit/>
          </a:bodyPr>
          <a:lstStyle/>
          <a:p>
            <a:pPr algn="ctr">
              <a:spcBef>
                <a:spcPct val="20000"/>
              </a:spcBef>
              <a:buClr>
                <a:srgbClr val="A9A57C"/>
              </a:buClr>
              <a:buSzPct val="70000"/>
            </a:pPr>
            <a:r>
              <a:rPr lang="en-US" sz="2400" b="1" dirty="0">
                <a:solidFill>
                  <a:schemeClr val="accent5"/>
                </a:solidFill>
                <a:latin typeface="Arial" pitchFamily="34" charset="0"/>
                <a:cs typeface="Arial" pitchFamily="34" charset="0"/>
              </a:rPr>
              <a:t>Team Work Time</a:t>
            </a:r>
          </a:p>
          <a:p>
            <a:pPr>
              <a:buClr>
                <a:srgbClr val="A9A57C"/>
              </a:buClr>
              <a:buSzPct val="70000"/>
            </a:pPr>
            <a:r>
              <a:rPr lang="en-US" sz="2000" dirty="0">
                <a:latin typeface="Arial" pitchFamily="34" charset="0"/>
                <a:cs typeface="Arial" pitchFamily="34" charset="0"/>
              </a:rPr>
              <a:t>(1) Two members to work on     </a:t>
            </a:r>
          </a:p>
          <a:p>
            <a:pPr marL="403225" indent="-403225">
              <a:buClr>
                <a:srgbClr val="A9A57C"/>
              </a:buClr>
              <a:buSzPct val="70000"/>
            </a:pPr>
            <a:r>
              <a:rPr lang="en-US" sz="2000" b="1" dirty="0">
                <a:latin typeface="Arial" pitchFamily="34" charset="0"/>
                <a:cs typeface="Arial" pitchFamily="34" charset="0"/>
              </a:rPr>
              <a:t>      IM02 Faculty and Staff Presentation</a:t>
            </a:r>
          </a:p>
          <a:p>
            <a:pPr marL="403225" indent="-403225">
              <a:buClr>
                <a:srgbClr val="A9A57C"/>
              </a:buClr>
              <a:buSzPct val="70000"/>
            </a:pPr>
            <a:r>
              <a:rPr lang="en-US" sz="2000" dirty="0">
                <a:latin typeface="Arial" pitchFamily="34" charset="0"/>
                <a:cs typeface="Arial" pitchFamily="34" charset="0"/>
              </a:rPr>
              <a:t>(2) Split the remaining team members into groups to work on </a:t>
            </a:r>
            <a:r>
              <a:rPr lang="en-US" sz="2000" b="1" dirty="0">
                <a:latin typeface="Arial" pitchFamily="34" charset="0"/>
                <a:cs typeface="Arial" pitchFamily="34" charset="0"/>
              </a:rPr>
              <a:t>Ci3T Blueprint E Secondary Intervention Grid</a:t>
            </a:r>
          </a:p>
          <a:p>
            <a:pPr marL="573088" indent="-573088" algn="ctr">
              <a:buClr>
                <a:srgbClr val="A9A57C"/>
              </a:buClr>
              <a:buSzPct val="70000"/>
            </a:pPr>
            <a:r>
              <a:rPr lang="en-US" sz="2000" b="1" dirty="0">
                <a:solidFill>
                  <a:schemeClr val="accent5"/>
                </a:solidFill>
                <a:latin typeface="Arial" pitchFamily="34" charset="0"/>
                <a:cs typeface="Arial" pitchFamily="34" charset="0"/>
              </a:rPr>
              <a:t>60 minutes</a:t>
            </a:r>
          </a:p>
        </p:txBody>
      </p:sp>
    </p:spTree>
    <p:custDataLst>
      <p:tags r:id="rId1"/>
    </p:custDataLst>
    <p:extLst>
      <p:ext uri="{BB962C8B-B14F-4D97-AF65-F5344CB8AC3E}">
        <p14:creationId xmlns:p14="http://schemas.microsoft.com/office/powerpoint/2010/main" val="402723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20"/>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21"/>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22"/>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23"/>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59000"/>
                                  </p:stCondLst>
                                  <p:childTnLst>
                                    <p:set>
                                      <p:cBhvr>
                                        <p:cTn id="63" dur="1" fill="hold">
                                          <p:stCondLst>
                                            <p:cond delay="0"/>
                                          </p:stCondLst>
                                        </p:cTn>
                                        <p:tgtEl>
                                          <p:spTgt spid="24"/>
                                        </p:tgtEl>
                                        <p:attrNameLst>
                                          <p:attrName>style.visibility</p:attrName>
                                        </p:attrNameLst>
                                      </p:cBhvr>
                                      <p:to>
                                        <p:strVal val="visible"/>
                                      </p:to>
                                    </p:set>
                                  </p:childTnLst>
                                </p:cTn>
                              </p:par>
                            </p:childTnLst>
                          </p:cTn>
                        </p:par>
                        <p:par>
                          <p:cTn id="64" fill="hold">
                            <p:stCondLst>
                              <p:cond delay="1180000"/>
                            </p:stCondLst>
                            <p:childTnLst>
                              <p:par>
                                <p:cTn id="65" presetID="1" presetClass="entr" presetSubtype="0" fill="hold" nodeType="afterEffect">
                                  <p:stCondLst>
                                    <p:cond delay="59000"/>
                                  </p:stCondLst>
                                  <p:childTnLst>
                                    <p:set>
                                      <p:cBhvr>
                                        <p:cTn id="66" dur="1" fill="hold">
                                          <p:stCondLst>
                                            <p:cond delay="0"/>
                                          </p:stCondLst>
                                        </p:cTn>
                                        <p:tgtEl>
                                          <p:spTgt spid="25"/>
                                        </p:tgtEl>
                                        <p:attrNameLst>
                                          <p:attrName>style.visibility</p:attrName>
                                        </p:attrNameLst>
                                      </p:cBhvr>
                                      <p:to>
                                        <p:strVal val="visible"/>
                                      </p:to>
                                    </p:set>
                                  </p:childTnLst>
                                </p:cTn>
                              </p:par>
                            </p:childTnLst>
                          </p:cTn>
                        </p:par>
                        <p:par>
                          <p:cTn id="67" fill="hold">
                            <p:stCondLst>
                              <p:cond delay="1239000"/>
                            </p:stCondLst>
                            <p:childTnLst>
                              <p:par>
                                <p:cTn id="68" presetID="1" presetClass="entr" presetSubtype="0" fill="hold" nodeType="afterEffect">
                                  <p:stCondLst>
                                    <p:cond delay="59000"/>
                                  </p:stCondLst>
                                  <p:childTnLst>
                                    <p:set>
                                      <p:cBhvr>
                                        <p:cTn id="69" dur="1" fill="hold">
                                          <p:stCondLst>
                                            <p:cond delay="0"/>
                                          </p:stCondLst>
                                        </p:cTn>
                                        <p:tgtEl>
                                          <p:spTgt spid="26"/>
                                        </p:tgtEl>
                                        <p:attrNameLst>
                                          <p:attrName>style.visibility</p:attrName>
                                        </p:attrNameLst>
                                      </p:cBhvr>
                                      <p:to>
                                        <p:strVal val="visible"/>
                                      </p:to>
                                    </p:set>
                                  </p:childTnLst>
                                </p:cTn>
                              </p:par>
                            </p:childTnLst>
                          </p:cTn>
                        </p:par>
                        <p:par>
                          <p:cTn id="70" fill="hold">
                            <p:stCondLst>
                              <p:cond delay="1298000"/>
                            </p:stCondLst>
                            <p:childTnLst>
                              <p:par>
                                <p:cTn id="71" presetID="1" presetClass="entr" presetSubtype="0" fill="hold" nodeType="afterEffect">
                                  <p:stCondLst>
                                    <p:cond delay="59000"/>
                                  </p:stCondLst>
                                  <p:childTnLst>
                                    <p:set>
                                      <p:cBhvr>
                                        <p:cTn id="72" dur="1" fill="hold">
                                          <p:stCondLst>
                                            <p:cond delay="0"/>
                                          </p:stCondLst>
                                        </p:cTn>
                                        <p:tgtEl>
                                          <p:spTgt spid="27"/>
                                        </p:tgtEl>
                                        <p:attrNameLst>
                                          <p:attrName>style.visibility</p:attrName>
                                        </p:attrNameLst>
                                      </p:cBhvr>
                                      <p:to>
                                        <p:strVal val="visible"/>
                                      </p:to>
                                    </p:set>
                                  </p:childTnLst>
                                </p:cTn>
                              </p:par>
                            </p:childTnLst>
                          </p:cTn>
                        </p:par>
                        <p:par>
                          <p:cTn id="73" fill="hold">
                            <p:stCondLst>
                              <p:cond delay="1357000"/>
                            </p:stCondLst>
                            <p:childTnLst>
                              <p:par>
                                <p:cTn id="74" presetID="1" presetClass="entr" presetSubtype="0" fill="hold" nodeType="afterEffect">
                                  <p:stCondLst>
                                    <p:cond delay="59000"/>
                                  </p:stCondLst>
                                  <p:childTnLst>
                                    <p:set>
                                      <p:cBhvr>
                                        <p:cTn id="75" dur="1" fill="hold">
                                          <p:stCondLst>
                                            <p:cond delay="0"/>
                                          </p:stCondLst>
                                        </p:cTn>
                                        <p:tgtEl>
                                          <p:spTgt spid="28"/>
                                        </p:tgtEl>
                                        <p:attrNameLst>
                                          <p:attrName>style.visibility</p:attrName>
                                        </p:attrNameLst>
                                      </p:cBhvr>
                                      <p:to>
                                        <p:strVal val="visible"/>
                                      </p:to>
                                    </p:set>
                                  </p:childTnLst>
                                </p:cTn>
                              </p:par>
                            </p:childTnLst>
                          </p:cTn>
                        </p:par>
                        <p:par>
                          <p:cTn id="76" fill="hold">
                            <p:stCondLst>
                              <p:cond delay="1416000"/>
                            </p:stCondLst>
                            <p:childTnLst>
                              <p:par>
                                <p:cTn id="77" presetID="1" presetClass="entr" presetSubtype="0" fill="hold" nodeType="afterEffect">
                                  <p:stCondLst>
                                    <p:cond delay="59000"/>
                                  </p:stCondLst>
                                  <p:childTnLst>
                                    <p:set>
                                      <p:cBhvr>
                                        <p:cTn id="78" dur="1" fill="hold">
                                          <p:stCondLst>
                                            <p:cond delay="0"/>
                                          </p:stCondLst>
                                        </p:cTn>
                                        <p:tgtEl>
                                          <p:spTgt spid="29"/>
                                        </p:tgtEl>
                                        <p:attrNameLst>
                                          <p:attrName>style.visibility</p:attrName>
                                        </p:attrNameLst>
                                      </p:cBhvr>
                                      <p:to>
                                        <p:strVal val="visible"/>
                                      </p:to>
                                    </p:set>
                                  </p:childTnLst>
                                </p:cTn>
                              </p:par>
                            </p:childTnLst>
                          </p:cTn>
                        </p:par>
                        <p:par>
                          <p:cTn id="79" fill="hold">
                            <p:stCondLst>
                              <p:cond delay="1475000"/>
                            </p:stCondLst>
                            <p:childTnLst>
                              <p:par>
                                <p:cTn id="80" presetID="1" presetClass="entr" presetSubtype="0" fill="hold" nodeType="afterEffect">
                                  <p:stCondLst>
                                    <p:cond delay="59000"/>
                                  </p:stCondLst>
                                  <p:childTnLst>
                                    <p:set>
                                      <p:cBhvr>
                                        <p:cTn id="81" dur="1" fill="hold">
                                          <p:stCondLst>
                                            <p:cond delay="0"/>
                                          </p:stCondLst>
                                        </p:cTn>
                                        <p:tgtEl>
                                          <p:spTgt spid="30"/>
                                        </p:tgtEl>
                                        <p:attrNameLst>
                                          <p:attrName>style.visibility</p:attrName>
                                        </p:attrNameLst>
                                      </p:cBhvr>
                                      <p:to>
                                        <p:strVal val="visible"/>
                                      </p:to>
                                    </p:set>
                                  </p:childTnLst>
                                </p:cTn>
                              </p:par>
                            </p:childTnLst>
                          </p:cTn>
                        </p:par>
                        <p:par>
                          <p:cTn id="82" fill="hold">
                            <p:stCondLst>
                              <p:cond delay="1534000"/>
                            </p:stCondLst>
                            <p:childTnLst>
                              <p:par>
                                <p:cTn id="83" presetID="1" presetClass="entr" presetSubtype="0" fill="hold" nodeType="afterEffect">
                                  <p:stCondLst>
                                    <p:cond delay="59000"/>
                                  </p:stCondLst>
                                  <p:childTnLst>
                                    <p:set>
                                      <p:cBhvr>
                                        <p:cTn id="84" dur="1" fill="hold">
                                          <p:stCondLst>
                                            <p:cond delay="0"/>
                                          </p:stCondLst>
                                        </p:cTn>
                                        <p:tgtEl>
                                          <p:spTgt spid="31"/>
                                        </p:tgtEl>
                                        <p:attrNameLst>
                                          <p:attrName>style.visibility</p:attrName>
                                        </p:attrNameLst>
                                      </p:cBhvr>
                                      <p:to>
                                        <p:strVal val="visible"/>
                                      </p:to>
                                    </p:set>
                                  </p:childTnLst>
                                </p:cTn>
                              </p:par>
                            </p:childTnLst>
                          </p:cTn>
                        </p:par>
                        <p:par>
                          <p:cTn id="85" fill="hold">
                            <p:stCondLst>
                              <p:cond delay="1593000"/>
                            </p:stCondLst>
                            <p:childTnLst>
                              <p:par>
                                <p:cTn id="86" presetID="1" presetClass="entr" presetSubtype="0" fill="hold" nodeType="afterEffect">
                                  <p:stCondLst>
                                    <p:cond delay="59000"/>
                                  </p:stCondLst>
                                  <p:childTnLst>
                                    <p:set>
                                      <p:cBhvr>
                                        <p:cTn id="87" dur="1" fill="hold">
                                          <p:stCondLst>
                                            <p:cond delay="0"/>
                                          </p:stCondLst>
                                        </p:cTn>
                                        <p:tgtEl>
                                          <p:spTgt spid="32"/>
                                        </p:tgtEl>
                                        <p:attrNameLst>
                                          <p:attrName>style.visibility</p:attrName>
                                        </p:attrNameLst>
                                      </p:cBhvr>
                                      <p:to>
                                        <p:strVal val="visible"/>
                                      </p:to>
                                    </p:set>
                                  </p:childTnLst>
                                </p:cTn>
                              </p:par>
                            </p:childTnLst>
                          </p:cTn>
                        </p:par>
                        <p:par>
                          <p:cTn id="88" fill="hold">
                            <p:stCondLst>
                              <p:cond delay="1652000"/>
                            </p:stCondLst>
                            <p:childTnLst>
                              <p:par>
                                <p:cTn id="89" presetID="1" presetClass="entr" presetSubtype="0" fill="hold" nodeType="afterEffect">
                                  <p:stCondLst>
                                    <p:cond delay="59000"/>
                                  </p:stCondLst>
                                  <p:childTnLst>
                                    <p:set>
                                      <p:cBhvr>
                                        <p:cTn id="90" dur="1" fill="hold">
                                          <p:stCondLst>
                                            <p:cond delay="0"/>
                                          </p:stCondLst>
                                        </p:cTn>
                                        <p:tgtEl>
                                          <p:spTgt spid="33"/>
                                        </p:tgtEl>
                                        <p:attrNameLst>
                                          <p:attrName>style.visibility</p:attrName>
                                        </p:attrNameLst>
                                      </p:cBhvr>
                                      <p:to>
                                        <p:strVal val="visible"/>
                                      </p:to>
                                    </p:set>
                                  </p:childTnLst>
                                </p:cTn>
                              </p:par>
                            </p:childTnLst>
                          </p:cTn>
                        </p:par>
                        <p:par>
                          <p:cTn id="91" fill="hold">
                            <p:stCondLst>
                              <p:cond delay="1711000"/>
                            </p:stCondLst>
                            <p:childTnLst>
                              <p:par>
                                <p:cTn id="92" presetID="1" presetClass="entr" presetSubtype="0" fill="hold" nodeType="afterEffect">
                                  <p:stCondLst>
                                    <p:cond delay="59000"/>
                                  </p:stCondLst>
                                  <p:childTnLst>
                                    <p:set>
                                      <p:cBhvr>
                                        <p:cTn id="93" dur="1" fill="hold">
                                          <p:stCondLst>
                                            <p:cond delay="0"/>
                                          </p:stCondLst>
                                        </p:cTn>
                                        <p:tgtEl>
                                          <p:spTgt spid="39"/>
                                        </p:tgtEl>
                                        <p:attrNameLst>
                                          <p:attrName>style.visibility</p:attrName>
                                        </p:attrNameLst>
                                      </p:cBhvr>
                                      <p:to>
                                        <p:strVal val="visible"/>
                                      </p:to>
                                    </p:set>
                                  </p:childTnLst>
                                </p:cTn>
                              </p:par>
                            </p:childTnLst>
                          </p:cTn>
                        </p:par>
                        <p:par>
                          <p:cTn id="94" fill="hold">
                            <p:stCondLst>
                              <p:cond delay="1770000"/>
                            </p:stCondLst>
                            <p:childTnLst>
                              <p:par>
                                <p:cTn id="95" presetID="1" presetClass="entr" presetSubtype="0" fill="hold" nodeType="afterEffect">
                                  <p:stCondLst>
                                    <p:cond delay="59000"/>
                                  </p:stCondLst>
                                  <p:childTnLst>
                                    <p:set>
                                      <p:cBhvr>
                                        <p:cTn id="96" dur="1" fill="hold">
                                          <p:stCondLst>
                                            <p:cond delay="0"/>
                                          </p:stCondLst>
                                        </p:cTn>
                                        <p:tgtEl>
                                          <p:spTgt spid="40"/>
                                        </p:tgtEl>
                                        <p:attrNameLst>
                                          <p:attrName>style.visibility</p:attrName>
                                        </p:attrNameLst>
                                      </p:cBhvr>
                                      <p:to>
                                        <p:strVal val="visible"/>
                                      </p:to>
                                    </p:set>
                                  </p:childTnLst>
                                </p:cTn>
                              </p:par>
                            </p:childTnLst>
                          </p:cTn>
                        </p:par>
                        <p:par>
                          <p:cTn id="97" fill="hold">
                            <p:stCondLst>
                              <p:cond delay="1829000"/>
                            </p:stCondLst>
                            <p:childTnLst>
                              <p:par>
                                <p:cTn id="98" presetID="1" presetClass="entr" presetSubtype="0" fill="hold" nodeType="afterEffect">
                                  <p:stCondLst>
                                    <p:cond delay="59000"/>
                                  </p:stCondLst>
                                  <p:childTnLst>
                                    <p:set>
                                      <p:cBhvr>
                                        <p:cTn id="99" dur="1" fill="hold">
                                          <p:stCondLst>
                                            <p:cond delay="0"/>
                                          </p:stCondLst>
                                        </p:cTn>
                                        <p:tgtEl>
                                          <p:spTgt spid="41"/>
                                        </p:tgtEl>
                                        <p:attrNameLst>
                                          <p:attrName>style.visibility</p:attrName>
                                        </p:attrNameLst>
                                      </p:cBhvr>
                                      <p:to>
                                        <p:strVal val="visible"/>
                                      </p:to>
                                    </p:set>
                                  </p:childTnLst>
                                </p:cTn>
                              </p:par>
                            </p:childTnLst>
                          </p:cTn>
                        </p:par>
                        <p:par>
                          <p:cTn id="100" fill="hold">
                            <p:stCondLst>
                              <p:cond delay="1888000"/>
                            </p:stCondLst>
                            <p:childTnLst>
                              <p:par>
                                <p:cTn id="101" presetID="1" presetClass="entr" presetSubtype="0" fill="hold" nodeType="afterEffect">
                                  <p:stCondLst>
                                    <p:cond delay="59000"/>
                                  </p:stCondLst>
                                  <p:childTnLst>
                                    <p:set>
                                      <p:cBhvr>
                                        <p:cTn id="102" dur="1" fill="hold">
                                          <p:stCondLst>
                                            <p:cond delay="0"/>
                                          </p:stCondLst>
                                        </p:cTn>
                                        <p:tgtEl>
                                          <p:spTgt spid="42"/>
                                        </p:tgtEl>
                                        <p:attrNameLst>
                                          <p:attrName>style.visibility</p:attrName>
                                        </p:attrNameLst>
                                      </p:cBhvr>
                                      <p:to>
                                        <p:strVal val="visible"/>
                                      </p:to>
                                    </p:set>
                                  </p:childTnLst>
                                </p:cTn>
                              </p:par>
                            </p:childTnLst>
                          </p:cTn>
                        </p:par>
                        <p:par>
                          <p:cTn id="103" fill="hold">
                            <p:stCondLst>
                              <p:cond delay="1947000"/>
                            </p:stCondLst>
                            <p:childTnLst>
                              <p:par>
                                <p:cTn id="104" presetID="1" presetClass="entr" presetSubtype="0" fill="hold" nodeType="afterEffect">
                                  <p:stCondLst>
                                    <p:cond delay="59000"/>
                                  </p:stCondLst>
                                  <p:childTnLst>
                                    <p:set>
                                      <p:cBhvr>
                                        <p:cTn id="105" dur="1" fill="hold">
                                          <p:stCondLst>
                                            <p:cond delay="0"/>
                                          </p:stCondLst>
                                        </p:cTn>
                                        <p:tgtEl>
                                          <p:spTgt spid="43"/>
                                        </p:tgtEl>
                                        <p:attrNameLst>
                                          <p:attrName>style.visibility</p:attrName>
                                        </p:attrNameLst>
                                      </p:cBhvr>
                                      <p:to>
                                        <p:strVal val="visible"/>
                                      </p:to>
                                    </p:set>
                                  </p:childTnLst>
                                </p:cTn>
                              </p:par>
                            </p:childTnLst>
                          </p:cTn>
                        </p:par>
                        <p:par>
                          <p:cTn id="106" fill="hold">
                            <p:stCondLst>
                              <p:cond delay="2006000"/>
                            </p:stCondLst>
                            <p:childTnLst>
                              <p:par>
                                <p:cTn id="107" presetID="1" presetClass="entr" presetSubtype="0" fill="hold" nodeType="afterEffect">
                                  <p:stCondLst>
                                    <p:cond delay="59000"/>
                                  </p:stCondLst>
                                  <p:childTnLst>
                                    <p:set>
                                      <p:cBhvr>
                                        <p:cTn id="108" dur="1" fill="hold">
                                          <p:stCondLst>
                                            <p:cond delay="0"/>
                                          </p:stCondLst>
                                        </p:cTn>
                                        <p:tgtEl>
                                          <p:spTgt spid="44"/>
                                        </p:tgtEl>
                                        <p:attrNameLst>
                                          <p:attrName>style.visibility</p:attrName>
                                        </p:attrNameLst>
                                      </p:cBhvr>
                                      <p:to>
                                        <p:strVal val="visible"/>
                                      </p:to>
                                    </p:set>
                                  </p:childTnLst>
                                </p:cTn>
                              </p:par>
                            </p:childTnLst>
                          </p:cTn>
                        </p:par>
                        <p:par>
                          <p:cTn id="109" fill="hold">
                            <p:stCondLst>
                              <p:cond delay="2065000"/>
                            </p:stCondLst>
                            <p:childTnLst>
                              <p:par>
                                <p:cTn id="110" presetID="1" presetClass="entr" presetSubtype="0" fill="hold" nodeType="afterEffect">
                                  <p:stCondLst>
                                    <p:cond delay="59000"/>
                                  </p:stCondLst>
                                  <p:childTnLst>
                                    <p:set>
                                      <p:cBhvr>
                                        <p:cTn id="111" dur="1" fill="hold">
                                          <p:stCondLst>
                                            <p:cond delay="0"/>
                                          </p:stCondLst>
                                        </p:cTn>
                                        <p:tgtEl>
                                          <p:spTgt spid="45"/>
                                        </p:tgtEl>
                                        <p:attrNameLst>
                                          <p:attrName>style.visibility</p:attrName>
                                        </p:attrNameLst>
                                      </p:cBhvr>
                                      <p:to>
                                        <p:strVal val="visible"/>
                                      </p:to>
                                    </p:set>
                                  </p:childTnLst>
                                </p:cTn>
                              </p:par>
                            </p:childTnLst>
                          </p:cTn>
                        </p:par>
                        <p:par>
                          <p:cTn id="112" fill="hold">
                            <p:stCondLst>
                              <p:cond delay="2124000"/>
                            </p:stCondLst>
                            <p:childTnLst>
                              <p:par>
                                <p:cTn id="113" presetID="1" presetClass="entr" presetSubtype="0" fill="hold" nodeType="afterEffect">
                                  <p:stCondLst>
                                    <p:cond delay="59000"/>
                                  </p:stCondLst>
                                  <p:childTnLst>
                                    <p:set>
                                      <p:cBhvr>
                                        <p:cTn id="114" dur="1" fill="hold">
                                          <p:stCondLst>
                                            <p:cond delay="0"/>
                                          </p:stCondLst>
                                        </p:cTn>
                                        <p:tgtEl>
                                          <p:spTgt spid="46"/>
                                        </p:tgtEl>
                                        <p:attrNameLst>
                                          <p:attrName>style.visibility</p:attrName>
                                        </p:attrNameLst>
                                      </p:cBhvr>
                                      <p:to>
                                        <p:strVal val="visible"/>
                                      </p:to>
                                    </p:set>
                                  </p:childTnLst>
                                </p:cTn>
                              </p:par>
                            </p:childTnLst>
                          </p:cTn>
                        </p:par>
                        <p:par>
                          <p:cTn id="115" fill="hold">
                            <p:stCondLst>
                              <p:cond delay="2183000"/>
                            </p:stCondLst>
                            <p:childTnLst>
                              <p:par>
                                <p:cTn id="116" presetID="1" presetClass="entr" presetSubtype="0" fill="hold" nodeType="afterEffect">
                                  <p:stCondLst>
                                    <p:cond delay="59000"/>
                                  </p:stCondLst>
                                  <p:childTnLst>
                                    <p:set>
                                      <p:cBhvr>
                                        <p:cTn id="117" dur="1" fill="hold">
                                          <p:stCondLst>
                                            <p:cond delay="0"/>
                                          </p:stCondLst>
                                        </p:cTn>
                                        <p:tgtEl>
                                          <p:spTgt spid="47"/>
                                        </p:tgtEl>
                                        <p:attrNameLst>
                                          <p:attrName>style.visibility</p:attrName>
                                        </p:attrNameLst>
                                      </p:cBhvr>
                                      <p:to>
                                        <p:strVal val="visible"/>
                                      </p:to>
                                    </p:set>
                                  </p:childTnLst>
                                </p:cTn>
                              </p:par>
                            </p:childTnLst>
                          </p:cTn>
                        </p:par>
                        <p:par>
                          <p:cTn id="118" fill="hold">
                            <p:stCondLst>
                              <p:cond delay="2242000"/>
                            </p:stCondLst>
                            <p:childTnLst>
                              <p:par>
                                <p:cTn id="119" presetID="1" presetClass="entr" presetSubtype="0" fill="hold" nodeType="afterEffect">
                                  <p:stCondLst>
                                    <p:cond delay="59000"/>
                                  </p:stCondLst>
                                  <p:childTnLst>
                                    <p:set>
                                      <p:cBhvr>
                                        <p:cTn id="120" dur="1" fill="hold">
                                          <p:stCondLst>
                                            <p:cond delay="0"/>
                                          </p:stCondLst>
                                        </p:cTn>
                                        <p:tgtEl>
                                          <p:spTgt spid="48"/>
                                        </p:tgtEl>
                                        <p:attrNameLst>
                                          <p:attrName>style.visibility</p:attrName>
                                        </p:attrNameLst>
                                      </p:cBhvr>
                                      <p:to>
                                        <p:strVal val="visible"/>
                                      </p:to>
                                    </p:set>
                                  </p:childTnLst>
                                </p:cTn>
                              </p:par>
                            </p:childTnLst>
                          </p:cTn>
                        </p:par>
                        <p:par>
                          <p:cTn id="121" fill="hold">
                            <p:stCondLst>
                              <p:cond delay="2301000"/>
                            </p:stCondLst>
                            <p:childTnLst>
                              <p:par>
                                <p:cTn id="122" presetID="1" presetClass="entr" presetSubtype="0" fill="hold" nodeType="afterEffect">
                                  <p:stCondLst>
                                    <p:cond delay="59000"/>
                                  </p:stCondLst>
                                  <p:childTnLst>
                                    <p:set>
                                      <p:cBhvr>
                                        <p:cTn id="123" dur="1" fill="hold">
                                          <p:stCondLst>
                                            <p:cond delay="0"/>
                                          </p:stCondLst>
                                        </p:cTn>
                                        <p:tgtEl>
                                          <p:spTgt spid="49"/>
                                        </p:tgtEl>
                                        <p:attrNameLst>
                                          <p:attrName>style.visibility</p:attrName>
                                        </p:attrNameLst>
                                      </p:cBhvr>
                                      <p:to>
                                        <p:strVal val="visible"/>
                                      </p:to>
                                    </p:set>
                                  </p:childTnLst>
                                </p:cTn>
                              </p:par>
                            </p:childTnLst>
                          </p:cTn>
                        </p:par>
                        <p:par>
                          <p:cTn id="124" fill="hold">
                            <p:stCondLst>
                              <p:cond delay="2360000"/>
                            </p:stCondLst>
                            <p:childTnLst>
                              <p:par>
                                <p:cTn id="125" presetID="1" presetClass="entr" presetSubtype="0" fill="hold" nodeType="afterEffect">
                                  <p:stCondLst>
                                    <p:cond delay="59000"/>
                                  </p:stCondLst>
                                  <p:childTnLst>
                                    <p:set>
                                      <p:cBhvr>
                                        <p:cTn id="126" dur="1" fill="hold">
                                          <p:stCondLst>
                                            <p:cond delay="0"/>
                                          </p:stCondLst>
                                        </p:cTn>
                                        <p:tgtEl>
                                          <p:spTgt spid="50"/>
                                        </p:tgtEl>
                                        <p:attrNameLst>
                                          <p:attrName>style.visibility</p:attrName>
                                        </p:attrNameLst>
                                      </p:cBhvr>
                                      <p:to>
                                        <p:strVal val="visible"/>
                                      </p:to>
                                    </p:set>
                                  </p:childTnLst>
                                </p:cTn>
                              </p:par>
                            </p:childTnLst>
                          </p:cTn>
                        </p:par>
                        <p:par>
                          <p:cTn id="127" fill="hold">
                            <p:stCondLst>
                              <p:cond delay="2419000"/>
                            </p:stCondLst>
                            <p:childTnLst>
                              <p:par>
                                <p:cTn id="128" presetID="1" presetClass="entr" presetSubtype="0" fill="hold" nodeType="afterEffect">
                                  <p:stCondLst>
                                    <p:cond delay="59000"/>
                                  </p:stCondLst>
                                  <p:childTnLst>
                                    <p:set>
                                      <p:cBhvr>
                                        <p:cTn id="129" dur="1" fill="hold">
                                          <p:stCondLst>
                                            <p:cond delay="0"/>
                                          </p:stCondLst>
                                        </p:cTn>
                                        <p:tgtEl>
                                          <p:spTgt spid="51"/>
                                        </p:tgtEl>
                                        <p:attrNameLst>
                                          <p:attrName>style.visibility</p:attrName>
                                        </p:attrNameLst>
                                      </p:cBhvr>
                                      <p:to>
                                        <p:strVal val="visible"/>
                                      </p:to>
                                    </p:set>
                                  </p:childTnLst>
                                </p:cTn>
                              </p:par>
                            </p:childTnLst>
                          </p:cTn>
                        </p:par>
                        <p:par>
                          <p:cTn id="130" fill="hold">
                            <p:stCondLst>
                              <p:cond delay="2478000"/>
                            </p:stCondLst>
                            <p:childTnLst>
                              <p:par>
                                <p:cTn id="131" presetID="1" presetClass="entr" presetSubtype="0" fill="hold" nodeType="afterEffect">
                                  <p:stCondLst>
                                    <p:cond delay="59000"/>
                                  </p:stCondLst>
                                  <p:childTnLst>
                                    <p:set>
                                      <p:cBhvr>
                                        <p:cTn id="132" dur="1" fill="hold">
                                          <p:stCondLst>
                                            <p:cond delay="0"/>
                                          </p:stCondLst>
                                        </p:cTn>
                                        <p:tgtEl>
                                          <p:spTgt spid="52"/>
                                        </p:tgtEl>
                                        <p:attrNameLst>
                                          <p:attrName>style.visibility</p:attrName>
                                        </p:attrNameLst>
                                      </p:cBhvr>
                                      <p:to>
                                        <p:strVal val="visible"/>
                                      </p:to>
                                    </p:set>
                                  </p:childTnLst>
                                </p:cTn>
                              </p:par>
                            </p:childTnLst>
                          </p:cTn>
                        </p:par>
                        <p:par>
                          <p:cTn id="133" fill="hold">
                            <p:stCondLst>
                              <p:cond delay="2537000"/>
                            </p:stCondLst>
                            <p:childTnLst>
                              <p:par>
                                <p:cTn id="134" presetID="1" presetClass="entr" presetSubtype="0" fill="hold" nodeType="afterEffect">
                                  <p:stCondLst>
                                    <p:cond delay="59000"/>
                                  </p:stCondLst>
                                  <p:childTnLst>
                                    <p:set>
                                      <p:cBhvr>
                                        <p:cTn id="135" dur="1" fill="hold">
                                          <p:stCondLst>
                                            <p:cond delay="0"/>
                                          </p:stCondLst>
                                        </p:cTn>
                                        <p:tgtEl>
                                          <p:spTgt spid="53"/>
                                        </p:tgtEl>
                                        <p:attrNameLst>
                                          <p:attrName>style.visibility</p:attrName>
                                        </p:attrNameLst>
                                      </p:cBhvr>
                                      <p:to>
                                        <p:strVal val="visible"/>
                                      </p:to>
                                    </p:set>
                                  </p:childTnLst>
                                </p:cTn>
                              </p:par>
                            </p:childTnLst>
                          </p:cTn>
                        </p:par>
                        <p:par>
                          <p:cTn id="136" fill="hold">
                            <p:stCondLst>
                              <p:cond delay="2596000"/>
                            </p:stCondLst>
                            <p:childTnLst>
                              <p:par>
                                <p:cTn id="137" presetID="1" presetClass="entr" presetSubtype="0" fill="hold" nodeType="afterEffect">
                                  <p:stCondLst>
                                    <p:cond delay="59000"/>
                                  </p:stCondLst>
                                  <p:childTnLst>
                                    <p:set>
                                      <p:cBhvr>
                                        <p:cTn id="138" dur="1" fill="hold">
                                          <p:stCondLst>
                                            <p:cond delay="0"/>
                                          </p:stCondLst>
                                        </p:cTn>
                                        <p:tgtEl>
                                          <p:spTgt spid="54"/>
                                        </p:tgtEl>
                                        <p:attrNameLst>
                                          <p:attrName>style.visibility</p:attrName>
                                        </p:attrNameLst>
                                      </p:cBhvr>
                                      <p:to>
                                        <p:strVal val="visible"/>
                                      </p:to>
                                    </p:set>
                                  </p:childTnLst>
                                </p:cTn>
                              </p:par>
                            </p:childTnLst>
                          </p:cTn>
                        </p:par>
                        <p:par>
                          <p:cTn id="139" fill="hold">
                            <p:stCondLst>
                              <p:cond delay="2655000"/>
                            </p:stCondLst>
                            <p:childTnLst>
                              <p:par>
                                <p:cTn id="140" presetID="1" presetClass="entr" presetSubtype="0" fill="hold" nodeType="afterEffect">
                                  <p:stCondLst>
                                    <p:cond delay="59000"/>
                                  </p:stCondLst>
                                  <p:childTnLst>
                                    <p:set>
                                      <p:cBhvr>
                                        <p:cTn id="141" dur="1" fill="hold">
                                          <p:stCondLst>
                                            <p:cond delay="0"/>
                                          </p:stCondLst>
                                        </p:cTn>
                                        <p:tgtEl>
                                          <p:spTgt spid="55"/>
                                        </p:tgtEl>
                                        <p:attrNameLst>
                                          <p:attrName>style.visibility</p:attrName>
                                        </p:attrNameLst>
                                      </p:cBhvr>
                                      <p:to>
                                        <p:strVal val="visible"/>
                                      </p:to>
                                    </p:set>
                                  </p:childTnLst>
                                </p:cTn>
                              </p:par>
                            </p:childTnLst>
                          </p:cTn>
                        </p:par>
                        <p:par>
                          <p:cTn id="142" fill="hold">
                            <p:stCondLst>
                              <p:cond delay="2714000"/>
                            </p:stCondLst>
                            <p:childTnLst>
                              <p:par>
                                <p:cTn id="143" presetID="1" presetClass="entr" presetSubtype="0" fill="hold" nodeType="afterEffect">
                                  <p:stCondLst>
                                    <p:cond delay="59000"/>
                                  </p:stCondLst>
                                  <p:childTnLst>
                                    <p:set>
                                      <p:cBhvr>
                                        <p:cTn id="144" dur="1" fill="hold">
                                          <p:stCondLst>
                                            <p:cond delay="0"/>
                                          </p:stCondLst>
                                        </p:cTn>
                                        <p:tgtEl>
                                          <p:spTgt spid="56"/>
                                        </p:tgtEl>
                                        <p:attrNameLst>
                                          <p:attrName>style.visibility</p:attrName>
                                        </p:attrNameLst>
                                      </p:cBhvr>
                                      <p:to>
                                        <p:strVal val="visible"/>
                                      </p:to>
                                    </p:set>
                                  </p:childTnLst>
                                </p:cTn>
                              </p:par>
                            </p:childTnLst>
                          </p:cTn>
                        </p:par>
                        <p:par>
                          <p:cTn id="145" fill="hold">
                            <p:stCondLst>
                              <p:cond delay="2773000"/>
                            </p:stCondLst>
                            <p:childTnLst>
                              <p:par>
                                <p:cTn id="146" presetID="1" presetClass="entr" presetSubtype="0" fill="hold" nodeType="afterEffect">
                                  <p:stCondLst>
                                    <p:cond delay="59000"/>
                                  </p:stCondLst>
                                  <p:childTnLst>
                                    <p:set>
                                      <p:cBhvr>
                                        <p:cTn id="147" dur="1" fill="hold">
                                          <p:stCondLst>
                                            <p:cond delay="0"/>
                                          </p:stCondLst>
                                        </p:cTn>
                                        <p:tgtEl>
                                          <p:spTgt spid="57"/>
                                        </p:tgtEl>
                                        <p:attrNameLst>
                                          <p:attrName>style.visibility</p:attrName>
                                        </p:attrNameLst>
                                      </p:cBhvr>
                                      <p:to>
                                        <p:strVal val="visible"/>
                                      </p:to>
                                    </p:set>
                                  </p:childTnLst>
                                </p:cTn>
                              </p:par>
                            </p:childTnLst>
                          </p:cTn>
                        </p:par>
                        <p:par>
                          <p:cTn id="148" fill="hold">
                            <p:stCondLst>
                              <p:cond delay="2832000"/>
                            </p:stCondLst>
                            <p:childTnLst>
                              <p:par>
                                <p:cTn id="149" presetID="1" presetClass="entr" presetSubtype="0" fill="hold" nodeType="afterEffect">
                                  <p:stCondLst>
                                    <p:cond delay="59000"/>
                                  </p:stCondLst>
                                  <p:childTnLst>
                                    <p:set>
                                      <p:cBhvr>
                                        <p:cTn id="150" dur="1" fill="hold">
                                          <p:stCondLst>
                                            <p:cond delay="0"/>
                                          </p:stCondLst>
                                        </p:cTn>
                                        <p:tgtEl>
                                          <p:spTgt spid="58"/>
                                        </p:tgtEl>
                                        <p:attrNameLst>
                                          <p:attrName>style.visibility</p:attrName>
                                        </p:attrNameLst>
                                      </p:cBhvr>
                                      <p:to>
                                        <p:strVal val="visible"/>
                                      </p:to>
                                    </p:set>
                                  </p:childTnLst>
                                </p:cTn>
                              </p:par>
                            </p:childTnLst>
                          </p:cTn>
                        </p:par>
                        <p:par>
                          <p:cTn id="151" fill="hold">
                            <p:stCondLst>
                              <p:cond delay="2891000"/>
                            </p:stCondLst>
                            <p:childTnLst>
                              <p:par>
                                <p:cTn id="152" presetID="1" presetClass="entr" presetSubtype="0" fill="hold" nodeType="afterEffect">
                                  <p:stCondLst>
                                    <p:cond delay="59000"/>
                                  </p:stCondLst>
                                  <p:childTnLst>
                                    <p:set>
                                      <p:cBhvr>
                                        <p:cTn id="153" dur="1" fill="hold">
                                          <p:stCondLst>
                                            <p:cond delay="0"/>
                                          </p:stCondLst>
                                        </p:cTn>
                                        <p:tgtEl>
                                          <p:spTgt spid="59"/>
                                        </p:tgtEl>
                                        <p:attrNameLst>
                                          <p:attrName>style.visibility</p:attrName>
                                        </p:attrNameLst>
                                      </p:cBhvr>
                                      <p:to>
                                        <p:strVal val="visible"/>
                                      </p:to>
                                    </p:set>
                                  </p:childTnLst>
                                </p:cTn>
                              </p:par>
                            </p:childTnLst>
                          </p:cTn>
                        </p:par>
                        <p:par>
                          <p:cTn id="154" fill="hold">
                            <p:stCondLst>
                              <p:cond delay="2950000"/>
                            </p:stCondLst>
                            <p:childTnLst>
                              <p:par>
                                <p:cTn id="155" presetID="1" presetClass="entr" presetSubtype="0" fill="hold" nodeType="afterEffect">
                                  <p:stCondLst>
                                    <p:cond delay="59000"/>
                                  </p:stCondLst>
                                  <p:childTnLst>
                                    <p:set>
                                      <p:cBhvr>
                                        <p:cTn id="156" dur="1" fill="hold">
                                          <p:stCondLst>
                                            <p:cond delay="0"/>
                                          </p:stCondLst>
                                        </p:cTn>
                                        <p:tgtEl>
                                          <p:spTgt spid="60"/>
                                        </p:tgtEl>
                                        <p:attrNameLst>
                                          <p:attrName>style.visibility</p:attrName>
                                        </p:attrNameLst>
                                      </p:cBhvr>
                                      <p:to>
                                        <p:strVal val="visible"/>
                                      </p:to>
                                    </p:set>
                                  </p:childTnLst>
                                </p:cTn>
                              </p:par>
                            </p:childTnLst>
                          </p:cTn>
                        </p:par>
                        <p:par>
                          <p:cTn id="157" fill="hold">
                            <p:stCondLst>
                              <p:cond delay="3009000"/>
                            </p:stCondLst>
                            <p:childTnLst>
                              <p:par>
                                <p:cTn id="158" presetID="1" presetClass="entr" presetSubtype="0" fill="hold" nodeType="afterEffect">
                                  <p:stCondLst>
                                    <p:cond delay="59000"/>
                                  </p:stCondLst>
                                  <p:childTnLst>
                                    <p:set>
                                      <p:cBhvr>
                                        <p:cTn id="159" dur="1" fill="hold">
                                          <p:stCondLst>
                                            <p:cond delay="0"/>
                                          </p:stCondLst>
                                        </p:cTn>
                                        <p:tgtEl>
                                          <p:spTgt spid="61"/>
                                        </p:tgtEl>
                                        <p:attrNameLst>
                                          <p:attrName>style.visibility</p:attrName>
                                        </p:attrNameLst>
                                      </p:cBhvr>
                                      <p:to>
                                        <p:strVal val="visible"/>
                                      </p:to>
                                    </p:set>
                                  </p:childTnLst>
                                </p:cTn>
                              </p:par>
                            </p:childTnLst>
                          </p:cTn>
                        </p:par>
                        <p:par>
                          <p:cTn id="160" fill="hold">
                            <p:stCondLst>
                              <p:cond delay="3068000"/>
                            </p:stCondLst>
                            <p:childTnLst>
                              <p:par>
                                <p:cTn id="161" presetID="1" presetClass="entr" presetSubtype="0" fill="hold" nodeType="afterEffect">
                                  <p:stCondLst>
                                    <p:cond delay="59000"/>
                                  </p:stCondLst>
                                  <p:childTnLst>
                                    <p:set>
                                      <p:cBhvr>
                                        <p:cTn id="162" dur="1" fill="hold">
                                          <p:stCondLst>
                                            <p:cond delay="0"/>
                                          </p:stCondLst>
                                        </p:cTn>
                                        <p:tgtEl>
                                          <p:spTgt spid="62"/>
                                        </p:tgtEl>
                                        <p:attrNameLst>
                                          <p:attrName>style.visibility</p:attrName>
                                        </p:attrNameLst>
                                      </p:cBhvr>
                                      <p:to>
                                        <p:strVal val="visible"/>
                                      </p:to>
                                    </p:set>
                                  </p:childTnLst>
                                </p:cTn>
                              </p:par>
                            </p:childTnLst>
                          </p:cTn>
                        </p:par>
                        <p:par>
                          <p:cTn id="163" fill="hold">
                            <p:stCondLst>
                              <p:cond delay="3127000"/>
                            </p:stCondLst>
                            <p:childTnLst>
                              <p:par>
                                <p:cTn id="164" presetID="1" presetClass="entr" presetSubtype="0" fill="hold" nodeType="afterEffect">
                                  <p:stCondLst>
                                    <p:cond delay="59000"/>
                                  </p:stCondLst>
                                  <p:childTnLst>
                                    <p:set>
                                      <p:cBhvr>
                                        <p:cTn id="165" dur="1" fill="hold">
                                          <p:stCondLst>
                                            <p:cond delay="0"/>
                                          </p:stCondLst>
                                        </p:cTn>
                                        <p:tgtEl>
                                          <p:spTgt spid="63"/>
                                        </p:tgtEl>
                                        <p:attrNameLst>
                                          <p:attrName>style.visibility</p:attrName>
                                        </p:attrNameLst>
                                      </p:cBhvr>
                                      <p:to>
                                        <p:strVal val="visible"/>
                                      </p:to>
                                    </p:set>
                                  </p:childTnLst>
                                </p:cTn>
                              </p:par>
                            </p:childTnLst>
                          </p:cTn>
                        </p:par>
                        <p:par>
                          <p:cTn id="166" fill="hold">
                            <p:stCondLst>
                              <p:cond delay="3186000"/>
                            </p:stCondLst>
                            <p:childTnLst>
                              <p:par>
                                <p:cTn id="167" presetID="1" presetClass="entr" presetSubtype="0" fill="hold" nodeType="afterEffect">
                                  <p:stCondLst>
                                    <p:cond delay="59000"/>
                                  </p:stCondLst>
                                  <p:childTnLst>
                                    <p:set>
                                      <p:cBhvr>
                                        <p:cTn id="168" dur="1" fill="hold">
                                          <p:stCondLst>
                                            <p:cond delay="0"/>
                                          </p:stCondLst>
                                        </p:cTn>
                                        <p:tgtEl>
                                          <p:spTgt spid="64"/>
                                        </p:tgtEl>
                                        <p:attrNameLst>
                                          <p:attrName>style.visibility</p:attrName>
                                        </p:attrNameLst>
                                      </p:cBhvr>
                                      <p:to>
                                        <p:strVal val="visible"/>
                                      </p:to>
                                    </p:set>
                                  </p:childTnLst>
                                </p:cTn>
                              </p:par>
                            </p:childTnLst>
                          </p:cTn>
                        </p:par>
                        <p:par>
                          <p:cTn id="169" fill="hold">
                            <p:stCondLst>
                              <p:cond delay="3245000"/>
                            </p:stCondLst>
                            <p:childTnLst>
                              <p:par>
                                <p:cTn id="170" presetID="1" presetClass="entr" presetSubtype="0" fill="hold" nodeType="afterEffect">
                                  <p:stCondLst>
                                    <p:cond delay="59000"/>
                                  </p:stCondLst>
                                  <p:childTnLst>
                                    <p:set>
                                      <p:cBhvr>
                                        <p:cTn id="171" dur="1" fill="hold">
                                          <p:stCondLst>
                                            <p:cond delay="0"/>
                                          </p:stCondLst>
                                        </p:cTn>
                                        <p:tgtEl>
                                          <p:spTgt spid="65"/>
                                        </p:tgtEl>
                                        <p:attrNameLst>
                                          <p:attrName>style.visibility</p:attrName>
                                        </p:attrNameLst>
                                      </p:cBhvr>
                                      <p:to>
                                        <p:strVal val="visible"/>
                                      </p:to>
                                    </p:set>
                                  </p:childTnLst>
                                </p:cTn>
                              </p:par>
                            </p:childTnLst>
                          </p:cTn>
                        </p:par>
                        <p:par>
                          <p:cTn id="172" fill="hold">
                            <p:stCondLst>
                              <p:cond delay="3304000"/>
                            </p:stCondLst>
                            <p:childTnLst>
                              <p:par>
                                <p:cTn id="173" presetID="1" presetClass="entr" presetSubtype="0" fill="hold" nodeType="afterEffect">
                                  <p:stCondLst>
                                    <p:cond delay="59000"/>
                                  </p:stCondLst>
                                  <p:childTnLst>
                                    <p:set>
                                      <p:cBhvr>
                                        <p:cTn id="174" dur="1" fill="hold">
                                          <p:stCondLst>
                                            <p:cond delay="0"/>
                                          </p:stCondLst>
                                        </p:cTn>
                                        <p:tgtEl>
                                          <p:spTgt spid="66"/>
                                        </p:tgtEl>
                                        <p:attrNameLst>
                                          <p:attrName>style.visibility</p:attrName>
                                        </p:attrNameLst>
                                      </p:cBhvr>
                                      <p:to>
                                        <p:strVal val="visible"/>
                                      </p:to>
                                    </p:set>
                                  </p:childTnLst>
                                </p:cTn>
                              </p:par>
                            </p:childTnLst>
                          </p:cTn>
                        </p:par>
                        <p:par>
                          <p:cTn id="175" fill="hold">
                            <p:stCondLst>
                              <p:cond delay="3363000"/>
                            </p:stCondLst>
                            <p:childTnLst>
                              <p:par>
                                <p:cTn id="176" presetID="1" presetClass="entr" presetSubtype="0" fill="hold" nodeType="afterEffect">
                                  <p:stCondLst>
                                    <p:cond delay="59000"/>
                                  </p:stCondLst>
                                  <p:childTnLst>
                                    <p:set>
                                      <p:cBhvr>
                                        <p:cTn id="177" dur="1" fill="hold">
                                          <p:stCondLst>
                                            <p:cond delay="0"/>
                                          </p:stCondLst>
                                        </p:cTn>
                                        <p:tgtEl>
                                          <p:spTgt spid="67"/>
                                        </p:tgtEl>
                                        <p:attrNameLst>
                                          <p:attrName>style.visibility</p:attrName>
                                        </p:attrNameLst>
                                      </p:cBhvr>
                                      <p:to>
                                        <p:strVal val="visible"/>
                                      </p:to>
                                    </p:set>
                                  </p:childTnLst>
                                </p:cTn>
                              </p:par>
                            </p:childTnLst>
                          </p:cTn>
                        </p:par>
                        <p:par>
                          <p:cTn id="178" fill="hold">
                            <p:stCondLst>
                              <p:cond delay="3422000"/>
                            </p:stCondLst>
                            <p:childTnLst>
                              <p:par>
                                <p:cTn id="179" presetID="1" presetClass="entr" presetSubtype="0" fill="hold" nodeType="afterEffect">
                                  <p:stCondLst>
                                    <p:cond delay="59000"/>
                                  </p:stCondLst>
                                  <p:childTnLst>
                                    <p:set>
                                      <p:cBhvr>
                                        <p:cTn id="180" dur="1" fill="hold">
                                          <p:stCondLst>
                                            <p:cond delay="0"/>
                                          </p:stCondLst>
                                        </p:cTn>
                                        <p:tgtEl>
                                          <p:spTgt spid="68"/>
                                        </p:tgtEl>
                                        <p:attrNameLst>
                                          <p:attrName>style.visibility</p:attrName>
                                        </p:attrNameLst>
                                      </p:cBhvr>
                                      <p:to>
                                        <p:strVal val="visible"/>
                                      </p:to>
                                    </p:set>
                                  </p:childTnLst>
                                </p:cTn>
                              </p:par>
                            </p:childTnLst>
                          </p:cTn>
                        </p:par>
                        <p:par>
                          <p:cTn id="181" fill="hold">
                            <p:stCondLst>
                              <p:cond delay="3481000"/>
                            </p:stCondLst>
                            <p:childTnLst>
                              <p:par>
                                <p:cTn id="182" presetID="1" presetClass="entr" presetSubtype="0" fill="hold" nodeType="afterEffect">
                                  <p:stCondLst>
                                    <p:cond delay="30000"/>
                                  </p:stCondLst>
                                  <p:childTnLst>
                                    <p:set>
                                      <p:cBhvr>
                                        <p:cTn id="183" dur="1" fill="hold">
                                          <p:stCondLst>
                                            <p:cond delay="0"/>
                                          </p:stCondLst>
                                        </p:cTn>
                                        <p:tgtEl>
                                          <p:spTgt spid="69"/>
                                        </p:tgtEl>
                                        <p:attrNameLst>
                                          <p:attrName>style.visibility</p:attrName>
                                        </p:attrNameLst>
                                      </p:cBhvr>
                                      <p:to>
                                        <p:strVal val="visible"/>
                                      </p:to>
                                    </p:set>
                                  </p:childTnLst>
                                </p:cTn>
                              </p:par>
                            </p:childTnLst>
                          </p:cTn>
                        </p:par>
                        <p:par>
                          <p:cTn id="184" fill="hold">
                            <p:stCondLst>
                              <p:cond delay="3511000"/>
                            </p:stCondLst>
                            <p:childTnLst>
                              <p:par>
                                <p:cTn id="185" presetID="1" presetClass="entr" presetSubtype="0" fill="hold" nodeType="afterEffect">
                                  <p:stCondLst>
                                    <p:cond delay="30000"/>
                                  </p:stCondLst>
                                  <p:childTnLst>
                                    <p:set>
                                      <p:cBhvr>
                                        <p:cTn id="18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pic>
        <p:nvPicPr>
          <p:cNvPr id="2" name="Picture 1" title="Ci3T Blueprint D">
            <a:extLst>
              <a:ext uri="{FF2B5EF4-FFF2-40B4-BE49-F238E27FC236}">
                <a16:creationId xmlns:a16="http://schemas.microsoft.com/office/drawing/2014/main" id="{99561585-F739-4504-6A11-F371ADD26F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472" y="182880"/>
            <a:ext cx="8449056"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EE18D80D-6282-AF5B-1DC7-BF9A471D679A}"/>
              </a:ext>
            </a:extLst>
          </p:cNvPr>
          <p:cNvGrpSpPr/>
          <p:nvPr/>
        </p:nvGrpSpPr>
        <p:grpSpPr>
          <a:xfrm rot="21216813">
            <a:off x="8862059" y="3318793"/>
            <a:ext cx="2526409" cy="2465936"/>
            <a:chOff x="2336800" y="-477078"/>
            <a:chExt cx="7515616" cy="7335078"/>
          </a:xfrm>
        </p:grpSpPr>
        <p:pic>
          <p:nvPicPr>
            <p:cNvPr id="6" name="Picture 5" title="Sticky note">
              <a:extLst>
                <a:ext uri="{FF2B5EF4-FFF2-40B4-BE49-F238E27FC236}">
                  <a16:creationId xmlns:a16="http://schemas.microsoft.com/office/drawing/2014/main" id="{CF73C07B-32F2-E5A7-D1F9-F37A71138D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7" name="Picture 6" title="Push pin">
              <a:extLst>
                <a:ext uri="{FF2B5EF4-FFF2-40B4-BE49-F238E27FC236}">
                  <a16:creationId xmlns:a16="http://schemas.microsoft.com/office/drawing/2014/main" id="{C3ABA57E-D3EA-CD50-E57D-E92D9FC5501A}"/>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8" name="TextBox 7">
            <a:extLst>
              <a:ext uri="{FF2B5EF4-FFF2-40B4-BE49-F238E27FC236}">
                <a16:creationId xmlns:a16="http://schemas.microsoft.com/office/drawing/2014/main" id="{D108783E-5C84-C128-EE2E-5A64661B2201}"/>
              </a:ext>
            </a:extLst>
          </p:cNvPr>
          <p:cNvSpPr txBox="1"/>
          <p:nvPr/>
        </p:nvSpPr>
        <p:spPr>
          <a:xfrm rot="21245219">
            <a:off x="8957465" y="4279756"/>
            <a:ext cx="2412110" cy="1015663"/>
          </a:xfrm>
          <a:prstGeom prst="rect">
            <a:avLst/>
          </a:prstGeom>
          <a:noFill/>
        </p:spPr>
        <p:txBody>
          <a:bodyPr wrap="square" rtlCol="0">
            <a:spAutoFit/>
          </a:bodyPr>
          <a:lstStyle/>
          <a:p>
            <a:pPr algn="ctr"/>
            <a:r>
              <a:rPr lang="en-US" sz="2000" b="1">
                <a:latin typeface="Arial" panose="020B0604020202020204" pitchFamily="34" charset="0"/>
                <a:cs typeface="Arial" panose="020B0604020202020204" pitchFamily="34" charset="0"/>
              </a:rPr>
              <a:t>Ci3T Blueprint D Assessment Schedule</a:t>
            </a:r>
          </a:p>
        </p:txBody>
      </p:sp>
    </p:spTree>
    <p:custDataLst>
      <p:tags r:id="rId1"/>
    </p:custDataLst>
    <p:extLst>
      <p:ext uri="{BB962C8B-B14F-4D97-AF65-F5344CB8AC3E}">
        <p14:creationId xmlns:p14="http://schemas.microsoft.com/office/powerpoint/2010/main" val="530893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17 arrows illustrating motion to the right">
            <a:extLst>
              <a:ext uri="{FF2B5EF4-FFF2-40B4-BE49-F238E27FC236}">
                <a16:creationId xmlns:a16="http://schemas.microsoft.com/office/drawing/2014/main" id="{D6031A68-F50C-5640-93F3-94CCE85BC8F3}"/>
              </a:ext>
            </a:extLst>
          </p:cNvPr>
          <p:cNvPicPr>
            <a:picLocks noChangeAspect="1"/>
          </p:cNvPicPr>
          <p:nvPr/>
        </p:nvPicPr>
        <p:blipFill rotWithShape="1">
          <a:blip r:embed="rId4">
            <a:alphaModFix amt="10000"/>
            <a:duotone>
              <a:schemeClr val="accent5">
                <a:shade val="45000"/>
                <a:satMod val="135000"/>
              </a:schemeClr>
              <a:prstClr val="white"/>
            </a:duotone>
            <a:extLst>
              <a:ext uri="{28A0092B-C50C-407E-A947-70E740481C1C}">
                <a14:useLocalDpi xmlns:a14="http://schemas.microsoft.com/office/drawing/2010/main" val="0"/>
              </a:ext>
            </a:extLst>
          </a:blip>
          <a:stretch/>
        </p:blipFill>
        <p:spPr>
          <a:xfrm>
            <a:off x="0" y="768350"/>
            <a:ext cx="12192000" cy="5422900"/>
          </a:xfrm>
          <a:prstGeom prst="rect">
            <a:avLst/>
          </a:prstGeom>
        </p:spPr>
      </p:pic>
      <p:sp>
        <p:nvSpPr>
          <p:cNvPr id="2" name="Title 1"/>
          <p:cNvSpPr>
            <a:spLocks noGrp="1"/>
          </p:cNvSpPr>
          <p:nvPr>
            <p:ph type="title"/>
          </p:nvPr>
        </p:nvSpPr>
        <p:spPr>
          <a:xfrm>
            <a:off x="831850" y="1709738"/>
            <a:ext cx="10515600" cy="2852737"/>
          </a:xfrm>
        </p:spPr>
        <p:txBody>
          <a:bodyPr>
            <a:normAutofit/>
          </a:bodyPr>
          <a:lstStyle/>
          <a:p>
            <a:r>
              <a:rPr lang="en-US"/>
              <a:t>Where do we go from here?  </a:t>
            </a:r>
          </a:p>
        </p:txBody>
      </p:sp>
    </p:spTree>
    <p:custDataLst>
      <p:tags r:id="rId1"/>
    </p:custDataLst>
    <p:extLst>
      <p:ext uri="{BB962C8B-B14F-4D97-AF65-F5344CB8AC3E}">
        <p14:creationId xmlns:p14="http://schemas.microsoft.com/office/powerpoint/2010/main" val="13159522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38200" y="365125"/>
            <a:ext cx="10515600" cy="1325563"/>
          </a:xfrm>
        </p:spPr>
        <p:txBody>
          <a:bodyPr>
            <a:normAutofit fontScale="90000"/>
          </a:bodyPr>
          <a:lstStyle/>
          <a:p>
            <a:r>
              <a:rPr lang="en-US" altLang="en-US"/>
              <a:t>Comprehensive, Integrated, Three-Tiered (Ci3T) Model of Prevention Professional Learning Series</a:t>
            </a:r>
          </a:p>
        </p:txBody>
      </p:sp>
      <p:sp>
        <p:nvSpPr>
          <p:cNvPr id="30727" name="Content Placeholder 2"/>
          <p:cNvSpPr>
            <a:spLocks noGrp="1"/>
          </p:cNvSpPr>
          <p:nvPr>
            <p:ph idx="1"/>
          </p:nvPr>
        </p:nvSpPr>
        <p:spPr>
          <a:xfrm>
            <a:off x="838200" y="2000249"/>
            <a:ext cx="10515600" cy="4176713"/>
          </a:xfrm>
        </p:spPr>
        <p:txBody>
          <a:bodyPr/>
          <a:lstStyle/>
          <a:p>
            <a:pPr marL="0" indent="0">
              <a:buNone/>
            </a:pPr>
            <a:r>
              <a:rPr lang="en-US" altLang="en-US"/>
              <a:t>Each school has selected a </a:t>
            </a:r>
            <a:r>
              <a:rPr lang="en-US" altLang="en-US">
                <a:solidFill>
                  <a:schemeClr val="tx2"/>
                </a:solidFill>
              </a:rPr>
              <a:t>Ci3T Leadership Team </a:t>
            </a:r>
            <a:r>
              <a:rPr lang="en-US" altLang="en-US"/>
              <a:t>to attend Ci3T training this year. Only team members are asked to attend the trainings.</a:t>
            </a:r>
          </a:p>
        </p:txBody>
      </p:sp>
      <p:sp>
        <p:nvSpPr>
          <p:cNvPr id="10" name="Rounded Rectangle 9"/>
          <p:cNvSpPr/>
          <p:nvPr/>
        </p:nvSpPr>
        <p:spPr bwMode="auto">
          <a:xfrm>
            <a:off x="838200" y="3405128"/>
            <a:ext cx="7820025" cy="495300"/>
          </a:xfrm>
          <a:prstGeom prst="roundRect">
            <a:avLst/>
          </a:pr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Ci3T Professional Learning Series Traditional Timeline </a:t>
            </a:r>
          </a:p>
        </p:txBody>
      </p:sp>
      <p:graphicFrame>
        <p:nvGraphicFramePr>
          <p:cNvPr id="9" name="Diagram 18">
            <a:extLst>
              <a:ext uri="{FF2B5EF4-FFF2-40B4-BE49-F238E27FC236}">
                <a16:creationId xmlns:a16="http://schemas.microsoft.com/office/drawing/2014/main" id="{C806D45D-5E66-4235-2D20-D54C73E46F51}"/>
              </a:ext>
            </a:extLst>
          </p:cNvPr>
          <p:cNvGraphicFramePr/>
          <p:nvPr>
            <p:extLst>
              <p:ext uri="{D42A27DB-BD31-4B8C-83A1-F6EECF244321}">
                <p14:modId xmlns:p14="http://schemas.microsoft.com/office/powerpoint/2010/main" val="3256336581"/>
              </p:ext>
            </p:extLst>
          </p:nvPr>
        </p:nvGraphicFramePr>
        <p:xfrm>
          <a:off x="2152651" y="3850217"/>
          <a:ext cx="8062912" cy="259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5">
            <a:extLst>
              <a:ext uri="{FF2B5EF4-FFF2-40B4-BE49-F238E27FC236}">
                <a16:creationId xmlns:a16="http://schemas.microsoft.com/office/drawing/2014/main" id="{BEB71C7D-423E-FF09-B9C3-2732062DA86E}"/>
              </a:ext>
            </a:extLst>
          </p:cNvPr>
          <p:cNvSpPr txBox="1">
            <a:spLocks noChangeArrowheads="1"/>
          </p:cNvSpPr>
          <p:nvPr/>
        </p:nvSpPr>
        <p:spPr bwMode="auto">
          <a:xfrm>
            <a:off x="2184795" y="4190939"/>
            <a:ext cx="11253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November</a:t>
            </a:r>
          </a:p>
        </p:txBody>
      </p:sp>
      <p:sp>
        <p:nvSpPr>
          <p:cNvPr id="3" name="TextBox 6">
            <a:extLst>
              <a:ext uri="{FF2B5EF4-FFF2-40B4-BE49-F238E27FC236}">
                <a16:creationId xmlns:a16="http://schemas.microsoft.com/office/drawing/2014/main" id="{CCD9E123-32D9-42F1-4468-3390B2AD3CA5}"/>
              </a:ext>
            </a:extLst>
          </p:cNvPr>
          <p:cNvSpPr txBox="1">
            <a:spLocks noChangeArrowheads="1"/>
          </p:cNvSpPr>
          <p:nvPr/>
        </p:nvSpPr>
        <p:spPr bwMode="auto">
          <a:xfrm>
            <a:off x="3605727" y="4190939"/>
            <a:ext cx="10964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December</a:t>
            </a:r>
          </a:p>
        </p:txBody>
      </p:sp>
      <p:sp>
        <p:nvSpPr>
          <p:cNvPr id="4" name="TextBox 7">
            <a:extLst>
              <a:ext uri="{FF2B5EF4-FFF2-40B4-BE49-F238E27FC236}">
                <a16:creationId xmlns:a16="http://schemas.microsoft.com/office/drawing/2014/main" id="{C95D823D-CA6A-0BE6-B86E-F9B33EE15917}"/>
              </a:ext>
            </a:extLst>
          </p:cNvPr>
          <p:cNvSpPr txBox="1">
            <a:spLocks noChangeArrowheads="1"/>
          </p:cNvSpPr>
          <p:nvPr/>
        </p:nvSpPr>
        <p:spPr bwMode="auto">
          <a:xfrm>
            <a:off x="5078592" y="4190939"/>
            <a:ext cx="827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January</a:t>
            </a:r>
          </a:p>
        </p:txBody>
      </p:sp>
      <p:sp>
        <p:nvSpPr>
          <p:cNvPr id="5" name="TextBox 8">
            <a:extLst>
              <a:ext uri="{FF2B5EF4-FFF2-40B4-BE49-F238E27FC236}">
                <a16:creationId xmlns:a16="http://schemas.microsoft.com/office/drawing/2014/main" id="{3F0C147F-0EB8-C284-64C0-E108F517D223}"/>
              </a:ext>
            </a:extLst>
          </p:cNvPr>
          <p:cNvSpPr txBox="1">
            <a:spLocks noChangeArrowheads="1"/>
          </p:cNvSpPr>
          <p:nvPr/>
        </p:nvSpPr>
        <p:spPr bwMode="auto">
          <a:xfrm>
            <a:off x="6404137" y="4190939"/>
            <a:ext cx="9537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February</a:t>
            </a:r>
          </a:p>
        </p:txBody>
      </p:sp>
      <p:sp>
        <p:nvSpPr>
          <p:cNvPr id="6" name="TextBox 9">
            <a:extLst>
              <a:ext uri="{FF2B5EF4-FFF2-40B4-BE49-F238E27FC236}">
                <a16:creationId xmlns:a16="http://schemas.microsoft.com/office/drawing/2014/main" id="{D8348240-04E2-8D21-01CE-68683CC7F32A}"/>
              </a:ext>
            </a:extLst>
          </p:cNvPr>
          <p:cNvSpPr txBox="1">
            <a:spLocks noChangeArrowheads="1"/>
          </p:cNvSpPr>
          <p:nvPr/>
        </p:nvSpPr>
        <p:spPr bwMode="auto">
          <a:xfrm>
            <a:off x="7918094" y="4190939"/>
            <a:ext cx="740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April</a:t>
            </a:r>
          </a:p>
        </p:txBody>
      </p:sp>
      <p:sp>
        <p:nvSpPr>
          <p:cNvPr id="7" name="TextBox 10">
            <a:extLst>
              <a:ext uri="{FF2B5EF4-FFF2-40B4-BE49-F238E27FC236}">
                <a16:creationId xmlns:a16="http://schemas.microsoft.com/office/drawing/2014/main" id="{362E15CB-A2AF-F6ED-6915-B4695C0FC8A9}"/>
              </a:ext>
            </a:extLst>
          </p:cNvPr>
          <p:cNvSpPr txBox="1">
            <a:spLocks noChangeArrowheads="1"/>
          </p:cNvSpPr>
          <p:nvPr/>
        </p:nvSpPr>
        <p:spPr bwMode="auto">
          <a:xfrm>
            <a:off x="9368107" y="4190939"/>
            <a:ext cx="4728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May</a:t>
            </a:r>
          </a:p>
        </p:txBody>
      </p:sp>
    </p:spTree>
    <p:custDataLst>
      <p:tags r:id="rId1"/>
    </p:custDataLst>
    <p:extLst>
      <p:ext uri="{BB962C8B-B14F-4D97-AF65-F5344CB8AC3E}">
        <p14:creationId xmlns:p14="http://schemas.microsoft.com/office/powerpoint/2010/main" val="33899566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0DE66A2-4CFB-3948-8E76-BF9FA10E6CA7}"/>
              </a:ext>
            </a:extLst>
          </p:cNvPr>
          <p:cNvSpPr/>
          <p:nvPr/>
        </p:nvSpPr>
        <p:spPr>
          <a:xfrm>
            <a:off x="6621202" y="960612"/>
            <a:ext cx="1447695" cy="3782838"/>
          </a:xfrm>
          <a:prstGeom prst="roundRect">
            <a:avLst>
              <a:gd name="adj" fmla="val 13219"/>
            </a:avLst>
          </a:prstGeom>
          <a:noFill/>
          <a:ln w="3175" cap="flat" cmpd="sng" algn="ctr">
            <a:solidFill>
              <a:srgbClr val="FFFF00"/>
            </a:solidFill>
            <a:prstDash val="solid"/>
            <a:miter lim="800000"/>
          </a:ln>
          <a:effectLst>
            <a:glow rad="228600">
              <a:srgbClr val="FFC000">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title="Yellow highlight box around Session 1 homework">
            <a:extLst>
              <a:ext uri="{FF2B5EF4-FFF2-40B4-BE49-F238E27FC236}">
                <a16:creationId xmlns:a16="http://schemas.microsoft.com/office/drawing/2014/main" id="{435111F5-8D81-4D4C-8E23-F0E7748F5B8C}"/>
              </a:ext>
            </a:extLst>
          </p:cNvPr>
          <p:cNvSpPr/>
          <p:nvPr/>
        </p:nvSpPr>
        <p:spPr>
          <a:xfrm>
            <a:off x="7248229" y="4772025"/>
            <a:ext cx="1447694" cy="1733550"/>
          </a:xfrm>
          <a:prstGeom prst="roundRect">
            <a:avLst>
              <a:gd name="adj" fmla="val 4764"/>
            </a:avLst>
          </a:prstGeom>
          <a:noFill/>
          <a:ln w="3175" cap="flat" cmpd="sng" algn="ctr">
            <a:solidFill>
              <a:srgbClr val="FFFF00"/>
            </a:solidFill>
            <a:prstDash val="solid"/>
            <a:miter lim="800000"/>
          </a:ln>
          <a:effectLst>
            <a:glow rad="228600">
              <a:srgbClr val="FFC000">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999266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Please Take a Minute to Get Organized</a:t>
            </a:r>
          </a:p>
        </p:txBody>
      </p:sp>
      <p:sp>
        <p:nvSpPr>
          <p:cNvPr id="5" name="Text Placeholder 5"/>
          <p:cNvSpPr>
            <a:spLocks noGrp="1"/>
          </p:cNvSpPr>
          <p:nvPr>
            <p:ph idx="1"/>
          </p:nvPr>
        </p:nvSpPr>
        <p:spPr>
          <a:xfrm>
            <a:off x="838200" y="1825624"/>
            <a:ext cx="10515600" cy="5032375"/>
          </a:xfrm>
        </p:spPr>
        <p:txBody>
          <a:bodyPr>
            <a:normAutofit lnSpcReduction="10000"/>
          </a:bodyPr>
          <a:lstStyle/>
          <a:p>
            <a:pPr marL="0" indent="0">
              <a:buNone/>
            </a:pPr>
            <a:r>
              <a:rPr lang="en-US" dirty="0"/>
              <a:t>Please stay until all materials are organized</a:t>
            </a:r>
          </a:p>
          <a:p>
            <a:endParaRPr lang="en-US" dirty="0"/>
          </a:p>
          <a:p>
            <a:pPr marL="0" indent="0">
              <a:buNone/>
            </a:pPr>
            <a:r>
              <a:rPr lang="en-US" dirty="0"/>
              <a:t>Place all materials in your table box:</a:t>
            </a:r>
          </a:p>
          <a:p>
            <a:pPr lvl="1">
              <a:buFont typeface="Wingdings" pitchFamily="2" charset="2"/>
              <a:buChar char="ü"/>
            </a:pPr>
            <a:r>
              <a:rPr lang="en-US" dirty="0"/>
              <a:t>Name badges</a:t>
            </a:r>
          </a:p>
          <a:p>
            <a:pPr lvl="1">
              <a:buFont typeface="Wingdings" pitchFamily="2" charset="2"/>
              <a:buChar char="ü"/>
            </a:pPr>
            <a:r>
              <a:rPr lang="en-US" dirty="0"/>
              <a:t>Role magnets</a:t>
            </a:r>
          </a:p>
          <a:p>
            <a:pPr lvl="1">
              <a:buFont typeface="Wingdings" pitchFamily="2" charset="2"/>
              <a:buChar char="ü"/>
            </a:pPr>
            <a:r>
              <a:rPr lang="en-US" dirty="0"/>
              <a:t>Table cards (CASEL, What Works Clearinghouse)</a:t>
            </a:r>
          </a:p>
          <a:p>
            <a:pPr lvl="1">
              <a:buFont typeface="Wingdings" pitchFamily="2" charset="2"/>
              <a:buChar char="ü"/>
            </a:pPr>
            <a:r>
              <a:rPr lang="en-US" dirty="0"/>
              <a:t>Extra postcards (take some with you!)</a:t>
            </a:r>
          </a:p>
          <a:p>
            <a:pPr lvl="1">
              <a:buFont typeface="Wingdings" pitchFamily="2" charset="2"/>
              <a:buChar char="ü"/>
            </a:pPr>
            <a:r>
              <a:rPr lang="en-US" dirty="0"/>
              <a:t>Clearly identify the </a:t>
            </a:r>
            <a:r>
              <a:rPr lang="en-US" b="1" dirty="0">
                <a:solidFill>
                  <a:schemeClr val="accent5"/>
                </a:solidFill>
              </a:rPr>
              <a:t>technology person </a:t>
            </a:r>
            <a:r>
              <a:rPr lang="en-US" dirty="0"/>
              <a:t>on your team in charge of keeping Dropbox / Google Drive organized (move old versions into Previous folder)</a:t>
            </a:r>
          </a:p>
          <a:p>
            <a:pPr lvl="2"/>
            <a:r>
              <a:rPr lang="en-US" dirty="0"/>
              <a:t>Consider saving docs with your school initials at the beginning and the date at the end of the file name</a:t>
            </a:r>
          </a:p>
          <a:p>
            <a:pPr lvl="2"/>
            <a:r>
              <a:rPr lang="en-US" dirty="0">
                <a:solidFill>
                  <a:schemeClr val="tx1"/>
                </a:solidFill>
              </a:rPr>
              <a:t>Example: </a:t>
            </a:r>
            <a:r>
              <a:rPr lang="en-US" dirty="0">
                <a:solidFill>
                  <a:srgbClr val="FF0000"/>
                </a:solidFill>
              </a:rPr>
              <a:t>P_LES</a:t>
            </a:r>
            <a:r>
              <a:rPr lang="en-US" dirty="0"/>
              <a:t>_Ci3T Blueprint A Primary (Tier 1) Plan_</a:t>
            </a:r>
            <a:r>
              <a:rPr lang="en-US" dirty="0">
                <a:solidFill>
                  <a:srgbClr val="FF0000"/>
                </a:solidFill>
              </a:rPr>
              <a:t>2027 02 24</a:t>
            </a:r>
          </a:p>
        </p:txBody>
      </p:sp>
      <p:pic>
        <p:nvPicPr>
          <p:cNvPr id="6146" name="Picture 2" descr="Thank you&#10;&#10;Sticky note with tape on corner and &quot;Thank you&quot; written on it">
            <a:extLst>
              <a:ext uri="{FF2B5EF4-FFF2-40B4-BE49-F238E27FC236}">
                <a16:creationId xmlns:a16="http://schemas.microsoft.com/office/drawing/2014/main" id="{98671814-00FD-60CE-EC32-4479970E6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787" y="1392973"/>
            <a:ext cx="2881299" cy="29885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10699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Wrap Up and Preview</a:t>
            </a:r>
          </a:p>
        </p:txBody>
      </p:sp>
      <p:sp>
        <p:nvSpPr>
          <p:cNvPr id="3" name="Text Placeholder 2"/>
          <p:cNvSpPr>
            <a:spLocks noGrp="1"/>
          </p:cNvSpPr>
          <p:nvPr>
            <p:ph type="body" idx="1"/>
          </p:nvPr>
        </p:nvSpPr>
        <p:spPr>
          <a:xfrm>
            <a:off x="839788" y="1681163"/>
            <a:ext cx="5157787" cy="823912"/>
          </a:xfrm>
        </p:spPr>
        <p:txBody>
          <a:bodyPr/>
          <a:lstStyle/>
          <a:p>
            <a:r>
              <a:rPr lang="en-US" dirty="0"/>
              <a:t>Today’s Review</a:t>
            </a:r>
          </a:p>
        </p:txBody>
      </p:sp>
      <p:sp>
        <p:nvSpPr>
          <p:cNvPr id="4" name="Content Placeholder 3"/>
          <p:cNvSpPr>
            <a:spLocks noGrp="1"/>
          </p:cNvSpPr>
          <p:nvPr>
            <p:ph sz="half" idx="2"/>
          </p:nvPr>
        </p:nvSpPr>
        <p:spPr>
          <a:xfrm>
            <a:off x="839788" y="2505074"/>
            <a:ext cx="5256212" cy="4352925"/>
          </a:xfrm>
        </p:spPr>
        <p:txBody>
          <a:bodyPr>
            <a:normAutofit/>
          </a:bodyPr>
          <a:lstStyle/>
          <a:p>
            <a:r>
              <a:rPr lang="en-US" sz="2400" dirty="0"/>
              <a:t>Finalized Ci3T Blueprint D Assessment Schedule</a:t>
            </a:r>
          </a:p>
          <a:p>
            <a:r>
              <a:rPr lang="en-US" sz="2400" dirty="0"/>
              <a:t>Finalized procedures for monitoring</a:t>
            </a:r>
          </a:p>
          <a:p>
            <a:r>
              <a:rPr lang="en-US" sz="2400" dirty="0"/>
              <a:t>Final revisions made to the full draft of  the Ci3T Blueprint A Primary (Tier 1) Plan</a:t>
            </a:r>
          </a:p>
          <a:p>
            <a:r>
              <a:rPr lang="en-US" sz="2400" dirty="0"/>
              <a:t>Created IM02 Faculty and Staff Presentation</a:t>
            </a:r>
          </a:p>
          <a:p>
            <a:r>
              <a:rPr lang="en-US" sz="2400" dirty="0"/>
              <a:t>Started Ci3T Blueprint E Secondary (Tier 2) Intervention Grid</a:t>
            </a:r>
          </a:p>
        </p:txBody>
      </p:sp>
      <p:sp>
        <p:nvSpPr>
          <p:cNvPr id="5" name="Text Placeholder 4"/>
          <p:cNvSpPr>
            <a:spLocks noGrp="1"/>
          </p:cNvSpPr>
          <p:nvPr>
            <p:ph type="body" sz="quarter" idx="3"/>
          </p:nvPr>
        </p:nvSpPr>
        <p:spPr>
          <a:xfrm>
            <a:off x="6172200" y="1681163"/>
            <a:ext cx="5183188" cy="823912"/>
          </a:xfrm>
        </p:spPr>
        <p:txBody>
          <a:bodyPr/>
          <a:lstStyle/>
          <a:p>
            <a:r>
              <a:rPr lang="en-US" dirty="0"/>
              <a:t>Next Session Preview</a:t>
            </a:r>
          </a:p>
        </p:txBody>
      </p:sp>
      <p:sp>
        <p:nvSpPr>
          <p:cNvPr id="6" name="Content Placeholder 5"/>
          <p:cNvSpPr>
            <a:spLocks noGrp="1"/>
          </p:cNvSpPr>
          <p:nvPr>
            <p:ph sz="quarter" idx="4"/>
          </p:nvPr>
        </p:nvSpPr>
        <p:spPr>
          <a:xfrm>
            <a:off x="6172200" y="2505074"/>
            <a:ext cx="5501244" cy="4352925"/>
          </a:xfrm>
        </p:spPr>
        <p:txBody>
          <a:bodyPr>
            <a:normAutofit/>
          </a:bodyPr>
          <a:lstStyle/>
          <a:p>
            <a:r>
              <a:rPr lang="en-US" sz="2400" dirty="0"/>
              <a:t>Revise plan based on faculty feedback (PIRS Pre-Implementation)</a:t>
            </a:r>
          </a:p>
          <a:p>
            <a:r>
              <a:rPr lang="en-US" sz="2400" dirty="0"/>
              <a:t>Decide how to share feedback and revisions with faculty (R08 PIRS Feedback to Faculty and Staff)</a:t>
            </a:r>
          </a:p>
          <a:p>
            <a:r>
              <a:rPr lang="en-US" sz="2400" dirty="0"/>
              <a:t>Begin Ci3T Blueprint F Tertiary (Tier 3) Intervention Grid</a:t>
            </a:r>
          </a:p>
          <a:p>
            <a:r>
              <a:rPr lang="en-US" sz="2400" dirty="0"/>
              <a:t>Discuss Ci3T Feedback Form</a:t>
            </a:r>
          </a:p>
        </p:txBody>
      </p:sp>
    </p:spTree>
    <p:custDataLst>
      <p:tags r:id="rId1"/>
    </p:custDataLst>
    <p:extLst>
      <p:ext uri="{BB962C8B-B14F-4D97-AF65-F5344CB8AC3E}">
        <p14:creationId xmlns:p14="http://schemas.microsoft.com/office/powerpoint/2010/main" val="25760686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Homework</a:t>
            </a:r>
          </a:p>
        </p:txBody>
      </p:sp>
      <p:sp>
        <p:nvSpPr>
          <p:cNvPr id="3" name="Content Placeholder 2"/>
          <p:cNvSpPr>
            <a:spLocks noGrp="1"/>
          </p:cNvSpPr>
          <p:nvPr>
            <p:ph idx="1"/>
          </p:nvPr>
        </p:nvSpPr>
        <p:spPr>
          <a:xfrm>
            <a:off x="838200" y="1825624"/>
            <a:ext cx="10515600" cy="5032375"/>
          </a:xfrm>
        </p:spPr>
        <p:txBody>
          <a:bodyPr>
            <a:normAutofit/>
          </a:bodyPr>
          <a:lstStyle/>
          <a:p>
            <a:r>
              <a:rPr lang="en-US" dirty="0"/>
              <a:t>At your next faculty meeting:</a:t>
            </a:r>
          </a:p>
          <a:p>
            <a:pPr lvl="1"/>
            <a:r>
              <a:rPr lang="en-US" dirty="0"/>
              <a:t>Share IM02 Faculty and Staff Presentation of your Ci3T Blueprint with faculty and staff </a:t>
            </a:r>
          </a:p>
          <a:p>
            <a:pPr lvl="1"/>
            <a:r>
              <a:rPr lang="en-US" dirty="0"/>
              <a:t>Ask faculty and staff to complete the PIRS Pre-Implementation survey (electronic link will be sent to all faculty and staff)</a:t>
            </a:r>
          </a:p>
          <a:p>
            <a:pPr lvl="1"/>
            <a:r>
              <a:rPr lang="en-US" dirty="0"/>
              <a:t>Surveys must be completed by </a:t>
            </a:r>
            <a:r>
              <a:rPr lang="en-US" dirty="0">
                <a:solidFill>
                  <a:schemeClr val="accent3"/>
                </a:solidFill>
              </a:rPr>
              <a:t>[DATE]</a:t>
            </a:r>
            <a:r>
              <a:rPr lang="en-US" dirty="0"/>
              <a:t> for reports to be available for the next session</a:t>
            </a:r>
          </a:p>
          <a:p>
            <a:r>
              <a:rPr lang="en-US" dirty="0"/>
              <a:t>At your next Ci3T Leadership Team meeting:</a:t>
            </a:r>
          </a:p>
          <a:p>
            <a:pPr lvl="1"/>
            <a:r>
              <a:rPr lang="en-US" dirty="0"/>
              <a:t>Complete the Ci3T Blueprint E Secondary (Tier 2) Intervention Grid with the name and description of currently available supports</a:t>
            </a:r>
          </a:p>
          <a:p>
            <a:pPr lvl="1"/>
            <a:r>
              <a:rPr lang="en-US" dirty="0"/>
              <a:t>Draft student entry criteria, data to monitor progress, and exit criteria</a:t>
            </a:r>
          </a:p>
        </p:txBody>
      </p:sp>
      <p:sp>
        <p:nvSpPr>
          <p:cNvPr id="4" name="TextBox 3">
            <a:extLst>
              <a:ext uri="{FF2B5EF4-FFF2-40B4-BE49-F238E27FC236}">
                <a16:creationId xmlns:a16="http://schemas.microsoft.com/office/drawing/2014/main" id="{53361CFA-78BD-96A1-BE0D-331567508284}"/>
              </a:ext>
            </a:extLst>
          </p:cNvPr>
          <p:cNvSpPr txBox="1"/>
          <p:nvPr/>
        </p:nvSpPr>
        <p:spPr>
          <a:xfrm>
            <a:off x="4931366" y="669132"/>
            <a:ext cx="4968368" cy="1021556"/>
          </a:xfrm>
          <a:prstGeom prst="round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indent="-446087"/>
            <a:r>
              <a:rPr lang="en-US" b="1" dirty="0"/>
              <a:t>Follow Up Supports:</a:t>
            </a:r>
          </a:p>
          <a:p>
            <a:pPr indent="-446087"/>
            <a:r>
              <a:rPr lang="en-US" dirty="0"/>
              <a:t>Provide your Ci3T Coach with the date</a:t>
            </a:r>
            <a:br>
              <a:rPr lang="en-US" dirty="0"/>
            </a:br>
            <a:r>
              <a:rPr lang="en-US" dirty="0"/>
              <a:t>of your planned meeting with faculty and staff</a:t>
            </a:r>
          </a:p>
        </p:txBody>
      </p:sp>
      <p:pic>
        <p:nvPicPr>
          <p:cNvPr id="6" name="Picture 5" title="Clipboard with checkboxes and pencil on the side">
            <a:extLst>
              <a:ext uri="{FF2B5EF4-FFF2-40B4-BE49-F238E27FC236}">
                <a16:creationId xmlns:a16="http://schemas.microsoft.com/office/drawing/2014/main" id="{3CDDB7C3-8FB5-67EE-9A54-4B816988DC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64080" y="223473"/>
            <a:ext cx="1676465" cy="1982151"/>
          </a:xfrm>
          <a:prstGeom prst="rect">
            <a:avLst/>
          </a:prstGeom>
        </p:spPr>
      </p:pic>
    </p:spTree>
    <p:custDataLst>
      <p:tags r:id="rId1"/>
    </p:custDataLst>
    <p:extLst>
      <p:ext uri="{BB962C8B-B14F-4D97-AF65-F5344CB8AC3E}">
        <p14:creationId xmlns:p14="http://schemas.microsoft.com/office/powerpoint/2010/main" val="303039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669791-B09D-A173-8200-ABF8E5C784E8}"/>
              </a:ext>
            </a:extLst>
          </p:cNvPr>
          <p:cNvSpPr txBox="1"/>
          <p:nvPr/>
        </p:nvSpPr>
        <p:spPr>
          <a:xfrm>
            <a:off x="6517944" y="5843730"/>
            <a:ext cx="2347117" cy="584775"/>
          </a:xfrm>
          <a:prstGeom prst="rect">
            <a:avLst/>
          </a:prstGeom>
          <a:noFill/>
        </p:spPr>
        <p:txBody>
          <a:bodyPr wrap="none" rtlCol="0">
            <a:spAutoFit/>
          </a:bodyPr>
          <a:lstStyle/>
          <a:p>
            <a:r>
              <a:rPr lang="en-US" sz="3200">
                <a:solidFill>
                  <a:schemeClr val="tx2"/>
                </a:solidFill>
              </a:rPr>
              <a:t>for behavior</a:t>
            </a:r>
          </a:p>
        </p:txBody>
      </p:sp>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extLst>
              <p:ext uri="{D42A27DB-BD31-4B8C-83A1-F6EECF244321}">
                <p14:modId xmlns:p14="http://schemas.microsoft.com/office/powerpoint/2010/main" val="403025925"/>
              </p:ext>
            </p:extLst>
          </p:nvPr>
        </p:nvGraphicFramePr>
        <p:xfrm>
          <a:off x="1981200" y="1925320"/>
          <a:ext cx="8229600" cy="4530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35A09957-B873-4686-A463-F5135D02C7D1}"/>
              </a:ext>
            </a:extLst>
          </p:cNvPr>
          <p:cNvPicPr>
            <a:picLocks noChangeAspect="1"/>
          </p:cNvPicPr>
          <p:nvPr/>
        </p:nvPicPr>
        <p:blipFill>
          <a:blip r:embed="rId9"/>
          <a:srcRect/>
          <a:stretch/>
        </p:blipFill>
        <p:spPr>
          <a:xfrm>
            <a:off x="657115" y="2291728"/>
            <a:ext cx="1601535" cy="2073416"/>
          </a:xfrm>
          <a:prstGeom prst="rect">
            <a:avLst/>
          </a:prstGeom>
          <a:ln w="6350">
            <a:solidFill>
              <a:schemeClr val="tx1">
                <a:lumMod val="50000"/>
                <a:lumOff val="50000"/>
              </a:schemeClr>
            </a:solidFill>
          </a:ln>
        </p:spPr>
      </p:pic>
      <p:pic>
        <p:nvPicPr>
          <p:cNvPr id="3" name="Picture 2">
            <a:extLst>
              <a:ext uri="{FF2B5EF4-FFF2-40B4-BE49-F238E27FC236}">
                <a16:creationId xmlns:a16="http://schemas.microsoft.com/office/drawing/2014/main" id="{3BBFC1AA-EFA0-0A9B-7069-C384CEE5CF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48800" y="5224109"/>
            <a:ext cx="2590582" cy="1466568"/>
          </a:xfrm>
          <a:prstGeom prst="rect">
            <a:avLst/>
          </a:prstGeom>
          <a:ln w="6350">
            <a:solidFill>
              <a:schemeClr val="tx1">
                <a:lumMod val="50000"/>
                <a:lumOff val="50000"/>
              </a:schemeClr>
            </a:solidFill>
          </a:ln>
        </p:spPr>
      </p:pic>
      <p:pic>
        <p:nvPicPr>
          <p:cNvPr id="6" name="Picture 5">
            <a:hlinkClick r:id="rId11"/>
            <a:extLst>
              <a:ext uri="{FF2B5EF4-FFF2-40B4-BE49-F238E27FC236}">
                <a16:creationId xmlns:a16="http://schemas.microsoft.com/office/drawing/2014/main" id="{9C5782F8-C9F0-1D0E-2C03-D708AABB0D2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74119" y="1430440"/>
            <a:ext cx="1739944" cy="2633704"/>
          </a:xfrm>
          <a:prstGeom prst="rect">
            <a:avLst/>
          </a:prstGeom>
          <a:ln>
            <a:solidFill>
              <a:schemeClr val="tx1"/>
            </a:solidFill>
          </a:ln>
        </p:spPr>
      </p:pic>
      <p:sp>
        <p:nvSpPr>
          <p:cNvPr id="9" name="Websites" hidden="1">
            <a:extLst>
              <a:ext uri="{FF2B5EF4-FFF2-40B4-BE49-F238E27FC236}">
                <a16:creationId xmlns:a16="http://schemas.microsoft.com/office/drawing/2014/main" id="{76C90D6D-2E52-5BDA-E966-D00047FFE5AB}"/>
              </a:ext>
            </a:extLst>
          </p:cNvPr>
          <p:cNvSpPr txBox="1"/>
          <p:nvPr/>
        </p:nvSpPr>
        <p:spPr>
          <a:xfrm>
            <a:off x="10222859" y="4064144"/>
            <a:ext cx="1816523" cy="1138773"/>
          </a:xfrm>
          <a:prstGeom prst="rect">
            <a:avLst/>
          </a:prstGeom>
          <a:noFill/>
        </p:spPr>
        <p:txBody>
          <a:bodyPr wrap="none" rtlCol="0">
            <a:spAutoFit/>
          </a:bodyPr>
          <a:lstStyle/>
          <a:p>
            <a:r>
              <a:rPr lang="en-US" sz="1600"/>
              <a:t>ci3t.org/measures</a:t>
            </a:r>
          </a:p>
          <a:p>
            <a:endParaRPr lang="en-US"/>
          </a:p>
          <a:p>
            <a:endParaRPr lang="en-US"/>
          </a:p>
          <a:p>
            <a:r>
              <a:rPr lang="en-US" sz="1600"/>
              <a:t>ci3t.org/screening</a:t>
            </a:r>
          </a:p>
        </p:txBody>
      </p:sp>
    </p:spTree>
    <p:custDataLst>
      <p:tags r:id="rId1"/>
    </p:custDataLst>
    <p:extLst>
      <p:ext uri="{BB962C8B-B14F-4D97-AF65-F5344CB8AC3E}">
        <p14:creationId xmlns:p14="http://schemas.microsoft.com/office/powerpoint/2010/main" val="837041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Tape measure">
            <a:extLst>
              <a:ext uri="{FF2B5EF4-FFF2-40B4-BE49-F238E27FC236}">
                <a16:creationId xmlns:a16="http://schemas.microsoft.com/office/drawing/2014/main" id="{58040F08-52D0-EB4B-A682-B1200D8946BD}"/>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t="9066" b="9066"/>
          <a:stretch/>
        </p:blipFill>
        <p:spPr>
          <a:xfrm>
            <a:off x="0" y="0"/>
            <a:ext cx="3925956" cy="6858000"/>
          </a:xfrm>
          <a:prstGeom prst="rect">
            <a:avLst/>
          </a:prstGeom>
        </p:spPr>
      </p:pic>
      <p:sp>
        <p:nvSpPr>
          <p:cNvPr id="4" name="Title 3"/>
          <p:cNvSpPr>
            <a:spLocks noGrp="1"/>
          </p:cNvSpPr>
          <p:nvPr>
            <p:ph type="title"/>
          </p:nvPr>
        </p:nvSpPr>
        <p:spPr>
          <a:xfrm>
            <a:off x="838200" y="365125"/>
            <a:ext cx="10515600" cy="1325563"/>
          </a:xfrm>
        </p:spPr>
        <p:txBody>
          <a:bodyPr/>
          <a:lstStyle/>
          <a:p>
            <a:r>
              <a:rPr lang="en-US"/>
              <a:t>Procedures for Monitoring</a:t>
            </a:r>
          </a:p>
        </p:txBody>
      </p:sp>
      <p:sp>
        <p:nvSpPr>
          <p:cNvPr id="5" name="Content Placeholder 4"/>
          <p:cNvSpPr>
            <a:spLocks noGrp="1"/>
          </p:cNvSpPr>
          <p:nvPr>
            <p:ph idx="1"/>
          </p:nvPr>
        </p:nvSpPr>
        <p:spPr>
          <a:xfrm>
            <a:off x="838200" y="1825625"/>
            <a:ext cx="10515600" cy="4351338"/>
          </a:xfrm>
        </p:spPr>
        <p:txBody>
          <a:bodyPr>
            <a:normAutofit/>
          </a:bodyPr>
          <a:lstStyle/>
          <a:p>
            <a:pPr marL="0" lvl="0" indent="0">
              <a:buNone/>
            </a:pPr>
            <a:r>
              <a:rPr lang="en-US">
                <a:solidFill>
                  <a:schemeClr val="tx2"/>
                </a:solidFill>
              </a:rPr>
              <a:t>Program measures </a:t>
            </a:r>
          </a:p>
        </p:txBody>
      </p:sp>
      <p:sp>
        <p:nvSpPr>
          <p:cNvPr id="8" name="Rounded Rectangular Callout 5">
            <a:extLst>
              <a:ext uri="{FF2B5EF4-FFF2-40B4-BE49-F238E27FC236}">
                <a16:creationId xmlns:a16="http://schemas.microsoft.com/office/drawing/2014/main" id="{FCDBF90D-D2F9-BD15-258E-B2E7BC56ECE2}"/>
              </a:ext>
            </a:extLst>
          </p:cNvPr>
          <p:cNvSpPr/>
          <p:nvPr/>
        </p:nvSpPr>
        <p:spPr>
          <a:xfrm rot="21277011">
            <a:off x="8993530" y="960320"/>
            <a:ext cx="2910477" cy="860977"/>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b="1" dirty="0">
                <a:solidFill>
                  <a:schemeClr val="bg1"/>
                </a:solidFill>
                <a:latin typeface="Arial" panose="020B0604020202020204" pitchFamily="34" charset="0"/>
                <a:cs typeface="Arial" panose="020B0604020202020204" pitchFamily="34" charset="0"/>
              </a:rPr>
              <a:t>You have sample measures at your table </a:t>
            </a:r>
            <a:r>
              <a:rPr lang="en-US" dirty="0">
                <a:solidFill>
                  <a:schemeClr val="bg1"/>
                </a:solidFill>
                <a:latin typeface="Arial" panose="020B0604020202020204" pitchFamily="34" charset="0"/>
                <a:cs typeface="Arial" panose="020B0604020202020204" pitchFamily="34" charset="0"/>
              </a:rPr>
              <a:t>(ci3t.org/measures)</a:t>
            </a:r>
          </a:p>
        </p:txBody>
      </p:sp>
      <p:sp>
        <p:nvSpPr>
          <p:cNvPr id="2" name="TextBox 1">
            <a:extLst>
              <a:ext uri="{FF2B5EF4-FFF2-40B4-BE49-F238E27FC236}">
                <a16:creationId xmlns:a16="http://schemas.microsoft.com/office/drawing/2014/main" id="{F2B451E7-991A-5D00-AD9B-90F221EB5787}"/>
              </a:ext>
            </a:extLst>
          </p:cNvPr>
          <p:cNvSpPr txBox="1"/>
          <p:nvPr/>
        </p:nvSpPr>
        <p:spPr>
          <a:xfrm>
            <a:off x="0" y="6611779"/>
            <a:ext cx="8576387" cy="246221"/>
          </a:xfrm>
          <a:prstGeom prst="rect">
            <a:avLst/>
          </a:prstGeom>
          <a:noFill/>
        </p:spPr>
        <p:txBody>
          <a:bodyPr wrap="none" rtlCol="0">
            <a:spAutoFit/>
          </a:bodyPr>
          <a:lstStyle/>
          <a:p>
            <a:r>
              <a:rPr lang="en-US" sz="1000">
                <a:solidFill>
                  <a:schemeClr val="bg2"/>
                </a:solidFill>
              </a:rPr>
              <a:t>For more information: Lane, K. L., &amp; Beebe-Frankenberger, M. E. (2004). </a:t>
            </a:r>
            <a:r>
              <a:rPr lang="en-US" sz="1000" i="1">
                <a:solidFill>
                  <a:schemeClr val="bg2"/>
                </a:solidFill>
              </a:rPr>
              <a:t>School-based interventions: The tools you need to succeed</a:t>
            </a:r>
            <a:r>
              <a:rPr lang="en-US" sz="1000">
                <a:solidFill>
                  <a:schemeClr val="bg2"/>
                </a:solidFill>
              </a:rPr>
              <a:t>. Allyn &amp; Bacon.</a:t>
            </a:r>
          </a:p>
        </p:txBody>
      </p:sp>
      <p:graphicFrame>
        <p:nvGraphicFramePr>
          <p:cNvPr id="3" name="Table 2">
            <a:extLst>
              <a:ext uri="{FF2B5EF4-FFF2-40B4-BE49-F238E27FC236}">
                <a16:creationId xmlns:a16="http://schemas.microsoft.com/office/drawing/2014/main" id="{5351C728-4802-31CF-BC55-DE25CA65E0BD}"/>
              </a:ext>
            </a:extLst>
          </p:cNvPr>
          <p:cNvGraphicFramePr>
            <a:graphicFrameLocks noGrp="1"/>
          </p:cNvGraphicFramePr>
          <p:nvPr/>
        </p:nvGraphicFramePr>
        <p:xfrm>
          <a:off x="2032000" y="2505314"/>
          <a:ext cx="8128000" cy="3383280"/>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val="55719749"/>
                    </a:ext>
                  </a:extLst>
                </a:gridCol>
                <a:gridCol w="4064000">
                  <a:extLst>
                    <a:ext uri="{9D8B030D-6E8A-4147-A177-3AD203B41FA5}">
                      <a16:colId xmlns:a16="http://schemas.microsoft.com/office/drawing/2014/main" val="1488851957"/>
                    </a:ext>
                  </a:extLst>
                </a:gridCol>
              </a:tblGrid>
              <a:tr h="370840">
                <a:tc>
                  <a:txBody>
                    <a:bodyPr/>
                    <a:lstStyle/>
                    <a:p>
                      <a:pPr algn="ctr"/>
                      <a:r>
                        <a:rPr lang="en-US" sz="15000"/>
                        <a:t>TI</a:t>
                      </a:r>
                    </a:p>
                  </a:txBody>
                  <a:tcPr/>
                </a:tc>
                <a:tc>
                  <a:txBody>
                    <a:bodyPr/>
                    <a:lstStyle/>
                    <a:p>
                      <a:pPr algn="ctr"/>
                      <a:r>
                        <a:rPr lang="en-US" sz="15000"/>
                        <a:t>SV</a:t>
                      </a:r>
                    </a:p>
                  </a:txBody>
                  <a:tcPr/>
                </a:tc>
                <a:extLst>
                  <a:ext uri="{0D108BD9-81ED-4DB2-BD59-A6C34878D82A}">
                    <a16:rowId xmlns:a16="http://schemas.microsoft.com/office/drawing/2014/main" val="360540058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accent5"/>
                          </a:solidFill>
                        </a:rPr>
                        <a:t>Treatment Integrity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t>How is the plan being implemented?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accent5"/>
                          </a:solidFill>
                        </a:rPr>
                        <a:t>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t>What do people think about the goals, procedures, and outcomes?</a:t>
                      </a:r>
                    </a:p>
                  </a:txBody>
                  <a:tcPr/>
                </a:tc>
                <a:extLst>
                  <a:ext uri="{0D108BD9-81ED-4DB2-BD59-A6C34878D82A}">
                    <a16:rowId xmlns:a16="http://schemas.microsoft.com/office/drawing/2014/main" val="1502524040"/>
                  </a:ext>
                </a:extLst>
              </a:tr>
            </a:tbl>
          </a:graphicData>
        </a:graphic>
      </p:graphicFrame>
    </p:spTree>
    <p:custDataLst>
      <p:tags r:id="rId1"/>
    </p:custDataLst>
    <p:extLst>
      <p:ext uri="{BB962C8B-B14F-4D97-AF65-F5344CB8AC3E}">
        <p14:creationId xmlns:p14="http://schemas.microsoft.com/office/powerpoint/2010/main" val="400122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153D2-9DC7-FE42-8726-6D1E98A041B1}"/>
              </a:ext>
            </a:extLst>
          </p:cNvPr>
          <p:cNvSpPr>
            <a:spLocks noGrp="1"/>
          </p:cNvSpPr>
          <p:nvPr>
            <p:ph type="title"/>
          </p:nvPr>
        </p:nvSpPr>
        <p:spPr/>
        <p:txBody>
          <a:bodyPr>
            <a:normAutofit/>
          </a:bodyPr>
          <a:lstStyle/>
          <a:p>
            <a:r>
              <a:rPr lang="en-US"/>
              <a:t>Treatment Integrity</a:t>
            </a:r>
          </a:p>
        </p:txBody>
      </p:sp>
      <p:sp>
        <p:nvSpPr>
          <p:cNvPr id="13" name="Content Placeholder 12">
            <a:extLst>
              <a:ext uri="{FF2B5EF4-FFF2-40B4-BE49-F238E27FC236}">
                <a16:creationId xmlns:a16="http://schemas.microsoft.com/office/drawing/2014/main" id="{D69E054E-C20C-C669-1D43-E78FC602D63C}"/>
              </a:ext>
            </a:extLst>
          </p:cNvPr>
          <p:cNvSpPr>
            <a:spLocks noGrp="1"/>
          </p:cNvSpPr>
          <p:nvPr>
            <p:ph idx="1"/>
          </p:nvPr>
        </p:nvSpPr>
        <p:spPr>
          <a:xfrm>
            <a:off x="838200" y="1825625"/>
            <a:ext cx="5768340" cy="4351338"/>
          </a:xfrm>
        </p:spPr>
        <p:txBody>
          <a:bodyPr/>
          <a:lstStyle/>
          <a:p>
            <a:r>
              <a:rPr lang="en-US" dirty="0"/>
              <a:t>Tiered Fidelity Inventory (TFI)</a:t>
            </a:r>
          </a:p>
          <a:p>
            <a:pPr lvl="1"/>
            <a:r>
              <a:rPr lang="en-US" dirty="0"/>
              <a:t>Version 3.0 addresses multiple learning domains</a:t>
            </a:r>
          </a:p>
          <a:p>
            <a:pPr lvl="2"/>
            <a:r>
              <a:rPr lang="en-US" dirty="0"/>
              <a:t>academic</a:t>
            </a:r>
          </a:p>
          <a:p>
            <a:pPr lvl="2"/>
            <a:r>
              <a:rPr lang="en-US" dirty="0"/>
              <a:t>behavioral</a:t>
            </a:r>
          </a:p>
          <a:p>
            <a:pPr lvl="2"/>
            <a:r>
              <a:rPr lang="en-US" dirty="0"/>
              <a:t>social and emotional well-being</a:t>
            </a:r>
          </a:p>
        </p:txBody>
      </p:sp>
      <p:pic>
        <p:nvPicPr>
          <p:cNvPr id="5" name="Picture 4"/>
          <p:cNvPicPr>
            <a:picLocks noChangeAspect="1"/>
          </p:cNvPicPr>
          <p:nvPr/>
        </p:nvPicPr>
        <p:blipFill>
          <a:blip r:embed="rId4"/>
          <a:srcRect/>
          <a:stretch/>
        </p:blipFill>
        <p:spPr>
          <a:xfrm>
            <a:off x="7141582" y="471417"/>
            <a:ext cx="4573058" cy="601488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 y="6457890"/>
            <a:ext cx="7141580" cy="400110"/>
          </a:xfrm>
          <a:prstGeom prst="rect">
            <a:avLst/>
          </a:prstGeom>
          <a:noFill/>
        </p:spPr>
        <p:txBody>
          <a:bodyPr wrap="square" rtlCol="0">
            <a:spAutoFit/>
          </a:bodyPr>
          <a:lstStyle/>
          <a:p>
            <a:r>
              <a:rPr lang="en-US" sz="1000" dirty="0">
                <a:solidFill>
                  <a:schemeClr val="bg2"/>
                </a:solidFill>
                <a:cs typeface="Times New Roman" panose="02020603050405020304" pitchFamily="18" charset="0"/>
              </a:rPr>
              <a:t>Tiered Fidelity Inventory was developed as part of the U.S. Department of Education’s Office of Special Education Programs National Technical Assistance Center on Positive Behavioral Interventions and Supports.</a:t>
            </a:r>
          </a:p>
        </p:txBody>
      </p:sp>
    </p:spTree>
    <p:custDataLst>
      <p:tags r:id="rId1"/>
    </p:custDataLst>
    <p:extLst>
      <p:ext uri="{BB962C8B-B14F-4D97-AF65-F5344CB8AC3E}">
        <p14:creationId xmlns:p14="http://schemas.microsoft.com/office/powerpoint/2010/main" val="2131194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2DA5-F3A5-3646-91A2-09F86ED078DD}"/>
              </a:ext>
            </a:extLst>
          </p:cNvPr>
          <p:cNvSpPr>
            <a:spLocks noGrp="1"/>
          </p:cNvSpPr>
          <p:nvPr>
            <p:ph type="title"/>
          </p:nvPr>
        </p:nvSpPr>
        <p:spPr>
          <a:xfrm>
            <a:off x="839788" y="365125"/>
            <a:ext cx="10515600" cy="1325563"/>
          </a:xfrm>
        </p:spPr>
        <p:txBody>
          <a:bodyPr/>
          <a:lstStyle/>
          <a:p>
            <a:r>
              <a:rPr lang="en-US" dirty="0"/>
              <a:t>Ci3T Treatment Integrity</a:t>
            </a:r>
          </a:p>
        </p:txBody>
      </p:sp>
      <p:sp>
        <p:nvSpPr>
          <p:cNvPr id="5" name="Text Placeholder 4">
            <a:extLst>
              <a:ext uri="{FF2B5EF4-FFF2-40B4-BE49-F238E27FC236}">
                <a16:creationId xmlns:a16="http://schemas.microsoft.com/office/drawing/2014/main" id="{BF5C0BE9-D404-18D7-5FCB-7E8821C38488}"/>
              </a:ext>
            </a:extLst>
          </p:cNvPr>
          <p:cNvSpPr>
            <a:spLocks noGrp="1"/>
          </p:cNvSpPr>
          <p:nvPr>
            <p:ph type="body" idx="1"/>
          </p:nvPr>
        </p:nvSpPr>
        <p:spPr>
          <a:xfrm>
            <a:off x="839788" y="1518325"/>
            <a:ext cx="5157787" cy="823912"/>
          </a:xfrm>
        </p:spPr>
        <p:txBody>
          <a:bodyPr>
            <a:normAutofit/>
          </a:bodyPr>
          <a:lstStyle/>
          <a:p>
            <a:r>
              <a:rPr lang="en-US" sz="3200" dirty="0"/>
              <a:t>Teacher Self-Report</a:t>
            </a:r>
            <a:br>
              <a:rPr lang="en-US" sz="3200" dirty="0"/>
            </a:br>
            <a:r>
              <a:rPr lang="en-US" sz="2000" dirty="0">
                <a:solidFill>
                  <a:schemeClr val="accent4"/>
                </a:solidFill>
              </a:rPr>
              <a:t>(Ci3T TI: TSR)</a:t>
            </a:r>
            <a:endParaRPr lang="en-US" sz="3200" dirty="0">
              <a:solidFill>
                <a:schemeClr val="accent4"/>
              </a:solidFill>
            </a:endParaRPr>
          </a:p>
        </p:txBody>
      </p:sp>
      <p:sp>
        <p:nvSpPr>
          <p:cNvPr id="3" name="Content Placeholder 2">
            <a:extLst>
              <a:ext uri="{FF2B5EF4-FFF2-40B4-BE49-F238E27FC236}">
                <a16:creationId xmlns:a16="http://schemas.microsoft.com/office/drawing/2014/main" id="{B4041FB6-B8C4-3E4D-9EEC-614967E177AB}"/>
              </a:ext>
            </a:extLst>
          </p:cNvPr>
          <p:cNvSpPr>
            <a:spLocks noGrp="1"/>
          </p:cNvSpPr>
          <p:nvPr>
            <p:ph sz="half" idx="2"/>
          </p:nvPr>
        </p:nvSpPr>
        <p:spPr>
          <a:xfrm>
            <a:off x="839788" y="2429918"/>
            <a:ext cx="5157787" cy="4428082"/>
          </a:xfrm>
        </p:spPr>
        <p:txBody>
          <a:bodyPr>
            <a:normAutofit fontScale="92500" lnSpcReduction="20000"/>
          </a:bodyPr>
          <a:lstStyle/>
          <a:p>
            <a:pPr lvl="0"/>
            <a:r>
              <a:rPr lang="en-US" dirty="0"/>
              <a:t>Checklist of items on procedures for</a:t>
            </a:r>
          </a:p>
          <a:p>
            <a:pPr lvl="1"/>
            <a:r>
              <a:rPr lang="en-US" dirty="0"/>
              <a:t>Teaching</a:t>
            </a:r>
          </a:p>
          <a:p>
            <a:pPr lvl="1"/>
            <a:r>
              <a:rPr lang="en-US" dirty="0"/>
              <a:t>Reinforcing</a:t>
            </a:r>
          </a:p>
          <a:p>
            <a:pPr lvl="1"/>
            <a:r>
              <a:rPr lang="en-US" dirty="0"/>
              <a:t>Monitoring</a:t>
            </a:r>
          </a:p>
          <a:p>
            <a:pPr lvl="0"/>
            <a:r>
              <a:rPr lang="en-US" dirty="0"/>
              <a:t>Beginning of year to current date </a:t>
            </a:r>
          </a:p>
          <a:p>
            <a:pPr lvl="0"/>
            <a:r>
              <a:rPr lang="en-US" dirty="0"/>
              <a:t>Rated</a:t>
            </a:r>
          </a:p>
          <a:p>
            <a:pPr lvl="1"/>
            <a:r>
              <a:rPr lang="en-US" dirty="0"/>
              <a:t>0 = no, not at all</a:t>
            </a:r>
          </a:p>
          <a:p>
            <a:pPr lvl="1"/>
            <a:r>
              <a:rPr lang="en-US" dirty="0"/>
              <a:t>1 = yes, some of the time</a:t>
            </a:r>
          </a:p>
          <a:p>
            <a:pPr lvl="1"/>
            <a:r>
              <a:rPr lang="en-US" dirty="0"/>
              <a:t>2 = yes, most of the time</a:t>
            </a:r>
          </a:p>
          <a:p>
            <a:pPr lvl="1"/>
            <a:r>
              <a:rPr lang="en-US" dirty="0"/>
              <a:t>3 = yes, all of the time</a:t>
            </a:r>
          </a:p>
          <a:p>
            <a:pPr lvl="0"/>
            <a:r>
              <a:rPr lang="en-US" dirty="0"/>
              <a:t>Comments</a:t>
            </a:r>
          </a:p>
        </p:txBody>
      </p:sp>
      <p:sp>
        <p:nvSpPr>
          <p:cNvPr id="7" name="Text Placeholder 6">
            <a:extLst>
              <a:ext uri="{FF2B5EF4-FFF2-40B4-BE49-F238E27FC236}">
                <a16:creationId xmlns:a16="http://schemas.microsoft.com/office/drawing/2014/main" id="{B70241BF-1C08-3D21-2026-FC135A6C1BB1}"/>
              </a:ext>
            </a:extLst>
          </p:cNvPr>
          <p:cNvSpPr>
            <a:spLocks noGrp="1"/>
          </p:cNvSpPr>
          <p:nvPr>
            <p:ph type="body" sz="quarter" idx="3"/>
          </p:nvPr>
        </p:nvSpPr>
        <p:spPr>
          <a:xfrm>
            <a:off x="6172200" y="1518325"/>
            <a:ext cx="5183188" cy="823912"/>
          </a:xfrm>
        </p:spPr>
        <p:txBody>
          <a:bodyPr>
            <a:normAutofit/>
          </a:bodyPr>
          <a:lstStyle/>
          <a:p>
            <a:r>
              <a:rPr lang="en-US" sz="3200" dirty="0"/>
              <a:t>Direct Observation</a:t>
            </a:r>
            <a:br>
              <a:rPr lang="en-US" sz="3200" dirty="0"/>
            </a:br>
            <a:r>
              <a:rPr lang="en-US" sz="2000" dirty="0">
                <a:solidFill>
                  <a:schemeClr val="accent4"/>
                </a:solidFill>
              </a:rPr>
              <a:t>(Ci3T TI: DO)</a:t>
            </a:r>
            <a:endParaRPr lang="en-US" sz="2800" dirty="0">
              <a:solidFill>
                <a:schemeClr val="accent4"/>
              </a:solidFill>
            </a:endParaRPr>
          </a:p>
        </p:txBody>
      </p:sp>
      <p:sp>
        <p:nvSpPr>
          <p:cNvPr id="8" name="Content Placeholder 7">
            <a:extLst>
              <a:ext uri="{FF2B5EF4-FFF2-40B4-BE49-F238E27FC236}">
                <a16:creationId xmlns:a16="http://schemas.microsoft.com/office/drawing/2014/main" id="{E8808C76-419C-0BE8-082F-BD94E3668EFE}"/>
              </a:ext>
            </a:extLst>
          </p:cNvPr>
          <p:cNvSpPr>
            <a:spLocks noGrp="1"/>
          </p:cNvSpPr>
          <p:nvPr>
            <p:ph sz="quarter" idx="4"/>
          </p:nvPr>
        </p:nvSpPr>
        <p:spPr>
          <a:xfrm>
            <a:off x="6172200" y="2429919"/>
            <a:ext cx="5183188" cy="4352924"/>
          </a:xfrm>
        </p:spPr>
        <p:txBody>
          <a:bodyPr>
            <a:normAutofit fontScale="92500" lnSpcReduction="20000"/>
          </a:bodyPr>
          <a:lstStyle/>
          <a:p>
            <a:r>
              <a:rPr lang="en-US" dirty="0"/>
              <a:t>Subset of Ci3T TI: TSR</a:t>
            </a:r>
          </a:p>
          <a:p>
            <a:pPr lvl="1"/>
            <a:r>
              <a:rPr lang="en-US" dirty="0"/>
              <a:t>Procedures for teaching</a:t>
            </a:r>
          </a:p>
          <a:p>
            <a:pPr lvl="1"/>
            <a:r>
              <a:rPr lang="en-US" dirty="0"/>
              <a:t>Procedures for reinforcing</a:t>
            </a:r>
          </a:p>
          <a:p>
            <a:r>
              <a:rPr lang="en-US" dirty="0"/>
              <a:t>Stratified, random selection of classroom teachers </a:t>
            </a:r>
          </a:p>
          <a:p>
            <a:r>
              <a:rPr lang="en-US" dirty="0"/>
              <a:t>Observers trained to criterion</a:t>
            </a:r>
          </a:p>
          <a:p>
            <a:r>
              <a:rPr lang="en-US" dirty="0"/>
              <a:t>30-min observations</a:t>
            </a:r>
          </a:p>
          <a:p>
            <a:pPr lvl="1"/>
            <a:r>
              <a:rPr lang="en-US" dirty="0"/>
              <a:t>Teacher perspective</a:t>
            </a:r>
          </a:p>
          <a:p>
            <a:pPr lvl="1"/>
            <a:r>
              <a:rPr lang="en-US" dirty="0"/>
              <a:t>Observer perspective</a:t>
            </a:r>
          </a:p>
        </p:txBody>
      </p:sp>
    </p:spTree>
    <p:custDataLst>
      <p:tags r:id="rId1"/>
    </p:custDataLst>
    <p:extLst>
      <p:ext uri="{BB962C8B-B14F-4D97-AF65-F5344CB8AC3E}">
        <p14:creationId xmlns:p14="http://schemas.microsoft.com/office/powerpoint/2010/main" val="3307809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PIRS">
            <a:extLst>
              <a:ext uri="{FF2B5EF4-FFF2-40B4-BE49-F238E27FC236}">
                <a16:creationId xmlns:a16="http://schemas.microsoft.com/office/drawing/2014/main" id="{557D388F-5808-24D0-7528-79FDC7953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5168" y="1871674"/>
            <a:ext cx="4697027" cy="682229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F61EC61D-EDD5-7048-8B55-7F6535BE9397}"/>
              </a:ext>
            </a:extLst>
          </p:cNvPr>
          <p:cNvSpPr/>
          <p:nvPr/>
        </p:nvSpPr>
        <p:spPr>
          <a:xfrm>
            <a:off x="838200" y="1700377"/>
            <a:ext cx="378529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B3B3B3"/>
                </a:solidFill>
                <a:effectLst/>
                <a:uLnTx/>
                <a:uFillTx/>
                <a:latin typeface="Arial" panose="020B0604020202020204"/>
                <a:ea typeface="+mn-ea"/>
                <a:cs typeface="+mn-cs"/>
              </a:rPr>
              <a:t>(Lane, Robertson, &amp; </a:t>
            </a:r>
            <a:r>
              <a:rPr kumimoji="0" lang="en-US" sz="1400" b="0" i="0" u="none" strike="noStrike" kern="1200" cap="none" spc="0" normalizeH="0" baseline="0" noProof="0" err="1">
                <a:ln>
                  <a:noFill/>
                </a:ln>
                <a:solidFill>
                  <a:srgbClr val="B3B3B3"/>
                </a:solidFill>
                <a:effectLst/>
                <a:uLnTx/>
                <a:uFillTx/>
                <a:latin typeface="Arial" panose="020B0604020202020204"/>
                <a:ea typeface="+mn-ea"/>
                <a:cs typeface="+mn-cs"/>
              </a:rPr>
              <a:t>Wehby</a:t>
            </a:r>
            <a:r>
              <a:rPr kumimoji="0" lang="en-US" sz="1400" b="0" i="0" u="none" strike="noStrike" kern="1200" cap="none" spc="0" normalizeH="0" baseline="0" noProof="0">
                <a:ln>
                  <a:noFill/>
                </a:ln>
                <a:solidFill>
                  <a:srgbClr val="B3B3B3"/>
                </a:solidFill>
                <a:effectLst/>
                <a:uLnTx/>
                <a:uFillTx/>
                <a:latin typeface="Arial" panose="020B0604020202020204"/>
                <a:ea typeface="+mn-ea"/>
                <a:cs typeface="+mn-cs"/>
              </a:rPr>
              <a:t> 2002)</a:t>
            </a:r>
          </a:p>
        </p:txBody>
      </p:sp>
      <p:sp>
        <p:nvSpPr>
          <p:cNvPr id="5" name="Title 4">
            <a:extLst>
              <a:ext uri="{FF2B5EF4-FFF2-40B4-BE49-F238E27FC236}">
                <a16:creationId xmlns:a16="http://schemas.microsoft.com/office/drawing/2014/main" id="{EE8AE6FC-DDD6-EB44-9219-76BE42B94A15}"/>
              </a:ext>
            </a:extLst>
          </p:cNvPr>
          <p:cNvSpPr>
            <a:spLocks noGrp="1"/>
          </p:cNvSpPr>
          <p:nvPr>
            <p:ph type="title"/>
          </p:nvPr>
        </p:nvSpPr>
        <p:spPr>
          <a:xfrm>
            <a:off x="838200" y="365125"/>
            <a:ext cx="10515600" cy="1506549"/>
          </a:xfrm>
        </p:spPr>
        <p:txBody>
          <a:bodyPr>
            <a:normAutofit/>
          </a:bodyPr>
          <a:lstStyle/>
          <a:p>
            <a:r>
              <a:rPr lang="en-US"/>
              <a:t>Social Validity:</a:t>
            </a:r>
            <a:br>
              <a:rPr lang="en-US"/>
            </a:br>
            <a:r>
              <a:rPr lang="en-US">
                <a:solidFill>
                  <a:schemeClr val="accent5"/>
                </a:solidFill>
              </a:rPr>
              <a:t>Primary Intervention Rating Scale </a:t>
            </a:r>
            <a:r>
              <a:rPr lang="en-US"/>
              <a:t>(PIRS)</a:t>
            </a:r>
          </a:p>
        </p:txBody>
      </p:sp>
      <p:sp>
        <p:nvSpPr>
          <p:cNvPr id="6" name="Content Placeholder 5">
            <a:extLst>
              <a:ext uri="{FF2B5EF4-FFF2-40B4-BE49-F238E27FC236}">
                <a16:creationId xmlns:a16="http://schemas.microsoft.com/office/drawing/2014/main" id="{AB187D68-E20F-4844-84EC-11BC39592388}"/>
              </a:ext>
            </a:extLst>
          </p:cNvPr>
          <p:cNvSpPr>
            <a:spLocks noGrp="1"/>
          </p:cNvSpPr>
          <p:nvPr>
            <p:ph idx="1"/>
          </p:nvPr>
        </p:nvSpPr>
        <p:spPr>
          <a:xfrm>
            <a:off x="838200" y="2314936"/>
            <a:ext cx="6053919" cy="4543063"/>
          </a:xfrm>
        </p:spPr>
        <p:txBody>
          <a:bodyPr>
            <a:normAutofit/>
          </a:bodyPr>
          <a:lstStyle/>
          <a:p>
            <a:pPr>
              <a:spcBef>
                <a:spcPct val="20000"/>
              </a:spcBef>
            </a:pPr>
            <a:r>
              <a:rPr lang="en-US" sz="2400">
                <a:solidFill>
                  <a:schemeClr val="tx2"/>
                </a:solidFill>
                <a:cs typeface="Arial"/>
              </a:rPr>
              <a:t>Used during training and implementation</a:t>
            </a:r>
          </a:p>
          <a:p>
            <a:pPr>
              <a:spcBef>
                <a:spcPct val="20000"/>
              </a:spcBef>
            </a:pPr>
            <a:r>
              <a:rPr lang="en-US" sz="2400">
                <a:solidFill>
                  <a:schemeClr val="tx2"/>
                </a:solidFill>
                <a:cs typeface="Arial"/>
              </a:rPr>
              <a:t>AFTER the person has had an opportunity to learn about the Ci3T plan</a:t>
            </a:r>
          </a:p>
          <a:p>
            <a:pPr marL="0" lvl="0" indent="0">
              <a:spcBef>
                <a:spcPct val="20000"/>
              </a:spcBef>
              <a:buNone/>
            </a:pPr>
            <a:endParaRPr lang="en-US" sz="2400">
              <a:cs typeface="Arial"/>
            </a:endParaRPr>
          </a:p>
          <a:p>
            <a:pPr marL="0" lvl="0" indent="0">
              <a:spcBef>
                <a:spcPct val="20000"/>
              </a:spcBef>
              <a:buNone/>
            </a:pPr>
            <a:r>
              <a:rPr lang="en-US" sz="2400">
                <a:cs typeface="Arial"/>
              </a:rPr>
              <a:t>Adapted from Intervention Rating Profile-15 </a:t>
            </a:r>
            <a:r>
              <a:rPr lang="en-US" sz="1400">
                <a:solidFill>
                  <a:schemeClr val="bg2"/>
                </a:solidFill>
                <a:cs typeface="Arial"/>
              </a:rPr>
              <a:t>(Witt &amp; Elliott, 1985)</a:t>
            </a:r>
          </a:p>
          <a:p>
            <a:pPr marL="342900" lvl="0" indent="-342900">
              <a:spcBef>
                <a:spcPct val="20000"/>
              </a:spcBef>
            </a:pPr>
            <a:r>
              <a:rPr lang="en-US" sz="2400">
                <a:cs typeface="Arial"/>
              </a:rPr>
              <a:t>17 items for Ci3T primary (Tier 1) plan</a:t>
            </a:r>
          </a:p>
          <a:p>
            <a:pPr marL="800100" lvl="1" indent="-342900">
              <a:spcBef>
                <a:spcPct val="20000"/>
              </a:spcBef>
            </a:pPr>
            <a:r>
              <a:rPr lang="en-US">
                <a:solidFill>
                  <a:schemeClr val="tx1"/>
                </a:solidFill>
                <a:cs typeface="Arial"/>
              </a:rPr>
              <a:t>Rated from </a:t>
            </a:r>
            <a:r>
              <a:rPr lang="en-US">
                <a:solidFill>
                  <a:schemeClr val="accent5"/>
                </a:solidFill>
                <a:cs typeface="Arial"/>
              </a:rPr>
              <a:t>1 = </a:t>
            </a:r>
            <a:r>
              <a:rPr lang="en-US" i="1">
                <a:solidFill>
                  <a:schemeClr val="accent5"/>
                </a:solidFill>
                <a:cs typeface="Arial"/>
              </a:rPr>
              <a:t>strongly disagree </a:t>
            </a:r>
            <a:r>
              <a:rPr lang="en-US">
                <a:solidFill>
                  <a:schemeClr val="tx1"/>
                </a:solidFill>
                <a:cs typeface="Arial"/>
              </a:rPr>
              <a:t>to </a:t>
            </a:r>
            <a:br>
              <a:rPr lang="en-US">
                <a:solidFill>
                  <a:schemeClr val="tx1"/>
                </a:solidFill>
                <a:cs typeface="Arial"/>
              </a:rPr>
            </a:br>
            <a:r>
              <a:rPr lang="en-US">
                <a:solidFill>
                  <a:schemeClr val="accent5"/>
                </a:solidFill>
                <a:cs typeface="Arial"/>
              </a:rPr>
              <a:t>6 = </a:t>
            </a:r>
            <a:r>
              <a:rPr lang="en-US" i="1">
                <a:solidFill>
                  <a:schemeClr val="accent5"/>
                </a:solidFill>
                <a:cs typeface="Arial"/>
              </a:rPr>
              <a:t>strongly agree</a:t>
            </a:r>
          </a:p>
          <a:p>
            <a:pPr marL="342900" indent="-342900">
              <a:spcBef>
                <a:spcPct val="20000"/>
              </a:spcBef>
            </a:pPr>
            <a:r>
              <a:rPr lang="en-US" sz="2400">
                <a:solidFill>
                  <a:schemeClr val="tx1"/>
                </a:solidFill>
                <a:cs typeface="Arial"/>
              </a:rPr>
              <a:t>4 open-ended questions</a:t>
            </a:r>
          </a:p>
          <a:p>
            <a:pPr marL="342900" indent="-342900">
              <a:spcBef>
                <a:spcPct val="20000"/>
              </a:spcBef>
            </a:pPr>
            <a:r>
              <a:rPr lang="en-US" sz="2400">
                <a:solidFill>
                  <a:schemeClr val="tx1"/>
                </a:solidFill>
                <a:cs typeface="Arial"/>
              </a:rPr>
              <a:t>Fall and spring</a:t>
            </a:r>
          </a:p>
        </p:txBody>
      </p:sp>
      <p:sp>
        <p:nvSpPr>
          <p:cNvPr id="7" name="Left Arrow 2">
            <a:extLst>
              <a:ext uri="{FF2B5EF4-FFF2-40B4-BE49-F238E27FC236}">
                <a16:creationId xmlns:a16="http://schemas.microsoft.com/office/drawing/2014/main" id="{40AD71BF-99F1-9D31-FC28-7149B862879F}"/>
              </a:ext>
            </a:extLst>
          </p:cNvPr>
          <p:cNvSpPr/>
          <p:nvPr/>
        </p:nvSpPr>
        <p:spPr>
          <a:xfrm rot="10228492" flipV="1">
            <a:off x="5195297" y="4759766"/>
            <a:ext cx="3451971" cy="2184069"/>
          </a:xfrm>
          <a:prstGeom prst="leftArrow">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PIRS scores have predicted implementation in previous studies!</a:t>
            </a:r>
          </a:p>
        </p:txBody>
      </p:sp>
    </p:spTree>
    <p:custDataLst>
      <p:tags r:id="rId1"/>
    </p:custDataLst>
    <p:extLst>
      <p:ext uri="{BB962C8B-B14F-4D97-AF65-F5344CB8AC3E}">
        <p14:creationId xmlns:p14="http://schemas.microsoft.com/office/powerpoint/2010/main" val="3689869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pic>
        <p:nvPicPr>
          <p:cNvPr id="3" name="Picture 2" title="Ci3T implementation report powerpoint">
            <a:extLst>
              <a:ext uri="{FF2B5EF4-FFF2-40B4-BE49-F238E27FC236}">
                <a16:creationId xmlns:a16="http://schemas.microsoft.com/office/drawing/2014/main" id="{4824A0AE-62D8-7E71-D963-08C32F32EEE6}"/>
              </a:ext>
            </a:extLst>
          </p:cNvPr>
          <p:cNvPicPr>
            <a:picLocks noChangeAspect="1"/>
          </p:cNvPicPr>
          <p:nvPr/>
        </p:nvPicPr>
        <p:blipFill>
          <a:blip r:embed="rId4"/>
          <a:stretch>
            <a:fillRect/>
          </a:stretch>
        </p:blipFill>
        <p:spPr>
          <a:xfrm>
            <a:off x="838200" y="2501889"/>
            <a:ext cx="4793475" cy="360043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4" name="Picture 3" title="Ci3T implementation report cover">
            <a:extLst>
              <a:ext uri="{FF2B5EF4-FFF2-40B4-BE49-F238E27FC236}">
                <a16:creationId xmlns:a16="http://schemas.microsoft.com/office/drawing/2014/main" id="{3D702DDF-2963-5428-7E33-442A6C4B0DFB}"/>
              </a:ext>
            </a:extLst>
          </p:cNvPr>
          <p:cNvPicPr>
            <a:picLocks noChangeAspect="1"/>
          </p:cNvPicPr>
          <p:nvPr/>
        </p:nvPicPr>
        <p:blipFill>
          <a:blip r:embed="rId5"/>
          <a:stretch>
            <a:fillRect/>
          </a:stretch>
        </p:blipFill>
        <p:spPr>
          <a:xfrm rot="21151986">
            <a:off x="6819774" y="2004617"/>
            <a:ext cx="3252290" cy="420515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E6AE5652-AC5F-2655-C591-804313B71113}"/>
              </a:ext>
            </a:extLst>
          </p:cNvPr>
          <p:cNvSpPr>
            <a:spLocks noGrp="1"/>
          </p:cNvSpPr>
          <p:nvPr>
            <p:ph type="title"/>
          </p:nvPr>
        </p:nvSpPr>
        <p:spPr/>
        <p:txBody>
          <a:bodyPr>
            <a:normAutofit/>
          </a:bodyPr>
          <a:lstStyle/>
          <a:p>
            <a:r>
              <a:rPr lang="en-US"/>
              <a:t>Using Data to Monitor Our Plan: Sharing </a:t>
            </a:r>
            <a:r>
              <a:rPr lang="en-US">
                <a:solidFill>
                  <a:schemeClr val="accent5"/>
                </a:solidFill>
              </a:rPr>
              <a:t>Schoolwide Data</a:t>
            </a:r>
            <a:r>
              <a:rPr lang="en-US"/>
              <a:t> with Faculty and Staff</a:t>
            </a:r>
          </a:p>
        </p:txBody>
      </p:sp>
    </p:spTree>
    <p:custDataLst>
      <p:tags r:id="rId1"/>
    </p:custDataLst>
    <p:extLst>
      <p:ext uri="{BB962C8B-B14F-4D97-AF65-F5344CB8AC3E}">
        <p14:creationId xmlns:p14="http://schemas.microsoft.com/office/powerpoint/2010/main" val="1278818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F19B08F4-9DE4-B787-1A36-CDD76E4AFCEF}"/>
            </a:ext>
          </a:extLst>
        </p:cNvPr>
        <p:cNvGrpSpPr/>
        <p:nvPr/>
      </p:nvGrpSpPr>
      <p:grpSpPr>
        <a:xfrm>
          <a:off x="0" y="0"/>
          <a:ext cx="0" cy="0"/>
          <a:chOff x="0" y="0"/>
          <a:chExt cx="0" cy="0"/>
        </a:xfrm>
      </p:grpSpPr>
      <p:pic>
        <p:nvPicPr>
          <p:cNvPr id="4" name="Picture 3" title="Reading graphs">
            <a:extLst>
              <a:ext uri="{FF2B5EF4-FFF2-40B4-BE49-F238E27FC236}">
                <a16:creationId xmlns:a16="http://schemas.microsoft.com/office/drawing/2014/main" id="{3223B256-A235-8BE3-ED27-86E23E6EED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5" b="100000" l="0" r="97765">
                        <a14:foregroundMark x1="1117" y1="23077" x2="7486" y2="69231"/>
                        <a14:foregroundMark x1="7709" y1="68881" x2="25251" y2="64161"/>
                        <a14:foregroundMark x1="25251" y1="63811" x2="25251" y2="99301"/>
                        <a14:foregroundMark x1="25251" y1="98427" x2="80223" y2="98951"/>
                        <a14:foregroundMark x1="80223" y1="98427" x2="79665" y2="58566"/>
                        <a14:foregroundMark x1="79665" y1="58217" x2="90838" y2="63811"/>
                        <a14:foregroundMark x1="90838" y1="63287" x2="96425" y2="21329"/>
                        <a14:foregroundMark x1="96760" y1="20979" x2="61899" y2="9965"/>
                        <a14:foregroundMark x1="60894" y1="8566" x2="60112" y2="6119"/>
                        <a14:foregroundMark x1="60335" y1="5769" x2="54972" y2="7867"/>
                        <a14:foregroundMark x1="54972" y1="7343" x2="42011" y2="2273"/>
                        <a14:foregroundMark x1="42011" y1="1923" x2="40223" y2="12937"/>
                        <a14:foregroundMark x1="40000" y1="11538" x2="1117" y2="22203"/>
                        <a14:foregroundMark x1="17877" y1="29895" x2="34190" y2="91259"/>
                        <a14:foregroundMark x1="50168" y1="43531" x2="54078" y2="19231"/>
                        <a14:foregroundMark x1="40112" y1="89860" x2="40559" y2="61189"/>
                        <a14:foregroundMark x1="90615" y1="63811" x2="90615" y2="63811"/>
                        <a14:foregroundMark x1="91061" y1="63811" x2="91173" y2="62587"/>
                        <a14:foregroundMark x1="91508" y1="63636" x2="91285" y2="62587"/>
                        <a14:foregroundMark x1="6592" y1="69930" x2="13743" y2="67483"/>
                        <a14:backgroundMark x1="81229" y1="65035" x2="82458" y2="98427"/>
                        <a14:backgroundMark x1="894" y1="37063" x2="559" y2="28497"/>
                      </a14:backgroundRemoval>
                    </a14:imgEffect>
                  </a14:imgLayer>
                </a14:imgProps>
              </a:ext>
            </a:extLst>
          </a:blip>
          <a:stretch>
            <a:fillRect/>
          </a:stretch>
        </p:blipFill>
        <p:spPr>
          <a:xfrm>
            <a:off x="225386" y="2418572"/>
            <a:ext cx="5676900" cy="3632200"/>
          </a:xfrm>
          <a:prstGeom prst="rect">
            <a:avLst/>
          </a:prstGeom>
        </p:spPr>
      </p:pic>
      <p:sp>
        <p:nvSpPr>
          <p:cNvPr id="8" name="Title 7">
            <a:extLst>
              <a:ext uri="{FF2B5EF4-FFF2-40B4-BE49-F238E27FC236}">
                <a16:creationId xmlns:a16="http://schemas.microsoft.com/office/drawing/2014/main" id="{09B041E4-0D31-2434-0911-00976D31DCE2}"/>
              </a:ext>
            </a:extLst>
          </p:cNvPr>
          <p:cNvSpPr>
            <a:spLocks noGrp="1"/>
          </p:cNvSpPr>
          <p:nvPr>
            <p:ph type="title"/>
          </p:nvPr>
        </p:nvSpPr>
        <p:spPr>
          <a:xfrm>
            <a:off x="838200" y="365125"/>
            <a:ext cx="10515600" cy="1596364"/>
          </a:xfrm>
        </p:spPr>
        <p:txBody>
          <a:bodyPr>
            <a:normAutofit fontScale="90000"/>
          </a:bodyPr>
          <a:lstStyle/>
          <a:p>
            <a:r>
              <a:rPr lang="en-US" dirty="0"/>
              <a:t>Using Data to Monitor Our Plan: </a:t>
            </a:r>
            <a:br>
              <a:rPr lang="en-US" dirty="0"/>
            </a:br>
            <a:r>
              <a:rPr lang="en-US" dirty="0"/>
              <a:t>Sharing </a:t>
            </a:r>
            <a:r>
              <a:rPr lang="en-US" dirty="0">
                <a:solidFill>
                  <a:schemeClr val="accent5"/>
                </a:solidFill>
              </a:rPr>
              <a:t>Student Performance Data</a:t>
            </a:r>
            <a:r>
              <a:rPr lang="en-US" dirty="0"/>
              <a:t> with Faculty and Staff</a:t>
            </a:r>
          </a:p>
        </p:txBody>
      </p:sp>
      <p:pic>
        <p:nvPicPr>
          <p:cNvPr id="9" name="Picture 8">
            <a:extLst>
              <a:ext uri="{FF2B5EF4-FFF2-40B4-BE49-F238E27FC236}">
                <a16:creationId xmlns:a16="http://schemas.microsoft.com/office/drawing/2014/main" id="{45D1AB25-A890-BF81-65E0-35201C1FA885}"/>
              </a:ext>
            </a:extLst>
          </p:cNvPr>
          <p:cNvPicPr>
            <a:picLocks noChangeAspect="1"/>
          </p:cNvPicPr>
          <p:nvPr/>
        </p:nvPicPr>
        <p:blipFill>
          <a:blip r:embed="rId6"/>
          <a:srcRect/>
          <a:stretch/>
        </p:blipFill>
        <p:spPr>
          <a:xfrm>
            <a:off x="8153634" y="1578445"/>
            <a:ext cx="3657600" cy="2057399"/>
          </a:xfrm>
          <a:prstGeom prst="rect">
            <a:avLst/>
          </a:prstGeom>
          <a:ln>
            <a:solidFill>
              <a:schemeClr val="tx1">
                <a:lumMod val="50000"/>
                <a:lumOff val="50000"/>
              </a:schemeClr>
            </a:solidFill>
          </a:ln>
        </p:spPr>
      </p:pic>
      <p:pic>
        <p:nvPicPr>
          <p:cNvPr id="10" name="Picture 9">
            <a:extLst>
              <a:ext uri="{FF2B5EF4-FFF2-40B4-BE49-F238E27FC236}">
                <a16:creationId xmlns:a16="http://schemas.microsoft.com/office/drawing/2014/main" id="{8D3B06DA-FDAD-AD07-70F1-0452241693EA}"/>
              </a:ext>
            </a:extLst>
          </p:cNvPr>
          <p:cNvPicPr>
            <a:picLocks noChangeAspect="1"/>
          </p:cNvPicPr>
          <p:nvPr/>
        </p:nvPicPr>
        <p:blipFill>
          <a:blip r:embed="rId7"/>
          <a:srcRect/>
          <a:stretch/>
        </p:blipFill>
        <p:spPr>
          <a:xfrm>
            <a:off x="6064920" y="3064228"/>
            <a:ext cx="3657600" cy="2057399"/>
          </a:xfrm>
          <a:prstGeom prst="rect">
            <a:avLst/>
          </a:prstGeom>
          <a:ln>
            <a:solidFill>
              <a:schemeClr val="tx1">
                <a:lumMod val="50000"/>
                <a:lumOff val="50000"/>
              </a:schemeClr>
            </a:solidFill>
          </a:ln>
        </p:spPr>
      </p:pic>
      <p:pic>
        <p:nvPicPr>
          <p:cNvPr id="11" name="Picture 10">
            <a:extLst>
              <a:ext uri="{FF2B5EF4-FFF2-40B4-BE49-F238E27FC236}">
                <a16:creationId xmlns:a16="http://schemas.microsoft.com/office/drawing/2014/main" id="{0BFA59AD-289B-B97C-2116-8274D0554895}"/>
              </a:ext>
            </a:extLst>
          </p:cNvPr>
          <p:cNvPicPr>
            <a:picLocks noChangeAspect="1"/>
          </p:cNvPicPr>
          <p:nvPr/>
        </p:nvPicPr>
        <p:blipFill>
          <a:blip r:embed="rId8"/>
          <a:srcRect/>
          <a:stretch/>
        </p:blipFill>
        <p:spPr>
          <a:xfrm>
            <a:off x="6592467" y="3521310"/>
            <a:ext cx="3657600" cy="2057400"/>
          </a:xfrm>
          <a:prstGeom prst="rect">
            <a:avLst/>
          </a:prstGeom>
          <a:ln>
            <a:solidFill>
              <a:schemeClr val="tx1">
                <a:lumMod val="50000"/>
                <a:lumOff val="50000"/>
              </a:schemeClr>
            </a:solidFill>
          </a:ln>
        </p:spPr>
      </p:pic>
      <p:pic>
        <p:nvPicPr>
          <p:cNvPr id="12" name="Picture 11">
            <a:extLst>
              <a:ext uri="{FF2B5EF4-FFF2-40B4-BE49-F238E27FC236}">
                <a16:creationId xmlns:a16="http://schemas.microsoft.com/office/drawing/2014/main" id="{36A9E08B-5EE4-AEC0-7311-E4C06BC1ED2A}"/>
              </a:ext>
            </a:extLst>
          </p:cNvPr>
          <p:cNvPicPr>
            <a:picLocks noChangeAspect="1"/>
          </p:cNvPicPr>
          <p:nvPr/>
        </p:nvPicPr>
        <p:blipFill>
          <a:blip r:embed="rId9"/>
          <a:srcRect/>
          <a:stretch/>
        </p:blipFill>
        <p:spPr>
          <a:xfrm>
            <a:off x="7120014" y="3978393"/>
            <a:ext cx="3657600" cy="2057399"/>
          </a:xfrm>
          <a:prstGeom prst="rect">
            <a:avLst/>
          </a:prstGeom>
          <a:ln>
            <a:solidFill>
              <a:schemeClr val="tx1">
                <a:lumMod val="50000"/>
                <a:lumOff val="50000"/>
              </a:schemeClr>
            </a:solidFill>
          </a:ln>
        </p:spPr>
      </p:pic>
      <p:pic>
        <p:nvPicPr>
          <p:cNvPr id="13" name="Picture 12">
            <a:extLst>
              <a:ext uri="{FF2B5EF4-FFF2-40B4-BE49-F238E27FC236}">
                <a16:creationId xmlns:a16="http://schemas.microsoft.com/office/drawing/2014/main" id="{A9CAF1C6-AA9B-1047-4B6A-5380E0DC14CB}"/>
              </a:ext>
            </a:extLst>
          </p:cNvPr>
          <p:cNvPicPr>
            <a:picLocks noChangeAspect="1"/>
          </p:cNvPicPr>
          <p:nvPr/>
        </p:nvPicPr>
        <p:blipFill>
          <a:blip r:embed="rId10"/>
          <a:srcRect/>
          <a:stretch/>
        </p:blipFill>
        <p:spPr>
          <a:xfrm>
            <a:off x="7647560" y="4435476"/>
            <a:ext cx="3657600" cy="2057399"/>
          </a:xfrm>
          <a:prstGeom prst="rect">
            <a:avLst/>
          </a:prstGeom>
          <a:ln>
            <a:solidFill>
              <a:schemeClr val="tx1">
                <a:lumMod val="50000"/>
                <a:lumOff val="50000"/>
              </a:schemeClr>
            </a:solidFill>
          </a:ln>
        </p:spPr>
      </p:pic>
    </p:spTree>
    <p:custDataLst>
      <p:tags r:id="rId1"/>
    </p:custDataLst>
    <p:extLst>
      <p:ext uri="{BB962C8B-B14F-4D97-AF65-F5344CB8AC3E}">
        <p14:creationId xmlns:p14="http://schemas.microsoft.com/office/powerpoint/2010/main" val="244320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title="Ci3T Exemplar Elementary Proceedures for Monitoring">
            <a:extLst>
              <a:ext uri="{FF2B5EF4-FFF2-40B4-BE49-F238E27FC236}">
                <a16:creationId xmlns:a16="http://schemas.microsoft.com/office/drawing/2014/main" id="{A931DA2D-6931-1D4C-A6D8-C9DE96DD0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139" y="182881"/>
            <a:ext cx="8401722" cy="6492239"/>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ight Arrow 3"/>
          <p:cNvSpPr/>
          <p:nvPr/>
        </p:nvSpPr>
        <p:spPr>
          <a:xfrm rot="1478124">
            <a:off x="4872011" y="1635064"/>
            <a:ext cx="3237286" cy="2057400"/>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In future years, consider alternative program goals</a:t>
            </a:r>
          </a:p>
        </p:txBody>
      </p:sp>
      <p:sp>
        <p:nvSpPr>
          <p:cNvPr id="6" name="Right Arrow 5"/>
          <p:cNvSpPr/>
          <p:nvPr/>
        </p:nvSpPr>
        <p:spPr>
          <a:xfrm rot="20995636">
            <a:off x="4415679" y="3829379"/>
            <a:ext cx="3549288" cy="2236043"/>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80% of students meeting reading and math targets on assessments</a:t>
            </a:r>
          </a:p>
        </p:txBody>
      </p:sp>
      <p:grpSp>
        <p:nvGrpSpPr>
          <p:cNvPr id="3" name="Group 2">
            <a:extLst>
              <a:ext uri="{FF2B5EF4-FFF2-40B4-BE49-F238E27FC236}">
                <a16:creationId xmlns:a16="http://schemas.microsoft.com/office/drawing/2014/main" id="{E6BFA185-4DFA-55C1-B7AB-AC6BE7AD53D5}"/>
              </a:ext>
            </a:extLst>
          </p:cNvPr>
          <p:cNvGrpSpPr/>
          <p:nvPr/>
        </p:nvGrpSpPr>
        <p:grpSpPr>
          <a:xfrm>
            <a:off x="835776" y="3320237"/>
            <a:ext cx="2526409" cy="2465936"/>
            <a:chOff x="835776" y="3320237"/>
            <a:chExt cx="2526409" cy="2465936"/>
          </a:xfrm>
        </p:grpSpPr>
        <p:grpSp>
          <p:nvGrpSpPr>
            <p:cNvPr id="5" name="Group 4">
              <a:extLst>
                <a:ext uri="{FF2B5EF4-FFF2-40B4-BE49-F238E27FC236}">
                  <a16:creationId xmlns:a16="http://schemas.microsoft.com/office/drawing/2014/main" id="{851FE1F0-1184-3485-9C44-33C48BF90274}"/>
                </a:ext>
              </a:extLst>
            </p:cNvPr>
            <p:cNvGrpSpPr/>
            <p:nvPr/>
          </p:nvGrpSpPr>
          <p:grpSpPr>
            <a:xfrm rot="21216813">
              <a:off x="835776" y="3320237"/>
              <a:ext cx="2526409" cy="2465936"/>
              <a:chOff x="2336800" y="-477078"/>
              <a:chExt cx="7515616" cy="7335078"/>
            </a:xfrm>
          </p:grpSpPr>
          <p:pic>
            <p:nvPicPr>
              <p:cNvPr id="9" name="Picture 8" title="Sticky note">
                <a:extLst>
                  <a:ext uri="{FF2B5EF4-FFF2-40B4-BE49-F238E27FC236}">
                    <a16:creationId xmlns:a16="http://schemas.microsoft.com/office/drawing/2014/main" id="{BA626AD0-0720-786C-0119-6231EF3CC9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0" name="Picture 9" title="Push pin">
                <a:extLst>
                  <a:ext uri="{FF2B5EF4-FFF2-40B4-BE49-F238E27FC236}">
                    <a16:creationId xmlns:a16="http://schemas.microsoft.com/office/drawing/2014/main" id="{0F756C0E-E655-8E4E-7E43-187E0FCFF49C}"/>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7" name="TextBox 6">
              <a:extLst>
                <a:ext uri="{FF2B5EF4-FFF2-40B4-BE49-F238E27FC236}">
                  <a16:creationId xmlns:a16="http://schemas.microsoft.com/office/drawing/2014/main" id="{E5C0BDB8-5BE0-2113-0C57-FAC974F60AC1}"/>
                </a:ext>
              </a:extLst>
            </p:cNvPr>
            <p:cNvSpPr txBox="1"/>
            <p:nvPr/>
          </p:nvSpPr>
          <p:spPr>
            <a:xfrm rot="21245219">
              <a:off x="967076" y="4072867"/>
              <a:ext cx="23761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Ci3T Blueprint A Primary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(Tier 1) Plan</a:t>
              </a: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a:ln>
                    <a:noFill/>
                  </a:ln>
                  <a:solidFill>
                    <a:srgbClr val="2F4E6D"/>
                  </a:solidFill>
                  <a:effectLst/>
                  <a:uLnTx/>
                  <a:uFillTx/>
                  <a:latin typeface="Arial" panose="020B0604020202020204" pitchFamily="34" charset="0"/>
                  <a:ea typeface="+mn-ea"/>
                  <a:cs typeface="Arial" panose="020B0604020202020204" pitchFamily="34" charset="0"/>
                </a:rPr>
                <a:t>ELEMENTARY</a:t>
              </a:r>
              <a:endParaRPr kumimoji="0" lang="en-US" sz="2400" b="1" i="0" u="none" strike="noStrike" kern="1200" cap="none" spc="0" normalizeH="0" baseline="0" noProof="0">
                <a:ln>
                  <a:noFill/>
                </a:ln>
                <a:solidFill>
                  <a:srgbClr val="2F4E6D"/>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229880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Agenda</a:t>
            </a:r>
          </a:p>
        </p:txBody>
      </p:sp>
      <p:sp>
        <p:nvSpPr>
          <p:cNvPr id="3" name="Content Placeholder 2"/>
          <p:cNvSpPr>
            <a:spLocks noGrp="1"/>
          </p:cNvSpPr>
          <p:nvPr>
            <p:ph idx="1"/>
          </p:nvPr>
        </p:nvSpPr>
        <p:spPr>
          <a:xfrm>
            <a:off x="838199" y="1671386"/>
            <a:ext cx="10938832" cy="5032375"/>
          </a:xfrm>
        </p:spPr>
        <p:txBody>
          <a:bodyPr>
            <a:noAutofit/>
          </a:bodyPr>
          <a:lstStyle/>
          <a:p>
            <a:pPr lvl="0">
              <a:lnSpc>
                <a:spcPct val="100000"/>
              </a:lnSpc>
              <a:spcBef>
                <a:spcPts val="0"/>
              </a:spcBef>
            </a:pPr>
            <a:r>
              <a:rPr lang="en-US" sz="2400" dirty="0"/>
              <a:t>Welcome!           </a:t>
            </a:r>
          </a:p>
          <a:p>
            <a:pPr lvl="0">
              <a:lnSpc>
                <a:spcPct val="100000"/>
              </a:lnSpc>
              <a:spcBef>
                <a:spcPts val="300"/>
              </a:spcBef>
            </a:pPr>
            <a:r>
              <a:rPr lang="en-US" sz="2400" dirty="0"/>
              <a:t>How do we refine our assessment schedule and procedures for monitoring?</a:t>
            </a:r>
          </a:p>
          <a:p>
            <a:pPr lvl="1">
              <a:lnSpc>
                <a:spcPct val="100000"/>
              </a:lnSpc>
              <a:spcBef>
                <a:spcPts val="300"/>
              </a:spcBef>
            </a:pPr>
            <a:r>
              <a:rPr lang="en-US" sz="2000" dirty="0"/>
              <a:t>Revising Ci3T Blueprint D Assessment Schedule</a:t>
            </a:r>
          </a:p>
          <a:p>
            <a:pPr lvl="1">
              <a:lnSpc>
                <a:spcPct val="100000"/>
              </a:lnSpc>
              <a:spcBef>
                <a:spcPts val="300"/>
              </a:spcBef>
            </a:pPr>
            <a:r>
              <a:rPr lang="en-US" sz="2000" dirty="0"/>
              <a:t>Revising procedures for monitoring your plan (Ci3T Blueprint A Primary [Tier 1] Plan)</a:t>
            </a:r>
          </a:p>
          <a:p>
            <a:pPr lvl="0">
              <a:lnSpc>
                <a:spcPct val="100000"/>
              </a:lnSpc>
              <a:spcBef>
                <a:spcPts val="300"/>
              </a:spcBef>
            </a:pPr>
            <a:r>
              <a:rPr lang="en-US" sz="2400" dirty="0"/>
              <a:t>How do we polish our Ci3T Blueprint?</a:t>
            </a:r>
          </a:p>
          <a:p>
            <a:pPr lvl="0">
              <a:lnSpc>
                <a:spcPct val="100000"/>
              </a:lnSpc>
              <a:spcBef>
                <a:spcPts val="300"/>
              </a:spcBef>
            </a:pPr>
            <a:r>
              <a:rPr lang="en-US" sz="2400" dirty="0"/>
              <a:t>How do we present our Ci3T Blueprint A Primary (Tier 1) Plan to our faculty and staff? </a:t>
            </a:r>
            <a:r>
              <a:rPr lang="en-US" sz="2000" dirty="0">
                <a:solidFill>
                  <a:schemeClr val="accent4"/>
                </a:solidFill>
              </a:rPr>
              <a:t>Drafting a plan to present to faculty and staff</a:t>
            </a:r>
          </a:p>
          <a:p>
            <a:pPr lvl="0">
              <a:lnSpc>
                <a:spcPct val="100000"/>
              </a:lnSpc>
              <a:spcBef>
                <a:spcPts val="300"/>
              </a:spcBef>
            </a:pPr>
            <a:r>
              <a:rPr lang="en-US" sz="2400" dirty="0"/>
              <a:t>How do we coordinate supports at the secondary (Tier 2) level?</a:t>
            </a:r>
          </a:p>
          <a:p>
            <a:pPr lvl="1">
              <a:lnSpc>
                <a:spcPct val="100000"/>
              </a:lnSpc>
              <a:spcBef>
                <a:spcPts val="300"/>
              </a:spcBef>
            </a:pPr>
            <a:r>
              <a:rPr lang="en-US" sz="2000" dirty="0"/>
              <a:t>Tier 1 efforts: How is Tier 1 going?</a:t>
            </a:r>
          </a:p>
          <a:p>
            <a:pPr lvl="1">
              <a:lnSpc>
                <a:spcPct val="100000"/>
              </a:lnSpc>
              <a:spcBef>
                <a:spcPts val="300"/>
              </a:spcBef>
            </a:pPr>
            <a:r>
              <a:rPr lang="en-US" sz="2000" dirty="0"/>
              <a:t>Teacher-delivered strategies: How can we empower teachers with low-intensity supports?</a:t>
            </a:r>
          </a:p>
          <a:p>
            <a:pPr lvl="1">
              <a:lnSpc>
                <a:spcPct val="100000"/>
              </a:lnSpc>
              <a:spcBef>
                <a:spcPts val="300"/>
              </a:spcBef>
            </a:pPr>
            <a:r>
              <a:rPr lang="en-US" sz="2000" dirty="0"/>
              <a:t>Organizing secondary (Tier 2) supports</a:t>
            </a:r>
          </a:p>
          <a:p>
            <a:pPr lvl="0">
              <a:lnSpc>
                <a:spcPct val="100000"/>
              </a:lnSpc>
              <a:spcBef>
                <a:spcPts val="300"/>
              </a:spcBef>
            </a:pPr>
            <a:r>
              <a:rPr lang="en-US" sz="2400" dirty="0"/>
              <a:t>Where do we go from here? </a:t>
            </a:r>
            <a:r>
              <a:rPr lang="en-US" sz="2000" dirty="0">
                <a:solidFill>
                  <a:schemeClr val="accent4"/>
                </a:solidFill>
              </a:rPr>
              <a:t>Setting goals for Session </a:t>
            </a:r>
            <a:r>
              <a:rPr lang="en-US" sz="2000">
                <a:solidFill>
                  <a:schemeClr val="accent4"/>
                </a:solidFill>
              </a:rPr>
              <a:t>5 (student </a:t>
            </a:r>
            <a:r>
              <a:rPr lang="en-US" sz="2000" dirty="0">
                <a:solidFill>
                  <a:schemeClr val="accent4"/>
                </a:solidFill>
              </a:rPr>
              <a:t>Ci3T </a:t>
            </a:r>
            <a:r>
              <a:rPr lang="en-US" sz="2000">
                <a:solidFill>
                  <a:schemeClr val="accent4"/>
                </a:solidFill>
              </a:rPr>
              <a:t>Leadership </a:t>
            </a:r>
            <a:br>
              <a:rPr lang="en-US" sz="2000">
                <a:solidFill>
                  <a:schemeClr val="accent4"/>
                </a:solidFill>
              </a:rPr>
            </a:br>
            <a:r>
              <a:rPr lang="en-US" sz="2000">
                <a:solidFill>
                  <a:schemeClr val="accent4"/>
                </a:solidFill>
              </a:rPr>
              <a:t>Team </a:t>
            </a:r>
            <a:r>
              <a:rPr lang="en-US" sz="2000" dirty="0">
                <a:solidFill>
                  <a:schemeClr val="accent4"/>
                </a:solidFill>
              </a:rPr>
              <a:t>members attend!)</a:t>
            </a:r>
            <a:endParaRPr lang="en-US" sz="2400" dirty="0">
              <a:solidFill>
                <a:schemeClr val="accent4"/>
              </a:solidFill>
            </a:endParaRPr>
          </a:p>
        </p:txBody>
      </p:sp>
    </p:spTree>
    <p:custDataLst>
      <p:tags r:id="rId1"/>
    </p:custDataLst>
    <p:extLst>
      <p:ext uri="{BB962C8B-B14F-4D97-AF65-F5344CB8AC3E}">
        <p14:creationId xmlns:p14="http://schemas.microsoft.com/office/powerpoint/2010/main" val="2171066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pic>
        <p:nvPicPr>
          <p:cNvPr id="2" name="Picture 1" title="Ci3T Blueprint A: Proceedures for Monitoring">
            <a:extLst>
              <a:ext uri="{FF2B5EF4-FFF2-40B4-BE49-F238E27FC236}">
                <a16:creationId xmlns:a16="http://schemas.microsoft.com/office/drawing/2014/main" id="{65A083A0-9863-1523-4BA3-6FE466E16A1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770888" y="104776"/>
            <a:ext cx="8650224" cy="6648448"/>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3" name="Right Arrow 5">
            <a:extLst>
              <a:ext uri="{FF2B5EF4-FFF2-40B4-BE49-F238E27FC236}">
                <a16:creationId xmlns:a16="http://schemas.microsoft.com/office/drawing/2014/main" id="{F3D53BFD-62D2-0821-F001-8368043F58BE}"/>
              </a:ext>
            </a:extLst>
          </p:cNvPr>
          <p:cNvSpPr/>
          <p:nvPr/>
        </p:nvSpPr>
        <p:spPr>
          <a:xfrm rot="1278623">
            <a:off x="861356" y="859508"/>
            <a:ext cx="1547133" cy="556662"/>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B515E7CD-DD73-E27F-88B5-46897C55B156}"/>
              </a:ext>
            </a:extLst>
          </p:cNvPr>
          <p:cNvGrpSpPr/>
          <p:nvPr/>
        </p:nvGrpSpPr>
        <p:grpSpPr>
          <a:xfrm rot="21216813">
            <a:off x="8862059" y="3318793"/>
            <a:ext cx="2526409" cy="2465936"/>
            <a:chOff x="2336800" y="-477078"/>
            <a:chExt cx="7515616" cy="7335078"/>
          </a:xfrm>
        </p:grpSpPr>
        <p:pic>
          <p:nvPicPr>
            <p:cNvPr id="5" name="Picture 4" title="Sticky note">
              <a:extLst>
                <a:ext uri="{FF2B5EF4-FFF2-40B4-BE49-F238E27FC236}">
                  <a16:creationId xmlns:a16="http://schemas.microsoft.com/office/drawing/2014/main" id="{943005FA-71EC-5851-AD84-CEF15FD716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6" name="Picture 5" title="Push pin">
              <a:extLst>
                <a:ext uri="{FF2B5EF4-FFF2-40B4-BE49-F238E27FC236}">
                  <a16:creationId xmlns:a16="http://schemas.microsoft.com/office/drawing/2014/main" id="{AC064BCE-486A-9961-264F-9D7FACC9EEC8}"/>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0" name="TextBox 9">
            <a:extLst>
              <a:ext uri="{FF2B5EF4-FFF2-40B4-BE49-F238E27FC236}">
                <a16:creationId xmlns:a16="http://schemas.microsoft.com/office/drawing/2014/main" id="{AA6CC339-068C-6D63-692C-A55C01C4A4A6}"/>
              </a:ext>
            </a:extLst>
          </p:cNvPr>
          <p:cNvSpPr txBox="1"/>
          <p:nvPr/>
        </p:nvSpPr>
        <p:spPr>
          <a:xfrm rot="21245219">
            <a:off x="8957465" y="4187423"/>
            <a:ext cx="24121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Ci3T Blueprint A Primary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(Tier 1) Plan</a:t>
            </a:r>
          </a:p>
        </p:txBody>
      </p:sp>
    </p:spTree>
    <p:custDataLst>
      <p:tags r:id="rId1"/>
    </p:custDataLst>
    <p:extLst>
      <p:ext uri="{BB962C8B-B14F-4D97-AF65-F5344CB8AC3E}">
        <p14:creationId xmlns:p14="http://schemas.microsoft.com/office/powerpoint/2010/main" val="1152847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7">
            <a:extLst>
              <a:ext uri="{FF2B5EF4-FFF2-40B4-BE49-F238E27FC236}">
                <a16:creationId xmlns:a16="http://schemas.microsoft.com/office/drawing/2014/main" id="{2D3A7936-FD45-DA50-B79B-89F7BD0E2D9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11" name="Picture 51">
            <a:extLst>
              <a:ext uri="{FF2B5EF4-FFF2-40B4-BE49-F238E27FC236}">
                <a16:creationId xmlns:a16="http://schemas.microsoft.com/office/drawing/2014/main" id="{77312FBE-FD03-1D9D-1F27-2D5D1E1EFFF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12" name="Picture 50">
            <a:extLst>
              <a:ext uri="{FF2B5EF4-FFF2-40B4-BE49-F238E27FC236}">
                <a16:creationId xmlns:a16="http://schemas.microsoft.com/office/drawing/2014/main" id="{C88C5706-C6DE-75FF-4395-6BB54D33CC7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13" name="Picture 49">
            <a:extLst>
              <a:ext uri="{FF2B5EF4-FFF2-40B4-BE49-F238E27FC236}">
                <a16:creationId xmlns:a16="http://schemas.microsoft.com/office/drawing/2014/main" id="{89A369D4-93AE-E868-15E3-F9907C4BA65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14" name="Picture 48">
            <a:extLst>
              <a:ext uri="{FF2B5EF4-FFF2-40B4-BE49-F238E27FC236}">
                <a16:creationId xmlns:a16="http://schemas.microsoft.com/office/drawing/2014/main" id="{628C6D9B-6707-E7BD-2673-6FC8AD84DEE9}"/>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15" name="Picture 42">
            <a:extLst>
              <a:ext uri="{FF2B5EF4-FFF2-40B4-BE49-F238E27FC236}">
                <a16:creationId xmlns:a16="http://schemas.microsoft.com/office/drawing/2014/main" id="{CED38B13-BFF9-8E1E-DE5D-674EF34773F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16" name="Picture 46">
            <a:extLst>
              <a:ext uri="{FF2B5EF4-FFF2-40B4-BE49-F238E27FC236}">
                <a16:creationId xmlns:a16="http://schemas.microsoft.com/office/drawing/2014/main" id="{74D39FDC-580E-8636-715A-EF2E3B4AF6D2}"/>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18" name="Picture 45">
            <a:extLst>
              <a:ext uri="{FF2B5EF4-FFF2-40B4-BE49-F238E27FC236}">
                <a16:creationId xmlns:a16="http://schemas.microsoft.com/office/drawing/2014/main" id="{C22044B2-ED5C-60C9-E234-C6B76B34EE54}"/>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19" name="Picture 44">
            <a:extLst>
              <a:ext uri="{FF2B5EF4-FFF2-40B4-BE49-F238E27FC236}">
                <a16:creationId xmlns:a16="http://schemas.microsoft.com/office/drawing/2014/main" id="{AC29A1F8-EB3E-EE64-2070-D18923958DCC}"/>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20" name="Picture 43">
            <a:extLst>
              <a:ext uri="{FF2B5EF4-FFF2-40B4-BE49-F238E27FC236}">
                <a16:creationId xmlns:a16="http://schemas.microsoft.com/office/drawing/2014/main" id="{2051B89C-D18B-DEF5-C5AE-916F252014E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21" name="Picture 41">
            <a:extLst>
              <a:ext uri="{FF2B5EF4-FFF2-40B4-BE49-F238E27FC236}">
                <a16:creationId xmlns:a16="http://schemas.microsoft.com/office/drawing/2014/main" id="{763FDDCC-6823-E3F9-9D31-1F68A8D83B2E}"/>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22" name="Picture 40">
            <a:extLst>
              <a:ext uri="{FF2B5EF4-FFF2-40B4-BE49-F238E27FC236}">
                <a16:creationId xmlns:a16="http://schemas.microsoft.com/office/drawing/2014/main" id="{5C377D3F-C072-17A0-0366-5CE6670C8782}"/>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27" name="Picture 39">
            <a:extLst>
              <a:ext uri="{FF2B5EF4-FFF2-40B4-BE49-F238E27FC236}">
                <a16:creationId xmlns:a16="http://schemas.microsoft.com/office/drawing/2014/main" id="{EEAB3BC3-9D32-1734-E201-7D034D21E941}"/>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28" name="Picture 38">
            <a:extLst>
              <a:ext uri="{FF2B5EF4-FFF2-40B4-BE49-F238E27FC236}">
                <a16:creationId xmlns:a16="http://schemas.microsoft.com/office/drawing/2014/main" id="{C00AFA44-3698-43A2-D2DC-5A228227533C}"/>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29" name="Picture 33">
            <a:extLst>
              <a:ext uri="{FF2B5EF4-FFF2-40B4-BE49-F238E27FC236}">
                <a16:creationId xmlns:a16="http://schemas.microsoft.com/office/drawing/2014/main" id="{F1525620-D2CE-0441-023F-A2D92E5FBF0E}"/>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30" name="Picture 36">
            <a:extLst>
              <a:ext uri="{FF2B5EF4-FFF2-40B4-BE49-F238E27FC236}">
                <a16:creationId xmlns:a16="http://schemas.microsoft.com/office/drawing/2014/main" id="{3BACFF40-DDED-6FFF-4FEC-814D643461BB}"/>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886981" y="4349196"/>
            <a:ext cx="4418038" cy="1566680"/>
          </a:xfrm>
          <a:prstGeom prst="rect">
            <a:avLst/>
          </a:prstGeom>
          <a:noFill/>
        </p:spPr>
      </p:pic>
      <p:pic>
        <p:nvPicPr>
          <p:cNvPr id="31" name="Picture 32">
            <a:extLst>
              <a:ext uri="{FF2B5EF4-FFF2-40B4-BE49-F238E27FC236}">
                <a16:creationId xmlns:a16="http://schemas.microsoft.com/office/drawing/2014/main" id="{788ADBF0-325A-1B9F-021D-4168A7286ED5}"/>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886982" y="4349196"/>
            <a:ext cx="4418036" cy="1566680"/>
          </a:xfrm>
          <a:prstGeom prst="rect">
            <a:avLst/>
          </a:prstGeom>
          <a:noFill/>
        </p:spPr>
      </p:pic>
      <p:pic>
        <p:nvPicPr>
          <p:cNvPr id="2" name="Picture 1"/>
          <p:cNvPicPr>
            <a:picLocks noChangeAspect="1"/>
          </p:cNvPicPr>
          <p:nvPr/>
        </p:nvPicPr>
        <p:blipFill>
          <a:blip r:embed="rId21"/>
          <a:srcRect/>
          <a:stretch/>
        </p:blipFill>
        <p:spPr>
          <a:xfrm>
            <a:off x="6764056" y="196666"/>
            <a:ext cx="5183958" cy="4005786"/>
          </a:xfrm>
          <a:prstGeom prst="rect">
            <a:avLst/>
          </a:prstGeom>
          <a:noFill/>
          <a:ln>
            <a:solidFill>
              <a:schemeClr val="tx1">
                <a:lumMod val="50000"/>
                <a:lumOff val="50000"/>
              </a:schemeClr>
            </a:solidFill>
          </a:ln>
          <a:effectLst/>
        </p:spPr>
      </p:pic>
      <p:pic>
        <p:nvPicPr>
          <p:cNvPr id="17" name="Picture 16" title="Ci3T Blueprint A">
            <a:extLst>
              <a:ext uri="{FF2B5EF4-FFF2-40B4-BE49-F238E27FC236}">
                <a16:creationId xmlns:a16="http://schemas.microsoft.com/office/drawing/2014/main" id="{EE70424A-0D89-0543-8041-0C4E8794DBB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7720" t="5928" r="4484" b="34314"/>
          <a:stretch/>
        </p:blipFill>
        <p:spPr>
          <a:xfrm>
            <a:off x="135711" y="113394"/>
            <a:ext cx="6304014" cy="3315606"/>
          </a:xfrm>
          <a:prstGeom prst="rect">
            <a:avLst/>
          </a:prstGeom>
          <a:noFill/>
          <a:ln>
            <a:noFill/>
          </a:ln>
          <a:effectLst>
            <a:outerShdw blurRad="292100" dist="139700" dir="2700000" algn="tl" rotWithShape="0">
              <a:srgbClr val="333333">
                <a:alpha val="65000"/>
              </a:srgbClr>
            </a:outerShdw>
          </a:effectLst>
        </p:spPr>
      </p:pic>
      <p:grpSp>
        <p:nvGrpSpPr>
          <p:cNvPr id="23" name="Group 22"/>
          <p:cNvGrpSpPr/>
          <p:nvPr/>
        </p:nvGrpSpPr>
        <p:grpSpPr>
          <a:xfrm rot="21216813">
            <a:off x="8014688" y="2374264"/>
            <a:ext cx="3376753" cy="3409640"/>
            <a:chOff x="2336801" y="-738633"/>
            <a:chExt cx="7515616" cy="7351280"/>
          </a:xfrm>
        </p:grpSpPr>
        <p:pic>
          <p:nvPicPr>
            <p:cNvPr id="24" name="Picture 23"/>
            <p:cNvPicPr>
              <a:picLocks/>
            </p:cNvPicPr>
            <p:nvPr/>
          </p:nvPicPr>
          <p:blipFill>
            <a:blip r:embed="rId23" cstate="print">
              <a:extLst>
                <a:ext uri="{28A0092B-C50C-407E-A947-70E740481C1C}">
                  <a14:useLocalDpi xmlns:a14="http://schemas.microsoft.com/office/drawing/2010/main" val="0"/>
                </a:ext>
              </a:extLst>
            </a:blip>
            <a:stretch>
              <a:fillRect/>
            </a:stretch>
          </p:blipFill>
          <p:spPr>
            <a:xfrm>
              <a:off x="2336801" y="0"/>
              <a:ext cx="7515616" cy="6612647"/>
            </a:xfrm>
            <a:prstGeom prst="rect">
              <a:avLst/>
            </a:prstGeom>
          </p:spPr>
        </p:pic>
        <p:pic>
          <p:nvPicPr>
            <p:cNvPr id="25" name="Picture 24"/>
            <p:cNvPicPr>
              <a:picLocks noChangeAspect="1"/>
            </p:cNvPicPr>
            <p:nvPr/>
          </p:nvPicPr>
          <p:blipFill>
            <a:blip r:embed="rId24" cstate="print">
              <a:grayscl/>
              <a:extLst>
                <a:ext uri="{28A0092B-C50C-407E-A947-70E740481C1C}">
                  <a14:useLocalDpi xmlns:a14="http://schemas.microsoft.com/office/drawing/2010/main" val="0"/>
                </a:ext>
              </a:extLst>
            </a:blip>
            <a:stretch>
              <a:fillRect/>
            </a:stretch>
          </p:blipFill>
          <p:spPr>
            <a:xfrm>
              <a:off x="4178154" y="-738633"/>
              <a:ext cx="3142968" cy="2956352"/>
            </a:xfrm>
            <a:prstGeom prst="rect">
              <a:avLst/>
            </a:prstGeom>
          </p:spPr>
        </p:pic>
      </p:grpSp>
      <p:sp>
        <p:nvSpPr>
          <p:cNvPr id="26" name="Rectangle 25"/>
          <p:cNvSpPr/>
          <p:nvPr/>
        </p:nvSpPr>
        <p:spPr>
          <a:xfrm rot="21226597">
            <a:off x="8241127" y="3240434"/>
            <a:ext cx="3017047" cy="2215991"/>
          </a:xfrm>
          <a:prstGeom prst="rect">
            <a:avLst/>
          </a:prstGeom>
        </p:spPr>
        <p:txBody>
          <a:bodyPr wrap="square">
            <a:spAutoFit/>
          </a:bodyPr>
          <a:lstStyle/>
          <a:p>
            <a:pPr algn="ctr"/>
            <a:r>
              <a:rPr lang="en-US" sz="1800" dirty="0"/>
              <a:t>Next draft of:</a:t>
            </a:r>
          </a:p>
          <a:p>
            <a:pPr algn="ctr"/>
            <a:r>
              <a:rPr lang="en-US" sz="2000" b="1" dirty="0"/>
              <a:t>Ci3T Blueprint A Primary (Tier 1) Plan </a:t>
            </a:r>
            <a:r>
              <a:rPr lang="en-US" sz="2000" b="1" dirty="0">
                <a:solidFill>
                  <a:sysClr val="windowText" lastClr="000000"/>
                </a:solidFill>
                <a:cs typeface="Arial" panose="020B0604020202020204" pitchFamily="34" charset="0"/>
              </a:rPr>
              <a:t> </a:t>
            </a:r>
            <a:r>
              <a:rPr lang="en-US" sz="2000" dirty="0">
                <a:solidFill>
                  <a:sysClr val="windowText" lastClr="000000"/>
                </a:solidFill>
                <a:cs typeface="Arial" panose="020B0604020202020204" pitchFamily="34" charset="0"/>
              </a:rPr>
              <a:t>and</a:t>
            </a:r>
            <a:endParaRPr lang="en-US" sz="2000" b="1" dirty="0"/>
          </a:p>
          <a:p>
            <a:pPr algn="ctr"/>
            <a:r>
              <a:rPr lang="en-US" sz="2000" b="1" dirty="0">
                <a:solidFill>
                  <a:sysClr val="windowText" lastClr="000000"/>
                </a:solidFill>
                <a:cs typeface="Arial" panose="020B0604020202020204" pitchFamily="34" charset="0"/>
              </a:rPr>
              <a:t>Ci3T Blueprint D </a:t>
            </a:r>
          </a:p>
          <a:p>
            <a:pPr algn="ctr"/>
            <a:r>
              <a:rPr lang="en-US" sz="2000" b="1" dirty="0">
                <a:solidFill>
                  <a:sysClr val="windowText" lastClr="000000"/>
                </a:solidFill>
                <a:cs typeface="Arial" panose="020B0604020202020204" pitchFamily="34" charset="0"/>
              </a:rPr>
              <a:t>Assessment Schedule</a:t>
            </a:r>
          </a:p>
          <a:p>
            <a:pPr algn="ctr"/>
            <a:r>
              <a:rPr lang="en-US" sz="2000" b="1" dirty="0">
                <a:solidFill>
                  <a:schemeClr val="accent5"/>
                </a:solidFill>
              </a:rPr>
              <a:t>15 minutes</a:t>
            </a:r>
          </a:p>
        </p:txBody>
      </p:sp>
    </p:spTree>
    <p:custDataLst>
      <p:tags r:id="rId1"/>
    </p:custDataLst>
    <p:extLst>
      <p:ext uri="{BB962C8B-B14F-4D97-AF65-F5344CB8AC3E}">
        <p14:creationId xmlns:p14="http://schemas.microsoft.com/office/powerpoint/2010/main" val="2561213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3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8F360-00CD-EF41-A2DA-1E3327BEA5E4}"/>
              </a:ext>
            </a:extLst>
          </p:cNvPr>
          <p:cNvPicPr>
            <a:picLocks noChangeAspect="1"/>
          </p:cNvPicPr>
          <p:nvPr/>
        </p:nvPicPr>
        <p:blipFill>
          <a:blip r:embed="rId4">
            <a:alphaModFix amt="12000"/>
          </a:blip>
          <a:srcRect t="3125" b="3125"/>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p:spPr>
        <p:txBody>
          <a:bodyPr>
            <a:normAutofit/>
          </a:bodyPr>
          <a:lstStyle/>
          <a:p>
            <a:r>
              <a:rPr lang="en-US"/>
              <a:t>How do we polish our Ci3T Blueprint?</a:t>
            </a:r>
          </a:p>
        </p:txBody>
      </p:sp>
      <p:sp>
        <p:nvSpPr>
          <p:cNvPr id="4" name="Text Placeholder 3"/>
          <p:cNvSpPr>
            <a:spLocks noGrp="1"/>
          </p:cNvSpPr>
          <p:nvPr>
            <p:ph type="body" idx="1"/>
          </p:nvPr>
        </p:nvSpPr>
        <p:spPr>
          <a:xfrm>
            <a:off x="831850" y="4589463"/>
            <a:ext cx="10515600" cy="1500187"/>
          </a:xfrm>
        </p:spPr>
        <p:txBody>
          <a:bodyPr/>
          <a:lstStyle/>
          <a:p>
            <a:r>
              <a:rPr lang="en-US" dirty="0"/>
              <a:t>It is time to polish your Ci3T plan draft and prepare to present it to your faculty and staff for feedback!</a:t>
            </a:r>
          </a:p>
        </p:txBody>
      </p:sp>
    </p:spTree>
    <p:custDataLst>
      <p:tags r:id="rId1"/>
    </p:custDataLst>
    <p:extLst>
      <p:ext uri="{BB962C8B-B14F-4D97-AF65-F5344CB8AC3E}">
        <p14:creationId xmlns:p14="http://schemas.microsoft.com/office/powerpoint/2010/main" val="1486586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Picture of team of 5 people working around a laptop">
            <a:extLst>
              <a:ext uri="{FF2B5EF4-FFF2-40B4-BE49-F238E27FC236}">
                <a16:creationId xmlns:a16="http://schemas.microsoft.com/office/drawing/2014/main" id="{8E84C971-BA10-D84E-BA87-76B2E1C58CA2}"/>
              </a:ext>
            </a:extLst>
          </p:cNvPr>
          <p:cNvPicPr>
            <a:picLocks/>
          </p:cNvPicPr>
          <p:nvPr/>
        </p:nvPicPr>
        <p:blipFill>
          <a:blip r:embed="rId4"/>
          <a:stretch>
            <a:fillRect/>
          </a:stretch>
        </p:blipFill>
        <p:spPr>
          <a:xfrm>
            <a:off x="7591425" y="0"/>
            <a:ext cx="4600575" cy="6858000"/>
          </a:xfrm>
          <a:prstGeom prst="rect">
            <a:avLst/>
          </a:prstGeom>
        </p:spPr>
      </p:pic>
      <p:grpSp>
        <p:nvGrpSpPr>
          <p:cNvPr id="11" name="Group 10">
            <a:extLst>
              <a:ext uri="{FF2B5EF4-FFF2-40B4-BE49-F238E27FC236}">
                <a16:creationId xmlns:a16="http://schemas.microsoft.com/office/drawing/2014/main" id="{F755024E-E6DB-D34A-A47E-CD961B7D96E0}"/>
              </a:ext>
            </a:extLst>
          </p:cNvPr>
          <p:cNvGrpSpPr/>
          <p:nvPr/>
        </p:nvGrpSpPr>
        <p:grpSpPr>
          <a:xfrm>
            <a:off x="733481" y="734284"/>
            <a:ext cx="6744920" cy="5811482"/>
            <a:chOff x="-34727" y="790040"/>
            <a:chExt cx="5877856" cy="4572636"/>
          </a:xfrm>
        </p:grpSpPr>
        <p:sp>
          <p:nvSpPr>
            <p:cNvPr id="8" name="Bent Arrow 7">
              <a:extLst>
                <a:ext uri="{FF2B5EF4-FFF2-40B4-BE49-F238E27FC236}">
                  <a16:creationId xmlns:a16="http://schemas.microsoft.com/office/drawing/2014/main" id="{257258AB-945E-AB43-A82C-130165F8D36F}"/>
                </a:ext>
              </a:extLst>
            </p:cNvPr>
            <p:cNvSpPr/>
            <p:nvPr/>
          </p:nvSpPr>
          <p:spPr>
            <a:xfrm flipV="1">
              <a:off x="1770804" y="3055724"/>
              <a:ext cx="4072325" cy="2306952"/>
            </a:xfrm>
            <a:prstGeom prst="bentArrow">
              <a:avLst>
                <a:gd name="adj1" fmla="val 35340"/>
                <a:gd name="adj2" fmla="val 32324"/>
                <a:gd name="adj3" fmla="val 25000"/>
                <a:gd name="adj4" fmla="val 43750"/>
              </a:avLst>
            </a:prstGeom>
            <a:solidFill>
              <a:schemeClr val="accent5"/>
            </a:solidFill>
          </p:spPr>
          <p:style>
            <a:lnRef idx="2">
              <a:schemeClr val="lt1">
                <a:hueOff val="0"/>
                <a:satOff val="0"/>
                <a:lumOff val="0"/>
                <a:alphaOff val="0"/>
              </a:schemeClr>
            </a:lnRef>
            <a:fillRef idx="1">
              <a:schemeClr val="accent5">
                <a:shade val="80000"/>
                <a:hueOff val="0"/>
                <a:satOff val="0"/>
                <a:lumOff val="0"/>
                <a:alphaOff val="0"/>
              </a:schemeClr>
            </a:fillRef>
            <a:effectRef idx="0">
              <a:schemeClr val="accent5">
                <a:shade val="80000"/>
                <a:hueOff val="0"/>
                <a:satOff val="0"/>
                <a:lumOff val="0"/>
                <a:alphaOff val="0"/>
              </a:schemeClr>
            </a:effectRef>
            <a:fontRef idx="minor">
              <a:schemeClr val="lt1"/>
            </a:fontRef>
          </p:style>
          <p:txBody>
            <a:bodyPr spcFirstLastPara="0" vert="horz" wrap="square" lIns="183477" tIns="183477" rIns="183477" bIns="183477" numCol="1" spcCol="1270" anchor="ctr" anchorCtr="0">
              <a:noAutofit/>
            </a:bodyPr>
            <a:lstStyle/>
            <a:p>
              <a:pPr algn="ctr" defTabSz="844550">
                <a:spcBef>
                  <a:spcPct val="0"/>
                </a:spcBef>
              </a:pPr>
              <a:endParaRPr lang="en-US" sz="1900"/>
            </a:p>
          </p:txBody>
        </p:sp>
        <p:sp>
          <p:nvSpPr>
            <p:cNvPr id="7" name="Freeform 6">
              <a:extLst>
                <a:ext uri="{FF2B5EF4-FFF2-40B4-BE49-F238E27FC236}">
                  <a16:creationId xmlns:a16="http://schemas.microsoft.com/office/drawing/2014/main" id="{24B0CA1F-825A-814F-A5D2-80C079E1065D}"/>
                </a:ext>
              </a:extLst>
            </p:cNvPr>
            <p:cNvSpPr/>
            <p:nvPr/>
          </p:nvSpPr>
          <p:spPr>
            <a:xfrm>
              <a:off x="-34727" y="790040"/>
              <a:ext cx="4521979" cy="2275623"/>
            </a:xfrm>
            <a:custGeom>
              <a:avLst/>
              <a:gdLst>
                <a:gd name="connsiteX0" fmla="*/ 0 w 4072325"/>
                <a:gd name="connsiteY0" fmla="*/ 379278 h 2275623"/>
                <a:gd name="connsiteX1" fmla="*/ 379278 w 4072325"/>
                <a:gd name="connsiteY1" fmla="*/ 0 h 2275623"/>
                <a:gd name="connsiteX2" fmla="*/ 3693047 w 4072325"/>
                <a:gd name="connsiteY2" fmla="*/ 0 h 2275623"/>
                <a:gd name="connsiteX3" fmla="*/ 4072325 w 4072325"/>
                <a:gd name="connsiteY3" fmla="*/ 379278 h 2275623"/>
                <a:gd name="connsiteX4" fmla="*/ 4072325 w 4072325"/>
                <a:gd name="connsiteY4" fmla="*/ 1896345 h 2275623"/>
                <a:gd name="connsiteX5" fmla="*/ 3693047 w 4072325"/>
                <a:gd name="connsiteY5" fmla="*/ 2275623 h 2275623"/>
                <a:gd name="connsiteX6" fmla="*/ 379278 w 4072325"/>
                <a:gd name="connsiteY6" fmla="*/ 2275623 h 2275623"/>
                <a:gd name="connsiteX7" fmla="*/ 0 w 4072325"/>
                <a:gd name="connsiteY7" fmla="*/ 1896345 h 2275623"/>
                <a:gd name="connsiteX8" fmla="*/ 0 w 4072325"/>
                <a:gd name="connsiteY8" fmla="*/ 379278 h 227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2325" h="2275623">
                  <a:moveTo>
                    <a:pt x="0" y="379278"/>
                  </a:moveTo>
                  <a:cubicBezTo>
                    <a:pt x="0" y="169809"/>
                    <a:pt x="169809" y="0"/>
                    <a:pt x="379278" y="0"/>
                  </a:cubicBezTo>
                  <a:lnTo>
                    <a:pt x="3693047" y="0"/>
                  </a:lnTo>
                  <a:cubicBezTo>
                    <a:pt x="3902516" y="0"/>
                    <a:pt x="4072325" y="169809"/>
                    <a:pt x="4072325" y="379278"/>
                  </a:cubicBezTo>
                  <a:lnTo>
                    <a:pt x="4072325" y="1896345"/>
                  </a:lnTo>
                  <a:cubicBezTo>
                    <a:pt x="4072325" y="2105814"/>
                    <a:pt x="3902516" y="2275623"/>
                    <a:pt x="3693047" y="2275623"/>
                  </a:cubicBezTo>
                  <a:lnTo>
                    <a:pt x="379278" y="2275623"/>
                  </a:lnTo>
                  <a:cubicBezTo>
                    <a:pt x="169809" y="2275623"/>
                    <a:pt x="0" y="2105814"/>
                    <a:pt x="0" y="1896345"/>
                  </a:cubicBezTo>
                  <a:lnTo>
                    <a:pt x="0" y="379278"/>
                  </a:lnTo>
                  <a:close/>
                </a:path>
              </a:pathLst>
            </a:custGeom>
            <a:solidFill>
              <a:schemeClr val="accent5"/>
            </a:solidFill>
            <a:ln>
              <a:noFill/>
            </a:ln>
          </p:spPr>
          <p:style>
            <a:lnRef idx="2">
              <a:schemeClr val="lt1">
                <a:hueOff val="0"/>
                <a:satOff val="0"/>
                <a:lumOff val="0"/>
                <a:alphaOff val="0"/>
              </a:schemeClr>
            </a:lnRef>
            <a:fillRef idx="1">
              <a:schemeClr val="accent5">
                <a:shade val="80000"/>
                <a:hueOff val="0"/>
                <a:satOff val="0"/>
                <a:lumOff val="0"/>
                <a:alphaOff val="0"/>
              </a:schemeClr>
            </a:fillRef>
            <a:effectRef idx="0">
              <a:schemeClr val="accent5">
                <a:shade val="80000"/>
                <a:hueOff val="0"/>
                <a:satOff val="0"/>
                <a:lumOff val="0"/>
                <a:alphaOff val="0"/>
              </a:schemeClr>
            </a:effectRef>
            <a:fontRef idx="minor">
              <a:schemeClr val="lt1"/>
            </a:fontRef>
          </p:style>
          <p:txBody>
            <a:bodyPr spcFirstLastPara="0" vert="horz" wrap="square" lIns="183477" tIns="183477" rIns="183477" bIns="183477" numCol="1" spcCol="1270" anchor="ctr" anchorCtr="0">
              <a:noAutofit/>
            </a:bodyPr>
            <a:lstStyle/>
            <a:p>
              <a:pPr marL="0" lvl="0" indent="0" algn="ctr" defTabSz="844550">
                <a:lnSpc>
                  <a:spcPct val="100000"/>
                </a:lnSpc>
                <a:spcBef>
                  <a:spcPct val="0"/>
                </a:spcBef>
                <a:spcAft>
                  <a:spcPts val="0"/>
                </a:spcAft>
                <a:buNone/>
              </a:pPr>
              <a:r>
                <a:rPr lang="en-US" sz="2800" kern="1200" dirty="0"/>
                <a:t>2 members of your team will later draft a presentation to share with your faculty and staff at your next meeting </a:t>
              </a:r>
            </a:p>
            <a:p>
              <a:pPr marL="0" lvl="0" indent="0" algn="ctr" defTabSz="844550">
                <a:lnSpc>
                  <a:spcPct val="100000"/>
                </a:lnSpc>
                <a:spcBef>
                  <a:spcPct val="0"/>
                </a:spcBef>
                <a:spcAft>
                  <a:spcPts val="0"/>
                </a:spcAft>
                <a:buNone/>
              </a:pPr>
              <a:r>
                <a:rPr lang="en-US" sz="2800" kern="1200" dirty="0"/>
                <a:t>(</a:t>
              </a:r>
              <a:r>
                <a:rPr lang="en-US" sz="2800" b="1" kern="1200" dirty="0"/>
                <a:t>IM02 Faculty  and Staff Presentation</a:t>
              </a:r>
              <a:r>
                <a:rPr lang="en-US" sz="2800" kern="1200" dirty="0"/>
                <a:t>)</a:t>
              </a:r>
            </a:p>
          </p:txBody>
        </p:sp>
        <p:sp>
          <p:nvSpPr>
            <p:cNvPr id="10" name="TextBox 9">
              <a:extLst>
                <a:ext uri="{FF2B5EF4-FFF2-40B4-BE49-F238E27FC236}">
                  <a16:creationId xmlns:a16="http://schemas.microsoft.com/office/drawing/2014/main" id="{302434A7-3D92-BD4B-8D69-15A12F82EE63}"/>
                </a:ext>
              </a:extLst>
            </p:cNvPr>
            <p:cNvSpPr txBox="1"/>
            <p:nvPr/>
          </p:nvSpPr>
          <p:spPr>
            <a:xfrm>
              <a:off x="2485671" y="4374520"/>
              <a:ext cx="3045077" cy="508551"/>
            </a:xfrm>
            <a:prstGeom prst="rect">
              <a:avLst/>
            </a:prstGeom>
            <a:noFill/>
          </p:spPr>
          <p:txBody>
            <a:bodyPr wrap="square" rtlCol="0">
              <a:spAutoFit/>
            </a:bodyPr>
            <a:lstStyle/>
            <a:p>
              <a:r>
                <a:rPr lang="en-US" sz="1800" dirty="0">
                  <a:solidFill>
                    <a:schemeClr val="bg1"/>
                  </a:solidFill>
                </a:rPr>
                <a:t>Add each section of your plan to the PPT as you polish the draft</a:t>
              </a:r>
            </a:p>
          </p:txBody>
        </p:sp>
      </p:grpSp>
      <p:grpSp>
        <p:nvGrpSpPr>
          <p:cNvPr id="15" name="Group 14">
            <a:extLst>
              <a:ext uri="{FF2B5EF4-FFF2-40B4-BE49-F238E27FC236}">
                <a16:creationId xmlns:a16="http://schemas.microsoft.com/office/drawing/2014/main" id="{D464509F-58A1-4A48-A4C3-BD3AF737A487}"/>
              </a:ext>
            </a:extLst>
          </p:cNvPr>
          <p:cNvGrpSpPr/>
          <p:nvPr/>
        </p:nvGrpSpPr>
        <p:grpSpPr>
          <a:xfrm rot="21216813">
            <a:off x="5123041" y="3064559"/>
            <a:ext cx="1396523" cy="1367728"/>
            <a:chOff x="2336800" y="-477078"/>
            <a:chExt cx="7515616" cy="7335078"/>
          </a:xfrm>
        </p:grpSpPr>
        <p:pic>
          <p:nvPicPr>
            <p:cNvPr id="16" name="Picture 15" title="Sticky note">
              <a:extLst>
                <a:ext uri="{FF2B5EF4-FFF2-40B4-BE49-F238E27FC236}">
                  <a16:creationId xmlns:a16="http://schemas.microsoft.com/office/drawing/2014/main" id="{BAFEF4C1-7E29-3540-975F-591AEE4B7F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7" name="Picture 16" title="Push pin">
              <a:extLst>
                <a:ext uri="{FF2B5EF4-FFF2-40B4-BE49-F238E27FC236}">
                  <a16:creationId xmlns:a16="http://schemas.microsoft.com/office/drawing/2014/main" id="{90871E32-8CDE-434C-958E-6E9C00DF849C}"/>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8" name="Rectangle 17">
            <a:extLst>
              <a:ext uri="{FF2B5EF4-FFF2-40B4-BE49-F238E27FC236}">
                <a16:creationId xmlns:a16="http://schemas.microsoft.com/office/drawing/2014/main" id="{D02F15D1-16B7-804A-BEAB-40282F22FE90}"/>
              </a:ext>
            </a:extLst>
          </p:cNvPr>
          <p:cNvSpPr/>
          <p:nvPr/>
        </p:nvSpPr>
        <p:spPr>
          <a:xfrm rot="21226597">
            <a:off x="4960430" y="3511731"/>
            <a:ext cx="1731638" cy="584775"/>
          </a:xfrm>
          <a:prstGeom prst="rect">
            <a:avLst/>
          </a:prstGeom>
        </p:spPr>
        <p:txBody>
          <a:bodyPr wrap="square">
            <a:spAutoFit/>
          </a:bodyPr>
          <a:lstStyle/>
          <a:p>
            <a:pPr algn="ctr"/>
            <a:r>
              <a:rPr lang="en-US" sz="3200" dirty="0">
                <a:latin typeface="Arial" panose="020B0604020202020204" pitchFamily="34" charset="0"/>
                <a:cs typeface="Arial" panose="020B0604020202020204" pitchFamily="34" charset="0"/>
              </a:rPr>
              <a:t>IM02</a:t>
            </a:r>
            <a:endParaRPr lang="en-US" sz="32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59166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chemeClr val="accent5">
                <a:lumMod val="5000"/>
                <a:lumOff val="95000"/>
              </a:schemeClr>
            </a:gs>
            <a:gs pos="86000">
              <a:schemeClr val="accent5">
                <a:alpha val="93000"/>
              </a:schemeClr>
            </a:gs>
            <a:gs pos="91000">
              <a:schemeClr val="accent5">
                <a:alpha val="80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4" name="Picture 13" title="Man and woman working at a laptop">
            <a:extLst>
              <a:ext uri="{FF2B5EF4-FFF2-40B4-BE49-F238E27FC236}">
                <a16:creationId xmlns:a16="http://schemas.microsoft.com/office/drawing/2014/main" id="{6A297125-DF51-8641-81C1-CF2C818290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2013" y="4366478"/>
            <a:ext cx="3111500" cy="2057400"/>
          </a:xfrm>
          <a:prstGeom prst="roundRect">
            <a:avLst>
              <a:gd name="adj" fmla="val 8594"/>
            </a:avLst>
          </a:prstGeom>
          <a:solidFill>
            <a:srgbClr val="FFFFFF">
              <a:shade val="85000"/>
            </a:srgbClr>
          </a:solidFill>
          <a:ln>
            <a:noFill/>
          </a:ln>
          <a:effectLst>
            <a:reflection blurRad="6350" stA="52000" endA="300" endPos="35000" dir="5400000" sy="-100000" algn="bl" rotWithShape="0"/>
          </a:effectLst>
          <a:scene3d>
            <a:camera prst="isometricOffAxis2Left">
              <a:rot lat="1080000" lon="600000" rev="0"/>
            </a:camera>
            <a:lightRig rig="threePt" dir="t"/>
          </a:scene3d>
        </p:spPr>
      </p:pic>
      <p:pic>
        <p:nvPicPr>
          <p:cNvPr id="9" name="Graphic 8" title="Projection screen">
            <a:extLst>
              <a:ext uri="{FF2B5EF4-FFF2-40B4-BE49-F238E27FC236}">
                <a16:creationId xmlns:a16="http://schemas.microsoft.com/office/drawing/2014/main" id="{3DB61BC8-A423-1644-A931-AB6646718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66038" y="198781"/>
            <a:ext cx="5844208" cy="6850984"/>
          </a:xfrm>
          <a:prstGeom prst="rect">
            <a:avLst/>
          </a:prstGeom>
        </p:spPr>
      </p:pic>
      <p:pic>
        <p:nvPicPr>
          <p:cNvPr id="7" name="Picture 6">
            <a:extLst>
              <a:ext uri="{FF2B5EF4-FFF2-40B4-BE49-F238E27FC236}">
                <a16:creationId xmlns:a16="http://schemas.microsoft.com/office/drawing/2014/main" id="{DEBCEEB2-ED9B-8844-AE20-7C67EA4015DB}"/>
              </a:ext>
            </a:extLst>
          </p:cNvPr>
          <p:cNvPicPr>
            <a:picLocks noChangeAspect="1"/>
          </p:cNvPicPr>
          <p:nvPr/>
        </p:nvPicPr>
        <p:blipFill rotWithShape="1">
          <a:blip r:embed="rId7"/>
          <a:srcRect b="13390"/>
          <a:stretch/>
        </p:blipFill>
        <p:spPr>
          <a:xfrm>
            <a:off x="2047012" y="470105"/>
            <a:ext cx="5462382" cy="3541914"/>
          </a:xfrm>
          <a:prstGeom prst="rect">
            <a:avLst/>
          </a:prstGeom>
        </p:spPr>
      </p:pic>
      <p:grpSp>
        <p:nvGrpSpPr>
          <p:cNvPr id="11" name="Group 10">
            <a:extLst>
              <a:ext uri="{FF2B5EF4-FFF2-40B4-BE49-F238E27FC236}">
                <a16:creationId xmlns:a16="http://schemas.microsoft.com/office/drawing/2014/main" id="{0281885E-C239-9745-9B9B-792968BF0B0C}"/>
              </a:ext>
            </a:extLst>
          </p:cNvPr>
          <p:cNvGrpSpPr/>
          <p:nvPr/>
        </p:nvGrpSpPr>
        <p:grpSpPr>
          <a:xfrm rot="21216813">
            <a:off x="9381755" y="396159"/>
            <a:ext cx="2355329" cy="2306764"/>
            <a:chOff x="2336800" y="-477078"/>
            <a:chExt cx="7515616" cy="7335078"/>
          </a:xfrm>
        </p:grpSpPr>
        <p:pic>
          <p:nvPicPr>
            <p:cNvPr id="12" name="Picture 11" title="Sticky note">
              <a:extLst>
                <a:ext uri="{FF2B5EF4-FFF2-40B4-BE49-F238E27FC236}">
                  <a16:creationId xmlns:a16="http://schemas.microsoft.com/office/drawing/2014/main" id="{06B58506-571D-7F47-8971-FFC734FEF6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3" name="Picture 12" title="Push pin">
              <a:extLst>
                <a:ext uri="{FF2B5EF4-FFF2-40B4-BE49-F238E27FC236}">
                  <a16:creationId xmlns:a16="http://schemas.microsoft.com/office/drawing/2014/main" id="{6C25776C-D5B7-7945-9DBA-C5031093910A}"/>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 name="Rectangle 1"/>
          <p:cNvSpPr/>
          <p:nvPr/>
        </p:nvSpPr>
        <p:spPr>
          <a:xfrm rot="21189329">
            <a:off x="9568879" y="995704"/>
            <a:ext cx="2057400" cy="1477328"/>
          </a:xfrm>
          <a:prstGeom prst="rect">
            <a:avLst/>
          </a:prstGeom>
        </p:spPr>
        <p:txBody>
          <a:bodyPr wrap="square">
            <a:spAutoFit/>
          </a:bodyPr>
          <a:lstStyle/>
          <a:p>
            <a:pPr algn="ctr">
              <a:defRPr/>
            </a:pPr>
            <a:r>
              <a:rPr lang="en-US" sz="1800" dirty="0">
                <a:latin typeface="Arial" panose="020B0604020202020204" pitchFamily="34" charset="0"/>
                <a:cs typeface="Arial" panose="020B0604020202020204" pitchFamily="34" charset="0"/>
              </a:rPr>
              <a:t>Select 2 team members to work on IM02 during the work session later today.</a:t>
            </a:r>
          </a:p>
        </p:txBody>
      </p:sp>
      <p:grpSp>
        <p:nvGrpSpPr>
          <p:cNvPr id="3" name="Group 2">
            <a:extLst>
              <a:ext uri="{FF2B5EF4-FFF2-40B4-BE49-F238E27FC236}">
                <a16:creationId xmlns:a16="http://schemas.microsoft.com/office/drawing/2014/main" id="{2ECBD348-D25B-77E6-9FBB-166F28E4D872}"/>
              </a:ext>
            </a:extLst>
          </p:cNvPr>
          <p:cNvGrpSpPr/>
          <p:nvPr/>
        </p:nvGrpSpPr>
        <p:grpSpPr>
          <a:xfrm>
            <a:off x="8836243" y="316688"/>
            <a:ext cx="1001688" cy="1001688"/>
            <a:chOff x="9117880" y="2004559"/>
            <a:chExt cx="2848881" cy="2848881"/>
          </a:xfrm>
          <a:scene3d>
            <a:camera prst="orthographicFront"/>
            <a:lightRig rig="chilly" dir="t"/>
          </a:scene3d>
        </p:grpSpPr>
        <p:sp>
          <p:nvSpPr>
            <p:cNvPr id="4" name="Oval 3">
              <a:extLst>
                <a:ext uri="{FF2B5EF4-FFF2-40B4-BE49-F238E27FC236}">
                  <a16:creationId xmlns:a16="http://schemas.microsoft.com/office/drawing/2014/main" id="{AB8D3090-3942-C9FC-59B6-761F1CEB19B3}"/>
                </a:ext>
              </a:extLst>
            </p:cNvPr>
            <p:cNvSpPr/>
            <p:nvPr/>
          </p:nvSpPr>
          <p:spPr>
            <a:xfrm>
              <a:off x="9117880" y="2004559"/>
              <a:ext cx="2848881" cy="2848881"/>
            </a:xfrm>
            <a:prstGeom prst="ellipse">
              <a:avLst/>
            </a:prstGeom>
            <a:gradFill rotWithShape="0">
              <a:gsLst>
                <a:gs pos="0">
                  <a:srgbClr val="1D1700"/>
                </a:gs>
                <a:gs pos="100000">
                  <a:srgbClr val="E1B900"/>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4949793"/>
                <a:satOff val="-5172"/>
                <a:lumOff val="1176"/>
                <a:alphaOff val="0"/>
              </a:schemeClr>
            </a:effectRef>
            <a:fontRef idx="minor">
              <a:schemeClr val="tx1"/>
            </a:fontRef>
          </p:style>
          <p:txBody>
            <a:bodyPr lIns="0" tIns="0" rIns="0" bIns="0"/>
            <a:lstStyle/>
            <a:p>
              <a:endParaRPr lang="en-US" sz="1600"/>
            </a:p>
          </p:txBody>
        </p:sp>
        <p:sp>
          <p:nvSpPr>
            <p:cNvPr id="5" name="Oval 4">
              <a:extLst>
                <a:ext uri="{FF2B5EF4-FFF2-40B4-BE49-F238E27FC236}">
                  <a16:creationId xmlns:a16="http://schemas.microsoft.com/office/drawing/2014/main" id="{5ADB7D19-DCF7-776C-A2F6-AF2B9E9067EB}"/>
                </a:ext>
              </a:extLst>
            </p:cNvPr>
            <p:cNvSpPr txBox="1"/>
            <p:nvPr/>
          </p:nvSpPr>
          <p:spPr>
            <a:xfrm>
              <a:off x="9535089" y="2421768"/>
              <a:ext cx="2014463" cy="2014463"/>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1600" b="1" kern="1200" dirty="0">
                  <a:solidFill>
                    <a:schemeClr val="bg1"/>
                  </a:solidFill>
                </a:rPr>
                <a:t>Task Divider</a:t>
              </a:r>
            </a:p>
          </p:txBody>
        </p:sp>
      </p:grpSp>
    </p:spTree>
    <p:custDataLst>
      <p:tags r:id="rId1"/>
    </p:custDataLst>
    <p:extLst>
      <p:ext uri="{BB962C8B-B14F-4D97-AF65-F5344CB8AC3E}">
        <p14:creationId xmlns:p14="http://schemas.microsoft.com/office/powerpoint/2010/main" val="688622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1216813">
            <a:off x="7759854" y="2162626"/>
            <a:ext cx="3680762" cy="3620170"/>
            <a:chOff x="2336800" y="-477078"/>
            <a:chExt cx="7515616" cy="7335078"/>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38" name="Picture 37"/>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39" name="Rectangle 38"/>
          <p:cNvSpPr/>
          <p:nvPr/>
        </p:nvSpPr>
        <p:spPr>
          <a:xfrm rot="21218508">
            <a:off x="8089860" y="3228368"/>
            <a:ext cx="3192558" cy="2246769"/>
          </a:xfrm>
          <a:prstGeom prst="rect">
            <a:avLst/>
          </a:prstGeom>
        </p:spPr>
        <p:txBody>
          <a:bodyPr wrap="square">
            <a:spAutoFit/>
          </a:bodyPr>
          <a:lstStyle/>
          <a:p>
            <a:pPr algn="ctr">
              <a:defRPr/>
            </a:pPr>
            <a:r>
              <a:rPr lang="en-US" sz="2800" dirty="0">
                <a:latin typeface="Arial" panose="020B0604020202020204" pitchFamily="34" charset="0"/>
                <a:cs typeface="Arial" panose="020B0604020202020204" pitchFamily="34" charset="0"/>
              </a:rPr>
              <a:t>Polish </a:t>
            </a:r>
          </a:p>
          <a:p>
            <a:pPr algn="ctr"/>
            <a:r>
              <a:rPr lang="en-US" sz="2800" b="1" dirty="0">
                <a:latin typeface="Arial" panose="020B0604020202020204" pitchFamily="34" charset="0"/>
                <a:cs typeface="Arial" panose="020B0604020202020204" pitchFamily="34" charset="0"/>
              </a:rPr>
              <a:t>Ci3T Blueprint A</a:t>
            </a:r>
          </a:p>
          <a:p>
            <a:pPr algn="ctr"/>
            <a:r>
              <a:rPr lang="en-US" sz="2800" b="1" dirty="0">
                <a:latin typeface="Arial" panose="020B0604020202020204" pitchFamily="34" charset="0"/>
                <a:cs typeface="Arial" panose="020B0604020202020204" pitchFamily="34" charset="0"/>
              </a:rPr>
              <a:t>Primary (Tier 1) Plan </a:t>
            </a:r>
            <a:endParaRPr lang="en-US" sz="2800" dirty="0">
              <a:latin typeface="Arial" panose="020B0604020202020204" pitchFamily="34" charset="0"/>
              <a:cs typeface="Arial" panose="020B0604020202020204" pitchFamily="34" charset="0"/>
            </a:endParaRPr>
          </a:p>
          <a:p>
            <a:pPr algn="ctr">
              <a:defRPr/>
            </a:pPr>
            <a:r>
              <a:rPr lang="en-US" sz="2800" b="1" dirty="0">
                <a:solidFill>
                  <a:schemeClr val="accent5"/>
                </a:solidFill>
                <a:latin typeface="Arial" panose="020B0604020202020204" pitchFamily="34" charset="0"/>
                <a:cs typeface="Arial" panose="020B0604020202020204" pitchFamily="34" charset="0"/>
              </a:rPr>
              <a:t>15 minutes</a:t>
            </a:r>
          </a:p>
        </p:txBody>
      </p:sp>
      <p:pic>
        <p:nvPicPr>
          <p:cNvPr id="4" name="Picture 47">
            <a:extLst>
              <a:ext uri="{FF2B5EF4-FFF2-40B4-BE49-F238E27FC236}">
                <a16:creationId xmlns:a16="http://schemas.microsoft.com/office/drawing/2014/main" id="{0FF6905D-30AD-8336-8EB9-9D42AF6D1BB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5" name="Picture 51">
            <a:extLst>
              <a:ext uri="{FF2B5EF4-FFF2-40B4-BE49-F238E27FC236}">
                <a16:creationId xmlns:a16="http://schemas.microsoft.com/office/drawing/2014/main" id="{0DEA56E4-41EF-FC19-C0EF-1CD470786849}"/>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6" name="Picture 50">
            <a:extLst>
              <a:ext uri="{FF2B5EF4-FFF2-40B4-BE49-F238E27FC236}">
                <a16:creationId xmlns:a16="http://schemas.microsoft.com/office/drawing/2014/main" id="{1BB347FA-FBD7-3EBC-DED1-A2C68082890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7" name="Picture 49">
            <a:extLst>
              <a:ext uri="{FF2B5EF4-FFF2-40B4-BE49-F238E27FC236}">
                <a16:creationId xmlns:a16="http://schemas.microsoft.com/office/drawing/2014/main" id="{531734AA-2D36-D1A0-24CA-B7D8F2B4CC8A}"/>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8" name="Picture 48">
            <a:extLst>
              <a:ext uri="{FF2B5EF4-FFF2-40B4-BE49-F238E27FC236}">
                <a16:creationId xmlns:a16="http://schemas.microsoft.com/office/drawing/2014/main" id="{33088FE2-1BF4-F30D-3973-666CD61FAD50}"/>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9" name="Picture 42">
            <a:extLst>
              <a:ext uri="{FF2B5EF4-FFF2-40B4-BE49-F238E27FC236}">
                <a16:creationId xmlns:a16="http://schemas.microsoft.com/office/drawing/2014/main" id="{AE68D682-E8D4-5900-C03E-10ABF433E80F}"/>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10" name="Picture 46">
            <a:extLst>
              <a:ext uri="{FF2B5EF4-FFF2-40B4-BE49-F238E27FC236}">
                <a16:creationId xmlns:a16="http://schemas.microsoft.com/office/drawing/2014/main" id="{279CC6AE-74F8-391E-5C15-4DE3A09626A9}"/>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11" name="Picture 45">
            <a:extLst>
              <a:ext uri="{FF2B5EF4-FFF2-40B4-BE49-F238E27FC236}">
                <a16:creationId xmlns:a16="http://schemas.microsoft.com/office/drawing/2014/main" id="{1B4C8AE7-7770-C941-055E-D2B830391493}"/>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12" name="Picture 44">
            <a:extLst>
              <a:ext uri="{FF2B5EF4-FFF2-40B4-BE49-F238E27FC236}">
                <a16:creationId xmlns:a16="http://schemas.microsoft.com/office/drawing/2014/main" id="{8FC151E8-1242-2276-952B-E92A27A1CD2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13" name="Picture 43">
            <a:extLst>
              <a:ext uri="{FF2B5EF4-FFF2-40B4-BE49-F238E27FC236}">
                <a16:creationId xmlns:a16="http://schemas.microsoft.com/office/drawing/2014/main" id="{89A93215-2C48-E261-8EBC-209071EAE370}"/>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14" name="Picture 41">
            <a:extLst>
              <a:ext uri="{FF2B5EF4-FFF2-40B4-BE49-F238E27FC236}">
                <a16:creationId xmlns:a16="http://schemas.microsoft.com/office/drawing/2014/main" id="{11356195-A6E4-CA01-DE7C-67F5EDC85554}"/>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15" name="Picture 40">
            <a:extLst>
              <a:ext uri="{FF2B5EF4-FFF2-40B4-BE49-F238E27FC236}">
                <a16:creationId xmlns:a16="http://schemas.microsoft.com/office/drawing/2014/main" id="{1B4F595A-CE05-9339-A42F-51861886820B}"/>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16" name="Picture 39">
            <a:extLst>
              <a:ext uri="{FF2B5EF4-FFF2-40B4-BE49-F238E27FC236}">
                <a16:creationId xmlns:a16="http://schemas.microsoft.com/office/drawing/2014/main" id="{34EAEDA6-4DC8-68A9-2E9E-E0D233BFF4C3}"/>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17" name="Picture 38">
            <a:extLst>
              <a:ext uri="{FF2B5EF4-FFF2-40B4-BE49-F238E27FC236}">
                <a16:creationId xmlns:a16="http://schemas.microsoft.com/office/drawing/2014/main" id="{36396386-426B-122C-4DCD-8F1772C5ED70}"/>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18" name="Picture 33">
            <a:extLst>
              <a:ext uri="{FF2B5EF4-FFF2-40B4-BE49-F238E27FC236}">
                <a16:creationId xmlns:a16="http://schemas.microsoft.com/office/drawing/2014/main" id="{67171682-ECC9-6250-8312-E8922CBFB406}"/>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19" name="Picture 36">
            <a:extLst>
              <a:ext uri="{FF2B5EF4-FFF2-40B4-BE49-F238E27FC236}">
                <a16:creationId xmlns:a16="http://schemas.microsoft.com/office/drawing/2014/main" id="{1641E3A5-9E97-246D-0D3F-FC88FEA6310C}"/>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20" name="Picture 32">
            <a:extLst>
              <a:ext uri="{FF2B5EF4-FFF2-40B4-BE49-F238E27FC236}">
                <a16:creationId xmlns:a16="http://schemas.microsoft.com/office/drawing/2014/main" id="{66529FD4-E4A4-DE82-63C3-5C72CBACC58B}"/>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7569933" y="216398"/>
            <a:ext cx="4418036" cy="1566680"/>
          </a:xfrm>
          <a:prstGeom prst="rect">
            <a:avLst/>
          </a:prstGeom>
          <a:noFill/>
        </p:spPr>
      </p:pic>
      <p:pic>
        <p:nvPicPr>
          <p:cNvPr id="35" name="Picture 34"/>
          <p:cNvPicPr>
            <a:picLocks noChangeAspect="1"/>
          </p:cNvPicPr>
          <p:nvPr/>
        </p:nvPicPr>
        <p:blipFill>
          <a:blip r:embed="rId23"/>
          <a:srcRect b="48868"/>
          <a:stretch>
            <a:fillRect/>
          </a:stretch>
        </p:blipFill>
        <p:spPr>
          <a:xfrm>
            <a:off x="254133" y="162563"/>
            <a:ext cx="7017520" cy="464355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71355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rcRect t="2165" b="11850"/>
          <a:stretch>
            <a:fillRect/>
          </a:stretch>
        </p:blipFill>
        <p:spPr>
          <a:xfrm>
            <a:off x="561462" y="151918"/>
            <a:ext cx="5890056" cy="6554164"/>
          </a:xfrm>
          <a:prstGeom prst="rect">
            <a:avLst/>
          </a:prstGeom>
          <a:ln>
            <a:no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7D0DEE85-2253-1C66-0F09-A11D6BAC0652}"/>
              </a:ext>
            </a:extLst>
          </p:cNvPr>
          <p:cNvGrpSpPr/>
          <p:nvPr/>
        </p:nvGrpSpPr>
        <p:grpSpPr>
          <a:xfrm rot="21216813">
            <a:off x="7759854" y="2162626"/>
            <a:ext cx="3680762" cy="3620170"/>
            <a:chOff x="2336800" y="-477078"/>
            <a:chExt cx="7515616" cy="7335078"/>
          </a:xfrm>
        </p:grpSpPr>
        <p:pic>
          <p:nvPicPr>
            <p:cNvPr id="28" name="Picture 27">
              <a:extLst>
                <a:ext uri="{FF2B5EF4-FFF2-40B4-BE49-F238E27FC236}">
                  <a16:creationId xmlns:a16="http://schemas.microsoft.com/office/drawing/2014/main" id="{1A72629A-4B38-71B5-7EF5-5146EF8511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29" name="Picture 28">
              <a:extLst>
                <a:ext uri="{FF2B5EF4-FFF2-40B4-BE49-F238E27FC236}">
                  <a16:creationId xmlns:a16="http://schemas.microsoft.com/office/drawing/2014/main" id="{F293641F-1A7C-A834-7D4B-39D40359D075}"/>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30" name="Rectangle 29">
            <a:extLst>
              <a:ext uri="{FF2B5EF4-FFF2-40B4-BE49-F238E27FC236}">
                <a16:creationId xmlns:a16="http://schemas.microsoft.com/office/drawing/2014/main" id="{0A4EBE5E-92F8-8608-247B-B3247F0FF23D}"/>
              </a:ext>
            </a:extLst>
          </p:cNvPr>
          <p:cNvSpPr/>
          <p:nvPr/>
        </p:nvSpPr>
        <p:spPr>
          <a:xfrm rot="21218508">
            <a:off x="8089860" y="3228368"/>
            <a:ext cx="3192558" cy="2246769"/>
          </a:xfrm>
          <a:prstGeom prst="rect">
            <a:avLst/>
          </a:prstGeom>
        </p:spPr>
        <p:txBody>
          <a:bodyPr wrap="square">
            <a:spAutoFit/>
          </a:bodyPr>
          <a:lstStyle/>
          <a:p>
            <a:pPr algn="ctr">
              <a:defRPr/>
            </a:pPr>
            <a:r>
              <a:rPr lang="en-US" sz="2800" dirty="0">
                <a:latin typeface="Arial" panose="020B0604020202020204" pitchFamily="34" charset="0"/>
                <a:cs typeface="Arial" panose="020B0604020202020204" pitchFamily="34" charset="0"/>
              </a:rPr>
              <a:t>Polish </a:t>
            </a:r>
          </a:p>
          <a:p>
            <a:pPr algn="ctr"/>
            <a:r>
              <a:rPr lang="en-US" sz="2800" b="1" dirty="0">
                <a:latin typeface="Arial" panose="020B0604020202020204" pitchFamily="34" charset="0"/>
                <a:cs typeface="Arial" panose="020B0604020202020204" pitchFamily="34" charset="0"/>
              </a:rPr>
              <a:t>Ci3T Blueprint A</a:t>
            </a:r>
          </a:p>
          <a:p>
            <a:pPr algn="ctr"/>
            <a:r>
              <a:rPr lang="en-US" sz="2800" b="1" dirty="0">
                <a:latin typeface="Arial" panose="020B0604020202020204" pitchFamily="34" charset="0"/>
                <a:cs typeface="Arial" panose="020B0604020202020204" pitchFamily="34" charset="0"/>
              </a:rPr>
              <a:t>Primary (Tier 1) Plan </a:t>
            </a:r>
            <a:endParaRPr lang="en-US" sz="2800" dirty="0">
              <a:latin typeface="Arial" panose="020B0604020202020204" pitchFamily="34" charset="0"/>
              <a:cs typeface="Arial" panose="020B0604020202020204" pitchFamily="34" charset="0"/>
            </a:endParaRPr>
          </a:p>
          <a:p>
            <a:pPr algn="ctr">
              <a:defRPr/>
            </a:pPr>
            <a:r>
              <a:rPr lang="en-US" sz="2800" b="1" dirty="0">
                <a:solidFill>
                  <a:schemeClr val="accent5"/>
                </a:solidFill>
                <a:latin typeface="Arial" panose="020B0604020202020204" pitchFamily="34" charset="0"/>
                <a:cs typeface="Arial" panose="020B0604020202020204" pitchFamily="34" charset="0"/>
              </a:rPr>
              <a:t>15 minutes</a:t>
            </a:r>
          </a:p>
        </p:txBody>
      </p:sp>
      <p:pic>
        <p:nvPicPr>
          <p:cNvPr id="31" name="Picture 47">
            <a:extLst>
              <a:ext uri="{FF2B5EF4-FFF2-40B4-BE49-F238E27FC236}">
                <a16:creationId xmlns:a16="http://schemas.microsoft.com/office/drawing/2014/main" id="{E980313A-A53A-9E53-34EA-8D5863D7546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2" name="Picture 51">
            <a:extLst>
              <a:ext uri="{FF2B5EF4-FFF2-40B4-BE49-F238E27FC236}">
                <a16:creationId xmlns:a16="http://schemas.microsoft.com/office/drawing/2014/main" id="{D07908A9-5C88-6A50-AE1A-00683FD4949C}"/>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3" name="Picture 50">
            <a:extLst>
              <a:ext uri="{FF2B5EF4-FFF2-40B4-BE49-F238E27FC236}">
                <a16:creationId xmlns:a16="http://schemas.microsoft.com/office/drawing/2014/main" id="{019F42D2-544C-CF82-D964-828FEAF15540}"/>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4" name="Picture 49">
            <a:extLst>
              <a:ext uri="{FF2B5EF4-FFF2-40B4-BE49-F238E27FC236}">
                <a16:creationId xmlns:a16="http://schemas.microsoft.com/office/drawing/2014/main" id="{859DA6AA-F3ED-8DEE-49BC-372DC9C164D2}"/>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5" name="Picture 48">
            <a:extLst>
              <a:ext uri="{FF2B5EF4-FFF2-40B4-BE49-F238E27FC236}">
                <a16:creationId xmlns:a16="http://schemas.microsoft.com/office/drawing/2014/main" id="{757A7699-2FAE-EC0F-D3A9-9AC3BEAB683D}"/>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6" name="Picture 42">
            <a:extLst>
              <a:ext uri="{FF2B5EF4-FFF2-40B4-BE49-F238E27FC236}">
                <a16:creationId xmlns:a16="http://schemas.microsoft.com/office/drawing/2014/main" id="{C2A8A1F6-2961-9BC5-04CA-E3DE55CA67DD}"/>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7" name="Picture 46">
            <a:extLst>
              <a:ext uri="{FF2B5EF4-FFF2-40B4-BE49-F238E27FC236}">
                <a16:creationId xmlns:a16="http://schemas.microsoft.com/office/drawing/2014/main" id="{83DD53BB-1CA6-3643-35EA-8B7A0F76A565}"/>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8" name="Picture 45">
            <a:extLst>
              <a:ext uri="{FF2B5EF4-FFF2-40B4-BE49-F238E27FC236}">
                <a16:creationId xmlns:a16="http://schemas.microsoft.com/office/drawing/2014/main" id="{418A6423-CB14-2ADA-5188-48D0D422B865}"/>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9" name="Picture 44">
            <a:extLst>
              <a:ext uri="{FF2B5EF4-FFF2-40B4-BE49-F238E27FC236}">
                <a16:creationId xmlns:a16="http://schemas.microsoft.com/office/drawing/2014/main" id="{1FFB2E9A-E6A2-7CC4-4800-6E41985CDDFB}"/>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0" name="Picture 43">
            <a:extLst>
              <a:ext uri="{FF2B5EF4-FFF2-40B4-BE49-F238E27FC236}">
                <a16:creationId xmlns:a16="http://schemas.microsoft.com/office/drawing/2014/main" id="{F19B5B3B-33AE-4C29-AD1D-ACC79CE0D19A}"/>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1" name="Picture 41">
            <a:extLst>
              <a:ext uri="{FF2B5EF4-FFF2-40B4-BE49-F238E27FC236}">
                <a16:creationId xmlns:a16="http://schemas.microsoft.com/office/drawing/2014/main" id="{0E04C14C-041A-2F25-5379-212EB57197DF}"/>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2" name="Picture 40">
            <a:extLst>
              <a:ext uri="{FF2B5EF4-FFF2-40B4-BE49-F238E27FC236}">
                <a16:creationId xmlns:a16="http://schemas.microsoft.com/office/drawing/2014/main" id="{8F563219-D26D-7DA7-A32E-44462D7FA54A}"/>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3" name="Picture 39">
            <a:extLst>
              <a:ext uri="{FF2B5EF4-FFF2-40B4-BE49-F238E27FC236}">
                <a16:creationId xmlns:a16="http://schemas.microsoft.com/office/drawing/2014/main" id="{EBF0C498-D319-D7A2-E1E9-76B2272FCDB4}"/>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4" name="Picture 38">
            <a:extLst>
              <a:ext uri="{FF2B5EF4-FFF2-40B4-BE49-F238E27FC236}">
                <a16:creationId xmlns:a16="http://schemas.microsoft.com/office/drawing/2014/main" id="{B7749D79-0322-612F-E917-A142EF880224}"/>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5" name="Picture 33">
            <a:extLst>
              <a:ext uri="{FF2B5EF4-FFF2-40B4-BE49-F238E27FC236}">
                <a16:creationId xmlns:a16="http://schemas.microsoft.com/office/drawing/2014/main" id="{67832D17-CDC7-B938-736B-FC670023F555}"/>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6" name="Picture 36">
            <a:extLst>
              <a:ext uri="{FF2B5EF4-FFF2-40B4-BE49-F238E27FC236}">
                <a16:creationId xmlns:a16="http://schemas.microsoft.com/office/drawing/2014/main" id="{1A04AFC9-7701-6BBD-EB5B-09CE1BD25A38}"/>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7" name="Picture 32">
            <a:extLst>
              <a:ext uri="{FF2B5EF4-FFF2-40B4-BE49-F238E27FC236}">
                <a16:creationId xmlns:a16="http://schemas.microsoft.com/office/drawing/2014/main" id="{103BEA3B-84C3-A997-D6AB-19D63FECB5F1}"/>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7569933" y="216398"/>
            <a:ext cx="4418036" cy="1566680"/>
          </a:xfrm>
          <a:prstGeom prst="rect">
            <a:avLst/>
          </a:prstGeom>
          <a:noFill/>
        </p:spPr>
      </p:pic>
    </p:spTree>
    <p:custDataLst>
      <p:tags r:id="rId1"/>
    </p:custDataLst>
    <p:extLst>
      <p:ext uri="{BB962C8B-B14F-4D97-AF65-F5344CB8AC3E}">
        <p14:creationId xmlns:p14="http://schemas.microsoft.com/office/powerpoint/2010/main" val="51854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4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41"/>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42"/>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43"/>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4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4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2E7706-07B1-6DC5-7867-2A472F688E61}"/>
              </a:ext>
            </a:extLst>
          </p:cNvPr>
          <p:cNvGrpSpPr/>
          <p:nvPr/>
        </p:nvGrpSpPr>
        <p:grpSpPr>
          <a:xfrm rot="21216813">
            <a:off x="7759854" y="1824424"/>
            <a:ext cx="3680762" cy="3620170"/>
            <a:chOff x="2336800" y="-477078"/>
            <a:chExt cx="7515616" cy="7335078"/>
          </a:xfrm>
        </p:grpSpPr>
        <p:pic>
          <p:nvPicPr>
            <p:cNvPr id="4" name="Picture 3">
              <a:extLst>
                <a:ext uri="{FF2B5EF4-FFF2-40B4-BE49-F238E27FC236}">
                  <a16:creationId xmlns:a16="http://schemas.microsoft.com/office/drawing/2014/main" id="{16A62D5C-2198-9B8C-7323-F2862A1CB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6" name="Picture 5">
              <a:extLst>
                <a:ext uri="{FF2B5EF4-FFF2-40B4-BE49-F238E27FC236}">
                  <a16:creationId xmlns:a16="http://schemas.microsoft.com/office/drawing/2014/main" id="{80948A52-0D7C-BE57-3131-D2D6FE4EE944}"/>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6" name="Rectangle 25">
            <a:extLst>
              <a:ext uri="{FF2B5EF4-FFF2-40B4-BE49-F238E27FC236}">
                <a16:creationId xmlns:a16="http://schemas.microsoft.com/office/drawing/2014/main" id="{DE44C7F7-365F-5444-088F-635204387526}"/>
              </a:ext>
            </a:extLst>
          </p:cNvPr>
          <p:cNvSpPr/>
          <p:nvPr/>
        </p:nvSpPr>
        <p:spPr>
          <a:xfrm rot="21218508">
            <a:off x="8089860" y="2890166"/>
            <a:ext cx="3192558" cy="2246769"/>
          </a:xfrm>
          <a:prstGeom prst="rect">
            <a:avLst/>
          </a:prstGeom>
        </p:spPr>
        <p:txBody>
          <a:bodyPr wrap="square">
            <a:spAutoFit/>
          </a:bodyPr>
          <a:lstStyle/>
          <a:p>
            <a:pPr algn="ctr">
              <a:defRPr/>
            </a:pPr>
            <a:r>
              <a:rPr lang="en-US" sz="2800" dirty="0">
                <a:latin typeface="Arial" panose="020B0604020202020204" pitchFamily="34" charset="0"/>
                <a:cs typeface="Arial" panose="020B0604020202020204" pitchFamily="34" charset="0"/>
              </a:rPr>
              <a:t>Polish </a:t>
            </a:r>
          </a:p>
          <a:p>
            <a:pPr algn="ctr"/>
            <a:r>
              <a:rPr lang="en-US" sz="2800" b="1" dirty="0">
                <a:latin typeface="Arial" panose="020B0604020202020204" pitchFamily="34" charset="0"/>
                <a:cs typeface="Arial" panose="020B0604020202020204" pitchFamily="34" charset="0"/>
              </a:rPr>
              <a:t>Ci3T Blueprint A</a:t>
            </a:r>
          </a:p>
          <a:p>
            <a:pPr algn="ctr"/>
            <a:r>
              <a:rPr lang="en-US" sz="2800" b="1" dirty="0">
                <a:latin typeface="Arial" panose="020B0604020202020204" pitchFamily="34" charset="0"/>
                <a:cs typeface="Arial" panose="020B0604020202020204" pitchFamily="34" charset="0"/>
              </a:rPr>
              <a:t>Primary (Tier 1) Plan </a:t>
            </a:r>
            <a:endParaRPr lang="en-US" sz="2800" dirty="0">
              <a:latin typeface="Arial" panose="020B0604020202020204" pitchFamily="34" charset="0"/>
              <a:cs typeface="Arial" panose="020B0604020202020204" pitchFamily="34" charset="0"/>
            </a:endParaRPr>
          </a:p>
          <a:p>
            <a:pPr algn="ctr">
              <a:defRPr/>
            </a:pPr>
            <a:r>
              <a:rPr lang="en-US" sz="2800" b="1" dirty="0">
                <a:solidFill>
                  <a:schemeClr val="accent5"/>
                </a:solidFill>
                <a:latin typeface="Arial" panose="020B0604020202020204" pitchFamily="34" charset="0"/>
                <a:cs typeface="Arial" panose="020B0604020202020204" pitchFamily="34" charset="0"/>
              </a:rPr>
              <a:t>15 minutes</a:t>
            </a:r>
          </a:p>
        </p:txBody>
      </p:sp>
      <p:pic>
        <p:nvPicPr>
          <p:cNvPr id="29" name="Picture 47">
            <a:extLst>
              <a:ext uri="{FF2B5EF4-FFF2-40B4-BE49-F238E27FC236}">
                <a16:creationId xmlns:a16="http://schemas.microsoft.com/office/drawing/2014/main" id="{46284AB4-391F-800E-7812-BF305DFC393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0" name="Picture 51">
            <a:extLst>
              <a:ext uri="{FF2B5EF4-FFF2-40B4-BE49-F238E27FC236}">
                <a16:creationId xmlns:a16="http://schemas.microsoft.com/office/drawing/2014/main" id="{0B0BBB37-0FB3-C854-1125-56C71C4413A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1" name="Picture 50">
            <a:extLst>
              <a:ext uri="{FF2B5EF4-FFF2-40B4-BE49-F238E27FC236}">
                <a16:creationId xmlns:a16="http://schemas.microsoft.com/office/drawing/2014/main" id="{BA1D7301-A60B-967B-A522-7499658CDDA3}"/>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2" name="Picture 49">
            <a:extLst>
              <a:ext uri="{FF2B5EF4-FFF2-40B4-BE49-F238E27FC236}">
                <a16:creationId xmlns:a16="http://schemas.microsoft.com/office/drawing/2014/main" id="{2FE48FCF-7F2F-10F4-F6CE-36AC79E028F6}"/>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6" name="Picture 48">
            <a:extLst>
              <a:ext uri="{FF2B5EF4-FFF2-40B4-BE49-F238E27FC236}">
                <a16:creationId xmlns:a16="http://schemas.microsoft.com/office/drawing/2014/main" id="{968B0AB8-FFF2-01A1-66F2-BA4EC37C7593}"/>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7" name="Picture 42">
            <a:extLst>
              <a:ext uri="{FF2B5EF4-FFF2-40B4-BE49-F238E27FC236}">
                <a16:creationId xmlns:a16="http://schemas.microsoft.com/office/drawing/2014/main" id="{AF28E3BD-78C3-9F53-0DA0-6727FF668A0D}"/>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8" name="Picture 46">
            <a:extLst>
              <a:ext uri="{FF2B5EF4-FFF2-40B4-BE49-F238E27FC236}">
                <a16:creationId xmlns:a16="http://schemas.microsoft.com/office/drawing/2014/main" id="{630ABB37-4E16-91A1-213E-0BD6010340E4}"/>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9" name="Picture 45">
            <a:extLst>
              <a:ext uri="{FF2B5EF4-FFF2-40B4-BE49-F238E27FC236}">
                <a16:creationId xmlns:a16="http://schemas.microsoft.com/office/drawing/2014/main" id="{7F7F5CC2-2B6A-1858-76E6-618E8B7196E8}"/>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0" name="Picture 44">
            <a:extLst>
              <a:ext uri="{FF2B5EF4-FFF2-40B4-BE49-F238E27FC236}">
                <a16:creationId xmlns:a16="http://schemas.microsoft.com/office/drawing/2014/main" id="{15801335-B9F5-A9F0-4722-D8D213DA75CC}"/>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1" name="Picture 43">
            <a:extLst>
              <a:ext uri="{FF2B5EF4-FFF2-40B4-BE49-F238E27FC236}">
                <a16:creationId xmlns:a16="http://schemas.microsoft.com/office/drawing/2014/main" id="{2D09414D-659D-FCAD-E697-2CAA71441A5D}"/>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2" name="Picture 41">
            <a:extLst>
              <a:ext uri="{FF2B5EF4-FFF2-40B4-BE49-F238E27FC236}">
                <a16:creationId xmlns:a16="http://schemas.microsoft.com/office/drawing/2014/main" id="{39493252-549D-E4D4-C261-276F1F35D196}"/>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3" name="Picture 40">
            <a:extLst>
              <a:ext uri="{FF2B5EF4-FFF2-40B4-BE49-F238E27FC236}">
                <a16:creationId xmlns:a16="http://schemas.microsoft.com/office/drawing/2014/main" id="{236BCD19-F208-9D87-AEE1-0AF4B519989E}"/>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4" name="Picture 39">
            <a:extLst>
              <a:ext uri="{FF2B5EF4-FFF2-40B4-BE49-F238E27FC236}">
                <a16:creationId xmlns:a16="http://schemas.microsoft.com/office/drawing/2014/main" id="{D0F2BADD-E433-1A57-F5B0-8CEA5ACA7D1C}"/>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5" name="Picture 38">
            <a:extLst>
              <a:ext uri="{FF2B5EF4-FFF2-40B4-BE49-F238E27FC236}">
                <a16:creationId xmlns:a16="http://schemas.microsoft.com/office/drawing/2014/main" id="{1C357326-47E7-F1F6-950B-B8B341CC28DC}"/>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6" name="Picture 33">
            <a:extLst>
              <a:ext uri="{FF2B5EF4-FFF2-40B4-BE49-F238E27FC236}">
                <a16:creationId xmlns:a16="http://schemas.microsoft.com/office/drawing/2014/main" id="{4383E330-E0B6-772F-ADFE-652121733EC7}"/>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7" name="Picture 36">
            <a:extLst>
              <a:ext uri="{FF2B5EF4-FFF2-40B4-BE49-F238E27FC236}">
                <a16:creationId xmlns:a16="http://schemas.microsoft.com/office/drawing/2014/main" id="{3DBC30BB-3B5D-D5B4-4D04-AFDEF5A699F8}"/>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8" name="Picture 32">
            <a:extLst>
              <a:ext uri="{FF2B5EF4-FFF2-40B4-BE49-F238E27FC236}">
                <a16:creationId xmlns:a16="http://schemas.microsoft.com/office/drawing/2014/main" id="{4B50ADBB-B94B-34D7-DCC3-2B4353144F8E}"/>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7569933" y="216398"/>
            <a:ext cx="4418036" cy="1566680"/>
          </a:xfrm>
          <a:prstGeom prst="rect">
            <a:avLst/>
          </a:prstGeom>
          <a:noFill/>
        </p:spPr>
      </p:pic>
      <p:sp>
        <p:nvSpPr>
          <p:cNvPr id="5" name="TextBox 21">
            <a:extLst>
              <a:ext uri="{FF2B5EF4-FFF2-40B4-BE49-F238E27FC236}">
                <a16:creationId xmlns:a16="http://schemas.microsoft.com/office/drawing/2014/main" id="{D2FA3C9A-2B49-4D08-F6ED-23FB7A6879D9}"/>
              </a:ext>
            </a:extLst>
          </p:cNvPr>
          <p:cNvSpPr txBox="1"/>
          <p:nvPr/>
        </p:nvSpPr>
        <p:spPr>
          <a:xfrm>
            <a:off x="9680158" y="5700496"/>
            <a:ext cx="2230362" cy="923330"/>
          </a:xfrm>
          <a:prstGeom prst="rect">
            <a:avLst/>
          </a:prstGeom>
          <a:solidFill>
            <a:srgbClr val="FFC000"/>
          </a:solidFill>
          <a:effectLst>
            <a:glow rad="228600">
              <a:srgbClr val="FFC000">
                <a:alpha val="40000"/>
              </a:srgbClr>
            </a:glow>
          </a:effectLst>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r>
              <a:rPr lang="en-US" dirty="0"/>
              <a:t>Please review </a:t>
            </a:r>
            <a:r>
              <a:rPr lang="en-US" b="1" dirty="0"/>
              <a:t>Ci3T Student Session 3 Responses.pptx</a:t>
            </a:r>
            <a:endParaRPr lang="en-US" dirty="0"/>
          </a:p>
        </p:txBody>
      </p:sp>
      <p:pic>
        <p:nvPicPr>
          <p:cNvPr id="25" name="Picture 24">
            <a:extLst>
              <a:ext uri="{FF2B5EF4-FFF2-40B4-BE49-F238E27FC236}">
                <a16:creationId xmlns:a16="http://schemas.microsoft.com/office/drawing/2014/main" id="{298838CB-19CA-55E7-44BA-082BC09985D1}"/>
              </a:ext>
            </a:extLst>
          </p:cNvPr>
          <p:cNvPicPr>
            <a:picLocks noChangeAspect="1"/>
          </p:cNvPicPr>
          <p:nvPr/>
        </p:nvPicPr>
        <p:blipFill>
          <a:blip r:embed="rId23"/>
          <a:srcRect t="1100" b="20618"/>
          <a:stretch>
            <a:fillRect/>
          </a:stretch>
        </p:blipFill>
        <p:spPr>
          <a:xfrm>
            <a:off x="191253" y="178991"/>
            <a:ext cx="6406369" cy="6490094"/>
          </a:xfrm>
          <a:prstGeom prst="rect">
            <a:avLst/>
          </a:prstGeom>
          <a:ln>
            <a:noFill/>
          </a:ln>
          <a:effectLst>
            <a:outerShdw blurRad="292100" dist="139700" dir="2700000" algn="tl" rotWithShape="0">
              <a:srgbClr val="333333">
                <a:alpha val="65000"/>
              </a:srgbClr>
            </a:outerShdw>
          </a:effectLst>
        </p:spPr>
      </p:pic>
      <p:sp>
        <p:nvSpPr>
          <p:cNvPr id="2" name="Left Arrow 1"/>
          <p:cNvSpPr/>
          <p:nvPr/>
        </p:nvSpPr>
        <p:spPr>
          <a:xfrm rot="21235283">
            <a:off x="5802944" y="5503281"/>
            <a:ext cx="3654511" cy="1428368"/>
          </a:xfrm>
          <a:prstGeom prst="lef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dirty="0"/>
              <a:t>Use</a:t>
            </a:r>
          </a:p>
          <a:p>
            <a:pPr algn="ctr"/>
            <a:r>
              <a:rPr lang="en-US" sz="1800" dirty="0"/>
              <a:t> </a:t>
            </a:r>
            <a:r>
              <a:rPr lang="en-US" sz="1800" b="1" dirty="0"/>
              <a:t>R5 Reinforcement Logistics</a:t>
            </a:r>
          </a:p>
        </p:txBody>
      </p:sp>
    </p:spTree>
    <p:custDataLst>
      <p:tags r:id="rId1"/>
    </p:custDataLst>
    <p:extLst>
      <p:ext uri="{BB962C8B-B14F-4D97-AF65-F5344CB8AC3E}">
        <p14:creationId xmlns:p14="http://schemas.microsoft.com/office/powerpoint/2010/main" val="194836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4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4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4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4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44"/>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45"/>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4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9D371D-DD1E-43A3-D6DF-682B21745E72}"/>
              </a:ext>
            </a:extLst>
          </p:cNvPr>
          <p:cNvGrpSpPr/>
          <p:nvPr/>
        </p:nvGrpSpPr>
        <p:grpSpPr>
          <a:xfrm rot="21216813">
            <a:off x="7759854" y="2162626"/>
            <a:ext cx="3680762" cy="3620170"/>
            <a:chOff x="2336800" y="-477078"/>
            <a:chExt cx="7515616" cy="7335078"/>
          </a:xfrm>
        </p:grpSpPr>
        <p:pic>
          <p:nvPicPr>
            <p:cNvPr id="3" name="Picture 2">
              <a:extLst>
                <a:ext uri="{FF2B5EF4-FFF2-40B4-BE49-F238E27FC236}">
                  <a16:creationId xmlns:a16="http://schemas.microsoft.com/office/drawing/2014/main" id="{8FE54157-08E9-C2A2-91F2-C6652C165C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4" name="Picture 3">
              <a:extLst>
                <a:ext uri="{FF2B5EF4-FFF2-40B4-BE49-F238E27FC236}">
                  <a16:creationId xmlns:a16="http://schemas.microsoft.com/office/drawing/2014/main" id="{D4AADC1A-2366-DD84-9AEC-471CD7492647}"/>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8" name="Rectangle 17">
            <a:extLst>
              <a:ext uri="{FF2B5EF4-FFF2-40B4-BE49-F238E27FC236}">
                <a16:creationId xmlns:a16="http://schemas.microsoft.com/office/drawing/2014/main" id="{168EFC9D-B480-E0D6-E9D6-A41A5E316C80}"/>
              </a:ext>
            </a:extLst>
          </p:cNvPr>
          <p:cNvSpPr/>
          <p:nvPr/>
        </p:nvSpPr>
        <p:spPr>
          <a:xfrm rot="21218508">
            <a:off x="8089860" y="3228368"/>
            <a:ext cx="3192558" cy="2246769"/>
          </a:xfrm>
          <a:prstGeom prst="rect">
            <a:avLst/>
          </a:prstGeom>
        </p:spPr>
        <p:txBody>
          <a:bodyPr wrap="square">
            <a:spAutoFit/>
          </a:bodyPr>
          <a:lstStyle/>
          <a:p>
            <a:pPr algn="ctr">
              <a:defRPr/>
            </a:pPr>
            <a:r>
              <a:rPr lang="en-US" sz="2800" dirty="0">
                <a:latin typeface="Arial" panose="020B0604020202020204" pitchFamily="34" charset="0"/>
                <a:cs typeface="Arial" panose="020B0604020202020204" pitchFamily="34" charset="0"/>
              </a:rPr>
              <a:t>Polish </a:t>
            </a:r>
          </a:p>
          <a:p>
            <a:pPr algn="ctr"/>
            <a:r>
              <a:rPr lang="en-US" sz="2800" b="1" dirty="0">
                <a:latin typeface="Arial" panose="020B0604020202020204" pitchFamily="34" charset="0"/>
                <a:cs typeface="Arial" panose="020B0604020202020204" pitchFamily="34" charset="0"/>
              </a:rPr>
              <a:t>Ci3T Blueprint A</a:t>
            </a:r>
          </a:p>
          <a:p>
            <a:pPr algn="ctr"/>
            <a:r>
              <a:rPr lang="en-US" sz="2800" b="1" dirty="0">
                <a:latin typeface="Arial" panose="020B0604020202020204" pitchFamily="34" charset="0"/>
                <a:cs typeface="Arial" panose="020B0604020202020204" pitchFamily="34" charset="0"/>
              </a:rPr>
              <a:t>Primary (Tier 1) Plan </a:t>
            </a:r>
            <a:endParaRPr lang="en-US" sz="2800" dirty="0">
              <a:latin typeface="Arial" panose="020B0604020202020204" pitchFamily="34" charset="0"/>
              <a:cs typeface="Arial" panose="020B0604020202020204" pitchFamily="34" charset="0"/>
            </a:endParaRPr>
          </a:p>
          <a:p>
            <a:pPr algn="ctr">
              <a:defRPr/>
            </a:pPr>
            <a:r>
              <a:rPr lang="en-US" sz="2800" b="1" dirty="0">
                <a:solidFill>
                  <a:schemeClr val="accent5"/>
                </a:solidFill>
                <a:latin typeface="Arial" panose="020B0604020202020204" pitchFamily="34" charset="0"/>
                <a:cs typeface="Arial" panose="020B0604020202020204" pitchFamily="34" charset="0"/>
              </a:rPr>
              <a:t>15 minutes</a:t>
            </a:r>
          </a:p>
        </p:txBody>
      </p:sp>
      <p:pic>
        <p:nvPicPr>
          <p:cNvPr id="19" name="Picture 47">
            <a:extLst>
              <a:ext uri="{FF2B5EF4-FFF2-40B4-BE49-F238E27FC236}">
                <a16:creationId xmlns:a16="http://schemas.microsoft.com/office/drawing/2014/main" id="{3D8C127B-1E67-6484-8B11-59CE06BE0D5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20" name="Picture 51">
            <a:extLst>
              <a:ext uri="{FF2B5EF4-FFF2-40B4-BE49-F238E27FC236}">
                <a16:creationId xmlns:a16="http://schemas.microsoft.com/office/drawing/2014/main" id="{9E56AE62-7E59-5863-C261-B7D0ABC0325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22" name="Picture 50">
            <a:extLst>
              <a:ext uri="{FF2B5EF4-FFF2-40B4-BE49-F238E27FC236}">
                <a16:creationId xmlns:a16="http://schemas.microsoft.com/office/drawing/2014/main" id="{479744D4-BD77-E8D3-30D0-ECF3A2D34CE3}"/>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23" name="Picture 49">
            <a:extLst>
              <a:ext uri="{FF2B5EF4-FFF2-40B4-BE49-F238E27FC236}">
                <a16:creationId xmlns:a16="http://schemas.microsoft.com/office/drawing/2014/main" id="{3A94CD62-873E-2593-DE7D-668630A7414C}"/>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4" name="Picture 48">
            <a:extLst>
              <a:ext uri="{FF2B5EF4-FFF2-40B4-BE49-F238E27FC236}">
                <a16:creationId xmlns:a16="http://schemas.microsoft.com/office/drawing/2014/main" id="{0A5FB6EF-6698-E591-1D3F-4B8688BB2605}"/>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5" name="Picture 42">
            <a:extLst>
              <a:ext uri="{FF2B5EF4-FFF2-40B4-BE49-F238E27FC236}">
                <a16:creationId xmlns:a16="http://schemas.microsoft.com/office/drawing/2014/main" id="{2046ED20-90C9-FBA4-E2B5-C5931043F4BB}"/>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6" name="Picture 46">
            <a:extLst>
              <a:ext uri="{FF2B5EF4-FFF2-40B4-BE49-F238E27FC236}">
                <a16:creationId xmlns:a16="http://schemas.microsoft.com/office/drawing/2014/main" id="{8413F557-079D-36AE-4047-2AE3E3D7CFF9}"/>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7" name="Picture 45">
            <a:extLst>
              <a:ext uri="{FF2B5EF4-FFF2-40B4-BE49-F238E27FC236}">
                <a16:creationId xmlns:a16="http://schemas.microsoft.com/office/drawing/2014/main" id="{DC5C410E-BF10-C74D-5BF3-FE0687462CD4}"/>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8" name="Picture 44">
            <a:extLst>
              <a:ext uri="{FF2B5EF4-FFF2-40B4-BE49-F238E27FC236}">
                <a16:creationId xmlns:a16="http://schemas.microsoft.com/office/drawing/2014/main" id="{7049E9FA-27D6-3336-09B0-2621DAE0A1CD}"/>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9" name="Picture 43">
            <a:extLst>
              <a:ext uri="{FF2B5EF4-FFF2-40B4-BE49-F238E27FC236}">
                <a16:creationId xmlns:a16="http://schemas.microsoft.com/office/drawing/2014/main" id="{AAFE9A7E-DDFF-F5EC-552C-9C82CC7153AE}"/>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0" name="Picture 41">
            <a:extLst>
              <a:ext uri="{FF2B5EF4-FFF2-40B4-BE49-F238E27FC236}">
                <a16:creationId xmlns:a16="http://schemas.microsoft.com/office/drawing/2014/main" id="{B8707AC8-6494-F348-5354-9BA119E49EC6}"/>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1" name="Picture 40">
            <a:extLst>
              <a:ext uri="{FF2B5EF4-FFF2-40B4-BE49-F238E27FC236}">
                <a16:creationId xmlns:a16="http://schemas.microsoft.com/office/drawing/2014/main" id="{99A3E888-466D-8CD3-6F22-02B61C841892}"/>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2" name="Picture 39">
            <a:extLst>
              <a:ext uri="{FF2B5EF4-FFF2-40B4-BE49-F238E27FC236}">
                <a16:creationId xmlns:a16="http://schemas.microsoft.com/office/drawing/2014/main" id="{57DD6984-92DA-93AB-0EF1-986BD64B05D1}"/>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3" name="Picture 38">
            <a:extLst>
              <a:ext uri="{FF2B5EF4-FFF2-40B4-BE49-F238E27FC236}">
                <a16:creationId xmlns:a16="http://schemas.microsoft.com/office/drawing/2014/main" id="{0F71852D-CC51-6A48-9D24-798E8325FEB5}"/>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4" name="Picture 33">
            <a:extLst>
              <a:ext uri="{FF2B5EF4-FFF2-40B4-BE49-F238E27FC236}">
                <a16:creationId xmlns:a16="http://schemas.microsoft.com/office/drawing/2014/main" id="{1607BBE9-6C31-871D-D8C3-DDE4193FB3D5}"/>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5" name="Picture 36">
            <a:extLst>
              <a:ext uri="{FF2B5EF4-FFF2-40B4-BE49-F238E27FC236}">
                <a16:creationId xmlns:a16="http://schemas.microsoft.com/office/drawing/2014/main" id="{11A69BE1-7BF1-973A-2129-7CD515296A39}"/>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6" name="Picture 32">
            <a:extLst>
              <a:ext uri="{FF2B5EF4-FFF2-40B4-BE49-F238E27FC236}">
                <a16:creationId xmlns:a16="http://schemas.microsoft.com/office/drawing/2014/main" id="{EFC0B9FB-4D5C-DDED-7130-C060650CFCD2}"/>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7569933" y="216398"/>
            <a:ext cx="4418036" cy="1566680"/>
          </a:xfrm>
          <a:prstGeom prst="rect">
            <a:avLst/>
          </a:prstGeom>
          <a:noFill/>
        </p:spPr>
      </p:pic>
      <p:pic>
        <p:nvPicPr>
          <p:cNvPr id="6" name="Picture 5">
            <a:extLst>
              <a:ext uri="{FF2B5EF4-FFF2-40B4-BE49-F238E27FC236}">
                <a16:creationId xmlns:a16="http://schemas.microsoft.com/office/drawing/2014/main" id="{A890F26C-72E3-31FB-4866-02692224E402}"/>
              </a:ext>
            </a:extLst>
          </p:cNvPr>
          <p:cNvPicPr>
            <a:picLocks noChangeAspect="1"/>
          </p:cNvPicPr>
          <p:nvPr/>
        </p:nvPicPr>
        <p:blipFill>
          <a:blip r:embed="rId23"/>
          <a:srcRect b="39083"/>
          <a:stretch>
            <a:fillRect/>
          </a:stretch>
        </p:blipFill>
        <p:spPr>
          <a:xfrm>
            <a:off x="204031" y="216398"/>
            <a:ext cx="7113963" cy="560820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9084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4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41"/>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4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rmAutofit/>
          </a:bodyPr>
          <a:lstStyle/>
          <a:p>
            <a:r>
              <a:rPr lang="en-US" dirty="0"/>
              <a:t>How do we present our Ci3T Blueprint A Primary (Tier 1) Plan to our faculty and staff?</a:t>
            </a:r>
          </a:p>
        </p:txBody>
      </p:sp>
      <p:sp>
        <p:nvSpPr>
          <p:cNvPr id="4" name="Text Placeholder 3"/>
          <p:cNvSpPr>
            <a:spLocks noGrp="1"/>
          </p:cNvSpPr>
          <p:nvPr>
            <p:ph type="body" idx="1"/>
          </p:nvPr>
        </p:nvSpPr>
        <p:spPr>
          <a:xfrm>
            <a:off x="831850" y="4589463"/>
            <a:ext cx="10515600" cy="1500187"/>
          </a:xfrm>
        </p:spPr>
        <p:txBody>
          <a:bodyPr/>
          <a:lstStyle/>
          <a:p>
            <a:pPr lvl="0"/>
            <a:r>
              <a:rPr lang="en-US" dirty="0"/>
              <a:t>Drafting a plan to present to faculty and staff</a:t>
            </a:r>
          </a:p>
        </p:txBody>
      </p:sp>
      <p:grpSp>
        <p:nvGrpSpPr>
          <p:cNvPr id="3" name="Group 2">
            <a:extLst>
              <a:ext uri="{FF2B5EF4-FFF2-40B4-BE49-F238E27FC236}">
                <a16:creationId xmlns:a16="http://schemas.microsoft.com/office/drawing/2014/main" id="{DD4AB310-B071-0546-B092-5ABA1D4674A4}"/>
              </a:ext>
            </a:extLst>
          </p:cNvPr>
          <p:cNvGrpSpPr/>
          <p:nvPr/>
        </p:nvGrpSpPr>
        <p:grpSpPr>
          <a:xfrm>
            <a:off x="10310719" y="4484416"/>
            <a:ext cx="1743750" cy="2295525"/>
            <a:chOff x="342038" y="198781"/>
            <a:chExt cx="5844208" cy="6850984"/>
          </a:xfrm>
          <a:scene3d>
            <a:camera prst="perspectiveContrastingLeftFacing">
              <a:rot lat="623785" lon="1800000" rev="21386789"/>
            </a:camera>
            <a:lightRig rig="threePt" dir="t"/>
          </a:scene3d>
        </p:grpSpPr>
        <p:pic>
          <p:nvPicPr>
            <p:cNvPr id="5" name="Graphic 4" title="Projection screen">
              <a:extLst>
                <a:ext uri="{FF2B5EF4-FFF2-40B4-BE49-F238E27FC236}">
                  <a16:creationId xmlns:a16="http://schemas.microsoft.com/office/drawing/2014/main" id="{D85FF642-A9E3-0849-BD77-EC2B92CBF3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038" y="198781"/>
              <a:ext cx="5844208" cy="6850984"/>
            </a:xfrm>
            <a:prstGeom prst="rect">
              <a:avLst/>
            </a:prstGeom>
          </p:spPr>
        </p:pic>
        <p:pic>
          <p:nvPicPr>
            <p:cNvPr id="6" name="Picture 5">
              <a:extLst>
                <a:ext uri="{FF2B5EF4-FFF2-40B4-BE49-F238E27FC236}">
                  <a16:creationId xmlns:a16="http://schemas.microsoft.com/office/drawing/2014/main" id="{25544BB0-007F-0A42-A02F-179209640AAB}"/>
                </a:ext>
              </a:extLst>
            </p:cNvPr>
            <p:cNvPicPr>
              <a:picLocks noChangeAspect="1"/>
            </p:cNvPicPr>
            <p:nvPr/>
          </p:nvPicPr>
          <p:blipFill rotWithShape="1">
            <a:blip r:embed="rId6"/>
            <a:srcRect b="13390"/>
            <a:stretch/>
          </p:blipFill>
          <p:spPr>
            <a:xfrm>
              <a:off x="523012" y="470105"/>
              <a:ext cx="5462382" cy="3541914"/>
            </a:xfrm>
            <a:prstGeom prst="rect">
              <a:avLst/>
            </a:prstGeom>
          </p:spPr>
        </p:pic>
      </p:grpSp>
    </p:spTree>
    <p:custDataLst>
      <p:tags r:id="rId1"/>
    </p:custDataLst>
    <p:extLst>
      <p:ext uri="{BB962C8B-B14F-4D97-AF65-F5344CB8AC3E}">
        <p14:creationId xmlns:p14="http://schemas.microsoft.com/office/powerpoint/2010/main" val="617031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CA354-D55A-6D42-6FAE-B20A7B698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0EC20-BC6C-D303-9888-404D5C9B03E4}"/>
              </a:ext>
            </a:extLst>
          </p:cNvPr>
          <p:cNvSpPr>
            <a:spLocks noGrp="1"/>
          </p:cNvSpPr>
          <p:nvPr>
            <p:ph type="title"/>
          </p:nvPr>
        </p:nvSpPr>
        <p:spPr>
          <a:xfrm>
            <a:off x="838200" y="365125"/>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021C3701-2593-ABF5-0956-1569EFBFA59D}"/>
              </a:ext>
            </a:extLst>
          </p:cNvPr>
          <p:cNvSpPr>
            <a:spLocks noGrp="1"/>
          </p:cNvSpPr>
          <p:nvPr>
            <p:ph idx="1"/>
          </p:nvPr>
        </p:nvSpPr>
        <p:spPr>
          <a:xfrm>
            <a:off x="838199" y="1671386"/>
            <a:ext cx="10938832" cy="5032375"/>
          </a:xfrm>
        </p:spPr>
        <p:txBody>
          <a:bodyPr>
            <a:noAutofit/>
          </a:bodyPr>
          <a:lstStyle/>
          <a:p>
            <a:pPr lvl="0">
              <a:lnSpc>
                <a:spcPct val="100000"/>
              </a:lnSpc>
              <a:spcBef>
                <a:spcPts val="0"/>
              </a:spcBef>
            </a:pPr>
            <a:r>
              <a:rPr lang="en-US" sz="2400" dirty="0"/>
              <a:t>Welcome!           </a:t>
            </a:r>
          </a:p>
          <a:p>
            <a:pPr lvl="0">
              <a:lnSpc>
                <a:spcPct val="100000"/>
              </a:lnSpc>
              <a:spcBef>
                <a:spcPts val="300"/>
              </a:spcBef>
            </a:pPr>
            <a:r>
              <a:rPr lang="en-US" sz="2400" dirty="0"/>
              <a:t>How do we refine our assessment schedule and procedures for monitoring?</a:t>
            </a:r>
          </a:p>
          <a:p>
            <a:pPr lvl="1">
              <a:lnSpc>
                <a:spcPct val="100000"/>
              </a:lnSpc>
              <a:spcBef>
                <a:spcPts val="300"/>
              </a:spcBef>
            </a:pPr>
            <a:r>
              <a:rPr lang="en-US" sz="2000" dirty="0"/>
              <a:t>Revising Ci3T Blueprint D Assessment Schedule</a:t>
            </a:r>
          </a:p>
          <a:p>
            <a:pPr lvl="1">
              <a:lnSpc>
                <a:spcPct val="100000"/>
              </a:lnSpc>
              <a:spcBef>
                <a:spcPts val="300"/>
              </a:spcBef>
            </a:pPr>
            <a:r>
              <a:rPr lang="en-US" sz="2000" dirty="0"/>
              <a:t>Revising procedures for monitoring your plan (Ci3T Blueprint A Primary [Tier 1] Plan)</a:t>
            </a:r>
          </a:p>
          <a:p>
            <a:pPr lvl="0">
              <a:lnSpc>
                <a:spcPct val="100000"/>
              </a:lnSpc>
              <a:spcBef>
                <a:spcPts val="300"/>
              </a:spcBef>
            </a:pPr>
            <a:r>
              <a:rPr lang="en-US" sz="2400" dirty="0"/>
              <a:t>How do we polish our Ci3T Blueprint?</a:t>
            </a:r>
          </a:p>
          <a:p>
            <a:pPr lvl="0">
              <a:lnSpc>
                <a:spcPct val="100000"/>
              </a:lnSpc>
              <a:spcBef>
                <a:spcPts val="300"/>
              </a:spcBef>
            </a:pPr>
            <a:r>
              <a:rPr lang="en-US" sz="2400" dirty="0"/>
              <a:t>How do we present our Ci3T Blueprint A Primary (Tier 1) Plan to our faculty and staff? </a:t>
            </a:r>
            <a:r>
              <a:rPr lang="en-US" sz="2200" dirty="0">
                <a:solidFill>
                  <a:schemeClr val="accent4"/>
                </a:solidFill>
              </a:rPr>
              <a:t>Drafting a plan to present to faculty and staff</a:t>
            </a:r>
          </a:p>
          <a:p>
            <a:pPr lvl="0">
              <a:lnSpc>
                <a:spcPct val="100000"/>
              </a:lnSpc>
              <a:spcBef>
                <a:spcPts val="300"/>
              </a:spcBef>
            </a:pPr>
            <a:r>
              <a:rPr lang="en-US" sz="2400" dirty="0"/>
              <a:t>How do we coordinate supports at the secondary (Tier 2) level?</a:t>
            </a:r>
          </a:p>
          <a:p>
            <a:pPr lvl="1">
              <a:lnSpc>
                <a:spcPct val="100000"/>
              </a:lnSpc>
              <a:spcBef>
                <a:spcPts val="300"/>
              </a:spcBef>
            </a:pPr>
            <a:r>
              <a:rPr lang="en-US" sz="2000" dirty="0"/>
              <a:t>Tier 1 efforts: How is Tier 1 going?</a:t>
            </a:r>
          </a:p>
          <a:p>
            <a:pPr lvl="1">
              <a:lnSpc>
                <a:spcPct val="100000"/>
              </a:lnSpc>
              <a:spcBef>
                <a:spcPts val="300"/>
              </a:spcBef>
            </a:pPr>
            <a:r>
              <a:rPr lang="en-US" sz="2000" dirty="0"/>
              <a:t>Teacher-delivered strategies: How can we empower teachers with low-intensity supports?</a:t>
            </a:r>
          </a:p>
          <a:p>
            <a:pPr lvl="1">
              <a:lnSpc>
                <a:spcPct val="100000"/>
              </a:lnSpc>
              <a:spcBef>
                <a:spcPts val="300"/>
              </a:spcBef>
            </a:pPr>
            <a:r>
              <a:rPr lang="en-US" sz="2000" dirty="0"/>
              <a:t>Organizing secondary (Tier 2) supports</a:t>
            </a:r>
          </a:p>
          <a:p>
            <a:pPr lvl="0">
              <a:lnSpc>
                <a:spcPct val="100000"/>
              </a:lnSpc>
              <a:spcBef>
                <a:spcPts val="300"/>
              </a:spcBef>
            </a:pPr>
            <a:r>
              <a:rPr lang="en-US" sz="2400" dirty="0"/>
              <a:t>Where do we go from here? </a:t>
            </a:r>
            <a:r>
              <a:rPr lang="en-US" sz="2400" dirty="0">
                <a:solidFill>
                  <a:schemeClr val="accent4"/>
                </a:solidFill>
              </a:rPr>
              <a:t>Setting goals for Session 5  </a:t>
            </a:r>
          </a:p>
          <a:p>
            <a:pPr lvl="1">
              <a:lnSpc>
                <a:spcPct val="100000"/>
              </a:lnSpc>
              <a:spcBef>
                <a:spcPts val="300"/>
              </a:spcBef>
            </a:pPr>
            <a:r>
              <a:rPr lang="en-US" sz="2000" dirty="0"/>
              <a:t>Student Ci3T Leadership Team members attend!</a:t>
            </a:r>
          </a:p>
        </p:txBody>
      </p:sp>
      <p:graphicFrame>
        <p:nvGraphicFramePr>
          <p:cNvPr id="4" name="Diagram 3">
            <a:extLst>
              <a:ext uri="{FF2B5EF4-FFF2-40B4-BE49-F238E27FC236}">
                <a16:creationId xmlns:a16="http://schemas.microsoft.com/office/drawing/2014/main" id="{512F3728-1F8D-A343-2ACB-246F571917F1}"/>
              </a:ext>
            </a:extLst>
          </p:cNvPr>
          <p:cNvGraphicFramePr/>
          <p:nvPr>
            <p:extLst>
              <p:ext uri="{D42A27DB-BD31-4B8C-83A1-F6EECF244321}">
                <p14:modId xmlns:p14="http://schemas.microsoft.com/office/powerpoint/2010/main" val="4262095445"/>
              </p:ext>
            </p:extLst>
          </p:nvPr>
        </p:nvGraphicFramePr>
        <p:xfrm>
          <a:off x="115747" y="0"/>
          <a:ext cx="11968223"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96B29428-DE77-D3F4-95A2-189079E92257}"/>
              </a:ext>
            </a:extLst>
          </p:cNvPr>
          <p:cNvSpPr/>
          <p:nvPr/>
        </p:nvSpPr>
        <p:spPr>
          <a:xfrm>
            <a:off x="1524000" y="1306793"/>
            <a:ext cx="9144000" cy="646331"/>
          </a:xfrm>
          <a:prstGeom prst="rect">
            <a:avLst/>
          </a:prstGeom>
          <a:noFill/>
        </p:spPr>
        <p:txBody>
          <a:bodyPr wrap="square" lIns="91440" tIns="45720" rIns="91440" bIns="45720">
            <a:spAutoFit/>
          </a:bodyPr>
          <a:lstStyle/>
          <a:p>
            <a:pPr algn="ctr"/>
            <a:r>
              <a:rPr lang="en-US" sz="3600" dirty="0">
                <a:ln w="0"/>
                <a:effectLst>
                  <a:outerShdw blurRad="38100" dist="19050" dir="2700000" algn="tl" rotWithShape="0">
                    <a:schemeClr val="dk1">
                      <a:alpha val="40000"/>
                    </a:schemeClr>
                  </a:outerShdw>
                </a:effectLst>
              </a:rPr>
              <a:t>Please t</a:t>
            </a:r>
            <a:r>
              <a:rPr lang="en-US" sz="3600" b="0" cap="none" spc="0" dirty="0">
                <a:ln w="0"/>
                <a:solidFill>
                  <a:schemeClr val="tx1"/>
                </a:solidFill>
                <a:effectLst>
                  <a:outerShdw blurRad="38100" dist="19050" dir="2700000" algn="tl" rotWithShape="0">
                    <a:schemeClr val="dk1">
                      <a:alpha val="40000"/>
                    </a:schemeClr>
                  </a:outerShdw>
                </a:effectLst>
              </a:rPr>
              <a:t>ake a moment to assign team roles:</a:t>
            </a:r>
          </a:p>
        </p:txBody>
      </p:sp>
    </p:spTree>
    <p:custDataLst>
      <p:tags r:id="rId1"/>
    </p:custDataLst>
    <p:extLst>
      <p:ext uri="{BB962C8B-B14F-4D97-AF65-F5344CB8AC3E}">
        <p14:creationId xmlns:p14="http://schemas.microsoft.com/office/powerpoint/2010/main" val="340841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A3CE-7913-7495-3622-781CEEC354D7}"/>
            </a:ext>
          </a:extLst>
        </p:cNvPr>
        <p:cNvGrpSpPr/>
        <p:nvPr/>
      </p:nvGrpSpPr>
      <p:grpSpPr>
        <a:xfrm>
          <a:off x="0" y="0"/>
          <a:ext cx="0" cy="0"/>
          <a:chOff x="0" y="0"/>
          <a:chExt cx="0" cy="0"/>
        </a:xfrm>
      </p:grpSpPr>
      <p:pic>
        <p:nvPicPr>
          <p:cNvPr id="9" name="Picture 8" title="Picture of team of 5 people working around a laptop">
            <a:extLst>
              <a:ext uri="{FF2B5EF4-FFF2-40B4-BE49-F238E27FC236}">
                <a16:creationId xmlns:a16="http://schemas.microsoft.com/office/drawing/2014/main" id="{683429A3-5ED7-8BDE-2E01-58398EB8DEC4}"/>
              </a:ext>
            </a:extLst>
          </p:cNvPr>
          <p:cNvPicPr>
            <a:picLocks noChangeAspect="1"/>
          </p:cNvPicPr>
          <p:nvPr/>
        </p:nvPicPr>
        <p:blipFill>
          <a:blip r:embed="rId4"/>
          <a:stretch>
            <a:fillRect/>
          </a:stretch>
        </p:blipFill>
        <p:spPr>
          <a:xfrm>
            <a:off x="7591425" y="0"/>
            <a:ext cx="4600575" cy="6858000"/>
          </a:xfrm>
          <a:prstGeom prst="rect">
            <a:avLst/>
          </a:prstGeom>
        </p:spPr>
      </p:pic>
      <p:grpSp>
        <p:nvGrpSpPr>
          <p:cNvPr id="11" name="Group 10">
            <a:extLst>
              <a:ext uri="{FF2B5EF4-FFF2-40B4-BE49-F238E27FC236}">
                <a16:creationId xmlns:a16="http://schemas.microsoft.com/office/drawing/2014/main" id="{8EEE55EA-D12C-C6DC-F8CD-9B3567D2877F}"/>
              </a:ext>
            </a:extLst>
          </p:cNvPr>
          <p:cNvGrpSpPr/>
          <p:nvPr/>
        </p:nvGrpSpPr>
        <p:grpSpPr>
          <a:xfrm>
            <a:off x="733481" y="734284"/>
            <a:ext cx="6744920" cy="5811482"/>
            <a:chOff x="-34727" y="790040"/>
            <a:chExt cx="5877856" cy="4572636"/>
          </a:xfrm>
        </p:grpSpPr>
        <p:sp>
          <p:nvSpPr>
            <p:cNvPr id="8" name="Bent Arrow 7">
              <a:extLst>
                <a:ext uri="{FF2B5EF4-FFF2-40B4-BE49-F238E27FC236}">
                  <a16:creationId xmlns:a16="http://schemas.microsoft.com/office/drawing/2014/main" id="{C273995B-FE93-29BD-2399-0933DE8DC29D}"/>
                </a:ext>
              </a:extLst>
            </p:cNvPr>
            <p:cNvSpPr/>
            <p:nvPr/>
          </p:nvSpPr>
          <p:spPr>
            <a:xfrm flipV="1">
              <a:off x="1770804" y="3055724"/>
              <a:ext cx="4072325" cy="2306952"/>
            </a:xfrm>
            <a:prstGeom prst="bentArrow">
              <a:avLst>
                <a:gd name="adj1" fmla="val 35340"/>
                <a:gd name="adj2" fmla="val 32324"/>
                <a:gd name="adj3" fmla="val 25000"/>
                <a:gd name="adj4" fmla="val 43750"/>
              </a:avLst>
            </a:prstGeom>
            <a:solidFill>
              <a:schemeClr val="accent5"/>
            </a:solidFill>
          </p:spPr>
          <p:style>
            <a:lnRef idx="2">
              <a:schemeClr val="lt1">
                <a:hueOff val="0"/>
                <a:satOff val="0"/>
                <a:lumOff val="0"/>
                <a:alphaOff val="0"/>
              </a:schemeClr>
            </a:lnRef>
            <a:fillRef idx="1">
              <a:schemeClr val="accent5">
                <a:shade val="80000"/>
                <a:hueOff val="0"/>
                <a:satOff val="0"/>
                <a:lumOff val="0"/>
                <a:alphaOff val="0"/>
              </a:schemeClr>
            </a:fillRef>
            <a:effectRef idx="0">
              <a:schemeClr val="accent5">
                <a:shade val="80000"/>
                <a:hueOff val="0"/>
                <a:satOff val="0"/>
                <a:lumOff val="0"/>
                <a:alphaOff val="0"/>
              </a:schemeClr>
            </a:effectRef>
            <a:fontRef idx="minor">
              <a:schemeClr val="lt1"/>
            </a:fontRef>
          </p:style>
          <p:txBody>
            <a:bodyPr spcFirstLastPara="0" vert="horz" wrap="square" lIns="183477" tIns="183477" rIns="183477" bIns="183477" numCol="1" spcCol="1270" anchor="ctr" anchorCtr="0">
              <a:noAutofit/>
            </a:bodyPr>
            <a:lstStyle/>
            <a:p>
              <a:pPr algn="ctr" defTabSz="844550">
                <a:spcBef>
                  <a:spcPct val="0"/>
                </a:spcBef>
              </a:pPr>
              <a:endParaRPr lang="en-US" sz="1900"/>
            </a:p>
          </p:txBody>
        </p:sp>
        <p:sp>
          <p:nvSpPr>
            <p:cNvPr id="7" name="Freeform 6">
              <a:extLst>
                <a:ext uri="{FF2B5EF4-FFF2-40B4-BE49-F238E27FC236}">
                  <a16:creationId xmlns:a16="http://schemas.microsoft.com/office/drawing/2014/main" id="{26AAAD32-E244-97C0-487E-B30550A55818}"/>
                </a:ext>
              </a:extLst>
            </p:cNvPr>
            <p:cNvSpPr/>
            <p:nvPr/>
          </p:nvSpPr>
          <p:spPr>
            <a:xfrm>
              <a:off x="-34727" y="790040"/>
              <a:ext cx="4521979" cy="2275623"/>
            </a:xfrm>
            <a:custGeom>
              <a:avLst/>
              <a:gdLst>
                <a:gd name="connsiteX0" fmla="*/ 0 w 4072325"/>
                <a:gd name="connsiteY0" fmla="*/ 379278 h 2275623"/>
                <a:gd name="connsiteX1" fmla="*/ 379278 w 4072325"/>
                <a:gd name="connsiteY1" fmla="*/ 0 h 2275623"/>
                <a:gd name="connsiteX2" fmla="*/ 3693047 w 4072325"/>
                <a:gd name="connsiteY2" fmla="*/ 0 h 2275623"/>
                <a:gd name="connsiteX3" fmla="*/ 4072325 w 4072325"/>
                <a:gd name="connsiteY3" fmla="*/ 379278 h 2275623"/>
                <a:gd name="connsiteX4" fmla="*/ 4072325 w 4072325"/>
                <a:gd name="connsiteY4" fmla="*/ 1896345 h 2275623"/>
                <a:gd name="connsiteX5" fmla="*/ 3693047 w 4072325"/>
                <a:gd name="connsiteY5" fmla="*/ 2275623 h 2275623"/>
                <a:gd name="connsiteX6" fmla="*/ 379278 w 4072325"/>
                <a:gd name="connsiteY6" fmla="*/ 2275623 h 2275623"/>
                <a:gd name="connsiteX7" fmla="*/ 0 w 4072325"/>
                <a:gd name="connsiteY7" fmla="*/ 1896345 h 2275623"/>
                <a:gd name="connsiteX8" fmla="*/ 0 w 4072325"/>
                <a:gd name="connsiteY8" fmla="*/ 379278 h 227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2325" h="2275623">
                  <a:moveTo>
                    <a:pt x="0" y="379278"/>
                  </a:moveTo>
                  <a:cubicBezTo>
                    <a:pt x="0" y="169809"/>
                    <a:pt x="169809" y="0"/>
                    <a:pt x="379278" y="0"/>
                  </a:cubicBezTo>
                  <a:lnTo>
                    <a:pt x="3693047" y="0"/>
                  </a:lnTo>
                  <a:cubicBezTo>
                    <a:pt x="3902516" y="0"/>
                    <a:pt x="4072325" y="169809"/>
                    <a:pt x="4072325" y="379278"/>
                  </a:cubicBezTo>
                  <a:lnTo>
                    <a:pt x="4072325" y="1896345"/>
                  </a:lnTo>
                  <a:cubicBezTo>
                    <a:pt x="4072325" y="2105814"/>
                    <a:pt x="3902516" y="2275623"/>
                    <a:pt x="3693047" y="2275623"/>
                  </a:cubicBezTo>
                  <a:lnTo>
                    <a:pt x="379278" y="2275623"/>
                  </a:lnTo>
                  <a:cubicBezTo>
                    <a:pt x="169809" y="2275623"/>
                    <a:pt x="0" y="2105814"/>
                    <a:pt x="0" y="1896345"/>
                  </a:cubicBezTo>
                  <a:lnTo>
                    <a:pt x="0" y="379278"/>
                  </a:lnTo>
                  <a:close/>
                </a:path>
              </a:pathLst>
            </a:custGeom>
            <a:solidFill>
              <a:schemeClr val="accent5"/>
            </a:solidFill>
            <a:ln>
              <a:noFill/>
            </a:ln>
          </p:spPr>
          <p:style>
            <a:lnRef idx="2">
              <a:schemeClr val="lt1">
                <a:hueOff val="0"/>
                <a:satOff val="0"/>
                <a:lumOff val="0"/>
                <a:alphaOff val="0"/>
              </a:schemeClr>
            </a:lnRef>
            <a:fillRef idx="1">
              <a:schemeClr val="accent5">
                <a:shade val="80000"/>
                <a:hueOff val="0"/>
                <a:satOff val="0"/>
                <a:lumOff val="0"/>
                <a:alphaOff val="0"/>
              </a:schemeClr>
            </a:fillRef>
            <a:effectRef idx="0">
              <a:schemeClr val="accent5">
                <a:shade val="80000"/>
                <a:hueOff val="0"/>
                <a:satOff val="0"/>
                <a:lumOff val="0"/>
                <a:alphaOff val="0"/>
              </a:schemeClr>
            </a:effectRef>
            <a:fontRef idx="minor">
              <a:schemeClr val="lt1"/>
            </a:fontRef>
          </p:style>
          <p:txBody>
            <a:bodyPr spcFirstLastPara="0" vert="horz" wrap="square" lIns="183477" tIns="183477" rIns="183477" bIns="183477" numCol="1" spcCol="1270" anchor="ctr" anchorCtr="0">
              <a:noAutofit/>
            </a:bodyPr>
            <a:lstStyle/>
            <a:p>
              <a:pPr marL="0" lvl="0" indent="0" algn="ctr" defTabSz="844550">
                <a:lnSpc>
                  <a:spcPct val="100000"/>
                </a:lnSpc>
                <a:spcBef>
                  <a:spcPct val="0"/>
                </a:spcBef>
                <a:spcAft>
                  <a:spcPts val="0"/>
                </a:spcAft>
                <a:buNone/>
              </a:pPr>
              <a:r>
                <a:rPr lang="en-US" sz="2800" kern="1200" dirty="0"/>
                <a:t>Using the blank presentation</a:t>
              </a:r>
            </a:p>
            <a:p>
              <a:pPr marL="0" lvl="0" indent="0" algn="ctr" defTabSz="844550">
                <a:lnSpc>
                  <a:spcPct val="100000"/>
                </a:lnSpc>
                <a:spcBef>
                  <a:spcPct val="0"/>
                </a:spcBef>
                <a:spcAft>
                  <a:spcPts val="0"/>
                </a:spcAft>
                <a:buNone/>
              </a:pPr>
              <a:r>
                <a:rPr lang="en-US" sz="2800" kern="1200" dirty="0"/>
                <a:t>(IM02), 2 members of your team will later draft a presentation to share with your faculty and staff at your next meeting</a:t>
              </a:r>
            </a:p>
          </p:txBody>
        </p:sp>
        <p:sp>
          <p:nvSpPr>
            <p:cNvPr id="10" name="TextBox 9">
              <a:extLst>
                <a:ext uri="{FF2B5EF4-FFF2-40B4-BE49-F238E27FC236}">
                  <a16:creationId xmlns:a16="http://schemas.microsoft.com/office/drawing/2014/main" id="{AB96F5E7-BE6A-2825-A291-B0F7D11CE07B}"/>
                </a:ext>
              </a:extLst>
            </p:cNvPr>
            <p:cNvSpPr txBox="1"/>
            <p:nvPr/>
          </p:nvSpPr>
          <p:spPr>
            <a:xfrm>
              <a:off x="2387428" y="4374520"/>
              <a:ext cx="3275728" cy="508551"/>
            </a:xfrm>
            <a:prstGeom prst="rect">
              <a:avLst/>
            </a:prstGeom>
            <a:noFill/>
          </p:spPr>
          <p:txBody>
            <a:bodyPr wrap="square" rtlCol="0">
              <a:spAutoFit/>
            </a:bodyPr>
            <a:lstStyle/>
            <a:p>
              <a:r>
                <a:rPr lang="en-US" sz="1800" dirty="0">
                  <a:solidFill>
                    <a:schemeClr val="bg1"/>
                  </a:solidFill>
                </a:rPr>
                <a:t>Discuss logistics of sharing your first draft with your faculty and staff</a:t>
              </a:r>
            </a:p>
          </p:txBody>
        </p:sp>
      </p:grpSp>
      <p:grpSp>
        <p:nvGrpSpPr>
          <p:cNvPr id="15" name="Group 14">
            <a:extLst>
              <a:ext uri="{FF2B5EF4-FFF2-40B4-BE49-F238E27FC236}">
                <a16:creationId xmlns:a16="http://schemas.microsoft.com/office/drawing/2014/main" id="{2999FA6D-A0C9-1F42-BDEE-5FDE724AEAAF}"/>
              </a:ext>
            </a:extLst>
          </p:cNvPr>
          <p:cNvGrpSpPr/>
          <p:nvPr/>
        </p:nvGrpSpPr>
        <p:grpSpPr>
          <a:xfrm rot="21216813">
            <a:off x="5123041" y="3064559"/>
            <a:ext cx="1396523" cy="1367728"/>
            <a:chOff x="2336800" y="-477078"/>
            <a:chExt cx="7515616" cy="7335078"/>
          </a:xfrm>
        </p:grpSpPr>
        <p:pic>
          <p:nvPicPr>
            <p:cNvPr id="16" name="Picture 15" title="Sticky note">
              <a:extLst>
                <a:ext uri="{FF2B5EF4-FFF2-40B4-BE49-F238E27FC236}">
                  <a16:creationId xmlns:a16="http://schemas.microsoft.com/office/drawing/2014/main" id="{2551E669-7A1A-666D-12D3-B4807784F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7" name="Picture 16" title="Push pin">
              <a:extLst>
                <a:ext uri="{FF2B5EF4-FFF2-40B4-BE49-F238E27FC236}">
                  <a16:creationId xmlns:a16="http://schemas.microsoft.com/office/drawing/2014/main" id="{4C7127E8-5B60-A4A2-E54A-510BB017373D}"/>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8" name="Rectangle 17">
            <a:extLst>
              <a:ext uri="{FF2B5EF4-FFF2-40B4-BE49-F238E27FC236}">
                <a16:creationId xmlns:a16="http://schemas.microsoft.com/office/drawing/2014/main" id="{E392CD10-AEE0-2AFA-2908-769E16E20BB8}"/>
              </a:ext>
            </a:extLst>
          </p:cNvPr>
          <p:cNvSpPr/>
          <p:nvPr/>
        </p:nvSpPr>
        <p:spPr>
          <a:xfrm rot="21226597">
            <a:off x="4960430" y="3511731"/>
            <a:ext cx="1731638" cy="584775"/>
          </a:xfrm>
          <a:prstGeom prst="rect">
            <a:avLst/>
          </a:prstGeom>
        </p:spPr>
        <p:txBody>
          <a:bodyPr wrap="square">
            <a:spAutoFit/>
          </a:bodyPr>
          <a:lstStyle/>
          <a:p>
            <a:pPr algn="ctr"/>
            <a:r>
              <a:rPr lang="en-US" sz="3200" dirty="0">
                <a:latin typeface="Arial" panose="020B0604020202020204" pitchFamily="34" charset="0"/>
                <a:cs typeface="Arial" panose="020B0604020202020204" pitchFamily="34" charset="0"/>
              </a:rPr>
              <a:t>IM02</a:t>
            </a:r>
            <a:endParaRPr lang="en-US" sz="32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05903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chemeClr val="accent5">
                <a:lumMod val="5000"/>
                <a:lumOff val="95000"/>
              </a:schemeClr>
            </a:gs>
            <a:gs pos="86000">
              <a:schemeClr val="accent5">
                <a:alpha val="93000"/>
              </a:schemeClr>
            </a:gs>
            <a:gs pos="91000">
              <a:schemeClr val="accent5">
                <a:alpha val="80000"/>
              </a:schemeClr>
            </a:gs>
            <a:gs pos="100000">
              <a:schemeClr val="accent5">
                <a:lumMod val="30000"/>
                <a:lumOff val="70000"/>
              </a:schemeClr>
            </a:gs>
          </a:gsLst>
          <a:lin ang="5400000" scaled="1"/>
          <a:tileRect/>
        </a:gradFill>
        <a:effectLst/>
      </p:bgPr>
    </p:bg>
    <p:spTree>
      <p:nvGrpSpPr>
        <p:cNvPr id="1" name="">
          <a:extLst>
            <a:ext uri="{FF2B5EF4-FFF2-40B4-BE49-F238E27FC236}">
              <a16:creationId xmlns:a16="http://schemas.microsoft.com/office/drawing/2014/main" id="{FB2ED528-9F35-26E7-9A95-0E1178ED1CCD}"/>
            </a:ext>
          </a:extLst>
        </p:cNvPr>
        <p:cNvGrpSpPr/>
        <p:nvPr/>
      </p:nvGrpSpPr>
      <p:grpSpPr>
        <a:xfrm>
          <a:off x="0" y="0"/>
          <a:ext cx="0" cy="0"/>
          <a:chOff x="0" y="0"/>
          <a:chExt cx="0" cy="0"/>
        </a:xfrm>
      </p:grpSpPr>
      <p:pic>
        <p:nvPicPr>
          <p:cNvPr id="14" name="Picture 13" title="Man and woman working at a laptop">
            <a:extLst>
              <a:ext uri="{FF2B5EF4-FFF2-40B4-BE49-F238E27FC236}">
                <a16:creationId xmlns:a16="http://schemas.microsoft.com/office/drawing/2014/main" id="{4953AD12-09E7-84CE-C66B-B656D5506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2013" y="4366478"/>
            <a:ext cx="3111500" cy="2057400"/>
          </a:xfrm>
          <a:prstGeom prst="roundRect">
            <a:avLst>
              <a:gd name="adj" fmla="val 8594"/>
            </a:avLst>
          </a:prstGeom>
          <a:solidFill>
            <a:srgbClr val="FFFFFF">
              <a:shade val="85000"/>
            </a:srgbClr>
          </a:solidFill>
          <a:ln>
            <a:noFill/>
          </a:ln>
          <a:effectLst>
            <a:reflection blurRad="6350" stA="52000" endA="300" endPos="35000" dir="5400000" sy="-100000" algn="bl" rotWithShape="0"/>
          </a:effectLst>
          <a:scene3d>
            <a:camera prst="isometricOffAxis2Left">
              <a:rot lat="1080000" lon="600000" rev="0"/>
            </a:camera>
            <a:lightRig rig="threePt" dir="t"/>
          </a:scene3d>
        </p:spPr>
      </p:pic>
      <p:pic>
        <p:nvPicPr>
          <p:cNvPr id="9" name="Graphic 8" title="Projection screen">
            <a:extLst>
              <a:ext uri="{FF2B5EF4-FFF2-40B4-BE49-F238E27FC236}">
                <a16:creationId xmlns:a16="http://schemas.microsoft.com/office/drawing/2014/main" id="{EB82E7ED-0C84-B184-67BA-3CD18834DF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66038" y="198781"/>
            <a:ext cx="5844208" cy="6850984"/>
          </a:xfrm>
          <a:prstGeom prst="rect">
            <a:avLst/>
          </a:prstGeom>
        </p:spPr>
      </p:pic>
      <p:pic>
        <p:nvPicPr>
          <p:cNvPr id="7" name="Picture 6">
            <a:extLst>
              <a:ext uri="{FF2B5EF4-FFF2-40B4-BE49-F238E27FC236}">
                <a16:creationId xmlns:a16="http://schemas.microsoft.com/office/drawing/2014/main" id="{A508766D-51D6-A637-6C90-84DE72112421}"/>
              </a:ext>
            </a:extLst>
          </p:cNvPr>
          <p:cNvPicPr>
            <a:picLocks noChangeAspect="1"/>
          </p:cNvPicPr>
          <p:nvPr/>
        </p:nvPicPr>
        <p:blipFill rotWithShape="1">
          <a:blip r:embed="rId7"/>
          <a:srcRect b="13390"/>
          <a:stretch/>
        </p:blipFill>
        <p:spPr>
          <a:xfrm>
            <a:off x="2047012" y="470105"/>
            <a:ext cx="5462382" cy="3541914"/>
          </a:xfrm>
          <a:prstGeom prst="rect">
            <a:avLst/>
          </a:prstGeom>
        </p:spPr>
      </p:pic>
      <p:grpSp>
        <p:nvGrpSpPr>
          <p:cNvPr id="11" name="Group 10">
            <a:extLst>
              <a:ext uri="{FF2B5EF4-FFF2-40B4-BE49-F238E27FC236}">
                <a16:creationId xmlns:a16="http://schemas.microsoft.com/office/drawing/2014/main" id="{969444E9-6114-402A-4AD8-BC9D618350C0}"/>
              </a:ext>
            </a:extLst>
          </p:cNvPr>
          <p:cNvGrpSpPr/>
          <p:nvPr/>
        </p:nvGrpSpPr>
        <p:grpSpPr>
          <a:xfrm rot="21216813">
            <a:off x="9062902" y="414646"/>
            <a:ext cx="2706953" cy="2651138"/>
            <a:chOff x="2336800" y="-477078"/>
            <a:chExt cx="7515616" cy="7335078"/>
          </a:xfrm>
        </p:grpSpPr>
        <p:pic>
          <p:nvPicPr>
            <p:cNvPr id="12" name="Picture 11" title="Sticky note">
              <a:extLst>
                <a:ext uri="{FF2B5EF4-FFF2-40B4-BE49-F238E27FC236}">
                  <a16:creationId xmlns:a16="http://schemas.microsoft.com/office/drawing/2014/main" id="{8B4D2628-4564-43DE-6FEB-3F76D7874A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3" name="Picture 12" title="Push pin">
              <a:extLst>
                <a:ext uri="{FF2B5EF4-FFF2-40B4-BE49-F238E27FC236}">
                  <a16:creationId xmlns:a16="http://schemas.microsoft.com/office/drawing/2014/main" id="{DBE679A5-F97E-D9B3-8DFC-0FA7F478B0CE}"/>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 name="Rectangle 1">
            <a:extLst>
              <a:ext uri="{FF2B5EF4-FFF2-40B4-BE49-F238E27FC236}">
                <a16:creationId xmlns:a16="http://schemas.microsoft.com/office/drawing/2014/main" id="{5DF85E88-2F7D-5082-9864-82C992FE9CAC}"/>
              </a:ext>
            </a:extLst>
          </p:cNvPr>
          <p:cNvSpPr/>
          <p:nvPr/>
        </p:nvSpPr>
        <p:spPr>
          <a:xfrm rot="21189329">
            <a:off x="9283483" y="1185645"/>
            <a:ext cx="2365193"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team members taking the lead on drafting the PPT should add each section as polished</a:t>
            </a:r>
          </a:p>
        </p:txBody>
      </p:sp>
      <p:grpSp>
        <p:nvGrpSpPr>
          <p:cNvPr id="3" name="Group 2">
            <a:extLst>
              <a:ext uri="{FF2B5EF4-FFF2-40B4-BE49-F238E27FC236}">
                <a16:creationId xmlns:a16="http://schemas.microsoft.com/office/drawing/2014/main" id="{BEC4C53A-DA3A-D799-55D7-041614E6C58E}"/>
              </a:ext>
            </a:extLst>
          </p:cNvPr>
          <p:cNvGrpSpPr/>
          <p:nvPr/>
        </p:nvGrpSpPr>
        <p:grpSpPr>
          <a:xfrm>
            <a:off x="8673405" y="316688"/>
            <a:ext cx="1001688" cy="1001688"/>
            <a:chOff x="9117880" y="2004559"/>
            <a:chExt cx="2848881" cy="2848881"/>
          </a:xfrm>
          <a:scene3d>
            <a:camera prst="orthographicFront"/>
            <a:lightRig rig="chilly" dir="t"/>
          </a:scene3d>
        </p:grpSpPr>
        <p:sp>
          <p:nvSpPr>
            <p:cNvPr id="4" name="Oval 3">
              <a:extLst>
                <a:ext uri="{FF2B5EF4-FFF2-40B4-BE49-F238E27FC236}">
                  <a16:creationId xmlns:a16="http://schemas.microsoft.com/office/drawing/2014/main" id="{8868AA1B-F9A0-8625-08A8-90C5733C03AE}"/>
                </a:ext>
              </a:extLst>
            </p:cNvPr>
            <p:cNvSpPr/>
            <p:nvPr/>
          </p:nvSpPr>
          <p:spPr>
            <a:xfrm>
              <a:off x="9117880" y="2004559"/>
              <a:ext cx="2848881" cy="2848881"/>
            </a:xfrm>
            <a:prstGeom prst="ellipse">
              <a:avLst/>
            </a:prstGeom>
            <a:gradFill rotWithShape="0">
              <a:gsLst>
                <a:gs pos="0">
                  <a:srgbClr val="1D1700"/>
                </a:gs>
                <a:gs pos="100000">
                  <a:srgbClr val="E1B900"/>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4949793"/>
                <a:satOff val="-5172"/>
                <a:lumOff val="1176"/>
                <a:alphaOff val="0"/>
              </a:schemeClr>
            </a:effectRef>
            <a:fontRef idx="minor">
              <a:schemeClr val="tx1"/>
            </a:fontRef>
          </p:style>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906DA7DF-89D5-4B9A-C63A-48C93154EBA5}"/>
                </a:ext>
              </a:extLst>
            </p:cNvPr>
            <p:cNvSpPr txBox="1"/>
            <p:nvPr/>
          </p:nvSpPr>
          <p:spPr>
            <a:xfrm>
              <a:off x="9535089" y="2421768"/>
              <a:ext cx="2014463" cy="2014463"/>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Task Divider</a:t>
              </a:r>
            </a:p>
          </p:txBody>
        </p:sp>
      </p:grpSp>
    </p:spTree>
    <p:custDataLst>
      <p:tags r:id="rId1"/>
    </p:custDataLst>
    <p:extLst>
      <p:ext uri="{BB962C8B-B14F-4D97-AF65-F5344CB8AC3E}">
        <p14:creationId xmlns:p14="http://schemas.microsoft.com/office/powerpoint/2010/main" val="177188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title="Picture of team of 5 people working around a laptop">
            <a:extLst>
              <a:ext uri="{FF2B5EF4-FFF2-40B4-BE49-F238E27FC236}">
                <a16:creationId xmlns:a16="http://schemas.microsoft.com/office/drawing/2014/main" id="{9820A251-EB82-524F-8515-CB46C6630496}"/>
              </a:ext>
            </a:extLst>
          </p:cNvPr>
          <p:cNvPicPr>
            <a:picLocks noChangeAspect="1"/>
          </p:cNvPicPr>
          <p:nvPr/>
        </p:nvPicPr>
        <p:blipFill>
          <a:blip r:embed="rId4"/>
          <a:stretch>
            <a:fillRect/>
          </a:stretch>
        </p:blipFill>
        <p:spPr>
          <a:xfrm>
            <a:off x="7600188" y="0"/>
            <a:ext cx="4591812" cy="6858000"/>
          </a:xfrm>
          <a:prstGeom prst="rect">
            <a:avLst/>
          </a:prstGeom>
        </p:spPr>
      </p:pic>
      <p:grpSp>
        <p:nvGrpSpPr>
          <p:cNvPr id="18" name="Group 17"/>
          <p:cNvGrpSpPr/>
          <p:nvPr/>
        </p:nvGrpSpPr>
        <p:grpSpPr>
          <a:xfrm rot="21216813">
            <a:off x="3790906" y="2922646"/>
            <a:ext cx="2832354" cy="2882957"/>
            <a:chOff x="2336799" y="-787136"/>
            <a:chExt cx="8276976" cy="7645134"/>
          </a:xfrm>
        </p:grpSpPr>
        <p:pic>
          <p:nvPicPr>
            <p:cNvPr id="19" name="Picture 18" title="Sticky note"/>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336799" y="-1"/>
              <a:ext cx="8276976" cy="6857999"/>
            </a:xfrm>
            <a:prstGeom prst="rect">
              <a:avLst/>
            </a:prstGeom>
          </p:spPr>
        </p:pic>
        <p:pic>
          <p:nvPicPr>
            <p:cNvPr id="20" name="Picture 19" title="Push pin"/>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333509" y="-787136"/>
              <a:ext cx="3440761" cy="2956354"/>
            </a:xfrm>
            <a:prstGeom prst="rect">
              <a:avLst/>
            </a:prstGeom>
          </p:spPr>
        </p:pic>
      </p:grpSp>
      <p:sp>
        <p:nvSpPr>
          <p:cNvPr id="21" name="TextBox 20"/>
          <p:cNvSpPr txBox="1"/>
          <p:nvPr/>
        </p:nvSpPr>
        <p:spPr>
          <a:xfrm rot="21223237">
            <a:off x="4118009" y="3879830"/>
            <a:ext cx="2286322" cy="1600438"/>
          </a:xfrm>
          <a:prstGeom prst="rect">
            <a:avLst/>
          </a:prstGeom>
          <a:noFill/>
        </p:spPr>
        <p:txBody>
          <a:bodyPr wrap="square" rtlCol="0">
            <a:spAutoFit/>
          </a:bodyPr>
          <a:lstStyle/>
          <a:p>
            <a:pPr algn="ctr">
              <a:defRPr/>
            </a:pPr>
            <a:r>
              <a:rPr lang="en-US" sz="2000" dirty="0">
                <a:latin typeface="Arial" panose="020B0604020202020204" pitchFamily="34" charset="0"/>
                <a:cs typeface="Arial" panose="020B0604020202020204" pitchFamily="34" charset="0"/>
              </a:rPr>
              <a:t>Discuss logistics of sharing your first draft with your faculty and staff</a:t>
            </a:r>
            <a:endParaRPr lang="en-US" sz="1600" dirty="0">
              <a:latin typeface="Arial" panose="020B0604020202020204" pitchFamily="34" charset="0"/>
              <a:cs typeface="Arial" panose="020B0604020202020204" pitchFamily="34" charset="0"/>
            </a:endParaRPr>
          </a:p>
          <a:p>
            <a:pPr algn="ctr">
              <a:defRPr/>
            </a:pPr>
            <a:r>
              <a:rPr lang="en-US" b="1" dirty="0">
                <a:solidFill>
                  <a:schemeClr val="accent5"/>
                </a:solidFill>
                <a:latin typeface="Arial" panose="020B0604020202020204" pitchFamily="34" charset="0"/>
                <a:cs typeface="Arial" panose="020B0604020202020204" pitchFamily="34" charset="0"/>
              </a:rPr>
              <a:t>10 minutes</a:t>
            </a:r>
          </a:p>
        </p:txBody>
      </p:sp>
      <p:pic>
        <p:nvPicPr>
          <p:cNvPr id="3" name="Picture 47">
            <a:extLst>
              <a:ext uri="{FF2B5EF4-FFF2-40B4-BE49-F238E27FC236}">
                <a16:creationId xmlns:a16="http://schemas.microsoft.com/office/drawing/2014/main" id="{B94B849D-9BB4-3398-A067-7BBA107F666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277852" y="693583"/>
            <a:ext cx="5076825" cy="1800292"/>
          </a:xfrm>
          <a:prstGeom prst="rect">
            <a:avLst/>
          </a:prstGeom>
          <a:noFill/>
          <a:ln w="9525">
            <a:noFill/>
            <a:miter lim="800000"/>
            <a:headEnd/>
            <a:tailEnd/>
          </a:ln>
        </p:spPr>
      </p:pic>
      <p:pic>
        <p:nvPicPr>
          <p:cNvPr id="4" name="Picture 46" hidden="1">
            <a:extLst>
              <a:ext uri="{FF2B5EF4-FFF2-40B4-BE49-F238E27FC236}">
                <a16:creationId xmlns:a16="http://schemas.microsoft.com/office/drawing/2014/main" id="{1E668754-B21B-7B61-5494-973946D0BCC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277852" y="693583"/>
            <a:ext cx="5076825" cy="1800292"/>
          </a:xfrm>
          <a:prstGeom prst="rect">
            <a:avLst/>
          </a:prstGeom>
          <a:noFill/>
          <a:ln w="9525">
            <a:noFill/>
            <a:miter lim="800000"/>
            <a:headEnd/>
            <a:tailEnd/>
          </a:ln>
        </p:spPr>
      </p:pic>
      <p:pic>
        <p:nvPicPr>
          <p:cNvPr id="5" name="Picture 45" hidden="1">
            <a:extLst>
              <a:ext uri="{FF2B5EF4-FFF2-40B4-BE49-F238E27FC236}">
                <a16:creationId xmlns:a16="http://schemas.microsoft.com/office/drawing/2014/main" id="{9B05F478-B5B4-96B1-CE18-89C957578886}"/>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277852" y="693583"/>
            <a:ext cx="5076825" cy="1800292"/>
          </a:xfrm>
          <a:prstGeom prst="rect">
            <a:avLst/>
          </a:prstGeom>
          <a:noFill/>
          <a:ln w="9525">
            <a:noFill/>
            <a:miter lim="800000"/>
            <a:headEnd/>
            <a:tailEnd/>
          </a:ln>
        </p:spPr>
      </p:pic>
      <p:pic>
        <p:nvPicPr>
          <p:cNvPr id="6" name="Picture 44" hidden="1">
            <a:extLst>
              <a:ext uri="{FF2B5EF4-FFF2-40B4-BE49-F238E27FC236}">
                <a16:creationId xmlns:a16="http://schemas.microsoft.com/office/drawing/2014/main" id="{3FC28302-287C-A76F-62C8-8D28BC27BD1A}"/>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277852" y="693583"/>
            <a:ext cx="5076825" cy="1800292"/>
          </a:xfrm>
          <a:prstGeom prst="rect">
            <a:avLst/>
          </a:prstGeom>
          <a:noFill/>
          <a:ln w="9525">
            <a:noFill/>
            <a:miter lim="800000"/>
            <a:headEnd/>
            <a:tailEnd/>
          </a:ln>
        </p:spPr>
      </p:pic>
      <p:pic>
        <p:nvPicPr>
          <p:cNvPr id="7" name="Picture 43" hidden="1">
            <a:extLst>
              <a:ext uri="{FF2B5EF4-FFF2-40B4-BE49-F238E27FC236}">
                <a16:creationId xmlns:a16="http://schemas.microsoft.com/office/drawing/2014/main" id="{E293370B-42C8-6F3C-F592-EE7EBCC24D59}"/>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277852" y="693583"/>
            <a:ext cx="5076825" cy="1800292"/>
          </a:xfrm>
          <a:prstGeom prst="rect">
            <a:avLst/>
          </a:prstGeom>
          <a:noFill/>
          <a:ln w="9525">
            <a:noFill/>
            <a:miter lim="800000"/>
            <a:headEnd/>
            <a:tailEnd/>
          </a:ln>
        </p:spPr>
      </p:pic>
      <p:pic>
        <p:nvPicPr>
          <p:cNvPr id="8" name="Picture 41" hidden="1">
            <a:extLst>
              <a:ext uri="{FF2B5EF4-FFF2-40B4-BE49-F238E27FC236}">
                <a16:creationId xmlns:a16="http://schemas.microsoft.com/office/drawing/2014/main" id="{C57052B3-CBD4-C307-6018-5D5A6E7579F9}"/>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277852" y="693583"/>
            <a:ext cx="5076825" cy="1800292"/>
          </a:xfrm>
          <a:prstGeom prst="rect">
            <a:avLst/>
          </a:prstGeom>
          <a:noFill/>
          <a:ln w="9525">
            <a:noFill/>
            <a:miter lim="800000"/>
            <a:headEnd/>
            <a:tailEnd/>
          </a:ln>
        </p:spPr>
      </p:pic>
      <p:pic>
        <p:nvPicPr>
          <p:cNvPr id="9" name="Picture 40" hidden="1">
            <a:extLst>
              <a:ext uri="{FF2B5EF4-FFF2-40B4-BE49-F238E27FC236}">
                <a16:creationId xmlns:a16="http://schemas.microsoft.com/office/drawing/2014/main" id="{AA5B28F8-4A95-2257-7010-B1588DE2FCA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277852" y="693583"/>
            <a:ext cx="5076825" cy="1800292"/>
          </a:xfrm>
          <a:prstGeom prst="rect">
            <a:avLst/>
          </a:prstGeom>
          <a:noFill/>
          <a:ln w="9525">
            <a:noFill/>
            <a:miter lim="800000"/>
            <a:headEnd/>
            <a:tailEnd/>
          </a:ln>
        </p:spPr>
      </p:pic>
      <p:pic>
        <p:nvPicPr>
          <p:cNvPr id="10" name="Picture 39" hidden="1">
            <a:extLst>
              <a:ext uri="{FF2B5EF4-FFF2-40B4-BE49-F238E27FC236}">
                <a16:creationId xmlns:a16="http://schemas.microsoft.com/office/drawing/2014/main" id="{3E36DD4D-3603-8BDA-96AB-B4198998CADA}"/>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277852" y="693583"/>
            <a:ext cx="5076825" cy="1800292"/>
          </a:xfrm>
          <a:prstGeom prst="rect">
            <a:avLst/>
          </a:prstGeom>
          <a:noFill/>
          <a:ln w="9525">
            <a:noFill/>
            <a:miter lim="800000"/>
            <a:headEnd/>
            <a:tailEnd/>
          </a:ln>
        </p:spPr>
      </p:pic>
      <p:pic>
        <p:nvPicPr>
          <p:cNvPr id="11" name="Picture 38" hidden="1">
            <a:extLst>
              <a:ext uri="{FF2B5EF4-FFF2-40B4-BE49-F238E27FC236}">
                <a16:creationId xmlns:a16="http://schemas.microsoft.com/office/drawing/2014/main" id="{4300531C-A3E5-548B-0F4A-271337C3C887}"/>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277852" y="693583"/>
            <a:ext cx="5076825" cy="1800292"/>
          </a:xfrm>
          <a:prstGeom prst="rect">
            <a:avLst/>
          </a:prstGeom>
          <a:noFill/>
          <a:ln w="9525">
            <a:noFill/>
            <a:miter lim="800000"/>
            <a:headEnd/>
            <a:tailEnd/>
          </a:ln>
        </p:spPr>
      </p:pic>
      <p:pic>
        <p:nvPicPr>
          <p:cNvPr id="12" name="Picture 33" hidden="1">
            <a:extLst>
              <a:ext uri="{FF2B5EF4-FFF2-40B4-BE49-F238E27FC236}">
                <a16:creationId xmlns:a16="http://schemas.microsoft.com/office/drawing/2014/main" id="{7BFB02C1-F77C-7753-AC98-1A484EC9D85C}"/>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277852" y="693583"/>
            <a:ext cx="5076825" cy="1800292"/>
          </a:xfrm>
          <a:prstGeom prst="rect">
            <a:avLst/>
          </a:prstGeom>
          <a:noFill/>
          <a:ln w="9525">
            <a:noFill/>
            <a:miter lim="800000"/>
            <a:headEnd/>
            <a:tailEnd/>
          </a:ln>
        </p:spPr>
      </p:pic>
      <p:pic>
        <p:nvPicPr>
          <p:cNvPr id="13" name="Picture 36" hidden="1">
            <a:extLst>
              <a:ext uri="{FF2B5EF4-FFF2-40B4-BE49-F238E27FC236}">
                <a16:creationId xmlns:a16="http://schemas.microsoft.com/office/drawing/2014/main" id="{F6173DA3-AC82-C1FB-CC07-5CEB9E82B603}"/>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277852" y="693583"/>
            <a:ext cx="5076825" cy="1800292"/>
          </a:xfrm>
          <a:prstGeom prst="rect">
            <a:avLst/>
          </a:prstGeom>
          <a:noFill/>
          <a:ln w="9525">
            <a:noFill/>
            <a:miter lim="800000"/>
            <a:headEnd/>
            <a:tailEnd/>
          </a:ln>
        </p:spPr>
      </p:pic>
      <p:pic>
        <p:nvPicPr>
          <p:cNvPr id="14" name="Picture 32" hidden="1">
            <a:extLst>
              <a:ext uri="{FF2B5EF4-FFF2-40B4-BE49-F238E27FC236}">
                <a16:creationId xmlns:a16="http://schemas.microsoft.com/office/drawing/2014/main" id="{7B431717-79BA-80F0-49B8-1280AB8AB617}"/>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1277852" y="693583"/>
            <a:ext cx="5076825" cy="180029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85771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Autofit/>
          </a:bodyPr>
          <a:lstStyle/>
          <a:p>
            <a:r>
              <a:rPr lang="en-US"/>
              <a:t>How do we coordinate supports at the secondary (Tier 2) level?</a:t>
            </a:r>
          </a:p>
        </p:txBody>
      </p:sp>
      <p:sp>
        <p:nvSpPr>
          <p:cNvPr id="4" name="Text Placeholder 3"/>
          <p:cNvSpPr>
            <a:spLocks noGrp="1"/>
          </p:cNvSpPr>
          <p:nvPr>
            <p:ph type="body" idx="1"/>
          </p:nvPr>
        </p:nvSpPr>
        <p:spPr>
          <a:xfrm>
            <a:off x="831850" y="4589463"/>
            <a:ext cx="10515600" cy="1500187"/>
          </a:xfrm>
        </p:spPr>
        <p:txBody>
          <a:bodyPr>
            <a:noAutofit/>
          </a:bodyPr>
          <a:lstStyle/>
          <a:p>
            <a:r>
              <a:rPr lang="en-US" dirty="0"/>
              <a:t>Tier 1 efforts: How is Tier 1 going?</a:t>
            </a:r>
          </a:p>
          <a:p>
            <a:r>
              <a:rPr lang="en-US" dirty="0"/>
              <a:t>Teacher-delivered strategies: How can we empower teachers with low-intensity supports?</a:t>
            </a:r>
          </a:p>
          <a:p>
            <a:r>
              <a:rPr lang="en-US" dirty="0"/>
              <a:t>Organizing secondary (Tier 2) supports</a:t>
            </a:r>
          </a:p>
        </p:txBody>
      </p:sp>
    </p:spTree>
    <p:custDataLst>
      <p:tags r:id="rId1"/>
    </p:custDataLst>
    <p:extLst>
      <p:ext uri="{BB962C8B-B14F-4D97-AF65-F5344CB8AC3E}">
        <p14:creationId xmlns:p14="http://schemas.microsoft.com/office/powerpoint/2010/main" val="1251421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2873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0"/>
          <p:cNvSpPr>
            <a:spLocks noGrp="1"/>
          </p:cNvSpPr>
          <p:nvPr>
            <p:ph type="title"/>
          </p:nvPr>
        </p:nvSpPr>
        <p:spPr>
          <a:xfrm>
            <a:off x="838200" y="365125"/>
            <a:ext cx="10515600" cy="1325563"/>
          </a:xfrm>
        </p:spPr>
        <p:txBody>
          <a:bodyPr/>
          <a:lstStyle/>
          <a:p>
            <a:r>
              <a:rPr lang="en-US"/>
              <a:t>Secondary (Tier 2) Prevention: Reverse Harm</a:t>
            </a:r>
          </a:p>
        </p:txBody>
      </p:sp>
      <p:sp>
        <p:nvSpPr>
          <p:cNvPr id="39939" name="Content Placeholder 32"/>
          <p:cNvSpPr>
            <a:spLocks noGrp="1"/>
          </p:cNvSpPr>
          <p:nvPr>
            <p:ph idx="1"/>
          </p:nvPr>
        </p:nvSpPr>
        <p:spPr>
          <a:xfrm>
            <a:off x="838200" y="1825625"/>
            <a:ext cx="10021866" cy="4351338"/>
          </a:xfrm>
        </p:spPr>
        <p:txBody>
          <a:bodyPr>
            <a:normAutofit lnSpcReduction="10000"/>
          </a:bodyPr>
          <a:lstStyle/>
          <a:p>
            <a:r>
              <a:rPr lang="en-US" dirty="0"/>
              <a:t>Students who need more than the primary prevention plan, 10-15% of students </a:t>
            </a:r>
          </a:p>
          <a:p>
            <a:r>
              <a:rPr lang="en-US" dirty="0"/>
              <a:t>Focused intervention to address academic, behavior, and/or social concerns</a:t>
            </a:r>
          </a:p>
          <a:p>
            <a:pPr lvl="1"/>
            <a:r>
              <a:rPr lang="en-US" dirty="0"/>
              <a:t> Acquisition (can’t do)</a:t>
            </a:r>
          </a:p>
          <a:p>
            <a:pPr lvl="1"/>
            <a:r>
              <a:rPr lang="en-US" dirty="0"/>
              <a:t> Fluency (trouble doing)</a:t>
            </a:r>
          </a:p>
          <a:p>
            <a:pPr lvl="1"/>
            <a:r>
              <a:rPr lang="en-US" dirty="0"/>
              <a:t> Performance (won’t do) </a:t>
            </a:r>
          </a:p>
          <a:p>
            <a:r>
              <a:rPr lang="en-US" dirty="0"/>
              <a:t>Examples</a:t>
            </a:r>
          </a:p>
          <a:p>
            <a:pPr lvl="1"/>
            <a:r>
              <a:rPr lang="en-US" dirty="0"/>
              <a:t> Small group instruction in anger management</a:t>
            </a:r>
          </a:p>
          <a:p>
            <a:pPr lvl="1"/>
            <a:r>
              <a:rPr lang="en-US" dirty="0"/>
              <a:t> Reading comprehension strategies</a:t>
            </a:r>
          </a:p>
          <a:p>
            <a:pPr lvl="1"/>
            <a:r>
              <a:rPr lang="en-US" dirty="0"/>
              <a:t> Comprehensive math intervention</a:t>
            </a:r>
          </a:p>
        </p:txBody>
      </p:sp>
      <p:sp>
        <p:nvSpPr>
          <p:cNvPr id="2" name="TextBox 1">
            <a:extLst>
              <a:ext uri="{FF2B5EF4-FFF2-40B4-BE49-F238E27FC236}">
                <a16:creationId xmlns:a16="http://schemas.microsoft.com/office/drawing/2014/main" id="{950001E5-529C-3843-8247-8D79F694A503}"/>
              </a:ext>
            </a:extLst>
          </p:cNvPr>
          <p:cNvSpPr txBox="1"/>
          <p:nvPr/>
        </p:nvSpPr>
        <p:spPr>
          <a:xfrm>
            <a:off x="0" y="6611779"/>
            <a:ext cx="7797145" cy="246221"/>
          </a:xfrm>
          <a:prstGeom prst="rect">
            <a:avLst/>
          </a:prstGeom>
          <a:noFill/>
        </p:spPr>
        <p:txBody>
          <a:bodyPr wrap="square" rtlCol="0">
            <a:spAutoFit/>
          </a:bodyPr>
          <a:lstStyle/>
          <a:p>
            <a:pPr>
              <a:defRPr/>
            </a:pPr>
            <a:r>
              <a:rPr lang="en-US" sz="1000" dirty="0">
                <a:solidFill>
                  <a:schemeClr val="bg2"/>
                </a:solidFill>
              </a:rPr>
              <a:t>Dwyer, Osher, &amp; </a:t>
            </a:r>
            <a:r>
              <a:rPr lang="en-US" sz="1000" dirty="0" err="1">
                <a:solidFill>
                  <a:schemeClr val="bg2"/>
                </a:solidFill>
              </a:rPr>
              <a:t>Warger</a:t>
            </a:r>
            <a:r>
              <a:rPr lang="en-US" sz="1000" dirty="0">
                <a:solidFill>
                  <a:schemeClr val="bg2"/>
                </a:solidFill>
              </a:rPr>
              <a:t>, 1998; Kern &amp; Manz, 2004; MacMillan, Gresham, &amp; </a:t>
            </a:r>
            <a:r>
              <a:rPr lang="en-US" sz="1000" dirty="0" err="1">
                <a:solidFill>
                  <a:schemeClr val="bg2"/>
                </a:solidFill>
              </a:rPr>
              <a:t>Forness</a:t>
            </a:r>
            <a:r>
              <a:rPr lang="en-US" sz="1000" dirty="0">
                <a:solidFill>
                  <a:schemeClr val="bg2"/>
                </a:solidFill>
              </a:rPr>
              <a:t>, 1996; Satcher, 2001</a:t>
            </a:r>
          </a:p>
        </p:txBody>
      </p:sp>
    </p:spTree>
    <p:custDataLst>
      <p:tags r:id="rId1"/>
    </p:custDataLst>
    <p:extLst>
      <p:ext uri="{BB962C8B-B14F-4D97-AF65-F5344CB8AC3E}">
        <p14:creationId xmlns:p14="http://schemas.microsoft.com/office/powerpoint/2010/main" val="1608403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831850" y="1709738"/>
            <a:ext cx="10515600" cy="2852737"/>
          </a:xfrm>
        </p:spPr>
        <p:txBody>
          <a:bodyPr>
            <a:normAutofit/>
          </a:bodyPr>
          <a:lstStyle/>
          <a:p>
            <a:r>
              <a:rPr lang="en-US" dirty="0"/>
              <a:t>Before Thinking About </a:t>
            </a:r>
            <a:br>
              <a:rPr lang="en-US" dirty="0"/>
            </a:br>
            <a:r>
              <a:rPr lang="en-US" dirty="0"/>
              <a:t>Tier 2 for Students,</a:t>
            </a:r>
            <a:br>
              <a:rPr lang="en-US" dirty="0"/>
            </a:br>
            <a:r>
              <a:rPr lang="en-US" dirty="0"/>
              <a:t>Consider…</a:t>
            </a:r>
          </a:p>
        </p:txBody>
      </p:sp>
      <p:sp>
        <p:nvSpPr>
          <p:cNvPr id="91139" name="Text Placeholder 3"/>
          <p:cNvSpPr>
            <a:spLocks noGrp="1"/>
          </p:cNvSpPr>
          <p:nvPr>
            <p:ph type="body" idx="1"/>
          </p:nvPr>
        </p:nvSpPr>
        <p:spPr>
          <a:xfrm>
            <a:off x="831850" y="4589463"/>
            <a:ext cx="10515600" cy="1500187"/>
          </a:xfrm>
        </p:spPr>
        <p:txBody>
          <a:bodyPr/>
          <a:lstStyle/>
          <a:p>
            <a:r>
              <a:rPr lang="en-US" dirty="0"/>
              <a:t>Tier 1 efforts: How is Tier 1 going?</a:t>
            </a:r>
          </a:p>
        </p:txBody>
      </p:sp>
      <p:pic>
        <p:nvPicPr>
          <p:cNvPr id="6" name="Picture 5" title="Illustration of 3D person thinking">
            <a:extLst>
              <a:ext uri="{FF2B5EF4-FFF2-40B4-BE49-F238E27FC236}">
                <a16:creationId xmlns:a16="http://schemas.microsoft.com/office/drawing/2014/main" id="{C86D2731-B2E0-0946-8F93-82A24A6473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875" b="99010" l="51875" r="87500">
                        <a14:foregroundMark x1="61719" y1="81146" x2="55052" y2="83021"/>
                        <a14:foregroundMark x1="55208" y1="82917" x2="55469" y2="92604"/>
                        <a14:foregroundMark x1="55469" y1="92448" x2="61458" y2="98385"/>
                        <a14:foregroundMark x1="66198" y1="38698" x2="68698" y2="38281"/>
                        <a14:foregroundMark x1="61302" y1="97813" x2="82760" y2="97969"/>
                        <a14:foregroundMark x1="82031" y1="97240" x2="81302" y2="82604"/>
                        <a14:foregroundMark x1="80729" y1="82448" x2="73177" y2="80885"/>
                        <a14:foregroundMark x1="52760" y1="79010" x2="85365" y2="78125"/>
                        <a14:foregroundMark x1="53021" y1="80156" x2="53333" y2="98125"/>
                        <a14:foregroundMark x1="84479" y1="78854" x2="84896" y2="99010"/>
                        <a14:foregroundMark x1="86667" y1="78385" x2="86510" y2="99010"/>
                      </a14:backgroundRemoval>
                    </a14:imgEffect>
                  </a14:imgLayer>
                </a14:imgProps>
              </a:ext>
              <a:ext uri="{28A0092B-C50C-407E-A947-70E740481C1C}">
                <a14:useLocalDpi xmlns:a14="http://schemas.microsoft.com/office/drawing/2010/main" val="0"/>
              </a:ext>
            </a:extLst>
          </a:blip>
          <a:srcRect l="51905" t="35458" r="12334"/>
          <a:stretch/>
        </p:blipFill>
        <p:spPr>
          <a:xfrm>
            <a:off x="9739470" y="2431701"/>
            <a:ext cx="2452530" cy="4426299"/>
          </a:xfrm>
          <a:prstGeom prst="rect">
            <a:avLst/>
          </a:prstGeom>
        </p:spPr>
      </p:pic>
      <p:sp>
        <p:nvSpPr>
          <p:cNvPr id="10" name="TextBox 9"/>
          <p:cNvSpPr txBox="1">
            <a:spLocks noChangeArrowheads="1"/>
          </p:cNvSpPr>
          <p:nvPr/>
        </p:nvSpPr>
        <p:spPr bwMode="auto">
          <a:xfrm>
            <a:off x="0" y="6611779"/>
            <a:ext cx="12192000" cy="246221"/>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sz="1000" dirty="0">
                <a:solidFill>
                  <a:schemeClr val="bg2"/>
                </a:solidFill>
                <a:latin typeface="+mn-lt"/>
              </a:rPr>
              <a:t>See Lane, K. L., Menzies, H. M., Bruhn, A. L., &amp; </a:t>
            </a:r>
            <a:r>
              <a:rPr lang="en-US" sz="1000" dirty="0" err="1">
                <a:solidFill>
                  <a:schemeClr val="bg2"/>
                </a:solidFill>
                <a:latin typeface="+mn-lt"/>
              </a:rPr>
              <a:t>Crnobori</a:t>
            </a:r>
            <a:r>
              <a:rPr lang="en-US" sz="1000" dirty="0">
                <a:solidFill>
                  <a:schemeClr val="bg2"/>
                </a:solidFill>
                <a:latin typeface="+mn-lt"/>
              </a:rPr>
              <a:t>, M. (2011). </a:t>
            </a:r>
            <a:r>
              <a:rPr lang="en-US" sz="1000" i="1" dirty="0">
                <a:solidFill>
                  <a:schemeClr val="bg2"/>
                </a:solidFill>
                <a:latin typeface="+mn-lt"/>
              </a:rPr>
              <a:t>Managing challenging behaviors in schools: Research-based strategies that work</a:t>
            </a:r>
            <a:r>
              <a:rPr lang="en-US" sz="1000" dirty="0">
                <a:solidFill>
                  <a:schemeClr val="bg2"/>
                </a:solidFill>
                <a:latin typeface="+mn-lt"/>
              </a:rPr>
              <a:t>. Guilford Press.</a:t>
            </a:r>
          </a:p>
        </p:txBody>
      </p:sp>
    </p:spTree>
    <p:custDataLst>
      <p:tags r:id="rId1"/>
    </p:custDataLst>
    <p:extLst>
      <p:ext uri="{BB962C8B-B14F-4D97-AF65-F5344CB8AC3E}">
        <p14:creationId xmlns:p14="http://schemas.microsoft.com/office/powerpoint/2010/main" val="3035356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Social Skills Improvement System – Performance Screening Guide</a:t>
            </a:r>
            <a:br>
              <a:rPr lang="en-US"/>
            </a:br>
            <a:r>
              <a:rPr lang="en-US" sz="4000" b="0">
                <a:solidFill>
                  <a:schemeClr val="accent4"/>
                </a:solidFill>
              </a:rPr>
              <a:t>Spring 2012 – Total School</a:t>
            </a:r>
            <a:endParaRPr lang="en-US" b="0">
              <a:solidFill>
                <a:schemeClr val="accent4"/>
              </a:solidFill>
            </a:endParaRPr>
          </a:p>
        </p:txBody>
      </p:sp>
      <p:graphicFrame>
        <p:nvGraphicFramePr>
          <p:cNvPr id="4" name="Content Placeholder 3"/>
          <p:cNvGraphicFramePr>
            <a:graphicFrameLocks noGrp="1"/>
          </p:cNvGraphicFramePr>
          <p:nvPr>
            <p:ph idx="1"/>
          </p:nvPr>
        </p:nvGraphicFramePr>
        <p:xfrm>
          <a:off x="444660" y="1435261"/>
          <a:ext cx="11353800" cy="4956309"/>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952072" y="2470291"/>
            <a:ext cx="1005840"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N = 54</a:t>
            </a:r>
          </a:p>
        </p:txBody>
      </p:sp>
      <p:sp>
        <p:nvSpPr>
          <p:cNvPr id="6" name="Rectangle 5"/>
          <p:cNvSpPr/>
          <p:nvPr/>
        </p:nvSpPr>
        <p:spPr>
          <a:xfrm>
            <a:off x="3952072" y="2984341"/>
            <a:ext cx="100584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N = 223</a:t>
            </a:r>
          </a:p>
        </p:txBody>
      </p:sp>
      <p:sp>
        <p:nvSpPr>
          <p:cNvPr id="7" name="Rectangle 6"/>
          <p:cNvSpPr/>
          <p:nvPr/>
        </p:nvSpPr>
        <p:spPr>
          <a:xfrm>
            <a:off x="3952072" y="3516455"/>
            <a:ext cx="100584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N = 212</a:t>
            </a:r>
          </a:p>
        </p:txBody>
      </p:sp>
      <p:sp>
        <p:nvSpPr>
          <p:cNvPr id="8" name="Rectangle 7"/>
          <p:cNvSpPr/>
          <p:nvPr/>
        </p:nvSpPr>
        <p:spPr>
          <a:xfrm>
            <a:off x="2880581" y="5167544"/>
            <a:ext cx="7188138" cy="252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2332038" algn="ctr"/>
                <a:tab pos="4283075" algn="ctr"/>
                <a:tab pos="6164263" algn="ctr"/>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n = 489	n = 490	n = 490	n = 489</a:t>
            </a:r>
          </a:p>
        </p:txBody>
      </p:sp>
      <p:sp>
        <p:nvSpPr>
          <p:cNvPr id="9" name="Rectangle 8"/>
          <p:cNvSpPr/>
          <p:nvPr/>
        </p:nvSpPr>
        <p:spPr>
          <a:xfrm>
            <a:off x="5872578" y="2470291"/>
            <a:ext cx="1005840"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N = 22</a:t>
            </a:r>
          </a:p>
        </p:txBody>
      </p:sp>
      <p:sp>
        <p:nvSpPr>
          <p:cNvPr id="10" name="Rectangle 9"/>
          <p:cNvSpPr/>
          <p:nvPr/>
        </p:nvSpPr>
        <p:spPr>
          <a:xfrm>
            <a:off x="5872578" y="2984341"/>
            <a:ext cx="100584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N = 233</a:t>
            </a:r>
          </a:p>
        </p:txBody>
      </p:sp>
      <p:sp>
        <p:nvSpPr>
          <p:cNvPr id="11" name="Rectangle 10"/>
          <p:cNvSpPr/>
          <p:nvPr/>
        </p:nvSpPr>
        <p:spPr>
          <a:xfrm>
            <a:off x="5872578" y="3516455"/>
            <a:ext cx="100584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N = 235</a:t>
            </a:r>
          </a:p>
        </p:txBody>
      </p:sp>
      <p:sp>
        <p:nvSpPr>
          <p:cNvPr id="12" name="Rectangle 11"/>
          <p:cNvSpPr/>
          <p:nvPr/>
        </p:nvSpPr>
        <p:spPr>
          <a:xfrm>
            <a:off x="7782483" y="2468067"/>
            <a:ext cx="1005840"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N = 35</a:t>
            </a:r>
          </a:p>
        </p:txBody>
      </p:sp>
      <p:sp>
        <p:nvSpPr>
          <p:cNvPr id="13" name="Rectangle 12"/>
          <p:cNvSpPr/>
          <p:nvPr/>
        </p:nvSpPr>
        <p:spPr>
          <a:xfrm>
            <a:off x="7782483" y="2982117"/>
            <a:ext cx="100584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N = 180</a:t>
            </a:r>
          </a:p>
        </p:txBody>
      </p:sp>
      <p:sp>
        <p:nvSpPr>
          <p:cNvPr id="14" name="Rectangle 13"/>
          <p:cNvSpPr/>
          <p:nvPr/>
        </p:nvSpPr>
        <p:spPr>
          <a:xfrm>
            <a:off x="7782483" y="3514231"/>
            <a:ext cx="100584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N = 275</a:t>
            </a:r>
          </a:p>
        </p:txBody>
      </p:sp>
      <p:sp>
        <p:nvSpPr>
          <p:cNvPr id="15" name="Rectangle 14"/>
          <p:cNvSpPr/>
          <p:nvPr/>
        </p:nvSpPr>
        <p:spPr>
          <a:xfrm>
            <a:off x="9702989" y="2468067"/>
            <a:ext cx="1005840"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N = 31</a:t>
            </a:r>
          </a:p>
        </p:txBody>
      </p:sp>
      <p:sp>
        <p:nvSpPr>
          <p:cNvPr id="16" name="Rectangle 15"/>
          <p:cNvSpPr/>
          <p:nvPr/>
        </p:nvSpPr>
        <p:spPr>
          <a:xfrm>
            <a:off x="9702989" y="2982117"/>
            <a:ext cx="100584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N = 187</a:t>
            </a:r>
          </a:p>
        </p:txBody>
      </p:sp>
      <p:sp>
        <p:nvSpPr>
          <p:cNvPr id="17" name="Rectangle 16"/>
          <p:cNvSpPr/>
          <p:nvPr/>
        </p:nvSpPr>
        <p:spPr>
          <a:xfrm>
            <a:off x="9702989" y="3514231"/>
            <a:ext cx="100584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N = 271</a:t>
            </a:r>
          </a:p>
        </p:txBody>
      </p:sp>
      <p:sp>
        <p:nvSpPr>
          <p:cNvPr id="18" name="TextBox 17"/>
          <p:cNvSpPr txBox="1"/>
          <p:nvPr/>
        </p:nvSpPr>
        <p:spPr>
          <a:xfrm>
            <a:off x="0" y="6460235"/>
            <a:ext cx="10544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3B3B3"/>
                </a:solidFill>
                <a:effectLst/>
                <a:uLnTx/>
                <a:uFillTx/>
                <a:latin typeface="Arial" panose="020B0604020202020204"/>
                <a:ea typeface="+mn-ea"/>
                <a:cs typeface="+mn-cs"/>
              </a:rPr>
              <a:t>Lane, K. L., Oakes, W. P., &amp; Magill, L. (2014). Primary prevention efforts: How do we implement and monitor the tier 1 component of our comprehensive, integrated, three-tiered (CI3T) model? </a:t>
            </a:r>
            <a:r>
              <a:rPr kumimoji="0" lang="en-US" sz="1000" b="0" i="1" u="none" strike="noStrike" kern="1200" cap="none" spc="0" normalizeH="0" baseline="0" noProof="0">
                <a:ln>
                  <a:noFill/>
                </a:ln>
                <a:solidFill>
                  <a:srgbClr val="B3B3B3"/>
                </a:solidFill>
                <a:effectLst/>
                <a:uLnTx/>
                <a:uFillTx/>
                <a:latin typeface="Arial" panose="020B0604020202020204"/>
                <a:ea typeface="+mn-ea"/>
                <a:cs typeface="+mn-cs"/>
              </a:rPr>
              <a:t>Preventing School Failure: Alternative Education for Children and Youth, 58</a:t>
            </a:r>
            <a:r>
              <a:rPr kumimoji="0" lang="en-US" sz="1000" b="0" i="0" u="none" strike="noStrike" kern="1200" cap="none" spc="0" normalizeH="0" baseline="0" noProof="0">
                <a:ln>
                  <a:noFill/>
                </a:ln>
                <a:solidFill>
                  <a:srgbClr val="B3B3B3"/>
                </a:solidFill>
                <a:effectLst/>
                <a:uLnTx/>
                <a:uFillTx/>
                <a:latin typeface="Arial" panose="020B0604020202020204"/>
                <a:ea typeface="+mn-ea"/>
                <a:cs typeface="+mn-cs"/>
              </a:rPr>
              <a:t>(3), 143-158.</a:t>
            </a:r>
          </a:p>
        </p:txBody>
      </p:sp>
    </p:spTree>
    <p:custDataLst>
      <p:tags r:id="rId1"/>
    </p:custDataLst>
    <p:extLst>
      <p:ext uri="{BB962C8B-B14F-4D97-AF65-F5344CB8AC3E}">
        <p14:creationId xmlns:p14="http://schemas.microsoft.com/office/powerpoint/2010/main" val="550306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896B3-1270-544C-A8DC-E829E7FCF961}"/>
              </a:ext>
            </a:extLst>
          </p:cNvPr>
          <p:cNvSpPr>
            <a:spLocks noGrp="1"/>
          </p:cNvSpPr>
          <p:nvPr>
            <p:ph type="title"/>
          </p:nvPr>
        </p:nvSpPr>
        <p:spPr>
          <a:xfrm>
            <a:off x="838200" y="365125"/>
            <a:ext cx="10515600" cy="1325563"/>
          </a:xfrm>
        </p:spPr>
        <p:txBody>
          <a:bodyPr/>
          <a:lstStyle/>
          <a:p>
            <a:r>
              <a:rPr lang="en-US" dirty="0"/>
              <a:t>Elementary </a:t>
            </a:r>
            <a:r>
              <a:rPr lang="en-US" dirty="0" err="1"/>
              <a:t>AIMSweb</a:t>
            </a:r>
            <a:r>
              <a:rPr lang="en-US" dirty="0"/>
              <a:t> Reading Grade 5</a:t>
            </a:r>
          </a:p>
          <a:p>
            <a:r>
              <a:rPr lang="en-US" dirty="0"/>
              <a:t>Fall, Winter, Spring Benchmarks</a:t>
            </a:r>
          </a:p>
        </p:txBody>
      </p:sp>
      <p:grpSp>
        <p:nvGrpSpPr>
          <p:cNvPr id="5" name="Group 4" title="AIMSweb reading graph data"/>
          <p:cNvGrpSpPr/>
          <p:nvPr/>
        </p:nvGrpSpPr>
        <p:grpSpPr>
          <a:xfrm>
            <a:off x="1728336" y="1690688"/>
            <a:ext cx="9367332" cy="4800600"/>
            <a:chOff x="334960" y="1311349"/>
            <a:chExt cx="9367332" cy="4800600"/>
          </a:xfrm>
        </p:grpSpPr>
        <p:graphicFrame>
          <p:nvGraphicFramePr>
            <p:cNvPr id="8196" name="Object 4"/>
            <p:cNvGraphicFramePr>
              <a:graphicFrameLocks noChangeAspect="1"/>
            </p:cNvGraphicFramePr>
            <p:nvPr>
              <p:extLst>
                <p:ext uri="{D42A27DB-BD31-4B8C-83A1-F6EECF244321}">
                  <p14:modId xmlns:p14="http://schemas.microsoft.com/office/powerpoint/2010/main" val="2596013822"/>
                </p:ext>
              </p:extLst>
            </p:nvPr>
          </p:nvGraphicFramePr>
          <p:xfrm>
            <a:off x="334960" y="1311349"/>
            <a:ext cx="9367332" cy="4800600"/>
          </p:xfrm>
          <a:graphic>
            <a:graphicData uri="http://schemas.openxmlformats.org/presentationml/2006/ole">
              <mc:AlternateContent xmlns:mc="http://schemas.openxmlformats.org/markup-compatibility/2006">
                <mc:Choice xmlns:v="urn:schemas-microsoft-com:vml" Requires="v">
                  <p:oleObj name="Chart" r:id="rId4" imgW="6415981" imgH="3291840" progId="Excel.Chart.8">
                    <p:embed/>
                  </p:oleObj>
                </mc:Choice>
                <mc:Fallback>
                  <p:oleObj name="Chart" r:id="rId4" imgW="6415981" imgH="3291840" progId="Excel.Chart.8">
                    <p:embed/>
                    <p:pic>
                      <p:nvPicPr>
                        <p:cNvPr id="8196" name="Object 4"/>
                        <p:cNvPicPr>
                          <a:picLocks noChangeAspect="1" noChangeArrowheads="1"/>
                        </p:cNvPicPr>
                        <p:nvPr/>
                      </p:nvPicPr>
                      <p:blipFill>
                        <a:blip r:embed="rId5"/>
                        <a:srcRect/>
                        <a:stretch>
                          <a:fillRect/>
                        </a:stretch>
                      </p:blipFill>
                      <p:spPr bwMode="auto">
                        <a:xfrm>
                          <a:off x="334960" y="1311349"/>
                          <a:ext cx="9367332" cy="4800600"/>
                        </a:xfrm>
                        <a:prstGeom prst="rect">
                          <a:avLst/>
                        </a:prstGeom>
                        <a:noFill/>
                        <a:ln>
                          <a:noFill/>
                        </a:ln>
                        <a:effectLst/>
                      </p:spPr>
                    </p:pic>
                  </p:oleObj>
                </mc:Fallback>
              </mc:AlternateContent>
            </a:graphicData>
          </a:graphic>
        </p:graphicFrame>
        <p:sp>
          <p:nvSpPr>
            <p:cNvPr id="2" name="TextBox 1"/>
            <p:cNvSpPr txBox="1"/>
            <p:nvPr/>
          </p:nvSpPr>
          <p:spPr>
            <a:xfrm>
              <a:off x="2490042" y="5326359"/>
              <a:ext cx="4543921" cy="369332"/>
            </a:xfrm>
            <a:prstGeom prst="rect">
              <a:avLst/>
            </a:prstGeom>
            <a:solidFill>
              <a:schemeClr val="bg1"/>
            </a:solidFill>
          </p:spPr>
          <p:txBody>
            <a:bodyPr wrap="square" rtlCol="0">
              <a:spAutoFit/>
            </a:bodyPr>
            <a:lstStyle/>
            <a:p>
              <a:pPr algn="ctr"/>
              <a:r>
                <a:rPr lang="en-US" sz="1800" dirty="0"/>
                <a:t>Screening Measure and Time Point</a:t>
              </a:r>
            </a:p>
          </p:txBody>
        </p:sp>
      </p:grpSp>
    </p:spTree>
    <p:custDataLst>
      <p:tags r:id="rId1"/>
    </p:custDataLst>
    <p:extLst>
      <p:ext uri="{BB962C8B-B14F-4D97-AF65-F5344CB8AC3E}">
        <p14:creationId xmlns:p14="http://schemas.microsoft.com/office/powerpoint/2010/main" val="1857005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999F-920D-314C-88DA-613729ED56BF}"/>
              </a:ext>
            </a:extLst>
          </p:cNvPr>
          <p:cNvSpPr>
            <a:spLocks noGrp="1"/>
          </p:cNvSpPr>
          <p:nvPr>
            <p:ph type="title"/>
          </p:nvPr>
        </p:nvSpPr>
        <p:spPr/>
        <p:txBody>
          <a:bodyPr anchor="t">
            <a:normAutofit/>
          </a:bodyPr>
          <a:lstStyle/>
          <a:p>
            <a:r>
              <a:rPr lang="en-US"/>
              <a:t>Student Risk Screening Scale</a:t>
            </a:r>
            <a:br>
              <a:rPr lang="en-US"/>
            </a:br>
            <a:r>
              <a:rPr lang="en-US" sz="1800" b="0" spc="0">
                <a:solidFill>
                  <a:schemeClr val="tx2"/>
                </a:solidFill>
              </a:rPr>
              <a:t>Fall 2004-2012 • Middle School</a:t>
            </a:r>
          </a:p>
        </p:txBody>
      </p:sp>
      <p:graphicFrame>
        <p:nvGraphicFramePr>
          <p:cNvPr id="3" name="Chart 2">
            <a:extLst>
              <a:ext uri="{FF2B5EF4-FFF2-40B4-BE49-F238E27FC236}">
                <a16:creationId xmlns:a16="http://schemas.microsoft.com/office/drawing/2014/main" id="{F32BB0D1-5553-1748-AA71-54FA13F2E84C}"/>
              </a:ext>
            </a:extLst>
          </p:cNvPr>
          <p:cNvGraphicFramePr>
            <a:graphicFrameLocks noChangeAspect="1"/>
          </p:cNvGraphicFramePr>
          <p:nvPr/>
        </p:nvGraphicFramePr>
        <p:xfrm>
          <a:off x="636608" y="1091240"/>
          <a:ext cx="10602410" cy="5166596"/>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9C062DCD-5E19-50D9-E06D-7A4B51A97CFC}"/>
              </a:ext>
            </a:extLst>
          </p:cNvPr>
          <p:cNvSpPr txBox="1"/>
          <p:nvPr/>
        </p:nvSpPr>
        <p:spPr>
          <a:xfrm>
            <a:off x="1" y="6391570"/>
            <a:ext cx="10544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3B3B3"/>
                </a:solidFill>
                <a:effectLst/>
                <a:uLnTx/>
                <a:uFillTx/>
                <a:latin typeface="Arial" panose="020B0604020202020204"/>
                <a:ea typeface="+mn-ea"/>
                <a:cs typeface="+mn-cs"/>
              </a:rPr>
              <a:t>Lane, K. L., Oakes, W. P., &amp; Magill, L. (2013). Primary prevention efforts: How do we implemented and monitor the Tier 1 component of our comprehensive, integrated, three-tiered (Ci3T) model? </a:t>
            </a:r>
            <a:r>
              <a:rPr kumimoji="0" lang="en-US" sz="1200" b="0" i="1" u="none" strike="noStrike" kern="1200" cap="none" spc="0" normalizeH="0" baseline="0" noProof="0">
                <a:ln>
                  <a:noFill/>
                </a:ln>
                <a:solidFill>
                  <a:srgbClr val="B3B3B3"/>
                </a:solidFill>
                <a:effectLst/>
                <a:uLnTx/>
                <a:uFillTx/>
                <a:latin typeface="Arial" panose="020B0604020202020204"/>
                <a:ea typeface="+mn-ea"/>
                <a:cs typeface="+mn-cs"/>
              </a:rPr>
              <a:t>Preventing School Failure, 58</a:t>
            </a:r>
            <a:r>
              <a:rPr kumimoji="0" lang="en-US" sz="1200" b="0" i="0" u="none" strike="noStrike" kern="1200" cap="none" spc="0" normalizeH="0" baseline="0" noProof="0">
                <a:ln>
                  <a:noFill/>
                </a:ln>
                <a:solidFill>
                  <a:srgbClr val="B3B3B3"/>
                </a:solidFill>
                <a:effectLst/>
                <a:uLnTx/>
                <a:uFillTx/>
                <a:latin typeface="Arial" panose="020B0604020202020204"/>
                <a:ea typeface="+mn-ea"/>
                <a:cs typeface="+mn-cs"/>
              </a:rPr>
              <a:t>(3), 143-158. https://</a:t>
            </a:r>
            <a:r>
              <a:rPr kumimoji="0" lang="en-US" sz="1200" b="0" i="0" u="none" strike="noStrike" kern="1200" cap="none" spc="0" normalizeH="0" baseline="0" noProof="0" err="1">
                <a:ln>
                  <a:noFill/>
                </a:ln>
                <a:solidFill>
                  <a:srgbClr val="B3B3B3"/>
                </a:solidFill>
                <a:effectLst/>
                <a:uLnTx/>
                <a:uFillTx/>
                <a:latin typeface="Arial" panose="020B0604020202020204"/>
                <a:ea typeface="+mn-ea"/>
                <a:cs typeface="+mn-cs"/>
              </a:rPr>
              <a:t>doi.org</a:t>
            </a:r>
            <a:r>
              <a:rPr kumimoji="0" lang="en-US" sz="1200" b="0" i="0" u="none" strike="noStrike" kern="1200" cap="none" spc="0" normalizeH="0" baseline="0" noProof="0">
                <a:ln>
                  <a:noFill/>
                </a:ln>
                <a:solidFill>
                  <a:srgbClr val="B3B3B3"/>
                </a:solidFill>
                <a:effectLst/>
                <a:uLnTx/>
                <a:uFillTx/>
                <a:latin typeface="Arial" panose="020B0604020202020204"/>
                <a:ea typeface="+mn-ea"/>
                <a:cs typeface="+mn-cs"/>
              </a:rPr>
              <a:t>/10.1080/1045988X.2014.893978</a:t>
            </a:r>
          </a:p>
        </p:txBody>
      </p:sp>
      <p:grpSp>
        <p:nvGrpSpPr>
          <p:cNvPr id="4" name="Group 3">
            <a:extLst>
              <a:ext uri="{FF2B5EF4-FFF2-40B4-BE49-F238E27FC236}">
                <a16:creationId xmlns:a16="http://schemas.microsoft.com/office/drawing/2014/main" id="{DF014260-5C4D-728B-5F9C-7613C62B2C34}"/>
              </a:ext>
            </a:extLst>
          </p:cNvPr>
          <p:cNvGrpSpPr/>
          <p:nvPr/>
        </p:nvGrpSpPr>
        <p:grpSpPr>
          <a:xfrm>
            <a:off x="2627871" y="5233847"/>
            <a:ext cx="6646189" cy="310896"/>
            <a:chOff x="1066800" y="5257799"/>
            <a:chExt cx="6646189" cy="310896"/>
          </a:xfrm>
        </p:grpSpPr>
        <p:sp>
          <p:nvSpPr>
            <p:cNvPr id="6" name="TextBox 15">
              <a:extLst>
                <a:ext uri="{FF2B5EF4-FFF2-40B4-BE49-F238E27FC236}">
                  <a16:creationId xmlns:a16="http://schemas.microsoft.com/office/drawing/2014/main" id="{59436DF1-8E46-A01C-3EBF-DB044C462E53}"/>
                </a:ext>
              </a:extLst>
            </p:cNvPr>
            <p:cNvSpPr txBox="1">
              <a:spLocks noChangeArrowheads="1"/>
            </p:cNvSpPr>
            <p:nvPr/>
          </p:nvSpPr>
          <p:spPr bwMode="auto">
            <a:xfrm>
              <a:off x="106680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entury Gothic" pitchFamily="34" charset="0"/>
                  <a:ea typeface="+mn-ea"/>
                  <a:cs typeface="Arial" charset="0"/>
                </a:rPr>
                <a:t>N=534</a:t>
              </a:r>
            </a:p>
          </p:txBody>
        </p:sp>
        <p:sp>
          <p:nvSpPr>
            <p:cNvPr id="7" name="TextBox 16">
              <a:extLst>
                <a:ext uri="{FF2B5EF4-FFF2-40B4-BE49-F238E27FC236}">
                  <a16:creationId xmlns:a16="http://schemas.microsoft.com/office/drawing/2014/main" id="{FE53B062-8BFE-F0BD-2182-68EE206225AA}"/>
                </a:ext>
              </a:extLst>
            </p:cNvPr>
            <p:cNvSpPr txBox="1">
              <a:spLocks noChangeArrowheads="1"/>
            </p:cNvSpPr>
            <p:nvPr/>
          </p:nvSpPr>
          <p:spPr bwMode="auto">
            <a:xfrm>
              <a:off x="189869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entury Gothic" pitchFamily="34" charset="0"/>
                  <a:ea typeface="+mn-ea"/>
                  <a:cs typeface="Arial" charset="0"/>
                </a:rPr>
                <a:t>N=502</a:t>
              </a:r>
            </a:p>
          </p:txBody>
        </p:sp>
        <p:sp>
          <p:nvSpPr>
            <p:cNvPr id="8" name="TextBox 17">
              <a:extLst>
                <a:ext uri="{FF2B5EF4-FFF2-40B4-BE49-F238E27FC236}">
                  <a16:creationId xmlns:a16="http://schemas.microsoft.com/office/drawing/2014/main" id="{0903965A-B997-6E54-AE5C-FEE3E0D293F3}"/>
                </a:ext>
              </a:extLst>
            </p:cNvPr>
            <p:cNvSpPr txBox="1">
              <a:spLocks noChangeArrowheads="1"/>
            </p:cNvSpPr>
            <p:nvPr/>
          </p:nvSpPr>
          <p:spPr bwMode="auto">
            <a:xfrm>
              <a:off x="273058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entury Gothic" pitchFamily="34" charset="0"/>
                  <a:ea typeface="+mn-ea"/>
                  <a:cs typeface="Arial" charset="0"/>
                </a:rPr>
                <a:t>N=454</a:t>
              </a:r>
            </a:p>
          </p:txBody>
        </p:sp>
        <p:sp>
          <p:nvSpPr>
            <p:cNvPr id="9" name="TextBox 18">
              <a:extLst>
                <a:ext uri="{FF2B5EF4-FFF2-40B4-BE49-F238E27FC236}">
                  <a16:creationId xmlns:a16="http://schemas.microsoft.com/office/drawing/2014/main" id="{A1AE5F97-8A87-221A-F0A4-7A8004B7766C}"/>
                </a:ext>
              </a:extLst>
            </p:cNvPr>
            <p:cNvSpPr txBox="1">
              <a:spLocks noChangeArrowheads="1"/>
            </p:cNvSpPr>
            <p:nvPr/>
          </p:nvSpPr>
          <p:spPr bwMode="auto">
            <a:xfrm>
              <a:off x="522625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entury Gothic" pitchFamily="34" charset="0"/>
                  <a:ea typeface="+mn-ea"/>
                  <a:cs typeface="Arial" charset="0"/>
                </a:rPr>
                <a:t>N=476</a:t>
              </a:r>
            </a:p>
          </p:txBody>
        </p:sp>
        <p:sp>
          <p:nvSpPr>
            <p:cNvPr id="10" name="TextBox 19">
              <a:extLst>
                <a:ext uri="{FF2B5EF4-FFF2-40B4-BE49-F238E27FC236}">
                  <a16:creationId xmlns:a16="http://schemas.microsoft.com/office/drawing/2014/main" id="{84549E3E-A057-B2B3-85C1-65E574B1D07B}"/>
                </a:ext>
              </a:extLst>
            </p:cNvPr>
            <p:cNvSpPr txBox="1">
              <a:spLocks noChangeArrowheads="1"/>
            </p:cNvSpPr>
            <p:nvPr/>
          </p:nvSpPr>
          <p:spPr bwMode="auto">
            <a:xfrm>
              <a:off x="439436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entury Gothic" pitchFamily="34" charset="0"/>
                  <a:ea typeface="+mn-ea"/>
                  <a:cs typeface="Arial" charset="0"/>
                </a:rPr>
                <a:t>N=477</a:t>
              </a:r>
            </a:p>
          </p:txBody>
        </p:sp>
        <p:sp>
          <p:nvSpPr>
            <p:cNvPr id="11" name="TextBox 20">
              <a:extLst>
                <a:ext uri="{FF2B5EF4-FFF2-40B4-BE49-F238E27FC236}">
                  <a16:creationId xmlns:a16="http://schemas.microsoft.com/office/drawing/2014/main" id="{C30A6EDB-9E95-5D80-0B57-E0345BA58D76}"/>
                </a:ext>
              </a:extLst>
            </p:cNvPr>
            <p:cNvSpPr txBox="1">
              <a:spLocks noChangeArrowheads="1"/>
            </p:cNvSpPr>
            <p:nvPr/>
          </p:nvSpPr>
          <p:spPr bwMode="auto">
            <a:xfrm>
              <a:off x="356247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entury Gothic" pitchFamily="34" charset="0"/>
                  <a:ea typeface="+mn-ea"/>
                  <a:cs typeface="Arial" charset="0"/>
                </a:rPr>
                <a:t>N=490</a:t>
              </a:r>
            </a:p>
          </p:txBody>
        </p:sp>
        <p:sp>
          <p:nvSpPr>
            <p:cNvPr id="12" name="TextBox 18">
              <a:extLst>
                <a:ext uri="{FF2B5EF4-FFF2-40B4-BE49-F238E27FC236}">
                  <a16:creationId xmlns:a16="http://schemas.microsoft.com/office/drawing/2014/main" id="{0B296E7B-DC4E-A763-A869-3E97A98CCCF7}"/>
                </a:ext>
              </a:extLst>
            </p:cNvPr>
            <p:cNvSpPr txBox="1">
              <a:spLocks noChangeArrowheads="1"/>
            </p:cNvSpPr>
            <p:nvPr/>
          </p:nvSpPr>
          <p:spPr bwMode="auto">
            <a:xfrm>
              <a:off x="605814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entury Gothic" pitchFamily="34" charset="0"/>
                  <a:ea typeface="+mn-ea"/>
                  <a:cs typeface="Arial" charset="0"/>
                </a:rPr>
                <a:t>N=524</a:t>
              </a:r>
            </a:p>
          </p:txBody>
        </p:sp>
        <p:sp>
          <p:nvSpPr>
            <p:cNvPr id="13" name="TextBox 18">
              <a:extLst>
                <a:ext uri="{FF2B5EF4-FFF2-40B4-BE49-F238E27FC236}">
                  <a16:creationId xmlns:a16="http://schemas.microsoft.com/office/drawing/2014/main" id="{D9777DB4-E872-66D6-6008-1A06002C1E7B}"/>
                </a:ext>
              </a:extLst>
            </p:cNvPr>
            <p:cNvSpPr txBox="1">
              <a:spLocks noChangeArrowheads="1"/>
            </p:cNvSpPr>
            <p:nvPr/>
          </p:nvSpPr>
          <p:spPr bwMode="auto">
            <a:xfrm>
              <a:off x="6890029"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entury Gothic" pitchFamily="34" charset="0"/>
                  <a:ea typeface="+mn-ea"/>
                  <a:cs typeface="Arial" charset="0"/>
                </a:rPr>
                <a:t>N=539</a:t>
              </a:r>
            </a:p>
          </p:txBody>
        </p:sp>
      </p:grpSp>
    </p:spTree>
    <p:custDataLst>
      <p:tags r:id="rId1"/>
    </p:custDataLst>
    <p:extLst>
      <p:ext uri="{BB962C8B-B14F-4D97-AF65-F5344CB8AC3E}">
        <p14:creationId xmlns:p14="http://schemas.microsoft.com/office/powerpoint/2010/main" val="2169744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Wrap Up and Preview</a:t>
            </a:r>
          </a:p>
        </p:txBody>
      </p:sp>
      <p:sp>
        <p:nvSpPr>
          <p:cNvPr id="3" name="Text Placeholder 2"/>
          <p:cNvSpPr>
            <a:spLocks noGrp="1"/>
          </p:cNvSpPr>
          <p:nvPr>
            <p:ph type="body" idx="1"/>
          </p:nvPr>
        </p:nvSpPr>
        <p:spPr>
          <a:xfrm>
            <a:off x="784703" y="1681163"/>
            <a:ext cx="5157787" cy="823912"/>
          </a:xfrm>
          <a:noFill/>
          <a:ln>
            <a:noFill/>
          </a:ln>
        </p:spPr>
        <p:txBody>
          <a:bodyPr>
            <a:normAutofit/>
          </a:bodyPr>
          <a:lstStyle/>
          <a:p>
            <a:r>
              <a:rPr lang="en-US" dirty="0"/>
              <a:t>Last Session’s Review</a:t>
            </a:r>
          </a:p>
        </p:txBody>
      </p:sp>
      <p:sp>
        <p:nvSpPr>
          <p:cNvPr id="4" name="Content Placeholder 3"/>
          <p:cNvSpPr>
            <a:spLocks noGrp="1"/>
          </p:cNvSpPr>
          <p:nvPr>
            <p:ph sz="half" idx="2"/>
          </p:nvPr>
        </p:nvSpPr>
        <p:spPr>
          <a:xfrm>
            <a:off x="784703" y="2505075"/>
            <a:ext cx="5332410" cy="3684588"/>
          </a:xfrm>
        </p:spPr>
        <p:txBody>
          <a:bodyPr>
            <a:noAutofit/>
          </a:bodyPr>
          <a:lstStyle/>
          <a:p>
            <a:r>
              <a:rPr lang="en-US" sz="2300" dirty="0"/>
              <a:t>Examined how to evaluate your Ci3T model of prevention </a:t>
            </a:r>
          </a:p>
          <a:p>
            <a:r>
              <a:rPr lang="en-US" sz="2300" dirty="0"/>
              <a:t>Examined screening tools </a:t>
            </a:r>
          </a:p>
          <a:p>
            <a:r>
              <a:rPr lang="en-US" sz="2300" dirty="0"/>
              <a:t>Drafted procedures for monitoring: Ci3T Blueprint A Primary (Tier 1) Plan</a:t>
            </a:r>
          </a:p>
          <a:p>
            <a:r>
              <a:rPr lang="en-US" sz="2300" dirty="0"/>
              <a:t>Drafted Ci3T Blueprint D Assessment Schedule</a:t>
            </a:r>
          </a:p>
          <a:p>
            <a:r>
              <a:rPr lang="en-US" sz="2300" dirty="0"/>
              <a:t>Examined how the program is influencing risk using academic and behavioral systematic screening tools</a:t>
            </a:r>
          </a:p>
        </p:txBody>
      </p:sp>
      <p:sp>
        <p:nvSpPr>
          <p:cNvPr id="5" name="Text Placeholder 4"/>
          <p:cNvSpPr>
            <a:spLocks noGrp="1"/>
          </p:cNvSpPr>
          <p:nvPr>
            <p:ph type="body" sz="quarter" idx="3"/>
          </p:nvPr>
        </p:nvSpPr>
        <p:spPr>
          <a:xfrm>
            <a:off x="6227285" y="1681163"/>
            <a:ext cx="5183188" cy="823912"/>
          </a:xfrm>
          <a:noFill/>
          <a:ln>
            <a:noFill/>
          </a:ln>
        </p:spPr>
        <p:txBody>
          <a:bodyPr>
            <a:noAutofit/>
          </a:bodyPr>
          <a:lstStyle/>
          <a:p>
            <a:r>
              <a:rPr lang="en-US" dirty="0"/>
              <a:t>Today’s Preview</a:t>
            </a:r>
          </a:p>
        </p:txBody>
      </p:sp>
      <p:sp>
        <p:nvSpPr>
          <p:cNvPr id="6" name="Content Placeholder 5"/>
          <p:cNvSpPr>
            <a:spLocks noGrp="1"/>
          </p:cNvSpPr>
          <p:nvPr>
            <p:ph sz="quarter" idx="4"/>
          </p:nvPr>
        </p:nvSpPr>
        <p:spPr>
          <a:xfrm>
            <a:off x="6227284" y="2505075"/>
            <a:ext cx="5357813" cy="3684588"/>
          </a:xfrm>
        </p:spPr>
        <p:txBody>
          <a:bodyPr>
            <a:noAutofit/>
          </a:bodyPr>
          <a:lstStyle/>
          <a:p>
            <a:r>
              <a:rPr lang="en-US" sz="2300" dirty="0"/>
              <a:t>Finalize Ci3T Blueprint D Assessment Schedule</a:t>
            </a:r>
          </a:p>
          <a:p>
            <a:r>
              <a:rPr lang="en-US" sz="2300" dirty="0"/>
              <a:t>Finalize procedures for monitoring: Ci3T Blueprint A Primary (Tier 1) Plan</a:t>
            </a:r>
          </a:p>
          <a:p>
            <a:r>
              <a:rPr lang="en-US" sz="2300" dirty="0"/>
              <a:t>Final revisions to the full draft of Ci3T Blueprint A Primary (Tier 1) Plan</a:t>
            </a:r>
          </a:p>
          <a:p>
            <a:pPr lvl="0"/>
            <a:r>
              <a:rPr lang="en-US" sz="2300" dirty="0"/>
              <a:t>Create a presentation for faculty and staff</a:t>
            </a:r>
          </a:p>
          <a:p>
            <a:pPr lvl="0"/>
            <a:r>
              <a:rPr lang="en-US" sz="2300" dirty="0"/>
              <a:t>Tier 2 intervention planning</a:t>
            </a:r>
          </a:p>
        </p:txBody>
      </p:sp>
    </p:spTree>
    <p:custDataLst>
      <p:tags r:id="rId1"/>
    </p:custDataLst>
    <p:extLst>
      <p:ext uri="{BB962C8B-B14F-4D97-AF65-F5344CB8AC3E}">
        <p14:creationId xmlns:p14="http://schemas.microsoft.com/office/powerpoint/2010/main" val="2809873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rmAutofit fontScale="90000"/>
          </a:bodyPr>
          <a:lstStyle/>
          <a:p>
            <a:r>
              <a:rPr lang="en-US"/>
              <a:t>Teacher-delivered strategies: How can we empower teachers with low-intensity supports?</a:t>
            </a:r>
          </a:p>
        </p:txBody>
      </p:sp>
      <p:sp>
        <p:nvSpPr>
          <p:cNvPr id="3" name="Text Placeholder 2"/>
          <p:cNvSpPr>
            <a:spLocks noGrp="1"/>
          </p:cNvSpPr>
          <p:nvPr>
            <p:ph type="body" idx="1"/>
          </p:nvPr>
        </p:nvSpPr>
        <p:spPr>
          <a:xfrm>
            <a:off x="831850" y="4589463"/>
            <a:ext cx="8625301" cy="1500187"/>
          </a:xfrm>
        </p:spPr>
        <p:txBody>
          <a:bodyPr/>
          <a:lstStyle/>
          <a:p>
            <a:r>
              <a:rPr lang="en-US" dirty="0"/>
              <a:t>Instructional and General Classroom Management Considerations and Low-intensity Strategies</a:t>
            </a:r>
          </a:p>
        </p:txBody>
      </p:sp>
      <p:pic>
        <p:nvPicPr>
          <p:cNvPr id="4" name="Content Placeholder 5" title="Book cover: Supporting behavior for school success">
            <a:extLst>
              <a:ext uri="{FF2B5EF4-FFF2-40B4-BE49-F238E27FC236}">
                <a16:creationId xmlns:a16="http://schemas.microsoft.com/office/drawing/2014/main" id="{52B5D89E-55BC-8043-A40B-06E91A853C63}"/>
              </a:ext>
            </a:extLst>
          </p:cNvPr>
          <p:cNvPicPr>
            <a:picLocks noChangeAspect="1"/>
          </p:cNvPicPr>
          <p:nvPr/>
        </p:nvPicPr>
        <p:blipFill rotWithShape="1">
          <a:blip r:embed="rId4"/>
          <a:srcRect l="-200" r="-258"/>
          <a:stretch/>
        </p:blipFill>
        <p:spPr>
          <a:xfrm>
            <a:off x="9615750" y="4764896"/>
            <a:ext cx="1194629" cy="1693761"/>
          </a:xfrm>
          <a:prstGeom prst="rect">
            <a:avLst/>
          </a:prstGeom>
          <a:solidFill>
            <a:srgbClr val="FFFFFF">
              <a:shade val="85000"/>
            </a:srgbClr>
          </a:solidFill>
          <a:ln>
            <a:noFill/>
          </a:ln>
          <a:effectLst>
            <a:reflection blurRad="12700" stA="38000" endPos="28000" dist="5000" dir="5400000" sy="-100000" algn="bl" rotWithShape="0"/>
          </a:effectLst>
        </p:spPr>
      </p:pic>
      <p:pic>
        <p:nvPicPr>
          <p:cNvPr id="5" name="Picture 4" title="Book cover: Managing challenging behaviors in schools">
            <a:extLst>
              <a:ext uri="{FF2B5EF4-FFF2-40B4-BE49-F238E27FC236}">
                <a16:creationId xmlns:a16="http://schemas.microsoft.com/office/drawing/2014/main" id="{AF3EC4E2-4F79-724D-A43B-9EA5B2237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4991" y="4965312"/>
            <a:ext cx="1284917" cy="1692330"/>
          </a:xfrm>
          <a:prstGeom prst="rect">
            <a:avLst/>
          </a:prstGeom>
          <a:solidFill>
            <a:srgbClr val="FFFFFF">
              <a:shade val="85000"/>
            </a:srgbClr>
          </a:solidFill>
          <a:ln>
            <a:solidFill>
              <a:schemeClr val="bg1">
                <a:lumMod val="95000"/>
              </a:schemeClr>
            </a:solid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3642876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02B74-7F81-5A4F-A355-E7D0EF79E1FB}"/>
              </a:ext>
            </a:extLst>
          </p:cNvPr>
          <p:cNvSpPr>
            <a:spLocks noGrp="1"/>
          </p:cNvSpPr>
          <p:nvPr>
            <p:ph type="title"/>
          </p:nvPr>
        </p:nvSpPr>
        <p:spPr>
          <a:xfrm>
            <a:off x="838200" y="365125"/>
            <a:ext cx="10515600" cy="1325563"/>
          </a:xfrm>
        </p:spPr>
        <p:txBody>
          <a:bodyPr/>
          <a:lstStyle/>
          <a:p>
            <a:r>
              <a:rPr lang="en-US" dirty="0"/>
              <a:t>Student Risk Screening Scale (SRSS)</a:t>
            </a:r>
          </a:p>
        </p:txBody>
      </p:sp>
      <p:pic>
        <p:nvPicPr>
          <p:cNvPr id="2050" name="Picture 2" title="SRSS data spreadshe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140" t="23788" r="7685" b="10004"/>
          <a:stretch>
            <a:fillRect/>
          </a:stretch>
        </p:blipFill>
        <p:spPr bwMode="auto">
          <a:xfrm>
            <a:off x="1252023" y="1520041"/>
            <a:ext cx="9687954" cy="514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23286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all with white text&#10;&#10;Description automatically generated">
            <a:extLst>
              <a:ext uri="{FF2B5EF4-FFF2-40B4-BE49-F238E27FC236}">
                <a16:creationId xmlns:a16="http://schemas.microsoft.com/office/drawing/2014/main" id="{5E419164-57D6-0330-E5E6-49AF67E97336}"/>
              </a:ext>
            </a:extLst>
          </p:cNvPr>
          <p:cNvPicPr>
            <a:picLocks noChangeAspect="1"/>
          </p:cNvPicPr>
          <p:nvPr/>
        </p:nvPicPr>
        <p:blipFill>
          <a:blip r:embed="rId4"/>
          <a:stretch>
            <a:fillRect/>
          </a:stretch>
        </p:blipFill>
        <p:spPr>
          <a:xfrm>
            <a:off x="1065026" y="3649358"/>
            <a:ext cx="1496291" cy="2286000"/>
          </a:xfrm>
          <a:prstGeom prst="rect">
            <a:avLst/>
          </a:prstGeom>
        </p:spPr>
      </p:pic>
      <p:pic>
        <p:nvPicPr>
          <p:cNvPr id="15" name="Picture 4" descr="Cover Graphic">
            <a:extLst>
              <a:ext uri="{FF2B5EF4-FFF2-40B4-BE49-F238E27FC236}">
                <a16:creationId xmlns:a16="http://schemas.microsoft.com/office/drawing/2014/main" id="{FB323EC0-84BF-A144-A50F-7217650FD1CE}"/>
              </a:ext>
            </a:extLst>
          </p:cNvPr>
          <p:cNvPicPr>
            <a:picLocks noChangeAspect="1" noChangeArrowheads="1"/>
          </p:cNvPicPr>
          <p:nvPr/>
        </p:nvPicPr>
        <p:blipFill rotWithShape="1">
          <a:blip r:embed="rId5"/>
          <a:srcRect r="5964" b="4260"/>
          <a:stretch/>
        </p:blipFill>
        <p:spPr bwMode="auto">
          <a:xfrm>
            <a:off x="8925449" y="383251"/>
            <a:ext cx="1719730" cy="228588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31277EE6-7162-C84A-9A44-051398D9C86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132532" y="1363358"/>
            <a:ext cx="1592494"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33">
            <a:extLst>
              <a:ext uri="{FF2B5EF4-FFF2-40B4-BE49-F238E27FC236}">
                <a16:creationId xmlns:a16="http://schemas.microsoft.com/office/drawing/2014/main" id="{FD51F211-FAC3-DC48-B1D6-EA68331F501E}"/>
              </a:ext>
            </a:extLst>
          </p:cNvPr>
          <p:cNvSpPr>
            <a:spLocks noChangeArrowheads="1"/>
          </p:cNvSpPr>
          <p:nvPr/>
        </p:nvSpPr>
        <p:spPr bwMode="auto">
          <a:xfrm rot="1802482">
            <a:off x="2503652" y="1083366"/>
            <a:ext cx="1901487" cy="633829"/>
          </a:xfrm>
          <a:prstGeom prst="curvedDownArrow">
            <a:avLst>
              <a:gd name="adj1" fmla="val 60000"/>
              <a:gd name="adj2" fmla="val 120000"/>
              <a:gd name="adj3" fmla="val 33333"/>
            </a:avLst>
          </a:prstGeom>
          <a:solidFill>
            <a:schemeClr val="tx2">
              <a:lumMod val="60000"/>
              <a:lumOff val="40000"/>
            </a:schemeClr>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a typeface="ＭＳ Ｐゴシック" pitchFamily="34" charset="-128"/>
            </a:endParaRPr>
          </a:p>
        </p:txBody>
      </p:sp>
      <p:sp>
        <p:nvSpPr>
          <p:cNvPr id="18" name="AutoShape 35">
            <a:extLst>
              <a:ext uri="{FF2B5EF4-FFF2-40B4-BE49-F238E27FC236}">
                <a16:creationId xmlns:a16="http://schemas.microsoft.com/office/drawing/2014/main" id="{2AB8D0E5-C966-3243-B069-4D9FD3FC2652}"/>
              </a:ext>
            </a:extLst>
          </p:cNvPr>
          <p:cNvSpPr>
            <a:spLocks noChangeArrowheads="1"/>
          </p:cNvSpPr>
          <p:nvPr/>
        </p:nvSpPr>
        <p:spPr bwMode="auto">
          <a:xfrm rot="3883708">
            <a:off x="3226190" y="3565168"/>
            <a:ext cx="1980715" cy="762575"/>
          </a:xfrm>
          <a:prstGeom prst="curvedUpArrow">
            <a:avLst>
              <a:gd name="adj1" fmla="val 51948"/>
              <a:gd name="adj2" fmla="val 103896"/>
              <a:gd name="adj3" fmla="val 33333"/>
            </a:avLst>
          </a:prstGeom>
          <a:solidFill>
            <a:schemeClr val="tx2">
              <a:lumMod val="60000"/>
              <a:lumOff val="40000"/>
            </a:schemeClr>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a typeface="ＭＳ Ｐゴシック" pitchFamily="34" charset="-128"/>
            </a:endParaRPr>
          </a:p>
        </p:txBody>
      </p:sp>
      <p:sp>
        <p:nvSpPr>
          <p:cNvPr id="19" name="AutoShape 36">
            <a:extLst>
              <a:ext uri="{FF2B5EF4-FFF2-40B4-BE49-F238E27FC236}">
                <a16:creationId xmlns:a16="http://schemas.microsoft.com/office/drawing/2014/main" id="{A9D8675C-9A01-064E-826F-EDCD815E2C51}"/>
              </a:ext>
            </a:extLst>
          </p:cNvPr>
          <p:cNvSpPr>
            <a:spLocks noChangeArrowheads="1"/>
          </p:cNvSpPr>
          <p:nvPr/>
        </p:nvSpPr>
        <p:spPr bwMode="auto">
          <a:xfrm>
            <a:off x="228600" y="609600"/>
            <a:ext cx="3169144" cy="1346886"/>
          </a:xfrm>
          <a:prstGeom prst="roundRect">
            <a:avLst>
              <a:gd name="adj" fmla="val 16667"/>
            </a:avLst>
          </a:prstGeom>
          <a:solidFill>
            <a:sysClr val="window" lastClr="FFFFFF"/>
          </a:solidFill>
          <a:ln w="127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Comprehensive, Integrated,</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Three-Tiered (Ci3T)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 Models of Support</a:t>
            </a:r>
          </a:p>
        </p:txBody>
      </p:sp>
      <p:sp>
        <p:nvSpPr>
          <p:cNvPr id="20" name="AutoShape 39">
            <a:extLst>
              <a:ext uri="{FF2B5EF4-FFF2-40B4-BE49-F238E27FC236}">
                <a16:creationId xmlns:a16="http://schemas.microsoft.com/office/drawing/2014/main" id="{00579697-375C-E845-A628-29ADEDE855F5}"/>
              </a:ext>
            </a:extLst>
          </p:cNvPr>
          <p:cNvSpPr>
            <a:spLocks noChangeArrowheads="1"/>
          </p:cNvSpPr>
          <p:nvPr/>
        </p:nvSpPr>
        <p:spPr bwMode="auto">
          <a:xfrm>
            <a:off x="7465540" y="5004806"/>
            <a:ext cx="3565286" cy="1346886"/>
          </a:xfrm>
          <a:prstGeom prst="roundRect">
            <a:avLst>
              <a:gd name="adj" fmla="val 16667"/>
            </a:avLst>
          </a:prstGeom>
          <a:solidFill>
            <a:sysClr val="window" lastClr="FFFFFF"/>
          </a:solidFill>
          <a:ln w="127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Assess, Design, Implement, and</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Evaluate </a:t>
            </a:r>
          </a:p>
        </p:txBody>
      </p:sp>
      <p:sp>
        <p:nvSpPr>
          <p:cNvPr id="21" name="AutoShape 40">
            <a:extLst>
              <a:ext uri="{FF2B5EF4-FFF2-40B4-BE49-F238E27FC236}">
                <a16:creationId xmlns:a16="http://schemas.microsoft.com/office/drawing/2014/main" id="{71BE2FDC-7D3D-CD42-9067-756C6B7BCCD2}"/>
              </a:ext>
            </a:extLst>
          </p:cNvPr>
          <p:cNvSpPr>
            <a:spLocks noChangeArrowheads="1"/>
          </p:cNvSpPr>
          <p:nvPr/>
        </p:nvSpPr>
        <p:spPr bwMode="auto">
          <a:xfrm rot="1802482">
            <a:off x="7640188" y="4135913"/>
            <a:ext cx="1901487" cy="633829"/>
          </a:xfrm>
          <a:prstGeom prst="curvedDownArrow">
            <a:avLst>
              <a:gd name="adj1" fmla="val 60000"/>
              <a:gd name="adj2" fmla="val 120000"/>
              <a:gd name="adj3" fmla="val 33333"/>
            </a:avLst>
          </a:prstGeom>
          <a:solidFill>
            <a:schemeClr val="tx2">
              <a:lumMod val="60000"/>
              <a:lumOff val="40000"/>
            </a:schemeClr>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a typeface="ＭＳ Ｐゴシック" pitchFamily="34" charset="-128"/>
            </a:endParaRPr>
          </a:p>
        </p:txBody>
      </p:sp>
      <p:sp>
        <p:nvSpPr>
          <p:cNvPr id="22" name="AutoShape 37">
            <a:extLst>
              <a:ext uri="{FF2B5EF4-FFF2-40B4-BE49-F238E27FC236}">
                <a16:creationId xmlns:a16="http://schemas.microsoft.com/office/drawing/2014/main" id="{A0FFD8A2-6282-4543-A18B-216B57D1EB35}"/>
              </a:ext>
            </a:extLst>
          </p:cNvPr>
          <p:cNvSpPr>
            <a:spLocks noChangeArrowheads="1"/>
          </p:cNvSpPr>
          <p:nvPr/>
        </p:nvSpPr>
        <p:spPr bwMode="auto">
          <a:xfrm>
            <a:off x="2387944" y="2051544"/>
            <a:ext cx="3406829" cy="1346886"/>
          </a:xfrm>
          <a:prstGeom prst="roundRect">
            <a:avLst>
              <a:gd name="adj" fmla="val 16667"/>
            </a:avLst>
          </a:prstGeom>
          <a:solidFill>
            <a:sysClr val="window" lastClr="FFFFFF"/>
          </a:solidFill>
          <a:ln w="127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highlight>
                  <a:srgbClr val="FFFF00"/>
                </a:highlight>
                <a:uLnTx/>
                <a:uFillTx/>
                <a:ea typeface="ＭＳ Ｐゴシック" pitchFamily="34" charset="-128"/>
              </a:rPr>
              <a:t>Basic Classroom Management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highlight>
                  <a:srgbClr val="FFFF00"/>
                </a:highlight>
                <a:uLnTx/>
                <a:uFillTx/>
                <a:ea typeface="ＭＳ Ｐゴシック" pitchFamily="34" charset="-128"/>
              </a:rPr>
              <a:t>Effective Instruction</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ea typeface="ＭＳ Ｐゴシック" pitchFamily="34" charset="-128"/>
              </a:rPr>
              <a:t>Low-Intensity Strategies</a:t>
            </a:r>
          </a:p>
        </p:txBody>
      </p:sp>
      <p:sp>
        <p:nvSpPr>
          <p:cNvPr id="23" name="AutoShape 38">
            <a:extLst>
              <a:ext uri="{FF2B5EF4-FFF2-40B4-BE49-F238E27FC236}">
                <a16:creationId xmlns:a16="http://schemas.microsoft.com/office/drawing/2014/main" id="{440C129C-BD2E-AB4D-A044-7413474C3D8E}"/>
              </a:ext>
            </a:extLst>
          </p:cNvPr>
          <p:cNvSpPr>
            <a:spLocks noChangeArrowheads="1"/>
          </p:cNvSpPr>
          <p:nvPr/>
        </p:nvSpPr>
        <p:spPr bwMode="auto">
          <a:xfrm>
            <a:off x="4984136" y="3500226"/>
            <a:ext cx="3327600" cy="1430841"/>
          </a:xfrm>
          <a:prstGeom prst="roundRect">
            <a:avLst>
              <a:gd name="adj" fmla="val 16667"/>
            </a:avLst>
          </a:prstGeom>
          <a:solidFill>
            <a:sysClr val="window" lastClr="FFFFFF"/>
          </a:solidFill>
          <a:ln w="127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pitchFamily="34" charset="-128"/>
              </a:rPr>
              <a:t>Behavior Contracts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pitchFamily="34" charset="-128"/>
              </a:rPr>
              <a:t>Self-Monitoring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pitchFamily="34" charset="-128"/>
              </a:rPr>
              <a:t>Functional Assessment-Based</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pitchFamily="34" charset="-128"/>
              </a:rPr>
              <a:t> Interventions</a:t>
            </a:r>
          </a:p>
        </p:txBody>
      </p:sp>
      <p:sp>
        <p:nvSpPr>
          <p:cNvPr id="24" name="AutoShape 41">
            <a:extLst>
              <a:ext uri="{FF2B5EF4-FFF2-40B4-BE49-F238E27FC236}">
                <a16:creationId xmlns:a16="http://schemas.microsoft.com/office/drawing/2014/main" id="{E461BA41-BC53-B449-BA2D-FC9B785D5D6F}"/>
              </a:ext>
            </a:extLst>
          </p:cNvPr>
          <p:cNvSpPr>
            <a:spLocks noChangeArrowheads="1"/>
          </p:cNvSpPr>
          <p:nvPr/>
        </p:nvSpPr>
        <p:spPr bwMode="auto">
          <a:xfrm>
            <a:off x="1676400" y="228600"/>
            <a:ext cx="3565286" cy="554600"/>
          </a:xfrm>
          <a:prstGeom prst="roundRect">
            <a:avLst>
              <a:gd name="adj" fmla="val 16667"/>
            </a:avLst>
          </a:prstGeom>
          <a:solidFill>
            <a:schemeClr val="tx2"/>
          </a:solidFill>
          <a:ln w="9525">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Schoolwide Positive</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Behavior Support</a:t>
            </a:r>
          </a:p>
        </p:txBody>
      </p:sp>
      <p:sp>
        <p:nvSpPr>
          <p:cNvPr id="25" name="AutoShape 42">
            <a:extLst>
              <a:ext uri="{FF2B5EF4-FFF2-40B4-BE49-F238E27FC236}">
                <a16:creationId xmlns:a16="http://schemas.microsoft.com/office/drawing/2014/main" id="{EB6F446E-5DC3-2C45-AC8A-C0FE95A14ECF}"/>
              </a:ext>
            </a:extLst>
          </p:cNvPr>
          <p:cNvSpPr>
            <a:spLocks noChangeArrowheads="1"/>
          </p:cNvSpPr>
          <p:nvPr/>
        </p:nvSpPr>
        <p:spPr bwMode="auto">
          <a:xfrm>
            <a:off x="5641859" y="1733215"/>
            <a:ext cx="3904527" cy="554600"/>
          </a:xfrm>
          <a:prstGeom prst="roundRect">
            <a:avLst>
              <a:gd name="adj" fmla="val 16667"/>
            </a:avLst>
          </a:prstGeom>
          <a:solidFill>
            <a:schemeClr val="tx2"/>
          </a:solidFill>
          <a:ln w="9525">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Low-Intensity Strategies</a:t>
            </a:r>
          </a:p>
        </p:txBody>
      </p:sp>
      <p:sp>
        <p:nvSpPr>
          <p:cNvPr id="26" name="AutoShape 43">
            <a:extLst>
              <a:ext uri="{FF2B5EF4-FFF2-40B4-BE49-F238E27FC236}">
                <a16:creationId xmlns:a16="http://schemas.microsoft.com/office/drawing/2014/main" id="{9CFD85FA-DE07-C549-BCFC-94A2D2C233A5}"/>
              </a:ext>
            </a:extLst>
          </p:cNvPr>
          <p:cNvSpPr>
            <a:spLocks noChangeArrowheads="1"/>
          </p:cNvSpPr>
          <p:nvPr/>
        </p:nvSpPr>
        <p:spPr bwMode="auto">
          <a:xfrm>
            <a:off x="2305959" y="4718544"/>
            <a:ext cx="3248371" cy="554600"/>
          </a:xfrm>
          <a:prstGeom prst="roundRect">
            <a:avLst>
              <a:gd name="adj" fmla="val 16667"/>
            </a:avLst>
          </a:prstGeom>
          <a:solidFill>
            <a:schemeClr val="tx2"/>
          </a:solidFill>
          <a:ln w="9525">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Higher-Intensity Strategies</a:t>
            </a:r>
          </a:p>
        </p:txBody>
      </p:sp>
      <p:sp>
        <p:nvSpPr>
          <p:cNvPr id="27" name="AutoShape 44">
            <a:extLst>
              <a:ext uri="{FF2B5EF4-FFF2-40B4-BE49-F238E27FC236}">
                <a16:creationId xmlns:a16="http://schemas.microsoft.com/office/drawing/2014/main" id="{53EA0165-1FAC-0A40-B045-91EE2F8252EE}"/>
              </a:ext>
            </a:extLst>
          </p:cNvPr>
          <p:cNvSpPr>
            <a:spLocks noChangeArrowheads="1"/>
          </p:cNvSpPr>
          <p:nvPr/>
        </p:nvSpPr>
        <p:spPr bwMode="auto">
          <a:xfrm>
            <a:off x="6276093" y="5996961"/>
            <a:ext cx="2376857" cy="554600"/>
          </a:xfrm>
          <a:prstGeom prst="roundRect">
            <a:avLst>
              <a:gd name="adj" fmla="val 16667"/>
            </a:avLst>
          </a:prstGeom>
          <a:solidFill>
            <a:schemeClr val="tx2"/>
          </a:solidFill>
          <a:ln w="9525">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Assessment</a:t>
            </a:r>
          </a:p>
        </p:txBody>
      </p:sp>
      <p:sp>
        <p:nvSpPr>
          <p:cNvPr id="28" name="Rectangle 27">
            <a:extLst>
              <a:ext uri="{FF2B5EF4-FFF2-40B4-BE49-F238E27FC236}">
                <a16:creationId xmlns:a16="http://schemas.microsoft.com/office/drawing/2014/main" id="{0C804139-1171-FD4B-91EC-0BFE4412D874}"/>
              </a:ext>
            </a:extLst>
          </p:cNvPr>
          <p:cNvSpPr/>
          <p:nvPr/>
        </p:nvSpPr>
        <p:spPr>
          <a:xfrm>
            <a:off x="0" y="6457890"/>
            <a:ext cx="630147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2"/>
                </a:solidFill>
                <a:effectLst/>
                <a:uLnTx/>
                <a:uFillTx/>
                <a:ea typeface="+mn-ea"/>
                <a:cs typeface="+mn-cs"/>
              </a:rPr>
              <a:t>Adapted from Lane, K. L., Menzies, H. M., Bruhn, A. L., &amp; </a:t>
            </a:r>
            <a:r>
              <a:rPr kumimoji="0" lang="en-US" sz="1000" b="0" i="0" u="none" strike="noStrike" kern="1200" cap="none" spc="0" normalizeH="0" baseline="0" noProof="0" dirty="0" err="1">
                <a:ln>
                  <a:noFill/>
                </a:ln>
                <a:solidFill>
                  <a:schemeClr val="bg2"/>
                </a:solidFill>
                <a:effectLst/>
                <a:uLnTx/>
                <a:uFillTx/>
                <a:ea typeface="+mn-ea"/>
                <a:cs typeface="+mn-cs"/>
              </a:rPr>
              <a:t>Crnobori</a:t>
            </a:r>
            <a:r>
              <a:rPr kumimoji="0" lang="en-US" sz="1000" b="0" i="0" u="none" strike="noStrike" kern="1200" cap="none" spc="0" normalizeH="0" baseline="0" noProof="0" dirty="0">
                <a:ln>
                  <a:noFill/>
                </a:ln>
                <a:solidFill>
                  <a:schemeClr val="bg2"/>
                </a:solidFill>
                <a:effectLst/>
                <a:uLnTx/>
                <a:uFillTx/>
                <a:ea typeface="+mn-ea"/>
                <a:cs typeface="+mn-cs"/>
              </a:rPr>
              <a:t>, M. (2011). </a:t>
            </a:r>
            <a:r>
              <a:rPr kumimoji="0" lang="en-US" sz="1000" b="0" i="1" u="none" strike="noStrike" kern="1200" cap="none" spc="0" normalizeH="0" baseline="0" noProof="0" dirty="0">
                <a:ln>
                  <a:noFill/>
                </a:ln>
                <a:solidFill>
                  <a:schemeClr val="bg2"/>
                </a:solidFill>
                <a:effectLst/>
                <a:uLnTx/>
                <a:uFillTx/>
                <a:ea typeface="+mn-ea"/>
                <a:cs typeface="+mn-cs"/>
              </a:rPr>
              <a:t>Managing challenging behaviors in schools: Research-based strategies that work</a:t>
            </a:r>
            <a:r>
              <a:rPr kumimoji="0" lang="en-US" sz="1000" b="0" i="0" u="none" strike="noStrike" kern="1200" cap="none" spc="0" normalizeH="0" baseline="0" noProof="0" dirty="0">
                <a:ln>
                  <a:noFill/>
                </a:ln>
                <a:solidFill>
                  <a:schemeClr val="bg2"/>
                </a:solidFill>
                <a:effectLst/>
                <a:uLnTx/>
                <a:uFillTx/>
                <a:ea typeface="+mn-ea"/>
                <a:cs typeface="+mn-cs"/>
              </a:rPr>
              <a:t>. Guilford.</a:t>
            </a:r>
          </a:p>
        </p:txBody>
      </p:sp>
    </p:spTree>
    <p:custDataLst>
      <p:tags r:id="rId1"/>
    </p:custDataLst>
    <p:extLst>
      <p:ext uri="{BB962C8B-B14F-4D97-AF65-F5344CB8AC3E}">
        <p14:creationId xmlns:p14="http://schemas.microsoft.com/office/powerpoint/2010/main" val="3465140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Essential Components of </a:t>
            </a:r>
            <a:br>
              <a:rPr lang="en-US"/>
            </a:br>
            <a:r>
              <a:rPr lang="en-US"/>
              <a:t>Classroom Management</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321032023"/>
              </p:ext>
            </p:extLst>
          </p:nvPr>
        </p:nvGraphicFramePr>
        <p:xfrm>
          <a:off x="2152650" y="1825625"/>
          <a:ext cx="4617116"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7" title="Adolescent students writing at desks in a classroom"/>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67407">
            <a:off x="7552205" y="3589138"/>
            <a:ext cx="2822031" cy="1881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8" descr="Teacher overlooking students mixing chemicals" title="Picture of science classroom"/>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rot="21187471">
            <a:off x="6725749" y="1836791"/>
            <a:ext cx="2542708" cy="1695139"/>
          </a:xfrm>
          <a:prstGeom prst="roundRect">
            <a:avLst>
              <a:gd name="adj" fmla="val 13506"/>
            </a:avLst>
          </a:prstGeom>
          <a:ln>
            <a:noFill/>
          </a:ln>
          <a:effectLst>
            <a:outerShdw blurRad="292100" dist="139700" dir="2700000" algn="tl" rotWithShape="0">
              <a:srgbClr val="333333">
                <a:alpha val="65000"/>
              </a:srgbClr>
            </a:outerShdw>
          </a:effectLst>
        </p:spPr>
      </p:pic>
      <p:sp>
        <p:nvSpPr>
          <p:cNvPr id="8" name="TextBox 7"/>
          <p:cNvSpPr txBox="1">
            <a:spLocks noChangeArrowheads="1"/>
          </p:cNvSpPr>
          <p:nvPr/>
        </p:nvSpPr>
        <p:spPr bwMode="auto">
          <a:xfrm>
            <a:off x="0" y="6611779"/>
            <a:ext cx="10515600" cy="246221"/>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sz="1000" dirty="0">
                <a:solidFill>
                  <a:schemeClr val="bg2"/>
                </a:solidFill>
                <a:latin typeface="+mn-lt"/>
              </a:rPr>
              <a:t>See Lane, K. L., Menzies, H. M., Bruhn, A. L., &amp; </a:t>
            </a:r>
            <a:r>
              <a:rPr lang="en-US" sz="1000" dirty="0" err="1">
                <a:solidFill>
                  <a:schemeClr val="bg2"/>
                </a:solidFill>
                <a:latin typeface="+mn-lt"/>
              </a:rPr>
              <a:t>Crnobori</a:t>
            </a:r>
            <a:r>
              <a:rPr lang="en-US" sz="1000" dirty="0">
                <a:solidFill>
                  <a:schemeClr val="bg2"/>
                </a:solidFill>
                <a:latin typeface="+mn-lt"/>
              </a:rPr>
              <a:t>, M. (2011). </a:t>
            </a:r>
            <a:r>
              <a:rPr lang="en-US" sz="1000" i="1" dirty="0">
                <a:solidFill>
                  <a:schemeClr val="bg2"/>
                </a:solidFill>
                <a:latin typeface="+mn-lt"/>
              </a:rPr>
              <a:t>Managing challenging behaviors in schools: Research-based strategies that work</a:t>
            </a:r>
            <a:r>
              <a:rPr lang="en-US" sz="1000" dirty="0">
                <a:solidFill>
                  <a:schemeClr val="bg2"/>
                </a:solidFill>
                <a:latin typeface="+mn-lt"/>
              </a:rPr>
              <a:t>. Guilford.</a:t>
            </a:r>
          </a:p>
        </p:txBody>
      </p:sp>
    </p:spTree>
    <p:custDataLst>
      <p:tags r:id="rId1"/>
    </p:custDataLst>
    <p:extLst>
      <p:ext uri="{BB962C8B-B14F-4D97-AF65-F5344CB8AC3E}">
        <p14:creationId xmlns:p14="http://schemas.microsoft.com/office/powerpoint/2010/main" val="350151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lstStyle/>
          <a:p>
            <a:r>
              <a:rPr lang="en-US"/>
              <a:t>Instructional Considerations</a:t>
            </a:r>
          </a:p>
        </p:txBody>
      </p:sp>
      <p:sp>
        <p:nvSpPr>
          <p:cNvPr id="5" name="Content Placeholder 4"/>
          <p:cNvSpPr>
            <a:spLocks noGrp="1"/>
          </p:cNvSpPr>
          <p:nvPr>
            <p:ph idx="1"/>
          </p:nvPr>
        </p:nvSpPr>
        <p:spPr>
          <a:xfrm>
            <a:off x="838200" y="1825625"/>
            <a:ext cx="10515600" cy="4351338"/>
          </a:xfrm>
        </p:spPr>
        <p:txBody>
          <a:bodyPr/>
          <a:lstStyle/>
          <a:p>
            <a:r>
              <a:rPr lang="en-US" dirty="0"/>
              <a:t>How motivating is my classroom?</a:t>
            </a:r>
          </a:p>
          <a:p>
            <a:pPr lvl="1"/>
            <a:r>
              <a:rPr lang="en-US" dirty="0"/>
              <a:t>Am I using a variety of instructional strategies?</a:t>
            </a:r>
          </a:p>
          <a:p>
            <a:pPr lvl="1"/>
            <a:r>
              <a:rPr lang="en-US" dirty="0"/>
              <a:t>How am I differentiating instruction?</a:t>
            </a:r>
          </a:p>
          <a:p>
            <a:pPr lvl="2"/>
            <a:r>
              <a:rPr lang="en-US" dirty="0"/>
              <a:t>Content – Process – Product</a:t>
            </a:r>
          </a:p>
        </p:txBody>
      </p:sp>
      <p:graphicFrame>
        <p:nvGraphicFramePr>
          <p:cNvPr id="4" name="Diagram 5">
            <a:extLst>
              <a:ext uri="{FF2B5EF4-FFF2-40B4-BE49-F238E27FC236}">
                <a16:creationId xmlns:a16="http://schemas.microsoft.com/office/drawing/2014/main" id="{587C2E0C-B222-49BB-3BF1-C06E5FA7D6C6}"/>
              </a:ext>
            </a:extLst>
          </p:cNvPr>
          <p:cNvGraphicFramePr/>
          <p:nvPr>
            <p:extLst>
              <p:ext uri="{D42A27DB-BD31-4B8C-83A1-F6EECF244321}">
                <p14:modId xmlns:p14="http://schemas.microsoft.com/office/powerpoint/2010/main" val="289450291"/>
              </p:ext>
            </p:extLst>
          </p:nvPr>
        </p:nvGraphicFramePr>
        <p:xfrm>
          <a:off x="1880719" y="3211819"/>
          <a:ext cx="8466653" cy="1905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title="Young students on tablet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1397" y="3284971"/>
            <a:ext cx="3983406" cy="2564148"/>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aphicFrame>
        <p:nvGraphicFramePr>
          <p:cNvPr id="14" name="Diagram 13"/>
          <p:cNvGraphicFramePr/>
          <p:nvPr>
            <p:extLst>
              <p:ext uri="{D42A27DB-BD31-4B8C-83A1-F6EECF244321}">
                <p14:modId xmlns:p14="http://schemas.microsoft.com/office/powerpoint/2010/main" val="1764578547"/>
              </p:ext>
            </p:extLst>
          </p:nvPr>
        </p:nvGraphicFramePr>
        <p:xfrm>
          <a:off x="2987472" y="4338355"/>
          <a:ext cx="3940045" cy="1905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TextBox 1">
            <a:extLst>
              <a:ext uri="{FF2B5EF4-FFF2-40B4-BE49-F238E27FC236}">
                <a16:creationId xmlns:a16="http://schemas.microsoft.com/office/drawing/2014/main" id="{6B3E7AF2-1C67-B7DA-E2E2-21F285165E76}"/>
              </a:ext>
            </a:extLst>
          </p:cNvPr>
          <p:cNvSpPr txBox="1">
            <a:spLocks noChangeArrowheads="1"/>
          </p:cNvSpPr>
          <p:nvPr/>
        </p:nvSpPr>
        <p:spPr bwMode="auto">
          <a:xfrm>
            <a:off x="0" y="6611779"/>
            <a:ext cx="10515600" cy="246221"/>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sz="1000" dirty="0">
                <a:solidFill>
                  <a:schemeClr val="bg2"/>
                </a:solidFill>
                <a:latin typeface="+mn-lt"/>
              </a:rPr>
              <a:t>See Lane, K. L., Menzies, H. M., Bruhn, A. L., &amp; </a:t>
            </a:r>
            <a:r>
              <a:rPr lang="en-US" sz="1000" dirty="0" err="1">
                <a:solidFill>
                  <a:schemeClr val="bg2"/>
                </a:solidFill>
                <a:latin typeface="+mn-lt"/>
              </a:rPr>
              <a:t>Crnobori</a:t>
            </a:r>
            <a:r>
              <a:rPr lang="en-US" sz="1000" dirty="0">
                <a:solidFill>
                  <a:schemeClr val="bg2"/>
                </a:solidFill>
                <a:latin typeface="+mn-lt"/>
              </a:rPr>
              <a:t>, M. (2011). </a:t>
            </a:r>
            <a:r>
              <a:rPr lang="en-US" sz="1000" i="1" dirty="0">
                <a:solidFill>
                  <a:schemeClr val="bg2"/>
                </a:solidFill>
                <a:latin typeface="+mn-lt"/>
              </a:rPr>
              <a:t>Managing challenging behaviors in schools: Research-based strategies that work</a:t>
            </a:r>
            <a:r>
              <a:rPr lang="en-US" sz="1000" dirty="0">
                <a:solidFill>
                  <a:schemeClr val="bg2"/>
                </a:solidFill>
                <a:latin typeface="+mn-lt"/>
              </a:rPr>
              <a:t>. Guilford.</a:t>
            </a:r>
          </a:p>
        </p:txBody>
      </p:sp>
    </p:spTree>
    <p:custDataLst>
      <p:tags r:id="rId1"/>
    </p:custDataLst>
    <p:extLst>
      <p:ext uri="{BB962C8B-B14F-4D97-AF65-F5344CB8AC3E}">
        <p14:creationId xmlns:p14="http://schemas.microsoft.com/office/powerpoint/2010/main" val="1586189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all with white text&#10;&#10;Description automatically generated">
            <a:extLst>
              <a:ext uri="{FF2B5EF4-FFF2-40B4-BE49-F238E27FC236}">
                <a16:creationId xmlns:a16="http://schemas.microsoft.com/office/drawing/2014/main" id="{5E419164-57D6-0330-E5E6-49AF67E97336}"/>
              </a:ext>
            </a:extLst>
          </p:cNvPr>
          <p:cNvPicPr>
            <a:picLocks noChangeAspect="1"/>
          </p:cNvPicPr>
          <p:nvPr/>
        </p:nvPicPr>
        <p:blipFill>
          <a:blip r:embed="rId4"/>
          <a:stretch>
            <a:fillRect/>
          </a:stretch>
        </p:blipFill>
        <p:spPr>
          <a:xfrm>
            <a:off x="1065026" y="3649358"/>
            <a:ext cx="1496291" cy="2286000"/>
          </a:xfrm>
          <a:prstGeom prst="rect">
            <a:avLst/>
          </a:prstGeom>
        </p:spPr>
      </p:pic>
      <p:pic>
        <p:nvPicPr>
          <p:cNvPr id="15" name="Picture 4" descr="Cover Graphic">
            <a:extLst>
              <a:ext uri="{FF2B5EF4-FFF2-40B4-BE49-F238E27FC236}">
                <a16:creationId xmlns:a16="http://schemas.microsoft.com/office/drawing/2014/main" id="{FB323EC0-84BF-A144-A50F-7217650FD1CE}"/>
              </a:ext>
            </a:extLst>
          </p:cNvPr>
          <p:cNvPicPr>
            <a:picLocks noChangeAspect="1" noChangeArrowheads="1"/>
          </p:cNvPicPr>
          <p:nvPr/>
        </p:nvPicPr>
        <p:blipFill rotWithShape="1">
          <a:blip r:embed="rId5"/>
          <a:srcRect r="5964" b="4260"/>
          <a:stretch/>
        </p:blipFill>
        <p:spPr bwMode="auto">
          <a:xfrm>
            <a:off x="8925449" y="383251"/>
            <a:ext cx="1719730" cy="228588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31277EE6-7162-C84A-9A44-051398D9C86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132532" y="1363358"/>
            <a:ext cx="1592494"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33">
            <a:extLst>
              <a:ext uri="{FF2B5EF4-FFF2-40B4-BE49-F238E27FC236}">
                <a16:creationId xmlns:a16="http://schemas.microsoft.com/office/drawing/2014/main" id="{FD51F211-FAC3-DC48-B1D6-EA68331F501E}"/>
              </a:ext>
            </a:extLst>
          </p:cNvPr>
          <p:cNvSpPr>
            <a:spLocks noChangeArrowheads="1"/>
          </p:cNvSpPr>
          <p:nvPr/>
        </p:nvSpPr>
        <p:spPr bwMode="auto">
          <a:xfrm rot="1802482">
            <a:off x="2503652" y="1083366"/>
            <a:ext cx="1901487" cy="633829"/>
          </a:xfrm>
          <a:prstGeom prst="curvedDownArrow">
            <a:avLst>
              <a:gd name="adj1" fmla="val 60000"/>
              <a:gd name="adj2" fmla="val 120000"/>
              <a:gd name="adj3" fmla="val 33333"/>
            </a:avLst>
          </a:prstGeom>
          <a:solidFill>
            <a:schemeClr val="tx2">
              <a:lumMod val="60000"/>
              <a:lumOff val="40000"/>
            </a:schemeClr>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a typeface="ＭＳ Ｐゴシック" pitchFamily="34" charset="-128"/>
            </a:endParaRPr>
          </a:p>
        </p:txBody>
      </p:sp>
      <p:sp>
        <p:nvSpPr>
          <p:cNvPr id="18" name="AutoShape 35">
            <a:extLst>
              <a:ext uri="{FF2B5EF4-FFF2-40B4-BE49-F238E27FC236}">
                <a16:creationId xmlns:a16="http://schemas.microsoft.com/office/drawing/2014/main" id="{2AB8D0E5-C966-3243-B069-4D9FD3FC2652}"/>
              </a:ext>
            </a:extLst>
          </p:cNvPr>
          <p:cNvSpPr>
            <a:spLocks noChangeArrowheads="1"/>
          </p:cNvSpPr>
          <p:nvPr/>
        </p:nvSpPr>
        <p:spPr bwMode="auto">
          <a:xfrm rot="3883708">
            <a:off x="3226190" y="3565168"/>
            <a:ext cx="1980715" cy="762575"/>
          </a:xfrm>
          <a:prstGeom prst="curvedUpArrow">
            <a:avLst>
              <a:gd name="adj1" fmla="val 51948"/>
              <a:gd name="adj2" fmla="val 103896"/>
              <a:gd name="adj3" fmla="val 33333"/>
            </a:avLst>
          </a:prstGeom>
          <a:solidFill>
            <a:schemeClr val="tx2">
              <a:lumMod val="60000"/>
              <a:lumOff val="40000"/>
            </a:schemeClr>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a typeface="ＭＳ Ｐゴシック" pitchFamily="34" charset="-128"/>
            </a:endParaRPr>
          </a:p>
        </p:txBody>
      </p:sp>
      <p:sp>
        <p:nvSpPr>
          <p:cNvPr id="19" name="AutoShape 36">
            <a:extLst>
              <a:ext uri="{FF2B5EF4-FFF2-40B4-BE49-F238E27FC236}">
                <a16:creationId xmlns:a16="http://schemas.microsoft.com/office/drawing/2014/main" id="{A9D8675C-9A01-064E-826F-EDCD815E2C51}"/>
              </a:ext>
            </a:extLst>
          </p:cNvPr>
          <p:cNvSpPr>
            <a:spLocks noChangeArrowheads="1"/>
          </p:cNvSpPr>
          <p:nvPr/>
        </p:nvSpPr>
        <p:spPr bwMode="auto">
          <a:xfrm>
            <a:off x="228600" y="609600"/>
            <a:ext cx="3169144" cy="1346886"/>
          </a:xfrm>
          <a:prstGeom prst="roundRect">
            <a:avLst>
              <a:gd name="adj" fmla="val 16667"/>
            </a:avLst>
          </a:prstGeom>
          <a:solidFill>
            <a:sysClr val="window" lastClr="FFFFFF"/>
          </a:solidFill>
          <a:ln w="127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Comprehensive, Integrated,</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Three-Tiered (Ci3T)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 Models of Support</a:t>
            </a:r>
          </a:p>
        </p:txBody>
      </p:sp>
      <p:sp>
        <p:nvSpPr>
          <p:cNvPr id="20" name="AutoShape 39">
            <a:extLst>
              <a:ext uri="{FF2B5EF4-FFF2-40B4-BE49-F238E27FC236}">
                <a16:creationId xmlns:a16="http://schemas.microsoft.com/office/drawing/2014/main" id="{00579697-375C-E845-A628-29ADEDE855F5}"/>
              </a:ext>
            </a:extLst>
          </p:cNvPr>
          <p:cNvSpPr>
            <a:spLocks noChangeArrowheads="1"/>
          </p:cNvSpPr>
          <p:nvPr/>
        </p:nvSpPr>
        <p:spPr bwMode="auto">
          <a:xfrm>
            <a:off x="7465540" y="5004806"/>
            <a:ext cx="3565286" cy="1346886"/>
          </a:xfrm>
          <a:prstGeom prst="roundRect">
            <a:avLst>
              <a:gd name="adj" fmla="val 16667"/>
            </a:avLst>
          </a:prstGeom>
          <a:solidFill>
            <a:sysClr val="window" lastClr="FFFFFF"/>
          </a:solidFill>
          <a:ln w="127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Assess, Design, Implement, and</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Evaluate </a:t>
            </a:r>
          </a:p>
        </p:txBody>
      </p:sp>
      <p:sp>
        <p:nvSpPr>
          <p:cNvPr id="21" name="AutoShape 40">
            <a:extLst>
              <a:ext uri="{FF2B5EF4-FFF2-40B4-BE49-F238E27FC236}">
                <a16:creationId xmlns:a16="http://schemas.microsoft.com/office/drawing/2014/main" id="{71BE2FDC-7D3D-CD42-9067-756C6B7BCCD2}"/>
              </a:ext>
            </a:extLst>
          </p:cNvPr>
          <p:cNvSpPr>
            <a:spLocks noChangeArrowheads="1"/>
          </p:cNvSpPr>
          <p:nvPr/>
        </p:nvSpPr>
        <p:spPr bwMode="auto">
          <a:xfrm rot="1802482">
            <a:off x="7640188" y="4135913"/>
            <a:ext cx="1901487" cy="633829"/>
          </a:xfrm>
          <a:prstGeom prst="curvedDownArrow">
            <a:avLst>
              <a:gd name="adj1" fmla="val 60000"/>
              <a:gd name="adj2" fmla="val 120000"/>
              <a:gd name="adj3" fmla="val 33333"/>
            </a:avLst>
          </a:prstGeom>
          <a:solidFill>
            <a:schemeClr val="tx2">
              <a:lumMod val="60000"/>
              <a:lumOff val="40000"/>
            </a:schemeClr>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a typeface="ＭＳ Ｐゴシック" pitchFamily="34" charset="-128"/>
            </a:endParaRPr>
          </a:p>
        </p:txBody>
      </p:sp>
      <p:sp>
        <p:nvSpPr>
          <p:cNvPr id="22" name="AutoShape 37">
            <a:extLst>
              <a:ext uri="{FF2B5EF4-FFF2-40B4-BE49-F238E27FC236}">
                <a16:creationId xmlns:a16="http://schemas.microsoft.com/office/drawing/2014/main" id="{A0FFD8A2-6282-4543-A18B-216B57D1EB35}"/>
              </a:ext>
            </a:extLst>
          </p:cNvPr>
          <p:cNvSpPr>
            <a:spLocks noChangeArrowheads="1"/>
          </p:cNvSpPr>
          <p:nvPr/>
        </p:nvSpPr>
        <p:spPr bwMode="auto">
          <a:xfrm>
            <a:off x="2387944" y="2051544"/>
            <a:ext cx="3406829" cy="1346886"/>
          </a:xfrm>
          <a:prstGeom prst="roundRect">
            <a:avLst>
              <a:gd name="adj" fmla="val 16667"/>
            </a:avLst>
          </a:prstGeom>
          <a:solidFill>
            <a:sysClr val="window" lastClr="FFFFFF"/>
          </a:solidFill>
          <a:ln w="127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ea typeface="ＭＳ Ｐゴシック" pitchFamily="34" charset="-128"/>
              </a:rPr>
              <a:t>Basic Classroom Management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ea typeface="ＭＳ Ｐゴシック" pitchFamily="34" charset="-128"/>
              </a:rPr>
              <a:t>Effective Instruction</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highlight>
                  <a:srgbClr val="FFFF00"/>
                </a:highlight>
                <a:uLnTx/>
                <a:uFillTx/>
                <a:ea typeface="ＭＳ Ｐゴシック" pitchFamily="34" charset="-128"/>
              </a:rPr>
              <a:t>Low-Intensity Strategies</a:t>
            </a:r>
          </a:p>
        </p:txBody>
      </p:sp>
      <p:sp>
        <p:nvSpPr>
          <p:cNvPr id="23" name="AutoShape 38">
            <a:extLst>
              <a:ext uri="{FF2B5EF4-FFF2-40B4-BE49-F238E27FC236}">
                <a16:creationId xmlns:a16="http://schemas.microsoft.com/office/drawing/2014/main" id="{440C129C-BD2E-AB4D-A044-7413474C3D8E}"/>
              </a:ext>
            </a:extLst>
          </p:cNvPr>
          <p:cNvSpPr>
            <a:spLocks noChangeArrowheads="1"/>
          </p:cNvSpPr>
          <p:nvPr/>
        </p:nvSpPr>
        <p:spPr bwMode="auto">
          <a:xfrm>
            <a:off x="4984136" y="3500226"/>
            <a:ext cx="3327600" cy="1430841"/>
          </a:xfrm>
          <a:prstGeom prst="roundRect">
            <a:avLst>
              <a:gd name="adj" fmla="val 16667"/>
            </a:avLst>
          </a:prstGeom>
          <a:solidFill>
            <a:sysClr val="window" lastClr="FFFFFF"/>
          </a:solidFill>
          <a:ln w="127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pitchFamily="34" charset="-128"/>
              </a:rPr>
              <a:t>Behavior Contracts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pitchFamily="34" charset="-128"/>
              </a:rPr>
              <a:t>Self-Monitoring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pitchFamily="34" charset="-128"/>
              </a:rPr>
              <a:t>Functional Assessment-Based</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pitchFamily="34" charset="-128"/>
              </a:rPr>
              <a:t> Interventions</a:t>
            </a:r>
          </a:p>
        </p:txBody>
      </p:sp>
      <p:sp>
        <p:nvSpPr>
          <p:cNvPr id="24" name="AutoShape 41">
            <a:extLst>
              <a:ext uri="{FF2B5EF4-FFF2-40B4-BE49-F238E27FC236}">
                <a16:creationId xmlns:a16="http://schemas.microsoft.com/office/drawing/2014/main" id="{E461BA41-BC53-B449-BA2D-FC9B785D5D6F}"/>
              </a:ext>
            </a:extLst>
          </p:cNvPr>
          <p:cNvSpPr>
            <a:spLocks noChangeArrowheads="1"/>
          </p:cNvSpPr>
          <p:nvPr/>
        </p:nvSpPr>
        <p:spPr bwMode="auto">
          <a:xfrm>
            <a:off x="1676400" y="228600"/>
            <a:ext cx="3565286" cy="554600"/>
          </a:xfrm>
          <a:prstGeom prst="roundRect">
            <a:avLst>
              <a:gd name="adj" fmla="val 16667"/>
            </a:avLst>
          </a:prstGeom>
          <a:solidFill>
            <a:schemeClr val="tx2"/>
          </a:solidFill>
          <a:ln w="9525">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Schoolwide Positive</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Behavior Support</a:t>
            </a:r>
          </a:p>
        </p:txBody>
      </p:sp>
      <p:sp>
        <p:nvSpPr>
          <p:cNvPr id="25" name="AutoShape 42">
            <a:extLst>
              <a:ext uri="{FF2B5EF4-FFF2-40B4-BE49-F238E27FC236}">
                <a16:creationId xmlns:a16="http://schemas.microsoft.com/office/drawing/2014/main" id="{EB6F446E-5DC3-2C45-AC8A-C0FE95A14ECF}"/>
              </a:ext>
            </a:extLst>
          </p:cNvPr>
          <p:cNvSpPr>
            <a:spLocks noChangeArrowheads="1"/>
          </p:cNvSpPr>
          <p:nvPr/>
        </p:nvSpPr>
        <p:spPr bwMode="auto">
          <a:xfrm>
            <a:off x="5641859" y="1733215"/>
            <a:ext cx="3904527" cy="554600"/>
          </a:xfrm>
          <a:prstGeom prst="roundRect">
            <a:avLst>
              <a:gd name="adj" fmla="val 16667"/>
            </a:avLst>
          </a:prstGeom>
          <a:solidFill>
            <a:schemeClr val="tx2"/>
          </a:solidFill>
          <a:ln w="9525">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Low-Intensity Strategies</a:t>
            </a:r>
          </a:p>
        </p:txBody>
      </p:sp>
      <p:sp>
        <p:nvSpPr>
          <p:cNvPr id="26" name="AutoShape 43">
            <a:extLst>
              <a:ext uri="{FF2B5EF4-FFF2-40B4-BE49-F238E27FC236}">
                <a16:creationId xmlns:a16="http://schemas.microsoft.com/office/drawing/2014/main" id="{9CFD85FA-DE07-C549-BCFC-94A2D2C233A5}"/>
              </a:ext>
            </a:extLst>
          </p:cNvPr>
          <p:cNvSpPr>
            <a:spLocks noChangeArrowheads="1"/>
          </p:cNvSpPr>
          <p:nvPr/>
        </p:nvSpPr>
        <p:spPr bwMode="auto">
          <a:xfrm>
            <a:off x="2305959" y="4718544"/>
            <a:ext cx="3248371" cy="554600"/>
          </a:xfrm>
          <a:prstGeom prst="roundRect">
            <a:avLst>
              <a:gd name="adj" fmla="val 16667"/>
            </a:avLst>
          </a:prstGeom>
          <a:solidFill>
            <a:schemeClr val="tx2"/>
          </a:solidFill>
          <a:ln w="9525">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Higher-Intensity Strategies</a:t>
            </a:r>
          </a:p>
        </p:txBody>
      </p:sp>
      <p:sp>
        <p:nvSpPr>
          <p:cNvPr id="27" name="AutoShape 44">
            <a:extLst>
              <a:ext uri="{FF2B5EF4-FFF2-40B4-BE49-F238E27FC236}">
                <a16:creationId xmlns:a16="http://schemas.microsoft.com/office/drawing/2014/main" id="{53EA0165-1FAC-0A40-B045-91EE2F8252EE}"/>
              </a:ext>
            </a:extLst>
          </p:cNvPr>
          <p:cNvSpPr>
            <a:spLocks noChangeArrowheads="1"/>
          </p:cNvSpPr>
          <p:nvPr/>
        </p:nvSpPr>
        <p:spPr bwMode="auto">
          <a:xfrm>
            <a:off x="6276093" y="5996961"/>
            <a:ext cx="2376857" cy="554600"/>
          </a:xfrm>
          <a:prstGeom prst="roundRect">
            <a:avLst>
              <a:gd name="adj" fmla="val 16667"/>
            </a:avLst>
          </a:prstGeom>
          <a:solidFill>
            <a:schemeClr val="tx2"/>
          </a:solidFill>
          <a:ln w="9525">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Assessment</a:t>
            </a:r>
          </a:p>
        </p:txBody>
      </p:sp>
      <p:sp>
        <p:nvSpPr>
          <p:cNvPr id="28" name="Rectangle 27">
            <a:extLst>
              <a:ext uri="{FF2B5EF4-FFF2-40B4-BE49-F238E27FC236}">
                <a16:creationId xmlns:a16="http://schemas.microsoft.com/office/drawing/2014/main" id="{0C804139-1171-FD4B-91EC-0BFE4412D874}"/>
              </a:ext>
            </a:extLst>
          </p:cNvPr>
          <p:cNvSpPr/>
          <p:nvPr/>
        </p:nvSpPr>
        <p:spPr>
          <a:xfrm>
            <a:off x="0" y="6457890"/>
            <a:ext cx="630147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2"/>
                </a:solidFill>
                <a:effectLst/>
                <a:uLnTx/>
                <a:uFillTx/>
                <a:ea typeface="+mn-ea"/>
                <a:cs typeface="+mn-cs"/>
              </a:rPr>
              <a:t>Adapted from Lane, K. L., Menzies, H. M., Bruhn, A. L., &amp; </a:t>
            </a:r>
            <a:r>
              <a:rPr kumimoji="0" lang="en-US" sz="1000" b="0" i="0" u="none" strike="noStrike" kern="1200" cap="none" spc="0" normalizeH="0" baseline="0" noProof="0" dirty="0" err="1">
                <a:ln>
                  <a:noFill/>
                </a:ln>
                <a:solidFill>
                  <a:schemeClr val="bg2"/>
                </a:solidFill>
                <a:effectLst/>
                <a:uLnTx/>
                <a:uFillTx/>
                <a:ea typeface="+mn-ea"/>
                <a:cs typeface="+mn-cs"/>
              </a:rPr>
              <a:t>Crnobori</a:t>
            </a:r>
            <a:r>
              <a:rPr kumimoji="0" lang="en-US" sz="1000" b="0" i="0" u="none" strike="noStrike" kern="1200" cap="none" spc="0" normalizeH="0" baseline="0" noProof="0" dirty="0">
                <a:ln>
                  <a:noFill/>
                </a:ln>
                <a:solidFill>
                  <a:schemeClr val="bg2"/>
                </a:solidFill>
                <a:effectLst/>
                <a:uLnTx/>
                <a:uFillTx/>
                <a:ea typeface="+mn-ea"/>
                <a:cs typeface="+mn-cs"/>
              </a:rPr>
              <a:t>, M. (2011). </a:t>
            </a:r>
            <a:r>
              <a:rPr kumimoji="0" lang="en-US" sz="1000" b="0" i="1" u="none" strike="noStrike" kern="1200" cap="none" spc="0" normalizeH="0" baseline="0" noProof="0" dirty="0">
                <a:ln>
                  <a:noFill/>
                </a:ln>
                <a:solidFill>
                  <a:schemeClr val="bg2"/>
                </a:solidFill>
                <a:effectLst/>
                <a:uLnTx/>
                <a:uFillTx/>
                <a:ea typeface="+mn-ea"/>
                <a:cs typeface="+mn-cs"/>
              </a:rPr>
              <a:t>Managing challenging behaviors in schools: Research-based strategies that work</a:t>
            </a:r>
            <a:r>
              <a:rPr kumimoji="0" lang="en-US" sz="1000" b="0" i="0" u="none" strike="noStrike" kern="1200" cap="none" spc="0" normalizeH="0" baseline="0" noProof="0" dirty="0">
                <a:ln>
                  <a:noFill/>
                </a:ln>
                <a:solidFill>
                  <a:schemeClr val="bg2"/>
                </a:solidFill>
                <a:effectLst/>
                <a:uLnTx/>
                <a:uFillTx/>
                <a:ea typeface="+mn-ea"/>
                <a:cs typeface="+mn-cs"/>
              </a:rPr>
              <a:t>. Guilford.</a:t>
            </a:r>
          </a:p>
        </p:txBody>
      </p:sp>
    </p:spTree>
    <p:custDataLst>
      <p:tags r:id="rId1"/>
    </p:custDataLst>
    <p:extLst>
      <p:ext uri="{BB962C8B-B14F-4D97-AF65-F5344CB8AC3E}">
        <p14:creationId xmlns:p14="http://schemas.microsoft.com/office/powerpoint/2010/main" val="993134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44000">
              <a:schemeClr val="accent4">
                <a:lumMod val="5000"/>
                <a:lumOff val="95000"/>
              </a:schemeClr>
            </a:gs>
            <a:gs pos="83000">
              <a:schemeClr val="bg1">
                <a:lumMod val="6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4" name="Content Placeholder 5">
            <a:extLst>
              <a:ext uri="{FF2B5EF4-FFF2-40B4-BE49-F238E27FC236}">
                <a16:creationId xmlns:a16="http://schemas.microsoft.com/office/drawing/2014/main" id="{9E3A333F-13B2-1E49-91D6-9AE2268CD2AD}"/>
              </a:ext>
            </a:extLst>
          </p:cNvPr>
          <p:cNvPicPr>
            <a:picLocks noChangeAspect="1"/>
          </p:cNvPicPr>
          <p:nvPr/>
        </p:nvPicPr>
        <p:blipFill rotWithShape="1">
          <a:blip r:embed="rId4"/>
          <a:srcRect l="-3497" r="-2172"/>
          <a:stretch/>
        </p:blipFill>
        <p:spPr>
          <a:xfrm>
            <a:off x="3457451" y="3272060"/>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2" name="Title 1">
            <a:extLst>
              <a:ext uri="{FF2B5EF4-FFF2-40B4-BE49-F238E27FC236}">
                <a16:creationId xmlns:a16="http://schemas.microsoft.com/office/drawing/2014/main" id="{B932CE3D-1E55-084D-A196-08FF29C890B7}"/>
              </a:ext>
            </a:extLst>
          </p:cNvPr>
          <p:cNvSpPr>
            <a:spLocks noGrp="1"/>
          </p:cNvSpPr>
          <p:nvPr>
            <p:ph type="title"/>
          </p:nvPr>
        </p:nvSpPr>
        <p:spPr/>
        <p:txBody>
          <a:bodyPr/>
          <a:lstStyle/>
          <a:p>
            <a:r>
              <a:rPr lang="en-US" dirty="0"/>
              <a:t>Low-Intensity Strategies for Academics and Behavior</a:t>
            </a:r>
          </a:p>
        </p:txBody>
      </p:sp>
      <p:grpSp>
        <p:nvGrpSpPr>
          <p:cNvPr id="7" name="Group 6">
            <a:extLst>
              <a:ext uri="{FF2B5EF4-FFF2-40B4-BE49-F238E27FC236}">
                <a16:creationId xmlns:a16="http://schemas.microsoft.com/office/drawing/2014/main" id="{92CEAD89-FB70-09AA-97A6-298C0022BC0B}"/>
              </a:ext>
            </a:extLst>
          </p:cNvPr>
          <p:cNvGrpSpPr/>
          <p:nvPr/>
        </p:nvGrpSpPr>
        <p:grpSpPr>
          <a:xfrm>
            <a:off x="5621453" y="1667230"/>
            <a:ext cx="2743204" cy="4857068"/>
            <a:chOff x="2949510" y="1824880"/>
            <a:chExt cx="2743204" cy="4857068"/>
          </a:xfrm>
        </p:grpSpPr>
        <p:sp>
          <p:nvSpPr>
            <p:cNvPr id="16" name="Freeform 15">
              <a:extLst>
                <a:ext uri="{FF2B5EF4-FFF2-40B4-BE49-F238E27FC236}">
                  <a16:creationId xmlns:a16="http://schemas.microsoft.com/office/drawing/2014/main" id="{C521FC04-B80D-C249-BFF2-09F61113250E}"/>
                </a:ext>
              </a:extLst>
            </p:cNvPr>
            <p:cNvSpPr/>
            <p:nvPr/>
          </p:nvSpPr>
          <p:spPr>
            <a:xfrm>
              <a:off x="2949510" y="1824880"/>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17" name="Freeform 16">
              <a:extLst>
                <a:ext uri="{FF2B5EF4-FFF2-40B4-BE49-F238E27FC236}">
                  <a16:creationId xmlns:a16="http://schemas.microsoft.com/office/drawing/2014/main" id="{2DDCE5EF-652F-1847-A494-3E3EA53238D4}"/>
                </a:ext>
              </a:extLst>
            </p:cNvPr>
            <p:cNvSpPr/>
            <p:nvPr/>
          </p:nvSpPr>
          <p:spPr>
            <a:xfrm>
              <a:off x="2949510" y="252078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8" name="Freeform 17">
              <a:extLst>
                <a:ext uri="{FF2B5EF4-FFF2-40B4-BE49-F238E27FC236}">
                  <a16:creationId xmlns:a16="http://schemas.microsoft.com/office/drawing/2014/main" id="{8E8BD124-A4DB-584A-A7BC-AFDFB7BF9041}"/>
                </a:ext>
              </a:extLst>
            </p:cNvPr>
            <p:cNvSpPr/>
            <p:nvPr/>
          </p:nvSpPr>
          <p:spPr>
            <a:xfrm>
              <a:off x="2949510" y="3216694"/>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9" name="Freeform 18">
              <a:extLst>
                <a:ext uri="{FF2B5EF4-FFF2-40B4-BE49-F238E27FC236}">
                  <a16:creationId xmlns:a16="http://schemas.microsoft.com/office/drawing/2014/main" id="{2F5C5E7A-CBCC-FA48-AF18-AC97807CBFB2}"/>
                </a:ext>
              </a:extLst>
            </p:cNvPr>
            <p:cNvSpPr/>
            <p:nvPr/>
          </p:nvSpPr>
          <p:spPr>
            <a:xfrm>
              <a:off x="2949510" y="3912601"/>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20" name="Freeform 19">
              <a:extLst>
                <a:ext uri="{FF2B5EF4-FFF2-40B4-BE49-F238E27FC236}">
                  <a16:creationId xmlns:a16="http://schemas.microsoft.com/office/drawing/2014/main" id="{3277E839-8C3D-F44C-9F36-95BBAC3DBB83}"/>
                </a:ext>
              </a:extLst>
            </p:cNvPr>
            <p:cNvSpPr/>
            <p:nvPr/>
          </p:nvSpPr>
          <p:spPr>
            <a:xfrm>
              <a:off x="2949510" y="4608508"/>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21" name="Freeform 20">
              <a:extLst>
                <a:ext uri="{FF2B5EF4-FFF2-40B4-BE49-F238E27FC236}">
                  <a16:creationId xmlns:a16="http://schemas.microsoft.com/office/drawing/2014/main" id="{8BD126EB-ACB1-9048-8DA7-C1F635C94565}"/>
                </a:ext>
              </a:extLst>
            </p:cNvPr>
            <p:cNvSpPr/>
            <p:nvPr/>
          </p:nvSpPr>
          <p:spPr>
            <a:xfrm>
              <a:off x="2949510" y="5304415"/>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Freeform 21">
              <a:extLst>
                <a:ext uri="{FF2B5EF4-FFF2-40B4-BE49-F238E27FC236}">
                  <a16:creationId xmlns:a16="http://schemas.microsoft.com/office/drawing/2014/main" id="{B379A350-4D5C-8C4F-A0B9-15ADEB79C6D8}"/>
                </a:ext>
              </a:extLst>
            </p:cNvPr>
            <p:cNvSpPr/>
            <p:nvPr/>
          </p:nvSpPr>
          <p:spPr>
            <a:xfrm>
              <a:off x="2949510" y="600032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grpSp>
      <p:pic>
        <p:nvPicPr>
          <p:cNvPr id="6" name="CICO Book COver" hidden="1">
            <a:extLst>
              <a:ext uri="{FF2B5EF4-FFF2-40B4-BE49-F238E27FC236}">
                <a16:creationId xmlns:a16="http://schemas.microsoft.com/office/drawing/2014/main" id="{2A7A503A-3F5A-9674-D3FD-60E9B07FFB01}"/>
              </a:ext>
            </a:extLst>
          </p:cNvPr>
          <p:cNvPicPr>
            <a:picLocks noChangeAspect="1" noChangeArrowheads="1"/>
          </p:cNvPicPr>
          <p:nvPr/>
        </p:nvPicPr>
        <p:blipFill>
          <a:blip r:embed="rId5"/>
          <a:srcRect/>
          <a:stretch/>
        </p:blipFill>
        <p:spPr bwMode="auto">
          <a:xfrm>
            <a:off x="10131404" y="215557"/>
            <a:ext cx="1826617" cy="24750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8655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44000">
              <a:schemeClr val="accent4">
                <a:lumMod val="5000"/>
                <a:lumOff val="95000"/>
              </a:schemeClr>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A67B4042-101B-7D9F-9181-A42C4F62DFFE}"/>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08AC4223-E541-E345-1F79-F30EC106C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0162" y="3226772"/>
            <a:ext cx="2286000" cy="301082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EF2CF491-16C4-FB91-8C55-7E38A1DBAED7}"/>
              </a:ext>
            </a:extLst>
          </p:cNvPr>
          <p:cNvSpPr>
            <a:spLocks noGrp="1"/>
          </p:cNvSpPr>
          <p:nvPr>
            <p:ph type="title"/>
          </p:nvPr>
        </p:nvSpPr>
        <p:spPr/>
        <p:txBody>
          <a:bodyPr/>
          <a:lstStyle/>
          <a:p>
            <a:r>
              <a:rPr lang="en-US" dirty="0"/>
              <a:t>Consider a book study to build school site capacity</a:t>
            </a:r>
          </a:p>
        </p:txBody>
      </p:sp>
      <p:grpSp>
        <p:nvGrpSpPr>
          <p:cNvPr id="10" name="Group 9">
            <a:extLst>
              <a:ext uri="{FF2B5EF4-FFF2-40B4-BE49-F238E27FC236}">
                <a16:creationId xmlns:a16="http://schemas.microsoft.com/office/drawing/2014/main" id="{4C32EC5D-B0B0-6F31-84B6-DA3AAEDECC62}"/>
              </a:ext>
            </a:extLst>
          </p:cNvPr>
          <p:cNvGrpSpPr/>
          <p:nvPr/>
        </p:nvGrpSpPr>
        <p:grpSpPr>
          <a:xfrm>
            <a:off x="4666188" y="2984276"/>
            <a:ext cx="2528996" cy="3540022"/>
            <a:chOff x="6340606" y="3141926"/>
            <a:chExt cx="2528996" cy="3540022"/>
          </a:xfrm>
        </p:grpSpPr>
        <p:sp>
          <p:nvSpPr>
            <p:cNvPr id="8" name="Rounded Rectangle 7">
              <a:extLst>
                <a:ext uri="{FF2B5EF4-FFF2-40B4-BE49-F238E27FC236}">
                  <a16:creationId xmlns:a16="http://schemas.microsoft.com/office/drawing/2014/main" id="{9AEB2C85-3DA8-BCB7-C5E8-1FF688B00FF9}"/>
                </a:ext>
              </a:extLst>
            </p:cNvPr>
            <p:cNvSpPr/>
            <p:nvPr/>
          </p:nvSpPr>
          <p:spPr bwMode="auto">
            <a:xfrm>
              <a:off x="6340606" y="5517010"/>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sp>
          <p:nvSpPr>
            <p:cNvPr id="9" name="Rounded Rectangle 8">
              <a:extLst>
                <a:ext uri="{FF2B5EF4-FFF2-40B4-BE49-F238E27FC236}">
                  <a16:creationId xmlns:a16="http://schemas.microsoft.com/office/drawing/2014/main" id="{64945D40-4890-33A5-2905-65324B74E229}"/>
                </a:ext>
              </a:extLst>
            </p:cNvPr>
            <p:cNvSpPr/>
            <p:nvPr/>
          </p:nvSpPr>
          <p:spPr bwMode="auto">
            <a:xfrm>
              <a:off x="6340606" y="6110783"/>
              <a:ext cx="2528996" cy="571165"/>
            </a:xfrm>
            <a:prstGeom prst="roundRect">
              <a:avLst/>
            </a:prstGeom>
            <a:solidFill>
              <a:srgbClr val="5A0B0E"/>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sp>
          <p:nvSpPr>
            <p:cNvPr id="11" name="Rounded Rectangle 10">
              <a:extLst>
                <a:ext uri="{FF2B5EF4-FFF2-40B4-BE49-F238E27FC236}">
                  <a16:creationId xmlns:a16="http://schemas.microsoft.com/office/drawing/2014/main" id="{FFE8367E-B52F-02D6-B818-56190D263F85}"/>
                </a:ext>
              </a:extLst>
            </p:cNvPr>
            <p:cNvSpPr/>
            <p:nvPr/>
          </p:nvSpPr>
          <p:spPr bwMode="auto">
            <a:xfrm>
              <a:off x="6340606" y="3141926"/>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Proximity</a:t>
              </a:r>
            </a:p>
          </p:txBody>
        </p:sp>
        <p:sp>
          <p:nvSpPr>
            <p:cNvPr id="12" name="Rounded Rectangle 11">
              <a:extLst>
                <a:ext uri="{FF2B5EF4-FFF2-40B4-BE49-F238E27FC236}">
                  <a16:creationId xmlns:a16="http://schemas.microsoft.com/office/drawing/2014/main" id="{A2D07703-8C25-AEFE-2FE4-6C82AE4B2900}"/>
                </a:ext>
              </a:extLst>
            </p:cNvPr>
            <p:cNvSpPr/>
            <p:nvPr/>
          </p:nvSpPr>
          <p:spPr bwMode="auto">
            <a:xfrm>
              <a:off x="6340606" y="3735697"/>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Overlappingness</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1CE1B136-A1F4-85C4-A9EF-BA3825C6A301}"/>
                </a:ext>
              </a:extLst>
            </p:cNvPr>
            <p:cNvSpPr/>
            <p:nvPr/>
          </p:nvSpPr>
          <p:spPr bwMode="auto">
            <a:xfrm>
              <a:off x="6340606" y="4329468"/>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With-it-ness</a:t>
              </a:r>
            </a:p>
          </p:txBody>
        </p:sp>
        <p:sp>
          <p:nvSpPr>
            <p:cNvPr id="14" name="Rounded Rectangle 13">
              <a:extLst>
                <a:ext uri="{FF2B5EF4-FFF2-40B4-BE49-F238E27FC236}">
                  <a16:creationId xmlns:a16="http://schemas.microsoft.com/office/drawing/2014/main" id="{44B29318-BB54-E2F2-0436-E70DA0968142}"/>
                </a:ext>
              </a:extLst>
            </p:cNvPr>
            <p:cNvSpPr/>
            <p:nvPr/>
          </p:nvSpPr>
          <p:spPr bwMode="auto">
            <a:xfrm>
              <a:off x="6340606" y="4923239"/>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Pacing</a:t>
              </a:r>
            </a:p>
          </p:txBody>
        </p:sp>
      </p:grpSp>
      <p:pic>
        <p:nvPicPr>
          <p:cNvPr id="6" name="CICO Book COver" hidden="1">
            <a:extLst>
              <a:ext uri="{FF2B5EF4-FFF2-40B4-BE49-F238E27FC236}">
                <a16:creationId xmlns:a16="http://schemas.microsoft.com/office/drawing/2014/main" id="{CD6FBA6A-54EB-F9FD-B8C0-E09FEE55A462}"/>
              </a:ext>
            </a:extLst>
          </p:cNvPr>
          <p:cNvPicPr>
            <a:picLocks noChangeAspect="1" noChangeArrowheads="1"/>
          </p:cNvPicPr>
          <p:nvPr/>
        </p:nvPicPr>
        <p:blipFill>
          <a:blip r:embed="rId5"/>
          <a:srcRect/>
          <a:stretch/>
        </p:blipFill>
        <p:spPr bwMode="auto">
          <a:xfrm>
            <a:off x="10131404" y="215557"/>
            <a:ext cx="1826617" cy="2475091"/>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a:extLst>
              <a:ext uri="{FF2B5EF4-FFF2-40B4-BE49-F238E27FC236}">
                <a16:creationId xmlns:a16="http://schemas.microsoft.com/office/drawing/2014/main" id="{CA34298B-263E-6A6B-DA62-6BB2D02AC698}"/>
              </a:ext>
            </a:extLst>
          </p:cNvPr>
          <p:cNvSpPr/>
          <p:nvPr/>
        </p:nvSpPr>
        <p:spPr>
          <a:xfrm>
            <a:off x="838200" y="2021303"/>
            <a:ext cx="315125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lvl="0" algn="ctr" defTabSz="844550" rtl="0">
              <a:lnSpc>
                <a:spcPct val="90000"/>
              </a:lnSpc>
              <a:spcBef>
                <a:spcPct val="0"/>
              </a:spcBef>
              <a:spcAft>
                <a:spcPct val="35000"/>
              </a:spcAft>
            </a:pPr>
            <a:r>
              <a:rPr lang="en-US" sz="1900" kern="1200" dirty="0">
                <a:latin typeface="Arial" panose="020B0604020202020204" pitchFamily="34" charset="0"/>
                <a:cs typeface="Arial" panose="020B0604020202020204" pitchFamily="34" charset="0"/>
              </a:rPr>
              <a:t>Classroom management</a:t>
            </a:r>
          </a:p>
        </p:txBody>
      </p:sp>
      <p:sp>
        <p:nvSpPr>
          <p:cNvPr id="5" name="Freeform 4">
            <a:extLst>
              <a:ext uri="{FF2B5EF4-FFF2-40B4-BE49-F238E27FC236}">
                <a16:creationId xmlns:a16="http://schemas.microsoft.com/office/drawing/2014/main" id="{97D7E737-36A1-1579-1B10-32121C0669CC}"/>
              </a:ext>
            </a:extLst>
          </p:cNvPr>
          <p:cNvSpPr/>
          <p:nvPr/>
        </p:nvSpPr>
        <p:spPr>
          <a:xfrm>
            <a:off x="838200" y="2634073"/>
            <a:ext cx="315125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lvl="0" algn="ctr" defTabSz="844550" rtl="0">
              <a:lnSpc>
                <a:spcPct val="90000"/>
              </a:lnSpc>
              <a:spcBef>
                <a:spcPct val="0"/>
              </a:spcBef>
              <a:spcAft>
                <a:spcPct val="35000"/>
              </a:spcAft>
            </a:pPr>
            <a:r>
              <a:rPr lang="en-US" sz="1900" kern="1200" dirty="0">
                <a:latin typeface="Arial" panose="020B0604020202020204" pitchFamily="34" charset="0"/>
                <a:cs typeface="Arial" panose="020B0604020202020204" pitchFamily="34" charset="0"/>
              </a:rPr>
              <a:t>Instructional delivery</a:t>
            </a:r>
          </a:p>
        </p:txBody>
      </p:sp>
      <p:sp>
        <p:nvSpPr>
          <p:cNvPr id="28" name="Freeform 27">
            <a:extLst>
              <a:ext uri="{FF2B5EF4-FFF2-40B4-BE49-F238E27FC236}">
                <a16:creationId xmlns:a16="http://schemas.microsoft.com/office/drawing/2014/main" id="{56E0D555-315A-E13C-60EC-A43708A8CFA2}"/>
              </a:ext>
            </a:extLst>
          </p:cNvPr>
          <p:cNvSpPr/>
          <p:nvPr/>
        </p:nvSpPr>
        <p:spPr>
          <a:xfrm>
            <a:off x="838200" y="3246842"/>
            <a:ext cx="3501751" cy="594360"/>
          </a:xfrm>
          <a:custGeom>
            <a:avLst/>
            <a:gdLst>
              <a:gd name="connsiteX0" fmla="*/ 109894 w 3501751"/>
              <a:gd name="connsiteY0" fmla="*/ 0 h 594360"/>
              <a:gd name="connsiteX1" fmla="*/ 3041356 w 3501751"/>
              <a:gd name="connsiteY1" fmla="*/ 0 h 594360"/>
              <a:gd name="connsiteX2" fmla="*/ 3151250 w 3501751"/>
              <a:gd name="connsiteY2" fmla="*/ 99062 h 594360"/>
              <a:gd name="connsiteX3" fmla="*/ 3151250 w 3501751"/>
              <a:gd name="connsiteY3" fmla="*/ 148590 h 594360"/>
              <a:gd name="connsiteX4" fmla="*/ 3204571 w 3501751"/>
              <a:gd name="connsiteY4" fmla="*/ 148590 h 594360"/>
              <a:gd name="connsiteX5" fmla="*/ 3204571 w 3501751"/>
              <a:gd name="connsiteY5" fmla="*/ 0 h 594360"/>
              <a:gd name="connsiteX6" fmla="*/ 3501751 w 3501751"/>
              <a:gd name="connsiteY6" fmla="*/ 297180 h 594360"/>
              <a:gd name="connsiteX7" fmla="*/ 3204571 w 3501751"/>
              <a:gd name="connsiteY7" fmla="*/ 594360 h 594360"/>
              <a:gd name="connsiteX8" fmla="*/ 3204571 w 3501751"/>
              <a:gd name="connsiteY8" fmla="*/ 445770 h 594360"/>
              <a:gd name="connsiteX9" fmla="*/ 3151250 w 3501751"/>
              <a:gd name="connsiteY9" fmla="*/ 445770 h 594360"/>
              <a:gd name="connsiteX10" fmla="*/ 3151250 w 3501751"/>
              <a:gd name="connsiteY10" fmla="*/ 495298 h 594360"/>
              <a:gd name="connsiteX11" fmla="*/ 3041356 w 3501751"/>
              <a:gd name="connsiteY11" fmla="*/ 594360 h 594360"/>
              <a:gd name="connsiteX12" fmla="*/ 109894 w 3501751"/>
              <a:gd name="connsiteY12" fmla="*/ 594360 h 594360"/>
              <a:gd name="connsiteX13" fmla="*/ 0 w 3501751"/>
              <a:gd name="connsiteY13" fmla="*/ 495298 h 594360"/>
              <a:gd name="connsiteX14" fmla="*/ 0 w 3501751"/>
              <a:gd name="connsiteY14" fmla="*/ 99062 h 594360"/>
              <a:gd name="connsiteX15" fmla="*/ 109894 w 3501751"/>
              <a:gd name="connsiteY15"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1751" h="594360">
                <a:moveTo>
                  <a:pt x="109894" y="0"/>
                </a:moveTo>
                <a:lnTo>
                  <a:pt x="3041356" y="0"/>
                </a:lnTo>
                <a:cubicBezTo>
                  <a:pt x="3102049" y="0"/>
                  <a:pt x="3151250" y="44352"/>
                  <a:pt x="3151250" y="99062"/>
                </a:cubicBezTo>
                <a:lnTo>
                  <a:pt x="3151250" y="148590"/>
                </a:lnTo>
                <a:lnTo>
                  <a:pt x="3204571" y="148590"/>
                </a:lnTo>
                <a:lnTo>
                  <a:pt x="3204571" y="0"/>
                </a:lnTo>
                <a:lnTo>
                  <a:pt x="3501751" y="297180"/>
                </a:lnTo>
                <a:lnTo>
                  <a:pt x="3204571" y="594360"/>
                </a:lnTo>
                <a:lnTo>
                  <a:pt x="3204571" y="445770"/>
                </a:lnTo>
                <a:lnTo>
                  <a:pt x="3151250" y="445770"/>
                </a:lnTo>
                <a:lnTo>
                  <a:pt x="3151250" y="495298"/>
                </a:lnTo>
                <a:cubicBezTo>
                  <a:pt x="3151250" y="550008"/>
                  <a:pt x="3102049" y="594360"/>
                  <a:pt x="3041356" y="594360"/>
                </a:cubicBezTo>
                <a:lnTo>
                  <a:pt x="109894" y="594360"/>
                </a:lnTo>
                <a:cubicBezTo>
                  <a:pt x="49202" y="594360"/>
                  <a:pt x="0" y="550008"/>
                  <a:pt x="0" y="495298"/>
                </a:cubicBezTo>
                <a:lnTo>
                  <a:pt x="0" y="99062"/>
                </a:lnTo>
                <a:cubicBezTo>
                  <a:pt x="0" y="44352"/>
                  <a:pt x="49202" y="0"/>
                  <a:pt x="109894" y="0"/>
                </a:cubicBez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236538" lvl="0" defTabSz="844550" rtl="0">
              <a:lnSpc>
                <a:spcPct val="90000"/>
              </a:lnSpc>
              <a:spcBef>
                <a:spcPct val="0"/>
              </a:spcBef>
              <a:spcAft>
                <a:spcPct val="35000"/>
              </a:spcAft>
            </a:pPr>
            <a:r>
              <a:rPr lang="en-US" sz="1900" dirty="0">
                <a:latin typeface="Arial" panose="020B0604020202020204" pitchFamily="34" charset="0"/>
                <a:cs typeface="Arial" panose="020B0604020202020204" pitchFamily="34" charset="0"/>
              </a:rPr>
              <a:t>Low-intensity strategies</a:t>
            </a:r>
            <a:endParaRPr lang="en-US" sz="1900" kern="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52170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B9E5D-ED7D-C541-9542-41C2DFAF00F3}"/>
              </a:ext>
            </a:extLst>
          </p:cNvPr>
          <p:cNvSpPr>
            <a:spLocks noGrp="1"/>
          </p:cNvSpPr>
          <p:nvPr>
            <p:ph type="title"/>
          </p:nvPr>
        </p:nvSpPr>
        <p:spPr>
          <a:xfrm>
            <a:off x="133814" y="4398784"/>
            <a:ext cx="7791721" cy="1325563"/>
          </a:xfrm>
        </p:spPr>
        <p:txBody>
          <a:bodyPr/>
          <a:lstStyle/>
          <a:p>
            <a:r>
              <a:rPr lang="en-US" dirty="0"/>
              <a:t>Identify site-level experts using self-assessment tools </a:t>
            </a:r>
          </a:p>
        </p:txBody>
      </p:sp>
      <p:sp>
        <p:nvSpPr>
          <p:cNvPr id="9" name="TextBox 8"/>
          <p:cNvSpPr txBox="1">
            <a:spLocks noChangeArrowheads="1"/>
          </p:cNvSpPr>
          <p:nvPr/>
        </p:nvSpPr>
        <p:spPr bwMode="auto">
          <a:xfrm>
            <a:off x="0" y="5996226"/>
            <a:ext cx="6828311" cy="861774"/>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sz="1000" dirty="0">
                <a:solidFill>
                  <a:schemeClr val="bg2"/>
                </a:solidFill>
                <a:latin typeface="+mn-lt"/>
              </a:rPr>
              <a:t>Lane, K. L., Menzies, H. M., Bruhn, A. L., &amp; </a:t>
            </a:r>
            <a:r>
              <a:rPr lang="en-US" sz="1000" dirty="0" err="1">
                <a:solidFill>
                  <a:schemeClr val="bg2"/>
                </a:solidFill>
                <a:latin typeface="+mn-lt"/>
              </a:rPr>
              <a:t>Crnobori</a:t>
            </a:r>
            <a:r>
              <a:rPr lang="en-US" sz="1000" dirty="0">
                <a:solidFill>
                  <a:schemeClr val="bg2"/>
                </a:solidFill>
                <a:latin typeface="+mn-lt"/>
              </a:rPr>
              <a:t>, M. (2011). </a:t>
            </a:r>
            <a:r>
              <a:rPr lang="en-US" sz="1000" i="1" dirty="0">
                <a:solidFill>
                  <a:schemeClr val="bg2"/>
                </a:solidFill>
                <a:latin typeface="+mn-lt"/>
              </a:rPr>
              <a:t>Managing challenging behaviors in schools: Research-based strategies that work</a:t>
            </a:r>
            <a:r>
              <a:rPr lang="en-US" sz="1000" dirty="0">
                <a:solidFill>
                  <a:schemeClr val="bg2"/>
                </a:solidFill>
                <a:latin typeface="+mn-lt"/>
              </a:rPr>
              <a:t>. Guilford.</a:t>
            </a:r>
          </a:p>
          <a:p>
            <a:pPr eaLnBrk="1" hangingPunct="1"/>
            <a:r>
              <a:rPr lang="en-US" sz="1000" dirty="0">
                <a:solidFill>
                  <a:schemeClr val="bg2"/>
                </a:solidFill>
                <a:latin typeface="+mn-lt"/>
              </a:rPr>
              <a:t>Oakes, W. P., Cantwell, E. D., Lane, K. L., Royer, D. J., &amp; Common, E. A. (2019). Examining educator’s views of classroom management and instructional strategies: School-site capacity for supporting students’ behavioral needs.  </a:t>
            </a:r>
            <a:r>
              <a:rPr lang="en-US" sz="1000" i="1" dirty="0">
                <a:solidFill>
                  <a:schemeClr val="bg2"/>
                </a:solidFill>
                <a:latin typeface="+mn-lt"/>
              </a:rPr>
              <a:t>Preventing School </a:t>
            </a:r>
            <a:r>
              <a:rPr lang="en-US" sz="1000" i="1" dirty="0" err="1">
                <a:solidFill>
                  <a:schemeClr val="bg2"/>
                </a:solidFill>
                <a:latin typeface="+mn-lt"/>
              </a:rPr>
              <a:t>Failure:Alternative</a:t>
            </a:r>
            <a:r>
              <a:rPr lang="en-US" sz="1000" i="1" dirty="0">
                <a:solidFill>
                  <a:schemeClr val="bg2"/>
                </a:solidFill>
                <a:latin typeface="+mn-lt"/>
              </a:rPr>
              <a:t> Education for Children and Youth, 64</a:t>
            </a:r>
            <a:r>
              <a:rPr lang="en-US" sz="1000" dirty="0">
                <a:solidFill>
                  <a:schemeClr val="bg2"/>
                </a:solidFill>
                <a:latin typeface="+mn-lt"/>
              </a:rPr>
              <a:t>(1), 1-11.</a:t>
            </a:r>
          </a:p>
        </p:txBody>
      </p:sp>
      <p:graphicFrame>
        <p:nvGraphicFramePr>
          <p:cNvPr id="12" name="Diagram 11"/>
          <p:cNvGraphicFramePr/>
          <p:nvPr>
            <p:extLst>
              <p:ext uri="{D42A27DB-BD31-4B8C-83A1-F6EECF244321}">
                <p14:modId xmlns:p14="http://schemas.microsoft.com/office/powerpoint/2010/main" val="3995270576"/>
              </p:ext>
            </p:extLst>
          </p:nvPr>
        </p:nvGraphicFramePr>
        <p:xfrm>
          <a:off x="-1201032" y="-1377483"/>
          <a:ext cx="9126567" cy="62794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title="KCU: classroom management self-assessment"/>
          <p:cNvPicPr>
            <a:picLocks noChangeAspect="1"/>
          </p:cNvPicPr>
          <p:nvPr/>
        </p:nvPicPr>
        <p:blipFill>
          <a:blip r:embed="rId9"/>
          <a:stretch>
            <a:fillRect/>
          </a:stretch>
        </p:blipFill>
        <p:spPr>
          <a:xfrm>
            <a:off x="7303034" y="163797"/>
            <a:ext cx="4765526" cy="6011372"/>
          </a:xfrm>
          <a:prstGeom prst="rect">
            <a:avLst/>
          </a:prstGeom>
          <a:ln w="3175">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33418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F2FA-9246-BA4A-97F3-AC49D648D34D}"/>
              </a:ext>
            </a:extLst>
          </p:cNvPr>
          <p:cNvSpPr>
            <a:spLocks noGrp="1"/>
          </p:cNvSpPr>
          <p:nvPr>
            <p:ph type="title"/>
          </p:nvPr>
        </p:nvSpPr>
        <p:spPr>
          <a:xfrm>
            <a:off x="838199" y="365125"/>
            <a:ext cx="10823369" cy="1325563"/>
          </a:xfrm>
        </p:spPr>
        <p:txBody>
          <a:bodyPr/>
          <a:lstStyle/>
          <a:p>
            <a:r>
              <a:rPr lang="en-US" dirty="0"/>
              <a:t>Using Screening Data to Support Teachers</a:t>
            </a:r>
          </a:p>
        </p:txBody>
      </p:sp>
      <p:graphicFrame>
        <p:nvGraphicFramePr>
          <p:cNvPr id="5" name="Group 32">
            <a:extLst>
              <a:ext uri="{FF2B5EF4-FFF2-40B4-BE49-F238E27FC236}">
                <a16:creationId xmlns:a16="http://schemas.microsoft.com/office/drawing/2014/main" id="{9BAAF9C6-539C-56E1-C9DA-E617CB70CD53}"/>
              </a:ext>
            </a:extLst>
          </p:cNvPr>
          <p:cNvGraphicFramePr>
            <a:graphicFrameLocks noGrp="1"/>
          </p:cNvGraphicFramePr>
          <p:nvPr>
            <p:ph idx="1"/>
            <p:extLst>
              <p:ext uri="{D42A27DB-BD31-4B8C-83A1-F6EECF244321}">
                <p14:modId xmlns:p14="http://schemas.microsoft.com/office/powerpoint/2010/main" val="788445173"/>
              </p:ext>
            </p:extLst>
          </p:nvPr>
        </p:nvGraphicFramePr>
        <p:xfrm>
          <a:off x="838201" y="1727695"/>
          <a:ext cx="10823367" cy="4765180"/>
        </p:xfrm>
        <a:graphic>
          <a:graphicData uri="http://schemas.openxmlformats.org/drawingml/2006/table">
            <a:tbl>
              <a:tblPr firstRow="1" bandRow="1">
                <a:tableStyleId>{FABFCF23-3B69-468F-B69F-88F6DE6A72F2}</a:tableStyleId>
              </a:tblPr>
              <a:tblGrid>
                <a:gridCol w="3318164">
                  <a:extLst>
                    <a:ext uri="{9D8B030D-6E8A-4147-A177-3AD203B41FA5}">
                      <a16:colId xmlns:a16="http://schemas.microsoft.com/office/drawing/2014/main" val="20000"/>
                    </a:ext>
                  </a:extLst>
                </a:gridCol>
                <a:gridCol w="4381994">
                  <a:extLst>
                    <a:ext uri="{9D8B030D-6E8A-4147-A177-3AD203B41FA5}">
                      <a16:colId xmlns:a16="http://schemas.microsoft.com/office/drawing/2014/main" val="20001"/>
                    </a:ext>
                  </a:extLst>
                </a:gridCol>
                <a:gridCol w="3123209">
                  <a:extLst>
                    <a:ext uri="{9D8B030D-6E8A-4147-A177-3AD203B41FA5}">
                      <a16:colId xmlns:a16="http://schemas.microsoft.com/office/drawing/2014/main" val="20002"/>
                    </a:ext>
                  </a:extLst>
                </a:gridCol>
              </a:tblGrid>
              <a:tr h="6884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Data Used for Instructional Decision Making </a:t>
                      </a:r>
                      <a:endParaRPr kumimoji="0" lang="en-US" sz="1800" b="1" i="0" u="none" strike="noStrike" cap="none" normalizeH="0" baseline="0" dirty="0">
                        <a:ln>
                          <a:noFill/>
                        </a:ln>
                        <a:solidFill>
                          <a:schemeClr val="bg1"/>
                        </a:solidFill>
                        <a:effectLst/>
                        <a:latin typeface="Times New Roman" pitchFamily="18" charset="0"/>
                        <a:cs typeface="Times New Roman" pitchFamily="18" charset="0"/>
                      </a:endParaRPr>
                    </a:p>
                  </a:txBody>
                  <a:tcPr marL="44496" marR="4449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If Yes </a:t>
                      </a:r>
                      <a:endParaRPr kumimoji="0" lang="en-US" sz="1800" b="1" i="0" u="none" strike="noStrike" cap="none" normalizeH="0" baseline="0" dirty="0">
                        <a:ln>
                          <a:noFill/>
                        </a:ln>
                        <a:solidFill>
                          <a:schemeClr val="bg1"/>
                        </a:solidFill>
                        <a:effectLst/>
                        <a:latin typeface="Times New Roman" pitchFamily="18" charset="0"/>
                        <a:cs typeface="Times New Roman" pitchFamily="18" charset="0"/>
                      </a:endParaRPr>
                    </a:p>
                  </a:txBody>
                  <a:tcPr marL="44496" marR="4449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Data to Monitor Progress</a:t>
                      </a:r>
                      <a:endParaRPr kumimoji="0" lang="en-US" sz="1800" b="1" i="0" u="none" strike="noStrike" cap="none" normalizeH="0" baseline="0" dirty="0">
                        <a:ln>
                          <a:noFill/>
                        </a:ln>
                        <a:solidFill>
                          <a:schemeClr val="bg1"/>
                        </a:solidFill>
                        <a:effectLst/>
                        <a:latin typeface="Times New Roman" pitchFamily="18" charset="0"/>
                        <a:cs typeface="Times New Roman" pitchFamily="18" charset="0"/>
                      </a:endParaRPr>
                    </a:p>
                  </a:txBody>
                  <a:tcPr marL="44496" marR="44496" marT="0" marB="0" anchor="ctr" horzOverflow="overflow"/>
                </a:tc>
                <a:extLst>
                  <a:ext uri="{0D108BD9-81ED-4DB2-BD59-A6C34878D82A}">
                    <a16:rowId xmlns:a16="http://schemas.microsoft.com/office/drawing/2014/main" val="10000"/>
                  </a:ext>
                </a:extLst>
              </a:tr>
              <a:tr h="15906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SRSS</a:t>
                      </a:r>
                      <a:r>
                        <a:rPr kumimoji="0" lang="en-US" sz="1600" u="none" strike="noStrike" cap="none" normalizeH="0" baseline="0" dirty="0">
                          <a:ln>
                            <a:noFill/>
                          </a:ln>
                          <a:effectLst/>
                        </a:rPr>
                        <a:t>: 20% of students are at moderate or high risk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Class Grades</a:t>
                      </a:r>
                      <a:r>
                        <a:rPr kumimoji="0" lang="en-US" sz="1600" u="none" strike="noStrike" cap="none" normalizeH="0" baseline="0" dirty="0">
                          <a:ln>
                            <a:noFill/>
                          </a:ln>
                          <a:effectLst/>
                        </a:rPr>
                        <a:t>: 20% or more of students are receiving lower than a C on progress report or report card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txBody>
                  <a:tcPr marL="44496" marR="44496"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Pacing</a:t>
                      </a:r>
                      <a:r>
                        <a:rPr kumimoji="0" lang="en-US" sz="1600" u="none" strike="noStrike" cap="none" normalizeH="0" baseline="0" dirty="0">
                          <a:ln>
                            <a:noFill/>
                          </a:ln>
                          <a:effectLst/>
                        </a:rPr>
                        <a:t>: Moving through a lesson with appropriate momentum facilitates student involvement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Opportunities to Respond</a:t>
                      </a:r>
                      <a:r>
                        <a:rPr kumimoji="0" lang="en-US" sz="1600" u="none" strike="noStrike" cap="none" normalizeH="0" baseline="0" dirty="0">
                          <a:ln>
                            <a:noFill/>
                          </a:ln>
                          <a:effectLst/>
                        </a:rPr>
                        <a:t>: Providing students with a high number of opportunities to answer or actively respond to academic requests</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txBody>
                  <a:tcPr marL="44496" marR="44496"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SRSS</a:t>
                      </a:r>
                      <a:r>
                        <a:rPr kumimoji="0" lang="en-US" sz="1600" u="none" strike="noStrike" cap="none" normalizeH="0" baseline="0" dirty="0">
                          <a:ln>
                            <a:noFill/>
                          </a:ln>
                          <a:effectLst/>
                        </a:rPr>
                        <a:t>: Less than 10% of students at moderate/high risk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Class Grades</a:t>
                      </a:r>
                      <a:r>
                        <a:rPr kumimoji="0" lang="en-US" sz="1600" u="none" strike="noStrike" cap="none" normalizeH="0" baseline="0" dirty="0">
                          <a:ln>
                            <a:noFill/>
                          </a:ln>
                          <a:effectLst/>
                        </a:rPr>
                        <a:t>: 5% or fewer students receive lower than a C on progress report or report card</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txBody>
                  <a:tcPr marL="44496" marR="44496" marT="0" marB="0" horzOverflow="overflow"/>
                </a:tc>
                <a:extLst>
                  <a:ext uri="{0D108BD9-81ED-4DB2-BD59-A6C34878D82A}">
                    <a16:rowId xmlns:a16="http://schemas.microsoft.com/office/drawing/2014/main" val="10001"/>
                  </a:ext>
                </a:extLst>
              </a:tr>
              <a:tr h="2486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tx1"/>
                          </a:solidFill>
                          <a:effectLst/>
                        </a:rPr>
                        <a:t>SDQ: </a:t>
                      </a:r>
                      <a:r>
                        <a:rPr kumimoji="0" lang="en-US" sz="1600" b="0" u="none" strike="noStrike" cap="none" normalizeH="0" baseline="0" dirty="0">
                          <a:ln>
                            <a:noFill/>
                          </a:ln>
                          <a:solidFill>
                            <a:schemeClr val="tx1"/>
                          </a:solidFill>
                          <a:effectLst/>
                        </a:rPr>
                        <a:t>20% of students or more have a high total score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tx1"/>
                          </a:solidFill>
                          <a:effectLst/>
                        </a:rPr>
                        <a:t>Work Completion: </a:t>
                      </a:r>
                      <a:r>
                        <a:rPr kumimoji="0" lang="en-US" sz="1600" b="0" u="none" strike="noStrike" cap="none" normalizeH="0" baseline="0" dirty="0">
                          <a:ln>
                            <a:noFill/>
                          </a:ln>
                          <a:solidFill>
                            <a:schemeClr val="tx1"/>
                          </a:solidFill>
                          <a:effectLst/>
                        </a:rPr>
                        <a:t>10% or more of students have at least one missing or late assignment per week </a:t>
                      </a:r>
                      <a:endParaRPr kumimoji="0" lang="en-US" sz="1600" b="0" i="0" u="none" strike="noStrike" cap="none" normalizeH="0" baseline="0" dirty="0">
                        <a:ln>
                          <a:noFill/>
                        </a:ln>
                        <a:solidFill>
                          <a:schemeClr val="tx1"/>
                        </a:solidFill>
                        <a:effectLst/>
                        <a:latin typeface="+mn-lt"/>
                        <a:cs typeface="Times New Roman" pitchFamily="18" charset="0"/>
                      </a:endParaRPr>
                    </a:p>
                  </a:txBody>
                  <a:tcPr marL="44496" marR="44496"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tx1"/>
                          </a:solidFill>
                          <a:effectLst/>
                        </a:rPr>
                        <a:t>Routines and Procedures:</a:t>
                      </a:r>
                      <a:r>
                        <a:rPr kumimoji="0" lang="en-US" sz="1600" b="0" u="none" strike="noStrike" cap="none" normalizeH="0" baseline="0" dirty="0">
                          <a:ln>
                            <a:noFill/>
                          </a:ln>
                          <a:solidFill>
                            <a:schemeClr val="tx1"/>
                          </a:solidFill>
                          <a:effectLst/>
                        </a:rPr>
                        <a:t> Establish a procedure for communicating missed work (file folders, online assignment list, parental access to grades); pair visual directions with verbal directions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tx1"/>
                          </a:solidFill>
                          <a:effectLst/>
                        </a:rPr>
                        <a:t>Instructional Feedback</a:t>
                      </a:r>
                      <a:r>
                        <a:rPr kumimoji="0" lang="en-US" sz="1600" b="0" u="none" strike="noStrike" cap="none" normalizeH="0" baseline="0" dirty="0">
                          <a:ln>
                            <a:noFill/>
                          </a:ln>
                          <a:solidFill>
                            <a:schemeClr val="tx1"/>
                          </a:solidFill>
                          <a:effectLst/>
                        </a:rPr>
                        <a:t>: Acknowledge contributions and extend learning (if a student asks, “Does heavy mean weighs a lot?” The teacher could say, “In this case, yes. It could also mean very important.”</a:t>
                      </a:r>
                      <a:endParaRPr kumimoji="0" lang="en-US" sz="1600" b="0" i="0" u="none" strike="noStrike" cap="none" normalizeH="0" baseline="0" dirty="0">
                        <a:ln>
                          <a:noFill/>
                        </a:ln>
                        <a:solidFill>
                          <a:schemeClr val="tx1"/>
                        </a:solidFill>
                        <a:effectLst/>
                        <a:latin typeface="+mn-lt"/>
                        <a:cs typeface="Times New Roman" pitchFamily="18" charset="0"/>
                      </a:endParaRPr>
                    </a:p>
                  </a:txBody>
                  <a:tcPr marL="44496" marR="44496"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tx1"/>
                          </a:solidFill>
                          <a:effectLst/>
                        </a:rPr>
                        <a:t>SDQ: </a:t>
                      </a:r>
                      <a:r>
                        <a:rPr kumimoji="0" lang="en-US" sz="1600" b="0" u="none" strike="noStrike" cap="none" normalizeH="0" baseline="0" dirty="0">
                          <a:ln>
                            <a:noFill/>
                          </a:ln>
                          <a:solidFill>
                            <a:schemeClr val="tx1"/>
                          </a:solidFill>
                          <a:effectLst/>
                        </a:rPr>
                        <a:t>10% or less students or more have a high total score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tx1"/>
                          </a:solidFill>
                          <a:effectLst/>
                        </a:rPr>
                        <a:t>Work Completion: </a:t>
                      </a:r>
                      <a:r>
                        <a:rPr kumimoji="0" lang="en-US" sz="1600" b="0" u="none" strike="noStrike" cap="none" normalizeH="0" baseline="0" dirty="0">
                          <a:ln>
                            <a:noFill/>
                          </a:ln>
                          <a:solidFill>
                            <a:schemeClr val="tx1"/>
                          </a:solidFill>
                          <a:effectLst/>
                        </a:rPr>
                        <a:t>5% or fewer students have one or more missing or late assignments per week</a:t>
                      </a:r>
                      <a:endParaRPr kumimoji="0" lang="en-US" sz="1600" b="0" i="0" u="none" strike="noStrike" cap="none" normalizeH="0" baseline="0" dirty="0">
                        <a:ln>
                          <a:noFill/>
                        </a:ln>
                        <a:solidFill>
                          <a:schemeClr val="tx1"/>
                        </a:solidFill>
                        <a:effectLst/>
                        <a:latin typeface="+mn-lt"/>
                        <a:cs typeface="Times New Roman" pitchFamily="18" charset="0"/>
                      </a:endParaRPr>
                    </a:p>
                  </a:txBody>
                  <a:tcPr marL="44496" marR="44496" marT="0" marB="0" horzOverflow="overflow">
                    <a:noFill/>
                  </a:tcPr>
                </a:tc>
                <a:extLst>
                  <a:ext uri="{0D108BD9-81ED-4DB2-BD59-A6C34878D82A}">
                    <a16:rowId xmlns:a16="http://schemas.microsoft.com/office/drawing/2014/main" val="3290816686"/>
                  </a:ext>
                </a:extLst>
              </a:tr>
            </a:tbl>
          </a:graphicData>
        </a:graphic>
      </p:graphicFrame>
    </p:spTree>
    <p:custDataLst>
      <p:tags r:id="rId1"/>
    </p:custDataLst>
    <p:extLst>
      <p:ext uri="{BB962C8B-B14F-4D97-AF65-F5344CB8AC3E}">
        <p14:creationId xmlns:p14="http://schemas.microsoft.com/office/powerpoint/2010/main" val="257479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Homework: Last time we met…</a:t>
            </a:r>
          </a:p>
        </p:txBody>
      </p:sp>
      <p:sp>
        <p:nvSpPr>
          <p:cNvPr id="3" name="Content Placeholder 2"/>
          <p:cNvSpPr>
            <a:spLocks noGrp="1"/>
          </p:cNvSpPr>
          <p:nvPr>
            <p:ph idx="1"/>
          </p:nvPr>
        </p:nvSpPr>
        <p:spPr>
          <a:xfrm>
            <a:off x="838200" y="1825625"/>
            <a:ext cx="8933761" cy="4351338"/>
          </a:xfrm>
        </p:spPr>
        <p:txBody>
          <a:bodyPr/>
          <a:lstStyle/>
          <a:p>
            <a:r>
              <a:rPr lang="en-US" dirty="0"/>
              <a:t>At your next faculty meeting: </a:t>
            </a:r>
          </a:p>
          <a:p>
            <a:pPr lvl="1"/>
            <a:r>
              <a:rPr lang="en-US" dirty="0"/>
              <a:t>Introduce Procedures for Monitoring Ci3T Blueprint A Primary (Tier 1) Plan</a:t>
            </a:r>
          </a:p>
          <a:p>
            <a:pPr lvl="1"/>
            <a:r>
              <a:rPr lang="en-US" dirty="0"/>
              <a:t>Share chosen screener</a:t>
            </a:r>
          </a:p>
          <a:p>
            <a:r>
              <a:rPr lang="en-US" dirty="0"/>
              <a:t>At your next Ci3T Leadership Team meeting: </a:t>
            </a:r>
          </a:p>
          <a:p>
            <a:pPr lvl="1"/>
            <a:r>
              <a:rPr lang="en-US" dirty="0"/>
              <a:t>Revise and polish Ci3T Blueprint D Assessment Schedule</a:t>
            </a:r>
          </a:p>
          <a:p>
            <a:pPr lvl="1"/>
            <a:r>
              <a:rPr lang="en-US" dirty="0"/>
              <a:t>Plan for professional development for screenings for faculty</a:t>
            </a:r>
          </a:p>
          <a:p>
            <a:pPr lvl="2"/>
            <a:r>
              <a:rPr lang="en-US" dirty="0"/>
              <a:t>R04 Ci3T Professional Learning Plan</a:t>
            </a:r>
          </a:p>
        </p:txBody>
      </p:sp>
      <p:pic>
        <p:nvPicPr>
          <p:cNvPr id="4" name="Picture 3" title="Many push pins crammed onto one calendar day">
            <a:extLst>
              <a:ext uri="{FF2B5EF4-FFF2-40B4-BE49-F238E27FC236}">
                <a16:creationId xmlns:a16="http://schemas.microsoft.com/office/drawing/2014/main" id="{360CA4C2-DC97-2304-7C8C-40DF36AFAA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0146" y="4807334"/>
            <a:ext cx="2940399" cy="1959688"/>
          </a:xfrm>
          <a:prstGeom prst="rect">
            <a:avLst/>
          </a:prstGeom>
          <a:ln>
            <a:noFill/>
          </a:ln>
          <a:effectLst>
            <a:softEdge rad="112500"/>
          </a:effectLst>
        </p:spPr>
      </p:pic>
      <p:pic>
        <p:nvPicPr>
          <p:cNvPr id="5" name="Picture 4" title="Clipboard with checkboxes and pencil on the side">
            <a:extLst>
              <a:ext uri="{FF2B5EF4-FFF2-40B4-BE49-F238E27FC236}">
                <a16:creationId xmlns:a16="http://schemas.microsoft.com/office/drawing/2014/main" id="{8FFE518F-2A17-5E4D-B690-77169D7D1F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4080" y="223473"/>
            <a:ext cx="1676465" cy="1982151"/>
          </a:xfrm>
          <a:prstGeom prst="rect">
            <a:avLst/>
          </a:prstGeom>
        </p:spPr>
      </p:pic>
    </p:spTree>
    <p:custDataLst>
      <p:tags r:id="rId1"/>
    </p:custDataLst>
    <p:extLst>
      <p:ext uri="{BB962C8B-B14F-4D97-AF65-F5344CB8AC3E}">
        <p14:creationId xmlns:p14="http://schemas.microsoft.com/office/powerpoint/2010/main" val="3440671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Using an Implementation Calendar:</a:t>
            </a:r>
            <a:br>
              <a:rPr lang="en-US" dirty="0"/>
            </a:br>
            <a:r>
              <a:rPr lang="en-US" dirty="0">
                <a:solidFill>
                  <a:schemeClr val="accent5"/>
                </a:solidFill>
              </a:rPr>
              <a:t>Team Meeting Time</a:t>
            </a:r>
          </a:p>
        </p:txBody>
      </p:sp>
      <p:sp>
        <p:nvSpPr>
          <p:cNvPr id="3" name="Content Placeholder 2"/>
          <p:cNvSpPr>
            <a:spLocks noGrp="1"/>
          </p:cNvSpPr>
          <p:nvPr>
            <p:ph idx="1"/>
          </p:nvPr>
        </p:nvSpPr>
        <p:spPr>
          <a:xfrm>
            <a:off x="838200" y="1825624"/>
            <a:ext cx="7854538" cy="5032375"/>
          </a:xfrm>
        </p:spPr>
        <p:txBody>
          <a:bodyPr>
            <a:normAutofit/>
          </a:bodyPr>
          <a:lstStyle/>
          <a:p>
            <a:r>
              <a:rPr lang="en-US" dirty="0"/>
              <a:t>Ci3T Leadership Teams meet at least monthly</a:t>
            </a:r>
          </a:p>
          <a:p>
            <a:pPr lvl="1"/>
            <a:r>
              <a:rPr lang="en-US" dirty="0"/>
              <a:t>Agenda sent out prior to meeting</a:t>
            </a:r>
          </a:p>
          <a:p>
            <a:pPr lvl="1"/>
            <a:r>
              <a:rPr lang="en-US" dirty="0"/>
              <a:t>Adhere to time</a:t>
            </a:r>
          </a:p>
          <a:p>
            <a:pPr lvl="1"/>
            <a:r>
              <a:rPr lang="en-US" dirty="0"/>
              <a:t>Address systems level implementation</a:t>
            </a:r>
          </a:p>
          <a:p>
            <a:r>
              <a:rPr lang="en-US" dirty="0"/>
              <a:t>Ci3T Leadership Team members serve on committees with other faculty and staff for specific issues</a:t>
            </a:r>
          </a:p>
          <a:p>
            <a:pPr lvl="1"/>
            <a:r>
              <a:rPr lang="en-US" dirty="0"/>
              <a:t>Tier 2 and Tier 3 intervention team</a:t>
            </a:r>
          </a:p>
          <a:p>
            <a:pPr lvl="1"/>
            <a:r>
              <a:rPr lang="en-US" dirty="0"/>
              <a:t>Data team</a:t>
            </a:r>
          </a:p>
          <a:p>
            <a:pPr lvl="1"/>
            <a:r>
              <a:rPr lang="en-US" dirty="0"/>
              <a:t>Schoolwide reinforcement team</a:t>
            </a:r>
          </a:p>
          <a:p>
            <a:pPr lvl="1"/>
            <a:r>
              <a:rPr lang="en-US" dirty="0"/>
              <a:t>Parent team</a:t>
            </a:r>
          </a:p>
        </p:txBody>
      </p:sp>
      <p:pic>
        <p:nvPicPr>
          <p:cNvPr id="4" name="Picture 3" title="Picture of person typing on laptop showing calendar">
            <a:extLst>
              <a:ext uri="{FF2B5EF4-FFF2-40B4-BE49-F238E27FC236}">
                <a16:creationId xmlns:a16="http://schemas.microsoft.com/office/drawing/2014/main" id="{57D3E07F-24BD-D34E-B666-EF48746FEE8C}"/>
              </a:ext>
            </a:extLst>
          </p:cNvPr>
          <p:cNvPicPr>
            <a:picLocks noChangeAspect="1"/>
          </p:cNvPicPr>
          <p:nvPr/>
        </p:nvPicPr>
        <p:blipFill rotWithShape="1">
          <a:blip r:embed="rId4"/>
          <a:srcRect r="23675"/>
          <a:stretch/>
        </p:blipFill>
        <p:spPr>
          <a:xfrm>
            <a:off x="8015843" y="3107137"/>
            <a:ext cx="4077415" cy="3551994"/>
          </a:xfrm>
          <a:prstGeom prst="rect">
            <a:avLst/>
          </a:prstGeom>
          <a:effectLst>
            <a:softEdge rad="63500"/>
          </a:effectLst>
        </p:spPr>
      </p:pic>
    </p:spTree>
    <p:custDataLst>
      <p:tags r:id="rId1"/>
    </p:custDataLst>
    <p:extLst>
      <p:ext uri="{BB962C8B-B14F-4D97-AF65-F5344CB8AC3E}">
        <p14:creationId xmlns:p14="http://schemas.microsoft.com/office/powerpoint/2010/main" val="1461362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BF676-0C73-4C43-9107-2EF14CBCD5A2}"/>
              </a:ext>
            </a:extLst>
          </p:cNvPr>
          <p:cNvSpPr>
            <a:spLocks noGrp="1"/>
          </p:cNvSpPr>
          <p:nvPr>
            <p:ph type="title"/>
          </p:nvPr>
        </p:nvSpPr>
        <p:spPr>
          <a:xfrm>
            <a:off x="838200" y="365125"/>
            <a:ext cx="10515600" cy="1325563"/>
          </a:xfrm>
        </p:spPr>
        <p:txBody>
          <a:bodyPr>
            <a:normAutofit/>
          </a:bodyPr>
          <a:lstStyle/>
          <a:p>
            <a:r>
              <a:rPr lang="en-US" dirty="0"/>
              <a:t>School Implementation Calendar</a:t>
            </a:r>
          </a:p>
        </p:txBody>
      </p:sp>
      <p:graphicFrame>
        <p:nvGraphicFramePr>
          <p:cNvPr id="8" name="Content Placeholder 7">
            <a:extLst>
              <a:ext uri="{FF2B5EF4-FFF2-40B4-BE49-F238E27FC236}">
                <a16:creationId xmlns:a16="http://schemas.microsoft.com/office/drawing/2014/main" id="{98456A79-8C35-7FF9-1A1C-9EC402E29FD5}"/>
              </a:ext>
            </a:extLst>
          </p:cNvPr>
          <p:cNvGraphicFramePr>
            <a:graphicFrameLocks noGrp="1"/>
          </p:cNvGraphicFramePr>
          <p:nvPr>
            <p:ph idx="1"/>
            <p:extLst>
              <p:ext uri="{D42A27DB-BD31-4B8C-83A1-F6EECF244321}">
                <p14:modId xmlns:p14="http://schemas.microsoft.com/office/powerpoint/2010/main" val="3891262614"/>
              </p:ext>
            </p:extLst>
          </p:nvPr>
        </p:nvGraphicFramePr>
        <p:xfrm>
          <a:off x="838204" y="1524435"/>
          <a:ext cx="10515596" cy="5167311"/>
        </p:xfrm>
        <a:graphic>
          <a:graphicData uri="http://schemas.openxmlformats.org/drawingml/2006/table">
            <a:tbl>
              <a:tblPr/>
              <a:tblGrid>
                <a:gridCol w="1502228">
                  <a:extLst>
                    <a:ext uri="{9D8B030D-6E8A-4147-A177-3AD203B41FA5}">
                      <a16:colId xmlns:a16="http://schemas.microsoft.com/office/drawing/2014/main" val="2126230571"/>
                    </a:ext>
                  </a:extLst>
                </a:gridCol>
                <a:gridCol w="1502228">
                  <a:extLst>
                    <a:ext uri="{9D8B030D-6E8A-4147-A177-3AD203B41FA5}">
                      <a16:colId xmlns:a16="http://schemas.microsoft.com/office/drawing/2014/main" val="1874117843"/>
                    </a:ext>
                  </a:extLst>
                </a:gridCol>
                <a:gridCol w="1502228">
                  <a:extLst>
                    <a:ext uri="{9D8B030D-6E8A-4147-A177-3AD203B41FA5}">
                      <a16:colId xmlns:a16="http://schemas.microsoft.com/office/drawing/2014/main" val="3332869189"/>
                    </a:ext>
                  </a:extLst>
                </a:gridCol>
                <a:gridCol w="1502228">
                  <a:extLst>
                    <a:ext uri="{9D8B030D-6E8A-4147-A177-3AD203B41FA5}">
                      <a16:colId xmlns:a16="http://schemas.microsoft.com/office/drawing/2014/main" val="1322585598"/>
                    </a:ext>
                  </a:extLst>
                </a:gridCol>
                <a:gridCol w="1502228">
                  <a:extLst>
                    <a:ext uri="{9D8B030D-6E8A-4147-A177-3AD203B41FA5}">
                      <a16:colId xmlns:a16="http://schemas.microsoft.com/office/drawing/2014/main" val="4026258673"/>
                    </a:ext>
                  </a:extLst>
                </a:gridCol>
                <a:gridCol w="1502228">
                  <a:extLst>
                    <a:ext uri="{9D8B030D-6E8A-4147-A177-3AD203B41FA5}">
                      <a16:colId xmlns:a16="http://schemas.microsoft.com/office/drawing/2014/main" val="2873946733"/>
                    </a:ext>
                  </a:extLst>
                </a:gridCol>
                <a:gridCol w="1502228">
                  <a:extLst>
                    <a:ext uri="{9D8B030D-6E8A-4147-A177-3AD203B41FA5}">
                      <a16:colId xmlns:a16="http://schemas.microsoft.com/office/drawing/2014/main" val="470435155"/>
                    </a:ext>
                  </a:extLst>
                </a:gridCol>
              </a:tblGrid>
              <a:tr h="422399">
                <a:tc>
                  <a:txBody>
                    <a:bodyPr/>
                    <a:lstStyle/>
                    <a:p>
                      <a:pPr algn="ctr" fontAlgn="base">
                        <a:lnSpc>
                          <a:spcPct val="100000"/>
                        </a:lnSpc>
                      </a:pPr>
                      <a:r>
                        <a:rPr lang="en-US" sz="1600" b="1" i="0" dirty="0">
                          <a:solidFill>
                            <a:srgbClr val="FFFFFF"/>
                          </a:solidFill>
                          <a:effectLst/>
                          <a:latin typeface="+mn-lt"/>
                        </a:rPr>
                        <a:t>Sun.</a:t>
                      </a:r>
                    </a:p>
                  </a:txBody>
                  <a:tcPr marL="72775" marR="72775" marT="36387" marB="36387" anchor="ctr">
                    <a:lnL w="12700" cap="flat" cmpd="sng" algn="ctr">
                      <a:solidFill>
                        <a:schemeClr val="accent5"/>
                      </a:solid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ase">
                        <a:lnSpc>
                          <a:spcPct val="100000"/>
                        </a:lnSpc>
                      </a:pPr>
                      <a:r>
                        <a:rPr lang="en-US" sz="1600" b="1" i="0" dirty="0">
                          <a:solidFill>
                            <a:srgbClr val="FFFFFF"/>
                          </a:solidFill>
                          <a:effectLst/>
                          <a:latin typeface="+mn-lt"/>
                        </a:rPr>
                        <a:t>Mon.</a:t>
                      </a:r>
                    </a:p>
                  </a:txBody>
                  <a:tcPr marL="72775" marR="72775" marT="36387" marB="36387" anchor="ctr">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ase">
                        <a:lnSpc>
                          <a:spcPct val="100000"/>
                        </a:lnSpc>
                      </a:pPr>
                      <a:r>
                        <a:rPr lang="en-US" sz="1600" b="1" i="0" dirty="0">
                          <a:solidFill>
                            <a:srgbClr val="FFFFFF"/>
                          </a:solidFill>
                          <a:effectLst/>
                          <a:latin typeface="+mn-lt"/>
                        </a:rPr>
                        <a:t>Tues.</a:t>
                      </a:r>
                    </a:p>
                  </a:txBody>
                  <a:tcPr marL="72775" marR="72775" marT="36387" marB="36387" anchor="ctr">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ase">
                        <a:lnSpc>
                          <a:spcPct val="100000"/>
                        </a:lnSpc>
                      </a:pPr>
                      <a:r>
                        <a:rPr lang="en-US" sz="1600" b="1" i="0" dirty="0">
                          <a:solidFill>
                            <a:srgbClr val="FFFFFF"/>
                          </a:solidFill>
                          <a:effectLst/>
                          <a:latin typeface="+mn-lt"/>
                        </a:rPr>
                        <a:t>Wed.</a:t>
                      </a:r>
                    </a:p>
                  </a:txBody>
                  <a:tcPr marL="72775" marR="72775" marT="36387" marB="36387" anchor="ctr">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ase">
                        <a:lnSpc>
                          <a:spcPct val="100000"/>
                        </a:lnSpc>
                      </a:pPr>
                      <a:r>
                        <a:rPr lang="en-US" sz="1600" b="1" i="0" dirty="0">
                          <a:solidFill>
                            <a:srgbClr val="FFFFFF"/>
                          </a:solidFill>
                          <a:effectLst/>
                          <a:latin typeface="+mn-lt"/>
                        </a:rPr>
                        <a:t>Thurs.</a:t>
                      </a:r>
                    </a:p>
                  </a:txBody>
                  <a:tcPr marL="72775" marR="72775" marT="36387" marB="36387" anchor="ctr">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ase">
                        <a:lnSpc>
                          <a:spcPct val="100000"/>
                        </a:lnSpc>
                      </a:pPr>
                      <a:r>
                        <a:rPr lang="en-US" sz="1600" b="1" i="0" dirty="0">
                          <a:solidFill>
                            <a:srgbClr val="FFFFFF"/>
                          </a:solidFill>
                          <a:effectLst/>
                          <a:latin typeface="+mn-lt"/>
                        </a:rPr>
                        <a:t>Fri.</a:t>
                      </a:r>
                    </a:p>
                  </a:txBody>
                  <a:tcPr marL="72775" marR="72775" marT="36387" marB="36387" anchor="ctr">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ase">
                        <a:lnSpc>
                          <a:spcPct val="100000"/>
                        </a:lnSpc>
                      </a:pPr>
                      <a:r>
                        <a:rPr lang="en-US" sz="1600" b="1" i="0" dirty="0">
                          <a:solidFill>
                            <a:srgbClr val="FFFFFF"/>
                          </a:solidFill>
                          <a:effectLst/>
                          <a:latin typeface="+mn-lt"/>
                        </a:rPr>
                        <a:t>Sat.</a:t>
                      </a:r>
                    </a:p>
                  </a:txBody>
                  <a:tcPr marL="72775" marR="72775" marT="36387" marB="36387" anchor="ctr">
                    <a:lnL w="17212"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84265679"/>
                  </a:ext>
                </a:extLst>
              </a:tr>
              <a:tr h="1186228">
                <a:tc>
                  <a:txBody>
                    <a:bodyPr/>
                    <a:lstStyle/>
                    <a:p>
                      <a:pPr algn="l" fontAlgn="base">
                        <a:lnSpc>
                          <a:spcPct val="100000"/>
                        </a:lnSpc>
                      </a:pPr>
                      <a:r>
                        <a:rPr lang="en-US" sz="1600" b="0" i="0" dirty="0">
                          <a:solidFill>
                            <a:srgbClr val="000000"/>
                          </a:solidFill>
                          <a:effectLst/>
                          <a:latin typeface="+mn-lt"/>
                        </a:rPr>
                        <a:t>1</a:t>
                      </a:r>
                    </a:p>
                  </a:txBody>
                  <a:tcPr marL="72775" marR="72775" marT="36387" marB="36387">
                    <a:lnL w="12700" cap="flat" cmpd="sng" algn="ctr">
                      <a:solidFill>
                        <a:schemeClr val="accent5"/>
                      </a:solidFill>
                      <a:prstDash val="solid"/>
                      <a:round/>
                      <a:headEnd type="none" w="med" len="med"/>
                      <a:tailEnd type="none" w="med" len="med"/>
                    </a:lnL>
                    <a:lnR w="17212" cap="flat" cmpd="sng" algn="ctr">
                      <a:no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2</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3</a:t>
                      </a:r>
                    </a:p>
                    <a:p>
                      <a:pPr algn="l" fontAlgn="base">
                        <a:lnSpc>
                          <a:spcPct val="100000"/>
                        </a:lnSpc>
                      </a:pPr>
                      <a:r>
                        <a:rPr lang="en-US" sz="1600" b="0" i="0" dirty="0">
                          <a:solidFill>
                            <a:srgbClr val="000000"/>
                          </a:solidFill>
                          <a:effectLst/>
                          <a:latin typeface="+mn-lt"/>
                        </a:rPr>
                        <a:t>School-wide Reinforcement Team Meeting</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4</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5</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6</a:t>
                      </a:r>
                    </a:p>
                    <a:p>
                      <a:pPr algn="l" fontAlgn="base">
                        <a:lnSpc>
                          <a:spcPct val="100000"/>
                        </a:lnSpc>
                      </a:pPr>
                      <a:r>
                        <a:rPr lang="en-US" sz="1600" b="0" i="0" dirty="0">
                          <a:solidFill>
                            <a:srgbClr val="000000"/>
                          </a:solidFill>
                          <a:effectLst/>
                          <a:latin typeface="+mn-lt"/>
                        </a:rPr>
                        <a:t>Assembly </a:t>
                      </a:r>
                    </a:p>
                    <a:p>
                      <a:pPr algn="l" fontAlgn="base">
                        <a:lnSpc>
                          <a:spcPct val="100000"/>
                        </a:lnSpc>
                      </a:pPr>
                      <a:r>
                        <a:rPr lang="en-US" sz="1600" b="0" i="0" dirty="0">
                          <a:solidFill>
                            <a:srgbClr val="000000"/>
                          </a:solidFill>
                          <a:effectLst/>
                          <a:latin typeface="+mn-lt"/>
                        </a:rPr>
                        <a:t>@ 2:50</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7</a:t>
                      </a:r>
                    </a:p>
                  </a:txBody>
                  <a:tcPr marL="72775" marR="72775" marT="36387" marB="36387">
                    <a:lnL w="17212"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extLst>
                  <a:ext uri="{0D108BD9-81ED-4DB2-BD59-A6C34878D82A}">
                    <a16:rowId xmlns:a16="http://schemas.microsoft.com/office/drawing/2014/main" val="3698783003"/>
                  </a:ext>
                </a:extLst>
              </a:tr>
              <a:tr h="1186228">
                <a:tc>
                  <a:txBody>
                    <a:bodyPr/>
                    <a:lstStyle/>
                    <a:p>
                      <a:pPr algn="l" fontAlgn="base">
                        <a:lnSpc>
                          <a:spcPct val="100000"/>
                        </a:lnSpc>
                      </a:pPr>
                      <a:r>
                        <a:rPr lang="en-US" sz="1600" b="0" i="0" dirty="0">
                          <a:solidFill>
                            <a:srgbClr val="000000"/>
                          </a:solidFill>
                          <a:effectLst/>
                          <a:latin typeface="+mn-lt"/>
                        </a:rPr>
                        <a:t>8</a:t>
                      </a:r>
                    </a:p>
                  </a:txBody>
                  <a:tcPr marL="72775" marR="72775" marT="36387" marB="36387">
                    <a:lnL w="12700" cap="flat" cmpd="sng" algn="ctr">
                      <a:solidFill>
                        <a:schemeClr val="accent5"/>
                      </a:solid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9</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10</a:t>
                      </a:r>
                    </a:p>
                    <a:p>
                      <a:pPr algn="l" fontAlgn="base">
                        <a:lnSpc>
                          <a:spcPct val="100000"/>
                        </a:lnSpc>
                      </a:pPr>
                      <a:r>
                        <a:rPr lang="en-US" sz="1600" b="0" i="0" dirty="0">
                          <a:solidFill>
                            <a:srgbClr val="000000"/>
                          </a:solidFill>
                          <a:effectLst/>
                          <a:latin typeface="+mn-lt"/>
                        </a:rPr>
                        <a:t>Monthly</a:t>
                      </a:r>
                    </a:p>
                    <a:p>
                      <a:pPr algn="l" fontAlgn="base">
                        <a:lnSpc>
                          <a:spcPct val="100000"/>
                        </a:lnSpc>
                      </a:pPr>
                      <a:r>
                        <a:rPr lang="en-US" sz="1600" b="0" i="0" dirty="0">
                          <a:solidFill>
                            <a:srgbClr val="000000"/>
                          </a:solidFill>
                          <a:effectLst/>
                          <a:latin typeface="+mn-lt"/>
                        </a:rPr>
                        <a:t>Meeting</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11</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12</a:t>
                      </a:r>
                    </a:p>
                    <a:p>
                      <a:pPr algn="l" fontAlgn="base">
                        <a:lnSpc>
                          <a:spcPct val="100000"/>
                        </a:lnSpc>
                      </a:pPr>
                      <a:r>
                        <a:rPr lang="en-US" sz="1600" b="0" i="0" dirty="0">
                          <a:solidFill>
                            <a:srgbClr val="000000"/>
                          </a:solidFill>
                          <a:effectLst/>
                          <a:latin typeface="+mn-lt"/>
                        </a:rPr>
                        <a:t>Teach Social </a:t>
                      </a:r>
                    </a:p>
                    <a:p>
                      <a:pPr algn="l" fontAlgn="base">
                        <a:lnSpc>
                          <a:spcPct val="100000"/>
                        </a:lnSpc>
                      </a:pPr>
                      <a:r>
                        <a:rPr lang="en-US" sz="1600" b="0" i="0" dirty="0">
                          <a:solidFill>
                            <a:srgbClr val="000000"/>
                          </a:solidFill>
                          <a:effectLst/>
                          <a:latin typeface="+mn-lt"/>
                        </a:rPr>
                        <a:t>Skills Lesson</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13</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14</a:t>
                      </a:r>
                    </a:p>
                  </a:txBody>
                  <a:tcPr marL="72775" marR="72775" marT="36387" marB="36387">
                    <a:lnL w="17212"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40668606"/>
                  </a:ext>
                </a:extLst>
              </a:tr>
              <a:tr h="1186228">
                <a:tc>
                  <a:txBody>
                    <a:bodyPr/>
                    <a:lstStyle/>
                    <a:p>
                      <a:pPr algn="l" fontAlgn="base">
                        <a:lnSpc>
                          <a:spcPct val="100000"/>
                        </a:lnSpc>
                      </a:pPr>
                      <a:r>
                        <a:rPr lang="en-US" sz="1600" b="0" i="0" dirty="0">
                          <a:solidFill>
                            <a:srgbClr val="000000"/>
                          </a:solidFill>
                          <a:effectLst/>
                          <a:latin typeface="+mn-lt"/>
                        </a:rPr>
                        <a:t>15</a:t>
                      </a:r>
                    </a:p>
                  </a:txBody>
                  <a:tcPr marL="72775" marR="72775" marT="36387" marB="36387">
                    <a:lnL w="12700" cap="flat" cmpd="sng" algn="ctr">
                      <a:solidFill>
                        <a:schemeClr val="accent5"/>
                      </a:solid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16</a:t>
                      </a:r>
                    </a:p>
                    <a:p>
                      <a:pPr algn="l" fontAlgn="base">
                        <a:lnSpc>
                          <a:spcPct val="100000"/>
                        </a:lnSpc>
                      </a:pPr>
                      <a:r>
                        <a:rPr lang="en-US" sz="1600" b="0" i="0" dirty="0">
                          <a:solidFill>
                            <a:srgbClr val="000000"/>
                          </a:solidFill>
                          <a:effectLst/>
                          <a:latin typeface="+mn-lt"/>
                        </a:rPr>
                        <a:t>6</a:t>
                      </a:r>
                      <a:r>
                        <a:rPr lang="en-US" sz="1600" b="0" i="0" baseline="30000" dirty="0">
                          <a:solidFill>
                            <a:srgbClr val="000000"/>
                          </a:solidFill>
                          <a:effectLst/>
                          <a:latin typeface="+mn-lt"/>
                        </a:rPr>
                        <a:t>th</a:t>
                      </a:r>
                      <a:r>
                        <a:rPr lang="en-US" sz="1600" b="0" i="0" dirty="0">
                          <a:solidFill>
                            <a:srgbClr val="000000"/>
                          </a:solidFill>
                          <a:effectLst/>
                          <a:latin typeface="+mn-lt"/>
                        </a:rPr>
                        <a:t> Grade</a:t>
                      </a:r>
                    </a:p>
                    <a:p>
                      <a:pPr algn="l" fontAlgn="base">
                        <a:lnSpc>
                          <a:spcPct val="100000"/>
                        </a:lnSpc>
                      </a:pPr>
                      <a:r>
                        <a:rPr lang="en-US" sz="1600" b="0" i="0" dirty="0">
                          <a:solidFill>
                            <a:srgbClr val="000000"/>
                          </a:solidFill>
                          <a:effectLst/>
                          <a:latin typeface="+mn-lt"/>
                        </a:rPr>
                        <a:t>Prize Drawing</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17</a:t>
                      </a:r>
                    </a:p>
                    <a:p>
                      <a:pPr algn="l" fontAlgn="base">
                        <a:lnSpc>
                          <a:spcPct val="100000"/>
                        </a:lnSpc>
                      </a:pPr>
                      <a:r>
                        <a:rPr lang="en-US" sz="1600" b="0" i="0" dirty="0">
                          <a:solidFill>
                            <a:srgbClr val="000000"/>
                          </a:solidFill>
                          <a:effectLst/>
                          <a:latin typeface="+mn-lt"/>
                        </a:rPr>
                        <a:t>Data Team Meeting</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18</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19</a:t>
                      </a:r>
                    </a:p>
                    <a:p>
                      <a:pPr algn="l" fontAlgn="base">
                        <a:lnSpc>
                          <a:spcPct val="100000"/>
                        </a:lnSpc>
                      </a:pPr>
                      <a:r>
                        <a:rPr lang="en-US" sz="1600" b="0" i="0" dirty="0">
                          <a:solidFill>
                            <a:srgbClr val="000000"/>
                          </a:solidFill>
                          <a:effectLst/>
                          <a:latin typeface="+mn-lt"/>
                        </a:rPr>
                        <a:t>Ci3T Leadership Team Meeting</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20</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21</a:t>
                      </a:r>
                    </a:p>
                  </a:txBody>
                  <a:tcPr marL="72775" marR="72775" marT="36387" marB="36387">
                    <a:lnL w="17212"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extLst>
                  <a:ext uri="{0D108BD9-81ED-4DB2-BD59-A6C34878D82A}">
                    <a16:rowId xmlns:a16="http://schemas.microsoft.com/office/drawing/2014/main" val="2214991589"/>
                  </a:ext>
                </a:extLst>
              </a:tr>
              <a:tr h="1186228">
                <a:tc>
                  <a:txBody>
                    <a:bodyPr/>
                    <a:lstStyle/>
                    <a:p>
                      <a:pPr algn="l" fontAlgn="base">
                        <a:lnSpc>
                          <a:spcPct val="100000"/>
                        </a:lnSpc>
                      </a:pPr>
                      <a:r>
                        <a:rPr lang="en-US" sz="1600" b="0" i="0" dirty="0">
                          <a:solidFill>
                            <a:srgbClr val="000000"/>
                          </a:solidFill>
                          <a:effectLst/>
                          <a:latin typeface="+mn-lt"/>
                        </a:rPr>
                        <a:t>22</a:t>
                      </a:r>
                    </a:p>
                  </a:txBody>
                  <a:tcPr marL="72775" marR="72775" marT="36387" marB="36387">
                    <a:lnL w="12700" cap="flat" cmpd="sng" algn="ctr">
                      <a:solidFill>
                        <a:schemeClr val="accent5"/>
                      </a:solid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a:solidFill>
                            <a:srgbClr val="000000"/>
                          </a:solidFill>
                          <a:effectLst/>
                          <a:latin typeface="+mn-lt"/>
                        </a:rPr>
                        <a:t>23</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a:solidFill>
                            <a:srgbClr val="000000"/>
                          </a:solidFill>
                          <a:effectLst/>
                          <a:latin typeface="+mn-lt"/>
                        </a:rPr>
                        <a:t>24</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25</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26</a:t>
                      </a:r>
                    </a:p>
                    <a:p>
                      <a:pPr algn="l" fontAlgn="base">
                        <a:lnSpc>
                          <a:spcPct val="100000"/>
                        </a:lnSpc>
                      </a:pPr>
                      <a:r>
                        <a:rPr lang="en-US" sz="1600" b="0" i="0" dirty="0">
                          <a:solidFill>
                            <a:srgbClr val="000000"/>
                          </a:solidFill>
                          <a:effectLst/>
                          <a:latin typeface="+mn-lt"/>
                        </a:rPr>
                        <a:t>Teach Social </a:t>
                      </a:r>
                    </a:p>
                    <a:p>
                      <a:pPr algn="l" fontAlgn="base">
                        <a:lnSpc>
                          <a:spcPct val="100000"/>
                        </a:lnSpc>
                      </a:pPr>
                      <a:r>
                        <a:rPr lang="en-US" sz="1600" b="0" i="0" dirty="0">
                          <a:solidFill>
                            <a:srgbClr val="000000"/>
                          </a:solidFill>
                          <a:effectLst/>
                          <a:latin typeface="+mn-lt"/>
                        </a:rPr>
                        <a:t>Skills Lesson</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a:solidFill>
                            <a:srgbClr val="000000"/>
                          </a:solidFill>
                          <a:effectLst/>
                          <a:latin typeface="+mn-lt"/>
                        </a:rPr>
                        <a:t>27</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28 </a:t>
                      </a:r>
                    </a:p>
                    <a:p>
                      <a:pPr algn="l" fontAlgn="base">
                        <a:lnSpc>
                          <a:spcPct val="100000"/>
                        </a:lnSpc>
                      </a:pPr>
                      <a:r>
                        <a:rPr lang="en-US" sz="1600" b="0" i="0" dirty="0">
                          <a:solidFill>
                            <a:srgbClr val="000000"/>
                          </a:solidFill>
                          <a:effectLst/>
                          <a:latin typeface="+mn-lt"/>
                        </a:rPr>
                        <a:t>Fundraiser</a:t>
                      </a:r>
                      <a:br>
                        <a:rPr lang="en-US" sz="1600" b="0" i="0" dirty="0">
                          <a:solidFill>
                            <a:srgbClr val="000000"/>
                          </a:solidFill>
                          <a:effectLst/>
                          <a:latin typeface="+mn-lt"/>
                        </a:rPr>
                      </a:br>
                      <a:r>
                        <a:rPr lang="en-US" sz="1600" b="0" i="0" dirty="0">
                          <a:solidFill>
                            <a:srgbClr val="000000"/>
                          </a:solidFill>
                          <a:effectLst/>
                          <a:latin typeface="+mn-lt"/>
                        </a:rPr>
                        <a:t>Lock-in</a:t>
                      </a:r>
                    </a:p>
                  </a:txBody>
                  <a:tcPr marL="72775" marR="72775" marT="36387" marB="36387">
                    <a:lnL w="17212"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4387985"/>
                  </a:ext>
                </a:extLst>
              </a:tr>
            </a:tbl>
          </a:graphicData>
        </a:graphic>
      </p:graphicFrame>
      <p:sp>
        <p:nvSpPr>
          <p:cNvPr id="2" name="Oval 1"/>
          <p:cNvSpPr/>
          <p:nvPr/>
        </p:nvSpPr>
        <p:spPr>
          <a:xfrm>
            <a:off x="3738199" y="2032904"/>
            <a:ext cx="1604210" cy="11315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Oval 6"/>
          <p:cNvSpPr/>
          <p:nvPr/>
        </p:nvSpPr>
        <p:spPr>
          <a:xfrm>
            <a:off x="3702574" y="4344887"/>
            <a:ext cx="1321950" cy="93667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9" name="Rectangle 1">
            <a:extLst>
              <a:ext uri="{FF2B5EF4-FFF2-40B4-BE49-F238E27FC236}">
                <a16:creationId xmlns:a16="http://schemas.microsoft.com/office/drawing/2014/main" id="{0FA424B0-F207-531B-5485-60FB3ECD7EE0}"/>
              </a:ext>
            </a:extLst>
          </p:cNvPr>
          <p:cNvSpPr>
            <a:spLocks noChangeArrowheads="1"/>
          </p:cNvSpPr>
          <p:nvPr/>
        </p:nvSpPr>
        <p:spPr bwMode="auto">
          <a:xfrm>
            <a:off x="-1764143" y="1386573"/>
            <a:ext cx="205262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7EF78789-7EC0-33DF-5406-F1841CCBE42E}"/>
              </a:ext>
            </a:extLst>
          </p:cNvPr>
          <p:cNvGrpSpPr/>
          <p:nvPr/>
        </p:nvGrpSpPr>
        <p:grpSpPr>
          <a:xfrm rot="21216813">
            <a:off x="9263211" y="2858792"/>
            <a:ext cx="2787396" cy="2697794"/>
            <a:chOff x="2336800" y="-452020"/>
            <a:chExt cx="8060252" cy="7310019"/>
          </a:xfrm>
        </p:grpSpPr>
        <p:pic>
          <p:nvPicPr>
            <p:cNvPr id="6" name="Picture 5" title="Sticky note">
              <a:extLst>
                <a:ext uri="{FF2B5EF4-FFF2-40B4-BE49-F238E27FC236}">
                  <a16:creationId xmlns:a16="http://schemas.microsoft.com/office/drawing/2014/main" id="{289ED743-215E-7D69-A489-2A5936C17B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800" y="0"/>
              <a:ext cx="8060252" cy="6857999"/>
            </a:xfrm>
            <a:prstGeom prst="rect">
              <a:avLst/>
            </a:prstGeom>
          </p:spPr>
        </p:pic>
        <p:pic>
          <p:nvPicPr>
            <p:cNvPr id="10" name="Picture 9" title="Push pin">
              <a:extLst>
                <a:ext uri="{FF2B5EF4-FFF2-40B4-BE49-F238E27FC236}">
                  <a16:creationId xmlns:a16="http://schemas.microsoft.com/office/drawing/2014/main" id="{9A3DACDB-33D2-D9B2-6D90-815F9A9F460F}"/>
                </a:ext>
              </a:extLst>
            </p:cNvPr>
            <p:cNvPicPr>
              <a:picLocks/>
            </p:cNvPicPr>
            <p:nvPr/>
          </p:nvPicPr>
          <p:blipFill>
            <a:blip r:embed="rId5" cstate="print">
              <a:grayscl/>
              <a:extLst>
                <a:ext uri="{28A0092B-C50C-407E-A947-70E740481C1C}">
                  <a14:useLocalDpi xmlns:a14="http://schemas.microsoft.com/office/drawing/2010/main" val="0"/>
                </a:ext>
              </a:extLst>
            </a:blip>
            <a:stretch>
              <a:fillRect/>
            </a:stretch>
          </p:blipFill>
          <p:spPr>
            <a:xfrm>
              <a:off x="4386809" y="-452020"/>
              <a:ext cx="3142968" cy="2778104"/>
            </a:xfrm>
            <a:prstGeom prst="rect">
              <a:avLst/>
            </a:prstGeom>
          </p:spPr>
        </p:pic>
      </p:grpSp>
      <p:sp>
        <p:nvSpPr>
          <p:cNvPr id="11" name="TextBox 10">
            <a:extLst>
              <a:ext uri="{FF2B5EF4-FFF2-40B4-BE49-F238E27FC236}">
                <a16:creationId xmlns:a16="http://schemas.microsoft.com/office/drawing/2014/main" id="{CD62499A-B7B8-FC18-B115-4A242345220B}"/>
              </a:ext>
            </a:extLst>
          </p:cNvPr>
          <p:cNvSpPr txBox="1"/>
          <p:nvPr/>
        </p:nvSpPr>
        <p:spPr>
          <a:xfrm rot="21203857">
            <a:off x="9445817" y="3704651"/>
            <a:ext cx="2469475"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Calendar your Ci3T Leadership  Team meetings</a:t>
            </a:r>
          </a:p>
        </p:txBody>
      </p:sp>
      <p:sp>
        <p:nvSpPr>
          <p:cNvPr id="13" name="Oval 12">
            <a:extLst>
              <a:ext uri="{FF2B5EF4-FFF2-40B4-BE49-F238E27FC236}">
                <a16:creationId xmlns:a16="http://schemas.microsoft.com/office/drawing/2014/main" id="{B60FD801-88C1-4040-05BE-B371CE33E4CC}"/>
              </a:ext>
            </a:extLst>
          </p:cNvPr>
          <p:cNvSpPr/>
          <p:nvPr/>
        </p:nvSpPr>
        <p:spPr>
          <a:xfrm>
            <a:off x="6746722" y="4416137"/>
            <a:ext cx="1604210" cy="11315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Tree>
    <p:custDataLst>
      <p:tags r:id="rId1"/>
    </p:custDataLst>
    <p:extLst>
      <p:ext uri="{BB962C8B-B14F-4D97-AF65-F5344CB8AC3E}">
        <p14:creationId xmlns:p14="http://schemas.microsoft.com/office/powerpoint/2010/main" val="1954541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3865CC-54CE-C6C4-CBF6-6F300CB87386}"/>
              </a:ext>
            </a:extLst>
          </p:cNvPr>
          <p:cNvGrpSpPr/>
          <p:nvPr/>
        </p:nvGrpSpPr>
        <p:grpSpPr>
          <a:xfrm rot="21216813">
            <a:off x="7759854" y="2162626"/>
            <a:ext cx="3680762" cy="3620170"/>
            <a:chOff x="2336800" y="-477078"/>
            <a:chExt cx="7515616" cy="7335078"/>
          </a:xfrm>
        </p:grpSpPr>
        <p:pic>
          <p:nvPicPr>
            <p:cNvPr id="27" name="Picture 26">
              <a:extLst>
                <a:ext uri="{FF2B5EF4-FFF2-40B4-BE49-F238E27FC236}">
                  <a16:creationId xmlns:a16="http://schemas.microsoft.com/office/drawing/2014/main" id="{FA097E73-79E5-6FA7-DE03-6EC20E1DCD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28" name="Picture 27">
              <a:extLst>
                <a:ext uri="{FF2B5EF4-FFF2-40B4-BE49-F238E27FC236}">
                  <a16:creationId xmlns:a16="http://schemas.microsoft.com/office/drawing/2014/main" id="{9499C27A-D291-ECE6-FC9E-AB594E3DD67A}"/>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9" name="Rectangle 28">
            <a:extLst>
              <a:ext uri="{FF2B5EF4-FFF2-40B4-BE49-F238E27FC236}">
                <a16:creationId xmlns:a16="http://schemas.microsoft.com/office/drawing/2014/main" id="{78A38BE0-C8D7-9199-EF5C-D089AAB444B7}"/>
              </a:ext>
            </a:extLst>
          </p:cNvPr>
          <p:cNvSpPr/>
          <p:nvPr/>
        </p:nvSpPr>
        <p:spPr>
          <a:xfrm rot="21218508">
            <a:off x="8089860" y="3228368"/>
            <a:ext cx="3192558" cy="2246769"/>
          </a:xfrm>
          <a:prstGeom prst="rect">
            <a:avLst/>
          </a:prstGeom>
        </p:spPr>
        <p:txBody>
          <a:bodyPr wrap="square">
            <a:spAutoFit/>
          </a:bodyPr>
          <a:lstStyle/>
          <a:p>
            <a:pPr algn="ctr">
              <a:defRPr/>
            </a:pPr>
            <a:r>
              <a:rPr lang="en-US" sz="2400" dirty="0">
                <a:latin typeface="Arial" panose="020B0604020202020204" pitchFamily="34" charset="0"/>
                <a:cs typeface="Arial" panose="020B0604020202020204" pitchFamily="34" charset="0"/>
              </a:rPr>
              <a:t>Discuss possibilities for supporting teachers in making these small shifts </a:t>
            </a:r>
          </a:p>
          <a:p>
            <a:pPr algn="ctr">
              <a:defRPr/>
            </a:pPr>
            <a:r>
              <a:rPr lang="en-US" sz="2400" b="1" dirty="0">
                <a:latin typeface="Arial" panose="020B0604020202020204" pitchFamily="34" charset="0"/>
                <a:cs typeface="Arial" panose="020B0604020202020204" pitchFamily="34" charset="0"/>
              </a:rPr>
              <a:t>Table Talk 11</a:t>
            </a:r>
          </a:p>
          <a:p>
            <a:pPr algn="ctr">
              <a:defRPr/>
            </a:pPr>
            <a:r>
              <a:rPr lang="en-US" sz="2000" b="1" dirty="0">
                <a:solidFill>
                  <a:schemeClr val="accent5"/>
                </a:solidFill>
                <a:latin typeface="Arial" panose="020B0604020202020204" pitchFamily="34" charset="0"/>
                <a:cs typeface="Arial" panose="020B0604020202020204" pitchFamily="34" charset="0"/>
              </a:rPr>
              <a:t>15 minutes</a:t>
            </a:r>
          </a:p>
        </p:txBody>
      </p:sp>
      <p:pic>
        <p:nvPicPr>
          <p:cNvPr id="30" name="Picture 47">
            <a:extLst>
              <a:ext uri="{FF2B5EF4-FFF2-40B4-BE49-F238E27FC236}">
                <a16:creationId xmlns:a16="http://schemas.microsoft.com/office/drawing/2014/main" id="{48ECEFAF-E76E-8E66-76C2-322C6573D1F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1" name="Picture 51">
            <a:extLst>
              <a:ext uri="{FF2B5EF4-FFF2-40B4-BE49-F238E27FC236}">
                <a16:creationId xmlns:a16="http://schemas.microsoft.com/office/drawing/2014/main" id="{370BBA35-67DB-AD78-6EA4-1FD040747348}"/>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2" name="Picture 50">
            <a:extLst>
              <a:ext uri="{FF2B5EF4-FFF2-40B4-BE49-F238E27FC236}">
                <a16:creationId xmlns:a16="http://schemas.microsoft.com/office/drawing/2014/main" id="{820E93A0-088B-E7C7-188E-8A1407FC7E5C}"/>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3" name="Picture 49">
            <a:extLst>
              <a:ext uri="{FF2B5EF4-FFF2-40B4-BE49-F238E27FC236}">
                <a16:creationId xmlns:a16="http://schemas.microsoft.com/office/drawing/2014/main" id="{861F65B4-3EC6-760F-3276-B4D6844435A6}"/>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4" name="Picture 48">
            <a:extLst>
              <a:ext uri="{FF2B5EF4-FFF2-40B4-BE49-F238E27FC236}">
                <a16:creationId xmlns:a16="http://schemas.microsoft.com/office/drawing/2014/main" id="{1DE06FC1-B735-681C-F66A-790A1CB4CA5A}"/>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5" name="Picture 42">
            <a:extLst>
              <a:ext uri="{FF2B5EF4-FFF2-40B4-BE49-F238E27FC236}">
                <a16:creationId xmlns:a16="http://schemas.microsoft.com/office/drawing/2014/main" id="{CA6ED7E2-970D-C05D-3C42-35E2A283EEC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6" name="Picture 46">
            <a:extLst>
              <a:ext uri="{FF2B5EF4-FFF2-40B4-BE49-F238E27FC236}">
                <a16:creationId xmlns:a16="http://schemas.microsoft.com/office/drawing/2014/main" id="{C9DA1C48-6436-ABC1-8C4F-1AA933B3F018}"/>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7" name="Picture 45">
            <a:extLst>
              <a:ext uri="{FF2B5EF4-FFF2-40B4-BE49-F238E27FC236}">
                <a16:creationId xmlns:a16="http://schemas.microsoft.com/office/drawing/2014/main" id="{7BD6E6CF-7AC5-D478-5B20-E79CAB1B422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8" name="Picture 44">
            <a:extLst>
              <a:ext uri="{FF2B5EF4-FFF2-40B4-BE49-F238E27FC236}">
                <a16:creationId xmlns:a16="http://schemas.microsoft.com/office/drawing/2014/main" id="{0573BFCC-F879-851C-33B7-CEF7FC4B4433}"/>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9" name="Picture 43">
            <a:extLst>
              <a:ext uri="{FF2B5EF4-FFF2-40B4-BE49-F238E27FC236}">
                <a16:creationId xmlns:a16="http://schemas.microsoft.com/office/drawing/2014/main" id="{38A24228-771B-4ED2-8D88-CE2401DEE820}"/>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0" name="Picture 41">
            <a:extLst>
              <a:ext uri="{FF2B5EF4-FFF2-40B4-BE49-F238E27FC236}">
                <a16:creationId xmlns:a16="http://schemas.microsoft.com/office/drawing/2014/main" id="{4E346077-34F0-8BE6-4C7B-47ECC957DDD8}"/>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1" name="Picture 40">
            <a:extLst>
              <a:ext uri="{FF2B5EF4-FFF2-40B4-BE49-F238E27FC236}">
                <a16:creationId xmlns:a16="http://schemas.microsoft.com/office/drawing/2014/main" id="{10DB55C2-4FF6-1955-939D-96305EDD4C2D}"/>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2" name="Picture 39">
            <a:extLst>
              <a:ext uri="{FF2B5EF4-FFF2-40B4-BE49-F238E27FC236}">
                <a16:creationId xmlns:a16="http://schemas.microsoft.com/office/drawing/2014/main" id="{B24E8C90-AF23-02DC-EEEA-A414D078A849}"/>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3" name="Picture 38">
            <a:extLst>
              <a:ext uri="{FF2B5EF4-FFF2-40B4-BE49-F238E27FC236}">
                <a16:creationId xmlns:a16="http://schemas.microsoft.com/office/drawing/2014/main" id="{F9B628E4-6BDB-7B61-3CA4-23A8A5E4B500}"/>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4" name="Picture 33">
            <a:extLst>
              <a:ext uri="{FF2B5EF4-FFF2-40B4-BE49-F238E27FC236}">
                <a16:creationId xmlns:a16="http://schemas.microsoft.com/office/drawing/2014/main" id="{CB928C94-A7E6-A29D-F2D5-E3A6F51F3B7D}"/>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5" name="Picture 36">
            <a:extLst>
              <a:ext uri="{FF2B5EF4-FFF2-40B4-BE49-F238E27FC236}">
                <a16:creationId xmlns:a16="http://schemas.microsoft.com/office/drawing/2014/main" id="{40619246-ED8B-61B1-0A8E-03051ED4C74F}"/>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6" name="Picture 32">
            <a:extLst>
              <a:ext uri="{FF2B5EF4-FFF2-40B4-BE49-F238E27FC236}">
                <a16:creationId xmlns:a16="http://schemas.microsoft.com/office/drawing/2014/main" id="{01D0D700-611D-2F3D-765F-5F3E11A9AAAA}"/>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7569933" y="216398"/>
            <a:ext cx="4418036" cy="1566680"/>
          </a:xfrm>
          <a:prstGeom prst="rect">
            <a:avLst/>
          </a:prstGeom>
          <a:noFill/>
        </p:spPr>
      </p:pic>
      <p:pic>
        <p:nvPicPr>
          <p:cNvPr id="3" name="Picture 2"/>
          <p:cNvPicPr>
            <a:picLocks noChangeAspect="1"/>
          </p:cNvPicPr>
          <p:nvPr/>
        </p:nvPicPr>
        <p:blipFill>
          <a:blip r:embed="rId23"/>
          <a:srcRect b="46577"/>
          <a:stretch>
            <a:fillRect/>
          </a:stretch>
        </p:blipFill>
        <p:spPr>
          <a:xfrm>
            <a:off x="210437" y="165696"/>
            <a:ext cx="6987419" cy="483079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365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4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41"/>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4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Illustration of 3D person juggling bowling pins">
            <a:extLst>
              <a:ext uri="{FF2B5EF4-FFF2-40B4-BE49-F238E27FC236}">
                <a16:creationId xmlns:a16="http://schemas.microsoft.com/office/drawing/2014/main" id="{D55676E2-3C7B-FA4D-A008-BCBF817D2F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498"/>
          <a:stretch>
            <a:fillRect/>
          </a:stretch>
        </p:blipFill>
        <p:spPr>
          <a:xfrm>
            <a:off x="8328561" y="2289969"/>
            <a:ext cx="3863439" cy="4572000"/>
          </a:xfrm>
          <a:prstGeom prst="rect">
            <a:avLst/>
          </a:prstGeom>
        </p:spPr>
      </p:pic>
      <p:sp>
        <p:nvSpPr>
          <p:cNvPr id="2" name="Title 1"/>
          <p:cNvSpPr>
            <a:spLocks noGrp="1"/>
          </p:cNvSpPr>
          <p:nvPr>
            <p:ph type="title"/>
          </p:nvPr>
        </p:nvSpPr>
        <p:spPr>
          <a:xfrm>
            <a:off x="831850" y="1709738"/>
            <a:ext cx="10515600" cy="2852737"/>
          </a:xfrm>
        </p:spPr>
        <p:txBody>
          <a:bodyPr>
            <a:normAutofit/>
          </a:bodyPr>
          <a:lstStyle/>
          <a:p>
            <a:r>
              <a:rPr lang="en-US" dirty="0"/>
              <a:t>Organizing Secondary </a:t>
            </a:r>
            <a:br>
              <a:rPr lang="en-US" dirty="0"/>
            </a:br>
            <a:r>
              <a:rPr lang="en-US" dirty="0"/>
              <a:t>(Tier 2) Supports</a:t>
            </a:r>
          </a:p>
        </p:txBody>
      </p:sp>
      <p:sp>
        <p:nvSpPr>
          <p:cNvPr id="3" name="Text Placeholder 2"/>
          <p:cNvSpPr>
            <a:spLocks noGrp="1"/>
          </p:cNvSpPr>
          <p:nvPr>
            <p:ph type="body" idx="1"/>
          </p:nvPr>
        </p:nvSpPr>
        <p:spPr>
          <a:xfrm>
            <a:off x="831850" y="4589463"/>
            <a:ext cx="7360172" cy="1500187"/>
          </a:xfrm>
        </p:spPr>
        <p:txBody>
          <a:bodyPr/>
          <a:lstStyle/>
          <a:p>
            <a:r>
              <a:rPr lang="en-US" dirty="0"/>
              <a:t>A Step-by-Step Process for Building Your Secondary (Tier 2) Intervention Grid</a:t>
            </a:r>
          </a:p>
        </p:txBody>
      </p:sp>
    </p:spTree>
    <p:custDataLst>
      <p:tags r:id="rId1"/>
    </p:custDataLst>
    <p:extLst>
      <p:ext uri="{BB962C8B-B14F-4D97-AF65-F5344CB8AC3E}">
        <p14:creationId xmlns:p14="http://schemas.microsoft.com/office/powerpoint/2010/main" val="2382824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41468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all with white text&#10;&#10;Description automatically generated">
            <a:extLst>
              <a:ext uri="{FF2B5EF4-FFF2-40B4-BE49-F238E27FC236}">
                <a16:creationId xmlns:a16="http://schemas.microsoft.com/office/drawing/2014/main" id="{5E419164-57D6-0330-E5E6-49AF67E97336}"/>
              </a:ext>
            </a:extLst>
          </p:cNvPr>
          <p:cNvPicPr>
            <a:picLocks noChangeAspect="1"/>
          </p:cNvPicPr>
          <p:nvPr/>
        </p:nvPicPr>
        <p:blipFill>
          <a:blip r:embed="rId4"/>
          <a:stretch>
            <a:fillRect/>
          </a:stretch>
        </p:blipFill>
        <p:spPr>
          <a:xfrm>
            <a:off x="1065026" y="3649358"/>
            <a:ext cx="1496291" cy="2286000"/>
          </a:xfrm>
          <a:prstGeom prst="rect">
            <a:avLst/>
          </a:prstGeom>
        </p:spPr>
      </p:pic>
      <p:pic>
        <p:nvPicPr>
          <p:cNvPr id="15" name="Picture 4" descr="Cover Graphic">
            <a:extLst>
              <a:ext uri="{FF2B5EF4-FFF2-40B4-BE49-F238E27FC236}">
                <a16:creationId xmlns:a16="http://schemas.microsoft.com/office/drawing/2014/main" id="{FB323EC0-84BF-A144-A50F-7217650FD1CE}"/>
              </a:ext>
            </a:extLst>
          </p:cNvPr>
          <p:cNvPicPr>
            <a:picLocks noChangeAspect="1" noChangeArrowheads="1"/>
          </p:cNvPicPr>
          <p:nvPr/>
        </p:nvPicPr>
        <p:blipFill rotWithShape="1">
          <a:blip r:embed="rId5"/>
          <a:srcRect r="5964" b="4260"/>
          <a:stretch/>
        </p:blipFill>
        <p:spPr bwMode="auto">
          <a:xfrm>
            <a:off x="8925449" y="383251"/>
            <a:ext cx="1719730" cy="228588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31277EE6-7162-C84A-9A44-051398D9C86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132532" y="1363358"/>
            <a:ext cx="1592494"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33">
            <a:extLst>
              <a:ext uri="{FF2B5EF4-FFF2-40B4-BE49-F238E27FC236}">
                <a16:creationId xmlns:a16="http://schemas.microsoft.com/office/drawing/2014/main" id="{FD51F211-FAC3-DC48-B1D6-EA68331F501E}"/>
              </a:ext>
            </a:extLst>
          </p:cNvPr>
          <p:cNvSpPr>
            <a:spLocks noChangeArrowheads="1"/>
          </p:cNvSpPr>
          <p:nvPr/>
        </p:nvSpPr>
        <p:spPr bwMode="auto">
          <a:xfrm rot="1802482">
            <a:off x="2503652" y="1083366"/>
            <a:ext cx="1901487" cy="633829"/>
          </a:xfrm>
          <a:prstGeom prst="curvedDownArrow">
            <a:avLst>
              <a:gd name="adj1" fmla="val 60000"/>
              <a:gd name="adj2" fmla="val 120000"/>
              <a:gd name="adj3" fmla="val 33333"/>
            </a:avLst>
          </a:prstGeom>
          <a:solidFill>
            <a:schemeClr val="tx2">
              <a:lumMod val="60000"/>
              <a:lumOff val="40000"/>
            </a:schemeClr>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a typeface="ＭＳ Ｐゴシック" pitchFamily="34" charset="-128"/>
            </a:endParaRPr>
          </a:p>
        </p:txBody>
      </p:sp>
      <p:sp>
        <p:nvSpPr>
          <p:cNvPr id="18" name="AutoShape 35">
            <a:extLst>
              <a:ext uri="{FF2B5EF4-FFF2-40B4-BE49-F238E27FC236}">
                <a16:creationId xmlns:a16="http://schemas.microsoft.com/office/drawing/2014/main" id="{2AB8D0E5-C966-3243-B069-4D9FD3FC2652}"/>
              </a:ext>
            </a:extLst>
          </p:cNvPr>
          <p:cNvSpPr>
            <a:spLocks noChangeArrowheads="1"/>
          </p:cNvSpPr>
          <p:nvPr/>
        </p:nvSpPr>
        <p:spPr bwMode="auto">
          <a:xfrm rot="3883708">
            <a:off x="3226190" y="3565168"/>
            <a:ext cx="1980715" cy="762575"/>
          </a:xfrm>
          <a:prstGeom prst="curvedUpArrow">
            <a:avLst>
              <a:gd name="adj1" fmla="val 51948"/>
              <a:gd name="adj2" fmla="val 103896"/>
              <a:gd name="adj3" fmla="val 33333"/>
            </a:avLst>
          </a:prstGeom>
          <a:solidFill>
            <a:schemeClr val="tx2">
              <a:lumMod val="60000"/>
              <a:lumOff val="40000"/>
            </a:schemeClr>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a typeface="ＭＳ Ｐゴシック" pitchFamily="34" charset="-128"/>
            </a:endParaRPr>
          </a:p>
        </p:txBody>
      </p:sp>
      <p:sp>
        <p:nvSpPr>
          <p:cNvPr id="19" name="AutoShape 36">
            <a:extLst>
              <a:ext uri="{FF2B5EF4-FFF2-40B4-BE49-F238E27FC236}">
                <a16:creationId xmlns:a16="http://schemas.microsoft.com/office/drawing/2014/main" id="{A9D8675C-9A01-064E-826F-EDCD815E2C51}"/>
              </a:ext>
            </a:extLst>
          </p:cNvPr>
          <p:cNvSpPr>
            <a:spLocks noChangeArrowheads="1"/>
          </p:cNvSpPr>
          <p:nvPr/>
        </p:nvSpPr>
        <p:spPr bwMode="auto">
          <a:xfrm>
            <a:off x="228600" y="609600"/>
            <a:ext cx="3169144" cy="1346886"/>
          </a:xfrm>
          <a:prstGeom prst="roundRect">
            <a:avLst>
              <a:gd name="adj" fmla="val 16667"/>
            </a:avLst>
          </a:prstGeom>
          <a:solidFill>
            <a:sysClr val="window" lastClr="FFFFFF"/>
          </a:solidFill>
          <a:ln w="127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Comprehensive, Integrated,</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Three-Tiered (Ci3T)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 Models of Support</a:t>
            </a:r>
          </a:p>
        </p:txBody>
      </p:sp>
      <p:sp>
        <p:nvSpPr>
          <p:cNvPr id="20" name="AutoShape 39">
            <a:extLst>
              <a:ext uri="{FF2B5EF4-FFF2-40B4-BE49-F238E27FC236}">
                <a16:creationId xmlns:a16="http://schemas.microsoft.com/office/drawing/2014/main" id="{00579697-375C-E845-A628-29ADEDE855F5}"/>
              </a:ext>
            </a:extLst>
          </p:cNvPr>
          <p:cNvSpPr>
            <a:spLocks noChangeArrowheads="1"/>
          </p:cNvSpPr>
          <p:nvPr/>
        </p:nvSpPr>
        <p:spPr bwMode="auto">
          <a:xfrm>
            <a:off x="7465540" y="5004806"/>
            <a:ext cx="3565286" cy="1346886"/>
          </a:xfrm>
          <a:prstGeom prst="roundRect">
            <a:avLst>
              <a:gd name="adj" fmla="val 16667"/>
            </a:avLst>
          </a:prstGeom>
          <a:solidFill>
            <a:sysClr val="window" lastClr="FFFFFF"/>
          </a:solidFill>
          <a:ln w="127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Assess, Design, Implement, and</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ea typeface="ＭＳ Ｐゴシック" pitchFamily="34" charset="-128"/>
              </a:rPr>
              <a:t>Evaluate </a:t>
            </a:r>
          </a:p>
        </p:txBody>
      </p:sp>
      <p:sp>
        <p:nvSpPr>
          <p:cNvPr id="21" name="AutoShape 40">
            <a:extLst>
              <a:ext uri="{FF2B5EF4-FFF2-40B4-BE49-F238E27FC236}">
                <a16:creationId xmlns:a16="http://schemas.microsoft.com/office/drawing/2014/main" id="{71BE2FDC-7D3D-CD42-9067-756C6B7BCCD2}"/>
              </a:ext>
            </a:extLst>
          </p:cNvPr>
          <p:cNvSpPr>
            <a:spLocks noChangeArrowheads="1"/>
          </p:cNvSpPr>
          <p:nvPr/>
        </p:nvSpPr>
        <p:spPr bwMode="auto">
          <a:xfrm rot="1802482">
            <a:off x="7640188" y="4135913"/>
            <a:ext cx="1901487" cy="633829"/>
          </a:xfrm>
          <a:prstGeom prst="curvedDownArrow">
            <a:avLst>
              <a:gd name="adj1" fmla="val 60000"/>
              <a:gd name="adj2" fmla="val 120000"/>
              <a:gd name="adj3" fmla="val 33333"/>
            </a:avLst>
          </a:prstGeom>
          <a:solidFill>
            <a:schemeClr val="tx2">
              <a:lumMod val="60000"/>
              <a:lumOff val="40000"/>
            </a:schemeClr>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a typeface="ＭＳ Ｐゴシック" pitchFamily="34" charset="-128"/>
            </a:endParaRPr>
          </a:p>
        </p:txBody>
      </p:sp>
      <p:sp>
        <p:nvSpPr>
          <p:cNvPr id="22" name="AutoShape 37">
            <a:extLst>
              <a:ext uri="{FF2B5EF4-FFF2-40B4-BE49-F238E27FC236}">
                <a16:creationId xmlns:a16="http://schemas.microsoft.com/office/drawing/2014/main" id="{A0FFD8A2-6282-4543-A18B-216B57D1EB35}"/>
              </a:ext>
            </a:extLst>
          </p:cNvPr>
          <p:cNvSpPr>
            <a:spLocks noChangeArrowheads="1"/>
          </p:cNvSpPr>
          <p:nvPr/>
        </p:nvSpPr>
        <p:spPr bwMode="auto">
          <a:xfrm>
            <a:off x="2387944" y="2051544"/>
            <a:ext cx="3406829" cy="1346886"/>
          </a:xfrm>
          <a:prstGeom prst="roundRect">
            <a:avLst>
              <a:gd name="adj" fmla="val 16667"/>
            </a:avLst>
          </a:prstGeom>
          <a:solidFill>
            <a:sysClr val="window" lastClr="FFFFFF"/>
          </a:solidFill>
          <a:ln w="127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pitchFamily="34" charset="-128"/>
              </a:rPr>
              <a:t>Basic Classroom Management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pitchFamily="34" charset="-128"/>
              </a:rPr>
              <a:t>Effective Instruction</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pitchFamily="34" charset="-128"/>
              </a:rPr>
              <a:t>Low-Intensity Strategies</a:t>
            </a:r>
          </a:p>
        </p:txBody>
      </p:sp>
      <p:sp>
        <p:nvSpPr>
          <p:cNvPr id="23" name="AutoShape 38">
            <a:extLst>
              <a:ext uri="{FF2B5EF4-FFF2-40B4-BE49-F238E27FC236}">
                <a16:creationId xmlns:a16="http://schemas.microsoft.com/office/drawing/2014/main" id="{440C129C-BD2E-AB4D-A044-7413474C3D8E}"/>
              </a:ext>
            </a:extLst>
          </p:cNvPr>
          <p:cNvSpPr>
            <a:spLocks noChangeArrowheads="1"/>
          </p:cNvSpPr>
          <p:nvPr/>
        </p:nvSpPr>
        <p:spPr bwMode="auto">
          <a:xfrm>
            <a:off x="4984136" y="3500226"/>
            <a:ext cx="3327600" cy="1430841"/>
          </a:xfrm>
          <a:prstGeom prst="roundRect">
            <a:avLst>
              <a:gd name="adj" fmla="val 16667"/>
            </a:avLst>
          </a:prstGeom>
          <a:solidFill>
            <a:sysClr val="window" lastClr="FFFFFF"/>
          </a:solidFill>
          <a:ln w="127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highlight>
                  <a:srgbClr val="FFFF00"/>
                </a:highlight>
                <a:uLnTx/>
                <a:uFillTx/>
                <a:ea typeface="ＭＳ Ｐゴシック" pitchFamily="34" charset="-128"/>
              </a:rPr>
              <a:t>Behavior Contracts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highlight>
                  <a:srgbClr val="FFFF00"/>
                </a:highlight>
                <a:uLnTx/>
                <a:uFillTx/>
                <a:ea typeface="ＭＳ Ｐゴシック" pitchFamily="34" charset="-128"/>
              </a:rPr>
              <a:t>Self-Monitoring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ea typeface="ＭＳ Ｐゴシック" pitchFamily="34" charset="-128"/>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ea typeface="ＭＳ Ｐゴシック" pitchFamily="34" charset="-128"/>
              </a:rPr>
              <a:t>Functional Assessment-Based</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ea typeface="ＭＳ Ｐゴシック" pitchFamily="34" charset="-128"/>
              </a:rPr>
              <a:t> Interventions</a:t>
            </a:r>
          </a:p>
        </p:txBody>
      </p:sp>
      <p:sp>
        <p:nvSpPr>
          <p:cNvPr id="24" name="AutoShape 41">
            <a:extLst>
              <a:ext uri="{FF2B5EF4-FFF2-40B4-BE49-F238E27FC236}">
                <a16:creationId xmlns:a16="http://schemas.microsoft.com/office/drawing/2014/main" id="{E461BA41-BC53-B449-BA2D-FC9B785D5D6F}"/>
              </a:ext>
            </a:extLst>
          </p:cNvPr>
          <p:cNvSpPr>
            <a:spLocks noChangeArrowheads="1"/>
          </p:cNvSpPr>
          <p:nvPr/>
        </p:nvSpPr>
        <p:spPr bwMode="auto">
          <a:xfrm>
            <a:off x="1676400" y="228600"/>
            <a:ext cx="3565286" cy="554600"/>
          </a:xfrm>
          <a:prstGeom prst="roundRect">
            <a:avLst>
              <a:gd name="adj" fmla="val 16667"/>
            </a:avLst>
          </a:prstGeom>
          <a:solidFill>
            <a:schemeClr val="tx2"/>
          </a:solidFill>
          <a:ln w="9525">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Schoolwide Positive</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Behavior Support</a:t>
            </a:r>
          </a:p>
        </p:txBody>
      </p:sp>
      <p:sp>
        <p:nvSpPr>
          <p:cNvPr id="25" name="AutoShape 42">
            <a:extLst>
              <a:ext uri="{FF2B5EF4-FFF2-40B4-BE49-F238E27FC236}">
                <a16:creationId xmlns:a16="http://schemas.microsoft.com/office/drawing/2014/main" id="{EB6F446E-5DC3-2C45-AC8A-C0FE95A14ECF}"/>
              </a:ext>
            </a:extLst>
          </p:cNvPr>
          <p:cNvSpPr>
            <a:spLocks noChangeArrowheads="1"/>
          </p:cNvSpPr>
          <p:nvPr/>
        </p:nvSpPr>
        <p:spPr bwMode="auto">
          <a:xfrm>
            <a:off x="5641859" y="1733215"/>
            <a:ext cx="3904527" cy="554600"/>
          </a:xfrm>
          <a:prstGeom prst="roundRect">
            <a:avLst>
              <a:gd name="adj" fmla="val 16667"/>
            </a:avLst>
          </a:prstGeom>
          <a:solidFill>
            <a:schemeClr val="tx2"/>
          </a:solidFill>
          <a:ln w="9525">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Low-Intensity Strategies</a:t>
            </a:r>
          </a:p>
        </p:txBody>
      </p:sp>
      <p:sp>
        <p:nvSpPr>
          <p:cNvPr id="26" name="AutoShape 43">
            <a:extLst>
              <a:ext uri="{FF2B5EF4-FFF2-40B4-BE49-F238E27FC236}">
                <a16:creationId xmlns:a16="http://schemas.microsoft.com/office/drawing/2014/main" id="{9CFD85FA-DE07-C549-BCFC-94A2D2C233A5}"/>
              </a:ext>
            </a:extLst>
          </p:cNvPr>
          <p:cNvSpPr>
            <a:spLocks noChangeArrowheads="1"/>
          </p:cNvSpPr>
          <p:nvPr/>
        </p:nvSpPr>
        <p:spPr bwMode="auto">
          <a:xfrm>
            <a:off x="2305959" y="4718544"/>
            <a:ext cx="3248371" cy="554600"/>
          </a:xfrm>
          <a:prstGeom prst="roundRect">
            <a:avLst>
              <a:gd name="adj" fmla="val 16667"/>
            </a:avLst>
          </a:prstGeom>
          <a:solidFill>
            <a:schemeClr val="tx2"/>
          </a:solidFill>
          <a:ln w="9525">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Higher-Intensity Strategies</a:t>
            </a:r>
          </a:p>
        </p:txBody>
      </p:sp>
      <p:sp>
        <p:nvSpPr>
          <p:cNvPr id="27" name="AutoShape 44">
            <a:extLst>
              <a:ext uri="{FF2B5EF4-FFF2-40B4-BE49-F238E27FC236}">
                <a16:creationId xmlns:a16="http://schemas.microsoft.com/office/drawing/2014/main" id="{53EA0165-1FAC-0A40-B045-91EE2F8252EE}"/>
              </a:ext>
            </a:extLst>
          </p:cNvPr>
          <p:cNvSpPr>
            <a:spLocks noChangeArrowheads="1"/>
          </p:cNvSpPr>
          <p:nvPr/>
        </p:nvSpPr>
        <p:spPr bwMode="auto">
          <a:xfrm>
            <a:off x="6276093" y="5996961"/>
            <a:ext cx="2376857" cy="554600"/>
          </a:xfrm>
          <a:prstGeom prst="roundRect">
            <a:avLst>
              <a:gd name="adj" fmla="val 16667"/>
            </a:avLst>
          </a:prstGeom>
          <a:solidFill>
            <a:schemeClr val="tx2"/>
          </a:solidFill>
          <a:ln w="9525">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ea typeface="ＭＳ Ｐゴシック" pitchFamily="34" charset="-128"/>
              </a:rPr>
              <a:t>Assessment</a:t>
            </a:r>
          </a:p>
        </p:txBody>
      </p:sp>
      <p:sp>
        <p:nvSpPr>
          <p:cNvPr id="28" name="Rectangle 27">
            <a:extLst>
              <a:ext uri="{FF2B5EF4-FFF2-40B4-BE49-F238E27FC236}">
                <a16:creationId xmlns:a16="http://schemas.microsoft.com/office/drawing/2014/main" id="{0C804139-1171-FD4B-91EC-0BFE4412D874}"/>
              </a:ext>
            </a:extLst>
          </p:cNvPr>
          <p:cNvSpPr/>
          <p:nvPr/>
        </p:nvSpPr>
        <p:spPr>
          <a:xfrm>
            <a:off x="860" y="6457890"/>
            <a:ext cx="627523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2"/>
                </a:solidFill>
                <a:effectLst/>
                <a:uLnTx/>
                <a:uFillTx/>
                <a:ea typeface="+mn-ea"/>
                <a:cs typeface="+mn-cs"/>
              </a:rPr>
              <a:t>Adapted from Lane, K. L., Menzies, H. M., Bruhn, A. L., &amp; </a:t>
            </a:r>
            <a:r>
              <a:rPr kumimoji="0" lang="en-US" sz="1000" b="0" i="0" u="none" strike="noStrike" kern="1200" cap="none" spc="0" normalizeH="0" baseline="0" noProof="0" dirty="0" err="1">
                <a:ln>
                  <a:noFill/>
                </a:ln>
                <a:solidFill>
                  <a:schemeClr val="bg2"/>
                </a:solidFill>
                <a:effectLst/>
                <a:uLnTx/>
                <a:uFillTx/>
                <a:ea typeface="+mn-ea"/>
                <a:cs typeface="+mn-cs"/>
              </a:rPr>
              <a:t>Crnobori</a:t>
            </a:r>
            <a:r>
              <a:rPr kumimoji="0" lang="en-US" sz="1000" b="0" i="0" u="none" strike="noStrike" kern="1200" cap="none" spc="0" normalizeH="0" baseline="0" noProof="0" dirty="0">
                <a:ln>
                  <a:noFill/>
                </a:ln>
                <a:solidFill>
                  <a:schemeClr val="bg2"/>
                </a:solidFill>
                <a:effectLst/>
                <a:uLnTx/>
                <a:uFillTx/>
                <a:ea typeface="+mn-ea"/>
                <a:cs typeface="+mn-cs"/>
              </a:rPr>
              <a:t>, M. (2011). </a:t>
            </a:r>
            <a:r>
              <a:rPr kumimoji="0" lang="en-US" sz="1000" b="0" i="1" u="none" strike="noStrike" kern="1200" cap="none" spc="0" normalizeH="0" baseline="0" noProof="0" dirty="0">
                <a:ln>
                  <a:noFill/>
                </a:ln>
                <a:solidFill>
                  <a:schemeClr val="bg2"/>
                </a:solidFill>
                <a:effectLst/>
                <a:uLnTx/>
                <a:uFillTx/>
                <a:ea typeface="+mn-ea"/>
                <a:cs typeface="+mn-cs"/>
              </a:rPr>
              <a:t>Managing challenging behaviors in schools: Research-based strategies that work</a:t>
            </a:r>
            <a:r>
              <a:rPr kumimoji="0" lang="en-US" sz="1000" b="0" i="0" u="none" strike="noStrike" kern="1200" cap="none" spc="0" normalizeH="0" baseline="0" noProof="0" dirty="0">
                <a:ln>
                  <a:noFill/>
                </a:ln>
                <a:solidFill>
                  <a:schemeClr val="bg2"/>
                </a:solidFill>
                <a:effectLst/>
                <a:uLnTx/>
                <a:uFillTx/>
                <a:ea typeface="+mn-ea"/>
                <a:cs typeface="+mn-cs"/>
              </a:rPr>
              <a:t>. Guilford.</a:t>
            </a:r>
          </a:p>
        </p:txBody>
      </p:sp>
    </p:spTree>
    <p:custDataLst>
      <p:tags r:id="rId1"/>
    </p:custDataLst>
    <p:extLst>
      <p:ext uri="{BB962C8B-B14F-4D97-AF65-F5344CB8AC3E}">
        <p14:creationId xmlns:p14="http://schemas.microsoft.com/office/powerpoint/2010/main" val="659334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atin typeface="Bradley Hand ITC" pitchFamily="66" charset="0"/>
              </a:rPr>
              <a:t>BASC</a:t>
            </a:r>
            <a:r>
              <a:rPr lang="en-US" baseline="30000"/>
              <a:t>2</a:t>
            </a:r>
            <a:r>
              <a:rPr lang="en-US"/>
              <a:t> – Behavior and Emotional Screening Scale Spring 2012</a:t>
            </a:r>
          </a:p>
        </p:txBody>
      </p:sp>
      <p:graphicFrame>
        <p:nvGraphicFramePr>
          <p:cNvPr id="4" name="Content Placeholder 3" title="BASC-2 data graph"/>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2441863" y="2518101"/>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 24</a:t>
            </a:r>
          </a:p>
        </p:txBody>
      </p:sp>
      <p:sp>
        <p:nvSpPr>
          <p:cNvPr id="6" name="Rectangle 5"/>
          <p:cNvSpPr/>
          <p:nvPr/>
        </p:nvSpPr>
        <p:spPr>
          <a:xfrm>
            <a:off x="2441863" y="2805438"/>
            <a:ext cx="7620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 67</a:t>
            </a:r>
          </a:p>
        </p:txBody>
      </p:sp>
      <p:sp>
        <p:nvSpPr>
          <p:cNvPr id="7" name="Rectangle 6"/>
          <p:cNvSpPr/>
          <p:nvPr/>
        </p:nvSpPr>
        <p:spPr>
          <a:xfrm>
            <a:off x="2441863" y="3136022"/>
            <a:ext cx="907473"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 533</a:t>
            </a:r>
          </a:p>
        </p:txBody>
      </p:sp>
      <p:sp>
        <p:nvSpPr>
          <p:cNvPr id="8" name="Rectangle 7"/>
          <p:cNvSpPr/>
          <p:nvPr/>
        </p:nvSpPr>
        <p:spPr>
          <a:xfrm>
            <a:off x="3067723" y="6030109"/>
            <a:ext cx="7047807"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solidFill>
                  <a:prstClr val="black"/>
                </a:solidFill>
              </a:rPr>
              <a:t>N = 624                  n = 219                n = 202               n = 203</a:t>
            </a:r>
          </a:p>
        </p:txBody>
      </p:sp>
      <p:sp>
        <p:nvSpPr>
          <p:cNvPr id="9" name="TextBox 8"/>
          <p:cNvSpPr txBox="1"/>
          <p:nvPr/>
        </p:nvSpPr>
        <p:spPr>
          <a:xfrm>
            <a:off x="0" y="6457890"/>
            <a:ext cx="11084312" cy="400110"/>
          </a:xfrm>
          <a:prstGeom prst="rect">
            <a:avLst/>
          </a:prstGeom>
          <a:noFill/>
        </p:spPr>
        <p:txBody>
          <a:bodyPr wrap="square" rtlCol="0">
            <a:spAutoFit/>
          </a:bodyPr>
          <a:lstStyle/>
          <a:p>
            <a:pPr lvl="0" indent="-457200" eaLnBrk="0" fontAlgn="base" hangingPunct="0">
              <a:spcBef>
                <a:spcPct val="0"/>
              </a:spcBef>
              <a:spcAft>
                <a:spcPct val="0"/>
              </a:spcAft>
            </a:pPr>
            <a:r>
              <a:rPr lang="en-US" altLang="en-US" sz="1000">
                <a:solidFill>
                  <a:schemeClr val="bg2"/>
                </a:solidFill>
                <a:cs typeface="Times New Roman" panose="02020603050405020304" pitchFamily="18" charset="0"/>
              </a:rPr>
              <a:t>Lane, K. L., Oakes, W. P., Common, E. A., Brunsting, N., Zorigian, K., Hicks, T., &amp; Lane, N. A. (2019). A comparison between SRSS-IE and BASC-2 BESS scores at the middle school level. </a:t>
            </a:r>
            <a:r>
              <a:rPr lang="en-US" altLang="en-US" sz="1000" i="1">
                <a:solidFill>
                  <a:schemeClr val="bg2"/>
                </a:solidFill>
                <a:cs typeface="Times New Roman" panose="02020603050405020304" pitchFamily="18" charset="0"/>
              </a:rPr>
              <a:t>Behavioral Disorders, 44</a:t>
            </a:r>
            <a:r>
              <a:rPr lang="en-US" altLang="en-US" sz="1000">
                <a:solidFill>
                  <a:schemeClr val="bg2"/>
                </a:solidFill>
                <a:cs typeface="Times New Roman" panose="02020603050405020304" pitchFamily="18" charset="0"/>
              </a:rPr>
              <a:t>(3), 162-174.</a:t>
            </a:r>
            <a:endParaRPr lang="en-US" sz="1000">
              <a:solidFill>
                <a:schemeClr val="bg2"/>
              </a:solidFill>
            </a:endParaRPr>
          </a:p>
        </p:txBody>
      </p:sp>
    </p:spTree>
    <p:custDataLst>
      <p:tags r:id="rId1"/>
    </p:custDataLst>
    <p:extLst>
      <p:ext uri="{BB962C8B-B14F-4D97-AF65-F5344CB8AC3E}">
        <p14:creationId xmlns:p14="http://schemas.microsoft.com/office/powerpoint/2010/main" val="4101877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8AE574B1-0260-2250-BF81-6D5D726420FA}"/>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A5162131-995E-DE4F-5F81-AA705B57C496}"/>
              </a:ext>
            </a:extLst>
          </p:cNvPr>
          <p:cNvSpPr txBox="1">
            <a:spLocks/>
          </p:cNvSpPr>
          <p:nvPr/>
        </p:nvSpPr>
        <p:spPr>
          <a:xfrm>
            <a:off x="1956816" y="-15081"/>
            <a:ext cx="843915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cs typeface="Arial" charset="0"/>
              </a:rPr>
              <a:t>Secondary (Tier 2) Intervention Grid</a:t>
            </a:r>
            <a:endParaRPr lang="en-US" dirty="0"/>
          </a:p>
        </p:txBody>
      </p:sp>
      <p:pic>
        <p:nvPicPr>
          <p:cNvPr id="3" name="Picture 2" title="Ci3T Blueprint E">
            <a:extLst>
              <a:ext uri="{FF2B5EF4-FFF2-40B4-BE49-F238E27FC236}">
                <a16:creationId xmlns:a16="http://schemas.microsoft.com/office/drawing/2014/main" id="{C1DF4F6A-5CB3-350B-F315-165DE2DD64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462" y="76200"/>
            <a:ext cx="8401722" cy="6492240"/>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A94AE161-5B47-EA1C-5664-ECF3E3E743AF}"/>
              </a:ext>
            </a:extLst>
          </p:cNvPr>
          <p:cNvSpPr txBox="1">
            <a:spLocks noGrp="1"/>
          </p:cNvSpPr>
          <p:nvPr/>
        </p:nvSpPr>
        <p:spPr bwMode="auto">
          <a:xfrm>
            <a:off x="2438400" y="6400800"/>
            <a:ext cx="5562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endParaRPr lang="en-US" sz="1100">
              <a:solidFill>
                <a:srgbClr val="27274F"/>
              </a:solidFill>
              <a:latin typeface="Corbel" pitchFamily="34" charset="0"/>
            </a:endParaRPr>
          </a:p>
        </p:txBody>
      </p:sp>
      <p:sp>
        <p:nvSpPr>
          <p:cNvPr id="5" name="Curved Up Arrow 11">
            <a:extLst>
              <a:ext uri="{FF2B5EF4-FFF2-40B4-BE49-F238E27FC236}">
                <a16:creationId xmlns:a16="http://schemas.microsoft.com/office/drawing/2014/main" id="{95180BAC-A07F-7F37-28FA-295A68C8D40D}"/>
              </a:ext>
            </a:extLst>
          </p:cNvPr>
          <p:cNvSpPr/>
          <p:nvPr/>
        </p:nvSpPr>
        <p:spPr>
          <a:xfrm flipV="1">
            <a:off x="4355746" y="112649"/>
            <a:ext cx="1611044" cy="762000"/>
          </a:xfrm>
          <a:prstGeom prst="curvedUp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800">
              <a:solidFill>
                <a:prstClr val="black"/>
              </a:solidFill>
            </a:endParaRPr>
          </a:p>
        </p:txBody>
      </p:sp>
      <p:sp>
        <p:nvSpPr>
          <p:cNvPr id="6" name="Curved Up Arrow 13">
            <a:extLst>
              <a:ext uri="{FF2B5EF4-FFF2-40B4-BE49-F238E27FC236}">
                <a16:creationId xmlns:a16="http://schemas.microsoft.com/office/drawing/2014/main" id="{22FA1300-0520-2303-2DFF-412915A9AF7A}"/>
              </a:ext>
            </a:extLst>
          </p:cNvPr>
          <p:cNvSpPr/>
          <p:nvPr/>
        </p:nvSpPr>
        <p:spPr>
          <a:xfrm flipV="1">
            <a:off x="6248400" y="112649"/>
            <a:ext cx="1600200" cy="762000"/>
          </a:xfrm>
          <a:prstGeom prst="curvedUp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800">
              <a:solidFill>
                <a:prstClr val="black"/>
              </a:solidFill>
            </a:endParaRPr>
          </a:p>
        </p:txBody>
      </p:sp>
      <p:sp>
        <p:nvSpPr>
          <p:cNvPr id="7" name="Curved Up Arrow 9">
            <a:extLst>
              <a:ext uri="{FF2B5EF4-FFF2-40B4-BE49-F238E27FC236}">
                <a16:creationId xmlns:a16="http://schemas.microsoft.com/office/drawing/2014/main" id="{F12D0B1F-B46D-25FB-BB4B-930051A38F8C}"/>
              </a:ext>
            </a:extLst>
          </p:cNvPr>
          <p:cNvSpPr/>
          <p:nvPr/>
        </p:nvSpPr>
        <p:spPr>
          <a:xfrm flipV="1">
            <a:off x="7910278" y="112649"/>
            <a:ext cx="1396062" cy="762000"/>
          </a:xfrm>
          <a:prstGeom prst="curvedUp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800">
              <a:solidFill>
                <a:prstClr val="black"/>
              </a:solidFill>
            </a:endParaRPr>
          </a:p>
        </p:txBody>
      </p:sp>
      <p:sp>
        <p:nvSpPr>
          <p:cNvPr id="8" name="Curved Up Arrow 15">
            <a:extLst>
              <a:ext uri="{FF2B5EF4-FFF2-40B4-BE49-F238E27FC236}">
                <a16:creationId xmlns:a16="http://schemas.microsoft.com/office/drawing/2014/main" id="{8BA73DDA-9726-B6A0-4183-A9B3533C04AF}"/>
              </a:ext>
            </a:extLst>
          </p:cNvPr>
          <p:cNvSpPr/>
          <p:nvPr/>
        </p:nvSpPr>
        <p:spPr>
          <a:xfrm flipV="1">
            <a:off x="2693870" y="112649"/>
            <a:ext cx="1464001" cy="762000"/>
          </a:xfrm>
          <a:prstGeom prst="curvedUp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800">
              <a:solidFill>
                <a:prstClr val="black"/>
              </a:solidFill>
            </a:endParaRPr>
          </a:p>
        </p:txBody>
      </p:sp>
    </p:spTree>
    <p:custDataLst>
      <p:tags r:id="rId1"/>
    </p:custDataLst>
    <p:extLst>
      <p:ext uri="{BB962C8B-B14F-4D97-AF65-F5344CB8AC3E}">
        <p14:creationId xmlns:p14="http://schemas.microsoft.com/office/powerpoint/2010/main" val="260914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825624"/>
            <a:ext cx="10515600" cy="322263"/>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12A3BC3D-CA56-BD4D-AE78-26CCC83DCC62}"/>
              </a:ext>
            </a:extLst>
          </p:cNvPr>
          <p:cNvSpPr>
            <a:spLocks noGrp="1"/>
          </p:cNvSpPr>
          <p:nvPr>
            <p:ph type="title"/>
          </p:nvPr>
        </p:nvSpPr>
        <p:spPr>
          <a:xfrm>
            <a:off x="838200" y="365125"/>
            <a:ext cx="10515600" cy="1325563"/>
          </a:xfrm>
        </p:spPr>
        <p:txBody>
          <a:bodyPr/>
          <a:lstStyle/>
          <a:p>
            <a:r>
              <a:rPr lang="en-US" dirty="0"/>
              <a:t>A Systematic Approach to Designing Secondary (Tier 2) Interventions</a:t>
            </a:r>
          </a:p>
        </p:txBody>
      </p:sp>
      <p:sp>
        <p:nvSpPr>
          <p:cNvPr id="49155" name="Rectangle 3"/>
          <p:cNvSpPr>
            <a:spLocks noGrp="1"/>
          </p:cNvSpPr>
          <p:nvPr>
            <p:ph idx="1"/>
          </p:nvPr>
        </p:nvSpPr>
        <p:spPr>
          <a:xfrm>
            <a:off x="838200" y="1825625"/>
            <a:ext cx="10515600" cy="4351338"/>
          </a:xfrm>
        </p:spPr>
        <p:txBody>
          <a:bodyPr>
            <a:noAutofit/>
          </a:bodyPr>
          <a:lstStyle/>
          <a:p>
            <a:pPr marL="0" indent="0">
              <a:buNone/>
            </a:pPr>
            <a:r>
              <a:rPr lang="en-US" sz="2000" dirty="0"/>
              <a:t>Step 1: Construct your assessment schedule</a:t>
            </a:r>
          </a:p>
          <a:p>
            <a:pPr marL="0" indent="0">
              <a:buNone/>
            </a:pPr>
            <a:r>
              <a:rPr lang="en-US" sz="2000" dirty="0"/>
              <a:t>Step 2: Identify your secondary (Tier 2) supports</a:t>
            </a:r>
          </a:p>
          <a:p>
            <a:pPr lvl="1"/>
            <a:r>
              <a:rPr lang="en-US" sz="2000" dirty="0"/>
              <a:t>Existing and new interventions</a:t>
            </a:r>
          </a:p>
          <a:p>
            <a:pPr marL="0" indent="0">
              <a:buNone/>
            </a:pPr>
            <a:r>
              <a:rPr lang="en-US" sz="2000" dirty="0"/>
              <a:t>Step 3: Determine entry criteria</a:t>
            </a:r>
          </a:p>
          <a:p>
            <a:pPr lvl="1"/>
            <a:r>
              <a:rPr lang="en-US" sz="2000" dirty="0"/>
              <a:t>Academic failure, behavior and academic screening scores, attendance data, etc.</a:t>
            </a:r>
          </a:p>
          <a:p>
            <a:pPr marL="0" indent="0">
              <a:buNone/>
            </a:pPr>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pPr marL="0" indent="0">
              <a:buNone/>
            </a:pPr>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pPr marL="0" indent="0">
              <a:buNone/>
            </a:pPr>
            <a:r>
              <a:rPr lang="en-US" sz="2000" dirty="0"/>
              <a:t>Step 6: Consider additional needs</a:t>
            </a:r>
          </a:p>
        </p:txBody>
      </p:sp>
    </p:spTree>
    <p:custDataLst>
      <p:tags r:id="rId1"/>
    </p:custDataLst>
    <p:extLst>
      <p:ext uri="{BB962C8B-B14F-4D97-AF65-F5344CB8AC3E}">
        <p14:creationId xmlns:p14="http://schemas.microsoft.com/office/powerpoint/2010/main" val="3004163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title="Ci3T Exemplar High School Assessment Schedule">
            <a:extLst>
              <a:ext uri="{FF2B5EF4-FFF2-40B4-BE49-F238E27FC236}">
                <a16:creationId xmlns:a16="http://schemas.microsoft.com/office/drawing/2014/main" id="{5EA15E44-0C48-8944-99F3-E71EBCEE4B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14713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Graphic 21" title="Laptop computer">
            <a:extLst>
              <a:ext uri="{FF2B5EF4-FFF2-40B4-BE49-F238E27FC236}">
                <a16:creationId xmlns:a16="http://schemas.microsoft.com/office/drawing/2014/main" id="{C0BD14F8-6728-0E4A-8622-941474AF5ED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8385" y="274800"/>
            <a:ext cx="2145415" cy="1938628"/>
          </a:xfrm>
          <a:prstGeom prst="rect">
            <a:avLst/>
          </a:prstGeom>
        </p:spPr>
      </p:pic>
      <p:grpSp>
        <p:nvGrpSpPr>
          <p:cNvPr id="23" name="Group 22" title="Dropbox open with menu screenshot">
            <a:extLst>
              <a:ext uri="{FF2B5EF4-FFF2-40B4-BE49-F238E27FC236}">
                <a16:creationId xmlns:a16="http://schemas.microsoft.com/office/drawing/2014/main" id="{BEDEFDC0-561F-C14F-89F9-F119FF03BA93}"/>
              </a:ext>
            </a:extLst>
          </p:cNvPr>
          <p:cNvGrpSpPr/>
          <p:nvPr/>
        </p:nvGrpSpPr>
        <p:grpSpPr>
          <a:xfrm>
            <a:off x="5426466" y="4781482"/>
            <a:ext cx="4763310" cy="1711393"/>
            <a:chOff x="1789043" y="4992210"/>
            <a:chExt cx="4763310" cy="1711393"/>
          </a:xfrm>
        </p:grpSpPr>
        <p:pic>
          <p:nvPicPr>
            <p:cNvPr id="24" name="Picture 23">
              <a:extLst>
                <a:ext uri="{FF2B5EF4-FFF2-40B4-BE49-F238E27FC236}">
                  <a16:creationId xmlns:a16="http://schemas.microsoft.com/office/drawing/2014/main" id="{3A3FF38A-1C66-4F49-BAD9-B7994227F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2957" y="4992210"/>
              <a:ext cx="3769396" cy="1711393"/>
            </a:xfrm>
            <a:prstGeom prst="rect">
              <a:avLst/>
            </a:prstGeom>
          </p:spPr>
        </p:pic>
        <p:sp>
          <p:nvSpPr>
            <p:cNvPr id="25" name="Rounded Rectangle 24">
              <a:extLst>
                <a:ext uri="{FF2B5EF4-FFF2-40B4-BE49-F238E27FC236}">
                  <a16:creationId xmlns:a16="http://schemas.microsoft.com/office/drawing/2014/main" id="{DA5FB6B4-62C5-A34F-8C0E-FF696B729030}"/>
                </a:ext>
              </a:extLst>
            </p:cNvPr>
            <p:cNvSpPr/>
            <p:nvPr/>
          </p:nvSpPr>
          <p:spPr>
            <a:xfrm>
              <a:off x="4051005" y="5092995"/>
              <a:ext cx="1286307" cy="393405"/>
            </a:xfrm>
            <a:prstGeom prst="roundRect">
              <a:avLst>
                <a:gd name="adj" fmla="val 9260"/>
              </a:avLst>
            </a:prstGeom>
            <a:noFill/>
            <a:ln w="76200">
              <a:solidFill>
                <a:srgbClr val="FF0000"/>
              </a:solidFill>
            </a:ln>
            <a:effectLst>
              <a:glow rad="635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6" name="Straight Arrow Connector 25">
              <a:extLst>
                <a:ext uri="{FF2B5EF4-FFF2-40B4-BE49-F238E27FC236}">
                  <a16:creationId xmlns:a16="http://schemas.microsoft.com/office/drawing/2014/main" id="{6B40C1AC-5C1A-4140-AFB0-A18D27D942EB}"/>
                </a:ext>
              </a:extLst>
            </p:cNvPr>
            <p:cNvCxnSpPr/>
            <p:nvPr/>
          </p:nvCxnSpPr>
          <p:spPr>
            <a:xfrm>
              <a:off x="1789043" y="6231421"/>
              <a:ext cx="12920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6AA67E1-2E63-9E4B-878F-88150CA17D62}"/>
              </a:ext>
            </a:extLst>
          </p:cNvPr>
          <p:cNvSpPr>
            <a:spLocks noGrp="1"/>
          </p:cNvSpPr>
          <p:nvPr>
            <p:ph type="title"/>
          </p:nvPr>
        </p:nvSpPr>
        <p:spPr>
          <a:xfrm>
            <a:off x="838200" y="365125"/>
            <a:ext cx="10515600" cy="1325563"/>
          </a:xfrm>
        </p:spPr>
        <p:txBody>
          <a:bodyPr>
            <a:normAutofit/>
          </a:bodyPr>
          <a:lstStyle/>
          <a:p>
            <a:r>
              <a:rPr lang="en-US"/>
              <a:t>Open your school’s folder on </a:t>
            </a:r>
            <a:r>
              <a:rPr lang="en-US" err="1"/>
              <a:t>dropbox.com</a:t>
            </a:r>
            <a:endParaRPr lang="en-US"/>
          </a:p>
        </p:txBody>
      </p:sp>
      <p:sp>
        <p:nvSpPr>
          <p:cNvPr id="5" name="Content Placeholder 4">
            <a:extLst>
              <a:ext uri="{FF2B5EF4-FFF2-40B4-BE49-F238E27FC236}">
                <a16:creationId xmlns:a16="http://schemas.microsoft.com/office/drawing/2014/main" id="{601880ED-2646-2CA1-934C-9BC87961D771}"/>
              </a:ext>
            </a:extLst>
          </p:cNvPr>
          <p:cNvSpPr>
            <a:spLocks noGrp="1"/>
          </p:cNvSpPr>
          <p:nvPr>
            <p:ph idx="1"/>
          </p:nvPr>
        </p:nvSpPr>
        <p:spPr/>
        <p:txBody>
          <a:bodyPr/>
          <a:lstStyle/>
          <a:p>
            <a:pPr marL="514350" indent="-514350">
              <a:buFont typeface="+mj-lt"/>
              <a:buAutoNum type="arabicPeriod"/>
            </a:pPr>
            <a:r>
              <a:rPr lang="en-US" dirty="0"/>
              <a:t>Open the “Ci3T Blueprint Materials” folder</a:t>
            </a:r>
          </a:p>
          <a:p>
            <a:pPr marL="514350" indent="-514350">
              <a:buFont typeface="+mj-lt"/>
              <a:buAutoNum type="arabicPeriod"/>
            </a:pPr>
            <a:r>
              <a:rPr lang="en-US" dirty="0"/>
              <a:t>Make a copy of </a:t>
            </a:r>
            <a:r>
              <a:rPr lang="en-US" b="1" dirty="0">
                <a:solidFill>
                  <a:schemeClr val="tx2"/>
                </a:solidFill>
              </a:rPr>
              <a:t>Ci3T Blueprint A Primary (Tier 1) Plan</a:t>
            </a:r>
            <a:r>
              <a:rPr lang="en-US" dirty="0">
                <a:solidFill>
                  <a:schemeClr val="tx2"/>
                </a:solidFill>
              </a:rPr>
              <a:t> </a:t>
            </a:r>
            <a:r>
              <a:rPr lang="en-US" dirty="0"/>
              <a:t>and rename to add the date to the end of the file name</a:t>
            </a:r>
          </a:p>
          <a:p>
            <a:pPr marL="514350" indent="-514350">
              <a:buFont typeface="+mj-lt"/>
              <a:buAutoNum type="arabicPeriod"/>
            </a:pPr>
            <a:r>
              <a:rPr lang="en-US" dirty="0"/>
              <a:t>Click the new file to start a preview</a:t>
            </a:r>
          </a:p>
          <a:p>
            <a:pPr marL="514350" indent="-514350">
              <a:buFont typeface="+mj-lt"/>
              <a:buAutoNum type="arabicPeriod"/>
            </a:pPr>
            <a:r>
              <a:rPr lang="en-US" dirty="0"/>
              <a:t>Click “Open with” in the top right, then Microsoft Word Online, which allows multiple people to edit together</a:t>
            </a:r>
          </a:p>
        </p:txBody>
      </p:sp>
      <p:sp>
        <p:nvSpPr>
          <p:cNvPr id="3" name="TextBox 2">
            <a:extLst>
              <a:ext uri="{FF2B5EF4-FFF2-40B4-BE49-F238E27FC236}">
                <a16:creationId xmlns:a16="http://schemas.microsoft.com/office/drawing/2014/main" id="{7018923F-02A0-A171-090A-AC8A3C8FCDF3}"/>
              </a:ext>
            </a:extLst>
          </p:cNvPr>
          <p:cNvSpPr txBox="1"/>
          <p:nvPr/>
        </p:nvSpPr>
        <p:spPr>
          <a:xfrm>
            <a:off x="1422063" y="5037013"/>
            <a:ext cx="3357520" cy="1200329"/>
          </a:xfrm>
          <a:prstGeom prst="rect">
            <a:avLst/>
          </a:prstGeom>
          <a:solidFill>
            <a:srgbClr val="FFFF00"/>
          </a:solidFill>
          <a:effectLst>
            <a:glow rad="228600">
              <a:schemeClr val="accent5">
                <a:satMod val="175000"/>
                <a:alpha val="40000"/>
              </a:schemeClr>
            </a:glow>
          </a:effectLst>
        </p:spPr>
        <p:txBody>
          <a:bodyPr wrap="square" rtlCol="0">
            <a:spAutoFit/>
          </a:bodyPr>
          <a:lstStyle/>
          <a:p>
            <a:pPr algn="ctr"/>
            <a:r>
              <a:rPr lang="en-US" sz="1800" dirty="0"/>
              <a:t>Also, please review feedback from your students </a:t>
            </a:r>
            <a:r>
              <a:rPr lang="en-US" sz="1800" b="1" dirty="0"/>
              <a:t>(Ci3T Student Session 3 Responses.pptx)</a:t>
            </a:r>
          </a:p>
        </p:txBody>
      </p:sp>
    </p:spTree>
    <p:custDataLst>
      <p:tags r:id="rId1"/>
    </p:custDataLst>
    <p:extLst>
      <p:ext uri="{BB962C8B-B14F-4D97-AF65-F5344CB8AC3E}">
        <p14:creationId xmlns:p14="http://schemas.microsoft.com/office/powerpoint/2010/main" val="14471228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3BB2683C-7AB3-928C-583C-5B8D3F4E6B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2AABA-3ED8-5D50-7363-6F4D734B9CFF}"/>
              </a:ext>
            </a:extLst>
          </p:cNvPr>
          <p:cNvSpPr txBox="1">
            <a:spLocks/>
          </p:cNvSpPr>
          <p:nvPr/>
        </p:nvSpPr>
        <p:spPr>
          <a:xfrm>
            <a:off x="838200" y="365127"/>
            <a:ext cx="10515600" cy="1325563"/>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Examining Academic and Behavioral Data: Middle and High School Levels</a:t>
            </a:r>
          </a:p>
        </p:txBody>
      </p:sp>
      <p:pic>
        <p:nvPicPr>
          <p:cNvPr id="3" name="Picture 2" title="SRSS GPA ODR course failures and attendance data spreadsheet">
            <a:extLst>
              <a:ext uri="{FF2B5EF4-FFF2-40B4-BE49-F238E27FC236}">
                <a16:creationId xmlns:a16="http://schemas.microsoft.com/office/drawing/2014/main" id="{97C8DCAF-497A-27B9-A543-231A3F702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998948"/>
            <a:ext cx="10896600" cy="4669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a:extLst>
              <a:ext uri="{FF2B5EF4-FFF2-40B4-BE49-F238E27FC236}">
                <a16:creationId xmlns:a16="http://schemas.microsoft.com/office/drawing/2014/main" id="{CD7AD748-2DE4-82C5-FC0E-68C037E645E1}"/>
              </a:ext>
            </a:extLst>
          </p:cNvPr>
          <p:cNvSpPr/>
          <p:nvPr/>
        </p:nvSpPr>
        <p:spPr>
          <a:xfrm>
            <a:off x="8273206" y="1828800"/>
            <a:ext cx="866775" cy="1442868"/>
          </a:xfrm>
          <a:prstGeom prst="downArrow">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sz="1800"/>
          </a:p>
        </p:txBody>
      </p:sp>
      <p:sp>
        <p:nvSpPr>
          <p:cNvPr id="5" name="Down Arrow 4">
            <a:extLst>
              <a:ext uri="{FF2B5EF4-FFF2-40B4-BE49-F238E27FC236}">
                <a16:creationId xmlns:a16="http://schemas.microsoft.com/office/drawing/2014/main" id="{007DD94B-8A4F-BF0A-4D38-45DE6A812292}"/>
              </a:ext>
            </a:extLst>
          </p:cNvPr>
          <p:cNvSpPr/>
          <p:nvPr/>
        </p:nvSpPr>
        <p:spPr>
          <a:xfrm>
            <a:off x="8858992" y="1828800"/>
            <a:ext cx="865188" cy="1442868"/>
          </a:xfrm>
          <a:prstGeom prst="downArrow">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sz="1800"/>
          </a:p>
        </p:txBody>
      </p:sp>
      <p:sp>
        <p:nvSpPr>
          <p:cNvPr id="6" name="Down Arrow 5">
            <a:extLst>
              <a:ext uri="{FF2B5EF4-FFF2-40B4-BE49-F238E27FC236}">
                <a16:creationId xmlns:a16="http://schemas.microsoft.com/office/drawing/2014/main" id="{8BC5C8C1-0F7B-6058-7157-BB0BDE40637D}"/>
              </a:ext>
            </a:extLst>
          </p:cNvPr>
          <p:cNvSpPr/>
          <p:nvPr/>
        </p:nvSpPr>
        <p:spPr>
          <a:xfrm>
            <a:off x="9488096" y="1828800"/>
            <a:ext cx="865188" cy="1442868"/>
          </a:xfrm>
          <a:prstGeom prst="downArrow">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sz="1800"/>
          </a:p>
        </p:txBody>
      </p:sp>
      <p:sp>
        <p:nvSpPr>
          <p:cNvPr id="7" name="Down Arrow 6">
            <a:extLst>
              <a:ext uri="{FF2B5EF4-FFF2-40B4-BE49-F238E27FC236}">
                <a16:creationId xmlns:a16="http://schemas.microsoft.com/office/drawing/2014/main" id="{EB6A7360-84DC-CC34-1EFD-A4720DAEDA29}"/>
              </a:ext>
            </a:extLst>
          </p:cNvPr>
          <p:cNvSpPr/>
          <p:nvPr/>
        </p:nvSpPr>
        <p:spPr>
          <a:xfrm>
            <a:off x="10086151" y="1828800"/>
            <a:ext cx="866775" cy="1442868"/>
          </a:xfrm>
          <a:prstGeom prst="downArrow">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sz="1800"/>
          </a:p>
        </p:txBody>
      </p:sp>
      <p:sp>
        <p:nvSpPr>
          <p:cNvPr id="8" name="Down Arrow 7">
            <a:extLst>
              <a:ext uri="{FF2B5EF4-FFF2-40B4-BE49-F238E27FC236}">
                <a16:creationId xmlns:a16="http://schemas.microsoft.com/office/drawing/2014/main" id="{343DF99F-A10F-FA50-4CF7-FD2E51214D7F}"/>
              </a:ext>
            </a:extLst>
          </p:cNvPr>
          <p:cNvSpPr/>
          <p:nvPr/>
        </p:nvSpPr>
        <p:spPr>
          <a:xfrm>
            <a:off x="10776589" y="1838325"/>
            <a:ext cx="865187" cy="1442868"/>
          </a:xfrm>
          <a:prstGeom prst="downArrow">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sz="1800"/>
          </a:p>
        </p:txBody>
      </p:sp>
    </p:spTree>
    <p:custDataLst>
      <p:tags r:id="rId1"/>
    </p:custDataLst>
    <p:extLst>
      <p:ext uri="{BB962C8B-B14F-4D97-AF65-F5344CB8AC3E}">
        <p14:creationId xmlns:p14="http://schemas.microsoft.com/office/powerpoint/2010/main" val="4452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9908C861-A821-0ACA-3248-FF4EF0ECB58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17A6824-2FE8-433A-D676-F18EAC9FCE34}"/>
              </a:ext>
            </a:extLst>
          </p:cNvPr>
          <p:cNvSpPr/>
          <p:nvPr/>
        </p:nvSpPr>
        <p:spPr>
          <a:xfrm>
            <a:off x="0" y="6458230"/>
            <a:ext cx="10668000" cy="400110"/>
          </a:xfrm>
          <a:prstGeom prst="rect">
            <a:avLst/>
          </a:prstGeom>
        </p:spPr>
        <p:txBody>
          <a:bodyPr wrap="square">
            <a:spAutoFit/>
          </a:bodyPr>
          <a:lstStyle/>
          <a:p>
            <a:pPr hangingPunct="0"/>
            <a:r>
              <a:rPr lang="en-US" sz="1000" dirty="0">
                <a:solidFill>
                  <a:schemeClr val="bg2"/>
                </a:solidFill>
              </a:rPr>
              <a:t>Lane, K. L., Oakes, W. P., Ennis, R. P., &amp; Hirsch, S. E. (2014). Identifying students for secondary and tertiary prevention efforts: How do we determine which students have Tier 2 and Tier 3 needs? </a:t>
            </a:r>
            <a:r>
              <a:rPr lang="en-US" sz="1000" i="1" dirty="0">
                <a:solidFill>
                  <a:schemeClr val="bg2"/>
                </a:solidFill>
              </a:rPr>
              <a:t>Preventing School Failure, 58, </a:t>
            </a:r>
            <a:r>
              <a:rPr lang="en-US" sz="1000" dirty="0">
                <a:solidFill>
                  <a:schemeClr val="bg2"/>
                </a:solidFill>
              </a:rPr>
              <a:t>171-182, DOI: 10.1080/1045988X.2014.895573</a:t>
            </a:r>
          </a:p>
        </p:txBody>
      </p:sp>
      <p:sp>
        <p:nvSpPr>
          <p:cNvPr id="2" name="Title 8">
            <a:extLst>
              <a:ext uri="{FF2B5EF4-FFF2-40B4-BE49-F238E27FC236}">
                <a16:creationId xmlns:a16="http://schemas.microsoft.com/office/drawing/2014/main" id="{C25623F6-C9A9-EEB6-9D43-612634CF201F}"/>
              </a:ext>
            </a:extLst>
          </p:cNvPr>
          <p:cNvSpPr txBox="1">
            <a:spLocks/>
          </p:cNvSpPr>
          <p:nvPr/>
        </p:nvSpPr>
        <p:spPr>
          <a:xfrm>
            <a:off x="200722" y="111747"/>
            <a:ext cx="983862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solidFill>
                  <a:srgbClr val="000000"/>
                </a:solidFill>
                <a:ea typeface="+mn-ea"/>
                <a:cs typeface="Times New Roman" panose="02020603050405020304" pitchFamily="18" charset="0"/>
              </a:rPr>
              <a:t>Examining Academic and Behavioral Data: Middle and High School Levels</a:t>
            </a:r>
            <a:endParaRPr lang="en-US" dirty="0"/>
          </a:p>
        </p:txBody>
      </p:sp>
      <p:pic>
        <p:nvPicPr>
          <p:cNvPr id="3" name="Picture 3" title="SRSS reading math ODR and attendance data spreadsheet">
            <a:extLst>
              <a:ext uri="{FF2B5EF4-FFF2-40B4-BE49-F238E27FC236}">
                <a16:creationId xmlns:a16="http://schemas.microsoft.com/office/drawing/2014/main" id="{CDE6C473-CA4D-D46B-87B8-62B75173D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0" y="1630020"/>
            <a:ext cx="7175500" cy="4635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a:extLst>
              <a:ext uri="{FF2B5EF4-FFF2-40B4-BE49-F238E27FC236}">
                <a16:creationId xmlns:a16="http://schemas.microsoft.com/office/drawing/2014/main" id="{A4D6DB67-E239-AB1F-723D-A7C4765DC63D}"/>
              </a:ext>
            </a:extLst>
          </p:cNvPr>
          <p:cNvSpPr/>
          <p:nvPr/>
        </p:nvSpPr>
        <p:spPr>
          <a:xfrm>
            <a:off x="4860234" y="1414150"/>
            <a:ext cx="865632" cy="1032836"/>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5" name="Down Arrow 4">
            <a:extLst>
              <a:ext uri="{FF2B5EF4-FFF2-40B4-BE49-F238E27FC236}">
                <a16:creationId xmlns:a16="http://schemas.microsoft.com/office/drawing/2014/main" id="{8F488EB3-90BD-7537-B501-DE2AC3CDE987}"/>
              </a:ext>
            </a:extLst>
          </p:cNvPr>
          <p:cNvSpPr/>
          <p:nvPr/>
        </p:nvSpPr>
        <p:spPr>
          <a:xfrm>
            <a:off x="5993295" y="1414150"/>
            <a:ext cx="865632" cy="1032836"/>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6" name="Down Arrow 5">
            <a:extLst>
              <a:ext uri="{FF2B5EF4-FFF2-40B4-BE49-F238E27FC236}">
                <a16:creationId xmlns:a16="http://schemas.microsoft.com/office/drawing/2014/main" id="{754DD5F7-7024-5B93-7482-684E94B5902B}"/>
              </a:ext>
            </a:extLst>
          </p:cNvPr>
          <p:cNvSpPr/>
          <p:nvPr/>
        </p:nvSpPr>
        <p:spPr>
          <a:xfrm>
            <a:off x="6967332" y="1414150"/>
            <a:ext cx="865632" cy="1032836"/>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7" name="Down Arrow 6">
            <a:extLst>
              <a:ext uri="{FF2B5EF4-FFF2-40B4-BE49-F238E27FC236}">
                <a16:creationId xmlns:a16="http://schemas.microsoft.com/office/drawing/2014/main" id="{31C38692-CB5A-0648-6BA7-8CDD143A9EB5}"/>
              </a:ext>
            </a:extLst>
          </p:cNvPr>
          <p:cNvSpPr/>
          <p:nvPr/>
        </p:nvSpPr>
        <p:spPr>
          <a:xfrm>
            <a:off x="7838662" y="1414150"/>
            <a:ext cx="865632" cy="1032836"/>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8" name="Down Arrow 7">
            <a:extLst>
              <a:ext uri="{FF2B5EF4-FFF2-40B4-BE49-F238E27FC236}">
                <a16:creationId xmlns:a16="http://schemas.microsoft.com/office/drawing/2014/main" id="{BE60BAFC-8BC2-1D99-7E9A-AB206240C218}"/>
              </a:ext>
            </a:extLst>
          </p:cNvPr>
          <p:cNvSpPr/>
          <p:nvPr/>
        </p:nvSpPr>
        <p:spPr>
          <a:xfrm>
            <a:off x="8702439" y="1413714"/>
            <a:ext cx="865632" cy="1033272"/>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54433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4D8AC902-1AF4-6FCD-D0A9-9FC4C9CCC08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521B758-AEF9-FF82-CDC4-1D8DA406317E}"/>
              </a:ext>
            </a:extLst>
          </p:cNvPr>
          <p:cNvSpPr/>
          <p:nvPr/>
        </p:nvSpPr>
        <p:spPr>
          <a:xfrm>
            <a:off x="-1" y="6433384"/>
            <a:ext cx="11095463" cy="400110"/>
          </a:xfrm>
          <a:prstGeom prst="rect">
            <a:avLst/>
          </a:prstGeom>
        </p:spPr>
        <p:txBody>
          <a:bodyPr wrap="square">
            <a:spAutoFit/>
          </a:bodyPr>
          <a:lstStyle/>
          <a:p>
            <a:pPr hangingPunct="0"/>
            <a:r>
              <a:rPr lang="en-US" sz="1000" dirty="0">
                <a:solidFill>
                  <a:schemeClr val="bg2"/>
                </a:solidFill>
              </a:rPr>
              <a:t>Lane, K. L., Oakes, W. P., Ennis, R. P., &amp; Hirsch, S. E. (2014). Identifying students for secondary and tertiary prevention efforts: How do we determine which students have Tier 2 and Tier 3 needs? </a:t>
            </a:r>
            <a:r>
              <a:rPr lang="en-US" sz="1000" i="1" dirty="0">
                <a:solidFill>
                  <a:schemeClr val="bg2"/>
                </a:solidFill>
              </a:rPr>
              <a:t>Preventing School Failure, 58, </a:t>
            </a:r>
            <a:r>
              <a:rPr lang="en-US" sz="1000" dirty="0">
                <a:solidFill>
                  <a:schemeClr val="bg2"/>
                </a:solidFill>
              </a:rPr>
              <a:t>171-182, DOI: 10.1080/1045988X.2014.895573</a:t>
            </a:r>
          </a:p>
        </p:txBody>
      </p:sp>
      <p:sp>
        <p:nvSpPr>
          <p:cNvPr id="2" name="Title 1">
            <a:extLst>
              <a:ext uri="{FF2B5EF4-FFF2-40B4-BE49-F238E27FC236}">
                <a16:creationId xmlns:a16="http://schemas.microsoft.com/office/drawing/2014/main" id="{96893432-1C4D-89AB-47C9-E9B8A8191576}"/>
              </a:ext>
            </a:extLst>
          </p:cNvPr>
          <p:cNvSpPr txBox="1">
            <a:spLocks/>
          </p:cNvSpPr>
          <p:nvPr/>
        </p:nvSpPr>
        <p:spPr>
          <a:xfrm>
            <a:off x="-1" y="0"/>
            <a:ext cx="1138539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solidFill>
                  <a:srgbClr val="000000"/>
                </a:solidFill>
                <a:ea typeface="+mn-ea"/>
                <a:cs typeface="Times New Roman" panose="02020603050405020304" pitchFamily="18" charset="0"/>
              </a:rPr>
              <a:t>Examining Academic and Behavioral Data:   </a:t>
            </a:r>
            <a:endParaRPr lang="en-US" dirty="0"/>
          </a:p>
          <a:p>
            <a:r>
              <a:rPr lang="en-US" dirty="0">
                <a:solidFill>
                  <a:srgbClr val="000000"/>
                </a:solidFill>
                <a:ea typeface="+mn-ea"/>
                <a:cs typeface="Times New Roman" panose="02020603050405020304" pitchFamily="18" charset="0"/>
              </a:rPr>
              <a:t>Elementary Level</a:t>
            </a:r>
            <a:endParaRPr lang="en-US" dirty="0"/>
          </a:p>
        </p:txBody>
      </p:sp>
      <p:pic>
        <p:nvPicPr>
          <p:cNvPr id="3" name="Picture 2" title="SRSS-IE reading math ODR and attendance data spreadsheet">
            <a:extLst>
              <a:ext uri="{FF2B5EF4-FFF2-40B4-BE49-F238E27FC236}">
                <a16:creationId xmlns:a16="http://schemas.microsoft.com/office/drawing/2014/main" id="{11055635-5D8C-5115-5AC4-C00228E095A9}"/>
              </a:ext>
            </a:extLst>
          </p:cNvPr>
          <p:cNvPicPr>
            <a:picLocks noChangeAspect="1"/>
          </p:cNvPicPr>
          <p:nvPr/>
        </p:nvPicPr>
        <p:blipFill rotWithShape="1">
          <a:blip r:embed="rId4">
            <a:extLst>
              <a:ext uri="{28A0092B-C50C-407E-A947-70E740481C1C}">
                <a14:useLocalDpi xmlns:a14="http://schemas.microsoft.com/office/drawing/2010/main" val="0"/>
              </a:ext>
            </a:extLst>
          </a:blip>
          <a:srcRect l="4479" t="23275" r="34375" b="10202"/>
          <a:stretch/>
        </p:blipFill>
        <p:spPr>
          <a:xfrm>
            <a:off x="1828800" y="1447801"/>
            <a:ext cx="8458200" cy="4985583"/>
          </a:xfrm>
          <a:prstGeom prst="rect">
            <a:avLst/>
          </a:prstGeom>
          <a:ln>
            <a:noFill/>
          </a:ln>
          <a:effectLst>
            <a:outerShdw blurRad="292100" dist="139700" dir="2700000" algn="tl" rotWithShape="0">
              <a:srgbClr val="333333">
                <a:alpha val="65000"/>
              </a:srgbClr>
            </a:outerShdw>
          </a:effectLst>
        </p:spPr>
        <p:style>
          <a:lnRef idx="1">
            <a:schemeClr val="accent5"/>
          </a:lnRef>
          <a:fillRef idx="2">
            <a:schemeClr val="accent5"/>
          </a:fillRef>
          <a:effectRef idx="1">
            <a:schemeClr val="accent5"/>
          </a:effectRef>
          <a:fontRef idx="minor">
            <a:schemeClr val="dk1"/>
          </a:fontRef>
        </p:style>
      </p:pic>
      <p:sp>
        <p:nvSpPr>
          <p:cNvPr id="4" name="Down Arrow 3">
            <a:extLst>
              <a:ext uri="{FF2B5EF4-FFF2-40B4-BE49-F238E27FC236}">
                <a16:creationId xmlns:a16="http://schemas.microsoft.com/office/drawing/2014/main" id="{57844187-4D2A-4ED6-6781-A7169D72C505}"/>
              </a:ext>
            </a:extLst>
          </p:cNvPr>
          <p:cNvSpPr/>
          <p:nvPr/>
        </p:nvSpPr>
        <p:spPr>
          <a:xfrm>
            <a:off x="5486400" y="1143000"/>
            <a:ext cx="865632" cy="978408"/>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5" name="Down Arrow 5">
            <a:extLst>
              <a:ext uri="{FF2B5EF4-FFF2-40B4-BE49-F238E27FC236}">
                <a16:creationId xmlns:a16="http://schemas.microsoft.com/office/drawing/2014/main" id="{25749F94-A96A-B094-1185-07746DF02B17}"/>
              </a:ext>
            </a:extLst>
          </p:cNvPr>
          <p:cNvSpPr/>
          <p:nvPr/>
        </p:nvSpPr>
        <p:spPr>
          <a:xfrm>
            <a:off x="6553200" y="1143000"/>
            <a:ext cx="865632" cy="978408"/>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6" name="Down Arrow 6">
            <a:extLst>
              <a:ext uri="{FF2B5EF4-FFF2-40B4-BE49-F238E27FC236}">
                <a16:creationId xmlns:a16="http://schemas.microsoft.com/office/drawing/2014/main" id="{0E987E59-81C2-F978-E29D-1F38E7891579}"/>
              </a:ext>
            </a:extLst>
          </p:cNvPr>
          <p:cNvSpPr/>
          <p:nvPr/>
        </p:nvSpPr>
        <p:spPr>
          <a:xfrm>
            <a:off x="7467600" y="1143000"/>
            <a:ext cx="865632" cy="978408"/>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7" name="Down Arrow 12">
            <a:extLst>
              <a:ext uri="{FF2B5EF4-FFF2-40B4-BE49-F238E27FC236}">
                <a16:creationId xmlns:a16="http://schemas.microsoft.com/office/drawing/2014/main" id="{C290405D-3598-FC3D-2492-0898A2006758}"/>
              </a:ext>
            </a:extLst>
          </p:cNvPr>
          <p:cNvSpPr/>
          <p:nvPr/>
        </p:nvSpPr>
        <p:spPr>
          <a:xfrm>
            <a:off x="8382000" y="1143000"/>
            <a:ext cx="865632" cy="978408"/>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dirty="0"/>
          </a:p>
        </p:txBody>
      </p:sp>
      <p:sp>
        <p:nvSpPr>
          <p:cNvPr id="8" name="Down Arrow 13">
            <a:extLst>
              <a:ext uri="{FF2B5EF4-FFF2-40B4-BE49-F238E27FC236}">
                <a16:creationId xmlns:a16="http://schemas.microsoft.com/office/drawing/2014/main" id="{10F5476B-AB6C-CF00-FB79-63EF79123B2D}"/>
              </a:ext>
            </a:extLst>
          </p:cNvPr>
          <p:cNvSpPr/>
          <p:nvPr/>
        </p:nvSpPr>
        <p:spPr>
          <a:xfrm>
            <a:off x="4267200" y="1143000"/>
            <a:ext cx="865632" cy="978408"/>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9" name="Down Arrow 10">
            <a:extLst>
              <a:ext uri="{FF2B5EF4-FFF2-40B4-BE49-F238E27FC236}">
                <a16:creationId xmlns:a16="http://schemas.microsoft.com/office/drawing/2014/main" id="{6AEA464E-B611-D196-1CD4-C6E2E3049741}"/>
              </a:ext>
            </a:extLst>
          </p:cNvPr>
          <p:cNvSpPr/>
          <p:nvPr/>
        </p:nvSpPr>
        <p:spPr>
          <a:xfrm>
            <a:off x="9220200" y="1143000"/>
            <a:ext cx="865632" cy="978408"/>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350600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325563"/>
          </a:xfrm>
        </p:spPr>
        <p:txBody>
          <a:bodyPr>
            <a:normAutofit/>
          </a:bodyPr>
          <a:lstStyle/>
          <a:p>
            <a:r>
              <a:rPr lang="en-US" dirty="0"/>
              <a:t>Review Ci3T Blueprint D Assessment Schedule</a:t>
            </a:r>
          </a:p>
        </p:txBody>
      </p:sp>
      <p:sp>
        <p:nvSpPr>
          <p:cNvPr id="5" name="Content Placeholder 4"/>
          <p:cNvSpPr>
            <a:spLocks noGrp="1"/>
          </p:cNvSpPr>
          <p:nvPr>
            <p:ph idx="1"/>
          </p:nvPr>
        </p:nvSpPr>
        <p:spPr>
          <a:xfrm>
            <a:off x="838200" y="1825625"/>
            <a:ext cx="10515600" cy="4351338"/>
          </a:xfrm>
        </p:spPr>
        <p:txBody>
          <a:bodyPr/>
          <a:lstStyle/>
          <a:p>
            <a:pPr marL="0" indent="0">
              <a:buNone/>
            </a:pPr>
            <a:r>
              <a:rPr lang="en-US" dirty="0">
                <a:solidFill>
                  <a:schemeClr val="tx2"/>
                </a:solidFill>
              </a:rPr>
              <a:t>Then</a:t>
            </a:r>
          </a:p>
          <a:p>
            <a:r>
              <a:rPr lang="en-US" dirty="0"/>
              <a:t>Make a master list of all “extra” supports</a:t>
            </a:r>
          </a:p>
          <a:p>
            <a:r>
              <a:rPr lang="en-US" dirty="0"/>
              <a:t>Create an intervention grid </a:t>
            </a:r>
          </a:p>
          <a:p>
            <a:r>
              <a:rPr lang="en-US" dirty="0"/>
              <a:t>Select additional supports with sufficient evidence to support their use</a:t>
            </a:r>
          </a:p>
          <a:p>
            <a:r>
              <a:rPr lang="en-US" dirty="0"/>
              <a:t>Enlist needed professional development to assist with implementation</a:t>
            </a:r>
          </a:p>
        </p:txBody>
      </p:sp>
    </p:spTree>
    <p:custDataLst>
      <p:tags r:id="rId1"/>
    </p:custDataLst>
    <p:extLst>
      <p:ext uri="{BB962C8B-B14F-4D97-AF65-F5344CB8AC3E}">
        <p14:creationId xmlns:p14="http://schemas.microsoft.com/office/powerpoint/2010/main" val="821124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199" y="2180258"/>
            <a:ext cx="10515599" cy="780421"/>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0914D531-9AE3-D24F-99CC-C6682BCA4F1D}"/>
              </a:ext>
            </a:extLst>
          </p:cNvPr>
          <p:cNvSpPr>
            <a:spLocks noGrp="1"/>
          </p:cNvSpPr>
          <p:nvPr>
            <p:ph type="title"/>
          </p:nvPr>
        </p:nvSpPr>
        <p:spPr>
          <a:xfrm>
            <a:off x="838200" y="365125"/>
            <a:ext cx="10515600" cy="1325563"/>
          </a:xfrm>
        </p:spPr>
        <p:txBody>
          <a:bodyPr/>
          <a:lstStyle/>
          <a:p>
            <a:r>
              <a:rPr lang="en-US" dirty="0"/>
              <a:t>A Systematic Approach to Designing Secondary (Tier 2) Interventions </a:t>
            </a:r>
          </a:p>
        </p:txBody>
      </p:sp>
      <p:sp>
        <p:nvSpPr>
          <p:cNvPr id="49155" name="Rectangle 3"/>
          <p:cNvSpPr>
            <a:spLocks noGrp="1"/>
          </p:cNvSpPr>
          <p:nvPr>
            <p:ph idx="1"/>
          </p:nvPr>
        </p:nvSpPr>
        <p:spPr>
          <a:xfrm>
            <a:off x="838200" y="1825625"/>
            <a:ext cx="10515600" cy="4351338"/>
          </a:xfrm>
        </p:spPr>
        <p:txBody>
          <a:bodyPr>
            <a:noAutofit/>
          </a:bodyPr>
          <a:lstStyle/>
          <a:p>
            <a:pPr marL="0" indent="0">
              <a:buNone/>
            </a:pPr>
            <a:r>
              <a:rPr lang="en-US" sz="2000" dirty="0"/>
              <a:t>Step 1: Construct your assessment schedule</a:t>
            </a:r>
          </a:p>
          <a:p>
            <a:pPr marL="0" indent="0">
              <a:buNone/>
            </a:pPr>
            <a:r>
              <a:rPr lang="en-US" sz="2000" dirty="0"/>
              <a:t>Step 2: Identify your secondary (Tier 2) supports</a:t>
            </a:r>
          </a:p>
          <a:p>
            <a:pPr lvl="1"/>
            <a:r>
              <a:rPr lang="en-US" sz="2000" dirty="0"/>
              <a:t>Existing and new interventions</a:t>
            </a:r>
          </a:p>
          <a:p>
            <a:pPr marL="0" indent="0">
              <a:buNone/>
            </a:pPr>
            <a:r>
              <a:rPr lang="en-US" sz="2000" dirty="0"/>
              <a:t>Step 3: Determine entry criteria</a:t>
            </a:r>
          </a:p>
          <a:p>
            <a:pPr lvl="1"/>
            <a:r>
              <a:rPr lang="en-US" sz="2000" dirty="0"/>
              <a:t>Academic failure, behavior and academic screening scores, attendance data, etc.</a:t>
            </a:r>
          </a:p>
          <a:p>
            <a:pPr marL="0" indent="0">
              <a:buNone/>
            </a:pPr>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pPr marL="0" indent="0">
              <a:buNone/>
            </a:pPr>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pPr marL="0" indent="0">
              <a:buNone/>
            </a:pPr>
            <a:r>
              <a:rPr lang="en-US" sz="2000" dirty="0"/>
              <a:t>Step 6: Consider additional needs</a:t>
            </a:r>
          </a:p>
        </p:txBody>
      </p:sp>
    </p:spTree>
    <p:custDataLst>
      <p:tags r:id="rId1"/>
    </p:custDataLst>
    <p:extLst>
      <p:ext uri="{BB962C8B-B14F-4D97-AF65-F5344CB8AC3E}">
        <p14:creationId xmlns:p14="http://schemas.microsoft.com/office/powerpoint/2010/main" val="3583653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7D191-02D7-9D47-BA9D-C14599E01970}"/>
              </a:ext>
            </a:extLst>
          </p:cNvPr>
          <p:cNvSpPr>
            <a:spLocks noGrp="1"/>
          </p:cNvSpPr>
          <p:nvPr>
            <p:ph type="title"/>
          </p:nvPr>
        </p:nvSpPr>
        <p:spPr>
          <a:xfrm>
            <a:off x="838200" y="365125"/>
            <a:ext cx="10515600" cy="1325563"/>
          </a:xfrm>
        </p:spPr>
        <p:txBody>
          <a:bodyPr/>
          <a:lstStyle/>
          <a:p>
            <a:r>
              <a:rPr lang="en-US" dirty="0"/>
              <a:t>Sample Secondary (Tier 2) Intervention Grid</a:t>
            </a:r>
          </a:p>
        </p:txBody>
      </p:sp>
      <p:graphicFrame>
        <p:nvGraphicFramePr>
          <p:cNvPr id="98341" name="Group 37"/>
          <p:cNvGraphicFramePr>
            <a:graphicFrameLocks noGrp="1"/>
          </p:cNvGraphicFramePr>
          <p:nvPr>
            <p:ph idx="1"/>
            <p:extLst>
              <p:ext uri="{D42A27DB-BD31-4B8C-83A1-F6EECF244321}">
                <p14:modId xmlns:p14="http://schemas.microsoft.com/office/powerpoint/2010/main" val="1242129401"/>
              </p:ext>
            </p:extLst>
          </p:nvPr>
        </p:nvGraphicFramePr>
        <p:xfrm>
          <a:off x="927409" y="1585858"/>
          <a:ext cx="10515597" cy="5081359"/>
        </p:xfrm>
        <a:graphic>
          <a:graphicData uri="http://schemas.openxmlformats.org/drawingml/2006/table">
            <a:tbl>
              <a:tblPr firstRow="1">
                <a:tableStyleId>{616DA210-FB5B-4158-B5E0-FEB733F419BA}</a:tableStyleId>
              </a:tblPr>
              <a:tblGrid>
                <a:gridCol w="1463040">
                  <a:extLst>
                    <a:ext uri="{9D8B030D-6E8A-4147-A177-3AD203B41FA5}">
                      <a16:colId xmlns:a16="http://schemas.microsoft.com/office/drawing/2014/main" val="20000"/>
                    </a:ext>
                  </a:extLst>
                </a:gridCol>
                <a:gridCol w="2743199">
                  <a:extLst>
                    <a:ext uri="{9D8B030D-6E8A-4147-A177-3AD203B41FA5}">
                      <a16:colId xmlns:a16="http://schemas.microsoft.com/office/drawing/2014/main" val="20001"/>
                    </a:ext>
                  </a:extLst>
                </a:gridCol>
                <a:gridCol w="2221229">
                  <a:extLst>
                    <a:ext uri="{9D8B030D-6E8A-4147-A177-3AD203B41FA5}">
                      <a16:colId xmlns:a16="http://schemas.microsoft.com/office/drawing/2014/main" val="20002"/>
                    </a:ext>
                  </a:extLst>
                </a:gridCol>
                <a:gridCol w="1754505">
                  <a:extLst>
                    <a:ext uri="{9D8B030D-6E8A-4147-A177-3AD203B41FA5}">
                      <a16:colId xmlns:a16="http://schemas.microsoft.com/office/drawing/2014/main" val="20003"/>
                    </a:ext>
                  </a:extLst>
                </a:gridCol>
                <a:gridCol w="2333624">
                  <a:extLst>
                    <a:ext uri="{9D8B030D-6E8A-4147-A177-3AD203B41FA5}">
                      <a16:colId xmlns:a16="http://schemas.microsoft.com/office/drawing/2014/main" val="20004"/>
                    </a:ext>
                  </a:extLst>
                </a:gridCol>
              </a:tblGrid>
              <a:tr h="8226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a:ln>
                            <a:noFill/>
                          </a:ln>
                          <a:solidFill>
                            <a:schemeClr val="bg1"/>
                          </a:solidFill>
                          <a:effectLst/>
                          <a:latin typeface="+mn-lt"/>
                        </a:rPr>
                        <a:t>Support</a:t>
                      </a:r>
                      <a:endParaRPr kumimoji="0" lang="en-US" sz="1700" b="1" i="0" u="none" strike="noStrike" cap="none" normalizeH="0" baseline="0">
                        <a:ln>
                          <a:noFill/>
                        </a:ln>
                        <a:solidFill>
                          <a:schemeClr val="bg1"/>
                        </a:solidFill>
                        <a:effectLst/>
                        <a:latin typeface="+mn-lt"/>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a:ln>
                            <a:noFill/>
                          </a:ln>
                          <a:solidFill>
                            <a:schemeClr val="bg1"/>
                          </a:solidFill>
                          <a:effectLst/>
                          <a:latin typeface="+mn-lt"/>
                        </a:rPr>
                        <a:t>Description</a:t>
                      </a:r>
                      <a:endParaRPr kumimoji="0" lang="en-US" sz="1700" b="1" i="0" u="none" strike="noStrike" cap="none" normalizeH="0" baseline="0">
                        <a:ln>
                          <a:noFill/>
                        </a:ln>
                        <a:solidFill>
                          <a:schemeClr val="bg1"/>
                        </a:solidFill>
                        <a:effectLst/>
                        <a:latin typeface="+mn-lt"/>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solidFill>
                            <a:schemeClr val="bg1"/>
                          </a:solidFill>
                          <a:effectLst/>
                          <a:latin typeface="+mn-lt"/>
                        </a:rPr>
                        <a:t>Schoolwide Data:  Entry Criteria</a:t>
                      </a:r>
                      <a:endParaRPr kumimoji="0" lang="en-US" sz="1700" b="1" i="0" u="none" strike="noStrike" cap="none" normalizeH="0" baseline="0" dirty="0">
                        <a:ln>
                          <a:noFill/>
                        </a:ln>
                        <a:solidFill>
                          <a:schemeClr val="bg1"/>
                        </a:solidFill>
                        <a:effectLst/>
                        <a:latin typeface="+mn-lt"/>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solidFill>
                            <a:schemeClr val="bg1"/>
                          </a:solidFill>
                          <a:effectLst/>
                          <a:latin typeface="+mn-lt"/>
                        </a:rPr>
                        <a:t>Data to Monitor Progress</a:t>
                      </a:r>
                      <a:endParaRPr kumimoji="0" lang="en-US" sz="1700" b="1" i="0" u="none" strike="noStrike" cap="none" normalizeH="0" baseline="0" dirty="0">
                        <a:ln>
                          <a:noFill/>
                        </a:ln>
                        <a:solidFill>
                          <a:schemeClr val="bg1"/>
                        </a:solidFill>
                        <a:effectLst/>
                        <a:latin typeface="+mn-lt"/>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solidFill>
                            <a:schemeClr val="bg1"/>
                          </a:solidFill>
                          <a:effectLst/>
                          <a:latin typeface="+mn-lt"/>
                        </a:rPr>
                        <a:t>Exit Criteria</a:t>
                      </a:r>
                      <a:endParaRPr kumimoji="0" lang="en-US" sz="1700" b="1" i="0" u="none" strike="noStrike" cap="none" normalizeH="0" baseline="0" dirty="0">
                        <a:ln>
                          <a:noFill/>
                        </a:ln>
                        <a:solidFill>
                          <a:schemeClr val="bg1"/>
                        </a:solidFill>
                        <a:effectLst/>
                        <a:latin typeface="+mn-lt"/>
                        <a:cs typeface="Arial" pitchFamily="34" charset="0"/>
                      </a:endParaRPr>
                    </a:p>
                  </a:txBody>
                  <a:tcPr marT="45722" marB="45722" horzOverflow="overflow">
                    <a:solidFill>
                      <a:schemeClr val="tx1">
                        <a:lumMod val="65000"/>
                        <a:lumOff val="35000"/>
                      </a:schemeClr>
                    </a:solidFill>
                  </a:tcPr>
                </a:tc>
                <a:extLst>
                  <a:ext uri="{0D108BD9-81ED-4DB2-BD59-A6C34878D82A}">
                    <a16:rowId xmlns:a16="http://schemas.microsoft.com/office/drawing/2014/main" val="10000"/>
                  </a:ext>
                </a:extLst>
              </a:tr>
              <a:tr h="17544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latin typeface="+mn-lt"/>
                        </a:rPr>
                        <a:t>Behavior Contract</a:t>
                      </a:r>
                      <a:endParaRPr kumimoji="0" lang="en-US" sz="1300" b="0" i="0" u="none" strike="noStrike" cap="none" normalizeH="0" baseline="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mn-lt"/>
                        </a:rPr>
                        <a:t>A written agreement between two parties used to specify the contingent relationship between the completion of a behavior and access to or delivery of a specific reward.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mn-lt"/>
                        </a:rPr>
                        <a:t>Contract may involve administrator, teacher, parent, and student.</a:t>
                      </a:r>
                      <a:endParaRPr kumimoji="0" lang="en-US" sz="1300" b="0" i="0" u="none" strike="noStrike" cap="none" normalizeH="0" baseline="0" dirty="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cs typeface="Arial" pitchFamily="34" charset="0"/>
                      </a:endParaRPr>
                    </a:p>
                  </a:txBody>
                  <a:tcPr marT="45722" marB="45722" horzOverflow="overflow">
                    <a:solidFill>
                      <a:schemeClr val="bg1">
                        <a:lumMod val="85000"/>
                      </a:schemeClr>
                    </a:solidFill>
                  </a:tcPr>
                </a:tc>
                <a:extLst>
                  <a:ext uri="{0D108BD9-81ED-4DB2-BD59-A6C34878D82A}">
                    <a16:rowId xmlns:a16="http://schemas.microsoft.com/office/drawing/2014/main" val="10001"/>
                  </a:ext>
                </a:extLst>
              </a:tr>
              <a:tr h="233815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a:ln>
                            <a:noFill/>
                          </a:ln>
                          <a:solidFill>
                            <a:schemeClr val="tx1"/>
                          </a:solidFill>
                          <a:effectLst/>
                          <a:latin typeface="+mn-lt"/>
                          <a:ea typeface="+mn-ea"/>
                          <a:cs typeface="Arial" panose="020B0604020202020204" pitchFamily="34" charset="0"/>
                        </a:rPr>
                        <a:t>Stepping Stones to Literacy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a:ln>
                            <a:noFill/>
                          </a:ln>
                          <a:solidFill>
                            <a:schemeClr val="tx1"/>
                          </a:solidFill>
                          <a:effectLst/>
                          <a:latin typeface="+mn-lt"/>
                          <a:ea typeface="+mn-ea"/>
                          <a:cs typeface="Arial" panose="020B0604020202020204" pitchFamily="34" charset="0"/>
                        </a:rPr>
                        <a:t>(Nelson, Cooper, &amp; Gonzalez, 2004)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chemeClr val="tx1"/>
                        </a:solidFill>
                        <a:effectLst/>
                        <a:latin typeface="+mn-lt"/>
                        <a:ea typeface="+mn-ea"/>
                        <a:cs typeface="Arial" panose="020B0604020202020204" pitchFamily="34" charset="0"/>
                      </a:endParaRPr>
                    </a:p>
                  </a:txBody>
                  <a:tcPr marT="45722" marB="45722"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Supplemental reading program to address rapid automatic naming, print awareness, alphabetic phonics, phonological awareness, listening comprehension.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K-3 Students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Small Group (&lt;5) or one-on-one format.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Five days/week for 15-20 minutes</a:t>
                      </a:r>
                    </a:p>
                  </a:txBody>
                  <a:tcPr marT="45722" marB="45722"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cs typeface="Arial" pitchFamily="34" charset="0"/>
                      </a:endParaRPr>
                    </a:p>
                  </a:txBody>
                  <a:tcPr marT="45722" marB="45722"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cs typeface="Arial" pitchFamily="34" charset="0"/>
                      </a:endParaRPr>
                    </a:p>
                  </a:txBody>
                  <a:tcPr marT="45722" marB="45722"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cs typeface="Arial" pitchFamily="34" charset="0"/>
                      </a:endParaRPr>
                    </a:p>
                  </a:txBody>
                  <a:tcPr marT="45722" marB="45722" horzOverflow="overflow">
                    <a:solidFill>
                      <a:schemeClr val="bg1">
                        <a:lumMod val="95000"/>
                      </a:schemeClr>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6915610" y="6369764"/>
            <a:ext cx="4527396" cy="246221"/>
          </a:xfrm>
          <a:prstGeom prst="rect">
            <a:avLst/>
          </a:prstGeom>
          <a:noFill/>
        </p:spPr>
        <p:txBody>
          <a:bodyPr wrap="square" rtlCol="0">
            <a:spAutoFit/>
          </a:bodyPr>
          <a:lstStyle/>
          <a:p>
            <a:r>
              <a:rPr lang="en-US" sz="1000" dirty="0">
                <a:solidFill>
                  <a:schemeClr val="tx1">
                    <a:lumMod val="65000"/>
                    <a:lumOff val="35000"/>
                  </a:schemeClr>
                </a:solidFill>
              </a:rPr>
              <a:t>For additional information, please see Lane, </a:t>
            </a:r>
            <a:r>
              <a:rPr lang="en-US" sz="1000" dirty="0" err="1">
                <a:solidFill>
                  <a:schemeClr val="tx1">
                    <a:lumMod val="65000"/>
                    <a:lumOff val="35000"/>
                  </a:schemeClr>
                </a:solidFill>
              </a:rPr>
              <a:t>Kalberg</a:t>
            </a:r>
            <a:r>
              <a:rPr lang="en-US" sz="1000" dirty="0">
                <a:solidFill>
                  <a:schemeClr val="tx1">
                    <a:lumMod val="65000"/>
                    <a:lumOff val="35000"/>
                  </a:schemeClr>
                </a:solidFill>
              </a:rPr>
              <a:t>, and Menzies (2009).</a:t>
            </a:r>
          </a:p>
        </p:txBody>
      </p:sp>
    </p:spTree>
    <p:custDataLst>
      <p:tags r:id="rId1"/>
    </p:custDataLst>
    <p:extLst>
      <p:ext uri="{BB962C8B-B14F-4D97-AF65-F5344CB8AC3E}">
        <p14:creationId xmlns:p14="http://schemas.microsoft.com/office/powerpoint/2010/main" val="1652940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9909" y="2997256"/>
            <a:ext cx="10426391" cy="640259"/>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00075591-5856-F244-B99B-A94240EA1FC9}"/>
              </a:ext>
            </a:extLst>
          </p:cNvPr>
          <p:cNvSpPr>
            <a:spLocks noGrp="1"/>
          </p:cNvSpPr>
          <p:nvPr>
            <p:ph type="title"/>
          </p:nvPr>
        </p:nvSpPr>
        <p:spPr>
          <a:xfrm>
            <a:off x="838200" y="365125"/>
            <a:ext cx="10515600" cy="1325563"/>
          </a:xfrm>
        </p:spPr>
        <p:txBody>
          <a:bodyPr/>
          <a:lstStyle/>
          <a:p>
            <a:r>
              <a:rPr lang="en-US"/>
              <a:t>A Systematic Approach to Designing Secondary (Tier 2) Interventions </a:t>
            </a:r>
          </a:p>
        </p:txBody>
      </p:sp>
      <p:sp>
        <p:nvSpPr>
          <p:cNvPr id="49155" name="Rectangle 3"/>
          <p:cNvSpPr>
            <a:spLocks noGrp="1"/>
          </p:cNvSpPr>
          <p:nvPr>
            <p:ph idx="1"/>
          </p:nvPr>
        </p:nvSpPr>
        <p:spPr>
          <a:xfrm>
            <a:off x="838200" y="1825625"/>
            <a:ext cx="10515600" cy="4351338"/>
          </a:xfrm>
        </p:spPr>
        <p:txBody>
          <a:bodyPr>
            <a:noAutofit/>
          </a:bodyPr>
          <a:lstStyle/>
          <a:p>
            <a:pPr marL="0" indent="0">
              <a:buNone/>
            </a:pPr>
            <a:r>
              <a:rPr lang="en-US" sz="2000" dirty="0"/>
              <a:t>Step 1: Construct your assessment schedule</a:t>
            </a:r>
          </a:p>
          <a:p>
            <a:pPr marL="0" indent="0">
              <a:buNone/>
            </a:pPr>
            <a:r>
              <a:rPr lang="en-US" sz="2000" dirty="0"/>
              <a:t>Step 2: Identify your secondary (Tier 2) supports</a:t>
            </a:r>
          </a:p>
          <a:p>
            <a:pPr lvl="1"/>
            <a:r>
              <a:rPr lang="en-US" sz="2000" dirty="0"/>
              <a:t>Existing and new interventions</a:t>
            </a:r>
          </a:p>
          <a:p>
            <a:pPr marL="0" indent="0">
              <a:buNone/>
            </a:pPr>
            <a:r>
              <a:rPr lang="en-US" sz="2000" dirty="0"/>
              <a:t>Step 3: Determine entry criteria</a:t>
            </a:r>
          </a:p>
          <a:p>
            <a:pPr lvl="1"/>
            <a:r>
              <a:rPr lang="en-US" sz="2000" dirty="0"/>
              <a:t>Academic failure, behavior and academic screening scores, attendance data, etc.</a:t>
            </a:r>
          </a:p>
          <a:p>
            <a:pPr marL="0" indent="0">
              <a:buNone/>
            </a:pPr>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pPr marL="0" indent="0">
              <a:buNone/>
            </a:pPr>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pPr marL="0" indent="0">
              <a:buNone/>
            </a:pPr>
            <a:r>
              <a:rPr lang="en-US" sz="2000" dirty="0"/>
              <a:t>Step 6: Consider additional needs</a:t>
            </a:r>
          </a:p>
        </p:txBody>
      </p:sp>
    </p:spTree>
    <p:custDataLst>
      <p:tags r:id="rId1"/>
    </p:custDataLst>
    <p:extLst>
      <p:ext uri="{BB962C8B-B14F-4D97-AF65-F5344CB8AC3E}">
        <p14:creationId xmlns:p14="http://schemas.microsoft.com/office/powerpoint/2010/main" val="25875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1F6FC-D3E1-234D-8C4F-454E39635A8F}"/>
              </a:ext>
            </a:extLst>
          </p:cNvPr>
          <p:cNvSpPr>
            <a:spLocks noGrp="1"/>
          </p:cNvSpPr>
          <p:nvPr>
            <p:ph type="title"/>
          </p:nvPr>
        </p:nvSpPr>
        <p:spPr>
          <a:xfrm>
            <a:off x="838200" y="365125"/>
            <a:ext cx="10515600" cy="1325563"/>
          </a:xfrm>
        </p:spPr>
        <p:txBody>
          <a:bodyPr/>
          <a:lstStyle/>
          <a:p>
            <a:r>
              <a:rPr lang="en-US" dirty="0"/>
              <a:t>Sample Secondary (Tier 2) Intervention Grid</a:t>
            </a:r>
          </a:p>
        </p:txBody>
      </p:sp>
      <p:graphicFrame>
        <p:nvGraphicFramePr>
          <p:cNvPr id="98341" name="Group 37"/>
          <p:cNvGraphicFramePr>
            <a:graphicFrameLocks noGrp="1"/>
          </p:cNvGraphicFramePr>
          <p:nvPr>
            <p:ph idx="1"/>
            <p:extLst>
              <p:ext uri="{D42A27DB-BD31-4B8C-83A1-F6EECF244321}">
                <p14:modId xmlns:p14="http://schemas.microsoft.com/office/powerpoint/2010/main" val="2606160057"/>
              </p:ext>
            </p:extLst>
          </p:nvPr>
        </p:nvGraphicFramePr>
        <p:xfrm>
          <a:off x="899713" y="1590162"/>
          <a:ext cx="10515597" cy="5100322"/>
        </p:xfrm>
        <a:graphic>
          <a:graphicData uri="http://schemas.openxmlformats.org/drawingml/2006/table">
            <a:tbl>
              <a:tblPr firstRow="1">
                <a:tableStyleId>{616DA210-FB5B-4158-B5E0-FEB733F419BA}</a:tableStyleId>
              </a:tblPr>
              <a:tblGrid>
                <a:gridCol w="1463040">
                  <a:extLst>
                    <a:ext uri="{9D8B030D-6E8A-4147-A177-3AD203B41FA5}">
                      <a16:colId xmlns:a16="http://schemas.microsoft.com/office/drawing/2014/main" val="20000"/>
                    </a:ext>
                  </a:extLst>
                </a:gridCol>
                <a:gridCol w="3268979">
                  <a:extLst>
                    <a:ext uri="{9D8B030D-6E8A-4147-A177-3AD203B41FA5}">
                      <a16:colId xmlns:a16="http://schemas.microsoft.com/office/drawing/2014/main" val="20001"/>
                    </a:ext>
                  </a:extLst>
                </a:gridCol>
                <a:gridCol w="2453640">
                  <a:extLst>
                    <a:ext uri="{9D8B030D-6E8A-4147-A177-3AD203B41FA5}">
                      <a16:colId xmlns:a16="http://schemas.microsoft.com/office/drawing/2014/main" val="20002"/>
                    </a:ext>
                  </a:extLst>
                </a:gridCol>
                <a:gridCol w="1752599">
                  <a:extLst>
                    <a:ext uri="{9D8B030D-6E8A-4147-A177-3AD203B41FA5}">
                      <a16:colId xmlns:a16="http://schemas.microsoft.com/office/drawing/2014/main" val="20003"/>
                    </a:ext>
                  </a:extLst>
                </a:gridCol>
                <a:gridCol w="1577339">
                  <a:extLst>
                    <a:ext uri="{9D8B030D-6E8A-4147-A177-3AD203B41FA5}">
                      <a16:colId xmlns:a16="http://schemas.microsoft.com/office/drawing/2014/main" val="20004"/>
                    </a:ext>
                  </a:extLst>
                </a:gridCol>
              </a:tblGrid>
              <a:tr h="4938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solidFill>
                            <a:schemeClr val="bg1"/>
                          </a:solidFill>
                          <a:effectLst/>
                        </a:rPr>
                        <a:t>Support</a:t>
                      </a:r>
                      <a:endParaRPr kumimoji="0" lang="en-US" sz="1600" b="1" i="0" u="none" strike="noStrike" cap="none" normalizeH="0" baseline="0">
                        <a:ln>
                          <a:noFill/>
                        </a:ln>
                        <a:solidFill>
                          <a:schemeClr val="bg1"/>
                        </a:solidFill>
                        <a:effectLst/>
                        <a:latin typeface="Arial" pitchFamily="34" charset="0"/>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chemeClr val="bg1"/>
                          </a:solidFill>
                          <a:effectLst/>
                        </a:rPr>
                        <a:t>Description</a:t>
                      </a:r>
                      <a:endParaRPr kumimoji="0" lang="en-US" sz="1600" b="1" i="0" u="none" strike="noStrike" cap="none" normalizeH="0" baseline="0" dirty="0">
                        <a:ln>
                          <a:noFill/>
                        </a:ln>
                        <a:solidFill>
                          <a:schemeClr val="bg1"/>
                        </a:solidFill>
                        <a:effectLst/>
                        <a:latin typeface="Arial" pitchFamily="34" charset="0"/>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err="1">
                          <a:ln>
                            <a:noFill/>
                          </a:ln>
                          <a:solidFill>
                            <a:schemeClr val="bg1"/>
                          </a:solidFill>
                          <a:effectLst/>
                        </a:rPr>
                        <a:t>Schoolwide</a:t>
                      </a:r>
                      <a:r>
                        <a:rPr kumimoji="0" lang="en-US" sz="1600" u="none" strike="noStrike" cap="none" normalizeH="0" baseline="0">
                          <a:ln>
                            <a:noFill/>
                          </a:ln>
                          <a:solidFill>
                            <a:schemeClr val="bg1"/>
                          </a:solidFill>
                          <a:effectLst/>
                        </a:rPr>
                        <a:t> Data:  Entry Criteria</a:t>
                      </a:r>
                      <a:endParaRPr kumimoji="0" lang="en-US" sz="1600" b="1" i="0" u="none" strike="noStrike" cap="none" normalizeH="0" baseline="0">
                        <a:ln>
                          <a:noFill/>
                        </a:ln>
                        <a:solidFill>
                          <a:schemeClr val="bg1"/>
                        </a:solidFill>
                        <a:effectLst/>
                        <a:latin typeface="Arial" pitchFamily="34" charset="0"/>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solidFill>
                            <a:schemeClr val="bg1"/>
                          </a:solidFill>
                          <a:effectLst/>
                        </a:rPr>
                        <a:t>Data to Monitor Progress</a:t>
                      </a:r>
                      <a:endParaRPr kumimoji="0" lang="en-US" sz="1400" b="1" i="0" u="none" strike="noStrike" cap="none" normalizeH="0" baseline="0">
                        <a:ln>
                          <a:noFill/>
                        </a:ln>
                        <a:solidFill>
                          <a:schemeClr val="bg1"/>
                        </a:solidFill>
                        <a:effectLst/>
                        <a:latin typeface="Arial" pitchFamily="34" charset="0"/>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solidFill>
                            <a:schemeClr val="bg1"/>
                          </a:solidFill>
                          <a:effectLst/>
                        </a:rPr>
                        <a:t>Exit Criteria</a:t>
                      </a:r>
                      <a:endParaRPr kumimoji="0" lang="en-US" sz="1600" b="1" i="0" u="none" strike="noStrike" cap="none" normalizeH="0" baseline="0">
                        <a:ln>
                          <a:noFill/>
                        </a:ln>
                        <a:solidFill>
                          <a:schemeClr val="bg1"/>
                        </a:solidFill>
                        <a:effectLst/>
                        <a:latin typeface="Arial" pitchFamily="34" charset="0"/>
                        <a:cs typeface="Arial" pitchFamily="34" charset="0"/>
                      </a:endParaRPr>
                    </a:p>
                  </a:txBody>
                  <a:tcPr marT="45722" marB="45722" horzOverflow="overflow">
                    <a:solidFill>
                      <a:schemeClr val="tx1">
                        <a:lumMod val="65000"/>
                        <a:lumOff val="35000"/>
                      </a:schemeClr>
                    </a:solidFill>
                  </a:tcPr>
                </a:tc>
                <a:extLst>
                  <a:ext uri="{0D108BD9-81ED-4DB2-BD59-A6C34878D82A}">
                    <a16:rowId xmlns:a16="http://schemas.microsoft.com/office/drawing/2014/main" val="10000"/>
                  </a:ext>
                </a:extLst>
              </a:tr>
              <a:tr h="19303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a:ln>
                            <a:noFill/>
                          </a:ln>
                          <a:effectLst/>
                          <a:latin typeface="+mn-lt"/>
                        </a:rPr>
                        <a:t>Behavior Contract</a:t>
                      </a:r>
                      <a:endParaRPr kumimoji="0" lang="en-US" sz="1500" b="0" i="0" u="none" strike="noStrike" cap="none" normalizeH="0" baseline="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latin typeface="+mn-lt"/>
                        </a:rPr>
                        <a:t>A written agreement between two parties used to specify the contingent relationship between the completion of a behavior and access to or delivery of a specific reward.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latin typeface="+mn-lt"/>
                        </a:rPr>
                        <a:t>Contract may involve administrator, teacher, parent, and student.</a:t>
                      </a:r>
                      <a:endParaRPr kumimoji="0" lang="en-US" sz="1500" b="0" i="0" u="none" strike="noStrike" cap="none" normalizeH="0" baseline="0" dirty="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sng" strike="noStrike" cap="none" normalizeH="0" baseline="0" dirty="0">
                          <a:ln>
                            <a:noFill/>
                          </a:ln>
                          <a:effectLst/>
                          <a:latin typeface="+mn-lt"/>
                          <a:cs typeface="Arial" panose="020B0604020202020204" pitchFamily="34" charset="0"/>
                        </a:rPr>
                        <a:t>Behavior</a:t>
                      </a:r>
                      <a:r>
                        <a:rPr kumimoji="0" lang="en-US" sz="1500" u="none" strike="noStrike" cap="none" normalizeH="0" baseline="0" dirty="0">
                          <a:ln>
                            <a:noFill/>
                          </a:ln>
                          <a:effectLst/>
                          <a:latin typeface="+mn-lt"/>
                          <a:cs typeface="Arial" panose="020B0604020202020204" pitchFamily="34" charset="0"/>
                        </a:rPr>
                        <a:t>: SRSS - mod to high risk</a:t>
                      </a:r>
                      <a:br>
                        <a:rPr kumimoji="0" lang="en-US" sz="1500" u="none" strike="noStrike" cap="none" normalizeH="0" baseline="0" dirty="0">
                          <a:ln>
                            <a:noFill/>
                          </a:ln>
                          <a:effectLst/>
                          <a:latin typeface="+mn-lt"/>
                          <a:cs typeface="Arial" panose="020B0604020202020204" pitchFamily="34" charset="0"/>
                        </a:rPr>
                      </a:br>
                      <a:r>
                        <a:rPr kumimoji="0" lang="en-US" sz="1500" u="sng" strike="noStrike" cap="none" normalizeH="0" baseline="0" dirty="0">
                          <a:ln>
                            <a:noFill/>
                          </a:ln>
                          <a:effectLst/>
                          <a:latin typeface="+mn-lt"/>
                          <a:cs typeface="Arial" panose="020B0604020202020204" pitchFamily="34" charset="0"/>
                        </a:rPr>
                        <a:t>Academic</a:t>
                      </a:r>
                      <a:r>
                        <a:rPr kumimoji="0" lang="en-US" sz="1500" u="none" strike="noStrike" cap="none" normalizeH="0" baseline="0" dirty="0">
                          <a:ln>
                            <a:noFill/>
                          </a:ln>
                          <a:effectLst/>
                          <a:latin typeface="+mn-lt"/>
                          <a:cs typeface="Arial" panose="020B0604020202020204" pitchFamily="34" charset="0"/>
                        </a:rPr>
                        <a:t>: 2 or more missing assignments within a grading period</a:t>
                      </a:r>
                      <a:endParaRPr kumimoji="0" lang="en-US" sz="1500" b="0" i="0" u="none" strike="noStrike" cap="none" normalizeH="0" baseline="0" dirty="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a:txBody>
                  <a:tcPr marT="45722" marB="45722" horzOverflow="overflow">
                    <a:solidFill>
                      <a:schemeClr val="bg1">
                        <a:lumMod val="85000"/>
                      </a:schemeClr>
                    </a:solidFill>
                  </a:tcPr>
                </a:tc>
                <a:extLst>
                  <a:ext uri="{0D108BD9-81ED-4DB2-BD59-A6C34878D82A}">
                    <a16:rowId xmlns:a16="http://schemas.microsoft.com/office/drawing/2014/main" val="10001"/>
                  </a:ext>
                </a:extLst>
              </a:tr>
              <a:tr h="25908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cap="none" normalizeH="0" baseline="0">
                          <a:ln>
                            <a:noFill/>
                          </a:ln>
                          <a:solidFill>
                            <a:schemeClr val="tx1"/>
                          </a:solidFill>
                          <a:effectLst/>
                          <a:latin typeface="+mn-lt"/>
                          <a:ea typeface="+mn-ea"/>
                          <a:cs typeface="Arial" panose="020B0604020202020204" pitchFamily="34" charset="0"/>
                        </a:rPr>
                        <a:t>Stepping Stones to Literacy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cap="none" normalizeH="0" baseline="0">
                          <a:ln>
                            <a:noFill/>
                          </a:ln>
                          <a:solidFill>
                            <a:schemeClr val="tx1"/>
                          </a:solidFill>
                          <a:effectLst/>
                          <a:latin typeface="+mn-lt"/>
                          <a:ea typeface="+mn-ea"/>
                          <a:cs typeface="Arial" panose="020B0604020202020204" pitchFamily="34" charset="0"/>
                        </a:rPr>
                        <a:t>(Nelson, Cooper, &amp; Gonzalez, 2004)</a:t>
                      </a:r>
                    </a:p>
                  </a:txBody>
                  <a:tcPr marT="45722" marB="45722"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Supplemental reading program to address rapid automatic naming, print awareness, alphabetic phonics, phonological awareness, listening comprehension.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K-3 Students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Small Group (&lt;5) or one-on-one format.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Five days/week for 15-20 minutes</a:t>
                      </a:r>
                    </a:p>
                  </a:txBody>
                  <a:tcPr marT="45722" marB="45722"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500" u="sng" strike="noStrike" cap="none" normalizeH="0" baseline="0" dirty="0">
                          <a:ln>
                            <a:noFill/>
                          </a:ln>
                          <a:effectLst/>
                          <a:latin typeface="+mn-lt"/>
                          <a:cs typeface="Arial" panose="020B0604020202020204" pitchFamily="34" charset="0"/>
                        </a:rPr>
                        <a:t>Academic: </a:t>
                      </a:r>
                      <a:r>
                        <a:rPr kumimoji="0" lang="en-US" sz="1500" u="none" strike="noStrike" cap="none" normalizeH="0" baseline="0" dirty="0">
                          <a:ln>
                            <a:noFill/>
                          </a:ln>
                          <a:effectLst/>
                          <a:latin typeface="+mn-lt"/>
                          <a:cs typeface="Arial" panose="020B0604020202020204" pitchFamily="34" charset="0"/>
                        </a:rPr>
                        <a:t> K-3 Students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500" u="none" strike="noStrike" cap="none" normalizeH="0" baseline="0" dirty="0" err="1">
                          <a:ln>
                            <a:noFill/>
                          </a:ln>
                          <a:effectLst/>
                          <a:latin typeface="+mn-lt"/>
                          <a:cs typeface="Arial" panose="020B0604020202020204" pitchFamily="34" charset="0"/>
                        </a:rPr>
                        <a:t>AIMSweb</a:t>
                      </a:r>
                      <a:r>
                        <a:rPr kumimoji="0" lang="en-US" sz="1500" u="none" strike="noStrike" cap="none" normalizeH="0" baseline="0" dirty="0">
                          <a:ln>
                            <a:noFill/>
                          </a:ln>
                          <a:effectLst/>
                          <a:latin typeface="+mn-lt"/>
                          <a:cs typeface="Arial" panose="020B0604020202020204" pitchFamily="34" charset="0"/>
                        </a:rPr>
                        <a:t> reading—deficient or emerging in Fall and Winter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500" b="1" u="none" strike="noStrike" cap="none" normalizeH="0" baseline="0" dirty="0">
                          <a:ln>
                            <a:noFill/>
                          </a:ln>
                          <a:effectLst/>
                          <a:latin typeface="+mn-lt"/>
                          <a:cs typeface="Arial" panose="020B0604020202020204" pitchFamily="34" charset="0"/>
                        </a:rPr>
                        <a:t>And</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500" u="sng" strike="noStrike" cap="none" normalizeH="0" baseline="0" dirty="0">
                          <a:ln>
                            <a:noFill/>
                          </a:ln>
                          <a:effectLst/>
                          <a:latin typeface="+mn-lt"/>
                          <a:cs typeface="Arial" panose="020B0604020202020204" pitchFamily="34" charset="0"/>
                        </a:rPr>
                        <a:t>Behavior: </a:t>
                      </a:r>
                      <a:r>
                        <a:rPr kumimoji="0" lang="en-US" sz="1500" u="none" strike="noStrike" cap="none" normalizeH="0" baseline="0" dirty="0">
                          <a:ln>
                            <a:noFill/>
                          </a:ln>
                          <a:effectLst/>
                          <a:latin typeface="+mn-lt"/>
                          <a:cs typeface="Arial" panose="020B0604020202020204" pitchFamily="34" charset="0"/>
                        </a:rPr>
                        <a:t>SSBD exceeded normative criteria for internalizing or externalizing dimension</a:t>
                      </a:r>
                    </a:p>
                  </a:txBody>
                  <a:tcPr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a:txBody>
                  <a:tcPr marT="45722" marB="45722"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T="45722" marB="45722" horzOverflow="overflow">
                    <a:solidFill>
                      <a:schemeClr val="bg1">
                        <a:lumMod val="95000"/>
                      </a:schemeClr>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6924907" y="6369764"/>
            <a:ext cx="4367380" cy="246221"/>
          </a:xfrm>
          <a:prstGeom prst="rect">
            <a:avLst/>
          </a:prstGeom>
          <a:noFill/>
        </p:spPr>
        <p:txBody>
          <a:bodyPr wrap="square" rtlCol="0">
            <a:spAutoFit/>
          </a:bodyPr>
          <a:lstStyle/>
          <a:p>
            <a:r>
              <a:rPr lang="en-US" sz="1000" dirty="0">
                <a:solidFill>
                  <a:schemeClr val="tx1">
                    <a:lumMod val="65000"/>
                    <a:lumOff val="35000"/>
                  </a:schemeClr>
                </a:solidFill>
              </a:rPr>
              <a:t>For additional information, please see Lane, </a:t>
            </a:r>
            <a:r>
              <a:rPr lang="en-US" sz="1000" dirty="0" err="1">
                <a:solidFill>
                  <a:schemeClr val="tx1">
                    <a:lumMod val="65000"/>
                    <a:lumOff val="35000"/>
                  </a:schemeClr>
                </a:solidFill>
              </a:rPr>
              <a:t>Kalberg</a:t>
            </a:r>
            <a:r>
              <a:rPr lang="en-US" sz="1000" dirty="0">
                <a:solidFill>
                  <a:schemeClr val="tx1">
                    <a:lumMod val="65000"/>
                    <a:lumOff val="35000"/>
                  </a:schemeClr>
                </a:solidFill>
              </a:rPr>
              <a:t>, and Menzies (2009).</a:t>
            </a:r>
          </a:p>
        </p:txBody>
      </p:sp>
    </p:spTree>
    <p:custDataLst>
      <p:tags r:id="rId1"/>
    </p:custDataLst>
    <p:extLst>
      <p:ext uri="{BB962C8B-B14F-4D97-AF65-F5344CB8AC3E}">
        <p14:creationId xmlns:p14="http://schemas.microsoft.com/office/powerpoint/2010/main" val="13844432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7694" y="3729669"/>
            <a:ext cx="10396189" cy="1611352"/>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03C7942B-21D2-9E48-B7EF-C789C2CBC103}"/>
              </a:ext>
            </a:extLst>
          </p:cNvPr>
          <p:cNvSpPr>
            <a:spLocks noGrp="1"/>
          </p:cNvSpPr>
          <p:nvPr>
            <p:ph type="title"/>
          </p:nvPr>
        </p:nvSpPr>
        <p:spPr>
          <a:xfrm>
            <a:off x="838200" y="365125"/>
            <a:ext cx="10515600" cy="1325563"/>
          </a:xfrm>
        </p:spPr>
        <p:txBody>
          <a:bodyPr/>
          <a:lstStyle/>
          <a:p>
            <a:r>
              <a:rPr lang="en-US"/>
              <a:t>A Systematic Approach to Designing Secondary (Tier 2) Interventions </a:t>
            </a:r>
          </a:p>
        </p:txBody>
      </p:sp>
      <p:sp>
        <p:nvSpPr>
          <p:cNvPr id="49155" name="Rectangle 3"/>
          <p:cNvSpPr>
            <a:spLocks noGrp="1"/>
          </p:cNvSpPr>
          <p:nvPr>
            <p:ph idx="1"/>
          </p:nvPr>
        </p:nvSpPr>
        <p:spPr>
          <a:xfrm>
            <a:off x="838200" y="1825625"/>
            <a:ext cx="10515600" cy="4351338"/>
          </a:xfrm>
        </p:spPr>
        <p:txBody>
          <a:bodyPr>
            <a:noAutofit/>
          </a:bodyPr>
          <a:lstStyle/>
          <a:p>
            <a:pPr marL="0" indent="0">
              <a:buNone/>
            </a:pPr>
            <a:r>
              <a:rPr lang="en-US" sz="2000" dirty="0"/>
              <a:t>Step 1: Construct your assessment schedule</a:t>
            </a:r>
          </a:p>
          <a:p>
            <a:pPr marL="0" indent="0">
              <a:buNone/>
            </a:pPr>
            <a:r>
              <a:rPr lang="en-US" sz="2000" dirty="0"/>
              <a:t>Step 2: Identify your secondary (Tier 2) supports</a:t>
            </a:r>
          </a:p>
          <a:p>
            <a:pPr lvl="1"/>
            <a:r>
              <a:rPr lang="en-US" sz="2000" dirty="0"/>
              <a:t>Existing and new interventions</a:t>
            </a:r>
          </a:p>
          <a:p>
            <a:pPr marL="0" indent="0">
              <a:buNone/>
            </a:pPr>
            <a:r>
              <a:rPr lang="en-US" sz="2000" dirty="0"/>
              <a:t>Step 3: Determine entry criteria</a:t>
            </a:r>
          </a:p>
          <a:p>
            <a:pPr lvl="1"/>
            <a:r>
              <a:rPr lang="en-US" sz="2000" dirty="0"/>
              <a:t>Academic failure, behavior and academic screening scores, attendance data, etc.</a:t>
            </a:r>
          </a:p>
          <a:p>
            <a:pPr marL="0" indent="0">
              <a:buNone/>
            </a:pPr>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pPr marL="0" indent="0">
              <a:buNone/>
            </a:pPr>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pPr marL="0" indent="0">
              <a:buNone/>
            </a:pPr>
            <a:r>
              <a:rPr lang="en-US" sz="2000" dirty="0"/>
              <a:t>Step 6: Consider additional needs</a:t>
            </a:r>
          </a:p>
        </p:txBody>
      </p:sp>
    </p:spTree>
    <p:custDataLst>
      <p:tags r:id="rId1"/>
    </p:custDataLst>
    <p:extLst>
      <p:ext uri="{BB962C8B-B14F-4D97-AF65-F5344CB8AC3E}">
        <p14:creationId xmlns:p14="http://schemas.microsoft.com/office/powerpoint/2010/main" val="3958370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5341B-996B-7D43-9035-96F0CB7382CD}"/>
              </a:ext>
            </a:extLst>
          </p:cNvPr>
          <p:cNvSpPr>
            <a:spLocks noGrp="1"/>
          </p:cNvSpPr>
          <p:nvPr>
            <p:ph type="title"/>
          </p:nvPr>
        </p:nvSpPr>
        <p:spPr>
          <a:xfrm>
            <a:off x="838200" y="365125"/>
            <a:ext cx="10515600" cy="1325563"/>
          </a:xfrm>
        </p:spPr>
        <p:txBody>
          <a:bodyPr/>
          <a:lstStyle/>
          <a:p>
            <a:r>
              <a:rPr lang="en-US" dirty="0"/>
              <a:t>Sample Secondary (Tier 2) Intervention Grid</a:t>
            </a:r>
          </a:p>
        </p:txBody>
      </p:sp>
      <p:graphicFrame>
        <p:nvGraphicFramePr>
          <p:cNvPr id="98341" name="Group 37"/>
          <p:cNvGraphicFramePr>
            <a:graphicFrameLocks noGrp="1"/>
          </p:cNvGraphicFramePr>
          <p:nvPr>
            <p:ph idx="1"/>
            <p:extLst>
              <p:ext uri="{D42A27DB-BD31-4B8C-83A1-F6EECF244321}">
                <p14:modId xmlns:p14="http://schemas.microsoft.com/office/powerpoint/2010/main" val="1145438992"/>
              </p:ext>
            </p:extLst>
          </p:nvPr>
        </p:nvGraphicFramePr>
        <p:xfrm>
          <a:off x="838203" y="1602600"/>
          <a:ext cx="10515597" cy="5218773"/>
        </p:xfrm>
        <a:graphic>
          <a:graphicData uri="http://schemas.openxmlformats.org/drawingml/2006/table">
            <a:tbl>
              <a:tblPr firstRow="1">
                <a:tableStyleId>{616DA210-FB5B-4158-B5E0-FEB733F419BA}</a:tableStyleId>
              </a:tblPr>
              <a:tblGrid>
                <a:gridCol w="1463040">
                  <a:extLst>
                    <a:ext uri="{9D8B030D-6E8A-4147-A177-3AD203B41FA5}">
                      <a16:colId xmlns:a16="http://schemas.microsoft.com/office/drawing/2014/main" val="20000"/>
                    </a:ext>
                  </a:extLst>
                </a:gridCol>
                <a:gridCol w="2743199">
                  <a:extLst>
                    <a:ext uri="{9D8B030D-6E8A-4147-A177-3AD203B41FA5}">
                      <a16:colId xmlns:a16="http://schemas.microsoft.com/office/drawing/2014/main" val="20001"/>
                    </a:ext>
                  </a:extLst>
                </a:gridCol>
                <a:gridCol w="2221229">
                  <a:extLst>
                    <a:ext uri="{9D8B030D-6E8A-4147-A177-3AD203B41FA5}">
                      <a16:colId xmlns:a16="http://schemas.microsoft.com/office/drawing/2014/main" val="20002"/>
                    </a:ext>
                  </a:extLst>
                </a:gridCol>
                <a:gridCol w="1754505">
                  <a:extLst>
                    <a:ext uri="{9D8B030D-6E8A-4147-A177-3AD203B41FA5}">
                      <a16:colId xmlns:a16="http://schemas.microsoft.com/office/drawing/2014/main" val="20003"/>
                    </a:ext>
                  </a:extLst>
                </a:gridCol>
                <a:gridCol w="2333624">
                  <a:extLst>
                    <a:ext uri="{9D8B030D-6E8A-4147-A177-3AD203B41FA5}">
                      <a16:colId xmlns:a16="http://schemas.microsoft.com/office/drawing/2014/main" val="20004"/>
                    </a:ext>
                  </a:extLst>
                </a:gridCol>
              </a:tblGrid>
              <a:tr h="8752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solidFill>
                            <a:schemeClr val="bg1"/>
                          </a:solidFill>
                          <a:effectLst/>
                        </a:rPr>
                        <a:t>Support</a:t>
                      </a:r>
                      <a:endParaRPr kumimoji="0" lang="en-US" sz="1800" b="1" i="0" u="none" strike="noStrike" cap="none" normalizeH="0" baseline="0">
                        <a:ln>
                          <a:noFill/>
                        </a:ln>
                        <a:solidFill>
                          <a:schemeClr val="bg1"/>
                        </a:solidFill>
                        <a:effectLst/>
                        <a:latin typeface="Arial" pitchFamily="34" charset="0"/>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rPr>
                        <a:t>Description</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rPr>
                        <a:t>Schoolwide Data:  Entry Criteria</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solidFill>
                            <a:schemeClr val="bg1"/>
                          </a:solidFill>
                          <a:effectLst/>
                        </a:rPr>
                        <a:t>Data to Monitor Progress</a:t>
                      </a:r>
                      <a:endParaRPr kumimoji="0" lang="en-US" sz="1800" b="1" i="0" u="none" strike="noStrike" cap="none" normalizeH="0" baseline="0">
                        <a:ln>
                          <a:noFill/>
                        </a:ln>
                        <a:solidFill>
                          <a:schemeClr val="bg1"/>
                        </a:solidFill>
                        <a:effectLst/>
                        <a:latin typeface="Arial" pitchFamily="34" charset="0"/>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solidFill>
                            <a:schemeClr val="bg1"/>
                          </a:solidFill>
                          <a:effectLst/>
                        </a:rPr>
                        <a:t>Exit Criteria</a:t>
                      </a:r>
                      <a:endParaRPr kumimoji="0" lang="en-US" sz="1800" b="1" i="0" u="none" strike="noStrike" cap="none" normalizeH="0" baseline="0">
                        <a:ln>
                          <a:noFill/>
                        </a:ln>
                        <a:solidFill>
                          <a:schemeClr val="bg1"/>
                        </a:solidFill>
                        <a:effectLst/>
                        <a:latin typeface="Arial" pitchFamily="34" charset="0"/>
                        <a:cs typeface="Arial" pitchFamily="34" charset="0"/>
                      </a:endParaRPr>
                    </a:p>
                  </a:txBody>
                  <a:tcPr marT="45722" marB="45722" horzOverflow="overflow">
                    <a:solidFill>
                      <a:schemeClr val="tx1">
                        <a:lumMod val="65000"/>
                        <a:lumOff val="35000"/>
                      </a:schemeClr>
                    </a:solidFill>
                  </a:tcPr>
                </a:tc>
                <a:extLst>
                  <a:ext uri="{0D108BD9-81ED-4DB2-BD59-A6C34878D82A}">
                    <a16:rowId xmlns:a16="http://schemas.microsoft.com/office/drawing/2014/main" val="10000"/>
                  </a:ext>
                </a:extLst>
              </a:tr>
              <a:tr h="179421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latin typeface="+mn-lt"/>
                        </a:rPr>
                        <a:t>Behavior Contract</a:t>
                      </a:r>
                      <a:endParaRPr kumimoji="0" lang="en-US" sz="1300" b="0" i="0" u="none" strike="noStrike" cap="none" normalizeH="0" baseline="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mn-lt"/>
                        </a:rPr>
                        <a:t>A written agreement between two parties used to specify the contingent relationship between the completion of a behavior and access to or delivery of a specific reward.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mn-lt"/>
                        </a:rPr>
                        <a:t>Contract may involve administrator, teacher, parent, and student.</a:t>
                      </a:r>
                      <a:endParaRPr kumimoji="0" lang="en-US" sz="1300" b="0" i="0" u="none" strike="noStrike" cap="none" normalizeH="0" baseline="0" dirty="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sng" strike="noStrike" cap="none" normalizeH="0" baseline="0" dirty="0">
                          <a:ln>
                            <a:noFill/>
                          </a:ln>
                          <a:effectLst/>
                          <a:latin typeface="+mn-lt"/>
                          <a:cs typeface="Arial" panose="020B0604020202020204" pitchFamily="34" charset="0"/>
                        </a:rPr>
                        <a:t>Behavior</a:t>
                      </a:r>
                      <a:r>
                        <a:rPr kumimoji="0" lang="en-US" sz="1300" u="none" strike="noStrike" cap="none" normalizeH="0" baseline="0" dirty="0">
                          <a:ln>
                            <a:noFill/>
                          </a:ln>
                          <a:effectLst/>
                          <a:latin typeface="+mn-lt"/>
                          <a:cs typeface="Arial" panose="020B0604020202020204" pitchFamily="34" charset="0"/>
                        </a:rPr>
                        <a:t>: SRSS - mod to high risk</a:t>
                      </a:r>
                      <a:br>
                        <a:rPr kumimoji="0" lang="en-US" sz="1300" u="none" strike="noStrike" cap="none" normalizeH="0" baseline="0" dirty="0">
                          <a:ln>
                            <a:noFill/>
                          </a:ln>
                          <a:effectLst/>
                          <a:latin typeface="+mn-lt"/>
                          <a:cs typeface="Arial" panose="020B0604020202020204" pitchFamily="34" charset="0"/>
                        </a:rPr>
                      </a:br>
                      <a:r>
                        <a:rPr kumimoji="0" lang="en-US" sz="1300" u="sng" strike="noStrike" cap="none" normalizeH="0" baseline="0" dirty="0">
                          <a:ln>
                            <a:noFill/>
                          </a:ln>
                          <a:effectLst/>
                          <a:latin typeface="+mn-lt"/>
                          <a:cs typeface="Arial" panose="020B0604020202020204" pitchFamily="34" charset="0"/>
                        </a:rPr>
                        <a:t>Academic</a:t>
                      </a:r>
                      <a:r>
                        <a:rPr kumimoji="0" lang="en-US" sz="1300" u="none" strike="noStrike" cap="none" normalizeH="0" baseline="0" dirty="0">
                          <a:ln>
                            <a:noFill/>
                          </a:ln>
                          <a:effectLst/>
                          <a:latin typeface="+mn-lt"/>
                          <a:cs typeface="Arial" panose="020B0604020202020204" pitchFamily="34" charset="0"/>
                        </a:rPr>
                        <a:t>: 2 or more missing assignments within a grading period</a:t>
                      </a:r>
                      <a:endParaRPr kumimoji="0" lang="en-US" sz="1300" b="0" i="0" u="none" strike="noStrike" cap="none" normalizeH="0" baseline="0" dirty="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mn-lt"/>
                          <a:cs typeface="Arial" panose="020B0604020202020204" pitchFamily="34" charset="0"/>
                        </a:rPr>
                        <a:t>Work completion, or other behavior addressed in contract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u="none" strike="noStrike" cap="none" normalizeH="0" baseline="0" dirty="0">
                        <a:ln>
                          <a:noFill/>
                        </a:ln>
                        <a:effectLst/>
                        <a:latin typeface="+mn-lt"/>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300" b="0" i="0" u="none" strike="noStrike" cap="none" normalizeH="0" baseline="0" dirty="0">
                          <a:ln>
                            <a:noFill/>
                          </a:ln>
                          <a:solidFill>
                            <a:schemeClr val="tx1"/>
                          </a:solidFill>
                          <a:effectLst/>
                          <a:latin typeface="+mn-lt"/>
                          <a:cs typeface="Arial" pitchFamily="34" charset="0"/>
                        </a:rPr>
                        <a:t>Treatment Integrity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00" b="0" i="0" u="none" strike="noStrike" cap="none" normalizeH="0" baseline="0" dirty="0">
                          <a:ln>
                            <a:noFill/>
                          </a:ln>
                          <a:solidFill>
                            <a:schemeClr val="tx1"/>
                          </a:solidFill>
                          <a:effectLst/>
                          <a:latin typeface="+mn-lt"/>
                          <a:cs typeface="Arial" pitchFamily="34" charset="0"/>
                        </a:rPr>
                        <a:t>Social Validity</a:t>
                      </a: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cs typeface="Arial" pitchFamily="34" charset="0"/>
                      </a:endParaRPr>
                    </a:p>
                  </a:txBody>
                  <a:tcPr marT="45722" marB="45722" horzOverflow="overflow">
                    <a:solidFill>
                      <a:schemeClr val="bg1">
                        <a:lumMod val="85000"/>
                      </a:schemeClr>
                    </a:solidFill>
                  </a:tcPr>
                </a:tc>
                <a:extLst>
                  <a:ext uri="{0D108BD9-81ED-4DB2-BD59-A6C34878D82A}">
                    <a16:rowId xmlns:a16="http://schemas.microsoft.com/office/drawing/2014/main" val="10001"/>
                  </a:ext>
                </a:extLst>
              </a:tr>
              <a:tr h="242984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a:ln>
                            <a:noFill/>
                          </a:ln>
                          <a:solidFill>
                            <a:schemeClr val="tx1"/>
                          </a:solidFill>
                          <a:effectLst/>
                          <a:latin typeface="+mn-lt"/>
                          <a:ea typeface="+mn-ea"/>
                          <a:cs typeface="Arial" panose="020B0604020202020204" pitchFamily="34" charset="0"/>
                        </a:rPr>
                        <a:t>Stepping Stones to Literacy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a:ln>
                            <a:noFill/>
                          </a:ln>
                          <a:solidFill>
                            <a:schemeClr val="tx1"/>
                          </a:solidFill>
                          <a:effectLst/>
                          <a:latin typeface="+mn-lt"/>
                          <a:ea typeface="+mn-ea"/>
                          <a:cs typeface="Arial" panose="020B0604020202020204" pitchFamily="34" charset="0"/>
                        </a:rPr>
                        <a:t>(Nelson, Cooper, &amp; Gonzalez, 2004)</a:t>
                      </a:r>
                      <a:endParaRPr kumimoji="0" lang="en-US" sz="13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endParaRPr>
                    </a:p>
                  </a:txBody>
                  <a:tcPr marT="45722" marB="45722"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Supplemental reading program to address rapid automatic naming, print awareness, alphabetic phonics, phonological awareness, listening comprehension.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K-3 Students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Small Group (&lt;5) or one-on-one format.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a:ln>
                            <a:noFill/>
                          </a:ln>
                          <a:solidFill>
                            <a:schemeClr val="tx1"/>
                          </a:solidFill>
                          <a:effectLst/>
                          <a:latin typeface="+mn-lt"/>
                          <a:ea typeface="ＭＳ Ｐゴシック" pitchFamily="34" charset="-128"/>
                          <a:cs typeface="Arial" panose="020B0604020202020204" pitchFamily="34" charset="0"/>
                        </a:rPr>
                        <a:t>Five days/week for 15-20 minutes</a:t>
                      </a:r>
                    </a:p>
                  </a:txBody>
                  <a:tcPr marT="45722" marB="45722"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300" u="sng" strike="noStrike" cap="none" normalizeH="0" baseline="0">
                          <a:ln>
                            <a:noFill/>
                          </a:ln>
                          <a:effectLst/>
                          <a:latin typeface="+mn-lt"/>
                          <a:cs typeface="Arial" panose="020B0604020202020204" pitchFamily="34" charset="0"/>
                        </a:rPr>
                        <a:t>Academic: </a:t>
                      </a:r>
                      <a:r>
                        <a:rPr kumimoji="0" lang="en-US" sz="1300" u="none" strike="noStrike" cap="none" normalizeH="0" baseline="0">
                          <a:ln>
                            <a:noFill/>
                          </a:ln>
                          <a:effectLst/>
                          <a:latin typeface="+mn-lt"/>
                          <a:cs typeface="Arial" panose="020B0604020202020204" pitchFamily="34" charset="0"/>
                        </a:rPr>
                        <a:t> K-3 Students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300" u="none" strike="noStrike" cap="none" normalizeH="0" baseline="0" err="1">
                          <a:ln>
                            <a:noFill/>
                          </a:ln>
                          <a:effectLst/>
                          <a:latin typeface="+mn-lt"/>
                          <a:cs typeface="Arial" panose="020B0604020202020204" pitchFamily="34" charset="0"/>
                        </a:rPr>
                        <a:t>AIMSweb</a:t>
                      </a:r>
                      <a:r>
                        <a:rPr kumimoji="0" lang="en-US" sz="1300" u="none" strike="noStrike" cap="none" normalizeH="0" baseline="0">
                          <a:ln>
                            <a:noFill/>
                          </a:ln>
                          <a:effectLst/>
                          <a:latin typeface="+mn-lt"/>
                          <a:cs typeface="Arial" panose="020B0604020202020204" pitchFamily="34" charset="0"/>
                        </a:rPr>
                        <a:t> reading—deficient or emerging in Fall and Winter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300" u="none" strike="noStrike" cap="none" normalizeH="0" baseline="0">
                        <a:ln>
                          <a:noFill/>
                        </a:ln>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300" u="none" strike="noStrike" cap="none" normalizeH="0" baseline="0">
                          <a:ln>
                            <a:noFill/>
                          </a:ln>
                          <a:effectLst/>
                          <a:latin typeface="+mn-lt"/>
                          <a:cs typeface="Arial" panose="020B0604020202020204" pitchFamily="34" charset="0"/>
                        </a:rPr>
                        <a:t>And</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300" u="none" strike="noStrike" cap="none" normalizeH="0" baseline="0">
                        <a:ln>
                          <a:noFill/>
                        </a:ln>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300" u="sng" strike="noStrike" cap="none" normalizeH="0" baseline="0">
                          <a:ln>
                            <a:noFill/>
                          </a:ln>
                          <a:effectLst/>
                          <a:latin typeface="+mn-lt"/>
                          <a:cs typeface="Arial" panose="020B0604020202020204" pitchFamily="34" charset="0"/>
                        </a:rPr>
                        <a:t>Behavior: </a:t>
                      </a:r>
                      <a:r>
                        <a:rPr kumimoji="0" lang="en-US" sz="1300" u="none" strike="noStrike" cap="none" normalizeH="0" baseline="0">
                          <a:ln>
                            <a:noFill/>
                          </a:ln>
                          <a:effectLst/>
                          <a:latin typeface="+mn-lt"/>
                          <a:cs typeface="Arial" panose="020B0604020202020204" pitchFamily="34" charset="0"/>
                        </a:rPr>
                        <a:t>SSBD exceeded normative criteria for internalizing or externalizing dimension</a:t>
                      </a:r>
                    </a:p>
                  </a:txBody>
                  <a:tcPr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300" b="0" i="0" u="none" strike="noStrike" cap="none" normalizeH="0" baseline="0" dirty="0">
                          <a:ln>
                            <a:noFill/>
                          </a:ln>
                          <a:solidFill>
                            <a:schemeClr val="tx1"/>
                          </a:solidFill>
                          <a:effectLst/>
                          <a:latin typeface="+mn-lt"/>
                          <a:cs typeface="Arial" pitchFamily="34" charset="0"/>
                        </a:rPr>
                        <a:t>Weekly reading probes—</a:t>
                      </a:r>
                      <a:r>
                        <a:rPr kumimoji="0" lang="en-US" sz="1300" b="0" i="0" u="none" strike="noStrike" cap="none" normalizeH="0" baseline="0" dirty="0" err="1">
                          <a:ln>
                            <a:noFill/>
                          </a:ln>
                          <a:solidFill>
                            <a:schemeClr val="tx1"/>
                          </a:solidFill>
                          <a:effectLst/>
                          <a:latin typeface="+mn-lt"/>
                          <a:cs typeface="Arial" pitchFamily="34" charset="0"/>
                        </a:rPr>
                        <a:t>AIMSweb</a:t>
                      </a:r>
                      <a:endParaRPr kumimoji="0" lang="en-US" sz="1300" b="0" i="0" u="none" strike="noStrike" cap="none" normalizeH="0" baseline="0" dirty="0">
                        <a:ln>
                          <a:noFill/>
                        </a:ln>
                        <a:solidFill>
                          <a:schemeClr val="tx1"/>
                        </a:solidFill>
                        <a:effectLst/>
                        <a:latin typeface="+mn-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300" b="0" i="0" u="none" strike="noStrike" cap="none" normalizeH="0" baseline="0" dirty="0">
                        <a:ln>
                          <a:noFill/>
                        </a:ln>
                        <a:solidFill>
                          <a:schemeClr val="tx1"/>
                        </a:solidFill>
                        <a:effectLst/>
                        <a:latin typeface="+mn-lt"/>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300" b="0" i="0" u="none" strike="noStrike" cap="none" normalizeH="0" baseline="0" dirty="0">
                          <a:ln>
                            <a:noFill/>
                          </a:ln>
                          <a:solidFill>
                            <a:schemeClr val="tx1"/>
                          </a:solidFill>
                          <a:effectLst/>
                          <a:latin typeface="+mn-lt"/>
                          <a:cs typeface="Arial" pitchFamily="34" charset="0"/>
                        </a:rPr>
                        <a:t>Treatment Integrity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00" b="0" i="0" u="none" strike="noStrike" cap="none" normalizeH="0" baseline="0" dirty="0">
                          <a:ln>
                            <a:noFill/>
                          </a:ln>
                          <a:solidFill>
                            <a:schemeClr val="tx1"/>
                          </a:solidFill>
                          <a:effectLst/>
                          <a:latin typeface="+mn-lt"/>
                          <a:cs typeface="Arial" pitchFamily="34" charset="0"/>
                        </a:rPr>
                        <a:t>Social Validity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300" b="0" i="0" u="none" strike="noStrike" cap="none" normalizeH="0" baseline="0" dirty="0">
                        <a:ln>
                          <a:noFill/>
                        </a:ln>
                        <a:solidFill>
                          <a:schemeClr val="tx1"/>
                        </a:solidFill>
                        <a:effectLst/>
                        <a:latin typeface="+mn-lt"/>
                        <a:cs typeface="Arial" pitchFamily="34" charset="0"/>
                      </a:endParaRPr>
                    </a:p>
                  </a:txBody>
                  <a:tcPr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cs typeface="Arial" pitchFamily="34" charset="0"/>
                      </a:endParaRPr>
                    </a:p>
                  </a:txBody>
                  <a:tcPr marT="45722" marB="45722" horzOverflow="overflow">
                    <a:solidFill>
                      <a:schemeClr val="bg1">
                        <a:lumMod val="95000"/>
                      </a:schemeClr>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7081024" y="6492875"/>
            <a:ext cx="4509589" cy="246221"/>
          </a:xfrm>
          <a:prstGeom prst="rect">
            <a:avLst/>
          </a:prstGeom>
          <a:noFill/>
        </p:spPr>
        <p:txBody>
          <a:bodyPr wrap="square" rtlCol="0">
            <a:spAutoFit/>
          </a:bodyPr>
          <a:lstStyle/>
          <a:p>
            <a:r>
              <a:rPr lang="en-US" sz="1000" dirty="0">
                <a:solidFill>
                  <a:schemeClr val="tx1">
                    <a:lumMod val="65000"/>
                    <a:lumOff val="35000"/>
                  </a:schemeClr>
                </a:solidFill>
              </a:rPr>
              <a:t>For additional information, please see Lane, </a:t>
            </a:r>
            <a:r>
              <a:rPr lang="en-US" sz="1000" dirty="0" err="1">
                <a:solidFill>
                  <a:schemeClr val="tx1">
                    <a:lumMod val="65000"/>
                    <a:lumOff val="35000"/>
                  </a:schemeClr>
                </a:solidFill>
              </a:rPr>
              <a:t>Kalberg</a:t>
            </a:r>
            <a:r>
              <a:rPr lang="en-US" sz="1000" dirty="0">
                <a:solidFill>
                  <a:schemeClr val="tx1">
                    <a:lumMod val="65000"/>
                    <a:lumOff val="35000"/>
                  </a:schemeClr>
                </a:solidFill>
              </a:rPr>
              <a:t>, and Menzies (2009).</a:t>
            </a:r>
          </a:p>
        </p:txBody>
      </p:sp>
    </p:spTree>
    <p:custDataLst>
      <p:tags r:id="rId1"/>
    </p:custDataLst>
    <p:extLst>
      <p:ext uri="{BB962C8B-B14F-4D97-AF65-F5344CB8AC3E}">
        <p14:creationId xmlns:p14="http://schemas.microsoft.com/office/powerpoint/2010/main" val="1916732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3856D8-37B9-F5CF-CD0C-004AAAC1488D}"/>
              </a:ext>
            </a:extLst>
          </p:cNvPr>
          <p:cNvSpPr txBox="1"/>
          <p:nvPr/>
        </p:nvSpPr>
        <p:spPr>
          <a:xfrm>
            <a:off x="1065759" y="6201730"/>
            <a:ext cx="10060482" cy="368636"/>
          </a:xfrm>
          <a:prstGeom prst="rect">
            <a:avLst/>
          </a:prstGeom>
          <a:solidFill>
            <a:srgbClr val="FFFF00"/>
          </a:solidFill>
          <a:effectLst>
            <a:glow rad="228600">
              <a:schemeClr val="accent5">
                <a:satMod val="175000"/>
                <a:alpha val="40000"/>
              </a:schemeClr>
            </a:glow>
          </a:effectLst>
        </p:spPr>
        <p:txBody>
          <a:bodyPr wrap="square" rtlCol="0">
            <a:spAutoFit/>
          </a:bodyPr>
          <a:lstStyle/>
          <a:p>
            <a:pPr algn="ctr"/>
            <a:r>
              <a:rPr lang="en-US" sz="1800" dirty="0"/>
              <a:t>Also, please review feedback from your students </a:t>
            </a:r>
            <a:r>
              <a:rPr lang="en-US" sz="1800" b="1" dirty="0"/>
              <a:t>(Ci3T Student Session 3 Responses.pptx)</a:t>
            </a:r>
          </a:p>
        </p:txBody>
      </p:sp>
      <p:sp>
        <p:nvSpPr>
          <p:cNvPr id="4" name="Title 3"/>
          <p:cNvSpPr>
            <a:spLocks noGrp="1"/>
          </p:cNvSpPr>
          <p:nvPr>
            <p:ph type="title"/>
          </p:nvPr>
        </p:nvSpPr>
        <p:spPr>
          <a:xfrm>
            <a:off x="838200" y="365125"/>
            <a:ext cx="10515600" cy="1325563"/>
          </a:xfrm>
        </p:spPr>
        <p:txBody>
          <a:bodyPr/>
          <a:lstStyle/>
          <a:p>
            <a:r>
              <a:rPr lang="en-US"/>
              <a:t>Open your school’s Google Drive folder online</a:t>
            </a:r>
          </a:p>
        </p:txBody>
      </p:sp>
      <p:sp>
        <p:nvSpPr>
          <p:cNvPr id="5" name="Content Placeholder 4"/>
          <p:cNvSpPr>
            <a:spLocks noGrp="1"/>
          </p:cNvSpPr>
          <p:nvPr>
            <p:ph idx="1"/>
          </p:nvPr>
        </p:nvSpPr>
        <p:spPr>
          <a:xfrm>
            <a:off x="838200" y="1825625"/>
            <a:ext cx="7204113" cy="4351338"/>
          </a:xfrm>
        </p:spPr>
        <p:txBody>
          <a:bodyPr>
            <a:noAutofit/>
          </a:bodyPr>
          <a:lstStyle/>
          <a:p>
            <a:r>
              <a:rPr lang="en-US" dirty="0"/>
              <a:t>Open the “Ci3T Blueprint Materials” folder</a:t>
            </a:r>
          </a:p>
          <a:p>
            <a:r>
              <a:rPr lang="en-US" dirty="0"/>
              <a:t>Find </a:t>
            </a:r>
            <a:r>
              <a:rPr lang="en-US" dirty="0">
                <a:solidFill>
                  <a:schemeClr val="tx2"/>
                </a:solidFill>
              </a:rPr>
              <a:t>Ci3T Blueprint A Primary (Tier 1) Plan</a:t>
            </a:r>
          </a:p>
          <a:p>
            <a:r>
              <a:rPr lang="en-US" dirty="0"/>
              <a:t>Right-click and select “Rename”</a:t>
            </a:r>
          </a:p>
          <a:p>
            <a:pPr lvl="1"/>
            <a:r>
              <a:rPr lang="en-US" dirty="0"/>
              <a:t>Update the end of the file name to today’s date</a:t>
            </a:r>
          </a:p>
          <a:p>
            <a:pPr lvl="1"/>
            <a:r>
              <a:rPr lang="en-US" dirty="0"/>
              <a:t>Add your school initials in the front</a:t>
            </a:r>
          </a:p>
          <a:p>
            <a:r>
              <a:rPr lang="en-US" dirty="0"/>
              <a:t>and/or open the doc and click </a:t>
            </a:r>
            <a:r>
              <a:rPr lang="en-US" i="1" dirty="0">
                <a:solidFill>
                  <a:schemeClr val="tx2"/>
                </a:solidFill>
              </a:rPr>
              <a:t>File &gt; Version history &gt; Name current version </a:t>
            </a:r>
            <a:r>
              <a:rPr lang="en-US" dirty="0"/>
              <a:t>and type today’s date</a:t>
            </a:r>
          </a:p>
        </p:txBody>
      </p:sp>
      <p:pic>
        <p:nvPicPr>
          <p:cNvPr id="10" name="Content Placeholder 9" title="Laptop computer">
            <a:extLst>
              <a:ext uri="{FF2B5EF4-FFF2-40B4-BE49-F238E27FC236}">
                <a16:creationId xmlns:a16="http://schemas.microsoft.com/office/drawing/2014/main" id="{B68FAB7C-F125-0D42-AAE2-756F22C4EDA2}"/>
              </a:ext>
            </a:extLst>
          </p:cNvPr>
          <p:cNvPicPr>
            <a:picLocks noGrp="1" noChangeAspect="1"/>
          </p:cNvPicPr>
          <p:nvPr>
            <p:ph sz="half" idx="4294967295"/>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0397" y="1851777"/>
            <a:ext cx="4518617" cy="4084811"/>
          </a:xfrm>
          <a:prstGeom prst="rect">
            <a:avLst/>
          </a:prstGeom>
        </p:spPr>
      </p:pic>
      <p:pic>
        <p:nvPicPr>
          <p:cNvPr id="9" name="Picture 8">
            <a:extLst>
              <a:ext uri="{FF2B5EF4-FFF2-40B4-BE49-F238E27FC236}">
                <a16:creationId xmlns:a16="http://schemas.microsoft.com/office/drawing/2014/main" id="{275EF9B8-18AB-6A48-A213-2E9DE50116AA}"/>
              </a:ext>
            </a:extLst>
          </p:cNvPr>
          <p:cNvPicPr>
            <a:picLocks noChangeAspect="1"/>
          </p:cNvPicPr>
          <p:nvPr/>
        </p:nvPicPr>
        <p:blipFill>
          <a:blip r:embed="rId6"/>
          <a:srcRect b="12272"/>
          <a:stretch>
            <a:fillRect/>
          </a:stretch>
        </p:blipFill>
        <p:spPr>
          <a:xfrm>
            <a:off x="4573249" y="2775743"/>
            <a:ext cx="2303801" cy="538957"/>
          </a:xfrm>
          <a:prstGeom prst="rect">
            <a:avLst/>
          </a:prstGeom>
        </p:spPr>
      </p:pic>
      <p:sp>
        <p:nvSpPr>
          <p:cNvPr id="2" name="TextBox 1">
            <a:extLst>
              <a:ext uri="{FF2B5EF4-FFF2-40B4-BE49-F238E27FC236}">
                <a16:creationId xmlns:a16="http://schemas.microsoft.com/office/drawing/2014/main" id="{8220916E-1D7C-4FD5-8DF4-C30E11C84857}"/>
              </a:ext>
            </a:extLst>
          </p:cNvPr>
          <p:cNvSpPr txBox="1"/>
          <p:nvPr/>
        </p:nvSpPr>
        <p:spPr>
          <a:xfrm>
            <a:off x="3042831" y="5514657"/>
            <a:ext cx="6106339" cy="338554"/>
          </a:xfrm>
          <a:prstGeom prst="rect">
            <a:avLst/>
          </a:prstGeom>
          <a:solidFill>
            <a:schemeClr val="bg1">
              <a:lumMod val="95000"/>
            </a:schemeClr>
          </a:solidFill>
          <a:effectLst>
            <a:glow rad="63500">
              <a:schemeClr val="accent5">
                <a:satMod val="175000"/>
                <a:alpha val="40000"/>
              </a:schemeClr>
            </a:glow>
          </a:effectLst>
        </p:spPr>
        <p:txBody>
          <a:bodyPr wrap="square" rtlCol="0">
            <a:spAutoFit/>
          </a:bodyPr>
          <a:lstStyle/>
          <a:p>
            <a:pPr algn="ctr"/>
            <a:r>
              <a:rPr lang="en-US" sz="1600" b="1" dirty="0"/>
              <a:t>Ex: </a:t>
            </a:r>
            <a:r>
              <a:rPr lang="en-US" sz="1600" b="1" dirty="0">
                <a:solidFill>
                  <a:srgbClr val="FF0000"/>
                </a:solidFill>
              </a:rPr>
              <a:t>P_LES </a:t>
            </a:r>
            <a:r>
              <a:rPr lang="en-US" sz="1600" b="1" dirty="0">
                <a:solidFill>
                  <a:schemeClr val="accent5"/>
                </a:solidFill>
              </a:rPr>
              <a:t>Ci3T-Blueprint-A-Primary-Tier-1-Plan</a:t>
            </a:r>
            <a:r>
              <a:rPr lang="en-US" sz="1600" b="1" dirty="0">
                <a:solidFill>
                  <a:srgbClr val="FF0000"/>
                </a:solidFill>
              </a:rPr>
              <a:t> 2027 02 24</a:t>
            </a:r>
          </a:p>
        </p:txBody>
      </p:sp>
    </p:spTree>
    <p:custDataLst>
      <p:tags r:id="rId1"/>
    </p:custDataLst>
    <p:extLst>
      <p:ext uri="{BB962C8B-B14F-4D97-AF65-F5344CB8AC3E}">
        <p14:creationId xmlns:p14="http://schemas.microsoft.com/office/powerpoint/2010/main" val="21554735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351881"/>
            <a:ext cx="10825976" cy="960019"/>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36B06BD5-CE1F-9146-B7EB-64E24A155FC2}"/>
              </a:ext>
            </a:extLst>
          </p:cNvPr>
          <p:cNvSpPr>
            <a:spLocks noGrp="1"/>
          </p:cNvSpPr>
          <p:nvPr>
            <p:ph type="title"/>
          </p:nvPr>
        </p:nvSpPr>
        <p:spPr>
          <a:xfrm>
            <a:off x="838200" y="365125"/>
            <a:ext cx="10515600" cy="1325563"/>
          </a:xfrm>
        </p:spPr>
        <p:txBody>
          <a:bodyPr/>
          <a:lstStyle/>
          <a:p>
            <a:r>
              <a:rPr lang="en-US"/>
              <a:t>A Systematic Approach to Designing Secondary (Tier 2) Interventions </a:t>
            </a:r>
          </a:p>
        </p:txBody>
      </p:sp>
      <p:sp>
        <p:nvSpPr>
          <p:cNvPr id="49155" name="Rectangle 3"/>
          <p:cNvSpPr>
            <a:spLocks noGrp="1"/>
          </p:cNvSpPr>
          <p:nvPr>
            <p:ph idx="1"/>
          </p:nvPr>
        </p:nvSpPr>
        <p:spPr>
          <a:xfrm>
            <a:off x="838200" y="1825625"/>
            <a:ext cx="10515600" cy="4351338"/>
          </a:xfrm>
        </p:spPr>
        <p:txBody>
          <a:bodyPr>
            <a:noAutofit/>
          </a:bodyPr>
          <a:lstStyle/>
          <a:p>
            <a:pPr marL="0" indent="0">
              <a:buNone/>
            </a:pPr>
            <a:r>
              <a:rPr lang="en-US" sz="2000" dirty="0"/>
              <a:t>Step 1: Construct your assessment schedule</a:t>
            </a:r>
          </a:p>
          <a:p>
            <a:pPr marL="0" indent="0">
              <a:buNone/>
            </a:pPr>
            <a:r>
              <a:rPr lang="en-US" sz="2000" dirty="0"/>
              <a:t>Step 2: Identify your secondary (Tier 2) supports</a:t>
            </a:r>
          </a:p>
          <a:p>
            <a:pPr lvl="1"/>
            <a:r>
              <a:rPr lang="en-US" sz="2000" dirty="0"/>
              <a:t>Existing and new interventions</a:t>
            </a:r>
          </a:p>
          <a:p>
            <a:pPr marL="0" indent="0">
              <a:buNone/>
            </a:pPr>
            <a:r>
              <a:rPr lang="en-US" sz="2000" dirty="0"/>
              <a:t>Step 3: Determine entry criteria</a:t>
            </a:r>
          </a:p>
          <a:p>
            <a:pPr lvl="1"/>
            <a:r>
              <a:rPr lang="en-US" sz="2000" dirty="0"/>
              <a:t>Academic failure, behavior and academic screening scores, attendance data, etc.</a:t>
            </a:r>
          </a:p>
          <a:p>
            <a:pPr marL="0" indent="0">
              <a:buNone/>
            </a:pPr>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pPr marL="0" indent="0">
              <a:buNone/>
            </a:pPr>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pPr marL="0" indent="0">
              <a:buNone/>
            </a:pPr>
            <a:r>
              <a:rPr lang="en-US" sz="2000" dirty="0"/>
              <a:t>Step 6: Consider additional needs</a:t>
            </a:r>
          </a:p>
        </p:txBody>
      </p:sp>
    </p:spTree>
    <p:custDataLst>
      <p:tags r:id="rId1"/>
    </p:custDataLst>
    <p:extLst>
      <p:ext uri="{BB962C8B-B14F-4D97-AF65-F5344CB8AC3E}">
        <p14:creationId xmlns:p14="http://schemas.microsoft.com/office/powerpoint/2010/main" val="36280312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BA56-CC79-0D49-82F4-2F5874EF1DF1}"/>
              </a:ext>
            </a:extLst>
          </p:cNvPr>
          <p:cNvSpPr>
            <a:spLocks noGrp="1"/>
          </p:cNvSpPr>
          <p:nvPr>
            <p:ph type="title"/>
          </p:nvPr>
        </p:nvSpPr>
        <p:spPr>
          <a:xfrm>
            <a:off x="838200" y="365125"/>
            <a:ext cx="10515600" cy="1325563"/>
          </a:xfrm>
        </p:spPr>
        <p:txBody>
          <a:bodyPr/>
          <a:lstStyle/>
          <a:p>
            <a:r>
              <a:rPr lang="en-US" dirty="0"/>
              <a:t>Sample Secondary (Tier 2) Intervention Grid</a:t>
            </a:r>
          </a:p>
        </p:txBody>
      </p:sp>
      <p:graphicFrame>
        <p:nvGraphicFramePr>
          <p:cNvPr id="98341" name="Group 37"/>
          <p:cNvGraphicFramePr>
            <a:graphicFrameLocks noGrp="1"/>
          </p:cNvGraphicFramePr>
          <p:nvPr>
            <p:ph idx="1"/>
            <p:extLst>
              <p:ext uri="{D42A27DB-BD31-4B8C-83A1-F6EECF244321}">
                <p14:modId xmlns:p14="http://schemas.microsoft.com/office/powerpoint/2010/main" val="1785822552"/>
              </p:ext>
            </p:extLst>
          </p:nvPr>
        </p:nvGraphicFramePr>
        <p:xfrm>
          <a:off x="838202" y="1690688"/>
          <a:ext cx="10515598" cy="5114606"/>
        </p:xfrm>
        <a:graphic>
          <a:graphicData uri="http://schemas.openxmlformats.org/drawingml/2006/table">
            <a:tbl>
              <a:tblPr firstRow="1">
                <a:tableStyleId>{616DA210-FB5B-4158-B5E0-FEB733F419BA}</a:tableStyleId>
              </a:tblPr>
              <a:tblGrid>
                <a:gridCol w="1463040">
                  <a:extLst>
                    <a:ext uri="{9D8B030D-6E8A-4147-A177-3AD203B41FA5}">
                      <a16:colId xmlns:a16="http://schemas.microsoft.com/office/drawing/2014/main" val="20000"/>
                    </a:ext>
                  </a:extLst>
                </a:gridCol>
                <a:gridCol w="3356609">
                  <a:extLst>
                    <a:ext uri="{9D8B030D-6E8A-4147-A177-3AD203B41FA5}">
                      <a16:colId xmlns:a16="http://schemas.microsoft.com/office/drawing/2014/main" val="20001"/>
                    </a:ext>
                  </a:extLst>
                </a:gridCol>
                <a:gridCol w="2366010">
                  <a:extLst>
                    <a:ext uri="{9D8B030D-6E8A-4147-A177-3AD203B41FA5}">
                      <a16:colId xmlns:a16="http://schemas.microsoft.com/office/drawing/2014/main" val="20002"/>
                    </a:ext>
                  </a:extLst>
                </a:gridCol>
                <a:gridCol w="1840229">
                  <a:extLst>
                    <a:ext uri="{9D8B030D-6E8A-4147-A177-3AD203B41FA5}">
                      <a16:colId xmlns:a16="http://schemas.microsoft.com/office/drawing/2014/main" val="20003"/>
                    </a:ext>
                  </a:extLst>
                </a:gridCol>
                <a:gridCol w="1489710">
                  <a:extLst>
                    <a:ext uri="{9D8B030D-6E8A-4147-A177-3AD203B41FA5}">
                      <a16:colId xmlns:a16="http://schemas.microsoft.com/office/drawing/2014/main" val="20004"/>
                    </a:ext>
                  </a:extLst>
                </a:gridCol>
              </a:tblGrid>
              <a:tr h="841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solidFill>
                            <a:schemeClr val="bg1"/>
                          </a:solidFill>
                          <a:effectLst/>
                          <a:latin typeface="+mn-lt"/>
                        </a:rPr>
                        <a:t>Support</a:t>
                      </a:r>
                      <a:endParaRPr kumimoji="0" lang="en-US" sz="1800" b="1" i="0" u="none" strike="noStrike" cap="none" normalizeH="0" baseline="0">
                        <a:ln>
                          <a:noFill/>
                        </a:ln>
                        <a:solidFill>
                          <a:schemeClr val="bg1"/>
                        </a:solidFill>
                        <a:effectLst/>
                        <a:latin typeface="+mn-lt"/>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latin typeface="+mn-lt"/>
                        </a:rPr>
                        <a:t>Description</a:t>
                      </a:r>
                      <a:endParaRPr kumimoji="0" lang="en-US" sz="1800" b="1" i="0" u="none" strike="noStrike" cap="none" normalizeH="0" baseline="0" dirty="0">
                        <a:ln>
                          <a:noFill/>
                        </a:ln>
                        <a:solidFill>
                          <a:schemeClr val="bg1"/>
                        </a:solidFill>
                        <a:effectLst/>
                        <a:latin typeface="+mn-lt"/>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err="1">
                          <a:ln>
                            <a:noFill/>
                          </a:ln>
                          <a:solidFill>
                            <a:schemeClr val="bg1"/>
                          </a:solidFill>
                          <a:effectLst/>
                          <a:latin typeface="+mn-lt"/>
                        </a:rPr>
                        <a:t>Schoolwide</a:t>
                      </a:r>
                      <a:r>
                        <a:rPr kumimoji="0" lang="en-US" sz="1800" u="none" strike="noStrike" cap="none" normalizeH="0" baseline="0">
                          <a:ln>
                            <a:noFill/>
                          </a:ln>
                          <a:solidFill>
                            <a:schemeClr val="bg1"/>
                          </a:solidFill>
                          <a:effectLst/>
                          <a:latin typeface="+mn-lt"/>
                        </a:rPr>
                        <a:t> Data:  Entry Criteria</a:t>
                      </a:r>
                      <a:endParaRPr kumimoji="0" lang="en-US" sz="1800" b="1" i="0" u="none" strike="noStrike" cap="none" normalizeH="0" baseline="0">
                        <a:ln>
                          <a:noFill/>
                        </a:ln>
                        <a:solidFill>
                          <a:schemeClr val="bg1"/>
                        </a:solidFill>
                        <a:effectLst/>
                        <a:latin typeface="+mn-lt"/>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latin typeface="+mn-lt"/>
                        </a:rPr>
                        <a:t>Data to Monitor Progress</a:t>
                      </a:r>
                      <a:endParaRPr kumimoji="0" lang="en-US" sz="1800" b="1" i="0" u="none" strike="noStrike" cap="none" normalizeH="0" baseline="0" dirty="0">
                        <a:ln>
                          <a:noFill/>
                        </a:ln>
                        <a:solidFill>
                          <a:schemeClr val="bg1"/>
                        </a:solidFill>
                        <a:effectLst/>
                        <a:latin typeface="+mn-lt"/>
                        <a:cs typeface="Arial" pitchFamily="34" charset="0"/>
                      </a:endParaRPr>
                    </a:p>
                  </a:txBody>
                  <a:tcPr marT="45722" marB="45722"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solidFill>
                            <a:schemeClr val="bg1"/>
                          </a:solidFill>
                          <a:effectLst/>
                          <a:latin typeface="+mn-lt"/>
                        </a:rPr>
                        <a:t>Exit Criteria</a:t>
                      </a:r>
                      <a:endParaRPr kumimoji="0" lang="en-US" sz="1800" b="1" i="0" u="none" strike="noStrike" cap="none" normalizeH="0" baseline="0">
                        <a:ln>
                          <a:noFill/>
                        </a:ln>
                        <a:solidFill>
                          <a:schemeClr val="bg1"/>
                        </a:solidFill>
                        <a:effectLst/>
                        <a:latin typeface="+mn-lt"/>
                        <a:cs typeface="Arial" pitchFamily="34" charset="0"/>
                      </a:endParaRPr>
                    </a:p>
                  </a:txBody>
                  <a:tcPr marT="45722" marB="45722" horzOverflow="overflow">
                    <a:solidFill>
                      <a:schemeClr val="tx1">
                        <a:lumMod val="65000"/>
                        <a:lumOff val="35000"/>
                      </a:schemeClr>
                    </a:solidFill>
                  </a:tcPr>
                </a:tc>
                <a:extLst>
                  <a:ext uri="{0D108BD9-81ED-4DB2-BD59-A6C34878D82A}">
                    <a16:rowId xmlns:a16="http://schemas.microsoft.com/office/drawing/2014/main" val="10000"/>
                  </a:ext>
                </a:extLst>
              </a:tr>
              <a:tr h="16868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latin typeface="+mn-lt"/>
                        </a:rPr>
                        <a:t>Behavior Contract</a:t>
                      </a:r>
                      <a:endParaRPr kumimoji="0" lang="en-US" sz="1400" b="0" i="0" u="none" strike="noStrike" cap="none" normalizeH="0" baseline="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mn-lt"/>
                        </a:rPr>
                        <a:t>A written agreement between two parties used to specify the contingent relationship between the completion of a behavior and access to or delivery of a specific reward.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mn-lt"/>
                        </a:rPr>
                        <a:t>Contract may involve administrator, teacher, parent, and student.</a:t>
                      </a:r>
                      <a:endParaRPr kumimoji="0" lang="en-US" sz="1400" b="0" i="0" u="none" strike="noStrike" cap="none" normalizeH="0" baseline="0" dirty="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sng" strike="noStrike" cap="none" normalizeH="0" baseline="0" dirty="0">
                          <a:ln>
                            <a:noFill/>
                          </a:ln>
                          <a:effectLst/>
                          <a:latin typeface="+mn-lt"/>
                          <a:cs typeface="Arial" panose="020B0604020202020204" pitchFamily="34" charset="0"/>
                        </a:rPr>
                        <a:t>Behavior</a:t>
                      </a:r>
                      <a:r>
                        <a:rPr kumimoji="0" lang="en-US" sz="1400" u="none" strike="noStrike" cap="none" normalizeH="0" baseline="0" dirty="0">
                          <a:ln>
                            <a:noFill/>
                          </a:ln>
                          <a:effectLst/>
                          <a:latin typeface="+mn-lt"/>
                          <a:cs typeface="Arial" panose="020B0604020202020204" pitchFamily="34" charset="0"/>
                        </a:rPr>
                        <a:t>: SRSS - mod to high risk</a:t>
                      </a:r>
                      <a:br>
                        <a:rPr kumimoji="0" lang="en-US" sz="1400" u="none" strike="noStrike" cap="none" normalizeH="0" baseline="0" dirty="0">
                          <a:ln>
                            <a:noFill/>
                          </a:ln>
                          <a:effectLst/>
                          <a:latin typeface="+mn-lt"/>
                          <a:cs typeface="Arial" panose="020B0604020202020204" pitchFamily="34" charset="0"/>
                        </a:rPr>
                      </a:br>
                      <a:r>
                        <a:rPr kumimoji="0" lang="en-US" sz="1400" u="sng" strike="noStrike" cap="none" normalizeH="0" baseline="0" dirty="0">
                          <a:ln>
                            <a:noFill/>
                          </a:ln>
                          <a:effectLst/>
                          <a:latin typeface="+mn-lt"/>
                          <a:cs typeface="Arial" panose="020B0604020202020204" pitchFamily="34" charset="0"/>
                        </a:rPr>
                        <a:t>Academic</a:t>
                      </a:r>
                      <a:r>
                        <a:rPr kumimoji="0" lang="en-US" sz="1400" u="none" strike="noStrike" cap="none" normalizeH="0" baseline="0" dirty="0">
                          <a:ln>
                            <a:noFill/>
                          </a:ln>
                          <a:effectLst/>
                          <a:latin typeface="+mn-lt"/>
                          <a:cs typeface="Arial" panose="020B0604020202020204" pitchFamily="34" charset="0"/>
                        </a:rPr>
                        <a:t>: 2 or more missing assignments within a grading period</a:t>
                      </a:r>
                      <a:endParaRPr kumimoji="0" lang="en-US" sz="1400" b="0" i="0" u="none" strike="noStrike" cap="none" normalizeH="0" baseline="0" dirty="0">
                        <a:ln>
                          <a:noFill/>
                        </a:ln>
                        <a:solidFill>
                          <a:schemeClr val="tx1"/>
                        </a:solidFill>
                        <a:effectLst/>
                        <a:latin typeface="+mn-lt"/>
                        <a:cs typeface="Arial" pitchFamily="34" charset="0"/>
                      </a:endParaRP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latin typeface="+mn-lt"/>
                          <a:cs typeface="Arial" panose="020B0604020202020204" pitchFamily="34" charset="0"/>
                        </a:rPr>
                        <a:t>Work completion, or other behavior addressed in contract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u="none" strike="noStrike" cap="none" normalizeH="0" baseline="0">
                        <a:ln>
                          <a:noFill/>
                        </a:ln>
                        <a:effectLst/>
                        <a:latin typeface="+mn-lt"/>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a:ln>
                            <a:noFill/>
                          </a:ln>
                          <a:solidFill>
                            <a:schemeClr val="tx1"/>
                          </a:solidFill>
                          <a:effectLst/>
                          <a:latin typeface="+mn-lt"/>
                          <a:cs typeface="Arial" pitchFamily="34" charset="0"/>
                        </a:rPr>
                        <a:t>Treatment Integrity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cap="none" normalizeH="0" baseline="0">
                          <a:ln>
                            <a:noFill/>
                          </a:ln>
                          <a:solidFill>
                            <a:schemeClr val="tx1"/>
                          </a:solidFill>
                          <a:effectLst/>
                          <a:latin typeface="+mn-lt"/>
                          <a:cs typeface="Arial" pitchFamily="34" charset="0"/>
                        </a:rPr>
                        <a:t>Social Validity</a:t>
                      </a:r>
                    </a:p>
                  </a:txBody>
                  <a:tcPr marT="45722" marB="45722"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latin typeface="+mn-lt"/>
                          <a:cs typeface="Arial" panose="020B0604020202020204" pitchFamily="34" charset="0"/>
                        </a:rPr>
                        <a:t>Successful  completion of behavior contract</a:t>
                      </a:r>
                      <a:endParaRPr kumimoji="0" lang="en-US" sz="1400" b="0" i="0" u="none" strike="noStrike" cap="none" normalizeH="0" baseline="0" dirty="0">
                        <a:ln>
                          <a:noFill/>
                        </a:ln>
                        <a:solidFill>
                          <a:schemeClr val="tx1"/>
                        </a:solidFill>
                        <a:effectLst/>
                        <a:latin typeface="+mn-lt"/>
                        <a:cs typeface="Arial" pitchFamily="34" charset="0"/>
                      </a:endParaRPr>
                    </a:p>
                  </a:txBody>
                  <a:tcPr marT="45722" marB="45722" horzOverflow="overflow">
                    <a:solidFill>
                      <a:schemeClr val="bg1">
                        <a:lumMod val="85000"/>
                      </a:schemeClr>
                    </a:solidFill>
                  </a:tcPr>
                </a:tc>
                <a:extLst>
                  <a:ext uri="{0D108BD9-81ED-4DB2-BD59-A6C34878D82A}">
                    <a16:rowId xmlns:a16="http://schemas.microsoft.com/office/drawing/2014/main" val="10001"/>
                  </a:ext>
                </a:extLst>
              </a:tr>
              <a:tr h="240187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mn-lt"/>
                          <a:ea typeface="+mn-ea"/>
                          <a:cs typeface="Arial" panose="020B0604020202020204" pitchFamily="34" charset="0"/>
                        </a:rPr>
                        <a:t>Stepping Stones to Literacy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mn-lt"/>
                          <a:ea typeface="+mn-ea"/>
                          <a:cs typeface="Arial" panose="020B0604020202020204" pitchFamily="34" charset="0"/>
                        </a:rPr>
                        <a:t>(Nelson, Cooper, &amp; Gonzalez, 2004)</a:t>
                      </a:r>
                      <a:endParaRPr kumimoji="0" lang="en-US" sz="14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endParaRPr>
                    </a:p>
                  </a:txBody>
                  <a:tcPr marT="45722" marB="45722"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Supplemental reading program to address rapid automatic naming, print awareness, alphabetic phonics, phonological awareness, listening comprehension.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K-3 Students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Small Group (&lt;5) or one-on-one format.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Five days/week for 15-20 minutes</a:t>
                      </a:r>
                    </a:p>
                  </a:txBody>
                  <a:tcPr marT="45722" marB="45722"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u="sng" strike="noStrike" cap="none" normalizeH="0" baseline="0">
                          <a:ln>
                            <a:noFill/>
                          </a:ln>
                          <a:effectLst/>
                          <a:latin typeface="+mn-lt"/>
                          <a:cs typeface="Arial" panose="020B0604020202020204" pitchFamily="34" charset="0"/>
                        </a:rPr>
                        <a:t>Academic: </a:t>
                      </a:r>
                      <a:r>
                        <a:rPr kumimoji="0" lang="en-US" sz="1400" u="none" strike="noStrike" cap="none" normalizeH="0" baseline="0">
                          <a:ln>
                            <a:noFill/>
                          </a:ln>
                          <a:effectLst/>
                          <a:latin typeface="+mn-lt"/>
                          <a:cs typeface="Arial" panose="020B0604020202020204" pitchFamily="34" charset="0"/>
                        </a:rPr>
                        <a:t> K-3 Students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u="none" strike="noStrike" cap="none" normalizeH="0" baseline="0" err="1">
                          <a:ln>
                            <a:noFill/>
                          </a:ln>
                          <a:effectLst/>
                          <a:latin typeface="+mn-lt"/>
                          <a:cs typeface="Arial" panose="020B0604020202020204" pitchFamily="34" charset="0"/>
                        </a:rPr>
                        <a:t>AIMSweb</a:t>
                      </a:r>
                      <a:r>
                        <a:rPr kumimoji="0" lang="en-US" sz="1400" u="none" strike="noStrike" cap="none" normalizeH="0" baseline="0">
                          <a:ln>
                            <a:noFill/>
                          </a:ln>
                          <a:effectLst/>
                          <a:latin typeface="+mn-lt"/>
                          <a:cs typeface="Arial" panose="020B0604020202020204" pitchFamily="34" charset="0"/>
                        </a:rPr>
                        <a:t> reading—deficient or emerging in Fall and Winter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b="1" u="none" strike="noStrike" cap="none" normalizeH="0" baseline="0">
                          <a:ln>
                            <a:noFill/>
                          </a:ln>
                          <a:effectLst/>
                          <a:latin typeface="+mn-lt"/>
                          <a:cs typeface="Arial" panose="020B0604020202020204" pitchFamily="34" charset="0"/>
                        </a:rPr>
                        <a:t>And</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u="sng" strike="noStrike" cap="none" normalizeH="0" baseline="0">
                          <a:ln>
                            <a:noFill/>
                          </a:ln>
                          <a:effectLst/>
                          <a:latin typeface="+mn-lt"/>
                          <a:cs typeface="Arial" panose="020B0604020202020204" pitchFamily="34" charset="0"/>
                        </a:rPr>
                        <a:t>Behavior: </a:t>
                      </a:r>
                      <a:r>
                        <a:rPr kumimoji="0" lang="en-US" sz="1400" u="none" strike="noStrike" cap="none" normalizeH="0" baseline="0">
                          <a:ln>
                            <a:noFill/>
                          </a:ln>
                          <a:effectLst/>
                          <a:latin typeface="+mn-lt"/>
                          <a:cs typeface="Arial" panose="020B0604020202020204" pitchFamily="34" charset="0"/>
                        </a:rPr>
                        <a:t>SSBD exceeded normative criteria for internalizing or externalizing dimension</a:t>
                      </a:r>
                    </a:p>
                  </a:txBody>
                  <a:tcPr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b="0" i="0" u="none" strike="noStrike" cap="none" normalizeH="0" baseline="0">
                          <a:ln>
                            <a:noFill/>
                          </a:ln>
                          <a:solidFill>
                            <a:schemeClr val="tx1"/>
                          </a:solidFill>
                          <a:effectLst/>
                          <a:latin typeface="+mn-lt"/>
                          <a:cs typeface="Arial" pitchFamily="34" charset="0"/>
                        </a:rPr>
                        <a:t>Weekly reading probes—</a:t>
                      </a:r>
                      <a:r>
                        <a:rPr kumimoji="0" lang="en-US" sz="1400" b="0" i="0" u="none" strike="noStrike" cap="none" normalizeH="0" baseline="0" err="1">
                          <a:ln>
                            <a:noFill/>
                          </a:ln>
                          <a:solidFill>
                            <a:schemeClr val="tx1"/>
                          </a:solidFill>
                          <a:effectLst/>
                          <a:latin typeface="+mn-lt"/>
                          <a:cs typeface="Arial" pitchFamily="34" charset="0"/>
                        </a:rPr>
                        <a:t>AIMSweb</a:t>
                      </a:r>
                      <a:endParaRPr kumimoji="0" lang="en-US" sz="1400" b="0" i="0" u="none" strike="noStrike" cap="none" normalizeH="0" baseline="0">
                        <a:ln>
                          <a:noFill/>
                        </a:ln>
                        <a:solidFill>
                          <a:schemeClr val="tx1"/>
                        </a:solidFill>
                        <a:effectLst/>
                        <a:latin typeface="+mn-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400" b="0" i="0" u="none" strike="noStrike" cap="none" normalizeH="0" baseline="0">
                        <a:ln>
                          <a:noFill/>
                        </a:ln>
                        <a:solidFill>
                          <a:schemeClr val="tx1"/>
                        </a:solidFill>
                        <a:effectLst/>
                        <a:latin typeface="+mn-lt"/>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a:ln>
                            <a:noFill/>
                          </a:ln>
                          <a:solidFill>
                            <a:schemeClr val="tx1"/>
                          </a:solidFill>
                          <a:effectLst/>
                          <a:latin typeface="+mn-lt"/>
                          <a:cs typeface="Arial" pitchFamily="34" charset="0"/>
                        </a:rPr>
                        <a:t>Treatment Integrity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cap="none" normalizeH="0" baseline="0">
                          <a:ln>
                            <a:noFill/>
                          </a:ln>
                          <a:solidFill>
                            <a:schemeClr val="tx1"/>
                          </a:solidFill>
                          <a:effectLst/>
                          <a:latin typeface="+mn-lt"/>
                          <a:cs typeface="Arial" pitchFamily="34" charset="0"/>
                        </a:rPr>
                        <a:t>Social Validity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400" b="0" i="0" u="none" strike="noStrike" cap="none" normalizeH="0" baseline="0">
                        <a:ln>
                          <a:noFill/>
                        </a:ln>
                        <a:solidFill>
                          <a:schemeClr val="tx1"/>
                        </a:solidFill>
                        <a:effectLst/>
                        <a:latin typeface="+mn-lt"/>
                        <a:cs typeface="Arial" pitchFamily="34" charset="0"/>
                      </a:endParaRPr>
                    </a:p>
                  </a:txBody>
                  <a:tcPr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itchFamily="34" charset="0"/>
                        </a:rPr>
                        <a:t>Academic: </a:t>
                      </a:r>
                      <a:r>
                        <a:rPr kumimoji="0" lang="en-US" sz="1400" b="0" i="0" u="none" strike="noStrike" cap="none" normalizeH="0" baseline="0" dirty="0" err="1">
                          <a:ln>
                            <a:noFill/>
                          </a:ln>
                          <a:solidFill>
                            <a:schemeClr val="tx1"/>
                          </a:solidFill>
                          <a:effectLst/>
                          <a:latin typeface="+mn-lt"/>
                          <a:cs typeface="Arial" pitchFamily="34" charset="0"/>
                        </a:rPr>
                        <a:t>AIMSweb</a:t>
                      </a:r>
                      <a:r>
                        <a:rPr kumimoji="0" lang="en-US" sz="1400" b="0" i="0" u="none" strike="noStrike" cap="none" normalizeH="0" baseline="0" dirty="0">
                          <a:ln>
                            <a:noFill/>
                          </a:ln>
                          <a:solidFill>
                            <a:schemeClr val="tx1"/>
                          </a:solidFill>
                          <a:effectLst/>
                          <a:latin typeface="+mn-lt"/>
                          <a:cs typeface="Arial" pitchFamily="34" charset="0"/>
                        </a:rPr>
                        <a:t> –meet reading bench mark at spring time point</a:t>
                      </a:r>
                    </a:p>
                  </a:txBody>
                  <a:tcPr horzOverflow="overflow">
                    <a:solidFill>
                      <a:schemeClr val="bg1">
                        <a:lumMod val="95000"/>
                      </a:schemeClr>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6943385" y="6492875"/>
            <a:ext cx="4410413" cy="246221"/>
          </a:xfrm>
          <a:prstGeom prst="rect">
            <a:avLst/>
          </a:prstGeom>
          <a:noFill/>
        </p:spPr>
        <p:txBody>
          <a:bodyPr wrap="square" rtlCol="0">
            <a:spAutoFit/>
          </a:bodyPr>
          <a:lstStyle/>
          <a:p>
            <a:r>
              <a:rPr lang="en-US" sz="1000" dirty="0">
                <a:solidFill>
                  <a:schemeClr val="tx1">
                    <a:lumMod val="65000"/>
                    <a:lumOff val="35000"/>
                  </a:schemeClr>
                </a:solidFill>
              </a:rPr>
              <a:t>For additional information, please see Lane, </a:t>
            </a:r>
            <a:r>
              <a:rPr lang="en-US" sz="1000" dirty="0" err="1">
                <a:solidFill>
                  <a:schemeClr val="tx1">
                    <a:lumMod val="65000"/>
                    <a:lumOff val="35000"/>
                  </a:schemeClr>
                </a:solidFill>
              </a:rPr>
              <a:t>Kalberg</a:t>
            </a:r>
            <a:r>
              <a:rPr lang="en-US" sz="1000" dirty="0">
                <a:solidFill>
                  <a:schemeClr val="tx1">
                    <a:lumMod val="65000"/>
                    <a:lumOff val="35000"/>
                  </a:schemeClr>
                </a:solidFill>
              </a:rPr>
              <a:t>, and Menzies (2009).</a:t>
            </a:r>
          </a:p>
        </p:txBody>
      </p:sp>
    </p:spTree>
    <p:custDataLst>
      <p:tags r:id="rId1"/>
    </p:custDataLst>
    <p:extLst>
      <p:ext uri="{BB962C8B-B14F-4D97-AF65-F5344CB8AC3E}">
        <p14:creationId xmlns:p14="http://schemas.microsoft.com/office/powerpoint/2010/main" val="24636500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6400800"/>
            <a:ext cx="10591800" cy="374426"/>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6C3B23A2-5945-F74E-A20E-FD0541B5D23E}"/>
              </a:ext>
            </a:extLst>
          </p:cNvPr>
          <p:cNvSpPr>
            <a:spLocks noGrp="1"/>
          </p:cNvSpPr>
          <p:nvPr>
            <p:ph type="title"/>
          </p:nvPr>
        </p:nvSpPr>
        <p:spPr>
          <a:xfrm>
            <a:off x="838200" y="365125"/>
            <a:ext cx="10515600" cy="1325563"/>
          </a:xfrm>
        </p:spPr>
        <p:txBody>
          <a:bodyPr/>
          <a:lstStyle/>
          <a:p>
            <a:r>
              <a:rPr lang="en-US" dirty="0"/>
              <a:t>A Systematic Approach to Designing Secondary (Tier 2) Interventions </a:t>
            </a:r>
          </a:p>
        </p:txBody>
      </p:sp>
      <p:sp>
        <p:nvSpPr>
          <p:cNvPr id="49155" name="Rectangle 3"/>
          <p:cNvSpPr>
            <a:spLocks noGrp="1"/>
          </p:cNvSpPr>
          <p:nvPr>
            <p:ph idx="1"/>
          </p:nvPr>
        </p:nvSpPr>
        <p:spPr>
          <a:xfrm>
            <a:off x="838200" y="1825625"/>
            <a:ext cx="10515600" cy="4351338"/>
          </a:xfrm>
        </p:spPr>
        <p:txBody>
          <a:bodyPr>
            <a:noAutofit/>
          </a:bodyPr>
          <a:lstStyle/>
          <a:p>
            <a:pPr marL="0" indent="0">
              <a:buNone/>
            </a:pPr>
            <a:r>
              <a:rPr lang="en-US" sz="2000" dirty="0"/>
              <a:t>Step 1: Construct your assessment schedule</a:t>
            </a:r>
          </a:p>
          <a:p>
            <a:pPr marL="0" indent="0">
              <a:buNone/>
            </a:pPr>
            <a:r>
              <a:rPr lang="en-US" sz="2000" dirty="0"/>
              <a:t>Step 2: Identify your secondary (Tier 2) supports</a:t>
            </a:r>
          </a:p>
          <a:p>
            <a:pPr lvl="1"/>
            <a:r>
              <a:rPr lang="en-US" sz="2000" dirty="0"/>
              <a:t>Existing and new interventions</a:t>
            </a:r>
          </a:p>
          <a:p>
            <a:pPr marL="0" indent="0">
              <a:buNone/>
            </a:pPr>
            <a:r>
              <a:rPr lang="en-US" sz="2000" dirty="0"/>
              <a:t>Step 3: Determine entry criteria</a:t>
            </a:r>
          </a:p>
          <a:p>
            <a:pPr lvl="1"/>
            <a:r>
              <a:rPr lang="en-US" sz="2000" dirty="0"/>
              <a:t>Academic failure, behavior and academic screening scores, attendance data, etc.</a:t>
            </a:r>
          </a:p>
          <a:p>
            <a:pPr marL="0" indent="0">
              <a:buNone/>
            </a:pPr>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pPr marL="0" indent="0">
              <a:buNone/>
            </a:pPr>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pPr marL="0" indent="0">
              <a:buNone/>
            </a:pPr>
            <a:r>
              <a:rPr lang="en-US" sz="2000" dirty="0"/>
              <a:t>Step 6: Consider additional needs</a:t>
            </a:r>
          </a:p>
        </p:txBody>
      </p:sp>
    </p:spTree>
    <p:custDataLst>
      <p:tags r:id="rId1"/>
    </p:custDataLst>
    <p:extLst>
      <p:ext uri="{BB962C8B-B14F-4D97-AF65-F5344CB8AC3E}">
        <p14:creationId xmlns:p14="http://schemas.microsoft.com/office/powerpoint/2010/main" val="15395336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29" t="29000" r="18285" b="10600"/>
          <a:stretch/>
        </p:blipFill>
        <p:spPr bwMode="auto">
          <a:xfrm>
            <a:off x="912796" y="209550"/>
            <a:ext cx="10305534"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902098" y="5713486"/>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Small group Reading Instruction with Self-Monitoring</a:t>
            </a:r>
          </a:p>
        </p:txBody>
      </p:sp>
      <p:cxnSp>
        <p:nvCxnSpPr>
          <p:cNvPr id="7" name="Straight Arrow Connector 6"/>
          <p:cNvCxnSpPr>
            <a:cxnSpLocks/>
            <a:stCxn id="11" idx="1"/>
          </p:cNvCxnSpPr>
          <p:nvPr/>
        </p:nvCxnSpPr>
        <p:spPr>
          <a:xfrm flipH="1">
            <a:off x="8192950" y="5356156"/>
            <a:ext cx="1035270" cy="76707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a:stCxn id="12" idx="1"/>
          </p:cNvCxnSpPr>
          <p:nvPr/>
        </p:nvCxnSpPr>
        <p:spPr>
          <a:xfrm flipH="1">
            <a:off x="7788301" y="3836857"/>
            <a:ext cx="1432037" cy="18719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a:stCxn id="10" idx="1"/>
          </p:cNvCxnSpPr>
          <p:nvPr/>
        </p:nvCxnSpPr>
        <p:spPr>
          <a:xfrm flipH="1">
            <a:off x="8093100" y="4905098"/>
            <a:ext cx="1127238" cy="8356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220338" y="4757953"/>
            <a:ext cx="1874731" cy="29429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p:cNvSpPr/>
          <p:nvPr/>
        </p:nvSpPr>
        <p:spPr>
          <a:xfrm>
            <a:off x="9228220" y="5225907"/>
            <a:ext cx="1874731" cy="260497"/>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p:cNvSpPr/>
          <p:nvPr/>
        </p:nvSpPr>
        <p:spPr>
          <a:xfrm>
            <a:off x="9220338" y="3706608"/>
            <a:ext cx="1886780" cy="260497"/>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ectangle 1"/>
          <p:cNvSpPr/>
          <p:nvPr/>
        </p:nvSpPr>
        <p:spPr>
          <a:xfrm>
            <a:off x="0" y="6457890"/>
            <a:ext cx="12192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2"/>
                </a:solidFill>
                <a:effectLst/>
                <a:uLnTx/>
                <a:uFillTx/>
                <a:latin typeface="Arial" panose="020B0604020202020204"/>
                <a:ea typeface="+mn-ea"/>
                <a:cs typeface="+mn-cs"/>
              </a:rPr>
              <a:t>Lane, K. L., Oakes, W. P., Ennis, R. P., &amp; Hirsch, S. E. (2014). Identifying students for secondary and tertiary prevention efforts: How do we determine which students have Tier 2 and Tier 3 needs?. </a:t>
            </a:r>
            <a:r>
              <a:rPr kumimoji="0" lang="en-US" sz="1000" b="0" i="1" u="none" strike="noStrike" kern="1200" cap="none" spc="0" normalizeH="0" baseline="0" noProof="0" dirty="0">
                <a:ln>
                  <a:noFill/>
                </a:ln>
                <a:solidFill>
                  <a:schemeClr val="bg2"/>
                </a:solidFill>
                <a:effectLst/>
                <a:uLnTx/>
                <a:uFillTx/>
                <a:latin typeface="Arial" panose="020B0604020202020204"/>
                <a:ea typeface="+mn-ea"/>
                <a:cs typeface="+mn-cs"/>
              </a:rPr>
              <a:t>Preventing School Failure: Alternative Education for Children and Youth</a:t>
            </a:r>
            <a:r>
              <a:rPr kumimoji="0" lang="en-US" sz="1000" b="0" i="0" u="none" strike="noStrike" kern="1200" cap="none" spc="0" normalizeH="0" baseline="0" noProof="0" dirty="0">
                <a:ln>
                  <a:noFill/>
                </a:ln>
                <a:solidFill>
                  <a:schemeClr val="bg2"/>
                </a:solidFill>
                <a:effectLst/>
                <a:uLnTx/>
                <a:uFillTx/>
                <a:latin typeface="Arial" panose="020B0604020202020204"/>
                <a:ea typeface="+mn-ea"/>
                <a:cs typeface="+mn-cs"/>
              </a:rPr>
              <a:t>, </a:t>
            </a:r>
            <a:r>
              <a:rPr kumimoji="0" lang="en-US" sz="1000" b="0" i="1" u="none" strike="noStrike" kern="1200" cap="none" spc="0" normalizeH="0" baseline="0" noProof="0" dirty="0">
                <a:ln>
                  <a:noFill/>
                </a:ln>
                <a:solidFill>
                  <a:schemeClr val="bg2"/>
                </a:solidFill>
                <a:effectLst/>
                <a:uLnTx/>
                <a:uFillTx/>
                <a:latin typeface="Arial" panose="020B0604020202020204"/>
                <a:ea typeface="+mn-ea"/>
                <a:cs typeface="+mn-cs"/>
              </a:rPr>
              <a:t>58</a:t>
            </a:r>
            <a:r>
              <a:rPr kumimoji="0" lang="en-US" sz="1000" b="0" i="0" u="none" strike="noStrike" kern="1200" cap="none" spc="0" normalizeH="0" baseline="0" noProof="0" dirty="0">
                <a:ln>
                  <a:noFill/>
                </a:ln>
                <a:solidFill>
                  <a:schemeClr val="bg2"/>
                </a:solidFill>
                <a:effectLst/>
                <a:uLnTx/>
                <a:uFillTx/>
                <a:latin typeface="Arial" panose="020B0604020202020204"/>
                <a:ea typeface="+mn-ea"/>
                <a:cs typeface="+mn-cs"/>
              </a:rPr>
              <a:t>(3), 171-182.</a:t>
            </a:r>
          </a:p>
        </p:txBody>
      </p:sp>
    </p:spTree>
    <p:custDataLst>
      <p:tags r:id="rId1"/>
    </p:custDataLst>
    <p:extLst>
      <p:ext uri="{BB962C8B-B14F-4D97-AF65-F5344CB8AC3E}">
        <p14:creationId xmlns:p14="http://schemas.microsoft.com/office/powerpoint/2010/main" val="255419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0" y="6282047"/>
            <a:ext cx="5074966" cy="575953"/>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chemeClr val="bg2"/>
                </a:solidFill>
                <a:effectLst/>
                <a:uLnTx/>
                <a:uFillTx/>
                <a:latin typeface="Arial" panose="020B0604020202020204"/>
                <a:ea typeface="+mn-ea"/>
                <a:cs typeface="+mn-cs"/>
              </a:rPr>
              <a:t>Altmann</a:t>
            </a:r>
            <a:r>
              <a:rPr kumimoji="0" lang="en-US" sz="1000" b="0" i="0" u="none" strike="noStrike" kern="1200" cap="none" spc="0" normalizeH="0" baseline="0" noProof="0" dirty="0">
                <a:ln>
                  <a:noFill/>
                </a:ln>
                <a:solidFill>
                  <a:schemeClr val="bg2"/>
                </a:solidFill>
                <a:effectLst/>
                <a:uLnTx/>
                <a:uFillTx/>
                <a:latin typeface="Arial" panose="020B0604020202020204"/>
                <a:ea typeface="+mn-ea"/>
                <a:cs typeface="+mn-cs"/>
              </a:rPr>
              <a:t>, S. A. (2010</a:t>
            </a:r>
            <a:r>
              <a:rPr kumimoji="0" lang="en-US" sz="1000" b="0" i="1" u="none" strike="noStrike" kern="1200" cap="none" spc="0" normalizeH="0" baseline="0" noProof="0" dirty="0">
                <a:ln>
                  <a:noFill/>
                </a:ln>
                <a:solidFill>
                  <a:schemeClr val="bg2"/>
                </a:solidFill>
                <a:effectLst/>
                <a:uLnTx/>
                <a:uFillTx/>
                <a:latin typeface="Arial" panose="020B0604020202020204"/>
                <a:ea typeface="+mn-ea"/>
                <a:cs typeface="+mn-cs"/>
              </a:rPr>
              <a:t>). Project support and include: the additive benefits of self-monitoring on students’ reading acquisition</a:t>
            </a:r>
            <a:r>
              <a:rPr kumimoji="0" lang="en-US" sz="1000" b="0" i="0" u="none" strike="noStrike" kern="1200" cap="none" spc="0" normalizeH="0" baseline="0" noProof="0" dirty="0">
                <a:ln>
                  <a:noFill/>
                </a:ln>
                <a:solidFill>
                  <a:schemeClr val="bg2"/>
                </a:solidFill>
                <a:effectLst/>
                <a:uLnTx/>
                <a:uFillTx/>
                <a:latin typeface="Arial" panose="020B0604020202020204"/>
                <a:ea typeface="+mn-ea"/>
                <a:cs typeface="+mn-cs"/>
              </a:rPr>
              <a:t>. Unpublished master’s thesis, Vanderbilt University.</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966" y="81345"/>
            <a:ext cx="6313551" cy="6675120"/>
          </a:xfrm>
          <a:prstGeom prst="rect">
            <a:avLst/>
          </a:prstGeom>
          <a:ln>
            <a:solidFill>
              <a:schemeClr val="bg2"/>
            </a:solid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4CA00EF3-C412-7FCE-7CA9-8FBAEBF180DB}"/>
              </a:ext>
            </a:extLst>
          </p:cNvPr>
          <p:cNvSpPr>
            <a:spLocks noGrp="1"/>
          </p:cNvSpPr>
          <p:nvPr>
            <p:ph type="title"/>
          </p:nvPr>
        </p:nvSpPr>
        <p:spPr>
          <a:xfrm>
            <a:off x="339436" y="293876"/>
            <a:ext cx="4517572" cy="2627454"/>
          </a:xfrm>
        </p:spPr>
        <p:txBody>
          <a:bodyPr>
            <a:normAutofit/>
          </a:bodyPr>
          <a:lstStyle/>
          <a:p>
            <a:r>
              <a:rPr lang="en-US" dirty="0"/>
              <a:t>First Grade Student Self-Monitoring Form</a:t>
            </a:r>
          </a:p>
        </p:txBody>
      </p:sp>
    </p:spTree>
    <p:custDataLst>
      <p:tags r:id="rId1"/>
    </p:custDataLst>
    <p:extLst>
      <p:ext uri="{BB962C8B-B14F-4D97-AF65-F5344CB8AC3E}">
        <p14:creationId xmlns:p14="http://schemas.microsoft.com/office/powerpoint/2010/main" val="2846423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9788" y="457199"/>
            <a:ext cx="4147848" cy="2928552"/>
          </a:xfrm>
        </p:spPr>
        <p:txBody>
          <a:bodyPr>
            <a:noAutofit/>
          </a:bodyPr>
          <a:lstStyle/>
          <a:p>
            <a:r>
              <a:rPr lang="en-US" sz="3600" dirty="0"/>
              <a:t>Treatment integrity</a:t>
            </a:r>
            <a:br>
              <a:rPr lang="en-US" dirty="0"/>
            </a:br>
            <a:br>
              <a:rPr lang="en-US" dirty="0"/>
            </a:br>
            <a:r>
              <a:rPr lang="en-US" dirty="0">
                <a:solidFill>
                  <a:schemeClr val="accent4"/>
                </a:solidFill>
              </a:rPr>
              <a:t>Social validity</a:t>
            </a:r>
            <a:br>
              <a:rPr lang="en-US" dirty="0">
                <a:solidFill>
                  <a:schemeClr val="accent4"/>
                </a:solidFill>
              </a:rPr>
            </a:br>
            <a:br>
              <a:rPr lang="en-US" dirty="0">
                <a:solidFill>
                  <a:schemeClr val="accent4"/>
                </a:solidFill>
              </a:rPr>
            </a:br>
            <a:r>
              <a:rPr lang="en-US" dirty="0">
                <a:solidFill>
                  <a:schemeClr val="accent4"/>
                </a:solidFill>
              </a:rPr>
              <a:t>Monitor student progress</a:t>
            </a:r>
          </a:p>
        </p:txBody>
      </p:sp>
      <p:sp>
        <p:nvSpPr>
          <p:cNvPr id="2" name="Rectangle 1"/>
          <p:cNvSpPr/>
          <p:nvPr/>
        </p:nvSpPr>
        <p:spPr>
          <a:xfrm>
            <a:off x="0" y="6611779"/>
            <a:ext cx="12192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chemeClr val="bg2"/>
                </a:solidFill>
                <a:effectLst/>
                <a:uLnTx/>
                <a:uFillTx/>
                <a:latin typeface="Arial" panose="020B0604020202020204"/>
                <a:ea typeface="+mn-ea"/>
                <a:cs typeface="+mn-cs"/>
              </a:rPr>
              <a:t>Altmann</a:t>
            </a:r>
            <a:r>
              <a:rPr kumimoji="0" lang="en-US" sz="1000" b="0" i="0" u="none" strike="noStrike" kern="1200" cap="none" spc="0" normalizeH="0" baseline="0" noProof="0" dirty="0">
                <a:ln>
                  <a:noFill/>
                </a:ln>
                <a:solidFill>
                  <a:schemeClr val="bg2"/>
                </a:solidFill>
                <a:effectLst/>
                <a:uLnTx/>
                <a:uFillTx/>
                <a:latin typeface="Arial" panose="020B0604020202020204"/>
                <a:ea typeface="+mn-ea"/>
                <a:cs typeface="+mn-cs"/>
              </a:rPr>
              <a:t>, S. A. (2010</a:t>
            </a:r>
            <a:r>
              <a:rPr kumimoji="0" lang="en-US" sz="1000" b="0" i="1" u="none" strike="noStrike" kern="1200" cap="none" spc="0" normalizeH="0" baseline="0" noProof="0" dirty="0">
                <a:ln>
                  <a:noFill/>
                </a:ln>
                <a:solidFill>
                  <a:schemeClr val="bg2"/>
                </a:solidFill>
                <a:effectLst/>
                <a:uLnTx/>
                <a:uFillTx/>
                <a:latin typeface="Arial" panose="020B0604020202020204"/>
                <a:ea typeface="+mn-ea"/>
                <a:cs typeface="+mn-cs"/>
              </a:rPr>
              <a:t>). Project support and include: the additive benefits of self-monitoring on students’ reading acquisition</a:t>
            </a:r>
            <a:r>
              <a:rPr kumimoji="0" lang="en-US" sz="1000" b="0" i="0" u="none" strike="noStrike" kern="1200" cap="none" spc="0" normalizeH="0" baseline="0" noProof="0" dirty="0">
                <a:ln>
                  <a:noFill/>
                </a:ln>
                <a:solidFill>
                  <a:schemeClr val="bg2"/>
                </a:solidFill>
                <a:effectLst/>
                <a:uLnTx/>
                <a:uFillTx/>
                <a:latin typeface="Arial" panose="020B0604020202020204"/>
                <a:ea typeface="+mn-ea"/>
                <a:cs typeface="+mn-cs"/>
              </a:rPr>
              <a:t>. Unpublished master’s thesis, Vanderbilt University.</a:t>
            </a:r>
          </a:p>
        </p:txBody>
      </p:sp>
      <p:pic>
        <p:nvPicPr>
          <p:cNvPr id="9" name="Picture 2">
            <a:extLst>
              <a:ext uri="{FF2B5EF4-FFF2-40B4-BE49-F238E27FC236}">
                <a16:creationId xmlns:a16="http://schemas.microsoft.com/office/drawing/2014/main" id="{DEA5EEFE-FC53-BB4D-B8C3-9FAF2DDF70CC}"/>
              </a:ext>
            </a:extLst>
          </p:cNvPr>
          <p:cNvPicPr>
            <a:picLocks noGrp="1" noChangeArrowheads="1"/>
          </p:cNvPicPr>
          <p:nvPr>
            <p:ph idx="1"/>
          </p:nvPr>
        </p:nvPicPr>
        <p:blipFill>
          <a:blip r:embed="rId4" cstate="print"/>
          <a:srcRect l="26250" t="23333" r="26875" b="11723"/>
          <a:stretch>
            <a:fillRect/>
          </a:stretch>
        </p:blipFill>
        <p:spPr bwMode="auto">
          <a:xfrm>
            <a:off x="5177481" y="211529"/>
            <a:ext cx="5906530" cy="61375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17288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18154" y="1395532"/>
            <a:ext cx="8755692" cy="4832092"/>
          </a:xfrm>
          <a:prstGeom prst="rect">
            <a:avLst/>
          </a:prstGeom>
        </p:spPr>
        <p:txBody>
          <a:bodyPr wrap="square">
            <a:spAutoFit/>
          </a:bodyPr>
          <a:lstStyle/>
          <a:p>
            <a:pPr algn="ctr"/>
            <a:r>
              <a:rPr lang="en-US" sz="4400" b="1" dirty="0">
                <a:solidFill>
                  <a:schemeClr val="tx1">
                    <a:alpha val="75000"/>
                  </a:schemeClr>
                </a:solidFill>
                <a:latin typeface="Bradley Hand ITC" panose="03070402050302030203" pitchFamily="66" charset="0"/>
              </a:rPr>
              <a:t>Brainstorm a list of all extra supports offered in your building.</a:t>
            </a:r>
          </a:p>
          <a:p>
            <a:r>
              <a:rPr lang="en-US" sz="4400" b="1" dirty="0">
                <a:solidFill>
                  <a:schemeClr val="tx1">
                    <a:alpha val="75000"/>
                  </a:schemeClr>
                </a:solidFill>
                <a:latin typeface="Bradley Hand ITC" panose="03070402050302030203" pitchFamily="66" charset="0"/>
              </a:rPr>
              <a:t>1.</a:t>
            </a:r>
          </a:p>
          <a:p>
            <a:r>
              <a:rPr lang="en-US" sz="4400" b="1" dirty="0">
                <a:solidFill>
                  <a:schemeClr val="tx1">
                    <a:alpha val="75000"/>
                  </a:schemeClr>
                </a:solidFill>
                <a:latin typeface="Bradley Hand ITC" panose="03070402050302030203" pitchFamily="66" charset="0"/>
              </a:rPr>
              <a:t>2.</a:t>
            </a:r>
          </a:p>
          <a:p>
            <a:r>
              <a:rPr lang="en-US" sz="4400" b="1" dirty="0">
                <a:solidFill>
                  <a:schemeClr val="tx1">
                    <a:alpha val="75000"/>
                  </a:schemeClr>
                </a:solidFill>
                <a:latin typeface="Bradley Hand ITC" panose="03070402050302030203" pitchFamily="66" charset="0"/>
              </a:rPr>
              <a:t>3.</a:t>
            </a:r>
          </a:p>
          <a:p>
            <a:r>
              <a:rPr lang="en-US" sz="4400" b="1" dirty="0">
                <a:solidFill>
                  <a:schemeClr val="tx1">
                    <a:alpha val="75000"/>
                  </a:schemeClr>
                </a:solidFill>
                <a:latin typeface="Bradley Hand ITC" panose="03070402050302030203" pitchFamily="66" charset="0"/>
              </a:rPr>
              <a:t>4</a:t>
            </a:r>
          </a:p>
          <a:p>
            <a:r>
              <a:rPr lang="en-US" sz="4400" b="1" dirty="0">
                <a:solidFill>
                  <a:schemeClr val="tx1">
                    <a:alpha val="75000"/>
                  </a:schemeClr>
                </a:solidFill>
                <a:latin typeface="Bradley Hand ITC" panose="03070402050302030203" pitchFamily="66" charset="0"/>
              </a:rPr>
              <a:t>5.</a:t>
            </a:r>
          </a:p>
        </p:txBody>
      </p:sp>
    </p:spTree>
    <p:custDataLst>
      <p:tags r:id="rId1"/>
    </p:custDataLst>
    <p:extLst>
      <p:ext uri="{BB962C8B-B14F-4D97-AF65-F5344CB8AC3E}">
        <p14:creationId xmlns:p14="http://schemas.microsoft.com/office/powerpoint/2010/main" val="34489156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title="Picture of David holding a large sheet of paper"/>
          <p:cNvPicPr>
            <a:picLocks noChangeAspect="1"/>
          </p:cNvPicPr>
          <p:nvPr/>
        </p:nvPicPr>
        <p:blipFill rotWithShape="1">
          <a:blip r:embed="rId4" cstate="screen">
            <a:alphaModFix amt="80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0" y="2312"/>
            <a:ext cx="4114800" cy="6855688"/>
          </a:xfrm>
          <a:prstGeom prst="rect">
            <a:avLst/>
          </a:prstGeom>
        </p:spPr>
      </p:pic>
      <p:sp>
        <p:nvSpPr>
          <p:cNvPr id="22" name="Rounded Rectangle 21"/>
          <p:cNvSpPr/>
          <p:nvPr/>
        </p:nvSpPr>
        <p:spPr>
          <a:xfrm>
            <a:off x="688931" y="758635"/>
            <a:ext cx="2755727" cy="163753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schemeClr val="tx1"/>
                </a:solidFill>
                <a:latin typeface="Bradley Hand ITC" panose="03070402050302030203" pitchFamily="66" charset="0"/>
                <a:cs typeface="Arial" panose="020B0604020202020204" pitchFamily="34" charset="0"/>
              </a:rPr>
              <a:t>Select one team member to record supports on large poster paper.</a:t>
            </a:r>
          </a:p>
        </p:txBody>
      </p:sp>
      <p:grpSp>
        <p:nvGrpSpPr>
          <p:cNvPr id="18" name="Group 17"/>
          <p:cNvGrpSpPr/>
          <p:nvPr/>
        </p:nvGrpSpPr>
        <p:grpSpPr>
          <a:xfrm rot="21216813">
            <a:off x="6732274" y="3331178"/>
            <a:ext cx="2887805" cy="2818681"/>
            <a:chOff x="2336800" y="-477078"/>
            <a:chExt cx="7515616" cy="7335078"/>
          </a:xfrm>
        </p:grpSpPr>
        <p:pic>
          <p:nvPicPr>
            <p:cNvPr id="23" name="Picture 22" title="Sticky not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24" name="Picture 23" title="Push pin"/>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5" name="TextBox 24"/>
          <p:cNvSpPr txBox="1"/>
          <p:nvPr/>
        </p:nvSpPr>
        <p:spPr>
          <a:xfrm rot="21243182">
            <a:off x="7109960" y="4194541"/>
            <a:ext cx="2200644" cy="1631216"/>
          </a:xfrm>
          <a:prstGeom prst="rect">
            <a:avLst/>
          </a:prstGeom>
          <a:noFill/>
        </p:spPr>
        <p:txBody>
          <a:bodyPr wrap="square" rtlCol="0">
            <a:spAutoFit/>
          </a:bodyPr>
          <a:lstStyle/>
          <a:p>
            <a:pPr algn="ctr">
              <a:defRPr/>
            </a:pPr>
            <a:r>
              <a:rPr lang="en-US" sz="2000" dirty="0">
                <a:latin typeface="Arial" panose="020B0604020202020204" pitchFamily="34" charset="0"/>
                <a:cs typeface="Arial" panose="020B0604020202020204" pitchFamily="34" charset="0"/>
              </a:rPr>
              <a:t>Brainstorm a list of all extra supports offered in your building</a:t>
            </a:r>
          </a:p>
          <a:p>
            <a:pPr algn="ctr">
              <a:defRPr/>
            </a:pPr>
            <a:r>
              <a:rPr lang="en-US" sz="2000" b="1" dirty="0">
                <a:solidFill>
                  <a:schemeClr val="accent5"/>
                </a:solidFill>
                <a:latin typeface="Arial" panose="020B0604020202020204" pitchFamily="34" charset="0"/>
                <a:cs typeface="Arial" panose="020B0604020202020204" pitchFamily="34" charset="0"/>
              </a:rPr>
              <a:t>10 minutes</a:t>
            </a:r>
          </a:p>
        </p:txBody>
      </p:sp>
      <p:pic>
        <p:nvPicPr>
          <p:cNvPr id="4" name="Picture 47">
            <a:extLst>
              <a:ext uri="{FF2B5EF4-FFF2-40B4-BE49-F238E27FC236}">
                <a16:creationId xmlns:a16="http://schemas.microsoft.com/office/drawing/2014/main" id="{3A0A0A11-2A42-673F-6FF2-EE91AAED7164}"/>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611857" y="996087"/>
            <a:ext cx="5076825" cy="1800292"/>
          </a:xfrm>
          <a:prstGeom prst="rect">
            <a:avLst/>
          </a:prstGeom>
          <a:noFill/>
          <a:ln w="9525">
            <a:noFill/>
            <a:miter lim="800000"/>
            <a:headEnd/>
            <a:tailEnd/>
          </a:ln>
        </p:spPr>
      </p:pic>
      <p:pic>
        <p:nvPicPr>
          <p:cNvPr id="5" name="Picture 46">
            <a:extLst>
              <a:ext uri="{FF2B5EF4-FFF2-40B4-BE49-F238E27FC236}">
                <a16:creationId xmlns:a16="http://schemas.microsoft.com/office/drawing/2014/main" id="{41B5B527-6BC8-BCB9-F387-593031E7D03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611857" y="996087"/>
            <a:ext cx="5076825" cy="1800292"/>
          </a:xfrm>
          <a:prstGeom prst="rect">
            <a:avLst/>
          </a:prstGeom>
          <a:noFill/>
          <a:ln w="9525">
            <a:noFill/>
            <a:miter lim="800000"/>
            <a:headEnd/>
            <a:tailEnd/>
          </a:ln>
        </p:spPr>
      </p:pic>
      <p:pic>
        <p:nvPicPr>
          <p:cNvPr id="6" name="Picture 45">
            <a:extLst>
              <a:ext uri="{FF2B5EF4-FFF2-40B4-BE49-F238E27FC236}">
                <a16:creationId xmlns:a16="http://schemas.microsoft.com/office/drawing/2014/main" id="{3357138A-FAAD-DAB1-BAF4-60CD114CB3FF}"/>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611857" y="996087"/>
            <a:ext cx="5076825" cy="1800292"/>
          </a:xfrm>
          <a:prstGeom prst="rect">
            <a:avLst/>
          </a:prstGeom>
          <a:noFill/>
          <a:ln w="9525">
            <a:noFill/>
            <a:miter lim="800000"/>
            <a:headEnd/>
            <a:tailEnd/>
          </a:ln>
        </p:spPr>
      </p:pic>
      <p:pic>
        <p:nvPicPr>
          <p:cNvPr id="7" name="Picture 44">
            <a:extLst>
              <a:ext uri="{FF2B5EF4-FFF2-40B4-BE49-F238E27FC236}">
                <a16:creationId xmlns:a16="http://schemas.microsoft.com/office/drawing/2014/main" id="{73255A7E-6CF1-2566-DE45-0B204777E59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611857" y="996087"/>
            <a:ext cx="5076825" cy="1800292"/>
          </a:xfrm>
          <a:prstGeom prst="rect">
            <a:avLst/>
          </a:prstGeom>
          <a:noFill/>
          <a:ln w="9525">
            <a:noFill/>
            <a:miter lim="800000"/>
            <a:headEnd/>
            <a:tailEnd/>
          </a:ln>
        </p:spPr>
      </p:pic>
      <p:pic>
        <p:nvPicPr>
          <p:cNvPr id="8" name="Picture 43">
            <a:extLst>
              <a:ext uri="{FF2B5EF4-FFF2-40B4-BE49-F238E27FC236}">
                <a16:creationId xmlns:a16="http://schemas.microsoft.com/office/drawing/2014/main" id="{7C9633E5-5230-5B51-D8A5-7E5328C56C9C}"/>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611857" y="996087"/>
            <a:ext cx="5076825" cy="1800292"/>
          </a:xfrm>
          <a:prstGeom prst="rect">
            <a:avLst/>
          </a:prstGeom>
          <a:noFill/>
          <a:ln w="9525">
            <a:noFill/>
            <a:miter lim="800000"/>
            <a:headEnd/>
            <a:tailEnd/>
          </a:ln>
        </p:spPr>
      </p:pic>
      <p:pic>
        <p:nvPicPr>
          <p:cNvPr id="9" name="Picture 41">
            <a:extLst>
              <a:ext uri="{FF2B5EF4-FFF2-40B4-BE49-F238E27FC236}">
                <a16:creationId xmlns:a16="http://schemas.microsoft.com/office/drawing/2014/main" id="{4844F42A-EB44-8477-EA88-E7F76E27245E}"/>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611857" y="996087"/>
            <a:ext cx="5076825" cy="1800292"/>
          </a:xfrm>
          <a:prstGeom prst="rect">
            <a:avLst/>
          </a:prstGeom>
          <a:noFill/>
          <a:ln w="9525">
            <a:noFill/>
            <a:miter lim="800000"/>
            <a:headEnd/>
            <a:tailEnd/>
          </a:ln>
        </p:spPr>
      </p:pic>
      <p:pic>
        <p:nvPicPr>
          <p:cNvPr id="10" name="Picture 40">
            <a:extLst>
              <a:ext uri="{FF2B5EF4-FFF2-40B4-BE49-F238E27FC236}">
                <a16:creationId xmlns:a16="http://schemas.microsoft.com/office/drawing/2014/main" id="{DFDE2671-623A-A211-05FA-DE4BF83D1C79}"/>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611857" y="996087"/>
            <a:ext cx="5076825" cy="1800292"/>
          </a:xfrm>
          <a:prstGeom prst="rect">
            <a:avLst/>
          </a:prstGeom>
          <a:noFill/>
          <a:ln w="9525">
            <a:noFill/>
            <a:miter lim="800000"/>
            <a:headEnd/>
            <a:tailEnd/>
          </a:ln>
        </p:spPr>
      </p:pic>
      <p:pic>
        <p:nvPicPr>
          <p:cNvPr id="11" name="Picture 39">
            <a:extLst>
              <a:ext uri="{FF2B5EF4-FFF2-40B4-BE49-F238E27FC236}">
                <a16:creationId xmlns:a16="http://schemas.microsoft.com/office/drawing/2014/main" id="{044E55F5-CA12-321D-A9F5-13F382FEC339}"/>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611857" y="996087"/>
            <a:ext cx="5076825" cy="1800292"/>
          </a:xfrm>
          <a:prstGeom prst="rect">
            <a:avLst/>
          </a:prstGeom>
          <a:noFill/>
          <a:ln w="9525">
            <a:noFill/>
            <a:miter lim="800000"/>
            <a:headEnd/>
            <a:tailEnd/>
          </a:ln>
        </p:spPr>
      </p:pic>
      <p:pic>
        <p:nvPicPr>
          <p:cNvPr id="12" name="Picture 38">
            <a:extLst>
              <a:ext uri="{FF2B5EF4-FFF2-40B4-BE49-F238E27FC236}">
                <a16:creationId xmlns:a16="http://schemas.microsoft.com/office/drawing/2014/main" id="{E8153510-9C36-3076-131E-14D58E61D4F1}"/>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611857" y="996087"/>
            <a:ext cx="5076825" cy="1800292"/>
          </a:xfrm>
          <a:prstGeom prst="rect">
            <a:avLst/>
          </a:prstGeom>
          <a:noFill/>
          <a:ln w="9525">
            <a:noFill/>
            <a:miter lim="800000"/>
            <a:headEnd/>
            <a:tailEnd/>
          </a:ln>
        </p:spPr>
      </p:pic>
      <p:pic>
        <p:nvPicPr>
          <p:cNvPr id="13" name="Picture 33">
            <a:extLst>
              <a:ext uri="{FF2B5EF4-FFF2-40B4-BE49-F238E27FC236}">
                <a16:creationId xmlns:a16="http://schemas.microsoft.com/office/drawing/2014/main" id="{B518D686-DDD3-ECE4-A365-1345E0505E5D}"/>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611857" y="996087"/>
            <a:ext cx="5076825" cy="1800292"/>
          </a:xfrm>
          <a:prstGeom prst="rect">
            <a:avLst/>
          </a:prstGeom>
          <a:noFill/>
          <a:ln w="9525">
            <a:noFill/>
            <a:miter lim="800000"/>
            <a:headEnd/>
            <a:tailEnd/>
          </a:ln>
        </p:spPr>
      </p:pic>
      <p:pic>
        <p:nvPicPr>
          <p:cNvPr id="14" name="Picture 36">
            <a:extLst>
              <a:ext uri="{FF2B5EF4-FFF2-40B4-BE49-F238E27FC236}">
                <a16:creationId xmlns:a16="http://schemas.microsoft.com/office/drawing/2014/main" id="{A6FBC38B-DD98-3B2D-AE01-9A861ADAF9B9}"/>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5611857" y="996087"/>
            <a:ext cx="5076825" cy="1800292"/>
          </a:xfrm>
          <a:prstGeom prst="rect">
            <a:avLst/>
          </a:prstGeom>
          <a:noFill/>
          <a:ln w="9525">
            <a:noFill/>
            <a:miter lim="800000"/>
            <a:headEnd/>
            <a:tailEnd/>
          </a:ln>
        </p:spPr>
      </p:pic>
      <p:pic>
        <p:nvPicPr>
          <p:cNvPr id="15" name="Picture 32">
            <a:extLst>
              <a:ext uri="{FF2B5EF4-FFF2-40B4-BE49-F238E27FC236}">
                <a16:creationId xmlns:a16="http://schemas.microsoft.com/office/drawing/2014/main" id="{58F24E6A-95B7-84CA-F724-85561CF9CBFC}"/>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611857" y="996087"/>
            <a:ext cx="5076825" cy="180029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5876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llustration of two 3D people pushing larger than life puzzle pieces together" title="Puzzle">
            <a:extLst>
              <a:ext uri="{FF2B5EF4-FFF2-40B4-BE49-F238E27FC236}">
                <a16:creationId xmlns:a16="http://schemas.microsoft.com/office/drawing/2014/main" id="{55A5B73D-0BD6-0F4B-B1CB-1972449F0B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750" b="10542"/>
          <a:stretch/>
        </p:blipFill>
        <p:spPr>
          <a:xfrm>
            <a:off x="8002597" y="4193709"/>
            <a:ext cx="4182034" cy="2664289"/>
          </a:xfrm>
          <a:prstGeom prst="rect">
            <a:avLst/>
          </a:prstGeom>
        </p:spPr>
      </p:pic>
      <p:sp>
        <p:nvSpPr>
          <p:cNvPr id="17" name="Title 16"/>
          <p:cNvSpPr>
            <a:spLocks noGrp="1"/>
          </p:cNvSpPr>
          <p:nvPr>
            <p:ph type="title"/>
          </p:nvPr>
        </p:nvSpPr>
        <p:spPr/>
        <p:txBody>
          <a:bodyPr>
            <a:normAutofit/>
          </a:bodyPr>
          <a:lstStyle/>
          <a:p>
            <a:r>
              <a:rPr lang="en-US" dirty="0"/>
              <a:t>Putting the Pieces Together: Scheduling for Success</a:t>
            </a:r>
          </a:p>
        </p:txBody>
      </p:sp>
      <p:sp>
        <p:nvSpPr>
          <p:cNvPr id="18" name="Freeform 17"/>
          <p:cNvSpPr/>
          <p:nvPr/>
        </p:nvSpPr>
        <p:spPr>
          <a:xfrm rot="21039482">
            <a:off x="387454" y="1025126"/>
            <a:ext cx="2273088" cy="1266433"/>
          </a:xfrm>
          <a:custGeom>
            <a:avLst/>
            <a:gdLst>
              <a:gd name="connsiteX0" fmla="*/ 1027118 w 2273088"/>
              <a:gd name="connsiteY0" fmla="*/ 0 h 1266433"/>
              <a:gd name="connsiteX1" fmla="*/ 1196935 w 2273088"/>
              <a:gd name="connsiteY1" fmla="*/ 169817 h 1266433"/>
              <a:gd name="connsiteX2" fmla="*/ 1193003 w 2273088"/>
              <a:gd name="connsiteY2" fmla="*/ 189294 h 1266433"/>
              <a:gd name="connsiteX3" fmla="*/ 1193991 w 2273088"/>
              <a:gd name="connsiteY3" fmla="*/ 190923 h 1266433"/>
              <a:gd name="connsiteX4" fmla="*/ 1195749 w 2273088"/>
              <a:gd name="connsiteY4" fmla="*/ 199633 h 1266433"/>
              <a:gd name="connsiteX5" fmla="*/ 1879596 w 2273088"/>
              <a:gd name="connsiteY5" fmla="*/ 199633 h 1266433"/>
              <a:gd name="connsiteX6" fmla="*/ 2057400 w 2273088"/>
              <a:gd name="connsiteY6" fmla="*/ 377437 h 1266433"/>
              <a:gd name="connsiteX7" fmla="*/ 2057400 w 2273088"/>
              <a:gd name="connsiteY7" fmla="*/ 564667 h 1266433"/>
              <a:gd name="connsiteX8" fmla="*/ 2067311 w 2273088"/>
              <a:gd name="connsiteY8" fmla="*/ 567743 h 1266433"/>
              <a:gd name="connsiteX9" fmla="*/ 2067341 w 2273088"/>
              <a:gd name="connsiteY9" fmla="*/ 567761 h 1266433"/>
              <a:gd name="connsiteX10" fmla="*/ 2097428 w 2273088"/>
              <a:gd name="connsiteY10" fmla="*/ 561687 h 1266433"/>
              <a:gd name="connsiteX11" fmla="*/ 2273088 w 2273088"/>
              <a:gd name="connsiteY11" fmla="*/ 737347 h 1266433"/>
              <a:gd name="connsiteX12" fmla="*/ 2097428 w 2273088"/>
              <a:gd name="connsiteY12" fmla="*/ 913007 h 1266433"/>
              <a:gd name="connsiteX13" fmla="*/ 2057400 w 2273088"/>
              <a:gd name="connsiteY13" fmla="*/ 904926 h 1266433"/>
              <a:gd name="connsiteX14" fmla="*/ 2057400 w 2273088"/>
              <a:gd name="connsiteY14" fmla="*/ 1088629 h 1266433"/>
              <a:gd name="connsiteX15" fmla="*/ 1879596 w 2273088"/>
              <a:gd name="connsiteY15" fmla="*/ 1266433 h 1266433"/>
              <a:gd name="connsiteX16" fmla="*/ 1210904 w 2273088"/>
              <a:gd name="connsiteY16" fmla="*/ 1266433 h 1266433"/>
              <a:gd name="connsiteX17" fmla="*/ 1205647 w 2273088"/>
              <a:gd name="connsiteY17" fmla="*/ 1258636 h 1266433"/>
              <a:gd name="connsiteX18" fmla="*/ 1213106 w 2273088"/>
              <a:gd name="connsiteY18" fmla="*/ 1221688 h 1266433"/>
              <a:gd name="connsiteX19" fmla="*/ 1043289 w 2273088"/>
              <a:gd name="connsiteY19" fmla="*/ 1051871 h 1266433"/>
              <a:gd name="connsiteX20" fmla="*/ 873472 w 2273088"/>
              <a:gd name="connsiteY20" fmla="*/ 1221688 h 1266433"/>
              <a:gd name="connsiteX21" fmla="*/ 882506 w 2273088"/>
              <a:gd name="connsiteY21" fmla="*/ 1266433 h 1266433"/>
              <a:gd name="connsiteX22" fmla="*/ 177804 w 2273088"/>
              <a:gd name="connsiteY22" fmla="*/ 1266433 h 1266433"/>
              <a:gd name="connsiteX23" fmla="*/ 0 w 2273088"/>
              <a:gd name="connsiteY23" fmla="*/ 1088629 h 1266433"/>
              <a:gd name="connsiteX24" fmla="*/ 0 w 2273088"/>
              <a:gd name="connsiteY24" fmla="*/ 880194 h 1266433"/>
              <a:gd name="connsiteX25" fmla="*/ 27920 w 2273088"/>
              <a:gd name="connsiteY25" fmla="*/ 885831 h 1266433"/>
              <a:gd name="connsiteX26" fmla="*/ 203580 w 2273088"/>
              <a:gd name="connsiteY26" fmla="*/ 710171 h 1266433"/>
              <a:gd name="connsiteX27" fmla="*/ 27920 w 2273088"/>
              <a:gd name="connsiteY27" fmla="*/ 534511 h 1266433"/>
              <a:gd name="connsiteX28" fmla="*/ 2558 w 2273088"/>
              <a:gd name="connsiteY28" fmla="*/ 539632 h 1266433"/>
              <a:gd name="connsiteX29" fmla="*/ 0 w 2273088"/>
              <a:gd name="connsiteY29" fmla="*/ 537907 h 1266433"/>
              <a:gd name="connsiteX30" fmla="*/ 0 w 2273088"/>
              <a:gd name="connsiteY30" fmla="*/ 377437 h 1266433"/>
              <a:gd name="connsiteX31" fmla="*/ 177804 w 2273088"/>
              <a:gd name="connsiteY31" fmla="*/ 199633 h 1266433"/>
              <a:gd name="connsiteX32" fmla="*/ 861651 w 2273088"/>
              <a:gd name="connsiteY32" fmla="*/ 199633 h 1266433"/>
              <a:gd name="connsiteX33" fmla="*/ 862486 w 2273088"/>
              <a:gd name="connsiteY33" fmla="*/ 195498 h 1266433"/>
              <a:gd name="connsiteX34" fmla="*/ 857301 w 2273088"/>
              <a:gd name="connsiteY34" fmla="*/ 169817 h 1266433"/>
              <a:gd name="connsiteX35" fmla="*/ 1027118 w 2273088"/>
              <a:gd name="connsiteY35" fmla="*/ 0 h 126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73088" h="1266433">
                <a:moveTo>
                  <a:pt x="1027118" y="0"/>
                </a:moveTo>
                <a:cubicBezTo>
                  <a:pt x="1120905" y="0"/>
                  <a:pt x="1196935" y="76030"/>
                  <a:pt x="1196935" y="169817"/>
                </a:cubicBezTo>
                <a:lnTo>
                  <a:pt x="1193003" y="189294"/>
                </a:lnTo>
                <a:lnTo>
                  <a:pt x="1193991" y="190923"/>
                </a:lnTo>
                <a:lnTo>
                  <a:pt x="1195749" y="199633"/>
                </a:lnTo>
                <a:lnTo>
                  <a:pt x="1879596" y="199633"/>
                </a:lnTo>
                <a:cubicBezTo>
                  <a:pt x="1977794" y="199633"/>
                  <a:pt x="2057400" y="279239"/>
                  <a:pt x="2057400" y="377437"/>
                </a:cubicBezTo>
                <a:lnTo>
                  <a:pt x="2057400" y="564667"/>
                </a:lnTo>
                <a:lnTo>
                  <a:pt x="2067311" y="567743"/>
                </a:lnTo>
                <a:lnTo>
                  <a:pt x="2067341" y="567761"/>
                </a:lnTo>
                <a:lnTo>
                  <a:pt x="2097428" y="561687"/>
                </a:lnTo>
                <a:cubicBezTo>
                  <a:pt x="2194442" y="561687"/>
                  <a:pt x="2273088" y="640333"/>
                  <a:pt x="2273088" y="737347"/>
                </a:cubicBezTo>
                <a:cubicBezTo>
                  <a:pt x="2273088" y="834361"/>
                  <a:pt x="2194442" y="913007"/>
                  <a:pt x="2097428" y="913007"/>
                </a:cubicBezTo>
                <a:lnTo>
                  <a:pt x="2057400" y="904926"/>
                </a:lnTo>
                <a:lnTo>
                  <a:pt x="2057400" y="1088629"/>
                </a:lnTo>
                <a:cubicBezTo>
                  <a:pt x="2057400" y="1186827"/>
                  <a:pt x="1977794" y="1266433"/>
                  <a:pt x="1879596" y="1266433"/>
                </a:cubicBezTo>
                <a:lnTo>
                  <a:pt x="1210904" y="1266433"/>
                </a:lnTo>
                <a:lnTo>
                  <a:pt x="1205647" y="1258636"/>
                </a:lnTo>
                <a:lnTo>
                  <a:pt x="1213106" y="1221688"/>
                </a:lnTo>
                <a:cubicBezTo>
                  <a:pt x="1213106" y="1127901"/>
                  <a:pt x="1137076" y="1051871"/>
                  <a:pt x="1043289" y="1051871"/>
                </a:cubicBezTo>
                <a:cubicBezTo>
                  <a:pt x="949502" y="1051871"/>
                  <a:pt x="873472" y="1127901"/>
                  <a:pt x="873472" y="1221688"/>
                </a:cubicBezTo>
                <a:lnTo>
                  <a:pt x="882506" y="1266433"/>
                </a:lnTo>
                <a:lnTo>
                  <a:pt x="177804" y="1266433"/>
                </a:lnTo>
                <a:cubicBezTo>
                  <a:pt x="79606" y="1266433"/>
                  <a:pt x="0" y="1186827"/>
                  <a:pt x="0" y="1088629"/>
                </a:cubicBezTo>
                <a:lnTo>
                  <a:pt x="0" y="880194"/>
                </a:lnTo>
                <a:lnTo>
                  <a:pt x="27920" y="885831"/>
                </a:lnTo>
                <a:cubicBezTo>
                  <a:pt x="124934" y="885831"/>
                  <a:pt x="203580" y="807185"/>
                  <a:pt x="203580" y="710171"/>
                </a:cubicBezTo>
                <a:cubicBezTo>
                  <a:pt x="203580" y="613157"/>
                  <a:pt x="124934" y="534511"/>
                  <a:pt x="27920" y="534511"/>
                </a:cubicBezTo>
                <a:lnTo>
                  <a:pt x="2558" y="539632"/>
                </a:lnTo>
                <a:lnTo>
                  <a:pt x="0" y="537907"/>
                </a:lnTo>
                <a:lnTo>
                  <a:pt x="0" y="377437"/>
                </a:lnTo>
                <a:cubicBezTo>
                  <a:pt x="0" y="279239"/>
                  <a:pt x="79606" y="199633"/>
                  <a:pt x="177804" y="199633"/>
                </a:cubicBezTo>
                <a:lnTo>
                  <a:pt x="861651" y="199633"/>
                </a:lnTo>
                <a:lnTo>
                  <a:pt x="862486" y="195498"/>
                </a:lnTo>
                <a:lnTo>
                  <a:pt x="857301" y="169817"/>
                </a:lnTo>
                <a:cubicBezTo>
                  <a:pt x="857301" y="76030"/>
                  <a:pt x="933331" y="0"/>
                  <a:pt x="1027118" y="0"/>
                </a:cubicBezTo>
                <a:close/>
              </a:path>
            </a:pathLst>
          </a:cu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dirty="0">
                <a:solidFill>
                  <a:schemeClr val="bg1"/>
                </a:solidFill>
              </a:rPr>
              <a:t>Tier 2 &amp; 3 … scheduling is key!</a:t>
            </a:r>
          </a:p>
        </p:txBody>
      </p:sp>
      <p:sp>
        <p:nvSpPr>
          <p:cNvPr id="19" name="Freeform 18"/>
          <p:cNvSpPr/>
          <p:nvPr/>
        </p:nvSpPr>
        <p:spPr>
          <a:xfrm rot="20618628">
            <a:off x="6183031" y="1032343"/>
            <a:ext cx="1964769" cy="1185072"/>
          </a:xfrm>
          <a:custGeom>
            <a:avLst/>
            <a:gdLst>
              <a:gd name="connsiteX0" fmla="*/ 1028700 w 2273088"/>
              <a:gd name="connsiteY0" fmla="*/ 0 h 1185072"/>
              <a:gd name="connsiteX1" fmla="*/ 1193991 w 2273088"/>
              <a:gd name="connsiteY1" fmla="*/ 109562 h 1185072"/>
              <a:gd name="connsiteX2" fmla="*/ 1195749 w 2273088"/>
              <a:gd name="connsiteY2" fmla="*/ 118272 h 1185072"/>
              <a:gd name="connsiteX3" fmla="*/ 1879596 w 2273088"/>
              <a:gd name="connsiteY3" fmla="*/ 118272 h 1185072"/>
              <a:gd name="connsiteX4" fmla="*/ 2057400 w 2273088"/>
              <a:gd name="connsiteY4" fmla="*/ 296076 h 1185072"/>
              <a:gd name="connsiteX5" fmla="*/ 2057400 w 2273088"/>
              <a:gd name="connsiteY5" fmla="*/ 483306 h 1185072"/>
              <a:gd name="connsiteX6" fmla="*/ 2067311 w 2273088"/>
              <a:gd name="connsiteY6" fmla="*/ 486382 h 1185072"/>
              <a:gd name="connsiteX7" fmla="*/ 2067341 w 2273088"/>
              <a:gd name="connsiteY7" fmla="*/ 486400 h 1185072"/>
              <a:gd name="connsiteX8" fmla="*/ 2097428 w 2273088"/>
              <a:gd name="connsiteY8" fmla="*/ 480326 h 1185072"/>
              <a:gd name="connsiteX9" fmla="*/ 2273088 w 2273088"/>
              <a:gd name="connsiteY9" fmla="*/ 655986 h 1185072"/>
              <a:gd name="connsiteX10" fmla="*/ 2097428 w 2273088"/>
              <a:gd name="connsiteY10" fmla="*/ 831646 h 1185072"/>
              <a:gd name="connsiteX11" fmla="*/ 2057400 w 2273088"/>
              <a:gd name="connsiteY11" fmla="*/ 823565 h 1185072"/>
              <a:gd name="connsiteX12" fmla="*/ 2057400 w 2273088"/>
              <a:gd name="connsiteY12" fmla="*/ 1007268 h 1185072"/>
              <a:gd name="connsiteX13" fmla="*/ 1879596 w 2273088"/>
              <a:gd name="connsiteY13" fmla="*/ 1185072 h 1185072"/>
              <a:gd name="connsiteX14" fmla="*/ 1210904 w 2273088"/>
              <a:gd name="connsiteY14" fmla="*/ 1185072 h 1185072"/>
              <a:gd name="connsiteX15" fmla="*/ 1180357 w 2273088"/>
              <a:gd name="connsiteY15" fmla="*/ 1139766 h 1185072"/>
              <a:gd name="connsiteX16" fmla="*/ 1053511 w 2273088"/>
              <a:gd name="connsiteY16" fmla="*/ 1087224 h 1185072"/>
              <a:gd name="connsiteX17" fmla="*/ 926665 w 2273088"/>
              <a:gd name="connsiteY17" fmla="*/ 1139766 h 1185072"/>
              <a:gd name="connsiteX18" fmla="*/ 896118 w 2273088"/>
              <a:gd name="connsiteY18" fmla="*/ 1185072 h 1185072"/>
              <a:gd name="connsiteX19" fmla="*/ 177804 w 2273088"/>
              <a:gd name="connsiteY19" fmla="*/ 1185072 h 1185072"/>
              <a:gd name="connsiteX20" fmla="*/ 0 w 2273088"/>
              <a:gd name="connsiteY20" fmla="*/ 1007268 h 1185072"/>
              <a:gd name="connsiteX21" fmla="*/ 0 w 2273088"/>
              <a:gd name="connsiteY21" fmla="*/ 798833 h 1185072"/>
              <a:gd name="connsiteX22" fmla="*/ 27920 w 2273088"/>
              <a:gd name="connsiteY22" fmla="*/ 804470 h 1185072"/>
              <a:gd name="connsiteX23" fmla="*/ 203580 w 2273088"/>
              <a:gd name="connsiteY23" fmla="*/ 628810 h 1185072"/>
              <a:gd name="connsiteX24" fmla="*/ 27920 w 2273088"/>
              <a:gd name="connsiteY24" fmla="*/ 453150 h 1185072"/>
              <a:gd name="connsiteX25" fmla="*/ 2558 w 2273088"/>
              <a:gd name="connsiteY25" fmla="*/ 458271 h 1185072"/>
              <a:gd name="connsiteX26" fmla="*/ 0 w 2273088"/>
              <a:gd name="connsiteY26" fmla="*/ 456546 h 1185072"/>
              <a:gd name="connsiteX27" fmla="*/ 0 w 2273088"/>
              <a:gd name="connsiteY27" fmla="*/ 296076 h 1185072"/>
              <a:gd name="connsiteX28" fmla="*/ 177804 w 2273088"/>
              <a:gd name="connsiteY28" fmla="*/ 118272 h 1185072"/>
              <a:gd name="connsiteX29" fmla="*/ 861651 w 2273088"/>
              <a:gd name="connsiteY29" fmla="*/ 118272 h 1185072"/>
              <a:gd name="connsiteX30" fmla="*/ 863409 w 2273088"/>
              <a:gd name="connsiteY30" fmla="*/ 109562 h 1185072"/>
              <a:gd name="connsiteX31" fmla="*/ 1028700 w 2273088"/>
              <a:gd name="connsiteY31" fmla="*/ 0 h 118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3088" h="1185072">
                <a:moveTo>
                  <a:pt x="1028700" y="0"/>
                </a:moveTo>
                <a:cubicBezTo>
                  <a:pt x="1103005" y="0"/>
                  <a:pt x="1166758" y="45177"/>
                  <a:pt x="1193991" y="109562"/>
                </a:cubicBezTo>
                <a:lnTo>
                  <a:pt x="1195749" y="118272"/>
                </a:lnTo>
                <a:lnTo>
                  <a:pt x="1879596" y="118272"/>
                </a:lnTo>
                <a:cubicBezTo>
                  <a:pt x="1977794" y="118272"/>
                  <a:pt x="2057400" y="197878"/>
                  <a:pt x="2057400" y="296076"/>
                </a:cubicBezTo>
                <a:lnTo>
                  <a:pt x="2057400" y="483306"/>
                </a:lnTo>
                <a:lnTo>
                  <a:pt x="2067311" y="486382"/>
                </a:lnTo>
                <a:lnTo>
                  <a:pt x="2067341" y="486400"/>
                </a:lnTo>
                <a:lnTo>
                  <a:pt x="2097428" y="480326"/>
                </a:lnTo>
                <a:cubicBezTo>
                  <a:pt x="2194442" y="480326"/>
                  <a:pt x="2273088" y="558972"/>
                  <a:pt x="2273088" y="655986"/>
                </a:cubicBezTo>
                <a:cubicBezTo>
                  <a:pt x="2273088" y="753000"/>
                  <a:pt x="2194442" y="831646"/>
                  <a:pt x="2097428" y="831646"/>
                </a:cubicBezTo>
                <a:lnTo>
                  <a:pt x="2057400" y="823565"/>
                </a:lnTo>
                <a:lnTo>
                  <a:pt x="2057400" y="1007268"/>
                </a:lnTo>
                <a:cubicBezTo>
                  <a:pt x="2057400" y="1105466"/>
                  <a:pt x="1977794" y="1185072"/>
                  <a:pt x="1879596" y="1185072"/>
                </a:cubicBezTo>
                <a:lnTo>
                  <a:pt x="1210904" y="1185072"/>
                </a:lnTo>
                <a:lnTo>
                  <a:pt x="1180357" y="1139766"/>
                </a:lnTo>
                <a:cubicBezTo>
                  <a:pt x="1147895" y="1107303"/>
                  <a:pt x="1103048" y="1087224"/>
                  <a:pt x="1053511" y="1087224"/>
                </a:cubicBezTo>
                <a:cubicBezTo>
                  <a:pt x="1003975" y="1087224"/>
                  <a:pt x="959128" y="1107303"/>
                  <a:pt x="926665" y="1139766"/>
                </a:cubicBezTo>
                <a:lnTo>
                  <a:pt x="896118" y="1185072"/>
                </a:lnTo>
                <a:lnTo>
                  <a:pt x="177804" y="1185072"/>
                </a:lnTo>
                <a:cubicBezTo>
                  <a:pt x="79606" y="1185072"/>
                  <a:pt x="0" y="1105466"/>
                  <a:pt x="0" y="1007268"/>
                </a:cubicBezTo>
                <a:lnTo>
                  <a:pt x="0" y="798833"/>
                </a:lnTo>
                <a:lnTo>
                  <a:pt x="27920" y="804470"/>
                </a:lnTo>
                <a:cubicBezTo>
                  <a:pt x="124934" y="804470"/>
                  <a:pt x="203580" y="725824"/>
                  <a:pt x="203580" y="628810"/>
                </a:cubicBezTo>
                <a:cubicBezTo>
                  <a:pt x="203580" y="531796"/>
                  <a:pt x="124934" y="453150"/>
                  <a:pt x="27920" y="453150"/>
                </a:cubicBezTo>
                <a:lnTo>
                  <a:pt x="2558" y="458271"/>
                </a:lnTo>
                <a:lnTo>
                  <a:pt x="0" y="456546"/>
                </a:lnTo>
                <a:lnTo>
                  <a:pt x="0" y="296076"/>
                </a:lnTo>
                <a:cubicBezTo>
                  <a:pt x="0" y="197878"/>
                  <a:pt x="79606" y="118272"/>
                  <a:pt x="177804" y="118272"/>
                </a:cubicBezTo>
                <a:lnTo>
                  <a:pt x="861651" y="118272"/>
                </a:lnTo>
                <a:lnTo>
                  <a:pt x="863409" y="109562"/>
                </a:lnTo>
                <a:cubicBezTo>
                  <a:pt x="890642" y="45177"/>
                  <a:pt x="954395" y="0"/>
                  <a:pt x="1028700" y="0"/>
                </a:cubicBezTo>
                <a:close/>
              </a:path>
            </a:pathLst>
          </a:cu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dirty="0">
                <a:solidFill>
                  <a:schemeClr val="bg1"/>
                </a:solidFill>
              </a:rPr>
              <a:t>Tier 2 &amp; 3 … immediate</a:t>
            </a:r>
          </a:p>
          <a:p>
            <a:pPr algn="ctr"/>
            <a:r>
              <a:rPr lang="en-US" sz="1800" dirty="0">
                <a:solidFill>
                  <a:schemeClr val="bg1"/>
                </a:solidFill>
              </a:rPr>
              <a:t>feedback</a:t>
            </a:r>
          </a:p>
        </p:txBody>
      </p:sp>
      <p:sp>
        <p:nvSpPr>
          <p:cNvPr id="20" name="Freeform 19"/>
          <p:cNvSpPr/>
          <p:nvPr/>
        </p:nvSpPr>
        <p:spPr>
          <a:xfrm rot="682622">
            <a:off x="4687628" y="5262234"/>
            <a:ext cx="2273088" cy="1185072"/>
          </a:xfrm>
          <a:custGeom>
            <a:avLst/>
            <a:gdLst>
              <a:gd name="connsiteX0" fmla="*/ 1028700 w 2273088"/>
              <a:gd name="connsiteY0" fmla="*/ 0 h 1185072"/>
              <a:gd name="connsiteX1" fmla="*/ 1193991 w 2273088"/>
              <a:gd name="connsiteY1" fmla="*/ 109562 h 1185072"/>
              <a:gd name="connsiteX2" fmla="*/ 1195749 w 2273088"/>
              <a:gd name="connsiteY2" fmla="*/ 118272 h 1185072"/>
              <a:gd name="connsiteX3" fmla="*/ 1879596 w 2273088"/>
              <a:gd name="connsiteY3" fmla="*/ 118272 h 1185072"/>
              <a:gd name="connsiteX4" fmla="*/ 2057400 w 2273088"/>
              <a:gd name="connsiteY4" fmla="*/ 296076 h 1185072"/>
              <a:gd name="connsiteX5" fmla="*/ 2057400 w 2273088"/>
              <a:gd name="connsiteY5" fmla="*/ 483306 h 1185072"/>
              <a:gd name="connsiteX6" fmla="*/ 2067311 w 2273088"/>
              <a:gd name="connsiteY6" fmla="*/ 486382 h 1185072"/>
              <a:gd name="connsiteX7" fmla="*/ 2067341 w 2273088"/>
              <a:gd name="connsiteY7" fmla="*/ 486400 h 1185072"/>
              <a:gd name="connsiteX8" fmla="*/ 2097428 w 2273088"/>
              <a:gd name="connsiteY8" fmla="*/ 480326 h 1185072"/>
              <a:gd name="connsiteX9" fmla="*/ 2273088 w 2273088"/>
              <a:gd name="connsiteY9" fmla="*/ 655986 h 1185072"/>
              <a:gd name="connsiteX10" fmla="*/ 2097428 w 2273088"/>
              <a:gd name="connsiteY10" fmla="*/ 831646 h 1185072"/>
              <a:gd name="connsiteX11" fmla="*/ 2057400 w 2273088"/>
              <a:gd name="connsiteY11" fmla="*/ 823565 h 1185072"/>
              <a:gd name="connsiteX12" fmla="*/ 2057400 w 2273088"/>
              <a:gd name="connsiteY12" fmla="*/ 1007268 h 1185072"/>
              <a:gd name="connsiteX13" fmla="*/ 1879596 w 2273088"/>
              <a:gd name="connsiteY13" fmla="*/ 1185072 h 1185072"/>
              <a:gd name="connsiteX14" fmla="*/ 1210904 w 2273088"/>
              <a:gd name="connsiteY14" fmla="*/ 1185072 h 1185072"/>
              <a:gd name="connsiteX15" fmla="*/ 1180357 w 2273088"/>
              <a:gd name="connsiteY15" fmla="*/ 1139766 h 1185072"/>
              <a:gd name="connsiteX16" fmla="*/ 1053511 w 2273088"/>
              <a:gd name="connsiteY16" fmla="*/ 1087224 h 1185072"/>
              <a:gd name="connsiteX17" fmla="*/ 926665 w 2273088"/>
              <a:gd name="connsiteY17" fmla="*/ 1139766 h 1185072"/>
              <a:gd name="connsiteX18" fmla="*/ 896118 w 2273088"/>
              <a:gd name="connsiteY18" fmla="*/ 1185072 h 1185072"/>
              <a:gd name="connsiteX19" fmla="*/ 177804 w 2273088"/>
              <a:gd name="connsiteY19" fmla="*/ 1185072 h 1185072"/>
              <a:gd name="connsiteX20" fmla="*/ 0 w 2273088"/>
              <a:gd name="connsiteY20" fmla="*/ 1007268 h 1185072"/>
              <a:gd name="connsiteX21" fmla="*/ 0 w 2273088"/>
              <a:gd name="connsiteY21" fmla="*/ 798833 h 1185072"/>
              <a:gd name="connsiteX22" fmla="*/ 27920 w 2273088"/>
              <a:gd name="connsiteY22" fmla="*/ 804470 h 1185072"/>
              <a:gd name="connsiteX23" fmla="*/ 203580 w 2273088"/>
              <a:gd name="connsiteY23" fmla="*/ 628810 h 1185072"/>
              <a:gd name="connsiteX24" fmla="*/ 27920 w 2273088"/>
              <a:gd name="connsiteY24" fmla="*/ 453150 h 1185072"/>
              <a:gd name="connsiteX25" fmla="*/ 2558 w 2273088"/>
              <a:gd name="connsiteY25" fmla="*/ 458271 h 1185072"/>
              <a:gd name="connsiteX26" fmla="*/ 0 w 2273088"/>
              <a:gd name="connsiteY26" fmla="*/ 456546 h 1185072"/>
              <a:gd name="connsiteX27" fmla="*/ 0 w 2273088"/>
              <a:gd name="connsiteY27" fmla="*/ 296076 h 1185072"/>
              <a:gd name="connsiteX28" fmla="*/ 177804 w 2273088"/>
              <a:gd name="connsiteY28" fmla="*/ 118272 h 1185072"/>
              <a:gd name="connsiteX29" fmla="*/ 861651 w 2273088"/>
              <a:gd name="connsiteY29" fmla="*/ 118272 h 1185072"/>
              <a:gd name="connsiteX30" fmla="*/ 863409 w 2273088"/>
              <a:gd name="connsiteY30" fmla="*/ 109562 h 1185072"/>
              <a:gd name="connsiteX31" fmla="*/ 1028700 w 2273088"/>
              <a:gd name="connsiteY31" fmla="*/ 0 h 118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3088" h="1185072">
                <a:moveTo>
                  <a:pt x="1028700" y="0"/>
                </a:moveTo>
                <a:cubicBezTo>
                  <a:pt x="1103005" y="0"/>
                  <a:pt x="1166758" y="45177"/>
                  <a:pt x="1193991" y="109562"/>
                </a:cubicBezTo>
                <a:lnTo>
                  <a:pt x="1195749" y="118272"/>
                </a:lnTo>
                <a:lnTo>
                  <a:pt x="1879596" y="118272"/>
                </a:lnTo>
                <a:cubicBezTo>
                  <a:pt x="1977794" y="118272"/>
                  <a:pt x="2057400" y="197878"/>
                  <a:pt x="2057400" y="296076"/>
                </a:cubicBezTo>
                <a:lnTo>
                  <a:pt x="2057400" y="483306"/>
                </a:lnTo>
                <a:lnTo>
                  <a:pt x="2067311" y="486382"/>
                </a:lnTo>
                <a:lnTo>
                  <a:pt x="2067341" y="486400"/>
                </a:lnTo>
                <a:lnTo>
                  <a:pt x="2097428" y="480326"/>
                </a:lnTo>
                <a:cubicBezTo>
                  <a:pt x="2194442" y="480326"/>
                  <a:pt x="2273088" y="558972"/>
                  <a:pt x="2273088" y="655986"/>
                </a:cubicBezTo>
                <a:cubicBezTo>
                  <a:pt x="2273088" y="753000"/>
                  <a:pt x="2194442" y="831646"/>
                  <a:pt x="2097428" y="831646"/>
                </a:cubicBezTo>
                <a:lnTo>
                  <a:pt x="2057400" y="823565"/>
                </a:lnTo>
                <a:lnTo>
                  <a:pt x="2057400" y="1007268"/>
                </a:lnTo>
                <a:cubicBezTo>
                  <a:pt x="2057400" y="1105466"/>
                  <a:pt x="1977794" y="1185072"/>
                  <a:pt x="1879596" y="1185072"/>
                </a:cubicBezTo>
                <a:lnTo>
                  <a:pt x="1210904" y="1185072"/>
                </a:lnTo>
                <a:lnTo>
                  <a:pt x="1180357" y="1139766"/>
                </a:lnTo>
                <a:cubicBezTo>
                  <a:pt x="1147895" y="1107303"/>
                  <a:pt x="1103048" y="1087224"/>
                  <a:pt x="1053511" y="1087224"/>
                </a:cubicBezTo>
                <a:cubicBezTo>
                  <a:pt x="1003975" y="1087224"/>
                  <a:pt x="959128" y="1107303"/>
                  <a:pt x="926665" y="1139766"/>
                </a:cubicBezTo>
                <a:lnTo>
                  <a:pt x="896118" y="1185072"/>
                </a:lnTo>
                <a:lnTo>
                  <a:pt x="177804" y="1185072"/>
                </a:lnTo>
                <a:cubicBezTo>
                  <a:pt x="79606" y="1185072"/>
                  <a:pt x="0" y="1105466"/>
                  <a:pt x="0" y="1007268"/>
                </a:cubicBezTo>
                <a:lnTo>
                  <a:pt x="0" y="798833"/>
                </a:lnTo>
                <a:lnTo>
                  <a:pt x="27920" y="804470"/>
                </a:lnTo>
                <a:cubicBezTo>
                  <a:pt x="124934" y="804470"/>
                  <a:pt x="203580" y="725824"/>
                  <a:pt x="203580" y="628810"/>
                </a:cubicBezTo>
                <a:cubicBezTo>
                  <a:pt x="203580" y="531796"/>
                  <a:pt x="124934" y="453150"/>
                  <a:pt x="27920" y="453150"/>
                </a:cubicBezTo>
                <a:lnTo>
                  <a:pt x="2558" y="458271"/>
                </a:lnTo>
                <a:lnTo>
                  <a:pt x="0" y="456546"/>
                </a:lnTo>
                <a:lnTo>
                  <a:pt x="0" y="296076"/>
                </a:lnTo>
                <a:cubicBezTo>
                  <a:pt x="0" y="197878"/>
                  <a:pt x="79606" y="118272"/>
                  <a:pt x="177804" y="118272"/>
                </a:cubicBezTo>
                <a:lnTo>
                  <a:pt x="861651" y="118272"/>
                </a:lnTo>
                <a:lnTo>
                  <a:pt x="863409" y="109562"/>
                </a:lnTo>
                <a:cubicBezTo>
                  <a:pt x="890642" y="45177"/>
                  <a:pt x="954395" y="0"/>
                  <a:pt x="1028700" y="0"/>
                </a:cubicBezTo>
                <a:close/>
              </a:path>
            </a:pathLst>
          </a:cu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dirty="0">
                <a:solidFill>
                  <a:schemeClr val="bg1"/>
                </a:solidFill>
              </a:rPr>
              <a:t>Tier 2 &amp; 3 …</a:t>
            </a:r>
          </a:p>
          <a:p>
            <a:pPr algn="ctr"/>
            <a:r>
              <a:rPr lang="en-US" sz="1800" dirty="0">
                <a:solidFill>
                  <a:schemeClr val="bg1"/>
                </a:solidFill>
              </a:rPr>
              <a:t>progress</a:t>
            </a:r>
          </a:p>
          <a:p>
            <a:pPr algn="ctr"/>
            <a:r>
              <a:rPr lang="en-US" sz="1800" dirty="0">
                <a:solidFill>
                  <a:schemeClr val="bg1"/>
                </a:solidFill>
              </a:rPr>
              <a:t>monitoring</a:t>
            </a:r>
          </a:p>
        </p:txBody>
      </p:sp>
      <p:sp>
        <p:nvSpPr>
          <p:cNvPr id="21" name="Freeform 20"/>
          <p:cNvSpPr/>
          <p:nvPr/>
        </p:nvSpPr>
        <p:spPr>
          <a:xfrm rot="1183692">
            <a:off x="3280680" y="1197903"/>
            <a:ext cx="2273088" cy="1185072"/>
          </a:xfrm>
          <a:custGeom>
            <a:avLst/>
            <a:gdLst>
              <a:gd name="connsiteX0" fmla="*/ 1028700 w 2273088"/>
              <a:gd name="connsiteY0" fmla="*/ 0 h 1185072"/>
              <a:gd name="connsiteX1" fmla="*/ 1193991 w 2273088"/>
              <a:gd name="connsiteY1" fmla="*/ 109562 h 1185072"/>
              <a:gd name="connsiteX2" fmla="*/ 1195749 w 2273088"/>
              <a:gd name="connsiteY2" fmla="*/ 118272 h 1185072"/>
              <a:gd name="connsiteX3" fmla="*/ 1879596 w 2273088"/>
              <a:gd name="connsiteY3" fmla="*/ 118272 h 1185072"/>
              <a:gd name="connsiteX4" fmla="*/ 2057400 w 2273088"/>
              <a:gd name="connsiteY4" fmla="*/ 296076 h 1185072"/>
              <a:gd name="connsiteX5" fmla="*/ 2057400 w 2273088"/>
              <a:gd name="connsiteY5" fmla="*/ 483306 h 1185072"/>
              <a:gd name="connsiteX6" fmla="*/ 2067311 w 2273088"/>
              <a:gd name="connsiteY6" fmla="*/ 486382 h 1185072"/>
              <a:gd name="connsiteX7" fmla="*/ 2067341 w 2273088"/>
              <a:gd name="connsiteY7" fmla="*/ 486400 h 1185072"/>
              <a:gd name="connsiteX8" fmla="*/ 2097428 w 2273088"/>
              <a:gd name="connsiteY8" fmla="*/ 480326 h 1185072"/>
              <a:gd name="connsiteX9" fmla="*/ 2273088 w 2273088"/>
              <a:gd name="connsiteY9" fmla="*/ 655986 h 1185072"/>
              <a:gd name="connsiteX10" fmla="*/ 2097428 w 2273088"/>
              <a:gd name="connsiteY10" fmla="*/ 831646 h 1185072"/>
              <a:gd name="connsiteX11" fmla="*/ 2057400 w 2273088"/>
              <a:gd name="connsiteY11" fmla="*/ 823565 h 1185072"/>
              <a:gd name="connsiteX12" fmla="*/ 2057400 w 2273088"/>
              <a:gd name="connsiteY12" fmla="*/ 1007268 h 1185072"/>
              <a:gd name="connsiteX13" fmla="*/ 1879596 w 2273088"/>
              <a:gd name="connsiteY13" fmla="*/ 1185072 h 1185072"/>
              <a:gd name="connsiteX14" fmla="*/ 1210904 w 2273088"/>
              <a:gd name="connsiteY14" fmla="*/ 1185072 h 1185072"/>
              <a:gd name="connsiteX15" fmla="*/ 1180357 w 2273088"/>
              <a:gd name="connsiteY15" fmla="*/ 1139766 h 1185072"/>
              <a:gd name="connsiteX16" fmla="*/ 1053511 w 2273088"/>
              <a:gd name="connsiteY16" fmla="*/ 1087224 h 1185072"/>
              <a:gd name="connsiteX17" fmla="*/ 926665 w 2273088"/>
              <a:gd name="connsiteY17" fmla="*/ 1139766 h 1185072"/>
              <a:gd name="connsiteX18" fmla="*/ 896118 w 2273088"/>
              <a:gd name="connsiteY18" fmla="*/ 1185072 h 1185072"/>
              <a:gd name="connsiteX19" fmla="*/ 177804 w 2273088"/>
              <a:gd name="connsiteY19" fmla="*/ 1185072 h 1185072"/>
              <a:gd name="connsiteX20" fmla="*/ 0 w 2273088"/>
              <a:gd name="connsiteY20" fmla="*/ 1007268 h 1185072"/>
              <a:gd name="connsiteX21" fmla="*/ 0 w 2273088"/>
              <a:gd name="connsiteY21" fmla="*/ 798833 h 1185072"/>
              <a:gd name="connsiteX22" fmla="*/ 27920 w 2273088"/>
              <a:gd name="connsiteY22" fmla="*/ 804470 h 1185072"/>
              <a:gd name="connsiteX23" fmla="*/ 203580 w 2273088"/>
              <a:gd name="connsiteY23" fmla="*/ 628810 h 1185072"/>
              <a:gd name="connsiteX24" fmla="*/ 27920 w 2273088"/>
              <a:gd name="connsiteY24" fmla="*/ 453150 h 1185072"/>
              <a:gd name="connsiteX25" fmla="*/ 2558 w 2273088"/>
              <a:gd name="connsiteY25" fmla="*/ 458271 h 1185072"/>
              <a:gd name="connsiteX26" fmla="*/ 0 w 2273088"/>
              <a:gd name="connsiteY26" fmla="*/ 456546 h 1185072"/>
              <a:gd name="connsiteX27" fmla="*/ 0 w 2273088"/>
              <a:gd name="connsiteY27" fmla="*/ 296076 h 1185072"/>
              <a:gd name="connsiteX28" fmla="*/ 177804 w 2273088"/>
              <a:gd name="connsiteY28" fmla="*/ 118272 h 1185072"/>
              <a:gd name="connsiteX29" fmla="*/ 861651 w 2273088"/>
              <a:gd name="connsiteY29" fmla="*/ 118272 h 1185072"/>
              <a:gd name="connsiteX30" fmla="*/ 863409 w 2273088"/>
              <a:gd name="connsiteY30" fmla="*/ 109562 h 1185072"/>
              <a:gd name="connsiteX31" fmla="*/ 1028700 w 2273088"/>
              <a:gd name="connsiteY31" fmla="*/ 0 h 118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3088" h="1185072">
                <a:moveTo>
                  <a:pt x="1028700" y="0"/>
                </a:moveTo>
                <a:cubicBezTo>
                  <a:pt x="1103005" y="0"/>
                  <a:pt x="1166758" y="45177"/>
                  <a:pt x="1193991" y="109562"/>
                </a:cubicBezTo>
                <a:lnTo>
                  <a:pt x="1195749" y="118272"/>
                </a:lnTo>
                <a:lnTo>
                  <a:pt x="1879596" y="118272"/>
                </a:lnTo>
                <a:cubicBezTo>
                  <a:pt x="1977794" y="118272"/>
                  <a:pt x="2057400" y="197878"/>
                  <a:pt x="2057400" y="296076"/>
                </a:cubicBezTo>
                <a:lnTo>
                  <a:pt x="2057400" y="483306"/>
                </a:lnTo>
                <a:lnTo>
                  <a:pt x="2067311" y="486382"/>
                </a:lnTo>
                <a:lnTo>
                  <a:pt x="2067341" y="486400"/>
                </a:lnTo>
                <a:lnTo>
                  <a:pt x="2097428" y="480326"/>
                </a:lnTo>
                <a:cubicBezTo>
                  <a:pt x="2194442" y="480326"/>
                  <a:pt x="2273088" y="558972"/>
                  <a:pt x="2273088" y="655986"/>
                </a:cubicBezTo>
                <a:cubicBezTo>
                  <a:pt x="2273088" y="753000"/>
                  <a:pt x="2194442" y="831646"/>
                  <a:pt x="2097428" y="831646"/>
                </a:cubicBezTo>
                <a:lnTo>
                  <a:pt x="2057400" y="823565"/>
                </a:lnTo>
                <a:lnTo>
                  <a:pt x="2057400" y="1007268"/>
                </a:lnTo>
                <a:cubicBezTo>
                  <a:pt x="2057400" y="1105466"/>
                  <a:pt x="1977794" y="1185072"/>
                  <a:pt x="1879596" y="1185072"/>
                </a:cubicBezTo>
                <a:lnTo>
                  <a:pt x="1210904" y="1185072"/>
                </a:lnTo>
                <a:lnTo>
                  <a:pt x="1180357" y="1139766"/>
                </a:lnTo>
                <a:cubicBezTo>
                  <a:pt x="1147895" y="1107303"/>
                  <a:pt x="1103048" y="1087224"/>
                  <a:pt x="1053511" y="1087224"/>
                </a:cubicBezTo>
                <a:cubicBezTo>
                  <a:pt x="1003975" y="1087224"/>
                  <a:pt x="959128" y="1107303"/>
                  <a:pt x="926665" y="1139766"/>
                </a:cubicBezTo>
                <a:lnTo>
                  <a:pt x="896118" y="1185072"/>
                </a:lnTo>
                <a:lnTo>
                  <a:pt x="177804" y="1185072"/>
                </a:lnTo>
                <a:cubicBezTo>
                  <a:pt x="79606" y="1185072"/>
                  <a:pt x="0" y="1105466"/>
                  <a:pt x="0" y="1007268"/>
                </a:cubicBezTo>
                <a:lnTo>
                  <a:pt x="0" y="798833"/>
                </a:lnTo>
                <a:lnTo>
                  <a:pt x="27920" y="804470"/>
                </a:lnTo>
                <a:cubicBezTo>
                  <a:pt x="124934" y="804470"/>
                  <a:pt x="203580" y="725824"/>
                  <a:pt x="203580" y="628810"/>
                </a:cubicBezTo>
                <a:cubicBezTo>
                  <a:pt x="203580" y="531796"/>
                  <a:pt x="124934" y="453150"/>
                  <a:pt x="27920" y="453150"/>
                </a:cubicBezTo>
                <a:lnTo>
                  <a:pt x="2558" y="458271"/>
                </a:lnTo>
                <a:lnTo>
                  <a:pt x="0" y="456546"/>
                </a:lnTo>
                <a:lnTo>
                  <a:pt x="0" y="296076"/>
                </a:lnTo>
                <a:cubicBezTo>
                  <a:pt x="0" y="197878"/>
                  <a:pt x="79606" y="118272"/>
                  <a:pt x="177804" y="118272"/>
                </a:cubicBezTo>
                <a:lnTo>
                  <a:pt x="861651" y="118272"/>
                </a:lnTo>
                <a:lnTo>
                  <a:pt x="863409" y="109562"/>
                </a:lnTo>
                <a:cubicBezTo>
                  <a:pt x="890642" y="45177"/>
                  <a:pt x="954395" y="0"/>
                  <a:pt x="1028700" y="0"/>
                </a:cubicBezTo>
                <a:close/>
              </a:path>
            </a:pathLst>
          </a:cu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dirty="0">
                <a:solidFill>
                  <a:schemeClr val="bg1"/>
                </a:solidFill>
              </a:rPr>
              <a:t>Tier 2 &amp; 3 </a:t>
            </a:r>
            <a:r>
              <a:rPr lang="is-IS" sz="1800" dirty="0">
                <a:solidFill>
                  <a:schemeClr val="bg1"/>
                </a:solidFill>
              </a:rPr>
              <a:t>…</a:t>
            </a:r>
            <a:br>
              <a:rPr lang="is-IS" sz="1800" dirty="0">
                <a:solidFill>
                  <a:schemeClr val="bg1"/>
                </a:solidFill>
              </a:rPr>
            </a:br>
            <a:r>
              <a:rPr lang="en-US" sz="1800" dirty="0">
                <a:solidFill>
                  <a:schemeClr val="bg1"/>
                </a:solidFill>
              </a:rPr>
              <a:t>increase in</a:t>
            </a:r>
          </a:p>
          <a:p>
            <a:pPr algn="ctr"/>
            <a:r>
              <a:rPr lang="en-US" sz="1800" dirty="0">
                <a:solidFill>
                  <a:schemeClr val="bg1"/>
                </a:solidFill>
              </a:rPr>
              <a:t>intensity</a:t>
            </a:r>
          </a:p>
        </p:txBody>
      </p:sp>
      <p:sp>
        <p:nvSpPr>
          <p:cNvPr id="22" name="Freeform 21"/>
          <p:cNvSpPr/>
          <p:nvPr/>
        </p:nvSpPr>
        <p:spPr>
          <a:xfrm rot="20586505">
            <a:off x="1649208" y="4900002"/>
            <a:ext cx="2176873" cy="1185072"/>
          </a:xfrm>
          <a:custGeom>
            <a:avLst/>
            <a:gdLst>
              <a:gd name="connsiteX0" fmla="*/ 1028700 w 2176873"/>
              <a:gd name="connsiteY0" fmla="*/ 0 h 1185072"/>
              <a:gd name="connsiteX1" fmla="*/ 1193991 w 2176873"/>
              <a:gd name="connsiteY1" fmla="*/ 109562 h 1185072"/>
              <a:gd name="connsiteX2" fmla="*/ 1195749 w 2176873"/>
              <a:gd name="connsiteY2" fmla="*/ 118272 h 1185072"/>
              <a:gd name="connsiteX3" fmla="*/ 1879596 w 2176873"/>
              <a:gd name="connsiteY3" fmla="*/ 118272 h 1185072"/>
              <a:gd name="connsiteX4" fmla="*/ 2057400 w 2176873"/>
              <a:gd name="connsiteY4" fmla="*/ 296076 h 1185072"/>
              <a:gd name="connsiteX5" fmla="*/ 2057400 w 2176873"/>
              <a:gd name="connsiteY5" fmla="*/ 483306 h 1185072"/>
              <a:gd name="connsiteX6" fmla="*/ 2067311 w 2176873"/>
              <a:gd name="connsiteY6" fmla="*/ 486382 h 1185072"/>
              <a:gd name="connsiteX7" fmla="*/ 2176873 w 2176873"/>
              <a:gd name="connsiteY7" fmla="*/ 651673 h 1185072"/>
              <a:gd name="connsiteX8" fmla="*/ 2067311 w 2176873"/>
              <a:gd name="connsiteY8" fmla="*/ 816964 h 1185072"/>
              <a:gd name="connsiteX9" fmla="*/ 2057400 w 2176873"/>
              <a:gd name="connsiteY9" fmla="*/ 820040 h 1185072"/>
              <a:gd name="connsiteX10" fmla="*/ 2057400 w 2176873"/>
              <a:gd name="connsiteY10" fmla="*/ 1007268 h 1185072"/>
              <a:gd name="connsiteX11" fmla="*/ 1879596 w 2176873"/>
              <a:gd name="connsiteY11" fmla="*/ 1185072 h 1185072"/>
              <a:gd name="connsiteX12" fmla="*/ 1210904 w 2176873"/>
              <a:gd name="connsiteY12" fmla="*/ 1185072 h 1185072"/>
              <a:gd name="connsiteX13" fmla="*/ 1180357 w 2176873"/>
              <a:gd name="connsiteY13" fmla="*/ 1139766 h 1185072"/>
              <a:gd name="connsiteX14" fmla="*/ 1053511 w 2176873"/>
              <a:gd name="connsiteY14" fmla="*/ 1087224 h 1185072"/>
              <a:gd name="connsiteX15" fmla="*/ 926665 w 2176873"/>
              <a:gd name="connsiteY15" fmla="*/ 1139766 h 1185072"/>
              <a:gd name="connsiteX16" fmla="*/ 896118 w 2176873"/>
              <a:gd name="connsiteY16" fmla="*/ 1185072 h 1185072"/>
              <a:gd name="connsiteX17" fmla="*/ 177804 w 2176873"/>
              <a:gd name="connsiteY17" fmla="*/ 1185072 h 1185072"/>
              <a:gd name="connsiteX18" fmla="*/ 0 w 2176873"/>
              <a:gd name="connsiteY18" fmla="*/ 1007268 h 1185072"/>
              <a:gd name="connsiteX19" fmla="*/ 0 w 2176873"/>
              <a:gd name="connsiteY19" fmla="*/ 778532 h 1185072"/>
              <a:gd name="connsiteX20" fmla="*/ 50646 w 2176873"/>
              <a:gd name="connsiteY20" fmla="*/ 744386 h 1185072"/>
              <a:gd name="connsiteX21" fmla="*/ 103188 w 2176873"/>
              <a:gd name="connsiteY21" fmla="*/ 617539 h 1185072"/>
              <a:gd name="connsiteX22" fmla="*/ 50646 w 2176873"/>
              <a:gd name="connsiteY22" fmla="*/ 490693 h 1185072"/>
              <a:gd name="connsiteX23" fmla="*/ 0 w 2176873"/>
              <a:gd name="connsiteY23" fmla="*/ 456546 h 1185072"/>
              <a:gd name="connsiteX24" fmla="*/ 0 w 2176873"/>
              <a:gd name="connsiteY24" fmla="*/ 296076 h 1185072"/>
              <a:gd name="connsiteX25" fmla="*/ 177804 w 2176873"/>
              <a:gd name="connsiteY25" fmla="*/ 118272 h 1185072"/>
              <a:gd name="connsiteX26" fmla="*/ 861651 w 2176873"/>
              <a:gd name="connsiteY26" fmla="*/ 118272 h 1185072"/>
              <a:gd name="connsiteX27" fmla="*/ 863409 w 2176873"/>
              <a:gd name="connsiteY27" fmla="*/ 109562 h 1185072"/>
              <a:gd name="connsiteX28" fmla="*/ 1028700 w 2176873"/>
              <a:gd name="connsiteY28" fmla="*/ 0 h 118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76873" h="1185072">
                <a:moveTo>
                  <a:pt x="1028700" y="0"/>
                </a:moveTo>
                <a:cubicBezTo>
                  <a:pt x="1103005" y="0"/>
                  <a:pt x="1166758" y="45177"/>
                  <a:pt x="1193991" y="109562"/>
                </a:cubicBezTo>
                <a:lnTo>
                  <a:pt x="1195749" y="118272"/>
                </a:lnTo>
                <a:lnTo>
                  <a:pt x="1879596" y="118272"/>
                </a:lnTo>
                <a:cubicBezTo>
                  <a:pt x="1977794" y="118272"/>
                  <a:pt x="2057400" y="197878"/>
                  <a:pt x="2057400" y="296076"/>
                </a:cubicBezTo>
                <a:lnTo>
                  <a:pt x="2057400" y="483306"/>
                </a:lnTo>
                <a:lnTo>
                  <a:pt x="2067311" y="486382"/>
                </a:lnTo>
                <a:cubicBezTo>
                  <a:pt x="2131696" y="513615"/>
                  <a:pt x="2176873" y="577368"/>
                  <a:pt x="2176873" y="651673"/>
                </a:cubicBezTo>
                <a:cubicBezTo>
                  <a:pt x="2176873" y="725978"/>
                  <a:pt x="2131696" y="789731"/>
                  <a:pt x="2067311" y="816964"/>
                </a:cubicBezTo>
                <a:lnTo>
                  <a:pt x="2057400" y="820040"/>
                </a:lnTo>
                <a:lnTo>
                  <a:pt x="2057400" y="1007268"/>
                </a:lnTo>
                <a:cubicBezTo>
                  <a:pt x="2057400" y="1105466"/>
                  <a:pt x="1977794" y="1185072"/>
                  <a:pt x="1879596" y="1185072"/>
                </a:cubicBezTo>
                <a:lnTo>
                  <a:pt x="1210904" y="1185072"/>
                </a:lnTo>
                <a:lnTo>
                  <a:pt x="1180357" y="1139766"/>
                </a:lnTo>
                <a:cubicBezTo>
                  <a:pt x="1147895" y="1107303"/>
                  <a:pt x="1103048" y="1087224"/>
                  <a:pt x="1053511" y="1087224"/>
                </a:cubicBezTo>
                <a:cubicBezTo>
                  <a:pt x="1003975" y="1087224"/>
                  <a:pt x="959128" y="1107303"/>
                  <a:pt x="926665" y="1139766"/>
                </a:cubicBezTo>
                <a:lnTo>
                  <a:pt x="896118" y="1185072"/>
                </a:lnTo>
                <a:lnTo>
                  <a:pt x="177804" y="1185072"/>
                </a:lnTo>
                <a:cubicBezTo>
                  <a:pt x="79606" y="1185072"/>
                  <a:pt x="0" y="1105466"/>
                  <a:pt x="0" y="1007268"/>
                </a:cubicBezTo>
                <a:lnTo>
                  <a:pt x="0" y="778532"/>
                </a:lnTo>
                <a:lnTo>
                  <a:pt x="50646" y="744386"/>
                </a:lnTo>
                <a:cubicBezTo>
                  <a:pt x="83109" y="711923"/>
                  <a:pt x="103188" y="667076"/>
                  <a:pt x="103188" y="617539"/>
                </a:cubicBezTo>
                <a:cubicBezTo>
                  <a:pt x="103188" y="568003"/>
                  <a:pt x="83109" y="523156"/>
                  <a:pt x="50646" y="490693"/>
                </a:cubicBezTo>
                <a:lnTo>
                  <a:pt x="0" y="456546"/>
                </a:lnTo>
                <a:lnTo>
                  <a:pt x="0" y="296076"/>
                </a:lnTo>
                <a:cubicBezTo>
                  <a:pt x="0" y="197878"/>
                  <a:pt x="79606" y="118272"/>
                  <a:pt x="177804" y="118272"/>
                </a:cubicBezTo>
                <a:lnTo>
                  <a:pt x="861651" y="118272"/>
                </a:lnTo>
                <a:lnTo>
                  <a:pt x="863409" y="109562"/>
                </a:lnTo>
                <a:cubicBezTo>
                  <a:pt x="890642" y="45177"/>
                  <a:pt x="954395" y="0"/>
                  <a:pt x="1028700" y="0"/>
                </a:cubicBezTo>
                <a:close/>
              </a:path>
            </a:pathLst>
          </a:cu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dirty="0">
                <a:solidFill>
                  <a:schemeClr val="bg1"/>
                </a:solidFill>
              </a:rPr>
              <a:t>Tier 2 &amp; 3 are additive … beyond Tier 1</a:t>
            </a:r>
          </a:p>
        </p:txBody>
      </p:sp>
      <p:sp>
        <p:nvSpPr>
          <p:cNvPr id="23" name="Freeform 22"/>
          <p:cNvSpPr/>
          <p:nvPr/>
        </p:nvSpPr>
        <p:spPr>
          <a:xfrm rot="787091">
            <a:off x="9050647" y="1088760"/>
            <a:ext cx="2398453" cy="1185072"/>
          </a:xfrm>
          <a:custGeom>
            <a:avLst/>
            <a:gdLst>
              <a:gd name="connsiteX0" fmla="*/ 1028700 w 2176873"/>
              <a:gd name="connsiteY0" fmla="*/ 0 h 1185072"/>
              <a:gd name="connsiteX1" fmla="*/ 1193991 w 2176873"/>
              <a:gd name="connsiteY1" fmla="*/ 109562 h 1185072"/>
              <a:gd name="connsiteX2" fmla="*/ 1195749 w 2176873"/>
              <a:gd name="connsiteY2" fmla="*/ 118272 h 1185072"/>
              <a:gd name="connsiteX3" fmla="*/ 1879596 w 2176873"/>
              <a:gd name="connsiteY3" fmla="*/ 118272 h 1185072"/>
              <a:gd name="connsiteX4" fmla="*/ 2057400 w 2176873"/>
              <a:gd name="connsiteY4" fmla="*/ 296076 h 1185072"/>
              <a:gd name="connsiteX5" fmla="*/ 2057400 w 2176873"/>
              <a:gd name="connsiteY5" fmla="*/ 483306 h 1185072"/>
              <a:gd name="connsiteX6" fmla="*/ 2067311 w 2176873"/>
              <a:gd name="connsiteY6" fmla="*/ 486382 h 1185072"/>
              <a:gd name="connsiteX7" fmla="*/ 2176873 w 2176873"/>
              <a:gd name="connsiteY7" fmla="*/ 651673 h 1185072"/>
              <a:gd name="connsiteX8" fmla="*/ 2067311 w 2176873"/>
              <a:gd name="connsiteY8" fmla="*/ 816964 h 1185072"/>
              <a:gd name="connsiteX9" fmla="*/ 2057400 w 2176873"/>
              <a:gd name="connsiteY9" fmla="*/ 820040 h 1185072"/>
              <a:gd name="connsiteX10" fmla="*/ 2057400 w 2176873"/>
              <a:gd name="connsiteY10" fmla="*/ 1007268 h 1185072"/>
              <a:gd name="connsiteX11" fmla="*/ 1879596 w 2176873"/>
              <a:gd name="connsiteY11" fmla="*/ 1185072 h 1185072"/>
              <a:gd name="connsiteX12" fmla="*/ 1210904 w 2176873"/>
              <a:gd name="connsiteY12" fmla="*/ 1185072 h 1185072"/>
              <a:gd name="connsiteX13" fmla="*/ 1180357 w 2176873"/>
              <a:gd name="connsiteY13" fmla="*/ 1139766 h 1185072"/>
              <a:gd name="connsiteX14" fmla="*/ 1053511 w 2176873"/>
              <a:gd name="connsiteY14" fmla="*/ 1087224 h 1185072"/>
              <a:gd name="connsiteX15" fmla="*/ 926665 w 2176873"/>
              <a:gd name="connsiteY15" fmla="*/ 1139766 h 1185072"/>
              <a:gd name="connsiteX16" fmla="*/ 896118 w 2176873"/>
              <a:gd name="connsiteY16" fmla="*/ 1185072 h 1185072"/>
              <a:gd name="connsiteX17" fmla="*/ 177804 w 2176873"/>
              <a:gd name="connsiteY17" fmla="*/ 1185072 h 1185072"/>
              <a:gd name="connsiteX18" fmla="*/ 0 w 2176873"/>
              <a:gd name="connsiteY18" fmla="*/ 1007268 h 1185072"/>
              <a:gd name="connsiteX19" fmla="*/ 0 w 2176873"/>
              <a:gd name="connsiteY19" fmla="*/ 778532 h 1185072"/>
              <a:gd name="connsiteX20" fmla="*/ 50646 w 2176873"/>
              <a:gd name="connsiteY20" fmla="*/ 744386 h 1185072"/>
              <a:gd name="connsiteX21" fmla="*/ 103188 w 2176873"/>
              <a:gd name="connsiteY21" fmla="*/ 617539 h 1185072"/>
              <a:gd name="connsiteX22" fmla="*/ 50646 w 2176873"/>
              <a:gd name="connsiteY22" fmla="*/ 490693 h 1185072"/>
              <a:gd name="connsiteX23" fmla="*/ 0 w 2176873"/>
              <a:gd name="connsiteY23" fmla="*/ 456546 h 1185072"/>
              <a:gd name="connsiteX24" fmla="*/ 0 w 2176873"/>
              <a:gd name="connsiteY24" fmla="*/ 296076 h 1185072"/>
              <a:gd name="connsiteX25" fmla="*/ 177804 w 2176873"/>
              <a:gd name="connsiteY25" fmla="*/ 118272 h 1185072"/>
              <a:gd name="connsiteX26" fmla="*/ 861651 w 2176873"/>
              <a:gd name="connsiteY26" fmla="*/ 118272 h 1185072"/>
              <a:gd name="connsiteX27" fmla="*/ 863409 w 2176873"/>
              <a:gd name="connsiteY27" fmla="*/ 109562 h 1185072"/>
              <a:gd name="connsiteX28" fmla="*/ 1028700 w 2176873"/>
              <a:gd name="connsiteY28" fmla="*/ 0 h 118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76873" h="1185072">
                <a:moveTo>
                  <a:pt x="1028700" y="0"/>
                </a:moveTo>
                <a:cubicBezTo>
                  <a:pt x="1103005" y="0"/>
                  <a:pt x="1166758" y="45177"/>
                  <a:pt x="1193991" y="109562"/>
                </a:cubicBezTo>
                <a:lnTo>
                  <a:pt x="1195749" y="118272"/>
                </a:lnTo>
                <a:lnTo>
                  <a:pt x="1879596" y="118272"/>
                </a:lnTo>
                <a:cubicBezTo>
                  <a:pt x="1977794" y="118272"/>
                  <a:pt x="2057400" y="197878"/>
                  <a:pt x="2057400" y="296076"/>
                </a:cubicBezTo>
                <a:lnTo>
                  <a:pt x="2057400" y="483306"/>
                </a:lnTo>
                <a:lnTo>
                  <a:pt x="2067311" y="486382"/>
                </a:lnTo>
                <a:cubicBezTo>
                  <a:pt x="2131696" y="513615"/>
                  <a:pt x="2176873" y="577368"/>
                  <a:pt x="2176873" y="651673"/>
                </a:cubicBezTo>
                <a:cubicBezTo>
                  <a:pt x="2176873" y="725978"/>
                  <a:pt x="2131696" y="789731"/>
                  <a:pt x="2067311" y="816964"/>
                </a:cubicBezTo>
                <a:lnTo>
                  <a:pt x="2057400" y="820040"/>
                </a:lnTo>
                <a:lnTo>
                  <a:pt x="2057400" y="1007268"/>
                </a:lnTo>
                <a:cubicBezTo>
                  <a:pt x="2057400" y="1105466"/>
                  <a:pt x="1977794" y="1185072"/>
                  <a:pt x="1879596" y="1185072"/>
                </a:cubicBezTo>
                <a:lnTo>
                  <a:pt x="1210904" y="1185072"/>
                </a:lnTo>
                <a:lnTo>
                  <a:pt x="1180357" y="1139766"/>
                </a:lnTo>
                <a:cubicBezTo>
                  <a:pt x="1147895" y="1107303"/>
                  <a:pt x="1103048" y="1087224"/>
                  <a:pt x="1053511" y="1087224"/>
                </a:cubicBezTo>
                <a:cubicBezTo>
                  <a:pt x="1003975" y="1087224"/>
                  <a:pt x="959128" y="1107303"/>
                  <a:pt x="926665" y="1139766"/>
                </a:cubicBezTo>
                <a:lnTo>
                  <a:pt x="896118" y="1185072"/>
                </a:lnTo>
                <a:lnTo>
                  <a:pt x="177804" y="1185072"/>
                </a:lnTo>
                <a:cubicBezTo>
                  <a:pt x="79606" y="1185072"/>
                  <a:pt x="0" y="1105466"/>
                  <a:pt x="0" y="1007268"/>
                </a:cubicBezTo>
                <a:lnTo>
                  <a:pt x="0" y="778532"/>
                </a:lnTo>
                <a:lnTo>
                  <a:pt x="50646" y="744386"/>
                </a:lnTo>
                <a:cubicBezTo>
                  <a:pt x="83109" y="711923"/>
                  <a:pt x="103188" y="667076"/>
                  <a:pt x="103188" y="617539"/>
                </a:cubicBezTo>
                <a:cubicBezTo>
                  <a:pt x="103188" y="568003"/>
                  <a:pt x="83109" y="523156"/>
                  <a:pt x="50646" y="490693"/>
                </a:cubicBezTo>
                <a:lnTo>
                  <a:pt x="0" y="456546"/>
                </a:lnTo>
                <a:lnTo>
                  <a:pt x="0" y="296076"/>
                </a:lnTo>
                <a:cubicBezTo>
                  <a:pt x="0" y="197878"/>
                  <a:pt x="79606" y="118272"/>
                  <a:pt x="177804" y="118272"/>
                </a:cubicBezTo>
                <a:lnTo>
                  <a:pt x="861651" y="118272"/>
                </a:lnTo>
                <a:lnTo>
                  <a:pt x="863409" y="109562"/>
                </a:lnTo>
                <a:cubicBezTo>
                  <a:pt x="890642" y="45177"/>
                  <a:pt x="954395" y="0"/>
                  <a:pt x="1028700" y="0"/>
                </a:cubicBezTo>
                <a:close/>
              </a:path>
            </a:pathLst>
          </a:cu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dirty="0">
                <a:solidFill>
                  <a:schemeClr val="bg1"/>
                </a:solidFill>
              </a:rPr>
              <a:t>Tier 2 &amp; 3 validated strategies, practices,</a:t>
            </a:r>
            <a:br>
              <a:rPr lang="en-US" sz="1800" dirty="0">
                <a:solidFill>
                  <a:schemeClr val="bg1"/>
                </a:solidFill>
              </a:rPr>
            </a:br>
            <a:r>
              <a:rPr lang="en-US" sz="1800" dirty="0">
                <a:solidFill>
                  <a:schemeClr val="bg1"/>
                </a:solidFill>
              </a:rPr>
              <a:t>&amp; programs</a:t>
            </a:r>
          </a:p>
        </p:txBody>
      </p:sp>
    </p:spTree>
    <p:custDataLst>
      <p:tags r:id="rId1"/>
    </p:custDataLst>
    <p:extLst>
      <p:ext uri="{BB962C8B-B14F-4D97-AF65-F5344CB8AC3E}">
        <p14:creationId xmlns:p14="http://schemas.microsoft.com/office/powerpoint/2010/main" val="11606063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4"/>
          <p:cNvSpPr txBox="1">
            <a:spLocks noChangeArrowheads="1"/>
          </p:cNvSpPr>
          <p:nvPr/>
        </p:nvSpPr>
        <p:spPr bwMode="auto">
          <a:xfrm>
            <a:off x="1828800" y="5334001"/>
            <a:ext cx="8839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C4E8F"/>
              </a:solidFill>
            </a:endParaRPr>
          </a:p>
          <a:p>
            <a:pPr eaLnBrk="1" hangingPunct="1"/>
            <a:endParaRPr lang="en-US" altLang="en-US" sz="1800">
              <a:solidFill>
                <a:srgbClr val="0C4E8F"/>
              </a:solidFill>
            </a:endParaRPr>
          </a:p>
          <a:p>
            <a:pPr eaLnBrk="1" hangingPunct="1"/>
            <a:endParaRPr lang="en-US" altLang="en-US" sz="1800">
              <a:solidFill>
                <a:srgbClr val="0C4E8F"/>
              </a:solidFill>
            </a:endParaRPr>
          </a:p>
          <a:p>
            <a:pPr eaLnBrk="1" hangingPunct="1"/>
            <a:endParaRPr lang="en-US" altLang="en-US" sz="1800">
              <a:solidFill>
                <a:srgbClr val="0C4E8F"/>
              </a:solidFill>
            </a:endParaRPr>
          </a:p>
          <a:p>
            <a:pPr eaLnBrk="1" hangingPunct="1"/>
            <a:endParaRPr lang="en-US" altLang="en-US" sz="1800">
              <a:solidFill>
                <a:srgbClr val="0C4E8F"/>
              </a:solidFill>
            </a:endParaRPr>
          </a:p>
        </p:txBody>
      </p:sp>
      <p:sp>
        <p:nvSpPr>
          <p:cNvPr id="82078" name="Title 4"/>
          <p:cNvSpPr>
            <a:spLocks noGrp="1"/>
          </p:cNvSpPr>
          <p:nvPr>
            <p:ph type="title"/>
          </p:nvPr>
        </p:nvSpPr>
        <p:spPr>
          <a:xfrm>
            <a:off x="838200" y="365125"/>
            <a:ext cx="9829800" cy="1325563"/>
          </a:xfrm>
        </p:spPr>
        <p:txBody>
          <a:bodyPr/>
          <a:lstStyle/>
          <a:p>
            <a:r>
              <a:rPr lang="en-US" altLang="en-US" dirty="0"/>
              <a:t>Blocking Out an Intervention Schedule K-3 (example)</a:t>
            </a:r>
          </a:p>
        </p:txBody>
      </p:sp>
      <p:pic>
        <p:nvPicPr>
          <p:cNvPr id="9" name="Content Placeholder 8" title="Master schedule example"/>
          <p:cNvPicPr>
            <a:picLocks noGrp="1" noChangeAspect="1"/>
          </p:cNvPicPr>
          <p:nvPr>
            <p:ph idx="1"/>
          </p:nvPr>
        </p:nvPicPr>
        <p:blipFill rotWithShape="1">
          <a:blip r:embed="rId4">
            <a:extLst>
              <a:ext uri="{28A0092B-C50C-407E-A947-70E740481C1C}">
                <a14:useLocalDpi xmlns:a14="http://schemas.microsoft.com/office/drawing/2010/main" val="0"/>
              </a:ext>
            </a:extLst>
          </a:blip>
          <a:stretch/>
        </p:blipFill>
        <p:spPr>
          <a:xfrm>
            <a:off x="4659682" y="1253330"/>
            <a:ext cx="7019224" cy="5360561"/>
          </a:xfrm>
          <a:prstGeom prst="rect">
            <a:avLst/>
          </a:prstGeom>
        </p:spPr>
      </p:pic>
      <p:sp>
        <p:nvSpPr>
          <p:cNvPr id="5" name="Rectangle 4"/>
          <p:cNvSpPr/>
          <p:nvPr/>
        </p:nvSpPr>
        <p:spPr>
          <a:xfrm>
            <a:off x="234341" y="5235600"/>
            <a:ext cx="6019800" cy="14773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indent="0">
              <a:buNone/>
            </a:pPr>
            <a:r>
              <a:rPr lang="en-US" altLang="en-US" sz="1800" b="1" i="1" dirty="0"/>
              <a:t>“We will never teach all our students to read if we do not teach our students who have the greatest difficulties to read. Getting to 100% requires going through the bottom 20%.”</a:t>
            </a:r>
          </a:p>
          <a:p>
            <a:pPr algn="r">
              <a:buFont typeface="Arial" pitchFamily="34" charset="0"/>
              <a:buNone/>
            </a:pPr>
            <a:r>
              <a:rPr lang="en-US" altLang="en-US" sz="1800" b="1" dirty="0" err="1"/>
              <a:t>Torgeson</a:t>
            </a:r>
            <a:r>
              <a:rPr lang="en-US" altLang="en-US" sz="1800" b="1" dirty="0"/>
              <a:t>, 2006</a:t>
            </a:r>
          </a:p>
        </p:txBody>
      </p:sp>
    </p:spTree>
    <p:custDataLst>
      <p:tags r:id="rId1"/>
    </p:custDataLst>
    <p:extLst>
      <p:ext uri="{BB962C8B-B14F-4D97-AF65-F5344CB8AC3E}">
        <p14:creationId xmlns:p14="http://schemas.microsoft.com/office/powerpoint/2010/main" val="288036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rmAutofit/>
          </a:bodyPr>
          <a:lstStyle/>
          <a:p>
            <a:r>
              <a:rPr lang="en-US"/>
              <a:t>How do we refine our assessment schedule and procedures for monitoring?</a:t>
            </a:r>
          </a:p>
        </p:txBody>
      </p:sp>
      <p:sp>
        <p:nvSpPr>
          <p:cNvPr id="4" name="Text Placeholder 3"/>
          <p:cNvSpPr>
            <a:spLocks noGrp="1"/>
          </p:cNvSpPr>
          <p:nvPr>
            <p:ph type="body" idx="1"/>
          </p:nvPr>
        </p:nvSpPr>
        <p:spPr>
          <a:xfrm>
            <a:off x="831850" y="4589463"/>
            <a:ext cx="10515600" cy="1500187"/>
          </a:xfrm>
        </p:spPr>
        <p:txBody>
          <a:bodyPr/>
          <a:lstStyle/>
          <a:p>
            <a:r>
              <a:rPr lang="en-US" dirty="0"/>
              <a:t>Revising Ci3T Blueprint D Assessment Schedule</a:t>
            </a:r>
          </a:p>
          <a:p>
            <a:r>
              <a:rPr lang="en-US" dirty="0"/>
              <a:t>Revising procedures for monitoring your plan </a:t>
            </a:r>
            <a:br>
              <a:rPr lang="en-US" dirty="0"/>
            </a:br>
            <a:r>
              <a:rPr lang="en-US" dirty="0"/>
              <a:t>(Ci3T Blueprint A Primary [Tier 1] Plan)</a:t>
            </a:r>
          </a:p>
        </p:txBody>
      </p:sp>
    </p:spTree>
    <p:custDataLst>
      <p:tags r:id="rId1"/>
    </p:custDataLst>
    <p:extLst>
      <p:ext uri="{BB962C8B-B14F-4D97-AF65-F5344CB8AC3E}">
        <p14:creationId xmlns:p14="http://schemas.microsoft.com/office/powerpoint/2010/main" val="7871669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Big 	</a:t>
            </a:r>
            <a:r>
              <a:rPr lang="en-US" dirty="0">
                <a:solidFill>
                  <a:schemeClr val="bg1"/>
                </a:solidFill>
              </a:rPr>
              <a:t>5   </a:t>
            </a:r>
            <a:r>
              <a:rPr lang="en-US" dirty="0"/>
              <a:t>in Reading </a:t>
            </a:r>
          </a:p>
        </p:txBody>
      </p:sp>
      <p:sp>
        <p:nvSpPr>
          <p:cNvPr id="4" name="TextBox 3"/>
          <p:cNvSpPr txBox="1"/>
          <p:nvPr/>
        </p:nvSpPr>
        <p:spPr>
          <a:xfrm>
            <a:off x="0" y="6304002"/>
            <a:ext cx="10894741" cy="553998"/>
          </a:xfrm>
          <a:prstGeom prst="rect">
            <a:avLst/>
          </a:prstGeom>
          <a:noFill/>
        </p:spPr>
        <p:txBody>
          <a:bodyPr wrap="square" rtlCol="0">
            <a:spAutoFit/>
          </a:bodyPr>
          <a:lstStyle/>
          <a:p>
            <a:r>
              <a:rPr lang="en-US" sz="1000" dirty="0">
                <a:solidFill>
                  <a:schemeClr val="bg2"/>
                </a:solidFill>
              </a:rPr>
              <a:t>National Reading Panel</a:t>
            </a:r>
          </a:p>
          <a:p>
            <a:r>
              <a:rPr lang="en-US" sz="1000" dirty="0">
                <a:solidFill>
                  <a:schemeClr val="bg2"/>
                </a:solidFill>
              </a:rPr>
              <a:t>http://reading.uoregon.edu/</a:t>
            </a:r>
            <a:r>
              <a:rPr lang="en-US" sz="1000" dirty="0" err="1">
                <a:solidFill>
                  <a:schemeClr val="bg2"/>
                </a:solidFill>
              </a:rPr>
              <a:t>big_ideas</a:t>
            </a:r>
            <a:r>
              <a:rPr lang="en-US" sz="1000" dirty="0">
                <a:solidFill>
                  <a:schemeClr val="bg2"/>
                </a:solidFill>
              </a:rPr>
              <a:t>/</a:t>
            </a:r>
          </a:p>
          <a:p>
            <a:r>
              <a:rPr lang="en-US" sz="1000" dirty="0">
                <a:solidFill>
                  <a:schemeClr val="bg2"/>
                </a:solidFill>
              </a:rPr>
              <a:t>http://</a:t>
            </a:r>
            <a:r>
              <a:rPr lang="en-US" sz="1000" dirty="0" err="1">
                <a:solidFill>
                  <a:schemeClr val="bg2"/>
                </a:solidFill>
              </a:rPr>
              <a:t>www.fcrr.org</a:t>
            </a:r>
            <a:r>
              <a:rPr lang="en-US" sz="1000" dirty="0">
                <a:solidFill>
                  <a:schemeClr val="bg2"/>
                </a:solidFill>
              </a:rPr>
              <a:t>/assessment/ET/essentials/components/</a:t>
            </a:r>
            <a:r>
              <a:rPr lang="en-US" sz="1000" dirty="0" err="1">
                <a:solidFill>
                  <a:schemeClr val="bg2"/>
                </a:solidFill>
              </a:rPr>
              <a:t>components.html</a:t>
            </a:r>
            <a:endParaRPr lang="en-US" sz="1000" dirty="0">
              <a:solidFill>
                <a:schemeClr val="bg2"/>
              </a:solidFill>
            </a:endParaRPr>
          </a:p>
        </p:txBody>
      </p:sp>
      <p:pic>
        <p:nvPicPr>
          <p:cNvPr id="5" name="Picture 4" title="5">
            <a:extLst>
              <a:ext uri="{FF2B5EF4-FFF2-40B4-BE49-F238E27FC236}">
                <a16:creationId xmlns:a16="http://schemas.microsoft.com/office/drawing/2014/main" id="{1F1F460B-1D3C-A148-8DB3-AD165075C9E2}"/>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37650" y="86830"/>
            <a:ext cx="2317315" cy="2317315"/>
          </a:xfrm>
          <a:prstGeom prst="rect">
            <a:avLst/>
          </a:prstGeom>
        </p:spPr>
      </p:pic>
      <p:grpSp>
        <p:nvGrpSpPr>
          <p:cNvPr id="19" name="Group 18">
            <a:extLst>
              <a:ext uri="{FF2B5EF4-FFF2-40B4-BE49-F238E27FC236}">
                <a16:creationId xmlns:a16="http://schemas.microsoft.com/office/drawing/2014/main" id="{07678286-D6D4-80EE-D550-7C9E6EE18F16}"/>
              </a:ext>
            </a:extLst>
          </p:cNvPr>
          <p:cNvGrpSpPr/>
          <p:nvPr/>
        </p:nvGrpSpPr>
        <p:grpSpPr>
          <a:xfrm>
            <a:off x="2672530" y="160040"/>
            <a:ext cx="8607763" cy="6537920"/>
            <a:chOff x="482003" y="89847"/>
            <a:chExt cx="8607763" cy="6537920"/>
          </a:xfrm>
        </p:grpSpPr>
        <p:sp>
          <p:nvSpPr>
            <p:cNvPr id="20" name="Freeform 7">
              <a:extLst>
                <a:ext uri="{FF2B5EF4-FFF2-40B4-BE49-F238E27FC236}">
                  <a16:creationId xmlns:a16="http://schemas.microsoft.com/office/drawing/2014/main" id="{648DC55C-AEE9-8992-5963-2AFA45D7E399}"/>
                </a:ext>
              </a:extLst>
            </p:cNvPr>
            <p:cNvSpPr/>
            <p:nvPr/>
          </p:nvSpPr>
          <p:spPr>
            <a:xfrm>
              <a:off x="482003" y="3012258"/>
              <a:ext cx="2742812" cy="2742806"/>
            </a:xfrm>
            <a:custGeom>
              <a:avLst/>
              <a:gdLst>
                <a:gd name="connsiteX0" fmla="*/ 0 w 2742812"/>
                <a:gd name="connsiteY0" fmla="*/ 1371403 h 2742806"/>
                <a:gd name="connsiteX1" fmla="*/ 1371406 w 2742812"/>
                <a:gd name="connsiteY1" fmla="*/ 0 h 2742806"/>
                <a:gd name="connsiteX2" fmla="*/ 2742812 w 2742812"/>
                <a:gd name="connsiteY2" fmla="*/ 1371403 h 2742806"/>
                <a:gd name="connsiteX3" fmla="*/ 1371406 w 2742812"/>
                <a:gd name="connsiteY3" fmla="*/ 2742806 h 2742806"/>
                <a:gd name="connsiteX4" fmla="*/ 0 w 2742812"/>
                <a:gd name="connsiteY4" fmla="*/ 1371403 h 2742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812" h="2742806">
                  <a:moveTo>
                    <a:pt x="0" y="1371403"/>
                  </a:moveTo>
                  <a:cubicBezTo>
                    <a:pt x="0" y="613998"/>
                    <a:pt x="613999" y="0"/>
                    <a:pt x="1371406" y="0"/>
                  </a:cubicBezTo>
                  <a:cubicBezTo>
                    <a:pt x="2128813" y="0"/>
                    <a:pt x="2742812" y="613998"/>
                    <a:pt x="2742812" y="1371403"/>
                  </a:cubicBezTo>
                  <a:cubicBezTo>
                    <a:pt x="2742812" y="2128808"/>
                    <a:pt x="2128813" y="2742806"/>
                    <a:pt x="1371406" y="2742806"/>
                  </a:cubicBezTo>
                  <a:cubicBezTo>
                    <a:pt x="613999" y="2742806"/>
                    <a:pt x="0" y="2128808"/>
                    <a:pt x="0" y="1371403"/>
                  </a:cubicBezTo>
                  <a:close/>
                </a:path>
              </a:pathLst>
            </a:cu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489306" tIns="489305" rIns="489306" bIns="489305" numCol="1" spcCol="1270" anchor="ctr" anchorCtr="0">
              <a:noAutofit/>
            </a:bodyPr>
            <a:lstStyle/>
            <a:p>
              <a:pPr marL="0" marR="0" lvl="0" indent="0" algn="ctr" defTabSz="1022350" eaLnBrk="1" fontAlgn="auto" latinLnBrk="0" hangingPunct="1">
                <a:lnSpc>
                  <a:spcPct val="90000"/>
                </a:lnSpc>
                <a:spcBef>
                  <a:spcPct val="0"/>
                </a:spcBef>
                <a:spcAft>
                  <a:spcPct val="35000"/>
                </a:spcAft>
                <a:buClrTx/>
                <a:buSzTx/>
                <a:buFontTx/>
                <a:buNone/>
                <a:tabLst/>
                <a:defRPr/>
              </a:pPr>
              <a:r>
                <a:rPr kumimoji="0" lang="en-US" sz="2100" b="0" i="0" u="none" strike="noStrike" kern="0" cap="none" spc="0" normalizeH="0" baseline="0" noProof="0" dirty="0">
                  <a:ln>
                    <a:noFill/>
                  </a:ln>
                  <a:solidFill>
                    <a:prstClr val="black"/>
                  </a:solidFill>
                  <a:effectLst/>
                  <a:uLnTx/>
                  <a:uFillTx/>
                  <a:ea typeface="+mn-ea"/>
                  <a:cs typeface="+mn-cs"/>
                </a:rPr>
                <a:t>Phonemic Awareness</a:t>
              </a:r>
            </a:p>
          </p:txBody>
        </p:sp>
        <p:sp>
          <p:nvSpPr>
            <p:cNvPr id="21" name="Freeform 9">
              <a:extLst>
                <a:ext uri="{FF2B5EF4-FFF2-40B4-BE49-F238E27FC236}">
                  <a16:creationId xmlns:a16="http://schemas.microsoft.com/office/drawing/2014/main" id="{74BDE69F-F816-2419-406C-343676314E6E}"/>
                </a:ext>
              </a:extLst>
            </p:cNvPr>
            <p:cNvSpPr/>
            <p:nvPr/>
          </p:nvSpPr>
          <p:spPr>
            <a:xfrm>
              <a:off x="4045225" y="3884961"/>
              <a:ext cx="2742812" cy="2742806"/>
            </a:xfrm>
            <a:custGeom>
              <a:avLst/>
              <a:gdLst>
                <a:gd name="connsiteX0" fmla="*/ 0 w 2742812"/>
                <a:gd name="connsiteY0" fmla="*/ 1371403 h 2742806"/>
                <a:gd name="connsiteX1" fmla="*/ 1371406 w 2742812"/>
                <a:gd name="connsiteY1" fmla="*/ 0 h 2742806"/>
                <a:gd name="connsiteX2" fmla="*/ 2742812 w 2742812"/>
                <a:gd name="connsiteY2" fmla="*/ 1371403 h 2742806"/>
                <a:gd name="connsiteX3" fmla="*/ 1371406 w 2742812"/>
                <a:gd name="connsiteY3" fmla="*/ 2742806 h 2742806"/>
                <a:gd name="connsiteX4" fmla="*/ 0 w 2742812"/>
                <a:gd name="connsiteY4" fmla="*/ 1371403 h 2742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812" h="2742806">
                  <a:moveTo>
                    <a:pt x="0" y="1371403"/>
                  </a:moveTo>
                  <a:cubicBezTo>
                    <a:pt x="0" y="613998"/>
                    <a:pt x="613999" y="0"/>
                    <a:pt x="1371406" y="0"/>
                  </a:cubicBezTo>
                  <a:cubicBezTo>
                    <a:pt x="2128813" y="0"/>
                    <a:pt x="2742812" y="613998"/>
                    <a:pt x="2742812" y="1371403"/>
                  </a:cubicBezTo>
                  <a:cubicBezTo>
                    <a:pt x="2742812" y="2128808"/>
                    <a:pt x="2128813" y="2742806"/>
                    <a:pt x="1371406" y="2742806"/>
                  </a:cubicBezTo>
                  <a:cubicBezTo>
                    <a:pt x="613999" y="2742806"/>
                    <a:pt x="0" y="2128808"/>
                    <a:pt x="0" y="1371403"/>
                  </a:cubicBezTo>
                  <a:close/>
                </a:path>
              </a:pathLst>
            </a:custGeom>
            <a:solidFill>
              <a:srgbClr val="FFC000">
                <a:alpha val="50000"/>
                <a:hueOff val="2598923"/>
                <a:satOff val="-11992"/>
                <a:lumOff val="441"/>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489306" tIns="489305" rIns="489306" bIns="489305" numCol="1" spcCol="1270" anchor="ctr" anchorCtr="0">
              <a:noAutofit/>
            </a:bodyPr>
            <a:lstStyle/>
            <a:p>
              <a:pPr marL="0" marR="0" lvl="0" indent="0" algn="ctr" defTabSz="1022350" eaLnBrk="1" fontAlgn="auto" latinLnBrk="0" hangingPunct="1">
                <a:lnSpc>
                  <a:spcPct val="90000"/>
                </a:lnSpc>
                <a:spcBef>
                  <a:spcPct val="0"/>
                </a:spcBef>
                <a:spcAft>
                  <a:spcPct val="35000"/>
                </a:spcAft>
                <a:buClrTx/>
                <a:buSzTx/>
                <a:buFontTx/>
                <a:buNone/>
                <a:tabLst/>
                <a:defRPr/>
              </a:pPr>
              <a:r>
                <a:rPr kumimoji="0" lang="en-US" sz="2100" b="0" i="0" u="none" strike="noStrike" kern="0" cap="none" spc="0" normalizeH="0" baseline="0" noProof="0" dirty="0">
                  <a:ln>
                    <a:noFill/>
                  </a:ln>
                  <a:solidFill>
                    <a:prstClr val="black"/>
                  </a:solidFill>
                  <a:effectLst/>
                  <a:uLnTx/>
                  <a:uFillTx/>
                  <a:ea typeface="+mn-ea"/>
                  <a:cs typeface="+mn-cs"/>
                </a:rPr>
                <a:t>Vocabulary</a:t>
              </a:r>
            </a:p>
          </p:txBody>
        </p:sp>
        <p:sp>
          <p:nvSpPr>
            <p:cNvPr id="22" name="Freeform 10">
              <a:extLst>
                <a:ext uri="{FF2B5EF4-FFF2-40B4-BE49-F238E27FC236}">
                  <a16:creationId xmlns:a16="http://schemas.microsoft.com/office/drawing/2014/main" id="{90C00B22-2135-2A3F-01FC-BFACDE5DA3E2}"/>
                </a:ext>
              </a:extLst>
            </p:cNvPr>
            <p:cNvSpPr/>
            <p:nvPr/>
          </p:nvSpPr>
          <p:spPr>
            <a:xfrm>
              <a:off x="2619521" y="2139556"/>
              <a:ext cx="2742812" cy="2742806"/>
            </a:xfrm>
            <a:custGeom>
              <a:avLst/>
              <a:gdLst>
                <a:gd name="connsiteX0" fmla="*/ 0 w 2742812"/>
                <a:gd name="connsiteY0" fmla="*/ 1371403 h 2742806"/>
                <a:gd name="connsiteX1" fmla="*/ 1371406 w 2742812"/>
                <a:gd name="connsiteY1" fmla="*/ 0 h 2742806"/>
                <a:gd name="connsiteX2" fmla="*/ 2742812 w 2742812"/>
                <a:gd name="connsiteY2" fmla="*/ 1371403 h 2742806"/>
                <a:gd name="connsiteX3" fmla="*/ 1371406 w 2742812"/>
                <a:gd name="connsiteY3" fmla="*/ 2742806 h 2742806"/>
                <a:gd name="connsiteX4" fmla="*/ 0 w 2742812"/>
                <a:gd name="connsiteY4" fmla="*/ 1371403 h 2742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812" h="2742806">
                  <a:moveTo>
                    <a:pt x="0" y="1371403"/>
                  </a:moveTo>
                  <a:cubicBezTo>
                    <a:pt x="0" y="613998"/>
                    <a:pt x="613999" y="0"/>
                    <a:pt x="1371406" y="0"/>
                  </a:cubicBezTo>
                  <a:cubicBezTo>
                    <a:pt x="2128813" y="0"/>
                    <a:pt x="2742812" y="613998"/>
                    <a:pt x="2742812" y="1371403"/>
                  </a:cubicBezTo>
                  <a:cubicBezTo>
                    <a:pt x="2742812" y="2128808"/>
                    <a:pt x="2128813" y="2742806"/>
                    <a:pt x="1371406" y="2742806"/>
                  </a:cubicBezTo>
                  <a:cubicBezTo>
                    <a:pt x="613999" y="2742806"/>
                    <a:pt x="0" y="2128808"/>
                    <a:pt x="0" y="1371403"/>
                  </a:cubicBezTo>
                  <a:close/>
                </a:path>
              </a:pathLst>
            </a:custGeom>
            <a:solidFill>
              <a:srgbClr val="FFC000">
                <a:alpha val="50000"/>
                <a:hueOff val="5197846"/>
                <a:satOff val="-23984"/>
                <a:lumOff val="883"/>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489306" tIns="489305" rIns="489306" bIns="48930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ea typeface="+mn-ea"/>
                  <a:cs typeface="+mn-cs"/>
                </a:rPr>
                <a:t>Phonics</a:t>
              </a:r>
            </a:p>
          </p:txBody>
        </p:sp>
        <p:sp>
          <p:nvSpPr>
            <p:cNvPr id="23" name="Freeform 11">
              <a:extLst>
                <a:ext uri="{FF2B5EF4-FFF2-40B4-BE49-F238E27FC236}">
                  <a16:creationId xmlns:a16="http://schemas.microsoft.com/office/drawing/2014/main" id="{291E12E0-1664-4D1B-72EC-C16C8216B8DA}"/>
                </a:ext>
              </a:extLst>
            </p:cNvPr>
            <p:cNvSpPr/>
            <p:nvPr/>
          </p:nvSpPr>
          <p:spPr>
            <a:xfrm>
              <a:off x="6346954" y="89847"/>
              <a:ext cx="2742812" cy="2742806"/>
            </a:xfrm>
            <a:custGeom>
              <a:avLst/>
              <a:gdLst>
                <a:gd name="connsiteX0" fmla="*/ 0 w 2742812"/>
                <a:gd name="connsiteY0" fmla="*/ 1371403 h 2742806"/>
                <a:gd name="connsiteX1" fmla="*/ 1371406 w 2742812"/>
                <a:gd name="connsiteY1" fmla="*/ 0 h 2742806"/>
                <a:gd name="connsiteX2" fmla="*/ 2742812 w 2742812"/>
                <a:gd name="connsiteY2" fmla="*/ 1371403 h 2742806"/>
                <a:gd name="connsiteX3" fmla="*/ 1371406 w 2742812"/>
                <a:gd name="connsiteY3" fmla="*/ 2742806 h 2742806"/>
                <a:gd name="connsiteX4" fmla="*/ 0 w 2742812"/>
                <a:gd name="connsiteY4" fmla="*/ 1371403 h 2742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812" h="2742806">
                  <a:moveTo>
                    <a:pt x="0" y="1371403"/>
                  </a:moveTo>
                  <a:cubicBezTo>
                    <a:pt x="0" y="613998"/>
                    <a:pt x="613999" y="0"/>
                    <a:pt x="1371406" y="0"/>
                  </a:cubicBezTo>
                  <a:cubicBezTo>
                    <a:pt x="2128813" y="0"/>
                    <a:pt x="2742812" y="613998"/>
                    <a:pt x="2742812" y="1371403"/>
                  </a:cubicBezTo>
                  <a:cubicBezTo>
                    <a:pt x="2742812" y="2128808"/>
                    <a:pt x="2128813" y="2742806"/>
                    <a:pt x="1371406" y="2742806"/>
                  </a:cubicBezTo>
                  <a:cubicBezTo>
                    <a:pt x="613999" y="2742806"/>
                    <a:pt x="0" y="2128808"/>
                    <a:pt x="0" y="1371403"/>
                  </a:cubicBezTo>
                  <a:close/>
                </a:path>
              </a:pathLst>
            </a:custGeom>
            <a:solidFill>
              <a:srgbClr val="FFC000">
                <a:alpha val="50000"/>
                <a:hueOff val="7796769"/>
                <a:satOff val="-35976"/>
                <a:lumOff val="1324"/>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401676" tIns="489305" rIns="401676" bIns="489305" numCol="1" spcCol="1270" anchor="ctr" anchorCtr="0">
              <a:noAutofit/>
            </a:bodyPr>
            <a:lstStyle/>
            <a:p>
              <a:pPr marL="0" marR="0" lvl="0" indent="0" algn="ctr" defTabSz="1022350" eaLnBrk="1" fontAlgn="auto" latinLnBrk="0" hangingPunct="1">
                <a:lnSpc>
                  <a:spcPct val="90000"/>
                </a:lnSpc>
                <a:spcBef>
                  <a:spcPct val="0"/>
                </a:spcBef>
                <a:spcAft>
                  <a:spcPct val="35000"/>
                </a:spcAft>
                <a:buClrTx/>
                <a:buSzTx/>
                <a:buFontTx/>
                <a:buNone/>
                <a:tabLst/>
                <a:defRPr/>
              </a:pPr>
              <a:r>
                <a:rPr kumimoji="0" lang="en-US" sz="2100" b="0" i="0" u="none" strike="noStrike" kern="0" cap="none" spc="0" normalizeH="0" baseline="0" noProof="0" dirty="0">
                  <a:ln>
                    <a:noFill/>
                  </a:ln>
                  <a:solidFill>
                    <a:prstClr val="black"/>
                  </a:solidFill>
                  <a:effectLst/>
                  <a:uLnTx/>
                  <a:uFillTx/>
                  <a:ea typeface="+mn-ea"/>
                  <a:cs typeface="+mn-cs"/>
                </a:rPr>
                <a:t>Comprehension</a:t>
              </a:r>
            </a:p>
          </p:txBody>
        </p:sp>
        <p:sp>
          <p:nvSpPr>
            <p:cNvPr id="24" name="Freeform 12">
              <a:extLst>
                <a:ext uri="{FF2B5EF4-FFF2-40B4-BE49-F238E27FC236}">
                  <a16:creationId xmlns:a16="http://schemas.microsoft.com/office/drawing/2014/main" id="{84614A22-A4D4-3259-DC07-E8560C2B6904}"/>
                </a:ext>
              </a:extLst>
            </p:cNvPr>
            <p:cNvSpPr/>
            <p:nvPr/>
          </p:nvSpPr>
          <p:spPr>
            <a:xfrm>
              <a:off x="5772538" y="2333952"/>
              <a:ext cx="2742812" cy="2742806"/>
            </a:xfrm>
            <a:custGeom>
              <a:avLst/>
              <a:gdLst>
                <a:gd name="connsiteX0" fmla="*/ 0 w 2742812"/>
                <a:gd name="connsiteY0" fmla="*/ 1371403 h 2742806"/>
                <a:gd name="connsiteX1" fmla="*/ 1371406 w 2742812"/>
                <a:gd name="connsiteY1" fmla="*/ 0 h 2742806"/>
                <a:gd name="connsiteX2" fmla="*/ 2742812 w 2742812"/>
                <a:gd name="connsiteY2" fmla="*/ 1371403 h 2742806"/>
                <a:gd name="connsiteX3" fmla="*/ 1371406 w 2742812"/>
                <a:gd name="connsiteY3" fmla="*/ 2742806 h 2742806"/>
                <a:gd name="connsiteX4" fmla="*/ 0 w 2742812"/>
                <a:gd name="connsiteY4" fmla="*/ 1371403 h 2742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812" h="2742806">
                  <a:moveTo>
                    <a:pt x="0" y="1371403"/>
                  </a:moveTo>
                  <a:cubicBezTo>
                    <a:pt x="0" y="613998"/>
                    <a:pt x="613999" y="0"/>
                    <a:pt x="1371406" y="0"/>
                  </a:cubicBezTo>
                  <a:cubicBezTo>
                    <a:pt x="2128813" y="0"/>
                    <a:pt x="2742812" y="613998"/>
                    <a:pt x="2742812" y="1371403"/>
                  </a:cubicBezTo>
                  <a:cubicBezTo>
                    <a:pt x="2742812" y="2128808"/>
                    <a:pt x="2128813" y="2742806"/>
                    <a:pt x="1371406" y="2742806"/>
                  </a:cubicBezTo>
                  <a:cubicBezTo>
                    <a:pt x="613999" y="2742806"/>
                    <a:pt x="0" y="2128808"/>
                    <a:pt x="0" y="1371403"/>
                  </a:cubicBezTo>
                  <a:close/>
                </a:path>
              </a:pathLst>
            </a:custGeom>
            <a:solidFill>
              <a:srgbClr val="FFC000">
                <a:alpha val="50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489306" tIns="489305" rIns="489306" bIns="489305" numCol="1" spcCol="1270" anchor="ctr" anchorCtr="0">
              <a:noAutofit/>
            </a:bodyPr>
            <a:lstStyle/>
            <a:p>
              <a:pPr marL="0" marR="0" lvl="0" indent="0" algn="ctr" defTabSz="1022350" eaLnBrk="1" fontAlgn="auto" latinLnBrk="0" hangingPunct="1">
                <a:lnSpc>
                  <a:spcPct val="90000"/>
                </a:lnSpc>
                <a:spcBef>
                  <a:spcPct val="0"/>
                </a:spcBef>
                <a:spcAft>
                  <a:spcPct val="35000"/>
                </a:spcAft>
                <a:buClrTx/>
                <a:buSzTx/>
                <a:buFontTx/>
                <a:buNone/>
                <a:tabLst/>
                <a:defRPr/>
              </a:pPr>
              <a:r>
                <a:rPr kumimoji="0" lang="en-US" sz="2100" b="0" i="0" u="none" strike="noStrike" kern="0" cap="none" spc="0" normalizeH="0" baseline="0" noProof="0" dirty="0">
                  <a:ln>
                    <a:noFill/>
                  </a:ln>
                  <a:solidFill>
                    <a:prstClr val="black"/>
                  </a:solidFill>
                  <a:effectLst/>
                  <a:uLnTx/>
                  <a:uFillTx/>
                  <a:ea typeface="+mn-ea"/>
                  <a:cs typeface="+mn-cs"/>
                </a:rPr>
                <a:t>Fluency</a:t>
              </a:r>
            </a:p>
          </p:txBody>
        </p:sp>
      </p:grpSp>
    </p:spTree>
    <p:custDataLst>
      <p:tags r:id="rId1"/>
    </p:custDataLst>
    <p:extLst>
      <p:ext uri="{BB962C8B-B14F-4D97-AF65-F5344CB8AC3E}">
        <p14:creationId xmlns:p14="http://schemas.microsoft.com/office/powerpoint/2010/main" val="10449037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 to Identify and Select Reading Programs</a:t>
            </a:r>
          </a:p>
        </p:txBody>
      </p:sp>
      <p:sp>
        <p:nvSpPr>
          <p:cNvPr id="9" name="TextBox 8"/>
          <p:cNvSpPr txBox="1"/>
          <p:nvPr/>
        </p:nvSpPr>
        <p:spPr>
          <a:xfrm>
            <a:off x="695700" y="2186120"/>
            <a:ext cx="5222502" cy="692497"/>
          </a:xfrm>
          <a:prstGeom prst="rect">
            <a:avLst/>
          </a:prstGeom>
          <a:noFill/>
        </p:spPr>
        <p:txBody>
          <a:bodyPr wrap="square" rtlCol="0">
            <a:spAutoFit/>
          </a:bodyPr>
          <a:lstStyle/>
          <a:p>
            <a:pPr algn="ctr"/>
            <a:r>
              <a:rPr lang="en-US" sz="2200" b="1" dirty="0"/>
              <a:t>What Works Clearinghouse </a:t>
            </a:r>
            <a:r>
              <a:rPr lang="en-US" sz="1700" dirty="0"/>
              <a:t>http://ies.ed.gov/ncee/wwc/</a:t>
            </a:r>
            <a:r>
              <a:rPr lang="en-US" sz="1700" dirty="0" err="1"/>
              <a:t>findwhatworks.aspx</a:t>
            </a:r>
            <a:endParaRPr lang="en-US" sz="1700" dirty="0"/>
          </a:p>
        </p:txBody>
      </p:sp>
      <p:sp>
        <p:nvSpPr>
          <p:cNvPr id="14" name="TextBox 13"/>
          <p:cNvSpPr txBox="1"/>
          <p:nvPr/>
        </p:nvSpPr>
        <p:spPr>
          <a:xfrm>
            <a:off x="5894711" y="1878343"/>
            <a:ext cx="5577839" cy="1000274"/>
          </a:xfrm>
          <a:prstGeom prst="rect">
            <a:avLst/>
          </a:prstGeom>
          <a:noFill/>
        </p:spPr>
        <p:txBody>
          <a:bodyPr wrap="square" rtlCol="0">
            <a:spAutoFit/>
          </a:bodyPr>
          <a:lstStyle/>
          <a:p>
            <a:pPr algn="ctr"/>
            <a:r>
              <a:rPr lang="en-US" sz="2200" b="1" dirty="0">
                <a:cs typeface="Times New Roman" panose="02020603050405020304" pitchFamily="18" charset="0"/>
              </a:rPr>
              <a:t>Florida Assessments for Instruction in Reading (FCRR)</a:t>
            </a:r>
          </a:p>
          <a:p>
            <a:pPr algn="ctr"/>
            <a:r>
              <a:rPr lang="en-US" sz="1500" dirty="0">
                <a:latin typeface="+mj-lt"/>
                <a:cs typeface="Times New Roman" panose="02020603050405020304" pitchFamily="18" charset="0"/>
              </a:rPr>
              <a:t>http://www.fcrr.org/FAIR_Search_Tool/FAIR_Search_Tool.aspx</a:t>
            </a:r>
          </a:p>
        </p:txBody>
      </p:sp>
      <p:pic>
        <p:nvPicPr>
          <p:cNvPr id="3" name="Picture 2" title="Florida assessments for instruction in reading website screenshot"/>
          <p:cNvPicPr>
            <a:picLocks noChangeAspect="1"/>
          </p:cNvPicPr>
          <p:nvPr/>
        </p:nvPicPr>
        <p:blipFill>
          <a:blip r:embed="rId4"/>
          <a:stretch>
            <a:fillRect/>
          </a:stretch>
        </p:blipFill>
        <p:spPr>
          <a:xfrm>
            <a:off x="6345214" y="2994951"/>
            <a:ext cx="4676832" cy="2930698"/>
          </a:xfrm>
          <a:prstGeom prst="rect">
            <a:avLst/>
          </a:prstGeom>
          <a:ln>
            <a:noFill/>
          </a:ln>
          <a:effectLst>
            <a:outerShdw blurRad="292100" dist="139700" dir="2700000" algn="tl" rotWithShape="0">
              <a:srgbClr val="333333">
                <a:alpha val="65000"/>
              </a:srgbClr>
            </a:outerShdw>
          </a:effectLst>
        </p:spPr>
      </p:pic>
      <p:pic>
        <p:nvPicPr>
          <p:cNvPr id="4" name="Picture 3" title="What works clearinghouse website screenshot"/>
          <p:cNvPicPr>
            <a:picLocks noChangeAspect="1"/>
          </p:cNvPicPr>
          <p:nvPr/>
        </p:nvPicPr>
        <p:blipFill>
          <a:blip r:embed="rId5"/>
          <a:stretch>
            <a:fillRect/>
          </a:stretch>
        </p:blipFill>
        <p:spPr>
          <a:xfrm>
            <a:off x="1369216" y="2994951"/>
            <a:ext cx="3875471" cy="339103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791600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C657108-8228-F7FA-AFB0-91A626422AC2}"/>
              </a:ext>
            </a:extLst>
          </p:cNvPr>
          <p:cNvSpPr txBox="1">
            <a:spLocks/>
          </p:cNvSpPr>
          <p:nvPr/>
        </p:nvSpPr>
        <p:spPr>
          <a:xfrm>
            <a:off x="597054" y="119240"/>
            <a:ext cx="7886700" cy="1325563"/>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Supplemental Resources</a:t>
            </a:r>
          </a:p>
        </p:txBody>
      </p:sp>
      <p:sp>
        <p:nvSpPr>
          <p:cNvPr id="16" name="Text Placeholder 4">
            <a:extLst>
              <a:ext uri="{FF2B5EF4-FFF2-40B4-BE49-F238E27FC236}">
                <a16:creationId xmlns:a16="http://schemas.microsoft.com/office/drawing/2014/main" id="{10015C3D-91DA-95F8-1843-0A48FBB0F630}"/>
              </a:ext>
            </a:extLst>
          </p:cNvPr>
          <p:cNvSpPr txBox="1">
            <a:spLocks/>
          </p:cNvSpPr>
          <p:nvPr/>
        </p:nvSpPr>
        <p:spPr>
          <a:xfrm>
            <a:off x="1234226" y="1574149"/>
            <a:ext cx="4040188" cy="72892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dirty="0"/>
              <a:t>RTI Action Network</a:t>
            </a:r>
          </a:p>
          <a:p>
            <a:pPr algn="ctr"/>
            <a:r>
              <a:rPr lang="en-US" sz="1800" b="0" dirty="0">
                <a:solidFill>
                  <a:schemeClr val="tx1"/>
                </a:solidFill>
              </a:rPr>
              <a:t>http://www.rtinetwork.org</a:t>
            </a:r>
          </a:p>
        </p:txBody>
      </p:sp>
      <p:sp>
        <p:nvSpPr>
          <p:cNvPr id="17" name="Text Placeholder 5">
            <a:extLst>
              <a:ext uri="{FF2B5EF4-FFF2-40B4-BE49-F238E27FC236}">
                <a16:creationId xmlns:a16="http://schemas.microsoft.com/office/drawing/2014/main" id="{BC630377-8234-CAA3-F071-CE047804F270}"/>
              </a:ext>
            </a:extLst>
          </p:cNvPr>
          <p:cNvSpPr txBox="1">
            <a:spLocks/>
          </p:cNvSpPr>
          <p:nvPr/>
        </p:nvSpPr>
        <p:spPr>
          <a:xfrm>
            <a:off x="6700186" y="1309410"/>
            <a:ext cx="5065775" cy="99366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dirty="0"/>
              <a:t>Center on Instruction</a:t>
            </a:r>
          </a:p>
          <a:p>
            <a:pPr algn="ctr"/>
            <a:r>
              <a:rPr lang="en-US" sz="1800" b="0" dirty="0">
                <a:solidFill>
                  <a:schemeClr val="tx1"/>
                </a:solidFill>
              </a:rPr>
              <a:t>http://</a:t>
            </a:r>
            <a:r>
              <a:rPr lang="en-US" sz="1800" b="0" dirty="0" err="1">
                <a:solidFill>
                  <a:schemeClr val="tx1"/>
                </a:solidFill>
              </a:rPr>
              <a:t>www.centeroninstruction.org</a:t>
            </a:r>
            <a:endParaRPr lang="en-US" sz="1800" b="0" dirty="0">
              <a:solidFill>
                <a:schemeClr val="tx1"/>
              </a:solidFill>
            </a:endParaRPr>
          </a:p>
        </p:txBody>
      </p:sp>
      <p:pic>
        <p:nvPicPr>
          <p:cNvPr id="18" name="Content Placeholder 3" title="Center on instruction website screenshot">
            <a:extLst>
              <a:ext uri="{FF2B5EF4-FFF2-40B4-BE49-F238E27FC236}">
                <a16:creationId xmlns:a16="http://schemas.microsoft.com/office/drawing/2014/main" id="{269E4089-49D3-6097-B286-D5EA8CBDA14B}"/>
              </a:ext>
            </a:extLst>
          </p:cNvPr>
          <p:cNvPicPr>
            <a:picLocks noChangeAspect="1"/>
          </p:cNvPicPr>
          <p:nvPr/>
        </p:nvPicPr>
        <p:blipFill rotWithShape="1">
          <a:blip r:embed="rId4"/>
          <a:srcRect l="925" t="13412" r="58334" b="144"/>
          <a:stretch/>
        </p:blipFill>
        <p:spPr>
          <a:xfrm>
            <a:off x="6512528" y="2449493"/>
            <a:ext cx="5441091" cy="3686014"/>
          </a:xfrm>
          <a:prstGeom prst="rect">
            <a:avLst/>
          </a:prstGeom>
          <a:ln>
            <a:noFill/>
          </a:ln>
          <a:effectLst>
            <a:outerShdw blurRad="292100" dist="139700" dir="2700000" algn="tl" rotWithShape="0">
              <a:srgbClr val="333333">
                <a:alpha val="65000"/>
              </a:srgbClr>
            </a:outerShdw>
          </a:effectLst>
        </p:spPr>
      </p:pic>
      <p:pic>
        <p:nvPicPr>
          <p:cNvPr id="19" name="Picture 18" title="RTI action network website screenshot">
            <a:extLst>
              <a:ext uri="{FF2B5EF4-FFF2-40B4-BE49-F238E27FC236}">
                <a16:creationId xmlns:a16="http://schemas.microsoft.com/office/drawing/2014/main" id="{69C544BC-5F1D-3C32-2181-4BBA4D31407A}"/>
              </a:ext>
            </a:extLst>
          </p:cNvPr>
          <p:cNvPicPr>
            <a:picLocks noChangeAspect="1"/>
          </p:cNvPicPr>
          <p:nvPr/>
        </p:nvPicPr>
        <p:blipFill rotWithShape="1">
          <a:blip r:embed="rId5"/>
          <a:srcRect l="795" t="14498" r="59038"/>
          <a:stretch/>
        </p:blipFill>
        <p:spPr>
          <a:xfrm>
            <a:off x="206348" y="2449493"/>
            <a:ext cx="6095945" cy="412814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910545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969F08-34C5-94D3-F9FF-F7A15C58CB6D}"/>
              </a:ext>
            </a:extLst>
          </p:cNvPr>
          <p:cNvSpPr txBox="1">
            <a:spLocks/>
          </p:cNvSpPr>
          <p:nvPr/>
        </p:nvSpPr>
        <p:spPr>
          <a:xfrm>
            <a:off x="628650" y="136529"/>
            <a:ext cx="7886700" cy="1325563"/>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Supplemental Resources</a:t>
            </a:r>
          </a:p>
        </p:txBody>
      </p:sp>
      <p:sp>
        <p:nvSpPr>
          <p:cNvPr id="8" name="Text Placeholder 4">
            <a:extLst>
              <a:ext uri="{FF2B5EF4-FFF2-40B4-BE49-F238E27FC236}">
                <a16:creationId xmlns:a16="http://schemas.microsoft.com/office/drawing/2014/main" id="{39251C2F-77C3-02FC-580F-1A86E4AD5949}"/>
              </a:ext>
            </a:extLst>
          </p:cNvPr>
          <p:cNvSpPr txBox="1">
            <a:spLocks/>
          </p:cNvSpPr>
          <p:nvPr/>
        </p:nvSpPr>
        <p:spPr>
          <a:xfrm>
            <a:off x="1182344" y="1348373"/>
            <a:ext cx="4738132" cy="99708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National Center on Intensive Intervention</a:t>
            </a:r>
          </a:p>
          <a:p>
            <a:pPr algn="ctr"/>
            <a:r>
              <a:rPr lang="en-US" sz="1800" b="0" dirty="0">
                <a:solidFill>
                  <a:schemeClr val="tx1"/>
                </a:solidFill>
              </a:rPr>
              <a:t>http://www.intensiveintervention.org</a:t>
            </a:r>
          </a:p>
        </p:txBody>
      </p:sp>
      <p:grpSp>
        <p:nvGrpSpPr>
          <p:cNvPr id="9" name="Group 8">
            <a:extLst>
              <a:ext uri="{FF2B5EF4-FFF2-40B4-BE49-F238E27FC236}">
                <a16:creationId xmlns:a16="http://schemas.microsoft.com/office/drawing/2014/main" id="{79F25202-9AE7-FE42-BF03-C5439CFCC2FF}"/>
              </a:ext>
            </a:extLst>
          </p:cNvPr>
          <p:cNvGrpSpPr/>
          <p:nvPr/>
        </p:nvGrpSpPr>
        <p:grpSpPr>
          <a:xfrm>
            <a:off x="1182343" y="2505075"/>
            <a:ext cx="4738134" cy="4255364"/>
            <a:chOff x="346309" y="2485449"/>
            <a:chExt cx="6642101" cy="5965336"/>
          </a:xfrm>
        </p:grpSpPr>
        <p:pic>
          <p:nvPicPr>
            <p:cNvPr id="10" name="Picture 9" title="National Center on Intensive Intervention website screenshot">
              <a:extLst>
                <a:ext uri="{FF2B5EF4-FFF2-40B4-BE49-F238E27FC236}">
                  <a16:creationId xmlns:a16="http://schemas.microsoft.com/office/drawing/2014/main" id="{A3001E46-D6E6-BA03-EC8A-1B8B839F94BC}"/>
                </a:ext>
              </a:extLst>
            </p:cNvPr>
            <p:cNvPicPr>
              <a:picLocks noChangeAspect="1"/>
            </p:cNvPicPr>
            <p:nvPr/>
          </p:nvPicPr>
          <p:blipFill>
            <a:blip r:embed="rId4"/>
            <a:stretch>
              <a:fillRect/>
            </a:stretch>
          </p:blipFill>
          <p:spPr>
            <a:xfrm>
              <a:off x="346309" y="2485449"/>
              <a:ext cx="6642100" cy="1778000"/>
            </a:xfrm>
            <a:prstGeom prst="rect">
              <a:avLst/>
            </a:prstGeom>
            <a:ln>
              <a:noFill/>
            </a:ln>
            <a:effectLst>
              <a:outerShdw blurRad="292100" dist="139700" dir="2700000" algn="tl" rotWithShape="0">
                <a:srgbClr val="333333">
                  <a:alpha val="65000"/>
                </a:srgbClr>
              </a:outerShdw>
            </a:effectLst>
          </p:spPr>
        </p:pic>
        <p:pic>
          <p:nvPicPr>
            <p:cNvPr id="11" name="Picture 10" title="National Center on Intensive Intervention website screenshot">
              <a:extLst>
                <a:ext uri="{FF2B5EF4-FFF2-40B4-BE49-F238E27FC236}">
                  <a16:creationId xmlns:a16="http://schemas.microsoft.com/office/drawing/2014/main" id="{1D9E7244-D9F1-9FA7-D57B-73654D36E019}"/>
                </a:ext>
              </a:extLst>
            </p:cNvPr>
            <p:cNvPicPr>
              <a:picLocks noChangeAspect="1"/>
            </p:cNvPicPr>
            <p:nvPr/>
          </p:nvPicPr>
          <p:blipFill rotWithShape="1">
            <a:blip r:embed="rId5"/>
            <a:srcRect l="-4235" r="4615" b="26074"/>
            <a:stretch/>
          </p:blipFill>
          <p:spPr>
            <a:xfrm>
              <a:off x="346310" y="4263449"/>
              <a:ext cx="6642100" cy="4187336"/>
            </a:xfrm>
            <a:prstGeom prst="rect">
              <a:avLst/>
            </a:prstGeom>
            <a:solidFill>
              <a:schemeClr val="bg1"/>
            </a:solidFill>
            <a:ln>
              <a:noFill/>
            </a:ln>
            <a:effectLst>
              <a:outerShdw blurRad="292100" dist="139700" dir="2700000" algn="tl" rotWithShape="0">
                <a:srgbClr val="333333">
                  <a:alpha val="65000"/>
                </a:srgbClr>
              </a:outerShdw>
            </a:effectLst>
          </p:spPr>
        </p:pic>
      </p:grpSp>
      <p:pic>
        <p:nvPicPr>
          <p:cNvPr id="12" name="Picture 11" title="CASEL website screenshot">
            <a:extLst>
              <a:ext uri="{FF2B5EF4-FFF2-40B4-BE49-F238E27FC236}">
                <a16:creationId xmlns:a16="http://schemas.microsoft.com/office/drawing/2014/main" id="{5E76C345-0445-1D06-DB16-26A97634DBD2}"/>
              </a:ext>
            </a:extLst>
          </p:cNvPr>
          <p:cNvPicPr>
            <a:picLocks noChangeAspect="1"/>
          </p:cNvPicPr>
          <p:nvPr/>
        </p:nvPicPr>
        <p:blipFill>
          <a:blip r:embed="rId6"/>
          <a:stretch>
            <a:fillRect/>
          </a:stretch>
        </p:blipFill>
        <p:spPr>
          <a:xfrm>
            <a:off x="6618850" y="2505075"/>
            <a:ext cx="4152348" cy="4255364"/>
          </a:xfrm>
          <a:prstGeom prst="rect">
            <a:avLst/>
          </a:prstGeom>
          <a:ln>
            <a:noFill/>
          </a:ln>
          <a:effectLst>
            <a:outerShdw blurRad="292100" dist="139700" dir="2700000" algn="tl" rotWithShape="0">
              <a:srgbClr val="333333">
                <a:alpha val="65000"/>
              </a:srgbClr>
            </a:outerShdw>
          </a:effectLst>
        </p:spPr>
      </p:pic>
      <p:sp>
        <p:nvSpPr>
          <p:cNvPr id="13" name="Text Placeholder 4">
            <a:extLst>
              <a:ext uri="{FF2B5EF4-FFF2-40B4-BE49-F238E27FC236}">
                <a16:creationId xmlns:a16="http://schemas.microsoft.com/office/drawing/2014/main" id="{527E56ED-8141-C050-3D72-FCE0F10FBFD9}"/>
              </a:ext>
            </a:extLst>
          </p:cNvPr>
          <p:cNvSpPr txBox="1">
            <a:spLocks/>
          </p:cNvSpPr>
          <p:nvPr/>
        </p:nvSpPr>
        <p:spPr>
          <a:xfrm>
            <a:off x="6618850" y="1077007"/>
            <a:ext cx="4152348" cy="9970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chemeClr val="tx2"/>
                </a:solidFill>
              </a:rPr>
              <a:t>Collaborative for Academic, Social, and Emotional Learning</a:t>
            </a:r>
          </a:p>
          <a:p>
            <a:pPr marL="0" indent="0" algn="ctr">
              <a:buFont typeface="Arial" panose="020B0604020202020204" pitchFamily="34" charset="0"/>
              <a:buNone/>
            </a:pPr>
            <a:r>
              <a:rPr lang="en-US" sz="1800" dirty="0"/>
              <a:t>http://</a:t>
            </a:r>
            <a:r>
              <a:rPr lang="en-US" sz="1800" dirty="0" err="1"/>
              <a:t>www.casel.org</a:t>
            </a:r>
            <a:endParaRPr lang="en-US" sz="1800" dirty="0"/>
          </a:p>
        </p:txBody>
      </p:sp>
    </p:spTree>
    <p:custDataLst>
      <p:tags r:id="rId1"/>
    </p:custDataLst>
    <p:extLst>
      <p:ext uri="{BB962C8B-B14F-4D97-AF65-F5344CB8AC3E}">
        <p14:creationId xmlns:p14="http://schemas.microsoft.com/office/powerpoint/2010/main" val="1380510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Acquisition, Fluency, Performance</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102589177"/>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818574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F7F6B0-83EB-5E45-934D-8BF254657B9F}"/>
              </a:ext>
            </a:extLst>
          </p:cNvPr>
          <p:cNvSpPr>
            <a:spLocks noGrp="1"/>
          </p:cNvSpPr>
          <p:nvPr>
            <p:ph type="title"/>
          </p:nvPr>
        </p:nvSpPr>
        <p:spPr>
          <a:xfrm>
            <a:off x="0" y="365125"/>
            <a:ext cx="12191998" cy="1325563"/>
          </a:xfrm>
        </p:spPr>
        <p:txBody>
          <a:bodyPr/>
          <a:lstStyle/>
          <a:p>
            <a:pPr algn="ctr"/>
            <a:r>
              <a:rPr lang="en-US" dirty="0"/>
              <a:t>Sample Secondary (Tier 2) Intervention Grid</a:t>
            </a:r>
          </a:p>
        </p:txBody>
      </p:sp>
      <p:graphicFrame>
        <p:nvGraphicFramePr>
          <p:cNvPr id="51224" name="Group 24"/>
          <p:cNvGraphicFramePr>
            <a:graphicFrameLocks noGrp="1"/>
          </p:cNvGraphicFramePr>
          <p:nvPr>
            <p:extLst>
              <p:ext uri="{D42A27DB-BD31-4B8C-83A1-F6EECF244321}">
                <p14:modId xmlns:p14="http://schemas.microsoft.com/office/powerpoint/2010/main" val="3435768271"/>
              </p:ext>
            </p:extLst>
          </p:nvPr>
        </p:nvGraphicFramePr>
        <p:xfrm>
          <a:off x="838199" y="1595686"/>
          <a:ext cx="10515600" cy="4952609"/>
        </p:xfrm>
        <a:graphic>
          <a:graphicData uri="http://schemas.openxmlformats.org/drawingml/2006/table">
            <a:tbl>
              <a:tblPr firstRow="1">
                <a:tableStyleId>{F5AB1C69-6EDB-4FF4-983F-18BD219EF322}</a:tableStyleId>
              </a:tblPr>
              <a:tblGrid>
                <a:gridCol w="1752600">
                  <a:extLst>
                    <a:ext uri="{9D8B030D-6E8A-4147-A177-3AD203B41FA5}">
                      <a16:colId xmlns:a16="http://schemas.microsoft.com/office/drawing/2014/main" val="20000"/>
                    </a:ext>
                  </a:extLst>
                </a:gridCol>
                <a:gridCol w="2190750">
                  <a:extLst>
                    <a:ext uri="{9D8B030D-6E8A-4147-A177-3AD203B41FA5}">
                      <a16:colId xmlns:a16="http://schemas.microsoft.com/office/drawing/2014/main" val="20001"/>
                    </a:ext>
                  </a:extLst>
                </a:gridCol>
                <a:gridCol w="2278380">
                  <a:extLst>
                    <a:ext uri="{9D8B030D-6E8A-4147-A177-3AD203B41FA5}">
                      <a16:colId xmlns:a16="http://schemas.microsoft.com/office/drawing/2014/main" val="20002"/>
                    </a:ext>
                  </a:extLst>
                </a:gridCol>
                <a:gridCol w="2015490">
                  <a:extLst>
                    <a:ext uri="{9D8B030D-6E8A-4147-A177-3AD203B41FA5}">
                      <a16:colId xmlns:a16="http://schemas.microsoft.com/office/drawing/2014/main" val="20003"/>
                    </a:ext>
                  </a:extLst>
                </a:gridCol>
                <a:gridCol w="2278380">
                  <a:extLst>
                    <a:ext uri="{9D8B030D-6E8A-4147-A177-3AD203B41FA5}">
                      <a16:colId xmlns:a16="http://schemas.microsoft.com/office/drawing/2014/main" val="20004"/>
                    </a:ext>
                  </a:extLst>
                </a:gridCol>
              </a:tblGrid>
              <a:tr h="49271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400" u="none" strike="noStrike" cap="none" normalizeH="0" baseline="0" dirty="0">
                          <a:ln>
                            <a:noFill/>
                          </a:ln>
                          <a:effectLst/>
                          <a:latin typeface="Arial" panose="020B0604020202020204" pitchFamily="34" charset="0"/>
                          <a:cs typeface="Arial" panose="020B0604020202020204" pitchFamily="34" charset="0"/>
                        </a:rPr>
                        <a:t>Support</a:t>
                      </a:r>
                      <a:endParaRPr kumimoji="0" lang="en-US" sz="14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400" u="none" strike="noStrike" cap="none" normalizeH="0" baseline="0" dirty="0">
                          <a:ln>
                            <a:noFill/>
                          </a:ln>
                          <a:effectLst/>
                          <a:latin typeface="Arial" panose="020B0604020202020204" pitchFamily="34" charset="0"/>
                          <a:cs typeface="Arial" panose="020B0604020202020204" pitchFamily="34" charset="0"/>
                        </a:rPr>
                        <a:t>Description</a:t>
                      </a:r>
                      <a:endParaRPr kumimoji="0" lang="en-US" sz="14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u="none" strike="noStrike" cap="none" normalizeH="0" baseline="0" dirty="0">
                          <a:ln>
                            <a:noFill/>
                          </a:ln>
                          <a:effectLst/>
                          <a:latin typeface="Arial" panose="020B0604020202020204" pitchFamily="34" charset="0"/>
                          <a:cs typeface="Arial" panose="020B0604020202020204" pitchFamily="34" charset="0"/>
                        </a:rPr>
                        <a:t>School-wide Data:  Entry Criteria</a:t>
                      </a:r>
                      <a:endParaRPr kumimoji="0" lang="en-US" sz="14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400" u="none" strike="noStrike" cap="none" normalizeH="0" baseline="0" dirty="0">
                          <a:ln>
                            <a:noFill/>
                          </a:ln>
                          <a:effectLst/>
                          <a:latin typeface="Arial" panose="020B0604020202020204" pitchFamily="34" charset="0"/>
                          <a:cs typeface="Arial" panose="020B0604020202020204" pitchFamily="34" charset="0"/>
                        </a:rPr>
                        <a:t>Data to Monitor Progress:</a:t>
                      </a:r>
                      <a:endParaRPr kumimoji="0" lang="en-US" sz="14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u="none" strike="noStrike" cap="none" normalizeH="0" baseline="0" dirty="0">
                          <a:ln>
                            <a:noFill/>
                          </a:ln>
                          <a:effectLst/>
                          <a:latin typeface="Arial" panose="020B0604020202020204" pitchFamily="34" charset="0"/>
                          <a:cs typeface="Arial" panose="020B0604020202020204" pitchFamily="34" charset="0"/>
                        </a:rPr>
                        <a:t>Exit Criteria</a:t>
                      </a:r>
                      <a:endParaRPr kumimoji="0" lang="en-US" sz="14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0"/>
                  </a:ext>
                </a:extLst>
              </a:tr>
              <a:tr h="4434449">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PALS Math</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bg2"/>
                          </a:solidFill>
                          <a:effectLst/>
                          <a:latin typeface="Arial" panose="020B0604020202020204" pitchFamily="34" charset="0"/>
                          <a:ea typeface="ＭＳ Ｐゴシック" pitchFamily="34" charset="-128"/>
                          <a:cs typeface="Arial" panose="020B0604020202020204" pitchFamily="34" charset="0"/>
                        </a:rPr>
                        <a:t>(Fuchs, Fuchs, Hamlett, et al., 1997)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PALS strategies are taught to peer partners by math specialist and then monitored closely to encourage and reinforce practice and positive relationships.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30 minute instruction 3 days/week with instruction and monitoring by math specialist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(student pairs)</a:t>
                      </a:r>
                      <a:endPar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*All the following criteria must be met</a:t>
                      </a:r>
                    </a:p>
                    <a:p>
                      <a:pPr marL="177800" marR="0" lvl="0" indent="-177800" algn="l" defTabSz="914400" rtl="0" eaLnBrk="1" fontAlgn="base" latinLnBrk="0" hangingPunct="1">
                        <a:lnSpc>
                          <a:spcPct val="100000"/>
                        </a:lnSpc>
                        <a:spcBef>
                          <a:spcPct val="0"/>
                        </a:spcBef>
                        <a:spcAft>
                          <a:spcPct val="0"/>
                        </a:spcAft>
                        <a:buClrTx/>
                        <a:buSzTx/>
                        <a:buFont typeface="Wingdings" pitchFamily="2" charset="2"/>
                        <a:buAutoNum type="arabicPeriod"/>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Students in K-4</a:t>
                      </a:r>
                    </a:p>
                    <a:p>
                      <a:pPr marL="177800" marR="0" lvl="0" indent="-177800" algn="l" defTabSz="914400" rtl="0" eaLnBrk="1" fontAlgn="base" latinLnBrk="0" hangingPunct="1">
                        <a:lnSpc>
                          <a:spcPct val="100000"/>
                        </a:lnSpc>
                        <a:spcBef>
                          <a:spcPct val="0"/>
                        </a:spcBef>
                        <a:spcAft>
                          <a:spcPct val="0"/>
                        </a:spcAft>
                        <a:buClrTx/>
                        <a:buSzTx/>
                        <a:buFont typeface="Wingdings" pitchFamily="2" charset="2"/>
                        <a:buAutoNum type="arabicPeriod"/>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Voluntary participation by student and parent permission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sng"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Academic: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3. Math CBM in the strategic range (some risk)</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sng"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Behavior: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4. SDQ—peer problems abnormal range</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1"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And</a:t>
                      </a:r>
                      <a:endPar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5. Two or more ODRs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1"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Peer Partners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sng"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Academic:</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3. At benchmark on math assessment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sng"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4. 0 ODRs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5. Normal range on SDQ and low risk on SRSS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77800" marR="0" lvl="0" indent="-177800" algn="l" defTabSz="914400" rtl="0" eaLnBrk="1" fontAlgn="base" latinLnBrk="0" hangingPunct="1">
                        <a:lnSpc>
                          <a:spcPct val="100000"/>
                        </a:lnSpc>
                        <a:spcBef>
                          <a:spcPct val="0"/>
                        </a:spcBef>
                        <a:spcAft>
                          <a:spcPct val="0"/>
                        </a:spcAft>
                        <a:buClrTx/>
                        <a:buSzTx/>
                        <a:buFont typeface="Wingdings" pitchFamily="2" charset="2"/>
                        <a:buAutoNum type="arabicPeriod"/>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Math progress based on CBM administered by teacher</a:t>
                      </a:r>
                    </a:p>
                    <a:p>
                      <a:pPr marL="177800" marR="0" lvl="0" indent="-177800" algn="l" defTabSz="914400" rtl="0" eaLnBrk="1" fontAlgn="base" latinLnBrk="0" hangingPunct="1">
                        <a:lnSpc>
                          <a:spcPct val="100000"/>
                        </a:lnSpc>
                        <a:spcBef>
                          <a:spcPct val="0"/>
                        </a:spcBef>
                        <a:spcAft>
                          <a:spcPct val="0"/>
                        </a:spcAft>
                        <a:buClrTx/>
                        <a:buSzTx/>
                        <a:buFont typeface="Wingdings" pitchFamily="2" charset="2"/>
                        <a:buAutoNum type="arabicPeriod"/>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SDQ behavior data at spring screening (peer problems reduced, prosocial behaviors improved)</a:t>
                      </a:r>
                    </a:p>
                    <a:p>
                      <a:pPr marL="177800" marR="0" lvl="0" indent="-177800" algn="l" defTabSz="914400" rtl="0" eaLnBrk="1" fontAlgn="base" latinLnBrk="0" hangingPunct="1">
                        <a:lnSpc>
                          <a:spcPct val="100000"/>
                        </a:lnSpc>
                        <a:spcBef>
                          <a:spcPct val="0"/>
                        </a:spcBef>
                        <a:spcAft>
                          <a:spcPct val="0"/>
                        </a:spcAft>
                        <a:buClrTx/>
                        <a:buSzTx/>
                        <a:buFont typeface="Wingdings" pitchFamily="2" charset="2"/>
                        <a:buAutoNum type="arabicPeriod"/>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Weekly participation report—self-and partner ratings (e.g., Did I participate in the math activities with my partner? Did my partner participate in the math activities with me?)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Rate on a Likert scale: 0=</a:t>
                      </a:r>
                      <a:r>
                        <a:rPr kumimoji="0" lang="en-US" sz="1200" b="0" i="1"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never</a:t>
                      </a: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 5=</a:t>
                      </a:r>
                      <a:r>
                        <a:rPr kumimoji="0" lang="en-US" sz="1200" b="0" i="1"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all of the time</a:t>
                      </a: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 Average of 3 or higher needed for week.</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Social Validity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Math CBM benchmark score improvements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Improved prosocial behaviors and decrease in peer problems and ODRs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Successful peer pairs will be offered participation in monthly privileges (e.g., lunch bunch, special recess, buddy math games time) to maintain gains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Participation is gained by earning preset number of </a:t>
                      </a:r>
                      <a:r>
                        <a:rPr kumimoji="0" lang="en-US" sz="1200" b="0" i="0" u="none" strike="noStrike" cap="none" normalizeH="0" baseline="0" dirty="0" err="1">
                          <a:ln>
                            <a:noFill/>
                          </a:ln>
                          <a:solidFill>
                            <a:schemeClr val="tx1"/>
                          </a:solidFill>
                          <a:effectLst/>
                          <a:latin typeface="Arial" panose="020B0604020202020204" pitchFamily="34" charset="0"/>
                          <a:ea typeface="ＭＳ Ｐゴシック" pitchFamily="34" charset="-128"/>
                          <a:cs typeface="Arial" panose="020B0604020202020204" pitchFamily="34" charset="0"/>
                        </a:rPr>
                        <a:t>schoolwide</a:t>
                      </a:r>
                      <a:r>
                        <a:rPr kumimoji="0" lang="en-US" sz="12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 Bear Bucks PBIS tickets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bl>
          </a:graphicData>
        </a:graphic>
      </p:graphicFrame>
      <p:sp>
        <p:nvSpPr>
          <p:cNvPr id="2" name="Rectangle 1"/>
          <p:cNvSpPr/>
          <p:nvPr/>
        </p:nvSpPr>
        <p:spPr>
          <a:xfrm>
            <a:off x="0" y="6617854"/>
            <a:ext cx="4627418" cy="240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2"/>
                </a:solidFill>
              </a:rPr>
              <a:t>Source: Lane, Menzies, Oakes &amp; </a:t>
            </a:r>
            <a:r>
              <a:rPr lang="en-US" sz="1000" dirty="0" err="1">
                <a:solidFill>
                  <a:schemeClr val="bg2"/>
                </a:solidFill>
              </a:rPr>
              <a:t>Kalberg</a:t>
            </a:r>
            <a:r>
              <a:rPr lang="en-US" sz="1000" dirty="0">
                <a:solidFill>
                  <a:schemeClr val="bg2"/>
                </a:solidFill>
              </a:rPr>
              <a:t> (2012)</a:t>
            </a:r>
          </a:p>
        </p:txBody>
      </p:sp>
    </p:spTree>
    <p:custDataLst>
      <p:tags r:id="rId1"/>
    </p:custDataLst>
    <p:extLst>
      <p:ext uri="{BB962C8B-B14F-4D97-AF65-F5344CB8AC3E}">
        <p14:creationId xmlns:p14="http://schemas.microsoft.com/office/powerpoint/2010/main" val="2382768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title="Picture of colored pencils">
            <a:extLst>
              <a:ext uri="{FF2B5EF4-FFF2-40B4-BE49-F238E27FC236}">
                <a16:creationId xmlns:a16="http://schemas.microsoft.com/office/drawing/2014/main" id="{21E6BAC6-C4A1-5D43-AE40-35DF4B34E934}"/>
              </a:ext>
            </a:extLst>
          </p:cNvPr>
          <p:cNvPicPr>
            <a:picLocks noChangeAspect="1"/>
          </p:cNvPicPr>
          <p:nvPr/>
        </p:nvPicPr>
        <p:blipFill rotWithShape="1">
          <a:blip r:embed="rId4">
            <a:clrChange>
              <a:clrFrom>
                <a:srgbClr val="A2D4DE"/>
              </a:clrFrom>
              <a:clrTo>
                <a:srgbClr val="A2D4DE">
                  <a:alpha val="0"/>
                </a:srgbClr>
              </a:clrTo>
            </a:clrChange>
            <a:alphaModFix amt="85000"/>
          </a:blip>
          <a:srcRect l="8701" t="21052" r="51523"/>
          <a:stretch/>
        </p:blipFill>
        <p:spPr>
          <a:xfrm rot="5400000">
            <a:off x="2667000" y="-2666998"/>
            <a:ext cx="6858000" cy="12192000"/>
          </a:xfrm>
          <a:prstGeom prst="rect">
            <a:avLst/>
          </a:prstGeom>
        </p:spPr>
      </p:pic>
      <p:sp>
        <p:nvSpPr>
          <p:cNvPr id="2" name="Title 1"/>
          <p:cNvSpPr>
            <a:spLocks noGrp="1"/>
          </p:cNvSpPr>
          <p:nvPr>
            <p:ph type="title"/>
          </p:nvPr>
        </p:nvSpPr>
        <p:spPr>
          <a:prstGeom prst="roundRect">
            <a:avLst/>
          </a:prstGeom>
          <a:solidFill>
            <a:schemeClr val="bg1">
              <a:alpha val="74000"/>
            </a:schemeClr>
          </a:solidFill>
        </p:spPr>
        <p:txBody>
          <a:bodyPr>
            <a:normAutofit fontScale="90000"/>
          </a:bodyPr>
          <a:lstStyle/>
          <a:p>
            <a:r>
              <a:rPr lang="en-US"/>
              <a:t>Commonly Used Secondary (Tier 2) Interventions to Support Behavior</a:t>
            </a:r>
            <a:endParaRPr lang="en-US" dirty="0"/>
          </a:p>
        </p:txBody>
      </p:sp>
      <p:sp>
        <p:nvSpPr>
          <p:cNvPr id="4" name="Content Placeholder 3"/>
          <p:cNvSpPr>
            <a:spLocks noGrp="1"/>
          </p:cNvSpPr>
          <p:nvPr>
            <p:ph idx="1"/>
          </p:nvPr>
        </p:nvSpPr>
        <p:spPr>
          <a:xfrm>
            <a:off x="838200" y="1825625"/>
            <a:ext cx="9201150" cy="5032375"/>
          </a:xfrm>
          <a:effectLst/>
        </p:spPr>
        <p:txBody>
          <a:bodyPr>
            <a:normAutofit/>
          </a:bodyPr>
          <a:lstStyle/>
          <a:p>
            <a:pPr marL="0" indent="0">
              <a:buNone/>
            </a:pPr>
            <a:r>
              <a:rPr lang="en-US" b="1" dirty="0">
                <a:solidFill>
                  <a:schemeClr val="bg1"/>
                </a:solidFill>
              </a:rPr>
              <a:t>Check in/check out</a:t>
            </a:r>
          </a:p>
          <a:p>
            <a:pPr marL="0" indent="0">
              <a:buNone/>
            </a:pPr>
            <a:endParaRPr lang="en-US" b="1" dirty="0">
              <a:solidFill>
                <a:schemeClr val="bg1"/>
              </a:solidFill>
            </a:endParaRPr>
          </a:p>
          <a:p>
            <a:pPr marL="0" indent="0">
              <a:buNone/>
            </a:pPr>
            <a:r>
              <a:rPr lang="en-US" b="1" dirty="0">
                <a:solidFill>
                  <a:schemeClr val="bg1"/>
                </a:solidFill>
              </a:rPr>
              <a:t>Social groups</a:t>
            </a:r>
          </a:p>
          <a:p>
            <a:pPr marL="0" indent="0">
              <a:buNone/>
            </a:pPr>
            <a:endParaRPr lang="en-US" b="1" dirty="0">
              <a:solidFill>
                <a:schemeClr val="bg1"/>
              </a:solidFill>
            </a:endParaRPr>
          </a:p>
          <a:p>
            <a:pPr marL="0" indent="0">
              <a:buNone/>
            </a:pPr>
            <a:r>
              <a:rPr lang="en-US" b="1" dirty="0">
                <a:solidFill>
                  <a:schemeClr val="bg1"/>
                </a:solidFill>
              </a:rPr>
              <a:t>Focused academic interv</a:t>
            </a:r>
            <a:r>
              <a:rPr lang="en-US" b="1" dirty="0">
                <a:solidFill>
                  <a:schemeClr val="bg1"/>
                </a:solidFill>
                <a:effectLst>
                  <a:outerShdw blurRad="50800" dist="38100" dir="2700000" algn="tl" rotWithShape="0">
                    <a:prstClr val="black">
                      <a:alpha val="40000"/>
                    </a:prstClr>
                  </a:outerShdw>
                </a:effectLst>
              </a:rPr>
              <a:t>ention</a:t>
            </a:r>
          </a:p>
          <a:p>
            <a:pPr marL="0" indent="0">
              <a:buNone/>
            </a:pPr>
            <a:endParaRPr lang="en-US" b="1" dirty="0">
              <a:solidFill>
                <a:schemeClr val="bg1"/>
              </a:solidFill>
            </a:endParaRPr>
          </a:p>
          <a:p>
            <a:pPr marL="0" indent="0">
              <a:buNone/>
            </a:pPr>
            <a:r>
              <a:rPr lang="en-US" b="1" dirty="0">
                <a:solidFill>
                  <a:schemeClr val="bg1"/>
                </a:solidFill>
              </a:rPr>
              <a:t>Behavior plan / contract</a:t>
            </a:r>
          </a:p>
          <a:p>
            <a:pPr marL="0" indent="0">
              <a:buNone/>
            </a:pPr>
            <a:endParaRPr lang="en-US" b="1" dirty="0">
              <a:solidFill>
                <a:schemeClr val="bg1"/>
              </a:solidFill>
            </a:endParaRPr>
          </a:p>
          <a:p>
            <a:pPr marL="0" indent="0">
              <a:buNone/>
            </a:pPr>
            <a:r>
              <a:rPr lang="en-US" b="1" dirty="0">
                <a:solidFill>
                  <a:schemeClr val="bg1"/>
                </a:solidFill>
              </a:rPr>
              <a:t>Daily pre-teaching</a:t>
            </a:r>
          </a:p>
        </p:txBody>
      </p:sp>
    </p:spTree>
    <p:custDataLst>
      <p:tags r:id="rId1"/>
    </p:custDataLst>
    <p:extLst>
      <p:ext uri="{BB962C8B-B14F-4D97-AF65-F5344CB8AC3E}">
        <p14:creationId xmlns:p14="http://schemas.microsoft.com/office/powerpoint/2010/main" val="27953617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extLst>
              <p:ext uri="{D42A27DB-BD31-4B8C-83A1-F6EECF244321}">
                <p14:modId xmlns:p14="http://schemas.microsoft.com/office/powerpoint/2010/main" val="1263399576"/>
              </p:ext>
            </p:extLst>
          </p:nvPr>
        </p:nvGraphicFramePr>
        <p:xfrm>
          <a:off x="0" y="2"/>
          <a:ext cx="12087922" cy="6312308"/>
        </p:xfrm>
        <a:graphic>
          <a:graphicData uri="http://schemas.openxmlformats.org/drawingml/2006/table">
            <a:tbl>
              <a:tblPr>
                <a:tableStyleId>{5940675A-B579-460E-94D1-54222C63F5DA}</a:tableStyleId>
              </a:tblPr>
              <a:tblGrid>
                <a:gridCol w="1798203">
                  <a:extLst>
                    <a:ext uri="{9D8B030D-6E8A-4147-A177-3AD203B41FA5}">
                      <a16:colId xmlns:a16="http://schemas.microsoft.com/office/drawing/2014/main" val="20000"/>
                    </a:ext>
                  </a:extLst>
                </a:gridCol>
                <a:gridCol w="2897105">
                  <a:extLst>
                    <a:ext uri="{9D8B030D-6E8A-4147-A177-3AD203B41FA5}">
                      <a16:colId xmlns:a16="http://schemas.microsoft.com/office/drawing/2014/main" val="20001"/>
                    </a:ext>
                  </a:extLst>
                </a:gridCol>
                <a:gridCol w="2297705">
                  <a:extLst>
                    <a:ext uri="{9D8B030D-6E8A-4147-A177-3AD203B41FA5}">
                      <a16:colId xmlns:a16="http://schemas.microsoft.com/office/drawing/2014/main" val="20002"/>
                    </a:ext>
                  </a:extLst>
                </a:gridCol>
                <a:gridCol w="2697305">
                  <a:extLst>
                    <a:ext uri="{9D8B030D-6E8A-4147-A177-3AD203B41FA5}">
                      <a16:colId xmlns:a16="http://schemas.microsoft.com/office/drawing/2014/main" val="20003"/>
                    </a:ext>
                  </a:extLst>
                </a:gridCol>
                <a:gridCol w="2397604">
                  <a:extLst>
                    <a:ext uri="{9D8B030D-6E8A-4147-A177-3AD203B41FA5}">
                      <a16:colId xmlns:a16="http://schemas.microsoft.com/office/drawing/2014/main" val="20004"/>
                    </a:ext>
                  </a:extLst>
                </a:gridCol>
              </a:tblGrid>
              <a:tr h="121225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2000" u="none" strike="noStrike" cap="none" normalizeH="0" baseline="0" dirty="0">
                          <a:ln>
                            <a:noFill/>
                          </a:ln>
                          <a:solidFill>
                            <a:schemeClr val="bg1"/>
                          </a:solidFill>
                          <a:effectLst/>
                        </a:rPr>
                        <a:t>Support</a:t>
                      </a:r>
                      <a:endParaRPr kumimoji="0" lang="en-US" sz="20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solidFill>
                      <a:schemeClr val="bg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2000" u="none" strike="noStrike" cap="none" normalizeH="0" baseline="0" dirty="0">
                          <a:ln>
                            <a:noFill/>
                          </a:ln>
                          <a:solidFill>
                            <a:schemeClr val="bg1"/>
                          </a:solidFill>
                          <a:effectLst/>
                        </a:rPr>
                        <a:t>Description</a:t>
                      </a:r>
                      <a:endParaRPr kumimoji="0" lang="en-US" sz="20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solidFill>
                      <a:schemeClr val="bg2">
                        <a:lumMod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2000" u="none" strike="noStrike" cap="none" normalizeH="0" baseline="0" dirty="0" err="1">
                          <a:ln>
                            <a:noFill/>
                          </a:ln>
                          <a:solidFill>
                            <a:schemeClr val="bg1"/>
                          </a:solidFill>
                          <a:effectLst/>
                        </a:rPr>
                        <a:t>Schoolwide</a:t>
                      </a:r>
                      <a:r>
                        <a:rPr kumimoji="0" lang="en-US" sz="2000" u="none" strike="noStrike" cap="none" normalizeH="0" baseline="0" dirty="0">
                          <a:ln>
                            <a:noFill/>
                          </a:ln>
                          <a:solidFill>
                            <a:schemeClr val="bg1"/>
                          </a:solidFill>
                          <a:effectLst/>
                        </a:rPr>
                        <a:t> Data:  Entry Criteria</a:t>
                      </a:r>
                      <a:endParaRPr kumimoji="0" lang="en-US" sz="20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solidFill>
                      <a:schemeClr val="bg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2000" u="none" strike="noStrike" cap="none" normalizeH="0" baseline="0" dirty="0">
                          <a:ln>
                            <a:noFill/>
                          </a:ln>
                          <a:solidFill>
                            <a:schemeClr val="bg1"/>
                          </a:solidFill>
                          <a:effectLst/>
                        </a:rPr>
                        <a:t>Data to Monitor Progress:</a:t>
                      </a:r>
                      <a:endParaRPr kumimoji="0" lang="en-US" sz="20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solidFill>
                      <a:schemeClr val="bg2">
                        <a:lumMod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2000" u="none" strike="noStrike" cap="none" normalizeH="0" baseline="0" dirty="0">
                          <a:ln>
                            <a:noFill/>
                          </a:ln>
                          <a:solidFill>
                            <a:schemeClr val="bg1"/>
                          </a:solidFill>
                          <a:effectLst/>
                        </a:rPr>
                        <a:t>Exit Criteria</a:t>
                      </a:r>
                      <a:endParaRPr kumimoji="0" lang="en-US" sz="20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solidFill>
                      <a:schemeClr val="bg2">
                        <a:lumMod val="50000"/>
                      </a:schemeClr>
                    </a:solidFill>
                  </a:tcPr>
                </a:tc>
                <a:extLst>
                  <a:ext uri="{0D108BD9-81ED-4DB2-BD59-A6C34878D82A}">
                    <a16:rowId xmlns:a16="http://schemas.microsoft.com/office/drawing/2014/main" val="10000"/>
                  </a:ext>
                </a:extLst>
              </a:tr>
              <a:tr h="5100051">
                <a:tc>
                  <a:txBody>
                    <a:bodyPr/>
                    <a:lstStyle/>
                    <a:p>
                      <a:pPr marL="104775" marR="0" algn="l">
                        <a:lnSpc>
                          <a:spcPct val="115000"/>
                        </a:lnSpc>
                        <a:spcBef>
                          <a:spcPts val="0"/>
                        </a:spcBef>
                        <a:spcAft>
                          <a:spcPts val="0"/>
                        </a:spcAft>
                      </a:pPr>
                      <a:r>
                        <a:rPr lang="en-US" sz="1600" dirty="0">
                          <a:effectLst/>
                        </a:rPr>
                        <a:t>ACT Intervention</a:t>
                      </a:r>
                      <a:endParaRPr lang="en-US" sz="1600" dirty="0">
                        <a:effectLst/>
                        <a:latin typeface="Times New Roman"/>
                        <a:ea typeface="Times New Roman"/>
                      </a:endParaRPr>
                    </a:p>
                  </a:txBody>
                  <a:tcPr marL="0" marR="0" marT="0" marB="0"/>
                </a:tc>
                <a:tc>
                  <a:txBody>
                    <a:bodyPr/>
                    <a:lstStyle/>
                    <a:p>
                      <a:pPr marL="73025" marR="0" algn="l">
                        <a:lnSpc>
                          <a:spcPct val="115000"/>
                        </a:lnSpc>
                        <a:spcBef>
                          <a:spcPts val="0"/>
                        </a:spcBef>
                        <a:spcAft>
                          <a:spcPts val="0"/>
                        </a:spcAft>
                      </a:pPr>
                      <a:r>
                        <a:rPr lang="en-US" sz="1600" dirty="0">
                          <a:effectLst/>
                        </a:rPr>
                        <a:t>Depending on GPA and PLAN test, student will receive targeted intervention related to achieving the HOPE college scholarship. </a:t>
                      </a:r>
                    </a:p>
                    <a:p>
                      <a:pPr marL="73025" marR="0" algn="l">
                        <a:lnSpc>
                          <a:spcPct val="115000"/>
                        </a:lnSpc>
                        <a:spcBef>
                          <a:spcPts val="0"/>
                        </a:spcBef>
                        <a:spcAft>
                          <a:spcPts val="0"/>
                        </a:spcAft>
                      </a:pPr>
                      <a:r>
                        <a:rPr lang="en-US" sz="1600" dirty="0">
                          <a:effectLst/>
                        </a:rPr>
                        <a:t>Direct instruction on test taking strategies and skills for achieving a 21 on the ACT or increasing GPA to 3.O on Tennessee Uniform GPA (not county calculations).</a:t>
                      </a:r>
                      <a:endParaRPr lang="en-US" sz="1600" dirty="0">
                        <a:effectLst/>
                        <a:latin typeface="Times New Roman"/>
                        <a:ea typeface="Times New Roman"/>
                      </a:endParaRPr>
                    </a:p>
                  </a:txBody>
                  <a:tcPr marL="0" marR="0" marT="0" marB="0"/>
                </a:tc>
                <a:tc>
                  <a:txBody>
                    <a:bodyPr/>
                    <a:lstStyle/>
                    <a:p>
                      <a:pPr marL="109855" marR="0" algn="l">
                        <a:lnSpc>
                          <a:spcPct val="115000"/>
                        </a:lnSpc>
                        <a:spcBef>
                          <a:spcPts val="0"/>
                        </a:spcBef>
                        <a:spcAft>
                          <a:spcPts val="0"/>
                        </a:spcAft>
                      </a:pPr>
                      <a:r>
                        <a:rPr lang="en-US" sz="1600" dirty="0">
                          <a:effectLst/>
                        </a:rPr>
                        <a:t>11th graders</a:t>
                      </a:r>
                    </a:p>
                    <a:p>
                      <a:pPr marL="109855" marR="0" algn="l">
                        <a:lnSpc>
                          <a:spcPct val="115000"/>
                        </a:lnSpc>
                        <a:spcBef>
                          <a:spcPts val="0"/>
                        </a:spcBef>
                        <a:spcAft>
                          <a:spcPts val="0"/>
                        </a:spcAft>
                      </a:pPr>
                      <a:r>
                        <a:rPr lang="en-US" sz="1600" dirty="0">
                          <a:effectLst/>
                        </a:rPr>
                        <a:t>SRSS: High (9-21) or Moderate (4-8) by either 2nd or 7th period teacher</a:t>
                      </a:r>
                    </a:p>
                    <a:p>
                      <a:pPr marL="109855" marR="0" algn="l">
                        <a:lnSpc>
                          <a:spcPct val="115000"/>
                        </a:lnSpc>
                        <a:spcBef>
                          <a:spcPts val="0"/>
                        </a:spcBef>
                        <a:spcAft>
                          <a:spcPts val="0"/>
                        </a:spcAft>
                      </a:pPr>
                      <a:r>
                        <a:rPr lang="en-US" sz="1600" dirty="0">
                          <a:effectLst/>
                        </a:rPr>
                        <a:t>GPA ≤ 2.50-3.20</a:t>
                      </a:r>
                    </a:p>
                    <a:p>
                      <a:pPr marL="109855" marR="0" algn="l">
                        <a:lnSpc>
                          <a:spcPct val="115000"/>
                        </a:lnSpc>
                        <a:spcBef>
                          <a:spcPts val="0"/>
                        </a:spcBef>
                        <a:spcAft>
                          <a:spcPts val="0"/>
                        </a:spcAft>
                      </a:pPr>
                      <a:r>
                        <a:rPr lang="en-US" sz="1600" dirty="0">
                          <a:effectLst/>
                        </a:rPr>
                        <a:t>and/or Score on the PLAN test (predicted score on ACT below Hope Scholarship qualifying score of 21)</a:t>
                      </a:r>
                      <a:endParaRPr lang="en-US" sz="1600" dirty="0">
                        <a:effectLst/>
                        <a:latin typeface="Times New Roman"/>
                        <a:ea typeface="Times New Roman"/>
                      </a:endParaRPr>
                    </a:p>
                  </a:txBody>
                  <a:tcPr marL="0" marR="0" marT="0" marB="0"/>
                </a:tc>
                <a:tc>
                  <a:txBody>
                    <a:bodyPr/>
                    <a:lstStyle/>
                    <a:p>
                      <a:pPr marL="109855" marR="0" algn="l">
                        <a:lnSpc>
                          <a:spcPct val="115000"/>
                        </a:lnSpc>
                        <a:spcBef>
                          <a:spcPts val="0"/>
                        </a:spcBef>
                        <a:spcAft>
                          <a:spcPts val="0"/>
                        </a:spcAft>
                      </a:pPr>
                      <a:r>
                        <a:rPr lang="en-US" sz="1600" u="sng" dirty="0">
                          <a:effectLst/>
                        </a:rPr>
                        <a:t>Student Measures</a:t>
                      </a:r>
                      <a:r>
                        <a:rPr lang="en-US" sz="1600" dirty="0">
                          <a:effectLst/>
                        </a:rPr>
                        <a:t>:</a:t>
                      </a:r>
                    </a:p>
                    <a:p>
                      <a:pPr marL="109855" marR="0" algn="l">
                        <a:lnSpc>
                          <a:spcPct val="115000"/>
                        </a:lnSpc>
                        <a:spcBef>
                          <a:spcPts val="0"/>
                        </a:spcBef>
                        <a:spcAft>
                          <a:spcPts val="0"/>
                        </a:spcAft>
                      </a:pPr>
                      <a:r>
                        <a:rPr lang="en-US" sz="1600" dirty="0">
                          <a:effectLst/>
                        </a:rPr>
                        <a:t>Completion of course/assignments</a:t>
                      </a:r>
                    </a:p>
                    <a:p>
                      <a:pPr marL="109855" marR="0" algn="l">
                        <a:lnSpc>
                          <a:spcPct val="115000"/>
                        </a:lnSpc>
                        <a:spcBef>
                          <a:spcPts val="0"/>
                        </a:spcBef>
                        <a:spcAft>
                          <a:spcPts val="0"/>
                        </a:spcAft>
                      </a:pPr>
                      <a:r>
                        <a:rPr lang="en-US" sz="1600" dirty="0">
                          <a:effectLst/>
                        </a:rPr>
                        <a:t>Attendance in ACT targeted courses</a:t>
                      </a:r>
                    </a:p>
                    <a:p>
                      <a:pPr marL="109855" marR="0" algn="l">
                        <a:lnSpc>
                          <a:spcPct val="115000"/>
                        </a:lnSpc>
                        <a:spcBef>
                          <a:spcPts val="0"/>
                        </a:spcBef>
                        <a:spcAft>
                          <a:spcPts val="0"/>
                        </a:spcAft>
                      </a:pPr>
                      <a:r>
                        <a:rPr lang="en-US" sz="1600" dirty="0">
                          <a:effectLst/>
                        </a:rPr>
                        <a:t>Communication with students/parent</a:t>
                      </a:r>
                    </a:p>
                    <a:p>
                      <a:pPr marL="109855" marR="0" algn="l">
                        <a:lnSpc>
                          <a:spcPct val="115000"/>
                        </a:lnSpc>
                        <a:spcBef>
                          <a:spcPts val="0"/>
                        </a:spcBef>
                        <a:spcAft>
                          <a:spcPts val="0"/>
                        </a:spcAft>
                      </a:pPr>
                      <a:r>
                        <a:rPr lang="en-US" sz="1600" u="sng" dirty="0">
                          <a:effectLst/>
                        </a:rPr>
                        <a:t>Treatment Integrity</a:t>
                      </a:r>
                      <a:r>
                        <a:rPr lang="en-US" sz="1600" dirty="0">
                          <a:effectLst/>
                        </a:rPr>
                        <a:t>: Teacher completed component checklist of lessons completed.</a:t>
                      </a:r>
                    </a:p>
                    <a:p>
                      <a:pPr marL="109855" marR="0" algn="l">
                        <a:lnSpc>
                          <a:spcPct val="115000"/>
                        </a:lnSpc>
                        <a:spcBef>
                          <a:spcPts val="0"/>
                        </a:spcBef>
                        <a:spcAft>
                          <a:spcPts val="0"/>
                        </a:spcAft>
                      </a:pPr>
                      <a:r>
                        <a:rPr lang="en-US" sz="1600" u="sng" dirty="0">
                          <a:effectLst/>
                        </a:rPr>
                        <a:t>Social Validity</a:t>
                      </a:r>
                      <a:r>
                        <a:rPr lang="en-US" sz="1600" dirty="0">
                          <a:effectLst/>
                        </a:rPr>
                        <a:t>: Pre and post, student and parent surveys</a:t>
                      </a:r>
                      <a:endParaRPr lang="en-US" sz="1600" dirty="0">
                        <a:effectLst/>
                        <a:latin typeface="Times New Roman"/>
                        <a:ea typeface="Times New Roman"/>
                      </a:endParaRPr>
                    </a:p>
                  </a:txBody>
                  <a:tcPr marL="0" marR="0" marT="0" marB="0"/>
                </a:tc>
                <a:tc>
                  <a:txBody>
                    <a:bodyPr/>
                    <a:lstStyle/>
                    <a:p>
                      <a:pPr marL="107950" marR="0" algn="l">
                        <a:lnSpc>
                          <a:spcPct val="115000"/>
                        </a:lnSpc>
                        <a:spcBef>
                          <a:spcPts val="0"/>
                        </a:spcBef>
                        <a:spcAft>
                          <a:spcPts val="0"/>
                        </a:spcAft>
                      </a:pPr>
                      <a:r>
                        <a:rPr lang="en-US" sz="1600" dirty="0">
                          <a:effectLst/>
                        </a:rPr>
                        <a:t>Completion of individual target plan.</a:t>
                      </a:r>
                      <a:endParaRPr lang="en-US" sz="1600" dirty="0">
                        <a:effectLst/>
                        <a:latin typeface="Times New Roman"/>
                        <a:ea typeface="Times New Roman"/>
                      </a:endParaRPr>
                    </a:p>
                  </a:txBody>
                  <a:tcPr marL="0" marR="0" marT="0" marB="0"/>
                </a:tc>
                <a:extLst>
                  <a:ext uri="{0D108BD9-81ED-4DB2-BD59-A6C34878D82A}">
                    <a16:rowId xmlns:a16="http://schemas.microsoft.com/office/drawing/2014/main" val="10001"/>
                  </a:ext>
                </a:extLst>
              </a:tr>
            </a:tbl>
          </a:graphicData>
        </a:graphic>
      </p:graphicFrame>
      <p:sp>
        <p:nvSpPr>
          <p:cNvPr id="5" name="Rectangle 4"/>
          <p:cNvSpPr/>
          <p:nvPr/>
        </p:nvSpPr>
        <p:spPr>
          <a:xfrm>
            <a:off x="0" y="6109122"/>
            <a:ext cx="11541512" cy="99060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hangingPunct="0"/>
            <a:r>
              <a:rPr lang="en-US" sz="1200" dirty="0"/>
              <a:t>Source: Lane, K. L., Oakes, W. P., Menzies, H. M., Oyer, J., &amp; Jenkins, A. (2013). Working within the context of three-tiered models of prevention: Using school wide data to identify high school students for targeted supports. </a:t>
            </a:r>
            <a:r>
              <a:rPr lang="en-US" sz="1200" i="1" dirty="0"/>
              <a:t>Journal of Applied School Psychology, 29</a:t>
            </a:r>
            <a:r>
              <a:rPr lang="en-US" sz="1200" dirty="0"/>
              <a:t>, 203-229.</a:t>
            </a:r>
          </a:p>
        </p:txBody>
      </p:sp>
    </p:spTree>
    <p:custDataLst>
      <p:tags r:id="rId1"/>
    </p:custDataLst>
    <p:extLst>
      <p:ext uri="{BB962C8B-B14F-4D97-AF65-F5344CB8AC3E}">
        <p14:creationId xmlns:p14="http://schemas.microsoft.com/office/powerpoint/2010/main" val="35733071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extLst>
              <p:ext uri="{D42A27DB-BD31-4B8C-83A1-F6EECF244321}">
                <p14:modId xmlns:p14="http://schemas.microsoft.com/office/powerpoint/2010/main" val="3132362573"/>
              </p:ext>
            </p:extLst>
          </p:nvPr>
        </p:nvGraphicFramePr>
        <p:xfrm>
          <a:off x="0" y="0"/>
          <a:ext cx="12192001" cy="6211229"/>
        </p:xfrm>
        <a:graphic>
          <a:graphicData uri="http://schemas.openxmlformats.org/drawingml/2006/table">
            <a:tbl>
              <a:tblPr>
                <a:tableStyleId>{5940675A-B579-460E-94D1-54222C63F5DA}</a:tableStyleId>
              </a:tblPr>
              <a:tblGrid>
                <a:gridCol w="17272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235200">
                  <a:extLst>
                    <a:ext uri="{9D8B030D-6E8A-4147-A177-3AD203B41FA5}">
                      <a16:colId xmlns:a16="http://schemas.microsoft.com/office/drawing/2014/main" val="20002"/>
                    </a:ext>
                  </a:extLst>
                </a:gridCol>
                <a:gridCol w="3149600">
                  <a:extLst>
                    <a:ext uri="{9D8B030D-6E8A-4147-A177-3AD203B41FA5}">
                      <a16:colId xmlns:a16="http://schemas.microsoft.com/office/drawing/2014/main" val="20003"/>
                    </a:ext>
                  </a:extLst>
                </a:gridCol>
                <a:gridCol w="2133601">
                  <a:extLst>
                    <a:ext uri="{9D8B030D-6E8A-4147-A177-3AD203B41FA5}">
                      <a16:colId xmlns:a16="http://schemas.microsoft.com/office/drawing/2014/main" val="20004"/>
                    </a:ext>
                  </a:extLst>
                </a:gridCol>
              </a:tblGrid>
              <a:tr h="675953">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solidFill>
                            <a:schemeClr val="bg1"/>
                          </a:solidFill>
                          <a:effectLst/>
                        </a:rPr>
                        <a:t>Support</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solidFill>
                      <a:schemeClr val="bg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solidFill>
                            <a:schemeClr val="bg1"/>
                          </a:solidFill>
                          <a:effectLst/>
                        </a:rPr>
                        <a:t>Description</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solidFill>
                      <a:schemeClr val="bg2">
                        <a:lumMod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err="1">
                          <a:ln>
                            <a:noFill/>
                          </a:ln>
                          <a:solidFill>
                            <a:schemeClr val="bg1"/>
                          </a:solidFill>
                          <a:effectLst/>
                        </a:rPr>
                        <a:t>Schoolwide</a:t>
                      </a:r>
                      <a:r>
                        <a:rPr kumimoji="0" lang="en-US" sz="1800" u="none" strike="noStrike" cap="none" normalizeH="0" baseline="0" dirty="0">
                          <a:ln>
                            <a:noFill/>
                          </a:ln>
                          <a:solidFill>
                            <a:schemeClr val="bg1"/>
                          </a:solidFill>
                          <a:effectLst/>
                        </a:rPr>
                        <a:t> Data:  Entry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solidFill>
                      <a:schemeClr val="bg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solidFill>
                            <a:schemeClr val="bg1"/>
                          </a:solidFill>
                          <a:effectLst/>
                        </a:rPr>
                        <a:t>Data to Monitor Progress:</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solidFill>
                      <a:schemeClr val="bg2">
                        <a:lumMod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solidFill>
                            <a:schemeClr val="bg1"/>
                          </a:solidFill>
                          <a:effectLst/>
                        </a:rPr>
                        <a:t>Exit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solidFill>
                      <a:schemeClr val="bg2">
                        <a:lumMod val="50000"/>
                      </a:schemeClr>
                    </a:solidFill>
                  </a:tcPr>
                </a:tc>
                <a:extLst>
                  <a:ext uri="{0D108BD9-81ED-4DB2-BD59-A6C34878D82A}">
                    <a16:rowId xmlns:a16="http://schemas.microsoft.com/office/drawing/2014/main" val="10000"/>
                  </a:ext>
                </a:extLst>
              </a:tr>
              <a:tr h="5535276">
                <a:tc>
                  <a:txBody>
                    <a:bodyPr/>
                    <a:lstStyle/>
                    <a:p>
                      <a:pPr marL="57150" marR="0" algn="l">
                        <a:lnSpc>
                          <a:spcPct val="115000"/>
                        </a:lnSpc>
                        <a:spcBef>
                          <a:spcPts val="0"/>
                        </a:spcBef>
                        <a:spcAft>
                          <a:spcPts val="0"/>
                        </a:spcAft>
                      </a:pPr>
                      <a:r>
                        <a:rPr lang="en-US" sz="1400" dirty="0">
                          <a:effectLst/>
                        </a:rPr>
                        <a:t>Project Self Determination</a:t>
                      </a:r>
                    </a:p>
                    <a:p>
                      <a:pPr marL="104775" marR="0" algn="l">
                        <a:lnSpc>
                          <a:spcPct val="115000"/>
                        </a:lnSpc>
                        <a:spcBef>
                          <a:spcPts val="0"/>
                        </a:spcBef>
                        <a:spcAft>
                          <a:spcPts val="0"/>
                        </a:spcAft>
                      </a:pPr>
                      <a:r>
                        <a:rPr lang="en-US" sz="1400" dirty="0">
                          <a:effectLst/>
                        </a:rPr>
                        <a:t> </a:t>
                      </a:r>
                    </a:p>
                    <a:p>
                      <a:pPr marL="104775" marR="0" algn="l">
                        <a:lnSpc>
                          <a:spcPct val="115000"/>
                        </a:lnSpc>
                        <a:spcBef>
                          <a:spcPts val="0"/>
                        </a:spcBef>
                        <a:spcAft>
                          <a:spcPts val="0"/>
                        </a:spcAft>
                      </a:pPr>
                      <a:r>
                        <a:rPr lang="en-US" sz="1400" dirty="0">
                          <a:effectLst/>
                        </a:rPr>
                        <a:t> </a:t>
                      </a:r>
                    </a:p>
                    <a:p>
                      <a:pPr marL="104775" marR="0" algn="l">
                        <a:lnSpc>
                          <a:spcPct val="115000"/>
                        </a:lnSpc>
                        <a:spcBef>
                          <a:spcPts val="0"/>
                        </a:spcBef>
                        <a:spcAft>
                          <a:spcPts val="0"/>
                        </a:spcAft>
                      </a:pPr>
                      <a:r>
                        <a:rPr lang="en-US" sz="1400" dirty="0">
                          <a:effectLst/>
                        </a:rPr>
                        <a:t> </a:t>
                      </a:r>
                      <a:endParaRPr lang="en-US" sz="1400" dirty="0">
                        <a:effectLst/>
                        <a:latin typeface="Times New Roman"/>
                        <a:ea typeface="Times New Roman"/>
                      </a:endParaRPr>
                    </a:p>
                  </a:txBody>
                  <a:tcPr marL="0" marR="0" marT="0" marB="0"/>
                </a:tc>
                <a:tc>
                  <a:txBody>
                    <a:bodyPr/>
                    <a:lstStyle/>
                    <a:p>
                      <a:pPr marL="73025" marR="0" algn="l">
                        <a:lnSpc>
                          <a:spcPct val="115000"/>
                        </a:lnSpc>
                        <a:spcBef>
                          <a:spcPts val="0"/>
                        </a:spcBef>
                        <a:spcAft>
                          <a:spcPts val="0"/>
                        </a:spcAft>
                      </a:pPr>
                      <a:r>
                        <a:rPr lang="en-US" sz="1400" dirty="0">
                          <a:effectLst/>
                        </a:rPr>
                        <a:t>Direct instruction of self-determination skills taught individually by a research assistant during students’ study hall class. </a:t>
                      </a:r>
                    </a:p>
                    <a:p>
                      <a:pPr marL="73025" marR="0" algn="l">
                        <a:lnSpc>
                          <a:spcPct val="115000"/>
                        </a:lnSpc>
                        <a:spcBef>
                          <a:spcPts val="0"/>
                        </a:spcBef>
                        <a:spcAft>
                          <a:spcPts val="0"/>
                        </a:spcAft>
                      </a:pPr>
                      <a:r>
                        <a:rPr lang="en-US" sz="1400" dirty="0">
                          <a:effectLst/>
                        </a:rPr>
                        <a:t>Tell, Show, Do lesson format to teach the following skills:</a:t>
                      </a:r>
                    </a:p>
                    <a:p>
                      <a:pPr marL="342900" marR="0" lvl="0" indent="-223838" algn="l">
                        <a:lnSpc>
                          <a:spcPct val="115000"/>
                        </a:lnSpc>
                        <a:spcBef>
                          <a:spcPts val="0"/>
                        </a:spcBef>
                        <a:spcAft>
                          <a:spcPts val="0"/>
                        </a:spcAft>
                        <a:buSzPts val="800"/>
                        <a:buFont typeface="Symbol"/>
                        <a:buChar char=""/>
                        <a:tabLst>
                          <a:tab pos="244475" algn="l"/>
                        </a:tabLst>
                      </a:pPr>
                      <a:r>
                        <a:rPr lang="en-US" sz="1400" dirty="0">
                          <a:effectLst/>
                        </a:rPr>
                        <a:t>Organizational skills</a:t>
                      </a:r>
                    </a:p>
                    <a:p>
                      <a:pPr marL="342900" marR="0" lvl="0" indent="-223838" algn="l">
                        <a:lnSpc>
                          <a:spcPct val="115000"/>
                        </a:lnSpc>
                        <a:spcBef>
                          <a:spcPts val="0"/>
                        </a:spcBef>
                        <a:spcAft>
                          <a:spcPts val="0"/>
                        </a:spcAft>
                        <a:buSzPts val="800"/>
                        <a:buFont typeface="Symbol"/>
                        <a:buChar char=""/>
                        <a:tabLst>
                          <a:tab pos="244475" algn="l"/>
                        </a:tabLst>
                      </a:pPr>
                      <a:r>
                        <a:rPr lang="en-US" sz="1400" dirty="0">
                          <a:effectLst/>
                        </a:rPr>
                        <a:t>Study skills</a:t>
                      </a:r>
                    </a:p>
                    <a:p>
                      <a:pPr marL="342900" marR="0" lvl="0" indent="-223838" algn="l">
                        <a:lnSpc>
                          <a:spcPct val="115000"/>
                        </a:lnSpc>
                        <a:spcBef>
                          <a:spcPts val="0"/>
                        </a:spcBef>
                        <a:spcAft>
                          <a:spcPts val="0"/>
                        </a:spcAft>
                        <a:buSzPts val="800"/>
                        <a:buFont typeface="Symbol"/>
                        <a:buChar char=""/>
                        <a:tabLst>
                          <a:tab pos="244475" algn="l"/>
                        </a:tabLst>
                      </a:pPr>
                      <a:r>
                        <a:rPr lang="en-US" sz="1400" dirty="0">
                          <a:effectLst/>
                        </a:rPr>
                        <a:t>Note taking</a:t>
                      </a:r>
                    </a:p>
                    <a:p>
                      <a:pPr marL="342900" marR="0" lvl="0" indent="-223838" algn="l">
                        <a:lnSpc>
                          <a:spcPct val="115000"/>
                        </a:lnSpc>
                        <a:spcBef>
                          <a:spcPts val="0"/>
                        </a:spcBef>
                        <a:spcAft>
                          <a:spcPts val="0"/>
                        </a:spcAft>
                        <a:buSzPts val="800"/>
                        <a:buFont typeface="Symbol"/>
                        <a:buChar char=""/>
                        <a:tabLst>
                          <a:tab pos="244475" algn="l"/>
                        </a:tabLst>
                      </a:pPr>
                      <a:r>
                        <a:rPr lang="en-US" sz="1400" dirty="0">
                          <a:effectLst/>
                        </a:rPr>
                        <a:t>Participating in discussions</a:t>
                      </a:r>
                    </a:p>
                    <a:p>
                      <a:pPr marL="342900" marR="0" lvl="0" indent="-223838" algn="l">
                        <a:lnSpc>
                          <a:spcPct val="115000"/>
                        </a:lnSpc>
                        <a:spcBef>
                          <a:spcPts val="0"/>
                        </a:spcBef>
                        <a:spcAft>
                          <a:spcPts val="0"/>
                        </a:spcAft>
                        <a:buSzPts val="800"/>
                        <a:buFont typeface="Symbol"/>
                        <a:buChar char=""/>
                        <a:tabLst>
                          <a:tab pos="244475" algn="l"/>
                        </a:tabLst>
                      </a:pPr>
                      <a:r>
                        <a:rPr lang="en-US" sz="1400" dirty="0">
                          <a:effectLst/>
                        </a:rPr>
                        <a:t>Decision making</a:t>
                      </a:r>
                    </a:p>
                    <a:p>
                      <a:pPr marL="342900" marR="0" lvl="0" indent="-223838" algn="l">
                        <a:lnSpc>
                          <a:spcPct val="115000"/>
                        </a:lnSpc>
                        <a:spcBef>
                          <a:spcPts val="0"/>
                        </a:spcBef>
                        <a:spcAft>
                          <a:spcPts val="0"/>
                        </a:spcAft>
                        <a:buSzPts val="800"/>
                        <a:buFont typeface="Symbol"/>
                        <a:buChar char=""/>
                        <a:tabLst>
                          <a:tab pos="244475" algn="l"/>
                        </a:tabLst>
                      </a:pPr>
                      <a:r>
                        <a:rPr lang="en-US" sz="1400" dirty="0">
                          <a:effectLst/>
                        </a:rPr>
                        <a:t>Asking for help</a:t>
                      </a:r>
                    </a:p>
                    <a:p>
                      <a:pPr marL="128270" marR="0" algn="l">
                        <a:lnSpc>
                          <a:spcPct val="115000"/>
                        </a:lnSpc>
                        <a:spcBef>
                          <a:spcPts val="0"/>
                        </a:spcBef>
                        <a:spcAft>
                          <a:spcPts val="0"/>
                        </a:spcAft>
                      </a:pPr>
                      <a:r>
                        <a:rPr lang="en-US" sz="1400" dirty="0">
                          <a:effectLst/>
                        </a:rPr>
                        <a:t>3 days per week; 30 min lesson; 8 weeks</a:t>
                      </a:r>
                      <a:endParaRPr lang="en-US" sz="1400" dirty="0">
                        <a:effectLst/>
                        <a:latin typeface="Times New Roman"/>
                        <a:ea typeface="Times New Roman"/>
                      </a:endParaRPr>
                    </a:p>
                  </a:txBody>
                  <a:tcPr marL="0" marR="0" marT="0" marB="0"/>
                </a:tc>
                <a:tc>
                  <a:txBody>
                    <a:bodyPr/>
                    <a:lstStyle/>
                    <a:p>
                      <a:pPr marL="109855" marR="0" algn="l">
                        <a:lnSpc>
                          <a:spcPct val="115000"/>
                        </a:lnSpc>
                        <a:spcBef>
                          <a:spcPts val="0"/>
                        </a:spcBef>
                        <a:spcAft>
                          <a:spcPts val="0"/>
                        </a:spcAft>
                      </a:pPr>
                      <a:r>
                        <a:rPr lang="en-US" sz="1400" dirty="0">
                          <a:effectLst/>
                        </a:rPr>
                        <a:t>(1) Students in 10</a:t>
                      </a:r>
                      <a:r>
                        <a:rPr lang="en-US" sz="1400" baseline="30000" dirty="0">
                          <a:effectLst/>
                        </a:rPr>
                        <a:t>th</a:t>
                      </a:r>
                      <a:r>
                        <a:rPr lang="en-US" sz="1400" dirty="0">
                          <a:effectLst/>
                        </a:rPr>
                        <a:t> or 11</a:t>
                      </a:r>
                      <a:r>
                        <a:rPr lang="en-US" sz="1400" baseline="30000" dirty="0">
                          <a:effectLst/>
                        </a:rPr>
                        <a:t>th</a:t>
                      </a:r>
                      <a:r>
                        <a:rPr lang="en-US" sz="1400" dirty="0">
                          <a:effectLst/>
                        </a:rPr>
                        <a:t> grades</a:t>
                      </a:r>
                    </a:p>
                    <a:p>
                      <a:pPr marL="109855" marR="107950" algn="l">
                        <a:lnSpc>
                          <a:spcPct val="115000"/>
                        </a:lnSpc>
                        <a:spcBef>
                          <a:spcPts val="0"/>
                        </a:spcBef>
                        <a:spcAft>
                          <a:spcPts val="0"/>
                        </a:spcAft>
                      </a:pPr>
                      <a:r>
                        <a:rPr lang="en-US" sz="1400" dirty="0">
                          <a:effectLst/>
                        </a:rPr>
                        <a:t>(2) Academic: </a:t>
                      </a:r>
                    </a:p>
                    <a:p>
                      <a:pPr marL="109855" marR="50800" algn="l">
                        <a:lnSpc>
                          <a:spcPct val="115000"/>
                        </a:lnSpc>
                        <a:spcBef>
                          <a:spcPts val="0"/>
                        </a:spcBef>
                        <a:spcAft>
                          <a:spcPts val="0"/>
                        </a:spcAft>
                      </a:pPr>
                      <a:r>
                        <a:rPr lang="en-US" sz="1400" dirty="0">
                          <a:effectLst/>
                        </a:rPr>
                        <a:t>2+ Course Failures (D or F/E) in first semester</a:t>
                      </a:r>
                    </a:p>
                    <a:p>
                      <a:pPr marL="109855" marR="0" algn="l">
                        <a:lnSpc>
                          <a:spcPct val="115000"/>
                        </a:lnSpc>
                        <a:spcBef>
                          <a:spcPts val="0"/>
                        </a:spcBef>
                        <a:spcAft>
                          <a:spcPts val="0"/>
                        </a:spcAft>
                      </a:pPr>
                      <a:r>
                        <a:rPr lang="en-US" sz="1400" dirty="0">
                          <a:effectLst/>
                        </a:rPr>
                        <a:t>(3) Behavior:</a:t>
                      </a:r>
                    </a:p>
                    <a:p>
                      <a:pPr marL="109855" marR="50800" algn="l">
                        <a:lnSpc>
                          <a:spcPct val="115000"/>
                        </a:lnSpc>
                        <a:spcBef>
                          <a:spcPts val="0"/>
                        </a:spcBef>
                        <a:spcAft>
                          <a:spcPts val="0"/>
                        </a:spcAft>
                      </a:pPr>
                      <a:r>
                        <a:rPr lang="en-US" sz="1400" dirty="0">
                          <a:effectLst/>
                        </a:rPr>
                        <a:t>SRSS – Moderate (4 – 8) or High (9 – 21) Risk</a:t>
                      </a:r>
                    </a:p>
                    <a:p>
                      <a:pPr marL="109855" marR="107950" algn="l">
                        <a:lnSpc>
                          <a:spcPct val="115000"/>
                        </a:lnSpc>
                        <a:spcBef>
                          <a:spcPts val="0"/>
                        </a:spcBef>
                        <a:spcAft>
                          <a:spcPts val="0"/>
                        </a:spcAft>
                      </a:pPr>
                      <a:r>
                        <a:rPr lang="en-US" sz="1400" dirty="0">
                          <a:effectLst/>
                        </a:rPr>
                        <a:t>(4) Schedule: Enrolled in a Study Hall Period</a:t>
                      </a:r>
                    </a:p>
                    <a:p>
                      <a:pPr marL="107950" marR="0" algn="l">
                        <a:lnSpc>
                          <a:spcPct val="115000"/>
                        </a:lnSpc>
                        <a:spcBef>
                          <a:spcPts val="0"/>
                        </a:spcBef>
                        <a:spcAft>
                          <a:spcPts val="0"/>
                        </a:spcAft>
                      </a:pPr>
                      <a:r>
                        <a:rPr lang="en-US" sz="1400" dirty="0">
                          <a:effectLst/>
                        </a:rPr>
                        <a:t> </a:t>
                      </a:r>
                      <a:endParaRPr lang="en-US" sz="1400" dirty="0">
                        <a:effectLst/>
                        <a:latin typeface="Times New Roman"/>
                        <a:ea typeface="Times New Roman"/>
                      </a:endParaRPr>
                    </a:p>
                  </a:txBody>
                  <a:tcPr marL="0" marR="0" marT="0" marB="0"/>
                </a:tc>
                <a:tc>
                  <a:txBody>
                    <a:bodyPr/>
                    <a:lstStyle/>
                    <a:p>
                      <a:pPr marL="109855" marR="107950" algn="l">
                        <a:lnSpc>
                          <a:spcPct val="115000"/>
                        </a:lnSpc>
                        <a:spcBef>
                          <a:spcPts val="0"/>
                        </a:spcBef>
                        <a:spcAft>
                          <a:spcPts val="0"/>
                        </a:spcAft>
                      </a:pPr>
                      <a:r>
                        <a:rPr lang="en-US" sz="1400" u="sng" dirty="0">
                          <a:effectLst/>
                        </a:rPr>
                        <a:t>Student Measures:</a:t>
                      </a:r>
                      <a:endParaRPr lang="en-US" sz="1400" dirty="0">
                        <a:effectLst/>
                      </a:endParaRPr>
                    </a:p>
                    <a:p>
                      <a:pPr marL="50800" marR="107950" algn="l">
                        <a:lnSpc>
                          <a:spcPct val="115000"/>
                        </a:lnSpc>
                        <a:spcBef>
                          <a:spcPts val="0"/>
                        </a:spcBef>
                        <a:spcAft>
                          <a:spcPts val="0"/>
                        </a:spcAft>
                      </a:pPr>
                      <a:r>
                        <a:rPr lang="en-US" sz="1400" dirty="0">
                          <a:effectLst/>
                        </a:rPr>
                        <a:t>(1) AIR Self Determination Scale (pre and post intervention)</a:t>
                      </a:r>
                    </a:p>
                    <a:p>
                      <a:pPr marL="50800" marR="107950" algn="l">
                        <a:lnSpc>
                          <a:spcPct val="115000"/>
                        </a:lnSpc>
                        <a:spcBef>
                          <a:spcPts val="0"/>
                        </a:spcBef>
                        <a:spcAft>
                          <a:spcPts val="0"/>
                        </a:spcAft>
                      </a:pPr>
                      <a:r>
                        <a:rPr lang="en-US" sz="1400" dirty="0">
                          <a:effectLst/>
                        </a:rPr>
                        <a:t>(2) Social Skills Rating Scale (SSRS, Gresham &amp; Elliott, 1990; pre and post)</a:t>
                      </a:r>
                    </a:p>
                    <a:p>
                      <a:pPr marL="50800" marR="107950" algn="l">
                        <a:lnSpc>
                          <a:spcPct val="115000"/>
                        </a:lnSpc>
                        <a:spcBef>
                          <a:spcPts val="0"/>
                        </a:spcBef>
                        <a:spcAft>
                          <a:spcPts val="0"/>
                        </a:spcAft>
                      </a:pPr>
                      <a:r>
                        <a:rPr lang="en-US" sz="1400" dirty="0">
                          <a:effectLst/>
                        </a:rPr>
                        <a:t>(3) Student and Classroom Teachers completed check out form with 7 items related to the SD skills taught (weekly)</a:t>
                      </a:r>
                    </a:p>
                    <a:p>
                      <a:pPr marL="50800" marR="107950" algn="l">
                        <a:lnSpc>
                          <a:spcPct val="115000"/>
                        </a:lnSpc>
                        <a:spcBef>
                          <a:spcPts val="0"/>
                        </a:spcBef>
                        <a:spcAft>
                          <a:spcPts val="0"/>
                        </a:spcAft>
                      </a:pPr>
                      <a:r>
                        <a:rPr lang="en-US" sz="1400" dirty="0">
                          <a:effectLst/>
                        </a:rPr>
                        <a:t>(4) Attendance rates</a:t>
                      </a:r>
                    </a:p>
                    <a:p>
                      <a:pPr marL="50800" marR="107950" algn="l">
                        <a:lnSpc>
                          <a:spcPct val="115000"/>
                        </a:lnSpc>
                        <a:spcBef>
                          <a:spcPts val="0"/>
                        </a:spcBef>
                        <a:spcAft>
                          <a:spcPts val="0"/>
                        </a:spcAft>
                      </a:pPr>
                      <a:r>
                        <a:rPr lang="en-US" sz="1400" dirty="0">
                          <a:effectLst/>
                        </a:rPr>
                        <a:t>(5) Office Discipline Referrals </a:t>
                      </a:r>
                    </a:p>
                    <a:p>
                      <a:pPr marL="50800" marR="107950" algn="l">
                        <a:lnSpc>
                          <a:spcPct val="115000"/>
                        </a:lnSpc>
                        <a:spcBef>
                          <a:spcPts val="0"/>
                        </a:spcBef>
                        <a:spcAft>
                          <a:spcPts val="0"/>
                        </a:spcAft>
                      </a:pPr>
                      <a:r>
                        <a:rPr lang="en-US" sz="1400" u="sng" dirty="0">
                          <a:effectLst/>
                        </a:rPr>
                        <a:t>Treatment Integrity:</a:t>
                      </a:r>
                      <a:endParaRPr lang="en-US" sz="1400" dirty="0">
                        <a:effectLst/>
                      </a:endParaRPr>
                    </a:p>
                    <a:p>
                      <a:pPr marL="50800" marR="107950" algn="l">
                        <a:lnSpc>
                          <a:spcPct val="115000"/>
                        </a:lnSpc>
                        <a:spcBef>
                          <a:spcPts val="0"/>
                        </a:spcBef>
                        <a:spcAft>
                          <a:spcPts val="0"/>
                        </a:spcAft>
                      </a:pPr>
                      <a:r>
                        <a:rPr lang="en-US" sz="1400" dirty="0">
                          <a:effectLst/>
                        </a:rPr>
                        <a:t>Daily completion of component checklist of critical lesson elements by interventionist,</a:t>
                      </a:r>
                    </a:p>
                    <a:p>
                      <a:pPr marL="50800" marR="107950" algn="l">
                        <a:lnSpc>
                          <a:spcPct val="115000"/>
                        </a:lnSpc>
                        <a:spcBef>
                          <a:spcPts val="0"/>
                        </a:spcBef>
                        <a:spcAft>
                          <a:spcPts val="0"/>
                        </a:spcAft>
                      </a:pPr>
                      <a:r>
                        <a:rPr lang="en-US" sz="1400" dirty="0">
                          <a:effectLst/>
                        </a:rPr>
                        <a:t>25% of lessons observed by a second rater for reliability. </a:t>
                      </a:r>
                    </a:p>
                    <a:p>
                      <a:pPr marL="50800" marR="107950" algn="l">
                        <a:lnSpc>
                          <a:spcPct val="115000"/>
                        </a:lnSpc>
                        <a:spcBef>
                          <a:spcPts val="0"/>
                        </a:spcBef>
                        <a:spcAft>
                          <a:spcPts val="0"/>
                        </a:spcAft>
                      </a:pPr>
                      <a:r>
                        <a:rPr lang="en-US" sz="1400" u="sng" dirty="0">
                          <a:effectLst/>
                        </a:rPr>
                        <a:t>Social Validity</a:t>
                      </a:r>
                      <a:r>
                        <a:rPr lang="en-US" sz="1400" dirty="0">
                          <a:effectLst/>
                        </a:rPr>
                        <a:t> of the intervention (teachers and student; pre and post).</a:t>
                      </a:r>
                      <a:endParaRPr lang="en-US" sz="1400" dirty="0">
                        <a:effectLst/>
                        <a:latin typeface="Times New Roman"/>
                        <a:ea typeface="Times New Roman"/>
                      </a:endParaRPr>
                    </a:p>
                  </a:txBody>
                  <a:tcPr marL="0" marR="0" marT="0" marB="0"/>
                </a:tc>
                <a:tc>
                  <a:txBody>
                    <a:bodyPr/>
                    <a:lstStyle/>
                    <a:p>
                      <a:pPr marL="107950" marR="0" algn="l">
                        <a:lnSpc>
                          <a:spcPct val="115000"/>
                        </a:lnSpc>
                        <a:spcBef>
                          <a:spcPts val="0"/>
                        </a:spcBef>
                        <a:spcAft>
                          <a:spcPts val="0"/>
                        </a:spcAft>
                      </a:pPr>
                      <a:r>
                        <a:rPr lang="en-US" sz="1400" dirty="0">
                          <a:effectLst/>
                        </a:rPr>
                        <a:t>Completion of Project Self Determination </a:t>
                      </a:r>
                    </a:p>
                    <a:p>
                      <a:pPr marL="107950" marR="0" algn="l">
                        <a:lnSpc>
                          <a:spcPct val="115000"/>
                        </a:lnSpc>
                        <a:spcBef>
                          <a:spcPts val="0"/>
                        </a:spcBef>
                        <a:spcAft>
                          <a:spcPts val="0"/>
                        </a:spcAft>
                      </a:pPr>
                      <a:r>
                        <a:rPr lang="en-US" sz="1400" dirty="0">
                          <a:effectLst/>
                        </a:rPr>
                        <a:t>(8 week course – one quarter)</a:t>
                      </a:r>
                      <a:endParaRPr lang="en-US" sz="1400" dirty="0">
                        <a:effectLst/>
                        <a:latin typeface="Times New Roman"/>
                        <a:ea typeface="Times New Roman"/>
                      </a:endParaRPr>
                    </a:p>
                  </a:txBody>
                  <a:tcPr marL="0" marR="0" marT="0" marB="0"/>
                </a:tc>
                <a:extLst>
                  <a:ext uri="{0D108BD9-81ED-4DB2-BD59-A6C34878D82A}">
                    <a16:rowId xmlns:a16="http://schemas.microsoft.com/office/drawing/2014/main" val="10001"/>
                  </a:ext>
                </a:extLst>
              </a:tr>
            </a:tbl>
          </a:graphicData>
        </a:graphic>
      </p:graphicFrame>
      <p:sp>
        <p:nvSpPr>
          <p:cNvPr id="4" name="Rectangle 3"/>
          <p:cNvSpPr/>
          <p:nvPr/>
        </p:nvSpPr>
        <p:spPr>
          <a:xfrm>
            <a:off x="0" y="6089668"/>
            <a:ext cx="8913091" cy="99060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hangingPunct="0"/>
            <a:r>
              <a:rPr lang="en-US" sz="1100" dirty="0">
                <a:solidFill>
                  <a:schemeClr val="bg2">
                    <a:lumMod val="25000"/>
                  </a:schemeClr>
                </a:solidFill>
              </a:rPr>
              <a:t>Source: Lane, K. L., Oakes, W. P., Menzies, H. M., Oyer, J., &amp; Jenkins, A. (2013). Working within the context of three-tiered models of prevention: Using school wide data to identify high school students for targeted supports. </a:t>
            </a:r>
            <a:r>
              <a:rPr lang="en-US" sz="1100" i="1" dirty="0">
                <a:solidFill>
                  <a:schemeClr val="bg2">
                    <a:lumMod val="25000"/>
                  </a:schemeClr>
                </a:solidFill>
              </a:rPr>
              <a:t>Journal of Applied School Psychology, 29</a:t>
            </a:r>
            <a:r>
              <a:rPr lang="en-US" sz="1100" dirty="0">
                <a:solidFill>
                  <a:schemeClr val="bg2">
                    <a:lumMod val="25000"/>
                  </a:schemeClr>
                </a:solidFill>
              </a:rPr>
              <a:t>, 203-229.</a:t>
            </a:r>
          </a:p>
        </p:txBody>
      </p:sp>
    </p:spTree>
    <p:custDataLst>
      <p:tags r:id="rId1"/>
    </p:custDataLst>
    <p:extLst>
      <p:ext uri="{BB962C8B-B14F-4D97-AF65-F5344CB8AC3E}">
        <p14:creationId xmlns:p14="http://schemas.microsoft.com/office/powerpoint/2010/main" val="1596533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extLst>
              <p:ext uri="{D42A27DB-BD31-4B8C-83A1-F6EECF244321}">
                <p14:modId xmlns:p14="http://schemas.microsoft.com/office/powerpoint/2010/main" val="1292774482"/>
              </p:ext>
            </p:extLst>
          </p:nvPr>
        </p:nvGraphicFramePr>
        <p:xfrm>
          <a:off x="0" y="2"/>
          <a:ext cx="12192000" cy="6371302"/>
        </p:xfrm>
        <a:graphic>
          <a:graphicData uri="http://schemas.openxmlformats.org/drawingml/2006/table">
            <a:tbl>
              <a:tblPr>
                <a:tableStyleId>{5940675A-B579-460E-94D1-54222C63F5DA}</a:tableStyleId>
              </a:tblPr>
              <a:tblGrid>
                <a:gridCol w="1410645">
                  <a:extLst>
                    <a:ext uri="{9D8B030D-6E8A-4147-A177-3AD203B41FA5}">
                      <a16:colId xmlns:a16="http://schemas.microsoft.com/office/drawing/2014/main" val="20000"/>
                    </a:ext>
                  </a:extLst>
                </a:gridCol>
                <a:gridCol w="3325090">
                  <a:extLst>
                    <a:ext uri="{9D8B030D-6E8A-4147-A177-3AD203B41FA5}">
                      <a16:colId xmlns:a16="http://schemas.microsoft.com/office/drawing/2014/main" val="20001"/>
                    </a:ext>
                  </a:extLst>
                </a:gridCol>
                <a:gridCol w="2317488">
                  <a:extLst>
                    <a:ext uri="{9D8B030D-6E8A-4147-A177-3AD203B41FA5}">
                      <a16:colId xmlns:a16="http://schemas.microsoft.com/office/drawing/2014/main" val="20002"/>
                    </a:ext>
                  </a:extLst>
                </a:gridCol>
                <a:gridCol w="2720529">
                  <a:extLst>
                    <a:ext uri="{9D8B030D-6E8A-4147-A177-3AD203B41FA5}">
                      <a16:colId xmlns:a16="http://schemas.microsoft.com/office/drawing/2014/main" val="20003"/>
                    </a:ext>
                  </a:extLst>
                </a:gridCol>
                <a:gridCol w="2418248">
                  <a:extLst>
                    <a:ext uri="{9D8B030D-6E8A-4147-A177-3AD203B41FA5}">
                      <a16:colId xmlns:a16="http://schemas.microsoft.com/office/drawing/2014/main" val="20004"/>
                    </a:ext>
                  </a:extLst>
                </a:gridCol>
              </a:tblGrid>
              <a:tr h="853423">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solidFill>
                            <a:schemeClr val="bg1"/>
                          </a:solidFill>
                          <a:effectLst/>
                        </a:rPr>
                        <a:t>Support</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solidFill>
                      <a:schemeClr val="bg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solidFill>
                            <a:schemeClr val="bg1"/>
                          </a:solidFill>
                          <a:effectLst/>
                        </a:rPr>
                        <a:t>Description</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solidFill>
                      <a:schemeClr val="bg2">
                        <a:lumMod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err="1">
                          <a:ln>
                            <a:noFill/>
                          </a:ln>
                          <a:solidFill>
                            <a:schemeClr val="bg1"/>
                          </a:solidFill>
                          <a:effectLst/>
                        </a:rPr>
                        <a:t>Schoolwide</a:t>
                      </a:r>
                      <a:r>
                        <a:rPr kumimoji="0" lang="en-US" sz="1800" u="none" strike="noStrike" cap="none" normalizeH="0" baseline="0" dirty="0">
                          <a:ln>
                            <a:noFill/>
                          </a:ln>
                          <a:solidFill>
                            <a:schemeClr val="bg1"/>
                          </a:solidFill>
                          <a:effectLst/>
                        </a:rPr>
                        <a:t> Data:  Entry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solidFill>
                      <a:schemeClr val="bg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solidFill>
                            <a:schemeClr val="bg1"/>
                          </a:solidFill>
                          <a:effectLst/>
                        </a:rPr>
                        <a:t>Data to Monitor Progress:</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solidFill>
                      <a:schemeClr val="bg2">
                        <a:lumMod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solidFill>
                            <a:schemeClr val="bg1"/>
                          </a:solidFill>
                          <a:effectLst/>
                        </a:rPr>
                        <a:t>Exit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solidFill>
                      <a:schemeClr val="bg2">
                        <a:lumMod val="50000"/>
                      </a:schemeClr>
                    </a:solidFill>
                  </a:tcPr>
                </a:tc>
                <a:extLst>
                  <a:ext uri="{0D108BD9-81ED-4DB2-BD59-A6C34878D82A}">
                    <a16:rowId xmlns:a16="http://schemas.microsoft.com/office/drawing/2014/main" val="10000"/>
                  </a:ext>
                </a:extLst>
              </a:tr>
              <a:tr h="5517879">
                <a:tc>
                  <a:txBody>
                    <a:bodyPr/>
                    <a:lstStyle/>
                    <a:p>
                      <a:pPr marL="104775" marR="0" algn="l">
                        <a:lnSpc>
                          <a:spcPct val="115000"/>
                        </a:lnSpc>
                        <a:spcBef>
                          <a:spcPts val="0"/>
                        </a:spcBef>
                        <a:spcAft>
                          <a:spcPts val="0"/>
                        </a:spcAft>
                      </a:pPr>
                      <a:r>
                        <a:rPr lang="en-US" sz="1600" dirty="0">
                          <a:effectLst/>
                        </a:rPr>
                        <a:t>Targeted Algebra II Study Hall</a:t>
                      </a:r>
                      <a:endParaRPr lang="en-US" sz="1600" dirty="0">
                        <a:effectLst/>
                        <a:latin typeface="Times New Roman"/>
                        <a:ea typeface="Times New Roman"/>
                      </a:endParaRPr>
                    </a:p>
                  </a:txBody>
                  <a:tcPr marL="0" marR="0" marT="0" marB="0"/>
                </a:tc>
                <a:tc>
                  <a:txBody>
                    <a:bodyPr/>
                    <a:lstStyle/>
                    <a:p>
                      <a:pPr marL="73025" marR="0" algn="l">
                        <a:lnSpc>
                          <a:spcPct val="115000"/>
                        </a:lnSpc>
                        <a:spcBef>
                          <a:spcPts val="0"/>
                        </a:spcBef>
                        <a:spcAft>
                          <a:spcPts val="0"/>
                        </a:spcAft>
                      </a:pPr>
                      <a:r>
                        <a:rPr lang="en-US" sz="1600" dirty="0">
                          <a:effectLst/>
                        </a:rPr>
                        <a:t>Direct, targeted instruction of Algebra II learning targets by math teachers.  </a:t>
                      </a:r>
                    </a:p>
                    <a:p>
                      <a:pPr marL="73025" marR="50800" algn="l">
                        <a:lnSpc>
                          <a:spcPct val="115000"/>
                        </a:lnSpc>
                        <a:spcBef>
                          <a:spcPts val="0"/>
                        </a:spcBef>
                        <a:spcAft>
                          <a:spcPts val="0"/>
                        </a:spcAft>
                      </a:pPr>
                      <a:r>
                        <a:rPr lang="en-US" sz="1600" dirty="0">
                          <a:effectLst/>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dirty="0">
                          <a:effectLst/>
                        </a:rPr>
                        <a:t> </a:t>
                      </a:r>
                    </a:p>
                    <a:p>
                      <a:pPr marL="73025" marR="0" algn="l">
                        <a:lnSpc>
                          <a:spcPct val="115000"/>
                        </a:lnSpc>
                        <a:spcBef>
                          <a:spcPts val="0"/>
                        </a:spcBef>
                        <a:spcAft>
                          <a:spcPts val="0"/>
                        </a:spcAft>
                      </a:pPr>
                      <a:r>
                        <a:rPr lang="en-US" sz="1600" dirty="0">
                          <a:effectLst/>
                        </a:rPr>
                        <a:t>50 min per day until exit criteria is met.</a:t>
                      </a:r>
                      <a:endParaRPr lang="en-US" sz="1600" dirty="0">
                        <a:effectLst/>
                        <a:latin typeface="Times New Roman"/>
                        <a:ea typeface="Times New Roman"/>
                      </a:endParaRPr>
                    </a:p>
                  </a:txBody>
                  <a:tcPr marL="0" marR="0" marT="0" marB="0"/>
                </a:tc>
                <a:tc>
                  <a:txBody>
                    <a:bodyPr/>
                    <a:lstStyle/>
                    <a:p>
                      <a:pPr marL="50800" marR="0" algn="l">
                        <a:lnSpc>
                          <a:spcPct val="115000"/>
                        </a:lnSpc>
                        <a:spcBef>
                          <a:spcPts val="0"/>
                        </a:spcBef>
                        <a:spcAft>
                          <a:spcPts val="0"/>
                        </a:spcAft>
                      </a:pPr>
                      <a:r>
                        <a:rPr lang="en-US" sz="1600" dirty="0">
                          <a:effectLst/>
                        </a:rPr>
                        <a:t>(1) 12th graders</a:t>
                      </a:r>
                    </a:p>
                    <a:p>
                      <a:pPr marL="50800" marR="0" algn="l">
                        <a:lnSpc>
                          <a:spcPct val="115000"/>
                        </a:lnSpc>
                        <a:spcBef>
                          <a:spcPts val="0"/>
                        </a:spcBef>
                        <a:spcAft>
                          <a:spcPts val="0"/>
                        </a:spcAft>
                      </a:pPr>
                      <a:r>
                        <a:rPr lang="en-US" sz="1600" dirty="0">
                          <a:effectLst/>
                        </a:rPr>
                        <a:t>(2) Algebra II grade drops below a 75 at any point in the semester</a:t>
                      </a:r>
                    </a:p>
                    <a:p>
                      <a:pPr marL="50800" marR="0" algn="l">
                        <a:lnSpc>
                          <a:spcPct val="115000"/>
                        </a:lnSpc>
                        <a:spcBef>
                          <a:spcPts val="0"/>
                        </a:spcBef>
                        <a:spcAft>
                          <a:spcPts val="0"/>
                        </a:spcAft>
                      </a:pPr>
                      <a:r>
                        <a:rPr lang="en-US" sz="1600" dirty="0">
                          <a:effectLst/>
                        </a:rPr>
                        <a:t>(3) Have study hall time available and permission of 5th period teacher</a:t>
                      </a:r>
                    </a:p>
                    <a:p>
                      <a:pPr marL="50800" marR="0" algn="l">
                        <a:lnSpc>
                          <a:spcPct val="115000"/>
                        </a:lnSpc>
                        <a:spcBef>
                          <a:spcPts val="0"/>
                        </a:spcBef>
                        <a:spcAft>
                          <a:spcPts val="0"/>
                        </a:spcAft>
                      </a:pPr>
                      <a:r>
                        <a:rPr lang="en-US" sz="1600" dirty="0">
                          <a:effectLst/>
                        </a:rPr>
                        <a:t>(4) Self-selecting to engage in study hall</a:t>
                      </a:r>
                      <a:endParaRPr lang="en-US" sz="1600" dirty="0">
                        <a:effectLst/>
                        <a:latin typeface="Times New Roman"/>
                        <a:ea typeface="Times New Roman"/>
                      </a:endParaRPr>
                    </a:p>
                  </a:txBody>
                  <a:tcPr marL="0" marR="0" marT="0" marB="0"/>
                </a:tc>
                <a:tc>
                  <a:txBody>
                    <a:bodyPr/>
                    <a:lstStyle/>
                    <a:p>
                      <a:pPr marL="109855" marR="0" algn="l">
                        <a:lnSpc>
                          <a:spcPct val="115000"/>
                        </a:lnSpc>
                        <a:spcBef>
                          <a:spcPts val="0"/>
                        </a:spcBef>
                        <a:spcAft>
                          <a:spcPts val="0"/>
                        </a:spcAft>
                      </a:pPr>
                      <a:r>
                        <a:rPr lang="en-US" sz="1600" u="sng">
                          <a:effectLst/>
                        </a:rPr>
                        <a:t>Student Measures</a:t>
                      </a:r>
                      <a:r>
                        <a:rPr lang="en-US" sz="1600">
                          <a:effectLst/>
                        </a:rPr>
                        <a:t>:</a:t>
                      </a:r>
                    </a:p>
                    <a:p>
                      <a:pPr marL="109855" marR="0" algn="l">
                        <a:lnSpc>
                          <a:spcPct val="115000"/>
                        </a:lnSpc>
                        <a:spcBef>
                          <a:spcPts val="0"/>
                        </a:spcBef>
                        <a:spcAft>
                          <a:spcPts val="0"/>
                        </a:spcAft>
                      </a:pPr>
                      <a:r>
                        <a:rPr lang="en-US" sz="1600">
                          <a:effectLst/>
                        </a:rPr>
                        <a:t>Algebra II classroom grades</a:t>
                      </a:r>
                    </a:p>
                    <a:p>
                      <a:pPr marL="109855" marR="0" algn="l">
                        <a:lnSpc>
                          <a:spcPct val="115000"/>
                        </a:lnSpc>
                        <a:spcBef>
                          <a:spcPts val="0"/>
                        </a:spcBef>
                        <a:spcAft>
                          <a:spcPts val="0"/>
                        </a:spcAft>
                      </a:pPr>
                      <a:r>
                        <a:rPr lang="en-US" sz="1600">
                          <a:effectLst/>
                        </a:rPr>
                        <a:t>Daily class average if grade is ≤ 75</a:t>
                      </a:r>
                    </a:p>
                    <a:p>
                      <a:pPr marL="109855" marR="0" algn="l">
                        <a:lnSpc>
                          <a:spcPct val="115000"/>
                        </a:lnSpc>
                        <a:spcBef>
                          <a:spcPts val="0"/>
                        </a:spcBef>
                        <a:spcAft>
                          <a:spcPts val="0"/>
                        </a:spcAft>
                      </a:pPr>
                      <a:r>
                        <a:rPr lang="en-US" sz="1600" u="sng">
                          <a:effectLst/>
                        </a:rPr>
                        <a:t>Treatment Integrity</a:t>
                      </a:r>
                      <a:r>
                        <a:rPr lang="en-US" sz="1600">
                          <a:effectLst/>
                        </a:rPr>
                        <a:t>: Daily monitoring of the lessons covered and student attendance</a:t>
                      </a:r>
                    </a:p>
                    <a:p>
                      <a:pPr marL="109855" marR="0" algn="l">
                        <a:lnSpc>
                          <a:spcPct val="115000"/>
                        </a:lnSpc>
                        <a:spcBef>
                          <a:spcPts val="0"/>
                        </a:spcBef>
                        <a:spcAft>
                          <a:spcPts val="0"/>
                        </a:spcAft>
                      </a:pPr>
                      <a:r>
                        <a:rPr lang="en-US" sz="1600" u="sng">
                          <a:effectLst/>
                        </a:rPr>
                        <a:t>Social Validity</a:t>
                      </a:r>
                      <a:r>
                        <a:rPr lang="en-US" sz="1600">
                          <a:effectLst/>
                        </a:rPr>
                        <a:t>: Pre and Post Student Surveys</a:t>
                      </a:r>
                      <a:endParaRPr lang="en-US" sz="1600">
                        <a:effectLst/>
                        <a:latin typeface="Times New Roman"/>
                        <a:ea typeface="Times New Roman"/>
                      </a:endParaRPr>
                    </a:p>
                  </a:txBody>
                  <a:tcPr marL="0" marR="0" marT="0" marB="0"/>
                </a:tc>
                <a:tc>
                  <a:txBody>
                    <a:bodyPr/>
                    <a:lstStyle/>
                    <a:p>
                      <a:pPr marL="107950" marR="0" algn="l">
                        <a:lnSpc>
                          <a:spcPct val="115000"/>
                        </a:lnSpc>
                        <a:spcBef>
                          <a:spcPts val="0"/>
                        </a:spcBef>
                        <a:spcAft>
                          <a:spcPts val="0"/>
                        </a:spcAft>
                      </a:pPr>
                      <a:r>
                        <a:rPr lang="en-US" sz="1600" dirty="0">
                          <a:effectLst/>
                        </a:rPr>
                        <a:t>Algebra II Grade increases to satisfactory level (above 75%).</a:t>
                      </a:r>
                      <a:endParaRPr lang="en-US" sz="1600" dirty="0">
                        <a:effectLst/>
                        <a:latin typeface="Times New Roman"/>
                        <a:ea typeface="Times New Roman"/>
                      </a:endParaRPr>
                    </a:p>
                  </a:txBody>
                  <a:tcPr marL="0" marR="0" marT="0" marB="0"/>
                </a:tc>
                <a:extLst>
                  <a:ext uri="{0D108BD9-81ED-4DB2-BD59-A6C34878D82A}">
                    <a16:rowId xmlns:a16="http://schemas.microsoft.com/office/drawing/2014/main" val="10001"/>
                  </a:ext>
                </a:extLst>
              </a:tr>
            </a:tbl>
          </a:graphicData>
        </a:graphic>
      </p:graphicFrame>
      <p:sp>
        <p:nvSpPr>
          <p:cNvPr id="4" name="Rectangle 3"/>
          <p:cNvSpPr/>
          <p:nvPr/>
        </p:nvSpPr>
        <p:spPr>
          <a:xfrm>
            <a:off x="0" y="6068346"/>
            <a:ext cx="9991493" cy="99060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hangingPunct="0"/>
            <a:r>
              <a:rPr lang="en-US" sz="1200" dirty="0">
                <a:solidFill>
                  <a:schemeClr val="bg2">
                    <a:lumMod val="25000"/>
                  </a:schemeClr>
                </a:solidFill>
              </a:rPr>
              <a:t>Source: Lane, K. L., Oakes, W. P., Menzies, H. M., Oyer, J., &amp; Jenkins, A. (2013). Working within the context of three-tiered models of prevention: Using school wide data to identify high school students for targeted supports. </a:t>
            </a:r>
            <a:r>
              <a:rPr lang="en-US" sz="1200" i="1" dirty="0">
                <a:solidFill>
                  <a:schemeClr val="bg2">
                    <a:lumMod val="25000"/>
                  </a:schemeClr>
                </a:solidFill>
              </a:rPr>
              <a:t>Journal of Applied School Psychology, 29</a:t>
            </a:r>
            <a:r>
              <a:rPr lang="en-US" sz="1200" dirty="0">
                <a:solidFill>
                  <a:schemeClr val="bg2">
                    <a:lumMod val="25000"/>
                  </a:schemeClr>
                </a:solidFill>
              </a:rPr>
              <a:t>, 203-229.</a:t>
            </a:r>
          </a:p>
        </p:txBody>
      </p:sp>
    </p:spTree>
    <p:custDataLst>
      <p:tags r:id="rId1"/>
    </p:custDataLst>
    <p:extLst>
      <p:ext uri="{BB962C8B-B14F-4D97-AF65-F5344CB8AC3E}">
        <p14:creationId xmlns:p14="http://schemas.microsoft.com/office/powerpoint/2010/main" val="2912387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ipboard with data printouts and 3D bar and pie graphs, with pen." title="Data clipboard"/>
          <p:cNvPicPr>
            <a:picLocks noChangeAspect="1"/>
          </p:cNvPicPr>
          <p:nvPr/>
        </p:nvPicPr>
        <p:blipFill rotWithShape="1">
          <a:blip r:embed="rId4" cstate="print">
            <a:extLst>
              <a:ext uri="{28A0092B-C50C-407E-A947-70E740481C1C}">
                <a14:useLocalDpi xmlns:a14="http://schemas.microsoft.com/office/drawing/2010/main" val="0"/>
              </a:ext>
            </a:extLst>
          </a:blip>
          <a:srcRect r="-420"/>
          <a:stretch/>
        </p:blipFill>
        <p:spPr>
          <a:xfrm>
            <a:off x="5795824" y="3125165"/>
            <a:ext cx="4994841" cy="3732835"/>
          </a:xfrm>
          <a:prstGeom prst="rect">
            <a:avLst/>
          </a:prstGeom>
        </p:spPr>
      </p:pic>
      <p:sp>
        <p:nvSpPr>
          <p:cNvPr id="2" name="Title 1"/>
          <p:cNvSpPr>
            <a:spLocks noGrp="1"/>
          </p:cNvSpPr>
          <p:nvPr>
            <p:ph type="title"/>
          </p:nvPr>
        </p:nvSpPr>
        <p:spPr>
          <a:xfrm>
            <a:off x="838200" y="365125"/>
            <a:ext cx="10515600" cy="1325563"/>
          </a:xfrm>
        </p:spPr>
        <p:txBody>
          <a:bodyPr/>
          <a:lstStyle/>
          <a:p>
            <a:r>
              <a:rPr lang="en-US" dirty="0"/>
              <a:t>Which data should be collected?</a:t>
            </a:r>
          </a:p>
        </p:txBody>
      </p:sp>
      <p:sp>
        <p:nvSpPr>
          <p:cNvPr id="9" name="Content Placeholder 8"/>
          <p:cNvSpPr>
            <a:spLocks noGrp="1"/>
          </p:cNvSpPr>
          <p:nvPr>
            <p:ph idx="1"/>
          </p:nvPr>
        </p:nvSpPr>
        <p:spPr>
          <a:xfrm>
            <a:off x="838200" y="1825625"/>
            <a:ext cx="10515600" cy="4351338"/>
          </a:xfrm>
        </p:spPr>
        <p:txBody>
          <a:bodyPr/>
          <a:lstStyle/>
          <a:p>
            <a:r>
              <a:rPr lang="en-US"/>
              <a:t>Data to answer your questions</a:t>
            </a:r>
          </a:p>
          <a:p>
            <a:pPr lvl="1"/>
            <a:r>
              <a:rPr lang="en-US"/>
              <a:t>What do you want to know about your students?</a:t>
            </a:r>
          </a:p>
          <a:p>
            <a:pPr lvl="1"/>
            <a:r>
              <a:rPr lang="en-US"/>
              <a:t>What will you do with this information?  </a:t>
            </a:r>
          </a:p>
          <a:p>
            <a:r>
              <a:rPr lang="en-US"/>
              <a:t>Data you will use </a:t>
            </a:r>
          </a:p>
          <a:p>
            <a:pPr lvl="1"/>
            <a:r>
              <a:rPr lang="en-US"/>
              <a:t>What is readily accessible?</a:t>
            </a:r>
          </a:p>
          <a:p>
            <a:pPr lvl="1"/>
            <a:r>
              <a:rPr lang="en-US"/>
              <a:t>What requires extra resources? </a:t>
            </a:r>
          </a:p>
          <a:p>
            <a:pPr lvl="1"/>
            <a:r>
              <a:rPr lang="en-US"/>
              <a:t>Who, When, Where, How?</a:t>
            </a:r>
          </a:p>
          <a:p>
            <a:r>
              <a:rPr lang="en-US"/>
              <a:t>Balance between reliability</a:t>
            </a:r>
            <a:br>
              <a:rPr lang="en-US"/>
            </a:br>
            <a:r>
              <a:rPr lang="en-US"/>
              <a:t>and accessibility</a:t>
            </a:r>
          </a:p>
          <a:p>
            <a:pPr lvl="1"/>
            <a:r>
              <a:rPr lang="en-US"/>
              <a:t>Systems approach</a:t>
            </a:r>
          </a:p>
        </p:txBody>
      </p:sp>
      <p:sp>
        <p:nvSpPr>
          <p:cNvPr id="5" name="Rounded Rectangle 4"/>
          <p:cNvSpPr/>
          <p:nvPr/>
        </p:nvSpPr>
        <p:spPr>
          <a:xfrm rot="506174">
            <a:off x="8720618" y="2217953"/>
            <a:ext cx="3227196" cy="1101080"/>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b="1"/>
              <a:t>Data Teams</a:t>
            </a:r>
          </a:p>
          <a:p>
            <a:pPr algn="ctr"/>
            <a:r>
              <a:rPr lang="en-US" sz="1800"/>
              <a:t>What are the capabilities of your management systems?</a:t>
            </a:r>
          </a:p>
        </p:txBody>
      </p:sp>
    </p:spTree>
    <p:custDataLst>
      <p:tags r:id="rId1"/>
    </p:custDataLst>
    <p:extLst>
      <p:ext uri="{BB962C8B-B14F-4D97-AF65-F5344CB8AC3E}">
        <p14:creationId xmlns:p14="http://schemas.microsoft.com/office/powerpoint/2010/main" val="1102030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E7786-9F1B-0C45-86A7-66FF7502F9C5}"/>
              </a:ext>
            </a:extLst>
          </p:cNvPr>
          <p:cNvSpPr>
            <a:spLocks noGrp="1"/>
          </p:cNvSpPr>
          <p:nvPr>
            <p:ph type="title"/>
          </p:nvPr>
        </p:nvSpPr>
        <p:spPr>
          <a:xfrm>
            <a:off x="0" y="365125"/>
            <a:ext cx="12192000" cy="1325563"/>
          </a:xfrm>
        </p:spPr>
        <p:txBody>
          <a:bodyPr/>
          <a:lstStyle/>
          <a:p>
            <a:pPr algn="ctr"/>
            <a:r>
              <a:rPr lang="en-US" dirty="0"/>
              <a:t>Sample Secondary (Tier 2) Intervention Grid</a:t>
            </a:r>
          </a:p>
        </p:txBody>
      </p:sp>
      <p:sp>
        <p:nvSpPr>
          <p:cNvPr id="4" name="Content Placeholder 3">
            <a:extLst>
              <a:ext uri="{FF2B5EF4-FFF2-40B4-BE49-F238E27FC236}">
                <a16:creationId xmlns:a16="http://schemas.microsoft.com/office/drawing/2014/main" id="{8F4BF71C-4B99-C27F-D432-BA38B9E15BCE}"/>
              </a:ext>
            </a:extLst>
          </p:cNvPr>
          <p:cNvSpPr>
            <a:spLocks noGrp="1"/>
          </p:cNvSpPr>
          <p:nvPr>
            <p:ph idx="1"/>
          </p:nvPr>
        </p:nvSpPr>
        <p:spPr/>
        <p:txBody>
          <a:bodyPr/>
          <a:lstStyle/>
          <a:p>
            <a:endParaRPr lang="en-US"/>
          </a:p>
        </p:txBody>
      </p:sp>
      <p:graphicFrame>
        <p:nvGraphicFramePr>
          <p:cNvPr id="51224" name="Group 24"/>
          <p:cNvGraphicFramePr>
            <a:graphicFrameLocks noGrp="1"/>
          </p:cNvGraphicFramePr>
          <p:nvPr>
            <p:extLst>
              <p:ext uri="{D42A27DB-BD31-4B8C-83A1-F6EECF244321}">
                <p14:modId xmlns:p14="http://schemas.microsoft.com/office/powerpoint/2010/main" val="2557780027"/>
              </p:ext>
            </p:extLst>
          </p:nvPr>
        </p:nvGraphicFramePr>
        <p:xfrm>
          <a:off x="0" y="1584008"/>
          <a:ext cx="12192000" cy="5273991"/>
        </p:xfrm>
        <a:graphic>
          <a:graphicData uri="http://schemas.openxmlformats.org/drawingml/2006/table">
            <a:tbl>
              <a:tblPr firstRow="1">
                <a:tableStyleId>{F5AB1C69-6EDB-4FF4-983F-18BD219EF322}</a:tableStyleId>
              </a:tblPr>
              <a:tblGrid>
                <a:gridCol w="2032000">
                  <a:extLst>
                    <a:ext uri="{9D8B030D-6E8A-4147-A177-3AD203B41FA5}">
                      <a16:colId xmlns:a16="http://schemas.microsoft.com/office/drawing/2014/main" val="20000"/>
                    </a:ext>
                  </a:extLst>
                </a:gridCol>
                <a:gridCol w="2641600">
                  <a:extLst>
                    <a:ext uri="{9D8B030D-6E8A-4147-A177-3AD203B41FA5}">
                      <a16:colId xmlns:a16="http://schemas.microsoft.com/office/drawing/2014/main" val="20001"/>
                    </a:ext>
                  </a:extLst>
                </a:gridCol>
                <a:gridCol w="2540000">
                  <a:extLst>
                    <a:ext uri="{9D8B030D-6E8A-4147-A177-3AD203B41FA5}">
                      <a16:colId xmlns:a16="http://schemas.microsoft.com/office/drawing/2014/main" val="20002"/>
                    </a:ext>
                  </a:extLst>
                </a:gridCol>
                <a:gridCol w="2336800">
                  <a:extLst>
                    <a:ext uri="{9D8B030D-6E8A-4147-A177-3AD203B41FA5}">
                      <a16:colId xmlns:a16="http://schemas.microsoft.com/office/drawing/2014/main" val="20003"/>
                    </a:ext>
                  </a:extLst>
                </a:gridCol>
                <a:gridCol w="2641600">
                  <a:extLst>
                    <a:ext uri="{9D8B030D-6E8A-4147-A177-3AD203B41FA5}">
                      <a16:colId xmlns:a16="http://schemas.microsoft.com/office/drawing/2014/main" val="20004"/>
                    </a:ext>
                  </a:extLst>
                </a:gridCol>
              </a:tblGrid>
              <a:tr h="866091">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effectLst/>
                          <a:latin typeface="Arial" panose="020B0604020202020204" pitchFamily="34" charset="0"/>
                          <a:cs typeface="Arial" panose="020B0604020202020204" pitchFamily="34" charset="0"/>
                        </a:rPr>
                        <a:t>Support</a:t>
                      </a:r>
                      <a:endParaRPr kumimoji="0" lang="en-US" sz="18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effectLst/>
                          <a:latin typeface="Arial" panose="020B0604020202020204" pitchFamily="34" charset="0"/>
                          <a:cs typeface="Arial" panose="020B0604020202020204" pitchFamily="34" charset="0"/>
                        </a:rPr>
                        <a:t>Description</a:t>
                      </a:r>
                      <a:endParaRPr kumimoji="0" lang="en-US" sz="18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effectLst/>
                          <a:latin typeface="Arial" panose="020B0604020202020204" pitchFamily="34" charset="0"/>
                          <a:cs typeface="Arial" panose="020B0604020202020204" pitchFamily="34" charset="0"/>
                        </a:rPr>
                        <a:t>School-wide Data:  Entry Criteria</a:t>
                      </a:r>
                      <a:endParaRPr kumimoji="0" lang="en-US" sz="18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effectLst/>
                          <a:latin typeface="Arial" panose="020B0604020202020204" pitchFamily="34" charset="0"/>
                          <a:cs typeface="Arial" panose="020B0604020202020204" pitchFamily="34" charset="0"/>
                        </a:rPr>
                        <a:t>Data to Monitor Progress:</a:t>
                      </a:r>
                      <a:endParaRPr kumimoji="0" lang="en-US" sz="18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effectLst/>
                          <a:latin typeface="Arial" panose="020B0604020202020204" pitchFamily="34" charset="0"/>
                          <a:cs typeface="Arial" panose="020B0604020202020204" pitchFamily="34" charset="0"/>
                        </a:rPr>
                        <a:t>Exit Criteria</a:t>
                      </a:r>
                      <a:endParaRPr kumimoji="0" lang="en-US" sz="18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44079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mn-lt"/>
                          <a:ea typeface="+mn-ea"/>
                          <a:cs typeface="Arial" panose="020B0604020202020204" pitchFamily="34" charset="0"/>
                        </a:rPr>
                        <a:t>Stepping Stones to Literacy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mn-lt"/>
                          <a:ea typeface="+mn-ea"/>
                          <a:cs typeface="Arial" panose="020B0604020202020204" pitchFamily="34" charset="0"/>
                        </a:rPr>
                        <a:t>(Nelson, Cooper, &amp; Gonzalez, 2004)</a:t>
                      </a:r>
                      <a:endParaRPr kumimoji="0" lang="en-US" sz="14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Supplemental reading program to address rapid automatic naming, print awareness, alphabetic phonics, phonological awareness, listening comprehension.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K-3 Students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Small Group (&lt;5) or one-on-one format.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mn-lt"/>
                          <a:ea typeface="ＭＳ Ｐゴシック" pitchFamily="34" charset="-128"/>
                          <a:cs typeface="Arial" panose="020B0604020202020204" pitchFamily="34" charset="0"/>
                        </a:rPr>
                        <a:t>Five days/week for 15-20 minutes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u="sng" strike="noStrike" cap="none" normalizeH="0" baseline="0" dirty="0">
                          <a:ln>
                            <a:noFill/>
                          </a:ln>
                          <a:effectLst/>
                          <a:latin typeface="+mn-lt"/>
                          <a:cs typeface="Arial" panose="020B0604020202020204" pitchFamily="34" charset="0"/>
                        </a:rPr>
                        <a:t>Academic: </a:t>
                      </a:r>
                      <a:r>
                        <a:rPr kumimoji="0" lang="en-US" sz="1400" u="none" strike="noStrike" cap="none" normalizeH="0" baseline="0" dirty="0">
                          <a:ln>
                            <a:noFill/>
                          </a:ln>
                          <a:effectLst/>
                          <a:latin typeface="+mn-lt"/>
                          <a:cs typeface="Arial" panose="020B0604020202020204" pitchFamily="34" charset="0"/>
                        </a:rPr>
                        <a:t> K-3 Students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u="none" strike="noStrike" cap="none" normalizeH="0" baseline="0" dirty="0" err="1">
                          <a:ln>
                            <a:noFill/>
                          </a:ln>
                          <a:effectLst/>
                          <a:latin typeface="+mn-lt"/>
                          <a:cs typeface="Arial" panose="020B0604020202020204" pitchFamily="34" charset="0"/>
                        </a:rPr>
                        <a:t>AIMSweb</a:t>
                      </a:r>
                      <a:r>
                        <a:rPr kumimoji="0" lang="en-US" sz="1400" u="none" strike="noStrike" cap="none" normalizeH="0" baseline="0" dirty="0">
                          <a:ln>
                            <a:noFill/>
                          </a:ln>
                          <a:effectLst/>
                          <a:latin typeface="+mn-lt"/>
                          <a:cs typeface="Arial" panose="020B0604020202020204" pitchFamily="34" charset="0"/>
                        </a:rPr>
                        <a:t> reading—deficient or emerging in Fall and Winter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400" u="none" strike="noStrike" cap="none" normalizeH="0" baseline="0" dirty="0">
                        <a:ln>
                          <a:noFill/>
                        </a:ln>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u="none" strike="noStrike" cap="none" normalizeH="0" baseline="0" dirty="0">
                          <a:ln>
                            <a:noFill/>
                          </a:ln>
                          <a:effectLst/>
                          <a:latin typeface="+mn-lt"/>
                          <a:cs typeface="Arial" panose="020B0604020202020204" pitchFamily="34" charset="0"/>
                        </a:rPr>
                        <a:t>And</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400" u="none" strike="noStrike" cap="none" normalizeH="0" baseline="0" dirty="0">
                        <a:ln>
                          <a:noFill/>
                        </a:ln>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u="sng" strike="noStrike" cap="none" normalizeH="0" baseline="0" dirty="0">
                          <a:ln>
                            <a:noFill/>
                          </a:ln>
                          <a:effectLst/>
                          <a:latin typeface="+mn-lt"/>
                          <a:cs typeface="Arial" panose="020B0604020202020204" pitchFamily="34" charset="0"/>
                        </a:rPr>
                        <a:t>Behavior: </a:t>
                      </a:r>
                      <a:r>
                        <a:rPr kumimoji="0" lang="en-US" sz="1400" u="none" strike="noStrike" cap="none" normalizeH="0" baseline="0" dirty="0">
                          <a:ln>
                            <a:noFill/>
                          </a:ln>
                          <a:effectLst/>
                          <a:latin typeface="+mn-lt"/>
                          <a:cs typeface="Arial" panose="020B0604020202020204" pitchFamily="34" charset="0"/>
                        </a:rPr>
                        <a:t>SSBD exceeded normative criteria for internalizing or externalizing dimension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mn-lt"/>
                          <a:cs typeface="Arial" pitchFamily="34" charset="0"/>
                        </a:rPr>
                        <a:t>Weekly reading probes—</a:t>
                      </a:r>
                      <a:r>
                        <a:rPr kumimoji="0" lang="en-US" sz="1400" b="0" i="0" u="none" strike="noStrike" cap="none" normalizeH="0" baseline="0" dirty="0" err="1">
                          <a:ln>
                            <a:noFill/>
                          </a:ln>
                          <a:solidFill>
                            <a:schemeClr val="tx1"/>
                          </a:solidFill>
                          <a:effectLst/>
                          <a:latin typeface="+mn-lt"/>
                          <a:cs typeface="Arial" pitchFamily="34" charset="0"/>
                        </a:rPr>
                        <a:t>AIMSweb</a:t>
                      </a:r>
                      <a:endParaRPr kumimoji="0" lang="en-US" sz="1400" b="0" i="0" u="none" strike="noStrike" cap="none" normalizeH="0" baseline="0" dirty="0">
                        <a:ln>
                          <a:noFill/>
                        </a:ln>
                        <a:solidFill>
                          <a:schemeClr val="tx1"/>
                        </a:solidFill>
                        <a:effectLst/>
                        <a:latin typeface="+mn-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400" b="0" i="0" u="none" strike="noStrike" cap="none" normalizeH="0" baseline="0" dirty="0">
                        <a:ln>
                          <a:noFill/>
                        </a:ln>
                        <a:solidFill>
                          <a:schemeClr val="tx1"/>
                        </a:solidFill>
                        <a:effectLst/>
                        <a:latin typeface="+mn-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mn-lt"/>
                          <a:cs typeface="Arial" pitchFamily="34" charset="0"/>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400" b="0" i="0" u="none" strike="noStrike" cap="none" normalizeH="0" baseline="0" dirty="0">
                        <a:ln>
                          <a:noFill/>
                        </a:ln>
                        <a:solidFill>
                          <a:schemeClr val="tx1"/>
                        </a:solidFill>
                        <a:effectLst/>
                        <a:latin typeface="+mn-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mn-lt"/>
                          <a:cs typeface="Arial" pitchFamily="34" charset="0"/>
                        </a:rPr>
                        <a:t>Social Validity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itchFamily="34" charset="0"/>
                        </a:rPr>
                        <a:t>Academic: </a:t>
                      </a:r>
                      <a:r>
                        <a:rPr kumimoji="0" lang="en-US" sz="1400" b="0" i="0" u="none" strike="noStrike" cap="none" normalizeH="0" baseline="0" dirty="0" err="1">
                          <a:ln>
                            <a:noFill/>
                          </a:ln>
                          <a:solidFill>
                            <a:schemeClr val="tx1"/>
                          </a:solidFill>
                          <a:effectLst/>
                          <a:latin typeface="+mn-lt"/>
                          <a:cs typeface="Arial" pitchFamily="34" charset="0"/>
                        </a:rPr>
                        <a:t>AIMSweb</a:t>
                      </a:r>
                      <a:r>
                        <a:rPr kumimoji="0" lang="en-US" sz="1400" b="0" i="0" u="none" strike="noStrike" cap="none" normalizeH="0" baseline="0" dirty="0">
                          <a:ln>
                            <a:noFill/>
                          </a:ln>
                          <a:solidFill>
                            <a:schemeClr val="tx1"/>
                          </a:solidFill>
                          <a:effectLst/>
                          <a:latin typeface="+mn-lt"/>
                          <a:cs typeface="Arial" pitchFamily="34" charset="0"/>
                        </a:rPr>
                        <a:t> –meet reading bench mark at Spring time point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0" y="6617854"/>
            <a:ext cx="4627418" cy="240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2">
                    <a:lumMod val="25000"/>
                  </a:schemeClr>
                </a:solidFill>
              </a:rPr>
              <a:t>Source: Lane, Menzies, Oakes &amp; </a:t>
            </a:r>
            <a:r>
              <a:rPr lang="en-US" sz="1200" dirty="0" err="1">
                <a:solidFill>
                  <a:schemeClr val="bg2">
                    <a:lumMod val="25000"/>
                  </a:schemeClr>
                </a:solidFill>
              </a:rPr>
              <a:t>Kalberg</a:t>
            </a:r>
            <a:r>
              <a:rPr lang="en-US" sz="1200" dirty="0">
                <a:solidFill>
                  <a:schemeClr val="bg2">
                    <a:lumMod val="25000"/>
                  </a:schemeClr>
                </a:solidFill>
              </a:rPr>
              <a:t> (2012</a:t>
            </a:r>
            <a:r>
              <a:rPr lang="en-US" sz="1600" dirty="0">
                <a:solidFill>
                  <a:schemeClr val="bg2">
                    <a:lumMod val="25000"/>
                  </a:schemeClr>
                </a:solidFill>
              </a:rPr>
              <a:t>)</a:t>
            </a:r>
          </a:p>
        </p:txBody>
      </p:sp>
    </p:spTree>
    <p:custDataLst>
      <p:tags r:id="rId1"/>
    </p:custDataLst>
    <p:extLst>
      <p:ext uri="{BB962C8B-B14F-4D97-AF65-F5344CB8AC3E}">
        <p14:creationId xmlns:p14="http://schemas.microsoft.com/office/powerpoint/2010/main" val="34268056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4B9D9-EBE5-CA4A-B7F2-C89FD5EAA1A8}"/>
              </a:ext>
            </a:extLst>
          </p:cNvPr>
          <p:cNvSpPr>
            <a:spLocks noGrp="1"/>
          </p:cNvSpPr>
          <p:nvPr>
            <p:ph type="title"/>
          </p:nvPr>
        </p:nvSpPr>
        <p:spPr>
          <a:xfrm>
            <a:off x="0" y="80118"/>
            <a:ext cx="12192000" cy="1024811"/>
          </a:xfrm>
        </p:spPr>
        <p:txBody>
          <a:bodyPr/>
          <a:lstStyle/>
          <a:p>
            <a:pPr algn="ctr"/>
            <a:r>
              <a:rPr lang="en-US" dirty="0"/>
              <a:t>Sample Secondary (Tier 2) Intervention Grid</a:t>
            </a:r>
          </a:p>
        </p:txBody>
      </p:sp>
      <p:sp>
        <p:nvSpPr>
          <p:cNvPr id="4" name="Content Placeholder 3">
            <a:extLst>
              <a:ext uri="{FF2B5EF4-FFF2-40B4-BE49-F238E27FC236}">
                <a16:creationId xmlns:a16="http://schemas.microsoft.com/office/drawing/2014/main" id="{9F47623C-3AE5-CB0E-8861-2886449FF39E}"/>
              </a:ext>
            </a:extLst>
          </p:cNvPr>
          <p:cNvSpPr>
            <a:spLocks noGrp="1"/>
          </p:cNvSpPr>
          <p:nvPr>
            <p:ph idx="1"/>
          </p:nvPr>
        </p:nvSpPr>
        <p:spPr/>
        <p:txBody>
          <a:bodyPr/>
          <a:lstStyle/>
          <a:p>
            <a:endParaRPr lang="en-US"/>
          </a:p>
        </p:txBody>
      </p:sp>
      <p:graphicFrame>
        <p:nvGraphicFramePr>
          <p:cNvPr id="51224" name="Group 24"/>
          <p:cNvGraphicFramePr>
            <a:graphicFrameLocks noGrp="1"/>
          </p:cNvGraphicFramePr>
          <p:nvPr>
            <p:extLst>
              <p:ext uri="{D42A27DB-BD31-4B8C-83A1-F6EECF244321}">
                <p14:modId xmlns:p14="http://schemas.microsoft.com/office/powerpoint/2010/main" val="2618585844"/>
              </p:ext>
            </p:extLst>
          </p:nvPr>
        </p:nvGraphicFramePr>
        <p:xfrm>
          <a:off x="0" y="1059883"/>
          <a:ext cx="12192000" cy="5798117"/>
        </p:xfrm>
        <a:graphic>
          <a:graphicData uri="http://schemas.openxmlformats.org/drawingml/2006/table">
            <a:tbl>
              <a:tblPr firstRow="1">
                <a:tableStyleId>{F5AB1C69-6EDB-4FF4-983F-18BD219EF322}</a:tableStyleId>
              </a:tblPr>
              <a:tblGrid>
                <a:gridCol w="20320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gridCol w="2336800">
                  <a:extLst>
                    <a:ext uri="{9D8B030D-6E8A-4147-A177-3AD203B41FA5}">
                      <a16:colId xmlns:a16="http://schemas.microsoft.com/office/drawing/2014/main" val="20003"/>
                    </a:ext>
                  </a:extLst>
                </a:gridCol>
                <a:gridCol w="2641600">
                  <a:extLst>
                    <a:ext uri="{9D8B030D-6E8A-4147-A177-3AD203B41FA5}">
                      <a16:colId xmlns:a16="http://schemas.microsoft.com/office/drawing/2014/main" val="20004"/>
                    </a:ext>
                  </a:extLst>
                </a:gridCol>
              </a:tblGrid>
              <a:tr h="891563">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effectLst/>
                          <a:latin typeface="Arial" panose="020B0604020202020204" pitchFamily="34" charset="0"/>
                          <a:cs typeface="Arial" panose="020B0604020202020204" pitchFamily="34" charset="0"/>
                        </a:rPr>
                        <a:t>Support</a:t>
                      </a:r>
                      <a:endParaRPr kumimoji="0" lang="en-US" sz="18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effectLst/>
                          <a:latin typeface="Arial" panose="020B0604020202020204" pitchFamily="34" charset="0"/>
                          <a:cs typeface="Arial" panose="020B0604020202020204" pitchFamily="34" charset="0"/>
                        </a:rPr>
                        <a:t>Description</a:t>
                      </a:r>
                      <a:endParaRPr kumimoji="0" lang="en-US" sz="18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effectLst/>
                          <a:latin typeface="Arial" panose="020B0604020202020204" pitchFamily="34" charset="0"/>
                          <a:cs typeface="Arial" panose="020B0604020202020204" pitchFamily="34" charset="0"/>
                        </a:rPr>
                        <a:t>School-wide Data:  Entry Criteria</a:t>
                      </a:r>
                      <a:endParaRPr kumimoji="0" lang="en-US" sz="18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effectLst/>
                          <a:latin typeface="Arial" panose="020B0604020202020204" pitchFamily="34" charset="0"/>
                          <a:cs typeface="Arial" panose="020B0604020202020204" pitchFamily="34" charset="0"/>
                        </a:rPr>
                        <a:t>Data to Monitor Progress:</a:t>
                      </a:r>
                      <a:endParaRPr kumimoji="0" lang="en-US" sz="18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u="none" strike="noStrike" cap="none" normalizeH="0" baseline="0" dirty="0">
                          <a:ln>
                            <a:noFill/>
                          </a:ln>
                          <a:effectLst/>
                          <a:latin typeface="Arial" panose="020B0604020202020204" pitchFamily="34" charset="0"/>
                          <a:cs typeface="Arial" panose="020B0604020202020204" pitchFamily="34" charset="0"/>
                        </a:rPr>
                        <a:t>Exit Criteria</a:t>
                      </a:r>
                      <a:endParaRPr kumimoji="0" lang="en-US" sz="1800" b="0" i="0" u="none" strike="noStrike" cap="none" normalizeH="0" baseline="0" dirty="0">
                        <a:ln>
                          <a:noFill/>
                        </a:ln>
                        <a:solidFill>
                          <a:schemeClr val="bg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4906554">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PALS (Fuchs, Fuchs, </a:t>
                      </a:r>
                      <a:r>
                        <a:rPr kumimoji="0" lang="en-US" sz="1100" b="0" i="0" u="none" strike="noStrike" cap="none" normalizeH="0" baseline="0" dirty="0" err="1">
                          <a:ln>
                            <a:noFill/>
                          </a:ln>
                          <a:solidFill>
                            <a:schemeClr val="tx1"/>
                          </a:solidFill>
                          <a:effectLst/>
                          <a:latin typeface="Arial" panose="020B0604020202020204" pitchFamily="34" charset="0"/>
                          <a:ea typeface="ＭＳ Ｐゴシック" pitchFamily="34" charset="-128"/>
                          <a:cs typeface="Arial" panose="020B0604020202020204" pitchFamily="34" charset="0"/>
                        </a:rPr>
                        <a:t>Hamlett</a:t>
                      </a: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 et al., 1997)—Math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PALS strategies are taught to peer partners by math specialist and then monitored closely to encourage and reinforce practice and positive relationships.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30 minute instruction 3 days/week with instruction and monitoring by math specialist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(student pairs)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*All the following criteria must be met</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AutoNum type="arabicPeriod"/>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Students in K-4</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AutoNum type="arabicPeriod"/>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Voluntary participation by student and parent permission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sng"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Academic: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3. Math CBM in the strategic range (some risk)</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sng"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Behavior: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4. SDQ—peer problems abnormal range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1"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And</a:t>
                      </a:r>
                      <a:endPar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5. Two or more ODRs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1"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Peer Partners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sng"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Academic:</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3. At benchmark on math assessment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sng"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4. 0 ODRs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5. Normal range on SDQ and low risk on SRSS</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AutoNum type="arabicPeriod"/>
                        <a:tabLst/>
                      </a:pPr>
                      <a:endPar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AutoNum type="arabicPeriod"/>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Math progress based on CBM administered by teacher</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AutoNum type="arabicPeriod"/>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SDQ behavior data at spring screening (peer problems reduced, prosocial behaviors improved)</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AutoNum type="arabicPeriod"/>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Weekly participation report—self-and partner ratings (e.g., Did I participate in the math activities with my partner? Did my partner participate in the math activities with me?)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Rate on a Likert scale: 0=</a:t>
                      </a:r>
                      <a:r>
                        <a:rPr kumimoji="0" lang="en-US" sz="1100" b="0" i="1"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never</a:t>
                      </a: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 5=</a:t>
                      </a:r>
                      <a:r>
                        <a:rPr kumimoji="0" lang="en-US" sz="1100" b="0" i="1"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all of the time</a:t>
                      </a: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 Average of 3 or higher needed for week.</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Social Validity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Math CBM benchmark score improvements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Improved prosocial behaviors and decrease in peer problems and ODRs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Successful peer pairs will be offered participation in monthly privileges (e.g., lunch bunch, special recess, buddy math games time) to maintain gains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Participation is gained by earning preset number of </a:t>
                      </a:r>
                      <a:r>
                        <a:rPr kumimoji="0" lang="en-US" sz="1100" b="0" i="0" u="none" strike="noStrike" cap="none" normalizeH="0" baseline="0" dirty="0" err="1">
                          <a:ln>
                            <a:noFill/>
                          </a:ln>
                          <a:solidFill>
                            <a:schemeClr val="tx1"/>
                          </a:solidFill>
                          <a:effectLst/>
                          <a:latin typeface="Arial" panose="020B0604020202020204" pitchFamily="34" charset="0"/>
                          <a:ea typeface="ＭＳ Ｐゴシック" pitchFamily="34" charset="-128"/>
                          <a:cs typeface="Arial" panose="020B0604020202020204" pitchFamily="34" charset="0"/>
                        </a:rPr>
                        <a:t>schoolwide</a:t>
                      </a:r>
                      <a:r>
                        <a:rPr kumimoji="0" lang="en-US"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 Bear Bucks PBIS tickets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0" y="6612652"/>
            <a:ext cx="4627418" cy="240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2">
                    <a:lumMod val="25000"/>
                  </a:schemeClr>
                </a:solidFill>
              </a:rPr>
              <a:t>Source: Lane, Menzies, Oakes &amp; </a:t>
            </a:r>
            <a:r>
              <a:rPr lang="en-US" sz="1200" dirty="0" err="1">
                <a:solidFill>
                  <a:schemeClr val="bg2">
                    <a:lumMod val="25000"/>
                  </a:schemeClr>
                </a:solidFill>
              </a:rPr>
              <a:t>Kalberg</a:t>
            </a:r>
            <a:r>
              <a:rPr lang="en-US" sz="1200" dirty="0">
                <a:solidFill>
                  <a:schemeClr val="bg2">
                    <a:lumMod val="25000"/>
                  </a:schemeClr>
                </a:solidFill>
              </a:rPr>
              <a:t> (2012)</a:t>
            </a:r>
          </a:p>
        </p:txBody>
      </p:sp>
    </p:spTree>
    <p:custDataLst>
      <p:tags r:id="rId1"/>
    </p:custDataLst>
    <p:extLst>
      <p:ext uri="{BB962C8B-B14F-4D97-AF65-F5344CB8AC3E}">
        <p14:creationId xmlns:p14="http://schemas.microsoft.com/office/powerpoint/2010/main" val="8704511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1325563"/>
          </a:xfrm>
          <a:noFill/>
          <a:ln>
            <a:noFill/>
          </a:ln>
        </p:spPr>
        <p:txBody>
          <a:bodyPr>
            <a:noAutofit/>
          </a:bodyPr>
          <a:lstStyle/>
          <a:p>
            <a:pPr algn="ctr"/>
            <a:r>
              <a:rPr lang="en-US" dirty="0"/>
              <a:t>Sample Secondary (Tier 2) Intervention Grid: Elementary</a:t>
            </a:r>
          </a:p>
        </p:txBody>
      </p:sp>
      <p:graphicFrame>
        <p:nvGraphicFramePr>
          <p:cNvPr id="324649" name="Group 41"/>
          <p:cNvGraphicFramePr>
            <a:graphicFrameLocks noGrp="1"/>
          </p:cNvGraphicFramePr>
          <p:nvPr>
            <p:ph idx="1"/>
            <p:extLst>
              <p:ext uri="{D42A27DB-BD31-4B8C-83A1-F6EECF244321}">
                <p14:modId xmlns:p14="http://schemas.microsoft.com/office/powerpoint/2010/main" val="3879730090"/>
              </p:ext>
            </p:extLst>
          </p:nvPr>
        </p:nvGraphicFramePr>
        <p:xfrm>
          <a:off x="169126" y="1285360"/>
          <a:ext cx="11907645" cy="5572640"/>
        </p:xfrm>
        <a:graphic>
          <a:graphicData uri="http://schemas.openxmlformats.org/drawingml/2006/table">
            <a:tbl>
              <a:tblPr>
                <a:tableStyleId>{D7AC3CCA-C797-4891-BE02-D94E43425B78}</a:tableStyleId>
              </a:tblPr>
              <a:tblGrid>
                <a:gridCol w="1449627">
                  <a:extLst>
                    <a:ext uri="{9D8B030D-6E8A-4147-A177-3AD203B41FA5}">
                      <a16:colId xmlns:a16="http://schemas.microsoft.com/office/drawing/2014/main" val="20000"/>
                    </a:ext>
                  </a:extLst>
                </a:gridCol>
                <a:gridCol w="2213268">
                  <a:extLst>
                    <a:ext uri="{9D8B030D-6E8A-4147-A177-3AD203B41FA5}">
                      <a16:colId xmlns:a16="http://schemas.microsoft.com/office/drawing/2014/main" val="20001"/>
                    </a:ext>
                  </a:extLst>
                </a:gridCol>
                <a:gridCol w="3895870">
                  <a:extLst>
                    <a:ext uri="{9D8B030D-6E8A-4147-A177-3AD203B41FA5}">
                      <a16:colId xmlns:a16="http://schemas.microsoft.com/office/drawing/2014/main" val="20002"/>
                    </a:ext>
                  </a:extLst>
                </a:gridCol>
                <a:gridCol w="2472131">
                  <a:extLst>
                    <a:ext uri="{9D8B030D-6E8A-4147-A177-3AD203B41FA5}">
                      <a16:colId xmlns:a16="http://schemas.microsoft.com/office/drawing/2014/main" val="20003"/>
                    </a:ext>
                  </a:extLst>
                </a:gridCol>
                <a:gridCol w="1876749">
                  <a:extLst>
                    <a:ext uri="{9D8B030D-6E8A-4147-A177-3AD203B41FA5}">
                      <a16:colId xmlns:a16="http://schemas.microsoft.com/office/drawing/2014/main" val="20004"/>
                    </a:ext>
                  </a:extLst>
                </a:gridCol>
              </a:tblGrid>
              <a:tr h="5834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rPr>
                        <a:t>Support</a:t>
                      </a:r>
                      <a:endParaRPr kumimoji="0" lang="en-US" sz="18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rPr>
                        <a:t>Description</a:t>
                      </a:r>
                      <a:endParaRPr kumimoji="0" lang="en-US" sz="18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rPr>
                        <a:t>School-wide Data: Entry Criteria</a:t>
                      </a:r>
                      <a:endParaRPr kumimoji="0" lang="en-US" sz="1800" b="1" i="0" u="none" strike="noStrike" cap="none" normalizeH="0" baseline="0" dirty="0">
                        <a:ln>
                          <a:noFill/>
                        </a:ln>
                        <a:solidFill>
                          <a:schemeClr val="bg1"/>
                        </a:solidFill>
                        <a:effectLst/>
                        <a:latin typeface="Calibri" pitchFamily="34" charset="0"/>
                        <a:cs typeface="Times New Roman" pitchFamily="18"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rPr>
                        <a:t>Data to Monitor Progress</a:t>
                      </a:r>
                      <a:endParaRPr kumimoji="0" lang="en-US" sz="16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rPr>
                        <a:t>Exit Criteria</a:t>
                      </a:r>
                      <a:endParaRPr kumimoji="0" lang="en-US" sz="1800" b="1" i="0" u="none" strike="noStrike" cap="none" normalizeH="0" baseline="0" dirty="0">
                        <a:ln>
                          <a:noFill/>
                        </a:ln>
                        <a:solidFill>
                          <a:schemeClr val="bg1"/>
                        </a:solidFill>
                        <a:effectLst/>
                        <a:latin typeface="Calibri" pitchFamily="34" charset="0"/>
                        <a:cs typeface="Times New Roman" pitchFamily="18" charset="0"/>
                      </a:endParaRPr>
                    </a:p>
                  </a:txBody>
                  <a:tcPr horzOverflow="overflow">
                    <a:solidFill>
                      <a:schemeClr val="tx1">
                        <a:lumMod val="50000"/>
                        <a:lumOff val="50000"/>
                      </a:schemeClr>
                    </a:solidFill>
                  </a:tcPr>
                </a:tc>
                <a:extLst>
                  <a:ext uri="{0D108BD9-81ED-4DB2-BD59-A6C34878D82A}">
                    <a16:rowId xmlns:a16="http://schemas.microsoft.com/office/drawing/2014/main" val="10000"/>
                  </a:ext>
                </a:extLst>
              </a:tr>
              <a:tr h="4932560">
                <a:tc>
                  <a:txBody>
                    <a:bodyPr/>
                    <a:lstStyle/>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Self-monitoring </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txBody>
                  <a:tcPr marL="43180" marR="43180" marT="0" marB="0">
                    <a:solidFill>
                      <a:schemeClr val="bg1"/>
                    </a:solidFill>
                  </a:tcPr>
                </a:tc>
                <a:tc>
                  <a:txBody>
                    <a:bodyPr/>
                    <a:lstStyle/>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Strategy implemented by student and teacher to improve academic performance (completion/ accuracy), academic behavior, or other target behavior.</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txBody>
                  <a:tcPr marL="43180" marR="43180" marT="0" marB="0">
                    <a:solidFill>
                      <a:schemeClr val="bg1"/>
                    </a:solidFill>
                  </a:tcPr>
                </a:tc>
                <a:tc>
                  <a:txBody>
                    <a:bodyPr/>
                    <a:lstStyle/>
                    <a:p>
                      <a:pPr marL="0" marR="0">
                        <a:lnSpc>
                          <a:spcPct val="118000"/>
                        </a:lnSpc>
                        <a:spcBef>
                          <a:spcPts val="0"/>
                        </a:spcBef>
                        <a:spcAft>
                          <a:spcPts val="0"/>
                        </a:spcAft>
                      </a:pPr>
                      <a:r>
                        <a:rPr lang="en-US" sz="1600" b="1" kern="1400" dirty="0">
                          <a:solidFill>
                            <a:srgbClr val="000000"/>
                          </a:solidFill>
                          <a:effectLst/>
                          <a:latin typeface="+mn-lt"/>
                          <a:ea typeface="Times New Roman" panose="02020603050405020304" pitchFamily="18" charset="0"/>
                          <a:cs typeface="Times New Roman" panose="02020603050405020304" pitchFamily="18" charset="0"/>
                        </a:rPr>
                        <a:t>Behavior:</a:t>
                      </a:r>
                      <a:r>
                        <a:rPr lang="en-US" sz="1600" kern="1400" dirty="0">
                          <a:solidFill>
                            <a:srgbClr val="000000"/>
                          </a:solidFill>
                          <a:effectLst/>
                          <a:latin typeface="+mn-lt"/>
                          <a:ea typeface="Times New Roman" panose="02020603050405020304" pitchFamily="18" charset="0"/>
                          <a:cs typeface="Times New Roman" panose="02020603050405020304" pitchFamily="18" charset="0"/>
                        </a:rPr>
                        <a:t> </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SRSS-E7 score: Moderate (4-8) </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SRSS-I5 score: Moderate (2-3)</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i="1" kern="1400" dirty="0">
                          <a:solidFill>
                            <a:srgbClr val="000000"/>
                          </a:solidFill>
                          <a:effectLst/>
                          <a:latin typeface="+mn-lt"/>
                          <a:ea typeface="Times New Roman" panose="02020603050405020304" pitchFamily="18" charset="0"/>
                          <a:cs typeface="Times New Roman" panose="02020603050405020304" pitchFamily="18" charset="0"/>
                        </a:rPr>
                        <a:t>or</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SRSS-E7 score: High (9-21) </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SRSS-I5 score: High (4-15)</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i="1" kern="1400" dirty="0">
                          <a:solidFill>
                            <a:srgbClr val="000000"/>
                          </a:solidFill>
                          <a:effectLst/>
                          <a:latin typeface="+mn-lt"/>
                          <a:ea typeface="Times New Roman" panose="02020603050405020304" pitchFamily="18" charset="0"/>
                          <a:cs typeface="Times New Roman" panose="02020603050405020304" pitchFamily="18" charset="0"/>
                        </a:rPr>
                        <a:t>or</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2 or more office discipline referrals (ODR)</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400" b="1" kern="1400" dirty="0">
                          <a:solidFill>
                            <a:srgbClr val="000000"/>
                          </a:solidFill>
                          <a:effectLst/>
                          <a:latin typeface="+mn-lt"/>
                          <a:ea typeface="Times New Roman" panose="02020603050405020304" pitchFamily="18" charset="0"/>
                          <a:cs typeface="Times New Roman" panose="02020603050405020304" pitchFamily="18" charset="0"/>
                        </a:rPr>
                        <a:t>AND/OR</a:t>
                      </a:r>
                      <a:endParaRPr lang="en-US" sz="100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b="1" kern="1400" dirty="0">
                          <a:solidFill>
                            <a:srgbClr val="000000"/>
                          </a:solidFill>
                          <a:effectLst/>
                          <a:latin typeface="+mn-lt"/>
                          <a:ea typeface="Times New Roman" panose="02020603050405020304" pitchFamily="18" charset="0"/>
                          <a:cs typeface="Times New Roman" panose="02020603050405020304" pitchFamily="18" charset="0"/>
                        </a:rPr>
                        <a:t>Academic:</a:t>
                      </a:r>
                      <a:r>
                        <a:rPr lang="en-US" sz="1600" kern="1400" dirty="0">
                          <a:solidFill>
                            <a:srgbClr val="000000"/>
                          </a:solidFill>
                          <a:effectLst/>
                          <a:latin typeface="+mn-lt"/>
                          <a:ea typeface="Times New Roman" panose="02020603050405020304" pitchFamily="18" charset="0"/>
                          <a:cs typeface="Times New Roman" panose="02020603050405020304" pitchFamily="18" charset="0"/>
                        </a:rPr>
                        <a:t> </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Progress report: 1 or more course failures</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i="1" kern="1400" dirty="0">
                          <a:solidFill>
                            <a:srgbClr val="000000"/>
                          </a:solidFill>
                          <a:effectLst/>
                          <a:latin typeface="+mn-lt"/>
                          <a:ea typeface="Times New Roman" panose="02020603050405020304" pitchFamily="18" charset="0"/>
                          <a:cs typeface="Times New Roman" panose="02020603050405020304" pitchFamily="18" charset="0"/>
                        </a:rPr>
                        <a:t>or</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600" kern="1400" dirty="0" err="1">
                          <a:solidFill>
                            <a:srgbClr val="000000"/>
                          </a:solidFill>
                          <a:effectLst/>
                          <a:latin typeface="+mn-lt"/>
                          <a:ea typeface="Times New Roman" panose="02020603050405020304" pitchFamily="18" charset="0"/>
                          <a:cs typeface="Times New Roman" panose="02020603050405020304" pitchFamily="18" charset="0"/>
                        </a:rPr>
                        <a:t>AIMSweb</a:t>
                      </a:r>
                      <a:r>
                        <a:rPr lang="en-US" sz="1600" kern="1400" dirty="0">
                          <a:solidFill>
                            <a:srgbClr val="000000"/>
                          </a:solidFill>
                          <a:effectLst/>
                          <a:latin typeface="+mn-lt"/>
                          <a:ea typeface="Times New Roman" panose="02020603050405020304" pitchFamily="18" charset="0"/>
                          <a:cs typeface="Times New Roman" panose="02020603050405020304" pitchFamily="18" charset="0"/>
                        </a:rPr>
                        <a:t>: intensive or strategic level (math or reading)</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i="1" kern="1400" dirty="0">
                          <a:solidFill>
                            <a:srgbClr val="000000"/>
                          </a:solidFill>
                          <a:effectLst/>
                          <a:latin typeface="+mn-lt"/>
                          <a:ea typeface="Times New Roman" panose="02020603050405020304" pitchFamily="18" charset="0"/>
                          <a:cs typeface="Times New Roman" panose="02020603050405020304" pitchFamily="18" charset="0"/>
                        </a:rPr>
                        <a:t>or</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Progress report:</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Targeted for Growth for academic learning behaviors </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txBody>
                  <a:tcPr marL="43180" marR="43180" marT="0" marB="0">
                    <a:solidFill>
                      <a:schemeClr val="bg1"/>
                    </a:solidFill>
                  </a:tcPr>
                </a:tc>
                <a:tc>
                  <a:txBody>
                    <a:bodyPr/>
                    <a:lstStyle/>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Work completion and accuracy of the academic area of concern (or target behavior named in the self-monitoring plan)</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 </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Passing grades on progress reports</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 </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b="1" kern="1400" dirty="0">
                          <a:solidFill>
                            <a:srgbClr val="000000"/>
                          </a:solidFill>
                          <a:effectLst/>
                          <a:latin typeface="+mn-lt"/>
                          <a:ea typeface="Times New Roman" panose="02020603050405020304" pitchFamily="18" charset="0"/>
                          <a:cs typeface="Times New Roman" panose="02020603050405020304" pitchFamily="18" charset="0"/>
                        </a:rPr>
                        <a:t>Social Validity: </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Teacher: IRP-15</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Student: CIRP</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 </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b="1" kern="1400" dirty="0">
                          <a:solidFill>
                            <a:srgbClr val="000000"/>
                          </a:solidFill>
                          <a:effectLst/>
                          <a:latin typeface="+mn-lt"/>
                          <a:ea typeface="Times New Roman" panose="02020603050405020304" pitchFamily="18" charset="0"/>
                          <a:cs typeface="Times New Roman" panose="02020603050405020304" pitchFamily="18" charset="0"/>
                        </a:rPr>
                        <a:t>Treatment Integrity:</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Implementation &amp; treatment integrity checklist</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txBody>
                  <a:tcPr marL="43180" marR="43180" marT="0" marB="0">
                    <a:solidFill>
                      <a:schemeClr val="bg1"/>
                    </a:solidFill>
                  </a:tcPr>
                </a:tc>
                <a:tc>
                  <a:txBody>
                    <a:bodyPr/>
                    <a:lstStyle/>
                    <a:p>
                      <a:pPr marL="0" marR="0">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SRSS-E7 score: Low (1-3)</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SRSS-I5 score: Low (1-2)</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 </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Passing grade on progress report or report card in the academic area of concern (or target behavior named in the self-monitoring plan)</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 </a:t>
                      </a:r>
                      <a:endParaRPr lang="en-US" sz="1050" kern="1400" dirty="0">
                        <a:solidFill>
                          <a:srgbClr val="000000"/>
                        </a:solidFill>
                        <a:effectLst/>
                        <a:latin typeface="+mn-lt"/>
                        <a:ea typeface="Times New Roman" panose="02020603050405020304" pitchFamily="18" charset="0"/>
                        <a:cs typeface="Times New Roman" panose="02020603050405020304" pitchFamily="18" charset="0"/>
                      </a:endParaRPr>
                    </a:p>
                  </a:txBody>
                  <a:tcPr marL="43180" marR="43180" marT="0" marB="0">
                    <a:solidFill>
                      <a:schemeClr val="bg1"/>
                    </a:solidFill>
                  </a:tcPr>
                </a:tc>
                <a:extLst>
                  <a:ext uri="{0D108BD9-81ED-4DB2-BD59-A6C34878D82A}">
                    <a16:rowId xmlns:a16="http://schemas.microsoft.com/office/drawing/2014/main" val="10002"/>
                  </a:ext>
                </a:extLst>
              </a:tr>
            </a:tbl>
          </a:graphicData>
        </a:graphic>
      </p:graphicFrame>
      <p:sp>
        <p:nvSpPr>
          <p:cNvPr id="4" name="TextBox 3"/>
          <p:cNvSpPr txBox="1"/>
          <p:nvPr/>
        </p:nvSpPr>
        <p:spPr>
          <a:xfrm>
            <a:off x="169126" y="6215876"/>
            <a:ext cx="3211551" cy="553998"/>
          </a:xfrm>
          <a:prstGeom prst="rect">
            <a:avLst/>
          </a:prstGeom>
          <a:noFill/>
        </p:spPr>
        <p:txBody>
          <a:bodyPr wrap="square" rtlCol="0">
            <a:spAutoFit/>
          </a:bodyPr>
          <a:lstStyle/>
          <a:p>
            <a:r>
              <a:rPr lang="en-US" sz="1000" dirty="0">
                <a:solidFill>
                  <a:schemeClr val="bg1">
                    <a:lumMod val="50000"/>
                  </a:schemeClr>
                </a:solidFill>
              </a:rPr>
              <a:t>For additional information, please see Lane, Kalberg, and Menzies (2009). Source http://www.ci3t.org/pl </a:t>
            </a:r>
          </a:p>
          <a:p>
            <a:endParaRPr lang="en-US" sz="1000" dirty="0">
              <a:solidFill>
                <a:schemeClr val="bg1">
                  <a:lumMod val="50000"/>
                </a:schemeClr>
              </a:solidFill>
            </a:endParaRPr>
          </a:p>
        </p:txBody>
      </p:sp>
    </p:spTree>
    <p:custDataLst>
      <p:tags r:id="rId1"/>
    </p:custDataLst>
    <p:extLst>
      <p:ext uri="{BB962C8B-B14F-4D97-AF65-F5344CB8AC3E}">
        <p14:creationId xmlns:p14="http://schemas.microsoft.com/office/powerpoint/2010/main" val="21644581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65125"/>
            <a:ext cx="12192000" cy="1325563"/>
          </a:xfrm>
          <a:noFill/>
          <a:ln>
            <a:noFill/>
          </a:ln>
        </p:spPr>
        <p:txBody>
          <a:bodyPr>
            <a:noAutofit/>
          </a:bodyPr>
          <a:lstStyle/>
          <a:p>
            <a:pPr algn="ctr"/>
            <a:r>
              <a:rPr lang="en-US" dirty="0"/>
              <a:t>Sample Secondary (Tier 2) Intervention Grid: Elementary</a:t>
            </a:r>
          </a:p>
        </p:txBody>
      </p:sp>
      <p:sp>
        <p:nvSpPr>
          <p:cNvPr id="8" name="TextBox 7">
            <a:extLst>
              <a:ext uri="{FF2B5EF4-FFF2-40B4-BE49-F238E27FC236}">
                <a16:creationId xmlns:a16="http://schemas.microsoft.com/office/drawing/2014/main" id="{28F2C527-F51E-E84A-98FC-45A418D7A5DB}"/>
              </a:ext>
            </a:extLst>
          </p:cNvPr>
          <p:cNvSpPr txBox="1"/>
          <p:nvPr/>
        </p:nvSpPr>
        <p:spPr>
          <a:xfrm>
            <a:off x="1573696" y="6538770"/>
            <a:ext cx="3001617" cy="246221"/>
          </a:xfrm>
          <a:prstGeom prst="rect">
            <a:avLst/>
          </a:prstGeom>
          <a:noFill/>
        </p:spPr>
        <p:txBody>
          <a:bodyPr wrap="square" rtlCol="0">
            <a:spAutoFit/>
          </a:bodyPr>
          <a:lstStyle/>
          <a:p>
            <a:r>
              <a:rPr lang="en-US" sz="1000" dirty="0">
                <a:solidFill>
                  <a:prstClr val="white">
                    <a:lumMod val="50000"/>
                  </a:prstClr>
                </a:solidFill>
                <a:latin typeface="Calibri" panose="020F0502020204030204"/>
              </a:rPr>
              <a:t>For additional information, please see ci3t.org/</a:t>
            </a:r>
            <a:r>
              <a:rPr lang="en-US" sz="1000" dirty="0" err="1">
                <a:solidFill>
                  <a:prstClr val="white">
                    <a:lumMod val="50000"/>
                  </a:prstClr>
                </a:solidFill>
                <a:latin typeface="Calibri" panose="020F0502020204030204"/>
              </a:rPr>
              <a:t>pl</a:t>
            </a:r>
            <a:r>
              <a:rPr lang="en-US" sz="1000" dirty="0">
                <a:solidFill>
                  <a:prstClr val="white">
                    <a:lumMod val="50000"/>
                  </a:prstClr>
                </a:solidFill>
                <a:latin typeface="Calibri" panose="020F0502020204030204"/>
              </a:rPr>
              <a:t> </a:t>
            </a:r>
          </a:p>
        </p:txBody>
      </p:sp>
      <p:graphicFrame>
        <p:nvGraphicFramePr>
          <p:cNvPr id="7" name="Content Placeholder 5">
            <a:extLst>
              <a:ext uri="{FF2B5EF4-FFF2-40B4-BE49-F238E27FC236}">
                <a16:creationId xmlns:a16="http://schemas.microsoft.com/office/drawing/2014/main" id="{AD9307D3-E303-D535-8440-818B2C653A37}"/>
              </a:ext>
            </a:extLst>
          </p:cNvPr>
          <p:cNvGraphicFramePr>
            <a:graphicFrameLocks/>
          </p:cNvGraphicFramePr>
          <p:nvPr>
            <p:extLst>
              <p:ext uri="{D42A27DB-BD31-4B8C-83A1-F6EECF244321}">
                <p14:modId xmlns:p14="http://schemas.microsoft.com/office/powerpoint/2010/main" val="2629191228"/>
              </p:ext>
            </p:extLst>
          </p:nvPr>
        </p:nvGraphicFramePr>
        <p:xfrm>
          <a:off x="0" y="1741192"/>
          <a:ext cx="12192000" cy="5332286"/>
        </p:xfrm>
        <a:graphic>
          <a:graphicData uri="http://schemas.openxmlformats.org/drawingml/2006/table">
            <a:tbl>
              <a:tblPr firstRow="1" bandRow="1"/>
              <a:tblGrid>
                <a:gridCol w="1741713">
                  <a:extLst>
                    <a:ext uri="{9D8B030D-6E8A-4147-A177-3AD203B41FA5}">
                      <a16:colId xmlns:a16="http://schemas.microsoft.com/office/drawing/2014/main" val="1986408007"/>
                    </a:ext>
                  </a:extLst>
                </a:gridCol>
                <a:gridCol w="2857500">
                  <a:extLst>
                    <a:ext uri="{9D8B030D-6E8A-4147-A177-3AD203B41FA5}">
                      <a16:colId xmlns:a16="http://schemas.microsoft.com/office/drawing/2014/main" val="1011414812"/>
                    </a:ext>
                  </a:extLst>
                </a:gridCol>
                <a:gridCol w="3137830">
                  <a:extLst>
                    <a:ext uri="{9D8B030D-6E8A-4147-A177-3AD203B41FA5}">
                      <a16:colId xmlns:a16="http://schemas.microsoft.com/office/drawing/2014/main" val="2295497745"/>
                    </a:ext>
                  </a:extLst>
                </a:gridCol>
                <a:gridCol w="2360371">
                  <a:extLst>
                    <a:ext uri="{9D8B030D-6E8A-4147-A177-3AD203B41FA5}">
                      <a16:colId xmlns:a16="http://schemas.microsoft.com/office/drawing/2014/main" val="1401634590"/>
                    </a:ext>
                  </a:extLst>
                </a:gridCol>
                <a:gridCol w="2094586">
                  <a:extLst>
                    <a:ext uri="{9D8B030D-6E8A-4147-A177-3AD203B41FA5}">
                      <a16:colId xmlns:a16="http://schemas.microsoft.com/office/drawing/2014/main" val="1726694355"/>
                    </a:ext>
                  </a:extLst>
                </a:gridCol>
              </a:tblGrid>
              <a:tr h="48174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Support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42" marR="5924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Description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42" marR="5924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School-wide Data:</a:t>
                      </a:r>
                    </a:p>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Entry Criteria</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42" marR="5924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Data to Monitor Progress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42" marR="5924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Exit Criteria</a:t>
                      </a:r>
                    </a:p>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42" marR="5924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lumMod val="75000"/>
                      </a:srgbClr>
                    </a:solidFill>
                  </a:tcPr>
                </a:tc>
                <a:extLst>
                  <a:ext uri="{0D108BD9-81ED-4DB2-BD59-A6C34878D82A}">
                    <a16:rowId xmlns:a16="http://schemas.microsoft.com/office/drawing/2014/main" val="1660504409"/>
                  </a:ext>
                </a:extLst>
              </a:tr>
              <a:tr h="46125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600" dirty="0">
                          <a:effectLst/>
                          <a:latin typeface="+mn-lt"/>
                          <a:cs typeface="Times New Roman" panose="02020603050405020304" pitchFamily="18" charset="0"/>
                        </a:rPr>
                        <a:t>Self-Regulated Strategy Development (SRSD) for Writing</a:t>
                      </a:r>
                      <a:endParaRPr lang="en-US" sz="1600" dirty="0">
                        <a:effectLst/>
                        <a:latin typeface="+mn-lt"/>
                        <a:ea typeface="Times New Roman" panose="02020603050405020304" pitchFamily="18" charset="0"/>
                        <a:cs typeface="Times New Roman" panose="02020603050405020304" pitchFamily="18" charset="0"/>
                      </a:endParaRPr>
                    </a:p>
                  </a:txBody>
                  <a:tcPr marL="59242" marR="5924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600" dirty="0">
                          <a:effectLst/>
                          <a:latin typeface="+mn-lt"/>
                          <a:cs typeface="Times New Roman" panose="02020603050405020304" pitchFamily="18" charset="0"/>
                        </a:rPr>
                        <a:t>Students engage in small group strategic intervention focusing on specific writing instruction (e.g., story writing, persuasive writing) using the Self-Regulated Strategies Development approach to help students plan and write. Identified students meet 3-4 days/week for 30-min lessons over 3-6 week period (10-15 lessons).</a:t>
                      </a:r>
                    </a:p>
                    <a:p>
                      <a:pPr marL="0" marR="0">
                        <a:lnSpc>
                          <a:spcPct val="107000"/>
                        </a:lnSpc>
                        <a:spcBef>
                          <a:spcPts val="0"/>
                        </a:spcBef>
                        <a:spcAft>
                          <a:spcPts val="0"/>
                        </a:spcAft>
                      </a:pPr>
                      <a:r>
                        <a:rPr lang="en-US" sz="1600" dirty="0">
                          <a:effectLst/>
                          <a:latin typeface="+mn-lt"/>
                          <a:cs typeface="Times New Roman" panose="02020603050405020304" pitchFamily="18" charset="0"/>
                        </a:rPr>
                        <a:t> </a:t>
                      </a:r>
                      <a:endParaRPr lang="en-US" sz="1600" dirty="0">
                        <a:effectLst/>
                        <a:latin typeface="+mn-lt"/>
                        <a:ea typeface="Times New Roman" panose="02020603050405020304" pitchFamily="18" charset="0"/>
                        <a:cs typeface="Times New Roman" panose="02020603050405020304" pitchFamily="18" charset="0"/>
                      </a:endParaRPr>
                    </a:p>
                  </a:txBody>
                  <a:tcPr marL="59242" marR="5924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6985" marR="0">
                        <a:lnSpc>
                          <a:spcPct val="107000"/>
                        </a:lnSpc>
                        <a:spcBef>
                          <a:spcPts val="0"/>
                        </a:spcBef>
                        <a:spcAft>
                          <a:spcPts val="0"/>
                        </a:spcAft>
                      </a:pPr>
                      <a:r>
                        <a:rPr lang="en-US" sz="1600" dirty="0">
                          <a:effectLst/>
                          <a:latin typeface="+mn-lt"/>
                          <a:cs typeface="Times New Roman" panose="02020603050405020304" pitchFamily="18" charset="0"/>
                        </a:rPr>
                        <a:t>One of more of the following:</a:t>
                      </a:r>
                    </a:p>
                    <a:p>
                      <a:pPr marL="0" marR="0">
                        <a:lnSpc>
                          <a:spcPct val="107000"/>
                        </a:lnSpc>
                        <a:spcBef>
                          <a:spcPts val="0"/>
                        </a:spcBef>
                        <a:spcAft>
                          <a:spcPts val="0"/>
                        </a:spcAft>
                      </a:pPr>
                      <a:r>
                        <a:rPr lang="en-US" sz="1600" dirty="0">
                          <a:effectLst/>
                          <a:latin typeface="+mn-lt"/>
                          <a:cs typeface="Times New Roman" panose="02020603050405020304" pitchFamily="18" charset="0"/>
                        </a:rPr>
                        <a:t> </a:t>
                      </a:r>
                    </a:p>
                    <a:p>
                      <a:pPr marL="0" marR="0">
                        <a:lnSpc>
                          <a:spcPct val="107000"/>
                        </a:lnSpc>
                        <a:spcBef>
                          <a:spcPts val="0"/>
                        </a:spcBef>
                        <a:spcAft>
                          <a:spcPts val="0"/>
                        </a:spcAft>
                      </a:pPr>
                      <a:r>
                        <a:rPr lang="en-US" sz="1600" b="1" dirty="0">
                          <a:effectLst/>
                          <a:latin typeface="+mn-lt"/>
                          <a:cs typeface="Times New Roman" panose="02020603050405020304" pitchFamily="18" charset="0"/>
                        </a:rPr>
                        <a:t>Academic: </a:t>
                      </a:r>
                    </a:p>
                    <a:p>
                      <a:pPr marL="342900" marR="0" lvl="0" indent="-342900">
                        <a:spcBef>
                          <a:spcPts val="0"/>
                        </a:spcBef>
                        <a:spcAft>
                          <a:spcPts val="0"/>
                        </a:spcAft>
                        <a:buFont typeface="Wingdings" pitchFamily="2" charset="2"/>
                        <a:buChar char=""/>
                      </a:pPr>
                      <a:r>
                        <a:rPr lang="en-US" sz="1600" dirty="0" err="1">
                          <a:effectLst/>
                          <a:latin typeface="+mn-lt"/>
                          <a:cs typeface="Times New Roman" panose="02020603050405020304" pitchFamily="18" charset="0"/>
                        </a:rPr>
                        <a:t>AIMSweb</a:t>
                      </a:r>
                      <a:r>
                        <a:rPr lang="en-US" sz="1600" dirty="0">
                          <a:effectLst/>
                          <a:latin typeface="+mn-lt"/>
                          <a:cs typeface="Times New Roman" panose="02020603050405020304" pitchFamily="18" charset="0"/>
                        </a:rPr>
                        <a:t>: intensive or strategic level (written expression)</a:t>
                      </a:r>
                    </a:p>
                    <a:p>
                      <a:pPr marL="273685" marR="0">
                        <a:spcBef>
                          <a:spcPts val="0"/>
                        </a:spcBef>
                        <a:spcAft>
                          <a:spcPts val="0"/>
                        </a:spcAft>
                      </a:pPr>
                      <a:r>
                        <a:rPr lang="en-US" sz="1600" dirty="0">
                          <a:effectLst/>
                          <a:latin typeface="+mn-lt"/>
                          <a:cs typeface="Times New Roman" panose="02020603050405020304" pitchFamily="18" charset="0"/>
                        </a:rPr>
                        <a:t> </a:t>
                      </a:r>
                    </a:p>
                    <a:p>
                      <a:pPr marL="342900" marR="0" lvl="0" indent="-342900">
                        <a:spcBef>
                          <a:spcPts val="0"/>
                        </a:spcBef>
                        <a:spcAft>
                          <a:spcPts val="0"/>
                        </a:spcAft>
                        <a:buFont typeface="Wingdings" pitchFamily="2" charset="2"/>
                        <a:buChar char=""/>
                      </a:pPr>
                      <a:r>
                        <a:rPr lang="en-US" sz="1600" dirty="0">
                          <a:effectLst/>
                          <a:latin typeface="+mn-lt"/>
                          <a:cs typeface="Times New Roman" panose="02020603050405020304" pitchFamily="18" charset="0"/>
                        </a:rPr>
                        <a:t>Two or more missing writing assignments within a grading period</a:t>
                      </a:r>
                    </a:p>
                    <a:p>
                      <a:pPr marL="273685" marR="0">
                        <a:lnSpc>
                          <a:spcPct val="107000"/>
                        </a:lnSpc>
                        <a:spcBef>
                          <a:spcPts val="0"/>
                        </a:spcBef>
                        <a:spcAft>
                          <a:spcPts val="0"/>
                        </a:spcAft>
                      </a:pPr>
                      <a:r>
                        <a:rPr lang="en-US" sz="1600" dirty="0">
                          <a:effectLst/>
                          <a:latin typeface="+mn-lt"/>
                          <a:cs typeface="Times New Roman" panose="02020603050405020304" pitchFamily="18" charset="0"/>
                        </a:rPr>
                        <a:t> </a:t>
                      </a:r>
                      <a:endParaRPr lang="en-US" sz="1600" dirty="0">
                        <a:effectLst/>
                        <a:latin typeface="+mn-lt"/>
                        <a:ea typeface="Times New Roman" panose="02020603050405020304" pitchFamily="18" charset="0"/>
                        <a:cs typeface="Times New Roman" panose="02020603050405020304" pitchFamily="18" charset="0"/>
                      </a:endParaRPr>
                    </a:p>
                  </a:txBody>
                  <a:tcPr marL="59242" marR="5924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90000"/>
                        </a:lnSpc>
                        <a:spcBef>
                          <a:spcPts val="0"/>
                        </a:spcBef>
                        <a:spcAft>
                          <a:spcPts val="0"/>
                        </a:spcAft>
                      </a:pPr>
                      <a:r>
                        <a:rPr lang="en-US" sz="1600" b="1" dirty="0">
                          <a:effectLst/>
                          <a:latin typeface="+mn-lt"/>
                          <a:cs typeface="Times New Roman" panose="02020603050405020304" pitchFamily="18" charset="0"/>
                        </a:rPr>
                        <a:t>Academic Measures:</a:t>
                      </a:r>
                    </a:p>
                    <a:p>
                      <a:pPr marL="0" marR="0">
                        <a:lnSpc>
                          <a:spcPct val="90000"/>
                        </a:lnSpc>
                        <a:spcBef>
                          <a:spcPts val="0"/>
                        </a:spcBef>
                        <a:spcAft>
                          <a:spcPts val="0"/>
                        </a:spcAft>
                      </a:pPr>
                      <a:r>
                        <a:rPr lang="en-US" sz="1600" dirty="0">
                          <a:effectLst/>
                          <a:latin typeface="+mn-lt"/>
                          <a:cs typeface="Times New Roman" panose="02020603050405020304" pitchFamily="18" charset="0"/>
                        </a:rPr>
                        <a:t>Weekly writing probes scored on quality, total words written, number of writing elements, and correct writing sequence</a:t>
                      </a:r>
                    </a:p>
                    <a:p>
                      <a:pPr marL="0" marR="0">
                        <a:lnSpc>
                          <a:spcPct val="90000"/>
                        </a:lnSpc>
                        <a:spcBef>
                          <a:spcPts val="0"/>
                        </a:spcBef>
                        <a:spcAft>
                          <a:spcPts val="0"/>
                        </a:spcAft>
                      </a:pPr>
                      <a:r>
                        <a:rPr lang="en-US" sz="1600" dirty="0">
                          <a:effectLst/>
                          <a:latin typeface="+mn-lt"/>
                          <a:cs typeface="Times New Roman" panose="02020603050405020304" pitchFamily="18" charset="0"/>
                        </a:rPr>
                        <a:t> </a:t>
                      </a:r>
                    </a:p>
                    <a:p>
                      <a:pPr marL="0" marR="0" algn="ctr">
                        <a:lnSpc>
                          <a:spcPct val="90000"/>
                        </a:lnSpc>
                        <a:spcBef>
                          <a:spcPts val="0"/>
                        </a:spcBef>
                        <a:spcAft>
                          <a:spcPts val="0"/>
                        </a:spcAft>
                      </a:pPr>
                      <a:r>
                        <a:rPr lang="en-US" sz="1600" b="1" dirty="0">
                          <a:effectLst/>
                          <a:latin typeface="+mn-lt"/>
                          <a:cs typeface="Times New Roman" panose="02020603050405020304" pitchFamily="18" charset="0"/>
                        </a:rPr>
                        <a:t>AND</a:t>
                      </a:r>
                    </a:p>
                    <a:p>
                      <a:pPr marL="0" marR="0">
                        <a:lnSpc>
                          <a:spcPct val="90000"/>
                        </a:lnSpc>
                        <a:spcBef>
                          <a:spcPts val="0"/>
                        </a:spcBef>
                        <a:spcAft>
                          <a:spcPts val="0"/>
                        </a:spcAft>
                      </a:pPr>
                      <a:r>
                        <a:rPr lang="en-US" sz="1600" dirty="0">
                          <a:effectLst/>
                          <a:latin typeface="+mn-lt"/>
                          <a:cs typeface="Times New Roman" panose="02020603050405020304" pitchFamily="18" charset="0"/>
                        </a:rPr>
                        <a:t>Work completion </a:t>
                      </a:r>
                    </a:p>
                    <a:p>
                      <a:pPr marL="0" marR="0">
                        <a:lnSpc>
                          <a:spcPct val="90000"/>
                        </a:lnSpc>
                        <a:spcBef>
                          <a:spcPts val="0"/>
                        </a:spcBef>
                        <a:spcAft>
                          <a:spcPts val="0"/>
                        </a:spcAft>
                      </a:pPr>
                      <a:r>
                        <a:rPr lang="en-US" sz="1600" dirty="0">
                          <a:effectLst/>
                          <a:latin typeface="+mn-lt"/>
                          <a:cs typeface="Times New Roman" panose="02020603050405020304" pitchFamily="18" charset="0"/>
                        </a:rPr>
                        <a:t> </a:t>
                      </a:r>
                    </a:p>
                    <a:p>
                      <a:pPr marL="0" marR="0">
                        <a:lnSpc>
                          <a:spcPct val="90000"/>
                        </a:lnSpc>
                        <a:spcBef>
                          <a:spcPts val="0"/>
                        </a:spcBef>
                        <a:spcAft>
                          <a:spcPts val="0"/>
                        </a:spcAft>
                      </a:pPr>
                      <a:r>
                        <a:rPr lang="en-US" sz="1600" dirty="0">
                          <a:effectLst/>
                          <a:latin typeface="+mn-lt"/>
                          <a:cs typeface="Times New Roman" panose="02020603050405020304" pitchFamily="18" charset="0"/>
                        </a:rPr>
                        <a:t> </a:t>
                      </a:r>
                    </a:p>
                    <a:p>
                      <a:pPr marL="0" marR="0">
                        <a:lnSpc>
                          <a:spcPct val="90000"/>
                        </a:lnSpc>
                        <a:spcBef>
                          <a:spcPts val="0"/>
                        </a:spcBef>
                        <a:spcAft>
                          <a:spcPts val="0"/>
                        </a:spcAft>
                      </a:pPr>
                      <a:r>
                        <a:rPr lang="en-US" sz="1600" b="1" dirty="0">
                          <a:effectLst/>
                          <a:latin typeface="+mn-lt"/>
                          <a:cs typeface="Times New Roman" panose="02020603050405020304" pitchFamily="18" charset="0"/>
                        </a:rPr>
                        <a:t>Treatment Integrity:</a:t>
                      </a:r>
                    </a:p>
                    <a:p>
                      <a:pPr marL="0" marR="0">
                        <a:lnSpc>
                          <a:spcPct val="90000"/>
                        </a:lnSpc>
                        <a:spcBef>
                          <a:spcPts val="0"/>
                        </a:spcBef>
                        <a:spcAft>
                          <a:spcPts val="0"/>
                        </a:spcAft>
                      </a:pPr>
                      <a:r>
                        <a:rPr lang="en-US" sz="1600" dirty="0">
                          <a:effectLst/>
                          <a:latin typeface="+mn-lt"/>
                          <a:cs typeface="Times New Roman" panose="02020603050405020304" pitchFamily="18" charset="0"/>
                        </a:rPr>
                        <a:t>Implementation &amp; treatment integrity checklist</a:t>
                      </a:r>
                    </a:p>
                    <a:p>
                      <a:pPr marL="0" marR="0">
                        <a:lnSpc>
                          <a:spcPct val="90000"/>
                        </a:lnSpc>
                        <a:spcBef>
                          <a:spcPts val="0"/>
                        </a:spcBef>
                        <a:spcAft>
                          <a:spcPts val="0"/>
                        </a:spcAft>
                      </a:pPr>
                      <a:r>
                        <a:rPr lang="en-US" sz="1600" dirty="0">
                          <a:effectLst/>
                          <a:latin typeface="+mn-lt"/>
                          <a:cs typeface="Times New Roman" panose="02020603050405020304" pitchFamily="18" charset="0"/>
                        </a:rPr>
                        <a:t> </a:t>
                      </a:r>
                    </a:p>
                    <a:p>
                      <a:pPr marL="0" marR="0">
                        <a:lnSpc>
                          <a:spcPct val="90000"/>
                        </a:lnSpc>
                        <a:spcBef>
                          <a:spcPts val="0"/>
                        </a:spcBef>
                        <a:spcAft>
                          <a:spcPts val="0"/>
                        </a:spcAft>
                      </a:pPr>
                      <a:r>
                        <a:rPr lang="en-US" sz="1600" b="1" dirty="0">
                          <a:effectLst/>
                          <a:latin typeface="+mn-lt"/>
                          <a:cs typeface="Times New Roman" panose="02020603050405020304" pitchFamily="18" charset="0"/>
                        </a:rPr>
                        <a:t>Social Validity: </a:t>
                      </a:r>
                    </a:p>
                    <a:p>
                      <a:pPr marL="0" marR="0">
                        <a:lnSpc>
                          <a:spcPct val="90000"/>
                        </a:lnSpc>
                        <a:spcBef>
                          <a:spcPts val="0"/>
                        </a:spcBef>
                        <a:spcAft>
                          <a:spcPts val="0"/>
                        </a:spcAft>
                      </a:pPr>
                      <a:r>
                        <a:rPr lang="en-US" sz="1600" dirty="0">
                          <a:effectLst/>
                          <a:latin typeface="+mn-lt"/>
                          <a:cs typeface="Times New Roman" panose="02020603050405020304" pitchFamily="18" charset="0"/>
                        </a:rPr>
                        <a:t>Teacher: IRP-15</a:t>
                      </a:r>
                    </a:p>
                    <a:p>
                      <a:pPr marL="0" marR="0">
                        <a:lnSpc>
                          <a:spcPct val="90000"/>
                        </a:lnSpc>
                        <a:spcBef>
                          <a:spcPts val="0"/>
                        </a:spcBef>
                        <a:spcAft>
                          <a:spcPts val="0"/>
                        </a:spcAft>
                      </a:pPr>
                      <a:r>
                        <a:rPr lang="en-US" sz="1600" dirty="0">
                          <a:effectLst/>
                          <a:latin typeface="+mn-lt"/>
                          <a:cs typeface="Times New Roman" panose="02020603050405020304" pitchFamily="18" charset="0"/>
                        </a:rPr>
                        <a:t>Student: CIRP</a:t>
                      </a:r>
                    </a:p>
                  </a:txBody>
                  <a:tcPr marL="59242" marR="5924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90000"/>
                        </a:lnSpc>
                        <a:spcBef>
                          <a:spcPts val="0"/>
                        </a:spcBef>
                        <a:spcAft>
                          <a:spcPts val="0"/>
                        </a:spcAft>
                      </a:pPr>
                      <a:r>
                        <a:rPr lang="en-US" sz="1600" dirty="0">
                          <a:effectLst/>
                          <a:latin typeface="+mn-lt"/>
                          <a:cs typeface="Times New Roman" panose="02020603050405020304" pitchFamily="18" charset="0"/>
                        </a:rPr>
                        <a:t>Completion of intervention curriculum. Writing goals met for increased gains in quality, number of total words written, writing elements, and correct writing sequence</a:t>
                      </a:r>
                    </a:p>
                    <a:p>
                      <a:pPr marL="0" marR="0">
                        <a:lnSpc>
                          <a:spcPct val="90000"/>
                        </a:lnSpc>
                        <a:spcBef>
                          <a:spcPts val="0"/>
                        </a:spcBef>
                        <a:spcAft>
                          <a:spcPts val="0"/>
                        </a:spcAft>
                      </a:pPr>
                      <a:r>
                        <a:rPr lang="en-US" sz="1600" dirty="0">
                          <a:effectLst/>
                          <a:latin typeface="+mn-lt"/>
                          <a:cs typeface="Times New Roman" panose="02020603050405020304" pitchFamily="18" charset="0"/>
                        </a:rPr>
                        <a:t> </a:t>
                      </a:r>
                    </a:p>
                    <a:p>
                      <a:pPr marL="45085" marR="0" algn="ctr">
                        <a:lnSpc>
                          <a:spcPct val="90000"/>
                        </a:lnSpc>
                        <a:spcBef>
                          <a:spcPts val="0"/>
                        </a:spcBef>
                        <a:spcAft>
                          <a:spcPts val="0"/>
                        </a:spcAft>
                      </a:pPr>
                      <a:r>
                        <a:rPr lang="en-US" sz="1600" b="1" dirty="0">
                          <a:effectLst/>
                          <a:latin typeface="+mn-lt"/>
                          <a:cs typeface="Times New Roman" panose="02020603050405020304" pitchFamily="18" charset="0"/>
                        </a:rPr>
                        <a:t>AND</a:t>
                      </a:r>
                    </a:p>
                    <a:p>
                      <a:pPr marL="0" marR="0">
                        <a:lnSpc>
                          <a:spcPct val="90000"/>
                        </a:lnSpc>
                        <a:spcBef>
                          <a:spcPts val="0"/>
                        </a:spcBef>
                        <a:spcAft>
                          <a:spcPts val="0"/>
                        </a:spcAft>
                      </a:pPr>
                      <a:r>
                        <a:rPr lang="en-US" sz="1600" dirty="0">
                          <a:effectLst/>
                          <a:latin typeface="+mn-lt"/>
                          <a:cs typeface="Times New Roman" panose="02020603050405020304" pitchFamily="18" charset="0"/>
                        </a:rPr>
                        <a:t>Passing grade on progress report or report card in writing or the academic area of concern</a:t>
                      </a:r>
                    </a:p>
                    <a:p>
                      <a:pPr marL="0" marR="0">
                        <a:lnSpc>
                          <a:spcPct val="90000"/>
                        </a:lnSpc>
                        <a:spcBef>
                          <a:spcPts val="0"/>
                        </a:spcBef>
                        <a:spcAft>
                          <a:spcPts val="0"/>
                        </a:spcAft>
                      </a:pPr>
                      <a:r>
                        <a:rPr lang="en-US" sz="1600" dirty="0">
                          <a:effectLst/>
                          <a:latin typeface="+mn-lt"/>
                          <a:cs typeface="Times New Roman" panose="02020603050405020304" pitchFamily="18" charset="0"/>
                        </a:rPr>
                        <a:t> </a:t>
                      </a:r>
                    </a:p>
                    <a:p>
                      <a:pPr marL="45085" marR="0" algn="ctr">
                        <a:lnSpc>
                          <a:spcPct val="90000"/>
                        </a:lnSpc>
                        <a:spcBef>
                          <a:spcPts val="0"/>
                        </a:spcBef>
                        <a:spcAft>
                          <a:spcPts val="0"/>
                        </a:spcAft>
                      </a:pPr>
                      <a:r>
                        <a:rPr lang="en-US" sz="1600" b="1" dirty="0">
                          <a:effectLst/>
                          <a:latin typeface="+mn-lt"/>
                          <a:cs typeface="Times New Roman" panose="02020603050405020304" pitchFamily="18" charset="0"/>
                        </a:rPr>
                        <a:t>AND/OR</a:t>
                      </a:r>
                    </a:p>
                    <a:p>
                      <a:pPr marL="0" marR="0">
                        <a:lnSpc>
                          <a:spcPct val="90000"/>
                        </a:lnSpc>
                        <a:spcBef>
                          <a:spcPts val="0"/>
                        </a:spcBef>
                        <a:spcAft>
                          <a:spcPts val="0"/>
                        </a:spcAft>
                      </a:pPr>
                      <a:r>
                        <a:rPr lang="en-US" sz="1600" dirty="0">
                          <a:effectLst/>
                          <a:latin typeface="+mn-lt"/>
                          <a:cs typeface="Times New Roman" panose="02020603050405020304" pitchFamily="18" charset="0"/>
                        </a:rPr>
                        <a:t>Zero missing assignments in a grading period</a:t>
                      </a:r>
                    </a:p>
                  </a:txBody>
                  <a:tcPr marL="59242" marR="5924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377868128"/>
                  </a:ext>
                </a:extLst>
              </a:tr>
            </a:tbl>
          </a:graphicData>
        </a:graphic>
      </p:graphicFrame>
      <p:sp>
        <p:nvSpPr>
          <p:cNvPr id="9" name="TextBox 8">
            <a:extLst>
              <a:ext uri="{FF2B5EF4-FFF2-40B4-BE49-F238E27FC236}">
                <a16:creationId xmlns:a16="http://schemas.microsoft.com/office/drawing/2014/main" id="{5B72ABDC-F578-FA87-FA68-A0AF4C61ECF2}"/>
              </a:ext>
            </a:extLst>
          </p:cNvPr>
          <p:cNvSpPr txBox="1"/>
          <p:nvPr/>
        </p:nvSpPr>
        <p:spPr>
          <a:xfrm>
            <a:off x="49695" y="6538769"/>
            <a:ext cx="3001617" cy="246221"/>
          </a:xfrm>
          <a:prstGeom prst="rect">
            <a:avLst/>
          </a:prstGeom>
          <a:noFill/>
        </p:spPr>
        <p:txBody>
          <a:bodyPr wrap="square" rtlCol="0">
            <a:spAutoFit/>
          </a:bodyPr>
          <a:lstStyle/>
          <a:p>
            <a:r>
              <a:rPr lang="en-US" sz="1000" dirty="0">
                <a:solidFill>
                  <a:schemeClr val="bg1">
                    <a:lumMod val="50000"/>
                  </a:schemeClr>
                </a:solidFill>
              </a:rPr>
              <a:t>For additional information, please see ci3t.org/</a:t>
            </a:r>
            <a:r>
              <a:rPr lang="en-US" sz="1000" dirty="0" err="1">
                <a:solidFill>
                  <a:schemeClr val="bg1">
                    <a:lumMod val="50000"/>
                  </a:schemeClr>
                </a:solidFill>
              </a:rPr>
              <a:t>pl</a:t>
            </a:r>
            <a:r>
              <a:rPr lang="en-US" sz="1000" dirty="0">
                <a:solidFill>
                  <a:schemeClr val="bg1">
                    <a:lumMod val="50000"/>
                  </a:schemeClr>
                </a:solidFill>
              </a:rPr>
              <a:t> </a:t>
            </a:r>
          </a:p>
        </p:txBody>
      </p:sp>
    </p:spTree>
    <p:custDataLst>
      <p:tags r:id="rId1"/>
    </p:custDataLst>
    <p:extLst>
      <p:ext uri="{BB962C8B-B14F-4D97-AF65-F5344CB8AC3E}">
        <p14:creationId xmlns:p14="http://schemas.microsoft.com/office/powerpoint/2010/main" val="3364926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1325563"/>
          </a:xfrm>
          <a:noFill/>
          <a:ln>
            <a:noFill/>
          </a:ln>
        </p:spPr>
        <p:txBody>
          <a:bodyPr>
            <a:noAutofit/>
          </a:bodyPr>
          <a:lstStyle/>
          <a:p>
            <a:r>
              <a:rPr lang="en-US" dirty="0"/>
              <a:t>Sample Secondary (Tier 2) Intervention Grid: MS/HS</a:t>
            </a:r>
          </a:p>
        </p:txBody>
      </p:sp>
      <p:graphicFrame>
        <p:nvGraphicFramePr>
          <p:cNvPr id="324649" name="Group 41"/>
          <p:cNvGraphicFramePr>
            <a:graphicFrameLocks noGrp="1"/>
          </p:cNvGraphicFramePr>
          <p:nvPr>
            <p:ph idx="1"/>
            <p:extLst>
              <p:ext uri="{D42A27DB-BD31-4B8C-83A1-F6EECF244321}">
                <p14:modId xmlns:p14="http://schemas.microsoft.com/office/powerpoint/2010/main" val="4273144386"/>
              </p:ext>
            </p:extLst>
          </p:nvPr>
        </p:nvGraphicFramePr>
        <p:xfrm>
          <a:off x="838200" y="1825625"/>
          <a:ext cx="10515597" cy="4165849"/>
        </p:xfrm>
        <a:graphic>
          <a:graphicData uri="http://schemas.openxmlformats.org/drawingml/2006/table">
            <a:tbl>
              <a:tblPr>
                <a:tableStyleId>{D7AC3CCA-C797-4891-BE02-D94E43425B78}</a:tableStyleId>
              </a:tblPr>
              <a:tblGrid>
                <a:gridCol w="1590675">
                  <a:extLst>
                    <a:ext uri="{9D8B030D-6E8A-4147-A177-3AD203B41FA5}">
                      <a16:colId xmlns:a16="http://schemas.microsoft.com/office/drawing/2014/main" val="20000"/>
                    </a:ext>
                  </a:extLst>
                </a:gridCol>
                <a:gridCol w="2889884">
                  <a:extLst>
                    <a:ext uri="{9D8B030D-6E8A-4147-A177-3AD203B41FA5}">
                      <a16:colId xmlns:a16="http://schemas.microsoft.com/office/drawing/2014/main" val="20001"/>
                    </a:ext>
                  </a:extLst>
                </a:gridCol>
                <a:gridCol w="1946909">
                  <a:extLst>
                    <a:ext uri="{9D8B030D-6E8A-4147-A177-3AD203B41FA5}">
                      <a16:colId xmlns:a16="http://schemas.microsoft.com/office/drawing/2014/main" val="20002"/>
                    </a:ext>
                  </a:extLst>
                </a:gridCol>
                <a:gridCol w="1754505">
                  <a:extLst>
                    <a:ext uri="{9D8B030D-6E8A-4147-A177-3AD203B41FA5}">
                      <a16:colId xmlns:a16="http://schemas.microsoft.com/office/drawing/2014/main" val="20003"/>
                    </a:ext>
                  </a:extLst>
                </a:gridCol>
                <a:gridCol w="2333624">
                  <a:extLst>
                    <a:ext uri="{9D8B030D-6E8A-4147-A177-3AD203B41FA5}">
                      <a16:colId xmlns:a16="http://schemas.microsoft.com/office/drawing/2014/main" val="20004"/>
                    </a:ext>
                  </a:extLst>
                </a:gridCol>
              </a:tblGrid>
              <a:tr h="10568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chemeClr val="bg1"/>
                          </a:solidFill>
                          <a:effectLst/>
                        </a:rPr>
                        <a:t>Support</a:t>
                      </a:r>
                      <a:endParaRPr kumimoji="0" lang="en-US" sz="20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chemeClr val="bg1"/>
                          </a:solidFill>
                          <a:effectLst/>
                        </a:rPr>
                        <a:t>Description</a:t>
                      </a:r>
                      <a:endParaRPr kumimoji="0" lang="en-US" sz="20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chemeClr val="bg1"/>
                          </a:solidFill>
                          <a:effectLst/>
                        </a:rPr>
                        <a:t>School-wide Data: Entry Criteria</a:t>
                      </a:r>
                      <a:endParaRPr kumimoji="0" lang="en-US" sz="2000" b="1" i="0" u="none" strike="noStrike" cap="none" normalizeH="0" baseline="0" dirty="0">
                        <a:ln>
                          <a:noFill/>
                        </a:ln>
                        <a:solidFill>
                          <a:schemeClr val="bg1"/>
                        </a:solidFill>
                        <a:effectLst/>
                        <a:latin typeface="Calibri" pitchFamily="34" charset="0"/>
                        <a:cs typeface="Times New Roman" pitchFamily="18"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chemeClr val="bg1"/>
                          </a:solidFill>
                          <a:effectLst/>
                        </a:rPr>
                        <a:t>Data to Monitor Progress</a:t>
                      </a:r>
                      <a:endParaRPr kumimoji="0" lang="en-US" sz="18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chemeClr val="bg1"/>
                          </a:solidFill>
                          <a:effectLst/>
                        </a:rPr>
                        <a:t>Exit Criteria</a:t>
                      </a:r>
                      <a:endParaRPr kumimoji="0" lang="en-US" sz="2000" b="1" i="0" u="none" strike="noStrike" cap="none" normalizeH="0" baseline="0" dirty="0">
                        <a:ln>
                          <a:noFill/>
                        </a:ln>
                        <a:solidFill>
                          <a:schemeClr val="bg1"/>
                        </a:solidFill>
                        <a:effectLst/>
                        <a:latin typeface="Calibri" pitchFamily="34" charset="0"/>
                        <a:cs typeface="Times New Roman" pitchFamily="18" charset="0"/>
                      </a:endParaRPr>
                    </a:p>
                  </a:txBody>
                  <a:tcPr horzOverflow="overflow">
                    <a:solidFill>
                      <a:schemeClr val="tx1">
                        <a:lumMod val="50000"/>
                        <a:lumOff val="50000"/>
                      </a:schemeClr>
                    </a:solidFill>
                  </a:tcPr>
                </a:tc>
                <a:extLst>
                  <a:ext uri="{0D108BD9-81ED-4DB2-BD59-A6C34878D82A}">
                    <a16:rowId xmlns:a16="http://schemas.microsoft.com/office/drawing/2014/main" val="10000"/>
                  </a:ext>
                </a:extLst>
              </a:tr>
              <a:tr h="20760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Check, Connect, and Expect</a:t>
                      </a: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This program involves checking in with a mentor at the beginning and end of the day to receive a performance goal for the day. </a:t>
                      </a: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Behavior: SRSS Moderate or High Risk on screening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Academic: overall GPA &lt; 2.5 or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2 or more course failures at any report card or progress report</a:t>
                      </a: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Daily BEP Progress Reports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mn-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mn-lt"/>
                          <a:cs typeface="Arial" pitchFamily="34" charset="0"/>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mn-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mn-lt"/>
                          <a:cs typeface="Arial" pitchFamily="34" charset="0"/>
                        </a:rPr>
                        <a:t>Social Validity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Students who have met there goal consistently for 3 weeks will move to the self-monitoring phase. </a:t>
                      </a: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solidFill>
                      <a:schemeClr val="bg1"/>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0" y="6492875"/>
            <a:ext cx="4724941" cy="246221"/>
          </a:xfrm>
          <a:prstGeom prst="rect">
            <a:avLst/>
          </a:prstGeom>
          <a:noFill/>
        </p:spPr>
        <p:txBody>
          <a:bodyPr wrap="square" rtlCol="0">
            <a:spAutoFit/>
          </a:bodyPr>
          <a:lstStyle/>
          <a:p>
            <a:r>
              <a:rPr lang="en-US" sz="1000" dirty="0">
                <a:solidFill>
                  <a:schemeClr val="tx1">
                    <a:lumMod val="65000"/>
                    <a:lumOff val="35000"/>
                  </a:schemeClr>
                </a:solidFill>
              </a:rPr>
              <a:t>For additional information, please see Lane, </a:t>
            </a:r>
            <a:r>
              <a:rPr lang="en-US" sz="1000" dirty="0" err="1">
                <a:solidFill>
                  <a:schemeClr val="tx1">
                    <a:lumMod val="65000"/>
                    <a:lumOff val="35000"/>
                  </a:schemeClr>
                </a:solidFill>
              </a:rPr>
              <a:t>Kalberg</a:t>
            </a:r>
            <a:r>
              <a:rPr lang="en-US" sz="1000" dirty="0">
                <a:solidFill>
                  <a:schemeClr val="tx1">
                    <a:lumMod val="65000"/>
                    <a:lumOff val="35000"/>
                  </a:schemeClr>
                </a:solidFill>
              </a:rPr>
              <a:t>, and Menzies (2009).</a:t>
            </a:r>
          </a:p>
        </p:txBody>
      </p:sp>
    </p:spTree>
    <p:custDataLst>
      <p:tags r:id="rId1"/>
    </p:custDataLst>
    <p:extLst>
      <p:ext uri="{BB962C8B-B14F-4D97-AF65-F5344CB8AC3E}">
        <p14:creationId xmlns:p14="http://schemas.microsoft.com/office/powerpoint/2010/main" val="21530017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1325563"/>
          </a:xfrm>
          <a:noFill/>
          <a:ln>
            <a:noFill/>
          </a:ln>
        </p:spPr>
        <p:txBody>
          <a:bodyPr>
            <a:noAutofit/>
          </a:bodyPr>
          <a:lstStyle/>
          <a:p>
            <a:r>
              <a:rPr lang="en-US" dirty="0"/>
              <a:t>Sample Secondary (Tier 2) Intervention Grid: MS/HS</a:t>
            </a:r>
          </a:p>
        </p:txBody>
      </p:sp>
      <p:graphicFrame>
        <p:nvGraphicFramePr>
          <p:cNvPr id="324649" name="Group 41"/>
          <p:cNvGraphicFramePr>
            <a:graphicFrameLocks noGrp="1"/>
          </p:cNvGraphicFramePr>
          <p:nvPr>
            <p:ph idx="1"/>
            <p:extLst>
              <p:ext uri="{D42A27DB-BD31-4B8C-83A1-F6EECF244321}">
                <p14:modId xmlns:p14="http://schemas.microsoft.com/office/powerpoint/2010/main" val="1806254169"/>
              </p:ext>
            </p:extLst>
          </p:nvPr>
        </p:nvGraphicFramePr>
        <p:xfrm>
          <a:off x="1" y="1690688"/>
          <a:ext cx="12191999" cy="5167312"/>
        </p:xfrm>
        <a:graphic>
          <a:graphicData uri="http://schemas.openxmlformats.org/drawingml/2006/table">
            <a:tbl>
              <a:tblPr>
                <a:tableStyleId>{D7AC3CCA-C797-4891-BE02-D94E43425B78}</a:tableStyleId>
              </a:tblPr>
              <a:tblGrid>
                <a:gridCol w="1364973">
                  <a:extLst>
                    <a:ext uri="{9D8B030D-6E8A-4147-A177-3AD203B41FA5}">
                      <a16:colId xmlns:a16="http://schemas.microsoft.com/office/drawing/2014/main" val="20000"/>
                    </a:ext>
                  </a:extLst>
                </a:gridCol>
                <a:gridCol w="2676940">
                  <a:extLst>
                    <a:ext uri="{9D8B030D-6E8A-4147-A177-3AD203B41FA5}">
                      <a16:colId xmlns:a16="http://schemas.microsoft.com/office/drawing/2014/main" val="20001"/>
                    </a:ext>
                  </a:extLst>
                </a:gridCol>
                <a:gridCol w="3776870">
                  <a:extLst>
                    <a:ext uri="{9D8B030D-6E8A-4147-A177-3AD203B41FA5}">
                      <a16:colId xmlns:a16="http://schemas.microsoft.com/office/drawing/2014/main" val="20002"/>
                    </a:ext>
                  </a:extLst>
                </a:gridCol>
                <a:gridCol w="2305878">
                  <a:extLst>
                    <a:ext uri="{9D8B030D-6E8A-4147-A177-3AD203B41FA5}">
                      <a16:colId xmlns:a16="http://schemas.microsoft.com/office/drawing/2014/main" val="20003"/>
                    </a:ext>
                  </a:extLst>
                </a:gridCol>
                <a:gridCol w="2067338">
                  <a:extLst>
                    <a:ext uri="{9D8B030D-6E8A-4147-A177-3AD203B41FA5}">
                      <a16:colId xmlns:a16="http://schemas.microsoft.com/office/drawing/2014/main" val="20004"/>
                    </a:ext>
                  </a:extLst>
                </a:gridCol>
              </a:tblGrid>
              <a:tr h="763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rPr>
                        <a:t>Support</a:t>
                      </a:r>
                      <a:endParaRPr kumimoji="0" lang="en-US" sz="18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rPr>
                        <a:t>Description</a:t>
                      </a:r>
                      <a:endParaRPr kumimoji="0" lang="en-US" sz="18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rPr>
                        <a:t>School-wide Data: Entry Criteria</a:t>
                      </a:r>
                      <a:endParaRPr kumimoji="0" lang="en-US" sz="1800" b="1" i="0" u="none" strike="noStrike" cap="none" normalizeH="0" baseline="0" dirty="0">
                        <a:ln>
                          <a:noFill/>
                        </a:ln>
                        <a:solidFill>
                          <a:schemeClr val="bg1"/>
                        </a:solidFill>
                        <a:effectLst/>
                        <a:latin typeface="Calibri" pitchFamily="34" charset="0"/>
                        <a:cs typeface="Times New Roman" pitchFamily="18"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rPr>
                        <a:t>Data to Monitor Progress</a:t>
                      </a:r>
                      <a:endParaRPr kumimoji="0" lang="en-US" sz="16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bg1"/>
                          </a:solidFill>
                          <a:effectLst/>
                        </a:rPr>
                        <a:t>Exit Criteria</a:t>
                      </a:r>
                      <a:endParaRPr kumimoji="0" lang="en-US" sz="1800" b="1" i="0" u="none" strike="noStrike" cap="none" normalizeH="0" baseline="0" dirty="0">
                        <a:ln>
                          <a:noFill/>
                        </a:ln>
                        <a:solidFill>
                          <a:schemeClr val="bg1"/>
                        </a:solidFill>
                        <a:effectLst/>
                        <a:latin typeface="Calibri" pitchFamily="34" charset="0"/>
                        <a:cs typeface="Times New Roman" pitchFamily="18" charset="0"/>
                      </a:endParaRPr>
                    </a:p>
                  </a:txBody>
                  <a:tcPr horzOverflow="overflow">
                    <a:solidFill>
                      <a:schemeClr val="tx1">
                        <a:lumMod val="50000"/>
                        <a:lumOff val="50000"/>
                      </a:schemeClr>
                    </a:solidFill>
                  </a:tcPr>
                </a:tc>
                <a:extLst>
                  <a:ext uri="{0D108BD9-81ED-4DB2-BD59-A6C34878D82A}">
                    <a16:rowId xmlns:a16="http://schemas.microsoft.com/office/drawing/2014/main" val="10000"/>
                  </a:ext>
                </a:extLst>
              </a:tr>
              <a:tr h="4404237">
                <a:tc>
                  <a:txBody>
                    <a:bodyPr/>
                    <a:lstStyle/>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Behavior Contract </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A written agreement between two parties used to specify the contingent relationship between the completion of a behavior and access to - or delivery of - a specific reward.  The target behavior can be an academic (e.g., work completion, rate of oral reading fluency), behavioral (e.g., on task), or social (e.g., participate in a group). Contract may involve administrator, teacher, parent, and student.</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a:lnSpc>
                          <a:spcPct val="100000"/>
                        </a:lnSpc>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Behavior</a:t>
                      </a:r>
                      <a:endParaRPr lang="en-US" sz="1200" dirty="0">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400" dirty="0">
                          <a:effectLst/>
                          <a:latin typeface="+mn-lt"/>
                          <a:ea typeface="Times New Roman" panose="02020603050405020304" pitchFamily="18" charset="0"/>
                          <a:cs typeface="Times New Roman" panose="02020603050405020304" pitchFamily="18" charset="0"/>
                        </a:rPr>
                        <a:t>SRSS-E7 score: Moderate (4-8) </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400" i="1" dirty="0">
                          <a:effectLst/>
                          <a:latin typeface="+mn-lt"/>
                          <a:ea typeface="Times New Roman" panose="02020603050405020304" pitchFamily="18" charset="0"/>
                          <a:cs typeface="Times New Roman" panose="02020603050405020304" pitchFamily="18" charset="0"/>
                        </a:rPr>
                        <a:t>or</a:t>
                      </a:r>
                      <a:endParaRPr lang="en-US" sz="1200" dirty="0">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400" dirty="0">
                          <a:effectLst/>
                          <a:latin typeface="+mn-lt"/>
                          <a:ea typeface="Times New Roman" panose="02020603050405020304" pitchFamily="18" charset="0"/>
                          <a:cs typeface="Times New Roman" panose="02020603050405020304" pitchFamily="18" charset="0"/>
                        </a:rPr>
                        <a:t>SRSS-E7 score: High (9-21) </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400" i="1" dirty="0">
                          <a:effectLst/>
                          <a:latin typeface="+mn-lt"/>
                          <a:ea typeface="Times New Roman" panose="02020603050405020304" pitchFamily="18" charset="0"/>
                          <a:cs typeface="Times New Roman" panose="02020603050405020304" pitchFamily="18" charset="0"/>
                        </a:rPr>
                        <a:t>or</a:t>
                      </a:r>
                      <a:endParaRPr lang="en-US" sz="1200" dirty="0">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400" dirty="0">
                          <a:effectLst/>
                          <a:latin typeface="+mn-lt"/>
                          <a:ea typeface="Times New Roman" panose="02020603050405020304" pitchFamily="18" charset="0"/>
                          <a:cs typeface="Times New Roman" panose="02020603050405020304" pitchFamily="18" charset="0"/>
                        </a:rPr>
                        <a:t>2 or more office discipline referrals (ODR)</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400" i="1" dirty="0">
                          <a:effectLst/>
                          <a:latin typeface="+mn-lt"/>
                          <a:ea typeface="Times New Roman" panose="02020603050405020304" pitchFamily="18" charset="0"/>
                          <a:cs typeface="Times New Roman" panose="02020603050405020304" pitchFamily="18" charset="0"/>
                        </a:rPr>
                        <a:t>or</a:t>
                      </a:r>
                      <a:endParaRPr lang="en-US" sz="1200" dirty="0">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400" dirty="0">
                          <a:effectLst/>
                          <a:latin typeface="+mn-lt"/>
                          <a:ea typeface="Times New Roman" panose="02020603050405020304" pitchFamily="18" charset="0"/>
                          <a:cs typeface="Times New Roman" panose="02020603050405020304" pitchFamily="18" charset="0"/>
                        </a:rPr>
                        <a:t>2 or more </a:t>
                      </a:r>
                      <a:r>
                        <a:rPr lang="en-US" sz="1400" dirty="0" err="1">
                          <a:effectLst/>
                          <a:latin typeface="+mn-lt"/>
                          <a:ea typeface="Times New Roman" panose="02020603050405020304" pitchFamily="18" charset="0"/>
                          <a:cs typeface="Times New Roman" panose="02020603050405020304" pitchFamily="18" charset="0"/>
                        </a:rPr>
                        <a:t>tardies</a:t>
                      </a:r>
                      <a:r>
                        <a:rPr lang="en-US" sz="1400" dirty="0">
                          <a:effectLst/>
                          <a:latin typeface="+mn-lt"/>
                          <a:ea typeface="Times New Roman" panose="02020603050405020304" pitchFamily="18" charset="0"/>
                          <a:cs typeface="Times New Roman" panose="02020603050405020304" pitchFamily="18" charset="0"/>
                        </a:rPr>
                        <a:t>/absences per quarter</a:t>
                      </a:r>
                      <a:endParaRPr lang="en-US" sz="1200" dirty="0">
                        <a:effectLst/>
                        <a:latin typeface="+mn-lt"/>
                        <a:ea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___ AND   ___ OR</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Academic</a:t>
                      </a:r>
                      <a:endParaRPr lang="en-US" sz="1200" dirty="0">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400" dirty="0">
                          <a:effectLst/>
                          <a:latin typeface="+mn-lt"/>
                          <a:ea typeface="Times New Roman" panose="02020603050405020304" pitchFamily="18" charset="0"/>
                          <a:cs typeface="Times New Roman" panose="02020603050405020304" pitchFamily="18" charset="0"/>
                        </a:rPr>
                        <a:t>Report card: 1 or more course failures</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400" i="1" dirty="0">
                          <a:effectLst/>
                          <a:latin typeface="+mn-lt"/>
                          <a:ea typeface="Times New Roman" panose="02020603050405020304" pitchFamily="18" charset="0"/>
                          <a:cs typeface="Times New Roman" panose="02020603050405020304" pitchFamily="18" charset="0"/>
                        </a:rPr>
                        <a:t>or</a:t>
                      </a:r>
                      <a:endParaRPr lang="en-US" sz="1200" dirty="0">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400" dirty="0">
                          <a:effectLst/>
                          <a:latin typeface="+mn-lt"/>
                          <a:ea typeface="Times New Roman" panose="02020603050405020304" pitchFamily="18" charset="0"/>
                          <a:cs typeface="Times New Roman" panose="02020603050405020304" pitchFamily="18" charset="0"/>
                        </a:rPr>
                        <a:t>Skyward: 2 or more missing assignments</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400" i="1" dirty="0">
                          <a:effectLst/>
                          <a:latin typeface="+mn-lt"/>
                          <a:ea typeface="Times New Roman" panose="02020603050405020304" pitchFamily="18" charset="0"/>
                          <a:cs typeface="Times New Roman" panose="02020603050405020304" pitchFamily="18" charset="0"/>
                        </a:rPr>
                        <a:t>or</a:t>
                      </a:r>
                      <a:endParaRPr lang="en-US" sz="1200" dirty="0">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400" dirty="0" err="1">
                          <a:effectLst/>
                          <a:latin typeface="+mn-lt"/>
                          <a:ea typeface="Times New Roman" panose="02020603050405020304" pitchFamily="18" charset="0"/>
                          <a:cs typeface="Times New Roman" panose="02020603050405020304" pitchFamily="18" charset="0"/>
                        </a:rPr>
                        <a:t>AIMSweb</a:t>
                      </a:r>
                      <a:r>
                        <a:rPr lang="en-US" sz="1400" dirty="0">
                          <a:effectLst/>
                          <a:latin typeface="+mn-lt"/>
                          <a:ea typeface="Times New Roman" panose="02020603050405020304" pitchFamily="18" charset="0"/>
                          <a:cs typeface="Times New Roman" panose="02020603050405020304" pitchFamily="18" charset="0"/>
                        </a:rPr>
                        <a:t>: intensive or strategic level (math or reading)</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400" i="1" dirty="0">
                          <a:effectLst/>
                          <a:latin typeface="+mn-lt"/>
                          <a:ea typeface="Times New Roman" panose="02020603050405020304" pitchFamily="18" charset="0"/>
                          <a:cs typeface="Times New Roman" panose="02020603050405020304" pitchFamily="18" charset="0"/>
                        </a:rPr>
                        <a:t>or</a:t>
                      </a:r>
                      <a:endParaRPr lang="en-US" sz="1200" dirty="0">
                        <a:effectLst/>
                        <a:latin typeface="+mn-l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1400" dirty="0">
                          <a:effectLst/>
                          <a:latin typeface="+mn-lt"/>
                          <a:ea typeface="Times New Roman" panose="02020603050405020304" pitchFamily="18" charset="0"/>
                          <a:cs typeface="Times New Roman" panose="02020603050405020304" pitchFamily="18" charset="0"/>
                        </a:rPr>
                        <a:t>Below 2.5 GPA</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Target behavior defined in the behavior contract (e.g., % of assignments completed, rate of oral reading fluency)</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Passing grades on progress reports</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Social Validity</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Teacher: IRP-15</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Student: CIRP</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Treatment Integrity</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Implementation checklist &amp; treatment integrity checklist</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Successful completion of Behavior contract</a:t>
                      </a:r>
                      <a:endParaRPr lang="en-US" sz="1200" dirty="0">
                        <a:effectLst/>
                        <a:latin typeface="+mn-lt"/>
                        <a:ea typeface="Times New Roman" panose="02020603050405020304" pitchFamily="18" charset="0"/>
                        <a:cs typeface="Times New Roman" panose="02020603050405020304" pitchFamily="18" charset="0"/>
                      </a:endParaRPr>
                    </a:p>
                    <a:p>
                      <a:pPr marL="0" marR="0">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Times New Roman" panose="02020603050405020304" pitchFamily="18" charset="0"/>
                        <a:cs typeface="Times New Roman" panose="02020603050405020304" pitchFamily="18" charset="0"/>
                      </a:endParaRPr>
                    </a:p>
                    <a:p>
                      <a:pPr marL="0" marR="0">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SRSS-E7 score: Low (1-3)</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Passing grade on progress report or report card in the academic area of concern (or target behavior named in the behavior contract)</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0" y="6611779"/>
            <a:ext cx="5708915" cy="246221"/>
          </a:xfrm>
          <a:prstGeom prst="rect">
            <a:avLst/>
          </a:prstGeom>
          <a:noFill/>
        </p:spPr>
        <p:txBody>
          <a:bodyPr wrap="square" rtlCol="0">
            <a:spAutoFit/>
          </a:bodyPr>
          <a:lstStyle/>
          <a:p>
            <a:r>
              <a:rPr lang="en-US" sz="1000" dirty="0">
                <a:solidFill>
                  <a:schemeClr val="bg1">
                    <a:lumMod val="50000"/>
                  </a:schemeClr>
                </a:solidFill>
              </a:rPr>
              <a:t>For additional information, please see Lane, Kalberg, and Menzies (2009). Source: ci3t.org/pl </a:t>
            </a:r>
          </a:p>
        </p:txBody>
      </p:sp>
    </p:spTree>
    <p:custDataLst>
      <p:tags r:id="rId1"/>
    </p:custDataLst>
    <p:extLst>
      <p:ext uri="{BB962C8B-B14F-4D97-AF65-F5344CB8AC3E}">
        <p14:creationId xmlns:p14="http://schemas.microsoft.com/office/powerpoint/2010/main" val="22231123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1325563"/>
          </a:xfrm>
          <a:noFill/>
          <a:ln>
            <a:noFill/>
          </a:ln>
        </p:spPr>
        <p:txBody>
          <a:bodyPr>
            <a:noAutofit/>
          </a:bodyPr>
          <a:lstStyle/>
          <a:p>
            <a:r>
              <a:rPr lang="en-US" dirty="0"/>
              <a:t>Sample Secondary (Tier 2) Intervention Grid: MS/HS</a:t>
            </a:r>
          </a:p>
        </p:txBody>
      </p:sp>
      <p:graphicFrame>
        <p:nvGraphicFramePr>
          <p:cNvPr id="324649" name="Group 41"/>
          <p:cNvGraphicFramePr>
            <a:graphicFrameLocks noGrp="1"/>
          </p:cNvGraphicFramePr>
          <p:nvPr>
            <p:ph idx="1"/>
            <p:extLst>
              <p:ext uri="{D42A27DB-BD31-4B8C-83A1-F6EECF244321}">
                <p14:modId xmlns:p14="http://schemas.microsoft.com/office/powerpoint/2010/main" val="2882878016"/>
              </p:ext>
            </p:extLst>
          </p:nvPr>
        </p:nvGraphicFramePr>
        <p:xfrm>
          <a:off x="0" y="1825625"/>
          <a:ext cx="12191999" cy="5032375"/>
        </p:xfrm>
        <a:graphic>
          <a:graphicData uri="http://schemas.openxmlformats.org/drawingml/2006/table">
            <a:tbl>
              <a:tblPr>
                <a:tableStyleId>{D7AC3CCA-C797-4891-BE02-D94E43425B78}</a:tableStyleId>
              </a:tblPr>
              <a:tblGrid>
                <a:gridCol w="1844261">
                  <a:extLst>
                    <a:ext uri="{9D8B030D-6E8A-4147-A177-3AD203B41FA5}">
                      <a16:colId xmlns:a16="http://schemas.microsoft.com/office/drawing/2014/main" val="20000"/>
                    </a:ext>
                  </a:extLst>
                </a:gridCol>
                <a:gridCol w="3350591">
                  <a:extLst>
                    <a:ext uri="{9D8B030D-6E8A-4147-A177-3AD203B41FA5}">
                      <a16:colId xmlns:a16="http://schemas.microsoft.com/office/drawing/2014/main" val="20001"/>
                    </a:ext>
                  </a:extLst>
                </a:gridCol>
                <a:gridCol w="2257286">
                  <a:extLst>
                    <a:ext uri="{9D8B030D-6E8A-4147-A177-3AD203B41FA5}">
                      <a16:colId xmlns:a16="http://schemas.microsoft.com/office/drawing/2014/main" val="20002"/>
                    </a:ext>
                  </a:extLst>
                </a:gridCol>
                <a:gridCol w="2034209">
                  <a:extLst>
                    <a:ext uri="{9D8B030D-6E8A-4147-A177-3AD203B41FA5}">
                      <a16:colId xmlns:a16="http://schemas.microsoft.com/office/drawing/2014/main" val="20003"/>
                    </a:ext>
                  </a:extLst>
                </a:gridCol>
                <a:gridCol w="2705652">
                  <a:extLst>
                    <a:ext uri="{9D8B030D-6E8A-4147-A177-3AD203B41FA5}">
                      <a16:colId xmlns:a16="http://schemas.microsoft.com/office/drawing/2014/main" val="20004"/>
                    </a:ext>
                  </a:extLst>
                </a:gridCol>
              </a:tblGrid>
              <a:tr h="8727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chemeClr val="bg1"/>
                          </a:solidFill>
                          <a:effectLst/>
                        </a:rPr>
                        <a:t>Support</a:t>
                      </a:r>
                      <a:endParaRPr kumimoji="0" lang="en-US" sz="20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chemeClr val="bg1"/>
                          </a:solidFill>
                          <a:effectLst/>
                        </a:rPr>
                        <a:t>Description</a:t>
                      </a:r>
                      <a:endParaRPr kumimoji="0" lang="en-US" sz="20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chemeClr val="bg1"/>
                          </a:solidFill>
                          <a:effectLst/>
                        </a:rPr>
                        <a:t>School-wide Data: Entry Criteria</a:t>
                      </a:r>
                      <a:endParaRPr kumimoji="0" lang="en-US" sz="2000" b="1" i="0" u="none" strike="noStrike" cap="none" normalizeH="0" baseline="0" dirty="0">
                        <a:ln>
                          <a:noFill/>
                        </a:ln>
                        <a:solidFill>
                          <a:schemeClr val="bg1"/>
                        </a:solidFill>
                        <a:effectLst/>
                        <a:latin typeface="Calibri" pitchFamily="34" charset="0"/>
                        <a:cs typeface="Times New Roman" pitchFamily="18"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chemeClr val="bg1"/>
                          </a:solidFill>
                          <a:effectLst/>
                        </a:rPr>
                        <a:t>Data to Monitor Progress</a:t>
                      </a:r>
                      <a:endParaRPr kumimoji="0" lang="en-US" sz="18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chemeClr val="bg1"/>
                          </a:solidFill>
                          <a:effectLst/>
                        </a:rPr>
                        <a:t>Exit Criteria</a:t>
                      </a:r>
                      <a:endParaRPr kumimoji="0" lang="en-US" sz="2000" b="1" i="0" u="none" strike="noStrike" cap="none" normalizeH="0" baseline="0" dirty="0">
                        <a:ln>
                          <a:noFill/>
                        </a:ln>
                        <a:solidFill>
                          <a:schemeClr val="bg1"/>
                        </a:solidFill>
                        <a:effectLst/>
                        <a:latin typeface="Calibri" pitchFamily="34" charset="0"/>
                        <a:cs typeface="Times New Roman" pitchFamily="18" charset="0"/>
                      </a:endParaRPr>
                    </a:p>
                  </a:txBody>
                  <a:tcPr horzOverflow="overflow">
                    <a:solidFill>
                      <a:schemeClr val="tx1">
                        <a:lumMod val="50000"/>
                        <a:lumOff val="50000"/>
                      </a:schemeClr>
                    </a:solidFill>
                  </a:tcPr>
                </a:tc>
                <a:extLst>
                  <a:ext uri="{0D108BD9-81ED-4DB2-BD59-A6C34878D82A}">
                    <a16:rowId xmlns:a16="http://schemas.microsoft.com/office/drawing/2014/main" val="10000"/>
                  </a:ext>
                </a:extLst>
              </a:tr>
              <a:tr h="20798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Mentoring Program </a:t>
                      </a:r>
                      <a:endParaRPr kumimoji="0" lang="en-US" sz="1500" b="1" i="0" u="none" strike="noStrike" cap="none" normalizeH="0" baseline="0" dirty="0">
                        <a:ln>
                          <a:noFill/>
                        </a:ln>
                        <a:solidFill>
                          <a:schemeClr val="tx1"/>
                        </a:solidFill>
                        <a:effectLst/>
                        <a:latin typeface="Calibri" pitchFamily="34" charset="0"/>
                        <a:cs typeface="Arial"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Focus is on academic achievement, character development, problem-solving skills, improving self-esteem, relationships with adults and peers, and school attendance. Solicit teachers (volunteers) to serve as mentors.</a:t>
                      </a:r>
                      <a:endParaRPr kumimoji="0" lang="en-US" sz="1500" b="0" i="0" u="none" strike="noStrike" cap="none" normalizeH="0" baseline="0" dirty="0">
                        <a:ln>
                          <a:noFill/>
                        </a:ln>
                        <a:solidFill>
                          <a:schemeClr val="tx1"/>
                        </a:solidFill>
                        <a:effectLst/>
                        <a:latin typeface="Calibri" pitchFamily="34" charset="0"/>
                        <a:cs typeface="Arial"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10</a:t>
                      </a:r>
                      <a:r>
                        <a:rPr kumimoji="0" lang="en-US" sz="1500" u="none" strike="noStrike" cap="none" normalizeH="0" baseline="30000" dirty="0">
                          <a:ln>
                            <a:noFill/>
                          </a:ln>
                          <a:effectLst/>
                        </a:rPr>
                        <a:t>th</a:t>
                      </a:r>
                      <a:r>
                        <a:rPr kumimoji="0" lang="en-US" sz="1500" u="none" strike="noStrike" cap="none" normalizeH="0" baseline="0" dirty="0">
                          <a:ln>
                            <a:noFill/>
                          </a:ln>
                          <a:effectLst/>
                        </a:rPr>
                        <a:t>/11</a:t>
                      </a:r>
                      <a:r>
                        <a:rPr kumimoji="0" lang="en-US" sz="1500" u="none" strike="noStrike" cap="none" normalizeH="0" baseline="30000" dirty="0">
                          <a:ln>
                            <a:noFill/>
                          </a:ln>
                          <a:effectLst/>
                        </a:rPr>
                        <a:t>th</a:t>
                      </a:r>
                      <a:r>
                        <a:rPr kumimoji="0" lang="en-US" sz="1500" u="none" strike="noStrike" cap="none" normalizeH="0" baseline="0" dirty="0">
                          <a:ln>
                            <a:noFill/>
                          </a:ln>
                          <a:effectLst/>
                        </a:rPr>
                        <a:t> graders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Behavior: SRSS: High (9-21) or Moderate (4-8) by either 2</a:t>
                      </a:r>
                      <a:r>
                        <a:rPr kumimoji="0" lang="en-US" sz="1500" u="none" strike="noStrike" cap="none" normalizeH="0" baseline="30000" dirty="0">
                          <a:ln>
                            <a:noFill/>
                          </a:ln>
                          <a:effectLst/>
                        </a:rPr>
                        <a:t>nd</a:t>
                      </a:r>
                      <a:r>
                        <a:rPr kumimoji="0" lang="en-US" sz="1500" u="none" strike="noStrike" cap="none" normalizeH="0" baseline="0" dirty="0">
                          <a:ln>
                            <a:noFill/>
                          </a:ln>
                          <a:effectLst/>
                        </a:rPr>
                        <a:t> or 7</a:t>
                      </a:r>
                      <a:r>
                        <a:rPr kumimoji="0" lang="en-US" sz="1500" u="none" strike="noStrike" cap="none" normalizeH="0" baseline="30000" dirty="0">
                          <a:ln>
                            <a:noFill/>
                          </a:ln>
                          <a:effectLst/>
                        </a:rPr>
                        <a:t>th</a:t>
                      </a:r>
                      <a:r>
                        <a:rPr kumimoji="0" lang="en-US" sz="1500" u="none" strike="noStrike" cap="none" normalizeH="0" baseline="0" dirty="0">
                          <a:ln>
                            <a:noFill/>
                          </a:ln>
                          <a:effectLst/>
                        </a:rPr>
                        <a:t> period teacher;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ODR ≥ 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Academic: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GPA ≤ 2.75</a:t>
                      </a:r>
                      <a:endParaRPr kumimoji="0" lang="en-US" sz="1500" b="0" i="0" u="none" strike="noStrike" cap="none" normalizeH="0" baseline="0" dirty="0">
                        <a:ln>
                          <a:noFill/>
                        </a:ln>
                        <a:solidFill>
                          <a:schemeClr val="tx1"/>
                        </a:solidFill>
                        <a:effectLst/>
                        <a:latin typeface="Calibri" pitchFamily="34" charset="0"/>
                        <a:cs typeface="Arial"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200000"/>
                        <a:buFontTx/>
                        <a:buNone/>
                        <a:tabLst/>
                      </a:pPr>
                      <a:r>
                        <a:rPr kumimoji="0" lang="en-US" sz="1500" u="none" strike="noStrike" cap="none" normalizeH="0" baseline="0" dirty="0">
                          <a:ln>
                            <a:noFill/>
                          </a:ln>
                          <a:effectLst/>
                        </a:rPr>
                        <a:t>Increase of GPA</a:t>
                      </a:r>
                    </a:p>
                    <a:p>
                      <a:pPr marL="0" marR="0" lvl="0" indent="0" algn="l" defTabSz="914400" rtl="0" eaLnBrk="1" fontAlgn="base" latinLnBrk="0" hangingPunct="1">
                        <a:lnSpc>
                          <a:spcPct val="100000"/>
                        </a:lnSpc>
                        <a:spcBef>
                          <a:spcPct val="0"/>
                        </a:spcBef>
                        <a:spcAft>
                          <a:spcPct val="0"/>
                        </a:spcAft>
                        <a:buClrTx/>
                        <a:buSzPct val="200000"/>
                        <a:buFontTx/>
                        <a:buNone/>
                        <a:tabLst/>
                      </a:pPr>
                      <a:r>
                        <a:rPr kumimoji="0" lang="en-US" sz="1500" u="none" strike="noStrike" cap="none" normalizeH="0" baseline="0" dirty="0">
                          <a:ln>
                            <a:noFill/>
                          </a:ln>
                          <a:effectLst/>
                        </a:rPr>
                        <a:t>Decrease of ODR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a:ln>
                          <a:noFill/>
                        </a:ln>
                        <a:solidFill>
                          <a:schemeClr val="tx1"/>
                        </a:solidFill>
                        <a:effectLst/>
                        <a:latin typeface="+mn-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mn-lt"/>
                          <a:cs typeface="Arial" pitchFamily="34" charset="0"/>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400" b="0" i="0" u="none" strike="noStrike" cap="none" normalizeH="0" baseline="0" dirty="0">
                        <a:ln>
                          <a:noFill/>
                        </a:ln>
                        <a:solidFill>
                          <a:schemeClr val="tx1"/>
                        </a:solidFill>
                        <a:effectLst/>
                        <a:latin typeface="+mn-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mn-lt"/>
                          <a:cs typeface="Arial" pitchFamily="34" charset="0"/>
                        </a:rPr>
                        <a:t>Social Validity</a:t>
                      </a:r>
                    </a:p>
                    <a:p>
                      <a:pPr marL="0" marR="0" lvl="0" indent="0" algn="l" defTabSz="914400" rtl="0" eaLnBrk="1" fontAlgn="base" latinLnBrk="0" hangingPunct="1">
                        <a:lnSpc>
                          <a:spcPct val="100000"/>
                        </a:lnSpc>
                        <a:spcBef>
                          <a:spcPct val="0"/>
                        </a:spcBef>
                        <a:spcAft>
                          <a:spcPct val="0"/>
                        </a:spcAft>
                        <a:buClrTx/>
                        <a:buSzPct val="200000"/>
                        <a:buFontTx/>
                        <a:buNone/>
                        <a:tabLst/>
                      </a:pPr>
                      <a:endParaRPr kumimoji="0" lang="en-US" sz="1500" b="0" i="0" u="none" strike="noStrike" cap="none" normalizeH="0" baseline="0" dirty="0">
                        <a:ln>
                          <a:noFill/>
                        </a:ln>
                        <a:solidFill>
                          <a:schemeClr val="tx1"/>
                        </a:solidFill>
                        <a:effectLst/>
                        <a:latin typeface="Calibri" pitchFamily="34" charset="0"/>
                        <a:cs typeface="Arial"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Yearlong support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Students who no longer meet criteria next fall</a:t>
                      </a:r>
                      <a:endParaRPr kumimoji="0" lang="en-US" sz="1500" b="0" i="0" u="none" strike="noStrike" cap="none" normalizeH="0" baseline="0" dirty="0">
                        <a:ln>
                          <a:noFill/>
                        </a:ln>
                        <a:solidFill>
                          <a:schemeClr val="tx1"/>
                        </a:solidFill>
                        <a:effectLst/>
                        <a:latin typeface="Calibri" pitchFamily="34" charset="0"/>
                        <a:cs typeface="Arial" charset="0"/>
                      </a:endParaRPr>
                    </a:p>
                  </a:txBody>
                  <a:tcPr horzOverflow="overflow">
                    <a:solidFill>
                      <a:schemeClr val="bg1"/>
                    </a:solidFill>
                  </a:tcPr>
                </a:tc>
                <a:extLst>
                  <a:ext uri="{0D108BD9-81ED-4DB2-BD59-A6C34878D82A}">
                    <a16:rowId xmlns:a16="http://schemas.microsoft.com/office/drawing/2014/main" val="10001"/>
                  </a:ext>
                </a:extLst>
              </a:tr>
              <a:tr h="20798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Star Counseling </a:t>
                      </a:r>
                      <a:endParaRPr kumimoji="0" lang="en-US" sz="1500" b="1" i="0" u="none" strike="noStrike" cap="none" normalizeH="0" baseline="0" dirty="0">
                        <a:ln>
                          <a:noFill/>
                        </a:ln>
                        <a:solidFill>
                          <a:schemeClr val="bg1"/>
                        </a:solidFill>
                        <a:effectLst/>
                        <a:latin typeface="Calibri" pitchFamily="34" charset="0"/>
                        <a:cs typeface="Arial"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 Individual or group counseling (as deemed appropriate by STARS Specialist) to focus on skills to create school success.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Counseling services will be determined by STARS intake paperwork and individual specific needs. </a:t>
                      </a:r>
                      <a:endParaRPr kumimoji="0" lang="en-US" sz="1500" b="0" i="1" u="none" strike="noStrike" cap="none" normalizeH="0" baseline="0" dirty="0">
                        <a:ln>
                          <a:noFill/>
                        </a:ln>
                        <a:solidFill>
                          <a:schemeClr val="bg1"/>
                        </a:solidFill>
                        <a:effectLst/>
                        <a:latin typeface="Calibri" pitchFamily="34" charset="0"/>
                        <a:cs typeface="Arial"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9</a:t>
                      </a:r>
                      <a:r>
                        <a:rPr kumimoji="0" lang="en-US" sz="1500" u="none" strike="noStrike" cap="none" normalizeH="0" baseline="30000" dirty="0">
                          <a:ln>
                            <a:noFill/>
                          </a:ln>
                          <a:effectLst/>
                        </a:rPr>
                        <a:t>th</a:t>
                      </a:r>
                      <a:r>
                        <a:rPr kumimoji="0" lang="en-US" sz="1500" u="none" strike="noStrike" cap="none" normalizeH="0" baseline="0" dirty="0">
                          <a:ln>
                            <a:noFill/>
                          </a:ln>
                          <a:effectLst/>
                        </a:rPr>
                        <a:t> -12</a:t>
                      </a:r>
                      <a:r>
                        <a:rPr kumimoji="0" lang="en-US" sz="1500" u="none" strike="noStrike" cap="none" normalizeH="0" baseline="30000" dirty="0">
                          <a:ln>
                            <a:noFill/>
                          </a:ln>
                          <a:effectLst/>
                        </a:rPr>
                        <a:t>th</a:t>
                      </a:r>
                      <a:r>
                        <a:rPr kumimoji="0" lang="en-US" sz="1500" u="none" strike="noStrike" cap="none" normalizeH="0" baseline="0" dirty="0">
                          <a:ln>
                            <a:noFill/>
                          </a:ln>
                          <a:effectLst/>
                        </a:rPr>
                        <a:t> graders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Behavior: SRSS: High (9-21) or Moderate (4-8) by either 2</a:t>
                      </a:r>
                      <a:r>
                        <a:rPr kumimoji="0" lang="en-US" sz="1500" u="none" strike="noStrike" cap="none" normalizeH="0" baseline="30000" dirty="0">
                          <a:ln>
                            <a:noFill/>
                          </a:ln>
                          <a:effectLst/>
                        </a:rPr>
                        <a:t>nd</a:t>
                      </a:r>
                      <a:r>
                        <a:rPr kumimoji="0" lang="en-US" sz="1500" u="none" strike="noStrike" cap="none" normalizeH="0" baseline="0" dirty="0">
                          <a:ln>
                            <a:noFill/>
                          </a:ln>
                          <a:effectLst/>
                        </a:rPr>
                        <a:t> or 7</a:t>
                      </a:r>
                      <a:r>
                        <a:rPr kumimoji="0" lang="en-US" sz="1500" u="none" strike="noStrike" cap="none" normalizeH="0" baseline="30000" dirty="0">
                          <a:ln>
                            <a:noFill/>
                          </a:ln>
                          <a:effectLst/>
                        </a:rPr>
                        <a:t>th</a:t>
                      </a:r>
                      <a:r>
                        <a:rPr kumimoji="0" lang="en-US" sz="1500" u="none" strike="noStrike" cap="none" normalizeH="0" baseline="0" dirty="0">
                          <a:ln>
                            <a:noFill/>
                          </a:ln>
                          <a:effectLst/>
                        </a:rPr>
                        <a:t> period teacher;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ODR ≥ 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Academic: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GPA ≤ 2.75</a:t>
                      </a:r>
                      <a:endParaRPr kumimoji="0" lang="en-US" sz="1500" b="0" i="0" u="none" strike="noStrike" cap="none" normalizeH="0" baseline="0" dirty="0">
                        <a:ln>
                          <a:noFill/>
                        </a:ln>
                        <a:solidFill>
                          <a:schemeClr val="bg1"/>
                        </a:solidFill>
                        <a:effectLst/>
                        <a:latin typeface="Calibri" pitchFamily="34" charset="0"/>
                        <a:cs typeface="Arial"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200000"/>
                        <a:buFontTx/>
                        <a:buNone/>
                        <a:tabLst/>
                      </a:pPr>
                      <a:r>
                        <a:rPr kumimoji="0" lang="en-US" sz="1500" u="none" strike="noStrike" cap="none" normalizeH="0" baseline="0" dirty="0">
                          <a:ln>
                            <a:noFill/>
                          </a:ln>
                          <a:effectLst/>
                        </a:rPr>
                        <a:t>Participation in interventions recommended by the STARS counselor.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a:ln>
                          <a:noFill/>
                        </a:ln>
                        <a:solidFill>
                          <a:schemeClr val="tx1"/>
                        </a:solidFill>
                        <a:effectLst/>
                        <a:latin typeface="+mn-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mn-lt"/>
                          <a:cs typeface="Arial" pitchFamily="34" charset="0"/>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400" b="0" i="0" u="none" strike="noStrike" cap="none" normalizeH="0" baseline="0" dirty="0">
                        <a:ln>
                          <a:noFill/>
                        </a:ln>
                        <a:solidFill>
                          <a:schemeClr val="tx1"/>
                        </a:solidFill>
                        <a:effectLst/>
                        <a:latin typeface="+mn-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mn-lt"/>
                          <a:cs typeface="Arial" pitchFamily="34" charset="0"/>
                        </a:rPr>
                        <a:t>Social Validity</a:t>
                      </a: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STARS counselor determination </a:t>
                      </a:r>
                      <a:endParaRPr kumimoji="0" lang="en-US" sz="1500" b="0" i="0" u="none" strike="noStrike" cap="none" normalizeH="0" baseline="0" dirty="0">
                        <a:ln>
                          <a:noFill/>
                        </a:ln>
                        <a:solidFill>
                          <a:schemeClr val="bg1"/>
                        </a:solidFill>
                        <a:effectLst/>
                        <a:latin typeface="Calibri" pitchFamily="34" charset="0"/>
                        <a:cs typeface="Arial" charset="0"/>
                      </a:endParaRPr>
                    </a:p>
                  </a:txBody>
                  <a:tcPr horzOverflow="overflow">
                    <a:solidFill>
                      <a:schemeClr val="bg1"/>
                    </a:solidFill>
                  </a:tcPr>
                </a:tc>
                <a:extLst>
                  <a:ext uri="{0D108BD9-81ED-4DB2-BD59-A6C34878D82A}">
                    <a16:rowId xmlns:a16="http://schemas.microsoft.com/office/drawing/2014/main" val="10002"/>
                  </a:ext>
                </a:extLst>
              </a:tr>
            </a:tbl>
          </a:graphicData>
        </a:graphic>
      </p:graphicFrame>
      <p:sp>
        <p:nvSpPr>
          <p:cNvPr id="4" name="TextBox 3"/>
          <p:cNvSpPr txBox="1"/>
          <p:nvPr/>
        </p:nvSpPr>
        <p:spPr>
          <a:xfrm>
            <a:off x="0" y="6611779"/>
            <a:ext cx="4395487" cy="246221"/>
          </a:xfrm>
          <a:prstGeom prst="rect">
            <a:avLst/>
          </a:prstGeom>
          <a:noFill/>
        </p:spPr>
        <p:txBody>
          <a:bodyPr wrap="square" rtlCol="0">
            <a:spAutoFit/>
          </a:bodyPr>
          <a:lstStyle/>
          <a:p>
            <a:r>
              <a:rPr lang="en-US" sz="1000" dirty="0">
                <a:solidFill>
                  <a:schemeClr val="tx1">
                    <a:lumMod val="65000"/>
                    <a:lumOff val="35000"/>
                  </a:schemeClr>
                </a:solidFill>
              </a:rPr>
              <a:t>For additional information, please see Lane, </a:t>
            </a:r>
            <a:r>
              <a:rPr lang="en-US" sz="1000" dirty="0" err="1">
                <a:solidFill>
                  <a:schemeClr val="tx1">
                    <a:lumMod val="65000"/>
                    <a:lumOff val="35000"/>
                  </a:schemeClr>
                </a:solidFill>
              </a:rPr>
              <a:t>Kalberg</a:t>
            </a:r>
            <a:r>
              <a:rPr lang="en-US" sz="1000" dirty="0">
                <a:solidFill>
                  <a:schemeClr val="tx1">
                    <a:lumMod val="65000"/>
                    <a:lumOff val="35000"/>
                  </a:schemeClr>
                </a:solidFill>
              </a:rPr>
              <a:t>, and Menzies (2009).</a:t>
            </a:r>
          </a:p>
        </p:txBody>
      </p:sp>
    </p:spTree>
    <p:custDataLst>
      <p:tags r:id="rId1"/>
    </p:custDataLst>
    <p:extLst>
      <p:ext uri="{BB962C8B-B14F-4D97-AF65-F5344CB8AC3E}">
        <p14:creationId xmlns:p14="http://schemas.microsoft.com/office/powerpoint/2010/main" val="9707213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noFill/>
          <a:ln>
            <a:noFill/>
          </a:ln>
        </p:spPr>
        <p:txBody>
          <a:bodyPr>
            <a:normAutofit/>
          </a:bodyPr>
          <a:lstStyle/>
          <a:p>
            <a:r>
              <a:rPr lang="en-US" dirty="0"/>
              <a:t>Building Your Ci3T Blueprint E Secondary (Tier 2) Intervention Grid</a:t>
            </a:r>
          </a:p>
        </p:txBody>
      </p:sp>
      <p:sp>
        <p:nvSpPr>
          <p:cNvPr id="13" name="TextBox 12"/>
          <p:cNvSpPr txBox="1"/>
          <p:nvPr/>
        </p:nvSpPr>
        <p:spPr>
          <a:xfrm>
            <a:off x="702527" y="1696095"/>
            <a:ext cx="10946678" cy="1384995"/>
          </a:xfrm>
          <a:prstGeom prst="rect">
            <a:avLst/>
          </a:prstGeom>
          <a:noFill/>
        </p:spPr>
        <p:txBody>
          <a:bodyPr wrap="square">
            <a:spAutoFit/>
          </a:bodyPr>
          <a:lstStyle/>
          <a:p>
            <a:pPr marL="342900" indent="-342900">
              <a:buClr>
                <a:schemeClr val="tx1">
                  <a:lumMod val="65000"/>
                  <a:lumOff val="35000"/>
                </a:schemeClr>
              </a:buClr>
              <a:buFont typeface="Arial" pitchFamily="34" charset="0"/>
              <a:buChar char="•"/>
              <a:defRPr/>
            </a:pPr>
            <a:r>
              <a:rPr lang="en-US" sz="2400" dirty="0">
                <a:solidFill>
                  <a:schemeClr val="tx2"/>
                </a:solidFill>
                <a:latin typeface="Arial" pitchFamily="34" charset="0"/>
                <a:cs typeface="Arial" pitchFamily="34" charset="0"/>
              </a:rPr>
              <a:t>Work with your grade level teams or departments to make a list of the supports currently in your building  </a:t>
            </a:r>
          </a:p>
          <a:p>
            <a:pPr marL="171450" indent="-171450">
              <a:buClr>
                <a:schemeClr val="tx1">
                  <a:lumMod val="65000"/>
                  <a:lumOff val="35000"/>
                </a:schemeClr>
              </a:buClr>
              <a:buFont typeface="Arial" pitchFamily="34" charset="0"/>
              <a:buChar char="•"/>
              <a:defRPr/>
            </a:pPr>
            <a:endParaRPr lang="en-US" sz="1200" dirty="0">
              <a:solidFill>
                <a:schemeClr val="tx2"/>
              </a:solidFill>
              <a:latin typeface="Arial" pitchFamily="34" charset="0"/>
              <a:cs typeface="Arial" pitchFamily="34" charset="0"/>
            </a:endParaRPr>
          </a:p>
          <a:p>
            <a:pPr marL="342900" indent="-342900">
              <a:buClr>
                <a:schemeClr val="tx1">
                  <a:lumMod val="65000"/>
                  <a:lumOff val="35000"/>
                </a:schemeClr>
              </a:buClr>
              <a:buFont typeface="Arial" pitchFamily="34" charset="0"/>
              <a:buChar char="•"/>
              <a:defRPr/>
            </a:pPr>
            <a:r>
              <a:rPr lang="en-US" sz="2400" dirty="0">
                <a:solidFill>
                  <a:schemeClr val="tx2"/>
                </a:solidFill>
                <a:latin typeface="Arial" pitchFamily="34" charset="0"/>
                <a:cs typeface="Arial" pitchFamily="34" charset="0"/>
              </a:rPr>
              <a:t>Write a brief description of each support (behavioral, academic, and social)</a:t>
            </a:r>
          </a:p>
        </p:txBody>
      </p:sp>
      <p:graphicFrame>
        <p:nvGraphicFramePr>
          <p:cNvPr id="14" name="Table 13"/>
          <p:cNvGraphicFramePr>
            <a:graphicFrameLocks noGrp="1"/>
          </p:cNvGraphicFramePr>
          <p:nvPr>
            <p:extLst>
              <p:ext uri="{D42A27DB-BD31-4B8C-83A1-F6EECF244321}">
                <p14:modId xmlns:p14="http://schemas.microsoft.com/office/powerpoint/2010/main" val="192097627"/>
              </p:ext>
            </p:extLst>
          </p:nvPr>
        </p:nvGraphicFramePr>
        <p:xfrm>
          <a:off x="1066800" y="3205308"/>
          <a:ext cx="10058400" cy="3505200"/>
        </p:xfrm>
        <a:graphic>
          <a:graphicData uri="http://schemas.openxmlformats.org/drawingml/2006/table">
            <a:tbl>
              <a:tblPr firstRow="1">
                <a:tableStyleId>{5940675A-B579-460E-94D1-54222C63F5DA}</a:tableStyleId>
              </a:tblPr>
              <a:tblGrid>
                <a:gridCol w="2990335">
                  <a:extLst>
                    <a:ext uri="{9D8B030D-6E8A-4147-A177-3AD203B41FA5}">
                      <a16:colId xmlns:a16="http://schemas.microsoft.com/office/drawing/2014/main" val="20000"/>
                    </a:ext>
                  </a:extLst>
                </a:gridCol>
                <a:gridCol w="7068065">
                  <a:extLst>
                    <a:ext uri="{9D8B030D-6E8A-4147-A177-3AD203B41FA5}">
                      <a16:colId xmlns:a16="http://schemas.microsoft.com/office/drawing/2014/main" val="20001"/>
                    </a:ext>
                  </a:extLst>
                </a:gridCol>
              </a:tblGrid>
              <a:tr h="7477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dirty="0">
                          <a:ln>
                            <a:noFill/>
                          </a:ln>
                          <a:solidFill>
                            <a:schemeClr val="bg1"/>
                          </a:solidFill>
                          <a:effectLst/>
                        </a:rPr>
                        <a:t>Support</a:t>
                      </a:r>
                      <a:endParaRPr kumimoji="0" lang="en-US" sz="2800" b="1" i="0" u="none" strike="noStrike" cap="none" normalizeH="0" baseline="0" dirty="0">
                        <a:ln>
                          <a:noFill/>
                        </a:ln>
                        <a:solidFill>
                          <a:schemeClr val="bg1"/>
                        </a:solidFill>
                        <a:effectLst/>
                        <a:latin typeface="Arial" pitchFamily="34" charset="0"/>
                        <a:cs typeface="Arial" pitchFamily="34" charset="0"/>
                      </a:endParaRPr>
                    </a:p>
                  </a:txBody>
                  <a:tcPr marL="49643" marR="49643" marT="0" marB="0" horzOverflow="overflow">
                    <a:solidFill>
                      <a:schemeClr val="accent5">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dirty="0">
                          <a:ln>
                            <a:noFill/>
                          </a:ln>
                          <a:solidFill>
                            <a:schemeClr val="bg1"/>
                          </a:solidFill>
                          <a:effectLst/>
                        </a:rPr>
                        <a:t>Description</a:t>
                      </a:r>
                      <a:endParaRPr kumimoji="0" lang="en-US" sz="2800" b="1" i="0" u="none" strike="noStrike" cap="none" normalizeH="0" baseline="0" dirty="0">
                        <a:ln>
                          <a:noFill/>
                        </a:ln>
                        <a:solidFill>
                          <a:schemeClr val="bg1"/>
                        </a:solidFill>
                        <a:effectLst/>
                        <a:latin typeface="Arial" pitchFamily="34" charset="0"/>
                        <a:cs typeface="Arial" pitchFamily="34" charset="0"/>
                      </a:endParaRPr>
                    </a:p>
                  </a:txBody>
                  <a:tcPr marL="49643" marR="49643" marT="0" marB="0" horzOverflow="overflow">
                    <a:solidFill>
                      <a:schemeClr val="accent5">
                        <a:lumMod val="75000"/>
                      </a:schemeClr>
                    </a:solidFill>
                  </a:tcPr>
                </a:tc>
                <a:extLst>
                  <a:ext uri="{0D108BD9-81ED-4DB2-BD59-A6C34878D82A}">
                    <a16:rowId xmlns:a16="http://schemas.microsoft.com/office/drawing/2014/main" val="10000"/>
                  </a:ext>
                </a:extLst>
              </a:tr>
              <a:tr h="27574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dirty="0"/>
                        <a:t>Study Skills Group</a:t>
                      </a:r>
                      <a:endParaRPr kumimoji="0" lang="en-US" sz="3600" b="0" i="0" u="none" strike="noStrike" cap="none" normalizeH="0" baseline="0" dirty="0">
                        <a:ln>
                          <a:noFill/>
                        </a:ln>
                        <a:solidFill>
                          <a:schemeClr val="bg1"/>
                        </a:solidFill>
                        <a:effectLst/>
                        <a:latin typeface="Arial" pitchFamily="34" charset="0"/>
                        <a:cs typeface="Arial" pitchFamily="34" charset="0"/>
                      </a:endParaRPr>
                    </a:p>
                  </a:txBody>
                  <a:tcPr marL="49643" marR="49643"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dirty="0"/>
                        <a:t>Identified students meet three days a week during the enrichment block in which 30 min lessons are taught focusing on study skill strategies. This group can be run by teachers, trained parent volunteers, or paraprofessionals in a designated classroom, an office, or in the school library or cafeteria.</a:t>
                      </a:r>
                      <a:endParaRPr kumimoji="0" lang="en-US" sz="3600" b="0" i="0" u="none" strike="noStrike" cap="none" normalizeH="0" baseline="0" dirty="0">
                        <a:ln>
                          <a:noFill/>
                        </a:ln>
                        <a:solidFill>
                          <a:schemeClr val="bg1"/>
                        </a:solidFill>
                        <a:effectLst/>
                        <a:latin typeface="Arial" pitchFamily="34" charset="0"/>
                        <a:cs typeface="Arial" pitchFamily="34" charset="0"/>
                      </a:endParaRPr>
                    </a:p>
                  </a:txBody>
                  <a:tcPr marL="49643" marR="49643" marT="0" marB="0" horzOverflow="overflow"/>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38751054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70C17A2D-B8AE-AB89-8496-7D75D1133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1B9456-89D3-68A0-6147-3A6865884808}"/>
              </a:ext>
            </a:extLst>
          </p:cNvPr>
          <p:cNvSpPr txBox="1">
            <a:spLocks/>
          </p:cNvSpPr>
          <p:nvPr/>
        </p:nvSpPr>
        <p:spPr>
          <a:xfrm>
            <a:off x="1905001" y="152400"/>
            <a:ext cx="8305800" cy="838200"/>
          </a:xfrm>
          <a:prstGeom prst="rect">
            <a:avLst/>
          </a:prstGeom>
          <a:noFill/>
          <a:ln w="19050" cap="flat" cmpd="sng" algn="ctr">
            <a:noFill/>
            <a:prstDash val="solid"/>
            <a:miter lim="800000"/>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400" dirty="0">
                <a:solidFill>
                  <a:schemeClr val="tx1"/>
                </a:solidFill>
                <a:latin typeface="+mj-lt"/>
                <a:cs typeface="Times New Roman" pitchFamily="18" charset="0"/>
              </a:rPr>
              <a:t>Secondary (Tier 2) Intervention Grid</a:t>
            </a:r>
          </a:p>
        </p:txBody>
      </p:sp>
      <p:pic>
        <p:nvPicPr>
          <p:cNvPr id="3" name="Picture 2" title="Ci3T Blueprint E">
            <a:extLst>
              <a:ext uri="{FF2B5EF4-FFF2-40B4-BE49-F238E27FC236}">
                <a16:creationId xmlns:a16="http://schemas.microsoft.com/office/drawing/2014/main" id="{03A70F3D-1DFB-6647-353D-9F88E5596D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139" y="182880"/>
            <a:ext cx="8401722" cy="6492240"/>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46D8EFCC-259D-0D74-9059-A0C93F656DCA}"/>
              </a:ext>
            </a:extLst>
          </p:cNvPr>
          <p:cNvSpPr/>
          <p:nvPr/>
        </p:nvSpPr>
        <p:spPr>
          <a:xfrm>
            <a:off x="2229602" y="1023729"/>
            <a:ext cx="2961860" cy="427303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Curved Up Arrow 8">
            <a:extLst>
              <a:ext uri="{FF2B5EF4-FFF2-40B4-BE49-F238E27FC236}">
                <a16:creationId xmlns:a16="http://schemas.microsoft.com/office/drawing/2014/main" id="{8108BDA1-21FD-3B18-EE5E-D6EB623FC659}"/>
              </a:ext>
            </a:extLst>
          </p:cNvPr>
          <p:cNvSpPr/>
          <p:nvPr/>
        </p:nvSpPr>
        <p:spPr>
          <a:xfrm flipV="1">
            <a:off x="2672748" y="132522"/>
            <a:ext cx="1663949" cy="762000"/>
          </a:xfrm>
          <a:prstGeom prst="curvedUp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800" dirty="0">
              <a:solidFill>
                <a:prstClr val="black"/>
              </a:solidFill>
            </a:endParaRPr>
          </a:p>
        </p:txBody>
      </p:sp>
      <p:sp>
        <p:nvSpPr>
          <p:cNvPr id="7" name="Rounded Rectangle 1">
            <a:extLst>
              <a:ext uri="{FF2B5EF4-FFF2-40B4-BE49-F238E27FC236}">
                <a16:creationId xmlns:a16="http://schemas.microsoft.com/office/drawing/2014/main" id="{18E46C77-AC8A-8AC7-1DF8-F0FF58C65EA4}"/>
              </a:ext>
            </a:extLst>
          </p:cNvPr>
          <p:cNvSpPr/>
          <p:nvPr/>
        </p:nvSpPr>
        <p:spPr>
          <a:xfrm>
            <a:off x="4563732" y="3971402"/>
            <a:ext cx="6999418" cy="1757327"/>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63850"/>
                </a:solidFill>
                <a:effectLst/>
                <a:uLnTx/>
                <a:uFillTx/>
                <a:latin typeface="Calibri" panose="020F0502020204030204"/>
                <a:ea typeface="+mn-ea"/>
                <a:cs typeface="+mn-cs"/>
              </a:rPr>
              <a:t>Please remember these are supports, interventions, and instruction, NOT people who provide them (e.g., behavior specialist, counselor). Nor are these the mechanism for getting the support such as a student support team.</a:t>
            </a:r>
          </a:p>
        </p:txBody>
      </p:sp>
    </p:spTree>
    <p:custDataLst>
      <p:tags r:id="rId1"/>
    </p:custDataLst>
    <p:extLst>
      <p:ext uri="{BB962C8B-B14F-4D97-AF65-F5344CB8AC3E}">
        <p14:creationId xmlns:p14="http://schemas.microsoft.com/office/powerpoint/2010/main" val="7694030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rot="21425015">
            <a:off x="3196960" y="641080"/>
            <a:ext cx="5809424" cy="5567637"/>
            <a:chOff x="2336800" y="-344190"/>
            <a:chExt cx="7515616" cy="7202190"/>
          </a:xfrm>
        </p:grpSpPr>
        <p:pic>
          <p:nvPicPr>
            <p:cNvPr id="7" name="Picture 6" title="Sticky no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8" name="Picture 7" title="Push pin"/>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4839587" y="-344190"/>
              <a:ext cx="2096917" cy="1972413"/>
            </a:xfrm>
            <a:prstGeom prst="rect">
              <a:avLst/>
            </a:prstGeom>
          </p:spPr>
        </p:pic>
      </p:grpSp>
      <p:sp>
        <p:nvSpPr>
          <p:cNvPr id="9" name="Rectangle 8"/>
          <p:cNvSpPr/>
          <p:nvPr/>
        </p:nvSpPr>
        <p:spPr>
          <a:xfrm rot="21447849">
            <a:off x="3660913" y="2066465"/>
            <a:ext cx="4989444" cy="2831544"/>
          </a:xfrm>
          <a:prstGeom prst="rect">
            <a:avLst/>
          </a:prstGeom>
        </p:spPr>
        <p:txBody>
          <a:bodyPr wrap="square">
            <a:spAutoFit/>
          </a:bodyPr>
          <a:lstStyle/>
          <a:p>
            <a:pPr algn="ctr">
              <a:spcBef>
                <a:spcPts val="1200"/>
              </a:spcBef>
              <a:spcAft>
                <a:spcPts val="1200"/>
              </a:spcAft>
            </a:pPr>
            <a:r>
              <a:rPr lang="en-US" sz="3200" b="1" dirty="0">
                <a:latin typeface="Arial" panose="020B0604020202020204" pitchFamily="34" charset="0"/>
                <a:cs typeface="Arial" panose="020B0604020202020204" pitchFamily="34" charset="0"/>
              </a:rPr>
              <a:t>Ci3T Blueprint E Secondary (Tier 2) Intervention Grid</a:t>
            </a:r>
          </a:p>
          <a:p>
            <a:pPr algn="ctr"/>
            <a:r>
              <a:rPr lang="en-US" sz="2400" dirty="0">
                <a:latin typeface="Arial" panose="020B0604020202020204" pitchFamily="34" charset="0"/>
                <a:cs typeface="Arial" panose="020B0604020202020204" pitchFamily="34" charset="0"/>
              </a:rPr>
              <a:t>Please list </a:t>
            </a:r>
            <a:r>
              <a:rPr lang="en-US" sz="2400" u="sng" dirty="0">
                <a:latin typeface="Arial" panose="020B0604020202020204" pitchFamily="34" charset="0"/>
                <a:cs typeface="Arial" panose="020B0604020202020204" pitchFamily="34" charset="0"/>
              </a:rPr>
              <a:t>Support and Description </a:t>
            </a:r>
          </a:p>
          <a:p>
            <a:pPr algn="ctr"/>
            <a:r>
              <a:rPr lang="en-US" sz="2400" dirty="0">
                <a:latin typeface="Arial" panose="020B0604020202020204" pitchFamily="34" charset="0"/>
                <a:cs typeface="Arial" panose="020B0604020202020204" pitchFamily="34" charset="0"/>
              </a:rPr>
              <a:t>(Columns 1 and 2</a:t>
            </a:r>
            <a:r>
              <a:rPr lang="en-US" sz="2400" b="1" dirty="0">
                <a:latin typeface="Arial" panose="020B0604020202020204" pitchFamily="34" charset="0"/>
                <a:cs typeface="Arial" panose="020B0604020202020204" pitchFamily="34" charset="0"/>
              </a:rPr>
              <a:t>) for a few of your brainstormed interventions</a:t>
            </a:r>
          </a:p>
        </p:txBody>
      </p:sp>
    </p:spTree>
    <p:custDataLst>
      <p:tags r:id="rId1"/>
    </p:custDataLst>
    <p:extLst>
      <p:ext uri="{BB962C8B-B14F-4D97-AF65-F5344CB8AC3E}">
        <p14:creationId xmlns:p14="http://schemas.microsoft.com/office/powerpoint/2010/main" val="14086380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SUITE_ISPRING_PLAYERS_CUSTOMIZATION_2" val="{&quot;universal&quot;:{&quot;skinSettings&quot;:{&quot;borderRadius&quot;:10,&quot;colors&quot;:{&quot;asideBackground&quot;:{&quot;color&quot;:&quot;#F3F3F3&quot;,&quot;opacity&quot;:1,&quot;type&quot;:&quot;SOLID&quot;},&quot;asideElementBackgroundActive&quot;:{&quot;color&quot;:&quot;#9DA2A6&quot;,&quot;opacity&quot;:1,&quot;type&quot;:&quot;SOLID&quot;},&quot;asideElementBackgroundHover&quot;:{&quot;color&quot;:&quot;#E1E2E2&quot;,&quot;opacity&quot;:1,&quot;type&quot;:&quot;SOLID&quot;},&quot;asideElementText&quot;:{&quot;color&quot;:&quot;#47484A&quot;,&quot;opacity&quot;:1,&quot;type&quot;:&quot;SOLID&quot;},&quot;asideElementTextActive&quot;:{&quot;color&quot;:&quot;#FFFFFF&quot;,&quot;opacity&quot;:1,&quot;type&quot;:&quot;SOLID&quot;},&quot;asideElementTextHover&quot;:{&quot;color&quot;:&quot;#47484A&quot;,&quot;opacity&quot;:1,&quot;type&quot;:&quot;SOLID&quot;},&quot;asideLogoBackground&quot;:{&quot;color&quot;:&quot;#F3F3F3&quot;,&quot;opacity&quot;:1,&quot;type&quot;:&quot;SOLID&quot;},&quot;pageBackground&quot;:{&quot;color&quot;:&quot;#4D4D4D&quot;,&quot;opacity&quot;:1,&quot;type&quot;:&quot;SOLID&quot;},&quot;playerBackground&quot;:{&quot;color&quot;:&quot;#FFFFFF&quot;,&quot;opacity&quot;:1,&quot;type&quot;:&quot;SOLID&quot;},&quot;playerText&quot;:{&quot;color&quot;:&quot;#47484A&quot;,&quot;opacity&quot;:1,&quot;type&quot;:&quot;SOLID&quot;},&quot;primaryButtonBackground&quot;:{&quot;color&quot;:&quot;#2F4E6D&quot;,&quot;opacity&quot;:1,&quot;type&quot;:&quot;SOLID&quot;},&quot;primaryButtonBackgroundHover&quot;:{&quot;color&quot;:&quot;#2F4E6D&quot;,&quot;opacity&quot;:1,&quot;type&quot;:&quot;SOLID&quot;},&quot;primaryButtonBorder&quot;:{&quot;color&quot;:&quot;#2F4E6D&quot;,&quot;opacity&quot;:1,&quot;type&quot;:&quot;SOLID&quot;},&quot;primaryButtonBorderHover&quot;:{&quot;color&quot;:&quot;#2F4E6D&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FFFFF&quot;,&quot;opacity&quot;:1,&quot;type&quot;:&quot;SOLID&quot;},&quot;secondaryButtonBackgroundHover&quot;:{&quot;color&quot;:&quot;#47484A&quot;,&quot;opacity&quot;:0.10000000000000001,&quot;type&quot;:&quot;SOLID&quot;},&quot;secondaryButtonBorder&quot;:{&quot;color&quot;:&quot;#FFFFFF&quot;,&quot;opacity&quot;:1,&quot;type&quot;:&quot;SOLID&quot;},&quot;secondaryButtonBorderHover&quot;:{&quot;color&quot;:&quot;#47484A&quot;,&quot;opacity&quot;:0.10000000000000001,&quot;type&quot;:&quot;SOLID&quot;},&quot;secondaryButtonText&quot;:{&quot;color&quot;:&quot;#47484A&quot;,&quot;opacity&quot;:1,&quot;type&quot;:&quot;SOLID&quot;},&quot;secondaryButtonTextHover&quot;:{&quot;color&quot;:&quot;#47484A&quot;,&quot;opacity&quot;:1,&quot;type&quot;:&quot;SOLID&quot;}},&quot;controlPanel&quot;:{&quot;navigationMode&quot;:&quot;bySteps&quot;,&quot;progressBar&quot;:{&quot;enabled&quot;:true,&quot;mode&quot;:&quot;presentationTimeline&quot;,&quot;showLabels&quot;:true,&quot;visible&quot;:true},&quot;showCCButton&quot;:false,&quot;showNextButton&quot;:true,&quot;showOutline&quot;:false,&quot;showPlayPause&quot;:false,&quot;showPlaybackRateButton&quot;:false,&quot;showPrevButton&quot;:true,&quot;showRewind&quot;:false,&quot;showSlideNumbers&quot;:true,&quot;showSlideOnlyButton&quot;:false,&quot;showSubtitlesButton&quot;:false,&quot;showTimer&quot;:false,&quot;showVolumeControl&quot;:false,&quot;visible&quot;:true},&quot;fontFamily&quot;:&quot;Arial&quot;,&quot;miniskinCustomizationEnabled&quot;:true,&quot;outlinePanel&quot;:{&quot;highlightViewedEntries&quot;:false,&quot;multilevel&quot;:true,&quot;numberEntries&quot;:true,&quot;search&quot;:true,&quot;thumbnails&quot;:true},&quot;rotatePromptEnabled&quot;:false,&quot;sidePanel&quot;:{&quot;showAtLeft&quot;:false,&quot;showLogo&quot;:false,&quot;showNotes&quot;:false,&quot;showOutline&quot;:false,&quot;showPresenterInfo&quot;:false,&quot;showPresenterVideo&quot;:false,&quot;visible&quot;:false},&quot;titlePanel&quot;:{&quot;buttons&quot;:[&quot;attachments&quot;,&quot;markerTools&quot;,&quot;presenterInfo&quot;,&quot;outline&quot;],&quot;buttonsAtLeft&quot;:true,&quot;courseTitleVisible&quot;:true,&quot;showLogo&quot;:false,&quot;visible&quot;:false},&quot;version&quot;:&quot;1.3&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OPUP_ROTATE_SCREEN_PROMPT_LANDSCAPE&quot;:&quot;Rotate your device to landscape mode&quot;,&quot;PB_POPUP_ROTATE_SCREEN_PROMPT_PORTRAIT&quot;:&quot;Rotate your device to the portrait mode&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ALWAYS_START_OVER&quot;,&quot;enableKeyboardNavigation&quot;:true},&quot;keyboardSettings&quot;:&quot;&quot;,&quot;skinVersion&quot;:4,&quot;skinCompatibleVersion&quot;:0,&quot;publishSettings&quot;:{&quot;backgroundColor&quot;:&quot;#4D4D4D&quot;,&quot;playerDimensions&quot;:{&quot;height&quot;:92,&quot;width&quot;:16},&quot;playerModule&quot;:&quot;UniversalHtml&quot;,&quot;presentationContent&quot;:{&quot;metadata&quot;:{&quot;references&quot;:false,&quot;texts&quot;:[&quot;DT_HYPERLINK_TOOLTIP&quot;]},&quot;resources&quot;:{&quot;attachments&quot;:false,&quot;fonts&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builtin.presentation&quot;,&quot;playerLayoutFooter&quot;:&quot;slideNumber,goToPrev,goToNext&quot;,&quot;playerLayoutHeader&quot;:&quot;&quot;,&quot;playerLayoutHeaderButtonsPosition&quot;:&quo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teps&quot;,&quot;playerNavigationOnRestart&quot;:&quot;never&quot;,&quot;playerNavigationSaveAnimationStates&quot;:true,&quot;playerNavigationType&quot;:&quot;free&quot;,&quot;playerTheme&quot;:&quot;custom&quot;,&quot;playerThemeBorderRadius&quot;:10,&quot;playerThemeColorScheme&quot;:&quot;custom&quot;,&quot;playerThemeFont&quot;:&quot;Arial&quot;}}}"/>
  <p:tag name="ISPRING-SUITE_ISPRING_CURRENT_PLAYER_ID" val="universal"/>
  <p:tag name="ISPRING_PRESENTATION_COURSE_TITLE" val="Ci3T_PL_Series_Session_4_2025_06_14"/>
  <p:tag name="ISPRING_LMS_API_VERSION" val="SCORM 2004 (4th edition)"/>
  <p:tag name="ISPRING_ULTRA_SCORM_COURSE_ID" val="B7E9F4B7-6ACB-4ED3-A50A-DD14A154F04C"/>
  <p:tag name="ISPRING_CMI5_LAUNCH_METHOD" val="any window"/>
  <p:tag name="ISPRING_SCORM_REPORT_STATUS" val="0"/>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FFFD\uFFFDs\uFFFD{4CE1CE1E-CAED-4E5A-BE9C-1202C70771F1}&quot;,&quot;C:\\Users\\djroye01\\University of Louisville\\ROYal Flush - Documents\\2019 Project ENHANCE\\2019 ENHANCE C2 YRS 2 3\\PL_Series\\PLS4\\pptx&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invertReadingOrder&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SUITE_ISPRING_CURRENT_GRADING_VERSION" val="v2"/>
  <p:tag name="ISPRING_FIRST_PUBLISH" val="1"/>
  <p:tag name="ISPRING-SUITE_ISPRING_GRADING_SETTINGS_V2" val="{&quot;alternatives&quot;:[{&quot;slides&quot;:{&quot;slides_to_view&quot;:{&quot;percent&quot;:100},&quot;group_id&quot;:&quot;all slides&quot;},&quot;name&quot;:&quot;&quot;}]}"/>
  <p:tag name="ISPRING_ULTRA_SCORM_COURCE_TITLE" val="PLS45"/>
  <p:tag name="ISPRING_PRESENTATION_TITLE" val="PLS45"/>
</p:tagLst>
</file>

<file path=ppt/tags/tag10.xml><?xml version="1.0" encoding="utf-8"?>
<p:tagLst xmlns:a="http://schemas.openxmlformats.org/drawingml/2006/main" xmlns:r="http://schemas.openxmlformats.org/officeDocument/2006/relationships" xmlns:p="http://schemas.openxmlformats.org/presentationml/2006/main">
  <p:tag name="GENSWF_SLIDE_UID" val="{3B05C3D4-6F54-4F0B-90F7-BFA53CA3B24E}:1969"/>
</p:tagLst>
</file>

<file path=ppt/tags/tag100.xml><?xml version="1.0" encoding="utf-8"?>
<p:tagLst xmlns:a="http://schemas.openxmlformats.org/drawingml/2006/main" xmlns:r="http://schemas.openxmlformats.org/officeDocument/2006/relationships" xmlns:p="http://schemas.openxmlformats.org/presentationml/2006/main">
  <p:tag name="GENSWF_SLIDE_UID" val="{2C4427D3-4CA3-45F4-A8F3-9FEE1FF11AC7}:362"/>
</p:tagLst>
</file>

<file path=ppt/tags/tag101.xml><?xml version="1.0" encoding="utf-8"?>
<p:tagLst xmlns:a="http://schemas.openxmlformats.org/drawingml/2006/main" xmlns:r="http://schemas.openxmlformats.org/officeDocument/2006/relationships" xmlns:p="http://schemas.openxmlformats.org/presentationml/2006/main">
  <p:tag name="GENSWF_SLIDE_UID" val="{6AAA104F-C286-4EBC-B602-415E0807910F}:395"/>
</p:tagLst>
</file>

<file path=ppt/tags/tag102.xml><?xml version="1.0" encoding="utf-8"?>
<p:tagLst xmlns:a="http://schemas.openxmlformats.org/drawingml/2006/main" xmlns:r="http://schemas.openxmlformats.org/officeDocument/2006/relationships" xmlns:p="http://schemas.openxmlformats.org/presentationml/2006/main">
  <p:tag name="GENSWF_SLIDE_UID" val="{8134C78F-60E3-4654-83CE-1D85055F104E}:409"/>
</p:tagLst>
</file>

<file path=ppt/tags/tag103.xml><?xml version="1.0" encoding="utf-8"?>
<p:tagLst xmlns:a="http://schemas.openxmlformats.org/drawingml/2006/main" xmlns:r="http://schemas.openxmlformats.org/officeDocument/2006/relationships" xmlns:p="http://schemas.openxmlformats.org/presentationml/2006/main">
  <p:tag name="GENSWF_SLIDE_UID" val="{CA3832DA-1CBE-4082-9895-C3FA007B5210}:1270"/>
</p:tagLst>
</file>

<file path=ppt/tags/tag104.xml><?xml version="1.0" encoding="utf-8"?>
<p:tagLst xmlns:a="http://schemas.openxmlformats.org/drawingml/2006/main" xmlns:r="http://schemas.openxmlformats.org/officeDocument/2006/relationships" xmlns:p="http://schemas.openxmlformats.org/presentationml/2006/main">
  <p:tag name="GENSWF_SLIDE_UID" val="{956A8E33-7400-4DEC-BF0C-5E9FCD8D5D6C}:416"/>
</p:tagLst>
</file>

<file path=ppt/tags/tag105.xml><?xml version="1.0" encoding="utf-8"?>
<p:tagLst xmlns:a="http://schemas.openxmlformats.org/drawingml/2006/main" xmlns:r="http://schemas.openxmlformats.org/officeDocument/2006/relationships" xmlns:p="http://schemas.openxmlformats.org/presentationml/2006/main">
  <p:tag name="GENSWF_SLIDE_UID" val="{F43A0CC3-07A0-432E-ADC3-BE73EC204764}:1273"/>
</p:tagLst>
</file>

<file path=ppt/tags/tag106.xml><?xml version="1.0" encoding="utf-8"?>
<p:tagLst xmlns:a="http://schemas.openxmlformats.org/drawingml/2006/main" xmlns:r="http://schemas.openxmlformats.org/officeDocument/2006/relationships" xmlns:p="http://schemas.openxmlformats.org/presentationml/2006/main">
  <p:tag name="GENSWF_SLIDE_UID" val="{223A6125-E14B-4B23-876D-A86AE41DFAA7}:1272"/>
</p:tagLst>
</file>

<file path=ppt/tags/tag107.xml><?xml version="1.0" encoding="utf-8"?>
<p:tagLst xmlns:a="http://schemas.openxmlformats.org/drawingml/2006/main" xmlns:r="http://schemas.openxmlformats.org/officeDocument/2006/relationships" xmlns:p="http://schemas.openxmlformats.org/presentationml/2006/main">
  <p:tag name="GENSWF_SLIDE_UID" val="{658F8A61-9974-4213-9187-055EE21555EE}:1271"/>
</p:tagLst>
</file>

<file path=ppt/tags/tag108.xml><?xml version="1.0" encoding="utf-8"?>
<p:tagLst xmlns:a="http://schemas.openxmlformats.org/drawingml/2006/main" xmlns:r="http://schemas.openxmlformats.org/officeDocument/2006/relationships" xmlns:p="http://schemas.openxmlformats.org/presentationml/2006/main">
  <p:tag name="GENSWF_SLIDE_UID" val="{B6D30A50-2B3D-4FD9-B5D2-BABCC20B0465}:451"/>
</p:tagLst>
</file>

<file path=ppt/tags/tag109.xml><?xml version="1.0" encoding="utf-8"?>
<p:tagLst xmlns:a="http://schemas.openxmlformats.org/drawingml/2006/main" xmlns:r="http://schemas.openxmlformats.org/officeDocument/2006/relationships" xmlns:p="http://schemas.openxmlformats.org/presentationml/2006/main">
  <p:tag name="GENSWF_SLIDE_UID" val="{E01F761E-1654-488A-AD4F-9572AE4960DF}:375"/>
</p:tagLst>
</file>

<file path=ppt/tags/tag11.xml><?xml version="1.0" encoding="utf-8"?>
<p:tagLst xmlns:a="http://schemas.openxmlformats.org/drawingml/2006/main" xmlns:r="http://schemas.openxmlformats.org/officeDocument/2006/relationships" xmlns:p="http://schemas.openxmlformats.org/presentationml/2006/main">
  <p:tag name="GENSWF_SLIDE_UID" val="{7517E80D-AD85-4ED2-9453-38DD11011C91}:1970"/>
</p:tagLst>
</file>

<file path=ppt/tags/tag110.xml><?xml version="1.0" encoding="utf-8"?>
<p:tagLst xmlns:a="http://schemas.openxmlformats.org/drawingml/2006/main" xmlns:r="http://schemas.openxmlformats.org/officeDocument/2006/relationships" xmlns:p="http://schemas.openxmlformats.org/presentationml/2006/main">
  <p:tag name="GENSWF_SLIDE_UID" val="{0520C13A-2733-49FE-A2FE-CD63178F779F}:376"/>
</p:tagLst>
</file>

<file path=ppt/tags/tag111.xml><?xml version="1.0" encoding="utf-8"?>
<p:tagLst xmlns:a="http://schemas.openxmlformats.org/drawingml/2006/main" xmlns:r="http://schemas.openxmlformats.org/officeDocument/2006/relationships" xmlns:p="http://schemas.openxmlformats.org/presentationml/2006/main">
  <p:tag name="GENSWF_SLIDE_UID" val="{ED9A46D7-DD7C-4C02-8ABD-5BFB4523C35F}:1051"/>
</p:tagLst>
</file>

<file path=ppt/tags/tag112.xml><?xml version="1.0" encoding="utf-8"?>
<p:tagLst xmlns:a="http://schemas.openxmlformats.org/drawingml/2006/main" xmlns:r="http://schemas.openxmlformats.org/officeDocument/2006/relationships" xmlns:p="http://schemas.openxmlformats.org/presentationml/2006/main">
  <p:tag name="GENSWF_SLIDE_UID" val="{CA90E0E9-B925-4B23-9F60-3030167CE6E0}:1896"/>
</p:tagLst>
</file>

<file path=ppt/tags/tag113.xml><?xml version="1.0" encoding="utf-8"?>
<p:tagLst xmlns:a="http://schemas.openxmlformats.org/drawingml/2006/main" xmlns:r="http://schemas.openxmlformats.org/officeDocument/2006/relationships" xmlns:p="http://schemas.openxmlformats.org/presentationml/2006/main">
  <p:tag name="GENSWF_SLIDE_UID" val="{9B951432-B62A-4E85-B5EC-3E495BB41020}:1052"/>
</p:tagLst>
</file>

<file path=ppt/tags/tag114.xml><?xml version="1.0" encoding="utf-8"?>
<p:tagLst xmlns:a="http://schemas.openxmlformats.org/drawingml/2006/main" xmlns:r="http://schemas.openxmlformats.org/officeDocument/2006/relationships" xmlns:p="http://schemas.openxmlformats.org/presentationml/2006/main">
  <p:tag name="GENSWF_SLIDE_UID" val="{EA96F980-2A83-4D3E-AB5A-D5037DED3CFE}:1053"/>
</p:tagLst>
</file>

<file path=ppt/tags/tag115.xml><?xml version="1.0" encoding="utf-8"?>
<p:tagLst xmlns:a="http://schemas.openxmlformats.org/drawingml/2006/main" xmlns:r="http://schemas.openxmlformats.org/officeDocument/2006/relationships" xmlns:p="http://schemas.openxmlformats.org/presentationml/2006/main">
  <p:tag name="GENSWF_SLIDE_UID" val="{7D0BCACD-FCB7-429B-B0A2-D7AA1237B9FE}:383"/>
</p:tagLst>
</file>

<file path=ppt/tags/tag116.xml><?xml version="1.0" encoding="utf-8"?>
<p:tagLst xmlns:a="http://schemas.openxmlformats.org/drawingml/2006/main" xmlns:r="http://schemas.openxmlformats.org/officeDocument/2006/relationships" xmlns:p="http://schemas.openxmlformats.org/presentationml/2006/main">
  <p:tag name="GENSWF_SLIDE_UID" val="{C039834E-054B-42B2-B6F8-6806A59E2E22}:384"/>
</p:tagLst>
</file>

<file path=ppt/tags/tag12.xml><?xml version="1.0" encoding="utf-8"?>
<p:tagLst xmlns:a="http://schemas.openxmlformats.org/drawingml/2006/main" xmlns:r="http://schemas.openxmlformats.org/officeDocument/2006/relationships" xmlns:p="http://schemas.openxmlformats.org/presentationml/2006/main">
  <p:tag name="GENSWF_SLIDE_UID" val="{86C2A7F0-75AD-4F23-804E-989256EC0D3D}:1971"/>
</p:tagLst>
</file>

<file path=ppt/tags/tag13.xml><?xml version="1.0" encoding="utf-8"?>
<p:tagLst xmlns:a="http://schemas.openxmlformats.org/drawingml/2006/main" xmlns:r="http://schemas.openxmlformats.org/officeDocument/2006/relationships" xmlns:p="http://schemas.openxmlformats.org/presentationml/2006/main">
  <p:tag name="GENSWF_SLIDE_UID" val="{F2200944-D068-4D81-A87C-6DBA893A6B27}:1966"/>
</p:tagLst>
</file>

<file path=ppt/tags/tag14.xml><?xml version="1.0" encoding="utf-8"?>
<p:tagLst xmlns:a="http://schemas.openxmlformats.org/drawingml/2006/main" xmlns:r="http://schemas.openxmlformats.org/officeDocument/2006/relationships" xmlns:p="http://schemas.openxmlformats.org/presentationml/2006/main">
  <p:tag name="GENSWF_SLIDE_UID" val="{04C99758-E4A0-4102-8CBA-72C09EE8E091}:1972"/>
</p:tagLst>
</file>

<file path=ppt/tags/tag15.xml><?xml version="1.0" encoding="utf-8"?>
<p:tagLst xmlns:a="http://schemas.openxmlformats.org/drawingml/2006/main" xmlns:r="http://schemas.openxmlformats.org/officeDocument/2006/relationships" xmlns:p="http://schemas.openxmlformats.org/presentationml/2006/main">
  <p:tag name="GENSWF_SLIDE_UID" val="{3C587392-6E87-4987-84AF-A8D2765C64C4}:1973"/>
</p:tagLst>
</file>

<file path=ppt/tags/tag16.xml><?xml version="1.0" encoding="utf-8"?>
<p:tagLst xmlns:a="http://schemas.openxmlformats.org/drawingml/2006/main" xmlns:r="http://schemas.openxmlformats.org/officeDocument/2006/relationships" xmlns:p="http://schemas.openxmlformats.org/presentationml/2006/main">
  <p:tag name="GENSWF_SLIDE_UID" val="{A4F63607-F870-4B99-B20D-0FAB3A316771}:295"/>
</p:tagLst>
</file>

<file path=ppt/tags/tag17.xml><?xml version="1.0" encoding="utf-8"?>
<p:tagLst xmlns:a="http://schemas.openxmlformats.org/drawingml/2006/main" xmlns:r="http://schemas.openxmlformats.org/officeDocument/2006/relationships" xmlns:p="http://schemas.openxmlformats.org/presentationml/2006/main">
  <p:tag name="GENSWF_SLIDE_UID" val="{DBCED163-1628-4A7A-B786-EDC248BB70C4}:846"/>
</p:tagLst>
</file>

<file path=ppt/tags/tag18.xml><?xml version="1.0" encoding="utf-8"?>
<p:tagLst xmlns:a="http://schemas.openxmlformats.org/drawingml/2006/main" xmlns:r="http://schemas.openxmlformats.org/officeDocument/2006/relationships" xmlns:p="http://schemas.openxmlformats.org/presentationml/2006/main">
  <p:tag name="GENSWF_SLIDE_UID" val="{D95D9A46-7B63-43FB-88FE-CAB5AABAC903}:1974"/>
</p:tagLst>
</file>

<file path=ppt/tags/tag19.xml><?xml version="1.0" encoding="utf-8"?>
<p:tagLst xmlns:a="http://schemas.openxmlformats.org/drawingml/2006/main" xmlns:r="http://schemas.openxmlformats.org/officeDocument/2006/relationships" xmlns:p="http://schemas.openxmlformats.org/presentationml/2006/main">
  <p:tag name="GENSWF_SLIDE_UID" val="{BBCE73B7-E0C1-4CC5-8311-6B177D8A07C2}:782"/>
</p:tagLst>
</file>

<file path=ppt/tags/tag2.xml><?xml version="1.0" encoding="utf-8"?>
<p:tagLst xmlns:a="http://schemas.openxmlformats.org/drawingml/2006/main" xmlns:r="http://schemas.openxmlformats.org/officeDocument/2006/relationships" xmlns:p="http://schemas.openxmlformats.org/presentationml/2006/main">
  <p:tag name="GENSWF_SLIDE_UID" val="{EA037EF7-4F03-4528-A679-68737B4E187C}:401"/>
</p:tagLst>
</file>

<file path=ppt/tags/tag20.xml><?xml version="1.0" encoding="utf-8"?>
<p:tagLst xmlns:a="http://schemas.openxmlformats.org/drawingml/2006/main" xmlns:r="http://schemas.openxmlformats.org/officeDocument/2006/relationships" xmlns:p="http://schemas.openxmlformats.org/presentationml/2006/main">
  <p:tag name="GENSWF_SLIDE_UID" val="{0F833066-1B60-4D76-8783-11E298B1BBFB}:1975"/>
</p:tagLst>
</file>

<file path=ppt/tags/tag21.xml><?xml version="1.0" encoding="utf-8"?>
<p:tagLst xmlns:a="http://schemas.openxmlformats.org/drawingml/2006/main" xmlns:r="http://schemas.openxmlformats.org/officeDocument/2006/relationships" xmlns:p="http://schemas.openxmlformats.org/presentationml/2006/main">
  <p:tag name="GENSWF_SLIDE_UID" val="{8A3C374F-ACBA-4904-929E-8C29713B78D5}:1976"/>
</p:tagLst>
</file>

<file path=ppt/tags/tag22.xml><?xml version="1.0" encoding="utf-8"?>
<p:tagLst xmlns:a="http://schemas.openxmlformats.org/drawingml/2006/main" xmlns:r="http://schemas.openxmlformats.org/officeDocument/2006/relationships" xmlns:p="http://schemas.openxmlformats.org/presentationml/2006/main">
  <p:tag name="GENSWF_SLIDE_UID" val="{04984E09-9277-4B6B-BCA5-7C338497271B}:437"/>
</p:tagLst>
</file>

<file path=ppt/tags/tag23.xml><?xml version="1.0" encoding="utf-8"?>
<p:tagLst xmlns:a="http://schemas.openxmlformats.org/drawingml/2006/main" xmlns:r="http://schemas.openxmlformats.org/officeDocument/2006/relationships" xmlns:p="http://schemas.openxmlformats.org/presentationml/2006/main">
  <p:tag name="GENSWF_SLIDE_UID" val="{DFFDE2A0-EB46-44FC-82C8-F221A00FB9CE}:280"/>
</p:tagLst>
</file>

<file path=ppt/tags/tag24.xml><?xml version="1.0" encoding="utf-8"?>
<p:tagLst xmlns:a="http://schemas.openxmlformats.org/drawingml/2006/main" xmlns:r="http://schemas.openxmlformats.org/officeDocument/2006/relationships" xmlns:p="http://schemas.openxmlformats.org/presentationml/2006/main">
  <p:tag name="GENSWF_SLIDE_UID" val="{859C39E2-F051-4142-8E3D-63D8BE248216}:281"/>
</p:tagLst>
</file>

<file path=ppt/tags/tag25.xml><?xml version="1.0" encoding="utf-8"?>
<p:tagLst xmlns:a="http://schemas.openxmlformats.org/drawingml/2006/main" xmlns:r="http://schemas.openxmlformats.org/officeDocument/2006/relationships" xmlns:p="http://schemas.openxmlformats.org/presentationml/2006/main">
  <p:tag name="GENSWF_SLIDE_UID" val="{4CF4A4CD-CC11-4468-97FA-9740129BD416}:282"/>
</p:tagLst>
</file>

<file path=ppt/tags/tag26.xml><?xml version="1.0" encoding="utf-8"?>
<p:tagLst xmlns:a="http://schemas.openxmlformats.org/drawingml/2006/main" xmlns:r="http://schemas.openxmlformats.org/officeDocument/2006/relationships" xmlns:p="http://schemas.openxmlformats.org/presentationml/2006/main">
  <p:tag name="GENSWF_SLIDE_UID" val="{4610C6C2-5A2D-4341-B613-8C3BA265B8E4}:450"/>
</p:tagLst>
</file>

<file path=ppt/tags/tag27.xml><?xml version="1.0" encoding="utf-8"?>
<p:tagLst xmlns:a="http://schemas.openxmlformats.org/drawingml/2006/main" xmlns:r="http://schemas.openxmlformats.org/officeDocument/2006/relationships" xmlns:p="http://schemas.openxmlformats.org/presentationml/2006/main">
  <p:tag name="GENSWF_SLIDE_UID" val="{439BF32A-A754-4F41-A503-7E23E1EE0AC6}:284"/>
</p:tagLst>
</file>

<file path=ppt/tags/tag28.xml><?xml version="1.0" encoding="utf-8"?>
<p:tagLst xmlns:a="http://schemas.openxmlformats.org/drawingml/2006/main" xmlns:r="http://schemas.openxmlformats.org/officeDocument/2006/relationships" xmlns:p="http://schemas.openxmlformats.org/presentationml/2006/main">
  <p:tag name="GENSWF_SLIDE_UID" val="{80BA3F2D-50F2-468A-A169-CEA105A53695}:285"/>
</p:tagLst>
</file>

<file path=ppt/tags/tag29.xml><?xml version="1.0" encoding="utf-8"?>
<p:tagLst xmlns:a="http://schemas.openxmlformats.org/drawingml/2006/main" xmlns:r="http://schemas.openxmlformats.org/officeDocument/2006/relationships" xmlns:p="http://schemas.openxmlformats.org/presentationml/2006/main">
  <p:tag name="GENSWF_SLIDE_UID" val="{C289A63E-3C3F-49DC-BFEF-0287711E6830}:286"/>
</p:tagLst>
</file>

<file path=ppt/tags/tag3.xml><?xml version="1.0" encoding="utf-8"?>
<p:tagLst xmlns:a="http://schemas.openxmlformats.org/drawingml/2006/main" xmlns:r="http://schemas.openxmlformats.org/officeDocument/2006/relationships" xmlns:p="http://schemas.openxmlformats.org/presentationml/2006/main">
  <p:tag name="GENSWF_SLIDE_UID" val="{E16DD150-9C9B-474C-A88E-5F7BF1BAAA79}:259"/>
</p:tagLst>
</file>

<file path=ppt/tags/tag30.xml><?xml version="1.0" encoding="utf-8"?>
<p:tagLst xmlns:a="http://schemas.openxmlformats.org/drawingml/2006/main" xmlns:r="http://schemas.openxmlformats.org/officeDocument/2006/relationships" xmlns:p="http://schemas.openxmlformats.org/presentationml/2006/main">
  <p:tag name="GENSWF_SLIDE_UID" val="{14076288-F441-48CD-A327-69B8FB8AD1E3}:287"/>
</p:tagLst>
</file>

<file path=ppt/tags/tag31.xml><?xml version="1.0" encoding="utf-8"?>
<p:tagLst xmlns:a="http://schemas.openxmlformats.org/drawingml/2006/main" xmlns:r="http://schemas.openxmlformats.org/officeDocument/2006/relationships" xmlns:p="http://schemas.openxmlformats.org/presentationml/2006/main">
  <p:tag name="GENSWF_SLIDE_UID" val="{8587A534-BC33-407A-A303-29127EA3C5AD}:1977"/>
</p:tagLst>
</file>

<file path=ppt/tags/tag32.xml><?xml version="1.0" encoding="utf-8"?>
<p:tagLst xmlns:a="http://schemas.openxmlformats.org/drawingml/2006/main" xmlns:r="http://schemas.openxmlformats.org/officeDocument/2006/relationships" xmlns:p="http://schemas.openxmlformats.org/presentationml/2006/main">
  <p:tag name="GENSWF_SLIDE_UID" val="{326D244D-813A-48F9-926D-527E0953FDFD}:1978"/>
</p:tagLst>
</file>

<file path=ppt/tags/tag33.xml><?xml version="1.0" encoding="utf-8"?>
<p:tagLst xmlns:a="http://schemas.openxmlformats.org/drawingml/2006/main" xmlns:r="http://schemas.openxmlformats.org/officeDocument/2006/relationships" xmlns:p="http://schemas.openxmlformats.org/presentationml/2006/main">
  <p:tag name="GENSWF_SLIDE_UID" val="{FAE174F7-9D42-4C60-9CE4-D1F0C358070A}:290"/>
</p:tagLst>
</file>

<file path=ppt/tags/tag34.xml><?xml version="1.0" encoding="utf-8"?>
<p:tagLst xmlns:a="http://schemas.openxmlformats.org/drawingml/2006/main" xmlns:r="http://schemas.openxmlformats.org/officeDocument/2006/relationships" xmlns:p="http://schemas.openxmlformats.org/presentationml/2006/main">
  <p:tag name="GENSWF_SLIDE_UID" val="{71564229-2E64-409C-B54D-6469304F3FC6}:291"/>
</p:tagLst>
</file>

<file path=ppt/tags/tag35.xml><?xml version="1.0" encoding="utf-8"?>
<p:tagLst xmlns:a="http://schemas.openxmlformats.org/drawingml/2006/main" xmlns:r="http://schemas.openxmlformats.org/officeDocument/2006/relationships" xmlns:p="http://schemas.openxmlformats.org/presentationml/2006/main">
  <p:tag name="GENSWF_SLIDE_UID" val="{BE7F76FB-5887-4D4F-9B7E-018CD9040728}:422"/>
</p:tagLst>
</file>

<file path=ppt/tags/tag36.xml><?xml version="1.0" encoding="utf-8"?>
<p:tagLst xmlns:a="http://schemas.openxmlformats.org/drawingml/2006/main" xmlns:r="http://schemas.openxmlformats.org/officeDocument/2006/relationships" xmlns:p="http://schemas.openxmlformats.org/presentationml/2006/main">
  <p:tag name="GENSWF_SLIDE_UID" val="{BF538BFD-6288-4BF7-AE35-32DA96C41AA2}:293"/>
</p:tagLst>
</file>

<file path=ppt/tags/tag37.xml><?xml version="1.0" encoding="utf-8"?>
<p:tagLst xmlns:a="http://schemas.openxmlformats.org/drawingml/2006/main" xmlns:r="http://schemas.openxmlformats.org/officeDocument/2006/relationships" xmlns:p="http://schemas.openxmlformats.org/presentationml/2006/main">
  <p:tag name="GENSWF_SLIDE_UID" val="{3C7D466C-6F49-4552-A015-92F719B0AC6F}:294"/>
</p:tagLst>
</file>

<file path=ppt/tags/tag38.xml><?xml version="1.0" encoding="utf-8"?>
<p:tagLst xmlns:a="http://schemas.openxmlformats.org/drawingml/2006/main" xmlns:r="http://schemas.openxmlformats.org/officeDocument/2006/relationships" xmlns:p="http://schemas.openxmlformats.org/presentationml/2006/main">
  <p:tag name="GENSWF_SLIDE_UID" val="{D5B34BC3-C35D-4414-B795-B98CCB48FDD9}:1979"/>
</p:tagLst>
</file>

<file path=ppt/tags/tag39.xml><?xml version="1.0" encoding="utf-8"?>
<p:tagLst xmlns:a="http://schemas.openxmlformats.org/drawingml/2006/main" xmlns:r="http://schemas.openxmlformats.org/officeDocument/2006/relationships" xmlns:p="http://schemas.openxmlformats.org/presentationml/2006/main">
  <p:tag name="GENSWF_SLIDE_UID" val="{B67C5065-D286-45F5-BC8C-2B9284A31711}:296"/>
</p:tagLst>
</file>

<file path=ppt/tags/tag4.xml><?xml version="1.0" encoding="utf-8"?>
<p:tagLst xmlns:a="http://schemas.openxmlformats.org/drawingml/2006/main" xmlns:r="http://schemas.openxmlformats.org/officeDocument/2006/relationships" xmlns:p="http://schemas.openxmlformats.org/presentationml/2006/main">
  <p:tag name="GENSWF_SLIDE_UID" val="{49A95156-C9A9-4FB5-B48D-64DD26649E61}:1967"/>
</p:tagLst>
</file>

<file path=ppt/tags/tag40.xml><?xml version="1.0" encoding="utf-8"?>
<p:tagLst xmlns:a="http://schemas.openxmlformats.org/drawingml/2006/main" xmlns:r="http://schemas.openxmlformats.org/officeDocument/2006/relationships" xmlns:p="http://schemas.openxmlformats.org/presentationml/2006/main">
  <p:tag name="GENSWF_SLIDE_UID" val="{5636A08B-4931-4507-BEE3-04CCA1649110}:847"/>
</p:tagLst>
</file>

<file path=ppt/tags/tag41.xml><?xml version="1.0" encoding="utf-8"?>
<p:tagLst xmlns:a="http://schemas.openxmlformats.org/drawingml/2006/main" xmlns:r="http://schemas.openxmlformats.org/officeDocument/2006/relationships" xmlns:p="http://schemas.openxmlformats.org/presentationml/2006/main">
  <p:tag name="GENSWF_SLIDE_UID" val="{ACAFBE56-B0C1-45F9-8BDD-751C55B9E7F1}:298"/>
</p:tagLst>
</file>

<file path=ppt/tags/tag42.xml><?xml version="1.0" encoding="utf-8"?>
<p:tagLst xmlns:a="http://schemas.openxmlformats.org/drawingml/2006/main" xmlns:r="http://schemas.openxmlformats.org/officeDocument/2006/relationships" xmlns:p="http://schemas.openxmlformats.org/presentationml/2006/main">
  <p:tag name="GENSWF_SLIDE_UID" val="{D1E6D82A-F334-4A32-A11E-CCEA271ABE86}:299"/>
</p:tagLst>
</file>

<file path=ppt/tags/tag43.xml><?xml version="1.0" encoding="utf-8"?>
<p:tagLst xmlns:a="http://schemas.openxmlformats.org/drawingml/2006/main" xmlns:r="http://schemas.openxmlformats.org/officeDocument/2006/relationships" xmlns:p="http://schemas.openxmlformats.org/presentationml/2006/main">
  <p:tag name="GENSWF_SLIDE_UID" val="{919ADF02-BA4B-4938-B3D5-9BDFF77C663E}:1260"/>
</p:tagLst>
</file>

<file path=ppt/tags/tag44.xml><?xml version="1.0" encoding="utf-8"?>
<p:tagLst xmlns:a="http://schemas.openxmlformats.org/drawingml/2006/main" xmlns:r="http://schemas.openxmlformats.org/officeDocument/2006/relationships" xmlns:p="http://schemas.openxmlformats.org/presentationml/2006/main">
  <p:tag name="GENSWF_SLIDE_UID" val="{6833A2E5-F003-4019-A5AF-ADE8BAF6EA83}:301"/>
</p:tagLst>
</file>

<file path=ppt/tags/tag45.xml><?xml version="1.0" encoding="utf-8"?>
<p:tagLst xmlns:a="http://schemas.openxmlformats.org/drawingml/2006/main" xmlns:r="http://schemas.openxmlformats.org/officeDocument/2006/relationships" xmlns:p="http://schemas.openxmlformats.org/presentationml/2006/main">
  <p:tag name="GENSWF_SLIDE_UID" val="{3C35C5D9-2A03-4EF7-A4D0-8419FBC8EC89}:302"/>
</p:tagLst>
</file>

<file path=ppt/tags/tag46.xml><?xml version="1.0" encoding="utf-8"?>
<p:tagLst xmlns:a="http://schemas.openxmlformats.org/drawingml/2006/main" xmlns:r="http://schemas.openxmlformats.org/officeDocument/2006/relationships" xmlns:p="http://schemas.openxmlformats.org/presentationml/2006/main">
  <p:tag name="GENSWF_SLIDE_UID" val="{C35449B2-38EE-445E-9CCF-26E3181E45CB}:1256"/>
</p:tagLst>
</file>

<file path=ppt/tags/tag47.xml><?xml version="1.0" encoding="utf-8"?>
<p:tagLst xmlns:a="http://schemas.openxmlformats.org/drawingml/2006/main" xmlns:r="http://schemas.openxmlformats.org/officeDocument/2006/relationships" xmlns:p="http://schemas.openxmlformats.org/presentationml/2006/main">
  <p:tag name="GENSWF_SLIDE_UID" val="{E9D8C5BA-3070-46AC-9397-C65AA4751B87}:317"/>
</p:tagLst>
</file>

<file path=ppt/tags/tag48.xml><?xml version="1.0" encoding="utf-8"?>
<p:tagLst xmlns:a="http://schemas.openxmlformats.org/drawingml/2006/main" xmlns:r="http://schemas.openxmlformats.org/officeDocument/2006/relationships" xmlns:p="http://schemas.openxmlformats.org/presentationml/2006/main">
  <p:tag name="GENSWF_SLIDE_UID" val="{15D85E7A-FBD5-4DE5-ADD9-81B910C314A5}:1980"/>
</p:tagLst>
</file>

<file path=ppt/tags/tag49.xml><?xml version="1.0" encoding="utf-8"?>
<p:tagLst xmlns:a="http://schemas.openxmlformats.org/drawingml/2006/main" xmlns:r="http://schemas.openxmlformats.org/officeDocument/2006/relationships" xmlns:p="http://schemas.openxmlformats.org/presentationml/2006/main">
  <p:tag name="GENSWF_SLIDE_UID" val="{9316C370-B3B2-4BA8-99C0-049E18B4C177}:306"/>
</p:tagLst>
</file>

<file path=ppt/tags/tag5.xml><?xml version="1.0" encoding="utf-8"?>
<p:tagLst xmlns:a="http://schemas.openxmlformats.org/drawingml/2006/main" xmlns:r="http://schemas.openxmlformats.org/officeDocument/2006/relationships" xmlns:p="http://schemas.openxmlformats.org/presentationml/2006/main">
  <p:tag name="GENSWF_SLIDE_UID" val="{2EFC4B4A-1232-403A-B879-8BA3AAFF2888}:418"/>
</p:tagLst>
</file>

<file path=ppt/tags/tag50.xml><?xml version="1.0" encoding="utf-8"?>
<p:tagLst xmlns:a="http://schemas.openxmlformats.org/drawingml/2006/main" xmlns:r="http://schemas.openxmlformats.org/officeDocument/2006/relationships" xmlns:p="http://schemas.openxmlformats.org/presentationml/2006/main">
  <p:tag name="GENSWF_SLIDE_UID" val="{608A47A6-A6BF-436A-ABAC-2316EB40ACD2}:307"/>
</p:tagLst>
</file>

<file path=ppt/tags/tag51.xml><?xml version="1.0" encoding="utf-8"?>
<p:tagLst xmlns:a="http://schemas.openxmlformats.org/drawingml/2006/main" xmlns:r="http://schemas.openxmlformats.org/officeDocument/2006/relationships" xmlns:p="http://schemas.openxmlformats.org/presentationml/2006/main">
  <p:tag name="GENSWF_SLIDE_UID" val="{26EFA1AD-9A2E-46E6-B60D-CC043F1434B3}:309"/>
</p:tagLst>
</file>

<file path=ppt/tags/tag52.xml><?xml version="1.0" encoding="utf-8"?>
<p:tagLst xmlns:a="http://schemas.openxmlformats.org/drawingml/2006/main" xmlns:r="http://schemas.openxmlformats.org/officeDocument/2006/relationships" xmlns:p="http://schemas.openxmlformats.org/presentationml/2006/main">
  <p:tag name="GENSWF_SLIDE_UID" val="{6A3F0044-13E3-4FFD-9F1E-BDAF83B6C279}:1981"/>
</p:tagLst>
</file>

<file path=ppt/tags/tag53.xml><?xml version="1.0" encoding="utf-8"?>
<p:tagLst xmlns:a="http://schemas.openxmlformats.org/drawingml/2006/main" xmlns:r="http://schemas.openxmlformats.org/officeDocument/2006/relationships" xmlns:p="http://schemas.openxmlformats.org/presentationml/2006/main">
  <p:tag name="GENSWF_SLIDE_UID" val="{AC8E323D-3DD4-44E4-B279-E6E17E35CCCA}:308"/>
</p:tagLst>
</file>

<file path=ppt/tags/tag54.xml><?xml version="1.0" encoding="utf-8"?>
<p:tagLst xmlns:a="http://schemas.openxmlformats.org/drawingml/2006/main" xmlns:r="http://schemas.openxmlformats.org/officeDocument/2006/relationships" xmlns:p="http://schemas.openxmlformats.org/presentationml/2006/main">
  <p:tag name="GENSWF_SLIDE_UID" val="{E92110AC-ED42-46BC-876F-4131AB2D76AF}:438"/>
</p:tagLst>
</file>

<file path=ppt/tags/tag55.xml><?xml version="1.0" encoding="utf-8"?>
<p:tagLst xmlns:a="http://schemas.openxmlformats.org/drawingml/2006/main" xmlns:r="http://schemas.openxmlformats.org/officeDocument/2006/relationships" xmlns:p="http://schemas.openxmlformats.org/presentationml/2006/main">
  <p:tag name="GENSWF_SLIDE_UID" val="{0452E39F-FF94-4572-B215-685941B34012}:421"/>
</p:tagLst>
</file>

<file path=ppt/tags/tag56.xml><?xml version="1.0" encoding="utf-8"?>
<p:tagLst xmlns:a="http://schemas.openxmlformats.org/drawingml/2006/main" xmlns:r="http://schemas.openxmlformats.org/officeDocument/2006/relationships" xmlns:p="http://schemas.openxmlformats.org/presentationml/2006/main">
  <p:tag name="GENSWF_SLIDE_UID" val="{1091E9FF-E4F0-45E3-BA59-ABF29969E729}:1257"/>
</p:tagLst>
</file>

<file path=ppt/tags/tag57.xml><?xml version="1.0" encoding="utf-8"?>
<p:tagLst xmlns:a="http://schemas.openxmlformats.org/drawingml/2006/main" xmlns:r="http://schemas.openxmlformats.org/officeDocument/2006/relationships" xmlns:p="http://schemas.openxmlformats.org/presentationml/2006/main">
  <p:tag name="GENSWF_SLIDE_UID" val="{7AA844B7-39F6-4D1B-9A78-856AD7F842FB}:388"/>
</p:tagLst>
</file>

<file path=ppt/tags/tag58.xml><?xml version="1.0" encoding="utf-8"?>
<p:tagLst xmlns:a="http://schemas.openxmlformats.org/drawingml/2006/main" xmlns:r="http://schemas.openxmlformats.org/officeDocument/2006/relationships" xmlns:p="http://schemas.openxmlformats.org/presentationml/2006/main">
  <p:tag name="GENSWF_SLIDE_UID" val="{D9754854-EA84-459F-846D-0636EBCC59A1}:1259"/>
</p:tagLst>
</file>

<file path=ppt/tags/tag59.xml><?xml version="1.0" encoding="utf-8"?>
<p:tagLst xmlns:a="http://schemas.openxmlformats.org/drawingml/2006/main" xmlns:r="http://schemas.openxmlformats.org/officeDocument/2006/relationships" xmlns:p="http://schemas.openxmlformats.org/presentationml/2006/main">
  <p:tag name="GENSWF_SLIDE_UID" val="{96BCE940-BEFE-4573-8570-CDED89C8A5FE}:403"/>
</p:tagLst>
</file>

<file path=ppt/tags/tag6.xml><?xml version="1.0" encoding="utf-8"?>
<p:tagLst xmlns:a="http://schemas.openxmlformats.org/drawingml/2006/main" xmlns:r="http://schemas.openxmlformats.org/officeDocument/2006/relationships" xmlns:p="http://schemas.openxmlformats.org/presentationml/2006/main">
  <p:tag name="GENSWF_SLIDE_UID" val="{F72C3EEB-C95E-4E02-9A7C-A8102792E447}:419"/>
</p:tagLst>
</file>

<file path=ppt/tags/tag60.xml><?xml version="1.0" encoding="utf-8"?>
<p:tagLst xmlns:a="http://schemas.openxmlformats.org/drawingml/2006/main" xmlns:r="http://schemas.openxmlformats.org/officeDocument/2006/relationships" xmlns:p="http://schemas.openxmlformats.org/presentationml/2006/main">
  <p:tag name="GENSWF_SLIDE_UID" val="{FDCCF8F6-1E91-4526-B2D2-049ED21031A3}:316"/>
</p:tagLst>
</file>

<file path=ppt/tags/tag61.xml><?xml version="1.0" encoding="utf-8"?>
<p:tagLst xmlns:a="http://schemas.openxmlformats.org/drawingml/2006/main" xmlns:r="http://schemas.openxmlformats.org/officeDocument/2006/relationships" xmlns:p="http://schemas.openxmlformats.org/presentationml/2006/main">
  <p:tag name="GENSWF_SLIDE_UID" val="{7DD458C5-8596-4FA6-9EB9-CE924665AEFE}:1261"/>
</p:tagLst>
</file>

<file path=ppt/tags/tag62.xml><?xml version="1.0" encoding="utf-8"?>
<p:tagLst xmlns:a="http://schemas.openxmlformats.org/drawingml/2006/main" xmlns:r="http://schemas.openxmlformats.org/officeDocument/2006/relationships" xmlns:p="http://schemas.openxmlformats.org/presentationml/2006/main">
  <p:tag name="GENSWF_SLIDE_UID" val="{33B2B998-852A-4FF2-B20C-77430C1A4785}:1262"/>
</p:tagLst>
</file>

<file path=ppt/tags/tag63.xml><?xml version="1.0" encoding="utf-8"?>
<p:tagLst xmlns:a="http://schemas.openxmlformats.org/drawingml/2006/main" xmlns:r="http://schemas.openxmlformats.org/officeDocument/2006/relationships" xmlns:p="http://schemas.openxmlformats.org/presentationml/2006/main">
  <p:tag name="GENSWF_SLIDE_UID" val="{8C98AFDF-BB4A-484F-BC8D-4E6C4DC84E17}:1263"/>
</p:tagLst>
</file>

<file path=ppt/tags/tag64.xml><?xml version="1.0" encoding="utf-8"?>
<p:tagLst xmlns:a="http://schemas.openxmlformats.org/drawingml/2006/main" xmlns:r="http://schemas.openxmlformats.org/officeDocument/2006/relationships" xmlns:p="http://schemas.openxmlformats.org/presentationml/2006/main">
  <p:tag name="GENSWF_SLIDE_UID" val="{B3BC8B0B-5AC8-4380-9BA7-8976F2E67FE8}:320"/>
</p:tagLst>
</file>

<file path=ppt/tags/tag65.xml><?xml version="1.0" encoding="utf-8"?>
<p:tagLst xmlns:a="http://schemas.openxmlformats.org/drawingml/2006/main" xmlns:r="http://schemas.openxmlformats.org/officeDocument/2006/relationships" xmlns:p="http://schemas.openxmlformats.org/presentationml/2006/main">
  <p:tag name="GENSWF_SLIDE_UID" val="{F7065948-A11C-41FD-A7BD-4FB7ADEC3403}:404"/>
</p:tagLst>
</file>

<file path=ppt/tags/tag66.xml><?xml version="1.0" encoding="utf-8"?>
<p:tagLst xmlns:a="http://schemas.openxmlformats.org/drawingml/2006/main" xmlns:r="http://schemas.openxmlformats.org/officeDocument/2006/relationships" xmlns:p="http://schemas.openxmlformats.org/presentationml/2006/main">
  <p:tag name="GENSWF_SLIDE_UID" val="{66F72961-536C-4407-85BC-F4901C0E13BD}:322"/>
</p:tagLst>
</file>

<file path=ppt/tags/tag67.xml><?xml version="1.0" encoding="utf-8"?>
<p:tagLst xmlns:a="http://schemas.openxmlformats.org/drawingml/2006/main" xmlns:r="http://schemas.openxmlformats.org/officeDocument/2006/relationships" xmlns:p="http://schemas.openxmlformats.org/presentationml/2006/main">
  <p:tag name="GENSWF_SLIDE_UID" val="{144E2821-F82C-42AC-B9A0-69598E972F32}:405"/>
</p:tagLst>
</file>

<file path=ppt/tags/tag68.xml><?xml version="1.0" encoding="utf-8"?>
<p:tagLst xmlns:a="http://schemas.openxmlformats.org/drawingml/2006/main" xmlns:r="http://schemas.openxmlformats.org/officeDocument/2006/relationships" xmlns:p="http://schemas.openxmlformats.org/presentationml/2006/main">
  <p:tag name="GENSWF_SLIDE_UID" val="{BB08C411-B0FE-4BAE-89EB-ED67554EB8AD}:324"/>
</p:tagLst>
</file>

<file path=ppt/tags/tag69.xml><?xml version="1.0" encoding="utf-8"?>
<p:tagLst xmlns:a="http://schemas.openxmlformats.org/drawingml/2006/main" xmlns:r="http://schemas.openxmlformats.org/officeDocument/2006/relationships" xmlns:p="http://schemas.openxmlformats.org/presentationml/2006/main">
  <p:tag name="GENSWF_SLIDE_UID" val="{2D3C3E29-8B3A-4D9E-9719-0CDC9CD1596F}:406"/>
</p:tagLst>
</file>

<file path=ppt/tags/tag7.xml><?xml version="1.0" encoding="utf-8"?>
<p:tagLst xmlns:a="http://schemas.openxmlformats.org/drawingml/2006/main" xmlns:r="http://schemas.openxmlformats.org/officeDocument/2006/relationships" xmlns:p="http://schemas.openxmlformats.org/presentationml/2006/main">
  <p:tag name="GENSWF_SLIDE_UID" val="{F1FD1C5D-CC7D-45E0-BDEF-21D1ADCAA8C5}:845"/>
</p:tagLst>
</file>

<file path=ppt/tags/tag70.xml><?xml version="1.0" encoding="utf-8"?>
<p:tagLst xmlns:a="http://schemas.openxmlformats.org/drawingml/2006/main" xmlns:r="http://schemas.openxmlformats.org/officeDocument/2006/relationships" xmlns:p="http://schemas.openxmlformats.org/presentationml/2006/main">
  <p:tag name="GENSWF_SLIDE_UID" val="{A75D7606-A83A-4051-A284-EF85D346FAE6}:326"/>
</p:tagLst>
</file>

<file path=ppt/tags/tag71.xml><?xml version="1.0" encoding="utf-8"?>
<p:tagLst xmlns:a="http://schemas.openxmlformats.org/drawingml/2006/main" xmlns:r="http://schemas.openxmlformats.org/officeDocument/2006/relationships" xmlns:p="http://schemas.openxmlformats.org/presentationml/2006/main">
  <p:tag name="GENSWF_SLIDE_UID" val="{6A612EB6-D848-4512-A16B-5E2ED845C353}:407"/>
</p:tagLst>
</file>

<file path=ppt/tags/tag72.xml><?xml version="1.0" encoding="utf-8"?>
<p:tagLst xmlns:a="http://schemas.openxmlformats.org/drawingml/2006/main" xmlns:r="http://schemas.openxmlformats.org/officeDocument/2006/relationships" xmlns:p="http://schemas.openxmlformats.org/presentationml/2006/main">
  <p:tag name="GENSWF_SLIDE_UID" val="{3FF2A1BD-4802-4491-8462-2DCDE3BE52E1}:328"/>
</p:tagLst>
</file>

<file path=ppt/tags/tag73.xml><?xml version="1.0" encoding="utf-8"?>
<p:tagLst xmlns:a="http://schemas.openxmlformats.org/drawingml/2006/main" xmlns:r="http://schemas.openxmlformats.org/officeDocument/2006/relationships" xmlns:p="http://schemas.openxmlformats.org/presentationml/2006/main">
  <p:tag name="GENSWF_SLIDE_UID" val="{641BEEE1-BEEF-481E-870D-8789E8261DE9}:408"/>
</p:tagLst>
</file>

<file path=ppt/tags/tag74.xml><?xml version="1.0" encoding="utf-8"?>
<p:tagLst xmlns:a="http://schemas.openxmlformats.org/drawingml/2006/main" xmlns:r="http://schemas.openxmlformats.org/officeDocument/2006/relationships" xmlns:p="http://schemas.openxmlformats.org/presentationml/2006/main">
  <p:tag name="GENSWF_SLIDE_UID" val="{5BF50154-BB0B-40D4-8363-986D7979FB1C}:475"/>
</p:tagLst>
</file>

<file path=ppt/tags/tag75.xml><?xml version="1.0" encoding="utf-8"?>
<p:tagLst xmlns:a="http://schemas.openxmlformats.org/drawingml/2006/main" xmlns:r="http://schemas.openxmlformats.org/officeDocument/2006/relationships" xmlns:p="http://schemas.openxmlformats.org/presentationml/2006/main">
  <p:tag name="GENSWF_SLIDE_UID" val="{FAF067D9-B9F2-4C29-A353-D8496F3E49F0}:476"/>
</p:tagLst>
</file>

<file path=ppt/tags/tag76.xml><?xml version="1.0" encoding="utf-8"?>
<p:tagLst xmlns:a="http://schemas.openxmlformats.org/drawingml/2006/main" xmlns:r="http://schemas.openxmlformats.org/officeDocument/2006/relationships" xmlns:p="http://schemas.openxmlformats.org/presentationml/2006/main">
  <p:tag name="GENSWF_SLIDE_UID" val="{FF40D83F-24F3-422E-8896-4CFB4A034046}:477"/>
</p:tagLst>
</file>

<file path=ppt/tags/tag77.xml><?xml version="1.0" encoding="utf-8"?>
<p:tagLst xmlns:a="http://schemas.openxmlformats.org/drawingml/2006/main" xmlns:r="http://schemas.openxmlformats.org/officeDocument/2006/relationships" xmlns:p="http://schemas.openxmlformats.org/presentationml/2006/main">
  <p:tag name="GENSWF_SLIDE_UID" val="{FB57748A-D5FA-44D7-9D98-B604CE9B46FC}:333"/>
</p:tagLst>
</file>

<file path=ppt/tags/tag78.xml><?xml version="1.0" encoding="utf-8"?>
<p:tagLst xmlns:a="http://schemas.openxmlformats.org/drawingml/2006/main" xmlns:r="http://schemas.openxmlformats.org/officeDocument/2006/relationships" xmlns:p="http://schemas.openxmlformats.org/presentationml/2006/main">
  <p:tag name="GENSWF_SLIDE_UID" val="{8B25C8C1-E993-4F74-9D17-E89570B7B372}:334"/>
</p:tagLst>
</file>

<file path=ppt/tags/tag79.xml><?xml version="1.0" encoding="utf-8"?>
<p:tagLst xmlns:a="http://schemas.openxmlformats.org/drawingml/2006/main" xmlns:r="http://schemas.openxmlformats.org/officeDocument/2006/relationships" xmlns:p="http://schemas.openxmlformats.org/presentationml/2006/main">
  <p:tag name="GENSWF_SLIDE_UID" val="{ABEF21F7-758E-47A8-AEFE-6F226E6A656E}:335"/>
</p:tagLst>
</file>

<file path=ppt/tags/tag8.xml><?xml version="1.0" encoding="utf-8"?>
<p:tagLst xmlns:a="http://schemas.openxmlformats.org/drawingml/2006/main" xmlns:r="http://schemas.openxmlformats.org/officeDocument/2006/relationships" xmlns:p="http://schemas.openxmlformats.org/presentationml/2006/main">
  <p:tag name="GENSWF_SLIDE_UID" val="{2E353F54-539A-414B-8844-CA3F4F06389C}:1968"/>
</p:tagLst>
</file>

<file path=ppt/tags/tag80.xml><?xml version="1.0" encoding="utf-8"?>
<p:tagLst xmlns:a="http://schemas.openxmlformats.org/drawingml/2006/main" xmlns:r="http://schemas.openxmlformats.org/officeDocument/2006/relationships" xmlns:p="http://schemas.openxmlformats.org/presentationml/2006/main">
  <p:tag name="GENSWF_SLIDE_UID" val="{83FFF139-08E1-4CD4-BE16-962E7E8C3E2A}:336"/>
</p:tagLst>
</file>

<file path=ppt/tags/tag81.xml><?xml version="1.0" encoding="utf-8"?>
<p:tagLst xmlns:a="http://schemas.openxmlformats.org/drawingml/2006/main" xmlns:r="http://schemas.openxmlformats.org/officeDocument/2006/relationships" xmlns:p="http://schemas.openxmlformats.org/presentationml/2006/main">
  <p:tag name="GENSWF_SLIDE_UID" val="{41AF33D3-56A7-4B38-8238-8D56AEE6A0FB}:780"/>
</p:tagLst>
</file>

<file path=ppt/tags/tag82.xml><?xml version="1.0" encoding="utf-8"?>
<p:tagLst xmlns:a="http://schemas.openxmlformats.org/drawingml/2006/main" xmlns:r="http://schemas.openxmlformats.org/officeDocument/2006/relationships" xmlns:p="http://schemas.openxmlformats.org/presentationml/2006/main">
  <p:tag name="GENSWF_SLIDE_UID" val="{C12283B4-2C1A-47DD-BC53-87FEF3F8F5F8}:338"/>
</p:tagLst>
</file>

<file path=ppt/tags/tag83.xml><?xml version="1.0" encoding="utf-8"?>
<p:tagLst xmlns:a="http://schemas.openxmlformats.org/drawingml/2006/main" xmlns:r="http://schemas.openxmlformats.org/officeDocument/2006/relationships" xmlns:p="http://schemas.openxmlformats.org/presentationml/2006/main">
  <p:tag name="GENSWF_SLIDE_UID" val="{8CF02894-95AA-477C-B628-F76174183078}:781"/>
</p:tagLst>
</file>

<file path=ppt/tags/tag84.xml><?xml version="1.0" encoding="utf-8"?>
<p:tagLst xmlns:a="http://schemas.openxmlformats.org/drawingml/2006/main" xmlns:r="http://schemas.openxmlformats.org/officeDocument/2006/relationships" xmlns:p="http://schemas.openxmlformats.org/presentationml/2006/main">
  <p:tag name="GENSWF_SLIDE_UID" val="{D7250C22-3F38-4436-838D-AEE64E0A2685}:1267"/>
</p:tagLst>
</file>

<file path=ppt/tags/tag85.xml><?xml version="1.0" encoding="utf-8"?>
<p:tagLst xmlns:a="http://schemas.openxmlformats.org/drawingml/2006/main" xmlns:r="http://schemas.openxmlformats.org/officeDocument/2006/relationships" xmlns:p="http://schemas.openxmlformats.org/presentationml/2006/main">
  <p:tag name="GENSWF_SLIDE_UID" val="{D20EA33B-232C-459A-ABB8-00EE55EC4BB9}:340"/>
</p:tagLst>
</file>

<file path=ppt/tags/tag86.xml><?xml version="1.0" encoding="utf-8"?>
<p:tagLst xmlns:a="http://schemas.openxmlformats.org/drawingml/2006/main" xmlns:r="http://schemas.openxmlformats.org/officeDocument/2006/relationships" xmlns:p="http://schemas.openxmlformats.org/presentationml/2006/main">
  <p:tag name="GENSWF_SLIDE_UID" val="{F744C161-AC6A-44B7-B48B-15C26DDBDCE3}:341"/>
</p:tagLst>
</file>

<file path=ppt/tags/tag87.xml><?xml version="1.0" encoding="utf-8"?>
<p:tagLst xmlns:a="http://schemas.openxmlformats.org/drawingml/2006/main" xmlns:r="http://schemas.openxmlformats.org/officeDocument/2006/relationships" xmlns:p="http://schemas.openxmlformats.org/presentationml/2006/main">
  <p:tag name="GENSWF_SLIDE_UID" val="{040799CB-C25D-42EC-BE96-79521D876D79}:342"/>
</p:tagLst>
</file>

<file path=ppt/tags/tag88.xml><?xml version="1.0" encoding="utf-8"?>
<p:tagLst xmlns:a="http://schemas.openxmlformats.org/drawingml/2006/main" xmlns:r="http://schemas.openxmlformats.org/officeDocument/2006/relationships" xmlns:p="http://schemas.openxmlformats.org/presentationml/2006/main">
  <p:tag name="GENSWF_SLIDE_UID" val="{E96615FC-8CDF-4718-92A3-B0C6F79A85C8}:352"/>
</p:tagLst>
</file>

<file path=ppt/tags/tag89.xml><?xml version="1.0" encoding="utf-8"?>
<p:tagLst xmlns:a="http://schemas.openxmlformats.org/drawingml/2006/main" xmlns:r="http://schemas.openxmlformats.org/officeDocument/2006/relationships" xmlns:p="http://schemas.openxmlformats.org/presentationml/2006/main">
  <p:tag name="GENSWF_SLIDE_UID" val="{C2352D14-3514-4F48-ABAF-127CBCAB32F1}:353"/>
</p:tagLst>
</file>

<file path=ppt/tags/tag9.xml><?xml version="1.0" encoding="utf-8"?>
<p:tagLst xmlns:a="http://schemas.openxmlformats.org/drawingml/2006/main" xmlns:r="http://schemas.openxmlformats.org/officeDocument/2006/relationships" xmlns:p="http://schemas.openxmlformats.org/presentationml/2006/main">
  <p:tag name="GENSWF_SLIDE_UID" val="{2C4F2CC0-E4D9-4279-A3CC-D8273BAC41D1}:263"/>
</p:tagLst>
</file>

<file path=ppt/tags/tag90.xml><?xml version="1.0" encoding="utf-8"?>
<p:tagLst xmlns:a="http://schemas.openxmlformats.org/drawingml/2006/main" xmlns:r="http://schemas.openxmlformats.org/officeDocument/2006/relationships" xmlns:p="http://schemas.openxmlformats.org/presentationml/2006/main">
  <p:tag name="GENSWF_SLIDE_UID" val="{0192F227-9C5C-4C7C-B0F2-A8963077FCDB}:354"/>
</p:tagLst>
</file>

<file path=ppt/tags/tag91.xml><?xml version="1.0" encoding="utf-8"?>
<p:tagLst xmlns:a="http://schemas.openxmlformats.org/drawingml/2006/main" xmlns:r="http://schemas.openxmlformats.org/officeDocument/2006/relationships" xmlns:p="http://schemas.openxmlformats.org/presentationml/2006/main">
  <p:tag name="GENSWF_SLIDE_UID" val="{5AF3B1B6-4F0E-4F5E-9A23-C5A045A3045F}:355"/>
</p:tagLst>
</file>

<file path=ppt/tags/tag92.xml><?xml version="1.0" encoding="utf-8"?>
<p:tagLst xmlns:a="http://schemas.openxmlformats.org/drawingml/2006/main" xmlns:r="http://schemas.openxmlformats.org/officeDocument/2006/relationships" xmlns:p="http://schemas.openxmlformats.org/presentationml/2006/main">
  <p:tag name="GENSWF_SLIDE_UID" val="{403123AE-ED4F-414A-A882-D8CF90C07D7F}:356"/>
</p:tagLst>
</file>

<file path=ppt/tags/tag93.xml><?xml version="1.0" encoding="utf-8"?>
<p:tagLst xmlns:a="http://schemas.openxmlformats.org/drawingml/2006/main" xmlns:r="http://schemas.openxmlformats.org/officeDocument/2006/relationships" xmlns:p="http://schemas.openxmlformats.org/presentationml/2006/main">
  <p:tag name="GENSWF_SLIDE_UID" val="{DE4111F7-970F-4700-B307-D46C09D092E6}:357"/>
</p:tagLst>
</file>

<file path=ppt/tags/tag94.xml><?xml version="1.0" encoding="utf-8"?>
<p:tagLst xmlns:a="http://schemas.openxmlformats.org/drawingml/2006/main" xmlns:r="http://schemas.openxmlformats.org/officeDocument/2006/relationships" xmlns:p="http://schemas.openxmlformats.org/presentationml/2006/main">
  <p:tag name="GENSWF_SLIDE_UID" val="{AC09FF77-E85F-45F9-9E12-4A1A93A3CEC1}:1268"/>
</p:tagLst>
</file>

<file path=ppt/tags/tag95.xml><?xml version="1.0" encoding="utf-8"?>
<p:tagLst xmlns:a="http://schemas.openxmlformats.org/drawingml/2006/main" xmlns:r="http://schemas.openxmlformats.org/officeDocument/2006/relationships" xmlns:p="http://schemas.openxmlformats.org/presentationml/2006/main">
  <p:tag name="GENSWF_SLIDE_UID" val="{56E000F7-6068-43CB-B5A7-853609FE2B0B}:358"/>
</p:tagLst>
</file>

<file path=ppt/tags/tag96.xml><?xml version="1.0" encoding="utf-8"?>
<p:tagLst xmlns:a="http://schemas.openxmlformats.org/drawingml/2006/main" xmlns:r="http://schemas.openxmlformats.org/officeDocument/2006/relationships" xmlns:p="http://schemas.openxmlformats.org/presentationml/2006/main">
  <p:tag name="GENSWF_SLIDE_UID" val="{04245E9F-BC48-47DA-9AB7-7C0DD3AB586F}:443"/>
</p:tagLst>
</file>

<file path=ppt/tags/tag97.xml><?xml version="1.0" encoding="utf-8"?>
<p:tagLst xmlns:a="http://schemas.openxmlformats.org/drawingml/2006/main" xmlns:r="http://schemas.openxmlformats.org/officeDocument/2006/relationships" xmlns:p="http://schemas.openxmlformats.org/presentationml/2006/main">
  <p:tag name="GENSWF_SLIDE_UID" val="{50EA0D08-B802-4026-A1B6-2539EF34787B}:359"/>
</p:tagLst>
</file>

<file path=ppt/tags/tag98.xml><?xml version="1.0" encoding="utf-8"?>
<p:tagLst xmlns:a="http://schemas.openxmlformats.org/drawingml/2006/main" xmlns:r="http://schemas.openxmlformats.org/officeDocument/2006/relationships" xmlns:p="http://schemas.openxmlformats.org/presentationml/2006/main">
  <p:tag name="GENSWF_SLIDE_UID" val="{A6B64081-ACD0-4EFC-8EB2-F2F2FF741D39}:360"/>
</p:tagLst>
</file>

<file path=ppt/tags/tag99.xml><?xml version="1.0" encoding="utf-8"?>
<p:tagLst xmlns:a="http://schemas.openxmlformats.org/drawingml/2006/main" xmlns:r="http://schemas.openxmlformats.org/officeDocument/2006/relationships" xmlns:p="http://schemas.openxmlformats.org/presentationml/2006/main">
  <p:tag name="GENSWF_SLIDE_UID" val="{5410DFC6-7ECC-48B6-849B-C98EE9497A6D}:1269"/>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d66d9af-cf84-40c2-83de-3c2103e46275" xsi:nil="true"/>
    <lcf76f155ced4ddcb4097134ff3c332f xmlns="cc2076d1-28b4-4384-8934-f6c0366227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CFCC9B98DA814BA21A7450D3459D88" ma:contentTypeVersion="18" ma:contentTypeDescription="Create a new document." ma:contentTypeScope="" ma:versionID="36c7dd995575b9b3cc05aa9bf3c78a8e">
  <xsd:schema xmlns:xsd="http://www.w3.org/2001/XMLSchema" xmlns:xs="http://www.w3.org/2001/XMLSchema" xmlns:p="http://schemas.microsoft.com/office/2006/metadata/properties" xmlns:ns2="cc2076d1-28b4-4384-8934-f6c03662277e" xmlns:ns3="5d66d9af-cf84-40c2-83de-3c2103e46275" targetNamespace="http://schemas.microsoft.com/office/2006/metadata/properties" ma:root="true" ma:fieldsID="7e196d4725e48a700e5b905b839e8d83" ns2:_="" ns3:_="">
    <xsd:import namespace="cc2076d1-28b4-4384-8934-f6c03662277e"/>
    <xsd:import namespace="5d66d9af-cf84-40c2-83de-3c2103e462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076d1-28b4-4384-8934-f6c0366227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9aeee01-be69-4027-8c27-9c43c59eb87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66d9af-cf84-40c2-83de-3c2103e4627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fd18c4c-1aa7-4a41-8ae1-1a136f928964}" ma:internalName="TaxCatchAll" ma:showField="CatchAllData" ma:web="5d66d9af-cf84-40c2-83de-3c2103e4627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schemas.microsoft.com/office/2006/documentManagement/types"/>
    <ds:schemaRef ds:uri="5d66d9af-cf84-40c2-83de-3c2103e46275"/>
    <ds:schemaRef ds:uri="http://www.w3.org/XML/1998/namespace"/>
    <ds:schemaRef ds:uri="cc2076d1-28b4-4384-8934-f6c03662277e"/>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8E0679B0-4250-478A-B629-7B7E9CEF98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2076d1-28b4-4384-8934-f6c03662277e"/>
    <ds:schemaRef ds:uri="5d66d9af-cf84-40c2-83de-3c2103e462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Ci3T</Template>
  <TotalTime>2526</TotalTime>
  <Words>9478</Words>
  <Application>Microsoft Macintosh PowerPoint</Application>
  <PresentationFormat>Widescreen</PresentationFormat>
  <Paragraphs>1369</Paragraphs>
  <Slides>115</Slides>
  <Notes>115</Notes>
  <HiddenSlides>1</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115</vt:i4>
      </vt:variant>
    </vt:vector>
  </HeadingPairs>
  <TitlesOfParts>
    <vt:vector size="129" baseType="lpstr">
      <vt:lpstr>ＭＳ Ｐゴシック</vt:lpstr>
      <vt:lpstr>Arial</vt:lpstr>
      <vt:lpstr>Bradley Hand ITC</vt:lpstr>
      <vt:lpstr>Calibri</vt:lpstr>
      <vt:lpstr>Century Gothic</vt:lpstr>
      <vt:lpstr>Corbel</vt:lpstr>
      <vt:lpstr>Courier New</vt:lpstr>
      <vt:lpstr>Symbol</vt:lpstr>
      <vt:lpstr>System Font Regular</vt:lpstr>
      <vt:lpstr>Times New Roman</vt:lpstr>
      <vt:lpstr>Verdana</vt:lpstr>
      <vt:lpstr>Wingdings</vt:lpstr>
      <vt:lpstr>Ci3T</vt:lpstr>
      <vt:lpstr>Chart</vt:lpstr>
      <vt:lpstr>Building Secondary (Tier 2) Prevention Efforts</vt:lpstr>
      <vt:lpstr>Agenda</vt:lpstr>
      <vt:lpstr>Agenda</vt:lpstr>
      <vt:lpstr>Wrap Up and Preview</vt:lpstr>
      <vt:lpstr>Homework: Last time we met…</vt:lpstr>
      <vt:lpstr>Open your school’s folder on dropbox.com</vt:lpstr>
      <vt:lpstr>Open your school’s Google Drive folder online</vt:lpstr>
      <vt:lpstr>How do we refine our assessment schedule and procedures for monitoring?</vt:lpstr>
      <vt:lpstr>Which data should be collected?</vt:lpstr>
      <vt:lpstr>When should data be collected?</vt:lpstr>
      <vt:lpstr>PowerPoint Presentation</vt:lpstr>
      <vt:lpstr>Essential Components of Primary (Tier 1) Prevention Efforts</vt:lpstr>
      <vt:lpstr>Procedures for Monitoring</vt:lpstr>
      <vt:lpstr>Treatment Integrity</vt:lpstr>
      <vt:lpstr>Ci3T Treatment Integrity</vt:lpstr>
      <vt:lpstr>Social Validity: Primary Intervention Rating Scale (PIRS)</vt:lpstr>
      <vt:lpstr>Using Data to Monitor Our Plan: Sharing Schoolwide Data with Faculty and Staff</vt:lpstr>
      <vt:lpstr>Using Data to Monitor Our Plan:  Sharing Student Performance Data with Faculty and Staff</vt:lpstr>
      <vt:lpstr>PowerPoint Presentation</vt:lpstr>
      <vt:lpstr>PowerPoint Presentation</vt:lpstr>
      <vt:lpstr>PowerPoint Presentation</vt:lpstr>
      <vt:lpstr>How do we polish our Ci3T Blueprint?</vt:lpstr>
      <vt:lpstr>PowerPoint Presentation</vt:lpstr>
      <vt:lpstr>PowerPoint Presentation</vt:lpstr>
      <vt:lpstr>PowerPoint Presentation</vt:lpstr>
      <vt:lpstr>PowerPoint Presentation</vt:lpstr>
      <vt:lpstr>PowerPoint Presentation</vt:lpstr>
      <vt:lpstr>PowerPoint Presentation</vt:lpstr>
      <vt:lpstr>How do we present our Ci3T Blueprint A Primary (Tier 1) Plan to our faculty and staff?</vt:lpstr>
      <vt:lpstr>PowerPoint Presentation</vt:lpstr>
      <vt:lpstr>PowerPoint Presentation</vt:lpstr>
      <vt:lpstr>PowerPoint Presentation</vt:lpstr>
      <vt:lpstr>How do we coordinate supports at the secondary (Tier 2) level?</vt:lpstr>
      <vt:lpstr>PowerPoint Presentation</vt:lpstr>
      <vt:lpstr>Secondary (Tier 2) Prevention: Reverse Harm</vt:lpstr>
      <vt:lpstr>Before Thinking About  Tier 2 for Students, Consider…</vt:lpstr>
      <vt:lpstr>Social Skills Improvement System – Performance Screening Guide Spring 2012 – Total School</vt:lpstr>
      <vt:lpstr>Elementary AIMSweb Reading Grade 5 Fall, Winter, Spring Benchmarks</vt:lpstr>
      <vt:lpstr>Student Risk Screening Scale Fall 2004-2012 • Middle School</vt:lpstr>
      <vt:lpstr>Teacher-delivered strategies: How can we empower teachers with low-intensity supports?</vt:lpstr>
      <vt:lpstr>Student Risk Screening Scale (SRSS)</vt:lpstr>
      <vt:lpstr>PowerPoint Presentation</vt:lpstr>
      <vt:lpstr>Essential Components of  Classroom Management</vt:lpstr>
      <vt:lpstr>Instructional Considerations</vt:lpstr>
      <vt:lpstr>PowerPoint Presentation</vt:lpstr>
      <vt:lpstr>Low-Intensity Strategies for Academics and Behavior</vt:lpstr>
      <vt:lpstr>Consider a book study to build school site capacity</vt:lpstr>
      <vt:lpstr>Identify site-level experts using self-assessment tools </vt:lpstr>
      <vt:lpstr>Using Screening Data to Support Teachers</vt:lpstr>
      <vt:lpstr>Using an Implementation Calendar: Team Meeting Time</vt:lpstr>
      <vt:lpstr>School Implementation Calendar</vt:lpstr>
      <vt:lpstr>PowerPoint Presentation</vt:lpstr>
      <vt:lpstr>Organizing Secondary  (Tier 2) Supports</vt:lpstr>
      <vt:lpstr>PowerPoint Presentation</vt:lpstr>
      <vt:lpstr>PowerPoint Presentation</vt:lpstr>
      <vt:lpstr>BASC2 – Behavior and Emotional Screening Scale Spring 2012</vt:lpstr>
      <vt:lpstr>PowerPoint Presentation</vt:lpstr>
      <vt:lpstr>A Systematic Approach to Designing Secondary (Tier 2) Interventions</vt:lpstr>
      <vt:lpstr>PowerPoint Presentation</vt:lpstr>
      <vt:lpstr>PowerPoint Presentation</vt:lpstr>
      <vt:lpstr>PowerPoint Presentation</vt:lpstr>
      <vt:lpstr>PowerPoint Presentation</vt:lpstr>
      <vt:lpstr>Review Ci3T Blueprint D Assessment Schedule</vt:lpstr>
      <vt:lpstr>A Systematic Approach to Designing Secondary (Tier 2) Interventions </vt:lpstr>
      <vt:lpstr>Sample Secondary (Tier 2) Intervention Grid</vt:lpstr>
      <vt:lpstr>A Systematic Approach to Designing Secondary (Tier 2) Interventions </vt:lpstr>
      <vt:lpstr>Sample Secondary (Tier 2) Intervention Grid</vt:lpstr>
      <vt:lpstr>A Systematic Approach to Designing Secondary (Tier 2) Interventions </vt:lpstr>
      <vt:lpstr>Sample Secondary (Tier 2) Intervention Grid</vt:lpstr>
      <vt:lpstr>A Systematic Approach to Designing Secondary (Tier 2) Interventions </vt:lpstr>
      <vt:lpstr>Sample Secondary (Tier 2) Intervention Grid</vt:lpstr>
      <vt:lpstr>A Systematic Approach to Designing Secondary (Tier 2) Interventions </vt:lpstr>
      <vt:lpstr>PowerPoint Presentation</vt:lpstr>
      <vt:lpstr>First Grade Student Self-Monitoring Form</vt:lpstr>
      <vt:lpstr>Treatment integrity  Social validity  Monitor student progress</vt:lpstr>
      <vt:lpstr>PowerPoint Presentation</vt:lpstr>
      <vt:lpstr>PowerPoint Presentation</vt:lpstr>
      <vt:lpstr>Putting the Pieces Together: Scheduling for Success</vt:lpstr>
      <vt:lpstr>Blocking Out an Intervention Schedule K-3 (example)</vt:lpstr>
      <vt:lpstr>Big  5   in Reading </vt:lpstr>
      <vt:lpstr>Resources to Identify and Select Reading Programs</vt:lpstr>
      <vt:lpstr>PowerPoint Presentation</vt:lpstr>
      <vt:lpstr>PowerPoint Presentation</vt:lpstr>
      <vt:lpstr>Acquisition, Fluency, Performance</vt:lpstr>
      <vt:lpstr>Sample Secondary (Tier 2) Intervention Grid</vt:lpstr>
      <vt:lpstr>Commonly Used Secondary (Tier 2) Interventions to Support Behavior</vt:lpstr>
      <vt:lpstr>PowerPoint Presentation</vt:lpstr>
      <vt:lpstr>PowerPoint Presentation</vt:lpstr>
      <vt:lpstr>PowerPoint Presentation</vt:lpstr>
      <vt:lpstr>Sample Secondary (Tier 2) Intervention Grid</vt:lpstr>
      <vt:lpstr>Sample Secondary (Tier 2) Intervention Grid</vt:lpstr>
      <vt:lpstr>Sample Secondary (Tier 2) Intervention Grid: Elementary</vt:lpstr>
      <vt:lpstr>Sample Secondary (Tier 2) Intervention Grid: Elementary</vt:lpstr>
      <vt:lpstr>Sample Secondary (Tier 2) Intervention Grid: MS/HS</vt:lpstr>
      <vt:lpstr>Sample Secondary (Tier 2) Intervention Grid: MS/HS</vt:lpstr>
      <vt:lpstr>Sample Secondary (Tier 2) Intervention Grid: MS/HS</vt:lpstr>
      <vt:lpstr>Building Your Ci3T Blueprint E Secondary (Tier 2) Intervention Grid</vt:lpstr>
      <vt:lpstr>PowerPoint Presentation</vt:lpstr>
      <vt:lpstr>PowerPoint Presentation</vt:lpstr>
      <vt:lpstr>PowerPoint Presentation</vt:lpstr>
      <vt:lpstr>A Systematic Approach to Designing Secondary (Tier 2) Interventions </vt:lpstr>
      <vt:lpstr>PowerPoint Presentation</vt:lpstr>
      <vt:lpstr>A Systematic Approach to Designing Secondary (Tier 2) Interventions </vt:lpstr>
      <vt:lpstr>PowerPoint Presentation</vt:lpstr>
      <vt:lpstr>PowerPoint Presentation</vt:lpstr>
      <vt:lpstr>PowerPoint Presentation</vt:lpstr>
      <vt:lpstr>A Systematic Approach to Designing Secondary (Tier 2) Interventions </vt:lpstr>
      <vt:lpstr>PowerPoint Presentation</vt:lpstr>
      <vt:lpstr>PowerPoint Presentation</vt:lpstr>
      <vt:lpstr>Where do we go from here?  </vt:lpstr>
      <vt:lpstr>Comprehensive, Integrated, Three-Tiered (Ci3T) Model of Prevention Professional Learning Series</vt:lpstr>
      <vt:lpstr>PowerPoint Presentation</vt:lpstr>
      <vt:lpstr>Please Take a Minute to Get Organized</vt:lpstr>
      <vt:lpstr>Wrap Up and Preview</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PLS45</dc:title>
  <dc:creator>Royer, David J</dc:creator>
  <cp:lastModifiedBy>Royer</cp:lastModifiedBy>
  <cp:revision>81</cp:revision>
  <dcterms:created xsi:type="dcterms:W3CDTF">2020-08-09T02:04:37Z</dcterms:created>
  <dcterms:modified xsi:type="dcterms:W3CDTF">2025-06-18T20:22:12Z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0x01010030CFCC9B98DA814BA21A7450D3459D88</vt:lpwstr>
  </property>
  <property fmtid="{D5CDD505-2E9C-101B-9397-08002B2CF9AE}" pid="3" name="Order">
    <vt:r8>6056900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