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charts/chart2.xml" ContentType="application/vnd.openxmlformats-officedocument.drawingml.chart+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charts/chart3.xml" ContentType="application/vnd.openxmlformats-officedocument.drawingml.chart+xml"/>
  <Override PartName="/ppt/tags/tag64.xml" ContentType="application/vnd.openxmlformats-officedocument.presentationml.tags+xml"/>
  <Override PartName="/ppt/notesSlides/notesSlide63.xml" ContentType="application/vnd.openxmlformats-officedocument.presentationml.notesSlide+xml"/>
  <Override PartName="/ppt/charts/chart4.xml" ContentType="application/vnd.openxmlformats-officedocument.drawingml.chart+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charts/chart5.xml" ContentType="application/vnd.openxmlformats-officedocument.drawingml.chart+xml"/>
  <Override PartName="/ppt/tags/tag67.xml" ContentType="application/vnd.openxmlformats-officedocument.presentationml.tags+xml"/>
  <Override PartName="/ppt/notesSlides/notesSlide66.xml" ContentType="application/vnd.openxmlformats-officedocument.presentationml.notesSlide+xml"/>
  <Override PartName="/ppt/charts/chart6.xml" ContentType="application/vnd.openxmlformats-officedocument.drawingml.chart+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charts/chart7.xml" ContentType="application/vnd.openxmlformats-officedocument.drawingml.chart+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charts/chart8.xml" ContentType="application/vnd.openxmlformats-officedocument.drawingml.chart+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tags/tag78.xml" ContentType="application/vnd.openxmlformats-officedocument.presentationml.tags+xml"/>
  <Override PartName="/ppt/notesSlides/notesSlide77.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6"/>
  </p:notesMasterIdLst>
  <p:handoutMasterIdLst>
    <p:handoutMasterId r:id="rId97"/>
  </p:handoutMasterIdLst>
  <p:sldIdLst>
    <p:sldId id="404" r:id="rId5"/>
    <p:sldId id="259" r:id="rId6"/>
    <p:sldId id="1897" r:id="rId7"/>
    <p:sldId id="409" r:id="rId8"/>
    <p:sldId id="410" r:id="rId9"/>
    <p:sldId id="845" r:id="rId10"/>
    <p:sldId id="762" r:id="rId11"/>
    <p:sldId id="263" r:id="rId12"/>
    <p:sldId id="411" r:id="rId13"/>
    <p:sldId id="264" r:id="rId14"/>
    <p:sldId id="265" r:id="rId15"/>
    <p:sldId id="266" r:id="rId16"/>
    <p:sldId id="267" r:id="rId17"/>
    <p:sldId id="268" r:id="rId18"/>
    <p:sldId id="269" r:id="rId19"/>
    <p:sldId id="270" r:id="rId20"/>
    <p:sldId id="422" r:id="rId21"/>
    <p:sldId id="418" r:id="rId22"/>
    <p:sldId id="295" r:id="rId23"/>
    <p:sldId id="297" r:id="rId24"/>
    <p:sldId id="846" r:id="rId25"/>
    <p:sldId id="275" r:id="rId26"/>
    <p:sldId id="764" r:id="rId27"/>
    <p:sldId id="766" r:id="rId28"/>
    <p:sldId id="767" r:id="rId29"/>
    <p:sldId id="779" r:id="rId30"/>
    <p:sldId id="423" r:id="rId31"/>
    <p:sldId id="281" r:id="rId32"/>
    <p:sldId id="282" r:id="rId33"/>
    <p:sldId id="780" r:id="rId34"/>
    <p:sldId id="284" r:id="rId35"/>
    <p:sldId id="285" r:id="rId36"/>
    <p:sldId id="286" r:id="rId37"/>
    <p:sldId id="781" r:id="rId38"/>
    <p:sldId id="782" r:id="rId39"/>
    <p:sldId id="288" r:id="rId40"/>
    <p:sldId id="289" r:id="rId41"/>
    <p:sldId id="308" r:id="rId42"/>
    <p:sldId id="291" r:id="rId43"/>
    <p:sldId id="292" r:id="rId44"/>
    <p:sldId id="783" r:id="rId45"/>
    <p:sldId id="298" r:id="rId46"/>
    <p:sldId id="784" r:id="rId47"/>
    <p:sldId id="300" r:id="rId48"/>
    <p:sldId id="361" r:id="rId49"/>
    <p:sldId id="363" r:id="rId50"/>
    <p:sldId id="785" r:id="rId51"/>
    <p:sldId id="786" r:id="rId52"/>
    <p:sldId id="305" r:id="rId53"/>
    <p:sldId id="306" r:id="rId54"/>
    <p:sldId id="364" r:id="rId55"/>
    <p:sldId id="365" r:id="rId56"/>
    <p:sldId id="366" r:id="rId57"/>
    <p:sldId id="847" r:id="rId58"/>
    <p:sldId id="312" r:id="rId59"/>
    <p:sldId id="1240" r:id="rId60"/>
    <p:sldId id="368" r:id="rId61"/>
    <p:sldId id="435" r:id="rId62"/>
    <p:sldId id="1305" r:id="rId63"/>
    <p:sldId id="1306" r:id="rId64"/>
    <p:sldId id="329" r:id="rId65"/>
    <p:sldId id="1307" r:id="rId66"/>
    <p:sldId id="1238" r:id="rId67"/>
    <p:sldId id="1895" r:id="rId68"/>
    <p:sldId id="1886" r:id="rId69"/>
    <p:sldId id="1887" r:id="rId70"/>
    <p:sldId id="1237" r:id="rId71"/>
    <p:sldId id="378" r:id="rId72"/>
    <p:sldId id="381" r:id="rId73"/>
    <p:sldId id="330" r:id="rId74"/>
    <p:sldId id="384" r:id="rId75"/>
    <p:sldId id="388" r:id="rId76"/>
    <p:sldId id="389" r:id="rId77"/>
    <p:sldId id="1255" r:id="rId78"/>
    <p:sldId id="437" r:id="rId79"/>
    <p:sldId id="787" r:id="rId80"/>
    <p:sldId id="788" r:id="rId81"/>
    <p:sldId id="790" r:id="rId82"/>
    <p:sldId id="346" r:id="rId83"/>
    <p:sldId id="427" r:id="rId84"/>
    <p:sldId id="791" r:id="rId85"/>
    <p:sldId id="348" r:id="rId86"/>
    <p:sldId id="792" r:id="rId87"/>
    <p:sldId id="350" r:id="rId88"/>
    <p:sldId id="351" r:id="rId89"/>
    <p:sldId id="1051" r:id="rId90"/>
    <p:sldId id="1896" r:id="rId91"/>
    <p:sldId id="1052" r:id="rId92"/>
    <p:sldId id="1053" r:id="rId93"/>
    <p:sldId id="416" r:id="rId94"/>
    <p:sldId id="357" r:id="rId95"/>
  </p:sldIdLst>
  <p:sldSz cx="12192000" cy="6858000"/>
  <p:notesSz cx="6858000" cy="9144000"/>
  <p:custDataLst>
    <p:tags r:id="rId9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16" d="100"/>
          <a:sy n="116" d="100"/>
        </p:scale>
        <p:origin x="86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gs" Target="tags/tag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er, David" userId="c8d9415d-2f0e-4dc0-b94b-b9877c1fb56b" providerId="ADAL" clId="{F832D9F5-D0FB-144B-8289-3C2221F92AB7}"/>
    <pc:docChg chg="custSel addSld delSld modSld">
      <pc:chgData name="Royer, David" userId="c8d9415d-2f0e-4dc0-b94b-b9877c1fb56b" providerId="ADAL" clId="{F832D9F5-D0FB-144B-8289-3C2221F92AB7}" dt="2025-06-18T13:37:57.988" v="75" actId="2696"/>
      <pc:docMkLst>
        <pc:docMk/>
      </pc:docMkLst>
      <pc:sldChg chg="modSp mod">
        <pc:chgData name="Royer, David" userId="c8d9415d-2f0e-4dc0-b94b-b9877c1fb56b" providerId="ADAL" clId="{F832D9F5-D0FB-144B-8289-3C2221F92AB7}" dt="2025-06-18T13:35:35.950" v="70" actId="1035"/>
        <pc:sldMkLst>
          <pc:docMk/>
          <pc:sldMk cId="3962812790" sldId="259"/>
        </pc:sldMkLst>
        <pc:spChg chg="mod">
          <ac:chgData name="Royer, David" userId="c8d9415d-2f0e-4dc0-b94b-b9877c1fb56b" providerId="ADAL" clId="{F832D9F5-D0FB-144B-8289-3C2221F92AB7}" dt="2025-06-18T13:35:35.950" v="70" actId="1035"/>
          <ac:spMkLst>
            <pc:docMk/>
            <pc:sldMk cId="3962812790" sldId="259"/>
            <ac:spMk id="2" creationId="{00000000-0000-0000-0000-000000000000}"/>
          </ac:spMkLst>
        </pc:spChg>
        <pc:spChg chg="mod">
          <ac:chgData name="Royer, David" userId="c8d9415d-2f0e-4dc0-b94b-b9877c1fb56b" providerId="ADAL" clId="{F832D9F5-D0FB-144B-8289-3C2221F92AB7}" dt="2025-06-18T13:35:33.433" v="62" actId="1035"/>
          <ac:spMkLst>
            <pc:docMk/>
            <pc:sldMk cId="3962812790" sldId="259"/>
            <ac:spMk id="3" creationId="{00000000-0000-0000-0000-000000000000}"/>
          </ac:spMkLst>
        </pc:spChg>
      </pc:sldChg>
      <pc:sldChg chg="modSp mod">
        <pc:chgData name="Royer, David" userId="c8d9415d-2f0e-4dc0-b94b-b9877c1fb56b" providerId="ADAL" clId="{F832D9F5-D0FB-144B-8289-3C2221F92AB7}" dt="2025-06-14T22:32:05.734" v="18" actId="1036"/>
        <pc:sldMkLst>
          <pc:docMk/>
          <pc:sldMk cId="2155473528" sldId="762"/>
        </pc:sldMkLst>
        <pc:spChg chg="mod">
          <ac:chgData name="Royer, David" userId="c8d9415d-2f0e-4dc0-b94b-b9877c1fb56b" providerId="ADAL" clId="{F832D9F5-D0FB-144B-8289-3C2221F92AB7}" dt="2025-06-14T22:32:05.734" v="18" actId="1036"/>
          <ac:spMkLst>
            <pc:docMk/>
            <pc:sldMk cId="2155473528" sldId="762"/>
            <ac:spMk id="2" creationId="{8220916E-1D7C-4FD5-8DF4-C30E11C84857}"/>
          </ac:spMkLst>
        </pc:spChg>
        <pc:spChg chg="mod">
          <ac:chgData name="Royer, David" userId="c8d9415d-2f0e-4dc0-b94b-b9877c1fb56b" providerId="ADAL" clId="{F832D9F5-D0FB-144B-8289-3C2221F92AB7}" dt="2025-06-14T22:31:59.116" v="7" actId="14100"/>
          <ac:spMkLst>
            <pc:docMk/>
            <pc:sldMk cId="2155473528" sldId="762"/>
            <ac:spMk id="5" creationId="{00000000-0000-0000-0000-000000000000}"/>
          </ac:spMkLst>
        </pc:spChg>
      </pc:sldChg>
      <pc:sldChg chg="modSp mod">
        <pc:chgData name="Royer, David" userId="c8d9415d-2f0e-4dc0-b94b-b9877c1fb56b" providerId="ADAL" clId="{F832D9F5-D0FB-144B-8289-3C2221F92AB7}" dt="2025-06-14T22:49:29.475" v="22" actId="12788"/>
        <pc:sldMkLst>
          <pc:docMk/>
          <pc:sldMk cId="1152847542" sldId="779"/>
        </pc:sldMkLst>
        <pc:picChg chg="mod">
          <ac:chgData name="Royer, David" userId="c8d9415d-2f0e-4dc0-b94b-b9877c1fb56b" providerId="ADAL" clId="{F832D9F5-D0FB-144B-8289-3C2221F92AB7}" dt="2025-06-14T22:49:29.475" v="22" actId="12788"/>
          <ac:picMkLst>
            <pc:docMk/>
            <pc:sldMk cId="1152847542" sldId="779"/>
            <ac:picMk id="2" creationId="{65A083A0-9863-1523-4BA3-6FE466E16A1A}"/>
          </ac:picMkLst>
        </pc:picChg>
      </pc:sldChg>
      <pc:sldChg chg="modSp mod">
        <pc:chgData name="Royer, David" userId="c8d9415d-2f0e-4dc0-b94b-b9877c1fb56b" providerId="ADAL" clId="{F832D9F5-D0FB-144B-8289-3C2221F92AB7}" dt="2025-06-14T22:36:24.464" v="20" actId="12788"/>
        <pc:sldMkLst>
          <pc:docMk/>
          <pc:sldMk cId="53089312" sldId="780"/>
        </pc:sldMkLst>
        <pc:picChg chg="mod">
          <ac:chgData name="Royer, David" userId="c8d9415d-2f0e-4dc0-b94b-b9877c1fb56b" providerId="ADAL" clId="{F832D9F5-D0FB-144B-8289-3C2221F92AB7}" dt="2025-06-14T22:36:24.464" v="20" actId="12788"/>
          <ac:picMkLst>
            <pc:docMk/>
            <pc:sldMk cId="53089312" sldId="780"/>
            <ac:picMk id="2" creationId="{99561585-F739-4504-6A11-F371ADD26F28}"/>
          </ac:picMkLst>
        </pc:picChg>
      </pc:sldChg>
      <pc:sldChg chg="delSp del mod modTransition">
        <pc:chgData name="Royer, David" userId="c8d9415d-2f0e-4dc0-b94b-b9877c1fb56b" providerId="ADAL" clId="{F832D9F5-D0FB-144B-8289-3C2221F92AB7}" dt="2025-06-18T13:37:57.988" v="75" actId="2696"/>
        <pc:sldMkLst>
          <pc:docMk/>
          <pc:sldMk cId="1962323918" sldId="793"/>
        </pc:sldMkLst>
        <pc:spChg chg="del">
          <ac:chgData name="Royer, David" userId="c8d9415d-2f0e-4dc0-b94b-b9877c1fb56b" providerId="ADAL" clId="{F832D9F5-D0FB-144B-8289-3C2221F92AB7}" dt="2025-06-18T13:37:54.765" v="73" actId="21"/>
          <ac:spMkLst>
            <pc:docMk/>
            <pc:sldMk cId="1962323918" sldId="793"/>
            <ac:spMk id="5" creationId="{E12ED715-B24D-328F-6680-6D2E54EF3E5D}"/>
          </ac:spMkLst>
        </pc:spChg>
        <pc:graphicFrameChg chg="del">
          <ac:chgData name="Royer, David" userId="c8d9415d-2f0e-4dc0-b94b-b9877c1fb56b" providerId="ADAL" clId="{F832D9F5-D0FB-144B-8289-3C2221F92AB7}" dt="2025-06-18T13:37:54.765" v="73" actId="21"/>
          <ac:graphicFrameMkLst>
            <pc:docMk/>
            <pc:sldMk cId="1962323918" sldId="793"/>
            <ac:graphicFrameMk id="4" creationId="{38426025-40E2-79B0-5ECF-F656E75EA3BD}"/>
          </ac:graphicFrameMkLst>
        </pc:graphicFrameChg>
      </pc:sldChg>
      <pc:sldChg chg="addSp delSp modSp mod chgLayout">
        <pc:chgData name="Royer, David" userId="c8d9415d-2f0e-4dc0-b94b-b9877c1fb56b" providerId="ADAL" clId="{F832D9F5-D0FB-144B-8289-3C2221F92AB7}" dt="2025-06-14T22:28:20.969" v="6" actId="20577"/>
        <pc:sldMkLst>
          <pc:docMk/>
          <pc:sldMk cId="1447122899" sldId="845"/>
        </pc:sldMkLst>
        <pc:spChg chg="mod ord">
          <ac:chgData name="Royer, David" userId="c8d9415d-2f0e-4dc0-b94b-b9877c1fb56b" providerId="ADAL" clId="{F832D9F5-D0FB-144B-8289-3C2221F92AB7}" dt="2025-06-14T22:28:18.020" v="3" actId="6264"/>
          <ac:spMkLst>
            <pc:docMk/>
            <pc:sldMk cId="1447122899" sldId="845"/>
            <ac:spMk id="2" creationId="{86AA67E1-2E63-9E4B-878F-88150CA17D62}"/>
          </ac:spMkLst>
        </pc:spChg>
        <pc:spChg chg="add mod ord">
          <ac:chgData name="Royer, David" userId="c8d9415d-2f0e-4dc0-b94b-b9877c1fb56b" providerId="ADAL" clId="{F832D9F5-D0FB-144B-8289-3C2221F92AB7}" dt="2025-06-14T22:28:20.969" v="6" actId="20577"/>
          <ac:spMkLst>
            <pc:docMk/>
            <pc:sldMk cId="1447122899" sldId="845"/>
            <ac:spMk id="4" creationId="{1634159A-6A49-9849-3CE2-C4F1CEFE51C1}"/>
          </ac:spMkLst>
        </pc:spChg>
      </pc:sldChg>
      <pc:sldChg chg="addSp modSp add modTransition">
        <pc:chgData name="Royer, David" userId="c8d9415d-2f0e-4dc0-b94b-b9877c1fb56b" providerId="ADAL" clId="{F832D9F5-D0FB-144B-8289-3C2221F92AB7}" dt="2025-06-18T13:37:55.998" v="74"/>
        <pc:sldMkLst>
          <pc:docMk/>
          <pc:sldMk cId="1808706191" sldId="1897"/>
        </pc:sldMkLst>
        <pc:spChg chg="add mod">
          <ac:chgData name="Royer, David" userId="c8d9415d-2f0e-4dc0-b94b-b9877c1fb56b" providerId="ADAL" clId="{F832D9F5-D0FB-144B-8289-3C2221F92AB7}" dt="2025-06-18T13:37:55.998" v="74"/>
          <ac:spMkLst>
            <pc:docMk/>
            <pc:sldMk cId="1808706191" sldId="1897"/>
            <ac:spMk id="5" creationId="{B56BF3F4-E099-99E7-7D61-A1624D7C06AE}"/>
          </ac:spMkLst>
        </pc:spChg>
        <pc:graphicFrameChg chg="add mod">
          <ac:chgData name="Royer, David" userId="c8d9415d-2f0e-4dc0-b94b-b9877c1fb56b" providerId="ADAL" clId="{F832D9F5-D0FB-144B-8289-3C2221F92AB7}" dt="2025-06-18T13:37:55.998" v="74"/>
          <ac:graphicFrameMkLst>
            <pc:docMk/>
            <pc:sldMk cId="1808706191" sldId="1897"/>
            <ac:graphicFrameMk id="4" creationId="{CB90393A-F2EB-3BE5-E81B-72E7E3BBD1D8}"/>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oakeswp\Documents\BOOK%20Screening%202010\LMOK%20Chapter%202%20SSBD\DRAFTS\Figure%203.3-3.5%20Data%20Source%2007%2022%2010%20JRK.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099273471412994E-2"/>
          <c:y val="4.0712569359716302E-2"/>
          <c:w val="0.71351476899417399"/>
          <c:h val="0.73537078405987599"/>
        </c:manualLayout>
      </c:layout>
      <c:barChart>
        <c:barDir val="col"/>
        <c:grouping val="stacked"/>
        <c:varyColors val="0"/>
        <c:ser>
          <c:idx val="0"/>
          <c:order val="0"/>
          <c:tx>
            <c:strRef>
              <c:f>'Figure 2.2'!$B$1</c:f>
              <c:strCache>
                <c:ptCount val="1"/>
                <c:pt idx="0">
                  <c:v>Exceeded Normative Criteria</c:v>
                </c:pt>
              </c:strCache>
            </c:strRef>
          </c:tx>
          <c:spPr>
            <a:solidFill>
              <a:srgbClr val="FFFFFF"/>
            </a:solidFill>
            <a:ln w="12700">
              <a:solidFill>
                <a:srgbClr val="000000"/>
              </a:solidFill>
              <a:prstDash val="solid"/>
            </a:ln>
            <a:effectLst>
              <a:outerShdw dist="35921" dir="2700000" algn="br">
                <a:srgbClr val="000000"/>
              </a:outerShdw>
            </a:effectLst>
          </c:spPr>
          <c:invertIfNegative val="0"/>
          <c:dLbls>
            <c:dLbl>
              <c:idx val="0"/>
              <c:layout>
                <c:manualLayout>
                  <c:x val="3.00306429951047E-3"/>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04E-4A47-83AB-82B4C2FBEB1B}"/>
                </c:ext>
              </c:extLst>
            </c:dLbl>
            <c:dLbl>
              <c:idx val="1"/>
              <c:layout>
                <c:manualLayout>
                  <c:x val="6.0068831915273901E-4"/>
                  <c:y val="-1.70218902851243E-2"/>
                </c:manualLayout>
              </c:layout>
              <c:tx>
                <c:rich>
                  <a:bodyPr/>
                  <a:lstStyle/>
                  <a:p>
                    <a:r>
                      <a:rPr lang="en-US"/>
                      <a:t>7</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04E-4A47-83AB-82B4C2FBEB1B}"/>
                </c:ext>
              </c:extLst>
            </c:dLbl>
            <c:dLbl>
              <c:idx val="2"/>
              <c:layout>
                <c:manualLayout>
                  <c:x val="6.0051923484254698E-4"/>
                  <c:y val="-1.1932819115159801E-2"/>
                </c:manualLayout>
              </c:layout>
              <c:tx>
                <c:rich>
                  <a:bodyPr/>
                  <a:lstStyle/>
                  <a:p>
                    <a:r>
                      <a:rPr lang="en-US"/>
                      <a:t>7 </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04E-4A47-83AB-82B4C2FBEB1B}"/>
                </c:ext>
              </c:extLst>
            </c:dLbl>
            <c:dLbl>
              <c:idx val="3"/>
              <c:layout>
                <c:manualLayout>
                  <c:x val="3.0029353776667802E-3"/>
                  <c:y val="-3.46745364529948E-2"/>
                </c:manualLayout>
              </c:layout>
              <c:tx>
                <c:rich>
                  <a:bodyPr/>
                  <a:lstStyle/>
                  <a:p>
                    <a:r>
                      <a:rPr lang="en-US"/>
                      <a:t>17</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04E-4A47-83AB-82B4C2FBEB1B}"/>
                </c:ext>
              </c:extLst>
            </c:dLbl>
            <c:dLbl>
              <c:idx val="4"/>
              <c:layout>
                <c:manualLayout>
                  <c:x val="-6.0065448551502396E-4"/>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04E-4A47-83AB-82B4C2FBEB1B}"/>
                </c:ext>
              </c:extLst>
            </c:dLbl>
            <c:dLbl>
              <c:idx val="5"/>
              <c:layout>
                <c:manualLayout>
                  <c:x val="4.2041894229572904E-3"/>
                  <c:y val="-1.1439662005556E-2"/>
                </c:manualLayout>
              </c:layout>
              <c:tx>
                <c:rich>
                  <a:bodyPr/>
                  <a:lstStyle/>
                  <a:p>
                    <a:r>
                      <a:rPr lang="en-US"/>
                      <a:t>6</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04E-4A47-83AB-82B4C2FBEB1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2.2'!$B$2:$B$7</c:f>
              <c:numCache>
                <c:formatCode>General</c:formatCode>
                <c:ptCount val="6"/>
                <c:pt idx="0">
                  <c:v>13</c:v>
                </c:pt>
                <c:pt idx="1">
                  <c:v>7</c:v>
                </c:pt>
                <c:pt idx="2">
                  <c:v>7</c:v>
                </c:pt>
                <c:pt idx="3">
                  <c:v>17</c:v>
                </c:pt>
                <c:pt idx="4">
                  <c:v>13</c:v>
                </c:pt>
                <c:pt idx="5">
                  <c:v>6</c:v>
                </c:pt>
              </c:numCache>
            </c:numRef>
          </c:val>
          <c:extLst>
            <c:ext xmlns:c16="http://schemas.microsoft.com/office/drawing/2014/chart" uri="{C3380CC4-5D6E-409C-BE32-E72D297353CC}">
              <c16:uniqueId val="{00000006-804E-4A47-83AB-82B4C2FBEB1B}"/>
            </c:ext>
          </c:extLst>
        </c:ser>
        <c:ser>
          <c:idx val="1"/>
          <c:order val="1"/>
          <c:tx>
            <c:strRef>
              <c:f>'Figure 2.2'!$C$1</c:f>
              <c:strCache>
                <c:ptCount val="1"/>
                <c:pt idx="0">
                  <c:v>Nominated But Did Not Exceed Criteria</c:v>
                </c:pt>
              </c:strCache>
            </c:strRef>
          </c:tx>
          <c:spPr>
            <a:solidFill>
              <a:schemeClr val="accent3">
                <a:lumMod val="40000"/>
                <a:lumOff val="60000"/>
              </a:schemeClr>
            </a:solidFill>
            <a:ln w="12700">
              <a:solidFill>
                <a:srgbClr val="000000"/>
              </a:solidFill>
              <a:prstDash val="solid"/>
            </a:ln>
            <a:effectLst>
              <a:outerShdw dist="35921" dir="2700000" algn="br">
                <a:srgbClr val="000000"/>
              </a:outerShdw>
            </a:effectLst>
          </c:spPr>
          <c:invertIfNegative val="0"/>
          <c:dPt>
            <c:idx val="3"/>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8-804E-4A47-83AB-82B4C2FBEB1B}"/>
              </c:ext>
            </c:extLst>
          </c:dPt>
          <c:dPt>
            <c:idx val="4"/>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A-804E-4A47-83AB-82B4C2FBEB1B}"/>
              </c:ext>
            </c:extLst>
          </c:dPt>
          <c:dPt>
            <c:idx val="5"/>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C-804E-4A47-83AB-82B4C2FBEB1B}"/>
              </c:ext>
            </c:extLst>
          </c:dPt>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2.2'!$C$2:$C$7</c:f>
              <c:numCache>
                <c:formatCode>General</c:formatCode>
                <c:ptCount val="6"/>
                <c:pt idx="0">
                  <c:v>47</c:v>
                </c:pt>
                <c:pt idx="1">
                  <c:v>62</c:v>
                </c:pt>
                <c:pt idx="2">
                  <c:v>59</c:v>
                </c:pt>
                <c:pt idx="3">
                  <c:v>43</c:v>
                </c:pt>
                <c:pt idx="4">
                  <c:v>56</c:v>
                </c:pt>
                <c:pt idx="5">
                  <c:v>60</c:v>
                </c:pt>
              </c:numCache>
            </c:numRef>
          </c:val>
          <c:extLst>
            <c:ext xmlns:c16="http://schemas.microsoft.com/office/drawing/2014/chart" uri="{C3380CC4-5D6E-409C-BE32-E72D297353CC}">
              <c16:uniqueId val="{0000000D-804E-4A47-83AB-82B4C2FBEB1B}"/>
            </c:ext>
          </c:extLst>
        </c:ser>
        <c:dLbls>
          <c:showLegendKey val="0"/>
          <c:showVal val="0"/>
          <c:showCatName val="0"/>
          <c:showSerName val="0"/>
          <c:showPercent val="0"/>
          <c:showBubbleSize val="0"/>
        </c:dLbls>
        <c:gapWidth val="70"/>
        <c:overlap val="100"/>
        <c:axId val="-1914001184"/>
        <c:axId val="-1930687776"/>
      </c:barChart>
      <c:catAx>
        <c:axId val="-1914001184"/>
        <c:scaling>
          <c:orientation val="minMax"/>
        </c:scaling>
        <c:delete val="0"/>
        <c:axPos val="b"/>
        <c:title>
          <c:tx>
            <c:rich>
              <a:bodyPr/>
              <a:lstStyle/>
              <a:p>
                <a:pPr>
                  <a:defRPr/>
                </a:pPr>
                <a:r>
                  <a:rPr lang="en-US"/>
                  <a:t>Screening Time Point</a:t>
                </a:r>
              </a:p>
            </c:rich>
          </c:tx>
          <c:layout>
            <c:manualLayout>
              <c:xMode val="edge"/>
              <c:yMode val="edge"/>
              <c:x val="0.35135195364730348"/>
              <c:y val="0.88305446194225723"/>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1930687776"/>
        <c:crosses val="autoZero"/>
        <c:auto val="1"/>
        <c:lblAlgn val="ctr"/>
        <c:lblOffset val="100"/>
        <c:tickLblSkip val="1"/>
        <c:tickMarkSkip val="1"/>
        <c:noMultiLvlLbl val="0"/>
      </c:catAx>
      <c:valAx>
        <c:axId val="-1930687776"/>
        <c:scaling>
          <c:orientation val="minMax"/>
        </c:scaling>
        <c:delete val="0"/>
        <c:axPos val="l"/>
        <c:title>
          <c:tx>
            <c:rich>
              <a:bodyPr/>
              <a:lstStyle/>
              <a:p>
                <a:pPr>
                  <a:defRPr/>
                </a:pPr>
                <a:r>
                  <a:rPr lang="en-US"/>
                  <a:t>Number of Students</a:t>
                </a:r>
              </a:p>
            </c:rich>
          </c:tx>
          <c:layout>
            <c:manualLayout>
              <c:xMode val="edge"/>
              <c:yMode val="edge"/>
              <c:x val="9.0090248610375494E-3"/>
              <c:y val="0.29771066344292602"/>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1914001184"/>
        <c:crosses val="autoZero"/>
        <c:crossBetween val="between"/>
      </c:valAx>
      <c:spPr>
        <a:solidFill>
          <a:srgbClr val="FFFFFF"/>
        </a:solidFill>
        <a:ln w="25400">
          <a:noFill/>
        </a:ln>
      </c:spPr>
    </c:plotArea>
    <c:legend>
      <c:legendPos val="r"/>
      <c:layout>
        <c:manualLayout>
          <c:xMode val="edge"/>
          <c:yMode val="edge"/>
          <c:x val="0.805406822576757"/>
          <c:y val="0.35114591072755302"/>
          <c:w val="0.18738771710958099"/>
          <c:h val="0.26717623642313798"/>
        </c:manualLayout>
      </c:layout>
      <c:overlay val="0"/>
      <c:spPr>
        <a:noFill/>
        <a:ln w="25400">
          <a:noFill/>
        </a:ln>
      </c:spPr>
    </c:legend>
    <c:plotVisOnly val="1"/>
    <c:dispBlanksAs val="gap"/>
    <c:showDLblsOverMax val="0"/>
  </c:chart>
  <c:spPr>
    <a:solidFill>
      <a:srgbClr val="FFFFFF"/>
    </a:solidFill>
    <a:ln w="9525">
      <a:noFill/>
    </a:ln>
  </c:spPr>
  <c:txPr>
    <a:bodyPr/>
    <a:lstStyle/>
    <a:p>
      <a:pPr>
        <a:defRPr sz="14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a:t>%</a:t>
            </a:r>
            <a:r>
              <a:rPr lang="en-US" sz="1800" baseline="0"/>
              <a:t> of Students by Risk Category: Total Scale</a:t>
            </a:r>
            <a:endParaRPr lang="en-US" sz="1800"/>
          </a:p>
        </c:rich>
      </c:tx>
      <c:layout>
        <c:manualLayout>
          <c:xMode val="edge"/>
          <c:yMode val="edge"/>
          <c:x val="0.58055753651244946"/>
          <c:y val="3.264459001295869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8862127528176594E-2"/>
          <c:y val="9.5002629758216106E-2"/>
          <c:w val="0.88479800319077795"/>
          <c:h val="0.77511375886387501"/>
        </c:manualLayout>
      </c:layout>
      <c:bar3DChart>
        <c:barDir val="col"/>
        <c:grouping val="stacked"/>
        <c:varyColors val="0"/>
        <c:ser>
          <c:idx val="0"/>
          <c:order val="0"/>
          <c:tx>
            <c:strRef>
              <c:f>Sheet1!$B$1</c:f>
              <c:strCache>
                <c:ptCount val="1"/>
                <c:pt idx="0">
                  <c:v>Not Identified As At-Risk</c:v>
                </c:pt>
              </c:strCache>
            </c:strRef>
          </c:tx>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K</c:v>
                </c:pt>
                <c:pt idx="1">
                  <c:v>1st</c:v>
                </c:pt>
                <c:pt idx="2">
                  <c:v>2nd</c:v>
                </c:pt>
                <c:pt idx="3">
                  <c:v>3rd</c:v>
                </c:pt>
                <c:pt idx="4">
                  <c:v>4th</c:v>
                </c:pt>
                <c:pt idx="5">
                  <c:v>5th</c:v>
                </c:pt>
              </c:strCache>
            </c:strRef>
          </c:cat>
          <c:val>
            <c:numRef>
              <c:f>Sheet1!$B$2:$B$7</c:f>
              <c:numCache>
                <c:formatCode>0%</c:formatCode>
                <c:ptCount val="6"/>
                <c:pt idx="0">
                  <c:v>0.71</c:v>
                </c:pt>
                <c:pt idx="1">
                  <c:v>0.7</c:v>
                </c:pt>
                <c:pt idx="2">
                  <c:v>0.63</c:v>
                </c:pt>
                <c:pt idx="3">
                  <c:v>0.65</c:v>
                </c:pt>
                <c:pt idx="4">
                  <c:v>0.75</c:v>
                </c:pt>
                <c:pt idx="5">
                  <c:v>0.7</c:v>
                </c:pt>
              </c:numCache>
            </c:numRef>
          </c:val>
          <c:extLst>
            <c:ext xmlns:c16="http://schemas.microsoft.com/office/drawing/2014/chart" uri="{C3380CC4-5D6E-409C-BE32-E72D297353CC}">
              <c16:uniqueId val="{00000000-094C-4091-AB6B-5DE6CE03F320}"/>
            </c:ext>
          </c:extLst>
        </c:ser>
        <c:ser>
          <c:idx val="1"/>
          <c:order val="1"/>
          <c:tx>
            <c:strRef>
              <c:f>Sheet1!$C$1</c:f>
              <c:strCache>
                <c:ptCount val="1"/>
                <c:pt idx="0">
                  <c:v>Identified As At-Risk</c:v>
                </c:pt>
              </c:strCache>
            </c:strRef>
          </c:tx>
          <c: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K</c:v>
                </c:pt>
                <c:pt idx="1">
                  <c:v>1st</c:v>
                </c:pt>
                <c:pt idx="2">
                  <c:v>2nd</c:v>
                </c:pt>
                <c:pt idx="3">
                  <c:v>3rd</c:v>
                </c:pt>
                <c:pt idx="4">
                  <c:v>4th</c:v>
                </c:pt>
                <c:pt idx="5">
                  <c:v>5th</c:v>
                </c:pt>
              </c:strCache>
            </c:strRef>
          </c:cat>
          <c:val>
            <c:numRef>
              <c:f>Sheet1!$C$2:$C$7</c:f>
              <c:numCache>
                <c:formatCode>0%</c:formatCode>
                <c:ptCount val="6"/>
                <c:pt idx="0">
                  <c:v>0.28999999999999998</c:v>
                </c:pt>
                <c:pt idx="1">
                  <c:v>0.3</c:v>
                </c:pt>
                <c:pt idx="2">
                  <c:v>0.37</c:v>
                </c:pt>
                <c:pt idx="3">
                  <c:v>0.35</c:v>
                </c:pt>
                <c:pt idx="4">
                  <c:v>0.25</c:v>
                </c:pt>
                <c:pt idx="5">
                  <c:v>0.3</c:v>
                </c:pt>
              </c:numCache>
            </c:numRef>
          </c:val>
          <c:extLst>
            <c:ext xmlns:c16="http://schemas.microsoft.com/office/drawing/2014/chart" uri="{C3380CC4-5D6E-409C-BE32-E72D297353CC}">
              <c16:uniqueId val="{00000001-094C-4091-AB6B-5DE6CE03F320}"/>
            </c:ext>
          </c:extLst>
        </c:ser>
        <c:dLbls>
          <c:showLegendKey val="0"/>
          <c:showVal val="0"/>
          <c:showCatName val="0"/>
          <c:showSerName val="0"/>
          <c:showPercent val="0"/>
          <c:showBubbleSize val="0"/>
        </c:dLbls>
        <c:gapWidth val="150"/>
        <c:shape val="box"/>
        <c:axId val="-1916229584"/>
        <c:axId val="-2031058048"/>
        <c:axId val="0"/>
      </c:bar3DChart>
      <c:catAx>
        <c:axId val="-1916229584"/>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GRADE</a:t>
                </a:r>
                <a:r>
                  <a:rPr lang="en-US" sz="1600" b="1" baseline="0"/>
                  <a:t> LEVEL</a:t>
                </a:r>
                <a:endParaRPr lang="en-US" sz="1600" b="1"/>
              </a:p>
            </c:rich>
          </c:tx>
          <c:layout>
            <c:manualLayout>
              <c:xMode val="edge"/>
              <c:yMode val="edge"/>
              <c:x val="0.43710854356482998"/>
              <c:y val="0.9117955295639175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1058048"/>
        <c:crosses val="autoZero"/>
        <c:auto val="1"/>
        <c:lblAlgn val="ctr"/>
        <c:lblOffset val="100"/>
        <c:noMultiLvlLbl val="0"/>
      </c:catAx>
      <c:valAx>
        <c:axId val="-2031058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PERCENT</a:t>
                </a:r>
              </a:p>
            </c:rich>
          </c:tx>
          <c:layout>
            <c:manualLayout>
              <c:xMode val="edge"/>
              <c:yMode val="edge"/>
              <c:x val="0"/>
              <c:y val="0.38415503573095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6229584"/>
        <c:crosses val="autoZero"/>
        <c:crossBetween val="between"/>
      </c:valAx>
      <c:spPr>
        <a:noFill/>
        <a:ln>
          <a:noFill/>
        </a:ln>
        <a:effectLst/>
      </c:spPr>
    </c:plotArea>
    <c:legend>
      <c:legendPos val="b"/>
      <c:layout>
        <c:manualLayout>
          <c:xMode val="edge"/>
          <c:yMode val="edge"/>
          <c:x val="0.264837355094872"/>
          <c:y val="0.95228308330906697"/>
          <c:w val="0.47032516276178998"/>
          <c:h val="4.77169166909328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944-C846-8E49-5791168CF717}"/>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944-C846-8E49-5791168CF717}"/>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944-C846-8E49-5791168CF717}"/>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944-C846-8E49-5791168CF717}"/>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944-C846-8E49-5791168CF717}"/>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944-C846-8E49-5791168CF717}"/>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944-C846-8E49-5791168CF717}"/>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944-C846-8E49-5791168CF717}"/>
                </c:ext>
              </c:extLst>
            </c:dLbl>
            <c:dLbl>
              <c:idx val="8"/>
              <c:layout>
                <c:manualLayout>
                  <c:x val="-1.3383473938845954E-3"/>
                  <c:y val="5.1620060867929293E-2"/>
                </c:manualLayout>
              </c:layout>
              <c:tx>
                <c:rich>
                  <a:bodyPr/>
                  <a:lstStyle/>
                  <a:p>
                    <a:r>
                      <a:rPr lang="en-US" b="1">
                        <a:solidFill>
                          <a:schemeClr val="bg1"/>
                        </a:solidFill>
                      </a:rPr>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944-C846-8E49-5791168CF717}"/>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0944-C846-8E49-5791168CF717}"/>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944-C846-8E49-5791168CF717}"/>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944-C846-8E49-5791168CF717}"/>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944-C846-8E49-5791168CF717}"/>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944-C846-8E49-5791168CF717}"/>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944-C846-8E49-5791168CF717}"/>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944-C846-8E49-5791168CF717}"/>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944-C846-8E49-5791168CF717}"/>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0944-C846-8E49-5791168CF717}"/>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0944-C846-8E49-5791168CF717}"/>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0944-C846-8E49-5791168CF717}"/>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0944-C846-8E49-5791168CF717}"/>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0944-C846-8E49-5791168CF717}"/>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0944-C846-8E49-5791168CF717}"/>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0944-C846-8E49-5791168CF717}"/>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0944-C846-8E49-5791168CF717}"/>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0944-C846-8E49-5791168CF717}"/>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0944-C846-8E49-5791168CF717}"/>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0944-C846-8E49-5791168CF717}"/>
            </c:ext>
          </c:extLst>
        </c:ser>
        <c:dLbls>
          <c:showLegendKey val="0"/>
          <c:showVal val="0"/>
          <c:showCatName val="0"/>
          <c:showSerName val="0"/>
          <c:showPercent val="0"/>
          <c:showBubbleSize val="0"/>
        </c:dLbls>
        <c:gapWidth val="26"/>
        <c:overlap val="100"/>
        <c:axId val="281718024"/>
        <c:axId val="281717632"/>
      </c:barChart>
      <c:catAx>
        <c:axId val="281718024"/>
        <c:scaling>
          <c:orientation val="minMax"/>
        </c:scaling>
        <c:delete val="0"/>
        <c:axPos val="b"/>
        <c:title>
          <c:tx>
            <c:rich>
              <a:bodyPr/>
              <a:lstStyle/>
              <a:p>
                <a:pPr>
                  <a:defRPr/>
                </a:pPr>
                <a:r>
                  <a:rPr lang="en-US"/>
                  <a:t>Screening Time Point</a:t>
                </a:r>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sz="1400"/>
            </a:pPr>
            <a:endParaRPr lang="en-US"/>
          </a:p>
        </c:txPr>
        <c:crossAx val="281717632"/>
        <c:crosses val="autoZero"/>
        <c:auto val="1"/>
        <c:lblAlgn val="ctr"/>
        <c:lblOffset val="100"/>
        <c:tickLblSkip val="1"/>
        <c:tickMarkSkip val="1"/>
        <c:noMultiLvlLbl val="0"/>
      </c:catAx>
      <c:valAx>
        <c:axId val="281717632"/>
        <c:scaling>
          <c:orientation val="minMax"/>
        </c:scaling>
        <c:delete val="0"/>
        <c:axPos val="l"/>
        <c:majorGridlines>
          <c:spPr>
            <a:ln w="2623">
              <a:noFill/>
              <a:prstDash val="solid"/>
            </a:ln>
          </c:spPr>
        </c:majorGridlines>
        <c:title>
          <c:tx>
            <c:rich>
              <a:bodyPr rot="-5400000" vert="horz"/>
              <a:lstStyle/>
              <a:p>
                <a:pPr>
                  <a:defRPr/>
                </a:pPr>
                <a:r>
                  <a:rPr lang="en-US"/>
                  <a:t>Percentage of Students</a:t>
                </a:r>
              </a:p>
            </c:rich>
          </c:tx>
          <c:layout>
            <c:manualLayout>
              <c:xMode val="edge"/>
              <c:yMode val="edge"/>
              <c:x val="9.372680362294987E-2"/>
              <c:y val="0.31931430287949747"/>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281718024"/>
        <c:crosses val="autoZero"/>
        <c:crossBetween val="between"/>
        <c:majorUnit val="0.2"/>
      </c:valAx>
      <c:spPr>
        <a:noFill/>
        <a:ln w="10489">
          <a:noFill/>
          <a:prstDash val="solid"/>
        </a:ln>
      </c:spPr>
    </c:plotArea>
    <c:legend>
      <c:legendPos val="r"/>
      <c:layout>
        <c:manualLayout>
          <c:xMode val="edge"/>
          <c:yMode val="edge"/>
          <c:x val="0.89256801048063583"/>
          <c:y val="0.41264674071671176"/>
          <c:w val="0.10743198951936399"/>
          <c:h val="0.17470632501554215"/>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600" b="0" i="0" u="none" strike="noStrike" baseline="0">
          <a:solidFill>
            <a:schemeClr val="tx1"/>
          </a:solidFill>
          <a:latin typeface="+mn-lt"/>
          <a:ea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numCache>
            </c:numRef>
          </c:val>
          <c:extLst>
            <c:ext xmlns:c16="http://schemas.microsoft.com/office/drawing/2014/chart" uri="{C3380CC4-5D6E-409C-BE32-E72D297353CC}">
              <c16:uniqueId val="{00000000-C073-854F-A220-F1FCC09F950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73-854F-A220-F1FCC09F9503}"/>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numCache>
            </c:numRef>
          </c:val>
          <c:extLst>
            <c:ext xmlns:c16="http://schemas.microsoft.com/office/drawing/2014/chart" uri="{C3380CC4-5D6E-409C-BE32-E72D297353CC}">
              <c16:uniqueId val="{00000002-C073-854F-A220-F1FCC09F9503}"/>
            </c:ext>
          </c:extLst>
        </c:ser>
        <c:ser>
          <c:idx val="2"/>
          <c:order val="2"/>
          <c:tx>
            <c:strRef>
              <c:f>Sheet1!$D$1</c:f>
              <c:strCache>
                <c:ptCount val="1"/>
                <c:pt idx="0">
                  <c:v>High (9-21)</c:v>
                </c:pt>
              </c:strCache>
            </c:strRef>
          </c:tx>
          <c:spPr>
            <a:solidFill>
              <a:srgbClr val="FF0000"/>
            </a:solidFill>
            <a:ln>
              <a:solidFill>
                <a:srgbClr val="FF0000"/>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numCache>
            </c:numRef>
          </c:val>
          <c:extLst>
            <c:ext xmlns:c16="http://schemas.microsoft.com/office/drawing/2014/chart" uri="{C3380CC4-5D6E-409C-BE32-E72D297353CC}">
              <c16:uniqueId val="{00000003-C073-854F-A220-F1FCC09F9503}"/>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numCache>
            </c:numRef>
          </c:val>
          <c:extLst>
            <c:ext xmlns:c16="http://schemas.microsoft.com/office/drawing/2014/chart" uri="{C3380CC4-5D6E-409C-BE32-E72D297353CC}">
              <c16:uniqueId val="{00000000-348C-EF4D-AF89-45E08FDB44B5}"/>
            </c:ext>
          </c:extLst>
        </c:ser>
        <c:ser>
          <c:idx val="1"/>
          <c:order val="1"/>
          <c:tx>
            <c:strRef>
              <c:f>Sheet1!$C$1</c:f>
              <c:strCache>
                <c:ptCount val="1"/>
                <c:pt idx="0">
                  <c:v>Moderate</c:v>
                </c:pt>
              </c:strCache>
            </c:strRef>
          </c:tx>
          <c:spPr>
            <a:solidFill>
              <a:srgbClr val="FFFF00"/>
            </a:solidFill>
            <a:ln>
              <a:solidFill>
                <a:srgbClr val="FFFF00"/>
              </a:solidFill>
            </a:ln>
          </c:spPr>
          <c:invertIfNegative val="0"/>
          <c:dLbls>
            <c:dLbl>
              <c:idx val="2"/>
              <c:layout>
                <c:manualLayout>
                  <c:x val="-4.2299808150538E-17"/>
                  <c:y val="2.3847521078350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8C-EF4D-AF89-45E08FDB44B5}"/>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numCache>
            </c:numRef>
          </c:val>
          <c:extLst>
            <c:ext xmlns:c16="http://schemas.microsoft.com/office/drawing/2014/chart" uri="{C3380CC4-5D6E-409C-BE32-E72D297353CC}">
              <c16:uniqueId val="{00000002-348C-EF4D-AF89-45E08FDB44B5}"/>
            </c:ext>
          </c:extLst>
        </c:ser>
        <c:ser>
          <c:idx val="2"/>
          <c:order val="2"/>
          <c:tx>
            <c:strRef>
              <c:f>Sheet1!$D$1</c:f>
              <c:strCache>
                <c:ptCount val="1"/>
                <c:pt idx="0">
                  <c:v>High</c:v>
                </c:pt>
              </c:strCache>
            </c:strRef>
          </c:tx>
          <c:spPr>
            <a:solidFill>
              <a:srgbClr val="FF0000"/>
            </a:solidFill>
            <a:ln>
              <a:solidFill>
                <a:srgbClr val="FF0000"/>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numCache>
            </c:numRef>
          </c:val>
          <c:extLst>
            <c:ext xmlns:c16="http://schemas.microsoft.com/office/drawing/2014/chart" uri="{C3380CC4-5D6E-409C-BE32-E72D297353CC}">
              <c16:uniqueId val="{00000003-348C-EF4D-AF89-45E08FDB44B5}"/>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0.89559999999999995</c:v>
                </c:pt>
                <c:pt idx="1">
                  <c:v>0.91290000000000004</c:v>
                </c:pt>
                <c:pt idx="2">
                  <c:v>0.92220000000000002</c:v>
                </c:pt>
                <c:pt idx="3">
                  <c:v>0.91949999999999998</c:v>
                </c:pt>
                <c:pt idx="4">
                  <c:v>0.87480000000000002</c:v>
                </c:pt>
                <c:pt idx="5">
                  <c:v>0.94269999999999998</c:v>
                </c:pt>
                <c:pt idx="6">
                  <c:v>0.91300000000000003</c:v>
                </c:pt>
                <c:pt idx="7">
                  <c:v>0.88149999999999995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2.3072889164471849E-3"/>
                  <c:y val="1.85480719498279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36-AD41-A51A-2BB44A12065A}"/>
                </c:ext>
              </c:extLst>
            </c:dLbl>
            <c:dLbl>
              <c:idx val="1"/>
              <c:layout>
                <c:manualLayout>
                  <c:x val="0"/>
                  <c:y val="1.5898347385566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36-AD41-A51A-2BB44A12065A}"/>
                </c:ext>
              </c:extLst>
            </c:dLbl>
            <c:dLbl>
              <c:idx val="2"/>
              <c:layout>
                <c:manualLayout>
                  <c:x val="1.1536444582235397E-3"/>
                  <c:y val="2.11977965140891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36-AD41-A51A-2BB44A12065A}"/>
                </c:ext>
              </c:extLst>
            </c:dLbl>
            <c:dLbl>
              <c:idx val="3"/>
              <c:layout>
                <c:manualLayout>
                  <c:x val="-2.307288916447164E-3"/>
                  <c:y val="1.58983473855668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36-AD41-A51A-2BB44A12065A}"/>
                </c:ext>
              </c:extLst>
            </c:dLbl>
            <c:dLbl>
              <c:idx val="5"/>
              <c:layout>
                <c:manualLayout>
                  <c:x val="-1.153644458223582E-3"/>
                  <c:y val="2.64972456426114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36-AD41-A51A-2BB44A12065A}"/>
                </c:ext>
              </c:extLst>
            </c:dLbl>
            <c:dLbl>
              <c:idx val="6"/>
              <c:layout>
                <c:manualLayout>
                  <c:x val="0"/>
                  <c:y val="1.8548071949827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36-AD41-A51A-2BB44A12065A}"/>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8.0199999999999994E-2</c:v>
                </c:pt>
                <c:pt idx="1">
                  <c:v>6.1800000000000001E-2</c:v>
                </c:pt>
                <c:pt idx="2">
                  <c:v>6.2E-2</c:v>
                </c:pt>
                <c:pt idx="3">
                  <c:v>6.1699999999999998E-2</c:v>
                </c:pt>
                <c:pt idx="4">
                  <c:v>8.72E-2</c:v>
                </c:pt>
                <c:pt idx="5">
                  <c:v>4.6300000000000001E-2</c:v>
                </c:pt>
                <c:pt idx="6">
                  <c:v>6.83E-2</c:v>
                </c:pt>
                <c:pt idx="7">
                  <c:v>9.1600000000000001E-2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2.4199999999999999E-2</c:v>
                </c:pt>
                <c:pt idx="1">
                  <c:v>2.5399999999999999E-2</c:v>
                </c:pt>
                <c:pt idx="2">
                  <c:v>1.5800000000000002E-2</c:v>
                </c:pt>
                <c:pt idx="3">
                  <c:v>1.8800000000000001E-2</c:v>
                </c:pt>
                <c:pt idx="4">
                  <c:v>3.7900000000000003E-2</c:v>
                </c:pt>
                <c:pt idx="5">
                  <c:v>1.0999999999999999E-2</c:v>
                </c:pt>
                <c:pt idx="6">
                  <c:v>1.8700000000000001E-2</c:v>
                </c:pt>
                <c:pt idx="7">
                  <c:v>2.7E-2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0.80279999999999996</c:v>
                </c:pt>
                <c:pt idx="1">
                  <c:v>0.90180000000000005</c:v>
                </c:pt>
                <c:pt idx="2">
                  <c:v>0.90910000000000002</c:v>
                </c:pt>
                <c:pt idx="3">
                  <c:v>0.92169999999999996</c:v>
                </c:pt>
                <c:pt idx="4">
                  <c:v>0.87229999999999996</c:v>
                </c:pt>
                <c:pt idx="5">
                  <c:v>0.90649999999999997</c:v>
                </c:pt>
                <c:pt idx="6">
                  <c:v>0.92589999999999995</c:v>
                </c:pt>
                <c:pt idx="7">
                  <c:v>0.86019999999999996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dLbl>
              <c:idx val="1"/>
              <c:layout>
                <c:manualLayout>
                  <c:x val="-2.3072889164472061E-3"/>
                  <c:y val="1.8548071949827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3F-9A42-A2DF-1EC246247F0D}"/>
                </c:ext>
              </c:extLst>
            </c:dLbl>
            <c:dLbl>
              <c:idx val="2"/>
              <c:layout>
                <c:manualLayout>
                  <c:x val="-2.307288916447164E-3"/>
                  <c:y val="1.5898347385566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3F-9A42-A2DF-1EC246247F0D}"/>
                </c:ext>
              </c:extLst>
            </c:dLbl>
            <c:dLbl>
              <c:idx val="3"/>
              <c:layout>
                <c:manualLayout>
                  <c:x val="-1.153644458223582E-3"/>
                  <c:y val="2.9146970206872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3F-9A42-A2DF-1EC246247F0D}"/>
                </c:ext>
              </c:extLst>
            </c:dLbl>
            <c:dLbl>
              <c:idx val="5"/>
              <c:layout>
                <c:manualLayout>
                  <c:x val="-2.307288916447164E-3"/>
                  <c:y val="7.9491736927834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3F-9A42-A2DF-1EC246247F0D}"/>
                </c:ext>
              </c:extLst>
            </c:dLbl>
            <c:dLbl>
              <c:idx val="6"/>
              <c:layout>
                <c:manualLayout>
                  <c:x val="-8.4599616301075999E-17"/>
                  <c:y val="1.8548071949827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3F-9A42-A2DF-1EC246247F0D}"/>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0.1036</c:v>
                </c:pt>
                <c:pt idx="1">
                  <c:v>4.1599999999999998E-2</c:v>
                </c:pt>
                <c:pt idx="2">
                  <c:v>3.8600000000000002E-2</c:v>
                </c:pt>
                <c:pt idx="3">
                  <c:v>3.1600000000000003E-2</c:v>
                </c:pt>
                <c:pt idx="4">
                  <c:v>4.8000000000000001E-2</c:v>
                </c:pt>
                <c:pt idx="5">
                  <c:v>3.4500000000000003E-2</c:v>
                </c:pt>
                <c:pt idx="6">
                  <c:v>4.3200000000000002E-2</c:v>
                </c:pt>
                <c:pt idx="7">
                  <c:v>7.5200000000000003E-2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9.3600000000000003E-2</c:v>
                </c:pt>
                <c:pt idx="1">
                  <c:v>5.6599999999999998E-2</c:v>
                </c:pt>
                <c:pt idx="2">
                  <c:v>5.2299999999999999E-2</c:v>
                </c:pt>
                <c:pt idx="3">
                  <c:v>4.6699999999999998E-2</c:v>
                </c:pt>
                <c:pt idx="4">
                  <c:v>7.9600000000000004E-2</c:v>
                </c:pt>
                <c:pt idx="5">
                  <c:v>5.8999999999999997E-2</c:v>
                </c:pt>
                <c:pt idx="6">
                  <c:v>3.09E-2</c:v>
                </c:pt>
                <c:pt idx="7">
                  <c:v>6.4600000000000005E-2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4001E-2"/>
          <c:y val="2.92106397148118E-2"/>
          <c:w val="0.888226809486652"/>
          <c:h val="0.77700415246601595"/>
        </c:manualLayout>
      </c:layout>
      <c:bar3DChart>
        <c:barDir val="col"/>
        <c:grouping val="percentStacked"/>
        <c:varyColors val="0"/>
        <c:ser>
          <c:idx val="0"/>
          <c:order val="0"/>
          <c:tx>
            <c:strRef>
              <c:f>Sheet1!$B$1</c:f>
              <c:strCache>
                <c:ptCount val="1"/>
                <c:pt idx="0">
                  <c:v>Normal</c:v>
                </c:pt>
              </c:strCache>
            </c:strRef>
          </c:tx>
          <c:spPr>
            <a:solidFill>
              <a:srgbClr val="009900"/>
            </a:solidFill>
          </c:spPr>
          <c:invertIfNegative val="0"/>
          <c:dLbls>
            <c:dLbl>
              <c:idx val="0"/>
              <c:layout>
                <c:manualLayout>
                  <c:x val="7.50750750750753E-3"/>
                  <c:y val="2.736318407960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1E-41D9-81FF-DC762344C140}"/>
                </c:ext>
              </c:extLst>
            </c:dLbl>
            <c:dLbl>
              <c:idx val="1"/>
              <c:layout>
                <c:manualLayout>
                  <c:x val="1.35135135135135E-2"/>
                  <c:y val="3.4825870646766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1E-41D9-81FF-DC762344C140}"/>
                </c:ext>
              </c:extLst>
            </c:dLbl>
            <c:dLbl>
              <c:idx val="2"/>
              <c:layout>
                <c:manualLayout>
                  <c:x val="1.0510510510510499E-2"/>
                  <c:y val="2.985074626865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1E-41D9-81FF-DC762344C140}"/>
                </c:ext>
              </c:extLst>
            </c:dLbl>
            <c:dLbl>
              <c:idx val="3"/>
              <c:layout>
                <c:manualLayout>
                  <c:x val="1.6516516516516401E-2"/>
                  <c:y val="4.47761194029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1E-41D9-81FF-DC762344C1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Sheet1!$B$2:$B$5</c:f>
              <c:numCache>
                <c:formatCode>General</c:formatCode>
                <c:ptCount val="4"/>
                <c:pt idx="0">
                  <c:v>85.42</c:v>
                </c:pt>
                <c:pt idx="1">
                  <c:v>87.669999999999973</c:v>
                </c:pt>
                <c:pt idx="2">
                  <c:v>82.179999999999978</c:v>
                </c:pt>
                <c:pt idx="3">
                  <c:v>86.21</c:v>
                </c:pt>
              </c:numCache>
            </c:numRef>
          </c:val>
          <c:extLst>
            <c:ext xmlns:c16="http://schemas.microsoft.com/office/drawing/2014/chart" uri="{C3380CC4-5D6E-409C-BE32-E72D297353CC}">
              <c16:uniqueId val="{00000004-241E-41D9-81FF-DC762344C140}"/>
            </c:ext>
          </c:extLst>
        </c:ser>
        <c:ser>
          <c:idx val="1"/>
          <c:order val="1"/>
          <c:tx>
            <c:strRef>
              <c:f>Sheet1!$C$1</c:f>
              <c:strCache>
                <c:ptCount val="1"/>
                <c:pt idx="0">
                  <c:v>Elevated</c:v>
                </c:pt>
              </c:strCache>
            </c:strRef>
          </c:tx>
          <c:spPr>
            <a:solidFill>
              <a:srgbClr val="FFFF00"/>
            </a:solidFill>
          </c:spPr>
          <c:invertIfNegative val="0"/>
          <c:dLbls>
            <c:dLbl>
              <c:idx val="0"/>
              <c:layout>
                <c:manualLayout>
                  <c:x val="6.1561561561561499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1E-41D9-81FF-DC762344C140}"/>
                </c:ext>
              </c:extLst>
            </c:dLbl>
            <c:dLbl>
              <c:idx val="1"/>
              <c:layout>
                <c:manualLayout>
                  <c:x val="6.00600600600601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1E-41D9-81FF-DC762344C140}"/>
                </c:ext>
              </c:extLst>
            </c:dLbl>
            <c:dLbl>
              <c:idx val="2"/>
              <c:layout>
                <c:manualLayout>
                  <c:x val="6.4564564564564594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1E-41D9-81FF-DC762344C140}"/>
                </c:ext>
              </c:extLst>
            </c:dLbl>
            <c:dLbl>
              <c:idx val="3"/>
              <c:layout>
                <c:manualLayout>
                  <c:x val="7.0570570570570701E-2"/>
                  <c:y val="1.243781094527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Sheet1!$C$2:$C$5</c:f>
              <c:numCache>
                <c:formatCode>General</c:formatCode>
                <c:ptCount val="4"/>
                <c:pt idx="0">
                  <c:v>10.74</c:v>
                </c:pt>
                <c:pt idx="1">
                  <c:v>8.68</c:v>
                </c:pt>
                <c:pt idx="2">
                  <c:v>12.38</c:v>
                </c:pt>
                <c:pt idx="3">
                  <c:v>11.33</c:v>
                </c:pt>
              </c:numCache>
            </c:numRef>
          </c:val>
          <c:extLst>
            <c:ext xmlns:c16="http://schemas.microsoft.com/office/drawing/2014/chart" uri="{C3380CC4-5D6E-409C-BE32-E72D297353CC}">
              <c16:uniqueId val="{00000009-241E-41D9-81FF-DC762344C140}"/>
            </c:ext>
          </c:extLst>
        </c:ser>
        <c:ser>
          <c:idx val="2"/>
          <c:order val="2"/>
          <c:tx>
            <c:strRef>
              <c:f>Sheet1!$D$1</c:f>
              <c:strCache>
                <c:ptCount val="1"/>
                <c:pt idx="0">
                  <c:v>Extremely Elevated</c:v>
                </c:pt>
              </c:strCache>
            </c:strRef>
          </c:tx>
          <c:spPr>
            <a:solidFill>
              <a:srgbClr val="FF0000"/>
            </a:solidFill>
          </c:spPr>
          <c:invertIfNegative val="0"/>
          <c:dLbls>
            <c:dLbl>
              <c:idx val="0"/>
              <c:layout>
                <c:manualLayout>
                  <c:x val="7.2072072072072099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1E-41D9-81FF-DC762344C140}"/>
                </c:ext>
              </c:extLst>
            </c:dLbl>
            <c:dLbl>
              <c:idx val="1"/>
              <c:layout>
                <c:manualLayout>
                  <c:x val="6.0060060060060101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41E-41D9-81FF-DC762344C140}"/>
                </c:ext>
              </c:extLst>
            </c:dLbl>
            <c:dLbl>
              <c:idx val="2"/>
              <c:layout>
                <c:manualLayout>
                  <c:x val="6.7567567567567599E-2"/>
                  <c:y val="-9.95024875621891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1E-41D9-81FF-DC762344C140}"/>
                </c:ext>
              </c:extLst>
            </c:dLbl>
            <c:dLbl>
              <c:idx val="3"/>
              <c:layout>
                <c:manualLayout>
                  <c:x val="7.357357357357359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Sheet1!$D$2:$D$5</c:f>
              <c:numCache>
                <c:formatCode>General</c:formatCode>
                <c:ptCount val="4"/>
                <c:pt idx="0">
                  <c:v>3.85</c:v>
                </c:pt>
                <c:pt idx="1">
                  <c:v>3.65</c:v>
                </c:pt>
                <c:pt idx="2">
                  <c:v>5.45</c:v>
                </c:pt>
                <c:pt idx="3">
                  <c:v>2.46</c:v>
                </c:pt>
              </c:numCache>
            </c:numRef>
          </c:val>
          <c:extLst>
            <c:ext xmlns:c16="http://schemas.microsoft.com/office/drawing/2014/chart" uri="{C3380CC4-5D6E-409C-BE32-E72D297353CC}">
              <c16:uniqueId val="{0000000E-241E-41D9-81FF-DC762344C140}"/>
            </c:ext>
          </c:extLst>
        </c:ser>
        <c:dLbls>
          <c:showLegendKey val="0"/>
          <c:showVal val="0"/>
          <c:showCatName val="0"/>
          <c:showSerName val="0"/>
          <c:showPercent val="0"/>
          <c:showBubbleSize val="0"/>
        </c:dLbls>
        <c:gapWidth val="55"/>
        <c:shape val="pyramid"/>
        <c:axId val="-1612005136"/>
        <c:axId val="-1917177952"/>
        <c:axId val="0"/>
      </c:bar3DChart>
      <c:catAx>
        <c:axId val="-1612005136"/>
        <c:scaling>
          <c:orientation val="minMax"/>
        </c:scaling>
        <c:delete val="0"/>
        <c:axPos val="b"/>
        <c:title>
          <c:tx>
            <c:rich>
              <a:bodyPr/>
              <a:lstStyle/>
              <a:p>
                <a:pPr>
                  <a:defRPr/>
                </a:pPr>
                <a:r>
                  <a:rPr lang="en-US"/>
                  <a:t>Subgroup</a:t>
                </a:r>
              </a:p>
            </c:rich>
          </c:tx>
          <c:layout>
            <c:manualLayout>
              <c:xMode val="edge"/>
              <c:yMode val="edge"/>
              <c:x val="0.42728390201224897"/>
              <c:y val="0.87904375759000297"/>
            </c:manualLayout>
          </c:layout>
          <c:overlay val="0"/>
        </c:title>
        <c:numFmt formatCode="General" sourceLinked="0"/>
        <c:majorTickMark val="out"/>
        <c:minorTickMark val="none"/>
        <c:tickLblPos val="nextTo"/>
        <c:crossAx val="-1917177952"/>
        <c:crosses val="autoZero"/>
        <c:auto val="1"/>
        <c:lblAlgn val="ctr"/>
        <c:lblOffset val="100"/>
        <c:noMultiLvlLbl val="0"/>
      </c:catAx>
      <c:valAx>
        <c:axId val="-1917177952"/>
        <c:scaling>
          <c:orientation val="minMax"/>
        </c:scaling>
        <c:delete val="0"/>
        <c:axPos val="l"/>
        <c:majorGridlines>
          <c:spPr>
            <a:ln>
              <a:noFill/>
            </a:ln>
          </c:spPr>
        </c:majorGridlines>
        <c:title>
          <c:tx>
            <c:rich>
              <a:bodyPr rot="-5400000" vert="horz"/>
              <a:lstStyle/>
              <a:p>
                <a:pPr>
                  <a:defRPr/>
                </a:pPr>
                <a:r>
                  <a:rPr lang="en-US"/>
                  <a:t>Percent of Students</a:t>
                </a:r>
              </a:p>
            </c:rich>
          </c:tx>
          <c:layout>
            <c:manualLayout>
              <c:xMode val="edge"/>
              <c:yMode val="edge"/>
              <c:x val="6.0212574779503897E-3"/>
              <c:y val="0.290208994398088"/>
            </c:manualLayout>
          </c:layout>
          <c:overlay val="0"/>
        </c:title>
        <c:numFmt formatCode="0%" sourceLinked="1"/>
        <c:majorTickMark val="out"/>
        <c:minorTickMark val="none"/>
        <c:tickLblPos val="nextTo"/>
        <c:crossAx val="-161200513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chemeClr val="accent1"/>
            </a:solidFill>
          </c:spPr>
          <c:invertIfNegative val="0"/>
          <c:dLbls>
            <c:dLbl>
              <c:idx val="0"/>
              <c:layout>
                <c:manualLayout>
                  <c:x val="7.5075305184167003E-3"/>
                  <c:y val="2.73631042778001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7.5075305184166595E-3"/>
                  <c:y val="2.7363104277800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7.5075305184166595E-3"/>
                  <c:y val="2.7363104277800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7.5075305184165771E-3"/>
                  <c:y val="2.7363104277800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0.00%</c:formatCode>
                <c:ptCount val="4"/>
                <c:pt idx="0">
                  <c:v>0.4335</c:v>
                </c:pt>
                <c:pt idx="1">
                  <c:v>0.47960000000000003</c:v>
                </c:pt>
                <c:pt idx="2">
                  <c:v>0.56120000000000003</c:v>
                </c:pt>
                <c:pt idx="3">
                  <c:v>0.55420000000000003</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chemeClr val="accent2"/>
            </a:solidFill>
          </c:spPr>
          <c:invertIfNegative val="0"/>
          <c:dLbls>
            <c:dLbl>
              <c:idx val="0"/>
              <c:layout>
                <c:manualLayout>
                  <c:x val="1.201201359897127E-2"/>
                  <c:y val="7.9812215097969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B8-4C23-9DAB-715F50CED761}"/>
                </c:ext>
              </c:extLst>
            </c:dLbl>
            <c:dLbl>
              <c:idx val="1"/>
              <c:layout>
                <c:manualLayout>
                  <c:x val="1.201201359897127E-2"/>
                  <c:y val="7.9812215097969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0893445366309077E-2"/>
                  <c:y val="6.4437871004410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8.6563089009846928E-3"/>
                  <c:y val="5.9313089639891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0.00%</c:formatCode>
                <c:ptCount val="4"/>
                <c:pt idx="0">
                  <c:v>0.45600000000000002</c:v>
                </c:pt>
                <c:pt idx="1">
                  <c:v>0.47549999999999998</c:v>
                </c:pt>
                <c:pt idx="2">
                  <c:v>0.36730000000000002</c:v>
                </c:pt>
                <c:pt idx="3">
                  <c:v>0.38240000000000002</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chemeClr val="accent3"/>
            </a:solidFill>
          </c:spPr>
          <c:invertIfNegative val="0"/>
          <c:dLbls>
            <c:dLbl>
              <c:idx val="0"/>
              <c:layout>
                <c:manualLayout>
                  <c:x val="-2.5858302947030952E-3"/>
                  <c:y val="-1.125837795827499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2.5858302947030952E-3"/>
                  <c:y val="-1.125837795827499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2.5858302947031771E-3"/>
                  <c:y val="-1.125837795827499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2.5858302947030952E-3"/>
                  <c:y val="-1.1258377958277347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0.00%</c:formatCode>
                <c:ptCount val="4"/>
                <c:pt idx="0">
                  <c:v>0.1104</c:v>
                </c:pt>
                <c:pt idx="1">
                  <c:v>4.4900000000000002E-2</c:v>
                </c:pt>
                <c:pt idx="2">
                  <c:v>7.1400000000000005E-2</c:v>
                </c:pt>
                <c:pt idx="3">
                  <c:v>6.3399999999999998E-2</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a:t>Percent of Students</a:t>
                </a:r>
              </a:p>
            </c:rich>
          </c:tx>
          <c:layout>
            <c:manualLayout>
              <c:xMode val="edge"/>
              <c:yMode val="edge"/>
              <c:x val="5.3353855096971936E-2"/>
              <c:y val="0.28229550364745326"/>
            </c:manualLayout>
          </c:layout>
          <c:overlay val="0"/>
        </c:title>
        <c:numFmt formatCode="0%" sourceLinked="1"/>
        <c:majorTickMark val="out"/>
        <c:minorTickMark val="none"/>
        <c:tickLblPos val="nextTo"/>
        <c:crossAx val="785183216"/>
        <c:crosses val="autoZero"/>
        <c:crossBetween val="between"/>
      </c:valAx>
    </c:plotArea>
    <c:legend>
      <c:legendPos val="tr"/>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a:t>Fall</a:t>
            </a:r>
            <a:r>
              <a:rPr lang="en-US" sz="2000" baseline="0"/>
              <a:t> 2015 Scores</a:t>
            </a:r>
            <a:r>
              <a:rPr lang="en-US" sz="2000"/>
              <a:t> </a:t>
            </a:r>
            <a:r>
              <a:rPr lang="en-US" sz="2000" err="1"/>
              <a:t>Schoolwide</a:t>
            </a:r>
            <a:endParaRPr lang="en-US" sz="200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Not Identified as At-Risk</c:v>
                </c:pt>
              </c:strCache>
            </c:strRef>
          </c:tx>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Total and Social</c:v>
                </c:pt>
                <c:pt idx="2">
                  <c:v>Total and Academic</c:v>
                </c:pt>
                <c:pt idx="3">
                  <c:v>Total and Emotional</c:v>
                </c:pt>
              </c:strCache>
            </c:strRef>
          </c:cat>
          <c:val>
            <c:numRef>
              <c:f>Sheet1!$B$2:$B$5</c:f>
              <c:numCache>
                <c:formatCode>0%</c:formatCode>
                <c:ptCount val="4"/>
                <c:pt idx="0">
                  <c:v>0.69</c:v>
                </c:pt>
                <c:pt idx="1">
                  <c:v>0.73</c:v>
                </c:pt>
                <c:pt idx="2">
                  <c:v>0.76</c:v>
                </c:pt>
                <c:pt idx="3">
                  <c:v>0.71</c:v>
                </c:pt>
              </c:numCache>
            </c:numRef>
          </c:val>
          <c:extLst>
            <c:ext xmlns:c16="http://schemas.microsoft.com/office/drawing/2014/chart" uri="{C3380CC4-5D6E-409C-BE32-E72D297353CC}">
              <c16:uniqueId val="{00000000-65CD-4314-8869-F0DDCA36E8F0}"/>
            </c:ext>
          </c:extLst>
        </c:ser>
        <c:ser>
          <c:idx val="1"/>
          <c:order val="1"/>
          <c:tx>
            <c:strRef>
              <c:f>Sheet1!$C$1</c:f>
              <c:strCache>
                <c:ptCount val="1"/>
                <c:pt idx="0">
                  <c:v>Identified as At-Risk</c:v>
                </c:pt>
              </c:strCache>
            </c:strRef>
          </c:tx>
          <c: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CD-4314-8869-F0DDCA36E8F0}"/>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CD-4314-8869-F0DDCA36E8F0}"/>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CD-4314-8869-F0DDCA36E8F0}"/>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CD-4314-8869-F0DDCA36E8F0}"/>
                </c:ext>
              </c:extLst>
            </c:dLbl>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4"/>
                <c:pt idx="0">
                  <c:v>Total</c:v>
                </c:pt>
                <c:pt idx="1">
                  <c:v>Total and Social</c:v>
                </c:pt>
                <c:pt idx="2">
                  <c:v>Total and Academic</c:v>
                </c:pt>
                <c:pt idx="3">
                  <c:v>Total and Emotional</c:v>
                </c:pt>
              </c:strCache>
            </c:strRef>
          </c:cat>
          <c:val>
            <c:numRef>
              <c:f>Sheet1!$C$2:$C$5</c:f>
              <c:numCache>
                <c:formatCode>0%</c:formatCode>
                <c:ptCount val="4"/>
                <c:pt idx="0">
                  <c:v>0.31</c:v>
                </c:pt>
                <c:pt idx="1">
                  <c:v>0.27</c:v>
                </c:pt>
                <c:pt idx="2">
                  <c:v>0.24</c:v>
                </c:pt>
                <c:pt idx="3">
                  <c:v>0.28999999999999998</c:v>
                </c:pt>
              </c:numCache>
            </c:numRef>
          </c:val>
          <c:extLst>
            <c:ext xmlns:c16="http://schemas.microsoft.com/office/drawing/2014/chart" uri="{C3380CC4-5D6E-409C-BE32-E72D297353CC}">
              <c16:uniqueId val="{00000005-65CD-4314-8869-F0DDCA36E8F0}"/>
            </c:ext>
          </c:extLst>
        </c:ser>
        <c:dLbls>
          <c:showLegendKey val="0"/>
          <c:showVal val="0"/>
          <c:showCatName val="0"/>
          <c:showSerName val="0"/>
          <c:showPercent val="0"/>
          <c:showBubbleSize val="0"/>
        </c:dLbls>
        <c:gapWidth val="150"/>
        <c:shape val="box"/>
        <c:axId val="-1913949728"/>
        <c:axId val="-1913749744"/>
        <c:axId val="0"/>
      </c:bar3DChart>
      <c:catAx>
        <c:axId val="-1913949728"/>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sz="1800" b="1">
                    <a:solidFill>
                      <a:schemeClr val="tx1">
                        <a:lumMod val="75000"/>
                        <a:lumOff val="25000"/>
                      </a:schemeClr>
                    </a:solidFill>
                  </a:rPr>
                  <a:t>SAEBRS SCALE</a:t>
                </a:r>
              </a:p>
            </c:rich>
          </c:tx>
          <c:layout>
            <c:manualLayout>
              <c:xMode val="edge"/>
              <c:yMode val="edge"/>
              <c:x val="0.418988577220888"/>
              <c:y val="0.85565641375867196"/>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3749744"/>
        <c:crosses val="autoZero"/>
        <c:auto val="1"/>
        <c:lblAlgn val="ctr"/>
        <c:lblOffset val="100"/>
        <c:noMultiLvlLbl val="0"/>
      </c:catAx>
      <c:valAx>
        <c:axId val="-1913749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sz="1800" b="1">
                    <a:solidFill>
                      <a:schemeClr val="tx1">
                        <a:lumMod val="75000"/>
                        <a:lumOff val="25000"/>
                      </a:schemeClr>
                    </a:solidFill>
                  </a:rPr>
                  <a:t>PERCENT</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13949728"/>
        <c:crosses val="autoZero"/>
        <c:crossBetween val="between"/>
      </c:valAx>
      <c:spPr>
        <a:noFill/>
        <a:ln>
          <a:noFill/>
        </a:ln>
        <a:effectLst/>
      </c:spPr>
    </c:plotArea>
    <c:legend>
      <c:legendPos val="b"/>
      <c:layout>
        <c:manualLayout>
          <c:xMode val="edge"/>
          <c:yMode val="edge"/>
          <c:x val="0.25701544664336401"/>
          <c:y val="0.917567605049458"/>
          <c:w val="0.48596910671327198"/>
          <c:h val="5.04092312054965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D472D7-989A-9748-B9A6-25AF83ED924C}" type="doc">
      <dgm:prSet loTypeId="urn:microsoft.com/office/officeart/2005/8/layout/venn3" loCatId="" qsTypeId="urn:microsoft.com/office/officeart/2005/8/quickstyle/3d4" qsCatId="3D" csTypeId="urn:microsoft.com/office/officeart/2005/8/colors/colorful5" csCatId="colorful" phldr="1"/>
      <dgm:spPr/>
      <dgm:t>
        <a:bodyPr/>
        <a:lstStyle/>
        <a:p>
          <a:endParaRPr lang="en-US"/>
        </a:p>
      </dgm:t>
    </dgm:pt>
    <dgm:pt modelId="{67BFC66A-4BAD-E545-98F5-7C9896D8B30F}">
      <dgm:prSet phldrT="[Text]"/>
      <dgm:spPr>
        <a:gradFill flip="none" rotWithShape="1">
          <a:gsLst>
            <a:gs pos="0">
              <a:srgbClr val="1E0000"/>
            </a:gs>
            <a:gs pos="100000">
              <a:srgbClr val="DE0300"/>
            </a:gs>
          </a:gsLst>
          <a:lin ang="5400000" scaled="1"/>
          <a:tileRect/>
        </a:gradFill>
      </dgm:spPr>
      <dgm:t>
        <a:bodyPr/>
        <a:lstStyle/>
        <a:p>
          <a:r>
            <a:rPr lang="en-US" b="1">
              <a:solidFill>
                <a:schemeClr val="bg1"/>
              </a:solidFill>
            </a:rPr>
            <a:t>Conversation Closer</a:t>
          </a:r>
        </a:p>
      </dgm:t>
    </dgm:pt>
    <dgm:pt modelId="{A588F0C9-4779-A945-9E2C-70B8FA5527E7}" type="parTrans" cxnId="{3E8DE9C6-8614-9B43-BF78-34331F91E736}">
      <dgm:prSet/>
      <dgm:spPr/>
      <dgm:t>
        <a:bodyPr/>
        <a:lstStyle/>
        <a:p>
          <a:endParaRPr lang="en-US" b="1">
            <a:solidFill>
              <a:schemeClr val="bg1"/>
            </a:solidFill>
          </a:endParaRPr>
        </a:p>
      </dgm:t>
    </dgm:pt>
    <dgm:pt modelId="{78F1AFA7-0C1C-584D-A8F6-38E7A9D26105}" type="sibTrans" cxnId="{3E8DE9C6-8614-9B43-BF78-34331F91E736}">
      <dgm:prSet/>
      <dgm:spPr/>
      <dgm:t>
        <a:bodyPr/>
        <a:lstStyle/>
        <a:p>
          <a:endParaRPr lang="en-US" b="1">
            <a:solidFill>
              <a:schemeClr val="bg1"/>
            </a:solidFill>
          </a:endParaRPr>
        </a:p>
      </dgm:t>
    </dgm:pt>
    <dgm:pt modelId="{93F8BA4F-660C-BB47-B01C-C821EAFA8131}">
      <dgm:prSet phldrT="[Text]"/>
      <dgm:spPr>
        <a:gradFill rotWithShape="0">
          <a:gsLst>
            <a:gs pos="0">
              <a:srgbClr val="00001F"/>
            </a:gs>
            <a:gs pos="100000">
              <a:srgbClr val="0401E1"/>
            </a:gs>
          </a:gsLst>
          <a:lin ang="5400000" scaled="1"/>
        </a:gradFill>
      </dgm:spPr>
      <dgm:t>
        <a:bodyPr/>
        <a:lstStyle/>
        <a:p>
          <a:r>
            <a:rPr lang="en-US" b="1">
              <a:solidFill>
                <a:schemeClr val="bg1"/>
              </a:solidFill>
            </a:rPr>
            <a:t>Table Talk Note Taker</a:t>
          </a:r>
        </a:p>
      </dgm:t>
    </dgm:pt>
    <dgm:pt modelId="{29EC56C8-807E-E941-882B-3B2422ECE0E5}" type="parTrans" cxnId="{C66092AF-7AF7-7D49-8D32-D8159EF44204}">
      <dgm:prSet/>
      <dgm:spPr/>
      <dgm:t>
        <a:bodyPr/>
        <a:lstStyle/>
        <a:p>
          <a:endParaRPr lang="en-US" b="1">
            <a:solidFill>
              <a:schemeClr val="bg1"/>
            </a:solidFill>
          </a:endParaRPr>
        </a:p>
      </dgm:t>
    </dgm:pt>
    <dgm:pt modelId="{6E28FCF4-2E1F-DE4D-BCBF-59781B18F9BD}" type="sibTrans" cxnId="{C66092AF-7AF7-7D49-8D32-D8159EF44204}">
      <dgm:prSet/>
      <dgm:spPr/>
      <dgm:t>
        <a:bodyPr/>
        <a:lstStyle/>
        <a:p>
          <a:endParaRPr lang="en-US" b="1">
            <a:solidFill>
              <a:schemeClr val="bg1"/>
            </a:solidFill>
          </a:endParaRPr>
        </a:p>
      </dgm:t>
    </dgm:pt>
    <dgm:pt modelId="{5FA8C0B4-0146-2D48-A00D-E4510691DCCE}">
      <dgm:prSet phldrT="[Text]"/>
      <dgm:spPr>
        <a:gradFill rotWithShape="0">
          <a:gsLst>
            <a:gs pos="0">
              <a:srgbClr val="002000"/>
            </a:gs>
            <a:gs pos="100000">
              <a:srgbClr val="02DD01"/>
            </a:gs>
          </a:gsLst>
          <a:lin ang="5400000" scaled="1"/>
        </a:gradFill>
      </dgm:spPr>
      <dgm:t>
        <a:bodyPr/>
        <a:lstStyle/>
        <a:p>
          <a:r>
            <a:rPr lang="en-US" b="1">
              <a:solidFill>
                <a:schemeClr val="bg1"/>
              </a:solidFill>
            </a:rPr>
            <a:t>R04 PL Plan Note Taker</a:t>
          </a:r>
        </a:p>
      </dgm:t>
    </dgm:pt>
    <dgm:pt modelId="{CF3FB25E-DA13-DF44-9D88-188667381345}" type="parTrans" cxnId="{044C933B-3A0F-0042-B13B-AAA941485758}">
      <dgm:prSet/>
      <dgm:spPr/>
      <dgm:t>
        <a:bodyPr/>
        <a:lstStyle/>
        <a:p>
          <a:endParaRPr lang="en-US" b="1">
            <a:solidFill>
              <a:schemeClr val="bg1"/>
            </a:solidFill>
          </a:endParaRPr>
        </a:p>
      </dgm:t>
    </dgm:pt>
    <dgm:pt modelId="{55BAC3FB-B31C-F94C-A4DC-BE48A8DA17FD}" type="sibTrans" cxnId="{044C933B-3A0F-0042-B13B-AAA941485758}">
      <dgm:prSet/>
      <dgm:spPr/>
      <dgm:t>
        <a:bodyPr/>
        <a:lstStyle/>
        <a:p>
          <a:endParaRPr lang="en-US" b="1">
            <a:solidFill>
              <a:schemeClr val="bg1"/>
            </a:solidFill>
          </a:endParaRPr>
        </a:p>
      </dgm:t>
    </dgm:pt>
    <dgm:pt modelId="{53B36AFE-0E34-254E-A55F-DCA69754A438}">
      <dgm:prSet phldrT="[Text]"/>
      <dgm:spPr>
        <a:gradFill rotWithShape="0">
          <a:gsLst>
            <a:gs pos="0">
              <a:srgbClr val="1D1700"/>
            </a:gs>
            <a:gs pos="100000">
              <a:srgbClr val="E1B900"/>
            </a:gs>
          </a:gsLst>
          <a:lin ang="5400000" scaled="1"/>
        </a:gradFill>
      </dgm:spPr>
      <dgm:t>
        <a:bodyPr/>
        <a:lstStyle/>
        <a:p>
          <a:r>
            <a:rPr lang="en-US" b="1">
              <a:solidFill>
                <a:schemeClr val="bg1"/>
              </a:solidFill>
            </a:rPr>
            <a:t>Task Divider</a:t>
          </a:r>
        </a:p>
      </dgm:t>
    </dgm:pt>
    <dgm:pt modelId="{E933068F-E2EB-6845-A98F-9A99E1596065}" type="parTrans" cxnId="{985D8227-DB63-0B4A-9833-35781123253E}">
      <dgm:prSet/>
      <dgm:spPr/>
      <dgm:t>
        <a:bodyPr/>
        <a:lstStyle/>
        <a:p>
          <a:endParaRPr lang="en-US" b="1">
            <a:solidFill>
              <a:schemeClr val="bg1"/>
            </a:solidFill>
          </a:endParaRPr>
        </a:p>
      </dgm:t>
    </dgm:pt>
    <dgm:pt modelId="{C4781AA1-DA02-9544-AD87-690BAAA70CDF}" type="sibTrans" cxnId="{985D8227-DB63-0B4A-9833-35781123253E}">
      <dgm:prSet/>
      <dgm:spPr/>
      <dgm:t>
        <a:bodyPr/>
        <a:lstStyle/>
        <a:p>
          <a:endParaRPr lang="en-US" b="1">
            <a:solidFill>
              <a:schemeClr val="bg1"/>
            </a:solidFill>
          </a:endParaRPr>
        </a:p>
      </dgm:t>
    </dgm:pt>
    <dgm:pt modelId="{B96078E5-94EF-344E-9B3E-4BEA07CBCD1B}">
      <dgm:prSet phldrT="[Text]"/>
      <dgm:spPr>
        <a:gradFill rotWithShape="0">
          <a:gsLst>
            <a:gs pos="0">
              <a:srgbClr val="002C2C"/>
            </a:gs>
            <a:gs pos="100000">
              <a:srgbClr val="01DDDD"/>
            </a:gs>
          </a:gsLst>
          <a:lin ang="5400000" scaled="1"/>
        </a:gradFill>
      </dgm:spPr>
      <dgm:t>
        <a:bodyPr/>
        <a:lstStyle/>
        <a:p>
          <a:r>
            <a:rPr lang="en-US" b="1">
              <a:solidFill>
                <a:schemeClr val="bg1"/>
              </a:solidFill>
            </a:rPr>
            <a:t>Technology Wrangler</a:t>
          </a:r>
        </a:p>
      </dgm:t>
    </dgm:pt>
    <dgm:pt modelId="{A9A8FB98-AFE2-AB47-8C1A-633E70970101}" type="parTrans" cxnId="{B7F2F3C6-F9E6-9144-BC57-B9DA33F244D2}">
      <dgm:prSet/>
      <dgm:spPr/>
      <dgm:t>
        <a:bodyPr/>
        <a:lstStyle/>
        <a:p>
          <a:endParaRPr lang="en-US" b="1">
            <a:solidFill>
              <a:schemeClr val="bg1"/>
            </a:solidFill>
          </a:endParaRPr>
        </a:p>
      </dgm:t>
    </dgm:pt>
    <dgm:pt modelId="{CCD93973-1B1B-D94A-8649-CE82DDEA8472}" type="sibTrans" cxnId="{B7F2F3C6-F9E6-9144-BC57-B9DA33F244D2}">
      <dgm:prSet/>
      <dgm:spPr/>
      <dgm:t>
        <a:bodyPr/>
        <a:lstStyle/>
        <a:p>
          <a:endParaRPr lang="en-US" b="1">
            <a:solidFill>
              <a:schemeClr val="bg1"/>
            </a:solidFill>
          </a:endParaRPr>
        </a:p>
      </dgm:t>
    </dgm:pt>
    <dgm:pt modelId="{B9F65177-DE13-A848-B342-931B72F273FE}" type="pres">
      <dgm:prSet presAssocID="{CAD472D7-989A-9748-B9A6-25AF83ED924C}" presName="Name0" presStyleCnt="0">
        <dgm:presLayoutVars>
          <dgm:dir/>
          <dgm:resizeHandles val="exact"/>
        </dgm:presLayoutVars>
      </dgm:prSet>
      <dgm:spPr/>
    </dgm:pt>
    <dgm:pt modelId="{7BBF75C3-DEA8-7245-8D4D-AC3BA8DEF891}" type="pres">
      <dgm:prSet presAssocID="{67BFC66A-4BAD-E545-98F5-7C9896D8B30F}" presName="Name5" presStyleLbl="vennNode1" presStyleIdx="0" presStyleCnt="5">
        <dgm:presLayoutVars>
          <dgm:bulletEnabled val="1"/>
        </dgm:presLayoutVars>
      </dgm:prSet>
      <dgm:spPr/>
    </dgm:pt>
    <dgm:pt modelId="{2BF443B9-9E05-1E41-BE63-FC5B40A8A57D}" type="pres">
      <dgm:prSet presAssocID="{78F1AFA7-0C1C-584D-A8F6-38E7A9D26105}" presName="space" presStyleCnt="0"/>
      <dgm:spPr/>
    </dgm:pt>
    <dgm:pt modelId="{9EFFB00C-FC66-494D-8785-90F6EEFC6EC2}" type="pres">
      <dgm:prSet presAssocID="{B96078E5-94EF-344E-9B3E-4BEA07CBCD1B}" presName="Name5" presStyleLbl="vennNode1" presStyleIdx="1" presStyleCnt="5">
        <dgm:presLayoutVars>
          <dgm:bulletEnabled val="1"/>
        </dgm:presLayoutVars>
      </dgm:prSet>
      <dgm:spPr/>
    </dgm:pt>
    <dgm:pt modelId="{9B6DA6D4-AE8F-AB49-AA3B-0442391F51F0}" type="pres">
      <dgm:prSet presAssocID="{CCD93973-1B1B-D94A-8649-CE82DDEA8472}" presName="space" presStyleCnt="0"/>
      <dgm:spPr/>
    </dgm:pt>
    <dgm:pt modelId="{4F0C4C32-EC00-C049-B6F4-042120AD1D0C}" type="pres">
      <dgm:prSet presAssocID="{93F8BA4F-660C-BB47-B01C-C821EAFA8131}" presName="Name5" presStyleLbl="vennNode1" presStyleIdx="2" presStyleCnt="5">
        <dgm:presLayoutVars>
          <dgm:bulletEnabled val="1"/>
        </dgm:presLayoutVars>
      </dgm:prSet>
      <dgm:spPr/>
    </dgm:pt>
    <dgm:pt modelId="{A9812A6A-6F04-9245-A102-8F2AC72A2558}" type="pres">
      <dgm:prSet presAssocID="{6E28FCF4-2E1F-DE4D-BCBF-59781B18F9BD}" presName="space" presStyleCnt="0"/>
      <dgm:spPr/>
    </dgm:pt>
    <dgm:pt modelId="{B21017F8-4E61-2247-B3CD-5C31CF81391F}" type="pres">
      <dgm:prSet presAssocID="{5FA8C0B4-0146-2D48-A00D-E4510691DCCE}" presName="Name5" presStyleLbl="vennNode1" presStyleIdx="3" presStyleCnt="5">
        <dgm:presLayoutVars>
          <dgm:bulletEnabled val="1"/>
        </dgm:presLayoutVars>
      </dgm:prSet>
      <dgm:spPr/>
    </dgm:pt>
    <dgm:pt modelId="{E5EAB1CD-F6F2-574A-BE4D-8B8A438800FF}" type="pres">
      <dgm:prSet presAssocID="{55BAC3FB-B31C-F94C-A4DC-BE48A8DA17FD}" presName="space" presStyleCnt="0"/>
      <dgm:spPr/>
    </dgm:pt>
    <dgm:pt modelId="{34DD5574-7490-4B43-90F5-9978AEF7586C}" type="pres">
      <dgm:prSet presAssocID="{53B36AFE-0E34-254E-A55F-DCA69754A438}" presName="Name5" presStyleLbl="vennNode1" presStyleIdx="4" presStyleCnt="5">
        <dgm:presLayoutVars>
          <dgm:bulletEnabled val="1"/>
        </dgm:presLayoutVars>
      </dgm:prSet>
      <dgm:spPr/>
    </dgm:pt>
  </dgm:ptLst>
  <dgm:cxnLst>
    <dgm:cxn modelId="{985D8227-DB63-0B4A-9833-35781123253E}" srcId="{CAD472D7-989A-9748-B9A6-25AF83ED924C}" destId="{53B36AFE-0E34-254E-A55F-DCA69754A438}" srcOrd="4" destOrd="0" parTransId="{E933068F-E2EB-6845-A98F-9A99E1596065}" sibTransId="{C4781AA1-DA02-9544-AD87-690BAAA70CDF}"/>
    <dgm:cxn modelId="{0B37C62B-414C-9A40-A67F-C49A6E8EBF81}" type="presOf" srcId="{B96078E5-94EF-344E-9B3E-4BEA07CBCD1B}" destId="{9EFFB00C-FC66-494D-8785-90F6EEFC6EC2}" srcOrd="0" destOrd="0" presId="urn:microsoft.com/office/officeart/2005/8/layout/venn3"/>
    <dgm:cxn modelId="{044C933B-3A0F-0042-B13B-AAA941485758}" srcId="{CAD472D7-989A-9748-B9A6-25AF83ED924C}" destId="{5FA8C0B4-0146-2D48-A00D-E4510691DCCE}" srcOrd="3" destOrd="0" parTransId="{CF3FB25E-DA13-DF44-9D88-188667381345}" sibTransId="{55BAC3FB-B31C-F94C-A4DC-BE48A8DA17FD}"/>
    <dgm:cxn modelId="{ECA2B364-E168-774C-A712-19EFEA5BC127}" type="presOf" srcId="{67BFC66A-4BAD-E545-98F5-7C9896D8B30F}" destId="{7BBF75C3-DEA8-7245-8D4D-AC3BA8DEF891}" srcOrd="0" destOrd="0" presId="urn:microsoft.com/office/officeart/2005/8/layout/venn3"/>
    <dgm:cxn modelId="{39AA95A2-0DA2-A647-9ACC-DDE842D9AD21}" type="presOf" srcId="{CAD472D7-989A-9748-B9A6-25AF83ED924C}" destId="{B9F65177-DE13-A848-B342-931B72F273FE}" srcOrd="0" destOrd="0" presId="urn:microsoft.com/office/officeart/2005/8/layout/venn3"/>
    <dgm:cxn modelId="{C66092AF-7AF7-7D49-8D32-D8159EF44204}" srcId="{CAD472D7-989A-9748-B9A6-25AF83ED924C}" destId="{93F8BA4F-660C-BB47-B01C-C821EAFA8131}" srcOrd="2" destOrd="0" parTransId="{29EC56C8-807E-E941-882B-3B2422ECE0E5}" sibTransId="{6E28FCF4-2E1F-DE4D-BCBF-59781B18F9BD}"/>
    <dgm:cxn modelId="{A11CEDB1-6DCF-0D4E-AD18-30C876DEBEED}" type="presOf" srcId="{53B36AFE-0E34-254E-A55F-DCA69754A438}" destId="{34DD5574-7490-4B43-90F5-9978AEF7586C}" srcOrd="0" destOrd="0" presId="urn:microsoft.com/office/officeart/2005/8/layout/venn3"/>
    <dgm:cxn modelId="{5A0B3BB6-12ED-8D46-B434-A08D3D6A55D0}" type="presOf" srcId="{5FA8C0B4-0146-2D48-A00D-E4510691DCCE}" destId="{B21017F8-4E61-2247-B3CD-5C31CF81391F}" srcOrd="0" destOrd="0" presId="urn:microsoft.com/office/officeart/2005/8/layout/venn3"/>
    <dgm:cxn modelId="{54CFF9C1-ACAC-6E48-AF96-2B76F14E2309}" type="presOf" srcId="{93F8BA4F-660C-BB47-B01C-C821EAFA8131}" destId="{4F0C4C32-EC00-C049-B6F4-042120AD1D0C}" srcOrd="0" destOrd="0" presId="urn:microsoft.com/office/officeart/2005/8/layout/venn3"/>
    <dgm:cxn modelId="{3E8DE9C6-8614-9B43-BF78-34331F91E736}" srcId="{CAD472D7-989A-9748-B9A6-25AF83ED924C}" destId="{67BFC66A-4BAD-E545-98F5-7C9896D8B30F}" srcOrd="0" destOrd="0" parTransId="{A588F0C9-4779-A945-9E2C-70B8FA5527E7}" sibTransId="{78F1AFA7-0C1C-584D-A8F6-38E7A9D26105}"/>
    <dgm:cxn modelId="{B7F2F3C6-F9E6-9144-BC57-B9DA33F244D2}" srcId="{CAD472D7-989A-9748-B9A6-25AF83ED924C}" destId="{B96078E5-94EF-344E-9B3E-4BEA07CBCD1B}" srcOrd="1" destOrd="0" parTransId="{A9A8FB98-AFE2-AB47-8C1A-633E70970101}" sibTransId="{CCD93973-1B1B-D94A-8649-CE82DDEA8472}"/>
    <dgm:cxn modelId="{72539B75-C526-FB40-94A5-CEA251132BEC}" type="presParOf" srcId="{B9F65177-DE13-A848-B342-931B72F273FE}" destId="{7BBF75C3-DEA8-7245-8D4D-AC3BA8DEF891}" srcOrd="0" destOrd="0" presId="urn:microsoft.com/office/officeart/2005/8/layout/venn3"/>
    <dgm:cxn modelId="{8695B19D-9115-2F42-9A8F-575177AC1E48}" type="presParOf" srcId="{B9F65177-DE13-A848-B342-931B72F273FE}" destId="{2BF443B9-9E05-1E41-BE63-FC5B40A8A57D}" srcOrd="1" destOrd="0" presId="urn:microsoft.com/office/officeart/2005/8/layout/venn3"/>
    <dgm:cxn modelId="{B95F813D-74DE-AC41-9688-337993B9D605}" type="presParOf" srcId="{B9F65177-DE13-A848-B342-931B72F273FE}" destId="{9EFFB00C-FC66-494D-8785-90F6EEFC6EC2}" srcOrd="2" destOrd="0" presId="urn:microsoft.com/office/officeart/2005/8/layout/venn3"/>
    <dgm:cxn modelId="{EB9690F6-A6C1-614E-A762-9AEB93E83ACC}" type="presParOf" srcId="{B9F65177-DE13-A848-B342-931B72F273FE}" destId="{9B6DA6D4-AE8F-AB49-AA3B-0442391F51F0}" srcOrd="3" destOrd="0" presId="urn:microsoft.com/office/officeart/2005/8/layout/venn3"/>
    <dgm:cxn modelId="{D70E197D-5498-724D-BD76-6EED13C2FFE2}" type="presParOf" srcId="{B9F65177-DE13-A848-B342-931B72F273FE}" destId="{4F0C4C32-EC00-C049-B6F4-042120AD1D0C}" srcOrd="4" destOrd="0" presId="urn:microsoft.com/office/officeart/2005/8/layout/venn3"/>
    <dgm:cxn modelId="{EF4073FE-2F17-F549-9E28-1240CA82E985}" type="presParOf" srcId="{B9F65177-DE13-A848-B342-931B72F273FE}" destId="{A9812A6A-6F04-9245-A102-8F2AC72A2558}" srcOrd="5" destOrd="0" presId="urn:microsoft.com/office/officeart/2005/8/layout/venn3"/>
    <dgm:cxn modelId="{C5605B8A-8918-AF4E-B40A-74C262189210}" type="presParOf" srcId="{B9F65177-DE13-A848-B342-931B72F273FE}" destId="{B21017F8-4E61-2247-B3CD-5C31CF81391F}" srcOrd="6" destOrd="0" presId="urn:microsoft.com/office/officeart/2005/8/layout/venn3"/>
    <dgm:cxn modelId="{8C8FFA29-D865-4B43-9492-B3124B41F25C}" type="presParOf" srcId="{B9F65177-DE13-A848-B342-931B72F273FE}" destId="{E5EAB1CD-F6F2-574A-BE4D-8B8A438800FF}" srcOrd="7" destOrd="0" presId="urn:microsoft.com/office/officeart/2005/8/layout/venn3"/>
    <dgm:cxn modelId="{FC55F074-EB91-9840-8793-E5BB1E4BD00E}" type="presParOf" srcId="{B9F65177-DE13-A848-B342-931B72F273FE}" destId="{34DD5574-7490-4B43-90F5-9978AEF7586C}" srcOrd="8" destOrd="0" presId="urn:microsoft.com/office/officeart/2005/8/layout/venn3"/>
  </dgm:cxnLst>
  <dgm:bg>
    <a:solidFill>
      <a:schemeClr val="bg1">
        <a:alpha val="95000"/>
      </a:schemeClr>
    </a:solidFill>
    <a:effectLst>
      <a:softEdge rad="31750"/>
    </a:effect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D770E8A-809B-4044-AB5A-1286573BB93D}" type="doc">
      <dgm:prSet loTypeId="urn:microsoft.com/office/officeart/2005/8/layout/vList2" loCatId="list" qsTypeId="urn:microsoft.com/office/officeart/2005/8/quickstyle/3d1" qsCatId="3D" csTypeId="urn:microsoft.com/office/officeart/2005/8/colors/accent5_4" csCatId="accent5" phldr="1"/>
      <dgm:spPr/>
      <dgm:t>
        <a:bodyPr/>
        <a:lstStyle/>
        <a:p>
          <a:endParaRPr lang="en-US"/>
        </a:p>
      </dgm:t>
    </dgm:pt>
    <dgm:pt modelId="{0FBA9A3F-CB6F-49B5-846A-A4B8E4E3A24F}">
      <dgm:prSet phldrT="[Text]" custT="1"/>
      <dgm:spPr/>
      <dgm:t>
        <a:bodyPr lIns="106680"/>
        <a:lstStyle/>
        <a:p>
          <a:r>
            <a:rPr lang="en-US" sz="2800">
              <a:latin typeface="Arial" panose="020B0604020202020204" pitchFamily="34" charset="0"/>
              <a:cs typeface="Arial" panose="020B0604020202020204" pitchFamily="34" charset="0"/>
            </a:rPr>
            <a:t>Enables monitoring of the overall level of risk and progress in the school as a whole</a:t>
          </a:r>
        </a:p>
      </dgm:t>
    </dgm:pt>
    <dgm:pt modelId="{8E79232A-4701-4FD5-9995-36A095A6B6FF}" type="parTrans" cxnId="{E61968C2-874D-470E-A087-ED9498E92F41}">
      <dgm:prSet/>
      <dgm:spPr/>
      <dgm:t>
        <a:bodyPr/>
        <a:lstStyle/>
        <a:p>
          <a:endParaRPr lang="en-US" sz="2800">
            <a:latin typeface="Arial" panose="020B0604020202020204" pitchFamily="34" charset="0"/>
            <a:cs typeface="Arial" panose="020B0604020202020204" pitchFamily="34" charset="0"/>
          </a:endParaRPr>
        </a:p>
      </dgm:t>
    </dgm:pt>
    <dgm:pt modelId="{A313D079-0B19-470B-9102-9C856CC27E26}" type="sibTrans" cxnId="{E61968C2-874D-470E-A087-ED9498E92F41}">
      <dgm:prSet/>
      <dgm:spPr/>
      <dgm:t>
        <a:bodyPr/>
        <a:lstStyle/>
        <a:p>
          <a:endParaRPr lang="en-US" sz="2800">
            <a:latin typeface="Arial" panose="020B0604020202020204" pitchFamily="34" charset="0"/>
            <a:cs typeface="Arial" panose="020B0604020202020204" pitchFamily="34" charset="0"/>
          </a:endParaRPr>
        </a:p>
      </dgm:t>
    </dgm:pt>
    <dgm:pt modelId="{01CC6C77-D2D2-4DB9-AA5D-849D8DCF09A6}">
      <dgm:prSet phldrT="[Text]" custT="1"/>
      <dgm:spPr/>
      <dgm:t>
        <a:bodyPr/>
        <a:lstStyle/>
        <a:p>
          <a:r>
            <a:rPr lang="en-US" sz="2800">
              <a:latin typeface="Arial" panose="020B0604020202020204" pitchFamily="34" charset="0"/>
              <a:cs typeface="Arial" panose="020B0604020202020204" pitchFamily="34" charset="0"/>
            </a:rPr>
            <a:t>Allows teachers to identify students who may require additional supports in academic, behavioral, and social domains</a:t>
          </a:r>
        </a:p>
      </dgm:t>
    </dgm:pt>
    <dgm:pt modelId="{CD37A185-86AD-4470-B9A3-2ADB8C9C4854}" type="parTrans" cxnId="{1E792AEB-AE07-48C4-9BA3-26D95DA40667}">
      <dgm:prSet/>
      <dgm:spPr/>
      <dgm:t>
        <a:bodyPr/>
        <a:lstStyle/>
        <a:p>
          <a:endParaRPr lang="en-US" sz="2800">
            <a:latin typeface="Arial" panose="020B0604020202020204" pitchFamily="34" charset="0"/>
            <a:cs typeface="Arial" panose="020B0604020202020204" pitchFamily="34" charset="0"/>
          </a:endParaRPr>
        </a:p>
      </dgm:t>
    </dgm:pt>
    <dgm:pt modelId="{96FB94DD-5A65-4130-A099-5ADAC291BB3A}" type="sibTrans" cxnId="{1E792AEB-AE07-48C4-9BA3-26D95DA40667}">
      <dgm:prSet/>
      <dgm:spPr/>
      <dgm:t>
        <a:bodyPr/>
        <a:lstStyle/>
        <a:p>
          <a:endParaRPr lang="en-US" sz="2800">
            <a:latin typeface="Arial" panose="020B0604020202020204" pitchFamily="34" charset="0"/>
            <a:cs typeface="Arial" panose="020B0604020202020204" pitchFamily="34" charset="0"/>
          </a:endParaRPr>
        </a:p>
      </dgm:t>
    </dgm:pt>
    <dgm:pt modelId="{00ABD305-7C2E-412C-BB4E-4A2909E48B9C}">
      <dgm:prSet phldrT="[Text]" custT="1"/>
      <dgm:spPr/>
      <dgm:t>
        <a:bodyPr/>
        <a:lstStyle/>
        <a:p>
          <a:r>
            <a:rPr lang="en-US" sz="2800">
              <a:latin typeface="Arial" panose="020B0604020202020204" pitchFamily="34" charset="0"/>
              <a:cs typeface="Arial" panose="020B0604020202020204" pitchFamily="34" charset="0"/>
            </a:rPr>
            <a:t>Facilitates accurate decision making</a:t>
          </a:r>
        </a:p>
      </dgm:t>
    </dgm:pt>
    <dgm:pt modelId="{70D1BC9B-678F-42B2-80BF-72BA5A0348ED}" type="parTrans" cxnId="{BCA27C9F-3A75-47EC-9522-97B0997671AF}">
      <dgm:prSet/>
      <dgm:spPr/>
      <dgm:t>
        <a:bodyPr/>
        <a:lstStyle/>
        <a:p>
          <a:endParaRPr lang="en-US" sz="2800">
            <a:latin typeface="Arial" panose="020B0604020202020204" pitchFamily="34" charset="0"/>
            <a:cs typeface="Arial" panose="020B0604020202020204" pitchFamily="34" charset="0"/>
          </a:endParaRPr>
        </a:p>
      </dgm:t>
    </dgm:pt>
    <dgm:pt modelId="{EE7A03E4-77B3-471E-A3F5-F03E1C843D2E}" type="sibTrans" cxnId="{BCA27C9F-3A75-47EC-9522-97B0997671AF}">
      <dgm:prSet/>
      <dgm:spPr/>
      <dgm:t>
        <a:bodyPr/>
        <a:lstStyle/>
        <a:p>
          <a:endParaRPr lang="en-US" sz="2800">
            <a:latin typeface="Arial" panose="020B0604020202020204" pitchFamily="34" charset="0"/>
            <a:cs typeface="Arial" panose="020B0604020202020204" pitchFamily="34" charset="0"/>
          </a:endParaRPr>
        </a:p>
      </dgm:t>
    </dgm:pt>
    <dgm:pt modelId="{8764492B-CEA5-4BF7-853F-8946F19B3A01}" type="pres">
      <dgm:prSet presAssocID="{FD770E8A-809B-4044-AB5A-1286573BB93D}" presName="linear" presStyleCnt="0">
        <dgm:presLayoutVars>
          <dgm:animLvl val="lvl"/>
          <dgm:resizeHandles val="exact"/>
        </dgm:presLayoutVars>
      </dgm:prSet>
      <dgm:spPr/>
    </dgm:pt>
    <dgm:pt modelId="{BEFFE666-C67E-45F7-ADBB-5DDD6365AA8A}" type="pres">
      <dgm:prSet presAssocID="{0FBA9A3F-CB6F-49B5-846A-A4B8E4E3A24F}" presName="parentText" presStyleLbl="node1" presStyleIdx="0" presStyleCnt="3">
        <dgm:presLayoutVars>
          <dgm:chMax val="0"/>
          <dgm:bulletEnabled val="1"/>
        </dgm:presLayoutVars>
      </dgm:prSet>
      <dgm:spPr/>
    </dgm:pt>
    <dgm:pt modelId="{93D22C3F-5BD7-4B54-B330-98A074237778}" type="pres">
      <dgm:prSet presAssocID="{A313D079-0B19-470B-9102-9C856CC27E26}" presName="spacer" presStyleCnt="0"/>
      <dgm:spPr/>
    </dgm:pt>
    <dgm:pt modelId="{3CDFB25E-D82F-4172-8F0B-D33AA84F0B3C}" type="pres">
      <dgm:prSet presAssocID="{01CC6C77-D2D2-4DB9-AA5D-849D8DCF09A6}" presName="parentText" presStyleLbl="node1" presStyleIdx="1" presStyleCnt="3">
        <dgm:presLayoutVars>
          <dgm:chMax val="0"/>
          <dgm:bulletEnabled val="1"/>
        </dgm:presLayoutVars>
      </dgm:prSet>
      <dgm:spPr/>
    </dgm:pt>
    <dgm:pt modelId="{CBA78E64-3983-4712-BEA3-DE9FC09C67E2}" type="pres">
      <dgm:prSet presAssocID="{96FB94DD-5A65-4130-A099-5ADAC291BB3A}" presName="spacer" presStyleCnt="0"/>
      <dgm:spPr/>
    </dgm:pt>
    <dgm:pt modelId="{ADA9D380-A468-4D0D-BE7E-A0B726D79630}" type="pres">
      <dgm:prSet presAssocID="{00ABD305-7C2E-412C-BB4E-4A2909E48B9C}" presName="parentText" presStyleLbl="node1" presStyleIdx="2" presStyleCnt="3">
        <dgm:presLayoutVars>
          <dgm:chMax val="0"/>
          <dgm:bulletEnabled val="1"/>
        </dgm:presLayoutVars>
      </dgm:prSet>
      <dgm:spPr/>
    </dgm:pt>
  </dgm:ptLst>
  <dgm:cxnLst>
    <dgm:cxn modelId="{706ACE6B-2876-42BC-8A50-F0A80EB81AF7}" type="presOf" srcId="{0FBA9A3F-CB6F-49B5-846A-A4B8E4E3A24F}" destId="{BEFFE666-C67E-45F7-ADBB-5DDD6365AA8A}" srcOrd="0" destOrd="0" presId="urn:microsoft.com/office/officeart/2005/8/layout/vList2"/>
    <dgm:cxn modelId="{E59BCC9E-D696-4CF9-8587-4E43A6A1277B}" type="presOf" srcId="{00ABD305-7C2E-412C-BB4E-4A2909E48B9C}" destId="{ADA9D380-A468-4D0D-BE7E-A0B726D79630}" srcOrd="0" destOrd="0" presId="urn:microsoft.com/office/officeart/2005/8/layout/vList2"/>
    <dgm:cxn modelId="{BCA27C9F-3A75-47EC-9522-97B0997671AF}" srcId="{FD770E8A-809B-4044-AB5A-1286573BB93D}" destId="{00ABD305-7C2E-412C-BB4E-4A2909E48B9C}" srcOrd="2" destOrd="0" parTransId="{70D1BC9B-678F-42B2-80BF-72BA5A0348ED}" sibTransId="{EE7A03E4-77B3-471E-A3F5-F03E1C843D2E}"/>
    <dgm:cxn modelId="{C396EFB0-CDF9-4F80-84CC-59E2966599A2}" type="presOf" srcId="{FD770E8A-809B-4044-AB5A-1286573BB93D}" destId="{8764492B-CEA5-4BF7-853F-8946F19B3A01}" srcOrd="0" destOrd="0" presId="urn:microsoft.com/office/officeart/2005/8/layout/vList2"/>
    <dgm:cxn modelId="{B7C0E4B9-61F5-4D51-9FE5-888962A0F9C1}" type="presOf" srcId="{01CC6C77-D2D2-4DB9-AA5D-849D8DCF09A6}" destId="{3CDFB25E-D82F-4172-8F0B-D33AA84F0B3C}" srcOrd="0" destOrd="0" presId="urn:microsoft.com/office/officeart/2005/8/layout/vList2"/>
    <dgm:cxn modelId="{E61968C2-874D-470E-A087-ED9498E92F41}" srcId="{FD770E8A-809B-4044-AB5A-1286573BB93D}" destId="{0FBA9A3F-CB6F-49B5-846A-A4B8E4E3A24F}" srcOrd="0" destOrd="0" parTransId="{8E79232A-4701-4FD5-9995-36A095A6B6FF}" sibTransId="{A313D079-0B19-470B-9102-9C856CC27E26}"/>
    <dgm:cxn modelId="{1E792AEB-AE07-48C4-9BA3-26D95DA40667}" srcId="{FD770E8A-809B-4044-AB5A-1286573BB93D}" destId="{01CC6C77-D2D2-4DB9-AA5D-849D8DCF09A6}" srcOrd="1" destOrd="0" parTransId="{CD37A185-86AD-4470-B9A3-2ADB8C9C4854}" sibTransId="{96FB94DD-5A65-4130-A099-5ADAC291BB3A}"/>
    <dgm:cxn modelId="{11E26987-2A1D-43D8-8D70-BFE0B690A0E3}" type="presParOf" srcId="{8764492B-CEA5-4BF7-853F-8946F19B3A01}" destId="{BEFFE666-C67E-45F7-ADBB-5DDD6365AA8A}" srcOrd="0" destOrd="0" presId="urn:microsoft.com/office/officeart/2005/8/layout/vList2"/>
    <dgm:cxn modelId="{05F57C39-B426-4E0A-A2FA-C50BCD52BC35}" type="presParOf" srcId="{8764492B-CEA5-4BF7-853F-8946F19B3A01}" destId="{93D22C3F-5BD7-4B54-B330-98A074237778}" srcOrd="1" destOrd="0" presId="urn:microsoft.com/office/officeart/2005/8/layout/vList2"/>
    <dgm:cxn modelId="{7FF88B77-D2F1-493D-9185-0D851D5BC373}" type="presParOf" srcId="{8764492B-CEA5-4BF7-853F-8946F19B3A01}" destId="{3CDFB25E-D82F-4172-8F0B-D33AA84F0B3C}" srcOrd="2" destOrd="0" presId="urn:microsoft.com/office/officeart/2005/8/layout/vList2"/>
    <dgm:cxn modelId="{9AFD3BDA-FE35-407B-9D09-FCE15B26A15A}" type="presParOf" srcId="{8764492B-CEA5-4BF7-853F-8946F19B3A01}" destId="{CBA78E64-3983-4712-BEA3-DE9FC09C67E2}" srcOrd="3" destOrd="0" presId="urn:microsoft.com/office/officeart/2005/8/layout/vList2"/>
    <dgm:cxn modelId="{CEFF50B2-6CD8-4B7C-B90A-047268B28C58}" type="presParOf" srcId="{8764492B-CEA5-4BF7-853F-8946F19B3A01}" destId="{ADA9D380-A468-4D0D-BE7E-A0B726D7963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175913-6090-4141-96CB-B4EC19CC9115}" type="doc">
      <dgm:prSet loTypeId="urn:microsoft.com/office/officeart/2005/8/layout/hProcess9" loCatId="process" qsTypeId="urn:microsoft.com/office/officeart/2005/8/quickstyle/simple1#1" qsCatId="simple" csTypeId="urn:microsoft.com/office/officeart/2005/8/colors/accent5_3" csCatId="accent5" phldr="1"/>
      <dgm:spPr/>
      <dgm:t>
        <a:bodyPr/>
        <a:lstStyle/>
        <a:p>
          <a:endParaRPr lang="en-US"/>
        </a:p>
      </dgm:t>
    </dgm:pt>
    <dgm:pt modelId="{102BEC11-B866-436E-91B8-7B8A47159490}">
      <dgm:prSet phldrT="[Text]" custT="1"/>
      <dgm:spPr>
        <a:xfrm>
          <a:off x="1021" y="771436"/>
          <a:ext cx="1184952" cy="1047926"/>
        </a:xfrm>
      </dgm:spPr>
      <dgm:t>
        <a:bodyPr lIns="53340"/>
        <a:lstStyle/>
        <a:p>
          <a:pPr>
            <a:spcAft>
              <a:spcPts val="0"/>
            </a:spcAft>
          </a:pPr>
          <a:r>
            <a:rPr lang="en-US" sz="1400">
              <a:latin typeface="Calibri"/>
              <a:ea typeface="+mn-ea"/>
              <a:cs typeface="+mn-cs"/>
            </a:rPr>
            <a:t>1: Two-Hour</a:t>
          </a:r>
        </a:p>
        <a:p>
          <a:pPr>
            <a:spcAft>
              <a:spcPts val="0"/>
            </a:spcAft>
          </a:pPr>
          <a:r>
            <a:rPr lang="en-US" sz="1400">
              <a:latin typeface="Calibri"/>
              <a:ea typeface="+mn-ea"/>
              <a:cs typeface="+mn-cs"/>
            </a:rPr>
            <a:t> After School</a:t>
          </a:r>
        </a:p>
      </dgm:t>
    </dgm:pt>
    <dgm:pt modelId="{86E0DD33-4A92-4BB7-90F9-B89088DCABAA}" type="parTrans" cxnId="{AFCAD5EB-0AB7-4824-9391-1E4D8E08E001}">
      <dgm:prSet/>
      <dgm:spPr/>
      <dgm:t>
        <a:bodyPr/>
        <a:lstStyle/>
        <a:p>
          <a:endParaRPr lang="en-US" sz="1800"/>
        </a:p>
      </dgm:t>
    </dgm:pt>
    <dgm:pt modelId="{93376EAD-3FF1-4CA9-88B7-CF27B868C1E4}" type="sibTrans" cxnId="{AFCAD5EB-0AB7-4824-9391-1E4D8E08E001}">
      <dgm:prSet/>
      <dgm:spPr/>
      <dgm:t>
        <a:bodyPr/>
        <a:lstStyle/>
        <a:p>
          <a:endParaRPr lang="en-US" sz="1800"/>
        </a:p>
      </dgm:t>
    </dgm:pt>
    <dgm:pt modelId="{C5D1286A-82A8-4CE6-B8A5-FD0AFA9BE023}">
      <dgm:prSet phldrT="[Text]" custT="1"/>
      <dgm:spPr>
        <a:xfrm>
          <a:off x="4132795" y="777240"/>
          <a:ext cx="1178728" cy="1036320"/>
        </a:xfrm>
      </dgm:spPr>
      <dgm:t>
        <a:bodyPr/>
        <a:lstStyle/>
        <a:p>
          <a:r>
            <a:rPr lang="en-US" sz="1400">
              <a:latin typeface="Calibri"/>
              <a:ea typeface="+mn-ea"/>
              <a:cs typeface="+mn-cs"/>
            </a:rPr>
            <a:t>4: Full Day </a:t>
          </a:r>
        </a:p>
      </dgm:t>
    </dgm:pt>
    <dgm:pt modelId="{7E95820E-FAB6-4C36-996A-E431B71340C0}" type="parTrans" cxnId="{3BEF4573-63C9-40EC-AE8E-BC3AC05EE4C2}">
      <dgm:prSet/>
      <dgm:spPr/>
      <dgm:t>
        <a:bodyPr/>
        <a:lstStyle/>
        <a:p>
          <a:endParaRPr lang="en-US" sz="1800"/>
        </a:p>
      </dgm:t>
    </dgm:pt>
    <dgm:pt modelId="{637A62A7-26CB-453E-B32C-ABD9459CF80A}" type="sibTrans" cxnId="{3BEF4573-63C9-40EC-AE8E-BC3AC05EE4C2}">
      <dgm:prSet/>
      <dgm:spPr/>
      <dgm:t>
        <a:bodyPr/>
        <a:lstStyle/>
        <a:p>
          <a:endParaRPr lang="en-US" sz="1800"/>
        </a:p>
      </dgm:t>
    </dgm:pt>
    <dgm:pt modelId="{914845DA-933B-43BB-9B11-DA40B7863F1A}">
      <dgm:prSet custT="1"/>
      <dgm:spPr>
        <a:xfrm>
          <a:off x="1392927" y="804039"/>
          <a:ext cx="1178728" cy="1036320"/>
        </a:xfrm>
      </dgm:spPr>
      <dgm:t>
        <a:bodyPr/>
        <a:lstStyle/>
        <a:p>
          <a:r>
            <a:rPr lang="en-US" sz="1400">
              <a:latin typeface="Calibri"/>
              <a:ea typeface="+mn-ea"/>
              <a:cs typeface="+mn-cs"/>
            </a:rPr>
            <a:t>2: Full Day </a:t>
          </a:r>
        </a:p>
      </dgm:t>
    </dgm:pt>
    <dgm:pt modelId="{DF5747F1-64EF-4161-8502-2961C5C01909}" type="parTrans" cxnId="{F77A3EF1-01F9-4059-A260-221C25B37AEE}">
      <dgm:prSet/>
      <dgm:spPr/>
      <dgm:t>
        <a:bodyPr/>
        <a:lstStyle/>
        <a:p>
          <a:endParaRPr lang="en-US" sz="1800"/>
        </a:p>
      </dgm:t>
    </dgm:pt>
    <dgm:pt modelId="{53ECA56E-EF43-48E0-8754-8D081AEAE341}" type="sibTrans" cxnId="{F77A3EF1-01F9-4059-A260-221C25B37AEE}">
      <dgm:prSet/>
      <dgm:spPr/>
      <dgm:t>
        <a:bodyPr/>
        <a:lstStyle/>
        <a:p>
          <a:endParaRPr lang="en-US" sz="1800"/>
        </a:p>
      </dgm:t>
    </dgm:pt>
    <dgm:pt modelId="{54843EB2-4521-42B3-BB81-A4B7E73738F1}">
      <dgm:prSet custT="1"/>
      <dgm:spPr>
        <a:xfrm>
          <a:off x="2725921" y="804039"/>
          <a:ext cx="1178728" cy="1036320"/>
        </a:xfrm>
      </dgm:spPr>
      <dgm:t>
        <a:bodyPr/>
        <a:lstStyle/>
        <a:p>
          <a:pPr>
            <a:spcAft>
              <a:spcPts val="0"/>
            </a:spcAft>
          </a:pPr>
          <a:r>
            <a:rPr lang="en-US" sz="1400">
              <a:latin typeface="Calibri"/>
              <a:ea typeface="+mn-ea"/>
              <a:cs typeface="+mn-cs"/>
            </a:rPr>
            <a:t>3: Two-Hour</a:t>
          </a:r>
        </a:p>
        <a:p>
          <a:pPr>
            <a:spcAft>
              <a:spcPts val="0"/>
            </a:spcAft>
          </a:pPr>
          <a:r>
            <a:rPr lang="en-US" sz="1400">
              <a:latin typeface="Calibri"/>
              <a:ea typeface="+mn-ea"/>
              <a:cs typeface="+mn-cs"/>
            </a:rPr>
            <a:t>After School </a:t>
          </a:r>
          <a:r>
            <a:rPr lang="en-US" sz="1100">
              <a:latin typeface="Calibri"/>
              <a:ea typeface="+mn-ea"/>
              <a:cs typeface="+mn-cs"/>
            </a:rPr>
            <a:t>*With Students</a:t>
          </a:r>
        </a:p>
      </dgm:t>
    </dgm:pt>
    <dgm:pt modelId="{0FDAA5A0-E333-4CD8-966B-2E3D3418CFCE}" type="parTrans" cxnId="{D53B993C-953A-48D7-B0E4-844941004C6E}">
      <dgm:prSet/>
      <dgm:spPr/>
      <dgm:t>
        <a:bodyPr/>
        <a:lstStyle/>
        <a:p>
          <a:endParaRPr lang="en-US" sz="1800"/>
        </a:p>
      </dgm:t>
    </dgm:pt>
    <dgm:pt modelId="{DA00F551-16C6-4C3E-92ED-76EC2E844D2A}" type="sibTrans" cxnId="{D53B993C-953A-48D7-B0E4-844941004C6E}">
      <dgm:prSet/>
      <dgm:spPr/>
      <dgm:t>
        <a:bodyPr/>
        <a:lstStyle/>
        <a:p>
          <a:endParaRPr lang="en-US" sz="1800"/>
        </a:p>
      </dgm:t>
    </dgm:pt>
    <dgm:pt modelId="{D9C4E9CF-E0E5-4170-BB6F-FFD3C9D3CF54}">
      <dgm:prSet phldrT="[Text]" custT="1"/>
      <dgm:spPr>
        <a:xfrm>
          <a:off x="6832199" y="766058"/>
          <a:ext cx="1178728" cy="1036320"/>
        </a:xfrm>
      </dgm:spPr>
      <dgm:t>
        <a:bodyPr/>
        <a:lstStyle/>
        <a:p>
          <a:r>
            <a:rPr lang="en-US" sz="1400">
              <a:latin typeface="Calibri"/>
              <a:ea typeface="+mn-ea"/>
              <a:cs typeface="+mn-cs"/>
            </a:rPr>
            <a:t>6: Full Day </a:t>
          </a:r>
        </a:p>
      </dgm:t>
    </dgm:pt>
    <dgm:pt modelId="{1C48B11C-0D72-4C60-8303-E9C4ACC8EA22}" type="sibTrans" cxnId="{A9C550CC-1EF1-4A65-92AC-FA8CFDFE8D1B}">
      <dgm:prSet/>
      <dgm:spPr/>
      <dgm:t>
        <a:bodyPr/>
        <a:lstStyle/>
        <a:p>
          <a:endParaRPr lang="en-US" sz="1800"/>
        </a:p>
      </dgm:t>
    </dgm:pt>
    <dgm:pt modelId="{7389C9BB-4F63-4BF5-A5B7-40902B640451}" type="parTrans" cxnId="{A9C550CC-1EF1-4A65-92AC-FA8CFDFE8D1B}">
      <dgm:prSet/>
      <dgm:spPr/>
      <dgm:t>
        <a:bodyPr/>
        <a:lstStyle/>
        <a:p>
          <a:endParaRPr lang="en-US" sz="1800"/>
        </a:p>
      </dgm:t>
    </dgm:pt>
    <dgm:pt modelId="{51A182D4-5EE5-4074-91B5-C047F1E4E74F}">
      <dgm:prSet custT="1"/>
      <dgm:spPr>
        <a:xfrm>
          <a:off x="5512392" y="777240"/>
          <a:ext cx="1178728" cy="1036320"/>
        </a:xfrm>
      </dgm:spPr>
      <dgm:t>
        <a:bodyPr/>
        <a:lstStyle/>
        <a:p>
          <a:pPr>
            <a:spcAft>
              <a:spcPts val="0"/>
            </a:spcAft>
          </a:pPr>
          <a:r>
            <a:rPr lang="en-US" sz="1400">
              <a:latin typeface="Calibri"/>
              <a:ea typeface="+mn-ea"/>
              <a:cs typeface="+mn-cs"/>
            </a:rPr>
            <a:t>5: Two-Hour</a:t>
          </a:r>
        </a:p>
        <a:p>
          <a:pPr>
            <a:spcAft>
              <a:spcPts val="0"/>
            </a:spcAft>
          </a:pPr>
          <a:r>
            <a:rPr lang="en-US" sz="1400">
              <a:latin typeface="Calibri"/>
              <a:ea typeface="+mn-ea"/>
              <a:cs typeface="+mn-cs"/>
            </a:rPr>
            <a:t>After School</a:t>
          </a:r>
        </a:p>
        <a:p>
          <a:pPr>
            <a:spcAft>
              <a:spcPts val="0"/>
            </a:spcAft>
          </a:pPr>
          <a:r>
            <a:rPr lang="en-US" sz="1100">
              <a:latin typeface="Calibri"/>
              <a:ea typeface="+mn-ea"/>
              <a:cs typeface="+mn-cs"/>
            </a:rPr>
            <a:t>*With Students</a:t>
          </a:r>
        </a:p>
      </dgm:t>
    </dgm:pt>
    <dgm:pt modelId="{C01260A4-4C56-4FA7-A5C2-42A98C8AE582}" type="sibTrans" cxnId="{6C27908A-433C-43F2-9C8D-9CB623CB7A9B}">
      <dgm:prSet/>
      <dgm:spPr/>
      <dgm:t>
        <a:bodyPr/>
        <a:lstStyle/>
        <a:p>
          <a:endParaRPr lang="en-US"/>
        </a:p>
      </dgm:t>
    </dgm:pt>
    <dgm:pt modelId="{D67027E9-E1F4-4E5B-AAAE-1B5A002B12E9}" type="parTrans" cxnId="{6C27908A-433C-43F2-9C8D-9CB623CB7A9B}">
      <dgm:prSet/>
      <dgm:spPr/>
      <dgm:t>
        <a:bodyPr/>
        <a:lstStyle/>
        <a:p>
          <a:endParaRPr lang="en-US"/>
        </a:p>
      </dgm:t>
    </dgm:pt>
    <dgm:pt modelId="{F5955FAD-BF66-4F3E-95B0-DE5821DF4D7C}" type="pres">
      <dgm:prSet presAssocID="{BC175913-6090-4141-96CB-B4EC19CC9115}" presName="CompostProcess" presStyleCnt="0">
        <dgm:presLayoutVars>
          <dgm:dir/>
          <dgm:resizeHandles val="exact"/>
        </dgm:presLayoutVars>
      </dgm:prSet>
      <dgm:spPr/>
    </dgm:pt>
    <dgm:pt modelId="{F6FA0FFB-9B55-4716-8B8E-77A81BEEDD29}" type="pres">
      <dgm:prSet presAssocID="{BC175913-6090-4141-96CB-B4EC19CC9115}" presName="arrow" presStyleLbl="bgShp" presStyleIdx="0" presStyleCnt="1" custScaleX="117647" custLinFactNeighborX="1881" custLinFactNeighborY="2997"/>
      <dgm:spPr>
        <a:xfrm>
          <a:off x="4" y="0"/>
          <a:ext cx="8062907" cy="2590800"/>
        </a:xfrm>
        <a:prstGeom prst="rightArrow">
          <a:avLst/>
        </a:prstGeom>
      </dgm:spPr>
    </dgm:pt>
    <dgm:pt modelId="{D3F5EA2B-2BFD-4F9E-8175-E36157313DF9}" type="pres">
      <dgm:prSet presAssocID="{BC175913-6090-4141-96CB-B4EC19CC9115}" presName="linearProcess" presStyleCnt="0"/>
      <dgm:spPr/>
    </dgm:pt>
    <dgm:pt modelId="{6FD30810-5A58-4FE1-8D86-1229780170C9}" type="pres">
      <dgm:prSet presAssocID="{102BEC11-B866-436E-91B8-7B8A47159490}" presName="textNode" presStyleLbl="node1" presStyleIdx="0" presStyleCnt="6" custScaleX="100528" custScaleY="101120">
        <dgm:presLayoutVars>
          <dgm:bulletEnabled val="1"/>
        </dgm:presLayoutVars>
      </dgm:prSet>
      <dgm:spPr>
        <a:prstGeom prst="roundRect">
          <a:avLst/>
        </a:prstGeom>
      </dgm:spPr>
    </dgm:pt>
    <dgm:pt modelId="{3E384F2E-3FB5-4192-BEDB-A046A2C18516}" type="pres">
      <dgm:prSet presAssocID="{93376EAD-3FF1-4CA9-88B7-CF27B868C1E4}" presName="sibTrans" presStyleCnt="0"/>
      <dgm:spPr/>
    </dgm:pt>
    <dgm:pt modelId="{C55D762F-007F-4DDA-9E9F-3CA70A48CCD8}" type="pres">
      <dgm:prSet presAssocID="{914845DA-933B-43BB-9B11-DA40B7863F1A}" presName="textNode" presStyleLbl="node1" presStyleIdx="1" presStyleCnt="6" custLinFactNeighborX="5344" custLinFactNeighborY="2586">
        <dgm:presLayoutVars>
          <dgm:bulletEnabled val="1"/>
        </dgm:presLayoutVars>
      </dgm:prSet>
      <dgm:spPr>
        <a:prstGeom prst="roundRect">
          <a:avLst/>
        </a:prstGeom>
      </dgm:spPr>
    </dgm:pt>
    <dgm:pt modelId="{C46547FD-8D05-4CE9-83FF-ADDA51D128F2}" type="pres">
      <dgm:prSet presAssocID="{53ECA56E-EF43-48E0-8754-8D081AEAE341}" presName="sibTrans" presStyleCnt="0"/>
      <dgm:spPr/>
    </dgm:pt>
    <dgm:pt modelId="{E8FCDABF-00C3-4F21-B79E-EDE09FA7B3FF}" type="pres">
      <dgm:prSet presAssocID="{54843EB2-4521-42B3-BB81-A4B7E73738F1}" presName="textNode" presStyleLbl="node1" presStyleIdx="2" presStyleCnt="6" custLinFactNeighborX="-16131" custLinFactNeighborY="2586">
        <dgm:presLayoutVars>
          <dgm:bulletEnabled val="1"/>
        </dgm:presLayoutVars>
      </dgm:prSet>
      <dgm:spPr>
        <a:prstGeom prst="roundRect">
          <a:avLst/>
        </a:prstGeom>
      </dgm:spPr>
    </dgm:pt>
    <dgm:pt modelId="{128629F4-A54F-4515-BE10-553CCBEE7ABB}" type="pres">
      <dgm:prSet presAssocID="{DA00F551-16C6-4C3E-92ED-76EC2E844D2A}" presName="sibTrans" presStyleCnt="0"/>
      <dgm:spPr/>
    </dgm:pt>
    <dgm:pt modelId="{400921DF-7594-443F-8C4D-0F537B384799}" type="pres">
      <dgm:prSet presAssocID="{C5D1286A-82A8-4CE6-B8A5-FD0AFA9BE023}" presName="textNode" presStyleLbl="node1" presStyleIdx="3" presStyleCnt="6">
        <dgm:presLayoutVars>
          <dgm:bulletEnabled val="1"/>
        </dgm:presLayoutVars>
      </dgm:prSet>
      <dgm:spPr>
        <a:prstGeom prst="roundRect">
          <a:avLst/>
        </a:prstGeom>
      </dgm:spPr>
    </dgm:pt>
    <dgm:pt modelId="{416748DB-6805-47F9-8BA1-BFC5ED473059}" type="pres">
      <dgm:prSet presAssocID="{637A62A7-26CB-453E-B32C-ABD9459CF80A}" presName="sibTrans" presStyleCnt="0"/>
      <dgm:spPr/>
    </dgm:pt>
    <dgm:pt modelId="{5FF58487-394B-4CC3-A27B-85446CAD4E18}" type="pres">
      <dgm:prSet presAssocID="{51A182D4-5EE5-4074-91B5-C047F1E4E74F}" presName="textNode" presStyleLbl="node1" presStyleIdx="4" presStyleCnt="6" custLinFactNeighborX="2247" custLinFactNeighborY="0">
        <dgm:presLayoutVars>
          <dgm:bulletEnabled val="1"/>
        </dgm:presLayoutVars>
      </dgm:prSet>
      <dgm:spPr>
        <a:prstGeom prst="roundRect">
          <a:avLst/>
        </a:prstGeom>
      </dgm:spPr>
    </dgm:pt>
    <dgm:pt modelId="{D8C3B897-226B-425A-978A-F36E28B22F44}" type="pres">
      <dgm:prSet presAssocID="{C01260A4-4C56-4FA7-A5C2-42A98C8AE582}" presName="sibTrans" presStyleCnt="0"/>
      <dgm:spPr/>
    </dgm:pt>
    <dgm:pt modelId="{EA5F70AE-C304-428C-ADD7-7F3C8725343E}" type="pres">
      <dgm:prSet presAssocID="{D9C4E9CF-E0E5-4170-BB6F-FFD3C9D3CF54}" presName="textNode" presStyleLbl="node1" presStyleIdx="5" presStyleCnt="6" custLinFactNeighborX="-25941" custLinFactNeighborY="-1079">
        <dgm:presLayoutVars>
          <dgm:bulletEnabled val="1"/>
        </dgm:presLayoutVars>
      </dgm:prSet>
      <dgm:spPr>
        <a:prstGeom prst="roundRect">
          <a:avLst/>
        </a:prstGeom>
      </dgm:spPr>
    </dgm:pt>
  </dgm:ptLst>
  <dgm:cxnLst>
    <dgm:cxn modelId="{A0231626-6CEC-41E0-9C35-968E9DF5165A}" type="presOf" srcId="{BC175913-6090-4141-96CB-B4EC19CC9115}" destId="{F5955FAD-BF66-4F3E-95B0-DE5821DF4D7C}" srcOrd="0" destOrd="0" presId="urn:microsoft.com/office/officeart/2005/8/layout/hProcess9"/>
    <dgm:cxn modelId="{D53B993C-953A-48D7-B0E4-844941004C6E}" srcId="{BC175913-6090-4141-96CB-B4EC19CC9115}" destId="{54843EB2-4521-42B3-BB81-A4B7E73738F1}" srcOrd="2" destOrd="0" parTransId="{0FDAA5A0-E333-4CD8-966B-2E3D3418CFCE}" sibTransId="{DA00F551-16C6-4C3E-92ED-76EC2E844D2A}"/>
    <dgm:cxn modelId="{8DB1C467-00A5-44F7-A932-E9EEE9D5A69E}" type="presOf" srcId="{54843EB2-4521-42B3-BB81-A4B7E73738F1}" destId="{E8FCDABF-00C3-4F21-B79E-EDE09FA7B3FF}" srcOrd="0" destOrd="0" presId="urn:microsoft.com/office/officeart/2005/8/layout/hProcess9"/>
    <dgm:cxn modelId="{3BEF4573-63C9-40EC-AE8E-BC3AC05EE4C2}" srcId="{BC175913-6090-4141-96CB-B4EC19CC9115}" destId="{C5D1286A-82A8-4CE6-B8A5-FD0AFA9BE023}" srcOrd="3" destOrd="0" parTransId="{7E95820E-FAB6-4C36-996A-E431B71340C0}" sibTransId="{637A62A7-26CB-453E-B32C-ABD9459CF80A}"/>
    <dgm:cxn modelId="{6C27908A-433C-43F2-9C8D-9CB623CB7A9B}" srcId="{BC175913-6090-4141-96CB-B4EC19CC9115}" destId="{51A182D4-5EE5-4074-91B5-C047F1E4E74F}" srcOrd="4" destOrd="0" parTransId="{D67027E9-E1F4-4E5B-AAAE-1B5A002B12E9}" sibTransId="{C01260A4-4C56-4FA7-A5C2-42A98C8AE582}"/>
    <dgm:cxn modelId="{D09C698E-FFF2-4AD1-9373-48B2E13C0A29}" type="presOf" srcId="{914845DA-933B-43BB-9B11-DA40B7863F1A}" destId="{C55D762F-007F-4DDA-9E9F-3CA70A48CCD8}" srcOrd="0" destOrd="0" presId="urn:microsoft.com/office/officeart/2005/8/layout/hProcess9"/>
    <dgm:cxn modelId="{E9F84497-9A90-42BC-AC90-BCD62DACF693}" type="presOf" srcId="{C5D1286A-82A8-4CE6-B8A5-FD0AFA9BE023}" destId="{400921DF-7594-443F-8C4D-0F537B384799}" srcOrd="0" destOrd="0" presId="urn:microsoft.com/office/officeart/2005/8/layout/hProcess9"/>
    <dgm:cxn modelId="{A9C550CC-1EF1-4A65-92AC-FA8CFDFE8D1B}" srcId="{BC175913-6090-4141-96CB-B4EC19CC9115}" destId="{D9C4E9CF-E0E5-4170-BB6F-FFD3C9D3CF54}" srcOrd="5" destOrd="0" parTransId="{7389C9BB-4F63-4BF5-A5B7-40902B640451}" sibTransId="{1C48B11C-0D72-4C60-8303-E9C4ACC8EA22}"/>
    <dgm:cxn modelId="{39F6D9DD-E5DA-4E6E-84CE-3F09F146DE1F}" type="presOf" srcId="{D9C4E9CF-E0E5-4170-BB6F-FFD3C9D3CF54}" destId="{EA5F70AE-C304-428C-ADD7-7F3C8725343E}" srcOrd="0" destOrd="0" presId="urn:microsoft.com/office/officeart/2005/8/layout/hProcess9"/>
    <dgm:cxn modelId="{AFCAD5EB-0AB7-4824-9391-1E4D8E08E001}" srcId="{BC175913-6090-4141-96CB-B4EC19CC9115}" destId="{102BEC11-B866-436E-91B8-7B8A47159490}" srcOrd="0" destOrd="0" parTransId="{86E0DD33-4A92-4BB7-90F9-B89088DCABAA}" sibTransId="{93376EAD-3FF1-4CA9-88B7-CF27B868C1E4}"/>
    <dgm:cxn modelId="{F77A3EF1-01F9-4059-A260-221C25B37AEE}" srcId="{BC175913-6090-4141-96CB-B4EC19CC9115}" destId="{914845DA-933B-43BB-9B11-DA40B7863F1A}" srcOrd="1" destOrd="0" parTransId="{DF5747F1-64EF-4161-8502-2961C5C01909}" sibTransId="{53ECA56E-EF43-48E0-8754-8D081AEAE341}"/>
    <dgm:cxn modelId="{A3B571FB-1988-49B8-851F-F9A468CEE897}" type="presOf" srcId="{51A182D4-5EE5-4074-91B5-C047F1E4E74F}" destId="{5FF58487-394B-4CC3-A27B-85446CAD4E18}" srcOrd="0" destOrd="0" presId="urn:microsoft.com/office/officeart/2005/8/layout/hProcess9"/>
    <dgm:cxn modelId="{8D4636FC-0183-43E0-A337-5D88E8EF8774}" type="presOf" srcId="{102BEC11-B866-436E-91B8-7B8A47159490}" destId="{6FD30810-5A58-4FE1-8D86-1229780170C9}" srcOrd="0" destOrd="0" presId="urn:microsoft.com/office/officeart/2005/8/layout/hProcess9"/>
    <dgm:cxn modelId="{E28A215B-B27F-444E-BB87-7F8652C4CE45}" type="presParOf" srcId="{F5955FAD-BF66-4F3E-95B0-DE5821DF4D7C}" destId="{F6FA0FFB-9B55-4716-8B8E-77A81BEEDD29}" srcOrd="0" destOrd="0" presId="urn:microsoft.com/office/officeart/2005/8/layout/hProcess9"/>
    <dgm:cxn modelId="{AA7896A2-0A8B-4FF4-A830-DD3093F58D97}" type="presParOf" srcId="{F5955FAD-BF66-4F3E-95B0-DE5821DF4D7C}" destId="{D3F5EA2B-2BFD-4F9E-8175-E36157313DF9}" srcOrd="1" destOrd="0" presId="urn:microsoft.com/office/officeart/2005/8/layout/hProcess9"/>
    <dgm:cxn modelId="{0A78D6C2-6C5D-406B-A186-1C0B533FC4E4}" type="presParOf" srcId="{D3F5EA2B-2BFD-4F9E-8175-E36157313DF9}" destId="{6FD30810-5A58-4FE1-8D86-1229780170C9}" srcOrd="0" destOrd="0" presId="urn:microsoft.com/office/officeart/2005/8/layout/hProcess9"/>
    <dgm:cxn modelId="{3DBD89B4-87DA-4F82-A5F7-4E5D3006829E}" type="presParOf" srcId="{D3F5EA2B-2BFD-4F9E-8175-E36157313DF9}" destId="{3E384F2E-3FB5-4192-BEDB-A046A2C18516}" srcOrd="1" destOrd="0" presId="urn:microsoft.com/office/officeart/2005/8/layout/hProcess9"/>
    <dgm:cxn modelId="{0A6A67EE-57BD-49DE-A585-117718737635}" type="presParOf" srcId="{D3F5EA2B-2BFD-4F9E-8175-E36157313DF9}" destId="{C55D762F-007F-4DDA-9E9F-3CA70A48CCD8}" srcOrd="2" destOrd="0" presId="urn:microsoft.com/office/officeart/2005/8/layout/hProcess9"/>
    <dgm:cxn modelId="{3F0CA53F-2547-4CDF-A720-C884C43D625C}" type="presParOf" srcId="{D3F5EA2B-2BFD-4F9E-8175-E36157313DF9}" destId="{C46547FD-8D05-4CE9-83FF-ADDA51D128F2}" srcOrd="3" destOrd="0" presId="urn:microsoft.com/office/officeart/2005/8/layout/hProcess9"/>
    <dgm:cxn modelId="{06F8CA65-B2EE-4097-841A-9C5B110F5F89}" type="presParOf" srcId="{D3F5EA2B-2BFD-4F9E-8175-E36157313DF9}" destId="{E8FCDABF-00C3-4F21-B79E-EDE09FA7B3FF}" srcOrd="4" destOrd="0" presId="urn:microsoft.com/office/officeart/2005/8/layout/hProcess9"/>
    <dgm:cxn modelId="{089FA29B-4979-4E07-8771-50F91C7FFA7C}" type="presParOf" srcId="{D3F5EA2B-2BFD-4F9E-8175-E36157313DF9}" destId="{128629F4-A54F-4515-BE10-553CCBEE7ABB}" srcOrd="5" destOrd="0" presId="urn:microsoft.com/office/officeart/2005/8/layout/hProcess9"/>
    <dgm:cxn modelId="{9E00B25E-7864-4683-8F53-14B43523C6C5}" type="presParOf" srcId="{D3F5EA2B-2BFD-4F9E-8175-E36157313DF9}" destId="{400921DF-7594-443F-8C4D-0F537B384799}" srcOrd="6" destOrd="0" presId="urn:microsoft.com/office/officeart/2005/8/layout/hProcess9"/>
    <dgm:cxn modelId="{29E08F08-D3D1-41DD-A9A6-BB6844CE3D91}" type="presParOf" srcId="{D3F5EA2B-2BFD-4F9E-8175-E36157313DF9}" destId="{416748DB-6805-47F9-8BA1-BFC5ED473059}" srcOrd="7" destOrd="0" presId="urn:microsoft.com/office/officeart/2005/8/layout/hProcess9"/>
    <dgm:cxn modelId="{A2F027ED-8C96-465B-B547-47F7370E32AE}" type="presParOf" srcId="{D3F5EA2B-2BFD-4F9E-8175-E36157313DF9}" destId="{5FF58487-394B-4CC3-A27B-85446CAD4E18}" srcOrd="8" destOrd="0" presId="urn:microsoft.com/office/officeart/2005/8/layout/hProcess9"/>
    <dgm:cxn modelId="{E98999DA-6EAC-4CFF-8A2B-7499A28E7139}" type="presParOf" srcId="{D3F5EA2B-2BFD-4F9E-8175-E36157313DF9}" destId="{D8C3B897-226B-425A-978A-F36E28B22F44}" srcOrd="9" destOrd="0" presId="urn:microsoft.com/office/officeart/2005/8/layout/hProcess9"/>
    <dgm:cxn modelId="{93B56B12-5448-4028-A1C9-7CFF5648C443}" type="presParOf" srcId="{D3F5EA2B-2BFD-4F9E-8175-E36157313DF9}" destId="{EA5F70AE-C304-428C-ADD7-7F3C8725343E}"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F75C3-DEA8-7245-8D4D-AC3BA8DEF891}">
      <dsp:nvSpPr>
        <dsp:cNvPr id="0" name=""/>
        <dsp:cNvSpPr/>
      </dsp:nvSpPr>
      <dsp:spPr>
        <a:xfrm>
          <a:off x="1460" y="2004559"/>
          <a:ext cx="2848881" cy="2848881"/>
        </a:xfrm>
        <a:prstGeom prst="ellipse">
          <a:avLst/>
        </a:prstGeom>
        <a:gradFill flip="none" rotWithShape="1">
          <a:gsLst>
            <a:gs pos="0">
              <a:srgbClr val="1E0000"/>
            </a:gs>
            <a:gs pos="100000">
              <a:srgbClr val="DE0300"/>
            </a:gs>
          </a:gsLst>
          <a:lin ang="5400000" scaled="1"/>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Conversation Closer</a:t>
          </a:r>
        </a:p>
      </dsp:txBody>
      <dsp:txXfrm>
        <a:off x="418669" y="2421768"/>
        <a:ext cx="2014463" cy="2014463"/>
      </dsp:txXfrm>
    </dsp:sp>
    <dsp:sp modelId="{9EFFB00C-FC66-494D-8785-90F6EEFC6EC2}">
      <dsp:nvSpPr>
        <dsp:cNvPr id="0" name=""/>
        <dsp:cNvSpPr/>
      </dsp:nvSpPr>
      <dsp:spPr>
        <a:xfrm>
          <a:off x="2280565" y="2004559"/>
          <a:ext cx="2848881" cy="2848881"/>
        </a:xfrm>
        <a:prstGeom prst="ellipse">
          <a:avLst/>
        </a:prstGeom>
        <a:gradFill rotWithShape="0">
          <a:gsLst>
            <a:gs pos="0">
              <a:srgbClr val="002C2C"/>
            </a:gs>
            <a:gs pos="100000">
              <a:srgbClr val="01DDDD"/>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Technology Wrangler</a:t>
          </a:r>
        </a:p>
      </dsp:txBody>
      <dsp:txXfrm>
        <a:off x="2697774" y="2421768"/>
        <a:ext cx="2014463" cy="2014463"/>
      </dsp:txXfrm>
    </dsp:sp>
    <dsp:sp modelId="{4F0C4C32-EC00-C049-B6F4-042120AD1D0C}">
      <dsp:nvSpPr>
        <dsp:cNvPr id="0" name=""/>
        <dsp:cNvSpPr/>
      </dsp:nvSpPr>
      <dsp:spPr>
        <a:xfrm>
          <a:off x="4559670" y="2004559"/>
          <a:ext cx="2848881" cy="2848881"/>
        </a:xfrm>
        <a:prstGeom prst="ellipse">
          <a:avLst/>
        </a:prstGeom>
        <a:gradFill rotWithShape="0">
          <a:gsLst>
            <a:gs pos="0">
              <a:srgbClr val="00001F"/>
            </a:gs>
            <a:gs pos="100000">
              <a:srgbClr val="0401E1"/>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Table Talk Note Taker</a:t>
          </a:r>
        </a:p>
      </dsp:txBody>
      <dsp:txXfrm>
        <a:off x="4976879" y="2421768"/>
        <a:ext cx="2014463" cy="2014463"/>
      </dsp:txXfrm>
    </dsp:sp>
    <dsp:sp modelId="{B21017F8-4E61-2247-B3CD-5C31CF81391F}">
      <dsp:nvSpPr>
        <dsp:cNvPr id="0" name=""/>
        <dsp:cNvSpPr/>
      </dsp:nvSpPr>
      <dsp:spPr>
        <a:xfrm>
          <a:off x="6838775" y="2004559"/>
          <a:ext cx="2848881" cy="2848881"/>
        </a:xfrm>
        <a:prstGeom prst="ellipse">
          <a:avLst/>
        </a:prstGeom>
        <a:gradFill rotWithShape="0">
          <a:gsLst>
            <a:gs pos="0">
              <a:srgbClr val="002000"/>
            </a:gs>
            <a:gs pos="100000">
              <a:srgbClr val="02DD01"/>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R04 PL Plan Note Taker</a:t>
          </a:r>
        </a:p>
      </dsp:txBody>
      <dsp:txXfrm>
        <a:off x="7255984" y="2421768"/>
        <a:ext cx="2014463" cy="2014463"/>
      </dsp:txXfrm>
    </dsp:sp>
    <dsp:sp modelId="{34DD5574-7490-4B43-90F5-9978AEF7586C}">
      <dsp:nvSpPr>
        <dsp:cNvPr id="0" name=""/>
        <dsp:cNvSpPr/>
      </dsp:nvSpPr>
      <dsp:spPr>
        <a:xfrm>
          <a:off x="9117880" y="2004559"/>
          <a:ext cx="2848881" cy="2848881"/>
        </a:xfrm>
        <a:prstGeom prst="ellipse">
          <a:avLst/>
        </a:prstGeom>
        <a:gradFill rotWithShape="0">
          <a:gsLst>
            <a:gs pos="0">
              <a:srgbClr val="1D1700"/>
            </a:gs>
            <a:gs pos="100000">
              <a:srgbClr val="E1B900"/>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Task Divider</a:t>
          </a:r>
        </a:p>
      </dsp:txBody>
      <dsp:txXfrm>
        <a:off x="9535089" y="2421768"/>
        <a:ext cx="2014463" cy="20144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FE666-C67E-45F7-ADBB-5DDD6365AA8A}">
      <dsp:nvSpPr>
        <dsp:cNvPr id="0" name=""/>
        <dsp:cNvSpPr/>
      </dsp:nvSpPr>
      <dsp:spPr>
        <a:xfrm>
          <a:off x="0" y="362499"/>
          <a:ext cx="10284470" cy="1216800"/>
        </a:xfrm>
        <a:prstGeom prst="roundRect">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Enables monitoring of the overall level of risk and progress in the school as a whole</a:t>
          </a:r>
        </a:p>
      </dsp:txBody>
      <dsp:txXfrm>
        <a:off x="59399" y="421898"/>
        <a:ext cx="10165672" cy="1098002"/>
      </dsp:txXfrm>
    </dsp:sp>
    <dsp:sp modelId="{3CDFB25E-D82F-4172-8F0B-D33AA84F0B3C}">
      <dsp:nvSpPr>
        <dsp:cNvPr id="0" name=""/>
        <dsp:cNvSpPr/>
      </dsp:nvSpPr>
      <dsp:spPr>
        <a:xfrm>
          <a:off x="0" y="1766500"/>
          <a:ext cx="10284470" cy="1216800"/>
        </a:xfrm>
        <a:prstGeom prst="roundRect">
          <a:avLst/>
        </a:prstGeom>
        <a:gradFill rotWithShape="0">
          <a:gsLst>
            <a:gs pos="0">
              <a:schemeClr val="accent5">
                <a:shade val="50000"/>
                <a:hueOff val="256956"/>
                <a:satOff val="-22525"/>
                <a:lumOff val="34631"/>
                <a:alphaOff val="0"/>
                <a:satMod val="103000"/>
                <a:lumMod val="102000"/>
                <a:tint val="94000"/>
              </a:schemeClr>
            </a:gs>
            <a:gs pos="50000">
              <a:schemeClr val="accent5">
                <a:shade val="50000"/>
                <a:hueOff val="256956"/>
                <a:satOff val="-22525"/>
                <a:lumOff val="34631"/>
                <a:alphaOff val="0"/>
                <a:satMod val="110000"/>
                <a:lumMod val="100000"/>
                <a:shade val="100000"/>
              </a:schemeClr>
            </a:gs>
            <a:gs pos="100000">
              <a:schemeClr val="accent5">
                <a:shade val="50000"/>
                <a:hueOff val="256956"/>
                <a:satOff val="-22525"/>
                <a:lumOff val="3463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Allows teachers to identify students who may require additional supports in academic, behavioral, and social domains</a:t>
          </a:r>
        </a:p>
      </dsp:txBody>
      <dsp:txXfrm>
        <a:off x="59399" y="1825899"/>
        <a:ext cx="10165672" cy="1098002"/>
      </dsp:txXfrm>
    </dsp:sp>
    <dsp:sp modelId="{ADA9D380-A468-4D0D-BE7E-A0B726D79630}">
      <dsp:nvSpPr>
        <dsp:cNvPr id="0" name=""/>
        <dsp:cNvSpPr/>
      </dsp:nvSpPr>
      <dsp:spPr>
        <a:xfrm>
          <a:off x="0" y="3170500"/>
          <a:ext cx="10284470" cy="1216800"/>
        </a:xfrm>
        <a:prstGeom prst="roundRect">
          <a:avLst/>
        </a:prstGeom>
        <a:gradFill rotWithShape="0">
          <a:gsLst>
            <a:gs pos="0">
              <a:schemeClr val="accent5">
                <a:shade val="50000"/>
                <a:hueOff val="256956"/>
                <a:satOff val="-22525"/>
                <a:lumOff val="34631"/>
                <a:alphaOff val="0"/>
                <a:satMod val="103000"/>
                <a:lumMod val="102000"/>
                <a:tint val="94000"/>
              </a:schemeClr>
            </a:gs>
            <a:gs pos="50000">
              <a:schemeClr val="accent5">
                <a:shade val="50000"/>
                <a:hueOff val="256956"/>
                <a:satOff val="-22525"/>
                <a:lumOff val="34631"/>
                <a:alphaOff val="0"/>
                <a:satMod val="110000"/>
                <a:lumMod val="100000"/>
                <a:shade val="100000"/>
              </a:schemeClr>
            </a:gs>
            <a:gs pos="100000">
              <a:schemeClr val="accent5">
                <a:shade val="50000"/>
                <a:hueOff val="256956"/>
                <a:satOff val="-22525"/>
                <a:lumOff val="3463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Facilitates accurate decision making</a:t>
          </a:r>
        </a:p>
      </dsp:txBody>
      <dsp:txXfrm>
        <a:off x="59399" y="3229899"/>
        <a:ext cx="10165672" cy="1098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0FFB-9B55-4716-8B8E-77A81BEEDD29}">
      <dsp:nvSpPr>
        <dsp:cNvPr id="0" name=""/>
        <dsp:cNvSpPr/>
      </dsp:nvSpPr>
      <dsp:spPr>
        <a:xfrm>
          <a:off x="4" y="0"/>
          <a:ext cx="8062907" cy="259080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30810-5A58-4FE1-8D86-1229780170C9}">
      <dsp:nvSpPr>
        <dsp:cNvPr id="0" name=""/>
        <dsp:cNvSpPr/>
      </dsp:nvSpPr>
      <dsp:spPr>
        <a:xfrm>
          <a:off x="1021" y="771436"/>
          <a:ext cx="1184952" cy="1047926"/>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1: Two-Hour</a:t>
          </a:r>
        </a:p>
        <a:p>
          <a:pPr marL="0" lvl="0" indent="0" algn="ctr" defTabSz="622300">
            <a:lnSpc>
              <a:spcPct val="90000"/>
            </a:lnSpc>
            <a:spcBef>
              <a:spcPct val="0"/>
            </a:spcBef>
            <a:spcAft>
              <a:spcPts val="0"/>
            </a:spcAft>
            <a:buNone/>
          </a:pPr>
          <a:r>
            <a:rPr lang="en-US" sz="1400" kern="1200">
              <a:latin typeface="Calibri"/>
              <a:ea typeface="+mn-ea"/>
              <a:cs typeface="+mn-cs"/>
            </a:rPr>
            <a:t> After School</a:t>
          </a:r>
        </a:p>
      </dsp:txBody>
      <dsp:txXfrm>
        <a:off x="52177" y="822592"/>
        <a:ext cx="1082640" cy="945614"/>
      </dsp:txXfrm>
    </dsp:sp>
    <dsp:sp modelId="{C55D762F-007F-4DDA-9E9F-3CA70A48CCD8}">
      <dsp:nvSpPr>
        <dsp:cNvPr id="0" name=""/>
        <dsp:cNvSpPr/>
      </dsp:nvSpPr>
      <dsp:spPr>
        <a:xfrm>
          <a:off x="1392927" y="804039"/>
          <a:ext cx="1178728" cy="1036320"/>
        </a:xfrm>
        <a:prstGeom prst="roundRect">
          <a:avLst/>
        </a:prstGeom>
        <a:solidFill>
          <a:schemeClr val="accent5">
            <a:shade val="80000"/>
            <a:hueOff val="71717"/>
            <a:satOff val="-6188"/>
            <a:lumOff val="72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2: Full Day </a:t>
          </a:r>
        </a:p>
      </dsp:txBody>
      <dsp:txXfrm>
        <a:off x="1443516" y="854628"/>
        <a:ext cx="1077550" cy="935142"/>
      </dsp:txXfrm>
    </dsp:sp>
    <dsp:sp modelId="{E8FCDABF-00C3-4F21-B79E-EDE09FA7B3FF}">
      <dsp:nvSpPr>
        <dsp:cNvPr id="0" name=""/>
        <dsp:cNvSpPr/>
      </dsp:nvSpPr>
      <dsp:spPr>
        <a:xfrm>
          <a:off x="2725921" y="804039"/>
          <a:ext cx="1178728" cy="1036320"/>
        </a:xfrm>
        <a:prstGeom prst="roundRect">
          <a:avLst/>
        </a:prstGeom>
        <a:solidFill>
          <a:schemeClr val="accent5">
            <a:shade val="80000"/>
            <a:hueOff val="143435"/>
            <a:satOff val="-12376"/>
            <a:lumOff val="144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3: Two-Hour</a:t>
          </a:r>
        </a:p>
        <a:p>
          <a:pPr marL="0" lvl="0" indent="0" algn="ctr" defTabSz="622300">
            <a:lnSpc>
              <a:spcPct val="90000"/>
            </a:lnSpc>
            <a:spcBef>
              <a:spcPct val="0"/>
            </a:spcBef>
            <a:spcAft>
              <a:spcPts val="0"/>
            </a:spcAft>
            <a:buNone/>
          </a:pPr>
          <a:r>
            <a:rPr lang="en-US" sz="1400" kern="1200">
              <a:latin typeface="Calibri"/>
              <a:ea typeface="+mn-ea"/>
              <a:cs typeface="+mn-cs"/>
            </a:rPr>
            <a:t>After School </a:t>
          </a:r>
          <a:r>
            <a:rPr lang="en-US" sz="1100" kern="1200">
              <a:latin typeface="Calibri"/>
              <a:ea typeface="+mn-ea"/>
              <a:cs typeface="+mn-cs"/>
            </a:rPr>
            <a:t>*With Students</a:t>
          </a:r>
        </a:p>
      </dsp:txBody>
      <dsp:txXfrm>
        <a:off x="2776510" y="854628"/>
        <a:ext cx="1077550" cy="935142"/>
      </dsp:txXfrm>
    </dsp:sp>
    <dsp:sp modelId="{400921DF-7594-443F-8C4D-0F537B384799}">
      <dsp:nvSpPr>
        <dsp:cNvPr id="0" name=""/>
        <dsp:cNvSpPr/>
      </dsp:nvSpPr>
      <dsp:spPr>
        <a:xfrm>
          <a:off x="4132795" y="777240"/>
          <a:ext cx="1178728" cy="1036320"/>
        </a:xfrm>
        <a:prstGeom prst="roundRect">
          <a:avLst/>
        </a:prstGeom>
        <a:solidFill>
          <a:schemeClr val="accent5">
            <a:shade val="80000"/>
            <a:hueOff val="215152"/>
            <a:satOff val="-18564"/>
            <a:lumOff val="217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4: Full Day </a:t>
          </a:r>
        </a:p>
      </dsp:txBody>
      <dsp:txXfrm>
        <a:off x="4183384" y="827829"/>
        <a:ext cx="1077550" cy="935142"/>
      </dsp:txXfrm>
    </dsp:sp>
    <dsp:sp modelId="{5FF58487-394B-4CC3-A27B-85446CAD4E18}">
      <dsp:nvSpPr>
        <dsp:cNvPr id="0" name=""/>
        <dsp:cNvSpPr/>
      </dsp:nvSpPr>
      <dsp:spPr>
        <a:xfrm>
          <a:off x="5512392" y="777240"/>
          <a:ext cx="1178728" cy="1036320"/>
        </a:xfrm>
        <a:prstGeom prst="roundRect">
          <a:avLst/>
        </a:prstGeom>
        <a:solidFill>
          <a:schemeClr val="accent5">
            <a:shade val="80000"/>
            <a:hueOff val="286870"/>
            <a:satOff val="-24752"/>
            <a:lumOff val="289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5: Two-Hour</a:t>
          </a:r>
        </a:p>
        <a:p>
          <a:pPr marL="0" lvl="0" indent="0" algn="ctr" defTabSz="622300">
            <a:lnSpc>
              <a:spcPct val="90000"/>
            </a:lnSpc>
            <a:spcBef>
              <a:spcPct val="0"/>
            </a:spcBef>
            <a:spcAft>
              <a:spcPts val="0"/>
            </a:spcAft>
            <a:buNone/>
          </a:pPr>
          <a:r>
            <a:rPr lang="en-US" sz="1400" kern="1200">
              <a:latin typeface="Calibri"/>
              <a:ea typeface="+mn-ea"/>
              <a:cs typeface="+mn-cs"/>
            </a:rPr>
            <a:t>After School</a:t>
          </a:r>
        </a:p>
        <a:p>
          <a:pPr marL="0" lvl="0" indent="0" algn="ctr" defTabSz="622300">
            <a:lnSpc>
              <a:spcPct val="90000"/>
            </a:lnSpc>
            <a:spcBef>
              <a:spcPct val="0"/>
            </a:spcBef>
            <a:spcAft>
              <a:spcPts val="0"/>
            </a:spcAft>
            <a:buNone/>
          </a:pPr>
          <a:r>
            <a:rPr lang="en-US" sz="1100" kern="1200">
              <a:latin typeface="Calibri"/>
              <a:ea typeface="+mn-ea"/>
              <a:cs typeface="+mn-cs"/>
            </a:rPr>
            <a:t>*With Students</a:t>
          </a:r>
        </a:p>
      </dsp:txBody>
      <dsp:txXfrm>
        <a:off x="5562981" y="827829"/>
        <a:ext cx="1077550" cy="935142"/>
      </dsp:txXfrm>
    </dsp:sp>
    <dsp:sp modelId="{EA5F70AE-C304-428C-ADD7-7F3C8725343E}">
      <dsp:nvSpPr>
        <dsp:cNvPr id="0" name=""/>
        <dsp:cNvSpPr/>
      </dsp:nvSpPr>
      <dsp:spPr>
        <a:xfrm>
          <a:off x="6832199" y="766058"/>
          <a:ext cx="1178728" cy="1036320"/>
        </a:xfrm>
        <a:prstGeom prst="round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6: Full Day </a:t>
          </a:r>
        </a:p>
      </dsp:txBody>
      <dsp:txXfrm>
        <a:off x="6882788" y="816647"/>
        <a:ext cx="1077550" cy="9351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0.5001</cdr:x>
      <cdr:y>0.01515</cdr:y>
    </cdr:from>
    <cdr:to>
      <cdr:x>0.80256</cdr:x>
      <cdr:y>0.07899</cdr:y>
    </cdr:to>
    <cdr:sp macro="" textlink="">
      <cdr:nvSpPr>
        <cdr:cNvPr id="51201" name="Rectangle 2"/>
        <cdr:cNvSpPr>
          <a:spLocks xmlns:a="http://schemas.openxmlformats.org/drawingml/2006/main" noChangeArrowheads="1"/>
        </cdr:cNvSpPr>
      </cdr:nvSpPr>
      <cdr:spPr bwMode="auto">
        <a:xfrm xmlns:a="http://schemas.openxmlformats.org/drawingml/2006/main">
          <a:off x="3802854" y="76200"/>
          <a:ext cx="2299943" cy="32106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Internalizing</a:t>
          </a:r>
        </a:p>
      </cdr:txBody>
    </cdr:sp>
  </cdr:relSizeAnchor>
  <cdr:relSizeAnchor xmlns:cdr="http://schemas.openxmlformats.org/drawingml/2006/chartDrawing">
    <cdr:from>
      <cdr:x>0.14377</cdr:x>
      <cdr:y>0.01269</cdr:y>
    </cdr:from>
    <cdr:to>
      <cdr:x>0.42782</cdr:x>
      <cdr:y>0.09505</cdr:y>
    </cdr:to>
    <cdr:sp macro="" textlink="">
      <cdr:nvSpPr>
        <cdr:cNvPr id="51202" name="Rectangle 3"/>
        <cdr:cNvSpPr>
          <a:spLocks xmlns:a="http://schemas.openxmlformats.org/drawingml/2006/main" noChangeArrowheads="1"/>
        </cdr:cNvSpPr>
      </cdr:nvSpPr>
      <cdr:spPr bwMode="auto">
        <a:xfrm xmlns:a="http://schemas.openxmlformats.org/drawingml/2006/main">
          <a:off x="764589" y="50800"/>
          <a:ext cx="1504288" cy="3090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Externalizing</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6/18/25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6/18/25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20D2-CF02-4E21-8F58-CF89D17648DE}" type="slidenum">
              <a:rPr lang="en-US" smtClean="0"/>
              <a:t>1</a:t>
            </a:fld>
            <a:endParaRPr lang="en-US"/>
          </a:p>
        </p:txBody>
      </p:sp>
    </p:spTree>
    <p:extLst>
      <p:ext uri="{BB962C8B-B14F-4D97-AF65-F5344CB8AC3E}">
        <p14:creationId xmlns:p14="http://schemas.microsoft.com/office/powerpoint/2010/main" val="731019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a:t>
            </a:fld>
            <a:endParaRPr lang="en-US"/>
          </a:p>
        </p:txBody>
      </p:sp>
    </p:spTree>
    <p:extLst>
      <p:ext uri="{BB962C8B-B14F-4D97-AF65-F5344CB8AC3E}">
        <p14:creationId xmlns:p14="http://schemas.microsoft.com/office/powerpoint/2010/main" val="1644929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4280419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3629340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82861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14</a:t>
            </a:fld>
            <a:endParaRPr lang="en-US"/>
          </a:p>
        </p:txBody>
      </p:sp>
    </p:spTree>
    <p:extLst>
      <p:ext uri="{BB962C8B-B14F-4D97-AF65-F5344CB8AC3E}">
        <p14:creationId xmlns:p14="http://schemas.microsoft.com/office/powerpoint/2010/main" val="3574014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2087547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2556546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17</a:t>
            </a:fld>
            <a:endParaRPr lang="en-US"/>
          </a:p>
        </p:txBody>
      </p:sp>
    </p:spTree>
    <p:extLst>
      <p:ext uri="{BB962C8B-B14F-4D97-AF65-F5344CB8AC3E}">
        <p14:creationId xmlns:p14="http://schemas.microsoft.com/office/powerpoint/2010/main" val="247533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BB252C-4602-4093-A354-B7A8448DCE6C}" type="slidenum">
              <a:rPr lang="en-US" smtClean="0"/>
              <a:t>18</a:t>
            </a:fld>
            <a:endParaRPr lang="en-US"/>
          </a:p>
        </p:txBody>
      </p:sp>
    </p:spTree>
    <p:extLst>
      <p:ext uri="{BB962C8B-B14F-4D97-AF65-F5344CB8AC3E}">
        <p14:creationId xmlns:p14="http://schemas.microsoft.com/office/powerpoint/2010/main" val="3967770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Staff goes through these and rate selves for how they have implemented plan.</a:t>
            </a:r>
          </a:p>
          <a:p>
            <a:r>
              <a:rPr lang="en-US"/>
              <a:t>Done in fall/spring.</a:t>
            </a:r>
          </a:p>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19</a:t>
            </a:fld>
            <a:endParaRPr lang="en-US"/>
          </a:p>
        </p:txBody>
      </p:sp>
    </p:spTree>
    <p:extLst>
      <p:ext uri="{BB962C8B-B14F-4D97-AF65-F5344CB8AC3E}">
        <p14:creationId xmlns:p14="http://schemas.microsoft.com/office/powerpoint/2010/main" val="265789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DD80E2-CEE1-430F-BB48-F94E6E00B3AA}" type="slidenum">
              <a:rPr lang="en-US" smtClean="0"/>
              <a:t>2</a:t>
            </a:fld>
            <a:endParaRPr lang="en-US"/>
          </a:p>
        </p:txBody>
      </p:sp>
    </p:spTree>
    <p:extLst>
      <p:ext uri="{BB962C8B-B14F-4D97-AF65-F5344CB8AC3E}">
        <p14:creationId xmlns:p14="http://schemas.microsoft.com/office/powerpoint/2010/main" val="1881956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 in fall and spring.</a:t>
            </a:r>
          </a:p>
          <a:p>
            <a:r>
              <a:rPr lang="en-US"/>
              <a:t>Stratified sampling of school (e.g., 25% of each grade level teachers).</a:t>
            </a:r>
          </a:p>
          <a:p>
            <a:r>
              <a:rPr lang="en-US"/>
              <a:t>Ci3T Research Team can help schools with generating random sampling.</a:t>
            </a:r>
          </a:p>
          <a:p>
            <a:r>
              <a:rPr lang="en-US"/>
              <a:t>Same sampling of educators in spring as in fall to enable comparisons.</a:t>
            </a:r>
          </a:p>
        </p:txBody>
      </p:sp>
      <p:sp>
        <p:nvSpPr>
          <p:cNvPr id="4" name="Slide Number Placeholder 3"/>
          <p:cNvSpPr>
            <a:spLocks noGrp="1"/>
          </p:cNvSpPr>
          <p:nvPr>
            <p:ph type="sldNum" sz="quarter" idx="5"/>
          </p:nvPr>
        </p:nvSpPr>
        <p:spPr/>
        <p:txBody>
          <a:bodyPr/>
          <a:lstStyle/>
          <a:p>
            <a:fld id="{354B5707-476E-F540-B8FF-8E5DB928D056}" type="slidenum">
              <a:rPr lang="en-US" smtClean="0"/>
              <a:t>20</a:t>
            </a:fld>
            <a:endParaRPr lang="en-US"/>
          </a:p>
        </p:txBody>
      </p:sp>
    </p:spTree>
    <p:extLst>
      <p:ext uri="{BB962C8B-B14F-4D97-AF65-F5344CB8AC3E}">
        <p14:creationId xmlns:p14="http://schemas.microsoft.com/office/powerpoint/2010/main" val="2863971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are an adult in the school, and paid to be there, you should fill out the PIRS. Opportunity to give feedback about the plan, to determine perceived usefulness and effectiveness of Ci3T Tier 1 plan.</a:t>
            </a:r>
          </a:p>
          <a:p>
            <a:r>
              <a:rPr lang="en-US"/>
              <a:t>The school mean percentage predicts implementation fidelity.</a:t>
            </a:r>
          </a:p>
          <a:p>
            <a:r>
              <a:rPr lang="en-US"/>
              <a:t>80% and above indicates positive perceptions.</a:t>
            </a:r>
          </a:p>
          <a:p>
            <a:endParaRPr lang="en-US"/>
          </a:p>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21</a:t>
            </a:fld>
            <a:endParaRPr lang="en-US"/>
          </a:p>
        </p:txBody>
      </p:sp>
    </p:spTree>
    <p:extLst>
      <p:ext uri="{BB962C8B-B14F-4D97-AF65-F5344CB8AC3E}">
        <p14:creationId xmlns:p14="http://schemas.microsoft.com/office/powerpoint/2010/main" val="3089219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22</a:t>
            </a:fld>
            <a:endParaRPr lang="en-US"/>
          </a:p>
        </p:txBody>
      </p:sp>
    </p:spTree>
    <p:extLst>
      <p:ext uri="{BB962C8B-B14F-4D97-AF65-F5344CB8AC3E}">
        <p14:creationId xmlns:p14="http://schemas.microsoft.com/office/powerpoint/2010/main" val="607543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23</a:t>
            </a:fld>
            <a:endParaRPr lang="en-US"/>
          </a:p>
        </p:txBody>
      </p:sp>
    </p:spTree>
    <p:extLst>
      <p:ext uri="{BB962C8B-B14F-4D97-AF65-F5344CB8AC3E}">
        <p14:creationId xmlns:p14="http://schemas.microsoft.com/office/powerpoint/2010/main" val="1621034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24</a:t>
            </a:fld>
            <a:endParaRPr lang="en-US"/>
          </a:p>
        </p:txBody>
      </p:sp>
    </p:spTree>
    <p:extLst>
      <p:ext uri="{BB962C8B-B14F-4D97-AF65-F5344CB8AC3E}">
        <p14:creationId xmlns:p14="http://schemas.microsoft.com/office/powerpoint/2010/main" val="802476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25</a:t>
            </a:fld>
            <a:endParaRPr lang="en-US"/>
          </a:p>
        </p:txBody>
      </p:sp>
    </p:spTree>
    <p:extLst>
      <p:ext uri="{BB962C8B-B14F-4D97-AF65-F5344CB8AC3E}">
        <p14:creationId xmlns:p14="http://schemas.microsoft.com/office/powerpoint/2010/main" val="4280916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27</a:t>
            </a:fld>
            <a:endParaRPr lang="en-US"/>
          </a:p>
        </p:txBody>
      </p:sp>
    </p:spTree>
    <p:extLst>
      <p:ext uri="{BB962C8B-B14F-4D97-AF65-F5344CB8AC3E}">
        <p14:creationId xmlns:p14="http://schemas.microsoft.com/office/powerpoint/2010/main" val="2675265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28</a:t>
            </a:fld>
            <a:endParaRPr lang="en-US"/>
          </a:p>
        </p:txBody>
      </p:sp>
    </p:spTree>
    <p:extLst>
      <p:ext uri="{BB962C8B-B14F-4D97-AF65-F5344CB8AC3E}">
        <p14:creationId xmlns:p14="http://schemas.microsoft.com/office/powerpoint/2010/main" val="1297156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595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02FD3-9D90-D393-69AA-8AAA85500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01E12-2284-2DF9-3767-5078720C318C}"/>
              </a:ext>
            </a:extLst>
          </p:cNvPr>
          <p:cNvSpPr>
            <a:spLocks noGrp="1" noRot="1" noChangeAspect="1"/>
          </p:cNvSpPr>
          <p:nvPr>
            <p:ph type="sldImg"/>
          </p:nvPr>
        </p:nvSpPr>
        <p:spPr>
          <a:xfrm>
            <a:off x="720725" y="1169988"/>
            <a:ext cx="5611813" cy="3157537"/>
          </a:xfrm>
        </p:spPr>
      </p:sp>
      <p:sp>
        <p:nvSpPr>
          <p:cNvPr id="3" name="Notes Placeholder 2">
            <a:extLst>
              <a:ext uri="{FF2B5EF4-FFF2-40B4-BE49-F238E27FC236}">
                <a16:creationId xmlns:a16="http://schemas.microsoft.com/office/drawing/2014/main" id="{28F57E2E-AD4D-A23D-5C30-96C0884FE6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D3EDF8-A7EB-F428-31BC-7FABC9124FD2}"/>
              </a:ext>
            </a:extLst>
          </p:cNvPr>
          <p:cNvSpPr>
            <a:spLocks noGrp="1"/>
          </p:cNvSpPr>
          <p:nvPr>
            <p:ph type="sldNum" sz="quarter" idx="10"/>
          </p:nvPr>
        </p:nvSpPr>
        <p:spPr/>
        <p:txBody>
          <a:bodyPr/>
          <a:lstStyle/>
          <a:p>
            <a:fld id="{FDDD80E2-CEE1-430F-BB48-F94E6E00B3AA}" type="slidenum">
              <a:rPr lang="en-US" smtClean="0"/>
              <a:t>3</a:t>
            </a:fld>
            <a:endParaRPr lang="en-US"/>
          </a:p>
        </p:txBody>
      </p:sp>
    </p:spTree>
    <p:extLst>
      <p:ext uri="{BB962C8B-B14F-4D97-AF65-F5344CB8AC3E}">
        <p14:creationId xmlns:p14="http://schemas.microsoft.com/office/powerpoint/2010/main" val="258115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720725" y="1169988"/>
            <a:ext cx="5611813" cy="3157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419" eaLnBrk="0" hangingPunct="0">
              <a:defRPr>
                <a:solidFill>
                  <a:schemeClr val="tx1"/>
                </a:solidFill>
                <a:latin typeface="Arial" charset="0"/>
              </a:defRPr>
            </a:lvl1pPr>
            <a:lvl2pPr marL="748655" indent="-287945" defTabSz="937419" eaLnBrk="0" hangingPunct="0">
              <a:defRPr>
                <a:solidFill>
                  <a:schemeClr val="tx1"/>
                </a:solidFill>
                <a:latin typeface="Arial" charset="0"/>
              </a:defRPr>
            </a:lvl2pPr>
            <a:lvl3pPr marL="1151777" indent="-230356" defTabSz="937419" eaLnBrk="0" hangingPunct="0">
              <a:defRPr>
                <a:solidFill>
                  <a:schemeClr val="tx1"/>
                </a:solidFill>
                <a:latin typeface="Arial" charset="0"/>
              </a:defRPr>
            </a:lvl3pPr>
            <a:lvl4pPr marL="1612487" indent="-230356" defTabSz="937419" eaLnBrk="0" hangingPunct="0">
              <a:defRPr>
                <a:solidFill>
                  <a:schemeClr val="tx1"/>
                </a:solidFill>
                <a:latin typeface="Arial" charset="0"/>
              </a:defRPr>
            </a:lvl4pPr>
            <a:lvl5pPr marL="2073198" indent="-230356" defTabSz="937419" eaLnBrk="0" hangingPunct="0">
              <a:defRPr>
                <a:solidFill>
                  <a:schemeClr val="tx1"/>
                </a:solidFill>
                <a:latin typeface="Arial" charset="0"/>
              </a:defRPr>
            </a:lvl5pPr>
            <a:lvl6pPr marL="2533908" indent="-230356" defTabSz="937419" eaLnBrk="0" fontAlgn="base" hangingPunct="0">
              <a:spcBef>
                <a:spcPct val="0"/>
              </a:spcBef>
              <a:spcAft>
                <a:spcPct val="0"/>
              </a:spcAft>
              <a:defRPr>
                <a:solidFill>
                  <a:schemeClr val="tx1"/>
                </a:solidFill>
                <a:latin typeface="Arial" charset="0"/>
              </a:defRPr>
            </a:lvl6pPr>
            <a:lvl7pPr marL="2994619" indent="-230356" defTabSz="937419" eaLnBrk="0" fontAlgn="base" hangingPunct="0">
              <a:spcBef>
                <a:spcPct val="0"/>
              </a:spcBef>
              <a:spcAft>
                <a:spcPct val="0"/>
              </a:spcAft>
              <a:defRPr>
                <a:solidFill>
                  <a:schemeClr val="tx1"/>
                </a:solidFill>
                <a:latin typeface="Arial" charset="0"/>
              </a:defRPr>
            </a:lvl7pPr>
            <a:lvl8pPr marL="3455331" indent="-230356" defTabSz="937419" eaLnBrk="0" fontAlgn="base" hangingPunct="0">
              <a:spcBef>
                <a:spcPct val="0"/>
              </a:spcBef>
              <a:spcAft>
                <a:spcPct val="0"/>
              </a:spcAft>
              <a:defRPr>
                <a:solidFill>
                  <a:schemeClr val="tx1"/>
                </a:solidFill>
                <a:latin typeface="Arial" charset="0"/>
              </a:defRPr>
            </a:lvl8pPr>
            <a:lvl9pPr marL="3916041" indent="-230356" defTabSz="937419" eaLnBrk="0" fontAlgn="base" hangingPunct="0">
              <a:spcBef>
                <a:spcPct val="0"/>
              </a:spcBef>
              <a:spcAft>
                <a:spcPct val="0"/>
              </a:spcAft>
              <a:defRPr>
                <a:solidFill>
                  <a:schemeClr val="tx1"/>
                </a:solidFill>
                <a:latin typeface="Arial" charset="0"/>
              </a:defRPr>
            </a:lvl9pPr>
          </a:lstStyle>
          <a:p>
            <a:pPr eaLnBrk="1" hangingPunct="1"/>
            <a:fld id="{413098E0-83A8-4731-B3B9-4AA5C33E0D78}" type="slidenum">
              <a:rPr lang="en-US" smtClean="0">
                <a:latin typeface="Calibri" pitchFamily="34" charset="0"/>
              </a:rPr>
              <a:pPr eaLnBrk="1" hangingPunct="1"/>
              <a:t>31</a:t>
            </a:fld>
            <a:endParaRPr lang="en-US">
              <a:latin typeface="Calibri" pitchFamily="34" charset="0"/>
            </a:endParaRPr>
          </a:p>
        </p:txBody>
      </p:sp>
    </p:spTree>
    <p:extLst>
      <p:ext uri="{BB962C8B-B14F-4D97-AF65-F5344CB8AC3E}">
        <p14:creationId xmlns:p14="http://schemas.microsoft.com/office/powerpoint/2010/main" val="3554741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717" indent="-287968">
              <a:defRPr>
                <a:solidFill>
                  <a:schemeClr val="tx1"/>
                </a:solidFill>
                <a:latin typeface="Arial" charset="0"/>
              </a:defRPr>
            </a:lvl2pPr>
            <a:lvl3pPr marL="1151873" indent="-230375">
              <a:defRPr>
                <a:solidFill>
                  <a:schemeClr val="tx1"/>
                </a:solidFill>
                <a:latin typeface="Arial" charset="0"/>
              </a:defRPr>
            </a:lvl3pPr>
            <a:lvl4pPr marL="1612623" indent="-230375">
              <a:defRPr>
                <a:solidFill>
                  <a:schemeClr val="tx1"/>
                </a:solidFill>
                <a:latin typeface="Arial" charset="0"/>
              </a:defRPr>
            </a:lvl4pPr>
            <a:lvl5pPr marL="2073372" indent="-230375">
              <a:defRPr>
                <a:solidFill>
                  <a:schemeClr val="tx1"/>
                </a:solidFill>
                <a:latin typeface="Arial" charset="0"/>
              </a:defRPr>
            </a:lvl5pPr>
            <a:lvl6pPr marL="2534121" indent="-230375" eaLnBrk="0" fontAlgn="base" hangingPunct="0">
              <a:spcBef>
                <a:spcPct val="0"/>
              </a:spcBef>
              <a:spcAft>
                <a:spcPct val="0"/>
              </a:spcAft>
              <a:defRPr>
                <a:solidFill>
                  <a:schemeClr val="tx1"/>
                </a:solidFill>
                <a:latin typeface="Arial" charset="0"/>
              </a:defRPr>
            </a:lvl6pPr>
            <a:lvl7pPr marL="2994870" indent="-230375" eaLnBrk="0" fontAlgn="base" hangingPunct="0">
              <a:spcBef>
                <a:spcPct val="0"/>
              </a:spcBef>
              <a:spcAft>
                <a:spcPct val="0"/>
              </a:spcAft>
              <a:defRPr>
                <a:solidFill>
                  <a:schemeClr val="tx1"/>
                </a:solidFill>
                <a:latin typeface="Arial" charset="0"/>
              </a:defRPr>
            </a:lvl7pPr>
            <a:lvl8pPr marL="3455620" indent="-230375" eaLnBrk="0" fontAlgn="base" hangingPunct="0">
              <a:spcBef>
                <a:spcPct val="0"/>
              </a:spcBef>
              <a:spcAft>
                <a:spcPct val="0"/>
              </a:spcAft>
              <a:defRPr>
                <a:solidFill>
                  <a:schemeClr val="tx1"/>
                </a:solidFill>
                <a:latin typeface="Arial" charset="0"/>
              </a:defRPr>
            </a:lvl8pPr>
            <a:lvl9pPr marL="3916369" indent="-230375" eaLnBrk="0" fontAlgn="base" hangingPunct="0">
              <a:spcBef>
                <a:spcPct val="0"/>
              </a:spcBef>
              <a:spcAft>
                <a:spcPct val="0"/>
              </a:spcAft>
              <a:defRPr>
                <a:solidFill>
                  <a:schemeClr val="tx1"/>
                </a:solidFill>
                <a:latin typeface="Arial" charset="0"/>
              </a:defRPr>
            </a:lvl9pPr>
          </a:lstStyle>
          <a:p>
            <a:fld id="{E41DBA25-E6AA-4CBB-B2DF-4BA161092E69}" type="slidenum">
              <a:rPr lang="en-US">
                <a:solidFill>
                  <a:srgbClr val="000000"/>
                </a:solidFill>
              </a:rPr>
              <a:pPr/>
              <a:t>32</a:t>
            </a:fld>
            <a:endParaRPr lang="en-US">
              <a:solidFill>
                <a:srgbClr val="000000"/>
              </a:solidFill>
            </a:endParaRPr>
          </a:p>
        </p:txBody>
      </p:sp>
      <p:sp>
        <p:nvSpPr>
          <p:cNvPr id="78851" name="Rectangle 2"/>
          <p:cNvSpPr>
            <a:spLocks noGrp="1" noRot="1" noChangeAspect="1" noChangeArrowheads="1" noTextEdit="1"/>
          </p:cNvSpPr>
          <p:nvPr>
            <p:ph type="sldImg"/>
          </p:nvPr>
        </p:nvSpPr>
        <p:spPr bwMode="auto">
          <a:xfrm>
            <a:off x="720725" y="1169988"/>
            <a:ext cx="5611813" cy="3157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3574" indent="-233574">
              <a:lnSpc>
                <a:spcPct val="80000"/>
              </a:lnSpc>
            </a:pPr>
            <a:r>
              <a:rPr lang="en-US" sz="1000" b="1"/>
              <a:t>5 min</a:t>
            </a:r>
            <a:endParaRPr lang="en-US" sz="1000"/>
          </a:p>
        </p:txBody>
      </p:sp>
    </p:spTree>
    <p:extLst>
      <p:ext uri="{BB962C8B-B14F-4D97-AF65-F5344CB8AC3E}">
        <p14:creationId xmlns:p14="http://schemas.microsoft.com/office/powerpoint/2010/main" val="1364579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47506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3D42F-DD35-3B74-E6FE-6F2B670FA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19693-643A-E32A-C338-DDDE712AA04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A51DF289-1E1B-E91B-24BF-9A491BFE42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4FA8E0-48BB-05CA-61DC-DC5F178CAE5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016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36</a:t>
            </a:fld>
            <a:endParaRPr lang="en-US"/>
          </a:p>
        </p:txBody>
      </p:sp>
    </p:spTree>
    <p:extLst>
      <p:ext uri="{BB962C8B-B14F-4D97-AF65-F5344CB8AC3E}">
        <p14:creationId xmlns:p14="http://schemas.microsoft.com/office/powerpoint/2010/main" val="1483717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422275" y="708025"/>
            <a:ext cx="6213475"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6679" rIns="95030" bIns="46679"/>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532602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1126248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laceholder 2"/>
          <p:cNvSpPr>
            <a:spLocks noGrp="1" noRot="1" noChangeAspect="1" noTextEdit="1"/>
          </p:cNvSpPr>
          <p:nvPr>
            <p:ph type="sldImg"/>
          </p:nvPr>
        </p:nvSpPr>
        <p:spPr bwMode="auto">
          <a:xfrm>
            <a:off x="720725" y="1169988"/>
            <a:ext cx="5611813" cy="3157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701884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a:t>
            </a:fld>
            <a:endParaRPr lang="en-US"/>
          </a:p>
        </p:txBody>
      </p:sp>
    </p:spTree>
    <p:extLst>
      <p:ext uri="{BB962C8B-B14F-4D97-AF65-F5344CB8AC3E}">
        <p14:creationId xmlns:p14="http://schemas.microsoft.com/office/powerpoint/2010/main" val="3182794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39AA1-0299-4C57-81E2-70310E88DFA4}" type="slidenum">
              <a:rPr lang="en-US" smtClean="0"/>
              <a:t>40</a:t>
            </a:fld>
            <a:endParaRPr lang="en-US"/>
          </a:p>
        </p:txBody>
      </p:sp>
    </p:spTree>
    <p:extLst>
      <p:ext uri="{BB962C8B-B14F-4D97-AF65-F5344CB8AC3E}">
        <p14:creationId xmlns:p14="http://schemas.microsoft.com/office/powerpoint/2010/main" val="3127629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42</a:t>
            </a:fld>
            <a:endParaRPr lang="en-US"/>
          </a:p>
        </p:txBody>
      </p:sp>
    </p:spTree>
    <p:extLst>
      <p:ext uri="{BB962C8B-B14F-4D97-AF65-F5344CB8AC3E}">
        <p14:creationId xmlns:p14="http://schemas.microsoft.com/office/powerpoint/2010/main" val="2703054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39AA1-0299-4C57-81E2-70310E88DFA4}" type="slidenum">
              <a:rPr lang="en-US" smtClean="0"/>
              <a:t>44</a:t>
            </a:fld>
            <a:endParaRPr lang="en-US"/>
          </a:p>
        </p:txBody>
      </p:sp>
    </p:spTree>
    <p:extLst>
      <p:ext uri="{BB962C8B-B14F-4D97-AF65-F5344CB8AC3E}">
        <p14:creationId xmlns:p14="http://schemas.microsoft.com/office/powerpoint/2010/main" val="3340787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r>
              <a:rPr lang="en-US"/>
              <a:t>https://pacificnwpublish.com/products/SSBD-Online.html</a:t>
            </a:r>
          </a:p>
        </p:txBody>
      </p:sp>
      <p:sp>
        <p:nvSpPr>
          <p:cNvPr id="4" name="Slide Number Placeholder 3"/>
          <p:cNvSpPr>
            <a:spLocks noGrp="1"/>
          </p:cNvSpPr>
          <p:nvPr>
            <p:ph type="sldNum" sz="quarter" idx="10"/>
          </p:nvPr>
        </p:nvSpPr>
        <p:spPr/>
        <p:txBody>
          <a:bodyPr/>
          <a:lstStyle/>
          <a:p>
            <a:fld id="{B9BB252C-4602-4093-A354-B7A8448DCE6C}" type="slidenum">
              <a:rPr lang="en-US" smtClean="0"/>
              <a:t>45</a:t>
            </a:fld>
            <a:endParaRPr lang="en-US"/>
          </a:p>
        </p:txBody>
      </p:sp>
    </p:spTree>
    <p:extLst>
      <p:ext uri="{BB962C8B-B14F-4D97-AF65-F5344CB8AC3E}">
        <p14:creationId xmlns:p14="http://schemas.microsoft.com/office/powerpoint/2010/main" val="1550318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xfrm>
            <a:off x="720725" y="1169988"/>
            <a:ext cx="5611813" cy="3157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48" tIns="46874" rIns="93748" bIns="46874" numCol="1" anchor="t" anchorCtr="0" compatLnSpc="1">
            <a:prstTxWarp prst="textNoShape">
              <a:avLst/>
            </a:prstTxWarp>
          </a:bodyPr>
          <a:lstStyle/>
          <a:p>
            <a:pPr eaLnBrk="1" hangingPunct="1">
              <a:spcBef>
                <a:spcPct val="0"/>
              </a:spcBef>
            </a:pPr>
            <a:endParaRPr lang="en-US">
              <a:latin typeface="Arial" charset="0"/>
            </a:endParaRPr>
          </a:p>
        </p:txBody>
      </p:sp>
      <p:sp>
        <p:nvSpPr>
          <p:cNvPr id="198660" name="Slide Number Placeholder 3"/>
          <p:cNvSpPr txBox="1">
            <a:spLocks noGrp="1"/>
          </p:cNvSpPr>
          <p:nvPr/>
        </p:nvSpPr>
        <p:spPr bwMode="auto">
          <a:xfrm>
            <a:off x="3995217" y="8887265"/>
            <a:ext cx="3056414" cy="4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8" tIns="46874" rIns="93748" bIns="46874" anchor="b"/>
          <a:lstStyle>
            <a:lvl1pPr defTabSz="930275" eaLnBrk="0" hangingPunct="0">
              <a:defRPr>
                <a:solidFill>
                  <a:schemeClr val="tx1"/>
                </a:solidFill>
                <a:latin typeface="Calibri" pitchFamily="34" charset="0"/>
                <a:cs typeface="Arial" charset="0"/>
              </a:defRPr>
            </a:lvl1pPr>
            <a:lvl2pPr marL="742950" indent="-285750" defTabSz="930275" eaLnBrk="0" hangingPunct="0">
              <a:defRPr>
                <a:solidFill>
                  <a:schemeClr val="tx1"/>
                </a:solidFill>
                <a:latin typeface="Calibri" pitchFamily="34" charset="0"/>
                <a:cs typeface="Arial" charset="0"/>
              </a:defRPr>
            </a:lvl2pPr>
            <a:lvl3pPr marL="1143000" indent="-228600" defTabSz="930275" eaLnBrk="0" hangingPunct="0">
              <a:defRPr>
                <a:solidFill>
                  <a:schemeClr val="tx1"/>
                </a:solidFill>
                <a:latin typeface="Calibri" pitchFamily="34" charset="0"/>
                <a:cs typeface="Arial" charset="0"/>
              </a:defRPr>
            </a:lvl3pPr>
            <a:lvl4pPr marL="1600200" indent="-228600" defTabSz="930275" eaLnBrk="0" hangingPunct="0">
              <a:defRPr>
                <a:solidFill>
                  <a:schemeClr val="tx1"/>
                </a:solidFill>
                <a:latin typeface="Calibri" pitchFamily="34" charset="0"/>
                <a:cs typeface="Arial" charset="0"/>
              </a:defRPr>
            </a:lvl4pPr>
            <a:lvl5pPr marL="2057400" indent="-228600" defTabSz="930275" eaLnBrk="0" hangingPunct="0">
              <a:defRPr>
                <a:solidFill>
                  <a:schemeClr val="tx1"/>
                </a:solidFill>
                <a:latin typeface="Calibri" pitchFamily="34" charset="0"/>
                <a:cs typeface="Arial" charset="0"/>
              </a:defRPr>
            </a:lvl5pPr>
            <a:lvl6pPr marL="2514600" indent="-228600" defTabSz="930275" eaLnBrk="0" fontAlgn="base" hangingPunct="0">
              <a:spcBef>
                <a:spcPct val="0"/>
              </a:spcBef>
              <a:spcAft>
                <a:spcPct val="0"/>
              </a:spcAft>
              <a:defRPr>
                <a:solidFill>
                  <a:schemeClr val="tx1"/>
                </a:solidFill>
                <a:latin typeface="Calibri" pitchFamily="34" charset="0"/>
                <a:cs typeface="Arial" charset="0"/>
              </a:defRPr>
            </a:lvl6pPr>
            <a:lvl7pPr marL="2971800" indent="-228600" defTabSz="930275" eaLnBrk="0" fontAlgn="base" hangingPunct="0">
              <a:spcBef>
                <a:spcPct val="0"/>
              </a:spcBef>
              <a:spcAft>
                <a:spcPct val="0"/>
              </a:spcAft>
              <a:defRPr>
                <a:solidFill>
                  <a:schemeClr val="tx1"/>
                </a:solidFill>
                <a:latin typeface="Calibri" pitchFamily="34" charset="0"/>
                <a:cs typeface="Arial" charset="0"/>
              </a:defRPr>
            </a:lvl7pPr>
            <a:lvl8pPr marL="3429000" indent="-228600" defTabSz="930275" eaLnBrk="0" fontAlgn="base" hangingPunct="0">
              <a:spcBef>
                <a:spcPct val="0"/>
              </a:spcBef>
              <a:spcAft>
                <a:spcPct val="0"/>
              </a:spcAft>
              <a:defRPr>
                <a:solidFill>
                  <a:schemeClr val="tx1"/>
                </a:solidFill>
                <a:latin typeface="Calibri" pitchFamily="34" charset="0"/>
                <a:cs typeface="Arial" charset="0"/>
              </a:defRPr>
            </a:lvl8pPr>
            <a:lvl9pPr marL="3886200" indent="-228600" defTabSz="930275" eaLnBrk="0" fontAlgn="base" hangingPunct="0">
              <a:spcBef>
                <a:spcPct val="0"/>
              </a:spcBef>
              <a:spcAft>
                <a:spcPct val="0"/>
              </a:spcAft>
              <a:defRPr>
                <a:solidFill>
                  <a:schemeClr val="tx1"/>
                </a:solidFill>
                <a:latin typeface="Calibri" pitchFamily="34" charset="0"/>
                <a:cs typeface="Arial" charset="0"/>
              </a:defRPr>
            </a:lvl9pPr>
          </a:lstStyle>
          <a:p>
            <a:pPr algn="r" eaLnBrk="1" fontAlgn="base" hangingPunct="1">
              <a:spcBef>
                <a:spcPct val="0"/>
              </a:spcBef>
              <a:spcAft>
                <a:spcPct val="0"/>
              </a:spcAft>
            </a:pPr>
            <a:fld id="{3446FD16-A6AC-4DC0-A0D7-41C19E4EAD68}" type="slidenum">
              <a:rPr lang="en-US" sz="1200">
                <a:solidFill>
                  <a:prstClr val="black"/>
                </a:solidFill>
              </a:rPr>
              <a:pPr algn="r" eaLnBrk="1" fontAlgn="base" hangingPunct="1">
                <a:spcBef>
                  <a:spcPct val="0"/>
                </a:spcBef>
                <a:spcAft>
                  <a:spcPct val="0"/>
                </a:spcAft>
              </a:pPr>
              <a:t>46</a:t>
            </a:fld>
            <a:endParaRPr lang="en-US" sz="1200">
              <a:solidFill>
                <a:prstClr val="black"/>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974394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47</a:t>
            </a:fld>
            <a:endParaRPr lang="en-US"/>
          </a:p>
        </p:txBody>
      </p:sp>
    </p:spTree>
    <p:extLst>
      <p:ext uri="{BB962C8B-B14F-4D97-AF65-F5344CB8AC3E}">
        <p14:creationId xmlns:p14="http://schemas.microsoft.com/office/powerpoint/2010/main" val="699022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48</a:t>
            </a:fld>
            <a:endParaRPr lang="en-US"/>
          </a:p>
        </p:txBody>
      </p:sp>
    </p:spTree>
    <p:extLst>
      <p:ext uri="{BB962C8B-B14F-4D97-AF65-F5344CB8AC3E}">
        <p14:creationId xmlns:p14="http://schemas.microsoft.com/office/powerpoint/2010/main" val="26018378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xfrm>
            <a:off x="720725" y="1169988"/>
            <a:ext cx="5611813" cy="3157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a:latin typeface="Arial" charset="0"/>
            </a:endParaRPr>
          </a:p>
        </p:txBody>
      </p:sp>
      <p:sp>
        <p:nvSpPr>
          <p:cNvPr id="166916"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B41464E6-6485-473C-8F56-86E90E58C858}" type="slidenum">
              <a:rPr lang="en-US" sz="1200">
                <a:latin typeface="Calibri" pitchFamily="34" charset="0"/>
              </a:rPr>
              <a:pPr algn="r" eaLnBrk="1" hangingPunct="1"/>
              <a:t>49</a:t>
            </a:fld>
            <a:endParaRPr lang="en-US" sz="1200">
              <a:latin typeface="Calibri" pitchFamily="34" charset="0"/>
            </a:endParaRPr>
          </a:p>
        </p:txBody>
      </p:sp>
    </p:spTree>
    <p:extLst>
      <p:ext uri="{BB962C8B-B14F-4D97-AF65-F5344CB8AC3E}">
        <p14:creationId xmlns:p14="http://schemas.microsoft.com/office/powerpoint/2010/main" val="2785986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5</a:t>
            </a:fld>
            <a:endParaRPr lang="en-US"/>
          </a:p>
        </p:txBody>
      </p:sp>
    </p:spTree>
    <p:extLst>
      <p:ext uri="{BB962C8B-B14F-4D97-AF65-F5344CB8AC3E}">
        <p14:creationId xmlns:p14="http://schemas.microsoft.com/office/powerpoint/2010/main" val="12334648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720725" y="1169988"/>
            <a:ext cx="5611813" cy="3157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01380" name="Slide Number Placeholder 3"/>
          <p:cNvSpPr txBox="1">
            <a:spLocks noGrp="1"/>
          </p:cNvSpPr>
          <p:nvPr/>
        </p:nvSpPr>
        <p:spPr bwMode="auto">
          <a:xfrm>
            <a:off x="3995217" y="8887265"/>
            <a:ext cx="3056414" cy="467836"/>
          </a:xfrm>
          <a:prstGeom prst="rect">
            <a:avLst/>
          </a:prstGeom>
          <a:noFill/>
          <a:ln>
            <a:miter lim="800000"/>
            <a:headEnd/>
            <a:tailEnd/>
          </a:ln>
        </p:spPr>
        <p:txBody>
          <a:bodyPr lIns="93746" tIns="46874" rIns="93746" bIns="46874" anchor="b"/>
          <a:lstStyle/>
          <a:p>
            <a:pPr algn="r">
              <a:defRPr/>
            </a:pPr>
            <a:fld id="{85202402-7754-45DA-84D9-36D71846C3DD}" type="slidenum">
              <a:rPr lang="en-US" sz="1200"/>
              <a:pPr algn="r">
                <a:defRPr/>
              </a:pPr>
              <a:t>50</a:t>
            </a:fld>
            <a:endParaRPr lang="en-US" sz="1200"/>
          </a:p>
        </p:txBody>
      </p:sp>
    </p:spTree>
    <p:extLst>
      <p:ext uri="{BB962C8B-B14F-4D97-AF65-F5344CB8AC3E}">
        <p14:creationId xmlns:p14="http://schemas.microsoft.com/office/powerpoint/2010/main" val="4154487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2454942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654257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1484006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29773675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xfrm>
            <a:off x="720725" y="1169988"/>
            <a:ext cx="5611813" cy="3157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2" tIns="45995" rIns="91992" bIns="45995"/>
          <a:lstStyle/>
          <a:p>
            <a:pPr eaLnBrk="1" hangingPunct="1">
              <a:spcBef>
                <a:spcPct val="0"/>
              </a:spcBef>
            </a:pPr>
            <a:endParaRPr lang="en-US"/>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2" tIns="45995" rIns="91992" bIns="45995"/>
          <a:lstStyle>
            <a:lvl1pPr defTabSz="937419" eaLnBrk="0" hangingPunct="0">
              <a:defRPr>
                <a:solidFill>
                  <a:schemeClr val="tx1"/>
                </a:solidFill>
                <a:latin typeface="Arial" charset="0"/>
              </a:defRPr>
            </a:lvl1pPr>
            <a:lvl2pPr marL="748655" indent="-287945" defTabSz="937419" eaLnBrk="0" hangingPunct="0">
              <a:defRPr>
                <a:solidFill>
                  <a:schemeClr val="tx1"/>
                </a:solidFill>
                <a:latin typeface="Arial" charset="0"/>
              </a:defRPr>
            </a:lvl2pPr>
            <a:lvl3pPr marL="1151777" indent="-230356" defTabSz="937419" eaLnBrk="0" hangingPunct="0">
              <a:defRPr>
                <a:solidFill>
                  <a:schemeClr val="tx1"/>
                </a:solidFill>
                <a:latin typeface="Arial" charset="0"/>
              </a:defRPr>
            </a:lvl3pPr>
            <a:lvl4pPr marL="1612487" indent="-230356" defTabSz="937419" eaLnBrk="0" hangingPunct="0">
              <a:defRPr>
                <a:solidFill>
                  <a:schemeClr val="tx1"/>
                </a:solidFill>
                <a:latin typeface="Arial" charset="0"/>
              </a:defRPr>
            </a:lvl4pPr>
            <a:lvl5pPr marL="2073198" indent="-230356" defTabSz="937419" eaLnBrk="0" hangingPunct="0">
              <a:defRPr>
                <a:solidFill>
                  <a:schemeClr val="tx1"/>
                </a:solidFill>
                <a:latin typeface="Arial" charset="0"/>
              </a:defRPr>
            </a:lvl5pPr>
            <a:lvl6pPr marL="2533908" indent="-230356" defTabSz="937419" eaLnBrk="0" fontAlgn="base" hangingPunct="0">
              <a:spcBef>
                <a:spcPct val="0"/>
              </a:spcBef>
              <a:spcAft>
                <a:spcPct val="0"/>
              </a:spcAft>
              <a:defRPr>
                <a:solidFill>
                  <a:schemeClr val="tx1"/>
                </a:solidFill>
                <a:latin typeface="Arial" charset="0"/>
              </a:defRPr>
            </a:lvl6pPr>
            <a:lvl7pPr marL="2994619" indent="-230356" defTabSz="937419" eaLnBrk="0" fontAlgn="base" hangingPunct="0">
              <a:spcBef>
                <a:spcPct val="0"/>
              </a:spcBef>
              <a:spcAft>
                <a:spcPct val="0"/>
              </a:spcAft>
              <a:defRPr>
                <a:solidFill>
                  <a:schemeClr val="tx1"/>
                </a:solidFill>
                <a:latin typeface="Arial" charset="0"/>
              </a:defRPr>
            </a:lvl7pPr>
            <a:lvl8pPr marL="3455331" indent="-230356" defTabSz="937419" eaLnBrk="0" fontAlgn="base" hangingPunct="0">
              <a:spcBef>
                <a:spcPct val="0"/>
              </a:spcBef>
              <a:spcAft>
                <a:spcPct val="0"/>
              </a:spcAft>
              <a:defRPr>
                <a:solidFill>
                  <a:schemeClr val="tx1"/>
                </a:solidFill>
                <a:latin typeface="Arial" charset="0"/>
              </a:defRPr>
            </a:lvl8pPr>
            <a:lvl9pPr marL="3916041" indent="-230356" defTabSz="937419" eaLnBrk="0" fontAlgn="base" hangingPunct="0">
              <a:spcBef>
                <a:spcPct val="0"/>
              </a:spcBef>
              <a:spcAft>
                <a:spcPct val="0"/>
              </a:spcAft>
              <a:defRPr>
                <a:solidFill>
                  <a:schemeClr val="tx1"/>
                </a:solidFill>
                <a:latin typeface="Arial" charset="0"/>
              </a:defRPr>
            </a:lvl9pPr>
          </a:lstStyle>
          <a:p>
            <a:pPr eaLnBrk="1" hangingPunct="1"/>
            <a:fld id="{E68C147F-717A-46F1-ACCC-4ADCC1D61BC2}" type="slidenum">
              <a:rPr lang="en-US" smtClean="0">
                <a:latin typeface="Calibri" pitchFamily="34" charset="0"/>
              </a:rPr>
              <a:pPr eaLnBrk="1" hangingPunct="1"/>
              <a:t>55</a:t>
            </a:fld>
            <a:endParaRPr lang="en-US">
              <a:latin typeface="Calibri" pitchFamily="34" charset="0"/>
            </a:endParaRPr>
          </a:p>
        </p:txBody>
      </p:sp>
    </p:spTree>
    <p:extLst>
      <p:ext uri="{BB962C8B-B14F-4D97-AF65-F5344CB8AC3E}">
        <p14:creationId xmlns:p14="http://schemas.microsoft.com/office/powerpoint/2010/main" val="30436546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5998">
              <a:defRPr>
                <a:solidFill>
                  <a:schemeClr val="tx1"/>
                </a:solidFill>
                <a:latin typeface="Calibri" pitchFamily="34" charset="0"/>
              </a:defRPr>
            </a:lvl1pPr>
            <a:lvl2pPr marL="761821" indent="-293008" defTabSz="935998">
              <a:defRPr>
                <a:solidFill>
                  <a:schemeClr val="tx1"/>
                </a:solidFill>
                <a:latin typeface="Calibri" pitchFamily="34" charset="0"/>
              </a:defRPr>
            </a:lvl2pPr>
            <a:lvl3pPr marL="1172032" indent="-234406" defTabSz="935998">
              <a:defRPr>
                <a:solidFill>
                  <a:schemeClr val="tx1"/>
                </a:solidFill>
                <a:latin typeface="Calibri" pitchFamily="34" charset="0"/>
              </a:defRPr>
            </a:lvl3pPr>
            <a:lvl4pPr marL="1640845" indent="-234406" defTabSz="935998">
              <a:defRPr>
                <a:solidFill>
                  <a:schemeClr val="tx1"/>
                </a:solidFill>
                <a:latin typeface="Calibri" pitchFamily="34" charset="0"/>
              </a:defRPr>
            </a:lvl4pPr>
            <a:lvl5pPr marL="2109658" indent="-234406" defTabSz="935998">
              <a:defRPr>
                <a:solidFill>
                  <a:schemeClr val="tx1"/>
                </a:solidFill>
                <a:latin typeface="Calibri" pitchFamily="34" charset="0"/>
              </a:defRPr>
            </a:lvl5pPr>
            <a:lvl6pPr marL="2578471" indent="-234406" defTabSz="935998" fontAlgn="base">
              <a:spcBef>
                <a:spcPct val="0"/>
              </a:spcBef>
              <a:spcAft>
                <a:spcPct val="0"/>
              </a:spcAft>
              <a:defRPr>
                <a:solidFill>
                  <a:schemeClr val="tx1"/>
                </a:solidFill>
                <a:latin typeface="Calibri" pitchFamily="34" charset="0"/>
              </a:defRPr>
            </a:lvl6pPr>
            <a:lvl7pPr marL="3047284" indent="-234406" defTabSz="935998" fontAlgn="base">
              <a:spcBef>
                <a:spcPct val="0"/>
              </a:spcBef>
              <a:spcAft>
                <a:spcPct val="0"/>
              </a:spcAft>
              <a:defRPr>
                <a:solidFill>
                  <a:schemeClr val="tx1"/>
                </a:solidFill>
                <a:latin typeface="Calibri" pitchFamily="34" charset="0"/>
              </a:defRPr>
            </a:lvl7pPr>
            <a:lvl8pPr marL="3516097" indent="-234406" defTabSz="935998" fontAlgn="base">
              <a:spcBef>
                <a:spcPct val="0"/>
              </a:spcBef>
              <a:spcAft>
                <a:spcPct val="0"/>
              </a:spcAft>
              <a:defRPr>
                <a:solidFill>
                  <a:schemeClr val="tx1"/>
                </a:solidFill>
                <a:latin typeface="Calibri" pitchFamily="34" charset="0"/>
              </a:defRPr>
            </a:lvl8pPr>
            <a:lvl9pPr marL="3984909" indent="-234406" defTabSz="935998"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56</a:t>
            </a:fld>
            <a:endParaRPr lang="en-US">
              <a:solidFill>
                <a:prstClr val="black"/>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10276250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a:xfrm>
            <a:off x="422275" y="708025"/>
            <a:ext cx="6211888" cy="3495675"/>
          </a:xfrm>
          <a:ln/>
        </p:spPr>
      </p:sp>
      <p:sp>
        <p:nvSpPr>
          <p:cNvPr id="165891"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4" tIns="45649" rIns="91294" bIns="45649"/>
          <a:lstStyle/>
          <a:p>
            <a:pPr eaLnBrk="1" hangingPunct="1">
              <a:spcBef>
                <a:spcPct val="0"/>
              </a:spcBef>
            </a:pPr>
            <a:endParaRPr lang="en-US"/>
          </a:p>
        </p:txBody>
      </p:sp>
    </p:spTree>
    <p:extLst>
      <p:ext uri="{BB962C8B-B14F-4D97-AF65-F5344CB8AC3E}">
        <p14:creationId xmlns:p14="http://schemas.microsoft.com/office/powerpoint/2010/main" val="3494795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58</a:t>
            </a:fld>
            <a:endParaRPr lang="en-US"/>
          </a:p>
        </p:txBody>
      </p:sp>
    </p:spTree>
    <p:extLst>
      <p:ext uri="{BB962C8B-B14F-4D97-AF65-F5344CB8AC3E}">
        <p14:creationId xmlns:p14="http://schemas.microsoft.com/office/powerpoint/2010/main" val="2275734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59</a:t>
            </a:fld>
            <a:endParaRPr lang="en-US"/>
          </a:p>
        </p:txBody>
      </p:sp>
    </p:spTree>
    <p:extLst>
      <p:ext uri="{BB962C8B-B14F-4D97-AF65-F5344CB8AC3E}">
        <p14:creationId xmlns:p14="http://schemas.microsoft.com/office/powerpoint/2010/main" val="2750030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Use the “Hide Slide” feature to hide the file sharing system not being used.  Do not delete the slide.  Hiding the slide will preserve correspondence to the pacing guide slide numbers.</a:t>
            </a:r>
          </a:p>
        </p:txBody>
      </p:sp>
      <p:sp>
        <p:nvSpPr>
          <p:cNvPr id="4" name="Slide Number Placeholder 3"/>
          <p:cNvSpPr>
            <a:spLocks noGrp="1"/>
          </p:cNvSpPr>
          <p:nvPr>
            <p:ph type="sldNum" sz="quarter" idx="10"/>
          </p:nvPr>
        </p:nvSpPr>
        <p:spPr/>
        <p:txBody>
          <a:bodyPr/>
          <a:lstStyle/>
          <a:p>
            <a:fld id="{FDDD80E2-CEE1-430F-BB48-F94E6E00B3AA}" type="slidenum">
              <a:rPr lang="en-US" smtClean="0"/>
              <a:t>6</a:t>
            </a:fld>
            <a:endParaRPr lang="en-US"/>
          </a:p>
        </p:txBody>
      </p:sp>
    </p:spTree>
    <p:extLst>
      <p:ext uri="{BB962C8B-B14F-4D97-AF65-F5344CB8AC3E}">
        <p14:creationId xmlns:p14="http://schemas.microsoft.com/office/powerpoint/2010/main" val="2052749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60</a:t>
            </a:fld>
            <a:endParaRPr lang="en-US"/>
          </a:p>
        </p:txBody>
      </p:sp>
    </p:spTree>
    <p:extLst>
      <p:ext uri="{BB962C8B-B14F-4D97-AF65-F5344CB8AC3E}">
        <p14:creationId xmlns:p14="http://schemas.microsoft.com/office/powerpoint/2010/main" val="16523336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11180245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Hide and/or unhide various school-level slides to feature relevant data (e.g., focus on elementary, hide middle and high school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 update this slide with data from your school or district by right-clicking and selecting “Edit data in Excel”</a:t>
            </a:r>
          </a:p>
        </p:txBody>
      </p:sp>
      <p:sp>
        <p:nvSpPr>
          <p:cNvPr id="4" name="Slide Number Placeholder 3"/>
          <p:cNvSpPr>
            <a:spLocks noGrp="1"/>
          </p:cNvSpPr>
          <p:nvPr>
            <p:ph type="sldNum" sz="quarter" idx="5"/>
          </p:nvPr>
        </p:nvSpPr>
        <p:spPr/>
        <p:txBody>
          <a:bodyPr/>
          <a:lstStyle/>
          <a:p>
            <a:fld id="{354B5707-476E-F540-B8FF-8E5DB928D056}" type="slidenum">
              <a:rPr lang="en-US" smtClean="0"/>
              <a:t>62</a:t>
            </a:fld>
            <a:endParaRPr lang="en-US"/>
          </a:p>
        </p:txBody>
      </p:sp>
    </p:spTree>
    <p:extLst>
      <p:ext uri="{BB962C8B-B14F-4D97-AF65-F5344CB8AC3E}">
        <p14:creationId xmlns:p14="http://schemas.microsoft.com/office/powerpoint/2010/main" val="5463213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63</a:t>
            </a:fld>
            <a:endParaRPr lang="en-US"/>
          </a:p>
        </p:txBody>
      </p:sp>
    </p:spTree>
    <p:extLst>
      <p:ext uri="{BB962C8B-B14F-4D97-AF65-F5344CB8AC3E}">
        <p14:creationId xmlns:p14="http://schemas.microsoft.com/office/powerpoint/2010/main" val="2028954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64</a:t>
            </a:fld>
            <a:endParaRPr lang="en-US"/>
          </a:p>
        </p:txBody>
      </p:sp>
    </p:spTree>
    <p:extLst>
      <p:ext uri="{BB962C8B-B14F-4D97-AF65-F5344CB8AC3E}">
        <p14:creationId xmlns:p14="http://schemas.microsoft.com/office/powerpoint/2010/main" val="24819080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5A2F364-F0C4-4B2D-822E-43EBCE1F570C}" type="slidenum">
              <a:rPr lang="en-US" smtClean="0"/>
              <a:t>65</a:t>
            </a:fld>
            <a:endParaRPr lang="en-US"/>
          </a:p>
        </p:txBody>
      </p:sp>
    </p:spTree>
    <p:extLst>
      <p:ext uri="{BB962C8B-B14F-4D97-AF65-F5344CB8AC3E}">
        <p14:creationId xmlns:p14="http://schemas.microsoft.com/office/powerpoint/2010/main" val="27039911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endParaRPr lang="en-US"/>
          </a:p>
        </p:txBody>
      </p:sp>
      <p:sp>
        <p:nvSpPr>
          <p:cNvPr id="4" name="Slide Number Placeholder 3"/>
          <p:cNvSpPr>
            <a:spLocks noGrp="1"/>
          </p:cNvSpPr>
          <p:nvPr>
            <p:ph type="sldNum" sz="quarter" idx="5"/>
          </p:nvPr>
        </p:nvSpPr>
        <p:spPr/>
        <p:txBody>
          <a:bodyPr/>
          <a:lstStyle/>
          <a:p>
            <a:fld id="{45A2F364-F0C4-4B2D-822E-43EBCE1F570C}" type="slidenum">
              <a:rPr lang="en-US" smtClean="0"/>
              <a:t>66</a:t>
            </a:fld>
            <a:endParaRPr lang="en-US"/>
          </a:p>
        </p:txBody>
      </p:sp>
    </p:spTree>
    <p:extLst>
      <p:ext uri="{BB962C8B-B14F-4D97-AF65-F5344CB8AC3E}">
        <p14:creationId xmlns:p14="http://schemas.microsoft.com/office/powerpoint/2010/main" val="6075363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966529">
              <a:defRPr/>
            </a:pPr>
            <a:endParaRPr lang="en-US" altLang="en-US" baseline="0"/>
          </a:p>
        </p:txBody>
      </p:sp>
      <p:sp>
        <p:nvSpPr>
          <p:cNvPr id="12292" name="Slide Number Placeholder 3"/>
          <p:cNvSpPr>
            <a:spLocks noGrp="1"/>
          </p:cNvSpPr>
          <p:nvPr>
            <p:ph type="sldNum" sz="quarter" idx="5"/>
          </p:nvPr>
        </p:nvSpPr>
        <p:spPr>
          <a:noFill/>
        </p:spPr>
        <p:txBody>
          <a:bodyPr/>
          <a:lstStyle/>
          <a:p>
            <a:fld id="{E7DBD5FC-3AD5-4568-BE77-620F009B9686}" type="slidenum">
              <a:rPr lang="en-US" altLang="en-US" smtClean="0"/>
              <a:pPr/>
              <a:t>67</a:t>
            </a:fld>
            <a:endParaRPr lang="en-US" altLang="en-US"/>
          </a:p>
        </p:txBody>
      </p:sp>
    </p:spTree>
    <p:extLst>
      <p:ext uri="{BB962C8B-B14F-4D97-AF65-F5344CB8AC3E}">
        <p14:creationId xmlns:p14="http://schemas.microsoft.com/office/powerpoint/2010/main" val="28216932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244171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781988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the “Hide Slide” feature to hide the file sharing system not being used.  Do not delete the slide.  Hiding the slide will preserve correspondence to the pacing guide slide numbers.</a:t>
            </a:r>
          </a:p>
          <a:p>
            <a:endParaRPr lang="en-US"/>
          </a:p>
        </p:txBody>
      </p:sp>
      <p:sp>
        <p:nvSpPr>
          <p:cNvPr id="4" name="Slide Number Placeholder 3"/>
          <p:cNvSpPr>
            <a:spLocks noGrp="1"/>
          </p:cNvSpPr>
          <p:nvPr>
            <p:ph type="sldNum" sz="quarter" idx="10"/>
          </p:nvPr>
        </p:nvSpPr>
        <p:spPr/>
        <p:txBody>
          <a:bodyPr/>
          <a:lstStyle/>
          <a:p>
            <a:fld id="{FDDD80E2-CEE1-430F-BB48-F94E6E00B3AA}" type="slidenum">
              <a:rPr lang="en-US" smtClean="0"/>
              <a:t>7</a:t>
            </a:fld>
            <a:endParaRPr lang="en-US"/>
          </a:p>
        </p:txBody>
      </p:sp>
    </p:spTree>
    <p:extLst>
      <p:ext uri="{BB962C8B-B14F-4D97-AF65-F5344CB8AC3E}">
        <p14:creationId xmlns:p14="http://schemas.microsoft.com/office/powerpoint/2010/main" val="1302347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txBox="1">
            <a:spLocks noGrp="1" noChangeArrowheads="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4" tIns="46211" rIns="92424" bIns="46211" anchor="b"/>
          <a:lstStyle>
            <a:lvl1pPr defTabSz="901700" eaLnBrk="0" hangingPunct="0">
              <a:defRPr>
                <a:solidFill>
                  <a:schemeClr val="tx1"/>
                </a:solidFill>
                <a:latin typeface="Arial" charset="0"/>
              </a:defRPr>
            </a:lvl1pPr>
            <a:lvl2pPr marL="742950" indent="-285750" defTabSz="901700" eaLnBrk="0" hangingPunct="0">
              <a:defRPr>
                <a:solidFill>
                  <a:schemeClr val="tx1"/>
                </a:solidFill>
                <a:latin typeface="Arial" charset="0"/>
              </a:defRPr>
            </a:lvl2pPr>
            <a:lvl3pPr marL="1143000" indent="-228600" defTabSz="901700" eaLnBrk="0" hangingPunct="0">
              <a:defRPr>
                <a:solidFill>
                  <a:schemeClr val="tx1"/>
                </a:solidFill>
                <a:latin typeface="Arial" charset="0"/>
              </a:defRPr>
            </a:lvl3pPr>
            <a:lvl4pPr marL="1600200" indent="-228600" defTabSz="901700" eaLnBrk="0" hangingPunct="0">
              <a:defRPr>
                <a:solidFill>
                  <a:schemeClr val="tx1"/>
                </a:solidFill>
                <a:latin typeface="Arial" charset="0"/>
              </a:defRPr>
            </a:lvl4pPr>
            <a:lvl5pPr marL="2057400" indent="-228600" defTabSz="901700" eaLnBrk="0" hangingPunct="0">
              <a:defRPr>
                <a:solidFill>
                  <a:schemeClr val="tx1"/>
                </a:solidFill>
                <a:latin typeface="Arial" charset="0"/>
              </a:defRPr>
            </a:lvl5pPr>
            <a:lvl6pPr marL="2514600" indent="-228600" defTabSz="901700" eaLnBrk="0" fontAlgn="base" hangingPunct="0">
              <a:spcBef>
                <a:spcPct val="0"/>
              </a:spcBef>
              <a:spcAft>
                <a:spcPct val="0"/>
              </a:spcAft>
              <a:defRPr>
                <a:solidFill>
                  <a:schemeClr val="tx1"/>
                </a:solidFill>
                <a:latin typeface="Arial" charset="0"/>
              </a:defRPr>
            </a:lvl6pPr>
            <a:lvl7pPr marL="2971800" indent="-228600" defTabSz="901700" eaLnBrk="0" fontAlgn="base" hangingPunct="0">
              <a:spcBef>
                <a:spcPct val="0"/>
              </a:spcBef>
              <a:spcAft>
                <a:spcPct val="0"/>
              </a:spcAft>
              <a:defRPr>
                <a:solidFill>
                  <a:schemeClr val="tx1"/>
                </a:solidFill>
                <a:latin typeface="Arial" charset="0"/>
              </a:defRPr>
            </a:lvl7pPr>
            <a:lvl8pPr marL="3429000" indent="-228600" defTabSz="901700" eaLnBrk="0" fontAlgn="base" hangingPunct="0">
              <a:spcBef>
                <a:spcPct val="0"/>
              </a:spcBef>
              <a:spcAft>
                <a:spcPct val="0"/>
              </a:spcAft>
              <a:defRPr>
                <a:solidFill>
                  <a:schemeClr val="tx1"/>
                </a:solidFill>
                <a:latin typeface="Arial" charset="0"/>
              </a:defRPr>
            </a:lvl8pPr>
            <a:lvl9pPr marL="3886200" indent="-228600" defTabSz="901700" eaLnBrk="0" fontAlgn="base" hangingPunct="0">
              <a:spcBef>
                <a:spcPct val="0"/>
              </a:spcBef>
              <a:spcAft>
                <a:spcPct val="0"/>
              </a:spcAft>
              <a:defRPr>
                <a:solidFill>
                  <a:schemeClr val="tx1"/>
                </a:solidFill>
                <a:latin typeface="Arial" charset="0"/>
              </a:defRPr>
            </a:lvl9pPr>
          </a:lstStyle>
          <a:p>
            <a:pPr algn="r" eaLnBrk="1" hangingPunct="1"/>
            <a:fld id="{231A15E1-E6FC-44B8-85DC-E16FC18C8DBC}" type="slidenum">
              <a:rPr lang="en-US" sz="1200">
                <a:latin typeface="Century Gothic" pitchFamily="34" charset="0"/>
                <a:cs typeface="Arial" charset="0"/>
              </a:rPr>
              <a:pPr algn="r" eaLnBrk="1" hangingPunct="1"/>
              <a:t>70</a:t>
            </a:fld>
            <a:endParaRPr lang="en-US" sz="1200">
              <a:latin typeface="Century Gothic" pitchFamily="34" charset="0"/>
              <a:cs typeface="Arial" charset="0"/>
            </a:endParaRPr>
          </a:p>
        </p:txBody>
      </p:sp>
      <p:sp>
        <p:nvSpPr>
          <p:cNvPr id="193539" name="Rectangle 2"/>
          <p:cNvSpPr>
            <a:spLocks noGrp="1" noRot="1" noChangeAspect="1" noChangeArrowheads="1" noTextEdit="1"/>
          </p:cNvSpPr>
          <p:nvPr>
            <p:ph type="sldImg"/>
          </p:nvPr>
        </p:nvSpPr>
        <p:spPr bwMode="auto">
          <a:xfrm>
            <a:off x="720725" y="1169988"/>
            <a:ext cx="5611813" cy="3157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4" tIns="46211" rIns="92424" bIns="46211"/>
          <a:lstStyle/>
          <a:p>
            <a:pPr eaLnBrk="1" hangingPunct="1">
              <a:spcBef>
                <a:spcPct val="0"/>
              </a:spcBef>
            </a:pPr>
            <a:endParaRPr lang="en-US"/>
          </a:p>
        </p:txBody>
      </p:sp>
    </p:spTree>
    <p:extLst>
      <p:ext uri="{BB962C8B-B14F-4D97-AF65-F5344CB8AC3E}">
        <p14:creationId xmlns:p14="http://schemas.microsoft.com/office/powerpoint/2010/main" val="28582180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r>
              <a:rPr lang="en-US"/>
              <a:t>http://www.pearsonclinical.com/education/products/100001482/basc3-behavioral-and-emotional-screening-system--basc-3-bess.html </a:t>
            </a:r>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9618290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0332171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7224190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5087441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179840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76</a:t>
            </a:fld>
            <a:endParaRPr lang="en-US"/>
          </a:p>
        </p:txBody>
      </p:sp>
    </p:spTree>
    <p:extLst>
      <p:ext uri="{BB962C8B-B14F-4D97-AF65-F5344CB8AC3E}">
        <p14:creationId xmlns:p14="http://schemas.microsoft.com/office/powerpoint/2010/main" val="16642569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77</a:t>
            </a:fld>
            <a:endParaRPr lang="en-US"/>
          </a:p>
        </p:txBody>
      </p:sp>
    </p:spTree>
    <p:extLst>
      <p:ext uri="{BB962C8B-B14F-4D97-AF65-F5344CB8AC3E}">
        <p14:creationId xmlns:p14="http://schemas.microsoft.com/office/powerpoint/2010/main" val="37300446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717" indent="-287968">
              <a:defRPr>
                <a:solidFill>
                  <a:schemeClr val="tx1"/>
                </a:solidFill>
                <a:latin typeface="Arial" charset="0"/>
              </a:defRPr>
            </a:lvl2pPr>
            <a:lvl3pPr marL="1151873" indent="-230375">
              <a:defRPr>
                <a:solidFill>
                  <a:schemeClr val="tx1"/>
                </a:solidFill>
                <a:latin typeface="Arial" charset="0"/>
              </a:defRPr>
            </a:lvl3pPr>
            <a:lvl4pPr marL="1612623" indent="-230375">
              <a:defRPr>
                <a:solidFill>
                  <a:schemeClr val="tx1"/>
                </a:solidFill>
                <a:latin typeface="Arial" charset="0"/>
              </a:defRPr>
            </a:lvl4pPr>
            <a:lvl5pPr marL="2073372" indent="-230375">
              <a:defRPr>
                <a:solidFill>
                  <a:schemeClr val="tx1"/>
                </a:solidFill>
                <a:latin typeface="Arial" charset="0"/>
              </a:defRPr>
            </a:lvl5pPr>
            <a:lvl6pPr marL="2534121" indent="-230375" eaLnBrk="0" fontAlgn="base" hangingPunct="0">
              <a:spcBef>
                <a:spcPct val="0"/>
              </a:spcBef>
              <a:spcAft>
                <a:spcPct val="0"/>
              </a:spcAft>
              <a:defRPr>
                <a:solidFill>
                  <a:schemeClr val="tx1"/>
                </a:solidFill>
                <a:latin typeface="Arial" charset="0"/>
              </a:defRPr>
            </a:lvl6pPr>
            <a:lvl7pPr marL="2994870" indent="-230375" eaLnBrk="0" fontAlgn="base" hangingPunct="0">
              <a:spcBef>
                <a:spcPct val="0"/>
              </a:spcBef>
              <a:spcAft>
                <a:spcPct val="0"/>
              </a:spcAft>
              <a:defRPr>
                <a:solidFill>
                  <a:schemeClr val="tx1"/>
                </a:solidFill>
                <a:latin typeface="Arial" charset="0"/>
              </a:defRPr>
            </a:lvl7pPr>
            <a:lvl8pPr marL="3455620" indent="-230375" eaLnBrk="0" fontAlgn="base" hangingPunct="0">
              <a:spcBef>
                <a:spcPct val="0"/>
              </a:spcBef>
              <a:spcAft>
                <a:spcPct val="0"/>
              </a:spcAft>
              <a:defRPr>
                <a:solidFill>
                  <a:schemeClr val="tx1"/>
                </a:solidFill>
                <a:latin typeface="Arial" charset="0"/>
              </a:defRPr>
            </a:lvl8pPr>
            <a:lvl9pPr marL="3916369" indent="-230375" eaLnBrk="0" fontAlgn="base" hangingPunct="0">
              <a:spcBef>
                <a:spcPct val="0"/>
              </a:spcBef>
              <a:spcAft>
                <a:spcPct val="0"/>
              </a:spcAft>
              <a:defRPr>
                <a:solidFill>
                  <a:schemeClr val="tx1"/>
                </a:solidFill>
                <a:latin typeface="Arial" charset="0"/>
              </a:defRPr>
            </a:lvl9pPr>
          </a:lstStyle>
          <a:p>
            <a:fld id="{E41DBA25-E6AA-4CBB-B2DF-4BA161092E69}" type="slidenum">
              <a:rPr lang="en-US">
                <a:solidFill>
                  <a:srgbClr val="000000"/>
                </a:solidFill>
              </a:rPr>
              <a:pPr/>
              <a:t>79</a:t>
            </a:fld>
            <a:endParaRPr lang="en-US">
              <a:solidFill>
                <a:srgbClr val="000000"/>
              </a:solidFill>
            </a:endParaRPr>
          </a:p>
        </p:txBody>
      </p:sp>
      <p:sp>
        <p:nvSpPr>
          <p:cNvPr id="78851" name="Rectangle 2"/>
          <p:cNvSpPr>
            <a:spLocks noGrp="1" noRot="1" noChangeAspect="1" noChangeArrowheads="1" noTextEdit="1"/>
          </p:cNvSpPr>
          <p:nvPr>
            <p:ph type="sldImg"/>
          </p:nvPr>
        </p:nvSpPr>
        <p:spPr bwMode="auto">
          <a:xfrm>
            <a:off x="720725" y="1169988"/>
            <a:ext cx="5611813" cy="3157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3574" indent="-233574">
              <a:lnSpc>
                <a:spcPct val="80000"/>
              </a:lnSpc>
            </a:pPr>
            <a:r>
              <a:rPr lang="en-US" sz="1000" b="0"/>
              <a:t>5 min</a:t>
            </a:r>
          </a:p>
        </p:txBody>
      </p:sp>
    </p:spTree>
    <p:extLst>
      <p:ext uri="{BB962C8B-B14F-4D97-AF65-F5344CB8AC3E}">
        <p14:creationId xmlns:p14="http://schemas.microsoft.com/office/powerpoint/2010/main" val="375523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a:t>
            </a:fld>
            <a:endParaRPr lang="en-US"/>
          </a:p>
        </p:txBody>
      </p:sp>
    </p:spTree>
    <p:extLst>
      <p:ext uri="{BB962C8B-B14F-4D97-AF65-F5344CB8AC3E}">
        <p14:creationId xmlns:p14="http://schemas.microsoft.com/office/powerpoint/2010/main" val="41669224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80</a:t>
            </a:fld>
            <a:endParaRPr lang="en-US"/>
          </a:p>
        </p:txBody>
      </p:sp>
    </p:spTree>
    <p:extLst>
      <p:ext uri="{BB962C8B-B14F-4D97-AF65-F5344CB8AC3E}">
        <p14:creationId xmlns:p14="http://schemas.microsoft.com/office/powerpoint/2010/main" val="40055621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419" eaLnBrk="0" hangingPunct="0">
              <a:defRPr>
                <a:solidFill>
                  <a:schemeClr val="tx1"/>
                </a:solidFill>
                <a:latin typeface="Arial" charset="0"/>
              </a:defRPr>
            </a:lvl1pPr>
            <a:lvl2pPr marL="748655" indent="-287945" defTabSz="937419" eaLnBrk="0" hangingPunct="0">
              <a:defRPr>
                <a:solidFill>
                  <a:schemeClr val="tx1"/>
                </a:solidFill>
                <a:latin typeface="Arial" charset="0"/>
              </a:defRPr>
            </a:lvl2pPr>
            <a:lvl3pPr marL="1151777" indent="-230356" defTabSz="937419" eaLnBrk="0" hangingPunct="0">
              <a:defRPr>
                <a:solidFill>
                  <a:schemeClr val="tx1"/>
                </a:solidFill>
                <a:latin typeface="Arial" charset="0"/>
              </a:defRPr>
            </a:lvl3pPr>
            <a:lvl4pPr marL="1612487" indent="-230356" defTabSz="937419" eaLnBrk="0" hangingPunct="0">
              <a:defRPr>
                <a:solidFill>
                  <a:schemeClr val="tx1"/>
                </a:solidFill>
                <a:latin typeface="Arial" charset="0"/>
              </a:defRPr>
            </a:lvl4pPr>
            <a:lvl5pPr marL="2073198" indent="-230356" defTabSz="937419" eaLnBrk="0" hangingPunct="0">
              <a:defRPr>
                <a:solidFill>
                  <a:schemeClr val="tx1"/>
                </a:solidFill>
                <a:latin typeface="Arial" charset="0"/>
              </a:defRPr>
            </a:lvl5pPr>
            <a:lvl6pPr marL="2533908" indent="-230356" defTabSz="937419" eaLnBrk="0" fontAlgn="base" hangingPunct="0">
              <a:spcBef>
                <a:spcPct val="0"/>
              </a:spcBef>
              <a:spcAft>
                <a:spcPct val="0"/>
              </a:spcAft>
              <a:defRPr>
                <a:solidFill>
                  <a:schemeClr val="tx1"/>
                </a:solidFill>
                <a:latin typeface="Arial" charset="0"/>
              </a:defRPr>
            </a:lvl6pPr>
            <a:lvl7pPr marL="2994619" indent="-230356" defTabSz="937419" eaLnBrk="0" fontAlgn="base" hangingPunct="0">
              <a:spcBef>
                <a:spcPct val="0"/>
              </a:spcBef>
              <a:spcAft>
                <a:spcPct val="0"/>
              </a:spcAft>
              <a:defRPr>
                <a:solidFill>
                  <a:schemeClr val="tx1"/>
                </a:solidFill>
                <a:latin typeface="Arial" charset="0"/>
              </a:defRPr>
            </a:lvl7pPr>
            <a:lvl8pPr marL="3455331" indent="-230356" defTabSz="937419" eaLnBrk="0" fontAlgn="base" hangingPunct="0">
              <a:spcBef>
                <a:spcPct val="0"/>
              </a:spcBef>
              <a:spcAft>
                <a:spcPct val="0"/>
              </a:spcAft>
              <a:defRPr>
                <a:solidFill>
                  <a:schemeClr val="tx1"/>
                </a:solidFill>
                <a:latin typeface="Arial" charset="0"/>
              </a:defRPr>
            </a:lvl8pPr>
            <a:lvl9pPr marL="3916041" indent="-230356" defTabSz="937419" eaLnBrk="0" fontAlgn="base" hangingPunct="0">
              <a:spcBef>
                <a:spcPct val="0"/>
              </a:spcBef>
              <a:spcAft>
                <a:spcPct val="0"/>
              </a:spcAft>
              <a:defRPr>
                <a:solidFill>
                  <a:schemeClr val="tx1"/>
                </a:solidFill>
                <a:latin typeface="Arial" charset="0"/>
              </a:defRPr>
            </a:lvl9pPr>
          </a:lstStyle>
          <a:p>
            <a:pPr eaLnBrk="1" hangingPunct="1"/>
            <a:fld id="{D5BEED6A-B645-4296-BF7D-16F861A715BE}" type="slidenum">
              <a:rPr lang="en-US" smtClean="0">
                <a:latin typeface="Calibri" pitchFamily="34" charset="0"/>
              </a:rPr>
              <a:pPr eaLnBrk="1" hangingPunct="1"/>
              <a:t>82</a:t>
            </a:fld>
            <a:endParaRPr lang="en-US">
              <a:latin typeface="Calibri" pitchFamily="34" charset="0"/>
            </a:endParaRPr>
          </a:p>
        </p:txBody>
      </p:sp>
      <p:sp>
        <p:nvSpPr>
          <p:cNvPr id="201731" name="Rectangle 2"/>
          <p:cNvSpPr>
            <a:spLocks noGrp="1" noRot="1" noChangeAspect="1" noChangeArrowheads="1" noTextEdit="1"/>
          </p:cNvSpPr>
          <p:nvPr>
            <p:ph type="sldImg"/>
          </p:nvPr>
        </p:nvSpPr>
        <p:spPr bwMode="auto">
          <a:xfrm>
            <a:off x="720725" y="1169988"/>
            <a:ext cx="5611813" cy="3157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3555" indent="-233555">
              <a:lnSpc>
                <a:spcPct val="80000"/>
              </a:lnSpc>
            </a:pPr>
            <a:r>
              <a:rPr lang="en-US" sz="1000" b="0"/>
              <a:t>10 min</a:t>
            </a:r>
          </a:p>
        </p:txBody>
      </p:sp>
    </p:spTree>
    <p:extLst>
      <p:ext uri="{BB962C8B-B14F-4D97-AF65-F5344CB8AC3E}">
        <p14:creationId xmlns:p14="http://schemas.microsoft.com/office/powerpoint/2010/main" val="27478604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50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419" eaLnBrk="0" hangingPunct="0">
              <a:defRPr>
                <a:solidFill>
                  <a:schemeClr val="tx1"/>
                </a:solidFill>
                <a:latin typeface="Arial" charset="0"/>
              </a:defRPr>
            </a:lvl1pPr>
            <a:lvl2pPr marL="748655" indent="-287945" defTabSz="937419" eaLnBrk="0" hangingPunct="0">
              <a:defRPr>
                <a:solidFill>
                  <a:schemeClr val="tx1"/>
                </a:solidFill>
                <a:latin typeface="Arial" charset="0"/>
              </a:defRPr>
            </a:lvl2pPr>
            <a:lvl3pPr marL="1151777" indent="-230356" defTabSz="937419" eaLnBrk="0" hangingPunct="0">
              <a:defRPr>
                <a:solidFill>
                  <a:schemeClr val="tx1"/>
                </a:solidFill>
                <a:latin typeface="Arial" charset="0"/>
              </a:defRPr>
            </a:lvl3pPr>
            <a:lvl4pPr marL="1612487" indent="-230356" defTabSz="937419" eaLnBrk="0" hangingPunct="0">
              <a:defRPr>
                <a:solidFill>
                  <a:schemeClr val="tx1"/>
                </a:solidFill>
                <a:latin typeface="Arial" charset="0"/>
              </a:defRPr>
            </a:lvl4pPr>
            <a:lvl5pPr marL="2073198" indent="-230356" defTabSz="937419" eaLnBrk="0" hangingPunct="0">
              <a:defRPr>
                <a:solidFill>
                  <a:schemeClr val="tx1"/>
                </a:solidFill>
                <a:latin typeface="Arial" charset="0"/>
              </a:defRPr>
            </a:lvl5pPr>
            <a:lvl6pPr marL="2533908" indent="-230356" defTabSz="937419" eaLnBrk="0" fontAlgn="base" hangingPunct="0">
              <a:spcBef>
                <a:spcPct val="0"/>
              </a:spcBef>
              <a:spcAft>
                <a:spcPct val="0"/>
              </a:spcAft>
              <a:defRPr>
                <a:solidFill>
                  <a:schemeClr val="tx1"/>
                </a:solidFill>
                <a:latin typeface="Arial" charset="0"/>
              </a:defRPr>
            </a:lvl6pPr>
            <a:lvl7pPr marL="2994619" indent="-230356" defTabSz="937419" eaLnBrk="0" fontAlgn="base" hangingPunct="0">
              <a:spcBef>
                <a:spcPct val="0"/>
              </a:spcBef>
              <a:spcAft>
                <a:spcPct val="0"/>
              </a:spcAft>
              <a:defRPr>
                <a:solidFill>
                  <a:schemeClr val="tx1"/>
                </a:solidFill>
                <a:latin typeface="Arial" charset="0"/>
              </a:defRPr>
            </a:lvl7pPr>
            <a:lvl8pPr marL="3455331" indent="-230356" defTabSz="937419" eaLnBrk="0" fontAlgn="base" hangingPunct="0">
              <a:spcBef>
                <a:spcPct val="0"/>
              </a:spcBef>
              <a:spcAft>
                <a:spcPct val="0"/>
              </a:spcAft>
              <a:defRPr>
                <a:solidFill>
                  <a:schemeClr val="tx1"/>
                </a:solidFill>
                <a:latin typeface="Arial" charset="0"/>
              </a:defRPr>
            </a:lvl8pPr>
            <a:lvl9pPr marL="3916041" indent="-230356" defTabSz="937419" eaLnBrk="0" fontAlgn="base" hangingPunct="0">
              <a:spcBef>
                <a:spcPct val="0"/>
              </a:spcBef>
              <a:spcAft>
                <a:spcPct val="0"/>
              </a:spcAft>
              <a:defRPr>
                <a:solidFill>
                  <a:schemeClr val="tx1"/>
                </a:solidFill>
                <a:latin typeface="Arial" charset="0"/>
              </a:defRPr>
            </a:lvl9pPr>
          </a:lstStyle>
          <a:p>
            <a:pPr eaLnBrk="1" hangingPunct="1"/>
            <a:fld id="{CE793888-B57A-423C-A424-D212AB54232C}" type="slidenum">
              <a:rPr lang="en-US" smtClean="0">
                <a:latin typeface="Calibri" pitchFamily="34" charset="0"/>
              </a:rPr>
              <a:pPr eaLnBrk="1" hangingPunct="1"/>
              <a:t>84</a:t>
            </a:fld>
            <a:endParaRPr lang="en-US">
              <a:latin typeface="Calibri" pitchFamily="34" charset="0"/>
            </a:endParaRPr>
          </a:p>
        </p:txBody>
      </p:sp>
      <p:sp>
        <p:nvSpPr>
          <p:cNvPr id="204803" name="Rectangle 2"/>
          <p:cNvSpPr>
            <a:spLocks noGrp="1" noRot="1" noChangeAspect="1" noChangeArrowheads="1" noTextEdit="1"/>
          </p:cNvSpPr>
          <p:nvPr>
            <p:ph type="sldImg"/>
          </p:nvPr>
        </p:nvSpPr>
        <p:spPr bwMode="auto">
          <a:xfrm>
            <a:off x="720725" y="1169988"/>
            <a:ext cx="5611813" cy="3157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3555" indent="-233555">
              <a:lnSpc>
                <a:spcPct val="80000"/>
              </a:lnSpc>
            </a:pPr>
            <a:r>
              <a:rPr lang="en-US" sz="1000" b="1"/>
              <a:t>10 min</a:t>
            </a:r>
            <a:endParaRPr lang="en-US" sz="1000"/>
          </a:p>
        </p:txBody>
      </p:sp>
    </p:spTree>
    <p:extLst>
      <p:ext uri="{BB962C8B-B14F-4D97-AF65-F5344CB8AC3E}">
        <p14:creationId xmlns:p14="http://schemas.microsoft.com/office/powerpoint/2010/main" val="24030072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r>
              <a:rPr lang="en-US"/>
              <a:t>ci3t.org/building</a:t>
            </a:r>
          </a:p>
          <a:p>
            <a:r>
              <a:rPr lang="en-US"/>
              <a:t>or https://</a:t>
            </a:r>
            <a:r>
              <a:rPr lang="en-US" err="1"/>
              <a:t>youtu.be</a:t>
            </a:r>
            <a:r>
              <a:rPr lang="en-US"/>
              <a:t>/hCL_Pwy5ReU</a:t>
            </a:r>
          </a:p>
        </p:txBody>
      </p:sp>
      <p:sp>
        <p:nvSpPr>
          <p:cNvPr id="4" name="Slide Number Placeholder 3"/>
          <p:cNvSpPr>
            <a:spLocks noGrp="1"/>
          </p:cNvSpPr>
          <p:nvPr>
            <p:ph type="sldNum" sz="quarter" idx="5"/>
          </p:nvPr>
        </p:nvSpPr>
        <p:spPr/>
        <p:txBody>
          <a:bodyPr/>
          <a:lstStyle/>
          <a:p>
            <a:fld id="{B9BB252C-4602-4093-A354-B7A8448DCE6C}" type="slidenum">
              <a:rPr lang="en-US" smtClean="0"/>
              <a:t>85</a:t>
            </a:fld>
            <a:endParaRPr lang="en-US"/>
          </a:p>
        </p:txBody>
      </p:sp>
    </p:spTree>
    <p:extLst>
      <p:ext uri="{BB962C8B-B14F-4D97-AF65-F5344CB8AC3E}">
        <p14:creationId xmlns:p14="http://schemas.microsoft.com/office/powerpoint/2010/main" val="4632902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86</a:t>
            </a:fld>
            <a:endParaRPr lang="en-US"/>
          </a:p>
        </p:txBody>
      </p:sp>
    </p:spTree>
    <p:extLst>
      <p:ext uri="{BB962C8B-B14F-4D97-AF65-F5344CB8AC3E}">
        <p14:creationId xmlns:p14="http://schemas.microsoft.com/office/powerpoint/2010/main" val="5952373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685800" y="1143000"/>
            <a:ext cx="5486400" cy="308610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MS PGothic" pitchFamily="34" charset="-128"/>
              </a:defRPr>
            </a:lvl1pPr>
            <a:lvl2pPr marL="742703" indent="-284206">
              <a:defRPr>
                <a:solidFill>
                  <a:schemeClr val="tx1"/>
                </a:solidFill>
                <a:latin typeface="Verdana" pitchFamily="34" charset="0"/>
                <a:ea typeface="MS PGothic" pitchFamily="34" charset="-128"/>
              </a:defRPr>
            </a:lvl2pPr>
            <a:lvl3pPr marL="1141533" indent="-227679">
              <a:defRPr>
                <a:solidFill>
                  <a:schemeClr val="tx1"/>
                </a:solidFill>
                <a:latin typeface="Verdana" pitchFamily="34" charset="0"/>
                <a:ea typeface="MS PGothic" pitchFamily="34" charset="-128"/>
              </a:defRPr>
            </a:lvl3pPr>
            <a:lvl4pPr marL="1600030" indent="-227679">
              <a:defRPr>
                <a:solidFill>
                  <a:schemeClr val="tx1"/>
                </a:solidFill>
                <a:latin typeface="Verdana" pitchFamily="34" charset="0"/>
                <a:ea typeface="MS PGothic" pitchFamily="34" charset="-128"/>
              </a:defRPr>
            </a:lvl4pPr>
            <a:lvl5pPr marL="2056957" indent="-227679">
              <a:defRPr>
                <a:solidFill>
                  <a:schemeClr val="tx1"/>
                </a:solidFill>
                <a:latin typeface="Verdana" pitchFamily="34" charset="0"/>
                <a:ea typeface="MS PGothic" pitchFamily="34" charset="-128"/>
              </a:defRPr>
            </a:lvl5pPr>
            <a:lvl6pPr marL="2509174" indent="-227679" eaLnBrk="0" fontAlgn="base" hangingPunct="0">
              <a:spcBef>
                <a:spcPct val="0"/>
              </a:spcBef>
              <a:spcAft>
                <a:spcPct val="0"/>
              </a:spcAft>
              <a:defRPr>
                <a:solidFill>
                  <a:schemeClr val="tx1"/>
                </a:solidFill>
                <a:latin typeface="Verdana" pitchFamily="34" charset="0"/>
                <a:ea typeface="MS PGothic" pitchFamily="34" charset="-128"/>
              </a:defRPr>
            </a:lvl6pPr>
            <a:lvl7pPr marL="2961390" indent="-227679" eaLnBrk="0" fontAlgn="base" hangingPunct="0">
              <a:spcBef>
                <a:spcPct val="0"/>
              </a:spcBef>
              <a:spcAft>
                <a:spcPct val="0"/>
              </a:spcAft>
              <a:defRPr>
                <a:solidFill>
                  <a:schemeClr val="tx1"/>
                </a:solidFill>
                <a:latin typeface="Verdana" pitchFamily="34" charset="0"/>
                <a:ea typeface="MS PGothic" pitchFamily="34" charset="-128"/>
              </a:defRPr>
            </a:lvl7pPr>
            <a:lvl8pPr marL="3413607" indent="-227679" eaLnBrk="0" fontAlgn="base" hangingPunct="0">
              <a:spcBef>
                <a:spcPct val="0"/>
              </a:spcBef>
              <a:spcAft>
                <a:spcPct val="0"/>
              </a:spcAft>
              <a:defRPr>
                <a:solidFill>
                  <a:schemeClr val="tx1"/>
                </a:solidFill>
                <a:latin typeface="Verdana" pitchFamily="34" charset="0"/>
                <a:ea typeface="MS PGothic" pitchFamily="34" charset="-128"/>
              </a:defRPr>
            </a:lvl8pPr>
            <a:lvl9pPr marL="3865823" indent="-227679" eaLnBrk="0" fontAlgn="base" hangingPunct="0">
              <a:spcBef>
                <a:spcPct val="0"/>
              </a:spcBef>
              <a:spcAft>
                <a:spcPct val="0"/>
              </a:spcAft>
              <a:defRPr>
                <a:solidFill>
                  <a:schemeClr val="tx1"/>
                </a:solidFill>
                <a:latin typeface="Verdana" pitchFamily="34" charset="0"/>
                <a:ea typeface="MS PGothic" pitchFamily="34" charset="-128"/>
              </a:defRPr>
            </a:lvl9pPr>
          </a:lstStyle>
          <a:p>
            <a:fld id="{3147CBB7-CBAD-4942-9134-9B5DA86CE1B3}" type="slidenum">
              <a:rPr lang="en-US" altLang="en-US" smtClean="0">
                <a:solidFill>
                  <a:srgbClr val="000000"/>
                </a:solidFill>
              </a:rPr>
              <a:pPr/>
              <a:t>87</a:t>
            </a:fld>
            <a:endParaRPr lang="en-US" altLang="en-US">
              <a:solidFill>
                <a:srgbClr val="000000"/>
              </a:solidFill>
            </a:endParaRPr>
          </a:p>
        </p:txBody>
      </p:sp>
    </p:spTree>
    <p:extLst>
      <p:ext uri="{BB962C8B-B14F-4D97-AF65-F5344CB8AC3E}">
        <p14:creationId xmlns:p14="http://schemas.microsoft.com/office/powerpoint/2010/main" val="41857420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3F127-1D0D-6247-80F8-8470AD18E0BD}"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25472168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89</a:t>
            </a:fld>
            <a:endParaRPr lang="en-US"/>
          </a:p>
        </p:txBody>
      </p:sp>
    </p:spTree>
    <p:extLst>
      <p:ext uri="{BB962C8B-B14F-4D97-AF65-F5344CB8AC3E}">
        <p14:creationId xmlns:p14="http://schemas.microsoft.com/office/powerpoint/2010/main" val="3018964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E49B4-EC0A-4049-9686-12B5F89B471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007924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90</a:t>
            </a:fld>
            <a:endParaRPr lang="en-US"/>
          </a:p>
        </p:txBody>
      </p:sp>
    </p:spTree>
    <p:extLst>
      <p:ext uri="{BB962C8B-B14F-4D97-AF65-F5344CB8AC3E}">
        <p14:creationId xmlns:p14="http://schemas.microsoft.com/office/powerpoint/2010/main" val="29993779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39AA1-0299-4C57-81E2-70310E88DFA4}" type="slidenum">
              <a:rPr lang="en-US" smtClean="0"/>
              <a:t>91</a:t>
            </a:fld>
            <a:endParaRPr lang="en-US"/>
          </a:p>
        </p:txBody>
      </p:sp>
    </p:spTree>
    <p:extLst>
      <p:ext uri="{BB962C8B-B14F-4D97-AF65-F5344CB8AC3E}">
        <p14:creationId xmlns:p14="http://schemas.microsoft.com/office/powerpoint/2010/main" val="979884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Tree>
    <p:extLst>
      <p:ext uri="{BB962C8B-B14F-4D97-AF65-F5344CB8AC3E}">
        <p14:creationId xmlns:p14="http://schemas.microsoft.com/office/powerpoint/2010/main" val="623856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266647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967DC0EE-F600-207F-A54A-CAE66467F87A}"/>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6/18/25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725" r:id="rId19"/>
    <p:sldLayoutId id="2147483726" r:id="rId20"/>
    <p:sldLayoutId id="2147483668" r:id="rId21"/>
    <p:sldLayoutId id="2147483669" r:id="rId22"/>
    <p:sldLayoutId id="2147483670" r:id="rId23"/>
    <p:sldLayoutId id="2147483671" r:id="rId24"/>
    <p:sldLayoutId id="2147483672" r:id="rId25"/>
    <p:sldLayoutId id="2147483673" r:id="rId26"/>
    <p:sldLayoutId id="2147483727" r:id="rId27"/>
    <p:sldLayoutId id="2147483728"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1.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2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2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40.png"/><Relationship Id="rId3" Type="http://schemas.openxmlformats.org/officeDocument/2006/relationships/notesSlide" Target="../notesSlides/notesSlide32.xml"/><Relationship Id="rId7" Type="http://schemas.openxmlformats.org/officeDocument/2006/relationships/image" Target="../media/image53.jpeg"/><Relationship Id="rId12"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35.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5.xml"/><Relationship Id="rId7" Type="http://schemas.openxmlformats.org/officeDocument/2006/relationships/image" Target="../media/image64.png"/><Relationship Id="rId2" Type="http://schemas.openxmlformats.org/officeDocument/2006/relationships/slideLayout" Target="../slideLayouts/slideLayout8.xml"/><Relationship Id="rId1" Type="http://schemas.openxmlformats.org/officeDocument/2006/relationships/tags" Target="../tags/tag36.xml"/><Relationship Id="rId6" Type="http://schemas.openxmlformats.org/officeDocument/2006/relationships/image" Target="../media/image63.png"/><Relationship Id="rId5" Type="http://schemas.microsoft.com/office/2007/relationships/hdphoto" Target="../media/hdphoto2.wdp"/><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68.png"/><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69.e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70.e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tags" Target="../tags/tag40.xml"/><Relationship Id="rId5" Type="http://schemas.openxmlformats.org/officeDocument/2006/relationships/image" Target="../media/image72.sv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xml"/><Relationship Id="rId1" Type="http://schemas.openxmlformats.org/officeDocument/2006/relationships/tags" Target="../tags/tag4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xml"/><Relationship Id="rId1" Type="http://schemas.openxmlformats.org/officeDocument/2006/relationships/tags" Target="../tags/tag44.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79.sv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chart" Target="../charts/char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48.xml"/><Relationship Id="rId5" Type="http://schemas.openxmlformats.org/officeDocument/2006/relationships/image" Target="../media/image82.emf"/><Relationship Id="rId4"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tags" Target="../tags/tag49.xml"/><Relationship Id="rId5" Type="http://schemas.openxmlformats.org/officeDocument/2006/relationships/image" Target="../media/image83.emf"/><Relationship Id="rId4"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1.w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84.emf"/><Relationship Id="rId4" Type="http://schemas.openxmlformats.org/officeDocument/2006/relationships/oleObject" Target="../embeddings/oleObject6.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79.sv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78.png"/><Relationship Id="rId5" Type="http://schemas.openxmlformats.org/officeDocument/2006/relationships/image" Target="../media/image85.emf"/><Relationship Id="rId4" Type="http://schemas.openxmlformats.org/officeDocument/2006/relationships/oleObject" Target="../embeddings/oleObject7.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85.emf"/><Relationship Id="rId4" Type="http://schemas.openxmlformats.org/officeDocument/2006/relationships/oleObject" Target="../embeddings/oleObject7.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chart" Target="../charts/char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chart" Target="../charts/chart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chart" Target="../charts/chart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chart" Target="../charts/chart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chart" Target="../charts/char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79.svg"/><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89.emf"/><Relationship Id="rId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23.sv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79.svg"/><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chart" Target="../charts/char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4.xml"/><Relationship Id="rId5" Type="http://schemas.openxmlformats.org/officeDocument/2006/relationships/image" Target="../media/image79.svg"/><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chart" Target="../charts/chart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79.svg"/><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0.xml"/><Relationship Id="rId1" Type="http://schemas.openxmlformats.org/officeDocument/2006/relationships/tags" Target="../tags/tag77.xml"/><Relationship Id="rId4" Type="http://schemas.openxmlformats.org/officeDocument/2006/relationships/chart" Target="../charts/chart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8.xml"/><Relationship Id="rId1" Type="http://schemas.openxmlformats.org/officeDocument/2006/relationships/tags" Target="../tags/tag78.xml"/><Relationship Id="rId4" Type="http://schemas.openxmlformats.org/officeDocument/2006/relationships/chart" Target="../charts/chart1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0.xml"/><Relationship Id="rId1" Type="http://schemas.openxmlformats.org/officeDocument/2006/relationships/tags" Target="../tags/tag7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90.png"/><Relationship Id="rId3" Type="http://schemas.openxmlformats.org/officeDocument/2006/relationships/notesSlide" Target="../notesSlides/notesSlide79.xml"/><Relationship Id="rId7" Type="http://schemas.openxmlformats.org/officeDocument/2006/relationships/image" Target="../media/image53.jpeg"/><Relationship Id="rId12"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52.jpeg"/><Relationship Id="rId11" Type="http://schemas.openxmlformats.org/officeDocument/2006/relationships/image" Target="../media/image76.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xml"/><Relationship Id="rId1" Type="http://schemas.openxmlformats.org/officeDocument/2006/relationships/tags" Target="../tags/tag81.xml"/><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0.xml"/><Relationship Id="rId1" Type="http://schemas.openxmlformats.org/officeDocument/2006/relationships/tags" Target="../tags/tag8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54.jpeg"/><Relationship Id="rId18" Type="http://schemas.openxmlformats.org/officeDocument/2006/relationships/image" Target="../media/image100.png"/><Relationship Id="rId3" Type="http://schemas.openxmlformats.org/officeDocument/2006/relationships/notesSlide" Target="../notesSlides/notesSlide82.xml"/><Relationship Id="rId7" Type="http://schemas.openxmlformats.org/officeDocument/2006/relationships/image" Target="../media/image98.jpeg"/><Relationship Id="rId12" Type="http://schemas.openxmlformats.org/officeDocument/2006/relationships/image" Target="../media/image53.jpeg"/><Relationship Id="rId17" Type="http://schemas.openxmlformats.org/officeDocument/2006/relationships/image" Target="../media/image94.png"/><Relationship Id="rId2" Type="http://schemas.openxmlformats.org/officeDocument/2006/relationships/slideLayout" Target="../slideLayouts/slideLayout10.xml"/><Relationship Id="rId16" Type="http://schemas.openxmlformats.org/officeDocument/2006/relationships/image" Target="../media/image93.png"/><Relationship Id="rId1" Type="http://schemas.openxmlformats.org/officeDocument/2006/relationships/tags" Target="../tags/tag83.xml"/><Relationship Id="rId6" Type="http://schemas.openxmlformats.org/officeDocument/2006/relationships/image" Target="../media/image97.jpeg"/><Relationship Id="rId11" Type="http://schemas.openxmlformats.org/officeDocument/2006/relationships/image" Target="../media/image52.jpeg"/><Relationship Id="rId5" Type="http://schemas.openxmlformats.org/officeDocument/2006/relationships/image" Target="../media/image96.jpeg"/><Relationship Id="rId15" Type="http://schemas.openxmlformats.org/officeDocument/2006/relationships/image" Target="../media/image56.jpeg"/><Relationship Id="rId10" Type="http://schemas.openxmlformats.org/officeDocument/2006/relationships/image" Target="../media/image51.jpeg"/><Relationship Id="rId4" Type="http://schemas.openxmlformats.org/officeDocument/2006/relationships/image" Target="../media/image95.jpeg"/><Relationship Id="rId9" Type="http://schemas.openxmlformats.org/officeDocument/2006/relationships/image" Target="../media/image50.jpeg"/><Relationship Id="rId14" Type="http://schemas.openxmlformats.org/officeDocument/2006/relationships/image" Target="../media/image55.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0.xml"/><Relationship Id="rId1" Type="http://schemas.openxmlformats.org/officeDocument/2006/relationships/tags" Target="../tags/tag84.xml"/><Relationship Id="rId6" Type="http://schemas.openxmlformats.org/officeDocument/2006/relationships/image" Target="../media/image101.png"/><Relationship Id="rId5" Type="http://schemas.openxmlformats.org/officeDocument/2006/relationships/image" Target="../media/image93.png"/><Relationship Id="rId4" Type="http://schemas.openxmlformats.org/officeDocument/2006/relationships/image" Target="../media/image48.png"/></Relationships>
</file>

<file path=ppt/slides/_rels/slide84.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54.jpeg"/><Relationship Id="rId18" Type="http://schemas.openxmlformats.org/officeDocument/2006/relationships/image" Target="../media/image101.png"/><Relationship Id="rId3" Type="http://schemas.openxmlformats.org/officeDocument/2006/relationships/notesSlide" Target="../notesSlides/notesSlide84.xml"/><Relationship Id="rId7" Type="http://schemas.openxmlformats.org/officeDocument/2006/relationships/image" Target="../media/image98.jpeg"/><Relationship Id="rId12" Type="http://schemas.openxmlformats.org/officeDocument/2006/relationships/image" Target="../media/image53.jpeg"/><Relationship Id="rId17" Type="http://schemas.openxmlformats.org/officeDocument/2006/relationships/image" Target="../media/image93.png"/><Relationship Id="rId2" Type="http://schemas.openxmlformats.org/officeDocument/2006/relationships/slideLayout" Target="../slideLayouts/slideLayout10.xml"/><Relationship Id="rId16" Type="http://schemas.openxmlformats.org/officeDocument/2006/relationships/image" Target="../media/image48.png"/><Relationship Id="rId1" Type="http://schemas.openxmlformats.org/officeDocument/2006/relationships/tags" Target="../tags/tag85.xml"/><Relationship Id="rId6" Type="http://schemas.openxmlformats.org/officeDocument/2006/relationships/image" Target="../media/image97.jpeg"/><Relationship Id="rId11" Type="http://schemas.openxmlformats.org/officeDocument/2006/relationships/image" Target="../media/image52.jpeg"/><Relationship Id="rId5" Type="http://schemas.openxmlformats.org/officeDocument/2006/relationships/image" Target="../media/image96.jpeg"/><Relationship Id="rId15" Type="http://schemas.openxmlformats.org/officeDocument/2006/relationships/image" Target="../media/image56.jpeg"/><Relationship Id="rId10" Type="http://schemas.openxmlformats.org/officeDocument/2006/relationships/image" Target="../media/image51.jpeg"/><Relationship Id="rId4" Type="http://schemas.openxmlformats.org/officeDocument/2006/relationships/image" Target="../media/image95.jpeg"/><Relationship Id="rId9" Type="http://schemas.openxmlformats.org/officeDocument/2006/relationships/image" Target="../media/image50.jpeg"/><Relationship Id="rId14" Type="http://schemas.openxmlformats.org/officeDocument/2006/relationships/image" Target="../media/image55.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86.xml"/><Relationship Id="rId4" Type="http://schemas.openxmlformats.org/officeDocument/2006/relationships/image" Target="../media/image102.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xml"/><Relationship Id="rId1" Type="http://schemas.openxmlformats.org/officeDocument/2006/relationships/tags" Target="../tags/tag87.xml"/><Relationship Id="rId4" Type="http://schemas.openxmlformats.org/officeDocument/2006/relationships/image" Target="../media/image103.png"/></Relationships>
</file>

<file path=ppt/slides/_rels/slide8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87.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3.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10.xml"/><Relationship Id="rId4" Type="http://schemas.openxmlformats.org/officeDocument/2006/relationships/image" Target="../media/image26.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2.xml"/><Relationship Id="rId5" Type="http://schemas.openxmlformats.org/officeDocument/2006/relationships/image" Target="../media/image21.wmf"/><Relationship Id="rId4"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oAutofit/>
          </a:bodyPr>
          <a:lstStyle/>
          <a:p>
            <a:pPr algn="l"/>
            <a:r>
              <a:rPr lang="en-US" dirty="0"/>
              <a:t>Building Primary (Tier 1) Prevention Efforts: </a:t>
            </a:r>
            <a:br>
              <a:rPr lang="en-US" dirty="0"/>
            </a:br>
            <a:r>
              <a:rPr lang="en-US" sz="5400" dirty="0"/>
              <a:t>Monitoring</a:t>
            </a:r>
            <a:endParaRPr lang="en-US" dirty="0"/>
          </a:p>
        </p:txBody>
      </p:sp>
      <p:sp>
        <p:nvSpPr>
          <p:cNvPr id="4" name="Text Placeholder 3"/>
          <p:cNvSpPr>
            <a:spLocks noGrp="1"/>
          </p:cNvSpPr>
          <p:nvPr>
            <p:ph type="subTitle" idx="1"/>
          </p:nvPr>
        </p:nvSpPr>
        <p:spPr>
          <a:xfrm>
            <a:off x="838200" y="3602038"/>
            <a:ext cx="10515600" cy="1655762"/>
          </a:xfrm>
        </p:spPr>
        <p:txBody>
          <a:bodyPr/>
          <a:lstStyle/>
          <a:p>
            <a:pPr algn="l"/>
            <a:r>
              <a:rPr lang="en-US"/>
              <a:t>Ci3T Professional Learning Series Session 3</a:t>
            </a:r>
          </a:p>
        </p:txBody>
      </p:sp>
    </p:spTree>
    <p:custDataLst>
      <p:tags r:id="rId1"/>
    </p:custDataLst>
    <p:extLst>
      <p:ext uri="{BB962C8B-B14F-4D97-AF65-F5344CB8AC3E}">
        <p14:creationId xmlns:p14="http://schemas.microsoft.com/office/powerpoint/2010/main" val="2018520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Tape measure">
            <a:extLst>
              <a:ext uri="{FF2B5EF4-FFF2-40B4-BE49-F238E27FC236}">
                <a16:creationId xmlns:a16="http://schemas.microsoft.com/office/drawing/2014/main" id="{5B9E18E2-E9F1-FE43-A786-FB89EB71A998}"/>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t="9066" b="9066"/>
          <a:stretch/>
        </p:blipFill>
        <p:spPr>
          <a:xfrm>
            <a:off x="0" y="0"/>
            <a:ext cx="3925956" cy="6858000"/>
          </a:xfrm>
          <a:prstGeom prst="rect">
            <a:avLst/>
          </a:prstGeom>
        </p:spPr>
      </p:pic>
      <p:sp>
        <p:nvSpPr>
          <p:cNvPr id="2" name="Title 1"/>
          <p:cNvSpPr>
            <a:spLocks noGrp="1"/>
          </p:cNvSpPr>
          <p:nvPr>
            <p:ph type="title"/>
          </p:nvPr>
        </p:nvSpPr>
        <p:spPr>
          <a:xfrm>
            <a:off x="838200" y="365125"/>
            <a:ext cx="10515600" cy="1325563"/>
          </a:xfrm>
        </p:spPr>
        <p:txBody>
          <a:bodyPr/>
          <a:lstStyle/>
          <a:p>
            <a:r>
              <a:rPr lang="en-US"/>
              <a:t>Procedures for Monitoring</a:t>
            </a:r>
          </a:p>
        </p:txBody>
      </p:sp>
      <p:sp>
        <p:nvSpPr>
          <p:cNvPr id="3" name="Content Placeholder 2"/>
          <p:cNvSpPr>
            <a:spLocks noGrp="1"/>
          </p:cNvSpPr>
          <p:nvPr>
            <p:ph idx="1"/>
          </p:nvPr>
        </p:nvSpPr>
        <p:spPr>
          <a:xfrm>
            <a:off x="838200" y="1825624"/>
            <a:ext cx="10515600" cy="5032375"/>
          </a:xfrm>
        </p:spPr>
        <p:txBody>
          <a:bodyPr>
            <a:normAutofit/>
          </a:bodyPr>
          <a:lstStyle/>
          <a:p>
            <a:r>
              <a:rPr lang="en-US"/>
              <a:t>How will you know if the plan is</a:t>
            </a:r>
          </a:p>
          <a:p>
            <a:pPr lvl="1"/>
            <a:r>
              <a:rPr lang="en-US"/>
              <a:t>improving academic outcomes?</a:t>
            </a:r>
          </a:p>
          <a:p>
            <a:pPr lvl="1"/>
            <a:r>
              <a:rPr lang="en-US"/>
              <a:t>reducing problem behaviors?</a:t>
            </a:r>
          </a:p>
          <a:p>
            <a:pPr lvl="1"/>
            <a:r>
              <a:rPr lang="en-US"/>
              <a:t>improving social interactions?</a:t>
            </a:r>
          </a:p>
          <a:p>
            <a:r>
              <a:rPr lang="en-US"/>
              <a:t>How will you monitor performance over time for your school and for individual students?</a:t>
            </a:r>
          </a:p>
          <a:p>
            <a:r>
              <a:rPr lang="en-US"/>
              <a:t>How will you find and assist students who need additional academic support (remediation or enrichment)? </a:t>
            </a:r>
          </a:p>
          <a:p>
            <a:r>
              <a:rPr lang="en-US"/>
              <a:t>How will you find and assist students with externalizing </a:t>
            </a:r>
            <a:br>
              <a:rPr lang="en-US"/>
            </a:br>
            <a:r>
              <a:rPr lang="en-US"/>
              <a:t>(e.g., noncompliance, aggression) and internalizing difficulties (e.g., extreme shyness, anxiety)?</a:t>
            </a:r>
          </a:p>
        </p:txBody>
      </p:sp>
      <p:grpSp>
        <p:nvGrpSpPr>
          <p:cNvPr id="28" name="Group 27">
            <a:extLst>
              <a:ext uri="{FF2B5EF4-FFF2-40B4-BE49-F238E27FC236}">
                <a16:creationId xmlns:a16="http://schemas.microsoft.com/office/drawing/2014/main" id="{DF39985E-D448-5A43-B716-F84904E5F582}"/>
              </a:ext>
            </a:extLst>
          </p:cNvPr>
          <p:cNvGrpSpPr/>
          <p:nvPr/>
        </p:nvGrpSpPr>
        <p:grpSpPr>
          <a:xfrm>
            <a:off x="7588684" y="1421413"/>
            <a:ext cx="2517647" cy="1219588"/>
            <a:chOff x="5749385" y="1723032"/>
            <a:chExt cx="2517647" cy="1219588"/>
          </a:xfrm>
        </p:grpSpPr>
        <p:cxnSp>
          <p:nvCxnSpPr>
            <p:cNvPr id="11" name="Elbow Connector 10">
              <a:extLst>
                <a:ext uri="{FF2B5EF4-FFF2-40B4-BE49-F238E27FC236}">
                  <a16:creationId xmlns:a16="http://schemas.microsoft.com/office/drawing/2014/main" id="{11764D45-2C23-CB41-9148-A9FB20BFA429}"/>
                </a:ext>
              </a:extLst>
            </p:cNvPr>
            <p:cNvCxnSpPr>
              <a:cxnSpLocks/>
            </p:cNvCxnSpPr>
            <p:nvPr/>
          </p:nvCxnSpPr>
          <p:spPr>
            <a:xfrm rot="23400000" flipV="1">
              <a:off x="5858838" y="2484143"/>
              <a:ext cx="2068372" cy="458477"/>
            </a:xfrm>
            <a:prstGeom prst="bentConnector3">
              <a:avLst>
                <a:gd name="adj1" fmla="val 35912"/>
              </a:avLst>
            </a:prstGeom>
            <a:ln w="76200">
              <a:solidFill>
                <a:srgbClr val="FF000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7">
              <a:extLst>
                <a:ext uri="{FF2B5EF4-FFF2-40B4-BE49-F238E27FC236}">
                  <a16:creationId xmlns:a16="http://schemas.microsoft.com/office/drawing/2014/main" id="{BB4D7585-2554-0741-A158-5D1A6CD72157}"/>
                </a:ext>
              </a:extLst>
            </p:cNvPr>
            <p:cNvCxnSpPr>
              <a:cxnSpLocks/>
            </p:cNvCxnSpPr>
            <p:nvPr/>
          </p:nvCxnSpPr>
          <p:spPr>
            <a:xfrm rot="18900000">
              <a:off x="5749385" y="1723032"/>
              <a:ext cx="2517647" cy="665562"/>
            </a:xfrm>
            <a:prstGeom prst="bentConnector3">
              <a:avLst>
                <a:gd name="adj1" fmla="val 2246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Graphic 26" title="Seasons: fall winter spring">
            <a:extLst>
              <a:ext uri="{FF2B5EF4-FFF2-40B4-BE49-F238E27FC236}">
                <a16:creationId xmlns:a16="http://schemas.microsoft.com/office/drawing/2014/main" id="{AAAD7BAB-EB88-B640-A7CB-3E3615D374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81042" y="2799828"/>
            <a:ext cx="619478" cy="1713244"/>
          </a:xfrm>
          <a:prstGeom prst="rect">
            <a:avLst/>
          </a:prstGeom>
        </p:spPr>
      </p:pic>
    </p:spTree>
    <p:custDataLst>
      <p:tags r:id="rId1"/>
    </p:custDataLst>
    <p:extLst>
      <p:ext uri="{BB962C8B-B14F-4D97-AF65-F5344CB8AC3E}">
        <p14:creationId xmlns:p14="http://schemas.microsoft.com/office/powerpoint/2010/main" val="188038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Use of Schoolwide Data</a:t>
            </a:r>
          </a:p>
        </p:txBody>
      </p:sp>
      <p:graphicFrame>
        <p:nvGraphicFramePr>
          <p:cNvPr id="4" name="Diagram 2">
            <a:extLst>
              <a:ext uri="{FF2B5EF4-FFF2-40B4-BE49-F238E27FC236}">
                <a16:creationId xmlns:a16="http://schemas.microsoft.com/office/drawing/2014/main" id="{0B27DEA4-3B6A-94C6-F40E-E2609E633AE6}"/>
              </a:ext>
            </a:extLst>
          </p:cNvPr>
          <p:cNvGraphicFramePr/>
          <p:nvPr>
            <p:extLst>
              <p:ext uri="{D42A27DB-BD31-4B8C-83A1-F6EECF244321}">
                <p14:modId xmlns:p14="http://schemas.microsoft.com/office/powerpoint/2010/main" val="235881467"/>
              </p:ext>
            </p:extLst>
          </p:nvPr>
        </p:nvGraphicFramePr>
        <p:xfrm>
          <a:off x="942973" y="1626394"/>
          <a:ext cx="10284470" cy="4749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7875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tion of 3D person holding larger than life magnifying glass." title="Magnifying glass">
            <a:extLst>
              <a:ext uri="{FF2B5EF4-FFF2-40B4-BE49-F238E27FC236}">
                <a16:creationId xmlns:a16="http://schemas.microsoft.com/office/drawing/2014/main" id="{52154D31-68AC-8245-A885-421CDDD2C2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0" r="10657"/>
          <a:stretch/>
        </p:blipFill>
        <p:spPr>
          <a:xfrm>
            <a:off x="9569602" y="3618569"/>
            <a:ext cx="2622398" cy="3239431"/>
          </a:xfrm>
          <a:prstGeom prst="rect">
            <a:avLst/>
          </a:prstGeom>
        </p:spPr>
      </p:pic>
      <p:sp>
        <p:nvSpPr>
          <p:cNvPr id="2" name="Title 1"/>
          <p:cNvSpPr>
            <a:spLocks noGrp="1"/>
          </p:cNvSpPr>
          <p:nvPr>
            <p:ph type="title"/>
          </p:nvPr>
        </p:nvSpPr>
        <p:spPr>
          <a:xfrm>
            <a:off x="831850" y="1709738"/>
            <a:ext cx="10059927" cy="2852737"/>
          </a:xfrm>
        </p:spPr>
        <p:txBody>
          <a:bodyPr>
            <a:normAutofit/>
          </a:bodyPr>
          <a:lstStyle/>
          <a:p>
            <a:r>
              <a:rPr lang="en-US"/>
              <a:t>How do we evaluate our Ci3T model? </a:t>
            </a:r>
          </a:p>
        </p:txBody>
      </p:sp>
      <p:sp>
        <p:nvSpPr>
          <p:cNvPr id="3" name="Text Placeholder 2"/>
          <p:cNvSpPr>
            <a:spLocks noGrp="1"/>
          </p:cNvSpPr>
          <p:nvPr>
            <p:ph type="body" idx="1"/>
          </p:nvPr>
        </p:nvSpPr>
        <p:spPr>
          <a:xfrm>
            <a:off x="831850" y="4589463"/>
            <a:ext cx="10515600" cy="1500187"/>
          </a:xfrm>
        </p:spPr>
        <p:txBody>
          <a:bodyPr/>
          <a:lstStyle/>
          <a:p>
            <a:r>
              <a:rPr lang="en-US"/>
              <a:t>Academic, behavior, social, and program implementation measures</a:t>
            </a:r>
          </a:p>
        </p:txBody>
      </p:sp>
    </p:spTree>
    <p:custDataLst>
      <p:tags r:id="rId1"/>
    </p:custDataLst>
    <p:extLst>
      <p:ext uri="{BB962C8B-B14F-4D97-AF65-F5344CB8AC3E}">
        <p14:creationId xmlns:p14="http://schemas.microsoft.com/office/powerpoint/2010/main" val="3869437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US"/>
              <a:t>Procedures for</a:t>
            </a:r>
            <a:br>
              <a:rPr lang="en-US"/>
            </a:br>
            <a:r>
              <a:rPr lang="en-US"/>
              <a:t>Monitoring</a:t>
            </a:r>
          </a:p>
        </p:txBody>
      </p:sp>
      <p:sp>
        <p:nvSpPr>
          <p:cNvPr id="19" name="Oval 18">
            <a:extLst>
              <a:ext uri="{FF2B5EF4-FFF2-40B4-BE49-F238E27FC236}">
                <a16:creationId xmlns:a16="http://schemas.microsoft.com/office/drawing/2014/main" id="{D9E5EF39-DB21-F544-926C-CD1633A43734}"/>
              </a:ext>
            </a:extLst>
          </p:cNvPr>
          <p:cNvSpPr>
            <a:spLocks noChangeAspect="1"/>
          </p:cNvSpPr>
          <p:nvPr/>
        </p:nvSpPr>
        <p:spPr>
          <a:xfrm>
            <a:off x="4625733" y="405170"/>
            <a:ext cx="2926080" cy="2926080"/>
          </a:xfrm>
          <a:prstGeom prst="ellipse">
            <a:avLst/>
          </a:prstGeom>
          <a:gradFill flip="none" rotWithShape="1">
            <a:gsLst>
              <a:gs pos="0">
                <a:schemeClr val="accent4"/>
              </a:gs>
              <a:gs pos="48000">
                <a:srgbClr val="A5A5A5">
                  <a:lumMod val="97000"/>
                  <a:lumOff val="3000"/>
                </a:srgbClr>
              </a:gs>
              <a:gs pos="100000">
                <a:srgbClr val="A5A5A5">
                  <a:lumMod val="60000"/>
                  <a:lumOff val="40000"/>
                </a:srgb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4100" kern="1200"/>
              <a:t>Academic</a:t>
            </a:r>
          </a:p>
        </p:txBody>
      </p:sp>
      <p:sp>
        <p:nvSpPr>
          <p:cNvPr id="20" name="Oval 19">
            <a:extLst>
              <a:ext uri="{FF2B5EF4-FFF2-40B4-BE49-F238E27FC236}">
                <a16:creationId xmlns:a16="http://schemas.microsoft.com/office/drawing/2014/main" id="{1C5C60FA-572E-AF42-9CA7-A53FBDB7FFAB}"/>
              </a:ext>
            </a:extLst>
          </p:cNvPr>
          <p:cNvSpPr>
            <a:spLocks noChangeAspect="1"/>
          </p:cNvSpPr>
          <p:nvPr/>
        </p:nvSpPr>
        <p:spPr>
          <a:xfrm>
            <a:off x="3058246" y="3128079"/>
            <a:ext cx="2926080" cy="2926080"/>
          </a:xfrm>
          <a:prstGeom prst="ellipse">
            <a:avLst/>
          </a:prstGeom>
          <a:gradFill flip="none" rotWithShape="1">
            <a:gsLst>
              <a:gs pos="0">
                <a:schemeClr val="accent5"/>
              </a:gs>
              <a:gs pos="48000">
                <a:srgbClr val="5B9BD5">
                  <a:lumMod val="97000"/>
                  <a:lumOff val="3000"/>
                </a:srgbClr>
              </a:gs>
              <a:gs pos="100000">
                <a:srgbClr val="5B9BD5">
                  <a:lumMod val="60000"/>
                  <a:lumOff val="40000"/>
                </a:srgb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4100" kern="1200"/>
              <a:t>Behavior</a:t>
            </a:r>
          </a:p>
        </p:txBody>
      </p:sp>
      <p:sp>
        <p:nvSpPr>
          <p:cNvPr id="21" name="Oval 20">
            <a:extLst>
              <a:ext uri="{FF2B5EF4-FFF2-40B4-BE49-F238E27FC236}">
                <a16:creationId xmlns:a16="http://schemas.microsoft.com/office/drawing/2014/main" id="{7292A371-1363-4C47-B8F5-2C60AB4552DA}"/>
              </a:ext>
            </a:extLst>
          </p:cNvPr>
          <p:cNvSpPr>
            <a:spLocks noChangeAspect="1"/>
          </p:cNvSpPr>
          <p:nvPr/>
        </p:nvSpPr>
        <p:spPr>
          <a:xfrm>
            <a:off x="6207673" y="3128079"/>
            <a:ext cx="2926080" cy="2926080"/>
          </a:xfrm>
          <a:prstGeom prst="ellipse">
            <a:avLst/>
          </a:prstGeom>
          <a:gradFill flip="none" rotWithShape="1">
            <a:gsLst>
              <a:gs pos="0">
                <a:schemeClr val="accent6"/>
              </a:gs>
              <a:gs pos="48000">
                <a:srgbClr val="70AD47">
                  <a:lumMod val="97000"/>
                  <a:lumOff val="3000"/>
                </a:srgbClr>
              </a:gs>
              <a:gs pos="100000">
                <a:srgbClr val="70AD47">
                  <a:lumMod val="60000"/>
                  <a:lumOff val="40000"/>
                </a:srgb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4100" kern="1200"/>
              <a:t>Social</a:t>
            </a:r>
          </a:p>
        </p:txBody>
      </p:sp>
      <p:sp>
        <p:nvSpPr>
          <p:cNvPr id="22" name="Circular Arrow 7">
            <a:extLst>
              <a:ext uri="{FF2B5EF4-FFF2-40B4-BE49-F238E27FC236}">
                <a16:creationId xmlns:a16="http://schemas.microsoft.com/office/drawing/2014/main" id="{9AD3933D-47D0-2A4A-A8ED-608943ABF5A6}"/>
              </a:ext>
            </a:extLst>
          </p:cNvPr>
          <p:cNvSpPr/>
          <p:nvPr/>
        </p:nvSpPr>
        <p:spPr>
          <a:xfrm rot="10800000">
            <a:off x="3439917" y="1107859"/>
            <a:ext cx="5138977" cy="5138977"/>
          </a:xfrm>
          <a:prstGeom prst="circularArrow">
            <a:avLst>
              <a:gd name="adj1" fmla="val 8253"/>
              <a:gd name="adj2" fmla="val 576535"/>
              <a:gd name="adj3" fmla="val 2961940"/>
              <a:gd name="adj4" fmla="val 53006"/>
              <a:gd name="adj5" fmla="val 9629"/>
            </a:avLst>
          </a:prstGeom>
          <a:solidFill>
            <a:sysClr val="window" lastClr="FFFFFF">
              <a:alpha val="25000"/>
            </a:sysClr>
          </a:solidFill>
          <a:ln w="38100" cap="flat" cmpd="sng" algn="ctr">
            <a:solidFill>
              <a:schemeClr val="accent4"/>
            </a:solidFill>
            <a:prstDash val="solid"/>
            <a:miter lim="800000"/>
          </a:ln>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23" name="Circular Arrow 8">
            <a:extLst>
              <a:ext uri="{FF2B5EF4-FFF2-40B4-BE49-F238E27FC236}">
                <a16:creationId xmlns:a16="http://schemas.microsoft.com/office/drawing/2014/main" id="{DFC5E612-63E1-9144-AC10-6A33D8DBBA41}"/>
              </a:ext>
            </a:extLst>
          </p:cNvPr>
          <p:cNvSpPr/>
          <p:nvPr/>
        </p:nvSpPr>
        <p:spPr>
          <a:xfrm rot="10800000">
            <a:off x="3696103" y="1107859"/>
            <a:ext cx="5138977" cy="5138977"/>
          </a:xfrm>
          <a:prstGeom prst="circularArrow">
            <a:avLst>
              <a:gd name="adj1" fmla="val 8253"/>
              <a:gd name="adj2" fmla="val 576535"/>
              <a:gd name="adj3" fmla="val 10170459"/>
              <a:gd name="adj4" fmla="val 7261524"/>
              <a:gd name="adj5" fmla="val 9629"/>
            </a:avLst>
          </a:prstGeom>
          <a:solidFill>
            <a:sysClr val="window" lastClr="FFFFFF">
              <a:alpha val="25000"/>
            </a:sysClr>
          </a:solidFill>
          <a:ln w="38100" cap="flat" cmpd="sng" algn="ctr">
            <a:solidFill>
              <a:schemeClr val="accent6"/>
            </a:solidFill>
            <a:prstDash val="solid"/>
            <a:miter lim="800000"/>
          </a:ln>
          <a:effectLst/>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a:lstStyle/>
          <a:p>
            <a:endParaRPr lang="en-US"/>
          </a:p>
        </p:txBody>
      </p:sp>
      <p:sp>
        <p:nvSpPr>
          <p:cNvPr id="24" name="Circular Arrow 9">
            <a:extLst>
              <a:ext uri="{FF2B5EF4-FFF2-40B4-BE49-F238E27FC236}">
                <a16:creationId xmlns:a16="http://schemas.microsoft.com/office/drawing/2014/main" id="{2F062D69-6CB7-2749-BE5C-8127F7D5C801}"/>
              </a:ext>
            </a:extLst>
          </p:cNvPr>
          <p:cNvSpPr/>
          <p:nvPr/>
        </p:nvSpPr>
        <p:spPr>
          <a:xfrm rot="11273190">
            <a:off x="3446668" y="1313853"/>
            <a:ext cx="5138977" cy="5138977"/>
          </a:xfrm>
          <a:prstGeom prst="circularArrow">
            <a:avLst>
              <a:gd name="adj1" fmla="val 8253"/>
              <a:gd name="adj2" fmla="val 576535"/>
              <a:gd name="adj3" fmla="val 16854933"/>
              <a:gd name="adj4" fmla="val 13847366"/>
              <a:gd name="adj5" fmla="val 9629"/>
            </a:avLst>
          </a:prstGeom>
          <a:solidFill>
            <a:sysClr val="window" lastClr="FFFFFF">
              <a:alpha val="25000"/>
            </a:sysClr>
          </a:solidFill>
          <a:ln w="38100" cap="flat" cmpd="sng" algn="ctr">
            <a:solidFill>
              <a:schemeClr val="accent5"/>
            </a:solidFill>
            <a:prstDash val="solid"/>
            <a:miter lim="800000"/>
          </a:ln>
          <a:effectLst/>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a:lstStyle/>
          <a:p>
            <a:endParaRPr lang="en-US"/>
          </a:p>
        </p:txBody>
      </p:sp>
    </p:spTree>
    <p:custDataLst>
      <p:tags r:id="rId1"/>
    </p:custDataLst>
    <p:extLst>
      <p:ext uri="{BB962C8B-B14F-4D97-AF65-F5344CB8AC3E}">
        <p14:creationId xmlns:p14="http://schemas.microsoft.com/office/powerpoint/2010/main" val="1019357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67439A3-4785-A9F0-432D-9FBA47347218}"/>
              </a:ext>
            </a:extLst>
          </p:cNvPr>
          <p:cNvSpPr>
            <a:spLocks noChangeAspect="1"/>
          </p:cNvSpPr>
          <p:nvPr/>
        </p:nvSpPr>
        <p:spPr>
          <a:xfrm>
            <a:off x="3461147" y="1319561"/>
            <a:ext cx="5269706" cy="5334000"/>
          </a:xfrm>
          <a:prstGeom prst="ellipse">
            <a:avLst/>
          </a:prstGeom>
          <a:gradFill flip="none" rotWithShape="1">
            <a:gsLst>
              <a:gs pos="0">
                <a:schemeClr val="accent4">
                  <a:alpha val="0"/>
                </a:schemeClr>
              </a:gs>
              <a:gs pos="48000">
                <a:srgbClr val="A5A5A5">
                  <a:lumMod val="97000"/>
                  <a:lumOff val="3000"/>
                  <a:alpha val="0"/>
                </a:srgbClr>
              </a:gs>
              <a:gs pos="100000">
                <a:srgbClr val="A5A5A5">
                  <a:lumMod val="60000"/>
                  <a:lumOff val="40000"/>
                  <a:alpha val="0"/>
                </a:srgb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4100" kern="1200"/>
              <a:t>Academic</a:t>
            </a:r>
          </a:p>
        </p:txBody>
      </p:sp>
      <p:sp>
        <p:nvSpPr>
          <p:cNvPr id="2" name="Title 1"/>
          <p:cNvSpPr>
            <a:spLocks noGrp="1"/>
          </p:cNvSpPr>
          <p:nvPr>
            <p:ph type="title"/>
          </p:nvPr>
        </p:nvSpPr>
        <p:spPr/>
        <p:txBody>
          <a:bodyPr/>
          <a:lstStyle/>
          <a:p>
            <a:r>
              <a:rPr lang="en-US"/>
              <a:t>Procedures for Monitoring</a:t>
            </a:r>
          </a:p>
        </p:txBody>
      </p:sp>
      <p:sp>
        <p:nvSpPr>
          <p:cNvPr id="6" name="Oval 5">
            <a:extLst>
              <a:ext uri="{FF2B5EF4-FFF2-40B4-BE49-F238E27FC236}">
                <a16:creationId xmlns:a16="http://schemas.microsoft.com/office/drawing/2014/main" id="{2F330339-6314-4DC6-D730-B9C1951A8DA9}"/>
              </a:ext>
            </a:extLst>
          </p:cNvPr>
          <p:cNvSpPr/>
          <p:nvPr/>
        </p:nvSpPr>
        <p:spPr>
          <a:xfrm>
            <a:off x="3461147" y="1319561"/>
            <a:ext cx="5269706" cy="5334000"/>
          </a:xfrm>
          <a:prstGeom prst="ellipse">
            <a:avLst/>
          </a:prstGeom>
          <a:gradFill flip="none" rotWithShape="1">
            <a:gsLst>
              <a:gs pos="0">
                <a:schemeClr val="accent4">
                  <a:alpha val="50000"/>
                </a:schemeClr>
              </a:gs>
              <a:gs pos="47000">
                <a:srgbClr val="A5A5A5">
                  <a:lumMod val="97000"/>
                  <a:lumOff val="3000"/>
                  <a:alpha val="50000"/>
                </a:srgbClr>
              </a:gs>
              <a:gs pos="100000">
                <a:srgbClr val="A5A5A5">
                  <a:lumMod val="60000"/>
                  <a:lumOff val="40000"/>
                  <a:alpha val="50000"/>
                </a:srgb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wrap="none" lIns="0" tIns="0" rIns="0" bIns="0"/>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lvl="0" algn="ctr" defTabSz="1778000">
              <a:lnSpc>
                <a:spcPct val="90000"/>
              </a:lnSpc>
              <a:spcBef>
                <a:spcPct val="0"/>
              </a:spcBef>
              <a:spcAft>
                <a:spcPct val="35000"/>
              </a:spcAft>
            </a:pPr>
            <a:r>
              <a:rPr lang="en-US" sz="3200" u="sng">
                <a:solidFill>
                  <a:schemeClr val="tx1"/>
                </a:solidFill>
                <a:latin typeface="+mn-lt"/>
              </a:rPr>
              <a:t>Academic:</a:t>
            </a:r>
          </a:p>
          <a:p>
            <a:pPr lvl="0" algn="ctr" defTabSz="1778000">
              <a:lnSpc>
                <a:spcPct val="90000"/>
              </a:lnSpc>
              <a:spcBef>
                <a:spcPct val="0"/>
              </a:spcBef>
              <a:spcAft>
                <a:spcPct val="35000"/>
              </a:spcAft>
            </a:pPr>
            <a:r>
              <a:rPr lang="en-US" sz="2400">
                <a:solidFill>
                  <a:schemeClr val="tx1"/>
                </a:solidFill>
                <a:latin typeface="+mn-lt"/>
              </a:rPr>
              <a:t>Curriculum-based measures </a:t>
            </a:r>
          </a:p>
          <a:p>
            <a:pPr lvl="0" algn="ctr" defTabSz="1778000">
              <a:lnSpc>
                <a:spcPct val="90000"/>
              </a:lnSpc>
              <a:spcBef>
                <a:spcPct val="0"/>
              </a:spcBef>
              <a:spcAft>
                <a:spcPct val="35000"/>
              </a:spcAft>
            </a:pPr>
            <a:r>
              <a:rPr lang="en-US" sz="2400">
                <a:solidFill>
                  <a:schemeClr val="tx1"/>
                </a:solidFill>
                <a:latin typeface="+mn-lt"/>
              </a:rPr>
              <a:t>District assessments</a:t>
            </a:r>
          </a:p>
          <a:p>
            <a:pPr lvl="0" algn="ctr" defTabSz="1778000">
              <a:lnSpc>
                <a:spcPct val="90000"/>
              </a:lnSpc>
              <a:spcBef>
                <a:spcPct val="0"/>
              </a:spcBef>
              <a:spcAft>
                <a:spcPct val="35000"/>
              </a:spcAft>
            </a:pPr>
            <a:r>
              <a:rPr lang="en-US" sz="2400">
                <a:solidFill>
                  <a:schemeClr val="tx1"/>
                </a:solidFill>
                <a:latin typeface="+mn-lt"/>
              </a:rPr>
              <a:t>State achievement assessment </a:t>
            </a:r>
          </a:p>
          <a:p>
            <a:pPr lvl="0" algn="ctr" defTabSz="1778000">
              <a:lnSpc>
                <a:spcPct val="90000"/>
              </a:lnSpc>
              <a:spcBef>
                <a:spcPct val="0"/>
              </a:spcBef>
              <a:spcAft>
                <a:spcPct val="35000"/>
              </a:spcAft>
            </a:pPr>
            <a:r>
              <a:rPr lang="en-US" sz="2400">
                <a:solidFill>
                  <a:schemeClr val="tx1"/>
                </a:solidFill>
                <a:latin typeface="+mn-lt"/>
              </a:rPr>
              <a:t>Grade point average (GPA)</a:t>
            </a:r>
          </a:p>
          <a:p>
            <a:pPr lvl="0" algn="ctr" defTabSz="1778000">
              <a:lnSpc>
                <a:spcPct val="90000"/>
              </a:lnSpc>
              <a:spcBef>
                <a:spcPct val="0"/>
              </a:spcBef>
              <a:spcAft>
                <a:spcPct val="35000"/>
              </a:spcAft>
            </a:pPr>
            <a:r>
              <a:rPr lang="en-US" sz="2400">
                <a:solidFill>
                  <a:schemeClr val="tx1"/>
                </a:solidFill>
                <a:latin typeface="+mn-lt"/>
              </a:rPr>
              <a:t>AP exams/ACT or SAT  scores</a:t>
            </a:r>
          </a:p>
          <a:p>
            <a:pPr lvl="0" algn="ctr" defTabSz="1778000">
              <a:lnSpc>
                <a:spcPct val="90000"/>
              </a:lnSpc>
              <a:spcBef>
                <a:spcPct val="0"/>
              </a:spcBef>
              <a:spcAft>
                <a:spcPct val="35000"/>
              </a:spcAft>
            </a:pPr>
            <a:r>
              <a:rPr lang="en-US" sz="2400">
                <a:solidFill>
                  <a:schemeClr val="tx1"/>
                </a:solidFill>
                <a:latin typeface="+mn-lt"/>
              </a:rPr>
              <a:t>Referrals to student intervention</a:t>
            </a:r>
            <a:br>
              <a:rPr lang="en-US" sz="2400">
                <a:solidFill>
                  <a:schemeClr val="tx1"/>
                </a:solidFill>
                <a:latin typeface="+mn-lt"/>
              </a:rPr>
            </a:br>
            <a:r>
              <a:rPr lang="en-US" sz="2400">
                <a:solidFill>
                  <a:schemeClr val="tx1"/>
                </a:solidFill>
                <a:latin typeface="+mn-lt"/>
              </a:rPr>
              <a:t>teams</a:t>
            </a:r>
          </a:p>
          <a:p>
            <a:pPr lvl="0" algn="ctr" defTabSz="1778000">
              <a:lnSpc>
                <a:spcPct val="90000"/>
              </a:lnSpc>
              <a:spcBef>
                <a:spcPct val="0"/>
              </a:spcBef>
              <a:spcAft>
                <a:spcPct val="35000"/>
              </a:spcAft>
            </a:pPr>
            <a:r>
              <a:rPr lang="en-US" sz="2400">
                <a:solidFill>
                  <a:schemeClr val="tx1"/>
                </a:solidFill>
                <a:latin typeface="+mn-lt"/>
              </a:rPr>
              <a:t>Course failures</a:t>
            </a:r>
            <a:endParaRPr lang="en-US" sz="4000">
              <a:solidFill>
                <a:schemeClr val="tx1"/>
              </a:solidFill>
              <a:latin typeface="+mn-lt"/>
            </a:endParaRPr>
          </a:p>
        </p:txBody>
      </p:sp>
    </p:spTree>
    <p:custDataLst>
      <p:tags r:id="rId1"/>
    </p:custDataLst>
    <p:extLst>
      <p:ext uri="{BB962C8B-B14F-4D97-AF65-F5344CB8AC3E}">
        <p14:creationId xmlns:p14="http://schemas.microsoft.com/office/powerpoint/2010/main" val="3940786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Procedures for Monitoring</a:t>
            </a:r>
          </a:p>
        </p:txBody>
      </p:sp>
      <p:sp>
        <p:nvSpPr>
          <p:cNvPr id="4" name="Oval 3"/>
          <p:cNvSpPr/>
          <p:nvPr/>
        </p:nvSpPr>
        <p:spPr>
          <a:xfrm>
            <a:off x="3461147" y="1334219"/>
            <a:ext cx="5269706" cy="5334000"/>
          </a:xfrm>
          <a:prstGeom prst="ellipse">
            <a:avLst/>
          </a:prstGeom>
          <a:gradFill flip="none" rotWithShape="1">
            <a:gsLst>
              <a:gs pos="0">
                <a:schemeClr val="accent6">
                  <a:lumMod val="67000"/>
                </a:schemeClr>
              </a:gs>
              <a:gs pos="48000">
                <a:schemeClr val="accent6"/>
              </a:gs>
              <a:gs pos="100000">
                <a:schemeClr val="accent6">
                  <a:lumMod val="60000"/>
                  <a:lumOff val="40000"/>
                </a:schemeClr>
              </a:gs>
            </a:gsLst>
            <a:lin ang="16200000" scaled="1"/>
            <a:tileRect/>
          </a:gradFill>
          <a:ln w="38100">
            <a:solidFill>
              <a:schemeClr val="bg1"/>
            </a:solidFill>
          </a:ln>
        </p:spPr>
        <p:style>
          <a:lnRef idx="0">
            <a:scrgbClr r="0" g="0" b="0"/>
          </a:lnRef>
          <a:fillRef idx="0">
            <a:scrgbClr r="0" g="0" b="0"/>
          </a:fillRef>
          <a:effectRef idx="0">
            <a:scrgbClr r="0" g="0" b="0"/>
          </a:effectRef>
          <a:fontRef idx="minor">
            <a:schemeClr val="lt1"/>
          </a:fontRef>
        </p:style>
        <p:txBody>
          <a:bodyPr wrap="none" lIns="0" tIns="0" rIns="0" bIns="0"/>
          <a:lstStyle/>
          <a:p>
            <a:pPr lvl="0" algn="ctr" defTabSz="1778000">
              <a:lnSpc>
                <a:spcPct val="90000"/>
              </a:lnSpc>
              <a:spcBef>
                <a:spcPct val="0"/>
              </a:spcBef>
              <a:spcAft>
                <a:spcPct val="35000"/>
              </a:spcAft>
            </a:pPr>
            <a:r>
              <a:rPr lang="en-US" sz="3200" u="sng">
                <a:solidFill>
                  <a:schemeClr val="bg1"/>
                </a:solidFill>
              </a:rPr>
              <a:t>Social:</a:t>
            </a:r>
          </a:p>
          <a:p>
            <a:pPr lvl="0" algn="ctr" defTabSz="1778000">
              <a:lnSpc>
                <a:spcPct val="90000"/>
              </a:lnSpc>
              <a:spcBef>
                <a:spcPct val="0"/>
              </a:spcBef>
              <a:spcAft>
                <a:spcPct val="35000"/>
              </a:spcAft>
            </a:pPr>
            <a:r>
              <a:rPr lang="en-US" sz="2400">
                <a:solidFill>
                  <a:schemeClr val="bg1"/>
                </a:solidFill>
              </a:rPr>
              <a:t>Attendance</a:t>
            </a:r>
          </a:p>
          <a:p>
            <a:pPr lvl="0" algn="ctr" defTabSz="1778000">
              <a:lnSpc>
                <a:spcPct val="90000"/>
              </a:lnSpc>
              <a:spcBef>
                <a:spcPct val="0"/>
              </a:spcBef>
              <a:spcAft>
                <a:spcPct val="35000"/>
              </a:spcAft>
            </a:pPr>
            <a:r>
              <a:rPr lang="en-US" sz="2400">
                <a:solidFill>
                  <a:schemeClr val="bg1"/>
                </a:solidFill>
              </a:rPr>
              <a:t>Office discipline referrals (ODR)</a:t>
            </a:r>
          </a:p>
          <a:p>
            <a:pPr lvl="0" algn="ctr" defTabSz="1778000">
              <a:lnSpc>
                <a:spcPct val="90000"/>
              </a:lnSpc>
              <a:spcBef>
                <a:spcPct val="0"/>
              </a:spcBef>
              <a:spcAft>
                <a:spcPct val="35000"/>
              </a:spcAft>
            </a:pPr>
            <a:r>
              <a:rPr lang="en-US" sz="2400">
                <a:solidFill>
                  <a:schemeClr val="bg1"/>
                </a:solidFill>
              </a:rPr>
              <a:t>Suspensions &amp; expulsions</a:t>
            </a:r>
          </a:p>
          <a:p>
            <a:pPr lvl="0" algn="ctr" defTabSz="1778000">
              <a:lnSpc>
                <a:spcPct val="90000"/>
              </a:lnSpc>
              <a:spcBef>
                <a:spcPct val="0"/>
              </a:spcBef>
              <a:spcAft>
                <a:spcPct val="35000"/>
              </a:spcAft>
            </a:pPr>
            <a:r>
              <a:rPr lang="en-US" sz="2400">
                <a:solidFill>
                  <a:schemeClr val="bg1"/>
                </a:solidFill>
              </a:rPr>
              <a:t>Behavior screeners</a:t>
            </a:r>
          </a:p>
          <a:p>
            <a:pPr lvl="0" algn="ctr" defTabSz="1778000">
              <a:lnSpc>
                <a:spcPct val="90000"/>
              </a:lnSpc>
              <a:spcBef>
                <a:spcPct val="0"/>
              </a:spcBef>
              <a:spcAft>
                <a:spcPct val="35000"/>
              </a:spcAft>
            </a:pPr>
            <a:r>
              <a:rPr lang="en-US" sz="2400">
                <a:solidFill>
                  <a:schemeClr val="bg1"/>
                </a:solidFill>
              </a:rPr>
              <a:t>Referrals to school and district</a:t>
            </a:r>
            <a:br>
              <a:rPr lang="en-US" sz="2400">
                <a:solidFill>
                  <a:schemeClr val="bg1"/>
                </a:solidFill>
              </a:rPr>
            </a:br>
            <a:r>
              <a:rPr lang="en-US" sz="2400">
                <a:solidFill>
                  <a:schemeClr val="bg1"/>
                </a:solidFill>
              </a:rPr>
              <a:t>support services</a:t>
            </a:r>
          </a:p>
        </p:txBody>
      </p:sp>
    </p:spTree>
    <p:custDataLst>
      <p:tags r:id="rId1"/>
    </p:custDataLst>
    <p:extLst>
      <p:ext uri="{BB962C8B-B14F-4D97-AF65-F5344CB8AC3E}">
        <p14:creationId xmlns:p14="http://schemas.microsoft.com/office/powerpoint/2010/main" val="3009436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Procedures for Monitoring</a:t>
            </a:r>
          </a:p>
        </p:txBody>
      </p:sp>
      <p:sp>
        <p:nvSpPr>
          <p:cNvPr id="6" name="Oval 5">
            <a:extLst>
              <a:ext uri="{FF2B5EF4-FFF2-40B4-BE49-F238E27FC236}">
                <a16:creationId xmlns:a16="http://schemas.microsoft.com/office/drawing/2014/main" id="{021068D7-072F-EDD9-D9EF-E0B16F92E53E}"/>
              </a:ext>
            </a:extLst>
          </p:cNvPr>
          <p:cNvSpPr/>
          <p:nvPr/>
        </p:nvSpPr>
        <p:spPr>
          <a:xfrm>
            <a:off x="3461147" y="1408771"/>
            <a:ext cx="5269706" cy="5334000"/>
          </a:xfrm>
          <a:prstGeom prst="ellipse">
            <a:avLst/>
          </a:prstGeom>
          <a:gradFill flip="none" rotWithShape="1">
            <a:gsLst>
              <a:gs pos="0">
                <a:schemeClr val="accent5">
                  <a:lumMod val="75000"/>
                </a:schemeClr>
              </a:gs>
              <a:gs pos="26000">
                <a:schemeClr val="accent5"/>
              </a:gs>
              <a:gs pos="100000">
                <a:schemeClr val="accent5">
                  <a:lumMod val="40000"/>
                  <a:lumOff val="60000"/>
                </a:scheme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wrap="none" lIns="0" tIns="0" rIns="0" bIns="0" anchor="t" anchorCtr="0"/>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lvl="0" algn="ctr" defTabSz="1778000">
              <a:lnSpc>
                <a:spcPct val="90000"/>
              </a:lnSpc>
              <a:spcBef>
                <a:spcPct val="0"/>
              </a:spcBef>
              <a:spcAft>
                <a:spcPct val="35000"/>
              </a:spcAft>
            </a:pPr>
            <a:r>
              <a:rPr lang="en-US" sz="3200" u="sng">
                <a:latin typeface="+mn-lt"/>
              </a:rPr>
              <a:t>Behavior:</a:t>
            </a:r>
          </a:p>
          <a:p>
            <a:pPr lvl="0" algn="ctr" defTabSz="1778000">
              <a:lnSpc>
                <a:spcPct val="90000"/>
              </a:lnSpc>
              <a:spcBef>
                <a:spcPct val="0"/>
              </a:spcBef>
              <a:spcAft>
                <a:spcPct val="35000"/>
              </a:spcAft>
            </a:pPr>
            <a:r>
              <a:rPr lang="en-US" sz="2400">
                <a:latin typeface="+mn-lt"/>
              </a:rPr>
              <a:t>Attendance</a:t>
            </a:r>
          </a:p>
          <a:p>
            <a:pPr lvl="0" algn="ctr" defTabSz="1778000">
              <a:lnSpc>
                <a:spcPct val="90000"/>
              </a:lnSpc>
              <a:spcBef>
                <a:spcPct val="0"/>
              </a:spcBef>
              <a:spcAft>
                <a:spcPct val="35000"/>
              </a:spcAft>
            </a:pPr>
            <a:r>
              <a:rPr lang="en-US" sz="2400">
                <a:latin typeface="+mn-lt"/>
              </a:rPr>
              <a:t>Office discipline referrals (ODR)</a:t>
            </a:r>
          </a:p>
          <a:p>
            <a:pPr lvl="0" algn="ctr" defTabSz="1778000">
              <a:lnSpc>
                <a:spcPct val="90000"/>
              </a:lnSpc>
              <a:spcBef>
                <a:spcPct val="0"/>
              </a:spcBef>
              <a:spcAft>
                <a:spcPct val="35000"/>
              </a:spcAft>
            </a:pPr>
            <a:r>
              <a:rPr lang="en-US" sz="2400">
                <a:latin typeface="+mn-lt"/>
              </a:rPr>
              <a:t>Suspensions &amp; expulsions</a:t>
            </a:r>
          </a:p>
          <a:p>
            <a:pPr lvl="0" algn="ctr" defTabSz="1778000">
              <a:lnSpc>
                <a:spcPct val="90000"/>
              </a:lnSpc>
              <a:spcBef>
                <a:spcPct val="0"/>
              </a:spcBef>
              <a:spcAft>
                <a:spcPct val="35000"/>
              </a:spcAft>
            </a:pPr>
            <a:r>
              <a:rPr lang="en-US" sz="2400">
                <a:latin typeface="+mn-lt"/>
              </a:rPr>
              <a:t>Behavior screeners</a:t>
            </a:r>
          </a:p>
        </p:txBody>
      </p:sp>
    </p:spTree>
    <p:custDataLst>
      <p:tags r:id="rId1"/>
    </p:custDataLst>
    <p:extLst>
      <p:ext uri="{BB962C8B-B14F-4D97-AF65-F5344CB8AC3E}">
        <p14:creationId xmlns:p14="http://schemas.microsoft.com/office/powerpoint/2010/main" val="2625340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Tape measure">
            <a:extLst>
              <a:ext uri="{FF2B5EF4-FFF2-40B4-BE49-F238E27FC236}">
                <a16:creationId xmlns:a16="http://schemas.microsoft.com/office/drawing/2014/main" id="{58040F08-52D0-EB4B-A682-B1200D8946BD}"/>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t="9066" b="9066"/>
          <a:stretch/>
        </p:blipFill>
        <p:spPr>
          <a:xfrm>
            <a:off x="0" y="0"/>
            <a:ext cx="3925956" cy="6858000"/>
          </a:xfrm>
          <a:prstGeom prst="rect">
            <a:avLst/>
          </a:prstGeom>
        </p:spPr>
      </p:pic>
      <p:sp>
        <p:nvSpPr>
          <p:cNvPr id="4" name="Title 3"/>
          <p:cNvSpPr>
            <a:spLocks noGrp="1"/>
          </p:cNvSpPr>
          <p:nvPr>
            <p:ph type="title"/>
          </p:nvPr>
        </p:nvSpPr>
        <p:spPr>
          <a:xfrm>
            <a:off x="838200" y="365125"/>
            <a:ext cx="10515600" cy="1325563"/>
          </a:xfrm>
        </p:spPr>
        <p:txBody>
          <a:bodyPr/>
          <a:lstStyle/>
          <a:p>
            <a:r>
              <a:rPr lang="en-US"/>
              <a:t>Procedures for Monitoring</a:t>
            </a:r>
          </a:p>
        </p:txBody>
      </p:sp>
      <p:sp>
        <p:nvSpPr>
          <p:cNvPr id="5" name="Content Placeholder 4"/>
          <p:cNvSpPr>
            <a:spLocks noGrp="1"/>
          </p:cNvSpPr>
          <p:nvPr>
            <p:ph idx="1"/>
          </p:nvPr>
        </p:nvSpPr>
        <p:spPr>
          <a:xfrm>
            <a:off x="838200" y="1825625"/>
            <a:ext cx="10515600" cy="4351338"/>
          </a:xfrm>
        </p:spPr>
        <p:txBody>
          <a:bodyPr>
            <a:normAutofit/>
          </a:bodyPr>
          <a:lstStyle/>
          <a:p>
            <a:pPr marL="0" lvl="0" indent="0">
              <a:buNone/>
            </a:pPr>
            <a:r>
              <a:rPr lang="en-US">
                <a:solidFill>
                  <a:schemeClr val="tx2"/>
                </a:solidFill>
              </a:rPr>
              <a:t>Program measures </a:t>
            </a:r>
          </a:p>
        </p:txBody>
      </p:sp>
      <p:sp>
        <p:nvSpPr>
          <p:cNvPr id="8" name="Rounded Rectangular Callout 5">
            <a:extLst>
              <a:ext uri="{FF2B5EF4-FFF2-40B4-BE49-F238E27FC236}">
                <a16:creationId xmlns:a16="http://schemas.microsoft.com/office/drawing/2014/main" id="{FCDBF90D-D2F9-BD15-258E-B2E7BC56ECE2}"/>
              </a:ext>
            </a:extLst>
          </p:cNvPr>
          <p:cNvSpPr/>
          <p:nvPr/>
        </p:nvSpPr>
        <p:spPr>
          <a:xfrm rot="21277011">
            <a:off x="8993530" y="960320"/>
            <a:ext cx="2910477" cy="860977"/>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b="1" dirty="0">
                <a:solidFill>
                  <a:schemeClr val="bg1"/>
                </a:solidFill>
                <a:latin typeface="Arial" panose="020B0604020202020204" pitchFamily="34" charset="0"/>
                <a:cs typeface="Arial" panose="020B0604020202020204" pitchFamily="34" charset="0"/>
              </a:rPr>
              <a:t>You have sample measures at your table </a:t>
            </a:r>
            <a:r>
              <a:rPr lang="en-US" dirty="0">
                <a:solidFill>
                  <a:schemeClr val="bg1"/>
                </a:solidFill>
                <a:latin typeface="Arial" panose="020B0604020202020204" pitchFamily="34" charset="0"/>
                <a:cs typeface="Arial" panose="020B0604020202020204" pitchFamily="34" charset="0"/>
              </a:rPr>
              <a:t>(ci3t.org/measures)</a:t>
            </a:r>
          </a:p>
        </p:txBody>
      </p:sp>
      <p:sp>
        <p:nvSpPr>
          <p:cNvPr id="2" name="TextBox 1">
            <a:extLst>
              <a:ext uri="{FF2B5EF4-FFF2-40B4-BE49-F238E27FC236}">
                <a16:creationId xmlns:a16="http://schemas.microsoft.com/office/drawing/2014/main" id="{F2B451E7-991A-5D00-AD9B-90F221EB5787}"/>
              </a:ext>
            </a:extLst>
          </p:cNvPr>
          <p:cNvSpPr txBox="1"/>
          <p:nvPr/>
        </p:nvSpPr>
        <p:spPr>
          <a:xfrm>
            <a:off x="0" y="6611779"/>
            <a:ext cx="8576387" cy="246221"/>
          </a:xfrm>
          <a:prstGeom prst="rect">
            <a:avLst/>
          </a:prstGeom>
          <a:noFill/>
        </p:spPr>
        <p:txBody>
          <a:bodyPr wrap="none" rtlCol="0">
            <a:spAutoFit/>
          </a:bodyPr>
          <a:lstStyle/>
          <a:p>
            <a:r>
              <a:rPr lang="en-US" sz="1000">
                <a:solidFill>
                  <a:schemeClr val="bg2"/>
                </a:solidFill>
              </a:rPr>
              <a:t>For more information: Lane, K. L., &amp; Beebe-Frankenberger, M. E. (2004). </a:t>
            </a:r>
            <a:r>
              <a:rPr lang="en-US" sz="1000" i="1">
                <a:solidFill>
                  <a:schemeClr val="bg2"/>
                </a:solidFill>
              </a:rPr>
              <a:t>School-based interventions: The tools you need to succeed</a:t>
            </a:r>
            <a:r>
              <a:rPr lang="en-US" sz="1000">
                <a:solidFill>
                  <a:schemeClr val="bg2"/>
                </a:solidFill>
              </a:rPr>
              <a:t>. Allyn &amp; Bacon.</a:t>
            </a:r>
          </a:p>
        </p:txBody>
      </p:sp>
      <p:graphicFrame>
        <p:nvGraphicFramePr>
          <p:cNvPr id="3" name="Table 2">
            <a:extLst>
              <a:ext uri="{FF2B5EF4-FFF2-40B4-BE49-F238E27FC236}">
                <a16:creationId xmlns:a16="http://schemas.microsoft.com/office/drawing/2014/main" id="{5351C728-4802-31CF-BC55-DE25CA65E0BD}"/>
              </a:ext>
            </a:extLst>
          </p:cNvPr>
          <p:cNvGraphicFramePr>
            <a:graphicFrameLocks noGrp="1"/>
          </p:cNvGraphicFramePr>
          <p:nvPr>
            <p:extLst>
              <p:ext uri="{D42A27DB-BD31-4B8C-83A1-F6EECF244321}">
                <p14:modId xmlns:p14="http://schemas.microsoft.com/office/powerpoint/2010/main" val="1809458572"/>
              </p:ext>
            </p:extLst>
          </p:nvPr>
        </p:nvGraphicFramePr>
        <p:xfrm>
          <a:off x="2032000" y="2505314"/>
          <a:ext cx="8128000" cy="3383280"/>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55719749"/>
                    </a:ext>
                  </a:extLst>
                </a:gridCol>
                <a:gridCol w="4064000">
                  <a:extLst>
                    <a:ext uri="{9D8B030D-6E8A-4147-A177-3AD203B41FA5}">
                      <a16:colId xmlns:a16="http://schemas.microsoft.com/office/drawing/2014/main" val="1488851957"/>
                    </a:ext>
                  </a:extLst>
                </a:gridCol>
              </a:tblGrid>
              <a:tr h="370840">
                <a:tc>
                  <a:txBody>
                    <a:bodyPr/>
                    <a:lstStyle/>
                    <a:p>
                      <a:pPr algn="ctr"/>
                      <a:r>
                        <a:rPr lang="en-US" sz="15000"/>
                        <a:t>TI</a:t>
                      </a:r>
                    </a:p>
                  </a:txBody>
                  <a:tcPr/>
                </a:tc>
                <a:tc>
                  <a:txBody>
                    <a:bodyPr/>
                    <a:lstStyle/>
                    <a:p>
                      <a:pPr algn="ctr"/>
                      <a:r>
                        <a:rPr lang="en-US" sz="15000"/>
                        <a:t>SV</a:t>
                      </a:r>
                    </a:p>
                  </a:txBody>
                  <a:tcPr/>
                </a:tc>
                <a:extLst>
                  <a:ext uri="{0D108BD9-81ED-4DB2-BD59-A6C34878D82A}">
                    <a16:rowId xmlns:a16="http://schemas.microsoft.com/office/drawing/2014/main" val="360540058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accent5"/>
                          </a:solidFill>
                        </a:rPr>
                        <a:t>Treatment Integrity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How is the plan being implemented?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accent5"/>
                          </a:solidFill>
                        </a:rPr>
                        <a:t>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What do people think about the goals, procedures, and outcomes?</a:t>
                      </a:r>
                    </a:p>
                  </a:txBody>
                  <a:tcPr/>
                </a:tc>
                <a:extLst>
                  <a:ext uri="{0D108BD9-81ED-4DB2-BD59-A6C34878D82A}">
                    <a16:rowId xmlns:a16="http://schemas.microsoft.com/office/drawing/2014/main" val="1502524040"/>
                  </a:ext>
                </a:extLst>
              </a:tr>
            </a:tbl>
          </a:graphicData>
        </a:graphic>
      </p:graphicFrame>
    </p:spTree>
    <p:custDataLst>
      <p:tags r:id="rId1"/>
    </p:custDataLst>
    <p:extLst>
      <p:ext uri="{BB962C8B-B14F-4D97-AF65-F5344CB8AC3E}">
        <p14:creationId xmlns:p14="http://schemas.microsoft.com/office/powerpoint/2010/main" val="400122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153D2-9DC7-FE42-8726-6D1E98A041B1}"/>
              </a:ext>
            </a:extLst>
          </p:cNvPr>
          <p:cNvSpPr>
            <a:spLocks noGrp="1"/>
          </p:cNvSpPr>
          <p:nvPr>
            <p:ph type="title"/>
          </p:nvPr>
        </p:nvSpPr>
        <p:spPr/>
        <p:txBody>
          <a:bodyPr>
            <a:normAutofit/>
          </a:bodyPr>
          <a:lstStyle/>
          <a:p>
            <a:r>
              <a:rPr lang="en-US"/>
              <a:t>Treatment Integrity</a:t>
            </a:r>
          </a:p>
        </p:txBody>
      </p:sp>
      <p:sp>
        <p:nvSpPr>
          <p:cNvPr id="13" name="Content Placeholder 12">
            <a:extLst>
              <a:ext uri="{FF2B5EF4-FFF2-40B4-BE49-F238E27FC236}">
                <a16:creationId xmlns:a16="http://schemas.microsoft.com/office/drawing/2014/main" id="{D69E054E-C20C-C669-1D43-E78FC602D63C}"/>
              </a:ext>
            </a:extLst>
          </p:cNvPr>
          <p:cNvSpPr>
            <a:spLocks noGrp="1"/>
          </p:cNvSpPr>
          <p:nvPr>
            <p:ph idx="1"/>
          </p:nvPr>
        </p:nvSpPr>
        <p:spPr>
          <a:xfrm>
            <a:off x="838200" y="1825625"/>
            <a:ext cx="5768340" cy="4351338"/>
          </a:xfrm>
        </p:spPr>
        <p:txBody>
          <a:bodyPr/>
          <a:lstStyle/>
          <a:p>
            <a:r>
              <a:rPr lang="en-US"/>
              <a:t>Tiered Fidelity Inventory (TFI)</a:t>
            </a:r>
          </a:p>
          <a:p>
            <a:pPr lvl="1"/>
            <a:r>
              <a:rPr lang="en-US"/>
              <a:t>Version 3.0 addresses multiple learning domains</a:t>
            </a:r>
          </a:p>
          <a:p>
            <a:pPr lvl="2"/>
            <a:r>
              <a:rPr lang="en-US"/>
              <a:t>academic</a:t>
            </a:r>
          </a:p>
          <a:p>
            <a:pPr lvl="2"/>
            <a:r>
              <a:rPr lang="en-US"/>
              <a:t>behavioral</a:t>
            </a:r>
          </a:p>
          <a:p>
            <a:pPr lvl="2"/>
            <a:r>
              <a:rPr lang="en-US"/>
              <a:t>social and emotional well-being</a:t>
            </a:r>
          </a:p>
        </p:txBody>
      </p:sp>
      <p:pic>
        <p:nvPicPr>
          <p:cNvPr id="5" name="Picture 4"/>
          <p:cNvPicPr>
            <a:picLocks noChangeAspect="1"/>
          </p:cNvPicPr>
          <p:nvPr/>
        </p:nvPicPr>
        <p:blipFill>
          <a:blip r:embed="rId4"/>
          <a:srcRect/>
          <a:stretch/>
        </p:blipFill>
        <p:spPr>
          <a:xfrm>
            <a:off x="7141582" y="471417"/>
            <a:ext cx="4573058" cy="601488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 y="6457890"/>
            <a:ext cx="7141580" cy="400110"/>
          </a:xfrm>
          <a:prstGeom prst="rect">
            <a:avLst/>
          </a:prstGeom>
          <a:noFill/>
        </p:spPr>
        <p:txBody>
          <a:bodyPr wrap="square" rtlCol="0">
            <a:spAutoFit/>
          </a:bodyPr>
          <a:lstStyle/>
          <a:p>
            <a:r>
              <a:rPr lang="en-US" sz="1000">
                <a:solidFill>
                  <a:schemeClr val="bg2"/>
                </a:solidFill>
                <a:cs typeface="Times New Roman" panose="02020603050405020304" pitchFamily="18" charset="0"/>
              </a:rPr>
              <a:t>Tiered Fidelity Inventory was developed as part of the U.S. Department of Education’s Office of Special Education Programs National Technical Assistance Center on Positive Behavioral Interventions and Supports.</a:t>
            </a:r>
          </a:p>
        </p:txBody>
      </p:sp>
    </p:spTree>
    <p:custDataLst>
      <p:tags r:id="rId1"/>
    </p:custDataLst>
    <p:extLst>
      <p:ext uri="{BB962C8B-B14F-4D97-AF65-F5344CB8AC3E}">
        <p14:creationId xmlns:p14="http://schemas.microsoft.com/office/powerpoint/2010/main" val="2131194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2DA5-F3A5-3646-91A2-09F86ED078DD}"/>
              </a:ext>
            </a:extLst>
          </p:cNvPr>
          <p:cNvSpPr>
            <a:spLocks noGrp="1"/>
          </p:cNvSpPr>
          <p:nvPr>
            <p:ph type="title"/>
          </p:nvPr>
        </p:nvSpPr>
        <p:spPr>
          <a:xfrm>
            <a:off x="838200" y="365125"/>
            <a:ext cx="10515600" cy="1325563"/>
          </a:xfrm>
        </p:spPr>
        <p:txBody>
          <a:bodyPr/>
          <a:lstStyle/>
          <a:p>
            <a:r>
              <a:rPr lang="en-US"/>
              <a:t>Ci3T Treatment Integrity:</a:t>
            </a:r>
            <a:br>
              <a:rPr lang="en-US"/>
            </a:br>
            <a:r>
              <a:rPr lang="en-US">
                <a:solidFill>
                  <a:schemeClr val="accent5"/>
                </a:solidFill>
              </a:rPr>
              <a:t>Teacher Self-Report </a:t>
            </a:r>
            <a:r>
              <a:rPr lang="en-US"/>
              <a:t>(Ci3T TI: </a:t>
            </a:r>
            <a:r>
              <a:rPr lang="en-US">
                <a:solidFill>
                  <a:schemeClr val="accent5"/>
                </a:solidFill>
              </a:rPr>
              <a:t>TSR</a:t>
            </a:r>
            <a:r>
              <a:rPr lang="en-US"/>
              <a:t>)</a:t>
            </a:r>
          </a:p>
        </p:txBody>
      </p:sp>
      <p:sp>
        <p:nvSpPr>
          <p:cNvPr id="3" name="Content Placeholder 2">
            <a:extLst>
              <a:ext uri="{FF2B5EF4-FFF2-40B4-BE49-F238E27FC236}">
                <a16:creationId xmlns:a16="http://schemas.microsoft.com/office/drawing/2014/main" id="{B4041FB6-B8C4-3E4D-9EEC-614967E177AB}"/>
              </a:ext>
            </a:extLst>
          </p:cNvPr>
          <p:cNvSpPr>
            <a:spLocks noGrp="1"/>
          </p:cNvSpPr>
          <p:nvPr>
            <p:ph idx="1"/>
          </p:nvPr>
        </p:nvSpPr>
        <p:spPr>
          <a:xfrm>
            <a:off x="838200" y="1825625"/>
            <a:ext cx="10515600" cy="4351338"/>
          </a:xfrm>
        </p:spPr>
        <p:txBody>
          <a:bodyPr>
            <a:normAutofit lnSpcReduction="10000"/>
          </a:bodyPr>
          <a:lstStyle/>
          <a:p>
            <a:pPr lvl="0"/>
            <a:r>
              <a:rPr lang="en-US"/>
              <a:t>Checklist of items on procedures for</a:t>
            </a:r>
          </a:p>
          <a:p>
            <a:pPr lvl="1"/>
            <a:r>
              <a:rPr lang="en-US"/>
              <a:t>Teaching</a:t>
            </a:r>
          </a:p>
          <a:p>
            <a:pPr lvl="1"/>
            <a:r>
              <a:rPr lang="en-US"/>
              <a:t>Reinforcing</a:t>
            </a:r>
          </a:p>
          <a:p>
            <a:pPr lvl="1"/>
            <a:r>
              <a:rPr lang="en-US"/>
              <a:t>Monitoring</a:t>
            </a:r>
          </a:p>
          <a:p>
            <a:pPr lvl="0"/>
            <a:r>
              <a:rPr lang="en-US"/>
              <a:t>Beginning of year to current date </a:t>
            </a:r>
          </a:p>
          <a:p>
            <a:pPr lvl="0"/>
            <a:r>
              <a:rPr lang="en-US"/>
              <a:t>Rated</a:t>
            </a:r>
          </a:p>
          <a:p>
            <a:pPr lvl="1"/>
            <a:r>
              <a:rPr lang="en-US"/>
              <a:t>0 = </a:t>
            </a:r>
            <a:r>
              <a:rPr lang="en-US" i="1"/>
              <a:t>no, not at all</a:t>
            </a:r>
          </a:p>
          <a:p>
            <a:pPr lvl="1"/>
            <a:r>
              <a:rPr lang="en-US"/>
              <a:t>1 = </a:t>
            </a:r>
            <a:r>
              <a:rPr lang="en-US" i="1"/>
              <a:t>yes, some of the time</a:t>
            </a:r>
          </a:p>
          <a:p>
            <a:pPr lvl="1"/>
            <a:r>
              <a:rPr lang="en-US"/>
              <a:t>2 = </a:t>
            </a:r>
            <a:r>
              <a:rPr lang="en-US" i="1"/>
              <a:t>yes, most of the time</a:t>
            </a:r>
          </a:p>
          <a:p>
            <a:pPr lvl="1"/>
            <a:r>
              <a:rPr lang="en-US"/>
              <a:t>3 = </a:t>
            </a:r>
            <a:r>
              <a:rPr lang="en-US" i="1"/>
              <a:t>yes, all of the time</a:t>
            </a:r>
          </a:p>
          <a:p>
            <a:pPr lvl="0"/>
            <a:r>
              <a:rPr lang="en-US"/>
              <a:t>Comments</a:t>
            </a:r>
          </a:p>
        </p:txBody>
      </p:sp>
      <p:pic>
        <p:nvPicPr>
          <p:cNvPr id="4" name="Picture 1" descr="image001">
            <a:extLst>
              <a:ext uri="{FF2B5EF4-FFF2-40B4-BE49-F238E27FC236}">
                <a16:creationId xmlns:a16="http://schemas.microsoft.com/office/drawing/2014/main" id="{75EFFA5C-5CC7-A078-ED12-9214F7F33B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3" t="6834" r="-413" b="8699"/>
          <a:stretch/>
        </p:blipFill>
        <p:spPr bwMode="auto">
          <a:xfrm>
            <a:off x="7278576" y="1828800"/>
            <a:ext cx="4677092" cy="4830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ular Callout 4">
            <a:extLst>
              <a:ext uri="{FF2B5EF4-FFF2-40B4-BE49-F238E27FC236}">
                <a16:creationId xmlns:a16="http://schemas.microsoft.com/office/drawing/2014/main" id="{BE6A5673-C2A4-9A03-FA63-56929106335F}"/>
              </a:ext>
            </a:extLst>
          </p:cNvPr>
          <p:cNvSpPr/>
          <p:nvPr/>
        </p:nvSpPr>
        <p:spPr>
          <a:xfrm>
            <a:off x="5959520" y="4539675"/>
            <a:ext cx="2959569" cy="783125"/>
          </a:xfrm>
          <a:prstGeom prst="roundRect">
            <a:avLst/>
          </a:prstGeom>
          <a:solidFill>
            <a:schemeClr val="accent5"/>
          </a:solidFill>
          <a:ln>
            <a:noFil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Faculty and staff receive an emailed link to Qualtrics</a:t>
            </a:r>
          </a:p>
        </p:txBody>
      </p:sp>
    </p:spTree>
    <p:custDataLst>
      <p:tags r:id="rId1"/>
    </p:custDataLst>
    <p:extLst>
      <p:ext uri="{BB962C8B-B14F-4D97-AF65-F5344CB8AC3E}">
        <p14:creationId xmlns:p14="http://schemas.microsoft.com/office/powerpoint/2010/main" val="3307809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1904"/>
            <a:ext cx="10515600" cy="1325563"/>
          </a:xfrm>
        </p:spPr>
        <p:txBody>
          <a:bodyPr/>
          <a:lstStyle/>
          <a:p>
            <a:r>
              <a:rPr lang="en-US" dirty="0"/>
              <a:t>Agenda</a:t>
            </a:r>
          </a:p>
        </p:txBody>
      </p:sp>
      <p:sp>
        <p:nvSpPr>
          <p:cNvPr id="3" name="Content Placeholder 2"/>
          <p:cNvSpPr>
            <a:spLocks noGrp="1"/>
          </p:cNvSpPr>
          <p:nvPr>
            <p:ph idx="1"/>
          </p:nvPr>
        </p:nvSpPr>
        <p:spPr>
          <a:xfrm>
            <a:off x="838200" y="1329865"/>
            <a:ext cx="10515600" cy="5032375"/>
          </a:xfrm>
        </p:spPr>
        <p:txBody>
          <a:bodyPr>
            <a:noAutofit/>
          </a:bodyPr>
          <a:lstStyle/>
          <a:p>
            <a:r>
              <a:rPr lang="en-US" dirty="0"/>
              <a:t>Welcome!</a:t>
            </a:r>
          </a:p>
          <a:p>
            <a:r>
              <a:rPr lang="en-US" dirty="0"/>
              <a:t>How will we know if our Ci3T model is making a difference? </a:t>
            </a:r>
          </a:p>
          <a:p>
            <a:r>
              <a:rPr lang="en-US" dirty="0"/>
              <a:t>How do we evaluate our Ci3T model? </a:t>
            </a:r>
            <a:r>
              <a:rPr lang="en-US" sz="2400" dirty="0">
                <a:solidFill>
                  <a:schemeClr val="accent4"/>
                </a:solidFill>
              </a:rPr>
              <a:t>Academic, behavior, social, and program implementation measures</a:t>
            </a:r>
            <a:endParaRPr lang="en-US" sz="2600" dirty="0">
              <a:solidFill>
                <a:schemeClr val="accent4"/>
              </a:solidFill>
            </a:endParaRPr>
          </a:p>
          <a:p>
            <a:r>
              <a:rPr lang="en-US" dirty="0"/>
              <a:t>What data do we currently collect and how do these data inform decision making? </a:t>
            </a:r>
          </a:p>
          <a:p>
            <a:pPr lvl="1"/>
            <a:r>
              <a:rPr lang="en-US" dirty="0"/>
              <a:t>Assessment schedule</a:t>
            </a:r>
          </a:p>
          <a:p>
            <a:pPr lvl="1"/>
            <a:r>
              <a:rPr lang="en-US" dirty="0"/>
              <a:t>Data-informed decision making</a:t>
            </a:r>
          </a:p>
          <a:p>
            <a:r>
              <a:rPr lang="en-US" dirty="0"/>
              <a:t>How does our Ci3T model influence risk? </a:t>
            </a:r>
          </a:p>
          <a:p>
            <a:r>
              <a:rPr lang="en-US" dirty="0"/>
              <a:t>How do we monitor implementation, stakeholders’ views, and student performance?</a:t>
            </a:r>
            <a:r>
              <a:rPr lang="en-US" sz="2400" dirty="0"/>
              <a:t> </a:t>
            </a:r>
            <a:r>
              <a:rPr lang="en-US" sz="2400" dirty="0">
                <a:solidFill>
                  <a:schemeClr val="accent4"/>
                </a:solidFill>
              </a:rPr>
              <a:t>Establishing procedures for monitoring</a:t>
            </a:r>
          </a:p>
          <a:p>
            <a:r>
              <a:rPr lang="en-US" dirty="0"/>
              <a:t>Where do we go from here?</a:t>
            </a:r>
            <a:r>
              <a:rPr lang="en-US" sz="2400" dirty="0"/>
              <a:t> </a:t>
            </a:r>
            <a:r>
              <a:rPr lang="en-US" sz="2400" dirty="0">
                <a:solidFill>
                  <a:schemeClr val="accent4"/>
                </a:solidFill>
              </a:rPr>
              <a:t>Setting goals for Session 4</a:t>
            </a:r>
          </a:p>
        </p:txBody>
      </p:sp>
    </p:spTree>
    <p:custDataLst>
      <p:tags r:id="rId1"/>
    </p:custDataLst>
    <p:extLst>
      <p:ext uri="{BB962C8B-B14F-4D97-AF65-F5344CB8AC3E}">
        <p14:creationId xmlns:p14="http://schemas.microsoft.com/office/powerpoint/2010/main" val="3962812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0E6A0-0F6A-3F4C-AADC-E2B062E38EDF}"/>
              </a:ext>
            </a:extLst>
          </p:cNvPr>
          <p:cNvSpPr>
            <a:spLocks noGrp="1"/>
          </p:cNvSpPr>
          <p:nvPr>
            <p:ph type="title"/>
          </p:nvPr>
        </p:nvSpPr>
        <p:spPr>
          <a:xfrm>
            <a:off x="838200" y="365125"/>
            <a:ext cx="10515600" cy="1325563"/>
          </a:xfrm>
        </p:spPr>
        <p:txBody>
          <a:bodyPr/>
          <a:lstStyle/>
          <a:p>
            <a:r>
              <a:rPr lang="en-US" dirty="0"/>
              <a:t>Ci3T Treatment Integrity</a:t>
            </a:r>
            <a:br>
              <a:rPr lang="en-US" dirty="0"/>
            </a:br>
            <a:r>
              <a:rPr lang="en-US" dirty="0">
                <a:solidFill>
                  <a:schemeClr val="accent5"/>
                </a:solidFill>
              </a:rPr>
              <a:t>Direct Observation </a:t>
            </a:r>
            <a:r>
              <a:rPr lang="en-US" dirty="0"/>
              <a:t>(Ci3T TI: </a:t>
            </a:r>
            <a:r>
              <a:rPr lang="en-US" dirty="0">
                <a:solidFill>
                  <a:schemeClr val="accent5"/>
                </a:solidFill>
              </a:rPr>
              <a:t>DO</a:t>
            </a:r>
            <a:r>
              <a:rPr lang="en-US" dirty="0"/>
              <a:t>)</a:t>
            </a:r>
          </a:p>
        </p:txBody>
      </p:sp>
      <p:sp>
        <p:nvSpPr>
          <p:cNvPr id="3" name="Content Placeholder 2">
            <a:extLst>
              <a:ext uri="{FF2B5EF4-FFF2-40B4-BE49-F238E27FC236}">
                <a16:creationId xmlns:a16="http://schemas.microsoft.com/office/drawing/2014/main" id="{17E4EDF9-4E66-7F41-8C6A-384BABC17424}"/>
              </a:ext>
            </a:extLst>
          </p:cNvPr>
          <p:cNvSpPr>
            <a:spLocks noGrp="1"/>
          </p:cNvSpPr>
          <p:nvPr>
            <p:ph idx="1"/>
          </p:nvPr>
        </p:nvSpPr>
        <p:spPr>
          <a:xfrm>
            <a:off x="838200" y="1825625"/>
            <a:ext cx="6245506" cy="4351338"/>
          </a:xfrm>
        </p:spPr>
        <p:txBody>
          <a:bodyPr/>
          <a:lstStyle/>
          <a:p>
            <a:r>
              <a:rPr lang="en-US" dirty="0"/>
              <a:t>Subset of Ci3T TI: TSR</a:t>
            </a:r>
          </a:p>
          <a:p>
            <a:pPr lvl="1"/>
            <a:r>
              <a:rPr lang="en-US" dirty="0"/>
              <a:t>Procedures for teaching</a:t>
            </a:r>
          </a:p>
          <a:p>
            <a:pPr lvl="1"/>
            <a:r>
              <a:rPr lang="en-US" dirty="0"/>
              <a:t>Procedures for reinforcing</a:t>
            </a:r>
          </a:p>
          <a:p>
            <a:r>
              <a:rPr lang="en-US" dirty="0"/>
              <a:t>Stratified, random selection of classroom teachers </a:t>
            </a:r>
          </a:p>
          <a:p>
            <a:r>
              <a:rPr lang="en-US" dirty="0"/>
              <a:t>Observers trained to criterion</a:t>
            </a:r>
          </a:p>
          <a:p>
            <a:r>
              <a:rPr lang="en-US" dirty="0"/>
              <a:t>30-min observations</a:t>
            </a:r>
          </a:p>
          <a:p>
            <a:pPr lvl="1"/>
            <a:r>
              <a:rPr lang="en-US" dirty="0"/>
              <a:t>Teacher perspective</a:t>
            </a:r>
          </a:p>
          <a:p>
            <a:pPr lvl="1"/>
            <a:r>
              <a:rPr lang="en-US" dirty="0"/>
              <a:t>Observer perspective</a:t>
            </a:r>
          </a:p>
        </p:txBody>
      </p:sp>
      <p:pic>
        <p:nvPicPr>
          <p:cNvPr id="4" name="Picture 3">
            <a:extLst>
              <a:ext uri="{FF2B5EF4-FFF2-40B4-BE49-F238E27FC236}">
                <a16:creationId xmlns:a16="http://schemas.microsoft.com/office/drawing/2014/main" id="{24F75086-66C3-8E6B-4999-5B693A42F16B}"/>
              </a:ext>
            </a:extLst>
          </p:cNvPr>
          <p:cNvPicPr>
            <a:picLocks noChangeAspect="1"/>
          </p:cNvPicPr>
          <p:nvPr/>
        </p:nvPicPr>
        <p:blipFill>
          <a:blip r:embed="rId4"/>
          <a:srcRect/>
          <a:stretch/>
        </p:blipFill>
        <p:spPr>
          <a:xfrm>
            <a:off x="9944406" y="179199"/>
            <a:ext cx="2093084" cy="2708685"/>
          </a:xfrm>
          <a:prstGeom prst="rect">
            <a:avLst/>
          </a:prstGeom>
          <a:ln w="6350">
            <a:solidFill>
              <a:schemeClr val="bg2"/>
            </a:solidFill>
          </a:ln>
        </p:spPr>
      </p:pic>
      <p:pic>
        <p:nvPicPr>
          <p:cNvPr id="7" name="Picture 6" title="Ci3T DO page 2">
            <a:extLst>
              <a:ext uri="{FF2B5EF4-FFF2-40B4-BE49-F238E27FC236}">
                <a16:creationId xmlns:a16="http://schemas.microsoft.com/office/drawing/2014/main" id="{6417C5F8-DF6D-171C-B083-A54C0A836217}"/>
              </a:ext>
            </a:extLst>
          </p:cNvPr>
          <p:cNvPicPr>
            <a:picLocks noChangeAspect="1"/>
          </p:cNvPicPr>
          <p:nvPr/>
        </p:nvPicPr>
        <p:blipFill>
          <a:blip r:embed="rId5"/>
          <a:stretch>
            <a:fillRect/>
          </a:stretch>
        </p:blipFill>
        <p:spPr>
          <a:xfrm>
            <a:off x="7678399" y="1984700"/>
            <a:ext cx="2876007" cy="4710223"/>
          </a:xfrm>
          <a:prstGeom prst="rect">
            <a:avLst/>
          </a:prstGeom>
          <a:ln>
            <a:noFill/>
          </a:ln>
          <a:effectLst>
            <a:outerShdw blurRad="292100" dist="139700" dir="2700000" algn="tl" rotWithShape="0">
              <a:srgbClr val="333333">
                <a:alpha val="65000"/>
              </a:srgbClr>
            </a:outerShdw>
          </a:effectLst>
        </p:spPr>
      </p:pic>
      <p:grpSp>
        <p:nvGrpSpPr>
          <p:cNvPr id="8" name="Group 7" title="Ci3T DO page 1">
            <a:extLst>
              <a:ext uri="{FF2B5EF4-FFF2-40B4-BE49-F238E27FC236}">
                <a16:creationId xmlns:a16="http://schemas.microsoft.com/office/drawing/2014/main" id="{B54013AB-BBB3-0850-B55D-2CEFA312F71E}"/>
              </a:ext>
            </a:extLst>
          </p:cNvPr>
          <p:cNvGrpSpPr/>
          <p:nvPr/>
        </p:nvGrpSpPr>
        <p:grpSpPr>
          <a:xfrm>
            <a:off x="6096000" y="1713838"/>
            <a:ext cx="2743200" cy="4843879"/>
            <a:chOff x="850604" y="1294678"/>
            <a:chExt cx="2743200" cy="4843879"/>
          </a:xfrm>
        </p:grpSpPr>
        <p:pic>
          <p:nvPicPr>
            <p:cNvPr id="9" name="Picture 8">
              <a:extLst>
                <a:ext uri="{FF2B5EF4-FFF2-40B4-BE49-F238E27FC236}">
                  <a16:creationId xmlns:a16="http://schemas.microsoft.com/office/drawing/2014/main" id="{0807AD31-6B82-D13A-4C55-2482CA7F51B9}"/>
                </a:ext>
              </a:extLst>
            </p:cNvPr>
            <p:cNvPicPr>
              <a:picLocks noChangeAspect="1"/>
            </p:cNvPicPr>
            <p:nvPr/>
          </p:nvPicPr>
          <p:blipFill>
            <a:blip r:embed="rId6"/>
            <a:stretch>
              <a:fillRect/>
            </a:stretch>
          </p:blipFill>
          <p:spPr>
            <a:xfrm>
              <a:off x="850604" y="1294678"/>
              <a:ext cx="2743200" cy="26294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0620822-EA0F-07FB-E96A-99840C124869}"/>
                </a:ext>
              </a:extLst>
            </p:cNvPr>
            <p:cNvPicPr>
              <a:picLocks noChangeAspect="1"/>
            </p:cNvPicPr>
            <p:nvPr/>
          </p:nvPicPr>
          <p:blipFill>
            <a:blip r:embed="rId7"/>
            <a:stretch>
              <a:fillRect/>
            </a:stretch>
          </p:blipFill>
          <p:spPr>
            <a:xfrm>
              <a:off x="850604" y="1552353"/>
              <a:ext cx="2743200" cy="4586204"/>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1594198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PIRS">
            <a:extLst>
              <a:ext uri="{FF2B5EF4-FFF2-40B4-BE49-F238E27FC236}">
                <a16:creationId xmlns:a16="http://schemas.microsoft.com/office/drawing/2014/main" id="{557D388F-5808-24D0-7528-79FDC7953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5168" y="1871674"/>
            <a:ext cx="4697027" cy="682229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F61EC61D-EDD5-7048-8B55-7F6535BE9397}"/>
              </a:ext>
            </a:extLst>
          </p:cNvPr>
          <p:cNvSpPr/>
          <p:nvPr/>
        </p:nvSpPr>
        <p:spPr>
          <a:xfrm>
            <a:off x="838200" y="1700377"/>
            <a:ext cx="3785295" cy="307777"/>
          </a:xfrm>
          <a:prstGeom prst="rect">
            <a:avLst/>
          </a:prstGeom>
        </p:spPr>
        <p:txBody>
          <a:bodyPr wrap="square">
            <a:spAutoFit/>
          </a:bodyPr>
          <a:lstStyle/>
          <a:p>
            <a:r>
              <a:rPr lang="en-US" sz="1400">
                <a:solidFill>
                  <a:schemeClr val="bg2"/>
                </a:solidFill>
              </a:rPr>
              <a:t>(Lane, Robertson, &amp; </a:t>
            </a:r>
            <a:r>
              <a:rPr lang="en-US" sz="1400" err="1">
                <a:solidFill>
                  <a:schemeClr val="bg2"/>
                </a:solidFill>
              </a:rPr>
              <a:t>Wehby</a:t>
            </a:r>
            <a:r>
              <a:rPr lang="en-US" sz="1400">
                <a:solidFill>
                  <a:schemeClr val="bg2"/>
                </a:solidFill>
              </a:rPr>
              <a:t> 2002)</a:t>
            </a:r>
          </a:p>
        </p:txBody>
      </p:sp>
      <p:sp>
        <p:nvSpPr>
          <p:cNvPr id="5" name="Title 4">
            <a:extLst>
              <a:ext uri="{FF2B5EF4-FFF2-40B4-BE49-F238E27FC236}">
                <a16:creationId xmlns:a16="http://schemas.microsoft.com/office/drawing/2014/main" id="{EE8AE6FC-DDD6-EB44-9219-76BE42B94A15}"/>
              </a:ext>
            </a:extLst>
          </p:cNvPr>
          <p:cNvSpPr>
            <a:spLocks noGrp="1"/>
          </p:cNvSpPr>
          <p:nvPr>
            <p:ph type="title"/>
          </p:nvPr>
        </p:nvSpPr>
        <p:spPr>
          <a:xfrm>
            <a:off x="838200" y="365125"/>
            <a:ext cx="10515600" cy="1506549"/>
          </a:xfrm>
        </p:spPr>
        <p:txBody>
          <a:bodyPr>
            <a:normAutofit/>
          </a:bodyPr>
          <a:lstStyle/>
          <a:p>
            <a:r>
              <a:rPr lang="en-US"/>
              <a:t>Social Validity:</a:t>
            </a:r>
            <a:br>
              <a:rPr lang="en-US"/>
            </a:br>
            <a:r>
              <a:rPr lang="en-US">
                <a:solidFill>
                  <a:schemeClr val="accent5"/>
                </a:solidFill>
              </a:rPr>
              <a:t>Primary Intervention Rating Scale </a:t>
            </a:r>
            <a:r>
              <a:rPr lang="en-US"/>
              <a:t>(PIRS)</a:t>
            </a:r>
          </a:p>
        </p:txBody>
      </p:sp>
      <p:sp>
        <p:nvSpPr>
          <p:cNvPr id="6" name="Content Placeholder 5">
            <a:extLst>
              <a:ext uri="{FF2B5EF4-FFF2-40B4-BE49-F238E27FC236}">
                <a16:creationId xmlns:a16="http://schemas.microsoft.com/office/drawing/2014/main" id="{AB187D68-E20F-4844-84EC-11BC39592388}"/>
              </a:ext>
            </a:extLst>
          </p:cNvPr>
          <p:cNvSpPr>
            <a:spLocks noGrp="1"/>
          </p:cNvSpPr>
          <p:nvPr>
            <p:ph idx="1"/>
          </p:nvPr>
        </p:nvSpPr>
        <p:spPr>
          <a:xfrm>
            <a:off x="838200" y="2314936"/>
            <a:ext cx="6053919" cy="4543063"/>
          </a:xfrm>
        </p:spPr>
        <p:txBody>
          <a:bodyPr>
            <a:normAutofit/>
          </a:bodyPr>
          <a:lstStyle/>
          <a:p>
            <a:pPr>
              <a:spcBef>
                <a:spcPct val="20000"/>
              </a:spcBef>
            </a:pPr>
            <a:r>
              <a:rPr lang="en-US" sz="2400">
                <a:solidFill>
                  <a:schemeClr val="tx2"/>
                </a:solidFill>
                <a:cs typeface="Arial"/>
              </a:rPr>
              <a:t>Used during training and implementation</a:t>
            </a:r>
          </a:p>
          <a:p>
            <a:pPr>
              <a:spcBef>
                <a:spcPct val="20000"/>
              </a:spcBef>
            </a:pPr>
            <a:r>
              <a:rPr lang="en-US" sz="2400">
                <a:solidFill>
                  <a:schemeClr val="tx2"/>
                </a:solidFill>
                <a:cs typeface="Arial"/>
              </a:rPr>
              <a:t>AFTER the person has had an opportunity to learn about the Ci3T plan</a:t>
            </a:r>
          </a:p>
          <a:p>
            <a:pPr marL="0" lvl="0" indent="0">
              <a:spcBef>
                <a:spcPct val="20000"/>
              </a:spcBef>
              <a:buNone/>
            </a:pPr>
            <a:endParaRPr lang="en-US" sz="2400">
              <a:cs typeface="Arial"/>
            </a:endParaRPr>
          </a:p>
          <a:p>
            <a:pPr marL="0" lvl="0" indent="0">
              <a:spcBef>
                <a:spcPct val="20000"/>
              </a:spcBef>
              <a:buNone/>
            </a:pPr>
            <a:r>
              <a:rPr lang="en-US" sz="2400">
                <a:cs typeface="Arial"/>
              </a:rPr>
              <a:t>Adapted from Intervention Rating Profile-15 </a:t>
            </a:r>
            <a:r>
              <a:rPr lang="en-US" sz="1400">
                <a:solidFill>
                  <a:schemeClr val="bg2"/>
                </a:solidFill>
                <a:cs typeface="Arial"/>
              </a:rPr>
              <a:t>(Witt &amp; Elliott, 1985)</a:t>
            </a:r>
          </a:p>
          <a:p>
            <a:pPr marL="342900" lvl="0" indent="-342900">
              <a:spcBef>
                <a:spcPct val="20000"/>
              </a:spcBef>
            </a:pPr>
            <a:r>
              <a:rPr lang="en-US" sz="2400">
                <a:cs typeface="Arial"/>
              </a:rPr>
              <a:t>17 items for Ci3T primary (Tier 1) plan</a:t>
            </a:r>
          </a:p>
          <a:p>
            <a:pPr marL="800100" lvl="1" indent="-342900">
              <a:spcBef>
                <a:spcPct val="20000"/>
              </a:spcBef>
            </a:pPr>
            <a:r>
              <a:rPr lang="en-US">
                <a:solidFill>
                  <a:schemeClr val="tx1"/>
                </a:solidFill>
                <a:cs typeface="Arial"/>
              </a:rPr>
              <a:t>Rated from </a:t>
            </a:r>
            <a:r>
              <a:rPr lang="en-US">
                <a:solidFill>
                  <a:schemeClr val="accent5"/>
                </a:solidFill>
                <a:cs typeface="Arial"/>
              </a:rPr>
              <a:t>1 = </a:t>
            </a:r>
            <a:r>
              <a:rPr lang="en-US" i="1">
                <a:solidFill>
                  <a:schemeClr val="accent5"/>
                </a:solidFill>
                <a:cs typeface="Arial"/>
              </a:rPr>
              <a:t>strongly disagree </a:t>
            </a:r>
            <a:r>
              <a:rPr lang="en-US">
                <a:solidFill>
                  <a:schemeClr val="tx1"/>
                </a:solidFill>
                <a:cs typeface="Arial"/>
              </a:rPr>
              <a:t>to </a:t>
            </a:r>
            <a:br>
              <a:rPr lang="en-US">
                <a:solidFill>
                  <a:schemeClr val="tx1"/>
                </a:solidFill>
                <a:cs typeface="Arial"/>
              </a:rPr>
            </a:br>
            <a:r>
              <a:rPr lang="en-US">
                <a:solidFill>
                  <a:schemeClr val="accent5"/>
                </a:solidFill>
                <a:cs typeface="Arial"/>
              </a:rPr>
              <a:t>6 = </a:t>
            </a:r>
            <a:r>
              <a:rPr lang="en-US" i="1">
                <a:solidFill>
                  <a:schemeClr val="accent5"/>
                </a:solidFill>
                <a:cs typeface="Arial"/>
              </a:rPr>
              <a:t>strongly agree</a:t>
            </a:r>
          </a:p>
          <a:p>
            <a:pPr marL="342900" indent="-342900">
              <a:spcBef>
                <a:spcPct val="20000"/>
              </a:spcBef>
            </a:pPr>
            <a:r>
              <a:rPr lang="en-US" sz="2400">
                <a:solidFill>
                  <a:schemeClr val="tx1"/>
                </a:solidFill>
                <a:cs typeface="Arial"/>
              </a:rPr>
              <a:t>4 open-ended questions</a:t>
            </a:r>
          </a:p>
          <a:p>
            <a:pPr marL="342900" indent="-342900">
              <a:spcBef>
                <a:spcPct val="20000"/>
              </a:spcBef>
            </a:pPr>
            <a:r>
              <a:rPr lang="en-US" sz="2400">
                <a:solidFill>
                  <a:schemeClr val="tx1"/>
                </a:solidFill>
                <a:cs typeface="Arial"/>
              </a:rPr>
              <a:t>Fall and spring</a:t>
            </a:r>
          </a:p>
        </p:txBody>
      </p:sp>
      <p:sp>
        <p:nvSpPr>
          <p:cNvPr id="7" name="Left Arrow 2">
            <a:extLst>
              <a:ext uri="{FF2B5EF4-FFF2-40B4-BE49-F238E27FC236}">
                <a16:creationId xmlns:a16="http://schemas.microsoft.com/office/drawing/2014/main" id="{40AD71BF-99F1-9D31-FC28-7149B862879F}"/>
              </a:ext>
            </a:extLst>
          </p:cNvPr>
          <p:cNvSpPr/>
          <p:nvPr/>
        </p:nvSpPr>
        <p:spPr>
          <a:xfrm rot="10228492" flipV="1">
            <a:off x="5334935" y="4748132"/>
            <a:ext cx="3311364" cy="2184069"/>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1800">
                <a:latin typeface="Arial" panose="020B0604020202020204" pitchFamily="34" charset="0"/>
                <a:cs typeface="Arial" panose="020B0604020202020204" pitchFamily="34" charset="0"/>
              </a:rPr>
              <a:t>PIRS scores have predicted implementation in previous studies!</a:t>
            </a:r>
          </a:p>
        </p:txBody>
      </p:sp>
    </p:spTree>
    <p:custDataLst>
      <p:tags r:id="rId1"/>
    </p:custDataLst>
    <p:extLst>
      <p:ext uri="{BB962C8B-B14F-4D97-AF65-F5344CB8AC3E}">
        <p14:creationId xmlns:p14="http://schemas.microsoft.com/office/powerpoint/2010/main" val="3689869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title="Ci3T Exemplar Preschool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39" y="237020"/>
            <a:ext cx="8401722" cy="6492240"/>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ight Arrow 3"/>
          <p:cNvSpPr/>
          <p:nvPr/>
        </p:nvSpPr>
        <p:spPr>
          <a:xfrm rot="1478124">
            <a:off x="4521403" y="1053044"/>
            <a:ext cx="3237286" cy="2057400"/>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000"/>
              <a:t>In future years, consider alternative program goals</a:t>
            </a:r>
          </a:p>
        </p:txBody>
      </p:sp>
      <p:sp>
        <p:nvSpPr>
          <p:cNvPr id="6" name="Right Arrow 5"/>
          <p:cNvSpPr/>
          <p:nvPr/>
        </p:nvSpPr>
        <p:spPr>
          <a:xfrm rot="20995636">
            <a:off x="3786649" y="3504532"/>
            <a:ext cx="3904931" cy="2364386"/>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000"/>
              <a:t>Increase students’ readiness for Kindergarten in literacy and numeracy</a:t>
            </a:r>
          </a:p>
        </p:txBody>
      </p:sp>
      <p:grpSp>
        <p:nvGrpSpPr>
          <p:cNvPr id="3" name="Group 2">
            <a:extLst>
              <a:ext uri="{FF2B5EF4-FFF2-40B4-BE49-F238E27FC236}">
                <a16:creationId xmlns:a16="http://schemas.microsoft.com/office/drawing/2014/main" id="{BC0AEA20-92F2-0592-C04D-E5095CE48458}"/>
              </a:ext>
            </a:extLst>
          </p:cNvPr>
          <p:cNvGrpSpPr/>
          <p:nvPr/>
        </p:nvGrpSpPr>
        <p:grpSpPr>
          <a:xfrm>
            <a:off x="835776" y="3320237"/>
            <a:ext cx="2526409" cy="2465936"/>
            <a:chOff x="835776" y="3320237"/>
            <a:chExt cx="2526409" cy="2465936"/>
          </a:xfrm>
        </p:grpSpPr>
        <p:grpSp>
          <p:nvGrpSpPr>
            <p:cNvPr id="2" name="Group 1"/>
            <p:cNvGrpSpPr/>
            <p:nvPr/>
          </p:nvGrpSpPr>
          <p:grpSpPr>
            <a:xfrm rot="21216813">
              <a:off x="835776" y="3320237"/>
              <a:ext cx="2526409" cy="2465936"/>
              <a:chOff x="2336800" y="-477078"/>
              <a:chExt cx="7515616" cy="7335078"/>
            </a:xfrm>
          </p:grpSpPr>
          <p:pic>
            <p:nvPicPr>
              <p:cNvPr id="11" name="Picture 10" title="Sticky not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2" name="Picture 11" title="Push pin"/>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3" name="TextBox 12"/>
            <p:cNvSpPr txBox="1"/>
            <p:nvPr/>
          </p:nvSpPr>
          <p:spPr>
            <a:xfrm rot="21245219">
              <a:off x="967076" y="4057478"/>
              <a:ext cx="2376119" cy="1477328"/>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Ci3T Blueprint A Primary </a:t>
              </a:r>
            </a:p>
            <a:p>
              <a:pPr algn="ctr"/>
              <a:r>
                <a:rPr lang="en-US" sz="2400" b="1">
                  <a:latin typeface="Arial" panose="020B0604020202020204" pitchFamily="34" charset="0"/>
                  <a:cs typeface="Arial" panose="020B0604020202020204" pitchFamily="34" charset="0"/>
                </a:rPr>
                <a:t>(Tier 1) Plan</a:t>
              </a:r>
              <a:r>
                <a:rPr lang="en-US" sz="1800" b="1">
                  <a:latin typeface="Arial" panose="020B0604020202020204" pitchFamily="34" charset="0"/>
                  <a:cs typeface="Arial" panose="020B0604020202020204" pitchFamily="34" charset="0"/>
                </a:rPr>
                <a:t>: </a:t>
              </a:r>
              <a:r>
                <a:rPr lang="en-US" sz="1600" b="1">
                  <a:solidFill>
                    <a:schemeClr val="accent5"/>
                  </a:solidFill>
                  <a:latin typeface="Arial" panose="020B0604020202020204" pitchFamily="34" charset="0"/>
                  <a:cs typeface="Arial" panose="020B0604020202020204" pitchFamily="34" charset="0"/>
                </a:rPr>
                <a:t>PRESCHOOL</a:t>
              </a:r>
              <a:endParaRPr lang="en-US" sz="2400" b="1">
                <a:solidFill>
                  <a:schemeClr val="accent5"/>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40551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title="Ci3T Exemplar Elementary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39" y="182881"/>
            <a:ext cx="8401722" cy="649223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ight Arrow 3"/>
          <p:cNvSpPr/>
          <p:nvPr/>
        </p:nvSpPr>
        <p:spPr>
          <a:xfrm rot="1478124">
            <a:off x="4872011" y="1635064"/>
            <a:ext cx="3237286" cy="2057400"/>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000"/>
              <a:t>In future years, consider alternative program goals</a:t>
            </a:r>
          </a:p>
        </p:txBody>
      </p:sp>
      <p:sp>
        <p:nvSpPr>
          <p:cNvPr id="6" name="Right Arrow 5"/>
          <p:cNvSpPr/>
          <p:nvPr/>
        </p:nvSpPr>
        <p:spPr>
          <a:xfrm rot="20995636">
            <a:off x="4415679" y="3829379"/>
            <a:ext cx="3549288" cy="2236043"/>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000"/>
              <a:t>80% of students meeting reading and math targets on assessments</a:t>
            </a:r>
          </a:p>
        </p:txBody>
      </p:sp>
      <p:grpSp>
        <p:nvGrpSpPr>
          <p:cNvPr id="3" name="Group 2">
            <a:extLst>
              <a:ext uri="{FF2B5EF4-FFF2-40B4-BE49-F238E27FC236}">
                <a16:creationId xmlns:a16="http://schemas.microsoft.com/office/drawing/2014/main" id="{E6BFA185-4DFA-55C1-B7AB-AC6BE7AD53D5}"/>
              </a:ext>
            </a:extLst>
          </p:cNvPr>
          <p:cNvGrpSpPr/>
          <p:nvPr/>
        </p:nvGrpSpPr>
        <p:grpSpPr>
          <a:xfrm>
            <a:off x="835776" y="3320237"/>
            <a:ext cx="2526409" cy="2465936"/>
            <a:chOff x="835776" y="3320237"/>
            <a:chExt cx="2526409" cy="2465936"/>
          </a:xfrm>
        </p:grpSpPr>
        <p:grpSp>
          <p:nvGrpSpPr>
            <p:cNvPr id="5" name="Group 4">
              <a:extLst>
                <a:ext uri="{FF2B5EF4-FFF2-40B4-BE49-F238E27FC236}">
                  <a16:creationId xmlns:a16="http://schemas.microsoft.com/office/drawing/2014/main" id="{851FE1F0-1184-3485-9C44-33C48BF90274}"/>
                </a:ext>
              </a:extLst>
            </p:cNvPr>
            <p:cNvGrpSpPr/>
            <p:nvPr/>
          </p:nvGrpSpPr>
          <p:grpSpPr>
            <a:xfrm rot="21216813">
              <a:off x="835776" y="3320237"/>
              <a:ext cx="2526409" cy="2465936"/>
              <a:chOff x="2336800" y="-477078"/>
              <a:chExt cx="7515616" cy="7335078"/>
            </a:xfrm>
          </p:grpSpPr>
          <p:pic>
            <p:nvPicPr>
              <p:cNvPr id="9" name="Picture 8" title="Sticky note">
                <a:extLst>
                  <a:ext uri="{FF2B5EF4-FFF2-40B4-BE49-F238E27FC236}">
                    <a16:creationId xmlns:a16="http://schemas.microsoft.com/office/drawing/2014/main" id="{BA626AD0-0720-786C-0119-6231EF3CC9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0" name="Picture 9" title="Push pin">
                <a:extLst>
                  <a:ext uri="{FF2B5EF4-FFF2-40B4-BE49-F238E27FC236}">
                    <a16:creationId xmlns:a16="http://schemas.microsoft.com/office/drawing/2014/main" id="{0F756C0E-E655-8E4E-7E43-187E0FCFF49C}"/>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7" name="TextBox 6">
              <a:extLst>
                <a:ext uri="{FF2B5EF4-FFF2-40B4-BE49-F238E27FC236}">
                  <a16:creationId xmlns:a16="http://schemas.microsoft.com/office/drawing/2014/main" id="{E5C0BDB8-5BE0-2113-0C57-FAC974F60AC1}"/>
                </a:ext>
              </a:extLst>
            </p:cNvPr>
            <p:cNvSpPr txBox="1"/>
            <p:nvPr/>
          </p:nvSpPr>
          <p:spPr>
            <a:xfrm rot="21245219">
              <a:off x="967076" y="4072867"/>
              <a:ext cx="2376119" cy="1446550"/>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Ci3T Blueprint A Primary </a:t>
              </a:r>
            </a:p>
            <a:p>
              <a:pPr algn="ctr"/>
              <a:r>
                <a:rPr lang="en-US" sz="2400" b="1">
                  <a:latin typeface="Arial" panose="020B0604020202020204" pitchFamily="34" charset="0"/>
                  <a:cs typeface="Arial" panose="020B0604020202020204" pitchFamily="34" charset="0"/>
                </a:rPr>
                <a:t>(Tier 1) Plan</a:t>
              </a:r>
              <a:r>
                <a:rPr lang="en-US" sz="1800" b="1">
                  <a:latin typeface="Arial" panose="020B0604020202020204" pitchFamily="34" charset="0"/>
                  <a:cs typeface="Arial" panose="020B0604020202020204" pitchFamily="34" charset="0"/>
                </a:rPr>
                <a:t>: </a:t>
              </a:r>
              <a:r>
                <a:rPr lang="en-US" sz="1600" b="1">
                  <a:solidFill>
                    <a:schemeClr val="accent5"/>
                  </a:solidFill>
                  <a:latin typeface="Arial" panose="020B0604020202020204" pitchFamily="34" charset="0"/>
                  <a:cs typeface="Arial" panose="020B0604020202020204" pitchFamily="34" charset="0"/>
                </a:rPr>
                <a:t>ELEMENTARY</a:t>
              </a:r>
              <a:endParaRPr lang="en-US" sz="2400" b="1">
                <a:solidFill>
                  <a:schemeClr val="accent5"/>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29880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title="Ci3T Exemplar Middle School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40" y="182881"/>
            <a:ext cx="8401721" cy="649223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ight Arrow 3"/>
          <p:cNvSpPr/>
          <p:nvPr/>
        </p:nvSpPr>
        <p:spPr>
          <a:xfrm rot="1478124">
            <a:off x="3412337" y="1001806"/>
            <a:ext cx="4281956" cy="2245861"/>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000"/>
              <a:t>In future years, consider alternative program goals (e.g., course failures, reduce ODRs)</a:t>
            </a:r>
          </a:p>
        </p:txBody>
      </p:sp>
      <p:sp>
        <p:nvSpPr>
          <p:cNvPr id="6" name="Right Arrow 5"/>
          <p:cNvSpPr/>
          <p:nvPr/>
        </p:nvSpPr>
        <p:spPr>
          <a:xfrm rot="20995636">
            <a:off x="3649606" y="3646926"/>
            <a:ext cx="4049549" cy="2218881"/>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000" dirty="0"/>
              <a:t>Ensure data are collected on every student  for behavior and academic screening </a:t>
            </a:r>
          </a:p>
        </p:txBody>
      </p:sp>
      <p:grpSp>
        <p:nvGrpSpPr>
          <p:cNvPr id="3" name="Group 2">
            <a:extLst>
              <a:ext uri="{FF2B5EF4-FFF2-40B4-BE49-F238E27FC236}">
                <a16:creationId xmlns:a16="http://schemas.microsoft.com/office/drawing/2014/main" id="{0D5553FD-9CE7-86FB-ACA9-02BD3B2088A1}"/>
              </a:ext>
            </a:extLst>
          </p:cNvPr>
          <p:cNvGrpSpPr/>
          <p:nvPr/>
        </p:nvGrpSpPr>
        <p:grpSpPr>
          <a:xfrm>
            <a:off x="835776" y="3320237"/>
            <a:ext cx="2526409" cy="2465936"/>
            <a:chOff x="835776" y="3320237"/>
            <a:chExt cx="2526409" cy="2465936"/>
          </a:xfrm>
        </p:grpSpPr>
        <p:grpSp>
          <p:nvGrpSpPr>
            <p:cNvPr id="5" name="Group 4">
              <a:extLst>
                <a:ext uri="{FF2B5EF4-FFF2-40B4-BE49-F238E27FC236}">
                  <a16:creationId xmlns:a16="http://schemas.microsoft.com/office/drawing/2014/main" id="{E211B55A-0AD9-F70E-3B6F-5DC35AE08CD0}"/>
                </a:ext>
              </a:extLst>
            </p:cNvPr>
            <p:cNvGrpSpPr/>
            <p:nvPr/>
          </p:nvGrpSpPr>
          <p:grpSpPr>
            <a:xfrm rot="21216813">
              <a:off x="835776" y="3320237"/>
              <a:ext cx="2526409" cy="2465936"/>
              <a:chOff x="2336800" y="-477078"/>
              <a:chExt cx="7515616" cy="7335078"/>
            </a:xfrm>
          </p:grpSpPr>
          <p:pic>
            <p:nvPicPr>
              <p:cNvPr id="9" name="Picture 8" title="Sticky note">
                <a:extLst>
                  <a:ext uri="{FF2B5EF4-FFF2-40B4-BE49-F238E27FC236}">
                    <a16:creationId xmlns:a16="http://schemas.microsoft.com/office/drawing/2014/main" id="{288AA236-9040-414E-C3BF-03BF83046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0" name="Picture 9" title="Push pin">
                <a:extLst>
                  <a:ext uri="{FF2B5EF4-FFF2-40B4-BE49-F238E27FC236}">
                    <a16:creationId xmlns:a16="http://schemas.microsoft.com/office/drawing/2014/main" id="{D76AB25F-8584-CA2C-F312-F3B3746CADA4}"/>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7" name="TextBox 6">
              <a:extLst>
                <a:ext uri="{FF2B5EF4-FFF2-40B4-BE49-F238E27FC236}">
                  <a16:creationId xmlns:a16="http://schemas.microsoft.com/office/drawing/2014/main" id="{3057908E-CE99-0ED8-E5AF-E4D4CBE263B3}"/>
                </a:ext>
              </a:extLst>
            </p:cNvPr>
            <p:cNvSpPr txBox="1"/>
            <p:nvPr/>
          </p:nvSpPr>
          <p:spPr>
            <a:xfrm rot="21245219">
              <a:off x="967076" y="4072867"/>
              <a:ext cx="2376119" cy="1446550"/>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Ci3T Blueprint A Primary </a:t>
              </a:r>
            </a:p>
            <a:p>
              <a:pPr algn="ctr"/>
              <a:r>
                <a:rPr lang="en-US" sz="2400" b="1">
                  <a:latin typeface="Arial" panose="020B0604020202020204" pitchFamily="34" charset="0"/>
                  <a:cs typeface="Arial" panose="020B0604020202020204" pitchFamily="34" charset="0"/>
                </a:rPr>
                <a:t>(Tier 1) Plan</a:t>
              </a:r>
              <a:r>
                <a:rPr lang="en-US" sz="1800" b="1">
                  <a:latin typeface="Arial" panose="020B0604020202020204" pitchFamily="34" charset="0"/>
                  <a:cs typeface="Arial" panose="020B0604020202020204" pitchFamily="34" charset="0"/>
                </a:rPr>
                <a:t>: </a:t>
              </a:r>
              <a:r>
                <a:rPr lang="en-US" sz="1600" b="1">
                  <a:solidFill>
                    <a:schemeClr val="accent5"/>
                  </a:solidFill>
                  <a:latin typeface="Arial" panose="020B0604020202020204" pitchFamily="34" charset="0"/>
                  <a:cs typeface="Arial" panose="020B0604020202020204" pitchFamily="34" charset="0"/>
                </a:rPr>
                <a:t>MIDDLE SCHOOL</a:t>
              </a:r>
              <a:endParaRPr lang="en-US" sz="2400" b="1">
                <a:solidFill>
                  <a:schemeClr val="accent5"/>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25113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title="Ci3T Exemplar High School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40" y="182880"/>
            <a:ext cx="8401721" cy="6492238"/>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Left Arrow 3"/>
          <p:cNvSpPr/>
          <p:nvPr/>
        </p:nvSpPr>
        <p:spPr>
          <a:xfrm rot="19805167">
            <a:off x="7353912" y="1762901"/>
            <a:ext cx="4085466" cy="2179291"/>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000"/>
              <a:t>In future years, consider alternative program goals (e.g., ACT and SAT scores)</a:t>
            </a:r>
          </a:p>
        </p:txBody>
      </p:sp>
      <p:sp>
        <p:nvSpPr>
          <p:cNvPr id="6" name="Right Arrow 5"/>
          <p:cNvSpPr/>
          <p:nvPr/>
        </p:nvSpPr>
        <p:spPr>
          <a:xfrm rot="887843">
            <a:off x="3477450" y="2658190"/>
            <a:ext cx="3075217" cy="2057400"/>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000"/>
              <a:t>Decrease achievement gaps between subgroups</a:t>
            </a:r>
          </a:p>
        </p:txBody>
      </p:sp>
      <p:grpSp>
        <p:nvGrpSpPr>
          <p:cNvPr id="3" name="Group 2">
            <a:extLst>
              <a:ext uri="{FF2B5EF4-FFF2-40B4-BE49-F238E27FC236}">
                <a16:creationId xmlns:a16="http://schemas.microsoft.com/office/drawing/2014/main" id="{0A114775-FA59-0A31-3AD6-04003ED0EE16}"/>
              </a:ext>
            </a:extLst>
          </p:cNvPr>
          <p:cNvGrpSpPr/>
          <p:nvPr/>
        </p:nvGrpSpPr>
        <p:grpSpPr>
          <a:xfrm>
            <a:off x="835776" y="3320237"/>
            <a:ext cx="2526409" cy="2465936"/>
            <a:chOff x="835776" y="3320237"/>
            <a:chExt cx="2526409" cy="2465936"/>
          </a:xfrm>
        </p:grpSpPr>
        <p:grpSp>
          <p:nvGrpSpPr>
            <p:cNvPr id="5" name="Group 4">
              <a:extLst>
                <a:ext uri="{FF2B5EF4-FFF2-40B4-BE49-F238E27FC236}">
                  <a16:creationId xmlns:a16="http://schemas.microsoft.com/office/drawing/2014/main" id="{56760036-EFD5-BC85-31B6-3DD030559092}"/>
                </a:ext>
              </a:extLst>
            </p:cNvPr>
            <p:cNvGrpSpPr/>
            <p:nvPr/>
          </p:nvGrpSpPr>
          <p:grpSpPr>
            <a:xfrm rot="21216813">
              <a:off x="835776" y="3320237"/>
              <a:ext cx="2526409" cy="2465936"/>
              <a:chOff x="2336800" y="-477078"/>
              <a:chExt cx="7515616" cy="7335078"/>
            </a:xfrm>
          </p:grpSpPr>
          <p:pic>
            <p:nvPicPr>
              <p:cNvPr id="9" name="Picture 8" title="Sticky note">
                <a:extLst>
                  <a:ext uri="{FF2B5EF4-FFF2-40B4-BE49-F238E27FC236}">
                    <a16:creationId xmlns:a16="http://schemas.microsoft.com/office/drawing/2014/main" id="{D1A9CCC7-DB28-6FC2-8DBF-B9205D0DA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0" name="Picture 9" title="Push pin">
                <a:extLst>
                  <a:ext uri="{FF2B5EF4-FFF2-40B4-BE49-F238E27FC236}">
                    <a16:creationId xmlns:a16="http://schemas.microsoft.com/office/drawing/2014/main" id="{9D0EF3BB-735F-59E1-ACA8-4559E5026AAA}"/>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7" name="TextBox 6">
              <a:extLst>
                <a:ext uri="{FF2B5EF4-FFF2-40B4-BE49-F238E27FC236}">
                  <a16:creationId xmlns:a16="http://schemas.microsoft.com/office/drawing/2014/main" id="{1E64C02D-F220-14B9-1656-9C24A049709C}"/>
                </a:ext>
              </a:extLst>
            </p:cNvPr>
            <p:cNvSpPr txBox="1"/>
            <p:nvPr/>
          </p:nvSpPr>
          <p:spPr>
            <a:xfrm rot="21245219">
              <a:off x="967076" y="4072867"/>
              <a:ext cx="2376119" cy="1446550"/>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Ci3T Blueprint A Primary </a:t>
              </a:r>
            </a:p>
            <a:p>
              <a:pPr algn="ctr"/>
              <a:r>
                <a:rPr lang="en-US" sz="2400" b="1">
                  <a:latin typeface="Arial" panose="020B0604020202020204" pitchFamily="34" charset="0"/>
                  <a:cs typeface="Arial" panose="020B0604020202020204" pitchFamily="34" charset="0"/>
                </a:rPr>
                <a:t>(Tier 1) Plan</a:t>
              </a:r>
              <a:r>
                <a:rPr lang="en-US" sz="1800" b="1">
                  <a:latin typeface="Arial" panose="020B0604020202020204" pitchFamily="34" charset="0"/>
                  <a:cs typeface="Arial" panose="020B0604020202020204" pitchFamily="34" charset="0"/>
                </a:rPr>
                <a:t>: </a:t>
              </a:r>
              <a:r>
                <a:rPr lang="en-US" sz="1600" b="1">
                  <a:solidFill>
                    <a:schemeClr val="accent5"/>
                  </a:solidFill>
                  <a:latin typeface="Arial" panose="020B0604020202020204" pitchFamily="34" charset="0"/>
                  <a:cs typeface="Arial" panose="020B0604020202020204" pitchFamily="34" charset="0"/>
                </a:rPr>
                <a:t>HIGH SCHOOL</a:t>
              </a:r>
              <a:endParaRPr lang="en-US" sz="2400" b="1">
                <a:solidFill>
                  <a:schemeClr val="accent5"/>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79924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2" name="Picture 1" title="Ci3T Blueprint A: Proceedures for Monitoring">
            <a:extLst>
              <a:ext uri="{FF2B5EF4-FFF2-40B4-BE49-F238E27FC236}">
                <a16:creationId xmlns:a16="http://schemas.microsoft.com/office/drawing/2014/main" id="{65A083A0-9863-1523-4BA3-6FE466E16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0888" y="104776"/>
            <a:ext cx="8650224" cy="6648448"/>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3" name="Right Arrow 5">
            <a:extLst>
              <a:ext uri="{FF2B5EF4-FFF2-40B4-BE49-F238E27FC236}">
                <a16:creationId xmlns:a16="http://schemas.microsoft.com/office/drawing/2014/main" id="{F3D53BFD-62D2-0821-F001-8368043F58BE}"/>
              </a:ext>
            </a:extLst>
          </p:cNvPr>
          <p:cNvSpPr/>
          <p:nvPr/>
        </p:nvSpPr>
        <p:spPr>
          <a:xfrm rot="1278623">
            <a:off x="861356" y="859508"/>
            <a:ext cx="1547133" cy="556662"/>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endParaRPr lang="en-US" sz="2000"/>
          </a:p>
        </p:txBody>
      </p:sp>
      <p:grpSp>
        <p:nvGrpSpPr>
          <p:cNvPr id="4" name="Group 3">
            <a:extLst>
              <a:ext uri="{FF2B5EF4-FFF2-40B4-BE49-F238E27FC236}">
                <a16:creationId xmlns:a16="http://schemas.microsoft.com/office/drawing/2014/main" id="{B515E7CD-DD73-E27F-88B5-46897C55B156}"/>
              </a:ext>
            </a:extLst>
          </p:cNvPr>
          <p:cNvGrpSpPr/>
          <p:nvPr/>
        </p:nvGrpSpPr>
        <p:grpSpPr>
          <a:xfrm rot="21216813">
            <a:off x="8862059" y="3318793"/>
            <a:ext cx="2526409" cy="2465936"/>
            <a:chOff x="2336800" y="-477078"/>
            <a:chExt cx="7515616" cy="7335078"/>
          </a:xfrm>
        </p:grpSpPr>
        <p:pic>
          <p:nvPicPr>
            <p:cNvPr id="5" name="Picture 4" title="Sticky note">
              <a:extLst>
                <a:ext uri="{FF2B5EF4-FFF2-40B4-BE49-F238E27FC236}">
                  <a16:creationId xmlns:a16="http://schemas.microsoft.com/office/drawing/2014/main" id="{943005FA-71EC-5851-AD84-CEF15FD716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6" name="Picture 5" title="Push pin">
              <a:extLst>
                <a:ext uri="{FF2B5EF4-FFF2-40B4-BE49-F238E27FC236}">
                  <a16:creationId xmlns:a16="http://schemas.microsoft.com/office/drawing/2014/main" id="{AC064BCE-486A-9961-264F-9D7FACC9EEC8}"/>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0" name="TextBox 9">
            <a:extLst>
              <a:ext uri="{FF2B5EF4-FFF2-40B4-BE49-F238E27FC236}">
                <a16:creationId xmlns:a16="http://schemas.microsoft.com/office/drawing/2014/main" id="{AA6CC339-068C-6D63-692C-A55C01C4A4A6}"/>
              </a:ext>
            </a:extLst>
          </p:cNvPr>
          <p:cNvSpPr txBox="1"/>
          <p:nvPr/>
        </p:nvSpPr>
        <p:spPr>
          <a:xfrm rot="21245219">
            <a:off x="8957465" y="4187423"/>
            <a:ext cx="2412110" cy="1200329"/>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Ci3T Blueprint A Primary </a:t>
            </a:r>
          </a:p>
          <a:p>
            <a:pPr algn="ctr"/>
            <a:r>
              <a:rPr lang="en-US" sz="2400" b="1">
                <a:latin typeface="Arial" panose="020B0604020202020204" pitchFamily="34" charset="0"/>
                <a:cs typeface="Arial" panose="020B0604020202020204" pitchFamily="34" charset="0"/>
              </a:rPr>
              <a:t>(Tier 1) Plan</a:t>
            </a:r>
          </a:p>
        </p:txBody>
      </p:sp>
    </p:spTree>
    <p:custDataLst>
      <p:tags r:id="rId1"/>
    </p:custDataLst>
    <p:extLst>
      <p:ext uri="{BB962C8B-B14F-4D97-AF65-F5344CB8AC3E}">
        <p14:creationId xmlns:p14="http://schemas.microsoft.com/office/powerpoint/2010/main" val="1152847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Autofit/>
          </a:bodyPr>
          <a:lstStyle/>
          <a:p>
            <a:r>
              <a:rPr lang="en-US" dirty="0"/>
              <a:t>What data do we currently collect and how do these data inform decision making? </a:t>
            </a:r>
          </a:p>
        </p:txBody>
      </p:sp>
      <p:pic>
        <p:nvPicPr>
          <p:cNvPr id="4" name="Picture 3" descr="Illustration of 3D person walking on path that comes to a 3-way branch." title="Decision time">
            <a:extLst>
              <a:ext uri="{FF2B5EF4-FFF2-40B4-BE49-F238E27FC236}">
                <a16:creationId xmlns:a16="http://schemas.microsoft.com/office/drawing/2014/main" id="{5B08A776-C006-0648-BA83-142F816DEDB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047" b="92344" l="1250" r="86875">
                        <a14:foregroundMark x1="81484" y1="55391" x2="83672" y2="54922"/>
                        <a14:foregroundMark x1="83203" y1="83984" x2="75156" y2="87109"/>
                        <a14:foregroundMark x1="75156" y1="87109" x2="83359" y2="85703"/>
                        <a14:foregroundMark x1="83359" y1="85703" x2="83672" y2="84922"/>
                        <a14:foregroundMark x1="87031" y1="89766" x2="84141" y2="90078"/>
                        <a14:foregroundMark x1="10078" y1="81563" x2="5859" y2="80938"/>
                        <a14:foregroundMark x1="6641" y1="31797" x2="1250" y2="29297"/>
                        <a14:foregroundMark x1="33516" y1="19688" x2="28359" y2="12969"/>
                        <a14:foregroundMark x1="28359" y1="12969" x2="22031" y2="18828"/>
                        <a14:foregroundMark x1="22031" y1="18828" x2="33516" y2="19688"/>
                        <a14:foregroundMark x1="33984" y1="16172" x2="25859" y2="14531"/>
                        <a14:foregroundMark x1="25859" y1="14531" x2="32500" y2="15234"/>
                        <a14:foregroundMark x1="32344" y1="14297" x2="26875" y2="14297"/>
                        <a14:foregroundMark x1="32188" y1="14141" x2="29219" y2="13672"/>
                        <a14:foregroundMark x1="30469" y1="13047" x2="25938" y2="13828"/>
                        <a14:foregroundMark x1="47031" y1="67344" x2="41484" y2="73594"/>
                        <a14:foregroundMark x1="41484" y1="73594" x2="32500" y2="76406"/>
                        <a14:foregroundMark x1="32500" y1="76406" x2="25625" y2="81172"/>
                        <a14:foregroundMark x1="25625" y1="81172" x2="17188" y2="82969"/>
                        <a14:foregroundMark x1="17188" y1="82969" x2="5391" y2="82813"/>
                        <a14:foregroundMark x1="86250" y1="56484" x2="78750" y2="60859"/>
                        <a14:foregroundMark x1="78750" y1="60859" x2="61172" y2="65313"/>
                        <a14:foregroundMark x1="61172" y1="65313" x2="55547" y2="64688"/>
                        <a14:foregroundMark x1="86875" y1="92344" x2="68516" y2="87266"/>
                        <a14:foregroundMark x1="68516" y1="87266" x2="61172" y2="82656"/>
                        <a14:foregroundMark x1="61172" y1="82656" x2="56094" y2="76094"/>
                        <a14:foregroundMark x1="56094" y1="76094" x2="45938" y2="68438"/>
                      </a14:backgroundRemoval>
                    </a14:imgEffect>
                  </a14:imgLayer>
                </a14:imgProps>
              </a:ext>
              <a:ext uri="{28A0092B-C50C-407E-A947-70E740481C1C}">
                <a14:useLocalDpi xmlns:a14="http://schemas.microsoft.com/office/drawing/2010/main" val="0"/>
              </a:ext>
            </a:extLst>
          </a:blip>
          <a:srcRect t="10864" r="9085" b="5621"/>
          <a:stretch/>
        </p:blipFill>
        <p:spPr>
          <a:xfrm flipH="1">
            <a:off x="8950794" y="3769959"/>
            <a:ext cx="3241206" cy="2977376"/>
          </a:xfrm>
          <a:prstGeom prst="rect">
            <a:avLst/>
          </a:prstGeom>
        </p:spPr>
      </p:pic>
    </p:spTree>
    <p:custDataLst>
      <p:tags r:id="rId1"/>
    </p:custDataLst>
    <p:extLst>
      <p:ext uri="{BB962C8B-B14F-4D97-AF65-F5344CB8AC3E}">
        <p14:creationId xmlns:p14="http://schemas.microsoft.com/office/powerpoint/2010/main" val="3389734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ipboard with data printouts and 3D bar and pie graphs, with pen." title="Data clipboard"/>
          <p:cNvPicPr>
            <a:picLocks noChangeAspect="1"/>
          </p:cNvPicPr>
          <p:nvPr/>
        </p:nvPicPr>
        <p:blipFill rotWithShape="1">
          <a:blip r:embed="rId4" cstate="print">
            <a:extLst>
              <a:ext uri="{28A0092B-C50C-407E-A947-70E740481C1C}">
                <a14:useLocalDpi xmlns:a14="http://schemas.microsoft.com/office/drawing/2010/main" val="0"/>
              </a:ext>
            </a:extLst>
          </a:blip>
          <a:srcRect r="-420"/>
          <a:stretch/>
        </p:blipFill>
        <p:spPr>
          <a:xfrm>
            <a:off x="5795824" y="3125165"/>
            <a:ext cx="4994841" cy="3732835"/>
          </a:xfrm>
          <a:prstGeom prst="rect">
            <a:avLst/>
          </a:prstGeom>
        </p:spPr>
      </p:pic>
      <p:sp>
        <p:nvSpPr>
          <p:cNvPr id="2" name="Title 1"/>
          <p:cNvSpPr>
            <a:spLocks noGrp="1"/>
          </p:cNvSpPr>
          <p:nvPr>
            <p:ph type="title"/>
          </p:nvPr>
        </p:nvSpPr>
        <p:spPr>
          <a:xfrm>
            <a:off x="838200" y="365125"/>
            <a:ext cx="10515600" cy="1325563"/>
          </a:xfrm>
        </p:spPr>
        <p:txBody>
          <a:bodyPr/>
          <a:lstStyle/>
          <a:p>
            <a:r>
              <a:rPr lang="en-US" dirty="0"/>
              <a:t>Which data should be collected?</a:t>
            </a:r>
          </a:p>
        </p:txBody>
      </p:sp>
      <p:sp>
        <p:nvSpPr>
          <p:cNvPr id="9" name="Content Placeholder 8"/>
          <p:cNvSpPr>
            <a:spLocks noGrp="1"/>
          </p:cNvSpPr>
          <p:nvPr>
            <p:ph idx="1"/>
          </p:nvPr>
        </p:nvSpPr>
        <p:spPr>
          <a:xfrm>
            <a:off x="838200" y="1825625"/>
            <a:ext cx="10515600" cy="4351338"/>
          </a:xfrm>
        </p:spPr>
        <p:txBody>
          <a:bodyPr/>
          <a:lstStyle/>
          <a:p>
            <a:r>
              <a:rPr lang="en-US"/>
              <a:t>Data to answer your questions</a:t>
            </a:r>
          </a:p>
          <a:p>
            <a:pPr lvl="1"/>
            <a:r>
              <a:rPr lang="en-US"/>
              <a:t>What do you want to know about your students?</a:t>
            </a:r>
          </a:p>
          <a:p>
            <a:pPr lvl="1"/>
            <a:r>
              <a:rPr lang="en-US"/>
              <a:t>What will you do with this information?  </a:t>
            </a:r>
          </a:p>
          <a:p>
            <a:r>
              <a:rPr lang="en-US"/>
              <a:t>Data you will use </a:t>
            </a:r>
          </a:p>
          <a:p>
            <a:pPr lvl="1"/>
            <a:r>
              <a:rPr lang="en-US"/>
              <a:t>What is readily accessible?</a:t>
            </a:r>
          </a:p>
          <a:p>
            <a:pPr lvl="1"/>
            <a:r>
              <a:rPr lang="en-US"/>
              <a:t>What requires extra resources? </a:t>
            </a:r>
          </a:p>
          <a:p>
            <a:pPr lvl="1"/>
            <a:r>
              <a:rPr lang="en-US"/>
              <a:t>Who, When, Where, How?</a:t>
            </a:r>
          </a:p>
          <a:p>
            <a:r>
              <a:rPr lang="en-US"/>
              <a:t>Balance between reliability</a:t>
            </a:r>
            <a:br>
              <a:rPr lang="en-US"/>
            </a:br>
            <a:r>
              <a:rPr lang="en-US"/>
              <a:t>and accessibility</a:t>
            </a:r>
          </a:p>
          <a:p>
            <a:pPr lvl="1"/>
            <a:r>
              <a:rPr lang="en-US"/>
              <a:t>Systems approach</a:t>
            </a:r>
          </a:p>
        </p:txBody>
      </p:sp>
      <p:sp>
        <p:nvSpPr>
          <p:cNvPr id="5" name="Rounded Rectangle 4"/>
          <p:cNvSpPr/>
          <p:nvPr/>
        </p:nvSpPr>
        <p:spPr>
          <a:xfrm rot="506174">
            <a:off x="8720618" y="2217953"/>
            <a:ext cx="3227196" cy="1101080"/>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b="1"/>
              <a:t>Data Teams</a:t>
            </a:r>
          </a:p>
          <a:p>
            <a:pPr algn="ctr"/>
            <a:r>
              <a:rPr lang="en-US" sz="1800"/>
              <a:t>What are the capabilities of your management systems?</a:t>
            </a:r>
          </a:p>
        </p:txBody>
      </p:sp>
    </p:spTree>
    <p:custDataLst>
      <p:tags r:id="rId1"/>
    </p:custDataLst>
    <p:extLst>
      <p:ext uri="{BB962C8B-B14F-4D97-AF65-F5344CB8AC3E}">
        <p14:creationId xmlns:p14="http://schemas.microsoft.com/office/powerpoint/2010/main" val="110203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When should data be collected?</a:t>
            </a:r>
          </a:p>
        </p:txBody>
      </p:sp>
      <p:sp>
        <p:nvSpPr>
          <p:cNvPr id="8" name="Content Placeholder 7"/>
          <p:cNvSpPr>
            <a:spLocks noGrp="1"/>
          </p:cNvSpPr>
          <p:nvPr>
            <p:ph idx="1"/>
          </p:nvPr>
        </p:nvSpPr>
        <p:spPr>
          <a:xfrm>
            <a:off x="838200" y="1825625"/>
            <a:ext cx="10515600" cy="4351338"/>
          </a:xfrm>
        </p:spPr>
        <p:txBody>
          <a:bodyPr/>
          <a:lstStyle/>
          <a:p>
            <a:r>
              <a:rPr lang="en-US"/>
              <a:t> Natural cycles, meeting times</a:t>
            </a:r>
          </a:p>
          <a:p>
            <a:pPr lvl="1"/>
            <a:r>
              <a:rPr lang="en-US"/>
              <a:t>Weekly, monthly, quarterly</a:t>
            </a:r>
          </a:p>
          <a:p>
            <a:r>
              <a:rPr lang="en-US"/>
              <a:t> Level of system addressed</a:t>
            </a:r>
          </a:p>
          <a:p>
            <a:pPr lvl="1"/>
            <a:r>
              <a:rPr lang="en-US"/>
              <a:t>School-wide: monthly, quarterly</a:t>
            </a:r>
          </a:p>
          <a:p>
            <a:pPr lvl="1"/>
            <a:r>
              <a:rPr lang="en-US"/>
              <a:t>Small group: daily, weekly</a:t>
            </a:r>
          </a:p>
          <a:p>
            <a:pPr lvl="1"/>
            <a:r>
              <a:rPr lang="en-US"/>
              <a:t>Individual: daily, weekly</a:t>
            </a:r>
          </a:p>
        </p:txBody>
      </p:sp>
      <p:pic>
        <p:nvPicPr>
          <p:cNvPr id="4" name="Picture 3" title="Push pins crowded onto one calendar d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8127" y="1825624"/>
            <a:ext cx="5249641" cy="349872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282489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8B06C-BA70-FA4E-62BC-6081162B72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C5A1C-4D4E-4B70-1B11-5B8E2A6FCB00}"/>
              </a:ext>
            </a:extLst>
          </p:cNvPr>
          <p:cNvSpPr>
            <a:spLocks noGrp="1"/>
          </p:cNvSpPr>
          <p:nvPr>
            <p:ph type="title"/>
          </p:nvPr>
        </p:nvSpPr>
        <p:spPr>
          <a:xfrm>
            <a:off x="838200" y="221904"/>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73A615D3-D225-B6F3-B50A-EFC42836CEFB}"/>
              </a:ext>
            </a:extLst>
          </p:cNvPr>
          <p:cNvSpPr>
            <a:spLocks noGrp="1"/>
          </p:cNvSpPr>
          <p:nvPr>
            <p:ph idx="1"/>
          </p:nvPr>
        </p:nvSpPr>
        <p:spPr>
          <a:xfrm>
            <a:off x="838200" y="1329865"/>
            <a:ext cx="10515600" cy="5032375"/>
          </a:xfrm>
        </p:spPr>
        <p:txBody>
          <a:bodyPr>
            <a:noAutofit/>
          </a:bodyPr>
          <a:lstStyle/>
          <a:p>
            <a:r>
              <a:rPr lang="en-US" dirty="0"/>
              <a:t>Welcome!</a:t>
            </a:r>
          </a:p>
          <a:p>
            <a:r>
              <a:rPr lang="en-US" dirty="0"/>
              <a:t>How will we know if our Ci3T model is making a difference? </a:t>
            </a:r>
          </a:p>
          <a:p>
            <a:r>
              <a:rPr lang="en-US" dirty="0"/>
              <a:t>How do we evaluate our Ci3T model? </a:t>
            </a:r>
            <a:r>
              <a:rPr lang="en-US" sz="2400" dirty="0">
                <a:solidFill>
                  <a:schemeClr val="accent4"/>
                </a:solidFill>
              </a:rPr>
              <a:t>Academic, behavior, social, and program implementation measures</a:t>
            </a:r>
            <a:endParaRPr lang="en-US" sz="2600" dirty="0">
              <a:solidFill>
                <a:schemeClr val="accent4"/>
              </a:solidFill>
            </a:endParaRPr>
          </a:p>
          <a:p>
            <a:r>
              <a:rPr lang="en-US" dirty="0"/>
              <a:t>What data do we currently collect and how do these data inform decision making? </a:t>
            </a:r>
          </a:p>
          <a:p>
            <a:pPr lvl="1"/>
            <a:r>
              <a:rPr lang="en-US" dirty="0"/>
              <a:t>Assessment schedule</a:t>
            </a:r>
          </a:p>
          <a:p>
            <a:pPr lvl="1"/>
            <a:r>
              <a:rPr lang="en-US" dirty="0"/>
              <a:t>Data-informed decision making</a:t>
            </a:r>
          </a:p>
          <a:p>
            <a:r>
              <a:rPr lang="en-US" dirty="0"/>
              <a:t>How does our Ci3T model influence risk? </a:t>
            </a:r>
          </a:p>
          <a:p>
            <a:r>
              <a:rPr lang="en-US" dirty="0"/>
              <a:t>How do we monitor implementation, stakeholders’ views, and student performance?</a:t>
            </a:r>
            <a:r>
              <a:rPr lang="en-US" sz="2400" dirty="0"/>
              <a:t> </a:t>
            </a:r>
            <a:r>
              <a:rPr lang="en-US" sz="2400" dirty="0">
                <a:solidFill>
                  <a:schemeClr val="accent4"/>
                </a:solidFill>
              </a:rPr>
              <a:t>Establishing procedures for monitoring</a:t>
            </a:r>
          </a:p>
          <a:p>
            <a:r>
              <a:rPr lang="en-US" dirty="0"/>
              <a:t>Where do we go from here?</a:t>
            </a:r>
            <a:r>
              <a:rPr lang="en-US" sz="2400" dirty="0"/>
              <a:t> </a:t>
            </a:r>
            <a:r>
              <a:rPr lang="en-US" sz="2400" dirty="0">
                <a:solidFill>
                  <a:schemeClr val="accent4"/>
                </a:solidFill>
              </a:rPr>
              <a:t>Setting goals for Session 4</a:t>
            </a:r>
          </a:p>
        </p:txBody>
      </p:sp>
      <p:graphicFrame>
        <p:nvGraphicFramePr>
          <p:cNvPr id="4" name="Diagram 3">
            <a:extLst>
              <a:ext uri="{FF2B5EF4-FFF2-40B4-BE49-F238E27FC236}">
                <a16:creationId xmlns:a16="http://schemas.microsoft.com/office/drawing/2014/main" id="{CB90393A-F2EB-3BE5-E81B-72E7E3BBD1D8}"/>
              </a:ext>
            </a:extLst>
          </p:cNvPr>
          <p:cNvGraphicFramePr/>
          <p:nvPr>
            <p:extLst>
              <p:ext uri="{D42A27DB-BD31-4B8C-83A1-F6EECF244321}">
                <p14:modId xmlns:p14="http://schemas.microsoft.com/office/powerpoint/2010/main" val="1966776757"/>
              </p:ext>
            </p:extLst>
          </p:nvPr>
        </p:nvGraphicFramePr>
        <p:xfrm>
          <a:off x="115747" y="0"/>
          <a:ext cx="11968223"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B56BF3F4-E099-99E7-7D61-A1624D7C06AE}"/>
              </a:ext>
            </a:extLst>
          </p:cNvPr>
          <p:cNvSpPr/>
          <p:nvPr/>
        </p:nvSpPr>
        <p:spPr>
          <a:xfrm>
            <a:off x="1524000" y="1306793"/>
            <a:ext cx="9144000" cy="646331"/>
          </a:xfrm>
          <a:prstGeom prst="rect">
            <a:avLst/>
          </a:prstGeom>
          <a:noFill/>
        </p:spPr>
        <p:txBody>
          <a:bodyPr wrap="square" lIns="91440" tIns="45720" rIns="91440" bIns="45720">
            <a:spAutoFit/>
          </a:bodyPr>
          <a:lstStyle/>
          <a:p>
            <a:pPr algn="ctr"/>
            <a:r>
              <a:rPr lang="en-US" sz="3600" dirty="0">
                <a:ln w="0"/>
                <a:effectLst>
                  <a:outerShdw blurRad="38100" dist="19050" dir="2700000" algn="tl" rotWithShape="0">
                    <a:schemeClr val="dk1">
                      <a:alpha val="40000"/>
                    </a:schemeClr>
                  </a:outerShdw>
                </a:effectLst>
              </a:rPr>
              <a:t>Please t</a:t>
            </a:r>
            <a:r>
              <a:rPr lang="en-US" sz="3600" b="0" cap="none" spc="0" dirty="0">
                <a:ln w="0"/>
                <a:solidFill>
                  <a:schemeClr val="tx1"/>
                </a:solidFill>
                <a:effectLst>
                  <a:outerShdw blurRad="38100" dist="19050" dir="2700000" algn="tl" rotWithShape="0">
                    <a:schemeClr val="dk1">
                      <a:alpha val="40000"/>
                    </a:schemeClr>
                  </a:outerShdw>
                </a:effectLst>
              </a:rPr>
              <a:t>ake a moment to assign team roles:</a:t>
            </a:r>
          </a:p>
        </p:txBody>
      </p:sp>
    </p:spTree>
    <p:custDataLst>
      <p:tags r:id="rId1"/>
    </p:custDataLst>
    <p:extLst>
      <p:ext uri="{BB962C8B-B14F-4D97-AF65-F5344CB8AC3E}">
        <p14:creationId xmlns:p14="http://schemas.microsoft.com/office/powerpoint/2010/main" val="1808706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2" name="Picture 1" title="Ci3T Blueprint D">
            <a:extLst>
              <a:ext uri="{FF2B5EF4-FFF2-40B4-BE49-F238E27FC236}">
                <a16:creationId xmlns:a16="http://schemas.microsoft.com/office/drawing/2014/main" id="{99561585-F739-4504-6A11-F371ADD26F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472" y="182880"/>
            <a:ext cx="8449056"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EE18D80D-6282-AF5B-1DC7-BF9A471D679A}"/>
              </a:ext>
            </a:extLst>
          </p:cNvPr>
          <p:cNvGrpSpPr/>
          <p:nvPr/>
        </p:nvGrpSpPr>
        <p:grpSpPr>
          <a:xfrm rot="21216813">
            <a:off x="8862059" y="3318793"/>
            <a:ext cx="2526409" cy="2465936"/>
            <a:chOff x="2336800" y="-477078"/>
            <a:chExt cx="7515616" cy="7335078"/>
          </a:xfrm>
        </p:grpSpPr>
        <p:pic>
          <p:nvPicPr>
            <p:cNvPr id="6" name="Picture 5" title="Sticky note">
              <a:extLst>
                <a:ext uri="{FF2B5EF4-FFF2-40B4-BE49-F238E27FC236}">
                  <a16:creationId xmlns:a16="http://schemas.microsoft.com/office/drawing/2014/main" id="{CF73C07B-32F2-E5A7-D1F9-F37A71138D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7" name="Picture 6" title="Push pin">
              <a:extLst>
                <a:ext uri="{FF2B5EF4-FFF2-40B4-BE49-F238E27FC236}">
                  <a16:creationId xmlns:a16="http://schemas.microsoft.com/office/drawing/2014/main" id="{C3ABA57E-D3EA-CD50-E57D-E92D9FC5501A}"/>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8" name="TextBox 7">
            <a:extLst>
              <a:ext uri="{FF2B5EF4-FFF2-40B4-BE49-F238E27FC236}">
                <a16:creationId xmlns:a16="http://schemas.microsoft.com/office/drawing/2014/main" id="{D108783E-5C84-C128-EE2E-5A64661B2201}"/>
              </a:ext>
            </a:extLst>
          </p:cNvPr>
          <p:cNvSpPr txBox="1"/>
          <p:nvPr/>
        </p:nvSpPr>
        <p:spPr>
          <a:xfrm rot="21245219">
            <a:off x="8957465" y="4279756"/>
            <a:ext cx="2412110" cy="1015663"/>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Ci3T Blueprint D Assessment Schedule</a:t>
            </a:r>
          </a:p>
        </p:txBody>
      </p:sp>
    </p:spTree>
    <p:custDataLst>
      <p:tags r:id="rId1"/>
    </p:custDataLst>
    <p:extLst>
      <p:ext uri="{BB962C8B-B14F-4D97-AF65-F5344CB8AC3E}">
        <p14:creationId xmlns:p14="http://schemas.microsoft.com/office/powerpoint/2010/main" val="53089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39" y="182881"/>
            <a:ext cx="8401722" cy="649223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54392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1">
            <a:extLst>
              <a:ext uri="{FF2B5EF4-FFF2-40B4-BE49-F238E27FC236}">
                <a16:creationId xmlns:a16="http://schemas.microsoft.com/office/drawing/2014/main" id="{34B40AC5-0E68-00A9-BD12-0C69CEA41A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00863" y="110110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0">
            <a:extLst>
              <a:ext uri="{FF2B5EF4-FFF2-40B4-BE49-F238E27FC236}">
                <a16:creationId xmlns:a16="http://schemas.microsoft.com/office/drawing/2014/main" id="{360325E4-98F9-C07F-CA6A-99B6D9AA5B8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900863" y="110110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9">
            <a:extLst>
              <a:ext uri="{FF2B5EF4-FFF2-40B4-BE49-F238E27FC236}">
                <a16:creationId xmlns:a16="http://schemas.microsoft.com/office/drawing/2014/main" id="{B47965AE-36E4-C2A7-7474-FB4FA91CE13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00863" y="110110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8">
            <a:extLst>
              <a:ext uri="{FF2B5EF4-FFF2-40B4-BE49-F238E27FC236}">
                <a16:creationId xmlns:a16="http://schemas.microsoft.com/office/drawing/2014/main" id="{9A842547-FEA3-931D-136B-8B34B5B5ACF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900863" y="110110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3">
            <a:extLst>
              <a:ext uri="{FF2B5EF4-FFF2-40B4-BE49-F238E27FC236}">
                <a16:creationId xmlns:a16="http://schemas.microsoft.com/office/drawing/2014/main" id="{8079D482-2433-BA8F-B20D-3B019A4777BA}"/>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900863" y="110110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6">
            <a:extLst>
              <a:ext uri="{FF2B5EF4-FFF2-40B4-BE49-F238E27FC236}">
                <a16:creationId xmlns:a16="http://schemas.microsoft.com/office/drawing/2014/main" id="{23448A7E-B5B9-8A41-E4FE-3F57015637C6}"/>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900863" y="110110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2">
            <a:extLst>
              <a:ext uri="{FF2B5EF4-FFF2-40B4-BE49-F238E27FC236}">
                <a16:creationId xmlns:a16="http://schemas.microsoft.com/office/drawing/2014/main" id="{B9BB4E45-4507-7DA5-9734-607BFD1B5CA2}"/>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900864" y="1101101"/>
            <a:ext cx="5076823"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title="Table talk 5 page 2"/>
          <p:cNvPicPr>
            <a:picLocks/>
          </p:cNvPicPr>
          <p:nvPr/>
        </p:nvPicPr>
        <p:blipFill>
          <a:blip r:embed="rId11">
            <a:extLst>
              <a:ext uri="{28A0092B-C50C-407E-A947-70E740481C1C}">
                <a14:useLocalDpi xmlns:a14="http://schemas.microsoft.com/office/drawing/2010/main" val="0"/>
              </a:ext>
            </a:extLst>
          </a:blip>
          <a:stretch>
            <a:fillRect/>
          </a:stretch>
        </p:blipFill>
        <p:spPr>
          <a:xfrm>
            <a:off x="111864" y="4516192"/>
            <a:ext cx="8547100" cy="4356100"/>
          </a:xfrm>
          <a:prstGeom prst="rect">
            <a:avLst/>
          </a:prstGeom>
          <a:ln>
            <a:noFill/>
          </a:ln>
          <a:effectLst/>
        </p:spPr>
      </p:pic>
      <p:grpSp>
        <p:nvGrpSpPr>
          <p:cNvPr id="11" name="Group 10">
            <a:extLst>
              <a:ext uri="{FF2B5EF4-FFF2-40B4-BE49-F238E27FC236}">
                <a16:creationId xmlns:a16="http://schemas.microsoft.com/office/drawing/2014/main" id="{4DBA2812-0380-46ED-423E-AF3706A27551}"/>
              </a:ext>
            </a:extLst>
          </p:cNvPr>
          <p:cNvGrpSpPr/>
          <p:nvPr/>
        </p:nvGrpSpPr>
        <p:grpSpPr>
          <a:xfrm>
            <a:off x="9070686" y="3142022"/>
            <a:ext cx="2596803" cy="2536748"/>
            <a:chOff x="8017390" y="3746218"/>
            <a:chExt cx="2596803" cy="2536748"/>
          </a:xfrm>
        </p:grpSpPr>
        <p:grpSp>
          <p:nvGrpSpPr>
            <p:cNvPr id="19" name="Group 18"/>
            <p:cNvGrpSpPr>
              <a:grpSpLocks noChangeAspect="1"/>
            </p:cNvGrpSpPr>
            <p:nvPr/>
          </p:nvGrpSpPr>
          <p:grpSpPr>
            <a:xfrm rot="21216813">
              <a:off x="8017390" y="3746218"/>
              <a:ext cx="2596803" cy="2536748"/>
              <a:chOff x="2336800" y="-477078"/>
              <a:chExt cx="7213466" cy="7335078"/>
            </a:xfrm>
          </p:grpSpPr>
          <p:pic>
            <p:nvPicPr>
              <p:cNvPr id="20" name="Picture 19" title="Sticky not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36800" y="0"/>
                <a:ext cx="7213466" cy="6858000"/>
              </a:xfrm>
              <a:prstGeom prst="rect">
                <a:avLst/>
              </a:prstGeom>
            </p:spPr>
          </p:pic>
          <p:pic>
            <p:nvPicPr>
              <p:cNvPr id="21" name="Picture 20" title="Push pin"/>
              <p:cNvPicPr>
                <a:picLocks noChangeAspect="1"/>
              </p:cNvPicPr>
              <p:nvPr/>
            </p:nvPicPr>
            <p:blipFill>
              <a:blip r:embed="rId13" cstate="print">
                <a:grayscl/>
                <a:extLst>
                  <a:ext uri="{28A0092B-C50C-407E-A947-70E740481C1C}">
                    <a14:useLocalDpi xmlns:a14="http://schemas.microsoft.com/office/drawing/2010/main" val="0"/>
                  </a:ext>
                </a:extLst>
              </a:blip>
              <a:stretch>
                <a:fillRect/>
              </a:stretch>
            </p:blipFill>
            <p:spPr>
              <a:xfrm>
                <a:off x="4147932" y="-477078"/>
                <a:ext cx="3023827" cy="2956353"/>
              </a:xfrm>
              <a:prstGeom prst="rect">
                <a:avLst/>
              </a:prstGeom>
            </p:spPr>
          </p:pic>
        </p:grpSp>
        <p:sp>
          <p:nvSpPr>
            <p:cNvPr id="22" name="TextBox 21"/>
            <p:cNvSpPr txBox="1"/>
            <p:nvPr/>
          </p:nvSpPr>
          <p:spPr>
            <a:xfrm rot="21179979">
              <a:off x="8327329" y="4417809"/>
              <a:ext cx="2087880" cy="1477328"/>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Table Talk 05</a:t>
              </a:r>
            </a:p>
            <a:p>
              <a:pPr algn="ctr"/>
              <a:r>
                <a:rPr lang="en-US" sz="2400" dirty="0">
                  <a:latin typeface="Arial" panose="020B0604020202020204" pitchFamily="34" charset="0"/>
                  <a:cs typeface="Arial" panose="020B0604020202020204" pitchFamily="34" charset="0"/>
                </a:rPr>
                <a:t>Current Data Sources </a:t>
              </a:r>
            </a:p>
            <a:p>
              <a:pPr algn="ctr"/>
              <a:r>
                <a:rPr lang="en-US" sz="1800" b="1" dirty="0">
                  <a:solidFill>
                    <a:schemeClr val="accent5"/>
                  </a:solidFill>
                  <a:latin typeface="Arial" panose="020B0604020202020204" pitchFamily="34" charset="0"/>
                  <a:cs typeface="Arial" panose="020B0604020202020204" pitchFamily="34" charset="0"/>
                </a:rPr>
                <a:t>5 minutes</a:t>
              </a:r>
            </a:p>
          </p:txBody>
        </p:sp>
      </p:grpSp>
      <p:pic>
        <p:nvPicPr>
          <p:cNvPr id="2" name="Picture 1" title="Table talk 5"/>
          <p:cNvPicPr>
            <a:picLocks/>
          </p:cNvPicPr>
          <p:nvPr/>
        </p:nvPicPr>
        <p:blipFill>
          <a:blip r:embed="rId14">
            <a:extLst>
              <a:ext uri="{28A0092B-C50C-407E-A947-70E740481C1C}">
                <a14:useLocalDpi xmlns:a14="http://schemas.microsoft.com/office/drawing/2010/main" val="0"/>
              </a:ext>
            </a:extLst>
          </a:blip>
          <a:stretch>
            <a:fillRect/>
          </a:stretch>
        </p:blipFill>
        <p:spPr>
          <a:xfrm>
            <a:off x="111864" y="163758"/>
            <a:ext cx="6553897" cy="433736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227171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ircuit board connections illustration">
            <a:extLst>
              <a:ext uri="{FF2B5EF4-FFF2-40B4-BE49-F238E27FC236}">
                <a16:creationId xmlns:a16="http://schemas.microsoft.com/office/drawing/2014/main" id="{842EBBE3-82D3-1D45-A653-9C799532A7BA}"/>
              </a:ext>
            </a:extLst>
          </p:cNvPr>
          <p:cNvPicPr>
            <a:picLocks noChangeAspect="1"/>
          </p:cNvPicPr>
          <p:nvPr/>
        </p:nvPicPr>
        <p:blipFill rotWithShape="1">
          <a:blip r:embed="rId4">
            <a:alphaModFix amt="10000"/>
            <a:extLst>
              <a:ext uri="{28A0092B-C50C-407E-A947-70E740481C1C}">
                <a14:useLocalDpi xmlns:a14="http://schemas.microsoft.com/office/drawing/2010/main" val="0"/>
              </a:ext>
            </a:extLst>
          </a:blip>
          <a:srcRect t="20372" b="13977"/>
          <a:stretch/>
        </p:blipFill>
        <p:spPr>
          <a:xfrm rot="19760961">
            <a:off x="858388" y="1516894"/>
            <a:ext cx="12943758" cy="5662898"/>
          </a:xfrm>
          <a:prstGeom prst="rect">
            <a:avLst/>
          </a:prstGeom>
        </p:spPr>
      </p:pic>
      <p:sp>
        <p:nvSpPr>
          <p:cNvPr id="2" name="Title 1"/>
          <p:cNvSpPr>
            <a:spLocks noGrp="1"/>
          </p:cNvSpPr>
          <p:nvPr>
            <p:ph type="title"/>
          </p:nvPr>
        </p:nvSpPr>
        <p:spPr>
          <a:xfrm>
            <a:off x="831850" y="1709738"/>
            <a:ext cx="10515600" cy="2852737"/>
          </a:xfrm>
        </p:spPr>
        <p:txBody>
          <a:bodyPr>
            <a:normAutofit/>
          </a:bodyPr>
          <a:lstStyle/>
          <a:p>
            <a:r>
              <a:rPr lang="en-US"/>
              <a:t>Data-Informed Decision Making</a:t>
            </a:r>
          </a:p>
        </p:txBody>
      </p:sp>
    </p:spTree>
    <p:custDataLst>
      <p:tags r:id="rId1"/>
    </p:custDataLst>
    <p:extLst>
      <p:ext uri="{BB962C8B-B14F-4D97-AF65-F5344CB8AC3E}">
        <p14:creationId xmlns:p14="http://schemas.microsoft.com/office/powerpoint/2010/main" val="1446623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3" name="Picture 2" title="Ci3T implementation report powerpoint">
            <a:extLst>
              <a:ext uri="{FF2B5EF4-FFF2-40B4-BE49-F238E27FC236}">
                <a16:creationId xmlns:a16="http://schemas.microsoft.com/office/drawing/2014/main" id="{4824A0AE-62D8-7E71-D963-08C32F32EEE6}"/>
              </a:ext>
            </a:extLst>
          </p:cNvPr>
          <p:cNvPicPr>
            <a:picLocks noChangeAspect="1"/>
          </p:cNvPicPr>
          <p:nvPr/>
        </p:nvPicPr>
        <p:blipFill>
          <a:blip r:embed="rId4"/>
          <a:stretch>
            <a:fillRect/>
          </a:stretch>
        </p:blipFill>
        <p:spPr>
          <a:xfrm>
            <a:off x="838200" y="2501889"/>
            <a:ext cx="4793475" cy="360043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4" name="Picture 3" title="Ci3T implementation report cover">
            <a:extLst>
              <a:ext uri="{FF2B5EF4-FFF2-40B4-BE49-F238E27FC236}">
                <a16:creationId xmlns:a16="http://schemas.microsoft.com/office/drawing/2014/main" id="{3D702DDF-2963-5428-7E33-442A6C4B0DFB}"/>
              </a:ext>
            </a:extLst>
          </p:cNvPr>
          <p:cNvPicPr>
            <a:picLocks noChangeAspect="1"/>
          </p:cNvPicPr>
          <p:nvPr/>
        </p:nvPicPr>
        <p:blipFill>
          <a:blip r:embed="rId5"/>
          <a:stretch>
            <a:fillRect/>
          </a:stretch>
        </p:blipFill>
        <p:spPr>
          <a:xfrm rot="21151986">
            <a:off x="6819774" y="2004617"/>
            <a:ext cx="3252290" cy="420515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E6AE5652-AC5F-2655-C591-804313B71113}"/>
              </a:ext>
            </a:extLst>
          </p:cNvPr>
          <p:cNvSpPr>
            <a:spLocks noGrp="1"/>
          </p:cNvSpPr>
          <p:nvPr>
            <p:ph type="title"/>
          </p:nvPr>
        </p:nvSpPr>
        <p:spPr>
          <a:xfrm>
            <a:off x="838200" y="365125"/>
            <a:ext cx="10515600" cy="1325563"/>
          </a:xfrm>
        </p:spPr>
        <p:txBody>
          <a:bodyPr>
            <a:normAutofit/>
          </a:bodyPr>
          <a:lstStyle/>
          <a:p>
            <a:r>
              <a:rPr lang="en-US"/>
              <a:t>Using Data to Monitor Our Plan: Sharing </a:t>
            </a:r>
            <a:r>
              <a:rPr lang="en-US">
                <a:solidFill>
                  <a:schemeClr val="accent5"/>
                </a:solidFill>
              </a:rPr>
              <a:t>Schoolwide Data</a:t>
            </a:r>
            <a:r>
              <a:rPr lang="en-US"/>
              <a:t> with Faculty and Staff</a:t>
            </a:r>
          </a:p>
        </p:txBody>
      </p:sp>
    </p:spTree>
    <p:custDataLst>
      <p:tags r:id="rId1"/>
    </p:custDataLst>
    <p:extLst>
      <p:ext uri="{BB962C8B-B14F-4D97-AF65-F5344CB8AC3E}">
        <p14:creationId xmlns:p14="http://schemas.microsoft.com/office/powerpoint/2010/main" val="1278818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F19B08F4-9DE4-B787-1A36-CDD76E4AFCEF}"/>
            </a:ext>
          </a:extLst>
        </p:cNvPr>
        <p:cNvGrpSpPr/>
        <p:nvPr/>
      </p:nvGrpSpPr>
      <p:grpSpPr>
        <a:xfrm>
          <a:off x="0" y="0"/>
          <a:ext cx="0" cy="0"/>
          <a:chOff x="0" y="0"/>
          <a:chExt cx="0" cy="0"/>
        </a:xfrm>
      </p:grpSpPr>
      <p:pic>
        <p:nvPicPr>
          <p:cNvPr id="4" name="Picture 3" title="Reading graphs">
            <a:extLst>
              <a:ext uri="{FF2B5EF4-FFF2-40B4-BE49-F238E27FC236}">
                <a16:creationId xmlns:a16="http://schemas.microsoft.com/office/drawing/2014/main" id="{3223B256-A235-8BE3-ED27-86E23E6EED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5" b="100000" l="0" r="97765">
                        <a14:foregroundMark x1="1117" y1="23077" x2="7486" y2="69231"/>
                        <a14:foregroundMark x1="7709" y1="68881" x2="25251" y2="64161"/>
                        <a14:foregroundMark x1="25251" y1="63811" x2="25251" y2="99301"/>
                        <a14:foregroundMark x1="25251" y1="98427" x2="80223" y2="98951"/>
                        <a14:foregroundMark x1="80223" y1="98427" x2="79665" y2="58566"/>
                        <a14:foregroundMark x1="79665" y1="58217" x2="90838" y2="63811"/>
                        <a14:foregroundMark x1="90838" y1="63287" x2="96425" y2="21329"/>
                        <a14:foregroundMark x1="96760" y1="20979" x2="61899" y2="9965"/>
                        <a14:foregroundMark x1="60894" y1="8566" x2="60112" y2="6119"/>
                        <a14:foregroundMark x1="60335" y1="5769" x2="54972" y2="7867"/>
                        <a14:foregroundMark x1="54972" y1="7343" x2="42011" y2="2273"/>
                        <a14:foregroundMark x1="42011" y1="1923" x2="40223" y2="12937"/>
                        <a14:foregroundMark x1="40000" y1="11538" x2="1117" y2="22203"/>
                        <a14:foregroundMark x1="17877" y1="29895" x2="34190" y2="91259"/>
                        <a14:foregroundMark x1="50168" y1="43531" x2="54078" y2="19231"/>
                        <a14:foregroundMark x1="40112" y1="89860" x2="40559" y2="61189"/>
                        <a14:foregroundMark x1="90615" y1="63811" x2="90615" y2="63811"/>
                        <a14:foregroundMark x1="91061" y1="63811" x2="91173" y2="62587"/>
                        <a14:foregroundMark x1="91508" y1="63636" x2="91285" y2="62587"/>
                        <a14:foregroundMark x1="6592" y1="69930" x2="13743" y2="67483"/>
                        <a14:backgroundMark x1="81229" y1="65035" x2="82458" y2="98427"/>
                        <a14:backgroundMark x1="894" y1="37063" x2="559" y2="28497"/>
                      </a14:backgroundRemoval>
                    </a14:imgEffect>
                  </a14:imgLayer>
                </a14:imgProps>
              </a:ext>
            </a:extLst>
          </a:blip>
          <a:stretch>
            <a:fillRect/>
          </a:stretch>
        </p:blipFill>
        <p:spPr>
          <a:xfrm>
            <a:off x="225386" y="2418572"/>
            <a:ext cx="5676900" cy="3632200"/>
          </a:xfrm>
          <a:prstGeom prst="rect">
            <a:avLst/>
          </a:prstGeom>
        </p:spPr>
      </p:pic>
      <p:sp>
        <p:nvSpPr>
          <p:cNvPr id="8" name="Title 7">
            <a:extLst>
              <a:ext uri="{FF2B5EF4-FFF2-40B4-BE49-F238E27FC236}">
                <a16:creationId xmlns:a16="http://schemas.microsoft.com/office/drawing/2014/main" id="{09B041E4-0D31-2434-0911-00976D31DCE2}"/>
              </a:ext>
            </a:extLst>
          </p:cNvPr>
          <p:cNvSpPr>
            <a:spLocks noGrp="1"/>
          </p:cNvSpPr>
          <p:nvPr>
            <p:ph type="title"/>
          </p:nvPr>
        </p:nvSpPr>
        <p:spPr>
          <a:xfrm>
            <a:off x="838200" y="365125"/>
            <a:ext cx="10515600" cy="1672019"/>
          </a:xfrm>
        </p:spPr>
        <p:txBody>
          <a:bodyPr>
            <a:normAutofit fontScale="90000"/>
          </a:bodyPr>
          <a:lstStyle/>
          <a:p>
            <a:r>
              <a:rPr lang="en-US"/>
              <a:t>Using Data to Monitor Our Plan: </a:t>
            </a:r>
            <a:br>
              <a:rPr lang="en-US"/>
            </a:br>
            <a:r>
              <a:rPr lang="en-US"/>
              <a:t>Sharing </a:t>
            </a:r>
            <a:r>
              <a:rPr lang="en-US">
                <a:solidFill>
                  <a:schemeClr val="accent5"/>
                </a:solidFill>
              </a:rPr>
              <a:t>Student Performance Data</a:t>
            </a:r>
            <a:r>
              <a:rPr lang="en-US"/>
              <a:t> with Faculty and Staff</a:t>
            </a:r>
          </a:p>
        </p:txBody>
      </p:sp>
      <p:pic>
        <p:nvPicPr>
          <p:cNvPr id="9" name="Picture 8">
            <a:extLst>
              <a:ext uri="{FF2B5EF4-FFF2-40B4-BE49-F238E27FC236}">
                <a16:creationId xmlns:a16="http://schemas.microsoft.com/office/drawing/2014/main" id="{45D1AB25-A890-BF81-65E0-35201C1FA885}"/>
              </a:ext>
            </a:extLst>
          </p:cNvPr>
          <p:cNvPicPr>
            <a:picLocks noChangeAspect="1"/>
          </p:cNvPicPr>
          <p:nvPr/>
        </p:nvPicPr>
        <p:blipFill>
          <a:blip r:embed="rId6"/>
          <a:srcRect/>
          <a:stretch/>
        </p:blipFill>
        <p:spPr>
          <a:xfrm>
            <a:off x="8153634" y="1578445"/>
            <a:ext cx="3657600" cy="2057399"/>
          </a:xfrm>
          <a:prstGeom prst="rect">
            <a:avLst/>
          </a:prstGeom>
          <a:ln>
            <a:solidFill>
              <a:schemeClr val="tx1">
                <a:lumMod val="50000"/>
                <a:lumOff val="50000"/>
              </a:schemeClr>
            </a:solidFill>
          </a:ln>
        </p:spPr>
      </p:pic>
      <p:pic>
        <p:nvPicPr>
          <p:cNvPr id="10" name="Picture 9">
            <a:extLst>
              <a:ext uri="{FF2B5EF4-FFF2-40B4-BE49-F238E27FC236}">
                <a16:creationId xmlns:a16="http://schemas.microsoft.com/office/drawing/2014/main" id="{8D3B06DA-FDAD-AD07-70F1-0452241693EA}"/>
              </a:ext>
            </a:extLst>
          </p:cNvPr>
          <p:cNvPicPr>
            <a:picLocks noChangeAspect="1"/>
          </p:cNvPicPr>
          <p:nvPr/>
        </p:nvPicPr>
        <p:blipFill>
          <a:blip r:embed="rId7"/>
          <a:srcRect/>
          <a:stretch/>
        </p:blipFill>
        <p:spPr>
          <a:xfrm>
            <a:off x="6064920" y="3064228"/>
            <a:ext cx="3657600" cy="2057399"/>
          </a:xfrm>
          <a:prstGeom prst="rect">
            <a:avLst/>
          </a:prstGeom>
          <a:ln>
            <a:solidFill>
              <a:schemeClr val="tx1">
                <a:lumMod val="50000"/>
                <a:lumOff val="50000"/>
              </a:schemeClr>
            </a:solidFill>
          </a:ln>
        </p:spPr>
      </p:pic>
      <p:pic>
        <p:nvPicPr>
          <p:cNvPr id="11" name="Picture 10">
            <a:extLst>
              <a:ext uri="{FF2B5EF4-FFF2-40B4-BE49-F238E27FC236}">
                <a16:creationId xmlns:a16="http://schemas.microsoft.com/office/drawing/2014/main" id="{0BFA59AD-289B-B97C-2116-8274D0554895}"/>
              </a:ext>
            </a:extLst>
          </p:cNvPr>
          <p:cNvPicPr>
            <a:picLocks noChangeAspect="1"/>
          </p:cNvPicPr>
          <p:nvPr/>
        </p:nvPicPr>
        <p:blipFill>
          <a:blip r:embed="rId8"/>
          <a:srcRect/>
          <a:stretch/>
        </p:blipFill>
        <p:spPr>
          <a:xfrm>
            <a:off x="6592467" y="3521310"/>
            <a:ext cx="3657600" cy="2057400"/>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36A9E08B-5EE4-AEC0-7311-E4C06BC1ED2A}"/>
              </a:ext>
            </a:extLst>
          </p:cNvPr>
          <p:cNvPicPr>
            <a:picLocks noChangeAspect="1"/>
          </p:cNvPicPr>
          <p:nvPr/>
        </p:nvPicPr>
        <p:blipFill>
          <a:blip r:embed="rId9"/>
          <a:srcRect/>
          <a:stretch/>
        </p:blipFill>
        <p:spPr>
          <a:xfrm>
            <a:off x="7120014" y="3978393"/>
            <a:ext cx="3657600" cy="2057399"/>
          </a:xfrm>
          <a:prstGeom prst="rect">
            <a:avLst/>
          </a:prstGeom>
          <a:ln>
            <a:solidFill>
              <a:schemeClr val="tx1">
                <a:lumMod val="50000"/>
                <a:lumOff val="50000"/>
              </a:schemeClr>
            </a:solidFill>
          </a:ln>
        </p:spPr>
      </p:pic>
      <p:pic>
        <p:nvPicPr>
          <p:cNvPr id="13" name="Picture 12">
            <a:extLst>
              <a:ext uri="{FF2B5EF4-FFF2-40B4-BE49-F238E27FC236}">
                <a16:creationId xmlns:a16="http://schemas.microsoft.com/office/drawing/2014/main" id="{A9CAF1C6-AA9B-1047-4B6A-5380E0DC14CB}"/>
              </a:ext>
            </a:extLst>
          </p:cNvPr>
          <p:cNvPicPr>
            <a:picLocks noChangeAspect="1"/>
          </p:cNvPicPr>
          <p:nvPr/>
        </p:nvPicPr>
        <p:blipFill>
          <a:blip r:embed="rId10"/>
          <a:srcRect/>
          <a:stretch/>
        </p:blipFill>
        <p:spPr>
          <a:xfrm>
            <a:off x="7647560" y="4435476"/>
            <a:ext cx="3657600" cy="2057399"/>
          </a:xfrm>
          <a:prstGeom prst="rect">
            <a:avLst/>
          </a:prstGeom>
          <a:ln>
            <a:solidFill>
              <a:schemeClr val="tx1">
                <a:lumMod val="50000"/>
                <a:lumOff val="50000"/>
              </a:schemeClr>
            </a:solidFill>
          </a:ln>
        </p:spPr>
      </p:pic>
    </p:spTree>
    <p:custDataLst>
      <p:tags r:id="rId1"/>
    </p:custDataLst>
    <p:extLst>
      <p:ext uri="{BB962C8B-B14F-4D97-AF65-F5344CB8AC3E}">
        <p14:creationId xmlns:p14="http://schemas.microsoft.com/office/powerpoint/2010/main" val="244320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3"/>
          <p:cNvSpPr>
            <a:spLocks noGrp="1"/>
          </p:cNvSpPr>
          <p:nvPr>
            <p:ph type="title"/>
          </p:nvPr>
        </p:nvSpPr>
        <p:spPr/>
        <p:txBody>
          <a:bodyPr>
            <a:normAutofit/>
          </a:bodyPr>
          <a:lstStyle/>
          <a:p>
            <a:r>
              <a:rPr lang="en-US"/>
              <a:t>Sample Data: Grade Point Average</a:t>
            </a:r>
            <a:br>
              <a:rPr lang="en-US"/>
            </a:br>
            <a:r>
              <a:rPr lang="en-US"/>
              <a:t>First Semester Over Time 2008 - 2010</a:t>
            </a:r>
          </a:p>
        </p:txBody>
      </p:sp>
      <p:graphicFrame>
        <p:nvGraphicFramePr>
          <p:cNvPr id="62467" name="Content Placeholder 5" descr="Shows GPA categories shrinking over time for 0.0 to 2.0 and 2.0 to 3.0, while those in 3.0 to 4.0 grows, from fall 2008 to fall 2010." title="GPA Graph"/>
          <p:cNvGraphicFramePr>
            <a:graphicFrameLocks noGrp="1"/>
          </p:cNvGraphicFramePr>
          <p:nvPr>
            <p:ph idx="1"/>
            <p:extLst>
              <p:ext uri="{D42A27DB-BD31-4B8C-83A1-F6EECF244321}">
                <p14:modId xmlns:p14="http://schemas.microsoft.com/office/powerpoint/2010/main" val="1715276864"/>
              </p:ext>
            </p:extLst>
          </p:nvPr>
        </p:nvGraphicFramePr>
        <p:xfrm>
          <a:off x="2138363" y="1825625"/>
          <a:ext cx="7915275" cy="4351338"/>
        </p:xfrm>
        <a:graphic>
          <a:graphicData uri="http://schemas.openxmlformats.org/presentationml/2006/ole">
            <mc:AlternateContent xmlns:mc="http://schemas.openxmlformats.org/markup-compatibility/2006">
              <mc:Choice xmlns:v="urn:schemas-microsoft-com:vml" Requires="v">
                <p:oleObj r:id="rId4" imgW="8230313" imgH="4523624" progId="Excel.Chart.8">
                  <p:embed/>
                </p:oleObj>
              </mc:Choice>
              <mc:Fallback>
                <p:oleObj r:id="rId4" imgW="8230313" imgH="4523624" progId="Excel.Chart.8">
                  <p:embed/>
                  <p:pic>
                    <p:nvPicPr>
                      <p:cNvPr id="62467" name="Content Placeholder 5" descr="Shows GPA categories shrinking over time for 0.0 to 2.0 and 2.0 to 3.0, while those in 3.0 to 4.0 grows, from fall 2008 to fall 2010." title="GPA Graph"/>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363" y="1825625"/>
                        <a:ext cx="791527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1933193" y="2312796"/>
            <a:ext cx="461665" cy="3048000"/>
          </a:xfrm>
          <a:prstGeom prst="rect">
            <a:avLst/>
          </a:prstGeom>
          <a:noFill/>
        </p:spPr>
        <p:txBody>
          <a:bodyPr vert="vert270" wrap="square">
            <a:spAutoFit/>
          </a:bodyPr>
          <a:lstStyle/>
          <a:p>
            <a:pPr algn="ctr" fontAlgn="auto">
              <a:spcBef>
                <a:spcPts val="0"/>
              </a:spcBef>
              <a:spcAft>
                <a:spcPts val="0"/>
              </a:spcAft>
              <a:defRPr/>
            </a:pPr>
            <a:r>
              <a:rPr lang="en-US" sz="1800">
                <a:latin typeface="+mn-lt"/>
              </a:rPr>
              <a:t>Percentage of Students  </a:t>
            </a:r>
          </a:p>
        </p:txBody>
      </p:sp>
      <p:sp>
        <p:nvSpPr>
          <p:cNvPr id="62469" name="TextBox 8"/>
          <p:cNvSpPr txBox="1">
            <a:spLocks noChangeArrowheads="1"/>
          </p:cNvSpPr>
          <p:nvPr/>
        </p:nvSpPr>
        <p:spPr bwMode="auto">
          <a:xfrm>
            <a:off x="4528457" y="4293996"/>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800">
              <a:latin typeface="Calibri" pitchFamily="34" charset="0"/>
            </a:endParaRPr>
          </a:p>
        </p:txBody>
      </p:sp>
      <p:sp>
        <p:nvSpPr>
          <p:cNvPr id="62470" name="TextBox 9"/>
          <p:cNvSpPr txBox="1">
            <a:spLocks noChangeArrowheads="1"/>
          </p:cNvSpPr>
          <p:nvPr/>
        </p:nvSpPr>
        <p:spPr bwMode="auto">
          <a:xfrm>
            <a:off x="4376057" y="2160396"/>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800">
              <a:latin typeface="Calibri" pitchFamily="34" charset="0"/>
            </a:endParaRPr>
          </a:p>
        </p:txBody>
      </p:sp>
      <p:sp>
        <p:nvSpPr>
          <p:cNvPr id="62471" name="TextBox 10"/>
          <p:cNvSpPr txBox="1">
            <a:spLocks noChangeArrowheads="1"/>
          </p:cNvSpPr>
          <p:nvPr/>
        </p:nvSpPr>
        <p:spPr bwMode="auto">
          <a:xfrm>
            <a:off x="4452257" y="4293996"/>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800">
              <a:latin typeface="Calibri" pitchFamily="34" charset="0"/>
            </a:endParaRPr>
          </a:p>
        </p:txBody>
      </p:sp>
      <p:sp>
        <p:nvSpPr>
          <p:cNvPr id="62472" name="TextBox 11"/>
          <p:cNvSpPr txBox="1">
            <a:spLocks noChangeArrowheads="1"/>
          </p:cNvSpPr>
          <p:nvPr/>
        </p:nvSpPr>
        <p:spPr bwMode="auto">
          <a:xfrm>
            <a:off x="4147457" y="4436873"/>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latin typeface="Calibri" pitchFamily="34" charset="0"/>
              </a:rPr>
              <a:t>60% </a:t>
            </a:r>
          </a:p>
          <a:p>
            <a:pPr eaLnBrk="1" hangingPunct="1"/>
            <a:r>
              <a:rPr lang="en-US" sz="1800">
                <a:latin typeface="Calibri" pitchFamily="34" charset="0"/>
              </a:rPr>
              <a:t>(</a:t>
            </a:r>
            <a:r>
              <a:rPr lang="en-US" sz="1800" i="1">
                <a:latin typeface="Calibri" pitchFamily="34" charset="0"/>
              </a:rPr>
              <a:t>n</a:t>
            </a:r>
            <a:r>
              <a:rPr lang="en-US" sz="1800">
                <a:latin typeface="Calibri" pitchFamily="34" charset="0"/>
              </a:rPr>
              <a:t> = 600)</a:t>
            </a:r>
          </a:p>
        </p:txBody>
      </p:sp>
      <p:sp>
        <p:nvSpPr>
          <p:cNvPr id="62473" name="TextBox 12"/>
          <p:cNvSpPr txBox="1">
            <a:spLocks noChangeArrowheads="1"/>
          </p:cNvSpPr>
          <p:nvPr/>
        </p:nvSpPr>
        <p:spPr bwMode="auto">
          <a:xfrm>
            <a:off x="4185557" y="2708598"/>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latin typeface="Calibri" pitchFamily="34" charset="0"/>
              </a:rPr>
              <a:t>30% </a:t>
            </a:r>
          </a:p>
          <a:p>
            <a:pPr eaLnBrk="1" hangingPunct="1"/>
            <a:r>
              <a:rPr lang="en-US" sz="1800">
                <a:latin typeface="Calibri" pitchFamily="34" charset="0"/>
              </a:rPr>
              <a:t>(</a:t>
            </a:r>
            <a:r>
              <a:rPr lang="en-US" sz="1800" i="1">
                <a:latin typeface="Calibri" pitchFamily="34" charset="0"/>
              </a:rPr>
              <a:t>n</a:t>
            </a:r>
            <a:r>
              <a:rPr lang="en-US" sz="1800">
                <a:latin typeface="Calibri" pitchFamily="34" charset="0"/>
              </a:rPr>
              <a:t> = 300)</a:t>
            </a:r>
          </a:p>
        </p:txBody>
      </p:sp>
      <p:sp>
        <p:nvSpPr>
          <p:cNvPr id="62474" name="TextBox 13"/>
          <p:cNvSpPr txBox="1">
            <a:spLocks noChangeArrowheads="1"/>
          </p:cNvSpPr>
          <p:nvPr/>
        </p:nvSpPr>
        <p:spPr bwMode="auto">
          <a:xfrm>
            <a:off x="4223657" y="1823846"/>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latin typeface="Calibri" pitchFamily="34" charset="0"/>
              </a:rPr>
              <a:t>10% </a:t>
            </a:r>
          </a:p>
          <a:p>
            <a:pPr eaLnBrk="1" hangingPunct="1"/>
            <a:r>
              <a:rPr lang="en-US" sz="1800">
                <a:latin typeface="Calibri" pitchFamily="34" charset="0"/>
              </a:rPr>
              <a:t>(</a:t>
            </a:r>
            <a:r>
              <a:rPr lang="en-US" sz="1800" i="1">
                <a:latin typeface="Calibri" pitchFamily="34" charset="0"/>
              </a:rPr>
              <a:t>n</a:t>
            </a:r>
            <a:r>
              <a:rPr lang="en-US" sz="1800">
                <a:latin typeface="Calibri" pitchFamily="34" charset="0"/>
              </a:rPr>
              <a:t> = 100)</a:t>
            </a:r>
          </a:p>
        </p:txBody>
      </p:sp>
      <p:sp>
        <p:nvSpPr>
          <p:cNvPr id="62475" name="TextBox 14"/>
          <p:cNvSpPr txBox="1">
            <a:spLocks noChangeArrowheads="1"/>
          </p:cNvSpPr>
          <p:nvPr/>
        </p:nvSpPr>
        <p:spPr bwMode="auto">
          <a:xfrm>
            <a:off x="7952052" y="1823846"/>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latin typeface="Calibri" pitchFamily="34" charset="0"/>
              </a:rPr>
              <a:t>8% </a:t>
            </a:r>
          </a:p>
          <a:p>
            <a:pPr eaLnBrk="1" hangingPunct="1"/>
            <a:r>
              <a:rPr lang="en-US" sz="1800">
                <a:latin typeface="Calibri" pitchFamily="34" charset="0"/>
              </a:rPr>
              <a:t>(</a:t>
            </a:r>
            <a:r>
              <a:rPr lang="en-US" sz="1800" i="1">
                <a:latin typeface="Calibri" pitchFamily="34" charset="0"/>
              </a:rPr>
              <a:t>n</a:t>
            </a:r>
            <a:r>
              <a:rPr lang="en-US" sz="1800">
                <a:latin typeface="Calibri" pitchFamily="34" charset="0"/>
              </a:rPr>
              <a:t> = 80)</a:t>
            </a:r>
          </a:p>
        </p:txBody>
      </p:sp>
      <p:sp>
        <p:nvSpPr>
          <p:cNvPr id="62476" name="TextBox 15"/>
          <p:cNvSpPr txBox="1">
            <a:spLocks noChangeArrowheads="1"/>
          </p:cNvSpPr>
          <p:nvPr/>
        </p:nvSpPr>
        <p:spPr bwMode="auto">
          <a:xfrm>
            <a:off x="7952052" y="2455036"/>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latin typeface="Calibri" pitchFamily="34" charset="0"/>
              </a:rPr>
              <a:t>10% </a:t>
            </a:r>
          </a:p>
          <a:p>
            <a:pPr eaLnBrk="1" hangingPunct="1"/>
            <a:r>
              <a:rPr lang="en-US" sz="1800">
                <a:latin typeface="Calibri" pitchFamily="34" charset="0"/>
              </a:rPr>
              <a:t>(</a:t>
            </a:r>
            <a:r>
              <a:rPr lang="en-US" sz="1800" i="1">
                <a:latin typeface="Calibri" pitchFamily="34" charset="0"/>
              </a:rPr>
              <a:t>n</a:t>
            </a:r>
            <a:r>
              <a:rPr lang="en-US" sz="1800">
                <a:latin typeface="Calibri" pitchFamily="34" charset="0"/>
              </a:rPr>
              <a:t> = 100)</a:t>
            </a:r>
          </a:p>
        </p:txBody>
      </p:sp>
      <p:sp>
        <p:nvSpPr>
          <p:cNvPr id="62477" name="TextBox 16"/>
          <p:cNvSpPr txBox="1">
            <a:spLocks noChangeArrowheads="1"/>
          </p:cNvSpPr>
          <p:nvPr/>
        </p:nvSpPr>
        <p:spPr bwMode="auto">
          <a:xfrm>
            <a:off x="6090557" y="1823846"/>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latin typeface="Calibri" pitchFamily="34" charset="0"/>
              </a:rPr>
              <a:t>10% </a:t>
            </a:r>
          </a:p>
          <a:p>
            <a:pPr eaLnBrk="1" hangingPunct="1"/>
            <a:r>
              <a:rPr lang="en-US" sz="1800">
                <a:latin typeface="Calibri" pitchFamily="34" charset="0"/>
              </a:rPr>
              <a:t>(</a:t>
            </a:r>
            <a:r>
              <a:rPr lang="en-US" sz="1800" i="1">
                <a:latin typeface="Calibri" pitchFamily="34" charset="0"/>
              </a:rPr>
              <a:t>n</a:t>
            </a:r>
            <a:r>
              <a:rPr lang="en-US" sz="1800">
                <a:latin typeface="Calibri" pitchFamily="34" charset="0"/>
              </a:rPr>
              <a:t> = 100)</a:t>
            </a:r>
          </a:p>
        </p:txBody>
      </p:sp>
      <p:sp>
        <p:nvSpPr>
          <p:cNvPr id="62478" name="TextBox 17"/>
          <p:cNvSpPr txBox="1">
            <a:spLocks noChangeArrowheads="1"/>
          </p:cNvSpPr>
          <p:nvPr/>
        </p:nvSpPr>
        <p:spPr bwMode="auto">
          <a:xfrm>
            <a:off x="6090557" y="2455036"/>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latin typeface="Calibri" pitchFamily="34" charset="0"/>
              </a:rPr>
              <a:t>15% </a:t>
            </a:r>
          </a:p>
          <a:p>
            <a:pPr eaLnBrk="1" hangingPunct="1"/>
            <a:r>
              <a:rPr lang="en-US" sz="1800">
                <a:latin typeface="Calibri" pitchFamily="34" charset="0"/>
              </a:rPr>
              <a:t>(</a:t>
            </a:r>
            <a:r>
              <a:rPr lang="en-US" sz="1800" i="1">
                <a:latin typeface="Calibri" pitchFamily="34" charset="0"/>
              </a:rPr>
              <a:t>n</a:t>
            </a:r>
            <a:r>
              <a:rPr lang="en-US" sz="1800">
                <a:latin typeface="Calibri" pitchFamily="34" charset="0"/>
              </a:rPr>
              <a:t> = 150)</a:t>
            </a:r>
          </a:p>
        </p:txBody>
      </p:sp>
      <p:sp>
        <p:nvSpPr>
          <p:cNvPr id="62479" name="TextBox 18"/>
          <p:cNvSpPr txBox="1">
            <a:spLocks noChangeArrowheads="1"/>
          </p:cNvSpPr>
          <p:nvPr/>
        </p:nvSpPr>
        <p:spPr bwMode="auto">
          <a:xfrm>
            <a:off x="6056429" y="4436873"/>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latin typeface="Calibri" pitchFamily="34" charset="0"/>
              </a:rPr>
              <a:t>75% </a:t>
            </a:r>
          </a:p>
          <a:p>
            <a:pPr eaLnBrk="1" hangingPunct="1"/>
            <a:r>
              <a:rPr lang="en-US" sz="1800">
                <a:latin typeface="Calibri" pitchFamily="34" charset="0"/>
              </a:rPr>
              <a:t>(</a:t>
            </a:r>
            <a:r>
              <a:rPr lang="en-US" sz="1800" i="1">
                <a:latin typeface="Calibri" pitchFamily="34" charset="0"/>
              </a:rPr>
              <a:t>n</a:t>
            </a:r>
            <a:r>
              <a:rPr lang="en-US" sz="1800">
                <a:latin typeface="Calibri" pitchFamily="34" charset="0"/>
              </a:rPr>
              <a:t> = 750)</a:t>
            </a:r>
          </a:p>
        </p:txBody>
      </p:sp>
      <p:sp>
        <p:nvSpPr>
          <p:cNvPr id="62480" name="TextBox 19"/>
          <p:cNvSpPr txBox="1">
            <a:spLocks noChangeArrowheads="1"/>
          </p:cNvSpPr>
          <p:nvPr/>
        </p:nvSpPr>
        <p:spPr bwMode="auto">
          <a:xfrm>
            <a:off x="7952052" y="4403511"/>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latin typeface="Calibri" pitchFamily="34" charset="0"/>
              </a:rPr>
              <a:t>82% </a:t>
            </a:r>
          </a:p>
          <a:p>
            <a:pPr eaLnBrk="1" hangingPunct="1"/>
            <a:r>
              <a:rPr lang="en-US" sz="1800">
                <a:latin typeface="Calibri" pitchFamily="34" charset="0"/>
              </a:rPr>
              <a:t>(</a:t>
            </a:r>
            <a:r>
              <a:rPr lang="en-US" sz="1800" i="1">
                <a:latin typeface="Calibri" pitchFamily="34" charset="0"/>
              </a:rPr>
              <a:t>n</a:t>
            </a:r>
            <a:r>
              <a:rPr lang="en-US" sz="1800">
                <a:latin typeface="Calibri" pitchFamily="34" charset="0"/>
              </a:rPr>
              <a:t> = 820)</a:t>
            </a:r>
          </a:p>
        </p:txBody>
      </p:sp>
      <p:sp>
        <p:nvSpPr>
          <p:cNvPr id="62481" name="TextBox 20"/>
          <p:cNvSpPr txBox="1">
            <a:spLocks noChangeArrowheads="1"/>
          </p:cNvSpPr>
          <p:nvPr/>
        </p:nvSpPr>
        <p:spPr bwMode="auto">
          <a:xfrm>
            <a:off x="5214257" y="6186811"/>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latin typeface="Calibri" pitchFamily="34" charset="0"/>
              </a:rPr>
              <a:t> Time Point                                    </a:t>
            </a:r>
            <a:r>
              <a:rPr lang="en-US" sz="1800" i="1">
                <a:latin typeface="Calibri" pitchFamily="34" charset="0"/>
              </a:rPr>
              <a:t>N</a:t>
            </a:r>
            <a:r>
              <a:rPr lang="en-US" sz="1800">
                <a:latin typeface="Calibri" pitchFamily="34" charset="0"/>
              </a:rPr>
              <a:t> = 1000 Students</a:t>
            </a:r>
          </a:p>
        </p:txBody>
      </p:sp>
    </p:spTree>
    <p:custDataLst>
      <p:tags r:id="rId1"/>
    </p:custDataLst>
    <p:extLst>
      <p:ext uri="{BB962C8B-B14F-4D97-AF65-F5344CB8AC3E}">
        <p14:creationId xmlns:p14="http://schemas.microsoft.com/office/powerpoint/2010/main" val="1656156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362C-64E1-3249-8803-17EA1D909FA4}"/>
              </a:ext>
            </a:extLst>
          </p:cNvPr>
          <p:cNvSpPr>
            <a:spLocks noGrp="1"/>
          </p:cNvSpPr>
          <p:nvPr>
            <p:ph type="title"/>
          </p:nvPr>
        </p:nvSpPr>
        <p:spPr>
          <a:xfrm>
            <a:off x="838200" y="365125"/>
            <a:ext cx="10515600" cy="1325563"/>
          </a:xfrm>
        </p:spPr>
        <p:txBody>
          <a:bodyPr>
            <a:noAutofit/>
          </a:bodyPr>
          <a:lstStyle/>
          <a:p>
            <a:r>
              <a:rPr lang="en-US"/>
              <a:t>Elementary School Attendance: Quarter 1 2005-2006 to Quarter 1 2006-2007</a:t>
            </a:r>
          </a:p>
        </p:txBody>
      </p:sp>
      <p:graphicFrame>
        <p:nvGraphicFramePr>
          <p:cNvPr id="64514" name="Object 3" descr="Absences and tardies reduced from 2005-2006 to 2006-2007." title="Attendance graph"/>
          <p:cNvGraphicFramePr>
            <a:graphicFrameLocks noGrp="1" noChangeAspect="1"/>
          </p:cNvGraphicFramePr>
          <p:nvPr>
            <p:ph idx="1"/>
            <p:extLst>
              <p:ext uri="{D42A27DB-BD31-4B8C-83A1-F6EECF244321}">
                <p14:modId xmlns:p14="http://schemas.microsoft.com/office/powerpoint/2010/main" val="151623836"/>
              </p:ext>
            </p:extLst>
          </p:nvPr>
        </p:nvGraphicFramePr>
        <p:xfrm>
          <a:off x="2351455" y="2293938"/>
          <a:ext cx="7489090" cy="4351337"/>
        </p:xfrm>
        <a:graphic>
          <a:graphicData uri="http://schemas.openxmlformats.org/presentationml/2006/ole">
            <mc:AlternateContent xmlns:mc="http://schemas.openxmlformats.org/markup-compatibility/2006">
              <mc:Choice xmlns:v="urn:schemas-microsoft-com:vml" Requires="v">
                <p:oleObj name="Chart" r:id="rId4" imgW="8934282" imgH="5191097" progId="MSGraph.Chart.8">
                  <p:embed followColorScheme="full"/>
                </p:oleObj>
              </mc:Choice>
              <mc:Fallback>
                <p:oleObj name="Chart" r:id="rId4" imgW="8934282" imgH="5191097" progId="MSGraph.Chart.8">
                  <p:embed followColorScheme="full"/>
                  <p:pic>
                    <p:nvPicPr>
                      <p:cNvPr id="64514" name="Object 3" descr="Absences and tardies reduced from 2005-2006 to 2006-2007." title="Attendance graph"/>
                      <p:cNvPicPr>
                        <a:picLocks noChangeAspect="1" noChangeArrowheads="1"/>
                      </p:cNvPicPr>
                      <p:nvPr/>
                    </p:nvPicPr>
                    <p:blipFill>
                      <a:blip r:embed="rId5"/>
                      <a:srcRect/>
                      <a:stretch>
                        <a:fillRect/>
                      </a:stretch>
                    </p:blipFill>
                    <p:spPr bwMode="auto">
                      <a:xfrm>
                        <a:off x="2351455" y="2293938"/>
                        <a:ext cx="7489090" cy="4351337"/>
                      </a:xfrm>
                      <a:prstGeom prst="rect">
                        <a:avLst/>
                      </a:prstGeom>
                      <a:noFill/>
                      <a:ln>
                        <a:noFill/>
                      </a:ln>
                    </p:spPr>
                  </p:pic>
                </p:oleObj>
              </mc:Fallback>
            </mc:AlternateContent>
          </a:graphicData>
        </a:graphic>
      </p:graphicFrame>
      <p:sp>
        <p:nvSpPr>
          <p:cNvPr id="64515" name="Text Box 4"/>
          <p:cNvSpPr txBox="1">
            <a:spLocks noChangeArrowheads="1"/>
          </p:cNvSpPr>
          <p:nvPr/>
        </p:nvSpPr>
        <p:spPr bwMode="auto">
          <a:xfrm rot="16200000">
            <a:off x="147210" y="4012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sz="1800">
                <a:solidFill>
                  <a:prstClr val="black"/>
                </a:solidFill>
                <a:latin typeface="Calibri" pitchFamily="34" charset="0"/>
              </a:rPr>
              <a:t>Rate (per instructional day)</a:t>
            </a:r>
          </a:p>
        </p:txBody>
      </p:sp>
      <p:sp>
        <p:nvSpPr>
          <p:cNvPr id="64516" name="Text Box 5"/>
          <p:cNvSpPr txBox="1">
            <a:spLocks noChangeArrowheads="1"/>
          </p:cNvSpPr>
          <p:nvPr/>
        </p:nvSpPr>
        <p:spPr bwMode="auto">
          <a:xfrm>
            <a:off x="4771474" y="2105561"/>
            <a:ext cx="6976829" cy="707886"/>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US" sz="2000" b="1">
                <a:solidFill>
                  <a:schemeClr val="tx2"/>
                </a:solidFill>
                <a:latin typeface="Calibri" pitchFamily="34" charset="0"/>
              </a:rPr>
              <a:t>These numbers represent the total numbers for the school as a whole divided by the number of schools days in a given quarter.</a:t>
            </a:r>
          </a:p>
        </p:txBody>
      </p:sp>
    </p:spTree>
    <p:custDataLst>
      <p:tags r:id="rId1"/>
    </p:custDataLst>
    <p:extLst>
      <p:ext uri="{BB962C8B-B14F-4D97-AF65-F5344CB8AC3E}">
        <p14:creationId xmlns:p14="http://schemas.microsoft.com/office/powerpoint/2010/main" val="795621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Autofit/>
          </a:bodyPr>
          <a:lstStyle/>
          <a:p>
            <a:r>
              <a:rPr lang="en-US" sz="4000"/>
              <a:t>Elementary School Discipline Comparison Quarter 1 2005-2006 to Quarter 1 2006-2007</a:t>
            </a:r>
          </a:p>
        </p:txBody>
      </p:sp>
      <p:graphicFrame>
        <p:nvGraphicFramePr>
          <p:cNvPr id="3" name="Object 2" descr="Showing decrease in minors, majors, and total ODR from 2005-2006 year to 2006-2007 academic year." title="ODR Bar Graph"/>
          <p:cNvGraphicFramePr>
            <a:graphicFrameLocks noGrp="1" noChangeAspect="1"/>
          </p:cNvGraphicFramePr>
          <p:nvPr/>
        </p:nvGraphicFramePr>
        <p:xfrm>
          <a:off x="2057400" y="1857376"/>
          <a:ext cx="8686800" cy="4873625"/>
        </p:xfrm>
        <a:graphic>
          <a:graphicData uri="http://schemas.openxmlformats.org/presentationml/2006/ole">
            <mc:AlternateContent xmlns:mc="http://schemas.openxmlformats.org/markup-compatibility/2006">
              <mc:Choice xmlns:v="urn:schemas-microsoft-com:vml" Requires="v">
                <p:oleObj name="Chart" r:id="rId4" imgW="6876978" imgH="4276782" progId="MSGraph.Chart.8">
                  <p:embed followColorScheme="full"/>
                </p:oleObj>
              </mc:Choice>
              <mc:Fallback>
                <p:oleObj name="Chart" r:id="rId4" imgW="6876978" imgH="4276782" progId="MSGraph.Chart.8">
                  <p:embed followColorScheme="full"/>
                  <p:pic>
                    <p:nvPicPr>
                      <p:cNvPr id="3" name="Object 2" descr="Showing decrease in minors, majors, and total ODR from 2005-2006 year to 2006-2007 academic year." title="ODR Bar Graph"/>
                      <p:cNvPicPr>
                        <a:picLocks noGrp="1" noChangeAspect="1" noChangeArrowheads="1"/>
                      </p:cNvPicPr>
                      <p:nvPr/>
                    </p:nvPicPr>
                    <p:blipFill>
                      <a:blip r:embed="rId5"/>
                      <a:srcRect/>
                      <a:stretch>
                        <a:fillRect/>
                      </a:stretch>
                    </p:blipFill>
                    <p:spPr bwMode="auto">
                      <a:xfrm>
                        <a:off x="2057400" y="1857376"/>
                        <a:ext cx="868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1975141" y="2466975"/>
            <a:ext cx="461665" cy="3200400"/>
          </a:xfrm>
          <a:prstGeom prst="rect">
            <a:avLst/>
          </a:prstGeom>
          <a:noFill/>
        </p:spPr>
        <p:txBody>
          <a:bodyPr vert="vert270" wrap="square" rtlCol="0">
            <a:spAutoFit/>
          </a:bodyPr>
          <a:lstStyle/>
          <a:p>
            <a:r>
              <a:rPr lang="en-US" sz="1800"/>
              <a:t>Rate (per instructional day)</a:t>
            </a:r>
          </a:p>
        </p:txBody>
      </p:sp>
      <p:sp>
        <p:nvSpPr>
          <p:cNvPr id="5" name="Text Box 5"/>
          <p:cNvSpPr txBox="1">
            <a:spLocks noChangeArrowheads="1"/>
          </p:cNvSpPr>
          <p:nvPr/>
        </p:nvSpPr>
        <p:spPr bwMode="auto">
          <a:xfrm>
            <a:off x="3124200" y="1829337"/>
            <a:ext cx="8116228" cy="707886"/>
          </a:xfrm>
          <a:prstGeom prst="rect">
            <a:avLst/>
          </a:prstGeom>
          <a:solidFill>
            <a:schemeClr val="bg1"/>
          </a:solidFill>
          <a:ln w="9525" algn="ctr">
            <a:noFill/>
            <a:miter lim="800000"/>
            <a:headEnd/>
            <a:tailEnd/>
          </a:ln>
        </p:spPr>
        <p:txBody>
          <a:bodyPr wrap="square">
            <a:spAutoFit/>
          </a:bodyPr>
          <a:lstStyle/>
          <a:p>
            <a:pPr eaLnBrk="0" hangingPunct="0">
              <a:spcBef>
                <a:spcPct val="50000"/>
              </a:spcBef>
            </a:pPr>
            <a:r>
              <a:rPr lang="en-US" sz="2000" b="1">
                <a:solidFill>
                  <a:schemeClr val="tx2"/>
                </a:solidFill>
                <a:latin typeface="+mj-lt"/>
              </a:rPr>
              <a:t>These numbers represent the total numbers for the school as a whole divided by the number of school days in a given quarter.</a:t>
            </a:r>
          </a:p>
        </p:txBody>
      </p:sp>
      <p:sp>
        <p:nvSpPr>
          <p:cNvPr id="7" name="Rectangle 6"/>
          <p:cNvSpPr/>
          <p:nvPr/>
        </p:nvSpPr>
        <p:spPr>
          <a:xfrm>
            <a:off x="-1" y="6377869"/>
            <a:ext cx="11240429" cy="480131"/>
          </a:xfrm>
          <a:prstGeom prst="rect">
            <a:avLst/>
          </a:prstGeom>
        </p:spPr>
        <p:txBody>
          <a:bodyPr wrap="square" anchor="b" anchorCtr="0">
            <a:noAutofit/>
          </a:bodyPr>
          <a:lstStyle/>
          <a:p>
            <a:pPr>
              <a:lnSpc>
                <a:spcPct val="90000"/>
              </a:lnSpc>
              <a:spcBef>
                <a:spcPts val="576"/>
              </a:spcBef>
            </a:pPr>
            <a:r>
              <a:rPr lang="en-US" sz="1000">
                <a:solidFill>
                  <a:schemeClr val="bg2"/>
                </a:solidFill>
                <a:ea typeface="ＭＳ Ｐゴシック" pitchFamily="34" charset="-128"/>
              </a:rPr>
              <a:t>Source: Lane, K.L., </a:t>
            </a:r>
            <a:r>
              <a:rPr lang="en-US" sz="1000" err="1">
                <a:solidFill>
                  <a:schemeClr val="bg2"/>
                </a:solidFill>
                <a:ea typeface="ＭＳ Ｐゴシック" pitchFamily="34" charset="-128"/>
              </a:rPr>
              <a:t>Kalberg</a:t>
            </a:r>
            <a:r>
              <a:rPr lang="en-US" sz="1000">
                <a:solidFill>
                  <a:schemeClr val="bg2"/>
                </a:solidFill>
                <a:ea typeface="ＭＳ Ｐゴシック" pitchFamily="34" charset="-128"/>
              </a:rPr>
              <a:t>, J.R., &amp; Menzies, H.M. (2009). </a:t>
            </a:r>
            <a:r>
              <a:rPr lang="en-US" sz="1000" i="1">
                <a:solidFill>
                  <a:schemeClr val="bg2"/>
                </a:solidFill>
                <a:ea typeface="ＭＳ Ｐゴシック" pitchFamily="34" charset="-128"/>
              </a:rPr>
              <a:t>Developing schoolwide programs to prevent and manage problem behaviors: A step-by-step approach.</a:t>
            </a:r>
            <a:r>
              <a:rPr lang="en-US" sz="1000">
                <a:solidFill>
                  <a:schemeClr val="bg2"/>
                </a:solidFill>
                <a:ea typeface="ＭＳ Ｐゴシック" pitchFamily="34" charset="-128"/>
              </a:rPr>
              <a:t> New York, NY: Guilford Press.</a:t>
            </a:r>
          </a:p>
        </p:txBody>
      </p:sp>
    </p:spTree>
    <p:custDataLst>
      <p:tags r:id="rId1"/>
    </p:custDataLst>
    <p:extLst>
      <p:ext uri="{BB962C8B-B14F-4D97-AF65-F5344CB8AC3E}">
        <p14:creationId xmlns:p14="http://schemas.microsoft.com/office/powerpoint/2010/main" val="995837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00DCFC3-D60C-614F-B30E-50DF812BC9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0000" y="1708146"/>
            <a:ext cx="4572000" cy="1140059"/>
          </a:xfrm>
          <a:prstGeom prst="rect">
            <a:avLst/>
          </a:prstGeom>
        </p:spPr>
      </p:pic>
      <p:pic>
        <p:nvPicPr>
          <p:cNvPr id="10" name="Graphic 9">
            <a:extLst>
              <a:ext uri="{FF2B5EF4-FFF2-40B4-BE49-F238E27FC236}">
                <a16:creationId xmlns:a16="http://schemas.microsoft.com/office/drawing/2014/main" id="{21098682-1222-814D-967A-BE47B2545A0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0000" y="3648256"/>
            <a:ext cx="4572000" cy="1140059"/>
          </a:xfrm>
          <a:prstGeom prst="rect">
            <a:avLst/>
          </a:prstGeom>
        </p:spPr>
      </p:pic>
      <p:sp>
        <p:nvSpPr>
          <p:cNvPr id="75778" name="Title 3"/>
          <p:cNvSpPr>
            <a:spLocks noGrp="1"/>
          </p:cNvSpPr>
          <p:nvPr>
            <p:ph type="title"/>
          </p:nvPr>
        </p:nvSpPr>
        <p:spPr>
          <a:xfrm>
            <a:off x="838200" y="365125"/>
            <a:ext cx="10515600" cy="1325563"/>
          </a:xfrm>
          <a:noFill/>
          <a:ln>
            <a:noFill/>
          </a:ln>
        </p:spPr>
        <p:txBody>
          <a:bodyPr vert="horz" lIns="91440" tIns="45720" rIns="91440" bIns="45720" rtlCol="0" anchor="ctr">
            <a:normAutofit/>
          </a:bodyPr>
          <a:lstStyle/>
          <a:p>
            <a:r>
              <a:rPr lang="en-US"/>
              <a:t>Considerations</a:t>
            </a:r>
          </a:p>
        </p:txBody>
      </p:sp>
      <p:sp>
        <p:nvSpPr>
          <p:cNvPr id="75779" name="Content Placeholder 4"/>
          <p:cNvSpPr>
            <a:spLocks noGrp="1"/>
          </p:cNvSpPr>
          <p:nvPr>
            <p:ph sz="half" idx="4294967295"/>
          </p:nvPr>
        </p:nvSpPr>
        <p:spPr>
          <a:xfrm>
            <a:off x="3200400" y="2062163"/>
            <a:ext cx="5791200" cy="546100"/>
          </a:xfrm>
          <a:prstGeom prst="rect">
            <a:avLst/>
          </a:prstGeom>
        </p:spPr>
        <p:txBody>
          <a:bodyPr/>
          <a:lstStyle/>
          <a:p>
            <a:pPr marL="0" indent="0" algn="ctr" eaLnBrk="1" hangingPunct="1">
              <a:buFont typeface="Brush Script MT" pitchFamily="66" charset="0"/>
              <a:buNone/>
            </a:pPr>
            <a:r>
              <a:rPr lang="en-US"/>
              <a:t>Psychometrically Sound</a:t>
            </a:r>
          </a:p>
        </p:txBody>
      </p:sp>
      <p:sp>
        <p:nvSpPr>
          <p:cNvPr id="75780" name="Content Placeholder 5"/>
          <p:cNvSpPr>
            <a:spLocks noGrp="1"/>
          </p:cNvSpPr>
          <p:nvPr>
            <p:ph sz="half" idx="4294967295"/>
          </p:nvPr>
        </p:nvSpPr>
        <p:spPr>
          <a:xfrm>
            <a:off x="4572000" y="4000500"/>
            <a:ext cx="3048000" cy="554038"/>
          </a:xfrm>
          <a:prstGeom prst="rect">
            <a:avLst/>
          </a:prstGeom>
        </p:spPr>
        <p:txBody>
          <a:bodyPr/>
          <a:lstStyle/>
          <a:p>
            <a:pPr marL="0" indent="0" algn="ctr" eaLnBrk="1" hangingPunct="1">
              <a:buFont typeface="Brush Script MT" pitchFamily="66" charset="0"/>
              <a:buNone/>
            </a:pPr>
            <a:r>
              <a:rPr lang="en-US"/>
              <a:t>Socially Valid</a:t>
            </a:r>
          </a:p>
        </p:txBody>
      </p:sp>
      <p:sp>
        <p:nvSpPr>
          <p:cNvPr id="8" name="Rounded Rectangle 7"/>
          <p:cNvSpPr/>
          <p:nvPr/>
        </p:nvSpPr>
        <p:spPr>
          <a:xfrm>
            <a:off x="617799" y="5606813"/>
            <a:ext cx="10956403" cy="435021"/>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a:t>If social validity is lacking, even psychometrically strong tools are likely to remain unused by educators.</a:t>
            </a:r>
          </a:p>
        </p:txBody>
      </p:sp>
    </p:spTree>
    <p:custDataLst>
      <p:tags r:id="rId1"/>
    </p:custDataLst>
    <p:extLst>
      <p:ext uri="{BB962C8B-B14F-4D97-AF65-F5344CB8AC3E}">
        <p14:creationId xmlns:p14="http://schemas.microsoft.com/office/powerpoint/2010/main" val="3648834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Wrap Up and Preview</a:t>
            </a:r>
          </a:p>
        </p:txBody>
      </p:sp>
      <p:sp>
        <p:nvSpPr>
          <p:cNvPr id="3" name="Text Placeholder 2"/>
          <p:cNvSpPr>
            <a:spLocks noGrp="1"/>
          </p:cNvSpPr>
          <p:nvPr>
            <p:ph type="body" idx="1"/>
          </p:nvPr>
        </p:nvSpPr>
        <p:spPr>
          <a:xfrm>
            <a:off x="839788" y="1681163"/>
            <a:ext cx="5157787" cy="823912"/>
          </a:xfrm>
          <a:noFill/>
          <a:ln>
            <a:noFill/>
          </a:ln>
        </p:spPr>
        <p:txBody>
          <a:bodyPr>
            <a:normAutofit/>
          </a:bodyPr>
          <a:lstStyle/>
          <a:p>
            <a:r>
              <a:rPr lang="en-US"/>
              <a:t>Last Session’s Review</a:t>
            </a:r>
          </a:p>
        </p:txBody>
      </p:sp>
      <p:sp>
        <p:nvSpPr>
          <p:cNvPr id="4" name="Content Placeholder 3"/>
          <p:cNvSpPr>
            <a:spLocks noGrp="1"/>
          </p:cNvSpPr>
          <p:nvPr>
            <p:ph sz="half" idx="2"/>
          </p:nvPr>
        </p:nvSpPr>
        <p:spPr>
          <a:xfrm>
            <a:off x="839788" y="2505075"/>
            <a:ext cx="5157787" cy="3684588"/>
          </a:xfrm>
        </p:spPr>
        <p:txBody>
          <a:bodyPr>
            <a:noAutofit/>
          </a:bodyPr>
          <a:lstStyle/>
          <a:p>
            <a:r>
              <a:rPr lang="en-US" sz="2300"/>
              <a:t>Schoolwide expectations:  academic, behavior, and social skills</a:t>
            </a:r>
          </a:p>
          <a:p>
            <a:r>
              <a:rPr lang="en-US" sz="2300"/>
              <a:t>Ci3T scheduling for core instruction</a:t>
            </a:r>
          </a:p>
          <a:p>
            <a:r>
              <a:rPr lang="en-US" sz="2300"/>
              <a:t>Procedures for teaching primary (Tier 1) plans </a:t>
            </a:r>
          </a:p>
          <a:p>
            <a:r>
              <a:rPr lang="en-US" sz="2300"/>
              <a:t>Procedures for reinforcing primary (Tier 1) plans </a:t>
            </a:r>
          </a:p>
          <a:p>
            <a:r>
              <a:rPr lang="en-US" sz="2300"/>
              <a:t>Wisdom from currently implementing schools</a:t>
            </a:r>
          </a:p>
        </p:txBody>
      </p:sp>
      <p:sp>
        <p:nvSpPr>
          <p:cNvPr id="5" name="Text Placeholder 4"/>
          <p:cNvSpPr>
            <a:spLocks noGrp="1"/>
          </p:cNvSpPr>
          <p:nvPr>
            <p:ph type="body" sz="quarter" idx="3"/>
          </p:nvPr>
        </p:nvSpPr>
        <p:spPr>
          <a:xfrm>
            <a:off x="6172200" y="1681163"/>
            <a:ext cx="5183188" cy="823912"/>
          </a:xfrm>
          <a:noFill/>
          <a:ln>
            <a:noFill/>
          </a:ln>
        </p:spPr>
        <p:txBody>
          <a:bodyPr>
            <a:noAutofit/>
          </a:bodyPr>
          <a:lstStyle/>
          <a:p>
            <a:r>
              <a:rPr lang="en-US"/>
              <a:t>Today’s Preview</a:t>
            </a:r>
          </a:p>
        </p:txBody>
      </p:sp>
      <p:sp>
        <p:nvSpPr>
          <p:cNvPr id="6" name="Content Placeholder 5"/>
          <p:cNvSpPr>
            <a:spLocks noGrp="1"/>
          </p:cNvSpPr>
          <p:nvPr>
            <p:ph sz="quarter" idx="4"/>
          </p:nvPr>
        </p:nvSpPr>
        <p:spPr>
          <a:xfrm>
            <a:off x="6172199" y="2505075"/>
            <a:ext cx="5263587" cy="3684588"/>
          </a:xfrm>
        </p:spPr>
        <p:txBody>
          <a:bodyPr>
            <a:noAutofit/>
          </a:bodyPr>
          <a:lstStyle/>
          <a:p>
            <a:r>
              <a:rPr lang="en-US" sz="2300"/>
              <a:t>Examine how to evaluate your Ci3T model of prevention </a:t>
            </a:r>
          </a:p>
          <a:p>
            <a:r>
              <a:rPr lang="en-US" sz="2300"/>
              <a:t>Examine screening tools </a:t>
            </a:r>
          </a:p>
          <a:p>
            <a:r>
              <a:rPr lang="en-US" sz="2300"/>
              <a:t>Draft procedures for monitoring: Ci3T Blueprint A Primary (Tier 1) Plan</a:t>
            </a:r>
          </a:p>
          <a:p>
            <a:r>
              <a:rPr lang="en-US" sz="2300"/>
              <a:t>Draft Ci3T Blueprint D Assessment Schedule</a:t>
            </a:r>
          </a:p>
          <a:p>
            <a:r>
              <a:rPr lang="en-US" sz="2300"/>
              <a:t>Examine how the program is influencing risk using academic and behavior systematic screening tools</a:t>
            </a:r>
          </a:p>
        </p:txBody>
      </p:sp>
    </p:spTree>
    <p:custDataLst>
      <p:tags r:id="rId1"/>
    </p:custDataLst>
    <p:extLst>
      <p:ext uri="{BB962C8B-B14F-4D97-AF65-F5344CB8AC3E}">
        <p14:creationId xmlns:p14="http://schemas.microsoft.com/office/powerpoint/2010/main" val="1937334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709738"/>
            <a:ext cx="10515600" cy="2852737"/>
          </a:xfrm>
        </p:spPr>
        <p:txBody>
          <a:bodyPr/>
          <a:lstStyle/>
          <a:p>
            <a:r>
              <a:rPr lang="en-US"/>
              <a:t>Academic Measures</a:t>
            </a:r>
          </a:p>
        </p:txBody>
      </p:sp>
      <p:pic>
        <p:nvPicPr>
          <p:cNvPr id="5" name="Picture 4" title="Stack of school books">
            <a:extLst>
              <a:ext uri="{FF2B5EF4-FFF2-40B4-BE49-F238E27FC236}">
                <a16:creationId xmlns:a16="http://schemas.microsoft.com/office/drawing/2014/main" id="{54CE2FEA-C957-FD40-BF7A-DFE1D6668AC3}"/>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5812"/>
          <a:stretch/>
        </p:blipFill>
        <p:spPr>
          <a:xfrm>
            <a:off x="8267700" y="3161781"/>
            <a:ext cx="3924300" cy="3696219"/>
          </a:xfrm>
          <a:prstGeom prst="rect">
            <a:avLst/>
          </a:prstGeom>
        </p:spPr>
      </p:pic>
    </p:spTree>
    <p:custDataLst>
      <p:tags r:id="rId1"/>
    </p:custDataLst>
    <p:extLst>
      <p:ext uri="{BB962C8B-B14F-4D97-AF65-F5344CB8AC3E}">
        <p14:creationId xmlns:p14="http://schemas.microsoft.com/office/powerpoint/2010/main" val="2573797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78A7D89-592A-4F93-8A98-5740E6807092}"/>
              </a:ext>
            </a:extLst>
          </p:cNvPr>
          <p:cNvSpPr txBox="1">
            <a:spLocks/>
          </p:cNvSpPr>
          <p:nvPr/>
        </p:nvSpPr>
        <p:spPr>
          <a:xfrm>
            <a:off x="7281973" y="734146"/>
            <a:ext cx="4489479" cy="3100038"/>
          </a:xfrm>
          <a:prstGeom prst="rect">
            <a:avLst/>
          </a:prstGeom>
        </p:spPr>
        <p:txBody>
          <a:bodyP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defRPr/>
            </a:pPr>
            <a:r>
              <a:rPr lang="en-US"/>
              <a:t>Selecting the best </a:t>
            </a:r>
            <a:r>
              <a:rPr lang="en-US">
                <a:solidFill>
                  <a:schemeClr val="accent5"/>
                </a:solidFill>
              </a:rPr>
              <a:t>academic</a:t>
            </a:r>
            <a:r>
              <a:rPr lang="en-US"/>
              <a:t> screening tool(s) for our school</a:t>
            </a:r>
          </a:p>
        </p:txBody>
      </p:sp>
      <p:pic>
        <p:nvPicPr>
          <p:cNvPr id="3" name="Picture 2" title="Academic screening tools at-a-glance">
            <a:extLst>
              <a:ext uri="{FF2B5EF4-FFF2-40B4-BE49-F238E27FC236}">
                <a16:creationId xmlns:a16="http://schemas.microsoft.com/office/drawing/2014/main" id="{EF1C7D55-D135-627E-BC6C-D2CD66641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144" y="238973"/>
            <a:ext cx="4901404" cy="634299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6508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709738"/>
            <a:ext cx="10515600" cy="2852737"/>
          </a:xfrm>
        </p:spPr>
        <p:txBody>
          <a:bodyPr/>
          <a:lstStyle/>
          <a:p>
            <a:r>
              <a:rPr lang="en-US"/>
              <a:t>Behavior Screening Tools</a:t>
            </a:r>
          </a:p>
        </p:txBody>
      </p:sp>
      <p:pic>
        <p:nvPicPr>
          <p:cNvPr id="6" name="Picture 5" title="Pictures of 5 students walking in hallway">
            <a:extLst>
              <a:ext uri="{FF2B5EF4-FFF2-40B4-BE49-F238E27FC236}">
                <a16:creationId xmlns:a16="http://schemas.microsoft.com/office/drawing/2014/main" id="{14DC84C4-5342-CC49-B160-BF081669D1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710" y="4714499"/>
            <a:ext cx="3020546" cy="2013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3478749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C3D8-E827-3060-E484-84E4EB8446C7}"/>
              </a:ext>
            </a:extLst>
          </p:cNvPr>
          <p:cNvSpPr txBox="1">
            <a:spLocks/>
          </p:cNvSpPr>
          <p:nvPr/>
        </p:nvSpPr>
        <p:spPr>
          <a:xfrm>
            <a:off x="7296690" y="854830"/>
            <a:ext cx="4440036" cy="2202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solidFill>
                  <a:srgbClr val="000000"/>
                </a:solidFill>
                <a:ea typeface="+mn-ea"/>
                <a:cs typeface="+mn-cs"/>
              </a:rPr>
              <a:t>Selecting the best </a:t>
            </a:r>
            <a:r>
              <a:rPr lang="en-US">
                <a:solidFill>
                  <a:schemeClr val="accent5"/>
                </a:solidFill>
                <a:ea typeface="+mn-ea"/>
                <a:cs typeface="+mn-cs"/>
              </a:rPr>
              <a:t>behavior</a:t>
            </a:r>
            <a:r>
              <a:rPr lang="en-US">
                <a:solidFill>
                  <a:srgbClr val="000000"/>
                </a:solidFill>
                <a:ea typeface="+mn-ea"/>
                <a:cs typeface="+mn-cs"/>
              </a:rPr>
              <a:t> screening tool for our school</a:t>
            </a:r>
            <a:endParaRPr lang="en-US"/>
          </a:p>
        </p:txBody>
      </p:sp>
      <p:pic>
        <p:nvPicPr>
          <p:cNvPr id="3" name="Picture 2" title="Behavior screening tools at-a-glance">
            <a:extLst>
              <a:ext uri="{FF2B5EF4-FFF2-40B4-BE49-F238E27FC236}">
                <a16:creationId xmlns:a16="http://schemas.microsoft.com/office/drawing/2014/main" id="{D2A5B8EC-7091-35A9-114F-1594036B24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413" y="241407"/>
            <a:ext cx="5013434" cy="648797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95815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llustration of 3D person with question mark">
            <a:extLst>
              <a:ext uri="{FF2B5EF4-FFF2-40B4-BE49-F238E27FC236}">
                <a16:creationId xmlns:a16="http://schemas.microsoft.com/office/drawing/2014/main" id="{885C8537-77E4-154F-85DA-D4E6739546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6679" y="3682679"/>
            <a:ext cx="3175322" cy="3175322"/>
          </a:xfrm>
          <a:prstGeom prst="rect">
            <a:avLst/>
          </a:prstGeom>
        </p:spPr>
      </p:pic>
      <p:sp>
        <p:nvSpPr>
          <p:cNvPr id="2" name="Title 1"/>
          <p:cNvSpPr>
            <a:spLocks noGrp="1"/>
          </p:cNvSpPr>
          <p:nvPr>
            <p:ph type="title"/>
          </p:nvPr>
        </p:nvSpPr>
        <p:spPr/>
        <p:txBody>
          <a:bodyPr>
            <a:normAutofit/>
          </a:bodyPr>
          <a:lstStyle/>
          <a:p>
            <a:r>
              <a:rPr lang="en-US"/>
              <a:t>How does our Ci3T model influence risk?</a:t>
            </a:r>
          </a:p>
        </p:txBody>
      </p:sp>
    </p:spTree>
    <p:custDataLst>
      <p:tags r:id="rId1"/>
    </p:custDataLst>
    <p:extLst>
      <p:ext uri="{BB962C8B-B14F-4D97-AF65-F5344CB8AC3E}">
        <p14:creationId xmlns:p14="http://schemas.microsoft.com/office/powerpoint/2010/main" val="705362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0477" y="365125"/>
            <a:ext cx="11211046" cy="1325563"/>
          </a:xfrm>
        </p:spPr>
        <p:txBody>
          <a:bodyPr>
            <a:noAutofit/>
          </a:bodyPr>
          <a:lstStyle/>
          <a:p>
            <a:pPr algn="ctr"/>
            <a:r>
              <a:rPr lang="en-US"/>
              <a:t>Systematic Screener for Behavior Disorders</a:t>
            </a:r>
          </a:p>
        </p:txBody>
      </p:sp>
      <p:sp>
        <p:nvSpPr>
          <p:cNvPr id="5" name="Content Placeholder 4"/>
          <p:cNvSpPr>
            <a:spLocks noGrp="1"/>
          </p:cNvSpPr>
          <p:nvPr>
            <p:ph idx="1"/>
          </p:nvPr>
        </p:nvSpPr>
        <p:spPr>
          <a:xfrm>
            <a:off x="2737377" y="1197656"/>
            <a:ext cx="10515600" cy="4351338"/>
          </a:xfrm>
          <a:noFill/>
          <a:ln>
            <a:noFill/>
          </a:ln>
        </p:spPr>
        <p:txBody>
          <a:bodyPr>
            <a:noAutofit/>
          </a:bodyPr>
          <a:lstStyle/>
          <a:p>
            <a:endParaRPr lang="en-US" sz="3600"/>
          </a:p>
          <a:p>
            <a:endParaRPr lang="en-US" sz="3600"/>
          </a:p>
          <a:p>
            <a:pPr marL="0" indent="0">
              <a:buNone/>
            </a:pPr>
            <a:endParaRPr lang="en-US" sz="3600"/>
          </a:p>
          <a:p>
            <a:endParaRPr lang="en-US" sz="2400"/>
          </a:p>
          <a:p>
            <a:pPr marL="0" indent="0" algn="ctr">
              <a:buNone/>
            </a:pPr>
            <a:r>
              <a:rPr lang="en-US" sz="2400"/>
              <a:t>Available from </a:t>
            </a:r>
          </a:p>
          <a:p>
            <a:pPr marL="0" indent="0" algn="ctr">
              <a:buNone/>
            </a:pPr>
            <a:r>
              <a:rPr lang="en-US" sz="2400"/>
              <a:t>Pacific Northwest Publishing</a:t>
            </a:r>
          </a:p>
          <a:p>
            <a:pPr marL="0" indent="0" algn="ctr">
              <a:buNone/>
            </a:pPr>
            <a:endParaRPr lang="en-US" sz="2000"/>
          </a:p>
          <a:p>
            <a:pPr marL="0" indent="0" algn="ctr">
              <a:buNone/>
            </a:pPr>
            <a:endParaRPr lang="en-US" sz="2000"/>
          </a:p>
          <a:p>
            <a:pPr marL="0" indent="0" algn="ctr">
              <a:buNone/>
            </a:pPr>
            <a:r>
              <a:rPr lang="en-US" sz="2000"/>
              <a:t>(SSBD 2</a:t>
            </a:r>
            <a:r>
              <a:rPr lang="en-US" sz="2000" baseline="30000"/>
              <a:t>nd</a:t>
            </a:r>
            <a:r>
              <a:rPr lang="en-US" sz="2000"/>
              <a:t> ed.; Walker,  Severson, &amp; Feil, 2014)</a:t>
            </a:r>
          </a:p>
        </p:txBody>
      </p:sp>
      <p:pic>
        <p:nvPicPr>
          <p:cNvPr id="7" name="Picture 1" title="Bar graph: 80% green, 15% yellow, 5% red"/>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863936" y="2696360"/>
            <a:ext cx="2844057" cy="334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314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9"/>
          <p:cNvSpPr txBox="1">
            <a:spLocks noChangeArrowheads="1"/>
          </p:cNvSpPr>
          <p:nvPr/>
        </p:nvSpPr>
        <p:spPr bwMode="auto">
          <a:xfrm>
            <a:off x="3124200" y="170998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50000"/>
              </a:spcBef>
              <a:spcAft>
                <a:spcPct val="0"/>
              </a:spcAft>
            </a:pPr>
            <a:r>
              <a:rPr lang="en-US" sz="2000" b="1">
                <a:solidFill>
                  <a:prstClr val="black"/>
                </a:solidFill>
              </a:rPr>
              <a:t>Externalizing</a:t>
            </a:r>
          </a:p>
        </p:txBody>
      </p:sp>
      <p:graphicFrame>
        <p:nvGraphicFramePr>
          <p:cNvPr id="43" name="Chart 42" title="SSBD data bar graph"/>
          <p:cNvGraphicFramePr>
            <a:graphicFrameLocks/>
          </p:cNvGraphicFramePr>
          <p:nvPr>
            <p:extLst>
              <p:ext uri="{D42A27DB-BD31-4B8C-83A1-F6EECF244321}">
                <p14:modId xmlns:p14="http://schemas.microsoft.com/office/powerpoint/2010/main" val="1031510486"/>
              </p:ext>
            </p:extLst>
          </p:nvPr>
        </p:nvGraphicFramePr>
        <p:xfrm>
          <a:off x="1905000" y="1009892"/>
          <a:ext cx="8077200" cy="579120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2800350" y="5372342"/>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a:solidFill>
                  <a:prstClr val="white"/>
                </a:solidFill>
              </a:rPr>
              <a:t>6.18%</a:t>
            </a:r>
          </a:p>
        </p:txBody>
      </p:sp>
      <p:sp>
        <p:nvSpPr>
          <p:cNvPr id="45" name="Rectangle 44"/>
          <p:cNvSpPr/>
          <p:nvPr/>
        </p:nvSpPr>
        <p:spPr>
          <a:xfrm>
            <a:off x="3733800" y="5372342"/>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a:solidFill>
                  <a:prstClr val="white"/>
                </a:solidFill>
              </a:rPr>
              <a:t>3.50%</a:t>
            </a:r>
          </a:p>
        </p:txBody>
      </p:sp>
      <p:sp>
        <p:nvSpPr>
          <p:cNvPr id="46" name="Rectangle 45"/>
          <p:cNvSpPr/>
          <p:nvPr/>
        </p:nvSpPr>
        <p:spPr>
          <a:xfrm>
            <a:off x="4724400" y="5381867"/>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a:solidFill>
                  <a:prstClr val="white"/>
                </a:solidFill>
              </a:rPr>
              <a:t>3.18%</a:t>
            </a:r>
          </a:p>
        </p:txBody>
      </p:sp>
      <p:sp>
        <p:nvSpPr>
          <p:cNvPr id="47" name="Rectangle 46"/>
          <p:cNvSpPr/>
          <p:nvPr/>
        </p:nvSpPr>
        <p:spPr>
          <a:xfrm>
            <a:off x="5638800" y="5372342"/>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a:solidFill>
                  <a:prstClr val="white"/>
                </a:solidFill>
              </a:rPr>
              <a:t>8.90%</a:t>
            </a:r>
          </a:p>
        </p:txBody>
      </p:sp>
      <p:sp>
        <p:nvSpPr>
          <p:cNvPr id="48" name="Rectangle 47"/>
          <p:cNvSpPr/>
          <p:nvPr/>
        </p:nvSpPr>
        <p:spPr>
          <a:xfrm>
            <a:off x="6629400" y="5372342"/>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a:solidFill>
                  <a:prstClr val="white"/>
                </a:solidFill>
              </a:rPr>
              <a:t>6.50%</a:t>
            </a:r>
          </a:p>
        </p:txBody>
      </p:sp>
      <p:sp>
        <p:nvSpPr>
          <p:cNvPr id="49" name="Rectangle 48"/>
          <p:cNvSpPr/>
          <p:nvPr/>
        </p:nvSpPr>
        <p:spPr>
          <a:xfrm>
            <a:off x="7608888" y="5362817"/>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a:solidFill>
                  <a:prstClr val="white"/>
                </a:solidFill>
              </a:rPr>
              <a:t>2.73%</a:t>
            </a:r>
          </a:p>
        </p:txBody>
      </p:sp>
      <p:sp>
        <p:nvSpPr>
          <p:cNvPr id="2" name="Left Arrow 1"/>
          <p:cNvSpPr/>
          <p:nvPr/>
        </p:nvSpPr>
        <p:spPr>
          <a:xfrm>
            <a:off x="8467724" y="4698129"/>
            <a:ext cx="2428959" cy="1417163"/>
          </a:xfrm>
          <a:prstGeom prst="leftArrow">
            <a:avLst>
              <a:gd name="adj1" fmla="val 64784"/>
              <a:gd name="adj2" fmla="val 33738"/>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a:t>% computed based on total no. students screened</a:t>
            </a:r>
          </a:p>
        </p:txBody>
      </p:sp>
      <p:cxnSp>
        <p:nvCxnSpPr>
          <p:cNvPr id="6" name="Straight Connector 5"/>
          <p:cNvCxnSpPr>
            <a:cxnSpLocks/>
          </p:cNvCxnSpPr>
          <p:nvPr/>
        </p:nvCxnSpPr>
        <p:spPr>
          <a:xfrm>
            <a:off x="5562600" y="1171818"/>
            <a:ext cx="0" cy="441007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3337" y="6461124"/>
            <a:ext cx="10917044" cy="396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a:solidFill>
                  <a:schemeClr val="bg2"/>
                </a:solidFill>
              </a:rPr>
              <a:t>Source. Lane, Menzies, Oakes, &amp; </a:t>
            </a:r>
            <a:r>
              <a:rPr lang="en-US" sz="1000" err="1">
                <a:solidFill>
                  <a:schemeClr val="bg2"/>
                </a:solidFill>
              </a:rPr>
              <a:t>Kalberg</a:t>
            </a:r>
            <a:r>
              <a:rPr lang="en-US" sz="1000">
                <a:solidFill>
                  <a:schemeClr val="bg2"/>
                </a:solidFill>
              </a:rPr>
              <a:t>, 2012. Figure  2.2 WES Elementary Systematic Screening for Behavior Disorders (SSBD; Walker &amp; Severson, 1992) results comparing the percentage of students nominated and exceeding normative criteria for both externalizing and internalizing behavior disorders over a three year period.</a:t>
            </a:r>
          </a:p>
        </p:txBody>
      </p:sp>
      <p:sp>
        <p:nvSpPr>
          <p:cNvPr id="8" name="Rectangle 7"/>
          <p:cNvSpPr/>
          <p:nvPr/>
        </p:nvSpPr>
        <p:spPr>
          <a:xfrm>
            <a:off x="1981201" y="476492"/>
            <a:ext cx="6486525"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 name="Title 2">
            <a:extLst>
              <a:ext uri="{FF2B5EF4-FFF2-40B4-BE49-F238E27FC236}">
                <a16:creationId xmlns:a16="http://schemas.microsoft.com/office/drawing/2014/main" id="{8EA03A0E-BBCA-974D-9564-2EBDE9237760}"/>
              </a:ext>
            </a:extLst>
          </p:cNvPr>
          <p:cNvSpPr>
            <a:spLocks noGrp="1"/>
          </p:cNvSpPr>
          <p:nvPr>
            <p:ph type="title"/>
          </p:nvPr>
        </p:nvSpPr>
        <p:spPr>
          <a:xfrm>
            <a:off x="0" y="0"/>
            <a:ext cx="10515600" cy="1325563"/>
          </a:xfrm>
        </p:spPr>
        <p:txBody>
          <a:bodyPr lIns="274320">
            <a:normAutofit/>
          </a:bodyPr>
          <a:lstStyle/>
          <a:p>
            <a:pPr rtl="0" eaLnBrk="1" latinLnBrk="0" hangingPunct="1"/>
            <a:r>
              <a:rPr lang="en-US" sz="3200" kern="1200">
                <a:solidFill>
                  <a:srgbClr val="000000"/>
                </a:solidFill>
                <a:effectLst/>
                <a:ea typeface="+mn-ea"/>
                <a:cs typeface="+mn-cs"/>
              </a:rPr>
              <a:t>SSBD Results – Winter 2007 through Winter 2009</a:t>
            </a:r>
            <a:endParaRPr lang="en-US" sz="3200">
              <a:effectLst/>
            </a:endParaRPr>
          </a:p>
          <a:p>
            <a:pPr rtl="0" eaLnBrk="1" latinLnBrk="0" hangingPunct="1"/>
            <a:r>
              <a:rPr lang="en-US" sz="3200" kern="1200">
                <a:solidFill>
                  <a:srgbClr val="000000"/>
                </a:solidFill>
                <a:effectLst/>
                <a:ea typeface="+mn-ea"/>
                <a:cs typeface="+mn-cs"/>
              </a:rPr>
              <a:t>Risk Status of Nominated Students</a:t>
            </a:r>
            <a:endParaRPr lang="en-US" sz="3200">
              <a:effectLst/>
            </a:endParaRPr>
          </a:p>
        </p:txBody>
      </p:sp>
    </p:spTree>
    <p:custDataLst>
      <p:tags r:id="rId1"/>
    </p:custDataLst>
    <p:extLst>
      <p:ext uri="{BB962C8B-B14F-4D97-AF65-F5344CB8AC3E}">
        <p14:creationId xmlns:p14="http://schemas.microsoft.com/office/powerpoint/2010/main" val="563718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3" title="SSBD data bar graph">
            <a:extLst>
              <a:ext uri="{FF2B5EF4-FFF2-40B4-BE49-F238E27FC236}">
                <a16:creationId xmlns:a16="http://schemas.microsoft.com/office/drawing/2014/main" id="{BFB404DC-7516-CE89-E9E5-44B7DF9EBF2F}"/>
              </a:ext>
            </a:extLst>
          </p:cNvPr>
          <p:cNvGraphicFramePr>
            <a:graphicFrameLocks noChangeAspect="1"/>
          </p:cNvGraphicFramePr>
          <p:nvPr>
            <p:extLst>
              <p:ext uri="{D42A27DB-BD31-4B8C-83A1-F6EECF244321}">
                <p14:modId xmlns:p14="http://schemas.microsoft.com/office/powerpoint/2010/main" val="1173014933"/>
              </p:ext>
            </p:extLst>
          </p:nvPr>
        </p:nvGraphicFramePr>
        <p:xfrm>
          <a:off x="2177627" y="1071625"/>
          <a:ext cx="8228012" cy="5562600"/>
        </p:xfrm>
        <a:graphic>
          <a:graphicData uri="http://schemas.openxmlformats.org/presentationml/2006/ole">
            <mc:AlternateContent xmlns:mc="http://schemas.openxmlformats.org/markup-compatibility/2006">
              <mc:Choice xmlns:v="urn:schemas-microsoft-com:vml" Requires="v">
                <p:oleObj name="Worksheet" r:id="rId4" imgW="8820049" imgH="5962665" progId="Excel.Sheet.8">
                  <p:embed/>
                </p:oleObj>
              </mc:Choice>
              <mc:Fallback>
                <p:oleObj name="Worksheet" r:id="rId4" imgW="8820049" imgH="5962665" progId="Excel.Sheet.8">
                  <p:embed/>
                  <p:pic>
                    <p:nvPicPr>
                      <p:cNvPr id="43" name="Object 3" title="SSBD data bar graph">
                        <a:extLst>
                          <a:ext uri="{FF2B5EF4-FFF2-40B4-BE49-F238E27FC236}">
                            <a16:creationId xmlns:a16="http://schemas.microsoft.com/office/drawing/2014/main" id="{BFB404DC-7516-CE89-E9E5-44B7DF9EBF2F}"/>
                          </a:ext>
                        </a:extLst>
                      </p:cNvPr>
                      <p:cNvPicPr>
                        <a:picLocks noGrp="1" noChangeAspect="1" noChangeArrowheads="1"/>
                      </p:cNvPicPr>
                      <p:nvPr/>
                    </p:nvPicPr>
                    <p:blipFill>
                      <a:blip r:embed="rId5"/>
                      <a:srcRect/>
                      <a:stretch>
                        <a:fillRect/>
                      </a:stretch>
                    </p:blipFill>
                    <p:spPr bwMode="auto">
                      <a:xfrm>
                        <a:off x="2177627" y="1071625"/>
                        <a:ext cx="8228012" cy="5562600"/>
                      </a:xfrm>
                      <a:prstGeom prst="rect">
                        <a:avLst/>
                      </a:prstGeom>
                      <a:noFill/>
                      <a:ln>
                        <a:noFill/>
                      </a:ln>
                    </p:spPr>
                  </p:pic>
                </p:oleObj>
              </mc:Fallback>
            </mc:AlternateContent>
          </a:graphicData>
        </a:graphic>
      </p:graphicFrame>
      <p:sp>
        <p:nvSpPr>
          <p:cNvPr id="44" name="TextBox 30">
            <a:extLst>
              <a:ext uri="{FF2B5EF4-FFF2-40B4-BE49-F238E27FC236}">
                <a16:creationId xmlns:a16="http://schemas.microsoft.com/office/drawing/2014/main" id="{EFFA5814-7F6F-4F3F-411F-86CF613B971C}"/>
              </a:ext>
            </a:extLst>
          </p:cNvPr>
          <p:cNvSpPr txBox="1">
            <a:spLocks noChangeArrowheads="1"/>
          </p:cNvSpPr>
          <p:nvPr/>
        </p:nvSpPr>
        <p:spPr bwMode="auto">
          <a:xfrm>
            <a:off x="2472670" y="6553200"/>
            <a:ext cx="724666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i="1">
                <a:solidFill>
                  <a:prstClr val="black"/>
                </a:solidFill>
                <a:latin typeface="+mn-lt"/>
              </a:rPr>
              <a:t>Note</a:t>
            </a:r>
            <a:r>
              <a:rPr lang="en-US" sz="1400">
                <a:solidFill>
                  <a:prstClr val="black"/>
                </a:solidFill>
                <a:latin typeface="+mn-lt"/>
              </a:rPr>
              <a:t>. The numbers represent totals for the students for whom the SSBD was completed. </a:t>
            </a:r>
          </a:p>
        </p:txBody>
      </p:sp>
      <p:sp>
        <p:nvSpPr>
          <p:cNvPr id="45" name="TextBox 44">
            <a:extLst>
              <a:ext uri="{FF2B5EF4-FFF2-40B4-BE49-F238E27FC236}">
                <a16:creationId xmlns:a16="http://schemas.microsoft.com/office/drawing/2014/main" id="{6D2487A8-7A74-6B53-A174-91B36EC5AA20}"/>
              </a:ext>
            </a:extLst>
          </p:cNvPr>
          <p:cNvSpPr txBox="1"/>
          <p:nvPr/>
        </p:nvSpPr>
        <p:spPr>
          <a:xfrm>
            <a:off x="3202734" y="4532709"/>
            <a:ext cx="457200" cy="1477328"/>
          </a:xfrm>
          <a:prstGeom prst="rect">
            <a:avLst/>
          </a:prstGeom>
          <a:noFill/>
        </p:spPr>
        <p:txBody>
          <a:bodyPr wrap="square" rtlCol="0">
            <a:spAutoFit/>
          </a:bodyPr>
          <a:lstStyle/>
          <a:p>
            <a:r>
              <a:rPr lang="en-US">
                <a:solidFill>
                  <a:prstClr val="white"/>
                </a:solidFill>
                <a:latin typeface="Calibri" panose="020F0502020204030204"/>
              </a:rPr>
              <a:t>47</a:t>
            </a:r>
          </a:p>
          <a:p>
            <a:endParaRPr lang="en-US">
              <a:solidFill>
                <a:prstClr val="black"/>
              </a:solidFill>
              <a:latin typeface="Calibri" panose="020F0502020204030204"/>
            </a:endParaRPr>
          </a:p>
          <a:p>
            <a:endParaRPr lang="en-US">
              <a:solidFill>
                <a:prstClr val="black"/>
              </a:solidFill>
              <a:latin typeface="Calibri" panose="020F0502020204030204"/>
            </a:endParaRPr>
          </a:p>
          <a:p>
            <a:endParaRPr lang="en-US">
              <a:solidFill>
                <a:prstClr val="black"/>
              </a:solidFill>
              <a:latin typeface="Calibri" panose="020F0502020204030204"/>
            </a:endParaRPr>
          </a:p>
          <a:p>
            <a:r>
              <a:rPr lang="en-US">
                <a:solidFill>
                  <a:prstClr val="black"/>
                </a:solidFill>
                <a:latin typeface="Calibri" panose="020F0502020204030204"/>
              </a:rPr>
              <a:t>13</a:t>
            </a:r>
          </a:p>
        </p:txBody>
      </p:sp>
      <p:sp>
        <p:nvSpPr>
          <p:cNvPr id="46" name="TextBox 45">
            <a:extLst>
              <a:ext uri="{FF2B5EF4-FFF2-40B4-BE49-F238E27FC236}">
                <a16:creationId xmlns:a16="http://schemas.microsoft.com/office/drawing/2014/main" id="{A22EC7F4-92E8-8099-3ADC-E384828C3217}"/>
              </a:ext>
            </a:extLst>
          </p:cNvPr>
          <p:cNvSpPr txBox="1"/>
          <p:nvPr/>
        </p:nvSpPr>
        <p:spPr>
          <a:xfrm>
            <a:off x="4450008" y="4695688"/>
            <a:ext cx="457200" cy="1477328"/>
          </a:xfrm>
          <a:prstGeom prst="rect">
            <a:avLst/>
          </a:prstGeom>
          <a:noFill/>
        </p:spPr>
        <p:txBody>
          <a:bodyPr wrap="square" rtlCol="0">
            <a:spAutoFit/>
          </a:bodyPr>
          <a:lstStyle/>
          <a:p>
            <a:r>
              <a:rPr lang="en-US">
                <a:solidFill>
                  <a:prstClr val="white"/>
                </a:solidFill>
                <a:latin typeface="Calibri" panose="020F0502020204030204"/>
              </a:rPr>
              <a:t>63</a:t>
            </a:r>
          </a:p>
          <a:p>
            <a:endParaRPr lang="en-US">
              <a:solidFill>
                <a:prstClr val="black"/>
              </a:solidFill>
              <a:latin typeface="Calibri" panose="020F0502020204030204"/>
            </a:endParaRPr>
          </a:p>
          <a:p>
            <a:endParaRPr lang="en-US">
              <a:solidFill>
                <a:prstClr val="black"/>
              </a:solidFill>
              <a:latin typeface="Calibri" panose="020F0502020204030204"/>
            </a:endParaRPr>
          </a:p>
          <a:p>
            <a:endParaRPr lang="en-US">
              <a:solidFill>
                <a:prstClr val="black"/>
              </a:solidFill>
              <a:latin typeface="Calibri" panose="020F0502020204030204"/>
            </a:endParaRPr>
          </a:p>
          <a:p>
            <a:r>
              <a:rPr lang="en-US">
                <a:solidFill>
                  <a:prstClr val="black"/>
                </a:solidFill>
                <a:latin typeface="Calibri" panose="020F0502020204030204"/>
              </a:rPr>
              <a:t> 7</a:t>
            </a:r>
          </a:p>
        </p:txBody>
      </p:sp>
      <p:sp>
        <p:nvSpPr>
          <p:cNvPr id="47" name="TextBox 46">
            <a:extLst>
              <a:ext uri="{FF2B5EF4-FFF2-40B4-BE49-F238E27FC236}">
                <a16:creationId xmlns:a16="http://schemas.microsoft.com/office/drawing/2014/main" id="{A307F13C-AE85-8779-A574-B85C3275DC82}"/>
              </a:ext>
            </a:extLst>
          </p:cNvPr>
          <p:cNvSpPr txBox="1"/>
          <p:nvPr/>
        </p:nvSpPr>
        <p:spPr>
          <a:xfrm>
            <a:off x="5717334" y="4769957"/>
            <a:ext cx="457200" cy="1477328"/>
          </a:xfrm>
          <a:prstGeom prst="rect">
            <a:avLst/>
          </a:prstGeom>
          <a:noFill/>
        </p:spPr>
        <p:txBody>
          <a:bodyPr wrap="square" rtlCol="0">
            <a:spAutoFit/>
          </a:bodyPr>
          <a:lstStyle/>
          <a:p>
            <a:r>
              <a:rPr lang="en-US">
                <a:solidFill>
                  <a:prstClr val="white"/>
                </a:solidFill>
                <a:latin typeface="Calibri" panose="020F0502020204030204"/>
              </a:rPr>
              <a:t>57</a:t>
            </a:r>
          </a:p>
          <a:p>
            <a:endParaRPr lang="en-US">
              <a:solidFill>
                <a:prstClr val="black"/>
              </a:solidFill>
              <a:latin typeface="Calibri" panose="020F0502020204030204"/>
            </a:endParaRPr>
          </a:p>
          <a:p>
            <a:endParaRPr lang="en-US">
              <a:solidFill>
                <a:prstClr val="black"/>
              </a:solidFill>
              <a:latin typeface="Calibri" panose="020F0502020204030204"/>
            </a:endParaRPr>
          </a:p>
          <a:p>
            <a:endParaRPr lang="en-US">
              <a:solidFill>
                <a:prstClr val="black"/>
              </a:solidFill>
              <a:latin typeface="Calibri" panose="020F0502020204030204"/>
            </a:endParaRPr>
          </a:p>
          <a:p>
            <a:r>
              <a:rPr lang="en-US">
                <a:solidFill>
                  <a:prstClr val="black"/>
                </a:solidFill>
                <a:latin typeface="Calibri" panose="020F0502020204030204"/>
              </a:rPr>
              <a:t> 9</a:t>
            </a:r>
          </a:p>
        </p:txBody>
      </p:sp>
      <p:sp>
        <p:nvSpPr>
          <p:cNvPr id="48" name="TextBox 47">
            <a:extLst>
              <a:ext uri="{FF2B5EF4-FFF2-40B4-BE49-F238E27FC236}">
                <a16:creationId xmlns:a16="http://schemas.microsoft.com/office/drawing/2014/main" id="{63DF5F79-04E6-21F2-86C4-7FC4AFAF4AF3}"/>
              </a:ext>
            </a:extLst>
          </p:cNvPr>
          <p:cNvSpPr txBox="1"/>
          <p:nvPr/>
        </p:nvSpPr>
        <p:spPr>
          <a:xfrm>
            <a:off x="7000703" y="4769958"/>
            <a:ext cx="457200" cy="1477328"/>
          </a:xfrm>
          <a:prstGeom prst="rect">
            <a:avLst/>
          </a:prstGeom>
          <a:noFill/>
        </p:spPr>
        <p:txBody>
          <a:bodyPr wrap="square" rtlCol="0">
            <a:spAutoFit/>
          </a:bodyPr>
          <a:lstStyle/>
          <a:p>
            <a:r>
              <a:rPr lang="en-US">
                <a:solidFill>
                  <a:prstClr val="white"/>
                </a:solidFill>
                <a:latin typeface="Calibri" panose="020F0502020204030204"/>
              </a:rPr>
              <a:t>66</a:t>
            </a:r>
          </a:p>
          <a:p>
            <a:endParaRPr lang="en-US">
              <a:solidFill>
                <a:prstClr val="black"/>
              </a:solidFill>
              <a:latin typeface="Calibri" panose="020F0502020204030204"/>
            </a:endParaRPr>
          </a:p>
          <a:p>
            <a:endParaRPr lang="en-US">
              <a:solidFill>
                <a:prstClr val="black"/>
              </a:solidFill>
              <a:latin typeface="Calibri" panose="020F0502020204030204"/>
            </a:endParaRPr>
          </a:p>
          <a:p>
            <a:endParaRPr lang="en-US">
              <a:solidFill>
                <a:prstClr val="black"/>
              </a:solidFill>
              <a:latin typeface="Calibri" panose="020F0502020204030204"/>
            </a:endParaRPr>
          </a:p>
          <a:p>
            <a:r>
              <a:rPr lang="en-US">
                <a:solidFill>
                  <a:prstClr val="black"/>
                </a:solidFill>
                <a:latin typeface="Calibri" panose="020F0502020204030204"/>
              </a:rPr>
              <a:t>11</a:t>
            </a:r>
          </a:p>
        </p:txBody>
      </p:sp>
      <p:sp>
        <p:nvSpPr>
          <p:cNvPr id="49" name="TextBox 48">
            <a:extLst>
              <a:ext uri="{FF2B5EF4-FFF2-40B4-BE49-F238E27FC236}">
                <a16:creationId xmlns:a16="http://schemas.microsoft.com/office/drawing/2014/main" id="{26231126-97E8-D8C2-85BA-0322100BA1EF}"/>
              </a:ext>
            </a:extLst>
          </p:cNvPr>
          <p:cNvSpPr txBox="1"/>
          <p:nvPr/>
        </p:nvSpPr>
        <p:spPr>
          <a:xfrm>
            <a:off x="8187818" y="4771412"/>
            <a:ext cx="457200" cy="1477328"/>
          </a:xfrm>
          <a:prstGeom prst="rect">
            <a:avLst/>
          </a:prstGeom>
          <a:noFill/>
        </p:spPr>
        <p:txBody>
          <a:bodyPr wrap="square" rtlCol="0">
            <a:spAutoFit/>
          </a:bodyPr>
          <a:lstStyle/>
          <a:p>
            <a:r>
              <a:rPr lang="en-US">
                <a:solidFill>
                  <a:prstClr val="white"/>
                </a:solidFill>
                <a:latin typeface="Calibri" panose="020F0502020204030204"/>
              </a:rPr>
              <a:t>78</a:t>
            </a:r>
          </a:p>
          <a:p>
            <a:endParaRPr lang="en-US">
              <a:solidFill>
                <a:prstClr val="black"/>
              </a:solidFill>
              <a:latin typeface="Calibri" panose="020F0502020204030204"/>
            </a:endParaRPr>
          </a:p>
          <a:p>
            <a:endParaRPr lang="en-US">
              <a:solidFill>
                <a:prstClr val="black"/>
              </a:solidFill>
              <a:latin typeface="Calibri" panose="020F0502020204030204"/>
            </a:endParaRPr>
          </a:p>
          <a:p>
            <a:endParaRPr lang="en-US">
              <a:solidFill>
                <a:prstClr val="black"/>
              </a:solidFill>
              <a:latin typeface="Calibri" panose="020F0502020204030204"/>
            </a:endParaRPr>
          </a:p>
          <a:p>
            <a:r>
              <a:rPr lang="en-US">
                <a:solidFill>
                  <a:prstClr val="black"/>
                </a:solidFill>
                <a:latin typeface="Calibri" panose="020F0502020204030204"/>
              </a:rPr>
              <a:t>14</a:t>
            </a:r>
          </a:p>
        </p:txBody>
      </p:sp>
      <p:sp>
        <p:nvSpPr>
          <p:cNvPr id="50" name="Right Arrow 2">
            <a:extLst>
              <a:ext uri="{FF2B5EF4-FFF2-40B4-BE49-F238E27FC236}">
                <a16:creationId xmlns:a16="http://schemas.microsoft.com/office/drawing/2014/main" id="{30A933F3-9E55-46A6-4156-47276764EE85}"/>
              </a:ext>
            </a:extLst>
          </p:cNvPr>
          <p:cNvSpPr/>
          <p:nvPr/>
        </p:nvSpPr>
        <p:spPr>
          <a:xfrm rot="1529535">
            <a:off x="2534344" y="5104207"/>
            <a:ext cx="682595" cy="56285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480D1BF0-01DE-ECC6-2CDB-87F7FFA3FECB}"/>
              </a:ext>
            </a:extLst>
          </p:cNvPr>
          <p:cNvSpPr txBox="1"/>
          <p:nvPr/>
        </p:nvSpPr>
        <p:spPr>
          <a:xfrm>
            <a:off x="1934957" y="2731625"/>
            <a:ext cx="461665" cy="2205250"/>
          </a:xfrm>
          <a:prstGeom prst="rect">
            <a:avLst/>
          </a:prstGeom>
          <a:noFill/>
        </p:spPr>
        <p:txBody>
          <a:bodyPr vert="vert270" wrap="square" rtlCol="0">
            <a:spAutoFit/>
          </a:bodyPr>
          <a:lstStyle/>
          <a:p>
            <a:r>
              <a:rPr lang="en-US">
                <a:solidFill>
                  <a:prstClr val="black"/>
                </a:solidFill>
              </a:rPr>
              <a:t>Number of students</a:t>
            </a:r>
          </a:p>
        </p:txBody>
      </p:sp>
      <p:sp>
        <p:nvSpPr>
          <p:cNvPr id="52" name="TextBox 51">
            <a:extLst>
              <a:ext uri="{FF2B5EF4-FFF2-40B4-BE49-F238E27FC236}">
                <a16:creationId xmlns:a16="http://schemas.microsoft.com/office/drawing/2014/main" id="{0BBDC408-4942-0BD6-B3F6-DCA541FCAA2B}"/>
              </a:ext>
            </a:extLst>
          </p:cNvPr>
          <p:cNvSpPr txBox="1"/>
          <p:nvPr/>
        </p:nvSpPr>
        <p:spPr>
          <a:xfrm rot="1648849">
            <a:off x="2497424" y="5238401"/>
            <a:ext cx="858387" cy="369332"/>
          </a:xfrm>
          <a:prstGeom prst="rect">
            <a:avLst/>
          </a:prstGeom>
          <a:noFill/>
        </p:spPr>
        <p:txBody>
          <a:bodyPr wrap="square" rtlCol="0">
            <a:spAutoFit/>
          </a:bodyPr>
          <a:lstStyle/>
          <a:p>
            <a:r>
              <a:rPr lang="en-US">
                <a:solidFill>
                  <a:prstClr val="white"/>
                </a:solidFill>
                <a:latin typeface="Calibri" panose="020F0502020204030204"/>
              </a:rPr>
              <a:t>6.8%</a:t>
            </a:r>
          </a:p>
        </p:txBody>
      </p:sp>
      <p:sp>
        <p:nvSpPr>
          <p:cNvPr id="53" name="Right Arrow 17">
            <a:extLst>
              <a:ext uri="{FF2B5EF4-FFF2-40B4-BE49-F238E27FC236}">
                <a16:creationId xmlns:a16="http://schemas.microsoft.com/office/drawing/2014/main" id="{07BD5F05-8825-8933-805B-34417EFB667D}"/>
              </a:ext>
            </a:extLst>
          </p:cNvPr>
          <p:cNvSpPr/>
          <p:nvPr/>
        </p:nvSpPr>
        <p:spPr>
          <a:xfrm rot="1529535">
            <a:off x="3776949" y="5419465"/>
            <a:ext cx="682595" cy="56285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F0E3C0B7-EEEA-1FCE-D36D-0D0516E2968B}"/>
              </a:ext>
            </a:extLst>
          </p:cNvPr>
          <p:cNvSpPr txBox="1"/>
          <p:nvPr/>
        </p:nvSpPr>
        <p:spPr>
          <a:xfrm rot="1648849">
            <a:off x="3710584" y="5530510"/>
            <a:ext cx="858387" cy="369332"/>
          </a:xfrm>
          <a:prstGeom prst="rect">
            <a:avLst/>
          </a:prstGeom>
          <a:noFill/>
        </p:spPr>
        <p:txBody>
          <a:bodyPr wrap="square" rtlCol="0">
            <a:spAutoFit/>
          </a:bodyPr>
          <a:lstStyle/>
          <a:p>
            <a:r>
              <a:rPr lang="en-US">
                <a:solidFill>
                  <a:prstClr val="white"/>
                </a:solidFill>
                <a:latin typeface="Calibri" panose="020F0502020204030204"/>
              </a:rPr>
              <a:t>1.5%</a:t>
            </a:r>
          </a:p>
        </p:txBody>
      </p:sp>
      <p:sp>
        <p:nvSpPr>
          <p:cNvPr id="55" name="Right Arrow 19">
            <a:extLst>
              <a:ext uri="{FF2B5EF4-FFF2-40B4-BE49-F238E27FC236}">
                <a16:creationId xmlns:a16="http://schemas.microsoft.com/office/drawing/2014/main" id="{95CECD97-8623-637A-A4C5-1BC18859E80F}"/>
              </a:ext>
            </a:extLst>
          </p:cNvPr>
          <p:cNvSpPr/>
          <p:nvPr/>
        </p:nvSpPr>
        <p:spPr>
          <a:xfrm rot="1529535">
            <a:off x="5037625" y="5343535"/>
            <a:ext cx="682595" cy="56285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7D402FBE-9EF8-C614-E3D5-13E4B553698C}"/>
              </a:ext>
            </a:extLst>
          </p:cNvPr>
          <p:cNvSpPr txBox="1"/>
          <p:nvPr/>
        </p:nvSpPr>
        <p:spPr>
          <a:xfrm rot="1648849">
            <a:off x="4971260" y="5454580"/>
            <a:ext cx="858387" cy="369332"/>
          </a:xfrm>
          <a:prstGeom prst="rect">
            <a:avLst/>
          </a:prstGeom>
          <a:noFill/>
        </p:spPr>
        <p:txBody>
          <a:bodyPr wrap="square" rtlCol="0">
            <a:spAutoFit/>
          </a:bodyPr>
          <a:lstStyle/>
          <a:p>
            <a:r>
              <a:rPr lang="en-US">
                <a:solidFill>
                  <a:prstClr val="white"/>
                </a:solidFill>
                <a:latin typeface="Calibri" panose="020F0502020204030204"/>
              </a:rPr>
              <a:t>2.17%</a:t>
            </a:r>
          </a:p>
        </p:txBody>
      </p:sp>
      <p:sp>
        <p:nvSpPr>
          <p:cNvPr id="57" name="Right Arrow 21">
            <a:extLst>
              <a:ext uri="{FF2B5EF4-FFF2-40B4-BE49-F238E27FC236}">
                <a16:creationId xmlns:a16="http://schemas.microsoft.com/office/drawing/2014/main" id="{1848310B-F05F-676A-618B-9B0C88205AFB}"/>
              </a:ext>
            </a:extLst>
          </p:cNvPr>
          <p:cNvSpPr/>
          <p:nvPr/>
        </p:nvSpPr>
        <p:spPr>
          <a:xfrm rot="1529535">
            <a:off x="6291548" y="5303988"/>
            <a:ext cx="682595" cy="56285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74EF8639-EB4C-2D9A-CDA9-A8D241500406}"/>
              </a:ext>
            </a:extLst>
          </p:cNvPr>
          <p:cNvSpPr txBox="1"/>
          <p:nvPr/>
        </p:nvSpPr>
        <p:spPr>
          <a:xfrm rot="1648849">
            <a:off x="6225183" y="5415033"/>
            <a:ext cx="858387" cy="369332"/>
          </a:xfrm>
          <a:prstGeom prst="rect">
            <a:avLst/>
          </a:prstGeom>
          <a:noFill/>
        </p:spPr>
        <p:txBody>
          <a:bodyPr wrap="square" rtlCol="0">
            <a:spAutoFit/>
          </a:bodyPr>
          <a:lstStyle/>
          <a:p>
            <a:r>
              <a:rPr lang="en-US">
                <a:solidFill>
                  <a:prstClr val="white"/>
                </a:solidFill>
                <a:latin typeface="Calibri" panose="020F0502020204030204"/>
              </a:rPr>
              <a:t>2.41%</a:t>
            </a:r>
          </a:p>
        </p:txBody>
      </p:sp>
      <p:sp>
        <p:nvSpPr>
          <p:cNvPr id="59" name="Right Arrow 23">
            <a:extLst>
              <a:ext uri="{FF2B5EF4-FFF2-40B4-BE49-F238E27FC236}">
                <a16:creationId xmlns:a16="http://schemas.microsoft.com/office/drawing/2014/main" id="{A5DDE711-84B2-542E-159C-8C7749F08D54}"/>
              </a:ext>
            </a:extLst>
          </p:cNvPr>
          <p:cNvSpPr/>
          <p:nvPr/>
        </p:nvSpPr>
        <p:spPr>
          <a:xfrm rot="1529535">
            <a:off x="7533899" y="5141649"/>
            <a:ext cx="682595" cy="56285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4ADCDA60-75CD-6EE9-420A-DB4579CB01F9}"/>
              </a:ext>
            </a:extLst>
          </p:cNvPr>
          <p:cNvSpPr txBox="1"/>
          <p:nvPr/>
        </p:nvSpPr>
        <p:spPr>
          <a:xfrm rot="1648849">
            <a:off x="7467534" y="5252694"/>
            <a:ext cx="858387" cy="369332"/>
          </a:xfrm>
          <a:prstGeom prst="rect">
            <a:avLst/>
          </a:prstGeom>
          <a:noFill/>
        </p:spPr>
        <p:txBody>
          <a:bodyPr wrap="square" rtlCol="0">
            <a:spAutoFit/>
          </a:bodyPr>
          <a:lstStyle/>
          <a:p>
            <a:r>
              <a:rPr lang="en-US">
                <a:solidFill>
                  <a:prstClr val="white"/>
                </a:solidFill>
                <a:latin typeface="Calibri" panose="020F0502020204030204"/>
              </a:rPr>
              <a:t>2.61%</a:t>
            </a:r>
          </a:p>
        </p:txBody>
      </p:sp>
      <p:sp>
        <p:nvSpPr>
          <p:cNvPr id="2" name="Title 1">
            <a:extLst>
              <a:ext uri="{FF2B5EF4-FFF2-40B4-BE49-F238E27FC236}">
                <a16:creationId xmlns:a16="http://schemas.microsoft.com/office/drawing/2014/main" id="{FC3BDD7E-3EA2-FC3F-537B-05FF1B73C903}"/>
              </a:ext>
            </a:extLst>
          </p:cNvPr>
          <p:cNvSpPr>
            <a:spLocks noGrp="1"/>
          </p:cNvSpPr>
          <p:nvPr>
            <p:ph type="title"/>
          </p:nvPr>
        </p:nvSpPr>
        <p:spPr>
          <a:xfrm>
            <a:off x="228600" y="86899"/>
            <a:ext cx="10515600" cy="1477328"/>
          </a:xfrm>
        </p:spPr>
        <p:txBody>
          <a:bodyPr>
            <a:normAutofit fontScale="90000"/>
          </a:bodyPr>
          <a:lstStyle/>
          <a:p>
            <a:pPr lvl="0"/>
            <a:r>
              <a:rPr lang="en-US"/>
              <a:t>Sample Data – SSBD 2007-2011 Risk Status for Nominated Students </a:t>
            </a:r>
            <a:r>
              <a:rPr lang="en-US">
                <a:solidFill>
                  <a:schemeClr val="accent5"/>
                </a:solidFill>
              </a:rPr>
              <a:t>Externalizing</a:t>
            </a:r>
          </a:p>
        </p:txBody>
      </p:sp>
    </p:spTree>
    <p:custDataLst>
      <p:tags r:id="rId1"/>
    </p:custDataLst>
    <p:extLst>
      <p:ext uri="{BB962C8B-B14F-4D97-AF65-F5344CB8AC3E}">
        <p14:creationId xmlns:p14="http://schemas.microsoft.com/office/powerpoint/2010/main" val="1878519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3" title="SSBD data bar graph">
            <a:extLst>
              <a:ext uri="{FF2B5EF4-FFF2-40B4-BE49-F238E27FC236}">
                <a16:creationId xmlns:a16="http://schemas.microsoft.com/office/drawing/2014/main" id="{4667B770-13D4-29E8-2CCD-C24B43F315C0}"/>
              </a:ext>
            </a:extLst>
          </p:cNvPr>
          <p:cNvGraphicFramePr>
            <a:graphicFrameLocks noChangeAspect="1"/>
          </p:cNvGraphicFramePr>
          <p:nvPr>
            <p:extLst>
              <p:ext uri="{D42A27DB-BD31-4B8C-83A1-F6EECF244321}">
                <p14:modId xmlns:p14="http://schemas.microsoft.com/office/powerpoint/2010/main" val="3964302053"/>
              </p:ext>
            </p:extLst>
          </p:nvPr>
        </p:nvGraphicFramePr>
        <p:xfrm>
          <a:off x="2456447" y="1312007"/>
          <a:ext cx="7546975" cy="5121275"/>
        </p:xfrm>
        <a:graphic>
          <a:graphicData uri="http://schemas.openxmlformats.org/presentationml/2006/ole">
            <mc:AlternateContent xmlns:mc="http://schemas.openxmlformats.org/markup-compatibility/2006">
              <mc:Choice xmlns:v="urn:schemas-microsoft-com:vml" Requires="v">
                <p:oleObj name="Worksheet" r:id="rId4" imgW="8677249" imgH="5886442" progId="Excel.Sheet.8">
                  <p:embed/>
                </p:oleObj>
              </mc:Choice>
              <mc:Fallback>
                <p:oleObj name="Worksheet" r:id="rId4" imgW="8677249" imgH="5886442" progId="Excel.Sheet.8">
                  <p:embed/>
                  <p:pic>
                    <p:nvPicPr>
                      <p:cNvPr id="22" name="Object 3" title="SSBD data bar graph">
                        <a:extLst>
                          <a:ext uri="{FF2B5EF4-FFF2-40B4-BE49-F238E27FC236}">
                            <a16:creationId xmlns:a16="http://schemas.microsoft.com/office/drawing/2014/main" id="{4667B770-13D4-29E8-2CCD-C24B43F315C0}"/>
                          </a:ext>
                        </a:extLst>
                      </p:cNvPr>
                      <p:cNvPicPr>
                        <a:picLocks noGrp="1" noChangeAspect="1" noChangeArrowheads="1"/>
                      </p:cNvPicPr>
                      <p:nvPr/>
                    </p:nvPicPr>
                    <p:blipFill>
                      <a:blip r:embed="rId5"/>
                      <a:srcRect/>
                      <a:stretch>
                        <a:fillRect/>
                      </a:stretch>
                    </p:blipFill>
                    <p:spPr bwMode="auto">
                      <a:xfrm>
                        <a:off x="2456447" y="1312007"/>
                        <a:ext cx="7546975" cy="5121275"/>
                      </a:xfrm>
                      <a:prstGeom prst="rect">
                        <a:avLst/>
                      </a:prstGeom>
                      <a:noFill/>
                      <a:ln>
                        <a:noFill/>
                      </a:ln>
                    </p:spPr>
                  </p:pic>
                </p:oleObj>
              </mc:Fallback>
            </mc:AlternateContent>
          </a:graphicData>
        </a:graphic>
      </p:graphicFrame>
      <p:sp>
        <p:nvSpPr>
          <p:cNvPr id="23" name="TextBox 30">
            <a:extLst>
              <a:ext uri="{FF2B5EF4-FFF2-40B4-BE49-F238E27FC236}">
                <a16:creationId xmlns:a16="http://schemas.microsoft.com/office/drawing/2014/main" id="{E9AF660A-3F07-FE5A-C8D1-9114F5E43EE9}"/>
              </a:ext>
            </a:extLst>
          </p:cNvPr>
          <p:cNvSpPr txBox="1">
            <a:spLocks noChangeArrowheads="1"/>
          </p:cNvSpPr>
          <p:nvPr/>
        </p:nvSpPr>
        <p:spPr bwMode="auto">
          <a:xfrm>
            <a:off x="2456448" y="6433282"/>
            <a:ext cx="72791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i="1">
                <a:solidFill>
                  <a:prstClr val="black"/>
                </a:solidFill>
                <a:latin typeface="+mj-lt"/>
              </a:rPr>
              <a:t>Note</a:t>
            </a:r>
            <a:r>
              <a:rPr lang="en-US" sz="1400">
                <a:solidFill>
                  <a:prstClr val="black"/>
                </a:solidFill>
                <a:latin typeface="+mj-lt"/>
              </a:rPr>
              <a:t>. The numbers represent totals for the students for whom the SSBD was completed. </a:t>
            </a:r>
          </a:p>
        </p:txBody>
      </p:sp>
      <p:sp>
        <p:nvSpPr>
          <p:cNvPr id="24" name="TextBox 23">
            <a:extLst>
              <a:ext uri="{FF2B5EF4-FFF2-40B4-BE49-F238E27FC236}">
                <a16:creationId xmlns:a16="http://schemas.microsoft.com/office/drawing/2014/main" id="{0520412B-F3C9-E8CF-94E6-EB716EAB0174}"/>
              </a:ext>
            </a:extLst>
          </p:cNvPr>
          <p:cNvSpPr txBox="1"/>
          <p:nvPr/>
        </p:nvSpPr>
        <p:spPr>
          <a:xfrm>
            <a:off x="3410117" y="4303784"/>
            <a:ext cx="457200" cy="1477328"/>
          </a:xfrm>
          <a:prstGeom prst="rect">
            <a:avLst/>
          </a:prstGeom>
          <a:noFill/>
        </p:spPr>
        <p:txBody>
          <a:bodyPr wrap="square" rtlCol="0">
            <a:spAutoFit/>
          </a:bodyPr>
          <a:lstStyle/>
          <a:p>
            <a:r>
              <a:rPr lang="en-US">
                <a:solidFill>
                  <a:prstClr val="white"/>
                </a:solidFill>
                <a:latin typeface="Calibri" panose="020F0502020204030204"/>
              </a:rPr>
              <a:t>46</a:t>
            </a:r>
          </a:p>
          <a:p>
            <a:endParaRPr lang="en-US">
              <a:solidFill>
                <a:prstClr val="black"/>
              </a:solidFill>
              <a:latin typeface="Calibri" panose="020F0502020204030204"/>
            </a:endParaRPr>
          </a:p>
          <a:p>
            <a:endParaRPr lang="en-US">
              <a:solidFill>
                <a:prstClr val="black"/>
              </a:solidFill>
              <a:latin typeface="Calibri" panose="020F0502020204030204"/>
            </a:endParaRPr>
          </a:p>
          <a:p>
            <a:endParaRPr lang="en-US">
              <a:solidFill>
                <a:prstClr val="black"/>
              </a:solidFill>
              <a:latin typeface="Calibri" panose="020F0502020204030204"/>
            </a:endParaRPr>
          </a:p>
          <a:p>
            <a:r>
              <a:rPr lang="en-US">
                <a:solidFill>
                  <a:prstClr val="black"/>
                </a:solidFill>
                <a:latin typeface="Calibri" panose="020F0502020204030204"/>
              </a:rPr>
              <a:t>17</a:t>
            </a:r>
          </a:p>
        </p:txBody>
      </p:sp>
      <p:sp>
        <p:nvSpPr>
          <p:cNvPr id="25" name="TextBox 24">
            <a:extLst>
              <a:ext uri="{FF2B5EF4-FFF2-40B4-BE49-F238E27FC236}">
                <a16:creationId xmlns:a16="http://schemas.microsoft.com/office/drawing/2014/main" id="{59EAEA59-4DE7-3429-5532-ECC3A4C497BA}"/>
              </a:ext>
            </a:extLst>
          </p:cNvPr>
          <p:cNvSpPr txBox="1"/>
          <p:nvPr/>
        </p:nvSpPr>
        <p:spPr>
          <a:xfrm>
            <a:off x="4560365" y="4665149"/>
            <a:ext cx="457200" cy="1200329"/>
          </a:xfrm>
          <a:prstGeom prst="rect">
            <a:avLst/>
          </a:prstGeom>
          <a:noFill/>
        </p:spPr>
        <p:txBody>
          <a:bodyPr wrap="square" rtlCol="0">
            <a:spAutoFit/>
          </a:bodyPr>
          <a:lstStyle/>
          <a:p>
            <a:r>
              <a:rPr lang="en-US">
                <a:solidFill>
                  <a:prstClr val="white"/>
                </a:solidFill>
                <a:latin typeface="Calibri" panose="020F0502020204030204"/>
              </a:rPr>
              <a:t>55</a:t>
            </a:r>
          </a:p>
          <a:p>
            <a:endParaRPr lang="en-US">
              <a:solidFill>
                <a:prstClr val="black"/>
              </a:solidFill>
              <a:latin typeface="Calibri" panose="020F0502020204030204"/>
            </a:endParaRPr>
          </a:p>
          <a:p>
            <a:endParaRPr lang="en-US">
              <a:solidFill>
                <a:prstClr val="black"/>
              </a:solidFill>
              <a:latin typeface="Calibri" panose="020F0502020204030204"/>
            </a:endParaRPr>
          </a:p>
          <a:p>
            <a:r>
              <a:rPr lang="en-US">
                <a:solidFill>
                  <a:prstClr val="black"/>
                </a:solidFill>
                <a:latin typeface="Calibri" panose="020F0502020204030204"/>
              </a:rPr>
              <a:t>13</a:t>
            </a:r>
          </a:p>
        </p:txBody>
      </p:sp>
      <p:sp>
        <p:nvSpPr>
          <p:cNvPr id="26" name="TextBox 25">
            <a:extLst>
              <a:ext uri="{FF2B5EF4-FFF2-40B4-BE49-F238E27FC236}">
                <a16:creationId xmlns:a16="http://schemas.microsoft.com/office/drawing/2014/main" id="{F4BDCFD6-34E4-A36E-0F6D-5DBECD0BD536}"/>
              </a:ext>
            </a:extLst>
          </p:cNvPr>
          <p:cNvSpPr txBox="1"/>
          <p:nvPr/>
        </p:nvSpPr>
        <p:spPr>
          <a:xfrm>
            <a:off x="5696117" y="4572865"/>
            <a:ext cx="457200" cy="1477328"/>
          </a:xfrm>
          <a:prstGeom prst="rect">
            <a:avLst/>
          </a:prstGeom>
          <a:noFill/>
        </p:spPr>
        <p:txBody>
          <a:bodyPr wrap="square" rtlCol="0">
            <a:spAutoFit/>
          </a:bodyPr>
          <a:lstStyle/>
          <a:p>
            <a:r>
              <a:rPr lang="en-US">
                <a:solidFill>
                  <a:prstClr val="white"/>
                </a:solidFill>
                <a:latin typeface="Calibri" panose="020F0502020204030204"/>
              </a:rPr>
              <a:t>60</a:t>
            </a:r>
          </a:p>
          <a:p>
            <a:endParaRPr lang="en-US">
              <a:solidFill>
                <a:prstClr val="black"/>
              </a:solidFill>
              <a:latin typeface="Calibri" panose="020F0502020204030204"/>
            </a:endParaRPr>
          </a:p>
          <a:p>
            <a:endParaRPr lang="en-US">
              <a:solidFill>
                <a:prstClr val="black"/>
              </a:solidFill>
              <a:latin typeface="Calibri" panose="020F0502020204030204"/>
            </a:endParaRPr>
          </a:p>
          <a:p>
            <a:endParaRPr lang="en-US">
              <a:solidFill>
                <a:prstClr val="black"/>
              </a:solidFill>
              <a:latin typeface="Calibri" panose="020F0502020204030204"/>
            </a:endParaRPr>
          </a:p>
          <a:p>
            <a:r>
              <a:rPr lang="en-US">
                <a:solidFill>
                  <a:prstClr val="black"/>
                </a:solidFill>
                <a:latin typeface="Calibri" panose="020F0502020204030204"/>
              </a:rPr>
              <a:t> 6</a:t>
            </a:r>
          </a:p>
        </p:txBody>
      </p:sp>
      <p:sp>
        <p:nvSpPr>
          <p:cNvPr id="27" name="TextBox 26">
            <a:extLst>
              <a:ext uri="{FF2B5EF4-FFF2-40B4-BE49-F238E27FC236}">
                <a16:creationId xmlns:a16="http://schemas.microsoft.com/office/drawing/2014/main" id="{CE04BEBC-65A2-4CB2-5F53-2CD0115326B3}"/>
              </a:ext>
            </a:extLst>
          </p:cNvPr>
          <p:cNvSpPr txBox="1"/>
          <p:nvPr/>
        </p:nvSpPr>
        <p:spPr>
          <a:xfrm>
            <a:off x="6839117" y="4496665"/>
            <a:ext cx="457200" cy="1477328"/>
          </a:xfrm>
          <a:prstGeom prst="rect">
            <a:avLst/>
          </a:prstGeom>
          <a:noFill/>
        </p:spPr>
        <p:txBody>
          <a:bodyPr wrap="square" rtlCol="0">
            <a:spAutoFit/>
          </a:bodyPr>
          <a:lstStyle/>
          <a:p>
            <a:r>
              <a:rPr lang="en-US">
                <a:solidFill>
                  <a:prstClr val="white"/>
                </a:solidFill>
                <a:latin typeface="Calibri" panose="020F0502020204030204"/>
              </a:rPr>
              <a:t>66</a:t>
            </a:r>
          </a:p>
          <a:p>
            <a:endParaRPr lang="en-US">
              <a:solidFill>
                <a:prstClr val="black"/>
              </a:solidFill>
              <a:latin typeface="Calibri" panose="020F0502020204030204"/>
            </a:endParaRPr>
          </a:p>
          <a:p>
            <a:endParaRPr lang="en-US">
              <a:solidFill>
                <a:prstClr val="black"/>
              </a:solidFill>
              <a:latin typeface="Calibri" panose="020F0502020204030204"/>
            </a:endParaRPr>
          </a:p>
          <a:p>
            <a:endParaRPr lang="en-US">
              <a:solidFill>
                <a:prstClr val="black"/>
              </a:solidFill>
              <a:latin typeface="Calibri" panose="020F0502020204030204"/>
            </a:endParaRPr>
          </a:p>
          <a:p>
            <a:r>
              <a:rPr lang="en-US">
                <a:solidFill>
                  <a:prstClr val="black"/>
                </a:solidFill>
                <a:latin typeface="Calibri" panose="020F0502020204030204"/>
              </a:rPr>
              <a:t>12</a:t>
            </a:r>
          </a:p>
        </p:txBody>
      </p:sp>
      <p:sp>
        <p:nvSpPr>
          <p:cNvPr id="28" name="TextBox 27">
            <a:extLst>
              <a:ext uri="{FF2B5EF4-FFF2-40B4-BE49-F238E27FC236}">
                <a16:creationId xmlns:a16="http://schemas.microsoft.com/office/drawing/2014/main" id="{4EE1A95D-A884-C423-4856-C5BE17E86F47}"/>
              </a:ext>
            </a:extLst>
          </p:cNvPr>
          <p:cNvSpPr txBox="1"/>
          <p:nvPr/>
        </p:nvSpPr>
        <p:spPr>
          <a:xfrm>
            <a:off x="7982117" y="4483183"/>
            <a:ext cx="457200" cy="1477328"/>
          </a:xfrm>
          <a:prstGeom prst="rect">
            <a:avLst/>
          </a:prstGeom>
          <a:noFill/>
        </p:spPr>
        <p:txBody>
          <a:bodyPr wrap="square" rtlCol="0">
            <a:spAutoFit/>
          </a:bodyPr>
          <a:lstStyle/>
          <a:p>
            <a:r>
              <a:rPr lang="en-US">
                <a:solidFill>
                  <a:prstClr val="white"/>
                </a:solidFill>
                <a:latin typeface="Calibri" panose="020F0502020204030204"/>
              </a:rPr>
              <a:t>78</a:t>
            </a:r>
          </a:p>
          <a:p>
            <a:endParaRPr lang="en-US">
              <a:solidFill>
                <a:prstClr val="black"/>
              </a:solidFill>
              <a:latin typeface="Calibri" panose="020F0502020204030204"/>
            </a:endParaRPr>
          </a:p>
          <a:p>
            <a:endParaRPr lang="en-US">
              <a:solidFill>
                <a:prstClr val="black"/>
              </a:solidFill>
              <a:latin typeface="Calibri" panose="020F0502020204030204"/>
            </a:endParaRPr>
          </a:p>
          <a:p>
            <a:endParaRPr lang="en-US">
              <a:solidFill>
                <a:prstClr val="black"/>
              </a:solidFill>
              <a:latin typeface="Calibri" panose="020F0502020204030204"/>
            </a:endParaRPr>
          </a:p>
          <a:p>
            <a:r>
              <a:rPr lang="en-US">
                <a:solidFill>
                  <a:prstClr val="black"/>
                </a:solidFill>
                <a:latin typeface="Calibri" panose="020F0502020204030204"/>
              </a:rPr>
              <a:t>12</a:t>
            </a:r>
          </a:p>
        </p:txBody>
      </p:sp>
      <p:sp>
        <p:nvSpPr>
          <p:cNvPr id="29" name="Right Arrow 2">
            <a:extLst>
              <a:ext uri="{FF2B5EF4-FFF2-40B4-BE49-F238E27FC236}">
                <a16:creationId xmlns:a16="http://schemas.microsoft.com/office/drawing/2014/main" id="{5000CD40-CB81-DC9A-FB05-1D029A5AAE50}"/>
              </a:ext>
            </a:extLst>
          </p:cNvPr>
          <p:cNvSpPr/>
          <p:nvPr/>
        </p:nvSpPr>
        <p:spPr>
          <a:xfrm rot="1529535">
            <a:off x="2754928" y="4977222"/>
            <a:ext cx="682595" cy="56285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AC6234B-A71E-3744-741F-E19F382A8043}"/>
              </a:ext>
            </a:extLst>
          </p:cNvPr>
          <p:cNvSpPr txBox="1"/>
          <p:nvPr/>
        </p:nvSpPr>
        <p:spPr>
          <a:xfrm>
            <a:off x="2088180" y="2777924"/>
            <a:ext cx="461665" cy="2230277"/>
          </a:xfrm>
          <a:prstGeom prst="rect">
            <a:avLst/>
          </a:prstGeom>
          <a:noFill/>
        </p:spPr>
        <p:txBody>
          <a:bodyPr vert="vert270" wrap="square" rtlCol="0">
            <a:spAutoFit/>
          </a:bodyPr>
          <a:lstStyle/>
          <a:p>
            <a:r>
              <a:rPr lang="en-US">
                <a:solidFill>
                  <a:prstClr val="black"/>
                </a:solidFill>
                <a:latin typeface="+mj-lt"/>
              </a:rPr>
              <a:t>Number of students</a:t>
            </a:r>
          </a:p>
        </p:txBody>
      </p:sp>
      <p:sp>
        <p:nvSpPr>
          <p:cNvPr id="31" name="TextBox 30">
            <a:extLst>
              <a:ext uri="{FF2B5EF4-FFF2-40B4-BE49-F238E27FC236}">
                <a16:creationId xmlns:a16="http://schemas.microsoft.com/office/drawing/2014/main" id="{218D8839-8040-D720-CDB2-F1E73899C6A4}"/>
              </a:ext>
            </a:extLst>
          </p:cNvPr>
          <p:cNvSpPr txBox="1"/>
          <p:nvPr/>
        </p:nvSpPr>
        <p:spPr>
          <a:xfrm rot="1648849">
            <a:off x="2688563" y="5088267"/>
            <a:ext cx="858387" cy="369332"/>
          </a:xfrm>
          <a:prstGeom prst="rect">
            <a:avLst/>
          </a:prstGeom>
          <a:noFill/>
        </p:spPr>
        <p:txBody>
          <a:bodyPr wrap="square" rtlCol="0">
            <a:spAutoFit/>
          </a:bodyPr>
          <a:lstStyle/>
          <a:p>
            <a:r>
              <a:rPr lang="en-US">
                <a:solidFill>
                  <a:prstClr val="white"/>
                </a:solidFill>
                <a:latin typeface="Calibri" panose="020F0502020204030204"/>
              </a:rPr>
              <a:t>4.4%</a:t>
            </a:r>
          </a:p>
        </p:txBody>
      </p:sp>
      <p:sp>
        <p:nvSpPr>
          <p:cNvPr id="32" name="Right Arrow 17">
            <a:extLst>
              <a:ext uri="{FF2B5EF4-FFF2-40B4-BE49-F238E27FC236}">
                <a16:creationId xmlns:a16="http://schemas.microsoft.com/office/drawing/2014/main" id="{00BB4EC7-7788-70B8-AF18-320C1FEC4FCD}"/>
              </a:ext>
            </a:extLst>
          </p:cNvPr>
          <p:cNvSpPr/>
          <p:nvPr/>
        </p:nvSpPr>
        <p:spPr>
          <a:xfrm rot="1529535">
            <a:off x="3876708" y="5129621"/>
            <a:ext cx="682595" cy="56285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602CB01-8BD1-B7F6-8AFB-1DAF485B472E}"/>
              </a:ext>
            </a:extLst>
          </p:cNvPr>
          <p:cNvSpPr txBox="1"/>
          <p:nvPr/>
        </p:nvSpPr>
        <p:spPr>
          <a:xfrm rot="1648849">
            <a:off x="3810343" y="5240666"/>
            <a:ext cx="858387" cy="369332"/>
          </a:xfrm>
          <a:prstGeom prst="rect">
            <a:avLst/>
          </a:prstGeom>
          <a:noFill/>
        </p:spPr>
        <p:txBody>
          <a:bodyPr wrap="square" rtlCol="0">
            <a:spAutoFit/>
          </a:bodyPr>
          <a:lstStyle/>
          <a:p>
            <a:r>
              <a:rPr lang="en-US">
                <a:solidFill>
                  <a:prstClr val="white"/>
                </a:solidFill>
                <a:latin typeface="Calibri" panose="020F0502020204030204"/>
              </a:rPr>
              <a:t>2.78%</a:t>
            </a:r>
          </a:p>
        </p:txBody>
      </p:sp>
      <p:sp>
        <p:nvSpPr>
          <p:cNvPr id="34" name="Right Arrow 19">
            <a:extLst>
              <a:ext uri="{FF2B5EF4-FFF2-40B4-BE49-F238E27FC236}">
                <a16:creationId xmlns:a16="http://schemas.microsoft.com/office/drawing/2014/main" id="{923A0C10-093A-08EF-DC07-806FA8C51D9F}"/>
              </a:ext>
            </a:extLst>
          </p:cNvPr>
          <p:cNvSpPr/>
          <p:nvPr/>
        </p:nvSpPr>
        <p:spPr>
          <a:xfrm rot="1529535">
            <a:off x="5056361" y="5366210"/>
            <a:ext cx="682595" cy="56285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1CC9F3E-4F31-B6D9-3355-BE6BE667143B}"/>
              </a:ext>
            </a:extLst>
          </p:cNvPr>
          <p:cNvSpPr txBox="1"/>
          <p:nvPr/>
        </p:nvSpPr>
        <p:spPr>
          <a:xfrm rot="1648849">
            <a:off x="4989996" y="5477255"/>
            <a:ext cx="858387" cy="369332"/>
          </a:xfrm>
          <a:prstGeom prst="rect">
            <a:avLst/>
          </a:prstGeom>
          <a:noFill/>
        </p:spPr>
        <p:txBody>
          <a:bodyPr wrap="square" rtlCol="0">
            <a:spAutoFit/>
          </a:bodyPr>
          <a:lstStyle/>
          <a:p>
            <a:r>
              <a:rPr lang="en-US">
                <a:solidFill>
                  <a:prstClr val="white"/>
                </a:solidFill>
                <a:latin typeface="Calibri" panose="020F0502020204030204"/>
              </a:rPr>
              <a:t>1.44%</a:t>
            </a:r>
          </a:p>
        </p:txBody>
      </p:sp>
      <p:sp>
        <p:nvSpPr>
          <p:cNvPr id="36" name="Right Arrow 21">
            <a:extLst>
              <a:ext uri="{FF2B5EF4-FFF2-40B4-BE49-F238E27FC236}">
                <a16:creationId xmlns:a16="http://schemas.microsoft.com/office/drawing/2014/main" id="{090DBD7E-2E12-9BBC-FAF8-3E545ADD0294}"/>
              </a:ext>
            </a:extLst>
          </p:cNvPr>
          <p:cNvSpPr/>
          <p:nvPr/>
        </p:nvSpPr>
        <p:spPr>
          <a:xfrm rot="1529535">
            <a:off x="6166942" y="5141563"/>
            <a:ext cx="682595" cy="56285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7F1B6E7-643A-0D85-6F21-77E00BE405D9}"/>
              </a:ext>
            </a:extLst>
          </p:cNvPr>
          <p:cNvSpPr txBox="1"/>
          <p:nvPr/>
        </p:nvSpPr>
        <p:spPr>
          <a:xfrm rot="1648849">
            <a:off x="6104580" y="5265983"/>
            <a:ext cx="858387" cy="369332"/>
          </a:xfrm>
          <a:prstGeom prst="rect">
            <a:avLst/>
          </a:prstGeom>
          <a:noFill/>
        </p:spPr>
        <p:txBody>
          <a:bodyPr wrap="square" rtlCol="0">
            <a:spAutoFit/>
          </a:bodyPr>
          <a:lstStyle/>
          <a:p>
            <a:r>
              <a:rPr lang="en-US">
                <a:solidFill>
                  <a:prstClr val="white"/>
                </a:solidFill>
                <a:latin typeface="Calibri" panose="020F0502020204030204"/>
              </a:rPr>
              <a:t>2.63%</a:t>
            </a:r>
          </a:p>
        </p:txBody>
      </p:sp>
      <p:sp>
        <p:nvSpPr>
          <p:cNvPr id="38" name="Right Arrow 23">
            <a:extLst>
              <a:ext uri="{FF2B5EF4-FFF2-40B4-BE49-F238E27FC236}">
                <a16:creationId xmlns:a16="http://schemas.microsoft.com/office/drawing/2014/main" id="{26C9B1BF-4606-F9AA-AF5A-CEB75BDB9840}"/>
              </a:ext>
            </a:extLst>
          </p:cNvPr>
          <p:cNvSpPr/>
          <p:nvPr/>
        </p:nvSpPr>
        <p:spPr>
          <a:xfrm rot="1529535">
            <a:off x="7321516" y="5129599"/>
            <a:ext cx="682595" cy="56285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12D1C13-5BF7-EF08-B080-2E5291A06EBE}"/>
              </a:ext>
            </a:extLst>
          </p:cNvPr>
          <p:cNvSpPr txBox="1"/>
          <p:nvPr/>
        </p:nvSpPr>
        <p:spPr>
          <a:xfrm rot="1648849">
            <a:off x="7270407" y="5240644"/>
            <a:ext cx="858387" cy="369332"/>
          </a:xfrm>
          <a:prstGeom prst="rect">
            <a:avLst/>
          </a:prstGeom>
          <a:noFill/>
        </p:spPr>
        <p:txBody>
          <a:bodyPr wrap="square" rtlCol="0">
            <a:spAutoFit/>
          </a:bodyPr>
          <a:lstStyle/>
          <a:p>
            <a:r>
              <a:rPr lang="en-US">
                <a:solidFill>
                  <a:prstClr val="white"/>
                </a:solidFill>
                <a:latin typeface="Calibri" panose="020F0502020204030204"/>
              </a:rPr>
              <a:t>2.24%</a:t>
            </a:r>
          </a:p>
        </p:txBody>
      </p:sp>
      <p:sp>
        <p:nvSpPr>
          <p:cNvPr id="2" name="Title 1">
            <a:extLst>
              <a:ext uri="{FF2B5EF4-FFF2-40B4-BE49-F238E27FC236}">
                <a16:creationId xmlns:a16="http://schemas.microsoft.com/office/drawing/2014/main" id="{C49D37DB-39B4-A728-1B07-D9B953F28E63}"/>
              </a:ext>
            </a:extLst>
          </p:cNvPr>
          <p:cNvSpPr>
            <a:spLocks noGrp="1"/>
          </p:cNvSpPr>
          <p:nvPr>
            <p:ph type="title"/>
          </p:nvPr>
        </p:nvSpPr>
        <p:spPr>
          <a:xfrm>
            <a:off x="333240" y="223135"/>
            <a:ext cx="10515600" cy="1325563"/>
          </a:xfrm>
        </p:spPr>
        <p:txBody>
          <a:bodyPr>
            <a:normAutofit fontScale="90000"/>
          </a:bodyPr>
          <a:lstStyle/>
          <a:p>
            <a:pPr lvl="0"/>
            <a:r>
              <a:rPr lang="en-US"/>
              <a:t>Sample Data – SSBD 2007-2011 Risk Status for Nominated Students </a:t>
            </a:r>
            <a:r>
              <a:rPr lang="en-US">
                <a:solidFill>
                  <a:schemeClr val="accent5"/>
                </a:solidFill>
              </a:rPr>
              <a:t>Internalizing</a:t>
            </a:r>
          </a:p>
        </p:txBody>
      </p:sp>
    </p:spTree>
    <p:custDataLst>
      <p:tags r:id="rId1"/>
    </p:custDataLst>
    <p:extLst>
      <p:ext uri="{BB962C8B-B14F-4D97-AF65-F5344CB8AC3E}">
        <p14:creationId xmlns:p14="http://schemas.microsoft.com/office/powerpoint/2010/main" val="2616386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3562-ECDE-7849-88E0-05ADD145C138}"/>
              </a:ext>
            </a:extLst>
          </p:cNvPr>
          <p:cNvSpPr>
            <a:spLocks noGrp="1"/>
          </p:cNvSpPr>
          <p:nvPr>
            <p:ph type="title"/>
          </p:nvPr>
        </p:nvSpPr>
        <p:spPr>
          <a:xfrm>
            <a:off x="838200" y="365125"/>
            <a:ext cx="10515600" cy="1325563"/>
          </a:xfrm>
        </p:spPr>
        <p:txBody>
          <a:bodyPr>
            <a:noAutofit/>
          </a:bodyPr>
          <a:lstStyle/>
          <a:p>
            <a:r>
              <a:rPr lang="en-US"/>
              <a:t>Sample Data: SSBD Winter 2009-2010</a:t>
            </a:r>
            <a:br>
              <a:rPr lang="en-US"/>
            </a:br>
            <a:r>
              <a:rPr lang="en-US"/>
              <a:t>Critical Need Comparison By Grade Level</a:t>
            </a:r>
          </a:p>
        </p:txBody>
      </p:sp>
      <p:graphicFrame>
        <p:nvGraphicFramePr>
          <p:cNvPr id="4" name="Content Placeholder 3">
            <a:extLst>
              <a:ext uri="{FF2B5EF4-FFF2-40B4-BE49-F238E27FC236}">
                <a16:creationId xmlns:a16="http://schemas.microsoft.com/office/drawing/2014/main" id="{40586BAB-60D2-C467-282D-93E4745EE19D}"/>
              </a:ext>
            </a:extLst>
          </p:cNvPr>
          <p:cNvGraphicFramePr>
            <a:graphicFrameLocks noGrp="1"/>
          </p:cNvGraphicFramePr>
          <p:nvPr>
            <p:ph idx="1"/>
            <p:extLst>
              <p:ext uri="{D42A27DB-BD31-4B8C-83A1-F6EECF244321}">
                <p14:modId xmlns:p14="http://schemas.microsoft.com/office/powerpoint/2010/main" val="2410651051"/>
              </p:ext>
            </p:extLst>
          </p:nvPr>
        </p:nvGraphicFramePr>
        <p:xfrm>
          <a:off x="838200" y="1825625"/>
          <a:ext cx="10967977" cy="4389478"/>
        </p:xfrm>
        <a:graphic>
          <a:graphicData uri="http://schemas.openxmlformats.org/drawingml/2006/table">
            <a:tbl>
              <a:tblPr/>
              <a:tblGrid>
                <a:gridCol w="1809833">
                  <a:extLst>
                    <a:ext uri="{9D8B030D-6E8A-4147-A177-3AD203B41FA5}">
                      <a16:colId xmlns:a16="http://schemas.microsoft.com/office/drawing/2014/main" val="3188132529"/>
                    </a:ext>
                  </a:extLst>
                </a:gridCol>
                <a:gridCol w="1809833">
                  <a:extLst>
                    <a:ext uri="{9D8B030D-6E8A-4147-A177-3AD203B41FA5}">
                      <a16:colId xmlns:a16="http://schemas.microsoft.com/office/drawing/2014/main" val="2280453054"/>
                    </a:ext>
                  </a:extLst>
                </a:gridCol>
                <a:gridCol w="1809833">
                  <a:extLst>
                    <a:ext uri="{9D8B030D-6E8A-4147-A177-3AD203B41FA5}">
                      <a16:colId xmlns:a16="http://schemas.microsoft.com/office/drawing/2014/main" val="593444697"/>
                    </a:ext>
                  </a:extLst>
                </a:gridCol>
                <a:gridCol w="1809833">
                  <a:extLst>
                    <a:ext uri="{9D8B030D-6E8A-4147-A177-3AD203B41FA5}">
                      <a16:colId xmlns:a16="http://schemas.microsoft.com/office/drawing/2014/main" val="3901071610"/>
                    </a:ext>
                  </a:extLst>
                </a:gridCol>
                <a:gridCol w="1809833">
                  <a:extLst>
                    <a:ext uri="{9D8B030D-6E8A-4147-A177-3AD203B41FA5}">
                      <a16:colId xmlns:a16="http://schemas.microsoft.com/office/drawing/2014/main" val="4103231129"/>
                    </a:ext>
                  </a:extLst>
                </a:gridCol>
                <a:gridCol w="1918812">
                  <a:extLst>
                    <a:ext uri="{9D8B030D-6E8A-4147-A177-3AD203B41FA5}">
                      <a16:colId xmlns:a16="http://schemas.microsoft.com/office/drawing/2014/main" val="3727875220"/>
                    </a:ext>
                  </a:extLst>
                </a:gridCol>
              </a:tblGrid>
              <a:tr h="1483705">
                <a:tc>
                  <a:txBody>
                    <a:bodyPr/>
                    <a:lstStyle/>
                    <a:p>
                      <a:pPr algn="ctr" fontAlgn="base">
                        <a:lnSpc>
                          <a:spcPts val="2250"/>
                        </a:lnSpc>
                      </a:pPr>
                      <a:r>
                        <a:rPr lang="en-US" sz="2100" b="1" i="0" u="none" strike="noStrike">
                          <a:solidFill>
                            <a:srgbClr val="000000"/>
                          </a:solidFill>
                          <a:effectLst/>
                          <a:latin typeface="+mn-lt"/>
                        </a:rPr>
                        <a:t>Grade </a:t>
                      </a:r>
                    </a:p>
                    <a:p>
                      <a:pPr algn="ctr" fontAlgn="base">
                        <a:lnSpc>
                          <a:spcPts val="2250"/>
                        </a:lnSpc>
                      </a:pPr>
                      <a:r>
                        <a:rPr lang="en-US" sz="2100" b="1" i="0" u="none" strike="noStrike">
                          <a:solidFill>
                            <a:srgbClr val="000000"/>
                          </a:solidFill>
                          <a:effectLst/>
                          <a:latin typeface="+mn-lt"/>
                        </a:rPr>
                        <a:t>Level</a:t>
                      </a:r>
                      <a:endParaRPr lang="en-US" sz="2100" b="0" i="0">
                        <a:solidFill>
                          <a:srgbClr val="000000"/>
                        </a:solidFill>
                        <a:effectLst/>
                        <a:latin typeface="+mn-lt"/>
                      </a:endParaRPr>
                    </a:p>
                  </a:txBody>
                  <a:tcPr marL="87289" marR="87289" marT="43644" marB="43644" anchor="b">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solidFill>
                      <a:srgbClr val="D9D9D9"/>
                    </a:solidFill>
                  </a:tcPr>
                </a:tc>
                <a:tc>
                  <a:txBody>
                    <a:bodyPr/>
                    <a:lstStyle/>
                    <a:p>
                      <a:pPr algn="ctr" fontAlgn="base">
                        <a:lnSpc>
                          <a:spcPts val="2250"/>
                        </a:lnSpc>
                      </a:pPr>
                      <a:r>
                        <a:rPr lang="en-US" sz="2100" b="1" i="0" u="none" strike="noStrike">
                          <a:solidFill>
                            <a:srgbClr val="000000"/>
                          </a:solidFill>
                          <a:effectLst/>
                          <a:latin typeface="+mn-lt"/>
                        </a:rPr>
                        <a:t>Total No. of Students Screened</a:t>
                      </a:r>
                      <a:endParaRPr lang="en-US" sz="2100" b="0" i="0">
                        <a:solidFill>
                          <a:srgbClr val="000000"/>
                        </a:solidFill>
                        <a:effectLst/>
                        <a:latin typeface="+mn-lt"/>
                      </a:endParaRPr>
                    </a:p>
                  </a:txBody>
                  <a:tcPr marL="87289" marR="87289" marT="43644" marB="43644" anchor="b">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solidFill>
                      <a:srgbClr val="D9D9D9"/>
                    </a:solidFill>
                  </a:tcPr>
                </a:tc>
                <a:tc>
                  <a:txBody>
                    <a:bodyPr/>
                    <a:lstStyle/>
                    <a:p>
                      <a:pPr algn="ctr" fontAlgn="base">
                        <a:lnSpc>
                          <a:spcPts val="2175"/>
                        </a:lnSpc>
                      </a:pPr>
                      <a:r>
                        <a:rPr lang="en-US" sz="2100" b="1" i="0" u="none" strike="noStrike">
                          <a:solidFill>
                            <a:srgbClr val="000000"/>
                          </a:solidFill>
                          <a:effectLst/>
                          <a:latin typeface="+mn-lt"/>
                        </a:rPr>
                        <a:t>Students Nominated</a:t>
                      </a:r>
                      <a:endParaRPr lang="en-US" sz="2100" b="0" i="0">
                        <a:solidFill>
                          <a:srgbClr val="000000"/>
                        </a:solidFill>
                        <a:effectLst/>
                        <a:latin typeface="+mn-lt"/>
                      </a:endParaRPr>
                    </a:p>
                  </a:txBody>
                  <a:tcPr marL="87289" marR="87289" marT="43644" marB="43644" anchor="b">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solidFill>
                      <a:srgbClr val="D9D9D9"/>
                    </a:solidFill>
                  </a:tcPr>
                </a:tc>
                <a:tc>
                  <a:txBody>
                    <a:bodyPr/>
                    <a:lstStyle/>
                    <a:p>
                      <a:pPr algn="ctr" fontAlgn="base">
                        <a:lnSpc>
                          <a:spcPts val="2175"/>
                        </a:lnSpc>
                      </a:pPr>
                      <a:r>
                        <a:rPr lang="en-US" sz="2100" b="1" i="0" u="none" strike="noStrike">
                          <a:solidFill>
                            <a:schemeClr val="bg1"/>
                          </a:solidFill>
                          <a:effectLst/>
                          <a:latin typeface="+mn-lt"/>
                        </a:rPr>
                        <a:t>Students</a:t>
                      </a:r>
                      <a:endParaRPr lang="en-US" sz="2100" b="0" i="0">
                        <a:solidFill>
                          <a:schemeClr val="bg1"/>
                        </a:solidFill>
                        <a:effectLst/>
                        <a:latin typeface="+mn-lt"/>
                      </a:endParaRPr>
                    </a:p>
                    <a:p>
                      <a:pPr algn="ctr" fontAlgn="base">
                        <a:lnSpc>
                          <a:spcPts val="2175"/>
                        </a:lnSpc>
                      </a:pPr>
                      <a:r>
                        <a:rPr lang="en-US" sz="2100" b="1" i="0" u="none" strike="noStrike">
                          <a:solidFill>
                            <a:schemeClr val="bg1"/>
                          </a:solidFill>
                          <a:effectLst/>
                          <a:latin typeface="+mn-lt"/>
                        </a:rPr>
                        <a:t>with Critical Need</a:t>
                      </a:r>
                      <a:endParaRPr lang="en-US" sz="2100" b="0" i="0">
                        <a:solidFill>
                          <a:schemeClr val="bg1"/>
                        </a:solidFill>
                        <a:effectLst/>
                        <a:latin typeface="+mn-lt"/>
                      </a:endParaRPr>
                    </a:p>
                  </a:txBody>
                  <a:tcPr marL="87289" marR="87289" marT="43644" marB="43644" anchor="b">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solidFill>
                      <a:srgbClr val="FF0000"/>
                    </a:solidFill>
                  </a:tcPr>
                </a:tc>
                <a:tc>
                  <a:txBody>
                    <a:bodyPr/>
                    <a:lstStyle/>
                    <a:p>
                      <a:pPr algn="ctr" fontAlgn="base">
                        <a:lnSpc>
                          <a:spcPts val="2175"/>
                        </a:lnSpc>
                      </a:pPr>
                      <a:r>
                        <a:rPr lang="en-US" sz="2100" b="1" i="0" u="none" strike="noStrike">
                          <a:solidFill>
                            <a:srgbClr val="000000"/>
                          </a:solidFill>
                          <a:effectLst/>
                          <a:latin typeface="+mn-lt"/>
                        </a:rPr>
                        <a:t>Critical </a:t>
                      </a:r>
                    </a:p>
                    <a:p>
                      <a:pPr algn="ctr" fontAlgn="base">
                        <a:lnSpc>
                          <a:spcPts val="2175"/>
                        </a:lnSpc>
                      </a:pPr>
                      <a:r>
                        <a:rPr lang="en-US" sz="2100" b="1" i="0" u="none" strike="noStrike">
                          <a:solidFill>
                            <a:srgbClr val="000000"/>
                          </a:solidFill>
                          <a:effectLst/>
                          <a:latin typeface="+mn-lt"/>
                        </a:rPr>
                        <a:t>Internalizing</a:t>
                      </a:r>
                      <a:endParaRPr lang="en-US" sz="2100" b="0" i="0">
                        <a:solidFill>
                          <a:srgbClr val="000000"/>
                        </a:solidFill>
                        <a:effectLst/>
                        <a:latin typeface="+mn-lt"/>
                      </a:endParaRPr>
                    </a:p>
                  </a:txBody>
                  <a:tcPr marL="87289" marR="87289" marT="43644" marB="43644" anchor="b">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solidFill>
                      <a:srgbClr val="A9D18E"/>
                    </a:solidFill>
                  </a:tcPr>
                </a:tc>
                <a:tc>
                  <a:txBody>
                    <a:bodyPr/>
                    <a:lstStyle/>
                    <a:p>
                      <a:pPr algn="ctr" fontAlgn="base">
                        <a:lnSpc>
                          <a:spcPts val="2175"/>
                        </a:lnSpc>
                      </a:pPr>
                      <a:r>
                        <a:rPr lang="en-US" sz="2100" b="1" i="0" u="none" strike="noStrike">
                          <a:solidFill>
                            <a:srgbClr val="000000"/>
                          </a:solidFill>
                          <a:effectLst/>
                          <a:latin typeface="+mn-lt"/>
                        </a:rPr>
                        <a:t>Critical</a:t>
                      </a:r>
                    </a:p>
                    <a:p>
                      <a:pPr algn="ctr" fontAlgn="base">
                        <a:lnSpc>
                          <a:spcPts val="2175"/>
                        </a:lnSpc>
                      </a:pPr>
                      <a:r>
                        <a:rPr lang="en-US" sz="2100" b="1" i="0" u="none" strike="noStrike">
                          <a:solidFill>
                            <a:srgbClr val="000000"/>
                          </a:solidFill>
                          <a:effectLst/>
                          <a:latin typeface="+mn-lt"/>
                        </a:rPr>
                        <a:t> Externalizing</a:t>
                      </a:r>
                      <a:endParaRPr lang="en-US" sz="2100" b="0" i="0">
                        <a:solidFill>
                          <a:srgbClr val="000000"/>
                        </a:solidFill>
                        <a:effectLst/>
                        <a:latin typeface="+mn-lt"/>
                      </a:endParaRPr>
                    </a:p>
                  </a:txBody>
                  <a:tcPr marL="87289" marR="87289" marT="43644" marB="43644" anchor="b">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solidFill>
                      <a:srgbClr val="9DC3E6"/>
                    </a:solidFill>
                  </a:tcPr>
                </a:tc>
                <a:extLst>
                  <a:ext uri="{0D108BD9-81ED-4DB2-BD59-A6C34878D82A}">
                    <a16:rowId xmlns:a16="http://schemas.microsoft.com/office/drawing/2014/main" val="2850035528"/>
                  </a:ext>
                </a:extLst>
              </a:tr>
              <a:tr h="968591">
                <a:tc>
                  <a:txBody>
                    <a:bodyPr/>
                    <a:lstStyle/>
                    <a:p>
                      <a:pPr algn="ctr" fontAlgn="base">
                        <a:lnSpc>
                          <a:spcPts val="2400"/>
                        </a:lnSpc>
                      </a:pPr>
                      <a:r>
                        <a:rPr lang="en-US" sz="1900" b="1" i="0" u="none" strike="noStrike">
                          <a:solidFill>
                            <a:srgbClr val="000000"/>
                          </a:solidFill>
                          <a:effectLst/>
                          <a:latin typeface="+mn-lt"/>
                        </a:rPr>
                        <a:t>K</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72</a:t>
                      </a:r>
                      <a:endParaRPr lang="en-US" sz="1700" b="0" i="0">
                        <a:solidFill>
                          <a:srgbClr val="000000"/>
                        </a:solidFill>
                        <a:effectLst/>
                        <a:latin typeface="+mn-lt"/>
                      </a:endParaRPr>
                    </a:p>
                    <a:p>
                      <a:pPr algn="ctr" fontAlgn="base">
                        <a:lnSpc>
                          <a:spcPts val="2250"/>
                        </a:lnSpc>
                      </a:pPr>
                      <a:r>
                        <a:rPr lang="en-US" sz="1800" b="1" i="0" u="none" strike="noStrike">
                          <a:solidFill>
                            <a:srgbClr val="000000"/>
                          </a:solidFill>
                          <a:effectLst/>
                          <a:latin typeface="+mn-lt"/>
                        </a:rPr>
                        <a:t>*5</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24</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4</a:t>
                      </a:r>
                      <a:endParaRPr lang="en-US" sz="1700" b="0" i="0">
                        <a:solidFill>
                          <a:srgbClr val="000000"/>
                        </a:solidFill>
                        <a:effectLst/>
                        <a:latin typeface="+mn-lt"/>
                      </a:endParaRPr>
                    </a:p>
                    <a:p>
                      <a:pPr algn="ctr" fontAlgn="base">
                        <a:lnSpc>
                          <a:spcPts val="2400"/>
                        </a:lnSpc>
                      </a:pPr>
                      <a:r>
                        <a:rPr lang="en-US" sz="1900" b="1" i="0" u="none" strike="noStrike">
                          <a:solidFill>
                            <a:srgbClr val="000000"/>
                          </a:solidFill>
                          <a:effectLst/>
                          <a:latin typeface="+mn-lt"/>
                        </a:rPr>
                        <a:t>(5.56%)</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1</a:t>
                      </a:r>
                      <a:endParaRPr lang="en-US" sz="1700" b="0" i="0">
                        <a:solidFill>
                          <a:srgbClr val="000000"/>
                        </a:solidFill>
                        <a:effectLst/>
                        <a:latin typeface="+mn-lt"/>
                      </a:endParaRPr>
                    </a:p>
                    <a:p>
                      <a:pPr algn="ctr" fontAlgn="base">
                        <a:lnSpc>
                          <a:spcPts val="2400"/>
                        </a:lnSpc>
                      </a:pPr>
                      <a:r>
                        <a:rPr lang="en-US" sz="1900" b="1" i="0" u="none" strike="noStrike">
                          <a:solidFill>
                            <a:srgbClr val="000000"/>
                          </a:solidFill>
                          <a:effectLst/>
                          <a:latin typeface="+mn-lt"/>
                        </a:rPr>
                        <a:t>(1.39%)</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3</a:t>
                      </a:r>
                      <a:endParaRPr lang="en-US" sz="1700" b="0" i="0">
                        <a:solidFill>
                          <a:srgbClr val="000000"/>
                        </a:solidFill>
                        <a:effectLst/>
                        <a:latin typeface="+mn-lt"/>
                      </a:endParaRPr>
                    </a:p>
                    <a:p>
                      <a:pPr algn="ctr" fontAlgn="base">
                        <a:lnSpc>
                          <a:spcPts val="2400"/>
                        </a:lnSpc>
                      </a:pPr>
                      <a:r>
                        <a:rPr lang="en-US" sz="1900" b="1" i="0" u="none" strike="noStrike">
                          <a:solidFill>
                            <a:srgbClr val="000000"/>
                          </a:solidFill>
                          <a:effectLst/>
                          <a:latin typeface="+mn-lt"/>
                        </a:rPr>
                        <a:t>(4.17%)</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2112733"/>
                  </a:ext>
                </a:extLst>
              </a:tr>
              <a:tr h="968591">
                <a:tc>
                  <a:txBody>
                    <a:bodyPr/>
                    <a:lstStyle/>
                    <a:p>
                      <a:pPr algn="ctr" fontAlgn="base">
                        <a:lnSpc>
                          <a:spcPts val="2400"/>
                        </a:lnSpc>
                      </a:pPr>
                      <a:r>
                        <a:rPr lang="en-US" sz="1900" b="1" i="0" u="none" strike="noStrike">
                          <a:solidFill>
                            <a:srgbClr val="000000"/>
                          </a:solidFill>
                          <a:effectLst/>
                          <a:latin typeface="+mn-lt"/>
                        </a:rPr>
                        <a:t>1</a:t>
                      </a:r>
                      <a:r>
                        <a:rPr lang="en-US" sz="1200" b="1" i="0" u="none" strike="noStrike" baseline="30000">
                          <a:solidFill>
                            <a:srgbClr val="000000"/>
                          </a:solidFill>
                          <a:effectLst/>
                          <a:latin typeface="+mn-lt"/>
                        </a:rPr>
                        <a:t>st</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66</a:t>
                      </a:r>
                      <a:endParaRPr lang="en-US" sz="1700" b="0" i="0">
                        <a:solidFill>
                          <a:srgbClr val="000000"/>
                        </a:solidFill>
                        <a:effectLst/>
                        <a:latin typeface="+mn-lt"/>
                      </a:endParaRPr>
                    </a:p>
                    <a:p>
                      <a:pPr algn="ctr" fontAlgn="base">
                        <a:lnSpc>
                          <a:spcPts val="2250"/>
                        </a:lnSpc>
                      </a:pPr>
                      <a:r>
                        <a:rPr lang="en-US" sz="1800" b="1" i="0" u="none" strike="noStrike">
                          <a:solidFill>
                            <a:srgbClr val="000000"/>
                          </a:solidFill>
                          <a:effectLst/>
                          <a:latin typeface="+mn-lt"/>
                        </a:rPr>
                        <a:t>*9E / 8I</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24</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1</a:t>
                      </a:r>
                      <a:endParaRPr lang="en-US" sz="1700" b="0" i="0">
                        <a:solidFill>
                          <a:srgbClr val="000000"/>
                        </a:solidFill>
                        <a:effectLst/>
                        <a:latin typeface="+mn-lt"/>
                      </a:endParaRPr>
                    </a:p>
                    <a:p>
                      <a:pPr algn="ctr" fontAlgn="base">
                        <a:lnSpc>
                          <a:spcPts val="2400"/>
                        </a:lnSpc>
                      </a:pPr>
                      <a:r>
                        <a:rPr lang="en-US" sz="1900" b="1" i="0" u="none" strike="noStrike">
                          <a:solidFill>
                            <a:srgbClr val="000000"/>
                          </a:solidFill>
                          <a:effectLst/>
                          <a:latin typeface="+mn-lt"/>
                        </a:rPr>
                        <a:t>(1.54%)</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0</a:t>
                      </a:r>
                      <a:endParaRPr lang="en-US" sz="1700" b="0" i="0">
                        <a:solidFill>
                          <a:srgbClr val="000000"/>
                        </a:solidFill>
                        <a:effectLst/>
                        <a:latin typeface="+mn-lt"/>
                      </a:endParaRPr>
                    </a:p>
                    <a:p>
                      <a:pPr algn="ctr" fontAlgn="base">
                        <a:lnSpc>
                          <a:spcPts val="2400"/>
                        </a:lnSpc>
                      </a:pPr>
                      <a:r>
                        <a:rPr lang="en-US" sz="1900" b="1" i="0" u="none" strike="noStrike">
                          <a:solidFill>
                            <a:srgbClr val="000000"/>
                          </a:solidFill>
                          <a:effectLst/>
                          <a:latin typeface="+mn-lt"/>
                        </a:rPr>
                        <a:t>(0.00%)</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1</a:t>
                      </a:r>
                      <a:endParaRPr lang="en-US" sz="1700" b="0" i="0">
                        <a:solidFill>
                          <a:srgbClr val="000000"/>
                        </a:solidFill>
                        <a:effectLst/>
                        <a:latin typeface="+mn-lt"/>
                      </a:endParaRPr>
                    </a:p>
                    <a:p>
                      <a:pPr algn="ctr" fontAlgn="base">
                        <a:lnSpc>
                          <a:spcPts val="2400"/>
                        </a:lnSpc>
                      </a:pPr>
                      <a:r>
                        <a:rPr lang="en-US" sz="1900" b="1" i="0" u="none" strike="noStrike">
                          <a:solidFill>
                            <a:srgbClr val="000000"/>
                          </a:solidFill>
                          <a:effectLst/>
                          <a:latin typeface="+mn-lt"/>
                        </a:rPr>
                        <a:t>(1.54%)</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5933378"/>
                  </a:ext>
                </a:extLst>
              </a:tr>
              <a:tr h="968591">
                <a:tc>
                  <a:txBody>
                    <a:bodyPr/>
                    <a:lstStyle/>
                    <a:p>
                      <a:pPr algn="ctr" fontAlgn="base">
                        <a:lnSpc>
                          <a:spcPts val="2400"/>
                        </a:lnSpc>
                      </a:pPr>
                      <a:r>
                        <a:rPr lang="en-US" sz="1900" b="1" i="0" u="none" strike="noStrike">
                          <a:solidFill>
                            <a:srgbClr val="000000"/>
                          </a:solidFill>
                          <a:effectLst/>
                          <a:latin typeface="+mn-lt"/>
                        </a:rPr>
                        <a:t>2</a:t>
                      </a:r>
                      <a:r>
                        <a:rPr lang="en-US" sz="1200" b="1" i="0" u="none" strike="noStrike" baseline="30000">
                          <a:solidFill>
                            <a:srgbClr val="000000"/>
                          </a:solidFill>
                          <a:effectLst/>
                          <a:latin typeface="+mn-lt"/>
                        </a:rPr>
                        <a:t>nd</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60</a:t>
                      </a:r>
                      <a:endParaRPr lang="en-US" sz="1700" b="0" i="0">
                        <a:solidFill>
                          <a:srgbClr val="000000"/>
                        </a:solidFill>
                        <a:effectLst/>
                        <a:latin typeface="+mn-lt"/>
                      </a:endParaRPr>
                    </a:p>
                    <a:p>
                      <a:pPr algn="ctr" fontAlgn="base">
                        <a:lnSpc>
                          <a:spcPts val="2250"/>
                        </a:lnSpc>
                      </a:pPr>
                      <a:r>
                        <a:rPr lang="en-US" sz="1800" b="1" i="0" u="none" strike="noStrike">
                          <a:solidFill>
                            <a:srgbClr val="000000"/>
                          </a:solidFill>
                          <a:effectLst/>
                          <a:latin typeface="+mn-lt"/>
                        </a:rPr>
                        <a:t>*10</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18</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3</a:t>
                      </a:r>
                      <a:endParaRPr lang="en-US" sz="1700" b="0" i="0">
                        <a:solidFill>
                          <a:srgbClr val="000000"/>
                        </a:solidFill>
                        <a:effectLst/>
                        <a:latin typeface="+mn-lt"/>
                      </a:endParaRPr>
                    </a:p>
                    <a:p>
                      <a:pPr algn="ctr" fontAlgn="base">
                        <a:lnSpc>
                          <a:spcPts val="2400"/>
                        </a:lnSpc>
                      </a:pPr>
                      <a:r>
                        <a:rPr lang="en-US" sz="1900" b="1" i="0" u="none" strike="noStrike">
                          <a:solidFill>
                            <a:srgbClr val="000000"/>
                          </a:solidFill>
                          <a:effectLst/>
                          <a:latin typeface="+mn-lt"/>
                        </a:rPr>
                        <a:t>(5.00%)</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2</a:t>
                      </a:r>
                      <a:endParaRPr lang="en-US" sz="1700" b="0" i="0">
                        <a:solidFill>
                          <a:srgbClr val="000000"/>
                        </a:solidFill>
                        <a:effectLst/>
                        <a:latin typeface="+mn-lt"/>
                      </a:endParaRPr>
                    </a:p>
                    <a:p>
                      <a:pPr algn="ctr" fontAlgn="base">
                        <a:lnSpc>
                          <a:spcPts val="2400"/>
                        </a:lnSpc>
                      </a:pPr>
                      <a:r>
                        <a:rPr lang="en-US" sz="1900" b="1" i="0" u="none" strike="noStrike">
                          <a:solidFill>
                            <a:srgbClr val="000000"/>
                          </a:solidFill>
                          <a:effectLst/>
                          <a:latin typeface="+mn-lt"/>
                        </a:rPr>
                        <a:t>(3.33%)</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tc>
                  <a:txBody>
                    <a:bodyPr/>
                    <a:lstStyle/>
                    <a:p>
                      <a:pPr algn="ctr" fontAlgn="base">
                        <a:lnSpc>
                          <a:spcPts val="2400"/>
                        </a:lnSpc>
                      </a:pPr>
                      <a:r>
                        <a:rPr lang="en-US" sz="1900" b="1" i="0" u="none" strike="noStrike">
                          <a:solidFill>
                            <a:srgbClr val="000000"/>
                          </a:solidFill>
                          <a:effectLst/>
                          <a:latin typeface="+mn-lt"/>
                        </a:rPr>
                        <a:t>1</a:t>
                      </a:r>
                      <a:endParaRPr lang="en-US" sz="1700" b="0" i="0">
                        <a:solidFill>
                          <a:srgbClr val="000000"/>
                        </a:solidFill>
                        <a:effectLst/>
                        <a:latin typeface="+mn-lt"/>
                      </a:endParaRPr>
                    </a:p>
                    <a:p>
                      <a:pPr algn="ctr" fontAlgn="base">
                        <a:lnSpc>
                          <a:spcPts val="2400"/>
                        </a:lnSpc>
                      </a:pPr>
                      <a:r>
                        <a:rPr lang="en-US" sz="1900" b="1" i="0" u="none" strike="noStrike">
                          <a:solidFill>
                            <a:srgbClr val="000000"/>
                          </a:solidFill>
                          <a:effectLst/>
                          <a:latin typeface="+mn-lt"/>
                        </a:rPr>
                        <a:t>(1.67%)</a:t>
                      </a:r>
                      <a:endParaRPr lang="en-US" sz="1700" b="0" i="0">
                        <a:solidFill>
                          <a:srgbClr val="000000"/>
                        </a:solidFill>
                        <a:effectLst/>
                        <a:latin typeface="+mn-lt"/>
                      </a:endParaRPr>
                    </a:p>
                  </a:txBody>
                  <a:tcPr marL="87289" marR="87289" marT="43644" marB="43644" anchor="ctr">
                    <a:lnL w="11474" cap="flat" cmpd="sng" algn="ctr">
                      <a:solidFill>
                        <a:srgbClr val="000000"/>
                      </a:solidFill>
                      <a:prstDash val="solid"/>
                      <a:round/>
                      <a:headEnd type="none" w="med" len="med"/>
                      <a:tailEnd type="none" w="med" len="med"/>
                    </a:lnL>
                    <a:lnR w="11474" cap="flat" cmpd="sng" algn="ctr">
                      <a:solidFill>
                        <a:srgbClr val="000000"/>
                      </a:solidFill>
                      <a:prstDash val="solid"/>
                      <a:round/>
                      <a:headEnd type="none" w="med" len="med"/>
                      <a:tailEnd type="none" w="med" len="med"/>
                    </a:lnR>
                    <a:lnT w="11474" cap="flat" cmpd="sng" algn="ctr">
                      <a:solidFill>
                        <a:srgbClr val="000000"/>
                      </a:solidFill>
                      <a:prstDash val="solid"/>
                      <a:round/>
                      <a:headEnd type="none" w="med" len="med"/>
                      <a:tailEnd type="none" w="med" len="med"/>
                    </a:lnT>
                    <a:lnB w="1147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6859221"/>
                  </a:ext>
                </a:extLst>
              </a:tr>
            </a:tbl>
          </a:graphicData>
        </a:graphic>
      </p:graphicFrame>
      <p:sp>
        <p:nvSpPr>
          <p:cNvPr id="80935" name="Text Box 47"/>
          <p:cNvSpPr txBox="1">
            <a:spLocks noChangeArrowheads="1"/>
          </p:cNvSpPr>
          <p:nvPr/>
        </p:nvSpPr>
        <p:spPr bwMode="auto">
          <a:xfrm>
            <a:off x="2362200" y="6446838"/>
            <a:ext cx="7924800" cy="26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5000"/>
              </a:lnSpc>
              <a:spcBef>
                <a:spcPct val="50000"/>
              </a:spcBef>
            </a:pPr>
            <a:r>
              <a:rPr lang="en-US" sz="1800">
                <a:solidFill>
                  <a:schemeClr val="bg2"/>
                </a:solidFill>
                <a:latin typeface="+mn-lt"/>
              </a:rPr>
              <a:t>* Students missing</a:t>
            </a:r>
          </a:p>
        </p:txBody>
      </p:sp>
      <p:sp>
        <p:nvSpPr>
          <p:cNvPr id="5" name="Rectangle 1">
            <a:extLst>
              <a:ext uri="{FF2B5EF4-FFF2-40B4-BE49-F238E27FC236}">
                <a16:creationId xmlns:a16="http://schemas.microsoft.com/office/drawing/2014/main" id="{B4771248-7A41-A9C5-BF4A-687A1C84E266}"/>
              </a:ext>
            </a:extLst>
          </p:cNvPr>
          <p:cNvSpPr>
            <a:spLocks noChangeArrowheads="1"/>
          </p:cNvSpPr>
          <p:nvPr/>
        </p:nvSpPr>
        <p:spPr bwMode="auto">
          <a:xfrm>
            <a:off x="-6831676" y="-426854"/>
            <a:ext cx="242382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21328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Homework:</a:t>
            </a:r>
            <a:br>
              <a:rPr lang="en-US"/>
            </a:br>
            <a:r>
              <a:rPr lang="en-US"/>
              <a:t>Last time we met…</a:t>
            </a:r>
          </a:p>
        </p:txBody>
      </p:sp>
      <p:sp>
        <p:nvSpPr>
          <p:cNvPr id="3" name="Content Placeholder 2"/>
          <p:cNvSpPr>
            <a:spLocks noGrp="1"/>
          </p:cNvSpPr>
          <p:nvPr>
            <p:ph idx="1"/>
          </p:nvPr>
        </p:nvSpPr>
        <p:spPr>
          <a:xfrm>
            <a:off x="838200" y="1825625"/>
            <a:ext cx="10515600" cy="4351338"/>
          </a:xfrm>
        </p:spPr>
        <p:txBody>
          <a:bodyPr/>
          <a:lstStyle/>
          <a:p>
            <a:r>
              <a:rPr lang="en-US" dirty="0"/>
              <a:t>At your next faculty meeting: </a:t>
            </a:r>
          </a:p>
          <a:p>
            <a:pPr lvl="1"/>
            <a:r>
              <a:rPr lang="en-US" dirty="0"/>
              <a:t>Introduce drafted Ci3T Blueprint C Expectation Matrix to faculty </a:t>
            </a:r>
          </a:p>
          <a:p>
            <a:pPr lvl="1"/>
            <a:r>
              <a:rPr lang="en-US" dirty="0"/>
              <a:t>Obtain faculty feedback for revising  </a:t>
            </a:r>
          </a:p>
          <a:p>
            <a:r>
              <a:rPr lang="en-US" dirty="0"/>
              <a:t>At your next Ci3T Leadership Team meeting: </a:t>
            </a:r>
          </a:p>
          <a:p>
            <a:pPr lvl="1"/>
            <a:r>
              <a:rPr lang="en-US" dirty="0"/>
              <a:t>Revise Ci3T Blueprint C Expectation Matrix based on feedback</a:t>
            </a:r>
          </a:p>
          <a:p>
            <a:pPr lvl="1"/>
            <a:r>
              <a:rPr lang="en-US" dirty="0"/>
              <a:t>Finalize procedures for teaching and reinforcing in Ci3T Blueprint A Primary (Tier 1) Plan</a:t>
            </a:r>
          </a:p>
        </p:txBody>
      </p:sp>
      <p:pic>
        <p:nvPicPr>
          <p:cNvPr id="5" name="Picture 4" title="Clipboard with checkboxes and pencil on the side">
            <a:extLst>
              <a:ext uri="{FF2B5EF4-FFF2-40B4-BE49-F238E27FC236}">
                <a16:creationId xmlns:a16="http://schemas.microsoft.com/office/drawing/2014/main" id="{2EFDCDC8-E0B1-15C8-CE1E-8C5FCF2337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64080" y="223473"/>
            <a:ext cx="1676465" cy="1982151"/>
          </a:xfrm>
          <a:prstGeom prst="rect">
            <a:avLst/>
          </a:prstGeom>
        </p:spPr>
      </p:pic>
    </p:spTree>
    <p:custDataLst>
      <p:tags r:id="rId1"/>
    </p:custDataLst>
    <p:extLst>
      <p:ext uri="{BB962C8B-B14F-4D97-AF65-F5344CB8AC3E}">
        <p14:creationId xmlns:p14="http://schemas.microsoft.com/office/powerpoint/2010/main" val="1075161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838200" y="365125"/>
            <a:ext cx="10515600" cy="1325563"/>
          </a:xfrm>
          <a:noFill/>
          <a:ln>
            <a:noFill/>
          </a:ln>
        </p:spPr>
        <p:txBody>
          <a:bodyPr vert="horz" lIns="91440" tIns="45720" rIns="91440" bIns="45720" rtlCol="0" anchor="ctr">
            <a:noAutofit/>
          </a:bodyPr>
          <a:lstStyle/>
          <a:p>
            <a:r>
              <a:rPr lang="en-US"/>
              <a:t>SSBD Data Over Time</a:t>
            </a:r>
            <a:br>
              <a:rPr lang="en-US"/>
            </a:br>
            <a:r>
              <a:rPr lang="en-US"/>
              <a:t>Comparing Fall 2007 to Winter 2007</a:t>
            </a:r>
          </a:p>
        </p:txBody>
      </p:sp>
      <p:graphicFrame>
        <p:nvGraphicFramePr>
          <p:cNvPr id="3074" name="Content Placeholder 3" title="SSBD data bar graph"/>
          <p:cNvGraphicFramePr>
            <a:graphicFrameLocks noGrp="1"/>
          </p:cNvGraphicFramePr>
          <p:nvPr>
            <p:ph idx="1"/>
            <p:extLst>
              <p:ext uri="{D42A27DB-BD31-4B8C-83A1-F6EECF244321}">
                <p14:modId xmlns:p14="http://schemas.microsoft.com/office/powerpoint/2010/main" val="2648602005"/>
              </p:ext>
            </p:extLst>
          </p:nvPr>
        </p:nvGraphicFramePr>
        <p:xfrm>
          <a:off x="2382838" y="1825673"/>
          <a:ext cx="7424737" cy="4351241"/>
        </p:xfrm>
        <a:graphic>
          <a:graphicData uri="http://schemas.openxmlformats.org/presentationml/2006/ole">
            <mc:AlternateContent xmlns:mc="http://schemas.openxmlformats.org/markup-compatibility/2006">
              <mc:Choice xmlns:v="urn:schemas-microsoft-com:vml" Requires="v">
                <p:oleObj name="Worksheet" r:id="rId4" imgW="8191567" imgH="4800608" progId="Excel.Sheet.8">
                  <p:embed/>
                </p:oleObj>
              </mc:Choice>
              <mc:Fallback>
                <p:oleObj name="Worksheet" r:id="rId4" imgW="8191567" imgH="4800608" progId="Excel.Sheet.8">
                  <p:embed/>
                  <p:pic>
                    <p:nvPicPr>
                      <p:cNvPr id="3074" name="Content Placeholder 3" title="SSBD data bar graph"/>
                      <p:cNvPicPr>
                        <a:picLocks noGrp="1" noChangeArrowheads="1"/>
                      </p:cNvPicPr>
                      <p:nvPr/>
                    </p:nvPicPr>
                    <p:blipFill>
                      <a:blip r:embed="rId5">
                        <a:alphaModFix/>
                      </a:blip>
                      <a:srcRect/>
                      <a:stretch>
                        <a:fillRect/>
                      </a:stretch>
                    </p:blipFill>
                    <p:spPr bwMode="auto">
                      <a:xfrm>
                        <a:off x="2382838" y="1825673"/>
                        <a:ext cx="7424737" cy="4351241"/>
                      </a:xfrm>
                      <a:prstGeom prst="rect">
                        <a:avLst/>
                      </a:prstGeom>
                      <a:solidFill>
                        <a:schemeClr val="bg1"/>
                      </a:solidFill>
                      <a:ln>
                        <a:noFill/>
                      </a:ln>
                    </p:spPr>
                  </p:pic>
                </p:oleObj>
              </mc:Fallback>
            </mc:AlternateContent>
          </a:graphicData>
        </a:graphic>
      </p:graphicFrame>
      <p:sp>
        <p:nvSpPr>
          <p:cNvPr id="3076" name="TextBox 4"/>
          <p:cNvSpPr txBox="1">
            <a:spLocks noChangeArrowheads="1"/>
          </p:cNvSpPr>
          <p:nvPr/>
        </p:nvSpPr>
        <p:spPr bwMode="auto">
          <a:xfrm>
            <a:off x="3235325" y="4694053"/>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t>6.23%</a:t>
            </a:r>
          </a:p>
          <a:p>
            <a:pPr algn="ctr" eaLnBrk="1" hangingPunct="1"/>
            <a:r>
              <a:rPr lang="en-US" sz="1400" b="1"/>
              <a:t>(29)</a:t>
            </a:r>
          </a:p>
        </p:txBody>
      </p:sp>
      <p:sp>
        <p:nvSpPr>
          <p:cNvPr id="3077" name="TextBox 5"/>
          <p:cNvSpPr txBox="1">
            <a:spLocks noChangeArrowheads="1"/>
          </p:cNvSpPr>
          <p:nvPr/>
        </p:nvSpPr>
        <p:spPr bwMode="auto">
          <a:xfrm>
            <a:off x="4561977" y="4750361"/>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t>5.17%</a:t>
            </a:r>
          </a:p>
          <a:p>
            <a:pPr algn="ctr" eaLnBrk="1" hangingPunct="1"/>
            <a:r>
              <a:rPr lang="en-US" sz="1400" b="1"/>
              <a:t>(24)</a:t>
            </a:r>
          </a:p>
        </p:txBody>
      </p:sp>
      <p:sp>
        <p:nvSpPr>
          <p:cNvPr id="3078" name="TextBox 6"/>
          <p:cNvSpPr txBox="1">
            <a:spLocks noChangeArrowheads="1"/>
          </p:cNvSpPr>
          <p:nvPr/>
        </p:nvSpPr>
        <p:spPr bwMode="auto">
          <a:xfrm>
            <a:off x="5858124" y="4711245"/>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t>3.65%</a:t>
            </a:r>
          </a:p>
          <a:p>
            <a:pPr algn="ctr" eaLnBrk="1" hangingPunct="1"/>
            <a:r>
              <a:rPr lang="en-US" sz="1400" b="1"/>
              <a:t>(17)</a:t>
            </a:r>
          </a:p>
        </p:txBody>
      </p:sp>
      <p:sp>
        <p:nvSpPr>
          <p:cNvPr id="3079" name="TextBox 7"/>
          <p:cNvSpPr txBox="1">
            <a:spLocks noChangeArrowheads="1"/>
          </p:cNvSpPr>
          <p:nvPr/>
        </p:nvSpPr>
        <p:spPr bwMode="auto">
          <a:xfrm>
            <a:off x="7154271" y="4944784"/>
            <a:ext cx="94717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t>1.29%</a:t>
            </a:r>
          </a:p>
          <a:p>
            <a:pPr algn="ctr" eaLnBrk="1" hangingPunct="1"/>
            <a:r>
              <a:rPr lang="en-US" sz="1400" b="1"/>
              <a:t>(6)</a:t>
            </a:r>
          </a:p>
        </p:txBody>
      </p:sp>
      <p:sp>
        <p:nvSpPr>
          <p:cNvPr id="3080" name="TextBox 8"/>
          <p:cNvSpPr txBox="1">
            <a:spLocks noChangeArrowheads="1"/>
          </p:cNvSpPr>
          <p:nvPr/>
        </p:nvSpPr>
        <p:spPr bwMode="auto">
          <a:xfrm>
            <a:off x="3237008" y="5973373"/>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a:t>n</a:t>
            </a:r>
            <a:r>
              <a:rPr lang="en-US" sz="1400" b="1"/>
              <a:t> = 465</a:t>
            </a:r>
            <a:endParaRPr lang="en-US" sz="1400" b="1" i="1"/>
          </a:p>
        </p:txBody>
      </p:sp>
      <p:sp>
        <p:nvSpPr>
          <p:cNvPr id="3081" name="TextBox 9"/>
          <p:cNvSpPr txBox="1">
            <a:spLocks noChangeArrowheads="1"/>
          </p:cNvSpPr>
          <p:nvPr/>
        </p:nvSpPr>
        <p:spPr bwMode="auto">
          <a:xfrm>
            <a:off x="4527416" y="5999528"/>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a:t>n</a:t>
            </a:r>
            <a:r>
              <a:rPr lang="en-US" sz="1400" b="1"/>
              <a:t> = 464</a:t>
            </a:r>
            <a:endParaRPr lang="en-US" sz="1400" b="1" i="1"/>
          </a:p>
        </p:txBody>
      </p:sp>
      <p:sp>
        <p:nvSpPr>
          <p:cNvPr id="3082" name="TextBox 10"/>
          <p:cNvSpPr txBox="1">
            <a:spLocks noChangeArrowheads="1"/>
          </p:cNvSpPr>
          <p:nvPr/>
        </p:nvSpPr>
        <p:spPr bwMode="auto">
          <a:xfrm>
            <a:off x="5858124" y="5973373"/>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a:t>n</a:t>
            </a:r>
            <a:r>
              <a:rPr lang="en-US" sz="1400" b="1"/>
              <a:t> = 465</a:t>
            </a:r>
            <a:endParaRPr lang="en-US" sz="1400" b="1" i="1"/>
          </a:p>
        </p:txBody>
      </p:sp>
      <p:sp>
        <p:nvSpPr>
          <p:cNvPr id="3083" name="TextBox 11"/>
          <p:cNvSpPr txBox="1">
            <a:spLocks noChangeArrowheads="1"/>
          </p:cNvSpPr>
          <p:nvPr/>
        </p:nvSpPr>
        <p:spPr bwMode="auto">
          <a:xfrm>
            <a:off x="7132560" y="5951072"/>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a:t>n</a:t>
            </a:r>
            <a:r>
              <a:rPr lang="en-US" sz="1400" b="1"/>
              <a:t> = 464</a:t>
            </a:r>
            <a:endParaRPr lang="en-US" sz="1400" b="1" i="1"/>
          </a:p>
        </p:txBody>
      </p:sp>
      <p:sp>
        <p:nvSpPr>
          <p:cNvPr id="3" name="TextBox 2"/>
          <p:cNvSpPr txBox="1"/>
          <p:nvPr/>
        </p:nvSpPr>
        <p:spPr>
          <a:xfrm>
            <a:off x="0" y="6456352"/>
            <a:ext cx="10983950" cy="400110"/>
          </a:xfrm>
          <a:prstGeom prst="rect">
            <a:avLst/>
          </a:prstGeom>
          <a:noFill/>
        </p:spPr>
        <p:txBody>
          <a:bodyPr wrap="square" rtlCol="0">
            <a:spAutoFit/>
          </a:bodyPr>
          <a:lstStyle/>
          <a:p>
            <a:r>
              <a:rPr lang="en-US" sz="1000">
                <a:solidFill>
                  <a:schemeClr val="bg2"/>
                </a:solidFill>
              </a:rPr>
              <a:t>Source: Lane, K. L., </a:t>
            </a:r>
            <a:r>
              <a:rPr lang="en-US" sz="1000" err="1">
                <a:solidFill>
                  <a:schemeClr val="bg2"/>
                </a:solidFill>
              </a:rPr>
              <a:t>Kalberg</a:t>
            </a:r>
            <a:r>
              <a:rPr lang="en-US" sz="1000">
                <a:solidFill>
                  <a:schemeClr val="bg2"/>
                </a:solidFill>
              </a:rPr>
              <a:t>, J. R., Menzies, H., Bruhn, A., Eisner, S., &amp; </a:t>
            </a:r>
            <a:r>
              <a:rPr lang="en-US" sz="1000" err="1">
                <a:solidFill>
                  <a:schemeClr val="bg2"/>
                </a:solidFill>
              </a:rPr>
              <a:t>Crnobori</a:t>
            </a:r>
            <a:r>
              <a:rPr lang="en-US" sz="1000">
                <a:solidFill>
                  <a:schemeClr val="bg2"/>
                </a:solidFill>
              </a:rPr>
              <a:t>, M. (2011). Using systematic screening data to assess risk and identify students for targeted supports: Illustrations across the K-12 continuum. </a:t>
            </a:r>
            <a:r>
              <a:rPr lang="en-US" sz="1000" i="1">
                <a:solidFill>
                  <a:schemeClr val="bg2"/>
                </a:solidFill>
              </a:rPr>
              <a:t>Remedial and Special Education, 32</a:t>
            </a:r>
            <a:r>
              <a:rPr lang="en-US" sz="1000">
                <a:solidFill>
                  <a:schemeClr val="bg2"/>
                </a:solidFill>
              </a:rPr>
              <a:t>, 39-54.</a:t>
            </a:r>
          </a:p>
        </p:txBody>
      </p:sp>
      <p:sp>
        <p:nvSpPr>
          <p:cNvPr id="4" name="Rectangle 3"/>
          <p:cNvSpPr/>
          <p:nvPr/>
        </p:nvSpPr>
        <p:spPr>
          <a:xfrm>
            <a:off x="1860884" y="2807369"/>
            <a:ext cx="320842" cy="2598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a:solidFill>
                  <a:schemeClr val="tx1"/>
                </a:solidFill>
              </a:rPr>
              <a:t>Percent</a:t>
            </a:r>
          </a:p>
        </p:txBody>
      </p:sp>
    </p:spTree>
    <p:custDataLst>
      <p:tags r:id="rId1"/>
    </p:custDataLst>
    <p:extLst>
      <p:ext uri="{BB962C8B-B14F-4D97-AF65-F5344CB8AC3E}">
        <p14:creationId xmlns:p14="http://schemas.microsoft.com/office/powerpoint/2010/main" val="507594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a:t>Student Risk Screening Scale </a:t>
            </a:r>
          </a:p>
        </p:txBody>
      </p:sp>
      <p:sp>
        <p:nvSpPr>
          <p:cNvPr id="5" name="Content Placeholder 4"/>
          <p:cNvSpPr>
            <a:spLocks noGrp="1"/>
          </p:cNvSpPr>
          <p:nvPr>
            <p:ph idx="1"/>
          </p:nvPr>
        </p:nvSpPr>
        <p:spPr>
          <a:noFill/>
          <a:ln>
            <a:noFill/>
          </a:ln>
        </p:spPr>
        <p:txBody>
          <a:bodyPr>
            <a:normAutofit lnSpcReduction="10000"/>
          </a:bodyPr>
          <a:lstStyle/>
          <a:p>
            <a:endParaRPr lang="en-US"/>
          </a:p>
          <a:p>
            <a:endParaRPr lang="en-US"/>
          </a:p>
          <a:p>
            <a:endParaRPr lang="en-US"/>
          </a:p>
          <a:p>
            <a:endParaRPr lang="en-US"/>
          </a:p>
          <a:p>
            <a:endParaRPr lang="en-US"/>
          </a:p>
          <a:p>
            <a:endParaRPr lang="en-US"/>
          </a:p>
          <a:p>
            <a:pPr marL="0" indent="0" algn="ctr">
              <a:buNone/>
            </a:pPr>
            <a:r>
              <a:rPr lang="en-US" sz="2400"/>
              <a:t>																												Available from ci3t.org</a:t>
            </a:r>
            <a:endParaRPr lang="en-US"/>
          </a:p>
          <a:p>
            <a:pPr marL="0" indent="0" algn="ctr">
              <a:buNone/>
            </a:pPr>
            <a:r>
              <a:rPr lang="en-US" sz="2000"/>
              <a:t>						(SRSS; Drummond, 1994)</a:t>
            </a:r>
          </a:p>
        </p:txBody>
      </p:sp>
      <p:graphicFrame>
        <p:nvGraphicFramePr>
          <p:cNvPr id="2" name="Object 1" title="SSRS spreadsheet"/>
          <p:cNvGraphicFramePr>
            <a:graphicFrameLocks noChangeAspect="1"/>
          </p:cNvGraphicFramePr>
          <p:nvPr>
            <p:extLst>
              <p:ext uri="{D42A27DB-BD31-4B8C-83A1-F6EECF244321}">
                <p14:modId xmlns:p14="http://schemas.microsoft.com/office/powerpoint/2010/main" val="1847252886"/>
              </p:ext>
            </p:extLst>
          </p:nvPr>
        </p:nvGraphicFramePr>
        <p:xfrm>
          <a:off x="6960194" y="2328319"/>
          <a:ext cx="3948924" cy="2591481"/>
        </p:xfrm>
        <a:graphic>
          <a:graphicData uri="http://schemas.openxmlformats.org/presentationml/2006/ole">
            <mc:AlternateContent xmlns:mc="http://schemas.openxmlformats.org/markup-compatibility/2006">
              <mc:Choice xmlns:v="urn:schemas-microsoft-com:vml" Requires="v">
                <p:oleObj name="Acrobat Document" r:id="rId4" imgW="5212440" imgH="2924640" progId="Acrobat.Document.DC">
                  <p:embed/>
                </p:oleObj>
              </mc:Choice>
              <mc:Fallback>
                <p:oleObj name="Acrobat Document" r:id="rId4" imgW="5212440" imgH="2924640" progId="Acrobat.Document.DC">
                  <p:embed/>
                  <p:pic>
                    <p:nvPicPr>
                      <p:cNvPr id="2" name="Object 1" title="SSRS spreadshe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0194" y="2328319"/>
                        <a:ext cx="3948924" cy="2591481"/>
                      </a:xfrm>
                      <a:prstGeom prst="rect">
                        <a:avLst/>
                      </a:prstGeom>
                      <a:noFill/>
                      <a:ln>
                        <a:noFill/>
                      </a:ln>
                    </p:spPr>
                  </p:pic>
                </p:oleObj>
              </mc:Fallback>
            </mc:AlternateContent>
          </a:graphicData>
        </a:graphic>
      </p:graphicFrame>
      <p:pic>
        <p:nvPicPr>
          <p:cNvPr id="6" name="Picture 1" title="Bar graph: 80% green, 15% yellow, 5% red">
            <a:extLst>
              <a:ext uri="{FF2B5EF4-FFF2-40B4-BE49-F238E27FC236}">
                <a16:creationId xmlns:a16="http://schemas.microsoft.com/office/drawing/2014/main" id="{5FB67F65-E4EB-1041-9ACA-D67BE65D1F3D}"/>
              </a:ext>
            </a:extLst>
          </p:cNvPr>
          <p:cNvPicPr>
            <a:picLocks noChangeAspect="1" noChangeArrowheads="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auto">
          <a:xfrm>
            <a:off x="1055140" y="2471945"/>
            <a:ext cx="2844057" cy="334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93835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4"/>
          <p:cNvSpPr>
            <a:spLocks noGrp="1"/>
          </p:cNvSpPr>
          <p:nvPr>
            <p:ph type="title"/>
          </p:nvPr>
        </p:nvSpPr>
        <p:spPr/>
        <p:txBody>
          <a:bodyPr>
            <a:normAutofit/>
          </a:bodyPr>
          <a:lstStyle/>
          <a:p>
            <a:pPr eaLnBrk="1" hangingPunct="1"/>
            <a:r>
              <a:rPr lang="en-US"/>
              <a:t>Student Risk Screening Scale</a:t>
            </a:r>
            <a:br>
              <a:rPr lang="en-US"/>
            </a:br>
            <a:r>
              <a:rPr lang="en-US" sz="2800" b="0">
                <a:solidFill>
                  <a:schemeClr val="accent4"/>
                </a:solidFill>
              </a:rPr>
              <a:t>(Drummond, 1994)</a:t>
            </a:r>
            <a:endParaRPr lang="en-US" sz="3600" b="0">
              <a:solidFill>
                <a:schemeClr val="accent4"/>
              </a:solidFill>
            </a:endParaRPr>
          </a:p>
        </p:txBody>
      </p:sp>
      <p:sp>
        <p:nvSpPr>
          <p:cNvPr id="6" name="Content Placeholder 5"/>
          <p:cNvSpPr>
            <a:spLocks noGrp="1"/>
          </p:cNvSpPr>
          <p:nvPr>
            <p:ph idx="1"/>
          </p:nvPr>
        </p:nvSpPr>
        <p:spPr>
          <a:xfrm>
            <a:off x="838200" y="1825625"/>
            <a:ext cx="10852230" cy="4351338"/>
          </a:xfrm>
        </p:spPr>
        <p:txBody>
          <a:bodyPr rtlCol="0">
            <a:noAutofit/>
          </a:bodyPr>
          <a:lstStyle/>
          <a:p>
            <a:pPr marL="0" indent="0" eaLnBrk="1" fontAlgn="auto" hangingPunct="1">
              <a:lnSpc>
                <a:spcPct val="80000"/>
              </a:lnSpc>
              <a:spcBef>
                <a:spcPts val="700"/>
              </a:spcBef>
              <a:spcAft>
                <a:spcPts val="0"/>
              </a:spcAft>
              <a:buSzPct val="60000"/>
              <a:buFont typeface="Brush Script MT" pitchFamily="66" charset="0"/>
              <a:buNone/>
              <a:defRPr/>
            </a:pPr>
            <a:r>
              <a:rPr kumimoji="1" lang="en-US" sz="1900"/>
              <a:t>The SRSS is 7-item mass screener used to identify students who are at risk for antisocial behavior. </a:t>
            </a:r>
          </a:p>
          <a:p>
            <a:pPr marL="0" indent="0" eaLnBrk="1" fontAlgn="auto" hangingPunct="1">
              <a:lnSpc>
                <a:spcPct val="80000"/>
              </a:lnSpc>
              <a:spcBef>
                <a:spcPts val="700"/>
              </a:spcBef>
              <a:spcAft>
                <a:spcPts val="0"/>
              </a:spcAft>
              <a:buSzPct val="60000"/>
              <a:buFont typeface="Brush Script MT" pitchFamily="66" charset="0"/>
              <a:buNone/>
              <a:defRPr/>
            </a:pPr>
            <a:endParaRPr kumimoji="1" lang="en-US" sz="1000"/>
          </a:p>
          <a:p>
            <a:pPr marL="0" indent="0" eaLnBrk="1" fontAlgn="auto" hangingPunct="1">
              <a:lnSpc>
                <a:spcPct val="80000"/>
              </a:lnSpc>
              <a:spcBef>
                <a:spcPts val="700"/>
              </a:spcBef>
              <a:spcAft>
                <a:spcPts val="0"/>
              </a:spcAft>
              <a:buSzPct val="60000"/>
              <a:buFont typeface="Brush Script MT" pitchFamily="66" charset="0"/>
              <a:buNone/>
              <a:defRPr/>
            </a:pPr>
            <a:r>
              <a:rPr lang="en-US" sz="1900"/>
              <a:t>Uses 4-point Likert-type scale: </a:t>
            </a:r>
          </a:p>
          <a:p>
            <a:pPr marL="0" indent="0" eaLnBrk="1" fontAlgn="auto" hangingPunct="1">
              <a:lnSpc>
                <a:spcPct val="80000"/>
              </a:lnSpc>
              <a:spcBef>
                <a:spcPts val="700"/>
              </a:spcBef>
              <a:spcAft>
                <a:spcPts val="0"/>
              </a:spcAft>
              <a:buSzPct val="60000"/>
              <a:buFont typeface="Brush Script MT" pitchFamily="66" charset="0"/>
              <a:buNone/>
              <a:defRPr/>
            </a:pPr>
            <a:r>
              <a:rPr lang="en-US" sz="1900" i="1"/>
              <a:t>	never</a:t>
            </a:r>
            <a:r>
              <a:rPr lang="en-US" sz="1900"/>
              <a:t> = 0, </a:t>
            </a:r>
            <a:r>
              <a:rPr lang="en-US" sz="1900" i="1"/>
              <a:t>occasionally</a:t>
            </a:r>
            <a:r>
              <a:rPr lang="en-US" sz="1900"/>
              <a:t> = 1, </a:t>
            </a:r>
            <a:r>
              <a:rPr lang="en-US" sz="1900" i="1"/>
              <a:t>sometimes</a:t>
            </a:r>
            <a:r>
              <a:rPr lang="en-US" sz="1900"/>
              <a:t> = 2, </a:t>
            </a:r>
            <a:r>
              <a:rPr lang="en-US" sz="1900" i="1"/>
              <a:t>frequently</a:t>
            </a:r>
            <a:r>
              <a:rPr lang="en-US" sz="1900"/>
              <a:t> = 3</a:t>
            </a:r>
            <a:endParaRPr kumimoji="1" lang="en-US" sz="1900"/>
          </a:p>
          <a:p>
            <a:pPr marL="0" indent="0" eaLnBrk="1" fontAlgn="auto" hangingPunct="1">
              <a:lnSpc>
                <a:spcPct val="80000"/>
              </a:lnSpc>
              <a:spcBef>
                <a:spcPts val="700"/>
              </a:spcBef>
              <a:spcAft>
                <a:spcPts val="0"/>
              </a:spcAft>
              <a:buSzPct val="60000"/>
              <a:buFont typeface="Brush Script MT" pitchFamily="66" charset="0"/>
              <a:buNone/>
              <a:defRPr/>
            </a:pPr>
            <a:endParaRPr kumimoji="1" lang="en-US" sz="1000"/>
          </a:p>
          <a:p>
            <a:pPr marL="0" indent="0" eaLnBrk="1" fontAlgn="auto" hangingPunct="1">
              <a:lnSpc>
                <a:spcPct val="80000"/>
              </a:lnSpc>
              <a:spcBef>
                <a:spcPts val="700"/>
              </a:spcBef>
              <a:spcAft>
                <a:spcPts val="0"/>
              </a:spcAft>
              <a:buSzPct val="60000"/>
              <a:buFont typeface="Brush Script MT" pitchFamily="66" charset="0"/>
              <a:buNone/>
              <a:defRPr/>
            </a:pPr>
            <a:r>
              <a:rPr kumimoji="1" lang="en-US" sz="1900"/>
              <a:t>Teachers evaluate each student on the following items</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a:t>- Steal			- Low Academic Achievement</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a:t>- Lie, Cheat, Sneak		- Negative Attitude</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a:t>- Behavior Problems	 	- Aggressive Behavior</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a:t>- Peer Rejection</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endParaRPr kumimoji="1" lang="en-US" sz="1000">
              <a:solidFill>
                <a:schemeClr val="tx1"/>
              </a:solidFill>
            </a:endParaRPr>
          </a:p>
          <a:p>
            <a:pPr marL="0" indent="0" eaLnBrk="1" fontAlgn="auto" hangingPunct="1">
              <a:lnSpc>
                <a:spcPct val="80000"/>
              </a:lnSpc>
              <a:spcBef>
                <a:spcPts val="700"/>
              </a:spcBef>
              <a:spcAft>
                <a:spcPts val="0"/>
              </a:spcAft>
              <a:buSzPct val="60000"/>
              <a:buFont typeface="Brush Script MT" pitchFamily="66" charset="0"/>
              <a:buNone/>
              <a:defRPr/>
            </a:pPr>
            <a:r>
              <a:rPr kumimoji="1" lang="en-US" sz="1900"/>
              <a:t>Student Risk is divided into 3 categories</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a:solidFill>
                  <a:schemeClr val="tx1"/>
                </a:solidFill>
              </a:rPr>
              <a:t>Low		0 – 3</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a:solidFill>
                  <a:schemeClr val="tx1"/>
                </a:solidFill>
              </a:rPr>
              <a:t>Moderate	4 – 8</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a:solidFill>
                  <a:schemeClr val="tx1"/>
                </a:solidFill>
              </a:rPr>
              <a:t>High		9 - 21</a:t>
            </a:r>
            <a:endParaRPr lang="en-US"/>
          </a:p>
        </p:txBody>
      </p:sp>
    </p:spTree>
    <p:custDataLst>
      <p:tags r:id="rId1"/>
    </p:custDataLst>
    <p:extLst>
      <p:ext uri="{BB962C8B-B14F-4D97-AF65-F5344CB8AC3E}">
        <p14:creationId xmlns:p14="http://schemas.microsoft.com/office/powerpoint/2010/main" val="229713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a:t>Student Risk Screening Scale</a:t>
            </a:r>
            <a:br>
              <a:rPr lang="en-US"/>
            </a:br>
            <a:r>
              <a:rPr lang="en-US" sz="2800" b="0">
                <a:solidFill>
                  <a:schemeClr val="accent4"/>
                </a:solidFill>
              </a:rPr>
              <a:t>(Drummond, 1994)</a:t>
            </a:r>
            <a:endParaRPr lang="en-US" b="0">
              <a:solidFill>
                <a:schemeClr val="accent4"/>
              </a:solidFill>
            </a:endParaRPr>
          </a:p>
        </p:txBody>
      </p:sp>
      <p:graphicFrame>
        <p:nvGraphicFramePr>
          <p:cNvPr id="80900" name="Object 3" title="SSRS spreadsheet"/>
          <p:cNvGraphicFramePr>
            <a:graphicFrameLocks noChangeAspect="1"/>
          </p:cNvGraphicFramePr>
          <p:nvPr/>
        </p:nvGraphicFramePr>
        <p:xfrm>
          <a:off x="2057400" y="1905001"/>
          <a:ext cx="8077200" cy="4545013"/>
        </p:xfrm>
        <a:graphic>
          <a:graphicData uri="http://schemas.openxmlformats.org/presentationml/2006/ole">
            <mc:AlternateContent xmlns:mc="http://schemas.openxmlformats.org/markup-compatibility/2006">
              <mc:Choice xmlns:v="urn:schemas-microsoft-com:vml" Requires="v">
                <p:oleObj name="Acrobat Document" r:id="rId4" imgW="5212440" imgH="2924640" progId="AcroExch.Document.7">
                  <p:embed/>
                </p:oleObj>
              </mc:Choice>
              <mc:Fallback>
                <p:oleObj name="Acrobat Document" r:id="rId4" imgW="5212440" imgH="2924640" progId="AcroExch.Document.7">
                  <p:embed/>
                  <p:pic>
                    <p:nvPicPr>
                      <p:cNvPr id="80900" name="Object 3" title="SSRS spreadshe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905001"/>
                        <a:ext cx="80772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1374671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999F-920D-314C-88DA-613729ED56BF}"/>
              </a:ext>
            </a:extLst>
          </p:cNvPr>
          <p:cNvSpPr>
            <a:spLocks noGrp="1"/>
          </p:cNvSpPr>
          <p:nvPr>
            <p:ph type="title"/>
          </p:nvPr>
        </p:nvSpPr>
        <p:spPr/>
        <p:txBody>
          <a:bodyPr anchor="t">
            <a:normAutofit/>
          </a:bodyPr>
          <a:lstStyle/>
          <a:p>
            <a:r>
              <a:rPr lang="en-US"/>
              <a:t>Student Risk Screening Scale</a:t>
            </a:r>
            <a:br>
              <a:rPr lang="en-US"/>
            </a:br>
            <a:r>
              <a:rPr lang="en-US" sz="1800" b="0" spc="0">
                <a:solidFill>
                  <a:schemeClr val="tx2"/>
                </a:solidFill>
              </a:rPr>
              <a:t>Fall 2004-2012 • Middle School</a:t>
            </a:r>
          </a:p>
        </p:txBody>
      </p:sp>
      <p:graphicFrame>
        <p:nvGraphicFramePr>
          <p:cNvPr id="3" name="Chart 2">
            <a:extLst>
              <a:ext uri="{FF2B5EF4-FFF2-40B4-BE49-F238E27FC236}">
                <a16:creationId xmlns:a16="http://schemas.microsoft.com/office/drawing/2014/main" id="{F32BB0D1-5553-1748-AA71-54FA13F2E84C}"/>
              </a:ext>
            </a:extLst>
          </p:cNvPr>
          <p:cNvGraphicFramePr>
            <a:graphicFrameLocks noChangeAspect="1"/>
          </p:cNvGraphicFramePr>
          <p:nvPr/>
        </p:nvGraphicFramePr>
        <p:xfrm>
          <a:off x="636608" y="1091240"/>
          <a:ext cx="10602410" cy="5166596"/>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9C062DCD-5E19-50D9-E06D-7A4B51A97CFC}"/>
              </a:ext>
            </a:extLst>
          </p:cNvPr>
          <p:cNvSpPr txBox="1"/>
          <p:nvPr/>
        </p:nvSpPr>
        <p:spPr>
          <a:xfrm>
            <a:off x="1" y="6391570"/>
            <a:ext cx="10544536" cy="461665"/>
          </a:xfrm>
          <a:prstGeom prst="rect">
            <a:avLst/>
          </a:prstGeom>
          <a:noFill/>
        </p:spPr>
        <p:txBody>
          <a:bodyPr wrap="square" rtlCol="0">
            <a:spAutoFit/>
          </a:bodyPr>
          <a:lstStyle/>
          <a:p>
            <a:r>
              <a:rPr lang="en-US" sz="1200">
                <a:solidFill>
                  <a:schemeClr val="bg2"/>
                </a:solidFill>
              </a:rPr>
              <a:t>Lane, K. L., Oakes, W. P., &amp; Magill, L. (2013). Primary prevention efforts: How do we implemented and monitor the Tier 1 component of our comprehensive, integrated, three-tiered (Ci3T) model? </a:t>
            </a:r>
            <a:r>
              <a:rPr lang="en-US" sz="1200" i="1">
                <a:solidFill>
                  <a:schemeClr val="bg2"/>
                </a:solidFill>
              </a:rPr>
              <a:t>Preventing School Failure, 58</a:t>
            </a:r>
            <a:r>
              <a:rPr lang="en-US" sz="1200">
                <a:solidFill>
                  <a:schemeClr val="bg2"/>
                </a:solidFill>
              </a:rPr>
              <a:t>(3), 143-158. https://</a:t>
            </a:r>
            <a:r>
              <a:rPr lang="en-US" sz="1200" err="1">
                <a:solidFill>
                  <a:schemeClr val="bg2"/>
                </a:solidFill>
              </a:rPr>
              <a:t>doi.org</a:t>
            </a:r>
            <a:r>
              <a:rPr lang="en-US" sz="1200">
                <a:solidFill>
                  <a:schemeClr val="bg2"/>
                </a:solidFill>
              </a:rPr>
              <a:t>/10.1080/1045988X.2014.893978</a:t>
            </a:r>
          </a:p>
        </p:txBody>
      </p:sp>
      <p:grpSp>
        <p:nvGrpSpPr>
          <p:cNvPr id="4" name="Group 3">
            <a:extLst>
              <a:ext uri="{FF2B5EF4-FFF2-40B4-BE49-F238E27FC236}">
                <a16:creationId xmlns:a16="http://schemas.microsoft.com/office/drawing/2014/main" id="{DF014260-5C4D-728B-5F9C-7613C62B2C34}"/>
              </a:ext>
            </a:extLst>
          </p:cNvPr>
          <p:cNvGrpSpPr/>
          <p:nvPr/>
        </p:nvGrpSpPr>
        <p:grpSpPr>
          <a:xfrm>
            <a:off x="2627871" y="5233847"/>
            <a:ext cx="6646189" cy="310896"/>
            <a:chOff x="1066800" y="5257799"/>
            <a:chExt cx="6646189" cy="310896"/>
          </a:xfrm>
        </p:grpSpPr>
        <p:sp>
          <p:nvSpPr>
            <p:cNvPr id="6" name="TextBox 15">
              <a:extLst>
                <a:ext uri="{FF2B5EF4-FFF2-40B4-BE49-F238E27FC236}">
                  <a16:creationId xmlns:a16="http://schemas.microsoft.com/office/drawing/2014/main" id="{59436DF1-8E46-A01C-3EBF-DB044C462E53}"/>
                </a:ext>
              </a:extLst>
            </p:cNvPr>
            <p:cNvSpPr txBox="1">
              <a:spLocks noChangeArrowheads="1"/>
            </p:cNvSpPr>
            <p:nvPr/>
          </p:nvSpPr>
          <p:spPr bwMode="auto">
            <a:xfrm>
              <a:off x="106680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N=534</a:t>
              </a:r>
            </a:p>
          </p:txBody>
        </p:sp>
        <p:sp>
          <p:nvSpPr>
            <p:cNvPr id="7" name="TextBox 16">
              <a:extLst>
                <a:ext uri="{FF2B5EF4-FFF2-40B4-BE49-F238E27FC236}">
                  <a16:creationId xmlns:a16="http://schemas.microsoft.com/office/drawing/2014/main" id="{FE53B062-8BFE-F0BD-2182-68EE206225AA}"/>
                </a:ext>
              </a:extLst>
            </p:cNvPr>
            <p:cNvSpPr txBox="1">
              <a:spLocks noChangeArrowheads="1"/>
            </p:cNvSpPr>
            <p:nvPr/>
          </p:nvSpPr>
          <p:spPr bwMode="auto">
            <a:xfrm>
              <a:off x="189869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N=502</a:t>
              </a:r>
            </a:p>
          </p:txBody>
        </p:sp>
        <p:sp>
          <p:nvSpPr>
            <p:cNvPr id="8" name="TextBox 17">
              <a:extLst>
                <a:ext uri="{FF2B5EF4-FFF2-40B4-BE49-F238E27FC236}">
                  <a16:creationId xmlns:a16="http://schemas.microsoft.com/office/drawing/2014/main" id="{0903965A-B997-6E54-AE5C-FEE3E0D293F3}"/>
                </a:ext>
              </a:extLst>
            </p:cNvPr>
            <p:cNvSpPr txBox="1">
              <a:spLocks noChangeArrowheads="1"/>
            </p:cNvSpPr>
            <p:nvPr/>
          </p:nvSpPr>
          <p:spPr bwMode="auto">
            <a:xfrm>
              <a:off x="273058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N=454</a:t>
              </a:r>
            </a:p>
          </p:txBody>
        </p:sp>
        <p:sp>
          <p:nvSpPr>
            <p:cNvPr id="9" name="TextBox 18">
              <a:extLst>
                <a:ext uri="{FF2B5EF4-FFF2-40B4-BE49-F238E27FC236}">
                  <a16:creationId xmlns:a16="http://schemas.microsoft.com/office/drawing/2014/main" id="{A1AE5F97-8A87-221A-F0A4-7A8004B7766C}"/>
                </a:ext>
              </a:extLst>
            </p:cNvPr>
            <p:cNvSpPr txBox="1">
              <a:spLocks noChangeArrowheads="1"/>
            </p:cNvSpPr>
            <p:nvPr/>
          </p:nvSpPr>
          <p:spPr bwMode="auto">
            <a:xfrm>
              <a:off x="522625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N=476</a:t>
              </a:r>
            </a:p>
          </p:txBody>
        </p:sp>
        <p:sp>
          <p:nvSpPr>
            <p:cNvPr id="10" name="TextBox 19">
              <a:extLst>
                <a:ext uri="{FF2B5EF4-FFF2-40B4-BE49-F238E27FC236}">
                  <a16:creationId xmlns:a16="http://schemas.microsoft.com/office/drawing/2014/main" id="{84549E3E-A057-B2B3-85C1-65E574B1D07B}"/>
                </a:ext>
              </a:extLst>
            </p:cNvPr>
            <p:cNvSpPr txBox="1">
              <a:spLocks noChangeArrowheads="1"/>
            </p:cNvSpPr>
            <p:nvPr/>
          </p:nvSpPr>
          <p:spPr bwMode="auto">
            <a:xfrm>
              <a:off x="439436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N=477</a:t>
              </a:r>
            </a:p>
          </p:txBody>
        </p:sp>
        <p:sp>
          <p:nvSpPr>
            <p:cNvPr id="11" name="TextBox 20">
              <a:extLst>
                <a:ext uri="{FF2B5EF4-FFF2-40B4-BE49-F238E27FC236}">
                  <a16:creationId xmlns:a16="http://schemas.microsoft.com/office/drawing/2014/main" id="{C30A6EDB-9E95-5D80-0B57-E0345BA58D76}"/>
                </a:ext>
              </a:extLst>
            </p:cNvPr>
            <p:cNvSpPr txBox="1">
              <a:spLocks noChangeArrowheads="1"/>
            </p:cNvSpPr>
            <p:nvPr/>
          </p:nvSpPr>
          <p:spPr bwMode="auto">
            <a:xfrm>
              <a:off x="356247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N=490</a:t>
              </a:r>
            </a:p>
          </p:txBody>
        </p:sp>
        <p:sp>
          <p:nvSpPr>
            <p:cNvPr id="12" name="TextBox 18">
              <a:extLst>
                <a:ext uri="{FF2B5EF4-FFF2-40B4-BE49-F238E27FC236}">
                  <a16:creationId xmlns:a16="http://schemas.microsoft.com/office/drawing/2014/main" id="{0B296E7B-DC4E-A763-A869-3E97A98CCCF7}"/>
                </a:ext>
              </a:extLst>
            </p:cNvPr>
            <p:cNvSpPr txBox="1">
              <a:spLocks noChangeArrowheads="1"/>
            </p:cNvSpPr>
            <p:nvPr/>
          </p:nvSpPr>
          <p:spPr bwMode="auto">
            <a:xfrm>
              <a:off x="6058140"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N=524</a:t>
              </a:r>
            </a:p>
          </p:txBody>
        </p:sp>
        <p:sp>
          <p:nvSpPr>
            <p:cNvPr id="13" name="TextBox 18">
              <a:extLst>
                <a:ext uri="{FF2B5EF4-FFF2-40B4-BE49-F238E27FC236}">
                  <a16:creationId xmlns:a16="http://schemas.microsoft.com/office/drawing/2014/main" id="{D9777DB4-E872-66D6-6008-1A06002C1E7B}"/>
                </a:ext>
              </a:extLst>
            </p:cNvPr>
            <p:cNvSpPr txBox="1">
              <a:spLocks noChangeArrowheads="1"/>
            </p:cNvSpPr>
            <p:nvPr/>
          </p:nvSpPr>
          <p:spPr bwMode="auto">
            <a:xfrm>
              <a:off x="6890029" y="5257799"/>
              <a:ext cx="822960" cy="310896"/>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lgn="ctr" eaLnBrk="1" hangingPunct="1">
                <a:spcBef>
                  <a:spcPct val="0"/>
                </a:spcBef>
                <a:buFontTx/>
                <a:buNone/>
              </a:pPr>
              <a:r>
                <a:rPr lang="en-US" altLang="en-US" sz="1400">
                  <a:solidFill>
                    <a:srgbClr val="000000"/>
                  </a:solidFill>
                  <a:latin typeface="Century Gothic" pitchFamily="34" charset="0"/>
                </a:rPr>
                <a:t>N=539</a:t>
              </a:r>
            </a:p>
          </p:txBody>
        </p:sp>
      </p:grpSp>
    </p:spTree>
    <p:custDataLst>
      <p:tags r:id="rId1"/>
    </p:custDataLst>
    <p:extLst>
      <p:ext uri="{BB962C8B-B14F-4D97-AF65-F5344CB8AC3E}">
        <p14:creationId xmlns:p14="http://schemas.microsoft.com/office/powerpoint/2010/main" val="1339082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t>Sample Data: SRSS by Grade</a:t>
            </a:r>
          </a:p>
        </p:txBody>
      </p:sp>
      <p:graphicFrame>
        <p:nvGraphicFramePr>
          <p:cNvPr id="13349" name="Group 37" title="SSRS data table"/>
          <p:cNvGraphicFramePr>
            <a:graphicFrameLocks noGrp="1"/>
          </p:cNvGraphicFramePr>
          <p:nvPr>
            <p:extLst>
              <p:ext uri="{D42A27DB-BD31-4B8C-83A1-F6EECF244321}">
                <p14:modId xmlns:p14="http://schemas.microsoft.com/office/powerpoint/2010/main" val="1557579214"/>
              </p:ext>
            </p:extLst>
          </p:nvPr>
        </p:nvGraphicFramePr>
        <p:xfrm>
          <a:off x="1752600" y="1752601"/>
          <a:ext cx="8763000" cy="3749675"/>
        </p:xfrm>
        <a:graphic>
          <a:graphicData uri="http://schemas.openxmlformats.org/drawingml/2006/table">
            <a:tbl>
              <a:tblPr/>
              <a:tblGrid>
                <a:gridCol w="1383632">
                  <a:extLst>
                    <a:ext uri="{9D8B030D-6E8A-4147-A177-3AD203B41FA5}">
                      <a16:colId xmlns:a16="http://schemas.microsoft.com/office/drawing/2014/main" val="20000"/>
                    </a:ext>
                  </a:extLst>
                </a:gridCol>
                <a:gridCol w="1844842">
                  <a:extLst>
                    <a:ext uri="{9D8B030D-6E8A-4147-A177-3AD203B41FA5}">
                      <a16:colId xmlns:a16="http://schemas.microsoft.com/office/drawing/2014/main" val="20001"/>
                    </a:ext>
                  </a:extLst>
                </a:gridCol>
                <a:gridCol w="1724526">
                  <a:extLst>
                    <a:ext uri="{9D8B030D-6E8A-4147-A177-3AD203B41FA5}">
                      <a16:colId xmlns:a16="http://schemas.microsoft.com/office/drawing/2014/main" val="20002"/>
                    </a:ext>
                  </a:extLst>
                </a:gridCol>
                <a:gridCol w="1965158">
                  <a:extLst>
                    <a:ext uri="{9D8B030D-6E8A-4147-A177-3AD203B41FA5}">
                      <a16:colId xmlns:a16="http://schemas.microsoft.com/office/drawing/2014/main" val="20003"/>
                    </a:ext>
                  </a:extLst>
                </a:gridCol>
                <a:gridCol w="1844842">
                  <a:extLst>
                    <a:ext uri="{9D8B030D-6E8A-4147-A177-3AD203B41FA5}">
                      <a16:colId xmlns:a16="http://schemas.microsoft.com/office/drawing/2014/main" val="20004"/>
                    </a:ext>
                  </a:extLst>
                </a:gridCol>
              </a:tblGrid>
              <a:tr h="100601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Grade</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Level</a:t>
                      </a: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No. of Students in Grade Level</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Low</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(0-3)</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a:ln>
                            <a:noFill/>
                          </a:ln>
                          <a:solidFill>
                            <a:schemeClr val="tx1"/>
                          </a:solidFill>
                          <a:effectLst/>
                          <a:latin typeface="Arial" charset="0"/>
                        </a:rPr>
                        <a:t>Moderate</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a:ln>
                            <a:noFill/>
                          </a:ln>
                          <a:solidFill>
                            <a:schemeClr val="tx1"/>
                          </a:solidFill>
                          <a:effectLst/>
                          <a:latin typeface="Arial" charset="0"/>
                        </a:rPr>
                        <a:t>(4-8)</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High</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(9 +)</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0"/>
                  </a:ext>
                </a:extLst>
              </a:tr>
              <a:tr h="91455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K</a:t>
                      </a: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99</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73</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(73.74%)</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16</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(16.16%)</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10</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(10.10%)</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55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1</a:t>
                      </a:r>
                      <a:r>
                        <a:rPr kumimoji="0" lang="en-US" sz="2400" b="0" i="0" u="none" strike="noStrike" cap="none" normalizeH="0" baseline="30000">
                          <a:ln>
                            <a:noFill/>
                          </a:ln>
                          <a:solidFill>
                            <a:schemeClr val="tx1"/>
                          </a:solidFill>
                          <a:effectLst/>
                          <a:latin typeface="Arial" charset="0"/>
                        </a:rPr>
                        <a:t>st</a:t>
                      </a:r>
                      <a:endParaRPr kumimoji="0" lang="en-US" sz="2400" b="0" i="0" u="none" strike="noStrike" cap="none" normalizeH="0" baseline="0">
                        <a:ln>
                          <a:noFill/>
                        </a:ln>
                        <a:solidFill>
                          <a:schemeClr val="tx1"/>
                        </a:solidFill>
                        <a:effectLst/>
                        <a:latin typeface="Arial" charset="0"/>
                      </a:endParaRP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100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85</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(85.00%)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9</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(9.00%)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6</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(6.00%)</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55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2</a:t>
                      </a:r>
                      <a:r>
                        <a:rPr kumimoji="0" lang="en-US" sz="2400" b="0" i="0" u="none" strike="noStrike" cap="none" normalizeH="0" baseline="30000">
                          <a:ln>
                            <a:noFill/>
                          </a:ln>
                          <a:solidFill>
                            <a:schemeClr val="tx1"/>
                          </a:solidFill>
                          <a:effectLst/>
                          <a:latin typeface="Arial" charset="0"/>
                        </a:rPr>
                        <a:t>nd</a:t>
                      </a:r>
                      <a:endParaRPr kumimoji="0" lang="en-US" sz="2400" b="0" i="0" u="none" strike="noStrike" cap="none" normalizeH="0" baseline="0">
                        <a:ln>
                          <a:noFill/>
                        </a:ln>
                        <a:solidFill>
                          <a:schemeClr val="tx1"/>
                        </a:solidFill>
                        <a:effectLst/>
                        <a:latin typeface="Arial" charset="0"/>
                      </a:endParaRP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99</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89</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(89.90%)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9</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(9.09%)</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1</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a:ln>
                            <a:noFill/>
                          </a:ln>
                          <a:solidFill>
                            <a:schemeClr val="tx1"/>
                          </a:solidFill>
                          <a:effectLst/>
                          <a:latin typeface="Arial" charset="0"/>
                        </a:rPr>
                        <a:t>(1.01%)</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4242" name="Text Box 47"/>
          <p:cNvSpPr txBox="1">
            <a:spLocks noChangeArrowheads="1"/>
          </p:cNvSpPr>
          <p:nvPr/>
        </p:nvSpPr>
        <p:spPr bwMode="auto">
          <a:xfrm>
            <a:off x="2133600" y="5715001"/>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800"/>
              <a:t>Percentage refers to the percentage of the grade level population screened.</a:t>
            </a:r>
          </a:p>
        </p:txBody>
      </p:sp>
    </p:spTree>
    <p:custDataLst>
      <p:tags r:id="rId1"/>
    </p:custDataLst>
    <p:extLst>
      <p:ext uri="{BB962C8B-B14F-4D97-AF65-F5344CB8AC3E}">
        <p14:creationId xmlns:p14="http://schemas.microsoft.com/office/powerpoint/2010/main" val="19556105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p:txBody>
          <a:bodyPr>
            <a:noAutofit/>
          </a:bodyPr>
          <a:lstStyle/>
          <a:p>
            <a:r>
              <a:rPr lang="en-US" sz="4000" b="0">
                <a:solidFill>
                  <a:schemeClr val="accent4"/>
                </a:solidFill>
              </a:rPr>
              <a:t>Middle School</a:t>
            </a:r>
            <a:br>
              <a:rPr lang="en-US"/>
            </a:br>
            <a:r>
              <a:rPr lang="en-US"/>
              <a:t>Behavior &amp; Academic Characteristics of SRSS Risk Groups</a:t>
            </a:r>
          </a:p>
        </p:txBody>
      </p:sp>
      <p:graphicFrame>
        <p:nvGraphicFramePr>
          <p:cNvPr id="260144" name="Group 48" title="SSRS data table showing predictive validity"/>
          <p:cNvGraphicFramePr>
            <a:graphicFrameLocks noGrp="1"/>
          </p:cNvGraphicFramePr>
          <p:nvPr>
            <p:ph idx="1"/>
          </p:nvPr>
        </p:nvGraphicFramePr>
        <p:xfrm>
          <a:off x="988189" y="2002420"/>
          <a:ext cx="10215623" cy="4427474"/>
        </p:xfrm>
        <a:graphic>
          <a:graphicData uri="http://schemas.openxmlformats.org/drawingml/2006/table">
            <a:tbl>
              <a:tblPr/>
              <a:tblGrid>
                <a:gridCol w="2553906">
                  <a:extLst>
                    <a:ext uri="{9D8B030D-6E8A-4147-A177-3AD203B41FA5}">
                      <a16:colId xmlns:a16="http://schemas.microsoft.com/office/drawing/2014/main" val="20000"/>
                    </a:ext>
                  </a:extLst>
                </a:gridCol>
                <a:gridCol w="1668906">
                  <a:extLst>
                    <a:ext uri="{9D8B030D-6E8A-4147-A177-3AD203B41FA5}">
                      <a16:colId xmlns:a16="http://schemas.microsoft.com/office/drawing/2014/main" val="20001"/>
                    </a:ext>
                  </a:extLst>
                </a:gridCol>
                <a:gridCol w="1821431">
                  <a:extLst>
                    <a:ext uri="{9D8B030D-6E8A-4147-A177-3AD203B41FA5}">
                      <a16:colId xmlns:a16="http://schemas.microsoft.com/office/drawing/2014/main" val="20002"/>
                    </a:ext>
                  </a:extLst>
                </a:gridCol>
                <a:gridCol w="1933166">
                  <a:extLst>
                    <a:ext uri="{9D8B030D-6E8A-4147-A177-3AD203B41FA5}">
                      <a16:colId xmlns:a16="http://schemas.microsoft.com/office/drawing/2014/main" val="20003"/>
                    </a:ext>
                  </a:extLst>
                </a:gridCol>
                <a:gridCol w="2238214">
                  <a:extLst>
                    <a:ext uri="{9D8B030D-6E8A-4147-A177-3AD203B41FA5}">
                      <a16:colId xmlns:a16="http://schemas.microsoft.com/office/drawing/2014/main" val="20004"/>
                    </a:ext>
                  </a:extLst>
                </a:gridCol>
              </a:tblGrid>
              <a:tr h="413932">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Variable</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Risk</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778793">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cs typeface="Times New Roman" pitchFamily="18" charset="0"/>
                      </a:endParaRPr>
                    </a:p>
                  </a:txBody>
                  <a:tcPr marL="116840" marR="116840"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a:t>
                      </a:r>
                      <a:r>
                        <a:rPr kumimoji="0" lang="en-US" sz="1800" b="0" i="1" u="none" strike="noStrike" cap="none" normalizeH="0" baseline="0">
                          <a:ln>
                            <a:noFill/>
                          </a:ln>
                          <a:solidFill>
                            <a:schemeClr val="bg1"/>
                          </a:solidFill>
                          <a:effectLst/>
                          <a:latin typeface="+mn-lt"/>
                        </a:rPr>
                        <a:t>n</a:t>
                      </a:r>
                      <a:r>
                        <a:rPr kumimoji="0" lang="en-US" sz="1800" b="0" i="0" u="none" strike="noStrike" cap="none" normalizeH="0" baseline="0">
                          <a:ln>
                            <a:noFill/>
                          </a:ln>
                          <a:solidFill>
                            <a:schemeClr val="bg1"/>
                          </a:solidFill>
                          <a:effectLst/>
                          <a:latin typeface="+mn-lt"/>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bg1"/>
                          </a:solidFill>
                          <a:effectLst/>
                          <a:latin typeface="+mn-lt"/>
                        </a:rPr>
                        <a:t>M (SD)</a:t>
                      </a: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a:t>
                      </a:r>
                      <a:r>
                        <a:rPr kumimoji="0" lang="en-US" sz="1800" b="0" i="1" u="none" strike="noStrike" cap="none" normalizeH="0" baseline="0">
                          <a:ln>
                            <a:noFill/>
                          </a:ln>
                          <a:solidFill>
                            <a:schemeClr val="bg1"/>
                          </a:solidFill>
                          <a:effectLst/>
                          <a:latin typeface="+mn-lt"/>
                        </a:rPr>
                        <a:t>n</a:t>
                      </a:r>
                      <a:r>
                        <a:rPr kumimoji="0" lang="en-US" sz="1800" b="0" i="0" u="none" strike="noStrike" cap="none" normalizeH="0" baseline="0">
                          <a:ln>
                            <a:noFill/>
                          </a:ln>
                          <a:solidFill>
                            <a:schemeClr val="bg1"/>
                          </a:solidFill>
                          <a:effectLst/>
                          <a:latin typeface="+mn-lt"/>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bg1"/>
                          </a:solidFill>
                          <a:effectLst/>
                          <a:latin typeface="+mn-lt"/>
                        </a:rPr>
                        <a:t>M (SD)</a:t>
                      </a:r>
                      <a:endParaRPr kumimoji="0" lang="en-US" sz="18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a:t>
                      </a:r>
                      <a:r>
                        <a:rPr kumimoji="0" lang="en-US" sz="1800" b="0" i="1" u="none" strike="noStrike" cap="none" normalizeH="0" baseline="0">
                          <a:ln>
                            <a:noFill/>
                          </a:ln>
                          <a:solidFill>
                            <a:schemeClr val="bg1"/>
                          </a:solidFill>
                          <a:effectLst/>
                          <a:latin typeface="+mn-lt"/>
                        </a:rPr>
                        <a:t>n</a:t>
                      </a:r>
                      <a:r>
                        <a:rPr kumimoji="0" lang="en-US" sz="1800" b="0" i="0" u="none" strike="noStrike" cap="none" normalizeH="0" baseline="0">
                          <a:ln>
                            <a:noFill/>
                          </a:ln>
                          <a:solidFill>
                            <a:schemeClr val="bg1"/>
                          </a:solidFill>
                          <a:effectLst/>
                          <a:latin typeface="+mn-lt"/>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bg1"/>
                          </a:solidFill>
                          <a:effectLst/>
                          <a:latin typeface="+mn-lt"/>
                        </a:rPr>
                        <a:t>M (SD)</a:t>
                      </a:r>
                      <a:endParaRPr kumimoji="0" lang="en-US" sz="18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Testing</a:t>
                      </a:r>
                    </a:p>
                  </a:txBody>
                  <a:tcPr marL="116840" marR="116840" marT="45723" marB="45723" anchor="b"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7478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ODR</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(2.85)</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(5.32)</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(7.01)    </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      </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7478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In-School Suspensions</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(0.38)</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(1.04)</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(2.26)      </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L&lt;M&lt;H</a:t>
                      </a: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77478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rPr>
                        <a:t>GPA</a:t>
                      </a: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(0.52)</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(0.65)</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(0.59)       </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77478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1800" b="0" i="0" u="none" strike="noStrike" cap="none" normalizeH="0" baseline="0">
                          <a:ln>
                            <a:noFill/>
                          </a:ln>
                          <a:solidFill>
                            <a:schemeClr val="bg1"/>
                          </a:solidFill>
                          <a:effectLst/>
                          <a:latin typeface="+mn-lt"/>
                        </a:rPr>
                        <a:t>Course Failures</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(1.50)</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(3.46)</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(3.49)      </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0" y="6492875"/>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000">
                <a:solidFill>
                  <a:schemeClr val="bg2"/>
                </a:solidFill>
                <a:latin typeface="+mn-lt"/>
              </a:rPr>
              <a:t>(Lane, Parks, Kalberg, &amp; Carter, 2007)</a:t>
            </a:r>
          </a:p>
        </p:txBody>
      </p:sp>
    </p:spTree>
    <p:custDataLst>
      <p:tags r:id="rId1"/>
    </p:custDataLst>
    <p:extLst>
      <p:ext uri="{BB962C8B-B14F-4D97-AF65-F5344CB8AC3E}">
        <p14:creationId xmlns:p14="http://schemas.microsoft.com/office/powerpoint/2010/main" val="165374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0350-A749-B641-8AC7-865D8D6B8E14}"/>
              </a:ext>
            </a:extLst>
          </p:cNvPr>
          <p:cNvSpPr>
            <a:spLocks noGrp="1"/>
          </p:cNvSpPr>
          <p:nvPr>
            <p:ph type="title"/>
          </p:nvPr>
        </p:nvSpPr>
        <p:spPr>
          <a:xfrm>
            <a:off x="838200" y="476637"/>
            <a:ext cx="10515600" cy="1325563"/>
          </a:xfrm>
        </p:spPr>
        <p:txBody>
          <a:bodyPr>
            <a:noAutofit/>
          </a:bodyPr>
          <a:lstStyle/>
          <a:p>
            <a:r>
              <a:rPr lang="en-US" sz="3600" b="0">
                <a:solidFill>
                  <a:schemeClr val="accent4"/>
                </a:solidFill>
              </a:rPr>
              <a:t>High School</a:t>
            </a:r>
            <a:br>
              <a:rPr lang="en-US" sz="4000"/>
            </a:br>
            <a:r>
              <a:rPr lang="en-US" sz="4000"/>
              <a:t>Behavior &amp; Academic Characteristics of SRSS Risk Groups </a:t>
            </a:r>
            <a:r>
              <a:rPr lang="en-US" sz="3200" b="0">
                <a:solidFill>
                  <a:schemeClr val="accent4"/>
                </a:solidFill>
              </a:rPr>
              <a:t>(non-instructional raters)</a:t>
            </a:r>
            <a:endParaRPr lang="en-US" sz="4000" b="0">
              <a:solidFill>
                <a:schemeClr val="accent4"/>
              </a:solidFill>
            </a:endParaRPr>
          </a:p>
        </p:txBody>
      </p:sp>
      <p:graphicFrame>
        <p:nvGraphicFramePr>
          <p:cNvPr id="262147" name="Group 3" title="SSRS data table showing predictive validity"/>
          <p:cNvGraphicFramePr>
            <a:graphicFrameLocks noGrp="1"/>
          </p:cNvGraphicFramePr>
          <p:nvPr>
            <p:ph idx="1"/>
            <p:extLst>
              <p:ext uri="{D42A27DB-BD31-4B8C-83A1-F6EECF244321}">
                <p14:modId xmlns:p14="http://schemas.microsoft.com/office/powerpoint/2010/main" val="711817318"/>
              </p:ext>
            </p:extLst>
          </p:nvPr>
        </p:nvGraphicFramePr>
        <p:xfrm>
          <a:off x="838200" y="2271674"/>
          <a:ext cx="10515598" cy="3827145"/>
        </p:xfrm>
        <a:graphic>
          <a:graphicData uri="http://schemas.openxmlformats.org/drawingml/2006/table">
            <a:tbl>
              <a:tblPr/>
              <a:tblGrid>
                <a:gridCol w="1907127">
                  <a:extLst>
                    <a:ext uri="{9D8B030D-6E8A-4147-A177-3AD203B41FA5}">
                      <a16:colId xmlns:a16="http://schemas.microsoft.com/office/drawing/2014/main" val="20000"/>
                    </a:ext>
                  </a:extLst>
                </a:gridCol>
                <a:gridCol w="2047959">
                  <a:extLst>
                    <a:ext uri="{9D8B030D-6E8A-4147-A177-3AD203B41FA5}">
                      <a16:colId xmlns:a16="http://schemas.microsoft.com/office/drawing/2014/main" val="20001"/>
                    </a:ext>
                  </a:extLst>
                </a:gridCol>
                <a:gridCol w="2092948">
                  <a:extLst>
                    <a:ext uri="{9D8B030D-6E8A-4147-A177-3AD203B41FA5}">
                      <a16:colId xmlns:a16="http://schemas.microsoft.com/office/drawing/2014/main" val="20002"/>
                    </a:ext>
                  </a:extLst>
                </a:gridCol>
                <a:gridCol w="1885609">
                  <a:extLst>
                    <a:ext uri="{9D8B030D-6E8A-4147-A177-3AD203B41FA5}">
                      <a16:colId xmlns:a16="http://schemas.microsoft.com/office/drawing/2014/main" val="20003"/>
                    </a:ext>
                  </a:extLst>
                </a:gridCol>
                <a:gridCol w="2581955">
                  <a:extLst>
                    <a:ext uri="{9D8B030D-6E8A-4147-A177-3AD203B41FA5}">
                      <a16:colId xmlns:a16="http://schemas.microsoft.com/office/drawing/2014/main" val="20004"/>
                    </a:ext>
                  </a:extLst>
                </a:gridCol>
              </a:tblGrid>
              <a:tr h="50110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Variable</a:t>
                      </a:r>
                    </a:p>
                  </a:txBody>
                  <a:tcPr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Risk</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389510">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cs typeface="Times New Roman" pitchFamily="18" charset="0"/>
                      </a:endParaRPr>
                    </a:p>
                  </a:txBody>
                  <a:tcPr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a:t>
                      </a:r>
                      <a:r>
                        <a:rPr kumimoji="0" lang="en-US" sz="2400" b="0" i="1" u="none" strike="noStrike" cap="none" normalizeH="0" baseline="0">
                          <a:ln>
                            <a:noFill/>
                          </a:ln>
                          <a:solidFill>
                            <a:schemeClr val="bg1"/>
                          </a:solidFill>
                          <a:effectLst/>
                          <a:latin typeface="+mn-lt"/>
                        </a:rPr>
                        <a:t>n</a:t>
                      </a:r>
                      <a:r>
                        <a:rPr kumimoji="0" lang="en-US" sz="2400" b="0" i="0" u="none" strike="noStrike" cap="none" normalizeH="0" baseline="0">
                          <a:ln>
                            <a:noFill/>
                          </a:ln>
                          <a:solidFill>
                            <a:schemeClr val="bg1"/>
                          </a:solidFill>
                          <a:effectLst/>
                          <a:latin typeface="+mn-lt"/>
                        </a:rPr>
                        <a:t> = 328)</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a:ln>
                            <a:noFill/>
                          </a:ln>
                          <a:solidFill>
                            <a:schemeClr val="bg1"/>
                          </a:solidFill>
                          <a:effectLst/>
                          <a:latin typeface="+mn-lt"/>
                        </a:rPr>
                        <a:t>M (SD)</a:t>
                      </a: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a:t>
                      </a:r>
                      <a:r>
                        <a:rPr kumimoji="0" lang="en-US" sz="2400" b="0" i="1" u="none" strike="noStrike" cap="none" normalizeH="0" baseline="0">
                          <a:ln>
                            <a:noFill/>
                          </a:ln>
                          <a:solidFill>
                            <a:schemeClr val="bg1"/>
                          </a:solidFill>
                          <a:effectLst/>
                          <a:latin typeface="+mn-lt"/>
                        </a:rPr>
                        <a:t>n</a:t>
                      </a:r>
                      <a:r>
                        <a:rPr kumimoji="0" lang="en-US" sz="2400" b="0" i="0" u="none" strike="noStrike" cap="none" normalizeH="0" baseline="0">
                          <a:ln>
                            <a:noFill/>
                          </a:ln>
                          <a:solidFill>
                            <a:schemeClr val="bg1"/>
                          </a:solidFill>
                          <a:effectLst/>
                          <a:latin typeface="+mn-lt"/>
                        </a:rPr>
                        <a:t> = 52)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a:ln>
                            <a:noFill/>
                          </a:ln>
                          <a:solidFill>
                            <a:schemeClr val="bg1"/>
                          </a:solidFill>
                          <a:effectLst/>
                          <a:latin typeface="+mn-lt"/>
                        </a:rPr>
                        <a:t>M (SD)</a:t>
                      </a:r>
                      <a:endParaRPr kumimoji="0" lang="en-US" sz="2400" b="0" i="0" u="none" strike="noStrike" cap="none" normalizeH="0" baseline="0">
                        <a:ln>
                          <a:noFill/>
                        </a:ln>
                        <a:solidFill>
                          <a:schemeClr val="bg1"/>
                        </a:solidFill>
                        <a:effectLst/>
                        <a:latin typeface="+mn-lt"/>
                      </a:endParaRP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a:t>
                      </a:r>
                      <a:r>
                        <a:rPr kumimoji="0" lang="en-US" sz="2400" b="0" i="1" u="none" strike="noStrike" cap="none" normalizeH="0" baseline="0">
                          <a:ln>
                            <a:noFill/>
                          </a:ln>
                          <a:solidFill>
                            <a:schemeClr val="bg1"/>
                          </a:solidFill>
                          <a:effectLst/>
                          <a:latin typeface="+mn-lt"/>
                        </a:rPr>
                        <a:t>n</a:t>
                      </a:r>
                      <a:r>
                        <a:rPr kumimoji="0" lang="en-US" sz="2400" b="0" i="0" u="none" strike="noStrike" cap="none" normalizeH="0" baseline="0">
                          <a:ln>
                            <a:noFill/>
                          </a:ln>
                          <a:solidFill>
                            <a:schemeClr val="bg1"/>
                          </a:solidFill>
                          <a:effectLst/>
                          <a:latin typeface="+mn-lt"/>
                        </a:rPr>
                        <a:t> = 35)</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a:ln>
                            <a:noFill/>
                          </a:ln>
                          <a:solidFill>
                            <a:schemeClr val="bg1"/>
                          </a:solidFill>
                          <a:effectLst/>
                          <a:latin typeface="+mn-lt"/>
                        </a:rPr>
                        <a:t>M (SD)</a:t>
                      </a:r>
                      <a:endParaRPr kumimoji="0" lang="en-US" sz="2400" b="0" i="0" u="none" strike="noStrike" cap="none" normalizeH="0" baseline="0">
                        <a:ln>
                          <a:noFill/>
                        </a:ln>
                        <a:solidFill>
                          <a:schemeClr val="bg1"/>
                        </a:solidFill>
                        <a:effectLst/>
                        <a:latin typeface="+mn-lt"/>
                      </a:endParaRP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endParaRP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Testing</a:t>
                      </a: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967423">
                <a:tc>
                  <a:txBody>
                    <a:bodyPr/>
                    <a:lstStyle/>
                    <a:p>
                      <a:pPr marL="319088" marR="0" lvl="0" indent="-319088"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400" b="0" i="0" u="none" strike="noStrike" cap="none" normalizeH="0" baseline="0">
                          <a:ln>
                            <a:noFill/>
                          </a:ln>
                          <a:solidFill>
                            <a:schemeClr val="tx1"/>
                          </a:solidFill>
                          <a:effectLst/>
                          <a:latin typeface="+mn-lt"/>
                        </a:rPr>
                        <a:t>ODR</a:t>
                      </a:r>
                    </a:p>
                  </a:txBody>
                  <a:tcP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rPr>
                        <a:t>3.53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rPr>
                        <a:t>(5.53)</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rPr>
                        <a:t>8.27</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rPr>
                        <a:t>(7.72)</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rPr>
                        <a:t>8.97</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rPr>
                        <a:t>(9.39)</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M = H</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96911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400" b="0" i="0" u="none" strike="noStrike" cap="none" normalizeH="0" baseline="0">
                          <a:ln>
                            <a:noFill/>
                          </a:ln>
                          <a:solidFill>
                            <a:schemeClr val="bg1"/>
                          </a:solidFill>
                          <a:effectLst/>
                          <a:latin typeface="+mn-lt"/>
                        </a:rPr>
                        <a:t>GPA</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3.10</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(0.82)</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2.45</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(0.84)</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2.38</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(0.88)</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L &gt;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M = H</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bl>
          </a:graphicData>
        </a:graphic>
      </p:graphicFrame>
      <p:sp>
        <p:nvSpPr>
          <p:cNvPr id="76828" name="Footer Placeholder 4"/>
          <p:cNvSpPr txBox="1">
            <a:spLocks noGrp="1"/>
          </p:cNvSpPr>
          <p:nvPr/>
        </p:nvSpPr>
        <p:spPr bwMode="auto">
          <a:xfrm>
            <a:off x="0" y="6625837"/>
            <a:ext cx="2515565" cy="2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1000">
                <a:solidFill>
                  <a:schemeClr val="bg2"/>
                </a:solidFill>
                <a:latin typeface="+mn-lt"/>
                <a:cs typeface="Arial" charset="0"/>
              </a:rPr>
              <a:t>(Lane, </a:t>
            </a:r>
            <a:r>
              <a:rPr lang="en-US" sz="1000" err="1">
                <a:solidFill>
                  <a:schemeClr val="bg2"/>
                </a:solidFill>
                <a:latin typeface="+mn-lt"/>
                <a:cs typeface="Arial" charset="0"/>
              </a:rPr>
              <a:t>Kalberg</a:t>
            </a:r>
            <a:r>
              <a:rPr lang="en-US" sz="1000">
                <a:solidFill>
                  <a:schemeClr val="bg2"/>
                </a:solidFill>
                <a:latin typeface="+mn-lt"/>
                <a:cs typeface="Arial" charset="0"/>
              </a:rPr>
              <a:t>, Parks, &amp; Carter, 2008)</a:t>
            </a:r>
          </a:p>
        </p:txBody>
      </p:sp>
    </p:spTree>
    <p:custDataLst>
      <p:tags r:id="rId1"/>
    </p:custDataLst>
    <p:extLst>
      <p:ext uri="{BB962C8B-B14F-4D97-AF65-F5344CB8AC3E}">
        <p14:creationId xmlns:p14="http://schemas.microsoft.com/office/powerpoint/2010/main" val="21952978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325563"/>
          </a:xfrm>
        </p:spPr>
        <p:txBody>
          <a:bodyPr anchor="ctr">
            <a:noAutofit/>
          </a:bodyPr>
          <a:lstStyle/>
          <a:p>
            <a:r>
              <a:rPr lang="en-US"/>
              <a:t>Student Risk Screening Scale for Internalizing and Externalizing </a:t>
            </a:r>
          </a:p>
        </p:txBody>
      </p:sp>
      <p:sp>
        <p:nvSpPr>
          <p:cNvPr id="5" name="Content Placeholder 4"/>
          <p:cNvSpPr>
            <a:spLocks noGrp="1"/>
          </p:cNvSpPr>
          <p:nvPr>
            <p:ph idx="1"/>
          </p:nvPr>
        </p:nvSpPr>
        <p:spPr>
          <a:xfrm>
            <a:off x="838200" y="1825625"/>
            <a:ext cx="10515600" cy="4351338"/>
          </a:xfrm>
          <a:noFill/>
          <a:ln>
            <a:noFill/>
          </a:ln>
        </p:spPr>
        <p:txBody>
          <a:bodyPr>
            <a:normAutofit/>
          </a:bodyPr>
          <a:lstStyle/>
          <a:p>
            <a:endParaRPr lang="en-US"/>
          </a:p>
          <a:p>
            <a:endParaRPr lang="en-US"/>
          </a:p>
          <a:p>
            <a:endParaRPr lang="en-US"/>
          </a:p>
          <a:p>
            <a:endParaRPr lang="en-US"/>
          </a:p>
          <a:p>
            <a:endParaRPr lang="en-US"/>
          </a:p>
          <a:p>
            <a:endParaRPr lang="en-US"/>
          </a:p>
          <a:p>
            <a:pPr marL="5032375" indent="0" algn="ctr">
              <a:buNone/>
            </a:pPr>
            <a:r>
              <a:rPr lang="en-US"/>
              <a:t>Available from ci3t.org </a:t>
            </a:r>
          </a:p>
          <a:p>
            <a:pPr marL="5032375" indent="0" algn="ctr">
              <a:buNone/>
            </a:pPr>
            <a:r>
              <a:rPr lang="en-US" sz="2000">
                <a:solidFill>
                  <a:schemeClr val="accent4"/>
                </a:solidFill>
              </a:rPr>
              <a:t>(SRSS-IE; Drummond, 1994 </a:t>
            </a:r>
            <a:br>
              <a:rPr lang="en-US" sz="2000">
                <a:solidFill>
                  <a:schemeClr val="accent4"/>
                </a:solidFill>
              </a:rPr>
            </a:br>
            <a:r>
              <a:rPr lang="en-US" sz="2000">
                <a:solidFill>
                  <a:schemeClr val="accent4"/>
                </a:solidFill>
              </a:rPr>
              <a:t>and Lane &amp; Menzies, 2009)</a:t>
            </a:r>
          </a:p>
        </p:txBody>
      </p:sp>
      <p:pic>
        <p:nvPicPr>
          <p:cNvPr id="6" name="Picture 5" title="SRSS-IE spreadsheet"/>
          <p:cNvPicPr>
            <a:picLocks noChangeAspect="1"/>
          </p:cNvPicPr>
          <p:nvPr/>
        </p:nvPicPr>
        <p:blipFill>
          <a:blip r:embed="rId4"/>
          <a:stretch>
            <a:fillRect/>
          </a:stretch>
        </p:blipFill>
        <p:spPr>
          <a:xfrm>
            <a:off x="6297895" y="1942700"/>
            <a:ext cx="4705591" cy="2220014"/>
          </a:xfrm>
          <a:prstGeom prst="rect">
            <a:avLst/>
          </a:prstGeom>
        </p:spPr>
      </p:pic>
      <p:pic>
        <p:nvPicPr>
          <p:cNvPr id="8" name="Picture 1" title="Bar graph: 80% green, 15% yellow, 5% red">
            <a:extLst>
              <a:ext uri="{FF2B5EF4-FFF2-40B4-BE49-F238E27FC236}">
                <a16:creationId xmlns:a16="http://schemas.microsoft.com/office/drawing/2014/main" id="{A3922015-31E5-1246-80F7-795A32E5FF1D}"/>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961387" y="2601129"/>
            <a:ext cx="2844057" cy="334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689628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6" name="Content Placeholder 5">
            <a:extLst>
              <a:ext uri="{FF2B5EF4-FFF2-40B4-BE49-F238E27FC236}">
                <a16:creationId xmlns:a16="http://schemas.microsoft.com/office/drawing/2014/main" id="{C74A0A58-1176-3442-9E6D-62EC2E57808C}"/>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b="19920"/>
          <a:stretch/>
        </p:blipFill>
        <p:spPr>
          <a:xfrm>
            <a:off x="838199" y="1906647"/>
            <a:ext cx="10123025" cy="4893480"/>
          </a:xfrm>
          <a:prstGeom prst="rect">
            <a:avLst/>
          </a:prstGeom>
        </p:spPr>
      </p:pic>
    </p:spTree>
    <p:custDataLst>
      <p:tags r:id="rId1"/>
    </p:custDataLst>
    <p:extLst>
      <p:ext uri="{BB962C8B-B14F-4D97-AF65-F5344CB8AC3E}">
        <p14:creationId xmlns:p14="http://schemas.microsoft.com/office/powerpoint/2010/main" val="70487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Graphic 21" title="Laptop computer">
            <a:extLst>
              <a:ext uri="{FF2B5EF4-FFF2-40B4-BE49-F238E27FC236}">
                <a16:creationId xmlns:a16="http://schemas.microsoft.com/office/drawing/2014/main" id="{C0BD14F8-6728-0E4A-8622-941474AF5E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8385" y="274800"/>
            <a:ext cx="2145415" cy="1938628"/>
          </a:xfrm>
          <a:prstGeom prst="rect">
            <a:avLst/>
          </a:prstGeom>
        </p:spPr>
      </p:pic>
      <p:grpSp>
        <p:nvGrpSpPr>
          <p:cNvPr id="23" name="Group 22" title="Dropbox open with menu screenshot">
            <a:extLst>
              <a:ext uri="{FF2B5EF4-FFF2-40B4-BE49-F238E27FC236}">
                <a16:creationId xmlns:a16="http://schemas.microsoft.com/office/drawing/2014/main" id="{BEDEFDC0-561F-C14F-89F9-F119FF03BA93}"/>
              </a:ext>
            </a:extLst>
          </p:cNvPr>
          <p:cNvGrpSpPr/>
          <p:nvPr/>
        </p:nvGrpSpPr>
        <p:grpSpPr>
          <a:xfrm>
            <a:off x="3487496" y="4781482"/>
            <a:ext cx="4763310" cy="1711393"/>
            <a:chOff x="1789043" y="4992210"/>
            <a:chExt cx="4763310" cy="1711393"/>
          </a:xfrm>
        </p:grpSpPr>
        <p:pic>
          <p:nvPicPr>
            <p:cNvPr id="24" name="Picture 23">
              <a:extLst>
                <a:ext uri="{FF2B5EF4-FFF2-40B4-BE49-F238E27FC236}">
                  <a16:creationId xmlns:a16="http://schemas.microsoft.com/office/drawing/2014/main" id="{3A3FF38A-1C66-4F49-BAD9-B7994227F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2957" y="4992210"/>
              <a:ext cx="3769396" cy="1711393"/>
            </a:xfrm>
            <a:prstGeom prst="rect">
              <a:avLst/>
            </a:prstGeom>
          </p:spPr>
        </p:pic>
        <p:sp>
          <p:nvSpPr>
            <p:cNvPr id="25" name="Rounded Rectangle 24">
              <a:extLst>
                <a:ext uri="{FF2B5EF4-FFF2-40B4-BE49-F238E27FC236}">
                  <a16:creationId xmlns:a16="http://schemas.microsoft.com/office/drawing/2014/main" id="{DA5FB6B4-62C5-A34F-8C0E-FF696B729030}"/>
                </a:ext>
              </a:extLst>
            </p:cNvPr>
            <p:cNvSpPr/>
            <p:nvPr/>
          </p:nvSpPr>
          <p:spPr>
            <a:xfrm>
              <a:off x="4051005" y="5092995"/>
              <a:ext cx="1286307" cy="393405"/>
            </a:xfrm>
            <a:prstGeom prst="roundRect">
              <a:avLst>
                <a:gd name="adj" fmla="val 9260"/>
              </a:avLst>
            </a:prstGeom>
            <a:noFill/>
            <a:ln w="76200">
              <a:solidFill>
                <a:srgbClr val="FF0000"/>
              </a:solidFill>
            </a:ln>
            <a:effectLst>
              <a:glow rad="635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6" name="Straight Arrow Connector 25">
              <a:extLst>
                <a:ext uri="{FF2B5EF4-FFF2-40B4-BE49-F238E27FC236}">
                  <a16:creationId xmlns:a16="http://schemas.microsoft.com/office/drawing/2014/main" id="{6B40C1AC-5C1A-4140-AFB0-A18D27D942EB}"/>
                </a:ext>
              </a:extLst>
            </p:cNvPr>
            <p:cNvCxnSpPr/>
            <p:nvPr/>
          </p:nvCxnSpPr>
          <p:spPr>
            <a:xfrm>
              <a:off x="1789043" y="6231421"/>
              <a:ext cx="12920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6AA67E1-2E63-9E4B-878F-88150CA17D62}"/>
              </a:ext>
            </a:extLst>
          </p:cNvPr>
          <p:cNvSpPr>
            <a:spLocks noGrp="1"/>
          </p:cNvSpPr>
          <p:nvPr>
            <p:ph type="title"/>
          </p:nvPr>
        </p:nvSpPr>
        <p:spPr>
          <a:xfrm>
            <a:off x="838200" y="365125"/>
            <a:ext cx="10515600" cy="1325563"/>
          </a:xfrm>
        </p:spPr>
        <p:txBody>
          <a:bodyPr>
            <a:normAutofit/>
          </a:bodyPr>
          <a:lstStyle/>
          <a:p>
            <a:r>
              <a:rPr lang="en-US"/>
              <a:t>Open your school’s folder on </a:t>
            </a:r>
            <a:r>
              <a:rPr lang="en-US" err="1"/>
              <a:t>dropbox.com</a:t>
            </a:r>
            <a:endParaRPr lang="en-US"/>
          </a:p>
        </p:txBody>
      </p:sp>
      <p:sp>
        <p:nvSpPr>
          <p:cNvPr id="4" name="Content Placeholder 3">
            <a:extLst>
              <a:ext uri="{FF2B5EF4-FFF2-40B4-BE49-F238E27FC236}">
                <a16:creationId xmlns:a16="http://schemas.microsoft.com/office/drawing/2014/main" id="{1634159A-6A49-9849-3CE2-C4F1CEFE51C1}"/>
              </a:ext>
            </a:extLst>
          </p:cNvPr>
          <p:cNvSpPr>
            <a:spLocks noGrp="1"/>
          </p:cNvSpPr>
          <p:nvPr>
            <p:ph idx="1"/>
          </p:nvPr>
        </p:nvSpPr>
        <p:spPr/>
        <p:txBody>
          <a:bodyPr/>
          <a:lstStyle/>
          <a:p>
            <a:pPr marL="514350" indent="-514350">
              <a:buFont typeface="+mj-lt"/>
              <a:buAutoNum type="arabicPeriod"/>
            </a:pPr>
            <a:r>
              <a:rPr lang="en-US" dirty="0"/>
              <a:t>Open the “Ci3T Blueprint Materials” folder</a:t>
            </a:r>
          </a:p>
          <a:p>
            <a:pPr marL="514350" indent="-514350">
              <a:buFont typeface="+mj-lt"/>
              <a:buAutoNum type="arabicPeriod"/>
            </a:pPr>
            <a:r>
              <a:rPr lang="en-US" dirty="0"/>
              <a:t>Make a copy of </a:t>
            </a:r>
            <a:r>
              <a:rPr lang="en-US" b="1" dirty="0">
                <a:solidFill>
                  <a:schemeClr val="tx2"/>
                </a:solidFill>
              </a:rPr>
              <a:t>Ci3T Blueprint A Primary (Tier 1) Plan</a:t>
            </a:r>
            <a:r>
              <a:rPr lang="en-US" dirty="0">
                <a:solidFill>
                  <a:schemeClr val="tx2"/>
                </a:solidFill>
              </a:rPr>
              <a:t> </a:t>
            </a:r>
            <a:r>
              <a:rPr lang="en-US" dirty="0"/>
              <a:t>and rename to add the date to the end of the file name</a:t>
            </a:r>
          </a:p>
          <a:p>
            <a:pPr marL="514350" indent="-514350">
              <a:buFont typeface="+mj-lt"/>
              <a:buAutoNum type="arabicPeriod"/>
            </a:pPr>
            <a:r>
              <a:rPr lang="en-US" dirty="0"/>
              <a:t>Click the new file to start a preview</a:t>
            </a:r>
          </a:p>
          <a:p>
            <a:pPr marL="514350" indent="-514350">
              <a:buFont typeface="+mj-lt"/>
              <a:buAutoNum type="arabicPeriod"/>
            </a:pPr>
            <a:r>
              <a:rPr lang="en-US" dirty="0"/>
              <a:t>Click “Open with” in the top right, then Microsoft Word Online, which allows multiple people to edit together</a:t>
            </a:r>
          </a:p>
        </p:txBody>
      </p:sp>
    </p:spTree>
    <p:custDataLst>
      <p:tags r:id="rId1"/>
    </p:custDataLst>
    <p:extLst>
      <p:ext uri="{BB962C8B-B14F-4D97-AF65-F5344CB8AC3E}">
        <p14:creationId xmlns:p14="http://schemas.microsoft.com/office/powerpoint/2010/main" val="14471228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4" name="Content Placeholder 3">
            <a:extLst>
              <a:ext uri="{FF2B5EF4-FFF2-40B4-BE49-F238E27FC236}">
                <a16:creationId xmlns:a16="http://schemas.microsoft.com/office/drawing/2014/main" id="{988F04DD-A7D3-694A-873B-E1CA1D57797D}"/>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b="9376"/>
          <a:stretch/>
        </p:blipFill>
        <p:spPr>
          <a:xfrm>
            <a:off x="950669" y="1935584"/>
            <a:ext cx="10069363" cy="4922416"/>
          </a:xfrm>
          <a:prstGeom prst="rect">
            <a:avLst/>
          </a:prstGeom>
        </p:spPr>
      </p:pic>
    </p:spTree>
    <p:custDataLst>
      <p:tags r:id="rId1"/>
    </p:custDataLst>
    <p:extLst>
      <p:ext uri="{BB962C8B-B14F-4D97-AF65-F5344CB8AC3E}">
        <p14:creationId xmlns:p14="http://schemas.microsoft.com/office/powerpoint/2010/main" val="2150643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FF24-FC7B-4542-85C2-E11E0A35C032}"/>
              </a:ext>
            </a:extLst>
          </p:cNvPr>
          <p:cNvSpPr>
            <a:spLocks noGrp="1"/>
          </p:cNvSpPr>
          <p:nvPr>
            <p:ph type="title"/>
          </p:nvPr>
        </p:nvSpPr>
        <p:spPr/>
        <p:txBody>
          <a:bodyPr/>
          <a:lstStyle/>
          <a:p>
            <a:r>
              <a:rPr lang="en-US" altLang="en-US"/>
              <a:t>SRSS-IE: Cut Scores</a:t>
            </a:r>
            <a:endParaRPr lang="en-US"/>
          </a:p>
        </p:txBody>
      </p:sp>
      <p:sp>
        <p:nvSpPr>
          <p:cNvPr id="8" name="TextBox 9">
            <a:extLst>
              <a:ext uri="{FF2B5EF4-FFF2-40B4-BE49-F238E27FC236}">
                <a16:creationId xmlns:a16="http://schemas.microsoft.com/office/drawing/2014/main" id="{EA556C7D-E246-1345-8D25-CEFC14078C6F}"/>
              </a:ext>
            </a:extLst>
          </p:cNvPr>
          <p:cNvSpPr txBox="1">
            <a:spLocks noChangeArrowheads="1"/>
          </p:cNvSpPr>
          <p:nvPr/>
        </p:nvSpPr>
        <p:spPr bwMode="auto">
          <a:xfrm>
            <a:off x="0" y="5688449"/>
            <a:ext cx="1031064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chemeClr val="bg2"/>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chemeClr val="bg2"/>
                </a:solidFill>
                <a:latin typeface="+mn-lt"/>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lang="en-US" altLang="en-US" sz="1000" i="1">
                <a:solidFill>
                  <a:schemeClr val="bg2"/>
                </a:solidFill>
                <a:latin typeface="+mn-lt"/>
                <a:ea typeface="MS PGothic" panose="020B0600070205080204" pitchFamily="34" charset="-128"/>
                <a:cs typeface="Times New Roman" panose="02020603050405020304" pitchFamily="18" charset="0"/>
              </a:rPr>
              <a:t>Behavioral Disorders, 40,</a:t>
            </a:r>
            <a:r>
              <a:rPr lang="en-US" altLang="en-US" sz="1000">
                <a:solidFill>
                  <a:schemeClr val="bg2"/>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chemeClr val="bg2"/>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chemeClr val="bg2"/>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chemeClr val="bg2"/>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chemeClr val="bg2"/>
                </a:solidFill>
                <a:latin typeface="+mn-lt"/>
                <a:ea typeface="MS PGothic" panose="020B0600070205080204" pitchFamily="34" charset="-128"/>
                <a:cs typeface="Times New Roman" panose="02020603050405020304" pitchFamily="18" charset="0"/>
              </a:rPr>
              <a:t>Behavioral Disorders, 42</a:t>
            </a:r>
            <a:r>
              <a:rPr lang="en-US" altLang="en-US" sz="1000">
                <a:solidFill>
                  <a:schemeClr val="bg2"/>
                </a:solidFill>
                <a:latin typeface="+mn-lt"/>
                <a:ea typeface="MS PGothic" panose="020B0600070205080204" pitchFamily="34" charset="-128"/>
                <a:cs typeface="Times New Roman" panose="02020603050405020304" pitchFamily="18" charset="0"/>
              </a:rPr>
              <a:t>(1), 271-284</a:t>
            </a:r>
          </a:p>
        </p:txBody>
      </p:sp>
      <p:graphicFrame>
        <p:nvGraphicFramePr>
          <p:cNvPr id="19" name="Content Placeholder 18">
            <a:extLst>
              <a:ext uri="{FF2B5EF4-FFF2-40B4-BE49-F238E27FC236}">
                <a16:creationId xmlns:a16="http://schemas.microsoft.com/office/drawing/2014/main" id="{AF913AAE-9952-CD43-AEF3-E248CBE5559A}"/>
              </a:ext>
            </a:extLst>
          </p:cNvPr>
          <p:cNvGraphicFramePr>
            <a:graphicFrameLocks noGrp="1"/>
          </p:cNvGraphicFramePr>
          <p:nvPr>
            <p:ph idx="1"/>
          </p:nvPr>
        </p:nvGraphicFramePr>
        <p:xfrm>
          <a:off x="838200" y="1825624"/>
          <a:ext cx="10515599" cy="2850547"/>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38492">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Elementary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Middle and High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38492">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5808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547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4053C4ED-BA7D-8E45-9317-F9E962913D11}"/>
              </a:ext>
            </a:extLst>
          </p:cNvPr>
          <p:cNvSpPr/>
          <p:nvPr/>
        </p:nvSpPr>
        <p:spPr>
          <a:xfrm>
            <a:off x="6095999" y="1818310"/>
            <a:ext cx="5257800"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F2D7C2-E28F-8B49-8E90-5F9E2BA7D7B8}"/>
              </a:ext>
            </a:extLst>
          </p:cNvPr>
          <p:cNvSpPr/>
          <p:nvPr/>
        </p:nvSpPr>
        <p:spPr>
          <a:xfrm>
            <a:off x="838200" y="1818310"/>
            <a:ext cx="5257799"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0839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6A27-8626-F94A-90F0-3AA85906AA57}"/>
              </a:ext>
            </a:extLst>
          </p:cNvPr>
          <p:cNvSpPr>
            <a:spLocks noGrp="1"/>
          </p:cNvSpPr>
          <p:nvPr>
            <p:ph type="title"/>
          </p:nvPr>
        </p:nvSpPr>
        <p:spPr>
          <a:xfrm>
            <a:off x="838200" y="365125"/>
            <a:ext cx="10515600" cy="1325563"/>
          </a:xfrm>
        </p:spPr>
        <p:txBody>
          <a:bodyPr>
            <a:noAutofit/>
          </a:bodyPr>
          <a:lstStyle/>
          <a:p>
            <a:r>
              <a:rPr lang="en-US" sz="3600" b="0"/>
              <a:t>Sample Elementary School</a:t>
            </a:r>
            <a:br>
              <a:rPr lang="en-US" sz="4000"/>
            </a:br>
            <a:r>
              <a:rPr lang="en-US" sz="4000"/>
              <a:t>SRSS-IE Externalizing Results: School Level</a:t>
            </a:r>
          </a:p>
        </p:txBody>
      </p:sp>
      <p:graphicFrame>
        <p:nvGraphicFramePr>
          <p:cNvPr id="3" name="Chart 2">
            <a:extLst>
              <a:ext uri="{FF2B5EF4-FFF2-40B4-BE49-F238E27FC236}">
                <a16:creationId xmlns:a16="http://schemas.microsoft.com/office/drawing/2014/main" id="{8075BC60-2AC5-5A11-CEBA-DCEB968BBB89}"/>
              </a:ext>
            </a:extLst>
          </p:cNvPr>
          <p:cNvGraphicFramePr/>
          <p:nvPr/>
        </p:nvGraphicFramePr>
        <p:xfrm>
          <a:off x="351692" y="1792428"/>
          <a:ext cx="11008591" cy="4792951"/>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8">
            <a:extLst>
              <a:ext uri="{FF2B5EF4-FFF2-40B4-BE49-F238E27FC236}">
                <a16:creationId xmlns:a16="http://schemas.microsoft.com/office/drawing/2014/main" id="{906B52D5-C0E4-85B3-E075-3FD412DB43E8}"/>
              </a:ext>
            </a:extLst>
          </p:cNvPr>
          <p:cNvSpPr/>
          <p:nvPr/>
        </p:nvSpPr>
        <p:spPr>
          <a:xfrm>
            <a:off x="2646228" y="1876736"/>
            <a:ext cx="411480" cy="228600"/>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5" name="Rectangle 10">
            <a:extLst>
              <a:ext uri="{FF2B5EF4-FFF2-40B4-BE49-F238E27FC236}">
                <a16:creationId xmlns:a16="http://schemas.microsoft.com/office/drawing/2014/main" id="{E0B74603-7A95-8786-9884-D8291ABA368C}"/>
              </a:ext>
            </a:extLst>
          </p:cNvPr>
          <p:cNvSpPr/>
          <p:nvPr/>
        </p:nvSpPr>
        <p:spPr>
          <a:xfrm>
            <a:off x="2646228" y="2517213"/>
            <a:ext cx="411480" cy="228600"/>
          </a:xfrm>
          <a:prstGeom prst="round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118</a:t>
            </a:r>
          </a:p>
        </p:txBody>
      </p:sp>
      <p:sp>
        <p:nvSpPr>
          <p:cNvPr id="6" name="Rectangle 12">
            <a:extLst>
              <a:ext uri="{FF2B5EF4-FFF2-40B4-BE49-F238E27FC236}">
                <a16:creationId xmlns:a16="http://schemas.microsoft.com/office/drawing/2014/main" id="{40C0746A-4677-ABF9-B2B3-71C2C947C25C}"/>
              </a:ext>
            </a:extLst>
          </p:cNvPr>
          <p:cNvSpPr/>
          <p:nvPr/>
        </p:nvSpPr>
        <p:spPr>
          <a:xfrm>
            <a:off x="2646228" y="3573867"/>
            <a:ext cx="457200" cy="228600"/>
          </a:xfrm>
          <a:prstGeom prst="round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8" name="Rectangle 9">
            <a:extLst>
              <a:ext uri="{FF2B5EF4-FFF2-40B4-BE49-F238E27FC236}">
                <a16:creationId xmlns:a16="http://schemas.microsoft.com/office/drawing/2014/main" id="{3A30C6B4-CFD0-D7DE-3016-953BC0E04C44}"/>
              </a:ext>
            </a:extLst>
          </p:cNvPr>
          <p:cNvSpPr/>
          <p:nvPr/>
        </p:nvSpPr>
        <p:spPr>
          <a:xfrm>
            <a:off x="3614414" y="1876736"/>
            <a:ext cx="411480" cy="228600"/>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9" name="Rectangle: Rounded Corners 16">
            <a:extLst>
              <a:ext uri="{FF2B5EF4-FFF2-40B4-BE49-F238E27FC236}">
                <a16:creationId xmlns:a16="http://schemas.microsoft.com/office/drawing/2014/main" id="{2626025F-D91D-224D-ECA4-F1DE174865CD}"/>
              </a:ext>
            </a:extLst>
          </p:cNvPr>
          <p:cNvSpPr/>
          <p:nvPr/>
        </p:nvSpPr>
        <p:spPr>
          <a:xfrm>
            <a:off x="4530392" y="1876736"/>
            <a:ext cx="411480" cy="228600"/>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25" name="Rectangle: Rounded Corners 17">
            <a:extLst>
              <a:ext uri="{FF2B5EF4-FFF2-40B4-BE49-F238E27FC236}">
                <a16:creationId xmlns:a16="http://schemas.microsoft.com/office/drawing/2014/main" id="{67339F42-1507-F502-C1B7-4BECDA340C89}"/>
              </a:ext>
            </a:extLst>
          </p:cNvPr>
          <p:cNvSpPr/>
          <p:nvPr/>
        </p:nvSpPr>
        <p:spPr>
          <a:xfrm>
            <a:off x="4530392" y="2464663"/>
            <a:ext cx="411480" cy="228600"/>
          </a:xfrm>
          <a:prstGeom prst="round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85</a:t>
            </a:r>
          </a:p>
        </p:txBody>
      </p:sp>
      <p:sp>
        <p:nvSpPr>
          <p:cNvPr id="26" name="Rectangle: Rounded Corners 18">
            <a:extLst>
              <a:ext uri="{FF2B5EF4-FFF2-40B4-BE49-F238E27FC236}">
                <a16:creationId xmlns:a16="http://schemas.microsoft.com/office/drawing/2014/main" id="{85417476-30BE-E812-6E3B-3C323D5CE158}"/>
              </a:ext>
            </a:extLst>
          </p:cNvPr>
          <p:cNvSpPr/>
          <p:nvPr/>
        </p:nvSpPr>
        <p:spPr>
          <a:xfrm>
            <a:off x="4530392" y="3573867"/>
            <a:ext cx="457200" cy="228600"/>
          </a:xfrm>
          <a:prstGeom prst="round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7" name="Rectangle: Rounded Corners 20">
            <a:extLst>
              <a:ext uri="{FF2B5EF4-FFF2-40B4-BE49-F238E27FC236}">
                <a16:creationId xmlns:a16="http://schemas.microsoft.com/office/drawing/2014/main" id="{F8B9FBB9-FC31-CADF-A295-42B8AF13AA8D}"/>
              </a:ext>
            </a:extLst>
          </p:cNvPr>
          <p:cNvSpPr/>
          <p:nvPr/>
        </p:nvSpPr>
        <p:spPr>
          <a:xfrm>
            <a:off x="5558282" y="1876736"/>
            <a:ext cx="411480" cy="228600"/>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8" name="Rectangle: Rounded Corners 21">
            <a:extLst>
              <a:ext uri="{FF2B5EF4-FFF2-40B4-BE49-F238E27FC236}">
                <a16:creationId xmlns:a16="http://schemas.microsoft.com/office/drawing/2014/main" id="{A09F7AE2-C4A6-8F16-88D9-AD4DEA2E59C0}"/>
              </a:ext>
            </a:extLst>
          </p:cNvPr>
          <p:cNvSpPr/>
          <p:nvPr/>
        </p:nvSpPr>
        <p:spPr>
          <a:xfrm>
            <a:off x="5558282" y="2464663"/>
            <a:ext cx="411480" cy="228600"/>
          </a:xfrm>
          <a:prstGeom prst="round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94</a:t>
            </a:r>
          </a:p>
        </p:txBody>
      </p:sp>
      <p:sp>
        <p:nvSpPr>
          <p:cNvPr id="29" name="Rectangle: Rounded Corners 22">
            <a:extLst>
              <a:ext uri="{FF2B5EF4-FFF2-40B4-BE49-F238E27FC236}">
                <a16:creationId xmlns:a16="http://schemas.microsoft.com/office/drawing/2014/main" id="{9615F5F8-A302-240E-683D-E0ECE793C5A3}"/>
              </a:ext>
            </a:extLst>
          </p:cNvPr>
          <p:cNvSpPr/>
          <p:nvPr/>
        </p:nvSpPr>
        <p:spPr>
          <a:xfrm>
            <a:off x="5558282" y="3573867"/>
            <a:ext cx="457200" cy="228600"/>
          </a:xfrm>
          <a:prstGeom prst="round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329</a:t>
            </a:r>
          </a:p>
        </p:txBody>
      </p:sp>
      <p:sp>
        <p:nvSpPr>
          <p:cNvPr id="30" name="Rectangle: Rounded Corners 24">
            <a:extLst>
              <a:ext uri="{FF2B5EF4-FFF2-40B4-BE49-F238E27FC236}">
                <a16:creationId xmlns:a16="http://schemas.microsoft.com/office/drawing/2014/main" id="{22419F9F-9B93-B093-A524-6AFCD656949E}"/>
              </a:ext>
            </a:extLst>
          </p:cNvPr>
          <p:cNvSpPr/>
          <p:nvPr/>
        </p:nvSpPr>
        <p:spPr>
          <a:xfrm>
            <a:off x="6461840" y="1876736"/>
            <a:ext cx="411480" cy="228600"/>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31" name="Rectangle: Rounded Corners 25">
            <a:extLst>
              <a:ext uri="{FF2B5EF4-FFF2-40B4-BE49-F238E27FC236}">
                <a16:creationId xmlns:a16="http://schemas.microsoft.com/office/drawing/2014/main" id="{4A93038B-270C-00E1-3F89-D795E11A037D}"/>
              </a:ext>
            </a:extLst>
          </p:cNvPr>
          <p:cNvSpPr/>
          <p:nvPr/>
        </p:nvSpPr>
        <p:spPr>
          <a:xfrm>
            <a:off x="6461840" y="2433133"/>
            <a:ext cx="411480" cy="228600"/>
          </a:xfrm>
          <a:prstGeom prst="round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32" name="Rectangle: Rounded Corners 26">
            <a:extLst>
              <a:ext uri="{FF2B5EF4-FFF2-40B4-BE49-F238E27FC236}">
                <a16:creationId xmlns:a16="http://schemas.microsoft.com/office/drawing/2014/main" id="{26F2079B-757A-706D-AA45-65D54F9AE958}"/>
              </a:ext>
            </a:extLst>
          </p:cNvPr>
          <p:cNvSpPr/>
          <p:nvPr/>
        </p:nvSpPr>
        <p:spPr>
          <a:xfrm>
            <a:off x="6461840" y="3573867"/>
            <a:ext cx="457200" cy="228600"/>
          </a:xfrm>
          <a:prstGeom prst="round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33" name="Rectangle: Rounded Corners 28">
            <a:extLst>
              <a:ext uri="{FF2B5EF4-FFF2-40B4-BE49-F238E27FC236}">
                <a16:creationId xmlns:a16="http://schemas.microsoft.com/office/drawing/2014/main" id="{97A83DCB-E2D6-2E1F-CAC5-C71BBB91BAD5}"/>
              </a:ext>
            </a:extLst>
          </p:cNvPr>
          <p:cNvSpPr/>
          <p:nvPr/>
        </p:nvSpPr>
        <p:spPr>
          <a:xfrm>
            <a:off x="7449732" y="1876736"/>
            <a:ext cx="411480" cy="228600"/>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34" name="Rectangle: Rounded Corners 29">
            <a:extLst>
              <a:ext uri="{FF2B5EF4-FFF2-40B4-BE49-F238E27FC236}">
                <a16:creationId xmlns:a16="http://schemas.microsoft.com/office/drawing/2014/main" id="{311616A1-C240-EFBE-16C1-CC96777EBB06}"/>
              </a:ext>
            </a:extLst>
          </p:cNvPr>
          <p:cNvSpPr/>
          <p:nvPr/>
        </p:nvSpPr>
        <p:spPr>
          <a:xfrm>
            <a:off x="7449732" y="2422623"/>
            <a:ext cx="411480" cy="228600"/>
          </a:xfrm>
          <a:prstGeom prst="round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83</a:t>
            </a:r>
          </a:p>
        </p:txBody>
      </p:sp>
      <p:sp>
        <p:nvSpPr>
          <p:cNvPr id="35" name="Rectangle: Rounded Corners 30">
            <a:extLst>
              <a:ext uri="{FF2B5EF4-FFF2-40B4-BE49-F238E27FC236}">
                <a16:creationId xmlns:a16="http://schemas.microsoft.com/office/drawing/2014/main" id="{A22CDA15-39AD-F555-C3A3-F29E8014199B}"/>
              </a:ext>
            </a:extLst>
          </p:cNvPr>
          <p:cNvSpPr/>
          <p:nvPr/>
        </p:nvSpPr>
        <p:spPr>
          <a:xfrm>
            <a:off x="7449732" y="3573867"/>
            <a:ext cx="457200" cy="228600"/>
          </a:xfrm>
          <a:prstGeom prst="round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36" name="Rectangle: Rounded Corners 28">
            <a:extLst>
              <a:ext uri="{FF2B5EF4-FFF2-40B4-BE49-F238E27FC236}">
                <a16:creationId xmlns:a16="http://schemas.microsoft.com/office/drawing/2014/main" id="{E79DF6D6-3F7A-A5C0-DE73-A2B2C10D18B4}"/>
              </a:ext>
            </a:extLst>
          </p:cNvPr>
          <p:cNvSpPr/>
          <p:nvPr/>
        </p:nvSpPr>
        <p:spPr>
          <a:xfrm>
            <a:off x="8393497" y="1876736"/>
            <a:ext cx="411480" cy="228600"/>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37" name="Rectangle: Rounded Corners 29">
            <a:extLst>
              <a:ext uri="{FF2B5EF4-FFF2-40B4-BE49-F238E27FC236}">
                <a16:creationId xmlns:a16="http://schemas.microsoft.com/office/drawing/2014/main" id="{C3E14267-5B15-98A9-811A-F28D233925E0}"/>
              </a:ext>
            </a:extLst>
          </p:cNvPr>
          <p:cNvSpPr/>
          <p:nvPr/>
        </p:nvSpPr>
        <p:spPr>
          <a:xfrm>
            <a:off x="8393497" y="2517213"/>
            <a:ext cx="411480" cy="228600"/>
          </a:xfrm>
          <a:prstGeom prst="round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8" name="Rectangle: Rounded Corners 30">
            <a:extLst>
              <a:ext uri="{FF2B5EF4-FFF2-40B4-BE49-F238E27FC236}">
                <a16:creationId xmlns:a16="http://schemas.microsoft.com/office/drawing/2014/main" id="{47ABBC2C-C2AC-8C28-5239-4D09DC09089C}"/>
              </a:ext>
            </a:extLst>
          </p:cNvPr>
          <p:cNvSpPr/>
          <p:nvPr/>
        </p:nvSpPr>
        <p:spPr>
          <a:xfrm>
            <a:off x="8393497" y="3573867"/>
            <a:ext cx="457200" cy="228600"/>
          </a:xfrm>
          <a:prstGeom prst="round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sp>
        <p:nvSpPr>
          <p:cNvPr id="39" name="Rectangle 11">
            <a:extLst>
              <a:ext uri="{FF2B5EF4-FFF2-40B4-BE49-F238E27FC236}">
                <a16:creationId xmlns:a16="http://schemas.microsoft.com/office/drawing/2014/main" id="{D2618AEA-F68E-14F4-6E02-F99F0D0A780B}"/>
              </a:ext>
            </a:extLst>
          </p:cNvPr>
          <p:cNvSpPr/>
          <p:nvPr/>
        </p:nvSpPr>
        <p:spPr>
          <a:xfrm>
            <a:off x="3614414" y="2517213"/>
            <a:ext cx="411480" cy="228600"/>
          </a:xfrm>
          <a:prstGeom prst="round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100</a:t>
            </a:r>
          </a:p>
        </p:txBody>
      </p:sp>
      <p:sp>
        <p:nvSpPr>
          <p:cNvPr id="40" name="Rectangle 14">
            <a:extLst>
              <a:ext uri="{FF2B5EF4-FFF2-40B4-BE49-F238E27FC236}">
                <a16:creationId xmlns:a16="http://schemas.microsoft.com/office/drawing/2014/main" id="{129754B0-AD57-C524-9C9B-7EC787983259}"/>
              </a:ext>
            </a:extLst>
          </p:cNvPr>
          <p:cNvSpPr/>
          <p:nvPr/>
        </p:nvSpPr>
        <p:spPr>
          <a:xfrm>
            <a:off x="3614414" y="3573867"/>
            <a:ext cx="457200" cy="228600"/>
          </a:xfrm>
          <a:prstGeom prst="round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276</a:t>
            </a:r>
          </a:p>
        </p:txBody>
      </p:sp>
      <p:sp>
        <p:nvSpPr>
          <p:cNvPr id="41" name="Rectangle: Rounded Corners 28">
            <a:extLst>
              <a:ext uri="{FF2B5EF4-FFF2-40B4-BE49-F238E27FC236}">
                <a16:creationId xmlns:a16="http://schemas.microsoft.com/office/drawing/2014/main" id="{42C70C01-F922-9CD4-94E4-AF8773BAC2FD}"/>
              </a:ext>
            </a:extLst>
          </p:cNvPr>
          <p:cNvSpPr/>
          <p:nvPr/>
        </p:nvSpPr>
        <p:spPr>
          <a:xfrm>
            <a:off x="9421713" y="1876736"/>
            <a:ext cx="411480" cy="228600"/>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42" name="Rectangle: Rounded Corners 29">
            <a:extLst>
              <a:ext uri="{FF2B5EF4-FFF2-40B4-BE49-F238E27FC236}">
                <a16:creationId xmlns:a16="http://schemas.microsoft.com/office/drawing/2014/main" id="{FF0BCE1F-81E2-8540-D6B2-FF2A41B02E9D}"/>
              </a:ext>
            </a:extLst>
          </p:cNvPr>
          <p:cNvSpPr/>
          <p:nvPr/>
        </p:nvSpPr>
        <p:spPr>
          <a:xfrm>
            <a:off x="9421713" y="2706399"/>
            <a:ext cx="411480" cy="228600"/>
          </a:xfrm>
          <a:prstGeom prst="round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43" name="Rectangle: Rounded Corners 30">
            <a:extLst>
              <a:ext uri="{FF2B5EF4-FFF2-40B4-BE49-F238E27FC236}">
                <a16:creationId xmlns:a16="http://schemas.microsoft.com/office/drawing/2014/main" id="{B77C2FFA-ED3C-CA0B-EE17-524F77919E7A}"/>
              </a:ext>
            </a:extLst>
          </p:cNvPr>
          <p:cNvSpPr/>
          <p:nvPr/>
        </p:nvSpPr>
        <p:spPr>
          <a:xfrm>
            <a:off x="9421713" y="3573867"/>
            <a:ext cx="457200" cy="228600"/>
          </a:xfrm>
          <a:prstGeom prst="round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44" name="Rectangle: Rounded Corners 28">
            <a:extLst>
              <a:ext uri="{FF2B5EF4-FFF2-40B4-BE49-F238E27FC236}">
                <a16:creationId xmlns:a16="http://schemas.microsoft.com/office/drawing/2014/main" id="{6E9E2E15-B72F-E2F5-B438-E5CBC5FC0E24}"/>
              </a:ext>
            </a:extLst>
          </p:cNvPr>
          <p:cNvSpPr/>
          <p:nvPr/>
        </p:nvSpPr>
        <p:spPr>
          <a:xfrm>
            <a:off x="10492924" y="1876736"/>
            <a:ext cx="411480" cy="228600"/>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a:t>
            </a:r>
          </a:p>
        </p:txBody>
      </p:sp>
      <p:sp>
        <p:nvSpPr>
          <p:cNvPr id="45" name="Rectangle: Rounded Corners 29">
            <a:extLst>
              <a:ext uri="{FF2B5EF4-FFF2-40B4-BE49-F238E27FC236}">
                <a16:creationId xmlns:a16="http://schemas.microsoft.com/office/drawing/2014/main" id="{E7E0F2E2-D81B-0359-A3BC-3EC0DB08B2DE}"/>
              </a:ext>
            </a:extLst>
          </p:cNvPr>
          <p:cNvSpPr/>
          <p:nvPr/>
        </p:nvSpPr>
        <p:spPr>
          <a:xfrm>
            <a:off x="10492924" y="2706399"/>
            <a:ext cx="411480" cy="228600"/>
          </a:xfrm>
          <a:prstGeom prst="round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46" name="Rectangle: Rounded Corners 30">
            <a:extLst>
              <a:ext uri="{FF2B5EF4-FFF2-40B4-BE49-F238E27FC236}">
                <a16:creationId xmlns:a16="http://schemas.microsoft.com/office/drawing/2014/main" id="{F6CE155E-3495-CD35-B719-622F1931735B}"/>
              </a:ext>
            </a:extLst>
          </p:cNvPr>
          <p:cNvSpPr/>
          <p:nvPr/>
        </p:nvSpPr>
        <p:spPr>
          <a:xfrm>
            <a:off x="10492924" y="3573867"/>
            <a:ext cx="457200" cy="228600"/>
          </a:xfrm>
          <a:prstGeom prst="round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Tree>
    <p:custDataLst>
      <p:tags r:id="rId1"/>
    </p:custDataLst>
    <p:extLst>
      <p:ext uri="{BB962C8B-B14F-4D97-AF65-F5344CB8AC3E}">
        <p14:creationId xmlns:p14="http://schemas.microsoft.com/office/powerpoint/2010/main" val="3582243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44379-92E1-1241-AE9F-186DA7795B14}"/>
              </a:ext>
            </a:extLst>
          </p:cNvPr>
          <p:cNvSpPr>
            <a:spLocks noGrp="1"/>
          </p:cNvSpPr>
          <p:nvPr>
            <p:ph type="title"/>
          </p:nvPr>
        </p:nvSpPr>
        <p:spPr>
          <a:xfrm>
            <a:off x="838200" y="365125"/>
            <a:ext cx="10910104" cy="1325563"/>
          </a:xfrm>
        </p:spPr>
        <p:txBody>
          <a:bodyPr>
            <a:noAutofit/>
          </a:bodyPr>
          <a:lstStyle/>
          <a:p>
            <a:r>
              <a:rPr lang="en-US" sz="3600" b="0"/>
              <a:t>Sample Elementary School</a:t>
            </a:r>
            <a:br>
              <a:rPr lang="en-US" sz="4000"/>
            </a:br>
            <a:r>
              <a:rPr lang="en-US" sz="4000"/>
              <a:t>SRSS-IE </a:t>
            </a:r>
            <a:r>
              <a:rPr lang="en-US" sz="4000">
                <a:solidFill>
                  <a:schemeClr val="accent4"/>
                </a:solidFill>
              </a:rPr>
              <a:t>Internalizing</a:t>
            </a:r>
            <a:r>
              <a:rPr lang="en-US" sz="4000"/>
              <a:t> Results: School Level</a:t>
            </a:r>
          </a:p>
        </p:txBody>
      </p:sp>
      <p:graphicFrame>
        <p:nvGraphicFramePr>
          <p:cNvPr id="5" name="Chart 4">
            <a:extLst>
              <a:ext uri="{FF2B5EF4-FFF2-40B4-BE49-F238E27FC236}">
                <a16:creationId xmlns:a16="http://schemas.microsoft.com/office/drawing/2014/main" id="{6ADBB896-D854-EE92-7205-CA335AF1F882}"/>
              </a:ext>
            </a:extLst>
          </p:cNvPr>
          <p:cNvGraphicFramePr/>
          <p:nvPr/>
        </p:nvGraphicFramePr>
        <p:xfrm>
          <a:off x="345209" y="1690688"/>
          <a:ext cx="11008591" cy="4792951"/>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5CE338C-E77F-3546-7045-91819A19A2FC}"/>
              </a:ext>
            </a:extLst>
          </p:cNvPr>
          <p:cNvSpPr txBox="1"/>
          <p:nvPr/>
        </p:nvSpPr>
        <p:spPr>
          <a:xfrm>
            <a:off x="0" y="6263206"/>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7" name="Rectangle 8">
            <a:extLst>
              <a:ext uri="{FF2B5EF4-FFF2-40B4-BE49-F238E27FC236}">
                <a16:creationId xmlns:a16="http://schemas.microsoft.com/office/drawing/2014/main" id="{D6878006-D861-2D8E-1A7A-068E8DCFFFF7}"/>
              </a:ext>
            </a:extLst>
          </p:cNvPr>
          <p:cNvSpPr/>
          <p:nvPr/>
        </p:nvSpPr>
        <p:spPr>
          <a:xfrm>
            <a:off x="2675543" y="1823652"/>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59</a:t>
            </a:r>
          </a:p>
        </p:txBody>
      </p:sp>
      <p:sp>
        <p:nvSpPr>
          <p:cNvPr id="8" name="Rectangle 10">
            <a:extLst>
              <a:ext uri="{FF2B5EF4-FFF2-40B4-BE49-F238E27FC236}">
                <a16:creationId xmlns:a16="http://schemas.microsoft.com/office/drawing/2014/main" id="{2C963C02-55D7-9D9D-55C5-2480A44A4D4F}"/>
              </a:ext>
            </a:extLst>
          </p:cNvPr>
          <p:cNvSpPr/>
          <p:nvPr/>
        </p:nvSpPr>
        <p:spPr>
          <a:xfrm>
            <a:off x="2675543" y="2458264"/>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13" name="Rectangle 12">
            <a:extLst>
              <a:ext uri="{FF2B5EF4-FFF2-40B4-BE49-F238E27FC236}">
                <a16:creationId xmlns:a16="http://schemas.microsoft.com/office/drawing/2014/main" id="{334C4EE0-534E-4A74-1FAA-E88078CCF03E}"/>
              </a:ext>
            </a:extLst>
          </p:cNvPr>
          <p:cNvSpPr/>
          <p:nvPr/>
        </p:nvSpPr>
        <p:spPr>
          <a:xfrm>
            <a:off x="2675543" y="3534440"/>
            <a:ext cx="45720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14" name="Rectangle 8">
            <a:extLst>
              <a:ext uri="{FF2B5EF4-FFF2-40B4-BE49-F238E27FC236}">
                <a16:creationId xmlns:a16="http://schemas.microsoft.com/office/drawing/2014/main" id="{1D7D8C61-569F-1429-DB58-FD49CF558036}"/>
              </a:ext>
            </a:extLst>
          </p:cNvPr>
          <p:cNvSpPr/>
          <p:nvPr/>
        </p:nvSpPr>
        <p:spPr>
          <a:xfrm>
            <a:off x="3667432" y="1823652"/>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5" name="Rectangle 10">
            <a:extLst>
              <a:ext uri="{FF2B5EF4-FFF2-40B4-BE49-F238E27FC236}">
                <a16:creationId xmlns:a16="http://schemas.microsoft.com/office/drawing/2014/main" id="{F3DF1287-F520-91DA-5D23-74275D897A0F}"/>
              </a:ext>
            </a:extLst>
          </p:cNvPr>
          <p:cNvSpPr/>
          <p:nvPr/>
        </p:nvSpPr>
        <p:spPr>
          <a:xfrm>
            <a:off x="3667432" y="2458264"/>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3" name="Rectangle 12">
            <a:extLst>
              <a:ext uri="{FF2B5EF4-FFF2-40B4-BE49-F238E27FC236}">
                <a16:creationId xmlns:a16="http://schemas.microsoft.com/office/drawing/2014/main" id="{36D7450C-0CA2-1D43-CD40-DEA59AE97151}"/>
              </a:ext>
            </a:extLst>
          </p:cNvPr>
          <p:cNvSpPr/>
          <p:nvPr/>
        </p:nvSpPr>
        <p:spPr>
          <a:xfrm>
            <a:off x="3667432" y="3534440"/>
            <a:ext cx="45720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7" name="Rectangle 8">
            <a:extLst>
              <a:ext uri="{FF2B5EF4-FFF2-40B4-BE49-F238E27FC236}">
                <a16:creationId xmlns:a16="http://schemas.microsoft.com/office/drawing/2014/main" id="{E1FC8578-64C8-9FF8-DA9C-3465881D0179}"/>
              </a:ext>
            </a:extLst>
          </p:cNvPr>
          <p:cNvSpPr/>
          <p:nvPr/>
        </p:nvSpPr>
        <p:spPr>
          <a:xfrm>
            <a:off x="4611741" y="1823652"/>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8" name="Rectangle 10">
            <a:extLst>
              <a:ext uri="{FF2B5EF4-FFF2-40B4-BE49-F238E27FC236}">
                <a16:creationId xmlns:a16="http://schemas.microsoft.com/office/drawing/2014/main" id="{40A6487C-12DF-EF05-25B0-5FF43B853826}"/>
              </a:ext>
            </a:extLst>
          </p:cNvPr>
          <p:cNvSpPr/>
          <p:nvPr/>
        </p:nvSpPr>
        <p:spPr>
          <a:xfrm>
            <a:off x="4611741" y="2353164"/>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9" name="Rectangle 12">
            <a:extLst>
              <a:ext uri="{FF2B5EF4-FFF2-40B4-BE49-F238E27FC236}">
                <a16:creationId xmlns:a16="http://schemas.microsoft.com/office/drawing/2014/main" id="{BF52AAC2-44BA-D29C-6BAF-A561F0F581D8}"/>
              </a:ext>
            </a:extLst>
          </p:cNvPr>
          <p:cNvSpPr/>
          <p:nvPr/>
        </p:nvSpPr>
        <p:spPr>
          <a:xfrm>
            <a:off x="4611741" y="3534440"/>
            <a:ext cx="45720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30" name="Rectangle 8">
            <a:extLst>
              <a:ext uri="{FF2B5EF4-FFF2-40B4-BE49-F238E27FC236}">
                <a16:creationId xmlns:a16="http://schemas.microsoft.com/office/drawing/2014/main" id="{7F3C75C3-7D52-AA1F-A5B4-F1B27DFB9414}"/>
              </a:ext>
            </a:extLst>
          </p:cNvPr>
          <p:cNvSpPr/>
          <p:nvPr/>
        </p:nvSpPr>
        <p:spPr>
          <a:xfrm>
            <a:off x="5648243" y="1823652"/>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1" name="Rectangle 10">
            <a:extLst>
              <a:ext uri="{FF2B5EF4-FFF2-40B4-BE49-F238E27FC236}">
                <a16:creationId xmlns:a16="http://schemas.microsoft.com/office/drawing/2014/main" id="{B4E62057-576D-5E6F-4F7B-576A1E6B3BA0}"/>
              </a:ext>
            </a:extLst>
          </p:cNvPr>
          <p:cNvSpPr/>
          <p:nvPr/>
        </p:nvSpPr>
        <p:spPr>
          <a:xfrm>
            <a:off x="5648243" y="2784089"/>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32" name="Rectangle 12">
            <a:extLst>
              <a:ext uri="{FF2B5EF4-FFF2-40B4-BE49-F238E27FC236}">
                <a16:creationId xmlns:a16="http://schemas.microsoft.com/office/drawing/2014/main" id="{162524E7-1EAD-E631-FA24-F8414AB2647D}"/>
              </a:ext>
            </a:extLst>
          </p:cNvPr>
          <p:cNvSpPr/>
          <p:nvPr/>
        </p:nvSpPr>
        <p:spPr>
          <a:xfrm>
            <a:off x="5648243" y="3534440"/>
            <a:ext cx="45720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3" name="Rectangle 8">
            <a:extLst>
              <a:ext uri="{FF2B5EF4-FFF2-40B4-BE49-F238E27FC236}">
                <a16:creationId xmlns:a16="http://schemas.microsoft.com/office/drawing/2014/main" id="{046DA5D6-72A1-6456-A732-85038BFD9B05}"/>
              </a:ext>
            </a:extLst>
          </p:cNvPr>
          <p:cNvSpPr/>
          <p:nvPr/>
        </p:nvSpPr>
        <p:spPr>
          <a:xfrm>
            <a:off x="6498715" y="1823652"/>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34" name="Rectangle 10">
            <a:extLst>
              <a:ext uri="{FF2B5EF4-FFF2-40B4-BE49-F238E27FC236}">
                <a16:creationId xmlns:a16="http://schemas.microsoft.com/office/drawing/2014/main" id="{D2A97148-DEEF-441B-1353-487EA7148437}"/>
              </a:ext>
            </a:extLst>
          </p:cNvPr>
          <p:cNvSpPr/>
          <p:nvPr/>
        </p:nvSpPr>
        <p:spPr>
          <a:xfrm>
            <a:off x="6498715" y="2668469"/>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5" name="Rectangle 12">
            <a:extLst>
              <a:ext uri="{FF2B5EF4-FFF2-40B4-BE49-F238E27FC236}">
                <a16:creationId xmlns:a16="http://schemas.microsoft.com/office/drawing/2014/main" id="{EEFDC8DF-2718-9963-D8BE-439C25CED41A}"/>
              </a:ext>
            </a:extLst>
          </p:cNvPr>
          <p:cNvSpPr/>
          <p:nvPr/>
        </p:nvSpPr>
        <p:spPr>
          <a:xfrm>
            <a:off x="6498715" y="3534440"/>
            <a:ext cx="45720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36" name="Rectangle 8">
            <a:extLst>
              <a:ext uri="{FF2B5EF4-FFF2-40B4-BE49-F238E27FC236}">
                <a16:creationId xmlns:a16="http://schemas.microsoft.com/office/drawing/2014/main" id="{27EF0938-2F88-1067-C0F7-7FC469F33BAF}"/>
              </a:ext>
            </a:extLst>
          </p:cNvPr>
          <p:cNvSpPr/>
          <p:nvPr/>
        </p:nvSpPr>
        <p:spPr>
          <a:xfrm>
            <a:off x="7502153" y="1823652"/>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7" name="Rectangle 10">
            <a:extLst>
              <a:ext uri="{FF2B5EF4-FFF2-40B4-BE49-F238E27FC236}">
                <a16:creationId xmlns:a16="http://schemas.microsoft.com/office/drawing/2014/main" id="{953E4A90-4F81-7E03-AC1D-BCD52705AB11}"/>
              </a:ext>
            </a:extLst>
          </p:cNvPr>
          <p:cNvSpPr/>
          <p:nvPr/>
        </p:nvSpPr>
        <p:spPr>
          <a:xfrm>
            <a:off x="7502153" y="2668469"/>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38" name="Rectangle 12">
            <a:extLst>
              <a:ext uri="{FF2B5EF4-FFF2-40B4-BE49-F238E27FC236}">
                <a16:creationId xmlns:a16="http://schemas.microsoft.com/office/drawing/2014/main" id="{6BCCEE57-85A8-7F79-642D-BBF880297497}"/>
              </a:ext>
            </a:extLst>
          </p:cNvPr>
          <p:cNvSpPr/>
          <p:nvPr/>
        </p:nvSpPr>
        <p:spPr>
          <a:xfrm>
            <a:off x="7502153" y="3534440"/>
            <a:ext cx="45720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39" name="Rectangle 8">
            <a:extLst>
              <a:ext uri="{FF2B5EF4-FFF2-40B4-BE49-F238E27FC236}">
                <a16:creationId xmlns:a16="http://schemas.microsoft.com/office/drawing/2014/main" id="{702761D6-DF3C-A385-8AC4-FBF062795976}"/>
              </a:ext>
            </a:extLst>
          </p:cNvPr>
          <p:cNvSpPr/>
          <p:nvPr/>
        </p:nvSpPr>
        <p:spPr>
          <a:xfrm>
            <a:off x="8434687" y="1823652"/>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40" name="Rectangle 10">
            <a:extLst>
              <a:ext uri="{FF2B5EF4-FFF2-40B4-BE49-F238E27FC236}">
                <a16:creationId xmlns:a16="http://schemas.microsoft.com/office/drawing/2014/main" id="{14A58E04-FE1C-3980-AD3F-7BA57C953BB0}"/>
              </a:ext>
            </a:extLst>
          </p:cNvPr>
          <p:cNvSpPr/>
          <p:nvPr/>
        </p:nvSpPr>
        <p:spPr>
          <a:xfrm>
            <a:off x="8434687" y="2668469"/>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41" name="Rectangle 12">
            <a:extLst>
              <a:ext uri="{FF2B5EF4-FFF2-40B4-BE49-F238E27FC236}">
                <a16:creationId xmlns:a16="http://schemas.microsoft.com/office/drawing/2014/main" id="{0E58DE7F-9761-6527-B32D-1799A417FE15}"/>
              </a:ext>
            </a:extLst>
          </p:cNvPr>
          <p:cNvSpPr/>
          <p:nvPr/>
        </p:nvSpPr>
        <p:spPr>
          <a:xfrm>
            <a:off x="8434687" y="3534440"/>
            <a:ext cx="45720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sp>
        <p:nvSpPr>
          <p:cNvPr id="42" name="Rectangle 8">
            <a:extLst>
              <a:ext uri="{FF2B5EF4-FFF2-40B4-BE49-F238E27FC236}">
                <a16:creationId xmlns:a16="http://schemas.microsoft.com/office/drawing/2014/main" id="{47A5901D-0AE3-EA6F-A390-8FBA93977D85}"/>
              </a:ext>
            </a:extLst>
          </p:cNvPr>
          <p:cNvSpPr/>
          <p:nvPr/>
        </p:nvSpPr>
        <p:spPr>
          <a:xfrm>
            <a:off x="9451559" y="1823652"/>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43" name="Rectangle 10">
            <a:extLst>
              <a:ext uri="{FF2B5EF4-FFF2-40B4-BE49-F238E27FC236}">
                <a16:creationId xmlns:a16="http://schemas.microsoft.com/office/drawing/2014/main" id="{53D01059-19B1-8186-07DA-7AF9907975BB}"/>
              </a:ext>
            </a:extLst>
          </p:cNvPr>
          <p:cNvSpPr/>
          <p:nvPr/>
        </p:nvSpPr>
        <p:spPr>
          <a:xfrm>
            <a:off x="9451559" y="2668469"/>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62</a:t>
            </a:r>
          </a:p>
        </p:txBody>
      </p:sp>
      <p:sp>
        <p:nvSpPr>
          <p:cNvPr id="44" name="Rectangle 12">
            <a:extLst>
              <a:ext uri="{FF2B5EF4-FFF2-40B4-BE49-F238E27FC236}">
                <a16:creationId xmlns:a16="http://schemas.microsoft.com/office/drawing/2014/main" id="{859DD911-23F6-7DF6-E528-5111026A9BDE}"/>
              </a:ext>
            </a:extLst>
          </p:cNvPr>
          <p:cNvSpPr/>
          <p:nvPr/>
        </p:nvSpPr>
        <p:spPr>
          <a:xfrm>
            <a:off x="9451559" y="3534440"/>
            <a:ext cx="45720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45" name="Rectangle 8">
            <a:extLst>
              <a:ext uri="{FF2B5EF4-FFF2-40B4-BE49-F238E27FC236}">
                <a16:creationId xmlns:a16="http://schemas.microsoft.com/office/drawing/2014/main" id="{1AC71ABB-B803-0FD5-9EB1-F370300E02A1}"/>
              </a:ext>
            </a:extLst>
          </p:cNvPr>
          <p:cNvSpPr/>
          <p:nvPr/>
        </p:nvSpPr>
        <p:spPr>
          <a:xfrm>
            <a:off x="10468431" y="1823652"/>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46" name="Rectangle 10">
            <a:extLst>
              <a:ext uri="{FF2B5EF4-FFF2-40B4-BE49-F238E27FC236}">
                <a16:creationId xmlns:a16="http://schemas.microsoft.com/office/drawing/2014/main" id="{B1A49C49-78FE-7C95-F25B-7DC51A565F78}"/>
              </a:ext>
            </a:extLst>
          </p:cNvPr>
          <p:cNvSpPr/>
          <p:nvPr/>
        </p:nvSpPr>
        <p:spPr>
          <a:xfrm>
            <a:off x="10468431" y="2668469"/>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47" name="Rectangle 12">
            <a:extLst>
              <a:ext uri="{FF2B5EF4-FFF2-40B4-BE49-F238E27FC236}">
                <a16:creationId xmlns:a16="http://schemas.microsoft.com/office/drawing/2014/main" id="{52AD8E45-E36A-FC30-100B-8B81223B75FB}"/>
              </a:ext>
            </a:extLst>
          </p:cNvPr>
          <p:cNvSpPr/>
          <p:nvPr/>
        </p:nvSpPr>
        <p:spPr>
          <a:xfrm>
            <a:off x="10468431" y="3534440"/>
            <a:ext cx="45720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343</a:t>
            </a:r>
          </a:p>
        </p:txBody>
      </p:sp>
    </p:spTree>
    <p:custDataLst>
      <p:tags r:id="rId1"/>
    </p:custDataLst>
    <p:extLst>
      <p:ext uri="{BB962C8B-B14F-4D97-AF65-F5344CB8AC3E}">
        <p14:creationId xmlns:p14="http://schemas.microsoft.com/office/powerpoint/2010/main" val="4015297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xfrm>
            <a:off x="838200" y="365125"/>
            <a:ext cx="10515600" cy="1325563"/>
          </a:xfrm>
          <a:noFill/>
          <a:effectLst>
            <a:softEdge rad="127000"/>
          </a:effectLst>
        </p:spPr>
        <p:txBody>
          <a:bodyPr>
            <a:noAutofit/>
          </a:bodyPr>
          <a:lstStyle/>
          <a:p>
            <a:r>
              <a:rPr lang="en-US" sz="3600" b="0"/>
              <a:t>Sample Elementary School Fall 2022</a:t>
            </a:r>
            <a:br>
              <a:rPr lang="en-US" sz="4000"/>
            </a:br>
            <a:r>
              <a:rPr lang="en-US" sz="4000"/>
              <a:t>SRSS-IE </a:t>
            </a:r>
            <a:r>
              <a:rPr lang="en-US" sz="4000">
                <a:solidFill>
                  <a:schemeClr val="accent4"/>
                </a:solidFill>
              </a:rPr>
              <a:t>Internalizing</a:t>
            </a:r>
            <a:r>
              <a:rPr lang="en-US" sz="4000"/>
              <a:t> Results: Grade Level</a:t>
            </a:r>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838201" y="1801089"/>
          <a:ext cx="10515600" cy="4632768"/>
        </p:xfrm>
        <a:graphic>
          <a:graphicData uri="http://schemas.openxmlformats.org/drawingml/2006/table">
            <a:tbl>
              <a:tblPr firstRow="1" bandRow="1">
                <a:tableStyleId>{5C22544A-7EE6-4342-B048-85BDC9FD1C3A}</a:tableStyleId>
              </a:tblPr>
              <a:tblGrid>
                <a:gridCol w="1474149">
                  <a:extLst>
                    <a:ext uri="{9D8B030D-6E8A-4147-A177-3AD203B41FA5}">
                      <a16:colId xmlns:a16="http://schemas.microsoft.com/office/drawing/2014/main" val="20000"/>
                    </a:ext>
                  </a:extLst>
                </a:gridCol>
                <a:gridCol w="1670703">
                  <a:extLst>
                    <a:ext uri="{9D8B030D-6E8A-4147-A177-3AD203B41FA5}">
                      <a16:colId xmlns:a16="http://schemas.microsoft.com/office/drawing/2014/main" val="20001"/>
                    </a:ext>
                  </a:extLst>
                </a:gridCol>
                <a:gridCol w="2456916">
                  <a:extLst>
                    <a:ext uri="{9D8B030D-6E8A-4147-A177-3AD203B41FA5}">
                      <a16:colId xmlns:a16="http://schemas.microsoft.com/office/drawing/2014/main" val="20002"/>
                    </a:ext>
                  </a:extLst>
                </a:gridCol>
                <a:gridCol w="2555193">
                  <a:extLst>
                    <a:ext uri="{9D8B030D-6E8A-4147-A177-3AD203B41FA5}">
                      <a16:colId xmlns:a16="http://schemas.microsoft.com/office/drawing/2014/main" val="20003"/>
                    </a:ext>
                  </a:extLst>
                </a:gridCol>
                <a:gridCol w="2358639">
                  <a:extLst>
                    <a:ext uri="{9D8B030D-6E8A-4147-A177-3AD203B41FA5}">
                      <a16:colId xmlns:a16="http://schemas.microsoft.com/office/drawing/2014/main" val="20004"/>
                    </a:ext>
                  </a:extLst>
                </a:gridCol>
              </a:tblGrid>
              <a:tr h="762001">
                <a:tc>
                  <a:txBody>
                    <a:bodyPr/>
                    <a:lstStyle/>
                    <a:p>
                      <a:pPr algn="ctr"/>
                      <a:r>
                        <a:rPr lang="en-US" sz="2400">
                          <a:solidFill>
                            <a:schemeClr val="tx1"/>
                          </a:solidFill>
                          <a:latin typeface="+mn-lt"/>
                        </a:rPr>
                        <a:t>Grade Level</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a:solidFill>
                            <a:schemeClr val="tx1"/>
                          </a:solidFill>
                          <a:latin typeface="+mn-lt"/>
                        </a:rPr>
                        <a:t>N</a:t>
                      </a:r>
                    </a:p>
                    <a:p>
                      <a:pPr algn="ctr"/>
                      <a:r>
                        <a:rPr lang="en-US" sz="2400">
                          <a:solidFill>
                            <a:schemeClr val="tx1"/>
                          </a:solidFill>
                          <a:latin typeface="+mn-lt"/>
                        </a:rPr>
                        <a:t>Screened</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latin typeface="+mn-lt"/>
                        </a:rPr>
                        <a:t>Low  </a:t>
                      </a:r>
                    </a:p>
                    <a:p>
                      <a:pPr algn="ctr"/>
                      <a:r>
                        <a:rPr lang="en-US" sz="2400" i="1">
                          <a:latin typeface="+mn-lt"/>
                        </a:rPr>
                        <a:t>n</a:t>
                      </a:r>
                      <a:r>
                        <a:rPr lang="en-US" sz="2400" i="0" baseline="0">
                          <a:latin typeface="+mn-lt"/>
                        </a:rPr>
                        <a:t> (%)</a:t>
                      </a:r>
                      <a:endParaRPr lang="en-US" sz="2400" i="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400">
                          <a:solidFill>
                            <a:schemeClr val="tx1"/>
                          </a:solidFill>
                          <a:latin typeface="+mn-lt"/>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latin typeface="+mn-lt"/>
                        </a:rPr>
                        <a:t>n</a:t>
                      </a:r>
                      <a:r>
                        <a:rPr lang="en-US" sz="2400" i="0" baseline="0">
                          <a:solidFill>
                            <a:schemeClr val="tx1"/>
                          </a:solidFill>
                          <a:latin typeface="+mn-lt"/>
                        </a:rPr>
                        <a:t> (%)</a:t>
                      </a:r>
                      <a:r>
                        <a:rPr lang="en-US" sz="2400" i="0">
                          <a:solidFill>
                            <a:schemeClr val="tx1"/>
                          </a:solidFill>
                          <a:latin typeface="+mn-lt"/>
                        </a:rPr>
                        <a:t>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a:latin typeface="+mn-lt"/>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latin typeface="+mn-lt"/>
                        </a:rPr>
                        <a:t>n</a:t>
                      </a:r>
                      <a:r>
                        <a:rPr lang="en-US" sz="2400" i="0" baseline="0">
                          <a:latin typeface="+mn-lt"/>
                        </a:rPr>
                        <a:t> (%)</a:t>
                      </a:r>
                      <a:endParaRPr lang="en-US" sz="2400" i="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269936">
                <a:tc>
                  <a:txBody>
                    <a:bodyPr/>
                    <a:lstStyle/>
                    <a:p>
                      <a:pPr algn="ctr"/>
                      <a:r>
                        <a:rPr lang="en-US" sz="2800">
                          <a:latin typeface="+mn-lt"/>
                        </a:rPr>
                        <a:t>K</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64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52</a:t>
                      </a:r>
                    </a:p>
                    <a:p>
                      <a:pPr algn="ctr"/>
                      <a:r>
                        <a:rPr lang="en-US" sz="2800">
                          <a:solidFill>
                            <a:schemeClr val="tx1"/>
                          </a:solidFill>
                          <a:latin typeface="+mn-lt"/>
                        </a:rPr>
                        <a:t>(81.3%)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(10.9%)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(7.8%)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800">
                          <a:latin typeface="+mn-lt"/>
                        </a:rPr>
                        <a:t>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81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69</a:t>
                      </a:r>
                    </a:p>
                    <a:p>
                      <a:pPr algn="ctr"/>
                      <a:r>
                        <a:rPr lang="en-US" sz="2800">
                          <a:solidFill>
                            <a:schemeClr val="tx1"/>
                          </a:solidFill>
                          <a:latin typeface="+mn-lt"/>
                        </a:rPr>
                        <a:t>(85.2%)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(11.1%)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(3.7%)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800">
                          <a:latin typeface="+mn-lt"/>
                        </a:rPr>
                        <a:t>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56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44</a:t>
                      </a:r>
                    </a:p>
                    <a:p>
                      <a:pPr algn="ctr"/>
                      <a:r>
                        <a:rPr lang="en-US" sz="2800">
                          <a:solidFill>
                            <a:schemeClr val="tx1"/>
                          </a:solidFill>
                          <a:latin typeface="+mn-lt"/>
                        </a:rPr>
                        <a:t>(78.6%)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(19.6%)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(1.8%)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969210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xfrm>
            <a:off x="838200" y="365125"/>
            <a:ext cx="10515600" cy="1325563"/>
          </a:xfrm>
          <a:noFill/>
          <a:effectLst>
            <a:softEdge rad="127000"/>
          </a:effectLst>
        </p:spPr>
        <p:txBody>
          <a:bodyPr>
            <a:noAutofit/>
          </a:bodyPr>
          <a:lstStyle/>
          <a:p>
            <a:r>
              <a:rPr lang="en-US" sz="3600" b="0"/>
              <a:t>Sample High School</a:t>
            </a:r>
            <a:br>
              <a:rPr lang="en-US" sz="4000"/>
            </a:br>
            <a:r>
              <a:rPr lang="en-US" sz="4000"/>
              <a:t>SRSS-IE Externalizing Results: School Level</a:t>
            </a:r>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7670" y="1786079"/>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11" name="Rectangle 10">
            <a:extLst>
              <a:ext uri="{FF2B5EF4-FFF2-40B4-BE49-F238E27FC236}">
                <a16:creationId xmlns:a16="http://schemas.microsoft.com/office/drawing/2014/main" id="{CA4B4E3C-684B-4363-A3DA-60E579543B65}"/>
              </a:ext>
            </a:extLst>
          </p:cNvPr>
          <p:cNvSpPr/>
          <p:nvPr/>
        </p:nvSpPr>
        <p:spPr>
          <a:xfrm>
            <a:off x="2977670" y="2543396"/>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2977670" y="3450405"/>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1072</a:t>
            </a:r>
          </a:p>
        </p:txBody>
      </p:sp>
      <p:sp>
        <p:nvSpPr>
          <p:cNvPr id="3" name="Rectangle 12">
            <a:extLst>
              <a:ext uri="{FF2B5EF4-FFF2-40B4-BE49-F238E27FC236}">
                <a16:creationId xmlns:a16="http://schemas.microsoft.com/office/drawing/2014/main" id="{34998E01-2A56-4CEF-993A-A83085E11E77}"/>
              </a:ext>
            </a:extLst>
          </p:cNvPr>
          <p:cNvSpPr/>
          <p:nvPr/>
        </p:nvSpPr>
        <p:spPr>
          <a:xfrm>
            <a:off x="4118762" y="3450405"/>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1404</a:t>
            </a:r>
          </a:p>
        </p:txBody>
      </p:sp>
      <p:sp>
        <p:nvSpPr>
          <p:cNvPr id="4" name="Rectangle 10">
            <a:extLst>
              <a:ext uri="{FF2B5EF4-FFF2-40B4-BE49-F238E27FC236}">
                <a16:creationId xmlns:a16="http://schemas.microsoft.com/office/drawing/2014/main" id="{F039ACC9-9A50-4468-8191-4D74F450EDC5}"/>
              </a:ext>
            </a:extLst>
          </p:cNvPr>
          <p:cNvSpPr/>
          <p:nvPr/>
        </p:nvSpPr>
        <p:spPr>
          <a:xfrm>
            <a:off x="4118762" y="2543396"/>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6" name="Rectangle 8">
            <a:extLst>
              <a:ext uri="{FF2B5EF4-FFF2-40B4-BE49-F238E27FC236}">
                <a16:creationId xmlns:a16="http://schemas.microsoft.com/office/drawing/2014/main" id="{F08DA4CF-F7AE-4407-8332-F2A3A69FDDCC}"/>
              </a:ext>
            </a:extLst>
          </p:cNvPr>
          <p:cNvSpPr/>
          <p:nvPr/>
        </p:nvSpPr>
        <p:spPr>
          <a:xfrm>
            <a:off x="4118762" y="1786079"/>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7" name="Rectangle 8">
            <a:extLst>
              <a:ext uri="{FF2B5EF4-FFF2-40B4-BE49-F238E27FC236}">
                <a16:creationId xmlns:a16="http://schemas.microsoft.com/office/drawing/2014/main" id="{7B210AFC-1C5F-495F-AB8F-DD7BE4F57EAE}"/>
              </a:ext>
            </a:extLst>
          </p:cNvPr>
          <p:cNvSpPr/>
          <p:nvPr/>
        </p:nvSpPr>
        <p:spPr>
          <a:xfrm>
            <a:off x="5140571" y="1786079"/>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7" name="Rectangle 10">
            <a:extLst>
              <a:ext uri="{FF2B5EF4-FFF2-40B4-BE49-F238E27FC236}">
                <a16:creationId xmlns:a16="http://schemas.microsoft.com/office/drawing/2014/main" id="{3588326D-C223-4B13-B67A-03A77A162659}"/>
              </a:ext>
            </a:extLst>
          </p:cNvPr>
          <p:cNvSpPr/>
          <p:nvPr/>
        </p:nvSpPr>
        <p:spPr>
          <a:xfrm>
            <a:off x="5140571" y="2543396"/>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21" name="Rectangle 12">
            <a:extLst>
              <a:ext uri="{FF2B5EF4-FFF2-40B4-BE49-F238E27FC236}">
                <a16:creationId xmlns:a16="http://schemas.microsoft.com/office/drawing/2014/main" id="{B910D69B-FC92-4FF2-8E43-3BB51BC75DE9}"/>
              </a:ext>
            </a:extLst>
          </p:cNvPr>
          <p:cNvSpPr/>
          <p:nvPr/>
        </p:nvSpPr>
        <p:spPr>
          <a:xfrm>
            <a:off x="5140571" y="3450405"/>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1339</a:t>
            </a:r>
          </a:p>
        </p:txBody>
      </p:sp>
      <p:sp>
        <p:nvSpPr>
          <p:cNvPr id="19" name="Rectangle 10">
            <a:extLst>
              <a:ext uri="{FF2B5EF4-FFF2-40B4-BE49-F238E27FC236}">
                <a16:creationId xmlns:a16="http://schemas.microsoft.com/office/drawing/2014/main" id="{6561328C-0104-49AE-99FB-76DE7BBBF0D6}"/>
              </a:ext>
            </a:extLst>
          </p:cNvPr>
          <p:cNvSpPr/>
          <p:nvPr/>
        </p:nvSpPr>
        <p:spPr>
          <a:xfrm>
            <a:off x="6213947" y="2543396"/>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23" name="Rectangle 8">
            <a:extLst>
              <a:ext uri="{FF2B5EF4-FFF2-40B4-BE49-F238E27FC236}">
                <a16:creationId xmlns:a16="http://schemas.microsoft.com/office/drawing/2014/main" id="{00971B03-E01A-4FC9-B4FB-A33FFA5734DA}"/>
              </a:ext>
            </a:extLst>
          </p:cNvPr>
          <p:cNvSpPr/>
          <p:nvPr/>
        </p:nvSpPr>
        <p:spPr>
          <a:xfrm>
            <a:off x="6213947" y="1786079"/>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25" name="Rectangle 12">
            <a:extLst>
              <a:ext uri="{FF2B5EF4-FFF2-40B4-BE49-F238E27FC236}">
                <a16:creationId xmlns:a16="http://schemas.microsoft.com/office/drawing/2014/main" id="{A10E1623-9014-4C79-AA8C-3013A44D514C}"/>
              </a:ext>
            </a:extLst>
          </p:cNvPr>
          <p:cNvSpPr/>
          <p:nvPr/>
        </p:nvSpPr>
        <p:spPr>
          <a:xfrm>
            <a:off x="6213947" y="3450405"/>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1222</a:t>
            </a:r>
          </a:p>
        </p:txBody>
      </p:sp>
      <p:sp>
        <p:nvSpPr>
          <p:cNvPr id="27" name="Rectangle 10">
            <a:extLst>
              <a:ext uri="{FF2B5EF4-FFF2-40B4-BE49-F238E27FC236}">
                <a16:creationId xmlns:a16="http://schemas.microsoft.com/office/drawing/2014/main" id="{7A03C2DE-68D2-4AD0-A4B3-09DD3B84C97F}"/>
              </a:ext>
            </a:extLst>
          </p:cNvPr>
          <p:cNvSpPr/>
          <p:nvPr/>
        </p:nvSpPr>
        <p:spPr>
          <a:xfrm>
            <a:off x="7337748" y="2543396"/>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9" name="Rectangle 8">
            <a:extLst>
              <a:ext uri="{FF2B5EF4-FFF2-40B4-BE49-F238E27FC236}">
                <a16:creationId xmlns:a16="http://schemas.microsoft.com/office/drawing/2014/main" id="{BB100D9B-7D11-4A8A-87E2-188F5922C7C6}"/>
              </a:ext>
            </a:extLst>
          </p:cNvPr>
          <p:cNvSpPr/>
          <p:nvPr/>
        </p:nvSpPr>
        <p:spPr>
          <a:xfrm>
            <a:off x="7337748" y="1786079"/>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a:t>
            </a:r>
          </a:p>
        </p:txBody>
      </p:sp>
      <p:sp>
        <p:nvSpPr>
          <p:cNvPr id="31" name="Rectangle 12">
            <a:extLst>
              <a:ext uri="{FF2B5EF4-FFF2-40B4-BE49-F238E27FC236}">
                <a16:creationId xmlns:a16="http://schemas.microsoft.com/office/drawing/2014/main" id="{95939A5A-16E2-47F6-B84B-246F846D49A1}"/>
              </a:ext>
            </a:extLst>
          </p:cNvPr>
          <p:cNvSpPr/>
          <p:nvPr/>
        </p:nvSpPr>
        <p:spPr>
          <a:xfrm>
            <a:off x="7337748" y="3450405"/>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692</a:t>
            </a:r>
          </a:p>
        </p:txBody>
      </p:sp>
      <p:sp>
        <p:nvSpPr>
          <p:cNvPr id="33" name="Rectangle 12">
            <a:extLst>
              <a:ext uri="{FF2B5EF4-FFF2-40B4-BE49-F238E27FC236}">
                <a16:creationId xmlns:a16="http://schemas.microsoft.com/office/drawing/2014/main" id="{C1C00A4D-8B99-43E2-9509-EE9C55FCAB01}"/>
              </a:ext>
            </a:extLst>
          </p:cNvPr>
          <p:cNvSpPr/>
          <p:nvPr/>
        </p:nvSpPr>
        <p:spPr>
          <a:xfrm>
            <a:off x="8376885" y="3450405"/>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1119</a:t>
            </a:r>
          </a:p>
        </p:txBody>
      </p:sp>
      <p:sp>
        <p:nvSpPr>
          <p:cNvPr id="35" name="Rectangle 10">
            <a:extLst>
              <a:ext uri="{FF2B5EF4-FFF2-40B4-BE49-F238E27FC236}">
                <a16:creationId xmlns:a16="http://schemas.microsoft.com/office/drawing/2014/main" id="{96443194-5385-43CE-A79D-6CC8C67F42FD}"/>
              </a:ext>
            </a:extLst>
          </p:cNvPr>
          <p:cNvSpPr/>
          <p:nvPr/>
        </p:nvSpPr>
        <p:spPr>
          <a:xfrm>
            <a:off x="8376885" y="2543396"/>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37" name="Rectangle 8">
            <a:extLst>
              <a:ext uri="{FF2B5EF4-FFF2-40B4-BE49-F238E27FC236}">
                <a16:creationId xmlns:a16="http://schemas.microsoft.com/office/drawing/2014/main" id="{E6B2C117-56CD-4032-853F-998568FB90E0}"/>
              </a:ext>
            </a:extLst>
          </p:cNvPr>
          <p:cNvSpPr/>
          <p:nvPr/>
        </p:nvSpPr>
        <p:spPr>
          <a:xfrm>
            <a:off x="8376885" y="1786079"/>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2" name="Rectangle 12">
            <a:extLst>
              <a:ext uri="{FF2B5EF4-FFF2-40B4-BE49-F238E27FC236}">
                <a16:creationId xmlns:a16="http://schemas.microsoft.com/office/drawing/2014/main" id="{0EDB8E1C-7CE5-A24C-9267-7A49519EC6E2}"/>
              </a:ext>
            </a:extLst>
          </p:cNvPr>
          <p:cNvSpPr/>
          <p:nvPr/>
        </p:nvSpPr>
        <p:spPr>
          <a:xfrm>
            <a:off x="9458157" y="3450405"/>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1270</a:t>
            </a:r>
          </a:p>
        </p:txBody>
      </p:sp>
      <p:sp>
        <p:nvSpPr>
          <p:cNvPr id="24" name="Rectangle 10">
            <a:extLst>
              <a:ext uri="{FF2B5EF4-FFF2-40B4-BE49-F238E27FC236}">
                <a16:creationId xmlns:a16="http://schemas.microsoft.com/office/drawing/2014/main" id="{3E017FC7-0217-884C-9DA4-9938FD1C1E49}"/>
              </a:ext>
            </a:extLst>
          </p:cNvPr>
          <p:cNvSpPr/>
          <p:nvPr/>
        </p:nvSpPr>
        <p:spPr>
          <a:xfrm>
            <a:off x="9458157" y="2543396"/>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26" name="Rectangle 8">
            <a:extLst>
              <a:ext uri="{FF2B5EF4-FFF2-40B4-BE49-F238E27FC236}">
                <a16:creationId xmlns:a16="http://schemas.microsoft.com/office/drawing/2014/main" id="{DD4FA606-9652-E048-8FAE-FA876B53EE59}"/>
              </a:ext>
            </a:extLst>
          </p:cNvPr>
          <p:cNvSpPr/>
          <p:nvPr/>
        </p:nvSpPr>
        <p:spPr>
          <a:xfrm>
            <a:off x="9458157" y="1786079"/>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34" name="Rectangle 12">
            <a:extLst>
              <a:ext uri="{FF2B5EF4-FFF2-40B4-BE49-F238E27FC236}">
                <a16:creationId xmlns:a16="http://schemas.microsoft.com/office/drawing/2014/main" id="{D2C02ACC-BC4D-4B65-9400-31C5B5DEF322}"/>
              </a:ext>
            </a:extLst>
          </p:cNvPr>
          <p:cNvSpPr/>
          <p:nvPr/>
        </p:nvSpPr>
        <p:spPr>
          <a:xfrm>
            <a:off x="10514211" y="3450405"/>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1242</a:t>
            </a:r>
          </a:p>
        </p:txBody>
      </p:sp>
      <p:sp>
        <p:nvSpPr>
          <p:cNvPr id="36" name="Rectangle 10">
            <a:extLst>
              <a:ext uri="{FF2B5EF4-FFF2-40B4-BE49-F238E27FC236}">
                <a16:creationId xmlns:a16="http://schemas.microsoft.com/office/drawing/2014/main" id="{DFCF0A8F-D32C-410C-A481-810F9E9BF77F}"/>
              </a:ext>
            </a:extLst>
          </p:cNvPr>
          <p:cNvSpPr/>
          <p:nvPr/>
        </p:nvSpPr>
        <p:spPr>
          <a:xfrm>
            <a:off x="10514211" y="2543396"/>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129</a:t>
            </a:r>
          </a:p>
        </p:txBody>
      </p:sp>
      <p:sp>
        <p:nvSpPr>
          <p:cNvPr id="38" name="Rectangle 8">
            <a:extLst>
              <a:ext uri="{FF2B5EF4-FFF2-40B4-BE49-F238E27FC236}">
                <a16:creationId xmlns:a16="http://schemas.microsoft.com/office/drawing/2014/main" id="{E4247A4B-9B22-4BD7-8F6E-26EDB355925F}"/>
              </a:ext>
            </a:extLst>
          </p:cNvPr>
          <p:cNvSpPr/>
          <p:nvPr/>
        </p:nvSpPr>
        <p:spPr>
          <a:xfrm>
            <a:off x="10514211" y="1786079"/>
            <a:ext cx="411480" cy="228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Tree>
    <p:custDataLst>
      <p:tags r:id="rId1"/>
    </p:custDataLst>
    <p:extLst>
      <p:ext uri="{BB962C8B-B14F-4D97-AF65-F5344CB8AC3E}">
        <p14:creationId xmlns:p14="http://schemas.microsoft.com/office/powerpoint/2010/main" val="3888402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xfrm>
            <a:off x="838200" y="365125"/>
            <a:ext cx="10515600" cy="1325563"/>
          </a:xfrm>
          <a:noFill/>
          <a:effectLst>
            <a:softEdge rad="127000"/>
          </a:effectLst>
        </p:spPr>
        <p:txBody>
          <a:bodyPr>
            <a:noAutofit/>
          </a:bodyPr>
          <a:lstStyle/>
          <a:p>
            <a:r>
              <a:rPr lang="en-US" sz="3600" b="0"/>
              <a:t>Sample High School</a:t>
            </a:r>
            <a:br>
              <a:rPr lang="en-US" sz="4000"/>
            </a:br>
            <a:r>
              <a:rPr lang="en-US" sz="4000"/>
              <a:t>SRSS-IE </a:t>
            </a:r>
            <a:r>
              <a:rPr lang="en-US" sz="4000">
                <a:solidFill>
                  <a:schemeClr val="accent4"/>
                </a:solidFill>
              </a:rPr>
              <a:t>Internalizing </a:t>
            </a:r>
            <a:r>
              <a:rPr lang="en-US" sz="4000"/>
              <a:t>Results: School Level</a:t>
            </a:r>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12" name="Rectangle 8">
            <a:extLst>
              <a:ext uri="{FF2B5EF4-FFF2-40B4-BE49-F238E27FC236}">
                <a16:creationId xmlns:a16="http://schemas.microsoft.com/office/drawing/2014/main" id="{A3E4D228-CB51-48ED-AE60-AF16E3C0F852}"/>
              </a:ext>
            </a:extLst>
          </p:cNvPr>
          <p:cNvSpPr/>
          <p:nvPr/>
        </p:nvSpPr>
        <p:spPr>
          <a:xfrm>
            <a:off x="3066650" y="1843653"/>
            <a:ext cx="411480" cy="228600"/>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112</a:t>
            </a:r>
          </a:p>
        </p:txBody>
      </p:sp>
      <p:sp>
        <p:nvSpPr>
          <p:cNvPr id="15" name="Rectangle 10">
            <a:extLst>
              <a:ext uri="{FF2B5EF4-FFF2-40B4-BE49-F238E27FC236}">
                <a16:creationId xmlns:a16="http://schemas.microsoft.com/office/drawing/2014/main" id="{AF086AD1-ABF3-4FBB-8ED0-6EAE6AD1E9E2}"/>
              </a:ext>
            </a:extLst>
          </p:cNvPr>
          <p:cNvSpPr/>
          <p:nvPr/>
        </p:nvSpPr>
        <p:spPr>
          <a:xfrm>
            <a:off x="3066650" y="2746655"/>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124</a:t>
            </a:r>
          </a:p>
        </p:txBody>
      </p:sp>
      <p:sp>
        <p:nvSpPr>
          <p:cNvPr id="16" name="Rectangle 12">
            <a:extLst>
              <a:ext uri="{FF2B5EF4-FFF2-40B4-BE49-F238E27FC236}">
                <a16:creationId xmlns:a16="http://schemas.microsoft.com/office/drawing/2014/main" id="{1C3ED6F3-D07D-4C75-BB15-CCFF1FC796BD}"/>
              </a:ext>
            </a:extLst>
          </p:cNvPr>
          <p:cNvSpPr/>
          <p:nvPr/>
        </p:nvSpPr>
        <p:spPr>
          <a:xfrm>
            <a:off x="3066650" y="3300213"/>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961</a:t>
            </a:r>
          </a:p>
        </p:txBody>
      </p:sp>
      <p:sp>
        <p:nvSpPr>
          <p:cNvPr id="11" name="Rectangle 8">
            <a:extLst>
              <a:ext uri="{FF2B5EF4-FFF2-40B4-BE49-F238E27FC236}">
                <a16:creationId xmlns:a16="http://schemas.microsoft.com/office/drawing/2014/main" id="{A7FFAA57-43FB-4E1A-8422-9123552C6CA0}"/>
              </a:ext>
            </a:extLst>
          </p:cNvPr>
          <p:cNvSpPr/>
          <p:nvPr/>
        </p:nvSpPr>
        <p:spPr>
          <a:xfrm>
            <a:off x="4129942" y="1843653"/>
            <a:ext cx="411480" cy="228600"/>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3" name="Rectangle 10">
            <a:extLst>
              <a:ext uri="{FF2B5EF4-FFF2-40B4-BE49-F238E27FC236}">
                <a16:creationId xmlns:a16="http://schemas.microsoft.com/office/drawing/2014/main" id="{547CA8CB-E9F8-402D-AF2F-2E8F3D5119CB}"/>
              </a:ext>
            </a:extLst>
          </p:cNvPr>
          <p:cNvSpPr/>
          <p:nvPr/>
        </p:nvSpPr>
        <p:spPr>
          <a:xfrm>
            <a:off x="4129942" y="2561593"/>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64</a:t>
            </a:r>
          </a:p>
        </p:txBody>
      </p:sp>
      <p:sp>
        <p:nvSpPr>
          <p:cNvPr id="14" name="Rectangle 12">
            <a:extLst>
              <a:ext uri="{FF2B5EF4-FFF2-40B4-BE49-F238E27FC236}">
                <a16:creationId xmlns:a16="http://schemas.microsoft.com/office/drawing/2014/main" id="{969B00F4-5AA4-46F0-9DB3-2930D7DBAA94}"/>
              </a:ext>
            </a:extLst>
          </p:cNvPr>
          <p:cNvSpPr/>
          <p:nvPr/>
        </p:nvSpPr>
        <p:spPr>
          <a:xfrm>
            <a:off x="4129942" y="3300213"/>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1387</a:t>
            </a:r>
          </a:p>
        </p:txBody>
      </p:sp>
      <p:sp>
        <p:nvSpPr>
          <p:cNvPr id="18" name="Rectangle 8">
            <a:extLst>
              <a:ext uri="{FF2B5EF4-FFF2-40B4-BE49-F238E27FC236}">
                <a16:creationId xmlns:a16="http://schemas.microsoft.com/office/drawing/2014/main" id="{467D5A68-53CB-4C80-9171-F9C2154F8444}"/>
              </a:ext>
            </a:extLst>
          </p:cNvPr>
          <p:cNvSpPr/>
          <p:nvPr/>
        </p:nvSpPr>
        <p:spPr>
          <a:xfrm>
            <a:off x="5210370" y="1843653"/>
            <a:ext cx="411480" cy="228600"/>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76</a:t>
            </a:r>
          </a:p>
        </p:txBody>
      </p:sp>
      <p:sp>
        <p:nvSpPr>
          <p:cNvPr id="19" name="Rectangle 10">
            <a:extLst>
              <a:ext uri="{FF2B5EF4-FFF2-40B4-BE49-F238E27FC236}">
                <a16:creationId xmlns:a16="http://schemas.microsoft.com/office/drawing/2014/main" id="{31DA6DCD-77D3-4047-B5C4-B51DEA90D570}"/>
              </a:ext>
            </a:extLst>
          </p:cNvPr>
          <p:cNvSpPr/>
          <p:nvPr/>
        </p:nvSpPr>
        <p:spPr>
          <a:xfrm>
            <a:off x="5210370" y="2561593"/>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12">
            <a:extLst>
              <a:ext uri="{FF2B5EF4-FFF2-40B4-BE49-F238E27FC236}">
                <a16:creationId xmlns:a16="http://schemas.microsoft.com/office/drawing/2014/main" id="{1F6521AE-C047-4C86-B1E6-089101A862FF}"/>
              </a:ext>
            </a:extLst>
          </p:cNvPr>
          <p:cNvSpPr/>
          <p:nvPr/>
        </p:nvSpPr>
        <p:spPr>
          <a:xfrm>
            <a:off x="5210370" y="3300213"/>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1320</a:t>
            </a:r>
          </a:p>
        </p:txBody>
      </p:sp>
      <p:sp>
        <p:nvSpPr>
          <p:cNvPr id="22" name="Rectangle 8">
            <a:extLst>
              <a:ext uri="{FF2B5EF4-FFF2-40B4-BE49-F238E27FC236}">
                <a16:creationId xmlns:a16="http://schemas.microsoft.com/office/drawing/2014/main" id="{72EE3F0F-021E-437D-B265-A50715390E71}"/>
              </a:ext>
            </a:extLst>
          </p:cNvPr>
          <p:cNvSpPr/>
          <p:nvPr/>
        </p:nvSpPr>
        <p:spPr>
          <a:xfrm>
            <a:off x="6271777" y="1843653"/>
            <a:ext cx="411480" cy="228600"/>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23" name="Rectangle 10">
            <a:extLst>
              <a:ext uri="{FF2B5EF4-FFF2-40B4-BE49-F238E27FC236}">
                <a16:creationId xmlns:a16="http://schemas.microsoft.com/office/drawing/2014/main" id="{EF9D6CC0-F07F-41C1-90A0-B3E2B1392F90}"/>
              </a:ext>
            </a:extLst>
          </p:cNvPr>
          <p:cNvSpPr/>
          <p:nvPr/>
        </p:nvSpPr>
        <p:spPr>
          <a:xfrm>
            <a:off x="6271777" y="2561593"/>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24" name="Rectangle 12">
            <a:extLst>
              <a:ext uri="{FF2B5EF4-FFF2-40B4-BE49-F238E27FC236}">
                <a16:creationId xmlns:a16="http://schemas.microsoft.com/office/drawing/2014/main" id="{BC59E2B7-817A-4A9B-A16F-6E11C52017E9}"/>
              </a:ext>
            </a:extLst>
          </p:cNvPr>
          <p:cNvSpPr/>
          <p:nvPr/>
        </p:nvSpPr>
        <p:spPr>
          <a:xfrm>
            <a:off x="6271777" y="3300213"/>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1225</a:t>
            </a:r>
          </a:p>
        </p:txBody>
      </p:sp>
      <p:sp>
        <p:nvSpPr>
          <p:cNvPr id="26" name="Rectangle 8">
            <a:extLst>
              <a:ext uri="{FF2B5EF4-FFF2-40B4-BE49-F238E27FC236}">
                <a16:creationId xmlns:a16="http://schemas.microsoft.com/office/drawing/2014/main" id="{13F71F9C-0D31-4958-ABA4-04BD1818D7BC}"/>
              </a:ext>
            </a:extLst>
          </p:cNvPr>
          <p:cNvSpPr/>
          <p:nvPr/>
        </p:nvSpPr>
        <p:spPr>
          <a:xfrm>
            <a:off x="7333383" y="1843653"/>
            <a:ext cx="411480" cy="228600"/>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63</a:t>
            </a:r>
          </a:p>
        </p:txBody>
      </p:sp>
      <p:sp>
        <p:nvSpPr>
          <p:cNvPr id="27" name="Rectangle 10">
            <a:extLst>
              <a:ext uri="{FF2B5EF4-FFF2-40B4-BE49-F238E27FC236}">
                <a16:creationId xmlns:a16="http://schemas.microsoft.com/office/drawing/2014/main" id="{EC2C834E-8721-4058-B21D-641B78DFA3AE}"/>
              </a:ext>
            </a:extLst>
          </p:cNvPr>
          <p:cNvSpPr/>
          <p:nvPr/>
        </p:nvSpPr>
        <p:spPr>
          <a:xfrm>
            <a:off x="7333383" y="2561593"/>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28" name="Rectangle 12">
            <a:extLst>
              <a:ext uri="{FF2B5EF4-FFF2-40B4-BE49-F238E27FC236}">
                <a16:creationId xmlns:a16="http://schemas.microsoft.com/office/drawing/2014/main" id="{F2A41EC2-930F-441F-82B4-023D68A43093}"/>
              </a:ext>
            </a:extLst>
          </p:cNvPr>
          <p:cNvSpPr/>
          <p:nvPr/>
        </p:nvSpPr>
        <p:spPr>
          <a:xfrm>
            <a:off x="7333383" y="3300213"/>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690</a:t>
            </a:r>
          </a:p>
        </p:txBody>
      </p:sp>
      <p:sp>
        <p:nvSpPr>
          <p:cNvPr id="30" name="Rectangle 8">
            <a:extLst>
              <a:ext uri="{FF2B5EF4-FFF2-40B4-BE49-F238E27FC236}">
                <a16:creationId xmlns:a16="http://schemas.microsoft.com/office/drawing/2014/main" id="{6B85B4FF-F008-401B-948B-D875F23B7553}"/>
              </a:ext>
            </a:extLst>
          </p:cNvPr>
          <p:cNvSpPr/>
          <p:nvPr/>
        </p:nvSpPr>
        <p:spPr>
          <a:xfrm>
            <a:off x="8428966" y="1843653"/>
            <a:ext cx="411480" cy="228600"/>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70</a:t>
            </a:r>
          </a:p>
        </p:txBody>
      </p:sp>
      <p:sp>
        <p:nvSpPr>
          <p:cNvPr id="31" name="Rectangle 10">
            <a:extLst>
              <a:ext uri="{FF2B5EF4-FFF2-40B4-BE49-F238E27FC236}">
                <a16:creationId xmlns:a16="http://schemas.microsoft.com/office/drawing/2014/main" id="{174CBF97-14D6-4D02-9DA8-CC545E0E31D8}"/>
              </a:ext>
            </a:extLst>
          </p:cNvPr>
          <p:cNvSpPr/>
          <p:nvPr/>
        </p:nvSpPr>
        <p:spPr>
          <a:xfrm>
            <a:off x="8428966" y="2561593"/>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32" name="Rectangle 12">
            <a:extLst>
              <a:ext uri="{FF2B5EF4-FFF2-40B4-BE49-F238E27FC236}">
                <a16:creationId xmlns:a16="http://schemas.microsoft.com/office/drawing/2014/main" id="{F206BC93-B2B0-46EF-8D78-11FF390AB8BC}"/>
              </a:ext>
            </a:extLst>
          </p:cNvPr>
          <p:cNvSpPr/>
          <p:nvPr/>
        </p:nvSpPr>
        <p:spPr>
          <a:xfrm>
            <a:off x="8428966" y="3300213"/>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1076</a:t>
            </a:r>
          </a:p>
        </p:txBody>
      </p:sp>
      <p:sp>
        <p:nvSpPr>
          <p:cNvPr id="34" name="Rectangle 8">
            <a:extLst>
              <a:ext uri="{FF2B5EF4-FFF2-40B4-BE49-F238E27FC236}">
                <a16:creationId xmlns:a16="http://schemas.microsoft.com/office/drawing/2014/main" id="{64BFE1C4-9319-A743-A42F-C7DEB70C2EB2}"/>
              </a:ext>
            </a:extLst>
          </p:cNvPr>
          <p:cNvSpPr/>
          <p:nvPr/>
        </p:nvSpPr>
        <p:spPr>
          <a:xfrm>
            <a:off x="9490690" y="1843653"/>
            <a:ext cx="411480" cy="228600"/>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78</a:t>
            </a:r>
          </a:p>
        </p:txBody>
      </p:sp>
      <p:sp>
        <p:nvSpPr>
          <p:cNvPr id="35" name="Rectangle 10">
            <a:extLst>
              <a:ext uri="{FF2B5EF4-FFF2-40B4-BE49-F238E27FC236}">
                <a16:creationId xmlns:a16="http://schemas.microsoft.com/office/drawing/2014/main" id="{3A889A3C-561F-904A-BF21-DEBC5FA386CD}"/>
              </a:ext>
            </a:extLst>
          </p:cNvPr>
          <p:cNvSpPr/>
          <p:nvPr/>
        </p:nvSpPr>
        <p:spPr>
          <a:xfrm>
            <a:off x="9490690" y="2561593"/>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66</a:t>
            </a:r>
          </a:p>
        </p:txBody>
      </p:sp>
      <p:sp>
        <p:nvSpPr>
          <p:cNvPr id="36" name="Rectangle 12">
            <a:extLst>
              <a:ext uri="{FF2B5EF4-FFF2-40B4-BE49-F238E27FC236}">
                <a16:creationId xmlns:a16="http://schemas.microsoft.com/office/drawing/2014/main" id="{899BAAEA-A8F0-314A-BFED-8BAA088EAC52}"/>
              </a:ext>
            </a:extLst>
          </p:cNvPr>
          <p:cNvSpPr/>
          <p:nvPr/>
        </p:nvSpPr>
        <p:spPr>
          <a:xfrm>
            <a:off x="9490690" y="3300213"/>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1247</a:t>
            </a:r>
          </a:p>
        </p:txBody>
      </p:sp>
      <p:sp>
        <p:nvSpPr>
          <p:cNvPr id="38" name="Rectangle 8">
            <a:extLst>
              <a:ext uri="{FF2B5EF4-FFF2-40B4-BE49-F238E27FC236}">
                <a16:creationId xmlns:a16="http://schemas.microsoft.com/office/drawing/2014/main" id="{AC0CDF42-6831-4EE2-BB90-C4B94F2924B4}"/>
              </a:ext>
            </a:extLst>
          </p:cNvPr>
          <p:cNvSpPr/>
          <p:nvPr/>
        </p:nvSpPr>
        <p:spPr>
          <a:xfrm>
            <a:off x="10544757" y="1843653"/>
            <a:ext cx="411480" cy="228600"/>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39" name="Rectangle 10">
            <a:extLst>
              <a:ext uri="{FF2B5EF4-FFF2-40B4-BE49-F238E27FC236}">
                <a16:creationId xmlns:a16="http://schemas.microsoft.com/office/drawing/2014/main" id="{64D1402B-3EEA-4980-B5F6-FCB803B957A4}"/>
              </a:ext>
            </a:extLst>
          </p:cNvPr>
          <p:cNvSpPr/>
          <p:nvPr/>
        </p:nvSpPr>
        <p:spPr>
          <a:xfrm>
            <a:off x="10544757" y="2561593"/>
            <a:ext cx="41148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106</a:t>
            </a:r>
          </a:p>
        </p:txBody>
      </p:sp>
      <p:sp>
        <p:nvSpPr>
          <p:cNvPr id="40" name="Rectangle 12">
            <a:extLst>
              <a:ext uri="{FF2B5EF4-FFF2-40B4-BE49-F238E27FC236}">
                <a16:creationId xmlns:a16="http://schemas.microsoft.com/office/drawing/2014/main" id="{5100AFA5-999C-40A5-B19F-B9AF6A90EE6E}"/>
              </a:ext>
            </a:extLst>
          </p:cNvPr>
          <p:cNvSpPr/>
          <p:nvPr/>
        </p:nvSpPr>
        <p:spPr>
          <a:xfrm>
            <a:off x="10544757" y="3300213"/>
            <a:ext cx="502920" cy="228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1212</a:t>
            </a:r>
          </a:p>
        </p:txBody>
      </p:sp>
    </p:spTree>
    <p:custDataLst>
      <p:tags r:id="rId1"/>
    </p:custDataLst>
    <p:extLst>
      <p:ext uri="{BB962C8B-B14F-4D97-AF65-F5344CB8AC3E}">
        <p14:creationId xmlns:p14="http://schemas.microsoft.com/office/powerpoint/2010/main" val="16159059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Autofit/>
          </a:bodyPr>
          <a:lstStyle/>
          <a:p>
            <a:r>
              <a:rPr lang="en-US" sz="3600" b="0"/>
              <a:t>Sample High School Fall 2016</a:t>
            </a:r>
            <a:br>
              <a:rPr lang="en-US" sz="4000"/>
            </a:br>
            <a:r>
              <a:rPr lang="en-US" altLang="en-US" sz="4000"/>
              <a:t>SRSS-IE Externalizing Results: Grade Level</a:t>
            </a:r>
          </a:p>
        </p:txBody>
      </p:sp>
      <p:graphicFrame>
        <p:nvGraphicFramePr>
          <p:cNvPr id="6" name="Content Placeholder 5" title="SRSS-IE data table">
            <a:extLst>
              <a:ext uri="{FF2B5EF4-FFF2-40B4-BE49-F238E27FC236}">
                <a16:creationId xmlns:a16="http://schemas.microsoft.com/office/drawing/2014/main" id="{6675311B-37DB-424B-89E0-E796906AA061}"/>
              </a:ext>
            </a:extLst>
          </p:cNvPr>
          <p:cNvGraphicFramePr>
            <a:graphicFrameLocks noGrp="1"/>
          </p:cNvGraphicFramePr>
          <p:nvPr>
            <p:ph idx="1"/>
          </p:nvPr>
        </p:nvGraphicFramePr>
        <p:xfrm>
          <a:off x="838200" y="1825625"/>
          <a:ext cx="10515600" cy="4602480"/>
        </p:xfrm>
        <a:graphic>
          <a:graphicData uri="http://schemas.openxmlformats.org/drawingml/2006/table">
            <a:tbl>
              <a:tblPr firstRow="1" bandRow="1">
                <a:tableStyleId>{5C22544A-7EE6-4342-B048-85BDC9FD1C3A}</a:tableStyleId>
              </a:tblPr>
              <a:tblGrid>
                <a:gridCol w="1474149">
                  <a:extLst>
                    <a:ext uri="{9D8B030D-6E8A-4147-A177-3AD203B41FA5}">
                      <a16:colId xmlns:a16="http://schemas.microsoft.com/office/drawing/2014/main" val="20000"/>
                    </a:ext>
                  </a:extLst>
                </a:gridCol>
                <a:gridCol w="1670703">
                  <a:extLst>
                    <a:ext uri="{9D8B030D-6E8A-4147-A177-3AD203B41FA5}">
                      <a16:colId xmlns:a16="http://schemas.microsoft.com/office/drawing/2014/main" val="20001"/>
                    </a:ext>
                  </a:extLst>
                </a:gridCol>
                <a:gridCol w="2456916">
                  <a:extLst>
                    <a:ext uri="{9D8B030D-6E8A-4147-A177-3AD203B41FA5}">
                      <a16:colId xmlns:a16="http://schemas.microsoft.com/office/drawing/2014/main" val="20002"/>
                    </a:ext>
                  </a:extLst>
                </a:gridCol>
                <a:gridCol w="2555193">
                  <a:extLst>
                    <a:ext uri="{9D8B030D-6E8A-4147-A177-3AD203B41FA5}">
                      <a16:colId xmlns:a16="http://schemas.microsoft.com/office/drawing/2014/main" val="20003"/>
                    </a:ext>
                  </a:extLst>
                </a:gridCol>
                <a:gridCol w="2358639">
                  <a:extLst>
                    <a:ext uri="{9D8B030D-6E8A-4147-A177-3AD203B41FA5}">
                      <a16:colId xmlns:a16="http://schemas.microsoft.com/office/drawing/2014/main" val="20004"/>
                    </a:ext>
                  </a:extLst>
                </a:gridCol>
              </a:tblGrid>
              <a:tr h="762001">
                <a:tc>
                  <a:txBody>
                    <a:bodyPr/>
                    <a:lstStyle/>
                    <a:p>
                      <a:pPr algn="ctr"/>
                      <a:r>
                        <a:rPr lang="en-US" sz="2400">
                          <a:solidFill>
                            <a:schemeClr val="tx1"/>
                          </a:solidFill>
                          <a:latin typeface="+mn-lt"/>
                        </a:rPr>
                        <a:t>Grade Level</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a:solidFill>
                            <a:schemeClr val="tx1"/>
                          </a:solidFill>
                          <a:latin typeface="+mn-lt"/>
                        </a:rPr>
                        <a:t>N</a:t>
                      </a:r>
                    </a:p>
                    <a:p>
                      <a:pPr algn="ctr"/>
                      <a:r>
                        <a:rPr lang="en-US" sz="2400">
                          <a:solidFill>
                            <a:schemeClr val="tx1"/>
                          </a:solidFill>
                          <a:latin typeface="+mn-lt"/>
                        </a:rPr>
                        <a:t>Screened</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latin typeface="+mn-lt"/>
                        </a:rPr>
                        <a:t>Low  </a:t>
                      </a:r>
                    </a:p>
                    <a:p>
                      <a:pPr algn="ctr"/>
                      <a:r>
                        <a:rPr lang="en-US" sz="2400" i="1">
                          <a:latin typeface="+mn-lt"/>
                        </a:rPr>
                        <a:t>n</a:t>
                      </a:r>
                      <a:r>
                        <a:rPr lang="en-US" sz="2400" i="0" baseline="0">
                          <a:latin typeface="+mn-lt"/>
                        </a:rPr>
                        <a:t> (%)</a:t>
                      </a:r>
                      <a:endParaRPr lang="en-US" sz="2400" i="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400">
                          <a:solidFill>
                            <a:schemeClr val="tx1"/>
                          </a:solidFill>
                          <a:latin typeface="+mn-lt"/>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latin typeface="+mn-lt"/>
                        </a:rPr>
                        <a:t>n</a:t>
                      </a:r>
                      <a:r>
                        <a:rPr lang="en-US" sz="2400" i="0" baseline="0">
                          <a:solidFill>
                            <a:schemeClr val="tx1"/>
                          </a:solidFill>
                          <a:latin typeface="+mn-lt"/>
                        </a:rPr>
                        <a:t> (%)</a:t>
                      </a:r>
                      <a:endParaRPr lang="en-US" sz="2400" i="0">
                        <a:solidFill>
                          <a:schemeClr val="tx1"/>
                        </a:solidFill>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a:latin typeface="+mn-lt"/>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latin typeface="+mn-lt"/>
                        </a:rPr>
                        <a:t>n</a:t>
                      </a:r>
                      <a:r>
                        <a:rPr lang="en-US" sz="2400" i="0" baseline="0">
                          <a:latin typeface="+mn-lt"/>
                        </a:rPr>
                        <a:t> (%)</a:t>
                      </a:r>
                      <a:endParaRPr lang="en-US" sz="2400" i="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65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latin typeface="+mn-lt"/>
                        </a:rPr>
                        <a:t>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397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353</a:t>
                      </a:r>
                    </a:p>
                    <a:p>
                      <a:pPr algn="ctr"/>
                      <a:r>
                        <a:rPr lang="en-US" sz="2800">
                          <a:solidFill>
                            <a:schemeClr val="tx1"/>
                          </a:solidFill>
                          <a:latin typeface="+mn-lt"/>
                        </a:rPr>
                        <a:t>(88.9%)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(6.1%)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latin typeface="+mn-lt"/>
                        </a:rPr>
                        <a:t>10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428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388</a:t>
                      </a:r>
                    </a:p>
                    <a:p>
                      <a:pPr algn="ctr"/>
                      <a:r>
                        <a:rPr lang="en-US" sz="2800">
                          <a:solidFill>
                            <a:schemeClr val="tx1"/>
                          </a:solidFill>
                          <a:latin typeface="+mn-lt"/>
                        </a:rPr>
                        <a:t>(90.7%)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(3.3%)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(6.1%)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algn="ctr"/>
                      <a:r>
                        <a:rPr lang="en-US" sz="2800">
                          <a:latin typeface="+mn-lt"/>
                        </a:rPr>
                        <a:t>11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396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353</a:t>
                      </a:r>
                    </a:p>
                    <a:p>
                      <a:pPr algn="ctr"/>
                      <a:r>
                        <a:rPr lang="en-US" sz="2800">
                          <a:solidFill>
                            <a:schemeClr val="tx1"/>
                          </a:solidFill>
                          <a:latin typeface="+mn-lt"/>
                        </a:rPr>
                        <a:t>(89.1%)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(4.0%)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(6.8%)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8484">
                <a:tc>
                  <a:txBody>
                    <a:bodyPr/>
                    <a:lstStyle/>
                    <a:p>
                      <a:pPr algn="ctr"/>
                      <a:r>
                        <a:rPr lang="en-US" sz="2800">
                          <a:latin typeface="+mn-lt"/>
                        </a:rPr>
                        <a:t>12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317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mn-lt"/>
                        </a:rPr>
                        <a:t>293</a:t>
                      </a:r>
                    </a:p>
                    <a:p>
                      <a:pPr algn="ctr"/>
                      <a:r>
                        <a:rPr lang="en-US" sz="2800">
                          <a:solidFill>
                            <a:schemeClr val="tx1"/>
                          </a:solidFill>
                          <a:latin typeface="+mn-lt"/>
                        </a:rPr>
                        <a:t>(92.4%)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(3.2%)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(4.4%)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8881494"/>
                  </a:ext>
                </a:extLst>
              </a:tr>
            </a:tbl>
          </a:graphicData>
        </a:graphic>
      </p:graphicFrame>
    </p:spTree>
    <p:custDataLst>
      <p:tags r:id="rId1"/>
    </p:custDataLst>
    <p:extLst>
      <p:ext uri="{BB962C8B-B14F-4D97-AF65-F5344CB8AC3E}">
        <p14:creationId xmlns:p14="http://schemas.microsoft.com/office/powerpoint/2010/main" val="258375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title"/>
          </p:nvPr>
        </p:nvSpPr>
        <p:spPr/>
        <p:txBody>
          <a:bodyPr>
            <a:noAutofit/>
          </a:bodyPr>
          <a:lstStyle/>
          <a:p>
            <a:pPr eaLnBrk="1" hangingPunct="1">
              <a:defRPr/>
            </a:pPr>
            <a:r>
              <a:rPr lang="en-US"/>
              <a:t>Strengths and Difficulties Questionnaire</a:t>
            </a:r>
          </a:p>
        </p:txBody>
      </p:sp>
      <p:sp>
        <p:nvSpPr>
          <p:cNvPr id="5" name="Content Placeholder 4"/>
          <p:cNvSpPr>
            <a:spLocks noGrp="1"/>
          </p:cNvSpPr>
          <p:nvPr>
            <p:ph idx="1"/>
          </p:nvPr>
        </p:nvSpPr>
        <p:spPr>
          <a:xfrm>
            <a:off x="2365917" y="520933"/>
            <a:ext cx="10515600" cy="4351338"/>
          </a:xfrm>
        </p:spPr>
        <p:txBody>
          <a:bodyPr rtlCol="0">
            <a:normAutofit fontScale="92500" lnSpcReduction="20000"/>
          </a:bodyPr>
          <a:lstStyle/>
          <a:p>
            <a:pPr marL="274320" indent="-274320" eaLnBrk="1" fontAlgn="auto" hangingPunct="1">
              <a:spcAft>
                <a:spcPts val="0"/>
              </a:spcAft>
              <a:defRPr/>
            </a:pPr>
            <a:endParaRPr lang="en-US"/>
          </a:p>
          <a:p>
            <a:pPr marL="274320" indent="-274320" eaLnBrk="1" fontAlgn="auto" hangingPunct="1">
              <a:spcAft>
                <a:spcPts val="0"/>
              </a:spcAft>
              <a:defRPr/>
            </a:pPr>
            <a:endParaRPr lang="en-US"/>
          </a:p>
          <a:p>
            <a:pPr marL="274320" indent="-274320" eaLnBrk="1" fontAlgn="auto" hangingPunct="1">
              <a:spcAft>
                <a:spcPts val="0"/>
              </a:spcAft>
              <a:defRPr/>
            </a:pPr>
            <a:endParaRPr lang="en-US"/>
          </a:p>
          <a:p>
            <a:pPr marL="274320" indent="-274320" eaLnBrk="1" fontAlgn="auto" hangingPunct="1">
              <a:spcAft>
                <a:spcPts val="0"/>
              </a:spcAft>
              <a:defRPr/>
            </a:pPr>
            <a:endParaRPr lang="en-US"/>
          </a:p>
          <a:p>
            <a:pPr marL="274320" indent="-274320" eaLnBrk="1" fontAlgn="auto" hangingPunct="1">
              <a:spcAft>
                <a:spcPts val="0"/>
              </a:spcAft>
              <a:defRPr/>
            </a:pPr>
            <a:endParaRPr lang="en-US"/>
          </a:p>
          <a:p>
            <a:pPr marL="274320" indent="-274320" eaLnBrk="1" fontAlgn="auto" hangingPunct="1">
              <a:spcAft>
                <a:spcPts val="0"/>
              </a:spcAft>
              <a:defRPr/>
            </a:pPr>
            <a:endParaRPr lang="en-US"/>
          </a:p>
          <a:p>
            <a:pPr marL="0" indent="0" eaLnBrk="1" fontAlgn="auto" hangingPunct="1">
              <a:spcAft>
                <a:spcPts val="0"/>
              </a:spcAft>
              <a:buFont typeface="Brush Script MT" pitchFamily="66" charset="0"/>
              <a:buNone/>
              <a:defRPr/>
            </a:pPr>
            <a:endParaRPr lang="en-US"/>
          </a:p>
          <a:p>
            <a:pPr marL="0" indent="0" algn="ctr">
              <a:buNone/>
              <a:defRPr/>
            </a:pPr>
            <a:r>
              <a:rPr lang="en-US" sz="2800">
                <a:solidFill>
                  <a:prstClr val="black"/>
                </a:solidFill>
              </a:rPr>
              <a:t>Available from sdqinfo.org</a:t>
            </a:r>
            <a:endParaRPr lang="en-US"/>
          </a:p>
          <a:p>
            <a:pPr marL="0" indent="0" algn="ctr" eaLnBrk="1" fontAlgn="auto" hangingPunct="1">
              <a:spcAft>
                <a:spcPts val="0"/>
              </a:spcAft>
              <a:buFont typeface="Brush Script MT" pitchFamily="66" charset="0"/>
              <a:buNone/>
              <a:defRPr/>
            </a:pPr>
            <a:endParaRPr lang="en-US" sz="2800"/>
          </a:p>
          <a:p>
            <a:pPr marL="0" indent="0" algn="ctr" eaLnBrk="1" fontAlgn="auto" hangingPunct="1">
              <a:spcAft>
                <a:spcPts val="0"/>
              </a:spcAft>
              <a:buFont typeface="Brush Script MT" pitchFamily="66" charset="0"/>
              <a:buNone/>
              <a:defRPr/>
            </a:pPr>
            <a:r>
              <a:rPr lang="en-US" sz="2800"/>
              <a:t>(SDQ; Goodman, 1997)</a:t>
            </a:r>
          </a:p>
        </p:txBody>
      </p:sp>
      <p:pic>
        <p:nvPicPr>
          <p:cNvPr id="6" name="Picture 1" title="Bar graph: 80% green, 15% yellow, 5% red">
            <a:extLst>
              <a:ext uri="{FF2B5EF4-FFF2-40B4-BE49-F238E27FC236}">
                <a16:creationId xmlns:a16="http://schemas.microsoft.com/office/drawing/2014/main" id="{E9167A07-317B-BB40-A069-621CC833DA28}"/>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943888" y="2559813"/>
            <a:ext cx="2844057" cy="334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72859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247185" y="175135"/>
            <a:ext cx="10515600" cy="1325563"/>
          </a:xfrm>
        </p:spPr>
        <p:txBody>
          <a:bodyPr>
            <a:noAutofit/>
          </a:bodyPr>
          <a:lstStyle/>
          <a:p>
            <a:pPr eaLnBrk="1" hangingPunct="1"/>
            <a:r>
              <a:rPr lang="en-US">
                <a:cs typeface="Times New Roman" panose="02020603050405020304" pitchFamily="18" charset="0"/>
              </a:rPr>
              <a:t>SDQ: Screening Results by Domain</a:t>
            </a:r>
            <a:br>
              <a:rPr lang="en-US">
                <a:cs typeface="Times New Roman" panose="02020603050405020304" pitchFamily="18" charset="0"/>
              </a:rPr>
            </a:br>
            <a:r>
              <a:rPr lang="en-US">
                <a:cs typeface="Times New Roman" panose="02020603050405020304" pitchFamily="18" charset="0"/>
              </a:rPr>
              <a:t>Elementary School Winter 2009</a:t>
            </a:r>
          </a:p>
        </p:txBody>
      </p:sp>
      <p:graphicFrame>
        <p:nvGraphicFramePr>
          <p:cNvPr id="92163" name="Object 4" title="SDQ data graph"/>
          <p:cNvGraphicFramePr>
            <a:graphicFrameLocks noGrp="1" noChangeAspect="1"/>
          </p:cNvGraphicFramePr>
          <p:nvPr>
            <p:ph idx="1"/>
            <p:extLst>
              <p:ext uri="{D42A27DB-BD31-4B8C-83A1-F6EECF244321}">
                <p14:modId xmlns:p14="http://schemas.microsoft.com/office/powerpoint/2010/main" val="3354425680"/>
              </p:ext>
            </p:extLst>
          </p:nvPr>
        </p:nvGraphicFramePr>
        <p:xfrm>
          <a:off x="2530815" y="1208737"/>
          <a:ext cx="7437437" cy="5378240"/>
        </p:xfrm>
        <a:graphic>
          <a:graphicData uri="http://schemas.openxmlformats.org/presentationml/2006/ole">
            <mc:AlternateContent xmlns:mc="http://schemas.openxmlformats.org/markup-compatibility/2006">
              <mc:Choice xmlns:v="urn:schemas-microsoft-com:vml" Requires="v">
                <p:oleObj name="Chart" r:id="rId4" imgW="8153304" imgH="5895833" progId="MSGraph.Chart.8">
                  <p:embed followColorScheme="full"/>
                </p:oleObj>
              </mc:Choice>
              <mc:Fallback>
                <p:oleObj name="Chart" r:id="rId4" imgW="8153304" imgH="5895833" progId="MSGraph.Chart.8">
                  <p:embed followColorScheme="full"/>
                  <p:pic>
                    <p:nvPicPr>
                      <p:cNvPr id="92163" name="Object 4" title="SDQ data graph"/>
                      <p:cNvPicPr>
                        <a:picLocks noGrp="1" noChangeAspect="1" noChangeArrowheads="1"/>
                      </p:cNvPicPr>
                      <p:nvPr/>
                    </p:nvPicPr>
                    <p:blipFill>
                      <a:blip r:embed="rId5"/>
                      <a:srcRect/>
                      <a:stretch>
                        <a:fillRect/>
                      </a:stretch>
                    </p:blipFill>
                    <p:spPr bwMode="auto">
                      <a:xfrm>
                        <a:off x="2530815" y="1208737"/>
                        <a:ext cx="7437437" cy="5378240"/>
                      </a:xfrm>
                      <a:prstGeom prst="rect">
                        <a:avLst/>
                      </a:prstGeom>
                      <a:noFill/>
                      <a:ln>
                        <a:noFill/>
                      </a:ln>
                    </p:spPr>
                  </p:pic>
                </p:oleObj>
              </mc:Fallback>
            </mc:AlternateContent>
          </a:graphicData>
        </a:graphic>
      </p:graphicFrame>
      <p:sp>
        <p:nvSpPr>
          <p:cNvPr id="5" name="TextBox 4"/>
          <p:cNvSpPr txBox="1"/>
          <p:nvPr/>
        </p:nvSpPr>
        <p:spPr>
          <a:xfrm>
            <a:off x="2485178" y="2777923"/>
            <a:ext cx="461665" cy="2140227"/>
          </a:xfrm>
          <a:prstGeom prst="rect">
            <a:avLst/>
          </a:prstGeom>
          <a:noFill/>
        </p:spPr>
        <p:txBody>
          <a:bodyPr vert="vert270" wrap="square">
            <a:spAutoFit/>
          </a:bodyPr>
          <a:lstStyle/>
          <a:p>
            <a:pPr>
              <a:defRPr/>
            </a:pPr>
            <a:r>
              <a:rPr lang="en-US" sz="1800">
                <a:solidFill>
                  <a:prstClr val="black"/>
                </a:solidFill>
              </a:rPr>
              <a:t>Percent of Students</a:t>
            </a:r>
          </a:p>
        </p:txBody>
      </p:sp>
      <p:sp>
        <p:nvSpPr>
          <p:cNvPr id="92165" name="Text Box 12"/>
          <p:cNvSpPr txBox="1">
            <a:spLocks noChangeArrowheads="1"/>
          </p:cNvSpPr>
          <p:nvPr/>
        </p:nvSpPr>
        <p:spPr bwMode="auto">
          <a:xfrm>
            <a:off x="4300089" y="6240034"/>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800">
                <a:solidFill>
                  <a:prstClr val="black"/>
                </a:solidFill>
                <a:latin typeface="+mj-lt"/>
              </a:rPr>
              <a:t>Subscale</a:t>
            </a:r>
          </a:p>
        </p:txBody>
      </p:sp>
      <p:sp>
        <p:nvSpPr>
          <p:cNvPr id="2" name="TextBox 1"/>
          <p:cNvSpPr txBox="1"/>
          <p:nvPr/>
        </p:nvSpPr>
        <p:spPr>
          <a:xfrm>
            <a:off x="0" y="6609921"/>
            <a:ext cx="12192000" cy="246221"/>
          </a:xfrm>
          <a:prstGeom prst="rect">
            <a:avLst/>
          </a:prstGeom>
          <a:noFill/>
        </p:spPr>
        <p:txBody>
          <a:bodyPr wrap="square" rtlCol="0">
            <a:spAutoFit/>
          </a:bodyPr>
          <a:lstStyle/>
          <a:p>
            <a:r>
              <a:rPr lang="en-US" sz="1000">
                <a:solidFill>
                  <a:schemeClr val="bg2"/>
                </a:solidFill>
              </a:rPr>
              <a:t>Source: Adapted from Figure 5.2, p. 162 in Lane, K. L., Menzies, H. M., Oakes, W. P., &amp; </a:t>
            </a:r>
            <a:r>
              <a:rPr lang="en-US" sz="1000" err="1">
                <a:solidFill>
                  <a:schemeClr val="bg2"/>
                </a:solidFill>
              </a:rPr>
              <a:t>Kalberg</a:t>
            </a:r>
            <a:r>
              <a:rPr lang="en-US" sz="1000">
                <a:solidFill>
                  <a:schemeClr val="bg2"/>
                </a:solidFill>
              </a:rPr>
              <a:t>, J. R. (2012). </a:t>
            </a:r>
            <a:r>
              <a:rPr lang="en-US" sz="1000" i="1">
                <a:solidFill>
                  <a:schemeClr val="bg2"/>
                </a:solidFill>
              </a:rPr>
              <a:t>Systematic screenings of behavior to support instruction: From preschool to high school</a:t>
            </a:r>
            <a:r>
              <a:rPr lang="en-US" sz="1000">
                <a:solidFill>
                  <a:schemeClr val="bg2"/>
                </a:solidFill>
              </a:rPr>
              <a:t>. Guilford.</a:t>
            </a:r>
          </a:p>
        </p:txBody>
      </p:sp>
    </p:spTree>
    <p:custDataLst>
      <p:tags r:id="rId1"/>
    </p:custDataLst>
    <p:extLst>
      <p:ext uri="{BB962C8B-B14F-4D97-AF65-F5344CB8AC3E}">
        <p14:creationId xmlns:p14="http://schemas.microsoft.com/office/powerpoint/2010/main" val="1024755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325563"/>
          </a:xfrm>
        </p:spPr>
        <p:txBody>
          <a:bodyPr/>
          <a:lstStyle/>
          <a:p>
            <a:r>
              <a:rPr lang="en-US"/>
              <a:t>Open your school’s Google Drive folder online</a:t>
            </a:r>
          </a:p>
        </p:txBody>
      </p:sp>
      <p:sp>
        <p:nvSpPr>
          <p:cNvPr id="5" name="Content Placeholder 4"/>
          <p:cNvSpPr>
            <a:spLocks noGrp="1"/>
          </p:cNvSpPr>
          <p:nvPr>
            <p:ph idx="1"/>
          </p:nvPr>
        </p:nvSpPr>
        <p:spPr>
          <a:xfrm>
            <a:off x="838200" y="1825625"/>
            <a:ext cx="7259198" cy="4351338"/>
          </a:xfrm>
        </p:spPr>
        <p:txBody>
          <a:bodyPr>
            <a:noAutofit/>
          </a:bodyPr>
          <a:lstStyle/>
          <a:p>
            <a:r>
              <a:rPr lang="en-US" dirty="0"/>
              <a:t>Open the “Ci3T Blueprint Materials” folder</a:t>
            </a:r>
          </a:p>
          <a:p>
            <a:r>
              <a:rPr lang="en-US" dirty="0"/>
              <a:t>Find </a:t>
            </a:r>
            <a:r>
              <a:rPr lang="en-US" dirty="0">
                <a:solidFill>
                  <a:schemeClr val="tx2"/>
                </a:solidFill>
              </a:rPr>
              <a:t>Ci3T Blueprint A Primary (Tier 1) Plan</a:t>
            </a:r>
          </a:p>
          <a:p>
            <a:r>
              <a:rPr lang="en-US" dirty="0"/>
              <a:t>Right-click and select “Rename”</a:t>
            </a:r>
          </a:p>
          <a:p>
            <a:pPr lvl="1"/>
            <a:r>
              <a:rPr lang="en-US" dirty="0"/>
              <a:t>Update the end of the file name to today’s date</a:t>
            </a:r>
          </a:p>
          <a:p>
            <a:pPr lvl="1"/>
            <a:r>
              <a:rPr lang="en-US" dirty="0"/>
              <a:t>Add your school initials in the front</a:t>
            </a:r>
          </a:p>
          <a:p>
            <a:r>
              <a:rPr lang="en-US" dirty="0"/>
              <a:t>and/or open the doc and click </a:t>
            </a:r>
            <a:r>
              <a:rPr lang="en-US" i="1" dirty="0">
                <a:solidFill>
                  <a:schemeClr val="tx2"/>
                </a:solidFill>
              </a:rPr>
              <a:t>File &gt; Version history &gt; Name current version </a:t>
            </a:r>
            <a:r>
              <a:rPr lang="en-US" dirty="0"/>
              <a:t>and type today’s date</a:t>
            </a:r>
          </a:p>
        </p:txBody>
      </p:sp>
      <p:pic>
        <p:nvPicPr>
          <p:cNvPr id="10" name="Content Placeholder 9" title="Laptop computer">
            <a:extLst>
              <a:ext uri="{FF2B5EF4-FFF2-40B4-BE49-F238E27FC236}">
                <a16:creationId xmlns:a16="http://schemas.microsoft.com/office/drawing/2014/main" id="{B68FAB7C-F125-0D42-AAE2-756F22C4EDA2}"/>
              </a:ext>
            </a:extLst>
          </p:cNvPr>
          <p:cNvPicPr>
            <a:picLocks noGrp="1" noChangeAspect="1"/>
          </p:cNvPicPr>
          <p:nvPr>
            <p:ph sz="half" idx="4294967295"/>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0397" y="1851777"/>
            <a:ext cx="4518617" cy="4084811"/>
          </a:xfrm>
          <a:prstGeom prst="rect">
            <a:avLst/>
          </a:prstGeom>
        </p:spPr>
      </p:pic>
      <p:pic>
        <p:nvPicPr>
          <p:cNvPr id="9" name="Picture 8">
            <a:extLst>
              <a:ext uri="{FF2B5EF4-FFF2-40B4-BE49-F238E27FC236}">
                <a16:creationId xmlns:a16="http://schemas.microsoft.com/office/drawing/2014/main" id="{275EF9B8-18AB-6A48-A213-2E9DE50116AA}"/>
              </a:ext>
            </a:extLst>
          </p:cNvPr>
          <p:cNvPicPr>
            <a:picLocks noChangeAspect="1"/>
          </p:cNvPicPr>
          <p:nvPr/>
        </p:nvPicPr>
        <p:blipFill>
          <a:blip r:embed="rId6"/>
          <a:srcRect b="12272"/>
          <a:stretch>
            <a:fillRect/>
          </a:stretch>
        </p:blipFill>
        <p:spPr>
          <a:xfrm>
            <a:off x="4573249" y="2775743"/>
            <a:ext cx="2303801" cy="538957"/>
          </a:xfrm>
          <a:prstGeom prst="rect">
            <a:avLst/>
          </a:prstGeom>
        </p:spPr>
      </p:pic>
      <p:sp>
        <p:nvSpPr>
          <p:cNvPr id="2" name="TextBox 1">
            <a:extLst>
              <a:ext uri="{FF2B5EF4-FFF2-40B4-BE49-F238E27FC236}">
                <a16:creationId xmlns:a16="http://schemas.microsoft.com/office/drawing/2014/main" id="{8220916E-1D7C-4FD5-8DF4-C30E11C84857}"/>
              </a:ext>
            </a:extLst>
          </p:cNvPr>
          <p:cNvSpPr txBox="1"/>
          <p:nvPr/>
        </p:nvSpPr>
        <p:spPr>
          <a:xfrm>
            <a:off x="3042831" y="5944317"/>
            <a:ext cx="6106339" cy="338554"/>
          </a:xfrm>
          <a:prstGeom prst="rect">
            <a:avLst/>
          </a:prstGeom>
          <a:solidFill>
            <a:schemeClr val="bg1">
              <a:lumMod val="95000"/>
            </a:schemeClr>
          </a:solidFill>
          <a:effectLst>
            <a:glow rad="63500">
              <a:schemeClr val="accent5">
                <a:satMod val="175000"/>
                <a:alpha val="40000"/>
              </a:schemeClr>
            </a:glow>
          </a:effectLst>
        </p:spPr>
        <p:txBody>
          <a:bodyPr wrap="square" rtlCol="0">
            <a:spAutoFit/>
          </a:bodyPr>
          <a:lstStyle/>
          <a:p>
            <a:pPr algn="ctr"/>
            <a:r>
              <a:rPr lang="en-US" sz="1600" b="1"/>
              <a:t>Ex: </a:t>
            </a:r>
            <a:r>
              <a:rPr lang="en-US" sz="1600" b="1">
                <a:solidFill>
                  <a:srgbClr val="FF0000"/>
                </a:solidFill>
              </a:rPr>
              <a:t>P_LES </a:t>
            </a:r>
            <a:r>
              <a:rPr lang="en-US" sz="1600" b="1">
                <a:solidFill>
                  <a:schemeClr val="accent5"/>
                </a:solidFill>
              </a:rPr>
              <a:t>Ci3T-Blueprint-A-Primary-Tier-1-Plan</a:t>
            </a:r>
            <a:r>
              <a:rPr lang="en-US" sz="1600" b="1">
                <a:solidFill>
                  <a:srgbClr val="FF0000"/>
                </a:solidFill>
              </a:rPr>
              <a:t> 2027 01 13</a:t>
            </a:r>
          </a:p>
        </p:txBody>
      </p:sp>
    </p:spTree>
    <p:custDataLst>
      <p:tags r:id="rId1"/>
    </p:custDataLst>
    <p:extLst>
      <p:ext uri="{BB962C8B-B14F-4D97-AF65-F5344CB8AC3E}">
        <p14:creationId xmlns:p14="http://schemas.microsoft.com/office/powerpoint/2010/main" val="21554735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885DE-8220-6D42-9881-6308479888D3}"/>
              </a:ext>
            </a:extLst>
          </p:cNvPr>
          <p:cNvSpPr>
            <a:spLocks noGrp="1"/>
          </p:cNvSpPr>
          <p:nvPr>
            <p:ph type="title"/>
          </p:nvPr>
        </p:nvSpPr>
        <p:spPr>
          <a:xfrm>
            <a:off x="838200" y="365125"/>
            <a:ext cx="10515600" cy="1325563"/>
          </a:xfrm>
        </p:spPr>
        <p:txBody>
          <a:bodyPr>
            <a:noAutofit/>
          </a:bodyPr>
          <a:lstStyle/>
          <a:p>
            <a:r>
              <a:rPr lang="en-US"/>
              <a:t>SDQ Results: 2nd Grade Student</a:t>
            </a:r>
          </a:p>
        </p:txBody>
      </p:sp>
      <p:graphicFrame>
        <p:nvGraphicFramePr>
          <p:cNvPr id="287804" name="Group 60" title="SDQ data table"/>
          <p:cNvGraphicFramePr>
            <a:graphicFrameLocks noGrp="1"/>
          </p:cNvGraphicFramePr>
          <p:nvPr>
            <p:extLst>
              <p:ext uri="{D42A27DB-BD31-4B8C-83A1-F6EECF244321}">
                <p14:modId xmlns:p14="http://schemas.microsoft.com/office/powerpoint/2010/main" val="4075219187"/>
              </p:ext>
            </p:extLst>
          </p:nvPr>
        </p:nvGraphicFramePr>
        <p:xfrm>
          <a:off x="838200" y="1574941"/>
          <a:ext cx="10515600" cy="5012827"/>
        </p:xfrm>
        <a:graphic>
          <a:graphicData uri="http://schemas.openxmlformats.org/drawingml/2006/table">
            <a:tbl>
              <a:tblPr/>
              <a:tblGrid>
                <a:gridCol w="2719872">
                  <a:extLst>
                    <a:ext uri="{9D8B030D-6E8A-4147-A177-3AD203B41FA5}">
                      <a16:colId xmlns:a16="http://schemas.microsoft.com/office/drawing/2014/main" val="20000"/>
                    </a:ext>
                  </a:extLst>
                </a:gridCol>
                <a:gridCol w="1630067">
                  <a:extLst>
                    <a:ext uri="{9D8B030D-6E8A-4147-A177-3AD203B41FA5}">
                      <a16:colId xmlns:a16="http://schemas.microsoft.com/office/drawing/2014/main" val="20001"/>
                    </a:ext>
                  </a:extLst>
                </a:gridCol>
                <a:gridCol w="2175898">
                  <a:extLst>
                    <a:ext uri="{9D8B030D-6E8A-4147-A177-3AD203B41FA5}">
                      <a16:colId xmlns:a16="http://schemas.microsoft.com/office/drawing/2014/main" val="20002"/>
                    </a:ext>
                  </a:extLst>
                </a:gridCol>
                <a:gridCol w="1995810">
                  <a:extLst>
                    <a:ext uri="{9D8B030D-6E8A-4147-A177-3AD203B41FA5}">
                      <a16:colId xmlns:a16="http://schemas.microsoft.com/office/drawing/2014/main" val="20003"/>
                    </a:ext>
                  </a:extLst>
                </a:gridCol>
                <a:gridCol w="1993953">
                  <a:extLst>
                    <a:ext uri="{9D8B030D-6E8A-4147-A177-3AD203B41FA5}">
                      <a16:colId xmlns:a16="http://schemas.microsoft.com/office/drawing/2014/main" val="20004"/>
                    </a:ext>
                  </a:extLst>
                </a:gridCol>
              </a:tblGrid>
              <a:tr h="1069975">
                <a:tc>
                  <a:txBody>
                    <a:bodyPr/>
                    <a:lstStyle/>
                    <a:p>
                      <a:pPr marL="0" marR="0" lvl="0" indent="0" algn="l" defTabSz="914400" rtl="0" eaLnBrk="1" fontAlgn="base" latinLnBrk="0" hangingPunct="1">
                        <a:lnSpc>
                          <a:spcPct val="100000"/>
                        </a:lnSpc>
                        <a:spcBef>
                          <a:spcPts val="700"/>
                        </a:spcBef>
                        <a:spcAft>
                          <a:spcPct val="0"/>
                        </a:spcAft>
                        <a:buClr>
                          <a:schemeClr val="accent1"/>
                        </a:buClr>
                        <a:buSzPct val="65000"/>
                        <a:buFont typeface="Wingdings" pitchFamily="2" charset="2"/>
                        <a:buNone/>
                        <a:tabLst/>
                      </a:pPr>
                      <a:r>
                        <a:rPr kumimoji="0" lang="en-US" sz="1900" b="1" i="0" u="none" strike="noStrike" cap="none" normalizeH="0" baseline="0">
                          <a:ln>
                            <a:noFill/>
                          </a:ln>
                          <a:solidFill>
                            <a:schemeClr val="bg1"/>
                          </a:solidFill>
                          <a:effectLst/>
                          <a:latin typeface="+mn-lt"/>
                        </a:rPr>
                        <a:t>Domain</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base" latinLnBrk="0" hangingPunct="1">
                        <a:lnSpc>
                          <a:spcPct val="100000"/>
                        </a:lnSpc>
                        <a:spcBef>
                          <a:spcPts val="700"/>
                        </a:spcBef>
                        <a:spcAft>
                          <a:spcPct val="0"/>
                        </a:spcAft>
                        <a:buClr>
                          <a:schemeClr val="accent1"/>
                        </a:buClr>
                        <a:buSzPct val="65000"/>
                        <a:buFont typeface="Wingdings" pitchFamily="2" charset="2"/>
                        <a:buNone/>
                        <a:tabLst/>
                      </a:pPr>
                      <a:r>
                        <a:rPr kumimoji="0" lang="en-US" sz="1900" b="1" i="0" u="none" strike="noStrike" cap="none" normalizeH="0" baseline="0">
                          <a:ln>
                            <a:noFill/>
                          </a:ln>
                          <a:solidFill>
                            <a:schemeClr val="bg1"/>
                          </a:solidFill>
                          <a:effectLst/>
                          <a:latin typeface="+mn-lt"/>
                        </a:rPr>
                        <a:t>No. of Students Screened</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base" latinLnBrk="0" hangingPunct="1">
                        <a:lnSpc>
                          <a:spcPct val="100000"/>
                        </a:lnSpc>
                        <a:spcBef>
                          <a:spcPts val="700"/>
                        </a:spcBef>
                        <a:spcAft>
                          <a:spcPct val="0"/>
                        </a:spcAft>
                        <a:buClr>
                          <a:schemeClr val="accent1"/>
                        </a:buClr>
                        <a:buSzPct val="65000"/>
                        <a:buFont typeface="Wingdings" pitchFamily="2" charset="2"/>
                        <a:buNone/>
                        <a:tabLst/>
                      </a:pPr>
                      <a:r>
                        <a:rPr kumimoji="0" lang="en-US" sz="1900" b="1" i="0" u="none" strike="noStrike" cap="none" normalizeH="0" baseline="0">
                          <a:ln>
                            <a:noFill/>
                          </a:ln>
                          <a:solidFill>
                            <a:schemeClr val="bg1"/>
                          </a:solidFill>
                          <a:effectLst/>
                          <a:latin typeface="+mn-lt"/>
                        </a:rPr>
                        <a:t>Normal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700"/>
                        </a:spcBef>
                        <a:spcAft>
                          <a:spcPct val="0"/>
                        </a:spcAft>
                        <a:buClr>
                          <a:schemeClr val="accent1"/>
                        </a:buClr>
                        <a:buSzPct val="65000"/>
                        <a:buFont typeface="Wingdings" pitchFamily="2" charset="2"/>
                        <a:buNone/>
                        <a:tabLst/>
                      </a:pPr>
                      <a:r>
                        <a:rPr kumimoji="0" lang="en-US" sz="1900" b="1" i="0" u="none" strike="noStrike" cap="none" normalizeH="0" baseline="0">
                          <a:ln>
                            <a:noFill/>
                          </a:ln>
                          <a:solidFill>
                            <a:schemeClr val="tx1"/>
                          </a:solidFill>
                          <a:effectLst/>
                          <a:latin typeface="+mn-lt"/>
                        </a:rPr>
                        <a:t>Borderline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ts val="700"/>
                        </a:spcBef>
                        <a:spcAft>
                          <a:spcPct val="0"/>
                        </a:spcAft>
                        <a:buClr>
                          <a:schemeClr val="accent1"/>
                        </a:buClr>
                        <a:buSzPct val="65000"/>
                        <a:buFont typeface="Wingdings" pitchFamily="2" charset="2"/>
                        <a:buNone/>
                        <a:tabLst/>
                      </a:pPr>
                      <a:r>
                        <a:rPr kumimoji="0" lang="en-US" sz="1900" b="1" i="0" u="none" strike="noStrike" cap="none" normalizeH="0" baseline="0">
                          <a:ln>
                            <a:noFill/>
                          </a:ln>
                          <a:solidFill>
                            <a:schemeClr val="bg1"/>
                          </a:solidFill>
                          <a:effectLst/>
                          <a:latin typeface="+mn-lt"/>
                        </a:rPr>
                        <a:t>Abnormal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0"/>
                  </a:ext>
                </a:extLst>
              </a:tr>
              <a:tr h="657142">
                <a:tc>
                  <a:txBody>
                    <a:bodyPr/>
                    <a:lstStyle/>
                    <a:p>
                      <a:pPr marL="0" marR="0" lvl="0" indent="0" algn="l" defTabSz="914400" rtl="0" eaLnBrk="1" fontAlgn="base" latinLnBrk="0" hangingPunct="1">
                        <a:lnSpc>
                          <a:spcPct val="100000"/>
                        </a:lnSpc>
                        <a:spcBef>
                          <a:spcPts val="700"/>
                        </a:spcBef>
                        <a:spcAft>
                          <a:spcPct val="0"/>
                        </a:spcAft>
                        <a:buClr>
                          <a:schemeClr val="accent1"/>
                        </a:buClr>
                        <a:buSzPct val="65000"/>
                        <a:buFont typeface="Wingdings" pitchFamily="2" charset="2"/>
                        <a:buNone/>
                        <a:tabLst/>
                      </a:pPr>
                      <a:r>
                        <a:rPr kumimoji="0" lang="en-US" sz="2000" b="0" i="0" u="none" strike="noStrike" cap="none" normalizeH="0" baseline="0">
                          <a:ln>
                            <a:noFill/>
                          </a:ln>
                          <a:solidFill>
                            <a:schemeClr val="tx1"/>
                          </a:solidFill>
                          <a:effectLst/>
                          <a:latin typeface="+mn-lt"/>
                        </a:rPr>
                        <a:t>Total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N=77</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n=40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(51.95%)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n=12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(15.58%)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n=25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(32.47%)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7142">
                <a:tc>
                  <a:txBody>
                    <a:bodyPr/>
                    <a:lstStyle/>
                    <a:p>
                      <a:pPr marL="0" marR="0" lvl="0" indent="0" algn="l" defTabSz="914400" rtl="0" eaLnBrk="1" fontAlgn="base" latinLnBrk="0" hangingPunct="1">
                        <a:lnSpc>
                          <a:spcPct val="100000"/>
                        </a:lnSpc>
                        <a:spcBef>
                          <a:spcPts val="700"/>
                        </a:spcBef>
                        <a:spcAft>
                          <a:spcPct val="0"/>
                        </a:spcAft>
                        <a:buClr>
                          <a:schemeClr val="accent1"/>
                        </a:buClr>
                        <a:buSzPct val="65000"/>
                        <a:buFont typeface="Wingdings" pitchFamily="2" charset="2"/>
                        <a:buNone/>
                        <a:tabLst/>
                      </a:pPr>
                      <a:r>
                        <a:rPr kumimoji="0" lang="en-US" sz="2000" b="0" i="0" u="none" strike="noStrike" cap="none" normalizeH="0" baseline="0">
                          <a:ln>
                            <a:noFill/>
                          </a:ln>
                          <a:solidFill>
                            <a:schemeClr val="tx1"/>
                          </a:solidFill>
                          <a:effectLst/>
                          <a:latin typeface="+mn-lt"/>
                        </a:rPr>
                        <a:t>Emotional Symptoms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N=78</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n=64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(82.05%)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n=3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(3.85%)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n=11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(14.10%)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7142">
                <a:tc>
                  <a:txBody>
                    <a:bodyPr/>
                    <a:lstStyle/>
                    <a:p>
                      <a:pPr marL="0" marR="0" lvl="0" indent="0" algn="l" defTabSz="914400" rtl="0" eaLnBrk="1" fontAlgn="base" latinLnBrk="0" hangingPunct="1">
                        <a:lnSpc>
                          <a:spcPct val="100000"/>
                        </a:lnSpc>
                        <a:spcBef>
                          <a:spcPts val="700"/>
                        </a:spcBef>
                        <a:spcAft>
                          <a:spcPct val="0"/>
                        </a:spcAft>
                        <a:buClr>
                          <a:schemeClr val="accent1"/>
                        </a:buClr>
                        <a:buSzPct val="65000"/>
                        <a:buFont typeface="Wingdings" pitchFamily="2" charset="2"/>
                        <a:buNone/>
                        <a:tabLst/>
                      </a:pPr>
                      <a:r>
                        <a:rPr kumimoji="0" lang="en-US" sz="2000" b="0" i="0" u="none" strike="noStrike" cap="none" normalizeH="0" baseline="0">
                          <a:ln>
                            <a:noFill/>
                          </a:ln>
                          <a:solidFill>
                            <a:schemeClr val="tx1"/>
                          </a:solidFill>
                          <a:effectLst/>
                          <a:latin typeface="+mn-lt"/>
                        </a:rPr>
                        <a:t>Conduct Problems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N=78</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n=37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(47.44%)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n=7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(8.97%)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n=34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(43.59%)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7142">
                <a:tc>
                  <a:txBody>
                    <a:bodyPr/>
                    <a:lstStyle/>
                    <a:p>
                      <a:pPr marL="0" marR="0" lvl="0" indent="0" algn="l" defTabSz="914400" rtl="0" eaLnBrk="1" fontAlgn="base" latinLnBrk="0" hangingPunct="1">
                        <a:lnSpc>
                          <a:spcPct val="100000"/>
                        </a:lnSpc>
                        <a:spcBef>
                          <a:spcPts val="700"/>
                        </a:spcBef>
                        <a:spcAft>
                          <a:spcPct val="0"/>
                        </a:spcAft>
                        <a:buClr>
                          <a:schemeClr val="accent1"/>
                        </a:buClr>
                        <a:buSzPct val="65000"/>
                        <a:buFont typeface="Wingdings" pitchFamily="2" charset="2"/>
                        <a:buNone/>
                        <a:tabLst/>
                      </a:pPr>
                      <a:r>
                        <a:rPr kumimoji="0" lang="en-US" sz="2000" b="0" i="0" u="none" strike="noStrike" cap="none" normalizeH="0" baseline="0">
                          <a:ln>
                            <a:noFill/>
                          </a:ln>
                          <a:solidFill>
                            <a:schemeClr val="tx1"/>
                          </a:solidFill>
                          <a:effectLst/>
                          <a:latin typeface="+mn-lt"/>
                        </a:rPr>
                        <a:t>Hyperactivity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N=78</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n=51</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(65.38%)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n=5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(6.41%)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n=22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(28.21%)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7142">
                <a:tc>
                  <a:txBody>
                    <a:bodyPr/>
                    <a:lstStyle/>
                    <a:p>
                      <a:pPr marL="0" marR="0" lvl="0" indent="0" algn="l" defTabSz="914400" rtl="0" eaLnBrk="1" fontAlgn="base" latinLnBrk="0" hangingPunct="1">
                        <a:lnSpc>
                          <a:spcPct val="100000"/>
                        </a:lnSpc>
                        <a:spcBef>
                          <a:spcPts val="700"/>
                        </a:spcBef>
                        <a:spcAft>
                          <a:spcPct val="0"/>
                        </a:spcAft>
                        <a:buClr>
                          <a:schemeClr val="accent1"/>
                        </a:buClr>
                        <a:buSzPct val="65000"/>
                        <a:buFont typeface="Wingdings" pitchFamily="2" charset="2"/>
                        <a:buNone/>
                        <a:tabLst/>
                      </a:pPr>
                      <a:r>
                        <a:rPr kumimoji="0" lang="en-US" sz="2000" b="0" i="0" u="none" strike="noStrike" cap="none" normalizeH="0" baseline="0">
                          <a:ln>
                            <a:noFill/>
                          </a:ln>
                          <a:solidFill>
                            <a:schemeClr val="tx1"/>
                          </a:solidFill>
                          <a:effectLst/>
                          <a:latin typeface="+mn-lt"/>
                        </a:rPr>
                        <a:t>Peer Problems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N=77</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n=54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(70.13%)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n=11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(14.29%)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n=12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(15.58%)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57142">
                <a:tc>
                  <a:txBody>
                    <a:bodyPr/>
                    <a:lstStyle/>
                    <a:p>
                      <a:pPr marL="0" marR="0" lvl="0" indent="0" algn="l" defTabSz="914400" rtl="0" eaLnBrk="1" fontAlgn="base" latinLnBrk="0" hangingPunct="1">
                        <a:lnSpc>
                          <a:spcPct val="100000"/>
                        </a:lnSpc>
                        <a:spcBef>
                          <a:spcPts val="700"/>
                        </a:spcBef>
                        <a:spcAft>
                          <a:spcPct val="0"/>
                        </a:spcAft>
                        <a:buClr>
                          <a:schemeClr val="accent1"/>
                        </a:buClr>
                        <a:buSzPct val="65000"/>
                        <a:buFont typeface="Wingdings" pitchFamily="2" charset="2"/>
                        <a:buNone/>
                        <a:tabLst/>
                      </a:pPr>
                      <a:r>
                        <a:rPr kumimoji="0" lang="en-US" sz="2000" b="0" i="0" u="none" strike="noStrike" cap="none" normalizeH="0" baseline="0">
                          <a:ln>
                            <a:noFill/>
                          </a:ln>
                          <a:solidFill>
                            <a:schemeClr val="tx1"/>
                          </a:solidFill>
                          <a:effectLst/>
                          <a:latin typeface="+mn-lt"/>
                        </a:rPr>
                        <a:t>Prosocial Behavior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N=78</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n=64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(82.05%)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n=3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(3.85%)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n=11 </a:t>
                      </a:r>
                    </a:p>
                    <a:p>
                      <a:pPr marL="0" marR="0" lvl="0" indent="0" algn="ctr" defTabSz="914400" rtl="0" eaLnBrk="1" fontAlgn="base" latinLnBrk="0" hangingPunct="1">
                        <a:lnSpc>
                          <a:spcPct val="100000"/>
                        </a:lnSpc>
                        <a:spcBef>
                          <a:spcPct val="0"/>
                        </a:spcBef>
                        <a:spcAft>
                          <a:spcPct val="0"/>
                        </a:spcAft>
                        <a:buClr>
                          <a:schemeClr val="accent2"/>
                        </a:buClr>
                        <a:buSzPct val="60000"/>
                        <a:buFontTx/>
                        <a:buNone/>
                        <a:tabLst/>
                      </a:pPr>
                      <a:r>
                        <a:rPr kumimoji="0" lang="en-US" sz="1500" b="0" i="0" u="none" strike="noStrike" cap="none" normalizeH="0" baseline="0">
                          <a:ln>
                            <a:noFill/>
                          </a:ln>
                          <a:solidFill>
                            <a:schemeClr val="tx1"/>
                          </a:solidFill>
                          <a:effectLst/>
                          <a:latin typeface="+mn-lt"/>
                        </a:rPr>
                        <a:t>(14.10%)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6912C2EC-E7D7-B5D8-E7D1-0BA006677DB9}"/>
              </a:ext>
            </a:extLst>
          </p:cNvPr>
          <p:cNvSpPr txBox="1"/>
          <p:nvPr/>
        </p:nvSpPr>
        <p:spPr>
          <a:xfrm>
            <a:off x="2817471" y="6581001"/>
            <a:ext cx="3639138" cy="276999"/>
          </a:xfrm>
          <a:prstGeom prst="rect">
            <a:avLst/>
          </a:prstGeom>
          <a:noFill/>
        </p:spPr>
        <p:txBody>
          <a:bodyPr wrap="none" rtlCol="0">
            <a:spAutoFit/>
          </a:bodyPr>
          <a:lstStyle/>
          <a:p>
            <a:r>
              <a:rPr lang="en-US" sz="1200">
                <a:solidFill>
                  <a:schemeClr val="bg2"/>
                </a:solidFill>
              </a:rPr>
              <a:t>* = number of students not rated (or missing items)</a:t>
            </a:r>
          </a:p>
        </p:txBody>
      </p:sp>
    </p:spTree>
    <p:custDataLst>
      <p:tags r:id="rId1"/>
    </p:custDataLst>
    <p:extLst>
      <p:ext uri="{BB962C8B-B14F-4D97-AF65-F5344CB8AC3E}">
        <p14:creationId xmlns:p14="http://schemas.microsoft.com/office/powerpoint/2010/main" val="1728603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title"/>
          </p:nvPr>
        </p:nvSpPr>
        <p:spPr>
          <a:xfrm>
            <a:off x="838200" y="365125"/>
            <a:ext cx="10515600" cy="1325563"/>
          </a:xfrm>
        </p:spPr>
        <p:txBody>
          <a:bodyPr>
            <a:noAutofit/>
          </a:bodyPr>
          <a:lstStyle/>
          <a:p>
            <a:r>
              <a:rPr lang="en-US"/>
              <a:t>BASC</a:t>
            </a:r>
            <a:r>
              <a:rPr lang="en-US" baseline="30000"/>
              <a:t>3</a:t>
            </a:r>
            <a:r>
              <a:rPr lang="en-US"/>
              <a:t> Behavioral and Emotional Screening Scale</a:t>
            </a:r>
            <a:r>
              <a:rPr lang="en-US" baseline="30000"/>
              <a:t>©</a:t>
            </a:r>
          </a:p>
        </p:txBody>
      </p:sp>
      <p:sp>
        <p:nvSpPr>
          <p:cNvPr id="5" name="Content Placeholder 4"/>
          <p:cNvSpPr>
            <a:spLocks noGrp="1"/>
          </p:cNvSpPr>
          <p:nvPr>
            <p:ph idx="1"/>
          </p:nvPr>
        </p:nvSpPr>
        <p:spPr>
          <a:xfrm>
            <a:off x="838200" y="1825625"/>
            <a:ext cx="10515600" cy="4351338"/>
          </a:xfrm>
        </p:spPr>
        <p:txBody>
          <a:bodyPr rtlCol="0">
            <a:noAutofit/>
          </a:bodyPr>
          <a:lstStyle/>
          <a:p>
            <a:pPr marL="4351338" indent="0" algn="ctr">
              <a:buNone/>
            </a:pPr>
            <a:endParaRPr lang="en-US"/>
          </a:p>
          <a:p>
            <a:pPr marL="4351338" indent="0" algn="ctr">
              <a:buNone/>
            </a:pPr>
            <a:endParaRPr lang="en-US"/>
          </a:p>
          <a:p>
            <a:pPr marL="4351338" indent="0" algn="ctr">
              <a:buNone/>
            </a:pPr>
            <a:endParaRPr lang="en-US"/>
          </a:p>
          <a:p>
            <a:pPr marL="4351338" indent="0" algn="ctr">
              <a:buNone/>
            </a:pPr>
            <a:r>
              <a:rPr lang="en-US"/>
              <a:t>Available from Pearson Education, </a:t>
            </a:r>
            <a:r>
              <a:rPr lang="en-US" err="1"/>
              <a:t>PsychCorp</a:t>
            </a:r>
            <a:r>
              <a:rPr lang="en-US" baseline="30000" err="1"/>
              <a:t>TM</a:t>
            </a:r>
            <a:r>
              <a:rPr lang="en-US"/>
              <a:t> </a:t>
            </a:r>
          </a:p>
          <a:p>
            <a:pPr marL="4351338" indent="0" algn="ctr">
              <a:buNone/>
            </a:pPr>
            <a:endParaRPr lang="en-US"/>
          </a:p>
          <a:p>
            <a:pPr marL="4351338" indent="0" algn="ctr">
              <a:buNone/>
            </a:pPr>
            <a:r>
              <a:rPr lang="en-US"/>
              <a:t>(BASC</a:t>
            </a:r>
            <a:r>
              <a:rPr lang="en-US" baseline="30000"/>
              <a:t>3</a:t>
            </a:r>
            <a:r>
              <a:rPr lang="en-US"/>
              <a:t> BESS; </a:t>
            </a:r>
          </a:p>
          <a:p>
            <a:pPr marL="4351338" indent="0" algn="ctr">
              <a:buNone/>
            </a:pPr>
            <a:r>
              <a:rPr lang="en-US" err="1"/>
              <a:t>Kamphaus</a:t>
            </a:r>
            <a:r>
              <a:rPr lang="en-US"/>
              <a:t> &amp; Reynolds, 2015)</a:t>
            </a:r>
          </a:p>
        </p:txBody>
      </p:sp>
      <p:sp>
        <p:nvSpPr>
          <p:cNvPr id="93189" name="Rectangle 1"/>
          <p:cNvSpPr>
            <a:spLocks noChangeArrowheads="1"/>
          </p:cNvSpPr>
          <p:nvPr/>
        </p:nvSpPr>
        <p:spPr bwMode="auto">
          <a:xfrm>
            <a:off x="6324601" y="6413500"/>
            <a:ext cx="333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a:solidFill>
                  <a:prstClr val="white"/>
                </a:solidFill>
              </a:rPr>
              <a:t>Copyright NCS Pearson, 2007</a:t>
            </a:r>
            <a:endParaRPr lang="en-US" sz="2000">
              <a:solidFill>
                <a:prstClr val="white"/>
              </a:solidFill>
            </a:endParaRPr>
          </a:p>
        </p:txBody>
      </p:sp>
      <p:pic>
        <p:nvPicPr>
          <p:cNvPr id="6" name="Picture 1" title="Bar graph: 80% green, 15% yellow, 5% red">
            <a:extLst>
              <a:ext uri="{FF2B5EF4-FFF2-40B4-BE49-F238E27FC236}">
                <a16:creationId xmlns:a16="http://schemas.microsoft.com/office/drawing/2014/main" id="{C6DBFB0C-58A4-A04D-A0B5-782BEF384D2A}"/>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838200" y="2831014"/>
            <a:ext cx="2844057" cy="334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97719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atin typeface="Bradley Hand ITC" pitchFamily="66" charset="0"/>
              </a:rPr>
              <a:t>BASC</a:t>
            </a:r>
            <a:r>
              <a:rPr lang="en-US" baseline="30000"/>
              <a:t>2</a:t>
            </a:r>
            <a:r>
              <a:rPr lang="en-US"/>
              <a:t> – Behavior and Emotional Screening Scale Spring 2012</a:t>
            </a:r>
          </a:p>
        </p:txBody>
      </p:sp>
      <p:graphicFrame>
        <p:nvGraphicFramePr>
          <p:cNvPr id="4" name="Content Placeholder 3" title="BASC-2 data graph"/>
          <p:cNvGraphicFramePr>
            <a:graphicFrameLocks noGrp="1"/>
          </p:cNvGraphicFramePr>
          <p:nvPr>
            <p:ph idx="1"/>
            <p:extLst>
              <p:ext uri="{D42A27DB-BD31-4B8C-83A1-F6EECF244321}">
                <p14:modId xmlns:p14="http://schemas.microsoft.com/office/powerpoint/2010/main" val="3357641123"/>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2441863" y="2518101"/>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 24</a:t>
            </a:r>
          </a:p>
        </p:txBody>
      </p:sp>
      <p:sp>
        <p:nvSpPr>
          <p:cNvPr id="6" name="Rectangle 5"/>
          <p:cNvSpPr/>
          <p:nvPr/>
        </p:nvSpPr>
        <p:spPr>
          <a:xfrm>
            <a:off x="2441863" y="2805438"/>
            <a:ext cx="7620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 67</a:t>
            </a:r>
          </a:p>
        </p:txBody>
      </p:sp>
      <p:sp>
        <p:nvSpPr>
          <p:cNvPr id="7" name="Rectangle 6"/>
          <p:cNvSpPr/>
          <p:nvPr/>
        </p:nvSpPr>
        <p:spPr>
          <a:xfrm>
            <a:off x="2441863" y="3136022"/>
            <a:ext cx="907473"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 533</a:t>
            </a:r>
          </a:p>
        </p:txBody>
      </p:sp>
      <p:sp>
        <p:nvSpPr>
          <p:cNvPr id="8" name="Rectangle 7"/>
          <p:cNvSpPr/>
          <p:nvPr/>
        </p:nvSpPr>
        <p:spPr>
          <a:xfrm>
            <a:off x="3067723" y="6030109"/>
            <a:ext cx="7047807"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prstClr val="black"/>
                </a:solidFill>
              </a:rPr>
              <a:t>N = 624                  n = 219                n = 202               n = 203</a:t>
            </a:r>
          </a:p>
        </p:txBody>
      </p:sp>
      <p:sp>
        <p:nvSpPr>
          <p:cNvPr id="9" name="TextBox 8"/>
          <p:cNvSpPr txBox="1"/>
          <p:nvPr/>
        </p:nvSpPr>
        <p:spPr>
          <a:xfrm>
            <a:off x="0" y="6457890"/>
            <a:ext cx="11084312" cy="400110"/>
          </a:xfrm>
          <a:prstGeom prst="rect">
            <a:avLst/>
          </a:prstGeom>
          <a:noFill/>
        </p:spPr>
        <p:txBody>
          <a:bodyPr wrap="square" rtlCol="0">
            <a:spAutoFit/>
          </a:bodyPr>
          <a:lstStyle/>
          <a:p>
            <a:pPr lvl="0" indent="-457200" eaLnBrk="0" fontAlgn="base" hangingPunct="0">
              <a:spcBef>
                <a:spcPct val="0"/>
              </a:spcBef>
              <a:spcAft>
                <a:spcPct val="0"/>
              </a:spcAft>
            </a:pPr>
            <a:r>
              <a:rPr lang="en-US" altLang="en-US" sz="1000">
                <a:solidFill>
                  <a:schemeClr val="bg2"/>
                </a:solidFill>
                <a:cs typeface="Times New Roman" panose="02020603050405020304" pitchFamily="18" charset="0"/>
              </a:rPr>
              <a:t>Lane, K. L., Oakes, W. P., Common, E. A., Brunsting, N., Zorigian, K., Hicks, T., &amp; Lane, N. A. (2019). A comparison between SRSS-IE and BASC-2 BESS scores at the middle school level. </a:t>
            </a:r>
            <a:r>
              <a:rPr lang="en-US" altLang="en-US" sz="1000" i="1">
                <a:solidFill>
                  <a:schemeClr val="bg2"/>
                </a:solidFill>
                <a:cs typeface="Times New Roman" panose="02020603050405020304" pitchFamily="18" charset="0"/>
              </a:rPr>
              <a:t>Behavioral Disorders, 44</a:t>
            </a:r>
            <a:r>
              <a:rPr lang="en-US" altLang="en-US" sz="1000">
                <a:solidFill>
                  <a:schemeClr val="bg2"/>
                </a:solidFill>
                <a:cs typeface="Times New Roman" panose="02020603050405020304" pitchFamily="18" charset="0"/>
              </a:rPr>
              <a:t>(3), 162-174.</a:t>
            </a:r>
            <a:endParaRPr lang="en-US" sz="1000">
              <a:solidFill>
                <a:schemeClr val="bg2"/>
              </a:solidFill>
            </a:endParaRPr>
          </a:p>
        </p:txBody>
      </p:sp>
    </p:spTree>
    <p:custDataLst>
      <p:tags r:id="rId1"/>
    </p:custDataLst>
    <p:extLst>
      <p:ext uri="{BB962C8B-B14F-4D97-AF65-F5344CB8AC3E}">
        <p14:creationId xmlns:p14="http://schemas.microsoft.com/office/powerpoint/2010/main" val="4101877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838200" y="365125"/>
            <a:ext cx="10515600" cy="1325563"/>
          </a:xfrm>
        </p:spPr>
        <p:txBody>
          <a:bodyPr>
            <a:noAutofit/>
          </a:bodyPr>
          <a:lstStyle/>
          <a:p>
            <a:r>
              <a:rPr lang="en-US"/>
              <a:t>Social Skills Improvement System – Performance Screening Guide</a:t>
            </a:r>
          </a:p>
        </p:txBody>
      </p:sp>
      <p:sp>
        <p:nvSpPr>
          <p:cNvPr id="5" name="Content Placeholder 4"/>
          <p:cNvSpPr>
            <a:spLocks noGrp="1"/>
          </p:cNvSpPr>
          <p:nvPr>
            <p:ph idx="1"/>
          </p:nvPr>
        </p:nvSpPr>
        <p:spPr>
          <a:xfrm>
            <a:off x="838200" y="1825625"/>
            <a:ext cx="10515600" cy="4351338"/>
          </a:xfrm>
        </p:spPr>
        <p:txBody>
          <a:bodyPr rtlCol="0">
            <a:noAutofit/>
          </a:bodyPr>
          <a:lstStyle/>
          <a:p>
            <a:pPr marL="4237038" indent="0" algn="ctr">
              <a:buNone/>
            </a:pPr>
            <a:endParaRPr lang="en-US"/>
          </a:p>
          <a:p>
            <a:pPr marL="4237038" indent="0" algn="ctr">
              <a:buNone/>
            </a:pPr>
            <a:endParaRPr lang="en-US"/>
          </a:p>
          <a:p>
            <a:pPr marL="4237038" indent="0" algn="ctr">
              <a:buNone/>
            </a:pPr>
            <a:endParaRPr lang="en-US"/>
          </a:p>
          <a:p>
            <a:pPr marL="4237038" indent="0" algn="ctr">
              <a:buNone/>
            </a:pPr>
            <a:endParaRPr lang="en-US"/>
          </a:p>
          <a:p>
            <a:pPr marL="4237038" indent="0" algn="ctr">
              <a:buNone/>
            </a:pPr>
            <a:endParaRPr lang="en-US"/>
          </a:p>
          <a:p>
            <a:pPr marL="4237038" indent="0" algn="ctr">
              <a:buNone/>
            </a:pPr>
            <a:r>
              <a:rPr lang="en-US"/>
              <a:t>Available from Pearson Education, </a:t>
            </a:r>
            <a:r>
              <a:rPr lang="en-US" err="1"/>
              <a:t>PsychCorp</a:t>
            </a:r>
            <a:r>
              <a:rPr lang="en-US" baseline="30000" err="1"/>
              <a:t>TM</a:t>
            </a:r>
            <a:r>
              <a:rPr lang="en-US"/>
              <a:t> </a:t>
            </a:r>
          </a:p>
          <a:p>
            <a:pPr marL="4237038" indent="0" algn="ctr">
              <a:buNone/>
            </a:pPr>
            <a:endParaRPr lang="en-US"/>
          </a:p>
          <a:p>
            <a:pPr marL="4237038" indent="0" algn="ctr">
              <a:buNone/>
            </a:pPr>
            <a:r>
              <a:rPr lang="en-US"/>
              <a:t>(</a:t>
            </a:r>
            <a:r>
              <a:rPr lang="en-US" err="1"/>
              <a:t>SSiS</a:t>
            </a:r>
            <a:r>
              <a:rPr lang="en-US"/>
              <a:t>-PSG; Elliott &amp; Gresham, 2007)</a:t>
            </a:r>
          </a:p>
        </p:txBody>
      </p:sp>
      <p:pic>
        <p:nvPicPr>
          <p:cNvPr id="6" name="Picture 1" title="Bar graph: 80% green, 15% yellow, 5% red">
            <a:extLst>
              <a:ext uri="{FF2B5EF4-FFF2-40B4-BE49-F238E27FC236}">
                <a16:creationId xmlns:a16="http://schemas.microsoft.com/office/drawing/2014/main" id="{82C760DF-7D9A-9249-ABE1-16E6DB94505F}"/>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838200" y="2675560"/>
            <a:ext cx="2844057" cy="334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129552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Social Skills Improvement System – Performance Screening Guide</a:t>
            </a:r>
            <a:br>
              <a:rPr lang="en-US"/>
            </a:br>
            <a:r>
              <a:rPr lang="en-US" sz="4000" b="0">
                <a:solidFill>
                  <a:schemeClr val="accent4"/>
                </a:solidFill>
              </a:rPr>
              <a:t>Spring 2012 – Total School</a:t>
            </a:r>
            <a:endParaRPr lang="en-US" b="0">
              <a:solidFill>
                <a:schemeClr val="accent4"/>
              </a:solidFill>
            </a:endParaRPr>
          </a:p>
        </p:txBody>
      </p:sp>
      <p:graphicFrame>
        <p:nvGraphicFramePr>
          <p:cNvPr id="4" name="Content Placeholder 3"/>
          <p:cNvGraphicFramePr>
            <a:graphicFrameLocks noGrp="1"/>
          </p:cNvGraphicFramePr>
          <p:nvPr>
            <p:ph idx="1"/>
          </p:nvPr>
        </p:nvGraphicFramePr>
        <p:xfrm>
          <a:off x="444660" y="1435261"/>
          <a:ext cx="11353800" cy="495630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952072" y="2470291"/>
            <a:ext cx="1005840"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N = 54</a:t>
            </a:r>
          </a:p>
        </p:txBody>
      </p:sp>
      <p:sp>
        <p:nvSpPr>
          <p:cNvPr id="6" name="Rectangle 5"/>
          <p:cNvSpPr/>
          <p:nvPr/>
        </p:nvSpPr>
        <p:spPr>
          <a:xfrm>
            <a:off x="3952072" y="2984341"/>
            <a:ext cx="100584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N = 223</a:t>
            </a:r>
          </a:p>
        </p:txBody>
      </p:sp>
      <p:sp>
        <p:nvSpPr>
          <p:cNvPr id="7" name="Rectangle 6"/>
          <p:cNvSpPr/>
          <p:nvPr/>
        </p:nvSpPr>
        <p:spPr>
          <a:xfrm>
            <a:off x="3952072" y="3516455"/>
            <a:ext cx="100584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N = 212</a:t>
            </a:r>
          </a:p>
        </p:txBody>
      </p:sp>
      <p:sp>
        <p:nvSpPr>
          <p:cNvPr id="8" name="Rectangle 7"/>
          <p:cNvSpPr/>
          <p:nvPr/>
        </p:nvSpPr>
        <p:spPr>
          <a:xfrm>
            <a:off x="2880581" y="5167544"/>
            <a:ext cx="7188138" cy="252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332038" algn="ctr"/>
                <a:tab pos="4283075" algn="ctr"/>
                <a:tab pos="6164263" algn="ctr"/>
              </a:tabLst>
            </a:pPr>
            <a:r>
              <a:rPr lang="en-US">
                <a:solidFill>
                  <a:prstClr val="black"/>
                </a:solidFill>
              </a:rPr>
              <a:t> n = 489	n = 490	n = 490	n = 489</a:t>
            </a:r>
          </a:p>
        </p:txBody>
      </p:sp>
      <p:sp>
        <p:nvSpPr>
          <p:cNvPr id="9" name="Rectangle 8"/>
          <p:cNvSpPr/>
          <p:nvPr/>
        </p:nvSpPr>
        <p:spPr>
          <a:xfrm>
            <a:off x="5872578" y="2470291"/>
            <a:ext cx="1005840"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N = 22</a:t>
            </a:r>
          </a:p>
        </p:txBody>
      </p:sp>
      <p:sp>
        <p:nvSpPr>
          <p:cNvPr id="10" name="Rectangle 9"/>
          <p:cNvSpPr/>
          <p:nvPr/>
        </p:nvSpPr>
        <p:spPr>
          <a:xfrm>
            <a:off x="5872578" y="2984341"/>
            <a:ext cx="100584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N = 233</a:t>
            </a:r>
          </a:p>
        </p:txBody>
      </p:sp>
      <p:sp>
        <p:nvSpPr>
          <p:cNvPr id="11" name="Rectangle 10"/>
          <p:cNvSpPr/>
          <p:nvPr/>
        </p:nvSpPr>
        <p:spPr>
          <a:xfrm>
            <a:off x="5872578" y="3516455"/>
            <a:ext cx="100584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N = 235</a:t>
            </a:r>
          </a:p>
        </p:txBody>
      </p:sp>
      <p:sp>
        <p:nvSpPr>
          <p:cNvPr id="12" name="Rectangle 11"/>
          <p:cNvSpPr/>
          <p:nvPr/>
        </p:nvSpPr>
        <p:spPr>
          <a:xfrm>
            <a:off x="7782483" y="2468067"/>
            <a:ext cx="1005840"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N = 35</a:t>
            </a:r>
          </a:p>
        </p:txBody>
      </p:sp>
      <p:sp>
        <p:nvSpPr>
          <p:cNvPr id="13" name="Rectangle 12"/>
          <p:cNvSpPr/>
          <p:nvPr/>
        </p:nvSpPr>
        <p:spPr>
          <a:xfrm>
            <a:off x="7782483" y="2982117"/>
            <a:ext cx="100584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N = 180</a:t>
            </a:r>
          </a:p>
        </p:txBody>
      </p:sp>
      <p:sp>
        <p:nvSpPr>
          <p:cNvPr id="14" name="Rectangle 13"/>
          <p:cNvSpPr/>
          <p:nvPr/>
        </p:nvSpPr>
        <p:spPr>
          <a:xfrm>
            <a:off x="7782483" y="3514231"/>
            <a:ext cx="100584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N = 275</a:t>
            </a:r>
          </a:p>
        </p:txBody>
      </p:sp>
      <p:sp>
        <p:nvSpPr>
          <p:cNvPr id="15" name="Rectangle 14"/>
          <p:cNvSpPr/>
          <p:nvPr/>
        </p:nvSpPr>
        <p:spPr>
          <a:xfrm>
            <a:off x="9702989" y="2468067"/>
            <a:ext cx="1005840"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N = 31</a:t>
            </a:r>
          </a:p>
        </p:txBody>
      </p:sp>
      <p:sp>
        <p:nvSpPr>
          <p:cNvPr id="16" name="Rectangle 15"/>
          <p:cNvSpPr/>
          <p:nvPr/>
        </p:nvSpPr>
        <p:spPr>
          <a:xfrm>
            <a:off x="9702989" y="2982117"/>
            <a:ext cx="100584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N = 187</a:t>
            </a:r>
          </a:p>
        </p:txBody>
      </p:sp>
      <p:sp>
        <p:nvSpPr>
          <p:cNvPr id="17" name="Rectangle 16"/>
          <p:cNvSpPr/>
          <p:nvPr/>
        </p:nvSpPr>
        <p:spPr>
          <a:xfrm>
            <a:off x="9702989" y="3514231"/>
            <a:ext cx="100584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N = 271</a:t>
            </a:r>
          </a:p>
        </p:txBody>
      </p:sp>
      <p:sp>
        <p:nvSpPr>
          <p:cNvPr id="18" name="TextBox 17"/>
          <p:cNvSpPr txBox="1"/>
          <p:nvPr/>
        </p:nvSpPr>
        <p:spPr>
          <a:xfrm>
            <a:off x="0" y="6460235"/>
            <a:ext cx="10544536" cy="400110"/>
          </a:xfrm>
          <a:prstGeom prst="rect">
            <a:avLst/>
          </a:prstGeom>
          <a:noFill/>
        </p:spPr>
        <p:txBody>
          <a:bodyPr wrap="square" rtlCol="0">
            <a:spAutoFit/>
          </a:bodyPr>
          <a:lstStyle/>
          <a:p>
            <a:r>
              <a:rPr lang="en-US" sz="1000">
                <a:solidFill>
                  <a:schemeClr val="bg2"/>
                </a:solidFill>
              </a:rPr>
              <a:t>Lane, K. L., Oakes, W. P., &amp; Magill, L. (2014). Primary prevention efforts: How do we implement and monitor the tier 1 component of our comprehensive, integrated, three-tiered (CI3T) model? </a:t>
            </a:r>
            <a:r>
              <a:rPr lang="en-US" sz="1000" i="1">
                <a:solidFill>
                  <a:schemeClr val="bg2"/>
                </a:solidFill>
              </a:rPr>
              <a:t>Preventing School Failure: Alternative Education for Children and Youth, 58</a:t>
            </a:r>
            <a:r>
              <a:rPr lang="en-US" sz="1000">
                <a:solidFill>
                  <a:schemeClr val="bg2"/>
                </a:solidFill>
              </a:rPr>
              <a:t>(3), 143-158.</a:t>
            </a:r>
          </a:p>
        </p:txBody>
      </p:sp>
    </p:spTree>
    <p:custDataLst>
      <p:tags r:id="rId1"/>
    </p:custDataLst>
    <p:extLst>
      <p:ext uri="{BB962C8B-B14F-4D97-AF65-F5344CB8AC3E}">
        <p14:creationId xmlns:p14="http://schemas.microsoft.com/office/powerpoint/2010/main" val="5503063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838200" y="365125"/>
            <a:ext cx="10515600" cy="1325563"/>
          </a:xfrm>
        </p:spPr>
        <p:txBody>
          <a:bodyPr>
            <a:noAutofit/>
          </a:bodyPr>
          <a:lstStyle/>
          <a:p>
            <a:r>
              <a:rPr lang="en-US"/>
              <a:t>Social, Academic, and Emotional Behavior Risk Screener</a:t>
            </a:r>
          </a:p>
        </p:txBody>
      </p:sp>
      <p:sp>
        <p:nvSpPr>
          <p:cNvPr id="5" name="Content Placeholder 4"/>
          <p:cNvSpPr>
            <a:spLocks noGrp="1"/>
          </p:cNvSpPr>
          <p:nvPr>
            <p:ph idx="1"/>
          </p:nvPr>
        </p:nvSpPr>
        <p:spPr>
          <a:xfrm>
            <a:off x="838200" y="1825625"/>
            <a:ext cx="10515600" cy="4351338"/>
          </a:xfrm>
        </p:spPr>
        <p:txBody>
          <a:bodyPr rtlCol="0">
            <a:noAutofit/>
          </a:bodyPr>
          <a:lstStyle/>
          <a:p>
            <a:pPr marL="5148263" indent="0" algn="ctr">
              <a:buNone/>
            </a:pPr>
            <a:endParaRPr lang="en-US"/>
          </a:p>
          <a:p>
            <a:pPr marL="5148263" indent="0" algn="ctr">
              <a:buNone/>
            </a:pPr>
            <a:endParaRPr lang="en-US"/>
          </a:p>
          <a:p>
            <a:pPr marL="5148263" indent="0" algn="ctr">
              <a:buNone/>
            </a:pPr>
            <a:endParaRPr lang="en-US"/>
          </a:p>
          <a:p>
            <a:pPr marL="5148263" indent="0" algn="ctr">
              <a:buNone/>
            </a:pPr>
            <a:endParaRPr lang="en-US"/>
          </a:p>
          <a:p>
            <a:pPr marL="5148263" indent="0" algn="ctr">
              <a:buNone/>
            </a:pPr>
            <a:r>
              <a:rPr lang="en-US"/>
              <a:t>Available from </a:t>
            </a:r>
            <a:r>
              <a:rPr lang="en-US" err="1"/>
              <a:t>Fastbridge</a:t>
            </a:r>
            <a:r>
              <a:rPr lang="en-US"/>
              <a:t> Learning</a:t>
            </a:r>
          </a:p>
          <a:p>
            <a:pPr marL="5148263" indent="0" algn="ctr">
              <a:buNone/>
            </a:pPr>
            <a:endParaRPr lang="en-US"/>
          </a:p>
          <a:p>
            <a:pPr marL="5148263" indent="0" algn="ctr">
              <a:buNone/>
            </a:pPr>
            <a:r>
              <a:rPr lang="en-US" sz="2400">
                <a:solidFill>
                  <a:schemeClr val="accent4"/>
                </a:solidFill>
              </a:rPr>
              <a:t>(SAEBRS; </a:t>
            </a:r>
            <a:r>
              <a:rPr lang="en-US" sz="2400" err="1">
                <a:solidFill>
                  <a:schemeClr val="accent4"/>
                </a:solidFill>
              </a:rPr>
              <a:t>Kilgus</a:t>
            </a:r>
            <a:r>
              <a:rPr lang="en-US" sz="2400">
                <a:solidFill>
                  <a:schemeClr val="accent4"/>
                </a:solidFill>
              </a:rPr>
              <a:t>, </a:t>
            </a:r>
            <a:r>
              <a:rPr lang="en-US" sz="2400" err="1">
                <a:solidFill>
                  <a:schemeClr val="accent4"/>
                </a:solidFill>
              </a:rPr>
              <a:t>Chafouleas</a:t>
            </a:r>
            <a:r>
              <a:rPr lang="en-US" sz="2400">
                <a:solidFill>
                  <a:schemeClr val="accent4"/>
                </a:solidFill>
              </a:rPr>
              <a:t>, &amp; Riley-Tillman, 2013)</a:t>
            </a:r>
          </a:p>
        </p:txBody>
      </p:sp>
      <p:pic>
        <p:nvPicPr>
          <p:cNvPr id="6" name="Picture 1" title="Bar graph: 80% green, 15% yellow, 5% red">
            <a:extLst>
              <a:ext uri="{FF2B5EF4-FFF2-40B4-BE49-F238E27FC236}">
                <a16:creationId xmlns:a16="http://schemas.microsoft.com/office/drawing/2014/main" id="{92525F2C-B4DD-5745-90A6-48DAC4E75120}"/>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838200" y="2719000"/>
            <a:ext cx="2844057" cy="334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66019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E3286E3-9960-E545-7730-3525AE8DA90A}"/>
              </a:ext>
            </a:extLst>
          </p:cNvPr>
          <p:cNvSpPr txBox="1">
            <a:spLocks/>
          </p:cNvSpPr>
          <p:nvPr/>
        </p:nvSpPr>
        <p:spPr>
          <a:xfrm>
            <a:off x="349868" y="323385"/>
            <a:ext cx="11593087" cy="656892"/>
          </a:xfrm>
        </p:spPr>
        <p:txBody>
          <a:bodyP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150" normalizeH="0" baseline="0" noProof="0">
                <a:ln>
                  <a:noFill/>
                </a:ln>
                <a:solidFill>
                  <a:srgbClr val="000000"/>
                </a:solidFill>
                <a:effectLst/>
                <a:uLnTx/>
                <a:uFillTx/>
                <a:latin typeface="+mn-lt"/>
                <a:ea typeface="+mj-ea"/>
                <a:cs typeface="+mj-cs"/>
              </a:rPr>
              <a:t>Sample Data: SAEBRS</a:t>
            </a:r>
            <a:endParaRPr kumimoji="0" lang="en-US" b="1" i="0" u="none" strike="noStrike" kern="1200" cap="none" spc="-150" normalizeH="0" baseline="0" noProof="0">
              <a:ln>
                <a:noFill/>
              </a:ln>
              <a:solidFill>
                <a:sysClr val="windowText" lastClr="000000"/>
              </a:solidFill>
              <a:effectLst/>
              <a:uLnTx/>
              <a:uFillTx/>
              <a:latin typeface="+mn-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a:noFill/>
                </a:ln>
                <a:solidFill>
                  <a:schemeClr val="accent4"/>
                </a:solidFill>
                <a:effectLst/>
                <a:uLnTx/>
                <a:uFillTx/>
                <a:latin typeface="+mn-lt"/>
                <a:ea typeface="+mj-ea"/>
                <a:cs typeface="+mj-cs"/>
              </a:rPr>
              <a:t>Large Urban Elementary</a:t>
            </a:r>
          </a:p>
        </p:txBody>
      </p:sp>
      <p:graphicFrame>
        <p:nvGraphicFramePr>
          <p:cNvPr id="9" name="Chart 8" title="SAEBRS data graph">
            <a:extLst>
              <a:ext uri="{FF2B5EF4-FFF2-40B4-BE49-F238E27FC236}">
                <a16:creationId xmlns:a16="http://schemas.microsoft.com/office/drawing/2014/main" id="{1FD0606A-8FFF-4439-B28F-E32EDB52EBA6}"/>
              </a:ext>
            </a:extLst>
          </p:cNvPr>
          <p:cNvGraphicFramePr/>
          <p:nvPr>
            <p:extLst>
              <p:ext uri="{D42A27DB-BD31-4B8C-83A1-F6EECF244321}">
                <p14:modId xmlns:p14="http://schemas.microsoft.com/office/powerpoint/2010/main" val="1220927091"/>
              </p:ext>
            </p:extLst>
          </p:nvPr>
        </p:nvGraphicFramePr>
        <p:xfrm>
          <a:off x="958991" y="1334527"/>
          <a:ext cx="10303741" cy="4698586"/>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3CDBB8BC-B68F-308B-EB8E-9CAD43B99B8A}"/>
              </a:ext>
            </a:extLst>
          </p:cNvPr>
          <p:cNvSpPr/>
          <p:nvPr/>
        </p:nvSpPr>
        <p:spPr>
          <a:xfrm>
            <a:off x="0" y="6304002"/>
            <a:ext cx="8966200" cy="553998"/>
          </a:xfrm>
          <a:prstGeom prst="rect">
            <a:avLst/>
          </a:prstGeom>
        </p:spPr>
        <p:txBody>
          <a:bodyPr wrap="square">
            <a:spAutoFit/>
          </a:bodyPr>
          <a:lstStyle/>
          <a:p>
            <a:r>
              <a:rPr lang="en-US" sz="1000" i="1">
                <a:solidFill>
                  <a:schemeClr val="bg2"/>
                </a:solidFill>
                <a:ea typeface="Calibri" panose="020F0502020204030204" pitchFamily="34" charset="0"/>
              </a:rPr>
              <a:t>Note.  </a:t>
            </a:r>
            <a:r>
              <a:rPr lang="en-US" sz="1000">
                <a:solidFill>
                  <a:schemeClr val="bg2"/>
                </a:solidFill>
                <a:ea typeface="Calibri" panose="020F0502020204030204" pitchFamily="34" charset="0"/>
              </a:rPr>
              <a:t>Percentage of students by risk category on the total scale and each subscale.  Developers found the two-step approach to subscale interpretation is the most defensible. </a:t>
            </a:r>
            <a:r>
              <a:rPr lang="en-US" sz="1000">
                <a:solidFill>
                  <a:schemeClr val="bg2"/>
                </a:solidFill>
                <a:cs typeface="Times New Roman" panose="02020603050405020304" pitchFamily="18" charset="0"/>
              </a:rPr>
              <a:t>Source</a:t>
            </a:r>
            <a:r>
              <a:rPr lang="en-US" sz="1000">
                <a:solidFill>
                  <a:schemeClr val="bg2"/>
                </a:solidFill>
              </a:rPr>
              <a:t>: Kilgus, S. P., von der </a:t>
            </a:r>
            <a:r>
              <a:rPr lang="en-US" sz="1000" err="1">
                <a:solidFill>
                  <a:schemeClr val="bg2"/>
                </a:solidFill>
              </a:rPr>
              <a:t>Embse</a:t>
            </a:r>
            <a:r>
              <a:rPr lang="en-US" sz="1000">
                <a:solidFill>
                  <a:schemeClr val="bg2"/>
                </a:solidFill>
              </a:rPr>
              <a:t>, N. P., Allen, A. N., Taylor, C. N., &amp; Eklund, K. (2018). Examining SAEBRS technical adequacy and the moderating influence of criterion type on cut score performance. </a:t>
            </a:r>
            <a:r>
              <a:rPr lang="en-US" sz="1000" i="1">
                <a:solidFill>
                  <a:schemeClr val="bg2"/>
                </a:solidFill>
              </a:rPr>
              <a:t>Remedial and Special Education, 39</a:t>
            </a:r>
            <a:r>
              <a:rPr lang="en-US" sz="1000">
                <a:solidFill>
                  <a:schemeClr val="bg2"/>
                </a:solidFill>
              </a:rPr>
              <a:t>, 377-388. doi:10.1177/0741932517748421</a:t>
            </a:r>
          </a:p>
        </p:txBody>
      </p:sp>
    </p:spTree>
    <p:custDataLst>
      <p:tags r:id="rId1"/>
    </p:custDataLst>
    <p:extLst>
      <p:ext uri="{BB962C8B-B14F-4D97-AF65-F5344CB8AC3E}">
        <p14:creationId xmlns:p14="http://schemas.microsoft.com/office/powerpoint/2010/main" val="3830032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title="SAEBRS data graph">
            <a:extLst>
              <a:ext uri="{FF2B5EF4-FFF2-40B4-BE49-F238E27FC236}">
                <a16:creationId xmlns:a16="http://schemas.microsoft.com/office/drawing/2014/main" id="{33B0CA7C-0614-7B06-0274-86233580D5A5}"/>
              </a:ext>
            </a:extLst>
          </p:cNvPr>
          <p:cNvGraphicFramePr/>
          <p:nvPr>
            <p:extLst>
              <p:ext uri="{D42A27DB-BD31-4B8C-83A1-F6EECF244321}">
                <p14:modId xmlns:p14="http://schemas.microsoft.com/office/powerpoint/2010/main" val="3171425424"/>
              </p:ext>
            </p:extLst>
          </p:nvPr>
        </p:nvGraphicFramePr>
        <p:xfrm>
          <a:off x="1029227" y="1000079"/>
          <a:ext cx="10219528" cy="544653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457C39DA-994A-0194-F215-91186F0E20E6}"/>
              </a:ext>
            </a:extLst>
          </p:cNvPr>
          <p:cNvSpPr txBox="1"/>
          <p:nvPr/>
        </p:nvSpPr>
        <p:spPr>
          <a:xfrm>
            <a:off x="0" y="6457890"/>
            <a:ext cx="9132425" cy="400110"/>
          </a:xfrm>
          <a:prstGeom prst="rect">
            <a:avLst/>
          </a:prstGeom>
          <a:noFill/>
        </p:spPr>
        <p:txBody>
          <a:bodyPr wrap="square" rtlCol="0">
            <a:spAutoFit/>
          </a:bodyPr>
          <a:lstStyle/>
          <a:p>
            <a:r>
              <a:rPr lang="en-US" sz="1000" err="1">
                <a:solidFill>
                  <a:schemeClr val="bg2"/>
                </a:solidFill>
                <a:latin typeface="+mj-lt"/>
              </a:rPr>
              <a:t>Kilgus</a:t>
            </a:r>
            <a:r>
              <a:rPr lang="en-US" sz="1000">
                <a:solidFill>
                  <a:schemeClr val="bg2"/>
                </a:solidFill>
                <a:latin typeface="+mj-lt"/>
              </a:rPr>
              <a:t>, S. P., von der </a:t>
            </a:r>
            <a:r>
              <a:rPr lang="en-US" sz="1000" err="1">
                <a:solidFill>
                  <a:schemeClr val="bg2"/>
                </a:solidFill>
                <a:latin typeface="+mj-lt"/>
              </a:rPr>
              <a:t>Embse</a:t>
            </a:r>
            <a:r>
              <a:rPr lang="en-US" sz="1000">
                <a:solidFill>
                  <a:schemeClr val="bg2"/>
                </a:solidFill>
                <a:latin typeface="+mj-lt"/>
              </a:rPr>
              <a:t>, N. P., Allen, A. N., Taylor, C. N., &amp; Eklund, K. (2018). Examining SAEBRS technical adequacy and the moderating influence of criterion type on cut score performance. </a:t>
            </a:r>
            <a:r>
              <a:rPr lang="en-US" sz="1000" i="1">
                <a:solidFill>
                  <a:schemeClr val="bg2"/>
                </a:solidFill>
                <a:latin typeface="+mj-lt"/>
              </a:rPr>
              <a:t>Remedial and Special Education, 39</a:t>
            </a:r>
            <a:r>
              <a:rPr lang="en-US" sz="1000">
                <a:solidFill>
                  <a:schemeClr val="bg2"/>
                </a:solidFill>
                <a:latin typeface="+mj-lt"/>
              </a:rPr>
              <a:t>, 377-388. doi:10.1177/0741932517748421</a:t>
            </a:r>
          </a:p>
        </p:txBody>
      </p:sp>
      <p:sp>
        <p:nvSpPr>
          <p:cNvPr id="2" name="Title 1">
            <a:extLst>
              <a:ext uri="{FF2B5EF4-FFF2-40B4-BE49-F238E27FC236}">
                <a16:creationId xmlns:a16="http://schemas.microsoft.com/office/drawing/2014/main" id="{54D81CD4-190C-7E6A-F704-013CBB46907A}"/>
              </a:ext>
            </a:extLst>
          </p:cNvPr>
          <p:cNvSpPr>
            <a:spLocks noGrp="1"/>
          </p:cNvSpPr>
          <p:nvPr>
            <p:ph type="title"/>
          </p:nvPr>
        </p:nvSpPr>
        <p:spPr>
          <a:xfrm>
            <a:off x="348758" y="179930"/>
            <a:ext cx="10515600" cy="1325563"/>
          </a:xfrm>
        </p:spPr>
        <p:txBody>
          <a:bodyPr>
            <a:normAutofit/>
          </a:bodyPr>
          <a:lstStyle/>
          <a:p>
            <a:pPr lvl="0">
              <a:defRPr/>
            </a:pPr>
            <a:r>
              <a:rPr lang="en-US" spc="0">
                <a:solidFill>
                  <a:srgbClr val="000000"/>
                </a:solidFill>
              </a:rPr>
              <a:t>Sample Data: SAEBRS</a:t>
            </a:r>
            <a:br>
              <a:rPr lang="en-US" spc="0">
                <a:solidFill>
                  <a:sysClr val="windowText" lastClr="000000"/>
                </a:solidFill>
              </a:rPr>
            </a:br>
            <a:r>
              <a:rPr lang="en-US" sz="3200" b="0" spc="0">
                <a:solidFill>
                  <a:schemeClr val="accent4"/>
                </a:solidFill>
              </a:rPr>
              <a:t>Large Urban Elementary - Fall</a:t>
            </a:r>
            <a:endParaRPr lang="en-US" sz="4800"/>
          </a:p>
        </p:txBody>
      </p:sp>
    </p:spTree>
    <p:custDataLst>
      <p:tags r:id="rId1"/>
    </p:custDataLst>
    <p:extLst>
      <p:ext uri="{BB962C8B-B14F-4D97-AF65-F5344CB8AC3E}">
        <p14:creationId xmlns:p14="http://schemas.microsoft.com/office/powerpoint/2010/main" val="37578934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2" name="Picture 1" title="Behavior screening tools at-a-glance">
            <a:extLst>
              <a:ext uri="{FF2B5EF4-FFF2-40B4-BE49-F238E27FC236}">
                <a16:creationId xmlns:a16="http://schemas.microsoft.com/office/drawing/2014/main" id="{B15C98CE-051C-82C2-FC16-6D83CED2F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5738" y="218257"/>
            <a:ext cx="5013434" cy="648797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14CE9152-F2F6-2826-EB6B-E354BEB7F4CE}"/>
              </a:ext>
            </a:extLst>
          </p:cNvPr>
          <p:cNvGrpSpPr/>
          <p:nvPr/>
        </p:nvGrpSpPr>
        <p:grpSpPr>
          <a:xfrm rot="21216813">
            <a:off x="7675617" y="1365564"/>
            <a:ext cx="3278796" cy="3214023"/>
            <a:chOff x="2336801" y="-477079"/>
            <a:chExt cx="7515616" cy="7138772"/>
          </a:xfrm>
        </p:grpSpPr>
        <p:pic>
          <p:nvPicPr>
            <p:cNvPr id="4" name="Picture 3" title="Sticky note">
              <a:extLst>
                <a:ext uri="{FF2B5EF4-FFF2-40B4-BE49-F238E27FC236}">
                  <a16:creationId xmlns:a16="http://schemas.microsoft.com/office/drawing/2014/main" id="{2322DC77-C9F6-9892-AAE0-39A18A4A1C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1" y="-1"/>
              <a:ext cx="7515616" cy="6661694"/>
            </a:xfrm>
            <a:prstGeom prst="rect">
              <a:avLst/>
            </a:prstGeom>
          </p:spPr>
        </p:pic>
        <p:pic>
          <p:nvPicPr>
            <p:cNvPr id="5" name="Picture 4" title="Push pin">
              <a:extLst>
                <a:ext uri="{FF2B5EF4-FFF2-40B4-BE49-F238E27FC236}">
                  <a16:creationId xmlns:a16="http://schemas.microsoft.com/office/drawing/2014/main" id="{C88102DF-D2C8-5CB2-5D1F-51F702774E4B}"/>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1" y="-477079"/>
              <a:ext cx="3142968" cy="2845098"/>
            </a:xfrm>
            <a:prstGeom prst="rect">
              <a:avLst/>
            </a:prstGeom>
          </p:spPr>
        </p:pic>
      </p:grpSp>
      <p:sp>
        <p:nvSpPr>
          <p:cNvPr id="6" name="TextBox 5">
            <a:extLst>
              <a:ext uri="{FF2B5EF4-FFF2-40B4-BE49-F238E27FC236}">
                <a16:creationId xmlns:a16="http://schemas.microsoft.com/office/drawing/2014/main" id="{20409134-E0B0-9D3C-8EE6-6B85F2CA4FC6}"/>
              </a:ext>
            </a:extLst>
          </p:cNvPr>
          <p:cNvSpPr txBox="1"/>
          <p:nvPr/>
        </p:nvSpPr>
        <p:spPr>
          <a:xfrm rot="21256839">
            <a:off x="8116666" y="2338391"/>
            <a:ext cx="2523022" cy="1569660"/>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Resource 10:</a:t>
            </a:r>
          </a:p>
          <a:p>
            <a:pPr algn="ctr"/>
            <a:r>
              <a:rPr lang="en-US" sz="2400">
                <a:latin typeface="Arial" panose="020B0604020202020204" pitchFamily="34" charset="0"/>
                <a:cs typeface="Arial" panose="020B0604020202020204" pitchFamily="34" charset="0"/>
              </a:rPr>
              <a:t>Behavior Screening Tools At-a-Glance</a:t>
            </a:r>
          </a:p>
        </p:txBody>
      </p:sp>
    </p:spTree>
    <p:custDataLst>
      <p:tags r:id="rId1"/>
    </p:custDataLst>
    <p:extLst>
      <p:ext uri="{BB962C8B-B14F-4D97-AF65-F5344CB8AC3E}">
        <p14:creationId xmlns:p14="http://schemas.microsoft.com/office/powerpoint/2010/main" val="5467644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1">
            <a:extLst>
              <a:ext uri="{FF2B5EF4-FFF2-40B4-BE49-F238E27FC236}">
                <a16:creationId xmlns:a16="http://schemas.microsoft.com/office/drawing/2014/main" id="{EF780493-A615-C6A4-B35E-5D605706D38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433474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0">
            <a:extLst>
              <a:ext uri="{FF2B5EF4-FFF2-40B4-BE49-F238E27FC236}">
                <a16:creationId xmlns:a16="http://schemas.microsoft.com/office/drawing/2014/main" id="{4EA09538-76FD-78F1-FDB9-6DD1A28DCB2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433474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39">
            <a:extLst>
              <a:ext uri="{FF2B5EF4-FFF2-40B4-BE49-F238E27FC236}">
                <a16:creationId xmlns:a16="http://schemas.microsoft.com/office/drawing/2014/main" id="{B1956332-D787-074A-5CC0-7E66B08A1A2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433474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38">
            <a:extLst>
              <a:ext uri="{FF2B5EF4-FFF2-40B4-BE49-F238E27FC236}">
                <a16:creationId xmlns:a16="http://schemas.microsoft.com/office/drawing/2014/main" id="{74B951A0-7FF8-E01C-491B-5B65E42EC0B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433474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33">
            <a:extLst>
              <a:ext uri="{FF2B5EF4-FFF2-40B4-BE49-F238E27FC236}">
                <a16:creationId xmlns:a16="http://schemas.microsoft.com/office/drawing/2014/main" id="{35BFB49D-BAF5-B98F-272E-31E9F440DEA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433474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6">
            <a:extLst>
              <a:ext uri="{FF2B5EF4-FFF2-40B4-BE49-F238E27FC236}">
                <a16:creationId xmlns:a16="http://schemas.microsoft.com/office/drawing/2014/main" id="{40D31344-286D-AEB9-FDDF-0270EE94C587}"/>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433474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32">
            <a:extLst>
              <a:ext uri="{FF2B5EF4-FFF2-40B4-BE49-F238E27FC236}">
                <a16:creationId xmlns:a16="http://schemas.microsoft.com/office/drawing/2014/main" id="{FDF9DD41-F0B5-15F4-E1A8-7931C51A2CB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4334741"/>
            <a:ext cx="5076823"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title="Behavior screening tools at-a-glance">
            <a:extLst>
              <a:ext uri="{FF2B5EF4-FFF2-40B4-BE49-F238E27FC236}">
                <a16:creationId xmlns:a16="http://schemas.microsoft.com/office/drawing/2014/main" id="{9CEB22A3-3861-30F5-6FA8-FEFADE1454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49188" y="172534"/>
            <a:ext cx="2228359" cy="2883758"/>
          </a:xfrm>
          <a:prstGeom prst="rect">
            <a:avLst/>
          </a:prstGeom>
          <a:ln>
            <a:solidFill>
              <a:schemeClr val="bg2"/>
            </a:solidFill>
          </a:ln>
          <a:effectLst/>
        </p:spPr>
      </p:pic>
      <p:pic>
        <p:nvPicPr>
          <p:cNvPr id="3" name="Picture 2" title="Table talk 6"/>
          <p:cNvPicPr>
            <a:picLocks noChangeAspect="1"/>
          </p:cNvPicPr>
          <p:nvPr/>
        </p:nvPicPr>
        <p:blipFill>
          <a:blip r:embed="rId12"/>
          <a:stretch>
            <a:fillRect/>
          </a:stretch>
        </p:blipFill>
        <p:spPr>
          <a:xfrm>
            <a:off x="118453" y="83914"/>
            <a:ext cx="5490610" cy="4161673"/>
          </a:xfrm>
          <a:prstGeom prst="rect">
            <a:avLst/>
          </a:prstGeom>
          <a:ln>
            <a:noFill/>
          </a:ln>
          <a:effectLst>
            <a:outerShdw blurRad="292100" dist="139700" dir="2700000" algn="tl" rotWithShape="0">
              <a:srgbClr val="333333">
                <a:alpha val="65000"/>
              </a:srgbClr>
            </a:outerShdw>
          </a:effectLst>
        </p:spPr>
      </p:pic>
      <p:sp>
        <p:nvSpPr>
          <p:cNvPr id="22" name="Left Arrow 21"/>
          <p:cNvSpPr/>
          <p:nvPr/>
        </p:nvSpPr>
        <p:spPr>
          <a:xfrm rot="154595">
            <a:off x="7917970" y="967188"/>
            <a:ext cx="2431033" cy="795534"/>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a:t>Use Resource 10</a:t>
            </a:r>
          </a:p>
        </p:txBody>
      </p:sp>
      <p:grpSp>
        <p:nvGrpSpPr>
          <p:cNvPr id="8" name="Group 7">
            <a:extLst>
              <a:ext uri="{FF2B5EF4-FFF2-40B4-BE49-F238E27FC236}">
                <a16:creationId xmlns:a16="http://schemas.microsoft.com/office/drawing/2014/main" id="{4D10A014-00A1-893E-8E21-806A68701D1C}"/>
              </a:ext>
            </a:extLst>
          </p:cNvPr>
          <p:cNvGrpSpPr/>
          <p:nvPr/>
        </p:nvGrpSpPr>
        <p:grpSpPr>
          <a:xfrm>
            <a:off x="8427972" y="2077690"/>
            <a:ext cx="3278796" cy="3214023"/>
            <a:chOff x="7675617" y="1365564"/>
            <a:chExt cx="3278796" cy="3214023"/>
          </a:xfrm>
        </p:grpSpPr>
        <p:grpSp>
          <p:nvGrpSpPr>
            <p:cNvPr id="4" name="Group 3">
              <a:extLst>
                <a:ext uri="{FF2B5EF4-FFF2-40B4-BE49-F238E27FC236}">
                  <a16:creationId xmlns:a16="http://schemas.microsoft.com/office/drawing/2014/main" id="{455A09B9-495B-0B72-E617-F6EE9CCC6D78}"/>
                </a:ext>
              </a:extLst>
            </p:cNvPr>
            <p:cNvGrpSpPr/>
            <p:nvPr/>
          </p:nvGrpSpPr>
          <p:grpSpPr>
            <a:xfrm rot="21216813">
              <a:off x="7675617" y="1365564"/>
              <a:ext cx="3278796" cy="3214023"/>
              <a:chOff x="2336801" y="-477079"/>
              <a:chExt cx="7515616" cy="7138772"/>
            </a:xfrm>
          </p:grpSpPr>
          <p:pic>
            <p:nvPicPr>
              <p:cNvPr id="5" name="Picture 4" title="Sticky note">
                <a:extLst>
                  <a:ext uri="{FF2B5EF4-FFF2-40B4-BE49-F238E27FC236}">
                    <a16:creationId xmlns:a16="http://schemas.microsoft.com/office/drawing/2014/main" id="{D5556244-BA19-3860-7CB2-A863EBB6CA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36801" y="-1"/>
                <a:ext cx="7515616" cy="6661694"/>
              </a:xfrm>
              <a:prstGeom prst="rect">
                <a:avLst/>
              </a:prstGeom>
            </p:spPr>
          </p:pic>
          <p:pic>
            <p:nvPicPr>
              <p:cNvPr id="6" name="Picture 5" title="Push pin">
                <a:extLst>
                  <a:ext uri="{FF2B5EF4-FFF2-40B4-BE49-F238E27FC236}">
                    <a16:creationId xmlns:a16="http://schemas.microsoft.com/office/drawing/2014/main" id="{9AB30DE4-A125-F92F-FC74-CB4404072720}"/>
                  </a:ext>
                </a:extLst>
              </p:cNvPr>
              <p:cNvPicPr>
                <a:picLocks noChangeAspect="1"/>
              </p:cNvPicPr>
              <p:nvPr/>
            </p:nvPicPr>
            <p:blipFill>
              <a:blip r:embed="rId14" cstate="print">
                <a:grayscl/>
                <a:extLst>
                  <a:ext uri="{28A0092B-C50C-407E-A947-70E740481C1C}">
                    <a14:useLocalDpi xmlns:a14="http://schemas.microsoft.com/office/drawing/2010/main" val="0"/>
                  </a:ext>
                </a:extLst>
              </a:blip>
              <a:stretch>
                <a:fillRect/>
              </a:stretch>
            </p:blipFill>
            <p:spPr>
              <a:xfrm>
                <a:off x="4147931" y="-477079"/>
                <a:ext cx="3142968" cy="2845098"/>
              </a:xfrm>
              <a:prstGeom prst="rect">
                <a:avLst/>
              </a:prstGeom>
            </p:spPr>
          </p:pic>
        </p:grpSp>
        <p:sp>
          <p:nvSpPr>
            <p:cNvPr id="7" name="TextBox 6">
              <a:extLst>
                <a:ext uri="{FF2B5EF4-FFF2-40B4-BE49-F238E27FC236}">
                  <a16:creationId xmlns:a16="http://schemas.microsoft.com/office/drawing/2014/main" id="{778752AE-3885-B469-9612-37D9E4D724D2}"/>
                </a:ext>
              </a:extLst>
            </p:cNvPr>
            <p:cNvSpPr txBox="1"/>
            <p:nvPr/>
          </p:nvSpPr>
          <p:spPr>
            <a:xfrm rot="21256839">
              <a:off x="8116666" y="2369168"/>
              <a:ext cx="2523022" cy="150810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Table Talk 6</a:t>
              </a:r>
            </a:p>
            <a:p>
              <a:pPr algn="ctr"/>
              <a:r>
                <a:rPr lang="en-US" sz="2400" dirty="0">
                  <a:latin typeface="Arial" panose="020B0604020202020204" pitchFamily="34" charset="0"/>
                  <a:cs typeface="Arial" panose="020B0604020202020204" pitchFamily="34" charset="0"/>
                </a:rPr>
                <a:t>Behavior Screening Tools</a:t>
              </a:r>
            </a:p>
            <a:p>
              <a:pPr algn="ctr"/>
              <a:r>
                <a:rPr lang="en-US" b="1" dirty="0">
                  <a:solidFill>
                    <a:schemeClr val="accent5"/>
                  </a:solidFill>
                  <a:latin typeface="Arial" panose="020B0604020202020204" pitchFamily="34" charset="0"/>
                  <a:cs typeface="Arial" panose="020B0604020202020204" pitchFamily="34" charset="0"/>
                </a:rPr>
                <a:t>5 minutes</a:t>
              </a:r>
            </a:p>
          </p:txBody>
        </p:sp>
      </p:grpSp>
    </p:spTree>
    <p:custDataLst>
      <p:tags r:id="rId1"/>
    </p:custDataLst>
    <p:extLst>
      <p:ext uri="{BB962C8B-B14F-4D97-AF65-F5344CB8AC3E}">
        <p14:creationId xmlns:p14="http://schemas.microsoft.com/office/powerpoint/2010/main" val="1077974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How will we know if our Ci3T model is making a difference?</a:t>
            </a:r>
          </a:p>
        </p:txBody>
      </p:sp>
    </p:spTree>
    <p:custDataLst>
      <p:tags r:id="rId1"/>
    </p:custDataLst>
    <p:extLst>
      <p:ext uri="{BB962C8B-B14F-4D97-AF65-F5344CB8AC3E}">
        <p14:creationId xmlns:p14="http://schemas.microsoft.com/office/powerpoint/2010/main" val="33039249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Tape measure">
            <a:extLst>
              <a:ext uri="{FF2B5EF4-FFF2-40B4-BE49-F238E27FC236}">
                <a16:creationId xmlns:a16="http://schemas.microsoft.com/office/drawing/2014/main" id="{1376D304-FA93-3642-9FF4-0894BCCB5443}"/>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t="9066" b="9066"/>
          <a:stretch/>
        </p:blipFill>
        <p:spPr>
          <a:xfrm>
            <a:off x="0" y="0"/>
            <a:ext cx="3925956" cy="6858000"/>
          </a:xfrm>
          <a:prstGeom prst="rect">
            <a:avLst/>
          </a:prstGeom>
        </p:spPr>
      </p:pic>
      <p:sp>
        <p:nvSpPr>
          <p:cNvPr id="4" name="Title 3"/>
          <p:cNvSpPr>
            <a:spLocks noGrp="1"/>
          </p:cNvSpPr>
          <p:nvPr>
            <p:ph type="title"/>
          </p:nvPr>
        </p:nvSpPr>
        <p:spPr>
          <a:xfrm>
            <a:off x="831850" y="1709738"/>
            <a:ext cx="10515600" cy="2852737"/>
          </a:xfrm>
        </p:spPr>
        <p:txBody>
          <a:bodyPr>
            <a:noAutofit/>
          </a:bodyPr>
          <a:lstStyle/>
          <a:p>
            <a:r>
              <a:rPr lang="en-US"/>
              <a:t>How do we monitor implementation, stakeholders’ views, and student performance? </a:t>
            </a:r>
          </a:p>
        </p:txBody>
      </p:sp>
      <p:sp>
        <p:nvSpPr>
          <p:cNvPr id="5" name="Subtitle 4"/>
          <p:cNvSpPr>
            <a:spLocks noGrp="1"/>
          </p:cNvSpPr>
          <p:nvPr>
            <p:ph type="body" idx="1"/>
          </p:nvPr>
        </p:nvSpPr>
        <p:spPr>
          <a:xfrm>
            <a:off x="831850" y="4589463"/>
            <a:ext cx="10515600" cy="1500187"/>
          </a:xfrm>
        </p:spPr>
        <p:txBody>
          <a:bodyPr/>
          <a:lstStyle/>
          <a:p>
            <a:r>
              <a:rPr lang="en-US"/>
              <a:t>Establishing procedures for monitoring</a:t>
            </a:r>
          </a:p>
        </p:txBody>
      </p:sp>
    </p:spTree>
    <p:custDataLst>
      <p:tags r:id="rId1"/>
    </p:custDataLst>
    <p:extLst>
      <p:ext uri="{BB962C8B-B14F-4D97-AF65-F5344CB8AC3E}">
        <p14:creationId xmlns:p14="http://schemas.microsoft.com/office/powerpoint/2010/main" val="12367441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2" name="Picture 1" title="Ci3T Blueprint A">
            <a:extLst>
              <a:ext uri="{FF2B5EF4-FFF2-40B4-BE49-F238E27FC236}">
                <a16:creationId xmlns:a16="http://schemas.microsoft.com/office/drawing/2014/main" id="{A386B5CA-7F30-CD06-10E2-F6264CE14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39" y="182880"/>
            <a:ext cx="8401722" cy="6492240"/>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3" name="Right Arrow 5">
            <a:extLst>
              <a:ext uri="{FF2B5EF4-FFF2-40B4-BE49-F238E27FC236}">
                <a16:creationId xmlns:a16="http://schemas.microsoft.com/office/drawing/2014/main" id="{5BC03C60-B601-992F-4844-C99C71A67F19}"/>
              </a:ext>
            </a:extLst>
          </p:cNvPr>
          <p:cNvSpPr/>
          <p:nvPr/>
        </p:nvSpPr>
        <p:spPr>
          <a:xfrm rot="750584">
            <a:off x="1373285" y="1114151"/>
            <a:ext cx="1547133" cy="556662"/>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endParaRPr lang="en-US" sz="2000"/>
          </a:p>
        </p:txBody>
      </p:sp>
      <p:grpSp>
        <p:nvGrpSpPr>
          <p:cNvPr id="4" name="Group 3">
            <a:extLst>
              <a:ext uri="{FF2B5EF4-FFF2-40B4-BE49-F238E27FC236}">
                <a16:creationId xmlns:a16="http://schemas.microsoft.com/office/drawing/2014/main" id="{17B95FAB-FED5-2CC6-EBCB-244949D873B2}"/>
              </a:ext>
            </a:extLst>
          </p:cNvPr>
          <p:cNvGrpSpPr/>
          <p:nvPr/>
        </p:nvGrpSpPr>
        <p:grpSpPr>
          <a:xfrm rot="21216813">
            <a:off x="7809719" y="2277874"/>
            <a:ext cx="3584954" cy="3499143"/>
            <a:chOff x="2336800" y="-477078"/>
            <a:chExt cx="7515616" cy="7335078"/>
          </a:xfrm>
        </p:grpSpPr>
        <p:pic>
          <p:nvPicPr>
            <p:cNvPr id="5" name="Picture 4" title="Sticky note">
              <a:extLst>
                <a:ext uri="{FF2B5EF4-FFF2-40B4-BE49-F238E27FC236}">
                  <a16:creationId xmlns:a16="http://schemas.microsoft.com/office/drawing/2014/main" id="{0DFF0FBD-275A-77FB-533B-3DE020FE7F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6" name="Picture 5" title="Push pin">
              <a:extLst>
                <a:ext uri="{FF2B5EF4-FFF2-40B4-BE49-F238E27FC236}">
                  <a16:creationId xmlns:a16="http://schemas.microsoft.com/office/drawing/2014/main" id="{7C84549E-A757-0A0B-93F1-0976D9093BA8}"/>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6" cy="2928461"/>
            </a:xfrm>
            <a:prstGeom prst="rect">
              <a:avLst/>
            </a:prstGeom>
          </p:spPr>
        </p:pic>
      </p:grpSp>
      <p:sp>
        <p:nvSpPr>
          <p:cNvPr id="10" name="Rectangle 9">
            <a:extLst>
              <a:ext uri="{FF2B5EF4-FFF2-40B4-BE49-F238E27FC236}">
                <a16:creationId xmlns:a16="http://schemas.microsoft.com/office/drawing/2014/main" id="{8DFD4FDA-D7B1-0DD8-C0E5-4BF5C3616371}"/>
              </a:ext>
            </a:extLst>
          </p:cNvPr>
          <p:cNvSpPr/>
          <p:nvPr/>
        </p:nvSpPr>
        <p:spPr>
          <a:xfrm rot="21226597">
            <a:off x="8059553" y="3084100"/>
            <a:ext cx="3205082" cy="2585323"/>
          </a:xfrm>
          <a:prstGeom prst="rect">
            <a:avLst/>
          </a:prstGeom>
        </p:spPr>
        <p:txBody>
          <a:bodyPr wrap="square">
            <a:spAutoFit/>
          </a:bodyPr>
          <a:lstStyle/>
          <a:p>
            <a:pPr algn="ctr"/>
            <a:r>
              <a:rPr lang="en-US" sz="2000">
                <a:latin typeface="Arial" panose="020B0604020202020204" pitchFamily="34" charset="0"/>
                <a:cs typeface="Arial" panose="020B0604020202020204" pitchFamily="34" charset="0"/>
              </a:rPr>
              <a:t>Begin drafting </a:t>
            </a:r>
            <a:r>
              <a:rPr lang="en-US" sz="2000" b="1">
                <a:latin typeface="Arial" panose="020B0604020202020204" pitchFamily="34" charset="0"/>
                <a:cs typeface="Arial" panose="020B0604020202020204" pitchFamily="34" charset="0"/>
              </a:rPr>
              <a:t>Procedures for Monitoring</a:t>
            </a:r>
            <a:endParaRPr lang="en-US" sz="2800" b="1">
              <a:latin typeface="Arial" panose="020B0604020202020204" pitchFamily="34" charset="0"/>
              <a:cs typeface="Arial" panose="020B0604020202020204" pitchFamily="34" charset="0"/>
            </a:endParaRPr>
          </a:p>
          <a:p>
            <a:pPr algn="ctr"/>
            <a:r>
              <a:rPr lang="en-US" sz="2800" b="1">
                <a:latin typeface="Arial" panose="020B0604020202020204" pitchFamily="34" charset="0"/>
                <a:cs typeface="Arial" panose="020B0604020202020204" pitchFamily="34" charset="0"/>
              </a:rPr>
              <a:t>Ci3T Blueprint A Primary (Tier 1) Plan</a:t>
            </a:r>
          </a:p>
          <a:p>
            <a:pPr algn="ctr"/>
            <a:r>
              <a:rPr lang="en-US" b="1">
                <a:solidFill>
                  <a:srgbClr val="F6EB93"/>
                </a:solidFill>
                <a:latin typeface="Arial" panose="020B0604020202020204" pitchFamily="34" charset="0"/>
                <a:cs typeface="Arial" panose="020B0604020202020204" pitchFamily="34" charset="0"/>
              </a:rPr>
              <a:t>10 minutes</a:t>
            </a:r>
          </a:p>
        </p:txBody>
      </p:sp>
    </p:spTree>
    <p:custDataLst>
      <p:tags r:id="rId1"/>
    </p:custDataLst>
    <p:extLst>
      <p:ext uri="{BB962C8B-B14F-4D97-AF65-F5344CB8AC3E}">
        <p14:creationId xmlns:p14="http://schemas.microsoft.com/office/powerpoint/2010/main" val="7759242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7">
            <a:extLst>
              <a:ext uri="{FF2B5EF4-FFF2-40B4-BE49-F238E27FC236}">
                <a16:creationId xmlns:a16="http://schemas.microsoft.com/office/drawing/2014/main" id="{C4267A1C-DF95-4E9C-7897-9243BDBB6F7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pic>
        <p:nvPicPr>
          <p:cNvPr id="5" name="Picture 46">
            <a:extLst>
              <a:ext uri="{FF2B5EF4-FFF2-40B4-BE49-F238E27FC236}">
                <a16:creationId xmlns:a16="http://schemas.microsoft.com/office/drawing/2014/main" id="{2EA12BBF-4AC4-E601-1984-820BFABBB74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pic>
        <p:nvPicPr>
          <p:cNvPr id="6" name="Picture 45">
            <a:extLst>
              <a:ext uri="{FF2B5EF4-FFF2-40B4-BE49-F238E27FC236}">
                <a16:creationId xmlns:a16="http://schemas.microsoft.com/office/drawing/2014/main" id="{15BC11FC-ADF2-76DF-145D-0990D327E65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pic>
        <p:nvPicPr>
          <p:cNvPr id="7" name="Picture 44">
            <a:extLst>
              <a:ext uri="{FF2B5EF4-FFF2-40B4-BE49-F238E27FC236}">
                <a16:creationId xmlns:a16="http://schemas.microsoft.com/office/drawing/2014/main" id="{F4A9A78F-7887-DB75-7286-A79CF69B5E93}"/>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pic>
        <p:nvPicPr>
          <p:cNvPr id="8" name="Picture 43">
            <a:extLst>
              <a:ext uri="{FF2B5EF4-FFF2-40B4-BE49-F238E27FC236}">
                <a16:creationId xmlns:a16="http://schemas.microsoft.com/office/drawing/2014/main" id="{7A574739-3765-E140-8770-200EF970812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pic>
        <p:nvPicPr>
          <p:cNvPr id="9" name="Picture 41">
            <a:extLst>
              <a:ext uri="{FF2B5EF4-FFF2-40B4-BE49-F238E27FC236}">
                <a16:creationId xmlns:a16="http://schemas.microsoft.com/office/drawing/2014/main" id="{3FFB1824-2822-9718-95F1-99250B970F9C}"/>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pic>
        <p:nvPicPr>
          <p:cNvPr id="10" name="Picture 40">
            <a:extLst>
              <a:ext uri="{FF2B5EF4-FFF2-40B4-BE49-F238E27FC236}">
                <a16:creationId xmlns:a16="http://schemas.microsoft.com/office/drawing/2014/main" id="{AEF1B9E4-87B1-6FE3-1476-A0C8A73FE47A}"/>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pic>
        <p:nvPicPr>
          <p:cNvPr id="11" name="Picture 39">
            <a:extLst>
              <a:ext uri="{FF2B5EF4-FFF2-40B4-BE49-F238E27FC236}">
                <a16:creationId xmlns:a16="http://schemas.microsoft.com/office/drawing/2014/main" id="{8F5C196A-D228-5203-0FB8-2B474353800C}"/>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pic>
        <p:nvPicPr>
          <p:cNvPr id="12" name="Picture 38">
            <a:extLst>
              <a:ext uri="{FF2B5EF4-FFF2-40B4-BE49-F238E27FC236}">
                <a16:creationId xmlns:a16="http://schemas.microsoft.com/office/drawing/2014/main" id="{4F8262C2-A790-452A-4FA2-944E7981189A}"/>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pic>
        <p:nvPicPr>
          <p:cNvPr id="13" name="Picture 33">
            <a:extLst>
              <a:ext uri="{FF2B5EF4-FFF2-40B4-BE49-F238E27FC236}">
                <a16:creationId xmlns:a16="http://schemas.microsoft.com/office/drawing/2014/main" id="{45AA5D90-F2E2-C00F-81A3-6E8D9BBC8A2E}"/>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pic>
        <p:nvPicPr>
          <p:cNvPr id="14" name="Picture 36">
            <a:extLst>
              <a:ext uri="{FF2B5EF4-FFF2-40B4-BE49-F238E27FC236}">
                <a16:creationId xmlns:a16="http://schemas.microsoft.com/office/drawing/2014/main" id="{AEE71E0F-FD77-6FB1-F957-2ABA7C09366F}"/>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pic>
        <p:nvPicPr>
          <p:cNvPr id="15" name="Picture 32">
            <a:extLst>
              <a:ext uri="{FF2B5EF4-FFF2-40B4-BE49-F238E27FC236}">
                <a16:creationId xmlns:a16="http://schemas.microsoft.com/office/drawing/2014/main" id="{4A37967E-62BB-8FF3-D51C-4940F35457B0}"/>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4323622"/>
            <a:ext cx="5076825" cy="1800292"/>
          </a:xfrm>
          <a:prstGeom prst="rect">
            <a:avLst/>
          </a:prstGeom>
          <a:noFill/>
          <a:ln w="9525">
            <a:noFill/>
            <a:miter lim="800000"/>
            <a:headEnd/>
            <a:tailEnd/>
          </a:ln>
        </p:spPr>
      </p:pic>
      <p:grpSp>
        <p:nvGrpSpPr>
          <p:cNvPr id="19" name="Group 18"/>
          <p:cNvGrpSpPr/>
          <p:nvPr/>
        </p:nvGrpSpPr>
        <p:grpSpPr>
          <a:xfrm rot="21216813">
            <a:off x="8423559" y="340998"/>
            <a:ext cx="3584954" cy="3499143"/>
            <a:chOff x="2336800" y="-477078"/>
            <a:chExt cx="7515616" cy="7335078"/>
          </a:xfrm>
        </p:grpSpPr>
        <p:pic>
          <p:nvPicPr>
            <p:cNvPr id="21" name="Picture 20" title="Sticky not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22" name="Picture 21" title="Push pin"/>
            <p:cNvPicPr>
              <a:picLocks/>
            </p:cNvPicPr>
            <p:nvPr/>
          </p:nvPicPr>
          <p:blipFill>
            <a:blip r:embed="rId17" cstate="print">
              <a:grayscl/>
              <a:extLst>
                <a:ext uri="{28A0092B-C50C-407E-A947-70E740481C1C}">
                  <a14:useLocalDpi xmlns:a14="http://schemas.microsoft.com/office/drawing/2010/main" val="0"/>
                </a:ext>
              </a:extLst>
            </a:blip>
            <a:stretch>
              <a:fillRect/>
            </a:stretch>
          </p:blipFill>
          <p:spPr>
            <a:xfrm>
              <a:off x="4147930" y="-477078"/>
              <a:ext cx="3142966" cy="2928461"/>
            </a:xfrm>
            <a:prstGeom prst="rect">
              <a:avLst/>
            </a:prstGeom>
          </p:spPr>
        </p:pic>
      </p:grpSp>
      <p:pic>
        <p:nvPicPr>
          <p:cNvPr id="25" name="Picture 24" title="Ci3T Blueprint A">
            <a:extLst>
              <a:ext uri="{FF2B5EF4-FFF2-40B4-BE49-F238E27FC236}">
                <a16:creationId xmlns:a16="http://schemas.microsoft.com/office/drawing/2014/main" id="{BFCFB3BD-7E96-E34D-BA3A-8D4B5B5D1AF5}"/>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720" t="5928" r="4484" b="34314"/>
          <a:stretch/>
        </p:blipFill>
        <p:spPr>
          <a:xfrm>
            <a:off x="86680" y="72811"/>
            <a:ext cx="7762090" cy="4082483"/>
          </a:xfrm>
          <a:prstGeom prst="rect">
            <a:avLst/>
          </a:prstGeom>
          <a:noFill/>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3B77CCBF-52C1-CD5D-D84E-629B85FA5086}"/>
              </a:ext>
            </a:extLst>
          </p:cNvPr>
          <p:cNvSpPr/>
          <p:nvPr/>
        </p:nvSpPr>
        <p:spPr>
          <a:xfrm rot="21226597">
            <a:off x="8734251" y="1048050"/>
            <a:ext cx="3205082" cy="2585323"/>
          </a:xfrm>
          <a:prstGeom prst="rect">
            <a:avLst/>
          </a:prstGeom>
        </p:spPr>
        <p:txBody>
          <a:bodyPr wrap="square">
            <a:spAutoFit/>
          </a:bodyPr>
          <a:lstStyle/>
          <a:p>
            <a:pPr algn="ctr"/>
            <a:r>
              <a:rPr lang="en-US" sz="2000">
                <a:latin typeface="Arial" panose="020B0604020202020204" pitchFamily="34" charset="0"/>
                <a:cs typeface="Arial" panose="020B0604020202020204" pitchFamily="34" charset="0"/>
              </a:rPr>
              <a:t>Begin drafting </a:t>
            </a:r>
            <a:r>
              <a:rPr lang="en-US" sz="2000" b="1">
                <a:latin typeface="Arial" panose="020B0604020202020204" pitchFamily="34" charset="0"/>
                <a:cs typeface="Arial" panose="020B0604020202020204" pitchFamily="34" charset="0"/>
              </a:rPr>
              <a:t>Procedures for Monitoring</a:t>
            </a:r>
            <a:endParaRPr lang="en-US" sz="2800" b="1">
              <a:latin typeface="Arial" panose="020B0604020202020204" pitchFamily="34" charset="0"/>
              <a:cs typeface="Arial" panose="020B0604020202020204" pitchFamily="34" charset="0"/>
            </a:endParaRPr>
          </a:p>
          <a:p>
            <a:pPr algn="ctr"/>
            <a:r>
              <a:rPr lang="en-US" sz="2800" b="1">
                <a:latin typeface="Arial" panose="020B0604020202020204" pitchFamily="34" charset="0"/>
                <a:cs typeface="Arial" panose="020B0604020202020204" pitchFamily="34" charset="0"/>
              </a:rPr>
              <a:t>Ci3T Blueprint A Primary (Tier 1) Plan</a:t>
            </a:r>
          </a:p>
          <a:p>
            <a:pPr algn="ctr"/>
            <a:r>
              <a:rPr lang="en-US" b="1">
                <a:solidFill>
                  <a:schemeClr val="accent5"/>
                </a:solidFill>
                <a:latin typeface="Arial" panose="020B0604020202020204" pitchFamily="34" charset="0"/>
                <a:cs typeface="Arial" panose="020B0604020202020204" pitchFamily="34" charset="0"/>
              </a:rPr>
              <a:t>10 minutes</a:t>
            </a:r>
          </a:p>
        </p:txBody>
      </p:sp>
    </p:spTree>
    <p:custDataLst>
      <p:tags r:id="rId1"/>
    </p:custDataLst>
    <p:extLst>
      <p:ext uri="{BB962C8B-B14F-4D97-AF65-F5344CB8AC3E}">
        <p14:creationId xmlns:p14="http://schemas.microsoft.com/office/powerpoint/2010/main" val="2176450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2" name="Picture 1" title="Ci3T Blueprint D">
            <a:extLst>
              <a:ext uri="{FF2B5EF4-FFF2-40B4-BE49-F238E27FC236}">
                <a16:creationId xmlns:a16="http://schemas.microsoft.com/office/drawing/2014/main" id="{23DA5F4C-0C0E-EDFC-0F81-430FA4C20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139" y="182880"/>
            <a:ext cx="8401722" cy="6492240"/>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AC76D9A-E11A-EBD5-59D6-9C1C7EC1D965}"/>
              </a:ext>
            </a:extLst>
          </p:cNvPr>
          <p:cNvGrpSpPr/>
          <p:nvPr/>
        </p:nvGrpSpPr>
        <p:grpSpPr>
          <a:xfrm rot="21216813">
            <a:off x="8157494" y="2537511"/>
            <a:ext cx="3246528" cy="3168818"/>
            <a:chOff x="2336800" y="-477078"/>
            <a:chExt cx="7515616" cy="7335078"/>
          </a:xfrm>
        </p:grpSpPr>
        <p:pic>
          <p:nvPicPr>
            <p:cNvPr id="4" name="Picture 3">
              <a:extLst>
                <a:ext uri="{FF2B5EF4-FFF2-40B4-BE49-F238E27FC236}">
                  <a16:creationId xmlns:a16="http://schemas.microsoft.com/office/drawing/2014/main" id="{FE533C25-2B23-1D5D-63C8-1EC886ADD7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5" name="Picture 4">
              <a:extLst>
                <a:ext uri="{FF2B5EF4-FFF2-40B4-BE49-F238E27FC236}">
                  <a16:creationId xmlns:a16="http://schemas.microsoft.com/office/drawing/2014/main" id="{8D289532-B9CB-6788-E9A4-7D4F3E93DBD9}"/>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8" cy="2939755"/>
            </a:xfrm>
            <a:prstGeom prst="rect">
              <a:avLst/>
            </a:prstGeom>
          </p:spPr>
        </p:pic>
      </p:grpSp>
      <p:sp>
        <p:nvSpPr>
          <p:cNvPr id="6" name="Rectangle 5">
            <a:extLst>
              <a:ext uri="{FF2B5EF4-FFF2-40B4-BE49-F238E27FC236}">
                <a16:creationId xmlns:a16="http://schemas.microsoft.com/office/drawing/2014/main" id="{E139B873-DC6E-B345-FE97-A9808272696F}"/>
              </a:ext>
            </a:extLst>
          </p:cNvPr>
          <p:cNvSpPr/>
          <p:nvPr/>
        </p:nvSpPr>
        <p:spPr>
          <a:xfrm rot="21226597">
            <a:off x="8340467" y="3362585"/>
            <a:ext cx="2961385" cy="1754326"/>
          </a:xfrm>
          <a:prstGeom prst="rect">
            <a:avLst/>
          </a:prstGeom>
        </p:spPr>
        <p:txBody>
          <a:bodyPr wrap="square">
            <a:spAutoFit/>
          </a:bodyPr>
          <a:lstStyle/>
          <a:p>
            <a:pPr algn="ctr"/>
            <a:r>
              <a:rPr lang="en-US" sz="1800">
                <a:latin typeface="Arial" panose="020B0604020202020204" pitchFamily="34" charset="0"/>
                <a:cs typeface="Arial" panose="020B0604020202020204" pitchFamily="34" charset="0"/>
              </a:rPr>
              <a:t>Draft</a:t>
            </a:r>
            <a:endParaRPr lang="en-US" sz="2400" b="1">
              <a:latin typeface="Arial" panose="020B0604020202020204" pitchFamily="34" charset="0"/>
              <a:cs typeface="Arial" panose="020B0604020202020204" pitchFamily="34" charset="0"/>
            </a:endParaRPr>
          </a:p>
          <a:p>
            <a:pPr algn="ctr"/>
            <a:r>
              <a:rPr lang="en-US" sz="2400" b="1">
                <a:latin typeface="Arial" panose="020B0604020202020204" pitchFamily="34" charset="0"/>
                <a:cs typeface="Arial" panose="020B0604020202020204" pitchFamily="34" charset="0"/>
              </a:rPr>
              <a:t>Ci3T Blueprint D Assessment Schedule</a:t>
            </a:r>
          </a:p>
          <a:p>
            <a:pPr algn="ctr"/>
            <a:r>
              <a:rPr lang="en-US" b="1">
                <a:solidFill>
                  <a:srgbClr val="F6EB93"/>
                </a:solidFill>
                <a:latin typeface="Arial" panose="020B0604020202020204" pitchFamily="34" charset="0"/>
                <a:cs typeface="Arial" panose="020B0604020202020204" pitchFamily="34" charset="0"/>
              </a:rPr>
              <a:t>10 minutes</a:t>
            </a:r>
          </a:p>
        </p:txBody>
      </p:sp>
    </p:spTree>
    <p:custDataLst>
      <p:tags r:id="rId1"/>
    </p:custDataLst>
    <p:extLst>
      <p:ext uri="{BB962C8B-B14F-4D97-AF65-F5344CB8AC3E}">
        <p14:creationId xmlns:p14="http://schemas.microsoft.com/office/powerpoint/2010/main" val="4138928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7">
            <a:extLst>
              <a:ext uri="{FF2B5EF4-FFF2-40B4-BE49-F238E27FC236}">
                <a16:creationId xmlns:a16="http://schemas.microsoft.com/office/drawing/2014/main" id="{D26668E9-4B40-FBC1-2782-EB42317EEB2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9" name="Picture 46">
            <a:extLst>
              <a:ext uri="{FF2B5EF4-FFF2-40B4-BE49-F238E27FC236}">
                <a16:creationId xmlns:a16="http://schemas.microsoft.com/office/drawing/2014/main" id="{B825AD5A-2FD8-9792-D33F-5C9CCA385C6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10" name="Picture 45">
            <a:extLst>
              <a:ext uri="{FF2B5EF4-FFF2-40B4-BE49-F238E27FC236}">
                <a16:creationId xmlns:a16="http://schemas.microsoft.com/office/drawing/2014/main" id="{1A0C831D-7FB3-0F6F-00BF-8A0E516CC3E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11" name="Picture 44">
            <a:extLst>
              <a:ext uri="{FF2B5EF4-FFF2-40B4-BE49-F238E27FC236}">
                <a16:creationId xmlns:a16="http://schemas.microsoft.com/office/drawing/2014/main" id="{CD957CC2-465D-E77E-5F2A-15E2005E19A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12" name="Picture 43">
            <a:extLst>
              <a:ext uri="{FF2B5EF4-FFF2-40B4-BE49-F238E27FC236}">
                <a16:creationId xmlns:a16="http://schemas.microsoft.com/office/drawing/2014/main" id="{AB072E5F-1750-CF04-2297-2698FDFB7176}"/>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13" name="Picture 41">
            <a:extLst>
              <a:ext uri="{FF2B5EF4-FFF2-40B4-BE49-F238E27FC236}">
                <a16:creationId xmlns:a16="http://schemas.microsoft.com/office/drawing/2014/main" id="{0D7EE56E-CE6A-F5FD-93E8-C41A0452C6A7}"/>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14" name="Picture 40">
            <a:extLst>
              <a:ext uri="{FF2B5EF4-FFF2-40B4-BE49-F238E27FC236}">
                <a16:creationId xmlns:a16="http://schemas.microsoft.com/office/drawing/2014/main" id="{2EF33306-0ECD-8D5D-20ED-1E4C2E023920}"/>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15" name="Picture 39">
            <a:extLst>
              <a:ext uri="{FF2B5EF4-FFF2-40B4-BE49-F238E27FC236}">
                <a16:creationId xmlns:a16="http://schemas.microsoft.com/office/drawing/2014/main" id="{187952AA-73DC-6BA1-E172-D3D79740548A}"/>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16" name="Picture 38">
            <a:extLst>
              <a:ext uri="{FF2B5EF4-FFF2-40B4-BE49-F238E27FC236}">
                <a16:creationId xmlns:a16="http://schemas.microsoft.com/office/drawing/2014/main" id="{44CAF110-485C-F8CD-0ADF-B5DEC35FD9B2}"/>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17" name="Picture 33">
            <a:extLst>
              <a:ext uri="{FF2B5EF4-FFF2-40B4-BE49-F238E27FC236}">
                <a16:creationId xmlns:a16="http://schemas.microsoft.com/office/drawing/2014/main" id="{06E1BC17-2E1C-2012-B0D3-D1A2BB3B31CA}"/>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18" name="Picture 36">
            <a:extLst>
              <a:ext uri="{FF2B5EF4-FFF2-40B4-BE49-F238E27FC236}">
                <a16:creationId xmlns:a16="http://schemas.microsoft.com/office/drawing/2014/main" id="{02707030-7582-FB7A-9BCA-B4AB4140E404}"/>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19" name="Picture 32">
            <a:extLst>
              <a:ext uri="{FF2B5EF4-FFF2-40B4-BE49-F238E27FC236}">
                <a16:creationId xmlns:a16="http://schemas.microsoft.com/office/drawing/2014/main" id="{CEDC0500-79ED-DA00-32C4-003DF566B323}"/>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740626" y="453493"/>
            <a:ext cx="5076825" cy="1800292"/>
          </a:xfrm>
          <a:prstGeom prst="rect">
            <a:avLst/>
          </a:prstGeom>
          <a:noFill/>
          <a:ln w="9525">
            <a:noFill/>
            <a:miter lim="800000"/>
            <a:headEnd/>
            <a:tailEnd/>
          </a:ln>
        </p:spPr>
      </p:pic>
      <p:pic>
        <p:nvPicPr>
          <p:cNvPr id="3" name="Picture 2" title="Ci3T Blueprint D">
            <a:extLst>
              <a:ext uri="{FF2B5EF4-FFF2-40B4-BE49-F238E27FC236}">
                <a16:creationId xmlns:a16="http://schemas.microsoft.com/office/drawing/2014/main" id="{1DD12C5E-D35D-1E2E-9B8A-CD4BA05BE04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5787" y="101857"/>
            <a:ext cx="6034164" cy="4662763"/>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43A39D0E-017B-7950-148F-531B65180E28}"/>
              </a:ext>
            </a:extLst>
          </p:cNvPr>
          <p:cNvGrpSpPr/>
          <p:nvPr/>
        </p:nvGrpSpPr>
        <p:grpSpPr>
          <a:xfrm rot="21216813">
            <a:off x="8157494" y="2537511"/>
            <a:ext cx="3246528" cy="3168818"/>
            <a:chOff x="2336800" y="-477078"/>
            <a:chExt cx="7515616" cy="7335078"/>
          </a:xfrm>
        </p:grpSpPr>
        <p:pic>
          <p:nvPicPr>
            <p:cNvPr id="5" name="Picture 4">
              <a:extLst>
                <a:ext uri="{FF2B5EF4-FFF2-40B4-BE49-F238E27FC236}">
                  <a16:creationId xmlns:a16="http://schemas.microsoft.com/office/drawing/2014/main" id="{90B5BB2C-D389-89D9-C153-1F78729B8F7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6" name="Picture 5">
              <a:extLst>
                <a:ext uri="{FF2B5EF4-FFF2-40B4-BE49-F238E27FC236}">
                  <a16:creationId xmlns:a16="http://schemas.microsoft.com/office/drawing/2014/main" id="{22D09B81-2565-70F2-E117-43729D9F6530}"/>
                </a:ext>
              </a:extLst>
            </p:cNvPr>
            <p:cNvPicPr>
              <a:picLocks noChangeAspect="1"/>
            </p:cNvPicPr>
            <p:nvPr/>
          </p:nvPicPr>
          <p:blipFill>
            <a:blip r:embed="rId18" cstate="print">
              <a:grayscl/>
              <a:extLst>
                <a:ext uri="{28A0092B-C50C-407E-A947-70E740481C1C}">
                  <a14:useLocalDpi xmlns:a14="http://schemas.microsoft.com/office/drawing/2010/main" val="0"/>
                </a:ext>
              </a:extLst>
            </a:blip>
            <a:stretch>
              <a:fillRect/>
            </a:stretch>
          </p:blipFill>
          <p:spPr>
            <a:xfrm>
              <a:off x="4147930" y="-477078"/>
              <a:ext cx="3142968" cy="2939755"/>
            </a:xfrm>
            <a:prstGeom prst="rect">
              <a:avLst/>
            </a:prstGeom>
          </p:spPr>
        </p:pic>
      </p:grpSp>
      <p:sp>
        <p:nvSpPr>
          <p:cNvPr id="7" name="Rectangle 6">
            <a:extLst>
              <a:ext uri="{FF2B5EF4-FFF2-40B4-BE49-F238E27FC236}">
                <a16:creationId xmlns:a16="http://schemas.microsoft.com/office/drawing/2014/main" id="{C417B10E-7860-F587-D6BA-D9FD5439D1D6}"/>
              </a:ext>
            </a:extLst>
          </p:cNvPr>
          <p:cNvSpPr/>
          <p:nvPr/>
        </p:nvSpPr>
        <p:spPr>
          <a:xfrm rot="21226597">
            <a:off x="8340467" y="3362585"/>
            <a:ext cx="2961385" cy="1754326"/>
          </a:xfrm>
          <a:prstGeom prst="rect">
            <a:avLst/>
          </a:prstGeom>
        </p:spPr>
        <p:txBody>
          <a:bodyPr wrap="square">
            <a:spAutoFit/>
          </a:bodyPr>
          <a:lstStyle/>
          <a:p>
            <a:pPr algn="ctr"/>
            <a:r>
              <a:rPr lang="en-US" sz="1800">
                <a:latin typeface="Arial" panose="020B0604020202020204" pitchFamily="34" charset="0"/>
                <a:cs typeface="Arial" panose="020B0604020202020204" pitchFamily="34" charset="0"/>
              </a:rPr>
              <a:t>Draft</a:t>
            </a:r>
            <a:endParaRPr lang="en-US" sz="2400" b="1">
              <a:latin typeface="Arial" panose="020B0604020202020204" pitchFamily="34" charset="0"/>
              <a:cs typeface="Arial" panose="020B0604020202020204" pitchFamily="34" charset="0"/>
            </a:endParaRPr>
          </a:p>
          <a:p>
            <a:pPr algn="ctr"/>
            <a:r>
              <a:rPr lang="en-US" sz="2400" b="1">
                <a:latin typeface="Arial" panose="020B0604020202020204" pitchFamily="34" charset="0"/>
                <a:cs typeface="Arial" panose="020B0604020202020204" pitchFamily="34" charset="0"/>
              </a:rPr>
              <a:t>Ci3T Blueprint D Assessment Schedule</a:t>
            </a:r>
          </a:p>
          <a:p>
            <a:pPr algn="ctr"/>
            <a:r>
              <a:rPr lang="en-US" b="1">
                <a:solidFill>
                  <a:schemeClr val="accent5"/>
                </a:solidFill>
                <a:latin typeface="Arial" panose="020B0604020202020204" pitchFamily="34" charset="0"/>
                <a:cs typeface="Arial" panose="020B0604020202020204" pitchFamily="34" charset="0"/>
              </a:rPr>
              <a:t>10 minutes</a:t>
            </a:r>
          </a:p>
        </p:txBody>
      </p:sp>
    </p:spTree>
    <p:custDataLst>
      <p:tags r:id="rId1"/>
    </p:custDataLst>
    <p:extLst>
      <p:ext uri="{BB962C8B-B14F-4D97-AF65-F5344CB8AC3E}">
        <p14:creationId xmlns:p14="http://schemas.microsoft.com/office/powerpoint/2010/main" val="2009718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Film reel">
            <a:extLst>
              <a:ext uri="{FF2B5EF4-FFF2-40B4-BE49-F238E27FC236}">
                <a16:creationId xmlns:a16="http://schemas.microsoft.com/office/drawing/2014/main" id="{A0433F17-D8EB-ECB9-EBF6-06BCCB6BA0B5}"/>
              </a:ext>
            </a:extLst>
          </p:cNvPr>
          <p:cNvPicPr>
            <a:picLocks/>
          </p:cNvPicPr>
          <p:nvPr/>
        </p:nvPicPr>
        <p:blipFill rotWithShape="1">
          <a:blip r:embed="rId4" cstate="screen">
            <a:alphaModFix amt="35000"/>
            <a:extLst>
              <a:ext uri="{28A0092B-C50C-407E-A947-70E740481C1C}">
                <a14:useLocalDpi xmlns:a14="http://schemas.microsoft.com/office/drawing/2010/main"/>
              </a:ext>
            </a:extLst>
          </a:blip>
          <a:srcRect t="12405" b="12407"/>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p:spPr>
        <p:txBody>
          <a:bodyPr/>
          <a:lstStyle/>
          <a:p>
            <a:r>
              <a:rPr lang="en-US"/>
              <a:t>Monitoring video</a:t>
            </a:r>
          </a:p>
        </p:txBody>
      </p:sp>
    </p:spTree>
    <p:custDataLst>
      <p:tags r:id="rId1"/>
    </p:custDataLst>
    <p:extLst>
      <p:ext uri="{BB962C8B-B14F-4D97-AF65-F5344CB8AC3E}">
        <p14:creationId xmlns:p14="http://schemas.microsoft.com/office/powerpoint/2010/main" val="25684940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17 arrows illustrating motion to the right">
            <a:extLst>
              <a:ext uri="{FF2B5EF4-FFF2-40B4-BE49-F238E27FC236}">
                <a16:creationId xmlns:a16="http://schemas.microsoft.com/office/drawing/2014/main" id="{D6031A68-F50C-5640-93F3-94CCE85BC8F3}"/>
              </a:ext>
            </a:extLst>
          </p:cNvPr>
          <p:cNvPicPr>
            <a:picLocks noChangeAspect="1"/>
          </p:cNvPicPr>
          <p:nvPr/>
        </p:nvPicPr>
        <p:blipFill rotWithShape="1">
          <a:blip r:embed="rId4">
            <a:alphaModFix amt="10000"/>
            <a:duotone>
              <a:schemeClr val="accent5">
                <a:shade val="45000"/>
                <a:satMod val="135000"/>
              </a:schemeClr>
              <a:prstClr val="white"/>
            </a:duotone>
            <a:extLst>
              <a:ext uri="{28A0092B-C50C-407E-A947-70E740481C1C}">
                <a14:useLocalDpi xmlns:a14="http://schemas.microsoft.com/office/drawing/2010/main" val="0"/>
              </a:ext>
            </a:extLst>
          </a:blip>
          <a:stretch/>
        </p:blipFill>
        <p:spPr>
          <a:xfrm>
            <a:off x="0" y="768350"/>
            <a:ext cx="12192000" cy="5422900"/>
          </a:xfrm>
          <a:prstGeom prst="rect">
            <a:avLst/>
          </a:prstGeom>
        </p:spPr>
      </p:pic>
      <p:sp>
        <p:nvSpPr>
          <p:cNvPr id="2" name="Title 1"/>
          <p:cNvSpPr>
            <a:spLocks noGrp="1"/>
          </p:cNvSpPr>
          <p:nvPr>
            <p:ph type="title"/>
          </p:nvPr>
        </p:nvSpPr>
        <p:spPr>
          <a:xfrm>
            <a:off x="831850" y="1709738"/>
            <a:ext cx="10515600" cy="2852737"/>
          </a:xfrm>
        </p:spPr>
        <p:txBody>
          <a:bodyPr>
            <a:normAutofit/>
          </a:bodyPr>
          <a:lstStyle/>
          <a:p>
            <a:r>
              <a:rPr lang="en-US"/>
              <a:t>Where do we go from here?  </a:t>
            </a:r>
          </a:p>
        </p:txBody>
      </p:sp>
      <p:sp>
        <p:nvSpPr>
          <p:cNvPr id="4" name="Text Placeholder 3">
            <a:extLst>
              <a:ext uri="{FF2B5EF4-FFF2-40B4-BE49-F238E27FC236}">
                <a16:creationId xmlns:a16="http://schemas.microsoft.com/office/drawing/2014/main" id="{EAA914F5-BECF-D200-9E0E-1DF00AE8A2B3}"/>
              </a:ext>
            </a:extLst>
          </p:cNvPr>
          <p:cNvSpPr>
            <a:spLocks noGrp="1"/>
          </p:cNvSpPr>
          <p:nvPr>
            <p:ph type="body" idx="1"/>
          </p:nvPr>
        </p:nvSpPr>
        <p:spPr/>
        <p:txBody>
          <a:bodyPr/>
          <a:lstStyle/>
          <a:p>
            <a:r>
              <a:rPr lang="en-US"/>
              <a:t>Setting goals for Session 4</a:t>
            </a:r>
          </a:p>
        </p:txBody>
      </p:sp>
    </p:spTree>
    <p:custDataLst>
      <p:tags r:id="rId1"/>
    </p:custDataLst>
    <p:extLst>
      <p:ext uri="{BB962C8B-B14F-4D97-AF65-F5344CB8AC3E}">
        <p14:creationId xmlns:p14="http://schemas.microsoft.com/office/powerpoint/2010/main" val="13159522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38200" y="365125"/>
            <a:ext cx="10515600" cy="1325563"/>
          </a:xfrm>
        </p:spPr>
        <p:txBody>
          <a:bodyPr>
            <a:normAutofit fontScale="90000"/>
          </a:bodyPr>
          <a:lstStyle/>
          <a:p>
            <a:r>
              <a:rPr lang="en-US" altLang="en-US"/>
              <a:t>Comprehensive, Integrated, Three-Tiered (Ci3T) Model of Prevention Professional Learning Series</a:t>
            </a:r>
          </a:p>
        </p:txBody>
      </p:sp>
      <p:sp>
        <p:nvSpPr>
          <p:cNvPr id="30727" name="Content Placeholder 2"/>
          <p:cNvSpPr>
            <a:spLocks noGrp="1"/>
          </p:cNvSpPr>
          <p:nvPr>
            <p:ph idx="1"/>
          </p:nvPr>
        </p:nvSpPr>
        <p:spPr>
          <a:xfrm>
            <a:off x="838200" y="2000249"/>
            <a:ext cx="10515600" cy="4176713"/>
          </a:xfrm>
        </p:spPr>
        <p:txBody>
          <a:bodyPr/>
          <a:lstStyle/>
          <a:p>
            <a:pPr marL="0" indent="0">
              <a:buNone/>
            </a:pPr>
            <a:r>
              <a:rPr lang="en-US" altLang="en-US"/>
              <a:t>Each school has selected a </a:t>
            </a:r>
            <a:r>
              <a:rPr lang="en-US" altLang="en-US">
                <a:solidFill>
                  <a:schemeClr val="tx2"/>
                </a:solidFill>
              </a:rPr>
              <a:t>Ci3T Leadership Team </a:t>
            </a:r>
            <a:r>
              <a:rPr lang="en-US" altLang="en-US"/>
              <a:t>to attend Ci3T training this year. Only team members are asked to attend the trainings.</a:t>
            </a:r>
          </a:p>
        </p:txBody>
      </p:sp>
      <p:sp>
        <p:nvSpPr>
          <p:cNvPr id="10" name="Rounded Rectangle 9"/>
          <p:cNvSpPr/>
          <p:nvPr/>
        </p:nvSpPr>
        <p:spPr bwMode="auto">
          <a:xfrm>
            <a:off x="838200" y="3405128"/>
            <a:ext cx="7820025" cy="495300"/>
          </a:xfrm>
          <a:prstGeom prst="roundRect">
            <a:avLst/>
          </a:pr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defRPr/>
            </a:pPr>
            <a:r>
              <a:rPr lang="en-US" sz="2400">
                <a:solidFill>
                  <a:schemeClr val="bg1"/>
                </a:solidFill>
              </a:rPr>
              <a:t>Ci3T Professional Learning Series Traditional Timeline </a:t>
            </a:r>
          </a:p>
        </p:txBody>
      </p:sp>
      <p:graphicFrame>
        <p:nvGraphicFramePr>
          <p:cNvPr id="8" name="Diagram 18">
            <a:extLst>
              <a:ext uri="{FF2B5EF4-FFF2-40B4-BE49-F238E27FC236}">
                <a16:creationId xmlns:a16="http://schemas.microsoft.com/office/drawing/2014/main" id="{E91EE339-667D-6EC8-2979-E2877CC8B476}"/>
              </a:ext>
            </a:extLst>
          </p:cNvPr>
          <p:cNvGraphicFramePr/>
          <p:nvPr>
            <p:extLst>
              <p:ext uri="{D42A27DB-BD31-4B8C-83A1-F6EECF244321}">
                <p14:modId xmlns:p14="http://schemas.microsoft.com/office/powerpoint/2010/main" val="4034186211"/>
              </p:ext>
            </p:extLst>
          </p:nvPr>
        </p:nvGraphicFramePr>
        <p:xfrm>
          <a:off x="2152651" y="3850217"/>
          <a:ext cx="8062912" cy="259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5">
            <a:extLst>
              <a:ext uri="{FF2B5EF4-FFF2-40B4-BE49-F238E27FC236}">
                <a16:creationId xmlns:a16="http://schemas.microsoft.com/office/drawing/2014/main" id="{BEB71C7D-423E-FF09-B9C3-2732062DA86E}"/>
              </a:ext>
            </a:extLst>
          </p:cNvPr>
          <p:cNvSpPr txBox="1">
            <a:spLocks noChangeArrowheads="1"/>
          </p:cNvSpPr>
          <p:nvPr/>
        </p:nvSpPr>
        <p:spPr bwMode="auto">
          <a:xfrm>
            <a:off x="2184795" y="4190939"/>
            <a:ext cx="11253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altLang="en-US" sz="2000" b="1" kern="0">
                <a:solidFill>
                  <a:srgbClr val="292929"/>
                </a:solidFill>
                <a:latin typeface="Calibri" pitchFamily="34" charset="0"/>
              </a:rPr>
              <a:t>November</a:t>
            </a:r>
            <a:endPar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endParaRPr>
          </a:p>
        </p:txBody>
      </p:sp>
      <p:sp>
        <p:nvSpPr>
          <p:cNvPr id="3" name="TextBox 6">
            <a:extLst>
              <a:ext uri="{FF2B5EF4-FFF2-40B4-BE49-F238E27FC236}">
                <a16:creationId xmlns:a16="http://schemas.microsoft.com/office/drawing/2014/main" id="{CCD9E123-32D9-42F1-4468-3390B2AD3CA5}"/>
              </a:ext>
            </a:extLst>
          </p:cNvPr>
          <p:cNvSpPr txBox="1">
            <a:spLocks noChangeArrowheads="1"/>
          </p:cNvSpPr>
          <p:nvPr/>
        </p:nvSpPr>
        <p:spPr bwMode="auto">
          <a:xfrm>
            <a:off x="3605727" y="4190939"/>
            <a:ext cx="10964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December</a:t>
            </a:r>
          </a:p>
        </p:txBody>
      </p:sp>
      <p:sp>
        <p:nvSpPr>
          <p:cNvPr id="4" name="TextBox 7">
            <a:extLst>
              <a:ext uri="{FF2B5EF4-FFF2-40B4-BE49-F238E27FC236}">
                <a16:creationId xmlns:a16="http://schemas.microsoft.com/office/drawing/2014/main" id="{C95D823D-CA6A-0BE6-B86E-F9B33EE15917}"/>
              </a:ext>
            </a:extLst>
          </p:cNvPr>
          <p:cNvSpPr txBox="1">
            <a:spLocks noChangeArrowheads="1"/>
          </p:cNvSpPr>
          <p:nvPr/>
        </p:nvSpPr>
        <p:spPr bwMode="auto">
          <a:xfrm>
            <a:off x="5078592" y="4190939"/>
            <a:ext cx="827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January</a:t>
            </a:r>
          </a:p>
        </p:txBody>
      </p:sp>
      <p:sp>
        <p:nvSpPr>
          <p:cNvPr id="5" name="TextBox 8">
            <a:extLst>
              <a:ext uri="{FF2B5EF4-FFF2-40B4-BE49-F238E27FC236}">
                <a16:creationId xmlns:a16="http://schemas.microsoft.com/office/drawing/2014/main" id="{3F0C147F-0EB8-C284-64C0-E108F517D223}"/>
              </a:ext>
            </a:extLst>
          </p:cNvPr>
          <p:cNvSpPr txBox="1">
            <a:spLocks noChangeArrowheads="1"/>
          </p:cNvSpPr>
          <p:nvPr/>
        </p:nvSpPr>
        <p:spPr bwMode="auto">
          <a:xfrm>
            <a:off x="6404137" y="4190939"/>
            <a:ext cx="9537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February</a:t>
            </a:r>
          </a:p>
        </p:txBody>
      </p:sp>
      <p:sp>
        <p:nvSpPr>
          <p:cNvPr id="6" name="TextBox 9">
            <a:extLst>
              <a:ext uri="{FF2B5EF4-FFF2-40B4-BE49-F238E27FC236}">
                <a16:creationId xmlns:a16="http://schemas.microsoft.com/office/drawing/2014/main" id="{D8348240-04E2-8D21-01CE-68683CC7F32A}"/>
              </a:ext>
            </a:extLst>
          </p:cNvPr>
          <p:cNvSpPr txBox="1">
            <a:spLocks noChangeArrowheads="1"/>
          </p:cNvSpPr>
          <p:nvPr/>
        </p:nvSpPr>
        <p:spPr bwMode="auto">
          <a:xfrm>
            <a:off x="7918094" y="4190939"/>
            <a:ext cx="740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April</a:t>
            </a:r>
          </a:p>
        </p:txBody>
      </p:sp>
      <p:sp>
        <p:nvSpPr>
          <p:cNvPr id="7" name="TextBox 10">
            <a:extLst>
              <a:ext uri="{FF2B5EF4-FFF2-40B4-BE49-F238E27FC236}">
                <a16:creationId xmlns:a16="http://schemas.microsoft.com/office/drawing/2014/main" id="{362E15CB-A2AF-F6ED-6915-B4695C0FC8A9}"/>
              </a:ext>
            </a:extLst>
          </p:cNvPr>
          <p:cNvSpPr txBox="1">
            <a:spLocks noChangeArrowheads="1"/>
          </p:cNvSpPr>
          <p:nvPr/>
        </p:nvSpPr>
        <p:spPr bwMode="auto">
          <a:xfrm>
            <a:off x="9368107" y="4190939"/>
            <a:ext cx="4728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May</a:t>
            </a:r>
          </a:p>
        </p:txBody>
      </p:sp>
    </p:spTree>
    <p:custDataLst>
      <p:tags r:id="rId1"/>
    </p:custDataLst>
    <p:extLst>
      <p:ext uri="{BB962C8B-B14F-4D97-AF65-F5344CB8AC3E}">
        <p14:creationId xmlns:p14="http://schemas.microsoft.com/office/powerpoint/2010/main" val="33899566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0DE66A2-4CFB-3948-8E76-BF9FA10E6CA7}"/>
              </a:ext>
            </a:extLst>
          </p:cNvPr>
          <p:cNvSpPr/>
          <p:nvPr/>
        </p:nvSpPr>
        <p:spPr>
          <a:xfrm>
            <a:off x="5124911" y="960612"/>
            <a:ext cx="1447695" cy="3782838"/>
          </a:xfrm>
          <a:prstGeom prst="roundRect">
            <a:avLst>
              <a:gd name="adj" fmla="val 13219"/>
            </a:avLst>
          </a:prstGeom>
          <a:noFill/>
          <a:ln w="3175" cap="flat" cmpd="sng" algn="ctr">
            <a:solidFill>
              <a:srgbClr val="FFFF00"/>
            </a:solidFill>
            <a:prstDash val="solid"/>
            <a:miter lim="800000"/>
          </a:ln>
          <a:effectLst>
            <a:glow rad="228600">
              <a:srgbClr val="FFC000">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title="Yellow highlight box around Session 1 homework">
            <a:extLst>
              <a:ext uri="{FF2B5EF4-FFF2-40B4-BE49-F238E27FC236}">
                <a16:creationId xmlns:a16="http://schemas.microsoft.com/office/drawing/2014/main" id="{435111F5-8D81-4D4C-8E23-F0E7748F5B8C}"/>
              </a:ext>
            </a:extLst>
          </p:cNvPr>
          <p:cNvSpPr/>
          <p:nvPr/>
        </p:nvSpPr>
        <p:spPr>
          <a:xfrm>
            <a:off x="5751938" y="4772025"/>
            <a:ext cx="1447694" cy="1733550"/>
          </a:xfrm>
          <a:prstGeom prst="roundRect">
            <a:avLst>
              <a:gd name="adj" fmla="val 4764"/>
            </a:avLst>
          </a:prstGeom>
          <a:noFill/>
          <a:ln w="3175" cap="flat" cmpd="sng" algn="ctr">
            <a:solidFill>
              <a:srgbClr val="FFFF00"/>
            </a:solidFill>
            <a:prstDash val="solid"/>
            <a:miter lim="800000"/>
          </a:ln>
          <a:effectLst>
            <a:glow rad="228600">
              <a:srgbClr val="FFC000">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999266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Please Take a Minute to Get Organized</a:t>
            </a:r>
          </a:p>
        </p:txBody>
      </p:sp>
      <p:sp>
        <p:nvSpPr>
          <p:cNvPr id="5" name="Text Placeholder 5"/>
          <p:cNvSpPr>
            <a:spLocks noGrp="1"/>
          </p:cNvSpPr>
          <p:nvPr>
            <p:ph idx="1"/>
          </p:nvPr>
        </p:nvSpPr>
        <p:spPr>
          <a:xfrm>
            <a:off x="838200" y="1825624"/>
            <a:ext cx="10515600" cy="5032375"/>
          </a:xfrm>
        </p:spPr>
        <p:txBody>
          <a:bodyPr>
            <a:normAutofit lnSpcReduction="10000"/>
          </a:bodyPr>
          <a:lstStyle/>
          <a:p>
            <a:pPr marL="0" indent="0">
              <a:buNone/>
            </a:pPr>
            <a:r>
              <a:rPr lang="en-US"/>
              <a:t>Please stay until all materials are organized</a:t>
            </a:r>
          </a:p>
          <a:p>
            <a:endParaRPr lang="en-US"/>
          </a:p>
          <a:p>
            <a:pPr marL="0" indent="0">
              <a:buNone/>
            </a:pPr>
            <a:r>
              <a:rPr lang="en-US"/>
              <a:t>Place all materials in your table box:</a:t>
            </a:r>
          </a:p>
          <a:p>
            <a:pPr lvl="1">
              <a:buFont typeface="Wingdings" pitchFamily="2" charset="2"/>
              <a:buChar char="ü"/>
            </a:pPr>
            <a:r>
              <a:rPr lang="en-US"/>
              <a:t>Name badges</a:t>
            </a:r>
          </a:p>
          <a:p>
            <a:pPr lvl="1">
              <a:buFont typeface="Wingdings" pitchFamily="2" charset="2"/>
              <a:buChar char="ü"/>
            </a:pPr>
            <a:r>
              <a:rPr lang="en-US"/>
              <a:t>Role magnets</a:t>
            </a:r>
          </a:p>
          <a:p>
            <a:pPr lvl="1">
              <a:buFont typeface="Wingdings" pitchFamily="2" charset="2"/>
              <a:buChar char="ü"/>
            </a:pPr>
            <a:r>
              <a:rPr lang="en-US"/>
              <a:t>Table cards (CASEL, What Works Clearinghouse)</a:t>
            </a:r>
          </a:p>
          <a:p>
            <a:pPr lvl="1">
              <a:buFont typeface="Wingdings" pitchFamily="2" charset="2"/>
              <a:buChar char="ü"/>
            </a:pPr>
            <a:r>
              <a:rPr lang="en-US"/>
              <a:t>Extra postcards (take some with you!)</a:t>
            </a:r>
          </a:p>
          <a:p>
            <a:pPr lvl="1">
              <a:buFont typeface="Wingdings" pitchFamily="2" charset="2"/>
              <a:buChar char="ü"/>
            </a:pPr>
            <a:r>
              <a:rPr lang="en-US"/>
              <a:t>Clearly identify the </a:t>
            </a:r>
            <a:r>
              <a:rPr lang="en-US" b="1">
                <a:solidFill>
                  <a:schemeClr val="accent5"/>
                </a:solidFill>
              </a:rPr>
              <a:t>technology person </a:t>
            </a:r>
            <a:r>
              <a:rPr lang="en-US"/>
              <a:t>on your team in charge of keeping Dropbox / Google Drive organized (move old versions into Previous folder)</a:t>
            </a:r>
          </a:p>
          <a:p>
            <a:pPr lvl="2"/>
            <a:r>
              <a:rPr lang="en-US"/>
              <a:t>Consider saving docs with your school initials at the beginning and the date at the end of the file name</a:t>
            </a:r>
          </a:p>
          <a:p>
            <a:pPr lvl="2"/>
            <a:r>
              <a:rPr lang="en-US">
                <a:solidFill>
                  <a:schemeClr val="tx1"/>
                </a:solidFill>
              </a:rPr>
              <a:t>Example: </a:t>
            </a:r>
            <a:r>
              <a:rPr lang="en-US">
                <a:solidFill>
                  <a:srgbClr val="FF0000"/>
                </a:solidFill>
              </a:rPr>
              <a:t>P_LES</a:t>
            </a:r>
            <a:r>
              <a:rPr lang="en-US"/>
              <a:t>_Ci3T Blueprint A Primary (Tier 1) Plan_</a:t>
            </a:r>
            <a:r>
              <a:rPr lang="en-US">
                <a:solidFill>
                  <a:srgbClr val="FF0000"/>
                </a:solidFill>
              </a:rPr>
              <a:t>2027 01 13</a:t>
            </a:r>
          </a:p>
        </p:txBody>
      </p:sp>
      <p:pic>
        <p:nvPicPr>
          <p:cNvPr id="6146" name="Picture 2" descr="Thank you&#10;&#10;Sticky note with tape on corner and &quot;Thank you&quot; written on it">
            <a:extLst>
              <a:ext uri="{FF2B5EF4-FFF2-40B4-BE49-F238E27FC236}">
                <a16:creationId xmlns:a16="http://schemas.microsoft.com/office/drawing/2014/main" id="{98671814-00FD-60CE-EC32-4479970E6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787" y="1392973"/>
            <a:ext cx="2881299" cy="29885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1069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Original Triangle" descr="Triangle 3.jpg"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986105"/>
            <a:ext cx="8420100" cy="582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698962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Wrap Up and Preview</a:t>
            </a:r>
          </a:p>
        </p:txBody>
      </p:sp>
      <p:sp>
        <p:nvSpPr>
          <p:cNvPr id="3" name="Text Placeholder 2"/>
          <p:cNvSpPr>
            <a:spLocks noGrp="1"/>
          </p:cNvSpPr>
          <p:nvPr>
            <p:ph type="body" idx="1"/>
          </p:nvPr>
        </p:nvSpPr>
        <p:spPr>
          <a:xfrm>
            <a:off x="839788" y="1681163"/>
            <a:ext cx="5157787" cy="823912"/>
          </a:xfrm>
          <a:noFill/>
          <a:ln>
            <a:noFill/>
          </a:ln>
        </p:spPr>
        <p:txBody>
          <a:bodyPr>
            <a:normAutofit/>
          </a:bodyPr>
          <a:lstStyle/>
          <a:p>
            <a:r>
              <a:rPr lang="en-US"/>
              <a:t>Today’s Review</a:t>
            </a:r>
          </a:p>
        </p:txBody>
      </p:sp>
      <p:sp>
        <p:nvSpPr>
          <p:cNvPr id="4" name="Content Placeholder 3"/>
          <p:cNvSpPr>
            <a:spLocks noGrp="1"/>
          </p:cNvSpPr>
          <p:nvPr>
            <p:ph sz="half" idx="2"/>
          </p:nvPr>
        </p:nvSpPr>
        <p:spPr>
          <a:xfrm>
            <a:off x="839788" y="2505075"/>
            <a:ext cx="5332410" cy="3684588"/>
          </a:xfrm>
        </p:spPr>
        <p:txBody>
          <a:bodyPr>
            <a:noAutofit/>
          </a:bodyPr>
          <a:lstStyle/>
          <a:p>
            <a:r>
              <a:rPr lang="en-US" sz="2300" dirty="0"/>
              <a:t>Examine how to evaluate your Ci3T model of prevention </a:t>
            </a:r>
          </a:p>
          <a:p>
            <a:r>
              <a:rPr lang="en-US" sz="2300" dirty="0"/>
              <a:t>Examine screening tools </a:t>
            </a:r>
          </a:p>
          <a:p>
            <a:r>
              <a:rPr lang="en-US" sz="2300" dirty="0"/>
              <a:t>Draft procedures for monitoring: Ci3T Blueprint A Primary (Tier 1) Plan</a:t>
            </a:r>
          </a:p>
          <a:p>
            <a:r>
              <a:rPr lang="en-US" sz="2300" dirty="0"/>
              <a:t>Draft Ci3T Blueprint D Assessment Schedule</a:t>
            </a:r>
          </a:p>
          <a:p>
            <a:r>
              <a:rPr lang="en-US" sz="2300" dirty="0"/>
              <a:t>Examine how the program is influencing risk using academic and behavioral systematic screening tools</a:t>
            </a:r>
          </a:p>
        </p:txBody>
      </p:sp>
      <p:sp>
        <p:nvSpPr>
          <p:cNvPr id="5" name="Text Placeholder 4"/>
          <p:cNvSpPr>
            <a:spLocks noGrp="1"/>
          </p:cNvSpPr>
          <p:nvPr>
            <p:ph type="body" sz="quarter" idx="3"/>
          </p:nvPr>
        </p:nvSpPr>
        <p:spPr>
          <a:xfrm>
            <a:off x="6172200" y="1681163"/>
            <a:ext cx="5183188" cy="823912"/>
          </a:xfrm>
          <a:noFill/>
          <a:ln>
            <a:noFill/>
          </a:ln>
        </p:spPr>
        <p:txBody>
          <a:bodyPr>
            <a:noAutofit/>
          </a:bodyPr>
          <a:lstStyle/>
          <a:p>
            <a:r>
              <a:rPr lang="en-US"/>
              <a:t>Next Session Preview</a:t>
            </a:r>
          </a:p>
        </p:txBody>
      </p:sp>
      <p:sp>
        <p:nvSpPr>
          <p:cNvPr id="6" name="Content Placeholder 5"/>
          <p:cNvSpPr>
            <a:spLocks noGrp="1"/>
          </p:cNvSpPr>
          <p:nvPr>
            <p:ph sz="quarter" idx="4"/>
          </p:nvPr>
        </p:nvSpPr>
        <p:spPr>
          <a:xfrm>
            <a:off x="6172199" y="2505075"/>
            <a:ext cx="5357813" cy="3684588"/>
          </a:xfrm>
        </p:spPr>
        <p:txBody>
          <a:bodyPr>
            <a:noAutofit/>
          </a:bodyPr>
          <a:lstStyle/>
          <a:p>
            <a:r>
              <a:rPr lang="en-US" sz="2300" dirty="0"/>
              <a:t>Finalize Ci3T Blueprint D Assessment Schedule</a:t>
            </a:r>
          </a:p>
          <a:p>
            <a:r>
              <a:rPr lang="en-US" sz="2300" dirty="0"/>
              <a:t>Finalize procedures for monitoring: Ci3T Blueprint A Primary (Tier 1) Plan</a:t>
            </a:r>
          </a:p>
          <a:p>
            <a:r>
              <a:rPr lang="en-US" sz="2300" dirty="0"/>
              <a:t>Final revisions to the full draft of Ci3T Blueprint A Primary (Tier 1) Plan</a:t>
            </a:r>
          </a:p>
          <a:p>
            <a:pPr lvl="0"/>
            <a:r>
              <a:rPr lang="en-US" sz="2300" dirty="0"/>
              <a:t>Create a presentation for faculty and staff</a:t>
            </a:r>
          </a:p>
          <a:p>
            <a:pPr lvl="0"/>
            <a:r>
              <a:rPr lang="en-US" sz="2300" dirty="0"/>
              <a:t>Tier 2 intervention planning</a:t>
            </a:r>
          </a:p>
        </p:txBody>
      </p:sp>
    </p:spTree>
    <p:custDataLst>
      <p:tags r:id="rId1"/>
    </p:custDataLst>
    <p:extLst>
      <p:ext uri="{BB962C8B-B14F-4D97-AF65-F5344CB8AC3E}">
        <p14:creationId xmlns:p14="http://schemas.microsoft.com/office/powerpoint/2010/main" val="34926615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Homework</a:t>
            </a:r>
          </a:p>
        </p:txBody>
      </p:sp>
      <p:sp>
        <p:nvSpPr>
          <p:cNvPr id="3" name="Content Placeholder 2"/>
          <p:cNvSpPr>
            <a:spLocks noGrp="1"/>
          </p:cNvSpPr>
          <p:nvPr>
            <p:ph idx="1"/>
          </p:nvPr>
        </p:nvSpPr>
        <p:spPr>
          <a:xfrm>
            <a:off x="838200" y="1825625"/>
            <a:ext cx="9173901" cy="4351338"/>
          </a:xfrm>
        </p:spPr>
        <p:txBody>
          <a:bodyPr/>
          <a:lstStyle/>
          <a:p>
            <a:r>
              <a:rPr lang="en-US" dirty="0"/>
              <a:t>At your next faculty meeting: </a:t>
            </a:r>
          </a:p>
          <a:p>
            <a:pPr lvl="1"/>
            <a:r>
              <a:rPr lang="en-US" dirty="0"/>
              <a:t>Introduce Procedures for Monitoring in Ci3T Blueprint A Primary (Tier 1) Plan</a:t>
            </a:r>
          </a:p>
          <a:p>
            <a:pPr lvl="1"/>
            <a:r>
              <a:rPr lang="en-US" dirty="0"/>
              <a:t>Share chosen screener  </a:t>
            </a:r>
          </a:p>
          <a:p>
            <a:r>
              <a:rPr lang="en-US" dirty="0"/>
              <a:t>At your next Ci3T Leadership Team meeting: </a:t>
            </a:r>
          </a:p>
          <a:p>
            <a:pPr lvl="1"/>
            <a:r>
              <a:rPr lang="en-US" dirty="0"/>
              <a:t>Revise and polish Ci3T Blueprint D Assessment Schedule</a:t>
            </a:r>
          </a:p>
          <a:p>
            <a:pPr lvl="1"/>
            <a:r>
              <a:rPr lang="en-US" dirty="0"/>
              <a:t>Plan for professional development for screenings for faculty</a:t>
            </a:r>
          </a:p>
          <a:p>
            <a:pPr lvl="2"/>
            <a:r>
              <a:rPr lang="en-US" dirty="0"/>
              <a:t>R04 Ci3T Professional Learning Plan</a:t>
            </a:r>
          </a:p>
        </p:txBody>
      </p:sp>
      <p:pic>
        <p:nvPicPr>
          <p:cNvPr id="7" name="Picture 6" title="Many push pins crammed onto one calendar d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0146" y="4807334"/>
            <a:ext cx="2940399" cy="1959688"/>
          </a:xfrm>
          <a:prstGeom prst="rect">
            <a:avLst/>
          </a:prstGeom>
          <a:ln>
            <a:noFill/>
          </a:ln>
          <a:effectLst>
            <a:softEdge rad="112500"/>
          </a:effectLst>
        </p:spPr>
      </p:pic>
      <p:pic>
        <p:nvPicPr>
          <p:cNvPr id="4" name="Picture 3" title="Clipboard with checkboxes and pencil on the side">
            <a:extLst>
              <a:ext uri="{FF2B5EF4-FFF2-40B4-BE49-F238E27FC236}">
                <a16:creationId xmlns:a16="http://schemas.microsoft.com/office/drawing/2014/main" id="{6A9C8D50-70C5-0AA5-3741-089367FE85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4080" y="223473"/>
            <a:ext cx="1676465" cy="1982151"/>
          </a:xfrm>
          <a:prstGeom prst="rect">
            <a:avLst/>
          </a:prstGeom>
        </p:spPr>
      </p:pic>
    </p:spTree>
    <p:custDataLst>
      <p:tags r:id="rId1"/>
    </p:custDataLst>
    <p:extLst>
      <p:ext uri="{BB962C8B-B14F-4D97-AF65-F5344CB8AC3E}">
        <p14:creationId xmlns:p14="http://schemas.microsoft.com/office/powerpoint/2010/main" val="32707598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SUITE_ISPRING_PLAYERS_CUSTOMIZATION_2" val="{&quot;universal&quot;:{&quot;skinSettings&quot;:{&quot;borderRadius&quot;:10,&quot;colors&quot;:{&quot;asideBackground&quot;:{&quot;color&quot;:&quot;#F3F3F3&quot;,&quot;opacity&quot;:1,&quot;type&quot;:&quot;SOLID&quot;},&quot;asideElementBackgroundActive&quot;:{&quot;color&quot;:&quot;#9DA2A6&quot;,&quot;opacity&quot;:1,&quot;type&quot;:&quot;SOLID&quot;},&quot;asideElementBackgroundHover&quot;:{&quot;color&quot;:&quot;#E1E2E2&quot;,&quot;opacity&quot;:1,&quot;type&quot;:&quot;SOLID&quot;},&quot;asideElementText&quot;:{&quot;color&quot;:&quot;#47484A&quot;,&quot;opacity&quot;:1,&quot;type&quot;:&quot;SOLID&quot;},&quot;asideElementTextActive&quot;:{&quot;color&quot;:&quot;#FFFFFF&quot;,&quot;opacity&quot;:1,&quot;type&quot;:&quot;SOLID&quot;},&quot;asideElementTextHover&quot;:{&quot;color&quot;:&quot;#47484A&quot;,&quot;opacity&quot;:1,&quot;type&quot;:&quot;SOLID&quot;},&quot;asideLogoBackground&quot;:{&quot;color&quot;:&quot;#F3F3F3&quot;,&quot;opacity&quot;:1,&quot;type&quot;:&quot;SOLID&quot;},&quot;pageBackground&quot;:{&quot;color&quot;:&quot;#4D4D4D&quot;,&quot;opacity&quot;:1,&quot;type&quot;:&quot;SOLID&quot;},&quot;playerBackground&quot;:{&quot;color&quot;:&quot;#FFFFFF&quot;,&quot;opacity&quot;:1,&quot;type&quot;:&quot;SOLID&quot;},&quot;playerText&quot;:{&quot;color&quot;:&quot;#47484A&quot;,&quot;opacity&quot;:1,&quot;type&quot;:&quot;SOLID&quot;},&quot;primaryButtonBackground&quot;:{&quot;color&quot;:&quot;#2F4E6D&quot;,&quot;opacity&quot;:1,&quot;type&quot;:&quot;SOLID&quot;},&quot;primaryButtonBackgroundHover&quot;:{&quot;color&quot;:&quot;#2F4E6D&quot;,&quot;opacity&quot;:1,&quot;type&quot;:&quot;SOLID&quot;},&quot;primaryButtonBorder&quot;:{&quot;color&quot;:&quot;#2F4E6D&quot;,&quot;opacity&quot;:1,&quot;type&quot;:&quot;SOLID&quot;},&quot;primaryButtonBorderHover&quot;:{&quot;color&quot;:&quot;#2F4E6D&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FFFFF&quot;,&quot;opacity&quot;:1,&quot;type&quot;:&quot;SOLID&quot;},&quot;secondaryButtonBackgroundHover&quot;:{&quot;color&quot;:&quot;#47484A&quot;,&quot;opacity&quot;:0.10000000000000001,&quot;type&quot;:&quot;SOLID&quot;},&quot;secondaryButtonBorder&quot;:{&quot;color&quot;:&quot;#FFFFFF&quot;,&quot;opacity&quot;:1,&quot;type&quot;:&quot;SOLID&quot;},&quot;secondaryButtonBorderHover&quot;:{&quot;color&quot;:&quot;#47484A&quot;,&quot;opacity&quot;:0.10000000000000001,&quot;type&quot;:&quot;SOLID&quot;},&quot;secondaryButtonText&quot;:{&quot;color&quot;:&quot;#47484A&quot;,&quot;opacity&quot;:1,&quot;type&quot;:&quot;SOLID&quot;},&quot;secondaryButtonTextHover&quot;:{&quot;color&quot;:&quot;#47484A&quot;,&quot;opacity&quot;:1,&quot;type&quot;:&quot;SOLID&quot;}},&quot;controlPanel&quot;:{&quot;navigationMode&quot;:&quot;bySteps&quot;,&quot;progressBar&quot;:{&quot;enabled&quot;:true,&quot;mode&quot;:&quot;presentationTimeline&quot;,&quot;showLabels&quot;:true,&quot;visible&quot;:true},&quot;showCCButton&quot;:false,&quot;showNextButton&quot;:true,&quot;showOutline&quot;:false,&quot;showPlayPause&quot;:false,&quot;showPlaybackRateButton&quot;:false,&quot;showPrevButton&quot;:true,&quot;showRewind&quot;:false,&quot;showSlideNumbers&quot;:true,&quot;showSlideOnlyButton&quot;:false,&quot;showSubtitlesButton&quot;:false,&quot;showTimer&quot;:false,&quot;showVolumeControl&quot;:false,&quot;visible&quot;:true},&quot;fontFamily&quot;:&quot;Arial&quot;,&quot;miniskinCustomizationEnabled&quot;:true,&quot;outlinePanel&quot;:{&quot;highlightViewedEntries&quot;:false,&quot;multilevel&quot;:true,&quot;numberEntries&quot;:true,&quot;search&quot;:true,&quot;thumbnails&quot;:true},&quot;rotatePromptEnabled&quot;:false,&quot;sidePanel&quot;:{&quot;showAtLeft&quot;:false,&quot;showLogo&quot;:false,&quot;showNotes&quot;:false,&quot;showOutline&quot;:false,&quot;showPresenterInfo&quot;:false,&quot;showPresenterVideo&quot;:false,&quot;visible&quot;:false},&quot;titlePanel&quot;:{&quot;buttons&quot;:[&quot;attachments&quot;,&quot;markerTools&quot;,&quot;presenterInfo&quot;,&quot;outline&quot;],&quot;buttonsAtLeft&quot;:true,&quot;courseTitleVisible&quot;:true,&quot;showLogo&quot;:false,&quot;visible&quot;:false},&quot;version&quot;:&quot;1.3&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OPUP_ROTATE_SCREEN_PROMPT_LANDSCAPE&quot;:&quot;Rotate your device to landscape mode&quot;,&quot;PB_POPUP_ROTATE_SCREEN_PROMPT_PORTRAIT&quot;:&quot;Rotate your device to the portrait mode&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ALWAYS_START_OVER&quot;,&quot;enableKeyboardNavigation&quot;:true},&quot;keyboardSettings&quot;:&quot;&quot;,&quot;skinVersion&quot;:4,&quot;skinCompatibleVersion&quot;:0,&quot;publishSettings&quot;:{&quot;backgroundColor&quot;:&quot;#4D4D4D&quot;,&quot;playerDimensions&quot;:{&quot;height&quot;:92,&quot;width&quot;:16},&quot;playerModule&quot;:&quot;UniversalHtml&quot;,&quot;presentationContent&quot;:{&quot;metadata&quot;:{&quot;references&quot;:false,&quot;texts&quot;:[&quot;DT_HYPERLINK_TOOLTIP&quot;]},&quot;resources&quot;:{&quot;attachments&quot;:false,&quot;fonts&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builtin.presentation&quot;,&quot;playerLayoutFooter&quot;:&quot;slideNumber,goToPrev,goToNext&quot;,&quot;playerLayoutHeader&quot;:&quot;&quot;,&quot;playerLayoutHeaderButtonsPosition&quot;:&quo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teps&quot;,&quot;playerNavigationOnRestart&quot;:&quot;never&quot;,&quot;playerNavigationSaveAnimationStates&quot;:true,&quot;playerNavigationType&quot;:&quot;free&quot;,&quot;playerTheme&quot;:&quot;custom&quot;,&quot;playerThemeBorderRadius&quot;:10,&quot;playerThemeColorScheme&quot;:&quot;custom&quot;,&quot;playerThemeFont&quot;:&quot;Arial&quot;}}}"/>
  <p:tag name="ISPRING-SUITE_ISPRING_CURRENT_PLAYER_ID" val="universal"/>
  <p:tag name="ISPRING_PRESENTATION_COURSE_TITLE" val="Ci3T_PL_Series_Session_3_2025_06_13"/>
  <p:tag name="ISPRING_LMS_API_VERSION" val="SCORM 2004 (4th edition)"/>
  <p:tag name="ISPRING_ULTRA_SCORM_COURSE_ID" val="B80A3C94-9845-4381-AB12-02923908B9FE"/>
  <p:tag name="ISPRING_CMI5_LAUNCH_METHOD" val="any window"/>
  <p:tag name="ISPRING_SCORM_REPORT_STATUS" val="0"/>
  <p:tag name="ISPRINGCLOUDFOLDERID" val="1"/>
  <p:tag name="ISPRINGONLINEFOLDERID" val="1"/>
  <p:tag name="ISPRING_OUTPUT_FOLDER" val="[[&quot;\uFFFD\uFFFDs\uFFFD{4CE1CE1E-CAED-4E5A-BE9C-1202C70771F1}&quot;,&quot;C:\\Users\\djroye01\\University of Louisville\\ROYal Flush - Documents\\2019 Project ENHANCE\\2019 ENHANCE C2 YRS 2 3\\PL_Series\\PLS3\\pptx&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invertReadingOrder&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SUITE_ISPRING_CURRENT_GRADING_VERSION" val="v2"/>
  <p:tag name="ISPRING_FIRST_PUBLISH" val="1"/>
  <p:tag name="ISPRING-SUITE_ISPRING_GRADING_SETTINGS_V2" val="{&quot;alternatives&quot;:[{&quot;slides&quot;:{&quot;slides_to_view&quot;:{&quot;percent&quot;:100},&quot;group_id&quot;:&quot;all slides&quot;},&quot;name&quot;:&quot;&quot;}]}"/>
  <p:tag name="ISPRING_ULTRA_SCORM_COURCE_TITLE" val="PLS32"/>
  <p:tag name="ISPRING_SCORM_ENDPOINT" val="&lt;endpoint&gt;&lt;enable&gt;0&lt;/enable&gt;&lt;lrs&gt;https://&lt;/lrs&gt;&lt;auth&gt;0&lt;/auth&gt;&lt;login&gt;&lt;/login&gt;&lt;password&gt;&lt;/password&gt;&lt;key&gt;&lt;/key&gt;&lt;name&gt;&lt;/name&gt;&lt;email&gt;&lt;/email&gt;&lt;/endpoint&gt;&#10;"/>
  <p:tag name="ISPRING_PRESENTATION_TITLE" val="PLS32"/>
</p:tagLst>
</file>

<file path=ppt/tags/tag10.xml><?xml version="1.0" encoding="utf-8"?>
<p:tagLst xmlns:a="http://schemas.openxmlformats.org/drawingml/2006/main" xmlns:r="http://schemas.openxmlformats.org/officeDocument/2006/relationships" xmlns:p="http://schemas.openxmlformats.org/presentationml/2006/main">
  <p:tag name="GENSWF_SLIDE_UID" val="{9B04A753-3044-4975-9DE8-B34DAFEB7D9A}:411"/>
</p:tagLst>
</file>

<file path=ppt/tags/tag11.xml><?xml version="1.0" encoding="utf-8"?>
<p:tagLst xmlns:a="http://schemas.openxmlformats.org/drawingml/2006/main" xmlns:r="http://schemas.openxmlformats.org/officeDocument/2006/relationships" xmlns:p="http://schemas.openxmlformats.org/presentationml/2006/main">
  <p:tag name="GENSWF_SLIDE_UID" val="{C8E17FF3-5DA1-49DC-8640-092336F52AF2}:264"/>
</p:tagLst>
</file>

<file path=ppt/tags/tag12.xml><?xml version="1.0" encoding="utf-8"?>
<p:tagLst xmlns:a="http://schemas.openxmlformats.org/drawingml/2006/main" xmlns:r="http://schemas.openxmlformats.org/officeDocument/2006/relationships" xmlns:p="http://schemas.openxmlformats.org/presentationml/2006/main">
  <p:tag name="GENSWF_SLIDE_UID" val="{DB7DFCEF-2247-448B-9B93-B13F901B48F4}:265"/>
</p:tagLst>
</file>

<file path=ppt/tags/tag13.xml><?xml version="1.0" encoding="utf-8"?>
<p:tagLst xmlns:a="http://schemas.openxmlformats.org/drawingml/2006/main" xmlns:r="http://schemas.openxmlformats.org/officeDocument/2006/relationships" xmlns:p="http://schemas.openxmlformats.org/presentationml/2006/main">
  <p:tag name="GENSWF_SLIDE_UID" val="{CD0C4F6F-1E7D-4A85-AAAA-BF18BA15070D}:266"/>
</p:tagLst>
</file>

<file path=ppt/tags/tag14.xml><?xml version="1.0" encoding="utf-8"?>
<p:tagLst xmlns:a="http://schemas.openxmlformats.org/drawingml/2006/main" xmlns:r="http://schemas.openxmlformats.org/officeDocument/2006/relationships" xmlns:p="http://schemas.openxmlformats.org/presentationml/2006/main">
  <p:tag name="GENSWF_SLIDE_UID" val="{9CECC5BA-9DFE-48AD-AE5E-D724D232E013}:267"/>
</p:tagLst>
</file>

<file path=ppt/tags/tag15.xml><?xml version="1.0" encoding="utf-8"?>
<p:tagLst xmlns:a="http://schemas.openxmlformats.org/drawingml/2006/main" xmlns:r="http://schemas.openxmlformats.org/officeDocument/2006/relationships" xmlns:p="http://schemas.openxmlformats.org/presentationml/2006/main">
  <p:tag name="GENSWF_SLIDE_UID" val="{99797C8A-0DC3-482C-BAE1-9822EBF21160}:268"/>
</p:tagLst>
</file>

<file path=ppt/tags/tag16.xml><?xml version="1.0" encoding="utf-8"?>
<p:tagLst xmlns:a="http://schemas.openxmlformats.org/drawingml/2006/main" xmlns:r="http://schemas.openxmlformats.org/officeDocument/2006/relationships" xmlns:p="http://schemas.openxmlformats.org/presentationml/2006/main">
  <p:tag name="GENSWF_SLIDE_UID" val="{B26A6250-5445-4535-8EA8-168ABBE3B97D}:269"/>
</p:tagLst>
</file>

<file path=ppt/tags/tag17.xml><?xml version="1.0" encoding="utf-8"?>
<p:tagLst xmlns:a="http://schemas.openxmlformats.org/drawingml/2006/main" xmlns:r="http://schemas.openxmlformats.org/officeDocument/2006/relationships" xmlns:p="http://schemas.openxmlformats.org/presentationml/2006/main">
  <p:tag name="GENSWF_SLIDE_UID" val="{B7F16EBA-FD30-4E67-B2F1-57FA63D95F3A}:270"/>
</p:tagLst>
</file>

<file path=ppt/tags/tag18.xml><?xml version="1.0" encoding="utf-8"?>
<p:tagLst xmlns:a="http://schemas.openxmlformats.org/drawingml/2006/main" xmlns:r="http://schemas.openxmlformats.org/officeDocument/2006/relationships" xmlns:p="http://schemas.openxmlformats.org/presentationml/2006/main">
  <p:tag name="GENSWF_SLIDE_UID" val="{B7C2AA3D-066D-434D-88B8-7E9D9C72EA42}:422"/>
</p:tagLst>
</file>

<file path=ppt/tags/tag19.xml><?xml version="1.0" encoding="utf-8"?>
<p:tagLst xmlns:a="http://schemas.openxmlformats.org/drawingml/2006/main" xmlns:r="http://schemas.openxmlformats.org/officeDocument/2006/relationships" xmlns:p="http://schemas.openxmlformats.org/presentationml/2006/main">
  <p:tag name="GENSWF_SLIDE_UID" val="{D173C8BA-E753-476C-A000-17D18B3CBFDF}:418"/>
</p:tagLst>
</file>

<file path=ppt/tags/tag2.xml><?xml version="1.0" encoding="utf-8"?>
<p:tagLst xmlns:a="http://schemas.openxmlformats.org/drawingml/2006/main" xmlns:r="http://schemas.openxmlformats.org/officeDocument/2006/relationships" xmlns:p="http://schemas.openxmlformats.org/presentationml/2006/main">
  <p:tag name="GENSWF_SLIDE_UID" val="{6036A0DA-6044-4650-991B-76C0F6FB07AD}:404"/>
</p:tagLst>
</file>

<file path=ppt/tags/tag20.xml><?xml version="1.0" encoding="utf-8"?>
<p:tagLst xmlns:a="http://schemas.openxmlformats.org/drawingml/2006/main" xmlns:r="http://schemas.openxmlformats.org/officeDocument/2006/relationships" xmlns:p="http://schemas.openxmlformats.org/presentationml/2006/main">
  <p:tag name="GENSWF_SLIDE_UID" val="{A4F63607-F870-4B99-B20D-0FAB3A316771}:295"/>
</p:tagLst>
</file>

<file path=ppt/tags/tag21.xml><?xml version="1.0" encoding="utf-8"?>
<p:tagLst xmlns:a="http://schemas.openxmlformats.org/drawingml/2006/main" xmlns:r="http://schemas.openxmlformats.org/officeDocument/2006/relationships" xmlns:p="http://schemas.openxmlformats.org/presentationml/2006/main">
  <p:tag name="GENSWF_SLIDE_UID" val="{CD07D9F3-44ED-49CC-A7DF-0C299C3D04D9}:297"/>
</p:tagLst>
</file>

<file path=ppt/tags/tag22.xml><?xml version="1.0" encoding="utf-8"?>
<p:tagLst xmlns:a="http://schemas.openxmlformats.org/drawingml/2006/main" xmlns:r="http://schemas.openxmlformats.org/officeDocument/2006/relationships" xmlns:p="http://schemas.openxmlformats.org/presentationml/2006/main">
  <p:tag name="GENSWF_SLIDE_UID" val="{DBCED163-1628-4A7A-B786-EDC248BB70C4}:846"/>
</p:tagLst>
</file>

<file path=ppt/tags/tag23.xml><?xml version="1.0" encoding="utf-8"?>
<p:tagLst xmlns:a="http://schemas.openxmlformats.org/drawingml/2006/main" xmlns:r="http://schemas.openxmlformats.org/officeDocument/2006/relationships" xmlns:p="http://schemas.openxmlformats.org/presentationml/2006/main">
  <p:tag name="GENSWF_SLIDE_UID" val="{234B6673-B383-4236-A1B2-D473273BA936}:275"/>
</p:tagLst>
</file>

<file path=ppt/tags/tag24.xml><?xml version="1.0" encoding="utf-8"?>
<p:tagLst xmlns:a="http://schemas.openxmlformats.org/drawingml/2006/main" xmlns:r="http://schemas.openxmlformats.org/officeDocument/2006/relationships" xmlns:p="http://schemas.openxmlformats.org/presentationml/2006/main">
  <p:tag name="GENSWF_SLIDE_UID" val="{D043920C-0E42-4428-8022-DC775CD65036}:764"/>
</p:tagLst>
</file>

<file path=ppt/tags/tag25.xml><?xml version="1.0" encoding="utf-8"?>
<p:tagLst xmlns:a="http://schemas.openxmlformats.org/drawingml/2006/main" xmlns:r="http://schemas.openxmlformats.org/officeDocument/2006/relationships" xmlns:p="http://schemas.openxmlformats.org/presentationml/2006/main">
  <p:tag name="GENSWF_SLIDE_UID" val="{90AA209B-DAD5-4546-B920-C3E6C64874CB}:766"/>
</p:tagLst>
</file>

<file path=ppt/tags/tag26.xml><?xml version="1.0" encoding="utf-8"?>
<p:tagLst xmlns:a="http://schemas.openxmlformats.org/drawingml/2006/main" xmlns:r="http://schemas.openxmlformats.org/officeDocument/2006/relationships" xmlns:p="http://schemas.openxmlformats.org/presentationml/2006/main">
  <p:tag name="GENSWF_SLIDE_UID" val="{F14EF80C-F81F-46EC-AB57-4226E4E4072E}:767"/>
</p:tagLst>
</file>

<file path=ppt/tags/tag27.xml><?xml version="1.0" encoding="utf-8"?>
<p:tagLst xmlns:a="http://schemas.openxmlformats.org/drawingml/2006/main" xmlns:r="http://schemas.openxmlformats.org/officeDocument/2006/relationships" xmlns:p="http://schemas.openxmlformats.org/presentationml/2006/main">
  <p:tag name="GENSWF_SLIDE_UID" val="{147AB947-D633-4428-839E-59615855C2E3}:779"/>
</p:tagLst>
</file>

<file path=ppt/tags/tag28.xml><?xml version="1.0" encoding="utf-8"?>
<p:tagLst xmlns:a="http://schemas.openxmlformats.org/drawingml/2006/main" xmlns:r="http://schemas.openxmlformats.org/officeDocument/2006/relationships" xmlns:p="http://schemas.openxmlformats.org/presentationml/2006/main">
  <p:tag name="GENSWF_SLIDE_UID" val="{738D138C-DF45-4E7E-9655-B97A53F5C96A}:423"/>
</p:tagLst>
</file>

<file path=ppt/tags/tag29.xml><?xml version="1.0" encoding="utf-8"?>
<p:tagLst xmlns:a="http://schemas.openxmlformats.org/drawingml/2006/main" xmlns:r="http://schemas.openxmlformats.org/officeDocument/2006/relationships" xmlns:p="http://schemas.openxmlformats.org/presentationml/2006/main">
  <p:tag name="GENSWF_SLIDE_UID" val="{BF9B8B15-C84F-4B09-9818-25388C3FF787}:281"/>
</p:tagLst>
</file>

<file path=ppt/tags/tag3.xml><?xml version="1.0" encoding="utf-8"?>
<p:tagLst xmlns:a="http://schemas.openxmlformats.org/drawingml/2006/main" xmlns:r="http://schemas.openxmlformats.org/officeDocument/2006/relationships" xmlns:p="http://schemas.openxmlformats.org/presentationml/2006/main">
  <p:tag name="GENSWF_SLIDE_UID" val="{0EB44F5F-DD37-429A-8A6B-2CA7ADEB47D8}:259"/>
</p:tagLst>
</file>

<file path=ppt/tags/tag30.xml><?xml version="1.0" encoding="utf-8"?>
<p:tagLst xmlns:a="http://schemas.openxmlformats.org/drawingml/2006/main" xmlns:r="http://schemas.openxmlformats.org/officeDocument/2006/relationships" xmlns:p="http://schemas.openxmlformats.org/presentationml/2006/main">
  <p:tag name="GENSWF_SLIDE_UID" val="{D7A678AF-5661-4B1F-A0B6-BC2881B8B52B}:282"/>
</p:tagLst>
</file>

<file path=ppt/tags/tag31.xml><?xml version="1.0" encoding="utf-8"?>
<p:tagLst xmlns:a="http://schemas.openxmlformats.org/drawingml/2006/main" xmlns:r="http://schemas.openxmlformats.org/officeDocument/2006/relationships" xmlns:p="http://schemas.openxmlformats.org/presentationml/2006/main">
  <p:tag name="GENSWF_SLIDE_UID" val="{74D4E603-9403-4431-A568-82F90F880D4C}:780"/>
</p:tagLst>
</file>

<file path=ppt/tags/tag32.xml><?xml version="1.0" encoding="utf-8"?>
<p:tagLst xmlns:a="http://schemas.openxmlformats.org/drawingml/2006/main" xmlns:r="http://schemas.openxmlformats.org/officeDocument/2006/relationships" xmlns:p="http://schemas.openxmlformats.org/presentationml/2006/main">
  <p:tag name="GENSWF_SLIDE_UID" val="{BABFFB94-CE7A-43F8-9111-AA95444C3489}:284"/>
</p:tagLst>
</file>

<file path=ppt/tags/tag33.xml><?xml version="1.0" encoding="utf-8"?>
<p:tagLst xmlns:a="http://schemas.openxmlformats.org/drawingml/2006/main" xmlns:r="http://schemas.openxmlformats.org/officeDocument/2006/relationships" xmlns:p="http://schemas.openxmlformats.org/presentationml/2006/main">
  <p:tag name="GENSWF_SLIDE_UID" val="{95977293-A2C7-4F4F-BE58-9FE9B1BB4D9C}:285"/>
</p:tagLst>
</file>

<file path=ppt/tags/tag34.xml><?xml version="1.0" encoding="utf-8"?>
<p:tagLst xmlns:a="http://schemas.openxmlformats.org/drawingml/2006/main" xmlns:r="http://schemas.openxmlformats.org/officeDocument/2006/relationships" xmlns:p="http://schemas.openxmlformats.org/presentationml/2006/main">
  <p:tag name="GENSWF_SLIDE_UID" val="{8584D0D8-1931-44AE-B01F-D90C464601B9}:286"/>
</p:tagLst>
</file>

<file path=ppt/tags/tag35.xml><?xml version="1.0" encoding="utf-8"?>
<p:tagLst xmlns:a="http://schemas.openxmlformats.org/drawingml/2006/main" xmlns:r="http://schemas.openxmlformats.org/officeDocument/2006/relationships" xmlns:p="http://schemas.openxmlformats.org/presentationml/2006/main">
  <p:tag name="GENSWF_SLIDE_UID" val="{58B6E0C0-CAEE-4657-B388-8E258D596723}:781"/>
</p:tagLst>
</file>

<file path=ppt/tags/tag36.xml><?xml version="1.0" encoding="utf-8"?>
<p:tagLst xmlns:a="http://schemas.openxmlformats.org/drawingml/2006/main" xmlns:r="http://schemas.openxmlformats.org/officeDocument/2006/relationships" xmlns:p="http://schemas.openxmlformats.org/presentationml/2006/main">
  <p:tag name="GENSWF_SLIDE_UID" val="{BBCE73B7-E0C1-4CC5-8311-6B177D8A07C2}:782"/>
</p:tagLst>
</file>

<file path=ppt/tags/tag37.xml><?xml version="1.0" encoding="utf-8"?>
<p:tagLst xmlns:a="http://schemas.openxmlformats.org/drawingml/2006/main" xmlns:r="http://schemas.openxmlformats.org/officeDocument/2006/relationships" xmlns:p="http://schemas.openxmlformats.org/presentationml/2006/main">
  <p:tag name="GENSWF_SLIDE_UID" val="{FCDE72AA-B2DB-4B15-90FC-1FA96EB18F3D}:288"/>
</p:tagLst>
</file>

<file path=ppt/tags/tag38.xml><?xml version="1.0" encoding="utf-8"?>
<p:tagLst xmlns:a="http://schemas.openxmlformats.org/drawingml/2006/main" xmlns:r="http://schemas.openxmlformats.org/officeDocument/2006/relationships" xmlns:p="http://schemas.openxmlformats.org/presentationml/2006/main">
  <p:tag name="GENSWF_SLIDE_UID" val="{249AF2F9-EA54-41E3-98CD-00E2FAF91D9F}:289"/>
</p:tagLst>
</file>

<file path=ppt/tags/tag39.xml><?xml version="1.0" encoding="utf-8"?>
<p:tagLst xmlns:a="http://schemas.openxmlformats.org/drawingml/2006/main" xmlns:r="http://schemas.openxmlformats.org/officeDocument/2006/relationships" xmlns:p="http://schemas.openxmlformats.org/presentationml/2006/main">
  <p:tag name="GENSWF_SLIDE_UID" val="{CD5FECFB-F3D8-4A8B-BF1C-B4023FC92F50}:308"/>
</p:tagLst>
</file>

<file path=ppt/tags/tag4.xml><?xml version="1.0" encoding="utf-8"?>
<p:tagLst xmlns:a="http://schemas.openxmlformats.org/drawingml/2006/main" xmlns:r="http://schemas.openxmlformats.org/officeDocument/2006/relationships" xmlns:p="http://schemas.openxmlformats.org/presentationml/2006/main">
  <p:tag name="GENSWF_SLIDE_UID" val="{0EB44F5F-DD37-429A-8A6B-2CA7ADEB47D8}:259"/>
</p:tagLst>
</file>

<file path=ppt/tags/tag40.xml><?xml version="1.0" encoding="utf-8"?>
<p:tagLst xmlns:a="http://schemas.openxmlformats.org/drawingml/2006/main" xmlns:r="http://schemas.openxmlformats.org/officeDocument/2006/relationships" xmlns:p="http://schemas.openxmlformats.org/presentationml/2006/main">
  <p:tag name="GENSWF_SLIDE_UID" val="{BA7E8B9C-7C8A-43FD-AABD-0C1B8BD9DAA2}:291"/>
</p:tagLst>
</file>

<file path=ppt/tags/tag41.xml><?xml version="1.0" encoding="utf-8"?>
<p:tagLst xmlns:a="http://schemas.openxmlformats.org/drawingml/2006/main" xmlns:r="http://schemas.openxmlformats.org/officeDocument/2006/relationships" xmlns:p="http://schemas.openxmlformats.org/presentationml/2006/main">
  <p:tag name="GENSWF_SLIDE_UID" val="{52FDCDD7-52FC-4B5D-A97E-D305C9788862}:292"/>
</p:tagLst>
</file>

<file path=ppt/tags/tag42.xml><?xml version="1.0" encoding="utf-8"?>
<p:tagLst xmlns:a="http://schemas.openxmlformats.org/drawingml/2006/main" xmlns:r="http://schemas.openxmlformats.org/officeDocument/2006/relationships" xmlns:p="http://schemas.openxmlformats.org/presentationml/2006/main">
  <p:tag name="GENSWF_SLIDE_UID" val="{F5C736E0-A5A7-4BA0-BECE-913DE9859A65}:783"/>
</p:tagLst>
</file>

<file path=ppt/tags/tag43.xml><?xml version="1.0" encoding="utf-8"?>
<p:tagLst xmlns:a="http://schemas.openxmlformats.org/drawingml/2006/main" xmlns:r="http://schemas.openxmlformats.org/officeDocument/2006/relationships" xmlns:p="http://schemas.openxmlformats.org/presentationml/2006/main">
  <p:tag name="GENSWF_SLIDE_UID" val="{6FFD78EA-571F-498E-84ED-AFF087D58CE7}:298"/>
</p:tagLst>
</file>

<file path=ppt/tags/tag44.xml><?xml version="1.0" encoding="utf-8"?>
<p:tagLst xmlns:a="http://schemas.openxmlformats.org/drawingml/2006/main" xmlns:r="http://schemas.openxmlformats.org/officeDocument/2006/relationships" xmlns:p="http://schemas.openxmlformats.org/presentationml/2006/main">
  <p:tag name="GENSWF_SLIDE_UID" val="{2E5BB793-C3A2-4A46-9080-C5DB20A3FA7F}:784"/>
</p:tagLst>
</file>

<file path=ppt/tags/tag45.xml><?xml version="1.0" encoding="utf-8"?>
<p:tagLst xmlns:a="http://schemas.openxmlformats.org/drawingml/2006/main" xmlns:r="http://schemas.openxmlformats.org/officeDocument/2006/relationships" xmlns:p="http://schemas.openxmlformats.org/presentationml/2006/main">
  <p:tag name="GENSWF_SLIDE_UID" val="{40036162-6923-4A7A-9C38-AD1A862DD339}:300"/>
</p:tagLst>
</file>

<file path=ppt/tags/tag46.xml><?xml version="1.0" encoding="utf-8"?>
<p:tagLst xmlns:a="http://schemas.openxmlformats.org/drawingml/2006/main" xmlns:r="http://schemas.openxmlformats.org/officeDocument/2006/relationships" xmlns:p="http://schemas.openxmlformats.org/presentationml/2006/main">
  <p:tag name="GENSWF_SLIDE_UID" val="{4E65021B-FC89-4AF8-8146-3BECA9DDDFB5}:361"/>
</p:tagLst>
</file>

<file path=ppt/tags/tag47.xml><?xml version="1.0" encoding="utf-8"?>
<p:tagLst xmlns:a="http://schemas.openxmlformats.org/drawingml/2006/main" xmlns:r="http://schemas.openxmlformats.org/officeDocument/2006/relationships" xmlns:p="http://schemas.openxmlformats.org/presentationml/2006/main">
  <p:tag name="GENSWF_SLIDE_UID" val="{C606FAC7-4A7E-40DC-A3D3-35C40233CB89}:363"/>
</p:tagLst>
</file>

<file path=ppt/tags/tag48.xml><?xml version="1.0" encoding="utf-8"?>
<p:tagLst xmlns:a="http://schemas.openxmlformats.org/drawingml/2006/main" xmlns:r="http://schemas.openxmlformats.org/officeDocument/2006/relationships" xmlns:p="http://schemas.openxmlformats.org/presentationml/2006/main">
  <p:tag name="GENSWF_SLIDE_UID" val="{F95D1447-B88E-477D-A337-0BAE4927B463}:785"/>
</p:tagLst>
</file>

<file path=ppt/tags/tag49.xml><?xml version="1.0" encoding="utf-8"?>
<p:tagLst xmlns:a="http://schemas.openxmlformats.org/drawingml/2006/main" xmlns:r="http://schemas.openxmlformats.org/officeDocument/2006/relationships" xmlns:p="http://schemas.openxmlformats.org/presentationml/2006/main">
  <p:tag name="GENSWF_SLIDE_UID" val="{CB5752EB-2457-406E-A4E4-E7DB27B0D09D}:786"/>
</p:tagLst>
</file>

<file path=ppt/tags/tag5.xml><?xml version="1.0" encoding="utf-8"?>
<p:tagLst xmlns:a="http://schemas.openxmlformats.org/drawingml/2006/main" xmlns:r="http://schemas.openxmlformats.org/officeDocument/2006/relationships" xmlns:p="http://schemas.openxmlformats.org/presentationml/2006/main">
  <p:tag name="GENSWF_SLIDE_UID" val="{F6201F31-8E08-442D-8A41-5021B3D079FB}:409"/>
</p:tagLst>
</file>

<file path=ppt/tags/tag50.xml><?xml version="1.0" encoding="utf-8"?>
<p:tagLst xmlns:a="http://schemas.openxmlformats.org/drawingml/2006/main" xmlns:r="http://schemas.openxmlformats.org/officeDocument/2006/relationships" xmlns:p="http://schemas.openxmlformats.org/presentationml/2006/main">
  <p:tag name="GENSWF_SLIDE_UID" val="{12C1E2AE-691B-4DB4-8311-EEEEAB6D607A}:305"/>
</p:tagLst>
</file>

<file path=ppt/tags/tag51.xml><?xml version="1.0" encoding="utf-8"?>
<p:tagLst xmlns:a="http://schemas.openxmlformats.org/drawingml/2006/main" xmlns:r="http://schemas.openxmlformats.org/officeDocument/2006/relationships" xmlns:p="http://schemas.openxmlformats.org/presentationml/2006/main">
  <p:tag name="GENSWF_SLIDE_UID" val="{AE06A342-7600-4A1F-87B2-D3D42DBD1F9C}:306"/>
</p:tagLst>
</file>

<file path=ppt/tags/tag52.xml><?xml version="1.0" encoding="utf-8"?>
<p:tagLst xmlns:a="http://schemas.openxmlformats.org/drawingml/2006/main" xmlns:r="http://schemas.openxmlformats.org/officeDocument/2006/relationships" xmlns:p="http://schemas.openxmlformats.org/presentationml/2006/main">
  <p:tag name="GENSWF_SLIDE_UID" val="{5844683F-2293-4CE0-BB23-8E0D52333E63}:364"/>
</p:tagLst>
</file>

<file path=ppt/tags/tag53.xml><?xml version="1.0" encoding="utf-8"?>
<p:tagLst xmlns:a="http://schemas.openxmlformats.org/drawingml/2006/main" xmlns:r="http://schemas.openxmlformats.org/officeDocument/2006/relationships" xmlns:p="http://schemas.openxmlformats.org/presentationml/2006/main">
  <p:tag name="GENSWF_SLIDE_UID" val="{E6C97DA6-7FA4-48DE-BF5E-088EC14720A3}:365"/>
</p:tagLst>
</file>

<file path=ppt/tags/tag54.xml><?xml version="1.0" encoding="utf-8"?>
<p:tagLst xmlns:a="http://schemas.openxmlformats.org/drawingml/2006/main" xmlns:r="http://schemas.openxmlformats.org/officeDocument/2006/relationships" xmlns:p="http://schemas.openxmlformats.org/presentationml/2006/main">
  <p:tag name="GENSWF_SLIDE_UID" val="{C0B77053-B664-4A08-A4A7-FC392C1BB582}:366"/>
</p:tagLst>
</file>

<file path=ppt/tags/tag55.xml><?xml version="1.0" encoding="utf-8"?>
<p:tagLst xmlns:a="http://schemas.openxmlformats.org/drawingml/2006/main" xmlns:r="http://schemas.openxmlformats.org/officeDocument/2006/relationships" xmlns:p="http://schemas.openxmlformats.org/presentationml/2006/main">
  <p:tag name="GENSWF_SLIDE_UID" val="{5636A08B-4931-4507-BEE3-04CCA1649110}:847"/>
</p:tagLst>
</file>

<file path=ppt/tags/tag56.xml><?xml version="1.0" encoding="utf-8"?>
<p:tagLst xmlns:a="http://schemas.openxmlformats.org/drawingml/2006/main" xmlns:r="http://schemas.openxmlformats.org/officeDocument/2006/relationships" xmlns:p="http://schemas.openxmlformats.org/presentationml/2006/main">
  <p:tag name="GENSWF_SLIDE_UID" val="{8D74874F-9178-499D-AE49-4DEABF4EB49E}:312"/>
</p:tagLst>
</file>

<file path=ppt/tags/tag57.xml><?xml version="1.0" encoding="utf-8"?>
<p:tagLst xmlns:a="http://schemas.openxmlformats.org/drawingml/2006/main" xmlns:r="http://schemas.openxmlformats.org/officeDocument/2006/relationships" xmlns:p="http://schemas.openxmlformats.org/presentationml/2006/main">
  <p:tag name="GENSWF_SLIDE_UID" val="{54E4BFCF-37D9-4853-87CF-C12EE14872D0}:1240"/>
</p:tagLst>
</file>

<file path=ppt/tags/tag58.xml><?xml version="1.0" encoding="utf-8"?>
<p:tagLst xmlns:a="http://schemas.openxmlformats.org/drawingml/2006/main" xmlns:r="http://schemas.openxmlformats.org/officeDocument/2006/relationships" xmlns:p="http://schemas.openxmlformats.org/presentationml/2006/main">
  <p:tag name="GENSWF_SLIDE_UID" val="{8EC12A75-C4C7-4093-8908-605A20F21387}:368"/>
</p:tagLst>
</file>

<file path=ppt/tags/tag59.xml><?xml version="1.0" encoding="utf-8"?>
<p:tagLst xmlns:a="http://schemas.openxmlformats.org/drawingml/2006/main" xmlns:r="http://schemas.openxmlformats.org/officeDocument/2006/relationships" xmlns:p="http://schemas.openxmlformats.org/presentationml/2006/main">
  <p:tag name="GENSWF_SLIDE_UID" val="{75584609-AAE6-4BCC-901F-E9B87DACCE93}:435"/>
</p:tagLst>
</file>

<file path=ppt/tags/tag6.xml><?xml version="1.0" encoding="utf-8"?>
<p:tagLst xmlns:a="http://schemas.openxmlformats.org/drawingml/2006/main" xmlns:r="http://schemas.openxmlformats.org/officeDocument/2006/relationships" xmlns:p="http://schemas.openxmlformats.org/presentationml/2006/main">
  <p:tag name="GENSWF_SLIDE_UID" val="{40D250D5-83DE-4057-ACB6-0C0353FCAEDF}:410"/>
</p:tagLst>
</file>

<file path=ppt/tags/tag60.xml><?xml version="1.0" encoding="utf-8"?>
<p:tagLst xmlns:a="http://schemas.openxmlformats.org/drawingml/2006/main" xmlns:r="http://schemas.openxmlformats.org/officeDocument/2006/relationships" xmlns:p="http://schemas.openxmlformats.org/presentationml/2006/main">
  <p:tag name="GENSWF_SLIDE_UID" val="{5B54EC2E-5300-4622-93D2-C7A988598ECD}:1305"/>
</p:tagLst>
</file>

<file path=ppt/tags/tag61.xml><?xml version="1.0" encoding="utf-8"?>
<p:tagLst xmlns:a="http://schemas.openxmlformats.org/drawingml/2006/main" xmlns:r="http://schemas.openxmlformats.org/officeDocument/2006/relationships" xmlns:p="http://schemas.openxmlformats.org/presentationml/2006/main">
  <p:tag name="GENSWF_SLIDE_UID" val="{C795F537-30D2-4B9F-A2DE-FFDB6C05BEE6}:1306"/>
</p:tagLst>
</file>

<file path=ppt/tags/tag62.xml><?xml version="1.0" encoding="utf-8"?>
<p:tagLst xmlns:a="http://schemas.openxmlformats.org/drawingml/2006/main" xmlns:r="http://schemas.openxmlformats.org/officeDocument/2006/relationships" xmlns:p="http://schemas.openxmlformats.org/presentationml/2006/main">
  <p:tag name="GENSWF_SLIDE_UID" val="{5E12BCA6-CA33-4683-B143-C6BD3D1B7DE6}:329"/>
</p:tagLst>
</file>

<file path=ppt/tags/tag63.xml><?xml version="1.0" encoding="utf-8"?>
<p:tagLst xmlns:a="http://schemas.openxmlformats.org/drawingml/2006/main" xmlns:r="http://schemas.openxmlformats.org/officeDocument/2006/relationships" xmlns:p="http://schemas.openxmlformats.org/presentationml/2006/main">
  <p:tag name="GENSWF_SLIDE_UID" val="{A935AA96-67EB-48F7-B6A8-BA7E6A3F202F}:1307"/>
</p:tagLst>
</file>

<file path=ppt/tags/tag64.xml><?xml version="1.0" encoding="utf-8"?>
<p:tagLst xmlns:a="http://schemas.openxmlformats.org/drawingml/2006/main" xmlns:r="http://schemas.openxmlformats.org/officeDocument/2006/relationships" xmlns:p="http://schemas.openxmlformats.org/presentationml/2006/main">
  <p:tag name="GENSWF_SLIDE_UID" val="{FB1BBD60-EC55-4F97-92A3-28D8A588E723}:1238"/>
</p:tagLst>
</file>

<file path=ppt/tags/tag65.xml><?xml version="1.0" encoding="utf-8"?>
<p:tagLst xmlns:a="http://schemas.openxmlformats.org/drawingml/2006/main" xmlns:r="http://schemas.openxmlformats.org/officeDocument/2006/relationships" xmlns:p="http://schemas.openxmlformats.org/presentationml/2006/main">
  <p:tag name="GENSWF_SLIDE_UID" val="{0D510271-E9EF-4549-BCAE-C9696A8CD782}:1895"/>
</p:tagLst>
</file>

<file path=ppt/tags/tag66.xml><?xml version="1.0" encoding="utf-8"?>
<p:tagLst xmlns:a="http://schemas.openxmlformats.org/drawingml/2006/main" xmlns:r="http://schemas.openxmlformats.org/officeDocument/2006/relationships" xmlns:p="http://schemas.openxmlformats.org/presentationml/2006/main">
  <p:tag name="GENSWF_SLIDE_UID" val="{88B4DA09-698A-414A-ACCB-BA024F338839}:1886"/>
</p:tagLst>
</file>

<file path=ppt/tags/tag67.xml><?xml version="1.0" encoding="utf-8"?>
<p:tagLst xmlns:a="http://schemas.openxmlformats.org/drawingml/2006/main" xmlns:r="http://schemas.openxmlformats.org/officeDocument/2006/relationships" xmlns:p="http://schemas.openxmlformats.org/presentationml/2006/main">
  <p:tag name="GENSWF_SLIDE_UID" val="{9D03F702-5A88-467D-B23E-E648FB01439F}:1887"/>
</p:tagLst>
</file>

<file path=ppt/tags/tag68.xml><?xml version="1.0" encoding="utf-8"?>
<p:tagLst xmlns:a="http://schemas.openxmlformats.org/drawingml/2006/main" xmlns:r="http://schemas.openxmlformats.org/officeDocument/2006/relationships" xmlns:p="http://schemas.openxmlformats.org/presentationml/2006/main">
  <p:tag name="GENSWF_SLIDE_UID" val="{C47204BD-DBC8-4FBD-A38E-8AAB1C22C998}:1237"/>
</p:tagLst>
</file>

<file path=ppt/tags/tag69.xml><?xml version="1.0" encoding="utf-8"?>
<p:tagLst xmlns:a="http://schemas.openxmlformats.org/drawingml/2006/main" xmlns:r="http://schemas.openxmlformats.org/officeDocument/2006/relationships" xmlns:p="http://schemas.openxmlformats.org/presentationml/2006/main">
  <p:tag name="GENSWF_SLIDE_UID" val="{6D50D36E-5E40-4FC5-9AE1-6F9833C45F69}:378"/>
</p:tagLst>
</file>

<file path=ppt/tags/tag7.xml><?xml version="1.0" encoding="utf-8"?>
<p:tagLst xmlns:a="http://schemas.openxmlformats.org/drawingml/2006/main" xmlns:r="http://schemas.openxmlformats.org/officeDocument/2006/relationships" xmlns:p="http://schemas.openxmlformats.org/presentationml/2006/main">
  <p:tag name="GENSWF_SLIDE_UID" val="{F1FD1C5D-CC7D-45E0-BDEF-21D1ADCAA8C5}:845"/>
</p:tagLst>
</file>

<file path=ppt/tags/tag70.xml><?xml version="1.0" encoding="utf-8"?>
<p:tagLst xmlns:a="http://schemas.openxmlformats.org/drawingml/2006/main" xmlns:r="http://schemas.openxmlformats.org/officeDocument/2006/relationships" xmlns:p="http://schemas.openxmlformats.org/presentationml/2006/main">
  <p:tag name="GENSWF_SLIDE_UID" val="{C79C89E8-00AB-4764-93E5-6D8B45F6742F}:381"/>
</p:tagLst>
</file>

<file path=ppt/tags/tag71.xml><?xml version="1.0" encoding="utf-8"?>
<p:tagLst xmlns:a="http://schemas.openxmlformats.org/drawingml/2006/main" xmlns:r="http://schemas.openxmlformats.org/officeDocument/2006/relationships" xmlns:p="http://schemas.openxmlformats.org/presentationml/2006/main">
  <p:tag name="GENSWF_SLIDE_UID" val="{D8ED5AC8-39D7-4A92-B035-C151ED2E3173}:330"/>
</p:tagLst>
</file>

<file path=ppt/tags/tag72.xml><?xml version="1.0" encoding="utf-8"?>
<p:tagLst xmlns:a="http://schemas.openxmlformats.org/drawingml/2006/main" xmlns:r="http://schemas.openxmlformats.org/officeDocument/2006/relationships" xmlns:p="http://schemas.openxmlformats.org/presentationml/2006/main">
  <p:tag name="GENSWF_SLIDE_UID" val="{0AD2D425-998B-44A3-91E8-563C2D262082}:384"/>
</p:tagLst>
</file>

<file path=ppt/tags/tag73.xml><?xml version="1.0" encoding="utf-8"?>
<p:tagLst xmlns:a="http://schemas.openxmlformats.org/drawingml/2006/main" xmlns:r="http://schemas.openxmlformats.org/officeDocument/2006/relationships" xmlns:p="http://schemas.openxmlformats.org/presentationml/2006/main">
  <p:tag name="GENSWF_SLIDE_UID" val="{7AA844B7-39F6-4D1B-9A78-856AD7F842FB}:388"/>
</p:tagLst>
</file>

<file path=ppt/tags/tag74.xml><?xml version="1.0" encoding="utf-8"?>
<p:tagLst xmlns:a="http://schemas.openxmlformats.org/drawingml/2006/main" xmlns:r="http://schemas.openxmlformats.org/officeDocument/2006/relationships" xmlns:p="http://schemas.openxmlformats.org/presentationml/2006/main">
  <p:tag name="GENSWF_SLIDE_UID" val="{C05133A7-3DE8-4B60-B9C8-3CF37E4C74D6}:389"/>
</p:tagLst>
</file>

<file path=ppt/tags/tag75.xml><?xml version="1.0" encoding="utf-8"?>
<p:tagLst xmlns:a="http://schemas.openxmlformats.org/drawingml/2006/main" xmlns:r="http://schemas.openxmlformats.org/officeDocument/2006/relationships" xmlns:p="http://schemas.openxmlformats.org/presentationml/2006/main">
  <p:tag name="GENSWF_SLIDE_UID" val="{2A3C0769-61E2-4EF7-947E-2FB79EEAE2EB}:1255"/>
</p:tagLst>
</file>

<file path=ppt/tags/tag76.xml><?xml version="1.0" encoding="utf-8"?>
<p:tagLst xmlns:a="http://schemas.openxmlformats.org/drawingml/2006/main" xmlns:r="http://schemas.openxmlformats.org/officeDocument/2006/relationships" xmlns:p="http://schemas.openxmlformats.org/presentationml/2006/main">
  <p:tag name="GENSWF_SLIDE_UID" val="{4E21AEEA-2E5E-484E-B1AA-F5D82CE5F8DD}:437"/>
</p:tagLst>
</file>

<file path=ppt/tags/tag77.xml><?xml version="1.0" encoding="utf-8"?>
<p:tagLst xmlns:a="http://schemas.openxmlformats.org/drawingml/2006/main" xmlns:r="http://schemas.openxmlformats.org/officeDocument/2006/relationships" xmlns:p="http://schemas.openxmlformats.org/presentationml/2006/main">
  <p:tag name="GENSWF_SLIDE_UID" val="{BFD15E0C-7813-4387-9D0F-69837A724FFB}:787"/>
</p:tagLst>
</file>

<file path=ppt/tags/tag78.xml><?xml version="1.0" encoding="utf-8"?>
<p:tagLst xmlns:a="http://schemas.openxmlformats.org/drawingml/2006/main" xmlns:r="http://schemas.openxmlformats.org/officeDocument/2006/relationships" xmlns:p="http://schemas.openxmlformats.org/presentationml/2006/main">
  <p:tag name="GENSWF_SLIDE_UID" val="{100C9ADC-5FDA-40E5-85A0-C9E19C0AD26D}:788"/>
</p:tagLst>
</file>

<file path=ppt/tags/tag79.xml><?xml version="1.0" encoding="utf-8"?>
<p:tagLst xmlns:a="http://schemas.openxmlformats.org/drawingml/2006/main" xmlns:r="http://schemas.openxmlformats.org/officeDocument/2006/relationships" xmlns:p="http://schemas.openxmlformats.org/presentationml/2006/main">
  <p:tag name="GENSWF_SLIDE_UID" val="{337CC55E-0693-4BDD-B9FA-F7287BB54D82}:790"/>
</p:tagLst>
</file>

<file path=ppt/tags/tag8.xml><?xml version="1.0" encoding="utf-8"?>
<p:tagLst xmlns:a="http://schemas.openxmlformats.org/drawingml/2006/main" xmlns:r="http://schemas.openxmlformats.org/officeDocument/2006/relationships" xmlns:p="http://schemas.openxmlformats.org/presentationml/2006/main">
  <p:tag name="GENSWF_SLIDE_UID" val="{92DF68DD-BACF-4F01-AA0A-4525F5E51366}:762"/>
</p:tagLst>
</file>

<file path=ppt/tags/tag80.xml><?xml version="1.0" encoding="utf-8"?>
<p:tagLst xmlns:a="http://schemas.openxmlformats.org/drawingml/2006/main" xmlns:r="http://schemas.openxmlformats.org/officeDocument/2006/relationships" xmlns:p="http://schemas.openxmlformats.org/presentationml/2006/main">
  <p:tag name="GENSWF_SLIDE_UID" val="{7DC93188-4977-4B22-9508-9369522CF53E}:346"/>
</p:tagLst>
</file>

<file path=ppt/tags/tag81.xml><?xml version="1.0" encoding="utf-8"?>
<p:tagLst xmlns:a="http://schemas.openxmlformats.org/drawingml/2006/main" xmlns:r="http://schemas.openxmlformats.org/officeDocument/2006/relationships" xmlns:p="http://schemas.openxmlformats.org/presentationml/2006/main">
  <p:tag name="GENSWF_SLIDE_UID" val="{1BE07853-ADEA-4719-95E1-EED71B69CC24}:427"/>
</p:tagLst>
</file>

<file path=ppt/tags/tag82.xml><?xml version="1.0" encoding="utf-8"?>
<p:tagLst xmlns:a="http://schemas.openxmlformats.org/drawingml/2006/main" xmlns:r="http://schemas.openxmlformats.org/officeDocument/2006/relationships" xmlns:p="http://schemas.openxmlformats.org/presentationml/2006/main">
  <p:tag name="GENSWF_SLIDE_UID" val="{2091C870-D6C8-4F06-A370-BE17508A0103}:791"/>
</p:tagLst>
</file>

<file path=ppt/tags/tag83.xml><?xml version="1.0" encoding="utf-8"?>
<p:tagLst xmlns:a="http://schemas.openxmlformats.org/drawingml/2006/main" xmlns:r="http://schemas.openxmlformats.org/officeDocument/2006/relationships" xmlns:p="http://schemas.openxmlformats.org/presentationml/2006/main">
  <p:tag name="GENSWF_SLIDE_UID" val="{325255D7-0E6A-49F3-BED2-39E773849AD7}:348"/>
</p:tagLst>
</file>

<file path=ppt/tags/tag84.xml><?xml version="1.0" encoding="utf-8"?>
<p:tagLst xmlns:a="http://schemas.openxmlformats.org/drawingml/2006/main" xmlns:r="http://schemas.openxmlformats.org/officeDocument/2006/relationships" xmlns:p="http://schemas.openxmlformats.org/presentationml/2006/main">
  <p:tag name="GENSWF_SLIDE_UID" val="{6D46EB18-83C8-4E12-A805-F77D48261F47}:792"/>
</p:tagLst>
</file>

<file path=ppt/tags/tag85.xml><?xml version="1.0" encoding="utf-8"?>
<p:tagLst xmlns:a="http://schemas.openxmlformats.org/drawingml/2006/main" xmlns:r="http://schemas.openxmlformats.org/officeDocument/2006/relationships" xmlns:p="http://schemas.openxmlformats.org/presentationml/2006/main">
  <p:tag name="GENSWF_SLIDE_UID" val="{97127B8A-15CA-4208-8186-F4105A2CB947}:350"/>
</p:tagLst>
</file>

<file path=ppt/tags/tag86.xml><?xml version="1.0" encoding="utf-8"?>
<p:tagLst xmlns:a="http://schemas.openxmlformats.org/drawingml/2006/main" xmlns:r="http://schemas.openxmlformats.org/officeDocument/2006/relationships" xmlns:p="http://schemas.openxmlformats.org/presentationml/2006/main">
  <p:tag name="GENSWF_SLIDE_UID" val="{6480AD84-A9F2-4B19-90E8-24C433B969BA}:351"/>
</p:tagLst>
</file>

<file path=ppt/tags/tag87.xml><?xml version="1.0" encoding="utf-8"?>
<p:tagLst xmlns:a="http://schemas.openxmlformats.org/drawingml/2006/main" xmlns:r="http://schemas.openxmlformats.org/officeDocument/2006/relationships" xmlns:p="http://schemas.openxmlformats.org/presentationml/2006/main">
  <p:tag name="GENSWF_SLIDE_UID" val="{ED9A46D7-DD7C-4C02-8ABD-5BFB4523C35F}:1051"/>
</p:tagLst>
</file>

<file path=ppt/tags/tag88.xml><?xml version="1.0" encoding="utf-8"?>
<p:tagLst xmlns:a="http://schemas.openxmlformats.org/drawingml/2006/main" xmlns:r="http://schemas.openxmlformats.org/officeDocument/2006/relationships" xmlns:p="http://schemas.openxmlformats.org/presentationml/2006/main">
  <p:tag name="GENSWF_SLIDE_UID" val="{CA90E0E9-B925-4B23-9F60-3030167CE6E0}:1896"/>
</p:tagLst>
</file>

<file path=ppt/tags/tag89.xml><?xml version="1.0" encoding="utf-8"?>
<p:tagLst xmlns:a="http://schemas.openxmlformats.org/drawingml/2006/main" xmlns:r="http://schemas.openxmlformats.org/officeDocument/2006/relationships" xmlns:p="http://schemas.openxmlformats.org/presentationml/2006/main">
  <p:tag name="GENSWF_SLIDE_UID" val="{9B951432-B62A-4E85-B5EC-3E495BB41020}:1052"/>
</p:tagLst>
</file>

<file path=ppt/tags/tag9.xml><?xml version="1.0" encoding="utf-8"?>
<p:tagLst xmlns:a="http://schemas.openxmlformats.org/drawingml/2006/main" xmlns:r="http://schemas.openxmlformats.org/officeDocument/2006/relationships" xmlns:p="http://schemas.openxmlformats.org/presentationml/2006/main">
  <p:tag name="GENSWF_SLIDE_UID" val="{4447E98F-0B54-42DC-A685-C403BEC95208}:263"/>
</p:tagLst>
</file>

<file path=ppt/tags/tag90.xml><?xml version="1.0" encoding="utf-8"?>
<p:tagLst xmlns:a="http://schemas.openxmlformats.org/drawingml/2006/main" xmlns:r="http://schemas.openxmlformats.org/officeDocument/2006/relationships" xmlns:p="http://schemas.openxmlformats.org/presentationml/2006/main">
  <p:tag name="GENSWF_SLIDE_UID" val="{EA96F980-2A83-4D3E-AB5A-D5037DED3CFE}:1053"/>
</p:tagLst>
</file>

<file path=ppt/tags/tag91.xml><?xml version="1.0" encoding="utf-8"?>
<p:tagLst xmlns:a="http://schemas.openxmlformats.org/drawingml/2006/main" xmlns:r="http://schemas.openxmlformats.org/officeDocument/2006/relationships" xmlns:p="http://schemas.openxmlformats.org/presentationml/2006/main">
  <p:tag name="GENSWF_SLIDE_UID" val="{26E02E5C-96DE-4FC7-94F3-1083DE1FA6DF}:416"/>
</p:tagLst>
</file>

<file path=ppt/tags/tag92.xml><?xml version="1.0" encoding="utf-8"?>
<p:tagLst xmlns:a="http://schemas.openxmlformats.org/drawingml/2006/main" xmlns:r="http://schemas.openxmlformats.org/officeDocument/2006/relationships" xmlns:p="http://schemas.openxmlformats.org/presentationml/2006/main">
  <p:tag name="GENSWF_SLIDE_UID" val="{9CCC50DE-128E-4152-BFBE-F89C323DB818}:357"/>
</p:tagLst>
</file>

<file path=ppt/theme/_rels/themeOverride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image" Target="../media/image80.jpeg"/></Relationships>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d66d9af-cf84-40c2-83de-3c2103e46275" xsi:nil="true"/>
    <lcf76f155ced4ddcb4097134ff3c332f xmlns="cc2076d1-28b4-4384-8934-f6c0366227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CFCC9B98DA814BA21A7450D3459D88" ma:contentTypeVersion="18" ma:contentTypeDescription="Create a new document." ma:contentTypeScope="" ma:versionID="36c7dd995575b9b3cc05aa9bf3c78a8e">
  <xsd:schema xmlns:xsd="http://www.w3.org/2001/XMLSchema" xmlns:xs="http://www.w3.org/2001/XMLSchema" xmlns:p="http://schemas.microsoft.com/office/2006/metadata/properties" xmlns:ns2="cc2076d1-28b4-4384-8934-f6c03662277e" xmlns:ns3="5d66d9af-cf84-40c2-83de-3c2103e46275" targetNamespace="http://schemas.microsoft.com/office/2006/metadata/properties" ma:root="true" ma:fieldsID="7e196d4725e48a700e5b905b839e8d83" ns2:_="" ns3:_="">
    <xsd:import namespace="cc2076d1-28b4-4384-8934-f6c03662277e"/>
    <xsd:import namespace="5d66d9af-cf84-40c2-83de-3c2103e462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076d1-28b4-4384-8934-f6c0366227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9aeee01-be69-4027-8c27-9c43c59eb87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66d9af-cf84-40c2-83de-3c2103e4627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fd18c4c-1aa7-4a41-8ae1-1a136f928964}" ma:internalName="TaxCatchAll" ma:showField="CatchAllData" ma:web="5d66d9af-cf84-40c2-83de-3c2103e4627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schemas.microsoft.com/office/2006/metadata/properties"/>
    <ds:schemaRef ds:uri="http://schemas.microsoft.com/office/2006/documentManagement/types"/>
    <ds:schemaRef ds:uri="http://purl.org/dc/elements/1.1/"/>
    <ds:schemaRef ds:uri="http://www.w3.org/XML/1998/namespace"/>
    <ds:schemaRef ds:uri="5d66d9af-cf84-40c2-83de-3c2103e46275"/>
    <ds:schemaRef ds:uri="http://purl.org/dc/terms/"/>
    <ds:schemaRef ds:uri="http://schemas.microsoft.com/office/infopath/2007/PartnerControls"/>
    <ds:schemaRef ds:uri="http://schemas.openxmlformats.org/package/2006/metadata/core-properties"/>
    <ds:schemaRef ds:uri="cc2076d1-28b4-4384-8934-f6c03662277e"/>
    <ds:schemaRef ds:uri="http://purl.org/dc/dcmitype/"/>
  </ds:schemaRefs>
</ds:datastoreItem>
</file>

<file path=customXml/itemProps2.xml><?xml version="1.0" encoding="utf-8"?>
<ds:datastoreItem xmlns:ds="http://schemas.openxmlformats.org/officeDocument/2006/customXml" ds:itemID="{5260B29A-078A-4D79-8085-3910AC49912E}">
  <ds:schemaRefs>
    <ds:schemaRef ds:uri="5d66d9af-cf84-40c2-83de-3c2103e46275"/>
    <ds:schemaRef ds:uri="cc2076d1-28b4-4384-8934-f6c0366227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4</TotalTime>
  <Words>5364</Words>
  <Application>Microsoft Macintosh PowerPoint</Application>
  <PresentationFormat>Widescreen</PresentationFormat>
  <Paragraphs>1145</Paragraphs>
  <Slides>91</Slides>
  <Notes>91</Notes>
  <HiddenSlides>1</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4</vt:i4>
      </vt:variant>
      <vt:variant>
        <vt:lpstr>Slide Titles</vt:lpstr>
      </vt:variant>
      <vt:variant>
        <vt:i4>91</vt:i4>
      </vt:variant>
    </vt:vector>
  </HeadingPairs>
  <TitlesOfParts>
    <vt:vector size="107" baseType="lpstr">
      <vt:lpstr>Brush Script MT</vt:lpstr>
      <vt:lpstr>ＭＳ Ｐゴシック</vt:lpstr>
      <vt:lpstr>Adobe Hebrew</vt:lpstr>
      <vt:lpstr>Arial</vt:lpstr>
      <vt:lpstr>Bradley Hand ITC</vt:lpstr>
      <vt:lpstr>Calibri</vt:lpstr>
      <vt:lpstr>Century Gothic</vt:lpstr>
      <vt:lpstr>Courier New</vt:lpstr>
      <vt:lpstr>System Font Regular</vt:lpstr>
      <vt:lpstr>Times New Roman</vt:lpstr>
      <vt:lpstr>Wingdings</vt:lpstr>
      <vt:lpstr>Ci3T</vt:lpstr>
      <vt:lpstr>Excel.Chart.8</vt:lpstr>
      <vt:lpstr>Chart</vt:lpstr>
      <vt:lpstr>Worksheet</vt:lpstr>
      <vt:lpstr>Acrobat Document</vt:lpstr>
      <vt:lpstr>Building Primary (Tier 1) Prevention Efforts:  Monitoring</vt:lpstr>
      <vt:lpstr>Agenda</vt:lpstr>
      <vt:lpstr>Agenda</vt:lpstr>
      <vt:lpstr>Wrap Up and Preview</vt:lpstr>
      <vt:lpstr>Homework: Last time we met…</vt:lpstr>
      <vt:lpstr>Open your school’s folder on dropbox.com</vt:lpstr>
      <vt:lpstr>Open your school’s Google Drive folder online</vt:lpstr>
      <vt:lpstr>How will we know if our Ci3T model is making a difference?</vt:lpstr>
      <vt:lpstr>PowerPoint Presentation</vt:lpstr>
      <vt:lpstr>Procedures for Monitoring</vt:lpstr>
      <vt:lpstr>The Use of Schoolwide Data</vt:lpstr>
      <vt:lpstr>How do we evaluate our Ci3T model? </vt:lpstr>
      <vt:lpstr>Procedures for Monitoring</vt:lpstr>
      <vt:lpstr>Procedures for Monitoring</vt:lpstr>
      <vt:lpstr>Procedures for Monitoring</vt:lpstr>
      <vt:lpstr>Procedures for Monitoring</vt:lpstr>
      <vt:lpstr>Procedures for Monitoring</vt:lpstr>
      <vt:lpstr>Treatment Integrity</vt:lpstr>
      <vt:lpstr>Ci3T Treatment Integrity: Teacher Self-Report (Ci3T TI: TSR)</vt:lpstr>
      <vt:lpstr>Ci3T Treatment Integrity Direct Observation (Ci3T TI: DO)</vt:lpstr>
      <vt:lpstr>Social Validity: Primary Intervention Rating Scale (PIRS)</vt:lpstr>
      <vt:lpstr>PowerPoint Presentation</vt:lpstr>
      <vt:lpstr>PowerPoint Presentation</vt:lpstr>
      <vt:lpstr>PowerPoint Presentation</vt:lpstr>
      <vt:lpstr>PowerPoint Presentation</vt:lpstr>
      <vt:lpstr>PowerPoint Presentation</vt:lpstr>
      <vt:lpstr>What data do we currently collect and how do these data inform decision making? </vt:lpstr>
      <vt:lpstr>Which data should be collected?</vt:lpstr>
      <vt:lpstr>When should data be collected?</vt:lpstr>
      <vt:lpstr>PowerPoint Presentation</vt:lpstr>
      <vt:lpstr>PowerPoint Presentation</vt:lpstr>
      <vt:lpstr>PowerPoint Presentation</vt:lpstr>
      <vt:lpstr>Data-Informed Decision Making</vt:lpstr>
      <vt:lpstr>Using Data to Monitor Our Plan: Sharing Schoolwide Data with Faculty and Staff</vt:lpstr>
      <vt:lpstr>Using Data to Monitor Our Plan:  Sharing Student Performance Data with Faculty and Staff</vt:lpstr>
      <vt:lpstr>Sample Data: Grade Point Average First Semester Over Time 2008 - 2010</vt:lpstr>
      <vt:lpstr>Elementary School Attendance: Quarter 1 2005-2006 to Quarter 1 2006-2007</vt:lpstr>
      <vt:lpstr>Elementary School Discipline Comparison Quarter 1 2005-2006 to Quarter 1 2006-2007</vt:lpstr>
      <vt:lpstr>Considerations</vt:lpstr>
      <vt:lpstr>Academic Measures</vt:lpstr>
      <vt:lpstr>PowerPoint Presentation</vt:lpstr>
      <vt:lpstr>Behavior Screening Tools</vt:lpstr>
      <vt:lpstr>PowerPoint Presentation</vt:lpstr>
      <vt:lpstr>How does our Ci3T model influence risk?</vt:lpstr>
      <vt:lpstr>Systematic Screener for Behavior Disorders</vt:lpstr>
      <vt:lpstr>SSBD Results – Winter 2007 through Winter 2009 Risk Status of Nominated Students</vt:lpstr>
      <vt:lpstr>Sample Data – SSBD 2007-2011 Risk Status for Nominated Students Externalizing</vt:lpstr>
      <vt:lpstr>Sample Data – SSBD 2007-2011 Risk Status for Nominated Students Internalizing</vt:lpstr>
      <vt:lpstr>Sample Data: SSBD Winter 2009-2010 Critical Need Comparison By Grade Level</vt:lpstr>
      <vt:lpstr>SSBD Data Over Time Comparing Fall 2007 to Winter 2007</vt:lpstr>
      <vt:lpstr>Student Risk Screening Scale </vt:lpstr>
      <vt:lpstr>Student Risk Screening Scale (Drummond, 1994)</vt:lpstr>
      <vt:lpstr>Student Risk Screening Scale (Drummond, 1994)</vt:lpstr>
      <vt:lpstr>Student Risk Screening Scale Fall 2004-2012 • Middle School</vt:lpstr>
      <vt:lpstr>Sample Data: SRSS by Grade</vt:lpstr>
      <vt:lpstr>Middle School Behavior &amp; Academic Characteristics of SRSS Risk Groups</vt:lpstr>
      <vt:lpstr>High School Behavior &amp; Academic Characteristics of SRSS Risk Groups (non-instructional raters)</vt:lpstr>
      <vt:lpstr>Student Risk Screening Scale for Internalizing and Externalizing </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Sample Elementary School SRSS-IE Externalizing Results: School Level</vt:lpstr>
      <vt:lpstr>Sample Elementary School SRSS-IE Internalizing Results: School Level</vt:lpstr>
      <vt:lpstr>Sample Elementary School Fall 2022 SRSS-IE Internalizing Results: Grade Level</vt:lpstr>
      <vt:lpstr>Sample High School SRSS-IE Externalizing Results: School Level</vt:lpstr>
      <vt:lpstr>Sample High School SRSS-IE Internalizing Results: School Level</vt:lpstr>
      <vt:lpstr>Sample High School Fall 2016 SRSS-IE Externalizing Results: Grade Level</vt:lpstr>
      <vt:lpstr>Strengths and Difficulties Questionnaire</vt:lpstr>
      <vt:lpstr>SDQ: Screening Results by Domain Elementary School Winter 2009</vt:lpstr>
      <vt:lpstr>SDQ Results: 2nd Grade Student</vt:lpstr>
      <vt:lpstr>BASC3 Behavioral and Emotional Screening Scale©</vt:lpstr>
      <vt:lpstr>BASC2 – Behavior and Emotional Screening Scale Spring 2012</vt:lpstr>
      <vt:lpstr>Social Skills Improvement System – Performance Screening Guide</vt:lpstr>
      <vt:lpstr>Social Skills Improvement System – Performance Screening Guide Spring 2012 – Total School</vt:lpstr>
      <vt:lpstr>Social, Academic, and Emotional Behavior Risk Screener</vt:lpstr>
      <vt:lpstr>PowerPoint Presentation</vt:lpstr>
      <vt:lpstr>Sample Data: SAEBRS Large Urban Elementary - Fall</vt:lpstr>
      <vt:lpstr>PowerPoint Presentation</vt:lpstr>
      <vt:lpstr>PowerPoint Presentation</vt:lpstr>
      <vt:lpstr>How do we monitor implementation, stakeholders’ views, and student performance? </vt:lpstr>
      <vt:lpstr>PowerPoint Presentation</vt:lpstr>
      <vt:lpstr>PowerPoint Presentation</vt:lpstr>
      <vt:lpstr>PowerPoint Presentation</vt:lpstr>
      <vt:lpstr>PowerPoint Presentation</vt:lpstr>
      <vt:lpstr>Monitoring video</vt:lpstr>
      <vt:lpstr>Where do we go from here?  </vt:lpstr>
      <vt:lpstr>Comprehensive, Integrated, Three-Tiered (Ci3T) Model of Prevention Professional Learning Series</vt:lpstr>
      <vt:lpstr>PowerPoint Presentation</vt:lpstr>
      <vt:lpstr>Please Take a Minute to Get Organized</vt:lpstr>
      <vt:lpstr>Wrap Up and Preview</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PLS32</dc:title>
  <dc:creator>Royer, David J</dc:creator>
  <cp:lastModifiedBy>Royer</cp:lastModifiedBy>
  <cp:revision>1</cp:revision>
  <dcterms:created xsi:type="dcterms:W3CDTF">2020-08-09T02:04:37Z</dcterms:created>
  <dcterms:modified xsi:type="dcterms:W3CDTF">2025-06-18T13:38:05Z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0x01010030CFCC9B98DA814BA21A7450D3459D88</vt:lpwstr>
  </property>
  <property fmtid="{D5CDD505-2E9C-101B-9397-08002B2CF9AE}" pid="3" name="Order">
    <vt:r8>6056900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