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2.xml" ContentType="application/vnd.openxmlformats-officedocument.presentationml.tags+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charts/chart1.xml" ContentType="application/vnd.openxmlformats-officedocument.drawingml.chart+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81"/>
  </p:notesMasterIdLst>
  <p:handoutMasterIdLst>
    <p:handoutMasterId r:id="rId82"/>
  </p:handoutMasterIdLst>
  <p:sldIdLst>
    <p:sldId id="257" r:id="rId6"/>
    <p:sldId id="331" r:id="rId7"/>
    <p:sldId id="259" r:id="rId8"/>
    <p:sldId id="1242" r:id="rId9"/>
    <p:sldId id="260" r:id="rId10"/>
    <p:sldId id="261" r:id="rId11"/>
    <p:sldId id="262" r:id="rId12"/>
    <p:sldId id="263" r:id="rId13"/>
    <p:sldId id="1034" r:id="rId14"/>
    <p:sldId id="1033" r:id="rId15"/>
    <p:sldId id="1018" r:id="rId16"/>
    <p:sldId id="1035" r:id="rId17"/>
    <p:sldId id="268" r:id="rId18"/>
    <p:sldId id="269" r:id="rId19"/>
    <p:sldId id="270" r:id="rId20"/>
    <p:sldId id="1036" r:id="rId21"/>
    <p:sldId id="272" r:id="rId22"/>
    <p:sldId id="273" r:id="rId23"/>
    <p:sldId id="1037" r:id="rId24"/>
    <p:sldId id="275" r:id="rId25"/>
    <p:sldId id="276" r:id="rId26"/>
    <p:sldId id="277" r:id="rId27"/>
    <p:sldId id="1039" r:id="rId28"/>
    <p:sldId id="279" r:id="rId29"/>
    <p:sldId id="280" r:id="rId30"/>
    <p:sldId id="281" r:id="rId31"/>
    <p:sldId id="282" r:id="rId32"/>
    <p:sldId id="283" r:id="rId33"/>
    <p:sldId id="284" r:id="rId34"/>
    <p:sldId id="460" r:id="rId35"/>
    <p:sldId id="461" r:id="rId36"/>
    <p:sldId id="287" r:id="rId37"/>
    <p:sldId id="326" r:id="rId38"/>
    <p:sldId id="289" r:id="rId39"/>
    <p:sldId id="290" r:id="rId40"/>
    <p:sldId id="291" r:id="rId41"/>
    <p:sldId id="292" r:id="rId42"/>
    <p:sldId id="293" r:id="rId43"/>
    <p:sldId id="294" r:id="rId44"/>
    <p:sldId id="295" r:id="rId45"/>
    <p:sldId id="296" r:id="rId46"/>
    <p:sldId id="297" r:id="rId47"/>
    <p:sldId id="298" r:id="rId48"/>
    <p:sldId id="462" r:id="rId49"/>
    <p:sldId id="300" r:id="rId50"/>
    <p:sldId id="301" r:id="rId51"/>
    <p:sldId id="302" r:id="rId52"/>
    <p:sldId id="303" r:id="rId53"/>
    <p:sldId id="266" r:id="rId54"/>
    <p:sldId id="1240" r:id="rId55"/>
    <p:sldId id="328" r:id="rId56"/>
    <p:sldId id="307" r:id="rId57"/>
    <p:sldId id="1046" r:id="rId58"/>
    <p:sldId id="1047" r:id="rId59"/>
    <p:sldId id="308" r:id="rId60"/>
    <p:sldId id="309" r:id="rId61"/>
    <p:sldId id="310" r:id="rId62"/>
    <p:sldId id="762" r:id="rId63"/>
    <p:sldId id="458" r:id="rId64"/>
    <p:sldId id="312" r:id="rId65"/>
    <p:sldId id="313" r:id="rId66"/>
    <p:sldId id="314" r:id="rId67"/>
    <p:sldId id="315" r:id="rId68"/>
    <p:sldId id="1049" r:id="rId69"/>
    <p:sldId id="317" r:id="rId70"/>
    <p:sldId id="318" r:id="rId71"/>
    <p:sldId id="329" r:id="rId72"/>
    <p:sldId id="336" r:id="rId73"/>
    <p:sldId id="338" r:id="rId74"/>
    <p:sldId id="1041" r:id="rId75"/>
    <p:sldId id="1042" r:id="rId76"/>
    <p:sldId id="1241" r:id="rId77"/>
    <p:sldId id="322" r:id="rId78"/>
    <p:sldId id="323" r:id="rId79"/>
    <p:sldId id="324" r:id="rId80"/>
  </p:sldIdLst>
  <p:sldSz cx="12192000" cy="6858000"/>
  <p:notesSz cx="6858000" cy="91440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789"/>
    <a:srgbClr val="A7B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3"/>
    <p:restoredTop sz="86164"/>
  </p:normalViewPr>
  <p:slideViewPr>
    <p:cSldViewPr snapToGrid="0">
      <p:cViewPr varScale="1">
        <p:scale>
          <a:sx n="104" d="100"/>
          <a:sy n="104" d="100"/>
        </p:scale>
        <p:origin x="328"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er, David" userId="c8d9415d-2f0e-4dc0-b94b-b9877c1fb56b" providerId="ADAL" clId="{51A16187-4B4C-D546-A39A-FABD9A9C4842}"/>
    <pc:docChg chg="undo custSel addSld delSld modSld">
      <pc:chgData name="Royer, David" userId="c8d9415d-2f0e-4dc0-b94b-b9877c1fb56b" providerId="ADAL" clId="{51A16187-4B4C-D546-A39A-FABD9A9C4842}" dt="2025-06-18T13:52:47.883" v="197" actId="207"/>
      <pc:docMkLst>
        <pc:docMk/>
      </pc:docMkLst>
      <pc:sldChg chg="addSp delSp modSp mod chgLayout">
        <pc:chgData name="Royer, David" userId="c8d9415d-2f0e-4dc0-b94b-b9877c1fb56b" providerId="ADAL" clId="{51A16187-4B4C-D546-A39A-FABD9A9C4842}" dt="2025-06-11T02:20:25.822" v="51" actId="6264"/>
        <pc:sldMkLst>
          <pc:docMk/>
          <pc:sldMk cId="3279385460" sldId="257"/>
        </pc:sldMkLst>
        <pc:spChg chg="mod ord">
          <ac:chgData name="Royer, David" userId="c8d9415d-2f0e-4dc0-b94b-b9877c1fb56b" providerId="ADAL" clId="{51A16187-4B4C-D546-A39A-FABD9A9C4842}" dt="2025-06-11T02:20:25.822" v="51" actId="6264"/>
          <ac:spMkLst>
            <pc:docMk/>
            <pc:sldMk cId="3279385460" sldId="257"/>
            <ac:spMk id="2" creationId="{00000000-0000-0000-0000-000000000000}"/>
          </ac:spMkLst>
        </pc:spChg>
        <pc:spChg chg="mod ord">
          <ac:chgData name="Royer, David" userId="c8d9415d-2f0e-4dc0-b94b-b9877c1fb56b" providerId="ADAL" clId="{51A16187-4B4C-D546-A39A-FABD9A9C4842}" dt="2025-06-11T02:20:25.822" v="51" actId="6264"/>
          <ac:spMkLst>
            <pc:docMk/>
            <pc:sldMk cId="3279385460" sldId="257"/>
            <ac:spMk id="4" creationId="{00000000-0000-0000-0000-000000000000}"/>
          </ac:spMkLst>
        </pc:spChg>
      </pc:sldChg>
      <pc:sldChg chg="addSp delSp modSp mod chgLayout">
        <pc:chgData name="Royer, David" userId="c8d9415d-2f0e-4dc0-b94b-b9877c1fb56b" providerId="ADAL" clId="{51A16187-4B4C-D546-A39A-FABD9A9C4842}" dt="2025-06-18T13:43:23.015" v="186" actId="1035"/>
        <pc:sldMkLst>
          <pc:docMk/>
          <pc:sldMk cId="2013411211" sldId="259"/>
        </pc:sldMkLst>
        <pc:spChg chg="mod ord">
          <ac:chgData name="Royer, David" userId="c8d9415d-2f0e-4dc0-b94b-b9877c1fb56b" providerId="ADAL" clId="{51A16187-4B4C-D546-A39A-FABD9A9C4842}" dt="2025-06-18T13:43:00.955" v="168" actId="6264"/>
          <ac:spMkLst>
            <pc:docMk/>
            <pc:sldMk cId="2013411211" sldId="259"/>
            <ac:spMk id="2" creationId="{00000000-0000-0000-0000-000000000000}"/>
          </ac:spMkLst>
        </pc:spChg>
        <pc:spChg chg="mod ord">
          <ac:chgData name="Royer, David" userId="c8d9415d-2f0e-4dc0-b94b-b9877c1fb56b" providerId="ADAL" clId="{51A16187-4B4C-D546-A39A-FABD9A9C4842}" dt="2025-06-18T13:43:23.015" v="186" actId="1035"/>
          <ac:spMkLst>
            <pc:docMk/>
            <pc:sldMk cId="2013411211" sldId="259"/>
            <ac:spMk id="3" creationId="{00000000-0000-0000-0000-000000000000}"/>
          </ac:spMkLst>
        </pc:spChg>
        <pc:spChg chg="add del mod">
          <ac:chgData name="Royer, David" userId="c8d9415d-2f0e-4dc0-b94b-b9877c1fb56b" providerId="ADAL" clId="{51A16187-4B4C-D546-A39A-FABD9A9C4842}" dt="2025-06-18T13:43:00.955" v="168" actId="6264"/>
          <ac:spMkLst>
            <pc:docMk/>
            <pc:sldMk cId="2013411211" sldId="259"/>
            <ac:spMk id="4" creationId="{44737DFC-D5CD-76C1-28DD-990906958467}"/>
          </ac:spMkLst>
        </pc:spChg>
        <pc:spChg chg="add del mod">
          <ac:chgData name="Royer, David" userId="c8d9415d-2f0e-4dc0-b94b-b9877c1fb56b" providerId="ADAL" clId="{51A16187-4B4C-D546-A39A-FABD9A9C4842}" dt="2025-06-18T13:43:00.955" v="168" actId="6264"/>
          <ac:spMkLst>
            <pc:docMk/>
            <pc:sldMk cId="2013411211" sldId="259"/>
            <ac:spMk id="5" creationId="{88BE6145-87CF-6B6E-CE85-178EA2BDAA21}"/>
          </ac:spMkLst>
        </pc:spChg>
      </pc:sldChg>
      <pc:sldChg chg="modSp mod">
        <pc:chgData name="Royer, David" userId="c8d9415d-2f0e-4dc0-b94b-b9877c1fb56b" providerId="ADAL" clId="{51A16187-4B4C-D546-A39A-FABD9A9C4842}" dt="2025-06-11T02:40:27.041" v="116" actId="33935"/>
        <pc:sldMkLst>
          <pc:docMk/>
          <pc:sldMk cId="1403888601" sldId="272"/>
        </pc:sldMkLst>
        <pc:spChg chg="mod">
          <ac:chgData name="Royer, David" userId="c8d9415d-2f0e-4dc0-b94b-b9877c1fb56b" providerId="ADAL" clId="{51A16187-4B4C-D546-A39A-FABD9A9C4842}" dt="2025-06-10T21:43:57.654" v="46" actId="207"/>
          <ac:spMkLst>
            <pc:docMk/>
            <pc:sldMk cId="1403888601" sldId="272"/>
            <ac:spMk id="16" creationId="{00000000-0000-0000-0000-000000000000}"/>
          </ac:spMkLst>
        </pc:spChg>
        <pc:grpChg chg="mod modVis">
          <ac:chgData name="Royer, David" userId="c8d9415d-2f0e-4dc0-b94b-b9877c1fb56b" providerId="ADAL" clId="{51A16187-4B4C-D546-A39A-FABD9A9C4842}" dt="2025-06-11T02:40:27.041" v="116" actId="33935"/>
          <ac:grpSpMkLst>
            <pc:docMk/>
            <pc:sldMk cId="1403888601" sldId="272"/>
            <ac:grpSpMk id="3" creationId="{521C360A-9855-6C41-B8EC-2E27D6D5A78A}"/>
          </ac:grpSpMkLst>
        </pc:grpChg>
        <pc:picChg chg="mod modVis">
          <ac:chgData name="Royer, David" userId="c8d9415d-2f0e-4dc0-b94b-b9877c1fb56b" providerId="ADAL" clId="{51A16187-4B4C-D546-A39A-FABD9A9C4842}" dt="2025-06-11T02:40:27.041" v="116" actId="33935"/>
          <ac:picMkLst>
            <pc:docMk/>
            <pc:sldMk cId="1403888601" sldId="272"/>
            <ac:picMk id="2" creationId="{00000000-0000-0000-0000-000000000000}"/>
          </ac:picMkLst>
        </pc:picChg>
        <pc:picChg chg="mod modVis">
          <ac:chgData name="Royer, David" userId="c8d9415d-2f0e-4dc0-b94b-b9877c1fb56b" providerId="ADAL" clId="{51A16187-4B4C-D546-A39A-FABD9A9C4842}" dt="2025-06-11T02:39:48.493" v="93" actId="962"/>
          <ac:picMkLst>
            <pc:docMk/>
            <pc:sldMk cId="1403888601" sldId="272"/>
            <ac:picMk id="4" creationId="{16CFB8F1-23AA-A2FA-E1F2-36D2446C3490}"/>
          </ac:picMkLst>
        </pc:picChg>
        <pc:picChg chg="mod modVis">
          <ac:chgData name="Royer, David" userId="c8d9415d-2f0e-4dc0-b94b-b9877c1fb56b" providerId="ADAL" clId="{51A16187-4B4C-D546-A39A-FABD9A9C4842}" dt="2025-06-11T02:40:27.041" v="116" actId="33935"/>
          <ac:picMkLst>
            <pc:docMk/>
            <pc:sldMk cId="1403888601" sldId="272"/>
            <ac:picMk id="5" creationId="{1EE20B16-B5D6-660D-D946-D18373AC7D12}"/>
          </ac:picMkLst>
        </pc:picChg>
        <pc:picChg chg="mod modVis">
          <ac:chgData name="Royer, David" userId="c8d9415d-2f0e-4dc0-b94b-b9877c1fb56b" providerId="ADAL" clId="{51A16187-4B4C-D546-A39A-FABD9A9C4842}" dt="2025-06-11T02:40:27.041" v="116" actId="33935"/>
          <ac:picMkLst>
            <pc:docMk/>
            <pc:sldMk cId="1403888601" sldId="272"/>
            <ac:picMk id="6" creationId="{D2C0E0B6-E145-B1A9-C212-1BA8DB152C5E}"/>
          </ac:picMkLst>
        </pc:picChg>
        <pc:picChg chg="mod modVis">
          <ac:chgData name="Royer, David" userId="c8d9415d-2f0e-4dc0-b94b-b9877c1fb56b" providerId="ADAL" clId="{51A16187-4B4C-D546-A39A-FABD9A9C4842}" dt="2025-06-11T02:40:02.037" v="101" actId="962"/>
          <ac:picMkLst>
            <pc:docMk/>
            <pc:sldMk cId="1403888601" sldId="272"/>
            <ac:picMk id="7" creationId="{4AF64A91-F022-93C8-CFA9-FD0A932E9F6F}"/>
          </ac:picMkLst>
        </pc:picChg>
        <pc:picChg chg="mod modVis">
          <ac:chgData name="Royer, David" userId="c8d9415d-2f0e-4dc0-b94b-b9877c1fb56b" providerId="ADAL" clId="{51A16187-4B4C-D546-A39A-FABD9A9C4842}" dt="2025-06-11T02:40:06.426" v="103" actId="962"/>
          <ac:picMkLst>
            <pc:docMk/>
            <pc:sldMk cId="1403888601" sldId="272"/>
            <ac:picMk id="8" creationId="{9F128B4E-DA47-8B03-A180-987CCC799E13}"/>
          </ac:picMkLst>
        </pc:picChg>
        <pc:picChg chg="mod modVis">
          <ac:chgData name="Royer, David" userId="c8d9415d-2f0e-4dc0-b94b-b9877c1fb56b" providerId="ADAL" clId="{51A16187-4B4C-D546-A39A-FABD9A9C4842}" dt="2025-06-11T02:40:09.024" v="105" actId="962"/>
          <ac:picMkLst>
            <pc:docMk/>
            <pc:sldMk cId="1403888601" sldId="272"/>
            <ac:picMk id="9" creationId="{853D6AD0-919E-05AF-EEF5-23134AF93191}"/>
          </ac:picMkLst>
        </pc:picChg>
        <pc:picChg chg="mod modVis">
          <ac:chgData name="Royer, David" userId="c8d9415d-2f0e-4dc0-b94b-b9877c1fb56b" providerId="ADAL" clId="{51A16187-4B4C-D546-A39A-FABD9A9C4842}" dt="2025-06-11T02:40:11.357" v="107" actId="962"/>
          <ac:picMkLst>
            <pc:docMk/>
            <pc:sldMk cId="1403888601" sldId="272"/>
            <ac:picMk id="10" creationId="{8BDF58B7-850F-9877-FE16-94EBE250C2BE}"/>
          </ac:picMkLst>
        </pc:picChg>
        <pc:picChg chg="mod modVis">
          <ac:chgData name="Royer, David" userId="c8d9415d-2f0e-4dc0-b94b-b9877c1fb56b" providerId="ADAL" clId="{51A16187-4B4C-D546-A39A-FABD9A9C4842}" dt="2025-06-11T02:40:13.702" v="109" actId="962"/>
          <ac:picMkLst>
            <pc:docMk/>
            <pc:sldMk cId="1403888601" sldId="272"/>
            <ac:picMk id="11" creationId="{1C9896FA-23D8-F7F1-0802-6E521BF31FAA}"/>
          </ac:picMkLst>
        </pc:picChg>
        <pc:picChg chg="mod modVis">
          <ac:chgData name="Royer, David" userId="c8d9415d-2f0e-4dc0-b94b-b9877c1fb56b" providerId="ADAL" clId="{51A16187-4B4C-D546-A39A-FABD9A9C4842}" dt="2025-06-11T02:40:16.678" v="111" actId="962"/>
          <ac:picMkLst>
            <pc:docMk/>
            <pc:sldMk cId="1403888601" sldId="272"/>
            <ac:picMk id="12" creationId="{8DF866F5-FCC1-08AB-DF56-4EE79E4E021D}"/>
          </ac:picMkLst>
        </pc:picChg>
        <pc:picChg chg="mod modVis">
          <ac:chgData name="Royer, David" userId="c8d9415d-2f0e-4dc0-b94b-b9877c1fb56b" providerId="ADAL" clId="{51A16187-4B4C-D546-A39A-FABD9A9C4842}" dt="2025-06-11T02:40:19.064" v="113" actId="962"/>
          <ac:picMkLst>
            <pc:docMk/>
            <pc:sldMk cId="1403888601" sldId="272"/>
            <ac:picMk id="13" creationId="{95B28EE8-53EE-4693-2D4F-FD6642BD3EF2}"/>
          </ac:picMkLst>
        </pc:picChg>
        <pc:picChg chg="mod modVis">
          <ac:chgData name="Royer, David" userId="c8d9415d-2f0e-4dc0-b94b-b9877c1fb56b" providerId="ADAL" clId="{51A16187-4B4C-D546-A39A-FABD9A9C4842}" dt="2025-06-11T02:40:23.819" v="115" actId="962"/>
          <ac:picMkLst>
            <pc:docMk/>
            <pc:sldMk cId="1403888601" sldId="272"/>
            <ac:picMk id="14" creationId="{C2F009AC-5735-170A-41D7-94438E9DF5A8}"/>
          </ac:picMkLst>
        </pc:picChg>
        <pc:picChg chg="mod modVis">
          <ac:chgData name="Royer, David" userId="c8d9415d-2f0e-4dc0-b94b-b9877c1fb56b" providerId="ADAL" clId="{51A16187-4B4C-D546-A39A-FABD9A9C4842}" dt="2025-06-11T02:40:27.041" v="116" actId="33935"/>
          <ac:picMkLst>
            <pc:docMk/>
            <pc:sldMk cId="1403888601" sldId="272"/>
            <ac:picMk id="15" creationId="{172A245A-9426-2A4F-EC0B-B8E9FB97D9AC}"/>
          </ac:picMkLst>
        </pc:picChg>
        <pc:picChg chg="mod">
          <ac:chgData name="Royer, David" userId="c8d9415d-2f0e-4dc0-b94b-b9877c1fb56b" providerId="ADAL" clId="{51A16187-4B4C-D546-A39A-FABD9A9C4842}" dt="2025-06-10T21:12:27.538" v="34"/>
          <ac:picMkLst>
            <pc:docMk/>
            <pc:sldMk cId="1403888601" sldId="272"/>
            <ac:picMk id="17" creationId="{63B5493B-79DC-CD40-B8FC-6BF798795B44}"/>
          </ac:picMkLst>
        </pc:picChg>
      </pc:sldChg>
      <pc:sldChg chg="modSp mod">
        <pc:chgData name="Royer, David" userId="c8d9415d-2f0e-4dc0-b94b-b9877c1fb56b" providerId="ADAL" clId="{51A16187-4B4C-D546-A39A-FABD9A9C4842}" dt="2025-06-18T13:51:51.989" v="194" actId="14100"/>
        <pc:sldMkLst>
          <pc:docMk/>
          <pc:sldMk cId="678576408" sldId="283"/>
        </pc:sldMkLst>
        <pc:spChg chg="mod">
          <ac:chgData name="Royer, David" userId="c8d9415d-2f0e-4dc0-b94b-b9877c1fb56b" providerId="ADAL" clId="{51A16187-4B4C-D546-A39A-FABD9A9C4842}" dt="2025-06-18T13:51:51.989" v="194" actId="14100"/>
          <ac:spMkLst>
            <pc:docMk/>
            <pc:sldMk cId="678576408" sldId="283"/>
            <ac:spMk id="31747" creationId="{00000000-0000-0000-0000-000000000000}"/>
          </ac:spMkLst>
        </pc:spChg>
        <pc:picChg chg="mod">
          <ac:chgData name="Royer, David" userId="c8d9415d-2f0e-4dc0-b94b-b9877c1fb56b" providerId="ADAL" clId="{51A16187-4B4C-D546-A39A-FABD9A9C4842}" dt="2025-06-11T02:27:09.458" v="87" actId="1036"/>
          <ac:picMkLst>
            <pc:docMk/>
            <pc:sldMk cId="678576408" sldId="283"/>
            <ac:picMk id="2" creationId="{506326CE-5E75-9943-ADBA-9D640E24B2C0}"/>
          </ac:picMkLst>
        </pc:picChg>
        <pc:picChg chg="mod">
          <ac:chgData name="Royer, David" userId="c8d9415d-2f0e-4dc0-b94b-b9877c1fb56b" providerId="ADAL" clId="{51A16187-4B4C-D546-A39A-FABD9A9C4842}" dt="2025-06-11T02:27:09.458" v="87" actId="1036"/>
          <ac:picMkLst>
            <pc:docMk/>
            <pc:sldMk cId="678576408" sldId="283"/>
            <ac:picMk id="6" creationId="{72F9DF52-CC49-BD4D-AA16-10FE9E0F85A5}"/>
          </ac:picMkLst>
        </pc:picChg>
      </pc:sldChg>
      <pc:sldChg chg="modSp mod">
        <pc:chgData name="Royer, David" userId="c8d9415d-2f0e-4dc0-b94b-b9877c1fb56b" providerId="ADAL" clId="{51A16187-4B4C-D546-A39A-FABD9A9C4842}" dt="2025-06-11T02:27:03.900" v="77" actId="1036"/>
        <pc:sldMkLst>
          <pc:docMk/>
          <pc:sldMk cId="1407709468" sldId="284"/>
        </pc:sldMkLst>
        <pc:picChg chg="mod">
          <ac:chgData name="Royer, David" userId="c8d9415d-2f0e-4dc0-b94b-b9877c1fb56b" providerId="ADAL" clId="{51A16187-4B4C-D546-A39A-FABD9A9C4842}" dt="2025-06-11T02:27:03.900" v="77" actId="1036"/>
          <ac:picMkLst>
            <pc:docMk/>
            <pc:sldMk cId="1407709468" sldId="284"/>
            <ac:picMk id="8" creationId="{A5F1D16F-9573-2F4B-9962-9508E081B3B2}"/>
          </ac:picMkLst>
        </pc:picChg>
        <pc:picChg chg="mod">
          <ac:chgData name="Royer, David" userId="c8d9415d-2f0e-4dc0-b94b-b9877c1fb56b" providerId="ADAL" clId="{51A16187-4B4C-D546-A39A-FABD9A9C4842}" dt="2025-06-11T02:27:03.900" v="77" actId="1036"/>
          <ac:picMkLst>
            <pc:docMk/>
            <pc:sldMk cId="1407709468" sldId="284"/>
            <ac:picMk id="9" creationId="{717BB114-2D89-2842-91B2-0DEB130C0E92}"/>
          </ac:picMkLst>
        </pc:picChg>
      </pc:sldChg>
      <pc:sldChg chg="modSp mod">
        <pc:chgData name="Royer, David" userId="c8d9415d-2f0e-4dc0-b94b-b9877c1fb56b" providerId="ADAL" clId="{51A16187-4B4C-D546-A39A-FABD9A9C4842}" dt="2025-06-18T13:52:47.883" v="197" actId="207"/>
        <pc:sldMkLst>
          <pc:docMk/>
          <pc:sldMk cId="2258086376" sldId="287"/>
        </pc:sldMkLst>
        <pc:spChg chg="mod">
          <ac:chgData name="Royer, David" userId="c8d9415d-2f0e-4dc0-b94b-b9877c1fb56b" providerId="ADAL" clId="{51A16187-4B4C-D546-A39A-FABD9A9C4842}" dt="2025-06-18T13:52:47.883" v="197" actId="207"/>
          <ac:spMkLst>
            <pc:docMk/>
            <pc:sldMk cId="2258086376" sldId="287"/>
            <ac:spMk id="9" creationId="{00000000-0000-0000-0000-000000000000}"/>
          </ac:spMkLst>
        </pc:spChg>
        <pc:spChg chg="mod">
          <ac:chgData name="Royer, David" userId="c8d9415d-2f0e-4dc0-b94b-b9877c1fb56b" providerId="ADAL" clId="{51A16187-4B4C-D546-A39A-FABD9A9C4842}" dt="2025-06-11T02:26:17.017" v="53" actId="14100"/>
          <ac:spMkLst>
            <pc:docMk/>
            <pc:sldMk cId="2258086376" sldId="287"/>
            <ac:spMk id="33796" creationId="{00000000-0000-0000-0000-000000000000}"/>
          </ac:spMkLst>
        </pc:spChg>
        <pc:picChg chg="mod">
          <ac:chgData name="Royer, David" userId="c8d9415d-2f0e-4dc0-b94b-b9877c1fb56b" providerId="ADAL" clId="{51A16187-4B4C-D546-A39A-FABD9A9C4842}" dt="2025-06-11T02:26:57.829" v="67" actId="1036"/>
          <ac:picMkLst>
            <pc:docMk/>
            <pc:sldMk cId="2258086376" sldId="287"/>
            <ac:picMk id="7" creationId="{A1C055D2-6365-744D-8B76-6FE18E3CBF74}"/>
          </ac:picMkLst>
        </pc:picChg>
        <pc:picChg chg="mod">
          <ac:chgData name="Royer, David" userId="c8d9415d-2f0e-4dc0-b94b-b9877c1fb56b" providerId="ADAL" clId="{51A16187-4B4C-D546-A39A-FABD9A9C4842}" dt="2025-06-11T02:26:57.829" v="67" actId="1036"/>
          <ac:picMkLst>
            <pc:docMk/>
            <pc:sldMk cId="2258086376" sldId="287"/>
            <ac:picMk id="8" creationId="{BCF8EA23-126F-F246-8B00-9E917C94C28A}"/>
          </ac:picMkLst>
        </pc:picChg>
      </pc:sldChg>
      <pc:sldChg chg="modSp mod">
        <pc:chgData name="Royer, David" userId="c8d9415d-2f0e-4dc0-b94b-b9877c1fb56b" providerId="ADAL" clId="{51A16187-4B4C-D546-A39A-FABD9A9C4842}" dt="2025-06-18T13:50:55.127" v="193" actId="207"/>
        <pc:sldMkLst>
          <pc:docMk/>
          <pc:sldMk cId="3249022949" sldId="295"/>
        </pc:sldMkLst>
        <pc:spChg chg="mod">
          <ac:chgData name="Royer, David" userId="c8d9415d-2f0e-4dc0-b94b-b9877c1fb56b" providerId="ADAL" clId="{51A16187-4B4C-D546-A39A-FABD9A9C4842}" dt="2025-06-18T13:50:55.127" v="193" actId="207"/>
          <ac:spMkLst>
            <pc:docMk/>
            <pc:sldMk cId="3249022949" sldId="295"/>
            <ac:spMk id="15" creationId="{19FB9D49-B072-37C1-1442-73ED415CBC1C}"/>
          </ac:spMkLst>
        </pc:spChg>
        <pc:spChg chg="mod">
          <ac:chgData name="Royer, David" userId="c8d9415d-2f0e-4dc0-b94b-b9877c1fb56b" providerId="ADAL" clId="{51A16187-4B4C-D546-A39A-FABD9A9C4842}" dt="2025-06-18T13:50:50.812" v="192" actId="207"/>
          <ac:spMkLst>
            <pc:docMk/>
            <pc:sldMk cId="3249022949" sldId="295"/>
            <ac:spMk id="16" creationId="{7416FF3C-510A-873C-AC68-48A8E3E9DB84}"/>
          </ac:spMkLst>
        </pc:spChg>
        <pc:spChg chg="mod">
          <ac:chgData name="Royer, David" userId="c8d9415d-2f0e-4dc0-b94b-b9877c1fb56b" providerId="ADAL" clId="{51A16187-4B4C-D546-A39A-FABD9A9C4842}" dt="2025-06-18T13:50:45.776" v="191" actId="207"/>
          <ac:spMkLst>
            <pc:docMk/>
            <pc:sldMk cId="3249022949" sldId="295"/>
            <ac:spMk id="17" creationId="{6A1B8972-8E8D-792A-EA22-3F2603532753}"/>
          </ac:spMkLst>
        </pc:spChg>
      </pc:sldChg>
      <pc:sldChg chg="addSp delSp modSp mod chgLayout">
        <pc:chgData name="Royer, David" userId="c8d9415d-2f0e-4dc0-b94b-b9877c1fb56b" providerId="ADAL" clId="{51A16187-4B4C-D546-A39A-FABD9A9C4842}" dt="2025-06-14T22:29:49.779" v="123" actId="20577"/>
        <pc:sldMkLst>
          <pc:docMk/>
          <pc:sldMk cId="1447122899" sldId="310"/>
        </pc:sldMkLst>
        <pc:spChg chg="mod ord">
          <ac:chgData name="Royer, David" userId="c8d9415d-2f0e-4dc0-b94b-b9877c1fb56b" providerId="ADAL" clId="{51A16187-4B4C-D546-A39A-FABD9A9C4842}" dt="2025-06-14T22:29:42.768" v="117" actId="6264"/>
          <ac:spMkLst>
            <pc:docMk/>
            <pc:sldMk cId="1447122899" sldId="310"/>
            <ac:spMk id="2" creationId="{86AA67E1-2E63-9E4B-878F-88150CA17D62}"/>
          </ac:spMkLst>
        </pc:spChg>
        <pc:spChg chg="add mod ord">
          <ac:chgData name="Royer, David" userId="c8d9415d-2f0e-4dc0-b94b-b9877c1fb56b" providerId="ADAL" clId="{51A16187-4B4C-D546-A39A-FABD9A9C4842}" dt="2025-06-14T22:29:49.779" v="123" actId="20577"/>
          <ac:spMkLst>
            <pc:docMk/>
            <pc:sldMk cId="1447122899" sldId="310"/>
            <ac:spMk id="4" creationId="{79EFC3CD-40F1-91C0-05AC-F75C98E964DD}"/>
          </ac:spMkLst>
        </pc:spChg>
      </pc:sldChg>
      <pc:sldChg chg="modSp mod">
        <pc:chgData name="Royer, David" userId="c8d9415d-2f0e-4dc0-b94b-b9877c1fb56b" providerId="ADAL" clId="{51A16187-4B4C-D546-A39A-FABD9A9C4842}" dt="2025-06-10T21:43:26.500" v="42" actId="207"/>
        <pc:sldMkLst>
          <pc:docMk/>
          <pc:sldMk cId="1028068761" sldId="312"/>
        </pc:sldMkLst>
        <pc:spChg chg="mod">
          <ac:chgData name="Royer, David" userId="c8d9415d-2f0e-4dc0-b94b-b9877c1fb56b" providerId="ADAL" clId="{51A16187-4B4C-D546-A39A-FABD9A9C4842}" dt="2025-06-10T21:13:16.385" v="36" actId="207"/>
          <ac:spMkLst>
            <pc:docMk/>
            <pc:sldMk cId="1028068761" sldId="312"/>
            <ac:spMk id="7" creationId="{00000000-0000-0000-0000-000000000000}"/>
          </ac:spMkLst>
        </pc:spChg>
        <pc:spChg chg="mod">
          <ac:chgData name="Royer, David" userId="c8d9415d-2f0e-4dc0-b94b-b9877c1fb56b" providerId="ADAL" clId="{51A16187-4B4C-D546-A39A-FABD9A9C4842}" dt="2025-06-10T21:43:26.500" v="42" actId="207"/>
          <ac:spMkLst>
            <pc:docMk/>
            <pc:sldMk cId="1028068761" sldId="312"/>
            <ac:spMk id="20" creationId="{00000000-0000-0000-0000-000000000000}"/>
          </ac:spMkLst>
        </pc:spChg>
        <pc:spChg chg="mod">
          <ac:chgData name="Royer, David" userId="c8d9415d-2f0e-4dc0-b94b-b9877c1fb56b" providerId="ADAL" clId="{51A16187-4B4C-D546-A39A-FABD9A9C4842}" dt="2025-06-10T21:13:19.113" v="37" actId="207"/>
          <ac:spMkLst>
            <pc:docMk/>
            <pc:sldMk cId="1028068761" sldId="312"/>
            <ac:spMk id="28" creationId="{00000000-0000-0000-0000-000000000000}"/>
          </ac:spMkLst>
        </pc:spChg>
        <pc:picChg chg="mod">
          <ac:chgData name="Royer, David" userId="c8d9415d-2f0e-4dc0-b94b-b9877c1fb56b" providerId="ADAL" clId="{51A16187-4B4C-D546-A39A-FABD9A9C4842}" dt="2025-06-10T21:13:01.249" v="35"/>
          <ac:picMkLst>
            <pc:docMk/>
            <pc:sldMk cId="1028068761" sldId="312"/>
            <ac:picMk id="21" creationId="{59B19B58-9374-9647-8EBF-9DD80A643F84}"/>
          </ac:picMkLst>
        </pc:picChg>
      </pc:sldChg>
      <pc:sldChg chg="modSp mod">
        <pc:chgData name="Royer, David" userId="c8d9415d-2f0e-4dc0-b94b-b9877c1fb56b" providerId="ADAL" clId="{51A16187-4B4C-D546-A39A-FABD9A9C4842}" dt="2025-06-10T21:43:32.934" v="43" actId="207"/>
        <pc:sldMkLst>
          <pc:docMk/>
          <pc:sldMk cId="203047859" sldId="317"/>
        </pc:sldMkLst>
        <pc:spChg chg="mod">
          <ac:chgData name="Royer, David" userId="c8d9415d-2f0e-4dc0-b94b-b9877c1fb56b" providerId="ADAL" clId="{51A16187-4B4C-D546-A39A-FABD9A9C4842}" dt="2025-06-10T21:43:32.934" v="43" actId="207"/>
          <ac:spMkLst>
            <pc:docMk/>
            <pc:sldMk cId="203047859" sldId="317"/>
            <ac:spMk id="20" creationId="{6F229326-672E-B04C-9E5C-4B74D1F377DA}"/>
          </ac:spMkLst>
        </pc:spChg>
        <pc:picChg chg="mod">
          <ac:chgData name="Royer, David" userId="c8d9415d-2f0e-4dc0-b94b-b9877c1fb56b" providerId="ADAL" clId="{51A16187-4B4C-D546-A39A-FABD9A9C4842}" dt="2025-06-10T21:13:30.680" v="38"/>
          <ac:picMkLst>
            <pc:docMk/>
            <pc:sldMk cId="203047859" sldId="317"/>
            <ac:picMk id="18" creationId="{3E782D6A-DF82-9F48-89CF-6E3FFBAEEE78}"/>
          </ac:picMkLst>
        </pc:picChg>
      </pc:sldChg>
      <pc:sldChg chg="modSp mod">
        <pc:chgData name="Royer, David" userId="c8d9415d-2f0e-4dc0-b94b-b9877c1fb56b" providerId="ADAL" clId="{51A16187-4B4C-D546-A39A-FABD9A9C4842}" dt="2025-06-10T22:26:36.282" v="49" actId="1076"/>
        <pc:sldMkLst>
          <pc:docMk/>
          <pc:sldMk cId="3955731565" sldId="324"/>
        </pc:sldMkLst>
        <pc:picChg chg="mod">
          <ac:chgData name="Royer, David" userId="c8d9415d-2f0e-4dc0-b94b-b9877c1fb56b" providerId="ADAL" clId="{51A16187-4B4C-D546-A39A-FABD9A9C4842}" dt="2025-06-10T22:26:36.282" v="49" actId="1076"/>
          <ac:picMkLst>
            <pc:docMk/>
            <pc:sldMk cId="3955731565" sldId="324"/>
            <ac:picMk id="5" creationId="{86EC96A2-477F-E94C-955D-025EE32D44BB}"/>
          </ac:picMkLst>
        </pc:picChg>
      </pc:sldChg>
      <pc:sldChg chg="modSp mod">
        <pc:chgData name="Royer, David" userId="c8d9415d-2f0e-4dc0-b94b-b9877c1fb56b" providerId="ADAL" clId="{51A16187-4B4C-D546-A39A-FABD9A9C4842}" dt="2025-06-10T22:24:33.544" v="47" actId="33935"/>
        <pc:sldMkLst>
          <pc:docMk/>
          <pc:sldMk cId="3799926654" sldId="336"/>
        </pc:sldMkLst>
        <pc:spChg chg="mod modVis">
          <ac:chgData name="Royer, David" userId="c8d9415d-2f0e-4dc0-b94b-b9877c1fb56b" providerId="ADAL" clId="{51A16187-4B4C-D546-A39A-FABD9A9C4842}" dt="2025-06-10T22:24:33.544" v="47" actId="33935"/>
          <ac:spMkLst>
            <pc:docMk/>
            <pc:sldMk cId="3799926654" sldId="336"/>
            <ac:spMk id="18" creationId="{50DE66A2-4CFB-3948-8E76-BF9FA10E6CA7}"/>
          </ac:spMkLst>
        </pc:spChg>
        <pc:spChg chg="mod modVis">
          <ac:chgData name="Royer, David" userId="c8d9415d-2f0e-4dc0-b94b-b9877c1fb56b" providerId="ADAL" clId="{51A16187-4B4C-D546-A39A-FABD9A9C4842}" dt="2025-06-10T22:24:33.544" v="47" actId="33935"/>
          <ac:spMkLst>
            <pc:docMk/>
            <pc:sldMk cId="3799926654" sldId="336"/>
            <ac:spMk id="19" creationId="{435111F5-8D81-4D4C-8E23-F0E7748F5B8C}"/>
          </ac:spMkLst>
        </pc:spChg>
      </pc:sldChg>
      <pc:sldChg chg="modSp mod">
        <pc:chgData name="Royer, David" userId="c8d9415d-2f0e-4dc0-b94b-b9877c1fb56b" providerId="ADAL" clId="{51A16187-4B4C-D546-A39A-FABD9A9C4842}" dt="2025-06-14T22:33:12.143" v="125" actId="1076"/>
        <pc:sldMkLst>
          <pc:docMk/>
          <pc:sldMk cId="2155473528" sldId="762"/>
        </pc:sldMkLst>
        <pc:spChg chg="mod">
          <ac:chgData name="Royer, David" userId="c8d9415d-2f0e-4dc0-b94b-b9877c1fb56b" providerId="ADAL" clId="{51A16187-4B4C-D546-A39A-FABD9A9C4842}" dt="2025-06-14T22:33:12.143" v="125" actId="1076"/>
          <ac:spMkLst>
            <pc:docMk/>
            <pc:sldMk cId="2155473528" sldId="762"/>
            <ac:spMk id="2" creationId="{8220916E-1D7C-4FD5-8DF4-C30E11C84857}"/>
          </ac:spMkLst>
        </pc:spChg>
        <pc:spChg chg="mod">
          <ac:chgData name="Royer, David" userId="c8d9415d-2f0e-4dc0-b94b-b9877c1fb56b" providerId="ADAL" clId="{51A16187-4B4C-D546-A39A-FABD9A9C4842}" dt="2025-06-14T22:32:28.251" v="124" actId="14100"/>
          <ac:spMkLst>
            <pc:docMk/>
            <pc:sldMk cId="2155473528" sldId="762"/>
            <ac:spMk id="5" creationId="{00000000-0000-0000-0000-000000000000}"/>
          </ac:spMkLst>
        </pc:spChg>
      </pc:sldChg>
      <pc:sldChg chg="del">
        <pc:chgData name="Royer, David" userId="c8d9415d-2f0e-4dc0-b94b-b9877c1fb56b" providerId="ADAL" clId="{51A16187-4B4C-D546-A39A-FABD9A9C4842}" dt="2025-06-18T13:43:59.290" v="190" actId="2696"/>
        <pc:sldMkLst>
          <pc:docMk/>
          <pc:sldMk cId="3075302392" sldId="1050"/>
        </pc:sldMkLst>
      </pc:sldChg>
      <pc:sldChg chg="addSp modSp add modTransition">
        <pc:chgData name="Royer, David" userId="c8d9415d-2f0e-4dc0-b94b-b9877c1fb56b" providerId="ADAL" clId="{51A16187-4B4C-D546-A39A-FABD9A9C4842}" dt="2025-06-18T13:43:56" v="189"/>
        <pc:sldMkLst>
          <pc:docMk/>
          <pc:sldMk cId="829304757" sldId="1242"/>
        </pc:sldMkLst>
        <pc:spChg chg="add mod">
          <ac:chgData name="Royer, David" userId="c8d9415d-2f0e-4dc0-b94b-b9877c1fb56b" providerId="ADAL" clId="{51A16187-4B4C-D546-A39A-FABD9A9C4842}" dt="2025-06-18T13:43:56" v="189"/>
          <ac:spMkLst>
            <pc:docMk/>
            <pc:sldMk cId="829304757" sldId="1242"/>
            <ac:spMk id="5" creationId="{5676B14F-72AB-ECC2-7809-ED73699E6DAF}"/>
          </ac:spMkLst>
        </pc:spChg>
        <pc:graphicFrameChg chg="add mod">
          <ac:chgData name="Royer, David" userId="c8d9415d-2f0e-4dc0-b94b-b9877c1fb56b" providerId="ADAL" clId="{51A16187-4B4C-D546-A39A-FABD9A9C4842}" dt="2025-06-18T13:43:56" v="189"/>
          <ac:graphicFrameMkLst>
            <pc:docMk/>
            <pc:sldMk cId="829304757" sldId="1242"/>
            <ac:graphicFrameMk id="4" creationId="{FA72289B-53CF-AF53-A014-007AB2C2ABAC}"/>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chemeClr val="accent1"/>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chemeClr val="accent2"/>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chemeClr val="accent3"/>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175913-6090-4141-96CB-B4EC19CC9115}" type="doc">
      <dgm:prSet loTypeId="urn:microsoft.com/office/officeart/2005/8/layout/hProcess9" loCatId="process" qsTypeId="urn:microsoft.com/office/officeart/2005/8/quickstyle/simple1#1" qsCatId="simple" csTypeId="urn:microsoft.com/office/officeart/2005/8/colors/accent5_3" csCatId="accent5" phldr="1"/>
      <dgm:spPr/>
      <dgm:t>
        <a:bodyPr/>
        <a:lstStyle/>
        <a:p>
          <a:endParaRPr lang="en-US"/>
        </a:p>
      </dgm:t>
    </dgm:pt>
    <dgm:pt modelId="{102BEC11-B866-436E-91B8-7B8A47159490}">
      <dgm:prSet phldrT="[Text]" custT="1"/>
      <dgm:spPr>
        <a:xfrm>
          <a:off x="1021" y="771436"/>
          <a:ext cx="1184952" cy="1047926"/>
        </a:xfrm>
      </dgm:spPr>
      <dgm:t>
        <a:bodyPr lIns="53340"/>
        <a:lstStyle/>
        <a:p>
          <a:pPr>
            <a:spcAft>
              <a:spcPts val="0"/>
            </a:spcAft>
          </a:pPr>
          <a:r>
            <a:rPr lang="en-US" sz="1400">
              <a:latin typeface="Calibri"/>
              <a:ea typeface="+mn-ea"/>
              <a:cs typeface="+mn-cs"/>
            </a:rPr>
            <a:t>1: Two-Hour</a:t>
          </a:r>
        </a:p>
        <a:p>
          <a:pPr>
            <a:spcAft>
              <a:spcPts val="0"/>
            </a:spcAft>
          </a:pPr>
          <a:r>
            <a:rPr lang="en-US" sz="1400">
              <a:latin typeface="Calibri"/>
              <a:ea typeface="+mn-ea"/>
              <a:cs typeface="+mn-cs"/>
            </a:rPr>
            <a:t> After School</a:t>
          </a:r>
        </a:p>
      </dgm:t>
    </dgm:pt>
    <dgm:pt modelId="{86E0DD33-4A92-4BB7-90F9-B89088DCABAA}" type="parTrans" cxnId="{AFCAD5EB-0AB7-4824-9391-1E4D8E08E001}">
      <dgm:prSet/>
      <dgm:spPr/>
      <dgm:t>
        <a:bodyPr/>
        <a:lstStyle/>
        <a:p>
          <a:endParaRPr lang="en-US" sz="1800"/>
        </a:p>
      </dgm:t>
    </dgm:pt>
    <dgm:pt modelId="{93376EAD-3FF1-4CA9-88B7-CF27B868C1E4}" type="sibTrans" cxnId="{AFCAD5EB-0AB7-4824-9391-1E4D8E08E001}">
      <dgm:prSet/>
      <dgm:spPr/>
      <dgm:t>
        <a:bodyPr/>
        <a:lstStyle/>
        <a:p>
          <a:endParaRPr lang="en-US" sz="1800"/>
        </a:p>
      </dgm:t>
    </dgm:pt>
    <dgm:pt modelId="{C5D1286A-82A8-4CE6-B8A5-FD0AFA9BE023}">
      <dgm:prSet phldrT="[Text]" custT="1"/>
      <dgm:spPr>
        <a:xfrm>
          <a:off x="4132795" y="777240"/>
          <a:ext cx="1178728" cy="1036320"/>
        </a:xfrm>
      </dgm:spPr>
      <dgm:t>
        <a:bodyPr/>
        <a:lstStyle/>
        <a:p>
          <a:r>
            <a:rPr lang="en-US" sz="1400">
              <a:latin typeface="Calibri"/>
              <a:ea typeface="+mn-ea"/>
              <a:cs typeface="+mn-cs"/>
            </a:rPr>
            <a:t>4: Full Day </a:t>
          </a:r>
        </a:p>
      </dgm:t>
    </dgm:pt>
    <dgm:pt modelId="{7E95820E-FAB6-4C36-996A-E431B71340C0}" type="parTrans" cxnId="{3BEF4573-63C9-40EC-AE8E-BC3AC05EE4C2}">
      <dgm:prSet/>
      <dgm:spPr/>
      <dgm:t>
        <a:bodyPr/>
        <a:lstStyle/>
        <a:p>
          <a:endParaRPr lang="en-US" sz="1800"/>
        </a:p>
      </dgm:t>
    </dgm:pt>
    <dgm:pt modelId="{637A62A7-26CB-453E-B32C-ABD9459CF80A}" type="sibTrans" cxnId="{3BEF4573-63C9-40EC-AE8E-BC3AC05EE4C2}">
      <dgm:prSet/>
      <dgm:spPr/>
      <dgm:t>
        <a:bodyPr/>
        <a:lstStyle/>
        <a:p>
          <a:endParaRPr lang="en-US" sz="1800"/>
        </a:p>
      </dgm:t>
    </dgm:pt>
    <dgm:pt modelId="{914845DA-933B-43BB-9B11-DA40B7863F1A}">
      <dgm:prSet custT="1"/>
      <dgm:spPr>
        <a:xfrm>
          <a:off x="1392927" y="804039"/>
          <a:ext cx="1178728" cy="1036320"/>
        </a:xfrm>
      </dgm:spPr>
      <dgm:t>
        <a:bodyPr/>
        <a:lstStyle/>
        <a:p>
          <a:r>
            <a:rPr lang="en-US" sz="1400">
              <a:latin typeface="Calibri"/>
              <a:ea typeface="+mn-ea"/>
              <a:cs typeface="+mn-cs"/>
            </a:rPr>
            <a:t>2: Full Day </a:t>
          </a:r>
        </a:p>
      </dgm:t>
    </dgm:pt>
    <dgm:pt modelId="{DF5747F1-64EF-4161-8502-2961C5C01909}" type="parTrans" cxnId="{F77A3EF1-01F9-4059-A260-221C25B37AEE}">
      <dgm:prSet/>
      <dgm:spPr/>
      <dgm:t>
        <a:bodyPr/>
        <a:lstStyle/>
        <a:p>
          <a:endParaRPr lang="en-US" sz="1800"/>
        </a:p>
      </dgm:t>
    </dgm:pt>
    <dgm:pt modelId="{53ECA56E-EF43-48E0-8754-8D081AEAE341}" type="sibTrans" cxnId="{F77A3EF1-01F9-4059-A260-221C25B37AEE}">
      <dgm:prSet/>
      <dgm:spPr/>
      <dgm:t>
        <a:bodyPr/>
        <a:lstStyle/>
        <a:p>
          <a:endParaRPr lang="en-US" sz="1800"/>
        </a:p>
      </dgm:t>
    </dgm:pt>
    <dgm:pt modelId="{54843EB2-4521-42B3-BB81-A4B7E73738F1}">
      <dgm:prSet custT="1"/>
      <dgm:spPr>
        <a:xfrm>
          <a:off x="2725921" y="804039"/>
          <a:ext cx="1178728" cy="1036320"/>
        </a:xfrm>
      </dgm:spPr>
      <dgm:t>
        <a:bodyPr/>
        <a:lstStyle/>
        <a:p>
          <a:pPr>
            <a:spcAft>
              <a:spcPts val="0"/>
            </a:spcAft>
          </a:pPr>
          <a:r>
            <a:rPr lang="en-US" sz="1400">
              <a:latin typeface="Calibri"/>
              <a:ea typeface="+mn-ea"/>
              <a:cs typeface="+mn-cs"/>
            </a:rPr>
            <a:t>3: Two-Hour</a:t>
          </a:r>
        </a:p>
        <a:p>
          <a:pPr>
            <a:spcAft>
              <a:spcPts val="0"/>
            </a:spcAft>
          </a:pPr>
          <a:r>
            <a:rPr lang="en-US" sz="1400">
              <a:latin typeface="Calibri"/>
              <a:ea typeface="+mn-ea"/>
              <a:cs typeface="+mn-cs"/>
            </a:rPr>
            <a:t>After School </a:t>
          </a:r>
          <a:r>
            <a:rPr lang="en-US" sz="1100">
              <a:latin typeface="Calibri"/>
              <a:ea typeface="+mn-ea"/>
              <a:cs typeface="+mn-cs"/>
            </a:rPr>
            <a:t>*With Students</a:t>
          </a:r>
        </a:p>
      </dgm:t>
    </dgm:pt>
    <dgm:pt modelId="{0FDAA5A0-E333-4CD8-966B-2E3D3418CFCE}" type="parTrans" cxnId="{D53B993C-953A-48D7-B0E4-844941004C6E}">
      <dgm:prSet/>
      <dgm:spPr/>
      <dgm:t>
        <a:bodyPr/>
        <a:lstStyle/>
        <a:p>
          <a:endParaRPr lang="en-US" sz="1800"/>
        </a:p>
      </dgm:t>
    </dgm:pt>
    <dgm:pt modelId="{DA00F551-16C6-4C3E-92ED-76EC2E844D2A}" type="sibTrans" cxnId="{D53B993C-953A-48D7-B0E4-844941004C6E}">
      <dgm:prSet/>
      <dgm:spPr/>
      <dgm:t>
        <a:bodyPr/>
        <a:lstStyle/>
        <a:p>
          <a:endParaRPr lang="en-US" sz="1800"/>
        </a:p>
      </dgm:t>
    </dgm:pt>
    <dgm:pt modelId="{D9C4E9CF-E0E5-4170-BB6F-FFD3C9D3CF54}">
      <dgm:prSet phldrT="[Text]" custT="1"/>
      <dgm:spPr>
        <a:xfrm>
          <a:off x="6832199" y="766058"/>
          <a:ext cx="1178728" cy="1036320"/>
        </a:xfrm>
      </dgm:spPr>
      <dgm:t>
        <a:bodyPr/>
        <a:lstStyle/>
        <a:p>
          <a:r>
            <a:rPr lang="en-US" sz="1400">
              <a:latin typeface="Calibri"/>
              <a:ea typeface="+mn-ea"/>
              <a:cs typeface="+mn-cs"/>
            </a:rPr>
            <a:t>6: Full Day </a:t>
          </a:r>
        </a:p>
      </dgm:t>
    </dgm:pt>
    <dgm:pt modelId="{1C48B11C-0D72-4C60-8303-E9C4ACC8EA22}" type="sibTrans" cxnId="{A9C550CC-1EF1-4A65-92AC-FA8CFDFE8D1B}">
      <dgm:prSet/>
      <dgm:spPr/>
      <dgm:t>
        <a:bodyPr/>
        <a:lstStyle/>
        <a:p>
          <a:endParaRPr lang="en-US" sz="1800"/>
        </a:p>
      </dgm:t>
    </dgm:pt>
    <dgm:pt modelId="{7389C9BB-4F63-4BF5-A5B7-40902B640451}" type="parTrans" cxnId="{A9C550CC-1EF1-4A65-92AC-FA8CFDFE8D1B}">
      <dgm:prSet/>
      <dgm:spPr/>
      <dgm:t>
        <a:bodyPr/>
        <a:lstStyle/>
        <a:p>
          <a:endParaRPr lang="en-US" sz="1800"/>
        </a:p>
      </dgm:t>
    </dgm:pt>
    <dgm:pt modelId="{51A182D4-5EE5-4074-91B5-C047F1E4E74F}">
      <dgm:prSet custT="1"/>
      <dgm:spPr>
        <a:xfrm>
          <a:off x="5512392" y="777240"/>
          <a:ext cx="1178728" cy="1036320"/>
        </a:xfrm>
      </dgm:spPr>
      <dgm:t>
        <a:bodyPr/>
        <a:lstStyle/>
        <a:p>
          <a:pPr>
            <a:spcAft>
              <a:spcPts val="0"/>
            </a:spcAft>
          </a:pPr>
          <a:r>
            <a:rPr lang="en-US" sz="1400">
              <a:latin typeface="Calibri"/>
              <a:ea typeface="+mn-ea"/>
              <a:cs typeface="+mn-cs"/>
            </a:rPr>
            <a:t>5: Two-Hour</a:t>
          </a:r>
        </a:p>
        <a:p>
          <a:pPr>
            <a:spcAft>
              <a:spcPts val="0"/>
            </a:spcAft>
          </a:pPr>
          <a:r>
            <a:rPr lang="en-US" sz="1400">
              <a:latin typeface="Calibri"/>
              <a:ea typeface="+mn-ea"/>
              <a:cs typeface="+mn-cs"/>
            </a:rPr>
            <a:t>After School</a:t>
          </a:r>
        </a:p>
        <a:p>
          <a:pPr>
            <a:spcAft>
              <a:spcPts val="0"/>
            </a:spcAft>
          </a:pPr>
          <a:r>
            <a:rPr lang="en-US" sz="1100">
              <a:latin typeface="Calibri"/>
              <a:ea typeface="+mn-ea"/>
              <a:cs typeface="+mn-cs"/>
            </a:rPr>
            <a:t>*With Students</a:t>
          </a:r>
        </a:p>
      </dgm:t>
    </dgm:pt>
    <dgm:pt modelId="{C01260A4-4C56-4FA7-A5C2-42A98C8AE582}" type="sibTrans" cxnId="{6C27908A-433C-43F2-9C8D-9CB623CB7A9B}">
      <dgm:prSet/>
      <dgm:spPr/>
      <dgm:t>
        <a:bodyPr/>
        <a:lstStyle/>
        <a:p>
          <a:endParaRPr lang="en-US"/>
        </a:p>
      </dgm:t>
    </dgm:pt>
    <dgm:pt modelId="{D67027E9-E1F4-4E5B-AAAE-1B5A002B12E9}" type="parTrans" cxnId="{6C27908A-433C-43F2-9C8D-9CB623CB7A9B}">
      <dgm:prSet/>
      <dgm:spPr/>
      <dgm:t>
        <a:bodyPr/>
        <a:lstStyle/>
        <a:p>
          <a:endParaRPr lang="en-US"/>
        </a:p>
      </dgm:t>
    </dgm:pt>
    <dgm:pt modelId="{F5955FAD-BF66-4F3E-95B0-DE5821DF4D7C}" type="pres">
      <dgm:prSet presAssocID="{BC175913-6090-4141-96CB-B4EC19CC9115}" presName="CompostProcess" presStyleCnt="0">
        <dgm:presLayoutVars>
          <dgm:dir/>
          <dgm:resizeHandles val="exact"/>
        </dgm:presLayoutVars>
      </dgm:prSet>
      <dgm:spPr/>
    </dgm:pt>
    <dgm:pt modelId="{F6FA0FFB-9B55-4716-8B8E-77A81BEEDD29}" type="pres">
      <dgm:prSet presAssocID="{BC175913-6090-4141-96CB-B4EC19CC9115}" presName="arrow" presStyleLbl="bgShp" presStyleIdx="0" presStyleCnt="1" custScaleX="117647" custLinFactNeighborX="1881" custLinFactNeighborY="2997"/>
      <dgm:spPr>
        <a:xfrm>
          <a:off x="4" y="0"/>
          <a:ext cx="8062907" cy="2590800"/>
        </a:xfrm>
        <a:prstGeom prst="rightArrow">
          <a:avLst/>
        </a:prstGeom>
      </dgm:spPr>
    </dgm:pt>
    <dgm:pt modelId="{D3F5EA2B-2BFD-4F9E-8175-E36157313DF9}" type="pres">
      <dgm:prSet presAssocID="{BC175913-6090-4141-96CB-B4EC19CC9115}" presName="linearProcess" presStyleCnt="0"/>
      <dgm:spPr/>
    </dgm:pt>
    <dgm:pt modelId="{6FD30810-5A58-4FE1-8D86-1229780170C9}" type="pres">
      <dgm:prSet presAssocID="{102BEC11-B866-436E-91B8-7B8A47159490}" presName="textNode" presStyleLbl="node1" presStyleIdx="0" presStyleCnt="6" custScaleX="100528" custScaleY="101120">
        <dgm:presLayoutVars>
          <dgm:bulletEnabled val="1"/>
        </dgm:presLayoutVars>
      </dgm:prSet>
      <dgm:spPr>
        <a:prstGeom prst="roundRect">
          <a:avLst/>
        </a:prstGeom>
      </dgm:spPr>
    </dgm:pt>
    <dgm:pt modelId="{3E384F2E-3FB5-4192-BEDB-A046A2C18516}" type="pres">
      <dgm:prSet presAssocID="{93376EAD-3FF1-4CA9-88B7-CF27B868C1E4}" presName="sibTrans" presStyleCnt="0"/>
      <dgm:spPr/>
    </dgm:pt>
    <dgm:pt modelId="{C55D762F-007F-4DDA-9E9F-3CA70A48CCD8}" type="pres">
      <dgm:prSet presAssocID="{914845DA-933B-43BB-9B11-DA40B7863F1A}" presName="textNode" presStyleLbl="node1" presStyleIdx="1" presStyleCnt="6" custLinFactNeighborX="5344" custLinFactNeighborY="2586">
        <dgm:presLayoutVars>
          <dgm:bulletEnabled val="1"/>
        </dgm:presLayoutVars>
      </dgm:prSet>
      <dgm:spPr>
        <a:prstGeom prst="roundRect">
          <a:avLst/>
        </a:prstGeom>
      </dgm:spPr>
    </dgm:pt>
    <dgm:pt modelId="{C46547FD-8D05-4CE9-83FF-ADDA51D128F2}" type="pres">
      <dgm:prSet presAssocID="{53ECA56E-EF43-48E0-8754-8D081AEAE341}" presName="sibTrans" presStyleCnt="0"/>
      <dgm:spPr/>
    </dgm:pt>
    <dgm:pt modelId="{E8FCDABF-00C3-4F21-B79E-EDE09FA7B3FF}" type="pres">
      <dgm:prSet presAssocID="{54843EB2-4521-42B3-BB81-A4B7E73738F1}" presName="textNode" presStyleLbl="node1" presStyleIdx="2" presStyleCnt="6" custLinFactNeighborX="-16131" custLinFactNeighborY="2586">
        <dgm:presLayoutVars>
          <dgm:bulletEnabled val="1"/>
        </dgm:presLayoutVars>
      </dgm:prSet>
      <dgm:spPr>
        <a:prstGeom prst="roundRect">
          <a:avLst/>
        </a:prstGeom>
      </dgm:spPr>
    </dgm:pt>
    <dgm:pt modelId="{128629F4-A54F-4515-BE10-553CCBEE7ABB}" type="pres">
      <dgm:prSet presAssocID="{DA00F551-16C6-4C3E-92ED-76EC2E844D2A}" presName="sibTrans" presStyleCnt="0"/>
      <dgm:spPr/>
    </dgm:pt>
    <dgm:pt modelId="{400921DF-7594-443F-8C4D-0F537B384799}" type="pres">
      <dgm:prSet presAssocID="{C5D1286A-82A8-4CE6-B8A5-FD0AFA9BE023}" presName="textNode" presStyleLbl="node1" presStyleIdx="3" presStyleCnt="6">
        <dgm:presLayoutVars>
          <dgm:bulletEnabled val="1"/>
        </dgm:presLayoutVars>
      </dgm:prSet>
      <dgm:spPr>
        <a:prstGeom prst="roundRect">
          <a:avLst/>
        </a:prstGeom>
      </dgm:spPr>
    </dgm:pt>
    <dgm:pt modelId="{416748DB-6805-47F9-8BA1-BFC5ED473059}" type="pres">
      <dgm:prSet presAssocID="{637A62A7-26CB-453E-B32C-ABD9459CF80A}" presName="sibTrans" presStyleCnt="0"/>
      <dgm:spPr/>
    </dgm:pt>
    <dgm:pt modelId="{5FF58487-394B-4CC3-A27B-85446CAD4E18}" type="pres">
      <dgm:prSet presAssocID="{51A182D4-5EE5-4074-91B5-C047F1E4E74F}" presName="textNode" presStyleLbl="node1" presStyleIdx="4" presStyleCnt="6" custLinFactNeighborX="2247" custLinFactNeighborY="0">
        <dgm:presLayoutVars>
          <dgm:bulletEnabled val="1"/>
        </dgm:presLayoutVars>
      </dgm:prSet>
      <dgm:spPr>
        <a:prstGeom prst="roundRect">
          <a:avLst/>
        </a:prstGeom>
      </dgm:spPr>
    </dgm:pt>
    <dgm:pt modelId="{D8C3B897-226B-425A-978A-F36E28B22F44}" type="pres">
      <dgm:prSet presAssocID="{C01260A4-4C56-4FA7-A5C2-42A98C8AE582}" presName="sibTrans" presStyleCnt="0"/>
      <dgm:spPr/>
    </dgm:pt>
    <dgm:pt modelId="{EA5F70AE-C304-428C-ADD7-7F3C8725343E}" type="pres">
      <dgm:prSet presAssocID="{D9C4E9CF-E0E5-4170-BB6F-FFD3C9D3CF54}" presName="textNode" presStyleLbl="node1" presStyleIdx="5" presStyleCnt="6" custLinFactNeighborX="-25941" custLinFactNeighborY="-1079">
        <dgm:presLayoutVars>
          <dgm:bulletEnabled val="1"/>
        </dgm:presLayoutVars>
      </dgm:prSet>
      <dgm:spPr>
        <a:prstGeom prst="roundRect">
          <a:avLst/>
        </a:prstGeom>
      </dgm:spPr>
    </dgm:pt>
  </dgm:ptLst>
  <dgm:cxnLst>
    <dgm:cxn modelId="{A0231626-6CEC-41E0-9C35-968E9DF5165A}" type="presOf" srcId="{BC175913-6090-4141-96CB-B4EC19CC9115}" destId="{F5955FAD-BF66-4F3E-95B0-DE5821DF4D7C}" srcOrd="0" destOrd="0" presId="urn:microsoft.com/office/officeart/2005/8/layout/hProcess9"/>
    <dgm:cxn modelId="{D53B993C-953A-48D7-B0E4-844941004C6E}" srcId="{BC175913-6090-4141-96CB-B4EC19CC9115}" destId="{54843EB2-4521-42B3-BB81-A4B7E73738F1}" srcOrd="2" destOrd="0" parTransId="{0FDAA5A0-E333-4CD8-966B-2E3D3418CFCE}" sibTransId="{DA00F551-16C6-4C3E-92ED-76EC2E844D2A}"/>
    <dgm:cxn modelId="{8DB1C467-00A5-44F7-A932-E9EEE9D5A69E}" type="presOf" srcId="{54843EB2-4521-42B3-BB81-A4B7E73738F1}" destId="{E8FCDABF-00C3-4F21-B79E-EDE09FA7B3FF}" srcOrd="0" destOrd="0" presId="urn:microsoft.com/office/officeart/2005/8/layout/hProcess9"/>
    <dgm:cxn modelId="{3BEF4573-63C9-40EC-AE8E-BC3AC05EE4C2}" srcId="{BC175913-6090-4141-96CB-B4EC19CC9115}" destId="{C5D1286A-82A8-4CE6-B8A5-FD0AFA9BE023}" srcOrd="3" destOrd="0" parTransId="{7E95820E-FAB6-4C36-996A-E431B71340C0}" sibTransId="{637A62A7-26CB-453E-B32C-ABD9459CF80A}"/>
    <dgm:cxn modelId="{6C27908A-433C-43F2-9C8D-9CB623CB7A9B}" srcId="{BC175913-6090-4141-96CB-B4EC19CC9115}" destId="{51A182D4-5EE5-4074-91B5-C047F1E4E74F}" srcOrd="4" destOrd="0" parTransId="{D67027E9-E1F4-4E5B-AAAE-1B5A002B12E9}" sibTransId="{C01260A4-4C56-4FA7-A5C2-42A98C8AE582}"/>
    <dgm:cxn modelId="{D09C698E-FFF2-4AD1-9373-48B2E13C0A29}" type="presOf" srcId="{914845DA-933B-43BB-9B11-DA40B7863F1A}" destId="{C55D762F-007F-4DDA-9E9F-3CA70A48CCD8}" srcOrd="0" destOrd="0" presId="urn:microsoft.com/office/officeart/2005/8/layout/hProcess9"/>
    <dgm:cxn modelId="{E9F84497-9A90-42BC-AC90-BCD62DACF693}" type="presOf" srcId="{C5D1286A-82A8-4CE6-B8A5-FD0AFA9BE023}" destId="{400921DF-7594-443F-8C4D-0F537B384799}" srcOrd="0" destOrd="0" presId="urn:microsoft.com/office/officeart/2005/8/layout/hProcess9"/>
    <dgm:cxn modelId="{A9C550CC-1EF1-4A65-92AC-FA8CFDFE8D1B}" srcId="{BC175913-6090-4141-96CB-B4EC19CC9115}" destId="{D9C4E9CF-E0E5-4170-BB6F-FFD3C9D3CF54}" srcOrd="5" destOrd="0" parTransId="{7389C9BB-4F63-4BF5-A5B7-40902B640451}" sibTransId="{1C48B11C-0D72-4C60-8303-E9C4ACC8EA22}"/>
    <dgm:cxn modelId="{39F6D9DD-E5DA-4E6E-84CE-3F09F146DE1F}" type="presOf" srcId="{D9C4E9CF-E0E5-4170-BB6F-FFD3C9D3CF54}" destId="{EA5F70AE-C304-428C-ADD7-7F3C8725343E}" srcOrd="0" destOrd="0" presId="urn:microsoft.com/office/officeart/2005/8/layout/hProcess9"/>
    <dgm:cxn modelId="{AFCAD5EB-0AB7-4824-9391-1E4D8E08E001}" srcId="{BC175913-6090-4141-96CB-B4EC19CC9115}" destId="{102BEC11-B866-436E-91B8-7B8A47159490}" srcOrd="0" destOrd="0" parTransId="{86E0DD33-4A92-4BB7-90F9-B89088DCABAA}" sibTransId="{93376EAD-3FF1-4CA9-88B7-CF27B868C1E4}"/>
    <dgm:cxn modelId="{F77A3EF1-01F9-4059-A260-221C25B37AEE}" srcId="{BC175913-6090-4141-96CB-B4EC19CC9115}" destId="{914845DA-933B-43BB-9B11-DA40B7863F1A}" srcOrd="1" destOrd="0" parTransId="{DF5747F1-64EF-4161-8502-2961C5C01909}" sibTransId="{53ECA56E-EF43-48E0-8754-8D081AEAE341}"/>
    <dgm:cxn modelId="{A3B571FB-1988-49B8-851F-F9A468CEE897}" type="presOf" srcId="{51A182D4-5EE5-4074-91B5-C047F1E4E74F}" destId="{5FF58487-394B-4CC3-A27B-85446CAD4E18}" srcOrd="0" destOrd="0" presId="urn:microsoft.com/office/officeart/2005/8/layout/hProcess9"/>
    <dgm:cxn modelId="{8D4636FC-0183-43E0-A337-5D88E8EF8774}" type="presOf" srcId="{102BEC11-B866-436E-91B8-7B8A47159490}" destId="{6FD30810-5A58-4FE1-8D86-1229780170C9}" srcOrd="0" destOrd="0" presId="urn:microsoft.com/office/officeart/2005/8/layout/hProcess9"/>
    <dgm:cxn modelId="{E28A215B-B27F-444E-BB87-7F8652C4CE45}" type="presParOf" srcId="{F5955FAD-BF66-4F3E-95B0-DE5821DF4D7C}" destId="{F6FA0FFB-9B55-4716-8B8E-77A81BEEDD29}" srcOrd="0" destOrd="0" presId="urn:microsoft.com/office/officeart/2005/8/layout/hProcess9"/>
    <dgm:cxn modelId="{AA7896A2-0A8B-4FF4-A830-DD3093F58D97}" type="presParOf" srcId="{F5955FAD-BF66-4F3E-95B0-DE5821DF4D7C}" destId="{D3F5EA2B-2BFD-4F9E-8175-E36157313DF9}" srcOrd="1" destOrd="0" presId="urn:microsoft.com/office/officeart/2005/8/layout/hProcess9"/>
    <dgm:cxn modelId="{0A78D6C2-6C5D-406B-A186-1C0B533FC4E4}" type="presParOf" srcId="{D3F5EA2B-2BFD-4F9E-8175-E36157313DF9}" destId="{6FD30810-5A58-4FE1-8D86-1229780170C9}" srcOrd="0" destOrd="0" presId="urn:microsoft.com/office/officeart/2005/8/layout/hProcess9"/>
    <dgm:cxn modelId="{3DBD89B4-87DA-4F82-A5F7-4E5D3006829E}" type="presParOf" srcId="{D3F5EA2B-2BFD-4F9E-8175-E36157313DF9}" destId="{3E384F2E-3FB5-4192-BEDB-A046A2C18516}" srcOrd="1" destOrd="0" presId="urn:microsoft.com/office/officeart/2005/8/layout/hProcess9"/>
    <dgm:cxn modelId="{0A6A67EE-57BD-49DE-A585-117718737635}" type="presParOf" srcId="{D3F5EA2B-2BFD-4F9E-8175-E36157313DF9}" destId="{C55D762F-007F-4DDA-9E9F-3CA70A48CCD8}" srcOrd="2" destOrd="0" presId="urn:microsoft.com/office/officeart/2005/8/layout/hProcess9"/>
    <dgm:cxn modelId="{3F0CA53F-2547-4CDF-A720-C884C43D625C}" type="presParOf" srcId="{D3F5EA2B-2BFD-4F9E-8175-E36157313DF9}" destId="{C46547FD-8D05-4CE9-83FF-ADDA51D128F2}" srcOrd="3" destOrd="0" presId="urn:microsoft.com/office/officeart/2005/8/layout/hProcess9"/>
    <dgm:cxn modelId="{06F8CA65-B2EE-4097-841A-9C5B110F5F89}" type="presParOf" srcId="{D3F5EA2B-2BFD-4F9E-8175-E36157313DF9}" destId="{E8FCDABF-00C3-4F21-B79E-EDE09FA7B3FF}" srcOrd="4" destOrd="0" presId="urn:microsoft.com/office/officeart/2005/8/layout/hProcess9"/>
    <dgm:cxn modelId="{089FA29B-4979-4E07-8771-50F91C7FFA7C}" type="presParOf" srcId="{D3F5EA2B-2BFD-4F9E-8175-E36157313DF9}" destId="{128629F4-A54F-4515-BE10-553CCBEE7ABB}" srcOrd="5" destOrd="0" presId="urn:microsoft.com/office/officeart/2005/8/layout/hProcess9"/>
    <dgm:cxn modelId="{9E00B25E-7864-4683-8F53-14B43523C6C5}" type="presParOf" srcId="{D3F5EA2B-2BFD-4F9E-8175-E36157313DF9}" destId="{400921DF-7594-443F-8C4D-0F537B384799}" srcOrd="6" destOrd="0" presId="urn:microsoft.com/office/officeart/2005/8/layout/hProcess9"/>
    <dgm:cxn modelId="{29E08F08-D3D1-41DD-A9A6-BB6844CE3D91}" type="presParOf" srcId="{D3F5EA2B-2BFD-4F9E-8175-E36157313DF9}" destId="{416748DB-6805-47F9-8BA1-BFC5ED473059}" srcOrd="7" destOrd="0" presId="urn:microsoft.com/office/officeart/2005/8/layout/hProcess9"/>
    <dgm:cxn modelId="{A2F027ED-8C96-465B-B547-47F7370E32AE}" type="presParOf" srcId="{D3F5EA2B-2BFD-4F9E-8175-E36157313DF9}" destId="{5FF58487-394B-4CC3-A27B-85446CAD4E18}" srcOrd="8" destOrd="0" presId="urn:microsoft.com/office/officeart/2005/8/layout/hProcess9"/>
    <dgm:cxn modelId="{E98999DA-6EAC-4CFF-8A2B-7499A28E7139}" type="presParOf" srcId="{D3F5EA2B-2BFD-4F9E-8175-E36157313DF9}" destId="{D8C3B897-226B-425A-978A-F36E28B22F44}" srcOrd="9" destOrd="0" presId="urn:microsoft.com/office/officeart/2005/8/layout/hProcess9"/>
    <dgm:cxn modelId="{93B56B12-5448-4028-A1C9-7CFF5648C443}" type="presParOf" srcId="{D3F5EA2B-2BFD-4F9E-8175-E36157313DF9}" destId="{EA5F70AE-C304-428C-ADD7-7F3C8725343E}"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472D7-989A-9748-B9A6-25AF83ED924C}" type="doc">
      <dgm:prSet loTypeId="urn:microsoft.com/office/officeart/2005/8/layout/venn3" loCatId="" qsTypeId="urn:microsoft.com/office/officeart/2005/8/quickstyle/3d4" qsCatId="3D" csTypeId="urn:microsoft.com/office/officeart/2005/8/colors/colorful5" csCatId="colorful" phldr="1"/>
      <dgm:spPr/>
      <dgm:t>
        <a:bodyPr/>
        <a:lstStyle/>
        <a:p>
          <a:endParaRPr lang="en-US"/>
        </a:p>
      </dgm:t>
    </dgm:pt>
    <dgm:pt modelId="{67BFC66A-4BAD-E545-98F5-7C9896D8B30F}">
      <dgm:prSet phldrT="[Text]"/>
      <dgm:spPr>
        <a:gradFill flip="none" rotWithShape="1">
          <a:gsLst>
            <a:gs pos="0">
              <a:srgbClr val="1E0000"/>
            </a:gs>
            <a:gs pos="100000">
              <a:srgbClr val="DE0300"/>
            </a:gs>
          </a:gsLst>
          <a:lin ang="5400000" scaled="1"/>
          <a:tileRect/>
        </a:gradFill>
      </dgm:spPr>
      <dgm:t>
        <a:bodyPr/>
        <a:lstStyle/>
        <a:p>
          <a:r>
            <a:rPr lang="en-US" b="1">
              <a:solidFill>
                <a:schemeClr val="bg1"/>
              </a:solidFill>
            </a:rPr>
            <a:t>Conversation Closer</a:t>
          </a:r>
        </a:p>
      </dgm:t>
    </dgm:pt>
    <dgm:pt modelId="{A588F0C9-4779-A945-9E2C-70B8FA5527E7}" type="parTrans" cxnId="{3E8DE9C6-8614-9B43-BF78-34331F91E736}">
      <dgm:prSet/>
      <dgm:spPr/>
      <dgm:t>
        <a:bodyPr/>
        <a:lstStyle/>
        <a:p>
          <a:endParaRPr lang="en-US" b="1">
            <a:solidFill>
              <a:schemeClr val="bg1"/>
            </a:solidFill>
          </a:endParaRPr>
        </a:p>
      </dgm:t>
    </dgm:pt>
    <dgm:pt modelId="{78F1AFA7-0C1C-584D-A8F6-38E7A9D26105}" type="sibTrans" cxnId="{3E8DE9C6-8614-9B43-BF78-34331F91E736}">
      <dgm:prSet/>
      <dgm:spPr/>
      <dgm:t>
        <a:bodyPr/>
        <a:lstStyle/>
        <a:p>
          <a:endParaRPr lang="en-US" b="1">
            <a:solidFill>
              <a:schemeClr val="bg1"/>
            </a:solidFill>
          </a:endParaRPr>
        </a:p>
      </dgm:t>
    </dgm:pt>
    <dgm:pt modelId="{93F8BA4F-660C-BB47-B01C-C821EAFA8131}">
      <dgm:prSet phldrT="[Text]"/>
      <dgm:spPr>
        <a:gradFill rotWithShape="0">
          <a:gsLst>
            <a:gs pos="0">
              <a:srgbClr val="00001F"/>
            </a:gs>
            <a:gs pos="100000">
              <a:srgbClr val="0401E1"/>
            </a:gs>
          </a:gsLst>
          <a:lin ang="5400000" scaled="1"/>
        </a:gradFill>
      </dgm:spPr>
      <dgm:t>
        <a:bodyPr/>
        <a:lstStyle/>
        <a:p>
          <a:r>
            <a:rPr lang="en-US" b="1">
              <a:solidFill>
                <a:schemeClr val="bg1"/>
              </a:solidFill>
            </a:rPr>
            <a:t>Table Talk Note Taker</a:t>
          </a:r>
        </a:p>
      </dgm:t>
    </dgm:pt>
    <dgm:pt modelId="{29EC56C8-807E-E941-882B-3B2422ECE0E5}" type="parTrans" cxnId="{C66092AF-7AF7-7D49-8D32-D8159EF44204}">
      <dgm:prSet/>
      <dgm:spPr/>
      <dgm:t>
        <a:bodyPr/>
        <a:lstStyle/>
        <a:p>
          <a:endParaRPr lang="en-US" b="1">
            <a:solidFill>
              <a:schemeClr val="bg1"/>
            </a:solidFill>
          </a:endParaRPr>
        </a:p>
      </dgm:t>
    </dgm:pt>
    <dgm:pt modelId="{6E28FCF4-2E1F-DE4D-BCBF-59781B18F9BD}" type="sibTrans" cxnId="{C66092AF-7AF7-7D49-8D32-D8159EF44204}">
      <dgm:prSet/>
      <dgm:spPr/>
      <dgm:t>
        <a:bodyPr/>
        <a:lstStyle/>
        <a:p>
          <a:endParaRPr lang="en-US" b="1">
            <a:solidFill>
              <a:schemeClr val="bg1"/>
            </a:solidFill>
          </a:endParaRPr>
        </a:p>
      </dgm:t>
    </dgm:pt>
    <dgm:pt modelId="{5FA8C0B4-0146-2D48-A00D-E4510691DCCE}">
      <dgm:prSet phldrT="[Text]"/>
      <dgm:spPr>
        <a:gradFill rotWithShape="0">
          <a:gsLst>
            <a:gs pos="0">
              <a:srgbClr val="002000"/>
            </a:gs>
            <a:gs pos="100000">
              <a:srgbClr val="02DD01"/>
            </a:gs>
          </a:gsLst>
          <a:lin ang="5400000" scaled="1"/>
        </a:gradFill>
      </dgm:spPr>
      <dgm:t>
        <a:bodyPr/>
        <a:lstStyle/>
        <a:p>
          <a:r>
            <a:rPr lang="en-US" b="1">
              <a:solidFill>
                <a:schemeClr val="bg1"/>
              </a:solidFill>
            </a:rPr>
            <a:t>R04 PL Plan Note Taker</a:t>
          </a:r>
        </a:p>
      </dgm:t>
    </dgm:pt>
    <dgm:pt modelId="{CF3FB25E-DA13-DF44-9D88-188667381345}" type="parTrans" cxnId="{044C933B-3A0F-0042-B13B-AAA941485758}">
      <dgm:prSet/>
      <dgm:spPr/>
      <dgm:t>
        <a:bodyPr/>
        <a:lstStyle/>
        <a:p>
          <a:endParaRPr lang="en-US" b="1">
            <a:solidFill>
              <a:schemeClr val="bg1"/>
            </a:solidFill>
          </a:endParaRPr>
        </a:p>
      </dgm:t>
    </dgm:pt>
    <dgm:pt modelId="{55BAC3FB-B31C-F94C-A4DC-BE48A8DA17FD}" type="sibTrans" cxnId="{044C933B-3A0F-0042-B13B-AAA941485758}">
      <dgm:prSet/>
      <dgm:spPr/>
      <dgm:t>
        <a:bodyPr/>
        <a:lstStyle/>
        <a:p>
          <a:endParaRPr lang="en-US" b="1">
            <a:solidFill>
              <a:schemeClr val="bg1"/>
            </a:solidFill>
          </a:endParaRPr>
        </a:p>
      </dgm:t>
    </dgm:pt>
    <dgm:pt modelId="{53B36AFE-0E34-254E-A55F-DCA69754A438}">
      <dgm:prSet phldrT="[Text]"/>
      <dgm:spPr>
        <a:gradFill rotWithShape="0">
          <a:gsLst>
            <a:gs pos="0">
              <a:srgbClr val="1D1700"/>
            </a:gs>
            <a:gs pos="100000">
              <a:srgbClr val="E1B900"/>
            </a:gs>
          </a:gsLst>
          <a:lin ang="5400000" scaled="1"/>
        </a:gradFill>
      </dgm:spPr>
      <dgm:t>
        <a:bodyPr/>
        <a:lstStyle/>
        <a:p>
          <a:r>
            <a:rPr lang="en-US" b="1">
              <a:solidFill>
                <a:schemeClr val="bg1"/>
              </a:solidFill>
            </a:rPr>
            <a:t>Task Divider</a:t>
          </a:r>
        </a:p>
      </dgm:t>
    </dgm:pt>
    <dgm:pt modelId="{E933068F-E2EB-6845-A98F-9A99E1596065}" type="parTrans" cxnId="{985D8227-DB63-0B4A-9833-35781123253E}">
      <dgm:prSet/>
      <dgm:spPr/>
      <dgm:t>
        <a:bodyPr/>
        <a:lstStyle/>
        <a:p>
          <a:endParaRPr lang="en-US" b="1">
            <a:solidFill>
              <a:schemeClr val="bg1"/>
            </a:solidFill>
          </a:endParaRPr>
        </a:p>
      </dgm:t>
    </dgm:pt>
    <dgm:pt modelId="{C4781AA1-DA02-9544-AD87-690BAAA70CDF}" type="sibTrans" cxnId="{985D8227-DB63-0B4A-9833-35781123253E}">
      <dgm:prSet/>
      <dgm:spPr/>
      <dgm:t>
        <a:bodyPr/>
        <a:lstStyle/>
        <a:p>
          <a:endParaRPr lang="en-US" b="1">
            <a:solidFill>
              <a:schemeClr val="bg1"/>
            </a:solidFill>
          </a:endParaRPr>
        </a:p>
      </dgm:t>
    </dgm:pt>
    <dgm:pt modelId="{B96078E5-94EF-344E-9B3E-4BEA07CBCD1B}">
      <dgm:prSet phldrT="[Text]"/>
      <dgm:spPr>
        <a:gradFill rotWithShape="0">
          <a:gsLst>
            <a:gs pos="0">
              <a:srgbClr val="002C2C"/>
            </a:gs>
            <a:gs pos="100000">
              <a:srgbClr val="01DDDD"/>
            </a:gs>
          </a:gsLst>
          <a:lin ang="5400000" scaled="1"/>
        </a:gradFill>
      </dgm:spPr>
      <dgm:t>
        <a:bodyPr/>
        <a:lstStyle/>
        <a:p>
          <a:r>
            <a:rPr lang="en-US" b="1">
              <a:solidFill>
                <a:schemeClr val="bg1"/>
              </a:solidFill>
            </a:rPr>
            <a:t>Technology Wrangler</a:t>
          </a:r>
        </a:p>
      </dgm:t>
    </dgm:pt>
    <dgm:pt modelId="{A9A8FB98-AFE2-AB47-8C1A-633E70970101}" type="parTrans" cxnId="{B7F2F3C6-F9E6-9144-BC57-B9DA33F244D2}">
      <dgm:prSet/>
      <dgm:spPr/>
      <dgm:t>
        <a:bodyPr/>
        <a:lstStyle/>
        <a:p>
          <a:endParaRPr lang="en-US" b="1">
            <a:solidFill>
              <a:schemeClr val="bg1"/>
            </a:solidFill>
          </a:endParaRPr>
        </a:p>
      </dgm:t>
    </dgm:pt>
    <dgm:pt modelId="{CCD93973-1B1B-D94A-8649-CE82DDEA8472}" type="sibTrans" cxnId="{B7F2F3C6-F9E6-9144-BC57-B9DA33F244D2}">
      <dgm:prSet/>
      <dgm:spPr/>
      <dgm:t>
        <a:bodyPr/>
        <a:lstStyle/>
        <a:p>
          <a:endParaRPr lang="en-US" b="1">
            <a:solidFill>
              <a:schemeClr val="bg1"/>
            </a:solidFill>
          </a:endParaRPr>
        </a:p>
      </dgm:t>
    </dgm:pt>
    <dgm:pt modelId="{B9F65177-DE13-A848-B342-931B72F273FE}" type="pres">
      <dgm:prSet presAssocID="{CAD472D7-989A-9748-B9A6-25AF83ED924C}" presName="Name0" presStyleCnt="0">
        <dgm:presLayoutVars>
          <dgm:dir/>
          <dgm:resizeHandles val="exact"/>
        </dgm:presLayoutVars>
      </dgm:prSet>
      <dgm:spPr/>
    </dgm:pt>
    <dgm:pt modelId="{7BBF75C3-DEA8-7245-8D4D-AC3BA8DEF891}" type="pres">
      <dgm:prSet presAssocID="{67BFC66A-4BAD-E545-98F5-7C9896D8B30F}" presName="Name5" presStyleLbl="vennNode1" presStyleIdx="0" presStyleCnt="5">
        <dgm:presLayoutVars>
          <dgm:bulletEnabled val="1"/>
        </dgm:presLayoutVars>
      </dgm:prSet>
      <dgm:spPr/>
    </dgm:pt>
    <dgm:pt modelId="{2BF443B9-9E05-1E41-BE63-FC5B40A8A57D}" type="pres">
      <dgm:prSet presAssocID="{78F1AFA7-0C1C-584D-A8F6-38E7A9D26105}" presName="space" presStyleCnt="0"/>
      <dgm:spPr/>
    </dgm:pt>
    <dgm:pt modelId="{9EFFB00C-FC66-494D-8785-90F6EEFC6EC2}" type="pres">
      <dgm:prSet presAssocID="{B96078E5-94EF-344E-9B3E-4BEA07CBCD1B}" presName="Name5" presStyleLbl="vennNode1" presStyleIdx="1" presStyleCnt="5">
        <dgm:presLayoutVars>
          <dgm:bulletEnabled val="1"/>
        </dgm:presLayoutVars>
      </dgm:prSet>
      <dgm:spPr/>
    </dgm:pt>
    <dgm:pt modelId="{9B6DA6D4-AE8F-AB49-AA3B-0442391F51F0}" type="pres">
      <dgm:prSet presAssocID="{CCD93973-1B1B-D94A-8649-CE82DDEA8472}" presName="space" presStyleCnt="0"/>
      <dgm:spPr/>
    </dgm:pt>
    <dgm:pt modelId="{4F0C4C32-EC00-C049-B6F4-042120AD1D0C}" type="pres">
      <dgm:prSet presAssocID="{93F8BA4F-660C-BB47-B01C-C821EAFA8131}" presName="Name5" presStyleLbl="vennNode1" presStyleIdx="2" presStyleCnt="5">
        <dgm:presLayoutVars>
          <dgm:bulletEnabled val="1"/>
        </dgm:presLayoutVars>
      </dgm:prSet>
      <dgm:spPr/>
    </dgm:pt>
    <dgm:pt modelId="{A9812A6A-6F04-9245-A102-8F2AC72A2558}" type="pres">
      <dgm:prSet presAssocID="{6E28FCF4-2E1F-DE4D-BCBF-59781B18F9BD}" presName="space" presStyleCnt="0"/>
      <dgm:spPr/>
    </dgm:pt>
    <dgm:pt modelId="{B21017F8-4E61-2247-B3CD-5C31CF81391F}" type="pres">
      <dgm:prSet presAssocID="{5FA8C0B4-0146-2D48-A00D-E4510691DCCE}" presName="Name5" presStyleLbl="vennNode1" presStyleIdx="3" presStyleCnt="5">
        <dgm:presLayoutVars>
          <dgm:bulletEnabled val="1"/>
        </dgm:presLayoutVars>
      </dgm:prSet>
      <dgm:spPr/>
    </dgm:pt>
    <dgm:pt modelId="{E5EAB1CD-F6F2-574A-BE4D-8B8A438800FF}" type="pres">
      <dgm:prSet presAssocID="{55BAC3FB-B31C-F94C-A4DC-BE48A8DA17FD}" presName="space" presStyleCnt="0"/>
      <dgm:spPr/>
    </dgm:pt>
    <dgm:pt modelId="{34DD5574-7490-4B43-90F5-9978AEF7586C}" type="pres">
      <dgm:prSet presAssocID="{53B36AFE-0E34-254E-A55F-DCA69754A438}" presName="Name5" presStyleLbl="vennNode1" presStyleIdx="4" presStyleCnt="5">
        <dgm:presLayoutVars>
          <dgm:bulletEnabled val="1"/>
        </dgm:presLayoutVars>
      </dgm:prSet>
      <dgm:spPr/>
    </dgm:pt>
  </dgm:ptLst>
  <dgm:cxnLst>
    <dgm:cxn modelId="{985D8227-DB63-0B4A-9833-35781123253E}" srcId="{CAD472D7-989A-9748-B9A6-25AF83ED924C}" destId="{53B36AFE-0E34-254E-A55F-DCA69754A438}" srcOrd="4" destOrd="0" parTransId="{E933068F-E2EB-6845-A98F-9A99E1596065}" sibTransId="{C4781AA1-DA02-9544-AD87-690BAAA70CDF}"/>
    <dgm:cxn modelId="{0B37C62B-414C-9A40-A67F-C49A6E8EBF81}" type="presOf" srcId="{B96078E5-94EF-344E-9B3E-4BEA07CBCD1B}" destId="{9EFFB00C-FC66-494D-8785-90F6EEFC6EC2}" srcOrd="0" destOrd="0" presId="urn:microsoft.com/office/officeart/2005/8/layout/venn3"/>
    <dgm:cxn modelId="{044C933B-3A0F-0042-B13B-AAA941485758}" srcId="{CAD472D7-989A-9748-B9A6-25AF83ED924C}" destId="{5FA8C0B4-0146-2D48-A00D-E4510691DCCE}" srcOrd="3" destOrd="0" parTransId="{CF3FB25E-DA13-DF44-9D88-188667381345}" sibTransId="{55BAC3FB-B31C-F94C-A4DC-BE48A8DA17FD}"/>
    <dgm:cxn modelId="{ECA2B364-E168-774C-A712-19EFEA5BC127}" type="presOf" srcId="{67BFC66A-4BAD-E545-98F5-7C9896D8B30F}" destId="{7BBF75C3-DEA8-7245-8D4D-AC3BA8DEF891}" srcOrd="0" destOrd="0" presId="urn:microsoft.com/office/officeart/2005/8/layout/venn3"/>
    <dgm:cxn modelId="{39AA95A2-0DA2-A647-9ACC-DDE842D9AD21}" type="presOf" srcId="{CAD472D7-989A-9748-B9A6-25AF83ED924C}" destId="{B9F65177-DE13-A848-B342-931B72F273FE}" srcOrd="0" destOrd="0" presId="urn:microsoft.com/office/officeart/2005/8/layout/venn3"/>
    <dgm:cxn modelId="{C66092AF-7AF7-7D49-8D32-D8159EF44204}" srcId="{CAD472D7-989A-9748-B9A6-25AF83ED924C}" destId="{93F8BA4F-660C-BB47-B01C-C821EAFA8131}" srcOrd="2" destOrd="0" parTransId="{29EC56C8-807E-E941-882B-3B2422ECE0E5}" sibTransId="{6E28FCF4-2E1F-DE4D-BCBF-59781B18F9BD}"/>
    <dgm:cxn modelId="{A11CEDB1-6DCF-0D4E-AD18-30C876DEBEED}" type="presOf" srcId="{53B36AFE-0E34-254E-A55F-DCA69754A438}" destId="{34DD5574-7490-4B43-90F5-9978AEF7586C}" srcOrd="0" destOrd="0" presId="urn:microsoft.com/office/officeart/2005/8/layout/venn3"/>
    <dgm:cxn modelId="{5A0B3BB6-12ED-8D46-B434-A08D3D6A55D0}" type="presOf" srcId="{5FA8C0B4-0146-2D48-A00D-E4510691DCCE}" destId="{B21017F8-4E61-2247-B3CD-5C31CF81391F}" srcOrd="0" destOrd="0" presId="urn:microsoft.com/office/officeart/2005/8/layout/venn3"/>
    <dgm:cxn modelId="{54CFF9C1-ACAC-6E48-AF96-2B76F14E2309}" type="presOf" srcId="{93F8BA4F-660C-BB47-B01C-C821EAFA8131}" destId="{4F0C4C32-EC00-C049-B6F4-042120AD1D0C}" srcOrd="0" destOrd="0" presId="urn:microsoft.com/office/officeart/2005/8/layout/venn3"/>
    <dgm:cxn modelId="{3E8DE9C6-8614-9B43-BF78-34331F91E736}" srcId="{CAD472D7-989A-9748-B9A6-25AF83ED924C}" destId="{67BFC66A-4BAD-E545-98F5-7C9896D8B30F}" srcOrd="0" destOrd="0" parTransId="{A588F0C9-4779-A945-9E2C-70B8FA5527E7}" sibTransId="{78F1AFA7-0C1C-584D-A8F6-38E7A9D26105}"/>
    <dgm:cxn modelId="{B7F2F3C6-F9E6-9144-BC57-B9DA33F244D2}" srcId="{CAD472D7-989A-9748-B9A6-25AF83ED924C}" destId="{B96078E5-94EF-344E-9B3E-4BEA07CBCD1B}" srcOrd="1" destOrd="0" parTransId="{A9A8FB98-AFE2-AB47-8C1A-633E70970101}" sibTransId="{CCD93973-1B1B-D94A-8649-CE82DDEA8472}"/>
    <dgm:cxn modelId="{72539B75-C526-FB40-94A5-CEA251132BEC}" type="presParOf" srcId="{B9F65177-DE13-A848-B342-931B72F273FE}" destId="{7BBF75C3-DEA8-7245-8D4D-AC3BA8DEF891}" srcOrd="0" destOrd="0" presId="urn:microsoft.com/office/officeart/2005/8/layout/venn3"/>
    <dgm:cxn modelId="{8695B19D-9115-2F42-9A8F-575177AC1E48}" type="presParOf" srcId="{B9F65177-DE13-A848-B342-931B72F273FE}" destId="{2BF443B9-9E05-1E41-BE63-FC5B40A8A57D}" srcOrd="1" destOrd="0" presId="urn:microsoft.com/office/officeart/2005/8/layout/venn3"/>
    <dgm:cxn modelId="{B95F813D-74DE-AC41-9688-337993B9D605}" type="presParOf" srcId="{B9F65177-DE13-A848-B342-931B72F273FE}" destId="{9EFFB00C-FC66-494D-8785-90F6EEFC6EC2}" srcOrd="2" destOrd="0" presId="urn:microsoft.com/office/officeart/2005/8/layout/venn3"/>
    <dgm:cxn modelId="{EB9690F6-A6C1-614E-A762-9AEB93E83ACC}" type="presParOf" srcId="{B9F65177-DE13-A848-B342-931B72F273FE}" destId="{9B6DA6D4-AE8F-AB49-AA3B-0442391F51F0}" srcOrd="3" destOrd="0" presId="urn:microsoft.com/office/officeart/2005/8/layout/venn3"/>
    <dgm:cxn modelId="{D70E197D-5498-724D-BD76-6EED13C2FFE2}" type="presParOf" srcId="{B9F65177-DE13-A848-B342-931B72F273FE}" destId="{4F0C4C32-EC00-C049-B6F4-042120AD1D0C}" srcOrd="4" destOrd="0" presId="urn:microsoft.com/office/officeart/2005/8/layout/venn3"/>
    <dgm:cxn modelId="{EF4073FE-2F17-F549-9E28-1240CA82E985}" type="presParOf" srcId="{B9F65177-DE13-A848-B342-931B72F273FE}" destId="{A9812A6A-6F04-9245-A102-8F2AC72A2558}" srcOrd="5" destOrd="0" presId="urn:microsoft.com/office/officeart/2005/8/layout/venn3"/>
    <dgm:cxn modelId="{C5605B8A-8918-AF4E-B40A-74C262189210}" type="presParOf" srcId="{B9F65177-DE13-A848-B342-931B72F273FE}" destId="{B21017F8-4E61-2247-B3CD-5C31CF81391F}" srcOrd="6" destOrd="0" presId="urn:microsoft.com/office/officeart/2005/8/layout/venn3"/>
    <dgm:cxn modelId="{8C8FFA29-D865-4B43-9492-B3124B41F25C}" type="presParOf" srcId="{B9F65177-DE13-A848-B342-931B72F273FE}" destId="{E5EAB1CD-F6F2-574A-BE4D-8B8A438800FF}" srcOrd="7" destOrd="0" presId="urn:microsoft.com/office/officeart/2005/8/layout/venn3"/>
    <dgm:cxn modelId="{FC55F074-EB91-9840-8793-E5BB1E4BD00E}" type="presParOf" srcId="{B9F65177-DE13-A848-B342-931B72F273FE}" destId="{34DD5574-7490-4B43-90F5-9978AEF7586C}" srcOrd="8" destOrd="0" presId="urn:microsoft.com/office/officeart/2005/8/layout/venn3"/>
  </dgm:cxnLst>
  <dgm:bg>
    <a:solidFill>
      <a:schemeClr val="bg1">
        <a:alpha val="95000"/>
      </a:schemeClr>
    </a:solidFill>
    <a:effectLst>
      <a:softEdge rad="31750"/>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7C6B1A8-1F5B-4391-8A3D-C4B798E1F4F2}"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3A7EEA8C-BA74-480F-9EAF-16FAB66253A2}">
      <dgm:prSet phldrT="[Text]"/>
      <dgm:spPr/>
      <dgm:t>
        <a:bodyPr/>
        <a:lstStyle/>
        <a:p>
          <a:r>
            <a:rPr lang="en-US"/>
            <a:t>Academic </a:t>
          </a:r>
        </a:p>
        <a:p>
          <a:r>
            <a:rPr lang="en-US"/>
            <a:t>Difficulties</a:t>
          </a:r>
        </a:p>
      </dgm:t>
    </dgm:pt>
    <dgm:pt modelId="{FB275F46-4B43-4E61-9D30-39567FF6162E}" type="parTrans" cxnId="{1C063DEF-DB3C-4F7C-8BDF-C554C9A29E4E}">
      <dgm:prSet/>
      <dgm:spPr/>
      <dgm:t>
        <a:bodyPr/>
        <a:lstStyle/>
        <a:p>
          <a:endParaRPr lang="en-US"/>
        </a:p>
      </dgm:t>
    </dgm:pt>
    <dgm:pt modelId="{21ED115B-FA5A-4E46-B207-C7391F13E452}" type="sibTrans" cxnId="{1C063DEF-DB3C-4F7C-8BDF-C554C9A29E4E}">
      <dgm:prSet/>
      <dgm:spPr/>
      <dgm:t>
        <a:bodyPr/>
        <a:lstStyle/>
        <a:p>
          <a:endParaRPr lang="en-US"/>
        </a:p>
      </dgm:t>
    </dgm:pt>
    <dgm:pt modelId="{7B69C00A-5BEE-47FD-B762-29B42DCDE61D}">
      <dgm:prSet phldrT="[Text]"/>
      <dgm:spPr/>
      <dgm:t>
        <a:bodyPr/>
        <a:lstStyle/>
        <a:p>
          <a:r>
            <a:rPr lang="en-US"/>
            <a:t>Behavioral or Social Difficulties</a:t>
          </a:r>
        </a:p>
      </dgm:t>
    </dgm:pt>
    <dgm:pt modelId="{61D17D7B-FF30-4F2A-AC7B-93E1E05DCF6A}" type="parTrans" cxnId="{6E425CDC-3861-41BC-9038-9EA6E714D8E2}">
      <dgm:prSet/>
      <dgm:spPr/>
      <dgm:t>
        <a:bodyPr/>
        <a:lstStyle/>
        <a:p>
          <a:endParaRPr lang="en-US"/>
        </a:p>
      </dgm:t>
    </dgm:pt>
    <dgm:pt modelId="{7EBE07A4-0771-4038-BAA3-5C79CA968465}" type="sibTrans" cxnId="{6E425CDC-3861-41BC-9038-9EA6E714D8E2}">
      <dgm:prSet/>
      <dgm:spPr/>
      <dgm:t>
        <a:bodyPr/>
        <a:lstStyle/>
        <a:p>
          <a:endParaRPr lang="en-US"/>
        </a:p>
      </dgm:t>
    </dgm:pt>
    <dgm:pt modelId="{C71717D1-2F20-4212-8C91-339242D2C785}" type="pres">
      <dgm:prSet presAssocID="{87C6B1A8-1F5B-4391-8A3D-C4B798E1F4F2}" presName="compositeShape" presStyleCnt="0">
        <dgm:presLayoutVars>
          <dgm:chMax val="2"/>
          <dgm:dir/>
          <dgm:resizeHandles val="exact"/>
        </dgm:presLayoutVars>
      </dgm:prSet>
      <dgm:spPr/>
    </dgm:pt>
    <dgm:pt modelId="{21F4E417-B5C5-4195-A11A-B931FAB2388C}" type="pres">
      <dgm:prSet presAssocID="{87C6B1A8-1F5B-4391-8A3D-C4B798E1F4F2}" presName="divider" presStyleLbl="fgShp" presStyleIdx="0" presStyleCnt="1"/>
      <dgm:spPr>
        <a:solidFill>
          <a:schemeClr val="accent5">
            <a:lumMod val="40000"/>
            <a:lumOff val="60000"/>
          </a:schemeClr>
        </a:solidFill>
      </dgm:spPr>
    </dgm:pt>
    <dgm:pt modelId="{817E873D-5FC7-47CA-9F19-09889D15DDE3}" type="pres">
      <dgm:prSet presAssocID="{3A7EEA8C-BA74-480F-9EAF-16FAB66253A2}" presName="downArrow" presStyleLbl="node1" presStyleIdx="0" presStyleCnt="2" custLinFactNeighborX="2553" custLinFactNeighborY="1923">
        <dgm:style>
          <a:lnRef idx="1">
            <a:schemeClr val="accent2"/>
          </a:lnRef>
          <a:fillRef idx="2">
            <a:schemeClr val="accent2"/>
          </a:fillRef>
          <a:effectRef idx="1">
            <a:schemeClr val="accent2"/>
          </a:effectRef>
          <a:fontRef idx="minor">
            <a:schemeClr val="dk1"/>
          </a:fontRef>
        </dgm:style>
      </dgm:prSet>
      <dgm:spPr>
        <a:solidFill>
          <a:schemeClr val="accent5"/>
        </a:solidFill>
      </dgm:spPr>
    </dgm:pt>
    <dgm:pt modelId="{DE62BDFE-AB97-4127-B709-CD3EF1B96792}" type="pres">
      <dgm:prSet presAssocID="{3A7EEA8C-BA74-480F-9EAF-16FAB66253A2}" presName="downArrowText" presStyleLbl="revTx" presStyleIdx="0" presStyleCnt="2">
        <dgm:presLayoutVars>
          <dgm:bulletEnabled val="1"/>
        </dgm:presLayoutVars>
      </dgm:prSet>
      <dgm:spPr/>
    </dgm:pt>
    <dgm:pt modelId="{C500387C-EABF-42BD-B775-8F4BE692F130}" type="pres">
      <dgm:prSet presAssocID="{7B69C00A-5BEE-47FD-B762-29B42DCDE61D}" presName="upArrow" presStyleLbl="node1" presStyleIdx="1" presStyleCnt="2">
        <dgm:style>
          <a:lnRef idx="1">
            <a:schemeClr val="accent2"/>
          </a:lnRef>
          <a:fillRef idx="2">
            <a:schemeClr val="accent2"/>
          </a:fillRef>
          <a:effectRef idx="1">
            <a:schemeClr val="accent2"/>
          </a:effectRef>
          <a:fontRef idx="minor">
            <a:schemeClr val="dk1"/>
          </a:fontRef>
        </dgm:style>
      </dgm:prSet>
      <dgm:spPr>
        <a:solidFill>
          <a:schemeClr val="accent5"/>
        </a:solidFill>
      </dgm:spPr>
    </dgm:pt>
    <dgm:pt modelId="{C998BD03-500C-44FD-B2E8-249D0F7A0820}" type="pres">
      <dgm:prSet presAssocID="{7B69C00A-5BEE-47FD-B762-29B42DCDE61D}" presName="upArrowText" presStyleLbl="revTx" presStyleIdx="1" presStyleCnt="2">
        <dgm:presLayoutVars>
          <dgm:bulletEnabled val="1"/>
        </dgm:presLayoutVars>
      </dgm:prSet>
      <dgm:spPr/>
    </dgm:pt>
  </dgm:ptLst>
  <dgm:cxnLst>
    <dgm:cxn modelId="{A5B5E682-43D7-4F68-807A-2FCA29925F1B}" type="presOf" srcId="{87C6B1A8-1F5B-4391-8A3D-C4B798E1F4F2}" destId="{C71717D1-2F20-4212-8C91-339242D2C785}" srcOrd="0" destOrd="0" presId="urn:microsoft.com/office/officeart/2005/8/layout/arrow3"/>
    <dgm:cxn modelId="{F3C503BA-85BE-49AF-8BD1-ACF204492D10}" type="presOf" srcId="{3A7EEA8C-BA74-480F-9EAF-16FAB66253A2}" destId="{DE62BDFE-AB97-4127-B709-CD3EF1B96792}" srcOrd="0" destOrd="0" presId="urn:microsoft.com/office/officeart/2005/8/layout/arrow3"/>
    <dgm:cxn modelId="{6E425CDC-3861-41BC-9038-9EA6E714D8E2}" srcId="{87C6B1A8-1F5B-4391-8A3D-C4B798E1F4F2}" destId="{7B69C00A-5BEE-47FD-B762-29B42DCDE61D}" srcOrd="1" destOrd="0" parTransId="{61D17D7B-FF30-4F2A-AC7B-93E1E05DCF6A}" sibTransId="{7EBE07A4-0771-4038-BAA3-5C79CA968465}"/>
    <dgm:cxn modelId="{1C063DEF-DB3C-4F7C-8BDF-C554C9A29E4E}" srcId="{87C6B1A8-1F5B-4391-8A3D-C4B798E1F4F2}" destId="{3A7EEA8C-BA74-480F-9EAF-16FAB66253A2}" srcOrd="0" destOrd="0" parTransId="{FB275F46-4B43-4E61-9D30-39567FF6162E}" sibTransId="{21ED115B-FA5A-4E46-B207-C7391F13E452}"/>
    <dgm:cxn modelId="{838640F2-52CB-42D7-A634-D4FF4B03DD9B}" type="presOf" srcId="{7B69C00A-5BEE-47FD-B762-29B42DCDE61D}" destId="{C998BD03-500C-44FD-B2E8-249D0F7A0820}" srcOrd="0" destOrd="0" presId="urn:microsoft.com/office/officeart/2005/8/layout/arrow3"/>
    <dgm:cxn modelId="{22A933D0-8BE8-4BF3-BDDF-4E223CF0029B}" type="presParOf" srcId="{C71717D1-2F20-4212-8C91-339242D2C785}" destId="{21F4E417-B5C5-4195-A11A-B931FAB2388C}" srcOrd="0" destOrd="0" presId="urn:microsoft.com/office/officeart/2005/8/layout/arrow3"/>
    <dgm:cxn modelId="{C5285D3D-7FBA-408D-9AA1-28B3315E4AFE}" type="presParOf" srcId="{C71717D1-2F20-4212-8C91-339242D2C785}" destId="{817E873D-5FC7-47CA-9F19-09889D15DDE3}" srcOrd="1" destOrd="0" presId="urn:microsoft.com/office/officeart/2005/8/layout/arrow3"/>
    <dgm:cxn modelId="{632EED1E-518E-4FCD-BFF2-AC0E7C341DE3}" type="presParOf" srcId="{C71717D1-2F20-4212-8C91-339242D2C785}" destId="{DE62BDFE-AB97-4127-B709-CD3EF1B96792}" srcOrd="2" destOrd="0" presId="urn:microsoft.com/office/officeart/2005/8/layout/arrow3"/>
    <dgm:cxn modelId="{B63CA709-4F4F-47E3-B1E5-81E4C1131599}" type="presParOf" srcId="{C71717D1-2F20-4212-8C91-339242D2C785}" destId="{C500387C-EABF-42BD-B775-8F4BE692F130}" srcOrd="3" destOrd="0" presId="urn:microsoft.com/office/officeart/2005/8/layout/arrow3"/>
    <dgm:cxn modelId="{76997475-4CC3-4466-8EDE-C24059A6BB2C}" type="presParOf" srcId="{C71717D1-2F20-4212-8C91-339242D2C785}" destId="{C998BD03-500C-44FD-B2E8-249D0F7A082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58F075-ECC2-491D-A53B-373A730EB140}" type="doc">
      <dgm:prSet loTypeId="urn:microsoft.com/office/officeart/2005/8/layout/venn1" loCatId="relationship" qsTypeId="urn:microsoft.com/office/officeart/2005/8/quickstyle/simple1" qsCatId="simple" csTypeId="urn:microsoft.com/office/officeart/2005/8/colors/accent1_2" csCatId="accent1" phldr="1"/>
      <dgm:spPr/>
    </dgm:pt>
    <dgm:pt modelId="{FEC79316-A3BD-4E92-8112-00F2D8C99626}">
      <dgm:prSet phldrT="[Text]"/>
      <dgm:spPr>
        <a:xfrm>
          <a:off x="183451" y="4883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Internalizing </a:t>
          </a:r>
        </a:p>
      </dgm:t>
    </dgm:pt>
    <dgm:pt modelId="{D9097F29-0D44-46C6-B569-8D29872FEB7C}" type="parTrans" cxnId="{2396E95D-E706-4963-BF21-46B2D09557B1}">
      <dgm:prSet/>
      <dgm:spPr/>
      <dgm:t>
        <a:bodyPr/>
        <a:lstStyle/>
        <a:p>
          <a:endParaRPr lang="en-US"/>
        </a:p>
      </dgm:t>
    </dgm:pt>
    <dgm:pt modelId="{4BEB019D-76E6-4101-8F40-6B7CB3D279C5}" type="sibTrans" cxnId="{2396E95D-E706-4963-BF21-46B2D09557B1}">
      <dgm:prSet/>
      <dgm:spPr/>
      <dgm:t>
        <a:bodyPr/>
        <a:lstStyle/>
        <a:p>
          <a:endParaRPr lang="en-US"/>
        </a:p>
      </dgm:t>
    </dgm:pt>
    <dgm:pt modelId="{F4DB9DCF-9562-4805-97E8-30888D3BB7F0}">
      <dgm:prSet phldrT="[Text]"/>
      <dgm:spPr>
        <a:xfrm>
          <a:off x="3444811" y="48831"/>
          <a:ext cx="4525137" cy="4525136"/>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Externalizing</a:t>
          </a:r>
        </a:p>
      </dgm:t>
    </dgm:pt>
    <dgm:pt modelId="{3CA0517B-05ED-4876-A36D-843A6D490FCE}" type="parTrans" cxnId="{C2F4B2D3-DAB9-42E8-A09E-EDBA23750D7C}">
      <dgm:prSet/>
      <dgm:spPr/>
      <dgm:t>
        <a:bodyPr/>
        <a:lstStyle/>
        <a:p>
          <a:endParaRPr lang="en-US"/>
        </a:p>
      </dgm:t>
    </dgm:pt>
    <dgm:pt modelId="{0A86A972-5ADB-4818-9A96-8C19783F87C9}" type="sibTrans" cxnId="{C2F4B2D3-DAB9-42E8-A09E-EDBA23750D7C}">
      <dgm:prSet/>
      <dgm:spPr/>
      <dgm:t>
        <a:bodyPr/>
        <a:lstStyle/>
        <a:p>
          <a:endParaRPr lang="en-US"/>
        </a:p>
      </dgm:t>
    </dgm:pt>
    <dgm:pt modelId="{14BAE65B-B8EA-4209-B58C-0B50648C42D6}" type="pres">
      <dgm:prSet presAssocID="{7E58F075-ECC2-491D-A53B-373A730EB140}" presName="compositeShape" presStyleCnt="0">
        <dgm:presLayoutVars>
          <dgm:chMax val="7"/>
          <dgm:dir/>
          <dgm:resizeHandles val="exact"/>
        </dgm:presLayoutVars>
      </dgm:prSet>
      <dgm:spPr/>
    </dgm:pt>
    <dgm:pt modelId="{FF4A7F8F-8F9E-4312-9CE0-5277995F61C1}" type="pres">
      <dgm:prSet presAssocID="{FEC79316-A3BD-4E92-8112-00F2D8C99626}" presName="circ1" presStyleLbl="vennNode1" presStyleIdx="0" presStyleCnt="2"/>
      <dgm:spPr/>
    </dgm:pt>
    <dgm:pt modelId="{F244C121-3D11-49B6-92BE-61C64AFE6965}" type="pres">
      <dgm:prSet presAssocID="{FEC79316-A3BD-4E92-8112-00F2D8C99626}" presName="circ1Tx" presStyleLbl="revTx" presStyleIdx="0" presStyleCnt="0">
        <dgm:presLayoutVars>
          <dgm:chMax val="0"/>
          <dgm:chPref val="0"/>
          <dgm:bulletEnabled val="1"/>
        </dgm:presLayoutVars>
      </dgm:prSet>
      <dgm:spPr/>
    </dgm:pt>
    <dgm:pt modelId="{E4694F79-E907-4923-843B-0C13A4F0DD7B}" type="pres">
      <dgm:prSet presAssocID="{F4DB9DCF-9562-4805-97E8-30888D3BB7F0}" presName="circ2" presStyleLbl="vennNode1" presStyleIdx="1" presStyleCnt="2"/>
      <dgm:spPr/>
    </dgm:pt>
    <dgm:pt modelId="{605740ED-96F4-4805-AEA1-B86D83F046BD}" type="pres">
      <dgm:prSet presAssocID="{F4DB9DCF-9562-4805-97E8-30888D3BB7F0}" presName="circ2Tx" presStyleLbl="revTx" presStyleIdx="0" presStyleCnt="0">
        <dgm:presLayoutVars>
          <dgm:chMax val="0"/>
          <dgm:chPref val="0"/>
          <dgm:bulletEnabled val="1"/>
        </dgm:presLayoutVars>
      </dgm:prSet>
      <dgm:spPr/>
    </dgm:pt>
  </dgm:ptLst>
  <dgm:cxnLst>
    <dgm:cxn modelId="{D9942824-A55A-4909-BAD7-565AB54065D5}" type="presOf" srcId="{F4DB9DCF-9562-4805-97E8-30888D3BB7F0}" destId="{605740ED-96F4-4805-AEA1-B86D83F046BD}" srcOrd="1" destOrd="0" presId="urn:microsoft.com/office/officeart/2005/8/layout/venn1"/>
    <dgm:cxn modelId="{A07C2B5A-3413-495F-A34B-D8EDAED52858}" type="presOf" srcId="{FEC79316-A3BD-4E92-8112-00F2D8C99626}" destId="{FF4A7F8F-8F9E-4312-9CE0-5277995F61C1}" srcOrd="0" destOrd="0" presId="urn:microsoft.com/office/officeart/2005/8/layout/venn1"/>
    <dgm:cxn modelId="{2396E95D-E706-4963-BF21-46B2D09557B1}" srcId="{7E58F075-ECC2-491D-A53B-373A730EB140}" destId="{FEC79316-A3BD-4E92-8112-00F2D8C99626}" srcOrd="0" destOrd="0" parTransId="{D9097F29-0D44-46C6-B569-8D29872FEB7C}" sibTransId="{4BEB019D-76E6-4101-8F40-6B7CB3D279C5}"/>
    <dgm:cxn modelId="{50AE0A6D-38DE-463B-8033-6E87C7F81261}" type="presOf" srcId="{7E58F075-ECC2-491D-A53B-373A730EB140}" destId="{14BAE65B-B8EA-4209-B58C-0B50648C42D6}" srcOrd="0" destOrd="0" presId="urn:microsoft.com/office/officeart/2005/8/layout/venn1"/>
    <dgm:cxn modelId="{75E76F97-189A-41AF-9D6E-FB968EB6E821}" type="presOf" srcId="{FEC79316-A3BD-4E92-8112-00F2D8C99626}" destId="{F244C121-3D11-49B6-92BE-61C64AFE6965}" srcOrd="1" destOrd="0" presId="urn:microsoft.com/office/officeart/2005/8/layout/venn1"/>
    <dgm:cxn modelId="{FEEB0EAF-14F3-4A4B-A4F3-D5D6C8F1EFB5}" type="presOf" srcId="{F4DB9DCF-9562-4805-97E8-30888D3BB7F0}" destId="{E4694F79-E907-4923-843B-0C13A4F0DD7B}" srcOrd="0" destOrd="0" presId="urn:microsoft.com/office/officeart/2005/8/layout/venn1"/>
    <dgm:cxn modelId="{C2F4B2D3-DAB9-42E8-A09E-EDBA23750D7C}" srcId="{7E58F075-ECC2-491D-A53B-373A730EB140}" destId="{F4DB9DCF-9562-4805-97E8-30888D3BB7F0}" srcOrd="1" destOrd="0" parTransId="{3CA0517B-05ED-4876-A36D-843A6D490FCE}" sibTransId="{0A86A972-5ADB-4818-9A96-8C19783F87C9}"/>
    <dgm:cxn modelId="{8CA2F793-A1DF-44E4-B462-C3EE27F68EC0}" type="presParOf" srcId="{14BAE65B-B8EA-4209-B58C-0B50648C42D6}" destId="{FF4A7F8F-8F9E-4312-9CE0-5277995F61C1}" srcOrd="0" destOrd="0" presId="urn:microsoft.com/office/officeart/2005/8/layout/venn1"/>
    <dgm:cxn modelId="{83F82549-350A-4799-B4DD-06454F70E4D4}" type="presParOf" srcId="{14BAE65B-B8EA-4209-B58C-0B50648C42D6}" destId="{F244C121-3D11-49B6-92BE-61C64AFE6965}" srcOrd="1" destOrd="0" presId="urn:microsoft.com/office/officeart/2005/8/layout/venn1"/>
    <dgm:cxn modelId="{ACC1BF62-3EF8-4974-9495-FFB8ECF20AFC}" type="presParOf" srcId="{14BAE65B-B8EA-4209-B58C-0B50648C42D6}" destId="{E4694F79-E907-4923-843B-0C13A4F0DD7B}" srcOrd="2" destOrd="0" presId="urn:microsoft.com/office/officeart/2005/8/layout/venn1"/>
    <dgm:cxn modelId="{E96E95E8-DD90-4B84-9F8A-76969679DD0C}" type="presParOf" srcId="{14BAE65B-B8EA-4209-B58C-0B50648C42D6}" destId="{605740ED-96F4-4805-AEA1-B86D83F046BD}"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78A38A-7E55-4527-B989-3D584E334CE1}" type="doc">
      <dgm:prSet loTypeId="urn:microsoft.com/office/officeart/2005/8/layout/target1" loCatId="relationship" qsTypeId="urn:microsoft.com/office/officeart/2005/8/quickstyle/simple1" qsCatId="simple" csTypeId="urn:microsoft.com/office/officeart/2005/8/colors/colorful4" csCatId="colorful" phldr="1"/>
      <dgm:spPr/>
    </dgm:pt>
    <dgm:pt modelId="{01347A16-53B5-4526-A680-859241C03BF7}">
      <dgm:prSet phldrT="[Text]"/>
      <dgm:spPr>
        <a:xfrm>
          <a:off x="2720340" y="621188"/>
          <a:ext cx="1165860" cy="971550"/>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ED &lt;1%</a:t>
          </a:r>
        </a:p>
      </dgm:t>
    </dgm:pt>
    <dgm:pt modelId="{E05A2BF7-97D2-4937-99AB-33FF09F224EC}" type="parTrans" cxnId="{9610FA30-200A-407F-B551-C1B5BDCDCB05}">
      <dgm:prSet/>
      <dgm:spPr/>
      <dgm:t>
        <a:bodyPr/>
        <a:lstStyle/>
        <a:p>
          <a:endParaRPr lang="en-US"/>
        </a:p>
      </dgm:t>
    </dgm:pt>
    <dgm:pt modelId="{7D4E9EB9-DA57-4D30-8AB6-D71ED9771457}" type="sibTrans" cxnId="{9610FA30-200A-407F-B551-C1B5BDCDCB05}">
      <dgm:prSet/>
      <dgm:spPr/>
      <dgm:t>
        <a:bodyPr/>
        <a:lstStyle/>
        <a:p>
          <a:endParaRPr lang="en-US"/>
        </a:p>
      </dgm:t>
    </dgm:pt>
    <dgm:pt modelId="{A2449643-864E-46A3-9630-08331B199B27}">
      <dgm:prSet phldrT="[Text]"/>
      <dgm:spPr>
        <a:xfrm>
          <a:off x="2720340" y="1592739"/>
          <a:ext cx="1165860" cy="971550"/>
        </a:xfrm>
        <a:prstGeom prst="rect">
          <a:avLst/>
        </a:prstGeom>
        <a:noFill/>
        <a:ln>
          <a:noFill/>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EBD 12-20%</a:t>
          </a:r>
        </a:p>
      </dgm:t>
    </dgm:pt>
    <dgm:pt modelId="{306BE0D2-F659-4856-8D87-3B408ED94B29}" type="parTrans" cxnId="{82C52DB1-FDEF-44C1-B885-F554FB5B7B1D}">
      <dgm:prSet/>
      <dgm:spPr/>
      <dgm:t>
        <a:bodyPr/>
        <a:lstStyle/>
        <a:p>
          <a:endParaRPr lang="en-US"/>
        </a:p>
      </dgm:t>
    </dgm:pt>
    <dgm:pt modelId="{FEEF2A6C-FFBA-4313-928F-B5A853C9D661}" type="sibTrans" cxnId="{82C52DB1-FDEF-44C1-B885-F554FB5B7B1D}">
      <dgm:prSet/>
      <dgm:spPr/>
      <dgm:t>
        <a:bodyPr/>
        <a:lstStyle/>
        <a:p>
          <a:endParaRPr lang="en-US"/>
        </a:p>
      </dgm:t>
    </dgm:pt>
    <dgm:pt modelId="{64DE8649-5D50-4872-8F25-A91414A4243F}" type="pres">
      <dgm:prSet presAssocID="{2978A38A-7E55-4527-B989-3D584E334CE1}" presName="composite" presStyleCnt="0">
        <dgm:presLayoutVars>
          <dgm:chMax val="5"/>
          <dgm:dir/>
          <dgm:resizeHandles val="exact"/>
        </dgm:presLayoutVars>
      </dgm:prSet>
      <dgm:spPr/>
    </dgm:pt>
    <dgm:pt modelId="{09A73A3B-03D2-43AE-B83B-567684D40C07}" type="pres">
      <dgm:prSet presAssocID="{01347A16-53B5-4526-A680-859241C03BF7}" presName="circle1" presStyleLbl="lnNode1" presStyleIdx="0" presStyleCnt="2"/>
      <dgm:spPr>
        <a:xfrm>
          <a:off x="777240" y="2175669"/>
          <a:ext cx="777240" cy="777240"/>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B40E0AE-B9F1-4326-9BAA-9BD6447B87BE}" type="pres">
      <dgm:prSet presAssocID="{01347A16-53B5-4526-A680-859241C03BF7}" presName="text1" presStyleLbl="revTx" presStyleIdx="0" presStyleCnt="2">
        <dgm:presLayoutVars>
          <dgm:bulletEnabled val="1"/>
        </dgm:presLayoutVars>
      </dgm:prSet>
      <dgm:spPr/>
    </dgm:pt>
    <dgm:pt modelId="{2112DBF4-38EF-4D4D-B2FA-253B9B7985A0}" type="pres">
      <dgm:prSet presAssocID="{01347A16-53B5-4526-A680-859241C03BF7}" presName="line1" presStyleLbl="callout" presStyleIdx="0" presStyleCnt="4"/>
      <dgm:spPr>
        <a:xfrm>
          <a:off x="2428875" y="1106964"/>
          <a:ext cx="291465" cy="0"/>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gm:spPr>
    </dgm:pt>
    <dgm:pt modelId="{9B56A3DB-3A17-46AB-9895-AE531EB55F5E}" type="pres">
      <dgm:prSet presAssocID="{01347A16-53B5-4526-A680-859241C03BF7}" presName="d1" presStyleLbl="callout" presStyleIdx="1" presStyleCnt="4"/>
      <dgm:spPr>
        <a:xfrm rot="5400000">
          <a:off x="1067830" y="1204216"/>
          <a:ext cx="1458102" cy="1262043"/>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gm:spPr>
    </dgm:pt>
    <dgm:pt modelId="{47B07E3A-2BCF-4052-8C23-23411E2D88DD}" type="pres">
      <dgm:prSet presAssocID="{A2449643-864E-46A3-9630-08331B199B27}" presName="circle2" presStyleLbl="lnNode1" presStyleIdx="1" presStyleCnt="2" custLinFactNeighborX="809" custLinFactNeighborY="-809"/>
      <dgm:spPr>
        <a:xfrm>
          <a:off x="0" y="1398429"/>
          <a:ext cx="2331720" cy="2331720"/>
        </a:xfrm>
        <a:prstGeom prst="ellipse">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pt>
    <dgm:pt modelId="{306D7FF4-D2C6-42CD-93F8-A77AAC5A7AE1}" type="pres">
      <dgm:prSet presAssocID="{A2449643-864E-46A3-9630-08331B199B27}" presName="text2" presStyleLbl="revTx" presStyleIdx="1" presStyleCnt="2">
        <dgm:presLayoutVars>
          <dgm:bulletEnabled val="1"/>
        </dgm:presLayoutVars>
      </dgm:prSet>
      <dgm:spPr/>
    </dgm:pt>
    <dgm:pt modelId="{489193D9-48E5-4C3E-9F03-1BC34A8C0EDE}" type="pres">
      <dgm:prSet presAssocID="{A2449643-864E-46A3-9630-08331B199B27}" presName="line2" presStyleLbl="callout" presStyleIdx="2" presStyleCnt="4"/>
      <dgm:spPr>
        <a:xfrm>
          <a:off x="2428875" y="2078514"/>
          <a:ext cx="291465" cy="0"/>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gm:spPr>
    </dgm:pt>
    <dgm:pt modelId="{E144B634-446A-4190-9650-A4B881308BAA}" type="pres">
      <dgm:prSet presAssocID="{A2449643-864E-46A3-9630-08331B199B27}" presName="d2" presStyleLbl="callout" presStyleIdx="3" presStyleCnt="4"/>
      <dgm:spPr>
        <a:xfrm rot="5400000">
          <a:off x="1564895" y="2237576"/>
          <a:ext cx="1020671" cy="705345"/>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gm:spPr>
    </dgm:pt>
  </dgm:ptLst>
  <dgm:cxnLst>
    <dgm:cxn modelId="{9610FA30-200A-407F-B551-C1B5BDCDCB05}" srcId="{2978A38A-7E55-4527-B989-3D584E334CE1}" destId="{01347A16-53B5-4526-A680-859241C03BF7}" srcOrd="0" destOrd="0" parTransId="{E05A2BF7-97D2-4937-99AB-33FF09F224EC}" sibTransId="{7D4E9EB9-DA57-4D30-8AB6-D71ED9771457}"/>
    <dgm:cxn modelId="{4C221543-1676-423F-8ADB-B98EBEB40FD4}" type="presOf" srcId="{01347A16-53B5-4526-A680-859241C03BF7}" destId="{DB40E0AE-B9F1-4326-9BAA-9BD6447B87BE}" srcOrd="0" destOrd="0" presId="urn:microsoft.com/office/officeart/2005/8/layout/target1"/>
    <dgm:cxn modelId="{26A62F46-CD55-4970-8C63-C693B1ED4E09}" type="presOf" srcId="{2978A38A-7E55-4527-B989-3D584E334CE1}" destId="{64DE8649-5D50-4872-8F25-A91414A4243F}" srcOrd="0" destOrd="0" presId="urn:microsoft.com/office/officeart/2005/8/layout/target1"/>
    <dgm:cxn modelId="{68A45EA0-EC1A-48A9-A0F1-CF5513169C01}" type="presOf" srcId="{A2449643-864E-46A3-9630-08331B199B27}" destId="{306D7FF4-D2C6-42CD-93F8-A77AAC5A7AE1}" srcOrd="0" destOrd="0" presId="urn:microsoft.com/office/officeart/2005/8/layout/target1"/>
    <dgm:cxn modelId="{82C52DB1-FDEF-44C1-B885-F554FB5B7B1D}" srcId="{2978A38A-7E55-4527-B989-3D584E334CE1}" destId="{A2449643-864E-46A3-9630-08331B199B27}" srcOrd="1" destOrd="0" parTransId="{306BE0D2-F659-4856-8D87-3B408ED94B29}" sibTransId="{FEEF2A6C-FFBA-4313-928F-B5A853C9D661}"/>
    <dgm:cxn modelId="{CB0A7D37-9E0A-4E13-8B17-1F796BE5A3BA}" type="presParOf" srcId="{64DE8649-5D50-4872-8F25-A91414A4243F}" destId="{09A73A3B-03D2-43AE-B83B-567684D40C07}" srcOrd="0" destOrd="0" presId="urn:microsoft.com/office/officeart/2005/8/layout/target1"/>
    <dgm:cxn modelId="{715F8920-3DB2-4E84-A405-C8DF1A4A9462}" type="presParOf" srcId="{64DE8649-5D50-4872-8F25-A91414A4243F}" destId="{DB40E0AE-B9F1-4326-9BAA-9BD6447B87BE}" srcOrd="1" destOrd="0" presId="urn:microsoft.com/office/officeart/2005/8/layout/target1"/>
    <dgm:cxn modelId="{32D6832A-D22A-4ED0-B372-A8381128F64D}" type="presParOf" srcId="{64DE8649-5D50-4872-8F25-A91414A4243F}" destId="{2112DBF4-38EF-4D4D-B2FA-253B9B7985A0}" srcOrd="2" destOrd="0" presId="urn:microsoft.com/office/officeart/2005/8/layout/target1"/>
    <dgm:cxn modelId="{823262A5-1491-41EC-881A-60A1FD1266CE}" type="presParOf" srcId="{64DE8649-5D50-4872-8F25-A91414A4243F}" destId="{9B56A3DB-3A17-46AB-9895-AE531EB55F5E}" srcOrd="3" destOrd="0" presId="urn:microsoft.com/office/officeart/2005/8/layout/target1"/>
    <dgm:cxn modelId="{110C8569-61A3-4478-80A5-35D0AED5A731}" type="presParOf" srcId="{64DE8649-5D50-4872-8F25-A91414A4243F}" destId="{47B07E3A-2BCF-4052-8C23-23411E2D88DD}" srcOrd="4" destOrd="0" presId="urn:microsoft.com/office/officeart/2005/8/layout/target1"/>
    <dgm:cxn modelId="{F22893F2-8346-4754-998D-A2B57B88AE93}" type="presParOf" srcId="{64DE8649-5D50-4872-8F25-A91414A4243F}" destId="{306D7FF4-D2C6-42CD-93F8-A77AAC5A7AE1}" srcOrd="5" destOrd="0" presId="urn:microsoft.com/office/officeart/2005/8/layout/target1"/>
    <dgm:cxn modelId="{33131D6C-EE6E-4A04-BF75-0D9A73919E99}" type="presParOf" srcId="{64DE8649-5D50-4872-8F25-A91414A4243F}" destId="{489193D9-48E5-4C3E-9F03-1BC34A8C0EDE}" srcOrd="6" destOrd="0" presId="urn:microsoft.com/office/officeart/2005/8/layout/target1"/>
    <dgm:cxn modelId="{57A56850-584B-45DE-8968-CE7ACA85F25A}" type="presParOf" srcId="{64DE8649-5D50-4872-8F25-A91414A4243F}" destId="{E144B634-446A-4190-9650-A4B881308BAA}" srcOrd="7"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 qsCatId="simple" csTypeId="urn:microsoft.com/office/officeart/2005/8/colors/accent5_3" csCatId="accent5" phldr="1"/>
      <dgm:spPr/>
      <dgm:t>
        <a:bodyPr/>
        <a:lstStyle/>
        <a:p>
          <a:endParaRPr lang="en-US"/>
        </a:p>
      </dgm:t>
    </dgm:pt>
    <dgm:pt modelId="{6E2C17F5-0B7D-4E67-AE8D-F0A148DB7CEB}">
      <dgm:prSet custT="1"/>
      <dgm:spPr/>
      <dgm:t>
        <a:bodyPr/>
        <a:lstStyle/>
        <a:p>
          <a:r>
            <a:rPr lang="en-US" sz="2400" dirty="0"/>
            <a:t>SEL &amp; Bullying Prevention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FE7CED56-03E3-4938-94BB-3B7140BD243F}">
      <dgm:prSet custT="1"/>
      <dgm:spPr/>
      <dgm:t>
        <a:bodyPr/>
        <a:lstStyle/>
        <a:p>
          <a:r>
            <a:rPr lang="en-US" sz="2000" dirty="0" err="1"/>
            <a:t>cfchildren.org</a:t>
          </a:r>
          <a:endParaRPr lang="en-US" sz="2000" dirty="0"/>
        </a:p>
      </dgm:t>
    </dgm:pt>
    <dgm:pt modelId="{70807E71-EB93-4DA6-A01F-3659999BC4B5}" type="sibTrans" cxnId="{34368806-2DEA-416A-BB56-07B31FCAF679}">
      <dgm:prSet/>
      <dgm:spPr/>
      <dgm:t>
        <a:bodyPr/>
        <a:lstStyle/>
        <a:p>
          <a:endParaRPr lang="en-US"/>
        </a:p>
      </dgm:t>
    </dgm:pt>
    <dgm:pt modelId="{3A048E05-9A27-4F0C-93AD-E9AE640AC1D8}" type="parTrans" cxnId="{34368806-2DEA-416A-BB56-07B31FCAF679}">
      <dgm:prSet/>
      <dgm:spPr/>
      <dgm:t>
        <a:bodyPr/>
        <a:lstStyle/>
        <a:p>
          <a:endParaRPr lang="en-US"/>
        </a:p>
      </dgm:t>
    </dgm:pt>
    <dgm:pt modelId="{50456CF8-C2AC-4553-983C-A4DC4D008CCA}">
      <dgm:prSet phldrT="[Text]" custT="1"/>
      <dgm:spPr/>
      <dgm:t>
        <a:bodyPr/>
        <a:lstStyle/>
        <a:p>
          <a:r>
            <a:rPr lang="en-US" sz="2800" dirty="0"/>
            <a:t>Social Skills</a:t>
          </a:r>
        </a:p>
      </dgm:t>
    </dgm:pt>
    <dgm:pt modelId="{B08E409A-CF3A-4C52-8B82-711A4E9C46A9}" type="sibTrans" cxnId="{506AD08C-7ECF-4802-AB6C-5C1613136C1D}">
      <dgm:prSet/>
      <dgm:spPr/>
      <dgm:t>
        <a:bodyPr/>
        <a:lstStyle/>
        <a:p>
          <a:endParaRPr lang="en-US"/>
        </a:p>
      </dgm:t>
    </dgm:pt>
    <dgm:pt modelId="{8F3413EB-5DF1-4D39-9752-BA3BC7930EA5}" type="parTrans" cxnId="{506AD08C-7ECF-4802-AB6C-5C1613136C1D}">
      <dgm:prSet/>
      <dgm:spPr/>
      <dgm:t>
        <a:bodyPr/>
        <a:lstStyle/>
        <a:p>
          <a:endParaRPr lang="en-US"/>
        </a:p>
      </dgm:t>
    </dgm:pt>
    <dgm:pt modelId="{67BDC6B4-5148-4199-B377-E24F14F906CE}">
      <dgm:prSet phldrT="[Text]"/>
      <dgm:spPr/>
      <dgm:t>
        <a:bodyPr/>
        <a:lstStyle/>
        <a:p>
          <a:r>
            <a:rPr lang="en-US" sz="2800" b="1" dirty="0"/>
            <a:t>Social Skills Improvement System (</a:t>
          </a:r>
          <a:r>
            <a:rPr lang="en-US" sz="2800" b="1" dirty="0" err="1"/>
            <a:t>SSiS</a:t>
          </a:r>
          <a:r>
            <a:rPr lang="en-US" sz="2800" b="1" dirty="0"/>
            <a:t>) </a:t>
          </a:r>
        </a:p>
      </dgm:t>
    </dgm:pt>
    <dgm:pt modelId="{7E736F50-AFCF-4CCD-97A2-0D633C96670B}" type="sibTrans" cxnId="{2F942812-5B3B-4F54-A2C7-E22E23411885}">
      <dgm:prSet/>
      <dgm:spPr/>
      <dgm:t>
        <a:bodyPr/>
        <a:lstStyle/>
        <a:p>
          <a:endParaRPr lang="en-US"/>
        </a:p>
      </dgm:t>
    </dgm:pt>
    <dgm:pt modelId="{843DA986-20D8-4A5C-85C0-F7F122FBD1D0}" type="parTrans" cxnId="{2F942812-5B3B-4F54-A2C7-E22E23411885}">
      <dgm:prSet/>
      <dgm:spPr/>
      <dgm:t>
        <a:bodyPr/>
        <a:lstStyle/>
        <a:p>
          <a:endParaRPr lang="en-US"/>
        </a:p>
      </dgm:t>
    </dgm:pt>
    <dgm:pt modelId="{588B0707-EC52-4BCA-B420-FC6C88BDD7F5}">
      <dgm:prSet/>
      <dgm:spPr/>
      <dgm:t>
        <a:bodyPr/>
        <a:lstStyle/>
        <a:p>
          <a:r>
            <a:rPr lang="en-US" sz="2200" dirty="0"/>
            <a:t>Elliott and Gresham, 2008      </a:t>
          </a:r>
        </a:p>
      </dgm:t>
    </dgm:pt>
    <dgm:pt modelId="{A5268C67-9220-415C-8F13-73B4AF009616}" type="sibTrans" cxnId="{3E329830-AD21-4E52-8B0D-E02B0732A6C3}">
      <dgm:prSet/>
      <dgm:spPr/>
      <dgm:t>
        <a:bodyPr/>
        <a:lstStyle/>
        <a:p>
          <a:endParaRPr lang="en-US"/>
        </a:p>
      </dgm:t>
    </dgm:pt>
    <dgm:pt modelId="{0228D947-8555-43E5-8641-147FD8CB3838}" type="parTrans" cxnId="{3E329830-AD21-4E52-8B0D-E02B0732A6C3}">
      <dgm:prSet/>
      <dgm:spPr/>
      <dgm:t>
        <a:bodyPr/>
        <a:lstStyle/>
        <a:p>
          <a:endParaRPr lang="en-US"/>
        </a:p>
      </dgm:t>
    </dgm:pt>
    <dgm:pt modelId="{9C7A4C87-A3FF-4811-A2C6-93591E935339}">
      <dgm:prSet/>
      <dgm:spPr/>
      <dgm:t>
        <a:bodyPr/>
        <a:lstStyle/>
        <a:p>
          <a:r>
            <a:rPr lang="en-US" sz="2200" dirty="0" err="1"/>
            <a:t>pearsonassessments.com</a:t>
          </a:r>
          <a:endParaRPr lang="en-US" sz="2200" dirty="0"/>
        </a:p>
      </dgm:t>
    </dgm:pt>
    <dgm:pt modelId="{4D5E6891-C1EB-4CC8-9E48-15BBC62727EF}" type="sibTrans" cxnId="{671128E3-D9B0-4BB2-92DB-B5B934CDCAE8}">
      <dgm:prSet/>
      <dgm:spPr/>
      <dgm:t>
        <a:bodyPr/>
        <a:lstStyle/>
        <a:p>
          <a:endParaRPr lang="en-US"/>
        </a:p>
      </dgm:t>
    </dgm:pt>
    <dgm:pt modelId="{02FBFFA1-D9F2-43B4-A3D3-C805E45CFFE3}" type="parTrans" cxnId="{671128E3-D9B0-4BB2-92DB-B5B934CDCAE8}">
      <dgm:prSet/>
      <dgm:spPr/>
      <dgm:t>
        <a:bodyPr/>
        <a:lstStyle/>
        <a:p>
          <a:endParaRPr lang="en-US"/>
        </a:p>
      </dgm:t>
    </dgm:pt>
    <dgm:pt modelId="{30D8E64D-2342-4667-88E5-C881EF1F3465}">
      <dgm:prSet/>
      <dgm:spPr/>
      <dgm:t>
        <a:bodyPr/>
        <a:lstStyle/>
        <a:p>
          <a:r>
            <a:rPr lang="en-US" sz="2200" dirty="0"/>
            <a:t>Includes a range of tools and intervention materials</a:t>
          </a:r>
        </a:p>
      </dgm:t>
    </dgm:pt>
    <dgm:pt modelId="{FA69F34E-96AA-4936-ACD1-F5604989ED4A}" type="sibTrans" cxnId="{061BF4A9-9A8D-443E-8ECB-76811E6ABE75}">
      <dgm:prSet/>
      <dgm:spPr/>
      <dgm:t>
        <a:bodyPr/>
        <a:lstStyle/>
        <a:p>
          <a:endParaRPr lang="en-US"/>
        </a:p>
      </dgm:t>
    </dgm:pt>
    <dgm:pt modelId="{27CE8588-5D84-4BEE-A6E3-151BEC518D3B}" type="parTrans" cxnId="{061BF4A9-9A8D-443E-8ECB-76811E6ABE75}">
      <dgm:prSet/>
      <dgm:spPr/>
      <dgm:t>
        <a:bodyPr/>
        <a:lstStyle/>
        <a:p>
          <a:endParaRPr lang="en-US"/>
        </a:p>
      </dgm:t>
    </dgm:pt>
    <dgm:pt modelId="{D098F7F6-5DE8-4BC3-8A50-F6676104FC80}">
      <dgm:prSet/>
      <dgm:spPr/>
      <dgm:t>
        <a:bodyPr/>
        <a:lstStyle/>
        <a:p>
          <a:r>
            <a:rPr lang="en-US" sz="2800" b="1" dirty="0"/>
            <a:t>Linking the Interests of Families and Teachers (LIFT) </a:t>
          </a:r>
        </a:p>
      </dgm:t>
    </dgm:pt>
    <dgm:pt modelId="{77C980A5-40B9-4B93-96B5-1B0098BDF730}" type="sibTrans" cxnId="{0C19D44B-0D36-4B11-908A-47A99F9AD6E5}">
      <dgm:prSet/>
      <dgm:spPr/>
      <dgm:t>
        <a:bodyPr/>
        <a:lstStyle/>
        <a:p>
          <a:endParaRPr lang="en-US"/>
        </a:p>
      </dgm:t>
    </dgm:pt>
    <dgm:pt modelId="{9AC77E2A-F4C6-44E5-8797-9E8CF26E9DAB}" type="parTrans" cxnId="{0C19D44B-0D36-4B11-908A-47A99F9AD6E5}">
      <dgm:prSet/>
      <dgm:spPr/>
      <dgm:t>
        <a:bodyPr/>
        <a:lstStyle/>
        <a:p>
          <a:endParaRPr lang="en-US"/>
        </a:p>
      </dgm:t>
    </dgm:pt>
    <dgm:pt modelId="{7CBAB315-10DC-4CFD-8651-B395D297AD26}">
      <dgm:prSet custT="1"/>
      <dgm:spPr/>
      <dgm:t>
        <a:bodyPr/>
        <a:lstStyle/>
        <a:p>
          <a:r>
            <a:rPr lang="en-US" sz="2000" dirty="0"/>
            <a:t>Eddy, Reid, and </a:t>
          </a:r>
          <a:r>
            <a:rPr lang="en-US" sz="2000" dirty="0" err="1"/>
            <a:t>Fetrow</a:t>
          </a:r>
          <a:r>
            <a:rPr lang="en-US" sz="2000" dirty="0"/>
            <a:t>, 2000</a:t>
          </a:r>
        </a:p>
      </dgm:t>
    </dgm:pt>
    <dgm:pt modelId="{DDB94838-E358-45E5-9DC1-2F998693149F}" type="sibTrans" cxnId="{25E63AC6-0308-4A43-8DD8-459699D53055}">
      <dgm:prSet/>
      <dgm:spPr/>
      <dgm:t>
        <a:bodyPr/>
        <a:lstStyle/>
        <a:p>
          <a:endParaRPr lang="en-US"/>
        </a:p>
      </dgm:t>
    </dgm:pt>
    <dgm:pt modelId="{36836A4C-50D9-48A2-99C8-428C8FFB4CE5}" type="parTrans" cxnId="{25E63AC6-0308-4A43-8DD8-459699D53055}">
      <dgm:prSet/>
      <dgm:spPr/>
      <dgm:t>
        <a:bodyPr/>
        <a:lstStyle/>
        <a:p>
          <a:endParaRPr lang="en-US"/>
        </a:p>
      </dgm:t>
    </dgm:pt>
    <dgm:pt modelId="{202C60A7-EAF1-124D-BA8D-20E08B7DDE18}">
      <dgm:prSet custT="1"/>
      <dgm:spPr/>
      <dgm:t>
        <a:bodyPr/>
        <a:lstStyle/>
        <a:p>
          <a:r>
            <a:rPr lang="en-US" sz="3200" b="1" dirty="0"/>
            <a:t>Second Step</a:t>
          </a:r>
        </a:p>
      </dgm:t>
    </dgm:pt>
    <dgm:pt modelId="{EE12166E-7851-6B43-8562-92C2AA122D24}" type="parTrans" cxnId="{7D25AC50-8C98-C54F-A1C6-5728568F3609}">
      <dgm:prSet/>
      <dgm:spPr/>
      <dgm:t>
        <a:bodyPr/>
        <a:lstStyle/>
        <a:p>
          <a:endParaRPr lang="en-US"/>
        </a:p>
      </dgm:t>
    </dgm:pt>
    <dgm:pt modelId="{6F4929D5-1155-014E-BCF3-CC3C9AD845BE}" type="sibTrans" cxnId="{7D25AC50-8C98-C54F-A1C6-5728568F3609}">
      <dgm:prSet/>
      <dgm:spPr/>
      <dgm:t>
        <a:bodyPr/>
        <a:lstStyle/>
        <a:p>
          <a:endParaRPr lang="en-US"/>
        </a:p>
      </dgm:t>
    </dgm:pt>
    <dgm:pt modelId="{357B5018-D295-4048-95C0-674F3A928410}">
      <dgm:prSet/>
      <dgm:spPr/>
      <dgm:t>
        <a:bodyPr/>
        <a:lstStyle/>
        <a:p>
          <a:r>
            <a:rPr lang="en-US" sz="2200" dirty="0"/>
            <a:t>Committee for Children</a:t>
          </a:r>
        </a:p>
      </dgm:t>
    </dgm:pt>
    <dgm:pt modelId="{9B21E1E7-7AA9-1A43-A263-6FD533EF9E54}" type="parTrans" cxnId="{5389ACCD-296A-2B46-B77C-21DC70132765}">
      <dgm:prSet/>
      <dgm:spPr/>
      <dgm:t>
        <a:bodyPr/>
        <a:lstStyle/>
        <a:p>
          <a:endParaRPr lang="en-US"/>
        </a:p>
      </dgm:t>
    </dgm:pt>
    <dgm:pt modelId="{1746FB15-8B30-9243-938E-184867E8A3AA}" type="sibTrans" cxnId="{5389ACCD-296A-2B46-B77C-21DC70132765}">
      <dgm:prSet/>
      <dgm:spPr/>
      <dgm:t>
        <a:bodyPr/>
        <a:lstStyle/>
        <a:p>
          <a:endParaRPr lang="en-US"/>
        </a:p>
      </dgm:t>
    </dgm:pt>
    <dgm:pt modelId="{EBDC6CF8-8AD9-494E-AA17-9299958EE314}">
      <dgm:prSet/>
      <dgm:spPr/>
      <dgm:t>
        <a:bodyPr/>
        <a:lstStyle/>
        <a:p>
          <a:r>
            <a:rPr lang="en-US" sz="2200" dirty="0"/>
            <a:t>~$430 per grade</a:t>
          </a:r>
        </a:p>
      </dgm:t>
    </dgm:pt>
    <dgm:pt modelId="{1CF3DAC3-F50F-6743-A6D9-0F98000F0746}" type="parTrans" cxnId="{8138AFD4-9795-C44D-9385-02BC76EBAF53}">
      <dgm:prSet/>
      <dgm:spPr/>
      <dgm:t>
        <a:bodyPr/>
        <a:lstStyle/>
        <a:p>
          <a:endParaRPr lang="en-US"/>
        </a:p>
      </dgm:t>
    </dgm:pt>
    <dgm:pt modelId="{BB15DC4B-3439-D146-906F-CE7E5A9F2A3B}" type="sibTrans" cxnId="{8138AFD4-9795-C44D-9385-02BC76EBAF53}">
      <dgm:prSet/>
      <dgm:spPr/>
      <dgm:t>
        <a:bodyPr/>
        <a:lstStyle/>
        <a:p>
          <a:endParaRPr lang="en-US"/>
        </a:p>
      </dgm:t>
    </dgm:pt>
    <dgm:pt modelId="{4CA500CC-5D92-DF4A-BC66-7BA20D98BBC5}">
      <dgm:prSet/>
      <dgm:spPr/>
      <dgm:t>
        <a:bodyPr/>
        <a:lstStyle/>
        <a:p>
          <a:r>
            <a:rPr lang="en-US" sz="2200" dirty="0"/>
            <a:t>elementary, middle, high school, families, staff, Spanish</a:t>
          </a:r>
        </a:p>
      </dgm:t>
    </dgm:pt>
    <dgm:pt modelId="{76A960F0-F19C-1940-9A12-64EC60E0D71A}" type="parTrans" cxnId="{BA9F0718-22CC-B242-98CE-D14C6466F08C}">
      <dgm:prSet/>
      <dgm:spPr/>
      <dgm:t>
        <a:bodyPr/>
        <a:lstStyle/>
        <a:p>
          <a:endParaRPr lang="en-US"/>
        </a:p>
      </dgm:t>
    </dgm:pt>
    <dgm:pt modelId="{F153A4AF-B70E-6445-9E21-2462471EAD34}" type="sibTrans" cxnId="{BA9F0718-22CC-B242-98CE-D14C6466F08C}">
      <dgm:prSet/>
      <dgm:spPr/>
      <dgm:t>
        <a:bodyPr/>
        <a:lstStyle/>
        <a:p>
          <a:endParaRPr lang="en-US"/>
        </a:p>
      </dgm:t>
    </dgm:pt>
    <dgm:pt modelId="{443B4F75-FCC6-3749-A946-4363698F7FE9}">
      <dgm:prSet/>
      <dgm:spPr/>
      <dgm:t>
        <a:bodyPr/>
        <a:lstStyle/>
        <a:p>
          <a:endParaRPr lang="en-US" sz="2200" dirty="0"/>
        </a:p>
      </dgm:t>
    </dgm:pt>
    <dgm:pt modelId="{299CECC9-01BE-8C46-A81D-91FADCB6E7EF}" type="parTrans" cxnId="{9F8CC614-BCFF-134A-8150-3FE3F7F3135B}">
      <dgm:prSet/>
      <dgm:spPr/>
      <dgm:t>
        <a:bodyPr/>
        <a:lstStyle/>
        <a:p>
          <a:endParaRPr lang="en-US"/>
        </a:p>
      </dgm:t>
    </dgm:pt>
    <dgm:pt modelId="{E774806F-843B-BF42-ADB3-D186C733EFAC}" type="sibTrans" cxnId="{9F8CC614-BCFF-134A-8150-3FE3F7F3135B}">
      <dgm:prSet/>
      <dgm:spPr/>
      <dgm:t>
        <a:bodyPr/>
        <a:lstStyle/>
        <a:p>
          <a:endParaRPr lang="en-US"/>
        </a:p>
      </dgm:t>
    </dgm:pt>
    <dgm:pt modelId="{9AE01C25-5CCA-D64C-8D51-BE2EC2584A48}">
      <dgm:prSet/>
      <dgm:spPr/>
      <dgm:t>
        <a:bodyPr/>
        <a:lstStyle/>
        <a:p>
          <a:endParaRPr lang="en-US" sz="2200" dirty="0"/>
        </a:p>
      </dgm:t>
    </dgm:pt>
    <dgm:pt modelId="{47102EE7-5BAB-D144-A018-CFA093659C0A}" type="parTrans" cxnId="{A25119A6-A9A4-1449-9F48-992D2FE6359B}">
      <dgm:prSet/>
      <dgm:spPr/>
      <dgm:t>
        <a:bodyPr/>
        <a:lstStyle/>
        <a:p>
          <a:endParaRPr lang="en-US"/>
        </a:p>
      </dgm:t>
    </dgm:pt>
    <dgm:pt modelId="{A866F467-59BA-B04E-8C0F-6B687CED10F6}" type="sibTrans" cxnId="{A25119A6-A9A4-1449-9F48-992D2FE6359B}">
      <dgm:prSet/>
      <dgm:spPr/>
      <dgm:t>
        <a:bodyPr/>
        <a:lstStyle/>
        <a:p>
          <a:endParaRPr lang="en-US"/>
        </a:p>
      </dgm:t>
    </dgm:pt>
    <dgm:pt modelId="{11F2963D-C3BE-B749-A68C-2D3436F69E5B}">
      <dgm:prSet/>
      <dgm:spPr/>
      <dgm:t>
        <a:bodyPr/>
        <a:lstStyle/>
        <a:p>
          <a:endParaRPr lang="en-US" sz="2200" dirty="0"/>
        </a:p>
      </dgm:t>
    </dgm:pt>
    <dgm:pt modelId="{26F6C18D-BA3C-EC41-99C5-9E693F1B6A03}" type="parTrans" cxnId="{3B50A1C1-81C4-AE46-8ED5-F7C13EB26DEA}">
      <dgm:prSet/>
      <dgm:spPr/>
      <dgm:t>
        <a:bodyPr/>
        <a:lstStyle/>
        <a:p>
          <a:endParaRPr lang="en-US"/>
        </a:p>
      </dgm:t>
    </dgm:pt>
    <dgm:pt modelId="{22026340-1CCF-0D40-9157-F25605D62427}" type="sibTrans" cxnId="{3B50A1C1-81C4-AE46-8ED5-F7C13EB26DEA}">
      <dgm:prSet/>
      <dgm:spPr/>
      <dgm:t>
        <a:bodyPr/>
        <a:lstStyle/>
        <a:p>
          <a:endParaRPr lang="en-US"/>
        </a:p>
      </dgm:t>
    </dgm:pt>
    <dgm:pt modelId="{04DCC23E-EF23-498C-8ABE-554EE5E2F850}">
      <dgm:prSet/>
      <dgm:spPr/>
      <dgm:t>
        <a:bodyPr/>
        <a:lstStyle/>
        <a:p>
          <a:endParaRPr lang="en-US" sz="2800" dirty="0"/>
        </a:p>
      </dgm:t>
    </dgm:pt>
    <dgm:pt modelId="{A88AC550-381F-41FB-9C31-19441E4A05BF}" type="sibTrans" cxnId="{D6A52C0C-4E3D-45E2-9743-BCDFC81FCC2D}">
      <dgm:prSet/>
      <dgm:spPr/>
      <dgm:t>
        <a:bodyPr/>
        <a:lstStyle/>
        <a:p>
          <a:endParaRPr lang="en-US"/>
        </a:p>
      </dgm:t>
    </dgm:pt>
    <dgm:pt modelId="{588D10F1-B82A-4E8A-8A5A-8F6E7BFD48CF}" type="parTrans" cxnId="{D6A52C0C-4E3D-45E2-9743-BCDFC81FCC2D}">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1C32FD89-C7FD-45C6-A4B8-4F96BB6BE50F}"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F2DC3903-6B51-4EB6-A959-E8FCAA53D9D6}" type="presOf" srcId="{6E2C17F5-0B7D-4E67-AE8D-F0A148DB7CEB}" destId="{AE697F39-7D14-4FA5-8E11-51C48DACE1DC}" srcOrd="1" destOrd="0" presId="urn:microsoft.com/office/officeart/2005/8/layout/hProcess7#2"/>
    <dgm:cxn modelId="{34368806-2DEA-416A-BB56-07B31FCAF679}" srcId="{6E2C17F5-0B7D-4E67-AE8D-F0A148DB7CEB}" destId="{FE7CED56-03E3-4938-94BB-3B7140BD243F}" srcOrd="0" destOrd="0" parTransId="{3A048E05-9A27-4F0C-93AD-E9AE640AC1D8}" sibTransId="{70807E71-EB93-4DA6-A01F-3659999BC4B5}"/>
    <dgm:cxn modelId="{8C1FCF07-EA60-40ED-A08D-AF0F1CFE417C}" type="presOf" srcId="{67BDC6B4-5148-4199-B377-E24F14F906CE}" destId="{CA298433-8D74-4F23-9DB7-25C88C9C9626}" srcOrd="0" destOrd="0" presId="urn:microsoft.com/office/officeart/2005/8/layout/hProcess7#2"/>
    <dgm:cxn modelId="{D6A52C0C-4E3D-45E2-9743-BCDFC81FCC2D}" srcId="{50456CF8-C2AC-4553-983C-A4DC4D008CCA}" destId="{04DCC23E-EF23-498C-8ABE-554EE5E2F850}" srcOrd="1" destOrd="0" parTransId="{588D10F1-B82A-4E8A-8A5A-8F6E7BFD48CF}" sibTransId="{A88AC550-381F-41FB-9C31-19441E4A05BF}"/>
    <dgm:cxn modelId="{2F942812-5B3B-4F54-A2C7-E22E23411885}" srcId="{50456CF8-C2AC-4553-983C-A4DC4D008CCA}" destId="{67BDC6B4-5148-4199-B377-E24F14F906CE}" srcOrd="0" destOrd="0" parTransId="{843DA986-20D8-4A5C-85C0-F7F122FBD1D0}" sibTransId="{7E736F50-AFCF-4CCD-97A2-0D633C96670B}"/>
    <dgm:cxn modelId="{5951A014-9403-459A-986F-D5CBA9BA8A06}" type="presOf" srcId="{F1D64A76-ABAA-4D9D-907A-253C9C958DA8}" destId="{57757CC6-5554-4F44-B5EC-85166846A21E}" srcOrd="0" destOrd="0" presId="urn:microsoft.com/office/officeart/2005/8/layout/hProcess7#2"/>
    <dgm:cxn modelId="{7122BE14-052F-429F-ADF4-07E3483B7F78}" type="presOf" srcId="{9C7A4C87-A3FF-4811-A2C6-93591E935339}" destId="{CA298433-8D74-4F23-9DB7-25C88C9C9626}" srcOrd="0" destOrd="2" presId="urn:microsoft.com/office/officeart/2005/8/layout/hProcess7#2"/>
    <dgm:cxn modelId="{9F8CC614-BCFF-134A-8150-3FE3F7F3135B}" srcId="{202C60A7-EAF1-124D-BA8D-20E08B7DDE18}" destId="{443B4F75-FCC6-3749-A946-4363698F7FE9}" srcOrd="5" destOrd="0" parTransId="{299CECC9-01BE-8C46-A81D-91FADCB6E7EF}" sibTransId="{E774806F-843B-BF42-ADB3-D186C733EFAC}"/>
    <dgm:cxn modelId="{BA9F0718-22CC-B242-98CE-D14C6466F08C}" srcId="{202C60A7-EAF1-124D-BA8D-20E08B7DDE18}" destId="{4CA500CC-5D92-DF4A-BC66-7BA20D98BBC5}" srcOrd="2" destOrd="0" parTransId="{76A960F0-F19C-1940-9A12-64EC60E0D71A}" sibTransId="{F153A4AF-B70E-6445-9E21-2462471EAD34}"/>
    <dgm:cxn modelId="{CBA3B51E-BCC9-4F72-BE5B-4BA9A0EEF02B}" srcId="{F1D64A76-ABAA-4D9D-907A-253C9C958DA8}" destId="{6E2C17F5-0B7D-4E67-AE8D-F0A148DB7CEB}" srcOrd="0" destOrd="0" parTransId="{189C1310-F5AF-4C15-92BA-889266B15E3D}" sibTransId="{83358441-D035-4C2E-8501-FEED9C70BB31}"/>
    <dgm:cxn modelId="{FA5E8B1F-AD21-C445-A6E9-1EEBC7CFFA16}" type="presOf" srcId="{202C60A7-EAF1-124D-BA8D-20E08B7DDE18}" destId="{1C32FD89-C7FD-45C6-A4B8-4F96BB6BE50F}" srcOrd="0" destOrd="1" presId="urn:microsoft.com/office/officeart/2005/8/layout/hProcess7#2"/>
    <dgm:cxn modelId="{007C0721-4C6B-44BE-97E8-BFBEE9E54243}" type="presOf" srcId="{50456CF8-C2AC-4553-983C-A4DC4D008CCA}" destId="{F3C6A96E-F343-4D62-AB8C-B87AFD692EEB}" srcOrd="0" destOrd="0" presId="urn:microsoft.com/office/officeart/2005/8/layout/hProcess7#2"/>
    <dgm:cxn modelId="{438CFB21-3FB1-4F32-A102-C0985A58365C}" type="presOf" srcId="{588B0707-EC52-4BCA-B420-FC6C88BDD7F5}" destId="{CA298433-8D74-4F23-9DB7-25C88C9C9626}" srcOrd="0" destOrd="1" presId="urn:microsoft.com/office/officeart/2005/8/layout/hProcess7#2"/>
    <dgm:cxn modelId="{DF9DC726-C2E6-1345-A0DA-4889A44F9E88}" type="presOf" srcId="{357B5018-D295-4048-95C0-674F3A928410}" destId="{1C32FD89-C7FD-45C6-A4B8-4F96BB6BE50F}" srcOrd="0" destOrd="2" presId="urn:microsoft.com/office/officeart/2005/8/layout/hProcess7#2"/>
    <dgm:cxn modelId="{3E329830-AD21-4E52-8B0D-E02B0732A6C3}" srcId="{67BDC6B4-5148-4199-B377-E24F14F906CE}" destId="{588B0707-EC52-4BCA-B420-FC6C88BDD7F5}" srcOrd="0" destOrd="0" parTransId="{0228D947-8555-43E5-8641-147FD8CB3838}" sibTransId="{A5268C67-9220-415C-8F13-73B4AF009616}"/>
    <dgm:cxn modelId="{0C19D44B-0D36-4B11-908A-47A99F9AD6E5}" srcId="{50456CF8-C2AC-4553-983C-A4DC4D008CCA}" destId="{D098F7F6-5DE8-4BC3-8A50-F6676104FC80}" srcOrd="2" destOrd="0" parTransId="{9AC77E2A-F4C6-44E5-8797-9E8CF26E9DAB}" sibTransId="{77C980A5-40B9-4B93-96B5-1B0098BDF730}"/>
    <dgm:cxn modelId="{7D25AC50-8C98-C54F-A1C6-5728568F3609}" srcId="{6E2C17F5-0B7D-4E67-AE8D-F0A148DB7CEB}" destId="{202C60A7-EAF1-124D-BA8D-20E08B7DDE18}" srcOrd="1" destOrd="0" parTransId="{EE12166E-7851-6B43-8562-92C2AA122D24}" sibTransId="{6F4929D5-1155-014E-BCF3-CC3C9AD845BE}"/>
    <dgm:cxn modelId="{F54F0358-3C8B-AD49-A9D8-1177782CB48C}" type="presOf" srcId="{4CA500CC-5D92-DF4A-BC66-7BA20D98BBC5}" destId="{1C32FD89-C7FD-45C6-A4B8-4F96BB6BE50F}" srcOrd="0" destOrd="4" presId="urn:microsoft.com/office/officeart/2005/8/layout/hProcess7#2"/>
    <dgm:cxn modelId="{418A9E59-01EA-9747-9D75-9E41DE03AC12}" type="presOf" srcId="{11F2963D-C3BE-B749-A68C-2D3436F69E5B}" destId="{1C32FD89-C7FD-45C6-A4B8-4F96BB6BE50F}" srcOrd="0" destOrd="6" presId="urn:microsoft.com/office/officeart/2005/8/layout/hProcess7#2"/>
    <dgm:cxn modelId="{2CD8555B-099C-4E78-9983-FD09FBDB5746}" type="presOf" srcId="{D098F7F6-5DE8-4BC3-8A50-F6676104FC80}" destId="{CA298433-8D74-4F23-9DB7-25C88C9C9626}" srcOrd="0" destOrd="5" presId="urn:microsoft.com/office/officeart/2005/8/layout/hProcess7#2"/>
    <dgm:cxn modelId="{0E5F206F-3CBE-4E7E-968A-451CA88EA033}" type="presOf" srcId="{FE7CED56-03E3-4938-94BB-3B7140BD243F}" destId="{1C32FD89-C7FD-45C6-A4B8-4F96BB6BE50F}" srcOrd="0" destOrd="0" presId="urn:microsoft.com/office/officeart/2005/8/layout/hProcess7#2"/>
    <dgm:cxn modelId="{DF29D073-DB57-C447-872A-D104F2A2FEB7}" type="presOf" srcId="{443B4F75-FCC6-3749-A946-4363698F7FE9}" destId="{1C32FD89-C7FD-45C6-A4B8-4F96BB6BE50F}" srcOrd="0" destOrd="7" presId="urn:microsoft.com/office/officeart/2005/8/layout/hProcess7#2"/>
    <dgm:cxn modelId="{BF505876-C3F9-441A-AC17-4B2730EE5305}" type="presOf" srcId="{50456CF8-C2AC-4553-983C-A4DC4D008CCA}" destId="{912D842A-9E9E-49C7-A28E-1CFA63809276}"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B674EE93-ECF2-467A-B42A-609C95F0FFDC}" type="presOf" srcId="{30D8E64D-2342-4667-88E5-C881EF1F3465}" destId="{CA298433-8D74-4F23-9DB7-25C88C9C9626}" srcOrd="0" destOrd="3" presId="urn:microsoft.com/office/officeart/2005/8/layout/hProcess7#2"/>
    <dgm:cxn modelId="{A25119A6-A9A4-1449-9F48-992D2FE6359B}" srcId="{202C60A7-EAF1-124D-BA8D-20E08B7DDE18}" destId="{9AE01C25-5CCA-D64C-8D51-BE2EC2584A48}" srcOrd="3" destOrd="0" parTransId="{47102EE7-5BAB-D144-A018-CFA093659C0A}" sibTransId="{A866F467-59BA-B04E-8C0F-6B687CED10F6}"/>
    <dgm:cxn modelId="{061BF4A9-9A8D-443E-8ECB-76811E6ABE75}" srcId="{67BDC6B4-5148-4199-B377-E24F14F906CE}" destId="{30D8E64D-2342-4667-88E5-C881EF1F3465}" srcOrd="2" destOrd="0" parTransId="{27CE8588-5D84-4BEE-A6E3-151BEC518D3B}" sibTransId="{FA69F34E-96AA-4936-ACD1-F5604989ED4A}"/>
    <dgm:cxn modelId="{8CFCF7B1-1C9C-4328-BD89-F7A592E8F5BF}" type="presOf" srcId="{04DCC23E-EF23-498C-8ABE-554EE5E2F850}" destId="{CA298433-8D74-4F23-9DB7-25C88C9C9626}" srcOrd="0" destOrd="4" presId="urn:microsoft.com/office/officeart/2005/8/layout/hProcess7#2"/>
    <dgm:cxn modelId="{3B50A1C1-81C4-AE46-8ED5-F7C13EB26DEA}" srcId="{202C60A7-EAF1-124D-BA8D-20E08B7DDE18}" destId="{11F2963D-C3BE-B749-A68C-2D3436F69E5B}" srcOrd="4" destOrd="0" parTransId="{26F6C18D-BA3C-EC41-99C5-9E693F1B6A03}" sibTransId="{22026340-1CCF-0D40-9157-F25605D62427}"/>
    <dgm:cxn modelId="{25E63AC6-0308-4A43-8DD8-459699D53055}" srcId="{D098F7F6-5DE8-4BC3-8A50-F6676104FC80}" destId="{7CBAB315-10DC-4CFD-8651-B395D297AD26}" srcOrd="0" destOrd="0" parTransId="{36836A4C-50D9-48A2-99C8-428C8FFB4CE5}" sibTransId="{DDB94838-E358-45E5-9DC1-2F998693149F}"/>
    <dgm:cxn modelId="{7C9CFFCB-53E1-5945-96DE-E655763350AB}" type="presOf" srcId="{9AE01C25-5CCA-D64C-8D51-BE2EC2584A48}" destId="{1C32FD89-C7FD-45C6-A4B8-4F96BB6BE50F}" srcOrd="0" destOrd="5" presId="urn:microsoft.com/office/officeart/2005/8/layout/hProcess7#2"/>
    <dgm:cxn modelId="{5389ACCD-296A-2B46-B77C-21DC70132765}" srcId="{202C60A7-EAF1-124D-BA8D-20E08B7DDE18}" destId="{357B5018-D295-4048-95C0-674F3A928410}" srcOrd="0" destOrd="0" parTransId="{9B21E1E7-7AA9-1A43-A263-6FD533EF9E54}" sibTransId="{1746FB15-8B30-9243-938E-184867E8A3AA}"/>
    <dgm:cxn modelId="{8138AFD4-9795-C44D-9385-02BC76EBAF53}" srcId="{202C60A7-EAF1-124D-BA8D-20E08B7DDE18}" destId="{EBDC6CF8-8AD9-494E-AA17-9299958EE314}" srcOrd="1" destOrd="0" parTransId="{1CF3DAC3-F50F-6743-A6D9-0F98000F0746}" sibTransId="{BB15DC4B-3439-D146-906F-CE7E5A9F2A3B}"/>
    <dgm:cxn modelId="{E5F75ADD-7D41-431B-8B5A-EE99D25A7F8D}" type="presOf" srcId="{6E2C17F5-0B7D-4E67-AE8D-F0A148DB7CEB}" destId="{FFA744F5-6562-40A2-8A1A-6C98B18D0E8D}" srcOrd="0" destOrd="0" presId="urn:microsoft.com/office/officeart/2005/8/layout/hProcess7#2"/>
    <dgm:cxn modelId="{669B48DE-99A2-44E7-A850-85CFC7A3194A}" type="presOf" srcId="{7CBAB315-10DC-4CFD-8651-B395D297AD26}" destId="{CA298433-8D74-4F23-9DB7-25C88C9C9626}" srcOrd="0" destOrd="6" presId="urn:microsoft.com/office/officeart/2005/8/layout/hProcess7#2"/>
    <dgm:cxn modelId="{671128E3-D9B0-4BB2-92DB-B5B934CDCAE8}" srcId="{67BDC6B4-5148-4199-B377-E24F14F906CE}" destId="{9C7A4C87-A3FF-4811-A2C6-93591E935339}" srcOrd="1" destOrd="0" parTransId="{02FBFFA1-D9F2-43B4-A3D3-C805E45CFFE3}" sibTransId="{4D5E6891-C1EB-4CC8-9E48-15BBC62727EF}"/>
    <dgm:cxn modelId="{A574C8FB-330A-DE40-BCC0-DC26F8CFA848}" type="presOf" srcId="{EBDC6CF8-8AD9-494E-AA17-9299958EE314}" destId="{1C32FD89-C7FD-45C6-A4B8-4F96BB6BE50F}" srcOrd="0" destOrd="3" presId="urn:microsoft.com/office/officeart/2005/8/layout/hProcess7#2"/>
    <dgm:cxn modelId="{243BA097-B6C5-4934-BF22-33F461C42223}" type="presParOf" srcId="{57757CC6-5554-4F44-B5EC-85166846A21E}" destId="{DF09C4B6-8B65-4645-B3FC-8FEDC3606709}" srcOrd="0" destOrd="0" presId="urn:microsoft.com/office/officeart/2005/8/layout/hProcess7#2"/>
    <dgm:cxn modelId="{3F4A89C6-2579-42A5-B9F7-B07830EFBCDF}" type="presParOf" srcId="{DF09C4B6-8B65-4645-B3FC-8FEDC3606709}" destId="{FFA744F5-6562-40A2-8A1A-6C98B18D0E8D}" srcOrd="0" destOrd="0" presId="urn:microsoft.com/office/officeart/2005/8/layout/hProcess7#2"/>
    <dgm:cxn modelId="{B2FCA727-0C2D-474D-B91F-47A50DBE3005}" type="presParOf" srcId="{DF09C4B6-8B65-4645-B3FC-8FEDC3606709}" destId="{AE697F39-7D14-4FA5-8E11-51C48DACE1DC}" srcOrd="1" destOrd="0" presId="urn:microsoft.com/office/officeart/2005/8/layout/hProcess7#2"/>
    <dgm:cxn modelId="{57F0201C-7653-4269-A838-383D68E7C89D}" type="presParOf" srcId="{DF09C4B6-8B65-4645-B3FC-8FEDC3606709}" destId="{1C32FD89-C7FD-45C6-A4B8-4F96BB6BE50F}" srcOrd="2" destOrd="0" presId="urn:microsoft.com/office/officeart/2005/8/layout/hProcess7#2"/>
    <dgm:cxn modelId="{22F9F56B-B919-467C-A46A-56E91E9C2CF4}" type="presParOf" srcId="{57757CC6-5554-4F44-B5EC-85166846A21E}" destId="{49583F49-EABB-40E3-9484-BE0BA6021555}" srcOrd="1" destOrd="0" presId="urn:microsoft.com/office/officeart/2005/8/layout/hProcess7#2"/>
    <dgm:cxn modelId="{CE1B15DE-A65B-4843-B42E-DB732D136BF7}" type="presParOf" srcId="{57757CC6-5554-4F44-B5EC-85166846A21E}" destId="{4FB1EB7D-FD57-4177-B2AE-90AF086F20EF}" srcOrd="2" destOrd="0" presId="urn:microsoft.com/office/officeart/2005/8/layout/hProcess7#2"/>
    <dgm:cxn modelId="{9348BB34-D00A-44DB-98E7-388F21E419D7}" type="presParOf" srcId="{4FB1EB7D-FD57-4177-B2AE-90AF086F20EF}" destId="{C348AC6E-19A3-4BE8-8E6A-35BBFAF281AF}" srcOrd="0" destOrd="0" presId="urn:microsoft.com/office/officeart/2005/8/layout/hProcess7#2"/>
    <dgm:cxn modelId="{5D949F06-9B2E-4F7D-8095-8CA19420951D}" type="presParOf" srcId="{4FB1EB7D-FD57-4177-B2AE-90AF086F20EF}" destId="{73B55BA1-7585-4FD9-A886-2869DD70E3B6}" srcOrd="1" destOrd="0" presId="urn:microsoft.com/office/officeart/2005/8/layout/hProcess7#2"/>
    <dgm:cxn modelId="{5CB46434-11DF-4EAB-B119-95359BD2E167}" type="presParOf" srcId="{4FB1EB7D-FD57-4177-B2AE-90AF086F20EF}" destId="{EB917788-7228-4203-9992-6A567B102116}" srcOrd="2" destOrd="0" presId="urn:microsoft.com/office/officeart/2005/8/layout/hProcess7#2"/>
    <dgm:cxn modelId="{E5E2A7E8-2A31-4D7F-B5D3-E663DFDA6386}" type="presParOf" srcId="{57757CC6-5554-4F44-B5EC-85166846A21E}" destId="{BB0B84DE-789D-4DBA-9ED4-6681E4830908}" srcOrd="3" destOrd="0" presId="urn:microsoft.com/office/officeart/2005/8/layout/hProcess7#2"/>
    <dgm:cxn modelId="{7130E781-EF09-46C7-A339-432A88881D13}" type="presParOf" srcId="{57757CC6-5554-4F44-B5EC-85166846A21E}" destId="{5A211B7F-3054-486C-9E40-9B11305DC9C5}" srcOrd="4" destOrd="0" presId="urn:microsoft.com/office/officeart/2005/8/layout/hProcess7#2"/>
    <dgm:cxn modelId="{035BE795-1478-4955-B737-C395EBC25836}" type="presParOf" srcId="{5A211B7F-3054-486C-9E40-9B11305DC9C5}" destId="{F3C6A96E-F343-4D62-AB8C-B87AFD692EEB}" srcOrd="0" destOrd="0" presId="urn:microsoft.com/office/officeart/2005/8/layout/hProcess7#2"/>
    <dgm:cxn modelId="{B913F36F-11EE-444C-AF4D-F342A8A50D90}" type="presParOf" srcId="{5A211B7F-3054-486C-9E40-9B11305DC9C5}" destId="{912D842A-9E9E-49C7-A28E-1CFA63809276}" srcOrd="1" destOrd="0" presId="urn:microsoft.com/office/officeart/2005/8/layout/hProcess7#2"/>
    <dgm:cxn modelId="{1800A7A3-6F8C-4AB4-93E9-715101F60902}"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 qsCatId="simple" csTypeId="urn:microsoft.com/office/officeart/2005/8/colors/accent5_3" csCatId="accent5" phldr="1"/>
      <dgm:spPr/>
      <dgm:t>
        <a:bodyPr/>
        <a:lstStyle/>
        <a:p>
          <a:endParaRPr lang="en-US"/>
        </a:p>
      </dgm:t>
    </dgm:pt>
    <dgm:pt modelId="{50456CF8-C2AC-4553-983C-A4DC4D008CCA}">
      <dgm:prSet phldrT="[Text]"/>
      <dgm:spPr/>
      <dgm:t>
        <a:bodyPr/>
        <a:lstStyle/>
        <a:p>
          <a:r>
            <a:rPr lang="en-US" dirty="0"/>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800" b="1" dirty="0"/>
            <a:t>Connect With Kids</a:t>
          </a:r>
          <a:br>
            <a:rPr lang="en-US" sz="2400" dirty="0"/>
          </a:br>
          <a:r>
            <a:rPr lang="en-US" sz="2400" dirty="0"/>
            <a:t>connectwithkids.com</a:t>
          </a: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dirty="0"/>
            <a:t>Character Education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dgm:spPr/>
      <dgm:t>
        <a:bodyPr/>
        <a:lstStyle/>
        <a:p>
          <a:r>
            <a:rPr lang="en-US" sz="1900" dirty="0"/>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dgm:spPr/>
      <dgm:t>
        <a:bodyPr/>
        <a:lstStyle/>
        <a:p>
          <a:r>
            <a:rPr lang="en-US" sz="1900"/>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dgm:spPr/>
      <dgm:t>
        <a:bodyPr/>
        <a:lstStyle/>
        <a:p>
          <a:r>
            <a:rPr lang="en-US" sz="1900" dirty="0"/>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dgm:spPr/>
      <dgm:t>
        <a:bodyPr/>
        <a:lstStyle/>
        <a:p>
          <a:r>
            <a:rPr lang="en-US" sz="1900" dirty="0"/>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dgm:spPr/>
      <dgm:t>
        <a:bodyPr/>
        <a:lstStyle/>
        <a:p>
          <a:r>
            <a:rPr lang="en-US" sz="1900" dirty="0"/>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dgm:spPr/>
      <dgm:t>
        <a:bodyPr/>
        <a:lstStyle/>
        <a:p>
          <a:r>
            <a:rPr lang="en-US" sz="1900" dirty="0"/>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dgm:spPr/>
      <dgm:t>
        <a:bodyPr/>
        <a:lstStyle/>
        <a:p>
          <a:r>
            <a:rPr lang="en-US" sz="1900" dirty="0"/>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dgm:spPr/>
      <dgm:t>
        <a:bodyPr/>
        <a:lstStyle/>
        <a:p>
          <a:r>
            <a:rPr lang="en-US" sz="1900" dirty="0"/>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DD71C6CB-35B8-4C43-B402-DCEDEDD299C8}">
      <dgm:prSet custT="1"/>
      <dgm:spPr/>
      <dgm:t>
        <a:bodyPr/>
        <a:lstStyle/>
        <a:p>
          <a:r>
            <a:rPr lang="en-US" sz="2800" b="1" dirty="0"/>
            <a:t>Positive Action</a:t>
          </a:r>
          <a:br>
            <a:rPr lang="en-US" sz="2400" dirty="0"/>
          </a:br>
          <a:r>
            <a:rPr lang="en-US" sz="2400" dirty="0" err="1"/>
            <a:t>positiveaction.net</a:t>
          </a:r>
          <a:endParaRPr lang="en-US" sz="2400" dirty="0"/>
        </a:p>
      </dgm:t>
    </dgm:pt>
    <dgm:pt modelId="{627219F1-A900-5246-BD19-BC89B4411DCF}" type="parTrans" cxnId="{6CC6FB37-7B4B-B44B-A7A5-41EBBE4070E5}">
      <dgm:prSet/>
      <dgm:spPr/>
      <dgm:t>
        <a:bodyPr/>
        <a:lstStyle/>
        <a:p>
          <a:endParaRPr lang="en-US"/>
        </a:p>
      </dgm:t>
    </dgm:pt>
    <dgm:pt modelId="{DAE98B3D-4DD1-7349-BE0E-33C56ACBB060}" type="sibTrans" cxnId="{6CC6FB37-7B4B-B44B-A7A5-41EBBE4070E5}">
      <dgm:prSet/>
      <dgm:spPr/>
      <dgm:t>
        <a:bodyPr/>
        <a:lstStyle/>
        <a:p>
          <a:endParaRPr lang="en-US"/>
        </a:p>
      </dgm:t>
    </dgm:pt>
    <dgm:pt modelId="{9773183E-7141-6A40-8912-D5EB2118451F}">
      <dgm:prSet/>
      <dgm:spPr/>
      <dgm:t>
        <a:bodyPr/>
        <a:lstStyle/>
        <a:p>
          <a:r>
            <a:rPr lang="en-US" sz="1900" dirty="0"/>
            <a:t>Improves academics, behavior, and character</a:t>
          </a:r>
        </a:p>
      </dgm:t>
    </dgm:pt>
    <dgm:pt modelId="{3669792A-1CAD-3D4F-A14C-3EC58134F38A}" type="parTrans" cxnId="{E46BA28C-DC86-4841-ADE2-76973582D3BF}">
      <dgm:prSet/>
      <dgm:spPr/>
      <dgm:t>
        <a:bodyPr/>
        <a:lstStyle/>
        <a:p>
          <a:endParaRPr lang="en-US"/>
        </a:p>
      </dgm:t>
    </dgm:pt>
    <dgm:pt modelId="{15FA3D73-D1B7-2D41-8E28-41C87ED2EB0C}" type="sibTrans" cxnId="{E46BA28C-DC86-4841-ADE2-76973582D3BF}">
      <dgm:prSet/>
      <dgm:spPr/>
      <dgm:t>
        <a:bodyPr/>
        <a:lstStyle/>
        <a:p>
          <a:endParaRPr lang="en-US"/>
        </a:p>
      </dgm:t>
    </dgm:pt>
    <dgm:pt modelId="{5D5F526F-1DF9-6C49-8FAB-73ECA0A1B940}">
      <dgm:prSet/>
      <dgm:spPr/>
      <dgm:t>
        <a:bodyPr/>
        <a:lstStyle/>
        <a:p>
          <a:r>
            <a:rPr lang="en-US" sz="1900"/>
            <a:t>Curriculum-based approach</a:t>
          </a:r>
          <a:endParaRPr lang="en-US" sz="1900" dirty="0"/>
        </a:p>
      </dgm:t>
    </dgm:pt>
    <dgm:pt modelId="{84FB9DC2-5550-5948-B4FD-2F5932BE5092}" type="parTrans" cxnId="{1DA1D316-52FE-4C47-A2B4-1860BE24B0D2}">
      <dgm:prSet/>
      <dgm:spPr/>
      <dgm:t>
        <a:bodyPr/>
        <a:lstStyle/>
        <a:p>
          <a:endParaRPr lang="en-US"/>
        </a:p>
      </dgm:t>
    </dgm:pt>
    <dgm:pt modelId="{144E4609-449E-F940-8BB2-6BE8EDE27F09}" type="sibTrans" cxnId="{1DA1D316-52FE-4C47-A2B4-1860BE24B0D2}">
      <dgm:prSet/>
      <dgm:spPr/>
      <dgm:t>
        <a:bodyPr/>
        <a:lstStyle/>
        <a:p>
          <a:endParaRPr lang="en-US"/>
        </a:p>
      </dgm:t>
    </dgm:pt>
    <dgm:pt modelId="{447C0D3A-116F-7448-A339-4BF3BAA2C35F}">
      <dgm:prSet/>
      <dgm:spPr/>
      <dgm:t>
        <a:bodyPr/>
        <a:lstStyle/>
        <a:p>
          <a:r>
            <a:rPr lang="en-US" sz="1900"/>
            <a:t>Effectively increases positive behaviors and decreases negative behaviors</a:t>
          </a:r>
          <a:endParaRPr lang="en-US" sz="1900" dirty="0"/>
        </a:p>
      </dgm:t>
    </dgm:pt>
    <dgm:pt modelId="{2F3D19FC-1A8F-8544-9401-EAF12465DA43}" type="parTrans" cxnId="{7BDF4940-892E-3C43-AA63-32FE2F783AF1}">
      <dgm:prSet/>
      <dgm:spPr/>
      <dgm:t>
        <a:bodyPr/>
        <a:lstStyle/>
        <a:p>
          <a:endParaRPr lang="en-US"/>
        </a:p>
      </dgm:t>
    </dgm:pt>
    <dgm:pt modelId="{442CDF61-C4F1-AD49-8A33-957F0447508E}" type="sibTrans" cxnId="{7BDF4940-892E-3C43-AA63-32FE2F783AF1}">
      <dgm:prSet/>
      <dgm:spPr/>
      <dgm:t>
        <a:bodyPr/>
        <a:lstStyle/>
        <a:p>
          <a:endParaRPr lang="en-US"/>
        </a:p>
      </dgm:t>
    </dgm:pt>
    <dgm:pt modelId="{F3B7A17A-EDF2-F640-8D51-133437338B45}">
      <dgm:prSet/>
      <dgm:spPr/>
      <dgm:t>
        <a:bodyPr/>
        <a:lstStyle/>
        <a:p>
          <a:r>
            <a:rPr lang="en-US" sz="1900"/>
            <a:t>6-7 units per grade</a:t>
          </a:r>
          <a:endParaRPr lang="en-US" sz="1900" dirty="0"/>
        </a:p>
      </dgm:t>
    </dgm:pt>
    <dgm:pt modelId="{292AF00B-91DF-EC4C-971C-EA607118631E}" type="parTrans" cxnId="{80A51CA8-C381-8C4F-9403-DE30DAA52844}">
      <dgm:prSet/>
      <dgm:spPr/>
      <dgm:t>
        <a:bodyPr/>
        <a:lstStyle/>
        <a:p>
          <a:endParaRPr lang="en-US"/>
        </a:p>
      </dgm:t>
    </dgm:pt>
    <dgm:pt modelId="{0B9869DA-C9EB-4243-9010-CE4D4DCB1AFF}" type="sibTrans" cxnId="{80A51CA8-C381-8C4F-9403-DE30DAA52844}">
      <dgm:prSet/>
      <dgm:spPr/>
      <dgm:t>
        <a:bodyPr/>
        <a:lstStyle/>
        <a:p>
          <a:endParaRPr lang="en-US"/>
        </a:p>
      </dgm:t>
    </dgm:pt>
    <dgm:pt modelId="{5D368FD1-A812-E24C-9FA0-A17345E02234}">
      <dgm:prSet/>
      <dgm:spPr/>
      <dgm:t>
        <a:bodyPr/>
        <a:lstStyle/>
        <a:p>
          <a:r>
            <a:rPr lang="en-US" sz="1900"/>
            <a:t>Optional components:</a:t>
          </a:r>
          <a:endParaRPr lang="en-US" sz="1900" dirty="0"/>
        </a:p>
      </dgm:t>
    </dgm:pt>
    <dgm:pt modelId="{01CAD17E-638F-804B-8561-C67AC5B48416}" type="parTrans" cxnId="{C4F419FA-AD70-4645-91F5-0DE6D9459167}">
      <dgm:prSet/>
      <dgm:spPr/>
      <dgm:t>
        <a:bodyPr/>
        <a:lstStyle/>
        <a:p>
          <a:endParaRPr lang="en-US"/>
        </a:p>
      </dgm:t>
    </dgm:pt>
    <dgm:pt modelId="{A801E735-952B-0B4D-A0D9-30B587DF65FC}" type="sibTrans" cxnId="{C4F419FA-AD70-4645-91F5-0DE6D9459167}">
      <dgm:prSet/>
      <dgm:spPr/>
      <dgm:t>
        <a:bodyPr/>
        <a:lstStyle/>
        <a:p>
          <a:endParaRPr lang="en-US"/>
        </a:p>
      </dgm:t>
    </dgm:pt>
    <dgm:pt modelId="{D829460F-7612-4F42-AE3B-1CB989B30506}">
      <dgm:prSet/>
      <dgm:spPr/>
      <dgm:t>
        <a:bodyPr/>
        <a:lstStyle/>
        <a:p>
          <a:r>
            <a:rPr lang="en-US" sz="1900"/>
            <a:t>site-wide climate development</a:t>
          </a:r>
          <a:endParaRPr lang="en-US" sz="1900" dirty="0"/>
        </a:p>
      </dgm:t>
    </dgm:pt>
    <dgm:pt modelId="{C9481485-BFA9-3940-A30D-C5C6D69943FC}" type="parTrans" cxnId="{F3FB1A1C-B1A0-4641-A217-574F9E590C02}">
      <dgm:prSet/>
      <dgm:spPr/>
      <dgm:t>
        <a:bodyPr/>
        <a:lstStyle/>
        <a:p>
          <a:endParaRPr lang="en-US"/>
        </a:p>
      </dgm:t>
    </dgm:pt>
    <dgm:pt modelId="{8AA5AA13-DD06-034F-8E94-E656FD1E5471}" type="sibTrans" cxnId="{F3FB1A1C-B1A0-4641-A217-574F9E590C02}">
      <dgm:prSet/>
      <dgm:spPr/>
      <dgm:t>
        <a:bodyPr/>
        <a:lstStyle/>
        <a:p>
          <a:endParaRPr lang="en-US"/>
        </a:p>
      </dgm:t>
    </dgm:pt>
    <dgm:pt modelId="{F896BC1F-5899-7B4E-A5CE-B18F40CD833E}">
      <dgm:prSet/>
      <dgm:spPr/>
      <dgm:t>
        <a:bodyPr/>
        <a:lstStyle/>
        <a:p>
          <a:r>
            <a:rPr lang="en-US" sz="1900"/>
            <a:t>drug education</a:t>
          </a:r>
          <a:endParaRPr lang="en-US" sz="1900" dirty="0"/>
        </a:p>
      </dgm:t>
    </dgm:pt>
    <dgm:pt modelId="{BB761CA4-E113-B64C-A2BC-00D57C1D6283}" type="parTrans" cxnId="{C2355DD0-A202-E045-AE8C-ECFACFD20606}">
      <dgm:prSet/>
      <dgm:spPr/>
      <dgm:t>
        <a:bodyPr/>
        <a:lstStyle/>
        <a:p>
          <a:endParaRPr lang="en-US"/>
        </a:p>
      </dgm:t>
    </dgm:pt>
    <dgm:pt modelId="{D39C8795-2A67-894A-B65A-DCCC36F7211A}" type="sibTrans" cxnId="{C2355DD0-A202-E045-AE8C-ECFACFD20606}">
      <dgm:prSet/>
      <dgm:spPr/>
      <dgm:t>
        <a:bodyPr/>
        <a:lstStyle/>
        <a:p>
          <a:endParaRPr lang="en-US"/>
        </a:p>
      </dgm:t>
    </dgm:pt>
    <dgm:pt modelId="{82E47EDC-C607-EB4B-B4C1-6F5F5F915498}">
      <dgm:prSet/>
      <dgm:spPr/>
      <dgm:t>
        <a:bodyPr/>
        <a:lstStyle/>
        <a:p>
          <a:r>
            <a:rPr lang="en-US" sz="1900"/>
            <a:t>bullying / conflict resolution</a:t>
          </a:r>
          <a:endParaRPr lang="en-US" sz="1900" dirty="0"/>
        </a:p>
      </dgm:t>
    </dgm:pt>
    <dgm:pt modelId="{BC176768-E6A9-E943-8229-8CD43EDE21D0}" type="parTrans" cxnId="{71AD5F42-1433-BE4B-88B9-C49EE8292706}">
      <dgm:prSet/>
      <dgm:spPr/>
      <dgm:t>
        <a:bodyPr/>
        <a:lstStyle/>
        <a:p>
          <a:endParaRPr lang="en-US"/>
        </a:p>
      </dgm:t>
    </dgm:pt>
    <dgm:pt modelId="{E1BFA311-2582-334F-9D25-F47F9FE461BC}" type="sibTrans" cxnId="{71AD5F42-1433-BE4B-88B9-C49EE8292706}">
      <dgm:prSet/>
      <dgm:spPr/>
      <dgm:t>
        <a:bodyPr/>
        <a:lstStyle/>
        <a:p>
          <a:endParaRPr lang="en-US"/>
        </a:p>
      </dgm:t>
    </dgm:pt>
    <dgm:pt modelId="{A5BCDCF0-36B0-994A-8D24-70CA637BF53B}">
      <dgm:prSet/>
      <dgm:spPr/>
      <dgm:t>
        <a:bodyPr/>
        <a:lstStyle/>
        <a:p>
          <a:r>
            <a:rPr lang="en-US" sz="1900"/>
            <a:t>counselor, parent, and family classes</a:t>
          </a:r>
          <a:endParaRPr lang="en-US" sz="1900" dirty="0"/>
        </a:p>
      </dgm:t>
    </dgm:pt>
    <dgm:pt modelId="{E3D08C70-88A4-2242-9070-1BC1E4A82F22}" type="parTrans" cxnId="{86B7D62F-6999-2C45-8B0E-9645CF34A874}">
      <dgm:prSet/>
      <dgm:spPr/>
      <dgm:t>
        <a:bodyPr/>
        <a:lstStyle/>
        <a:p>
          <a:endParaRPr lang="en-US"/>
        </a:p>
      </dgm:t>
    </dgm:pt>
    <dgm:pt modelId="{CDACA1AA-9B69-B140-86BB-35594D0F7348}" type="sibTrans" cxnId="{86B7D62F-6999-2C45-8B0E-9645CF34A874}">
      <dgm:prSet/>
      <dgm:spPr/>
      <dgm:t>
        <a:bodyPr/>
        <a:lstStyle/>
        <a:p>
          <a:endParaRPr lang="en-US"/>
        </a:p>
      </dgm:t>
    </dgm:pt>
    <dgm:pt modelId="{483B8D67-59CC-2F49-B3E3-D7731226B205}">
      <dgm:prSet/>
      <dgm:spPr/>
      <dgm:t>
        <a:bodyPr/>
        <a:lstStyle/>
        <a:p>
          <a:r>
            <a:rPr lang="en-US" sz="1900"/>
            <a:t>community/coalition components</a:t>
          </a:r>
          <a:endParaRPr lang="en-US" sz="1900" dirty="0"/>
        </a:p>
      </dgm:t>
    </dgm:pt>
    <dgm:pt modelId="{0143C408-BA87-C940-85E0-9FB693114DD2}" type="parTrans" cxnId="{3EBE71F2-AA97-D741-8E39-122E1CB98790}">
      <dgm:prSet/>
      <dgm:spPr/>
      <dgm:t>
        <a:bodyPr/>
        <a:lstStyle/>
        <a:p>
          <a:endParaRPr lang="en-US"/>
        </a:p>
      </dgm:t>
    </dgm:pt>
    <dgm:pt modelId="{5E05637A-9C90-3A48-9AB6-A64517997D61}" type="sibTrans" cxnId="{3EBE71F2-AA97-D741-8E39-122E1CB98790}">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09A8BDD3-6517-DE4B-9046-2485D0572C1C}"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BEC0BC01-AD5E-497E-9641-02890790DE1C}" type="presOf" srcId="{50456CF8-C2AC-4553-983C-A4DC4D008CCA}" destId="{F3C6A96E-F343-4D62-AB8C-B87AFD692EEB}" srcOrd="0" destOrd="0" presId="urn:microsoft.com/office/officeart/2005/8/layout/hProcess7#2"/>
    <dgm:cxn modelId="{04124702-1F3C-490C-8715-690996C9AEFC}" type="presOf" srcId="{280B3475-AD14-489A-8224-C22313E946EF}" destId="{CA298433-8D74-4F23-9DB7-25C88C9C9626}" srcOrd="0" destOrd="1" presId="urn:microsoft.com/office/officeart/2005/8/layout/hProcess7#2"/>
    <dgm:cxn modelId="{5C428602-50E3-4624-8A26-341D2E32B221}" srcId="{67BDC6B4-5148-4199-B377-E24F14F906CE}" destId="{4081A59B-CAE9-43E5-BD88-9EE0B91C9DC0}" srcOrd="6" destOrd="0" parTransId="{804087CB-FD57-4877-BD3A-E3EB4ED08F4A}" sibTransId="{F3D740B1-D455-4962-A852-31B4E156FEF2}"/>
    <dgm:cxn modelId="{5ADF1305-3DDF-48C4-A418-3A40E6F7E96B}"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1DA1D316-52FE-4C47-A2B4-1860BE24B0D2}" srcId="{DD71C6CB-35B8-4C43-B402-DCEDEDD299C8}" destId="{5D5F526F-1DF9-6C49-8FAB-73ECA0A1B940}" srcOrd="1" destOrd="0" parTransId="{84FB9DC2-5550-5948-B4FD-2F5932BE5092}" sibTransId="{144E4609-449E-F940-8BB2-6BE8EDE27F09}"/>
    <dgm:cxn modelId="{F3FB1A1C-B1A0-4641-A217-574F9E590C02}" srcId="{5D368FD1-A812-E24C-9FA0-A17345E02234}" destId="{D829460F-7612-4F42-AE3B-1CB989B30506}" srcOrd="0" destOrd="0" parTransId="{C9481485-BFA9-3940-A30D-C5C6D69943FC}" sibTransId="{8AA5AA13-DD06-034F-8E94-E656FD1E5471}"/>
    <dgm:cxn modelId="{CBA3B51E-BCC9-4F72-BE5B-4BA9A0EEF02B}" srcId="{F1D64A76-ABAA-4D9D-907A-253C9C958DA8}" destId="{6E2C17F5-0B7D-4E67-AE8D-F0A148DB7CEB}" srcOrd="0" destOrd="0" parTransId="{189C1310-F5AF-4C15-92BA-889266B15E3D}" sibTransId="{83358441-D035-4C2E-8501-FEED9C70BB31}"/>
    <dgm:cxn modelId="{E73F7324-378C-4E53-97F8-46E3004D2AD4}" srcId="{67BDC6B4-5148-4199-B377-E24F14F906CE}" destId="{6FCD4C87-79DB-414C-99FF-946942A2E69E}" srcOrd="7" destOrd="0" parTransId="{BA3B91FC-5ABA-41B0-B729-3052700C836A}" sibTransId="{DB5E8325-D709-4538-B151-67C65E5F87BA}"/>
    <dgm:cxn modelId="{2AC4DF29-FE5A-864B-A8AF-216FC7777B8C}" type="presOf" srcId="{5D5F526F-1DF9-6C49-8FAB-73ECA0A1B940}" destId="{09A8BDD3-6517-DE4B-9046-2485D0572C1C}" srcOrd="0" destOrd="2" presId="urn:microsoft.com/office/officeart/2005/8/layout/hProcess7#2"/>
    <dgm:cxn modelId="{86B7D62F-6999-2C45-8B0E-9645CF34A874}" srcId="{5D368FD1-A812-E24C-9FA0-A17345E02234}" destId="{A5BCDCF0-36B0-994A-8D24-70CA637BF53B}" srcOrd="3" destOrd="0" parTransId="{E3D08C70-88A4-2242-9070-1BC1E4A82F22}" sibTransId="{CDACA1AA-9B69-B140-86BB-35594D0F7348}"/>
    <dgm:cxn modelId="{6CC6FB37-7B4B-B44B-A7A5-41EBBE4070E5}" srcId="{6E2C17F5-0B7D-4E67-AE8D-F0A148DB7CEB}" destId="{DD71C6CB-35B8-4C43-B402-DCEDEDD299C8}" srcOrd="0" destOrd="0" parTransId="{627219F1-A900-5246-BD19-BC89B4411DCF}" sibTransId="{DAE98B3D-4DD1-7349-BE0E-33C56ACBB060}"/>
    <dgm:cxn modelId="{7BDF4940-892E-3C43-AA63-32FE2F783AF1}" srcId="{DD71C6CB-35B8-4C43-B402-DCEDEDD299C8}" destId="{447C0D3A-116F-7448-A339-4BF3BAA2C35F}" srcOrd="2" destOrd="0" parTransId="{2F3D19FC-1A8F-8544-9401-EAF12465DA43}" sibTransId="{442CDF61-C4F1-AD49-8A33-957F0447508E}"/>
    <dgm:cxn modelId="{71AD5F42-1433-BE4B-88B9-C49EE8292706}" srcId="{5D368FD1-A812-E24C-9FA0-A17345E02234}" destId="{82E47EDC-C607-EB4B-B4C1-6F5F5F915498}" srcOrd="2" destOrd="0" parTransId="{BC176768-E6A9-E943-8229-8CD43EDE21D0}" sibTransId="{E1BFA311-2582-334F-9D25-F47F9FE461BC}"/>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58F97C58-F644-3042-82F0-461B31358323}" type="presOf" srcId="{82E47EDC-C607-EB4B-B4C1-6F5F5F915498}" destId="{09A8BDD3-6517-DE4B-9046-2485D0572C1C}" srcOrd="0" destOrd="8"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AF91A75B-A82A-46A8-9473-943E50B52436}" type="presOf" srcId="{6E2C17F5-0B7D-4E67-AE8D-F0A148DB7CEB}" destId="{FFA744F5-6562-40A2-8A1A-6C98B18D0E8D}" srcOrd="0" destOrd="0" presId="urn:microsoft.com/office/officeart/2005/8/layout/hProcess7#2"/>
    <dgm:cxn modelId="{5F418A61-71C7-4F72-8C3B-0FB6C7CB828F}" type="presOf" srcId="{F1D64A76-ABAA-4D9D-907A-253C9C958DA8}" destId="{57757CC6-5554-4F44-B5EC-85166846A21E}" srcOrd="0" destOrd="0" presId="urn:microsoft.com/office/officeart/2005/8/layout/hProcess7#2"/>
    <dgm:cxn modelId="{5294F361-0D4F-4E98-A84F-C46EE2225659}" type="presOf" srcId="{50456CF8-C2AC-4553-983C-A4DC4D008CCA}" destId="{912D842A-9E9E-49C7-A28E-1CFA63809276}" srcOrd="1" destOrd="0" presId="urn:microsoft.com/office/officeart/2005/8/layout/hProcess7#2"/>
    <dgm:cxn modelId="{6272EA62-8406-4CDB-A796-FD4CA40D9CDB}" type="presOf" srcId="{3E8A9C6E-F37E-4718-AC4B-47A155ACBF49}" destId="{CA298433-8D74-4F23-9DB7-25C88C9C9626}" srcOrd="0" destOrd="6"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725A1476-C785-4B4F-83CB-C13E46EC0E0F}" type="presOf" srcId="{DD71C6CB-35B8-4C43-B402-DCEDEDD299C8}" destId="{09A8BDD3-6517-DE4B-9046-2485D0572C1C}" srcOrd="0" destOrd="0" presId="urn:microsoft.com/office/officeart/2005/8/layout/hProcess7#2"/>
    <dgm:cxn modelId="{5DE13C7B-9550-C445-8A98-E1632D6D4D04}" type="presOf" srcId="{447C0D3A-116F-7448-A339-4BF3BAA2C35F}" destId="{09A8BDD3-6517-DE4B-9046-2485D0572C1C}" srcOrd="0" destOrd="3" presId="urn:microsoft.com/office/officeart/2005/8/layout/hProcess7#2"/>
    <dgm:cxn modelId="{CD6A6F88-3268-4D16-8468-D6A3F7BC527D}" type="presOf" srcId="{6E2C17F5-0B7D-4E67-AE8D-F0A148DB7CEB}" destId="{AE697F39-7D14-4FA5-8E11-51C48DACE1DC}" srcOrd="1" destOrd="0" presId="urn:microsoft.com/office/officeart/2005/8/layout/hProcess7#2"/>
    <dgm:cxn modelId="{E46BA28C-DC86-4841-ADE2-76973582D3BF}" srcId="{DD71C6CB-35B8-4C43-B402-DCEDEDD299C8}" destId="{9773183E-7141-6A40-8912-D5EB2118451F}" srcOrd="0" destOrd="0" parTransId="{3669792A-1CAD-3D4F-A14C-3EC58134F38A}" sibTransId="{15FA3D73-D1B7-2D41-8E28-41C87ED2EB0C}"/>
    <dgm:cxn modelId="{506AD08C-7ECF-4802-AB6C-5C1613136C1D}" srcId="{F1D64A76-ABAA-4D9D-907A-253C9C958DA8}" destId="{50456CF8-C2AC-4553-983C-A4DC4D008CCA}" srcOrd="1" destOrd="0" parTransId="{8F3413EB-5DF1-4D39-9752-BA3BC7930EA5}" sibTransId="{B08E409A-CF3A-4C52-8B82-711A4E9C46A9}"/>
    <dgm:cxn modelId="{79F4BA8D-5BE6-9943-934F-C2DF543CAAD7}" type="presOf" srcId="{D829460F-7612-4F42-AE3B-1CB989B30506}" destId="{09A8BDD3-6517-DE4B-9046-2485D0572C1C}" srcOrd="0" destOrd="6" presId="urn:microsoft.com/office/officeart/2005/8/layout/hProcess7#2"/>
    <dgm:cxn modelId="{7F749A93-8E35-4248-9F5D-C12E35D03ADF}" type="presOf" srcId="{6FCD4C87-79DB-414C-99FF-946942A2E69E}" destId="{CA298433-8D74-4F23-9DB7-25C88C9C9626}" srcOrd="0" destOrd="8" presId="urn:microsoft.com/office/officeart/2005/8/layout/hProcess7#2"/>
    <dgm:cxn modelId="{BEB0C899-18A9-7749-A103-CD3043DA8204}" type="presOf" srcId="{5D368FD1-A812-E24C-9FA0-A17345E02234}" destId="{09A8BDD3-6517-DE4B-9046-2485D0572C1C}" srcOrd="0" destOrd="5" presId="urn:microsoft.com/office/officeart/2005/8/layout/hProcess7#2"/>
    <dgm:cxn modelId="{C9A3CDA2-022C-A242-AC3A-09B4EADE5F62}" type="presOf" srcId="{F896BC1F-5899-7B4E-A5CE-B18F40CD833E}" destId="{09A8BDD3-6517-DE4B-9046-2485D0572C1C}" srcOrd="0" destOrd="7" presId="urn:microsoft.com/office/officeart/2005/8/layout/hProcess7#2"/>
    <dgm:cxn modelId="{D13D86A4-D961-4718-A71D-9EC424852DC9}" type="presOf" srcId="{E790C92F-F65C-4C44-99DC-7842D2A59BC3}" destId="{CA298433-8D74-4F23-9DB7-25C88C9C9626}" srcOrd="0" destOrd="2" presId="urn:microsoft.com/office/officeart/2005/8/layout/hProcess7#2"/>
    <dgm:cxn modelId="{EB910FA5-716C-4742-8A68-3EB66CC52D0A}" type="presOf" srcId="{483B8D67-59CC-2F49-B3E3-D7731226B205}" destId="{09A8BDD3-6517-DE4B-9046-2485D0572C1C}" srcOrd="0" destOrd="10" presId="urn:microsoft.com/office/officeart/2005/8/layout/hProcess7#2"/>
    <dgm:cxn modelId="{80A51CA8-C381-8C4F-9403-DE30DAA52844}" srcId="{DD71C6CB-35B8-4C43-B402-DCEDEDD299C8}" destId="{F3B7A17A-EDF2-F640-8D51-133437338B45}" srcOrd="3" destOrd="0" parTransId="{292AF00B-91DF-EC4C-971C-EA607118631E}" sibTransId="{0B9869DA-C9EB-4243-9010-CE4D4DCB1AFF}"/>
    <dgm:cxn modelId="{B9A0F3AD-D189-44AC-8E1A-6DC5AB51FF89}" type="presOf" srcId="{4081A59B-CAE9-43E5-BD88-9EE0B91C9DC0}" destId="{CA298433-8D74-4F23-9DB7-25C88C9C9626}" srcOrd="0" destOrd="7" presId="urn:microsoft.com/office/officeart/2005/8/layout/hProcess7#2"/>
    <dgm:cxn modelId="{0DA0A1AF-B1B8-4077-99C6-056CD7F74CD0}" type="presOf" srcId="{15432A73-5BAE-4F28-B551-47137E841A80}" destId="{CA298433-8D74-4F23-9DB7-25C88C9C9626}" srcOrd="0" destOrd="3"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A60CB6C7-FE0C-4A41-8A46-CDA3ECA0C250}" srcId="{67BDC6B4-5148-4199-B377-E24F14F906CE}" destId="{3E8A9C6E-F37E-4718-AC4B-47A155ACBF49}" srcOrd="5" destOrd="0" parTransId="{F7B5F290-F2FC-44E7-8044-41AEF298E672}" sibTransId="{FFCBECEE-8C8C-4696-A26A-C5AE9BE1850B}"/>
    <dgm:cxn modelId="{3D674CCE-AED7-C547-9312-D3BE070F0CD8}" type="presOf" srcId="{A5BCDCF0-36B0-994A-8D24-70CA637BF53B}" destId="{09A8BDD3-6517-DE4B-9046-2485D0572C1C}" srcOrd="0" destOrd="9" presId="urn:microsoft.com/office/officeart/2005/8/layout/hProcess7#2"/>
    <dgm:cxn modelId="{C2355DD0-A202-E045-AE8C-ECFACFD20606}" srcId="{5D368FD1-A812-E24C-9FA0-A17345E02234}" destId="{F896BC1F-5899-7B4E-A5CE-B18F40CD833E}" srcOrd="1" destOrd="0" parTransId="{BB761CA4-E113-B64C-A2BC-00D57C1D6283}" sibTransId="{D39C8795-2A67-894A-B65A-DCCC36F7211A}"/>
    <dgm:cxn modelId="{2240AFDD-7185-4264-8558-DE009125B2DF}" type="presOf" srcId="{3421AB53-68AB-4E58-A751-2F44FC8B0050}" destId="{CA298433-8D74-4F23-9DB7-25C88C9C9626}" srcOrd="0" destOrd="4" presId="urn:microsoft.com/office/officeart/2005/8/layout/hProcess7#2"/>
    <dgm:cxn modelId="{6FE0C7DD-E2E8-3641-8F78-7BED1DF17D3D}" type="presOf" srcId="{F3B7A17A-EDF2-F640-8D51-133437338B45}" destId="{09A8BDD3-6517-DE4B-9046-2485D0572C1C}" srcOrd="0" destOrd="4" presId="urn:microsoft.com/office/officeart/2005/8/layout/hProcess7#2"/>
    <dgm:cxn modelId="{E4FE32E8-CE1D-4988-96E4-15AAFEAB5B02}" type="presOf" srcId="{9D241A15-FAA4-4274-AC15-380958395430}" destId="{CA298433-8D74-4F23-9DB7-25C88C9C9626}" srcOrd="0" destOrd="5" presId="urn:microsoft.com/office/officeart/2005/8/layout/hProcess7#2"/>
    <dgm:cxn modelId="{3EBE71F2-AA97-D741-8E39-122E1CB98790}" srcId="{5D368FD1-A812-E24C-9FA0-A17345E02234}" destId="{483B8D67-59CC-2F49-B3E3-D7731226B205}" srcOrd="4" destOrd="0" parTransId="{0143C408-BA87-C940-85E0-9FB693114DD2}" sibTransId="{5E05637A-9C90-3A48-9AB6-A64517997D61}"/>
    <dgm:cxn modelId="{C4F419FA-AD70-4645-91F5-0DE6D9459167}" srcId="{DD71C6CB-35B8-4C43-B402-DCEDEDD299C8}" destId="{5D368FD1-A812-E24C-9FA0-A17345E02234}" srcOrd="4" destOrd="0" parTransId="{01CAD17E-638F-804B-8561-C67AC5B48416}" sibTransId="{A801E735-952B-0B4D-A0D9-30B587DF65FC}"/>
    <dgm:cxn modelId="{B2A2F6FE-BA7A-564D-9187-297AB8BA2EF1}" type="presOf" srcId="{9773183E-7141-6A40-8912-D5EB2118451F}" destId="{09A8BDD3-6517-DE4B-9046-2485D0572C1C}" srcOrd="0" destOrd="1" presId="urn:microsoft.com/office/officeart/2005/8/layout/hProcess7#2"/>
    <dgm:cxn modelId="{35065AA0-A201-4940-A95E-2856FDFE6F3D}" type="presParOf" srcId="{57757CC6-5554-4F44-B5EC-85166846A21E}" destId="{DF09C4B6-8B65-4645-B3FC-8FEDC3606709}" srcOrd="0" destOrd="0" presId="urn:microsoft.com/office/officeart/2005/8/layout/hProcess7#2"/>
    <dgm:cxn modelId="{003F52B6-E84B-446C-83EA-8E287F3E01FE}" type="presParOf" srcId="{DF09C4B6-8B65-4645-B3FC-8FEDC3606709}" destId="{FFA744F5-6562-40A2-8A1A-6C98B18D0E8D}" srcOrd="0" destOrd="0" presId="urn:microsoft.com/office/officeart/2005/8/layout/hProcess7#2"/>
    <dgm:cxn modelId="{F2EBFF90-6EC9-40E8-A59B-CD2D689B76CE}" type="presParOf" srcId="{DF09C4B6-8B65-4645-B3FC-8FEDC3606709}" destId="{AE697F39-7D14-4FA5-8E11-51C48DACE1DC}" srcOrd="1" destOrd="0" presId="urn:microsoft.com/office/officeart/2005/8/layout/hProcess7#2"/>
    <dgm:cxn modelId="{168D38EF-062D-0542-B74A-67FD2EE5632B}" type="presParOf" srcId="{DF09C4B6-8B65-4645-B3FC-8FEDC3606709}" destId="{09A8BDD3-6517-DE4B-9046-2485D0572C1C}" srcOrd="2" destOrd="0" presId="urn:microsoft.com/office/officeart/2005/8/layout/hProcess7#2"/>
    <dgm:cxn modelId="{E8DD6986-5EBF-45C3-A418-97B813481FFD}" type="presParOf" srcId="{57757CC6-5554-4F44-B5EC-85166846A21E}" destId="{49583F49-EABB-40E3-9484-BE0BA6021555}" srcOrd="1" destOrd="0" presId="urn:microsoft.com/office/officeart/2005/8/layout/hProcess7#2"/>
    <dgm:cxn modelId="{81542F02-E6F7-400F-A170-AE6997AA1C7B}" type="presParOf" srcId="{57757CC6-5554-4F44-B5EC-85166846A21E}" destId="{4FB1EB7D-FD57-4177-B2AE-90AF086F20EF}" srcOrd="2" destOrd="0" presId="urn:microsoft.com/office/officeart/2005/8/layout/hProcess7#2"/>
    <dgm:cxn modelId="{6D03425E-DCCB-407F-B0E1-F68FB4C30005}" type="presParOf" srcId="{4FB1EB7D-FD57-4177-B2AE-90AF086F20EF}" destId="{C348AC6E-19A3-4BE8-8E6A-35BBFAF281AF}" srcOrd="0" destOrd="0" presId="urn:microsoft.com/office/officeart/2005/8/layout/hProcess7#2"/>
    <dgm:cxn modelId="{090FD6C2-4255-48DB-9942-691E5A3428BA}" type="presParOf" srcId="{4FB1EB7D-FD57-4177-B2AE-90AF086F20EF}" destId="{73B55BA1-7585-4FD9-A886-2869DD70E3B6}" srcOrd="1" destOrd="0" presId="urn:microsoft.com/office/officeart/2005/8/layout/hProcess7#2"/>
    <dgm:cxn modelId="{BBE48984-7346-43D7-A449-D4DA5728EED9}" type="presParOf" srcId="{4FB1EB7D-FD57-4177-B2AE-90AF086F20EF}" destId="{EB917788-7228-4203-9992-6A567B102116}" srcOrd="2" destOrd="0" presId="urn:microsoft.com/office/officeart/2005/8/layout/hProcess7#2"/>
    <dgm:cxn modelId="{F748DD1F-2639-4E3F-BFE6-F54217C8A64A}" type="presParOf" srcId="{57757CC6-5554-4F44-B5EC-85166846A21E}" destId="{BB0B84DE-789D-4DBA-9ED4-6681E4830908}" srcOrd="3" destOrd="0" presId="urn:microsoft.com/office/officeart/2005/8/layout/hProcess7#2"/>
    <dgm:cxn modelId="{587DA647-68EA-4625-9452-FE792F18E5C2}" type="presParOf" srcId="{57757CC6-5554-4F44-B5EC-85166846A21E}" destId="{5A211B7F-3054-486C-9E40-9B11305DC9C5}" srcOrd="4" destOrd="0" presId="urn:microsoft.com/office/officeart/2005/8/layout/hProcess7#2"/>
    <dgm:cxn modelId="{794D4128-B515-4034-9AB3-661A1D76897B}" type="presParOf" srcId="{5A211B7F-3054-486C-9E40-9B11305DC9C5}" destId="{F3C6A96E-F343-4D62-AB8C-B87AFD692EEB}" srcOrd="0" destOrd="0" presId="urn:microsoft.com/office/officeart/2005/8/layout/hProcess7#2"/>
    <dgm:cxn modelId="{427F7BCC-DF1E-469B-B978-0C188AE20B3F}" type="presParOf" srcId="{5A211B7F-3054-486C-9E40-9B11305DC9C5}" destId="{912D842A-9E9E-49C7-A28E-1CFA63809276}" srcOrd="1" destOrd="0" presId="urn:microsoft.com/office/officeart/2005/8/layout/hProcess7#2"/>
    <dgm:cxn modelId="{DFD0FEDE-DAC8-46F4-8EE4-D3120D58E8E9}"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1800">
              <a:solidFill>
                <a:sysClr val="window" lastClr="FFFFFF"/>
              </a:solidFill>
              <a:latin typeface="+mj-lt"/>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1800">
              <a:solidFill>
                <a:sysClr val="window" lastClr="FFFFFF"/>
              </a:solidFill>
              <a:latin typeface="+mj-lt"/>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1800">
              <a:solidFill>
                <a:sysClr val="window" lastClr="FFFFFF"/>
              </a:solidFill>
              <a:latin typeface="+mj-lt"/>
              <a:ea typeface="+mn-ea"/>
              <a:cs typeface="+mn-cs"/>
            </a:rPr>
            <a:t>Spring</a:t>
          </a:r>
        </a:p>
        <a:p>
          <a:pPr>
            <a:buNone/>
          </a:pPr>
          <a:r>
            <a:rPr lang="en-US" sz="1800">
              <a:solidFill>
                <a:sysClr val="window" lastClr="FFFFFF"/>
              </a:solidFill>
              <a:latin typeface="+mj-lt"/>
              <a:ea typeface="+mn-ea"/>
              <a:cs typeface="+mn-cs"/>
            </a:rPr>
            <a:t>ORF </a:t>
          </a:r>
        </a:p>
        <a:p>
          <a:pPr>
            <a:buNone/>
          </a:pPr>
          <a:r>
            <a:rPr lang="en-US" sz="1800">
              <a:solidFill>
                <a:sysClr val="window" lastClr="FFFFFF"/>
              </a:solidFill>
              <a:latin typeface="+mj-lt"/>
              <a:ea typeface="+mn-ea"/>
              <a:cs typeface="+mn-cs"/>
            </a:rPr>
            <a:t>MAP Reading</a:t>
          </a:r>
        </a:p>
        <a:p>
          <a:pPr>
            <a:buNone/>
          </a:pPr>
          <a:r>
            <a:rPr lang="en-US" sz="1800">
              <a:solidFill>
                <a:sysClr val="window" lastClr="FFFFFF"/>
              </a:solidFill>
              <a:latin typeface="+mj-lt"/>
              <a:ea typeface="+mn-ea"/>
              <a:cs typeface="+mn-cs"/>
            </a:rPr>
            <a:t>Nurse Visit</a:t>
          </a:r>
        </a:p>
        <a:p>
          <a:pPr>
            <a:buNone/>
          </a:pPr>
          <a:r>
            <a:rPr lang="en-US" sz="1800">
              <a:solidFill>
                <a:sysClr val="window" lastClr="FFFFFF"/>
              </a:solidFill>
              <a:latin typeface="+mj-lt"/>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custScaleY="116907">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custScaleY="116907">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custScaleY="116907">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F996855A-BC04-480D-88FB-2FE8F8E734F4}" srcId="{FD129340-CF0F-477F-A459-E8CF5EAE52B1}" destId="{522F6D46-D52A-4BEE-8FEA-A3FFD210D3C8}" srcOrd="2" destOrd="0" parTransId="{12A5F743-5D61-470F-87B3-08BADD9CBA42}" sibTransId="{795DC735-050D-47F3-866D-2D8DCED42FBE}"/>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0FFB-9B55-4716-8B8E-77A81BEEDD29}">
      <dsp:nvSpPr>
        <dsp:cNvPr id="0" name=""/>
        <dsp:cNvSpPr/>
      </dsp:nvSpPr>
      <dsp:spPr>
        <a:xfrm>
          <a:off x="4" y="0"/>
          <a:ext cx="8062907" cy="25908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30810-5A58-4FE1-8D86-1229780170C9}">
      <dsp:nvSpPr>
        <dsp:cNvPr id="0" name=""/>
        <dsp:cNvSpPr/>
      </dsp:nvSpPr>
      <dsp:spPr>
        <a:xfrm>
          <a:off x="1021" y="771436"/>
          <a:ext cx="1184952" cy="1047926"/>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1: Two-Hour</a:t>
          </a:r>
        </a:p>
        <a:p>
          <a:pPr marL="0" lvl="0" indent="0" algn="ctr" defTabSz="622300">
            <a:lnSpc>
              <a:spcPct val="90000"/>
            </a:lnSpc>
            <a:spcBef>
              <a:spcPct val="0"/>
            </a:spcBef>
            <a:spcAft>
              <a:spcPts val="0"/>
            </a:spcAft>
            <a:buNone/>
          </a:pPr>
          <a:r>
            <a:rPr lang="en-US" sz="1400" kern="1200">
              <a:latin typeface="Calibri"/>
              <a:ea typeface="+mn-ea"/>
              <a:cs typeface="+mn-cs"/>
            </a:rPr>
            <a:t> After School</a:t>
          </a:r>
        </a:p>
      </dsp:txBody>
      <dsp:txXfrm>
        <a:off x="52177" y="822592"/>
        <a:ext cx="1082640" cy="945614"/>
      </dsp:txXfrm>
    </dsp:sp>
    <dsp:sp modelId="{C55D762F-007F-4DDA-9E9F-3CA70A48CCD8}">
      <dsp:nvSpPr>
        <dsp:cNvPr id="0" name=""/>
        <dsp:cNvSpPr/>
      </dsp:nvSpPr>
      <dsp:spPr>
        <a:xfrm>
          <a:off x="1392927" y="804039"/>
          <a:ext cx="1178728" cy="1036320"/>
        </a:xfrm>
        <a:prstGeom prst="roundRect">
          <a:avLst/>
        </a:prstGeom>
        <a:solidFill>
          <a:schemeClr val="accent5">
            <a:shade val="80000"/>
            <a:hueOff val="71717"/>
            <a:satOff val="-6188"/>
            <a:lumOff val="7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2: Full Day </a:t>
          </a:r>
        </a:p>
      </dsp:txBody>
      <dsp:txXfrm>
        <a:off x="1443516" y="854628"/>
        <a:ext cx="1077550" cy="935142"/>
      </dsp:txXfrm>
    </dsp:sp>
    <dsp:sp modelId="{E8FCDABF-00C3-4F21-B79E-EDE09FA7B3FF}">
      <dsp:nvSpPr>
        <dsp:cNvPr id="0" name=""/>
        <dsp:cNvSpPr/>
      </dsp:nvSpPr>
      <dsp:spPr>
        <a:xfrm>
          <a:off x="2725921" y="804039"/>
          <a:ext cx="1178728" cy="1036320"/>
        </a:xfrm>
        <a:prstGeom prst="roundRect">
          <a:avLst/>
        </a:prstGeom>
        <a:solidFill>
          <a:schemeClr val="accent5">
            <a:shade val="80000"/>
            <a:hueOff val="143435"/>
            <a:satOff val="-12376"/>
            <a:lumOff val="144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3: Two-Hour</a:t>
          </a:r>
        </a:p>
        <a:p>
          <a:pPr marL="0" lvl="0" indent="0" algn="ctr" defTabSz="622300">
            <a:lnSpc>
              <a:spcPct val="90000"/>
            </a:lnSpc>
            <a:spcBef>
              <a:spcPct val="0"/>
            </a:spcBef>
            <a:spcAft>
              <a:spcPts val="0"/>
            </a:spcAft>
            <a:buNone/>
          </a:pPr>
          <a:r>
            <a:rPr lang="en-US" sz="1400" kern="1200">
              <a:latin typeface="Calibri"/>
              <a:ea typeface="+mn-ea"/>
              <a:cs typeface="+mn-cs"/>
            </a:rPr>
            <a:t>After School </a:t>
          </a:r>
          <a:r>
            <a:rPr lang="en-US" sz="1100" kern="1200">
              <a:latin typeface="Calibri"/>
              <a:ea typeface="+mn-ea"/>
              <a:cs typeface="+mn-cs"/>
            </a:rPr>
            <a:t>*With Students</a:t>
          </a:r>
        </a:p>
      </dsp:txBody>
      <dsp:txXfrm>
        <a:off x="2776510" y="854628"/>
        <a:ext cx="1077550" cy="935142"/>
      </dsp:txXfrm>
    </dsp:sp>
    <dsp:sp modelId="{400921DF-7594-443F-8C4D-0F537B384799}">
      <dsp:nvSpPr>
        <dsp:cNvPr id="0" name=""/>
        <dsp:cNvSpPr/>
      </dsp:nvSpPr>
      <dsp:spPr>
        <a:xfrm>
          <a:off x="4132795" y="777240"/>
          <a:ext cx="1178728" cy="1036320"/>
        </a:xfrm>
        <a:prstGeom prst="roundRect">
          <a:avLst/>
        </a:prstGeom>
        <a:solidFill>
          <a:schemeClr val="accent5">
            <a:shade val="80000"/>
            <a:hueOff val="215152"/>
            <a:satOff val="-18564"/>
            <a:lumOff val="21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4: Full Day </a:t>
          </a:r>
        </a:p>
      </dsp:txBody>
      <dsp:txXfrm>
        <a:off x="4183384" y="827829"/>
        <a:ext cx="1077550" cy="935142"/>
      </dsp:txXfrm>
    </dsp:sp>
    <dsp:sp modelId="{5FF58487-394B-4CC3-A27B-85446CAD4E18}">
      <dsp:nvSpPr>
        <dsp:cNvPr id="0" name=""/>
        <dsp:cNvSpPr/>
      </dsp:nvSpPr>
      <dsp:spPr>
        <a:xfrm>
          <a:off x="5512392" y="777240"/>
          <a:ext cx="1178728" cy="1036320"/>
        </a:xfrm>
        <a:prstGeom prst="roundRect">
          <a:avLst/>
        </a:prstGeom>
        <a:solidFill>
          <a:schemeClr val="accent5">
            <a:shade val="80000"/>
            <a:hueOff val="286870"/>
            <a:satOff val="-24752"/>
            <a:lumOff val="28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5: Two-Hour</a:t>
          </a:r>
        </a:p>
        <a:p>
          <a:pPr marL="0" lvl="0" indent="0" algn="ctr" defTabSz="622300">
            <a:lnSpc>
              <a:spcPct val="90000"/>
            </a:lnSpc>
            <a:spcBef>
              <a:spcPct val="0"/>
            </a:spcBef>
            <a:spcAft>
              <a:spcPts val="0"/>
            </a:spcAft>
            <a:buNone/>
          </a:pPr>
          <a:r>
            <a:rPr lang="en-US" sz="1400" kern="1200">
              <a:latin typeface="Calibri"/>
              <a:ea typeface="+mn-ea"/>
              <a:cs typeface="+mn-cs"/>
            </a:rPr>
            <a:t>After School</a:t>
          </a:r>
        </a:p>
        <a:p>
          <a:pPr marL="0" lvl="0" indent="0" algn="ctr" defTabSz="622300">
            <a:lnSpc>
              <a:spcPct val="90000"/>
            </a:lnSpc>
            <a:spcBef>
              <a:spcPct val="0"/>
            </a:spcBef>
            <a:spcAft>
              <a:spcPts val="0"/>
            </a:spcAft>
            <a:buNone/>
          </a:pPr>
          <a:r>
            <a:rPr lang="en-US" sz="1100" kern="1200">
              <a:latin typeface="Calibri"/>
              <a:ea typeface="+mn-ea"/>
              <a:cs typeface="+mn-cs"/>
            </a:rPr>
            <a:t>*With Students</a:t>
          </a:r>
        </a:p>
      </dsp:txBody>
      <dsp:txXfrm>
        <a:off x="5562981" y="827829"/>
        <a:ext cx="1077550" cy="935142"/>
      </dsp:txXfrm>
    </dsp:sp>
    <dsp:sp modelId="{EA5F70AE-C304-428C-ADD7-7F3C8725343E}">
      <dsp:nvSpPr>
        <dsp:cNvPr id="0" name=""/>
        <dsp:cNvSpPr/>
      </dsp:nvSpPr>
      <dsp:spPr>
        <a:xfrm>
          <a:off x="6832199" y="766058"/>
          <a:ext cx="1178728" cy="1036320"/>
        </a:xfrm>
        <a:prstGeom prst="round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6: Full Day </a:t>
          </a:r>
        </a:p>
      </dsp:txBody>
      <dsp:txXfrm>
        <a:off x="6882788" y="816647"/>
        <a:ext cx="1077550" cy="935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75C3-DEA8-7245-8D4D-AC3BA8DEF891}">
      <dsp:nvSpPr>
        <dsp:cNvPr id="0" name=""/>
        <dsp:cNvSpPr/>
      </dsp:nvSpPr>
      <dsp:spPr>
        <a:xfrm>
          <a:off x="1460" y="2004559"/>
          <a:ext cx="2848881" cy="2848881"/>
        </a:xfrm>
        <a:prstGeom prst="ellipse">
          <a:avLst/>
        </a:prstGeom>
        <a:gradFill flip="none" rotWithShape="1">
          <a:gsLst>
            <a:gs pos="0">
              <a:srgbClr val="1E0000"/>
            </a:gs>
            <a:gs pos="100000">
              <a:srgbClr val="DE0300"/>
            </a:gs>
          </a:gsLst>
          <a:lin ang="5400000" scaled="1"/>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Conversation Closer</a:t>
          </a:r>
        </a:p>
      </dsp:txBody>
      <dsp:txXfrm>
        <a:off x="418669" y="2421768"/>
        <a:ext cx="2014463" cy="2014463"/>
      </dsp:txXfrm>
    </dsp:sp>
    <dsp:sp modelId="{9EFFB00C-FC66-494D-8785-90F6EEFC6EC2}">
      <dsp:nvSpPr>
        <dsp:cNvPr id="0" name=""/>
        <dsp:cNvSpPr/>
      </dsp:nvSpPr>
      <dsp:spPr>
        <a:xfrm>
          <a:off x="2280565" y="2004559"/>
          <a:ext cx="2848881" cy="2848881"/>
        </a:xfrm>
        <a:prstGeom prst="ellipse">
          <a:avLst/>
        </a:prstGeom>
        <a:gradFill rotWithShape="0">
          <a:gsLst>
            <a:gs pos="0">
              <a:srgbClr val="002C2C"/>
            </a:gs>
            <a:gs pos="100000">
              <a:srgbClr val="01DDDD"/>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Technology Wrangler</a:t>
          </a:r>
        </a:p>
      </dsp:txBody>
      <dsp:txXfrm>
        <a:off x="2697774" y="2421768"/>
        <a:ext cx="2014463" cy="2014463"/>
      </dsp:txXfrm>
    </dsp:sp>
    <dsp:sp modelId="{4F0C4C32-EC00-C049-B6F4-042120AD1D0C}">
      <dsp:nvSpPr>
        <dsp:cNvPr id="0" name=""/>
        <dsp:cNvSpPr/>
      </dsp:nvSpPr>
      <dsp:spPr>
        <a:xfrm>
          <a:off x="4559670" y="2004559"/>
          <a:ext cx="2848881" cy="2848881"/>
        </a:xfrm>
        <a:prstGeom prst="ellipse">
          <a:avLst/>
        </a:prstGeom>
        <a:gradFill rotWithShape="0">
          <a:gsLst>
            <a:gs pos="0">
              <a:srgbClr val="00001F"/>
            </a:gs>
            <a:gs pos="100000">
              <a:srgbClr val="0401E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Table Talk Note Taker</a:t>
          </a:r>
        </a:p>
      </dsp:txBody>
      <dsp:txXfrm>
        <a:off x="4976879" y="2421768"/>
        <a:ext cx="2014463" cy="2014463"/>
      </dsp:txXfrm>
    </dsp:sp>
    <dsp:sp modelId="{B21017F8-4E61-2247-B3CD-5C31CF81391F}">
      <dsp:nvSpPr>
        <dsp:cNvPr id="0" name=""/>
        <dsp:cNvSpPr/>
      </dsp:nvSpPr>
      <dsp:spPr>
        <a:xfrm>
          <a:off x="6838775" y="2004559"/>
          <a:ext cx="2848881" cy="2848881"/>
        </a:xfrm>
        <a:prstGeom prst="ellipse">
          <a:avLst/>
        </a:prstGeom>
        <a:gradFill rotWithShape="0">
          <a:gsLst>
            <a:gs pos="0">
              <a:srgbClr val="002000"/>
            </a:gs>
            <a:gs pos="100000">
              <a:srgbClr val="02DD0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R04 PL Plan Note Taker</a:t>
          </a:r>
        </a:p>
      </dsp:txBody>
      <dsp:txXfrm>
        <a:off x="7255984" y="2421768"/>
        <a:ext cx="2014463" cy="2014463"/>
      </dsp:txXfrm>
    </dsp:sp>
    <dsp:sp modelId="{34DD5574-7490-4B43-90F5-9978AEF7586C}">
      <dsp:nvSpPr>
        <dsp:cNvPr id="0" name=""/>
        <dsp:cNvSpPr/>
      </dsp:nvSpPr>
      <dsp:spPr>
        <a:xfrm>
          <a:off x="9117880" y="2004559"/>
          <a:ext cx="2848881" cy="2848881"/>
        </a:xfrm>
        <a:prstGeom prst="ellipse">
          <a:avLst/>
        </a:prstGeom>
        <a:gradFill rotWithShape="0">
          <a:gsLst>
            <a:gs pos="0">
              <a:srgbClr val="1D1700"/>
            </a:gs>
            <a:gs pos="100000">
              <a:srgbClr val="E1B900"/>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Task Divider</a:t>
          </a:r>
        </a:p>
      </dsp:txBody>
      <dsp:txXfrm>
        <a:off x="9535089" y="2421768"/>
        <a:ext cx="2014463" cy="2014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E417-B5C5-4195-A11A-B931FAB2388C}">
      <dsp:nvSpPr>
        <dsp:cNvPr id="0" name=""/>
        <dsp:cNvSpPr/>
      </dsp:nvSpPr>
      <dsp:spPr>
        <a:xfrm rot="21300000">
          <a:off x="804222" y="1568829"/>
          <a:ext cx="9008755" cy="788164"/>
        </a:xfrm>
        <a:prstGeom prst="mathMinus">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E873D-5FC7-47CA-9F19-09889D15DDE3}">
      <dsp:nvSpPr>
        <dsp:cNvPr id="0" name=""/>
        <dsp:cNvSpPr/>
      </dsp:nvSpPr>
      <dsp:spPr>
        <a:xfrm>
          <a:off x="1355381" y="226488"/>
          <a:ext cx="3185160" cy="1570329"/>
        </a:xfrm>
        <a:prstGeom prst="downArrow">
          <a:avLst/>
        </a:prstGeom>
        <a:solidFill>
          <a:schemeClr val="accent5"/>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DE62BDFE-AB97-4127-B709-CD3EF1B96792}">
      <dsp:nvSpPr>
        <dsp:cNvPr id="0" name=""/>
        <dsp:cNvSpPr/>
      </dsp:nvSpPr>
      <dsp:spPr>
        <a:xfrm>
          <a:off x="5627116" y="0"/>
          <a:ext cx="3397504" cy="164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Academic </a:t>
          </a:r>
        </a:p>
        <a:p>
          <a:pPr marL="0" lvl="0" indent="0" algn="ctr" defTabSz="1333500">
            <a:lnSpc>
              <a:spcPct val="90000"/>
            </a:lnSpc>
            <a:spcBef>
              <a:spcPct val="0"/>
            </a:spcBef>
            <a:spcAft>
              <a:spcPct val="35000"/>
            </a:spcAft>
            <a:buNone/>
          </a:pPr>
          <a:r>
            <a:rPr lang="en-US" sz="3000" kern="1200"/>
            <a:t>Difficulties</a:t>
          </a:r>
        </a:p>
      </dsp:txBody>
      <dsp:txXfrm>
        <a:off x="5627116" y="0"/>
        <a:ext cx="3397504" cy="1648846"/>
      </dsp:txXfrm>
    </dsp:sp>
    <dsp:sp modelId="{C500387C-EABF-42BD-B775-8F4BE692F130}">
      <dsp:nvSpPr>
        <dsp:cNvPr id="0" name=""/>
        <dsp:cNvSpPr/>
      </dsp:nvSpPr>
      <dsp:spPr>
        <a:xfrm>
          <a:off x="6157975" y="2159203"/>
          <a:ext cx="3185160" cy="1570329"/>
        </a:xfrm>
        <a:prstGeom prst="upArrow">
          <a:avLst/>
        </a:prstGeom>
        <a:solidFill>
          <a:schemeClr val="accent5"/>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998BD03-500C-44FD-B2E8-249D0F7A0820}">
      <dsp:nvSpPr>
        <dsp:cNvPr id="0" name=""/>
        <dsp:cNvSpPr/>
      </dsp:nvSpPr>
      <dsp:spPr>
        <a:xfrm>
          <a:off x="1592580" y="2276977"/>
          <a:ext cx="3397504" cy="164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Behavioral or Social Difficulties</a:t>
          </a:r>
        </a:p>
      </dsp:txBody>
      <dsp:txXfrm>
        <a:off x="1592580" y="2276977"/>
        <a:ext cx="3397504" cy="1648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A7F8F-8F9E-4312-9CE0-5277995F61C1}">
      <dsp:nvSpPr>
        <dsp:cNvPr id="0" name=""/>
        <dsp:cNvSpPr/>
      </dsp:nvSpPr>
      <dsp:spPr>
        <a:xfrm>
          <a:off x="183451" y="4883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Internalizing </a:t>
          </a:r>
        </a:p>
      </dsp:txBody>
      <dsp:txXfrm>
        <a:off x="1197432" y="1088842"/>
        <a:ext cx="1844904" cy="2445115"/>
      </dsp:txXfrm>
    </dsp:sp>
    <dsp:sp modelId="{E4694F79-E907-4923-843B-0C13A4F0DD7B}">
      <dsp:nvSpPr>
        <dsp:cNvPr id="0" name=""/>
        <dsp:cNvSpPr/>
      </dsp:nvSpPr>
      <dsp:spPr>
        <a:xfrm>
          <a:off x="3444811" y="48831"/>
          <a:ext cx="4525137" cy="4525136"/>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Externalizing</a:t>
          </a:r>
        </a:p>
      </dsp:txBody>
      <dsp:txXfrm>
        <a:off x="5111064" y="1088842"/>
        <a:ext cx="1844904" cy="244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07E3A-2BCF-4052-8C23-23411E2D88DD}">
      <dsp:nvSpPr>
        <dsp:cNvPr id="0" name=""/>
        <dsp:cNvSpPr/>
      </dsp:nvSpPr>
      <dsp:spPr>
        <a:xfrm>
          <a:off x="21633" y="1262672"/>
          <a:ext cx="2674089" cy="2674089"/>
        </a:xfrm>
        <a:prstGeom prst="ellipse">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73A3B-03D2-43AE-B83B-567684D40C07}">
      <dsp:nvSpPr>
        <dsp:cNvPr id="0" name=""/>
        <dsp:cNvSpPr/>
      </dsp:nvSpPr>
      <dsp:spPr>
        <a:xfrm>
          <a:off x="891363" y="2175669"/>
          <a:ext cx="891363" cy="891363"/>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40E0AE-B9F1-4326-9BAA-9BD6447B87BE}">
      <dsp:nvSpPr>
        <dsp:cNvPr id="0" name=""/>
        <dsp:cNvSpPr/>
      </dsp:nvSpPr>
      <dsp:spPr>
        <a:xfrm>
          <a:off x="3119771" y="392942"/>
          <a:ext cx="1337044" cy="1114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ED &lt;1%</a:t>
          </a:r>
        </a:p>
      </dsp:txBody>
      <dsp:txXfrm>
        <a:off x="3119771" y="392942"/>
        <a:ext cx="1337044" cy="1114204"/>
      </dsp:txXfrm>
    </dsp:sp>
    <dsp:sp modelId="{2112DBF4-38EF-4D4D-B2FA-253B9B7985A0}">
      <dsp:nvSpPr>
        <dsp:cNvPr id="0" name=""/>
        <dsp:cNvSpPr/>
      </dsp:nvSpPr>
      <dsp:spPr>
        <a:xfrm>
          <a:off x="2785509" y="950044"/>
          <a:ext cx="334261" cy="0"/>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9B56A3DB-3A17-46AB-9895-AE531EB55F5E}">
      <dsp:nvSpPr>
        <dsp:cNvPr id="0" name=""/>
        <dsp:cNvSpPr/>
      </dsp:nvSpPr>
      <dsp:spPr>
        <a:xfrm rot="5400000">
          <a:off x="1224621" y="1061576"/>
          <a:ext cx="1672197" cy="1447350"/>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306D7FF4-D2C6-42CD-93F8-A77AAC5A7AE1}">
      <dsp:nvSpPr>
        <dsp:cNvPr id="0" name=""/>
        <dsp:cNvSpPr/>
      </dsp:nvSpPr>
      <dsp:spPr>
        <a:xfrm>
          <a:off x="3119771" y="1507146"/>
          <a:ext cx="1337044" cy="1114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EBD 12-20%</a:t>
          </a:r>
        </a:p>
      </dsp:txBody>
      <dsp:txXfrm>
        <a:off x="3119771" y="1507146"/>
        <a:ext cx="1337044" cy="1114204"/>
      </dsp:txXfrm>
    </dsp:sp>
    <dsp:sp modelId="{489193D9-48E5-4C3E-9F03-1BC34A8C0EDE}">
      <dsp:nvSpPr>
        <dsp:cNvPr id="0" name=""/>
        <dsp:cNvSpPr/>
      </dsp:nvSpPr>
      <dsp:spPr>
        <a:xfrm>
          <a:off x="2785509" y="2064248"/>
          <a:ext cx="334261" cy="0"/>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E144B634-446A-4190-9650-A4B881308BAA}">
      <dsp:nvSpPr>
        <dsp:cNvPr id="0" name=""/>
        <dsp:cNvSpPr/>
      </dsp:nvSpPr>
      <dsp:spPr>
        <a:xfrm rot="5400000">
          <a:off x="1794670" y="2246666"/>
          <a:ext cx="1170538" cy="808912"/>
        </a:xfrm>
        <a:prstGeom prst="line">
          <a:avLst/>
        </a:prstGeom>
        <a:solidFill>
          <a:srgbClr val="FFC000">
            <a:hueOff val="0"/>
            <a:satOff val="0"/>
            <a:lumOff val="0"/>
            <a:alphaOff val="0"/>
          </a:srgb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2028" y="0"/>
          <a:ext cx="5165377" cy="5032375"/>
        </a:xfrm>
        <a:prstGeom prst="roundRect">
          <a:avLst>
            <a:gd name="adj" fmla="val 5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n-US" sz="2400" kern="1200" dirty="0"/>
            <a:t>SEL &amp; Bullying Prevention</a:t>
          </a:r>
        </a:p>
      </dsp:txBody>
      <dsp:txXfrm rot="16200000">
        <a:off x="-1544707" y="1546735"/>
        <a:ext cx="4126547" cy="1033075"/>
      </dsp:txXfrm>
    </dsp:sp>
    <dsp:sp modelId="{1C32FD89-C7FD-45C6-A4B8-4F96BB6BE50F}">
      <dsp:nvSpPr>
        <dsp:cNvPr id="0" name=""/>
        <dsp:cNvSpPr/>
      </dsp:nvSpPr>
      <dsp:spPr>
        <a:xfrm>
          <a:off x="1035103" y="0"/>
          <a:ext cx="3848206" cy="50323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err="1"/>
            <a:t>cfchildren.org</a:t>
          </a:r>
          <a:endParaRPr lang="en-US" sz="2000" kern="1200" dirty="0"/>
        </a:p>
        <a:p>
          <a:pPr marL="0" lvl="0" indent="0" algn="l" defTabSz="1422400">
            <a:lnSpc>
              <a:spcPct val="90000"/>
            </a:lnSpc>
            <a:spcBef>
              <a:spcPct val="0"/>
            </a:spcBef>
            <a:spcAft>
              <a:spcPct val="35000"/>
            </a:spcAft>
            <a:buNone/>
          </a:pPr>
          <a:r>
            <a:rPr lang="en-US" sz="3200" b="1" kern="1200" dirty="0"/>
            <a:t>Second Step</a:t>
          </a:r>
        </a:p>
        <a:p>
          <a:pPr marL="228600" lvl="1" indent="-228600" algn="l" defTabSz="977900">
            <a:lnSpc>
              <a:spcPct val="90000"/>
            </a:lnSpc>
            <a:spcBef>
              <a:spcPct val="0"/>
            </a:spcBef>
            <a:spcAft>
              <a:spcPct val="15000"/>
            </a:spcAft>
            <a:buChar char="•"/>
          </a:pPr>
          <a:r>
            <a:rPr lang="en-US" sz="2200" kern="1200" dirty="0"/>
            <a:t>Committee for Children</a:t>
          </a:r>
        </a:p>
        <a:p>
          <a:pPr marL="228600" lvl="1" indent="-228600" algn="l" defTabSz="977900">
            <a:lnSpc>
              <a:spcPct val="90000"/>
            </a:lnSpc>
            <a:spcBef>
              <a:spcPct val="0"/>
            </a:spcBef>
            <a:spcAft>
              <a:spcPct val="15000"/>
            </a:spcAft>
            <a:buChar char="•"/>
          </a:pPr>
          <a:r>
            <a:rPr lang="en-US" sz="2200" kern="1200" dirty="0"/>
            <a:t>~$430 per grade</a:t>
          </a:r>
        </a:p>
        <a:p>
          <a:pPr marL="228600" lvl="1" indent="-228600" algn="l" defTabSz="977900">
            <a:lnSpc>
              <a:spcPct val="90000"/>
            </a:lnSpc>
            <a:spcBef>
              <a:spcPct val="0"/>
            </a:spcBef>
            <a:spcAft>
              <a:spcPct val="15000"/>
            </a:spcAft>
            <a:buChar char="•"/>
          </a:pPr>
          <a:r>
            <a:rPr lang="en-US" sz="2200" kern="1200" dirty="0"/>
            <a:t>elementary, middle, high school, families, staff, Spanish</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dsp:txBody>
      <dsp:txXfrm>
        <a:off x="1035103" y="0"/>
        <a:ext cx="3848206" cy="5032375"/>
      </dsp:txXfrm>
    </dsp:sp>
    <dsp:sp modelId="{F3C6A96E-F343-4D62-AB8C-B87AFD692EEB}">
      <dsp:nvSpPr>
        <dsp:cNvPr id="0" name=""/>
        <dsp:cNvSpPr/>
      </dsp:nvSpPr>
      <dsp:spPr>
        <a:xfrm>
          <a:off x="5348194" y="0"/>
          <a:ext cx="5165377" cy="5032375"/>
        </a:xfrm>
        <a:prstGeom prst="roundRect">
          <a:avLst>
            <a:gd name="adj" fmla="val 5000"/>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Social Skills</a:t>
          </a:r>
        </a:p>
      </dsp:txBody>
      <dsp:txXfrm rot="16200000">
        <a:off x="3801458" y="1546735"/>
        <a:ext cx="4126547" cy="1033075"/>
      </dsp:txXfrm>
    </dsp:sp>
    <dsp:sp modelId="{73B55BA1-7585-4FD9-A886-2869DD70E3B6}">
      <dsp:nvSpPr>
        <dsp:cNvPr id="0" name=""/>
        <dsp:cNvSpPr/>
      </dsp:nvSpPr>
      <dsp:spPr>
        <a:xfrm rot="5400000">
          <a:off x="5004331" y="3925635"/>
          <a:ext cx="739378" cy="774806"/>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8433-8D74-4F23-9DB7-25C88C9C9626}">
      <dsp:nvSpPr>
        <dsp:cNvPr id="0" name=""/>
        <dsp:cNvSpPr/>
      </dsp:nvSpPr>
      <dsp:spPr>
        <a:xfrm>
          <a:off x="6381269" y="0"/>
          <a:ext cx="3848206" cy="50323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Social Skills Improvement System (</a:t>
          </a:r>
          <a:r>
            <a:rPr lang="en-US" sz="2800" b="1" kern="1200" dirty="0" err="1"/>
            <a:t>SSiS</a:t>
          </a:r>
          <a:r>
            <a:rPr lang="en-US" sz="2800" b="1" kern="1200" dirty="0"/>
            <a:t>) </a:t>
          </a:r>
        </a:p>
        <a:p>
          <a:pPr marL="228600" lvl="1" indent="-228600" algn="l" defTabSz="977900">
            <a:lnSpc>
              <a:spcPct val="90000"/>
            </a:lnSpc>
            <a:spcBef>
              <a:spcPct val="0"/>
            </a:spcBef>
            <a:spcAft>
              <a:spcPct val="15000"/>
            </a:spcAft>
            <a:buChar char="•"/>
          </a:pPr>
          <a:r>
            <a:rPr lang="en-US" sz="2200" kern="1200" dirty="0"/>
            <a:t>Elliott and Gresham, 2008      </a:t>
          </a:r>
        </a:p>
        <a:p>
          <a:pPr marL="228600" lvl="1" indent="-228600" algn="l" defTabSz="977900">
            <a:lnSpc>
              <a:spcPct val="90000"/>
            </a:lnSpc>
            <a:spcBef>
              <a:spcPct val="0"/>
            </a:spcBef>
            <a:spcAft>
              <a:spcPct val="15000"/>
            </a:spcAft>
            <a:buChar char="•"/>
          </a:pPr>
          <a:r>
            <a:rPr lang="en-US" sz="2200" kern="1200" dirty="0" err="1"/>
            <a:t>pearsonassessments.com</a:t>
          </a:r>
          <a:endParaRPr lang="en-US" sz="2200" kern="1200" dirty="0"/>
        </a:p>
        <a:p>
          <a:pPr marL="228600" lvl="1" indent="-228600" algn="l" defTabSz="977900">
            <a:lnSpc>
              <a:spcPct val="90000"/>
            </a:lnSpc>
            <a:spcBef>
              <a:spcPct val="0"/>
            </a:spcBef>
            <a:spcAft>
              <a:spcPct val="15000"/>
            </a:spcAft>
            <a:buChar char="•"/>
          </a:pPr>
          <a:r>
            <a:rPr lang="en-US" sz="2200" kern="1200" dirty="0"/>
            <a:t>Includes a range of tools and intervention materials</a:t>
          </a:r>
        </a:p>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r>
            <a:rPr lang="en-US" sz="2800" b="1" kern="1200" dirty="0"/>
            <a:t>Linking the Interests of Families and Teachers (LIFT) </a:t>
          </a:r>
        </a:p>
        <a:p>
          <a:pPr marL="228600" lvl="1" indent="-228600" algn="l" defTabSz="889000">
            <a:lnSpc>
              <a:spcPct val="90000"/>
            </a:lnSpc>
            <a:spcBef>
              <a:spcPct val="0"/>
            </a:spcBef>
            <a:spcAft>
              <a:spcPct val="15000"/>
            </a:spcAft>
            <a:buChar char="•"/>
          </a:pPr>
          <a:r>
            <a:rPr lang="en-US" sz="2000" kern="1200" dirty="0"/>
            <a:t>Eddy, Reid, and </a:t>
          </a:r>
          <a:r>
            <a:rPr lang="en-US" sz="2000" kern="1200" dirty="0" err="1"/>
            <a:t>Fetrow</a:t>
          </a:r>
          <a:r>
            <a:rPr lang="en-US" sz="2000" kern="1200" dirty="0"/>
            <a:t>, 2000</a:t>
          </a:r>
        </a:p>
      </dsp:txBody>
      <dsp:txXfrm>
        <a:off x="6381269" y="0"/>
        <a:ext cx="3848206" cy="50323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919" y="0"/>
          <a:ext cx="4889329" cy="5156200"/>
        </a:xfrm>
        <a:prstGeom prst="roundRect">
          <a:avLst>
            <a:gd name="adj" fmla="val 5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Character Education</a:t>
          </a:r>
        </a:p>
      </dsp:txBody>
      <dsp:txXfrm rot="16200000">
        <a:off x="-1623189" y="1625109"/>
        <a:ext cx="4228084" cy="977865"/>
      </dsp:txXfrm>
    </dsp:sp>
    <dsp:sp modelId="{09A8BDD3-6517-DE4B-9046-2485D0572C1C}">
      <dsp:nvSpPr>
        <dsp:cNvPr id="0" name=""/>
        <dsp:cNvSpPr/>
      </dsp:nvSpPr>
      <dsp:spPr>
        <a:xfrm>
          <a:off x="979785" y="0"/>
          <a:ext cx="3642550"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Positive Action</a:t>
          </a:r>
          <a:br>
            <a:rPr lang="en-US" sz="2400" kern="1200" dirty="0"/>
          </a:br>
          <a:r>
            <a:rPr lang="en-US" sz="2400" kern="1200" dirty="0" err="1"/>
            <a:t>positiveaction.net</a:t>
          </a:r>
          <a:endParaRPr lang="en-US" sz="2400" kern="1200" dirty="0"/>
        </a:p>
        <a:p>
          <a:pPr marL="171450" lvl="1" indent="-171450" algn="l" defTabSz="844550">
            <a:lnSpc>
              <a:spcPct val="90000"/>
            </a:lnSpc>
            <a:spcBef>
              <a:spcPct val="0"/>
            </a:spcBef>
            <a:spcAft>
              <a:spcPct val="15000"/>
            </a:spcAft>
            <a:buChar char="•"/>
          </a:pPr>
          <a:r>
            <a:rPr lang="en-US" sz="1900" kern="1200" dirty="0"/>
            <a:t>Improves academics, behavior, and character</a:t>
          </a:r>
        </a:p>
        <a:p>
          <a:pPr marL="171450" lvl="1" indent="-171450" algn="l" defTabSz="844550">
            <a:lnSpc>
              <a:spcPct val="90000"/>
            </a:lnSpc>
            <a:spcBef>
              <a:spcPct val="0"/>
            </a:spcBef>
            <a:spcAft>
              <a:spcPct val="15000"/>
            </a:spcAft>
            <a:buChar char="•"/>
          </a:pPr>
          <a:r>
            <a:rPr lang="en-US" sz="1900" kern="1200"/>
            <a:t>Curriculum-based approach</a:t>
          </a:r>
          <a:endParaRPr lang="en-US" sz="1900" kern="1200" dirty="0"/>
        </a:p>
        <a:p>
          <a:pPr marL="171450" lvl="1" indent="-171450" algn="l" defTabSz="844550">
            <a:lnSpc>
              <a:spcPct val="90000"/>
            </a:lnSpc>
            <a:spcBef>
              <a:spcPct val="0"/>
            </a:spcBef>
            <a:spcAft>
              <a:spcPct val="15000"/>
            </a:spcAft>
            <a:buChar char="•"/>
          </a:pPr>
          <a:r>
            <a:rPr lang="en-US" sz="1900" kern="1200"/>
            <a:t>Effectively increases positive behaviors and decreases negative behaviors</a:t>
          </a:r>
          <a:endParaRPr lang="en-US" sz="1900" kern="1200" dirty="0"/>
        </a:p>
        <a:p>
          <a:pPr marL="171450" lvl="1" indent="-171450" algn="l" defTabSz="844550">
            <a:lnSpc>
              <a:spcPct val="90000"/>
            </a:lnSpc>
            <a:spcBef>
              <a:spcPct val="0"/>
            </a:spcBef>
            <a:spcAft>
              <a:spcPct val="15000"/>
            </a:spcAft>
            <a:buChar char="•"/>
          </a:pPr>
          <a:r>
            <a:rPr lang="en-US" sz="1900" kern="1200"/>
            <a:t>6-7 units per grade</a:t>
          </a:r>
          <a:endParaRPr lang="en-US" sz="1900" kern="1200" dirty="0"/>
        </a:p>
        <a:p>
          <a:pPr marL="171450" lvl="1" indent="-171450" algn="l" defTabSz="844550">
            <a:lnSpc>
              <a:spcPct val="90000"/>
            </a:lnSpc>
            <a:spcBef>
              <a:spcPct val="0"/>
            </a:spcBef>
            <a:spcAft>
              <a:spcPct val="15000"/>
            </a:spcAft>
            <a:buChar char="•"/>
          </a:pPr>
          <a:r>
            <a:rPr lang="en-US" sz="1900" kern="1200"/>
            <a:t>Optional components:</a:t>
          </a:r>
          <a:endParaRPr lang="en-US" sz="1900" kern="1200" dirty="0"/>
        </a:p>
        <a:p>
          <a:pPr marL="342900" lvl="2" indent="-171450" algn="l" defTabSz="844550">
            <a:lnSpc>
              <a:spcPct val="90000"/>
            </a:lnSpc>
            <a:spcBef>
              <a:spcPct val="0"/>
            </a:spcBef>
            <a:spcAft>
              <a:spcPct val="15000"/>
            </a:spcAft>
            <a:buChar char="•"/>
          </a:pPr>
          <a:r>
            <a:rPr lang="en-US" sz="1900" kern="1200"/>
            <a:t>site-wide climate development</a:t>
          </a:r>
          <a:endParaRPr lang="en-US" sz="1900" kern="1200" dirty="0"/>
        </a:p>
        <a:p>
          <a:pPr marL="342900" lvl="2" indent="-171450" algn="l" defTabSz="844550">
            <a:lnSpc>
              <a:spcPct val="90000"/>
            </a:lnSpc>
            <a:spcBef>
              <a:spcPct val="0"/>
            </a:spcBef>
            <a:spcAft>
              <a:spcPct val="15000"/>
            </a:spcAft>
            <a:buChar char="•"/>
          </a:pPr>
          <a:r>
            <a:rPr lang="en-US" sz="1900" kern="1200"/>
            <a:t>drug education</a:t>
          </a:r>
          <a:endParaRPr lang="en-US" sz="1900" kern="1200" dirty="0"/>
        </a:p>
        <a:p>
          <a:pPr marL="342900" lvl="2" indent="-171450" algn="l" defTabSz="844550">
            <a:lnSpc>
              <a:spcPct val="90000"/>
            </a:lnSpc>
            <a:spcBef>
              <a:spcPct val="0"/>
            </a:spcBef>
            <a:spcAft>
              <a:spcPct val="15000"/>
            </a:spcAft>
            <a:buChar char="•"/>
          </a:pPr>
          <a:r>
            <a:rPr lang="en-US" sz="1900" kern="1200"/>
            <a:t>bullying / conflict resolution</a:t>
          </a:r>
          <a:endParaRPr lang="en-US" sz="1900" kern="1200" dirty="0"/>
        </a:p>
        <a:p>
          <a:pPr marL="342900" lvl="2" indent="-171450" algn="l" defTabSz="844550">
            <a:lnSpc>
              <a:spcPct val="90000"/>
            </a:lnSpc>
            <a:spcBef>
              <a:spcPct val="0"/>
            </a:spcBef>
            <a:spcAft>
              <a:spcPct val="15000"/>
            </a:spcAft>
            <a:buChar char="•"/>
          </a:pPr>
          <a:r>
            <a:rPr lang="en-US" sz="1900" kern="1200"/>
            <a:t>counselor, parent, and family classes</a:t>
          </a:r>
          <a:endParaRPr lang="en-US" sz="1900" kern="1200" dirty="0"/>
        </a:p>
        <a:p>
          <a:pPr marL="342900" lvl="2" indent="-171450" algn="l" defTabSz="844550">
            <a:lnSpc>
              <a:spcPct val="90000"/>
            </a:lnSpc>
            <a:spcBef>
              <a:spcPct val="0"/>
            </a:spcBef>
            <a:spcAft>
              <a:spcPct val="15000"/>
            </a:spcAft>
            <a:buChar char="•"/>
          </a:pPr>
          <a:r>
            <a:rPr lang="en-US" sz="1900" kern="1200"/>
            <a:t>community/coalition components</a:t>
          </a:r>
          <a:endParaRPr lang="en-US" sz="1900" kern="1200" dirty="0"/>
        </a:p>
      </dsp:txBody>
      <dsp:txXfrm>
        <a:off x="979785" y="0"/>
        <a:ext cx="3642550" cy="5156200"/>
      </dsp:txXfrm>
    </dsp:sp>
    <dsp:sp modelId="{F3C6A96E-F343-4D62-AB8C-B87AFD692EEB}">
      <dsp:nvSpPr>
        <dsp:cNvPr id="0" name=""/>
        <dsp:cNvSpPr/>
      </dsp:nvSpPr>
      <dsp:spPr>
        <a:xfrm>
          <a:off x="5062375" y="0"/>
          <a:ext cx="4889329" cy="5156200"/>
        </a:xfrm>
        <a:prstGeom prst="roundRect">
          <a:avLst>
            <a:gd name="adj" fmla="val 5000"/>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Social-emotional</a:t>
          </a:r>
        </a:p>
      </dsp:txBody>
      <dsp:txXfrm rot="16200000">
        <a:off x="3437266" y="1625109"/>
        <a:ext cx="4228084" cy="977865"/>
      </dsp:txXfrm>
    </dsp:sp>
    <dsp:sp modelId="{73B55BA1-7585-4FD9-A886-2869DD70E3B6}">
      <dsp:nvSpPr>
        <dsp:cNvPr id="0" name=""/>
        <dsp:cNvSpPr/>
      </dsp:nvSpPr>
      <dsp:spPr>
        <a:xfrm rot="5400000">
          <a:off x="4707729" y="4056053"/>
          <a:ext cx="758186" cy="733399"/>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8433-8D74-4F23-9DB7-25C88C9C9626}">
      <dsp:nvSpPr>
        <dsp:cNvPr id="0" name=""/>
        <dsp:cNvSpPr/>
      </dsp:nvSpPr>
      <dsp:spPr>
        <a:xfrm>
          <a:off x="6040241" y="0"/>
          <a:ext cx="3642550"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Connect With Kids</a:t>
          </a:r>
          <a:br>
            <a:rPr lang="en-US" sz="2400" kern="1200" dirty="0"/>
          </a:br>
          <a:r>
            <a:rPr lang="en-US" sz="2400" kern="1200" dirty="0"/>
            <a:t>connectwithkids.com</a:t>
          </a:r>
        </a:p>
        <a:p>
          <a:pPr marL="171450" lvl="1" indent="-171450" algn="l" defTabSz="844550">
            <a:lnSpc>
              <a:spcPct val="90000"/>
            </a:lnSpc>
            <a:spcBef>
              <a:spcPct val="0"/>
            </a:spcBef>
            <a:spcAft>
              <a:spcPct val="15000"/>
            </a:spcAft>
            <a:buChar char="•"/>
          </a:pPr>
          <a:r>
            <a:rPr lang="en-US" sz="1900" kern="1200" dirty="0"/>
            <a:t>A curricula using real stories presented through documentary-style videos, non-fiction books,  teaching guides and patent resources. </a:t>
          </a:r>
        </a:p>
        <a:p>
          <a:pPr marL="171450" lvl="1" indent="-171450" algn="l" defTabSz="844550">
            <a:lnSpc>
              <a:spcPct val="90000"/>
            </a:lnSpc>
            <a:spcBef>
              <a:spcPct val="0"/>
            </a:spcBef>
            <a:spcAft>
              <a:spcPct val="15000"/>
            </a:spcAft>
            <a:buChar char="•"/>
          </a:pPr>
          <a:r>
            <a:rPr lang="en-US" sz="1900" kern="1200" dirty="0"/>
            <a:t>Customizable units are:</a:t>
          </a:r>
        </a:p>
        <a:p>
          <a:pPr marL="171450" lvl="1" indent="-171450" algn="l" defTabSz="844550">
            <a:lnSpc>
              <a:spcPct val="90000"/>
            </a:lnSpc>
            <a:spcBef>
              <a:spcPct val="0"/>
            </a:spcBef>
            <a:spcAft>
              <a:spcPct val="15000"/>
            </a:spcAft>
            <a:buChar char="•"/>
          </a:pPr>
          <a:r>
            <a:rPr lang="en-US" sz="1900" kern="1200"/>
            <a:t>Attendance and achievement</a:t>
          </a:r>
        </a:p>
        <a:p>
          <a:pPr marL="171450" lvl="1" indent="-171450" algn="l" defTabSz="844550">
            <a:lnSpc>
              <a:spcPct val="90000"/>
            </a:lnSpc>
            <a:spcBef>
              <a:spcPct val="0"/>
            </a:spcBef>
            <a:spcAft>
              <a:spcPct val="15000"/>
            </a:spcAft>
            <a:buChar char="•"/>
          </a:pPr>
          <a:r>
            <a:rPr lang="en-US" sz="1900" kern="1200" dirty="0"/>
            <a:t>Bullying and violence prevention</a:t>
          </a:r>
        </a:p>
        <a:p>
          <a:pPr marL="171450" lvl="1" indent="-171450" algn="l" defTabSz="844550">
            <a:lnSpc>
              <a:spcPct val="90000"/>
            </a:lnSpc>
            <a:spcBef>
              <a:spcPct val="0"/>
            </a:spcBef>
            <a:spcAft>
              <a:spcPct val="15000"/>
            </a:spcAft>
            <a:buChar char="•"/>
          </a:pPr>
          <a:r>
            <a:rPr lang="en-US" sz="1900" kern="1200" dirty="0"/>
            <a:t>Character and Life skills</a:t>
          </a:r>
        </a:p>
        <a:p>
          <a:pPr marL="171450" lvl="1" indent="-171450" algn="l" defTabSz="844550">
            <a:lnSpc>
              <a:spcPct val="90000"/>
            </a:lnSpc>
            <a:spcBef>
              <a:spcPct val="0"/>
            </a:spcBef>
            <a:spcAft>
              <a:spcPct val="15000"/>
            </a:spcAft>
            <a:buChar char="•"/>
          </a:pPr>
          <a:r>
            <a:rPr lang="en-US" sz="1900" kern="1200" dirty="0"/>
            <a:t>Digital citizenship</a:t>
          </a:r>
        </a:p>
        <a:p>
          <a:pPr marL="171450" lvl="1" indent="-171450" algn="l" defTabSz="844550">
            <a:lnSpc>
              <a:spcPct val="90000"/>
            </a:lnSpc>
            <a:spcBef>
              <a:spcPct val="0"/>
            </a:spcBef>
            <a:spcAft>
              <a:spcPct val="15000"/>
            </a:spcAft>
            <a:buChar char="•"/>
          </a:pPr>
          <a:r>
            <a:rPr lang="en-US" sz="1900" kern="1200" dirty="0"/>
            <a:t>Alcohol and drug prevention</a:t>
          </a:r>
        </a:p>
        <a:p>
          <a:pPr marL="171450" lvl="1" indent="-171450" algn="l" defTabSz="844550">
            <a:lnSpc>
              <a:spcPct val="90000"/>
            </a:lnSpc>
            <a:spcBef>
              <a:spcPct val="0"/>
            </a:spcBef>
            <a:spcAft>
              <a:spcPct val="15000"/>
            </a:spcAft>
            <a:buChar char="•"/>
          </a:pPr>
          <a:r>
            <a:rPr lang="en-US" sz="1900" kern="1200" dirty="0"/>
            <a:t>Health and Wellness</a:t>
          </a:r>
        </a:p>
      </dsp:txBody>
      <dsp:txXfrm>
        <a:off x="6040241" y="0"/>
        <a:ext cx="3642550" cy="5156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8129" y="2365970"/>
          <a:ext cx="2429812" cy="2103834"/>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Fall Externalizing</a:t>
          </a:r>
        </a:p>
      </dsp:txBody>
      <dsp:txXfrm>
        <a:off x="69748" y="2427589"/>
        <a:ext cx="2306574" cy="1980596"/>
      </dsp:txXfrm>
    </dsp:sp>
    <dsp:sp modelId="{4076A3E5-BAA9-4E10-9A81-88B8ED6592DF}">
      <dsp:nvSpPr>
        <dsp:cNvPr id="0" name=""/>
        <dsp:cNvSpPr/>
      </dsp:nvSpPr>
      <dsp:spPr>
        <a:xfrm>
          <a:off x="2680922" y="3116590"/>
          <a:ext cx="515120" cy="602593"/>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680922" y="3237109"/>
        <a:ext cx="360584" cy="361555"/>
      </dsp:txXfrm>
    </dsp:sp>
    <dsp:sp modelId="{C8B629C0-6360-449F-95D1-5959B959F4B8}">
      <dsp:nvSpPr>
        <dsp:cNvPr id="0" name=""/>
        <dsp:cNvSpPr/>
      </dsp:nvSpPr>
      <dsp:spPr>
        <a:xfrm>
          <a:off x="3409866" y="2365970"/>
          <a:ext cx="2429812" cy="2103834"/>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Winter</a:t>
          </a:r>
        </a:p>
      </dsp:txBody>
      <dsp:txXfrm>
        <a:off x="3471485" y="2427589"/>
        <a:ext cx="2306574" cy="1980596"/>
      </dsp:txXfrm>
    </dsp:sp>
    <dsp:sp modelId="{1CD882D0-A02C-4BAD-92CD-44D3AB237FFF}">
      <dsp:nvSpPr>
        <dsp:cNvPr id="0" name=""/>
        <dsp:cNvSpPr/>
      </dsp:nvSpPr>
      <dsp:spPr>
        <a:xfrm>
          <a:off x="6082659" y="3116590"/>
          <a:ext cx="515120" cy="602593"/>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6082659" y="3237109"/>
        <a:ext cx="360584" cy="361555"/>
      </dsp:txXfrm>
    </dsp:sp>
    <dsp:sp modelId="{17243E6C-4922-4C3F-94D7-D2BF1CFD7CE8}">
      <dsp:nvSpPr>
        <dsp:cNvPr id="0" name=""/>
        <dsp:cNvSpPr/>
      </dsp:nvSpPr>
      <dsp:spPr>
        <a:xfrm>
          <a:off x="6811603" y="2365970"/>
          <a:ext cx="2429812" cy="2103834"/>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Suspensions</a:t>
          </a:r>
        </a:p>
      </dsp:txBody>
      <dsp:txXfrm>
        <a:off x="6873222" y="2427589"/>
        <a:ext cx="2306574" cy="19805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6/18/25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dc.gov/mmwr/pdf/ss/ss630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1</a:t>
            </a:fld>
            <a:endParaRPr lang="en-US"/>
          </a:p>
        </p:txBody>
      </p:sp>
    </p:spTree>
    <p:extLst>
      <p:ext uri="{BB962C8B-B14F-4D97-AF65-F5344CB8AC3E}">
        <p14:creationId xmlns:p14="http://schemas.microsoft.com/office/powerpoint/2010/main" val="3425860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Many students struggle academically, not just students with EBD!</a:t>
            </a:r>
          </a:p>
          <a:p>
            <a:r>
              <a:rPr lang="en-US" dirty="0"/>
              <a:t>Sources: </a:t>
            </a:r>
          </a:p>
          <a:p>
            <a:r>
              <a:rPr lang="en-US" dirty="0"/>
              <a:t>https://</a:t>
            </a:r>
            <a:r>
              <a:rPr lang="en-US" dirty="0" err="1"/>
              <a:t>www.nationsreportcard.gov</a:t>
            </a:r>
            <a:r>
              <a:rPr lang="en-US" dirty="0"/>
              <a:t>/mathematics/nation/achievement/?grade=4</a:t>
            </a:r>
          </a:p>
          <a:p>
            <a:r>
              <a:rPr lang="en-US" dirty="0"/>
              <a:t>https://</a:t>
            </a:r>
            <a:r>
              <a:rPr lang="en-US" dirty="0" err="1"/>
              <a:t>www.nationsreportcard.gov</a:t>
            </a:r>
            <a:r>
              <a:rPr lang="en-US" dirty="0"/>
              <a:t>/reading/nation/achievement/?grade=12</a:t>
            </a:r>
          </a:p>
        </p:txBody>
      </p:sp>
      <p:sp>
        <p:nvSpPr>
          <p:cNvPr id="4" name="Slide Number Placeholder 3"/>
          <p:cNvSpPr>
            <a:spLocks noGrp="1"/>
          </p:cNvSpPr>
          <p:nvPr>
            <p:ph type="sldNum" sz="quarter" idx="10"/>
          </p:nvPr>
        </p:nvSpPr>
        <p:spPr/>
        <p:txBody>
          <a:bodyPr/>
          <a:lstStyle/>
          <a:p>
            <a:fld id="{05F8F4C2-8D1B-4152-9155-7910E1606850}" type="slidenum">
              <a:rPr lang="en-US" smtClean="0"/>
              <a:t>10</a:t>
            </a:fld>
            <a:endParaRPr lang="en-US"/>
          </a:p>
        </p:txBody>
      </p:sp>
    </p:spTree>
    <p:extLst>
      <p:ext uri="{BB962C8B-B14F-4D97-AF65-F5344CB8AC3E}">
        <p14:creationId xmlns:p14="http://schemas.microsoft.com/office/powerpoint/2010/main" val="3125590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11</a:t>
            </a:fld>
            <a:endParaRPr lang="en-US"/>
          </a:p>
        </p:txBody>
      </p:sp>
    </p:spTree>
    <p:extLst>
      <p:ext uri="{BB962C8B-B14F-4D97-AF65-F5344CB8AC3E}">
        <p14:creationId xmlns:p14="http://schemas.microsoft.com/office/powerpoint/2010/main" val="181539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414191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13</a:t>
            </a:fld>
            <a:endParaRPr lang="en-US"/>
          </a:p>
        </p:txBody>
      </p:sp>
    </p:spTree>
    <p:extLst>
      <p:ext uri="{BB962C8B-B14F-4D97-AF65-F5344CB8AC3E}">
        <p14:creationId xmlns:p14="http://schemas.microsoft.com/office/powerpoint/2010/main" val="1503557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34147" name="Notes Placeholder 2"/>
          <p:cNvSpPr>
            <a:spLocks noGrp="1"/>
          </p:cNvSpPr>
          <p:nvPr>
            <p:ph type="body" idx="1"/>
          </p:nvPr>
        </p:nvSpPr>
        <p:spPr bwMode="auto"/>
        <p:txBody>
          <a:bodyPr wrap="square" numCol="1" anchor="t" anchorCtr="0" compatLnSpc="1">
            <a:prstTxWarp prst="textNoShape">
              <a:avLst/>
            </a:prstTxWarp>
          </a:bodyPr>
          <a:lstStyle/>
          <a:p>
            <a:pPr marL="230411" indent="-230411">
              <a:spcBef>
                <a:spcPct val="0"/>
              </a:spcBef>
              <a:defRPr/>
            </a:pPr>
            <a:r>
              <a:rPr lang="en-US" dirty="0"/>
              <a:t>Asst. Secretary for the Office of Special </a:t>
            </a:r>
            <a:r>
              <a:rPr lang="en-US" dirty="0" err="1"/>
              <a:t>Educaiton</a:t>
            </a:r>
            <a:r>
              <a:rPr lang="en-US" dirty="0"/>
              <a:t> and Rehabilitation of the US DOE, Michael Yudin in 2014 said we have to pay as much attention to student’s social and behavioral needs as we do academics.</a:t>
            </a:r>
          </a:p>
        </p:txBody>
      </p:sp>
      <p:sp>
        <p:nvSpPr>
          <p:cNvPr id="110596" name="Slide Number Placeholder 4"/>
          <p:cNvSpPr>
            <a:spLocks noGrp="1"/>
          </p:cNvSpPr>
          <p:nvPr>
            <p:ph type="sldNum" sz="quarter" idx="4294967295"/>
          </p:nvPr>
        </p:nvSpPr>
        <p:spPr bwMode="auto">
          <a:xfrm>
            <a:off x="3884415" y="8685896"/>
            <a:ext cx="2972098" cy="456595"/>
          </a:xfrm>
          <a:prstGeom prst="rect">
            <a:avLst/>
          </a:prstGeom>
          <a:noFill/>
          <a:ln>
            <a:miter lim="800000"/>
            <a:headEnd/>
            <a:tailEnd/>
          </a:ln>
        </p:spPr>
        <p:txBody>
          <a:bodyPr lIns="87313" tIns="43657" rIns="87313" bIns="43657"/>
          <a:lstStyle/>
          <a:p>
            <a:fld id="{1C8B2396-7DFD-4E4C-A483-5FDB34D56F33}" type="slidenum">
              <a:rPr lang="en-US"/>
              <a:pPr/>
              <a:t>14</a:t>
            </a:fld>
            <a:endParaRPr lang="en-US"/>
          </a:p>
        </p:txBody>
      </p:sp>
    </p:spTree>
    <p:extLst>
      <p:ext uri="{BB962C8B-B14F-4D97-AF65-F5344CB8AC3E}">
        <p14:creationId xmlns:p14="http://schemas.microsoft.com/office/powerpoint/2010/main" val="1981548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marL="230411" indent="-230411">
              <a:spcBef>
                <a:spcPct val="0"/>
              </a:spcBef>
            </a:pPr>
            <a:endParaRPr lang="en-US"/>
          </a:p>
        </p:txBody>
      </p:sp>
      <p:sp>
        <p:nvSpPr>
          <p:cNvPr id="111620" name="Slide Number Placeholder 4"/>
          <p:cNvSpPr>
            <a:spLocks noGrp="1"/>
          </p:cNvSpPr>
          <p:nvPr>
            <p:ph type="sldNum" sz="quarter" idx="4294967295"/>
          </p:nvPr>
        </p:nvSpPr>
        <p:spPr bwMode="auto">
          <a:xfrm>
            <a:off x="3884415" y="8685896"/>
            <a:ext cx="2972098" cy="456595"/>
          </a:xfrm>
          <a:prstGeom prst="rect">
            <a:avLst/>
          </a:prstGeom>
          <a:noFill/>
          <a:ln>
            <a:miter lim="800000"/>
            <a:headEnd/>
            <a:tailEnd/>
          </a:ln>
        </p:spPr>
        <p:txBody>
          <a:bodyPr lIns="87313" tIns="43657" rIns="87313" bIns="43657"/>
          <a:lstStyle/>
          <a:p>
            <a:fld id="{CD24EC66-48B9-4C2E-AD62-15DEA38A38BF}" type="slidenum">
              <a:rPr lang="en-US"/>
              <a:pPr/>
              <a:t>15</a:t>
            </a:fld>
            <a:endParaRPr lang="en-US"/>
          </a:p>
        </p:txBody>
      </p:sp>
    </p:spTree>
    <p:extLst>
      <p:ext uri="{BB962C8B-B14F-4D97-AF65-F5344CB8AC3E}">
        <p14:creationId xmlns:p14="http://schemas.microsoft.com/office/powerpoint/2010/main" val="1774021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41156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17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66" indent="-228566">
              <a:lnSpc>
                <a:spcPct val="80000"/>
              </a:lnSpc>
            </a:pPr>
            <a:r>
              <a:rPr lang="en-US" sz="1000" b="1"/>
              <a:t>10 min</a:t>
            </a:r>
            <a:endParaRPr lang="en-US" sz="1000"/>
          </a:p>
        </p:txBody>
      </p:sp>
    </p:spTree>
    <p:extLst>
      <p:ext uri="{BB962C8B-B14F-4D97-AF65-F5344CB8AC3E}">
        <p14:creationId xmlns:p14="http://schemas.microsoft.com/office/powerpoint/2010/main" val="245538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145193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347489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Instructions: Insert the name of the participating</a:t>
            </a:r>
            <a:r>
              <a:rPr lang="en-US" baseline="0"/>
              <a:t> schools and districts.</a:t>
            </a:r>
            <a:endParaRPr lang="en-US"/>
          </a:p>
          <a:p>
            <a:r>
              <a:rPr lang="en-US"/>
              <a:t>Participating school</a:t>
            </a:r>
            <a:r>
              <a:rPr lang="en-US" baseline="0"/>
              <a:t> district(s) logos can be added as well.</a:t>
            </a:r>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2</a:t>
            </a:fld>
            <a:endParaRPr lang="en-US"/>
          </a:p>
        </p:txBody>
      </p:sp>
    </p:spTree>
    <p:extLst>
      <p:ext uri="{BB962C8B-B14F-4D97-AF65-F5344CB8AC3E}">
        <p14:creationId xmlns:p14="http://schemas.microsoft.com/office/powerpoint/2010/main" val="147541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20</a:t>
            </a:fld>
            <a:endParaRPr lang="en-US"/>
          </a:p>
        </p:txBody>
      </p:sp>
    </p:spTree>
    <p:extLst>
      <p:ext uri="{BB962C8B-B14F-4D97-AF65-F5344CB8AC3E}">
        <p14:creationId xmlns:p14="http://schemas.microsoft.com/office/powerpoint/2010/main" val="398638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21</a:t>
            </a:fld>
            <a:endParaRPr lang="en-US"/>
          </a:p>
        </p:txBody>
      </p:sp>
    </p:spTree>
    <p:extLst>
      <p:ext uri="{BB962C8B-B14F-4D97-AF65-F5344CB8AC3E}">
        <p14:creationId xmlns:p14="http://schemas.microsoft.com/office/powerpoint/2010/main" val="1380934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22</a:t>
            </a:fld>
            <a:endParaRPr lang="en-US"/>
          </a:p>
        </p:txBody>
      </p:sp>
    </p:spTree>
    <p:extLst>
      <p:ext uri="{BB962C8B-B14F-4D97-AF65-F5344CB8AC3E}">
        <p14:creationId xmlns:p14="http://schemas.microsoft.com/office/powerpoint/2010/main" val="2274799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1791553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24</a:t>
            </a:fld>
            <a:endParaRPr lang="en-US"/>
          </a:p>
        </p:txBody>
      </p:sp>
    </p:spTree>
    <p:extLst>
      <p:ext uri="{BB962C8B-B14F-4D97-AF65-F5344CB8AC3E}">
        <p14:creationId xmlns:p14="http://schemas.microsoft.com/office/powerpoint/2010/main" val="3318143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25</a:t>
            </a:fld>
            <a:endParaRPr lang="en-US"/>
          </a:p>
        </p:txBody>
      </p:sp>
    </p:spTree>
    <p:extLst>
      <p:ext uri="{BB962C8B-B14F-4D97-AF65-F5344CB8AC3E}">
        <p14:creationId xmlns:p14="http://schemas.microsoft.com/office/powerpoint/2010/main" val="3101962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26</a:t>
            </a:fld>
            <a:endParaRPr lang="en-US"/>
          </a:p>
        </p:txBody>
      </p:sp>
    </p:spTree>
    <p:extLst>
      <p:ext uri="{BB962C8B-B14F-4D97-AF65-F5344CB8AC3E}">
        <p14:creationId xmlns:p14="http://schemas.microsoft.com/office/powerpoint/2010/main" val="2468522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27</a:t>
            </a:fld>
            <a:endParaRPr lang="en-US"/>
          </a:p>
        </p:txBody>
      </p:sp>
    </p:spTree>
    <p:extLst>
      <p:ext uri="{BB962C8B-B14F-4D97-AF65-F5344CB8AC3E}">
        <p14:creationId xmlns:p14="http://schemas.microsoft.com/office/powerpoint/2010/main" val="353575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85800" y="1143000"/>
            <a:ext cx="5486400" cy="30861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29689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685800" y="1143000"/>
            <a:ext cx="5486400" cy="30861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074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87828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solidFill>
                  <a:schemeClr val="bg2"/>
                </a:solidFill>
                <a:ea typeface="ＭＳ Ｐゴシック" pitchFamily="34" charset="-128"/>
              </a:rPr>
              <a:t>Sources: </a:t>
            </a:r>
            <a:r>
              <a:rPr lang="en-US" sz="1200" dirty="0">
                <a:solidFill>
                  <a:schemeClr val="bg2"/>
                </a:solidFill>
              </a:rPr>
              <a:t>Committee for Children (1992). </a:t>
            </a:r>
            <a:r>
              <a:rPr lang="en-US" sz="1200" i="1" dirty="0">
                <a:solidFill>
                  <a:schemeClr val="bg2"/>
                </a:solidFill>
              </a:rPr>
              <a:t>Second Step: A violence prevention curriculum grades 1-3. </a:t>
            </a:r>
            <a:r>
              <a:rPr lang="en-US" sz="1200" dirty="0">
                <a:solidFill>
                  <a:schemeClr val="bg2"/>
                </a:solidFill>
              </a:rPr>
              <a:t>Seattle, WA: Author. </a:t>
            </a:r>
          </a:p>
          <a:p>
            <a:r>
              <a:rPr lang="en-US" sz="1200" dirty="0">
                <a:solidFill>
                  <a:schemeClr val="bg2"/>
                </a:solidFill>
              </a:rPr>
              <a:t>Eddy, J. M., Reid, J. B., &amp; Fetrow, R. A. (2000). An elementary school-based prevention program targeting modifiable antecedents of youth delinquency and violence: Linking the interests of families and teachers (LIFT). </a:t>
            </a:r>
            <a:r>
              <a:rPr lang="en-US" sz="1200" i="1" dirty="0">
                <a:solidFill>
                  <a:schemeClr val="bg2"/>
                </a:solidFill>
              </a:rPr>
              <a:t>Journal of Emotional and Behavioral Disorders, 8</a:t>
            </a:r>
            <a:r>
              <a:rPr lang="en-US" sz="1200" dirty="0">
                <a:solidFill>
                  <a:schemeClr val="bg2"/>
                </a:solidFill>
              </a:rPr>
              <a:t>, 165-176. </a:t>
            </a:r>
          </a:p>
          <a:p>
            <a:r>
              <a:rPr lang="en-US" sz="1200" dirty="0">
                <a:solidFill>
                  <a:schemeClr val="bg2"/>
                </a:solidFill>
              </a:rPr>
              <a:t>Elliott, S. N., &amp; Gresham, F. M. (2007). </a:t>
            </a:r>
            <a:r>
              <a:rPr lang="en-US" sz="1200" i="1" dirty="0">
                <a:solidFill>
                  <a:schemeClr val="bg2"/>
                </a:solidFill>
              </a:rPr>
              <a:t>Social Skills Improvement System: </a:t>
            </a:r>
            <a:r>
              <a:rPr lang="en-US" sz="1200" i="1" dirty="0" err="1">
                <a:solidFill>
                  <a:schemeClr val="bg2"/>
                </a:solidFill>
              </a:rPr>
              <a:t>Classwide</a:t>
            </a:r>
            <a:r>
              <a:rPr lang="en-US" sz="1200" i="1" dirty="0">
                <a:solidFill>
                  <a:schemeClr val="bg2"/>
                </a:solidFill>
              </a:rPr>
              <a:t> intervention program teacher’s guide. </a:t>
            </a:r>
            <a:r>
              <a:rPr lang="en-US" sz="1200" dirty="0">
                <a:solidFill>
                  <a:schemeClr val="bg2"/>
                </a:solidFill>
              </a:rPr>
              <a:t>Bloomington, MN: Pearson Assessments.</a:t>
            </a:r>
            <a:endParaRPr lang="en-US" sz="1200" dirty="0">
              <a:solidFill>
                <a:schemeClr val="bg2"/>
              </a:solidFill>
              <a:ea typeface="ＭＳ Ｐゴシック" pitchFamily="34" charset="-128"/>
            </a:endParaRPr>
          </a:p>
        </p:txBody>
      </p:sp>
      <p:sp>
        <p:nvSpPr>
          <p:cNvPr id="4" name="Slide Number Placeholder 3"/>
          <p:cNvSpPr>
            <a:spLocks noGrp="1"/>
          </p:cNvSpPr>
          <p:nvPr>
            <p:ph type="sldNum" sz="quarter" idx="10"/>
          </p:nvPr>
        </p:nvSpPr>
        <p:spPr/>
        <p:txBody>
          <a:bodyPr/>
          <a:lstStyle/>
          <a:p>
            <a:fld id="{20DA3AB6-5E8F-47A7-B913-009C7BBF0262}" type="slidenum">
              <a:rPr lang="en-US" smtClean="0"/>
              <a:t>30</a:t>
            </a:fld>
            <a:endParaRPr lang="en-US"/>
          </a:p>
        </p:txBody>
      </p:sp>
    </p:spTree>
    <p:extLst>
      <p:ext uri="{BB962C8B-B14F-4D97-AF65-F5344CB8AC3E}">
        <p14:creationId xmlns:p14="http://schemas.microsoft.com/office/powerpoint/2010/main" val="3969822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D10193-3655-4282-9789-3EED2AB7E79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079965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685800" y="1143000"/>
            <a:ext cx="5486400" cy="30861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30407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395288" y="692150"/>
            <a:ext cx="6072187" cy="341630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5" tIns="45528" rIns="92685" bIns="45528"/>
          <a:lstStyle/>
          <a:p>
            <a:endParaRPr lang="en-US" altLang="en-US"/>
          </a:p>
        </p:txBody>
      </p:sp>
    </p:spTree>
    <p:extLst>
      <p:ext uri="{BB962C8B-B14F-4D97-AF65-F5344CB8AC3E}">
        <p14:creationId xmlns:p14="http://schemas.microsoft.com/office/powerpoint/2010/main" val="2428075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95288" y="692150"/>
            <a:ext cx="6072187" cy="34163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4" tIns="45527" rIns="92684" bIns="45527"/>
          <a:lstStyle/>
          <a:p>
            <a:endParaRPr lang="en-US" altLang="en-US"/>
          </a:p>
        </p:txBody>
      </p:sp>
    </p:spTree>
    <p:extLst>
      <p:ext uri="{BB962C8B-B14F-4D97-AF65-F5344CB8AC3E}">
        <p14:creationId xmlns:p14="http://schemas.microsoft.com/office/powerpoint/2010/main" val="1216134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25070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Results:</a:t>
            </a:r>
          </a:p>
          <a:p>
            <a:r>
              <a:rPr lang="en-US" sz="1200" b="1" dirty="0">
                <a:solidFill>
                  <a:schemeClr val="accent1"/>
                </a:solidFill>
              </a:rPr>
              <a:t>Reduction in ODRs</a:t>
            </a:r>
            <a:r>
              <a:rPr lang="en-US" sz="1200" dirty="0">
                <a:solidFill>
                  <a:schemeClr val="accent1"/>
                </a:solidFill>
              </a:rPr>
              <a:t>: </a:t>
            </a:r>
            <a:r>
              <a:rPr lang="en-US" sz="1200" dirty="0"/>
              <a:t>Significant reduction percentage and rate of students earning ODRs. Fewer ODRs per 100 students per day relative to the national SWIS data for elementary schools. </a:t>
            </a:r>
          </a:p>
          <a:p>
            <a:r>
              <a:rPr lang="en-US" sz="1200" b="1" dirty="0">
                <a:solidFill>
                  <a:schemeClr val="accent1"/>
                </a:solidFill>
              </a:rPr>
              <a:t>Reduction in Suspensions</a:t>
            </a:r>
            <a:r>
              <a:rPr lang="en-US" sz="1200" dirty="0">
                <a:solidFill>
                  <a:schemeClr val="accent1"/>
                </a:solidFill>
              </a:rPr>
              <a:t>: </a:t>
            </a:r>
            <a:r>
              <a:rPr lang="en-US" sz="1200" dirty="0"/>
              <a:t>Percentage of suspensions dropped significantly over time for schools implementing PBIS, but not for the comparison schools.</a:t>
            </a:r>
          </a:p>
          <a:p>
            <a:r>
              <a:rPr lang="en-US" sz="1200" b="1" dirty="0">
                <a:solidFill>
                  <a:schemeClr val="accent1"/>
                </a:solidFill>
              </a:rPr>
              <a:t>Increase in Academics</a:t>
            </a:r>
            <a:r>
              <a:rPr lang="en-US" sz="1200" dirty="0">
                <a:solidFill>
                  <a:schemeClr val="accent1"/>
                </a:solidFill>
              </a:rPr>
              <a:t>: </a:t>
            </a:r>
            <a:r>
              <a:rPr lang="en-US" sz="1200" dirty="0"/>
              <a:t>5th graders in PBIS schools increased in mathematics on the state of Maryland assessment in contrast to the comparison schools.  “Theorized that training in SWPBIS may translate into academic outcomes for students by reducing the rates of behavior problems in the classroom, which could increase opportunities for learning (Scott &amp; Barrett, 2004)”</a:t>
            </a:r>
          </a:p>
          <a:p>
            <a:endParaRPr lang="en-US" dirty="0"/>
          </a:p>
          <a:p>
            <a:r>
              <a:rPr lang="en-US" b="1" dirty="0"/>
              <a:t>References to</a:t>
            </a:r>
            <a:r>
              <a:rPr lang="en-US" baseline="0" dirty="0"/>
              <a:t> </a:t>
            </a:r>
            <a:r>
              <a:rPr lang="en-US" b="1" dirty="0"/>
              <a:t>newer Bradshaw studies:</a:t>
            </a:r>
          </a:p>
          <a:p>
            <a:r>
              <a:rPr lang="en-US" sz="1200" dirty="0"/>
              <a:t>Pas, E. T., Ryoo, J. H., Musci, R. J., &amp; Bradshaw, C. P. (2019). A state-wide quasi-experimental effectiveness study of the scale-up of school-wide Positive Behavioral Interventions and Supports. </a:t>
            </a:r>
            <a:r>
              <a:rPr lang="en-US" sz="1200" i="1" dirty="0"/>
              <a:t>Journal of school psychology</a:t>
            </a:r>
            <a:r>
              <a:rPr lang="en-US" sz="1200" dirty="0"/>
              <a:t>, </a:t>
            </a:r>
            <a:r>
              <a:rPr lang="en-US" sz="1200" i="1" dirty="0"/>
              <a:t>73</a:t>
            </a:r>
            <a:r>
              <a:rPr lang="en-US" sz="1200" dirty="0"/>
              <a:t>, 41-55.</a:t>
            </a:r>
          </a:p>
          <a:p>
            <a:endParaRPr lang="en-US" sz="1200" dirty="0"/>
          </a:p>
          <a:p>
            <a:r>
              <a:rPr lang="en-US" sz="1200" dirty="0"/>
              <a:t>Pas, E. T., Waasdorp, T. E., &amp; Bradshaw, C. P. (2015). Examining contextual influences on classroom-based implementation of positive behavior support strategies: Findings from a randomized controlled effectiveness trial. Prevention Science, 16(8), 1096-1106.</a:t>
            </a:r>
          </a:p>
          <a:p>
            <a:endParaRPr lang="en-US" sz="1200" dirty="0"/>
          </a:p>
          <a:p>
            <a:r>
              <a:rPr lang="en-US" sz="1200" dirty="0"/>
              <a:t>Bradshaw, C. P., Waasdorp, T. E., &amp; Leaf, P. J. (2015). Examining variation in the impact of school-wide positive behavioral interventions and supports: Findings from a randomized controlled effectiveness trial. Journal of Educational Psychology, 107(2), 546.</a:t>
            </a:r>
          </a:p>
          <a:p>
            <a:endParaRPr lang="en-US" sz="1200" dirty="0"/>
          </a:p>
          <a:p>
            <a:r>
              <a:rPr lang="en-US" sz="1200" dirty="0"/>
              <a:t>Waasdorp, T. E., Bradshaw, C. P., &amp; Leaf, P. J. (2012). The impact of schoolwide positive behavioral interventions and supports on bullying and peer rejection: A randomized controlled effectiveness trial. Archives of pediatrics &amp; adolescent medicine, 166(2), 149-156.</a:t>
            </a:r>
          </a:p>
        </p:txBody>
      </p:sp>
      <p:sp>
        <p:nvSpPr>
          <p:cNvPr id="4" name="Slide Number Placeholder 3"/>
          <p:cNvSpPr>
            <a:spLocks noGrp="1"/>
          </p:cNvSpPr>
          <p:nvPr>
            <p:ph type="sldNum" sz="quarter" idx="10"/>
          </p:nvPr>
        </p:nvSpPr>
        <p:spPr/>
        <p:txBody>
          <a:bodyPr/>
          <a:lstStyle/>
          <a:p>
            <a:fld id="{5C999F6D-B257-4369-B1F2-ED7C57692F43}" type="slidenum">
              <a:rPr lang="en-US" smtClean="0"/>
              <a:t>36</a:t>
            </a:fld>
            <a:endParaRPr lang="en-US"/>
          </a:p>
        </p:txBody>
      </p:sp>
    </p:spTree>
    <p:extLst>
      <p:ext uri="{BB962C8B-B14F-4D97-AF65-F5344CB8AC3E}">
        <p14:creationId xmlns:p14="http://schemas.microsoft.com/office/powerpoint/2010/main" val="171291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357756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999F6D-B257-4369-B1F2-ED7C57692F43}" type="slidenum">
              <a:rPr lang="en-US" smtClean="0"/>
              <a:t>38</a:t>
            </a:fld>
            <a:endParaRPr lang="en-US"/>
          </a:p>
        </p:txBody>
      </p:sp>
    </p:spTree>
    <p:extLst>
      <p:ext uri="{BB962C8B-B14F-4D97-AF65-F5344CB8AC3E}">
        <p14:creationId xmlns:p14="http://schemas.microsoft.com/office/powerpoint/2010/main" val="539830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80000"/>
              </a:lnSpc>
            </a:pPr>
            <a:endParaRPr lang="en-US" sz="1800" dirty="0"/>
          </a:p>
        </p:txBody>
      </p:sp>
      <p:sp>
        <p:nvSpPr>
          <p:cNvPr id="4" name="Slide Number Placeholder 3"/>
          <p:cNvSpPr>
            <a:spLocks noGrp="1"/>
          </p:cNvSpPr>
          <p:nvPr>
            <p:ph type="sldNum" sz="quarter" idx="10"/>
          </p:nvPr>
        </p:nvSpPr>
        <p:spPr/>
        <p:txBody>
          <a:bodyPr/>
          <a:lstStyle/>
          <a:p>
            <a:fld id="{20DA3AB6-5E8F-47A7-B913-009C7BBF0262}" type="slidenum">
              <a:rPr lang="en-US" smtClean="0"/>
              <a:t>39</a:t>
            </a:fld>
            <a:endParaRPr lang="en-US"/>
          </a:p>
        </p:txBody>
      </p:sp>
    </p:spTree>
    <p:extLst>
      <p:ext uri="{BB962C8B-B14F-4D97-AF65-F5344CB8AC3E}">
        <p14:creationId xmlns:p14="http://schemas.microsoft.com/office/powerpoint/2010/main" val="241024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6EB8-FAD6-3FCF-92C2-BAB973F14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68504-7D3D-A051-0454-7C3250797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3874D-C138-E709-CB07-82A3DCF611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409EC5-83F2-0BFF-3287-96127AF32C6A}"/>
              </a:ext>
            </a:extLst>
          </p:cNvPr>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2321051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05F8F4C2-8D1B-4152-9155-7910E1606850}" type="slidenum">
              <a:rPr lang="en-US" smtClean="0"/>
              <a:t>40</a:t>
            </a:fld>
            <a:endParaRPr lang="en-US"/>
          </a:p>
        </p:txBody>
      </p:sp>
    </p:spTree>
    <p:extLst>
      <p:ext uri="{BB962C8B-B14F-4D97-AF65-F5344CB8AC3E}">
        <p14:creationId xmlns:p14="http://schemas.microsoft.com/office/powerpoint/2010/main" val="3212093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a:p>
        </p:txBody>
      </p:sp>
      <p:sp>
        <p:nvSpPr>
          <p:cNvPr id="116740" name="Slide Number Placeholder 3"/>
          <p:cNvSpPr>
            <a:spLocks noGrp="1"/>
          </p:cNvSpPr>
          <p:nvPr>
            <p:ph type="sldNum" sz="quarter" idx="4294967295"/>
          </p:nvPr>
        </p:nvSpPr>
        <p:spPr bwMode="auto">
          <a:xfrm>
            <a:off x="3884415" y="8685896"/>
            <a:ext cx="2972098" cy="456595"/>
          </a:xfrm>
          <a:prstGeom prst="rect">
            <a:avLst/>
          </a:prstGeom>
          <a:noFill/>
          <a:ln>
            <a:miter lim="800000"/>
            <a:headEnd/>
            <a:tailEnd/>
          </a:ln>
        </p:spPr>
        <p:txBody>
          <a:bodyPr lIns="87313" tIns="43657" rIns="87313" bIns="43657"/>
          <a:lstStyle/>
          <a:p>
            <a:fld id="{20BC0C22-96D6-4BA9-B6D8-672B0FBAE201}" type="slidenum">
              <a:rPr lang="en-US"/>
              <a:pPr/>
              <a:t>41</a:t>
            </a:fld>
            <a:endParaRPr lang="en-US"/>
          </a:p>
        </p:txBody>
      </p:sp>
    </p:spTree>
    <p:extLst>
      <p:ext uri="{BB962C8B-B14F-4D97-AF65-F5344CB8AC3E}">
        <p14:creationId xmlns:p14="http://schemas.microsoft.com/office/powerpoint/2010/main" val="2139788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57699" name="Notes Placeholder 2"/>
          <p:cNvSpPr>
            <a:spLocks noGrp="1"/>
          </p:cNvSpPr>
          <p:nvPr>
            <p:ph type="body" idx="1"/>
          </p:nvPr>
        </p:nvSpPr>
        <p:spPr bwMode="auto"/>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a:solidFill>
                <a:schemeClr val="bg1">
                  <a:lumMod val="50000"/>
                </a:schemeClr>
              </a:solidFill>
              <a:ea typeface="ＭＳ Ｐゴシック" pitchFamily="34" charset="-128"/>
            </a:endParaRPr>
          </a:p>
        </p:txBody>
      </p:sp>
      <p:sp>
        <p:nvSpPr>
          <p:cNvPr id="135172" name="Slide Number Placeholder 4"/>
          <p:cNvSpPr>
            <a:spLocks noGrp="1"/>
          </p:cNvSpPr>
          <p:nvPr>
            <p:ph type="sldNum" sz="quarter" idx="4294967295"/>
          </p:nvPr>
        </p:nvSpPr>
        <p:spPr bwMode="auto">
          <a:xfrm>
            <a:off x="3884415" y="8685896"/>
            <a:ext cx="2972098" cy="456595"/>
          </a:xfrm>
          <a:prstGeom prst="rect">
            <a:avLst/>
          </a:prstGeom>
          <a:noFill/>
          <a:ln>
            <a:miter lim="800000"/>
            <a:headEnd/>
            <a:tailEnd/>
          </a:ln>
        </p:spPr>
        <p:txBody>
          <a:bodyPr lIns="87313" tIns="43657" rIns="87313" bIns="43657"/>
          <a:lstStyle/>
          <a:p>
            <a:fld id="{66642DCC-6AAE-43AE-A2A4-C6357AE58E7E}" type="slidenum">
              <a:rPr lang="en-US">
                <a:ea typeface="MS PGothic" pitchFamily="34" charset="-128"/>
              </a:rPr>
              <a:pPr/>
              <a:t>42</a:t>
            </a:fld>
            <a:endParaRPr lang="en-US">
              <a:ea typeface="MS PGothic" pitchFamily="34" charset="-128"/>
            </a:endParaRPr>
          </a:p>
        </p:txBody>
      </p:sp>
    </p:spTree>
    <p:extLst>
      <p:ext uri="{BB962C8B-B14F-4D97-AF65-F5344CB8AC3E}">
        <p14:creationId xmlns:p14="http://schemas.microsoft.com/office/powerpoint/2010/main" val="831925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endParaRPr lang="en-US"/>
          </a:p>
        </p:txBody>
      </p:sp>
      <p:sp>
        <p:nvSpPr>
          <p:cNvPr id="150532" name="Slide Number Placeholder 3"/>
          <p:cNvSpPr>
            <a:spLocks noGrp="1"/>
          </p:cNvSpPr>
          <p:nvPr>
            <p:ph type="sldNum" sz="quarter" idx="4294967295"/>
          </p:nvPr>
        </p:nvSpPr>
        <p:spPr bwMode="auto">
          <a:xfrm>
            <a:off x="3884415" y="8685896"/>
            <a:ext cx="2972098" cy="456595"/>
          </a:xfrm>
          <a:prstGeom prst="rect">
            <a:avLst/>
          </a:prstGeom>
          <a:noFill/>
          <a:ln>
            <a:miter lim="800000"/>
            <a:headEnd/>
            <a:tailEnd/>
          </a:ln>
        </p:spPr>
        <p:txBody>
          <a:bodyPr lIns="87313" tIns="43657" rIns="87313" bIns="43657"/>
          <a:lstStyle/>
          <a:p>
            <a:fld id="{701C4A89-EF9C-4B52-888F-C278026DFA11}" type="slidenum">
              <a:rPr lang="en-US"/>
              <a:pPr/>
              <a:t>43</a:t>
            </a:fld>
            <a:endParaRPr lang="en-US"/>
          </a:p>
        </p:txBody>
      </p:sp>
    </p:spTree>
    <p:extLst>
      <p:ext uri="{BB962C8B-B14F-4D97-AF65-F5344CB8AC3E}">
        <p14:creationId xmlns:p14="http://schemas.microsoft.com/office/powerpoint/2010/main" val="309349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44</a:t>
            </a:fld>
            <a:endParaRPr lang="en-US"/>
          </a:p>
        </p:txBody>
      </p:sp>
    </p:spTree>
    <p:extLst>
      <p:ext uri="{BB962C8B-B14F-4D97-AF65-F5344CB8AC3E}">
        <p14:creationId xmlns:p14="http://schemas.microsoft.com/office/powerpoint/2010/main" val="1366403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685800" y="1143000"/>
            <a:ext cx="5486400" cy="3086100"/>
          </a:xfrm>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lumMod val="50000"/>
                </a:schemeClr>
              </a:solidFill>
              <a:ea typeface="ＭＳ Ｐゴシック" pitchFamily="34" charset="-128"/>
            </a:endParaRPr>
          </a:p>
        </p:txBody>
      </p:sp>
      <p:sp>
        <p:nvSpPr>
          <p:cNvPr id="604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61">
              <a:defRPr>
                <a:solidFill>
                  <a:schemeClr val="tx1"/>
                </a:solidFill>
                <a:latin typeface="Arial" charset="0"/>
              </a:defRPr>
            </a:lvl1pPr>
            <a:lvl2pPr marL="727486" indent="-278843" defTabSz="912861">
              <a:defRPr>
                <a:solidFill>
                  <a:schemeClr val="tx1"/>
                </a:solidFill>
                <a:latin typeface="Arial" charset="0"/>
              </a:defRPr>
            </a:lvl2pPr>
            <a:lvl3pPr marL="1120047" indent="-222763" defTabSz="912861">
              <a:defRPr>
                <a:solidFill>
                  <a:schemeClr val="tx1"/>
                </a:solidFill>
                <a:latin typeface="Arial" charset="0"/>
              </a:defRPr>
            </a:lvl3pPr>
            <a:lvl4pPr marL="1568688" indent="-222763" defTabSz="912861">
              <a:defRPr>
                <a:solidFill>
                  <a:schemeClr val="tx1"/>
                </a:solidFill>
                <a:latin typeface="Arial" charset="0"/>
              </a:defRPr>
            </a:lvl4pPr>
            <a:lvl5pPr marL="2017329" indent="-222763" defTabSz="912861">
              <a:defRPr>
                <a:solidFill>
                  <a:schemeClr val="tx1"/>
                </a:solidFill>
                <a:latin typeface="Arial" charset="0"/>
              </a:defRPr>
            </a:lvl5pPr>
            <a:lvl6pPr marL="2465971" indent="-222763" defTabSz="912861" eaLnBrk="0" fontAlgn="base" hangingPunct="0">
              <a:spcBef>
                <a:spcPct val="0"/>
              </a:spcBef>
              <a:spcAft>
                <a:spcPct val="0"/>
              </a:spcAft>
              <a:defRPr>
                <a:solidFill>
                  <a:schemeClr val="tx1"/>
                </a:solidFill>
                <a:latin typeface="Arial" charset="0"/>
              </a:defRPr>
            </a:lvl6pPr>
            <a:lvl7pPr marL="2914612" indent="-222763" defTabSz="912861" eaLnBrk="0" fontAlgn="base" hangingPunct="0">
              <a:spcBef>
                <a:spcPct val="0"/>
              </a:spcBef>
              <a:spcAft>
                <a:spcPct val="0"/>
              </a:spcAft>
              <a:defRPr>
                <a:solidFill>
                  <a:schemeClr val="tx1"/>
                </a:solidFill>
                <a:latin typeface="Arial" charset="0"/>
              </a:defRPr>
            </a:lvl7pPr>
            <a:lvl8pPr marL="3363254" indent="-222763" defTabSz="912861" eaLnBrk="0" fontAlgn="base" hangingPunct="0">
              <a:spcBef>
                <a:spcPct val="0"/>
              </a:spcBef>
              <a:spcAft>
                <a:spcPct val="0"/>
              </a:spcAft>
              <a:defRPr>
                <a:solidFill>
                  <a:schemeClr val="tx1"/>
                </a:solidFill>
                <a:latin typeface="Arial" charset="0"/>
              </a:defRPr>
            </a:lvl8pPr>
            <a:lvl9pPr marL="3811895" indent="-222763" defTabSz="912861" eaLnBrk="0" fontAlgn="base" hangingPunct="0">
              <a:spcBef>
                <a:spcPct val="0"/>
              </a:spcBef>
              <a:spcAft>
                <a:spcPct val="0"/>
              </a:spcAft>
              <a:defRPr>
                <a:solidFill>
                  <a:schemeClr val="tx1"/>
                </a:solidFill>
                <a:latin typeface="Arial" charset="0"/>
              </a:defRPr>
            </a:lvl9pPr>
          </a:lstStyle>
          <a:p>
            <a:r>
              <a:rPr lang="en-US" altLang="en-US">
                <a:solidFill>
                  <a:srgbClr val="000000"/>
                </a:solidFill>
              </a:rPr>
              <a:t>Kathleen Lynne Lane, Ph.D.</a:t>
            </a:r>
          </a:p>
        </p:txBody>
      </p:sp>
      <p:sp>
        <p:nvSpPr>
          <p:cNvPr id="60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61">
              <a:defRPr>
                <a:solidFill>
                  <a:schemeClr val="tx1"/>
                </a:solidFill>
                <a:latin typeface="Arial" charset="0"/>
              </a:defRPr>
            </a:lvl1pPr>
            <a:lvl2pPr marL="727486" indent="-278843" defTabSz="912861">
              <a:defRPr>
                <a:solidFill>
                  <a:schemeClr val="tx1"/>
                </a:solidFill>
                <a:latin typeface="Arial" charset="0"/>
              </a:defRPr>
            </a:lvl2pPr>
            <a:lvl3pPr marL="1120047" indent="-222763" defTabSz="912861">
              <a:defRPr>
                <a:solidFill>
                  <a:schemeClr val="tx1"/>
                </a:solidFill>
                <a:latin typeface="Arial" charset="0"/>
              </a:defRPr>
            </a:lvl3pPr>
            <a:lvl4pPr marL="1568688" indent="-222763" defTabSz="912861">
              <a:defRPr>
                <a:solidFill>
                  <a:schemeClr val="tx1"/>
                </a:solidFill>
                <a:latin typeface="Arial" charset="0"/>
              </a:defRPr>
            </a:lvl4pPr>
            <a:lvl5pPr marL="2017329" indent="-222763" defTabSz="912861">
              <a:defRPr>
                <a:solidFill>
                  <a:schemeClr val="tx1"/>
                </a:solidFill>
                <a:latin typeface="Arial" charset="0"/>
              </a:defRPr>
            </a:lvl5pPr>
            <a:lvl6pPr marL="2465971" indent="-222763" defTabSz="912861" eaLnBrk="0" fontAlgn="base" hangingPunct="0">
              <a:spcBef>
                <a:spcPct val="0"/>
              </a:spcBef>
              <a:spcAft>
                <a:spcPct val="0"/>
              </a:spcAft>
              <a:defRPr>
                <a:solidFill>
                  <a:schemeClr val="tx1"/>
                </a:solidFill>
                <a:latin typeface="Arial" charset="0"/>
              </a:defRPr>
            </a:lvl6pPr>
            <a:lvl7pPr marL="2914612" indent="-222763" defTabSz="912861" eaLnBrk="0" fontAlgn="base" hangingPunct="0">
              <a:spcBef>
                <a:spcPct val="0"/>
              </a:spcBef>
              <a:spcAft>
                <a:spcPct val="0"/>
              </a:spcAft>
              <a:defRPr>
                <a:solidFill>
                  <a:schemeClr val="tx1"/>
                </a:solidFill>
                <a:latin typeface="Arial" charset="0"/>
              </a:defRPr>
            </a:lvl7pPr>
            <a:lvl8pPr marL="3363254" indent="-222763" defTabSz="912861" eaLnBrk="0" fontAlgn="base" hangingPunct="0">
              <a:spcBef>
                <a:spcPct val="0"/>
              </a:spcBef>
              <a:spcAft>
                <a:spcPct val="0"/>
              </a:spcAft>
              <a:defRPr>
                <a:solidFill>
                  <a:schemeClr val="tx1"/>
                </a:solidFill>
                <a:latin typeface="Arial" charset="0"/>
              </a:defRPr>
            </a:lvl8pPr>
            <a:lvl9pPr marL="3811895" indent="-222763" defTabSz="912861" eaLnBrk="0" fontAlgn="base" hangingPunct="0">
              <a:spcBef>
                <a:spcPct val="0"/>
              </a:spcBef>
              <a:spcAft>
                <a:spcPct val="0"/>
              </a:spcAft>
              <a:defRPr>
                <a:solidFill>
                  <a:schemeClr val="tx1"/>
                </a:solidFill>
                <a:latin typeface="Arial" charset="0"/>
              </a:defRPr>
            </a:lvl9pPr>
          </a:lstStyle>
          <a:p>
            <a:fld id="{D35B724B-D3D6-46D0-804F-965F3186C1E3}" type="slidenum">
              <a:rPr lang="en-US" altLang="en-US" smtClean="0">
                <a:solidFill>
                  <a:srgbClr val="000000"/>
                </a:solidFill>
              </a:rPr>
              <a:pPr/>
              <a:t>45</a:t>
            </a:fld>
            <a:endParaRPr lang="en-US" altLang="en-US">
              <a:solidFill>
                <a:srgbClr val="000000"/>
              </a:solidFill>
            </a:endParaRPr>
          </a:p>
        </p:txBody>
      </p:sp>
    </p:spTree>
    <p:extLst>
      <p:ext uri="{BB962C8B-B14F-4D97-AF65-F5344CB8AC3E}">
        <p14:creationId xmlns:p14="http://schemas.microsoft.com/office/powerpoint/2010/main" val="2235702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t>Link takes you to National Center for Intensive Intervention where they have a tools chart (like consumer reports ratings) for academic screeners.</a:t>
            </a:r>
            <a:endParaRPr lang="en-US" dirty="0"/>
          </a:p>
        </p:txBody>
      </p:sp>
      <p:sp>
        <p:nvSpPr>
          <p:cNvPr id="4" name="Slide Number Placeholder 3"/>
          <p:cNvSpPr>
            <a:spLocks noGrp="1"/>
          </p:cNvSpPr>
          <p:nvPr>
            <p:ph type="sldNum" sz="quarter" idx="5"/>
          </p:nvPr>
        </p:nvSpPr>
        <p:spPr/>
        <p:txBody>
          <a:bodyPr/>
          <a:lstStyle/>
          <a:p>
            <a:fld id="{05F8F4C2-8D1B-4152-9155-7910E1606850}" type="slidenum">
              <a:rPr lang="en-US" smtClean="0"/>
              <a:t>46</a:t>
            </a:fld>
            <a:endParaRPr lang="en-US"/>
          </a:p>
        </p:txBody>
      </p:sp>
    </p:spTree>
    <p:extLst>
      <p:ext uri="{BB962C8B-B14F-4D97-AF65-F5344CB8AC3E}">
        <p14:creationId xmlns:p14="http://schemas.microsoft.com/office/powerpoint/2010/main" val="2318949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47</a:t>
            </a:fld>
            <a:endParaRPr lang="en-US"/>
          </a:p>
        </p:txBody>
      </p:sp>
    </p:spTree>
    <p:extLst>
      <p:ext uri="{BB962C8B-B14F-4D97-AF65-F5344CB8AC3E}">
        <p14:creationId xmlns:p14="http://schemas.microsoft.com/office/powerpoint/2010/main" val="3933244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48</a:t>
            </a:fld>
            <a:endParaRPr lang="en-US"/>
          </a:p>
        </p:txBody>
      </p:sp>
    </p:spTree>
    <p:extLst>
      <p:ext uri="{BB962C8B-B14F-4D97-AF65-F5344CB8AC3E}">
        <p14:creationId xmlns:p14="http://schemas.microsoft.com/office/powerpoint/2010/main" val="382961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374628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Gain an understanding of a comprehensive, integrated, three-tiered (Ci3T) framework</a:t>
            </a:r>
          </a:p>
          <a:p>
            <a:r>
              <a:rPr lang="en-US"/>
              <a:t>Design the Ci3T blueprint specific to your school’s needs</a:t>
            </a:r>
          </a:p>
          <a:p>
            <a:r>
              <a:rPr lang="en-US"/>
              <a:t>For addressing barriers, plan to get technical assistance</a:t>
            </a:r>
          </a:p>
        </p:txBody>
      </p:sp>
      <p:sp>
        <p:nvSpPr>
          <p:cNvPr id="4" name="Slide Number Placeholder 3"/>
          <p:cNvSpPr>
            <a:spLocks noGrp="1"/>
          </p:cNvSpPr>
          <p:nvPr>
            <p:ph type="sldNum" sz="quarter" idx="5"/>
          </p:nvPr>
        </p:nvSpPr>
        <p:spPr/>
        <p:txBody>
          <a:bodyPr/>
          <a:lstStyle/>
          <a:p>
            <a:fld id="{05F8F4C2-8D1B-4152-9155-7910E1606850}" type="slidenum">
              <a:rPr lang="en-US" smtClean="0"/>
              <a:t>5</a:t>
            </a:fld>
            <a:endParaRPr lang="en-US"/>
          </a:p>
        </p:txBody>
      </p:sp>
    </p:spTree>
    <p:extLst>
      <p:ext uri="{BB962C8B-B14F-4D97-AF65-F5344CB8AC3E}">
        <p14:creationId xmlns:p14="http://schemas.microsoft.com/office/powerpoint/2010/main" val="1399102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50</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1027625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5" rIns="91412" bIns="45705" numCol="1" anchor="t" anchorCtr="0" compatLnSpc="1">
            <a:prstTxWarp prst="textNoShape">
              <a:avLst/>
            </a:prstTxWarp>
          </a:bodyPr>
          <a:lstStyle/>
          <a:p>
            <a:pPr marL="0" indent="0">
              <a:spcBef>
                <a:spcPct val="0"/>
              </a:spcBef>
              <a:buFontTx/>
              <a:buNone/>
            </a:pPr>
            <a:endParaRPr lang="en-US">
              <a:latin typeface="Arial" charset="0"/>
            </a:endParaRPr>
          </a:p>
        </p:txBody>
      </p:sp>
      <p:sp>
        <p:nvSpPr>
          <p:cNvPr id="174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defRPr/>
            </a:pPr>
            <a:fld id="{B6482E5B-F7AA-4F83-83F7-8A5E92E2E340}" type="slidenum">
              <a:rPr lang="en-US" sz="1200">
                <a:solidFill>
                  <a:prstClr val="black"/>
                </a:solidFill>
                <a:latin typeface="Calibri" pitchFamily="34" charset="0"/>
              </a:rPr>
              <a:pPr algn="r" eaLnBrk="1" hangingPunct="1">
                <a:defRPr/>
              </a:pPr>
              <a:t>51</a:t>
            </a:fld>
            <a:endParaRPr lang="en-US" sz="1200">
              <a:solidFill>
                <a:prstClr val="black"/>
              </a:solidFill>
              <a:latin typeface="Calibri" pitchFamily="34" charset="0"/>
            </a:endParaRPr>
          </a:p>
        </p:txBody>
      </p:sp>
    </p:spTree>
    <p:extLst>
      <p:ext uri="{BB962C8B-B14F-4D97-AF65-F5344CB8AC3E}">
        <p14:creationId xmlns:p14="http://schemas.microsoft.com/office/powerpoint/2010/main" val="1924886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685800" y="1143000"/>
            <a:ext cx="5486400" cy="30861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fld id="{8E00A122-ADD2-4193-B60D-B93D80AD810F}" type="slidenum">
              <a:rPr lang="en-US" altLang="en-US" smtClean="0">
                <a:solidFill>
                  <a:srgbClr val="000000"/>
                </a:solidFill>
              </a:rPr>
              <a:pPr/>
              <a:t>52</a:t>
            </a:fld>
            <a:endParaRPr lang="en-US" altLang="en-US">
              <a:solidFill>
                <a:srgbClr val="000000"/>
              </a:solidFill>
            </a:endParaRPr>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337847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406092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1974301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1126248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255707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Use the “Hide Slide” feature to hide the file sharing system not being used.  Do not delete the slide.  Hiding the slide will preserve correspondence to the pacing guide slide numbers.</a:t>
            </a:r>
          </a:p>
        </p:txBody>
      </p:sp>
      <p:sp>
        <p:nvSpPr>
          <p:cNvPr id="4" name="Slide Number Placeholder 3"/>
          <p:cNvSpPr>
            <a:spLocks noGrp="1"/>
          </p:cNvSpPr>
          <p:nvPr>
            <p:ph type="sldNum" sz="quarter" idx="10"/>
          </p:nvPr>
        </p:nvSpPr>
        <p:spPr/>
        <p:txBody>
          <a:bodyPr/>
          <a:lstStyle/>
          <a:p>
            <a:fld id="{FDDD80E2-CEE1-430F-BB48-F94E6E00B3AA}" type="slidenum">
              <a:rPr lang="en-US" smtClean="0"/>
              <a:t>57</a:t>
            </a:fld>
            <a:endParaRPr lang="en-US"/>
          </a:p>
        </p:txBody>
      </p:sp>
    </p:spTree>
    <p:extLst>
      <p:ext uri="{BB962C8B-B14F-4D97-AF65-F5344CB8AC3E}">
        <p14:creationId xmlns:p14="http://schemas.microsoft.com/office/powerpoint/2010/main" val="2052749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“Hide Slide” feature to hide the file sharing system not being used.  Do not delete the slide.  Hiding the slide will preserve correspondence to the pacing guide slide numbers.</a:t>
            </a:r>
          </a:p>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58</a:t>
            </a:fld>
            <a:endParaRPr lang="en-US"/>
          </a:p>
        </p:txBody>
      </p:sp>
    </p:spTree>
    <p:extLst>
      <p:ext uri="{BB962C8B-B14F-4D97-AF65-F5344CB8AC3E}">
        <p14:creationId xmlns:p14="http://schemas.microsoft.com/office/powerpoint/2010/main" val="13023473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3-min timer</a:t>
            </a:r>
          </a:p>
          <a:p>
            <a:r>
              <a:rPr lang="en-US" dirty="0"/>
              <a:t>Turn to a neighbor and tell them your why.</a:t>
            </a:r>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84744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66" indent="-228566">
              <a:lnSpc>
                <a:spcPct val="80000"/>
              </a:lnSpc>
            </a:pPr>
            <a:r>
              <a:rPr lang="en-US" sz="1000" b="1"/>
              <a:t>15 min</a:t>
            </a:r>
          </a:p>
        </p:txBody>
      </p:sp>
    </p:spTree>
    <p:extLst>
      <p:ext uri="{BB962C8B-B14F-4D97-AF65-F5344CB8AC3E}">
        <p14:creationId xmlns:p14="http://schemas.microsoft.com/office/powerpoint/2010/main" val="3759113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460922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they were not present at the meeting, the information was left for them in their box or sent via email.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information you have reflects the responses for the school personnel who returned the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62</a:t>
            </a:fld>
            <a:endParaRPr lang="en-US"/>
          </a:p>
        </p:txBody>
      </p:sp>
    </p:spTree>
    <p:extLst>
      <p:ext uri="{BB962C8B-B14F-4D97-AF65-F5344CB8AC3E}">
        <p14:creationId xmlns:p14="http://schemas.microsoft.com/office/powerpoint/2010/main" val="40210212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ea typeface="ＭＳ Ｐゴシック" pitchFamily="34" charset="-128"/>
              </a:rPr>
              <a:t>Source: Lane, K. L., Oakes, W. P., &amp; Menzies, H. M. (2010).  </a:t>
            </a:r>
            <a:r>
              <a:rPr lang="en-US" sz="1200" i="1" dirty="0">
                <a:solidFill>
                  <a:schemeClr val="bg2"/>
                </a:solidFill>
                <a:ea typeface="ＭＳ Ｐゴシック" pitchFamily="34" charset="-128"/>
              </a:rPr>
              <a:t>Schoolwide Expectations Survey for Specific School Settings.</a:t>
            </a:r>
            <a:r>
              <a:rPr lang="en-US" sz="1200" dirty="0">
                <a:solidFill>
                  <a:schemeClr val="bg2"/>
                </a:solidFill>
                <a:ea typeface="ＭＳ Ｐゴシック" pitchFamily="34" charset="-128"/>
              </a:rPr>
              <a:t> Unpublished survey.</a:t>
            </a:r>
          </a:p>
        </p:txBody>
      </p:sp>
      <p:sp>
        <p:nvSpPr>
          <p:cNvPr id="4" name="Slide Number Placeholder 3"/>
          <p:cNvSpPr>
            <a:spLocks noGrp="1"/>
          </p:cNvSpPr>
          <p:nvPr>
            <p:ph type="sldNum" sz="quarter" idx="10"/>
          </p:nvPr>
        </p:nvSpPr>
        <p:spPr/>
        <p:txBody>
          <a:bodyPr/>
          <a:lstStyle/>
          <a:p>
            <a:fld id="{D5F421B6-B46F-4440-B41D-82D0FEFAF04D}" type="slidenum">
              <a:rPr lang="en-US" smtClean="0"/>
              <a:t>63</a:t>
            </a:fld>
            <a:endParaRPr lang="en-US"/>
          </a:p>
        </p:txBody>
      </p:sp>
    </p:spTree>
    <p:extLst>
      <p:ext uri="{BB962C8B-B14F-4D97-AF65-F5344CB8AC3E}">
        <p14:creationId xmlns:p14="http://schemas.microsoft.com/office/powerpoint/2010/main" val="26119749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AB59-D027-CAF4-41B7-E7780603D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BD060-B246-E849-2B71-CC0D6DF77E4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069EB1B-ED65-55B2-3224-2CE22AC4B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F6EA6D-B1B9-A95E-7D7D-D27E77ED5F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974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65</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28566" indent="-228566">
              <a:lnSpc>
                <a:spcPct val="80000"/>
              </a:lnSpc>
            </a:pPr>
            <a:r>
              <a:rPr lang="en-US" sz="1000" b="1"/>
              <a:t>10 min</a:t>
            </a:r>
          </a:p>
        </p:txBody>
      </p:sp>
    </p:spTree>
    <p:extLst>
      <p:ext uri="{BB962C8B-B14F-4D97-AF65-F5344CB8AC3E}">
        <p14:creationId xmlns:p14="http://schemas.microsoft.com/office/powerpoint/2010/main" val="1339560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66</a:t>
            </a:fld>
            <a:endParaRPr lang="en-US"/>
          </a:p>
        </p:txBody>
      </p:sp>
    </p:spTree>
    <p:extLst>
      <p:ext uri="{BB962C8B-B14F-4D97-AF65-F5344CB8AC3E}">
        <p14:creationId xmlns:p14="http://schemas.microsoft.com/office/powerpoint/2010/main" val="1666531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685800" y="1143000"/>
            <a:ext cx="5486400" cy="30861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MS PGothic" pitchFamily="34" charset="-128"/>
              </a:defRPr>
            </a:lvl1pPr>
            <a:lvl2pPr marL="742703" indent="-284206">
              <a:defRPr>
                <a:solidFill>
                  <a:schemeClr val="tx1"/>
                </a:solidFill>
                <a:latin typeface="Verdana" pitchFamily="34" charset="0"/>
                <a:ea typeface="MS PGothic" pitchFamily="34" charset="-128"/>
              </a:defRPr>
            </a:lvl2pPr>
            <a:lvl3pPr marL="1141533" indent="-227679">
              <a:defRPr>
                <a:solidFill>
                  <a:schemeClr val="tx1"/>
                </a:solidFill>
                <a:latin typeface="Verdana" pitchFamily="34" charset="0"/>
                <a:ea typeface="MS PGothic" pitchFamily="34" charset="-128"/>
              </a:defRPr>
            </a:lvl3pPr>
            <a:lvl4pPr marL="1600030" indent="-227679">
              <a:defRPr>
                <a:solidFill>
                  <a:schemeClr val="tx1"/>
                </a:solidFill>
                <a:latin typeface="Verdana" pitchFamily="34" charset="0"/>
                <a:ea typeface="MS PGothic" pitchFamily="34" charset="-128"/>
              </a:defRPr>
            </a:lvl4pPr>
            <a:lvl5pPr marL="2056957" indent="-227679">
              <a:defRPr>
                <a:solidFill>
                  <a:schemeClr val="tx1"/>
                </a:solidFill>
                <a:latin typeface="Verdana" pitchFamily="34" charset="0"/>
                <a:ea typeface="MS PGothic" pitchFamily="34" charset="-128"/>
              </a:defRPr>
            </a:lvl5pPr>
            <a:lvl6pPr marL="2509174" indent="-227679" eaLnBrk="0" fontAlgn="base" hangingPunct="0">
              <a:spcBef>
                <a:spcPct val="0"/>
              </a:spcBef>
              <a:spcAft>
                <a:spcPct val="0"/>
              </a:spcAft>
              <a:defRPr>
                <a:solidFill>
                  <a:schemeClr val="tx1"/>
                </a:solidFill>
                <a:latin typeface="Verdana" pitchFamily="34" charset="0"/>
                <a:ea typeface="MS PGothic" pitchFamily="34" charset="-128"/>
              </a:defRPr>
            </a:lvl6pPr>
            <a:lvl7pPr marL="2961390" indent="-227679" eaLnBrk="0" fontAlgn="base" hangingPunct="0">
              <a:spcBef>
                <a:spcPct val="0"/>
              </a:spcBef>
              <a:spcAft>
                <a:spcPct val="0"/>
              </a:spcAft>
              <a:defRPr>
                <a:solidFill>
                  <a:schemeClr val="tx1"/>
                </a:solidFill>
                <a:latin typeface="Verdana" pitchFamily="34" charset="0"/>
                <a:ea typeface="MS PGothic" pitchFamily="34" charset="-128"/>
              </a:defRPr>
            </a:lvl7pPr>
            <a:lvl8pPr marL="3413607" indent="-227679" eaLnBrk="0" fontAlgn="base" hangingPunct="0">
              <a:spcBef>
                <a:spcPct val="0"/>
              </a:spcBef>
              <a:spcAft>
                <a:spcPct val="0"/>
              </a:spcAft>
              <a:defRPr>
                <a:solidFill>
                  <a:schemeClr val="tx1"/>
                </a:solidFill>
                <a:latin typeface="Verdana" pitchFamily="34" charset="0"/>
                <a:ea typeface="MS PGothic" pitchFamily="34" charset="-128"/>
              </a:defRPr>
            </a:lvl8pPr>
            <a:lvl9pPr marL="3865823" indent="-227679" eaLnBrk="0" fontAlgn="base" hangingPunct="0">
              <a:spcBef>
                <a:spcPct val="0"/>
              </a:spcBef>
              <a:spcAft>
                <a:spcPct val="0"/>
              </a:spcAft>
              <a:defRPr>
                <a:solidFill>
                  <a:schemeClr val="tx1"/>
                </a:solidFill>
                <a:latin typeface="Verdana" pitchFamily="34" charset="0"/>
                <a:ea typeface="MS PGothic" pitchFamily="34" charset="-128"/>
              </a:defRPr>
            </a:lvl9pPr>
          </a:lstStyle>
          <a:p>
            <a:fld id="{3147CBB7-CBAD-4942-9134-9B5DA86CE1B3}" type="slidenum">
              <a:rPr lang="en-US" altLang="en-US" smtClean="0">
                <a:solidFill>
                  <a:srgbClr val="000000"/>
                </a:solidFill>
              </a:rPr>
              <a:pPr/>
              <a:t>67</a:t>
            </a:fld>
            <a:endParaRPr lang="en-US" altLang="en-US">
              <a:solidFill>
                <a:srgbClr val="000000"/>
              </a:solidFill>
            </a:endParaRPr>
          </a:p>
        </p:txBody>
      </p:sp>
    </p:spTree>
    <p:extLst>
      <p:ext uri="{BB962C8B-B14F-4D97-AF65-F5344CB8AC3E}">
        <p14:creationId xmlns:p14="http://schemas.microsoft.com/office/powerpoint/2010/main" val="4185742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5472168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69</a:t>
            </a:fld>
            <a:endParaRPr lang="en-US"/>
          </a:p>
        </p:txBody>
      </p:sp>
    </p:spTree>
    <p:extLst>
      <p:ext uri="{BB962C8B-B14F-4D97-AF65-F5344CB8AC3E}">
        <p14:creationId xmlns:p14="http://schemas.microsoft.com/office/powerpoint/2010/main" val="59523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a:solidFill>
                <a:schemeClr val="bg1">
                  <a:lumMod val="50000"/>
                </a:schemeClr>
              </a:solidFill>
              <a:ea typeface="ＭＳ Ｐゴシック" pitchFamily="34" charset="-128"/>
            </a:endParaRPr>
          </a:p>
        </p:txBody>
      </p:sp>
      <p:sp>
        <p:nvSpPr>
          <p:cNvPr id="4" name="Slide Number Placeholder 3"/>
          <p:cNvSpPr>
            <a:spLocks noGrp="1"/>
          </p:cNvSpPr>
          <p:nvPr>
            <p:ph type="sldNum" sz="quarter" idx="10"/>
          </p:nvPr>
        </p:nvSpPr>
        <p:spPr/>
        <p:txBody>
          <a:bodyPr/>
          <a:lstStyle/>
          <a:p>
            <a:fld id="{FDDD80E2-CEE1-430F-BB48-F94E6E00B3AA}" type="slidenum">
              <a:rPr lang="en-US" smtClean="0"/>
              <a:t>7</a:t>
            </a:fld>
            <a:endParaRPr lang="en-US"/>
          </a:p>
        </p:txBody>
      </p:sp>
    </p:spTree>
    <p:extLst>
      <p:ext uri="{BB962C8B-B14F-4D97-AF65-F5344CB8AC3E}">
        <p14:creationId xmlns:p14="http://schemas.microsoft.com/office/powerpoint/2010/main" val="501287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65397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71</a:t>
            </a:fld>
            <a:endParaRPr lang="en-US"/>
          </a:p>
        </p:txBody>
      </p:sp>
    </p:spTree>
    <p:extLst>
      <p:ext uri="{BB962C8B-B14F-4D97-AF65-F5344CB8AC3E}">
        <p14:creationId xmlns:p14="http://schemas.microsoft.com/office/powerpoint/2010/main" val="2676233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D5E2-A784-2874-EF18-A181D9A29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BEA8E-9409-6A8D-912E-C749C57BEA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64E9429-8B56-75E9-DBEF-D7753C2C649B}"/>
              </a:ext>
            </a:extLst>
          </p:cNvPr>
          <p:cNvSpPr>
            <a:spLocks noGrp="1"/>
          </p:cNvSpPr>
          <p:nvPr>
            <p:ph type="body" idx="1"/>
          </p:nvPr>
        </p:nvSpPr>
        <p:spPr/>
        <p:txBody>
          <a:bodyPr/>
          <a:lstStyle/>
          <a:p>
            <a:r>
              <a:rPr lang="en-US"/>
              <a:t>Gain an understanding of a comprehensive, integrated, three-tiered (Ci3T) framework</a:t>
            </a:r>
          </a:p>
          <a:p>
            <a:r>
              <a:rPr lang="en-US"/>
              <a:t>Design the Ci3T blueprint specific to your school’s needs</a:t>
            </a:r>
          </a:p>
          <a:p>
            <a:r>
              <a:rPr lang="en-US"/>
              <a:t>For addressing barriers, plan to get technical assistance</a:t>
            </a:r>
          </a:p>
        </p:txBody>
      </p:sp>
      <p:sp>
        <p:nvSpPr>
          <p:cNvPr id="4" name="Slide Number Placeholder 3">
            <a:extLst>
              <a:ext uri="{FF2B5EF4-FFF2-40B4-BE49-F238E27FC236}">
                <a16:creationId xmlns:a16="http://schemas.microsoft.com/office/drawing/2014/main" id="{F4A6F831-D811-6B18-6AB1-BC878251C08A}"/>
              </a:ext>
            </a:extLst>
          </p:cNvPr>
          <p:cNvSpPr>
            <a:spLocks noGrp="1"/>
          </p:cNvSpPr>
          <p:nvPr>
            <p:ph type="sldNum" sz="quarter" idx="5"/>
          </p:nvPr>
        </p:nvSpPr>
        <p:spPr/>
        <p:txBody>
          <a:bodyPr/>
          <a:lstStyle/>
          <a:p>
            <a:fld id="{05F8F4C2-8D1B-4152-9155-7910E1606850}" type="slidenum">
              <a:rPr lang="en-US" smtClean="0"/>
              <a:t>72</a:t>
            </a:fld>
            <a:endParaRPr lang="en-US"/>
          </a:p>
        </p:txBody>
      </p:sp>
    </p:spTree>
    <p:extLst>
      <p:ext uri="{BB962C8B-B14F-4D97-AF65-F5344CB8AC3E}">
        <p14:creationId xmlns:p14="http://schemas.microsoft.com/office/powerpoint/2010/main" val="33429501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73</a:t>
            </a:fld>
            <a:endParaRPr lang="en-US"/>
          </a:p>
        </p:txBody>
      </p:sp>
    </p:spTree>
    <p:extLst>
      <p:ext uri="{BB962C8B-B14F-4D97-AF65-F5344CB8AC3E}">
        <p14:creationId xmlns:p14="http://schemas.microsoft.com/office/powerpoint/2010/main" val="3018964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1284039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75</a:t>
            </a:fld>
            <a:endParaRPr lang="en-US"/>
          </a:p>
        </p:txBody>
      </p:sp>
    </p:spTree>
    <p:extLst>
      <p:ext uri="{BB962C8B-B14F-4D97-AF65-F5344CB8AC3E}">
        <p14:creationId xmlns:p14="http://schemas.microsoft.com/office/powerpoint/2010/main" val="261761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Title IV of Improving America’s Schools Act of 1994, the Safe and Drug-Free Schools and Communities Act (1994), and Gun-Free Schools Act (1994) all spurred a zero tolerance stance on weapons, drugs, and alcohol. In theory this would deter violence and drugs but all it did was increase suspensions and expulsions [and referrals to juvenile justice system], which we know are not effective disciplinary tools (up to 40% are repeat offenders) and don’t treat underlying problems (e.g., substance abuse). Many districts expanded zero tolerance to cough drops, over-the-counter painkillers, and other harmless items. When behavior violations do occur students need consequences that are educational and supportive to help treat problems and prevent future challenges. The most severe may need alternative ways of learning, not to be rejected from school.</a:t>
            </a:r>
          </a:p>
          <a:p>
            <a:pPr marL="171450" indent="-171450">
              <a:buFont typeface="Arial" panose="020B0604020202020204" pitchFamily="34" charset="0"/>
              <a:buChar char="•"/>
            </a:pPr>
            <a:r>
              <a:rPr lang="en-US" dirty="0"/>
              <a:t>Surgeon General’s Report on Youth Violence (2001) first defined the magnitude of youth violence and why young become get involved in violence, then outlined how to determine what works to prevent and reduce it (meta-analysis of rigorous experimental designs). Then requested the use of evidence-based practices to dismantle antisocial networks by increasing academic success, developing positive school climates, and subscribing to a primary prevention model (Satcher, 2001).</a:t>
            </a:r>
          </a:p>
          <a:p>
            <a:pPr marL="171450" indent="-171450">
              <a:buFont typeface="Arial" panose="020B0604020202020204" pitchFamily="34" charset="0"/>
              <a:buChar char="•"/>
            </a:pPr>
            <a:r>
              <a:rPr lang="en-US" dirty="0"/>
              <a:t>Individuals with Disabilities Education Improvement Act (IDEA; 2004) included language to support this call “providing incentives for whole-school approaches … positive behavior interventions.” Schools must consider the use of positive interventions to help students learn prosocial replacement behaviors when their challenging behavior impedes learning.</a:t>
            </a:r>
          </a:p>
        </p:txBody>
      </p:sp>
      <p:sp>
        <p:nvSpPr>
          <p:cNvPr id="4" name="Slide Number Placeholder 3"/>
          <p:cNvSpPr>
            <a:spLocks noGrp="1"/>
          </p:cNvSpPr>
          <p:nvPr>
            <p:ph type="sldNum" sz="quarter" idx="10"/>
          </p:nvPr>
        </p:nvSpPr>
        <p:spPr/>
        <p:txBody>
          <a:bodyPr/>
          <a:lstStyle/>
          <a:p>
            <a:fld id="{FDDD80E2-CEE1-430F-BB48-F94E6E00B3AA}" type="slidenum">
              <a:rPr lang="en-US" smtClean="0"/>
              <a:t>8</a:t>
            </a:fld>
            <a:endParaRPr lang="en-US"/>
          </a:p>
        </p:txBody>
      </p:sp>
    </p:spTree>
    <p:extLst>
      <p:ext uri="{BB962C8B-B14F-4D97-AF65-F5344CB8AC3E}">
        <p14:creationId xmlns:p14="http://schemas.microsoft.com/office/powerpoint/2010/main" val="267287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 Source: https://</a:t>
            </a:r>
            <a:r>
              <a:rPr lang="en-US" dirty="0" err="1"/>
              <a:t>www.cdc.gov</a:t>
            </a:r>
            <a:r>
              <a:rPr lang="en-US" dirty="0"/>
              <a:t>/</a:t>
            </a:r>
            <a:r>
              <a:rPr lang="en-US" dirty="0" err="1"/>
              <a:t>healthyyouth</a:t>
            </a:r>
            <a:r>
              <a:rPr lang="en-US" dirty="0"/>
              <a:t>/data/</a:t>
            </a:r>
            <a:r>
              <a:rPr lang="en-US" dirty="0" err="1"/>
              <a:t>yrbs</a:t>
            </a:r>
            <a:r>
              <a:rPr lang="en-US" dirty="0"/>
              <a:t>/</a:t>
            </a:r>
            <a:r>
              <a:rPr lang="en-US" dirty="0" err="1"/>
              <a:t>index.htm</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accent5">
                    <a:lumMod val="75000"/>
                  </a:schemeClr>
                </a:solidFill>
              </a:rPr>
              <a:t>Arrow indicate change from previous 2013 high school youth risk behavior survey (CDC)</a:t>
            </a:r>
            <a:r>
              <a:rPr lang="en-US" dirty="0"/>
              <a:t>: </a:t>
            </a:r>
            <a:r>
              <a:rPr lang="en-US" dirty="0">
                <a:hlinkClick r:id="rId3"/>
              </a:rPr>
              <a:t>http://www.cdc.gov/mmwr/pdf/ss/ss6304.pdf</a:t>
            </a:r>
            <a:endParaRPr lang="en-US" dirty="0">
              <a:solidFill>
                <a:schemeClr val="accent5">
                  <a:lumMod val="75000"/>
                </a:schemeClr>
              </a:solidFill>
            </a:endParaRPr>
          </a:p>
          <a:p>
            <a:pPr lvl="1"/>
            <a:r>
              <a:rPr lang="en-US" dirty="0"/>
              <a:t>19.6% of students reported being bullied at school in the past year (23.7% of females; 15.6% of males) </a:t>
            </a:r>
          </a:p>
          <a:p>
            <a:pPr lvl="1"/>
            <a:r>
              <a:rPr lang="en-US" dirty="0"/>
              <a:t>6.9% of students reported being threatened or injured with a weapon at school in the past year (6.1% of females; 7.7% of males)</a:t>
            </a:r>
          </a:p>
          <a:p>
            <a:pPr lvl="1"/>
            <a:r>
              <a:rPr lang="en-US" dirty="0"/>
              <a:t>14.8% of students reported being cyber bullied through email, chat rooms, websites or texting in the past year (21.0% of females; 8.5% of males)</a:t>
            </a:r>
          </a:p>
          <a:p>
            <a:pPr lvl="1"/>
            <a:r>
              <a:rPr lang="en-US" dirty="0"/>
              <a:t>7.1% of students did not attend school for at least one day in the month preceding the survey because they felt unsafe (8.7% of females; 5.4% of males)</a:t>
            </a:r>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2948824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8418288" cy="646331"/>
          </a:xfrm>
          <a:prstGeom prst="rect">
            <a:avLst/>
          </a:prstGeom>
          <a:noFill/>
        </p:spPr>
        <p:txBody>
          <a:bodyPr wrap="squar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descr="Verticle thin boxes contain text bulleting the major activities that occur during each Ci3T session (6 total), plus homework boxes below for after each session." title="Ci3T Professional Learning Series Graphic"/>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2525842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FE047-6A3D-474E-99AE-D81EAF1F8B05}"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17403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Ci3T_Model">
    <p:spTree>
      <p:nvGrpSpPr>
        <p:cNvPr id="1" name=""/>
        <p:cNvGrpSpPr/>
        <p:nvPr/>
      </p:nvGrpSpPr>
      <p:grpSpPr>
        <a:xfrm>
          <a:off x="0" y="0"/>
          <a:ext cx="0" cy="0"/>
          <a:chOff x="0" y="0"/>
          <a:chExt cx="0" cy="0"/>
        </a:xfrm>
      </p:grpSpPr>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t>Comprehensive, Integrated, Three-Tiered Model of Prevention</a:t>
            </a:r>
            <a:endParaRPr lang="en-US" sz="2800" b="1"/>
          </a:p>
        </p:txBody>
      </p:sp>
      <p:sp>
        <p:nvSpPr>
          <p:cNvPr id="32" name="Reference"/>
          <p:cNvSpPr txBox="1"/>
          <p:nvPr userDrawn="1"/>
        </p:nvSpPr>
        <p:spPr>
          <a:xfrm>
            <a:off x="3598607" y="395891"/>
            <a:ext cx="4994787" cy="400110"/>
          </a:xfrm>
          <a:prstGeom prst="rect">
            <a:avLst/>
          </a:prstGeom>
          <a:noFill/>
        </p:spPr>
        <p:txBody>
          <a:bodyPr wrap="square" rtlCol="0">
            <a:spAutoFit/>
          </a:bodyPr>
          <a:lstStyle/>
          <a:p>
            <a:r>
              <a:rPr lang="en-US" sz="2000"/>
              <a:t>(Lane, </a:t>
            </a:r>
            <a:r>
              <a:rPr lang="en-US" sz="2000" err="1"/>
              <a:t>Kalberg</a:t>
            </a:r>
            <a:r>
              <a:rPr lang="en-US" sz="2000"/>
              <a:t>, &amp; </a:t>
            </a:r>
            <a:r>
              <a:rPr lang="en-US" sz="2000" err="1"/>
              <a:t>Menzies</a:t>
            </a:r>
            <a:r>
              <a:rPr lang="en-US" sz="2000"/>
              <a:t>, 2009)</a:t>
            </a:r>
          </a:p>
        </p:txBody>
      </p:sp>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78391"/>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sz="1800">
                <a:solidFill>
                  <a:schemeClr val="tx1">
                    <a:lumMod val="85000"/>
                    <a:lumOff val="15000"/>
                  </a:scheme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sz="1800" b="1" u="sng">
                <a:solidFill>
                  <a:schemeClr val="bg2"/>
                </a:solidFill>
              </a:rPr>
              <a:t>Goal: Reduce Harm</a:t>
            </a:r>
          </a:p>
          <a:p>
            <a:pPr fontAlgn="base">
              <a:spcBef>
                <a:spcPct val="0"/>
              </a:spcBef>
              <a:spcAft>
                <a:spcPct val="0"/>
              </a:spcAft>
            </a:pPr>
            <a:r>
              <a:rPr lang="en-US" sz="1800" b="1">
                <a:solidFill>
                  <a:schemeClr val="bg1"/>
                </a:solidFill>
              </a:rPr>
              <a:t>Specialized individual systems</a:t>
            </a:r>
            <a:br>
              <a:rPr lang="en-US" sz="1800" b="1">
                <a:solidFill>
                  <a:schemeClr val="bg1"/>
                </a:solidFill>
              </a:rPr>
            </a:br>
            <a:r>
              <a:rPr lang="en-US" sz="1800" b="1">
                <a:solidFill>
                  <a:schemeClr val="bg1"/>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sz="1800" b="1" u="sng">
                <a:solidFill>
                  <a:schemeClr val="bg2"/>
                </a:solidFill>
                <a:cs typeface="Arial" charset="0"/>
              </a:rPr>
              <a:t>Goal: Reverse Harm</a:t>
            </a:r>
          </a:p>
          <a:p>
            <a:pPr fontAlgn="base">
              <a:spcBef>
                <a:spcPct val="0"/>
              </a:spcBef>
              <a:spcAft>
                <a:spcPct val="0"/>
              </a:spcAft>
            </a:pPr>
            <a:r>
              <a:rPr lang="en-US" sz="1800" b="1">
                <a:solidFill>
                  <a:schemeClr val="bg1"/>
                </a:solidFill>
                <a:cs typeface="Arial" charset="0"/>
              </a:rPr>
              <a:t>Specialized group systems </a:t>
            </a:r>
          </a:p>
          <a:p>
            <a:pPr fontAlgn="base">
              <a:spcBef>
                <a:spcPct val="0"/>
              </a:spcBef>
              <a:spcAft>
                <a:spcPct val="0"/>
              </a:spcAft>
            </a:pPr>
            <a:r>
              <a:rPr lang="en-US" sz="1800" b="1">
                <a:solidFill>
                  <a:schemeClr val="bg1"/>
                </a:solidFill>
                <a:cs typeface="Arial" charset="0"/>
              </a:rPr>
              <a:t>for students at risk</a:t>
            </a:r>
            <a:endParaRPr lang="en-US" sz="1800">
              <a:solidFill>
                <a:schemeClr val="bg1"/>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sz="1800" b="1" u="sng">
                <a:solidFill>
                  <a:schemeClr val="bg2"/>
                </a:solidFill>
              </a:rPr>
              <a:t>Goal: Prevent Harm</a:t>
            </a:r>
          </a:p>
          <a:p>
            <a:pPr fontAlgn="base">
              <a:spcBef>
                <a:spcPct val="0"/>
              </a:spcBef>
              <a:spcAft>
                <a:spcPct val="0"/>
              </a:spcAft>
            </a:pPr>
            <a:r>
              <a:rPr lang="en-US" sz="1800" b="1">
                <a:solidFill>
                  <a:schemeClr val="bg1"/>
                </a:solidFill>
              </a:rPr>
              <a:t>School/classroom-wide systems for all students, staff, &amp; settings</a:t>
            </a:r>
          </a:p>
        </p:txBody>
      </p:sp>
      <p:sp>
        <p:nvSpPr>
          <p:cNvPr id="29" name="Tier 3"/>
          <p:cNvSpPr txBox="1">
            <a:spLocks noChangeArrowheads="1"/>
          </p:cNvSpPr>
          <p:nvPr userDrawn="1"/>
        </p:nvSpPr>
        <p:spPr bwMode="auto">
          <a:xfrm>
            <a:off x="3513393" y="1126205"/>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schemeClr val="bg1">
                      <a:alpha val="70000"/>
                    </a:schemeClr>
                  </a:solidFill>
                </a:ln>
                <a:solidFill>
                  <a:prstClr val="black"/>
                </a:solidFill>
              </a:rPr>
              <a:t>Tier 3</a:t>
            </a:r>
          </a:p>
          <a:p>
            <a:pPr algn="ctr" eaLnBrk="1" fontAlgn="base" hangingPunct="1">
              <a:lnSpc>
                <a:spcPct val="75000"/>
              </a:lnSpc>
              <a:spcBef>
                <a:spcPct val="0"/>
              </a:spcBef>
              <a:spcAft>
                <a:spcPct val="0"/>
              </a:spcAft>
            </a:pPr>
            <a:r>
              <a:rPr lang="en-US" sz="2400" b="1">
                <a:ln w="3175">
                  <a:solidFill>
                    <a:schemeClr val="bg1">
                      <a:alpha val="70000"/>
                    </a:schemeClr>
                  </a:solidFill>
                </a:ln>
                <a:solidFill>
                  <a:prstClr val="black"/>
                </a:solidFill>
              </a:rPr>
              <a:t>Tertiary Prevention  (</a:t>
            </a:r>
            <a:r>
              <a:rPr lang="en-US" sz="2400" b="1">
                <a:ln w="3175">
                  <a:solidFill>
                    <a:schemeClr val="bg1">
                      <a:alpha val="70000"/>
                    </a:schemeClr>
                  </a:solidFill>
                </a:ln>
                <a:solidFill>
                  <a:prstClr val="black"/>
                </a:solidFill>
                <a:cs typeface="Arial" panose="020B0604020202020204" pitchFamily="34" charset="0"/>
              </a:rPr>
              <a:t>≈5%</a:t>
            </a:r>
            <a:r>
              <a:rPr lang="en-US" sz="2400" b="1">
                <a:ln w="3175">
                  <a:solidFill>
                    <a:schemeClr val="bg1">
                      <a:alpha val="70000"/>
                    </a:scheme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schemeClr val="bg1"/>
                  </a:solidFill>
                </a:ln>
                <a:solidFill>
                  <a:prstClr val="black"/>
                </a:solidFill>
              </a:rPr>
              <a:t>Tier 2</a:t>
            </a:r>
          </a:p>
          <a:p>
            <a:pPr algn="ctr" eaLnBrk="1" fontAlgn="base" hangingPunct="1">
              <a:lnSpc>
                <a:spcPct val="85000"/>
              </a:lnSpc>
              <a:spcBef>
                <a:spcPct val="0"/>
              </a:spcBef>
              <a:spcAft>
                <a:spcPct val="0"/>
              </a:spcAft>
            </a:pPr>
            <a:r>
              <a:rPr lang="en-US" sz="2400" b="1">
                <a:ln w="3175">
                  <a:solidFill>
                    <a:schemeClr val="bg1"/>
                  </a:solidFill>
                </a:ln>
                <a:solidFill>
                  <a:prstClr val="black"/>
                </a:solidFill>
              </a:rPr>
              <a:t>Secondary Prevention (</a:t>
            </a:r>
            <a:r>
              <a:rPr lang="en-US" sz="2400" b="1">
                <a:ln w="3175">
                  <a:solidFill>
                    <a:schemeClr val="bg1"/>
                  </a:solidFill>
                </a:ln>
                <a:solidFill>
                  <a:prstClr val="black"/>
                </a:solidFill>
                <a:cs typeface="Arial" panose="020B0604020202020204" pitchFamily="34" charset="0"/>
              </a:rPr>
              <a:t>≈15%</a:t>
            </a:r>
            <a:r>
              <a:rPr lang="en-US" sz="2400" b="1">
                <a:ln w="3175">
                  <a:solidFill>
                    <a:schemeClr val="bg1"/>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schemeClr val="bg1">
                      <a:alpha val="70000"/>
                    </a:schemeClr>
                  </a:solidFill>
                </a:ln>
                <a:solidFill>
                  <a:prstClr val="black"/>
                </a:solidFill>
                <a:effectLst/>
              </a:rPr>
              <a:t>Tier 1</a:t>
            </a:r>
          </a:p>
          <a:p>
            <a:pPr algn="ctr" eaLnBrk="1" fontAlgn="base" hangingPunct="1">
              <a:spcBef>
                <a:spcPct val="0"/>
              </a:spcBef>
              <a:spcAft>
                <a:spcPct val="0"/>
              </a:spcAft>
            </a:pPr>
            <a:r>
              <a:rPr lang="en-US" sz="2400" b="1">
                <a:ln w="3175">
                  <a:solidFill>
                    <a:schemeClr val="bg1">
                      <a:alpha val="70000"/>
                    </a:schemeClr>
                  </a:solidFill>
                </a:ln>
                <a:solidFill>
                  <a:prstClr val="black"/>
                </a:solidFill>
                <a:effectLst/>
              </a:rPr>
              <a:t>Primary Prevention (</a:t>
            </a:r>
            <a:r>
              <a:rPr lang="en-US" sz="2400" b="1">
                <a:ln w="3175">
                  <a:solidFill>
                    <a:schemeClr val="bg1">
                      <a:alpha val="70000"/>
                    </a:schemeClr>
                  </a:solidFill>
                </a:ln>
                <a:solidFill>
                  <a:prstClr val="black"/>
                </a:solidFill>
                <a:cs typeface="Arial" panose="020B0604020202020204" pitchFamily="34" charset="0"/>
              </a:rPr>
              <a:t>≈80%</a:t>
            </a:r>
            <a:r>
              <a:rPr lang="en-US" sz="2400" b="1">
                <a:ln w="3175">
                  <a:solidFill>
                    <a:schemeClr val="bg1">
                      <a:alpha val="70000"/>
                    </a:schemeClr>
                  </a:solidFill>
                </a:ln>
                <a:solidFill>
                  <a:prstClr val="black"/>
                </a:solidFill>
                <a:effectLst/>
              </a:rPr>
              <a:t>) </a:t>
            </a: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615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2" name="Reference"/>
          <p:cNvSpPr txBox="1"/>
          <p:nvPr userDrawn="1"/>
        </p:nvSpPr>
        <p:spPr>
          <a:xfrm>
            <a:off x="3598607" y="395891"/>
            <a:ext cx="4994787" cy="400110"/>
          </a:xfrm>
          <a:prstGeom prst="rect">
            <a:avLst/>
          </a:prstGeom>
          <a:noFill/>
        </p:spPr>
        <p:txBody>
          <a:bodyPr wrap="squar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78391"/>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5"/>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9512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8418288" cy="646331"/>
          </a:xfrm>
          <a:prstGeom prst="rect">
            <a:avLst/>
          </a:prstGeom>
          <a:noFill/>
        </p:spPr>
        <p:txBody>
          <a:bodyPr wrap="squar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descr="Verticle thin boxes contain text bulleting the major activities that occur during each Ci3T session (6 total), plus homework boxes below for after each session." title="Ci3T Professional Learning Series Graphic"/>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2380457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descr="Emily and David pointing at whiteboard." title="Whiteboard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1846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descr="Emily and David holding up whiteboard." title="Whiteboar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463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descr="David holding up large white paper." title="Large paper 1"/>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4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descr="Emily holding up large white paper." title="Large paper 2"/>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3620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562643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749575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FE047-6A3D-474E-99AE-D81EAF1F8B05}"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489709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FE047-6A3D-474E-99AE-D81EAF1F8B05}" type="datetimeFigureOut">
              <a:rPr lang="en-US" smtClean="0"/>
              <a:t>6/18/25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426058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t>6/18/25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797148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281578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867984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572100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532900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75651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663" r:id="rId3"/>
    <p:sldLayoutId id="2147483731" r:id="rId4"/>
    <p:sldLayoutId id="2147483732" r:id="rId5"/>
    <p:sldLayoutId id="2147483728" r:id="rId6"/>
    <p:sldLayoutId id="2147483729" r:id="rId7"/>
    <p:sldLayoutId id="2147483666" r:id="rId8"/>
    <p:sldLayoutId id="2147483667" r:id="rId9"/>
    <p:sldLayoutId id="2147483730" r:id="rId10"/>
    <p:sldLayoutId id="214748373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724" r:id="rId25"/>
    <p:sldLayoutId id="2147483725"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1"/>
            <a:ext cx="4023360" cy="2109216"/>
          </a:xfrm>
          <a:prstGeom prst="rect">
            <a:avLst/>
          </a:prstGeom>
          <a:blipFill dpi="0" rotWithShape="1">
            <a:blip r:embed="rId20">
              <a:alphaModFix amt="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t>6/18/25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t>‹#›</a:t>
            </a:fld>
            <a:endParaRPr lang="en-US"/>
          </a:p>
        </p:txBody>
      </p:sp>
    </p:spTree>
    <p:extLst>
      <p:ext uri="{BB962C8B-B14F-4D97-AF65-F5344CB8AC3E}">
        <p14:creationId xmlns:p14="http://schemas.microsoft.com/office/powerpoint/2010/main" val="1504122678"/>
      </p:ext>
    </p:extLst>
  </p:cSld>
  <p:clrMap bg1="lt1" tx1="dk1" bg2="lt2" tx2="dk2" accent1="accent1" accent2="accent2" accent3="accent3" accent4="accent4" accent5="accent5" accent6="accent6" hlink="hlink" folHlink="folHlink"/>
  <p:sldLayoutIdLst>
    <p:sldLayoutId id="2147483673" r:id="rId1"/>
    <p:sldLayoutId id="2147483717" r:id="rId2"/>
    <p:sldLayoutId id="2147483718" r:id="rId3"/>
    <p:sldLayoutId id="2147483719" r:id="rId4"/>
    <p:sldLayoutId id="2147483720" r:id="rId5"/>
    <p:sldLayoutId id="2147483721" r:id="rId6"/>
    <p:sldLayoutId id="2147483722" r:id="rId7"/>
    <p:sldLayoutId id="214748372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2.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3.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33.jpg"/><Relationship Id="rId18" Type="http://schemas.openxmlformats.org/officeDocument/2006/relationships/image" Target="../media/image49.png"/><Relationship Id="rId3" Type="http://schemas.openxmlformats.org/officeDocument/2006/relationships/notesSlide" Target="../notesSlides/notesSlide17.xml"/><Relationship Id="rId7" Type="http://schemas.openxmlformats.org/officeDocument/2006/relationships/image" Target="../media/image43.jpg"/><Relationship Id="rId12" Type="http://schemas.openxmlformats.org/officeDocument/2006/relationships/image" Target="../media/image32.jpg"/><Relationship Id="rId17" Type="http://schemas.openxmlformats.org/officeDocument/2006/relationships/image" Target="../media/image48.png"/><Relationship Id="rId2" Type="http://schemas.openxmlformats.org/officeDocument/2006/relationships/slideLayout" Target="../slideLayouts/slideLayout10.xml"/><Relationship Id="rId16" Type="http://schemas.openxmlformats.org/officeDocument/2006/relationships/image" Target="../media/image36.jpg"/><Relationship Id="rId1" Type="http://schemas.openxmlformats.org/officeDocument/2006/relationships/tags" Target="../tags/tag18.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5" Type="http://schemas.openxmlformats.org/officeDocument/2006/relationships/image" Target="../media/image35.jpg"/><Relationship Id="rId10" Type="http://schemas.openxmlformats.org/officeDocument/2006/relationships/image" Target="../media/image46.jpg"/><Relationship Id="rId4" Type="http://schemas.openxmlformats.org/officeDocument/2006/relationships/image" Target="../media/image40.png"/><Relationship Id="rId9" Type="http://schemas.openxmlformats.org/officeDocument/2006/relationships/image" Target="../media/image45.jpg"/><Relationship Id="rId1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0.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1.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64.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53.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57.xml"/><Relationship Id="rId5" Type="http://schemas.microsoft.com/office/2007/relationships/hdphoto" Target="../media/hdphoto5.wdp"/><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76.png"/><Relationship Id="rId5" Type="http://schemas.openxmlformats.org/officeDocument/2006/relationships/image" Target="../media/image74.sv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0.xml"/><Relationship Id="rId1" Type="http://schemas.openxmlformats.org/officeDocument/2006/relationships/tags" Target="../tags/tag60.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6.xml"/><Relationship Id="rId7" Type="http://schemas.openxmlformats.org/officeDocument/2006/relationships/image" Target="../media/image33.jp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2.jpg"/><Relationship Id="rId5" Type="http://schemas.microsoft.com/office/2007/relationships/hdphoto" Target="../media/hdphoto4.wdp"/><Relationship Id="rId10" Type="http://schemas.openxmlformats.org/officeDocument/2006/relationships/image" Target="../media/image36.jpg"/><Relationship Id="rId4" Type="http://schemas.openxmlformats.org/officeDocument/2006/relationships/image" Target="../media/image31.png"/><Relationship Id="rId9" Type="http://schemas.openxmlformats.org/officeDocument/2006/relationships/image" Target="../media/image35.jpg"/></Relationships>
</file>

<file path=ppt/slides/_rels/slide60.xml.rels><?xml version="1.0" encoding="UTF-8" standalone="yes"?>
<Relationships xmlns="http://schemas.openxmlformats.org/package/2006/relationships"><Relationship Id="rId8" Type="http://schemas.openxmlformats.org/officeDocument/2006/relationships/image" Target="../media/image81.jpg"/><Relationship Id="rId13" Type="http://schemas.openxmlformats.org/officeDocument/2006/relationships/image" Target="../media/image43.jpg"/><Relationship Id="rId18" Type="http://schemas.openxmlformats.org/officeDocument/2006/relationships/image" Target="../media/image32.jpg"/><Relationship Id="rId3" Type="http://schemas.openxmlformats.org/officeDocument/2006/relationships/notesSlide" Target="../notesSlides/notesSlide60.xml"/><Relationship Id="rId21" Type="http://schemas.openxmlformats.org/officeDocument/2006/relationships/image" Target="../media/image35.jpg"/><Relationship Id="rId7" Type="http://schemas.openxmlformats.org/officeDocument/2006/relationships/image" Target="../media/image80.jpg"/><Relationship Id="rId12" Type="http://schemas.openxmlformats.org/officeDocument/2006/relationships/image" Target="../media/image42.jpg"/><Relationship Id="rId17" Type="http://schemas.openxmlformats.org/officeDocument/2006/relationships/image" Target="../media/image47.jpg"/><Relationship Id="rId2" Type="http://schemas.openxmlformats.org/officeDocument/2006/relationships/slideLayout" Target="../slideLayouts/slideLayout10.xml"/><Relationship Id="rId16" Type="http://schemas.openxmlformats.org/officeDocument/2006/relationships/image" Target="../media/image46.jpg"/><Relationship Id="rId20" Type="http://schemas.openxmlformats.org/officeDocument/2006/relationships/image" Target="../media/image34.jpg"/><Relationship Id="rId1" Type="http://schemas.openxmlformats.org/officeDocument/2006/relationships/tags" Target="../tags/tag61.xml"/><Relationship Id="rId6" Type="http://schemas.openxmlformats.org/officeDocument/2006/relationships/image" Target="../media/image79.jpg"/><Relationship Id="rId11" Type="http://schemas.openxmlformats.org/officeDocument/2006/relationships/image" Target="../media/image41.jpg"/><Relationship Id="rId24" Type="http://schemas.openxmlformats.org/officeDocument/2006/relationships/image" Target="../media/image49.png"/><Relationship Id="rId5" Type="http://schemas.openxmlformats.org/officeDocument/2006/relationships/image" Target="../media/image40.png"/><Relationship Id="rId15" Type="http://schemas.openxmlformats.org/officeDocument/2006/relationships/image" Target="../media/image45.jpg"/><Relationship Id="rId23" Type="http://schemas.openxmlformats.org/officeDocument/2006/relationships/image" Target="../media/image48.png"/><Relationship Id="rId10" Type="http://schemas.openxmlformats.org/officeDocument/2006/relationships/image" Target="../media/image83.jpg"/><Relationship Id="rId19" Type="http://schemas.openxmlformats.org/officeDocument/2006/relationships/image" Target="../media/image33.jpg"/><Relationship Id="rId4" Type="http://schemas.openxmlformats.org/officeDocument/2006/relationships/image" Target="../media/image78.png"/><Relationship Id="rId9" Type="http://schemas.openxmlformats.org/officeDocument/2006/relationships/image" Target="../media/image82.jpg"/><Relationship Id="rId14" Type="http://schemas.openxmlformats.org/officeDocument/2006/relationships/image" Target="../media/image44.jpg"/><Relationship Id="rId22"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xml"/><Relationship Id="rId1" Type="http://schemas.openxmlformats.org/officeDocument/2006/relationships/tags" Target="../tags/tag65.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33.jpg"/><Relationship Id="rId18" Type="http://schemas.openxmlformats.org/officeDocument/2006/relationships/image" Target="../media/image49.png"/><Relationship Id="rId3" Type="http://schemas.openxmlformats.org/officeDocument/2006/relationships/notesSlide" Target="../notesSlides/notesSlide65.xml"/><Relationship Id="rId7" Type="http://schemas.openxmlformats.org/officeDocument/2006/relationships/image" Target="../media/image43.jpg"/><Relationship Id="rId12" Type="http://schemas.openxmlformats.org/officeDocument/2006/relationships/image" Target="../media/image32.jpg"/><Relationship Id="rId17"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36.jpg"/><Relationship Id="rId1" Type="http://schemas.openxmlformats.org/officeDocument/2006/relationships/tags" Target="../tags/tag66.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5" Type="http://schemas.openxmlformats.org/officeDocument/2006/relationships/image" Target="../media/image35.jpg"/><Relationship Id="rId10" Type="http://schemas.openxmlformats.org/officeDocument/2006/relationships/image" Target="../media/image46.jpg"/><Relationship Id="rId4" Type="http://schemas.openxmlformats.org/officeDocument/2006/relationships/image" Target="../media/image86.png"/><Relationship Id="rId9" Type="http://schemas.openxmlformats.org/officeDocument/2006/relationships/image" Target="../media/image45.jpg"/><Relationship Id="rId14" Type="http://schemas.openxmlformats.org/officeDocument/2006/relationships/image" Target="../media/image34.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67.xml"/><Relationship Id="rId5" Type="http://schemas.microsoft.com/office/2007/relationships/hdphoto" Target="../media/hdphoto6.wdp"/><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67.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69.xml"/><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1.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73.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92.wmf"/><Relationship Id="rId4" Type="http://schemas.openxmlformats.org/officeDocument/2006/relationships/hyperlink" Target="https://www.ci3t.org/about"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26"/>
            <a:ext cx="10515600" cy="2387600"/>
          </a:xfrm>
        </p:spPr>
        <p:txBody>
          <a:bodyPr>
            <a:noAutofit/>
          </a:bodyPr>
          <a:lstStyle/>
          <a:p>
            <a:pPr algn="l"/>
            <a:r>
              <a:rPr lang="en-US" dirty="0">
                <a:solidFill>
                  <a:schemeClr val="accent5"/>
                </a:solidFill>
              </a:rPr>
              <a:t>Getting Started: </a:t>
            </a:r>
            <a:br>
              <a:rPr lang="en-US" dirty="0">
                <a:solidFill>
                  <a:schemeClr val="accent5"/>
                </a:solidFill>
              </a:rPr>
            </a:br>
            <a:r>
              <a:rPr lang="en-US" sz="5400" dirty="0"/>
              <a:t>Building Comprehensive, Integrated, Three-Tiered (Ci3T) Models of Prevention</a:t>
            </a:r>
            <a:endParaRPr lang="en-US" dirty="0"/>
          </a:p>
        </p:txBody>
      </p:sp>
      <p:sp>
        <p:nvSpPr>
          <p:cNvPr id="4" name="Text Placeholder 3"/>
          <p:cNvSpPr>
            <a:spLocks noGrp="1"/>
          </p:cNvSpPr>
          <p:nvPr>
            <p:ph type="subTitle" idx="1"/>
          </p:nvPr>
        </p:nvSpPr>
        <p:spPr>
          <a:xfrm>
            <a:off x="838200" y="4384701"/>
            <a:ext cx="10515600" cy="1655762"/>
          </a:xfrm>
        </p:spPr>
        <p:txBody>
          <a:bodyPr>
            <a:normAutofit/>
          </a:bodyPr>
          <a:lstStyle/>
          <a:p>
            <a:pPr algn="l"/>
            <a:r>
              <a:rPr lang="en-US" dirty="0"/>
              <a:t>Ci3T Professional Learning Series Session 1</a:t>
            </a:r>
          </a:p>
        </p:txBody>
      </p:sp>
    </p:spTree>
    <p:custDataLst>
      <p:tags r:id="rId1"/>
    </p:custDataLst>
    <p:extLst>
      <p:ext uri="{BB962C8B-B14F-4D97-AF65-F5344CB8AC3E}">
        <p14:creationId xmlns:p14="http://schemas.microsoft.com/office/powerpoint/2010/main" val="327938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1325563"/>
          </a:xfrm>
        </p:spPr>
        <p:txBody>
          <a:bodyPr>
            <a:noAutofit/>
          </a:bodyPr>
          <a:lstStyle/>
          <a:p>
            <a:r>
              <a:rPr lang="en-US"/>
              <a:t>National Concerns</a:t>
            </a:r>
          </a:p>
        </p:txBody>
      </p:sp>
      <p:sp>
        <p:nvSpPr>
          <p:cNvPr id="3" name="Content Placeholder 2"/>
          <p:cNvSpPr>
            <a:spLocks noGrp="1"/>
          </p:cNvSpPr>
          <p:nvPr>
            <p:ph idx="1"/>
          </p:nvPr>
        </p:nvSpPr>
        <p:spPr>
          <a:xfrm>
            <a:off x="838200" y="1797122"/>
            <a:ext cx="1943100" cy="4351338"/>
          </a:xfrm>
        </p:spPr>
        <p:txBody>
          <a:bodyPr>
            <a:normAutofit/>
          </a:bodyPr>
          <a:lstStyle/>
          <a:p>
            <a:pPr marL="0" indent="0">
              <a:buNone/>
            </a:pPr>
            <a:r>
              <a:rPr lang="en-US" dirty="0"/>
              <a:t>2019</a:t>
            </a:r>
          </a:p>
          <a:p>
            <a:pPr marL="0" indent="0">
              <a:buNone/>
            </a:pPr>
            <a:r>
              <a:rPr lang="en-US" dirty="0">
                <a:solidFill>
                  <a:schemeClr val="accent5">
                    <a:lumMod val="75000"/>
                  </a:schemeClr>
                </a:solidFill>
              </a:rPr>
              <a:t>MATH</a:t>
            </a:r>
          </a:p>
          <a:p>
            <a:pPr lvl="1"/>
            <a:r>
              <a:rPr lang="en-US" dirty="0"/>
              <a:t>40%</a:t>
            </a:r>
          </a:p>
          <a:p>
            <a:pPr lvl="1"/>
            <a:r>
              <a:rPr lang="en-US" dirty="0"/>
              <a:t>33%</a:t>
            </a:r>
          </a:p>
          <a:p>
            <a:pPr lvl="1"/>
            <a:r>
              <a:rPr lang="en-US" dirty="0"/>
              <a:t>24%</a:t>
            </a:r>
          </a:p>
          <a:p>
            <a:pPr lvl="1"/>
            <a:endParaRPr lang="en-US" dirty="0"/>
          </a:p>
          <a:p>
            <a:pPr marL="0" indent="0">
              <a:buNone/>
            </a:pPr>
            <a:r>
              <a:rPr lang="en-US" dirty="0">
                <a:solidFill>
                  <a:schemeClr val="accent5">
                    <a:lumMod val="75000"/>
                  </a:schemeClr>
                </a:solidFill>
              </a:rPr>
              <a:t>READING</a:t>
            </a:r>
          </a:p>
          <a:p>
            <a:pPr lvl="1"/>
            <a:r>
              <a:rPr lang="en-US" dirty="0"/>
              <a:t>35%</a:t>
            </a:r>
          </a:p>
          <a:p>
            <a:pPr lvl="1"/>
            <a:r>
              <a:rPr lang="en-US" dirty="0"/>
              <a:t>34%</a:t>
            </a:r>
          </a:p>
          <a:p>
            <a:pPr lvl="1"/>
            <a:r>
              <a:rPr lang="en-US" dirty="0"/>
              <a:t>37%</a:t>
            </a:r>
          </a:p>
        </p:txBody>
      </p:sp>
      <p:sp>
        <p:nvSpPr>
          <p:cNvPr id="5" name="Rectangle 4"/>
          <p:cNvSpPr/>
          <p:nvPr/>
        </p:nvSpPr>
        <p:spPr>
          <a:xfrm>
            <a:off x="0" y="6377869"/>
            <a:ext cx="9591675"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U.S. Department of Education, Institute of Education Sciences, National Center for Education Statistics, National Assessment of Educational Progress (NAEP). Available at http://www.nationsreportcard.gov</a:t>
            </a:r>
          </a:p>
        </p:txBody>
      </p:sp>
      <p:sp>
        <p:nvSpPr>
          <p:cNvPr id="9" name="TextBox 8">
            <a:extLst>
              <a:ext uri="{FF2B5EF4-FFF2-40B4-BE49-F238E27FC236}">
                <a16:creationId xmlns:a16="http://schemas.microsoft.com/office/drawing/2014/main" id="{C8DE1282-F298-D178-9CE5-06F791792A17}"/>
              </a:ext>
            </a:extLst>
          </p:cNvPr>
          <p:cNvSpPr txBox="1"/>
          <p:nvPr/>
        </p:nvSpPr>
        <p:spPr>
          <a:xfrm>
            <a:off x="838200" y="1255387"/>
            <a:ext cx="4489371" cy="369332"/>
          </a:xfrm>
          <a:prstGeom prst="rect">
            <a:avLst/>
          </a:prstGeom>
          <a:noFill/>
        </p:spPr>
        <p:txBody>
          <a:bodyPr wrap="none" rtlCol="0">
            <a:spAutoFit/>
          </a:bodyPr>
          <a:lstStyle/>
          <a:p>
            <a:r>
              <a:rPr lang="en-US" dirty="0">
                <a:solidFill>
                  <a:schemeClr val="accent4"/>
                </a:solidFill>
              </a:rPr>
              <a:t>NAEP data on U.S. public school students</a:t>
            </a:r>
          </a:p>
        </p:txBody>
      </p:sp>
      <p:sp>
        <p:nvSpPr>
          <p:cNvPr id="10" name="Content Placeholder 2">
            <a:extLst>
              <a:ext uri="{FF2B5EF4-FFF2-40B4-BE49-F238E27FC236}">
                <a16:creationId xmlns:a16="http://schemas.microsoft.com/office/drawing/2014/main" id="{3CA62858-3D8A-FEF8-87E2-5ADEB8FD0BD2}"/>
              </a:ext>
            </a:extLst>
          </p:cNvPr>
          <p:cNvSpPr txBox="1">
            <a:spLocks/>
          </p:cNvSpPr>
          <p:nvPr/>
        </p:nvSpPr>
        <p:spPr>
          <a:xfrm>
            <a:off x="2395834" y="1797123"/>
            <a:ext cx="665291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solidFill>
                <a:schemeClr val="accent5">
                  <a:lumMod val="75000"/>
                </a:schemeClr>
              </a:solidFill>
            </a:endParaRPr>
          </a:p>
          <a:p>
            <a:pPr marL="457200" lvl="1" indent="0">
              <a:buNone/>
            </a:pPr>
            <a:r>
              <a:rPr lang="en-US" dirty="0"/>
              <a:t>4</a:t>
            </a:r>
            <a:r>
              <a:rPr lang="en-US" baseline="30000" dirty="0"/>
              <a:t>th</a:t>
            </a:r>
            <a:r>
              <a:rPr lang="en-US" dirty="0"/>
              <a:t> graders scored proficient or above</a:t>
            </a:r>
          </a:p>
          <a:p>
            <a:pPr marL="457200" lvl="1" indent="0">
              <a:buNone/>
            </a:pPr>
            <a:r>
              <a:rPr lang="en-US" dirty="0"/>
              <a:t>8</a:t>
            </a:r>
            <a:r>
              <a:rPr lang="en-US" baseline="30000" dirty="0"/>
              <a:t>th</a:t>
            </a:r>
            <a:r>
              <a:rPr lang="en-US" dirty="0"/>
              <a:t> graders scored proficient or above</a:t>
            </a:r>
          </a:p>
          <a:p>
            <a:pPr marL="457200" lvl="1" indent="0">
              <a:buNone/>
            </a:pPr>
            <a:r>
              <a:rPr lang="en-US" dirty="0"/>
              <a:t>12</a:t>
            </a:r>
            <a:r>
              <a:rPr lang="en-US" baseline="30000" dirty="0"/>
              <a:t>th</a:t>
            </a:r>
            <a:r>
              <a:rPr lang="en-US" dirty="0"/>
              <a:t> graders scored proficient or above</a:t>
            </a:r>
          </a:p>
          <a:p>
            <a:pPr marL="457200" lvl="1" indent="0">
              <a:buNone/>
            </a:pPr>
            <a:endParaRPr lang="en-US" dirty="0"/>
          </a:p>
          <a:p>
            <a:pPr marL="0" indent="0">
              <a:buFont typeface="Arial" panose="020B0604020202020204" pitchFamily="34" charset="0"/>
              <a:buNone/>
            </a:pPr>
            <a:endParaRPr lang="en-US" dirty="0">
              <a:solidFill>
                <a:schemeClr val="accent5">
                  <a:lumMod val="75000"/>
                </a:schemeClr>
              </a:solidFill>
            </a:endParaRPr>
          </a:p>
          <a:p>
            <a:pPr marL="457200" lvl="1" indent="0">
              <a:buNone/>
            </a:pPr>
            <a:r>
              <a:rPr lang="en-US" dirty="0"/>
              <a:t>4</a:t>
            </a:r>
            <a:r>
              <a:rPr lang="en-US" baseline="30000" dirty="0"/>
              <a:t>th</a:t>
            </a:r>
            <a:r>
              <a:rPr lang="en-US" dirty="0"/>
              <a:t> graders scored proficient or above</a:t>
            </a:r>
          </a:p>
          <a:p>
            <a:pPr marL="457200" lvl="1" indent="0">
              <a:buNone/>
            </a:pPr>
            <a:r>
              <a:rPr lang="en-US" dirty="0"/>
              <a:t>8</a:t>
            </a:r>
            <a:r>
              <a:rPr lang="en-US" baseline="30000" dirty="0"/>
              <a:t>th</a:t>
            </a:r>
            <a:r>
              <a:rPr lang="en-US" dirty="0"/>
              <a:t> graders scored proficient or above</a:t>
            </a:r>
          </a:p>
          <a:p>
            <a:pPr marL="457200" lvl="1" indent="0">
              <a:buNone/>
            </a:pPr>
            <a:r>
              <a:rPr lang="en-US" dirty="0"/>
              <a:t>12</a:t>
            </a:r>
            <a:r>
              <a:rPr lang="en-US" baseline="30000" dirty="0"/>
              <a:t>th</a:t>
            </a:r>
            <a:r>
              <a:rPr lang="en-US" dirty="0"/>
              <a:t> graders scored proficient or above</a:t>
            </a:r>
          </a:p>
        </p:txBody>
      </p:sp>
      <p:sp>
        <p:nvSpPr>
          <p:cNvPr id="11" name="Content Placeholder 2">
            <a:extLst>
              <a:ext uri="{FF2B5EF4-FFF2-40B4-BE49-F238E27FC236}">
                <a16:creationId xmlns:a16="http://schemas.microsoft.com/office/drawing/2014/main" id="{DAC05202-2B42-7FC3-839F-CBE3CA96EC52}"/>
              </a:ext>
            </a:extLst>
          </p:cNvPr>
          <p:cNvSpPr txBox="1">
            <a:spLocks/>
          </p:cNvSpPr>
          <p:nvPr/>
        </p:nvSpPr>
        <p:spPr>
          <a:xfrm>
            <a:off x="8202908" y="1797123"/>
            <a:ext cx="1943099" cy="4351338"/>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800"/>
            </a:lvl1pPr>
            <a:lvl2pPr marL="685800" lvl="1" indent="-228600">
              <a:lnSpc>
                <a:spcPct val="90000"/>
              </a:lnSpc>
              <a:spcBef>
                <a:spcPts val="500"/>
              </a:spcBef>
              <a:buSzPct val="75000"/>
              <a:buFont typeface="Courier New" panose="02070309020205020404" pitchFamily="49" charset="0"/>
              <a:buChar char="o"/>
              <a:defRPr sz="2400">
                <a:solidFill>
                  <a:schemeClr val="tx2"/>
                </a:solidFill>
              </a:defRPr>
            </a:lvl2pPr>
            <a:lvl3pPr marL="1143000" indent="-228600">
              <a:lnSpc>
                <a:spcPct val="90000"/>
              </a:lnSpc>
              <a:spcBef>
                <a:spcPts val="500"/>
              </a:spcBef>
              <a:buFont typeface="Wingdings" pitchFamily="2" charset="2"/>
              <a:buChar char="§"/>
              <a:defRPr sz="2000">
                <a:solidFill>
                  <a:schemeClr val="accent4"/>
                </a:solidFill>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2022</a:t>
            </a:r>
          </a:p>
          <a:p>
            <a:r>
              <a:rPr lang="en-US" dirty="0"/>
              <a:t>MATH</a:t>
            </a:r>
          </a:p>
          <a:p>
            <a:pPr lvl="1"/>
            <a:r>
              <a:rPr lang="en-US" dirty="0"/>
              <a:t>35%</a:t>
            </a:r>
          </a:p>
          <a:p>
            <a:pPr lvl="1"/>
            <a:r>
              <a:rPr lang="en-US" dirty="0"/>
              <a:t>26%</a:t>
            </a:r>
          </a:p>
          <a:p>
            <a:pPr lvl="1"/>
            <a:endParaRPr lang="en-US" dirty="0"/>
          </a:p>
          <a:p>
            <a:pPr lvl="1"/>
            <a:endParaRPr lang="en-US" dirty="0"/>
          </a:p>
          <a:p>
            <a:r>
              <a:rPr lang="en-US" dirty="0"/>
              <a:t>READING</a:t>
            </a:r>
          </a:p>
          <a:p>
            <a:pPr lvl="1"/>
            <a:r>
              <a:rPr lang="en-US" dirty="0"/>
              <a:t>33%</a:t>
            </a:r>
          </a:p>
          <a:p>
            <a:pPr lvl="1"/>
            <a:r>
              <a:rPr lang="en-US" dirty="0"/>
              <a:t>31%</a:t>
            </a:r>
          </a:p>
          <a:p>
            <a:pPr lvl="1"/>
            <a:endParaRPr lang="en-US" dirty="0"/>
          </a:p>
        </p:txBody>
      </p:sp>
    </p:spTree>
    <p:custDataLst>
      <p:tags r:id="rId1"/>
    </p:custDataLst>
    <p:extLst>
      <p:ext uri="{BB962C8B-B14F-4D97-AF65-F5344CB8AC3E}">
        <p14:creationId xmlns:p14="http://schemas.microsoft.com/office/powerpoint/2010/main" val="86161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742676"/>
            <a:ext cx="10541000" cy="855055"/>
          </a:xfrm>
        </p:spPr>
        <p:txBody>
          <a:bodyPr>
            <a:normAutofit lnSpcReduction="10000"/>
          </a:bodyPr>
          <a:lstStyle/>
          <a:p>
            <a:pPr marL="0" indent="0">
              <a:buNone/>
            </a:pPr>
            <a:r>
              <a:rPr lang="en-US"/>
              <a:t>Student deficits in either academics or behavior puts them at risk for long-term negative outcomes.</a:t>
            </a:r>
          </a:p>
        </p:txBody>
      </p:sp>
      <p:graphicFrame>
        <p:nvGraphicFramePr>
          <p:cNvPr id="5" name="Diagram 4"/>
          <p:cNvGraphicFramePr/>
          <p:nvPr>
            <p:extLst>
              <p:ext uri="{D42A27DB-BD31-4B8C-83A1-F6EECF244321}">
                <p14:modId xmlns:p14="http://schemas.microsoft.com/office/powerpoint/2010/main" val="2990890613"/>
              </p:ext>
            </p:extLst>
          </p:nvPr>
        </p:nvGraphicFramePr>
        <p:xfrm>
          <a:off x="787400" y="1825000"/>
          <a:ext cx="10617200" cy="3925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0" y="6377869"/>
            <a:ext cx="103632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Morgan, P. L., Farkas, G., </a:t>
            </a:r>
            <a:r>
              <a:rPr lang="en-US" sz="1000" dirty="0" err="1">
                <a:solidFill>
                  <a:schemeClr val="bg2"/>
                </a:solidFill>
                <a:ea typeface="ＭＳ Ｐゴシック" pitchFamily="34" charset="-128"/>
              </a:rPr>
              <a:t>Tufis</a:t>
            </a:r>
            <a:r>
              <a:rPr lang="en-US" sz="1000" dirty="0">
                <a:solidFill>
                  <a:schemeClr val="bg2"/>
                </a:solidFill>
                <a:ea typeface="ＭＳ Ｐゴシック" pitchFamily="34" charset="-128"/>
              </a:rPr>
              <a:t>, P. A., &amp; Sperling, R. A. (2008). Are reading and behavior problems risk factors for each other? </a:t>
            </a:r>
            <a:r>
              <a:rPr lang="en-US" sz="1000" i="1" dirty="0">
                <a:solidFill>
                  <a:schemeClr val="bg2"/>
                </a:solidFill>
                <a:ea typeface="ＭＳ Ｐゴシック" pitchFamily="34" charset="-128"/>
              </a:rPr>
              <a:t>Journal of Learning Disabilities, 41</a:t>
            </a:r>
            <a:r>
              <a:rPr lang="en-US" sz="1000" dirty="0">
                <a:solidFill>
                  <a:schemeClr val="bg2"/>
                </a:solidFill>
                <a:ea typeface="ＭＳ Ｐゴシック" pitchFamily="34" charset="-128"/>
              </a:rPr>
              <a:t>, 417-436.</a:t>
            </a:r>
            <a:endParaRPr lang="sv-SE" sz="1000" dirty="0">
              <a:solidFill>
                <a:schemeClr val="bg2"/>
              </a:solidFill>
              <a:ea typeface="ＭＳ Ｐゴシック" pitchFamily="34" charset="-128"/>
            </a:endParaRPr>
          </a:p>
        </p:txBody>
      </p:sp>
    </p:spTree>
    <p:custDataLst>
      <p:tags r:id="rId1"/>
    </p:custDataLst>
    <p:extLst>
      <p:ext uri="{BB962C8B-B14F-4D97-AF65-F5344CB8AC3E}">
        <p14:creationId xmlns:p14="http://schemas.microsoft.com/office/powerpoint/2010/main" val="2772805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F3B6-A890-E71E-B896-7122B41DFCA8}"/>
              </a:ext>
            </a:extLst>
          </p:cNvPr>
          <p:cNvSpPr>
            <a:spLocks noGrp="1"/>
          </p:cNvSpPr>
          <p:nvPr>
            <p:ph type="title"/>
          </p:nvPr>
        </p:nvSpPr>
        <p:spPr>
          <a:xfrm>
            <a:off x="838200" y="365125"/>
            <a:ext cx="10877550" cy="1325563"/>
          </a:xfrm>
        </p:spPr>
        <p:txBody>
          <a:bodyPr/>
          <a:lstStyle/>
          <a:p>
            <a:r>
              <a:rPr lang="en-US" dirty="0"/>
              <a:t>Emotional and Behavioral Disorders (EBD)</a:t>
            </a:r>
          </a:p>
        </p:txBody>
      </p:sp>
      <p:graphicFrame>
        <p:nvGraphicFramePr>
          <p:cNvPr id="3" name="Diagram 2" descr="Venn diagram of internalizing and externalizing showing overlap/commorbidity of these behavioral challenges." title="IE">
            <a:extLst>
              <a:ext uri="{FF2B5EF4-FFF2-40B4-BE49-F238E27FC236}">
                <a16:creationId xmlns:a16="http://schemas.microsoft.com/office/drawing/2014/main" id="{F18BAE84-0F92-2D66-EF63-90B9D57D04D4}"/>
              </a:ext>
            </a:extLst>
          </p:cNvPr>
          <p:cNvGraphicFramePr/>
          <p:nvPr>
            <p:extLst>
              <p:ext uri="{D42A27DB-BD31-4B8C-83A1-F6EECF244321}">
                <p14:modId xmlns:p14="http://schemas.microsoft.com/office/powerpoint/2010/main" val="2951526645"/>
              </p:ext>
            </p:extLst>
          </p:nvPr>
        </p:nvGraphicFramePr>
        <p:xfrm>
          <a:off x="1924050" y="1690688"/>
          <a:ext cx="8153400" cy="462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66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Classroom Concerns</a:t>
            </a:r>
          </a:p>
        </p:txBody>
      </p:sp>
      <p:sp>
        <p:nvSpPr>
          <p:cNvPr id="3" name="Content Placeholder 2"/>
          <p:cNvSpPr>
            <a:spLocks noGrp="1"/>
          </p:cNvSpPr>
          <p:nvPr>
            <p:ph idx="1"/>
          </p:nvPr>
        </p:nvSpPr>
        <p:spPr>
          <a:xfrm>
            <a:off x="838200" y="1825625"/>
            <a:ext cx="6543675" cy="4351338"/>
          </a:xfrm>
        </p:spPr>
        <p:txBody>
          <a:bodyPr>
            <a:normAutofit/>
          </a:bodyPr>
          <a:lstStyle/>
          <a:p>
            <a:r>
              <a:rPr lang="en-US" dirty="0"/>
              <a:t>High numbers of teachers wish they had more practical training in behavior management strategies (Louis &amp; Harris, 1991)</a:t>
            </a:r>
          </a:p>
          <a:p>
            <a:r>
              <a:rPr lang="en-US" dirty="0"/>
              <a:t>Even teachers trained to teach students with and at risk for emotional and behavioral disorders (EBD) report difficulties in managing students’ behavior efficiently (Walker, Ramsey, &amp; Gresham, 2004)</a:t>
            </a:r>
          </a:p>
        </p:txBody>
      </p:sp>
      <p:sp>
        <p:nvSpPr>
          <p:cNvPr id="9" name="Rectangle 8"/>
          <p:cNvSpPr/>
          <p:nvPr/>
        </p:nvSpPr>
        <p:spPr>
          <a:xfrm>
            <a:off x="0" y="6377869"/>
            <a:ext cx="10906813"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err="1">
                <a:solidFill>
                  <a:schemeClr val="bg2"/>
                </a:solidFill>
                <a:ea typeface="ＭＳ Ｐゴシック" pitchFamily="34" charset="-128"/>
              </a:rPr>
              <a:t>Forness</a:t>
            </a:r>
            <a:r>
              <a:rPr lang="en-US" sz="1000" dirty="0">
                <a:solidFill>
                  <a:schemeClr val="bg2"/>
                </a:solidFill>
                <a:ea typeface="ＭＳ Ｐゴシック" pitchFamily="34" charset="-128"/>
              </a:rPr>
              <a:t>, S.R., Freeman, S.F., </a:t>
            </a:r>
            <a:r>
              <a:rPr lang="en-US" sz="1000" dirty="0" err="1">
                <a:solidFill>
                  <a:schemeClr val="bg2"/>
                </a:solidFill>
                <a:ea typeface="ＭＳ Ｐゴシック" pitchFamily="34" charset="-128"/>
              </a:rPr>
              <a:t>Paparella</a:t>
            </a:r>
            <a:r>
              <a:rPr lang="en-US" sz="1000" dirty="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000" i="1" dirty="0">
                <a:solidFill>
                  <a:schemeClr val="bg2"/>
                </a:solidFill>
                <a:ea typeface="ＭＳ Ｐゴシック" pitchFamily="34" charset="-128"/>
              </a:rPr>
              <a:t>Journal of Emotional and Behavioral Disorders, 20</a:t>
            </a:r>
            <a:r>
              <a:rPr lang="en-US" sz="1000" dirty="0">
                <a:solidFill>
                  <a:schemeClr val="bg2"/>
                </a:solidFill>
                <a:ea typeface="ＭＳ Ｐゴシック" pitchFamily="34" charset="-128"/>
              </a:rPr>
              <a:t>, 4-18.</a:t>
            </a:r>
          </a:p>
        </p:txBody>
      </p:sp>
      <p:graphicFrame>
        <p:nvGraphicFramePr>
          <p:cNvPr id="4" name="Content Placeholder 5" descr="Diagram showing ED is less than 1% of students, a subset of the 12-20% of students with mild-severe EBD." title="ED EBD percentages">
            <a:extLst>
              <a:ext uri="{FF2B5EF4-FFF2-40B4-BE49-F238E27FC236}">
                <a16:creationId xmlns:a16="http://schemas.microsoft.com/office/drawing/2014/main" id="{79DE7473-83BE-6AC6-EAD4-9FF94EAA0B84}"/>
              </a:ext>
            </a:extLst>
          </p:cNvPr>
          <p:cNvGraphicFramePr>
            <a:graphicFrameLocks noGrp="1"/>
          </p:cNvGraphicFramePr>
          <p:nvPr>
            <p:extLst>
              <p:ext uri="{D42A27DB-BD31-4B8C-83A1-F6EECF244321}">
                <p14:modId xmlns:p14="http://schemas.microsoft.com/office/powerpoint/2010/main" val="863460937"/>
              </p:ext>
            </p:extLst>
          </p:nvPr>
        </p:nvGraphicFramePr>
        <p:xfrm>
          <a:off x="7554209" y="1253331"/>
          <a:ext cx="445681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52216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365125"/>
            <a:ext cx="10515600" cy="1325563"/>
          </a:xfrm>
        </p:spPr>
        <p:txBody>
          <a:bodyPr/>
          <a:lstStyle/>
          <a:p>
            <a:r>
              <a:rPr lang="en-US"/>
              <a:t>Why prevention frameworks are needed</a:t>
            </a:r>
          </a:p>
        </p:txBody>
      </p:sp>
      <p:sp>
        <p:nvSpPr>
          <p:cNvPr id="7171" name="Content Placeholder 2"/>
          <p:cNvSpPr>
            <a:spLocks noGrp="1"/>
          </p:cNvSpPr>
          <p:nvPr>
            <p:ph idx="1"/>
          </p:nvPr>
        </p:nvSpPr>
        <p:spPr>
          <a:xfrm>
            <a:off x="838200" y="1825625"/>
            <a:ext cx="10515600" cy="4351338"/>
          </a:xfrm>
        </p:spPr>
        <p:txBody>
          <a:bodyPr>
            <a:normAutofit/>
          </a:bodyPr>
          <a:lstStyle/>
          <a:p>
            <a:r>
              <a:rPr lang="en-US" sz="2400" dirty="0"/>
              <a:t>Antisocial behavior patterns are most malleable before age 8</a:t>
            </a:r>
            <a:br>
              <a:rPr lang="en-US" sz="2400" dirty="0"/>
            </a:br>
            <a:r>
              <a:rPr lang="en-US" sz="2000" dirty="0">
                <a:solidFill>
                  <a:schemeClr val="accent4"/>
                </a:solidFill>
              </a:rPr>
              <a:t>(Walker, Ramsey, &amp; Gresham, 2004)</a:t>
            </a:r>
          </a:p>
          <a:p>
            <a:r>
              <a:rPr lang="en-US" sz="2400" dirty="0"/>
              <a:t>Students’ academic success is highly dependent on  academic enablers </a:t>
            </a:r>
            <a:r>
              <a:rPr lang="en-US" sz="2000" dirty="0">
                <a:solidFill>
                  <a:schemeClr val="accent4"/>
                </a:solidFill>
              </a:rPr>
              <a:t>(engagement, interpersonal skills, study skills, and motivation; </a:t>
            </a:r>
            <a:r>
              <a:rPr lang="en-US" sz="2000" dirty="0" err="1">
                <a:solidFill>
                  <a:schemeClr val="accent4"/>
                </a:solidFill>
              </a:rPr>
              <a:t>DiPerna</a:t>
            </a:r>
            <a:r>
              <a:rPr lang="en-US" sz="2000" dirty="0">
                <a:solidFill>
                  <a:schemeClr val="accent4"/>
                </a:solidFill>
              </a:rPr>
              <a:t> &amp; Elliott, 2002)</a:t>
            </a:r>
          </a:p>
          <a:p>
            <a:r>
              <a:rPr lang="en-US" sz="2400" dirty="0"/>
              <a:t>Academic intervention at 3rd or 4th grade takes 4 times longer than if delivered at kindergarten </a:t>
            </a:r>
            <a:br>
              <a:rPr lang="en-US" sz="2400" dirty="0"/>
            </a:br>
            <a:r>
              <a:rPr lang="en-US" sz="2000" dirty="0">
                <a:solidFill>
                  <a:schemeClr val="accent4"/>
                </a:solidFill>
              </a:rPr>
              <a:t>(Lyon, 1998)</a:t>
            </a:r>
          </a:p>
          <a:p>
            <a:r>
              <a:rPr lang="en-US" sz="2400" dirty="0"/>
              <a:t>1 in 6 children not reading proficiently at 3rd grade do not graduate from high school on time </a:t>
            </a:r>
            <a:br>
              <a:rPr lang="en-US" sz="2400" dirty="0"/>
            </a:br>
            <a:r>
              <a:rPr lang="en-US" sz="2000" dirty="0">
                <a:solidFill>
                  <a:schemeClr val="accent4"/>
                </a:solidFill>
              </a:rPr>
              <a:t>(Hernandez, 2011)</a:t>
            </a:r>
            <a:endParaRPr lang="en-US" sz="2400" dirty="0">
              <a:solidFill>
                <a:schemeClr val="accent4"/>
              </a:solidFill>
            </a:endParaRPr>
          </a:p>
        </p:txBody>
      </p:sp>
      <p:sp>
        <p:nvSpPr>
          <p:cNvPr id="4" name="Rectangle 3"/>
          <p:cNvSpPr/>
          <p:nvPr/>
        </p:nvSpPr>
        <p:spPr>
          <a:xfrm>
            <a:off x="0" y="6032502"/>
            <a:ext cx="10944520" cy="825499"/>
          </a:xfrm>
          <a:prstGeom prst="rect">
            <a:avLst/>
          </a:prstGeom>
          <a:noFill/>
        </p:spPr>
        <p:txBody>
          <a:bodyPr wrap="square" lIns="91440" tIns="45720" rIns="91440" bIns="45720" anchor="b" anchorCtr="0">
            <a:noAutofit/>
          </a:bodyPr>
          <a:lstStyle/>
          <a:p>
            <a:r>
              <a:rPr lang="en-US" sz="900" dirty="0">
                <a:solidFill>
                  <a:schemeClr val="bg2"/>
                </a:solidFill>
                <a:ea typeface="ＭＳ Ｐゴシック"/>
              </a:rPr>
              <a:t>Sources:  </a:t>
            </a:r>
            <a:r>
              <a:rPr lang="en-US" sz="900" dirty="0">
                <a:solidFill>
                  <a:schemeClr val="bg2"/>
                </a:solidFill>
              </a:rPr>
              <a:t>DiPerna, J. C., Volpe, R. J., &amp; Elliott, S. N. (2002). A model for academic enablers and elementary reading/language arts achievement. </a:t>
            </a:r>
            <a:r>
              <a:rPr lang="en-US" sz="900" i="1" dirty="0">
                <a:solidFill>
                  <a:schemeClr val="bg2"/>
                </a:solidFill>
              </a:rPr>
              <a:t>School Psychology Review</a:t>
            </a:r>
            <a:r>
              <a:rPr lang="en-US" sz="900" dirty="0">
                <a:solidFill>
                  <a:schemeClr val="bg2"/>
                </a:solidFill>
              </a:rPr>
              <a:t>, </a:t>
            </a:r>
            <a:r>
              <a:rPr lang="en-US" sz="900" i="1" dirty="0">
                <a:solidFill>
                  <a:schemeClr val="bg2"/>
                </a:solidFill>
              </a:rPr>
              <a:t>31</a:t>
            </a:r>
            <a:r>
              <a:rPr lang="en-US" sz="900" dirty="0">
                <a:solidFill>
                  <a:schemeClr val="bg2"/>
                </a:solidFill>
              </a:rPr>
              <a:t>, 298-312. </a:t>
            </a:r>
            <a:endParaRPr lang="en-US" sz="900" dirty="0">
              <a:solidFill>
                <a:schemeClr val="bg2"/>
              </a:solidFill>
              <a:cs typeface="Arial"/>
            </a:endParaRPr>
          </a:p>
          <a:p>
            <a:r>
              <a:rPr lang="en-US" sz="900" dirty="0" err="1">
                <a:solidFill>
                  <a:schemeClr val="bg2"/>
                </a:solidFill>
              </a:rPr>
              <a:t>Faggella</a:t>
            </a:r>
            <a:r>
              <a:rPr lang="en-US" sz="900" dirty="0">
                <a:solidFill>
                  <a:schemeClr val="bg2"/>
                </a:solidFill>
              </a:rPr>
              <a:t>‐Luby, M. N., &amp; Deshler, D. D. (2008). Reading comprehension in adolescents with LD: What we know; what we need to learn. </a:t>
            </a:r>
            <a:r>
              <a:rPr lang="en-US" sz="900" i="1" dirty="0">
                <a:solidFill>
                  <a:schemeClr val="bg2"/>
                </a:solidFill>
              </a:rPr>
              <a:t>Learning Disabilities Research &amp; Practice, 23</a:t>
            </a:r>
            <a:r>
              <a:rPr lang="en-US" sz="900" dirty="0">
                <a:solidFill>
                  <a:schemeClr val="bg2"/>
                </a:solidFill>
              </a:rPr>
              <a:t>(2), 70-78.</a:t>
            </a:r>
            <a:endParaRPr lang="en-US" sz="900" dirty="0">
              <a:solidFill>
                <a:schemeClr val="bg2"/>
              </a:solidFill>
              <a:cs typeface="Arial"/>
            </a:endParaRPr>
          </a:p>
          <a:p>
            <a:r>
              <a:rPr lang="en-US" sz="900" dirty="0">
                <a:solidFill>
                  <a:schemeClr val="bg2"/>
                </a:solidFill>
              </a:rPr>
              <a:t>Hernandez, D. J. (2011). </a:t>
            </a:r>
            <a:r>
              <a:rPr lang="en-US" sz="900" i="1" dirty="0">
                <a:solidFill>
                  <a:schemeClr val="bg2"/>
                </a:solidFill>
              </a:rPr>
              <a:t>Double jeopardy: How third-grade reading skills and poverty influence high school graduation</a:t>
            </a:r>
            <a:r>
              <a:rPr lang="en-US" sz="900" dirty="0">
                <a:solidFill>
                  <a:schemeClr val="bg2"/>
                </a:solidFill>
              </a:rPr>
              <a:t>. Baltimore, MD: Annie E. Casey Foundation. </a:t>
            </a:r>
            <a:endParaRPr lang="en-US" sz="900" dirty="0">
              <a:solidFill>
                <a:schemeClr val="bg2"/>
              </a:solidFill>
              <a:cs typeface="Arial"/>
            </a:endParaRPr>
          </a:p>
          <a:p>
            <a:r>
              <a:rPr lang="en-US" sz="900" dirty="0">
                <a:solidFill>
                  <a:schemeClr val="bg2"/>
                </a:solidFill>
              </a:rPr>
              <a:t>Lyon, R. G. (1998). </a:t>
            </a:r>
            <a:r>
              <a:rPr lang="en-US" sz="900" i="1" dirty="0">
                <a:solidFill>
                  <a:schemeClr val="bg2"/>
                </a:solidFill>
              </a:rPr>
              <a:t>The NICHD research program in reading development, reading disorders and reading instruction: A summary of research findings</a:t>
            </a:r>
            <a:r>
              <a:rPr lang="en-US" sz="900" dirty="0">
                <a:solidFill>
                  <a:schemeClr val="bg2"/>
                </a:solidFill>
              </a:rPr>
              <a:t>. New York, NY: National Center for Learning Disabilities.</a:t>
            </a:r>
            <a:endParaRPr lang="en-US" sz="900" dirty="0">
              <a:solidFill>
                <a:schemeClr val="bg2"/>
              </a:solidFill>
              <a:cs typeface="Arial"/>
            </a:endParaRPr>
          </a:p>
          <a:p>
            <a:r>
              <a:rPr lang="en-US" sz="900" dirty="0">
                <a:solidFill>
                  <a:schemeClr val="bg2"/>
                </a:solidFill>
              </a:rPr>
              <a:t>Walker, H. M., Ramsey, E., &amp; Gresham, F. M. (2004). </a:t>
            </a:r>
            <a:r>
              <a:rPr lang="en-US" sz="900" i="1" dirty="0">
                <a:solidFill>
                  <a:schemeClr val="bg2"/>
                </a:solidFill>
              </a:rPr>
              <a:t>Antisocial behavior in school: Evidence-based practices</a:t>
            </a:r>
            <a:r>
              <a:rPr lang="en-US" sz="900" dirty="0">
                <a:solidFill>
                  <a:schemeClr val="bg2"/>
                </a:solidFill>
              </a:rPr>
              <a:t>. Belmont, CA: Wadsworth Publishing Company.</a:t>
            </a:r>
            <a:endParaRPr lang="en-US" sz="900" dirty="0">
              <a:solidFill>
                <a:schemeClr val="bg2"/>
              </a:solidFill>
              <a:cs typeface="Arial"/>
            </a:endParaRPr>
          </a:p>
        </p:txBody>
      </p:sp>
    </p:spTree>
    <p:custDataLst>
      <p:tags r:id="rId1"/>
    </p:custDataLst>
    <p:extLst>
      <p:ext uri="{BB962C8B-B14F-4D97-AF65-F5344CB8AC3E}">
        <p14:creationId xmlns:p14="http://schemas.microsoft.com/office/powerpoint/2010/main" val="1461086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How does a prevention framework address this need? </a:t>
            </a:r>
          </a:p>
        </p:txBody>
      </p:sp>
      <p:sp>
        <p:nvSpPr>
          <p:cNvPr id="8195" name="Content Placeholder 2"/>
          <p:cNvSpPr>
            <a:spLocks noGrp="1"/>
          </p:cNvSpPr>
          <p:nvPr>
            <p:ph idx="1"/>
          </p:nvPr>
        </p:nvSpPr>
        <p:spPr>
          <a:xfrm>
            <a:off x="838200" y="1825625"/>
            <a:ext cx="10515600" cy="4351338"/>
          </a:xfrm>
        </p:spPr>
        <p:txBody>
          <a:bodyPr>
            <a:normAutofit/>
          </a:bodyPr>
          <a:lstStyle/>
          <a:p>
            <a:r>
              <a:rPr lang="en-US" dirty="0"/>
              <a:t>Creating the context to maximize instruction and learning time</a:t>
            </a:r>
          </a:p>
          <a:p>
            <a:r>
              <a:rPr lang="en-US" dirty="0"/>
              <a:t>Instruction is responsive to student needs</a:t>
            </a:r>
          </a:p>
          <a:p>
            <a:pPr marL="0" indent="0">
              <a:buNone/>
            </a:pPr>
            <a:r>
              <a:rPr lang="en-US" b="1" dirty="0"/>
              <a:t>Reducing</a:t>
            </a:r>
          </a:p>
          <a:p>
            <a:pPr lvl="1"/>
            <a:r>
              <a:rPr lang="en-US" dirty="0"/>
              <a:t>Lack of appropriate instruction</a:t>
            </a:r>
          </a:p>
          <a:p>
            <a:pPr lvl="1"/>
            <a:r>
              <a:rPr lang="en-US" dirty="0"/>
              <a:t>The cumulative effect of insufficient learning </a:t>
            </a:r>
          </a:p>
          <a:p>
            <a:pPr lvl="1"/>
            <a:r>
              <a:rPr lang="en-US" dirty="0"/>
              <a:t>The difficulty of content area work </a:t>
            </a:r>
          </a:p>
          <a:p>
            <a:pPr lvl="1"/>
            <a:r>
              <a:rPr lang="en-US" dirty="0"/>
              <a:t>Excessive absenteeism resulting in splinter skills </a:t>
            </a:r>
          </a:p>
          <a:p>
            <a:pPr lvl="1"/>
            <a:r>
              <a:rPr lang="en-US" dirty="0"/>
              <a:t>The presence of significant behavior problems that impede student learning</a:t>
            </a:r>
          </a:p>
        </p:txBody>
      </p:sp>
      <p:sp>
        <p:nvSpPr>
          <p:cNvPr id="4" name="Rectangle 3"/>
          <p:cNvSpPr/>
          <p:nvPr/>
        </p:nvSpPr>
        <p:spPr>
          <a:xfrm>
            <a:off x="0" y="6492875"/>
            <a:ext cx="11097846" cy="36512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Shores, C., &amp; Chester, K. (2008). </a:t>
            </a:r>
            <a:r>
              <a:rPr lang="en-US" sz="1000" i="1" dirty="0">
                <a:solidFill>
                  <a:schemeClr val="bg2"/>
                </a:solidFill>
                <a:ea typeface="ＭＳ Ｐゴシック" pitchFamily="34" charset="-128"/>
              </a:rPr>
              <a:t>Using RTI for school improvement: Raising every student’s achievement scores.</a:t>
            </a:r>
            <a:r>
              <a:rPr lang="en-US" sz="1000" dirty="0">
                <a:solidFill>
                  <a:schemeClr val="bg2"/>
                </a:solidFill>
                <a:ea typeface="ＭＳ Ｐゴシック" pitchFamily="34" charset="-128"/>
              </a:rPr>
              <a:t> Thousand Oaks, CA: Corwin Press.</a:t>
            </a:r>
            <a:endParaRPr lang="sv-SE" sz="1000" dirty="0">
              <a:solidFill>
                <a:schemeClr val="bg2"/>
              </a:solidFill>
              <a:ea typeface="ＭＳ Ｐゴシック" pitchFamily="34" charset="-128"/>
            </a:endParaRPr>
          </a:p>
        </p:txBody>
      </p:sp>
    </p:spTree>
    <p:custDataLst>
      <p:tags r:id="rId1"/>
    </p:custDataLst>
    <p:extLst>
      <p:ext uri="{BB962C8B-B14F-4D97-AF65-F5344CB8AC3E}">
        <p14:creationId xmlns:p14="http://schemas.microsoft.com/office/powerpoint/2010/main" val="554521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338C-46F5-D61B-1EDF-DE3E081A6CD1}"/>
              </a:ext>
            </a:extLst>
          </p:cNvPr>
          <p:cNvSpPr>
            <a:spLocks noGrp="1"/>
          </p:cNvSpPr>
          <p:nvPr>
            <p:ph type="title"/>
          </p:nvPr>
        </p:nvSpPr>
        <p:spPr>
          <a:xfrm>
            <a:off x="838200" y="365125"/>
            <a:ext cx="10515600" cy="1325563"/>
          </a:xfrm>
        </p:spPr>
        <p:txBody>
          <a:bodyPr/>
          <a:lstStyle/>
          <a:p>
            <a:r>
              <a:rPr lang="en-US"/>
              <a:t>Classroom Concerns</a:t>
            </a:r>
          </a:p>
        </p:txBody>
      </p:sp>
      <p:sp>
        <p:nvSpPr>
          <p:cNvPr id="3" name="Content Placeholder 2">
            <a:extLst>
              <a:ext uri="{FF2B5EF4-FFF2-40B4-BE49-F238E27FC236}">
                <a16:creationId xmlns:a16="http://schemas.microsoft.com/office/drawing/2014/main" id="{FC0FD375-17CE-6A73-A16C-98B68A579CB3}"/>
              </a:ext>
            </a:extLst>
          </p:cNvPr>
          <p:cNvSpPr>
            <a:spLocks noGrp="1"/>
          </p:cNvSpPr>
          <p:nvPr>
            <p:ph idx="1"/>
          </p:nvPr>
        </p:nvSpPr>
        <p:spPr>
          <a:xfrm>
            <a:off x="838199" y="1825625"/>
            <a:ext cx="10715625" cy="4351338"/>
          </a:xfrm>
        </p:spPr>
        <p:txBody>
          <a:bodyPr vert="horz" lIns="91440" tIns="45720" rIns="91440" bIns="45720" rtlCol="0" anchor="t">
            <a:noAutofit/>
          </a:bodyPr>
          <a:lstStyle/>
          <a:p>
            <a:r>
              <a:rPr lang="en-US" dirty="0"/>
              <a:t>Many teachers are not equipped to handle the complex academic and behavioral needs of students with EBD </a:t>
            </a:r>
            <a:r>
              <a:rPr lang="en-US" sz="2400" dirty="0">
                <a:solidFill>
                  <a:schemeClr val="accent4"/>
                </a:solidFill>
              </a:rPr>
              <a:t>(Lane, 2004)</a:t>
            </a:r>
          </a:p>
          <a:p>
            <a:r>
              <a:rPr lang="en-US" dirty="0"/>
              <a:t>Some pre-service teachers lack the necessary training in academic instruction for this population </a:t>
            </a:r>
            <a:r>
              <a:rPr lang="en-US" sz="2400" dirty="0">
                <a:solidFill>
                  <a:schemeClr val="accent4"/>
                </a:solidFill>
              </a:rPr>
              <a:t>(Wehby, Lane, &amp; Falk, 2003)</a:t>
            </a:r>
            <a:endParaRPr lang="en-US" dirty="0">
              <a:solidFill>
                <a:schemeClr val="accent4"/>
              </a:solidFill>
            </a:endParaRPr>
          </a:p>
          <a:p>
            <a:r>
              <a:rPr lang="en-US" dirty="0"/>
              <a:t>Ineffective teaching practices exacerbate the academic deficits of students with EBD </a:t>
            </a:r>
            <a:r>
              <a:rPr lang="en-US" sz="2400" dirty="0">
                <a:solidFill>
                  <a:schemeClr val="accent4"/>
                </a:solidFill>
              </a:rPr>
              <a:t>(Shores, Gunter, &amp; Jack, 1993)</a:t>
            </a:r>
          </a:p>
          <a:p>
            <a:r>
              <a:rPr lang="en-US" dirty="0"/>
              <a:t>Teachers who demonstrate instructional competence can produce significant improvements in students’ academic and behavioral performance </a:t>
            </a:r>
            <a:r>
              <a:rPr lang="en-US" sz="2400" dirty="0">
                <a:solidFill>
                  <a:schemeClr val="accent4"/>
                </a:solidFill>
              </a:rPr>
              <a:t>(Sutherland, Wehby, &amp; Yoder, 2002)</a:t>
            </a:r>
            <a:endParaRPr lang="en-US" dirty="0">
              <a:solidFill>
                <a:schemeClr val="accent4"/>
              </a:solidFill>
            </a:endParaRPr>
          </a:p>
        </p:txBody>
      </p:sp>
      <p:sp>
        <p:nvSpPr>
          <p:cNvPr id="4" name="Rectangle 3">
            <a:extLst>
              <a:ext uri="{FF2B5EF4-FFF2-40B4-BE49-F238E27FC236}">
                <a16:creationId xmlns:a16="http://schemas.microsoft.com/office/drawing/2014/main" id="{F09F2F31-5697-E9AE-DC32-70D947298E3F}"/>
              </a:ext>
            </a:extLst>
          </p:cNvPr>
          <p:cNvSpPr/>
          <p:nvPr/>
        </p:nvSpPr>
        <p:spPr>
          <a:xfrm>
            <a:off x="0" y="6065380"/>
            <a:ext cx="11134725" cy="792620"/>
          </a:xfrm>
          <a:prstGeom prst="rect">
            <a:avLst/>
          </a:prstGeom>
          <a:noFill/>
        </p:spPr>
        <p:txBody>
          <a:bodyPr wrap="square"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2"/>
                </a:solidFill>
                <a:ea typeface="ＭＳ Ｐゴシック" pitchFamily="34" charset="-128"/>
              </a:rPr>
              <a:t>Sources: </a:t>
            </a:r>
            <a:r>
              <a:rPr lang="en-US" sz="800" dirty="0">
                <a:solidFill>
                  <a:schemeClr val="bg2"/>
                </a:solidFill>
              </a:rPr>
              <a:t>Lane, K. L. (2004). Academic instruction and tutoring interventions for students with emotional/behavioral disorders: 1990 to present. In R. B. Rutherford, M. M. Quinn, &amp; S. R. Mathur (Eds.), </a:t>
            </a:r>
            <a:r>
              <a:rPr lang="en-US" sz="800" i="1" dirty="0">
                <a:solidFill>
                  <a:schemeClr val="bg2"/>
                </a:solidFill>
              </a:rPr>
              <a:t>Handbook of research in emotional and behavioral disorders </a:t>
            </a:r>
            <a:r>
              <a:rPr lang="en-US" sz="800" dirty="0">
                <a:solidFill>
                  <a:schemeClr val="bg2"/>
                </a:solidFill>
              </a:rPr>
              <a:t>(pp. 462-486)</a:t>
            </a:r>
            <a:r>
              <a:rPr lang="en-US" sz="800" i="1" dirty="0">
                <a:solidFill>
                  <a:schemeClr val="bg2"/>
                </a:solidFill>
              </a:rPr>
              <a:t>. </a:t>
            </a:r>
            <a:r>
              <a:rPr lang="en-US" sz="800" dirty="0">
                <a:solidFill>
                  <a:schemeClr val="bg2"/>
                </a:solidFill>
              </a:rPr>
              <a:t>New York, NY: Guilford Press.  </a:t>
            </a:r>
          </a:p>
          <a:p>
            <a:r>
              <a:rPr lang="en-US" sz="800" dirty="0">
                <a:solidFill>
                  <a:schemeClr val="bg2"/>
                </a:solidFill>
              </a:rPr>
              <a:t>Shores, R. E., Gunter, P. L., &amp; Jack, S. L. (1993). Classroom management strategies: Are they setting events for coercion? </a:t>
            </a:r>
            <a:r>
              <a:rPr lang="en-US" sz="800" i="1" dirty="0">
                <a:solidFill>
                  <a:schemeClr val="bg2"/>
                </a:solidFill>
              </a:rPr>
              <a:t>Behavioral Disorders, 18,</a:t>
            </a:r>
            <a:r>
              <a:rPr lang="en-US" sz="800" dirty="0">
                <a:solidFill>
                  <a:schemeClr val="bg2"/>
                </a:solidFill>
              </a:rPr>
              <a:t> 92-102. </a:t>
            </a:r>
          </a:p>
          <a:p>
            <a:r>
              <a:rPr lang="en-US" sz="800" dirty="0">
                <a:solidFill>
                  <a:schemeClr val="bg2"/>
                </a:solidFill>
              </a:rPr>
              <a:t>Sutherland, K. S., &amp; </a:t>
            </a:r>
            <a:r>
              <a:rPr lang="en-US" sz="800" dirty="0" err="1">
                <a:solidFill>
                  <a:schemeClr val="bg2"/>
                </a:solidFill>
              </a:rPr>
              <a:t>Wehby</a:t>
            </a:r>
            <a:r>
              <a:rPr lang="en-US" sz="800" dirty="0">
                <a:solidFill>
                  <a:schemeClr val="bg2"/>
                </a:solidFill>
              </a:rPr>
              <a:t>, J. H. (2001). Exploring the relationship between increased opportunities to respond to academic requests and the academic and behavioral outcomes of students with EBD: A review. </a:t>
            </a:r>
            <a:r>
              <a:rPr lang="en-US" sz="800" i="1" dirty="0">
                <a:solidFill>
                  <a:schemeClr val="bg2"/>
                </a:solidFill>
              </a:rPr>
              <a:t>Remedial and Special Education</a:t>
            </a:r>
            <a:r>
              <a:rPr lang="en-US" sz="800" dirty="0">
                <a:solidFill>
                  <a:schemeClr val="bg2"/>
                </a:solidFill>
              </a:rPr>
              <a:t>, </a:t>
            </a:r>
            <a:r>
              <a:rPr lang="en-US" sz="800" i="1" dirty="0">
                <a:solidFill>
                  <a:schemeClr val="bg2"/>
                </a:solidFill>
              </a:rPr>
              <a:t>22</a:t>
            </a:r>
            <a:r>
              <a:rPr lang="en-US" sz="800" dirty="0">
                <a:solidFill>
                  <a:schemeClr val="bg2"/>
                </a:solidFill>
              </a:rPr>
              <a:t>, 113-121. </a:t>
            </a:r>
          </a:p>
          <a:p>
            <a:r>
              <a:rPr lang="en-US" sz="800" dirty="0">
                <a:solidFill>
                  <a:schemeClr val="bg2"/>
                </a:solidFill>
              </a:rPr>
              <a:t>Sutherland, K. S., </a:t>
            </a:r>
            <a:r>
              <a:rPr lang="en-US" sz="800" dirty="0" err="1">
                <a:solidFill>
                  <a:schemeClr val="bg2"/>
                </a:solidFill>
              </a:rPr>
              <a:t>Wehby</a:t>
            </a:r>
            <a:r>
              <a:rPr lang="en-US" sz="800" dirty="0">
                <a:solidFill>
                  <a:schemeClr val="bg2"/>
                </a:solidFill>
              </a:rPr>
              <a:t>, J. H., &amp; Yoder, P. J. (2002). Examination of the relationship between teacher praise and opportunities for students with EBD to respond to academic requests. </a:t>
            </a:r>
            <a:r>
              <a:rPr lang="en-US" sz="800" i="1" dirty="0">
                <a:solidFill>
                  <a:schemeClr val="bg2"/>
                </a:solidFill>
              </a:rPr>
              <a:t>Journal of Emotional and Behavioral Disorders</a:t>
            </a:r>
            <a:r>
              <a:rPr lang="en-US" sz="800" dirty="0">
                <a:solidFill>
                  <a:schemeClr val="bg2"/>
                </a:solidFill>
              </a:rPr>
              <a:t>, </a:t>
            </a:r>
            <a:r>
              <a:rPr lang="en-US" sz="800" i="1" dirty="0">
                <a:solidFill>
                  <a:schemeClr val="bg2"/>
                </a:solidFill>
              </a:rPr>
              <a:t>10</a:t>
            </a:r>
            <a:r>
              <a:rPr lang="en-US" sz="800" dirty="0">
                <a:solidFill>
                  <a:schemeClr val="bg2"/>
                </a:solidFill>
              </a:rPr>
              <a:t>, 5-13.</a:t>
            </a:r>
          </a:p>
          <a:p>
            <a:r>
              <a:rPr lang="en-US" sz="800" dirty="0" err="1">
                <a:solidFill>
                  <a:schemeClr val="bg2"/>
                </a:solidFill>
              </a:rPr>
              <a:t>Wehby</a:t>
            </a:r>
            <a:r>
              <a:rPr lang="en-US" sz="800" dirty="0">
                <a:solidFill>
                  <a:schemeClr val="bg2"/>
                </a:solidFill>
              </a:rPr>
              <a:t>, J. H., Lane, K. L., &amp; Falk, K. B. (2003). Academic instruction for students with emotional and behavioral disorders. </a:t>
            </a:r>
            <a:r>
              <a:rPr lang="en-US" sz="800" i="1" dirty="0">
                <a:solidFill>
                  <a:schemeClr val="bg2"/>
                </a:solidFill>
              </a:rPr>
              <a:t>Journal of Emotional and Behavioral Disorders, 11, </a:t>
            </a:r>
            <a:r>
              <a:rPr lang="en-US" sz="800" dirty="0">
                <a:solidFill>
                  <a:schemeClr val="bg2"/>
                </a:solidFill>
              </a:rPr>
              <a:t>194-197.</a:t>
            </a:r>
          </a:p>
        </p:txBody>
      </p:sp>
    </p:spTree>
    <p:custDataLst>
      <p:tags r:id="rId1"/>
    </p:custDataLst>
    <p:extLst>
      <p:ext uri="{BB962C8B-B14F-4D97-AF65-F5344CB8AC3E}">
        <p14:creationId xmlns:p14="http://schemas.microsoft.com/office/powerpoint/2010/main" val="893201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title="Table Talk 1"/>
          <p:cNvPicPr>
            <a:picLocks noChangeAspect="1"/>
          </p:cNvPicPr>
          <p:nvPr/>
        </p:nvPicPr>
        <p:blipFill>
          <a:blip r:embed="rId4"/>
          <a:stretch>
            <a:fillRect/>
          </a:stretch>
        </p:blipFill>
        <p:spPr>
          <a:xfrm>
            <a:off x="218486" y="136884"/>
            <a:ext cx="6972300" cy="34417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10 min">
            <a:extLst>
              <a:ext uri="{FF2B5EF4-FFF2-40B4-BE49-F238E27FC236}">
                <a16:creationId xmlns:a16="http://schemas.microsoft.com/office/drawing/2014/main" id="{16CFB8F1-23AA-A2FA-E1F2-36D2446C34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5" name="9 min">
            <a:extLst>
              <a:ext uri="{FF2B5EF4-FFF2-40B4-BE49-F238E27FC236}">
                <a16:creationId xmlns:a16="http://schemas.microsoft.com/office/drawing/2014/main" id="{1EE20B16-B5D6-660D-D946-D18373AC7D1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6" name="8 min">
            <a:extLst>
              <a:ext uri="{FF2B5EF4-FFF2-40B4-BE49-F238E27FC236}">
                <a16:creationId xmlns:a16="http://schemas.microsoft.com/office/drawing/2014/main" id="{D2C0E0B6-E145-B1A9-C212-1BA8DB152C5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7" name="7 min">
            <a:extLst>
              <a:ext uri="{FF2B5EF4-FFF2-40B4-BE49-F238E27FC236}">
                <a16:creationId xmlns:a16="http://schemas.microsoft.com/office/drawing/2014/main" id="{4AF64A91-F022-93C8-CFA9-FD0A932E9F6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8" name="6 min">
            <a:extLst>
              <a:ext uri="{FF2B5EF4-FFF2-40B4-BE49-F238E27FC236}">
                <a16:creationId xmlns:a16="http://schemas.microsoft.com/office/drawing/2014/main" id="{9F128B4E-DA47-8B03-A180-987CCC799E1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9" name="5 min">
            <a:extLst>
              <a:ext uri="{FF2B5EF4-FFF2-40B4-BE49-F238E27FC236}">
                <a16:creationId xmlns:a16="http://schemas.microsoft.com/office/drawing/2014/main" id="{853D6AD0-919E-05AF-EEF5-23134AF9319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0" name="4 min">
            <a:extLst>
              <a:ext uri="{FF2B5EF4-FFF2-40B4-BE49-F238E27FC236}">
                <a16:creationId xmlns:a16="http://schemas.microsoft.com/office/drawing/2014/main" id="{8BDF58B7-850F-9877-FE16-94EBE250C2BE}"/>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1" name="3 min">
            <a:extLst>
              <a:ext uri="{FF2B5EF4-FFF2-40B4-BE49-F238E27FC236}">
                <a16:creationId xmlns:a16="http://schemas.microsoft.com/office/drawing/2014/main" id="{1C9896FA-23D8-F7F1-0802-6E521BF31FAA}"/>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2" name="2 min">
            <a:extLst>
              <a:ext uri="{FF2B5EF4-FFF2-40B4-BE49-F238E27FC236}">
                <a16:creationId xmlns:a16="http://schemas.microsoft.com/office/drawing/2014/main" id="{8DF866F5-FCC1-08AB-DF56-4EE79E4E021D}"/>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3" name="1 min">
            <a:extLst>
              <a:ext uri="{FF2B5EF4-FFF2-40B4-BE49-F238E27FC236}">
                <a16:creationId xmlns:a16="http://schemas.microsoft.com/office/drawing/2014/main" id="{95B28EE8-53EE-4693-2D4F-FD6642BD3EF2}"/>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4" name="30 seconds">
            <a:extLst>
              <a:ext uri="{FF2B5EF4-FFF2-40B4-BE49-F238E27FC236}">
                <a16:creationId xmlns:a16="http://schemas.microsoft.com/office/drawing/2014/main" id="{C2F009AC-5735-170A-41D7-94438E9DF5A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5" name="Picture 32">
            <a:extLst>
              <a:ext uri="{FF2B5EF4-FFF2-40B4-BE49-F238E27FC236}">
                <a16:creationId xmlns:a16="http://schemas.microsoft.com/office/drawing/2014/main" id="{172A245A-9426-2A4F-EC0B-B8E9FB97D9AC}"/>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grpSp>
        <p:nvGrpSpPr>
          <p:cNvPr id="3" name="Group 2">
            <a:extLst>
              <a:ext uri="{FF2B5EF4-FFF2-40B4-BE49-F238E27FC236}">
                <a16:creationId xmlns:a16="http://schemas.microsoft.com/office/drawing/2014/main" id="{521C360A-9855-6C41-B8EC-2E27D6D5A78A}"/>
              </a:ext>
            </a:extLst>
          </p:cNvPr>
          <p:cNvGrpSpPr/>
          <p:nvPr/>
        </p:nvGrpSpPr>
        <p:grpSpPr>
          <a:xfrm>
            <a:off x="8228457" y="2751453"/>
            <a:ext cx="3517119" cy="3406348"/>
            <a:chOff x="6329382" y="3236766"/>
            <a:chExt cx="2686597" cy="2601983"/>
          </a:xfrm>
        </p:grpSpPr>
        <p:pic>
          <p:nvPicPr>
            <p:cNvPr id="17" name="Picture 16" title="Sticky note">
              <a:extLst>
                <a:ext uri="{FF2B5EF4-FFF2-40B4-BE49-F238E27FC236}">
                  <a16:creationId xmlns:a16="http://schemas.microsoft.com/office/drawing/2014/main" id="{63B5493B-79DC-CD40-B8FC-6BF798795B4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216813">
              <a:off x="6329382" y="3387016"/>
              <a:ext cx="2686597" cy="2451733"/>
            </a:xfrm>
            <a:prstGeom prst="rect">
              <a:avLst/>
            </a:prstGeom>
          </p:spPr>
        </p:pic>
        <p:pic>
          <p:nvPicPr>
            <p:cNvPr id="18" name="Picture 17" title="Push pin">
              <a:extLst>
                <a:ext uri="{FF2B5EF4-FFF2-40B4-BE49-F238E27FC236}">
                  <a16:creationId xmlns:a16="http://schemas.microsoft.com/office/drawing/2014/main" id="{E6C83676-273E-F24A-A891-FEE12148BCD0}"/>
                </a:ext>
              </a:extLst>
            </p:cNvPr>
            <p:cNvPicPr>
              <a:picLocks noChangeAspect="1"/>
            </p:cNvPicPr>
            <p:nvPr/>
          </p:nvPicPr>
          <p:blipFill>
            <a:blip r:embed="rId18" cstate="print">
              <a:grayscl/>
              <a:extLst>
                <a:ext uri="{28A0092B-C50C-407E-A947-70E740481C1C}">
                  <a14:useLocalDpi xmlns:a14="http://schemas.microsoft.com/office/drawing/2010/main"/>
                </a:ext>
              </a:extLst>
            </a:blip>
            <a:stretch>
              <a:fillRect/>
            </a:stretch>
          </p:blipFill>
          <p:spPr>
            <a:xfrm rot="21216813">
              <a:off x="6881088" y="3236766"/>
              <a:ext cx="1123512" cy="1056895"/>
            </a:xfrm>
            <a:prstGeom prst="rect">
              <a:avLst/>
            </a:prstGeom>
          </p:spPr>
        </p:pic>
        <p:sp>
          <p:nvSpPr>
            <p:cNvPr id="16" name="TextBox 15"/>
            <p:cNvSpPr txBox="1"/>
            <p:nvPr/>
          </p:nvSpPr>
          <p:spPr>
            <a:xfrm rot="21246742">
              <a:off x="6527784" y="4124696"/>
              <a:ext cx="2438400" cy="1443508"/>
            </a:xfrm>
            <a:prstGeom prst="rect">
              <a:avLst/>
            </a:prstGeom>
            <a:noFill/>
          </p:spPr>
          <p:txBody>
            <a:bodyPr wrap="square" rtlCol="0">
              <a:spAutoFit/>
            </a:bodyPr>
            <a:lstStyle/>
            <a:p>
              <a:pPr algn="ctr" defTabSz="1188720">
                <a:spcAft>
                  <a:spcPts val="600"/>
                </a:spcAft>
              </a:pPr>
              <a:r>
                <a:rPr lang="en-US" sz="3120" b="1" kern="1200" dirty="0">
                  <a:solidFill>
                    <a:schemeClr val="tx1"/>
                  </a:solidFill>
                  <a:latin typeface="Arial" panose="020B0604020202020204" pitchFamily="34" charset="0"/>
                  <a:ea typeface="+mn-ea"/>
                  <a:cs typeface="Arial" panose="020B0604020202020204" pitchFamily="34" charset="0"/>
                </a:rPr>
                <a:t>Table Talk 1</a:t>
              </a:r>
            </a:p>
            <a:p>
              <a:pPr algn="ctr" defTabSz="1188720">
                <a:spcAft>
                  <a:spcPts val="600"/>
                </a:spcAft>
              </a:pPr>
              <a:r>
                <a:rPr lang="en-US" sz="3120" kern="1200" dirty="0">
                  <a:solidFill>
                    <a:schemeClr val="tx1"/>
                  </a:solidFill>
                  <a:latin typeface="Arial" panose="020B0604020202020204" pitchFamily="34" charset="0"/>
                  <a:ea typeface="+mn-ea"/>
                  <a:cs typeface="Arial" panose="020B0604020202020204" pitchFamily="34" charset="0"/>
                </a:rPr>
                <a:t>Current Priorities</a:t>
              </a:r>
            </a:p>
            <a:p>
              <a:pPr algn="ctr" defTabSz="1188720">
                <a:spcAft>
                  <a:spcPts val="600"/>
                </a:spcAft>
              </a:pPr>
              <a:r>
                <a:rPr lang="en-US" sz="2340" b="1" kern="1200" dirty="0">
                  <a:solidFill>
                    <a:schemeClr val="accent5"/>
                  </a:solidFill>
                  <a:latin typeface="Arial" panose="020B0604020202020204" pitchFamily="34" charset="0"/>
                  <a:ea typeface="+mn-ea"/>
                  <a:cs typeface="Arial" panose="020B0604020202020204" pitchFamily="34" charset="0"/>
                </a:rPr>
                <a:t>10 minutes</a:t>
              </a:r>
            </a:p>
            <a:p>
              <a:pPr algn="ctr">
                <a:spcAft>
                  <a:spcPts val="600"/>
                </a:spcAft>
              </a:pPr>
              <a:endParaRPr lang="en-US" sz="1600" dirty="0">
                <a:solidFill>
                  <a:schemeClr val="tx1">
                    <a:lumMod val="75000"/>
                    <a:lumOff val="25000"/>
                  </a:schemeClr>
                </a:solidFill>
              </a:endParaRPr>
            </a:p>
          </p:txBody>
        </p:sp>
      </p:grpSp>
    </p:spTree>
    <p:custDataLst>
      <p:tags r:id="rId1"/>
    </p:custDataLst>
    <p:extLst>
      <p:ext uri="{BB962C8B-B14F-4D97-AF65-F5344CB8AC3E}">
        <p14:creationId xmlns:p14="http://schemas.microsoft.com/office/powerpoint/2010/main" val="14038886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dirty="0"/>
              <a:t>How can a Ci3T model address your priorities? </a:t>
            </a:r>
          </a:p>
        </p:txBody>
      </p:sp>
      <p:sp>
        <p:nvSpPr>
          <p:cNvPr id="4" name="Text Placeholder 3"/>
          <p:cNvSpPr>
            <a:spLocks noGrp="1"/>
          </p:cNvSpPr>
          <p:nvPr>
            <p:ph type="body" idx="1"/>
          </p:nvPr>
        </p:nvSpPr>
        <p:spPr>
          <a:xfrm>
            <a:off x="831850" y="4589463"/>
            <a:ext cx="10515600" cy="1500187"/>
          </a:xfrm>
        </p:spPr>
        <p:txBody>
          <a:bodyPr/>
          <a:lstStyle/>
          <a:p>
            <a:r>
              <a:rPr lang="en-US" dirty="0"/>
              <a:t>Providing an Overview of Ci3T Models</a:t>
            </a:r>
          </a:p>
        </p:txBody>
      </p:sp>
      <p:pic>
        <p:nvPicPr>
          <p:cNvPr id="5" name="Picture 4" title="Hero">
            <a:extLst>
              <a:ext uri="{FF2B5EF4-FFF2-40B4-BE49-F238E27FC236}">
                <a16:creationId xmlns:a16="http://schemas.microsoft.com/office/drawing/2014/main" id="{256F9C81-7FB7-B84D-81FF-ADED84A7F1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769" b="21395"/>
          <a:stretch/>
        </p:blipFill>
        <p:spPr>
          <a:xfrm>
            <a:off x="7986674" y="652738"/>
            <a:ext cx="3898900" cy="2060023"/>
          </a:xfrm>
          <a:prstGeom prst="rect">
            <a:avLst/>
          </a:prstGeom>
        </p:spPr>
      </p:pic>
    </p:spTree>
    <p:custDataLst>
      <p:tags r:id="rId1"/>
    </p:custDataLst>
    <p:extLst>
      <p:ext uri="{BB962C8B-B14F-4D97-AF65-F5344CB8AC3E}">
        <p14:creationId xmlns:p14="http://schemas.microsoft.com/office/powerpoint/2010/main" val="222835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0328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r>
              <a:rPr lang="en-US"/>
              <a:t>Welcome, School Teams!</a:t>
            </a:r>
          </a:p>
        </p:txBody>
      </p:sp>
      <p:sp>
        <p:nvSpPr>
          <p:cNvPr id="3" name="Content Placeholder 2"/>
          <p:cNvSpPr>
            <a:spLocks noGrp="1"/>
          </p:cNvSpPr>
          <p:nvPr>
            <p:ph idx="1"/>
          </p:nvPr>
        </p:nvSpPr>
        <p:spPr>
          <a:xfrm>
            <a:off x="838200" y="2448731"/>
            <a:ext cx="10515600" cy="3728231"/>
          </a:xfrm>
        </p:spPr>
        <p:txBody>
          <a:bodyPr/>
          <a:lstStyle/>
          <a:p>
            <a:r>
              <a:rPr lang="en-US" dirty="0"/>
              <a:t>We are excited to welcome you to the first session of the Ci3T Professional Learning Series!</a:t>
            </a:r>
          </a:p>
          <a:p>
            <a:r>
              <a:rPr lang="en-US" dirty="0"/>
              <a:t>Your dedication to helping all students succeed in academics, behavior, and social skills is appreciated!</a:t>
            </a:r>
          </a:p>
        </p:txBody>
      </p:sp>
      <p:sp>
        <p:nvSpPr>
          <p:cNvPr id="4" name="Rounded Rectangle 3"/>
          <p:cNvSpPr/>
          <p:nvPr/>
        </p:nvSpPr>
        <p:spPr>
          <a:xfrm>
            <a:off x="968992" y="1392237"/>
            <a:ext cx="10384808" cy="433388"/>
          </a:xfrm>
          <a:prstGeom prst="roundRect">
            <a:avLst>
              <a:gd name="adj" fmla="val 9711"/>
            </a:avLst>
          </a:prstGeom>
          <a:solidFill>
            <a:schemeClr val="accent5"/>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latin typeface="+mj-lt"/>
                <a:cs typeface="Arial" panose="020B0604020202020204" pitchFamily="34" charset="0"/>
              </a:rPr>
              <a:t>_______________ Schools</a:t>
            </a:r>
          </a:p>
        </p:txBody>
      </p:sp>
      <p:pic>
        <p:nvPicPr>
          <p:cNvPr id="5" name="Picture 4" descr="3D illustration of person watering grass shaped to spell Hello." title="Hello">
            <a:extLst>
              <a:ext uri="{FF2B5EF4-FFF2-40B4-BE49-F238E27FC236}">
                <a16:creationId xmlns:a16="http://schemas.microsoft.com/office/drawing/2014/main" id="{99A99A11-A278-5D4D-8F2A-37B238D41A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824" r="2528" b="16924"/>
          <a:stretch/>
        </p:blipFill>
        <p:spPr>
          <a:xfrm>
            <a:off x="6702560" y="4093045"/>
            <a:ext cx="3979087" cy="2745435"/>
          </a:xfrm>
          <a:prstGeom prst="rect">
            <a:avLst/>
          </a:prstGeom>
        </p:spPr>
      </p:pic>
    </p:spTree>
    <p:custDataLst>
      <p:tags r:id="rId1"/>
    </p:custDataLst>
    <p:extLst>
      <p:ext uri="{BB962C8B-B14F-4D97-AF65-F5344CB8AC3E}">
        <p14:creationId xmlns:p14="http://schemas.microsoft.com/office/powerpoint/2010/main" val="370801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Serving Students… A Shift in Focus </a:t>
            </a:r>
            <a:endParaRPr lang="en-US" dirty="0"/>
          </a:p>
        </p:txBody>
      </p:sp>
      <p:sp>
        <p:nvSpPr>
          <p:cNvPr id="3" name="Content Placeholder 2"/>
          <p:cNvSpPr>
            <a:spLocks noGrp="1"/>
          </p:cNvSpPr>
          <p:nvPr>
            <p:ph idx="1"/>
          </p:nvPr>
        </p:nvSpPr>
        <p:spPr>
          <a:xfrm>
            <a:off x="838201" y="1825625"/>
            <a:ext cx="6743700" cy="4351338"/>
          </a:xfrm>
        </p:spPr>
        <p:txBody>
          <a:bodyPr/>
          <a:lstStyle/>
          <a:p>
            <a:pPr marL="0" indent="0">
              <a:buNone/>
            </a:pPr>
            <a:r>
              <a:rPr lang="en-US" dirty="0"/>
              <a:t>Focus: </a:t>
            </a:r>
            <a:r>
              <a:rPr lang="en-US" dirty="0">
                <a:solidFill>
                  <a:schemeClr val="tx2"/>
                </a:solidFill>
              </a:rPr>
              <a:t>A systems-level approach</a:t>
            </a:r>
          </a:p>
          <a:p>
            <a:r>
              <a:rPr lang="en-US" dirty="0"/>
              <a:t>Underlying premises:</a:t>
            </a:r>
          </a:p>
          <a:p>
            <a:pPr lvl="1"/>
            <a:r>
              <a:rPr lang="en-US" dirty="0"/>
              <a:t>The collective and focused energies of teachers, administrators, parents, and other school personnel are more effective than fragmented efforts </a:t>
            </a:r>
          </a:p>
          <a:p>
            <a:pPr lvl="1"/>
            <a:r>
              <a:rPr lang="en-US" dirty="0"/>
              <a:t>Academic, behavioral, and social support for students should be proactive and supplemental, not reactive and remedial</a:t>
            </a:r>
          </a:p>
        </p:txBody>
      </p:sp>
      <p:grpSp>
        <p:nvGrpSpPr>
          <p:cNvPr id="7" name="Group 6">
            <a:extLst>
              <a:ext uri="{FF2B5EF4-FFF2-40B4-BE49-F238E27FC236}">
                <a16:creationId xmlns:a16="http://schemas.microsoft.com/office/drawing/2014/main" id="{74A10E0A-4022-6D44-A6E5-3EC1C2FE81C1}"/>
              </a:ext>
            </a:extLst>
          </p:cNvPr>
          <p:cNvGrpSpPr/>
          <p:nvPr/>
        </p:nvGrpSpPr>
        <p:grpSpPr>
          <a:xfrm>
            <a:off x="7337431" y="1825625"/>
            <a:ext cx="4854569" cy="5032375"/>
            <a:chOff x="5689756" y="3235568"/>
            <a:chExt cx="3494441" cy="3622431"/>
          </a:xfrm>
        </p:grpSpPr>
        <p:pic>
          <p:nvPicPr>
            <p:cNvPr id="8" name="Picture 7" title="Sign post">
              <a:extLst>
                <a:ext uri="{FF2B5EF4-FFF2-40B4-BE49-F238E27FC236}">
                  <a16:creationId xmlns:a16="http://schemas.microsoft.com/office/drawing/2014/main" id="{1D03D361-244F-6F47-8E8B-84BE40A44537}"/>
                </a:ext>
              </a:extLst>
            </p:cNvPr>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l="19011" t="10843" r="16484"/>
            <a:stretch/>
          </p:blipFill>
          <p:spPr>
            <a:xfrm>
              <a:off x="5689756" y="3235568"/>
              <a:ext cx="3494441" cy="3622431"/>
            </a:xfrm>
            <a:prstGeom prst="rect">
              <a:avLst/>
            </a:prstGeom>
          </p:spPr>
        </p:pic>
        <p:sp>
          <p:nvSpPr>
            <p:cNvPr id="9" name="Rectangle 8">
              <a:extLst>
                <a:ext uri="{FF2B5EF4-FFF2-40B4-BE49-F238E27FC236}">
                  <a16:creationId xmlns:a16="http://schemas.microsoft.com/office/drawing/2014/main" id="{CCF6AEA1-AFB0-3149-8647-30EDB222CFBC}"/>
                </a:ext>
              </a:extLst>
            </p:cNvPr>
            <p:cNvSpPr/>
            <p:nvPr/>
          </p:nvSpPr>
          <p:spPr>
            <a:xfrm rot="360000">
              <a:off x="6248941" y="4680184"/>
              <a:ext cx="2376075" cy="664636"/>
            </a:xfrm>
            <a:prstGeom prst="rect">
              <a:avLst/>
            </a:prstGeom>
            <a:noFill/>
          </p:spPr>
          <p:txBody>
            <a:bodyPr wrap="none" lIns="91440" tIns="45720" rIns="91440" bIns="45720">
              <a:spAutoFit/>
            </a:bodyPr>
            <a:lstStyle/>
            <a:p>
              <a:pPr algn="ctr"/>
              <a:r>
                <a:rPr lang="en-US" sz="5400" b="1" dirty="0">
                  <a:ln w="12700">
                    <a:solidFill>
                      <a:schemeClr val="tx2">
                        <a:alpha val="75000"/>
                      </a:schemeClr>
                    </a:solidFill>
                    <a:prstDash val="solid"/>
                  </a:ln>
                  <a:solidFill>
                    <a:schemeClr val="bg1"/>
                  </a:solidFill>
                </a:rPr>
                <a:t>Proactive</a:t>
              </a:r>
            </a:p>
          </p:txBody>
        </p:sp>
        <p:pic>
          <p:nvPicPr>
            <p:cNvPr id="11" name="Picture 10" descr="Blurry word, reactive." title="Reactive">
              <a:extLst>
                <a:ext uri="{FF2B5EF4-FFF2-40B4-BE49-F238E27FC236}">
                  <a16:creationId xmlns:a16="http://schemas.microsoft.com/office/drawing/2014/main" id="{FB1CD233-9705-AE48-82E2-40FDE206CAD5}"/>
                </a:ext>
              </a:extLst>
            </p:cNvPr>
            <p:cNvPicPr>
              <a:picLocks noChangeAspect="1"/>
            </p:cNvPicPr>
            <p:nvPr/>
          </p:nvPicPr>
          <p:blipFill>
            <a:blip r:embed="rId5">
              <a:alphaModFix amt="35000"/>
            </a:blip>
            <a:stretch>
              <a:fillRect/>
            </a:stretch>
          </p:blipFill>
          <p:spPr>
            <a:xfrm>
              <a:off x="5937014" y="3428692"/>
              <a:ext cx="2705100" cy="1320800"/>
            </a:xfrm>
            <a:prstGeom prst="rect">
              <a:avLst/>
            </a:prstGeom>
            <a:effectLst>
              <a:softEdge rad="25400"/>
            </a:effectLst>
          </p:spPr>
        </p:pic>
      </p:grpSp>
      <p:sp>
        <p:nvSpPr>
          <p:cNvPr id="5" name="Rectangle 4"/>
          <p:cNvSpPr/>
          <p:nvPr/>
        </p:nvSpPr>
        <p:spPr>
          <a:xfrm>
            <a:off x="0" y="6377869"/>
            <a:ext cx="10763250" cy="480131"/>
          </a:xfrm>
          <a:prstGeom prst="rect">
            <a:avLst/>
          </a:prstGeom>
        </p:spPr>
        <p:txBody>
          <a:bodyPr wrap="square" anchor="b" anchorCtr="0">
            <a:noAutofit/>
          </a:bodyPr>
          <a:lstStyle/>
          <a:p>
            <a:r>
              <a:rPr lang="en-US" sz="1000" dirty="0">
                <a:solidFill>
                  <a:schemeClr val="bg2"/>
                </a:solidFill>
                <a:ea typeface="ＭＳ Ｐゴシック" pitchFamily="34" charset="-128"/>
              </a:rPr>
              <a:t>Sources: </a:t>
            </a:r>
            <a:r>
              <a:rPr lang="en-US" sz="1000" dirty="0">
                <a:solidFill>
                  <a:schemeClr val="bg2"/>
                </a:solidFill>
              </a:rPr>
              <a:t>Horner, R. H., &amp; </a:t>
            </a:r>
            <a:r>
              <a:rPr lang="en-US" sz="1000" dirty="0" err="1">
                <a:solidFill>
                  <a:schemeClr val="bg2"/>
                </a:solidFill>
              </a:rPr>
              <a:t>Sugai</a:t>
            </a:r>
            <a:r>
              <a:rPr lang="en-US" sz="1000" dirty="0">
                <a:solidFill>
                  <a:schemeClr val="bg2"/>
                </a:solidFill>
              </a:rPr>
              <a:t>, G. (2015). School-wide PBIS: An example of applied behavior analysis implemented at a scale of social importance. </a:t>
            </a:r>
            <a:r>
              <a:rPr lang="en-US" sz="1000" i="1" dirty="0">
                <a:solidFill>
                  <a:schemeClr val="bg2"/>
                </a:solidFill>
              </a:rPr>
              <a:t>Behavior Analysis in Practice, 8</a:t>
            </a:r>
            <a:r>
              <a:rPr lang="en-US" sz="1000" dirty="0">
                <a:solidFill>
                  <a:schemeClr val="bg2"/>
                </a:solidFill>
              </a:rPr>
              <a:t>, 80-85.</a:t>
            </a:r>
          </a:p>
          <a:p>
            <a:r>
              <a:rPr lang="en-US" sz="1000" dirty="0">
                <a:solidFill>
                  <a:schemeClr val="bg2"/>
                </a:solidFill>
                <a:ea typeface="ＭＳ Ｐゴシック" pitchFamily="34" charset="-128"/>
              </a:rPr>
              <a:t>Lane, K. L., Oakes, W. P., Menzies, H. M., Oyer, J., &amp; Jenkins, A. (2013). Working within the context of three-tiered models of prevention: Using schoolwide data to identify high school students for targeted supports. </a:t>
            </a:r>
            <a:r>
              <a:rPr lang="en-US" sz="1000" i="1" dirty="0">
                <a:solidFill>
                  <a:schemeClr val="bg2"/>
                </a:solidFill>
                <a:ea typeface="ＭＳ Ｐゴシック" pitchFamily="34" charset="-128"/>
              </a:rPr>
              <a:t>Journal of Applied School Psychology, 29</a:t>
            </a:r>
            <a:r>
              <a:rPr lang="en-US" sz="1000" dirty="0">
                <a:solidFill>
                  <a:schemeClr val="bg2"/>
                </a:solidFill>
                <a:ea typeface="ＭＳ Ｐゴシック" pitchFamily="34" charset="-128"/>
              </a:rPr>
              <a:t>, 203-229.</a:t>
            </a:r>
          </a:p>
        </p:txBody>
      </p:sp>
      <p:pic>
        <p:nvPicPr>
          <p:cNvPr id="10" name="Picture 9" descr="The word focus, blurry." title="Focus">
            <a:extLst>
              <a:ext uri="{FF2B5EF4-FFF2-40B4-BE49-F238E27FC236}">
                <a16:creationId xmlns:a16="http://schemas.microsoft.com/office/drawing/2014/main" id="{2CBC36AC-C683-5D49-AA61-B9B97B889561}"/>
              </a:ext>
            </a:extLst>
          </p:cNvPr>
          <p:cNvPicPr>
            <a:picLocks noChangeAspect="1"/>
          </p:cNvPicPr>
          <p:nvPr/>
        </p:nvPicPr>
        <p:blipFill>
          <a:blip r:embed="rId6"/>
          <a:stretch>
            <a:fillRect/>
          </a:stretch>
        </p:blipFill>
        <p:spPr>
          <a:xfrm>
            <a:off x="8171776" y="320088"/>
            <a:ext cx="2248573" cy="1313035"/>
          </a:xfrm>
          <a:prstGeom prst="rect">
            <a:avLst/>
          </a:prstGeom>
        </p:spPr>
      </p:pic>
    </p:spTree>
    <p:custDataLst>
      <p:tags r:id="rId1"/>
    </p:custDataLst>
    <p:extLst>
      <p:ext uri="{BB962C8B-B14F-4D97-AF65-F5344CB8AC3E}">
        <p14:creationId xmlns:p14="http://schemas.microsoft.com/office/powerpoint/2010/main" val="1985544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A Response of Prevention </a:t>
            </a:r>
          </a:p>
        </p:txBody>
      </p:sp>
      <p:sp>
        <p:nvSpPr>
          <p:cNvPr id="3" name="Content Placeholder 2"/>
          <p:cNvSpPr>
            <a:spLocks noGrp="1"/>
          </p:cNvSpPr>
          <p:nvPr>
            <p:ph idx="1"/>
          </p:nvPr>
        </p:nvSpPr>
        <p:spPr>
          <a:xfrm>
            <a:off x="838200" y="1825625"/>
            <a:ext cx="10515600" cy="4351338"/>
          </a:xfrm>
        </p:spPr>
        <p:txBody>
          <a:bodyPr/>
          <a:lstStyle/>
          <a:p>
            <a:r>
              <a:rPr lang="en-US" dirty="0"/>
              <a:t>Given school-based violence and the multiple needs of students with and at risk for EBD:</a:t>
            </a:r>
          </a:p>
          <a:p>
            <a:pPr lvl="1"/>
            <a:r>
              <a:rPr lang="en-US" dirty="0"/>
              <a:t>evidence-based programs are essential to prevent and respond to instances of antisocial behavior</a:t>
            </a:r>
          </a:p>
          <a:p>
            <a:r>
              <a:rPr lang="en-US" dirty="0"/>
              <a:t>Academic, behavioral, and social concerns co-occur and interact, therefore: </a:t>
            </a:r>
          </a:p>
          <a:p>
            <a:pPr lvl="1"/>
            <a:r>
              <a:rPr lang="en-US" dirty="0"/>
              <a:t>it is important for prevention and remediation efforts to address this interconnected relationship</a:t>
            </a:r>
          </a:p>
        </p:txBody>
      </p:sp>
      <p:sp>
        <p:nvSpPr>
          <p:cNvPr id="7" name="Rectangle 6"/>
          <p:cNvSpPr/>
          <p:nvPr/>
        </p:nvSpPr>
        <p:spPr>
          <a:xfrm>
            <a:off x="0" y="6377869"/>
            <a:ext cx="105156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&amp; Menzies, H.M. (2014). Comprehensive, integrated, three-tiered models of prevention: Why does my school—and district—need an integrated approach to meet students’ academic, behavioral, and social needs? </a:t>
            </a:r>
            <a:r>
              <a:rPr lang="en-US" sz="1000" i="1" dirty="0">
                <a:solidFill>
                  <a:schemeClr val="bg2"/>
                </a:solidFill>
                <a:ea typeface="ＭＳ Ｐゴシック" pitchFamily="34" charset="-128"/>
              </a:rPr>
              <a:t>Preventing School Failure: Alternative Education for Children and Youth, 58</a:t>
            </a:r>
            <a:r>
              <a:rPr lang="en-US" sz="1000" dirty="0">
                <a:solidFill>
                  <a:schemeClr val="bg2"/>
                </a:solidFill>
                <a:ea typeface="ＭＳ Ｐゴシック" pitchFamily="34" charset="-128"/>
              </a:rPr>
              <a:t>, 121-128.</a:t>
            </a:r>
          </a:p>
        </p:txBody>
      </p:sp>
      <p:pic>
        <p:nvPicPr>
          <p:cNvPr id="8" name="Picture 7" descr="The word prevention spelled in black Scrabble tiles." title="Prevention">
            <a:extLst>
              <a:ext uri="{FF2B5EF4-FFF2-40B4-BE49-F238E27FC236}">
                <a16:creationId xmlns:a16="http://schemas.microsoft.com/office/drawing/2014/main" id="{0013A494-B44F-6347-8E43-E21FB01D8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310" y="596106"/>
            <a:ext cx="5715000" cy="863600"/>
          </a:xfrm>
          <a:prstGeom prst="rect">
            <a:avLst/>
          </a:prstGeom>
        </p:spPr>
      </p:pic>
    </p:spTree>
    <p:custDataLst>
      <p:tags r:id="rId1"/>
    </p:custDataLst>
    <p:extLst>
      <p:ext uri="{BB962C8B-B14F-4D97-AF65-F5344CB8AC3E}">
        <p14:creationId xmlns:p14="http://schemas.microsoft.com/office/powerpoint/2010/main" val="3782533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Three-Tiered Models of Prevention</a:t>
            </a:r>
          </a:p>
        </p:txBody>
      </p:sp>
      <p:sp>
        <p:nvSpPr>
          <p:cNvPr id="3" name="Content Placeholder 2"/>
          <p:cNvSpPr>
            <a:spLocks noGrp="1"/>
          </p:cNvSpPr>
          <p:nvPr>
            <p:ph idx="1"/>
          </p:nvPr>
        </p:nvSpPr>
        <p:spPr>
          <a:xfrm>
            <a:off x="838200" y="1682750"/>
            <a:ext cx="10515600" cy="4351338"/>
          </a:xfrm>
        </p:spPr>
        <p:txBody>
          <a:bodyPr>
            <a:normAutofit/>
          </a:bodyPr>
          <a:lstStyle/>
          <a:p>
            <a:r>
              <a:rPr lang="en-US" dirty="0"/>
              <a:t>Primary (Tier 1), secondary (Tier 2), and tertiary (Tier 3) levels of prevention </a:t>
            </a:r>
          </a:p>
          <a:p>
            <a:pPr lvl="1"/>
            <a:r>
              <a:rPr lang="en-US" dirty="0"/>
              <a:t>Response to Intervention </a:t>
            </a:r>
            <a:br>
              <a:rPr lang="en-US" dirty="0"/>
            </a:br>
            <a:r>
              <a:rPr lang="en-US" sz="2000" dirty="0">
                <a:solidFill>
                  <a:schemeClr val="accent4"/>
                </a:solidFill>
              </a:rPr>
              <a:t>(</a:t>
            </a:r>
            <a:r>
              <a:rPr lang="en-US" sz="2000" dirty="0" err="1">
                <a:solidFill>
                  <a:schemeClr val="accent4"/>
                </a:solidFill>
              </a:rPr>
              <a:t>RtI</a:t>
            </a:r>
            <a:r>
              <a:rPr lang="en-US" sz="2000" dirty="0">
                <a:solidFill>
                  <a:schemeClr val="accent4"/>
                </a:solidFill>
              </a:rPr>
              <a:t>; Gresham, 2002; </a:t>
            </a:r>
            <a:r>
              <a:rPr lang="en-US" sz="2000" dirty="0" err="1">
                <a:solidFill>
                  <a:schemeClr val="accent4"/>
                </a:solidFill>
              </a:rPr>
              <a:t>Sugai</a:t>
            </a:r>
            <a:r>
              <a:rPr lang="en-US" sz="2000" dirty="0">
                <a:solidFill>
                  <a:schemeClr val="accent4"/>
                </a:solidFill>
              </a:rPr>
              <a:t>, Horner, &amp; Gresham, 2002)</a:t>
            </a:r>
          </a:p>
          <a:p>
            <a:pPr lvl="1"/>
            <a:r>
              <a:rPr lang="en-US" dirty="0"/>
              <a:t>Positive Behavioral Interventions and Supports </a:t>
            </a:r>
            <a:br>
              <a:rPr lang="en-US" dirty="0"/>
            </a:br>
            <a:r>
              <a:rPr lang="en-US" sz="2000" dirty="0">
                <a:solidFill>
                  <a:schemeClr val="accent4"/>
                </a:solidFill>
              </a:rPr>
              <a:t>(PBIS; Horner &amp; </a:t>
            </a:r>
            <a:r>
              <a:rPr lang="en-US" sz="2000" dirty="0" err="1">
                <a:solidFill>
                  <a:schemeClr val="accent4"/>
                </a:solidFill>
              </a:rPr>
              <a:t>Sugai</a:t>
            </a:r>
            <a:r>
              <a:rPr lang="en-US" sz="2000" dirty="0">
                <a:solidFill>
                  <a:schemeClr val="accent4"/>
                </a:solidFill>
              </a:rPr>
              <a:t>, 2015; Office of Special Education Programs Technical Assistance Center at pbis.org; </a:t>
            </a:r>
            <a:r>
              <a:rPr lang="en-US" sz="2000" dirty="0" err="1">
                <a:solidFill>
                  <a:schemeClr val="accent4"/>
                </a:solidFill>
              </a:rPr>
              <a:t>Sugai</a:t>
            </a:r>
            <a:r>
              <a:rPr lang="en-US" sz="2000" dirty="0">
                <a:solidFill>
                  <a:schemeClr val="accent4"/>
                </a:solidFill>
              </a:rPr>
              <a:t> &amp; Horner, 2002)</a:t>
            </a:r>
          </a:p>
          <a:p>
            <a:pPr lvl="1"/>
            <a:r>
              <a:rPr lang="en-US" dirty="0"/>
              <a:t>Interconnected Systems Framework</a:t>
            </a:r>
            <a:br>
              <a:rPr lang="en-US" dirty="0"/>
            </a:br>
            <a:r>
              <a:rPr lang="en-US" sz="2000" dirty="0">
                <a:solidFill>
                  <a:schemeClr val="accent4"/>
                </a:solidFill>
              </a:rPr>
              <a:t>(ISF; Barrett, Eber, &amp; Weist, 2013)</a:t>
            </a:r>
          </a:p>
          <a:p>
            <a:r>
              <a:rPr lang="en-US" dirty="0"/>
              <a:t>Each level of prevention increases in intensity</a:t>
            </a:r>
          </a:p>
          <a:p>
            <a:r>
              <a:rPr lang="en-US" dirty="0"/>
              <a:t>Systematic, data-driven method to identify and support students</a:t>
            </a:r>
          </a:p>
        </p:txBody>
      </p:sp>
      <p:sp>
        <p:nvSpPr>
          <p:cNvPr id="4" name="Rectangle 3"/>
          <p:cNvSpPr/>
          <p:nvPr/>
        </p:nvSpPr>
        <p:spPr>
          <a:xfrm>
            <a:off x="0" y="6377869"/>
            <a:ext cx="10668000" cy="480131"/>
          </a:xfrm>
          <a:prstGeom prst="rect">
            <a:avLst/>
          </a:prstGeom>
        </p:spPr>
        <p:txBody>
          <a:bodyPr wrap="square" anchor="b" anchorCtr="0">
            <a:noAutofit/>
          </a:bodyPr>
          <a:lstStyle/>
          <a:p>
            <a:r>
              <a:rPr lang="en-US" sz="800" dirty="0">
                <a:solidFill>
                  <a:schemeClr val="bg2"/>
                </a:solidFill>
                <a:ea typeface="ＭＳ Ｐゴシック" pitchFamily="34" charset="-128"/>
              </a:rPr>
              <a:t>Sources: Barrett, S., Eber, L., &amp; Weist, M. (Eds.). (2013). </a:t>
            </a:r>
            <a:r>
              <a:rPr lang="en-US" sz="800" i="1" dirty="0">
                <a:solidFill>
                  <a:schemeClr val="bg2"/>
                </a:solidFill>
                <a:ea typeface="ＭＳ Ｐゴシック" pitchFamily="34" charset="-128"/>
              </a:rPr>
              <a:t>Advancing education effectiveness Interconnecting school mental health and school-wide positive behavior support. </a:t>
            </a:r>
            <a:r>
              <a:rPr lang="en-US" sz="800" dirty="0">
                <a:solidFill>
                  <a:schemeClr val="bg2"/>
                </a:solidFill>
                <a:ea typeface="ＭＳ Ｐゴシック" pitchFamily="34" charset="-128"/>
              </a:rPr>
              <a:t>Baltimore, MD: Center for School Mental </a:t>
            </a:r>
            <a:r>
              <a:rPr lang="en-US" sz="800" dirty="0" err="1">
                <a:solidFill>
                  <a:schemeClr val="bg2"/>
                </a:solidFill>
                <a:ea typeface="ＭＳ Ｐゴシック" pitchFamily="34" charset="-128"/>
              </a:rPr>
              <a:t>Health.Gresham</a:t>
            </a:r>
            <a:r>
              <a:rPr lang="en-US" sz="800" dirty="0">
                <a:solidFill>
                  <a:schemeClr val="bg2"/>
                </a:solidFill>
                <a:ea typeface="ＭＳ Ｐゴシック" pitchFamily="34" charset="-128"/>
              </a:rPr>
              <a:t>, F.M. (2002). Responsiveness to intervention: An alternative approach to the identification of learning disabilities. In R. Bradley, L. C. Danielson &amp; D. P. Hallahan (Eds.), </a:t>
            </a:r>
            <a:r>
              <a:rPr lang="en-US" sz="800" i="1" dirty="0">
                <a:solidFill>
                  <a:schemeClr val="bg2"/>
                </a:solidFill>
                <a:ea typeface="ＭＳ Ｐゴシック" pitchFamily="34" charset="-128"/>
              </a:rPr>
              <a:t>Identification of learning disabilities: Research to practice </a:t>
            </a:r>
            <a:r>
              <a:rPr lang="en-US" sz="800" dirty="0">
                <a:solidFill>
                  <a:schemeClr val="bg2"/>
                </a:solidFill>
                <a:ea typeface="ＭＳ Ｐゴシック" pitchFamily="34" charset="-128"/>
              </a:rPr>
              <a:t>(pp. 467-519). Mahwah, NJ: Lawrence Erlbaum Associates Publishers.</a:t>
            </a:r>
          </a:p>
          <a:p>
            <a:r>
              <a:rPr lang="en-US" sz="800" dirty="0">
                <a:solidFill>
                  <a:schemeClr val="bg2"/>
                </a:solidFill>
              </a:rPr>
              <a:t>Horner, R.H., &amp; </a:t>
            </a:r>
            <a:r>
              <a:rPr lang="en-US" sz="800" dirty="0" err="1">
                <a:solidFill>
                  <a:schemeClr val="bg2"/>
                </a:solidFill>
              </a:rPr>
              <a:t>Sugai</a:t>
            </a:r>
            <a:r>
              <a:rPr lang="en-US" sz="800" dirty="0">
                <a:solidFill>
                  <a:schemeClr val="bg2"/>
                </a:solidFill>
              </a:rPr>
              <a:t>, G. (2015). School-wide PBIS: An example of applied behavior analysis implemented at a scale of social importance. </a:t>
            </a:r>
            <a:r>
              <a:rPr lang="en-US" sz="800" i="1" dirty="0">
                <a:solidFill>
                  <a:schemeClr val="bg2"/>
                </a:solidFill>
              </a:rPr>
              <a:t>Behavior Analysis in Practice, 8</a:t>
            </a:r>
            <a:r>
              <a:rPr lang="en-US" sz="800" dirty="0">
                <a:solidFill>
                  <a:schemeClr val="bg2"/>
                </a:solidFill>
              </a:rPr>
              <a:t>, 80-85.</a:t>
            </a:r>
          </a:p>
          <a:p>
            <a:r>
              <a:rPr lang="en-US" sz="800" dirty="0" err="1">
                <a:solidFill>
                  <a:schemeClr val="bg2"/>
                </a:solidFill>
              </a:rPr>
              <a:t>Sugai</a:t>
            </a:r>
            <a:r>
              <a:rPr lang="en-US" sz="800" dirty="0">
                <a:solidFill>
                  <a:schemeClr val="bg2"/>
                </a:solidFill>
              </a:rPr>
              <a:t>, G., &amp; Horner, R.R. (2002). The evolution of discipline practices: School-wide positive behavior supports. </a:t>
            </a:r>
            <a:r>
              <a:rPr lang="en-US" sz="800" i="1" dirty="0">
                <a:solidFill>
                  <a:schemeClr val="bg2"/>
                </a:solidFill>
              </a:rPr>
              <a:t>Child &amp; Family Behavior Therapy, 24, </a:t>
            </a:r>
            <a:r>
              <a:rPr lang="en-US" sz="800" dirty="0">
                <a:solidFill>
                  <a:schemeClr val="bg2"/>
                </a:solidFill>
              </a:rPr>
              <a:t>23-50.</a:t>
            </a:r>
          </a:p>
          <a:p>
            <a:r>
              <a:rPr lang="en-US" sz="800" dirty="0" err="1">
                <a:solidFill>
                  <a:schemeClr val="bg2"/>
                </a:solidFill>
              </a:rPr>
              <a:t>Sugai</a:t>
            </a:r>
            <a:r>
              <a:rPr lang="en-US" sz="800" dirty="0">
                <a:solidFill>
                  <a:schemeClr val="bg2"/>
                </a:solidFill>
              </a:rPr>
              <a:t>, G., Horner, R. H., &amp; Gresham, F. M. (2002). Behaviorally effective school environments.  In M. R. Shinn, H. M. Walker, &amp; G. Stoner (Eds.) </a:t>
            </a:r>
            <a:r>
              <a:rPr lang="en-US" sz="800" i="1" dirty="0">
                <a:solidFill>
                  <a:schemeClr val="bg2"/>
                </a:solidFill>
              </a:rPr>
              <a:t>Interventions for academic and behavior problems: II. Preventive and remedial approaches</a:t>
            </a:r>
            <a:r>
              <a:rPr lang="en-US" sz="800" dirty="0">
                <a:solidFill>
                  <a:schemeClr val="bg2"/>
                </a:solidFill>
              </a:rPr>
              <a:t> (pp. 315-350).  Washington, DC: National Association of School Psychologists.</a:t>
            </a:r>
            <a:endParaRPr lang="en-US" sz="800" dirty="0">
              <a:solidFill>
                <a:schemeClr val="bg2"/>
              </a:solidFill>
              <a:ea typeface="ＭＳ Ｐゴシック" pitchFamily="34" charset="-128"/>
            </a:endParaRPr>
          </a:p>
        </p:txBody>
      </p:sp>
    </p:spTree>
    <p:custDataLst>
      <p:tags r:id="rId1"/>
    </p:custDataLst>
    <p:extLst>
      <p:ext uri="{BB962C8B-B14F-4D97-AF65-F5344CB8AC3E}">
        <p14:creationId xmlns:p14="http://schemas.microsoft.com/office/powerpoint/2010/main" val="3133620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51545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00B050"/>
          </a:solidFill>
        </p:spPr>
        <p:txBody>
          <a:bodyPr>
            <a:normAutofit/>
          </a:bodyPr>
          <a:lstStyle/>
          <a:p>
            <a:r>
              <a:rPr lang="en-US" dirty="0">
                <a:solidFill>
                  <a:schemeClr val="bg1"/>
                </a:solidFill>
              </a:rPr>
              <a:t>Primary (Tier 1) Prevention </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All students are eligible for participation </a:t>
            </a:r>
            <a:r>
              <a:rPr lang="en-US" sz="2200" dirty="0">
                <a:solidFill>
                  <a:schemeClr val="accent4"/>
                </a:solidFill>
              </a:rPr>
              <a:t>(Lane, Robertson et al., 2006)</a:t>
            </a:r>
          </a:p>
          <a:p>
            <a:r>
              <a:rPr lang="en-US" dirty="0"/>
              <a:t>About 80% of students respond to this level</a:t>
            </a:r>
            <a:br>
              <a:rPr lang="en-US" dirty="0"/>
            </a:br>
            <a:r>
              <a:rPr lang="en-US" sz="2200" dirty="0">
                <a:solidFill>
                  <a:schemeClr val="accent4"/>
                </a:solidFill>
              </a:rPr>
              <a:t>(Gresham, </a:t>
            </a:r>
            <a:r>
              <a:rPr lang="en-US" sz="2200" dirty="0" err="1">
                <a:solidFill>
                  <a:schemeClr val="accent4"/>
                </a:solidFill>
              </a:rPr>
              <a:t>Sugai</a:t>
            </a:r>
            <a:r>
              <a:rPr lang="en-US" sz="2200" dirty="0">
                <a:solidFill>
                  <a:schemeClr val="accent4"/>
                </a:solidFill>
              </a:rPr>
              <a:t>, Horner, Quinn, &amp; </a:t>
            </a:r>
            <a:r>
              <a:rPr lang="en-US" sz="2200" dirty="0" err="1">
                <a:solidFill>
                  <a:schemeClr val="accent4"/>
                </a:solidFill>
              </a:rPr>
              <a:t>McInerney</a:t>
            </a:r>
            <a:r>
              <a:rPr lang="en-US" sz="2200" dirty="0">
                <a:solidFill>
                  <a:schemeClr val="accent4"/>
                </a:solidFill>
              </a:rPr>
              <a:t>, 1998; </a:t>
            </a:r>
            <a:r>
              <a:rPr lang="en-US" sz="2200" dirty="0" err="1">
                <a:solidFill>
                  <a:schemeClr val="accent4"/>
                </a:solidFill>
              </a:rPr>
              <a:t>Sugai</a:t>
            </a:r>
            <a:r>
              <a:rPr lang="en-US" sz="2200" dirty="0">
                <a:solidFill>
                  <a:schemeClr val="accent4"/>
                </a:solidFill>
              </a:rPr>
              <a:t> &amp; Horner, 2006)</a:t>
            </a:r>
            <a:endParaRPr lang="en-US" dirty="0">
              <a:solidFill>
                <a:schemeClr val="accent4"/>
              </a:solidFill>
            </a:endParaRPr>
          </a:p>
          <a:p>
            <a:r>
              <a:rPr lang="en-US" dirty="0"/>
              <a:t>Examples of primary (Tier 1) prevention </a:t>
            </a:r>
          </a:p>
          <a:p>
            <a:pPr lvl="1"/>
            <a:r>
              <a:rPr lang="en-US" dirty="0"/>
              <a:t>Validated literacy curricula</a:t>
            </a:r>
          </a:p>
          <a:p>
            <a:pPr lvl="1"/>
            <a:r>
              <a:rPr lang="en-US" dirty="0"/>
              <a:t>Violence prevention</a:t>
            </a:r>
          </a:p>
          <a:p>
            <a:pPr lvl="1"/>
            <a:r>
              <a:rPr lang="en-US" dirty="0"/>
              <a:t>Conflict resolution programs</a:t>
            </a:r>
          </a:p>
          <a:p>
            <a:pPr lvl="1"/>
            <a:r>
              <a:rPr lang="en-US" dirty="0"/>
              <a:t>Anti-bullying programs</a:t>
            </a:r>
          </a:p>
          <a:p>
            <a:pPr lvl="1"/>
            <a:r>
              <a:rPr lang="en-US" dirty="0"/>
              <a:t>Schoolwide social skills instruction</a:t>
            </a:r>
          </a:p>
          <a:p>
            <a:pPr lvl="1"/>
            <a:r>
              <a:rPr lang="en-US" dirty="0"/>
              <a:t>Character education programs</a:t>
            </a:r>
          </a:p>
        </p:txBody>
      </p:sp>
      <p:sp>
        <p:nvSpPr>
          <p:cNvPr id="5" name="Rectangle 4"/>
          <p:cNvSpPr/>
          <p:nvPr/>
        </p:nvSpPr>
        <p:spPr>
          <a:xfrm>
            <a:off x="0" y="6377869"/>
            <a:ext cx="11098948" cy="480131"/>
          </a:xfrm>
          <a:prstGeom prst="rect">
            <a:avLst/>
          </a:prstGeom>
        </p:spPr>
        <p:txBody>
          <a:bodyPr wrap="square" anchor="b" anchorCtr="0">
            <a:noAutofit/>
          </a:bodyPr>
          <a:lstStyle/>
          <a:p>
            <a:r>
              <a:rPr lang="en-US" sz="1000" dirty="0">
                <a:solidFill>
                  <a:schemeClr val="bg2"/>
                </a:solidFill>
                <a:ea typeface="ＭＳ Ｐゴシック" pitchFamily="34" charset="-128"/>
              </a:rPr>
              <a:t>Sources: </a:t>
            </a:r>
            <a:r>
              <a:rPr lang="en-US" sz="1000" dirty="0">
                <a:solidFill>
                  <a:schemeClr val="bg2"/>
                </a:solidFill>
              </a:rPr>
              <a:t>Gresham, F. M., </a:t>
            </a:r>
            <a:r>
              <a:rPr lang="en-US" sz="1000" dirty="0" err="1">
                <a:solidFill>
                  <a:schemeClr val="bg2"/>
                </a:solidFill>
              </a:rPr>
              <a:t>Sugai</a:t>
            </a:r>
            <a:r>
              <a:rPr lang="en-US" sz="1000" dirty="0">
                <a:solidFill>
                  <a:schemeClr val="bg2"/>
                </a:solidFill>
              </a:rPr>
              <a:t>, G., Horner, R. H., Quinn, M. M., &amp; </a:t>
            </a:r>
            <a:r>
              <a:rPr lang="en-US" sz="1000" dirty="0" err="1">
                <a:solidFill>
                  <a:schemeClr val="bg2"/>
                </a:solidFill>
              </a:rPr>
              <a:t>McInerney</a:t>
            </a:r>
            <a:r>
              <a:rPr lang="en-US" sz="1000" dirty="0">
                <a:solidFill>
                  <a:schemeClr val="bg2"/>
                </a:solidFill>
              </a:rPr>
              <a:t>, M. (1998). </a:t>
            </a:r>
            <a:r>
              <a:rPr lang="en-US" sz="1000" i="1" dirty="0">
                <a:solidFill>
                  <a:schemeClr val="bg2"/>
                </a:solidFill>
              </a:rPr>
              <a:t>Classroom and schoolwide practices that support students’ social competence: A synthesis of research</a:t>
            </a:r>
            <a:r>
              <a:rPr lang="en-US" sz="1000" dirty="0">
                <a:solidFill>
                  <a:schemeClr val="bg2"/>
                </a:solidFill>
              </a:rPr>
              <a:t>. Washington, DC: Office of Special Education Programs. </a:t>
            </a:r>
          </a:p>
          <a:p>
            <a:r>
              <a:rPr lang="en-US" sz="1000" dirty="0">
                <a:solidFill>
                  <a:schemeClr val="bg2"/>
                </a:solidFill>
              </a:rPr>
              <a:t>Lane, K. L., Robertson, E. J., &amp; Graham-Bailey, M. A. L. (2006). An examination of school-wide interventions with primary level efforts conducted in secondary schools: Methodological considerations.  In T. E. Scruggs &amp; M. A. Mastropieri (Eds.) </a:t>
            </a:r>
            <a:r>
              <a:rPr lang="en-US" sz="1000" i="1" dirty="0">
                <a:solidFill>
                  <a:schemeClr val="bg2"/>
                </a:solidFill>
              </a:rPr>
              <a:t>Applications of research methodology: Advances in learning and behavioral disabilities</a:t>
            </a:r>
            <a:r>
              <a:rPr lang="en-US" sz="1000" dirty="0">
                <a:solidFill>
                  <a:schemeClr val="bg2"/>
                </a:solidFill>
              </a:rPr>
              <a:t> (Vol. 19), pp. 157-199.  Oxford, UK: Elsevier.</a:t>
            </a:r>
            <a:endParaRPr lang="en-US" sz="1000" dirty="0">
              <a:solidFill>
                <a:schemeClr val="bg2"/>
              </a:solidFill>
              <a:ea typeface="ＭＳ Ｐゴシック" pitchFamily="34" charset="-128"/>
            </a:endParaRPr>
          </a:p>
          <a:p>
            <a:r>
              <a:rPr lang="en-US" sz="1000" dirty="0" err="1">
                <a:solidFill>
                  <a:schemeClr val="bg2"/>
                </a:solidFill>
                <a:ea typeface="ＭＳ Ｐゴシック" pitchFamily="34" charset="-128"/>
              </a:rPr>
              <a:t>Sugai</a:t>
            </a:r>
            <a:r>
              <a:rPr lang="en-US" sz="1000" dirty="0">
                <a:solidFill>
                  <a:schemeClr val="bg2"/>
                </a:solidFill>
                <a:ea typeface="ＭＳ Ｐゴシック" pitchFamily="34" charset="-128"/>
              </a:rPr>
              <a:t>, G., &amp; Horner, R.R. (2006). A promising approach for expanding and sustaining school-wide positive behavior support. </a:t>
            </a:r>
            <a:r>
              <a:rPr lang="en-US" sz="1000" i="1" dirty="0">
                <a:solidFill>
                  <a:schemeClr val="bg2"/>
                </a:solidFill>
                <a:ea typeface="ＭＳ Ｐゴシック" pitchFamily="34" charset="-128"/>
              </a:rPr>
              <a:t>School psychology review, 35</a:t>
            </a:r>
            <a:r>
              <a:rPr lang="en-US" sz="1000" dirty="0">
                <a:solidFill>
                  <a:schemeClr val="bg2"/>
                </a:solidFill>
                <a:ea typeface="ＭＳ Ｐゴシック" pitchFamily="34" charset="-128"/>
              </a:rPr>
              <a:t>, 245.</a:t>
            </a: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632346" y="3429000"/>
            <a:ext cx="3407361" cy="2298307"/>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custDataLst>
      <p:tags r:id="rId1"/>
    </p:custDataLst>
    <p:extLst>
      <p:ext uri="{BB962C8B-B14F-4D97-AF65-F5344CB8AC3E}">
        <p14:creationId xmlns:p14="http://schemas.microsoft.com/office/powerpoint/2010/main" val="270145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FFFF00"/>
          </a:solidFill>
        </p:spPr>
        <p:txBody>
          <a:bodyPr>
            <a:normAutofit/>
          </a:bodyPr>
          <a:lstStyle/>
          <a:p>
            <a:r>
              <a:rPr lang="en-US" dirty="0"/>
              <a:t>Secondary (Tier 2) Prevention </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Students who need more than the primary prevention plan, 10-15% of students </a:t>
            </a:r>
          </a:p>
          <a:p>
            <a:r>
              <a:rPr lang="en-US" dirty="0"/>
              <a:t>Focused intervention to address academic, behavior, and/or social concerns</a:t>
            </a:r>
          </a:p>
          <a:p>
            <a:pPr lvl="1"/>
            <a:r>
              <a:rPr lang="en-US" dirty="0"/>
              <a:t>Acquisition (can’t do)</a:t>
            </a:r>
          </a:p>
          <a:p>
            <a:pPr lvl="1"/>
            <a:r>
              <a:rPr lang="en-US" dirty="0"/>
              <a:t>Fluency (trouble doing)</a:t>
            </a:r>
          </a:p>
          <a:p>
            <a:pPr lvl="1"/>
            <a:r>
              <a:rPr lang="en-US" dirty="0"/>
              <a:t>Performance (won’t do) </a:t>
            </a:r>
          </a:p>
          <a:p>
            <a:r>
              <a:rPr lang="en-US" dirty="0"/>
              <a:t>Examples of secondary (Tier 2) prevention </a:t>
            </a:r>
          </a:p>
          <a:p>
            <a:pPr lvl="1"/>
            <a:r>
              <a:rPr lang="en-US" dirty="0"/>
              <a:t>Small group instruction in anger management</a:t>
            </a:r>
          </a:p>
          <a:p>
            <a:pPr lvl="1"/>
            <a:r>
              <a:rPr lang="en-US" dirty="0"/>
              <a:t>Reading comprehension strategies</a:t>
            </a:r>
          </a:p>
          <a:p>
            <a:endParaRPr lang="en-US" dirty="0"/>
          </a:p>
        </p:txBody>
      </p:sp>
      <p:grpSp>
        <p:nvGrpSpPr>
          <p:cNvPr id="5" name="Group 4">
            <a:extLst>
              <a:ext uri="{FF2B5EF4-FFF2-40B4-BE49-F238E27FC236}">
                <a16:creationId xmlns:a16="http://schemas.microsoft.com/office/drawing/2014/main" id="{F8415739-6E96-F24C-8705-A3CCE2144BF6}"/>
              </a:ext>
            </a:extLst>
          </p:cNvPr>
          <p:cNvGrpSpPr/>
          <p:nvPr/>
        </p:nvGrpSpPr>
        <p:grpSpPr>
          <a:xfrm>
            <a:off x="7840269" y="3443618"/>
            <a:ext cx="2973010" cy="2047406"/>
            <a:chOff x="423333" y="1059255"/>
            <a:chExt cx="8297334" cy="5714079"/>
          </a:xfrm>
        </p:grpSpPr>
        <p:sp>
          <p:nvSpPr>
            <p:cNvPr id="6" name="Green Triangle">
              <a:extLst>
                <a:ext uri="{FF2B5EF4-FFF2-40B4-BE49-F238E27FC236}">
                  <a16:creationId xmlns:a16="http://schemas.microsoft.com/office/drawing/2014/main" id="{7541D549-D5AF-6B48-ADF1-31F64913B8DE}"/>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7" name="Yellow Triangle">
              <a:extLst>
                <a:ext uri="{FF2B5EF4-FFF2-40B4-BE49-F238E27FC236}">
                  <a16:creationId xmlns:a16="http://schemas.microsoft.com/office/drawing/2014/main" id="{C65C711B-062B-FE45-9A10-5A119A94DB69}"/>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d Triangle">
              <a:extLst>
                <a:ext uri="{FF2B5EF4-FFF2-40B4-BE49-F238E27FC236}">
                  <a16:creationId xmlns:a16="http://schemas.microsoft.com/office/drawing/2014/main" id="{102444AD-9C16-3841-A835-FE3262F178D8}"/>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Rectangle 3"/>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Ennis, R.P., &amp; Hirsch, S.E. (2014). Identifying students for secondary and tertiary prevention efforts: How do we determine which students have tier 2 and tier 3 needs? </a:t>
            </a:r>
            <a:r>
              <a:rPr lang="en-US" sz="1000" i="1" dirty="0">
                <a:solidFill>
                  <a:schemeClr val="bg2"/>
                </a:solidFill>
                <a:ea typeface="ＭＳ Ｐゴシック" pitchFamily="34" charset="-128"/>
              </a:rPr>
              <a:t>Preventing School Failure, 58</a:t>
            </a:r>
            <a:r>
              <a:rPr lang="en-US" sz="1000" dirty="0">
                <a:solidFill>
                  <a:schemeClr val="bg2"/>
                </a:solidFill>
                <a:ea typeface="ＭＳ Ｐゴシック" pitchFamily="34" charset="-128"/>
              </a:rPr>
              <a:t>, 171-182.</a:t>
            </a:r>
          </a:p>
        </p:txBody>
      </p:sp>
    </p:spTree>
    <p:custDataLst>
      <p:tags r:id="rId1"/>
    </p:custDataLst>
    <p:extLst>
      <p:ext uri="{BB962C8B-B14F-4D97-AF65-F5344CB8AC3E}">
        <p14:creationId xmlns:p14="http://schemas.microsoft.com/office/powerpoint/2010/main" val="2845797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FF0000"/>
          </a:solidFill>
        </p:spPr>
        <p:txBody>
          <a:bodyPr>
            <a:normAutofit/>
          </a:bodyPr>
          <a:lstStyle/>
          <a:p>
            <a:r>
              <a:rPr lang="en-US" dirty="0">
                <a:solidFill>
                  <a:schemeClr val="bg1"/>
                </a:solidFill>
              </a:rPr>
              <a:t>Tertiary (Tier 3) Prevention </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Students who need more than primary or secondary prevention, 5-7% of students</a:t>
            </a:r>
          </a:p>
          <a:p>
            <a:r>
              <a:rPr lang="en-US" dirty="0"/>
              <a:t>Intensive individualized interventions</a:t>
            </a:r>
          </a:p>
          <a:p>
            <a:r>
              <a:rPr lang="en-US" dirty="0"/>
              <a:t>Examples of tertiary (Tier 3) prevention </a:t>
            </a:r>
          </a:p>
          <a:p>
            <a:pPr lvl="1"/>
            <a:r>
              <a:rPr lang="en-US" dirty="0"/>
              <a:t>Functional assessment-based interventions </a:t>
            </a:r>
            <a:br>
              <a:rPr lang="en-US" dirty="0"/>
            </a:br>
            <a:r>
              <a:rPr lang="en-US" sz="2000" dirty="0">
                <a:solidFill>
                  <a:schemeClr val="accent4"/>
                </a:solidFill>
              </a:rPr>
              <a:t>(</a:t>
            </a:r>
            <a:r>
              <a:rPr lang="en-US" sz="2000" dirty="0" err="1">
                <a:solidFill>
                  <a:schemeClr val="accent4"/>
                </a:solidFill>
              </a:rPr>
              <a:t>Umbreit</a:t>
            </a:r>
            <a:r>
              <a:rPr lang="en-US" sz="2000" dirty="0">
                <a:solidFill>
                  <a:schemeClr val="accent4"/>
                </a:solidFill>
              </a:rPr>
              <a:t>, Ferro, </a:t>
            </a:r>
            <a:r>
              <a:rPr lang="en-US" sz="2000" dirty="0" err="1">
                <a:solidFill>
                  <a:schemeClr val="accent4"/>
                </a:solidFill>
              </a:rPr>
              <a:t>Liaupsin</a:t>
            </a:r>
            <a:r>
              <a:rPr lang="en-US" sz="2000" dirty="0">
                <a:solidFill>
                  <a:schemeClr val="accent4"/>
                </a:solidFill>
              </a:rPr>
              <a:t>, &amp; Lane, 2007)</a:t>
            </a:r>
            <a:endParaRPr lang="en-US" dirty="0">
              <a:solidFill>
                <a:schemeClr val="accent4"/>
              </a:solidFill>
            </a:endParaRPr>
          </a:p>
          <a:p>
            <a:pPr lvl="1"/>
            <a:r>
              <a:rPr lang="en-US" dirty="0"/>
              <a:t>Multisystemic therapy program</a:t>
            </a:r>
            <a:br>
              <a:rPr lang="en-US" dirty="0"/>
            </a:br>
            <a:r>
              <a:rPr lang="en-US" sz="2000" dirty="0">
                <a:solidFill>
                  <a:schemeClr val="accent4"/>
                </a:solidFill>
              </a:rPr>
              <a:t>(</a:t>
            </a:r>
            <a:r>
              <a:rPr lang="en-US" sz="2000" dirty="0" err="1">
                <a:solidFill>
                  <a:schemeClr val="accent4"/>
                </a:solidFill>
              </a:rPr>
              <a:t>Schoenwald</a:t>
            </a:r>
            <a:r>
              <a:rPr lang="en-US" sz="2000" dirty="0">
                <a:solidFill>
                  <a:schemeClr val="accent4"/>
                </a:solidFill>
              </a:rPr>
              <a:t>, Brown, &amp; </a:t>
            </a:r>
            <a:r>
              <a:rPr lang="en-US" sz="2000" dirty="0" err="1">
                <a:solidFill>
                  <a:schemeClr val="accent4"/>
                </a:solidFill>
              </a:rPr>
              <a:t>Henggeler</a:t>
            </a:r>
            <a:r>
              <a:rPr lang="en-US" sz="2000" dirty="0">
                <a:solidFill>
                  <a:schemeClr val="accent4"/>
                </a:solidFill>
              </a:rPr>
              <a:t>, 2000)</a:t>
            </a:r>
            <a:endParaRPr lang="en-US" dirty="0">
              <a:solidFill>
                <a:schemeClr val="accent4"/>
              </a:solidFill>
            </a:endParaRPr>
          </a:p>
        </p:txBody>
      </p:sp>
      <p:sp>
        <p:nvSpPr>
          <p:cNvPr id="4" name="Rectangle 3"/>
          <p:cNvSpPr/>
          <p:nvPr/>
        </p:nvSpPr>
        <p:spPr>
          <a:xfrm>
            <a:off x="0" y="6377869"/>
            <a:ext cx="11353800" cy="480131"/>
          </a:xfrm>
          <a:prstGeom prst="rect">
            <a:avLst/>
          </a:prstGeom>
        </p:spPr>
        <p:txBody>
          <a:bodyPr wrap="square" anchor="b" anchorCtr="0">
            <a:noAutofit/>
          </a:bodyPr>
          <a:lstStyle/>
          <a:p>
            <a:r>
              <a:rPr lang="en-US" sz="1000" dirty="0">
                <a:solidFill>
                  <a:schemeClr val="bg2"/>
                </a:solidFill>
                <a:ea typeface="ＭＳ Ｐゴシック" pitchFamily="34" charset="-128"/>
              </a:rPr>
              <a:t>Sources:  Lane, K.L., Oakes, W.P., Ennis, R.P., &amp; Hirsch, S.E. (2014). Identifying students for secondary and tertiary prevention efforts: How do we determine which students have Tier 2 and Tier 3 needs? </a:t>
            </a:r>
            <a:r>
              <a:rPr lang="en-US" sz="1000" i="1" dirty="0">
                <a:solidFill>
                  <a:schemeClr val="bg2"/>
                </a:solidFill>
                <a:ea typeface="ＭＳ Ｐゴシック" pitchFamily="34" charset="-128"/>
              </a:rPr>
              <a:t>Preventing School Failure, 58</a:t>
            </a:r>
            <a:r>
              <a:rPr lang="en-US" sz="1000" dirty="0">
                <a:solidFill>
                  <a:schemeClr val="bg2"/>
                </a:solidFill>
                <a:ea typeface="ＭＳ Ｐゴシック" pitchFamily="34" charset="-128"/>
              </a:rPr>
              <a:t>, 171-182.</a:t>
            </a:r>
          </a:p>
          <a:p>
            <a:r>
              <a:rPr lang="en-US" sz="1000" dirty="0" err="1">
                <a:solidFill>
                  <a:schemeClr val="bg2"/>
                </a:solidFill>
              </a:rPr>
              <a:t>Schoenwald</a:t>
            </a:r>
            <a:r>
              <a:rPr lang="en-US" sz="1000" dirty="0">
                <a:solidFill>
                  <a:schemeClr val="bg2"/>
                </a:solidFill>
              </a:rPr>
              <a:t>, S. K., Brown, T. L., &amp; </a:t>
            </a:r>
            <a:r>
              <a:rPr lang="en-US" sz="1000" dirty="0" err="1">
                <a:solidFill>
                  <a:schemeClr val="bg2"/>
                </a:solidFill>
              </a:rPr>
              <a:t>Henggeler</a:t>
            </a:r>
            <a:r>
              <a:rPr lang="en-US" sz="1000" dirty="0">
                <a:solidFill>
                  <a:schemeClr val="bg2"/>
                </a:solidFill>
              </a:rPr>
              <a:t>, S. W. (2000). Inside multisystemic therapy therapist, supervisory, and program practices. </a:t>
            </a:r>
            <a:r>
              <a:rPr lang="en-US" sz="1000" i="1" dirty="0">
                <a:solidFill>
                  <a:schemeClr val="bg2"/>
                </a:solidFill>
              </a:rPr>
              <a:t>Journal of Emotional and Behavioral Disorders</a:t>
            </a:r>
            <a:r>
              <a:rPr lang="en-US" sz="1000" dirty="0">
                <a:solidFill>
                  <a:schemeClr val="bg2"/>
                </a:solidFill>
              </a:rPr>
              <a:t>, </a:t>
            </a:r>
            <a:r>
              <a:rPr lang="en-US" sz="1000" i="1" dirty="0">
                <a:solidFill>
                  <a:schemeClr val="bg2"/>
                </a:solidFill>
              </a:rPr>
              <a:t>8</a:t>
            </a:r>
            <a:r>
              <a:rPr lang="en-US" sz="1000" dirty="0">
                <a:solidFill>
                  <a:schemeClr val="bg2"/>
                </a:solidFill>
              </a:rPr>
              <a:t>, </a:t>
            </a:r>
            <a:r>
              <a:rPr lang="en-US" sz="1000" dirty="0">
                <a:solidFill>
                  <a:schemeClr val="bg2"/>
                </a:solidFill>
                <a:ea typeface="ＭＳ Ｐゴシック" pitchFamily="34" charset="-128"/>
              </a:rPr>
              <a:t>113-127. </a:t>
            </a:r>
          </a:p>
          <a:p>
            <a:r>
              <a:rPr lang="en-US" sz="1000" dirty="0" err="1">
                <a:solidFill>
                  <a:schemeClr val="bg2"/>
                </a:solidFill>
                <a:ea typeface="ＭＳ Ｐゴシック" pitchFamily="34" charset="-128"/>
              </a:rPr>
              <a:t>Umbreit</a:t>
            </a:r>
            <a:r>
              <a:rPr lang="en-US" sz="1000" dirty="0">
                <a:solidFill>
                  <a:schemeClr val="bg2"/>
                </a:solidFill>
                <a:ea typeface="ＭＳ Ｐゴシック" pitchFamily="34" charset="-128"/>
              </a:rPr>
              <a:t>, J., Ferro, J.B., </a:t>
            </a:r>
            <a:r>
              <a:rPr lang="en-US" sz="1000" dirty="0" err="1">
                <a:solidFill>
                  <a:schemeClr val="bg2"/>
                </a:solidFill>
                <a:ea typeface="ＭＳ Ｐゴシック" pitchFamily="34" charset="-128"/>
              </a:rPr>
              <a:t>Liaupsin</a:t>
            </a:r>
            <a:r>
              <a:rPr lang="en-US" sz="1000" dirty="0">
                <a:solidFill>
                  <a:schemeClr val="bg2"/>
                </a:solidFill>
                <a:ea typeface="ＭＳ Ｐゴシック" pitchFamily="34" charset="-128"/>
              </a:rPr>
              <a:t>, C.J., </a:t>
            </a:r>
            <a:r>
              <a:rPr lang="en-US" sz="1000" dirty="0">
                <a:solidFill>
                  <a:schemeClr val="bg2"/>
                </a:solidFill>
              </a:rPr>
              <a:t>&amp; Lane, K.L. (2007). </a:t>
            </a:r>
            <a:r>
              <a:rPr lang="en-US" sz="1000" i="1" dirty="0">
                <a:solidFill>
                  <a:schemeClr val="bg2"/>
                </a:solidFill>
              </a:rPr>
              <a:t>Functional behavioral assessment and function-based intervention: An effective, practical approach. </a:t>
            </a:r>
            <a:r>
              <a:rPr lang="en-US" sz="1000" dirty="0">
                <a:solidFill>
                  <a:schemeClr val="bg2"/>
                </a:solidFill>
              </a:rPr>
              <a:t>Upper Saddle River, NJ: Prentice-Hall.</a:t>
            </a:r>
          </a:p>
        </p:txBody>
      </p:sp>
      <p:grpSp>
        <p:nvGrpSpPr>
          <p:cNvPr id="5" name="Group 4">
            <a:extLst>
              <a:ext uri="{FF2B5EF4-FFF2-40B4-BE49-F238E27FC236}">
                <a16:creationId xmlns:a16="http://schemas.microsoft.com/office/drawing/2014/main" id="{4963C938-0543-3C49-A25F-62A18E4B62FC}"/>
              </a:ext>
            </a:extLst>
          </p:cNvPr>
          <p:cNvGrpSpPr/>
          <p:nvPr/>
        </p:nvGrpSpPr>
        <p:grpSpPr>
          <a:xfrm>
            <a:off x="7845803" y="3429000"/>
            <a:ext cx="2973010" cy="2047406"/>
            <a:chOff x="423333" y="1059255"/>
            <a:chExt cx="8297334" cy="5714079"/>
          </a:xfrm>
        </p:grpSpPr>
        <p:sp>
          <p:nvSpPr>
            <p:cNvPr id="6" name="Green Triangle">
              <a:extLst>
                <a:ext uri="{FF2B5EF4-FFF2-40B4-BE49-F238E27FC236}">
                  <a16:creationId xmlns:a16="http://schemas.microsoft.com/office/drawing/2014/main" id="{399DA423-2E13-EB45-A7DD-C9D63C6D1CA3}"/>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7" name="Yellow Triangle">
              <a:extLst>
                <a:ext uri="{FF2B5EF4-FFF2-40B4-BE49-F238E27FC236}">
                  <a16:creationId xmlns:a16="http://schemas.microsoft.com/office/drawing/2014/main" id="{39D2D345-3F2A-0748-9D08-37E74E2C739D}"/>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d Triangle">
              <a:extLst>
                <a:ext uri="{FF2B5EF4-FFF2-40B4-BE49-F238E27FC236}">
                  <a16:creationId xmlns:a16="http://schemas.microsoft.com/office/drawing/2014/main" id="{2961939C-1E54-5E45-A19C-AFE03AAD8662}"/>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custDataLst>
      <p:tags r:id="rId1"/>
    </p:custDataLst>
    <p:extLst>
      <p:ext uri="{BB962C8B-B14F-4D97-AF65-F5344CB8AC3E}">
        <p14:creationId xmlns:p14="http://schemas.microsoft.com/office/powerpoint/2010/main" val="375545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rPr>
              <a:t>Three</a:t>
            </a:r>
            <a:r>
              <a:rPr lang="en-US"/>
              <a:t> Core Features</a:t>
            </a:r>
          </a:p>
        </p:txBody>
      </p:sp>
      <p:pic>
        <p:nvPicPr>
          <p:cNvPr id="4" name="Picture 3" descr="The number 3, large in 3D brushed steel." title="Three">
            <a:extLst>
              <a:ext uri="{FF2B5EF4-FFF2-40B4-BE49-F238E27FC236}">
                <a16:creationId xmlns:a16="http://schemas.microsoft.com/office/drawing/2014/main" id="{6B6AF0AD-8021-9B4C-B0FA-3405A5F6FF7B}"/>
              </a:ext>
            </a:extLst>
          </p:cNvPr>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l="11228"/>
          <a:stretch/>
        </p:blipFill>
        <p:spPr>
          <a:xfrm>
            <a:off x="463484" y="2401722"/>
            <a:ext cx="3198244" cy="3602736"/>
          </a:xfrm>
          <a:prstGeom prst="rect">
            <a:avLst/>
          </a:prstGeom>
        </p:spPr>
      </p:pic>
    </p:spTree>
    <p:custDataLst>
      <p:tags r:id="rId1"/>
    </p:custDataLst>
    <p:extLst>
      <p:ext uri="{BB962C8B-B14F-4D97-AF65-F5344CB8AC3E}">
        <p14:creationId xmlns:p14="http://schemas.microsoft.com/office/powerpoint/2010/main" val="182495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838200" y="365125"/>
            <a:ext cx="10515600" cy="1325563"/>
          </a:xfrm>
        </p:spPr>
        <p:txBody>
          <a:bodyPr/>
          <a:lstStyle/>
          <a:p>
            <a:r>
              <a:rPr lang="en-US"/>
              <a:t>Academic Component</a:t>
            </a:r>
          </a:p>
        </p:txBody>
      </p:sp>
      <p:sp>
        <p:nvSpPr>
          <p:cNvPr id="31747" name="Rectangle 3"/>
          <p:cNvSpPr>
            <a:spLocks noGrp="1" noChangeArrowheads="1"/>
          </p:cNvSpPr>
          <p:nvPr>
            <p:ph idx="1"/>
          </p:nvPr>
        </p:nvSpPr>
        <p:spPr>
          <a:xfrm>
            <a:off x="838200" y="1825625"/>
            <a:ext cx="10097530" cy="4351338"/>
          </a:xfrm>
        </p:spPr>
        <p:txBody>
          <a:bodyPr/>
          <a:lstStyle/>
          <a:p>
            <a:r>
              <a:rPr lang="en-US" altLang="en-US" dirty="0"/>
              <a:t>Coordinated instruction within and across grade levels</a:t>
            </a:r>
          </a:p>
          <a:p>
            <a:r>
              <a:rPr lang="en-US" altLang="en-US" dirty="0"/>
              <a:t>Instruction linked to College and Career-Ready Standards, early learning standards, state, or district standards</a:t>
            </a:r>
          </a:p>
          <a:p>
            <a:r>
              <a:rPr lang="en-US" altLang="en-US" dirty="0"/>
              <a:t>Benchmarking student progress to inform instruction</a:t>
            </a:r>
          </a:p>
          <a:p>
            <a:r>
              <a:rPr lang="en-US" altLang="en-US" dirty="0"/>
              <a:t>Progress monitoring for students identified for secondary (Tier 2) and tertiary (Tier 3) supports</a:t>
            </a:r>
          </a:p>
        </p:txBody>
      </p:sp>
      <p:sp>
        <p:nvSpPr>
          <p:cNvPr id="4" name="Rectangle 3"/>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&amp; Menzies, H.M. (2014). Comprehensive, integrated, three-tiered models of prevention: Why does my school—and district—need an integrated approach to meet students’ academic, behavioral, and social needs? </a:t>
            </a:r>
            <a:r>
              <a:rPr lang="en-US" sz="1000" i="1" dirty="0">
                <a:solidFill>
                  <a:schemeClr val="bg2"/>
                </a:solidFill>
                <a:ea typeface="ＭＳ Ｐゴシック" pitchFamily="34" charset="-128"/>
              </a:rPr>
              <a:t>Preventing School Failure: Alternative Education for Children and Youth, 58</a:t>
            </a:r>
            <a:r>
              <a:rPr lang="en-US" sz="1000" dirty="0">
                <a:solidFill>
                  <a:schemeClr val="bg2"/>
                </a:solidFill>
                <a:ea typeface="ＭＳ Ｐゴシック" pitchFamily="34" charset="-128"/>
              </a:rPr>
              <a:t>, 121-128.</a:t>
            </a:r>
          </a:p>
        </p:txBody>
      </p:sp>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5"/>
          <a:srcRect r="61978"/>
          <a:stretch/>
        </p:blipFill>
        <p:spPr>
          <a:xfrm>
            <a:off x="2120052" y="5502910"/>
            <a:ext cx="3027654" cy="923925"/>
          </a:xfrm>
          <a:prstGeom prst="rect">
            <a:avLst/>
          </a:prstGeom>
          <a:effectLst>
            <a:softEdge rad="63500"/>
          </a:effectLst>
        </p:spPr>
      </p:pic>
    </p:spTree>
    <p:custDataLst>
      <p:tags r:id="rId1"/>
    </p:custDataLst>
    <p:extLst>
      <p:ext uri="{BB962C8B-B14F-4D97-AF65-F5344CB8AC3E}">
        <p14:creationId xmlns:p14="http://schemas.microsoft.com/office/powerpoint/2010/main" val="678576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838200" y="365125"/>
            <a:ext cx="10515600" cy="1325563"/>
          </a:xfrm>
        </p:spPr>
        <p:txBody>
          <a:bodyPr>
            <a:normAutofit/>
          </a:bodyPr>
          <a:lstStyle/>
          <a:p>
            <a:r>
              <a:rPr lang="en-US"/>
              <a:t>Social Component: </a:t>
            </a:r>
            <a:br>
              <a:rPr lang="en-US"/>
            </a:br>
            <a:r>
              <a:rPr lang="en-US"/>
              <a:t>Identifying a Validated Curriculum</a:t>
            </a:r>
          </a:p>
        </p:txBody>
      </p:sp>
      <p:sp>
        <p:nvSpPr>
          <p:cNvPr id="32772" name="Rectangle 3"/>
          <p:cNvSpPr>
            <a:spLocks noGrp="1" noChangeArrowheads="1"/>
          </p:cNvSpPr>
          <p:nvPr>
            <p:ph idx="1"/>
          </p:nvPr>
        </p:nvSpPr>
        <p:spPr>
          <a:xfrm>
            <a:off x="838200" y="1825625"/>
            <a:ext cx="10515600" cy="4351338"/>
          </a:xfrm>
        </p:spPr>
        <p:txBody>
          <a:bodyPr>
            <a:normAutofit/>
          </a:bodyPr>
          <a:lstStyle/>
          <a:p>
            <a:r>
              <a:rPr lang="en-US" altLang="en-US" dirty="0"/>
              <a:t>Violence Prevention</a:t>
            </a:r>
          </a:p>
          <a:p>
            <a:pPr lvl="1"/>
            <a:r>
              <a:rPr lang="en-US" altLang="en-US" dirty="0"/>
              <a:t>Second Step Violence Prevention (</a:t>
            </a:r>
            <a:r>
              <a:rPr lang="en-US" altLang="en-US" dirty="0" err="1"/>
              <a:t>cfchildren.org</a:t>
            </a:r>
            <a:r>
              <a:rPr lang="en-US" altLang="en-US" dirty="0"/>
              <a:t>)</a:t>
            </a:r>
          </a:p>
          <a:p>
            <a:r>
              <a:rPr lang="en-US" altLang="en-US" dirty="0"/>
              <a:t>Character Education</a:t>
            </a:r>
          </a:p>
          <a:p>
            <a:pPr lvl="1"/>
            <a:r>
              <a:rPr lang="en-US" altLang="en-US" dirty="0"/>
              <a:t>Positive Action (</a:t>
            </a:r>
            <a:r>
              <a:rPr lang="en-US" altLang="en-US" dirty="0" err="1"/>
              <a:t>positiveaction.net</a:t>
            </a:r>
            <a:r>
              <a:rPr lang="en-US" altLang="en-US" dirty="0"/>
              <a:t>)</a:t>
            </a:r>
          </a:p>
          <a:p>
            <a:pPr lvl="1"/>
            <a:r>
              <a:rPr lang="en-US" altLang="en-US" dirty="0"/>
              <a:t>Caring School Community (</a:t>
            </a:r>
            <a:r>
              <a:rPr lang="en-US" altLang="en-US" dirty="0" err="1"/>
              <a:t>characterplus.org</a:t>
            </a:r>
            <a:r>
              <a:rPr lang="en-US" altLang="en-US" dirty="0"/>
              <a:t>)</a:t>
            </a:r>
          </a:p>
          <a:p>
            <a:r>
              <a:rPr lang="en-US" altLang="en-US" dirty="0"/>
              <a:t>Social Skills</a:t>
            </a:r>
          </a:p>
          <a:p>
            <a:pPr lvl="1"/>
            <a:r>
              <a:rPr lang="en-US" altLang="en-US" dirty="0"/>
              <a:t>Social Skills Improvement System: </a:t>
            </a:r>
            <a:r>
              <a:rPr lang="en-US" altLang="en-US" dirty="0" err="1"/>
              <a:t>Classwide</a:t>
            </a:r>
            <a:r>
              <a:rPr lang="en-US" altLang="en-US" dirty="0"/>
              <a:t> Intervention Program (Elliott &amp; Gresham, 2007)</a:t>
            </a:r>
          </a:p>
        </p:txBody>
      </p:sp>
      <p:sp>
        <p:nvSpPr>
          <p:cNvPr id="5" name="Rectangle 4"/>
          <p:cNvSpPr/>
          <p:nvPr/>
        </p:nvSpPr>
        <p:spPr>
          <a:xfrm>
            <a:off x="0" y="6492875"/>
            <a:ext cx="10668000" cy="36512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Elliott, S. N., &amp; Gresham, F. M. (2007). </a:t>
            </a:r>
            <a:r>
              <a:rPr lang="en-US" sz="1000" i="1" dirty="0">
                <a:solidFill>
                  <a:schemeClr val="bg2"/>
                </a:solidFill>
              </a:rPr>
              <a:t>Social Skills Improvement System: </a:t>
            </a:r>
            <a:r>
              <a:rPr lang="en-US" sz="1000" i="1" dirty="0" err="1">
                <a:solidFill>
                  <a:schemeClr val="bg2"/>
                </a:solidFill>
              </a:rPr>
              <a:t>Classwide</a:t>
            </a:r>
            <a:r>
              <a:rPr lang="en-US" sz="1000" i="1" dirty="0">
                <a:solidFill>
                  <a:schemeClr val="bg2"/>
                </a:solidFill>
              </a:rPr>
              <a:t> intervention program teacher’s guide. </a:t>
            </a:r>
            <a:r>
              <a:rPr lang="en-US" sz="1000" dirty="0">
                <a:solidFill>
                  <a:schemeClr val="bg2"/>
                </a:solidFill>
              </a:rPr>
              <a:t>Bloomington, MN: Pearson Assessments.</a:t>
            </a:r>
            <a:endParaRPr lang="en-US" sz="1000" dirty="0">
              <a:solidFill>
                <a:schemeClr val="bg2"/>
              </a:solidFill>
              <a:ea typeface="ＭＳ Ｐゴシック" pitchFamily="34" charset="-128"/>
            </a:endParaRPr>
          </a:p>
        </p:txBody>
      </p:sp>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5"/>
          <a:srcRect l="65789"/>
          <a:stretch/>
        </p:blipFill>
        <p:spPr>
          <a:xfrm>
            <a:off x="7327392" y="5494531"/>
            <a:ext cx="2724188" cy="923925"/>
          </a:xfrm>
          <a:prstGeom prst="rect">
            <a:avLst/>
          </a:prstGeom>
          <a:effectLst>
            <a:softEdge rad="63500"/>
          </a:effectLst>
        </p:spPr>
      </p:pic>
    </p:spTree>
    <p:custDataLst>
      <p:tags r:id="rId1"/>
    </p:custDataLst>
    <p:extLst>
      <p:ext uri="{BB962C8B-B14F-4D97-AF65-F5344CB8AC3E}">
        <p14:creationId xmlns:p14="http://schemas.microsoft.com/office/powerpoint/2010/main" val="140770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t">
            <a:noAutofit/>
          </a:bodyPr>
          <a:lstStyle/>
          <a:p>
            <a:r>
              <a:rPr lang="en-US" dirty="0"/>
              <a:t>Agenda</a:t>
            </a:r>
          </a:p>
        </p:txBody>
      </p:sp>
      <p:sp>
        <p:nvSpPr>
          <p:cNvPr id="3" name="Content Placeholder 2"/>
          <p:cNvSpPr>
            <a:spLocks noGrp="1"/>
          </p:cNvSpPr>
          <p:nvPr>
            <p:ph idx="1"/>
          </p:nvPr>
        </p:nvSpPr>
        <p:spPr>
          <a:xfrm>
            <a:off x="838200" y="1417850"/>
            <a:ext cx="10515600" cy="4351338"/>
          </a:xfrm>
        </p:spPr>
        <p:txBody>
          <a:bodyPr vert="horz" lIns="91440" tIns="45720" rIns="91440" bIns="45720" rtlCol="0" anchor="t">
            <a:noAutofit/>
          </a:bodyPr>
          <a:lstStyle/>
          <a:p>
            <a:pPr>
              <a:lnSpc>
                <a:spcPct val="100000"/>
              </a:lnSpc>
            </a:pPr>
            <a:r>
              <a:rPr lang="en-US" sz="2400" dirty="0"/>
              <a:t>Welcome! </a:t>
            </a:r>
          </a:p>
          <a:p>
            <a:pPr>
              <a:lnSpc>
                <a:spcPct val="100000"/>
              </a:lnSpc>
            </a:pPr>
            <a:r>
              <a:rPr lang="en-US" sz="2400" dirty="0"/>
              <a:t>Why are you here?</a:t>
            </a:r>
            <a:r>
              <a:rPr lang="en-US" sz="2000" dirty="0"/>
              <a:t> </a:t>
            </a:r>
            <a:r>
              <a:rPr lang="en-US" sz="2000" dirty="0">
                <a:solidFill>
                  <a:schemeClr val="accent4"/>
                </a:solidFill>
              </a:rPr>
              <a:t>Identifying current successes and concerns</a:t>
            </a:r>
          </a:p>
          <a:p>
            <a:pPr>
              <a:lnSpc>
                <a:spcPct val="100000"/>
              </a:lnSpc>
            </a:pPr>
            <a:r>
              <a:rPr lang="en-US" sz="2400" dirty="0"/>
              <a:t>How can a Ci3T model address your priorities?</a:t>
            </a:r>
            <a:r>
              <a:rPr lang="en-US" sz="2000" dirty="0"/>
              <a:t> </a:t>
            </a:r>
            <a:r>
              <a:rPr lang="en-US" sz="2000" dirty="0">
                <a:solidFill>
                  <a:schemeClr val="accent4"/>
                </a:solidFill>
              </a:rPr>
              <a:t>Providing an overview of Ci3T models</a:t>
            </a:r>
          </a:p>
          <a:p>
            <a:pPr>
              <a:lnSpc>
                <a:spcPct val="100000"/>
              </a:lnSpc>
            </a:pPr>
            <a:r>
              <a:rPr lang="en-US" sz="2400" dirty="0"/>
              <a:t>What do we want to accomplish as a school?</a:t>
            </a:r>
            <a:r>
              <a:rPr lang="en-US" sz="2000" dirty="0"/>
              <a:t> </a:t>
            </a:r>
            <a:r>
              <a:rPr lang="en-US" sz="2000" dirty="0">
                <a:solidFill>
                  <a:schemeClr val="accent4"/>
                </a:solidFill>
              </a:rPr>
              <a:t>Defining our mission and purpose statements</a:t>
            </a:r>
          </a:p>
          <a:p>
            <a:pPr>
              <a:lnSpc>
                <a:spcPct val="100000"/>
              </a:lnSpc>
            </a:pPr>
            <a:r>
              <a:rPr lang="en-US" sz="2400" dirty="0"/>
              <a:t>What do our faculty and staff expect from students?</a:t>
            </a:r>
            <a:r>
              <a:rPr lang="en-US" sz="2000" dirty="0"/>
              <a:t> </a:t>
            </a:r>
            <a:r>
              <a:rPr lang="en-US" sz="2000" dirty="0">
                <a:solidFill>
                  <a:schemeClr val="accent4"/>
                </a:solidFill>
              </a:rPr>
              <a:t>Using the Schoolwide Expectations Survey for Specific Settings (SESSS)</a:t>
            </a:r>
          </a:p>
          <a:p>
            <a:pPr>
              <a:lnSpc>
                <a:spcPct val="100000"/>
              </a:lnSpc>
            </a:pPr>
            <a:r>
              <a:rPr lang="en-US" sz="2400" dirty="0"/>
              <a:t>How will the Ci3T professional learning series assist us in meeting our goals, mission, and purpose?</a:t>
            </a:r>
            <a:r>
              <a:rPr lang="en-US" sz="2000" dirty="0">
                <a:solidFill>
                  <a:schemeClr val="accent4"/>
                </a:solidFill>
              </a:rPr>
              <a:t> Providing an overview of the Ci3T professional learning series</a:t>
            </a:r>
            <a:endParaRPr lang="en-US" sz="2400" dirty="0">
              <a:solidFill>
                <a:schemeClr val="accent4"/>
              </a:solidFill>
            </a:endParaRPr>
          </a:p>
          <a:p>
            <a:pPr>
              <a:lnSpc>
                <a:spcPct val="100000"/>
              </a:lnSpc>
            </a:pPr>
            <a:r>
              <a:rPr lang="en-US" sz="2400" dirty="0"/>
              <a:t>Where do we go from here?</a:t>
            </a:r>
            <a:r>
              <a:rPr lang="en-US" sz="2000" dirty="0"/>
              <a:t> </a:t>
            </a:r>
            <a:r>
              <a:rPr lang="en-US" sz="2000" dirty="0">
                <a:solidFill>
                  <a:schemeClr val="accent4"/>
                </a:solidFill>
              </a:rPr>
              <a:t>Setting goals for your Ci3T Leadership Team and faculty and staff</a:t>
            </a:r>
          </a:p>
        </p:txBody>
      </p:sp>
    </p:spTree>
    <p:custDataLst>
      <p:tags r:id="rId1"/>
    </p:custDataLst>
    <p:extLst>
      <p:ext uri="{BB962C8B-B14F-4D97-AF65-F5344CB8AC3E}">
        <p14:creationId xmlns:p14="http://schemas.microsoft.com/office/powerpoint/2010/main" val="2013411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Social Component: </a:t>
            </a:r>
            <a:br>
              <a:rPr lang="en-US" dirty="0"/>
            </a:br>
            <a:r>
              <a:rPr lang="en-US" dirty="0"/>
              <a:t>Examples of Schoolwide Programs </a:t>
            </a: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152846171"/>
              </p:ext>
            </p:extLst>
          </p:nvPr>
        </p:nvGraphicFramePr>
        <p:xfrm>
          <a:off x="838200" y="1825624"/>
          <a:ext cx="10515600"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38193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Social Component: </a:t>
            </a:r>
            <a:br>
              <a:rPr lang="en-US"/>
            </a:br>
            <a:r>
              <a:rPr lang="en-US"/>
              <a:t>Examples of Schoolwide Programs </a:t>
            </a:r>
          </a:p>
        </p:txBody>
      </p:sp>
      <p:graphicFrame>
        <p:nvGraphicFramePr>
          <p:cNvPr id="4" name="Diagram 3"/>
          <p:cNvGraphicFramePr/>
          <p:nvPr>
            <p:extLst>
              <p:ext uri="{D42A27DB-BD31-4B8C-83A1-F6EECF244321}">
                <p14:modId xmlns:p14="http://schemas.microsoft.com/office/powerpoint/2010/main" val="290866612"/>
              </p:ext>
            </p:extLst>
          </p:nvPr>
        </p:nvGraphicFramePr>
        <p:xfrm>
          <a:off x="981075" y="1690689"/>
          <a:ext cx="9953625"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52877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5"/>
          <a:srcRect l="33792" r="33463"/>
          <a:stretch/>
        </p:blipFill>
        <p:spPr>
          <a:xfrm>
            <a:off x="4792274" y="5496560"/>
            <a:ext cx="2607452" cy="923925"/>
          </a:xfrm>
          <a:prstGeom prst="rect">
            <a:avLst/>
          </a:prstGeom>
          <a:effectLst>
            <a:softEdge rad="63500"/>
          </a:effectLst>
        </p:spPr>
      </p:pic>
      <p:sp>
        <p:nvSpPr>
          <p:cNvPr id="61443" name="Rectangle 2"/>
          <p:cNvSpPr>
            <a:spLocks noGrp="1" noChangeArrowheads="1"/>
          </p:cNvSpPr>
          <p:nvPr>
            <p:ph type="title"/>
          </p:nvPr>
        </p:nvSpPr>
        <p:spPr>
          <a:xfrm>
            <a:off x="838200" y="365125"/>
            <a:ext cx="10515600" cy="1325563"/>
          </a:xfrm>
        </p:spPr>
        <p:txBody>
          <a:bodyPr>
            <a:normAutofit fontScale="90000"/>
          </a:bodyPr>
          <a:lstStyle/>
          <a:p>
            <a:r>
              <a:rPr lang="en-US" dirty="0"/>
              <a:t>Behavioral Component:</a:t>
            </a:r>
            <a:br>
              <a:rPr lang="en-US" dirty="0"/>
            </a:br>
            <a:r>
              <a:rPr lang="en-US" dirty="0"/>
              <a:t>Positive Behavioral Interventions and Supports (PBIS)</a:t>
            </a:r>
          </a:p>
        </p:txBody>
      </p:sp>
      <p:sp>
        <p:nvSpPr>
          <p:cNvPr id="33796" name="Rectangle 3"/>
          <p:cNvSpPr>
            <a:spLocks noGrp="1" noChangeArrowheads="1"/>
          </p:cNvSpPr>
          <p:nvPr>
            <p:ph idx="1"/>
          </p:nvPr>
        </p:nvSpPr>
        <p:spPr>
          <a:xfrm>
            <a:off x="838200" y="1990725"/>
            <a:ext cx="10718800" cy="4186238"/>
          </a:xfrm>
        </p:spPr>
        <p:txBody>
          <a:bodyPr>
            <a:normAutofit/>
          </a:bodyPr>
          <a:lstStyle/>
          <a:p>
            <a:r>
              <a:rPr lang="en-US" altLang="en-US" sz="2400" dirty="0"/>
              <a:t>Establish, clarify, and define expectations</a:t>
            </a:r>
          </a:p>
          <a:p>
            <a:r>
              <a:rPr lang="en-US" altLang="en-US" sz="2400" dirty="0"/>
              <a:t>Teach all students the expectations, planned and implemented by all adults</a:t>
            </a:r>
          </a:p>
          <a:p>
            <a:r>
              <a:rPr lang="en-US" altLang="en-US" sz="2400" dirty="0"/>
              <a:t>Give opportunities to practice</a:t>
            </a:r>
          </a:p>
          <a:p>
            <a:r>
              <a:rPr lang="en-US" altLang="en-US" sz="2400" dirty="0"/>
              <a:t>Reinforce students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9"/>
            <a:ext cx="10995102"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Horner, R.H., &amp; </a:t>
            </a:r>
            <a:r>
              <a:rPr lang="en-US" sz="1000" dirty="0" err="1">
                <a:solidFill>
                  <a:schemeClr val="bg2"/>
                </a:solidFill>
              </a:rPr>
              <a:t>Sugai</a:t>
            </a:r>
            <a:r>
              <a:rPr lang="en-US" sz="1000" dirty="0">
                <a:solidFill>
                  <a:schemeClr val="bg2"/>
                </a:solidFill>
              </a:rPr>
              <a:t>, G. (2015). School-wide PBIS: An example of applied behavior analysis implemented at a scale of social importance. </a:t>
            </a:r>
            <a:r>
              <a:rPr lang="en-US" sz="1000" i="1" dirty="0">
                <a:solidFill>
                  <a:schemeClr val="bg2"/>
                </a:solidFill>
              </a:rPr>
              <a:t>Behavior Analysis in Practice, 8</a:t>
            </a:r>
            <a:r>
              <a:rPr lang="en-US" sz="1000" dirty="0">
                <a:solidFill>
                  <a:schemeClr val="bg2"/>
                </a:solidFill>
              </a:rPr>
              <a:t>, 80-85.</a:t>
            </a:r>
          </a:p>
        </p:txBody>
      </p:sp>
      <p:sp>
        <p:nvSpPr>
          <p:cNvPr id="9" name="Rounded Rectangle 8"/>
          <p:cNvSpPr/>
          <p:nvPr/>
        </p:nvSpPr>
        <p:spPr>
          <a:xfrm>
            <a:off x="4792274" y="1406835"/>
            <a:ext cx="4977619" cy="359806"/>
          </a:xfrm>
          <a:prstGeom prst="round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bg1"/>
                </a:solidFill>
              </a:rPr>
              <a:t>A Framework, Not a Curriculum</a:t>
            </a:r>
          </a:p>
        </p:txBody>
      </p:sp>
    </p:spTree>
    <p:custDataLst>
      <p:tags r:id="rId1"/>
    </p:custDataLst>
    <p:extLst>
      <p:ext uri="{BB962C8B-B14F-4D97-AF65-F5344CB8AC3E}">
        <p14:creationId xmlns:p14="http://schemas.microsoft.com/office/powerpoint/2010/main" val="2258086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title="Ci3T Elementary School Exemplar Expectation Matrix">
            <a:extLst>
              <a:ext uri="{FF2B5EF4-FFF2-40B4-BE49-F238E27FC236}">
                <a16:creationId xmlns:a16="http://schemas.microsoft.com/office/drawing/2014/main" id="{A9BEDBF5-2940-FA47-BFE5-3B978BAF4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2" t="9096" r="6143" b="675"/>
          <a:stretch/>
        </p:blipFill>
        <p:spPr>
          <a:xfrm>
            <a:off x="1936744" y="182880"/>
            <a:ext cx="8318512" cy="64922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2" name="Rounded Rectangle 7">
            <a:extLst>
              <a:ext uri="{FF2B5EF4-FFF2-40B4-BE49-F238E27FC236}">
                <a16:creationId xmlns:a16="http://schemas.microsoft.com/office/drawing/2014/main" id="{C67B5815-ACE7-1444-9207-0B03A3CD1F94}"/>
              </a:ext>
            </a:extLst>
          </p:cNvPr>
          <p:cNvSpPr/>
          <p:nvPr/>
        </p:nvSpPr>
        <p:spPr>
          <a:xfrm>
            <a:off x="6286965" y="5687123"/>
            <a:ext cx="4730440" cy="369380"/>
          </a:xfrm>
          <a:prstGeom prst="roundRect">
            <a:avLst>
              <a:gd name="adj" fmla="val 10074"/>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w="6350" cap="flat" cmpd="sng" algn="ctr">
            <a:solidFill>
              <a:srgbClr val="4472C4"/>
            </a:solidFill>
            <a:prstDash val="solid"/>
            <a:miter lim="800000"/>
          </a:ln>
          <a:effectLst/>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sz="2000" b="1" dirty="0">
                <a:latin typeface="+mn-lt"/>
              </a:rPr>
              <a:t>Establish,  Teach, Acknowledge</a:t>
            </a:r>
          </a:p>
        </p:txBody>
      </p:sp>
    </p:spTree>
    <p:custDataLst>
      <p:tags r:id="rId1"/>
    </p:custDataLst>
    <p:extLst>
      <p:ext uri="{BB962C8B-B14F-4D97-AF65-F5344CB8AC3E}">
        <p14:creationId xmlns:p14="http://schemas.microsoft.com/office/powerpoint/2010/main" val="39986568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title="Ci3T Middle School Exemplar Expectation Matrix">
            <a:extLst>
              <a:ext uri="{FF2B5EF4-FFF2-40B4-BE49-F238E27FC236}">
                <a16:creationId xmlns:a16="http://schemas.microsoft.com/office/drawing/2014/main" id="{0E050531-8666-1D4B-85B5-0699F4985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9" t="4565" r="2959" b="1446"/>
          <a:stretch/>
        </p:blipFill>
        <p:spPr>
          <a:xfrm>
            <a:off x="1880661" y="182880"/>
            <a:ext cx="8430681" cy="6492240"/>
          </a:xfrm>
          <a:prstGeom prst="rect">
            <a:avLst/>
          </a:prstGeom>
          <a:solidFill>
            <a:schemeClr val="bg1"/>
          </a:solidFill>
          <a:ln>
            <a:noFill/>
          </a:ln>
          <a:effectLst>
            <a:outerShdw blurRad="292100" dist="139700" dir="2700000" algn="tl" rotWithShape="0">
              <a:srgbClr val="333333">
                <a:alpha val="65000"/>
              </a:srgbClr>
            </a:outerShdw>
          </a:effectLst>
        </p:spPr>
      </p:pic>
      <p:sp>
        <p:nvSpPr>
          <p:cNvPr id="2" name="Rounded Rectangle 7">
            <a:extLst>
              <a:ext uri="{FF2B5EF4-FFF2-40B4-BE49-F238E27FC236}">
                <a16:creationId xmlns:a16="http://schemas.microsoft.com/office/drawing/2014/main" id="{0DBCC5D7-A60F-E08F-7439-2C30B66CC629}"/>
              </a:ext>
            </a:extLst>
          </p:cNvPr>
          <p:cNvSpPr/>
          <p:nvPr/>
        </p:nvSpPr>
        <p:spPr>
          <a:xfrm>
            <a:off x="6220058" y="5820938"/>
            <a:ext cx="4730440" cy="369380"/>
          </a:xfrm>
          <a:prstGeom prst="roundRect">
            <a:avLst>
              <a:gd name="adj" fmla="val 10074"/>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w="6350" cap="flat" cmpd="sng" algn="ctr">
            <a:solidFill>
              <a:srgbClr val="4472C4"/>
            </a:solidFill>
            <a:prstDash val="solid"/>
            <a:miter lim="800000"/>
          </a:ln>
          <a:effectLst/>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sz="2000" b="1" dirty="0">
                <a:latin typeface="+mn-lt"/>
              </a:rPr>
              <a:t>Establish,  Teach, Acknowledge</a:t>
            </a:r>
          </a:p>
        </p:txBody>
      </p:sp>
    </p:spTree>
    <p:custDataLst>
      <p:tags r:id="rId1"/>
    </p:custDataLst>
    <p:extLst>
      <p:ext uri="{BB962C8B-B14F-4D97-AF65-F5344CB8AC3E}">
        <p14:creationId xmlns:p14="http://schemas.microsoft.com/office/powerpoint/2010/main" val="25511130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i3T High School Exemplar Expectation Matrix">
            <a:extLst>
              <a:ext uri="{FF2B5EF4-FFF2-40B4-BE49-F238E27FC236}">
                <a16:creationId xmlns:a16="http://schemas.microsoft.com/office/drawing/2014/main" id="{2E974223-C79C-3341-8EFD-801EAC7C9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4854" y="3928455"/>
            <a:ext cx="3157146" cy="2439614"/>
          </a:xfrm>
          <a:prstGeom prst="rect">
            <a:avLst/>
          </a:prstGeom>
          <a:solidFill>
            <a:schemeClr val="bg1"/>
          </a:solidFill>
          <a:ln>
            <a:solidFill>
              <a:schemeClr val="tx1">
                <a:lumMod val="50000"/>
                <a:lumOff val="50000"/>
              </a:schemeClr>
            </a:solidFill>
          </a:ln>
          <a:effectLst>
            <a:reflection blurRad="6350" stA="52000" endA="300" endPos="35000" dir="5400000" sy="-100000" algn="bl" rotWithShape="0"/>
          </a:effectLst>
          <a:scene3d>
            <a:camera prst="perspectiveContrastingLeftFacing"/>
            <a:lightRig rig="threePt" dir="t"/>
          </a:scene3d>
        </p:spPr>
      </p:pic>
      <p:sp>
        <p:nvSpPr>
          <p:cNvPr id="2" name="Title 1"/>
          <p:cNvSpPr>
            <a:spLocks noGrp="1"/>
          </p:cNvSpPr>
          <p:nvPr>
            <p:ph type="title"/>
          </p:nvPr>
        </p:nvSpPr>
        <p:spPr/>
        <p:txBody>
          <a:bodyPr>
            <a:normAutofit/>
          </a:bodyPr>
          <a:lstStyle/>
          <a:p>
            <a:r>
              <a:rPr lang="en-US"/>
              <a:t>Evidence for the Behavioral Component of the Ci3T Framework: PBIS</a:t>
            </a:r>
          </a:p>
        </p:txBody>
      </p:sp>
      <p:sp>
        <p:nvSpPr>
          <p:cNvPr id="4" name="Text Placeholder 2"/>
          <p:cNvSpPr>
            <a:spLocks noGrp="1"/>
          </p:cNvSpPr>
          <p:nvPr>
            <p:ph type="body" idx="1"/>
          </p:nvPr>
        </p:nvSpPr>
        <p:spPr/>
        <p:txBody>
          <a:bodyPr/>
          <a:lstStyle/>
          <a:p>
            <a:r>
              <a:rPr lang="en-US" dirty="0">
                <a:solidFill>
                  <a:schemeClr val="accent5"/>
                </a:solidFill>
              </a:rPr>
              <a:t>Why Behavior Matters for Academic Outcomes</a:t>
            </a:r>
          </a:p>
        </p:txBody>
      </p:sp>
    </p:spTree>
    <p:custDataLst>
      <p:tags r:id="rId1"/>
    </p:custDataLst>
    <p:extLst>
      <p:ext uri="{BB962C8B-B14F-4D97-AF65-F5344CB8AC3E}">
        <p14:creationId xmlns:p14="http://schemas.microsoft.com/office/powerpoint/2010/main" val="381096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Maryland state outline">
            <a:extLst>
              <a:ext uri="{FF2B5EF4-FFF2-40B4-BE49-F238E27FC236}">
                <a16:creationId xmlns:a16="http://schemas.microsoft.com/office/drawing/2014/main" id="{6AD633CA-BD0A-5149-B2CD-AA65AE8F0453}"/>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830146" y="2791882"/>
            <a:ext cx="6189308" cy="3152679"/>
          </a:xfrm>
          <a:prstGeom prst="rect">
            <a:avLst/>
          </a:prstGeom>
        </p:spPr>
      </p:pic>
      <p:sp>
        <p:nvSpPr>
          <p:cNvPr id="2" name="Title 1"/>
          <p:cNvSpPr>
            <a:spLocks noGrp="1"/>
          </p:cNvSpPr>
          <p:nvPr>
            <p:ph type="title"/>
          </p:nvPr>
        </p:nvSpPr>
        <p:spPr>
          <a:xfrm>
            <a:off x="838200" y="365125"/>
            <a:ext cx="10515600" cy="1325563"/>
          </a:xfrm>
        </p:spPr>
        <p:txBody>
          <a:bodyPr/>
          <a:lstStyle/>
          <a:p>
            <a:r>
              <a:rPr lang="en-US" dirty="0"/>
              <a:t>Randomized Control Trial Results</a:t>
            </a:r>
          </a:p>
        </p:txBody>
      </p:sp>
      <p:sp>
        <p:nvSpPr>
          <p:cNvPr id="6" name="Content Placeholder 5"/>
          <p:cNvSpPr>
            <a:spLocks noGrp="1"/>
          </p:cNvSpPr>
          <p:nvPr>
            <p:ph idx="1"/>
          </p:nvPr>
        </p:nvSpPr>
        <p:spPr>
          <a:xfrm>
            <a:off x="838200" y="1825625"/>
            <a:ext cx="10515600" cy="4351338"/>
          </a:xfrm>
        </p:spPr>
        <p:txBody>
          <a:bodyPr/>
          <a:lstStyle/>
          <a:p>
            <a:pPr marL="0" indent="0">
              <a:buNone/>
            </a:pPr>
            <a:r>
              <a:rPr lang="en-US" b="1" dirty="0">
                <a:solidFill>
                  <a:schemeClr val="accent5"/>
                </a:solidFill>
              </a:rPr>
              <a:t>Participants</a:t>
            </a:r>
          </a:p>
          <a:p>
            <a:r>
              <a:rPr lang="en-US" dirty="0"/>
              <a:t>37 elementary schools from districts in Maryland (rural and urban) </a:t>
            </a:r>
          </a:p>
          <a:p>
            <a:pPr lvl="1"/>
            <a:r>
              <a:rPr lang="en-US" dirty="0"/>
              <a:t>21 received SWPBIS training and implementation, 16 did not train or implement </a:t>
            </a:r>
          </a:p>
          <a:p>
            <a:pPr marL="0" indent="0">
              <a:buNone/>
            </a:pPr>
            <a:r>
              <a:rPr lang="en-US" b="1" dirty="0">
                <a:solidFill>
                  <a:schemeClr val="accent5"/>
                </a:solidFill>
              </a:rPr>
              <a:t>Results</a:t>
            </a:r>
          </a:p>
          <a:p>
            <a:r>
              <a:rPr lang="en-US" dirty="0"/>
              <a:t>Reduction in ODRs</a:t>
            </a:r>
          </a:p>
          <a:p>
            <a:r>
              <a:rPr lang="en-US" dirty="0"/>
              <a:t>Reduction in Suspensions</a:t>
            </a:r>
          </a:p>
          <a:p>
            <a:r>
              <a:rPr lang="en-US" dirty="0"/>
              <a:t>Increase in Academics</a:t>
            </a:r>
          </a:p>
        </p:txBody>
      </p:sp>
      <p:sp>
        <p:nvSpPr>
          <p:cNvPr id="5" name="Rectangle 4"/>
          <p:cNvSpPr/>
          <p:nvPr/>
        </p:nvSpPr>
        <p:spPr>
          <a:xfrm>
            <a:off x="0" y="6377869"/>
            <a:ext cx="11125199" cy="480131"/>
          </a:xfrm>
          <a:prstGeom prst="rect">
            <a:avLst/>
          </a:prstGeom>
        </p:spPr>
        <p:txBody>
          <a:bodyPr wrap="square" anchor="b" anchorCtr="0">
            <a:noAutofit/>
          </a:bodyPr>
          <a:lstStyle/>
          <a:p>
            <a:pPr>
              <a:lnSpc>
                <a:spcPct val="90000"/>
              </a:lnSpc>
            </a:pPr>
            <a:r>
              <a:rPr lang="en-US" sz="1000" dirty="0">
                <a:solidFill>
                  <a:schemeClr val="bg2"/>
                </a:solidFill>
                <a:ea typeface="ＭＳ Ｐゴシック" pitchFamily="34" charset="-128"/>
              </a:rPr>
              <a:t>Sources: </a:t>
            </a:r>
            <a:r>
              <a:rPr lang="en-US" sz="1000" dirty="0">
                <a:solidFill>
                  <a:schemeClr val="bg2"/>
                </a:solidFill>
                <a:cs typeface="Arial" panose="020B0604020202020204" pitchFamily="34" charset="0"/>
              </a:rPr>
              <a:t>Bradshaw, C.P., Mitchell, M. M., &amp; Leaf, P. J. (2010). Examining the effects of schoolwide positive behavioral interventions  and supports on student outcomes: Results from a randomized controlled effectiveness trial in elementary schools. </a:t>
            </a:r>
            <a:r>
              <a:rPr lang="en-US" sz="1000" i="1" dirty="0">
                <a:solidFill>
                  <a:schemeClr val="bg2"/>
                </a:solidFill>
                <a:cs typeface="Arial" panose="020B0604020202020204" pitchFamily="34" charset="0"/>
              </a:rPr>
              <a:t>Journal of Positive Behavior Interventions, 12, </a:t>
            </a:r>
            <a:r>
              <a:rPr lang="en-US" sz="1000" dirty="0">
                <a:solidFill>
                  <a:schemeClr val="bg2"/>
                </a:solidFill>
                <a:cs typeface="Arial" panose="020B0604020202020204" pitchFamily="34" charset="0"/>
              </a:rPr>
              <a:t>133-148.</a:t>
            </a:r>
          </a:p>
          <a:p>
            <a:pPr>
              <a:lnSpc>
                <a:spcPct val="90000"/>
              </a:lnSpc>
            </a:pPr>
            <a:r>
              <a:rPr lang="en-US" sz="1000" dirty="0">
                <a:solidFill>
                  <a:schemeClr val="bg2"/>
                </a:solidFill>
              </a:rPr>
              <a:t>Scott, T. M., &amp; Barrett, S. B. (2004). Using staff and student time engaged in disciplinary procedures to evaluate the impact of school-wide PBS. </a:t>
            </a:r>
            <a:r>
              <a:rPr lang="en-US" sz="1000" i="1" dirty="0">
                <a:solidFill>
                  <a:schemeClr val="bg2"/>
                </a:solidFill>
              </a:rPr>
              <a:t>Journal of Positive Behavior Interventions</a:t>
            </a:r>
            <a:r>
              <a:rPr lang="en-US" sz="1000" dirty="0">
                <a:solidFill>
                  <a:schemeClr val="bg2"/>
                </a:solidFill>
              </a:rPr>
              <a:t>, </a:t>
            </a:r>
            <a:r>
              <a:rPr lang="en-US" sz="1000" i="1" dirty="0">
                <a:solidFill>
                  <a:schemeClr val="bg2"/>
                </a:solidFill>
              </a:rPr>
              <a:t>6</a:t>
            </a:r>
            <a:r>
              <a:rPr lang="en-US" sz="1000" dirty="0">
                <a:solidFill>
                  <a:schemeClr val="bg2"/>
                </a:solidFill>
              </a:rPr>
              <a:t>, 21-28.</a:t>
            </a:r>
          </a:p>
        </p:txBody>
      </p:sp>
    </p:spTree>
    <p:custDataLst>
      <p:tags r:id="rId1"/>
    </p:custDataLst>
    <p:extLst>
      <p:ext uri="{BB962C8B-B14F-4D97-AF65-F5344CB8AC3E}">
        <p14:creationId xmlns:p14="http://schemas.microsoft.com/office/powerpoint/2010/main" val="3096969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Illinois state outline">
            <a:extLst>
              <a:ext uri="{FF2B5EF4-FFF2-40B4-BE49-F238E27FC236}">
                <a16:creationId xmlns:a16="http://schemas.microsoft.com/office/drawing/2014/main" id="{2CE89EE9-C251-FC45-9B31-FA15254A0B94}"/>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511564" y="1027906"/>
            <a:ext cx="1545050" cy="2739147"/>
          </a:xfrm>
          <a:prstGeom prst="rect">
            <a:avLst/>
          </a:prstGeom>
        </p:spPr>
      </p:pic>
      <p:sp>
        <p:nvSpPr>
          <p:cNvPr id="7" name="Title 1"/>
          <p:cNvSpPr>
            <a:spLocks noGrp="1"/>
          </p:cNvSpPr>
          <p:nvPr>
            <p:ph type="title"/>
          </p:nvPr>
        </p:nvSpPr>
        <p:spPr>
          <a:xfrm>
            <a:off x="838200" y="365125"/>
            <a:ext cx="10515600" cy="1325563"/>
          </a:xfrm>
        </p:spPr>
        <p:txBody>
          <a:bodyPr/>
          <a:lstStyle/>
          <a:p>
            <a:r>
              <a:rPr lang="en-US" dirty="0"/>
              <a:t>Randomized Control Trial Results</a:t>
            </a:r>
          </a:p>
        </p:txBody>
      </p:sp>
      <p:sp>
        <p:nvSpPr>
          <p:cNvPr id="5" name="Content Placeholder 4"/>
          <p:cNvSpPr>
            <a:spLocks noGrp="1"/>
          </p:cNvSpPr>
          <p:nvPr>
            <p:ph idx="1"/>
          </p:nvPr>
        </p:nvSpPr>
        <p:spPr>
          <a:xfrm>
            <a:off x="838200" y="1825625"/>
            <a:ext cx="10515600" cy="4351338"/>
          </a:xfrm>
        </p:spPr>
        <p:txBody>
          <a:bodyPr>
            <a:normAutofit/>
          </a:bodyPr>
          <a:lstStyle/>
          <a:p>
            <a:pPr marL="0" indent="0">
              <a:buNone/>
            </a:pPr>
            <a:r>
              <a:rPr lang="en-US" b="1" dirty="0">
                <a:solidFill>
                  <a:schemeClr val="accent5"/>
                </a:solidFill>
              </a:rPr>
              <a:t>Participants</a:t>
            </a:r>
          </a:p>
          <a:p>
            <a:r>
              <a:rPr lang="en-US" dirty="0"/>
              <a:t>K-5 elementary schools in Hawai‘i and Illinois that had not had prior training in SWPBIS</a:t>
            </a:r>
          </a:p>
          <a:p>
            <a:r>
              <a:rPr lang="en-US" dirty="0"/>
              <a:t>Schools were assigned to be either a treatment or control-delay group (treatment groups received SWPBIS training)</a:t>
            </a:r>
          </a:p>
          <a:p>
            <a:pPr marL="0" indent="0">
              <a:buNone/>
            </a:pPr>
            <a:r>
              <a:rPr lang="en-US" b="1" dirty="0">
                <a:solidFill>
                  <a:schemeClr val="accent5"/>
                </a:solidFill>
              </a:rPr>
              <a:t>Results</a:t>
            </a:r>
          </a:p>
          <a:p>
            <a:r>
              <a:rPr lang="en-US" dirty="0"/>
              <a:t>After 1 year implementing PBIS as designed: </a:t>
            </a:r>
          </a:p>
          <a:p>
            <a:pPr lvl="1"/>
            <a:r>
              <a:rPr lang="en-US" dirty="0"/>
              <a:t>Increased perception of school safety</a:t>
            </a:r>
          </a:p>
          <a:p>
            <a:pPr lvl="1"/>
            <a:r>
              <a:rPr lang="en-US" dirty="0"/>
              <a:t>Increased reading performance on state assessments</a:t>
            </a:r>
          </a:p>
        </p:txBody>
      </p:sp>
      <p:pic>
        <p:nvPicPr>
          <p:cNvPr id="10" name="Picture 9" title="Hawaii state outline">
            <a:extLst>
              <a:ext uri="{FF2B5EF4-FFF2-40B4-BE49-F238E27FC236}">
                <a16:creationId xmlns:a16="http://schemas.microsoft.com/office/drawing/2014/main" id="{F271FD5C-F8DB-5C4C-A5B3-30D7096B76C8}"/>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l="27748" t="85038" r="54821"/>
          <a:stretch/>
        </p:blipFill>
        <p:spPr>
          <a:xfrm>
            <a:off x="5111262" y="1624721"/>
            <a:ext cx="1416817" cy="689777"/>
          </a:xfrm>
          <a:prstGeom prst="rect">
            <a:avLst/>
          </a:prstGeom>
        </p:spPr>
      </p:pic>
      <p:sp>
        <p:nvSpPr>
          <p:cNvPr id="4" name="Rectangle 3"/>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Horner, R. H., </a:t>
            </a:r>
            <a:r>
              <a:rPr lang="en-US" sz="1000" dirty="0" err="1">
                <a:solidFill>
                  <a:schemeClr val="bg2"/>
                </a:solidFill>
                <a:ea typeface="ＭＳ Ｐゴシック" pitchFamily="34" charset="-128"/>
              </a:rPr>
              <a:t>Sugai</a:t>
            </a:r>
            <a:r>
              <a:rPr lang="en-US" sz="1000" dirty="0">
                <a:solidFill>
                  <a:schemeClr val="bg2"/>
                </a:solidFill>
                <a:ea typeface="ＭＳ Ｐゴシック" pitchFamily="34" charset="-128"/>
              </a:rPr>
              <a:t>, G., </a:t>
            </a:r>
            <a:r>
              <a:rPr lang="en-US" sz="1000" dirty="0" err="1">
                <a:solidFill>
                  <a:schemeClr val="bg2"/>
                </a:solidFill>
                <a:ea typeface="ＭＳ Ｐゴシック" pitchFamily="34" charset="-128"/>
              </a:rPr>
              <a:t>Smolkowski</a:t>
            </a:r>
            <a:r>
              <a:rPr lang="en-US" sz="1000" dirty="0">
                <a:solidFill>
                  <a:schemeClr val="bg2"/>
                </a:solidFill>
                <a:ea typeface="ＭＳ Ｐゴシック" pitchFamily="34" charset="-128"/>
              </a:rPr>
              <a:t>, K., Eber, L., </a:t>
            </a:r>
            <a:r>
              <a:rPr lang="en-US" sz="1000" dirty="0" err="1">
                <a:solidFill>
                  <a:schemeClr val="bg2"/>
                </a:solidFill>
                <a:ea typeface="ＭＳ Ｐゴシック" pitchFamily="34" charset="-128"/>
              </a:rPr>
              <a:t>Nakasato</a:t>
            </a:r>
            <a:r>
              <a:rPr lang="en-US" sz="1000" dirty="0">
                <a:solidFill>
                  <a:schemeClr val="bg2"/>
                </a:solidFill>
                <a:ea typeface="ＭＳ Ｐゴシック" pitchFamily="34" charset="-128"/>
              </a:rPr>
              <a:t>, J., Todd, A. W., &amp; Esperanza, J. (2009). A randomized, wait-list controlled effectiveness trial assessing school-wide positive behavior support in elementary schools. </a:t>
            </a:r>
            <a:r>
              <a:rPr lang="en-US" sz="1000" i="1" dirty="0">
                <a:solidFill>
                  <a:schemeClr val="bg2"/>
                </a:solidFill>
                <a:ea typeface="ＭＳ Ｐゴシック" pitchFamily="34" charset="-128"/>
              </a:rPr>
              <a:t>Journal of Positive Behavior Interventions, 11</a:t>
            </a:r>
            <a:r>
              <a:rPr lang="en-US" sz="1000" dirty="0">
                <a:solidFill>
                  <a:schemeClr val="bg2"/>
                </a:solidFill>
                <a:ea typeface="ＭＳ Ｐゴシック" pitchFamily="34" charset="-128"/>
              </a:rPr>
              <a:t>, 133-144. </a:t>
            </a:r>
          </a:p>
        </p:txBody>
      </p:sp>
    </p:spTree>
    <p:custDataLst>
      <p:tags r:id="rId1"/>
    </p:custDataLst>
    <p:extLst>
      <p:ext uri="{BB962C8B-B14F-4D97-AF65-F5344CB8AC3E}">
        <p14:creationId xmlns:p14="http://schemas.microsoft.com/office/powerpoint/2010/main" val="3892705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p:spPr>
        <p:txBody>
          <a:bodyPr/>
          <a:lstStyle/>
          <a:p>
            <a:r>
              <a:rPr lang="en-US"/>
              <a:t>Benefits for School Environment</a:t>
            </a:r>
          </a:p>
        </p:txBody>
      </p:sp>
      <p:sp>
        <p:nvSpPr>
          <p:cNvPr id="4" name="Content Placeholder 3"/>
          <p:cNvSpPr>
            <a:spLocks noGrp="1"/>
          </p:cNvSpPr>
          <p:nvPr>
            <p:ph idx="1"/>
          </p:nvPr>
        </p:nvSpPr>
        <p:spPr>
          <a:xfrm>
            <a:off x="838200" y="1825625"/>
            <a:ext cx="10515600" cy="4351338"/>
          </a:xfrm>
        </p:spPr>
        <p:txBody>
          <a:bodyPr>
            <a:normAutofit/>
          </a:bodyPr>
          <a:lstStyle/>
          <a:p>
            <a:r>
              <a:rPr lang="en-US" dirty="0"/>
              <a:t>More friendly and inviting work environment for school staff </a:t>
            </a:r>
            <a:r>
              <a:rPr lang="en-US" sz="2400" dirty="0">
                <a:solidFill>
                  <a:schemeClr val="accent4"/>
                </a:solidFill>
              </a:rPr>
              <a:t>(Bradshaw, Koth et al., 2008)</a:t>
            </a:r>
            <a:endParaRPr lang="en-US" dirty="0">
              <a:solidFill>
                <a:schemeClr val="accent4"/>
              </a:solidFill>
            </a:endParaRPr>
          </a:p>
          <a:p>
            <a:r>
              <a:rPr lang="en-US" dirty="0"/>
              <a:t>Regular team meetings, using data, and having parent and community buy in were facilitators to PBIS success </a:t>
            </a:r>
            <a:br>
              <a:rPr lang="en-US" dirty="0"/>
            </a:br>
            <a:r>
              <a:rPr lang="en-US" sz="2400" dirty="0">
                <a:solidFill>
                  <a:schemeClr val="accent4"/>
                </a:solidFill>
              </a:rPr>
              <a:t>(Kincaid, Childs, Blasé, &amp; Wallace, 2007)</a:t>
            </a:r>
            <a:endParaRPr lang="en-US" dirty="0">
              <a:solidFill>
                <a:schemeClr val="accent4"/>
              </a:solidFill>
            </a:endParaRPr>
          </a:p>
          <a:p>
            <a:r>
              <a:rPr lang="en-US" dirty="0"/>
              <a:t>Teacher perceptions of PBIS improved over a 3 year period: PBIS helped them in the classroom and provided more opportunities for instruction </a:t>
            </a:r>
            <a:br>
              <a:rPr lang="en-US" dirty="0"/>
            </a:br>
            <a:r>
              <a:rPr lang="en-US" sz="2400" dirty="0">
                <a:solidFill>
                  <a:schemeClr val="accent4"/>
                </a:solidFill>
              </a:rPr>
              <a:t>(Cheney, Blum, &amp; Walker, 2004)</a:t>
            </a:r>
            <a:endParaRPr lang="en-US" dirty="0">
              <a:solidFill>
                <a:schemeClr val="accent4"/>
              </a:solidFill>
            </a:endParaRPr>
          </a:p>
        </p:txBody>
      </p:sp>
      <p:sp>
        <p:nvSpPr>
          <p:cNvPr id="6" name="Rectangle 5"/>
          <p:cNvSpPr/>
          <p:nvPr/>
        </p:nvSpPr>
        <p:spPr>
          <a:xfrm>
            <a:off x="0" y="6377869"/>
            <a:ext cx="10668000" cy="480131"/>
          </a:xfrm>
          <a:prstGeom prst="rect">
            <a:avLst/>
          </a:prstGeom>
        </p:spPr>
        <p:txBody>
          <a:bodyPr wrap="square" anchor="b" anchorCtr="0">
            <a:noAutofit/>
          </a:bodyPr>
          <a:lstStyle/>
          <a:p>
            <a:r>
              <a:rPr lang="en-US" sz="1000" dirty="0">
                <a:solidFill>
                  <a:schemeClr val="bg2"/>
                </a:solidFill>
                <a:ea typeface="ＭＳ Ｐゴシック" pitchFamily="34" charset="-128"/>
              </a:rPr>
              <a:t>Sources: </a:t>
            </a:r>
            <a:r>
              <a:rPr lang="en-US" sz="1000" dirty="0">
                <a:solidFill>
                  <a:schemeClr val="bg2"/>
                </a:solidFill>
              </a:rPr>
              <a:t>Bradshaw, C. P., Koth, C. W., Bevans, K. B., </a:t>
            </a:r>
            <a:r>
              <a:rPr lang="en-US" sz="1000" dirty="0" err="1">
                <a:solidFill>
                  <a:schemeClr val="bg2"/>
                </a:solidFill>
              </a:rPr>
              <a:t>Ialongo</a:t>
            </a:r>
            <a:r>
              <a:rPr lang="en-US" sz="1000" dirty="0">
                <a:solidFill>
                  <a:schemeClr val="bg2"/>
                </a:solidFill>
              </a:rPr>
              <a:t>, N., &amp; Leaf, P. J. (2008). The impact of school-wide positive behavioral interventions and supports (PBIS) on the organizational health of elementary schools. </a:t>
            </a:r>
            <a:r>
              <a:rPr lang="en-US" sz="1000" i="1" dirty="0">
                <a:solidFill>
                  <a:schemeClr val="bg2"/>
                </a:solidFill>
              </a:rPr>
              <a:t>School Psychology Quarterly</a:t>
            </a:r>
            <a:r>
              <a:rPr lang="en-US" sz="1000" dirty="0">
                <a:solidFill>
                  <a:schemeClr val="bg2"/>
                </a:solidFill>
              </a:rPr>
              <a:t>, </a:t>
            </a:r>
            <a:r>
              <a:rPr lang="en-US" sz="1000" i="1" dirty="0">
                <a:solidFill>
                  <a:schemeClr val="bg2"/>
                </a:solidFill>
              </a:rPr>
              <a:t>23</a:t>
            </a:r>
            <a:r>
              <a:rPr lang="en-US" sz="1000" dirty="0">
                <a:solidFill>
                  <a:schemeClr val="bg2"/>
                </a:solidFill>
              </a:rPr>
              <a:t>, 462.</a:t>
            </a:r>
          </a:p>
          <a:p>
            <a:r>
              <a:rPr lang="en-US" sz="1000" dirty="0">
                <a:solidFill>
                  <a:schemeClr val="bg2"/>
                </a:solidFill>
              </a:rPr>
              <a:t>Cheney, D., Blum, C., &amp; Walker, B. (2004). An analysis of leadership teams' perceptions of positive behavior support and the outcomes of typically developing and at-risk students in their schools. </a:t>
            </a:r>
            <a:r>
              <a:rPr lang="en-US" sz="1000" i="1" dirty="0">
                <a:solidFill>
                  <a:schemeClr val="bg2"/>
                </a:solidFill>
              </a:rPr>
              <a:t>Assessment for Effective Intervention</a:t>
            </a:r>
            <a:r>
              <a:rPr lang="en-US" sz="1000" dirty="0">
                <a:solidFill>
                  <a:schemeClr val="bg2"/>
                </a:solidFill>
              </a:rPr>
              <a:t>, </a:t>
            </a:r>
            <a:r>
              <a:rPr lang="en-US" sz="1000" i="1" dirty="0">
                <a:solidFill>
                  <a:schemeClr val="bg2"/>
                </a:solidFill>
              </a:rPr>
              <a:t>30</a:t>
            </a:r>
            <a:r>
              <a:rPr lang="en-US" sz="1000" dirty="0">
                <a:solidFill>
                  <a:schemeClr val="bg2"/>
                </a:solidFill>
              </a:rPr>
              <a:t>, 7-24. </a:t>
            </a:r>
          </a:p>
          <a:p>
            <a:r>
              <a:rPr lang="en-US" sz="1000" dirty="0">
                <a:solidFill>
                  <a:schemeClr val="bg2"/>
                </a:solidFill>
              </a:rPr>
              <a:t>Kincaid, D., Childs, K., Blase, K. A., &amp; Wallace, F. (2007). Identifying barriers and facilitators in implementing schoolwide positive behavior support. </a:t>
            </a:r>
            <a:r>
              <a:rPr lang="en-US" sz="1000" i="1" dirty="0">
                <a:solidFill>
                  <a:schemeClr val="bg2"/>
                </a:solidFill>
              </a:rPr>
              <a:t>Journal of Positive Behavior Interventions</a:t>
            </a:r>
            <a:r>
              <a:rPr lang="en-US" sz="1000" dirty="0">
                <a:solidFill>
                  <a:schemeClr val="bg2"/>
                </a:solidFill>
              </a:rPr>
              <a:t>, </a:t>
            </a:r>
            <a:r>
              <a:rPr lang="en-US" sz="1000" i="1" dirty="0">
                <a:solidFill>
                  <a:schemeClr val="bg2"/>
                </a:solidFill>
              </a:rPr>
              <a:t>9</a:t>
            </a:r>
            <a:r>
              <a:rPr lang="en-US" sz="1000" dirty="0">
                <a:solidFill>
                  <a:schemeClr val="bg2"/>
                </a:solidFill>
              </a:rPr>
              <a:t>, 174-184.</a:t>
            </a:r>
            <a:endParaRPr lang="en-US" sz="1000" dirty="0">
              <a:solidFill>
                <a:schemeClr val="bg2"/>
              </a:solidFill>
              <a:ea typeface="ＭＳ Ｐゴシック" pitchFamily="34" charset="-128"/>
            </a:endParaRPr>
          </a:p>
        </p:txBody>
      </p:sp>
    </p:spTree>
    <p:custDataLst>
      <p:tags r:id="rId1"/>
    </p:custDataLst>
    <p:extLst>
      <p:ext uri="{BB962C8B-B14F-4D97-AF65-F5344CB8AC3E}">
        <p14:creationId xmlns:p14="http://schemas.microsoft.com/office/powerpoint/2010/main" val="2791677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Evidence at the High School</a:t>
            </a:r>
          </a:p>
        </p:txBody>
      </p:sp>
      <p:sp>
        <p:nvSpPr>
          <p:cNvPr id="3" name="Content Placeholder 2"/>
          <p:cNvSpPr>
            <a:spLocks noGrp="1"/>
          </p:cNvSpPr>
          <p:nvPr>
            <p:ph idx="1"/>
          </p:nvPr>
        </p:nvSpPr>
        <p:spPr>
          <a:xfrm>
            <a:off x="838200" y="1590327"/>
            <a:ext cx="10515600" cy="4351338"/>
          </a:xfrm>
        </p:spPr>
        <p:txBody>
          <a:bodyPr>
            <a:noAutofit/>
          </a:bodyPr>
          <a:lstStyle/>
          <a:p>
            <a:pPr marL="0" indent="0">
              <a:buNone/>
            </a:pPr>
            <a:r>
              <a:rPr lang="en-US" sz="2400" b="1" dirty="0">
                <a:solidFill>
                  <a:schemeClr val="accent5"/>
                </a:solidFill>
              </a:rPr>
              <a:t>Participants</a:t>
            </a:r>
          </a:p>
          <a:p>
            <a:r>
              <a:rPr lang="en-US" sz="2400" dirty="0"/>
              <a:t>1 urban high school in Chicago with 1,800 students</a:t>
            </a:r>
          </a:p>
          <a:p>
            <a:r>
              <a:rPr lang="en-US" sz="2400" dirty="0"/>
              <a:t>89% free/reduced-price lunch, 21% English language learner, 20% special education, 19% dropout</a:t>
            </a:r>
          </a:p>
          <a:p>
            <a:r>
              <a:rPr lang="en-US" sz="2400" dirty="0"/>
              <a:t>Implemented PBIS with professional development and implementation supports</a:t>
            </a:r>
          </a:p>
          <a:p>
            <a:pPr marL="0" indent="0">
              <a:buNone/>
            </a:pPr>
            <a:r>
              <a:rPr lang="en-US" sz="2400" b="1" dirty="0">
                <a:solidFill>
                  <a:schemeClr val="accent5"/>
                </a:solidFill>
              </a:rPr>
              <a:t>Results</a:t>
            </a:r>
            <a:r>
              <a:rPr lang="en-US" sz="2400" dirty="0"/>
              <a:t> </a:t>
            </a:r>
          </a:p>
          <a:p>
            <a:r>
              <a:rPr lang="en-US" sz="2400" dirty="0"/>
              <a:t>Changes from Year 2 to Year 3 implementation:</a:t>
            </a:r>
          </a:p>
          <a:p>
            <a:pPr lvl="1"/>
            <a:r>
              <a:rPr lang="en-US" sz="2000" dirty="0"/>
              <a:t>20% reductions in average ODRs</a:t>
            </a:r>
          </a:p>
          <a:p>
            <a:pPr lvl="1"/>
            <a:r>
              <a:rPr lang="en-US" sz="2000" dirty="0"/>
              <a:t>Dress code violations from 26.63% to 8.93%</a:t>
            </a:r>
          </a:p>
          <a:p>
            <a:pPr lvl="1"/>
            <a:r>
              <a:rPr lang="en-US" sz="2000" dirty="0"/>
              <a:t>Serious disobedience from 1.64% to 0.05%</a:t>
            </a:r>
          </a:p>
        </p:txBody>
      </p:sp>
      <p:pic>
        <p:nvPicPr>
          <p:cNvPr id="6" name="Picture 5" title="Illinois state outline">
            <a:extLst>
              <a:ext uri="{FF2B5EF4-FFF2-40B4-BE49-F238E27FC236}">
                <a16:creationId xmlns:a16="http://schemas.microsoft.com/office/drawing/2014/main" id="{631074C0-B3AE-5D4C-8BFC-CAD756F73E7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5936277" y="1825625"/>
            <a:ext cx="1545050" cy="2739147"/>
          </a:xfrm>
          <a:prstGeom prst="rect">
            <a:avLst/>
          </a:prstGeom>
        </p:spPr>
      </p:pic>
      <p:sp>
        <p:nvSpPr>
          <p:cNvPr id="8" name="Rectangle 7"/>
          <p:cNvSpPr/>
          <p:nvPr/>
        </p:nvSpPr>
        <p:spPr>
          <a:xfrm>
            <a:off x="0" y="6390046"/>
            <a:ext cx="10842702" cy="480131"/>
          </a:xfrm>
          <a:prstGeom prst="rect">
            <a:avLst/>
          </a:prstGeom>
        </p:spPr>
        <p:txBody>
          <a:bodyPr wrap="square" anchor="b" anchorCtr="0">
            <a:noAutofit/>
          </a:bodyPr>
          <a:lstStyle/>
          <a:p>
            <a:pPr>
              <a:lnSpc>
                <a:spcPct val="90000"/>
              </a:lnSpc>
            </a:pPr>
            <a:r>
              <a:rPr lang="en-US" sz="1000" dirty="0">
                <a:solidFill>
                  <a:schemeClr val="bg2"/>
                </a:solidFill>
                <a:ea typeface="ＭＳ Ｐゴシック" pitchFamily="34" charset="-128"/>
              </a:rPr>
              <a:t>Sources: </a:t>
            </a:r>
            <a:r>
              <a:rPr lang="en-US" sz="1000" dirty="0">
                <a:solidFill>
                  <a:schemeClr val="bg2"/>
                </a:solidFill>
              </a:rPr>
              <a:t>Bohanon, H., </a:t>
            </a:r>
            <a:r>
              <a:rPr lang="en-US" sz="1000" dirty="0" err="1">
                <a:solidFill>
                  <a:schemeClr val="bg2"/>
                </a:solidFill>
              </a:rPr>
              <a:t>Fenning</a:t>
            </a:r>
            <a:r>
              <a:rPr lang="en-US" sz="1000" dirty="0">
                <a:solidFill>
                  <a:schemeClr val="bg2"/>
                </a:solidFill>
              </a:rPr>
              <a:t>, P., Carney, K. L., Minnis-Kim, M. J., Anderson-Harriss, S., Moroz, K. B., ... &amp; Pigott, T. D. (2006). Schoolwide application of positive behavior support in an urban high school: A case study. </a:t>
            </a:r>
            <a:r>
              <a:rPr lang="en-US" sz="1000" i="1" dirty="0">
                <a:solidFill>
                  <a:schemeClr val="bg2"/>
                </a:solidFill>
              </a:rPr>
              <a:t>Journal of Positive Behavior Interventions</a:t>
            </a:r>
            <a:r>
              <a:rPr lang="en-US" sz="1000" dirty="0">
                <a:solidFill>
                  <a:schemeClr val="bg2"/>
                </a:solidFill>
              </a:rPr>
              <a:t>, </a:t>
            </a:r>
            <a:r>
              <a:rPr lang="en-US" sz="1000" i="1" dirty="0">
                <a:solidFill>
                  <a:schemeClr val="bg2"/>
                </a:solidFill>
              </a:rPr>
              <a:t>8</a:t>
            </a:r>
            <a:r>
              <a:rPr lang="en-US" sz="1000" dirty="0">
                <a:solidFill>
                  <a:schemeClr val="bg2"/>
                </a:solidFill>
              </a:rPr>
              <a:t>, 131-145.</a:t>
            </a:r>
          </a:p>
          <a:p>
            <a:pPr>
              <a:lnSpc>
                <a:spcPct val="90000"/>
              </a:lnSpc>
            </a:pPr>
            <a:r>
              <a:rPr lang="en-US" sz="1000" dirty="0">
                <a:solidFill>
                  <a:schemeClr val="bg2"/>
                </a:solidFill>
              </a:rPr>
              <a:t>Todd, A.W., Lewis-Palmer. T., Horner, R.H., </a:t>
            </a:r>
            <a:r>
              <a:rPr lang="en-US" sz="1000" dirty="0" err="1">
                <a:solidFill>
                  <a:schemeClr val="bg2"/>
                </a:solidFill>
              </a:rPr>
              <a:t>Sugai</a:t>
            </a:r>
            <a:r>
              <a:rPr lang="en-US" sz="1000" dirty="0">
                <a:solidFill>
                  <a:schemeClr val="bg2"/>
                </a:solidFill>
              </a:rPr>
              <a:t>, G., Sampson, N.K., &amp; Phillips, D. (2012).  </a:t>
            </a:r>
            <a:r>
              <a:rPr lang="en-US" sz="1000" i="1" dirty="0">
                <a:solidFill>
                  <a:schemeClr val="bg2"/>
                </a:solidFill>
              </a:rPr>
              <a:t>School-wide Evaluation Tool (SET) Implementation Manual, Version 2.0.  </a:t>
            </a:r>
            <a:r>
              <a:rPr lang="en-US" sz="1000" dirty="0">
                <a:solidFill>
                  <a:schemeClr val="bg2"/>
                </a:solidFill>
              </a:rPr>
              <a:t>Eugene, OR: University of Oregon.</a:t>
            </a:r>
          </a:p>
        </p:txBody>
      </p:sp>
      <p:pic>
        <p:nvPicPr>
          <p:cNvPr id="5" name="Picture 4" title="Students writing at desks in classroom">
            <a:extLst>
              <a:ext uri="{FF2B5EF4-FFF2-40B4-BE49-F238E27FC236}">
                <a16:creationId xmlns:a16="http://schemas.microsoft.com/office/drawing/2014/main" id="{90CF2E26-13CA-4C16-BB31-90C516BCD69E}"/>
              </a:ext>
            </a:extLst>
          </p:cNvPr>
          <p:cNvPicPr>
            <a:picLocks noChangeAspect="1"/>
          </p:cNvPicPr>
          <p:nvPr/>
        </p:nvPicPr>
        <p:blipFill>
          <a:blip r:embed="rId5"/>
          <a:stretch>
            <a:fillRect/>
          </a:stretch>
        </p:blipFill>
        <p:spPr>
          <a:xfrm>
            <a:off x="8799718" y="202679"/>
            <a:ext cx="3153682" cy="2070240"/>
          </a:xfrm>
          <a:prstGeom prst="rect">
            <a:avLst/>
          </a:prstGeom>
        </p:spPr>
      </p:pic>
    </p:spTree>
    <p:custDataLst>
      <p:tags r:id="rId1"/>
    </p:custDataLst>
    <p:extLst>
      <p:ext uri="{BB962C8B-B14F-4D97-AF65-F5344CB8AC3E}">
        <p14:creationId xmlns:p14="http://schemas.microsoft.com/office/powerpoint/2010/main" val="353515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18EC-5540-85C5-9296-5EC864174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43E69-00CC-7C47-4053-7B64DCFF190B}"/>
              </a:ext>
            </a:extLst>
          </p:cNvPr>
          <p:cNvSpPr>
            <a:spLocks noGrp="1"/>
          </p:cNvSpPr>
          <p:nvPr>
            <p:ph type="title"/>
          </p:nvPr>
        </p:nvSpPr>
        <p:spPr>
          <a:xfrm>
            <a:off x="838200" y="365125"/>
            <a:ext cx="10515600" cy="1325563"/>
          </a:xfrm>
        </p:spPr>
        <p:txBody>
          <a:bodyPr anchor="t">
            <a:noAutofit/>
          </a:bodyPr>
          <a:lstStyle/>
          <a:p>
            <a:r>
              <a:rPr lang="en-US" dirty="0"/>
              <a:t>Agenda</a:t>
            </a:r>
          </a:p>
        </p:txBody>
      </p:sp>
      <p:sp>
        <p:nvSpPr>
          <p:cNvPr id="3" name="Content Placeholder 2">
            <a:extLst>
              <a:ext uri="{FF2B5EF4-FFF2-40B4-BE49-F238E27FC236}">
                <a16:creationId xmlns:a16="http://schemas.microsoft.com/office/drawing/2014/main" id="{E01650DA-C9C7-4340-3F52-7A7C121C0F67}"/>
              </a:ext>
            </a:extLst>
          </p:cNvPr>
          <p:cNvSpPr>
            <a:spLocks noGrp="1"/>
          </p:cNvSpPr>
          <p:nvPr>
            <p:ph idx="1"/>
          </p:nvPr>
        </p:nvSpPr>
        <p:spPr>
          <a:xfrm>
            <a:off x="838200" y="1417850"/>
            <a:ext cx="10515600" cy="4351338"/>
          </a:xfrm>
        </p:spPr>
        <p:txBody>
          <a:bodyPr vert="horz" lIns="91440" tIns="45720" rIns="91440" bIns="45720" rtlCol="0" anchor="t">
            <a:noAutofit/>
          </a:bodyPr>
          <a:lstStyle/>
          <a:p>
            <a:pPr>
              <a:lnSpc>
                <a:spcPct val="100000"/>
              </a:lnSpc>
            </a:pPr>
            <a:r>
              <a:rPr lang="en-US" sz="2400" dirty="0"/>
              <a:t>Welcome! </a:t>
            </a:r>
          </a:p>
          <a:p>
            <a:pPr>
              <a:lnSpc>
                <a:spcPct val="100000"/>
              </a:lnSpc>
            </a:pPr>
            <a:r>
              <a:rPr lang="en-US" sz="2400" dirty="0"/>
              <a:t>Why are you here?</a:t>
            </a:r>
            <a:r>
              <a:rPr lang="en-US" sz="2000" dirty="0"/>
              <a:t> </a:t>
            </a:r>
            <a:r>
              <a:rPr lang="en-US" sz="2000" dirty="0">
                <a:solidFill>
                  <a:schemeClr val="accent4"/>
                </a:solidFill>
              </a:rPr>
              <a:t>Identifying current successes and concerns</a:t>
            </a:r>
          </a:p>
          <a:p>
            <a:pPr>
              <a:lnSpc>
                <a:spcPct val="100000"/>
              </a:lnSpc>
            </a:pPr>
            <a:r>
              <a:rPr lang="en-US" sz="2400" dirty="0"/>
              <a:t>How can a Ci3T model address your priorities?</a:t>
            </a:r>
            <a:r>
              <a:rPr lang="en-US" sz="2000" dirty="0"/>
              <a:t> </a:t>
            </a:r>
            <a:r>
              <a:rPr lang="en-US" sz="2000" dirty="0">
                <a:solidFill>
                  <a:schemeClr val="accent4"/>
                </a:solidFill>
              </a:rPr>
              <a:t>Providing an overview of Ci3T models</a:t>
            </a:r>
          </a:p>
          <a:p>
            <a:pPr>
              <a:lnSpc>
                <a:spcPct val="100000"/>
              </a:lnSpc>
            </a:pPr>
            <a:r>
              <a:rPr lang="en-US" sz="2400" dirty="0"/>
              <a:t>What do we want to accomplish as a school?</a:t>
            </a:r>
            <a:r>
              <a:rPr lang="en-US" sz="2000" dirty="0"/>
              <a:t> </a:t>
            </a:r>
            <a:r>
              <a:rPr lang="en-US" sz="2000" dirty="0">
                <a:solidFill>
                  <a:schemeClr val="accent4"/>
                </a:solidFill>
              </a:rPr>
              <a:t>Defining our mission and purpose statements</a:t>
            </a:r>
          </a:p>
          <a:p>
            <a:pPr>
              <a:lnSpc>
                <a:spcPct val="100000"/>
              </a:lnSpc>
            </a:pPr>
            <a:r>
              <a:rPr lang="en-US" sz="2400" dirty="0"/>
              <a:t>What do our faculty and staff expect from students?</a:t>
            </a:r>
            <a:r>
              <a:rPr lang="en-US" sz="2000" dirty="0"/>
              <a:t> </a:t>
            </a:r>
            <a:r>
              <a:rPr lang="en-US" sz="2000" dirty="0">
                <a:solidFill>
                  <a:schemeClr val="accent4"/>
                </a:solidFill>
              </a:rPr>
              <a:t>Using the Schoolwide Expectations Survey for Specific Settings (SESSS)</a:t>
            </a:r>
          </a:p>
          <a:p>
            <a:pPr>
              <a:lnSpc>
                <a:spcPct val="100000"/>
              </a:lnSpc>
            </a:pPr>
            <a:r>
              <a:rPr lang="en-US" sz="2400" dirty="0"/>
              <a:t>How will the Ci3T professional learning series assist us in meeting our goals, mission, and purpose?</a:t>
            </a:r>
            <a:r>
              <a:rPr lang="en-US" sz="2000" dirty="0">
                <a:solidFill>
                  <a:schemeClr val="accent4"/>
                </a:solidFill>
              </a:rPr>
              <a:t> Providing an overview of the Ci3T professional learning series</a:t>
            </a:r>
            <a:endParaRPr lang="en-US" sz="2400" dirty="0">
              <a:solidFill>
                <a:schemeClr val="accent4"/>
              </a:solidFill>
            </a:endParaRPr>
          </a:p>
          <a:p>
            <a:pPr>
              <a:lnSpc>
                <a:spcPct val="100000"/>
              </a:lnSpc>
            </a:pPr>
            <a:r>
              <a:rPr lang="en-US" sz="2400" dirty="0"/>
              <a:t>Where do we go from here?</a:t>
            </a:r>
            <a:r>
              <a:rPr lang="en-US" sz="2000" dirty="0"/>
              <a:t> </a:t>
            </a:r>
            <a:r>
              <a:rPr lang="en-US" sz="2000" dirty="0">
                <a:solidFill>
                  <a:schemeClr val="accent4"/>
                </a:solidFill>
              </a:rPr>
              <a:t>Setting goals for your Ci3T Leadership Team and faculty and staff</a:t>
            </a:r>
          </a:p>
        </p:txBody>
      </p:sp>
      <p:graphicFrame>
        <p:nvGraphicFramePr>
          <p:cNvPr id="4" name="Diagram 3">
            <a:extLst>
              <a:ext uri="{FF2B5EF4-FFF2-40B4-BE49-F238E27FC236}">
                <a16:creationId xmlns:a16="http://schemas.microsoft.com/office/drawing/2014/main" id="{FA72289B-53CF-AF53-A014-007AB2C2ABAC}"/>
              </a:ext>
            </a:extLst>
          </p:cNvPr>
          <p:cNvGraphicFramePr/>
          <p:nvPr>
            <p:extLst>
              <p:ext uri="{D42A27DB-BD31-4B8C-83A1-F6EECF244321}">
                <p14:modId xmlns:p14="http://schemas.microsoft.com/office/powerpoint/2010/main" val="2346804287"/>
              </p:ext>
            </p:extLst>
          </p:nvPr>
        </p:nvGraphicFramePr>
        <p:xfrm>
          <a:off x="115747" y="0"/>
          <a:ext cx="1196822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5676B14F-72AB-ECC2-7809-ED73699E6DAF}"/>
              </a:ext>
            </a:extLst>
          </p:cNvPr>
          <p:cNvSpPr/>
          <p:nvPr/>
        </p:nvSpPr>
        <p:spPr>
          <a:xfrm>
            <a:off x="1524000" y="1306793"/>
            <a:ext cx="9144000" cy="646331"/>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Please t</a:t>
            </a:r>
            <a:r>
              <a:rPr lang="en-US" sz="3600" b="0" cap="none" spc="0" dirty="0">
                <a:ln w="0"/>
                <a:solidFill>
                  <a:schemeClr val="tx1"/>
                </a:solidFill>
                <a:effectLst>
                  <a:outerShdw blurRad="38100" dist="19050" dir="2700000" algn="tl" rotWithShape="0">
                    <a:schemeClr val="dk1">
                      <a:alpha val="40000"/>
                    </a:schemeClr>
                  </a:outerShdw>
                </a:effectLst>
              </a:rPr>
              <a:t>ake a moment to assign team roles:</a:t>
            </a:r>
          </a:p>
        </p:txBody>
      </p:sp>
    </p:spTree>
    <p:custDataLst>
      <p:tags r:id="rId1"/>
    </p:custDataLst>
    <p:extLst>
      <p:ext uri="{BB962C8B-B14F-4D97-AF65-F5344CB8AC3E}">
        <p14:creationId xmlns:p14="http://schemas.microsoft.com/office/powerpoint/2010/main" val="82930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Why include       components? </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An instructional approach to </a:t>
            </a:r>
            <a:r>
              <a:rPr lang="en-US" dirty="0">
                <a:solidFill>
                  <a:srgbClr val="0070C0"/>
                </a:solidFill>
              </a:rPr>
              <a:t>behavior</a:t>
            </a:r>
            <a:r>
              <a:rPr lang="en-US" dirty="0"/>
              <a:t> gives teachers </a:t>
            </a:r>
            <a:br>
              <a:rPr lang="en-US" dirty="0"/>
            </a:br>
            <a:r>
              <a:rPr lang="en-US" dirty="0"/>
              <a:t>more time to teach academics and social competencies</a:t>
            </a:r>
          </a:p>
          <a:p>
            <a:r>
              <a:rPr lang="en-US" dirty="0"/>
              <a:t>A data-driven framework allows educators to:</a:t>
            </a:r>
          </a:p>
          <a:p>
            <a:pPr lvl="1"/>
            <a:r>
              <a:rPr lang="en-US" dirty="0"/>
              <a:t>Monitor overall level of risk and progress in the school</a:t>
            </a:r>
          </a:p>
          <a:p>
            <a:pPr lvl="1"/>
            <a:r>
              <a:rPr lang="en-US" dirty="0"/>
              <a:t>Identify students who may require additional supports in academic, behavioral, and social domains</a:t>
            </a:r>
          </a:p>
          <a:p>
            <a:r>
              <a:rPr lang="en-US" dirty="0"/>
              <a:t>An evidence-based </a:t>
            </a:r>
            <a:r>
              <a:rPr lang="en-US" dirty="0">
                <a:solidFill>
                  <a:schemeClr val="accent1"/>
                </a:solidFill>
              </a:rPr>
              <a:t>social skills curriculum </a:t>
            </a:r>
            <a:r>
              <a:rPr lang="en-US" dirty="0"/>
              <a:t>provides a common foundation for all students’ success</a:t>
            </a:r>
          </a:p>
        </p:txBody>
      </p:sp>
      <p:sp>
        <p:nvSpPr>
          <p:cNvPr id="4" name="Rectangle 3"/>
          <p:cNvSpPr/>
          <p:nvPr/>
        </p:nvSpPr>
        <p:spPr>
          <a:xfrm>
            <a:off x="0" y="6377869"/>
            <a:ext cx="10515600" cy="480131"/>
          </a:xfrm>
          <a:prstGeom prst="rect">
            <a:avLst/>
          </a:prstGeom>
        </p:spPr>
        <p:txBody>
          <a:bodyPr wrap="square" anchor="b" anchorCtr="0">
            <a:noAutofit/>
          </a:bodyPr>
          <a:lstStyle/>
          <a:p>
            <a:pPr>
              <a:lnSpc>
                <a:spcPts val="1400"/>
              </a:lnSpc>
            </a:pPr>
            <a:r>
              <a:rPr lang="en-US" sz="1000" dirty="0">
                <a:solidFill>
                  <a:schemeClr val="bg2"/>
                </a:solidFill>
                <a:ea typeface="ＭＳ Ｐゴシック" pitchFamily="34" charset="-128"/>
              </a:rPr>
              <a:t>Sources: </a:t>
            </a:r>
            <a:r>
              <a:rPr lang="en-US" sz="1000" dirty="0">
                <a:solidFill>
                  <a:schemeClr val="bg2"/>
                </a:solidFill>
              </a:rPr>
              <a:t>Lane, K. L., Oakes, W. P., Menzies, H. M., Oyer, J., &amp; Jenkins, A. (2013). Working within the context of three-tiered models of prevention: Using schoolwide data to identify high school students for targeted supports. </a:t>
            </a:r>
            <a:r>
              <a:rPr lang="en-US" sz="1000" i="1" dirty="0">
                <a:solidFill>
                  <a:schemeClr val="bg2"/>
                </a:solidFill>
              </a:rPr>
              <a:t>Journal of Applied School Psychology</a:t>
            </a:r>
            <a:r>
              <a:rPr lang="en-US" sz="1000" dirty="0">
                <a:solidFill>
                  <a:schemeClr val="bg2"/>
                </a:solidFill>
              </a:rPr>
              <a:t>, </a:t>
            </a:r>
            <a:r>
              <a:rPr lang="en-US" sz="1000" i="1" dirty="0">
                <a:solidFill>
                  <a:schemeClr val="bg2"/>
                </a:solidFill>
              </a:rPr>
              <a:t>29</a:t>
            </a:r>
            <a:r>
              <a:rPr lang="en-US" sz="1000" dirty="0">
                <a:solidFill>
                  <a:schemeClr val="bg2"/>
                </a:solidFill>
              </a:rPr>
              <a:t>(2), 203-229. DOI: 10.1080/15377903.2013.778773</a:t>
            </a:r>
          </a:p>
          <a:p>
            <a:pPr>
              <a:lnSpc>
                <a:spcPts val="1400"/>
              </a:lnSpc>
            </a:pPr>
            <a:r>
              <a:rPr lang="en-US" sz="1000" dirty="0" err="1">
                <a:solidFill>
                  <a:schemeClr val="bg2"/>
                </a:solidFill>
              </a:rPr>
              <a:t>Shogren</a:t>
            </a:r>
            <a:r>
              <a:rPr lang="en-US" sz="1000" dirty="0">
                <a:solidFill>
                  <a:schemeClr val="bg2"/>
                </a:solidFill>
              </a:rPr>
              <a:t>, K. A., Wehmeyer, M. L., &amp; Lane, K. L. (2016). Embedding interventions to promote self-determination within multitiered systems of supports. </a:t>
            </a:r>
            <a:r>
              <a:rPr lang="en-US" sz="1000" i="1" dirty="0">
                <a:solidFill>
                  <a:schemeClr val="bg2"/>
                </a:solidFill>
              </a:rPr>
              <a:t>Exceptionality</a:t>
            </a:r>
            <a:r>
              <a:rPr lang="en-US" sz="1000" dirty="0">
                <a:solidFill>
                  <a:schemeClr val="bg2"/>
                </a:solidFill>
              </a:rPr>
              <a:t>, 1-12. </a:t>
            </a:r>
            <a:r>
              <a:rPr lang="en-US" sz="1000" dirty="0" err="1">
                <a:solidFill>
                  <a:schemeClr val="bg2"/>
                </a:solidFill>
              </a:rPr>
              <a:t>doi</a:t>
            </a:r>
            <a:r>
              <a:rPr lang="en-US" sz="1000" dirty="0">
                <a:solidFill>
                  <a:schemeClr val="bg2"/>
                </a:solidFill>
              </a:rPr>
              <a:t>: 10.1080/09362835.2015.1064421</a:t>
            </a:r>
          </a:p>
        </p:txBody>
      </p:sp>
      <p:pic>
        <p:nvPicPr>
          <p:cNvPr id="14" name="Picture 13" descr="The number 3, large in 3D brushed steel." title="Three">
            <a:extLst>
              <a:ext uri="{FF2B5EF4-FFF2-40B4-BE49-F238E27FC236}">
                <a16:creationId xmlns:a16="http://schemas.microsoft.com/office/drawing/2014/main" id="{D70DB5B4-90E2-804B-AFBC-33DCF17CAB42}"/>
              </a:ext>
            </a:extLst>
          </p:cNvPr>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l="11228"/>
          <a:stretch/>
        </p:blipFill>
        <p:spPr>
          <a:xfrm>
            <a:off x="4045510" y="365125"/>
            <a:ext cx="1043214" cy="1175153"/>
          </a:xfrm>
          <a:prstGeom prst="rect">
            <a:avLst/>
          </a:prstGeom>
        </p:spPr>
      </p:pic>
      <p:grpSp>
        <p:nvGrpSpPr>
          <p:cNvPr id="13" name="Group 12" title="Venn diagram of academic behavior and social domains">
            <a:extLst>
              <a:ext uri="{FF2B5EF4-FFF2-40B4-BE49-F238E27FC236}">
                <a16:creationId xmlns:a16="http://schemas.microsoft.com/office/drawing/2014/main" id="{21D33F5B-2CF6-202C-8805-E2891FD623F1}"/>
              </a:ext>
            </a:extLst>
          </p:cNvPr>
          <p:cNvGrpSpPr/>
          <p:nvPr/>
        </p:nvGrpSpPr>
        <p:grpSpPr>
          <a:xfrm>
            <a:off x="9932601" y="129599"/>
            <a:ext cx="2136053" cy="1949015"/>
            <a:chOff x="1876730" y="604955"/>
            <a:chExt cx="5161107" cy="4709189"/>
          </a:xfrm>
        </p:grpSpPr>
        <p:sp>
          <p:nvSpPr>
            <p:cNvPr id="15" name="Oval 14">
              <a:extLst>
                <a:ext uri="{FF2B5EF4-FFF2-40B4-BE49-F238E27FC236}">
                  <a16:creationId xmlns:a16="http://schemas.microsoft.com/office/drawing/2014/main" id="{19FB9D49-B072-37C1-1442-73ED415CBC1C}"/>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alpha val="50000"/>
                  </a:srgbClr>
                </a:gs>
              </a:gsLst>
              <a:lin ang="16200000" scaled="1"/>
              <a:tileRect/>
            </a:gradFill>
            <a:ln w="19050">
              <a:solidFill>
                <a:sysClr val="window" lastClr="FFFFFF"/>
              </a:solidFill>
            </a:ln>
            <a:effectLst/>
          </p:spPr>
          <p:txBody>
            <a:bodyPr spcFirstLastPara="0" vert="horz" wrap="square" lIns="0" tIns="0" rIns="0" bIns="52070"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Academic</a:t>
              </a:r>
            </a:p>
          </p:txBody>
        </p:sp>
        <p:sp>
          <p:nvSpPr>
            <p:cNvPr id="16" name="Oval 15">
              <a:extLst>
                <a:ext uri="{FF2B5EF4-FFF2-40B4-BE49-F238E27FC236}">
                  <a16:creationId xmlns:a16="http://schemas.microsoft.com/office/drawing/2014/main" id="{7416FF3C-510A-873C-AC68-48A8E3E9DB84}"/>
                </a:ext>
              </a:extLst>
            </p:cNvPr>
            <p:cNvSpPr>
              <a:spLocks noChangeAspect="1"/>
            </p:cNvSpPr>
            <p:nvPr/>
          </p:nvSpPr>
          <p:spPr>
            <a:xfrm>
              <a:off x="4111757" y="23880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alpha val="50000"/>
                  </a:srgbClr>
                </a:gs>
              </a:gsLst>
              <a:lin ang="16200000" scaled="1"/>
              <a:tileRect/>
            </a:gradFill>
            <a:ln w="19050">
              <a:solidFill>
                <a:sysClr val="window" lastClr="FFFFFF"/>
              </a:solidFill>
            </a:ln>
            <a:effectLst/>
          </p:spPr>
          <p:txBody>
            <a:bodyPr spcFirstLastPara="0" vert="horz" wrap="square" lIns="0" tIns="0" rIns="0" bIns="52070"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Social</a:t>
              </a:r>
            </a:p>
          </p:txBody>
        </p:sp>
        <p:sp>
          <p:nvSpPr>
            <p:cNvPr id="17" name="Oval 16">
              <a:extLst>
                <a:ext uri="{FF2B5EF4-FFF2-40B4-BE49-F238E27FC236}">
                  <a16:creationId xmlns:a16="http://schemas.microsoft.com/office/drawing/2014/main" id="{6A1B8972-8E8D-792A-EA22-3F2603532753}"/>
                </a:ext>
              </a:extLst>
            </p:cNvPr>
            <p:cNvSpPr>
              <a:spLocks noChangeAspect="1"/>
            </p:cNvSpPr>
            <p:nvPr/>
          </p:nvSpPr>
          <p:spPr>
            <a:xfrm>
              <a:off x="1876730" y="23880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alpha val="50000"/>
                  </a:srgbClr>
                </a:gs>
              </a:gsLst>
              <a:lin ang="16200000" scaled="1"/>
              <a:tileRect/>
            </a:gradFill>
            <a:ln w="19050">
              <a:solidFill>
                <a:sysClr val="window" lastClr="FFFFFF"/>
              </a:solidFill>
            </a:ln>
            <a:effectLst/>
          </p:spPr>
          <p:txBody>
            <a:bodyPr spcFirstLastPara="0" vert="horz" wrap="square" lIns="0" tIns="0" rIns="0" bIns="52070"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Behavior</a:t>
              </a:r>
            </a:p>
          </p:txBody>
        </p:sp>
      </p:grpSp>
    </p:spTree>
    <p:custDataLst>
      <p:tags r:id="rId1"/>
    </p:custDataLst>
    <p:extLst>
      <p:ext uri="{BB962C8B-B14F-4D97-AF65-F5344CB8AC3E}">
        <p14:creationId xmlns:p14="http://schemas.microsoft.com/office/powerpoint/2010/main" val="3249022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365125"/>
            <a:ext cx="10515600" cy="1325563"/>
          </a:xfrm>
        </p:spPr>
        <p:txBody>
          <a:bodyPr/>
          <a:lstStyle/>
          <a:p>
            <a:r>
              <a:rPr lang="en-US"/>
              <a:t>Commitment for Successful Implementation </a:t>
            </a:r>
          </a:p>
        </p:txBody>
      </p:sp>
      <p:sp>
        <p:nvSpPr>
          <p:cNvPr id="13315" name="Content Placeholder 5"/>
          <p:cNvSpPr>
            <a:spLocks noGrp="1"/>
          </p:cNvSpPr>
          <p:nvPr>
            <p:ph idx="1"/>
          </p:nvPr>
        </p:nvSpPr>
        <p:spPr>
          <a:xfrm>
            <a:off x="838200" y="1825625"/>
            <a:ext cx="10515600" cy="4351338"/>
          </a:xfrm>
        </p:spPr>
        <p:txBody>
          <a:bodyPr/>
          <a:lstStyle/>
          <a:p>
            <a:pPr marL="0" indent="0">
              <a:buNone/>
            </a:pPr>
            <a:r>
              <a:rPr lang="en-US" dirty="0"/>
              <a:t>Ci3T school-site leadership teams have:</a:t>
            </a:r>
          </a:p>
          <a:p>
            <a:pPr lvl="1"/>
            <a:r>
              <a:rPr lang="en-US" sz="2800" dirty="0"/>
              <a:t>A district Ci3T leadership team for support</a:t>
            </a:r>
          </a:p>
          <a:p>
            <a:pPr lvl="1"/>
            <a:r>
              <a:rPr lang="en-US" sz="2800" dirty="0"/>
              <a:t>Active participation of school administrator(s) with decision making authority</a:t>
            </a:r>
          </a:p>
          <a:p>
            <a:pPr lvl="1"/>
            <a:r>
              <a:rPr lang="en-US" sz="2800" dirty="0"/>
              <a:t>A commitment to meeting needs of all students</a:t>
            </a:r>
          </a:p>
          <a:p>
            <a:pPr lvl="1"/>
            <a:r>
              <a:rPr lang="en-US" sz="2800" dirty="0"/>
              <a:t>A commitment to installing evidence-based practices</a:t>
            </a:r>
          </a:p>
          <a:p>
            <a:pPr lvl="1"/>
            <a:r>
              <a:rPr lang="en-US" sz="2800" dirty="0"/>
              <a:t>A commitment to sustainability using implementation sciences</a:t>
            </a:r>
          </a:p>
        </p:txBody>
      </p:sp>
      <p:sp>
        <p:nvSpPr>
          <p:cNvPr id="4" name="Rectangle 3"/>
          <p:cNvSpPr/>
          <p:nvPr/>
        </p:nvSpPr>
        <p:spPr>
          <a:xfrm>
            <a:off x="0" y="6377869"/>
            <a:ext cx="10995102" cy="480131"/>
          </a:xfrm>
          <a:prstGeom prst="rect">
            <a:avLst/>
          </a:prstGeom>
        </p:spPr>
        <p:txBody>
          <a:bodyPr wrap="square" anchor="b" anchorCtr="0">
            <a:noAutofit/>
          </a:bodyPr>
          <a:lstStyle/>
          <a:p>
            <a:pPr>
              <a:lnSpc>
                <a:spcPts val="1300"/>
              </a:lnSpc>
            </a:pPr>
            <a:r>
              <a:rPr lang="en-US" sz="1000" dirty="0">
                <a:solidFill>
                  <a:schemeClr val="bg2"/>
                </a:solidFill>
                <a:ea typeface="ＭＳ Ｐゴシック" pitchFamily="34" charset="-128"/>
              </a:rPr>
              <a:t>Sources: Mathews, S., McIntosh, K., Frank, J. L., &amp; May, S. L. (2013). Critical features predicting sustained implementation of school-wide positive behavioral interventions and supports. </a:t>
            </a:r>
            <a:r>
              <a:rPr lang="en-US" sz="1000" i="1" dirty="0">
                <a:solidFill>
                  <a:schemeClr val="bg2"/>
                </a:solidFill>
                <a:ea typeface="ＭＳ Ｐゴシック" pitchFamily="34" charset="-128"/>
              </a:rPr>
              <a:t>Journal of Positive Behavior Interventions, 16</a:t>
            </a:r>
            <a:r>
              <a:rPr lang="en-US" sz="1000" dirty="0">
                <a:solidFill>
                  <a:schemeClr val="bg2"/>
                </a:solidFill>
                <a:ea typeface="ＭＳ Ｐゴシック" pitchFamily="34" charset="-128"/>
              </a:rPr>
              <a:t>(3). doi:1098300713484065</a:t>
            </a:r>
          </a:p>
          <a:p>
            <a:pPr>
              <a:lnSpc>
                <a:spcPts val="1300"/>
              </a:lnSpc>
            </a:pPr>
            <a:r>
              <a:rPr lang="en-US" sz="1000" dirty="0">
                <a:solidFill>
                  <a:schemeClr val="bg2"/>
                </a:solidFill>
              </a:rPr>
              <a:t>McIntosh, K., Mercer, S. H., Nese, R. N., Strickland-Cohen, M. K., &amp; </a:t>
            </a:r>
            <a:r>
              <a:rPr lang="en-US" sz="1000" dirty="0" err="1">
                <a:solidFill>
                  <a:schemeClr val="bg2"/>
                </a:solidFill>
              </a:rPr>
              <a:t>Hoselton</a:t>
            </a:r>
            <a:r>
              <a:rPr lang="en-US" sz="1000" dirty="0">
                <a:solidFill>
                  <a:schemeClr val="bg2"/>
                </a:solidFill>
              </a:rPr>
              <a:t>, R. (2015). Predictors of sustained implementation of school-wide positive behavioral interventions and supports. </a:t>
            </a:r>
            <a:r>
              <a:rPr lang="en-US" sz="1000" i="1" dirty="0">
                <a:solidFill>
                  <a:schemeClr val="bg2"/>
                </a:solidFill>
              </a:rPr>
              <a:t>Journal of Positive Behavior Interventions</a:t>
            </a:r>
            <a:r>
              <a:rPr lang="en-US" sz="1000" dirty="0">
                <a:solidFill>
                  <a:schemeClr val="bg2"/>
                </a:solidFill>
              </a:rPr>
              <a:t>. </a:t>
            </a:r>
            <a:r>
              <a:rPr lang="en-US" sz="1000" dirty="0" err="1">
                <a:solidFill>
                  <a:schemeClr val="bg2"/>
                </a:solidFill>
              </a:rPr>
              <a:t>doi</a:t>
            </a:r>
            <a:r>
              <a:rPr lang="en-US" sz="1000" dirty="0">
                <a:solidFill>
                  <a:schemeClr val="bg2"/>
                </a:solidFill>
              </a:rPr>
              <a:t>: 10.1177/1098300715599737</a:t>
            </a:r>
          </a:p>
        </p:txBody>
      </p:sp>
    </p:spTree>
    <p:custDataLst>
      <p:tags r:id="rId1"/>
    </p:custDataLst>
    <p:extLst>
      <p:ext uri="{BB962C8B-B14F-4D97-AF65-F5344CB8AC3E}">
        <p14:creationId xmlns:p14="http://schemas.microsoft.com/office/powerpoint/2010/main" val="2580327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38200" y="365125"/>
            <a:ext cx="10515600" cy="1325563"/>
          </a:xfrm>
        </p:spPr>
        <p:txBody>
          <a:bodyPr/>
          <a:lstStyle/>
          <a:p>
            <a:r>
              <a:rPr lang="en-US" dirty="0"/>
              <a:t>Ci3T School-site </a:t>
            </a:r>
            <a:br>
              <a:rPr lang="en-US" dirty="0"/>
            </a:br>
            <a:r>
              <a:rPr lang="en-US" dirty="0"/>
              <a:t>Leadership Team</a:t>
            </a:r>
          </a:p>
        </p:txBody>
      </p:sp>
      <p:sp>
        <p:nvSpPr>
          <p:cNvPr id="31747" name="Content Placeholder 2"/>
          <p:cNvSpPr>
            <a:spLocks noGrp="1"/>
          </p:cNvSpPr>
          <p:nvPr>
            <p:ph sz="half" idx="1"/>
          </p:nvPr>
        </p:nvSpPr>
        <p:spPr>
          <a:xfrm>
            <a:off x="838200" y="1825625"/>
            <a:ext cx="6324600" cy="4351338"/>
          </a:xfrm>
        </p:spPr>
        <p:txBody>
          <a:bodyPr>
            <a:normAutofit/>
          </a:bodyPr>
          <a:lstStyle/>
          <a:p>
            <a:pPr marL="0" indent="0">
              <a:buNone/>
            </a:pPr>
            <a:r>
              <a:rPr lang="en-US" dirty="0"/>
              <a:t>Collectively, the team’s role is:</a:t>
            </a:r>
          </a:p>
          <a:p>
            <a:pPr lvl="1"/>
            <a:r>
              <a:rPr lang="en-US" sz="2800" dirty="0"/>
              <a:t>To successfully create an integrated and sustainable Ci3T model of prevention </a:t>
            </a:r>
          </a:p>
          <a:p>
            <a:pPr lvl="1"/>
            <a:r>
              <a:rPr lang="en-US" sz="2800" dirty="0"/>
              <a:t>To work collaboratively with all stakeholder groups</a:t>
            </a:r>
          </a:p>
          <a:p>
            <a:pPr lvl="1"/>
            <a:r>
              <a:rPr lang="en-US" sz="2800" dirty="0"/>
              <a:t>To establish the structures to allow the system to function effectively</a:t>
            </a:r>
          </a:p>
        </p:txBody>
      </p:sp>
      <p:pic>
        <p:nvPicPr>
          <p:cNvPr id="2" name="Picture 1" title="Team of 5 people working around computer">
            <a:extLst>
              <a:ext uri="{FF2B5EF4-FFF2-40B4-BE49-F238E27FC236}">
                <a16:creationId xmlns:a16="http://schemas.microsoft.com/office/drawing/2014/main" id="{AC92026E-9FE4-4580-A528-880ED1AFBABD}"/>
              </a:ext>
            </a:extLst>
          </p:cNvPr>
          <p:cNvPicPr>
            <a:picLocks noChangeAspect="1"/>
          </p:cNvPicPr>
          <p:nvPr/>
        </p:nvPicPr>
        <p:blipFill rotWithShape="1">
          <a:blip r:embed="rId4"/>
          <a:srcRect l="3356"/>
          <a:stretch/>
        </p:blipFill>
        <p:spPr>
          <a:xfrm>
            <a:off x="7773453" y="0"/>
            <a:ext cx="4418547" cy="6858000"/>
          </a:xfrm>
          <a:prstGeom prst="rect">
            <a:avLst/>
          </a:prstGeom>
        </p:spPr>
      </p:pic>
      <p:sp>
        <p:nvSpPr>
          <p:cNvPr id="6" name="Rectangle 5"/>
          <p:cNvSpPr/>
          <p:nvPr/>
        </p:nvSpPr>
        <p:spPr>
          <a:xfrm>
            <a:off x="0" y="6377869"/>
            <a:ext cx="7773453"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Jenkins, A., Menzies, H.M., &amp; </a:t>
            </a:r>
            <a:r>
              <a:rPr lang="en-US" sz="1000" dirty="0" err="1">
                <a:solidFill>
                  <a:schemeClr val="bg2"/>
                </a:solidFill>
                <a:ea typeface="ＭＳ Ｐゴシック" pitchFamily="34" charset="-128"/>
              </a:rPr>
              <a:t>Kalberg</a:t>
            </a:r>
            <a:r>
              <a:rPr lang="en-US" sz="1000" dirty="0">
                <a:solidFill>
                  <a:schemeClr val="bg2"/>
                </a:solidFill>
                <a:ea typeface="ＭＳ Ｐゴシック" pitchFamily="34" charset="-128"/>
              </a:rPr>
              <a:t>, J.R. (2014). A team-based process for designing comprehensive, integrated, three-tiered (Ci3T) models of prevention: How does my school-site leadership team design a Ci3T model? </a:t>
            </a:r>
            <a:r>
              <a:rPr lang="en-US" sz="1000" i="1" dirty="0">
                <a:solidFill>
                  <a:schemeClr val="bg2"/>
                </a:solidFill>
                <a:ea typeface="ＭＳ Ｐゴシック" pitchFamily="34" charset="-128"/>
              </a:rPr>
              <a:t>Preventing School Failure: Alternative Education for Children and Youth, 58</a:t>
            </a:r>
            <a:r>
              <a:rPr lang="en-US" sz="1000" dirty="0">
                <a:solidFill>
                  <a:schemeClr val="bg2"/>
                </a:solidFill>
                <a:ea typeface="ＭＳ Ｐゴシック" pitchFamily="34" charset="-128"/>
              </a:rPr>
              <a:t>, 129-142.</a:t>
            </a:r>
          </a:p>
        </p:txBody>
      </p:sp>
    </p:spTree>
    <p:custDataLst>
      <p:tags r:id="rId1"/>
    </p:custDataLst>
    <p:extLst>
      <p:ext uri="{BB962C8B-B14F-4D97-AF65-F5344CB8AC3E}">
        <p14:creationId xmlns:p14="http://schemas.microsoft.com/office/powerpoint/2010/main" val="1305924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838200" y="365125"/>
            <a:ext cx="10515600" cy="1325563"/>
          </a:xfrm>
        </p:spPr>
        <p:txBody>
          <a:bodyPr/>
          <a:lstStyle/>
          <a:p>
            <a:r>
              <a:rPr lang="en-US"/>
              <a:t>Ci3T School-site Leadership Team</a:t>
            </a:r>
          </a:p>
        </p:txBody>
      </p:sp>
      <p:sp>
        <p:nvSpPr>
          <p:cNvPr id="48131" name="Content Placeholder 2"/>
          <p:cNvSpPr>
            <a:spLocks noGrp="1"/>
          </p:cNvSpPr>
          <p:nvPr>
            <p:ph idx="1"/>
          </p:nvPr>
        </p:nvSpPr>
        <p:spPr>
          <a:xfrm>
            <a:off x="838200" y="1825625"/>
            <a:ext cx="10515600" cy="4351338"/>
          </a:xfrm>
        </p:spPr>
        <p:txBody>
          <a:bodyPr/>
          <a:lstStyle/>
          <a:p>
            <a:pPr marL="0" indent="0">
              <a:buNone/>
            </a:pPr>
            <a:r>
              <a:rPr lang="en-US" dirty="0"/>
              <a:t>In </a:t>
            </a:r>
            <a:r>
              <a:rPr lang="en-US" b="1" dirty="0">
                <a:solidFill>
                  <a:schemeClr val="tx2"/>
                </a:solidFill>
              </a:rPr>
              <a:t>your</a:t>
            </a:r>
            <a:r>
              <a:rPr lang="en-US" dirty="0"/>
              <a:t> role as a team member, you:</a:t>
            </a:r>
          </a:p>
          <a:p>
            <a:r>
              <a:rPr lang="en-US" dirty="0"/>
              <a:t>Have primary responsibilities for designing, implementing, and evaluating your school’s plan</a:t>
            </a:r>
          </a:p>
          <a:p>
            <a:r>
              <a:rPr lang="en-US" dirty="0"/>
              <a:t>Will support stakeholders affected by the changes</a:t>
            </a:r>
          </a:p>
          <a:p>
            <a:r>
              <a:rPr lang="en-US" dirty="0"/>
              <a:t>Have authority to make decisions</a:t>
            </a:r>
          </a:p>
          <a:p>
            <a:r>
              <a:rPr lang="en-US" dirty="0"/>
              <a:t>Have the ability to allocate resources, including time, to support the plan’s design and implementation</a:t>
            </a:r>
          </a:p>
        </p:txBody>
      </p:sp>
      <p:sp>
        <p:nvSpPr>
          <p:cNvPr id="4" name="Rectangle 3"/>
          <p:cNvSpPr/>
          <p:nvPr/>
        </p:nvSpPr>
        <p:spPr>
          <a:xfrm>
            <a:off x="0" y="6377870"/>
            <a:ext cx="10668000" cy="480131"/>
          </a:xfrm>
          <a:prstGeom prst="rect">
            <a:avLst/>
          </a:prstGeom>
        </p:spPr>
        <p:txBody>
          <a:bodyPr wrap="square" anchor="b" anchorCtr="0">
            <a:noAutofit/>
          </a:bodyPr>
          <a:lstStyle/>
          <a:p>
            <a:pPr>
              <a:lnSpc>
                <a:spcPct val="80000"/>
              </a:lnSpc>
            </a:pPr>
            <a:r>
              <a:rPr lang="en-US" sz="1000" dirty="0">
                <a:solidFill>
                  <a:schemeClr val="bg2"/>
                </a:solidFill>
                <a:ea typeface="ＭＳ Ｐゴシック" pitchFamily="34" charset="-128"/>
              </a:rPr>
              <a:t>Sources: Lane, K.L., Oakes, W.P., Jenkins, A., Menzies, H.M., &amp; </a:t>
            </a:r>
            <a:r>
              <a:rPr lang="en-US" sz="1000" dirty="0" err="1">
                <a:solidFill>
                  <a:schemeClr val="bg2"/>
                </a:solidFill>
                <a:ea typeface="ＭＳ Ｐゴシック" pitchFamily="34" charset="-128"/>
              </a:rPr>
              <a:t>Kalberg</a:t>
            </a:r>
            <a:r>
              <a:rPr lang="en-US" sz="1000" dirty="0">
                <a:solidFill>
                  <a:schemeClr val="bg2"/>
                </a:solidFill>
                <a:ea typeface="ＭＳ Ｐゴシック" pitchFamily="34" charset="-128"/>
              </a:rPr>
              <a:t>, J.R. (2014). A team-based process for designing comprehensive, integrated, three-tiered (Ci3T) models of prevention: How does my school-site leadership team design a Ci3T model? </a:t>
            </a:r>
            <a:r>
              <a:rPr lang="en-US" sz="1000" i="1" dirty="0">
                <a:solidFill>
                  <a:schemeClr val="bg2"/>
                </a:solidFill>
                <a:ea typeface="ＭＳ Ｐゴシック" pitchFamily="34" charset="-128"/>
              </a:rPr>
              <a:t>Preventing School Failure: Alternative Education for Children and Youth, 58</a:t>
            </a:r>
            <a:r>
              <a:rPr lang="en-US" sz="1000" dirty="0">
                <a:solidFill>
                  <a:schemeClr val="bg2"/>
                </a:solidFill>
                <a:ea typeface="ＭＳ Ｐゴシック" pitchFamily="34" charset="-128"/>
              </a:rPr>
              <a:t>, 129-142.</a:t>
            </a:r>
          </a:p>
          <a:p>
            <a:pPr>
              <a:lnSpc>
                <a:spcPct val="80000"/>
              </a:lnSpc>
            </a:pPr>
            <a:r>
              <a:rPr lang="en-US" sz="1000" dirty="0">
                <a:solidFill>
                  <a:schemeClr val="bg2"/>
                </a:solidFill>
                <a:ea typeface="ＭＳ Ｐゴシック" pitchFamily="34" charset="-128"/>
              </a:rPr>
              <a:t>McIntosh, K., MacKay, L. D., Hume, A. E., Doolittle, J., Vincent, C. G., Horner, R. H., &amp; Ervin, R. A. (2011). Development and initial validation of a measure to assess factors related to sustainability of school-wide positive behavior support</a:t>
            </a:r>
            <a:r>
              <a:rPr lang="en-US" sz="1000" i="1" dirty="0">
                <a:solidFill>
                  <a:schemeClr val="bg2"/>
                </a:solidFill>
                <a:ea typeface="ＭＳ Ｐゴシック" pitchFamily="34" charset="-128"/>
              </a:rPr>
              <a:t>. Journal of Positive Behavior Interventions,</a:t>
            </a:r>
            <a:r>
              <a:rPr lang="en-US" sz="1000" dirty="0">
                <a:solidFill>
                  <a:schemeClr val="bg2"/>
                </a:solidFill>
                <a:ea typeface="ＭＳ Ｐゴシック" pitchFamily="34" charset="-128"/>
              </a:rPr>
              <a:t> </a:t>
            </a:r>
            <a:r>
              <a:rPr lang="en-US" sz="1000" i="1" dirty="0">
                <a:solidFill>
                  <a:schemeClr val="bg2"/>
                </a:solidFill>
                <a:ea typeface="ＭＳ Ｐゴシック" pitchFamily="34" charset="-128"/>
              </a:rPr>
              <a:t>13, </a:t>
            </a:r>
            <a:r>
              <a:rPr lang="en-US" sz="1000" dirty="0">
                <a:solidFill>
                  <a:schemeClr val="bg2"/>
                </a:solidFill>
                <a:ea typeface="ＭＳ Ｐゴシック" pitchFamily="34" charset="-128"/>
              </a:rPr>
              <a:t>208-218. </a:t>
            </a:r>
            <a:r>
              <a:rPr lang="en-US" sz="1000" dirty="0" err="1">
                <a:solidFill>
                  <a:schemeClr val="bg2"/>
                </a:solidFill>
                <a:ea typeface="ＭＳ Ｐゴシック" pitchFamily="34" charset="-128"/>
              </a:rPr>
              <a:t>doi</a:t>
            </a:r>
            <a:r>
              <a:rPr lang="en-US" sz="1000" dirty="0">
                <a:solidFill>
                  <a:schemeClr val="bg2"/>
                </a:solidFill>
                <a:ea typeface="ＭＳ Ｐゴシック" pitchFamily="34" charset="-128"/>
              </a:rPr>
              <a:t>: 10.1177/1098300710385348.</a:t>
            </a:r>
          </a:p>
        </p:txBody>
      </p:sp>
    </p:spTree>
    <p:custDataLst>
      <p:tags r:id="rId1"/>
    </p:custDataLst>
    <p:extLst>
      <p:ext uri="{BB962C8B-B14F-4D97-AF65-F5344CB8AC3E}">
        <p14:creationId xmlns:p14="http://schemas.microsoft.com/office/powerpoint/2010/main" val="360663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a:t>The Ci3T Model</a:t>
            </a:r>
          </a:p>
        </p:txBody>
      </p:sp>
      <p:sp>
        <p:nvSpPr>
          <p:cNvPr id="6" name="Text Placeholder 5">
            <a:extLst>
              <a:ext uri="{FF2B5EF4-FFF2-40B4-BE49-F238E27FC236}">
                <a16:creationId xmlns:a16="http://schemas.microsoft.com/office/drawing/2014/main" id="{BBAE9D4D-8C85-E32A-4C6E-BEF6DED7343A}"/>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4287953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 measuring stick, indoor, table&#10;&#10;Description automatically generated" title="Measuring tape">
            <a:extLst>
              <a:ext uri="{FF2B5EF4-FFF2-40B4-BE49-F238E27FC236}">
                <a16:creationId xmlns:a16="http://schemas.microsoft.com/office/drawing/2014/main" id="{241D6B3D-2C1F-41BF-9C1C-FB0895AC1BAE}"/>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066" b="9066"/>
          <a:stretch/>
        </p:blipFill>
        <p:spPr>
          <a:xfrm>
            <a:off x="0" y="0"/>
            <a:ext cx="3925956" cy="6858000"/>
          </a:xfrm>
          <a:prstGeom prst="rect">
            <a:avLst/>
          </a:prstGeom>
        </p:spPr>
      </p:pic>
      <p:sp>
        <p:nvSpPr>
          <p:cNvPr id="2" name="Title 1"/>
          <p:cNvSpPr>
            <a:spLocks noGrp="1"/>
          </p:cNvSpPr>
          <p:nvPr>
            <p:ph type="title"/>
          </p:nvPr>
        </p:nvSpPr>
        <p:spPr>
          <a:xfrm>
            <a:off x="838200" y="365125"/>
            <a:ext cx="10515600" cy="1325563"/>
          </a:xfrm>
        </p:spPr>
        <p:txBody>
          <a:bodyPr/>
          <a:lstStyle/>
          <a:p>
            <a:r>
              <a:rPr lang="en-US"/>
              <a:t>Importance of Unified Systems of Measurement</a:t>
            </a:r>
          </a:p>
        </p:txBody>
      </p:sp>
      <p:sp>
        <p:nvSpPr>
          <p:cNvPr id="50180" name="Content Placeholder 3"/>
          <p:cNvSpPr>
            <a:spLocks noGrp="1"/>
          </p:cNvSpPr>
          <p:nvPr>
            <p:ph idx="1"/>
          </p:nvPr>
        </p:nvSpPr>
        <p:spPr>
          <a:xfrm>
            <a:off x="838200" y="1825625"/>
            <a:ext cx="10515600" cy="4351338"/>
          </a:xfrm>
        </p:spPr>
        <p:txBody>
          <a:bodyPr>
            <a:normAutofit lnSpcReduction="10000"/>
          </a:bodyPr>
          <a:lstStyle/>
          <a:p>
            <a:r>
              <a:rPr lang="en-US" altLang="en-US" dirty="0"/>
              <a:t>Accurate measurement of key variables to enable accurate decision making</a:t>
            </a:r>
          </a:p>
          <a:p>
            <a:pPr lvl="1"/>
            <a:r>
              <a:rPr lang="en-US" altLang="en-US" dirty="0"/>
              <a:t>attendance</a:t>
            </a:r>
          </a:p>
          <a:p>
            <a:pPr lvl="1"/>
            <a:r>
              <a:rPr lang="en-US" altLang="en-US" dirty="0"/>
              <a:t>academic progress (e.g., curriculum-based measurement)</a:t>
            </a:r>
          </a:p>
          <a:p>
            <a:pPr lvl="1"/>
            <a:r>
              <a:rPr lang="en-US" altLang="en-US" dirty="0"/>
              <a:t>behavior screenings</a:t>
            </a:r>
          </a:p>
          <a:p>
            <a:pPr lvl="1"/>
            <a:r>
              <a:rPr lang="en-US" altLang="en-US" dirty="0"/>
              <a:t>office discipline referrals (ODRs)</a:t>
            </a:r>
          </a:p>
          <a:p>
            <a:r>
              <a:rPr lang="en-US" altLang="en-US" dirty="0"/>
              <a:t>The ability to analyze academic and behavioral data in tandem</a:t>
            </a:r>
          </a:p>
          <a:p>
            <a:r>
              <a:rPr lang="en-US" altLang="en-US" dirty="0"/>
              <a:t>Information sharing regarding</a:t>
            </a:r>
          </a:p>
          <a:p>
            <a:pPr lvl="1"/>
            <a:r>
              <a:rPr lang="en-US" altLang="en-US" dirty="0"/>
              <a:t>progress for school as a whole and</a:t>
            </a:r>
          </a:p>
          <a:p>
            <a:pPr lvl="1"/>
            <a:r>
              <a:rPr lang="en-US" altLang="en-US" dirty="0"/>
              <a:t>identification and support of students who require additional supports in the form of secondary (Tier 2) and tertiary (Tier 3) levels of prevention</a:t>
            </a:r>
          </a:p>
        </p:txBody>
      </p:sp>
      <p:sp>
        <p:nvSpPr>
          <p:cNvPr id="7" name="Rectangle 6"/>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&amp; Magill, L. (2014). Primary prevention efforts: How do we implement and monitor the Tier 1 component of our comprehensive, integrated, three-tiered (Ci3T) model? </a:t>
            </a:r>
            <a:r>
              <a:rPr lang="en-US" sz="1000" i="1" dirty="0">
                <a:solidFill>
                  <a:schemeClr val="bg2"/>
                </a:solidFill>
                <a:ea typeface="ＭＳ Ｐゴシック" pitchFamily="34" charset="-128"/>
              </a:rPr>
              <a:t>Preventing School Failure, 58</a:t>
            </a:r>
            <a:r>
              <a:rPr lang="en-US" sz="1000" dirty="0">
                <a:solidFill>
                  <a:schemeClr val="bg2"/>
                </a:solidFill>
                <a:ea typeface="ＭＳ Ｐゴシック" pitchFamily="34" charset="-128"/>
              </a:rPr>
              <a:t>, 143-158. </a:t>
            </a:r>
          </a:p>
        </p:txBody>
      </p:sp>
    </p:spTree>
    <p:custDataLst>
      <p:tags r:id="rId1"/>
    </p:custDataLst>
    <p:extLst>
      <p:ext uri="{BB962C8B-B14F-4D97-AF65-F5344CB8AC3E}">
        <p14:creationId xmlns:p14="http://schemas.microsoft.com/office/powerpoint/2010/main" val="1263962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Academic Screening</a:t>
            </a:r>
          </a:p>
        </p:txBody>
      </p:sp>
      <p:sp>
        <p:nvSpPr>
          <p:cNvPr id="3" name="Content Placeholder 2"/>
          <p:cNvSpPr>
            <a:spLocks noGrp="1"/>
          </p:cNvSpPr>
          <p:nvPr>
            <p:ph idx="1"/>
          </p:nvPr>
        </p:nvSpPr>
        <p:spPr>
          <a:xfrm>
            <a:off x="838200" y="1825625"/>
            <a:ext cx="10515600" cy="4351338"/>
          </a:xfrm>
        </p:spPr>
        <p:txBody>
          <a:bodyPr/>
          <a:lstStyle/>
          <a:p>
            <a:r>
              <a:rPr lang="en-US" dirty="0"/>
              <a:t>DIBELS</a:t>
            </a:r>
            <a:r>
              <a:rPr lang="en-US" baseline="30000" dirty="0"/>
              <a:t>®</a:t>
            </a:r>
            <a:r>
              <a:rPr lang="en-US" dirty="0"/>
              <a:t> or </a:t>
            </a:r>
            <a:r>
              <a:rPr lang="en-US" dirty="0" err="1"/>
              <a:t>AIMSweb</a:t>
            </a:r>
            <a:r>
              <a:rPr lang="en-US" baseline="30000" dirty="0"/>
              <a:t>®</a:t>
            </a:r>
            <a:r>
              <a:rPr lang="en-US" dirty="0"/>
              <a:t> or I-Ready</a:t>
            </a:r>
            <a:r>
              <a:rPr lang="en-US" baseline="30000" dirty="0"/>
              <a:t>®</a:t>
            </a:r>
            <a:r>
              <a:rPr lang="en-US" dirty="0"/>
              <a:t> or STAR</a:t>
            </a:r>
            <a:r>
              <a:rPr lang="en-US" baseline="30000" dirty="0"/>
              <a:t>®</a:t>
            </a:r>
            <a:r>
              <a:rPr lang="en-US" dirty="0"/>
              <a:t> are curriculum-based measures used to identify students who are at risk for difficulties with foundational academic skills</a:t>
            </a:r>
          </a:p>
          <a:p>
            <a:r>
              <a:rPr lang="en-US" dirty="0"/>
              <a:t>Uses criterion scoring and places students in three need levels of support: benchmark (Tier 1), secondary (Tier 2), or tertiary (Tier 3)</a:t>
            </a:r>
          </a:p>
          <a:p>
            <a:endParaRPr lang="en-US" dirty="0"/>
          </a:p>
          <a:p>
            <a:pPr marL="0" lvl="0" indent="0" algn="ctr">
              <a:buClr>
                <a:srgbClr val="2F5496"/>
              </a:buClr>
              <a:buSzPts val="2800"/>
              <a:buNone/>
            </a:pPr>
            <a:r>
              <a:rPr lang="en-US" dirty="0">
                <a:solidFill>
                  <a:schemeClr val="tx2"/>
                </a:solidFill>
              </a:rPr>
              <a:t>https://</a:t>
            </a:r>
            <a:r>
              <a:rPr lang="en-US" dirty="0" err="1">
                <a:solidFill>
                  <a:schemeClr val="tx2"/>
                </a:solidFill>
              </a:rPr>
              <a:t>charts.intensiveintervention.org</a:t>
            </a:r>
            <a:r>
              <a:rPr lang="en-US" dirty="0">
                <a:solidFill>
                  <a:schemeClr val="tx2"/>
                </a:solidFill>
              </a:rPr>
              <a:t>/</a:t>
            </a:r>
            <a:r>
              <a:rPr lang="en-US" dirty="0" err="1">
                <a:solidFill>
                  <a:schemeClr val="tx2"/>
                </a:solidFill>
              </a:rPr>
              <a:t>ascreening</a:t>
            </a:r>
            <a:endParaRPr lang="en-US" dirty="0">
              <a:solidFill>
                <a:schemeClr val="tx2"/>
              </a:solidFill>
            </a:endParaRPr>
          </a:p>
        </p:txBody>
      </p:sp>
      <p:sp>
        <p:nvSpPr>
          <p:cNvPr id="9" name="Rectangle 8"/>
          <p:cNvSpPr/>
          <p:nvPr/>
        </p:nvSpPr>
        <p:spPr>
          <a:xfrm>
            <a:off x="-1" y="6377869"/>
            <a:ext cx="11128917" cy="480131"/>
          </a:xfrm>
          <a:prstGeom prst="rect">
            <a:avLst/>
          </a:prstGeom>
        </p:spPr>
        <p:txBody>
          <a:bodyPr wrap="square" anchor="b" anchorCtr="0">
            <a:noAutofit/>
          </a:bodyPr>
          <a:lstStyle/>
          <a:p>
            <a:pPr>
              <a:lnSpc>
                <a:spcPct val="80000"/>
              </a:lnSpc>
            </a:pPr>
            <a:r>
              <a:rPr lang="en-US" sz="1000" dirty="0">
                <a:solidFill>
                  <a:schemeClr val="bg2"/>
                </a:solidFill>
                <a:ea typeface="ＭＳ Ｐゴシック" pitchFamily="34" charset="-128"/>
              </a:rPr>
              <a:t>Sources: </a:t>
            </a:r>
            <a:r>
              <a:rPr lang="en-US" sz="1000" dirty="0">
                <a:solidFill>
                  <a:schemeClr val="bg2"/>
                </a:solidFill>
              </a:rPr>
              <a:t>Good, R.H., &amp; Kaminski, R. A. (Eds.) (2002). </a:t>
            </a:r>
            <a:r>
              <a:rPr lang="en-US" sz="1000" i="1" dirty="0">
                <a:solidFill>
                  <a:schemeClr val="bg2"/>
                </a:solidFill>
              </a:rPr>
              <a:t>Dynamic Indicators of Basic Early Literacy Skills (6th ed.). </a:t>
            </a:r>
            <a:r>
              <a:rPr lang="en-US" sz="1000" dirty="0">
                <a:solidFill>
                  <a:schemeClr val="bg2"/>
                </a:solidFill>
              </a:rPr>
              <a:t>Eugene, OR: Institute for the Development of Educational Achievement.</a:t>
            </a:r>
          </a:p>
          <a:p>
            <a:pPr>
              <a:lnSpc>
                <a:spcPct val="80000"/>
              </a:lnSpc>
            </a:pPr>
            <a:r>
              <a:rPr lang="en-US" sz="1000" dirty="0">
                <a:solidFill>
                  <a:schemeClr val="bg2"/>
                </a:solidFill>
              </a:rPr>
              <a:t>Shinn, M. R., &amp; Shinn, M. M. (2002). </a:t>
            </a:r>
            <a:r>
              <a:rPr lang="en-US" sz="1000" i="1" dirty="0" err="1">
                <a:solidFill>
                  <a:schemeClr val="bg2"/>
                </a:solidFill>
              </a:rPr>
              <a:t>AIMSweb</a:t>
            </a:r>
            <a:r>
              <a:rPr lang="en-US" sz="1000" i="1" dirty="0">
                <a:solidFill>
                  <a:schemeClr val="bg2"/>
                </a:solidFill>
              </a:rPr>
              <a:t>® Training Workbook</a:t>
            </a:r>
            <a:r>
              <a:rPr lang="en-US" sz="1000" dirty="0">
                <a:solidFill>
                  <a:schemeClr val="bg2"/>
                </a:solidFill>
              </a:rPr>
              <a:t>. Eden Prairie, MN: </a:t>
            </a:r>
            <a:r>
              <a:rPr lang="en-US" sz="1000" dirty="0" err="1">
                <a:solidFill>
                  <a:schemeClr val="bg2"/>
                </a:solidFill>
              </a:rPr>
              <a:t>Edformation</a:t>
            </a:r>
            <a:r>
              <a:rPr lang="en-US" sz="1000" dirty="0">
                <a:solidFill>
                  <a:schemeClr val="bg2"/>
                </a:solidFill>
              </a:rPr>
              <a:t>.</a:t>
            </a:r>
          </a:p>
        </p:txBody>
      </p:sp>
    </p:spTree>
    <p:custDataLst>
      <p:tags r:id="rId1"/>
    </p:custDataLst>
    <p:extLst>
      <p:ext uri="{BB962C8B-B14F-4D97-AF65-F5344CB8AC3E}">
        <p14:creationId xmlns:p14="http://schemas.microsoft.com/office/powerpoint/2010/main" val="3725168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lIns="91440" tIns="45720" rIns="91440" bIns="45720" rtlCol="0" anchor="ctr">
            <a:normAutofit/>
          </a:bodyPr>
          <a:lstStyle/>
          <a:p>
            <a:r>
              <a:rPr lang="en-US" sz="4900" dirty="0"/>
              <a:t>Behavior Screening Example</a:t>
            </a:r>
            <a:br>
              <a:rPr lang="en-US" sz="2800" dirty="0"/>
            </a:br>
            <a:r>
              <a:rPr lang="en-US" sz="3100" dirty="0">
                <a:solidFill>
                  <a:schemeClr val="accent5"/>
                </a:solidFill>
              </a:rPr>
              <a:t>Student Risk Screening Scale (SRSS; Drummond, 1994)</a:t>
            </a:r>
          </a:p>
        </p:txBody>
      </p:sp>
      <p:sp>
        <p:nvSpPr>
          <p:cNvPr id="3" name="Content Placeholder 2"/>
          <p:cNvSpPr>
            <a:spLocks noGrp="1"/>
          </p:cNvSpPr>
          <p:nvPr>
            <p:ph idx="1"/>
          </p:nvPr>
        </p:nvSpPr>
        <p:spPr/>
        <p:txBody>
          <a:bodyPr>
            <a:noAutofit/>
          </a:bodyPr>
          <a:lstStyle/>
          <a:p>
            <a:pPr marL="0" lvl="0" indent="0" eaLnBrk="0" fontAlgn="base" hangingPunct="0">
              <a:lnSpc>
                <a:spcPct val="100000"/>
              </a:lnSpc>
              <a:spcBef>
                <a:spcPts val="0"/>
              </a:spcBef>
              <a:spcAft>
                <a:spcPct val="0"/>
              </a:spcAft>
              <a:buClr>
                <a:srgbClr val="726056"/>
              </a:buClr>
              <a:buSzPct val="60000"/>
              <a:buNone/>
            </a:pPr>
            <a:r>
              <a:rPr kumimoji="1" lang="en-US" sz="2000" dirty="0">
                <a:solidFill>
                  <a:prstClr val="black"/>
                </a:solidFill>
              </a:rPr>
              <a:t>The SRSS is a 7-item mass screener used to identify students who are at risk for antisocial behavior</a:t>
            </a:r>
          </a:p>
          <a:p>
            <a:pPr marL="0" lvl="0" indent="0" fontAlgn="base">
              <a:lnSpc>
                <a:spcPct val="150000"/>
              </a:lnSpc>
              <a:spcBef>
                <a:spcPts val="0"/>
              </a:spcBef>
              <a:spcAft>
                <a:spcPct val="0"/>
              </a:spcAft>
              <a:buClr>
                <a:srgbClr val="726056"/>
              </a:buClr>
              <a:buSzPct val="60000"/>
              <a:buNone/>
            </a:pPr>
            <a:r>
              <a:rPr lang="en-US" sz="2000" dirty="0">
                <a:solidFill>
                  <a:prstClr val="black"/>
                </a:solidFill>
              </a:rPr>
              <a:t>Uses 4-point Likert-type scale: </a:t>
            </a:r>
          </a:p>
          <a:p>
            <a:pPr marL="0" lvl="0" indent="0" fontAlgn="base">
              <a:lnSpc>
                <a:spcPct val="80000"/>
              </a:lnSpc>
              <a:spcBef>
                <a:spcPts val="0"/>
              </a:spcBef>
              <a:spcAft>
                <a:spcPct val="0"/>
              </a:spcAft>
              <a:buClr>
                <a:srgbClr val="726056"/>
              </a:buClr>
              <a:buSzPct val="60000"/>
              <a:buNone/>
            </a:pPr>
            <a:r>
              <a:rPr lang="en-US" sz="2000" i="1" dirty="0">
                <a:solidFill>
                  <a:prstClr val="black"/>
                </a:solidFill>
              </a:rPr>
              <a:t>      never</a:t>
            </a:r>
            <a:r>
              <a:rPr lang="en-US" sz="2000" dirty="0">
                <a:solidFill>
                  <a:prstClr val="black"/>
                </a:solidFill>
              </a:rPr>
              <a:t> = 0, </a:t>
            </a:r>
            <a:r>
              <a:rPr lang="en-US" sz="2000" i="1" dirty="0">
                <a:solidFill>
                  <a:prstClr val="black"/>
                </a:solidFill>
              </a:rPr>
              <a:t>occasionally</a:t>
            </a:r>
            <a:r>
              <a:rPr lang="en-US" sz="2000" dirty="0">
                <a:solidFill>
                  <a:prstClr val="black"/>
                </a:solidFill>
              </a:rPr>
              <a:t> = 1, </a:t>
            </a:r>
            <a:r>
              <a:rPr lang="en-US" sz="2000" i="1" dirty="0">
                <a:solidFill>
                  <a:prstClr val="black"/>
                </a:solidFill>
              </a:rPr>
              <a:t>sometimes</a:t>
            </a:r>
            <a:r>
              <a:rPr lang="en-US" sz="2000" dirty="0">
                <a:solidFill>
                  <a:prstClr val="black"/>
                </a:solidFill>
              </a:rPr>
              <a:t> = 2, </a:t>
            </a:r>
            <a:r>
              <a:rPr lang="en-US" sz="2000" i="1" dirty="0">
                <a:solidFill>
                  <a:prstClr val="black"/>
                </a:solidFill>
              </a:rPr>
              <a:t>frequently</a:t>
            </a:r>
            <a:r>
              <a:rPr lang="en-US" sz="2000" dirty="0">
                <a:solidFill>
                  <a:prstClr val="black"/>
                </a:solidFill>
              </a:rPr>
              <a:t> = 3</a:t>
            </a:r>
            <a:endParaRPr kumimoji="1" lang="en-US" sz="2000" dirty="0">
              <a:solidFill>
                <a:prstClr val="black"/>
              </a:solidFill>
            </a:endParaRPr>
          </a:p>
          <a:p>
            <a:pPr marL="0" lvl="0" indent="0" eaLnBrk="0" fontAlgn="base" hangingPunct="0">
              <a:lnSpc>
                <a:spcPct val="80000"/>
              </a:lnSpc>
              <a:spcBef>
                <a:spcPts val="0"/>
              </a:spcBef>
              <a:spcAft>
                <a:spcPct val="0"/>
              </a:spcAft>
              <a:buClr>
                <a:srgbClr val="726056"/>
              </a:buClr>
              <a:buSzPct val="60000"/>
              <a:buNone/>
            </a:pPr>
            <a:endParaRPr kumimoji="1" lang="en-US" sz="2000" dirty="0">
              <a:solidFill>
                <a:prstClr val="black"/>
              </a:solidFill>
            </a:endParaRPr>
          </a:p>
          <a:p>
            <a:pPr marL="0" lvl="0" indent="0" eaLnBrk="0" fontAlgn="base" hangingPunct="0">
              <a:lnSpc>
                <a:spcPct val="80000"/>
              </a:lnSpc>
              <a:spcBef>
                <a:spcPts val="0"/>
              </a:spcBef>
              <a:spcAft>
                <a:spcPct val="0"/>
              </a:spcAft>
              <a:buClr>
                <a:srgbClr val="726056"/>
              </a:buClr>
              <a:buSzPct val="60000"/>
              <a:buNone/>
            </a:pPr>
            <a:r>
              <a:rPr kumimoji="1" lang="en-US" sz="2000" dirty="0">
                <a:solidFill>
                  <a:prstClr val="black"/>
                </a:solidFill>
              </a:rPr>
              <a:t>Teachers evaluate each student on the following items</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Steal			Low Academic Achievement</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Lie, Cheat, Sneak		Negative Attitude</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Behavior Problem		Aggressive Behavior</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Peer Rejection</a:t>
            </a:r>
          </a:p>
          <a:p>
            <a:pPr marL="366713" lvl="1" indent="0" eaLnBrk="0" fontAlgn="base" hangingPunct="0">
              <a:spcBef>
                <a:spcPts val="0"/>
              </a:spcBef>
              <a:spcAft>
                <a:spcPct val="0"/>
              </a:spcAft>
              <a:buClr>
                <a:srgbClr val="AD0101"/>
              </a:buClr>
              <a:buSzPct val="70000"/>
              <a:buNone/>
            </a:pPr>
            <a:endParaRPr kumimoji="1" lang="en-US" sz="2000" dirty="0">
              <a:solidFill>
                <a:prstClr val="black"/>
              </a:solidFill>
            </a:endParaRPr>
          </a:p>
          <a:p>
            <a:pPr marL="0" lvl="0" indent="0" eaLnBrk="0" fontAlgn="base" hangingPunct="0">
              <a:lnSpc>
                <a:spcPct val="80000"/>
              </a:lnSpc>
              <a:spcBef>
                <a:spcPts val="0"/>
              </a:spcBef>
              <a:spcAft>
                <a:spcPct val="0"/>
              </a:spcAft>
              <a:buClr>
                <a:srgbClr val="726056"/>
              </a:buClr>
              <a:buSzPct val="60000"/>
              <a:buNone/>
            </a:pPr>
            <a:r>
              <a:rPr kumimoji="1" lang="en-US" sz="2000" dirty="0">
                <a:solidFill>
                  <a:prstClr val="black"/>
                </a:solidFill>
              </a:rPr>
              <a:t>Student risk is divided into 3 categories</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Low		0 – 3</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Moderate	4 – 8</a:t>
            </a:r>
          </a:p>
          <a:p>
            <a:pPr marL="366713" lvl="1" indent="0" eaLnBrk="0" fontAlgn="base" hangingPunct="0">
              <a:lnSpc>
                <a:spcPct val="80000"/>
              </a:lnSpc>
              <a:spcBef>
                <a:spcPts val="0"/>
              </a:spcBef>
              <a:spcAft>
                <a:spcPct val="0"/>
              </a:spcAft>
              <a:buClr>
                <a:srgbClr val="AD0101"/>
              </a:buClr>
              <a:buSzPct val="70000"/>
              <a:buNone/>
            </a:pPr>
            <a:r>
              <a:rPr kumimoji="1" lang="en-US" sz="2000" dirty="0">
                <a:solidFill>
                  <a:prstClr val="black"/>
                </a:solidFill>
              </a:rPr>
              <a:t>High		9 – 21</a:t>
            </a:r>
            <a:endParaRPr lang="en-US" sz="2000" dirty="0">
              <a:solidFill>
                <a:prstClr val="black"/>
              </a:solidFill>
            </a:endParaRPr>
          </a:p>
        </p:txBody>
      </p:sp>
      <p:sp>
        <p:nvSpPr>
          <p:cNvPr id="4" name="Rectangle 3"/>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Drummond, T. (1994). </a:t>
            </a:r>
            <a:r>
              <a:rPr lang="en-US" sz="1000" i="1" dirty="0">
                <a:solidFill>
                  <a:schemeClr val="bg2"/>
                </a:solidFill>
                <a:ea typeface="ＭＳ Ｐゴシック" pitchFamily="34" charset="-128"/>
              </a:rPr>
              <a:t>The Student Risk Screening Scale (SRSS)</a:t>
            </a:r>
            <a:r>
              <a:rPr lang="en-US" sz="1000" dirty="0">
                <a:solidFill>
                  <a:schemeClr val="bg2"/>
                </a:solidFill>
                <a:ea typeface="ＭＳ Ｐゴシック" pitchFamily="34" charset="-128"/>
              </a:rPr>
              <a:t>. Grants Pass, OR: Josephine County Mental Health Program.</a:t>
            </a:r>
          </a:p>
        </p:txBody>
      </p:sp>
    </p:spTree>
    <p:custDataLst>
      <p:tags r:id="rId1"/>
    </p:custDataLst>
    <p:extLst>
      <p:ext uri="{BB962C8B-B14F-4D97-AF65-F5344CB8AC3E}">
        <p14:creationId xmlns:p14="http://schemas.microsoft.com/office/powerpoint/2010/main" val="2328200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Student Risk Screening Scale</a:t>
            </a:r>
          </a:p>
        </p:txBody>
      </p:sp>
      <p:pic>
        <p:nvPicPr>
          <p:cNvPr id="3184" name="Picture 112" title="SRSS"/>
          <p:cNvPicPr>
            <a:picLocks noChangeAspect="1" noChangeArrowheads="1"/>
          </p:cNvPicPr>
          <p:nvPr/>
        </p:nvPicPr>
        <p:blipFill rotWithShape="1">
          <a:blip r:embed="rId4">
            <a:extLst>
              <a:ext uri="{28A0092B-C50C-407E-A947-70E740481C1C}">
                <a14:useLocalDpi xmlns:a14="http://schemas.microsoft.com/office/drawing/2010/main" val="0"/>
              </a:ext>
            </a:extLst>
          </a:blip>
          <a:srcRect b="31175"/>
          <a:stretch>
            <a:fillRect/>
          </a:stretch>
        </p:blipFill>
        <p:spPr bwMode="auto">
          <a:xfrm>
            <a:off x="838199" y="1532349"/>
            <a:ext cx="8255000" cy="47986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377869"/>
            <a:ext cx="1099882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Drummond, T. (1994). </a:t>
            </a:r>
            <a:r>
              <a:rPr lang="en-US" sz="1000" i="1" dirty="0">
                <a:solidFill>
                  <a:schemeClr val="bg2"/>
                </a:solidFill>
                <a:ea typeface="ＭＳ Ｐゴシック" pitchFamily="34" charset="-128"/>
              </a:rPr>
              <a:t>The Student Risk Screening Scale (SRSS)</a:t>
            </a:r>
            <a:r>
              <a:rPr lang="en-US" sz="1000" dirty="0">
                <a:solidFill>
                  <a:schemeClr val="bg2"/>
                </a:solidFill>
                <a:ea typeface="ＭＳ Ｐゴシック" pitchFamily="34" charset="-128"/>
              </a:rPr>
              <a:t>. Grants Pass, OR: Josephine County Mental Health Program.</a:t>
            </a:r>
          </a:p>
        </p:txBody>
      </p:sp>
    </p:spTree>
    <p:custDataLst>
      <p:tags r:id="rId1"/>
    </p:custDataLst>
    <p:extLst>
      <p:ext uri="{BB962C8B-B14F-4D97-AF65-F5344CB8AC3E}">
        <p14:creationId xmlns:p14="http://schemas.microsoft.com/office/powerpoint/2010/main" val="3203460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a:t>
            </a:r>
            <a:br>
              <a:rPr lang="en-US"/>
            </a:br>
            <a:r>
              <a:rPr lang="en-US" sz="1800" b="0" spc="0">
                <a:solidFill>
                  <a:schemeClr val="tx2"/>
                </a:solidFill>
              </a:rPr>
              <a:t>Fall 2004-2012 • Middle School</a:t>
            </a:r>
          </a:p>
        </p:txBody>
      </p:sp>
      <p:graphicFrame>
        <p:nvGraphicFramePr>
          <p:cNvPr id="3" name="Chart 2">
            <a:extLst>
              <a:ext uri="{FF2B5EF4-FFF2-40B4-BE49-F238E27FC236}">
                <a16:creationId xmlns:a16="http://schemas.microsoft.com/office/drawing/2014/main" id="{F32BB0D1-5553-1748-AA71-54FA13F2E84C}"/>
              </a:ext>
            </a:extLst>
          </p:cNvPr>
          <p:cNvGraphicFramePr>
            <a:graphicFrameLocks noChangeAspect="1"/>
          </p:cNvGraphicFramePr>
          <p:nvPr>
            <p:extLst>
              <p:ext uri="{D42A27DB-BD31-4B8C-83A1-F6EECF244321}">
                <p14:modId xmlns:p14="http://schemas.microsoft.com/office/powerpoint/2010/main" val="774654397"/>
              </p:ext>
            </p:extLst>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C062DCD-5E19-50D9-E06D-7A4B51A97CFC}"/>
              </a:ext>
            </a:extLst>
          </p:cNvPr>
          <p:cNvSpPr txBox="1"/>
          <p:nvPr/>
        </p:nvSpPr>
        <p:spPr>
          <a:xfrm>
            <a:off x="1" y="6391570"/>
            <a:ext cx="10544536" cy="461665"/>
          </a:xfrm>
          <a:prstGeom prst="rect">
            <a:avLst/>
          </a:prstGeom>
          <a:noFill/>
        </p:spPr>
        <p:txBody>
          <a:bodyPr wrap="square" rtlCol="0">
            <a:spAutoFit/>
          </a:bodyPr>
          <a:lstStyle/>
          <a:p>
            <a:r>
              <a:rPr lang="en-US" sz="1200" dirty="0">
                <a:solidFill>
                  <a:schemeClr val="bg2"/>
                </a:solidFill>
              </a:rPr>
              <a:t>Lane, K. L., Oakes, W. P., &amp; Magill, L. (2013). Primary prevention efforts: How do we implemented and monitor the Tier 1 component of our comprehensive, integrated, three-tiered (Ci3T) model? </a:t>
            </a:r>
            <a:r>
              <a:rPr lang="en-US" sz="1200" i="1" dirty="0">
                <a:solidFill>
                  <a:schemeClr val="bg2"/>
                </a:solidFill>
              </a:rPr>
              <a:t>Preventing School Failure, 58</a:t>
            </a:r>
            <a:r>
              <a:rPr lang="en-US" sz="1200" dirty="0">
                <a:solidFill>
                  <a:schemeClr val="bg2"/>
                </a:solidFill>
              </a:rPr>
              <a:t>(3), 143-158. https://</a:t>
            </a:r>
            <a:r>
              <a:rPr lang="en-US" sz="1200" dirty="0" err="1">
                <a:solidFill>
                  <a:schemeClr val="bg2"/>
                </a:solidFill>
              </a:rPr>
              <a:t>doi.org</a:t>
            </a:r>
            <a:r>
              <a:rPr lang="en-US" sz="1200" dirty="0">
                <a:solidFill>
                  <a:schemeClr val="bg2"/>
                </a:solidFill>
              </a:rPr>
              <a:t>/10.1080/1045988X.2014.893978</a:t>
            </a:r>
          </a:p>
        </p:txBody>
      </p:sp>
      <p:grpSp>
        <p:nvGrpSpPr>
          <p:cNvPr id="4" name="Group 3">
            <a:extLst>
              <a:ext uri="{FF2B5EF4-FFF2-40B4-BE49-F238E27FC236}">
                <a16:creationId xmlns:a16="http://schemas.microsoft.com/office/drawing/2014/main" id="{DF014260-5C4D-728B-5F9C-7613C62B2C34}"/>
              </a:ext>
            </a:extLst>
          </p:cNvPr>
          <p:cNvGrpSpPr/>
          <p:nvPr/>
        </p:nvGrpSpPr>
        <p:grpSpPr>
          <a:xfrm>
            <a:off x="2627871" y="5233847"/>
            <a:ext cx="6646189" cy="310896"/>
            <a:chOff x="1066800" y="5257799"/>
            <a:chExt cx="6646189" cy="310896"/>
          </a:xfrm>
        </p:grpSpPr>
        <p:sp>
          <p:nvSpPr>
            <p:cNvPr id="6" name="TextBox 15">
              <a:extLst>
                <a:ext uri="{FF2B5EF4-FFF2-40B4-BE49-F238E27FC236}">
                  <a16:creationId xmlns:a16="http://schemas.microsoft.com/office/drawing/2014/main" id="{59436DF1-8E46-A01C-3EBF-DB044C462E53}"/>
                </a:ext>
              </a:extLst>
            </p:cNvPr>
            <p:cNvSpPr txBox="1">
              <a:spLocks noChangeArrowheads="1"/>
            </p:cNvSpPr>
            <p:nvPr/>
          </p:nvSpPr>
          <p:spPr bwMode="auto">
            <a:xfrm>
              <a:off x="106680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N=534</a:t>
              </a:r>
            </a:p>
          </p:txBody>
        </p:sp>
        <p:sp>
          <p:nvSpPr>
            <p:cNvPr id="7" name="TextBox 16">
              <a:extLst>
                <a:ext uri="{FF2B5EF4-FFF2-40B4-BE49-F238E27FC236}">
                  <a16:creationId xmlns:a16="http://schemas.microsoft.com/office/drawing/2014/main" id="{FE53B062-8BFE-F0BD-2182-68EE206225AA}"/>
                </a:ext>
              </a:extLst>
            </p:cNvPr>
            <p:cNvSpPr txBox="1">
              <a:spLocks noChangeArrowheads="1"/>
            </p:cNvSpPr>
            <p:nvPr/>
          </p:nvSpPr>
          <p:spPr bwMode="auto">
            <a:xfrm>
              <a:off x="189869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N=502</a:t>
              </a:r>
            </a:p>
          </p:txBody>
        </p:sp>
        <p:sp>
          <p:nvSpPr>
            <p:cNvPr id="8" name="TextBox 17">
              <a:extLst>
                <a:ext uri="{FF2B5EF4-FFF2-40B4-BE49-F238E27FC236}">
                  <a16:creationId xmlns:a16="http://schemas.microsoft.com/office/drawing/2014/main" id="{0903965A-B997-6E54-AE5C-FEE3E0D293F3}"/>
                </a:ext>
              </a:extLst>
            </p:cNvPr>
            <p:cNvSpPr txBox="1">
              <a:spLocks noChangeArrowheads="1"/>
            </p:cNvSpPr>
            <p:nvPr/>
          </p:nvSpPr>
          <p:spPr bwMode="auto">
            <a:xfrm>
              <a:off x="273058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N=454</a:t>
              </a:r>
            </a:p>
          </p:txBody>
        </p:sp>
        <p:sp>
          <p:nvSpPr>
            <p:cNvPr id="9" name="TextBox 18">
              <a:extLst>
                <a:ext uri="{FF2B5EF4-FFF2-40B4-BE49-F238E27FC236}">
                  <a16:creationId xmlns:a16="http://schemas.microsoft.com/office/drawing/2014/main" id="{A1AE5F97-8A87-221A-F0A4-7A8004B7766C}"/>
                </a:ext>
              </a:extLst>
            </p:cNvPr>
            <p:cNvSpPr txBox="1">
              <a:spLocks noChangeArrowheads="1"/>
            </p:cNvSpPr>
            <p:nvPr/>
          </p:nvSpPr>
          <p:spPr bwMode="auto">
            <a:xfrm>
              <a:off x="522625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N=476</a:t>
              </a:r>
            </a:p>
          </p:txBody>
        </p:sp>
        <p:sp>
          <p:nvSpPr>
            <p:cNvPr id="10" name="TextBox 19">
              <a:extLst>
                <a:ext uri="{FF2B5EF4-FFF2-40B4-BE49-F238E27FC236}">
                  <a16:creationId xmlns:a16="http://schemas.microsoft.com/office/drawing/2014/main" id="{84549E3E-A057-B2B3-85C1-65E574B1D07B}"/>
                </a:ext>
              </a:extLst>
            </p:cNvPr>
            <p:cNvSpPr txBox="1">
              <a:spLocks noChangeArrowheads="1"/>
            </p:cNvSpPr>
            <p:nvPr/>
          </p:nvSpPr>
          <p:spPr bwMode="auto">
            <a:xfrm>
              <a:off x="439436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N=477</a:t>
              </a:r>
            </a:p>
          </p:txBody>
        </p:sp>
        <p:sp>
          <p:nvSpPr>
            <p:cNvPr id="11" name="TextBox 20">
              <a:extLst>
                <a:ext uri="{FF2B5EF4-FFF2-40B4-BE49-F238E27FC236}">
                  <a16:creationId xmlns:a16="http://schemas.microsoft.com/office/drawing/2014/main" id="{C30A6EDB-9E95-5D80-0B57-E0345BA58D76}"/>
                </a:ext>
              </a:extLst>
            </p:cNvPr>
            <p:cNvSpPr txBox="1">
              <a:spLocks noChangeArrowheads="1"/>
            </p:cNvSpPr>
            <p:nvPr/>
          </p:nvSpPr>
          <p:spPr bwMode="auto">
            <a:xfrm>
              <a:off x="356247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dirty="0">
                  <a:solidFill>
                    <a:srgbClr val="000000"/>
                  </a:solidFill>
                  <a:latin typeface="Century Gothic" pitchFamily="34" charset="0"/>
                </a:rPr>
                <a:t>N=490</a:t>
              </a:r>
            </a:p>
          </p:txBody>
        </p:sp>
        <p:sp>
          <p:nvSpPr>
            <p:cNvPr id="12" name="TextBox 18">
              <a:extLst>
                <a:ext uri="{FF2B5EF4-FFF2-40B4-BE49-F238E27FC236}">
                  <a16:creationId xmlns:a16="http://schemas.microsoft.com/office/drawing/2014/main" id="{0B296E7B-DC4E-A763-A869-3E97A98CCCF7}"/>
                </a:ext>
              </a:extLst>
            </p:cNvPr>
            <p:cNvSpPr txBox="1">
              <a:spLocks noChangeArrowheads="1"/>
            </p:cNvSpPr>
            <p:nvPr/>
          </p:nvSpPr>
          <p:spPr bwMode="auto">
            <a:xfrm>
              <a:off x="605814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N=524</a:t>
              </a:r>
            </a:p>
          </p:txBody>
        </p:sp>
        <p:sp>
          <p:nvSpPr>
            <p:cNvPr id="13" name="TextBox 18">
              <a:extLst>
                <a:ext uri="{FF2B5EF4-FFF2-40B4-BE49-F238E27FC236}">
                  <a16:creationId xmlns:a16="http://schemas.microsoft.com/office/drawing/2014/main" id="{D9777DB4-E872-66D6-6008-1A06002C1E7B}"/>
                </a:ext>
              </a:extLst>
            </p:cNvPr>
            <p:cNvSpPr txBox="1">
              <a:spLocks noChangeArrowheads="1"/>
            </p:cNvSpPr>
            <p:nvPr/>
          </p:nvSpPr>
          <p:spPr bwMode="auto">
            <a:xfrm>
              <a:off x="6890029"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dirty="0">
                  <a:solidFill>
                    <a:srgbClr val="000000"/>
                  </a:solidFill>
                  <a:latin typeface="Century Gothic" pitchFamily="34" charset="0"/>
                </a:rPr>
                <a:t>N=539</a:t>
              </a:r>
            </a:p>
          </p:txBody>
        </p:sp>
      </p:grpSp>
    </p:spTree>
    <p:custDataLst>
      <p:tags r:id="rId1"/>
    </p:custDataLst>
    <p:extLst>
      <p:ext uri="{BB962C8B-B14F-4D97-AF65-F5344CB8AC3E}">
        <p14:creationId xmlns:p14="http://schemas.microsoft.com/office/powerpoint/2010/main" val="1339082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71870A-8358-AE48-9AD1-B7933BCD30CC}"/>
              </a:ext>
            </a:extLst>
          </p:cNvPr>
          <p:cNvPicPr>
            <a:picLocks noChangeAspect="1"/>
          </p:cNvPicPr>
          <p:nvPr/>
        </p:nvPicPr>
        <p:blipFill>
          <a:blip r:embed="rId4"/>
          <a:srcRect/>
          <a:stretch/>
        </p:blipFill>
        <p:spPr>
          <a:xfrm>
            <a:off x="1747682" y="1842557"/>
            <a:ext cx="1833178" cy="1590104"/>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t>Goals for this Planning Year</a:t>
            </a:r>
          </a:p>
        </p:txBody>
      </p:sp>
      <p:sp>
        <p:nvSpPr>
          <p:cNvPr id="3" name="Content Placeholder 2"/>
          <p:cNvSpPr>
            <a:spLocks noGrp="1"/>
          </p:cNvSpPr>
          <p:nvPr>
            <p:ph idx="1"/>
          </p:nvPr>
        </p:nvSpPr>
        <p:spPr>
          <a:xfrm>
            <a:off x="748991" y="3525864"/>
            <a:ext cx="10515600" cy="3161655"/>
          </a:xfrm>
        </p:spPr>
        <p:txBody>
          <a:bodyPr>
            <a:noAutofit/>
          </a:bodyPr>
          <a:lstStyle/>
          <a:p>
            <a:pPr marL="0" indent="0">
              <a:buNone/>
            </a:pPr>
            <a:r>
              <a:rPr lang="en-US" dirty="0"/>
              <a:t>	</a:t>
            </a:r>
            <a:r>
              <a:rPr lang="en-US" dirty="0">
                <a:solidFill>
                  <a:schemeClr val="tx2"/>
                </a:solidFill>
              </a:rPr>
              <a:t>Understand			Design</a:t>
            </a:r>
          </a:p>
          <a:p>
            <a:pPr marL="0" indent="0">
              <a:buNone/>
            </a:pPr>
            <a:endParaRPr lang="en-US" sz="1200" dirty="0"/>
          </a:p>
          <a:p>
            <a:pPr marL="0" indent="0">
              <a:buNone/>
            </a:pPr>
            <a:r>
              <a:rPr lang="en-US" dirty="0"/>
              <a:t>Develop plans to</a:t>
            </a:r>
          </a:p>
          <a:p>
            <a:pPr lvl="1"/>
            <a:r>
              <a:rPr lang="en-US" dirty="0"/>
              <a:t>implement your Ci3T blueprint</a:t>
            </a:r>
          </a:p>
          <a:p>
            <a:pPr lvl="1"/>
            <a:r>
              <a:rPr lang="en-US" dirty="0"/>
              <a:t>leverage bridges and address barriers of implementation</a:t>
            </a:r>
          </a:p>
          <a:p>
            <a:pPr lvl="1"/>
            <a:r>
              <a:rPr lang="en-US" dirty="0"/>
              <a:t>have regular feedback loops from stakeholders</a:t>
            </a:r>
          </a:p>
          <a:p>
            <a:pPr lvl="1"/>
            <a:r>
              <a:rPr lang="en-US" dirty="0"/>
              <a:t>identify areas of additional professional learning for faculty and staff</a:t>
            </a:r>
          </a:p>
        </p:txBody>
      </p:sp>
      <p:pic>
        <p:nvPicPr>
          <p:cNvPr id="9" name="Picture 8" descr="Illustration of 3D person placing blueprint on wooden easle." title="Plans">
            <a:extLst>
              <a:ext uri="{FF2B5EF4-FFF2-40B4-BE49-F238E27FC236}">
                <a16:creationId xmlns:a16="http://schemas.microsoft.com/office/drawing/2014/main" id="{544F5E9C-25AD-F14A-8008-2F69BF497E5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313" b="99063" l="30938" r="72188"/>
                    </a14:imgEffect>
                  </a14:imgLayer>
                </a14:imgProps>
              </a:ext>
              <a:ext uri="{28A0092B-C50C-407E-A947-70E740481C1C}">
                <a14:useLocalDpi xmlns:a14="http://schemas.microsoft.com/office/drawing/2010/main" val="0"/>
              </a:ext>
            </a:extLst>
          </a:blip>
          <a:srcRect l="30931" t="2710" r="25256"/>
          <a:stretch/>
        </p:blipFill>
        <p:spPr>
          <a:xfrm>
            <a:off x="10435083" y="2787277"/>
            <a:ext cx="1833177" cy="4070724"/>
          </a:xfrm>
          <a:prstGeom prst="rect">
            <a:avLst/>
          </a:prstGeom>
        </p:spPr>
      </p:pic>
      <p:pic>
        <p:nvPicPr>
          <p:cNvPr id="12" name="Picture 11" descr="Cover of a Ci3T implementation manual that shows a lion head mascot and read Lincoln Elementary School, School Year 2018-2019, Implementation Manual, Comprehensive integrated three-tiered (Ci3T) Model of Prevention." title="Implementation manual">
            <a:extLst>
              <a:ext uri="{FF2B5EF4-FFF2-40B4-BE49-F238E27FC236}">
                <a16:creationId xmlns:a16="http://schemas.microsoft.com/office/drawing/2014/main" id="{A109C97B-07B9-614A-9813-B15D25D8B0D7}"/>
              </a:ext>
            </a:extLst>
          </p:cNvPr>
          <p:cNvPicPr>
            <a:picLocks noChangeAspect="1"/>
          </p:cNvPicPr>
          <p:nvPr/>
        </p:nvPicPr>
        <p:blipFill>
          <a:blip r:embed="rId7"/>
          <a:stretch>
            <a:fillRect/>
          </a:stretch>
        </p:blipFill>
        <p:spPr>
          <a:xfrm>
            <a:off x="6184034" y="1535153"/>
            <a:ext cx="1454204" cy="1893847"/>
          </a:xfrm>
          <a:prstGeom prst="rect">
            <a:avLst/>
          </a:prstGeom>
          <a:ln>
            <a:solidFill>
              <a:schemeClr val="tx1"/>
            </a:solidFill>
          </a:ln>
          <a:effectLst/>
        </p:spPr>
      </p:pic>
    </p:spTree>
    <p:custDataLst>
      <p:tags r:id="rId1"/>
    </p:custDataLst>
    <p:extLst>
      <p:ext uri="{BB962C8B-B14F-4D97-AF65-F5344CB8AC3E}">
        <p14:creationId xmlns:p14="http://schemas.microsoft.com/office/powerpoint/2010/main" val="2004715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p:txBody>
          <a:bodyPr>
            <a:noAutofit/>
          </a:bodyPr>
          <a:lstStyle/>
          <a:p>
            <a:r>
              <a:rPr lang="en-US" sz="4000" b="0"/>
              <a:t>Middle School</a:t>
            </a:r>
            <a:br>
              <a:rPr lang="en-US"/>
            </a:br>
            <a:r>
              <a:rPr lang="en-US"/>
              <a:t>Behavior &amp; Academic Characteristics of SRSS Risk Groups</a:t>
            </a:r>
          </a:p>
        </p:txBody>
      </p:sp>
      <p:graphicFrame>
        <p:nvGraphicFramePr>
          <p:cNvPr id="260144" name="Group 48" title="SSRS data table showing predictive validity"/>
          <p:cNvGraphicFramePr>
            <a:graphicFrameLocks noGrp="1"/>
          </p:cNvGraphicFramePr>
          <p:nvPr>
            <p:ph idx="1"/>
          </p:nvPr>
        </p:nvGraphicFramePr>
        <p:xfrm>
          <a:off x="988189" y="2002420"/>
          <a:ext cx="10215623" cy="4427474"/>
        </p:xfrm>
        <a:graphic>
          <a:graphicData uri="http://schemas.openxmlformats.org/drawingml/2006/table">
            <a:tbl>
              <a:tblPr/>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41393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778793">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ODR</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(2.85)</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(5.32)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(7.01)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7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In-School Suspensions</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(0.38)</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(1.04)</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(2.26)      </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(0.65)</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(0.59)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747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800" b="0" i="0" u="none" strike="noStrike" cap="none" normalizeH="0" baseline="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(1.50)</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(3.46)</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(3.49)      </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AD51DABF-A792-BA30-55A9-6AF10451137B}"/>
              </a:ext>
            </a:extLst>
          </p:cNvPr>
          <p:cNvSpPr/>
          <p:nvPr/>
        </p:nvSpPr>
        <p:spPr>
          <a:xfrm>
            <a:off x="-1" y="6377869"/>
            <a:ext cx="11095463"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Lane, K. L., Parks, R. J., </a:t>
            </a:r>
            <a:r>
              <a:rPr lang="en-US" sz="1000" dirty="0" err="1">
                <a:solidFill>
                  <a:schemeClr val="bg2"/>
                </a:solidFill>
              </a:rPr>
              <a:t>Kalberg</a:t>
            </a:r>
            <a:r>
              <a:rPr lang="en-US" sz="1000" dirty="0">
                <a:solidFill>
                  <a:schemeClr val="bg2"/>
                </a:solidFill>
              </a:rPr>
              <a:t>, J. R., &amp; Carter, E. W. (2007). Systematic screening at the middle school level: Score reliability and validity of the Student Risk Screening Scale. </a:t>
            </a:r>
            <a:r>
              <a:rPr lang="en-US" sz="1000" i="1" dirty="0">
                <a:solidFill>
                  <a:schemeClr val="bg2"/>
                </a:solidFill>
              </a:rPr>
              <a:t>Journal of Emotional and Behavioral Disorders</a:t>
            </a:r>
            <a:r>
              <a:rPr lang="en-US" sz="1000" dirty="0">
                <a:solidFill>
                  <a:schemeClr val="bg2"/>
                </a:solidFill>
              </a:rPr>
              <a:t>, </a:t>
            </a:r>
            <a:r>
              <a:rPr lang="en-US" sz="1000" i="1" dirty="0">
                <a:solidFill>
                  <a:schemeClr val="bg2"/>
                </a:solidFill>
              </a:rPr>
              <a:t>15</a:t>
            </a:r>
            <a:r>
              <a:rPr lang="en-US" sz="1000" dirty="0">
                <a:solidFill>
                  <a:schemeClr val="bg2"/>
                </a:solidFill>
              </a:rPr>
              <a:t>, 209-222.</a:t>
            </a:r>
            <a:endParaRPr lang="en-US" sz="1000" dirty="0">
              <a:solidFill>
                <a:schemeClr val="bg2"/>
              </a:solidFill>
              <a:ea typeface="ＭＳ Ｐゴシック" pitchFamily="34" charset="-128"/>
            </a:endParaRPr>
          </a:p>
        </p:txBody>
      </p:sp>
    </p:spTree>
    <p:custDataLst>
      <p:tags r:id="rId1"/>
    </p:custDataLst>
    <p:extLst>
      <p:ext uri="{BB962C8B-B14F-4D97-AF65-F5344CB8AC3E}">
        <p14:creationId xmlns:p14="http://schemas.microsoft.com/office/powerpoint/2010/main" val="165374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ChangeArrowheads="1"/>
          </p:cNvSpPr>
          <p:nvPr/>
        </p:nvSpPr>
        <p:spPr bwMode="auto">
          <a:xfrm>
            <a:off x="975360" y="5394718"/>
            <a:ext cx="8229600" cy="9233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defTabSz="457200">
              <a:spcBef>
                <a:spcPct val="0"/>
              </a:spcBef>
              <a:defRPr/>
            </a:pPr>
            <a:r>
              <a:rPr lang="en-US" altLang="en-US" sz="1800" dirty="0">
                <a:solidFill>
                  <a:prstClr val="black"/>
                </a:solidFill>
                <a:latin typeface="+mn-lt"/>
              </a:rPr>
              <a:t>12 items scale</a:t>
            </a:r>
          </a:p>
          <a:p>
            <a:pPr marL="285750" indent="-285750" defTabSz="457200">
              <a:spcBef>
                <a:spcPct val="0"/>
              </a:spcBef>
              <a:defRPr/>
            </a:pPr>
            <a:r>
              <a:rPr lang="en-US" altLang="en-US" sz="1800" dirty="0">
                <a:solidFill>
                  <a:prstClr val="black"/>
                </a:solidFill>
                <a:latin typeface="+mn-lt"/>
              </a:rPr>
              <a:t>No total scale score</a:t>
            </a:r>
          </a:p>
          <a:p>
            <a:pPr marL="285750" indent="-285750" defTabSz="457200">
              <a:spcBef>
                <a:spcPct val="0"/>
              </a:spcBef>
              <a:defRPr/>
            </a:pPr>
            <a:r>
              <a:rPr lang="en-US" altLang="en-US" sz="1800" dirty="0">
                <a:solidFill>
                  <a:prstClr val="black"/>
                </a:solidFill>
                <a:latin typeface="+mn-lt"/>
              </a:rPr>
              <a:t>Externalizing and internalizing subscale scores are used for interpretation</a:t>
            </a:r>
          </a:p>
        </p:txBody>
      </p:sp>
      <p:sp>
        <p:nvSpPr>
          <p:cNvPr id="15" name="Rectangle 14"/>
          <p:cNvSpPr/>
          <p:nvPr/>
        </p:nvSpPr>
        <p:spPr>
          <a:xfrm>
            <a:off x="0" y="6377869"/>
            <a:ext cx="10412141"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Drummond, 1994; Lane, K. L., &amp; Menzies, H. M. (2009). </a:t>
            </a:r>
            <a:r>
              <a:rPr lang="en-US" sz="1000" i="1" dirty="0">
                <a:solidFill>
                  <a:schemeClr val="bg2"/>
                </a:solidFill>
                <a:ea typeface="ＭＳ Ｐゴシック" pitchFamily="34" charset="-128"/>
              </a:rPr>
              <a:t>Student Risk Screening Scale: Internalizing and Externalizing (SRSS-IE). </a:t>
            </a:r>
            <a:r>
              <a:rPr lang="en-US" sz="1000" dirty="0">
                <a:solidFill>
                  <a:schemeClr val="bg2"/>
                </a:solidFill>
                <a:ea typeface="ＭＳ Ｐゴシック" pitchFamily="34" charset="-128"/>
              </a:rPr>
              <a:t>Unpublished rating scale. </a:t>
            </a:r>
          </a:p>
        </p:txBody>
      </p:sp>
      <p:pic>
        <p:nvPicPr>
          <p:cNvPr id="12" name="Picture 11" descr="Screenshot of SRSS-IE elementary version blank spreadsheet." title="SRSS-IE Elementary"/>
          <p:cNvPicPr>
            <a:picLocks noChangeAspect="1"/>
          </p:cNvPicPr>
          <p:nvPr/>
        </p:nvPicPr>
        <p:blipFill rotWithShape="1">
          <a:blip r:embed="rId4">
            <a:extLst>
              <a:ext uri="{28A0092B-C50C-407E-A947-70E740481C1C}">
                <a14:useLocalDpi xmlns:a14="http://schemas.microsoft.com/office/drawing/2010/main"/>
              </a:ext>
            </a:extLst>
          </a:blip>
          <a:srcRect b="18954"/>
          <a:stretch>
            <a:fillRect/>
          </a:stretch>
        </p:blipFill>
        <p:spPr bwMode="auto">
          <a:xfrm>
            <a:off x="975360" y="1485584"/>
            <a:ext cx="10241280" cy="371200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F0E591D-916B-4B4F-B8AE-65B663E65BB3}"/>
              </a:ext>
            </a:extLst>
          </p:cNvPr>
          <p:cNvSpPr/>
          <p:nvPr/>
        </p:nvSpPr>
        <p:spPr>
          <a:xfrm>
            <a:off x="7869044" y="2018370"/>
            <a:ext cx="2341757" cy="195470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564B3C"/>
              </a:solidFill>
            </a:endParaRPr>
          </a:p>
        </p:txBody>
      </p:sp>
      <p:sp>
        <p:nvSpPr>
          <p:cNvPr id="2" name="Title 1">
            <a:extLst>
              <a:ext uri="{FF2B5EF4-FFF2-40B4-BE49-F238E27FC236}">
                <a16:creationId xmlns:a16="http://schemas.microsoft.com/office/drawing/2014/main" id="{D35DF055-BE48-3C44-B24C-13DA45943323}"/>
              </a:ext>
            </a:extLst>
          </p:cNvPr>
          <p:cNvSpPr>
            <a:spLocks noGrp="1"/>
          </p:cNvSpPr>
          <p:nvPr>
            <p:ph type="title"/>
          </p:nvPr>
        </p:nvSpPr>
        <p:spPr/>
        <p:txBody>
          <a:bodyPr/>
          <a:lstStyle/>
          <a:p>
            <a:pPr algn="ctr"/>
            <a:r>
              <a:rPr lang="en-US" dirty="0"/>
              <a:t>SRSS-IE for Elementary Schools</a:t>
            </a:r>
          </a:p>
        </p:txBody>
      </p:sp>
    </p:spTree>
    <p:custDataLst>
      <p:tags r:id="rId1"/>
    </p:custDataLst>
    <p:extLst>
      <p:ext uri="{BB962C8B-B14F-4D97-AF65-F5344CB8AC3E}">
        <p14:creationId xmlns:p14="http://schemas.microsoft.com/office/powerpoint/2010/main" val="2190502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77869"/>
            <a:ext cx="10412141"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Drummond, 1994; Lane, K. L., &amp; Menzies, H. M. (2009). </a:t>
            </a:r>
            <a:r>
              <a:rPr lang="en-US" sz="1000" i="1" dirty="0">
                <a:solidFill>
                  <a:schemeClr val="bg2"/>
                </a:solidFill>
                <a:ea typeface="ＭＳ Ｐゴシック" pitchFamily="34" charset="-128"/>
              </a:rPr>
              <a:t>Student Risk Screening Scale: Internalizing and Externalizing (SRSS-IE). </a:t>
            </a:r>
            <a:r>
              <a:rPr lang="en-US" sz="1000" dirty="0">
                <a:solidFill>
                  <a:schemeClr val="bg2"/>
                </a:solidFill>
                <a:ea typeface="ＭＳ Ｐゴシック" pitchFamily="34" charset="-128"/>
              </a:rPr>
              <a:t>Unpublished rating scale. </a:t>
            </a:r>
          </a:p>
        </p:txBody>
      </p:sp>
      <p:pic>
        <p:nvPicPr>
          <p:cNvPr id="10" name="Picture 9" descr="Screenshot of blank SRSS-IE middle school / high school version spreadsheet" title="SRSS-IE MS HS"/>
          <p:cNvPicPr>
            <a:picLocks noChangeAspect="1"/>
          </p:cNvPicPr>
          <p:nvPr/>
        </p:nvPicPr>
        <p:blipFill>
          <a:blip r:embed="rId4"/>
          <a:stretch>
            <a:fillRect/>
          </a:stretch>
        </p:blipFill>
        <p:spPr>
          <a:xfrm>
            <a:off x="838200" y="1511673"/>
            <a:ext cx="10729173" cy="498120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020C7BC-23A3-8944-8B34-03456B6948AA}"/>
              </a:ext>
            </a:extLst>
          </p:cNvPr>
          <p:cNvSpPr>
            <a:spLocks noGrp="1"/>
          </p:cNvSpPr>
          <p:nvPr>
            <p:ph type="title"/>
          </p:nvPr>
        </p:nvSpPr>
        <p:spPr/>
        <p:txBody>
          <a:bodyPr/>
          <a:lstStyle/>
          <a:p>
            <a:pPr rtl="0" eaLnBrk="1" latinLnBrk="0" hangingPunct="1"/>
            <a:r>
              <a:rPr lang="en-US" sz="4400" dirty="0">
                <a:solidFill>
                  <a:srgbClr val="000000"/>
                </a:solidFill>
                <a:effectLst/>
                <a:ea typeface="+mn-ea"/>
                <a:cs typeface="Times New Roman" panose="02020603050405020304" pitchFamily="18" charset="0"/>
              </a:rPr>
              <a:t>SRSS-IE for Middle and High Schools</a:t>
            </a:r>
            <a:endParaRPr lang="en-US" dirty="0">
              <a:effectLst/>
            </a:endParaRPr>
          </a:p>
        </p:txBody>
      </p:sp>
    </p:spTree>
    <p:custDataLst>
      <p:tags r:id="rId1"/>
    </p:custDataLst>
    <p:extLst>
      <p:ext uri="{BB962C8B-B14F-4D97-AF65-F5344CB8AC3E}">
        <p14:creationId xmlns:p14="http://schemas.microsoft.com/office/powerpoint/2010/main" val="471842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2BF6E-1C0B-114E-3716-7BCCAAB75178}"/>
              </a:ext>
            </a:extLst>
          </p:cNvPr>
          <p:cNvSpPr>
            <a:spLocks noGrp="1"/>
          </p:cNvSpPr>
          <p:nvPr>
            <p:ph idx="1"/>
          </p:nvPr>
        </p:nvSpPr>
        <p:spPr/>
        <p:txBody>
          <a:bodyPr/>
          <a:lstStyle/>
          <a:p>
            <a:endParaRPr lang="en-US"/>
          </a:p>
        </p:txBody>
      </p:sp>
      <p:sp>
        <p:nvSpPr>
          <p:cNvPr id="34" name="Title 1">
            <a:extLst>
              <a:ext uri="{FF2B5EF4-FFF2-40B4-BE49-F238E27FC236}">
                <a16:creationId xmlns:a16="http://schemas.microsoft.com/office/drawing/2014/main" id="{F466396A-AB82-A551-9B3A-21CD41416660}"/>
              </a:ext>
            </a:extLst>
          </p:cNvPr>
          <p:cNvSpPr txBox="1">
            <a:spLocks/>
          </p:cNvSpPr>
          <p:nvPr/>
        </p:nvSpPr>
        <p:spPr>
          <a:xfrm>
            <a:off x="838199" y="365125"/>
            <a:ext cx="1135379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b="0" dirty="0"/>
              <a:t>SRSS-IE: Externalizing Subscale </a:t>
            </a:r>
            <a:r>
              <a:rPr lang="en-US" sz="4000" dirty="0"/>
              <a:t>Elementary</a:t>
            </a:r>
          </a:p>
        </p:txBody>
      </p:sp>
      <p:graphicFrame>
        <p:nvGraphicFramePr>
          <p:cNvPr id="36" name="Group 48">
            <a:extLst>
              <a:ext uri="{FF2B5EF4-FFF2-40B4-BE49-F238E27FC236}">
                <a16:creationId xmlns:a16="http://schemas.microsoft.com/office/drawing/2014/main" id="{C62F5771-E19D-32FF-564B-70C4A0ECE9DE}"/>
              </a:ext>
            </a:extLst>
          </p:cNvPr>
          <p:cNvGraphicFramePr>
            <a:graphicFrameLocks/>
          </p:cNvGraphicFramePr>
          <p:nvPr>
            <p:extLst>
              <p:ext uri="{D42A27DB-BD31-4B8C-83A1-F6EECF244321}">
                <p14:modId xmlns:p14="http://schemas.microsoft.com/office/powerpoint/2010/main" val="2961169148"/>
              </p:ext>
            </p:extLst>
          </p:nvPr>
        </p:nvGraphicFramePr>
        <p:xfrm>
          <a:off x="1" y="1477565"/>
          <a:ext cx="12192000" cy="475496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449213">
                  <a:extLst>
                    <a:ext uri="{9D8B030D-6E8A-4147-A177-3AD203B41FA5}">
                      <a16:colId xmlns:a16="http://schemas.microsoft.com/office/drawing/2014/main" val="20000"/>
                    </a:ext>
                  </a:extLst>
                </a:gridCol>
                <a:gridCol w="2449213">
                  <a:extLst>
                    <a:ext uri="{9D8B030D-6E8A-4147-A177-3AD203B41FA5}">
                      <a16:colId xmlns:a16="http://schemas.microsoft.com/office/drawing/2014/main" val="20001"/>
                    </a:ext>
                  </a:extLst>
                </a:gridCol>
                <a:gridCol w="2327049">
                  <a:extLst>
                    <a:ext uri="{9D8B030D-6E8A-4147-A177-3AD203B41FA5}">
                      <a16:colId xmlns:a16="http://schemas.microsoft.com/office/drawing/2014/main" val="20002"/>
                    </a:ext>
                  </a:extLst>
                </a:gridCol>
                <a:gridCol w="2677863">
                  <a:extLst>
                    <a:ext uri="{9D8B030D-6E8A-4147-A177-3AD203B41FA5}">
                      <a16:colId xmlns:a16="http://schemas.microsoft.com/office/drawing/2014/main" val="20003"/>
                    </a:ext>
                  </a:extLst>
                </a:gridCol>
                <a:gridCol w="2288662">
                  <a:extLst>
                    <a:ext uri="{9D8B030D-6E8A-4147-A177-3AD203B41FA5}">
                      <a16:colId xmlns:a16="http://schemas.microsoft.com/office/drawing/2014/main" val="20004"/>
                    </a:ext>
                  </a:extLst>
                </a:gridCol>
              </a:tblGrid>
              <a:tr h="44715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dirty="0">
                          <a:ln>
                            <a:noFill/>
                          </a:ln>
                          <a:effectLst/>
                          <a:latin typeface="+mn-lt"/>
                        </a:rPr>
                        <a:t>Variable</a:t>
                      </a:r>
                      <a:endParaRPr kumimoji="0" lang="en-US" sz="2100" b="0" i="0" u="none" strike="noStrike" cap="none" normalizeH="0" baseline="0" dirty="0">
                        <a:ln>
                          <a:noFill/>
                        </a:ln>
                        <a:solidFill>
                          <a:schemeClr val="bg1"/>
                        </a:solidFill>
                        <a:effectLst/>
                        <a:latin typeface="+mn-lt"/>
                        <a:cs typeface="Times New Roman" pitchFamily="18" charset="0"/>
                      </a:endParaRPr>
                    </a:p>
                  </a:txBody>
                  <a:tcPr marL="73152"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Risk</a:t>
                      </a:r>
                      <a:endParaRPr kumimoji="0" lang="en-US" sz="2100" b="0" i="0" u="none" strike="noStrike" cap="none" normalizeH="0" baseline="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Testing</a:t>
                      </a:r>
                      <a:endParaRPr kumimoji="0" lang="en-US" sz="2100" b="0" i="0" u="none" strike="noStrike" cap="none" normalizeH="0" baseline="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24030">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Oral Reading Fluency</a:t>
                      </a:r>
                      <a:endParaRPr kumimoji="0" lang="en-US" sz="2100" b="0" i="0" u="none" strike="noStrike" cap="none" normalizeH="0" baseline="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163.23 (39.66)</a:t>
                      </a:r>
                    </a:p>
                    <a:p>
                      <a:pPr algn="ctr"/>
                      <a:r>
                        <a:rPr lang="en-US" sz="1900" b="0" i="0" u="none" strike="noStrike" kern="1200" baseline="0">
                          <a:solidFill>
                            <a:schemeClr val="dk1"/>
                          </a:solidFill>
                          <a:latin typeface="+mn-lt"/>
                          <a:ea typeface="+mn-ea"/>
                          <a:cs typeface="+mn-cs"/>
                        </a:rPr>
                        <a:t>468</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138.62 (42.70)</a:t>
                      </a:r>
                    </a:p>
                    <a:p>
                      <a:pPr algn="ctr"/>
                      <a:r>
                        <a:rPr lang="en-US" sz="1900" b="0" i="0" u="none" strike="noStrike" kern="1200" baseline="0">
                          <a:solidFill>
                            <a:schemeClr val="dk1"/>
                          </a:solidFill>
                          <a:latin typeface="+mn-lt"/>
                          <a:ea typeface="+mn-ea"/>
                          <a:cs typeface="+mn-cs"/>
                        </a:rPr>
                        <a:t>107</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115.82 (46.21)</a:t>
                      </a:r>
                    </a:p>
                    <a:p>
                      <a:pPr algn="ctr"/>
                      <a:r>
                        <a:rPr lang="en-US" sz="1900" b="0" i="0" u="none" strike="noStrike" kern="1200" baseline="0">
                          <a:solidFill>
                            <a:schemeClr val="dk1"/>
                          </a:solidFill>
                          <a:latin typeface="+mn-lt"/>
                          <a:ea typeface="+mn-ea"/>
                          <a:cs typeface="+mn-cs"/>
                        </a:rPr>
                        <a:t>46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&gt; M &gt; H</a:t>
                      </a:r>
                      <a:r>
                        <a:rPr kumimoji="0" lang="en-US" sz="2100" u="none" strike="noStrike" cap="none" normalizeH="0" baseline="0">
                          <a:ln>
                            <a:noFill/>
                          </a:ln>
                          <a:effectLst/>
                          <a:latin typeface="+mn-lt"/>
                        </a:rPr>
                        <a:t>      </a:t>
                      </a:r>
                      <a:endParaRPr kumimoji="0" lang="en-US" sz="2100" b="0" i="0" u="none" strike="noStrike" cap="none" normalizeH="0" baseline="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9388" marR="0" lvl="0" indent="0" algn="l" defTabSz="914400" rtl="0" eaLnBrk="0" fontAlgn="base" latinLnBrk="0" hangingPunct="0">
                        <a:lnSpc>
                          <a:spcPct val="100000"/>
                        </a:lnSpc>
                        <a:spcBef>
                          <a:spcPct val="0"/>
                        </a:spcBef>
                        <a:spcAft>
                          <a:spcPct val="0"/>
                        </a:spcAft>
                        <a:buClrTx/>
                        <a:buSzTx/>
                        <a:buFontTx/>
                        <a:buNone/>
                        <a:tabLst/>
                        <a:defRPr/>
                      </a:pPr>
                      <a:r>
                        <a:rPr kumimoji="0" lang="en-US" sz="2100" u="none" strike="noStrike" kern="1200" cap="none" normalizeH="0" baseline="0">
                          <a:ln>
                            <a:noFill/>
                          </a:ln>
                          <a:solidFill>
                            <a:schemeClr val="dk1"/>
                          </a:solidFill>
                          <a:effectLst/>
                          <a:latin typeface="+mn-lt"/>
                          <a:ea typeface="+mn-ea"/>
                          <a:cs typeface="+mn-cs"/>
                        </a:rPr>
                        <a:t>MAP Reading</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66.54 (26.48)</a:t>
                      </a:r>
                    </a:p>
                    <a:p>
                      <a:pPr algn="ctr"/>
                      <a:r>
                        <a:rPr lang="en-US" sz="1900" b="0" i="0" u="none" strike="noStrike" kern="1200" baseline="0">
                          <a:solidFill>
                            <a:schemeClr val="dk1"/>
                          </a:solidFill>
                          <a:latin typeface="+mn-lt"/>
                          <a:ea typeface="+mn-ea"/>
                          <a:cs typeface="+mn-cs"/>
                        </a:rPr>
                        <a:t>2,047</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42.91 (30.37)</a:t>
                      </a:r>
                    </a:p>
                    <a:p>
                      <a:pPr algn="ctr"/>
                      <a:r>
                        <a:rPr lang="en-US" sz="1900" b="0" i="0" u="none" strike="noStrike" kern="1200" baseline="0">
                          <a:solidFill>
                            <a:schemeClr val="dk1"/>
                          </a:solidFill>
                          <a:latin typeface="+mn-lt"/>
                          <a:ea typeface="+mn-ea"/>
                          <a:cs typeface="+mn-cs"/>
                        </a:rPr>
                        <a:t>443</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33.32 (29.82)</a:t>
                      </a:r>
                    </a:p>
                    <a:p>
                      <a:pPr algn="ctr"/>
                      <a:r>
                        <a:rPr lang="en-US" sz="1900" b="0" i="0" u="none" strike="noStrike" kern="1200" baseline="0">
                          <a:solidFill>
                            <a:schemeClr val="dk1"/>
                          </a:solidFill>
                          <a:latin typeface="+mn-lt"/>
                          <a:ea typeface="+mn-ea"/>
                          <a:cs typeface="+mn-cs"/>
                        </a:rPr>
                        <a:t>199</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&gt; M &gt;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274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kern="1200" cap="none" normalizeH="0" baseline="0">
                          <a:ln>
                            <a:noFill/>
                          </a:ln>
                          <a:solidFill>
                            <a:schemeClr val="dk1"/>
                          </a:solidFill>
                          <a:effectLst/>
                          <a:latin typeface="+mn-lt"/>
                          <a:ea typeface="+mn-ea"/>
                          <a:cs typeface="+mn-cs"/>
                        </a:rPr>
                        <a:t>Nurse Visits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6.14 (6.81)</a:t>
                      </a:r>
                    </a:p>
                    <a:p>
                      <a:pPr algn="ctr"/>
                      <a:r>
                        <a:rPr lang="en-US" sz="1900" b="0" i="0" u="none" strike="noStrike" kern="1200" baseline="0">
                          <a:solidFill>
                            <a:schemeClr val="dk1"/>
                          </a:solidFill>
                          <a:latin typeface="+mn-lt"/>
                          <a:ea typeface="+mn-ea"/>
                          <a:cs typeface="+mn-cs"/>
                        </a:rPr>
                        <a:t>3,256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9.18 (9.59)</a:t>
                      </a:r>
                    </a:p>
                    <a:p>
                      <a:pPr algn="ctr"/>
                      <a:r>
                        <a:rPr lang="en-US" sz="1900" b="0" i="0" u="none" strike="noStrike" kern="1200" baseline="0">
                          <a:solidFill>
                            <a:schemeClr val="dk1"/>
                          </a:solidFill>
                          <a:latin typeface="+mn-lt"/>
                          <a:ea typeface="+mn-ea"/>
                          <a:cs typeface="+mn-cs"/>
                        </a:rPr>
                        <a:t>820</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11.83 (9.89)</a:t>
                      </a:r>
                    </a:p>
                    <a:p>
                      <a:pPr algn="ctr"/>
                      <a:r>
                        <a:rPr lang="en-US" sz="1900" b="0" i="0" u="none" strike="noStrike" kern="1200" baseline="0">
                          <a:solidFill>
                            <a:schemeClr val="dk1"/>
                          </a:solidFill>
                          <a:latin typeface="+mn-lt"/>
                          <a:ea typeface="+mn-ea"/>
                          <a:cs typeface="+mn-cs"/>
                        </a:rPr>
                        <a:t>389</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&lt; M &lt;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8244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284163"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100" u="none" strike="noStrike" kern="1200" cap="none" normalizeH="0" baseline="0">
                          <a:ln>
                            <a:noFill/>
                          </a:ln>
                          <a:solidFill>
                            <a:schemeClr val="dk1"/>
                          </a:solidFill>
                          <a:effectLst/>
                          <a:latin typeface="+mn-lt"/>
                          <a:ea typeface="+mn-ea"/>
                          <a:cs typeface="+mn-cs"/>
                        </a:rPr>
                        <a:t>In-School Suspensions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0.0052 (0.08)</a:t>
                      </a:r>
                    </a:p>
                    <a:p>
                      <a:pPr algn="ctr"/>
                      <a:r>
                        <a:rPr lang="en-US" sz="1900" b="0" i="0" u="none" strike="noStrike" kern="1200" baseline="0">
                          <a:solidFill>
                            <a:schemeClr val="dk1"/>
                          </a:solidFill>
                          <a:latin typeface="+mn-lt"/>
                          <a:ea typeface="+mn-ea"/>
                          <a:cs typeface="+mn-cs"/>
                        </a:rPr>
                        <a:t>3,256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0.0427 (0.30)</a:t>
                      </a:r>
                    </a:p>
                    <a:p>
                      <a:pPr algn="ctr"/>
                      <a:r>
                        <a:rPr lang="en-US" sz="1900" b="0" i="0" u="none" strike="noStrike" kern="1200" baseline="0">
                          <a:solidFill>
                            <a:schemeClr val="dk1"/>
                          </a:solidFill>
                          <a:latin typeface="+mn-lt"/>
                          <a:ea typeface="+mn-ea"/>
                          <a:cs typeface="+mn-cs"/>
                        </a:rPr>
                        <a:t>820</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0.1080 (0.46)</a:t>
                      </a:r>
                    </a:p>
                    <a:p>
                      <a:pPr algn="ctr"/>
                      <a:r>
                        <a:rPr lang="en-US" sz="1900" b="0" i="0" u="none" strike="noStrike" kern="1200" baseline="0">
                          <a:solidFill>
                            <a:schemeClr val="dk1"/>
                          </a:solidFill>
                          <a:latin typeface="+mn-lt"/>
                          <a:ea typeface="+mn-ea"/>
                          <a:cs typeface="+mn-cs"/>
                        </a:rPr>
                        <a:t>389</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dirty="0">
                          <a:solidFill>
                            <a:schemeClr val="dk1"/>
                          </a:solidFill>
                          <a:latin typeface="+mn-lt"/>
                          <a:ea typeface="+mn-ea"/>
                          <a:cs typeface="+mn-cs"/>
                        </a:rPr>
                        <a:t>L &lt; M &lt; H</a:t>
                      </a:r>
                      <a:endParaRPr kumimoji="0" lang="en-US" sz="2100" b="0" i="0" u="none" strike="noStrike" cap="none" normalizeH="0" baseline="0" dirty="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aphicFrame>
        <p:nvGraphicFramePr>
          <p:cNvPr id="37" name="Diagram 36">
            <a:extLst>
              <a:ext uri="{FF2B5EF4-FFF2-40B4-BE49-F238E27FC236}">
                <a16:creationId xmlns:a16="http://schemas.microsoft.com/office/drawing/2014/main" id="{B8B9CA99-8308-9F41-CF09-17D133F7549F}"/>
              </a:ext>
            </a:extLst>
          </p:cNvPr>
          <p:cNvGraphicFramePr/>
          <p:nvPr>
            <p:extLst>
              <p:ext uri="{D42A27DB-BD31-4B8C-83A1-F6EECF244321}">
                <p14:modId xmlns:p14="http://schemas.microsoft.com/office/powerpoint/2010/main" val="1577910611"/>
              </p:ext>
            </p:extLst>
          </p:nvPr>
        </p:nvGraphicFramePr>
        <p:xfrm>
          <a:off x="1471227" y="437157"/>
          <a:ext cx="9249545" cy="6835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B84FFB0F-542A-C9A2-4AFD-26659B02560D}"/>
              </a:ext>
            </a:extLst>
          </p:cNvPr>
          <p:cNvSpPr>
            <a:spLocks noGrp="1"/>
          </p:cNvSpPr>
          <p:nvPr>
            <p:ph type="ftr" sz="quarter" idx="11"/>
          </p:nvPr>
        </p:nvSpPr>
        <p:spPr bwMode="auto">
          <a:xfrm>
            <a:off x="1" y="6270171"/>
            <a:ext cx="9144000" cy="587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lnSpc>
                <a:spcPct val="100000"/>
              </a:lnSpc>
              <a:spcBef>
                <a:spcPct val="0"/>
              </a:spcBef>
              <a:buNone/>
            </a:pPr>
            <a:r>
              <a:rPr lang="en-US" sz="1000" dirty="0">
                <a:solidFill>
                  <a:schemeClr val="bg2"/>
                </a:solidFill>
                <a:latin typeface="+mn-lt"/>
              </a:rPr>
              <a:t>Lane, K. L., Oakes, W. P., Cantwell, E. D., Common, E. A., Royer, D. J., Leko, M. M., . . . Allen, G. E. (2018). Predictive validity of student risk screening scale—internalizing and externalizing (SRSS-IE) scores in elementary schools. </a:t>
            </a:r>
            <a:r>
              <a:rPr lang="en-US" sz="1000" i="1" dirty="0">
                <a:solidFill>
                  <a:schemeClr val="bg2"/>
                </a:solidFill>
                <a:latin typeface="+mn-lt"/>
              </a:rPr>
              <a:t>Journal of Emotional and Behavioral Disorders</a:t>
            </a:r>
            <a:r>
              <a:rPr lang="en-US" sz="1000" dirty="0">
                <a:solidFill>
                  <a:schemeClr val="bg2"/>
                </a:solidFill>
                <a:latin typeface="+mn-lt"/>
              </a:rPr>
              <a:t>, 1-14. doi:10.1177/1063426618795443</a:t>
            </a:r>
          </a:p>
        </p:txBody>
      </p:sp>
    </p:spTree>
    <p:custDataLst>
      <p:tags r:id="rId1"/>
    </p:custDataLst>
    <p:extLst>
      <p:ext uri="{BB962C8B-B14F-4D97-AF65-F5344CB8AC3E}">
        <p14:creationId xmlns:p14="http://schemas.microsoft.com/office/powerpoint/2010/main" val="28183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E6BA1-69E8-FB1E-9FEE-D02129964084}"/>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E32FDB51-8503-FFBB-7DA0-4140FE15B0B4}"/>
              </a:ext>
            </a:extLst>
          </p:cNvPr>
          <p:cNvSpPr txBox="1">
            <a:spLocks/>
          </p:cNvSpPr>
          <p:nvPr/>
        </p:nvSpPr>
        <p:spPr>
          <a:xfrm>
            <a:off x="838200" y="365125"/>
            <a:ext cx="113538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b="0" dirty="0"/>
              <a:t>SRSS-IE: </a:t>
            </a:r>
            <a:r>
              <a:rPr lang="en-US" sz="4000" b="0" dirty="0">
                <a:solidFill>
                  <a:schemeClr val="accent4"/>
                </a:solidFill>
              </a:rPr>
              <a:t>Internalizing</a:t>
            </a:r>
            <a:r>
              <a:rPr lang="en-US" sz="4000" b="0" dirty="0"/>
              <a:t> Subscale </a:t>
            </a:r>
            <a:r>
              <a:rPr lang="en-US" sz="4000" dirty="0"/>
              <a:t>Elementary</a:t>
            </a:r>
          </a:p>
        </p:txBody>
      </p:sp>
      <p:graphicFrame>
        <p:nvGraphicFramePr>
          <p:cNvPr id="6" name="Group 48">
            <a:extLst>
              <a:ext uri="{FF2B5EF4-FFF2-40B4-BE49-F238E27FC236}">
                <a16:creationId xmlns:a16="http://schemas.microsoft.com/office/drawing/2014/main" id="{B50BD01C-66A8-44B4-01E0-B5258BF8DF1E}"/>
              </a:ext>
            </a:extLst>
          </p:cNvPr>
          <p:cNvGraphicFramePr>
            <a:graphicFrameLocks/>
          </p:cNvGraphicFramePr>
          <p:nvPr>
            <p:extLst>
              <p:ext uri="{D42A27DB-BD31-4B8C-83A1-F6EECF244321}">
                <p14:modId xmlns:p14="http://schemas.microsoft.com/office/powerpoint/2010/main" val="809408445"/>
              </p:ext>
            </p:extLst>
          </p:nvPr>
        </p:nvGraphicFramePr>
        <p:xfrm>
          <a:off x="0" y="1473200"/>
          <a:ext cx="12192001" cy="478790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394858">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378832">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6244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27432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59068">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1828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557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306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1AA2EE77-054F-21EE-0F6D-809DC260E94C}"/>
              </a:ext>
            </a:extLst>
          </p:cNvPr>
          <p:cNvGrpSpPr/>
          <p:nvPr/>
        </p:nvGrpSpPr>
        <p:grpSpPr>
          <a:xfrm>
            <a:off x="1333500" y="2836309"/>
            <a:ext cx="9423399" cy="2197093"/>
            <a:chOff x="475344" y="3095767"/>
            <a:chExt cx="8028939" cy="1949279"/>
          </a:xfrm>
          <a:solidFill>
            <a:srgbClr val="B44657"/>
          </a:solidFill>
        </p:grpSpPr>
        <p:sp>
          <p:nvSpPr>
            <p:cNvPr id="8" name="Rounded Rectangle 37">
              <a:extLst>
                <a:ext uri="{FF2B5EF4-FFF2-40B4-BE49-F238E27FC236}">
                  <a16:creationId xmlns:a16="http://schemas.microsoft.com/office/drawing/2014/main" id="{CE4DCFE8-47B8-A319-F8EF-044809FB6896}"/>
                </a:ext>
              </a:extLst>
            </p:cNvPr>
            <p:cNvSpPr/>
            <p:nvPr/>
          </p:nvSpPr>
          <p:spPr>
            <a:xfrm>
              <a:off x="475344" y="31242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9" name="Rounded Rectangle 35">
              <a:extLst>
                <a:ext uri="{FF2B5EF4-FFF2-40B4-BE49-F238E27FC236}">
                  <a16:creationId xmlns:a16="http://schemas.microsoft.com/office/drawing/2014/main" id="{344B7A59-4BD7-45E2-F4D8-42B20698A635}"/>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defTabSz="800100" eaLnBrk="0" fontAlgn="base" hangingPunct="0">
                <a:lnSpc>
                  <a:spcPct val="90000"/>
                </a:lnSpc>
                <a:spcBef>
                  <a:spcPct val="0"/>
                </a:spcBef>
                <a:spcAft>
                  <a:spcPct val="35000"/>
                </a:spcAft>
                <a:defRPr/>
              </a:pPr>
              <a:r>
                <a:rPr lang="en-US" kern="0">
                  <a:solidFill>
                    <a:prstClr val="white"/>
                  </a:solidFill>
                </a:rPr>
                <a:t>ORF*</a:t>
              </a:r>
            </a:p>
            <a:p>
              <a:pPr lvl="0" algn="ctr" defTabSz="800100" eaLnBrk="0" fontAlgn="base" hangingPunct="0">
                <a:lnSpc>
                  <a:spcPct val="90000"/>
                </a:lnSpc>
                <a:spcBef>
                  <a:spcPct val="0"/>
                </a:spcBef>
                <a:spcAft>
                  <a:spcPct val="35000"/>
                </a:spcAft>
                <a:defRPr/>
              </a:pPr>
              <a:r>
                <a:rPr lang="en-US" kern="0">
                  <a:solidFill>
                    <a:prstClr val="white"/>
                  </a:solidFill>
                </a:rPr>
                <a:t> MAP Reading</a:t>
              </a:r>
            </a:p>
            <a:p>
              <a:pPr lvl="0" algn="ctr" defTabSz="800100" eaLnBrk="0" fontAlgn="base" hangingPunct="0">
                <a:lnSpc>
                  <a:spcPct val="90000"/>
                </a:lnSpc>
                <a:spcBef>
                  <a:spcPct val="0"/>
                </a:spcBef>
                <a:spcAft>
                  <a:spcPct val="35000"/>
                </a:spcAft>
                <a:defRPr/>
              </a:pPr>
              <a:r>
                <a:rPr lang="en-US" kern="0">
                  <a:solidFill>
                    <a:prstClr val="white"/>
                  </a:solidFill>
                </a:rPr>
                <a:t>Nurse Visit</a:t>
              </a:r>
            </a:p>
            <a:p>
              <a:pPr lvl="0" algn="ctr" defTabSz="800100" eaLnBrk="0" fontAlgn="base" hangingPunct="0">
                <a:lnSpc>
                  <a:spcPct val="90000"/>
                </a:lnSpc>
                <a:spcBef>
                  <a:spcPct val="0"/>
                </a:spcBef>
                <a:spcAft>
                  <a:spcPct val="35000"/>
                </a:spcAft>
                <a:defRPr/>
              </a:pPr>
              <a:r>
                <a:rPr lang="en-US" kern="0">
                  <a:solidFill>
                    <a:prstClr val="white"/>
                  </a:solidFill>
                </a:rPr>
                <a:t>Suspensions*</a:t>
              </a:r>
            </a:p>
          </p:txBody>
        </p:sp>
        <p:sp>
          <p:nvSpPr>
            <p:cNvPr id="10" name="Rounded Rectangle 33">
              <a:extLst>
                <a:ext uri="{FF2B5EF4-FFF2-40B4-BE49-F238E27FC236}">
                  <a16:creationId xmlns:a16="http://schemas.microsoft.com/office/drawing/2014/main" id="{9EFF6AF4-416F-0AE8-5642-78B05C7725A9}"/>
                </a:ext>
              </a:extLst>
            </p:cNvPr>
            <p:cNvSpPr/>
            <p:nvPr/>
          </p:nvSpPr>
          <p:spPr>
            <a:xfrm>
              <a:off x="3444046" y="3095767"/>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11" name="Right Arrow 31">
              <a:extLst>
                <a:ext uri="{FF2B5EF4-FFF2-40B4-BE49-F238E27FC236}">
                  <a16:creationId xmlns:a16="http://schemas.microsoft.com/office/drawing/2014/main" id="{721A4D71-9B7B-E7AC-B821-C61E7736BE7D}"/>
                </a:ext>
              </a:extLst>
            </p:cNvPr>
            <p:cNvSpPr/>
            <p:nvPr/>
          </p:nvSpPr>
          <p:spPr>
            <a:xfrm>
              <a:off x="2837546" y="3838434"/>
              <a:ext cx="462092" cy="540561"/>
            </a:xfrm>
            <a:prstGeom prst="rightArrow">
              <a:avLst>
                <a:gd name="adj1" fmla="val 60000"/>
                <a:gd name="adj2" fmla="val 50000"/>
              </a:avLst>
            </a:prstGeom>
            <a:solidFill>
              <a:srgbClr val="92D050"/>
            </a:solidFill>
            <a:ln>
              <a:solidFill>
                <a:schemeClr val="accent1"/>
              </a:solidFill>
            </a:ln>
            <a:effectLst/>
          </p:spPr>
          <p:txBody>
            <a:bodyPr/>
            <a:lstStyle/>
            <a:p>
              <a:endParaRPr lang="en-US"/>
            </a:p>
          </p:txBody>
        </p:sp>
        <p:sp>
          <p:nvSpPr>
            <p:cNvPr id="12" name="Right Arrow 29">
              <a:extLst>
                <a:ext uri="{FF2B5EF4-FFF2-40B4-BE49-F238E27FC236}">
                  <a16:creationId xmlns:a16="http://schemas.microsoft.com/office/drawing/2014/main" id="{88E1C5A4-FE33-0DCC-B4A2-66EF9C889AD9}"/>
                </a:ext>
              </a:extLst>
            </p:cNvPr>
            <p:cNvSpPr/>
            <p:nvPr/>
          </p:nvSpPr>
          <p:spPr>
            <a:xfrm>
              <a:off x="5747436" y="3838433"/>
              <a:ext cx="462092" cy="540561"/>
            </a:xfrm>
            <a:prstGeom prst="rightArrow">
              <a:avLst>
                <a:gd name="adj1" fmla="val 60000"/>
                <a:gd name="adj2" fmla="val 50000"/>
              </a:avLst>
            </a:prstGeom>
            <a:solidFill>
              <a:srgbClr val="92D050"/>
            </a:solidFill>
            <a:ln>
              <a:solidFill>
                <a:schemeClr val="accent1"/>
              </a:solidFill>
            </a:ln>
            <a:effectLst/>
          </p:spPr>
          <p:txBody>
            <a:bodyPr/>
            <a:lstStyle/>
            <a:p>
              <a:endParaRPr lang="en-US"/>
            </a:p>
          </p:txBody>
        </p:sp>
      </p:grpSp>
      <p:sp>
        <p:nvSpPr>
          <p:cNvPr id="2" name="Footer Placeholder 1">
            <a:extLst>
              <a:ext uri="{FF2B5EF4-FFF2-40B4-BE49-F238E27FC236}">
                <a16:creationId xmlns:a16="http://schemas.microsoft.com/office/drawing/2014/main" id="{FDDC95A0-7685-00BB-ADB0-CD6E75B63DBE}"/>
              </a:ext>
            </a:extLst>
          </p:cNvPr>
          <p:cNvSpPr>
            <a:spLocks noGrp="1"/>
          </p:cNvSpPr>
          <p:nvPr>
            <p:ph type="ftr" sz="quarter" idx="11"/>
          </p:nvPr>
        </p:nvSpPr>
        <p:spPr bwMode="auto">
          <a:xfrm>
            <a:off x="1" y="6270171"/>
            <a:ext cx="9144000" cy="587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lnSpc>
                <a:spcPct val="100000"/>
              </a:lnSpc>
              <a:spcBef>
                <a:spcPct val="0"/>
              </a:spcBef>
              <a:buNone/>
            </a:pPr>
            <a:r>
              <a:rPr lang="en-US" sz="1000" dirty="0">
                <a:solidFill>
                  <a:schemeClr val="bg2"/>
                </a:solidFill>
                <a:latin typeface="+mn-lt"/>
              </a:rPr>
              <a:t>Lane, K. L., Oakes, W. P., Cantwell, E. D., Common, E. A., Royer, D. J., Leko, M. M., . . . Allen, G. E. (2018). Predictive validity of student risk screening scale—internalizing and externalizing (SRSS-IE) scores in elementary schools. </a:t>
            </a:r>
            <a:r>
              <a:rPr lang="en-US" sz="1000" i="1" dirty="0">
                <a:solidFill>
                  <a:schemeClr val="bg2"/>
                </a:solidFill>
                <a:latin typeface="+mn-lt"/>
              </a:rPr>
              <a:t>Journal of Emotional and Behavioral Disorders</a:t>
            </a:r>
            <a:r>
              <a:rPr lang="en-US" sz="1000" dirty="0">
                <a:solidFill>
                  <a:schemeClr val="bg2"/>
                </a:solidFill>
                <a:latin typeface="+mn-lt"/>
              </a:rPr>
              <a:t>, 1-14. doi:10.1177/1063426618795443</a:t>
            </a:r>
          </a:p>
        </p:txBody>
      </p:sp>
    </p:spTree>
    <p:custDataLst>
      <p:tags r:id="rId1"/>
    </p:custDataLst>
    <p:extLst>
      <p:ext uri="{BB962C8B-B14F-4D97-AF65-F5344CB8AC3E}">
        <p14:creationId xmlns:p14="http://schemas.microsoft.com/office/powerpoint/2010/main" val="23080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Autofit/>
          </a:bodyPr>
          <a:lstStyle/>
          <a:p>
            <a:r>
              <a:rPr lang="en-US" sz="4000" dirty="0"/>
              <a:t>Elementary School Discipline Comparison Quarter 1 2005-2006 to Quarter 1 2006-2007</a:t>
            </a:r>
          </a:p>
        </p:txBody>
      </p:sp>
      <p:graphicFrame>
        <p:nvGraphicFramePr>
          <p:cNvPr id="3" name="Object 2" descr="Showing decrease in minors, majors, and total ODR from 2005-2006 year to 2006-2007 academic year." title="ODR Bar Graph"/>
          <p:cNvGraphicFramePr>
            <a:graphicFrameLocks noGrp="1" noChangeAspect="1"/>
          </p:cNvGraphicFramePr>
          <p:nvPr>
            <p:extLst>
              <p:ext uri="{D42A27DB-BD31-4B8C-83A1-F6EECF244321}">
                <p14:modId xmlns:p14="http://schemas.microsoft.com/office/powerpoint/2010/main" val="12285598"/>
              </p:ext>
            </p:extLst>
          </p:nvPr>
        </p:nvGraphicFramePr>
        <p:xfrm>
          <a:off x="2057400" y="1857376"/>
          <a:ext cx="8686800" cy="4873625"/>
        </p:xfrm>
        <a:graphic>
          <a:graphicData uri="http://schemas.openxmlformats.org/presentationml/2006/ole">
            <mc:AlternateContent xmlns:mc="http://schemas.openxmlformats.org/markup-compatibility/2006">
              <mc:Choice xmlns:v="urn:schemas-microsoft-com:vml" Requires="v">
                <p:oleObj name="Chart" r:id="rId4" imgW="6876978" imgH="4276782" progId="MSGraph.Chart.8">
                  <p:embed followColorScheme="full"/>
                </p:oleObj>
              </mc:Choice>
              <mc:Fallback>
                <p:oleObj name="Chart" r:id="rId4" imgW="6876978" imgH="4276782" progId="MSGraph.Chart.8">
                  <p:embed followColorScheme="full"/>
                  <p:pic>
                    <p:nvPicPr>
                      <p:cNvPr id="3" name="Object 2" descr="Showing decrease in minors, majors, and total ODR from 2005-2006 year to 2006-2007 academic year." title="ODR Bar Graph"/>
                      <p:cNvPicPr>
                        <a:picLocks noGrp="1" noChangeAspect="1" noChangeArrowheads="1"/>
                      </p:cNvPicPr>
                      <p:nvPr/>
                    </p:nvPicPr>
                    <p:blipFill>
                      <a:blip r:embed="rId5"/>
                      <a:srcRect/>
                      <a:stretch>
                        <a:fillRect/>
                      </a:stretch>
                    </p:blipFill>
                    <p:spPr bwMode="auto">
                      <a:xfrm>
                        <a:off x="2057400" y="1857376"/>
                        <a:ext cx="868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1975141" y="2466975"/>
            <a:ext cx="461665" cy="3200400"/>
          </a:xfrm>
          <a:prstGeom prst="rect">
            <a:avLst/>
          </a:prstGeom>
          <a:noFill/>
        </p:spPr>
        <p:txBody>
          <a:bodyPr vert="vert270" wrap="square" rtlCol="0">
            <a:spAutoFit/>
          </a:bodyPr>
          <a:lstStyle/>
          <a:p>
            <a:r>
              <a:rPr lang="en-US" sz="1800" dirty="0"/>
              <a:t>Rate (per instructional day)</a:t>
            </a:r>
          </a:p>
        </p:txBody>
      </p:sp>
      <p:sp>
        <p:nvSpPr>
          <p:cNvPr id="5" name="Text Box 5"/>
          <p:cNvSpPr txBox="1">
            <a:spLocks noChangeArrowheads="1"/>
          </p:cNvSpPr>
          <p:nvPr/>
        </p:nvSpPr>
        <p:spPr bwMode="auto">
          <a:xfrm>
            <a:off x="3124200" y="1829337"/>
            <a:ext cx="8116228" cy="707886"/>
          </a:xfrm>
          <a:prstGeom prst="rect">
            <a:avLst/>
          </a:prstGeom>
          <a:solidFill>
            <a:schemeClr val="bg1"/>
          </a:solidFill>
          <a:ln w="9525" algn="ctr">
            <a:noFill/>
            <a:miter lim="800000"/>
            <a:headEnd/>
            <a:tailEnd/>
          </a:ln>
        </p:spPr>
        <p:txBody>
          <a:bodyPr wrap="square">
            <a:spAutoFit/>
          </a:bodyPr>
          <a:lstStyle/>
          <a:p>
            <a:pPr eaLnBrk="0" hangingPunct="0">
              <a:spcBef>
                <a:spcPct val="50000"/>
              </a:spcBef>
            </a:pPr>
            <a:r>
              <a:rPr lang="en-US" sz="2000" b="1" dirty="0">
                <a:solidFill>
                  <a:schemeClr val="tx2"/>
                </a:solidFill>
                <a:latin typeface="+mj-lt"/>
              </a:rPr>
              <a:t>These numbers represent the total numbers for the school as a whole divided by the number of school days in a given quarter.</a:t>
            </a:r>
          </a:p>
        </p:txBody>
      </p:sp>
      <p:sp>
        <p:nvSpPr>
          <p:cNvPr id="7" name="Rectangle 6"/>
          <p:cNvSpPr/>
          <p:nvPr/>
        </p:nvSpPr>
        <p:spPr>
          <a:xfrm>
            <a:off x="-1" y="6377869"/>
            <a:ext cx="11240429"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a:t>
            </a:r>
            <a:r>
              <a:rPr lang="en-US" sz="1000" dirty="0" err="1">
                <a:solidFill>
                  <a:schemeClr val="bg2"/>
                </a:solidFill>
                <a:ea typeface="ＭＳ Ｐゴシック" pitchFamily="34" charset="-128"/>
              </a:rPr>
              <a:t>Kalberg</a:t>
            </a:r>
            <a:r>
              <a:rPr lang="en-US" sz="1000" dirty="0">
                <a:solidFill>
                  <a:schemeClr val="bg2"/>
                </a:solidFill>
                <a:ea typeface="ＭＳ Ｐゴシック" pitchFamily="34" charset="-128"/>
              </a:rPr>
              <a:t>, J.R., &amp; Menzies, H.M. (2009). </a:t>
            </a:r>
            <a:r>
              <a:rPr lang="en-US" sz="1000" i="1" dirty="0">
                <a:solidFill>
                  <a:schemeClr val="bg2"/>
                </a:solidFill>
                <a:ea typeface="ＭＳ Ｐゴシック" pitchFamily="34" charset="-128"/>
              </a:rPr>
              <a:t>Developing schoolwide programs to prevent and manage problem behaviors: A step-by-step approach.</a:t>
            </a:r>
            <a:r>
              <a:rPr lang="en-US" sz="1000" dirty="0">
                <a:solidFill>
                  <a:schemeClr val="bg2"/>
                </a:solidFill>
                <a:ea typeface="ＭＳ Ｐゴシック" pitchFamily="34" charset="-128"/>
              </a:rPr>
              <a:t> New York, NY: Guilford Press.</a:t>
            </a:r>
          </a:p>
        </p:txBody>
      </p:sp>
    </p:spTree>
    <p:custDataLst>
      <p:tags r:id="rId1"/>
    </p:custDataLst>
    <p:extLst>
      <p:ext uri="{BB962C8B-B14F-4D97-AF65-F5344CB8AC3E}">
        <p14:creationId xmlns:p14="http://schemas.microsoft.com/office/powerpoint/2010/main" val="995837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dirty="0"/>
              <a:t>What do we want to accomplish as a school? </a:t>
            </a:r>
          </a:p>
        </p:txBody>
      </p:sp>
      <p:sp>
        <p:nvSpPr>
          <p:cNvPr id="3" name="Text Placeholder 2"/>
          <p:cNvSpPr>
            <a:spLocks noGrp="1"/>
          </p:cNvSpPr>
          <p:nvPr>
            <p:ph type="body" idx="1"/>
          </p:nvPr>
        </p:nvSpPr>
        <p:spPr>
          <a:xfrm>
            <a:off x="831850" y="4589463"/>
            <a:ext cx="10515600" cy="1500187"/>
          </a:xfrm>
        </p:spPr>
        <p:txBody>
          <a:bodyPr/>
          <a:lstStyle/>
          <a:p>
            <a:r>
              <a:rPr lang="en-US" dirty="0"/>
              <a:t>Defining Our Mission and Purpose Statements</a:t>
            </a:r>
          </a:p>
        </p:txBody>
      </p:sp>
      <p:pic>
        <p:nvPicPr>
          <p:cNvPr id="9" name="Picture 8" title="3D person holding trophy illustration">
            <a:extLst>
              <a:ext uri="{FF2B5EF4-FFF2-40B4-BE49-F238E27FC236}">
                <a16:creationId xmlns:a16="http://schemas.microsoft.com/office/drawing/2014/main" id="{A2995ECA-4E50-7C49-A5ED-06B0240D11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9766" l="20781" r="83438">
                        <a14:foregroundMark x1="25391" y1="81641" x2="79297" y2="82500"/>
                        <a14:foregroundMark x1="79297" y1="82344" x2="80625" y2="99063"/>
                        <a14:foregroundMark x1="80625" y1="98906" x2="23516" y2="99219"/>
                        <a14:foregroundMark x1="23516" y1="99063" x2="24375" y2="81016"/>
                        <a14:backgroundMark x1="51641" y1="73438" x2="52578" y2="77813"/>
                        <a14:backgroundMark x1="50859" y1="79297" x2="52578" y2="80313"/>
                        <a14:backgroundMark x1="59922" y1="83672" x2="67813" y2="84688"/>
                        <a14:backgroundMark x1="61172" y1="83438" x2="66094" y2="83438"/>
                        <a14:backgroundMark x1="60703" y1="82500" x2="64609" y2="84219"/>
                      </a14:backgroundRemoval>
                    </a14:imgEffect>
                  </a14:imgLayer>
                </a14:imgProps>
              </a:ext>
              <a:ext uri="{28A0092B-C50C-407E-A947-70E740481C1C}">
                <a14:useLocalDpi xmlns:a14="http://schemas.microsoft.com/office/drawing/2010/main" val="0"/>
              </a:ext>
            </a:extLst>
          </a:blip>
          <a:srcRect l="23480" t="9231" r="18498"/>
          <a:stretch/>
        </p:blipFill>
        <p:spPr>
          <a:xfrm>
            <a:off x="9812219" y="3136106"/>
            <a:ext cx="2379781" cy="3722914"/>
          </a:xfrm>
          <a:prstGeom prst="rect">
            <a:avLst/>
          </a:prstGeom>
        </p:spPr>
      </p:pic>
    </p:spTree>
    <p:custDataLst>
      <p:tags r:id="rId1"/>
    </p:custDataLst>
    <p:extLst>
      <p:ext uri="{BB962C8B-B14F-4D97-AF65-F5344CB8AC3E}">
        <p14:creationId xmlns:p14="http://schemas.microsoft.com/office/powerpoint/2010/main" val="3588802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phic 21" title="Laptop computer">
            <a:extLst>
              <a:ext uri="{FF2B5EF4-FFF2-40B4-BE49-F238E27FC236}">
                <a16:creationId xmlns:a16="http://schemas.microsoft.com/office/drawing/2014/main" id="{C0BD14F8-6728-0E4A-8622-941474AF5E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8385" y="274800"/>
            <a:ext cx="2145415" cy="1938628"/>
          </a:xfrm>
          <a:prstGeom prst="rect">
            <a:avLst/>
          </a:prstGeom>
        </p:spPr>
      </p:pic>
      <p:grpSp>
        <p:nvGrpSpPr>
          <p:cNvPr id="23" name="Group 22" title="Dropbox open with menu screenshot">
            <a:extLst>
              <a:ext uri="{FF2B5EF4-FFF2-40B4-BE49-F238E27FC236}">
                <a16:creationId xmlns:a16="http://schemas.microsoft.com/office/drawing/2014/main" id="{BEDEFDC0-561F-C14F-89F9-F119FF03BA93}"/>
              </a:ext>
            </a:extLst>
          </p:cNvPr>
          <p:cNvGrpSpPr/>
          <p:nvPr/>
        </p:nvGrpSpPr>
        <p:grpSpPr>
          <a:xfrm>
            <a:off x="3487496" y="4781482"/>
            <a:ext cx="4763310" cy="1711393"/>
            <a:chOff x="1789043" y="4992210"/>
            <a:chExt cx="4763310" cy="1711393"/>
          </a:xfrm>
        </p:grpSpPr>
        <p:pic>
          <p:nvPicPr>
            <p:cNvPr id="24" name="Picture 23">
              <a:extLst>
                <a:ext uri="{FF2B5EF4-FFF2-40B4-BE49-F238E27FC236}">
                  <a16:creationId xmlns:a16="http://schemas.microsoft.com/office/drawing/2014/main" id="{3A3FF38A-1C66-4F49-BAD9-B7994227F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2957" y="4992210"/>
              <a:ext cx="3769396" cy="1711393"/>
            </a:xfrm>
            <a:prstGeom prst="rect">
              <a:avLst/>
            </a:prstGeom>
          </p:spPr>
        </p:pic>
        <p:sp>
          <p:nvSpPr>
            <p:cNvPr id="25" name="Rounded Rectangle 24">
              <a:extLst>
                <a:ext uri="{FF2B5EF4-FFF2-40B4-BE49-F238E27FC236}">
                  <a16:creationId xmlns:a16="http://schemas.microsoft.com/office/drawing/2014/main" id="{DA5FB6B4-62C5-A34F-8C0E-FF696B729030}"/>
                </a:ext>
              </a:extLst>
            </p:cNvPr>
            <p:cNvSpPr/>
            <p:nvPr/>
          </p:nvSpPr>
          <p:spPr>
            <a:xfrm>
              <a:off x="4051005" y="5092995"/>
              <a:ext cx="1286307" cy="393405"/>
            </a:xfrm>
            <a:prstGeom prst="roundRect">
              <a:avLst>
                <a:gd name="adj" fmla="val 9260"/>
              </a:avLst>
            </a:prstGeom>
            <a:noFill/>
            <a:ln w="7620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Arrow Connector 25">
              <a:extLst>
                <a:ext uri="{FF2B5EF4-FFF2-40B4-BE49-F238E27FC236}">
                  <a16:creationId xmlns:a16="http://schemas.microsoft.com/office/drawing/2014/main" id="{6B40C1AC-5C1A-4140-AFB0-A18D27D942EB}"/>
                </a:ext>
              </a:extLst>
            </p:cNvPr>
            <p:cNvCxnSpPr/>
            <p:nvPr/>
          </p:nvCxnSpPr>
          <p:spPr>
            <a:xfrm>
              <a:off x="1789043" y="6231421"/>
              <a:ext cx="1292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6AA67E1-2E63-9E4B-878F-88150CA17D62}"/>
              </a:ext>
            </a:extLst>
          </p:cNvPr>
          <p:cNvSpPr>
            <a:spLocks noGrp="1"/>
          </p:cNvSpPr>
          <p:nvPr>
            <p:ph type="title"/>
          </p:nvPr>
        </p:nvSpPr>
        <p:spPr>
          <a:xfrm>
            <a:off x="838200" y="365125"/>
            <a:ext cx="10515600" cy="1325563"/>
          </a:xfrm>
        </p:spPr>
        <p:txBody>
          <a:bodyPr>
            <a:normAutofit/>
          </a:bodyPr>
          <a:lstStyle/>
          <a:p>
            <a:r>
              <a:rPr lang="en-US" dirty="0"/>
              <a:t>Open your school’s folder on </a:t>
            </a:r>
            <a:r>
              <a:rPr lang="en-US" dirty="0" err="1"/>
              <a:t>dropbox.com</a:t>
            </a:r>
            <a:endParaRPr lang="en-US" dirty="0"/>
          </a:p>
        </p:txBody>
      </p:sp>
      <p:sp>
        <p:nvSpPr>
          <p:cNvPr id="4" name="Content Placeholder 3">
            <a:extLst>
              <a:ext uri="{FF2B5EF4-FFF2-40B4-BE49-F238E27FC236}">
                <a16:creationId xmlns:a16="http://schemas.microsoft.com/office/drawing/2014/main" id="{79EFC3CD-40F1-91C0-05AC-F75C98E964DD}"/>
              </a:ext>
            </a:extLst>
          </p:cNvPr>
          <p:cNvSpPr>
            <a:spLocks noGrp="1"/>
          </p:cNvSpPr>
          <p:nvPr>
            <p:ph idx="1"/>
          </p:nvPr>
        </p:nvSpPr>
        <p:spPr/>
        <p:txBody>
          <a:bodyPr/>
          <a:lstStyle/>
          <a:p>
            <a:pPr marL="514350" indent="-514350">
              <a:buFont typeface="+mj-lt"/>
              <a:buAutoNum type="arabicPeriod"/>
            </a:pPr>
            <a:r>
              <a:rPr lang="en-US" dirty="0"/>
              <a:t>Open the “Ci3T Blueprint Materials” folder</a:t>
            </a:r>
          </a:p>
          <a:p>
            <a:pPr marL="514350" indent="-514350">
              <a:buFont typeface="+mj-lt"/>
              <a:buAutoNum type="arabicPeriod"/>
            </a:pPr>
            <a:r>
              <a:rPr lang="en-US" dirty="0"/>
              <a:t>Make a copy of </a:t>
            </a:r>
            <a:r>
              <a:rPr lang="en-US" b="1" dirty="0">
                <a:solidFill>
                  <a:schemeClr val="tx2"/>
                </a:solidFill>
              </a:rPr>
              <a:t>Ci3T Blueprint A Primary (Tier 1) Plan</a:t>
            </a:r>
            <a:r>
              <a:rPr lang="en-US" dirty="0">
                <a:solidFill>
                  <a:schemeClr val="tx2"/>
                </a:solidFill>
              </a:rPr>
              <a:t> </a:t>
            </a:r>
            <a:r>
              <a:rPr lang="en-US" dirty="0"/>
              <a:t>and rename to add the date to the end of the file name</a:t>
            </a:r>
          </a:p>
          <a:p>
            <a:pPr marL="514350" indent="-514350">
              <a:buFont typeface="+mj-lt"/>
              <a:buAutoNum type="arabicPeriod"/>
            </a:pPr>
            <a:r>
              <a:rPr lang="en-US" dirty="0"/>
              <a:t>Click the new file to start a preview</a:t>
            </a:r>
          </a:p>
          <a:p>
            <a:pPr marL="514350" indent="-514350">
              <a:buFont typeface="+mj-lt"/>
              <a:buAutoNum type="arabicPeriod"/>
            </a:pPr>
            <a:r>
              <a:rPr lang="en-US" dirty="0"/>
              <a:t>Click “Open with” in the top right, then Microsoft Word Online, which allows multiple people to edit together</a:t>
            </a:r>
          </a:p>
        </p:txBody>
      </p:sp>
    </p:spTree>
    <p:custDataLst>
      <p:tags r:id="rId1"/>
    </p:custDataLst>
    <p:extLst>
      <p:ext uri="{BB962C8B-B14F-4D97-AF65-F5344CB8AC3E}">
        <p14:creationId xmlns:p14="http://schemas.microsoft.com/office/powerpoint/2010/main" val="1447122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lstStyle/>
          <a:p>
            <a:r>
              <a:rPr lang="en-US" dirty="0"/>
              <a:t>Open your school’s Google Drive folder online</a:t>
            </a:r>
          </a:p>
        </p:txBody>
      </p:sp>
      <p:sp>
        <p:nvSpPr>
          <p:cNvPr id="5" name="Content Placeholder 4"/>
          <p:cNvSpPr>
            <a:spLocks noGrp="1"/>
          </p:cNvSpPr>
          <p:nvPr>
            <p:ph idx="1"/>
          </p:nvPr>
        </p:nvSpPr>
        <p:spPr>
          <a:xfrm>
            <a:off x="838200" y="1825625"/>
            <a:ext cx="7255476" cy="4351338"/>
          </a:xfrm>
        </p:spPr>
        <p:txBody>
          <a:bodyPr>
            <a:noAutofit/>
          </a:bodyPr>
          <a:lstStyle/>
          <a:p>
            <a:r>
              <a:rPr lang="en-US" dirty="0"/>
              <a:t>Open the “Ci3T Blueprint Materials” folder</a:t>
            </a:r>
          </a:p>
          <a:p>
            <a:r>
              <a:rPr lang="en-US" dirty="0"/>
              <a:t>Find </a:t>
            </a:r>
            <a:r>
              <a:rPr lang="en-US" dirty="0">
                <a:solidFill>
                  <a:schemeClr val="tx2"/>
                </a:solidFill>
              </a:rPr>
              <a:t>Ci3T Blueprint A Primary (Tier 1) Plan</a:t>
            </a:r>
          </a:p>
          <a:p>
            <a:r>
              <a:rPr lang="en-US" dirty="0"/>
              <a:t>Right-click and select “Rename”</a:t>
            </a:r>
          </a:p>
          <a:p>
            <a:pPr lvl="1"/>
            <a:r>
              <a:rPr lang="en-US" dirty="0"/>
              <a:t>Update the end of the file name to today’s date</a:t>
            </a:r>
          </a:p>
          <a:p>
            <a:pPr lvl="1"/>
            <a:r>
              <a:rPr lang="en-US" dirty="0"/>
              <a:t>Add your school initials in the front</a:t>
            </a:r>
          </a:p>
          <a:p>
            <a:r>
              <a:rPr lang="en-US" dirty="0"/>
              <a:t>and/or open the doc and click </a:t>
            </a:r>
            <a:r>
              <a:rPr lang="en-US" i="1" dirty="0">
                <a:solidFill>
                  <a:schemeClr val="tx2"/>
                </a:solidFill>
              </a:rPr>
              <a:t>File &gt; Version history &gt; Name current version </a:t>
            </a:r>
            <a:r>
              <a:rPr lang="en-US" dirty="0"/>
              <a:t>and type today’s date</a:t>
            </a:r>
          </a:p>
        </p:txBody>
      </p:sp>
      <p:pic>
        <p:nvPicPr>
          <p:cNvPr id="10" name="Content Placeholder 9" title="Laptop computer">
            <a:extLst>
              <a:ext uri="{FF2B5EF4-FFF2-40B4-BE49-F238E27FC236}">
                <a16:creationId xmlns:a16="http://schemas.microsoft.com/office/drawing/2014/main" id="{B68FAB7C-F125-0D42-AAE2-756F22C4EDA2}"/>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0397" y="1851777"/>
            <a:ext cx="4518617" cy="4084811"/>
          </a:xfrm>
          <a:prstGeom prst="rect">
            <a:avLst/>
          </a:prstGeom>
        </p:spPr>
      </p:pic>
      <p:pic>
        <p:nvPicPr>
          <p:cNvPr id="9" name="Picture 8">
            <a:extLst>
              <a:ext uri="{FF2B5EF4-FFF2-40B4-BE49-F238E27FC236}">
                <a16:creationId xmlns:a16="http://schemas.microsoft.com/office/drawing/2014/main" id="{275EF9B8-18AB-6A48-A213-2E9DE50116AA}"/>
              </a:ext>
            </a:extLst>
          </p:cNvPr>
          <p:cNvPicPr>
            <a:picLocks noChangeAspect="1"/>
          </p:cNvPicPr>
          <p:nvPr/>
        </p:nvPicPr>
        <p:blipFill>
          <a:blip r:embed="rId6"/>
          <a:srcRect b="12272"/>
          <a:stretch>
            <a:fillRect/>
          </a:stretch>
        </p:blipFill>
        <p:spPr>
          <a:xfrm>
            <a:off x="4573249" y="2775743"/>
            <a:ext cx="2303801" cy="538957"/>
          </a:xfrm>
          <a:prstGeom prst="rect">
            <a:avLst/>
          </a:prstGeom>
        </p:spPr>
      </p:pic>
      <p:sp>
        <p:nvSpPr>
          <p:cNvPr id="2" name="TextBox 1">
            <a:extLst>
              <a:ext uri="{FF2B5EF4-FFF2-40B4-BE49-F238E27FC236}">
                <a16:creationId xmlns:a16="http://schemas.microsoft.com/office/drawing/2014/main" id="{8220916E-1D7C-4FD5-8DF4-C30E11C84857}"/>
              </a:ext>
            </a:extLst>
          </p:cNvPr>
          <p:cNvSpPr txBox="1"/>
          <p:nvPr/>
        </p:nvSpPr>
        <p:spPr>
          <a:xfrm>
            <a:off x="3042831" y="5943600"/>
            <a:ext cx="6106339" cy="338554"/>
          </a:xfrm>
          <a:prstGeom prst="rect">
            <a:avLst/>
          </a:prstGeom>
          <a:solidFill>
            <a:schemeClr val="bg1">
              <a:lumMod val="95000"/>
            </a:schemeClr>
          </a:solidFill>
          <a:effectLst>
            <a:glow rad="63500">
              <a:schemeClr val="accent5">
                <a:satMod val="175000"/>
                <a:alpha val="40000"/>
              </a:schemeClr>
            </a:glow>
          </a:effectLst>
        </p:spPr>
        <p:txBody>
          <a:bodyPr wrap="square" rtlCol="0">
            <a:spAutoFit/>
          </a:bodyPr>
          <a:lstStyle/>
          <a:p>
            <a:pPr algn="ctr"/>
            <a:r>
              <a:rPr lang="en-US" sz="1600" b="1" dirty="0"/>
              <a:t>Ex: </a:t>
            </a:r>
            <a:r>
              <a:rPr lang="en-US" sz="1600" b="1" dirty="0">
                <a:solidFill>
                  <a:srgbClr val="FF0000"/>
                </a:solidFill>
              </a:rPr>
              <a:t>P_LES </a:t>
            </a:r>
            <a:r>
              <a:rPr lang="en-US" sz="1600" b="1" dirty="0">
                <a:solidFill>
                  <a:schemeClr val="accent5"/>
                </a:solidFill>
              </a:rPr>
              <a:t>Ci3T-Blueprint-A-Primary-Tier-1-Plan</a:t>
            </a:r>
            <a:r>
              <a:rPr lang="en-US" sz="1600" b="1" dirty="0">
                <a:solidFill>
                  <a:srgbClr val="FF0000"/>
                </a:solidFill>
              </a:rPr>
              <a:t> 2026 11 14</a:t>
            </a:r>
          </a:p>
        </p:txBody>
      </p:sp>
    </p:spTree>
    <p:custDataLst>
      <p:tags r:id="rId1"/>
    </p:custDataLst>
    <p:extLst>
      <p:ext uri="{BB962C8B-B14F-4D97-AF65-F5344CB8AC3E}">
        <p14:creationId xmlns:p14="http://schemas.microsoft.com/office/powerpoint/2010/main" val="2155473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7" name="Picture 6" title="Ci3T Blueprint A"/>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7446" y="316028"/>
            <a:ext cx="8057108" cy="6225947"/>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p:cNvSpPr/>
          <p:nvPr/>
        </p:nvSpPr>
        <p:spPr>
          <a:xfrm>
            <a:off x="149902" y="166125"/>
            <a:ext cx="6845221" cy="44773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Ci3T Blueprint A Primary (Tier 1) Plan</a:t>
            </a:r>
          </a:p>
        </p:txBody>
      </p:sp>
      <p:sp>
        <p:nvSpPr>
          <p:cNvPr id="3" name="Right Arrow 4">
            <a:extLst>
              <a:ext uri="{FF2B5EF4-FFF2-40B4-BE49-F238E27FC236}">
                <a16:creationId xmlns:a16="http://schemas.microsoft.com/office/drawing/2014/main" id="{6553A883-5ED7-F595-4449-47C4FEFC8581}"/>
              </a:ext>
            </a:extLst>
          </p:cNvPr>
          <p:cNvSpPr/>
          <p:nvPr/>
        </p:nvSpPr>
        <p:spPr>
          <a:xfrm>
            <a:off x="1676400" y="1020752"/>
            <a:ext cx="1169191" cy="3810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
        <p:nvSpPr>
          <p:cNvPr id="4" name="Right Arrow 4">
            <a:extLst>
              <a:ext uri="{FF2B5EF4-FFF2-40B4-BE49-F238E27FC236}">
                <a16:creationId xmlns:a16="http://schemas.microsoft.com/office/drawing/2014/main" id="{3C414FF9-EDAD-55D9-5BBA-3F41F6EDC160}"/>
              </a:ext>
            </a:extLst>
          </p:cNvPr>
          <p:cNvSpPr/>
          <p:nvPr/>
        </p:nvSpPr>
        <p:spPr>
          <a:xfrm>
            <a:off x="1676401" y="1211252"/>
            <a:ext cx="1169191" cy="3810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43E3E616-8910-490E-BB88-FDBF51A9436E}"/>
              </a:ext>
            </a:extLst>
          </p:cNvPr>
          <p:cNvSpPr/>
          <p:nvPr/>
        </p:nvSpPr>
        <p:spPr>
          <a:xfrm>
            <a:off x="7952224" y="2521768"/>
            <a:ext cx="3458725" cy="99060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t>Revisit your existing mission statement</a:t>
            </a:r>
          </a:p>
        </p:txBody>
      </p:sp>
    </p:spTree>
    <p:custDataLst>
      <p:tags r:id="rId1"/>
    </p:custDataLst>
    <p:extLst>
      <p:ext uri="{BB962C8B-B14F-4D97-AF65-F5344CB8AC3E}">
        <p14:creationId xmlns:p14="http://schemas.microsoft.com/office/powerpoint/2010/main" val="35714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lstStyle/>
          <a:p>
            <a:r>
              <a:rPr lang="en-US" dirty="0"/>
              <a:t>Why are you here?</a:t>
            </a:r>
          </a:p>
        </p:txBody>
      </p:sp>
      <p:sp>
        <p:nvSpPr>
          <p:cNvPr id="6" name="Text Placeholder 5"/>
          <p:cNvSpPr>
            <a:spLocks noGrp="1"/>
          </p:cNvSpPr>
          <p:nvPr>
            <p:ph type="body" idx="1"/>
          </p:nvPr>
        </p:nvSpPr>
        <p:spPr>
          <a:xfrm>
            <a:off x="831850" y="4589463"/>
            <a:ext cx="10515600" cy="1500187"/>
          </a:xfrm>
        </p:spPr>
        <p:txBody>
          <a:bodyPr/>
          <a:lstStyle/>
          <a:p>
            <a:r>
              <a:rPr lang="en-US" dirty="0"/>
              <a:t>Identifying Current Successes and Concerns</a:t>
            </a:r>
          </a:p>
        </p:txBody>
      </p:sp>
      <p:pic>
        <p:nvPicPr>
          <p:cNvPr id="4" name="Picture 3">
            <a:extLst>
              <a:ext uri="{FF2B5EF4-FFF2-40B4-BE49-F238E27FC236}">
                <a16:creationId xmlns:a16="http://schemas.microsoft.com/office/drawing/2014/main" id="{C9E27ACD-5269-D149-92D5-AD547E988E9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75" b="99844" l="0" r="99766">
                        <a14:foregroundMark x1="31484" y1="60703" x2="0" y2="65859"/>
                        <a14:foregroundMark x1="781" y1="66641" x2="781" y2="99375"/>
                        <a14:foregroundMark x1="781" y1="99063" x2="93047" y2="99063"/>
                        <a14:foregroundMark x1="92266" y1="98359" x2="92266" y2="60938"/>
                        <a14:foregroundMark x1="30703" y1="62266" x2="42031" y2="74844"/>
                        <a14:foregroundMark x1="40469" y1="75156" x2="28125" y2="93438"/>
                        <a14:foregroundMark x1="28125" y1="93203" x2="0" y2="97578"/>
                        <a14:foregroundMark x1="2578" y1="95000" x2="28359" y2="64844"/>
                        <a14:foregroundMark x1="91484" y1="59141" x2="98750" y2="58906"/>
                      </a14:backgroundRemoval>
                    </a14:imgEffect>
                  </a14:imgLayer>
                </a14:imgProps>
              </a:ext>
              <a:ext uri="{28A0092B-C50C-407E-A947-70E740481C1C}">
                <a14:useLocalDpi xmlns:a14="http://schemas.microsoft.com/office/drawing/2010/main" val="0"/>
              </a:ext>
            </a:extLst>
          </a:blip>
          <a:srcRect b="2062"/>
          <a:stretch/>
        </p:blipFill>
        <p:spPr>
          <a:xfrm>
            <a:off x="8293100" y="3031242"/>
            <a:ext cx="3898900" cy="3818516"/>
          </a:xfrm>
          <a:prstGeom prst="rect">
            <a:avLst/>
          </a:prstGeom>
        </p:spPr>
      </p:pic>
      <p:pic>
        <p:nvPicPr>
          <p:cNvPr id="3" name="Picture 36">
            <a:extLst>
              <a:ext uri="{FF2B5EF4-FFF2-40B4-BE49-F238E27FC236}">
                <a16:creationId xmlns:a16="http://schemas.microsoft.com/office/drawing/2014/main" id="{AF624390-7AD5-B854-2FD7-00B05A1BCCA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47873" y="5207136"/>
            <a:ext cx="2366345" cy="8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a:extLst>
              <a:ext uri="{FF2B5EF4-FFF2-40B4-BE49-F238E27FC236}">
                <a16:creationId xmlns:a16="http://schemas.microsoft.com/office/drawing/2014/main" id="{185A0AD7-A111-AD1B-041C-6D82897FC60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47873" y="5207136"/>
            <a:ext cx="2366345" cy="8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4">
            <a:extLst>
              <a:ext uri="{FF2B5EF4-FFF2-40B4-BE49-F238E27FC236}">
                <a16:creationId xmlns:a16="http://schemas.microsoft.com/office/drawing/2014/main" id="{5961AAB7-1CE3-A846-2622-F1458A21B98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47873" y="5207136"/>
            <a:ext cx="2366345" cy="8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a:extLst>
              <a:ext uri="{FF2B5EF4-FFF2-40B4-BE49-F238E27FC236}">
                <a16:creationId xmlns:a16="http://schemas.microsoft.com/office/drawing/2014/main" id="{82EADC88-DB64-ACA3-CD52-10ABFB4E9AA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7873" y="5207136"/>
            <a:ext cx="2366345" cy="8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a:extLst>
              <a:ext uri="{FF2B5EF4-FFF2-40B4-BE49-F238E27FC236}">
                <a16:creationId xmlns:a16="http://schemas.microsoft.com/office/drawing/2014/main" id="{44702712-D0DB-4B7A-A38F-6738B43C890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47873" y="5207136"/>
            <a:ext cx="2366345" cy="8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649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3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50000"/>
                            </p:stCondLst>
                            <p:childTnLst>
                              <p:par>
                                <p:cTn id="14" presetID="1" presetClass="entr" presetSubtype="0" fill="hold" nodeType="afterEffect">
                                  <p:stCondLst>
                                    <p:cond delay="30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i3T Blueprint A"/>
          <p:cNvPicPr>
            <a:picLocks noChangeAspect="1"/>
          </p:cNvPicPr>
          <p:nvPr/>
        </p:nvPicPr>
        <p:blipFill>
          <a:blip r:embed="rId4"/>
          <a:stretch>
            <a:fillRect/>
          </a:stretch>
        </p:blipFill>
        <p:spPr>
          <a:xfrm>
            <a:off x="141200" y="4485103"/>
            <a:ext cx="6836690" cy="2249146"/>
          </a:xfrm>
          <a:prstGeom prst="rect">
            <a:avLst/>
          </a:prstGeom>
          <a:ln>
            <a:noFill/>
          </a:ln>
          <a:effectLst/>
        </p:spPr>
      </p:pic>
      <p:sp>
        <p:nvSpPr>
          <p:cNvPr id="7" name="Left Arrow 6"/>
          <p:cNvSpPr/>
          <p:nvPr/>
        </p:nvSpPr>
        <p:spPr>
          <a:xfrm>
            <a:off x="6053838" y="4716288"/>
            <a:ext cx="1284473" cy="452675"/>
          </a:xfrm>
          <a:prstGeom prst="leftArrow">
            <a:avLst/>
          </a:prstGeom>
          <a:solidFill>
            <a:srgbClr val="F4E789"/>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8" name="Left Arrow 27"/>
          <p:cNvSpPr/>
          <p:nvPr/>
        </p:nvSpPr>
        <p:spPr>
          <a:xfrm>
            <a:off x="6296525" y="5042723"/>
            <a:ext cx="1284473" cy="452675"/>
          </a:xfrm>
          <a:prstGeom prst="leftArrow">
            <a:avLst/>
          </a:prstGeom>
          <a:solidFill>
            <a:srgbClr val="F4E789"/>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4" name="Left Arrow 23">
            <a:extLst>
              <a:ext uri="{FF2B5EF4-FFF2-40B4-BE49-F238E27FC236}">
                <a16:creationId xmlns:a16="http://schemas.microsoft.com/office/drawing/2014/main" id="{2BBDC873-51B5-E844-BFB5-11FEF3D21A3B}"/>
              </a:ext>
            </a:extLst>
          </p:cNvPr>
          <p:cNvSpPr/>
          <p:nvPr/>
        </p:nvSpPr>
        <p:spPr>
          <a:xfrm>
            <a:off x="7463564" y="141639"/>
            <a:ext cx="4328385" cy="2113179"/>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Use </a:t>
            </a:r>
            <a:r>
              <a:rPr lang="en-US" sz="2400" b="1" dirty="0"/>
              <a:t>Table Talk 1 </a:t>
            </a:r>
            <a:r>
              <a:rPr lang="en-US" sz="2400" u="sng" dirty="0"/>
              <a:t>Current Priorities</a:t>
            </a:r>
            <a:r>
              <a:rPr lang="en-US" sz="2400" dirty="0"/>
              <a:t> to guide you</a:t>
            </a:r>
          </a:p>
        </p:txBody>
      </p:sp>
      <p:grpSp>
        <p:nvGrpSpPr>
          <p:cNvPr id="4" name="Group 3">
            <a:extLst>
              <a:ext uri="{FF2B5EF4-FFF2-40B4-BE49-F238E27FC236}">
                <a16:creationId xmlns:a16="http://schemas.microsoft.com/office/drawing/2014/main" id="{59F7F862-3F87-0744-8C51-8F979BDC570F}"/>
              </a:ext>
            </a:extLst>
          </p:cNvPr>
          <p:cNvGrpSpPr/>
          <p:nvPr/>
        </p:nvGrpSpPr>
        <p:grpSpPr>
          <a:xfrm>
            <a:off x="141200" y="123751"/>
            <a:ext cx="6972300" cy="3441700"/>
            <a:chOff x="50240" y="50241"/>
            <a:chExt cx="6972300" cy="3441700"/>
          </a:xfrm>
        </p:grpSpPr>
        <p:pic>
          <p:nvPicPr>
            <p:cNvPr id="27" name="Picture 26" title="Table Talk 1"/>
            <p:cNvPicPr>
              <a:picLocks noChangeAspect="1"/>
            </p:cNvPicPr>
            <p:nvPr/>
          </p:nvPicPr>
          <p:blipFill>
            <a:blip r:embed="rId5"/>
            <a:stretch>
              <a:fillRect/>
            </a:stretch>
          </p:blipFill>
          <p:spPr>
            <a:xfrm>
              <a:off x="50240" y="50241"/>
              <a:ext cx="6972300" cy="34417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B3DBFF5E-68CA-2D47-BF1C-F9EB009F1B21}"/>
                </a:ext>
              </a:extLst>
            </p:cNvPr>
            <p:cNvSpPr/>
            <p:nvPr/>
          </p:nvSpPr>
          <p:spPr>
            <a:xfrm>
              <a:off x="4972866" y="708100"/>
              <a:ext cx="1632249" cy="336084"/>
            </a:xfrm>
            <a:prstGeom prst="rect">
              <a:avLst/>
            </a:prstGeom>
            <a:solidFill>
              <a:srgbClr val="94B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6" name="Picture 47">
            <a:extLst>
              <a:ext uri="{FF2B5EF4-FFF2-40B4-BE49-F238E27FC236}">
                <a16:creationId xmlns:a16="http://schemas.microsoft.com/office/drawing/2014/main" id="{FF0FC229-C126-DEE6-6F54-E32BA68DD47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8" name="Picture 51">
            <a:extLst>
              <a:ext uri="{FF2B5EF4-FFF2-40B4-BE49-F238E27FC236}">
                <a16:creationId xmlns:a16="http://schemas.microsoft.com/office/drawing/2014/main" id="{EF745A2E-931E-9D68-CB17-D1C2618073D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9" name="Picture 50">
            <a:extLst>
              <a:ext uri="{FF2B5EF4-FFF2-40B4-BE49-F238E27FC236}">
                <a16:creationId xmlns:a16="http://schemas.microsoft.com/office/drawing/2014/main" id="{9C88567B-50FA-D479-B661-B32FC823540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0" name="Picture 49">
            <a:extLst>
              <a:ext uri="{FF2B5EF4-FFF2-40B4-BE49-F238E27FC236}">
                <a16:creationId xmlns:a16="http://schemas.microsoft.com/office/drawing/2014/main" id="{5B3AB854-8554-EF25-74FE-3257EAA9563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1" name="Picture 48">
            <a:extLst>
              <a:ext uri="{FF2B5EF4-FFF2-40B4-BE49-F238E27FC236}">
                <a16:creationId xmlns:a16="http://schemas.microsoft.com/office/drawing/2014/main" id="{8E79818F-B953-ED83-274F-6561DD893D4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2" name="Picture 42">
            <a:extLst>
              <a:ext uri="{FF2B5EF4-FFF2-40B4-BE49-F238E27FC236}">
                <a16:creationId xmlns:a16="http://schemas.microsoft.com/office/drawing/2014/main" id="{033C881A-8049-457C-6E8C-B6251352BC2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3" name="Picture 46">
            <a:extLst>
              <a:ext uri="{FF2B5EF4-FFF2-40B4-BE49-F238E27FC236}">
                <a16:creationId xmlns:a16="http://schemas.microsoft.com/office/drawing/2014/main" id="{3732560A-8DD9-829E-8DFC-44555F03FBFD}"/>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4" name="Picture 45">
            <a:extLst>
              <a:ext uri="{FF2B5EF4-FFF2-40B4-BE49-F238E27FC236}">
                <a16:creationId xmlns:a16="http://schemas.microsoft.com/office/drawing/2014/main" id="{33149B8E-FD10-448F-E380-F76AAB975F8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5" name="Picture 44">
            <a:extLst>
              <a:ext uri="{FF2B5EF4-FFF2-40B4-BE49-F238E27FC236}">
                <a16:creationId xmlns:a16="http://schemas.microsoft.com/office/drawing/2014/main" id="{3FA3B05D-3822-0490-C835-11EA2082FE0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6" name="Picture 43">
            <a:extLst>
              <a:ext uri="{FF2B5EF4-FFF2-40B4-BE49-F238E27FC236}">
                <a16:creationId xmlns:a16="http://schemas.microsoft.com/office/drawing/2014/main" id="{5D2B0DE0-0773-13B2-07BA-4D6587464ED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7" name="Picture 41">
            <a:extLst>
              <a:ext uri="{FF2B5EF4-FFF2-40B4-BE49-F238E27FC236}">
                <a16:creationId xmlns:a16="http://schemas.microsoft.com/office/drawing/2014/main" id="{0616A852-1267-EF13-0F42-E563AEB8E06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8" name="Picture 40">
            <a:extLst>
              <a:ext uri="{FF2B5EF4-FFF2-40B4-BE49-F238E27FC236}">
                <a16:creationId xmlns:a16="http://schemas.microsoft.com/office/drawing/2014/main" id="{44FB6975-7551-1D27-7415-094926FB769E}"/>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19" name="Picture 39">
            <a:extLst>
              <a:ext uri="{FF2B5EF4-FFF2-40B4-BE49-F238E27FC236}">
                <a16:creationId xmlns:a16="http://schemas.microsoft.com/office/drawing/2014/main" id="{05B955B3-C79A-0489-37AA-4DA7DB5734CF}"/>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23" name="Picture 38">
            <a:extLst>
              <a:ext uri="{FF2B5EF4-FFF2-40B4-BE49-F238E27FC236}">
                <a16:creationId xmlns:a16="http://schemas.microsoft.com/office/drawing/2014/main" id="{A3446E99-E1B0-EF9F-F831-87EFFE5A1585}"/>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25" name="Picture 33">
            <a:extLst>
              <a:ext uri="{FF2B5EF4-FFF2-40B4-BE49-F238E27FC236}">
                <a16:creationId xmlns:a16="http://schemas.microsoft.com/office/drawing/2014/main" id="{7C041526-7E27-1B2E-D5A0-7EBCA120E18C}"/>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26" name="Picture 36">
            <a:extLst>
              <a:ext uri="{FF2B5EF4-FFF2-40B4-BE49-F238E27FC236}">
                <a16:creationId xmlns:a16="http://schemas.microsoft.com/office/drawing/2014/main" id="{E5C52C05-85F2-9488-CB92-A4AD1669FE36}"/>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482614" y="2425280"/>
            <a:ext cx="4709387" cy="1669995"/>
          </a:xfrm>
          <a:prstGeom prst="rect">
            <a:avLst/>
          </a:prstGeom>
          <a:noFill/>
        </p:spPr>
      </p:pic>
      <p:pic>
        <p:nvPicPr>
          <p:cNvPr id="29" name="Picture 32">
            <a:extLst>
              <a:ext uri="{FF2B5EF4-FFF2-40B4-BE49-F238E27FC236}">
                <a16:creationId xmlns:a16="http://schemas.microsoft.com/office/drawing/2014/main" id="{7E76D614-400D-B167-9B11-9AA010257C10}"/>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482615" y="2425280"/>
            <a:ext cx="4709385" cy="1669995"/>
          </a:xfrm>
          <a:prstGeom prst="rect">
            <a:avLst/>
          </a:prstGeom>
          <a:noFill/>
        </p:spPr>
      </p:pic>
      <p:grpSp>
        <p:nvGrpSpPr>
          <p:cNvPr id="2" name="Group 1">
            <a:extLst>
              <a:ext uri="{FF2B5EF4-FFF2-40B4-BE49-F238E27FC236}">
                <a16:creationId xmlns:a16="http://schemas.microsoft.com/office/drawing/2014/main" id="{6D1716B4-21BD-7241-813D-1DE7F7DE22B1}"/>
              </a:ext>
            </a:extLst>
          </p:cNvPr>
          <p:cNvGrpSpPr/>
          <p:nvPr/>
        </p:nvGrpSpPr>
        <p:grpSpPr>
          <a:xfrm>
            <a:off x="7170570" y="4132266"/>
            <a:ext cx="2814618" cy="2601983"/>
            <a:chOff x="6329382" y="3236766"/>
            <a:chExt cx="2814618" cy="2601983"/>
          </a:xfrm>
        </p:grpSpPr>
        <p:pic>
          <p:nvPicPr>
            <p:cNvPr id="21" name="Picture 20">
              <a:extLst>
                <a:ext uri="{FF2B5EF4-FFF2-40B4-BE49-F238E27FC236}">
                  <a16:creationId xmlns:a16="http://schemas.microsoft.com/office/drawing/2014/main" id="{59B19B58-9374-9647-8EBF-9DD80A643F8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21216813">
              <a:off x="6329382" y="3387016"/>
              <a:ext cx="2686597" cy="2451733"/>
            </a:xfrm>
            <a:prstGeom prst="rect">
              <a:avLst/>
            </a:prstGeom>
          </p:spPr>
        </p:pic>
        <p:pic>
          <p:nvPicPr>
            <p:cNvPr id="22" name="Picture 21">
              <a:extLst>
                <a:ext uri="{FF2B5EF4-FFF2-40B4-BE49-F238E27FC236}">
                  <a16:creationId xmlns:a16="http://schemas.microsoft.com/office/drawing/2014/main" id="{D06CD5BF-00F0-BF4F-AE65-8EE44AFF45B0}"/>
                </a:ext>
              </a:extLst>
            </p:cNvPr>
            <p:cNvPicPr>
              <a:picLocks noChangeAspect="1"/>
            </p:cNvPicPr>
            <p:nvPr/>
          </p:nvPicPr>
          <p:blipFill>
            <a:blip r:embed="rId24" cstate="print">
              <a:grayscl/>
              <a:extLst>
                <a:ext uri="{28A0092B-C50C-407E-A947-70E740481C1C}">
                  <a14:useLocalDpi xmlns:a14="http://schemas.microsoft.com/office/drawing/2010/main"/>
                </a:ext>
              </a:extLst>
            </a:blip>
            <a:stretch>
              <a:fillRect/>
            </a:stretch>
          </p:blipFill>
          <p:spPr>
            <a:xfrm rot="21216813">
              <a:off x="6881088" y="3236766"/>
              <a:ext cx="1123512" cy="1056895"/>
            </a:xfrm>
            <a:prstGeom prst="rect">
              <a:avLst/>
            </a:prstGeom>
          </p:spPr>
        </p:pic>
        <p:sp>
          <p:nvSpPr>
            <p:cNvPr id="20" name="TextBox 19"/>
            <p:cNvSpPr txBox="1"/>
            <p:nvPr/>
          </p:nvSpPr>
          <p:spPr>
            <a:xfrm rot="21261632">
              <a:off x="6376987" y="4072523"/>
              <a:ext cx="2767013" cy="1754326"/>
            </a:xfrm>
            <a:prstGeom prst="rect">
              <a:avLst/>
            </a:prstGeom>
            <a:noFill/>
          </p:spPr>
          <p:txBody>
            <a:bodyPr wrap="square" rtlCol="0">
              <a:spAutoFit/>
            </a:bodyPr>
            <a:lstStyle/>
            <a:p>
              <a:pPr algn="ctr"/>
              <a:r>
                <a:rPr lang="en-US" sz="1800" dirty="0">
                  <a:solidFill>
                    <a:schemeClr val="tx1">
                      <a:lumMod val="85000"/>
                      <a:lumOff val="15000"/>
                    </a:schemeClr>
                  </a:solidFill>
                  <a:latin typeface="Arial" panose="020B0604020202020204" pitchFamily="34" charset="0"/>
                  <a:cs typeface="Arial" panose="020B0604020202020204" pitchFamily="34" charset="0"/>
                </a:rPr>
                <a:t>Draft Mission and Purpose Statements</a:t>
              </a:r>
            </a:p>
            <a:p>
              <a:pPr algn="ctr"/>
              <a:r>
                <a:rPr lang="en-US" sz="1800" b="1" dirty="0">
                  <a:latin typeface="Arial" panose="020B0604020202020204" pitchFamily="34" charset="0"/>
                  <a:cs typeface="Arial" panose="020B0604020202020204" pitchFamily="34" charset="0"/>
                </a:rPr>
                <a:t>Ci3T Blueprint A Primary (Tier 1) Plan</a:t>
              </a:r>
            </a:p>
            <a:p>
              <a:pPr algn="ctr"/>
              <a:endParaRPr lang="en-US" sz="600"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sz="1600" b="1" dirty="0">
                  <a:solidFill>
                    <a:schemeClr val="accent5"/>
                  </a:solidFill>
                  <a:latin typeface="Arial" panose="020B0604020202020204" pitchFamily="34" charset="0"/>
                  <a:cs typeface="Arial" panose="020B0604020202020204" pitchFamily="34" charset="0"/>
                </a:rPr>
                <a:t>15 minutes</a:t>
              </a:r>
            </a:p>
            <a:p>
              <a:pPr algn="ctr"/>
              <a:endParaRPr lang="en-US" sz="14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028068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fontScale="90000"/>
          </a:bodyPr>
          <a:lstStyle/>
          <a:p>
            <a:r>
              <a:rPr lang="en-US" dirty="0"/>
              <a:t>Using the </a:t>
            </a:r>
            <a:r>
              <a:rPr lang="en-US" i="1" dirty="0"/>
              <a:t>Schoolwide Expectations Survey for Specific Settings </a:t>
            </a:r>
            <a:r>
              <a:rPr lang="en-US" dirty="0"/>
              <a:t>(SESSS) Results</a:t>
            </a:r>
          </a:p>
        </p:txBody>
      </p:sp>
      <p:sp>
        <p:nvSpPr>
          <p:cNvPr id="3" name="Text Placeholder 2"/>
          <p:cNvSpPr>
            <a:spLocks noGrp="1"/>
          </p:cNvSpPr>
          <p:nvPr>
            <p:ph type="body" idx="1"/>
          </p:nvPr>
        </p:nvSpPr>
        <p:spPr>
          <a:xfrm>
            <a:off x="831850" y="4589463"/>
            <a:ext cx="10515600" cy="1500187"/>
          </a:xfrm>
        </p:spPr>
        <p:txBody>
          <a:bodyPr/>
          <a:lstStyle/>
          <a:p>
            <a:r>
              <a:rPr lang="en-US" dirty="0"/>
              <a:t>What do your faculty and staff expect from students?</a:t>
            </a:r>
          </a:p>
        </p:txBody>
      </p:sp>
      <p:sp>
        <p:nvSpPr>
          <p:cNvPr id="4" name="Rectangle 3"/>
          <p:cNvSpPr/>
          <p:nvPr/>
        </p:nvSpPr>
        <p:spPr>
          <a:xfrm>
            <a:off x="0" y="6478859"/>
            <a:ext cx="10515600" cy="37914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 L., Oakes, W. P., &amp; Menzies, H. M. (2010).  </a:t>
            </a:r>
            <a:r>
              <a:rPr lang="en-US" sz="1000" i="1" dirty="0">
                <a:solidFill>
                  <a:schemeClr val="bg2"/>
                </a:solidFill>
                <a:ea typeface="ＭＳ Ｐゴシック" pitchFamily="34" charset="-128"/>
              </a:rPr>
              <a:t>Schoolwide Expectations Survey for Specific School Settings.</a:t>
            </a:r>
            <a:r>
              <a:rPr lang="en-US" sz="1000" dirty="0">
                <a:solidFill>
                  <a:schemeClr val="bg2"/>
                </a:solidFill>
                <a:ea typeface="ＭＳ Ｐゴシック" pitchFamily="34" charset="-128"/>
              </a:rPr>
              <a:t> Unpublished survey.</a:t>
            </a:r>
          </a:p>
        </p:txBody>
      </p:sp>
      <p:pic>
        <p:nvPicPr>
          <p:cNvPr id="6" name="Picture 5">
            <a:extLst>
              <a:ext uri="{FF2B5EF4-FFF2-40B4-BE49-F238E27FC236}">
                <a16:creationId xmlns:a16="http://schemas.microsoft.com/office/drawing/2014/main" id="{1EA7FF79-1512-D563-FFD2-9E3C6BB2BB04}"/>
              </a:ext>
            </a:extLst>
          </p:cNvPr>
          <p:cNvPicPr>
            <a:picLocks noChangeAspect="1"/>
          </p:cNvPicPr>
          <p:nvPr/>
        </p:nvPicPr>
        <p:blipFill>
          <a:blip r:embed="rId4"/>
          <a:srcRect/>
          <a:stretch/>
        </p:blipFill>
        <p:spPr>
          <a:xfrm>
            <a:off x="8477250" y="4589463"/>
            <a:ext cx="3571875" cy="2168638"/>
          </a:xfrm>
          <a:prstGeom prst="rect">
            <a:avLst/>
          </a:prstGeom>
          <a:ln>
            <a:solidFill>
              <a:srgbClr val="7030A0"/>
            </a:solidFill>
          </a:ln>
        </p:spPr>
      </p:pic>
    </p:spTree>
    <p:custDataLst>
      <p:tags r:id="rId1"/>
    </p:custDataLst>
    <p:extLst>
      <p:ext uri="{BB962C8B-B14F-4D97-AF65-F5344CB8AC3E}">
        <p14:creationId xmlns:p14="http://schemas.microsoft.com/office/powerpoint/2010/main" val="3939572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Interpreting the SESSS</a:t>
            </a:r>
          </a:p>
        </p:txBody>
      </p:sp>
      <p:sp>
        <p:nvSpPr>
          <p:cNvPr id="3" name="Content Placeholder 2"/>
          <p:cNvSpPr>
            <a:spLocks noGrp="1"/>
          </p:cNvSpPr>
          <p:nvPr>
            <p:ph idx="1"/>
          </p:nvPr>
        </p:nvSpPr>
        <p:spPr>
          <a:xfrm>
            <a:off x="838200" y="1825625"/>
            <a:ext cx="10515600" cy="4351338"/>
          </a:xfrm>
        </p:spPr>
        <p:txBody>
          <a:bodyPr/>
          <a:lstStyle/>
          <a:p>
            <a:r>
              <a:rPr lang="en-US" dirty="0"/>
              <a:t>All school site personnel were given the opportunity to participate</a:t>
            </a:r>
          </a:p>
          <a:p>
            <a:r>
              <a:rPr lang="en-US" dirty="0"/>
              <a:t>Results show number and percentage of school personnel who rated each behavior as critical for student success</a:t>
            </a:r>
          </a:p>
          <a:p>
            <a:endParaRPr lang="en-US" dirty="0"/>
          </a:p>
        </p:txBody>
      </p:sp>
      <p:sp>
        <p:nvSpPr>
          <p:cNvPr id="5" name="Rectangle 4"/>
          <p:cNvSpPr/>
          <p:nvPr/>
        </p:nvSpPr>
        <p:spPr>
          <a:xfrm>
            <a:off x="0" y="6492874"/>
            <a:ext cx="8724900" cy="36512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 L., Oakes, W. P., &amp; Menzies, H. M. (2010).  </a:t>
            </a:r>
            <a:r>
              <a:rPr lang="en-US" sz="1000" i="1" dirty="0">
                <a:solidFill>
                  <a:schemeClr val="bg2"/>
                </a:solidFill>
                <a:ea typeface="ＭＳ Ｐゴシック" pitchFamily="34" charset="-128"/>
              </a:rPr>
              <a:t>Schoolwide Expectations Survey for Specific School Settings.</a:t>
            </a:r>
            <a:r>
              <a:rPr lang="en-US" sz="1000" dirty="0">
                <a:solidFill>
                  <a:schemeClr val="bg2"/>
                </a:solidFill>
                <a:ea typeface="ＭＳ Ｐゴシック" pitchFamily="34" charset="-128"/>
              </a:rPr>
              <a:t> Unpublished survey.</a:t>
            </a:r>
          </a:p>
        </p:txBody>
      </p:sp>
      <p:pic>
        <p:nvPicPr>
          <p:cNvPr id="4" name="Picture 3">
            <a:extLst>
              <a:ext uri="{FF2B5EF4-FFF2-40B4-BE49-F238E27FC236}">
                <a16:creationId xmlns:a16="http://schemas.microsoft.com/office/drawing/2014/main" id="{2AF6E067-A737-C932-0335-58D3908C6731}"/>
              </a:ext>
            </a:extLst>
          </p:cNvPr>
          <p:cNvPicPr>
            <a:picLocks noChangeAspect="1"/>
          </p:cNvPicPr>
          <p:nvPr/>
        </p:nvPicPr>
        <p:blipFill>
          <a:blip r:embed="rId4"/>
          <a:srcRect/>
          <a:stretch/>
        </p:blipFill>
        <p:spPr>
          <a:xfrm>
            <a:off x="7047820" y="3686175"/>
            <a:ext cx="5075933" cy="3081816"/>
          </a:xfrm>
          <a:prstGeom prst="rect">
            <a:avLst/>
          </a:prstGeom>
          <a:ln>
            <a:solidFill>
              <a:srgbClr val="7030A0"/>
            </a:solidFill>
          </a:ln>
        </p:spPr>
      </p:pic>
    </p:spTree>
    <p:custDataLst>
      <p:tags r:id="rId1"/>
    </p:custDataLst>
    <p:extLst>
      <p:ext uri="{BB962C8B-B14F-4D97-AF65-F5344CB8AC3E}">
        <p14:creationId xmlns:p14="http://schemas.microsoft.com/office/powerpoint/2010/main" val="199312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0F9D9-1F19-CB71-03C3-629A8D319898}"/>
              </a:ext>
            </a:extLst>
          </p:cNvPr>
          <p:cNvPicPr>
            <a:picLocks noChangeAspect="1"/>
          </p:cNvPicPr>
          <p:nvPr/>
        </p:nvPicPr>
        <p:blipFill>
          <a:blip r:embed="rId4"/>
          <a:srcRect/>
          <a:stretch/>
        </p:blipFill>
        <p:spPr>
          <a:xfrm>
            <a:off x="1586144" y="1245480"/>
            <a:ext cx="9601200" cy="5829300"/>
          </a:xfrm>
          <a:prstGeom prst="rect">
            <a:avLst/>
          </a:prstGeom>
          <a:ln>
            <a:solidFill>
              <a:srgbClr val="7030A0"/>
            </a:solidFill>
          </a:ln>
        </p:spPr>
      </p:pic>
      <p:sp>
        <p:nvSpPr>
          <p:cNvPr id="5" name="Rounded Rectangle 4"/>
          <p:cNvSpPr/>
          <p:nvPr/>
        </p:nvSpPr>
        <p:spPr>
          <a:xfrm>
            <a:off x="3205633" y="2409825"/>
            <a:ext cx="2286000" cy="457200"/>
          </a:xfrm>
          <a:prstGeom prst="roundRect">
            <a:avLst/>
          </a:prstGeom>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Respect</a:t>
            </a:r>
          </a:p>
        </p:txBody>
      </p:sp>
      <p:sp>
        <p:nvSpPr>
          <p:cNvPr id="6" name="Rounded Rectangle 5"/>
          <p:cNvSpPr/>
          <p:nvPr/>
        </p:nvSpPr>
        <p:spPr>
          <a:xfrm>
            <a:off x="5924551" y="1672105"/>
            <a:ext cx="5124449" cy="17526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marL="119063" indent="-119063">
              <a:buFont typeface="Arial" pitchFamily="34" charset="0"/>
              <a:buChar char="•"/>
              <a:tabLst>
                <a:tab pos="3762375" algn="l"/>
              </a:tabLst>
            </a:pPr>
            <a:r>
              <a:rPr lang="en-US" sz="1800" dirty="0">
                <a:solidFill>
                  <a:schemeClr val="bg1"/>
                </a:solidFill>
              </a:rPr>
              <a:t>Follow Directions	0   1   2</a:t>
            </a:r>
          </a:p>
          <a:p>
            <a:pPr marL="119063" indent="-119063">
              <a:buFont typeface="Arial" pitchFamily="34" charset="0"/>
              <a:buChar char="•"/>
              <a:tabLst>
                <a:tab pos="3762375" algn="l"/>
              </a:tabLst>
            </a:pPr>
            <a:r>
              <a:rPr lang="en-US" sz="1800" dirty="0">
                <a:solidFill>
                  <a:schemeClr val="bg1"/>
                </a:solidFill>
              </a:rPr>
              <a:t>Use kind words	0   1   2</a:t>
            </a:r>
          </a:p>
          <a:p>
            <a:pPr marL="119063" indent="-119063">
              <a:buFont typeface="Arial" pitchFamily="34" charset="0"/>
              <a:buChar char="•"/>
              <a:tabLst>
                <a:tab pos="3762375" algn="l"/>
              </a:tabLst>
            </a:pPr>
            <a:r>
              <a:rPr lang="en-US" sz="1800" dirty="0">
                <a:solidFill>
                  <a:schemeClr val="bg1"/>
                </a:solidFill>
              </a:rPr>
              <a:t>Control your temper	0   1   2</a:t>
            </a:r>
          </a:p>
          <a:p>
            <a:pPr marL="119063" indent="-119063">
              <a:buFont typeface="Arial" pitchFamily="34" charset="0"/>
              <a:buChar char="•"/>
              <a:tabLst>
                <a:tab pos="3762375" algn="l"/>
              </a:tabLst>
            </a:pPr>
            <a:r>
              <a:rPr lang="en-US" sz="1800" dirty="0">
                <a:solidFill>
                  <a:schemeClr val="bg1"/>
                </a:solidFill>
              </a:rPr>
              <a:t>Cooperate with others	0   1   2</a:t>
            </a:r>
          </a:p>
          <a:p>
            <a:pPr marL="119063" indent="-119063">
              <a:buFont typeface="Arial" pitchFamily="34" charset="0"/>
              <a:buChar char="•"/>
              <a:tabLst>
                <a:tab pos="3762375" algn="l"/>
              </a:tabLst>
            </a:pPr>
            <a:r>
              <a:rPr lang="en-US" sz="1800" dirty="0">
                <a:solidFill>
                  <a:schemeClr val="bg1"/>
                </a:solidFill>
              </a:rPr>
              <a:t>Use an inside voice	0   1   2</a:t>
            </a:r>
          </a:p>
        </p:txBody>
      </p:sp>
      <p:sp>
        <p:nvSpPr>
          <p:cNvPr id="7" name="Rounded Rectangle 6"/>
          <p:cNvSpPr/>
          <p:nvPr/>
        </p:nvSpPr>
        <p:spPr>
          <a:xfrm>
            <a:off x="3205633" y="4164935"/>
            <a:ext cx="2286000" cy="4572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Responsibility</a:t>
            </a:r>
          </a:p>
        </p:txBody>
      </p:sp>
      <p:sp>
        <p:nvSpPr>
          <p:cNvPr id="8" name="Rounded Rectangle 7"/>
          <p:cNvSpPr/>
          <p:nvPr/>
        </p:nvSpPr>
        <p:spPr>
          <a:xfrm>
            <a:off x="3205633" y="5791094"/>
            <a:ext cx="2286000" cy="4572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Best Effort</a:t>
            </a:r>
          </a:p>
        </p:txBody>
      </p:sp>
      <p:sp>
        <p:nvSpPr>
          <p:cNvPr id="9" name="Rounded Rectangle 8"/>
          <p:cNvSpPr/>
          <p:nvPr/>
        </p:nvSpPr>
        <p:spPr>
          <a:xfrm>
            <a:off x="5924550" y="1119655"/>
            <a:ext cx="2286000" cy="4572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Classroom</a:t>
            </a:r>
          </a:p>
        </p:txBody>
      </p:sp>
      <p:sp>
        <p:nvSpPr>
          <p:cNvPr id="10" name="Rounded Rectangle 9"/>
          <p:cNvSpPr/>
          <p:nvPr/>
        </p:nvSpPr>
        <p:spPr>
          <a:xfrm>
            <a:off x="5924551" y="3577105"/>
            <a:ext cx="5124449" cy="17526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marL="119063" indent="-119063">
              <a:buFont typeface="Arial" pitchFamily="34" charset="0"/>
              <a:buChar char="•"/>
              <a:tabLst>
                <a:tab pos="3827463" algn="l"/>
              </a:tabLst>
            </a:pPr>
            <a:r>
              <a:rPr lang="en-US" sz="1800" dirty="0">
                <a:solidFill>
                  <a:schemeClr val="bg1"/>
                </a:solidFill>
              </a:rPr>
              <a:t>Arrive to class on time	0   1   2</a:t>
            </a:r>
          </a:p>
          <a:p>
            <a:pPr marL="119063" indent="-119063">
              <a:buFont typeface="Arial" pitchFamily="34" charset="0"/>
              <a:buChar char="•"/>
              <a:tabLst>
                <a:tab pos="3827463" algn="l"/>
              </a:tabLst>
            </a:pPr>
            <a:r>
              <a:rPr lang="en-US" sz="1800" dirty="0">
                <a:solidFill>
                  <a:schemeClr val="bg1"/>
                </a:solidFill>
              </a:rPr>
              <a:t>Remain in school for the whole day	0   1   2</a:t>
            </a:r>
          </a:p>
          <a:p>
            <a:pPr marL="119063" indent="-119063">
              <a:buFont typeface="Arial" pitchFamily="34" charset="0"/>
              <a:buChar char="•"/>
              <a:tabLst>
                <a:tab pos="3827463" algn="l"/>
              </a:tabLst>
            </a:pPr>
            <a:r>
              <a:rPr lang="en-US" sz="1800" dirty="0">
                <a:solidFill>
                  <a:schemeClr val="bg1"/>
                </a:solidFill>
              </a:rPr>
              <a:t>Bring  your required materials	0   1   2</a:t>
            </a:r>
          </a:p>
          <a:p>
            <a:pPr marL="119063" indent="-119063">
              <a:buFont typeface="Arial" pitchFamily="34" charset="0"/>
              <a:buChar char="•"/>
              <a:tabLst>
                <a:tab pos="3827463" algn="l"/>
              </a:tabLst>
            </a:pPr>
            <a:r>
              <a:rPr lang="en-US" sz="1800" dirty="0">
                <a:solidFill>
                  <a:schemeClr val="bg1"/>
                </a:solidFill>
              </a:rPr>
              <a:t>Turn in finished work	0   1   2</a:t>
            </a:r>
          </a:p>
          <a:p>
            <a:pPr marL="119063" indent="-119063">
              <a:buFont typeface="Arial" pitchFamily="34" charset="0"/>
              <a:buChar char="•"/>
              <a:tabLst>
                <a:tab pos="3827463" algn="l"/>
              </a:tabLst>
            </a:pPr>
            <a:r>
              <a:rPr lang="en-US" sz="1800" dirty="0">
                <a:solidFill>
                  <a:schemeClr val="bg1"/>
                </a:solidFill>
              </a:rPr>
              <a:t>Exercise self-control	0   1   2</a:t>
            </a:r>
          </a:p>
        </p:txBody>
      </p:sp>
      <p:sp>
        <p:nvSpPr>
          <p:cNvPr id="11" name="Rounded Rectangle 10"/>
          <p:cNvSpPr/>
          <p:nvPr/>
        </p:nvSpPr>
        <p:spPr>
          <a:xfrm>
            <a:off x="5924551" y="5388169"/>
            <a:ext cx="5124449" cy="11430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marL="119063" indent="-119063">
              <a:buFont typeface="Arial" pitchFamily="34" charset="0"/>
              <a:buChar char="•"/>
              <a:tabLst>
                <a:tab pos="3827463" algn="l"/>
              </a:tabLst>
            </a:pPr>
            <a:r>
              <a:rPr lang="en-US" sz="1800" dirty="0">
                <a:solidFill>
                  <a:schemeClr val="bg1"/>
                </a:solidFill>
              </a:rPr>
              <a:t>Participate in class activities	0   1   2</a:t>
            </a:r>
          </a:p>
          <a:p>
            <a:pPr marL="119063" indent="-119063">
              <a:buFont typeface="Arial" pitchFamily="34" charset="0"/>
              <a:buChar char="•"/>
              <a:tabLst>
                <a:tab pos="3827463" algn="l"/>
              </a:tabLst>
            </a:pPr>
            <a:r>
              <a:rPr lang="en-US" sz="1800" dirty="0">
                <a:solidFill>
                  <a:schemeClr val="bg1"/>
                </a:solidFill>
              </a:rPr>
              <a:t>Complete work with best effort	0   1   2</a:t>
            </a:r>
          </a:p>
          <a:p>
            <a:pPr marL="119063" indent="-119063">
              <a:buFont typeface="Arial" pitchFamily="34" charset="0"/>
              <a:buChar char="•"/>
              <a:tabLst>
                <a:tab pos="3827463" algn="l"/>
              </a:tabLst>
            </a:pPr>
            <a:r>
              <a:rPr lang="en-US" sz="1800" dirty="0">
                <a:solidFill>
                  <a:schemeClr val="bg1"/>
                </a:solidFill>
              </a:rPr>
              <a:t>Ask for help politely	0   1   2</a:t>
            </a:r>
          </a:p>
        </p:txBody>
      </p:sp>
      <p:sp>
        <p:nvSpPr>
          <p:cNvPr id="2" name="Title 1">
            <a:extLst>
              <a:ext uri="{FF2B5EF4-FFF2-40B4-BE49-F238E27FC236}">
                <a16:creationId xmlns:a16="http://schemas.microsoft.com/office/drawing/2014/main" id="{F6B984DF-4390-CE41-A145-2FF879EFB809}"/>
              </a:ext>
            </a:extLst>
          </p:cNvPr>
          <p:cNvSpPr>
            <a:spLocks noGrp="1"/>
          </p:cNvSpPr>
          <p:nvPr>
            <p:ph type="title"/>
          </p:nvPr>
        </p:nvSpPr>
        <p:spPr>
          <a:xfrm>
            <a:off x="838200" y="365125"/>
            <a:ext cx="10515600" cy="1325563"/>
          </a:xfrm>
        </p:spPr>
        <p:txBody>
          <a:bodyPr>
            <a:normAutofit/>
          </a:bodyPr>
          <a:lstStyle/>
          <a:p>
            <a:r>
              <a:rPr lang="en-US" dirty="0"/>
              <a:t>Schoolwide Expectations Survey for Specific Settings</a:t>
            </a:r>
          </a:p>
        </p:txBody>
      </p:sp>
    </p:spTree>
    <p:custDataLst>
      <p:tags r:id="rId1"/>
    </p:custDataLst>
    <p:extLst>
      <p:ext uri="{BB962C8B-B14F-4D97-AF65-F5344CB8AC3E}">
        <p14:creationId xmlns:p14="http://schemas.microsoft.com/office/powerpoint/2010/main" val="17362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3E883E86-CC2C-6628-CAD6-4DA25E10DEF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72FA53B-BA73-7712-960D-AD828579979B}"/>
              </a:ext>
            </a:extLst>
          </p:cNvPr>
          <p:cNvSpPr txBox="1">
            <a:spLocks/>
          </p:cNvSpPr>
          <p:nvPr/>
        </p:nvSpPr>
        <p:spPr>
          <a:xfrm>
            <a:off x="7404131" y="443996"/>
            <a:ext cx="4787869" cy="1717596"/>
          </a:xfrm>
          <a:prstGeom prst="rect">
            <a:avLst/>
          </a:prstGeom>
        </p:spPr>
        <p:txBody>
          <a:bodyPr>
            <a:normAutofit fontScale="97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Interpreting the SESSS Data</a:t>
            </a:r>
          </a:p>
        </p:txBody>
      </p:sp>
      <p:pic>
        <p:nvPicPr>
          <p:cNvPr id="6" name="Picture 5">
            <a:extLst>
              <a:ext uri="{FF2B5EF4-FFF2-40B4-BE49-F238E27FC236}">
                <a16:creationId xmlns:a16="http://schemas.microsoft.com/office/drawing/2014/main" id="{BB88DE95-6A6B-5A09-B812-E822C6F9A9E0}"/>
              </a:ext>
            </a:extLst>
          </p:cNvPr>
          <p:cNvPicPr>
            <a:picLocks noChangeAspect="1"/>
          </p:cNvPicPr>
          <p:nvPr/>
        </p:nvPicPr>
        <p:blipFill>
          <a:blip r:embed="rId4"/>
          <a:stretch/>
        </p:blipFill>
        <p:spPr>
          <a:xfrm>
            <a:off x="174170" y="159417"/>
            <a:ext cx="6224381" cy="6376257"/>
          </a:xfrm>
          <a:prstGeom prst="rect">
            <a:avLst/>
          </a:prstGeom>
          <a:ln>
            <a:solidFill>
              <a:schemeClr val="bg2"/>
            </a:solidFill>
          </a:ln>
        </p:spPr>
      </p:pic>
      <p:sp>
        <p:nvSpPr>
          <p:cNvPr id="9" name="Rectangle 8">
            <a:extLst>
              <a:ext uri="{FF2B5EF4-FFF2-40B4-BE49-F238E27FC236}">
                <a16:creationId xmlns:a16="http://schemas.microsoft.com/office/drawing/2014/main" id="{2B94BD7F-F785-FC3B-6693-FDC74A158A89}"/>
              </a:ext>
            </a:extLst>
          </p:cNvPr>
          <p:cNvSpPr/>
          <p:nvPr/>
        </p:nvSpPr>
        <p:spPr>
          <a:xfrm>
            <a:off x="3479192" y="3383771"/>
            <a:ext cx="182880" cy="3071457"/>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E370FC-9EE6-A008-EF7C-BF318DD73EC1}"/>
              </a:ext>
            </a:extLst>
          </p:cNvPr>
          <p:cNvSpPr/>
          <p:nvPr/>
        </p:nvSpPr>
        <p:spPr>
          <a:xfrm>
            <a:off x="3682168" y="3383771"/>
            <a:ext cx="2716384" cy="3071457"/>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27">
            <a:extLst>
              <a:ext uri="{FF2B5EF4-FFF2-40B4-BE49-F238E27FC236}">
                <a16:creationId xmlns:a16="http://schemas.microsoft.com/office/drawing/2014/main" id="{F7BE1178-604F-4C87-7BF2-0511E03C9979}"/>
              </a:ext>
            </a:extLst>
          </p:cNvPr>
          <p:cNvSpPr/>
          <p:nvPr/>
        </p:nvSpPr>
        <p:spPr>
          <a:xfrm rot="10800000" flipV="1">
            <a:off x="3609636" y="4694181"/>
            <a:ext cx="4372507" cy="477747"/>
          </a:xfrm>
          <a:prstGeom prst="rightArrow">
            <a:avLst>
              <a:gd name="adj1" fmla="val 54543"/>
              <a:gd name="adj2" fmla="val 50000"/>
            </a:avLst>
          </a:prstGeom>
          <a:solidFill>
            <a:srgbClr val="FFFF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NUMBER</a:t>
            </a:r>
          </a:p>
        </p:txBody>
      </p:sp>
      <p:sp>
        <p:nvSpPr>
          <p:cNvPr id="13" name="Right Arrow 28">
            <a:extLst>
              <a:ext uri="{FF2B5EF4-FFF2-40B4-BE49-F238E27FC236}">
                <a16:creationId xmlns:a16="http://schemas.microsoft.com/office/drawing/2014/main" id="{B7BBCFFD-F5F6-0C70-B556-EC9961EFAE3B}"/>
              </a:ext>
            </a:extLst>
          </p:cNvPr>
          <p:cNvSpPr/>
          <p:nvPr/>
        </p:nvSpPr>
        <p:spPr>
          <a:xfrm rot="10800000" flipV="1">
            <a:off x="6120684" y="5206605"/>
            <a:ext cx="1861460" cy="477748"/>
          </a:xfrm>
          <a:prstGeom prst="rightArrow">
            <a:avLst>
              <a:gd name="adj1" fmla="val 54543"/>
              <a:gd name="adj2" fmla="val 50000"/>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PERCENTAGE</a:t>
            </a:r>
          </a:p>
        </p:txBody>
      </p:sp>
      <p:grpSp>
        <p:nvGrpSpPr>
          <p:cNvPr id="2" name="Group 1">
            <a:extLst>
              <a:ext uri="{FF2B5EF4-FFF2-40B4-BE49-F238E27FC236}">
                <a16:creationId xmlns:a16="http://schemas.microsoft.com/office/drawing/2014/main" id="{54A70C71-5FE6-5B3F-89F9-3452DFC1CC3E}"/>
              </a:ext>
            </a:extLst>
          </p:cNvPr>
          <p:cNvGrpSpPr/>
          <p:nvPr/>
        </p:nvGrpSpPr>
        <p:grpSpPr>
          <a:xfrm>
            <a:off x="2378761" y="534468"/>
            <a:ext cx="3677656" cy="1068821"/>
            <a:chOff x="2518097" y="591131"/>
            <a:chExt cx="3677656" cy="1068821"/>
          </a:xfrm>
        </p:grpSpPr>
        <p:sp>
          <p:nvSpPr>
            <p:cNvPr id="10" name="Right Arrow 32">
              <a:extLst>
                <a:ext uri="{FF2B5EF4-FFF2-40B4-BE49-F238E27FC236}">
                  <a16:creationId xmlns:a16="http://schemas.microsoft.com/office/drawing/2014/main" id="{795ECFAC-0DC0-B0A8-3499-AD488AC1226C}"/>
                </a:ext>
              </a:extLst>
            </p:cNvPr>
            <p:cNvSpPr/>
            <p:nvPr/>
          </p:nvSpPr>
          <p:spPr>
            <a:xfrm rot="10800000">
              <a:off x="2518097" y="963795"/>
              <a:ext cx="1170412" cy="323492"/>
            </a:xfrm>
            <a:prstGeom prst="rightArrow">
              <a:avLst>
                <a:gd name="adj1" fmla="val 54543"/>
                <a:gd name="adj2" fmla="val 50000"/>
              </a:avLst>
            </a:prstGeom>
            <a:ln>
              <a:noFill/>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tx1"/>
                </a:solidFill>
              </a:endParaRPr>
            </a:p>
          </p:txBody>
        </p:sp>
        <p:sp>
          <p:nvSpPr>
            <p:cNvPr id="14" name="Rounded Rectangle 25">
              <a:extLst>
                <a:ext uri="{FF2B5EF4-FFF2-40B4-BE49-F238E27FC236}">
                  <a16:creationId xmlns:a16="http://schemas.microsoft.com/office/drawing/2014/main" id="{8D4A8870-B0C6-C9F2-9948-66AA9AD6DA97}"/>
                </a:ext>
              </a:extLst>
            </p:cNvPr>
            <p:cNvSpPr/>
            <p:nvPr/>
          </p:nvSpPr>
          <p:spPr>
            <a:xfrm>
              <a:off x="3688509" y="591131"/>
              <a:ext cx="2507244" cy="1068821"/>
            </a:xfrm>
            <a:prstGeom prst="roundRect">
              <a:avLst/>
            </a:prstGeom>
            <a:ln>
              <a:noFill/>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solidFill>
                    <a:schemeClr val="bg1"/>
                  </a:solidFill>
                </a:rPr>
                <a:t>Number of school personnel who returned the survey</a:t>
              </a:r>
            </a:p>
          </p:txBody>
        </p:sp>
      </p:grpSp>
      <p:sp>
        <p:nvSpPr>
          <p:cNvPr id="15" name="Rounded Rectangle 35">
            <a:extLst>
              <a:ext uri="{FF2B5EF4-FFF2-40B4-BE49-F238E27FC236}">
                <a16:creationId xmlns:a16="http://schemas.microsoft.com/office/drawing/2014/main" id="{E761953C-3963-F3FE-A076-5AF4ED858492}"/>
              </a:ext>
            </a:extLst>
          </p:cNvPr>
          <p:cNvSpPr/>
          <p:nvPr/>
        </p:nvSpPr>
        <p:spPr>
          <a:xfrm>
            <a:off x="7930435" y="3876638"/>
            <a:ext cx="2160100" cy="2284285"/>
          </a:xfrm>
          <a:prstGeom prst="roundRect">
            <a:avLst/>
          </a:prstGeom>
          <a:solidFill>
            <a:schemeClr val="accent5"/>
          </a:solidFill>
          <a:ln w="57150">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solidFill>
                  <a:schemeClr val="bg1"/>
                </a:solidFill>
                <a:latin typeface="+mj-lt"/>
              </a:rPr>
              <a:t>Number and percentage of total school personnel who rated the behavior as (2) critical for student success</a:t>
            </a:r>
          </a:p>
        </p:txBody>
      </p:sp>
      <p:sp>
        <p:nvSpPr>
          <p:cNvPr id="16" name="Rectangle 15">
            <a:extLst>
              <a:ext uri="{FF2B5EF4-FFF2-40B4-BE49-F238E27FC236}">
                <a16:creationId xmlns:a16="http://schemas.microsoft.com/office/drawing/2014/main" id="{53C06DFE-F882-530C-2D27-AEA506E03E6C}"/>
              </a:ext>
            </a:extLst>
          </p:cNvPr>
          <p:cNvSpPr/>
          <p:nvPr/>
        </p:nvSpPr>
        <p:spPr>
          <a:xfrm>
            <a:off x="0" y="6611594"/>
            <a:ext cx="10627112" cy="24640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 L., Oakes, W. P., &amp; Menzies, H. M. (2010).  </a:t>
            </a:r>
            <a:r>
              <a:rPr lang="en-US" sz="1000" i="1" dirty="0">
                <a:solidFill>
                  <a:schemeClr val="bg2"/>
                </a:solidFill>
                <a:ea typeface="ＭＳ Ｐゴシック" pitchFamily="34" charset="-128"/>
              </a:rPr>
              <a:t>Schoolwide Expectations Survey for Specific School Settings.</a:t>
            </a:r>
            <a:r>
              <a:rPr lang="en-US" sz="1000" dirty="0">
                <a:solidFill>
                  <a:schemeClr val="bg2"/>
                </a:solidFill>
                <a:ea typeface="ＭＳ Ｐゴシック" pitchFamily="34" charset="-128"/>
              </a:rPr>
              <a:t> Unpublished rating scale.</a:t>
            </a:r>
          </a:p>
        </p:txBody>
      </p:sp>
    </p:spTree>
    <p:custDataLst>
      <p:tags r:id="rId1"/>
    </p:custDataLst>
    <p:extLst>
      <p:ext uri="{BB962C8B-B14F-4D97-AF65-F5344CB8AC3E}">
        <p14:creationId xmlns:p14="http://schemas.microsoft.com/office/powerpoint/2010/main" val="23089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left)">
                                      <p:cBhvr>
                                        <p:cTn id="14" dur="500"/>
                                        <p:tgtEl>
                                          <p:spTgt spid="12"/>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ppt_x</p:attrName>
                                        </p:attrNameLst>
                                      </p:cBhvr>
                                      <p:tavLst>
                                        <p:tav tm="0">
                                          <p:val>
                                            <p:strVal val="#ppt_x+#ppt_w*1.125000"/>
                                          </p:val>
                                        </p:tav>
                                        <p:tav tm="100000">
                                          <p:val>
                                            <p:strVal val="#ppt_x"/>
                                          </p:val>
                                        </p:tav>
                                      </p:tavLst>
                                    </p:anim>
                                    <p:animEffect transition="in" filter="wipe(left)">
                                      <p:cBhvr>
                                        <p:cTn id="18" dur="500"/>
                                        <p:tgtEl>
                                          <p:spTgt spid="15"/>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69000">
              <a:schemeClr val="accent5">
                <a:lumMod val="0"/>
                <a:lumOff val="100000"/>
              </a:schemeClr>
            </a:gs>
            <a:gs pos="100000">
              <a:schemeClr val="accent5">
                <a:lumMod val="100000"/>
              </a:schemeClr>
            </a:gs>
          </a:gsLst>
          <a:lin ang="5400000" scaled="0"/>
          <a:tileRect/>
        </a:gradFill>
        <a:effectLst/>
      </p:bgPr>
    </p:bg>
    <p:spTree>
      <p:nvGrpSpPr>
        <p:cNvPr id="1" name=""/>
        <p:cNvGrpSpPr/>
        <p:nvPr/>
      </p:nvGrpSpPr>
      <p:grpSpPr>
        <a:xfrm>
          <a:off x="0" y="0"/>
          <a:ext cx="0" cy="0"/>
          <a:chOff x="0" y="0"/>
          <a:chExt cx="0" cy="0"/>
        </a:xfrm>
      </p:grpSpPr>
      <p:pic>
        <p:nvPicPr>
          <p:cNvPr id="6" name="Picture 5" descr="A picture containing object, measuring stick&#10;&#10;Description automatically generated" title="SESSS Report Cover">
            <a:extLst>
              <a:ext uri="{FF2B5EF4-FFF2-40B4-BE49-F238E27FC236}">
                <a16:creationId xmlns:a16="http://schemas.microsoft.com/office/drawing/2014/main" id="{86B3079B-EB02-4E88-87DD-D2832F39B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425" y="534942"/>
            <a:ext cx="4472636" cy="5788116"/>
          </a:xfrm>
          <a:prstGeom prst="rect">
            <a:avLst/>
          </a:prstGeom>
          <a:ln>
            <a:solidFill>
              <a:schemeClr val="tx1">
                <a:lumMod val="50000"/>
                <a:lumOff val="50000"/>
              </a:schemeClr>
            </a:solidFill>
          </a:ln>
          <a:effectLst>
            <a:outerShdw blurRad="292100" dir="13500000" sy="23000" kx="1200000" algn="br" rotWithShape="0">
              <a:prstClr val="black">
                <a:alpha val="10000"/>
              </a:prstClr>
            </a:outerShdw>
            <a:reflection blurRad="6350" stA="52000" endA="300" endPos="35000" dir="5400000" sy="-100000" algn="bl" rotWithShape="0"/>
          </a:effectLst>
        </p:spPr>
      </p:pic>
      <p:pic>
        <p:nvPicPr>
          <p:cNvPr id="2" name="Picture 47">
            <a:extLst>
              <a:ext uri="{FF2B5EF4-FFF2-40B4-BE49-F238E27FC236}">
                <a16:creationId xmlns:a16="http://schemas.microsoft.com/office/drawing/2014/main" id="{DD0D2827-EAC6-02CA-740D-E9A25B7993A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3" name="Picture 46">
            <a:extLst>
              <a:ext uri="{FF2B5EF4-FFF2-40B4-BE49-F238E27FC236}">
                <a16:creationId xmlns:a16="http://schemas.microsoft.com/office/drawing/2014/main" id="{1A8438FF-AF14-ABC9-8520-824E038C961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CFA97D20-B249-D527-2C0F-06D1B45170D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A619641F-996B-A97B-9BE5-537BD823E57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1D1E993F-354C-C655-64FE-E9770007268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3C6D80E3-6CAE-B854-5F84-856E453131D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1" name="Picture 40">
            <a:extLst>
              <a:ext uri="{FF2B5EF4-FFF2-40B4-BE49-F238E27FC236}">
                <a16:creationId xmlns:a16="http://schemas.microsoft.com/office/drawing/2014/main" id="{1FCA4042-F7DE-3A64-5198-1C5D8CEEC6B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2" name="Picture 39">
            <a:extLst>
              <a:ext uri="{FF2B5EF4-FFF2-40B4-BE49-F238E27FC236}">
                <a16:creationId xmlns:a16="http://schemas.microsoft.com/office/drawing/2014/main" id="{3E2199D9-FFFD-A09F-72BF-A7991D72D06E}"/>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3" name="Picture 38">
            <a:extLst>
              <a:ext uri="{FF2B5EF4-FFF2-40B4-BE49-F238E27FC236}">
                <a16:creationId xmlns:a16="http://schemas.microsoft.com/office/drawing/2014/main" id="{4E003273-B30E-4606-C343-DEB29E1266D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4" name="Picture 33">
            <a:extLst>
              <a:ext uri="{FF2B5EF4-FFF2-40B4-BE49-F238E27FC236}">
                <a16:creationId xmlns:a16="http://schemas.microsoft.com/office/drawing/2014/main" id="{AD439F60-1B29-B9AC-4950-774DE91628B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5" name="Picture 36">
            <a:extLst>
              <a:ext uri="{FF2B5EF4-FFF2-40B4-BE49-F238E27FC236}">
                <a16:creationId xmlns:a16="http://schemas.microsoft.com/office/drawing/2014/main" id="{296CC463-521B-F3E2-0F69-636EA197C5EC}"/>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2D3383F7-C4D7-F487-7A2D-4987ECE73DE7}"/>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grpSp>
        <p:nvGrpSpPr>
          <p:cNvPr id="4" name="Group 3">
            <a:extLst>
              <a:ext uri="{FF2B5EF4-FFF2-40B4-BE49-F238E27FC236}">
                <a16:creationId xmlns:a16="http://schemas.microsoft.com/office/drawing/2014/main" id="{BB7A972E-C9CD-F94C-AB06-2628559F75DD}"/>
              </a:ext>
            </a:extLst>
          </p:cNvPr>
          <p:cNvGrpSpPr/>
          <p:nvPr/>
        </p:nvGrpSpPr>
        <p:grpSpPr>
          <a:xfrm>
            <a:off x="2063559" y="1353271"/>
            <a:ext cx="3487539" cy="3408508"/>
            <a:chOff x="6463627" y="3190394"/>
            <a:chExt cx="2508639" cy="2669378"/>
          </a:xfrm>
        </p:grpSpPr>
        <p:pic>
          <p:nvPicPr>
            <p:cNvPr id="18" name="Picture 17" title="Sticky note">
              <a:extLst>
                <a:ext uri="{FF2B5EF4-FFF2-40B4-BE49-F238E27FC236}">
                  <a16:creationId xmlns:a16="http://schemas.microsoft.com/office/drawing/2014/main" id="{3E782D6A-DF82-9F48-89CF-6E3FFBAEEE7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216813">
              <a:off x="6463627" y="3409768"/>
              <a:ext cx="2473931" cy="2450004"/>
            </a:xfrm>
            <a:prstGeom prst="rect">
              <a:avLst/>
            </a:prstGeom>
            <a:effectLst/>
          </p:spPr>
        </p:pic>
        <p:pic>
          <p:nvPicPr>
            <p:cNvPr id="19" name="Picture 18" title="Push pin">
              <a:extLst>
                <a:ext uri="{FF2B5EF4-FFF2-40B4-BE49-F238E27FC236}">
                  <a16:creationId xmlns:a16="http://schemas.microsoft.com/office/drawing/2014/main" id="{9289AE25-A59D-0647-9CA5-95F3F4B6F704}"/>
                </a:ext>
              </a:extLst>
            </p:cNvPr>
            <p:cNvPicPr>
              <a:picLocks/>
            </p:cNvPicPr>
            <p:nvPr/>
          </p:nvPicPr>
          <p:blipFill>
            <a:blip r:embed="rId18" cstate="print">
              <a:grayscl/>
              <a:extLst>
                <a:ext uri="{28A0092B-C50C-407E-A947-70E740481C1C}">
                  <a14:useLocalDpi xmlns:a14="http://schemas.microsoft.com/office/drawing/2010/main"/>
                </a:ext>
              </a:extLst>
            </a:blip>
            <a:stretch>
              <a:fillRect/>
            </a:stretch>
          </p:blipFill>
          <p:spPr>
            <a:xfrm rot="21216813">
              <a:off x="6995776" y="3190394"/>
              <a:ext cx="1026991" cy="1056895"/>
            </a:xfrm>
            <a:prstGeom prst="rect">
              <a:avLst/>
            </a:prstGeom>
          </p:spPr>
        </p:pic>
        <p:sp>
          <p:nvSpPr>
            <p:cNvPr id="20" name="TextBox 19">
              <a:extLst>
                <a:ext uri="{FF2B5EF4-FFF2-40B4-BE49-F238E27FC236}">
                  <a16:creationId xmlns:a16="http://schemas.microsoft.com/office/drawing/2014/main" id="{6F229326-672E-B04C-9E5C-4B74D1F377DA}"/>
                </a:ext>
              </a:extLst>
            </p:cNvPr>
            <p:cNvSpPr txBox="1"/>
            <p:nvPr/>
          </p:nvSpPr>
          <p:spPr>
            <a:xfrm rot="21277406">
              <a:off x="6533866" y="4198951"/>
              <a:ext cx="2438400" cy="1373903"/>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Interpreting the SESSS</a:t>
              </a:r>
            </a:p>
            <a:p>
              <a:pPr algn="ctr"/>
              <a:endParaRPr lang="en-US" sz="800" dirty="0">
                <a:latin typeface="Arial" panose="020B0604020202020204" pitchFamily="34" charset="0"/>
                <a:cs typeface="Arial" panose="020B0604020202020204" pitchFamily="34" charset="0"/>
              </a:endParaRPr>
            </a:p>
            <a:p>
              <a:pPr algn="ctr"/>
              <a:r>
                <a:rPr lang="en-US" sz="2400" b="1" dirty="0">
                  <a:solidFill>
                    <a:schemeClr val="accent5"/>
                  </a:solidFill>
                  <a:latin typeface="Arial" panose="020B0604020202020204" pitchFamily="34" charset="0"/>
                  <a:cs typeface="Arial" panose="020B0604020202020204" pitchFamily="34" charset="0"/>
                </a:rPr>
                <a:t>10 minutes</a:t>
              </a:r>
            </a:p>
            <a:p>
              <a:pPr algn="ctr"/>
              <a:endParaRPr lang="en-US" sz="2000"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03047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fontScale="90000"/>
          </a:bodyPr>
          <a:lstStyle/>
          <a:p>
            <a:r>
              <a:rPr lang="en-US"/>
              <a:t>How will the Ci3T professional learning series assist us in meeting our goals, mission, and purpose? </a:t>
            </a:r>
          </a:p>
        </p:txBody>
      </p:sp>
      <p:sp>
        <p:nvSpPr>
          <p:cNvPr id="3" name="Text Placeholder 2"/>
          <p:cNvSpPr>
            <a:spLocks noGrp="1"/>
          </p:cNvSpPr>
          <p:nvPr>
            <p:ph type="body" idx="1"/>
          </p:nvPr>
        </p:nvSpPr>
        <p:spPr>
          <a:xfrm>
            <a:off x="831850" y="4589463"/>
            <a:ext cx="10515600" cy="1500187"/>
          </a:xfrm>
        </p:spPr>
        <p:txBody>
          <a:bodyPr/>
          <a:lstStyle/>
          <a:p>
            <a:r>
              <a:rPr lang="en-US" dirty="0"/>
              <a:t>Providing an Overview of the Ci3T Professional Learning Series </a:t>
            </a:r>
          </a:p>
        </p:txBody>
      </p:sp>
      <p:pic>
        <p:nvPicPr>
          <p:cNvPr id="5" name="Picture 4" title="3D person with binoculars illustration">
            <a:extLst>
              <a:ext uri="{FF2B5EF4-FFF2-40B4-BE49-F238E27FC236}">
                <a16:creationId xmlns:a16="http://schemas.microsoft.com/office/drawing/2014/main" id="{E3CA94DE-ADC1-A440-92C3-640F335E5CD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875" b="98828" l="1172" r="78047">
                        <a14:foregroundMark x1="51797" y1="76016" x2="63438" y2="81250"/>
                        <a14:foregroundMark x1="63438" y1="80938" x2="65234" y2="92266"/>
                        <a14:foregroundMark x1="34609" y1="78047" x2="17734" y2="78594"/>
                        <a14:foregroundMark x1="17734" y1="78281" x2="3516" y2="90547"/>
                        <a14:foregroundMark x1="53594" y1="75391" x2="77422" y2="77109"/>
                        <a14:foregroundMark x1="76563" y1="78047" x2="76250" y2="98438"/>
                        <a14:foregroundMark x1="60234" y1="77422" x2="51797" y2="69844"/>
                        <a14:foregroundMark x1="34063" y1="70781" x2="19219" y2="78047"/>
                        <a14:foregroundMark x1="47422" y1="66406" x2="52422" y2="61406"/>
                        <a14:foregroundMark x1="47188" y1="54844" x2="57578" y2="56328"/>
                        <a14:foregroundMark x1="63984" y1="57266" x2="77188" y2="70156"/>
                      </a14:backgroundRemoval>
                    </a14:imgEffect>
                  </a14:imgLayer>
                </a14:imgProps>
              </a:ext>
              <a:ext uri="{28A0092B-C50C-407E-A947-70E740481C1C}">
                <a14:useLocalDpi xmlns:a14="http://schemas.microsoft.com/office/drawing/2010/main" val="0"/>
              </a:ext>
            </a:extLst>
          </a:blip>
          <a:srcRect l="6430" t="5532" r="22271"/>
          <a:stretch/>
        </p:blipFill>
        <p:spPr>
          <a:xfrm flipH="1">
            <a:off x="9852390" y="3758084"/>
            <a:ext cx="2339610" cy="3099916"/>
          </a:xfrm>
          <a:prstGeom prst="rect">
            <a:avLst/>
          </a:prstGeom>
        </p:spPr>
      </p:pic>
    </p:spTree>
    <p:custDataLst>
      <p:tags r:id="rId1"/>
    </p:custDataLst>
    <p:extLst>
      <p:ext uri="{BB962C8B-B14F-4D97-AF65-F5344CB8AC3E}">
        <p14:creationId xmlns:p14="http://schemas.microsoft.com/office/powerpoint/2010/main" val="401352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365125"/>
            <a:ext cx="10515600" cy="1325563"/>
          </a:xfrm>
        </p:spPr>
        <p:txBody>
          <a:bodyPr>
            <a:normAutofit fontScale="90000"/>
          </a:bodyPr>
          <a:lstStyle/>
          <a:p>
            <a:r>
              <a:rPr lang="en-US" altLang="en-US" dirty="0"/>
              <a:t>Comprehensive, Integrated, Three-Tiered (Ci3T) Model of Prevention Professional Learning Series</a:t>
            </a:r>
          </a:p>
        </p:txBody>
      </p:sp>
      <p:sp>
        <p:nvSpPr>
          <p:cNvPr id="30727" name="Content Placeholder 2"/>
          <p:cNvSpPr>
            <a:spLocks noGrp="1"/>
          </p:cNvSpPr>
          <p:nvPr>
            <p:ph idx="1"/>
          </p:nvPr>
        </p:nvSpPr>
        <p:spPr>
          <a:xfrm>
            <a:off x="838200" y="2000249"/>
            <a:ext cx="10515600" cy="4176713"/>
          </a:xfrm>
        </p:spPr>
        <p:txBody>
          <a:bodyPr/>
          <a:lstStyle/>
          <a:p>
            <a:pPr marL="0" indent="0">
              <a:buNone/>
            </a:pPr>
            <a:r>
              <a:rPr lang="en-US" altLang="en-US" dirty="0"/>
              <a:t>Each school has selected a </a:t>
            </a:r>
            <a:r>
              <a:rPr lang="en-US" altLang="en-US" dirty="0">
                <a:solidFill>
                  <a:schemeClr val="tx2"/>
                </a:solidFill>
              </a:rPr>
              <a:t>Ci3T Leadership Team </a:t>
            </a:r>
            <a:r>
              <a:rPr lang="en-US" altLang="en-US" dirty="0"/>
              <a:t>to attend Ci3T training this year. Only team members are asked to attend the trainings.</a:t>
            </a:r>
          </a:p>
        </p:txBody>
      </p:sp>
      <p:sp>
        <p:nvSpPr>
          <p:cNvPr id="10" name="Rounded Rectangle 9"/>
          <p:cNvSpPr/>
          <p:nvPr/>
        </p:nvSpPr>
        <p:spPr bwMode="auto">
          <a:xfrm>
            <a:off x="838200" y="3405128"/>
            <a:ext cx="7820025" cy="495300"/>
          </a:xfrm>
          <a:prstGeom prst="roundRect">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defRPr/>
            </a:pPr>
            <a:r>
              <a:rPr lang="en-US" sz="2400" dirty="0">
                <a:solidFill>
                  <a:schemeClr val="bg1"/>
                </a:solidFill>
              </a:rPr>
              <a:t>Ci3T Professional Learning Series Traditional Timeline </a:t>
            </a:r>
          </a:p>
        </p:txBody>
      </p:sp>
      <p:graphicFrame>
        <p:nvGraphicFramePr>
          <p:cNvPr id="8" name="Diagram 18">
            <a:extLst>
              <a:ext uri="{FF2B5EF4-FFF2-40B4-BE49-F238E27FC236}">
                <a16:creationId xmlns:a16="http://schemas.microsoft.com/office/drawing/2014/main" id="{4746D5BD-5022-CDCD-686C-DE2614689F61}"/>
              </a:ext>
            </a:extLst>
          </p:cNvPr>
          <p:cNvGraphicFramePr/>
          <p:nvPr>
            <p:extLst>
              <p:ext uri="{D42A27DB-BD31-4B8C-83A1-F6EECF244321}">
                <p14:modId xmlns:p14="http://schemas.microsoft.com/office/powerpoint/2010/main" val="1438177900"/>
              </p:ext>
            </p:extLst>
          </p:nvPr>
        </p:nvGraphicFramePr>
        <p:xfrm>
          <a:off x="2152651" y="3850217"/>
          <a:ext cx="8062912"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5">
            <a:extLst>
              <a:ext uri="{FF2B5EF4-FFF2-40B4-BE49-F238E27FC236}">
                <a16:creationId xmlns:a16="http://schemas.microsoft.com/office/drawing/2014/main" id="{BEB71C7D-423E-FF09-B9C3-2732062DA86E}"/>
              </a:ext>
            </a:extLst>
          </p:cNvPr>
          <p:cNvSpPr txBox="1">
            <a:spLocks noChangeArrowheads="1"/>
          </p:cNvSpPr>
          <p:nvPr/>
        </p:nvSpPr>
        <p:spPr bwMode="auto">
          <a:xfrm>
            <a:off x="2184795" y="4190939"/>
            <a:ext cx="1125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altLang="en-US" sz="2000" b="1" kern="0" dirty="0">
                <a:solidFill>
                  <a:srgbClr val="292929"/>
                </a:solidFill>
                <a:latin typeface="Calibri" pitchFamily="34" charset="0"/>
              </a:rPr>
              <a:t>November</a:t>
            </a:r>
            <a:endPar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endParaRPr>
          </a:p>
        </p:txBody>
      </p:sp>
      <p:sp>
        <p:nvSpPr>
          <p:cNvPr id="3" name="TextBox 6">
            <a:extLst>
              <a:ext uri="{FF2B5EF4-FFF2-40B4-BE49-F238E27FC236}">
                <a16:creationId xmlns:a16="http://schemas.microsoft.com/office/drawing/2014/main" id="{CCD9E123-32D9-42F1-4468-3390B2AD3CA5}"/>
              </a:ext>
            </a:extLst>
          </p:cNvPr>
          <p:cNvSpPr txBox="1">
            <a:spLocks noChangeArrowheads="1"/>
          </p:cNvSpPr>
          <p:nvPr/>
        </p:nvSpPr>
        <p:spPr bwMode="auto">
          <a:xfrm>
            <a:off x="3605727" y="4190939"/>
            <a:ext cx="1096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December</a:t>
            </a:r>
          </a:p>
        </p:txBody>
      </p:sp>
      <p:sp>
        <p:nvSpPr>
          <p:cNvPr id="4" name="TextBox 7">
            <a:extLst>
              <a:ext uri="{FF2B5EF4-FFF2-40B4-BE49-F238E27FC236}">
                <a16:creationId xmlns:a16="http://schemas.microsoft.com/office/drawing/2014/main" id="{C95D823D-CA6A-0BE6-B86E-F9B33EE15917}"/>
              </a:ext>
            </a:extLst>
          </p:cNvPr>
          <p:cNvSpPr txBox="1">
            <a:spLocks noChangeArrowheads="1"/>
          </p:cNvSpPr>
          <p:nvPr/>
        </p:nvSpPr>
        <p:spPr bwMode="auto">
          <a:xfrm>
            <a:off x="5078592" y="4190939"/>
            <a:ext cx="82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January</a:t>
            </a:r>
          </a:p>
        </p:txBody>
      </p:sp>
      <p:sp>
        <p:nvSpPr>
          <p:cNvPr id="5" name="TextBox 8">
            <a:extLst>
              <a:ext uri="{FF2B5EF4-FFF2-40B4-BE49-F238E27FC236}">
                <a16:creationId xmlns:a16="http://schemas.microsoft.com/office/drawing/2014/main" id="{3F0C147F-0EB8-C284-64C0-E108F517D223}"/>
              </a:ext>
            </a:extLst>
          </p:cNvPr>
          <p:cNvSpPr txBox="1">
            <a:spLocks noChangeArrowheads="1"/>
          </p:cNvSpPr>
          <p:nvPr/>
        </p:nvSpPr>
        <p:spPr bwMode="auto">
          <a:xfrm>
            <a:off x="6404137" y="4190939"/>
            <a:ext cx="953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February</a:t>
            </a:r>
          </a:p>
        </p:txBody>
      </p:sp>
      <p:sp>
        <p:nvSpPr>
          <p:cNvPr id="6" name="TextBox 9">
            <a:extLst>
              <a:ext uri="{FF2B5EF4-FFF2-40B4-BE49-F238E27FC236}">
                <a16:creationId xmlns:a16="http://schemas.microsoft.com/office/drawing/2014/main" id="{D8348240-04E2-8D21-01CE-68683CC7F32A}"/>
              </a:ext>
            </a:extLst>
          </p:cNvPr>
          <p:cNvSpPr txBox="1">
            <a:spLocks noChangeArrowheads="1"/>
          </p:cNvSpPr>
          <p:nvPr/>
        </p:nvSpPr>
        <p:spPr bwMode="auto">
          <a:xfrm>
            <a:off x="7918094" y="4190939"/>
            <a:ext cx="740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April</a:t>
            </a:r>
          </a:p>
        </p:txBody>
      </p:sp>
      <p:sp>
        <p:nvSpPr>
          <p:cNvPr id="7" name="TextBox 10">
            <a:extLst>
              <a:ext uri="{FF2B5EF4-FFF2-40B4-BE49-F238E27FC236}">
                <a16:creationId xmlns:a16="http://schemas.microsoft.com/office/drawing/2014/main" id="{362E15CB-A2AF-F6ED-6915-B4695C0FC8A9}"/>
              </a:ext>
            </a:extLst>
          </p:cNvPr>
          <p:cNvSpPr txBox="1">
            <a:spLocks noChangeArrowheads="1"/>
          </p:cNvSpPr>
          <p:nvPr/>
        </p:nvSpPr>
        <p:spPr bwMode="auto">
          <a:xfrm>
            <a:off x="9368107" y="4190939"/>
            <a:ext cx="472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May</a:t>
            </a:r>
          </a:p>
        </p:txBody>
      </p:sp>
    </p:spTree>
    <p:custDataLst>
      <p:tags r:id="rId1"/>
    </p:custDataLst>
    <p:extLst>
      <p:ext uri="{BB962C8B-B14F-4D97-AF65-F5344CB8AC3E}">
        <p14:creationId xmlns:p14="http://schemas.microsoft.com/office/powerpoint/2010/main" val="3389956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0"/>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0DE66A2-4CFB-3948-8E76-BF9FA10E6CA7}"/>
              </a:ext>
            </a:extLst>
          </p:cNvPr>
          <p:cNvSpPr/>
          <p:nvPr/>
        </p:nvSpPr>
        <p:spPr>
          <a:xfrm>
            <a:off x="2162280" y="960612"/>
            <a:ext cx="1447695" cy="3782838"/>
          </a:xfrm>
          <a:prstGeom prst="roundRect">
            <a:avLst>
              <a:gd name="adj" fmla="val 13219"/>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title="Yellow highlight box around Session 1 homework">
            <a:extLst>
              <a:ext uri="{FF2B5EF4-FFF2-40B4-BE49-F238E27FC236}">
                <a16:creationId xmlns:a16="http://schemas.microsoft.com/office/drawing/2014/main" id="{435111F5-8D81-4D4C-8E23-F0E7748F5B8C}"/>
              </a:ext>
            </a:extLst>
          </p:cNvPr>
          <p:cNvSpPr/>
          <p:nvPr/>
        </p:nvSpPr>
        <p:spPr>
          <a:xfrm>
            <a:off x="2789307" y="4772025"/>
            <a:ext cx="1447694" cy="1733550"/>
          </a:xfrm>
          <a:prstGeom prst="roundRect">
            <a:avLst>
              <a:gd name="adj" fmla="val 4764"/>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99926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17 arrows illustrating motion to the right">
            <a:extLst>
              <a:ext uri="{FF2B5EF4-FFF2-40B4-BE49-F238E27FC236}">
                <a16:creationId xmlns:a16="http://schemas.microsoft.com/office/drawing/2014/main" id="{D6031A68-F50C-5640-93F3-94CCE85BC8F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tretch/>
        </p:blipFill>
        <p:spPr>
          <a:xfrm>
            <a:off x="0" y="768350"/>
            <a:ext cx="12192000" cy="54229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dirty="0"/>
              <a:t>Where do we go from here?  </a:t>
            </a:r>
          </a:p>
        </p:txBody>
      </p:sp>
      <p:sp>
        <p:nvSpPr>
          <p:cNvPr id="3" name="Text Placeholder 2"/>
          <p:cNvSpPr>
            <a:spLocks noGrp="1"/>
          </p:cNvSpPr>
          <p:nvPr>
            <p:ph type="body" idx="1"/>
          </p:nvPr>
        </p:nvSpPr>
        <p:spPr>
          <a:xfrm>
            <a:off x="831850" y="4589463"/>
            <a:ext cx="10515600" cy="1500187"/>
          </a:xfrm>
        </p:spPr>
        <p:txBody>
          <a:bodyPr/>
          <a:lstStyle/>
          <a:p>
            <a:r>
              <a:rPr lang="en-US" dirty="0"/>
              <a:t>Setting Goals for Your Ci3T Leadership Team and Faculty and Staff</a:t>
            </a:r>
          </a:p>
        </p:txBody>
      </p:sp>
    </p:spTree>
    <p:custDataLst>
      <p:tags r:id="rId1"/>
    </p:custDataLst>
    <p:extLst>
      <p:ext uri="{BB962C8B-B14F-4D97-AF65-F5344CB8AC3E}">
        <p14:creationId xmlns:p14="http://schemas.microsoft.com/office/powerpoint/2010/main" val="131595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National Concerns</a:t>
            </a:r>
          </a:p>
        </p:txBody>
      </p:sp>
      <p:sp>
        <p:nvSpPr>
          <p:cNvPr id="3" name="Content Placeholder 2"/>
          <p:cNvSpPr>
            <a:spLocks noGrp="1"/>
          </p:cNvSpPr>
          <p:nvPr>
            <p:ph idx="1"/>
          </p:nvPr>
        </p:nvSpPr>
        <p:spPr>
          <a:xfrm>
            <a:off x="838200" y="1825625"/>
            <a:ext cx="10515600" cy="4351338"/>
          </a:xfrm>
        </p:spPr>
        <p:txBody>
          <a:bodyPr>
            <a:noAutofit/>
          </a:bodyPr>
          <a:lstStyle/>
          <a:p>
            <a:r>
              <a:rPr lang="en-US" dirty="0"/>
              <a:t>Administrators and educators are faced with a number of challenges</a:t>
            </a:r>
          </a:p>
          <a:p>
            <a:pPr lvl="1"/>
            <a:r>
              <a:rPr lang="en-US" dirty="0"/>
              <a:t>Increasingly diverse population – cultural background, academic, behavioral, social skill sets </a:t>
            </a:r>
            <a:br>
              <a:rPr lang="en-US" dirty="0"/>
            </a:br>
            <a:r>
              <a:rPr lang="en-US" sz="1800" dirty="0">
                <a:solidFill>
                  <a:schemeClr val="bg2"/>
                </a:solidFill>
              </a:rPr>
              <a:t>(Lane, </a:t>
            </a:r>
            <a:r>
              <a:rPr lang="en-US" sz="1800" dirty="0" err="1">
                <a:solidFill>
                  <a:schemeClr val="bg2"/>
                </a:solidFill>
              </a:rPr>
              <a:t>Wehby</a:t>
            </a:r>
            <a:r>
              <a:rPr lang="en-US" sz="1800" dirty="0">
                <a:solidFill>
                  <a:schemeClr val="bg2"/>
                </a:solidFill>
              </a:rPr>
              <a:t>, &amp; Robertson, 2008)</a:t>
            </a:r>
            <a:endParaRPr lang="en-US" dirty="0">
              <a:solidFill>
                <a:schemeClr val="bg2"/>
              </a:solidFill>
            </a:endParaRPr>
          </a:p>
          <a:p>
            <a:pPr lvl="1"/>
            <a:r>
              <a:rPr lang="en-US" dirty="0"/>
              <a:t>Increasingly higher academic standards </a:t>
            </a:r>
            <a:br>
              <a:rPr lang="en-US" dirty="0"/>
            </a:br>
            <a:r>
              <a:rPr lang="en-US" sz="1800" dirty="0">
                <a:solidFill>
                  <a:schemeClr val="bg2"/>
                </a:solidFill>
              </a:rPr>
              <a:t>(e.g., Every Student Succeeds Act, 2015)</a:t>
            </a:r>
            <a:endParaRPr lang="en-US" dirty="0">
              <a:solidFill>
                <a:schemeClr val="bg2"/>
              </a:solidFill>
            </a:endParaRPr>
          </a:p>
          <a:p>
            <a:pPr lvl="1"/>
            <a:r>
              <a:rPr lang="en-US" dirty="0"/>
              <a:t>Accommodating students with exceptionalities in inclusive settings</a:t>
            </a:r>
            <a:br>
              <a:rPr lang="en-US" dirty="0"/>
            </a:br>
            <a:r>
              <a:rPr lang="en-US" sz="1800" dirty="0">
                <a:solidFill>
                  <a:schemeClr val="bg2"/>
                </a:solidFill>
              </a:rPr>
              <a:t>(MacMillian, Gresham, &amp; </a:t>
            </a:r>
            <a:r>
              <a:rPr lang="en-US" sz="1800" dirty="0" err="1">
                <a:solidFill>
                  <a:schemeClr val="bg2"/>
                </a:solidFill>
              </a:rPr>
              <a:t>Forness</a:t>
            </a:r>
            <a:r>
              <a:rPr lang="en-US" sz="1800" dirty="0">
                <a:solidFill>
                  <a:schemeClr val="bg2"/>
                </a:solidFill>
              </a:rPr>
              <a:t>, 1996; SWIFT Center, 2013) </a:t>
            </a:r>
          </a:p>
          <a:p>
            <a:pPr lvl="1"/>
            <a:r>
              <a:rPr lang="en-US" dirty="0"/>
              <a:t>Preventing the development of antisocial behavior</a:t>
            </a:r>
            <a:br>
              <a:rPr lang="en-US" dirty="0"/>
            </a:br>
            <a:r>
              <a:rPr lang="en-US" sz="1800" dirty="0">
                <a:solidFill>
                  <a:schemeClr val="bg2"/>
                </a:solidFill>
              </a:rPr>
              <a:t>(Satcher, 2001; Walker, Ramsey, &amp; Gresham, 2004)</a:t>
            </a:r>
          </a:p>
          <a:p>
            <a:pPr lvl="1"/>
            <a:r>
              <a:rPr lang="en-US" dirty="0"/>
              <a:t>Serving students with antisocial behavior </a:t>
            </a:r>
            <a:br>
              <a:rPr lang="en-US" dirty="0"/>
            </a:br>
            <a:r>
              <a:rPr lang="en-US" sz="1800" dirty="0">
                <a:solidFill>
                  <a:schemeClr val="bg2"/>
                </a:solidFill>
              </a:rPr>
              <a:t>(Walker, 2003)</a:t>
            </a:r>
            <a:endParaRPr lang="en-US" dirty="0">
              <a:solidFill>
                <a:schemeClr val="bg2"/>
              </a:solidFill>
            </a:endParaRPr>
          </a:p>
          <a:p>
            <a:endParaRPr lang="en-US" dirty="0"/>
          </a:p>
        </p:txBody>
      </p:sp>
      <p:sp>
        <p:nvSpPr>
          <p:cNvPr id="4" name="TextBox 3">
            <a:extLst>
              <a:ext uri="{FF2B5EF4-FFF2-40B4-BE49-F238E27FC236}">
                <a16:creationId xmlns:a16="http://schemas.microsoft.com/office/drawing/2014/main" id="{1B8F1F8A-0439-6F48-AA22-62A2556BB042}"/>
              </a:ext>
            </a:extLst>
          </p:cNvPr>
          <p:cNvSpPr txBox="1"/>
          <p:nvPr/>
        </p:nvSpPr>
        <p:spPr>
          <a:xfrm>
            <a:off x="0" y="6457890"/>
            <a:ext cx="11057641" cy="400110"/>
          </a:xfrm>
          <a:prstGeom prst="rect">
            <a:avLst/>
          </a:prstGeom>
          <a:noFill/>
        </p:spPr>
        <p:txBody>
          <a:bodyPr wrap="square" lIns="91440" tIns="45720" rIns="91440" bIns="45720" rtlCol="0" anchor="t">
            <a:spAutoFit/>
          </a:bodyPr>
          <a:lstStyle/>
          <a:p>
            <a:r>
              <a:rPr lang="en-US" sz="1000" dirty="0">
                <a:solidFill>
                  <a:schemeClr val="bg2"/>
                </a:solidFill>
                <a:ea typeface="ＭＳ Ｐゴシック"/>
              </a:rPr>
              <a:t>Source: Lane, K. L., Kalberg, J. R., &amp; Menzies, H. M. (2009). </a:t>
            </a:r>
            <a:r>
              <a:rPr lang="en-US" sz="1000" i="1" dirty="0">
                <a:solidFill>
                  <a:schemeClr val="bg2"/>
                </a:solidFill>
                <a:ea typeface="ＭＳ Ｐゴシック"/>
              </a:rPr>
              <a:t>Developing schoolwide programs to prevent and manage problem behaviors: A step-by-step approach</a:t>
            </a:r>
            <a:r>
              <a:rPr lang="en-US" sz="1000" dirty="0">
                <a:solidFill>
                  <a:schemeClr val="bg2"/>
                </a:solidFill>
                <a:ea typeface="ＭＳ Ｐゴシック"/>
              </a:rPr>
              <a:t>. New York: Guilford Press.</a:t>
            </a:r>
            <a:endParaRPr lang="en-US" sz="1000" dirty="0">
              <a:solidFill>
                <a:schemeClr val="bg2"/>
              </a:solidFill>
              <a:ea typeface="ＭＳ Ｐゴシック"/>
              <a:cs typeface="Arial"/>
            </a:endParaRPr>
          </a:p>
          <a:p>
            <a:r>
              <a:rPr lang="en-US" sz="1000" dirty="0">
                <a:solidFill>
                  <a:schemeClr val="bg2"/>
                </a:solidFill>
              </a:rPr>
              <a:t>National Center on Schoolwide Inclusive School Reform (The SWIFT Center). (2013). Research supporting SWIFT domains and features. Lawrence, KS: Author.</a:t>
            </a:r>
            <a:endParaRPr lang="en-US" sz="1000" dirty="0">
              <a:solidFill>
                <a:schemeClr val="bg2"/>
              </a:solidFill>
              <a:cs typeface="Arial"/>
            </a:endParaRPr>
          </a:p>
        </p:txBody>
      </p:sp>
    </p:spTree>
    <p:custDataLst>
      <p:tags r:id="rId1"/>
    </p:custDataLst>
    <p:extLst>
      <p:ext uri="{BB962C8B-B14F-4D97-AF65-F5344CB8AC3E}">
        <p14:creationId xmlns:p14="http://schemas.microsoft.com/office/powerpoint/2010/main" val="3712657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72583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art hitting the center of a dart board&#10;&#10;Description automatically generated" title="Target with dart in bullseye">
            <a:extLst>
              <a:ext uri="{FF2B5EF4-FFF2-40B4-BE49-F238E27FC236}">
                <a16:creationId xmlns:a16="http://schemas.microsoft.com/office/drawing/2014/main" id="{F0829947-3028-4C37-5DD9-130E26360D3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flipH="1">
            <a:off x="7738115" y="2162174"/>
            <a:ext cx="4774353" cy="5286481"/>
          </a:xfrm>
          <a:prstGeom prst="rect">
            <a:avLst/>
          </a:prstGeom>
        </p:spPr>
      </p:pic>
      <p:sp>
        <p:nvSpPr>
          <p:cNvPr id="2" name="Title 1">
            <a:extLst>
              <a:ext uri="{FF2B5EF4-FFF2-40B4-BE49-F238E27FC236}">
                <a16:creationId xmlns:a16="http://schemas.microsoft.com/office/drawing/2014/main" id="{AF6A13F3-3C48-5B7B-CB6F-92FF810270DC}"/>
              </a:ext>
            </a:extLst>
          </p:cNvPr>
          <p:cNvSpPr>
            <a:spLocks noGrp="1"/>
          </p:cNvSpPr>
          <p:nvPr>
            <p:ph type="title"/>
          </p:nvPr>
        </p:nvSpPr>
        <p:spPr>
          <a:xfrm>
            <a:off x="831850" y="1709738"/>
            <a:ext cx="10515600" cy="2852737"/>
          </a:xfrm>
        </p:spPr>
        <p:txBody>
          <a:bodyPr>
            <a:normAutofit fontScale="90000"/>
          </a:bodyPr>
          <a:lstStyle/>
          <a:p>
            <a:r>
              <a:rPr lang="en-US"/>
              <a:t>How will the Ci3T professional learning series assist us in meeting our goals, mission, and purpose? </a:t>
            </a:r>
          </a:p>
        </p:txBody>
      </p:sp>
      <p:sp>
        <p:nvSpPr>
          <p:cNvPr id="3" name="Text Placeholder 2">
            <a:extLst>
              <a:ext uri="{FF2B5EF4-FFF2-40B4-BE49-F238E27FC236}">
                <a16:creationId xmlns:a16="http://schemas.microsoft.com/office/drawing/2014/main" id="{5FCBB46F-79C2-BA42-420F-86FFE35CE1A3}"/>
              </a:ext>
            </a:extLst>
          </p:cNvPr>
          <p:cNvSpPr>
            <a:spLocks noGrp="1"/>
          </p:cNvSpPr>
          <p:nvPr>
            <p:ph type="body" idx="1"/>
          </p:nvPr>
        </p:nvSpPr>
        <p:spPr>
          <a:xfrm>
            <a:off x="831850" y="4589463"/>
            <a:ext cx="10515600" cy="1500187"/>
          </a:xfrm>
        </p:spPr>
        <p:txBody>
          <a:bodyPr vert="horz" lIns="91440" tIns="45720" rIns="91440" bIns="45720" rtlCol="0" anchor="t">
            <a:normAutofit/>
          </a:bodyPr>
          <a:lstStyle/>
          <a:p>
            <a:r>
              <a:rPr lang="en-US"/>
              <a:t>Providing an Overview of the Ci3T Professional Learning Series </a:t>
            </a:r>
          </a:p>
          <a:p>
            <a:endParaRPr lang="en-US"/>
          </a:p>
        </p:txBody>
      </p:sp>
    </p:spTree>
    <p:custDataLst>
      <p:tags r:id="rId1"/>
    </p:custDataLst>
    <p:extLst>
      <p:ext uri="{BB962C8B-B14F-4D97-AF65-F5344CB8AC3E}">
        <p14:creationId xmlns:p14="http://schemas.microsoft.com/office/powerpoint/2010/main" val="1902752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D4F79-65D3-62D9-1379-8A5A258C40C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B2A746E-F67E-0CD1-056B-D3B5A928CA24}"/>
              </a:ext>
            </a:extLst>
          </p:cNvPr>
          <p:cNvPicPr>
            <a:picLocks noChangeAspect="1"/>
          </p:cNvPicPr>
          <p:nvPr/>
        </p:nvPicPr>
        <p:blipFill>
          <a:blip r:embed="rId4"/>
          <a:srcRect/>
          <a:stretch/>
        </p:blipFill>
        <p:spPr>
          <a:xfrm>
            <a:off x="1747682" y="1842557"/>
            <a:ext cx="1833178" cy="1590104"/>
          </a:xfrm>
          <a:prstGeom prst="rect">
            <a:avLst/>
          </a:prstGeom>
        </p:spPr>
      </p:pic>
      <p:sp>
        <p:nvSpPr>
          <p:cNvPr id="2" name="Title 1">
            <a:extLst>
              <a:ext uri="{FF2B5EF4-FFF2-40B4-BE49-F238E27FC236}">
                <a16:creationId xmlns:a16="http://schemas.microsoft.com/office/drawing/2014/main" id="{60F9B0F9-1466-DD7D-2C08-E87AE1429548}"/>
              </a:ext>
            </a:extLst>
          </p:cNvPr>
          <p:cNvSpPr>
            <a:spLocks noGrp="1"/>
          </p:cNvSpPr>
          <p:nvPr>
            <p:ph type="title"/>
          </p:nvPr>
        </p:nvSpPr>
        <p:spPr>
          <a:xfrm>
            <a:off x="838200" y="365125"/>
            <a:ext cx="10515600" cy="1325563"/>
          </a:xfrm>
        </p:spPr>
        <p:txBody>
          <a:bodyPr>
            <a:normAutofit/>
          </a:bodyPr>
          <a:lstStyle/>
          <a:p>
            <a:r>
              <a:rPr lang="en-US"/>
              <a:t>Goals for this Planning Year</a:t>
            </a:r>
          </a:p>
        </p:txBody>
      </p:sp>
      <p:sp>
        <p:nvSpPr>
          <p:cNvPr id="3" name="Content Placeholder 2">
            <a:extLst>
              <a:ext uri="{FF2B5EF4-FFF2-40B4-BE49-F238E27FC236}">
                <a16:creationId xmlns:a16="http://schemas.microsoft.com/office/drawing/2014/main" id="{587F874E-4062-8633-DFF8-3B0728850913}"/>
              </a:ext>
            </a:extLst>
          </p:cNvPr>
          <p:cNvSpPr>
            <a:spLocks noGrp="1"/>
          </p:cNvSpPr>
          <p:nvPr>
            <p:ph idx="1"/>
          </p:nvPr>
        </p:nvSpPr>
        <p:spPr>
          <a:xfrm>
            <a:off x="748991" y="3525864"/>
            <a:ext cx="10515600" cy="3161655"/>
          </a:xfrm>
        </p:spPr>
        <p:txBody>
          <a:bodyPr>
            <a:noAutofit/>
          </a:bodyPr>
          <a:lstStyle/>
          <a:p>
            <a:pPr marL="0" indent="0">
              <a:buNone/>
            </a:pPr>
            <a:r>
              <a:rPr lang="en-US" dirty="0"/>
              <a:t>	</a:t>
            </a:r>
            <a:r>
              <a:rPr lang="en-US" dirty="0">
                <a:solidFill>
                  <a:schemeClr val="tx2"/>
                </a:solidFill>
              </a:rPr>
              <a:t>Understand			Design</a:t>
            </a:r>
          </a:p>
          <a:p>
            <a:pPr marL="0" indent="0">
              <a:buNone/>
            </a:pPr>
            <a:endParaRPr lang="en-US" sz="1200" dirty="0"/>
          </a:p>
          <a:p>
            <a:pPr marL="0" indent="0">
              <a:buNone/>
            </a:pPr>
            <a:r>
              <a:rPr lang="en-US" dirty="0"/>
              <a:t>Develop plans to</a:t>
            </a:r>
          </a:p>
          <a:p>
            <a:pPr lvl="1"/>
            <a:r>
              <a:rPr lang="en-US" dirty="0"/>
              <a:t>implement your Ci3T blueprint</a:t>
            </a:r>
          </a:p>
          <a:p>
            <a:pPr lvl="1"/>
            <a:r>
              <a:rPr lang="en-US" dirty="0"/>
              <a:t>leverage bridges and address barriers of implementation</a:t>
            </a:r>
          </a:p>
          <a:p>
            <a:pPr lvl="1"/>
            <a:r>
              <a:rPr lang="en-US" dirty="0"/>
              <a:t>have regular feedback loops from stakeholders</a:t>
            </a:r>
          </a:p>
          <a:p>
            <a:pPr lvl="1"/>
            <a:r>
              <a:rPr lang="en-US" dirty="0"/>
              <a:t>identify areas of additional professional learning for faculty and staff</a:t>
            </a:r>
          </a:p>
        </p:txBody>
      </p:sp>
      <p:pic>
        <p:nvPicPr>
          <p:cNvPr id="9" name="Picture 8" descr="Illustration of 3D person placing blueprint on wooden easle." title="Plans">
            <a:extLst>
              <a:ext uri="{FF2B5EF4-FFF2-40B4-BE49-F238E27FC236}">
                <a16:creationId xmlns:a16="http://schemas.microsoft.com/office/drawing/2014/main" id="{EECDBED9-70E7-7273-D79C-84B9BC0BF72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313" b="99063" l="30938" r="72188"/>
                    </a14:imgEffect>
                  </a14:imgLayer>
                </a14:imgProps>
              </a:ext>
              <a:ext uri="{28A0092B-C50C-407E-A947-70E740481C1C}">
                <a14:useLocalDpi xmlns:a14="http://schemas.microsoft.com/office/drawing/2010/main" val="0"/>
              </a:ext>
            </a:extLst>
          </a:blip>
          <a:srcRect l="30931" t="2710" r="25256"/>
          <a:stretch/>
        </p:blipFill>
        <p:spPr>
          <a:xfrm>
            <a:off x="10435083" y="2787277"/>
            <a:ext cx="1833177" cy="4070724"/>
          </a:xfrm>
          <a:prstGeom prst="rect">
            <a:avLst/>
          </a:prstGeom>
        </p:spPr>
      </p:pic>
      <p:pic>
        <p:nvPicPr>
          <p:cNvPr id="12" name="Picture 11" descr="Cover of a Ci3T implementation manual that shows a lion head mascot and read Lincoln Elementary School, School Year 2018-2019, Implementation Manual, Comprehensive integrated three-tiered (Ci3T) Model of Prevention." title="Implementation manual">
            <a:extLst>
              <a:ext uri="{FF2B5EF4-FFF2-40B4-BE49-F238E27FC236}">
                <a16:creationId xmlns:a16="http://schemas.microsoft.com/office/drawing/2014/main" id="{245EEECD-1074-E710-80E9-DE7FB9482D30}"/>
              </a:ext>
            </a:extLst>
          </p:cNvPr>
          <p:cNvPicPr>
            <a:picLocks noChangeAspect="1"/>
          </p:cNvPicPr>
          <p:nvPr/>
        </p:nvPicPr>
        <p:blipFill>
          <a:blip r:embed="rId7"/>
          <a:stretch>
            <a:fillRect/>
          </a:stretch>
        </p:blipFill>
        <p:spPr>
          <a:xfrm>
            <a:off x="6184034" y="1535153"/>
            <a:ext cx="1454204" cy="1893847"/>
          </a:xfrm>
          <a:prstGeom prst="rect">
            <a:avLst/>
          </a:prstGeom>
          <a:ln>
            <a:solidFill>
              <a:schemeClr val="tx1"/>
            </a:solidFill>
          </a:ln>
          <a:effectLst/>
        </p:spPr>
      </p:pic>
    </p:spTree>
    <p:custDataLst>
      <p:tags r:id="rId1"/>
    </p:custDataLst>
    <p:extLst>
      <p:ext uri="{BB962C8B-B14F-4D97-AF65-F5344CB8AC3E}">
        <p14:creationId xmlns:p14="http://schemas.microsoft.com/office/powerpoint/2010/main" val="3018032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Please Take a Minute to Get Organized</a:t>
            </a:r>
          </a:p>
        </p:txBody>
      </p:sp>
      <p:sp>
        <p:nvSpPr>
          <p:cNvPr id="5" name="Text Placeholder 5"/>
          <p:cNvSpPr>
            <a:spLocks noGrp="1"/>
          </p:cNvSpPr>
          <p:nvPr>
            <p:ph idx="1"/>
          </p:nvPr>
        </p:nvSpPr>
        <p:spPr>
          <a:xfrm>
            <a:off x="838200" y="1825624"/>
            <a:ext cx="10515600" cy="5032375"/>
          </a:xfrm>
        </p:spPr>
        <p:txBody>
          <a:bodyPr>
            <a:normAutofit lnSpcReduction="10000"/>
          </a:bodyPr>
          <a:lstStyle/>
          <a:p>
            <a:pPr marL="0" indent="0">
              <a:buNone/>
            </a:pPr>
            <a:r>
              <a:rPr lang="en-US" dirty="0"/>
              <a:t>Please stay until all materials are organized</a:t>
            </a:r>
          </a:p>
          <a:p>
            <a:endParaRPr lang="en-US" dirty="0"/>
          </a:p>
          <a:p>
            <a:pPr marL="0" indent="0">
              <a:buNone/>
            </a:pPr>
            <a:r>
              <a:rPr lang="en-US" dirty="0"/>
              <a:t>Place all materials in your table box:</a:t>
            </a:r>
          </a:p>
          <a:p>
            <a:pPr lvl="1">
              <a:buFont typeface="Wingdings" pitchFamily="2" charset="2"/>
              <a:buChar char="ü"/>
            </a:pPr>
            <a:r>
              <a:rPr lang="en-US" dirty="0"/>
              <a:t>Name badges</a:t>
            </a:r>
          </a:p>
          <a:p>
            <a:pPr lvl="1">
              <a:buFont typeface="Wingdings" pitchFamily="2" charset="2"/>
              <a:buChar char="ü"/>
            </a:pPr>
            <a:r>
              <a:rPr lang="en-US" dirty="0"/>
              <a:t>Role magnets</a:t>
            </a:r>
          </a:p>
          <a:p>
            <a:pPr lvl="1">
              <a:buFont typeface="Wingdings" pitchFamily="2" charset="2"/>
              <a:buChar char="ü"/>
            </a:pPr>
            <a:r>
              <a:rPr lang="en-US" dirty="0"/>
              <a:t>Table cards (CASEL, What Works Clearinghouse)</a:t>
            </a:r>
          </a:p>
          <a:p>
            <a:pPr lvl="1">
              <a:buFont typeface="Wingdings" pitchFamily="2" charset="2"/>
              <a:buChar char="ü"/>
            </a:pPr>
            <a:r>
              <a:rPr lang="en-US" dirty="0"/>
              <a:t>Extra postcards (take some with you!)</a:t>
            </a:r>
          </a:p>
          <a:p>
            <a:pPr lvl="1">
              <a:buFont typeface="Wingdings" pitchFamily="2" charset="2"/>
              <a:buChar char="ü"/>
            </a:pPr>
            <a:r>
              <a:rPr lang="en-US" dirty="0"/>
              <a:t>Clearly identify the </a:t>
            </a:r>
            <a:r>
              <a:rPr lang="en-US" b="1" dirty="0">
                <a:solidFill>
                  <a:schemeClr val="accent5"/>
                </a:solidFill>
              </a:rPr>
              <a:t>technology person </a:t>
            </a:r>
            <a:r>
              <a:rPr lang="en-US" dirty="0"/>
              <a:t>on your team in charge of keeping Dropbox / Google Drive organized (move old versions into Previous folder)</a:t>
            </a:r>
          </a:p>
          <a:p>
            <a:pPr lvl="2"/>
            <a:r>
              <a:rPr lang="en-US" dirty="0"/>
              <a:t>Consider saving docs with your school initials at the beginning and the date at the end of the file name</a:t>
            </a:r>
          </a:p>
          <a:p>
            <a:pPr lvl="2"/>
            <a:r>
              <a:rPr lang="en-US" dirty="0">
                <a:solidFill>
                  <a:schemeClr val="tx1"/>
                </a:solidFill>
              </a:rPr>
              <a:t>Example: </a:t>
            </a:r>
            <a:r>
              <a:rPr lang="en-US" dirty="0">
                <a:solidFill>
                  <a:srgbClr val="FF0000"/>
                </a:solidFill>
              </a:rPr>
              <a:t>P_LES</a:t>
            </a:r>
            <a:r>
              <a:rPr lang="en-US" dirty="0"/>
              <a:t>_Ci3T Blueprint A Primary (Tier 1) Plan_</a:t>
            </a:r>
            <a:r>
              <a:rPr lang="en-US" dirty="0">
                <a:solidFill>
                  <a:srgbClr val="FF0000"/>
                </a:solidFill>
              </a:rPr>
              <a:t>2026 11 19</a:t>
            </a:r>
          </a:p>
        </p:txBody>
      </p:sp>
      <p:pic>
        <p:nvPicPr>
          <p:cNvPr id="6146" name="Picture 2" descr="Thank you&#10;&#10;Sticky note with tape on corner and &quot;Thank you&quot; written on it">
            <a:extLst>
              <a:ext uri="{FF2B5EF4-FFF2-40B4-BE49-F238E27FC236}">
                <a16:creationId xmlns:a16="http://schemas.microsoft.com/office/drawing/2014/main" id="{98671814-00FD-60CE-EC32-4479970E6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787" y="1392973"/>
            <a:ext cx="2881299" cy="2988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1069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 and Preview</a:t>
            </a:r>
          </a:p>
        </p:txBody>
      </p:sp>
      <p:sp>
        <p:nvSpPr>
          <p:cNvPr id="3" name="Text Placeholder 2"/>
          <p:cNvSpPr>
            <a:spLocks noGrp="1"/>
          </p:cNvSpPr>
          <p:nvPr>
            <p:ph type="body" idx="1"/>
          </p:nvPr>
        </p:nvSpPr>
        <p:spPr>
          <a:noFill/>
          <a:ln>
            <a:noFill/>
          </a:ln>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en-US" sz="2800" dirty="0"/>
              <a:t>Today’s Review</a:t>
            </a:r>
          </a:p>
        </p:txBody>
      </p:sp>
      <p:sp>
        <p:nvSpPr>
          <p:cNvPr id="4" name="Content Placeholder 3"/>
          <p:cNvSpPr>
            <a:spLocks noGrp="1"/>
          </p:cNvSpPr>
          <p:nvPr>
            <p:ph sz="half" idx="2"/>
          </p:nvPr>
        </p:nvSpPr>
        <p:spPr>
          <a:xfrm>
            <a:off x="839788" y="2505074"/>
            <a:ext cx="5157787" cy="4352925"/>
          </a:xfrm>
        </p:spPr>
        <p:txBody>
          <a:bodyPr>
            <a:noAutofit/>
          </a:bodyPr>
          <a:lstStyle/>
          <a:p>
            <a:r>
              <a:rPr lang="en-US" sz="2400" dirty="0"/>
              <a:t>Gained an understanding of comprehensive, integrated, three-tiered models of prevention </a:t>
            </a:r>
          </a:p>
          <a:p>
            <a:r>
              <a:rPr lang="en-US" sz="2400" dirty="0"/>
              <a:t>Began to design primary plans:   </a:t>
            </a:r>
            <a:r>
              <a:rPr lang="en-US" sz="2400" b="1" dirty="0"/>
              <a:t>Ci3T Blueprint A Primary (Tier 1) Plan</a:t>
            </a:r>
          </a:p>
          <a:p>
            <a:r>
              <a:rPr lang="en-US" sz="2400" dirty="0"/>
              <a:t>Examined current concerns and teacher expectations </a:t>
            </a:r>
          </a:p>
          <a:p>
            <a:r>
              <a:rPr lang="en-US" sz="2400" dirty="0"/>
              <a:t>Reviewed Ci3T Professional Learning Series</a:t>
            </a:r>
          </a:p>
        </p:txBody>
      </p:sp>
      <p:sp>
        <p:nvSpPr>
          <p:cNvPr id="5" name="Text Placeholder 4"/>
          <p:cNvSpPr>
            <a:spLocks noGrp="1"/>
          </p:cNvSpPr>
          <p:nvPr>
            <p:ph type="body" sz="quarter" idx="3"/>
          </p:nvPr>
        </p:nvSpPr>
        <p:spPr>
          <a:noFill/>
          <a:ln>
            <a:noFill/>
          </a:ln>
        </p:spPr>
        <p:style>
          <a:lnRef idx="1">
            <a:schemeClr val="accent5"/>
          </a:lnRef>
          <a:fillRef idx="2">
            <a:schemeClr val="accent5"/>
          </a:fillRef>
          <a:effectRef idx="1">
            <a:schemeClr val="accent5"/>
          </a:effectRef>
          <a:fontRef idx="minor">
            <a:schemeClr val="dk1"/>
          </a:fontRef>
        </p:style>
        <p:txBody>
          <a:bodyPr>
            <a:noAutofit/>
          </a:bodyPr>
          <a:lstStyle/>
          <a:p>
            <a:pPr marL="0" indent="0">
              <a:buNone/>
            </a:pPr>
            <a:r>
              <a:rPr lang="en-US" sz="2800" dirty="0"/>
              <a:t>Next Session Preview</a:t>
            </a:r>
          </a:p>
        </p:txBody>
      </p:sp>
      <p:sp>
        <p:nvSpPr>
          <p:cNvPr id="6" name="Content Placeholder 5"/>
          <p:cNvSpPr>
            <a:spLocks noGrp="1"/>
          </p:cNvSpPr>
          <p:nvPr>
            <p:ph sz="quarter" idx="4"/>
          </p:nvPr>
        </p:nvSpPr>
        <p:spPr>
          <a:xfrm>
            <a:off x="6172200" y="2505075"/>
            <a:ext cx="5183188" cy="4352924"/>
          </a:xfrm>
        </p:spPr>
        <p:txBody>
          <a:bodyPr>
            <a:noAutofit/>
          </a:bodyPr>
          <a:lstStyle/>
          <a:p>
            <a:r>
              <a:rPr lang="en-US" sz="2400" dirty="0"/>
              <a:t>Schoolwide expectations:  academic, behavior and social skills</a:t>
            </a:r>
          </a:p>
          <a:p>
            <a:r>
              <a:rPr lang="en-US" sz="2400" dirty="0"/>
              <a:t>Ci3T scheduling for core instruction</a:t>
            </a:r>
          </a:p>
          <a:p>
            <a:r>
              <a:rPr lang="en-US" sz="2400" dirty="0"/>
              <a:t>Procedures for teaching primary (Tier 1) plans </a:t>
            </a:r>
          </a:p>
          <a:p>
            <a:r>
              <a:rPr lang="en-US" sz="2400" dirty="0"/>
              <a:t>Procedures for reinforcing primary (Tier 1) plans </a:t>
            </a:r>
          </a:p>
          <a:p>
            <a:r>
              <a:rPr lang="en-US" sz="2400" dirty="0"/>
              <a:t>Wisdom from currently implementing schools</a:t>
            </a:r>
          </a:p>
        </p:txBody>
      </p:sp>
    </p:spTree>
    <p:custDataLst>
      <p:tags r:id="rId1"/>
    </p:custDataLst>
    <p:extLst>
      <p:ext uri="{BB962C8B-B14F-4D97-AF65-F5344CB8AC3E}">
        <p14:creationId xmlns:p14="http://schemas.microsoft.com/office/powerpoint/2010/main" val="2906798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Homework</a:t>
            </a:r>
          </a:p>
        </p:txBody>
      </p:sp>
      <p:sp>
        <p:nvSpPr>
          <p:cNvPr id="3" name="Content Placeholder 2"/>
          <p:cNvSpPr>
            <a:spLocks noGrp="1"/>
          </p:cNvSpPr>
          <p:nvPr>
            <p:ph idx="1"/>
          </p:nvPr>
        </p:nvSpPr>
        <p:spPr>
          <a:xfrm>
            <a:off x="838200" y="1825625"/>
            <a:ext cx="9772650" cy="4351338"/>
          </a:xfrm>
        </p:spPr>
        <p:txBody>
          <a:bodyPr/>
          <a:lstStyle/>
          <a:p>
            <a:r>
              <a:rPr lang="en-US" dirty="0"/>
              <a:t>At your next faculty and staff meeting: </a:t>
            </a:r>
          </a:p>
          <a:p>
            <a:pPr lvl="1"/>
            <a:r>
              <a:rPr lang="en-US" dirty="0"/>
              <a:t>Show </a:t>
            </a:r>
            <a:r>
              <a:rPr lang="en-US" i="1" dirty="0"/>
              <a:t>Introduction Overview of the Ci3T Model of Prevention </a:t>
            </a:r>
            <a:r>
              <a:rPr lang="en-US" dirty="0"/>
              <a:t>video to faculty and staff to explain the three-tiered model: </a:t>
            </a:r>
            <a:r>
              <a:rPr lang="en-US" dirty="0">
                <a:hlinkClick r:id="rId4"/>
              </a:rPr>
              <a:t>https://www.ci3t.org/about</a:t>
            </a:r>
            <a:endParaRPr lang="en-US" dirty="0"/>
          </a:p>
          <a:p>
            <a:r>
              <a:rPr lang="en-US" dirty="0"/>
              <a:t>At your next Ci3T Leadership Team meeting: </a:t>
            </a:r>
          </a:p>
          <a:p>
            <a:pPr lvl="1"/>
            <a:r>
              <a:rPr lang="en-US" dirty="0"/>
              <a:t>Finalize mission and purpose statements on the </a:t>
            </a:r>
            <a:br>
              <a:rPr lang="en-US" dirty="0"/>
            </a:br>
            <a:r>
              <a:rPr lang="en-US" b="1" dirty="0"/>
              <a:t>Ci3T Blueprint A Primary (Tier 1) Plan</a:t>
            </a:r>
          </a:p>
          <a:p>
            <a:pPr lvl="1"/>
            <a:r>
              <a:rPr lang="en-US" dirty="0"/>
              <a:t>Put a copy of your school’s reactive plan in your Dropbox / Google Drive folder for the next session</a:t>
            </a:r>
          </a:p>
        </p:txBody>
      </p:sp>
      <p:pic>
        <p:nvPicPr>
          <p:cNvPr id="5" name="Picture 4" title="Clipboard with checkboxes and pencil on the side">
            <a:extLst>
              <a:ext uri="{FF2B5EF4-FFF2-40B4-BE49-F238E27FC236}">
                <a16:creationId xmlns:a16="http://schemas.microsoft.com/office/drawing/2014/main" id="{86EC96A2-477F-E94C-955D-025EE32D44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395573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National Concerns</a:t>
            </a:r>
          </a:p>
        </p:txBody>
      </p:sp>
      <p:sp>
        <p:nvSpPr>
          <p:cNvPr id="3" name="Content Placeholder 2"/>
          <p:cNvSpPr>
            <a:spLocks noGrp="1"/>
          </p:cNvSpPr>
          <p:nvPr>
            <p:ph idx="1"/>
          </p:nvPr>
        </p:nvSpPr>
        <p:spPr>
          <a:xfrm>
            <a:off x="1828800" y="1825625"/>
            <a:ext cx="9525000" cy="4351338"/>
          </a:xfrm>
        </p:spPr>
        <p:txBody>
          <a:bodyPr>
            <a:normAutofit/>
          </a:bodyPr>
          <a:lstStyle/>
          <a:p>
            <a:pPr marL="0" indent="0">
              <a:buNone/>
            </a:pPr>
            <a:r>
              <a:rPr lang="en-US" sz="2400" dirty="0"/>
              <a:t>Title IV of Improving America’s Schools Act (1994)</a:t>
            </a:r>
          </a:p>
          <a:p>
            <a:pPr marL="0" indent="0">
              <a:buNone/>
            </a:pPr>
            <a:r>
              <a:rPr lang="en-US" sz="2400" dirty="0"/>
              <a:t>Safe and Drug-Free Schools and Communities Act (1994)</a:t>
            </a:r>
          </a:p>
          <a:p>
            <a:pPr marL="0" indent="0">
              <a:buNone/>
            </a:pPr>
            <a:r>
              <a:rPr lang="en-US" sz="2400" dirty="0"/>
              <a:t>Gun-Free Schools Act (1994)</a:t>
            </a:r>
          </a:p>
          <a:p>
            <a:pPr marL="0" indent="0">
              <a:buNone/>
            </a:pPr>
            <a:endParaRPr lang="en-US" sz="2400" dirty="0"/>
          </a:p>
          <a:p>
            <a:pPr marL="0" indent="0">
              <a:buNone/>
            </a:pPr>
            <a:r>
              <a:rPr lang="en-US" sz="2400" dirty="0"/>
              <a:t>Surgeon General’s Report on Youth Violence (2001)</a:t>
            </a:r>
          </a:p>
          <a:p>
            <a:pPr marL="0" indent="0">
              <a:buNone/>
            </a:pPr>
            <a:endParaRPr lang="en-US" sz="2400" dirty="0"/>
          </a:p>
          <a:p>
            <a:pPr marL="0" indent="0">
              <a:buNone/>
            </a:pPr>
            <a:r>
              <a:rPr lang="en-US" sz="2400" dirty="0"/>
              <a:t>Individuals with Disabilities Education Improvement Act (IDEA; 2004)</a:t>
            </a:r>
          </a:p>
        </p:txBody>
      </p:sp>
      <p:sp>
        <p:nvSpPr>
          <p:cNvPr id="4" name="Rectangle 3"/>
          <p:cNvSpPr/>
          <p:nvPr/>
        </p:nvSpPr>
        <p:spPr>
          <a:xfrm>
            <a:off x="0" y="6576845"/>
            <a:ext cx="11084312" cy="281156"/>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 L., </a:t>
            </a:r>
            <a:r>
              <a:rPr lang="en-US" sz="1000" dirty="0" err="1">
                <a:solidFill>
                  <a:schemeClr val="bg2"/>
                </a:solidFill>
                <a:ea typeface="ＭＳ Ｐゴシック" pitchFamily="34" charset="-128"/>
              </a:rPr>
              <a:t>Kalberg</a:t>
            </a:r>
            <a:r>
              <a:rPr lang="en-US" sz="1000" dirty="0">
                <a:solidFill>
                  <a:schemeClr val="bg2"/>
                </a:solidFill>
                <a:ea typeface="ＭＳ Ｐゴシック" pitchFamily="34" charset="-128"/>
              </a:rPr>
              <a:t>, J. R., &amp; Menzies, H. M. (2009). </a:t>
            </a:r>
            <a:r>
              <a:rPr lang="en-US" sz="1000" i="1" dirty="0">
                <a:solidFill>
                  <a:schemeClr val="bg2"/>
                </a:solidFill>
                <a:ea typeface="ＭＳ Ｐゴシック" pitchFamily="34" charset="-128"/>
              </a:rPr>
              <a:t>Developing schoolwide programs to prevent and manage problem behaviors: A step-by-step approach</a:t>
            </a:r>
            <a:r>
              <a:rPr lang="en-US" sz="1000" dirty="0">
                <a:solidFill>
                  <a:schemeClr val="bg2"/>
                </a:solidFill>
                <a:ea typeface="ＭＳ Ｐゴシック" pitchFamily="34" charset="-128"/>
              </a:rPr>
              <a:t>. New York: Guilford Press.</a:t>
            </a:r>
          </a:p>
        </p:txBody>
      </p:sp>
      <p:grpSp>
        <p:nvGrpSpPr>
          <p:cNvPr id="5" name="Group 4">
            <a:extLst>
              <a:ext uri="{FF2B5EF4-FFF2-40B4-BE49-F238E27FC236}">
                <a16:creationId xmlns:a16="http://schemas.microsoft.com/office/drawing/2014/main" id="{A5BC9110-0498-3A73-B503-8DC85E5018FA}"/>
              </a:ext>
            </a:extLst>
          </p:cNvPr>
          <p:cNvGrpSpPr/>
          <p:nvPr/>
        </p:nvGrpSpPr>
        <p:grpSpPr>
          <a:xfrm>
            <a:off x="404917" y="1652086"/>
            <a:ext cx="1606951" cy="1572567"/>
            <a:chOff x="519217" y="1652086"/>
            <a:chExt cx="1606951" cy="1572567"/>
          </a:xfrm>
        </p:grpSpPr>
        <p:pic>
          <p:nvPicPr>
            <p:cNvPr id="9" name="Picture 8" descr="Image of the number zero in 3D, representing zero tolerance." title="Zero">
              <a:extLst>
                <a:ext uri="{FF2B5EF4-FFF2-40B4-BE49-F238E27FC236}">
                  <a16:creationId xmlns:a16="http://schemas.microsoft.com/office/drawing/2014/main" id="{79CC6E7B-6321-6A4A-AA24-65D22FAF0572}"/>
                </a:ext>
              </a:extLst>
            </p:cNvPr>
            <p:cNvPicPr>
              <a:picLocks noChangeAspect="1"/>
            </p:cNvPicPr>
            <p:nvPr/>
          </p:nvPicPr>
          <p:blipFill>
            <a:blip r:embed="rId4" cstate="print">
              <a:duotone>
                <a:prstClr val="black"/>
                <a:schemeClr val="tx2">
                  <a:tint val="45000"/>
                  <a:satMod val="400000"/>
                </a:schemeClr>
              </a:duotone>
              <a:alphaModFix amt="70000"/>
              <a:extLst>
                <a:ext uri="{28A0092B-C50C-407E-A947-70E740481C1C}">
                  <a14:useLocalDpi xmlns:a14="http://schemas.microsoft.com/office/drawing/2010/main" val="0"/>
                </a:ext>
              </a:extLst>
            </a:blip>
            <a:stretch>
              <a:fillRect/>
            </a:stretch>
          </p:blipFill>
          <p:spPr>
            <a:xfrm>
              <a:off x="553601" y="1652086"/>
              <a:ext cx="1572567" cy="1572567"/>
            </a:xfrm>
            <a:prstGeom prst="rect">
              <a:avLst/>
            </a:prstGeom>
          </p:spPr>
        </p:pic>
        <p:sp>
          <p:nvSpPr>
            <p:cNvPr id="13" name="Rectangle 12">
              <a:extLst>
                <a:ext uri="{FF2B5EF4-FFF2-40B4-BE49-F238E27FC236}">
                  <a16:creationId xmlns:a16="http://schemas.microsoft.com/office/drawing/2014/main" id="{AB61064F-D235-3C44-BA84-761CA8AB2F03}"/>
                </a:ext>
              </a:extLst>
            </p:cNvPr>
            <p:cNvSpPr/>
            <p:nvPr/>
          </p:nvSpPr>
          <p:spPr>
            <a:xfrm>
              <a:off x="519217" y="2215603"/>
              <a:ext cx="1572567" cy="369332"/>
            </a:xfrm>
            <a:prstGeom prst="rect">
              <a:avLst/>
            </a:prstGeom>
            <a:noFill/>
          </p:spPr>
          <p:txBody>
            <a:bodyPr wrap="square" lIns="91440" tIns="45720" rIns="91440" bIns="45720">
              <a:spAutoFit/>
            </a:bodyPr>
            <a:lstStyle/>
            <a:p>
              <a:pPr algn="ctr"/>
              <a:r>
                <a:rPr lang="en-US" sz="1800" b="1" cap="none" spc="50" dirty="0">
                  <a:ln w="9525" cmpd="sng">
                    <a:noFill/>
                    <a:prstDash val="solid"/>
                  </a:ln>
                  <a:solidFill>
                    <a:schemeClr val="accent5"/>
                  </a:solidFill>
                  <a:effectLst>
                    <a:glow rad="317500">
                      <a:schemeClr val="bg1">
                        <a:alpha val="45000"/>
                      </a:schemeClr>
                    </a:glow>
                  </a:effectLst>
                </a:rPr>
                <a:t>tolerance</a:t>
              </a:r>
            </a:p>
          </p:txBody>
        </p:sp>
      </p:grpSp>
      <p:sp>
        <p:nvSpPr>
          <p:cNvPr id="10" name="Rectangle 9" descr="Word art EBP: evidence-based practices" title="EBP">
            <a:extLst>
              <a:ext uri="{FF2B5EF4-FFF2-40B4-BE49-F238E27FC236}">
                <a16:creationId xmlns:a16="http://schemas.microsoft.com/office/drawing/2014/main" id="{16B91D4D-66E5-EB46-9E23-3152045C45A3}"/>
              </a:ext>
            </a:extLst>
          </p:cNvPr>
          <p:cNvSpPr/>
          <p:nvPr/>
        </p:nvSpPr>
        <p:spPr>
          <a:xfrm rot="21119818">
            <a:off x="-11958" y="3409607"/>
            <a:ext cx="2084000" cy="923330"/>
          </a:xfrm>
          <a:prstGeom prst="rect">
            <a:avLst/>
          </a:prstGeom>
          <a:noFill/>
        </p:spPr>
        <p:txBody>
          <a:bodyPr wrap="square" lIns="91440" tIns="45720" rIns="91440" bIns="45720">
            <a:spAutoFit/>
          </a:bodyPr>
          <a:lstStyle/>
          <a:p>
            <a:pPr algn="ctr"/>
            <a:r>
              <a:rPr lang="en-US" sz="5400" b="1" cap="none" spc="50" dirty="0">
                <a:ln w="9525" cmpd="sng">
                  <a:solidFill>
                    <a:schemeClr val="tx2"/>
                  </a:solidFill>
                  <a:prstDash val="solid"/>
                </a:ln>
                <a:solidFill>
                  <a:schemeClr val="bg1"/>
                </a:solidFill>
                <a:effectLst>
                  <a:glow rad="38100">
                    <a:schemeClr val="tx2">
                      <a:alpha val="40000"/>
                    </a:schemeClr>
                  </a:glow>
                </a:effectLst>
              </a:rPr>
              <a:t>EBP</a:t>
            </a:r>
          </a:p>
        </p:txBody>
      </p:sp>
      <p:pic>
        <p:nvPicPr>
          <p:cNvPr id="12" name="Picture 11" descr="Image of letters PBIS: positive behavioral interventions and supports" title="PBIS">
            <a:extLst>
              <a:ext uri="{FF2B5EF4-FFF2-40B4-BE49-F238E27FC236}">
                <a16:creationId xmlns:a16="http://schemas.microsoft.com/office/drawing/2014/main" id="{F1ED388C-4131-D94B-A760-D69B2AB32B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66349">
            <a:off x="339161" y="4542298"/>
            <a:ext cx="1419860" cy="478790"/>
          </a:xfrm>
          <a:prstGeom prst="rect">
            <a:avLst/>
          </a:prstGeom>
        </p:spPr>
      </p:pic>
    </p:spTree>
    <p:custDataLst>
      <p:tags r:id="rId1"/>
    </p:custDataLst>
    <p:extLst>
      <p:ext uri="{BB962C8B-B14F-4D97-AF65-F5344CB8AC3E}">
        <p14:creationId xmlns:p14="http://schemas.microsoft.com/office/powerpoint/2010/main" val="293068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51E6-3198-C26E-2607-9CCF10ACC2FB}"/>
              </a:ext>
            </a:extLst>
          </p:cNvPr>
          <p:cNvSpPr>
            <a:spLocks noGrp="1"/>
          </p:cNvSpPr>
          <p:nvPr>
            <p:ph type="title"/>
          </p:nvPr>
        </p:nvSpPr>
        <p:spPr>
          <a:xfrm>
            <a:off x="838200" y="354048"/>
            <a:ext cx="10515600" cy="1325563"/>
          </a:xfrm>
        </p:spPr>
        <p:txBody>
          <a:bodyPr/>
          <a:lstStyle/>
          <a:p>
            <a:r>
              <a:rPr lang="en-US" dirty="0"/>
              <a:t>National Concerns</a:t>
            </a:r>
          </a:p>
        </p:txBody>
      </p:sp>
      <p:sp>
        <p:nvSpPr>
          <p:cNvPr id="3" name="Content Placeholder 2">
            <a:extLst>
              <a:ext uri="{FF2B5EF4-FFF2-40B4-BE49-F238E27FC236}">
                <a16:creationId xmlns:a16="http://schemas.microsoft.com/office/drawing/2014/main" id="{66516C62-1BBA-9AF0-82DD-0937702673C2}"/>
              </a:ext>
            </a:extLst>
          </p:cNvPr>
          <p:cNvSpPr>
            <a:spLocks noGrp="1"/>
          </p:cNvSpPr>
          <p:nvPr>
            <p:ph idx="1"/>
          </p:nvPr>
        </p:nvSpPr>
        <p:spPr>
          <a:xfrm>
            <a:off x="838200" y="1825625"/>
            <a:ext cx="10030025" cy="4351338"/>
          </a:xfrm>
        </p:spPr>
        <p:txBody>
          <a:bodyPr vert="horz" lIns="91440" tIns="45720" rIns="91440" bIns="45720" rtlCol="0" anchor="t">
            <a:noAutofit/>
          </a:bodyPr>
          <a:lstStyle/>
          <a:p>
            <a:pPr marL="0" indent="0">
              <a:buNone/>
            </a:pPr>
            <a:r>
              <a:rPr lang="en-US" dirty="0"/>
              <a:t>According to the results of a 2021 high school youth risk behavior survey</a:t>
            </a:r>
          </a:p>
          <a:p>
            <a:pPr lvl="1">
              <a:buFont typeface="Arial" panose="020B0604020202020204" pitchFamily="34" charset="0"/>
              <a:buChar char="•"/>
            </a:pPr>
            <a:r>
              <a:rPr lang="en-US" dirty="0"/>
              <a:t>15.0% of students reported being bullied at school in the past year (17.0% of females; 12.8% of males)</a:t>
            </a:r>
          </a:p>
          <a:p>
            <a:pPr lvl="1">
              <a:buFont typeface="Arial" panose="020B0604020202020204" pitchFamily="34" charset="0"/>
              <a:buChar char="•"/>
            </a:pPr>
            <a:r>
              <a:rPr lang="en-US" dirty="0"/>
              <a:t>6.6% of students reported being threatened or injured with a weapon at school in the past year (5.9% of females; 7.0% of males)</a:t>
            </a:r>
          </a:p>
          <a:p>
            <a:pPr lvl="1">
              <a:buFont typeface="Arial" panose="020B0604020202020204" pitchFamily="34" charset="0"/>
              <a:buChar char="•"/>
            </a:pPr>
            <a:r>
              <a:rPr lang="en-US" dirty="0"/>
              <a:t>15.9% of students reported being cyber bullied through email, social media, websites, or texting in the past year (20.5% of females; 11.2% of males)</a:t>
            </a:r>
          </a:p>
          <a:p>
            <a:pPr lvl="1">
              <a:buFont typeface="Arial" panose="020B0604020202020204" pitchFamily="34" charset="0"/>
              <a:buChar char="•"/>
            </a:pPr>
            <a:r>
              <a:rPr lang="en-US" dirty="0"/>
              <a:t>8.6% of students did not attend school for at least one day in the month preceding the survey because they felt unsafe (10.5% of females; 6.6% of males)</a:t>
            </a:r>
          </a:p>
        </p:txBody>
      </p:sp>
      <p:sp>
        <p:nvSpPr>
          <p:cNvPr id="4" name="Rectangle 3">
            <a:extLst>
              <a:ext uri="{FF2B5EF4-FFF2-40B4-BE49-F238E27FC236}">
                <a16:creationId xmlns:a16="http://schemas.microsoft.com/office/drawing/2014/main" id="{B3B4FA49-330F-BE2C-CCEB-9D93B29C1402}"/>
              </a:ext>
            </a:extLst>
          </p:cNvPr>
          <p:cNvSpPr/>
          <p:nvPr/>
        </p:nvSpPr>
        <p:spPr>
          <a:xfrm>
            <a:off x="0" y="6377869"/>
            <a:ext cx="10156521" cy="480131"/>
          </a:xfrm>
          <a:prstGeom prst="rect">
            <a:avLst/>
          </a:prstGeom>
        </p:spPr>
        <p:txBody>
          <a:bodyPr wrap="square"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576"/>
              </a:spcBef>
            </a:pPr>
            <a:r>
              <a:rPr lang="en-US" sz="1000" dirty="0">
                <a:solidFill>
                  <a:schemeClr val="bg2"/>
                </a:solidFill>
                <a:ea typeface="ＭＳ Ｐゴシック" pitchFamily="34" charset="-128"/>
              </a:rPr>
              <a:t>Source: Centers for Disease Control and Prevention. 2021 Youth Risk Behavior Survey. Available at </a:t>
            </a:r>
            <a:r>
              <a:rPr lang="en-US" sz="1000" dirty="0" err="1">
                <a:solidFill>
                  <a:schemeClr val="bg2"/>
                </a:solidFill>
                <a:ea typeface="ＭＳ Ｐゴシック" pitchFamily="34" charset="-128"/>
              </a:rPr>
              <a:t>cdc.gov</a:t>
            </a:r>
            <a:endParaRPr lang="en-US" sz="1000" dirty="0">
              <a:solidFill>
                <a:schemeClr val="bg2"/>
              </a:solidFill>
              <a:ea typeface="ＭＳ Ｐゴシック" pitchFamily="34" charset="-128"/>
            </a:endParaRPr>
          </a:p>
        </p:txBody>
      </p:sp>
      <p:sp>
        <p:nvSpPr>
          <p:cNvPr id="8" name="Right Arrow 7">
            <a:extLst>
              <a:ext uri="{FF2B5EF4-FFF2-40B4-BE49-F238E27FC236}">
                <a16:creationId xmlns:a16="http://schemas.microsoft.com/office/drawing/2014/main" id="{C43251D8-8614-4BFB-C737-3FD49E1AC94E}"/>
              </a:ext>
            </a:extLst>
          </p:cNvPr>
          <p:cNvSpPr/>
          <p:nvPr/>
        </p:nvSpPr>
        <p:spPr>
          <a:xfrm rot="5400000">
            <a:off x="827574" y="2758870"/>
            <a:ext cx="344774" cy="329783"/>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2A8AAA0-4C2F-DFB7-914A-04F7A3C1723F}"/>
              </a:ext>
            </a:extLst>
          </p:cNvPr>
          <p:cNvSpPr/>
          <p:nvPr/>
        </p:nvSpPr>
        <p:spPr>
          <a:xfrm rot="16200000">
            <a:off x="827574" y="4147163"/>
            <a:ext cx="344774" cy="329783"/>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48F8E30-811C-804E-953C-206EF42EB0F9}"/>
              </a:ext>
            </a:extLst>
          </p:cNvPr>
          <p:cNvSpPr/>
          <p:nvPr/>
        </p:nvSpPr>
        <p:spPr>
          <a:xfrm rot="16200000">
            <a:off x="827574" y="5203734"/>
            <a:ext cx="344774" cy="329783"/>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a:extLst>
              <a:ext uri="{FF2B5EF4-FFF2-40B4-BE49-F238E27FC236}">
                <a16:creationId xmlns:a16="http://schemas.microsoft.com/office/drawing/2014/main" id="{DD38527A-D99F-E24E-A839-ACDED04ACDA8}"/>
              </a:ext>
            </a:extLst>
          </p:cNvPr>
          <p:cNvSpPr/>
          <p:nvPr/>
        </p:nvSpPr>
        <p:spPr>
          <a:xfrm>
            <a:off x="725641" y="3450341"/>
            <a:ext cx="548640" cy="274320"/>
          </a:xfrm>
          <a:prstGeom prst="lef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arge word BULLY with small text filling in each letter with examples such as tease, attack, trick, shame, shut-out, put-down, shun, torment, bait, etc." title="Bully">
            <a:extLst>
              <a:ext uri="{FF2B5EF4-FFF2-40B4-BE49-F238E27FC236}">
                <a16:creationId xmlns:a16="http://schemas.microsoft.com/office/drawing/2014/main" id="{66307DB9-59D8-3D55-B296-814822E3EEB6}"/>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l="3145" t="28017" r="3517" b="28098"/>
          <a:stretch/>
        </p:blipFill>
        <p:spPr>
          <a:xfrm rot="16200000">
            <a:off x="9715583" y="1248243"/>
            <a:ext cx="3634004" cy="1318831"/>
          </a:xfrm>
          <a:prstGeom prst="rect">
            <a:avLst/>
          </a:prstGeom>
        </p:spPr>
      </p:pic>
    </p:spTree>
    <p:custDataLst>
      <p:tags r:id="rId1"/>
    </p:custDataLst>
    <p:extLst>
      <p:ext uri="{BB962C8B-B14F-4D97-AF65-F5344CB8AC3E}">
        <p14:creationId xmlns:p14="http://schemas.microsoft.com/office/powerpoint/2010/main" val="208324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CURRENT_PLAYER_ID" val="universal"/>
  <p:tag name="ISPRING_PRESENTATION_COURSE_TITLE" val="Ci3T PL Series Session 1 2025 06 04"/>
  <p:tag name="ISPRING_FIRST_PUBLISH" val="1"/>
  <p:tag name="ISPRING_LMS_API_VERSION" val="SCORM 2004 (4th edition)"/>
  <p:tag name="ISPRING_ULTRA_SCORM_COURSE_ID" val="AAF98DB6-A1A7-4B38-AF04-C0DE77405A51"/>
  <p:tag name="ISPRING_CMI5_LAUNCH_METHOD" val="any window"/>
  <p:tag name="ISPRING_SCORM_REPORT_STATUS" val="0"/>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uFFFDs\uFFFD{4CE1CE1E-CAED-4E5A-BE9C-1202C70771F1}&quot;,&quot;C:\\Users\\djroye01\\University of Louisville\\ROYal Flush - Documents\\2019 Project ENHANCE\\2019 ENHANCE C2 YRS 2 3\\PL_Series\\PLS1\\pptx&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SUITE_ISPRING_CURRENT_GRADING_VERSION" val="v2"/>
  <p:tag name="ISPRING-SUITE_ISPRING_GRADING_SETTINGS_V2" val="{&quot;alternatives&quot;:[{&quot;slides&quot;:{&quot;slides_to_view&quot;:{&quot;percent&quot;:100},&quot;group_id&quot;:&quot;all slides&quot;},&quot;name&quot;:&quot;&quot;}]}"/>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47484A&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4D4D4D&quot;,&quot;opacity&quot;:1,&quot;type&quot;:&quot;SOLID&quot;},&quot;playerBackground&quot;:{&quot;color&quot;:&quot;#FFFFFF&quot;,&quot;opacity&quot;:1,&quot;type&quot;:&quot;SOLID&quot;},&quot;playerText&quot;:{&quot;color&quot;:&quot;#47484A&quot;,&quot;opacity&quot;:1,&quot;type&quot;:&quot;SOLID&quot;},&quot;primaryButtonBackground&quot;:{&quot;color&quot;:&quot;#2F4E6D&quot;,&quot;opacity&quot;:1,&quot;type&quot;:&quot;SOLID&quot;},&quot;primaryButtonBackgroundHover&quot;:{&quot;color&quot;:&quot;#2F4E6D&quot;,&quot;opacity&quot;:1,&quot;type&quot;:&quot;SOLID&quot;},&quot;primaryButtonBorder&quot;:{&quot;color&quot;:&quot;#2F4E6D&quot;,&quot;opacity&quot;:1,&quot;type&quot;:&quot;SOLID&quot;},&quot;primaryButtonBorderHover&quot;:{&quot;color&quot;:&quot;#2F4E6D&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47484A&quot;,&quot;opacity&quot;:0.10000000000000001,&quot;type&quot;:&quot;SOLID&quot;},&quot;secondaryButtonBorder&quot;:{&quot;color&quot;:&quot;#FFFFFF&quot;,&quot;opacity&quot;:1,&quot;type&quot;:&quot;SOLID&quot;},&quot;secondaryButtonBorderHover&quot;:{&quot;color&quot;:&quot;#47484A&quot;,&quot;opacity&quot;:0.10000000000000001,&quot;type&quot;:&quot;SOLID&quot;},&quot;secondaryButtonText&quot;:{&quot;color&quot;:&quot;#47484A&quot;,&quot;opacity&quot;:1,&quot;type&quot;:&quot;SOLID&quot;},&quot;secondaryButtonTextHover&quot;:{&quot;color&quot;:&quot;#47484A&quot;,&quot;opacity&quot;:1,&quot;type&quot;:&quot;SOLID&quot;}},&quot;controlPanel&quot;:{&quot;navigationMode&quot;:&quot;byStep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fals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true,&quot;courseTitleVisible&quot;:true,&quot;showLogo&quot;:false,&quot;visible&quot;:fals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4D4D4D&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builtin.presentation&quot;,&quot;playerLayoutFooter&quot;:&quot;slideNumber,goToPrev,goToNext&quot;,&quot;playerLayoutHeader&quot;:&quot;&quot;,&quot;playerLayoutHeaderButtonsPosition&quot;:&quo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teps&quot;,&quot;playerNavigationOnRestart&quot;:&quot;never&quot;,&quot;playerNavigationSaveAnimationStates&quot;:true,&quot;playerNavigationType&quot;:&quot;free&quot;,&quot;playerTheme&quot;:&quot;custom&quot;,&quot;playerThemeBorderRadius&quot;:10,&quot;playerThemeColorScheme&quot;:&quot;custom&quot;,&quot;playerThemeFont&quot;:&quot;Arial&quot;}}}"/>
  <p:tag name="ISPRING_ULTRA_SCORM_COURCE_TITLE" val="PLS11"/>
  <p:tag name="ISPRING_PRESENTATION_TITLE" val="PLS11"/>
</p:tagLst>
</file>

<file path=ppt/tags/tag10.xml><?xml version="1.0" encoding="utf-8"?>
<p:tagLst xmlns:a="http://schemas.openxmlformats.org/drawingml/2006/main" xmlns:r="http://schemas.openxmlformats.org/officeDocument/2006/relationships" xmlns:p="http://schemas.openxmlformats.org/presentationml/2006/main">
  <p:tag name="GENSWF_SLIDE_UID" val="{4823A78B-0A53-438E-9055-10930333F2F9}:1034"/>
</p:tagLst>
</file>

<file path=ppt/tags/tag11.xml><?xml version="1.0" encoding="utf-8"?>
<p:tagLst xmlns:a="http://schemas.openxmlformats.org/drawingml/2006/main" xmlns:r="http://schemas.openxmlformats.org/officeDocument/2006/relationships" xmlns:p="http://schemas.openxmlformats.org/presentationml/2006/main">
  <p:tag name="GENSWF_SLIDE_UID" val="{86CC4CD2-8647-4FF1-AF4B-0A8246EB9942}:1033"/>
</p:tagLst>
</file>

<file path=ppt/tags/tag12.xml><?xml version="1.0" encoding="utf-8"?>
<p:tagLst xmlns:a="http://schemas.openxmlformats.org/drawingml/2006/main" xmlns:r="http://schemas.openxmlformats.org/officeDocument/2006/relationships" xmlns:p="http://schemas.openxmlformats.org/presentationml/2006/main">
  <p:tag name="GENSWF_SLIDE_UID" val="{34213C5A-D2E6-4952-AD38-E40DC21B2825}:1018"/>
</p:tagLst>
</file>

<file path=ppt/tags/tag13.xml><?xml version="1.0" encoding="utf-8"?>
<p:tagLst xmlns:a="http://schemas.openxmlformats.org/drawingml/2006/main" xmlns:r="http://schemas.openxmlformats.org/officeDocument/2006/relationships" xmlns:p="http://schemas.openxmlformats.org/presentationml/2006/main">
  <p:tag name="GENSWF_SLIDE_UID" val="{E4434393-B21A-40BD-8FA0-FA9A7C361496}:1035"/>
</p:tagLst>
</file>

<file path=ppt/tags/tag14.xml><?xml version="1.0" encoding="utf-8"?>
<p:tagLst xmlns:a="http://schemas.openxmlformats.org/drawingml/2006/main" xmlns:r="http://schemas.openxmlformats.org/officeDocument/2006/relationships" xmlns:p="http://schemas.openxmlformats.org/presentationml/2006/main">
  <p:tag name="GENSWF_SLIDE_UID" val="{00390FD7-6CBE-4A77-9C25-F3CE372D033C}: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2ADAB038-7BCB-4BC7-8631-2CB4ECA5A2F7}: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130E8D1A-2B8B-4C04-A568-16B8C92ED9DA}: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08C5D0CE-67FD-4DAA-AF5C-285B347AD1F5}:1036"/>
</p:tagLst>
</file>

<file path=ppt/tags/tag18.xml><?xml version="1.0" encoding="utf-8"?>
<p:tagLst xmlns:a="http://schemas.openxmlformats.org/drawingml/2006/main" xmlns:r="http://schemas.openxmlformats.org/officeDocument/2006/relationships" xmlns:p="http://schemas.openxmlformats.org/presentationml/2006/main">
  <p:tag name="GENSWF_SLIDE_UID" val="{C8447409-3C64-4824-88DC-420FA7B384E4}: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EB360BB4-3F77-433C-890A-312920DE641F}:273"/>
</p:tagLst>
</file>

<file path=ppt/tags/tag2.xml><?xml version="1.0" encoding="utf-8"?>
<p:tagLst xmlns:a="http://schemas.openxmlformats.org/drawingml/2006/main" xmlns:r="http://schemas.openxmlformats.org/officeDocument/2006/relationships" xmlns:p="http://schemas.openxmlformats.org/presentationml/2006/main">
  <p:tag name="GENSWF_SLIDE_UID" val="{5634DE47-AE94-4D16-8AE8-A69D8E784673}: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1A33FB4-08AC-4CFD-B8DD-1837AD86888F}:1037"/>
</p:tagLst>
</file>

<file path=ppt/tags/tag21.xml><?xml version="1.0" encoding="utf-8"?>
<p:tagLst xmlns:a="http://schemas.openxmlformats.org/drawingml/2006/main" xmlns:r="http://schemas.openxmlformats.org/officeDocument/2006/relationships" xmlns:p="http://schemas.openxmlformats.org/presentationml/2006/main">
  <p:tag name="GENSWF_SLIDE_UID" val="{4CF8ED52-2D77-4194-B6C6-F067D5DEAF67}:275"/>
</p:tagLst>
</file>

<file path=ppt/tags/tag22.xml><?xml version="1.0" encoding="utf-8"?>
<p:tagLst xmlns:a="http://schemas.openxmlformats.org/drawingml/2006/main" xmlns:r="http://schemas.openxmlformats.org/officeDocument/2006/relationships" xmlns:p="http://schemas.openxmlformats.org/presentationml/2006/main">
  <p:tag name="GENSWF_SLIDE_UID" val="{A2C2F1F8-E841-474A-B620-A66DA5F3F09A}:276"/>
</p:tagLst>
</file>

<file path=ppt/tags/tag23.xml><?xml version="1.0" encoding="utf-8"?>
<p:tagLst xmlns:a="http://schemas.openxmlformats.org/drawingml/2006/main" xmlns:r="http://schemas.openxmlformats.org/officeDocument/2006/relationships" xmlns:p="http://schemas.openxmlformats.org/presentationml/2006/main">
  <p:tag name="GENSWF_SLIDE_UID" val="{F55C1952-296E-47A7-B954-B335A1E50443}: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C00F6E44-4763-4587-8445-16B370254692}:1039"/>
</p:tagLst>
</file>

<file path=ppt/tags/tag25.xml><?xml version="1.0" encoding="utf-8"?>
<p:tagLst xmlns:a="http://schemas.openxmlformats.org/drawingml/2006/main" xmlns:r="http://schemas.openxmlformats.org/officeDocument/2006/relationships" xmlns:p="http://schemas.openxmlformats.org/presentationml/2006/main">
  <p:tag name="GENSWF_SLIDE_UID" val="{B05EE2E4-C612-4B81-991E-F18B8EB41940}:279"/>
</p:tagLst>
</file>

<file path=ppt/tags/tag26.xml><?xml version="1.0" encoding="utf-8"?>
<p:tagLst xmlns:a="http://schemas.openxmlformats.org/drawingml/2006/main" xmlns:r="http://schemas.openxmlformats.org/officeDocument/2006/relationships" xmlns:p="http://schemas.openxmlformats.org/presentationml/2006/main">
  <p:tag name="GENSWF_SLIDE_UID" val="{EFCCDF2C-3994-4303-BF10-52EE033F7FE2}:280"/>
</p:tagLst>
</file>

<file path=ppt/tags/tag27.xml><?xml version="1.0" encoding="utf-8"?>
<p:tagLst xmlns:a="http://schemas.openxmlformats.org/drawingml/2006/main" xmlns:r="http://schemas.openxmlformats.org/officeDocument/2006/relationships" xmlns:p="http://schemas.openxmlformats.org/presentationml/2006/main">
  <p:tag name="GENSWF_SLIDE_UID" val="{AEA478ED-4729-4EFC-82AC-647C3998C0EB}:281"/>
</p:tagLst>
</file>

<file path=ppt/tags/tag28.xml><?xml version="1.0" encoding="utf-8"?>
<p:tagLst xmlns:a="http://schemas.openxmlformats.org/drawingml/2006/main" xmlns:r="http://schemas.openxmlformats.org/officeDocument/2006/relationships" xmlns:p="http://schemas.openxmlformats.org/presentationml/2006/main">
  <p:tag name="GENSWF_SLIDE_UID" val="{39C25D87-CA80-4645-B79D-025A546F3F05}:282"/>
</p:tagLst>
</file>

<file path=ppt/tags/tag29.xml><?xml version="1.0" encoding="utf-8"?>
<p:tagLst xmlns:a="http://schemas.openxmlformats.org/drawingml/2006/main" xmlns:r="http://schemas.openxmlformats.org/officeDocument/2006/relationships" xmlns:p="http://schemas.openxmlformats.org/presentationml/2006/main">
  <p:tag name="GENSWF_SLIDE_UID" val="{E7D504D3-915A-4AD2-ACD7-ECB0E93BB5B5}:283"/>
</p:tagLst>
</file>

<file path=ppt/tags/tag3.xml><?xml version="1.0" encoding="utf-8"?>
<p:tagLst xmlns:a="http://schemas.openxmlformats.org/drawingml/2006/main" xmlns:r="http://schemas.openxmlformats.org/officeDocument/2006/relationships" xmlns:p="http://schemas.openxmlformats.org/presentationml/2006/main">
  <p:tag name="GENSWF_SLIDE_UID" val="{A471D130-3121-4223-AB2F-A75BECBB0D88}:331"/>
</p:tagLst>
</file>

<file path=ppt/tags/tag30.xml><?xml version="1.0" encoding="utf-8"?>
<p:tagLst xmlns:a="http://schemas.openxmlformats.org/drawingml/2006/main" xmlns:r="http://schemas.openxmlformats.org/officeDocument/2006/relationships" xmlns:p="http://schemas.openxmlformats.org/presentationml/2006/main">
  <p:tag name="GENSWF_SLIDE_UID" val="{424D8EA8-0CCE-45AB-87E5-AD1AC9674008}:284"/>
</p:tagLst>
</file>

<file path=ppt/tags/tag31.xml><?xml version="1.0" encoding="utf-8"?>
<p:tagLst xmlns:a="http://schemas.openxmlformats.org/drawingml/2006/main" xmlns:r="http://schemas.openxmlformats.org/officeDocument/2006/relationships" xmlns:p="http://schemas.openxmlformats.org/presentationml/2006/main">
  <p:tag name="GENSWF_SLIDE_UID" val="{5141C2D0-CEB4-4736-A66C-B79DCBB2D213}:460"/>
</p:tagLst>
</file>

<file path=ppt/tags/tag32.xml><?xml version="1.0" encoding="utf-8"?>
<p:tagLst xmlns:a="http://schemas.openxmlformats.org/drawingml/2006/main" xmlns:r="http://schemas.openxmlformats.org/officeDocument/2006/relationships" xmlns:p="http://schemas.openxmlformats.org/presentationml/2006/main">
  <p:tag name="GENSWF_SLIDE_UID" val="{B49713AE-84BD-4D2C-90F8-E06D2F4ADD23}:461"/>
</p:tagLst>
</file>

<file path=ppt/tags/tag33.xml><?xml version="1.0" encoding="utf-8"?>
<p:tagLst xmlns:a="http://schemas.openxmlformats.org/drawingml/2006/main" xmlns:r="http://schemas.openxmlformats.org/officeDocument/2006/relationships" xmlns:p="http://schemas.openxmlformats.org/presentationml/2006/main">
  <p:tag name="GENSWF_SLIDE_UID" val="{EA67C992-707D-4B06-8BAB-ED9DA63EFC3C}:287"/>
</p:tagLst>
</file>

<file path=ppt/tags/tag34.xml><?xml version="1.0" encoding="utf-8"?>
<p:tagLst xmlns:a="http://schemas.openxmlformats.org/drawingml/2006/main" xmlns:r="http://schemas.openxmlformats.org/officeDocument/2006/relationships" xmlns:p="http://schemas.openxmlformats.org/presentationml/2006/main">
  <p:tag name="GENSWF_SLIDE_UID" val="{2333813E-332E-401B-ACE6-F15A84D6EC54}:326"/>
</p:tagLst>
</file>

<file path=ppt/tags/tag35.xml><?xml version="1.0" encoding="utf-8"?>
<p:tagLst xmlns:a="http://schemas.openxmlformats.org/drawingml/2006/main" xmlns:r="http://schemas.openxmlformats.org/officeDocument/2006/relationships" xmlns:p="http://schemas.openxmlformats.org/presentationml/2006/main">
  <p:tag name="GENSWF_SLIDE_UID" val="{223F79E9-574F-494E-8694-75F4A98F17B0}:289"/>
</p:tagLst>
</file>

<file path=ppt/tags/tag36.xml><?xml version="1.0" encoding="utf-8"?>
<p:tagLst xmlns:a="http://schemas.openxmlformats.org/drawingml/2006/main" xmlns:r="http://schemas.openxmlformats.org/officeDocument/2006/relationships" xmlns:p="http://schemas.openxmlformats.org/presentationml/2006/main">
  <p:tag name="GENSWF_SLIDE_UID" val="{C03265EE-4EEC-475D-B434-C7FBDCE03763}:290"/>
</p:tagLst>
</file>

<file path=ppt/tags/tag37.xml><?xml version="1.0" encoding="utf-8"?>
<p:tagLst xmlns:a="http://schemas.openxmlformats.org/drawingml/2006/main" xmlns:r="http://schemas.openxmlformats.org/officeDocument/2006/relationships" xmlns:p="http://schemas.openxmlformats.org/presentationml/2006/main">
  <p:tag name="GENSWF_SLIDE_UID" val="{0030429B-120A-4704-809C-D7F5EB566E21}:291"/>
</p:tagLst>
</file>

<file path=ppt/tags/tag38.xml><?xml version="1.0" encoding="utf-8"?>
<p:tagLst xmlns:a="http://schemas.openxmlformats.org/drawingml/2006/main" xmlns:r="http://schemas.openxmlformats.org/officeDocument/2006/relationships" xmlns:p="http://schemas.openxmlformats.org/presentationml/2006/main">
  <p:tag name="GENSWF_SLIDE_UID" val="{899F4CE3-AF93-4AC5-8F7C-3F28982AB6AC}:292"/>
</p:tagLst>
</file>

<file path=ppt/tags/tag39.xml><?xml version="1.0" encoding="utf-8"?>
<p:tagLst xmlns:a="http://schemas.openxmlformats.org/drawingml/2006/main" xmlns:r="http://schemas.openxmlformats.org/officeDocument/2006/relationships" xmlns:p="http://schemas.openxmlformats.org/presentationml/2006/main">
  <p:tag name="GENSWF_SLIDE_UID" val="{C7D45B3B-B0F3-4568-B30D-EFEEE30F0547}:293"/>
</p:tagLst>
</file>

<file path=ppt/tags/tag4.xml><?xml version="1.0" encoding="utf-8"?>
<p:tagLst xmlns:a="http://schemas.openxmlformats.org/drawingml/2006/main" xmlns:r="http://schemas.openxmlformats.org/officeDocument/2006/relationships" xmlns:p="http://schemas.openxmlformats.org/presentationml/2006/main">
  <p:tag name="GENSWF_SLIDE_UID" val="{B7CE63DF-63C4-4874-8BA0-8C2E82EF2820}:259"/>
</p:tagLst>
</file>

<file path=ppt/tags/tag40.xml><?xml version="1.0" encoding="utf-8"?>
<p:tagLst xmlns:a="http://schemas.openxmlformats.org/drawingml/2006/main" xmlns:r="http://schemas.openxmlformats.org/officeDocument/2006/relationships" xmlns:p="http://schemas.openxmlformats.org/presentationml/2006/main">
  <p:tag name="GENSWF_SLIDE_UID" val="{790803BD-8A6F-4104-9959-7070F4A90A97}:294"/>
</p:tagLst>
</file>

<file path=ppt/tags/tag41.xml><?xml version="1.0" encoding="utf-8"?>
<p:tagLst xmlns:a="http://schemas.openxmlformats.org/drawingml/2006/main" xmlns:r="http://schemas.openxmlformats.org/officeDocument/2006/relationships" xmlns:p="http://schemas.openxmlformats.org/presentationml/2006/main">
  <p:tag name="GENSWF_SLIDE_UID" val="{6907FB2E-AD3E-48C1-8625-747FE763A2A4}:295"/>
</p:tagLst>
</file>

<file path=ppt/tags/tag42.xml><?xml version="1.0" encoding="utf-8"?>
<p:tagLst xmlns:a="http://schemas.openxmlformats.org/drawingml/2006/main" xmlns:r="http://schemas.openxmlformats.org/officeDocument/2006/relationships" xmlns:p="http://schemas.openxmlformats.org/presentationml/2006/main">
  <p:tag name="GENSWF_SLIDE_UID" val="{D3E0410C-C571-4B91-AAAC-2273823C645C}:296"/>
</p:tagLst>
</file>

<file path=ppt/tags/tag43.xml><?xml version="1.0" encoding="utf-8"?>
<p:tagLst xmlns:a="http://schemas.openxmlformats.org/drawingml/2006/main" xmlns:r="http://schemas.openxmlformats.org/officeDocument/2006/relationships" xmlns:p="http://schemas.openxmlformats.org/presentationml/2006/main">
  <p:tag name="GENSWF_SLIDE_UID" val="{38DF30B9-DEC9-4A60-8D16-3348559BBA6E}:297"/>
</p:tagLst>
</file>

<file path=ppt/tags/tag44.xml><?xml version="1.0" encoding="utf-8"?>
<p:tagLst xmlns:a="http://schemas.openxmlformats.org/drawingml/2006/main" xmlns:r="http://schemas.openxmlformats.org/officeDocument/2006/relationships" xmlns:p="http://schemas.openxmlformats.org/presentationml/2006/main">
  <p:tag name="GENSWF_SLIDE_UID" val="{0D80FC79-83AB-43F1-847E-593C64B519EF}:298"/>
</p:tagLst>
</file>

<file path=ppt/tags/tag45.xml><?xml version="1.0" encoding="utf-8"?>
<p:tagLst xmlns:a="http://schemas.openxmlformats.org/drawingml/2006/main" xmlns:r="http://schemas.openxmlformats.org/officeDocument/2006/relationships" xmlns:p="http://schemas.openxmlformats.org/presentationml/2006/main">
  <p:tag name="GENSWF_SLIDE_UID" val="{0E834C00-A64D-4003-921D-94312C4197C7}:462"/>
</p:tagLst>
</file>

<file path=ppt/tags/tag46.xml><?xml version="1.0" encoding="utf-8"?>
<p:tagLst xmlns:a="http://schemas.openxmlformats.org/drawingml/2006/main" xmlns:r="http://schemas.openxmlformats.org/officeDocument/2006/relationships" xmlns:p="http://schemas.openxmlformats.org/presentationml/2006/main">
  <p:tag name="GENSWF_SLIDE_UID" val="{68FEE437-C20E-47B8-8459-09B70AB8BA0C}:300"/>
</p:tagLst>
</file>

<file path=ppt/tags/tag47.xml><?xml version="1.0" encoding="utf-8"?>
<p:tagLst xmlns:a="http://schemas.openxmlformats.org/drawingml/2006/main" xmlns:r="http://schemas.openxmlformats.org/officeDocument/2006/relationships" xmlns:p="http://schemas.openxmlformats.org/presentationml/2006/main">
  <p:tag name="GENSWF_SLIDE_UID" val="{0A03B91C-F363-40A9-95C4-EC91D50DAD3C}:301"/>
</p:tagLst>
</file>

<file path=ppt/tags/tag48.xml><?xml version="1.0" encoding="utf-8"?>
<p:tagLst xmlns:a="http://schemas.openxmlformats.org/drawingml/2006/main" xmlns:r="http://schemas.openxmlformats.org/officeDocument/2006/relationships" xmlns:p="http://schemas.openxmlformats.org/presentationml/2006/main">
  <p:tag name="GENSWF_SLIDE_UID" val="{020DC390-8E02-4C5C-BB94-CB5A3E9798EE}:302"/>
</p:tagLst>
</file>

<file path=ppt/tags/tag49.xml><?xml version="1.0" encoding="utf-8"?>
<p:tagLst xmlns:a="http://schemas.openxmlformats.org/drawingml/2006/main" xmlns:r="http://schemas.openxmlformats.org/officeDocument/2006/relationships" xmlns:p="http://schemas.openxmlformats.org/presentationml/2006/main">
  <p:tag name="GENSWF_SLIDE_UID" val="{F7E393A3-E0AF-4D81-ADB4-8520CF139FD7}:303"/>
</p:tagLst>
</file>

<file path=ppt/tags/tag5.xml><?xml version="1.0" encoding="utf-8"?>
<p:tagLst xmlns:a="http://schemas.openxmlformats.org/drawingml/2006/main" xmlns:r="http://schemas.openxmlformats.org/officeDocument/2006/relationships" xmlns:p="http://schemas.openxmlformats.org/presentationml/2006/main">
  <p:tag name="GENSWF_SLIDE_UID" val="{B7CE63DF-63C4-4874-8BA0-8C2E82EF2820}: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8B4FCA90-8EA2-4E46-AFDF-C4C38464C3EC}:266"/>
</p:tagLst>
</file>

<file path=ppt/tags/tag51.xml><?xml version="1.0" encoding="utf-8"?>
<p:tagLst xmlns:a="http://schemas.openxmlformats.org/drawingml/2006/main" xmlns:r="http://schemas.openxmlformats.org/officeDocument/2006/relationships" xmlns:p="http://schemas.openxmlformats.org/presentationml/2006/main">
  <p:tag name="GENSWF_SLIDE_UID" val="{80652E65-050D-4115-A39A-3B8715407329}:1240"/>
</p:tagLst>
</file>

<file path=ppt/tags/tag52.xml><?xml version="1.0" encoding="utf-8"?>
<p:tagLst xmlns:a="http://schemas.openxmlformats.org/drawingml/2006/main" xmlns:r="http://schemas.openxmlformats.org/officeDocument/2006/relationships" xmlns:p="http://schemas.openxmlformats.org/presentationml/2006/main">
  <p:tag name="GENSWF_SLIDE_UID" val="{D5A99190-5100-4154-9A72-CB16881327AB}:328"/>
</p:tagLst>
</file>

<file path=ppt/tags/tag53.xml><?xml version="1.0" encoding="utf-8"?>
<p:tagLst xmlns:a="http://schemas.openxmlformats.org/drawingml/2006/main" xmlns:r="http://schemas.openxmlformats.org/officeDocument/2006/relationships" xmlns:p="http://schemas.openxmlformats.org/presentationml/2006/main">
  <p:tag name="GENSWF_SLIDE_UID" val="{AC1DD179-CDA8-4C8C-9528-937DE0B5B171}:307"/>
</p:tagLst>
</file>

<file path=ppt/tags/tag54.xml><?xml version="1.0" encoding="utf-8"?>
<p:tagLst xmlns:a="http://schemas.openxmlformats.org/drawingml/2006/main" xmlns:r="http://schemas.openxmlformats.org/officeDocument/2006/relationships" xmlns:p="http://schemas.openxmlformats.org/presentationml/2006/main">
  <p:tag name="GENSWF_SLIDE_UID" val="{C7623AF9-CE20-4C2B-B97F-19C9A3E0576C}:1046"/>
</p:tagLst>
</file>

<file path=ppt/tags/tag55.xml><?xml version="1.0" encoding="utf-8"?>
<p:tagLst xmlns:a="http://schemas.openxmlformats.org/drawingml/2006/main" xmlns:r="http://schemas.openxmlformats.org/officeDocument/2006/relationships" xmlns:p="http://schemas.openxmlformats.org/presentationml/2006/main">
  <p:tag name="GENSWF_SLIDE_UID" val="{C1308E86-AE67-4F2B-B9B9-D09A7CB012A4}:1047"/>
</p:tagLst>
</file>

<file path=ppt/tags/tag56.xml><?xml version="1.0" encoding="utf-8"?>
<p:tagLst xmlns:a="http://schemas.openxmlformats.org/drawingml/2006/main" xmlns:r="http://schemas.openxmlformats.org/officeDocument/2006/relationships" xmlns:p="http://schemas.openxmlformats.org/presentationml/2006/main">
  <p:tag name="GENSWF_SLIDE_UID" val="{CD5FECFB-F3D8-4A8B-BF1C-B4023FC92F50}:308"/>
</p:tagLst>
</file>

<file path=ppt/tags/tag57.xml><?xml version="1.0" encoding="utf-8"?>
<p:tagLst xmlns:a="http://schemas.openxmlformats.org/drawingml/2006/main" xmlns:r="http://schemas.openxmlformats.org/officeDocument/2006/relationships" xmlns:p="http://schemas.openxmlformats.org/presentationml/2006/main">
  <p:tag name="GENSWF_SLIDE_UID" val="{A3BBEE17-F015-4E2A-9E46-3D63ABC42FF6}:309"/>
</p:tagLst>
</file>

<file path=ppt/tags/tag58.xml><?xml version="1.0" encoding="utf-8"?>
<p:tagLst xmlns:a="http://schemas.openxmlformats.org/drawingml/2006/main" xmlns:r="http://schemas.openxmlformats.org/officeDocument/2006/relationships" xmlns:p="http://schemas.openxmlformats.org/presentationml/2006/main">
  <p:tag name="GENSWF_SLIDE_UID" val="{FAB40A3E-63E8-40AD-996B-EEC35F75FE80}:310"/>
</p:tagLst>
</file>

<file path=ppt/tags/tag59.xml><?xml version="1.0" encoding="utf-8"?>
<p:tagLst xmlns:a="http://schemas.openxmlformats.org/drawingml/2006/main" xmlns:r="http://schemas.openxmlformats.org/officeDocument/2006/relationships" xmlns:p="http://schemas.openxmlformats.org/presentationml/2006/main">
  <p:tag name="GENSWF_SLIDE_UID" val="{92DF68DD-BACF-4F01-AA0A-4525F5E51366}:762"/>
</p:tagLst>
</file>

<file path=ppt/tags/tag6.xml><?xml version="1.0" encoding="utf-8"?>
<p:tagLst xmlns:a="http://schemas.openxmlformats.org/drawingml/2006/main" xmlns:r="http://schemas.openxmlformats.org/officeDocument/2006/relationships" xmlns:p="http://schemas.openxmlformats.org/presentationml/2006/main">
  <p:tag name="GENSWF_SLIDE_UID" val="{13EAF19E-7B94-477B-86D4-F43C5AE9E096}:260"/>
</p:tagLst>
</file>

<file path=ppt/tags/tag60.xml><?xml version="1.0" encoding="utf-8"?>
<p:tagLst xmlns:a="http://schemas.openxmlformats.org/drawingml/2006/main" xmlns:r="http://schemas.openxmlformats.org/officeDocument/2006/relationships" xmlns:p="http://schemas.openxmlformats.org/presentationml/2006/main">
  <p:tag name="GENSWF_SLIDE_UID" val="{EF1D4B19-6B89-4391-AAEC-5C7E9DAF6FBD}:458"/>
</p:tagLst>
</file>

<file path=ppt/tags/tag61.xml><?xml version="1.0" encoding="utf-8"?>
<p:tagLst xmlns:a="http://schemas.openxmlformats.org/drawingml/2006/main" xmlns:r="http://schemas.openxmlformats.org/officeDocument/2006/relationships" xmlns:p="http://schemas.openxmlformats.org/presentationml/2006/main">
  <p:tag name="GENSWF_SLIDE_UID" val="{9F4DBE7C-5E28-40C6-86BC-ACD1F7EF738A}:312"/>
</p:tagLst>
</file>

<file path=ppt/tags/tag62.xml><?xml version="1.0" encoding="utf-8"?>
<p:tagLst xmlns:a="http://schemas.openxmlformats.org/drawingml/2006/main" xmlns:r="http://schemas.openxmlformats.org/officeDocument/2006/relationships" xmlns:p="http://schemas.openxmlformats.org/presentationml/2006/main">
  <p:tag name="GENSWF_SLIDE_UID" val="{2B3863FA-0EE3-4FE0-9417-D5B9DA42AD6B}:313"/>
</p:tagLst>
</file>

<file path=ppt/tags/tag63.xml><?xml version="1.0" encoding="utf-8"?>
<p:tagLst xmlns:a="http://schemas.openxmlformats.org/drawingml/2006/main" xmlns:r="http://schemas.openxmlformats.org/officeDocument/2006/relationships" xmlns:p="http://schemas.openxmlformats.org/presentationml/2006/main">
  <p:tag name="GENSWF_SLIDE_UID" val="{1A7CF4CA-69B2-4C94-80EE-EDCF9BD1FE24}:314"/>
</p:tagLst>
</file>

<file path=ppt/tags/tag64.xml><?xml version="1.0" encoding="utf-8"?>
<p:tagLst xmlns:a="http://schemas.openxmlformats.org/drawingml/2006/main" xmlns:r="http://schemas.openxmlformats.org/officeDocument/2006/relationships" xmlns:p="http://schemas.openxmlformats.org/presentationml/2006/main">
  <p:tag name="GENSWF_SLIDE_UID" val="{17BA037D-2E84-4A0A-BF36-987B30BD3160}:315"/>
</p:tagLst>
</file>

<file path=ppt/tags/tag65.xml><?xml version="1.0" encoding="utf-8"?>
<p:tagLst xmlns:a="http://schemas.openxmlformats.org/drawingml/2006/main" xmlns:r="http://schemas.openxmlformats.org/officeDocument/2006/relationships" xmlns:p="http://schemas.openxmlformats.org/presentationml/2006/main">
  <p:tag name="GENSWF_SLIDE_UID" val="{E9C19FEB-0217-447C-AC8E-1E80D3D6A315}:1049"/>
</p:tagLst>
</file>

<file path=ppt/tags/tag66.xml><?xml version="1.0" encoding="utf-8"?>
<p:tagLst xmlns:a="http://schemas.openxmlformats.org/drawingml/2006/main" xmlns:r="http://schemas.openxmlformats.org/officeDocument/2006/relationships" xmlns:p="http://schemas.openxmlformats.org/presentationml/2006/main">
  <p:tag name="GENSWF_SLIDE_UID" val="{E30E8249-6DDF-4A70-9169-7340ABFAF8EE}:317"/>
</p:tagLst>
</file>

<file path=ppt/tags/tag67.xml><?xml version="1.0" encoding="utf-8"?>
<p:tagLst xmlns:a="http://schemas.openxmlformats.org/drawingml/2006/main" xmlns:r="http://schemas.openxmlformats.org/officeDocument/2006/relationships" xmlns:p="http://schemas.openxmlformats.org/presentationml/2006/main">
  <p:tag name="GENSWF_SLIDE_UID" val="{9B4988F3-50E7-4A1D-9335-148051030CAE}:318"/>
</p:tagLst>
</file>

<file path=ppt/tags/tag68.xml><?xml version="1.0" encoding="utf-8"?>
<p:tagLst xmlns:a="http://schemas.openxmlformats.org/drawingml/2006/main" xmlns:r="http://schemas.openxmlformats.org/officeDocument/2006/relationships" xmlns:p="http://schemas.openxmlformats.org/presentationml/2006/main">
  <p:tag name="GENSWF_SLIDE_UID" val="{778EDD58-14E4-40AE-B3FC-58B8941D9B5A}:329"/>
</p:tagLst>
</file>

<file path=ppt/tags/tag69.xml><?xml version="1.0" encoding="utf-8"?>
<p:tagLst xmlns:a="http://schemas.openxmlformats.org/drawingml/2006/main" xmlns:r="http://schemas.openxmlformats.org/officeDocument/2006/relationships" xmlns:p="http://schemas.openxmlformats.org/presentationml/2006/main">
  <p:tag name="GENSWF_SLIDE_UID" val="{9D8F247F-E93F-4D3A-B0D5-D12C65F149C1}:336"/>
</p:tagLst>
</file>

<file path=ppt/tags/tag7.xml><?xml version="1.0" encoding="utf-8"?>
<p:tagLst xmlns:a="http://schemas.openxmlformats.org/drawingml/2006/main" xmlns:r="http://schemas.openxmlformats.org/officeDocument/2006/relationships" xmlns:p="http://schemas.openxmlformats.org/presentationml/2006/main">
  <p:tag name="GENSWF_SLIDE_UID" val="{9B1A74F9-FEA4-4ABB-9EBA-20F4955823DD}:261"/>
</p:tagLst>
</file>

<file path=ppt/tags/tag70.xml><?xml version="1.0" encoding="utf-8"?>
<p:tagLst xmlns:a="http://schemas.openxmlformats.org/drawingml/2006/main" xmlns:r="http://schemas.openxmlformats.org/officeDocument/2006/relationships" xmlns:p="http://schemas.openxmlformats.org/presentationml/2006/main">
  <p:tag name="GENSWF_SLIDE_UID" val="{69FEDC87-7838-40C0-9B05-96A83A87EE26}:338"/>
</p:tagLst>
</file>

<file path=ppt/tags/tag71.xml><?xml version="1.0" encoding="utf-8"?>
<p:tagLst xmlns:a="http://schemas.openxmlformats.org/drawingml/2006/main" xmlns:r="http://schemas.openxmlformats.org/officeDocument/2006/relationships" xmlns:p="http://schemas.openxmlformats.org/presentationml/2006/main">
  <p:tag name="GENSWF_SLIDE_UID" val="{EFAAD74F-031A-4418-A574-D745023F8495}:1041"/>
</p:tagLst>
</file>

<file path=ppt/tags/tag72.xml><?xml version="1.0" encoding="utf-8"?>
<p:tagLst xmlns:a="http://schemas.openxmlformats.org/drawingml/2006/main" xmlns:r="http://schemas.openxmlformats.org/officeDocument/2006/relationships" xmlns:p="http://schemas.openxmlformats.org/presentationml/2006/main">
  <p:tag name="GENSWF_SLIDE_UID" val="{52F09486-6765-4CEF-9CFD-CCFA60542303}:1042"/>
</p:tagLst>
</file>

<file path=ppt/tags/tag73.xml><?xml version="1.0" encoding="utf-8"?>
<p:tagLst xmlns:a="http://schemas.openxmlformats.org/drawingml/2006/main" xmlns:r="http://schemas.openxmlformats.org/officeDocument/2006/relationships" xmlns:p="http://schemas.openxmlformats.org/presentationml/2006/main">
  <p:tag name="GENSWF_SLIDE_UID" val="{CBAB9519-E6CF-4E8B-BC4E-27563068C572}:1241"/>
</p:tagLst>
</file>

<file path=ppt/tags/tag74.xml><?xml version="1.0" encoding="utf-8"?>
<p:tagLst xmlns:a="http://schemas.openxmlformats.org/drawingml/2006/main" xmlns:r="http://schemas.openxmlformats.org/officeDocument/2006/relationships" xmlns:p="http://schemas.openxmlformats.org/presentationml/2006/main">
  <p:tag name="GENSWF_SLIDE_UID" val="{FF5D9641-DDD1-48D7-B8E7-67731125D23B}:322"/>
</p:tagLst>
</file>

<file path=ppt/tags/tag75.xml><?xml version="1.0" encoding="utf-8"?>
<p:tagLst xmlns:a="http://schemas.openxmlformats.org/drawingml/2006/main" xmlns:r="http://schemas.openxmlformats.org/officeDocument/2006/relationships" xmlns:p="http://schemas.openxmlformats.org/presentationml/2006/main">
  <p:tag name="GENSWF_SLIDE_UID" val="{4B7A8D04-39C5-49E8-B913-13898A8CF8BF}:323"/>
</p:tagLst>
</file>

<file path=ppt/tags/tag76.xml><?xml version="1.0" encoding="utf-8"?>
<p:tagLst xmlns:a="http://schemas.openxmlformats.org/drawingml/2006/main" xmlns:r="http://schemas.openxmlformats.org/officeDocument/2006/relationships" xmlns:p="http://schemas.openxmlformats.org/presentationml/2006/main">
  <p:tag name="GENSWF_SLIDE_UID" val="{52FD440F-F4D3-4C8A-BD80-F35F19270CB5}:324"/>
</p:tagLst>
</file>

<file path=ppt/tags/tag8.xml><?xml version="1.0" encoding="utf-8"?>
<p:tagLst xmlns:a="http://schemas.openxmlformats.org/drawingml/2006/main" xmlns:r="http://schemas.openxmlformats.org/officeDocument/2006/relationships" xmlns:p="http://schemas.openxmlformats.org/presentationml/2006/main">
  <p:tag name="GENSWF_SLIDE_UID" val="{1DCB39A5-6E33-4C80-AB22-F0B7C2E6956D}:262"/>
</p:tagLst>
</file>

<file path=ppt/tags/tag9.xml><?xml version="1.0" encoding="utf-8"?>
<p:tagLst xmlns:a="http://schemas.openxmlformats.org/drawingml/2006/main" xmlns:r="http://schemas.openxmlformats.org/officeDocument/2006/relationships" xmlns:p="http://schemas.openxmlformats.org/presentationml/2006/main">
  <p:tag name="GENSWF_SLIDE_UID" val="{91623476-075A-4A42-8999-02CD5CD0B8D0}:263"/>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d66d9af-cf84-40c2-83de-3c2103e46275" xsi:nil="true"/>
    <lcf76f155ced4ddcb4097134ff3c332f xmlns="cc2076d1-28b4-4384-8934-f6c0366227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8" ma:contentTypeDescription="Create a new document." ma:contentTypeScope="" ma:versionID="36c7dd995575b9b3cc05aa9bf3c78a8e">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7e196d4725e48a700e5b905b839e8d83"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purl.org/dc/elements/1.1/"/>
    <ds:schemaRef ds:uri="http://schemas.microsoft.com/office/2006/documentManagement/types"/>
    <ds:schemaRef ds:uri="http://schemas.openxmlformats.org/package/2006/metadata/core-properties"/>
    <ds:schemaRef ds:uri="http://www.w3.org/XML/1998/namespace"/>
    <ds:schemaRef ds:uri="http://purl.org/dc/dcmitype/"/>
    <ds:schemaRef ds:uri="cc2076d1-28b4-4384-8934-f6c03662277e"/>
    <ds:schemaRef ds:uri="http://schemas.microsoft.com/office/2006/metadata/properties"/>
    <ds:schemaRef ds:uri="5d66d9af-cf84-40c2-83de-3c2103e46275"/>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74B05445-52E5-43FB-87FA-58199AF8E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076d1-28b4-4384-8934-f6c03662277e"/>
    <ds:schemaRef ds:uri="5d66d9af-cf84-40c2-83de-3c2103e46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Ci3T</Template>
  <TotalTime>4707</TotalTime>
  <Words>8732</Words>
  <Application>Microsoft Macintosh PowerPoint</Application>
  <PresentationFormat>Widescreen</PresentationFormat>
  <Paragraphs>829</Paragraphs>
  <Slides>75</Slides>
  <Notes>75</Notes>
  <HiddenSlides>1</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88" baseType="lpstr">
      <vt:lpstr>ＭＳ Ｐゴシック</vt:lpstr>
      <vt:lpstr>ＭＳ Ｐゴシック</vt:lpstr>
      <vt:lpstr>Arial</vt:lpstr>
      <vt:lpstr>Calibri</vt:lpstr>
      <vt:lpstr>Calibri Light</vt:lpstr>
      <vt:lpstr>Century Gothic</vt:lpstr>
      <vt:lpstr>Courier New</vt:lpstr>
      <vt:lpstr>System Font Regular</vt:lpstr>
      <vt:lpstr>Times New Roman</vt:lpstr>
      <vt:lpstr>Wingdings</vt:lpstr>
      <vt:lpstr>Ci3T</vt:lpstr>
      <vt:lpstr>1_Office Theme</vt:lpstr>
      <vt:lpstr>Chart</vt:lpstr>
      <vt:lpstr>Getting Started:  Building Comprehensive, Integrated, Three-Tiered (Ci3T) Models of Prevention</vt:lpstr>
      <vt:lpstr>Welcome, School Teams!</vt:lpstr>
      <vt:lpstr>Agenda</vt:lpstr>
      <vt:lpstr>Agenda</vt:lpstr>
      <vt:lpstr>Goals for this Planning Year</vt:lpstr>
      <vt:lpstr>Why are you here?</vt:lpstr>
      <vt:lpstr>National Concerns</vt:lpstr>
      <vt:lpstr>National Concerns</vt:lpstr>
      <vt:lpstr>National Concerns</vt:lpstr>
      <vt:lpstr>National Concerns</vt:lpstr>
      <vt:lpstr>PowerPoint Presentation</vt:lpstr>
      <vt:lpstr>Emotional and Behavioral Disorders (EBD)</vt:lpstr>
      <vt:lpstr>Classroom Concerns</vt:lpstr>
      <vt:lpstr>Why prevention frameworks are needed</vt:lpstr>
      <vt:lpstr>How does a prevention framework address this need? </vt:lpstr>
      <vt:lpstr>Classroom Concerns</vt:lpstr>
      <vt:lpstr>PowerPoint Presentation</vt:lpstr>
      <vt:lpstr>How can a Ci3T model address your priorities? </vt:lpstr>
      <vt:lpstr>PowerPoint Presentation</vt:lpstr>
      <vt:lpstr>Serving Students… A Shift in Focus </vt:lpstr>
      <vt:lpstr>A Response of Prevention </vt:lpstr>
      <vt:lpstr>Three-Tiered Models of Prevention</vt:lpstr>
      <vt:lpstr>PowerPoint Presentation</vt:lpstr>
      <vt:lpstr>Primary (Tier 1) Prevention </vt:lpstr>
      <vt:lpstr>Secondary (Tier 2) Prevention </vt:lpstr>
      <vt:lpstr>Tertiary (Tier 3) Prevention </vt:lpstr>
      <vt:lpstr>Three Core Features</vt:lpstr>
      <vt:lpstr>Academic Component</vt:lpstr>
      <vt:lpstr>Social Component:  Identifying a Validated Curriculum</vt:lpstr>
      <vt:lpstr>Social Component:  Examples of Schoolwide Programs </vt:lpstr>
      <vt:lpstr>Social Component:  Examples of Schoolwide Programs </vt:lpstr>
      <vt:lpstr>Behavioral Component: Positive Behavioral Interventions and Supports (PBIS)</vt:lpstr>
      <vt:lpstr>PowerPoint Presentation</vt:lpstr>
      <vt:lpstr>PowerPoint Presentation</vt:lpstr>
      <vt:lpstr>Evidence for the Behavioral Component of the Ci3T Framework: PBIS</vt:lpstr>
      <vt:lpstr>Randomized Control Trial Results</vt:lpstr>
      <vt:lpstr>Randomized Control Trial Results</vt:lpstr>
      <vt:lpstr>Benefits for School Environment</vt:lpstr>
      <vt:lpstr>Evidence at the High School</vt:lpstr>
      <vt:lpstr>Why include       components? </vt:lpstr>
      <vt:lpstr>Commitment for Successful Implementation </vt:lpstr>
      <vt:lpstr>Ci3T School-site  Leadership Team</vt:lpstr>
      <vt:lpstr>Ci3T School-site Leadership Team</vt:lpstr>
      <vt:lpstr>The Ci3T Model</vt:lpstr>
      <vt:lpstr>Importance of Unified Systems of Measurement</vt:lpstr>
      <vt:lpstr>Academic Screening</vt:lpstr>
      <vt:lpstr>Behavior Screening Example Student Risk Screening Scale (SRSS; Drummond, 1994)</vt:lpstr>
      <vt:lpstr>Student Risk Screening Scale</vt:lpstr>
      <vt:lpstr>Student Risk Screening Scale Fall 2004-2012 • Middle School</vt:lpstr>
      <vt:lpstr>Middle School Behavior &amp; Academic Characteristics of SRSS Risk Groups</vt:lpstr>
      <vt:lpstr>SRSS-IE for Elementary Schools</vt:lpstr>
      <vt:lpstr>SRSS-IE for Middle and High Schools</vt:lpstr>
      <vt:lpstr>PowerPoint Presentation</vt:lpstr>
      <vt:lpstr>PowerPoint Presentation</vt:lpstr>
      <vt:lpstr>Elementary School Discipline Comparison Quarter 1 2005-2006 to Quarter 1 2006-2007</vt:lpstr>
      <vt:lpstr>What do we want to accomplish as a school? </vt:lpstr>
      <vt:lpstr>Open your school’s folder on dropbox.com</vt:lpstr>
      <vt:lpstr>Open your school’s Google Drive folder online</vt:lpstr>
      <vt:lpstr>PowerPoint Presentation</vt:lpstr>
      <vt:lpstr>PowerPoint Presentation</vt:lpstr>
      <vt:lpstr>Using the Schoolwide Expectations Survey for Specific Settings (SESSS) Results</vt:lpstr>
      <vt:lpstr>Interpreting the SESSS</vt:lpstr>
      <vt:lpstr>Schoolwide Expectations Survey for Specific Settings</vt:lpstr>
      <vt:lpstr>PowerPoint Presentation</vt:lpstr>
      <vt:lpstr>PowerPoint Presentation</vt:lpstr>
      <vt:lpstr>How will the Ci3T professional learning series assist us in meeting our goals, mission, and purpose? </vt:lpstr>
      <vt:lpstr>Comprehensive, Integrated, Three-Tiered (Ci3T) Model of Prevention Professional Learning Series</vt:lpstr>
      <vt:lpstr>PowerPoint Presentation</vt:lpstr>
      <vt:lpstr>Where do we go from here?  </vt:lpstr>
      <vt:lpstr>PowerPoint Presentation</vt:lpstr>
      <vt:lpstr>How will the Ci3T professional learning series assist us in meeting our goals, mission, and purpose? </vt:lpstr>
      <vt:lpstr>Goals for this Planning Year</vt:lpstr>
      <vt:lpstr>Please Take a Minute to Get Organized</vt:lpstr>
      <vt:lpstr>Wrap Up and Preview</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PLS11</dc:title>
  <dc:creator>Royer, David J</dc:creator>
  <cp:lastModifiedBy>Royer</cp:lastModifiedBy>
  <cp:revision>49</cp:revision>
  <dcterms:created xsi:type="dcterms:W3CDTF">2020-08-09T02:04:37Z</dcterms:created>
  <dcterms:modified xsi:type="dcterms:W3CDTF">2025-06-18T13:53:59Z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0x01010030CFCC9B98DA814BA21A7450D3459D88</vt:lpwstr>
  </property>
  <property fmtid="{D5CDD505-2E9C-101B-9397-08002B2CF9AE}" pid="3" name="Order">
    <vt:r8>6056900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