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1206400" cy="38404800"/>
  <p:notesSz cx="6858000" cy="9144000"/>
  <p:defaultTextStyle>
    <a:defPPr>
      <a:defRPr lang="en-US"/>
    </a:defPPr>
    <a:lvl1pPr marL="0" algn="l" defTabSz="5120640" rtl="0" eaLnBrk="1" latinLnBrk="0" hangingPunct="1">
      <a:defRPr sz="10100" kern="1200">
        <a:solidFill>
          <a:schemeClr val="tx1"/>
        </a:solidFill>
        <a:latin typeface="+mn-lt"/>
        <a:ea typeface="+mn-ea"/>
        <a:cs typeface="+mn-cs"/>
      </a:defRPr>
    </a:lvl1pPr>
    <a:lvl2pPr marL="2560320" algn="l" defTabSz="5120640" rtl="0" eaLnBrk="1" latinLnBrk="0" hangingPunct="1">
      <a:defRPr sz="10100" kern="1200">
        <a:solidFill>
          <a:schemeClr val="tx1"/>
        </a:solidFill>
        <a:latin typeface="+mn-lt"/>
        <a:ea typeface="+mn-ea"/>
        <a:cs typeface="+mn-cs"/>
      </a:defRPr>
    </a:lvl2pPr>
    <a:lvl3pPr marL="5120640" algn="l" defTabSz="5120640" rtl="0" eaLnBrk="1" latinLnBrk="0" hangingPunct="1">
      <a:defRPr sz="10100" kern="1200">
        <a:solidFill>
          <a:schemeClr val="tx1"/>
        </a:solidFill>
        <a:latin typeface="+mn-lt"/>
        <a:ea typeface="+mn-ea"/>
        <a:cs typeface="+mn-cs"/>
      </a:defRPr>
    </a:lvl3pPr>
    <a:lvl4pPr marL="7680960" algn="l" defTabSz="5120640" rtl="0" eaLnBrk="1" latinLnBrk="0" hangingPunct="1">
      <a:defRPr sz="10100" kern="1200">
        <a:solidFill>
          <a:schemeClr val="tx1"/>
        </a:solidFill>
        <a:latin typeface="+mn-lt"/>
        <a:ea typeface="+mn-ea"/>
        <a:cs typeface="+mn-cs"/>
      </a:defRPr>
    </a:lvl4pPr>
    <a:lvl5pPr marL="10241280" algn="l" defTabSz="5120640" rtl="0" eaLnBrk="1" latinLnBrk="0" hangingPunct="1">
      <a:defRPr sz="10100" kern="1200">
        <a:solidFill>
          <a:schemeClr val="tx1"/>
        </a:solidFill>
        <a:latin typeface="+mn-lt"/>
        <a:ea typeface="+mn-ea"/>
        <a:cs typeface="+mn-cs"/>
      </a:defRPr>
    </a:lvl5pPr>
    <a:lvl6pPr marL="12801600" algn="l" defTabSz="5120640" rtl="0" eaLnBrk="1" latinLnBrk="0" hangingPunct="1">
      <a:defRPr sz="10100" kern="1200">
        <a:solidFill>
          <a:schemeClr val="tx1"/>
        </a:solidFill>
        <a:latin typeface="+mn-lt"/>
        <a:ea typeface="+mn-ea"/>
        <a:cs typeface="+mn-cs"/>
      </a:defRPr>
    </a:lvl6pPr>
    <a:lvl7pPr marL="15361920" algn="l" defTabSz="5120640" rtl="0" eaLnBrk="1" latinLnBrk="0" hangingPunct="1">
      <a:defRPr sz="10100" kern="1200">
        <a:solidFill>
          <a:schemeClr val="tx1"/>
        </a:solidFill>
        <a:latin typeface="+mn-lt"/>
        <a:ea typeface="+mn-ea"/>
        <a:cs typeface="+mn-cs"/>
      </a:defRPr>
    </a:lvl7pPr>
    <a:lvl8pPr marL="17922240" algn="l" defTabSz="5120640" rtl="0" eaLnBrk="1" latinLnBrk="0" hangingPunct="1">
      <a:defRPr sz="10100" kern="1200">
        <a:solidFill>
          <a:schemeClr val="tx1"/>
        </a:solidFill>
        <a:latin typeface="+mn-lt"/>
        <a:ea typeface="+mn-ea"/>
        <a:cs typeface="+mn-cs"/>
      </a:defRPr>
    </a:lvl8pPr>
    <a:lvl9pPr marL="20482560" algn="l" defTabSz="5120640" rtl="0" eaLnBrk="1" latinLnBrk="0" hangingPunct="1">
      <a:defRPr sz="10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5B5B"/>
    <a:srgbClr val="FFFFCC"/>
    <a:srgbClr val="FFFF99"/>
    <a:srgbClr val="B1DD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0"/>
    <p:restoredTop sz="92096" autoAdjust="0"/>
  </p:normalViewPr>
  <p:slideViewPr>
    <p:cSldViewPr>
      <p:cViewPr varScale="1">
        <p:scale>
          <a:sx n="20" d="100"/>
          <a:sy n="20" d="100"/>
        </p:scale>
        <p:origin x="240" y="624"/>
      </p:cViewPr>
      <p:guideLst>
        <p:guide orient="horz" pos="12096"/>
        <p:guide pos="16128"/>
      </p:guideLst>
    </p:cSldViewPr>
  </p:slid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504AA7-6D19-4FC7-BE34-5370A11CE6F9}" type="datetimeFigureOut">
              <a:rPr lang="en-US" smtClean="0"/>
              <a:t>7/6/19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68BE99-D049-43FD-BF72-7180F65889FF}" type="slidenum">
              <a:rPr lang="en-US" smtClean="0"/>
              <a:t>‹#›</a:t>
            </a:fld>
            <a:endParaRPr lang="en-US"/>
          </a:p>
        </p:txBody>
      </p:sp>
    </p:spTree>
    <p:extLst>
      <p:ext uri="{BB962C8B-B14F-4D97-AF65-F5344CB8AC3E}">
        <p14:creationId xmlns:p14="http://schemas.microsoft.com/office/powerpoint/2010/main" val="4147035518"/>
      </p:ext>
    </p:extLst>
  </p:cSld>
  <p:clrMap bg1="lt1" tx1="dk1" bg2="lt2" tx2="dk2" accent1="accent1" accent2="accent2" accent3="accent3" accent4="accent4" accent5="accent5" accent6="accent6" hlink="hlink" folHlink="folHlink"/>
  <p:notesStyle>
    <a:lvl1pPr marL="0" algn="l" defTabSz="5120640" rtl="0" eaLnBrk="1" latinLnBrk="0" hangingPunct="1">
      <a:defRPr sz="6700" kern="1200">
        <a:solidFill>
          <a:schemeClr val="tx1"/>
        </a:solidFill>
        <a:latin typeface="+mn-lt"/>
        <a:ea typeface="+mn-ea"/>
        <a:cs typeface="+mn-cs"/>
      </a:defRPr>
    </a:lvl1pPr>
    <a:lvl2pPr marL="2560320" algn="l" defTabSz="5120640" rtl="0" eaLnBrk="1" latinLnBrk="0" hangingPunct="1">
      <a:defRPr sz="6700" kern="1200">
        <a:solidFill>
          <a:schemeClr val="tx1"/>
        </a:solidFill>
        <a:latin typeface="+mn-lt"/>
        <a:ea typeface="+mn-ea"/>
        <a:cs typeface="+mn-cs"/>
      </a:defRPr>
    </a:lvl2pPr>
    <a:lvl3pPr marL="5120640" algn="l" defTabSz="5120640" rtl="0" eaLnBrk="1" latinLnBrk="0" hangingPunct="1">
      <a:defRPr sz="6700" kern="1200">
        <a:solidFill>
          <a:schemeClr val="tx1"/>
        </a:solidFill>
        <a:latin typeface="+mn-lt"/>
        <a:ea typeface="+mn-ea"/>
        <a:cs typeface="+mn-cs"/>
      </a:defRPr>
    </a:lvl3pPr>
    <a:lvl4pPr marL="7680960" algn="l" defTabSz="5120640" rtl="0" eaLnBrk="1" latinLnBrk="0" hangingPunct="1">
      <a:defRPr sz="6700" kern="1200">
        <a:solidFill>
          <a:schemeClr val="tx1"/>
        </a:solidFill>
        <a:latin typeface="+mn-lt"/>
        <a:ea typeface="+mn-ea"/>
        <a:cs typeface="+mn-cs"/>
      </a:defRPr>
    </a:lvl4pPr>
    <a:lvl5pPr marL="10241280" algn="l" defTabSz="5120640" rtl="0" eaLnBrk="1" latinLnBrk="0" hangingPunct="1">
      <a:defRPr sz="6700" kern="1200">
        <a:solidFill>
          <a:schemeClr val="tx1"/>
        </a:solidFill>
        <a:latin typeface="+mn-lt"/>
        <a:ea typeface="+mn-ea"/>
        <a:cs typeface="+mn-cs"/>
      </a:defRPr>
    </a:lvl5pPr>
    <a:lvl6pPr marL="12801600" algn="l" defTabSz="5120640" rtl="0" eaLnBrk="1" latinLnBrk="0" hangingPunct="1">
      <a:defRPr sz="6700" kern="1200">
        <a:solidFill>
          <a:schemeClr val="tx1"/>
        </a:solidFill>
        <a:latin typeface="+mn-lt"/>
        <a:ea typeface="+mn-ea"/>
        <a:cs typeface="+mn-cs"/>
      </a:defRPr>
    </a:lvl6pPr>
    <a:lvl7pPr marL="15361920" algn="l" defTabSz="5120640" rtl="0" eaLnBrk="1" latinLnBrk="0" hangingPunct="1">
      <a:defRPr sz="6700" kern="1200">
        <a:solidFill>
          <a:schemeClr val="tx1"/>
        </a:solidFill>
        <a:latin typeface="+mn-lt"/>
        <a:ea typeface="+mn-ea"/>
        <a:cs typeface="+mn-cs"/>
      </a:defRPr>
    </a:lvl7pPr>
    <a:lvl8pPr marL="17922240" algn="l" defTabSz="5120640" rtl="0" eaLnBrk="1" latinLnBrk="0" hangingPunct="1">
      <a:defRPr sz="6700" kern="1200">
        <a:solidFill>
          <a:schemeClr val="tx1"/>
        </a:solidFill>
        <a:latin typeface="+mn-lt"/>
        <a:ea typeface="+mn-ea"/>
        <a:cs typeface="+mn-cs"/>
      </a:defRPr>
    </a:lvl8pPr>
    <a:lvl9pPr marL="20482560" algn="l" defTabSz="5120640" rtl="0" eaLnBrk="1" latinLnBrk="0" hangingPunct="1">
      <a:defRPr sz="6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8BE99-D049-43FD-BF72-7180F65889FF}" type="slidenum">
              <a:rPr lang="en-US" smtClean="0"/>
              <a:t>1</a:t>
            </a:fld>
            <a:endParaRPr lang="en-US"/>
          </a:p>
        </p:txBody>
      </p:sp>
    </p:spTree>
    <p:extLst>
      <p:ext uri="{BB962C8B-B14F-4D97-AF65-F5344CB8AC3E}">
        <p14:creationId xmlns:p14="http://schemas.microsoft.com/office/powerpoint/2010/main" val="955722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a:t>Click to edit Master title style</a:t>
            </a:r>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359686-60F3-492D-A040-167737515E80}" type="datetimeFigureOut">
              <a:rPr lang="en-US" smtClean="0"/>
              <a:t>7/6/19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22637-57CC-4620-9A2D-4E9412665D1A}" type="slidenum">
              <a:rPr lang="en-US" smtClean="0"/>
              <a:t>‹#›</a:t>
            </a:fld>
            <a:endParaRPr lang="en-US"/>
          </a:p>
        </p:txBody>
      </p:sp>
    </p:spTree>
    <p:extLst>
      <p:ext uri="{BB962C8B-B14F-4D97-AF65-F5344CB8AC3E}">
        <p14:creationId xmlns:p14="http://schemas.microsoft.com/office/powerpoint/2010/main" val="255643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359686-60F3-492D-A040-167737515E80}" type="datetimeFigureOut">
              <a:rPr lang="en-US" smtClean="0"/>
              <a:t>7/6/19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22637-57CC-4620-9A2D-4E9412665D1A}" type="slidenum">
              <a:rPr lang="en-US" smtClean="0"/>
              <a:t>‹#›</a:t>
            </a:fld>
            <a:endParaRPr lang="en-US"/>
          </a:p>
        </p:txBody>
      </p:sp>
    </p:spTree>
    <p:extLst>
      <p:ext uri="{BB962C8B-B14F-4D97-AF65-F5344CB8AC3E}">
        <p14:creationId xmlns:p14="http://schemas.microsoft.com/office/powerpoint/2010/main" val="687899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614416"/>
            <a:ext cx="64514733" cy="183498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339576" y="8614416"/>
            <a:ext cx="192708527" cy="183498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359686-60F3-492D-A040-167737515E80}" type="datetimeFigureOut">
              <a:rPr lang="en-US" smtClean="0"/>
              <a:t>7/6/19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22637-57CC-4620-9A2D-4E9412665D1A}" type="slidenum">
              <a:rPr lang="en-US" smtClean="0"/>
              <a:t>‹#›</a:t>
            </a:fld>
            <a:endParaRPr lang="en-US"/>
          </a:p>
        </p:txBody>
      </p:sp>
    </p:spTree>
    <p:extLst>
      <p:ext uri="{BB962C8B-B14F-4D97-AF65-F5344CB8AC3E}">
        <p14:creationId xmlns:p14="http://schemas.microsoft.com/office/powerpoint/2010/main" val="88881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359686-60F3-492D-A040-167737515E80}" type="datetimeFigureOut">
              <a:rPr lang="en-US" smtClean="0"/>
              <a:t>7/6/19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22637-57CC-4620-9A2D-4E9412665D1A}" type="slidenum">
              <a:rPr lang="en-US" smtClean="0"/>
              <a:t>‹#›</a:t>
            </a:fld>
            <a:endParaRPr lang="en-US"/>
          </a:p>
        </p:txBody>
      </p:sp>
    </p:spTree>
    <p:extLst>
      <p:ext uri="{BB962C8B-B14F-4D97-AF65-F5344CB8AC3E}">
        <p14:creationId xmlns:p14="http://schemas.microsoft.com/office/powerpoint/2010/main" val="1572429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en-US"/>
              <a:t>Click to edit Master title style</a:t>
            </a:r>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359686-60F3-492D-A040-167737515E80}" type="datetimeFigureOut">
              <a:rPr lang="en-US" smtClean="0"/>
              <a:t>7/6/19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22637-57CC-4620-9A2D-4E9412665D1A}" type="slidenum">
              <a:rPr lang="en-US" smtClean="0"/>
              <a:t>‹#›</a:t>
            </a:fld>
            <a:endParaRPr lang="en-US"/>
          </a:p>
        </p:txBody>
      </p:sp>
    </p:spTree>
    <p:extLst>
      <p:ext uri="{BB962C8B-B14F-4D97-AF65-F5344CB8AC3E}">
        <p14:creationId xmlns:p14="http://schemas.microsoft.com/office/powerpoint/2010/main" val="223075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339573" y="50184056"/>
            <a:ext cx="128611627"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3804643" y="50184056"/>
            <a:ext cx="128611633"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359686-60F3-492D-A040-167737515E80}" type="datetimeFigureOut">
              <a:rPr lang="en-US" smtClean="0"/>
              <a:t>7/6/19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22637-57CC-4620-9A2D-4E9412665D1A}" type="slidenum">
              <a:rPr lang="en-US" smtClean="0"/>
              <a:t>‹#›</a:t>
            </a:fld>
            <a:endParaRPr lang="en-US"/>
          </a:p>
        </p:txBody>
      </p:sp>
    </p:spTree>
    <p:extLst>
      <p:ext uri="{BB962C8B-B14F-4D97-AF65-F5344CB8AC3E}">
        <p14:creationId xmlns:p14="http://schemas.microsoft.com/office/powerpoint/2010/main" val="362424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359686-60F3-492D-A040-167737515E80}" type="datetimeFigureOut">
              <a:rPr lang="en-US" smtClean="0"/>
              <a:t>7/6/19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D22637-57CC-4620-9A2D-4E9412665D1A}" type="slidenum">
              <a:rPr lang="en-US" smtClean="0"/>
              <a:t>‹#›</a:t>
            </a:fld>
            <a:endParaRPr lang="en-US"/>
          </a:p>
        </p:txBody>
      </p:sp>
    </p:spTree>
    <p:extLst>
      <p:ext uri="{BB962C8B-B14F-4D97-AF65-F5344CB8AC3E}">
        <p14:creationId xmlns:p14="http://schemas.microsoft.com/office/powerpoint/2010/main" val="3906921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359686-60F3-492D-A040-167737515E80}" type="datetimeFigureOut">
              <a:rPr lang="en-US" smtClean="0"/>
              <a:t>7/6/19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D22637-57CC-4620-9A2D-4E9412665D1A}" type="slidenum">
              <a:rPr lang="en-US" smtClean="0"/>
              <a:t>‹#›</a:t>
            </a:fld>
            <a:endParaRPr lang="en-US"/>
          </a:p>
        </p:txBody>
      </p:sp>
    </p:spTree>
    <p:extLst>
      <p:ext uri="{BB962C8B-B14F-4D97-AF65-F5344CB8AC3E}">
        <p14:creationId xmlns:p14="http://schemas.microsoft.com/office/powerpoint/2010/main" val="1911000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59686-60F3-492D-A040-167737515E80}" type="datetimeFigureOut">
              <a:rPr lang="en-US" smtClean="0"/>
              <a:t>7/6/19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D22637-57CC-4620-9A2D-4E9412665D1A}" type="slidenum">
              <a:rPr lang="en-US" smtClean="0"/>
              <a:t>‹#›</a:t>
            </a:fld>
            <a:endParaRPr lang="en-US"/>
          </a:p>
        </p:txBody>
      </p:sp>
    </p:spTree>
    <p:extLst>
      <p:ext uri="{BB962C8B-B14F-4D97-AF65-F5344CB8AC3E}">
        <p14:creationId xmlns:p14="http://schemas.microsoft.com/office/powerpoint/2010/main" val="134539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29080"/>
            <a:ext cx="16846553" cy="6507480"/>
          </a:xfrm>
        </p:spPr>
        <p:txBody>
          <a:bodyPr anchor="b"/>
          <a:lstStyle>
            <a:lvl1pPr algn="l">
              <a:defRPr sz="11200" b="1"/>
            </a:lvl1pPr>
          </a:lstStyle>
          <a:p>
            <a:r>
              <a:rPr lang="en-US"/>
              <a:t>Click to edit Master title style</a:t>
            </a:r>
          </a:p>
        </p:txBody>
      </p:sp>
      <p:sp>
        <p:nvSpPr>
          <p:cNvPr id="3" name="Content Placeholder 2"/>
          <p:cNvSpPr>
            <a:spLocks noGrp="1"/>
          </p:cNvSpPr>
          <p:nvPr>
            <p:ph idx="1"/>
          </p:nvPr>
        </p:nvSpPr>
        <p:spPr>
          <a:xfrm>
            <a:off x="20020280" y="1529083"/>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3" y="8036563"/>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0C359686-60F3-492D-A040-167737515E80}" type="datetimeFigureOut">
              <a:rPr lang="en-US" smtClean="0"/>
              <a:t>7/6/19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22637-57CC-4620-9A2D-4E9412665D1A}" type="slidenum">
              <a:rPr lang="en-US" smtClean="0"/>
              <a:t>‹#›</a:t>
            </a:fld>
            <a:endParaRPr lang="en-US"/>
          </a:p>
        </p:txBody>
      </p:sp>
    </p:spTree>
    <p:extLst>
      <p:ext uri="{BB962C8B-B14F-4D97-AF65-F5344CB8AC3E}">
        <p14:creationId xmlns:p14="http://schemas.microsoft.com/office/powerpoint/2010/main" val="1858761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a:t>Click to edit Master title style</a:t>
            </a:r>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0C359686-60F3-492D-A040-167737515E80}" type="datetimeFigureOut">
              <a:rPr lang="en-US" smtClean="0"/>
              <a:t>7/6/19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22637-57CC-4620-9A2D-4E9412665D1A}" type="slidenum">
              <a:rPr lang="en-US" smtClean="0"/>
              <a:t>‹#›</a:t>
            </a:fld>
            <a:endParaRPr lang="en-US"/>
          </a:p>
        </p:txBody>
      </p:sp>
    </p:spTree>
    <p:extLst>
      <p:ext uri="{BB962C8B-B14F-4D97-AF65-F5344CB8AC3E}">
        <p14:creationId xmlns:p14="http://schemas.microsoft.com/office/powerpoint/2010/main" val="3198426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en-US"/>
              <a:t>Click to edit Master title style</a:t>
            </a:r>
          </a:p>
        </p:txBody>
      </p:sp>
      <p:sp>
        <p:nvSpPr>
          <p:cNvPr id="3" name="Text Placeholder 2"/>
          <p:cNvSpPr>
            <a:spLocks noGrp="1"/>
          </p:cNvSpPr>
          <p:nvPr>
            <p:ph type="body" idx="1"/>
          </p:nvPr>
        </p:nvSpPr>
        <p:spPr>
          <a:xfrm>
            <a:off x="2560320" y="8961123"/>
            <a:ext cx="46085760" cy="25345393"/>
          </a:xfrm>
          <a:prstGeom prst="rect">
            <a:avLst/>
          </a:prstGeom>
        </p:spPr>
        <p:txBody>
          <a:bodyPr vert="horz" lIns="512064" tIns="256032" rIns="512064" bIns="25603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35595563"/>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0C359686-60F3-492D-A040-167737515E80}" type="datetimeFigureOut">
              <a:rPr lang="en-US" smtClean="0"/>
              <a:t>7/6/19</a:t>
            </a:fld>
            <a:endParaRPr lang="en-US"/>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E6D22637-57CC-4620-9A2D-4E9412665D1A}" type="slidenum">
              <a:rPr lang="en-US" smtClean="0"/>
              <a:t>‹#›</a:t>
            </a:fld>
            <a:endParaRPr lang="en-US"/>
          </a:p>
        </p:txBody>
      </p:sp>
    </p:spTree>
    <p:extLst>
      <p:ext uri="{BB962C8B-B14F-4D97-AF65-F5344CB8AC3E}">
        <p14:creationId xmlns:p14="http://schemas.microsoft.com/office/powerpoint/2010/main" val="536742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2064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5120640" rtl="0" eaLnBrk="1" latinLnBrk="0" hangingPunct="1">
        <a:spcBef>
          <a:spcPct val="20000"/>
        </a:spcBef>
        <a:buFont typeface="Arial" panose="020B0604020202020204" pitchFamily="34" charset="0"/>
        <a:buChar char="•"/>
        <a:defRPr sz="17900" kern="1200">
          <a:solidFill>
            <a:schemeClr val="tx1"/>
          </a:solidFill>
          <a:latin typeface="+mn-lt"/>
          <a:ea typeface="+mn-ea"/>
          <a:cs typeface="+mn-cs"/>
        </a:defRPr>
      </a:lvl1pPr>
      <a:lvl2pPr marL="4160520" indent="-1600200" algn="l" defTabSz="5120640" rtl="0" eaLnBrk="1" latinLnBrk="0" hangingPunct="1">
        <a:spcBef>
          <a:spcPct val="20000"/>
        </a:spcBef>
        <a:buFont typeface="Arial" panose="020B0604020202020204" pitchFamily="34" charset="0"/>
        <a:buChar char="–"/>
        <a:defRPr sz="15700" kern="1200">
          <a:solidFill>
            <a:schemeClr val="tx1"/>
          </a:solidFill>
          <a:latin typeface="+mn-lt"/>
          <a:ea typeface="+mn-ea"/>
          <a:cs typeface="+mn-cs"/>
        </a:defRPr>
      </a:lvl2pPr>
      <a:lvl3pPr marL="6400800" indent="-1280160" algn="l" defTabSz="512064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3pPr>
      <a:lvl4pPr marL="8961120" indent="-1280160" algn="l" defTabSz="512064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4pPr>
      <a:lvl5pPr marL="11521440" indent="-1280160" algn="l" defTabSz="512064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5pPr>
      <a:lvl6pPr marL="14081760" indent="-1280160" algn="l" defTabSz="512064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6pPr>
      <a:lvl7pPr marL="16642080" indent="-1280160" algn="l" defTabSz="512064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7pPr>
      <a:lvl8pPr marL="19202400" indent="-1280160" algn="l" defTabSz="512064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8pPr>
      <a:lvl9pPr marL="21762720" indent="-1280160" algn="l" defTabSz="5120640" rtl="0" eaLnBrk="1" latinLnBrk="0" hangingPunct="1">
        <a:spcBef>
          <a:spcPct val="20000"/>
        </a:spcBef>
        <a:buFont typeface="Arial" panose="020B0604020202020204" pitchFamily="34" charset="0"/>
        <a:buChar char="•"/>
        <a:defRPr sz="11200" kern="1200">
          <a:solidFill>
            <a:schemeClr val="tx1"/>
          </a:solidFill>
          <a:latin typeface="+mn-lt"/>
          <a:ea typeface="+mn-ea"/>
          <a:cs typeface="+mn-cs"/>
        </a:defRPr>
      </a:lvl9pPr>
    </p:bodyStyle>
    <p:otherStyle>
      <a:defPPr>
        <a:defRPr lang="en-US"/>
      </a:defPPr>
      <a:lvl1pPr marL="0" algn="l" defTabSz="5120640" rtl="0" eaLnBrk="1" latinLnBrk="0" hangingPunct="1">
        <a:defRPr sz="10100" kern="1200">
          <a:solidFill>
            <a:schemeClr val="tx1"/>
          </a:solidFill>
          <a:latin typeface="+mn-lt"/>
          <a:ea typeface="+mn-ea"/>
          <a:cs typeface="+mn-cs"/>
        </a:defRPr>
      </a:lvl1pPr>
      <a:lvl2pPr marL="2560320" algn="l" defTabSz="5120640" rtl="0" eaLnBrk="1" latinLnBrk="0" hangingPunct="1">
        <a:defRPr sz="10100" kern="1200">
          <a:solidFill>
            <a:schemeClr val="tx1"/>
          </a:solidFill>
          <a:latin typeface="+mn-lt"/>
          <a:ea typeface="+mn-ea"/>
          <a:cs typeface="+mn-cs"/>
        </a:defRPr>
      </a:lvl2pPr>
      <a:lvl3pPr marL="5120640" algn="l" defTabSz="5120640" rtl="0" eaLnBrk="1" latinLnBrk="0" hangingPunct="1">
        <a:defRPr sz="10100" kern="1200">
          <a:solidFill>
            <a:schemeClr val="tx1"/>
          </a:solidFill>
          <a:latin typeface="+mn-lt"/>
          <a:ea typeface="+mn-ea"/>
          <a:cs typeface="+mn-cs"/>
        </a:defRPr>
      </a:lvl3pPr>
      <a:lvl4pPr marL="7680960" algn="l" defTabSz="5120640" rtl="0" eaLnBrk="1" latinLnBrk="0" hangingPunct="1">
        <a:defRPr sz="10100" kern="1200">
          <a:solidFill>
            <a:schemeClr val="tx1"/>
          </a:solidFill>
          <a:latin typeface="+mn-lt"/>
          <a:ea typeface="+mn-ea"/>
          <a:cs typeface="+mn-cs"/>
        </a:defRPr>
      </a:lvl4pPr>
      <a:lvl5pPr marL="10241280" algn="l" defTabSz="5120640" rtl="0" eaLnBrk="1" latinLnBrk="0" hangingPunct="1">
        <a:defRPr sz="10100" kern="1200">
          <a:solidFill>
            <a:schemeClr val="tx1"/>
          </a:solidFill>
          <a:latin typeface="+mn-lt"/>
          <a:ea typeface="+mn-ea"/>
          <a:cs typeface="+mn-cs"/>
        </a:defRPr>
      </a:lvl5pPr>
      <a:lvl6pPr marL="12801600" algn="l" defTabSz="5120640" rtl="0" eaLnBrk="1" latinLnBrk="0" hangingPunct="1">
        <a:defRPr sz="10100" kern="1200">
          <a:solidFill>
            <a:schemeClr val="tx1"/>
          </a:solidFill>
          <a:latin typeface="+mn-lt"/>
          <a:ea typeface="+mn-ea"/>
          <a:cs typeface="+mn-cs"/>
        </a:defRPr>
      </a:lvl6pPr>
      <a:lvl7pPr marL="15361920" algn="l" defTabSz="5120640" rtl="0" eaLnBrk="1" latinLnBrk="0" hangingPunct="1">
        <a:defRPr sz="10100" kern="1200">
          <a:solidFill>
            <a:schemeClr val="tx1"/>
          </a:solidFill>
          <a:latin typeface="+mn-lt"/>
          <a:ea typeface="+mn-ea"/>
          <a:cs typeface="+mn-cs"/>
        </a:defRPr>
      </a:lvl7pPr>
      <a:lvl8pPr marL="17922240" algn="l" defTabSz="5120640" rtl="0" eaLnBrk="1" latinLnBrk="0" hangingPunct="1">
        <a:defRPr sz="10100" kern="1200">
          <a:solidFill>
            <a:schemeClr val="tx1"/>
          </a:solidFill>
          <a:latin typeface="+mn-lt"/>
          <a:ea typeface="+mn-ea"/>
          <a:cs typeface="+mn-cs"/>
        </a:defRPr>
      </a:lvl8pPr>
      <a:lvl9pPr marL="20482560" algn="l" defTabSz="512064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19885850"/>
              </p:ext>
            </p:extLst>
          </p:nvPr>
        </p:nvGraphicFramePr>
        <p:xfrm>
          <a:off x="15060386" y="4082695"/>
          <a:ext cx="21000468" cy="33999081"/>
        </p:xfrm>
        <a:graphic>
          <a:graphicData uri="http://schemas.openxmlformats.org/drawingml/2006/table">
            <a:tbl>
              <a:tblPr firstRow="1" bandRow="1">
                <a:tableStyleId>{F5AB1C69-6EDB-4FF4-983F-18BD219EF322}</a:tableStyleId>
              </a:tblPr>
              <a:tblGrid>
                <a:gridCol w="4675414">
                  <a:extLst>
                    <a:ext uri="{9D8B030D-6E8A-4147-A177-3AD203B41FA5}">
                      <a16:colId xmlns:a16="http://schemas.microsoft.com/office/drawing/2014/main" val="20000"/>
                    </a:ext>
                  </a:extLst>
                </a:gridCol>
                <a:gridCol w="2248811">
                  <a:extLst>
                    <a:ext uri="{9D8B030D-6E8A-4147-A177-3AD203B41FA5}">
                      <a16:colId xmlns:a16="http://schemas.microsoft.com/office/drawing/2014/main" val="20001"/>
                    </a:ext>
                  </a:extLst>
                </a:gridCol>
                <a:gridCol w="1865989">
                  <a:extLst>
                    <a:ext uri="{9D8B030D-6E8A-4147-A177-3AD203B41FA5}">
                      <a16:colId xmlns:a16="http://schemas.microsoft.com/office/drawing/2014/main" val="20002"/>
                    </a:ext>
                  </a:extLst>
                </a:gridCol>
                <a:gridCol w="5272942">
                  <a:extLst>
                    <a:ext uri="{9D8B030D-6E8A-4147-A177-3AD203B41FA5}">
                      <a16:colId xmlns:a16="http://schemas.microsoft.com/office/drawing/2014/main" val="20003"/>
                    </a:ext>
                  </a:extLst>
                </a:gridCol>
                <a:gridCol w="1280258">
                  <a:extLst>
                    <a:ext uri="{9D8B030D-6E8A-4147-A177-3AD203B41FA5}">
                      <a16:colId xmlns:a16="http://schemas.microsoft.com/office/drawing/2014/main" val="20004"/>
                    </a:ext>
                  </a:extLst>
                </a:gridCol>
                <a:gridCol w="5657054">
                  <a:extLst>
                    <a:ext uri="{9D8B030D-6E8A-4147-A177-3AD203B41FA5}">
                      <a16:colId xmlns:a16="http://schemas.microsoft.com/office/drawing/2014/main" val="20005"/>
                    </a:ext>
                  </a:extLst>
                </a:gridCol>
              </a:tblGrid>
              <a:tr h="1022705">
                <a:tc gridSpan="6">
                  <a:txBody>
                    <a:bodyPr/>
                    <a:lstStyle/>
                    <a:p>
                      <a:pPr marL="0" marR="0" lvl="0" indent="0" algn="ctr">
                        <a:lnSpc>
                          <a:spcPct val="115000"/>
                        </a:lnSpc>
                        <a:spcBef>
                          <a:spcPts val="0"/>
                        </a:spcBef>
                        <a:spcAft>
                          <a:spcPts val="0"/>
                        </a:spcAft>
                        <a:buFont typeface="Symbol"/>
                        <a:buNone/>
                      </a:pPr>
                      <a:r>
                        <a:rPr lang="en-US" sz="6600" dirty="0">
                          <a:solidFill>
                            <a:schemeClr val="tx1"/>
                          </a:solidFill>
                          <a:effectLst/>
                          <a:latin typeface="Berlin Sans FB" panose="020E0602020502020306" pitchFamily="34" charset="0"/>
                        </a:rPr>
                        <a:t>Lincoln Elementary</a:t>
                      </a:r>
                      <a:r>
                        <a:rPr lang="en-US" sz="6600" baseline="0" dirty="0">
                          <a:solidFill>
                            <a:schemeClr val="tx1"/>
                          </a:solidFill>
                          <a:effectLst/>
                          <a:latin typeface="Berlin Sans FB" panose="020E0602020502020306" pitchFamily="34" charset="0"/>
                        </a:rPr>
                        <a:t> Ci3T </a:t>
                      </a:r>
                      <a:r>
                        <a:rPr lang="en-US" sz="6600" dirty="0">
                          <a:solidFill>
                            <a:schemeClr val="tx1"/>
                          </a:solidFill>
                          <a:effectLst/>
                          <a:latin typeface="Berlin Sans FB" panose="020E0602020502020306" pitchFamily="34" charset="0"/>
                        </a:rPr>
                        <a:t>Primary</a:t>
                      </a:r>
                      <a:r>
                        <a:rPr lang="en-US" sz="6600" baseline="0" dirty="0">
                          <a:solidFill>
                            <a:schemeClr val="tx1"/>
                          </a:solidFill>
                          <a:effectLst/>
                          <a:latin typeface="Berlin Sans FB" panose="020E0602020502020306" pitchFamily="34" charset="0"/>
                        </a:rPr>
                        <a:t> (Tier 1) Plan</a:t>
                      </a:r>
                      <a:endParaRPr lang="en-US" sz="6600" dirty="0">
                        <a:solidFill>
                          <a:schemeClr val="tx1"/>
                        </a:solidFill>
                        <a:effectLst/>
                        <a:latin typeface="Berlin Sans FB" panose="020E0602020502020306" pitchFamily="34" charset="0"/>
                        <a:ea typeface="Times New Roman"/>
                      </a:endParaRPr>
                    </a:p>
                  </a:txBody>
                  <a:tcPr marL="68580" marR="6858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hMerge="1">
                  <a:txBody>
                    <a:bodyPr/>
                    <a:lstStyle/>
                    <a:p>
                      <a:endParaRPr lang="en-US"/>
                    </a:p>
                  </a:txBody>
                  <a:tcPr/>
                </a:tc>
                <a:tc hMerge="1">
                  <a:txBody>
                    <a:bodyPr/>
                    <a:lstStyle/>
                    <a:p>
                      <a:pPr marL="228600" marR="0">
                        <a:lnSpc>
                          <a:spcPct val="115000"/>
                        </a:lnSpc>
                        <a:spcBef>
                          <a:spcPts val="0"/>
                        </a:spcBef>
                        <a:spcAft>
                          <a:spcPts val="0"/>
                        </a:spcAft>
                      </a:pPr>
                      <a:endParaRPr lang="en-US" sz="1800" dirty="0">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2819">
                <a:tc gridSpan="2">
                  <a:txBody>
                    <a:bodyPr/>
                    <a:lstStyle/>
                    <a:p>
                      <a:pPr marL="0" marR="0" lvl="0" indent="0" algn="ctr">
                        <a:lnSpc>
                          <a:spcPct val="100000"/>
                        </a:lnSpc>
                        <a:spcBef>
                          <a:spcPts val="0"/>
                        </a:spcBef>
                        <a:spcAft>
                          <a:spcPts val="0"/>
                        </a:spcAft>
                        <a:buFont typeface="Symbol"/>
                        <a:buNone/>
                      </a:pPr>
                      <a:r>
                        <a:rPr lang="en-US" sz="1800" b="1" dirty="0">
                          <a:effectLst/>
                          <a:latin typeface="Times New Roman" panose="02020603050405020304" pitchFamily="18" charset="0"/>
                          <a:ea typeface="Times New Roman"/>
                          <a:cs typeface="Times New Roman" panose="02020603050405020304" pitchFamily="18" charset="0"/>
                        </a:rPr>
                        <a:t>Mission Statement</a:t>
                      </a:r>
                    </a:p>
                  </a:txBody>
                  <a:tcPr marL="68580" marR="68580" marT="0" marB="0" anchor="ctr">
                    <a:lnL w="57150" cap="flat" cmpd="sng" algn="ctr">
                      <a:solidFill>
                        <a:schemeClr val="tx1"/>
                      </a:solidFill>
                      <a:prstDash val="solid"/>
                      <a:round/>
                      <a:headEnd type="none" w="med" len="med"/>
                      <a:tailEnd type="none" w="med" len="med"/>
                    </a:lnL>
                    <a:lnR w="76200" cap="flat" cmpd="sng" algn="ctr">
                      <a:solidFill>
                        <a:schemeClr val="accent3">
                          <a:lumMod val="60000"/>
                          <a:lumOff val="40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gridSpan="4">
                  <a:txBody>
                    <a:bodyPr/>
                    <a:lstStyle/>
                    <a:p>
                      <a:pPr marL="0" marR="0" indent="0" algn="l" defTabSz="512064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The mission of Lincoln Elementary School is to provide a positive and safe learning environment for students</a:t>
                      </a:r>
                      <a:r>
                        <a:rPr lang="en-US" sz="1800" baseline="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families, and school staff, and to create opportunities that maximize students’ learning potential and positive long term life choices as citizens. </a:t>
                      </a:r>
                    </a:p>
                  </a:txBody>
                  <a:tcPr marL="68580" marR="68580" marT="0" marB="0" anchor="ctr">
                    <a:lnL w="76200" cap="flat" cmpd="sng" algn="ctr">
                      <a:solidFill>
                        <a:schemeClr val="accent3">
                          <a:lumMod val="60000"/>
                          <a:lumOff val="4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pPr marL="342900" marR="0" lvl="0" indent="-342900">
                        <a:lnSpc>
                          <a:spcPct val="100000"/>
                        </a:lnSpc>
                        <a:spcBef>
                          <a:spcPts val="0"/>
                        </a:spcBef>
                        <a:spcAft>
                          <a:spcPts val="0"/>
                        </a:spcAft>
                        <a:buFont typeface="Symbol"/>
                        <a:buChar char=""/>
                        <a:tabLst>
                          <a:tab pos="228600" algn="l"/>
                        </a:tabLst>
                      </a:pPr>
                      <a:endParaRPr lang="en-US" sz="1600" dirty="0">
                        <a:effectLst/>
                        <a:latin typeface="Cambria" panose="02040503050406030204" pitchFamily="18" charset="0"/>
                        <a:ea typeface="Times New Roman"/>
                      </a:endParaRPr>
                    </a:p>
                  </a:txBody>
                  <a:tcPr marL="68580" marR="68580" marT="0" marB="0">
                    <a:lnL w="76200" cap="flat" cmpd="sng" algn="ctr">
                      <a:solidFill>
                        <a:schemeClr val="accent3">
                          <a:lumMod val="60000"/>
                          <a:lumOff val="4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1"/>
                  </a:ext>
                </a:extLst>
              </a:tr>
              <a:tr h="650147">
                <a:tc gridSpan="2">
                  <a:txBody>
                    <a:bodyPr/>
                    <a:lstStyle/>
                    <a:p>
                      <a:pPr marL="0" marR="0" lvl="0" indent="0" algn="ctr">
                        <a:lnSpc>
                          <a:spcPct val="100000"/>
                        </a:lnSpc>
                        <a:spcBef>
                          <a:spcPts val="0"/>
                        </a:spcBef>
                        <a:spcAft>
                          <a:spcPts val="0"/>
                        </a:spcAft>
                        <a:buFont typeface="Symbol"/>
                        <a:buNone/>
                      </a:pPr>
                      <a:r>
                        <a:rPr lang="en-US" sz="1800" b="1" dirty="0">
                          <a:effectLst/>
                          <a:latin typeface="Times New Roman" panose="02020603050405020304" pitchFamily="18" charset="0"/>
                          <a:ea typeface="Times New Roman"/>
                          <a:cs typeface="Times New Roman" panose="02020603050405020304" pitchFamily="18" charset="0"/>
                        </a:rPr>
                        <a:t>Purpose Statement</a:t>
                      </a:r>
                    </a:p>
                  </a:txBody>
                  <a:tcPr marL="68580" marR="68580" marT="0" marB="0" anchor="ctr">
                    <a:lnL w="57150" cap="flat" cmpd="sng" algn="ctr">
                      <a:solidFill>
                        <a:schemeClr val="tx1"/>
                      </a:solidFill>
                      <a:prstDash val="solid"/>
                      <a:round/>
                      <a:headEnd type="none" w="med" len="med"/>
                      <a:tailEnd type="none" w="med" len="med"/>
                    </a:lnL>
                    <a:lnR w="76200" cap="flat" cmpd="sng" algn="ctr">
                      <a:solidFill>
                        <a:schemeClr val="accent3">
                          <a:lumMod val="60000"/>
                          <a:lumOff val="40000"/>
                        </a:schemeClr>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gridSpan="4">
                  <a:txBody>
                    <a:bodyPr/>
                    <a:lstStyle/>
                    <a:p>
                      <a:pPr marL="0" indent="0"/>
                      <a:r>
                        <a:rPr lang="en-US" sz="1800" dirty="0">
                          <a:latin typeface="Times New Roman" panose="02020603050405020304" pitchFamily="18" charset="0"/>
                          <a:cs typeface="Times New Roman" panose="02020603050405020304" pitchFamily="18" charset="0"/>
                        </a:rPr>
                        <a:t>The</a:t>
                      </a:r>
                      <a:r>
                        <a:rPr lang="en-US" sz="1800" baseline="0" dirty="0">
                          <a:latin typeface="Times New Roman" panose="02020603050405020304" pitchFamily="18" charset="0"/>
                          <a:cs typeface="Times New Roman" panose="02020603050405020304" pitchFamily="18" charset="0"/>
                        </a:rPr>
                        <a:t> purpose of Lincoln Elementary School’s Ci3T plan is to fulfill the school’s mission through instruction and learning experiences in academics and the arts, social and emotional development, and social behaviors that are respectful and in alignment with the family and community priorities.</a:t>
                      </a:r>
                      <a:endParaRPr lang="en-US" sz="1800" dirty="0">
                        <a:latin typeface="Times New Roman" panose="02020603050405020304" pitchFamily="18" charset="0"/>
                        <a:cs typeface="Times New Roman" panose="02020603050405020304" pitchFamily="18" charset="0"/>
                      </a:endParaRPr>
                    </a:p>
                  </a:txBody>
                  <a:tcPr marL="68580" marR="68580" marT="0" marB="0" anchor="ctr">
                    <a:lnL w="76200" cap="flat" cmpd="sng" algn="ctr">
                      <a:solidFill>
                        <a:schemeClr val="accent3">
                          <a:lumMod val="60000"/>
                          <a:lumOff val="4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pPr marL="342900" marR="0" lvl="0" indent="-342900">
                        <a:lnSpc>
                          <a:spcPct val="100000"/>
                        </a:lnSpc>
                        <a:spcBef>
                          <a:spcPts val="0"/>
                        </a:spcBef>
                        <a:spcAft>
                          <a:spcPts val="0"/>
                        </a:spcAft>
                        <a:buFont typeface="Symbol"/>
                        <a:buChar char=""/>
                        <a:tabLst>
                          <a:tab pos="228600" algn="l"/>
                        </a:tabLst>
                      </a:pPr>
                      <a:endParaRPr lang="en-US" sz="1600" dirty="0">
                        <a:effectLst/>
                        <a:latin typeface="Cambria" panose="02040503050406030204" pitchFamily="18" charset="0"/>
                        <a:ea typeface="Times New Roman"/>
                      </a:endParaRPr>
                    </a:p>
                  </a:txBody>
                  <a:tcPr marL="68580" marR="68580" marT="0" marB="0">
                    <a:lnL w="76200" cap="flat" cmpd="sng" algn="ctr">
                      <a:solidFill>
                        <a:schemeClr val="accent3">
                          <a:lumMod val="60000"/>
                          <a:lumOff val="4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2"/>
                  </a:ext>
                </a:extLst>
              </a:tr>
              <a:tr h="487025">
                <a:tc gridSpan="2">
                  <a:txBody>
                    <a:bodyPr/>
                    <a:lstStyle/>
                    <a:p>
                      <a:pPr marL="0" marR="0" lvl="0" indent="0" algn="ctr">
                        <a:lnSpc>
                          <a:spcPct val="100000"/>
                        </a:lnSpc>
                        <a:spcBef>
                          <a:spcPts val="0"/>
                        </a:spcBef>
                        <a:spcAft>
                          <a:spcPts val="0"/>
                        </a:spcAft>
                        <a:buFont typeface="Symbol"/>
                        <a:buNone/>
                      </a:pPr>
                      <a:r>
                        <a:rPr lang="en-US" sz="1800" b="1" dirty="0">
                          <a:effectLst/>
                          <a:latin typeface="Times New Roman" panose="02020603050405020304" pitchFamily="18" charset="0"/>
                          <a:ea typeface="Times New Roman"/>
                          <a:cs typeface="Times New Roman" panose="02020603050405020304" pitchFamily="18" charset="0"/>
                        </a:rPr>
                        <a:t>School-wide Expectations</a:t>
                      </a:r>
                    </a:p>
                  </a:txBody>
                  <a:tcPr marL="68580" marR="68580" marT="0" marB="0" anchor="ctr">
                    <a:lnL w="57150" cap="flat" cmpd="sng" algn="ctr">
                      <a:solidFill>
                        <a:schemeClr val="tx1"/>
                      </a:solidFill>
                      <a:prstDash val="solid"/>
                      <a:round/>
                      <a:headEnd type="none" w="med" len="med"/>
                      <a:tailEnd type="none" w="med" len="med"/>
                    </a:lnL>
                    <a:lnR w="76200" cap="flat" cmpd="sng" algn="ctr">
                      <a:solidFill>
                        <a:schemeClr val="accent3">
                          <a:lumMod val="60000"/>
                          <a:lumOff val="40000"/>
                        </a:schemeClr>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gridSpan="4">
                  <a:txBody>
                    <a:bodyPr/>
                    <a:lstStyle/>
                    <a:p>
                      <a:pPr marL="0" marR="0" indent="0">
                        <a:lnSpc>
                          <a:spcPct val="100000"/>
                        </a:lnSpc>
                        <a:spcBef>
                          <a:spcPts val="0"/>
                        </a:spcBef>
                        <a:spcAft>
                          <a:spcPts val="0"/>
                        </a:spcAft>
                        <a:buFont typeface="Arial" panose="020B0604020202020204" pitchFamily="34" charset="0"/>
                        <a:buNone/>
                      </a:pPr>
                      <a:r>
                        <a:rPr lang="en-US" sz="1800" baseline="0" dirty="0">
                          <a:effectLst/>
                          <a:latin typeface="Times New Roman" panose="02020603050405020304" pitchFamily="18" charset="0"/>
                          <a:ea typeface="Times New Roman"/>
                          <a:cs typeface="Times New Roman" panose="02020603050405020304" pitchFamily="18" charset="0"/>
                        </a:rPr>
                        <a:t>Be Respectful, Be Responsible, Give Best Effort (see expectation matrix)</a:t>
                      </a:r>
                      <a:endParaRPr lang="en-US"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L w="76200" cap="flat" cmpd="sng" algn="ctr">
                      <a:solidFill>
                        <a:schemeClr val="accent3">
                          <a:lumMod val="60000"/>
                          <a:lumOff val="4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pPr marL="342900" marR="0" lvl="0" indent="-342900">
                        <a:lnSpc>
                          <a:spcPct val="100000"/>
                        </a:lnSpc>
                        <a:spcBef>
                          <a:spcPts val="0"/>
                        </a:spcBef>
                        <a:spcAft>
                          <a:spcPts val="0"/>
                        </a:spcAft>
                        <a:buFont typeface="Symbol"/>
                        <a:buChar char=""/>
                        <a:tabLst>
                          <a:tab pos="228600" algn="l"/>
                        </a:tabLst>
                      </a:pPr>
                      <a:endParaRPr lang="en-US" sz="1600" dirty="0">
                        <a:effectLst/>
                        <a:latin typeface="Cambria" panose="02040503050406030204" pitchFamily="18" charset="0"/>
                        <a:ea typeface="Times New Roman"/>
                      </a:endParaRPr>
                    </a:p>
                  </a:txBody>
                  <a:tcPr marL="68580" marR="68580" marT="0" marB="0">
                    <a:lnL w="76200" cap="flat" cmpd="sng" algn="ctr">
                      <a:solidFill>
                        <a:schemeClr val="accent3">
                          <a:lumMod val="60000"/>
                          <a:lumOff val="4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3"/>
                  </a:ext>
                </a:extLst>
              </a:tr>
              <a:tr h="3246775">
                <a:tc gridSpan="2">
                  <a:txBody>
                    <a:bodyPr/>
                    <a:lstStyle/>
                    <a:p>
                      <a:pPr marL="0" marR="0" algn="ctr">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Area I: Academics</a:t>
                      </a:r>
                    </a:p>
                    <a:p>
                      <a:pPr marL="0" marR="0" algn="ctr">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Responsibilities</a:t>
                      </a:r>
                      <a:endParaRPr lang="en-US" sz="1600" dirty="0">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Students will:</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Be at school on time and stay all day.  </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Access and use resources to be organized.</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Complete and turn work in at a timely manner.</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Communicate with teachers and parents.</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Participate in district core instruction and learning opportunities.</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Actively participate in class activities and be persistent in the face of challenge.</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Participate in:</a:t>
                      </a:r>
                    </a:p>
                    <a:p>
                      <a:pPr marL="685800" lvl="0" indent="22860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90 minutes of Math using Math Expressions Common Core</a:t>
                      </a:r>
                    </a:p>
                    <a:p>
                      <a:pPr marL="685800" lvl="0" indent="22860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130-165 minutes of ELA using Reading Street materials.</a:t>
                      </a:r>
                    </a:p>
                    <a:p>
                      <a:pPr marL="685800" lvl="0" indent="22860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Bring all materials, including daily planners (Gr. 3-5).</a:t>
                      </a:r>
                    </a:p>
                  </a:txBody>
                  <a:tcPr marL="68580" marR="68580" marT="0" marB="0">
                    <a:lnL w="57150" cap="flat" cmpd="sng" algn="ctr">
                      <a:solidFill>
                        <a:schemeClr val="tx1"/>
                      </a:solidFill>
                      <a:prstDash val="solid"/>
                      <a:round/>
                      <a:headEnd type="none" w="med" len="med"/>
                      <a:tailEnd type="none" w="med" len="med"/>
                    </a:lnL>
                    <a:lnR w="76200" cap="flat" cmpd="sng" algn="ctr">
                      <a:solidFill>
                        <a:schemeClr val="accent3">
                          <a:lumMod val="60000"/>
                          <a:lumOff val="40000"/>
                        </a:schemeClr>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Area II: Behavior</a:t>
                      </a:r>
                    </a:p>
                    <a:p>
                      <a:pPr marL="0" marR="0" algn="ctr">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Responsibilities </a:t>
                      </a:r>
                      <a:endParaRPr lang="en-US" sz="1600" dirty="0">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Students will:</a:t>
                      </a:r>
                    </a:p>
                    <a:p>
                      <a:pPr marL="274320" lvl="0" indent="-27432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Meet school-wide expectations stated </a:t>
                      </a:r>
                      <a:r>
                        <a:rPr lang="en-US" sz="1600" b="0" kern="1200" dirty="0">
                          <a:solidFill>
                            <a:schemeClr val="dk1"/>
                          </a:solidFill>
                          <a:effectLst/>
                          <a:latin typeface="Times New Roman" panose="02020603050405020304" pitchFamily="18" charset="0"/>
                          <a:ea typeface="+mn-ea"/>
                          <a:cs typeface="Times New Roman" panose="02020603050405020304" pitchFamily="18" charset="0"/>
                        </a:rPr>
                        <a:t>in the Expectation Matrix.</a:t>
                      </a:r>
                    </a:p>
                    <a:p>
                      <a:pPr marL="274320" lvl="0" indent="-274320">
                        <a:lnSpc>
                          <a:spcPct val="100000"/>
                        </a:lnSpc>
                        <a:buFont typeface="Arial" panose="020B0604020202020204" pitchFamily="34" charset="0"/>
                        <a:buChar char="•"/>
                      </a:pPr>
                      <a:r>
                        <a:rPr lang="en-US" sz="1600" b="0" kern="1200" dirty="0">
                          <a:solidFill>
                            <a:schemeClr val="dk1"/>
                          </a:solidFill>
                          <a:effectLst/>
                          <a:latin typeface="Times New Roman" panose="02020603050405020304" pitchFamily="18" charset="0"/>
                          <a:ea typeface="+mn-ea"/>
                          <a:cs typeface="Times New Roman" panose="02020603050405020304" pitchFamily="18" charset="0"/>
                        </a:rPr>
                        <a:t>Use strategies learned in behavior expectation </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setting and </a:t>
                      </a:r>
                      <a:r>
                        <a:rPr lang="en-US" sz="1600" i="1" kern="1200" dirty="0">
                          <a:solidFill>
                            <a:schemeClr val="dk1"/>
                          </a:solidFill>
                          <a:effectLst/>
                          <a:latin typeface="Times New Roman" panose="02020603050405020304" pitchFamily="18" charset="0"/>
                          <a:ea typeface="+mn-ea"/>
                          <a:cs typeface="Times New Roman" panose="02020603050405020304" pitchFamily="18" charset="0"/>
                        </a:rPr>
                        <a:t>Positive Action® </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lessons to prevent or minimize triggers and identify and manage agitation.</a:t>
                      </a:r>
                    </a:p>
                    <a:p>
                      <a:pPr marL="274320" lvl="0" indent="-27432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Take responsibility for own actions and the effect on others.</a:t>
                      </a:r>
                    </a:p>
                    <a:p>
                      <a:pPr marL="274320" lvl="0" indent="-27432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Tell an adult about any unsafe behaviors.</a:t>
                      </a:r>
                    </a:p>
                    <a:p>
                      <a:pPr marL="274320" lvl="0" indent="-27432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Ask and adult when you need help. </a:t>
                      </a:r>
                    </a:p>
                    <a:p>
                      <a:pPr marL="228600" marR="0">
                        <a:lnSpc>
                          <a:spcPct val="10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a:cs typeface="Times New Roman" panose="02020603050405020304" pitchFamily="18" charset="0"/>
                      </a:endParaRPr>
                    </a:p>
                  </a:txBody>
                  <a:tcPr marL="68580" marR="68580" marT="0" marB="0">
                    <a:lnL w="76200" cap="flat" cmpd="sng" algn="ctr">
                      <a:solidFill>
                        <a:schemeClr val="accent3">
                          <a:lumMod val="60000"/>
                          <a:lumOff val="40000"/>
                        </a:schemeClr>
                      </a:solidFill>
                      <a:prstDash val="solid"/>
                      <a:round/>
                      <a:headEnd type="none" w="med" len="med"/>
                      <a:tailEnd type="none" w="med" len="med"/>
                    </a:lnL>
                    <a:lnR w="76200" cap="flat" cmpd="sng" algn="ctr">
                      <a:solidFill>
                        <a:schemeClr val="accent3">
                          <a:lumMod val="60000"/>
                          <a:lumOff val="40000"/>
                        </a:schemeClr>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Area III: Social Skills </a:t>
                      </a:r>
                    </a:p>
                    <a:p>
                      <a:pPr marL="0" marR="0" algn="ctr">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Responsibilities</a:t>
                      </a:r>
                      <a:endParaRPr lang="en-US" sz="1600" dirty="0">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Students will:</a:t>
                      </a:r>
                    </a:p>
                    <a:p>
                      <a:pPr marL="274320" marR="0" lvl="0" indent="-27432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Follow the school-wide expectations </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listed in the Expectation Matrix.</a:t>
                      </a:r>
                    </a:p>
                    <a:p>
                      <a:pPr marL="274320" marR="0" lvl="0" indent="-274320">
                        <a:lnSpc>
                          <a:spcPct val="100000"/>
                        </a:lnSpc>
                        <a:spcBef>
                          <a:spcPts val="0"/>
                        </a:spcBef>
                        <a:spcAft>
                          <a:spcPts val="0"/>
                        </a:spcAft>
                        <a:buFont typeface="Arial" panose="020B0604020202020204" pitchFamily="34" charset="0"/>
                        <a:buChar char="•"/>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Actively participate in weekly </a:t>
                      </a:r>
                      <a:r>
                        <a:rPr lang="en-US" sz="1600" b="0" i="1" dirty="0">
                          <a:effectLst/>
                          <a:latin typeface="Times New Roman" panose="02020603050405020304" pitchFamily="18" charset="0"/>
                          <a:ea typeface="Times New Roman" panose="02020603050405020304" pitchFamily="18" charset="0"/>
                          <a:cs typeface="Times New Roman" panose="02020603050405020304" pitchFamily="18" charset="0"/>
                        </a:rPr>
                        <a:t>Positive Action®</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 lessons.</a:t>
                      </a:r>
                    </a:p>
                    <a:p>
                      <a:pPr marL="274320" marR="0" lvl="0" indent="-274320">
                        <a:lnSpc>
                          <a:spcPct val="100000"/>
                        </a:lnSpc>
                        <a:spcBef>
                          <a:spcPts val="0"/>
                        </a:spcBef>
                        <a:spcAft>
                          <a:spcPts val="0"/>
                        </a:spcAft>
                        <a:buFont typeface="Arial" panose="020B0604020202020204" pitchFamily="34" charset="0"/>
                        <a:buChar char="•"/>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Use positive social skills at school,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home and in the community and encourage peers to use these skills. </a:t>
                      </a:r>
                    </a:p>
                    <a:p>
                      <a:pPr marL="274320" marR="0" lvl="0" indent="-27432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Cooperate with others, use kind words and actions. </a:t>
                      </a:r>
                    </a:p>
                    <a:p>
                      <a:pPr marL="274320" marR="0" lvl="0" indent="-27432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Listen politely, and resolve conflicts peacefully by using </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Stop, Walk, Talk</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(PBIS.org)</a:t>
                      </a:r>
                    </a:p>
                    <a:p>
                      <a:pPr marL="0" marR="0">
                        <a:lnSpc>
                          <a:spcPct val="100000"/>
                        </a:lnSpc>
                        <a:spcBef>
                          <a:spcPts val="0"/>
                        </a:spcBef>
                        <a:spcAft>
                          <a:spcPts val="0"/>
                        </a:spcAft>
                      </a:pPr>
                      <a:endParaRPr lang="en-US" sz="1600" b="1" dirty="0">
                        <a:effectLst/>
                        <a:latin typeface="Times New Roman" panose="02020603050405020304" pitchFamily="18" charset="0"/>
                        <a:cs typeface="Times New Roman" panose="02020603050405020304" pitchFamily="18" charset="0"/>
                      </a:endParaRPr>
                    </a:p>
                  </a:txBody>
                  <a:tcPr marL="68580" marR="68580" marT="0" marB="0">
                    <a:lnL w="76200" cap="flat" cmpd="sng" algn="ctr">
                      <a:solidFill>
                        <a:schemeClr val="accent3">
                          <a:lumMod val="60000"/>
                          <a:lumOff val="4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4"/>
                  </a:ext>
                </a:extLst>
              </a:tr>
              <a:tr h="8153400">
                <a:tc gridSpan="2">
                  <a:txBody>
                    <a:bodyPr/>
                    <a:lstStyle/>
                    <a:p>
                      <a:pPr marL="0" marR="0" algn="ctr">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Area I: Academics</a:t>
                      </a:r>
                    </a:p>
                    <a:p>
                      <a:pPr marL="0" marR="0" algn="ctr">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Responsibilities</a:t>
                      </a:r>
                      <a:endParaRPr lang="en-US" sz="1600" dirty="0">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Faculty and Staff will:</a:t>
                      </a:r>
                    </a:p>
                    <a:p>
                      <a:pPr marL="0" indent="0">
                        <a:lnSpc>
                          <a:spcPct val="100000"/>
                        </a:lnSpc>
                        <a:buFont typeface="Arial" panose="020B0604020202020204" pitchFamily="34" charset="0"/>
                        <a:buNone/>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Teach core programs according to district and state standards with fidelity:</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English Language Arts (90 min of uninterrupted reading instruction; 30 min additional writing): Scott Foresman </a:t>
                      </a:r>
                      <a:r>
                        <a:rPr lang="en-US" sz="1600" i="1" kern="1200" dirty="0">
                          <a:solidFill>
                            <a:schemeClr val="dk1"/>
                          </a:solidFill>
                          <a:effectLst/>
                          <a:latin typeface="Times New Roman" panose="02020603050405020304" pitchFamily="18" charset="0"/>
                          <a:ea typeface="+mn-ea"/>
                          <a:cs typeface="Times New Roman" panose="02020603050405020304" pitchFamily="18" charset="0"/>
                        </a:rPr>
                        <a:t>Reading Street Common Core</a:t>
                      </a:r>
                      <a:endParaRPr lang="en-US" sz="1600" kern="1200" dirty="0">
                        <a:solidFill>
                          <a:schemeClr val="dk1"/>
                        </a:solidFill>
                        <a:effectLst/>
                        <a:latin typeface="Times New Roman" panose="02020603050405020304" pitchFamily="18" charset="0"/>
                        <a:ea typeface="+mn-ea"/>
                        <a:cs typeface="Times New Roman" panose="02020603050405020304" pitchFamily="18" charset="0"/>
                      </a:endParaRP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Math (60 min of core) Houghton Mifflin Harcourt </a:t>
                      </a:r>
                      <a:r>
                        <a:rPr lang="en-US" sz="1600" i="1" kern="1200" dirty="0">
                          <a:solidFill>
                            <a:schemeClr val="dk1"/>
                          </a:solidFill>
                          <a:effectLst/>
                          <a:latin typeface="Times New Roman" panose="02020603050405020304" pitchFamily="18" charset="0"/>
                          <a:ea typeface="+mn-ea"/>
                          <a:cs typeface="Times New Roman" panose="02020603050405020304" pitchFamily="18" charset="0"/>
                        </a:rPr>
                        <a:t>Math Expressions Common Core</a:t>
                      </a:r>
                      <a:endParaRPr lang="en-US" sz="1600" kern="1200" dirty="0">
                        <a:solidFill>
                          <a:schemeClr val="dk1"/>
                        </a:solidFill>
                        <a:effectLst/>
                        <a:latin typeface="Times New Roman" panose="02020603050405020304" pitchFamily="18" charset="0"/>
                        <a:ea typeface="+mn-ea"/>
                        <a:cs typeface="Times New Roman" panose="02020603050405020304" pitchFamily="18" charset="0"/>
                      </a:endParaRP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Differentiate instruction to meet the needs of all students.</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Plan for learning opportunities that maximize the use of instructional time and student engagement. </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Use proactive evidence-based strategies to support students’ active engagement. </a:t>
                      </a:r>
                      <a:br>
                        <a:rPr lang="en-US" sz="1600" kern="1200" dirty="0">
                          <a:solidFill>
                            <a:schemeClr val="dk1"/>
                          </a:solidFill>
                          <a:effectLst/>
                          <a:latin typeface="Times New Roman" panose="02020603050405020304" pitchFamily="18" charset="0"/>
                          <a:ea typeface="+mn-ea"/>
                          <a:cs typeface="Times New Roman" panose="02020603050405020304" pitchFamily="18" charset="0"/>
                        </a:rPr>
                      </a:br>
                      <a:r>
                        <a:rPr lang="en-US" sz="1600" kern="1200" dirty="0">
                          <a:solidFill>
                            <a:schemeClr val="dk1"/>
                          </a:solidFill>
                          <a:effectLst/>
                          <a:latin typeface="Times New Roman" panose="02020603050405020304" pitchFamily="18" charset="0"/>
                          <a:ea typeface="+mn-ea"/>
                          <a:cs typeface="Times New Roman" panose="02020603050405020304" pitchFamily="18" charset="0"/>
                        </a:rPr>
                        <a:t>Examples:</a:t>
                      </a:r>
                    </a:p>
                    <a:p>
                      <a:pPr marL="685800" lvl="0" indent="22860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Active supervision</a:t>
                      </a:r>
                    </a:p>
                    <a:p>
                      <a:pPr marL="685800" lvl="0" indent="22860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Precorrection</a:t>
                      </a:r>
                    </a:p>
                    <a:p>
                      <a:pPr marL="685800" lvl="0" indent="22860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Instructional feedback</a:t>
                      </a:r>
                    </a:p>
                    <a:p>
                      <a:pPr marL="685800" lvl="0" indent="22860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Instructional choice</a:t>
                      </a:r>
                    </a:p>
                    <a:p>
                      <a:pPr marL="685800" lvl="0" indent="22860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Increased opportunities to respond</a:t>
                      </a:r>
                    </a:p>
                    <a:p>
                      <a:pPr marL="685800" lvl="0" indent="22860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Behavior specific praise</a:t>
                      </a:r>
                    </a:p>
                    <a:p>
                      <a:pPr marL="685800" lvl="0" indent="22860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High</a:t>
                      </a:r>
                      <a:r>
                        <a:rPr lang="en-US" sz="1600" i="1" kern="1200" dirty="0">
                          <a:solidFill>
                            <a:schemeClr val="dk1"/>
                          </a:solidFill>
                          <a:effectLst/>
                          <a:latin typeface="Times New Roman" panose="02020603050405020304" pitchFamily="18" charset="0"/>
                          <a:ea typeface="+mn-ea"/>
                          <a:cs typeface="Times New Roman" panose="02020603050405020304" pitchFamily="18" charset="0"/>
                        </a:rPr>
                        <a:t>-p</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requests</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Provide meaningful and appropriate practice opportunities. </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Provide feedback in a timely manner to students and parents.</a:t>
                      </a:r>
                    </a:p>
                    <a:p>
                      <a:pPr marL="285750" marR="0" lvl="0" indent="-285750" algn="l" defTabSz="51206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Conduct, report, and use screening and assessments (see </a:t>
                      </a:r>
                      <a:r>
                        <a:rPr lang="en-US" sz="1600" b="0" kern="1200" dirty="0">
                          <a:solidFill>
                            <a:schemeClr val="dk1"/>
                          </a:solidFill>
                          <a:effectLst/>
                          <a:latin typeface="Times New Roman" panose="02020603050405020304" pitchFamily="18" charset="0"/>
                          <a:ea typeface="+mn-ea"/>
                          <a:cs typeface="Times New Roman" panose="02020603050405020304" pitchFamily="18" charset="0"/>
                        </a:rPr>
                        <a:t>Assessment Schedule):</a:t>
                      </a:r>
                    </a:p>
                    <a:p>
                      <a:pPr marL="285750" marR="0" lvl="0" indent="-285750" algn="l" defTabSz="51206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dirty="0">
                          <a:solidFill>
                            <a:schemeClr val="dk1"/>
                          </a:solidFill>
                          <a:effectLst/>
                          <a:latin typeface="Times New Roman" panose="02020603050405020304" pitchFamily="18" charset="0"/>
                          <a:ea typeface="+mn-ea"/>
                          <a:cs typeface="Times New Roman" panose="02020603050405020304" pitchFamily="18" charset="0"/>
                        </a:rPr>
                        <a:t>Benchmark progress three times a year for reading and math.</a:t>
                      </a:r>
                    </a:p>
                    <a:p>
                      <a:pPr marL="285750" marR="0" lvl="0" indent="-285750" algn="l" defTabSz="51206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dirty="0">
                          <a:solidFill>
                            <a:schemeClr val="dk1"/>
                          </a:solidFill>
                          <a:effectLst/>
                          <a:latin typeface="Times New Roman" panose="02020603050405020304" pitchFamily="18" charset="0"/>
                          <a:ea typeface="+mn-ea"/>
                          <a:cs typeface="Times New Roman" panose="02020603050405020304" pitchFamily="18" charset="0"/>
                        </a:rPr>
                        <a:t>Use schoolwide data to consider students’ Tier 2 and Tier 3 needs –  use Intervention Grids to guide selection of intervention strategy</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a:t>
                      </a:r>
                    </a:p>
                    <a:p>
                      <a:pPr marL="285750" marR="0" lvl="0" indent="-285750" algn="l" defTabSz="51206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Conduct regular progress monitoring with identified students. </a:t>
                      </a:r>
                    </a:p>
                    <a:p>
                      <a:pPr marL="285750" marR="0" lvl="0" indent="-285750" algn="l" defTabSz="51206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Collaborate regularly with colleagues.</a:t>
                      </a:r>
                    </a:p>
                    <a:p>
                      <a:pPr marL="285750" marR="0" lvl="0" indent="-285750" algn="l" defTabSz="51206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Communicate with parents and students in a variety of ways.</a:t>
                      </a:r>
                    </a:p>
                    <a:p>
                      <a:pPr marL="285750" marR="0" lvl="0" indent="-285750" algn="l" defTabSz="51206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Strive to meet with 100% of families during parent conferences.</a:t>
                      </a:r>
                    </a:p>
                  </a:txBody>
                  <a:tcPr>
                    <a:lnL w="57150" cap="flat" cmpd="sng" algn="ctr">
                      <a:solidFill>
                        <a:schemeClr val="tx1"/>
                      </a:solidFill>
                      <a:prstDash val="solid"/>
                      <a:round/>
                      <a:headEnd type="none" w="med" len="med"/>
                      <a:tailEnd type="none" w="med" len="med"/>
                    </a:lnL>
                    <a:lnR w="76200" cap="flat" cmpd="sng" algn="ctr">
                      <a:solidFill>
                        <a:schemeClr val="accent3">
                          <a:lumMod val="60000"/>
                          <a:lumOff val="40000"/>
                        </a:schemeClr>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Area II: Behavior</a:t>
                      </a:r>
                    </a:p>
                    <a:p>
                      <a:pPr marL="0" marR="0" algn="ctr">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Responsibilities </a:t>
                      </a:r>
                      <a:endParaRPr lang="en-US" sz="1600" dirty="0">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Faculty and Staff will: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0000"/>
                        </a:lnSpc>
                        <a:spcBef>
                          <a:spcPts val="0"/>
                        </a:spcBef>
                        <a:spcAft>
                          <a:spcPts val="0"/>
                        </a:spcAft>
                        <a:buFont typeface="Arial" panose="020B0604020202020204" pitchFamily="34" charset="0"/>
                        <a:buNone/>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Implement the Positive Behavioral Interventions and Supports (PBIS) with fidelity.</a:t>
                      </a:r>
                    </a:p>
                    <a:p>
                      <a:pPr marL="342900" marR="0" lvl="0" indent="-342900">
                        <a:lnSpc>
                          <a:spcPct val="100000"/>
                        </a:lnSpc>
                        <a:spcBef>
                          <a:spcPts val="0"/>
                        </a:spcBef>
                        <a:spcAft>
                          <a:spcPts val="0"/>
                        </a:spcAft>
                        <a:buFont typeface="Arial" panose="020B0604020202020204" pitchFamily="34" charset="0"/>
                        <a:buChar char="•"/>
                      </a:pPr>
                      <a:r>
                        <a:rPr lang="en-US" sz="16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Foster a </a:t>
                      </a:r>
                      <a:r>
                        <a:rPr lang="en-US" sz="1600" b="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safe environment for all students.</a:t>
                      </a:r>
                    </a:p>
                    <a:p>
                      <a:pPr marL="342900" marR="0" lvl="0" indent="-342900">
                        <a:lnSpc>
                          <a:spcPct val="100000"/>
                        </a:lnSpc>
                        <a:spcBef>
                          <a:spcPts val="0"/>
                        </a:spcBef>
                        <a:spcAft>
                          <a:spcPts val="0"/>
                        </a:spcAft>
                        <a:buFont typeface="Arial" panose="020B0604020202020204" pitchFamily="34" charset="0"/>
                        <a:buChar char="•"/>
                      </a:pPr>
                      <a:r>
                        <a:rPr lang="en-US" sz="1600" b="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Teach all setting Expectations within the first week of school and reteach Expectations (monthly).</a:t>
                      </a:r>
                    </a:p>
                    <a:p>
                      <a:pPr marL="342900" marR="0" lvl="0" indent="-342900">
                        <a:lnSpc>
                          <a:spcPct val="100000"/>
                        </a:lnSpc>
                        <a:spcBef>
                          <a:spcPts val="0"/>
                        </a:spcBef>
                        <a:spcAft>
                          <a:spcPts val="0"/>
                        </a:spcAft>
                        <a:buFont typeface="Arial" panose="020B0604020202020204" pitchFamily="34" charset="0"/>
                        <a:buChar char="•"/>
                      </a:pPr>
                      <a:r>
                        <a:rPr lang="en-US" sz="1600" b="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Display and model </a:t>
                      </a:r>
                      <a:r>
                        <a:rPr lang="en-US" sz="16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school-wide expectations in classrooms and other key settings.</a:t>
                      </a:r>
                    </a:p>
                    <a:p>
                      <a:pPr marL="342900" marR="0" lvl="0" indent="-342900">
                        <a:lnSpc>
                          <a:spcPct val="100000"/>
                        </a:lnSpc>
                        <a:spcBef>
                          <a:spcPts val="0"/>
                        </a:spcBef>
                        <a:spcAft>
                          <a:spcPts val="0"/>
                        </a:spcAft>
                        <a:buFont typeface="Arial" panose="020B0604020202020204" pitchFamily="34" charset="0"/>
                        <a:buChar char="•"/>
                      </a:pPr>
                      <a:r>
                        <a:rPr lang="en-US" sz="16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 consistent with expectations.</a:t>
                      </a:r>
                    </a:p>
                    <a:p>
                      <a:pPr marL="342900" marR="0" lvl="0" indent="-342900">
                        <a:lnSpc>
                          <a:spcPct val="100000"/>
                        </a:lnSpc>
                        <a:spcBef>
                          <a:spcPts val="0"/>
                        </a:spcBef>
                        <a:spcAft>
                          <a:spcPts val="0"/>
                        </a:spcAft>
                        <a:buFont typeface="Arial" panose="020B0604020202020204" pitchFamily="34" charset="0"/>
                        <a:buChar char="•"/>
                      </a:pPr>
                      <a:r>
                        <a:rPr lang="en-US" sz="16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Provide behavior specific praise and intermittently pair praise with delivering the schoolwide ticket to students who display school-wide expectations throughout school settings.</a:t>
                      </a:r>
                    </a:p>
                    <a:p>
                      <a:pPr marL="342900" marR="0" lvl="0" indent="-342900">
                        <a:lnSpc>
                          <a:spcPct val="100000"/>
                        </a:lnSpc>
                        <a:spcBef>
                          <a:spcPts val="0"/>
                        </a:spcBef>
                        <a:spcAft>
                          <a:spcPts val="0"/>
                        </a:spcAft>
                        <a:buFont typeface="Arial" panose="020B0604020202020204" pitchFamily="34" charset="0"/>
                        <a:buChar char="•"/>
                      </a:pPr>
                      <a:r>
                        <a:rPr lang="en-US" sz="16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Demonstrate professional behavior and a positive attitude.</a:t>
                      </a:r>
                    </a:p>
                    <a:p>
                      <a:pPr marL="342900" marR="0" lvl="0" indent="-342900">
                        <a:lnSpc>
                          <a:spcPct val="100000"/>
                        </a:lnSpc>
                        <a:spcBef>
                          <a:spcPts val="0"/>
                        </a:spcBef>
                        <a:spcAft>
                          <a:spcPts val="0"/>
                        </a:spcAft>
                        <a:buFont typeface="Arial" panose="020B0604020202020204" pitchFamily="34" charset="0"/>
                        <a:buChar char="•"/>
                      </a:pPr>
                      <a:r>
                        <a:rPr lang="en-US" sz="16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Use a positive response to initial indicators of not meeting expectations: </a:t>
                      </a:r>
                    </a:p>
                    <a:p>
                      <a:pPr marL="742950" marR="0" lvl="1" indent="-285750">
                        <a:lnSpc>
                          <a:spcPct val="100000"/>
                        </a:lnSpc>
                        <a:spcBef>
                          <a:spcPts val="0"/>
                        </a:spcBef>
                        <a:spcAft>
                          <a:spcPts val="0"/>
                        </a:spcAft>
                        <a:buFont typeface="Courier New" panose="02070309020205020404" pitchFamily="49" charset="0"/>
                        <a:buChar char="o"/>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Praise students meeting expectations </a:t>
                      </a:r>
                    </a:p>
                    <a:p>
                      <a:pPr marL="742950" marR="0" lvl="1" indent="-285750">
                        <a:lnSpc>
                          <a:spcPct val="100000"/>
                        </a:lnSpc>
                        <a:spcBef>
                          <a:spcPts val="0"/>
                        </a:spcBef>
                        <a:spcAft>
                          <a:spcPts val="0"/>
                        </a:spcAft>
                        <a:buFont typeface="Courier New" panose="02070309020205020404" pitchFamily="49" charset="0"/>
                        <a:buChar char="o"/>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Redirect students who are struggling</a:t>
                      </a:r>
                    </a:p>
                    <a:p>
                      <a:pPr marL="742950" marR="0" lvl="1" indent="-285750">
                        <a:lnSpc>
                          <a:spcPct val="100000"/>
                        </a:lnSpc>
                        <a:spcBef>
                          <a:spcPts val="0"/>
                        </a:spcBef>
                        <a:spcAft>
                          <a:spcPts val="0"/>
                        </a:spcAft>
                        <a:buFont typeface="Courier New" panose="02070309020205020404" pitchFamily="49" charset="0"/>
                        <a:buChar char="o"/>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Reteach expectations</a:t>
                      </a:r>
                    </a:p>
                    <a:p>
                      <a:pPr marL="742950" marR="0" lvl="1" indent="-285750">
                        <a:lnSpc>
                          <a:spcPct val="100000"/>
                        </a:lnSpc>
                        <a:spcBef>
                          <a:spcPts val="0"/>
                        </a:spcBef>
                        <a:spcAft>
                          <a:spcPts val="0"/>
                        </a:spcAft>
                        <a:buFont typeface="Courier New" panose="02070309020205020404" pitchFamily="49" charset="0"/>
                        <a:buChar char="o"/>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Allow student time to respond to request and re-engage</a:t>
                      </a:r>
                    </a:p>
                    <a:p>
                      <a:pPr marL="742950" marR="0" lvl="1" indent="-285750">
                        <a:lnSpc>
                          <a:spcPct val="100000"/>
                        </a:lnSpc>
                        <a:spcBef>
                          <a:spcPts val="0"/>
                        </a:spcBef>
                        <a:spcAft>
                          <a:spcPts val="0"/>
                        </a:spcAft>
                        <a:buFont typeface="Courier New" panose="02070309020205020404" pitchFamily="49" charset="0"/>
                        <a:buChar char="o"/>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Recognize/reinforce changed behavior</a:t>
                      </a:r>
                    </a:p>
                    <a:p>
                      <a:pPr marL="742950" marR="0" lvl="1" indent="-285750">
                        <a:lnSpc>
                          <a:spcPct val="100000"/>
                        </a:lnSpc>
                        <a:spcBef>
                          <a:spcPts val="0"/>
                        </a:spcBef>
                        <a:spcAft>
                          <a:spcPts val="0"/>
                        </a:spcAft>
                        <a:buFont typeface="Courier New" panose="02070309020205020404" pitchFamily="49" charset="0"/>
                        <a:buChar char="o"/>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Follow Reactive Plan for responding to repeated difficulties.</a:t>
                      </a:r>
                    </a:p>
                    <a:p>
                      <a:pPr marL="342900" marR="0" lvl="0" indent="-342900">
                        <a:lnSpc>
                          <a:spcPct val="100000"/>
                        </a:lnSpc>
                        <a:spcBef>
                          <a:spcPts val="0"/>
                        </a:spcBef>
                        <a:spcAft>
                          <a:spcPts val="0"/>
                        </a:spcAft>
                        <a:buFont typeface="Arial" panose="020B0604020202020204" pitchFamily="34" charset="0"/>
                        <a:buChar char="•"/>
                      </a:pPr>
                      <a:r>
                        <a:rPr lang="en-US" sz="1600" b="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Implement the reactive plan with integrity.</a:t>
                      </a:r>
                    </a:p>
                    <a:p>
                      <a:pPr marL="342900" marR="0" lvl="0" indent="-342900">
                        <a:lnSpc>
                          <a:spcPct val="100000"/>
                        </a:lnSpc>
                        <a:spcBef>
                          <a:spcPts val="0"/>
                        </a:spcBef>
                        <a:spcAft>
                          <a:spcPts val="0"/>
                        </a:spcAft>
                        <a:buFont typeface="Arial" panose="020B0604020202020204" pitchFamily="34" charset="0"/>
                        <a:buChar char="•"/>
                      </a:pPr>
                      <a:r>
                        <a:rPr lang="en-US" sz="1600" b="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Conduct, report, and use screening and assessments (see Assessment Schedule)</a:t>
                      </a:r>
                    </a:p>
                    <a:p>
                      <a:pPr marL="742950" marR="0" lvl="1" indent="-285750">
                        <a:lnSpc>
                          <a:spcPct val="100000"/>
                        </a:lnSpc>
                        <a:spcBef>
                          <a:spcPts val="0"/>
                        </a:spcBef>
                        <a:spcAft>
                          <a:spcPts val="0"/>
                        </a:spcAft>
                        <a:buFont typeface="Courier New" panose="02070309020205020404" pitchFamily="49" charset="0"/>
                        <a:buChar char="o"/>
                      </a:pPr>
                      <a:r>
                        <a:rPr lang="en-US" sz="1600" b="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Monitor progress three times a year using the behavior screener.  </a:t>
                      </a: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00000"/>
                        </a:lnSpc>
                        <a:spcBef>
                          <a:spcPts val="0"/>
                        </a:spcBef>
                        <a:spcAft>
                          <a:spcPts val="0"/>
                        </a:spcAft>
                        <a:buFont typeface="Courier New" panose="02070309020205020404" pitchFamily="49" charset="0"/>
                        <a:buChar char="o"/>
                      </a:pPr>
                      <a:r>
                        <a:rPr lang="en-US" sz="1600" b="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Participate in professional learning for using data for decision making </a:t>
                      </a:r>
                      <a:r>
                        <a:rPr lang="en-US" sz="16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the school, class, and school level.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00000"/>
                        </a:lnSpc>
                        <a:spcBef>
                          <a:spcPts val="0"/>
                        </a:spcBef>
                        <a:spcAft>
                          <a:spcPts val="0"/>
                        </a:spcAft>
                        <a:buFont typeface="Courier New" panose="02070309020205020404" pitchFamily="49" charset="0"/>
                        <a:buChar char="o"/>
                      </a:pPr>
                      <a:r>
                        <a:rPr lang="en-US" sz="16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Use schoolwide data to consider students’ Tier 2 and Tier 3 needs – use </a:t>
                      </a:r>
                      <a:r>
                        <a:rPr lang="en-US" sz="1600" b="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Intervention Grids to guide selection of intervention strategy.</a:t>
                      </a:r>
                      <a:endPar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pPr>
                      <a:r>
                        <a:rPr lang="en-US" sz="1600" b="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Follow guidelines on Reactive Plan </a:t>
                      </a:r>
                      <a:r>
                        <a:rPr lang="en-US" sz="16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decision flow chart.</a:t>
                      </a:r>
                    </a:p>
                    <a:p>
                      <a:pPr marL="742950" marR="0" lvl="1" indent="-285750">
                        <a:lnSpc>
                          <a:spcPct val="100000"/>
                        </a:lnSpc>
                        <a:spcBef>
                          <a:spcPts val="0"/>
                        </a:spcBef>
                        <a:spcAft>
                          <a:spcPts val="0"/>
                        </a:spcAft>
                        <a:buFont typeface="Courier New" panose="02070309020205020404" pitchFamily="49" charset="0"/>
                        <a:buChar char="o"/>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Enter behavior data in management system on same day incident occurs.</a:t>
                      </a:r>
                    </a:p>
                    <a:p>
                      <a:pPr marL="742950" marR="0" lvl="1" indent="-285750">
                        <a:lnSpc>
                          <a:spcPct val="100000"/>
                        </a:lnSpc>
                        <a:spcBef>
                          <a:spcPts val="0"/>
                        </a:spcBef>
                        <a:spcAft>
                          <a:spcPts val="0"/>
                        </a:spcAft>
                        <a:buFont typeface="Courier New" panose="02070309020205020404" pitchFamily="49" charset="0"/>
                        <a:buChar char="o"/>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Communicate with parents about problem solving worksheets.</a:t>
                      </a:r>
                    </a:p>
                    <a:p>
                      <a:pPr marL="342900" marR="0" lvl="0" indent="-342900">
                        <a:lnSpc>
                          <a:spcPct val="100000"/>
                        </a:lnSpc>
                        <a:spcBef>
                          <a:spcPts val="0"/>
                        </a:spcBef>
                        <a:spcAft>
                          <a:spcPts val="0"/>
                        </a:spcAft>
                        <a:buFont typeface="Arial" panose="020B0604020202020204" pitchFamily="34" charset="0"/>
                        <a:buChar char="•"/>
                      </a:pPr>
                      <a:r>
                        <a:rPr lang="en-US" sz="16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Collaborate regularly with colleagues.</a:t>
                      </a:r>
                    </a:p>
                    <a:p>
                      <a:pPr marL="342900" marR="0" lvl="0" indent="-342900">
                        <a:lnSpc>
                          <a:spcPct val="100000"/>
                        </a:lnSpc>
                        <a:spcBef>
                          <a:spcPts val="0"/>
                        </a:spcBef>
                        <a:spcAft>
                          <a:spcPts val="0"/>
                        </a:spcAft>
                        <a:buFont typeface="Arial" panose="020B0604020202020204" pitchFamily="34" charset="0"/>
                        <a:buChar char="•"/>
                      </a:pPr>
                      <a:r>
                        <a:rPr lang="en-US" sz="16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Communicate with parents and students in a variety of ways.</a:t>
                      </a:r>
                      <a:endParaRPr lang="en-US" sz="1600" b="0" kern="1200" baseline="0" dirty="0">
                        <a:solidFill>
                          <a:schemeClr val="dk1"/>
                        </a:solidFill>
                        <a:effectLst/>
                        <a:latin typeface="Times New Roman" panose="02020603050405020304" pitchFamily="18" charset="0"/>
                        <a:ea typeface="+mn-ea"/>
                        <a:cs typeface="Times New Roman" panose="02020603050405020304" pitchFamily="18" charset="0"/>
                      </a:endParaRPr>
                    </a:p>
                  </a:txBody>
                  <a:tcPr>
                    <a:lnL w="76200" cap="flat" cmpd="sng" algn="ctr">
                      <a:solidFill>
                        <a:schemeClr val="accent3">
                          <a:lumMod val="60000"/>
                          <a:lumOff val="40000"/>
                        </a:schemeClr>
                      </a:solidFill>
                      <a:prstDash val="solid"/>
                      <a:round/>
                      <a:headEnd type="none" w="med" len="med"/>
                      <a:tailEnd type="none" w="med" len="med"/>
                    </a:lnL>
                    <a:lnR w="76200" cap="flat" cmpd="sng" algn="ctr">
                      <a:solidFill>
                        <a:schemeClr val="accent3">
                          <a:lumMod val="60000"/>
                          <a:lumOff val="40000"/>
                        </a:schemeClr>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Area III: Social Skills </a:t>
                      </a:r>
                    </a:p>
                    <a:p>
                      <a:pPr marL="0" marR="0" algn="ctr">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Responsibilities</a:t>
                      </a:r>
                      <a:endParaRPr lang="en-US" sz="1600" dirty="0">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Faculty and Staff will:</a:t>
                      </a:r>
                    </a:p>
                    <a:p>
                      <a:pPr>
                        <a:lnSpc>
                          <a:spcPct val="100000"/>
                        </a:lnSpc>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Teach schoolwide social skills/ character education curricula with fidelity:</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Teach weekly </a:t>
                      </a:r>
                      <a:r>
                        <a:rPr lang="en-US" sz="1600" i="1" kern="1200" dirty="0">
                          <a:solidFill>
                            <a:schemeClr val="dk1"/>
                          </a:solidFill>
                          <a:effectLst/>
                          <a:latin typeface="Times New Roman" panose="02020603050405020304" pitchFamily="18" charset="0"/>
                          <a:ea typeface="+mn-ea"/>
                          <a:cs typeface="Times New Roman" panose="02020603050405020304" pitchFamily="18" charset="0"/>
                        </a:rPr>
                        <a:t>Positive Action</a:t>
                      </a:r>
                      <a:r>
                        <a:rPr lang="en-US" sz="1600" b="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lessons </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Grades K – 2 </a:t>
                      </a:r>
                    </a:p>
                    <a:p>
                      <a:pPr marL="400050" lvl="1" indent="228600">
                        <a:lnSpc>
                          <a:spcPct val="100000"/>
                        </a:lnSpc>
                        <a:buFont typeface="Courier New" panose="02070309020205020404" pitchFamily="49" charset="0"/>
                        <a:buChar char="o"/>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One 20 min lesson per week teacher lead</a:t>
                      </a:r>
                    </a:p>
                    <a:p>
                      <a:pPr marL="409575" lvl="1" indent="215900">
                        <a:lnSpc>
                          <a:spcPct val="100000"/>
                        </a:lnSpc>
                        <a:buFont typeface="Courier New" panose="02070309020205020404" pitchFamily="49" charset="0"/>
                        <a:buChar char="o"/>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One 30 min lesson every other week co-taught by teacher and counselor</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Grades 3 – 5</a:t>
                      </a:r>
                    </a:p>
                    <a:p>
                      <a:pPr marL="628650" lvl="0" indent="-228600">
                        <a:lnSpc>
                          <a:spcPct val="100000"/>
                        </a:lnSpc>
                        <a:buFont typeface="Courier New" panose="02070309020205020404" pitchFamily="49" charset="0"/>
                        <a:buChar char="o"/>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One 20 min lesson per week teacher lead</a:t>
                      </a:r>
                    </a:p>
                    <a:p>
                      <a:pPr marL="628650" lvl="0" indent="-228600">
                        <a:lnSpc>
                          <a:spcPct val="100000"/>
                        </a:lnSpc>
                        <a:buFont typeface="Courier New" panose="02070309020205020404" pitchFamily="49" charset="0"/>
                        <a:buChar char="o"/>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One 45 min lesson every other week co-taught by teacher and counselor (See appendix for specific lessons for each grade level)</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Model social skills expected.</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Teach Bully Prevention in Positive Behavior Support (</a:t>
                      </a:r>
                      <a:r>
                        <a:rPr lang="en-US" sz="1600" i="1" kern="1200" dirty="0">
                          <a:solidFill>
                            <a:schemeClr val="dk1"/>
                          </a:solidFill>
                          <a:effectLst/>
                          <a:latin typeface="Times New Roman" panose="02020603050405020304" pitchFamily="18" charset="0"/>
                          <a:ea typeface="+mn-ea"/>
                          <a:cs typeface="Times New Roman" panose="02020603050405020304" pitchFamily="18" charset="0"/>
                        </a:rPr>
                        <a:t>Stop, Walk, Talk</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PBIS.org) according to master school schedule; 20 – 50 min lessons.</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Provide tickets paired with behavior specific praise when students meet expectations.</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Maintain communication with students and parents/guardians. </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Seek ways to engage parents as partners in the school program.</a:t>
                      </a:r>
                    </a:p>
                    <a:p>
                      <a:pPr marL="28575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Collaborate regularly with colleagues.</a:t>
                      </a:r>
                      <a:endParaRPr lang="en-US" sz="1600" b="1" dirty="0">
                        <a:effectLst/>
                        <a:latin typeface="Times New Roman" panose="02020603050405020304" pitchFamily="18" charset="0"/>
                        <a:cs typeface="Times New Roman" panose="02020603050405020304" pitchFamily="18" charset="0"/>
                      </a:endParaRPr>
                    </a:p>
                  </a:txBody>
                  <a:tcPr>
                    <a:lnL w="76200" cap="flat" cmpd="sng" algn="ctr">
                      <a:solidFill>
                        <a:schemeClr val="accent3">
                          <a:lumMod val="60000"/>
                          <a:lumOff val="4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5"/>
                  </a:ext>
                </a:extLst>
              </a:tr>
              <a:tr h="3092951">
                <a:tc gridSpan="2">
                  <a:txBody>
                    <a:bodyPr/>
                    <a:lstStyle/>
                    <a:p>
                      <a:pPr marL="0" marR="0" algn="ctr">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Area I: Academics</a:t>
                      </a:r>
                    </a:p>
                    <a:p>
                      <a:pPr marL="0" marR="0" algn="ctr">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Responsibilities</a:t>
                      </a:r>
                      <a:endParaRPr lang="en-US" sz="1600" dirty="0">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Parents will:</a:t>
                      </a:r>
                      <a:r>
                        <a:rPr lang="en-US" sz="1600" dirty="0">
                          <a:effectLst/>
                          <a:latin typeface="Times New Roman" panose="02020603050405020304" pitchFamily="18" charset="0"/>
                          <a:cs typeface="Times New Roman" panose="02020603050405020304" pitchFamily="18" charset="0"/>
                        </a:rPr>
                        <a:t> </a:t>
                      </a:r>
                    </a:p>
                    <a:p>
                      <a:pPr marL="274320" marR="0" lvl="0" indent="-274320">
                        <a:lnSpc>
                          <a:spcPct val="100000"/>
                        </a:lnSpc>
                        <a:spcBef>
                          <a:spcPts val="0"/>
                        </a:spcBef>
                        <a:spcAft>
                          <a:spcPts val="0"/>
                        </a:spcAft>
                        <a:buFont typeface="Arial" panose="020B0604020202020204" pitchFamily="34" charset="0"/>
                        <a:buChar char="•"/>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Make learning a priority and value parents’ role as their child’s first teacher. </a:t>
                      </a:r>
                    </a:p>
                    <a:p>
                      <a:pPr marL="274320" marR="0" lvl="0" indent="-274320">
                        <a:lnSpc>
                          <a:spcPct val="100000"/>
                        </a:lnSpc>
                        <a:spcBef>
                          <a:spcPts val="0"/>
                        </a:spcBef>
                        <a:spcAft>
                          <a:spcPts val="0"/>
                        </a:spcAft>
                        <a:buFont typeface="Arial" panose="020B0604020202020204" pitchFamily="34" charset="0"/>
                        <a:buChar char="•"/>
                      </a:pPr>
                      <a:r>
                        <a:rPr lang="en-US" sz="16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Use resources available to enhance learning experiences for their child. </a:t>
                      </a:r>
                    </a:p>
                    <a:p>
                      <a:pPr marL="274320" marR="0" lvl="0" indent="-274320">
                        <a:lnSpc>
                          <a:spcPct val="100000"/>
                        </a:lnSpc>
                        <a:spcBef>
                          <a:spcPts val="0"/>
                        </a:spcBef>
                        <a:spcAft>
                          <a:spcPts val="0"/>
                        </a:spcAft>
                        <a:buFont typeface="Arial" panose="020B0604020202020204" pitchFamily="34" charset="0"/>
                        <a:buChar char="•"/>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Model and reinforce learning in the home.</a:t>
                      </a:r>
                    </a:p>
                    <a:p>
                      <a:pPr marL="274320" marR="0" lvl="0" indent="-274320">
                        <a:lnSpc>
                          <a:spcPct val="100000"/>
                        </a:lnSpc>
                        <a:spcBef>
                          <a:spcPts val="0"/>
                        </a:spcBef>
                        <a:spcAft>
                          <a:spcPts val="0"/>
                        </a:spcAft>
                        <a:buFont typeface="Arial" panose="020B0604020202020204" pitchFamily="34" charset="0"/>
                        <a:buChar char="•"/>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Regularly review all school communications. </a:t>
                      </a:r>
                    </a:p>
                    <a:p>
                      <a:pPr marL="274320" marR="0" lvl="0" indent="-274320">
                        <a:lnSpc>
                          <a:spcPct val="100000"/>
                        </a:lnSpc>
                        <a:spcBef>
                          <a:spcPts val="0"/>
                        </a:spcBef>
                        <a:spcAft>
                          <a:spcPts val="0"/>
                        </a:spcAft>
                        <a:buFont typeface="Arial" panose="020B0604020202020204" pitchFamily="34" charset="0"/>
                        <a:buChar char="•"/>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Provide a place for their child to study at home near parent supervision. </a:t>
                      </a:r>
                    </a:p>
                    <a:p>
                      <a:pPr marL="274320" marR="0" lvl="0" indent="-274320">
                        <a:lnSpc>
                          <a:spcPct val="100000"/>
                        </a:lnSpc>
                        <a:spcBef>
                          <a:spcPts val="0"/>
                        </a:spcBef>
                        <a:spcAft>
                          <a:spcPts val="0"/>
                        </a:spcAft>
                        <a:buFont typeface="Arial" panose="020B0604020202020204" pitchFamily="34" charset="0"/>
                        <a:buChar char="•"/>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Encourage child to complete all practice opportunities and read at home (or read with child) daily. </a:t>
                      </a:r>
                    </a:p>
                    <a:p>
                      <a:pPr marL="274320" marR="0" lvl="0" indent="-274320">
                        <a:lnSpc>
                          <a:spcPct val="100000"/>
                        </a:lnSpc>
                        <a:spcBef>
                          <a:spcPts val="0"/>
                        </a:spcBef>
                        <a:spcAft>
                          <a:spcPts val="0"/>
                        </a:spcAft>
                        <a:buFont typeface="Arial" panose="020B0604020202020204" pitchFamily="34" charset="0"/>
                        <a:buChar char="•"/>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Review and sign daily planner (Gr. 3- 5). </a:t>
                      </a:r>
                    </a:p>
                    <a:p>
                      <a:pPr marL="274320" marR="0" lvl="0" indent="-274320">
                        <a:lnSpc>
                          <a:spcPct val="100000"/>
                        </a:lnSpc>
                        <a:spcBef>
                          <a:spcPts val="0"/>
                        </a:spcBef>
                        <a:spcAft>
                          <a:spcPts val="0"/>
                        </a:spcAft>
                        <a:buFont typeface="Arial" panose="020B0604020202020204" pitchFamily="34" charset="0"/>
                        <a:buChar char="•"/>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Attend parent conferences and meetings, contacting school to reschedule as needed. </a:t>
                      </a:r>
                    </a:p>
                    <a:p>
                      <a:pPr marL="274320" indent="-274320">
                        <a:lnSpc>
                          <a:spcPct val="100000"/>
                        </a:lnSpc>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Attend school activities when possible.</a:t>
                      </a:r>
                      <a:endParaRPr lang="en-US" sz="1600" baseline="0" dirty="0">
                        <a:effectLst/>
                        <a:latin typeface="Times New Roman" panose="02020603050405020304" pitchFamily="18" charset="0"/>
                        <a:cs typeface="Times New Roman" panose="02020603050405020304" pitchFamily="18" charset="0"/>
                      </a:endParaRPr>
                    </a:p>
                  </a:txBody>
                  <a:tcPr>
                    <a:lnL w="57150" cap="flat" cmpd="sng" algn="ctr">
                      <a:solidFill>
                        <a:schemeClr val="tx1"/>
                      </a:solidFill>
                      <a:prstDash val="solid"/>
                      <a:round/>
                      <a:headEnd type="none" w="med" len="med"/>
                      <a:tailEnd type="none" w="med" len="med"/>
                    </a:lnL>
                    <a:lnR w="76200" cap="flat" cmpd="sng" algn="ctr">
                      <a:solidFill>
                        <a:schemeClr val="accent3">
                          <a:lumMod val="60000"/>
                          <a:lumOff val="40000"/>
                        </a:schemeClr>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Area II: Behavior</a:t>
                      </a:r>
                    </a:p>
                    <a:p>
                      <a:pPr marL="0" marR="0" algn="ctr">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Responsibilities </a:t>
                      </a:r>
                      <a:endParaRPr lang="en-US" sz="1600" dirty="0">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Parents will:</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Know, understand, and reinforce the behaviors in the </a:t>
                      </a:r>
                      <a:r>
                        <a:rPr lang="en-US" sz="1600" b="0" kern="1200" dirty="0">
                          <a:solidFill>
                            <a:schemeClr val="dk1"/>
                          </a:solidFill>
                          <a:effectLst/>
                          <a:latin typeface="Times New Roman" panose="02020603050405020304" pitchFamily="18" charset="0"/>
                          <a:ea typeface="+mn-ea"/>
                          <a:cs typeface="Times New Roman" panose="02020603050405020304" pitchFamily="18" charset="0"/>
                        </a:rPr>
                        <a:t>Expectations Matrix </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Post school expectations overview at home.</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Model positive behaviors.</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Support teacher and school effort to promote positive behaviors. </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Support their child attending school regularly, arriving on time, and staying all day.</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Review assigned problem solving worksheets with child, sign and promptly return to school.</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Communicate via email, phone, note, or in-person visit about any home circumstances that may affect their child.</a:t>
                      </a:r>
                    </a:p>
                    <a:p>
                      <a:pPr marL="28575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Access additional information from the Positive Interventions and Supports (PBIS) National Technical Assistance Center (OSEP TAC, see pbis.org).</a:t>
                      </a:r>
                      <a:endParaRPr lang="en-US" sz="1600" b="1" dirty="0">
                        <a:effectLst/>
                        <a:latin typeface="Times New Roman" panose="02020603050405020304" pitchFamily="18" charset="0"/>
                        <a:cs typeface="Times New Roman" panose="02020603050405020304" pitchFamily="18" charset="0"/>
                      </a:endParaRPr>
                    </a:p>
                  </a:txBody>
                  <a:tcPr>
                    <a:lnL w="76200" cap="flat" cmpd="sng" algn="ctr">
                      <a:solidFill>
                        <a:schemeClr val="accent3">
                          <a:lumMod val="60000"/>
                          <a:lumOff val="40000"/>
                        </a:schemeClr>
                      </a:solidFill>
                      <a:prstDash val="solid"/>
                      <a:round/>
                      <a:headEnd type="none" w="med" len="med"/>
                      <a:tailEnd type="none" w="med" len="med"/>
                    </a:lnL>
                    <a:lnR w="76200" cap="flat" cmpd="sng" algn="ctr">
                      <a:solidFill>
                        <a:schemeClr val="accent3">
                          <a:lumMod val="60000"/>
                          <a:lumOff val="40000"/>
                        </a:schemeClr>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bg1">
                        <a:lumMod val="95000"/>
                      </a:schemeClr>
                    </a:solidFill>
                  </a:tcPr>
                </a:tc>
                <a:tc hMerge="1">
                  <a:txBody>
                    <a:bodyPr/>
                    <a:lstStyle/>
                    <a:p>
                      <a:endParaRPr lang="en-US" dirty="0"/>
                    </a:p>
                  </a:txBody>
                  <a:tcPr/>
                </a:tc>
                <a:tc gridSpan="2">
                  <a:txBody>
                    <a:bodyPr/>
                    <a:lstStyle/>
                    <a:p>
                      <a:pPr marL="0" marR="0" algn="ctr">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Area III: Social Skills </a:t>
                      </a:r>
                    </a:p>
                    <a:p>
                      <a:pPr marL="0" marR="0" algn="ctr">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Responsibilities</a:t>
                      </a:r>
                      <a:endParaRPr lang="en-US" sz="1600" dirty="0">
                        <a:effectLst/>
                        <a:latin typeface="Times New Roman" panose="02020603050405020304" pitchFamily="18" charset="0"/>
                        <a:cs typeface="Times New Roman" panose="02020603050405020304" pitchFamily="18" charset="0"/>
                      </a:endParaRPr>
                    </a:p>
                    <a:p>
                      <a:pPr lvl="0">
                        <a:lnSpc>
                          <a:spcPct val="100000"/>
                        </a:lnSpc>
                      </a:pPr>
                      <a:r>
                        <a:rPr lang="en-US" sz="1600" b="1" dirty="0">
                          <a:effectLst/>
                          <a:latin typeface="Times New Roman" panose="02020603050405020304" pitchFamily="18" charset="0"/>
                          <a:cs typeface="Times New Roman" panose="02020603050405020304" pitchFamily="18" charset="0"/>
                        </a:rPr>
                        <a:t>Parents will:</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Reinforce school expected behavior at home.</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Model </a:t>
                      </a:r>
                      <a:r>
                        <a:rPr lang="en-US" sz="1600" i="1" kern="1200" dirty="0">
                          <a:solidFill>
                            <a:schemeClr val="dk1"/>
                          </a:solidFill>
                          <a:effectLst/>
                          <a:latin typeface="Times New Roman" panose="02020603050405020304" pitchFamily="18" charset="0"/>
                          <a:ea typeface="+mn-ea"/>
                          <a:cs typeface="Times New Roman" panose="02020603050405020304" pitchFamily="18" charset="0"/>
                        </a:rPr>
                        <a:t>Positive Action®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social skills taught to students.</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Support </a:t>
                      </a:r>
                      <a:r>
                        <a:rPr lang="en-US" sz="1600" i="1" kern="1200" dirty="0">
                          <a:solidFill>
                            <a:schemeClr val="dk1"/>
                          </a:solidFill>
                          <a:effectLst/>
                          <a:latin typeface="Times New Roman" panose="02020603050405020304" pitchFamily="18" charset="0"/>
                          <a:ea typeface="+mn-ea"/>
                          <a:cs typeface="Times New Roman" panose="02020603050405020304" pitchFamily="18" charset="0"/>
                        </a:rPr>
                        <a:t>Positive Action®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social skills learning. </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Work as partners with teachers. </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Ask their student about </a:t>
                      </a:r>
                      <a:r>
                        <a:rPr lang="en-US" sz="1600" i="1" kern="1200" dirty="0">
                          <a:solidFill>
                            <a:schemeClr val="dk1"/>
                          </a:solidFill>
                          <a:effectLst/>
                          <a:latin typeface="Times New Roman" panose="02020603050405020304" pitchFamily="18" charset="0"/>
                          <a:ea typeface="+mn-ea"/>
                          <a:cs typeface="Times New Roman" panose="02020603050405020304" pitchFamily="18" charset="0"/>
                        </a:rPr>
                        <a:t>Stop/Walk/Talk. </a:t>
                      </a:r>
                      <a:endParaRPr lang="en-US" sz="1600" kern="1200" dirty="0">
                        <a:solidFill>
                          <a:schemeClr val="dk1"/>
                        </a:solidFill>
                        <a:effectLst/>
                        <a:latin typeface="Times New Roman" panose="02020603050405020304" pitchFamily="18" charset="0"/>
                        <a:ea typeface="+mn-ea"/>
                        <a:cs typeface="Times New Roman" panose="02020603050405020304" pitchFamily="18" charset="0"/>
                      </a:endParaRP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Communicate social concerns about their child with school faculty and staff. </a:t>
                      </a:r>
                    </a:p>
                    <a:p>
                      <a:pPr marL="0" marR="0">
                        <a:lnSpc>
                          <a:spcPct val="100000"/>
                        </a:lnSpc>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a:lnL w="76200" cap="flat" cmpd="sng" algn="ctr">
                      <a:solidFill>
                        <a:schemeClr val="accent3">
                          <a:lumMod val="60000"/>
                          <a:lumOff val="4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6"/>
                  </a:ext>
                </a:extLst>
              </a:tr>
              <a:tr h="3506585">
                <a:tc gridSpan="2">
                  <a:txBody>
                    <a:bodyPr/>
                    <a:lstStyle/>
                    <a:p>
                      <a:pPr marL="0" marR="0" algn="ctr">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Area I: Academics</a:t>
                      </a:r>
                    </a:p>
                    <a:p>
                      <a:pPr marL="0" marR="0" algn="ctr">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Responsibilities</a:t>
                      </a:r>
                      <a:endParaRPr lang="en-US" sz="1600" dirty="0">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Administrators will: </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Provide faculty and staff with materials to facilitate instruction.</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Provide and support professional learning opportunities for faculty and staff to increase the use of low-intensity strategies with fidelity</a:t>
                      </a:r>
                      <a:r>
                        <a:rPr lang="en-US" sz="1600" b="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600" kern="1200" dirty="0">
                        <a:solidFill>
                          <a:schemeClr val="dk1"/>
                        </a:solidFill>
                        <a:effectLst/>
                        <a:latin typeface="Times New Roman" panose="02020603050405020304" pitchFamily="18" charset="0"/>
                        <a:ea typeface="+mn-ea"/>
                        <a:cs typeface="Times New Roman" panose="02020603050405020304" pitchFamily="18" charset="0"/>
                      </a:endParaRP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Organize and provide access to data and facilitate discussions related to data. </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Provide resources and time to implement programs.</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Provide fair, timely, and constructive feedback on evaluations.</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Set high expectations for all stakeholders. </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Support and provide data to teachers for decision.</a:t>
                      </a:r>
                    </a:p>
                    <a:p>
                      <a:pPr marL="28575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Support parent attendance at parent conferences with scheduling and teacher availability.</a:t>
                      </a:r>
                      <a:endParaRPr lang="en-US" sz="1600" b="1" dirty="0">
                        <a:effectLst/>
                        <a:latin typeface="Times New Roman" panose="02020603050405020304" pitchFamily="18" charset="0"/>
                        <a:cs typeface="Times New Roman" panose="02020603050405020304" pitchFamily="18" charset="0"/>
                      </a:endParaRPr>
                    </a:p>
                  </a:txBody>
                  <a:tcPr>
                    <a:lnL w="57150" cap="flat" cmpd="sng" algn="ctr">
                      <a:solidFill>
                        <a:schemeClr val="tx1"/>
                      </a:solidFill>
                      <a:prstDash val="solid"/>
                      <a:round/>
                      <a:headEnd type="none" w="med" len="med"/>
                      <a:tailEnd type="none" w="med" len="med"/>
                    </a:lnL>
                    <a:lnR w="76200" cap="flat" cmpd="sng" algn="ctr">
                      <a:solidFill>
                        <a:schemeClr val="accent3">
                          <a:lumMod val="60000"/>
                          <a:lumOff val="40000"/>
                        </a:schemeClr>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Area II: Behavior</a:t>
                      </a:r>
                    </a:p>
                    <a:p>
                      <a:pPr marL="0" marR="0" algn="ctr">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Responsibilities </a:t>
                      </a:r>
                      <a:endParaRPr lang="en-US" sz="1600" dirty="0">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Administrators will: </a:t>
                      </a:r>
                    </a:p>
                    <a:p>
                      <a:pPr marL="274320" marR="0" lvl="0" indent="-27432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Implement the proactive and reactive behavioral components of our Positive Behavior Intervention and Support (PBIS) plan. </a:t>
                      </a:r>
                    </a:p>
                    <a:p>
                      <a:pPr marL="274320" marR="0" lvl="0" indent="-27432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Collect and monitor data of SRSS-IE data three times a year to inform instruction.</a:t>
                      </a:r>
                    </a:p>
                    <a:p>
                      <a:pPr marL="274320" marR="0" lvl="0" indent="-27432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Support teachers in using schoolwide data to consider students’ Tier 2 and Tier 3 needs</a:t>
                      </a:r>
                    </a:p>
                    <a:p>
                      <a:pPr marL="274320" marR="0" lvl="0" indent="-27432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Provide a safe and orderly environment.</a:t>
                      </a:r>
                    </a:p>
                    <a:p>
                      <a:pPr marL="274320" marR="0" lvl="0" indent="-27432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Reinforce teachers who meet expectations</a:t>
                      </a:r>
                    </a:p>
                    <a:p>
                      <a:pPr marL="274320" marR="0" lvl="0" indent="-27432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Develop relationships with parents and families. </a:t>
                      </a:r>
                    </a:p>
                    <a:p>
                      <a:pPr marL="274320" marR="0" lvl="0" indent="-27432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Support teachers in creating parent partnerships. </a:t>
                      </a:r>
                    </a:p>
                    <a:p>
                      <a:pPr marL="0" marR="0">
                        <a:lnSpc>
                          <a:spcPct val="100000"/>
                        </a:lnSpc>
                        <a:spcBef>
                          <a:spcPts val="0"/>
                        </a:spcBef>
                        <a:spcAft>
                          <a:spcPts val="0"/>
                        </a:spcAft>
                      </a:pPr>
                      <a:endParaRPr lang="en-US" sz="1600" b="1" dirty="0">
                        <a:effectLst/>
                        <a:latin typeface="Times New Roman" panose="02020603050405020304" pitchFamily="18" charset="0"/>
                        <a:cs typeface="Times New Roman" panose="02020603050405020304" pitchFamily="18" charset="0"/>
                      </a:endParaRPr>
                    </a:p>
                  </a:txBody>
                  <a:tcPr>
                    <a:lnL w="76200" cap="flat" cmpd="sng" algn="ctr">
                      <a:solidFill>
                        <a:schemeClr val="accent3">
                          <a:lumMod val="60000"/>
                          <a:lumOff val="40000"/>
                        </a:schemeClr>
                      </a:solidFill>
                      <a:prstDash val="solid"/>
                      <a:round/>
                      <a:headEnd type="none" w="med" len="med"/>
                      <a:tailEnd type="none" w="med" len="med"/>
                    </a:lnL>
                    <a:lnR w="76200" cap="flat" cmpd="sng" algn="ctr">
                      <a:solidFill>
                        <a:schemeClr val="accent3">
                          <a:lumMod val="60000"/>
                          <a:lumOff val="40000"/>
                        </a:schemeClr>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Area III: Social Skills </a:t>
                      </a:r>
                    </a:p>
                    <a:p>
                      <a:pPr marL="0" marR="0" algn="ctr">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Responsibilities</a:t>
                      </a:r>
                      <a:endParaRPr lang="en-US" sz="1600" dirty="0">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Administrators will: </a:t>
                      </a:r>
                    </a:p>
                    <a:p>
                      <a:pPr marL="274320" marR="0" lvl="0" indent="-27432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Support staff in the implementation of the </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Positive Action®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social skills program and </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Step/Walk/Talk.</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74320" marR="0" lvl="0" indent="-27432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Provide time in faculty or grade level meetings to review lessons and seek clarifications from counselors.</a:t>
                      </a:r>
                    </a:p>
                    <a:p>
                      <a:pPr marL="274320" marR="0" lvl="0" indent="-27432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Provide instructional time in the master schedule for weekly social skills lessons.</a:t>
                      </a:r>
                    </a:p>
                    <a:p>
                      <a:pPr marL="274320" marR="0" lvl="0" indent="-27432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Provide </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Positive Action®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social skills program and </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Step/Walk/Talk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materials and the training for staff to implement with fidelity.</a:t>
                      </a:r>
                    </a:p>
                    <a:p>
                      <a:pPr marL="274320" marR="0" lvl="0" indent="-27432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Model social skills expected of students. </a:t>
                      </a:r>
                    </a:p>
                    <a:p>
                      <a:pPr marL="274320" marR="0" lvl="0" indent="-27432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Collect and track data of social skills program.</a:t>
                      </a:r>
                    </a:p>
                    <a:p>
                      <a:pPr marL="274320" marR="0" lvl="0" indent="-27432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Provide teachers staff meeting time to document lesson completion data</a:t>
                      </a:r>
                    </a:p>
                    <a:p>
                      <a:pPr marL="274320" marR="0" lvl="0" indent="-27432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Be available and consistent with support throughout the school.  </a:t>
                      </a:r>
                    </a:p>
                    <a:p>
                      <a:pPr marL="274320" marR="0" lvl="0" indent="-27432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Listen to parent concerns and respond accordingly.</a:t>
                      </a:r>
                    </a:p>
                  </a:txBody>
                  <a:tcPr>
                    <a:lnL w="76200" cap="flat" cmpd="sng" algn="ctr">
                      <a:solidFill>
                        <a:schemeClr val="accent3">
                          <a:lumMod val="60000"/>
                          <a:lumOff val="4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7"/>
                  </a:ext>
                </a:extLst>
              </a:tr>
              <a:tr h="351191">
                <a:tc gridSpan="6">
                  <a:txBody>
                    <a:bodyPr/>
                    <a:lstStyle/>
                    <a:p>
                      <a:pPr algn="ctr"/>
                      <a:r>
                        <a:rPr lang="en-US" sz="1800" b="1" dirty="0">
                          <a:effectLst/>
                          <a:latin typeface="Cambria" panose="02040503050406030204" pitchFamily="18" charset="0"/>
                        </a:rPr>
                        <a:t>Procedures for Teaching</a:t>
                      </a:r>
                      <a:endParaRPr lang="en-US" sz="1800" b="1" dirty="0">
                        <a:latin typeface="Cambria" panose="02040503050406030204" pitchFamily="18"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4078461">
                <a:tc gridSpan="2">
                  <a:txBody>
                    <a:bodyPr/>
                    <a:lstStyle/>
                    <a:p>
                      <a:pPr>
                        <a:lnSpc>
                          <a:spcPct val="100000"/>
                        </a:lnSpc>
                      </a:pPr>
                      <a:r>
                        <a:rPr lang="en-US" sz="1600" b="1" kern="1200" dirty="0">
                          <a:solidFill>
                            <a:schemeClr val="dk1"/>
                          </a:solidFill>
                          <a:effectLst/>
                          <a:latin typeface="Times New Roman" panose="02020603050405020304" pitchFamily="18" charset="0"/>
                          <a:ea typeface="+mn-ea"/>
                          <a:cs typeface="Times New Roman" panose="02020603050405020304" pitchFamily="18" charset="0"/>
                        </a:rPr>
                        <a:t>Faculty and Staff: </a:t>
                      </a:r>
                      <a:endParaRPr lang="en-US" sz="1600" kern="1200" dirty="0">
                        <a:solidFill>
                          <a:schemeClr val="dk1"/>
                        </a:solidFill>
                        <a:effectLst/>
                        <a:latin typeface="Times New Roman" panose="02020603050405020304" pitchFamily="18" charset="0"/>
                        <a:ea typeface="+mn-ea"/>
                        <a:cs typeface="Times New Roman" panose="02020603050405020304" pitchFamily="18" charset="0"/>
                      </a:endParaRPr>
                    </a:p>
                    <a:p>
                      <a:pPr marL="274320" lvl="0" indent="-27432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Provide faculty staff Ci3T Implementation Manual and other materials such as posters, lesson plans, tickets, etc. to teach, implement, and support Ci3T plan.</a:t>
                      </a:r>
                    </a:p>
                    <a:p>
                      <a:pPr marL="274320" lvl="0" indent="-27432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Provide training of plan and expectation to staff at the beginning of each school year, with attention to academic, behavior, and social domains. </a:t>
                      </a:r>
                    </a:p>
                    <a:p>
                      <a:pPr marL="274320" lvl="0" indent="-27432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Post resources for implementing plan on SharePoint</a:t>
                      </a:r>
                    </a:p>
                    <a:p>
                      <a:pPr marL="274320" lvl="0" indent="-27432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Post videos and professional learning on the reactive plan.</a:t>
                      </a:r>
                    </a:p>
                    <a:p>
                      <a:pPr marL="274320" lvl="0" indent="-27432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Regular ongoing teacher professional learning during staff meetings and collaboration (e.g., professional learning on Tier 2 and 3 strategies as well as other requested topics).</a:t>
                      </a:r>
                    </a:p>
                    <a:p>
                      <a:pPr marL="274320" lvl="0" indent="-27432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Professional learning opportunities at the district level to support implementation and sustainability of Ci3T, with attention to academic, behavior, and social domains.</a:t>
                      </a:r>
                    </a:p>
                    <a:p>
                      <a:pPr marL="274320" lvl="0" indent="-274320">
                        <a:lnSpc>
                          <a:spcPct val="100000"/>
                        </a:lnSpc>
                        <a:buFont typeface="Arial" panose="020B0604020202020204" pitchFamily="34" charset="0"/>
                        <a:buChar char="•"/>
                      </a:pPr>
                      <a:r>
                        <a:rPr lang="en-US" sz="1600" b="0" kern="1200" dirty="0">
                          <a:solidFill>
                            <a:schemeClr val="dk1"/>
                          </a:solidFill>
                          <a:effectLst/>
                          <a:latin typeface="Times New Roman" panose="02020603050405020304" pitchFamily="18" charset="0"/>
                          <a:ea typeface="+mn-ea"/>
                          <a:cs typeface="Times New Roman" panose="02020603050405020304" pitchFamily="18" charset="0"/>
                        </a:rPr>
                        <a:t>Expectations Matrix </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taught and posted. </a:t>
                      </a:r>
                    </a:p>
                    <a:p>
                      <a:pPr marL="274320" lvl="0" indent="-27432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Ongoing re-teaching of expectations and procedures – dedicated staff meeting time for discussions. </a:t>
                      </a:r>
                    </a:p>
                    <a:p>
                      <a:pPr marL="274320" lvl="0" indent="-27432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Ci3T session for new staff orientation.</a:t>
                      </a:r>
                    </a:p>
                    <a:p>
                      <a:pPr marL="274320" lvl="0" indent="-27432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Provide expectation matrix in substitute folder.</a:t>
                      </a:r>
                    </a:p>
                    <a:p>
                      <a:pPr marL="274320" lvl="0" indent="-27432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Meet twice per year with bus drivers, after school care providers based as school site and open to community providers, cafeteria staff, building maintenance staff.</a:t>
                      </a:r>
                    </a:p>
                    <a:p>
                      <a:pPr marL="274320" indent="-27432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Weekly tips for teachers and challenges for PBIS.</a:t>
                      </a:r>
                      <a:endParaRPr lang="en-US" sz="1600" dirty="0">
                        <a:effectLst/>
                        <a:latin typeface="Times New Roman" panose="02020603050405020304" pitchFamily="18" charset="0"/>
                        <a:cs typeface="Times New Roman" panose="02020603050405020304" pitchFamily="18" charset="0"/>
                      </a:endParaRPr>
                    </a:p>
                  </a:txBody>
                  <a:tcPr>
                    <a:lnL w="57150" cap="flat" cmpd="sng" algn="ctr">
                      <a:solidFill>
                        <a:schemeClr val="tx1"/>
                      </a:solidFill>
                      <a:prstDash val="solid"/>
                      <a:round/>
                      <a:headEnd type="none" w="med" len="med"/>
                      <a:tailEnd type="none" w="med" len="med"/>
                    </a:lnL>
                    <a:lnR w="76200" cap="flat" cmpd="sng" algn="ctr">
                      <a:solidFill>
                        <a:schemeClr val="accent3">
                          <a:lumMod val="60000"/>
                          <a:lumOff val="40000"/>
                        </a:schemeClr>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gridSpan="2">
                  <a:txBody>
                    <a:bodyPr/>
                    <a:lstStyle/>
                    <a:p>
                      <a:pPr marL="0" marR="0">
                        <a:lnSpc>
                          <a:spcPct val="100000"/>
                        </a:lnSpc>
                        <a:spcBef>
                          <a:spcPts val="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Students: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Beginning of the year lesson: Setting Stations with examples and non-examples, role play and modeling of expectations with adults and peers. Reteach lessons at key time points (e.g., after breaks from school).</a:t>
                      </a:r>
                    </a:p>
                    <a:p>
                      <a:pPr marL="285750" marR="0" lvl="0" indent="-28575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Teachers will explicitly teach, model and practice the expectations and procedures</a:t>
                      </a:r>
                    </a:p>
                    <a:p>
                      <a:pPr marL="666750" marR="0">
                        <a:lnSpc>
                          <a:spcPct val="10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Schedule: 1</a:t>
                      </a:r>
                      <a:r>
                        <a:rPr lang="en-US" sz="1600" baseline="30000" dirty="0">
                          <a:effectLst/>
                          <a:latin typeface="Times New Roman" panose="02020603050405020304" pitchFamily="18" charset="0"/>
                          <a:ea typeface="Times New Roman" panose="02020603050405020304" pitchFamily="18" charset="0"/>
                          <a:cs typeface="Times New Roman" panose="02020603050405020304" pitchFamily="18" charset="0"/>
                        </a:rPr>
                        <a:t>st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2 weeks of school, 3</a:t>
                      </a:r>
                      <a:r>
                        <a:rPr lang="en-US" sz="1600" baseline="30000" dirty="0">
                          <a:effectLst/>
                          <a:latin typeface="Times New Roman" panose="02020603050405020304" pitchFamily="18" charset="0"/>
                          <a:ea typeface="Times New Roman" panose="02020603050405020304" pitchFamily="18" charset="0"/>
                          <a:cs typeface="Times New Roman" panose="02020603050405020304" pitchFamily="18" charset="0"/>
                        </a:rPr>
                        <a:t>rd</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 6</a:t>
                      </a:r>
                      <a:r>
                        <a:rPr lang="en-US" sz="1600" baseline="30000" dirty="0">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week of school, 1</a:t>
                      </a:r>
                      <a:r>
                        <a:rPr lang="en-US" sz="1600" baseline="30000" dirty="0">
                          <a:effectLst/>
                          <a:latin typeface="Times New Roman" panose="02020603050405020304" pitchFamily="18" charset="0"/>
                          <a:ea typeface="Times New Roman" panose="02020603050405020304" pitchFamily="18" charset="0"/>
                          <a:cs typeface="Times New Roman" panose="02020603050405020304" pitchFamily="18" charset="0"/>
                        </a:rPr>
                        <a:t>st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2 weeks of January, 1</a:t>
                      </a:r>
                      <a:r>
                        <a:rPr lang="en-US" sz="1600" baseline="30000" dirty="0">
                          <a:effectLst/>
                          <a:latin typeface="Times New Roman" panose="02020603050405020304" pitchFamily="18" charset="0"/>
                          <a:ea typeface="Times New Roman" panose="02020603050405020304" pitchFamily="18" charset="0"/>
                          <a:cs typeface="Times New Roman" panose="02020603050405020304" pitchFamily="18" charset="0"/>
                        </a:rPr>
                        <a:t>st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week of March, anytime as needed or indicated by school data (e.g., increase in office disciplinary referrals, decreases in attendance)</a:t>
                      </a:r>
                    </a:p>
                    <a:p>
                      <a:pPr marL="285750" marR="0" lvl="0" indent="-28575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Teachers will use the lesson plans provided in the Ci3T Implementation Materials or provide lesson plan to administrator.</a:t>
                      </a:r>
                    </a:p>
                    <a:p>
                      <a:pPr marL="285750" marR="0" lvl="0" indent="-28575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Teachers will use and display the posters provided in all instructional and non-instructional areas.</a:t>
                      </a:r>
                    </a:p>
                    <a:p>
                      <a:pPr marL="285750" marR="0" lvl="0" indent="-28575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Teachers will use tickets to intermittently reinforce those students demonstrating the expectations (higher rates of praise used early in the year).</a:t>
                      </a:r>
                    </a:p>
                    <a:p>
                      <a:pPr marL="285750" marR="0" lvl="0" indent="-28575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PBIS video played every Monday morning in each classroom demonstrating a setting, behavior, or social skill.</a:t>
                      </a:r>
                    </a:p>
                    <a:p>
                      <a:pPr marL="285750" marR="0" lvl="0" indent="-28575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Expectations reviewed over announcements.</a:t>
                      </a:r>
                    </a:p>
                    <a:p>
                      <a:pPr marL="285750" marR="0" lvl="0" indent="-28575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Weekly social skills focus (including </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Stop/Talk/Walk</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announced in morning announcement</a:t>
                      </a:r>
                    </a:p>
                    <a:p>
                      <a:pPr marL="285750" marR="0" lvl="0" indent="-28575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Participate in class meetings and </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Positive Action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lessons.</a:t>
                      </a:r>
                      <a:endParaRPr lang="en-US" sz="1600" b="0" dirty="0">
                        <a:latin typeface="Times New Roman" panose="02020603050405020304" pitchFamily="18" charset="0"/>
                        <a:cs typeface="Times New Roman" panose="02020603050405020304" pitchFamily="18" charset="0"/>
                      </a:endParaRPr>
                    </a:p>
                  </a:txBody>
                  <a:tcPr>
                    <a:lnL w="76200" cap="flat" cmpd="sng" algn="ctr">
                      <a:solidFill>
                        <a:schemeClr val="accent3">
                          <a:lumMod val="60000"/>
                          <a:lumOff val="40000"/>
                        </a:schemeClr>
                      </a:solidFill>
                      <a:prstDash val="solid"/>
                      <a:round/>
                      <a:headEnd type="none" w="med" len="med"/>
                      <a:tailEnd type="none" w="med" len="med"/>
                    </a:lnL>
                    <a:lnR w="76200" cap="flat" cmpd="sng" algn="ctr">
                      <a:solidFill>
                        <a:schemeClr val="accent3">
                          <a:lumMod val="60000"/>
                          <a:lumOff val="40000"/>
                        </a:schemeClr>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gridSpan="2">
                  <a:txBody>
                    <a:bodyPr/>
                    <a:lstStyle/>
                    <a:p>
                      <a:pPr marL="0" marR="0">
                        <a:lnSpc>
                          <a:spcPct val="100000"/>
                        </a:lnSpc>
                        <a:spcBef>
                          <a:spcPts val="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Parents/ Community: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Team present plan at September Site Council, September/October PTSO meeting, and other meetings as invited. </a:t>
                      </a:r>
                    </a:p>
                    <a:p>
                      <a:pPr marL="285750" marR="0" lvl="0" indent="-28575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Post Ci3T Implementation Manual on school website and send Ci3T Brochure home in September, with new student upon registration, and again before spring break.</a:t>
                      </a:r>
                    </a:p>
                    <a:p>
                      <a:pPr marL="285750" marR="0" lvl="0" indent="-28575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Post video on website that explains our Ci3T Plan, with attention to academic, behavior, and social domains.</a:t>
                      </a:r>
                    </a:p>
                    <a:p>
                      <a:pPr marL="285750" marR="0" lvl="0" indent="-285750" algn="l" defTabSz="51206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Hold monthly “coffee talks” with parents and community members to increase understanding and support and develop partnerships. </a:t>
                      </a:r>
                      <a:endParaRPr lang="en-US" sz="1600" b="0" dirty="0">
                        <a:effectLst/>
                        <a:latin typeface="Times New Roman" panose="02020603050405020304" pitchFamily="18" charset="0"/>
                        <a:cs typeface="Times New Roman" panose="02020603050405020304" pitchFamily="18" charset="0"/>
                      </a:endParaRPr>
                    </a:p>
                  </a:txBody>
                  <a:tcPr marL="68580" marR="68580" marT="0" marB="0">
                    <a:lnL w="76200" cap="flat" cmpd="sng" algn="ctr">
                      <a:solidFill>
                        <a:schemeClr val="accent3">
                          <a:lumMod val="60000"/>
                          <a:lumOff val="4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9"/>
                  </a:ext>
                </a:extLst>
              </a:tr>
              <a:tr h="351191">
                <a:tc gridSpan="6">
                  <a:txBody>
                    <a:bodyPr/>
                    <a:lstStyle/>
                    <a:p>
                      <a:pPr algn="ctr"/>
                      <a:r>
                        <a:rPr lang="en-US" sz="1800" b="1" dirty="0">
                          <a:effectLst/>
                          <a:latin typeface="Cambria" panose="02040503050406030204" pitchFamily="18" charset="0"/>
                        </a:rPr>
                        <a:t>Procedures for Reinforcing</a:t>
                      </a:r>
                      <a:endParaRPr lang="en-US" sz="1800" b="1" dirty="0">
                        <a:latin typeface="Cambria" panose="02040503050406030204" pitchFamily="18"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758440">
                <a:tc gridSpan="2">
                  <a:txBody>
                    <a:bodyPr/>
                    <a:lstStyle/>
                    <a:p>
                      <a:pPr marL="0" marR="0">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Faculty and Staff: </a:t>
                      </a:r>
                    </a:p>
                    <a:p>
                      <a:pPr marL="274320" marR="0" lvl="0" indent="-27432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Raffle of Ci3T parking spot (awarded to teacher who provided the ticker to the student raffle winner)</a:t>
                      </a:r>
                    </a:p>
                    <a:p>
                      <a:pPr marL="274320" marR="0" lvl="0" indent="-27432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Breakfast/Lunch provided to celebrate increase in fidelity data or progress toward goals in student outcome data (see </a:t>
                      </a: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Assessment Schedule</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74320" marR="0" lvl="0" indent="-27432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Drawing for tangible and non-tangible items (from community partners) – criteria for drawing based on Ci3T goals (e.g., completing screening on time for all students, meeting goals for reporting of fidelity data, progress toward goal of parent engagement)</a:t>
                      </a:r>
                    </a:p>
                    <a:p>
                      <a:pPr marL="274320" marR="0" lvl="0" indent="-27432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School-wide drawings for students – also reward teacher who gave the PBIS ticket to selected student.</a:t>
                      </a:r>
                    </a:p>
                  </a:txBody>
                  <a:tcPr>
                    <a:lnL w="57150" cap="flat" cmpd="sng" algn="ctr">
                      <a:solidFill>
                        <a:schemeClr val="tx1"/>
                      </a:solidFill>
                      <a:prstDash val="solid"/>
                      <a:round/>
                      <a:headEnd type="none" w="med" len="med"/>
                      <a:tailEnd type="none" w="med" len="med"/>
                    </a:lnL>
                    <a:lnR w="76200" cap="flat" cmpd="sng" algn="ctr">
                      <a:solidFill>
                        <a:schemeClr val="accent3">
                          <a:lumMod val="60000"/>
                          <a:lumOff val="40000"/>
                        </a:schemeClr>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gridSpan="2">
                  <a:txBody>
                    <a:bodyPr/>
                    <a:lstStyle/>
                    <a:p>
                      <a:pPr marL="0" marR="0">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Students: </a:t>
                      </a:r>
                    </a:p>
                    <a:p>
                      <a:pPr marL="274320" marR="0" lvl="0" indent="-27432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Students participate in providing feedback for reinforcements.</a:t>
                      </a:r>
                    </a:p>
                    <a:p>
                      <a:pPr marL="274320" marR="0" lvl="0" indent="-27432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Reinforcement of expectations with behavior-specific praise and PBIS tickets.</a:t>
                      </a:r>
                    </a:p>
                    <a:p>
                      <a:pPr marL="274320" marR="0" lvl="0" indent="-27432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PBIS tickets exchanged for donated tangible and non-tangible choices (privileges, time with teachers, art lessons, special PE time, postcards or phone calls home), allowing students to access or avoid attention, tangibles/activities, and sensory experiences</a:t>
                      </a:r>
                    </a:p>
                    <a:p>
                      <a:pPr marL="274320" marR="0" lvl="0" indent="-274320" algn="l" defTabSz="51206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Each teacher will have a classroom menu (student choice of items on menu)</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74320" marR="0" lvl="0" indent="-27432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Classroom drawings for parties (teacher choice)</a:t>
                      </a:r>
                    </a:p>
                    <a:p>
                      <a:pPr marL="274320" marR="0" lvl="0" indent="-27432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School-wide drawings (1 daily winner, 3 weekly winners)</a:t>
                      </a:r>
                    </a:p>
                    <a:p>
                      <a:pPr marL="274320" marR="0" lvl="0" indent="-274320">
                        <a:lnSpc>
                          <a:spcPct val="100000"/>
                        </a:lnSpc>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Tangible and nontangible reinforcement choices</a:t>
                      </a:r>
                      <a:endParaRPr lang="en-US" sz="1600" b="1" dirty="0">
                        <a:effectLst/>
                        <a:latin typeface="Times New Roman" panose="02020603050405020304" pitchFamily="18" charset="0"/>
                        <a:cs typeface="Times New Roman" panose="02020603050405020304" pitchFamily="18" charset="0"/>
                      </a:endParaRPr>
                    </a:p>
                  </a:txBody>
                  <a:tcPr>
                    <a:lnL w="76200" cap="flat" cmpd="sng" algn="ctr">
                      <a:solidFill>
                        <a:schemeClr val="accent3">
                          <a:lumMod val="60000"/>
                          <a:lumOff val="40000"/>
                        </a:schemeClr>
                      </a:solidFill>
                      <a:prstDash val="solid"/>
                      <a:round/>
                      <a:headEnd type="none" w="med" len="med"/>
                      <a:tailEnd type="none" w="med" len="med"/>
                    </a:lnL>
                    <a:lnR w="76200" cap="flat" cmpd="sng" algn="ctr">
                      <a:solidFill>
                        <a:schemeClr val="accent3">
                          <a:lumMod val="60000"/>
                          <a:lumOff val="40000"/>
                        </a:schemeClr>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gridSpan="2">
                  <a:txBody>
                    <a:bodyPr/>
                    <a:lstStyle/>
                    <a:p>
                      <a:pPr marL="0" marR="0">
                        <a:lnSpc>
                          <a:spcPct val="10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Parents/ Community: </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Positive phone calls and postcards home</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Student name in the newsletter</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Parent-Teacher-Student Organization (PTSO) shared events and support</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Ci3T supporter bumper stickers for parents and window stickers for businesses</a:t>
                      </a:r>
                    </a:p>
                    <a:p>
                      <a:pPr marL="285750" lvl="0" indent="-285750">
                        <a:lnSpc>
                          <a:spcPct val="100000"/>
                        </a:lnSpc>
                        <a:buFont typeface="Arial" panose="020B0604020202020204" pitchFamily="34" charset="0"/>
                        <a:buChar cha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Student written thank you notes for community supporters</a:t>
                      </a:r>
                    </a:p>
                  </a:txBody>
                  <a:tcPr>
                    <a:lnL w="76200" cap="flat" cmpd="sng" algn="ctr">
                      <a:solidFill>
                        <a:schemeClr val="accent3">
                          <a:lumMod val="60000"/>
                          <a:lumOff val="4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0011"/>
                  </a:ext>
                </a:extLst>
              </a:tr>
              <a:tr h="351191">
                <a:tc gridSpan="6">
                  <a:txBody>
                    <a:bodyPr/>
                    <a:lstStyle/>
                    <a:p>
                      <a:pPr algn="ctr"/>
                      <a:r>
                        <a:rPr lang="en-US" sz="1800" b="1" dirty="0">
                          <a:effectLst/>
                          <a:latin typeface="Cambria" panose="02040503050406030204" pitchFamily="18" charset="0"/>
                        </a:rPr>
                        <a:t>Procedures for Monitoring</a:t>
                      </a:r>
                      <a:endParaRPr lang="en-US" sz="1800" b="1" dirty="0">
                        <a:latin typeface="Cambria" panose="02040503050406030204" pitchFamily="18" charset="0"/>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1295400">
                <a:tc>
                  <a:txBody>
                    <a:bodyPr/>
                    <a:lstStyle/>
                    <a:p>
                      <a:pPr marL="0" marR="0" algn="ctr">
                        <a:spcBef>
                          <a:spcPts val="0"/>
                        </a:spcBef>
                        <a:spcAft>
                          <a:spcPts val="0"/>
                        </a:spcAft>
                      </a:pPr>
                      <a:r>
                        <a:rPr lang="en-US" sz="1800" b="1" dirty="0">
                          <a:effectLst/>
                          <a:latin typeface="Times New Roman" panose="02020603050405020304" pitchFamily="18" charset="0"/>
                          <a:cs typeface="Times New Roman" panose="02020603050405020304" pitchFamily="18" charset="0"/>
                        </a:rPr>
                        <a:t>Student Measures</a:t>
                      </a:r>
                    </a:p>
                  </a:txBody>
                  <a:tcPr vert="vert270" anchor="b">
                    <a:lnL w="57150" cap="flat" cmpd="sng" algn="ctr">
                      <a:solidFill>
                        <a:schemeClr val="tx1"/>
                      </a:solidFill>
                      <a:prstDash val="solid"/>
                      <a:round/>
                      <a:headEnd type="none" w="med" len="med"/>
                      <a:tailEnd type="none" w="med" len="med"/>
                    </a:lnL>
                    <a:lnR w="76200" cap="flat" cmpd="sng" algn="ctr">
                      <a:solidFill>
                        <a:schemeClr val="accent3">
                          <a:lumMod val="60000"/>
                          <a:lumOff val="40000"/>
                        </a:schemeClr>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bg1">
                        <a:lumMod val="95000"/>
                      </a:schemeClr>
                    </a:solidFill>
                  </a:tcPr>
                </a:tc>
                <a:tc gridSpan="2">
                  <a:txBody>
                    <a:bodyPr/>
                    <a:lstStyle/>
                    <a:p>
                      <a:pPr marL="0" marR="0">
                        <a:spcBef>
                          <a:spcPts val="0"/>
                        </a:spcBef>
                        <a:spcAft>
                          <a:spcPts val="0"/>
                        </a:spcAft>
                      </a:pPr>
                      <a:r>
                        <a:rPr lang="en-US" sz="1600" b="1" dirty="0">
                          <a:effectLst/>
                          <a:latin typeface="Times New Roman" panose="02020603050405020304" pitchFamily="18" charset="0"/>
                          <a:cs typeface="Times New Roman" panose="02020603050405020304" pitchFamily="18" charset="0"/>
                        </a:rPr>
                        <a:t>Academic:</a:t>
                      </a:r>
                    </a:p>
                    <a:p>
                      <a:pPr marL="342900" marR="0" lvl="0" indent="-342900">
                        <a:spcBef>
                          <a:spcPts val="0"/>
                        </a:spcBef>
                        <a:spcAft>
                          <a:spcPts val="0"/>
                        </a:spcAft>
                        <a:buFont typeface="Georgia"/>
                        <a:buChar char="•"/>
                        <a:tabLst>
                          <a:tab pos="228600" algn="l"/>
                        </a:tabLst>
                      </a:pPr>
                      <a:r>
                        <a:rPr lang="en-US" sz="1600" dirty="0">
                          <a:effectLst/>
                          <a:latin typeface="Times New Roman" panose="02020603050405020304" pitchFamily="18" charset="0"/>
                          <a:cs typeface="Times New Roman" panose="02020603050405020304" pitchFamily="18" charset="0"/>
                        </a:rPr>
                        <a:t>State</a:t>
                      </a:r>
                      <a:r>
                        <a:rPr lang="en-US" sz="1600" baseline="0" dirty="0">
                          <a:effectLst/>
                          <a:latin typeface="Times New Roman" panose="02020603050405020304" pitchFamily="18" charset="0"/>
                          <a:cs typeface="Times New Roman" panose="02020603050405020304" pitchFamily="18" charset="0"/>
                        </a:rPr>
                        <a:t> and District Assessments</a:t>
                      </a:r>
                    </a:p>
                    <a:p>
                      <a:pPr marL="342900" marR="0" lvl="0" indent="-342900">
                        <a:spcBef>
                          <a:spcPts val="0"/>
                        </a:spcBef>
                        <a:spcAft>
                          <a:spcPts val="0"/>
                        </a:spcAft>
                        <a:buFont typeface="Georgia"/>
                        <a:buChar char="•"/>
                        <a:tabLst>
                          <a:tab pos="228600" algn="l"/>
                        </a:tabLst>
                      </a:pPr>
                      <a:r>
                        <a:rPr lang="en-US" sz="1600" dirty="0">
                          <a:effectLst/>
                          <a:latin typeface="Times New Roman" panose="02020603050405020304" pitchFamily="18" charset="0"/>
                          <a:cs typeface="Times New Roman" panose="02020603050405020304" pitchFamily="18" charset="0"/>
                        </a:rPr>
                        <a:t>Curriculum-based</a:t>
                      </a:r>
                      <a:r>
                        <a:rPr lang="en-US" sz="1600" baseline="0" dirty="0">
                          <a:effectLst/>
                          <a:latin typeface="Times New Roman" panose="02020603050405020304" pitchFamily="18" charset="0"/>
                          <a:cs typeface="Times New Roman" panose="02020603050405020304" pitchFamily="18" charset="0"/>
                        </a:rPr>
                        <a:t> Assessments</a:t>
                      </a:r>
                    </a:p>
                    <a:p>
                      <a:pPr marL="342900" marR="0" lvl="0" indent="-342900">
                        <a:spcBef>
                          <a:spcPts val="0"/>
                        </a:spcBef>
                        <a:spcAft>
                          <a:spcPts val="0"/>
                        </a:spcAft>
                        <a:buFont typeface="Georgia"/>
                        <a:buChar char="•"/>
                        <a:tabLst>
                          <a:tab pos="228600" algn="l"/>
                        </a:tabLst>
                      </a:pPr>
                      <a:r>
                        <a:rPr lang="en-US" sz="1600" dirty="0" err="1">
                          <a:effectLst/>
                          <a:latin typeface="Times New Roman" panose="02020603050405020304" pitchFamily="18" charset="0"/>
                          <a:cs typeface="Times New Roman" panose="02020603050405020304" pitchFamily="18" charset="0"/>
                        </a:rPr>
                        <a:t>AIMSweb</a:t>
                      </a:r>
                      <a:endParaRPr lang="en-US" sz="1600" dirty="0">
                        <a:effectLst/>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Georgia"/>
                        <a:buChar char="•"/>
                        <a:tabLst>
                          <a:tab pos="228600" algn="l"/>
                        </a:tabLst>
                      </a:pPr>
                      <a:r>
                        <a:rPr lang="en-US" sz="1600" dirty="0">
                          <a:effectLst/>
                          <a:latin typeface="Times New Roman" panose="02020603050405020304" pitchFamily="18" charset="0"/>
                          <a:cs typeface="Times New Roman" panose="02020603050405020304" pitchFamily="18" charset="0"/>
                        </a:rPr>
                        <a:t>Progress</a:t>
                      </a:r>
                      <a:r>
                        <a:rPr lang="en-US" sz="1600" baseline="0" dirty="0">
                          <a:effectLst/>
                          <a:latin typeface="Times New Roman" panose="02020603050405020304" pitchFamily="18" charset="0"/>
                          <a:cs typeface="Times New Roman" panose="02020603050405020304" pitchFamily="18" charset="0"/>
                        </a:rPr>
                        <a:t> reports</a:t>
                      </a:r>
                      <a:endParaRPr lang="en-US" sz="1600" dirty="0">
                        <a:effectLst/>
                        <a:latin typeface="Times New Roman" panose="02020603050405020304" pitchFamily="18" charset="0"/>
                        <a:cs typeface="Times New Roman" panose="02020603050405020304" pitchFamily="18" charset="0"/>
                      </a:endParaRPr>
                    </a:p>
                  </a:txBody>
                  <a:tcPr>
                    <a:lnL w="76200" cap="flat" cmpd="sng" algn="ctr">
                      <a:solidFill>
                        <a:schemeClr val="accent3">
                          <a:lumMod val="60000"/>
                          <a:lumOff val="40000"/>
                        </a:schemeClr>
                      </a:solidFill>
                      <a:prstDash val="solid"/>
                      <a:round/>
                      <a:headEnd type="none" w="med" len="med"/>
                      <a:tailEnd type="none" w="med" len="med"/>
                    </a:lnL>
                    <a:lnR w="76200" cap="flat" cmpd="sng" algn="ctr">
                      <a:solidFill>
                        <a:schemeClr val="accent3">
                          <a:lumMod val="60000"/>
                          <a:lumOff val="40000"/>
                        </a:schemeClr>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gridSpan="2">
                  <a:txBody>
                    <a:bodyPr/>
                    <a:lstStyle/>
                    <a:p>
                      <a:pPr marL="0" marR="0">
                        <a:spcBef>
                          <a:spcPts val="0"/>
                        </a:spcBef>
                        <a:spcAft>
                          <a:spcPts val="0"/>
                        </a:spcAft>
                      </a:pPr>
                      <a:r>
                        <a:rPr lang="en-US" sz="1600" b="1" dirty="0">
                          <a:effectLst/>
                          <a:latin typeface="Times New Roman" panose="02020603050405020304" pitchFamily="18" charset="0"/>
                          <a:cs typeface="Times New Roman" panose="02020603050405020304" pitchFamily="18" charset="0"/>
                        </a:rPr>
                        <a:t>Behavior:</a:t>
                      </a:r>
                    </a:p>
                    <a:p>
                      <a:pPr marL="342900" marR="0" lvl="0" indent="-342900">
                        <a:spcBef>
                          <a:spcPts val="0"/>
                        </a:spcBef>
                        <a:spcAft>
                          <a:spcPts val="0"/>
                        </a:spcAft>
                        <a:buFont typeface="Georgia"/>
                        <a:buChar char="•"/>
                        <a:tabLst>
                          <a:tab pos="228600" algn="l"/>
                        </a:tabLst>
                      </a:pPr>
                      <a:r>
                        <a:rPr lang="en-US" sz="1600" dirty="0">
                          <a:effectLst/>
                          <a:latin typeface="Times New Roman" panose="02020603050405020304" pitchFamily="18" charset="0"/>
                          <a:cs typeface="Times New Roman" panose="02020603050405020304" pitchFamily="18" charset="0"/>
                        </a:rPr>
                        <a:t>Student Risk Screening Scale-Internalizing and Externalizing (SRSS-IE)</a:t>
                      </a:r>
                    </a:p>
                    <a:p>
                      <a:pPr marL="342900" marR="0" lvl="0" indent="-342900">
                        <a:spcBef>
                          <a:spcPts val="0"/>
                        </a:spcBef>
                        <a:spcAft>
                          <a:spcPts val="0"/>
                        </a:spcAft>
                        <a:buFont typeface="Georgia"/>
                        <a:buChar char="•"/>
                        <a:tabLst>
                          <a:tab pos="228600" algn="l"/>
                        </a:tabLst>
                      </a:pPr>
                      <a:r>
                        <a:rPr lang="en-US" sz="1600" dirty="0">
                          <a:effectLst/>
                          <a:latin typeface="Times New Roman" panose="02020603050405020304" pitchFamily="18" charset="0"/>
                          <a:cs typeface="Times New Roman" panose="02020603050405020304" pitchFamily="18" charset="0"/>
                        </a:rPr>
                        <a:t>Office Discipline Referrals (ODR)</a:t>
                      </a:r>
                    </a:p>
                    <a:p>
                      <a:pPr marL="342900" marR="0" lvl="0" indent="-342900">
                        <a:spcBef>
                          <a:spcPts val="0"/>
                        </a:spcBef>
                        <a:spcAft>
                          <a:spcPts val="0"/>
                        </a:spcAft>
                        <a:buFont typeface="Georgia"/>
                        <a:buChar char="•"/>
                        <a:tabLst>
                          <a:tab pos="228600" algn="l"/>
                        </a:tabLst>
                      </a:pPr>
                      <a:r>
                        <a:rPr lang="en-US" sz="1600" dirty="0">
                          <a:effectLst/>
                          <a:latin typeface="Times New Roman" panose="02020603050405020304" pitchFamily="18" charset="0"/>
                          <a:cs typeface="Times New Roman" panose="02020603050405020304" pitchFamily="18" charset="0"/>
                        </a:rPr>
                        <a:t>Attendance / </a:t>
                      </a:r>
                      <a:r>
                        <a:rPr lang="en-US" sz="1600" dirty="0" err="1">
                          <a:effectLst/>
                          <a:latin typeface="Times New Roman" panose="02020603050405020304" pitchFamily="18" charset="0"/>
                          <a:cs typeface="Times New Roman" panose="02020603050405020304" pitchFamily="18" charset="0"/>
                        </a:rPr>
                        <a:t>Tardies</a:t>
                      </a:r>
                      <a:endParaRPr lang="en-US" sz="1600" dirty="0">
                        <a:effectLst/>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Georgia"/>
                        <a:buChar char="•"/>
                        <a:tabLst>
                          <a:tab pos="228600" algn="l"/>
                        </a:tabLst>
                      </a:pPr>
                      <a:r>
                        <a:rPr lang="en-US" sz="1600" dirty="0">
                          <a:effectLst/>
                          <a:latin typeface="Times New Roman" panose="02020603050405020304" pitchFamily="18" charset="0"/>
                          <a:cs typeface="Times New Roman" panose="02020603050405020304" pitchFamily="18" charset="0"/>
                        </a:rPr>
                        <a:t>Nurse</a:t>
                      </a:r>
                      <a:r>
                        <a:rPr lang="en-US" sz="1600" baseline="0" dirty="0">
                          <a:effectLst/>
                          <a:latin typeface="Times New Roman" panose="02020603050405020304" pitchFamily="18" charset="0"/>
                          <a:cs typeface="Times New Roman" panose="02020603050405020304" pitchFamily="18" charset="0"/>
                        </a:rPr>
                        <a:t> Visits</a:t>
                      </a:r>
                      <a:endParaRPr lang="en-US" sz="1600" dirty="0">
                        <a:latin typeface="Times New Roman" panose="02020603050405020304" pitchFamily="18" charset="0"/>
                        <a:cs typeface="Times New Roman" panose="02020603050405020304" pitchFamily="18" charset="0"/>
                      </a:endParaRPr>
                    </a:p>
                  </a:txBody>
                  <a:tcPr>
                    <a:lnL w="76200" cap="flat" cmpd="sng" algn="ctr">
                      <a:solidFill>
                        <a:schemeClr val="accent3">
                          <a:lumMod val="60000"/>
                          <a:lumOff val="40000"/>
                        </a:schemeClr>
                      </a:solidFill>
                      <a:prstDash val="solid"/>
                      <a:round/>
                      <a:headEnd type="none" w="med" len="med"/>
                      <a:tailEnd type="none" w="med" len="med"/>
                    </a:lnL>
                    <a:lnR w="76200" cap="flat" cmpd="sng" algn="ctr">
                      <a:solidFill>
                        <a:schemeClr val="accent3">
                          <a:lumMod val="60000"/>
                          <a:lumOff val="40000"/>
                        </a:schemeClr>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marL="0" marR="0">
                        <a:spcBef>
                          <a:spcPts val="0"/>
                        </a:spcBef>
                        <a:spcAft>
                          <a:spcPts val="0"/>
                        </a:spcAft>
                      </a:pPr>
                      <a:r>
                        <a:rPr lang="en-US" sz="1600" b="1" dirty="0">
                          <a:effectLst/>
                          <a:latin typeface="Times New Roman" panose="02020603050405020304" pitchFamily="18" charset="0"/>
                          <a:cs typeface="Times New Roman" panose="02020603050405020304" pitchFamily="18" charset="0"/>
                        </a:rPr>
                        <a:t>Social Skills:</a:t>
                      </a:r>
                    </a:p>
                    <a:p>
                      <a:pPr marL="285750" marR="0" lvl="0" indent="-285750">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SSRS-IE</a:t>
                      </a:r>
                    </a:p>
                    <a:p>
                      <a:pPr marL="285750" marR="0" lvl="0" indent="-285750">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Office Discipline Referrals</a:t>
                      </a:r>
                    </a:p>
                    <a:p>
                      <a:pPr marL="285750" marR="0" lvl="0" indent="-285750">
                        <a:spcBef>
                          <a:spcPts val="0"/>
                        </a:spcBef>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Counselor Referrals</a:t>
                      </a:r>
                    </a:p>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Bullying Referrals</a:t>
                      </a:r>
                      <a:endParaRPr lang="en-US" sz="1600" b="1" dirty="0">
                        <a:effectLst/>
                        <a:latin typeface="Times New Roman" panose="02020603050405020304" pitchFamily="18" charset="0"/>
                        <a:cs typeface="Times New Roman" panose="02020603050405020304" pitchFamily="18" charset="0"/>
                      </a:endParaRPr>
                    </a:p>
                  </a:txBody>
                  <a:tcPr>
                    <a:lnL w="76200" cap="flat" cmpd="sng" algn="ctr">
                      <a:solidFill>
                        <a:schemeClr val="accent3">
                          <a:lumMod val="60000"/>
                          <a:lumOff val="4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76200" cap="flat" cmpd="sng" algn="ctr">
                      <a:solidFill>
                        <a:schemeClr val="accent3">
                          <a:lumMod val="60000"/>
                          <a:lumOff val="4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3"/>
                  </a:ext>
                </a:extLst>
              </a:tr>
              <a:tr h="1233797">
                <a:tc>
                  <a:txBody>
                    <a:bodyPr/>
                    <a:lstStyle/>
                    <a:p>
                      <a:pPr algn="ctr"/>
                      <a:r>
                        <a:rPr lang="en-US" sz="1800" b="1" dirty="0">
                          <a:effectLst/>
                          <a:latin typeface="Times New Roman" panose="02020603050405020304" pitchFamily="18" charset="0"/>
                          <a:cs typeface="Times New Roman" panose="02020603050405020304" pitchFamily="18" charset="0"/>
                        </a:rPr>
                        <a:t>Program Measures</a:t>
                      </a:r>
                      <a:endParaRPr lang="en-US" sz="1800" b="1" dirty="0">
                        <a:latin typeface="Times New Roman" panose="02020603050405020304" pitchFamily="18" charset="0"/>
                        <a:cs typeface="Times New Roman" panose="02020603050405020304" pitchFamily="18" charset="0"/>
                      </a:endParaRPr>
                    </a:p>
                  </a:txBody>
                  <a:tcPr vert="vert270" anchor="b">
                    <a:lnL w="57150" cap="flat" cmpd="sng" algn="ctr">
                      <a:solidFill>
                        <a:schemeClr val="tx1"/>
                      </a:solidFill>
                      <a:prstDash val="solid"/>
                      <a:round/>
                      <a:headEnd type="none" w="med" len="med"/>
                      <a:tailEnd type="none" w="med" len="med"/>
                    </a:lnL>
                    <a:lnR w="76200" cap="flat" cmpd="sng" algn="ctr">
                      <a:solidFill>
                        <a:schemeClr val="accent3">
                          <a:lumMod val="60000"/>
                          <a:lumOff val="40000"/>
                        </a:schemeClr>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marL="0" marR="0">
                        <a:spcBef>
                          <a:spcPts val="0"/>
                        </a:spcBef>
                        <a:spcAft>
                          <a:spcPts val="0"/>
                        </a:spcAft>
                      </a:pPr>
                      <a:r>
                        <a:rPr lang="en-US" sz="1600" b="1" dirty="0">
                          <a:effectLst/>
                          <a:latin typeface="Times New Roman" panose="02020603050405020304" pitchFamily="18" charset="0"/>
                          <a:cs typeface="Times New Roman" panose="02020603050405020304" pitchFamily="18" charset="0"/>
                        </a:rPr>
                        <a:t>Social Validity: </a:t>
                      </a:r>
                    </a:p>
                    <a:p>
                      <a:pPr marL="285750" marR="0" indent="-285750">
                        <a:spcBef>
                          <a:spcPts val="0"/>
                        </a:spcBef>
                        <a:spcAft>
                          <a:spcPts val="0"/>
                        </a:spcAft>
                        <a:buFont typeface="Arial" panose="020B0604020202020204" pitchFamily="34" charset="0"/>
                        <a:buChar char="•"/>
                      </a:pPr>
                      <a:r>
                        <a:rPr lang="en-US" sz="1600" dirty="0">
                          <a:effectLst/>
                          <a:latin typeface="Times New Roman" panose="02020603050405020304" pitchFamily="18" charset="0"/>
                          <a:cs typeface="Times New Roman" panose="02020603050405020304" pitchFamily="18" charset="0"/>
                        </a:rPr>
                        <a:t>Primary Intervention Rating Scale</a:t>
                      </a:r>
                      <a:r>
                        <a:rPr lang="en-US" sz="1600" baseline="0" dirty="0">
                          <a:effectLst/>
                          <a:latin typeface="Times New Roman" panose="02020603050405020304" pitchFamily="18" charset="0"/>
                          <a:cs typeface="Times New Roman" panose="02020603050405020304" pitchFamily="18" charset="0"/>
                        </a:rPr>
                        <a:t> (PIRS)</a:t>
                      </a:r>
                      <a:endParaRPr lang="en-US" sz="1600" dirty="0">
                        <a:effectLst/>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txBody>
                  <a:tcPr>
                    <a:lnL w="76200" cap="flat" cmpd="sng" algn="ctr">
                      <a:solidFill>
                        <a:schemeClr val="accent3">
                          <a:lumMod val="60000"/>
                          <a:lumOff val="40000"/>
                        </a:schemeClr>
                      </a:solidFill>
                      <a:prstDash val="solid"/>
                      <a:round/>
                      <a:headEnd type="none" w="med" len="med"/>
                      <a:tailEnd type="none" w="med" len="med"/>
                    </a:lnL>
                    <a:lnR w="76200" cap="flat" cmpd="sng" algn="ctr">
                      <a:solidFill>
                        <a:schemeClr val="accent3">
                          <a:lumMod val="60000"/>
                          <a:lumOff val="40000"/>
                        </a:schemeClr>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gridSpan="2">
                  <a:txBody>
                    <a:bodyPr/>
                    <a:lstStyle/>
                    <a:p>
                      <a:pPr marL="0" marR="0">
                        <a:spcBef>
                          <a:spcPts val="0"/>
                        </a:spcBef>
                        <a:spcAft>
                          <a:spcPts val="0"/>
                        </a:spcAft>
                      </a:pPr>
                      <a:r>
                        <a:rPr lang="en-US" sz="1600" b="1" dirty="0">
                          <a:effectLst/>
                          <a:latin typeface="Times New Roman" panose="02020603050405020304" pitchFamily="18" charset="0"/>
                          <a:cs typeface="Times New Roman" panose="02020603050405020304" pitchFamily="18" charset="0"/>
                        </a:rPr>
                        <a:t>Treatment Integrity:</a:t>
                      </a:r>
                    </a:p>
                    <a:p>
                      <a:pPr marL="342900" marR="0" lvl="0" indent="-342900">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Teacher Self-Report (TSR)</a:t>
                      </a:r>
                    </a:p>
                    <a:p>
                      <a:pPr marL="342900" marR="0" lvl="0" indent="-342900">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Tiered Fidelity Inventory (TFI)</a:t>
                      </a:r>
                    </a:p>
                    <a:p>
                      <a:pPr marL="342900" marR="0" lvl="0" indent="-342900">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Direct Observations</a:t>
                      </a:r>
                    </a:p>
                    <a:p>
                      <a:pPr marL="342900" marR="0" lvl="0" indent="-342900">
                        <a:spcBef>
                          <a:spcPts val="0"/>
                        </a:spcBef>
                        <a:spcAft>
                          <a:spcPts val="0"/>
                        </a:spcAft>
                        <a:buFont typeface="Symbol" panose="05050102010706020507" pitchFamily="18" charset="2"/>
                        <a:buChar char=""/>
                      </a:pP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Positive</a:t>
                      </a:r>
                      <a:r>
                        <a:rPr lang="en-US" sz="1600" i="1" baseline="0" dirty="0">
                          <a:effectLst/>
                          <a:latin typeface="Times New Roman" panose="02020603050405020304" pitchFamily="18" charset="0"/>
                          <a:ea typeface="Times New Roman" panose="02020603050405020304" pitchFamily="18" charset="0"/>
                          <a:cs typeface="Times New Roman" panose="02020603050405020304" pitchFamily="18" charset="0"/>
                        </a:rPr>
                        <a:t> Action</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baseline="0" dirty="0">
                          <a:effectLst/>
                          <a:latin typeface="Times New Roman" panose="02020603050405020304" pitchFamily="18" charset="0"/>
                          <a:ea typeface="Times New Roman" panose="02020603050405020304" pitchFamily="18" charset="0"/>
                          <a:cs typeface="Times New Roman" panose="02020603050405020304" pitchFamily="18" charset="0"/>
                        </a:rPr>
                        <a:t> treatment integrity data</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lnL w="76200" cap="flat" cmpd="sng" algn="ctr">
                      <a:solidFill>
                        <a:schemeClr val="accent3">
                          <a:lumMod val="60000"/>
                          <a:lumOff val="40000"/>
                        </a:schemeClr>
                      </a:solidFill>
                      <a:prstDash val="solid"/>
                      <a:round/>
                      <a:headEnd type="none" w="med" len="med"/>
                      <a:tailEnd type="none" w="med" len="med"/>
                    </a:lnL>
                    <a:lnR w="76200" cap="flat" cmpd="sng" algn="ctr">
                      <a:solidFill>
                        <a:schemeClr val="accent3">
                          <a:lumMod val="60000"/>
                          <a:lumOff val="40000"/>
                        </a:schemeClr>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marL="0" marR="0">
                        <a:spcBef>
                          <a:spcPts val="0"/>
                        </a:spcBef>
                        <a:spcAft>
                          <a:spcPts val="0"/>
                        </a:spcAft>
                      </a:pPr>
                      <a:r>
                        <a:rPr lang="en-US" sz="1600" b="1" dirty="0">
                          <a:effectLst/>
                          <a:latin typeface="Times New Roman" panose="02020603050405020304" pitchFamily="18" charset="0"/>
                          <a:cs typeface="Times New Roman" panose="02020603050405020304" pitchFamily="18" charset="0"/>
                        </a:rPr>
                        <a:t>Program Goals:</a:t>
                      </a:r>
                    </a:p>
                    <a:p>
                      <a:pPr marL="342900" marR="0" indent="-342900">
                        <a:spcBef>
                          <a:spcPts val="0"/>
                        </a:spcBef>
                        <a:spcAft>
                          <a:spcPts val="0"/>
                        </a:spcAft>
                        <a:buFont typeface="+mj-lt"/>
                        <a:buAutoNum type="arabicPeriod"/>
                      </a:pPr>
                      <a:r>
                        <a:rPr lang="en-US" sz="1600" b="0" dirty="0">
                          <a:effectLst/>
                          <a:latin typeface="Times New Roman" panose="02020603050405020304" pitchFamily="18" charset="0"/>
                          <a:cs typeface="Times New Roman" panose="02020603050405020304" pitchFamily="18" charset="0"/>
                        </a:rPr>
                        <a:t>Maintain 80% fidelity across treatment integrity measures</a:t>
                      </a:r>
                    </a:p>
                    <a:p>
                      <a:pPr marL="342900" marR="0" indent="-342900">
                        <a:spcBef>
                          <a:spcPts val="0"/>
                        </a:spcBef>
                        <a:spcAft>
                          <a:spcPts val="0"/>
                        </a:spcAft>
                        <a:buFont typeface="+mj-lt"/>
                        <a:buAutoNum type="arabicPeriod"/>
                      </a:pPr>
                      <a:r>
                        <a:rPr lang="en-US" sz="1600" b="0" dirty="0">
                          <a:effectLst/>
                          <a:latin typeface="Times New Roman" panose="02020603050405020304" pitchFamily="18" charset="0"/>
                          <a:cs typeface="Times New Roman" panose="02020603050405020304" pitchFamily="18" charset="0"/>
                        </a:rPr>
                        <a:t>At</a:t>
                      </a:r>
                      <a:r>
                        <a:rPr lang="en-US" sz="1600" b="0" baseline="0" dirty="0">
                          <a:effectLst/>
                          <a:latin typeface="Times New Roman" panose="02020603050405020304" pitchFamily="18" charset="0"/>
                          <a:cs typeface="Times New Roman" panose="02020603050405020304" pitchFamily="18" charset="0"/>
                        </a:rPr>
                        <a:t> least 80% of students K-5 will meet growth targets in reading and math</a:t>
                      </a:r>
                    </a:p>
                    <a:p>
                      <a:pPr marL="342900" marR="0" indent="-342900">
                        <a:spcBef>
                          <a:spcPts val="0"/>
                        </a:spcBef>
                        <a:spcAft>
                          <a:spcPts val="0"/>
                        </a:spcAft>
                        <a:buFont typeface="+mj-lt"/>
                        <a:buAutoNum type="arabicPeriod"/>
                      </a:pPr>
                      <a:r>
                        <a:rPr lang="en-US" sz="1600" b="0" baseline="0" dirty="0">
                          <a:effectLst/>
                          <a:latin typeface="Times New Roman" panose="02020603050405020304" pitchFamily="18" charset="0"/>
                          <a:cs typeface="Times New Roman" panose="02020603050405020304" pitchFamily="18" charset="0"/>
                        </a:rPr>
                        <a:t>At least 80% of students K-5 at low risk on SRSS-IE</a:t>
                      </a:r>
                      <a:endParaRPr lang="en-US" sz="1600" b="0" dirty="0">
                        <a:effectLst/>
                        <a:latin typeface="Times New Roman" panose="02020603050405020304" pitchFamily="18" charset="0"/>
                        <a:cs typeface="Times New Roman" panose="02020603050405020304" pitchFamily="18" charset="0"/>
                      </a:endParaRPr>
                    </a:p>
                  </a:txBody>
                  <a:tcPr>
                    <a:lnL w="76200" cap="flat" cmpd="sng" algn="ctr">
                      <a:solidFill>
                        <a:schemeClr val="accent3">
                          <a:lumMod val="60000"/>
                          <a:lumOff val="4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76200" cap="flat" cmpd="sng" algn="ctr">
                      <a:solidFill>
                        <a:schemeClr val="accent3">
                          <a:lumMod val="60000"/>
                          <a:lumOff val="40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4"/>
                  </a:ext>
                </a:extLst>
              </a:tr>
            </a:tbl>
          </a:graphicData>
        </a:graphic>
      </p:graphicFrame>
      <p:sp>
        <p:nvSpPr>
          <p:cNvPr id="11" name="TextBox 10"/>
          <p:cNvSpPr txBox="1"/>
          <p:nvPr/>
        </p:nvSpPr>
        <p:spPr>
          <a:xfrm>
            <a:off x="0" y="0"/>
            <a:ext cx="51206400" cy="3695386"/>
          </a:xfrm>
          <a:prstGeom prst="rect">
            <a:avLst/>
          </a:prstGeom>
          <a:solidFill>
            <a:schemeClr val="accent1"/>
          </a:solidFill>
          <a:ln w="57150">
            <a:noFill/>
          </a:ln>
        </p:spPr>
        <p:txBody>
          <a:bodyPr wrap="square" rtlCol="0" anchor="ctr">
            <a:noAutofit/>
          </a:bodyPr>
          <a:lstStyle/>
          <a:p>
            <a:pPr algn="ctr"/>
            <a:r>
              <a:rPr lang="en-US" sz="15800" b="1" dirty="0">
                <a:solidFill>
                  <a:schemeClr val="bg1"/>
                </a:solidFill>
                <a:latin typeface="Berlin Sans FB" panose="020E0602020502020306" pitchFamily="34" charset="0"/>
              </a:rPr>
              <a:t> Ci</a:t>
            </a:r>
            <a:r>
              <a:rPr lang="en-US" sz="22800" b="1" baseline="-12000" dirty="0">
                <a:solidFill>
                  <a:schemeClr val="bg1"/>
                </a:solidFill>
                <a:latin typeface="Berlin Sans FB" panose="020E0602020502020306" pitchFamily="34" charset="0"/>
              </a:rPr>
              <a:t>3</a:t>
            </a:r>
            <a:r>
              <a:rPr lang="en-US" sz="15800" b="1" dirty="0">
                <a:solidFill>
                  <a:schemeClr val="bg1"/>
                </a:solidFill>
                <a:latin typeface="Berlin Sans FB" panose="020E0602020502020306" pitchFamily="34" charset="0"/>
              </a:rPr>
              <a:t>T </a:t>
            </a:r>
            <a:r>
              <a:rPr lang="en-US" sz="11500" dirty="0">
                <a:solidFill>
                  <a:schemeClr val="bg1"/>
                </a:solidFill>
                <a:latin typeface="Berlin Sans FB" panose="020E0602020502020306" pitchFamily="34" charset="0"/>
              </a:rPr>
              <a:t>at </a:t>
            </a:r>
            <a:r>
              <a:rPr lang="en-US" sz="15800" b="1" dirty="0">
                <a:solidFill>
                  <a:schemeClr val="bg1"/>
                </a:solidFill>
                <a:latin typeface="Berlin Sans FB" panose="020E0602020502020306" pitchFamily="34" charset="0"/>
              </a:rPr>
              <a:t>Lincoln Elementary</a:t>
            </a:r>
          </a:p>
        </p:txBody>
      </p:sp>
      <p:graphicFrame>
        <p:nvGraphicFramePr>
          <p:cNvPr id="25" name="Table 24"/>
          <p:cNvGraphicFramePr>
            <a:graphicFrameLocks noGrp="1"/>
          </p:cNvGraphicFramePr>
          <p:nvPr>
            <p:extLst>
              <p:ext uri="{D42A27DB-BD31-4B8C-83A1-F6EECF244321}">
                <p14:modId xmlns:p14="http://schemas.microsoft.com/office/powerpoint/2010/main" val="2076243764"/>
              </p:ext>
            </p:extLst>
          </p:nvPr>
        </p:nvGraphicFramePr>
        <p:xfrm>
          <a:off x="36519037" y="26227542"/>
          <a:ext cx="14173201" cy="11853736"/>
        </p:xfrm>
        <a:graphic>
          <a:graphicData uri="http://schemas.openxmlformats.org/drawingml/2006/table">
            <a:tbl>
              <a:tblPr firstRow="1" firstCol="1" bandRow="1"/>
              <a:tblGrid>
                <a:gridCol w="1895469">
                  <a:extLst>
                    <a:ext uri="{9D8B030D-6E8A-4147-A177-3AD203B41FA5}">
                      <a16:colId xmlns:a16="http://schemas.microsoft.com/office/drawing/2014/main" val="20000"/>
                    </a:ext>
                  </a:extLst>
                </a:gridCol>
                <a:gridCol w="3609982">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3657600">
                  <a:extLst>
                    <a:ext uri="{9D8B030D-6E8A-4147-A177-3AD203B41FA5}">
                      <a16:colId xmlns:a16="http://schemas.microsoft.com/office/drawing/2014/main" val="20003"/>
                    </a:ext>
                  </a:extLst>
                </a:gridCol>
                <a:gridCol w="2266950">
                  <a:extLst>
                    <a:ext uri="{9D8B030D-6E8A-4147-A177-3AD203B41FA5}">
                      <a16:colId xmlns:a16="http://schemas.microsoft.com/office/drawing/2014/main" val="20004"/>
                    </a:ext>
                  </a:extLst>
                </a:gridCol>
              </a:tblGrid>
              <a:tr h="987539">
                <a:tc gridSpan="5">
                  <a:txBody>
                    <a:bodyPr/>
                    <a:lstStyle/>
                    <a:p>
                      <a:pPr marL="0" marR="0" algn="ctr">
                        <a:lnSpc>
                          <a:spcPct val="115000"/>
                        </a:lnSpc>
                        <a:spcBef>
                          <a:spcPts val="0"/>
                        </a:spcBef>
                        <a:spcAft>
                          <a:spcPts val="0"/>
                        </a:spcAft>
                      </a:pPr>
                      <a:r>
                        <a:rPr lang="en-US" sz="6600" b="1" dirty="0">
                          <a:effectLst/>
                          <a:latin typeface="Berlin Sans FB" panose="020E0602020502020306" pitchFamily="34" charset="0"/>
                          <a:ea typeface="Calibri"/>
                          <a:cs typeface="Times New Roman"/>
                        </a:rPr>
                        <a:t>Tertiary (Tier 3) Interventions</a:t>
                      </a:r>
                    </a:p>
                  </a:txBody>
                  <a:tcPr marL="68580" marR="6858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B5B"/>
                    </a:solidFill>
                  </a:tcPr>
                </a:tc>
                <a:tc hMerge="1">
                  <a:txBody>
                    <a:bodyPr/>
                    <a:lstStyle/>
                    <a:p>
                      <a:pPr marL="0" marR="0" algn="ctr">
                        <a:lnSpc>
                          <a:spcPct val="115000"/>
                        </a:lnSpc>
                        <a:spcBef>
                          <a:spcPts val="0"/>
                        </a:spcBef>
                        <a:spcAft>
                          <a:spcPts val="0"/>
                        </a:spcAft>
                      </a:pPr>
                      <a:endParaRPr lang="en-US" sz="1800" b="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pPr marL="0" marR="0" algn="ctr">
                        <a:lnSpc>
                          <a:spcPct val="115000"/>
                        </a:lnSpc>
                        <a:spcBef>
                          <a:spcPts val="0"/>
                        </a:spcBef>
                        <a:spcAft>
                          <a:spcPts val="0"/>
                        </a:spcAft>
                      </a:pPr>
                      <a:endParaRPr lang="en-US" sz="1800" b="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pPr marL="0" marR="0" algn="ctr">
                        <a:lnSpc>
                          <a:spcPct val="115000"/>
                        </a:lnSpc>
                        <a:spcBef>
                          <a:spcPts val="0"/>
                        </a:spcBef>
                        <a:spcAft>
                          <a:spcPts val="0"/>
                        </a:spcAft>
                      </a:pPr>
                      <a:endParaRPr lang="en-US" sz="1800" b="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pPr marL="0" marR="0" algn="ctr">
                        <a:lnSpc>
                          <a:spcPct val="115000"/>
                        </a:lnSpc>
                        <a:spcBef>
                          <a:spcPts val="0"/>
                        </a:spcBef>
                        <a:spcAft>
                          <a:spcPts val="0"/>
                        </a:spcAft>
                      </a:pPr>
                      <a:endParaRPr lang="en-US" sz="18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615061">
                <a:tc>
                  <a:txBody>
                    <a:bodyPr/>
                    <a:lstStyle/>
                    <a:p>
                      <a:pPr marL="0" marR="0" algn="ctr">
                        <a:lnSpc>
                          <a:spcPct val="80000"/>
                        </a:lnSpc>
                        <a:spcBef>
                          <a:spcPts val="0"/>
                        </a:spcBef>
                        <a:spcAft>
                          <a:spcPts val="0"/>
                        </a:spcAft>
                      </a:pPr>
                      <a:r>
                        <a:rPr lang="en-US" sz="2400" b="1" dirty="0">
                          <a:effectLst/>
                          <a:latin typeface="Cambria" panose="02040503050406030204" pitchFamily="18" charset="0"/>
                          <a:ea typeface="Calibri"/>
                          <a:cs typeface="Times New Roman"/>
                        </a:rPr>
                        <a:t>Support</a:t>
                      </a:r>
                    </a:p>
                  </a:txBody>
                  <a:tcPr marL="68580" marR="68580" marT="0" marB="0">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80000"/>
                        </a:lnSpc>
                        <a:spcBef>
                          <a:spcPts val="0"/>
                        </a:spcBef>
                        <a:spcAft>
                          <a:spcPts val="0"/>
                        </a:spcAft>
                      </a:pPr>
                      <a:r>
                        <a:rPr lang="en-US" sz="2400" b="1" dirty="0">
                          <a:effectLst/>
                          <a:latin typeface="Cambria" panose="02040503050406030204" pitchFamily="18" charset="0"/>
                          <a:ea typeface="Calibri"/>
                          <a:cs typeface="Times New Roman"/>
                        </a:rPr>
                        <a:t>Description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80000"/>
                        </a:lnSpc>
                        <a:spcBef>
                          <a:spcPts val="0"/>
                        </a:spcBef>
                        <a:spcAft>
                          <a:spcPts val="0"/>
                        </a:spcAft>
                      </a:pPr>
                      <a:r>
                        <a:rPr lang="en-US" sz="2400" b="1" dirty="0">
                          <a:effectLst/>
                          <a:latin typeface="Cambria" panose="02040503050406030204" pitchFamily="18" charset="0"/>
                          <a:ea typeface="Calibri"/>
                          <a:cs typeface="Times New Roman"/>
                        </a:rPr>
                        <a:t>School-wide Data: Entry Criteria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80000"/>
                        </a:lnSpc>
                        <a:spcBef>
                          <a:spcPts val="0"/>
                        </a:spcBef>
                        <a:spcAft>
                          <a:spcPts val="0"/>
                        </a:spcAft>
                      </a:pPr>
                      <a:r>
                        <a:rPr lang="en-US" sz="2400" b="1" dirty="0">
                          <a:effectLst/>
                          <a:latin typeface="Cambria" panose="02040503050406030204" pitchFamily="18" charset="0"/>
                          <a:ea typeface="Calibri"/>
                          <a:cs typeface="Times New Roman"/>
                        </a:rPr>
                        <a:t>Data to Monitor Progress: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80000"/>
                        </a:lnSpc>
                        <a:spcBef>
                          <a:spcPts val="0"/>
                        </a:spcBef>
                        <a:spcAft>
                          <a:spcPts val="0"/>
                        </a:spcAft>
                      </a:pPr>
                      <a:r>
                        <a:rPr lang="en-US" sz="2400" b="1" dirty="0">
                          <a:effectLst/>
                          <a:latin typeface="Cambria" panose="02040503050406030204" pitchFamily="18" charset="0"/>
                          <a:ea typeface="Calibri"/>
                          <a:cs typeface="Times New Roman"/>
                        </a:rPr>
                        <a:t>Exit Criteria</a:t>
                      </a:r>
                    </a:p>
                  </a:txBody>
                  <a:tcPr marL="68580" marR="68580" marT="0" marB="0">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79683">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Functional Assessment-Based Intervention</a:t>
                      </a:r>
                    </a:p>
                  </a:txBody>
                  <a:tcPr marL="68580" marR="68580" marT="0" marB="0">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nSpc>
                          <a:spcPct val="100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FABIs are interventions based on the function of the target behavior, as determined by the functional assessment and determined with the aid of the Function Matrix. The Function-Based Intervention Decision Model is used to determine the intervention focus, including: Method 1: Teach the replacement behavior; Method 2: Improve the environment; Method 3: Adjust the contingencies; and a combination of Method 1 and Method 2. A package intervention is designed and implemented, including antecedent adjustments, reinforcement adjustments, and extinction procedures directly linked to the function of the target behavior.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00000"/>
                        </a:lnSpc>
                        <a:spcBef>
                          <a:spcPts val="0"/>
                        </a:spcBef>
                        <a:spcAft>
                          <a:spcPts val="0"/>
                        </a:spcAft>
                      </a:pPr>
                      <a:r>
                        <a:rPr lang="en-US" sz="1800" b="0" dirty="0">
                          <a:effectLst/>
                          <a:latin typeface="Times New Roman" panose="02020603050405020304" pitchFamily="18" charset="0"/>
                          <a:ea typeface="Calibri"/>
                          <a:cs typeface="Times New Roman" panose="02020603050405020304" pitchFamily="18" charset="0"/>
                        </a:rPr>
                        <a:t>One or more of the following:</a:t>
                      </a:r>
                    </a:p>
                    <a:p>
                      <a:pPr marL="0" marR="0">
                        <a:lnSpc>
                          <a:spcPct val="100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Academic</a:t>
                      </a:r>
                      <a:r>
                        <a:rPr lang="en-US" sz="1800" dirty="0">
                          <a:effectLst/>
                          <a:latin typeface="Times New Roman" panose="02020603050405020304" pitchFamily="18" charset="0"/>
                          <a:ea typeface="Calibri"/>
                          <a:cs typeface="Times New Roman" panose="02020603050405020304" pitchFamily="18" charset="0"/>
                        </a:rPr>
                        <a:t>:</a:t>
                      </a:r>
                      <a:r>
                        <a:rPr lang="en-US" sz="1800" baseline="0" dirty="0">
                          <a:effectLst/>
                          <a:latin typeface="Times New Roman" panose="02020603050405020304" pitchFamily="18" charset="0"/>
                          <a:ea typeface="Calibri"/>
                          <a:cs typeface="Times New Roman" panose="02020603050405020304" pitchFamily="18" charset="0"/>
                        </a:rPr>
                        <a:t> </a:t>
                      </a:r>
                    </a:p>
                    <a:p>
                      <a:pPr marL="285750" marR="0" indent="-285750">
                        <a:lnSpc>
                          <a:spcPct val="100000"/>
                        </a:lnSpc>
                        <a:spcBef>
                          <a:spcPts val="0"/>
                        </a:spcBef>
                        <a:spcAft>
                          <a:spcPts val="0"/>
                        </a:spcAft>
                        <a:buFont typeface="Wingdings" panose="05000000000000000000" pitchFamily="2" charset="2"/>
                        <a:buChar char="o"/>
                      </a:pPr>
                      <a:r>
                        <a:rPr lang="en-US" sz="1800" dirty="0">
                          <a:effectLst/>
                          <a:latin typeface="Times New Roman" panose="02020603050405020304" pitchFamily="18" charset="0"/>
                          <a:ea typeface="Calibri"/>
                          <a:cs typeface="Times New Roman" panose="02020603050405020304" pitchFamily="18" charset="0"/>
                        </a:rPr>
                        <a:t>Progress report: 1 or more course failures</a:t>
                      </a:r>
                    </a:p>
                    <a:p>
                      <a:pPr marL="285750" marR="0" indent="-285750">
                        <a:lnSpc>
                          <a:spcPct val="100000"/>
                        </a:lnSpc>
                        <a:spcBef>
                          <a:spcPts val="0"/>
                        </a:spcBef>
                        <a:spcAft>
                          <a:spcPts val="0"/>
                        </a:spcAft>
                        <a:buFont typeface="Wingdings" panose="05000000000000000000" pitchFamily="2" charset="2"/>
                        <a:buChar char="o"/>
                      </a:pPr>
                      <a:r>
                        <a:rPr lang="en-US" sz="1800" dirty="0">
                          <a:effectLst/>
                          <a:latin typeface="Times New Roman" panose="02020603050405020304" pitchFamily="18" charset="0"/>
                          <a:ea typeface="Calibri"/>
                          <a:cs typeface="Times New Roman" panose="02020603050405020304" pitchFamily="18" charset="0"/>
                        </a:rPr>
                        <a:t>Missing assignments: 5 or more within a grading period</a:t>
                      </a:r>
                    </a:p>
                    <a:p>
                      <a:pPr marL="285750" marR="0" indent="-285750">
                        <a:lnSpc>
                          <a:spcPct val="100000"/>
                        </a:lnSpc>
                        <a:spcBef>
                          <a:spcPts val="0"/>
                        </a:spcBef>
                        <a:spcAft>
                          <a:spcPts val="0"/>
                        </a:spcAft>
                        <a:buFont typeface="Wingdings" panose="05000000000000000000" pitchFamily="2" charset="2"/>
                        <a:buChar char="o"/>
                      </a:pPr>
                      <a:r>
                        <a:rPr lang="en-US" sz="1800" dirty="0" err="1">
                          <a:effectLst/>
                          <a:latin typeface="Times New Roman" panose="02020603050405020304" pitchFamily="18" charset="0"/>
                          <a:ea typeface="Calibri"/>
                          <a:cs typeface="Times New Roman" panose="02020603050405020304" pitchFamily="18" charset="0"/>
                        </a:rPr>
                        <a:t>AIMSweb</a:t>
                      </a:r>
                      <a:r>
                        <a:rPr lang="en-US" sz="1800" dirty="0">
                          <a:effectLst/>
                          <a:latin typeface="Times New Roman" panose="02020603050405020304" pitchFamily="18" charset="0"/>
                          <a:ea typeface="Calibri"/>
                          <a:cs typeface="Times New Roman" panose="02020603050405020304" pitchFamily="18" charset="0"/>
                        </a:rPr>
                        <a:t>: intensive level (math or reading)</a:t>
                      </a:r>
                    </a:p>
                    <a:p>
                      <a:pPr marL="0" marR="0" indent="0" algn="ctr">
                        <a:lnSpc>
                          <a:spcPct val="100000"/>
                        </a:lnSpc>
                        <a:spcBef>
                          <a:spcPts val="0"/>
                        </a:spcBef>
                        <a:spcAft>
                          <a:spcPts val="0"/>
                        </a:spcAft>
                        <a:buFont typeface="Wingdings" panose="05000000000000000000" pitchFamily="2" charset="2"/>
                        <a:buNone/>
                      </a:pPr>
                      <a:r>
                        <a:rPr lang="en-US" sz="1800" b="1" dirty="0">
                          <a:effectLst/>
                          <a:latin typeface="Times New Roman" panose="02020603050405020304" pitchFamily="18" charset="0"/>
                          <a:ea typeface="Calibri"/>
                          <a:cs typeface="Times New Roman" panose="02020603050405020304" pitchFamily="18" charset="0"/>
                        </a:rPr>
                        <a:t>AND/OR</a:t>
                      </a:r>
                    </a:p>
                    <a:p>
                      <a:pPr marL="0" marR="0" indent="0">
                        <a:lnSpc>
                          <a:spcPct val="100000"/>
                        </a:lnSpc>
                        <a:spcBef>
                          <a:spcPts val="0"/>
                        </a:spcBef>
                        <a:spcAft>
                          <a:spcPts val="0"/>
                        </a:spcAft>
                        <a:buFont typeface="Wingdings" panose="05000000000000000000" pitchFamily="2" charset="2"/>
                        <a:buNone/>
                      </a:pPr>
                      <a:r>
                        <a:rPr lang="en-US" sz="1800" b="1" dirty="0">
                          <a:effectLst/>
                          <a:latin typeface="Times New Roman" panose="02020603050405020304" pitchFamily="18" charset="0"/>
                          <a:ea typeface="Calibri"/>
                          <a:cs typeface="Times New Roman" panose="02020603050405020304" pitchFamily="18" charset="0"/>
                        </a:rPr>
                        <a:t>Behavior</a:t>
                      </a:r>
                      <a:r>
                        <a:rPr lang="en-US" sz="1800" dirty="0">
                          <a:effectLst/>
                          <a:latin typeface="Times New Roman" panose="02020603050405020304" pitchFamily="18" charset="0"/>
                          <a:ea typeface="Calibri"/>
                          <a:cs typeface="Times New Roman" panose="02020603050405020304" pitchFamily="18" charset="0"/>
                        </a:rPr>
                        <a:t>:</a:t>
                      </a:r>
                    </a:p>
                    <a:p>
                      <a:pPr marL="285750" marR="0" indent="-285750">
                        <a:lnSpc>
                          <a:spcPct val="100000"/>
                        </a:lnSpc>
                        <a:spcBef>
                          <a:spcPts val="0"/>
                        </a:spcBef>
                        <a:spcAft>
                          <a:spcPts val="0"/>
                        </a:spcAft>
                        <a:buFont typeface="Wingdings" panose="05000000000000000000" pitchFamily="2" charset="2"/>
                        <a:buChar char="o"/>
                      </a:pPr>
                      <a:r>
                        <a:rPr lang="en-US" sz="1800" dirty="0">
                          <a:effectLst/>
                          <a:latin typeface="Times New Roman" panose="02020603050405020304" pitchFamily="18" charset="0"/>
                          <a:ea typeface="Calibri"/>
                          <a:cs typeface="Times New Roman" panose="02020603050405020304" pitchFamily="18" charset="0"/>
                        </a:rPr>
                        <a:t>SRSS-E7: High (9-21) </a:t>
                      </a:r>
                    </a:p>
                    <a:p>
                      <a:pPr marL="285750" marR="0" indent="-285750">
                        <a:lnSpc>
                          <a:spcPct val="100000"/>
                        </a:lnSpc>
                        <a:spcBef>
                          <a:spcPts val="0"/>
                        </a:spcBef>
                        <a:spcAft>
                          <a:spcPts val="0"/>
                        </a:spcAft>
                        <a:buFont typeface="Wingdings" panose="05000000000000000000" pitchFamily="2" charset="2"/>
                        <a:buChar char="o"/>
                      </a:pPr>
                      <a:r>
                        <a:rPr lang="en-US" sz="1800" dirty="0">
                          <a:effectLst/>
                          <a:latin typeface="Times New Roman" panose="02020603050405020304" pitchFamily="18" charset="0"/>
                          <a:ea typeface="Calibri"/>
                          <a:cs typeface="Times New Roman" panose="02020603050405020304" pitchFamily="18" charset="0"/>
                        </a:rPr>
                        <a:t>SRSS-I5: High (4-15)</a:t>
                      </a:r>
                    </a:p>
                    <a:p>
                      <a:pPr marL="285750" marR="0" indent="-285750">
                        <a:lnSpc>
                          <a:spcPct val="100000"/>
                        </a:lnSpc>
                        <a:spcBef>
                          <a:spcPts val="0"/>
                        </a:spcBef>
                        <a:spcAft>
                          <a:spcPts val="0"/>
                        </a:spcAft>
                        <a:buFont typeface="Wingdings" panose="05000000000000000000" pitchFamily="2" charset="2"/>
                        <a:buChar char="o"/>
                      </a:pPr>
                      <a:r>
                        <a:rPr lang="en-US" sz="1800" dirty="0" err="1">
                          <a:effectLst/>
                          <a:latin typeface="Times New Roman" panose="02020603050405020304" pitchFamily="18" charset="0"/>
                          <a:ea typeface="Calibri"/>
                          <a:cs typeface="Times New Roman" panose="02020603050405020304" pitchFamily="18" charset="0"/>
                        </a:rPr>
                        <a:t>SSiS</a:t>
                      </a:r>
                      <a:r>
                        <a:rPr lang="en-US" sz="1800" dirty="0">
                          <a:effectLst/>
                          <a:latin typeface="Times New Roman" panose="02020603050405020304" pitchFamily="18" charset="0"/>
                          <a:ea typeface="Calibri"/>
                          <a:cs typeface="Times New Roman" panose="02020603050405020304" pitchFamily="18" charset="0"/>
                        </a:rPr>
                        <a:t>-PSG Ranking of 1, 2, or 3 on Motivation to Learn </a:t>
                      </a:r>
                    </a:p>
                    <a:p>
                      <a:pPr marL="285750" marR="0" indent="-285750">
                        <a:lnSpc>
                          <a:spcPct val="100000"/>
                        </a:lnSpc>
                        <a:spcBef>
                          <a:spcPts val="0"/>
                        </a:spcBef>
                        <a:spcAft>
                          <a:spcPts val="0"/>
                        </a:spcAft>
                        <a:buFont typeface="Wingdings" panose="05000000000000000000" pitchFamily="2" charset="2"/>
                        <a:buChar char="o"/>
                      </a:pPr>
                      <a:r>
                        <a:rPr lang="en-US" sz="1800" dirty="0">
                          <a:effectLst/>
                          <a:latin typeface="Times New Roman" panose="02020603050405020304" pitchFamily="18" charset="0"/>
                          <a:ea typeface="Calibri"/>
                          <a:cs typeface="Times New Roman" panose="02020603050405020304" pitchFamily="18" charset="0"/>
                        </a:rPr>
                        <a:t>6 or more ODRs within a grading period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Student measures:</a:t>
                      </a:r>
                    </a:p>
                    <a:p>
                      <a:pPr marL="0" marR="0">
                        <a:lnSpc>
                          <a:spcPct val="100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Student behavior targeted for improvement (e.g., target or replacement behavior) using direct observation </a:t>
                      </a:r>
                    </a:p>
                    <a:p>
                      <a:pPr marL="0" marR="0">
                        <a:lnSpc>
                          <a:spcPct val="100000"/>
                        </a:lnSpc>
                        <a:spcBef>
                          <a:spcPts val="0"/>
                        </a:spcBef>
                        <a:spcAft>
                          <a:spcPts val="0"/>
                        </a:spcAft>
                      </a:pPr>
                      <a:endParaRPr lang="en-US" sz="1800" dirty="0">
                        <a:effectLst/>
                        <a:latin typeface="Times New Roman" panose="02020603050405020304" pitchFamily="18" charset="0"/>
                        <a:ea typeface="Calibri"/>
                        <a:cs typeface="Times New Roman" panose="02020603050405020304" pitchFamily="18" charset="0"/>
                      </a:endParaRPr>
                    </a:p>
                    <a:p>
                      <a:pPr marL="0" marR="0">
                        <a:lnSpc>
                          <a:spcPct val="100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Treatment integrity:</a:t>
                      </a:r>
                    </a:p>
                    <a:p>
                      <a:pPr marL="0" marR="0">
                        <a:lnSpc>
                          <a:spcPct val="100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FABI step checklists</a:t>
                      </a:r>
                    </a:p>
                    <a:p>
                      <a:pPr marL="0" marR="0">
                        <a:lnSpc>
                          <a:spcPct val="100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Treatment integrity checklist</a:t>
                      </a:r>
                    </a:p>
                    <a:p>
                      <a:pPr marL="0" marR="0">
                        <a:lnSpc>
                          <a:spcPct val="100000"/>
                        </a:lnSpc>
                        <a:spcBef>
                          <a:spcPts val="0"/>
                        </a:spcBef>
                        <a:spcAft>
                          <a:spcPts val="0"/>
                        </a:spcAft>
                      </a:pPr>
                      <a:endParaRPr lang="en-US" sz="1800" dirty="0">
                        <a:effectLst/>
                        <a:latin typeface="Times New Roman" panose="02020603050405020304" pitchFamily="18" charset="0"/>
                        <a:ea typeface="Calibri"/>
                        <a:cs typeface="Times New Roman" panose="02020603050405020304" pitchFamily="18" charset="0"/>
                      </a:endParaRPr>
                    </a:p>
                    <a:p>
                      <a:pPr marL="0" marR="0">
                        <a:lnSpc>
                          <a:spcPct val="100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Social validity:</a:t>
                      </a:r>
                    </a:p>
                    <a:p>
                      <a:pPr marL="0" marR="0">
                        <a:lnSpc>
                          <a:spcPct val="100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Teacher: IRP-15</a:t>
                      </a:r>
                    </a:p>
                    <a:p>
                      <a:pPr marL="0" marR="0">
                        <a:lnSpc>
                          <a:spcPct val="100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Student: CIRP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The FABI will be faded once a functional relation is demonstrated using a validated single-case research design (e.g., withdrawal) and</a:t>
                      </a:r>
                    </a:p>
                    <a:p>
                      <a:pPr marL="285750" marR="0" indent="-285750">
                        <a:lnSpc>
                          <a:spcPct val="100000"/>
                        </a:lnSpc>
                        <a:spcBef>
                          <a:spcPts val="0"/>
                        </a:spcBef>
                        <a:spcAft>
                          <a:spcPts val="0"/>
                        </a:spcAft>
                        <a:buFont typeface="Wingdings" panose="05000000000000000000" pitchFamily="2" charset="2"/>
                        <a:buChar char="o"/>
                      </a:pPr>
                      <a:r>
                        <a:rPr lang="en-US" sz="1800" dirty="0">
                          <a:effectLst/>
                          <a:latin typeface="Times New Roman" panose="02020603050405020304" pitchFamily="18" charset="0"/>
                          <a:ea typeface="Calibri"/>
                          <a:cs typeface="Times New Roman" panose="02020603050405020304" pitchFamily="18" charset="0"/>
                        </a:rPr>
                        <a:t>Behavior objective for the student is met (see behavior intervention plan; BIP)</a:t>
                      </a:r>
                    </a:p>
                  </a:txBody>
                  <a:tcPr marL="68580" marR="68580" marT="0" marB="0">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4198690">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Individualized De-escalation Plan</a:t>
                      </a:r>
                    </a:p>
                  </a:txBody>
                  <a:tcPr marL="68580" marR="68580" marT="0" marB="0">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fontAlgn="base">
                        <a:lnSpc>
                          <a:spcPct val="100000"/>
                        </a:lnSpc>
                      </a:pPr>
                      <a:r>
                        <a:rPr lang="en-US" sz="1800" dirty="0">
                          <a:effectLst/>
                          <a:latin typeface="Times New Roman" panose="02020603050405020304" pitchFamily="18" charset="0"/>
                          <a:ea typeface="Times New Roman"/>
                          <a:cs typeface="Times New Roman" panose="02020603050405020304" pitchFamily="18" charset="0"/>
                        </a:rPr>
                        <a:t>Ongoing strategy involving identifying specific student characteristics for each phase of the de-escalation cycles and implementing appropriate and evidence-based</a:t>
                      </a:r>
                      <a:r>
                        <a:rPr lang="en-US" sz="1800" baseline="0" dirty="0">
                          <a:effectLst/>
                          <a:latin typeface="Times New Roman" panose="02020603050405020304" pitchFamily="18" charset="0"/>
                          <a:ea typeface="Times New Roman"/>
                          <a:cs typeface="Times New Roman" panose="02020603050405020304" pitchFamily="18" charset="0"/>
                        </a:rPr>
                        <a:t> adult responses to managing student acting out behavior.</a:t>
                      </a:r>
                      <a:endParaRPr lang="en-US" sz="18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Behavior: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lnSpc>
                          <a:spcPct val="100000"/>
                        </a:lnSpc>
                        <a:spcBef>
                          <a:spcPts val="0"/>
                        </a:spcBef>
                        <a:spcAft>
                          <a:spcPts val="0"/>
                        </a:spcAft>
                        <a:buFont typeface="Wingdings" panose="05000000000000000000" pitchFamily="2" charset="2"/>
                        <a:buChar char=""/>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SRSS-E7 score: High (9-21) </a:t>
                      </a:r>
                    </a:p>
                    <a:p>
                      <a:pPr marL="342900" marR="0" lvl="0" indent="-342900">
                        <a:lnSpc>
                          <a:spcPct val="100000"/>
                        </a:lnSpc>
                        <a:spcBef>
                          <a:spcPts val="0"/>
                        </a:spcBef>
                        <a:spcAft>
                          <a:spcPts val="0"/>
                        </a:spcAft>
                        <a:buFont typeface="Wingdings" panose="05000000000000000000" pitchFamily="2" charset="2"/>
                        <a:buChar char=""/>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Office discipline referrals (ODRs): 6 or more within a grading period</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Identify a target behavior for the individual student. Include: (a) label for the behavior, (b) definition, (c) examples, and (d) non-examples</a:t>
                      </a:r>
                    </a:p>
                    <a:p>
                      <a:pPr marL="0" marR="0">
                        <a:lnSpc>
                          <a:spcPct val="1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Set behavioral goal based on baseline performance of the behavior.</a:t>
                      </a:r>
                    </a:p>
                    <a:p>
                      <a:pPr marL="0" marR="0">
                        <a:lnSpc>
                          <a:spcPct val="1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Direct observation of the target behavior with data points graphed for decision making.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Treatment Integrity: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Treatment integrity checklist</a:t>
                      </a:r>
                    </a:p>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Social Validity: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Teacher: IRP-15</a:t>
                      </a:r>
                    </a:p>
                    <a:p>
                      <a:pPr>
                        <a:lnSpc>
                          <a:spcPct val="100000"/>
                        </a:lnSpc>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Student: CIRP</a:t>
                      </a:r>
                      <a:endParaRPr lang="en-US" sz="1800" kern="1200" dirty="0">
                        <a:solidFill>
                          <a:srgbClr val="0000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342900" marR="0" lvl="0" indent="-342900">
                        <a:lnSpc>
                          <a:spcPct val="100000"/>
                        </a:lnSpc>
                        <a:spcBef>
                          <a:spcPts val="0"/>
                        </a:spcBef>
                        <a:spcAft>
                          <a:spcPts val="0"/>
                        </a:spcAft>
                        <a:buFont typeface="Courier New" panose="02070309020205020404" pitchFamily="49" charset="0"/>
                        <a:buChar char="□"/>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SRSS-E7 score: Low (0-3)</a:t>
                      </a:r>
                    </a:p>
                    <a:p>
                      <a:pPr marL="342900" marR="0" lvl="0" indent="-342900">
                        <a:lnSpc>
                          <a:spcPct val="100000"/>
                        </a:lnSpc>
                        <a:spcBef>
                          <a:spcPts val="0"/>
                        </a:spcBef>
                        <a:spcAft>
                          <a:spcPts val="0"/>
                        </a:spcAft>
                        <a:buFont typeface="Courier New" panose="02070309020205020404" pitchFamily="49" charset="0"/>
                        <a:buChar char="□"/>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Observation data demonstrate behavior is consistently within expected level (per goal; three consecutive data points) – then transition to maintenance plan and monitor behavior during transition. </a:t>
                      </a:r>
                    </a:p>
                  </a:txBody>
                  <a:tcPr marL="68580" marR="68580" marT="0" marB="0">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65347048"/>
                  </a:ext>
                </a:extLst>
              </a:tr>
            </a:tbl>
          </a:graphicData>
        </a:graphic>
      </p:graphicFrame>
      <p:sp>
        <p:nvSpPr>
          <p:cNvPr id="39" name="Control 1"/>
          <p:cNvSpPr>
            <a:spLocks noChangeArrowheads="1" noChangeShapeType="1"/>
          </p:cNvSpPr>
          <p:nvPr/>
        </p:nvSpPr>
        <p:spPr bwMode="auto">
          <a:xfrm>
            <a:off x="37264967" y="6912242"/>
            <a:ext cx="22707600" cy="263556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8" name="Rectangle 7"/>
          <p:cNvSpPr/>
          <p:nvPr/>
        </p:nvSpPr>
        <p:spPr>
          <a:xfrm>
            <a:off x="2131279" y="20425793"/>
            <a:ext cx="1056391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effectLst>
                  <a:outerShdw blurRad="12700" dist="38100" dir="2700000" algn="tl" rotWithShape="0">
                    <a:schemeClr val="accent5">
                      <a:lumMod val="60000"/>
                      <a:lumOff val="40000"/>
                    </a:schemeClr>
                  </a:outerShdw>
                </a:effectLst>
              </a:rPr>
              <a:t>Treatment Integrity &amp; Social Validity</a:t>
            </a:r>
          </a:p>
        </p:txBody>
      </p:sp>
      <p:graphicFrame>
        <p:nvGraphicFramePr>
          <p:cNvPr id="87" name="Table 86"/>
          <p:cNvGraphicFramePr>
            <a:graphicFrameLocks noGrp="1"/>
          </p:cNvGraphicFramePr>
          <p:nvPr>
            <p:extLst>
              <p:ext uri="{D42A27DB-BD31-4B8C-83A1-F6EECF244321}">
                <p14:modId xmlns:p14="http://schemas.microsoft.com/office/powerpoint/2010/main" val="4163677705"/>
              </p:ext>
            </p:extLst>
          </p:nvPr>
        </p:nvGraphicFramePr>
        <p:xfrm>
          <a:off x="427328" y="22860000"/>
          <a:ext cx="14066564" cy="7977244"/>
        </p:xfrm>
        <a:graphic>
          <a:graphicData uri="http://schemas.openxmlformats.org/drawingml/2006/table">
            <a:tbl>
              <a:tblPr/>
              <a:tblGrid>
                <a:gridCol w="4323984">
                  <a:extLst>
                    <a:ext uri="{9D8B030D-6E8A-4147-A177-3AD203B41FA5}">
                      <a16:colId xmlns:a16="http://schemas.microsoft.com/office/drawing/2014/main" val="20000"/>
                    </a:ext>
                  </a:extLst>
                </a:gridCol>
                <a:gridCol w="973075">
                  <a:extLst>
                    <a:ext uri="{9D8B030D-6E8A-4147-A177-3AD203B41FA5}">
                      <a16:colId xmlns:a16="http://schemas.microsoft.com/office/drawing/2014/main" val="20001"/>
                    </a:ext>
                  </a:extLst>
                </a:gridCol>
                <a:gridCol w="978865">
                  <a:extLst>
                    <a:ext uri="{9D8B030D-6E8A-4147-A177-3AD203B41FA5}">
                      <a16:colId xmlns:a16="http://schemas.microsoft.com/office/drawing/2014/main" val="20002"/>
                    </a:ext>
                  </a:extLst>
                </a:gridCol>
                <a:gridCol w="973075">
                  <a:extLst>
                    <a:ext uri="{9D8B030D-6E8A-4147-A177-3AD203B41FA5}">
                      <a16:colId xmlns:a16="http://schemas.microsoft.com/office/drawing/2014/main" val="20003"/>
                    </a:ext>
                  </a:extLst>
                </a:gridCol>
                <a:gridCol w="974585">
                  <a:extLst>
                    <a:ext uri="{9D8B030D-6E8A-4147-A177-3AD203B41FA5}">
                      <a16:colId xmlns:a16="http://schemas.microsoft.com/office/drawing/2014/main" val="20004"/>
                    </a:ext>
                  </a:extLst>
                </a:gridCol>
                <a:gridCol w="973075">
                  <a:extLst>
                    <a:ext uri="{9D8B030D-6E8A-4147-A177-3AD203B41FA5}">
                      <a16:colId xmlns:a16="http://schemas.microsoft.com/office/drawing/2014/main" val="20005"/>
                    </a:ext>
                  </a:extLst>
                </a:gridCol>
                <a:gridCol w="974585">
                  <a:extLst>
                    <a:ext uri="{9D8B030D-6E8A-4147-A177-3AD203B41FA5}">
                      <a16:colId xmlns:a16="http://schemas.microsoft.com/office/drawing/2014/main" val="20006"/>
                    </a:ext>
                  </a:extLst>
                </a:gridCol>
                <a:gridCol w="973075">
                  <a:extLst>
                    <a:ext uri="{9D8B030D-6E8A-4147-A177-3AD203B41FA5}">
                      <a16:colId xmlns:a16="http://schemas.microsoft.com/office/drawing/2014/main" val="20007"/>
                    </a:ext>
                  </a:extLst>
                </a:gridCol>
                <a:gridCol w="974585">
                  <a:extLst>
                    <a:ext uri="{9D8B030D-6E8A-4147-A177-3AD203B41FA5}">
                      <a16:colId xmlns:a16="http://schemas.microsoft.com/office/drawing/2014/main" val="20008"/>
                    </a:ext>
                  </a:extLst>
                </a:gridCol>
                <a:gridCol w="973075">
                  <a:extLst>
                    <a:ext uri="{9D8B030D-6E8A-4147-A177-3AD203B41FA5}">
                      <a16:colId xmlns:a16="http://schemas.microsoft.com/office/drawing/2014/main" val="20009"/>
                    </a:ext>
                  </a:extLst>
                </a:gridCol>
                <a:gridCol w="974585">
                  <a:extLst>
                    <a:ext uri="{9D8B030D-6E8A-4147-A177-3AD203B41FA5}">
                      <a16:colId xmlns:a16="http://schemas.microsoft.com/office/drawing/2014/main" val="20010"/>
                    </a:ext>
                  </a:extLst>
                </a:gridCol>
              </a:tblGrid>
              <a:tr h="442382">
                <a:tc gridSpan="11">
                  <a:txBody>
                    <a:bodyPr/>
                    <a:lstStyle/>
                    <a:p>
                      <a:pPr algn="ctr"/>
                      <a:r>
                        <a:rPr lang="en-US" sz="3600" b="1" kern="1200" dirty="0">
                          <a:solidFill>
                            <a:schemeClr val="bg1"/>
                          </a:solidFill>
                          <a:effectLst/>
                          <a:latin typeface="Berlin Sans FB" panose="020E0602020502020306" pitchFamily="34" charset="0"/>
                          <a:ea typeface="+mn-ea"/>
                          <a:cs typeface="+mn-cs"/>
                        </a:rPr>
                        <a:t>Assessment Schedule</a:t>
                      </a:r>
                      <a:endParaRPr lang="en-US" sz="3600" kern="1200" dirty="0">
                        <a:solidFill>
                          <a:schemeClr val="bg1"/>
                        </a:solidFill>
                        <a:effectLst/>
                        <a:latin typeface="Berlin Sans FB" panose="020E0602020502020306" pitchFamily="34" charset="0"/>
                        <a:ea typeface="+mn-ea"/>
                        <a:cs typeface="+mn-cs"/>
                      </a:endParaRPr>
                    </a:p>
                  </a:txBody>
                  <a:tcPr marL="64158" marR="64158"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pPr marR="0" indent="0" algn="ctr" rtl="0">
                        <a:lnSpc>
                          <a:spcPct val="119000"/>
                        </a:lnSpc>
                        <a:spcBef>
                          <a:spcPts val="0"/>
                        </a:spcBef>
                        <a:spcAft>
                          <a:spcPts val="0"/>
                        </a:spcAft>
                      </a:pPr>
                      <a:endParaRPr lang="en-US" sz="2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34A69"/>
                    </a:solidFill>
                  </a:tcPr>
                </a:tc>
                <a:tc hMerge="1">
                  <a:txBody>
                    <a:bodyPr/>
                    <a:lstStyle/>
                    <a:p>
                      <a:pPr marR="0" indent="0" algn="ctr" rtl="0">
                        <a:lnSpc>
                          <a:spcPct val="119000"/>
                        </a:lnSpc>
                        <a:spcBef>
                          <a:spcPts val="0"/>
                        </a:spcBef>
                        <a:spcAft>
                          <a:spcPts val="0"/>
                        </a:spcAft>
                      </a:pPr>
                      <a:endParaRPr lang="en-US" sz="2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34A69"/>
                    </a:solidFill>
                  </a:tcPr>
                </a:tc>
                <a:tc hMerge="1">
                  <a:txBody>
                    <a:bodyPr/>
                    <a:lstStyle/>
                    <a:p>
                      <a:pPr marR="0" indent="0" algn="ctr" rtl="0">
                        <a:lnSpc>
                          <a:spcPct val="119000"/>
                        </a:lnSpc>
                        <a:spcBef>
                          <a:spcPts val="0"/>
                        </a:spcBef>
                        <a:spcAft>
                          <a:spcPts val="0"/>
                        </a:spcAft>
                      </a:pPr>
                      <a:endParaRPr lang="en-US" sz="2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34A69"/>
                    </a:solidFill>
                  </a:tcPr>
                </a:tc>
                <a:tc hMerge="1">
                  <a:txBody>
                    <a:bodyPr/>
                    <a:lstStyle/>
                    <a:p>
                      <a:pPr marR="0" indent="0" algn="ctr" rtl="0">
                        <a:lnSpc>
                          <a:spcPct val="119000"/>
                        </a:lnSpc>
                        <a:spcBef>
                          <a:spcPts val="0"/>
                        </a:spcBef>
                        <a:spcAft>
                          <a:spcPts val="0"/>
                        </a:spcAft>
                      </a:pPr>
                      <a:endParaRPr lang="en-US" sz="2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34A69"/>
                    </a:solidFill>
                  </a:tcPr>
                </a:tc>
                <a:tc hMerge="1">
                  <a:txBody>
                    <a:bodyPr/>
                    <a:lstStyle/>
                    <a:p>
                      <a:pPr marR="0" indent="0" algn="ctr" rtl="0">
                        <a:lnSpc>
                          <a:spcPct val="119000"/>
                        </a:lnSpc>
                        <a:spcBef>
                          <a:spcPts val="0"/>
                        </a:spcBef>
                        <a:spcAft>
                          <a:spcPts val="0"/>
                        </a:spcAft>
                      </a:pPr>
                      <a:endParaRPr lang="en-US" sz="2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34A69"/>
                    </a:solidFill>
                  </a:tcPr>
                </a:tc>
                <a:tc hMerge="1">
                  <a:txBody>
                    <a:bodyPr/>
                    <a:lstStyle/>
                    <a:p>
                      <a:pPr marR="0" indent="0" algn="ctr" rtl="0">
                        <a:lnSpc>
                          <a:spcPct val="119000"/>
                        </a:lnSpc>
                        <a:spcBef>
                          <a:spcPts val="0"/>
                        </a:spcBef>
                        <a:spcAft>
                          <a:spcPts val="0"/>
                        </a:spcAft>
                      </a:pPr>
                      <a:endParaRPr lang="en-US" sz="2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34A69"/>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34A69"/>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34A69"/>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34A69"/>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34A69"/>
                    </a:solidFill>
                  </a:tcPr>
                </a:tc>
                <a:extLst>
                  <a:ext uri="{0D108BD9-81ED-4DB2-BD59-A6C34878D82A}">
                    <a16:rowId xmlns:a16="http://schemas.microsoft.com/office/drawing/2014/main" val="10000"/>
                  </a:ext>
                </a:extLst>
              </a:tr>
              <a:tr h="343286">
                <a:tc>
                  <a:txBody>
                    <a:bodyPr/>
                    <a:lstStyle/>
                    <a:p>
                      <a:pPr marR="0" indent="0" algn="l" rtl="0">
                        <a:lnSpc>
                          <a:spcPct val="119000"/>
                        </a:lnSpc>
                        <a:spcBef>
                          <a:spcPts val="0"/>
                        </a:spcBef>
                        <a:spcAft>
                          <a:spcPts val="0"/>
                        </a:spcAft>
                      </a:pPr>
                      <a:r>
                        <a:rPr lang="en-US" sz="2000" b="1" kern="1400" dirty="0">
                          <a:ln>
                            <a:noFill/>
                          </a:ln>
                          <a:solidFill>
                            <a:schemeClr val="tx1"/>
                          </a:solidFill>
                          <a:effectLst/>
                          <a:latin typeface="Constantia" panose="02030602050306030303" pitchFamily="18" charset="0"/>
                        </a:rPr>
                        <a:t>Measure</a:t>
                      </a:r>
                      <a:endParaRPr lang="en-US" sz="200" kern="1400" dirty="0">
                        <a:ln>
                          <a:noFill/>
                        </a:ln>
                        <a:solidFill>
                          <a:schemeClr val="tx1"/>
                        </a:solidFill>
                        <a:effectLst/>
                        <a:latin typeface="Calibri" panose="020F0502020204030204" pitchFamily="34" charset="0"/>
                      </a:endParaRPr>
                    </a:p>
                  </a:txBody>
                  <a:tcPr marL="64158" marR="64158"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chemeClr val="tx1"/>
                          </a:solidFill>
                          <a:effectLst/>
                          <a:latin typeface="Constantia" panose="02030602050306030303" pitchFamily="18" charset="0"/>
                        </a:rPr>
                        <a:t>Aug</a:t>
                      </a:r>
                      <a:endParaRPr lang="en-US" sz="1800" kern="1400" dirty="0">
                        <a:ln>
                          <a:noFill/>
                        </a:ln>
                        <a:solidFill>
                          <a:schemeClr val="tx1"/>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chemeClr val="tx1"/>
                          </a:solidFill>
                          <a:effectLst/>
                          <a:latin typeface="Constantia" panose="02030602050306030303" pitchFamily="18" charset="0"/>
                        </a:rPr>
                        <a:t>Sept</a:t>
                      </a:r>
                      <a:endParaRPr lang="en-US" sz="1800" kern="1400" dirty="0">
                        <a:ln>
                          <a:noFill/>
                        </a:ln>
                        <a:solidFill>
                          <a:schemeClr val="tx1"/>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chemeClr val="tx1"/>
                          </a:solidFill>
                          <a:effectLst/>
                          <a:latin typeface="Constantia" panose="02030602050306030303" pitchFamily="18" charset="0"/>
                        </a:rPr>
                        <a:t>Oct</a:t>
                      </a:r>
                      <a:endParaRPr lang="en-US" sz="1800" kern="1400" dirty="0">
                        <a:ln>
                          <a:noFill/>
                        </a:ln>
                        <a:solidFill>
                          <a:schemeClr val="tx1"/>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chemeClr val="tx1"/>
                          </a:solidFill>
                          <a:effectLst/>
                          <a:latin typeface="Constantia" panose="02030602050306030303" pitchFamily="18" charset="0"/>
                        </a:rPr>
                        <a:t>Nov</a:t>
                      </a:r>
                      <a:endParaRPr lang="en-US" sz="1800" kern="1400" dirty="0">
                        <a:ln>
                          <a:noFill/>
                        </a:ln>
                        <a:solidFill>
                          <a:schemeClr val="tx1"/>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chemeClr val="tx1"/>
                          </a:solidFill>
                          <a:effectLst/>
                          <a:latin typeface="Constantia" panose="02030602050306030303" pitchFamily="18" charset="0"/>
                        </a:rPr>
                        <a:t>Dec</a:t>
                      </a:r>
                      <a:endParaRPr lang="en-US" sz="1800" kern="1400" dirty="0">
                        <a:ln>
                          <a:noFill/>
                        </a:ln>
                        <a:solidFill>
                          <a:schemeClr val="tx1"/>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chemeClr val="tx1"/>
                          </a:solidFill>
                          <a:effectLst/>
                          <a:latin typeface="Constantia" panose="02030602050306030303" pitchFamily="18" charset="0"/>
                        </a:rPr>
                        <a:t>Jan</a:t>
                      </a:r>
                      <a:endParaRPr lang="en-US" sz="1800" kern="1400" dirty="0">
                        <a:ln>
                          <a:noFill/>
                        </a:ln>
                        <a:solidFill>
                          <a:schemeClr val="tx1"/>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chemeClr val="tx1"/>
                          </a:solidFill>
                          <a:effectLst/>
                          <a:latin typeface="Constantia" panose="02030602050306030303" pitchFamily="18" charset="0"/>
                        </a:rPr>
                        <a:t>Feb</a:t>
                      </a:r>
                      <a:endParaRPr lang="en-US" sz="1800" kern="1400" dirty="0">
                        <a:ln>
                          <a:noFill/>
                        </a:ln>
                        <a:solidFill>
                          <a:schemeClr val="tx1"/>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chemeClr val="tx1"/>
                          </a:solidFill>
                          <a:effectLst/>
                          <a:latin typeface="Constantia" panose="02030602050306030303" pitchFamily="18" charset="0"/>
                        </a:rPr>
                        <a:t>Mar</a:t>
                      </a:r>
                      <a:endParaRPr lang="en-US" sz="1800" kern="1400" dirty="0">
                        <a:ln>
                          <a:noFill/>
                        </a:ln>
                        <a:solidFill>
                          <a:schemeClr val="tx1"/>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chemeClr val="tx1"/>
                          </a:solidFill>
                          <a:effectLst/>
                          <a:latin typeface="Constantia" panose="02030602050306030303" pitchFamily="18" charset="0"/>
                        </a:rPr>
                        <a:t>Apr</a:t>
                      </a:r>
                      <a:endParaRPr lang="en-US" sz="1800" kern="1400" dirty="0">
                        <a:ln>
                          <a:noFill/>
                        </a:ln>
                        <a:solidFill>
                          <a:schemeClr val="tx1"/>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chemeClr val="tx1"/>
                          </a:solidFill>
                          <a:effectLst/>
                          <a:latin typeface="Constantia" panose="02030602050306030303" pitchFamily="18" charset="0"/>
                        </a:rPr>
                        <a:t>May</a:t>
                      </a:r>
                      <a:endParaRPr lang="en-US" sz="1800" kern="1400" dirty="0">
                        <a:ln>
                          <a:noFill/>
                        </a:ln>
                        <a:solidFill>
                          <a:schemeClr val="tx1"/>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3286">
                <a:tc gridSpan="11">
                  <a:txBody>
                    <a:bodyPr/>
                    <a:lstStyle/>
                    <a:p>
                      <a:pPr marR="0" indent="0" algn="l" rtl="0">
                        <a:lnSpc>
                          <a:spcPct val="119000"/>
                        </a:lnSpc>
                        <a:spcBef>
                          <a:spcPts val="0"/>
                        </a:spcBef>
                        <a:spcAft>
                          <a:spcPts val="0"/>
                        </a:spcAft>
                      </a:pPr>
                      <a:r>
                        <a:rPr lang="en-US" sz="2000" b="1" kern="1400" dirty="0">
                          <a:ln>
                            <a:noFill/>
                          </a:ln>
                          <a:solidFill>
                            <a:srgbClr val="000000"/>
                          </a:solidFill>
                          <a:effectLst/>
                          <a:latin typeface="Constantia" panose="02030602050306030303" pitchFamily="18" charset="0"/>
                        </a:rPr>
                        <a:t>School Demographics</a:t>
                      </a:r>
                      <a:endParaRPr lang="en-US" sz="2000" kern="1400" dirty="0">
                        <a:ln>
                          <a:noFill/>
                        </a:ln>
                        <a:solidFill>
                          <a:srgbClr val="000000"/>
                        </a:solidFill>
                        <a:effectLst/>
                        <a:latin typeface="Calibri" panose="020F0502020204030204" pitchFamily="34" charset="0"/>
                      </a:endParaRPr>
                    </a:p>
                  </a:txBody>
                  <a:tcPr marL="64158" marR="64158"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2"/>
                  </a:ext>
                </a:extLst>
              </a:tr>
              <a:tr h="344709">
                <a:tc>
                  <a:txBody>
                    <a:bodyPr/>
                    <a:lstStyle/>
                    <a:p>
                      <a:pPr marR="0" indent="0" algn="l"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Student Demographic Information</a:t>
                      </a:r>
                      <a:endParaRPr lang="en-US" sz="1800" kern="1400" dirty="0">
                        <a:ln>
                          <a:noFill/>
                        </a:ln>
                        <a:solidFill>
                          <a:srgbClr val="000000"/>
                        </a:solidFill>
                        <a:effectLst/>
                        <a:latin typeface="Calibri" panose="020F0502020204030204" pitchFamily="34" charset="0"/>
                      </a:endParaRPr>
                    </a:p>
                  </a:txBody>
                  <a:tcPr marL="64158" marR="64158"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X</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5120640" rtl="0" eaLnBrk="1" fontAlgn="auto" latinLnBrk="0" hangingPunct="1">
                        <a:lnSpc>
                          <a:spcPct val="119000"/>
                        </a:lnSpc>
                        <a:spcBef>
                          <a:spcPts val="0"/>
                        </a:spcBef>
                        <a:spcAft>
                          <a:spcPts val="0"/>
                        </a:spcAft>
                        <a:buClrTx/>
                        <a:buSzTx/>
                        <a:buFontTx/>
                        <a:buNone/>
                        <a:tabLst/>
                        <a:defRPr/>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5120640" rtl="0" eaLnBrk="1" fontAlgn="auto" latinLnBrk="0" hangingPunct="1">
                        <a:lnSpc>
                          <a:spcPct val="119000"/>
                        </a:lnSpc>
                        <a:spcBef>
                          <a:spcPts val="0"/>
                        </a:spcBef>
                        <a:spcAft>
                          <a:spcPts val="0"/>
                        </a:spcAft>
                        <a:buClrTx/>
                        <a:buSzTx/>
                        <a:buFontTx/>
                        <a:buNone/>
                        <a:tabLst/>
                        <a:defRPr/>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5120640" rtl="0" eaLnBrk="1" fontAlgn="auto" latinLnBrk="0" hangingPunct="1">
                        <a:lnSpc>
                          <a:spcPct val="119000"/>
                        </a:lnSpc>
                        <a:spcBef>
                          <a:spcPts val="0"/>
                        </a:spcBef>
                        <a:spcAft>
                          <a:spcPts val="0"/>
                        </a:spcAft>
                        <a:buClrTx/>
                        <a:buSzTx/>
                        <a:buFontTx/>
                        <a:buNone/>
                        <a:tabLst/>
                        <a:defRPr/>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5120640" rtl="0" eaLnBrk="1" fontAlgn="auto" latinLnBrk="0" hangingPunct="1">
                        <a:lnSpc>
                          <a:spcPct val="119000"/>
                        </a:lnSpc>
                        <a:spcBef>
                          <a:spcPts val="0"/>
                        </a:spcBef>
                        <a:spcAft>
                          <a:spcPts val="0"/>
                        </a:spcAft>
                        <a:buClrTx/>
                        <a:buSzTx/>
                        <a:buFontTx/>
                        <a:buNone/>
                        <a:tabLst/>
                        <a:defRPr/>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5120640" rtl="0" eaLnBrk="1" fontAlgn="auto" latinLnBrk="0" hangingPunct="1">
                        <a:lnSpc>
                          <a:spcPct val="119000"/>
                        </a:lnSpc>
                        <a:spcBef>
                          <a:spcPts val="0"/>
                        </a:spcBef>
                        <a:spcAft>
                          <a:spcPts val="0"/>
                        </a:spcAft>
                        <a:buClrTx/>
                        <a:buSzTx/>
                        <a:buFontTx/>
                        <a:buNone/>
                        <a:tabLst/>
                        <a:defRPr/>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5120640" rtl="0" eaLnBrk="1" fontAlgn="auto" latinLnBrk="0" hangingPunct="1">
                        <a:lnSpc>
                          <a:spcPct val="119000"/>
                        </a:lnSpc>
                        <a:spcBef>
                          <a:spcPts val="0"/>
                        </a:spcBef>
                        <a:spcAft>
                          <a:spcPts val="0"/>
                        </a:spcAft>
                        <a:buClrTx/>
                        <a:buSzTx/>
                        <a:buFontTx/>
                        <a:buNone/>
                        <a:tabLst/>
                        <a:defRPr/>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5120640" rtl="0" eaLnBrk="1" fontAlgn="auto" latinLnBrk="0" hangingPunct="1">
                        <a:lnSpc>
                          <a:spcPct val="119000"/>
                        </a:lnSpc>
                        <a:spcBef>
                          <a:spcPts val="0"/>
                        </a:spcBef>
                        <a:spcAft>
                          <a:spcPts val="0"/>
                        </a:spcAft>
                        <a:buClrTx/>
                        <a:buSzTx/>
                        <a:buFontTx/>
                        <a:buNone/>
                        <a:tabLst/>
                        <a:defRPr/>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5120640" rtl="0" eaLnBrk="1" fontAlgn="auto" latinLnBrk="0" hangingPunct="1">
                        <a:lnSpc>
                          <a:spcPct val="119000"/>
                        </a:lnSpc>
                        <a:spcBef>
                          <a:spcPts val="0"/>
                        </a:spcBef>
                        <a:spcAft>
                          <a:spcPts val="0"/>
                        </a:spcAft>
                        <a:buClrTx/>
                        <a:buSzTx/>
                        <a:buFontTx/>
                        <a:buNone/>
                        <a:tabLst/>
                        <a:defRPr/>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3286">
                <a:tc gridSpan="11">
                  <a:txBody>
                    <a:bodyPr/>
                    <a:lstStyle/>
                    <a:p>
                      <a:pPr marR="0" indent="0" algn="l" rtl="0">
                        <a:lnSpc>
                          <a:spcPct val="119000"/>
                        </a:lnSpc>
                        <a:spcBef>
                          <a:spcPts val="0"/>
                        </a:spcBef>
                        <a:spcAft>
                          <a:spcPts val="0"/>
                        </a:spcAft>
                      </a:pPr>
                      <a:r>
                        <a:rPr lang="en-US" sz="2000" b="1" kern="1400" dirty="0">
                          <a:ln>
                            <a:noFill/>
                          </a:ln>
                          <a:solidFill>
                            <a:srgbClr val="000000"/>
                          </a:solidFill>
                          <a:effectLst/>
                          <a:latin typeface="Constantia" panose="02030602050306030303" pitchFamily="18" charset="0"/>
                        </a:rPr>
                        <a:t>Screening Measures </a:t>
                      </a:r>
                      <a:endParaRPr lang="en-US" sz="2000" kern="1400" dirty="0">
                        <a:ln>
                          <a:noFill/>
                        </a:ln>
                        <a:solidFill>
                          <a:srgbClr val="000000"/>
                        </a:solidFill>
                        <a:effectLst/>
                        <a:latin typeface="Calibri" panose="020F0502020204030204" pitchFamily="34" charset="0"/>
                      </a:endParaRPr>
                    </a:p>
                  </a:txBody>
                  <a:tcPr marL="64158" marR="64158"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4"/>
                  </a:ext>
                </a:extLst>
              </a:tr>
              <a:tr h="320535">
                <a:tc>
                  <a:txBody>
                    <a:bodyPr/>
                    <a:lstStyle/>
                    <a:p>
                      <a:pPr marR="0" indent="0" algn="l"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Behavior Screeners: SRSS-IE</a:t>
                      </a:r>
                      <a:endParaRPr lang="en-US" sz="1800" kern="1400" dirty="0">
                        <a:ln>
                          <a:noFill/>
                        </a:ln>
                        <a:solidFill>
                          <a:srgbClr val="000000"/>
                        </a:solidFill>
                        <a:effectLst/>
                        <a:latin typeface="Calibri" panose="020F0502020204030204" pitchFamily="34" charset="0"/>
                      </a:endParaRPr>
                    </a:p>
                  </a:txBody>
                  <a:tcPr marL="64158" marR="64158"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X</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X</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20535">
                <a:tc>
                  <a:txBody>
                    <a:bodyPr/>
                    <a:lstStyle/>
                    <a:p>
                      <a:pPr marR="0" indent="0" algn="l"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Academic Screeners: MAP</a:t>
                      </a:r>
                      <a:endParaRPr lang="en-US" sz="1800" kern="1400" dirty="0">
                        <a:ln>
                          <a:noFill/>
                        </a:ln>
                        <a:solidFill>
                          <a:srgbClr val="000000"/>
                        </a:solidFill>
                        <a:effectLst/>
                        <a:latin typeface="Calibri" panose="020F0502020204030204" pitchFamily="34" charset="0"/>
                      </a:endParaRPr>
                    </a:p>
                  </a:txBody>
                  <a:tcPr marL="64158" marR="64158"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X</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X</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X</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X</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20535">
                <a:tc>
                  <a:txBody>
                    <a:bodyPr/>
                    <a:lstStyle/>
                    <a:p>
                      <a:pPr marR="0" indent="0" algn="l"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Academic Screeners: </a:t>
                      </a:r>
                      <a:r>
                        <a:rPr lang="en-US" sz="1800" b="1" kern="1400" dirty="0" err="1">
                          <a:ln>
                            <a:noFill/>
                          </a:ln>
                          <a:solidFill>
                            <a:srgbClr val="000000"/>
                          </a:solidFill>
                          <a:effectLst/>
                          <a:latin typeface="Constantia" panose="02030602050306030303" pitchFamily="18" charset="0"/>
                        </a:rPr>
                        <a:t>AIMSweb</a:t>
                      </a:r>
                      <a:endParaRPr lang="en-US" sz="1800" kern="1400" dirty="0">
                        <a:ln>
                          <a:noFill/>
                        </a:ln>
                        <a:solidFill>
                          <a:srgbClr val="000000"/>
                        </a:solidFill>
                        <a:effectLst/>
                        <a:latin typeface="Calibri" panose="020F0502020204030204" pitchFamily="34" charset="0"/>
                      </a:endParaRPr>
                    </a:p>
                  </a:txBody>
                  <a:tcPr marL="64158" marR="64158"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X</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X</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 </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X</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X</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02322">
                <a:tc gridSpan="11">
                  <a:txBody>
                    <a:bodyPr/>
                    <a:lstStyle/>
                    <a:p>
                      <a:pPr marR="0" indent="0" algn="l" rtl="0">
                        <a:lnSpc>
                          <a:spcPct val="119000"/>
                        </a:lnSpc>
                        <a:spcBef>
                          <a:spcPts val="0"/>
                        </a:spcBef>
                        <a:spcAft>
                          <a:spcPts val="0"/>
                        </a:spcAft>
                      </a:pPr>
                      <a:r>
                        <a:rPr lang="en-US" sz="2000" b="1" kern="1400" dirty="0">
                          <a:ln>
                            <a:noFill/>
                          </a:ln>
                          <a:solidFill>
                            <a:srgbClr val="000000"/>
                          </a:solidFill>
                          <a:effectLst/>
                          <a:latin typeface="Constantia" panose="02030602050306030303" pitchFamily="18" charset="0"/>
                        </a:rPr>
                        <a:t>Student Outcome Measures - Academic</a:t>
                      </a:r>
                      <a:endParaRPr lang="en-US" sz="2000" kern="1400" dirty="0">
                        <a:ln>
                          <a:noFill/>
                        </a:ln>
                        <a:solidFill>
                          <a:srgbClr val="000000"/>
                        </a:solidFill>
                        <a:effectLst/>
                        <a:latin typeface="Calibri" panose="020F0502020204030204" pitchFamily="34" charset="0"/>
                      </a:endParaRPr>
                    </a:p>
                  </a:txBody>
                  <a:tcPr marL="64158" marR="64158"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9"/>
                  </a:ext>
                </a:extLst>
              </a:tr>
              <a:tr h="320535">
                <a:tc>
                  <a:txBody>
                    <a:bodyPr/>
                    <a:lstStyle/>
                    <a:p>
                      <a:pPr marR="0" indent="0" algn="l"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Unit assessments</a:t>
                      </a:r>
                      <a:endParaRPr lang="en-US" sz="1800" kern="1400" dirty="0">
                        <a:ln>
                          <a:noFill/>
                        </a:ln>
                        <a:solidFill>
                          <a:srgbClr val="000000"/>
                        </a:solidFill>
                        <a:effectLst/>
                        <a:latin typeface="Calibri" panose="020F0502020204030204" pitchFamily="34" charset="0"/>
                      </a:endParaRPr>
                    </a:p>
                  </a:txBody>
                  <a:tcPr marL="64158" marR="64158"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X</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X</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 </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X</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X</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4709">
                <a:tc>
                  <a:txBody>
                    <a:bodyPr/>
                    <a:lstStyle/>
                    <a:p>
                      <a:pPr marL="0" marR="0" lvl="0" indent="0" algn="l" defTabSz="5120640" rtl="0" eaLnBrk="1" fontAlgn="auto" latinLnBrk="0" hangingPunct="1">
                        <a:lnSpc>
                          <a:spcPct val="119000"/>
                        </a:lnSpc>
                        <a:spcBef>
                          <a:spcPts val="0"/>
                        </a:spcBef>
                        <a:spcAft>
                          <a:spcPts val="0"/>
                        </a:spcAft>
                        <a:buClrTx/>
                        <a:buSzTx/>
                        <a:buFontTx/>
                        <a:buNone/>
                        <a:tabLst/>
                        <a:defRPr/>
                      </a:pPr>
                      <a:r>
                        <a:rPr lang="en-US" sz="1800" b="1" kern="1400" dirty="0">
                          <a:ln>
                            <a:noFill/>
                          </a:ln>
                          <a:solidFill>
                            <a:srgbClr val="000000"/>
                          </a:solidFill>
                          <a:effectLst/>
                          <a:latin typeface="Constantia" panose="02030602050306030303" pitchFamily="18" charset="0"/>
                        </a:rPr>
                        <a:t>State and district assessments</a:t>
                      </a:r>
                      <a:endParaRPr lang="en-US" sz="1800" kern="1400" dirty="0">
                        <a:ln>
                          <a:noFill/>
                        </a:ln>
                        <a:solidFill>
                          <a:srgbClr val="000000"/>
                        </a:solidFill>
                        <a:effectLst/>
                        <a:latin typeface="Calibri" panose="020F0502020204030204" pitchFamily="34" charset="0"/>
                      </a:endParaRPr>
                    </a:p>
                  </a:txBody>
                  <a:tcPr marL="64158" marR="64158"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l"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l"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l"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 </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20535">
                <a:tc>
                  <a:txBody>
                    <a:bodyPr/>
                    <a:lstStyle/>
                    <a:p>
                      <a:pPr marR="0" indent="0" algn="l"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Progress reports</a:t>
                      </a:r>
                      <a:endParaRPr lang="en-US" sz="1800" kern="1400" dirty="0">
                        <a:ln>
                          <a:noFill/>
                        </a:ln>
                        <a:solidFill>
                          <a:srgbClr val="000000"/>
                        </a:solidFill>
                        <a:effectLst/>
                        <a:latin typeface="Calibri" panose="020F0502020204030204" pitchFamily="34" charset="0"/>
                      </a:endParaRPr>
                    </a:p>
                  </a:txBody>
                  <a:tcPr marL="64158" marR="64158"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 </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 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456252">
                <a:tc gridSpan="11">
                  <a:txBody>
                    <a:bodyPr/>
                    <a:lstStyle/>
                    <a:p>
                      <a:pPr marR="0" indent="0" algn="l" rtl="0">
                        <a:lnSpc>
                          <a:spcPct val="119000"/>
                        </a:lnSpc>
                        <a:spcBef>
                          <a:spcPts val="0"/>
                        </a:spcBef>
                        <a:spcAft>
                          <a:spcPts val="0"/>
                        </a:spcAft>
                      </a:pPr>
                      <a:r>
                        <a:rPr lang="en-US" sz="2000" b="1" kern="1400" dirty="0">
                          <a:ln>
                            <a:noFill/>
                          </a:ln>
                          <a:solidFill>
                            <a:srgbClr val="000000"/>
                          </a:solidFill>
                          <a:effectLst/>
                          <a:latin typeface="Constantia" panose="02030602050306030303" pitchFamily="18" charset="0"/>
                        </a:rPr>
                        <a:t>Student Outcome Measures - Behavior</a:t>
                      </a:r>
                      <a:endParaRPr lang="en-US" sz="2000" kern="1400" dirty="0">
                        <a:ln>
                          <a:noFill/>
                        </a:ln>
                        <a:solidFill>
                          <a:srgbClr val="000000"/>
                        </a:solidFill>
                        <a:effectLst/>
                        <a:latin typeface="Calibri" panose="020F0502020204030204" pitchFamily="34" charset="0"/>
                      </a:endParaRPr>
                    </a:p>
                  </a:txBody>
                  <a:tcPr marL="64158" marR="64158"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13"/>
                  </a:ext>
                </a:extLst>
              </a:tr>
              <a:tr h="320535">
                <a:tc>
                  <a:txBody>
                    <a:bodyPr/>
                    <a:lstStyle/>
                    <a:p>
                      <a:pPr marR="0" indent="0" algn="l"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Absences &amp; </a:t>
                      </a:r>
                      <a:r>
                        <a:rPr lang="en-US" sz="1800" b="1" kern="1400" dirty="0" err="1">
                          <a:ln>
                            <a:noFill/>
                          </a:ln>
                          <a:solidFill>
                            <a:srgbClr val="000000"/>
                          </a:solidFill>
                          <a:effectLst/>
                          <a:latin typeface="Constantia" panose="02030602050306030303" pitchFamily="18" charset="0"/>
                        </a:rPr>
                        <a:t>tardies</a:t>
                      </a:r>
                      <a:endParaRPr lang="en-US" sz="1800" kern="1400" dirty="0">
                        <a:ln>
                          <a:noFill/>
                        </a:ln>
                        <a:solidFill>
                          <a:srgbClr val="000000"/>
                        </a:solidFill>
                        <a:effectLst/>
                        <a:latin typeface="Calibri" panose="020F0502020204030204" pitchFamily="34" charset="0"/>
                      </a:endParaRPr>
                    </a:p>
                  </a:txBody>
                  <a:tcPr marL="64158" marR="64158"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 </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X</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X</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X</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X</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X</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 </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20535">
                <a:tc>
                  <a:txBody>
                    <a:bodyPr/>
                    <a:lstStyle/>
                    <a:p>
                      <a:pPr marR="0" indent="0" algn="l"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Counselor and bullying referrals</a:t>
                      </a:r>
                      <a:endParaRPr lang="en-US" sz="1800" kern="1400" dirty="0">
                        <a:ln>
                          <a:noFill/>
                        </a:ln>
                        <a:solidFill>
                          <a:srgbClr val="000000"/>
                        </a:solidFill>
                        <a:effectLst/>
                        <a:latin typeface="Calibri" panose="020F0502020204030204" pitchFamily="34" charset="0"/>
                      </a:endParaRPr>
                    </a:p>
                  </a:txBody>
                  <a:tcPr marL="64158" marR="64158"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X</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X</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X</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X</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X</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20535">
                <a:tc>
                  <a:txBody>
                    <a:bodyPr/>
                    <a:lstStyle/>
                    <a:p>
                      <a:pPr marR="0" indent="0" algn="l"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Office discipline referrals</a:t>
                      </a:r>
                      <a:endParaRPr lang="en-US" sz="1800" kern="1400" dirty="0">
                        <a:ln>
                          <a:noFill/>
                        </a:ln>
                        <a:solidFill>
                          <a:srgbClr val="000000"/>
                        </a:solidFill>
                        <a:effectLst/>
                        <a:latin typeface="Calibri" panose="020F0502020204030204" pitchFamily="34" charset="0"/>
                      </a:endParaRPr>
                    </a:p>
                  </a:txBody>
                  <a:tcPr marL="64158" marR="64158"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 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 </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 </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 </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 </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 </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 </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20535">
                <a:tc>
                  <a:txBody>
                    <a:bodyPr/>
                    <a:lstStyle/>
                    <a:p>
                      <a:pPr marR="0" indent="0" algn="l"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Nurse</a:t>
                      </a:r>
                      <a:r>
                        <a:rPr lang="en-US" sz="1800" b="1" kern="1400" baseline="0" dirty="0">
                          <a:ln>
                            <a:noFill/>
                          </a:ln>
                          <a:solidFill>
                            <a:srgbClr val="000000"/>
                          </a:solidFill>
                          <a:effectLst/>
                          <a:latin typeface="Constantia" panose="02030602050306030303" pitchFamily="18" charset="0"/>
                        </a:rPr>
                        <a:t> visits</a:t>
                      </a:r>
                      <a:endParaRPr lang="en-US" sz="1800" kern="1400" dirty="0">
                        <a:ln>
                          <a:noFill/>
                        </a:ln>
                        <a:solidFill>
                          <a:srgbClr val="000000"/>
                        </a:solidFill>
                        <a:effectLst/>
                        <a:latin typeface="Calibri" panose="020F0502020204030204" pitchFamily="34" charset="0"/>
                      </a:endParaRPr>
                    </a:p>
                  </a:txBody>
                  <a:tcPr marL="64158" marR="64158"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 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20535">
                <a:tc gridSpan="11">
                  <a:txBody>
                    <a:bodyPr/>
                    <a:lstStyle/>
                    <a:p>
                      <a:pPr marR="0" indent="0" algn="l" rtl="0">
                        <a:lnSpc>
                          <a:spcPct val="119000"/>
                        </a:lnSpc>
                        <a:spcBef>
                          <a:spcPts val="0"/>
                        </a:spcBef>
                        <a:spcAft>
                          <a:spcPts val="0"/>
                        </a:spcAft>
                      </a:pPr>
                      <a:r>
                        <a:rPr lang="en-US" sz="2000" b="1" kern="1400" dirty="0">
                          <a:ln>
                            <a:noFill/>
                          </a:ln>
                          <a:solidFill>
                            <a:srgbClr val="000000"/>
                          </a:solidFill>
                          <a:effectLst/>
                          <a:latin typeface="Constantia" panose="02030602050306030303" pitchFamily="18" charset="0"/>
                        </a:rPr>
                        <a:t>Program Measures</a:t>
                      </a:r>
                      <a:endParaRPr lang="en-US" sz="2000" kern="1400" dirty="0">
                        <a:ln>
                          <a:noFill/>
                        </a:ln>
                        <a:solidFill>
                          <a:srgbClr val="000000"/>
                        </a:solidFill>
                        <a:effectLst/>
                        <a:latin typeface="Calibri" panose="020F0502020204030204" pitchFamily="34" charset="0"/>
                      </a:endParaRPr>
                    </a:p>
                  </a:txBody>
                  <a:tcPr marL="64158" marR="64158"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marR="0" indent="0" algn="ctr" rtl="0">
                        <a:lnSpc>
                          <a:spcPct val="119000"/>
                        </a:lnSpc>
                        <a:spcBef>
                          <a:spcPts val="0"/>
                        </a:spcBef>
                        <a:spcAft>
                          <a:spcPts val="0"/>
                        </a:spcAft>
                      </a:pPr>
                      <a:endParaRPr lang="en-US" sz="2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8"/>
                  </a:ext>
                </a:extLst>
              </a:tr>
              <a:tr h="320535">
                <a:tc>
                  <a:txBody>
                    <a:bodyPr/>
                    <a:lstStyle/>
                    <a:p>
                      <a:pPr marR="0" indent="0" algn="l"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Social validity – PIRS</a:t>
                      </a:r>
                      <a:endParaRPr lang="en-US" sz="1800" kern="1400" dirty="0">
                        <a:ln>
                          <a:noFill/>
                        </a:ln>
                        <a:solidFill>
                          <a:srgbClr val="000000"/>
                        </a:solidFill>
                        <a:effectLst/>
                        <a:latin typeface="Calibri" panose="020F0502020204030204" pitchFamily="34" charset="0"/>
                      </a:endParaRPr>
                    </a:p>
                  </a:txBody>
                  <a:tcPr marL="64158" marR="64158"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X</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X</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 </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 </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4709">
                <a:tc>
                  <a:txBody>
                    <a:bodyPr/>
                    <a:lstStyle/>
                    <a:p>
                      <a:pPr marR="0" indent="0" algn="l"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Tiered Fidelity Inventory (TFI)</a:t>
                      </a:r>
                      <a:endParaRPr lang="en-US" sz="1800" kern="1400" dirty="0">
                        <a:ln>
                          <a:noFill/>
                        </a:ln>
                        <a:solidFill>
                          <a:srgbClr val="000000"/>
                        </a:solidFill>
                        <a:effectLst/>
                        <a:latin typeface="Calibri" panose="020F0502020204030204" pitchFamily="34" charset="0"/>
                      </a:endParaRPr>
                    </a:p>
                  </a:txBody>
                  <a:tcPr marL="64158" marR="64158"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X</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X</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 </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20535">
                <a:tc>
                  <a:txBody>
                    <a:bodyPr/>
                    <a:lstStyle/>
                    <a:p>
                      <a:pPr marR="0" indent="0" algn="l"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Ci3T treatment integrity (TSR)</a:t>
                      </a:r>
                      <a:endParaRPr lang="en-US" sz="1800" kern="1400" dirty="0">
                        <a:ln>
                          <a:noFill/>
                        </a:ln>
                        <a:solidFill>
                          <a:srgbClr val="000000"/>
                        </a:solidFill>
                        <a:effectLst/>
                        <a:latin typeface="Calibri" panose="020F0502020204030204" pitchFamily="34" charset="0"/>
                      </a:endParaRPr>
                    </a:p>
                  </a:txBody>
                  <a:tcPr marL="64158" marR="64158"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 </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 </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 </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 </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a:ln>
                            <a:noFill/>
                          </a:ln>
                          <a:solidFill>
                            <a:srgbClr val="000000"/>
                          </a:solidFill>
                          <a:effectLst/>
                          <a:latin typeface="Constantia" panose="02030602050306030303" pitchFamily="18" charset="0"/>
                        </a:rPr>
                        <a:t> </a:t>
                      </a: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 </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 </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20535">
                <a:tc>
                  <a:txBody>
                    <a:bodyPr/>
                    <a:lstStyle/>
                    <a:p>
                      <a:pPr marR="0" indent="0" algn="l"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ea typeface="+mn-ea"/>
                          <a:cs typeface="+mn-cs"/>
                        </a:rPr>
                        <a:t>Direct observations</a:t>
                      </a:r>
                    </a:p>
                  </a:txBody>
                  <a:tcPr marL="64158" marR="64158"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endParaRPr lang="en-US" sz="1800" kern="140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86716355"/>
                  </a:ext>
                </a:extLst>
              </a:tr>
              <a:tr h="320535">
                <a:tc>
                  <a:txBody>
                    <a:bodyPr/>
                    <a:lstStyle/>
                    <a:p>
                      <a:pPr marR="0" indent="0" algn="l" rtl="0">
                        <a:lnSpc>
                          <a:spcPct val="119000"/>
                        </a:lnSpc>
                        <a:spcBef>
                          <a:spcPts val="0"/>
                        </a:spcBef>
                        <a:spcAft>
                          <a:spcPts val="0"/>
                        </a:spcAft>
                      </a:pPr>
                      <a:r>
                        <a:rPr lang="en-US" sz="1800" b="1" i="1" kern="1400" dirty="0">
                          <a:ln>
                            <a:noFill/>
                          </a:ln>
                          <a:solidFill>
                            <a:srgbClr val="000000"/>
                          </a:solidFill>
                          <a:effectLst/>
                          <a:latin typeface="Constantia" panose="02030602050306030303" pitchFamily="18" charset="0"/>
                        </a:rPr>
                        <a:t>Positive Action</a:t>
                      </a:r>
                      <a:r>
                        <a:rPr lang="en-US" sz="1800" b="1" i="0" kern="1400" dirty="0">
                          <a:ln>
                            <a:noFill/>
                          </a:ln>
                          <a:solidFill>
                            <a:srgbClr val="000000"/>
                          </a:solidFill>
                          <a:effectLst/>
                          <a:latin typeface="Constantia" panose="02030602050306030303" pitchFamily="18" charset="0"/>
                        </a:rPr>
                        <a:t>® treatment</a:t>
                      </a:r>
                      <a:r>
                        <a:rPr lang="en-US" sz="1800" b="1" i="0" kern="1400" baseline="0" dirty="0">
                          <a:ln>
                            <a:noFill/>
                          </a:ln>
                          <a:solidFill>
                            <a:srgbClr val="000000"/>
                          </a:solidFill>
                          <a:effectLst/>
                          <a:latin typeface="Constantia" panose="02030602050306030303" pitchFamily="18" charset="0"/>
                        </a:rPr>
                        <a:t> integrity</a:t>
                      </a:r>
                      <a:endParaRPr lang="en-US" sz="1800" b="1" i="0" kern="1400" dirty="0">
                        <a:ln>
                          <a:noFill/>
                        </a:ln>
                        <a:solidFill>
                          <a:srgbClr val="000000"/>
                        </a:solidFill>
                        <a:effectLst/>
                        <a:latin typeface="Constantia" panose="02030602050306030303" pitchFamily="18" charset="0"/>
                      </a:endParaRPr>
                    </a:p>
                  </a:txBody>
                  <a:tcPr marL="64158" marR="64158" marT="0" marB="0" anchor="ctr">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5120640" rtl="0" eaLnBrk="1" fontAlgn="auto" latinLnBrk="0" hangingPunct="1">
                        <a:lnSpc>
                          <a:spcPct val="119000"/>
                        </a:lnSpc>
                        <a:spcBef>
                          <a:spcPts val="0"/>
                        </a:spcBef>
                        <a:spcAft>
                          <a:spcPts val="0"/>
                        </a:spcAft>
                        <a:buClrTx/>
                        <a:buSzTx/>
                        <a:buFontTx/>
                        <a:buNone/>
                        <a:tabLst/>
                        <a:defRPr/>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marR="0" indent="0" algn="ctr" rtl="0">
                        <a:lnSpc>
                          <a:spcPct val="119000"/>
                        </a:lnSpc>
                        <a:spcBef>
                          <a:spcPts val="0"/>
                        </a:spcBef>
                        <a:spcAft>
                          <a:spcPts val="0"/>
                        </a:spcAft>
                      </a:pPr>
                      <a:r>
                        <a:rPr lang="en-US" sz="1800" b="1" kern="1400" dirty="0">
                          <a:ln>
                            <a:noFill/>
                          </a:ln>
                          <a:solidFill>
                            <a:srgbClr val="000000"/>
                          </a:solidFill>
                          <a:effectLst/>
                          <a:latin typeface="Constantia" panose="02030602050306030303" pitchFamily="18" charset="0"/>
                        </a:rPr>
                        <a:t>X</a:t>
                      </a:r>
                      <a:endParaRPr lang="en-US" sz="1800" kern="1400" dirty="0">
                        <a:ln>
                          <a:noFill/>
                        </a:ln>
                        <a:solidFill>
                          <a:srgbClr val="000000"/>
                        </a:solidFill>
                        <a:effectLst/>
                        <a:latin typeface="Calibri" panose="020F0502020204030204" pitchFamily="34" charset="0"/>
                      </a:endParaRPr>
                    </a:p>
                  </a:txBody>
                  <a:tcPr marL="64158" marR="64158" marT="0" marB="0" anchor="ctr">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6965019"/>
                  </a:ext>
                </a:extLst>
              </a:tr>
            </a:tbl>
          </a:graphicData>
        </a:graphic>
      </p:graphicFrame>
      <p:graphicFrame>
        <p:nvGraphicFramePr>
          <p:cNvPr id="89" name="Table 88"/>
          <p:cNvGraphicFramePr>
            <a:graphicFrameLocks noGrp="1"/>
          </p:cNvGraphicFramePr>
          <p:nvPr>
            <p:extLst>
              <p:ext uri="{D42A27DB-BD31-4B8C-83A1-F6EECF244321}">
                <p14:modId xmlns:p14="http://schemas.microsoft.com/office/powerpoint/2010/main" val="1871193347"/>
              </p:ext>
            </p:extLst>
          </p:nvPr>
        </p:nvGraphicFramePr>
        <p:xfrm>
          <a:off x="473817" y="14337798"/>
          <a:ext cx="13998304" cy="8328658"/>
        </p:xfrm>
        <a:graphic>
          <a:graphicData uri="http://schemas.openxmlformats.org/drawingml/2006/table">
            <a:tbl>
              <a:tblPr>
                <a:tableStyleId>{0505E3EF-67EA-436B-97B2-0124C06EBD24}</a:tableStyleId>
              </a:tblPr>
              <a:tblGrid>
                <a:gridCol w="685833">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962255">
                  <a:extLst>
                    <a:ext uri="{9D8B030D-6E8A-4147-A177-3AD203B41FA5}">
                      <a16:colId xmlns:a16="http://schemas.microsoft.com/office/drawing/2014/main" val="20002"/>
                    </a:ext>
                  </a:extLst>
                </a:gridCol>
                <a:gridCol w="1762174">
                  <a:extLst>
                    <a:ext uri="{9D8B030D-6E8A-4147-A177-3AD203B41FA5}">
                      <a16:colId xmlns:a16="http://schemas.microsoft.com/office/drawing/2014/main" val="20003"/>
                    </a:ext>
                  </a:extLst>
                </a:gridCol>
                <a:gridCol w="1762174">
                  <a:extLst>
                    <a:ext uri="{9D8B030D-6E8A-4147-A177-3AD203B41FA5}">
                      <a16:colId xmlns:a16="http://schemas.microsoft.com/office/drawing/2014/main" val="20004"/>
                    </a:ext>
                  </a:extLst>
                </a:gridCol>
                <a:gridCol w="1762174">
                  <a:extLst>
                    <a:ext uri="{9D8B030D-6E8A-4147-A177-3AD203B41FA5}">
                      <a16:colId xmlns:a16="http://schemas.microsoft.com/office/drawing/2014/main" val="20005"/>
                    </a:ext>
                  </a:extLst>
                </a:gridCol>
                <a:gridCol w="2123823">
                  <a:extLst>
                    <a:ext uri="{9D8B030D-6E8A-4147-A177-3AD203B41FA5}">
                      <a16:colId xmlns:a16="http://schemas.microsoft.com/office/drawing/2014/main" val="20006"/>
                    </a:ext>
                  </a:extLst>
                </a:gridCol>
                <a:gridCol w="1653871">
                  <a:extLst>
                    <a:ext uri="{9D8B030D-6E8A-4147-A177-3AD203B41FA5}">
                      <a16:colId xmlns:a16="http://schemas.microsoft.com/office/drawing/2014/main" val="20007"/>
                    </a:ext>
                  </a:extLst>
                </a:gridCol>
              </a:tblGrid>
              <a:tr h="654496">
                <a:tc gridSpan="8">
                  <a:txBody>
                    <a:bodyPr/>
                    <a:lstStyle/>
                    <a:p>
                      <a:pPr marL="0" marR="0" algn="ctr" fontAlgn="base">
                        <a:lnSpc>
                          <a:spcPct val="115000"/>
                        </a:lnSpc>
                        <a:spcBef>
                          <a:spcPts val="0"/>
                        </a:spcBef>
                        <a:spcAft>
                          <a:spcPts val="0"/>
                        </a:spcAft>
                      </a:pPr>
                      <a:r>
                        <a:rPr lang="en-US" sz="4400" b="1" baseline="0" dirty="0">
                          <a:solidFill>
                            <a:schemeClr val="tx1"/>
                          </a:solidFill>
                          <a:effectLst/>
                          <a:latin typeface="Berlin Sans FB" panose="020E0602020502020306" pitchFamily="34" charset="0"/>
                          <a:ea typeface="Calibri"/>
                          <a:cs typeface="Times New Roman"/>
                        </a:rPr>
                        <a:t>Lincoln Elementary Expectations</a:t>
                      </a:r>
                      <a:endParaRPr lang="en-US" sz="4400" b="1" dirty="0">
                        <a:solidFill>
                          <a:schemeClr val="tx1"/>
                        </a:solidFill>
                        <a:effectLst/>
                        <a:latin typeface="Berlin Sans FB" panose="020E0602020502020306" pitchFamily="34" charset="0"/>
                        <a:ea typeface="Calibri"/>
                        <a:cs typeface="Times New Roman"/>
                      </a:endParaRPr>
                    </a:p>
                  </a:txBody>
                  <a:tcPr marL="68580" marR="6858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hMerge="1">
                  <a:txBody>
                    <a:bodyPr/>
                    <a:lstStyle/>
                    <a:p>
                      <a:pPr marL="0" marR="0" algn="ctr" fontAlgn="base">
                        <a:lnSpc>
                          <a:spcPct val="115000"/>
                        </a:lnSpc>
                        <a:spcBef>
                          <a:spcPts val="0"/>
                        </a:spcBef>
                        <a:spcAft>
                          <a:spcPts val="0"/>
                        </a:spcAft>
                      </a:pPr>
                      <a:endParaRPr lang="en-US" sz="1400" dirty="0">
                        <a:solidFill>
                          <a:srgbClr val="000000"/>
                        </a:solidFill>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fontAlgn="base">
                        <a:lnSpc>
                          <a:spcPct val="115000"/>
                        </a:lnSpc>
                        <a:spcBef>
                          <a:spcPts val="0"/>
                        </a:spcBef>
                        <a:spcAft>
                          <a:spcPts val="0"/>
                        </a:spcAft>
                      </a:pPr>
                      <a:endParaRPr lang="en-US" sz="6600" b="1" dirty="0">
                        <a:solidFill>
                          <a:srgbClr val="000000"/>
                        </a:solidFill>
                        <a:effectLst/>
                        <a:latin typeface="Berlin Sans FB" panose="020E0602020502020306" pitchFamily="34" charset="0"/>
                        <a:ea typeface="Calibri"/>
                        <a:cs typeface="Times New Roman"/>
                      </a:endParaRPr>
                    </a:p>
                  </a:txBody>
                  <a:tcPr marL="68580" marR="6858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303924">
                <a:tc>
                  <a:txBody>
                    <a:bodyPr/>
                    <a:lstStyle/>
                    <a:p>
                      <a:pPr marL="0" marR="0" indent="0" algn="l" defTabSz="5120640" rtl="0" eaLnBrk="1" fontAlgn="auto" latinLnBrk="0" hangingPunct="1">
                        <a:lnSpc>
                          <a:spcPct val="90000"/>
                        </a:lnSpc>
                        <a:spcBef>
                          <a:spcPts val="0"/>
                        </a:spcBef>
                        <a:spcAft>
                          <a:spcPts val="0"/>
                        </a:spcAft>
                        <a:buClrTx/>
                        <a:buSzTx/>
                        <a:buFontTx/>
                        <a:buNone/>
                        <a:tabLst/>
                        <a:defRPr/>
                      </a:pPr>
                      <a:endParaRPr lang="en-US" sz="2000" b="1" dirty="0">
                        <a:solidFill>
                          <a:srgbClr val="000000"/>
                        </a:solidFill>
                        <a:effectLst/>
                        <a:latin typeface="Cambria" panose="02040503050406030204" pitchFamily="18" charset="0"/>
                        <a:ea typeface="Calibri"/>
                        <a:cs typeface="Times New Roman"/>
                      </a:endParaRPr>
                    </a:p>
                  </a:txBody>
                  <a:tcPr marL="68580" marR="68580" marT="0" marB="0">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tcPr>
                </a:tc>
                <a:tc>
                  <a:txBody>
                    <a:bodyPr/>
                    <a:lstStyle/>
                    <a:p>
                      <a:pPr marL="0" marR="0" algn="ctr" fontAlgn="base">
                        <a:lnSpc>
                          <a:spcPct val="90000"/>
                        </a:lnSpc>
                        <a:spcBef>
                          <a:spcPts val="0"/>
                        </a:spcBef>
                        <a:spcAft>
                          <a:spcPts val="0"/>
                        </a:spcAft>
                      </a:pPr>
                      <a:r>
                        <a:rPr lang="en-US" sz="2400" b="1" kern="1200" dirty="0">
                          <a:effectLst/>
                          <a:latin typeface="Cambria" panose="02040503050406030204" pitchFamily="18" charset="0"/>
                        </a:rPr>
                        <a:t>Classroom</a:t>
                      </a:r>
                      <a:endParaRPr lang="en-US" sz="2400" b="1" dirty="0">
                        <a:solidFill>
                          <a:srgbClr val="000000"/>
                        </a:solidFill>
                        <a:effectLst/>
                        <a:latin typeface="Cambria" panose="02040503050406030204" pitchFamily="18" charset="0"/>
                        <a:ea typeface="Calibri"/>
                        <a:cs typeface="Times New Roman"/>
                      </a:endParaRPr>
                    </a:p>
                  </a:txBody>
                  <a:tcPr marL="68580" marR="68580" marT="0" marB="0" anchor="ctr">
                    <a:lnT w="57150" cap="flat" cmpd="sng" algn="ctr">
                      <a:solidFill>
                        <a:schemeClr val="tx1"/>
                      </a:solidFill>
                      <a:prstDash val="solid"/>
                      <a:round/>
                      <a:headEnd type="none" w="med" len="med"/>
                      <a:tailEnd type="none" w="med" len="med"/>
                    </a:lnT>
                  </a:tcPr>
                </a:tc>
                <a:tc>
                  <a:txBody>
                    <a:bodyPr/>
                    <a:lstStyle/>
                    <a:p>
                      <a:pPr marL="0" marR="0" algn="ctr" fontAlgn="base">
                        <a:lnSpc>
                          <a:spcPct val="90000"/>
                        </a:lnSpc>
                        <a:spcBef>
                          <a:spcPts val="0"/>
                        </a:spcBef>
                        <a:spcAft>
                          <a:spcPts val="0"/>
                        </a:spcAft>
                      </a:pPr>
                      <a:r>
                        <a:rPr lang="en-US" sz="2400" b="1" kern="1200" dirty="0">
                          <a:effectLst/>
                          <a:latin typeface="Cambria" panose="02040503050406030204" pitchFamily="18" charset="0"/>
                        </a:rPr>
                        <a:t>Hallway</a:t>
                      </a:r>
                      <a:endParaRPr lang="en-US" sz="2400" b="1" dirty="0">
                        <a:solidFill>
                          <a:srgbClr val="000000"/>
                        </a:solidFill>
                        <a:effectLst/>
                        <a:latin typeface="Cambria" panose="02040503050406030204" pitchFamily="18" charset="0"/>
                        <a:ea typeface="Calibri"/>
                        <a:cs typeface="Times New Roman"/>
                      </a:endParaRPr>
                    </a:p>
                  </a:txBody>
                  <a:tcPr marL="68580" marR="68580" marT="0" marB="0" anchor="ctr">
                    <a:lnT w="57150" cap="flat" cmpd="sng" algn="ctr">
                      <a:solidFill>
                        <a:schemeClr val="tx1"/>
                      </a:solidFill>
                      <a:prstDash val="solid"/>
                      <a:round/>
                      <a:headEnd type="none" w="med" len="med"/>
                      <a:tailEnd type="none" w="med" len="med"/>
                    </a:lnT>
                  </a:tcPr>
                </a:tc>
                <a:tc>
                  <a:txBody>
                    <a:bodyPr/>
                    <a:lstStyle/>
                    <a:p>
                      <a:pPr marL="0" marR="0" algn="ctr" fontAlgn="base">
                        <a:lnSpc>
                          <a:spcPct val="90000"/>
                        </a:lnSpc>
                        <a:spcBef>
                          <a:spcPts val="0"/>
                        </a:spcBef>
                        <a:spcAft>
                          <a:spcPts val="0"/>
                        </a:spcAft>
                      </a:pPr>
                      <a:r>
                        <a:rPr lang="en-US" sz="2400" b="1" kern="1200" dirty="0">
                          <a:effectLst/>
                          <a:latin typeface="Cambria" panose="02040503050406030204" pitchFamily="18" charset="0"/>
                        </a:rPr>
                        <a:t>Cafeteria</a:t>
                      </a:r>
                      <a:endParaRPr lang="en-US" sz="2400" b="1" dirty="0">
                        <a:solidFill>
                          <a:srgbClr val="000000"/>
                        </a:solidFill>
                        <a:effectLst/>
                        <a:latin typeface="Cambria" panose="02040503050406030204" pitchFamily="18" charset="0"/>
                        <a:ea typeface="Calibri"/>
                        <a:cs typeface="Times New Roman"/>
                      </a:endParaRPr>
                    </a:p>
                  </a:txBody>
                  <a:tcPr marL="68580" marR="68580" marT="0" marB="0" anchor="ctr">
                    <a:lnT w="57150" cap="flat" cmpd="sng" algn="ctr">
                      <a:solidFill>
                        <a:schemeClr val="tx1"/>
                      </a:solidFill>
                      <a:prstDash val="solid"/>
                      <a:round/>
                      <a:headEnd type="none" w="med" len="med"/>
                      <a:tailEnd type="none" w="med" len="med"/>
                    </a:lnT>
                  </a:tcPr>
                </a:tc>
                <a:tc>
                  <a:txBody>
                    <a:bodyPr/>
                    <a:lstStyle/>
                    <a:p>
                      <a:pPr marL="0" marR="0" algn="ctr" fontAlgn="base">
                        <a:lnSpc>
                          <a:spcPct val="90000"/>
                        </a:lnSpc>
                        <a:spcBef>
                          <a:spcPts val="0"/>
                        </a:spcBef>
                        <a:spcAft>
                          <a:spcPts val="0"/>
                        </a:spcAft>
                      </a:pPr>
                      <a:r>
                        <a:rPr lang="en-US" sz="2400" b="1" kern="1200" dirty="0">
                          <a:effectLst/>
                          <a:latin typeface="Cambria" panose="02040503050406030204" pitchFamily="18" charset="0"/>
                        </a:rPr>
                        <a:t>Playground</a:t>
                      </a:r>
                      <a:endParaRPr lang="en-US" sz="2400" b="1" dirty="0">
                        <a:solidFill>
                          <a:srgbClr val="000000"/>
                        </a:solidFill>
                        <a:effectLst/>
                        <a:latin typeface="Cambria" panose="02040503050406030204" pitchFamily="18" charset="0"/>
                        <a:ea typeface="Calibri"/>
                        <a:cs typeface="Times New Roman"/>
                      </a:endParaRPr>
                    </a:p>
                  </a:txBody>
                  <a:tcPr marL="68580" marR="68580" marT="0" marB="0" anchor="ctr">
                    <a:lnT w="57150" cap="flat" cmpd="sng" algn="ctr">
                      <a:solidFill>
                        <a:schemeClr val="tx1"/>
                      </a:solidFill>
                      <a:prstDash val="solid"/>
                      <a:round/>
                      <a:headEnd type="none" w="med" len="med"/>
                      <a:tailEnd type="none" w="med" len="med"/>
                    </a:lnT>
                  </a:tcPr>
                </a:tc>
                <a:tc>
                  <a:txBody>
                    <a:bodyPr/>
                    <a:lstStyle/>
                    <a:p>
                      <a:pPr marL="0" marR="0" algn="ctr" fontAlgn="base">
                        <a:lnSpc>
                          <a:spcPct val="90000"/>
                        </a:lnSpc>
                        <a:spcBef>
                          <a:spcPts val="0"/>
                        </a:spcBef>
                        <a:spcAft>
                          <a:spcPts val="0"/>
                        </a:spcAft>
                      </a:pPr>
                      <a:r>
                        <a:rPr lang="en-US" sz="2400" b="1" kern="1200" dirty="0">
                          <a:effectLst/>
                          <a:latin typeface="Cambria" panose="02040503050406030204" pitchFamily="18" charset="0"/>
                        </a:rPr>
                        <a:t>Bathroom</a:t>
                      </a:r>
                      <a:endParaRPr lang="en-US" sz="2400" b="1" dirty="0">
                        <a:solidFill>
                          <a:srgbClr val="000000"/>
                        </a:solidFill>
                        <a:effectLst/>
                        <a:latin typeface="Cambria" panose="02040503050406030204" pitchFamily="18" charset="0"/>
                        <a:ea typeface="Calibri"/>
                        <a:cs typeface="Times New Roman"/>
                      </a:endParaRPr>
                    </a:p>
                  </a:txBody>
                  <a:tcPr marL="68580" marR="68580" marT="0" marB="0" anchor="ctr">
                    <a:lnT w="57150" cap="flat" cmpd="sng" algn="ctr">
                      <a:solidFill>
                        <a:schemeClr val="tx1"/>
                      </a:solidFill>
                      <a:prstDash val="solid"/>
                      <a:round/>
                      <a:headEnd type="none" w="med" len="med"/>
                      <a:tailEnd type="none" w="med" len="med"/>
                    </a:lnT>
                  </a:tcPr>
                </a:tc>
                <a:tc>
                  <a:txBody>
                    <a:bodyPr/>
                    <a:lstStyle/>
                    <a:p>
                      <a:pPr marL="0" marR="0" algn="ctr" fontAlgn="base">
                        <a:lnSpc>
                          <a:spcPct val="90000"/>
                        </a:lnSpc>
                        <a:spcBef>
                          <a:spcPts val="0"/>
                        </a:spcBef>
                        <a:spcAft>
                          <a:spcPts val="0"/>
                        </a:spcAft>
                      </a:pPr>
                      <a:r>
                        <a:rPr lang="en-US" sz="2400" b="1" kern="1200" dirty="0">
                          <a:effectLst/>
                          <a:latin typeface="Cambria" panose="02040503050406030204" pitchFamily="18" charset="0"/>
                        </a:rPr>
                        <a:t>Bus</a:t>
                      </a:r>
                      <a:endParaRPr lang="en-US" sz="2400" b="1" dirty="0">
                        <a:solidFill>
                          <a:srgbClr val="000000"/>
                        </a:solidFill>
                        <a:effectLst/>
                        <a:latin typeface="Cambria" panose="02040503050406030204" pitchFamily="18" charset="0"/>
                        <a:ea typeface="Calibri"/>
                        <a:cs typeface="Times New Roman"/>
                      </a:endParaRPr>
                    </a:p>
                  </a:txBody>
                  <a:tcPr marL="68580" marR="68580" marT="0" marB="0" anchor="ctr">
                    <a:lnT w="57150" cap="flat" cmpd="sng" algn="ctr">
                      <a:solidFill>
                        <a:schemeClr val="tx1"/>
                      </a:solidFill>
                      <a:prstDash val="solid"/>
                      <a:round/>
                      <a:headEnd type="none" w="med" len="med"/>
                      <a:tailEnd type="none" w="med" len="med"/>
                    </a:lnT>
                  </a:tcPr>
                </a:tc>
                <a:tc>
                  <a:txBody>
                    <a:bodyPr/>
                    <a:lstStyle/>
                    <a:p>
                      <a:pPr marL="0" marR="0" indent="0" algn="ctr" defTabSz="5120640" rtl="0" eaLnBrk="1" fontAlgn="base" latinLnBrk="0" hangingPunct="1">
                        <a:lnSpc>
                          <a:spcPct val="90000"/>
                        </a:lnSpc>
                        <a:spcBef>
                          <a:spcPts val="0"/>
                        </a:spcBef>
                        <a:spcAft>
                          <a:spcPts val="0"/>
                        </a:spcAft>
                        <a:buClrTx/>
                        <a:buSzTx/>
                        <a:buFontTx/>
                        <a:buNone/>
                        <a:tabLst/>
                        <a:defRPr/>
                      </a:pPr>
                      <a:r>
                        <a:rPr lang="en-US" sz="2400" b="1" kern="1200" dirty="0">
                          <a:effectLst/>
                          <a:latin typeface="Cambria" panose="02040503050406030204" pitchFamily="18" charset="0"/>
                        </a:rPr>
                        <a:t>Arrival &amp;</a:t>
                      </a:r>
                      <a:endParaRPr lang="en-US" sz="2400" b="1" kern="1200" baseline="0" dirty="0">
                        <a:effectLst/>
                        <a:latin typeface="Cambria" panose="02040503050406030204" pitchFamily="18" charset="0"/>
                      </a:endParaRPr>
                    </a:p>
                    <a:p>
                      <a:pPr marL="0" marR="0" indent="0" algn="ctr" defTabSz="5120640" rtl="0" eaLnBrk="1" fontAlgn="base" latinLnBrk="0" hangingPunct="1">
                        <a:lnSpc>
                          <a:spcPct val="90000"/>
                        </a:lnSpc>
                        <a:spcBef>
                          <a:spcPts val="0"/>
                        </a:spcBef>
                        <a:spcAft>
                          <a:spcPts val="0"/>
                        </a:spcAft>
                        <a:buClrTx/>
                        <a:buSzTx/>
                        <a:buFontTx/>
                        <a:buNone/>
                        <a:tabLst/>
                        <a:defRPr/>
                      </a:pPr>
                      <a:r>
                        <a:rPr lang="en-US" sz="2400" b="1" kern="1200" dirty="0">
                          <a:effectLst/>
                          <a:latin typeface="Cambria" panose="02040503050406030204" pitchFamily="18" charset="0"/>
                        </a:rPr>
                        <a:t>Dismissal</a:t>
                      </a:r>
                      <a:endParaRPr lang="en-US" sz="2400" b="1" dirty="0">
                        <a:solidFill>
                          <a:srgbClr val="000000"/>
                        </a:solidFill>
                        <a:effectLst/>
                        <a:latin typeface="Cambria" panose="02040503050406030204" pitchFamily="18" charset="0"/>
                        <a:ea typeface="Calibri"/>
                        <a:cs typeface="Times New Roman"/>
                      </a:endParaRPr>
                    </a:p>
                  </a:txBody>
                  <a:tcPr marL="68580" marR="68580" marT="0" marB="0" anchor="ct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050853">
                <a:tc>
                  <a:txBody>
                    <a:bodyPr/>
                    <a:lstStyle/>
                    <a:p>
                      <a:pPr marL="0" marR="0" algn="ctr" fontAlgn="base">
                        <a:lnSpc>
                          <a:spcPct val="80000"/>
                        </a:lnSpc>
                        <a:spcBef>
                          <a:spcPts val="0"/>
                        </a:spcBef>
                        <a:spcAft>
                          <a:spcPts val="0"/>
                        </a:spcAft>
                      </a:pPr>
                      <a:r>
                        <a:rPr lang="en-US" sz="2400" b="1" kern="1200" dirty="0">
                          <a:effectLst/>
                          <a:latin typeface="Cambria" panose="02040503050406030204" pitchFamily="18" charset="0"/>
                        </a:rPr>
                        <a:t>Be Respectful</a:t>
                      </a:r>
                      <a:endParaRPr lang="en-US" sz="2400" b="1" dirty="0">
                        <a:solidFill>
                          <a:srgbClr val="000000"/>
                        </a:solidFill>
                        <a:effectLst/>
                        <a:latin typeface="Cambria" panose="02040503050406030204" pitchFamily="18" charset="0"/>
                        <a:ea typeface="Calibri"/>
                        <a:cs typeface="Times New Roman"/>
                      </a:endParaRPr>
                    </a:p>
                  </a:txBody>
                  <a:tcPr marL="68580" marR="68580" marT="0" marB="0" vert="vert270" anchor="ctr">
                    <a:lnL w="57150" cap="flat" cmpd="sng" algn="ctr">
                      <a:solidFill>
                        <a:schemeClr val="tx1"/>
                      </a:solidFill>
                      <a:prstDash val="solid"/>
                      <a:round/>
                      <a:headEnd type="none" w="med" len="med"/>
                      <a:tailEnd type="none" w="med" len="med"/>
                    </a:lnL>
                  </a:tcPr>
                </a:tc>
                <a:tc>
                  <a:txBody>
                    <a:bodyPr/>
                    <a:lstStyle/>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Follow directions</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Use kind words and actions</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Cooperate with others </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Use an inside voice</a:t>
                      </a:r>
                      <a:endParaRPr lang="en-US"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Use a quiet voice</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Walk on the right side of the hallway</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Keep hands to yourself</a:t>
                      </a:r>
                      <a:endParaRPr lang="en-US"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Use an inside voice</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Use manners</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Listen to and follow adult requests</a:t>
                      </a:r>
                      <a:endParaRPr lang="en-US"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Respect other people’s personal space</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Follow the rules of the game</a:t>
                      </a:r>
                      <a:endParaRPr lang="en-US"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Use the restroom and return to class </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Stay in your own bathroom stall</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Little talking</a:t>
                      </a:r>
                      <a:endParaRPr lang="en-US"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Use kind words with the bus driver and other students</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Listen to and follow the bus driver’s directions</a:t>
                      </a:r>
                      <a:endParaRPr lang="en-US"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182880" marR="0" lvl="0" indent="-182880" algn="l" defTabSz="5120640" rtl="0" eaLnBrk="1" latinLnBrk="0" hangingPunct="1">
                        <a:lnSpc>
                          <a:spcPct val="100000"/>
                        </a:lnSpc>
                        <a:spcBef>
                          <a:spcPts val="0"/>
                        </a:spcBef>
                        <a:spcAft>
                          <a:spcPts val="0"/>
                        </a:spcAft>
                        <a:buFont typeface="Symbol"/>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Be on time</a:t>
                      </a:r>
                    </a:p>
                    <a:p>
                      <a:pPr marL="182880" marR="0" lvl="0" indent="-182880" algn="l" defTabSz="5120640" rtl="0" eaLnBrk="1" latinLnBrk="0" hangingPunct="1">
                        <a:lnSpc>
                          <a:spcPct val="100000"/>
                        </a:lnSpc>
                        <a:spcBef>
                          <a:spcPts val="0"/>
                        </a:spcBef>
                        <a:spcAft>
                          <a:spcPts val="0"/>
                        </a:spcAft>
                        <a:buFont typeface="Symbol"/>
                        <a:buNone/>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p>
                  </a:txBody>
                  <a:tcPr marL="68580" marR="68580" marT="0" marB="0">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124200">
                <a:tc>
                  <a:txBody>
                    <a:bodyPr/>
                    <a:lstStyle/>
                    <a:p>
                      <a:pPr marL="0" marR="0" algn="ctr" fontAlgn="base">
                        <a:lnSpc>
                          <a:spcPct val="80000"/>
                        </a:lnSpc>
                        <a:spcBef>
                          <a:spcPts val="0"/>
                        </a:spcBef>
                        <a:spcAft>
                          <a:spcPts val="0"/>
                        </a:spcAft>
                      </a:pPr>
                      <a:r>
                        <a:rPr lang="en-US" sz="2400" b="1" kern="1200" dirty="0">
                          <a:effectLst/>
                          <a:latin typeface="Cambria" panose="02040503050406030204" pitchFamily="18" charset="0"/>
                        </a:rPr>
                        <a:t>Be Responsible</a:t>
                      </a:r>
                      <a:endParaRPr lang="en-US" sz="2400" b="1" dirty="0">
                        <a:solidFill>
                          <a:srgbClr val="000000"/>
                        </a:solidFill>
                        <a:effectLst/>
                        <a:latin typeface="Cambria" panose="02040503050406030204" pitchFamily="18" charset="0"/>
                        <a:ea typeface="Calibri"/>
                        <a:cs typeface="Times New Roman"/>
                      </a:endParaRPr>
                    </a:p>
                  </a:txBody>
                  <a:tcPr marL="68580" marR="68580" marT="0" marB="0" vert="vert270" anchor="ctr">
                    <a:lnL w="57150" cap="flat" cmpd="sng" algn="ctr">
                      <a:solidFill>
                        <a:schemeClr val="tx1"/>
                      </a:solidFill>
                      <a:prstDash val="solid"/>
                      <a:round/>
                      <a:headEnd type="none" w="med" len="med"/>
                      <a:tailEnd type="none" w="med" len="med"/>
                    </a:lnL>
                  </a:tcPr>
                </a:tc>
                <a:tc>
                  <a:txBody>
                    <a:bodyPr/>
                    <a:lstStyle/>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Be</a:t>
                      </a:r>
                      <a:r>
                        <a:rPr lang="en-US" sz="1800" kern="1200" baseline="0" dirty="0">
                          <a:effectLst/>
                          <a:latin typeface="Times New Roman" panose="02020603050405020304" pitchFamily="18" charset="0"/>
                          <a:cs typeface="Times New Roman" panose="02020603050405020304" pitchFamily="18" charset="0"/>
                        </a:rPr>
                        <a:t> in assigned area when the bell rings</a:t>
                      </a: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Remain in school for the whole day</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Bring your required materials</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Turn in finished work</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Exercise self-control</a:t>
                      </a:r>
                      <a:endParaRPr lang="en-US"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Keep hands to yourself</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Walk in the hallway</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Stay in line with your class</a:t>
                      </a:r>
                      <a:endParaRPr lang="en-US"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Make your choices quickly</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Eat your own food</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Choose a seat and stick with it</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Clean up after yourself</a:t>
                      </a:r>
                      <a:endParaRPr lang="en-US"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Play approved games</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Use equipment appropriately</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Return equipment when you are done</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Line up when the bell rings</a:t>
                      </a:r>
                      <a:endParaRPr lang="en-US"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Flush toilet</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Wash hands with soap</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Throw away any trash properly</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Report any problems to your teacher</a:t>
                      </a:r>
                      <a:endParaRPr lang="en-US"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Bring home all needed</a:t>
                      </a:r>
                      <a:r>
                        <a:rPr lang="en-US" sz="1800" kern="1200" baseline="0" dirty="0">
                          <a:effectLst/>
                          <a:latin typeface="Times New Roman" panose="02020603050405020304" pitchFamily="18" charset="0"/>
                          <a:cs typeface="Times New Roman" panose="02020603050405020304" pitchFamily="18" charset="0"/>
                        </a:rPr>
                        <a:t> materials</a:t>
                      </a:r>
                      <a:endParaRPr lang="en-US" sz="1800" kern="12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Talk quietly with others</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Listen to and follow the bus driver’s directions</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Remain in seat after you enter the bus</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Use self-control</a:t>
                      </a:r>
                      <a:endParaRPr lang="en-US"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182880" marR="0" lvl="0" indent="-182880" algn="l" defTabSz="5120640" rtl="0" eaLnBrk="1" latinLnBrk="0" hangingPunct="1">
                        <a:lnSpc>
                          <a:spcPct val="100000"/>
                        </a:lnSpc>
                        <a:spcBef>
                          <a:spcPts val="0"/>
                        </a:spcBef>
                        <a:spcAft>
                          <a:spcPts val="0"/>
                        </a:spcAft>
                        <a:buFont typeface="Symbol"/>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Bring to school and take home all necessary materials </a:t>
                      </a:r>
                    </a:p>
                    <a:p>
                      <a:pPr marL="182880" marR="0" lvl="0" indent="-182880" algn="l" defTabSz="5120640" rtl="0" eaLnBrk="1" latinLnBrk="0" hangingPunct="1">
                        <a:lnSpc>
                          <a:spcPct val="100000"/>
                        </a:lnSpc>
                        <a:spcBef>
                          <a:spcPts val="0"/>
                        </a:spcBef>
                        <a:spcAft>
                          <a:spcPts val="0"/>
                        </a:spcAft>
                        <a:buFont typeface="Symbol"/>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Come to school with all necessary materials each day</a:t>
                      </a:r>
                    </a:p>
                  </a:txBody>
                  <a:tcPr marL="68580" marR="68580" marT="0" marB="0">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1769368">
                <a:tc>
                  <a:txBody>
                    <a:bodyPr/>
                    <a:lstStyle/>
                    <a:p>
                      <a:pPr marL="0" marR="0" algn="ctr" fontAlgn="base">
                        <a:lnSpc>
                          <a:spcPct val="80000"/>
                        </a:lnSpc>
                        <a:spcBef>
                          <a:spcPts val="0"/>
                        </a:spcBef>
                        <a:spcAft>
                          <a:spcPts val="0"/>
                        </a:spcAft>
                      </a:pPr>
                      <a:r>
                        <a:rPr lang="en-US" sz="2400" b="1" kern="1200" dirty="0">
                          <a:effectLst/>
                          <a:latin typeface="Cambria" panose="02040503050406030204" pitchFamily="18" charset="0"/>
                        </a:rPr>
                        <a:t>Give Best Effort</a:t>
                      </a:r>
                      <a:endParaRPr lang="en-US" sz="2400" b="1" dirty="0">
                        <a:solidFill>
                          <a:srgbClr val="000000"/>
                        </a:solidFill>
                        <a:effectLst/>
                        <a:latin typeface="Cambria" panose="02040503050406030204" pitchFamily="18" charset="0"/>
                        <a:ea typeface="Calibri"/>
                        <a:cs typeface="Times New Roman"/>
                      </a:endParaRPr>
                    </a:p>
                  </a:txBody>
                  <a:tcPr marL="68580" marR="68580" marT="0" marB="0" vert="vert270" anchor="ctr">
                    <a:lnL w="57150" cap="flat" cmpd="sng" algn="ctr">
                      <a:solidFill>
                        <a:schemeClr val="tx1"/>
                      </a:solidFill>
                      <a:prstDash val="solid"/>
                      <a:round/>
                      <a:headEnd type="none" w="med" len="med"/>
                      <a:tailEnd type="none" w="med" len="med"/>
                    </a:lnL>
                    <a:lnB w="57150" cap="flat" cmpd="sng" algn="ctr">
                      <a:solidFill>
                        <a:schemeClr val="tx1"/>
                      </a:solidFill>
                      <a:prstDash val="solid"/>
                      <a:round/>
                      <a:headEnd type="none" w="med" len="med"/>
                      <a:tailEnd type="none" w="med" len="med"/>
                    </a:lnB>
                  </a:tcPr>
                </a:tc>
                <a:tc>
                  <a:txBody>
                    <a:bodyPr/>
                    <a:lstStyle/>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Participate in class activities</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Complete work with best effort</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Ask for help politely</a:t>
                      </a:r>
                      <a:endParaRPr lang="en-US"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B w="57150" cap="flat" cmpd="sng" algn="ctr">
                      <a:solidFill>
                        <a:schemeClr val="tx1"/>
                      </a:solidFill>
                      <a:prstDash val="solid"/>
                      <a:round/>
                      <a:headEnd type="none" w="med" len="med"/>
                      <a:tailEnd type="none" w="med" len="med"/>
                    </a:lnB>
                  </a:tcPr>
                </a:tc>
                <a:tc>
                  <a:txBody>
                    <a:bodyPr/>
                    <a:lstStyle/>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Walk quietly </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Walk directly to next location</a:t>
                      </a:r>
                      <a:endParaRPr lang="en-US"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B w="57150" cap="flat" cmpd="sng" algn="ctr">
                      <a:solidFill>
                        <a:schemeClr val="tx1"/>
                      </a:solidFill>
                      <a:prstDash val="solid"/>
                      <a:round/>
                      <a:headEnd type="none" w="med" len="med"/>
                      <a:tailEnd type="none" w="med" len="med"/>
                    </a:lnB>
                  </a:tcPr>
                </a:tc>
                <a:tc>
                  <a:txBody>
                    <a:bodyPr/>
                    <a:lstStyle/>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Use your table manners</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Use an inside voice </a:t>
                      </a:r>
                      <a:endParaRPr lang="en-US"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B w="57150" cap="flat" cmpd="sng" algn="ctr">
                      <a:solidFill>
                        <a:schemeClr val="tx1"/>
                      </a:solidFill>
                      <a:prstDash val="solid"/>
                      <a:round/>
                      <a:headEnd type="none" w="med" len="med"/>
                      <a:tailEnd type="none" w="med" len="med"/>
                    </a:lnB>
                  </a:tcPr>
                </a:tc>
                <a:tc>
                  <a:txBody>
                    <a:bodyPr/>
                    <a:lstStyle/>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Include others in your games</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Be active</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Follow the rules of the game</a:t>
                      </a:r>
                      <a:endParaRPr lang="en-US"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B w="57150" cap="flat" cmpd="sng" algn="ctr">
                      <a:solidFill>
                        <a:schemeClr val="tx1"/>
                      </a:solidFill>
                      <a:prstDash val="solid"/>
                      <a:round/>
                      <a:headEnd type="none" w="med" len="med"/>
                      <a:tailEnd type="none" w="med" len="med"/>
                    </a:lnB>
                  </a:tcPr>
                </a:tc>
                <a:tc>
                  <a:txBody>
                    <a:bodyPr/>
                    <a:lstStyle/>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Take care of your business quickly</a:t>
                      </a:r>
                      <a:endParaRPr lang="en-US" sz="18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Keep bathroom tidy </a:t>
                      </a:r>
                      <a:endParaRPr lang="en-US" sz="18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lnB w="57150" cap="flat" cmpd="sng" algn="ctr">
                      <a:solidFill>
                        <a:schemeClr val="tx1"/>
                      </a:solidFill>
                      <a:prstDash val="solid"/>
                      <a:round/>
                      <a:headEnd type="none" w="med" len="med"/>
                      <a:tailEnd type="none" w="med" len="med"/>
                    </a:lnB>
                  </a:tcPr>
                </a:tc>
                <a:tc>
                  <a:txBody>
                    <a:bodyPr/>
                    <a:lstStyle/>
                    <a:p>
                      <a:pPr marL="182880" marR="0" indent="-182880" algn="l" defTabSz="512064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rgbClr val="000000"/>
                          </a:solidFill>
                          <a:effectLst/>
                          <a:latin typeface="Times New Roman" panose="02020603050405020304" pitchFamily="18" charset="0"/>
                          <a:ea typeface="Calibri"/>
                          <a:cs typeface="Times New Roman" panose="02020603050405020304" pitchFamily="18" charset="0"/>
                        </a:rPr>
                        <a:t>Go directly to destination</a:t>
                      </a:r>
                      <a:endParaRPr lang="en-US" sz="1800" kern="1200" dirty="0">
                        <a:effectLst/>
                        <a:latin typeface="Times New Roman" panose="02020603050405020304" pitchFamily="18" charset="0"/>
                        <a:cs typeface="Times New Roman" panose="02020603050405020304" pitchFamily="18" charset="0"/>
                      </a:endParaRPr>
                    </a:p>
                    <a:p>
                      <a:pPr marL="182880" marR="0" indent="-182880" fontAlgn="base">
                        <a:lnSpc>
                          <a:spcPct val="100000"/>
                        </a:lnSpc>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cs typeface="Times New Roman" panose="02020603050405020304" pitchFamily="18" charset="0"/>
                        </a:rPr>
                        <a:t>Keep hands and feet to self</a:t>
                      </a:r>
                    </a:p>
                  </a:txBody>
                  <a:tcPr marL="68580" marR="68580" marT="0" marB="0">
                    <a:lnB w="57150" cap="flat" cmpd="sng" algn="ctr">
                      <a:solidFill>
                        <a:schemeClr val="tx1"/>
                      </a:solidFill>
                      <a:prstDash val="solid"/>
                      <a:round/>
                      <a:headEnd type="none" w="med" len="med"/>
                      <a:tailEnd type="none" w="med" len="med"/>
                    </a:lnB>
                  </a:tcPr>
                </a:tc>
                <a:tc>
                  <a:txBody>
                    <a:bodyPr/>
                    <a:lstStyle/>
                    <a:p>
                      <a:pPr marL="182880" marR="0" lvl="0" indent="-182880" algn="l" defTabSz="5120640" rtl="0" eaLnBrk="1" latinLnBrk="0" hangingPunct="1">
                        <a:lnSpc>
                          <a:spcPct val="100000"/>
                        </a:lnSpc>
                        <a:spcBef>
                          <a:spcPts val="0"/>
                        </a:spcBef>
                        <a:spcAft>
                          <a:spcPts val="0"/>
                        </a:spcAft>
                        <a:buFont typeface="Symbol"/>
                        <a:buChar cha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Resolve conflicts peacefully</a:t>
                      </a:r>
                    </a:p>
                  </a:txBody>
                  <a:tcPr marL="68580" marR="68580" marT="0" marB="0">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rot="21267224">
            <a:off x="16293101" y="35114512"/>
            <a:ext cx="2304099" cy="2981776"/>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graphicFrame>
        <p:nvGraphicFramePr>
          <p:cNvPr id="14" name="Table 13"/>
          <p:cNvGraphicFramePr>
            <a:graphicFrameLocks noGrp="1"/>
          </p:cNvGraphicFramePr>
          <p:nvPr>
            <p:extLst>
              <p:ext uri="{D42A27DB-BD31-4B8C-83A1-F6EECF244321}">
                <p14:modId xmlns:p14="http://schemas.microsoft.com/office/powerpoint/2010/main" val="2729116296"/>
              </p:ext>
            </p:extLst>
          </p:nvPr>
        </p:nvGraphicFramePr>
        <p:xfrm>
          <a:off x="408278" y="31053542"/>
          <a:ext cx="14085613" cy="7000240"/>
        </p:xfrm>
        <a:graphic>
          <a:graphicData uri="http://schemas.openxmlformats.org/drawingml/2006/table">
            <a:tbl>
              <a:tblPr firstRow="1" bandRow="1">
                <a:tableStyleId>{073A0DAA-6AF3-43AB-8588-CEC1D06C72B9}</a:tableStyleId>
              </a:tblPr>
              <a:tblGrid>
                <a:gridCol w="3363439">
                  <a:extLst>
                    <a:ext uri="{9D8B030D-6E8A-4147-A177-3AD203B41FA5}">
                      <a16:colId xmlns:a16="http://schemas.microsoft.com/office/drawing/2014/main" val="3474979844"/>
                    </a:ext>
                  </a:extLst>
                </a:gridCol>
                <a:gridCol w="2760741">
                  <a:extLst>
                    <a:ext uri="{9D8B030D-6E8A-4147-A177-3AD203B41FA5}">
                      <a16:colId xmlns:a16="http://schemas.microsoft.com/office/drawing/2014/main" val="1161248868"/>
                    </a:ext>
                  </a:extLst>
                </a:gridCol>
                <a:gridCol w="7961433">
                  <a:extLst>
                    <a:ext uri="{9D8B030D-6E8A-4147-A177-3AD203B41FA5}">
                      <a16:colId xmlns:a16="http://schemas.microsoft.com/office/drawing/2014/main" val="1903526673"/>
                    </a:ext>
                  </a:extLst>
                </a:gridCol>
              </a:tblGrid>
              <a:tr h="0">
                <a:tc gridSpan="3">
                  <a:txBody>
                    <a:bodyPr/>
                    <a:lstStyle/>
                    <a:p>
                      <a:pPr marL="0" marR="0" algn="ctr">
                        <a:spcBef>
                          <a:spcPts val="0"/>
                        </a:spcBef>
                        <a:spcAft>
                          <a:spcPts val="0"/>
                        </a:spcAft>
                      </a:pPr>
                      <a:r>
                        <a:rPr lang="en-US" sz="2400" dirty="0">
                          <a:effectLst/>
                        </a:rPr>
                        <a:t>Lincoln Elementary School Reactive Plan</a:t>
                      </a:r>
                      <a:endParaRPr lang="en-US" sz="1400" dirty="0">
                        <a:effectLst/>
                        <a:latin typeface="Times New Roman" panose="02020603050405020304" pitchFamily="18" charset="0"/>
                        <a:ea typeface="Times New Roman" panose="02020603050405020304" pitchFamily="18" charset="0"/>
                      </a:endParaRPr>
                    </a:p>
                  </a:txBody>
                  <a:tcPr marL="68580" marR="6858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2832668"/>
                  </a:ext>
                </a:extLst>
              </a:tr>
              <a:tr h="0">
                <a:tc gridSpan="3">
                  <a:txBody>
                    <a:bodyPr/>
                    <a:lstStyle/>
                    <a:p>
                      <a:pPr marL="0" marR="0">
                        <a:spcBef>
                          <a:spcPts val="0"/>
                        </a:spcBef>
                        <a:spcAft>
                          <a:spcPts val="0"/>
                        </a:spcAft>
                      </a:pPr>
                      <a:r>
                        <a:rPr lang="en-US" sz="1800" b="1" dirty="0">
                          <a:effectLst/>
                        </a:rPr>
                        <a:t>Minors</a:t>
                      </a:r>
                      <a:r>
                        <a:rPr lang="en-US" sz="1800" dirty="0">
                          <a:effectLst/>
                        </a:rPr>
                        <a:t>: Behaviors that impact the student and their learning or cause disruption to others</a:t>
                      </a:r>
                      <a:endParaRPr lang="en-US" sz="1800" dirty="0">
                        <a:effectLst/>
                        <a:latin typeface="Times New Roman" panose="02020603050405020304" pitchFamily="18" charset="0"/>
                        <a:ea typeface="Times New Roman" panose="02020603050405020304" pitchFamily="18" charset="0"/>
                      </a:endParaRPr>
                    </a:p>
                  </a:txBody>
                  <a:tcPr marL="68580" marR="6858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solidFill>
                      <a:schemeClr val="bg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6825865"/>
                  </a:ext>
                </a:extLst>
              </a:tr>
              <a:tr h="0">
                <a:tc gridSpan="2">
                  <a:txBody>
                    <a:bodyPr/>
                    <a:lstStyle/>
                    <a:p>
                      <a:pPr marL="0" marR="0">
                        <a:spcBef>
                          <a:spcPts val="0"/>
                        </a:spcBef>
                        <a:spcAft>
                          <a:spcPts val="0"/>
                        </a:spcAft>
                      </a:pPr>
                      <a:r>
                        <a:rPr lang="en-US" sz="1600" dirty="0">
                          <a:effectLst/>
                        </a:rPr>
                        <a:t>If chronic (3 in a day), move to Major</a:t>
                      </a:r>
                      <a:endParaRPr lang="en-US" sz="1600" dirty="0">
                        <a:effectLst/>
                        <a:latin typeface="Times New Roman" panose="02020603050405020304" pitchFamily="18" charset="0"/>
                        <a:ea typeface="Times New Roman" panose="02020603050405020304" pitchFamily="18" charset="0"/>
                      </a:endParaRPr>
                    </a:p>
                  </a:txBody>
                  <a:tcPr marL="68580" marR="68580" marT="0" marB="0">
                    <a:lnL w="57150" cap="flat" cmpd="sng" algn="ctr">
                      <a:solidFill>
                        <a:schemeClr val="tx1"/>
                      </a:solidFill>
                      <a:prstDash val="solid"/>
                      <a:round/>
                      <a:headEnd type="none" w="med" len="med"/>
                      <a:tailEnd type="none" w="med" len="med"/>
                    </a:lnL>
                    <a:solidFill>
                      <a:schemeClr val="bg1">
                        <a:lumMod val="85000"/>
                      </a:schemeClr>
                    </a:solidFill>
                  </a:tcPr>
                </a:tc>
                <a:tc hMerge="1">
                  <a:txBody>
                    <a:bodyPr/>
                    <a:lstStyle/>
                    <a:p>
                      <a:endParaRPr lang="en-US"/>
                    </a:p>
                  </a:txBody>
                  <a:tcPr/>
                </a:tc>
                <a:tc rowSpan="2">
                  <a:txBody>
                    <a:bodyPr/>
                    <a:lstStyle/>
                    <a:p>
                      <a:pPr>
                        <a:lnSpc>
                          <a:spcPct val="100000"/>
                        </a:lnSpc>
                      </a:pPr>
                      <a:r>
                        <a:rPr lang="en-US" sz="1400" dirty="0">
                          <a:effectLst/>
                        </a:rPr>
                        <a:t>Initial Responses: The consequence below are intended to support students to be successful in all settings by taking an instructional approach to behavior and responding calmly, supportively, and respectfully. </a:t>
                      </a:r>
                    </a:p>
                    <a:p>
                      <a:pPr>
                        <a:lnSpc>
                          <a:spcPct val="100000"/>
                        </a:lnSpc>
                      </a:pPr>
                      <a:r>
                        <a:rPr lang="en-US" sz="1400" dirty="0">
                          <a:effectLst/>
                        </a:rPr>
                        <a:t>Have a clear sequence of expected responses to support students not meeting expectation:</a:t>
                      </a:r>
                    </a:p>
                    <a:p>
                      <a:pPr marL="182880" lvl="0" indent="-182880">
                        <a:lnSpc>
                          <a:spcPct val="100000"/>
                        </a:lnSpc>
                        <a:buFont typeface="+mj-lt"/>
                        <a:buAutoNum type="arabicPeriod"/>
                      </a:pPr>
                      <a:r>
                        <a:rPr lang="en-US" sz="1400" u="sng" dirty="0">
                          <a:effectLst/>
                        </a:rPr>
                        <a:t>Show empathy</a:t>
                      </a:r>
                      <a:r>
                        <a:rPr lang="en-US" sz="1400" u="none" dirty="0">
                          <a:effectLst/>
                        </a:rPr>
                        <a:t> (e.g., </a:t>
                      </a:r>
                      <a:r>
                        <a:rPr lang="en-US" sz="1400" dirty="0">
                          <a:effectLst/>
                        </a:rPr>
                        <a:t>get down on student’s level, show concern, consider triggers for student. The goal is to support student in making good choices and to create a positive, productive, and safe environment). It is important to assess if the student is able to do what is being asked of him/her (won’t do vs. can’t do).</a:t>
                      </a:r>
                    </a:p>
                    <a:p>
                      <a:pPr marL="182880" lvl="0" indent="-182880">
                        <a:lnSpc>
                          <a:spcPct val="100000"/>
                        </a:lnSpc>
                        <a:buFont typeface="+mj-lt"/>
                        <a:buAutoNum type="arabicPeriod"/>
                      </a:pPr>
                      <a:r>
                        <a:rPr lang="en-US" sz="1400" u="sng" dirty="0">
                          <a:effectLst/>
                        </a:rPr>
                        <a:t>Maintain flow of instruction:</a:t>
                      </a:r>
                      <a:r>
                        <a:rPr lang="en-US" sz="1400" u="none" dirty="0">
                          <a:effectLst/>
                        </a:rPr>
                        <a:t> </a:t>
                      </a:r>
                      <a:r>
                        <a:rPr lang="en-US" sz="1400" dirty="0">
                          <a:effectLst/>
                        </a:rPr>
                        <a:t>tend to students displaying appropriate behavior first.</a:t>
                      </a:r>
                    </a:p>
                    <a:p>
                      <a:pPr marL="182880" lvl="0" indent="-182880">
                        <a:lnSpc>
                          <a:spcPct val="100000"/>
                        </a:lnSpc>
                        <a:buFont typeface="+mj-lt"/>
                        <a:buAutoNum type="arabicPeriod"/>
                      </a:pPr>
                      <a:r>
                        <a:rPr lang="en-US" sz="1400" u="sng" dirty="0">
                          <a:effectLst/>
                        </a:rPr>
                        <a:t>Acknowledge other students</a:t>
                      </a:r>
                      <a:r>
                        <a:rPr lang="en-US" sz="1400" dirty="0">
                          <a:effectLst/>
                        </a:rPr>
                        <a:t> who are meeting expectation: important to show students meeting expectations will get attention rather than inappropriate behavior.</a:t>
                      </a:r>
                    </a:p>
                    <a:p>
                      <a:pPr marL="182880" lvl="0" indent="-182880">
                        <a:lnSpc>
                          <a:spcPct val="100000"/>
                        </a:lnSpc>
                        <a:buFont typeface="+mj-lt"/>
                        <a:buAutoNum type="arabicPeriod"/>
                      </a:pPr>
                      <a:r>
                        <a:rPr lang="en-US" sz="1400" u="sng" dirty="0">
                          <a:effectLst/>
                        </a:rPr>
                        <a:t>Redirect and Reteach: </a:t>
                      </a:r>
                      <a:r>
                        <a:rPr lang="en-US" sz="1400" dirty="0">
                          <a:effectLst/>
                        </a:rPr>
                        <a:t>(prompt) student(s) who are struggling by providing verbal or nonverbal reminders in private (get down on their level and keep language clear, minimal and positive). If consistent behavior, reteach and model expectation for student. **Consider providing choices: provide student with choices to help break behavior chain (e.g. choice of task location, choice of task sequence).</a:t>
                      </a:r>
                    </a:p>
                    <a:p>
                      <a:pPr marL="182880" lvl="0" indent="-182880">
                        <a:lnSpc>
                          <a:spcPct val="100000"/>
                        </a:lnSpc>
                        <a:buFont typeface="+mj-lt"/>
                        <a:buAutoNum type="arabicPeriod"/>
                      </a:pPr>
                      <a:r>
                        <a:rPr lang="en-US" sz="1400" u="sng" dirty="0">
                          <a:effectLst/>
                        </a:rPr>
                        <a:t>Allow time and space </a:t>
                      </a:r>
                      <a:r>
                        <a:rPr lang="en-US" sz="1400" dirty="0">
                          <a:effectLst/>
                        </a:rPr>
                        <a:t>for student to respond to request and re-engage.</a:t>
                      </a:r>
                    </a:p>
                    <a:p>
                      <a:pPr marL="182880" lvl="0" indent="-182880">
                        <a:lnSpc>
                          <a:spcPct val="100000"/>
                        </a:lnSpc>
                        <a:buFont typeface="+mj-lt"/>
                        <a:buAutoNum type="arabicPeriod"/>
                      </a:pPr>
                      <a:r>
                        <a:rPr lang="en-US" sz="1400" u="sng" dirty="0">
                          <a:effectLst/>
                        </a:rPr>
                        <a:t>Recognize/reinforce</a:t>
                      </a:r>
                      <a:r>
                        <a:rPr lang="en-US" sz="1400" dirty="0">
                          <a:effectLst/>
                        </a:rPr>
                        <a:t> student when appropriate behavior is demonstrated/ their behavior has changed </a:t>
                      </a:r>
                    </a:p>
                  </a:txBody>
                  <a:tcPr marL="68580" marR="68580" marT="0" marB="0">
                    <a:lnR w="571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675701274"/>
                  </a:ext>
                </a:extLst>
              </a:tr>
              <a:tr h="0">
                <a:tc>
                  <a:txBody>
                    <a:bodyPr/>
                    <a:lstStyle/>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Argumentative behaviors </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Crawling on floor (negatively impacts learning)</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Distracting behaviors</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Destruction of Property</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Inappropriate language/gestures/ noises</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Inappropriate physical contact (poking/touching, pushing/shoving)</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Inappropriate use of property</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Leaving supervised area</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Lying</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Mimicking behaviors</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Not doing classwork or homework</a:t>
                      </a:r>
                      <a:endParaRPr lang="en-US" sz="1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57150" cap="flat" cmpd="sng" algn="ctr">
                      <a:solidFill>
                        <a:schemeClr val="tx1"/>
                      </a:solidFill>
                      <a:prstDash val="solid"/>
                      <a:round/>
                      <a:headEnd type="none" w="med" len="med"/>
                      <a:tailEnd type="none" w="med" len="med"/>
                    </a:lnL>
                    <a:solidFill>
                      <a:schemeClr val="bg1"/>
                    </a:solidFill>
                  </a:tcPr>
                </a:tc>
                <a:tc>
                  <a:txBody>
                    <a:bodyPr/>
                    <a:lstStyle/>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Consistently not following directions</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Not in line or out of seat</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Non-compliance</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Unprepared</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Not taking responsibility for actions</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Playing with things</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Spitting on others</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Stealing</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Talking out</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Teasing</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Throwing things</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Touching others’ materials</a:t>
                      </a:r>
                      <a:endParaRPr lang="en-US" sz="1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vMerge="1">
                  <a:txBody>
                    <a:bodyPr/>
                    <a:lstStyle/>
                    <a:p>
                      <a:endParaRPr lang="en-US"/>
                    </a:p>
                  </a:txBody>
                  <a:tcPr/>
                </a:tc>
                <a:extLst>
                  <a:ext uri="{0D108BD9-81ED-4DB2-BD59-A6C34878D82A}">
                    <a16:rowId xmlns:a16="http://schemas.microsoft.com/office/drawing/2014/main" val="4307863"/>
                  </a:ext>
                </a:extLst>
              </a:tr>
              <a:tr h="325120">
                <a:tc gridSpan="3">
                  <a:txBody>
                    <a:bodyPr/>
                    <a:lstStyle/>
                    <a:p>
                      <a:pPr marL="0" marR="0">
                        <a:spcBef>
                          <a:spcPts val="0"/>
                        </a:spcBef>
                        <a:spcAft>
                          <a:spcPts val="0"/>
                        </a:spcAft>
                      </a:pPr>
                      <a:r>
                        <a:rPr lang="en-US" sz="1800" b="1" dirty="0">
                          <a:effectLst/>
                        </a:rPr>
                        <a:t>Majors</a:t>
                      </a:r>
                      <a:r>
                        <a:rPr lang="en-US" sz="1800" dirty="0">
                          <a:effectLst/>
                        </a:rPr>
                        <a:t>: Behaviors that impact safety or are illegal</a:t>
                      </a:r>
                      <a:endParaRPr lang="en-US" sz="1800" dirty="0">
                        <a:effectLst/>
                        <a:latin typeface="Times New Roman" panose="02020603050405020304" pitchFamily="18" charset="0"/>
                        <a:ea typeface="Times New Roman" panose="02020603050405020304" pitchFamily="18" charset="0"/>
                      </a:endParaRPr>
                    </a:p>
                  </a:txBody>
                  <a:tcPr marL="68580" marR="6858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solidFill>
                      <a:schemeClr val="bg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0275951"/>
                  </a:ext>
                </a:extLst>
              </a:tr>
              <a:tr h="0">
                <a:tc gridSpan="2">
                  <a:txBody>
                    <a:bodyPr/>
                    <a:lstStyle/>
                    <a:p>
                      <a:pPr marL="0" marR="0">
                        <a:spcBef>
                          <a:spcPts val="0"/>
                        </a:spcBef>
                        <a:spcAft>
                          <a:spcPts val="0"/>
                        </a:spcAft>
                      </a:pPr>
                      <a:r>
                        <a:rPr lang="en-US" sz="1600" dirty="0">
                          <a:effectLst/>
                        </a:rPr>
                        <a:t>Chronic minor behaviors  (3 in a day)</a:t>
                      </a:r>
                      <a:endParaRPr lang="en-US" sz="1600" dirty="0">
                        <a:effectLst/>
                        <a:latin typeface="Times New Roman" panose="02020603050405020304" pitchFamily="18" charset="0"/>
                        <a:ea typeface="Times New Roman" panose="02020603050405020304" pitchFamily="18" charset="0"/>
                      </a:endParaRPr>
                    </a:p>
                  </a:txBody>
                  <a:tcPr marL="68580" marR="68580" marT="0" marB="0">
                    <a:lnL w="57150" cap="flat" cmpd="sng" algn="ctr">
                      <a:solidFill>
                        <a:schemeClr val="tx1"/>
                      </a:solidFill>
                      <a:prstDash val="solid"/>
                      <a:round/>
                      <a:headEnd type="none" w="med" len="med"/>
                      <a:tailEnd type="none" w="med" len="med"/>
                    </a:lnL>
                    <a:solidFill>
                      <a:schemeClr val="bg1">
                        <a:lumMod val="85000"/>
                      </a:schemeClr>
                    </a:solidFill>
                  </a:tcPr>
                </a:tc>
                <a:tc hMerge="1">
                  <a:txBody>
                    <a:bodyPr/>
                    <a:lstStyle/>
                    <a:p>
                      <a:endParaRPr lang="en-US"/>
                    </a:p>
                  </a:txBody>
                  <a:tcPr/>
                </a:tc>
                <a:tc rowSpan="2">
                  <a:txBody>
                    <a:bodyPr/>
                    <a:lstStyle/>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Record offense in Skyward.</a:t>
                      </a:r>
                      <a:r>
                        <a:rPr lang="en-US" sz="1400" kern="1400" baseline="0" dirty="0">
                          <a:effectLst/>
                        </a:rPr>
                        <a:t>  </a:t>
                      </a:r>
                      <a:r>
                        <a:rPr lang="en-US" sz="1400" kern="1400" dirty="0">
                          <a:effectLst/>
                        </a:rPr>
                        <a:t>Set up meeting with student and parent to </a:t>
                      </a:r>
                      <a:r>
                        <a:rPr lang="en-US" sz="1400" b="1" kern="1400" dirty="0">
                          <a:effectLst/>
                        </a:rPr>
                        <a:t>determine a suitable support using the intervention grids and data</a:t>
                      </a:r>
                      <a:r>
                        <a:rPr lang="en-US" sz="1400" kern="1400" dirty="0">
                          <a:effectLst/>
                        </a:rPr>
                        <a:t>.</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If secondary or tertiary supports are implemented with fidelity and given adequate time (document using treatment integrity forms), do not yield desired outcome(s), student support plan should be developed. </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For additional set of three incidents in a trimester or majors: Skyward form completed and administrator may meet with student and parent. Record incident in Skyward.</a:t>
                      </a:r>
                    </a:p>
                    <a:p>
                      <a:pPr marL="182880" marR="0" lvl="0" indent="-182880">
                        <a:lnSpc>
                          <a:spcPct val="100000"/>
                        </a:lnSpc>
                        <a:spcBef>
                          <a:spcPts val="0"/>
                        </a:spcBef>
                        <a:spcAft>
                          <a:spcPts val="0"/>
                        </a:spcAft>
                        <a:buFont typeface="Symbol" panose="05050102010706020507" pitchFamily="18" charset="2"/>
                        <a:buChar char=""/>
                        <a:tabLst>
                          <a:tab pos="228600" algn="l"/>
                        </a:tabLst>
                      </a:pPr>
                      <a:r>
                        <a:rPr lang="en-US" sz="1400" kern="1400" dirty="0">
                          <a:effectLst/>
                        </a:rPr>
                        <a:t>If a crisis situation occurs, office should be called immediately for assistance and move forward according to crisis plan.</a:t>
                      </a:r>
                    </a:p>
                    <a:p>
                      <a:pPr marL="182880" marR="0" lvl="0" indent="-182880">
                        <a:lnSpc>
                          <a:spcPct val="100000"/>
                        </a:lnSpc>
                        <a:spcBef>
                          <a:spcPts val="0"/>
                        </a:spcBef>
                        <a:spcAft>
                          <a:spcPts val="0"/>
                        </a:spcAft>
                        <a:buFont typeface="Symbol" panose="05050102010706020507" pitchFamily="18" charset="2"/>
                        <a:buChar char=""/>
                        <a:tabLst>
                          <a:tab pos="114300" algn="l"/>
                          <a:tab pos="228600" algn="l"/>
                        </a:tabLst>
                      </a:pPr>
                      <a:r>
                        <a:rPr lang="en-US" sz="1400" kern="1400" dirty="0">
                          <a:effectLst/>
                        </a:rPr>
                        <a:t>Administration will follow up with referring teacher to explain response as well as record in skyward.</a:t>
                      </a:r>
                    </a:p>
                    <a:p>
                      <a:pPr marL="0" marR="0">
                        <a:lnSpc>
                          <a:spcPct val="100000"/>
                        </a:lnSpc>
                        <a:spcBef>
                          <a:spcPts val="0"/>
                        </a:spcBef>
                        <a:spcAft>
                          <a:spcPts val="0"/>
                        </a:spcAft>
                        <a:tabLst>
                          <a:tab pos="114300" algn="l"/>
                          <a:tab pos="228600" algn="l"/>
                        </a:tabLst>
                      </a:pPr>
                      <a:r>
                        <a:rPr lang="en-US" sz="1400" b="1" dirty="0">
                          <a:effectLst/>
                        </a:rPr>
                        <a:t>Students with behavior goal/specific Behavior Intervention Plan:</a:t>
                      </a:r>
                    </a:p>
                    <a:p>
                      <a:pPr marL="114300" marR="0" indent="-114300">
                        <a:lnSpc>
                          <a:spcPct val="100000"/>
                        </a:lnSpc>
                        <a:spcBef>
                          <a:spcPts val="0"/>
                        </a:spcBef>
                        <a:spcAft>
                          <a:spcPts val="0"/>
                        </a:spcAft>
                        <a:tabLst>
                          <a:tab pos="114300" algn="l"/>
                        </a:tabLst>
                      </a:pPr>
                      <a:r>
                        <a:rPr lang="en-US" sz="1400" u="sng" dirty="0">
                          <a:effectLst/>
                        </a:rPr>
                        <a:t>Teacher Response:</a:t>
                      </a:r>
                      <a:endParaRPr lang="en-US" sz="1400" dirty="0">
                        <a:effectLst/>
                      </a:endParaRPr>
                    </a:p>
                    <a:p>
                      <a:pPr marL="342900" marR="0" lvl="0" indent="-342900">
                        <a:lnSpc>
                          <a:spcPct val="100000"/>
                        </a:lnSpc>
                        <a:spcBef>
                          <a:spcPts val="0"/>
                        </a:spcBef>
                        <a:spcAft>
                          <a:spcPts val="0"/>
                        </a:spcAft>
                        <a:buFont typeface="Calibri" panose="020F0502020204030204" pitchFamily="34" charset="0"/>
                        <a:buChar char="□"/>
                        <a:tabLst>
                          <a:tab pos="114300" algn="l"/>
                        </a:tabLst>
                      </a:pPr>
                      <a:r>
                        <a:rPr lang="en-US" sz="1400" kern="1400" dirty="0">
                          <a:effectLst/>
                        </a:rPr>
                        <a:t>Behaviors that are specific to the BIP will be documented per the IEP and do not need to be entered into Skyward, </a:t>
                      </a:r>
                      <a:r>
                        <a:rPr lang="en-US" sz="1400" u="sng" kern="1400" dirty="0">
                          <a:effectLst/>
                        </a:rPr>
                        <a:t>UNLESS</a:t>
                      </a:r>
                      <a:r>
                        <a:rPr lang="en-US" sz="1400" kern="1400" dirty="0">
                          <a:effectLst/>
                        </a:rPr>
                        <a:t> support is needed that goes beyond their specific plan</a:t>
                      </a:r>
                      <a:endParaRPr lang="en-US" sz="1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9730910"/>
                  </a:ext>
                </a:extLst>
              </a:tr>
              <a:tr h="0">
                <a:tc>
                  <a:txBody>
                    <a:bodyPr/>
                    <a:lstStyle/>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Actions that cause harm</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Biting </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Bullying</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Cheating</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Elopement (chronic)</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Fighting </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Forgery </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Harassment</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Illegal Substances </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Alcohol</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Drug</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Marijuana </a:t>
                      </a:r>
                    </a:p>
                  </a:txBody>
                  <a:tcPr marL="68580" marR="68580" marT="0" marB="0">
                    <a:lnL w="57150" cap="flat" cmpd="sng" algn="ctr">
                      <a:solidFill>
                        <a:schemeClr val="tx1"/>
                      </a:solidFill>
                      <a:prstDash val="solid"/>
                      <a:round/>
                      <a:headEnd type="none" w="med" len="med"/>
                      <a:tailEnd type="none" w="med" len="med"/>
                    </a:lnL>
                    <a:lnB w="57150" cap="flat" cmpd="sng" algn="ctr">
                      <a:solidFill>
                        <a:schemeClr val="tx1"/>
                      </a:solidFill>
                      <a:prstDash val="solid"/>
                      <a:round/>
                      <a:headEnd type="none" w="med" len="med"/>
                      <a:tailEnd type="none" w="med" len="med"/>
                    </a:lnB>
                    <a:solidFill>
                      <a:schemeClr val="bg1"/>
                    </a:solidFill>
                  </a:tcPr>
                </a:tc>
                <a:tc>
                  <a:txBody>
                    <a:bodyPr/>
                    <a:lstStyle/>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Inappropriate computer use </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Intimidation</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Punching</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Sexual behaviors </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Stealing-Major </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Throwing things </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Vandalizing </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Self-Injurious behaviors</a:t>
                      </a:r>
                    </a:p>
                    <a:p>
                      <a:pPr marL="182880" marR="0" lvl="0" indent="-182880">
                        <a:lnSpc>
                          <a:spcPct val="100000"/>
                        </a:lnSpc>
                        <a:spcBef>
                          <a:spcPts val="0"/>
                        </a:spcBef>
                        <a:spcAft>
                          <a:spcPts val="0"/>
                        </a:spcAft>
                        <a:buFont typeface="Symbol" panose="05050102010706020507" pitchFamily="18" charset="2"/>
                        <a:buChar char=""/>
                      </a:pPr>
                      <a:r>
                        <a:rPr lang="en-US" sz="1400" kern="1400" dirty="0">
                          <a:effectLst/>
                        </a:rPr>
                        <a:t>Weapons</a:t>
                      </a:r>
                    </a:p>
                    <a:p>
                      <a:pPr marL="182880" marR="0" lvl="0" indent="-182880" algn="l" defTabSz="512064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400" kern="1400" dirty="0">
                          <a:effectLst/>
                        </a:rPr>
                        <a:t>Credible threat to do injury to person or property </a:t>
                      </a:r>
                    </a:p>
                    <a:p>
                      <a:pPr marL="182880" marR="0" lvl="0" indent="-182880">
                        <a:lnSpc>
                          <a:spcPct val="100000"/>
                        </a:lnSpc>
                        <a:spcBef>
                          <a:spcPts val="0"/>
                        </a:spcBef>
                        <a:spcAft>
                          <a:spcPts val="0"/>
                        </a:spcAft>
                        <a:buFont typeface="Symbol" panose="05050102010706020507" pitchFamily="18" charset="2"/>
                        <a:buChar char=""/>
                      </a:pPr>
                      <a:r>
                        <a:rPr lang="en-US" sz="1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Tobacco</a:t>
                      </a:r>
                    </a:p>
                  </a:txBody>
                  <a:tcPr marL="68580" marR="68580" marT="0" marB="0">
                    <a:lnB w="5715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3412589524"/>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2695389526"/>
              </p:ext>
            </p:extLst>
          </p:nvPr>
        </p:nvGraphicFramePr>
        <p:xfrm>
          <a:off x="36499800" y="4082695"/>
          <a:ext cx="14173201" cy="21684698"/>
        </p:xfrm>
        <a:graphic>
          <a:graphicData uri="http://schemas.openxmlformats.org/drawingml/2006/table">
            <a:tbl>
              <a:tblPr firstRow="1" firstCol="1" bandRow="1"/>
              <a:tblGrid>
                <a:gridCol w="1897197">
                  <a:extLst>
                    <a:ext uri="{9D8B030D-6E8A-4147-A177-3AD203B41FA5}">
                      <a16:colId xmlns:a16="http://schemas.microsoft.com/office/drawing/2014/main" val="20000"/>
                    </a:ext>
                  </a:extLst>
                </a:gridCol>
                <a:gridCol w="3055803">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gridCol w="3276601">
                  <a:extLst>
                    <a:ext uri="{9D8B030D-6E8A-4147-A177-3AD203B41FA5}">
                      <a16:colId xmlns:a16="http://schemas.microsoft.com/office/drawing/2014/main" val="20004"/>
                    </a:ext>
                  </a:extLst>
                </a:gridCol>
              </a:tblGrid>
              <a:tr h="1125444">
                <a:tc gridSpan="5">
                  <a:txBody>
                    <a:bodyPr/>
                    <a:lstStyle/>
                    <a:p>
                      <a:pPr marL="0" marR="0" algn="ctr">
                        <a:lnSpc>
                          <a:spcPct val="115000"/>
                        </a:lnSpc>
                        <a:spcBef>
                          <a:spcPts val="0"/>
                        </a:spcBef>
                        <a:spcAft>
                          <a:spcPts val="0"/>
                        </a:spcAft>
                      </a:pPr>
                      <a:r>
                        <a:rPr lang="en-US" sz="6600" b="1" dirty="0">
                          <a:effectLst/>
                          <a:latin typeface="Berlin Sans FB" panose="020E0602020502020306" pitchFamily="34" charset="0"/>
                          <a:ea typeface="Calibri"/>
                          <a:cs typeface="Times New Roman"/>
                        </a:rPr>
                        <a:t>Secondary (Tier 2) Interventions</a:t>
                      </a:r>
                    </a:p>
                  </a:txBody>
                  <a:tcPr marL="68580" marR="6858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pPr marL="0" marR="0" algn="ctr">
                        <a:lnSpc>
                          <a:spcPct val="115000"/>
                        </a:lnSpc>
                        <a:spcBef>
                          <a:spcPts val="0"/>
                        </a:spcBef>
                        <a:spcAft>
                          <a:spcPts val="0"/>
                        </a:spcAft>
                      </a:pP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pPr marL="0" marR="0" algn="ctr">
                        <a:lnSpc>
                          <a:spcPct val="115000"/>
                        </a:lnSpc>
                        <a:spcBef>
                          <a:spcPts val="0"/>
                        </a:spcBef>
                        <a:spcAft>
                          <a:spcPts val="0"/>
                        </a:spcAft>
                      </a:pP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0"/>
                  </a:ext>
                </a:extLst>
              </a:tr>
              <a:tr h="617981">
                <a:tc>
                  <a:txBody>
                    <a:bodyPr/>
                    <a:lstStyle/>
                    <a:p>
                      <a:pPr marL="0" marR="0" algn="ctr">
                        <a:lnSpc>
                          <a:spcPct val="80000"/>
                        </a:lnSpc>
                        <a:spcBef>
                          <a:spcPts val="0"/>
                        </a:spcBef>
                        <a:spcAft>
                          <a:spcPts val="0"/>
                        </a:spcAft>
                      </a:pPr>
                      <a:r>
                        <a:rPr lang="en-US" sz="2400" b="1" dirty="0">
                          <a:effectLst/>
                          <a:latin typeface="Cambria" panose="02040503050406030204" pitchFamily="18" charset="0"/>
                          <a:ea typeface="Calibri"/>
                          <a:cs typeface="Times New Roman"/>
                        </a:rPr>
                        <a:t>Support</a:t>
                      </a:r>
                    </a:p>
                  </a:txBody>
                  <a:tcPr marL="68580" marR="68580" marT="0" marB="0">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80000"/>
                        </a:lnSpc>
                        <a:spcBef>
                          <a:spcPts val="0"/>
                        </a:spcBef>
                        <a:spcAft>
                          <a:spcPts val="0"/>
                        </a:spcAft>
                      </a:pPr>
                      <a:r>
                        <a:rPr lang="en-US" sz="2400" b="1" dirty="0">
                          <a:effectLst/>
                          <a:latin typeface="Cambria" panose="02040503050406030204" pitchFamily="18" charset="0"/>
                          <a:ea typeface="Calibri"/>
                          <a:cs typeface="Times New Roman"/>
                        </a:rPr>
                        <a:t>Description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80000"/>
                        </a:lnSpc>
                        <a:spcBef>
                          <a:spcPts val="0"/>
                        </a:spcBef>
                        <a:spcAft>
                          <a:spcPts val="0"/>
                        </a:spcAft>
                      </a:pPr>
                      <a:r>
                        <a:rPr lang="en-US" sz="2400" b="1" dirty="0">
                          <a:effectLst/>
                          <a:latin typeface="Cambria" panose="02040503050406030204" pitchFamily="18" charset="0"/>
                          <a:ea typeface="Calibri"/>
                          <a:cs typeface="Times New Roman"/>
                        </a:rPr>
                        <a:t>Schoolwide Data: Entry Criteria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80000"/>
                        </a:lnSpc>
                        <a:spcBef>
                          <a:spcPts val="0"/>
                        </a:spcBef>
                        <a:spcAft>
                          <a:spcPts val="0"/>
                        </a:spcAft>
                      </a:pPr>
                      <a:r>
                        <a:rPr lang="en-US" sz="2400" b="1" dirty="0">
                          <a:effectLst/>
                          <a:latin typeface="Cambria" panose="02040503050406030204" pitchFamily="18" charset="0"/>
                          <a:ea typeface="Calibri"/>
                          <a:cs typeface="Times New Roman"/>
                        </a:rPr>
                        <a:t>Data to Monitor Progress: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80000"/>
                        </a:lnSpc>
                        <a:spcBef>
                          <a:spcPts val="0"/>
                        </a:spcBef>
                        <a:spcAft>
                          <a:spcPts val="0"/>
                        </a:spcAft>
                      </a:pPr>
                      <a:r>
                        <a:rPr lang="en-US" sz="2400" b="1" dirty="0">
                          <a:effectLst/>
                          <a:latin typeface="Cambria" panose="02040503050406030204" pitchFamily="18" charset="0"/>
                          <a:ea typeface="Calibri"/>
                          <a:cs typeface="Times New Roman"/>
                        </a:rPr>
                        <a:t>Exit Criteria</a:t>
                      </a:r>
                    </a:p>
                  </a:txBody>
                  <a:tcPr marL="68580" marR="68580" marT="0" marB="0">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4654221">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Self-Regulated Strategy Development (SRSD) for Writing</a:t>
                      </a:r>
                    </a:p>
                  </a:txBody>
                  <a:tcPr marL="68580" marR="68580" marT="0" marB="0">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Students engage</a:t>
                      </a:r>
                      <a:r>
                        <a:rPr lang="en-US" sz="1800" baseline="0" dirty="0">
                          <a:effectLst/>
                          <a:latin typeface="Times New Roman" panose="02020603050405020304" pitchFamily="18" charset="0"/>
                          <a:ea typeface="Calibri"/>
                          <a:cs typeface="Times New Roman" panose="02020603050405020304" pitchFamily="18" charset="0"/>
                        </a:rPr>
                        <a:t> in small group strategic intervention focusing on specific writing instruction (e.g., story writing, persuasive writing) using the Self-Regulated Strategies Development approach to help students plan and write. Identified students meet 3-4 days/week for 30-min lessons over 3-6 week period (10-15 lessons). </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00000"/>
                        </a:lnSpc>
                      </a:pPr>
                      <a:r>
                        <a:rPr lang="en-US" sz="1800" kern="1200" dirty="0">
                          <a:solidFill>
                            <a:schemeClr val="tx1"/>
                          </a:solidFill>
                          <a:effectLst/>
                          <a:latin typeface="Times New Roman" panose="02020603050405020304" pitchFamily="18" charset="0"/>
                          <a:ea typeface="+mn-ea"/>
                          <a:cs typeface="Times New Roman" panose="02020603050405020304" pitchFamily="18" charset="0"/>
                        </a:rPr>
                        <a:t>One of more of the following: </a:t>
                      </a:r>
                    </a:p>
                    <a:p>
                      <a:pPr>
                        <a:lnSpc>
                          <a:spcPct val="100000"/>
                        </a:lnSpc>
                      </a:pPr>
                      <a:r>
                        <a:rPr lang="en-US" sz="1800" b="1" kern="1200" dirty="0">
                          <a:solidFill>
                            <a:schemeClr val="tx1"/>
                          </a:solidFill>
                          <a:effectLst/>
                          <a:latin typeface="Times New Roman" panose="02020603050405020304" pitchFamily="18" charset="0"/>
                          <a:ea typeface="+mn-ea"/>
                          <a:cs typeface="Times New Roman" panose="02020603050405020304" pitchFamily="18" charset="0"/>
                        </a:rPr>
                        <a:t>Academic</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a:t>
                      </a:r>
                    </a:p>
                    <a:p>
                      <a:pPr marL="285750" indent="-285750">
                        <a:lnSpc>
                          <a:spcPct val="100000"/>
                        </a:lnSpc>
                        <a:buFont typeface="Wingdings" panose="05000000000000000000" pitchFamily="2" charset="2"/>
                        <a:buChar char="o"/>
                      </a:pPr>
                      <a:r>
                        <a:rPr lang="en-US" sz="1800" kern="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AIMSweb</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intensive</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or strategic level (written expression)</a:t>
                      </a:r>
                    </a:p>
                    <a:p>
                      <a:pPr marL="285750" indent="-285750">
                        <a:lnSpc>
                          <a:spcPct val="100000"/>
                        </a:lnSpc>
                        <a:buFont typeface="Wingdings" panose="05000000000000000000" pitchFamily="2" charset="2"/>
                        <a:buChar char="o"/>
                      </a:pPr>
                      <a:r>
                        <a:rPr lang="en-US" sz="1800" kern="1200" dirty="0">
                          <a:solidFill>
                            <a:schemeClr val="tx1"/>
                          </a:solidFill>
                          <a:effectLst/>
                          <a:latin typeface="Times New Roman" panose="02020603050405020304" pitchFamily="18" charset="0"/>
                          <a:ea typeface="+mn-ea"/>
                          <a:cs typeface="Times New Roman" panose="02020603050405020304" pitchFamily="18" charset="0"/>
                        </a:rPr>
                        <a:t>Two or more missing writing assignments within a grading period </a:t>
                      </a:r>
                    </a:p>
                    <a:p>
                      <a:pPr marL="0" marR="0">
                        <a:lnSpc>
                          <a:spcPct val="100000"/>
                        </a:lnSpc>
                        <a:spcBef>
                          <a:spcPts val="0"/>
                        </a:spcBef>
                        <a:spcAft>
                          <a:spcPts val="0"/>
                        </a:spcAft>
                      </a:pP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00000"/>
                        </a:lnSpc>
                      </a:pPr>
                      <a:r>
                        <a:rPr lang="en-US" sz="1800" b="1" kern="1200" dirty="0">
                          <a:solidFill>
                            <a:schemeClr val="tx1"/>
                          </a:solidFill>
                          <a:effectLst/>
                          <a:latin typeface="Times New Roman" panose="02020603050405020304" pitchFamily="18" charset="0"/>
                          <a:ea typeface="+mn-ea"/>
                          <a:cs typeface="Times New Roman" panose="02020603050405020304" pitchFamily="18" charset="0"/>
                        </a:rPr>
                        <a:t>Student measures</a:t>
                      </a:r>
                      <a:endParaRPr lang="en-US" sz="1800" kern="1200" dirty="0">
                        <a:solidFill>
                          <a:schemeClr val="tx1"/>
                        </a:solidFill>
                        <a:effectLst/>
                        <a:latin typeface="Times New Roman" panose="02020603050405020304" pitchFamily="18" charset="0"/>
                        <a:ea typeface="+mn-ea"/>
                        <a:cs typeface="Times New Roman" panose="02020603050405020304" pitchFamily="18" charset="0"/>
                      </a:endParaRPr>
                    </a:p>
                    <a:p>
                      <a:pPr>
                        <a:lnSpc>
                          <a:spcPct val="100000"/>
                        </a:lnSpc>
                      </a:pPr>
                      <a:r>
                        <a:rPr lang="en-US" sz="1800" kern="1200" dirty="0">
                          <a:solidFill>
                            <a:schemeClr val="tx1"/>
                          </a:solidFill>
                          <a:effectLst/>
                          <a:latin typeface="Times New Roman" panose="02020603050405020304" pitchFamily="18" charset="0"/>
                          <a:ea typeface="+mn-ea"/>
                          <a:cs typeface="Times New Roman" panose="02020603050405020304" pitchFamily="18" charset="0"/>
                        </a:rPr>
                        <a:t>Weekly writing probes scored on quality, total words written, number of writing elements, and correct writing sequences </a:t>
                      </a:r>
                    </a:p>
                    <a:p>
                      <a:pPr algn="ctr">
                        <a:lnSpc>
                          <a:spcPct val="100000"/>
                        </a:lnSpc>
                      </a:pPr>
                      <a:r>
                        <a:rPr lang="en-US" sz="1800" b="1" kern="1200" dirty="0">
                          <a:solidFill>
                            <a:schemeClr val="tx1"/>
                          </a:solidFill>
                          <a:effectLst/>
                          <a:latin typeface="Times New Roman" panose="02020603050405020304" pitchFamily="18" charset="0"/>
                          <a:ea typeface="+mn-ea"/>
                          <a:cs typeface="Times New Roman" panose="02020603050405020304" pitchFamily="18" charset="0"/>
                        </a:rPr>
                        <a:t>AND</a:t>
                      </a:r>
                    </a:p>
                    <a:p>
                      <a:pPr>
                        <a:lnSpc>
                          <a:spcPct val="100000"/>
                        </a:lnSpc>
                      </a:pPr>
                      <a:r>
                        <a:rPr lang="en-US" sz="1800" kern="1200" dirty="0">
                          <a:solidFill>
                            <a:schemeClr val="tx1"/>
                          </a:solidFill>
                          <a:effectLst/>
                          <a:latin typeface="Times New Roman" panose="02020603050405020304" pitchFamily="18" charset="0"/>
                          <a:ea typeface="+mn-ea"/>
                          <a:cs typeface="Times New Roman" panose="02020603050405020304" pitchFamily="18" charset="0"/>
                        </a:rPr>
                        <a:t>Work completion</a:t>
                      </a:r>
                    </a:p>
                    <a:p>
                      <a:pPr>
                        <a:lnSpc>
                          <a:spcPct val="100000"/>
                        </a:lnSpc>
                      </a:pPr>
                      <a:endParaRPr lang="en-US" sz="1800" kern="1200" dirty="0">
                        <a:solidFill>
                          <a:schemeClr val="tx1"/>
                        </a:solidFill>
                        <a:effectLst/>
                        <a:latin typeface="Times New Roman" panose="02020603050405020304" pitchFamily="18" charset="0"/>
                        <a:ea typeface="+mn-ea"/>
                        <a:cs typeface="Times New Roman" panose="02020603050405020304" pitchFamily="18" charset="0"/>
                      </a:endParaRPr>
                    </a:p>
                    <a:p>
                      <a:pPr>
                        <a:lnSpc>
                          <a:spcPct val="100000"/>
                        </a:lnSpc>
                      </a:pPr>
                      <a:r>
                        <a:rPr lang="en-US" sz="1800" b="1" kern="1200" dirty="0">
                          <a:solidFill>
                            <a:schemeClr val="tx1"/>
                          </a:solidFill>
                          <a:effectLst/>
                          <a:latin typeface="Times New Roman" panose="02020603050405020304" pitchFamily="18" charset="0"/>
                          <a:ea typeface="+mn-ea"/>
                          <a:cs typeface="Times New Roman" panose="02020603050405020304" pitchFamily="18" charset="0"/>
                        </a:rPr>
                        <a:t>Treatment integrity</a:t>
                      </a:r>
                      <a:endParaRPr lang="en-US" sz="1800" kern="1200" dirty="0">
                        <a:solidFill>
                          <a:schemeClr val="tx1"/>
                        </a:solidFill>
                        <a:effectLst/>
                        <a:latin typeface="Times New Roman" panose="02020603050405020304" pitchFamily="18" charset="0"/>
                        <a:ea typeface="+mn-ea"/>
                        <a:cs typeface="Times New Roman" panose="02020603050405020304" pitchFamily="18" charset="0"/>
                      </a:endParaRPr>
                    </a:p>
                    <a:p>
                      <a:pPr>
                        <a:lnSpc>
                          <a:spcPct val="100000"/>
                        </a:lnSpc>
                      </a:pPr>
                      <a:r>
                        <a:rPr lang="en-US" sz="1800" kern="1200" dirty="0">
                          <a:solidFill>
                            <a:schemeClr val="tx1"/>
                          </a:solidFill>
                          <a:effectLst/>
                          <a:latin typeface="Times New Roman" panose="02020603050405020304" pitchFamily="18" charset="0"/>
                          <a:ea typeface="+mn-ea"/>
                          <a:cs typeface="Times New Roman" panose="02020603050405020304" pitchFamily="18" charset="0"/>
                        </a:rPr>
                        <a:t>Treatment integrity checklist </a:t>
                      </a:r>
                    </a:p>
                    <a:p>
                      <a:pPr>
                        <a:lnSpc>
                          <a:spcPct val="100000"/>
                        </a:lnSpc>
                      </a:pPr>
                      <a:endParaRPr lang="en-US" sz="1800" kern="1200" dirty="0">
                        <a:solidFill>
                          <a:schemeClr val="tx1"/>
                        </a:solidFill>
                        <a:effectLst/>
                        <a:latin typeface="Times New Roman" panose="02020603050405020304" pitchFamily="18" charset="0"/>
                        <a:ea typeface="+mn-ea"/>
                        <a:cs typeface="Times New Roman" panose="02020603050405020304" pitchFamily="18" charset="0"/>
                      </a:endParaRPr>
                    </a:p>
                    <a:p>
                      <a:pPr>
                        <a:lnSpc>
                          <a:spcPct val="100000"/>
                        </a:lnSpc>
                      </a:pPr>
                      <a:r>
                        <a:rPr lang="en-US" sz="1800" b="1" kern="1200" dirty="0">
                          <a:solidFill>
                            <a:schemeClr val="tx1"/>
                          </a:solidFill>
                          <a:effectLst/>
                          <a:latin typeface="Times New Roman" panose="02020603050405020304" pitchFamily="18" charset="0"/>
                          <a:ea typeface="+mn-ea"/>
                          <a:cs typeface="Times New Roman" panose="02020603050405020304" pitchFamily="18" charset="0"/>
                        </a:rPr>
                        <a:t>Social validity</a:t>
                      </a:r>
                      <a:endParaRPr lang="en-US" sz="1800" kern="1200" dirty="0">
                        <a:solidFill>
                          <a:schemeClr val="tx1"/>
                        </a:solidFill>
                        <a:effectLst/>
                        <a:latin typeface="Times New Roman" panose="02020603050405020304" pitchFamily="18" charset="0"/>
                        <a:ea typeface="+mn-ea"/>
                        <a:cs typeface="Times New Roman" panose="02020603050405020304" pitchFamily="18" charset="0"/>
                      </a:endParaRPr>
                    </a:p>
                    <a:p>
                      <a:pPr>
                        <a:lnSpc>
                          <a:spcPct val="100000"/>
                        </a:lnSpc>
                      </a:pPr>
                      <a:r>
                        <a:rPr lang="en-US" sz="1800" kern="1200" dirty="0">
                          <a:solidFill>
                            <a:schemeClr val="tx1"/>
                          </a:solidFill>
                          <a:effectLst/>
                          <a:latin typeface="Times New Roman" panose="02020603050405020304" pitchFamily="18" charset="0"/>
                          <a:ea typeface="+mn-ea"/>
                          <a:cs typeface="Times New Roman" panose="02020603050405020304" pitchFamily="18" charset="0"/>
                        </a:rPr>
                        <a:t>Teacher: IRP-15 </a:t>
                      </a:r>
                    </a:p>
                    <a:p>
                      <a:pPr>
                        <a:lnSpc>
                          <a:spcPct val="100000"/>
                        </a:lnSpc>
                      </a:pPr>
                      <a:r>
                        <a:rPr lang="en-US" sz="1800" kern="1200" dirty="0">
                          <a:solidFill>
                            <a:schemeClr val="tx1"/>
                          </a:solidFill>
                          <a:effectLst/>
                          <a:latin typeface="Times New Roman" panose="02020603050405020304" pitchFamily="18" charset="0"/>
                          <a:ea typeface="+mn-ea"/>
                          <a:cs typeface="Times New Roman" panose="02020603050405020304" pitchFamily="18" charset="0"/>
                        </a:rPr>
                        <a:t>Student: CIRP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285750" marR="0" indent="-285750">
                        <a:lnSpc>
                          <a:spcPct val="100000"/>
                        </a:lnSpc>
                        <a:spcBef>
                          <a:spcPts val="0"/>
                        </a:spcBef>
                        <a:spcAft>
                          <a:spcPts val="0"/>
                        </a:spcAft>
                        <a:buFont typeface="Wingdings" panose="05000000000000000000" pitchFamily="2" charset="2"/>
                        <a:buChar char="o"/>
                      </a:pPr>
                      <a:r>
                        <a:rPr lang="en-US" sz="1800" dirty="0">
                          <a:effectLst/>
                          <a:latin typeface="Times New Roman" panose="02020603050405020304" pitchFamily="18" charset="0"/>
                          <a:ea typeface="Calibri"/>
                          <a:cs typeface="Times New Roman" panose="02020603050405020304" pitchFamily="18" charset="0"/>
                        </a:rPr>
                        <a:t>Completion of intervention curriculum. Writing goals for increased gains in quality,</a:t>
                      </a:r>
                      <a:r>
                        <a:rPr lang="en-US" sz="1800" baseline="0" dirty="0">
                          <a:effectLst/>
                          <a:latin typeface="Times New Roman" panose="02020603050405020304" pitchFamily="18" charset="0"/>
                          <a:ea typeface="Calibri"/>
                          <a:cs typeface="Times New Roman" panose="02020603050405020304" pitchFamily="18" charset="0"/>
                        </a:rPr>
                        <a:t> number of total words written, writing elements, and correct writing sequence. </a:t>
                      </a:r>
                    </a:p>
                    <a:p>
                      <a:pPr marL="0" marR="0" algn="ctr">
                        <a:lnSpc>
                          <a:spcPct val="100000"/>
                        </a:lnSpc>
                        <a:spcBef>
                          <a:spcPts val="0"/>
                        </a:spcBef>
                        <a:spcAft>
                          <a:spcPts val="0"/>
                        </a:spcAft>
                      </a:pPr>
                      <a:r>
                        <a:rPr lang="en-US" sz="1800" b="1" baseline="0" dirty="0">
                          <a:effectLst/>
                          <a:latin typeface="Times New Roman" panose="02020603050405020304" pitchFamily="18" charset="0"/>
                          <a:ea typeface="Calibri"/>
                          <a:cs typeface="Times New Roman" panose="02020603050405020304" pitchFamily="18" charset="0"/>
                        </a:rPr>
                        <a:t>AND</a:t>
                      </a:r>
                    </a:p>
                    <a:p>
                      <a:pPr marL="285750" marR="0" indent="-285750" algn="l">
                        <a:lnSpc>
                          <a:spcPct val="100000"/>
                        </a:lnSpc>
                        <a:spcBef>
                          <a:spcPts val="0"/>
                        </a:spcBef>
                        <a:spcAft>
                          <a:spcPts val="0"/>
                        </a:spcAft>
                        <a:buFont typeface="Wingdings" panose="05000000000000000000" pitchFamily="2" charset="2"/>
                        <a:buChar char="o"/>
                      </a:pPr>
                      <a:r>
                        <a:rPr lang="en-US" sz="1800" kern="1200" baseline="0" dirty="0">
                          <a:solidFill>
                            <a:schemeClr val="tx1"/>
                          </a:solidFill>
                          <a:effectLst/>
                          <a:latin typeface="Times New Roman" panose="02020603050405020304" pitchFamily="18" charset="0"/>
                          <a:ea typeface="Calibri"/>
                          <a:cs typeface="Times New Roman" panose="02020603050405020304" pitchFamily="18" charset="0"/>
                        </a:rPr>
                        <a:t>Passing</a:t>
                      </a:r>
                      <a:r>
                        <a:rPr lang="en-US" sz="1800" baseline="0" dirty="0">
                          <a:effectLst/>
                          <a:latin typeface="Times New Roman" panose="02020603050405020304" pitchFamily="18" charset="0"/>
                          <a:ea typeface="Calibri"/>
                          <a:cs typeface="Times New Roman" panose="02020603050405020304" pitchFamily="18" charset="0"/>
                        </a:rPr>
                        <a:t> grade on progress report or report card in writing or the academic area of concern</a:t>
                      </a:r>
                    </a:p>
                    <a:p>
                      <a:pPr marL="0" marR="0" indent="0" algn="ctr">
                        <a:lnSpc>
                          <a:spcPct val="100000"/>
                        </a:lnSpc>
                        <a:spcBef>
                          <a:spcPts val="0"/>
                        </a:spcBef>
                        <a:spcAft>
                          <a:spcPts val="0"/>
                        </a:spcAft>
                        <a:buFont typeface="Wingdings" panose="05000000000000000000" pitchFamily="2" charset="2"/>
                        <a:buNone/>
                      </a:pPr>
                      <a:r>
                        <a:rPr lang="en-US" sz="1800" b="1" baseline="0" dirty="0">
                          <a:effectLst/>
                          <a:latin typeface="Times New Roman" panose="02020603050405020304" pitchFamily="18" charset="0"/>
                          <a:ea typeface="Calibri"/>
                          <a:cs typeface="Times New Roman" panose="02020603050405020304" pitchFamily="18" charset="0"/>
                        </a:rPr>
                        <a:t>AND/OR</a:t>
                      </a:r>
                    </a:p>
                    <a:p>
                      <a:pPr marL="285750" marR="0" indent="-285750" algn="l">
                        <a:lnSpc>
                          <a:spcPct val="100000"/>
                        </a:lnSpc>
                        <a:spcBef>
                          <a:spcPts val="0"/>
                        </a:spcBef>
                        <a:spcAft>
                          <a:spcPts val="0"/>
                        </a:spcAft>
                        <a:buFont typeface="Wingdings" panose="05000000000000000000" pitchFamily="2" charset="2"/>
                        <a:buChar char="o"/>
                      </a:pPr>
                      <a:r>
                        <a:rPr lang="en-US" sz="1800" baseline="0" dirty="0">
                          <a:effectLst/>
                          <a:latin typeface="Times New Roman" panose="02020603050405020304" pitchFamily="18" charset="0"/>
                          <a:ea typeface="Calibri"/>
                          <a:cs typeface="Times New Roman" panose="02020603050405020304" pitchFamily="18" charset="0"/>
                        </a:rPr>
                        <a:t>Zero missing assignments in a grading period</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4945109">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Behavior Education Program (BEP) / Check –In,</a:t>
                      </a:r>
                      <a:r>
                        <a:rPr lang="en-US" sz="1800" b="1" baseline="0" dirty="0">
                          <a:effectLst/>
                          <a:latin typeface="Times New Roman" panose="02020603050405020304" pitchFamily="18" charset="0"/>
                          <a:ea typeface="Calibri"/>
                          <a:cs typeface="Times New Roman" panose="02020603050405020304" pitchFamily="18" charset="0"/>
                        </a:rPr>
                        <a:t> </a:t>
                      </a:r>
                      <a:r>
                        <a:rPr lang="en-US" sz="1800" b="1" dirty="0">
                          <a:effectLst/>
                          <a:latin typeface="Times New Roman" panose="02020603050405020304" pitchFamily="18" charset="0"/>
                          <a:ea typeface="Calibri"/>
                          <a:cs typeface="Times New Roman" panose="02020603050405020304" pitchFamily="18" charset="0"/>
                        </a:rPr>
                        <a:t>Check-Out</a:t>
                      </a:r>
                      <a:r>
                        <a:rPr lang="en-US" sz="1800" b="1" baseline="0" dirty="0">
                          <a:effectLst/>
                          <a:latin typeface="Times New Roman" panose="02020603050405020304" pitchFamily="18" charset="0"/>
                          <a:ea typeface="Calibri"/>
                          <a:cs typeface="Times New Roman" panose="02020603050405020304" pitchFamily="18" charset="0"/>
                        </a:rPr>
                        <a:t> (CICO)</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Participating students check in and out with a mentor each day on targeted goals. During check- in, students receive a daily progress report that they take to each class for feedback on their progress meeting the school-wide Ci3T model expectations. Teachers complete the daily progress report and it is reviewed by the mentor and student together at the end of each day. Progress is monitored and shared with parents.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Behavior:</a:t>
                      </a:r>
                    </a:p>
                    <a:p>
                      <a:pPr marL="342900" marR="0" lvl="0" indent="-342900">
                        <a:spcBef>
                          <a:spcPts val="0"/>
                        </a:spcBef>
                        <a:spcAft>
                          <a:spcPts val="0"/>
                        </a:spcAft>
                        <a:buFont typeface="Wingdings" panose="05000000000000000000" pitchFamily="2" charset="2"/>
                        <a:buChar char=""/>
                        <a:tabLst>
                          <a:tab pos="27051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SRSS-E7: Moderate (4-8)</a:t>
                      </a:r>
                    </a:p>
                    <a:p>
                      <a:pPr marL="342900" marR="0" lvl="0" indent="-342900">
                        <a:spcBef>
                          <a:spcPts val="0"/>
                        </a:spcBef>
                        <a:spcAft>
                          <a:spcPts val="0"/>
                        </a:spcAft>
                        <a:buFont typeface="Wingdings" panose="05000000000000000000" pitchFamily="2" charset="2"/>
                        <a:buChar char=""/>
                        <a:tabLst>
                          <a:tab pos="27051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SRSS-I5: Moderate (2-3)</a:t>
                      </a:r>
                    </a:p>
                    <a:p>
                      <a:pPr marL="342900" marR="0" lvl="0" indent="-342900">
                        <a:spcBef>
                          <a:spcPts val="0"/>
                        </a:spcBef>
                        <a:spcAft>
                          <a:spcPts val="0"/>
                        </a:spcAft>
                        <a:buFont typeface="Wingdings" panose="05000000000000000000" pitchFamily="2" charset="2"/>
                        <a:buChar char=""/>
                        <a:tabLst>
                          <a:tab pos="38481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SRSS-E7: High (9-21) </a:t>
                      </a:r>
                    </a:p>
                    <a:p>
                      <a:pPr marL="342900" marR="0" lvl="0" indent="-342900">
                        <a:spcBef>
                          <a:spcPts val="0"/>
                        </a:spcBef>
                        <a:spcAft>
                          <a:spcPts val="0"/>
                        </a:spcAft>
                        <a:buFont typeface="Wingdings" panose="05000000000000000000" pitchFamily="2" charset="2"/>
                        <a:buChar char=""/>
                        <a:tabLst>
                          <a:tab pos="38481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SRSS-I5: High (4-15)</a:t>
                      </a:r>
                    </a:p>
                    <a:p>
                      <a:pPr marL="342900" marR="0" lvl="0" indent="-342900">
                        <a:spcBef>
                          <a:spcPts val="0"/>
                        </a:spcBef>
                        <a:spcAft>
                          <a:spcPts val="0"/>
                        </a:spcAft>
                        <a:buFont typeface="Wingdings" panose="05000000000000000000" pitchFamily="2" charset="2"/>
                        <a:buChar char=""/>
                        <a:tabLst>
                          <a:tab pos="38481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 or more office discipline referrals (ODR) in a 5-week period</a:t>
                      </a:r>
                    </a:p>
                    <a:p>
                      <a:pPr marL="342900" marR="0" lvl="0" indent="-342900">
                        <a:spcBef>
                          <a:spcPts val="0"/>
                        </a:spcBef>
                        <a:spcAft>
                          <a:spcPts val="0"/>
                        </a:spcAft>
                        <a:buFont typeface="Wingdings" panose="05000000000000000000" pitchFamily="2" charset="2"/>
                        <a:buChar char=""/>
                        <a:tabLst>
                          <a:tab pos="32766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 or more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tardies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or absences per quarter</a:t>
                      </a:r>
                    </a:p>
                    <a:p>
                      <a:pPr marL="0" marR="0" algn="ctr">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AND/OR</a:t>
                      </a: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Academic: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Progress report: 1 or more course failures</a:t>
                      </a:r>
                    </a:p>
                    <a:p>
                      <a:pPr marL="342900" marR="0" lvl="0" indent="-342900">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Progress report: Targeted for Growth for academic learning behaviors </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Student measures</a:t>
                      </a:r>
                    </a:p>
                    <a:p>
                      <a:pPr marL="0" marR="0">
                        <a:lnSpc>
                          <a:spcPct val="100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Daily progress reports</a:t>
                      </a:r>
                    </a:p>
                    <a:p>
                      <a:pPr marL="0" marR="0">
                        <a:lnSpc>
                          <a:spcPct val="100000"/>
                        </a:lnSpc>
                        <a:spcBef>
                          <a:spcPts val="0"/>
                        </a:spcBef>
                        <a:spcAft>
                          <a:spcPts val="0"/>
                        </a:spcAft>
                      </a:pPr>
                      <a:endParaRPr lang="en-US" sz="1800" dirty="0">
                        <a:effectLst/>
                        <a:latin typeface="Times New Roman" panose="02020603050405020304" pitchFamily="18" charset="0"/>
                        <a:ea typeface="Calibri"/>
                        <a:cs typeface="Times New Roman" panose="02020603050405020304" pitchFamily="18" charset="0"/>
                      </a:endParaRPr>
                    </a:p>
                    <a:p>
                      <a:pPr marL="0" marR="0">
                        <a:lnSpc>
                          <a:spcPct val="100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Treatment integrity</a:t>
                      </a:r>
                    </a:p>
                    <a:p>
                      <a:pPr marL="0" marR="0">
                        <a:lnSpc>
                          <a:spcPct val="100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Coach completes checklist of all BEP steps and whether they were completed each day (percentage of completion computed)</a:t>
                      </a:r>
                    </a:p>
                    <a:p>
                      <a:pPr marL="0" marR="0">
                        <a:lnSpc>
                          <a:spcPct val="100000"/>
                        </a:lnSpc>
                        <a:spcBef>
                          <a:spcPts val="0"/>
                        </a:spcBef>
                        <a:spcAft>
                          <a:spcPts val="0"/>
                        </a:spcAft>
                      </a:pPr>
                      <a:endParaRPr lang="en-US" sz="1800" dirty="0">
                        <a:effectLst/>
                        <a:latin typeface="Times New Roman" panose="02020603050405020304" pitchFamily="18" charset="0"/>
                        <a:ea typeface="Calibri"/>
                        <a:cs typeface="Times New Roman" panose="02020603050405020304" pitchFamily="18" charset="0"/>
                      </a:endParaRPr>
                    </a:p>
                    <a:p>
                      <a:pPr marL="0" marR="0">
                        <a:lnSpc>
                          <a:spcPct val="100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Social validity</a:t>
                      </a:r>
                    </a:p>
                    <a:p>
                      <a:pPr marL="0" marR="0">
                        <a:lnSpc>
                          <a:spcPct val="100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Teacher: IRP-15</a:t>
                      </a:r>
                    </a:p>
                    <a:p>
                      <a:pPr marL="0" marR="0">
                        <a:lnSpc>
                          <a:spcPct val="100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Student: CIRP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342900" marR="0" lvl="0" indent="-342900">
                        <a:lnSpc>
                          <a:spcPct val="107000"/>
                        </a:lnSpc>
                        <a:spcBef>
                          <a:spcPts val="0"/>
                        </a:spcBef>
                        <a:spcAft>
                          <a:spcPts val="800"/>
                        </a:spcAft>
                        <a:buSzPct val="100000"/>
                        <a:buFont typeface="Wingdings" panose="05000000000000000000" pitchFamily="2" charset="2"/>
                        <a:buChar char="o"/>
                      </a:pPr>
                      <a:r>
                        <a:rPr lang="en-US" sz="1800" kern="1400" dirty="0">
                          <a:solidFill>
                            <a:srgbClr val="000000"/>
                          </a:solidFill>
                          <a:effectLst/>
                          <a:latin typeface="Times New Roman" panose="02020603050405020304" pitchFamily="18" charset="0"/>
                          <a:ea typeface="Wingdings" panose="05000000000000000000" pitchFamily="2" charset="2"/>
                          <a:cs typeface="Times New Roman" panose="02020603050405020304" pitchFamily="18" charset="0"/>
                        </a:rPr>
                        <a:t>SRSS-E7 score: Low (1-3)</a:t>
                      </a:r>
                    </a:p>
                    <a:p>
                      <a:pPr marL="342900" marR="0" lvl="0" indent="-342900">
                        <a:lnSpc>
                          <a:spcPct val="107000"/>
                        </a:lnSpc>
                        <a:spcBef>
                          <a:spcPts val="0"/>
                        </a:spcBef>
                        <a:spcAft>
                          <a:spcPts val="800"/>
                        </a:spcAft>
                        <a:buSzPct val="100000"/>
                        <a:buFont typeface="Wingdings" panose="05000000000000000000" pitchFamily="2" charset="2"/>
                        <a:buChar char="o"/>
                      </a:pPr>
                      <a:r>
                        <a:rPr lang="en-US" sz="1800" kern="1400" dirty="0">
                          <a:solidFill>
                            <a:srgbClr val="000000"/>
                          </a:solidFill>
                          <a:effectLst/>
                          <a:latin typeface="Times New Roman" panose="02020603050405020304" pitchFamily="18" charset="0"/>
                          <a:ea typeface="Wingdings" panose="05000000000000000000" pitchFamily="2" charset="2"/>
                          <a:cs typeface="Times New Roman" panose="02020603050405020304" pitchFamily="18" charset="0"/>
                        </a:rPr>
                        <a:t>SRSS-I5 score: Low (1-2)</a:t>
                      </a:r>
                    </a:p>
                    <a:p>
                      <a:pPr marL="342900" marR="0" lvl="0" indent="-342900">
                        <a:lnSpc>
                          <a:spcPct val="107000"/>
                        </a:lnSpc>
                        <a:spcBef>
                          <a:spcPts val="0"/>
                        </a:spcBef>
                        <a:spcAft>
                          <a:spcPts val="800"/>
                        </a:spcAft>
                        <a:buSzPct val="100000"/>
                        <a:buFont typeface="Wingdings" panose="05000000000000000000" pitchFamily="2" charset="2"/>
                        <a:buChar char="o"/>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With 8 weeks of data, student has made their CICO goal 90% of the time and there have not been any office discipline referrals.  The teacher is then contacted for their opinion about if exiting is appropriate or if CICO should continue. </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5052077">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Behavior-specific praise</a:t>
                      </a:r>
                    </a:p>
                  </a:txBody>
                  <a:tcPr marL="68580" marR="68580" marT="0" marB="0">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Calibri"/>
                          <a:cs typeface="Times New Roman" panose="02020603050405020304" pitchFamily="18" charset="0"/>
                        </a:rPr>
                        <a:t>Behavior-</a:t>
                      </a:r>
                      <a:r>
                        <a:rPr lang="en-US" sz="1800" baseline="0" dirty="0">
                          <a:effectLst/>
                          <a:latin typeface="Times New Roman" panose="02020603050405020304" pitchFamily="18" charset="0"/>
                          <a:ea typeface="Calibri"/>
                          <a:cs typeface="Times New Roman" panose="02020603050405020304" pitchFamily="18" charset="0"/>
                        </a:rPr>
                        <a:t>specific praise (BSP) refers to sincere praise statements that acknowledge the student and reference the specific, desirable behavior being recognized, praising effort (not ability). BSP is most effective when consistently delivered immediately after desired behavior has been performed. Example: “Suzi, great job showing your work on all the division steps.” Non-example: “Good job!”</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nSpc>
                          <a:spcPct val="100000"/>
                        </a:lnSpc>
                        <a:spcBef>
                          <a:spcPts val="0"/>
                        </a:spcBef>
                        <a:spcAft>
                          <a:spcPts val="0"/>
                        </a:spcAft>
                        <a:buFont typeface="Wingdings" panose="05000000000000000000" pitchFamily="2" charset="2"/>
                        <a:buNone/>
                      </a:pPr>
                      <a:r>
                        <a:rPr lang="en-US" sz="1800" b="1" baseline="0" dirty="0">
                          <a:effectLst/>
                          <a:latin typeface="Times New Roman" panose="02020603050405020304" pitchFamily="18" charset="0"/>
                          <a:ea typeface="Calibri"/>
                          <a:cs typeface="Times New Roman" panose="02020603050405020304" pitchFamily="18" charset="0"/>
                        </a:rPr>
                        <a:t>Behavior:</a:t>
                      </a:r>
                    </a:p>
                    <a:p>
                      <a:pPr marL="285750" marR="0" indent="-285750">
                        <a:lnSpc>
                          <a:spcPct val="100000"/>
                        </a:lnSpc>
                        <a:spcBef>
                          <a:spcPts val="0"/>
                        </a:spcBef>
                        <a:spcAft>
                          <a:spcPts val="0"/>
                        </a:spcAft>
                        <a:buFont typeface="Wingdings" panose="05000000000000000000" pitchFamily="2" charset="2"/>
                        <a:buChar char="o"/>
                      </a:pPr>
                      <a:r>
                        <a:rPr lang="en-US" sz="1800" b="0" baseline="0" dirty="0">
                          <a:effectLst/>
                          <a:latin typeface="Times New Roman" panose="02020603050405020304" pitchFamily="18" charset="0"/>
                          <a:ea typeface="Calibri"/>
                          <a:cs typeface="Times New Roman" panose="02020603050405020304" pitchFamily="18" charset="0"/>
                        </a:rPr>
                        <a:t>SRSS-E7: Moderate (4-8)</a:t>
                      </a:r>
                    </a:p>
                    <a:p>
                      <a:pPr marL="285750" marR="0" indent="-285750">
                        <a:lnSpc>
                          <a:spcPct val="100000"/>
                        </a:lnSpc>
                        <a:spcBef>
                          <a:spcPts val="0"/>
                        </a:spcBef>
                        <a:spcAft>
                          <a:spcPts val="0"/>
                        </a:spcAft>
                        <a:buFont typeface="Wingdings" panose="05000000000000000000" pitchFamily="2" charset="2"/>
                        <a:buChar char="o"/>
                      </a:pPr>
                      <a:r>
                        <a:rPr lang="en-US" sz="1800" b="0" baseline="0" dirty="0">
                          <a:effectLst/>
                          <a:latin typeface="Times New Roman" panose="02020603050405020304" pitchFamily="18" charset="0"/>
                          <a:ea typeface="Calibri"/>
                          <a:cs typeface="Times New Roman" panose="02020603050405020304" pitchFamily="18" charset="0"/>
                        </a:rPr>
                        <a:t>SRSS-I5: Moderate (2-3)</a:t>
                      </a:r>
                    </a:p>
                    <a:p>
                      <a:pPr marL="285750" marR="0" indent="-285750">
                        <a:lnSpc>
                          <a:spcPct val="100000"/>
                        </a:lnSpc>
                        <a:spcBef>
                          <a:spcPts val="0"/>
                        </a:spcBef>
                        <a:spcAft>
                          <a:spcPts val="0"/>
                        </a:spcAft>
                        <a:buFont typeface="Wingdings" panose="05000000000000000000" pitchFamily="2" charset="2"/>
                        <a:buChar char="o"/>
                      </a:pPr>
                      <a:r>
                        <a:rPr lang="en-US" sz="1800" b="0" baseline="0" dirty="0">
                          <a:effectLst/>
                          <a:latin typeface="Times New Roman" panose="02020603050405020304" pitchFamily="18" charset="0"/>
                          <a:ea typeface="Calibri"/>
                          <a:cs typeface="Times New Roman" panose="02020603050405020304" pitchFamily="18" charset="0"/>
                        </a:rPr>
                        <a:t>SRSS-E7: High (9-21)</a:t>
                      </a:r>
                    </a:p>
                    <a:p>
                      <a:pPr marL="285750" marR="0" indent="-285750">
                        <a:lnSpc>
                          <a:spcPct val="100000"/>
                        </a:lnSpc>
                        <a:spcBef>
                          <a:spcPts val="0"/>
                        </a:spcBef>
                        <a:spcAft>
                          <a:spcPts val="0"/>
                        </a:spcAft>
                        <a:buFont typeface="Wingdings" panose="05000000000000000000" pitchFamily="2" charset="2"/>
                        <a:buChar char="o"/>
                      </a:pPr>
                      <a:r>
                        <a:rPr lang="en-US" sz="1800" b="0" baseline="0" dirty="0">
                          <a:effectLst/>
                          <a:latin typeface="Times New Roman" panose="02020603050405020304" pitchFamily="18" charset="0"/>
                          <a:ea typeface="Calibri"/>
                          <a:cs typeface="Times New Roman" panose="02020603050405020304" pitchFamily="18" charset="0"/>
                        </a:rPr>
                        <a:t>SRSS-I5: High (4-15)</a:t>
                      </a:r>
                    </a:p>
                    <a:p>
                      <a:pPr marL="285750" marR="0" indent="-285750">
                        <a:lnSpc>
                          <a:spcPct val="100000"/>
                        </a:lnSpc>
                        <a:spcBef>
                          <a:spcPts val="0"/>
                        </a:spcBef>
                        <a:spcAft>
                          <a:spcPts val="0"/>
                        </a:spcAft>
                        <a:buFont typeface="Wingdings" panose="05000000000000000000" pitchFamily="2" charset="2"/>
                        <a:buChar char="o"/>
                      </a:pPr>
                      <a:r>
                        <a:rPr lang="en-US" sz="1800" b="0" baseline="0" dirty="0">
                          <a:effectLst/>
                          <a:latin typeface="Times New Roman" panose="02020603050405020304" pitchFamily="18" charset="0"/>
                          <a:ea typeface="Calibri"/>
                          <a:cs typeface="Times New Roman" panose="02020603050405020304" pitchFamily="18" charset="0"/>
                        </a:rPr>
                        <a:t>2 or more ODRs within a grading period</a:t>
                      </a:r>
                    </a:p>
                    <a:p>
                      <a:pPr marL="0" marR="0" indent="0" algn="ctr">
                        <a:lnSpc>
                          <a:spcPct val="100000"/>
                        </a:lnSpc>
                        <a:spcBef>
                          <a:spcPts val="0"/>
                        </a:spcBef>
                        <a:spcAft>
                          <a:spcPts val="0"/>
                        </a:spcAft>
                        <a:buFont typeface="Wingdings" panose="05000000000000000000" pitchFamily="2" charset="2"/>
                        <a:buNone/>
                      </a:pPr>
                      <a:r>
                        <a:rPr lang="en-US" sz="1800" b="1" baseline="0" dirty="0">
                          <a:effectLst/>
                          <a:latin typeface="Times New Roman" panose="02020603050405020304" pitchFamily="18" charset="0"/>
                          <a:ea typeface="Calibri"/>
                          <a:cs typeface="Times New Roman" panose="02020603050405020304" pitchFamily="18" charset="0"/>
                        </a:rPr>
                        <a:t>AND/OR</a:t>
                      </a:r>
                    </a:p>
                    <a:p>
                      <a:pPr marL="0" marR="0" indent="0" algn="l">
                        <a:lnSpc>
                          <a:spcPct val="100000"/>
                        </a:lnSpc>
                        <a:spcBef>
                          <a:spcPts val="0"/>
                        </a:spcBef>
                        <a:spcAft>
                          <a:spcPts val="0"/>
                        </a:spcAft>
                        <a:buFont typeface="Wingdings" panose="05000000000000000000" pitchFamily="2" charset="2"/>
                        <a:buNone/>
                      </a:pPr>
                      <a:r>
                        <a:rPr lang="en-US" sz="1800" b="1" baseline="0" dirty="0">
                          <a:effectLst/>
                          <a:latin typeface="Times New Roman" panose="02020603050405020304" pitchFamily="18" charset="0"/>
                          <a:ea typeface="Calibri"/>
                          <a:cs typeface="Times New Roman" panose="02020603050405020304" pitchFamily="18" charset="0"/>
                        </a:rPr>
                        <a:t>Academic:</a:t>
                      </a:r>
                    </a:p>
                    <a:p>
                      <a:pPr marL="285750" marR="0" indent="-285750" algn="l">
                        <a:lnSpc>
                          <a:spcPct val="100000"/>
                        </a:lnSpc>
                        <a:spcBef>
                          <a:spcPts val="0"/>
                        </a:spcBef>
                        <a:spcAft>
                          <a:spcPts val="0"/>
                        </a:spcAft>
                        <a:buFont typeface="Wingdings" panose="05000000000000000000" pitchFamily="2" charset="2"/>
                        <a:buChar char="o"/>
                      </a:pPr>
                      <a:r>
                        <a:rPr lang="en-US" sz="1800" b="0" baseline="0" dirty="0">
                          <a:effectLst/>
                          <a:latin typeface="Times New Roman" panose="02020603050405020304" pitchFamily="18" charset="0"/>
                          <a:ea typeface="Calibri"/>
                          <a:cs typeface="Times New Roman" panose="02020603050405020304" pitchFamily="18" charset="0"/>
                        </a:rPr>
                        <a:t>Progress report: Two or more missing assignments within a grading period</a:t>
                      </a:r>
                    </a:p>
                    <a:p>
                      <a:pPr marL="285750" marR="0" indent="-285750" algn="l">
                        <a:lnSpc>
                          <a:spcPct val="100000"/>
                        </a:lnSpc>
                        <a:spcBef>
                          <a:spcPts val="0"/>
                        </a:spcBef>
                        <a:spcAft>
                          <a:spcPts val="0"/>
                        </a:spcAft>
                        <a:buFont typeface="Wingdings" panose="05000000000000000000" pitchFamily="2" charset="2"/>
                        <a:buChar char="o"/>
                      </a:pPr>
                      <a:r>
                        <a:rPr lang="en-US" sz="1800" b="0" baseline="0" dirty="0" err="1">
                          <a:effectLst/>
                          <a:latin typeface="Times New Roman" panose="02020603050405020304" pitchFamily="18" charset="0"/>
                          <a:ea typeface="Calibri"/>
                          <a:cs typeface="Times New Roman" panose="02020603050405020304" pitchFamily="18" charset="0"/>
                        </a:rPr>
                        <a:t>AIMSweb</a:t>
                      </a:r>
                      <a:r>
                        <a:rPr lang="en-US" sz="1800" b="0" baseline="0" dirty="0">
                          <a:effectLst/>
                          <a:latin typeface="Times New Roman" panose="02020603050405020304" pitchFamily="18" charset="0"/>
                          <a:ea typeface="Calibri"/>
                          <a:cs typeface="Times New Roman" panose="02020603050405020304" pitchFamily="18" charset="0"/>
                        </a:rPr>
                        <a:t>: intensive or strategic level math/reading</a:t>
                      </a:r>
                    </a:p>
                    <a:p>
                      <a:pPr marL="285750" marR="0" indent="-285750" algn="l">
                        <a:lnSpc>
                          <a:spcPct val="100000"/>
                        </a:lnSpc>
                        <a:spcBef>
                          <a:spcPts val="0"/>
                        </a:spcBef>
                        <a:spcAft>
                          <a:spcPts val="0"/>
                        </a:spcAft>
                        <a:buFont typeface="Wingdings" panose="05000000000000000000" pitchFamily="2" charset="2"/>
                        <a:buChar char="o"/>
                      </a:pPr>
                      <a:r>
                        <a:rPr lang="en-US" sz="1800" b="0" baseline="0" dirty="0">
                          <a:effectLst/>
                          <a:latin typeface="Times New Roman" panose="02020603050405020304" pitchFamily="18" charset="0"/>
                          <a:ea typeface="Calibri"/>
                          <a:cs typeface="Times New Roman" panose="02020603050405020304" pitchFamily="18" charset="0"/>
                        </a:rPr>
                        <a:t>Progress report: Targeted for growth for academic learning behaviors</a:t>
                      </a:r>
                      <a:endParaRPr lang="en-US" sz="1800" b="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Calibri"/>
                          <a:cs typeface="Times New Roman" panose="02020603050405020304" pitchFamily="18" charset="0"/>
                        </a:rPr>
                        <a:t>Student measures</a:t>
                      </a:r>
                    </a:p>
                    <a:p>
                      <a:pPr marL="0" marR="0">
                        <a:lnSpc>
                          <a:spcPct val="100000"/>
                        </a:lnSpc>
                        <a:spcBef>
                          <a:spcPts val="0"/>
                        </a:spcBef>
                        <a:spcAft>
                          <a:spcPts val="0"/>
                        </a:spcAft>
                      </a:pPr>
                      <a:r>
                        <a:rPr lang="en-US" sz="1800" b="0" dirty="0">
                          <a:effectLst/>
                          <a:latin typeface="Times New Roman" panose="02020603050405020304" pitchFamily="18" charset="0"/>
                          <a:ea typeface="Calibri"/>
                          <a:cs typeface="Times New Roman" panose="02020603050405020304" pitchFamily="18" charset="0"/>
                        </a:rPr>
                        <a:t>Student behavior targeted</a:t>
                      </a:r>
                      <a:r>
                        <a:rPr lang="en-US" sz="1800" b="0" baseline="0" dirty="0">
                          <a:effectLst/>
                          <a:latin typeface="Times New Roman" panose="02020603050405020304" pitchFamily="18" charset="0"/>
                          <a:ea typeface="Calibri"/>
                          <a:cs typeface="Times New Roman" panose="02020603050405020304" pitchFamily="18" charset="0"/>
                        </a:rPr>
                        <a:t> for improvement (e.g. academic engaged time % of intervals, assignment completion, ODRs).</a:t>
                      </a:r>
                    </a:p>
                    <a:p>
                      <a:pPr marL="0" marR="0">
                        <a:lnSpc>
                          <a:spcPct val="100000"/>
                        </a:lnSpc>
                        <a:spcBef>
                          <a:spcPts val="0"/>
                        </a:spcBef>
                        <a:spcAft>
                          <a:spcPts val="0"/>
                        </a:spcAft>
                      </a:pPr>
                      <a:endParaRPr lang="en-US" sz="1800" b="0" baseline="0" dirty="0">
                        <a:effectLst/>
                        <a:latin typeface="Times New Roman" panose="02020603050405020304" pitchFamily="18" charset="0"/>
                        <a:ea typeface="Calibri"/>
                        <a:cs typeface="Times New Roman" panose="02020603050405020304" pitchFamily="18" charset="0"/>
                      </a:endParaRPr>
                    </a:p>
                    <a:p>
                      <a:pPr marL="0" marR="0">
                        <a:lnSpc>
                          <a:spcPct val="100000"/>
                        </a:lnSpc>
                        <a:spcBef>
                          <a:spcPts val="0"/>
                        </a:spcBef>
                        <a:spcAft>
                          <a:spcPts val="0"/>
                        </a:spcAft>
                      </a:pPr>
                      <a:r>
                        <a:rPr lang="en-US" sz="1800" b="1" baseline="0" dirty="0">
                          <a:effectLst/>
                          <a:latin typeface="Times New Roman" panose="02020603050405020304" pitchFamily="18" charset="0"/>
                          <a:ea typeface="Calibri"/>
                          <a:cs typeface="Times New Roman" panose="02020603050405020304" pitchFamily="18" charset="0"/>
                        </a:rPr>
                        <a:t>Treatment integrity</a:t>
                      </a:r>
                      <a:endParaRPr lang="en-US" sz="1800" b="0" baseline="0" dirty="0">
                        <a:effectLst/>
                        <a:latin typeface="Times New Roman" panose="02020603050405020304" pitchFamily="18" charset="0"/>
                        <a:ea typeface="Calibri"/>
                        <a:cs typeface="Times New Roman" panose="02020603050405020304" pitchFamily="18" charset="0"/>
                      </a:endParaRPr>
                    </a:p>
                    <a:p>
                      <a:pPr marL="0" marR="0">
                        <a:lnSpc>
                          <a:spcPct val="100000"/>
                        </a:lnSpc>
                        <a:spcBef>
                          <a:spcPts val="0"/>
                        </a:spcBef>
                        <a:spcAft>
                          <a:spcPts val="0"/>
                        </a:spcAft>
                      </a:pPr>
                      <a:r>
                        <a:rPr lang="en-US" sz="1800" b="0" baseline="0" dirty="0">
                          <a:effectLst/>
                          <a:latin typeface="Times New Roman" panose="02020603050405020304" pitchFamily="18" charset="0"/>
                          <a:ea typeface="Calibri"/>
                          <a:cs typeface="Times New Roman" panose="02020603050405020304" pitchFamily="18" charset="0"/>
                        </a:rPr>
                        <a:t>Treatment integrity checklist</a:t>
                      </a:r>
                    </a:p>
                    <a:p>
                      <a:pPr marL="0" marR="0">
                        <a:lnSpc>
                          <a:spcPct val="100000"/>
                        </a:lnSpc>
                        <a:spcBef>
                          <a:spcPts val="0"/>
                        </a:spcBef>
                        <a:spcAft>
                          <a:spcPts val="0"/>
                        </a:spcAft>
                      </a:pPr>
                      <a:endParaRPr lang="en-US" sz="1800" b="0" baseline="0" dirty="0">
                        <a:effectLst/>
                        <a:latin typeface="Times New Roman" panose="02020603050405020304" pitchFamily="18" charset="0"/>
                        <a:ea typeface="Calibri"/>
                        <a:cs typeface="Times New Roman" panose="02020603050405020304" pitchFamily="18" charset="0"/>
                      </a:endParaRPr>
                    </a:p>
                    <a:p>
                      <a:pPr marL="0" marR="0">
                        <a:lnSpc>
                          <a:spcPct val="100000"/>
                        </a:lnSpc>
                        <a:spcBef>
                          <a:spcPts val="0"/>
                        </a:spcBef>
                        <a:spcAft>
                          <a:spcPts val="0"/>
                        </a:spcAft>
                      </a:pPr>
                      <a:r>
                        <a:rPr lang="en-US" sz="1800" b="1" baseline="0" dirty="0">
                          <a:effectLst/>
                          <a:latin typeface="Times New Roman" panose="02020603050405020304" pitchFamily="18" charset="0"/>
                          <a:ea typeface="Calibri"/>
                          <a:cs typeface="Times New Roman" panose="02020603050405020304" pitchFamily="18" charset="0"/>
                        </a:rPr>
                        <a:t>Social Validity</a:t>
                      </a:r>
                      <a:endParaRPr lang="en-US" sz="1800" b="0" baseline="0" dirty="0">
                        <a:effectLst/>
                        <a:latin typeface="Times New Roman" panose="02020603050405020304" pitchFamily="18" charset="0"/>
                        <a:ea typeface="Calibri"/>
                        <a:cs typeface="Times New Roman" panose="02020603050405020304" pitchFamily="18" charset="0"/>
                      </a:endParaRPr>
                    </a:p>
                    <a:p>
                      <a:pPr marL="0" marR="0">
                        <a:lnSpc>
                          <a:spcPct val="100000"/>
                        </a:lnSpc>
                        <a:spcBef>
                          <a:spcPts val="0"/>
                        </a:spcBef>
                        <a:spcAft>
                          <a:spcPts val="0"/>
                        </a:spcAft>
                      </a:pPr>
                      <a:r>
                        <a:rPr lang="en-US" sz="1800" b="0" baseline="0" dirty="0">
                          <a:effectLst/>
                          <a:latin typeface="Times New Roman" panose="02020603050405020304" pitchFamily="18" charset="0"/>
                          <a:ea typeface="Calibri"/>
                          <a:cs typeface="Times New Roman" panose="02020603050405020304" pitchFamily="18" charset="0"/>
                        </a:rPr>
                        <a:t>Teacher: IRP-15</a:t>
                      </a:r>
                    </a:p>
                    <a:p>
                      <a:pPr marL="0" marR="0">
                        <a:lnSpc>
                          <a:spcPct val="100000"/>
                        </a:lnSpc>
                        <a:spcBef>
                          <a:spcPts val="0"/>
                        </a:spcBef>
                        <a:spcAft>
                          <a:spcPts val="0"/>
                        </a:spcAft>
                      </a:pPr>
                      <a:r>
                        <a:rPr lang="en-US" sz="1800" b="0" baseline="0" dirty="0">
                          <a:effectLst/>
                          <a:latin typeface="Times New Roman" panose="02020603050405020304" pitchFamily="18" charset="0"/>
                          <a:ea typeface="Calibri"/>
                          <a:cs typeface="Times New Roman" panose="02020603050405020304" pitchFamily="18" charset="0"/>
                        </a:rPr>
                        <a:t>Student: student-completed survey</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285750" marR="0" indent="-285750">
                        <a:lnSpc>
                          <a:spcPct val="100000"/>
                        </a:lnSpc>
                        <a:spcBef>
                          <a:spcPts val="0"/>
                        </a:spcBef>
                        <a:spcAft>
                          <a:spcPts val="0"/>
                        </a:spcAft>
                        <a:buFont typeface="Wingdings" panose="05000000000000000000" pitchFamily="2" charset="2"/>
                        <a:buChar char="o"/>
                      </a:pPr>
                      <a:r>
                        <a:rPr lang="en-US" sz="1800" dirty="0">
                          <a:effectLst/>
                          <a:latin typeface="Times New Roman" panose="02020603050405020304" pitchFamily="18" charset="0"/>
                          <a:ea typeface="Calibri"/>
                          <a:cs typeface="Times New Roman" panose="02020603050405020304" pitchFamily="18" charset="0"/>
                        </a:rPr>
                        <a:t>0-1 ODRs in a grading period</a:t>
                      </a:r>
                    </a:p>
                    <a:p>
                      <a:pPr marL="0" marR="0" indent="0" algn="ctr">
                        <a:lnSpc>
                          <a:spcPct val="100000"/>
                        </a:lnSpc>
                        <a:spcBef>
                          <a:spcPts val="0"/>
                        </a:spcBef>
                        <a:spcAft>
                          <a:spcPts val="0"/>
                        </a:spcAft>
                        <a:buFont typeface="Wingdings" panose="05000000000000000000" pitchFamily="2" charset="2"/>
                        <a:buNone/>
                      </a:pPr>
                      <a:r>
                        <a:rPr lang="en-US" sz="1800" b="1" dirty="0">
                          <a:effectLst/>
                          <a:latin typeface="Times New Roman" panose="02020603050405020304" pitchFamily="18" charset="0"/>
                          <a:ea typeface="Calibri"/>
                          <a:cs typeface="Times New Roman" panose="02020603050405020304" pitchFamily="18" charset="0"/>
                        </a:rPr>
                        <a:t>AND</a:t>
                      </a:r>
                    </a:p>
                    <a:p>
                      <a:pPr marL="285750" marR="0" indent="-285750" algn="l">
                        <a:lnSpc>
                          <a:spcPct val="100000"/>
                        </a:lnSpc>
                        <a:spcBef>
                          <a:spcPts val="0"/>
                        </a:spcBef>
                        <a:spcAft>
                          <a:spcPts val="0"/>
                        </a:spcAft>
                        <a:buFont typeface="Wingdings" panose="05000000000000000000" pitchFamily="2" charset="2"/>
                        <a:buChar char="o"/>
                      </a:pPr>
                      <a:r>
                        <a:rPr lang="en-US" sz="1800" dirty="0">
                          <a:effectLst/>
                          <a:latin typeface="Times New Roman" panose="02020603050405020304" pitchFamily="18" charset="0"/>
                          <a:ea typeface="Calibri"/>
                          <a:cs typeface="Times New Roman" panose="02020603050405020304" pitchFamily="18" charset="0"/>
                        </a:rPr>
                        <a:t>Zero</a:t>
                      </a:r>
                      <a:r>
                        <a:rPr lang="en-US" sz="1800" baseline="0" dirty="0">
                          <a:effectLst/>
                          <a:latin typeface="Times New Roman" panose="02020603050405020304" pitchFamily="18" charset="0"/>
                          <a:ea typeface="Calibri"/>
                          <a:cs typeface="Times New Roman" panose="02020603050405020304" pitchFamily="18" charset="0"/>
                        </a:rPr>
                        <a:t> missing assignments in a grading period</a:t>
                      </a:r>
                    </a:p>
                    <a:p>
                      <a:pPr marL="0" marR="0" indent="0" algn="ctr">
                        <a:lnSpc>
                          <a:spcPct val="100000"/>
                        </a:lnSpc>
                        <a:spcBef>
                          <a:spcPts val="0"/>
                        </a:spcBef>
                        <a:spcAft>
                          <a:spcPts val="0"/>
                        </a:spcAft>
                        <a:buFont typeface="Wingdings" panose="05000000000000000000" pitchFamily="2" charset="2"/>
                        <a:buNone/>
                      </a:pPr>
                      <a:r>
                        <a:rPr lang="en-US" sz="1800" b="1" baseline="0" dirty="0">
                          <a:effectLst/>
                          <a:latin typeface="Times New Roman" panose="02020603050405020304" pitchFamily="18" charset="0"/>
                          <a:ea typeface="Calibri"/>
                          <a:cs typeface="Times New Roman" panose="02020603050405020304" pitchFamily="18" charset="0"/>
                        </a:rPr>
                        <a:t>AND</a:t>
                      </a:r>
                    </a:p>
                    <a:p>
                      <a:pPr marL="285750" marR="0" indent="-285750" algn="l">
                        <a:lnSpc>
                          <a:spcPct val="100000"/>
                        </a:lnSpc>
                        <a:spcBef>
                          <a:spcPts val="0"/>
                        </a:spcBef>
                        <a:spcAft>
                          <a:spcPts val="0"/>
                        </a:spcAft>
                        <a:buFont typeface="Wingdings" panose="05000000000000000000" pitchFamily="2" charset="2"/>
                        <a:buChar char="o"/>
                      </a:pPr>
                      <a:r>
                        <a:rPr lang="en-US" sz="1800" baseline="0" dirty="0">
                          <a:effectLst/>
                          <a:latin typeface="Times New Roman" panose="02020603050405020304" pitchFamily="18" charset="0"/>
                          <a:ea typeface="Calibri"/>
                          <a:cs typeface="Times New Roman" panose="02020603050405020304" pitchFamily="18" charset="0"/>
                        </a:rPr>
                        <a:t>SRSS-E7: Low (0-3)</a:t>
                      </a:r>
                    </a:p>
                    <a:p>
                      <a:pPr marL="285750" marR="0" indent="-285750" algn="l">
                        <a:lnSpc>
                          <a:spcPct val="100000"/>
                        </a:lnSpc>
                        <a:spcBef>
                          <a:spcPts val="0"/>
                        </a:spcBef>
                        <a:spcAft>
                          <a:spcPts val="0"/>
                        </a:spcAft>
                        <a:buFont typeface="Wingdings" panose="05000000000000000000" pitchFamily="2" charset="2"/>
                        <a:buChar char="o"/>
                      </a:pPr>
                      <a:r>
                        <a:rPr lang="en-US" sz="1800" baseline="0" dirty="0">
                          <a:effectLst/>
                          <a:latin typeface="Times New Roman" panose="02020603050405020304" pitchFamily="18" charset="0"/>
                          <a:ea typeface="Calibri"/>
                          <a:cs typeface="Times New Roman" panose="02020603050405020304" pitchFamily="18" charset="0"/>
                        </a:rPr>
                        <a:t>SRSS-I5: Low (0-1)</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5289866">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Unit 1: Positive Action Small Groups to Support</a:t>
                      </a:r>
                      <a:r>
                        <a:rPr lang="en-US" sz="1800" b="1"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Thoughts, Actions, Feelings</a:t>
                      </a:r>
                    </a:p>
                  </a:txBody>
                  <a:tcPr marL="68580" marR="68580" marT="0" marB="0">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FFCC"/>
                    </a:solidFill>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 counselor led small group (4-5 students) meets 1-2 times per week for 30 min using the Positive Action Counselor’s Kit Lessons from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Unit 1 Thoughts-Action-Feelings Circle -  Self-concept: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sng" dirty="0">
                          <a:effectLst/>
                          <a:latin typeface="Times New Roman" panose="02020603050405020304" pitchFamily="18" charset="0"/>
                          <a:ea typeface="Times New Roman" panose="02020603050405020304" pitchFamily="18" charset="0"/>
                          <a:cs typeface="Times New Roman" panose="02020603050405020304" pitchFamily="18" charset="0"/>
                        </a:rPr>
                        <a:t>Counselor Lessons 1– 6</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mj-lt"/>
                        <a:buAutoNum type="arabicPeriod"/>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Self-concept</a:t>
                      </a:r>
                    </a:p>
                    <a:p>
                      <a:pPr marL="342900" marR="0" lvl="0" indent="-342900">
                        <a:lnSpc>
                          <a:spcPct val="100000"/>
                        </a:lnSpc>
                        <a:spcBef>
                          <a:spcPts val="0"/>
                        </a:spcBef>
                        <a:spcAft>
                          <a:spcPts val="0"/>
                        </a:spcAft>
                        <a:buFont typeface="+mj-lt"/>
                        <a:buAutoNum type="arabicPeriod"/>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Thoughts, actions, and feelings work in a circle</a:t>
                      </a:r>
                    </a:p>
                    <a:p>
                      <a:pPr marL="342900" marR="0" lvl="0" indent="-342900">
                        <a:lnSpc>
                          <a:spcPct val="100000"/>
                        </a:lnSpc>
                        <a:spcBef>
                          <a:spcPts val="0"/>
                        </a:spcBef>
                        <a:spcAft>
                          <a:spcPts val="0"/>
                        </a:spcAft>
                        <a:buFont typeface="+mj-lt"/>
                        <a:buAutoNum type="arabicPeriod"/>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Thoughts</a:t>
                      </a:r>
                    </a:p>
                    <a:p>
                      <a:pPr marL="342900" marR="0" lvl="0" indent="-342900">
                        <a:lnSpc>
                          <a:spcPct val="100000"/>
                        </a:lnSpc>
                        <a:spcBef>
                          <a:spcPts val="0"/>
                        </a:spcBef>
                        <a:spcAft>
                          <a:spcPts val="0"/>
                        </a:spcAft>
                        <a:buFont typeface="+mj-lt"/>
                        <a:buAutoNum type="arabicPeriod"/>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Actions</a:t>
                      </a:r>
                    </a:p>
                    <a:p>
                      <a:pPr marL="342900" marR="0" lvl="0" indent="-342900">
                        <a:lnSpc>
                          <a:spcPct val="100000"/>
                        </a:lnSpc>
                        <a:spcBef>
                          <a:spcPts val="0"/>
                        </a:spcBef>
                        <a:spcAft>
                          <a:spcPts val="0"/>
                        </a:spcAft>
                        <a:buFont typeface="+mj-lt"/>
                        <a:buAutoNum type="arabicPeriod"/>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Feelings about ourselves</a:t>
                      </a:r>
                    </a:p>
                    <a:p>
                      <a:pPr marL="342900" marR="0" lvl="0" indent="-342900">
                        <a:lnSpc>
                          <a:spcPct val="100000"/>
                        </a:lnSpc>
                        <a:spcBef>
                          <a:spcPts val="0"/>
                        </a:spcBef>
                        <a:spcAft>
                          <a:spcPts val="0"/>
                        </a:spcAft>
                        <a:buFont typeface="+mj-lt"/>
                        <a:buAutoNum type="arabicPeriod"/>
                      </a:pP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Success and happiness</a:t>
                      </a:r>
                    </a:p>
                    <a:p>
                      <a:pPr marL="0" marR="112395">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Assessment to Guide Instruction: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Skills for Success Survey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FFCC"/>
                    </a:solidFill>
                  </a:tcPr>
                </a:tc>
                <a:tc>
                  <a:txBody>
                    <a:bodyPr/>
                    <a:lstStyle/>
                    <a:p>
                      <a:pPr marL="274320" marR="0" lvl="0" indent="-274320">
                        <a:lnSpc>
                          <a:spcPct val="100000"/>
                        </a:lnSpc>
                        <a:spcBef>
                          <a:spcPts val="0"/>
                        </a:spcBef>
                        <a:spcAft>
                          <a:spcPts val="0"/>
                        </a:spcAft>
                        <a:buSzPts val="1200"/>
                        <a:buFont typeface="Wingdings" panose="05000000000000000000" pitchFamily="2" charset="2"/>
                        <a:buChar char=""/>
                      </a:pPr>
                      <a:r>
                        <a:rPr lang="en-US" sz="1800" kern="1400" dirty="0">
                          <a:solidFill>
                            <a:srgbClr val="000000"/>
                          </a:solidFill>
                          <a:effectLst/>
                          <a:latin typeface="Times New Roman" panose="02020603050405020304" pitchFamily="18" charset="0"/>
                          <a:ea typeface="Wingdings" panose="05000000000000000000" pitchFamily="2" charset="2"/>
                          <a:cs typeface="Times New Roman" panose="02020603050405020304" pitchFamily="18" charset="0"/>
                        </a:rPr>
                        <a:t>SRSS-IE data: moderate or high</a:t>
                      </a:r>
                    </a:p>
                    <a:p>
                      <a:pPr marL="274320" marR="0" indent="-274320" algn="ctr">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OR</a:t>
                      </a:r>
                    </a:p>
                    <a:p>
                      <a:pPr marL="274320" marR="0" lvl="0" indent="-274320">
                        <a:lnSpc>
                          <a:spcPct val="100000"/>
                        </a:lnSpc>
                        <a:spcBef>
                          <a:spcPts val="0"/>
                        </a:spcBef>
                        <a:spcAft>
                          <a:spcPts val="0"/>
                        </a:spcAft>
                        <a:buSzPts val="1200"/>
                        <a:buFont typeface="Wingdings" panose="05000000000000000000" pitchFamily="2" charset="2"/>
                        <a:buChar char=""/>
                      </a:pPr>
                      <a:r>
                        <a:rPr lang="en-US" sz="1800" kern="1400" dirty="0">
                          <a:solidFill>
                            <a:srgbClr val="000000"/>
                          </a:solidFill>
                          <a:effectLst/>
                          <a:latin typeface="Times New Roman" panose="02020603050405020304" pitchFamily="18" charset="0"/>
                          <a:ea typeface="Wingdings" panose="05000000000000000000" pitchFamily="2" charset="2"/>
                          <a:cs typeface="Times New Roman" panose="02020603050405020304" pitchFamily="18" charset="0"/>
                        </a:rPr>
                        <a:t>2 or more office discipline referrals for consistent minor behaviors </a:t>
                      </a:r>
                      <a:r>
                        <a:rPr lang="en-US" sz="18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(Persistent low intensity behaviors according to reactive plans).</a:t>
                      </a:r>
                    </a:p>
                    <a:p>
                      <a:pPr marL="274320" marR="0" indent="-274320" algn="ctr">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OR</a:t>
                      </a:r>
                    </a:p>
                    <a:p>
                      <a:pPr marL="274320" marR="0" lvl="0" indent="-274320">
                        <a:lnSpc>
                          <a:spcPct val="100000"/>
                        </a:lnSpc>
                        <a:spcBef>
                          <a:spcPts val="0"/>
                        </a:spcBef>
                        <a:spcAft>
                          <a:spcPts val="0"/>
                        </a:spcAft>
                        <a:buSzPts val="1200"/>
                        <a:buFont typeface="Wingdings" panose="05000000000000000000" pitchFamily="2" charset="2"/>
                        <a:buChar char=""/>
                      </a:pPr>
                      <a:r>
                        <a:rPr lang="en-US" sz="1800" kern="1400" dirty="0">
                          <a:solidFill>
                            <a:srgbClr val="000000"/>
                          </a:solidFill>
                          <a:effectLst/>
                          <a:latin typeface="Times New Roman" panose="02020603050405020304" pitchFamily="18" charset="0"/>
                          <a:ea typeface="Wingdings" panose="05000000000000000000" pitchFamily="2" charset="2"/>
                          <a:cs typeface="Times New Roman" panose="02020603050405020304" pitchFamily="18" charset="0"/>
                        </a:rPr>
                        <a:t>Targeted rating(s) for successful learner behavior on the progress reports over 2 trimesters.</a:t>
                      </a:r>
                    </a:p>
                    <a:p>
                      <a:pPr marL="274320" marR="0" indent="-274320" algn="ctr">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OR</a:t>
                      </a:r>
                    </a:p>
                    <a:p>
                      <a:pPr marL="274320" marR="0" lvl="0" indent="-274320">
                        <a:lnSpc>
                          <a:spcPct val="100000"/>
                        </a:lnSpc>
                        <a:spcBef>
                          <a:spcPts val="0"/>
                        </a:spcBef>
                        <a:spcAft>
                          <a:spcPts val="0"/>
                        </a:spcAft>
                        <a:buSzPts val="1200"/>
                        <a:buFont typeface="Wingdings" panose="05000000000000000000" pitchFamily="2" charset="2"/>
                        <a:buChar char=""/>
                      </a:pPr>
                      <a:r>
                        <a:rPr lang="en-US" sz="1800" kern="1400" dirty="0">
                          <a:solidFill>
                            <a:srgbClr val="000000"/>
                          </a:solidFill>
                          <a:effectLst/>
                          <a:latin typeface="Times New Roman" panose="02020603050405020304" pitchFamily="18" charset="0"/>
                          <a:ea typeface="Wingdings" panose="05000000000000000000" pitchFamily="2" charset="2"/>
                          <a:cs typeface="Times New Roman" panose="02020603050405020304" pitchFamily="18" charset="0"/>
                        </a:rPr>
                        <a:t>Greater than 5 nurse visits in a trimester.</a:t>
                      </a:r>
                    </a:p>
                    <a:p>
                      <a:pPr marL="274320" marR="0" indent="-274320" algn="ctr">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AND</a:t>
                      </a:r>
                    </a:p>
                    <a:p>
                      <a:pPr marL="274320" marR="0" lvl="0" indent="-274320">
                        <a:lnSpc>
                          <a:spcPct val="100000"/>
                        </a:lnSpc>
                        <a:spcBef>
                          <a:spcPts val="0"/>
                        </a:spcBef>
                        <a:spcAft>
                          <a:spcPts val="0"/>
                        </a:spcAft>
                        <a:buSzPts val="1200"/>
                        <a:buFont typeface="Wingdings" panose="05000000000000000000" pitchFamily="2" charset="2"/>
                        <a:buChar char=""/>
                      </a:pPr>
                      <a:r>
                        <a:rPr lang="en-US" sz="1800" kern="1400" dirty="0">
                          <a:solidFill>
                            <a:srgbClr val="000000"/>
                          </a:solidFill>
                          <a:effectLst/>
                          <a:latin typeface="Times New Roman" panose="02020603050405020304" pitchFamily="18" charset="0"/>
                          <a:ea typeface="Wingdings" panose="05000000000000000000" pitchFamily="2" charset="2"/>
                          <a:cs typeface="Times New Roman" panose="02020603050405020304" pitchFamily="18" charset="0"/>
                        </a:rPr>
                        <a:t>Parent/guardian permission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FFCC"/>
                    </a:solidFill>
                  </a:tcPr>
                </a:tc>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Student measures</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Daily report cards (constructed with skills taught in small groups).</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00000"/>
                        </a:lnSpc>
                        <a:spcBef>
                          <a:spcPts val="0"/>
                        </a:spcBef>
                        <a:spcAft>
                          <a:spcPts val="0"/>
                        </a:spcAft>
                      </a:pPr>
                      <a:r>
                        <a:rPr lang="en-US" sz="1800" b="1" u="none" dirty="0">
                          <a:effectLst/>
                          <a:latin typeface="Times New Roman" panose="02020603050405020304" pitchFamily="18" charset="0"/>
                          <a:ea typeface="Times New Roman" panose="02020603050405020304" pitchFamily="18" charset="0"/>
                          <a:cs typeface="Times New Roman" panose="02020603050405020304" pitchFamily="18" charset="0"/>
                        </a:rPr>
                        <a:t>Treatment integrity</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Component checklist for lessons taught (student attendance and participation)</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00000"/>
                        </a:lnSpc>
                        <a:spcBef>
                          <a:spcPts val="0"/>
                        </a:spcBef>
                        <a:spcAft>
                          <a:spcPts val="0"/>
                        </a:spcAft>
                      </a:pPr>
                      <a:r>
                        <a:rPr lang="en-US" sz="1800" b="1" u="none" dirty="0">
                          <a:effectLst/>
                          <a:latin typeface="Times New Roman" panose="02020603050405020304" pitchFamily="18" charset="0"/>
                          <a:ea typeface="Times New Roman" panose="02020603050405020304" pitchFamily="18" charset="0"/>
                          <a:cs typeface="Times New Roman" panose="02020603050405020304" pitchFamily="18" charset="0"/>
                        </a:rPr>
                        <a:t>Social validity</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Teacher-completed rating scale and opened-ended questions</a:t>
                      </a:r>
                    </a:p>
                    <a:p>
                      <a:pPr marL="0" marR="0">
                        <a:lnSpc>
                          <a:spcPct val="100000"/>
                        </a:lnSpc>
                        <a:spcBef>
                          <a:spcPts val="355"/>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Student-completed rating scale and open-ended questions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FFCC"/>
                    </a:solidFill>
                  </a:tcPr>
                </a:tc>
                <a:tc>
                  <a:txBody>
                    <a:bodyPr/>
                    <a:lstStyle/>
                    <a:p>
                      <a:pPr marL="342900" marR="0" lvl="0" indent="-342900">
                        <a:lnSpc>
                          <a:spcPct val="100000"/>
                        </a:lnSpc>
                        <a:spcBef>
                          <a:spcPts val="0"/>
                        </a:spcBef>
                        <a:spcAft>
                          <a:spcPts val="0"/>
                        </a:spcAft>
                        <a:buSzPts val="1200"/>
                        <a:buFont typeface="Wingdings" panose="05000000000000000000" pitchFamily="2" charset="2"/>
                        <a:buChar char=""/>
                      </a:pPr>
                      <a:r>
                        <a:rPr lang="en-US" sz="1800" kern="1400" dirty="0">
                          <a:solidFill>
                            <a:srgbClr val="000000"/>
                          </a:solidFill>
                          <a:effectLst/>
                          <a:latin typeface="Times New Roman" panose="02020603050405020304" pitchFamily="18" charset="0"/>
                          <a:ea typeface="Wingdings" panose="05000000000000000000" pitchFamily="2" charset="2"/>
                          <a:cs typeface="Times New Roman" panose="02020603050405020304" pitchFamily="18" charset="0"/>
                        </a:rPr>
                        <a:t>SRSS-IE low risk at the next screening time point</a:t>
                      </a:r>
                    </a:p>
                    <a:p>
                      <a:pPr marL="0" marR="0" algn="ctr">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OR</a:t>
                      </a:r>
                    </a:p>
                    <a:p>
                      <a:pPr marL="342900" marR="0" lvl="0" indent="-342900">
                        <a:lnSpc>
                          <a:spcPct val="100000"/>
                        </a:lnSpc>
                        <a:spcBef>
                          <a:spcPts val="0"/>
                        </a:spcBef>
                        <a:spcAft>
                          <a:spcPts val="0"/>
                        </a:spcAft>
                        <a:buSzPts val="1200"/>
                        <a:buFont typeface="Wingdings" panose="05000000000000000000" pitchFamily="2" charset="2"/>
                        <a:buChar char=""/>
                      </a:pPr>
                      <a:r>
                        <a:rPr lang="en-US" sz="1800" kern="1400" dirty="0">
                          <a:solidFill>
                            <a:srgbClr val="000000"/>
                          </a:solidFill>
                          <a:effectLst/>
                          <a:latin typeface="Times New Roman" panose="02020603050405020304" pitchFamily="18" charset="0"/>
                          <a:ea typeface="Wingdings" panose="05000000000000000000" pitchFamily="2" charset="2"/>
                          <a:cs typeface="Times New Roman" panose="02020603050405020304" pitchFamily="18" charset="0"/>
                        </a:rPr>
                        <a:t>Achieving 80% or better on daily report card for 3 consecutive weeks</a:t>
                      </a:r>
                    </a:p>
                    <a:p>
                      <a:pPr marL="0" marR="0" algn="ctr">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OR</a:t>
                      </a:r>
                    </a:p>
                    <a:p>
                      <a:pPr marL="342900" marR="0" lvl="0" indent="-342900">
                        <a:lnSpc>
                          <a:spcPct val="100000"/>
                        </a:lnSpc>
                        <a:spcBef>
                          <a:spcPts val="0"/>
                        </a:spcBef>
                        <a:spcAft>
                          <a:spcPts val="0"/>
                        </a:spcAft>
                        <a:buSzPts val="1200"/>
                        <a:buFont typeface="Wingdings" panose="05000000000000000000" pitchFamily="2" charset="2"/>
                        <a:buChar char=""/>
                      </a:pPr>
                      <a:r>
                        <a:rPr lang="en-US" sz="1800" kern="1400" dirty="0">
                          <a:solidFill>
                            <a:srgbClr val="000000"/>
                          </a:solidFill>
                          <a:effectLst/>
                          <a:latin typeface="Times New Roman" panose="02020603050405020304" pitchFamily="18" charset="0"/>
                          <a:ea typeface="Wingdings" panose="05000000000000000000" pitchFamily="2" charset="2"/>
                          <a:cs typeface="Times New Roman" panose="02020603050405020304" pitchFamily="18" charset="0"/>
                        </a:rPr>
                        <a:t>No further office discipline referrals earned for 3 consecutive weeks</a:t>
                      </a:r>
                    </a:p>
                    <a:p>
                      <a:pPr marL="0" marR="0" algn="ctr">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OR</a:t>
                      </a:r>
                    </a:p>
                    <a:p>
                      <a:pPr marL="342900" marR="0" lvl="0" indent="-342900">
                        <a:lnSpc>
                          <a:spcPct val="100000"/>
                        </a:lnSpc>
                        <a:spcBef>
                          <a:spcPts val="0"/>
                        </a:spcBef>
                        <a:spcAft>
                          <a:spcPts val="0"/>
                        </a:spcAft>
                        <a:buSzPts val="1200"/>
                        <a:buFont typeface="Wingdings" panose="05000000000000000000" pitchFamily="2" charset="2"/>
                        <a:buChar char=""/>
                      </a:pPr>
                      <a:r>
                        <a:rPr lang="en-US" sz="1800" kern="1400" dirty="0">
                          <a:solidFill>
                            <a:srgbClr val="000000"/>
                          </a:solidFill>
                          <a:effectLst/>
                          <a:latin typeface="Times New Roman" panose="02020603050405020304" pitchFamily="18" charset="0"/>
                          <a:ea typeface="Wingdings" panose="05000000000000000000" pitchFamily="2" charset="2"/>
                          <a:cs typeface="Times New Roman" panose="02020603050405020304" pitchFamily="18" charset="0"/>
                        </a:rPr>
                        <a:t>Rating other than “Targeted” for successful learner behavior on the next report card</a:t>
                      </a:r>
                    </a:p>
                  </a:txBody>
                  <a:tcPr marL="68580" marR="68580" marT="0" marB="0">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bl>
          </a:graphicData>
        </a:graphic>
      </p:graphicFrame>
      <p:grpSp>
        <p:nvGrpSpPr>
          <p:cNvPr id="2" name="Group 1"/>
          <p:cNvGrpSpPr/>
          <p:nvPr/>
        </p:nvGrpSpPr>
        <p:grpSpPr>
          <a:xfrm rot="554135">
            <a:off x="43404789" y="1127676"/>
            <a:ext cx="6757177" cy="3030472"/>
            <a:chOff x="29136732" y="35105062"/>
            <a:chExt cx="6757177" cy="3030472"/>
          </a:xfrm>
        </p:grpSpPr>
        <p:sp>
          <p:nvSpPr>
            <p:cNvPr id="81" name="Rectangle 80"/>
            <p:cNvSpPr/>
            <p:nvPr/>
          </p:nvSpPr>
          <p:spPr>
            <a:xfrm rot="5834">
              <a:off x="29136732" y="35105062"/>
              <a:ext cx="6757177" cy="3030472"/>
            </a:xfrm>
            <a:prstGeom prst="rect">
              <a:avLst/>
            </a:prstGeom>
            <a:solidFill>
              <a:schemeClr val="bg1"/>
            </a:solidFill>
            <a:ln w="76200">
              <a:solidFill>
                <a:srgbClr val="00B050"/>
              </a:solidFill>
            </a:ln>
            <a:effectLst>
              <a:outerShdw blurRad="88900" dist="190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00"/>
                </a:spcAft>
              </a:pPr>
              <a:r>
                <a:rPr lang="en-US" sz="2800" b="1" dirty="0">
                  <a:solidFill>
                    <a:srgbClr val="00B050"/>
                  </a:solidFill>
                  <a:latin typeface="Berlin Sans FB" panose="020E0602020502020306" pitchFamily="34" charset="0"/>
                </a:rPr>
                <a:t>Lincoln Elementary Ticket</a:t>
              </a:r>
            </a:p>
            <a:p>
              <a:pPr defTabSz="457200">
                <a:spcAft>
                  <a:spcPts val="600"/>
                </a:spcAft>
              </a:pPr>
              <a:r>
                <a:rPr lang="en-US" sz="1600" dirty="0">
                  <a:solidFill>
                    <a:schemeClr val="tx1"/>
                  </a:solidFill>
                  <a:latin typeface="Berlin Sans FB" panose="020E0602020502020306" pitchFamily="34" charset="0"/>
                </a:rPr>
                <a:t>Student: </a:t>
              </a:r>
              <a:r>
                <a:rPr lang="en-US" sz="1600" u="sng" dirty="0">
                  <a:solidFill>
                    <a:schemeClr val="tx1"/>
                  </a:solidFill>
                  <a:latin typeface="Berlin Sans FB" panose="020E0602020502020306" pitchFamily="34" charset="0"/>
                </a:rPr>
                <a:t>										</a:t>
              </a:r>
              <a:r>
                <a:rPr lang="en-US" sz="1600" dirty="0">
                  <a:solidFill>
                    <a:schemeClr val="tx1"/>
                  </a:solidFill>
                  <a:latin typeface="Berlin Sans FB" panose="020E0602020502020306" pitchFamily="34" charset="0"/>
                </a:rPr>
                <a:t> Grade: </a:t>
              </a:r>
              <a:r>
                <a:rPr lang="en-US" sz="1600" u="sng" dirty="0">
                  <a:solidFill>
                    <a:schemeClr val="tx1"/>
                  </a:solidFill>
                  <a:latin typeface="Berlin Sans FB" panose="020E0602020502020306" pitchFamily="34" charset="0"/>
                </a:rPr>
                <a:t>		</a:t>
              </a:r>
              <a:endParaRPr lang="en-US" sz="1600" dirty="0">
                <a:solidFill>
                  <a:schemeClr val="tx1"/>
                </a:solidFill>
                <a:latin typeface="Berlin Sans FB" panose="020E0602020502020306" pitchFamily="34" charset="0"/>
              </a:endParaRPr>
            </a:p>
            <a:p>
              <a:pPr defTabSz="457200">
                <a:spcAft>
                  <a:spcPts val="600"/>
                </a:spcAft>
              </a:pPr>
              <a:r>
                <a:rPr lang="en-US" sz="1600" dirty="0">
                  <a:solidFill>
                    <a:schemeClr val="tx1"/>
                  </a:solidFill>
                  <a:latin typeface="Berlin Sans FB" panose="020E0602020502020306" pitchFamily="34" charset="0"/>
                </a:rPr>
                <a:t>Teacher: </a:t>
              </a:r>
              <a:r>
                <a:rPr lang="en-US" sz="1600" u="sng" dirty="0">
                  <a:solidFill>
                    <a:schemeClr val="tx1"/>
                  </a:solidFill>
                  <a:latin typeface="Berlin Sans FB" panose="020E0602020502020306" pitchFamily="34" charset="0"/>
                </a:rPr>
                <a:t>										</a:t>
              </a:r>
              <a:r>
                <a:rPr lang="en-US" sz="1600" dirty="0">
                  <a:solidFill>
                    <a:schemeClr val="tx1"/>
                  </a:solidFill>
                  <a:latin typeface="Berlin Sans FB" panose="020E0602020502020306" pitchFamily="34" charset="0"/>
                </a:rPr>
                <a:t> Date: </a:t>
              </a:r>
              <a:r>
                <a:rPr lang="en-US" sz="1600" u="sng" dirty="0">
                  <a:solidFill>
                    <a:schemeClr val="tx1"/>
                  </a:solidFill>
                  <a:latin typeface="Berlin Sans FB" panose="020E0602020502020306" pitchFamily="34" charset="0"/>
                </a:rPr>
                <a:t>		</a:t>
              </a:r>
            </a:p>
            <a:p>
              <a:pPr defTabSz="457200">
                <a:spcAft>
                  <a:spcPts val="600"/>
                </a:spcAft>
              </a:pPr>
              <a:r>
                <a:rPr lang="en-US" sz="1600" dirty="0">
                  <a:solidFill>
                    <a:schemeClr val="tx1"/>
                  </a:solidFill>
                  <a:latin typeface="Berlin Sans FB" panose="020E0602020502020306" pitchFamily="34" charset="0"/>
                </a:rPr>
                <a:t>Location: 	□ Classroom 	□ Hallway		□ Cafeteria 	 □ Bathroom</a:t>
              </a:r>
            </a:p>
            <a:p>
              <a:pPr defTabSz="457200">
                <a:spcAft>
                  <a:spcPts val="600"/>
                </a:spcAft>
              </a:pPr>
              <a:r>
                <a:rPr lang="en-US" sz="1600" dirty="0">
                  <a:solidFill>
                    <a:schemeClr val="tx1"/>
                  </a:solidFill>
                  <a:latin typeface="Berlin Sans FB" panose="020E0602020502020306" pitchFamily="34" charset="0"/>
                </a:rPr>
                <a:t>		□ Playground	□ Bus		□ Arrival/ Dismissal	</a:t>
              </a:r>
            </a:p>
            <a:p>
              <a:pPr defTabSz="2528888">
                <a:tabLst>
                  <a:tab pos="6340475" algn="l"/>
                </a:tabLst>
              </a:pPr>
              <a:r>
                <a:rPr lang="en-US" sz="1600" dirty="0">
                  <a:solidFill>
                    <a:schemeClr val="tx1"/>
                  </a:solidFill>
                  <a:latin typeface="Berlin Sans FB" panose="020E0602020502020306" pitchFamily="34" charset="0"/>
                </a:rPr>
                <a:t>I earned this ticket because I met the expectation:</a:t>
              </a:r>
            </a:p>
            <a:p>
              <a:pPr defTabSz="463550"/>
              <a:r>
                <a:rPr lang="en-US" sz="1600" b="1" dirty="0">
                  <a:solidFill>
                    <a:schemeClr val="tx1"/>
                  </a:solidFill>
                  <a:latin typeface="Berlin Sans FB" panose="020E0602020502020306" pitchFamily="34" charset="0"/>
                </a:rPr>
                <a:t>	Be Respectful</a:t>
              </a:r>
            </a:p>
            <a:p>
              <a:pPr defTabSz="463550"/>
              <a:r>
                <a:rPr lang="en-US" sz="1600" b="1" dirty="0">
                  <a:solidFill>
                    <a:schemeClr val="tx1"/>
                  </a:solidFill>
                  <a:latin typeface="Berlin Sans FB" panose="020E0602020502020306" pitchFamily="34" charset="0"/>
                </a:rPr>
                <a:t>	Be Responsible</a:t>
              </a:r>
            </a:p>
            <a:p>
              <a:pPr defTabSz="463550"/>
              <a:r>
                <a:rPr lang="en-US" sz="1600" b="1" dirty="0">
                  <a:solidFill>
                    <a:schemeClr val="tx1"/>
                  </a:solidFill>
                  <a:latin typeface="Berlin Sans FB" panose="020E0602020502020306" pitchFamily="34" charset="0"/>
                </a:rPr>
                <a:t>	Give Best Effort</a:t>
              </a:r>
            </a:p>
          </p:txBody>
        </p:sp>
        <p:pic>
          <p:nvPicPr>
            <p:cNvPr id="82" name="Picture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87323" y="37185674"/>
              <a:ext cx="2152650" cy="847725"/>
            </a:xfrm>
            <a:prstGeom prst="rect">
              <a:avLst/>
            </a:prstGeom>
          </p:spPr>
        </p:pic>
        <p:sp>
          <p:nvSpPr>
            <p:cNvPr id="83" name="Rectangle 82"/>
            <p:cNvSpPr/>
            <p:nvPr/>
          </p:nvSpPr>
          <p:spPr>
            <a:xfrm rot="21538882">
              <a:off x="29430391" y="37317005"/>
              <a:ext cx="177882" cy="13672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21538882">
              <a:off x="29441331" y="37555983"/>
              <a:ext cx="177882" cy="13672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21538882">
              <a:off x="29449458" y="37795562"/>
              <a:ext cx="177882" cy="13672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7601" y="190779"/>
            <a:ext cx="9313042" cy="32766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775" y="145350"/>
            <a:ext cx="3126425" cy="3980705"/>
          </a:xfrm>
          <a:prstGeom prst="rect">
            <a:avLst/>
          </a:prstGeom>
        </p:spPr>
      </p:pic>
      <p:grpSp>
        <p:nvGrpSpPr>
          <p:cNvPr id="7" name="Group 6">
            <a:extLst>
              <a:ext uri="{FF2B5EF4-FFF2-40B4-BE49-F238E27FC236}">
                <a16:creationId xmlns:a16="http://schemas.microsoft.com/office/drawing/2014/main" id="{81D887F5-6202-3F48-A1FD-349B83570A59}"/>
              </a:ext>
            </a:extLst>
          </p:cNvPr>
          <p:cNvGrpSpPr>
            <a:grpSpLocks noChangeAspect="1"/>
          </p:cNvGrpSpPr>
          <p:nvPr/>
        </p:nvGrpSpPr>
        <p:grpSpPr>
          <a:xfrm>
            <a:off x="609600" y="3788664"/>
            <a:ext cx="13813382" cy="10232136"/>
            <a:chOff x="0" y="0"/>
            <a:chExt cx="9144000" cy="6773334"/>
          </a:xfrm>
        </p:grpSpPr>
        <p:sp>
          <p:nvSpPr>
            <p:cNvPr id="45" name="Green Triangle">
              <a:extLst>
                <a:ext uri="{FF2B5EF4-FFF2-40B4-BE49-F238E27FC236}">
                  <a16:creationId xmlns:a16="http://schemas.microsoft.com/office/drawing/2014/main" id="{932699D2-9F6E-6748-A9B8-88AD6F2C924C}"/>
                </a:ext>
              </a:extLst>
            </p:cNvPr>
            <p:cNvSpPr/>
            <p:nvPr/>
          </p:nvSpPr>
          <p:spPr>
            <a:xfrm>
              <a:off x="423333" y="3132668"/>
              <a:ext cx="8297334" cy="3640666"/>
            </a:xfrm>
            <a:prstGeom prst="trapezoid">
              <a:avLst>
                <a:gd name="adj" fmla="val 72862"/>
              </a:avLst>
            </a:prstGeom>
            <a:solidFill>
              <a:srgbClr val="0099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Yellow Triangle">
              <a:extLst>
                <a:ext uri="{FF2B5EF4-FFF2-40B4-BE49-F238E27FC236}">
                  <a16:creationId xmlns:a16="http://schemas.microsoft.com/office/drawing/2014/main" id="{E7BE00AF-19DB-B94D-A8B6-3EFCD53EAD5E}"/>
                </a:ext>
              </a:extLst>
            </p:cNvPr>
            <p:cNvSpPr/>
            <p:nvPr/>
          </p:nvSpPr>
          <p:spPr>
            <a:xfrm>
              <a:off x="3066106" y="1846280"/>
              <a:ext cx="3008769" cy="1286934"/>
            </a:xfrm>
            <a:prstGeom prst="trapezoid">
              <a:avLst>
                <a:gd name="adj" fmla="val 72862"/>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d Triangle">
              <a:extLst>
                <a:ext uri="{FF2B5EF4-FFF2-40B4-BE49-F238E27FC236}">
                  <a16:creationId xmlns:a16="http://schemas.microsoft.com/office/drawing/2014/main" id="{323948F3-2408-534C-B93A-7C82C63D24D8}"/>
                </a:ext>
              </a:extLst>
            </p:cNvPr>
            <p:cNvSpPr/>
            <p:nvPr/>
          </p:nvSpPr>
          <p:spPr>
            <a:xfrm>
              <a:off x="3995596" y="1059255"/>
              <a:ext cx="1134701" cy="787564"/>
            </a:xfrm>
            <a:prstGeom prst="triangle">
              <a:avLst/>
            </a:prstGeom>
            <a:solidFill>
              <a:srgbClr val="FE000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0F2444E6-4593-3F4E-A294-7E789B809D4B}"/>
                </a:ext>
              </a:extLst>
            </p:cNvPr>
            <p:cNvCxnSpPr/>
            <p:nvPr/>
          </p:nvCxnSpPr>
          <p:spPr>
            <a:xfrm>
              <a:off x="1083406" y="5947646"/>
              <a:ext cx="6995160" cy="0"/>
            </a:xfrm>
            <a:prstGeom prst="line">
              <a:avLst/>
            </a:prstGeom>
            <a:ln w="38100">
              <a:solidFill>
                <a:srgbClr val="008C0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432AB19-86DD-A946-90DC-77CB8C07D45E}"/>
                </a:ext>
              </a:extLst>
            </p:cNvPr>
            <p:cNvCxnSpPr/>
            <p:nvPr/>
          </p:nvCxnSpPr>
          <p:spPr>
            <a:xfrm flipH="1">
              <a:off x="3365942" y="6008511"/>
              <a:ext cx="2444" cy="731520"/>
            </a:xfrm>
            <a:prstGeom prst="line">
              <a:avLst/>
            </a:prstGeom>
            <a:ln w="38100">
              <a:solidFill>
                <a:srgbClr val="008C00"/>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F2CE079-6056-0443-94CB-46B14B67E1C3}"/>
                </a:ext>
              </a:extLst>
            </p:cNvPr>
            <p:cNvCxnSpPr/>
            <p:nvPr/>
          </p:nvCxnSpPr>
          <p:spPr>
            <a:xfrm flipH="1">
              <a:off x="5762778" y="6008511"/>
              <a:ext cx="2444" cy="731520"/>
            </a:xfrm>
            <a:prstGeom prst="line">
              <a:avLst/>
            </a:prstGeom>
            <a:ln w="38100">
              <a:solidFill>
                <a:srgbClr val="008C00"/>
              </a:solidFill>
              <a:prstDash val="sysDot"/>
            </a:ln>
          </p:spPr>
          <p:style>
            <a:lnRef idx="1">
              <a:schemeClr val="accent1"/>
            </a:lnRef>
            <a:fillRef idx="0">
              <a:schemeClr val="accent1"/>
            </a:fillRef>
            <a:effectRef idx="0">
              <a:schemeClr val="accent1"/>
            </a:effectRef>
            <a:fontRef idx="minor">
              <a:schemeClr val="tx1"/>
            </a:fontRef>
          </p:style>
        </p:cxnSp>
        <p:sp>
          <p:nvSpPr>
            <p:cNvPr id="51" name="Domains">
              <a:extLst>
                <a:ext uri="{FF2B5EF4-FFF2-40B4-BE49-F238E27FC236}">
                  <a16:creationId xmlns:a16="http://schemas.microsoft.com/office/drawing/2014/main" id="{292E52A5-8AF9-D145-B26F-882378EA3169}"/>
                </a:ext>
              </a:extLst>
            </p:cNvPr>
            <p:cNvSpPr txBox="1"/>
            <p:nvPr/>
          </p:nvSpPr>
          <p:spPr>
            <a:xfrm>
              <a:off x="423333" y="5983180"/>
              <a:ext cx="8297334" cy="776030"/>
            </a:xfrm>
            <a:prstGeom prst="rect">
              <a:avLst/>
            </a:prstGeom>
            <a:noFill/>
            <a:ln>
              <a:noFill/>
            </a:ln>
          </p:spPr>
          <p:txBody>
            <a:bodyPr wrap="square">
              <a:spAutoFit/>
            </a:bodyPr>
            <a:lstStyle/>
            <a:p>
              <a:pPr>
                <a:tabLst>
                  <a:tab pos="2393950" algn="ctr"/>
                  <a:tab pos="4352925" algn="ctr"/>
                  <a:tab pos="6113463" algn="ctr"/>
                  <a:tab pos="7981950" algn="ctr"/>
                  <a:tab pos="9940925" algn="ctr"/>
                </a:tabLst>
                <a:defRPr/>
              </a:pPr>
              <a:r>
                <a:rPr lang="en-US" sz="4400" b="1" dirty="0">
                  <a:solidFill>
                    <a:prstClr val="white"/>
                  </a:solidFill>
                  <a:effectLst>
                    <a:outerShdw blurRad="38100" dist="38100" dir="2700000" algn="tl">
                      <a:srgbClr val="000000">
                        <a:alpha val="43137"/>
                      </a:srgbClr>
                    </a:outerShdw>
                  </a:effectLst>
                  <a:cs typeface="Arial" charset="0"/>
                </a:rPr>
                <a:t>	Academic	</a:t>
              </a:r>
              <a:r>
                <a:rPr lang="en-US" sz="2200" b="1" dirty="0">
                  <a:solidFill>
                    <a:prstClr val="white"/>
                  </a:solidFill>
                  <a:effectLst>
                    <a:outerShdw blurRad="38100" dist="38100" dir="2700000" algn="tl">
                      <a:srgbClr val="000000">
                        <a:alpha val="43137"/>
                      </a:srgbClr>
                    </a:outerShdw>
                  </a:effectLst>
                  <a:cs typeface="Arial" charset="0"/>
                </a:rPr>
                <a:t>◇</a:t>
              </a:r>
              <a:r>
                <a:rPr lang="en-US" sz="4400" b="1" dirty="0">
                  <a:solidFill>
                    <a:prstClr val="white"/>
                  </a:solidFill>
                  <a:effectLst>
                    <a:outerShdw blurRad="38100" dist="38100" dir="2700000" algn="tl">
                      <a:srgbClr val="000000">
                        <a:alpha val="43137"/>
                      </a:srgbClr>
                    </a:outerShdw>
                  </a:effectLst>
                  <a:cs typeface="Arial" charset="0"/>
                </a:rPr>
                <a:t>	Behavioral	</a:t>
              </a:r>
              <a:r>
                <a:rPr lang="en-US" sz="2200" b="1" dirty="0">
                  <a:solidFill>
                    <a:prstClr val="white"/>
                  </a:solidFill>
                  <a:effectLst>
                    <a:outerShdw blurRad="38100" dist="38100" dir="2700000" algn="tl">
                      <a:srgbClr val="000000">
                        <a:alpha val="43137"/>
                      </a:srgbClr>
                    </a:outerShdw>
                  </a:effectLst>
                  <a:cs typeface="Arial" charset="0"/>
                </a:rPr>
                <a:t>◇</a:t>
              </a:r>
              <a:r>
                <a:rPr lang="en-US" sz="4400" b="1" dirty="0">
                  <a:solidFill>
                    <a:prstClr val="white"/>
                  </a:solidFill>
                  <a:effectLst>
                    <a:outerShdw blurRad="38100" dist="38100" dir="2700000" algn="tl">
                      <a:srgbClr val="000000">
                        <a:alpha val="43137"/>
                      </a:srgbClr>
                    </a:outerShdw>
                  </a:effectLst>
                  <a:cs typeface="Arial" charset="0"/>
                </a:rPr>
                <a:t>	Social</a:t>
              </a:r>
            </a:p>
            <a:p>
              <a:pPr>
                <a:lnSpc>
                  <a:spcPct val="50000"/>
                </a:lnSpc>
                <a:tabLst>
                  <a:tab pos="2339975" algn="ctr"/>
                  <a:tab pos="6113463" algn="ctr"/>
                  <a:tab pos="9940925" algn="ctr"/>
                </a:tabLst>
                <a:defRPr/>
              </a:pPr>
              <a:r>
                <a:rPr lang="en-US" sz="4400" dirty="0">
                  <a:solidFill>
                    <a:schemeClr val="tx1">
                      <a:lumMod val="85000"/>
                      <a:lumOff val="15000"/>
                    </a:schemeClr>
                  </a:solidFill>
                  <a:cs typeface="Arial" charset="0"/>
                </a:rPr>
                <a:t>	</a:t>
              </a:r>
              <a:r>
                <a:rPr lang="en-US" sz="3200" dirty="0">
                  <a:solidFill>
                    <a:schemeClr val="tx1">
                      <a:lumMod val="85000"/>
                      <a:lumOff val="15000"/>
                    </a:schemeClr>
                  </a:solidFill>
                  <a:cs typeface="Arial" charset="0"/>
                </a:rPr>
                <a:t>Validated Curricula	PBIS Framework	Validated Curricula</a:t>
              </a:r>
              <a:endParaRPr lang="en-US" sz="4400" dirty="0">
                <a:solidFill>
                  <a:schemeClr val="tx1">
                    <a:lumMod val="85000"/>
                    <a:lumOff val="15000"/>
                  </a:schemeClr>
                </a:solidFill>
                <a:cs typeface="Arial" charset="0"/>
              </a:endParaRPr>
            </a:p>
          </p:txBody>
        </p:sp>
        <p:sp>
          <p:nvSpPr>
            <p:cNvPr id="52" name="Goal 3">
              <a:extLst>
                <a:ext uri="{FF2B5EF4-FFF2-40B4-BE49-F238E27FC236}">
                  <a16:creationId xmlns:a16="http://schemas.microsoft.com/office/drawing/2014/main" id="{44C561E4-801C-7949-B8DC-8EF318223F17}"/>
                </a:ext>
              </a:extLst>
            </p:cNvPr>
            <p:cNvSpPr/>
            <p:nvPr/>
          </p:nvSpPr>
          <p:spPr>
            <a:xfrm flipH="1">
              <a:off x="5640572" y="805649"/>
              <a:ext cx="3485321" cy="914400"/>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fontAlgn="base">
                <a:spcBef>
                  <a:spcPct val="0"/>
                </a:spcBef>
                <a:spcAft>
                  <a:spcPct val="0"/>
                </a:spcAft>
              </a:pPr>
              <a:r>
                <a:rPr lang="en-US" sz="2800" b="1" u="sng" dirty="0">
                  <a:solidFill>
                    <a:schemeClr val="bg2"/>
                  </a:solidFill>
                </a:rPr>
                <a:t>Goal: Reduce Harm</a:t>
              </a:r>
            </a:p>
            <a:p>
              <a:pPr fontAlgn="base">
                <a:spcBef>
                  <a:spcPct val="0"/>
                </a:spcBef>
                <a:spcAft>
                  <a:spcPct val="0"/>
                </a:spcAft>
              </a:pPr>
              <a:r>
                <a:rPr lang="en-US" sz="2800" b="1" dirty="0">
                  <a:solidFill>
                    <a:schemeClr val="bg1"/>
                  </a:solidFill>
                </a:rPr>
                <a:t>Specialized individual systems</a:t>
              </a:r>
              <a:br>
                <a:rPr lang="en-US" sz="2800" b="1" dirty="0">
                  <a:solidFill>
                    <a:schemeClr val="bg1"/>
                  </a:solidFill>
                </a:rPr>
              </a:br>
              <a:r>
                <a:rPr lang="en-US" sz="2800" b="1" dirty="0">
                  <a:solidFill>
                    <a:schemeClr val="bg1"/>
                  </a:solidFill>
                </a:rPr>
                <a:t>       for students with high risk</a:t>
              </a:r>
            </a:p>
          </p:txBody>
        </p:sp>
        <p:sp>
          <p:nvSpPr>
            <p:cNvPr id="53" name="Goal 2">
              <a:extLst>
                <a:ext uri="{FF2B5EF4-FFF2-40B4-BE49-F238E27FC236}">
                  <a16:creationId xmlns:a16="http://schemas.microsoft.com/office/drawing/2014/main" id="{EADBB632-C531-614E-B393-B57A876DAB85}"/>
                </a:ext>
              </a:extLst>
            </p:cNvPr>
            <p:cNvSpPr/>
            <p:nvPr/>
          </p:nvSpPr>
          <p:spPr>
            <a:xfrm rot="10800000" flipH="1" flipV="1">
              <a:off x="13625" y="1858317"/>
              <a:ext cx="3072384" cy="914400"/>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horz" wrap="square" lIns="91440" rtlCol="0" anchor="ctr"/>
            <a:lstStyle/>
            <a:p>
              <a:pPr fontAlgn="base">
                <a:spcBef>
                  <a:spcPct val="0"/>
                </a:spcBef>
                <a:spcAft>
                  <a:spcPct val="0"/>
                </a:spcAft>
              </a:pPr>
              <a:r>
                <a:rPr lang="en-US" sz="2800" b="1" u="sng" dirty="0">
                  <a:solidFill>
                    <a:schemeClr val="bg2"/>
                  </a:solidFill>
                  <a:cs typeface="Arial" charset="0"/>
                </a:rPr>
                <a:t>Goal: Reverse Harm</a:t>
              </a:r>
            </a:p>
            <a:p>
              <a:pPr fontAlgn="base">
                <a:spcBef>
                  <a:spcPct val="0"/>
                </a:spcBef>
                <a:spcAft>
                  <a:spcPct val="0"/>
                </a:spcAft>
              </a:pPr>
              <a:r>
                <a:rPr lang="en-US" sz="2800" b="1" dirty="0">
                  <a:solidFill>
                    <a:schemeClr val="bg1"/>
                  </a:solidFill>
                  <a:cs typeface="Arial" charset="0"/>
                </a:rPr>
                <a:t>Specialized group systems </a:t>
              </a:r>
            </a:p>
            <a:p>
              <a:pPr fontAlgn="base">
                <a:spcBef>
                  <a:spcPct val="0"/>
                </a:spcBef>
                <a:spcAft>
                  <a:spcPct val="0"/>
                </a:spcAft>
              </a:pPr>
              <a:r>
                <a:rPr lang="en-US" sz="2800" b="1" dirty="0">
                  <a:solidFill>
                    <a:schemeClr val="bg1"/>
                  </a:solidFill>
                  <a:cs typeface="Arial" charset="0"/>
                </a:rPr>
                <a:t>for students at risk</a:t>
              </a:r>
              <a:endParaRPr lang="en-US" sz="2800" dirty="0">
                <a:solidFill>
                  <a:schemeClr val="bg1"/>
                </a:solidFill>
              </a:endParaRPr>
            </a:p>
          </p:txBody>
        </p:sp>
        <p:sp>
          <p:nvSpPr>
            <p:cNvPr id="54" name="Goal 1">
              <a:extLst>
                <a:ext uri="{FF2B5EF4-FFF2-40B4-BE49-F238E27FC236}">
                  <a16:creationId xmlns:a16="http://schemas.microsoft.com/office/drawing/2014/main" id="{368D1970-6C5B-A54D-9339-AEFC10688FC5}"/>
                </a:ext>
              </a:extLst>
            </p:cNvPr>
            <p:cNvSpPr/>
            <p:nvPr/>
          </p:nvSpPr>
          <p:spPr>
            <a:xfrm flipH="1">
              <a:off x="5314152" y="3740744"/>
              <a:ext cx="3813048" cy="914400"/>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fontAlgn="base">
                <a:spcBef>
                  <a:spcPct val="0"/>
                </a:spcBef>
                <a:spcAft>
                  <a:spcPct val="0"/>
                </a:spcAft>
              </a:pPr>
              <a:r>
                <a:rPr lang="en-US" sz="2800" b="1" u="sng" dirty="0">
                  <a:solidFill>
                    <a:schemeClr val="bg2"/>
                  </a:solidFill>
                </a:rPr>
                <a:t>Goal: Prevent Harm</a:t>
              </a:r>
            </a:p>
            <a:p>
              <a:pPr fontAlgn="base">
                <a:spcBef>
                  <a:spcPct val="0"/>
                </a:spcBef>
                <a:spcAft>
                  <a:spcPct val="0"/>
                </a:spcAft>
              </a:pPr>
              <a:r>
                <a:rPr lang="en-US" sz="2800" b="1" dirty="0">
                  <a:solidFill>
                    <a:schemeClr val="bg1"/>
                  </a:solidFill>
                </a:rPr>
                <a:t>School/classroom-wide systems for all students, staff, &amp; settings</a:t>
              </a:r>
            </a:p>
          </p:txBody>
        </p:sp>
        <p:sp>
          <p:nvSpPr>
            <p:cNvPr id="55" name="Tier 3">
              <a:extLst>
                <a:ext uri="{FF2B5EF4-FFF2-40B4-BE49-F238E27FC236}">
                  <a16:creationId xmlns:a16="http://schemas.microsoft.com/office/drawing/2014/main" id="{33A113BA-C9D1-ED48-8024-A1FF1599277E}"/>
                </a:ext>
              </a:extLst>
            </p:cNvPr>
            <p:cNvSpPr txBox="1">
              <a:spLocks noChangeArrowheads="1"/>
            </p:cNvSpPr>
            <p:nvPr/>
          </p:nvSpPr>
          <p:spPr bwMode="auto">
            <a:xfrm>
              <a:off x="2667000" y="1126204"/>
              <a:ext cx="3810000"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algn="ctr" eaLnBrk="1" fontAlgn="base" hangingPunct="1">
                <a:spcBef>
                  <a:spcPct val="0"/>
                </a:spcBef>
                <a:spcAft>
                  <a:spcPct val="0"/>
                </a:spcAft>
              </a:pPr>
              <a:r>
                <a:rPr lang="en-US" sz="4000" b="1" dirty="0">
                  <a:ln w="3175">
                    <a:solidFill>
                      <a:schemeClr val="bg1">
                        <a:alpha val="70000"/>
                      </a:schemeClr>
                    </a:solidFill>
                  </a:ln>
                  <a:solidFill>
                    <a:prstClr val="black"/>
                  </a:solidFill>
                </a:rPr>
                <a:t>Tier 3</a:t>
              </a:r>
            </a:p>
            <a:p>
              <a:pPr algn="ctr" eaLnBrk="1" fontAlgn="base" hangingPunct="1">
                <a:lnSpc>
                  <a:spcPct val="75000"/>
                </a:lnSpc>
                <a:spcBef>
                  <a:spcPct val="0"/>
                </a:spcBef>
                <a:spcAft>
                  <a:spcPct val="0"/>
                </a:spcAft>
              </a:pPr>
              <a:r>
                <a:rPr lang="en-US" sz="4000" b="1" dirty="0">
                  <a:ln w="3175">
                    <a:solidFill>
                      <a:schemeClr val="bg1">
                        <a:alpha val="70000"/>
                      </a:schemeClr>
                    </a:solidFill>
                  </a:ln>
                  <a:solidFill>
                    <a:prstClr val="black"/>
                  </a:solidFill>
                </a:rPr>
                <a:t>Tertiary Prevention  (</a:t>
              </a:r>
              <a:r>
                <a:rPr lang="en-US" sz="4000" b="1" dirty="0">
                  <a:ln w="3175">
                    <a:solidFill>
                      <a:schemeClr val="bg1">
                        <a:alpha val="70000"/>
                      </a:schemeClr>
                    </a:solidFill>
                  </a:ln>
                  <a:solidFill>
                    <a:prstClr val="black"/>
                  </a:solidFill>
                  <a:cs typeface="Arial" panose="020B0604020202020204" pitchFamily="34" charset="0"/>
                </a:rPr>
                <a:t>≈5%</a:t>
              </a:r>
              <a:r>
                <a:rPr lang="en-US" sz="4000" b="1" dirty="0">
                  <a:ln w="3175">
                    <a:solidFill>
                      <a:schemeClr val="bg1">
                        <a:alpha val="70000"/>
                      </a:schemeClr>
                    </a:solidFill>
                  </a:ln>
                  <a:solidFill>
                    <a:prstClr val="black"/>
                  </a:solidFill>
                </a:rPr>
                <a:t>)</a:t>
              </a:r>
            </a:p>
          </p:txBody>
        </p:sp>
        <p:sp>
          <p:nvSpPr>
            <p:cNvPr id="56" name="Tier 2">
              <a:extLst>
                <a:ext uri="{FF2B5EF4-FFF2-40B4-BE49-F238E27FC236}">
                  <a16:creationId xmlns:a16="http://schemas.microsoft.com/office/drawing/2014/main" id="{A5866E73-73A7-8F43-82A3-23A925DE64B9}"/>
                </a:ext>
              </a:extLst>
            </p:cNvPr>
            <p:cNvSpPr txBox="1">
              <a:spLocks noChangeArrowheads="1"/>
            </p:cNvSpPr>
            <p:nvPr/>
          </p:nvSpPr>
          <p:spPr bwMode="auto">
            <a:xfrm>
              <a:off x="2453442" y="2320326"/>
              <a:ext cx="4237117" cy="1164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algn="ctr" eaLnBrk="1" fontAlgn="base" hangingPunct="1">
                <a:spcBef>
                  <a:spcPct val="0"/>
                </a:spcBef>
                <a:spcAft>
                  <a:spcPct val="0"/>
                </a:spcAft>
              </a:pPr>
              <a:r>
                <a:rPr lang="en-US" sz="4000" b="1" dirty="0">
                  <a:ln w="3175">
                    <a:solidFill>
                      <a:schemeClr val="bg1"/>
                    </a:solidFill>
                  </a:ln>
                  <a:solidFill>
                    <a:prstClr val="black"/>
                  </a:solidFill>
                </a:rPr>
                <a:t>Tier 2</a:t>
              </a:r>
            </a:p>
            <a:p>
              <a:pPr algn="ctr" eaLnBrk="1" fontAlgn="base" hangingPunct="1">
                <a:lnSpc>
                  <a:spcPct val="85000"/>
                </a:lnSpc>
                <a:spcBef>
                  <a:spcPct val="0"/>
                </a:spcBef>
                <a:spcAft>
                  <a:spcPct val="0"/>
                </a:spcAft>
              </a:pPr>
              <a:r>
                <a:rPr lang="en-US" sz="4000" b="1" dirty="0">
                  <a:ln w="3175">
                    <a:solidFill>
                      <a:schemeClr val="bg1"/>
                    </a:solidFill>
                  </a:ln>
                  <a:solidFill>
                    <a:prstClr val="black"/>
                  </a:solidFill>
                </a:rPr>
                <a:t>Secondary Prevention (</a:t>
              </a:r>
              <a:r>
                <a:rPr lang="en-US" sz="4000" b="1" dirty="0">
                  <a:ln w="3175">
                    <a:solidFill>
                      <a:schemeClr val="bg1"/>
                    </a:solidFill>
                  </a:ln>
                  <a:solidFill>
                    <a:prstClr val="black"/>
                  </a:solidFill>
                  <a:cs typeface="Arial" panose="020B0604020202020204" pitchFamily="34" charset="0"/>
                </a:rPr>
                <a:t>≈15%</a:t>
              </a:r>
              <a:r>
                <a:rPr lang="en-US" sz="4000" b="1" dirty="0">
                  <a:ln w="3175">
                    <a:solidFill>
                      <a:schemeClr val="bg1"/>
                    </a:solidFill>
                  </a:ln>
                  <a:solidFill>
                    <a:prstClr val="black"/>
                  </a:solidFill>
                </a:rPr>
                <a:t>) </a:t>
              </a:r>
            </a:p>
          </p:txBody>
        </p:sp>
        <p:sp>
          <p:nvSpPr>
            <p:cNvPr id="57" name="Tier 1">
              <a:extLst>
                <a:ext uri="{FF2B5EF4-FFF2-40B4-BE49-F238E27FC236}">
                  <a16:creationId xmlns:a16="http://schemas.microsoft.com/office/drawing/2014/main" id="{DDBEE66E-73D5-014E-BFE8-F4694F219099}"/>
                </a:ext>
              </a:extLst>
            </p:cNvPr>
            <p:cNvSpPr txBox="1">
              <a:spLocks noChangeArrowheads="1"/>
            </p:cNvSpPr>
            <p:nvPr/>
          </p:nvSpPr>
          <p:spPr bwMode="auto">
            <a:xfrm>
              <a:off x="2476500" y="4600925"/>
              <a:ext cx="41910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algn="ctr" eaLnBrk="1" fontAlgn="base" hangingPunct="1">
                <a:spcBef>
                  <a:spcPct val="0"/>
                </a:spcBef>
                <a:spcAft>
                  <a:spcPct val="0"/>
                </a:spcAft>
              </a:pPr>
              <a:r>
                <a:rPr lang="en-US" sz="4000" b="1" dirty="0">
                  <a:ln w="3175">
                    <a:solidFill>
                      <a:schemeClr val="bg1">
                        <a:alpha val="70000"/>
                      </a:schemeClr>
                    </a:solidFill>
                  </a:ln>
                  <a:solidFill>
                    <a:prstClr val="black"/>
                  </a:solidFill>
                  <a:effectLst/>
                </a:rPr>
                <a:t>Tier 1</a:t>
              </a:r>
            </a:p>
            <a:p>
              <a:pPr algn="ctr" eaLnBrk="1" fontAlgn="base" hangingPunct="1">
                <a:spcBef>
                  <a:spcPct val="0"/>
                </a:spcBef>
                <a:spcAft>
                  <a:spcPct val="0"/>
                </a:spcAft>
              </a:pPr>
              <a:r>
                <a:rPr lang="en-US" sz="4000" b="1" dirty="0">
                  <a:ln w="3175">
                    <a:solidFill>
                      <a:schemeClr val="bg1">
                        <a:alpha val="70000"/>
                      </a:schemeClr>
                    </a:solidFill>
                  </a:ln>
                  <a:solidFill>
                    <a:prstClr val="black"/>
                  </a:solidFill>
                  <a:effectLst/>
                </a:rPr>
                <a:t>Primary Prevention (</a:t>
              </a:r>
              <a:r>
                <a:rPr lang="en-US" sz="4000" b="1" dirty="0">
                  <a:ln w="3175">
                    <a:solidFill>
                      <a:schemeClr val="bg1">
                        <a:alpha val="70000"/>
                      </a:schemeClr>
                    </a:solidFill>
                  </a:ln>
                  <a:solidFill>
                    <a:prstClr val="black"/>
                  </a:solidFill>
                  <a:cs typeface="Arial" panose="020B0604020202020204" pitchFamily="34" charset="0"/>
                </a:rPr>
                <a:t>≈80%</a:t>
              </a:r>
              <a:r>
                <a:rPr lang="en-US" sz="4000" b="1" dirty="0">
                  <a:ln w="3175">
                    <a:solidFill>
                      <a:schemeClr val="bg1">
                        <a:alpha val="70000"/>
                      </a:schemeClr>
                    </a:solidFill>
                  </a:ln>
                  <a:solidFill>
                    <a:prstClr val="black"/>
                  </a:solidFill>
                  <a:effectLst/>
                </a:rPr>
                <a:t>) </a:t>
              </a:r>
            </a:p>
          </p:txBody>
        </p:sp>
        <p:sp>
          <p:nvSpPr>
            <p:cNvPr id="58" name="Reference">
              <a:extLst>
                <a:ext uri="{FF2B5EF4-FFF2-40B4-BE49-F238E27FC236}">
                  <a16:creationId xmlns:a16="http://schemas.microsoft.com/office/drawing/2014/main" id="{AF7CE11F-1508-514C-A8BB-F7B91DB9B3A1}"/>
                </a:ext>
              </a:extLst>
            </p:cNvPr>
            <p:cNvSpPr txBox="1"/>
            <p:nvPr/>
          </p:nvSpPr>
          <p:spPr>
            <a:xfrm>
              <a:off x="2812851" y="395891"/>
              <a:ext cx="3518298" cy="366728"/>
            </a:xfrm>
            <a:prstGeom prst="rect">
              <a:avLst/>
            </a:prstGeom>
            <a:noFill/>
          </p:spPr>
          <p:txBody>
            <a:bodyPr wrap="none" rtlCol="0">
              <a:spAutoFit/>
            </a:bodyPr>
            <a:lstStyle/>
            <a:p>
              <a:r>
                <a:rPr lang="en-US" sz="3000" dirty="0"/>
                <a:t>(Lane, </a:t>
              </a:r>
              <a:r>
                <a:rPr lang="en-US" sz="3000" dirty="0" err="1"/>
                <a:t>Kalberg</a:t>
              </a:r>
              <a:r>
                <a:rPr lang="en-US" sz="3000" dirty="0"/>
                <a:t>, &amp; </a:t>
              </a:r>
              <a:r>
                <a:rPr lang="en-US" sz="3000" dirty="0" err="1"/>
                <a:t>Menzies</a:t>
              </a:r>
              <a:r>
                <a:rPr lang="en-US" sz="3000" dirty="0"/>
                <a:t>, 2009)</a:t>
              </a:r>
            </a:p>
          </p:txBody>
        </p:sp>
        <p:sp>
          <p:nvSpPr>
            <p:cNvPr id="59" name="Title">
              <a:extLst>
                <a:ext uri="{FF2B5EF4-FFF2-40B4-BE49-F238E27FC236}">
                  <a16:creationId xmlns:a16="http://schemas.microsoft.com/office/drawing/2014/main" id="{C78860CF-324D-7B4E-9BA5-375D574E0B93}"/>
                </a:ext>
              </a:extLst>
            </p:cNvPr>
            <p:cNvSpPr txBox="1">
              <a:spLocks noChangeArrowheads="1"/>
            </p:cNvSpPr>
            <p:nvPr/>
          </p:nvSpPr>
          <p:spPr bwMode="auto">
            <a:xfrm>
              <a:off x="0" y="0"/>
              <a:ext cx="9144000" cy="800219"/>
            </a:xfrm>
            <a:prstGeom prst="rect">
              <a:avLst/>
            </a:prstGeom>
            <a:noFill/>
            <a:ln>
              <a:noFill/>
            </a:ln>
            <a:extLst/>
          </p:spPr>
          <p:txBody>
            <a:bodyPr wrap="square">
              <a:noAutofit/>
            </a:bodyPr>
            <a:lstStyle>
              <a:lvl1pPr eaLnBrk="0" hangingPunct="0">
                <a:defRPr>
                  <a:solidFill>
                    <a:schemeClr val="tx1"/>
                  </a:solidFill>
                  <a:latin typeface="Calibri" pitchFamily="-109" charset="0"/>
                  <a:cs typeface="Arial" charset="0"/>
                </a:defRPr>
              </a:lvl1pPr>
              <a:lvl2pPr marL="742950" indent="-285750" eaLnBrk="0" hangingPunct="0">
                <a:defRPr>
                  <a:solidFill>
                    <a:schemeClr val="tx1"/>
                  </a:solidFill>
                  <a:latin typeface="Calibri" pitchFamily="-109" charset="0"/>
                  <a:cs typeface="Arial" charset="0"/>
                </a:defRPr>
              </a:lvl2pPr>
              <a:lvl3pPr marL="1143000" indent="-228600" eaLnBrk="0" hangingPunct="0">
                <a:defRPr>
                  <a:solidFill>
                    <a:schemeClr val="tx1"/>
                  </a:solidFill>
                  <a:latin typeface="Calibri" pitchFamily="-109" charset="0"/>
                  <a:cs typeface="Arial" charset="0"/>
                </a:defRPr>
              </a:lvl3pPr>
              <a:lvl4pPr marL="1600200" indent="-228600" eaLnBrk="0" hangingPunct="0">
                <a:defRPr>
                  <a:solidFill>
                    <a:schemeClr val="tx1"/>
                  </a:solidFill>
                  <a:latin typeface="Calibri" pitchFamily="-109" charset="0"/>
                  <a:cs typeface="Arial" charset="0"/>
                </a:defRPr>
              </a:lvl4pPr>
              <a:lvl5pPr marL="2057400" indent="-228600" eaLnBrk="0" hangingPunct="0">
                <a:defRPr>
                  <a:solidFill>
                    <a:schemeClr val="tx1"/>
                  </a:solidFill>
                  <a:latin typeface="Calibri" pitchFamily="-109" charset="0"/>
                  <a:cs typeface="Arial" charset="0"/>
                </a:defRPr>
              </a:lvl5pPr>
              <a:lvl6pPr marL="2514600" indent="-228600" eaLnBrk="0" fontAlgn="base" hangingPunct="0">
                <a:spcBef>
                  <a:spcPct val="0"/>
                </a:spcBef>
                <a:spcAft>
                  <a:spcPct val="0"/>
                </a:spcAft>
                <a:defRPr>
                  <a:solidFill>
                    <a:schemeClr val="tx1"/>
                  </a:solidFill>
                  <a:latin typeface="Calibri" pitchFamily="-109" charset="0"/>
                  <a:cs typeface="Arial" charset="0"/>
                </a:defRPr>
              </a:lvl6pPr>
              <a:lvl7pPr marL="2971800" indent="-228600" eaLnBrk="0" fontAlgn="base" hangingPunct="0">
                <a:spcBef>
                  <a:spcPct val="0"/>
                </a:spcBef>
                <a:spcAft>
                  <a:spcPct val="0"/>
                </a:spcAft>
                <a:defRPr>
                  <a:solidFill>
                    <a:schemeClr val="tx1"/>
                  </a:solidFill>
                  <a:latin typeface="Calibri" pitchFamily="-109" charset="0"/>
                  <a:cs typeface="Arial" charset="0"/>
                </a:defRPr>
              </a:lvl7pPr>
              <a:lvl8pPr marL="3429000" indent="-228600" eaLnBrk="0" fontAlgn="base" hangingPunct="0">
                <a:spcBef>
                  <a:spcPct val="0"/>
                </a:spcBef>
                <a:spcAft>
                  <a:spcPct val="0"/>
                </a:spcAft>
                <a:defRPr>
                  <a:solidFill>
                    <a:schemeClr val="tx1"/>
                  </a:solidFill>
                  <a:latin typeface="Calibri" pitchFamily="-109" charset="0"/>
                  <a:cs typeface="Arial" charset="0"/>
                </a:defRPr>
              </a:lvl8pPr>
              <a:lvl9pPr marL="3886200" indent="-228600" eaLnBrk="0" fontAlgn="base" hangingPunct="0">
                <a:spcBef>
                  <a:spcPct val="0"/>
                </a:spcBef>
                <a:spcAft>
                  <a:spcPct val="0"/>
                </a:spcAft>
                <a:defRPr>
                  <a:solidFill>
                    <a:schemeClr val="tx1"/>
                  </a:solidFill>
                  <a:latin typeface="Calibri" pitchFamily="-109" charset="0"/>
                  <a:cs typeface="Arial" charset="0"/>
                </a:defRPr>
              </a:lvl9pPr>
            </a:lstStyle>
            <a:p>
              <a:pPr algn="ctr" eaLnBrk="1" fontAlgn="base" hangingPunct="1">
                <a:spcBef>
                  <a:spcPct val="0"/>
                </a:spcBef>
                <a:spcAft>
                  <a:spcPct val="0"/>
                </a:spcAft>
              </a:pPr>
              <a:r>
                <a:rPr lang="en-US" sz="4000" b="1" dirty="0"/>
                <a:t>Comprehensive, Integrated, Three-Tiered Model of Prevention</a:t>
              </a:r>
            </a:p>
          </p:txBody>
        </p:sp>
      </p:grpSp>
    </p:spTree>
    <p:extLst>
      <p:ext uri="{BB962C8B-B14F-4D97-AF65-F5344CB8AC3E}">
        <p14:creationId xmlns:p14="http://schemas.microsoft.com/office/powerpoint/2010/main" val="1043796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CFCC9B98DA814BA21A7450D3459D88" ma:contentTypeVersion="18" ma:contentTypeDescription="Create a new document." ma:contentTypeScope="" ma:versionID="36c7dd995575b9b3cc05aa9bf3c78a8e">
  <xsd:schema xmlns:xsd="http://www.w3.org/2001/XMLSchema" xmlns:xs="http://www.w3.org/2001/XMLSchema" xmlns:p="http://schemas.microsoft.com/office/2006/metadata/properties" xmlns:ns2="cc2076d1-28b4-4384-8934-f6c03662277e" xmlns:ns3="5d66d9af-cf84-40c2-83de-3c2103e46275" targetNamespace="http://schemas.microsoft.com/office/2006/metadata/properties" ma:root="true" ma:fieldsID="7e196d4725e48a700e5b905b839e8d83" ns2:_="" ns3:_="">
    <xsd:import namespace="cc2076d1-28b4-4384-8934-f6c03662277e"/>
    <xsd:import namespace="5d66d9af-cf84-40c2-83de-3c2103e462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076d1-28b4-4384-8934-f6c0366227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9aeee01-be69-4027-8c27-9c43c59eb87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66d9af-cf84-40c2-83de-3c2103e4627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fd18c4c-1aa7-4a41-8ae1-1a136f928964}" ma:internalName="TaxCatchAll" ma:showField="CatchAllData" ma:web="5d66d9af-cf84-40c2-83de-3c2103e46275">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2076d1-28b4-4384-8934-f6c03662277e">
      <Terms xmlns="http://schemas.microsoft.com/office/infopath/2007/PartnerControls"/>
    </lcf76f155ced4ddcb4097134ff3c332f>
    <TaxCatchAll xmlns="5d66d9af-cf84-40c2-83de-3c2103e46275" xsi:nil="true"/>
  </documentManagement>
</p:properties>
</file>

<file path=customXml/itemProps1.xml><?xml version="1.0" encoding="utf-8"?>
<ds:datastoreItem xmlns:ds="http://schemas.openxmlformats.org/officeDocument/2006/customXml" ds:itemID="{A5CB09A1-A3FF-4351-B2FB-B9C453DCC0F2}"/>
</file>

<file path=customXml/itemProps2.xml><?xml version="1.0" encoding="utf-8"?>
<ds:datastoreItem xmlns:ds="http://schemas.openxmlformats.org/officeDocument/2006/customXml" ds:itemID="{43A488FB-0704-42D7-BB62-64423335C63E}"/>
</file>

<file path=customXml/itemProps3.xml><?xml version="1.0" encoding="utf-8"?>
<ds:datastoreItem xmlns:ds="http://schemas.openxmlformats.org/officeDocument/2006/customXml" ds:itemID="{425AFDF4-9B02-42EF-8075-9A123AA63961}"/>
</file>

<file path=docProps/app.xml><?xml version="1.0" encoding="utf-8"?>
<Properties xmlns="http://schemas.openxmlformats.org/officeDocument/2006/extended-properties" xmlns:vt="http://schemas.openxmlformats.org/officeDocument/2006/docPropsVTypes">
  <TotalTime>12899</TotalTime>
  <Words>4767</Words>
  <Application>Microsoft Macintosh PowerPoint</Application>
  <PresentationFormat>Custom</PresentationFormat>
  <Paragraphs>766</Paragraphs>
  <Slides>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Arial</vt:lpstr>
      <vt:lpstr>Berlin Sans FB</vt:lpstr>
      <vt:lpstr>Calibri</vt:lpstr>
      <vt:lpstr>Cambria</vt:lpstr>
      <vt:lpstr>Constantia</vt:lpstr>
      <vt:lpstr>Courier New</vt:lpstr>
      <vt:lpstr>Georgia</vt:lpstr>
      <vt:lpstr>Symbol</vt:lpstr>
      <vt:lpstr>Times New Roman</vt:lpstr>
      <vt:lpstr>Wingdings</vt:lpstr>
      <vt:lpstr>Office Theme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Swogger, Emily Dawn</dc:creator>
  <cp:lastModifiedBy>Royer, David J</cp:lastModifiedBy>
  <cp:revision>165</cp:revision>
  <dcterms:created xsi:type="dcterms:W3CDTF">2014-04-22T15:50:26Z</dcterms:created>
  <dcterms:modified xsi:type="dcterms:W3CDTF">2019-07-06T21:28:19Z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0x01010030CFCC9B98DA814BA21A7450D3459D88</vt:lpwstr>
  </property>
</Properties>
</file>