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charts/chart3.xml" ContentType="application/vnd.openxmlformats-officedocument.drawingml.chart+xml"/>
  <Override PartName="/ppt/notesSlides/notesSlide20.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6.xml" ContentType="application/vnd.openxmlformats-officedocument.drawingml.chart+xml"/>
  <Override PartName="/ppt/notesSlides/notesSlide30.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charts/chart8.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1.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04" r:id="rId5"/>
    <p:sldMasterId id="2147483822" r:id="rId6"/>
    <p:sldMasterId id="2147483881" r:id="rId7"/>
    <p:sldMasterId id="2147483900" r:id="rId8"/>
    <p:sldMasterId id="2147483914" r:id="rId9"/>
  </p:sldMasterIdLst>
  <p:notesMasterIdLst>
    <p:notesMasterId r:id="rId146"/>
  </p:notesMasterIdLst>
  <p:handoutMasterIdLst>
    <p:handoutMasterId r:id="rId147"/>
  </p:handoutMasterIdLst>
  <p:sldIdLst>
    <p:sldId id="257" r:id="rId10"/>
    <p:sldId id="1392" r:id="rId11"/>
    <p:sldId id="1900" r:id="rId12"/>
    <p:sldId id="3542" r:id="rId13"/>
    <p:sldId id="1394" r:id="rId14"/>
    <p:sldId id="1395" r:id="rId15"/>
    <p:sldId id="1396" r:id="rId16"/>
    <p:sldId id="1397" r:id="rId17"/>
    <p:sldId id="1398" r:id="rId18"/>
    <p:sldId id="1455" r:id="rId19"/>
    <p:sldId id="1456" r:id="rId20"/>
    <p:sldId id="1473" r:id="rId21"/>
    <p:sldId id="1479" r:id="rId22"/>
    <p:sldId id="1457" r:id="rId23"/>
    <p:sldId id="1480" r:id="rId24"/>
    <p:sldId id="1481" r:id="rId25"/>
    <p:sldId id="1482" r:id="rId26"/>
    <p:sldId id="1483" r:id="rId27"/>
    <p:sldId id="1399" r:id="rId28"/>
    <p:sldId id="1400" r:id="rId29"/>
    <p:sldId id="747" r:id="rId30"/>
    <p:sldId id="1850" r:id="rId31"/>
    <p:sldId id="855" r:id="rId32"/>
    <p:sldId id="1402" r:id="rId33"/>
    <p:sldId id="1404" r:id="rId34"/>
    <p:sldId id="1405" r:id="rId35"/>
    <p:sldId id="1406" r:id="rId36"/>
    <p:sldId id="1610" r:id="rId37"/>
    <p:sldId id="1408" r:id="rId38"/>
    <p:sldId id="1409" r:id="rId39"/>
    <p:sldId id="1411" r:id="rId40"/>
    <p:sldId id="1413" r:id="rId41"/>
    <p:sldId id="1452" r:id="rId42"/>
    <p:sldId id="3544" r:id="rId43"/>
    <p:sldId id="1415" r:id="rId44"/>
    <p:sldId id="1416" r:id="rId45"/>
    <p:sldId id="1453" r:id="rId46"/>
    <p:sldId id="894" r:id="rId47"/>
    <p:sldId id="1486" r:id="rId48"/>
    <p:sldId id="1458" r:id="rId49"/>
    <p:sldId id="3546" r:id="rId50"/>
    <p:sldId id="291" r:id="rId51"/>
    <p:sldId id="3547" r:id="rId52"/>
    <p:sldId id="3545" r:id="rId53"/>
    <p:sldId id="1829" r:id="rId54"/>
    <p:sldId id="1469" r:id="rId55"/>
    <p:sldId id="899" r:id="rId56"/>
    <p:sldId id="900" r:id="rId57"/>
    <p:sldId id="901" r:id="rId58"/>
    <p:sldId id="902" r:id="rId59"/>
    <p:sldId id="911" r:id="rId60"/>
    <p:sldId id="1421" r:id="rId61"/>
    <p:sldId id="1422" r:id="rId62"/>
    <p:sldId id="1423" r:id="rId63"/>
    <p:sldId id="1893" r:id="rId64"/>
    <p:sldId id="3541" r:id="rId65"/>
    <p:sldId id="3548" r:id="rId66"/>
    <p:sldId id="1426" r:id="rId67"/>
    <p:sldId id="1477" r:id="rId68"/>
    <p:sldId id="1040" r:id="rId69"/>
    <p:sldId id="1041" r:id="rId70"/>
    <p:sldId id="1427" r:id="rId71"/>
    <p:sldId id="1428" r:id="rId72"/>
    <p:sldId id="1050" r:id="rId73"/>
    <p:sldId id="1051" r:id="rId74"/>
    <p:sldId id="3549" r:id="rId75"/>
    <p:sldId id="3551" r:id="rId76"/>
    <p:sldId id="923" r:id="rId77"/>
    <p:sldId id="924" r:id="rId78"/>
    <p:sldId id="925" r:id="rId79"/>
    <p:sldId id="926" r:id="rId80"/>
    <p:sldId id="927" r:id="rId81"/>
    <p:sldId id="928" r:id="rId82"/>
    <p:sldId id="1430" r:id="rId83"/>
    <p:sldId id="3552" r:id="rId84"/>
    <p:sldId id="3553" r:id="rId85"/>
    <p:sldId id="3550" r:id="rId86"/>
    <p:sldId id="975" r:id="rId87"/>
    <p:sldId id="1429" r:id="rId88"/>
    <p:sldId id="1053" r:id="rId89"/>
    <p:sldId id="3554" r:id="rId90"/>
    <p:sldId id="1462" r:id="rId91"/>
    <p:sldId id="1487" r:id="rId92"/>
    <p:sldId id="1419" r:id="rId93"/>
    <p:sldId id="1420" r:id="rId94"/>
    <p:sldId id="1432" r:id="rId95"/>
    <p:sldId id="1433" r:id="rId96"/>
    <p:sldId id="1434" r:id="rId97"/>
    <p:sldId id="1435" r:id="rId98"/>
    <p:sldId id="1737" r:id="rId99"/>
    <p:sldId id="1271" r:id="rId100"/>
    <p:sldId id="1844" r:id="rId101"/>
    <p:sldId id="1845" r:id="rId102"/>
    <p:sldId id="1438" r:id="rId103"/>
    <p:sldId id="1439" r:id="rId104"/>
    <p:sldId id="986" r:id="rId105"/>
    <p:sldId id="1488" r:id="rId106"/>
    <p:sldId id="1440" r:id="rId107"/>
    <p:sldId id="1441" r:id="rId108"/>
    <p:sldId id="1442" r:id="rId109"/>
    <p:sldId id="1443" r:id="rId110"/>
    <p:sldId id="988" r:id="rId111"/>
    <p:sldId id="989" r:id="rId112"/>
    <p:sldId id="990" r:id="rId113"/>
    <p:sldId id="991" r:id="rId114"/>
    <p:sldId id="981" r:id="rId115"/>
    <p:sldId id="982" r:id="rId116"/>
    <p:sldId id="1007" r:id="rId117"/>
    <p:sldId id="992" r:id="rId118"/>
    <p:sldId id="993" r:id="rId119"/>
    <p:sldId id="994" r:id="rId120"/>
    <p:sldId id="1465" r:id="rId121"/>
    <p:sldId id="835" r:id="rId122"/>
    <p:sldId id="1006" r:id="rId123"/>
    <p:sldId id="1444" r:id="rId124"/>
    <p:sldId id="1489" r:id="rId125"/>
    <p:sldId id="1446" r:id="rId126"/>
    <p:sldId id="3543" r:id="rId127"/>
    <p:sldId id="3559" r:id="rId128"/>
    <p:sldId id="3560" r:id="rId129"/>
    <p:sldId id="3558" r:id="rId130"/>
    <p:sldId id="3555" r:id="rId131"/>
    <p:sldId id="1859" r:id="rId132"/>
    <p:sldId id="1450" r:id="rId133"/>
    <p:sldId id="1451" r:id="rId134"/>
    <p:sldId id="1320" r:id="rId135"/>
    <p:sldId id="1466" r:id="rId136"/>
    <p:sldId id="863" r:id="rId137"/>
    <p:sldId id="997" r:id="rId138"/>
    <p:sldId id="1058" r:id="rId139"/>
    <p:sldId id="3539" r:id="rId140"/>
    <p:sldId id="3561" r:id="rId141"/>
    <p:sldId id="1454" r:id="rId142"/>
    <p:sldId id="3556" r:id="rId143"/>
    <p:sldId id="3562" r:id="rId144"/>
    <p:sldId id="1327" r:id="rId1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B793"/>
    <a:srgbClr val="FF9966"/>
    <a:srgbClr val="FE00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2CC68D-B976-485C-9CEA-75F7A320F951}" v="55" dt="2023-11-30T21:17:08.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774" autoAdjust="0"/>
    <p:restoredTop sz="89020" autoAdjust="0"/>
  </p:normalViewPr>
  <p:slideViewPr>
    <p:cSldViewPr snapToGrid="0">
      <p:cViewPr varScale="1">
        <p:scale>
          <a:sx n="98" d="100"/>
          <a:sy n="98" d="100"/>
        </p:scale>
        <p:origin x="252" y="90"/>
      </p:cViewPr>
      <p:guideLst/>
    </p:cSldViewPr>
  </p:slideViewPr>
  <p:notesTextViewPr>
    <p:cViewPr>
      <p:scale>
        <a:sx n="3" d="2"/>
        <a:sy n="3" d="2"/>
      </p:scale>
      <p:origin x="0" y="0"/>
    </p:cViewPr>
  </p:notesTextViewPr>
  <p:sorterViewPr>
    <p:cViewPr varScale="1">
      <p:scale>
        <a:sx n="1" d="1"/>
        <a:sy n="1" d="1"/>
      </p:scale>
      <p:origin x="0" y="-6000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viewProps" Target="viewProps.xml"/><Relationship Id="rId5" Type="http://schemas.openxmlformats.org/officeDocument/2006/relationships/slideMaster" Target="slideMasters/slideMaster2.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theme" Target="theme/theme1.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tableStyles" Target="tableStyle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52" Type="http://schemas.microsoft.com/office/2016/11/relationships/changesInfo" Target="changesInfos/changesInfo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microsoft.com/office/2015/10/relationships/revisionInfo" Target="revisionInfo.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6" Type="http://schemas.openxmlformats.org/officeDocument/2006/relationships/slide" Target="slides/slide7.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e, Kathleen" userId="d8586a00-d571-4eeb-bfc3-f42bf250439e" providerId="ADAL" clId="{432CC68D-B976-485C-9CEA-75F7A320F951}"/>
    <pc:docChg chg="undo custSel addSld delSld modSld">
      <pc:chgData name="Lane, Kathleen" userId="d8586a00-d571-4eeb-bfc3-f42bf250439e" providerId="ADAL" clId="{432CC68D-B976-485C-9CEA-75F7A320F951}" dt="2023-11-30T21:18:37.118" v="429" actId="20577"/>
      <pc:docMkLst>
        <pc:docMk/>
      </pc:docMkLst>
      <pc:sldChg chg="modSp mod modNotesTx">
        <pc:chgData name="Lane, Kathleen" userId="d8586a00-d571-4eeb-bfc3-f42bf250439e" providerId="ADAL" clId="{432CC68D-B976-485C-9CEA-75F7A320F951}" dt="2023-11-30T21:18:37.118" v="429" actId="20577"/>
        <pc:sldMkLst>
          <pc:docMk/>
          <pc:sldMk cId="25972479" sldId="257"/>
        </pc:sldMkLst>
        <pc:spChg chg="mod">
          <ac:chgData name="Lane, Kathleen" userId="d8586a00-d571-4eeb-bfc3-f42bf250439e" providerId="ADAL" clId="{432CC68D-B976-485C-9CEA-75F7A320F951}" dt="2023-11-30T21:18:37.118" v="429" actId="20577"/>
          <ac:spMkLst>
            <pc:docMk/>
            <pc:sldMk cId="25972479" sldId="257"/>
            <ac:spMk id="2" creationId="{D6CC65A1-F8C2-435D-BD56-582B506CDC18}"/>
          </ac:spMkLst>
        </pc:spChg>
        <pc:spChg chg="mod">
          <ac:chgData name="Lane, Kathleen" userId="d8586a00-d571-4eeb-bfc3-f42bf250439e" providerId="ADAL" clId="{432CC68D-B976-485C-9CEA-75F7A320F951}" dt="2023-11-30T20:44:56.174" v="81" actId="20577"/>
          <ac:spMkLst>
            <pc:docMk/>
            <pc:sldMk cId="25972479" sldId="257"/>
            <ac:spMk id="4" creationId="{3A74C436-694B-AD4B-AFE2-7598E61AD5C6}"/>
          </ac:spMkLst>
        </pc:spChg>
        <pc:spChg chg="mod">
          <ac:chgData name="Lane, Kathleen" userId="d8586a00-d571-4eeb-bfc3-f42bf250439e" providerId="ADAL" clId="{432CC68D-B976-485C-9CEA-75F7A320F951}" dt="2023-11-30T20:46:06.110" v="205" actId="20577"/>
          <ac:spMkLst>
            <pc:docMk/>
            <pc:sldMk cId="25972479" sldId="257"/>
            <ac:spMk id="5" creationId="{6F14E7DB-DE9B-8E48-A42B-E922B410B0C7}"/>
          </ac:spMkLst>
        </pc:spChg>
      </pc:sldChg>
      <pc:sldChg chg="delSp modSp del mod">
        <pc:chgData name="Lane, Kathleen" userId="d8586a00-d571-4eeb-bfc3-f42bf250439e" providerId="ADAL" clId="{432CC68D-B976-485C-9CEA-75F7A320F951}" dt="2023-11-30T20:48:59.552" v="212" actId="47"/>
        <pc:sldMkLst>
          <pc:docMk/>
          <pc:sldMk cId="2357373378" sldId="269"/>
        </pc:sldMkLst>
        <pc:spChg chg="del">
          <ac:chgData name="Lane, Kathleen" userId="d8586a00-d571-4eeb-bfc3-f42bf250439e" providerId="ADAL" clId="{432CC68D-B976-485C-9CEA-75F7A320F951}" dt="2023-11-30T20:47:17.970" v="210" actId="478"/>
          <ac:spMkLst>
            <pc:docMk/>
            <pc:sldMk cId="2357373378" sldId="269"/>
            <ac:spMk id="9" creationId="{6C913B98-C506-45B0-AAF7-AAD3F1A6C993}"/>
          </ac:spMkLst>
        </pc:spChg>
        <pc:picChg chg="del">
          <ac:chgData name="Lane, Kathleen" userId="d8586a00-d571-4eeb-bfc3-f42bf250439e" providerId="ADAL" clId="{432CC68D-B976-485C-9CEA-75F7A320F951}" dt="2023-11-30T20:47:02.218" v="206" actId="478"/>
          <ac:picMkLst>
            <pc:docMk/>
            <pc:sldMk cId="2357373378" sldId="269"/>
            <ac:picMk id="2" creationId="{4796FE15-18CB-4923-A364-24BC6EEF4978}"/>
          </ac:picMkLst>
        </pc:picChg>
        <pc:picChg chg="del">
          <ac:chgData name="Lane, Kathleen" userId="d8586a00-d571-4eeb-bfc3-f42bf250439e" providerId="ADAL" clId="{432CC68D-B976-485C-9CEA-75F7A320F951}" dt="2023-11-30T20:47:06.338" v="207" actId="478"/>
          <ac:picMkLst>
            <pc:docMk/>
            <pc:sldMk cId="2357373378" sldId="269"/>
            <ac:picMk id="4" creationId="{6003D32E-F4E5-4533-B5BE-A322BF70A2F1}"/>
          </ac:picMkLst>
        </pc:picChg>
        <pc:picChg chg="del">
          <ac:chgData name="Lane, Kathleen" userId="d8586a00-d571-4eeb-bfc3-f42bf250439e" providerId="ADAL" clId="{432CC68D-B976-485C-9CEA-75F7A320F951}" dt="2023-11-30T20:47:09.928" v="208" actId="478"/>
          <ac:picMkLst>
            <pc:docMk/>
            <pc:sldMk cId="2357373378" sldId="269"/>
            <ac:picMk id="7" creationId="{900EF1EB-42A5-4482-947B-6F9AA642F2A3}"/>
          </ac:picMkLst>
        </pc:picChg>
        <pc:picChg chg="mod">
          <ac:chgData name="Lane, Kathleen" userId="d8586a00-d571-4eeb-bfc3-f42bf250439e" providerId="ADAL" clId="{432CC68D-B976-485C-9CEA-75F7A320F951}" dt="2023-11-30T20:47:15.135" v="209" actId="1076"/>
          <ac:picMkLst>
            <pc:docMk/>
            <pc:sldMk cId="2357373378" sldId="269"/>
            <ac:picMk id="11" creationId="{00000000-0000-0000-0000-000000000000}"/>
          </ac:picMkLst>
        </pc:picChg>
      </pc:sldChg>
      <pc:sldChg chg="del">
        <pc:chgData name="Lane, Kathleen" userId="d8586a00-d571-4eeb-bfc3-f42bf250439e" providerId="ADAL" clId="{432CC68D-B976-485C-9CEA-75F7A320F951}" dt="2023-11-30T21:00:01.626" v="313" actId="47"/>
        <pc:sldMkLst>
          <pc:docMk/>
          <pc:sldMk cId="2969210843" sldId="273"/>
        </pc:sldMkLst>
      </pc:sldChg>
      <pc:sldChg chg="add">
        <pc:chgData name="Lane, Kathleen" userId="d8586a00-d571-4eeb-bfc3-f42bf250439e" providerId="ADAL" clId="{432CC68D-B976-485C-9CEA-75F7A320F951}" dt="2023-11-30T20:57:44.898" v="297"/>
        <pc:sldMkLst>
          <pc:docMk/>
          <pc:sldMk cId="3648834283" sldId="291"/>
        </pc:sldMkLst>
      </pc:sldChg>
      <pc:sldChg chg="addSp modSp mod modAnim">
        <pc:chgData name="Lane, Kathleen" userId="d8586a00-d571-4eeb-bfc3-f42bf250439e" providerId="ADAL" clId="{432CC68D-B976-485C-9CEA-75F7A320F951}" dt="2023-11-30T21:16:06.861" v="369"/>
        <pc:sldMkLst>
          <pc:docMk/>
          <pc:sldMk cId="2436855566" sldId="986"/>
        </pc:sldMkLst>
        <pc:graphicFrameChg chg="modGraphic">
          <ac:chgData name="Lane, Kathleen" userId="d8586a00-d571-4eeb-bfc3-f42bf250439e" providerId="ADAL" clId="{432CC68D-B976-485C-9CEA-75F7A320F951}" dt="2023-11-30T21:15:46.290" v="363" actId="14100"/>
          <ac:graphicFrameMkLst>
            <pc:docMk/>
            <pc:sldMk cId="2436855566" sldId="986"/>
            <ac:graphicFrameMk id="3" creationId="{00000000-0000-0000-0000-000000000000}"/>
          </ac:graphicFrameMkLst>
        </pc:graphicFrameChg>
        <pc:picChg chg="add mod">
          <ac:chgData name="Lane, Kathleen" userId="d8586a00-d571-4eeb-bfc3-f42bf250439e" providerId="ADAL" clId="{432CC68D-B976-485C-9CEA-75F7A320F951}" dt="2023-11-30T21:15:56.700" v="367" actId="1440"/>
          <ac:picMkLst>
            <pc:docMk/>
            <pc:sldMk cId="2436855566" sldId="986"/>
            <ac:picMk id="4" creationId="{25DA1B30-3302-562C-E2EE-CBCCD4DF6FEA}"/>
          </ac:picMkLst>
        </pc:picChg>
      </pc:sldChg>
      <pc:sldChg chg="del">
        <pc:chgData name="Lane, Kathleen" userId="d8586a00-d571-4eeb-bfc3-f42bf250439e" providerId="ADAL" clId="{432CC68D-B976-485C-9CEA-75F7A320F951}" dt="2023-11-30T21:01:00.476" v="315" actId="47"/>
        <pc:sldMkLst>
          <pc:docMk/>
          <pc:sldMk cId="1021780404" sldId="1047"/>
        </pc:sldMkLst>
      </pc:sldChg>
      <pc:sldChg chg="del">
        <pc:chgData name="Lane, Kathleen" userId="d8586a00-d571-4eeb-bfc3-f42bf250439e" providerId="ADAL" clId="{432CC68D-B976-485C-9CEA-75F7A320F951}" dt="2023-11-30T21:01:00.476" v="315" actId="47"/>
        <pc:sldMkLst>
          <pc:docMk/>
          <pc:sldMk cId="4283199156" sldId="1048"/>
        </pc:sldMkLst>
      </pc:sldChg>
      <pc:sldChg chg="del">
        <pc:chgData name="Lane, Kathleen" userId="d8586a00-d571-4eeb-bfc3-f42bf250439e" providerId="ADAL" clId="{432CC68D-B976-485C-9CEA-75F7A320F951}" dt="2023-11-30T21:07:31.966" v="348" actId="47"/>
        <pc:sldMkLst>
          <pc:docMk/>
          <pc:sldMk cId="3501672632" sldId="1324"/>
        </pc:sldMkLst>
      </pc:sldChg>
      <pc:sldChg chg="del">
        <pc:chgData name="Lane, Kathleen" userId="d8586a00-d571-4eeb-bfc3-f42bf250439e" providerId="ADAL" clId="{432CC68D-B976-485C-9CEA-75F7A320F951}" dt="2023-11-30T21:07:34.001" v="349" actId="47"/>
        <pc:sldMkLst>
          <pc:docMk/>
          <pc:sldMk cId="483273892" sldId="1325"/>
        </pc:sldMkLst>
      </pc:sldChg>
      <pc:sldChg chg="modSp del mod">
        <pc:chgData name="Lane, Kathleen" userId="d8586a00-d571-4eeb-bfc3-f42bf250439e" providerId="ADAL" clId="{432CC68D-B976-485C-9CEA-75F7A320F951}" dt="2023-11-30T21:08:33.996" v="359" actId="47"/>
        <pc:sldMkLst>
          <pc:docMk/>
          <pc:sldMk cId="2510912977" sldId="1326"/>
        </pc:sldMkLst>
        <pc:picChg chg="mod modCrop">
          <ac:chgData name="Lane, Kathleen" userId="d8586a00-d571-4eeb-bfc3-f42bf250439e" providerId="ADAL" clId="{432CC68D-B976-485C-9CEA-75F7A320F951}" dt="2023-11-30T21:07:52.274" v="352" actId="732"/>
          <ac:picMkLst>
            <pc:docMk/>
            <pc:sldMk cId="2510912977" sldId="1326"/>
            <ac:picMk id="7" creationId="{4E4375A0-A9A4-4039-8DC8-5AF4FD223FD8}"/>
          </ac:picMkLst>
        </pc:picChg>
      </pc:sldChg>
      <pc:sldChg chg="modSp mod">
        <pc:chgData name="Lane, Kathleen" userId="d8586a00-d571-4eeb-bfc3-f42bf250439e" providerId="ADAL" clId="{432CC68D-B976-485C-9CEA-75F7A320F951}" dt="2023-11-30T20:49:53.583" v="265" actId="20577"/>
        <pc:sldMkLst>
          <pc:docMk/>
          <pc:sldMk cId="3065412809" sldId="1394"/>
        </pc:sldMkLst>
        <pc:spChg chg="mod">
          <ac:chgData name="Lane, Kathleen" userId="d8586a00-d571-4eeb-bfc3-f42bf250439e" providerId="ADAL" clId="{432CC68D-B976-485C-9CEA-75F7A320F951}" dt="2023-11-30T20:49:53.583" v="265" actId="20577"/>
          <ac:spMkLst>
            <pc:docMk/>
            <pc:sldMk cId="3065412809" sldId="1394"/>
            <ac:spMk id="7" creationId="{00000000-0000-0000-0000-000000000000}"/>
          </ac:spMkLst>
        </pc:spChg>
      </pc:sldChg>
      <pc:sldChg chg="del">
        <pc:chgData name="Lane, Kathleen" userId="d8586a00-d571-4eeb-bfc3-f42bf250439e" providerId="ADAL" clId="{432CC68D-B976-485C-9CEA-75F7A320F951}" dt="2023-11-30T20:54:31.080" v="277" actId="47"/>
        <pc:sldMkLst>
          <pc:docMk/>
          <pc:sldMk cId="835041314" sldId="1401"/>
        </pc:sldMkLst>
      </pc:sldChg>
      <pc:sldChg chg="del">
        <pc:chgData name="Lane, Kathleen" userId="d8586a00-d571-4eeb-bfc3-f42bf250439e" providerId="ADAL" clId="{432CC68D-B976-485C-9CEA-75F7A320F951}" dt="2023-11-30T20:55:07.731" v="279" actId="47"/>
        <pc:sldMkLst>
          <pc:docMk/>
          <pc:sldMk cId="3828626770" sldId="1407"/>
        </pc:sldMkLst>
      </pc:sldChg>
      <pc:sldChg chg="del">
        <pc:chgData name="Lane, Kathleen" userId="d8586a00-d571-4eeb-bfc3-f42bf250439e" providerId="ADAL" clId="{432CC68D-B976-485C-9CEA-75F7A320F951}" dt="2023-11-30T20:55:17.622" v="280" actId="47"/>
        <pc:sldMkLst>
          <pc:docMk/>
          <pc:sldMk cId="4259340409" sldId="1410"/>
        </pc:sldMkLst>
      </pc:sldChg>
      <pc:sldChg chg="del">
        <pc:chgData name="Lane, Kathleen" userId="d8586a00-d571-4eeb-bfc3-f42bf250439e" providerId="ADAL" clId="{432CC68D-B976-485C-9CEA-75F7A320F951}" dt="2023-11-30T20:55:51.971" v="281" actId="47"/>
        <pc:sldMkLst>
          <pc:docMk/>
          <pc:sldMk cId="768076714" sldId="1412"/>
        </pc:sldMkLst>
      </pc:sldChg>
      <pc:sldChg chg="modSp mod">
        <pc:chgData name="Lane, Kathleen" userId="d8586a00-d571-4eeb-bfc3-f42bf250439e" providerId="ADAL" clId="{432CC68D-B976-485C-9CEA-75F7A320F951}" dt="2023-11-30T20:51:51.330" v="267"/>
        <pc:sldMkLst>
          <pc:docMk/>
          <pc:sldMk cId="4229126640" sldId="1419"/>
        </pc:sldMkLst>
        <pc:spChg chg="mod">
          <ac:chgData name="Lane, Kathleen" userId="d8586a00-d571-4eeb-bfc3-f42bf250439e" providerId="ADAL" clId="{432CC68D-B976-485C-9CEA-75F7A320F951}" dt="2023-11-30T20:51:51.330" v="267"/>
          <ac:spMkLst>
            <pc:docMk/>
            <pc:sldMk cId="4229126640" sldId="1419"/>
            <ac:spMk id="7" creationId="{00000000-0000-0000-0000-000000000000}"/>
          </ac:spMkLst>
        </pc:spChg>
      </pc:sldChg>
      <pc:sldChg chg="del">
        <pc:chgData name="Lane, Kathleen" userId="d8586a00-d571-4eeb-bfc3-f42bf250439e" providerId="ADAL" clId="{432CC68D-B976-485C-9CEA-75F7A320F951}" dt="2023-11-30T21:02:13.437" v="319" actId="47"/>
        <pc:sldMkLst>
          <pc:docMk/>
          <pc:sldMk cId="152357634" sldId="1431"/>
        </pc:sldMkLst>
      </pc:sldChg>
      <pc:sldChg chg="modSp mod">
        <pc:chgData name="Lane, Kathleen" userId="d8586a00-d571-4eeb-bfc3-f42bf250439e" providerId="ADAL" clId="{432CC68D-B976-485C-9CEA-75F7A320F951}" dt="2023-11-30T20:52:00.146" v="268"/>
        <pc:sldMkLst>
          <pc:docMk/>
          <pc:sldMk cId="2785685440" sldId="1432"/>
        </pc:sldMkLst>
        <pc:spChg chg="mod">
          <ac:chgData name="Lane, Kathleen" userId="d8586a00-d571-4eeb-bfc3-f42bf250439e" providerId="ADAL" clId="{432CC68D-B976-485C-9CEA-75F7A320F951}" dt="2023-11-30T20:52:00.146" v="268"/>
          <ac:spMkLst>
            <pc:docMk/>
            <pc:sldMk cId="2785685440" sldId="1432"/>
            <ac:spMk id="7" creationId="{00000000-0000-0000-0000-000000000000}"/>
          </ac:spMkLst>
        </pc:spChg>
      </pc:sldChg>
      <pc:sldChg chg="modSp mod">
        <pc:chgData name="Lane, Kathleen" userId="d8586a00-d571-4eeb-bfc3-f42bf250439e" providerId="ADAL" clId="{432CC68D-B976-485C-9CEA-75F7A320F951}" dt="2023-11-30T20:52:08.018" v="269"/>
        <pc:sldMkLst>
          <pc:docMk/>
          <pc:sldMk cId="4102360694" sldId="1435"/>
        </pc:sldMkLst>
        <pc:spChg chg="mod">
          <ac:chgData name="Lane, Kathleen" userId="d8586a00-d571-4eeb-bfc3-f42bf250439e" providerId="ADAL" clId="{432CC68D-B976-485C-9CEA-75F7A320F951}" dt="2023-11-30T20:52:08.018" v="269"/>
          <ac:spMkLst>
            <pc:docMk/>
            <pc:sldMk cId="4102360694" sldId="1435"/>
            <ac:spMk id="7" creationId="{00000000-0000-0000-0000-000000000000}"/>
          </ac:spMkLst>
        </pc:spChg>
      </pc:sldChg>
      <pc:sldChg chg="del">
        <pc:chgData name="Lane, Kathleen" userId="d8586a00-d571-4eeb-bfc3-f42bf250439e" providerId="ADAL" clId="{432CC68D-B976-485C-9CEA-75F7A320F951}" dt="2023-11-30T21:02:55.427" v="324" actId="47"/>
        <pc:sldMkLst>
          <pc:docMk/>
          <pc:sldMk cId="3069959999" sldId="1436"/>
        </pc:sldMkLst>
      </pc:sldChg>
      <pc:sldChg chg="del">
        <pc:chgData name="Lane, Kathleen" userId="d8586a00-d571-4eeb-bfc3-f42bf250439e" providerId="ADAL" clId="{432CC68D-B976-485C-9CEA-75F7A320F951}" dt="2023-11-30T21:05:00.498" v="340" actId="47"/>
        <pc:sldMkLst>
          <pc:docMk/>
          <pc:sldMk cId="3984426772" sldId="1437"/>
        </pc:sldMkLst>
      </pc:sldChg>
      <pc:sldChg chg="delSp mod delAnim">
        <pc:chgData name="Lane, Kathleen" userId="d8586a00-d571-4eeb-bfc3-f42bf250439e" providerId="ADAL" clId="{432CC68D-B976-485C-9CEA-75F7A320F951}" dt="2023-11-30T21:12:08.920" v="361" actId="478"/>
        <pc:sldMkLst>
          <pc:docMk/>
          <pc:sldMk cId="1506074261" sldId="1438"/>
        </pc:sldMkLst>
        <pc:picChg chg="del">
          <ac:chgData name="Lane, Kathleen" userId="d8586a00-d571-4eeb-bfc3-f42bf250439e" providerId="ADAL" clId="{432CC68D-B976-485C-9CEA-75F7A320F951}" dt="2023-11-30T21:12:08.920" v="361" actId="478"/>
          <ac:picMkLst>
            <pc:docMk/>
            <pc:sldMk cId="1506074261" sldId="1438"/>
            <ac:picMk id="7" creationId="{00000000-0000-0000-0000-000000000000}"/>
          </ac:picMkLst>
        </pc:picChg>
      </pc:sldChg>
      <pc:sldChg chg="add del">
        <pc:chgData name="Lane, Kathleen" userId="d8586a00-d571-4eeb-bfc3-f42bf250439e" providerId="ADAL" clId="{432CC68D-B976-485C-9CEA-75F7A320F951}" dt="2023-11-30T21:05:19.989" v="342" actId="47"/>
        <pc:sldMkLst>
          <pc:docMk/>
          <pc:sldMk cId="931664867" sldId="1439"/>
        </pc:sldMkLst>
      </pc:sldChg>
      <pc:sldChg chg="modSp mod">
        <pc:chgData name="Lane, Kathleen" userId="d8586a00-d571-4eeb-bfc3-f42bf250439e" providerId="ADAL" clId="{432CC68D-B976-485C-9CEA-75F7A320F951}" dt="2023-11-30T20:52:17.101" v="270"/>
        <pc:sldMkLst>
          <pc:docMk/>
          <pc:sldMk cId="3229446840" sldId="1440"/>
        </pc:sldMkLst>
        <pc:spChg chg="mod">
          <ac:chgData name="Lane, Kathleen" userId="d8586a00-d571-4eeb-bfc3-f42bf250439e" providerId="ADAL" clId="{432CC68D-B976-485C-9CEA-75F7A320F951}" dt="2023-11-30T20:52:17.101" v="270"/>
          <ac:spMkLst>
            <pc:docMk/>
            <pc:sldMk cId="3229446840" sldId="1440"/>
            <ac:spMk id="7" creationId="{00000000-0000-0000-0000-000000000000}"/>
          </ac:spMkLst>
        </pc:spChg>
      </pc:sldChg>
      <pc:sldChg chg="modSp mod">
        <pc:chgData name="Lane, Kathleen" userId="d8586a00-d571-4eeb-bfc3-f42bf250439e" providerId="ADAL" clId="{432CC68D-B976-485C-9CEA-75F7A320F951}" dt="2023-11-30T20:52:35.600" v="272" actId="113"/>
        <pc:sldMkLst>
          <pc:docMk/>
          <pc:sldMk cId="3322740395" sldId="1446"/>
        </pc:sldMkLst>
        <pc:spChg chg="mod">
          <ac:chgData name="Lane, Kathleen" userId="d8586a00-d571-4eeb-bfc3-f42bf250439e" providerId="ADAL" clId="{432CC68D-B976-485C-9CEA-75F7A320F951}" dt="2023-11-30T20:52:35.600" v="272" actId="113"/>
          <ac:spMkLst>
            <pc:docMk/>
            <pc:sldMk cId="3322740395" sldId="1446"/>
            <ac:spMk id="7" creationId="{00000000-0000-0000-0000-000000000000}"/>
          </ac:spMkLst>
        </pc:spChg>
      </pc:sldChg>
      <pc:sldChg chg="del">
        <pc:chgData name="Lane, Kathleen" userId="d8586a00-d571-4eeb-bfc3-f42bf250439e" providerId="ADAL" clId="{432CC68D-B976-485C-9CEA-75F7A320F951}" dt="2023-11-30T21:05:58.258" v="344" actId="47"/>
        <pc:sldMkLst>
          <pc:docMk/>
          <pc:sldMk cId="3976538283" sldId="1447"/>
        </pc:sldMkLst>
      </pc:sldChg>
      <pc:sldChg chg="modSp mod">
        <pc:chgData name="Lane, Kathleen" userId="d8586a00-d571-4eeb-bfc3-f42bf250439e" providerId="ADAL" clId="{432CC68D-B976-485C-9CEA-75F7A320F951}" dt="2023-11-30T20:52:43.347" v="273"/>
        <pc:sldMkLst>
          <pc:docMk/>
          <pc:sldMk cId="865480535" sldId="1451"/>
        </pc:sldMkLst>
        <pc:spChg chg="mod">
          <ac:chgData name="Lane, Kathleen" userId="d8586a00-d571-4eeb-bfc3-f42bf250439e" providerId="ADAL" clId="{432CC68D-B976-485C-9CEA-75F7A320F951}" dt="2023-11-30T20:52:43.347" v="273"/>
          <ac:spMkLst>
            <pc:docMk/>
            <pc:sldMk cId="865480535" sldId="1451"/>
            <ac:spMk id="7" creationId="{00000000-0000-0000-0000-000000000000}"/>
          </ac:spMkLst>
        </pc:spChg>
      </pc:sldChg>
      <pc:sldChg chg="modSp mod">
        <pc:chgData name="Lane, Kathleen" userId="d8586a00-d571-4eeb-bfc3-f42bf250439e" providerId="ADAL" clId="{432CC68D-B976-485C-9CEA-75F7A320F951}" dt="2023-11-30T20:51:31.633" v="266"/>
        <pc:sldMkLst>
          <pc:docMk/>
          <pc:sldMk cId="2637691652" sldId="1458"/>
        </pc:sldMkLst>
        <pc:spChg chg="mod">
          <ac:chgData name="Lane, Kathleen" userId="d8586a00-d571-4eeb-bfc3-f42bf250439e" providerId="ADAL" clId="{432CC68D-B976-485C-9CEA-75F7A320F951}" dt="2023-11-30T20:51:31.633" v="266"/>
          <ac:spMkLst>
            <pc:docMk/>
            <pc:sldMk cId="2637691652" sldId="1458"/>
            <ac:spMk id="7" creationId="{00000000-0000-0000-0000-000000000000}"/>
          </ac:spMkLst>
        </pc:spChg>
      </pc:sldChg>
      <pc:sldChg chg="del">
        <pc:chgData name="Lane, Kathleen" userId="d8586a00-d571-4eeb-bfc3-f42bf250439e" providerId="ADAL" clId="{432CC68D-B976-485C-9CEA-75F7A320F951}" dt="2023-11-30T20:58:41.072" v="308" actId="47"/>
        <pc:sldMkLst>
          <pc:docMk/>
          <pc:sldMk cId="1723430665" sldId="1468"/>
        </pc:sldMkLst>
      </pc:sldChg>
      <pc:sldChg chg="del">
        <pc:chgData name="Lane, Kathleen" userId="d8586a00-d571-4eeb-bfc3-f42bf250439e" providerId="ADAL" clId="{432CC68D-B976-485C-9CEA-75F7A320F951}" dt="2023-11-30T21:00:01.626" v="313" actId="47"/>
        <pc:sldMkLst>
          <pc:docMk/>
          <pc:sldMk cId="143287962" sldId="1474"/>
        </pc:sldMkLst>
      </pc:sldChg>
      <pc:sldChg chg="del">
        <pc:chgData name="Lane, Kathleen" userId="d8586a00-d571-4eeb-bfc3-f42bf250439e" providerId="ADAL" clId="{432CC68D-B976-485C-9CEA-75F7A320F951}" dt="2023-11-30T21:00:01.626" v="313" actId="47"/>
        <pc:sldMkLst>
          <pc:docMk/>
          <pc:sldMk cId="590044323" sldId="1475"/>
        </pc:sldMkLst>
      </pc:sldChg>
      <pc:sldChg chg="add">
        <pc:chgData name="Lane, Kathleen" userId="d8586a00-d571-4eeb-bfc3-f42bf250439e" providerId="ADAL" clId="{432CC68D-B976-485C-9CEA-75F7A320F951}" dt="2023-11-30T21:00:26.484" v="314"/>
        <pc:sldMkLst>
          <pc:docMk/>
          <pc:sldMk cId="19694064" sldId="1477"/>
        </pc:sldMkLst>
      </pc:sldChg>
      <pc:sldChg chg="addSp modSp mod">
        <pc:chgData name="Lane, Kathleen" userId="d8586a00-d571-4eeb-bfc3-f42bf250439e" providerId="ADAL" clId="{432CC68D-B976-485C-9CEA-75F7A320F951}" dt="2023-11-30T21:18:22.216" v="427" actId="1076"/>
        <pc:sldMkLst>
          <pc:docMk/>
          <pc:sldMk cId="1371207314" sldId="1488"/>
        </pc:sldMkLst>
        <pc:spChg chg="add mod">
          <ac:chgData name="Lane, Kathleen" userId="d8586a00-d571-4eeb-bfc3-f42bf250439e" providerId="ADAL" clId="{432CC68D-B976-485C-9CEA-75F7A320F951}" dt="2023-11-30T21:18:22.216" v="427" actId="1076"/>
          <ac:spMkLst>
            <pc:docMk/>
            <pc:sldMk cId="1371207314" sldId="1488"/>
            <ac:spMk id="4" creationId="{7B0ED1D2-B617-4778-9B8E-F1F119D65DC2}"/>
          </ac:spMkLst>
        </pc:spChg>
        <pc:spChg chg="mod">
          <ac:chgData name="Lane, Kathleen" userId="d8586a00-d571-4eeb-bfc3-f42bf250439e" providerId="ADAL" clId="{432CC68D-B976-485C-9CEA-75F7A320F951}" dt="2023-11-30T21:17:26.984" v="390" actId="1076"/>
          <ac:spMkLst>
            <pc:docMk/>
            <pc:sldMk cId="1371207314" sldId="1488"/>
            <ac:spMk id="22" creationId="{8BAAC526-86CD-4505-B978-CC077B84E511}"/>
          </ac:spMkLst>
        </pc:spChg>
        <pc:spChg chg="mod">
          <ac:chgData name="Lane, Kathleen" userId="d8586a00-d571-4eeb-bfc3-f42bf250439e" providerId="ADAL" clId="{432CC68D-B976-485C-9CEA-75F7A320F951}" dt="2023-11-30T21:17:55.850" v="423" actId="20577"/>
          <ac:spMkLst>
            <pc:docMk/>
            <pc:sldMk cId="1371207314" sldId="1488"/>
            <ac:spMk id="23" creationId="{0AE1255B-B75D-479F-B8EA-059449C32393}"/>
          </ac:spMkLst>
        </pc:spChg>
        <pc:picChg chg="add mod">
          <ac:chgData name="Lane, Kathleen" userId="d8586a00-d571-4eeb-bfc3-f42bf250439e" providerId="ADAL" clId="{432CC68D-B976-485C-9CEA-75F7A320F951}" dt="2023-11-30T21:18:09.032" v="426" actId="14100"/>
          <ac:picMkLst>
            <pc:docMk/>
            <pc:sldMk cId="1371207314" sldId="1488"/>
            <ac:picMk id="3" creationId="{49884B1B-34C6-ED55-F5DB-FB8889A62610}"/>
          </ac:picMkLst>
        </pc:picChg>
        <pc:picChg chg="mod">
          <ac:chgData name="Lane, Kathleen" userId="d8586a00-d571-4eeb-bfc3-f42bf250439e" providerId="ADAL" clId="{432CC68D-B976-485C-9CEA-75F7A320F951}" dt="2023-11-30T21:17:03.641" v="387" actId="1076"/>
          <ac:picMkLst>
            <pc:docMk/>
            <pc:sldMk cId="1371207314" sldId="1488"/>
            <ac:picMk id="21" creationId="{2B14D75E-6CC8-4158-8B04-FFDECCE4B347}"/>
          </ac:picMkLst>
        </pc:picChg>
      </pc:sldChg>
      <pc:sldChg chg="del">
        <pc:chgData name="Lane, Kathleen" userId="d8586a00-d571-4eeb-bfc3-f42bf250439e" providerId="ADAL" clId="{432CC68D-B976-485C-9CEA-75F7A320F951}" dt="2023-11-30T21:02:27.214" v="320" actId="47"/>
        <pc:sldMkLst>
          <pc:docMk/>
          <pc:sldMk cId="1266845263" sldId="1490"/>
        </pc:sldMkLst>
      </pc:sldChg>
      <pc:sldChg chg="add">
        <pc:chgData name="Lane, Kathleen" userId="d8586a00-d571-4eeb-bfc3-f42bf250439e" providerId="ADAL" clId="{432CC68D-B976-485C-9CEA-75F7A320F951}" dt="2023-11-30T20:55:02.390" v="278"/>
        <pc:sldMkLst>
          <pc:docMk/>
          <pc:sldMk cId="2555008547" sldId="1610"/>
        </pc:sldMkLst>
      </pc:sldChg>
      <pc:sldChg chg="add">
        <pc:chgData name="Lane, Kathleen" userId="d8586a00-d571-4eeb-bfc3-f42bf250439e" providerId="ADAL" clId="{432CC68D-B976-485C-9CEA-75F7A320F951}" dt="2023-11-30T21:02:51.950" v="323"/>
        <pc:sldMkLst>
          <pc:docMk/>
          <pc:sldMk cId="1381081512" sldId="1737"/>
        </pc:sldMkLst>
      </pc:sldChg>
      <pc:sldChg chg="add">
        <pc:chgData name="Lane, Kathleen" userId="d8586a00-d571-4eeb-bfc3-f42bf250439e" providerId="ADAL" clId="{432CC68D-B976-485C-9CEA-75F7A320F951}" dt="2023-11-30T20:59:09.886" v="309"/>
        <pc:sldMkLst>
          <pc:docMk/>
          <pc:sldMk cId="1303639160" sldId="1829"/>
        </pc:sldMkLst>
      </pc:sldChg>
      <pc:sldChg chg="addSp modSp add mod">
        <pc:chgData name="Lane, Kathleen" userId="d8586a00-d571-4eeb-bfc3-f42bf250439e" providerId="ADAL" clId="{432CC68D-B976-485C-9CEA-75F7A320F951}" dt="2023-11-30T21:04:28.034" v="335" actId="1440"/>
        <pc:sldMkLst>
          <pc:docMk/>
          <pc:sldMk cId="3814199959" sldId="1844"/>
        </pc:sldMkLst>
        <pc:picChg chg="mod">
          <ac:chgData name="Lane, Kathleen" userId="d8586a00-d571-4eeb-bfc3-f42bf250439e" providerId="ADAL" clId="{432CC68D-B976-485C-9CEA-75F7A320F951}" dt="2023-11-30T21:04:23.940" v="334" actId="1440"/>
          <ac:picMkLst>
            <pc:docMk/>
            <pc:sldMk cId="3814199959" sldId="1844"/>
            <ac:picMk id="4" creationId="{4E18013E-F1F5-2947-E49D-67A4CBD3F1D0}"/>
          </ac:picMkLst>
        </pc:picChg>
        <pc:picChg chg="add mod">
          <ac:chgData name="Lane, Kathleen" userId="d8586a00-d571-4eeb-bfc3-f42bf250439e" providerId="ADAL" clId="{432CC68D-B976-485C-9CEA-75F7A320F951}" dt="2023-11-30T21:04:12.079" v="332" actId="1076"/>
          <ac:picMkLst>
            <pc:docMk/>
            <pc:sldMk cId="3814199959" sldId="1844"/>
            <ac:picMk id="7" creationId="{C831635A-7BDE-2A01-480D-93E62A101BBB}"/>
          </ac:picMkLst>
        </pc:picChg>
        <pc:picChg chg="mod">
          <ac:chgData name="Lane, Kathleen" userId="d8586a00-d571-4eeb-bfc3-f42bf250439e" providerId="ADAL" clId="{432CC68D-B976-485C-9CEA-75F7A320F951}" dt="2023-11-30T21:04:20.919" v="333" actId="1440"/>
          <ac:picMkLst>
            <pc:docMk/>
            <pc:sldMk cId="3814199959" sldId="1844"/>
            <ac:picMk id="9" creationId="{C36B004B-C67D-2EF9-F8A9-8109B815A838}"/>
          </ac:picMkLst>
        </pc:picChg>
        <pc:picChg chg="mod">
          <ac:chgData name="Lane, Kathleen" userId="d8586a00-d571-4eeb-bfc3-f42bf250439e" providerId="ADAL" clId="{432CC68D-B976-485C-9CEA-75F7A320F951}" dt="2023-11-30T21:04:28.034" v="335" actId="1440"/>
          <ac:picMkLst>
            <pc:docMk/>
            <pc:sldMk cId="3814199959" sldId="1844"/>
            <ac:picMk id="2050" creationId="{BEBDB3B4-75D3-FDD2-DEE2-4A772EE854A1}"/>
          </ac:picMkLst>
        </pc:picChg>
      </pc:sldChg>
      <pc:sldChg chg="addSp modSp add">
        <pc:chgData name="Lane, Kathleen" userId="d8586a00-d571-4eeb-bfc3-f42bf250439e" providerId="ADAL" clId="{432CC68D-B976-485C-9CEA-75F7A320F951}" dt="2023-11-30T21:04:49.378" v="339" actId="1076"/>
        <pc:sldMkLst>
          <pc:docMk/>
          <pc:sldMk cId="1614831229" sldId="1845"/>
        </pc:sldMkLst>
        <pc:picChg chg="add mod">
          <ac:chgData name="Lane, Kathleen" userId="d8586a00-d571-4eeb-bfc3-f42bf250439e" providerId="ADAL" clId="{432CC68D-B976-485C-9CEA-75F7A320F951}" dt="2023-11-30T21:04:49.378" v="339" actId="1076"/>
          <ac:picMkLst>
            <pc:docMk/>
            <pc:sldMk cId="1614831229" sldId="1845"/>
            <ac:picMk id="4" creationId="{DA32F5E1-9651-D3A1-D968-AF0701A96C80}"/>
          </ac:picMkLst>
        </pc:picChg>
      </pc:sldChg>
      <pc:sldChg chg="add">
        <pc:chgData name="Lane, Kathleen" userId="d8586a00-d571-4eeb-bfc3-f42bf250439e" providerId="ADAL" clId="{432CC68D-B976-485C-9CEA-75F7A320F951}" dt="2023-11-30T20:54:27.803" v="276"/>
        <pc:sldMkLst>
          <pc:docMk/>
          <pc:sldMk cId="996112543" sldId="1850"/>
        </pc:sldMkLst>
      </pc:sldChg>
      <pc:sldChg chg="add">
        <pc:chgData name="Lane, Kathleen" userId="d8586a00-d571-4eeb-bfc3-f42bf250439e" providerId="ADAL" clId="{432CC68D-B976-485C-9CEA-75F7A320F951}" dt="2023-11-30T21:05:52.816" v="343"/>
        <pc:sldMkLst>
          <pc:docMk/>
          <pc:sldMk cId="3538506476" sldId="1859"/>
        </pc:sldMkLst>
      </pc:sldChg>
      <pc:sldChg chg="add">
        <pc:chgData name="Lane, Kathleen" userId="d8586a00-d571-4eeb-bfc3-f42bf250439e" providerId="ADAL" clId="{432CC68D-B976-485C-9CEA-75F7A320F951}" dt="2023-11-30T20:59:55.208" v="312"/>
        <pc:sldMkLst>
          <pc:docMk/>
          <pc:sldMk cId="3060707925" sldId="1893"/>
        </pc:sldMkLst>
      </pc:sldChg>
      <pc:sldChg chg="add">
        <pc:chgData name="Lane, Kathleen" userId="d8586a00-d571-4eeb-bfc3-f42bf250439e" providerId="ADAL" clId="{432CC68D-B976-485C-9CEA-75F7A320F951}" dt="2023-11-30T20:48:53.107" v="211"/>
        <pc:sldMkLst>
          <pc:docMk/>
          <pc:sldMk cId="297764770" sldId="1900"/>
        </pc:sldMkLst>
      </pc:sldChg>
      <pc:sldChg chg="add del">
        <pc:chgData name="Lane, Kathleen" userId="d8586a00-d571-4eeb-bfc3-f42bf250439e" providerId="ADAL" clId="{432CC68D-B976-485C-9CEA-75F7A320F951}" dt="2023-11-30T20:57:01.453" v="295"/>
        <pc:sldMkLst>
          <pc:docMk/>
          <pc:sldMk cId="2460926879" sldId="3514"/>
        </pc:sldMkLst>
      </pc:sldChg>
      <pc:sldChg chg="addSp modSp add mod">
        <pc:chgData name="Lane, Kathleen" userId="d8586a00-d571-4eeb-bfc3-f42bf250439e" providerId="ADAL" clId="{432CC68D-B976-485C-9CEA-75F7A320F951}" dt="2023-11-30T21:08:28.607" v="358" actId="1076"/>
        <pc:sldMkLst>
          <pc:docMk/>
          <pc:sldMk cId="1172539657" sldId="3539"/>
        </pc:sldMkLst>
        <pc:picChg chg="add mod">
          <ac:chgData name="Lane, Kathleen" userId="d8586a00-d571-4eeb-bfc3-f42bf250439e" providerId="ADAL" clId="{432CC68D-B976-485C-9CEA-75F7A320F951}" dt="2023-11-30T21:08:11.160" v="356" actId="1440"/>
          <ac:picMkLst>
            <pc:docMk/>
            <pc:sldMk cId="1172539657" sldId="3539"/>
            <ac:picMk id="3" creationId="{35397127-D206-40C1-CD0E-C62DA900FEE0}"/>
          </ac:picMkLst>
        </pc:picChg>
        <pc:cxnChg chg="add mod">
          <ac:chgData name="Lane, Kathleen" userId="d8586a00-d571-4eeb-bfc3-f42bf250439e" providerId="ADAL" clId="{432CC68D-B976-485C-9CEA-75F7A320F951}" dt="2023-11-30T21:08:28.607" v="358" actId="1076"/>
          <ac:cxnSpMkLst>
            <pc:docMk/>
            <pc:sldMk cId="1172539657" sldId="3539"/>
            <ac:cxnSpMk id="4" creationId="{C8570EBF-86E5-7CCA-3016-D08DAB178224}"/>
          </ac:cxnSpMkLst>
        </pc:cxnChg>
      </pc:sldChg>
      <pc:sldChg chg="add del">
        <pc:chgData name="Lane, Kathleen" userId="d8586a00-d571-4eeb-bfc3-f42bf250439e" providerId="ADAL" clId="{432CC68D-B976-485C-9CEA-75F7A320F951}" dt="2023-11-30T20:59:55.208" v="312"/>
        <pc:sldMkLst>
          <pc:docMk/>
          <pc:sldMk cId="2008248576" sldId="3541"/>
        </pc:sldMkLst>
      </pc:sldChg>
      <pc:sldChg chg="add">
        <pc:chgData name="Lane, Kathleen" userId="d8586a00-d571-4eeb-bfc3-f42bf250439e" providerId="ADAL" clId="{432CC68D-B976-485C-9CEA-75F7A320F951}" dt="2023-11-30T20:49:24.415" v="213"/>
        <pc:sldMkLst>
          <pc:docMk/>
          <pc:sldMk cId="3555169321" sldId="3542"/>
        </pc:sldMkLst>
      </pc:sldChg>
      <pc:sldChg chg="add">
        <pc:chgData name="Lane, Kathleen" userId="d8586a00-d571-4eeb-bfc3-f42bf250439e" providerId="ADAL" clId="{432CC68D-B976-485C-9CEA-75F7A320F951}" dt="2023-11-30T20:53:34.835" v="275"/>
        <pc:sldMkLst>
          <pc:docMk/>
          <pc:sldMk cId="172132053" sldId="3543"/>
        </pc:sldMkLst>
      </pc:sldChg>
      <pc:sldChg chg="add">
        <pc:chgData name="Lane, Kathleen" userId="d8586a00-d571-4eeb-bfc3-f42bf250439e" providerId="ADAL" clId="{432CC68D-B976-485C-9CEA-75F7A320F951}" dt="2023-11-30T20:57:07.757" v="296"/>
        <pc:sldMkLst>
          <pc:docMk/>
          <pc:sldMk cId="274596742" sldId="3544"/>
        </pc:sldMkLst>
      </pc:sldChg>
      <pc:sldChg chg="add del">
        <pc:chgData name="Lane, Kathleen" userId="d8586a00-d571-4eeb-bfc3-f42bf250439e" providerId="ADAL" clId="{432CC68D-B976-485C-9CEA-75F7A320F951}" dt="2023-11-30T20:56:04.913" v="283"/>
        <pc:sldMkLst>
          <pc:docMk/>
          <pc:sldMk cId="1914432255" sldId="3544"/>
        </pc:sldMkLst>
      </pc:sldChg>
      <pc:sldChg chg="add">
        <pc:chgData name="Lane, Kathleen" userId="d8586a00-d571-4eeb-bfc3-f42bf250439e" providerId="ADAL" clId="{432CC68D-B976-485C-9CEA-75F7A320F951}" dt="2023-11-30T20:59:09.886" v="309"/>
        <pc:sldMkLst>
          <pc:docMk/>
          <pc:sldMk cId="1931002543" sldId="3545"/>
        </pc:sldMkLst>
      </pc:sldChg>
      <pc:sldChg chg="addSp modSp add mod">
        <pc:chgData name="Lane, Kathleen" userId="d8586a00-d571-4eeb-bfc3-f42bf250439e" providerId="ADAL" clId="{432CC68D-B976-485C-9CEA-75F7A320F951}" dt="2023-11-30T20:58:30.545" v="307" actId="20577"/>
        <pc:sldMkLst>
          <pc:docMk/>
          <pc:sldMk cId="1976093814" sldId="3546"/>
        </pc:sldMkLst>
        <pc:spChg chg="add mod">
          <ac:chgData name="Lane, Kathleen" userId="d8586a00-d571-4eeb-bfc3-f42bf250439e" providerId="ADAL" clId="{432CC68D-B976-485C-9CEA-75F7A320F951}" dt="2023-11-30T20:58:13.763" v="301" actId="1076"/>
          <ac:spMkLst>
            <pc:docMk/>
            <pc:sldMk cId="1976093814" sldId="3546"/>
            <ac:spMk id="3" creationId="{A42300BF-D304-2EB8-1E15-3BB94472D40D}"/>
          </ac:spMkLst>
        </pc:spChg>
        <pc:spChg chg="add mod">
          <ac:chgData name="Lane, Kathleen" userId="d8586a00-d571-4eeb-bfc3-f42bf250439e" providerId="ADAL" clId="{432CC68D-B976-485C-9CEA-75F7A320F951}" dt="2023-11-30T20:58:30.545" v="307" actId="20577"/>
          <ac:spMkLst>
            <pc:docMk/>
            <pc:sldMk cId="1976093814" sldId="3546"/>
            <ac:spMk id="7" creationId="{0FFAA9A5-562B-040E-B1E8-43CA3F5B8F60}"/>
          </ac:spMkLst>
        </pc:spChg>
      </pc:sldChg>
      <pc:sldChg chg="add">
        <pc:chgData name="Lane, Kathleen" userId="d8586a00-d571-4eeb-bfc3-f42bf250439e" providerId="ADAL" clId="{432CC68D-B976-485C-9CEA-75F7A320F951}" dt="2023-11-30T20:57:44.898" v="297"/>
        <pc:sldMkLst>
          <pc:docMk/>
          <pc:sldMk cId="2792670558" sldId="3547"/>
        </pc:sldMkLst>
      </pc:sldChg>
      <pc:sldChg chg="add">
        <pc:chgData name="Lane, Kathleen" userId="d8586a00-d571-4eeb-bfc3-f42bf250439e" providerId="ADAL" clId="{432CC68D-B976-485C-9CEA-75F7A320F951}" dt="2023-11-30T20:59:55.208" v="312"/>
        <pc:sldMkLst>
          <pc:docMk/>
          <pc:sldMk cId="93376869" sldId="3548"/>
        </pc:sldMkLst>
      </pc:sldChg>
      <pc:sldChg chg="add del">
        <pc:chgData name="Lane, Kathleen" userId="d8586a00-d571-4eeb-bfc3-f42bf250439e" providerId="ADAL" clId="{432CC68D-B976-485C-9CEA-75F7A320F951}" dt="2023-11-30T20:59:40.534" v="311"/>
        <pc:sldMkLst>
          <pc:docMk/>
          <pc:sldMk cId="1385595574" sldId="3548"/>
        </pc:sldMkLst>
      </pc:sldChg>
      <pc:sldChg chg="add del">
        <pc:chgData name="Lane, Kathleen" userId="d8586a00-d571-4eeb-bfc3-f42bf250439e" providerId="ADAL" clId="{432CC68D-B976-485C-9CEA-75F7A320F951}" dt="2023-11-30T20:59:40.534" v="311"/>
        <pc:sldMkLst>
          <pc:docMk/>
          <pc:sldMk cId="2090839974" sldId="3549"/>
        </pc:sldMkLst>
      </pc:sldChg>
      <pc:sldChg chg="add modTransition">
        <pc:chgData name="Lane, Kathleen" userId="d8586a00-d571-4eeb-bfc3-f42bf250439e" providerId="ADAL" clId="{432CC68D-B976-485C-9CEA-75F7A320F951}" dt="2023-11-30T21:01:16.354" v="316"/>
        <pc:sldMkLst>
          <pc:docMk/>
          <pc:sldMk cId="2857181577" sldId="3549"/>
        </pc:sldMkLst>
      </pc:sldChg>
      <pc:sldChg chg="add del">
        <pc:chgData name="Lane, Kathleen" userId="d8586a00-d571-4eeb-bfc3-f42bf250439e" providerId="ADAL" clId="{432CC68D-B976-485C-9CEA-75F7A320F951}" dt="2023-11-30T20:59:40.534" v="311"/>
        <pc:sldMkLst>
          <pc:docMk/>
          <pc:sldMk cId="3859113170" sldId="3550"/>
        </pc:sldMkLst>
      </pc:sldChg>
      <pc:sldChg chg="add">
        <pc:chgData name="Lane, Kathleen" userId="d8586a00-d571-4eeb-bfc3-f42bf250439e" providerId="ADAL" clId="{432CC68D-B976-485C-9CEA-75F7A320F951}" dt="2023-11-30T21:01:49.281" v="317"/>
        <pc:sldMkLst>
          <pc:docMk/>
          <pc:sldMk cId="4201066684" sldId="3550"/>
        </pc:sldMkLst>
      </pc:sldChg>
      <pc:sldChg chg="add modTransition">
        <pc:chgData name="Lane, Kathleen" userId="d8586a00-d571-4eeb-bfc3-f42bf250439e" providerId="ADAL" clId="{432CC68D-B976-485C-9CEA-75F7A320F951}" dt="2023-11-30T21:01:16.354" v="316"/>
        <pc:sldMkLst>
          <pc:docMk/>
          <pc:sldMk cId="629996860" sldId="3551"/>
        </pc:sldMkLst>
      </pc:sldChg>
      <pc:sldChg chg="add">
        <pc:chgData name="Lane, Kathleen" userId="d8586a00-d571-4eeb-bfc3-f42bf250439e" providerId="ADAL" clId="{432CC68D-B976-485C-9CEA-75F7A320F951}" dt="2023-11-30T21:01:49.281" v="317"/>
        <pc:sldMkLst>
          <pc:docMk/>
          <pc:sldMk cId="672826198" sldId="3552"/>
        </pc:sldMkLst>
      </pc:sldChg>
      <pc:sldChg chg="add">
        <pc:chgData name="Lane, Kathleen" userId="d8586a00-d571-4eeb-bfc3-f42bf250439e" providerId="ADAL" clId="{432CC68D-B976-485C-9CEA-75F7A320F951}" dt="2023-11-30T21:01:49.281" v="317"/>
        <pc:sldMkLst>
          <pc:docMk/>
          <pc:sldMk cId="1007404840" sldId="3553"/>
        </pc:sldMkLst>
      </pc:sldChg>
      <pc:sldChg chg="add">
        <pc:chgData name="Lane, Kathleen" userId="d8586a00-d571-4eeb-bfc3-f42bf250439e" providerId="ADAL" clId="{432CC68D-B976-485C-9CEA-75F7A320F951}" dt="2023-11-30T21:02:06.500" v="318"/>
        <pc:sldMkLst>
          <pc:docMk/>
          <pc:sldMk cId="547350417" sldId="3554"/>
        </pc:sldMkLst>
      </pc:sldChg>
      <pc:sldChg chg="add">
        <pc:chgData name="Lane, Kathleen" userId="d8586a00-d571-4eeb-bfc3-f42bf250439e" providerId="ADAL" clId="{432CC68D-B976-485C-9CEA-75F7A320F951}" dt="2023-11-30T21:05:52.816" v="343"/>
        <pc:sldMkLst>
          <pc:docMk/>
          <pc:sldMk cId="2254350569" sldId="3555"/>
        </pc:sldMkLst>
      </pc:sldChg>
      <pc:sldChg chg="add del">
        <pc:chgData name="Lane, Kathleen" userId="d8586a00-d571-4eeb-bfc3-f42bf250439e" providerId="ADAL" clId="{432CC68D-B976-485C-9CEA-75F7A320F951}" dt="2023-11-30T21:02:46.450" v="322"/>
        <pc:sldMkLst>
          <pc:docMk/>
          <pc:sldMk cId="3505062091" sldId="3555"/>
        </pc:sldMkLst>
      </pc:sldChg>
      <pc:sldChg chg="add">
        <pc:chgData name="Lane, Kathleen" userId="d8586a00-d571-4eeb-bfc3-f42bf250439e" providerId="ADAL" clId="{432CC68D-B976-485C-9CEA-75F7A320F951}" dt="2023-11-30T21:07:06.478" v="346"/>
        <pc:sldMkLst>
          <pc:docMk/>
          <pc:sldMk cId="3602923059" sldId="3556"/>
        </pc:sldMkLst>
      </pc:sldChg>
      <pc:sldChg chg="add">
        <pc:chgData name="Lane, Kathleen" userId="d8586a00-d571-4eeb-bfc3-f42bf250439e" providerId="ADAL" clId="{432CC68D-B976-485C-9CEA-75F7A320F951}" dt="2023-11-30T21:05:52.816" v="343"/>
        <pc:sldMkLst>
          <pc:docMk/>
          <pc:sldMk cId="2062488122" sldId="3558"/>
        </pc:sldMkLst>
      </pc:sldChg>
      <pc:sldChg chg="add">
        <pc:chgData name="Lane, Kathleen" userId="d8586a00-d571-4eeb-bfc3-f42bf250439e" providerId="ADAL" clId="{432CC68D-B976-485C-9CEA-75F7A320F951}" dt="2023-11-30T21:06:15.732" v="345"/>
        <pc:sldMkLst>
          <pc:docMk/>
          <pc:sldMk cId="2564856479" sldId="3559"/>
        </pc:sldMkLst>
      </pc:sldChg>
      <pc:sldChg chg="add">
        <pc:chgData name="Lane, Kathleen" userId="d8586a00-d571-4eeb-bfc3-f42bf250439e" providerId="ADAL" clId="{432CC68D-B976-485C-9CEA-75F7A320F951}" dt="2023-11-30T21:06:15.732" v="345"/>
        <pc:sldMkLst>
          <pc:docMk/>
          <pc:sldMk cId="1745937360" sldId="3560"/>
        </pc:sldMkLst>
      </pc:sldChg>
      <pc:sldChg chg="add">
        <pc:chgData name="Lane, Kathleen" userId="d8586a00-d571-4eeb-bfc3-f42bf250439e" providerId="ADAL" clId="{432CC68D-B976-485C-9CEA-75F7A320F951}" dt="2023-11-30T21:07:26.099" v="347"/>
        <pc:sldMkLst>
          <pc:docMk/>
          <pc:sldMk cId="1460049372" sldId="3561"/>
        </pc:sldMkLst>
      </pc:sldChg>
      <pc:sldChg chg="add">
        <pc:chgData name="Lane, Kathleen" userId="d8586a00-d571-4eeb-bfc3-f42bf250439e" providerId="ADAL" clId="{432CC68D-B976-485C-9CEA-75F7A320F951}" dt="2023-11-30T21:08:47.157" v="360"/>
        <pc:sldMkLst>
          <pc:docMk/>
          <pc:sldMk cId="936759261" sldId="3562"/>
        </pc:sldMkLst>
      </pc:sldChg>
    </pc:docChg>
  </pc:docChgLst>
  <pc:docChgLst>
    <pc:chgData name="Sherod, Rebecca Lee" userId="4a5e3857-22b8-48bf-84ca-3e6efb53098b" providerId="ADAL" clId="{5BA40087-5281-41FC-B688-9C4181FA34FD}"/>
    <pc:docChg chg="modSld">
      <pc:chgData name="Sherod, Rebecca Lee" userId="4a5e3857-22b8-48bf-84ca-3e6efb53098b" providerId="ADAL" clId="{5BA40087-5281-41FC-B688-9C4181FA34FD}" dt="2023-12-01T19:39:24.154" v="1" actId="207"/>
      <pc:docMkLst>
        <pc:docMk/>
      </pc:docMkLst>
      <pc:sldChg chg="modSp mod">
        <pc:chgData name="Sherod, Rebecca Lee" userId="4a5e3857-22b8-48bf-84ca-3e6efb53098b" providerId="ADAL" clId="{5BA40087-5281-41FC-B688-9C4181FA34FD}" dt="2023-12-01T19:38:54.976" v="0" actId="207"/>
        <pc:sldMkLst>
          <pc:docMk/>
          <pc:sldMk cId="2857181577" sldId="3549"/>
        </pc:sldMkLst>
        <pc:spChg chg="mod">
          <ac:chgData name="Sherod, Rebecca Lee" userId="4a5e3857-22b8-48bf-84ca-3e6efb53098b" providerId="ADAL" clId="{5BA40087-5281-41FC-B688-9C4181FA34FD}" dt="2023-12-01T19:38:54.976" v="0" actId="207"/>
          <ac:spMkLst>
            <pc:docMk/>
            <pc:sldMk cId="2857181577" sldId="3549"/>
            <ac:spMk id="8" creationId="{ED7DFA55-1AA9-E63F-8EF8-56BC944619CA}"/>
          </ac:spMkLst>
        </pc:spChg>
      </pc:sldChg>
      <pc:sldChg chg="modSp mod">
        <pc:chgData name="Sherod, Rebecca Lee" userId="4a5e3857-22b8-48bf-84ca-3e6efb53098b" providerId="ADAL" clId="{5BA40087-5281-41FC-B688-9C4181FA34FD}" dt="2023-12-01T19:39:24.154" v="1" actId="207"/>
        <pc:sldMkLst>
          <pc:docMk/>
          <pc:sldMk cId="629996860" sldId="3551"/>
        </pc:sldMkLst>
        <pc:spChg chg="mod">
          <ac:chgData name="Sherod, Rebecca Lee" userId="4a5e3857-22b8-48bf-84ca-3e6efb53098b" providerId="ADAL" clId="{5BA40087-5281-41FC-B688-9C4181FA34FD}" dt="2023-12-01T19:39:24.154" v="1" actId="207"/>
          <ac:spMkLst>
            <pc:docMk/>
            <pc:sldMk cId="629996860" sldId="3551"/>
            <ac:spMk id="6" creationId="{7E8135C5-E4BF-D491-21C6-6FE509F2628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oakeswp\Documents\BOOK%20Screening%202010\LMOK%20Chapter%202%20SSBD\DRAFTS\Figure%203.3-3.5%20Data%20Source%2007%2022%2010%20JRK.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9099273471412994E-2"/>
          <c:y val="4.0712569359716302E-2"/>
          <c:w val="0.71351476899417399"/>
          <c:h val="0.73537078405987599"/>
        </c:manualLayout>
      </c:layout>
      <c:barChart>
        <c:barDir val="col"/>
        <c:grouping val="stacked"/>
        <c:varyColors val="0"/>
        <c:ser>
          <c:idx val="0"/>
          <c:order val="0"/>
          <c:tx>
            <c:strRef>
              <c:f>'Figure 2.2'!$B$1</c:f>
              <c:strCache>
                <c:ptCount val="1"/>
                <c:pt idx="0">
                  <c:v>Exceeded Normative Criteria</c:v>
                </c:pt>
              </c:strCache>
            </c:strRef>
          </c:tx>
          <c:spPr>
            <a:solidFill>
              <a:srgbClr val="FFFFFF"/>
            </a:solidFill>
            <a:ln w="12700">
              <a:solidFill>
                <a:srgbClr val="000000"/>
              </a:solidFill>
              <a:prstDash val="solid"/>
            </a:ln>
            <a:effectLst>
              <a:outerShdw dist="35921" dir="2700000" algn="br">
                <a:srgbClr val="000000"/>
              </a:outerShdw>
            </a:effectLst>
          </c:spPr>
          <c:invertIfNegative val="0"/>
          <c:dLbls>
            <c:dLbl>
              <c:idx val="0"/>
              <c:layout>
                <c:manualLayout>
                  <c:x val="3.00306429951047E-3"/>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04E-4A47-83AB-82B4C2FBEB1B}"/>
                </c:ext>
              </c:extLst>
            </c:dLbl>
            <c:dLbl>
              <c:idx val="1"/>
              <c:layout>
                <c:manualLayout>
                  <c:x val="6.0068831915273901E-4"/>
                  <c:y val="-1.70218902851243E-2"/>
                </c:manualLayout>
              </c:layout>
              <c:tx>
                <c:rich>
                  <a:bodyPr/>
                  <a:lstStyle/>
                  <a:p>
                    <a:r>
                      <a:rPr lang="en-US"/>
                      <a:t>7</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04E-4A47-83AB-82B4C2FBEB1B}"/>
                </c:ext>
              </c:extLst>
            </c:dLbl>
            <c:dLbl>
              <c:idx val="2"/>
              <c:layout>
                <c:manualLayout>
                  <c:x val="6.0051923484254698E-4"/>
                  <c:y val="-1.1932819115159801E-2"/>
                </c:manualLayout>
              </c:layout>
              <c:tx>
                <c:rich>
                  <a:bodyPr/>
                  <a:lstStyle/>
                  <a:p>
                    <a:r>
                      <a:rPr lang="en-US"/>
                      <a:t>7 </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804E-4A47-83AB-82B4C2FBEB1B}"/>
                </c:ext>
              </c:extLst>
            </c:dLbl>
            <c:dLbl>
              <c:idx val="3"/>
              <c:layout>
                <c:manualLayout>
                  <c:x val="3.0029353776667802E-3"/>
                  <c:y val="-3.46745364529948E-2"/>
                </c:manualLayout>
              </c:layout>
              <c:tx>
                <c:rich>
                  <a:bodyPr/>
                  <a:lstStyle/>
                  <a:p>
                    <a:r>
                      <a:rPr lang="en-US"/>
                      <a:t>17</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04E-4A47-83AB-82B4C2FBEB1B}"/>
                </c:ext>
              </c:extLst>
            </c:dLbl>
            <c:dLbl>
              <c:idx val="4"/>
              <c:layout>
                <c:manualLayout>
                  <c:x val="-6.0065448551502396E-4"/>
                  <c:y val="-2.7613371128974801E-2"/>
                </c:manualLayout>
              </c:layout>
              <c:tx>
                <c:rich>
                  <a:bodyPr/>
                  <a:lstStyle/>
                  <a:p>
                    <a:r>
                      <a:rPr lang="en-US"/>
                      <a:t>13</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04E-4A47-83AB-82B4C2FBEB1B}"/>
                </c:ext>
              </c:extLst>
            </c:dLbl>
            <c:dLbl>
              <c:idx val="5"/>
              <c:layout>
                <c:manualLayout>
                  <c:x val="4.2041894229572904E-3"/>
                  <c:y val="-1.1439662005556E-2"/>
                </c:manualLayout>
              </c:layout>
              <c:tx>
                <c:rich>
                  <a:bodyPr/>
                  <a:lstStyle/>
                  <a:p>
                    <a:r>
                      <a:rPr lang="en-US"/>
                      <a:t>6</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04E-4A47-83AB-82B4C2FBEB1B}"/>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2.2'!$B$2:$B$7</c:f>
              <c:numCache>
                <c:formatCode>General</c:formatCode>
                <c:ptCount val="6"/>
                <c:pt idx="0">
                  <c:v>13</c:v>
                </c:pt>
                <c:pt idx="1">
                  <c:v>7</c:v>
                </c:pt>
                <c:pt idx="2">
                  <c:v>7</c:v>
                </c:pt>
                <c:pt idx="3">
                  <c:v>17</c:v>
                </c:pt>
                <c:pt idx="4">
                  <c:v>13</c:v>
                </c:pt>
                <c:pt idx="5">
                  <c:v>6</c:v>
                </c:pt>
              </c:numCache>
            </c:numRef>
          </c:val>
          <c:extLst>
            <c:ext xmlns:c16="http://schemas.microsoft.com/office/drawing/2014/chart" uri="{C3380CC4-5D6E-409C-BE32-E72D297353CC}">
              <c16:uniqueId val="{00000006-804E-4A47-83AB-82B4C2FBEB1B}"/>
            </c:ext>
          </c:extLst>
        </c:ser>
        <c:ser>
          <c:idx val="1"/>
          <c:order val="1"/>
          <c:tx>
            <c:strRef>
              <c:f>'Figure 2.2'!$C$1</c:f>
              <c:strCache>
                <c:ptCount val="1"/>
                <c:pt idx="0">
                  <c:v>Nominated But Did Not Exceed Criteria</c:v>
                </c:pt>
              </c:strCache>
            </c:strRef>
          </c:tx>
          <c:spPr>
            <a:solidFill>
              <a:schemeClr val="accent3">
                <a:lumMod val="40000"/>
                <a:lumOff val="60000"/>
              </a:schemeClr>
            </a:solidFill>
            <a:ln w="12700">
              <a:solidFill>
                <a:srgbClr val="000000"/>
              </a:solidFill>
              <a:prstDash val="solid"/>
            </a:ln>
            <a:effectLst>
              <a:outerShdw dist="35921" dir="2700000" algn="br">
                <a:srgbClr val="000000"/>
              </a:outerShdw>
            </a:effectLst>
          </c:spPr>
          <c:invertIfNegative val="0"/>
          <c:dPt>
            <c:idx val="3"/>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8-804E-4A47-83AB-82B4C2FBEB1B}"/>
              </c:ext>
            </c:extLst>
          </c:dPt>
          <c:dPt>
            <c:idx val="4"/>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A-804E-4A47-83AB-82B4C2FBEB1B}"/>
              </c:ext>
            </c:extLst>
          </c:dPt>
          <c:dPt>
            <c:idx val="5"/>
            <c:invertIfNegative val="0"/>
            <c:bubble3D val="0"/>
            <c:spPr>
              <a:solidFill>
                <a:schemeClr val="accent4">
                  <a:lumMod val="40000"/>
                  <a:lumOff val="60000"/>
                </a:schemeClr>
              </a:solidFill>
              <a:ln w="12700">
                <a:solidFill>
                  <a:srgbClr val="000000"/>
                </a:solidFill>
                <a:prstDash val="solid"/>
              </a:ln>
              <a:effectLst>
                <a:outerShdw dist="35921" dir="2700000" algn="br">
                  <a:srgbClr val="000000"/>
                </a:outerShdw>
              </a:effectLst>
            </c:spPr>
            <c:extLst>
              <c:ext xmlns:c16="http://schemas.microsoft.com/office/drawing/2014/chart" uri="{C3380CC4-5D6E-409C-BE32-E72D297353CC}">
                <c16:uniqueId val="{0000000C-804E-4A47-83AB-82B4C2FBEB1B}"/>
              </c:ext>
            </c:extLst>
          </c:dPt>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2.2'!$A$2:$A$7</c:f>
              <c:strCache>
                <c:ptCount val="6"/>
                <c:pt idx="0">
                  <c:v>Winter 2007 (N=60)</c:v>
                </c:pt>
                <c:pt idx="1">
                  <c:v>Winter 2008 (N=69)</c:v>
                </c:pt>
                <c:pt idx="2">
                  <c:v>Winter 2009 (N=66)</c:v>
                </c:pt>
                <c:pt idx="3">
                  <c:v>Winter 2007 (N=60)</c:v>
                </c:pt>
                <c:pt idx="4">
                  <c:v>Winter 2008 (N=69)</c:v>
                </c:pt>
                <c:pt idx="5">
                  <c:v>Winter 2009 (N=66)</c:v>
                </c:pt>
              </c:strCache>
            </c:strRef>
          </c:cat>
          <c:val>
            <c:numRef>
              <c:f>'Figure 2.2'!$C$2:$C$7</c:f>
              <c:numCache>
                <c:formatCode>General</c:formatCode>
                <c:ptCount val="6"/>
                <c:pt idx="0">
                  <c:v>47</c:v>
                </c:pt>
                <c:pt idx="1">
                  <c:v>62</c:v>
                </c:pt>
                <c:pt idx="2">
                  <c:v>59</c:v>
                </c:pt>
                <c:pt idx="3">
                  <c:v>43</c:v>
                </c:pt>
                <c:pt idx="4">
                  <c:v>56</c:v>
                </c:pt>
                <c:pt idx="5">
                  <c:v>60</c:v>
                </c:pt>
              </c:numCache>
            </c:numRef>
          </c:val>
          <c:extLst>
            <c:ext xmlns:c16="http://schemas.microsoft.com/office/drawing/2014/chart" uri="{C3380CC4-5D6E-409C-BE32-E72D297353CC}">
              <c16:uniqueId val="{0000000D-804E-4A47-83AB-82B4C2FBEB1B}"/>
            </c:ext>
          </c:extLst>
        </c:ser>
        <c:dLbls>
          <c:showLegendKey val="0"/>
          <c:showVal val="0"/>
          <c:showCatName val="0"/>
          <c:showSerName val="0"/>
          <c:showPercent val="0"/>
          <c:showBubbleSize val="0"/>
        </c:dLbls>
        <c:gapWidth val="70"/>
        <c:overlap val="100"/>
        <c:axId val="574715792"/>
        <c:axId val="574716184"/>
      </c:barChart>
      <c:catAx>
        <c:axId val="574715792"/>
        <c:scaling>
          <c:orientation val="minMax"/>
        </c:scaling>
        <c:delete val="0"/>
        <c:axPos val="b"/>
        <c:title>
          <c:tx>
            <c:rich>
              <a:bodyPr/>
              <a:lstStyle/>
              <a:p>
                <a:pPr>
                  <a:defRPr/>
                </a:pPr>
                <a:r>
                  <a:rPr lang="en-US"/>
                  <a:t>Screening Time Point</a:t>
                </a:r>
              </a:p>
            </c:rich>
          </c:tx>
          <c:layout>
            <c:manualLayout>
              <c:xMode val="edge"/>
              <c:yMode val="edge"/>
              <c:x val="0.330911702074977"/>
              <c:y val="0.89840533913524001"/>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6184"/>
        <c:crosses val="autoZero"/>
        <c:auto val="1"/>
        <c:lblAlgn val="ctr"/>
        <c:lblOffset val="100"/>
        <c:tickLblSkip val="1"/>
        <c:tickMarkSkip val="1"/>
        <c:noMultiLvlLbl val="0"/>
      </c:catAx>
      <c:valAx>
        <c:axId val="574716184"/>
        <c:scaling>
          <c:orientation val="minMax"/>
        </c:scaling>
        <c:delete val="0"/>
        <c:axPos val="l"/>
        <c:title>
          <c:tx>
            <c:rich>
              <a:bodyPr/>
              <a:lstStyle/>
              <a:p>
                <a:pPr>
                  <a:defRPr/>
                </a:pPr>
                <a:r>
                  <a:rPr lang="en-US"/>
                  <a:t>Number </a:t>
                </a:r>
                <a:r>
                  <a:rPr lang="en-US" dirty="0"/>
                  <a:t>of Students</a:t>
                </a:r>
              </a:p>
            </c:rich>
          </c:tx>
          <c:layout>
            <c:manualLayout>
              <c:xMode val="edge"/>
              <c:yMode val="edge"/>
              <c:x val="9.0090248610375494E-3"/>
              <c:y val="0.29771066344292602"/>
            </c:manualLayout>
          </c:layout>
          <c:overlay val="0"/>
          <c:spPr>
            <a:noFill/>
            <a:ln w="25400">
              <a:noFill/>
            </a:ln>
          </c:spPr>
        </c:title>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574715792"/>
        <c:crosses val="autoZero"/>
        <c:crossBetween val="between"/>
      </c:valAx>
      <c:spPr>
        <a:solidFill>
          <a:srgbClr val="FFFFFF"/>
        </a:solidFill>
        <a:ln w="25400">
          <a:noFill/>
        </a:ln>
      </c:spPr>
    </c:plotArea>
    <c:legend>
      <c:legendPos val="r"/>
      <c:layout>
        <c:manualLayout>
          <c:xMode val="edge"/>
          <c:yMode val="edge"/>
          <c:x val="0.805406822576757"/>
          <c:y val="0.35114591072755302"/>
          <c:w val="0.18738771710958099"/>
          <c:h val="0.26717623642313798"/>
        </c:manualLayout>
      </c:layout>
      <c:overlay val="0"/>
      <c:spPr>
        <a:noFill/>
        <a:ln w="25400">
          <a:noFill/>
        </a:ln>
      </c:spPr>
    </c:legend>
    <c:plotVisOnly val="1"/>
    <c:dispBlanksAs val="gap"/>
    <c:showDLblsOverMax val="0"/>
  </c:chart>
  <c:spPr>
    <a:solidFill>
      <a:srgbClr val="FFFFFF"/>
    </a:solidFill>
    <a:ln w="9525">
      <a:noFill/>
    </a:ln>
  </c:spPr>
  <c:txPr>
    <a:bodyPr/>
    <a:lstStyle/>
    <a:p>
      <a:pPr>
        <a:defRPr sz="14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dirty="0"/>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Sheet1!$B$2:$B$10</c:f>
              <c:numCache>
                <c:formatCode>0.00%</c:formatCode>
                <c:ptCount val="9"/>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dLbl>
              <c:idx val="2"/>
              <c:layout>
                <c:manualLayout>
                  <c:x val="-4.2299808150538E-17"/>
                  <c:y val="2.3847521078350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43-472D-9606-DE4209C09FB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Sheet1!$C$2:$C$10</c:f>
              <c:numCache>
                <c:formatCode>0.00%</c:formatCode>
                <c:ptCount val="9"/>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F14</c:v>
                </c:pt>
                <c:pt idx="1">
                  <c:v>F15</c:v>
                </c:pt>
                <c:pt idx="2">
                  <c:v>F16</c:v>
                </c:pt>
                <c:pt idx="3">
                  <c:v>F17</c:v>
                </c:pt>
                <c:pt idx="4">
                  <c:v>F18</c:v>
                </c:pt>
                <c:pt idx="5">
                  <c:v>F19</c:v>
                </c:pt>
                <c:pt idx="6">
                  <c:v>F20</c:v>
                </c:pt>
                <c:pt idx="7">
                  <c:v>F21</c:v>
                </c:pt>
                <c:pt idx="8">
                  <c:v>F22</c:v>
                </c:pt>
              </c:strCache>
            </c:strRef>
          </c:cat>
          <c:val>
            <c:numRef>
              <c:f>Sheet1!$D$2:$D$10</c:f>
              <c:numCache>
                <c:formatCode>0.00%</c:formatCode>
                <c:ptCount val="9"/>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4001E-2"/>
          <c:y val="2.92106397148118E-2"/>
          <c:w val="0.888226809486652"/>
          <c:h val="0.77700415246601595"/>
        </c:manualLayout>
      </c:layout>
      <c:bar3DChart>
        <c:barDir val="col"/>
        <c:grouping val="percentStacked"/>
        <c:varyColors val="0"/>
        <c:ser>
          <c:idx val="0"/>
          <c:order val="0"/>
          <c:tx>
            <c:strRef>
              <c:f>Sheet1!$B$1</c:f>
              <c:strCache>
                <c:ptCount val="1"/>
                <c:pt idx="0">
                  <c:v>Normal</c:v>
                </c:pt>
              </c:strCache>
            </c:strRef>
          </c:tx>
          <c:spPr>
            <a:solidFill>
              <a:srgbClr val="009900"/>
            </a:solidFill>
          </c:spPr>
          <c:invertIfNegative val="0"/>
          <c:dLbls>
            <c:dLbl>
              <c:idx val="0"/>
              <c:layout>
                <c:manualLayout>
                  <c:x val="7.50750750750753E-3"/>
                  <c:y val="2.736318407960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1E-41D9-81FF-DC762344C140}"/>
                </c:ext>
              </c:extLst>
            </c:dLbl>
            <c:dLbl>
              <c:idx val="1"/>
              <c:layout>
                <c:manualLayout>
                  <c:x val="1.35135135135135E-2"/>
                  <c:y val="3.4825870646766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41E-41D9-81FF-DC762344C140}"/>
                </c:ext>
              </c:extLst>
            </c:dLbl>
            <c:dLbl>
              <c:idx val="2"/>
              <c:layout>
                <c:manualLayout>
                  <c:x val="1.0510510510510499E-2"/>
                  <c:y val="2.98507462686566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41E-41D9-81FF-DC762344C140}"/>
                </c:ext>
              </c:extLst>
            </c:dLbl>
            <c:dLbl>
              <c:idx val="3"/>
              <c:layout>
                <c:manualLayout>
                  <c:x val="1.6516516516516401E-2"/>
                  <c:y val="4.47761194029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41E-41D9-81FF-DC762344C140}"/>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Sheet1!$B$2:$B$5</c:f>
              <c:numCache>
                <c:formatCode>General</c:formatCode>
                <c:ptCount val="4"/>
                <c:pt idx="0">
                  <c:v>85.42</c:v>
                </c:pt>
                <c:pt idx="1">
                  <c:v>87.669999999999973</c:v>
                </c:pt>
                <c:pt idx="2">
                  <c:v>82.179999999999978</c:v>
                </c:pt>
                <c:pt idx="3">
                  <c:v>86.21</c:v>
                </c:pt>
              </c:numCache>
            </c:numRef>
          </c:val>
          <c:extLst>
            <c:ext xmlns:c16="http://schemas.microsoft.com/office/drawing/2014/chart" uri="{C3380CC4-5D6E-409C-BE32-E72D297353CC}">
              <c16:uniqueId val="{00000004-241E-41D9-81FF-DC762344C140}"/>
            </c:ext>
          </c:extLst>
        </c:ser>
        <c:ser>
          <c:idx val="1"/>
          <c:order val="1"/>
          <c:tx>
            <c:strRef>
              <c:f>Sheet1!$C$1</c:f>
              <c:strCache>
                <c:ptCount val="1"/>
                <c:pt idx="0">
                  <c:v>Elevated</c:v>
                </c:pt>
              </c:strCache>
            </c:strRef>
          </c:tx>
          <c:spPr>
            <a:solidFill>
              <a:srgbClr val="FFFF00"/>
            </a:solidFill>
          </c:spPr>
          <c:invertIfNegative val="0"/>
          <c:dLbls>
            <c:dLbl>
              <c:idx val="0"/>
              <c:layout>
                <c:manualLayout>
                  <c:x val="6.1561561561561499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41E-41D9-81FF-DC762344C140}"/>
                </c:ext>
              </c:extLst>
            </c:dLbl>
            <c:dLbl>
              <c:idx val="1"/>
              <c:layout>
                <c:manualLayout>
                  <c:x val="6.00600600600601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41E-41D9-81FF-DC762344C140}"/>
                </c:ext>
              </c:extLst>
            </c:dLbl>
            <c:dLbl>
              <c:idx val="2"/>
              <c:layout>
                <c:manualLayout>
                  <c:x val="6.4564564564564594E-2"/>
                  <c:y val="-7.46268656716417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41E-41D9-81FF-DC762344C140}"/>
                </c:ext>
              </c:extLst>
            </c:dLbl>
            <c:dLbl>
              <c:idx val="3"/>
              <c:layout>
                <c:manualLayout>
                  <c:x val="7.0570570570570701E-2"/>
                  <c:y val="1.243781094527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Sheet1!$C$2:$C$5</c:f>
              <c:numCache>
                <c:formatCode>General</c:formatCode>
                <c:ptCount val="4"/>
                <c:pt idx="0">
                  <c:v>10.74</c:v>
                </c:pt>
                <c:pt idx="1">
                  <c:v>8.68</c:v>
                </c:pt>
                <c:pt idx="2">
                  <c:v>12.38</c:v>
                </c:pt>
                <c:pt idx="3">
                  <c:v>11.33</c:v>
                </c:pt>
              </c:numCache>
            </c:numRef>
          </c:val>
          <c:extLst>
            <c:ext xmlns:c16="http://schemas.microsoft.com/office/drawing/2014/chart" uri="{C3380CC4-5D6E-409C-BE32-E72D297353CC}">
              <c16:uniqueId val="{00000009-241E-41D9-81FF-DC762344C140}"/>
            </c:ext>
          </c:extLst>
        </c:ser>
        <c:ser>
          <c:idx val="2"/>
          <c:order val="2"/>
          <c:tx>
            <c:strRef>
              <c:f>Sheet1!$D$1</c:f>
              <c:strCache>
                <c:ptCount val="1"/>
                <c:pt idx="0">
                  <c:v>Extremely Elevated</c:v>
                </c:pt>
              </c:strCache>
            </c:strRef>
          </c:tx>
          <c:spPr>
            <a:solidFill>
              <a:srgbClr val="FF0000"/>
            </a:solidFill>
          </c:spPr>
          <c:invertIfNegative val="0"/>
          <c:dLbls>
            <c:dLbl>
              <c:idx val="0"/>
              <c:layout>
                <c:manualLayout>
                  <c:x val="7.2072072072072099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41E-41D9-81FF-DC762344C140}"/>
                </c:ext>
              </c:extLst>
            </c:dLbl>
            <c:dLbl>
              <c:idx val="1"/>
              <c:layout>
                <c:manualLayout>
                  <c:x val="6.0060060060060101E-2"/>
                  <c:y val="-4.9751243781094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41E-41D9-81FF-DC762344C140}"/>
                </c:ext>
              </c:extLst>
            </c:dLbl>
            <c:dLbl>
              <c:idx val="2"/>
              <c:layout>
                <c:manualLayout>
                  <c:x val="6.7567567567567599E-2"/>
                  <c:y val="-9.95024875621891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41E-41D9-81FF-DC762344C140}"/>
                </c:ext>
              </c:extLst>
            </c:dLbl>
            <c:dLbl>
              <c:idx val="3"/>
              <c:layout>
                <c:manualLayout>
                  <c:x val="7.357357357357359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241E-41D9-81FF-DC762344C14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Sixth</c:v>
                </c:pt>
                <c:pt idx="2">
                  <c:v>Seventh</c:v>
                </c:pt>
                <c:pt idx="3">
                  <c:v>Eighth</c:v>
                </c:pt>
              </c:strCache>
            </c:strRef>
          </c:cat>
          <c:val>
            <c:numRef>
              <c:f>Sheet1!$D$2:$D$5</c:f>
              <c:numCache>
                <c:formatCode>General</c:formatCode>
                <c:ptCount val="4"/>
                <c:pt idx="0">
                  <c:v>3.85</c:v>
                </c:pt>
                <c:pt idx="1">
                  <c:v>3.65</c:v>
                </c:pt>
                <c:pt idx="2">
                  <c:v>5.45</c:v>
                </c:pt>
                <c:pt idx="3">
                  <c:v>2.46</c:v>
                </c:pt>
              </c:numCache>
            </c:numRef>
          </c:val>
          <c:extLst>
            <c:ext xmlns:c16="http://schemas.microsoft.com/office/drawing/2014/chart" uri="{C3380CC4-5D6E-409C-BE32-E72D297353CC}">
              <c16:uniqueId val="{0000000E-241E-41D9-81FF-DC762344C140}"/>
            </c:ext>
          </c:extLst>
        </c:ser>
        <c:dLbls>
          <c:showLegendKey val="0"/>
          <c:showVal val="0"/>
          <c:showCatName val="0"/>
          <c:showSerName val="0"/>
          <c:showPercent val="0"/>
          <c:showBubbleSize val="0"/>
        </c:dLbls>
        <c:gapWidth val="55"/>
        <c:shape val="pyramid"/>
        <c:axId val="281725080"/>
        <c:axId val="281725472"/>
        <c:axId val="0"/>
      </c:bar3DChart>
      <c:catAx>
        <c:axId val="281725080"/>
        <c:scaling>
          <c:orientation val="minMax"/>
        </c:scaling>
        <c:delete val="0"/>
        <c:axPos val="b"/>
        <c:title>
          <c:tx>
            <c:rich>
              <a:bodyPr/>
              <a:lstStyle/>
              <a:p>
                <a:pPr>
                  <a:defRPr/>
                </a:pPr>
                <a:r>
                  <a:rPr lang="en-US" dirty="0"/>
                  <a:t>Subgroup</a:t>
                </a:r>
              </a:p>
            </c:rich>
          </c:tx>
          <c:layout>
            <c:manualLayout>
              <c:xMode val="edge"/>
              <c:yMode val="edge"/>
              <c:x val="0.42728390201224853"/>
              <c:y val="0.85665569788851026"/>
            </c:manualLayout>
          </c:layout>
          <c:overlay val="0"/>
        </c:title>
        <c:numFmt formatCode="General" sourceLinked="0"/>
        <c:majorTickMark val="out"/>
        <c:minorTickMark val="none"/>
        <c:tickLblPos val="nextTo"/>
        <c:crossAx val="281725472"/>
        <c:crosses val="autoZero"/>
        <c:auto val="1"/>
        <c:lblAlgn val="ctr"/>
        <c:lblOffset val="100"/>
        <c:noMultiLvlLbl val="0"/>
      </c:catAx>
      <c:valAx>
        <c:axId val="281725472"/>
        <c:scaling>
          <c:orientation val="minMax"/>
        </c:scaling>
        <c:delete val="0"/>
        <c:axPos val="l"/>
        <c:majorGridlines>
          <c:spPr>
            <a:ln>
              <a:noFill/>
            </a:ln>
          </c:spPr>
        </c:majorGridlines>
        <c:title>
          <c:tx>
            <c:rich>
              <a:bodyPr rot="-5400000" vert="horz"/>
              <a:lstStyle/>
              <a:p>
                <a:pPr>
                  <a:defRPr/>
                </a:pPr>
                <a:r>
                  <a:rPr lang="en-US" dirty="0"/>
                  <a:t>Percent of Students</a:t>
                </a:r>
              </a:p>
            </c:rich>
          </c:tx>
          <c:layout>
            <c:manualLayout>
              <c:xMode val="edge"/>
              <c:yMode val="edge"/>
              <c:x val="6.0212574779503897E-3"/>
              <c:y val="0.290208994398088"/>
            </c:manualLayout>
          </c:layout>
          <c:overlay val="0"/>
        </c:title>
        <c:numFmt formatCode="0%" sourceLinked="1"/>
        <c:majorTickMark val="out"/>
        <c:minorTickMark val="none"/>
        <c:tickLblPos val="nextTo"/>
        <c:crossAx val="281725080"/>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4001E-2"/>
          <c:y val="2.92106397148118E-2"/>
          <c:w val="0.888226809486652"/>
          <c:h val="0.77700415246601595"/>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E-3"/>
                  <c:y val="2.73631840796020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38-4810-9AE1-78ED4EE3280D}"/>
                </c:ext>
              </c:extLst>
            </c:dLbl>
            <c:dLbl>
              <c:idx val="1"/>
              <c:layout>
                <c:manualLayout>
                  <c:x val="1.35135135135135E-2"/>
                  <c:y val="3.48258706467661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38-4810-9AE1-78ED4EE3280D}"/>
                </c:ext>
              </c:extLst>
            </c:dLbl>
            <c:dLbl>
              <c:idx val="2"/>
              <c:layout>
                <c:manualLayout>
                  <c:x val="1.0510510510510499E-2"/>
                  <c:y val="8.1494029795571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38-4810-9AE1-78ED4EE3280D}"/>
                </c:ext>
              </c:extLst>
            </c:dLbl>
            <c:dLbl>
              <c:idx val="3"/>
              <c:layout>
                <c:manualLayout>
                  <c:x val="1.6516516516516401E-2"/>
                  <c:y val="4.47761194029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38-4810-9AE1-78ED4EE3280D}"/>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C638-4810-9AE1-78ED4EE3280D}"/>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2.2522522522522521E-2"/>
                  <c:y val="-4.2674023141473512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638-4810-9AE1-78ED4EE3280D}"/>
                </c:ext>
              </c:extLst>
            </c:dLbl>
            <c:dLbl>
              <c:idx val="1"/>
              <c:layout>
                <c:manualLayout>
                  <c:x val="2.8528528528528472E-2"/>
                  <c:y val="-7.04225352112676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38-4810-9AE1-78ED4EE3280D}"/>
                </c:ext>
              </c:extLst>
            </c:dLbl>
            <c:dLbl>
              <c:idx val="2"/>
              <c:layout>
                <c:manualLayout>
                  <c:x val="3.3033033033033031E-2"/>
                  <c:y val="1.13165871871649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38-4810-9AE1-78ED4EE3280D}"/>
                </c:ext>
              </c:extLst>
            </c:dLbl>
            <c:dLbl>
              <c:idx val="3"/>
              <c:layout>
                <c:manualLayout>
                  <c:x val="4.5141401243763341E-2"/>
                  <c:y val="1.0090384828656939E-2"/>
                </c:manualLayout>
              </c:layout>
              <c:showLegendKey val="0"/>
              <c:showVal val="1"/>
              <c:showCatName val="0"/>
              <c:showSerName val="0"/>
              <c:showPercent val="0"/>
              <c:showBubbleSize val="0"/>
              <c:extLst>
                <c:ext xmlns:c15="http://schemas.microsoft.com/office/drawing/2012/chart" uri="{CE6537A1-D6FC-4f65-9D91-7224C49458BB}">
                  <c15:layout>
                    <c:manualLayout>
                      <c:w val="0.13989986049041167"/>
                      <c:h val="5.8626852981405492E-2"/>
                    </c:manualLayout>
                  </c15:layout>
                </c:ext>
                <c:ext xmlns:c16="http://schemas.microsoft.com/office/drawing/2014/chart" uri="{C3380CC4-5D6E-409C-BE32-E72D297353CC}">
                  <c16:uniqueId val="{00000008-C638-4810-9AE1-78ED4EE328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36.730000000000011</c:v>
                </c:pt>
                <c:pt idx="3">
                  <c:v>38.24</c:v>
                </c:pt>
              </c:numCache>
            </c:numRef>
          </c:val>
          <c:extLst>
            <c:ext xmlns:c16="http://schemas.microsoft.com/office/drawing/2014/chart" uri="{C3380CC4-5D6E-409C-BE32-E72D297353CC}">
              <c16:uniqueId val="{00000009-C638-4810-9AE1-78ED4EE3280D}"/>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5.8558558558558557E-2"/>
                  <c:y val="-2.61018076965731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638-4810-9AE1-78ED4EE3280D}"/>
                </c:ext>
              </c:extLst>
            </c:dLbl>
            <c:dLbl>
              <c:idx val="1"/>
              <c:layout>
                <c:manualLayout>
                  <c:x val="5.7057057057056999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638-4810-9AE1-78ED4EE3280D}"/>
                </c:ext>
              </c:extLst>
            </c:dLbl>
            <c:dLbl>
              <c:idx val="2"/>
              <c:layout>
                <c:manualLayout>
                  <c:x val="5.2552552552552444E-2"/>
                  <c:y val="-2.87296218254408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638-4810-9AE1-78ED4EE3280D}"/>
                </c:ext>
              </c:extLst>
            </c:dLbl>
            <c:dLbl>
              <c:idx val="3"/>
              <c:layout>
                <c:manualLayout>
                  <c:x val="5.7057057057056944E-2"/>
                  <c:y val="-1.17370892018779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638-4810-9AE1-78ED4EE3280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C638-4810-9AE1-78ED4EE3280D}"/>
            </c:ext>
          </c:extLst>
        </c:ser>
        <c:dLbls>
          <c:showLegendKey val="0"/>
          <c:showVal val="0"/>
          <c:showCatName val="0"/>
          <c:showSerName val="0"/>
          <c:showPercent val="0"/>
          <c:showBubbleSize val="0"/>
        </c:dLbls>
        <c:gapWidth val="55"/>
        <c:shape val="pyramid"/>
        <c:axId val="281726256"/>
        <c:axId val="281726648"/>
        <c:axId val="0"/>
      </c:bar3DChart>
      <c:catAx>
        <c:axId val="281726256"/>
        <c:scaling>
          <c:orientation val="minMax"/>
        </c:scaling>
        <c:delete val="0"/>
        <c:axPos val="b"/>
        <c:title>
          <c:tx>
            <c:rich>
              <a:bodyPr/>
              <a:lstStyle/>
              <a:p>
                <a:pPr>
                  <a:defRPr b="0"/>
                </a:pPr>
                <a:r>
                  <a:rPr lang="en-US" b="0" dirty="0"/>
                  <a:t>Subscales</a:t>
                </a:r>
              </a:p>
            </c:rich>
          </c:tx>
          <c:layout>
            <c:manualLayout>
              <c:xMode val="edge"/>
              <c:yMode val="edge"/>
              <c:x val="0.42316403017190418"/>
              <c:y val="0.94436619718309855"/>
            </c:manualLayout>
          </c:layout>
          <c:overlay val="0"/>
        </c:title>
        <c:numFmt formatCode="General" sourceLinked="0"/>
        <c:majorTickMark val="out"/>
        <c:minorTickMark val="none"/>
        <c:tickLblPos val="nextTo"/>
        <c:txPr>
          <a:bodyPr/>
          <a:lstStyle/>
          <a:p>
            <a:pPr>
              <a:defRPr sz="1600"/>
            </a:pPr>
            <a:endParaRPr lang="en-US"/>
          </a:p>
        </c:txPr>
        <c:crossAx val="281726648"/>
        <c:crosses val="autoZero"/>
        <c:auto val="1"/>
        <c:lblAlgn val="ctr"/>
        <c:lblOffset val="100"/>
        <c:noMultiLvlLbl val="0"/>
      </c:catAx>
      <c:valAx>
        <c:axId val="281726648"/>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902E-3"/>
              <c:y val="0.287861631732653"/>
            </c:manualLayout>
          </c:layout>
          <c:overlay val="0"/>
        </c:title>
        <c:numFmt formatCode="0%" sourceLinked="1"/>
        <c:majorTickMark val="out"/>
        <c:minorTickMark val="none"/>
        <c:tickLblPos val="nextTo"/>
        <c:crossAx val="28172625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r>
              <a:rPr lang="en-US" sz="2000" dirty="0"/>
              <a:t>Fall</a:t>
            </a:r>
            <a:r>
              <a:rPr lang="en-US" sz="2000" baseline="0" dirty="0"/>
              <a:t> 2015 Scores</a:t>
            </a:r>
            <a:r>
              <a:rPr lang="en-US" sz="2000" dirty="0"/>
              <a:t> </a:t>
            </a:r>
            <a:r>
              <a:rPr lang="en-US" sz="2000" dirty="0" err="1"/>
              <a:t>Schoolwide</a:t>
            </a:r>
            <a:endParaRPr lang="en-US" sz="2000" dirty="0"/>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Sheet1!$B$1</c:f>
              <c:strCache>
                <c:ptCount val="1"/>
                <c:pt idx="0">
                  <c:v>Not Identified as At-Risk</c:v>
                </c:pt>
              </c:strCache>
            </c:strRef>
          </c:tx>
          <c: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Total</c:v>
                </c:pt>
                <c:pt idx="1">
                  <c:v>Total and Social</c:v>
                </c:pt>
                <c:pt idx="2">
                  <c:v>Total and Academic</c:v>
                </c:pt>
                <c:pt idx="3">
                  <c:v>Total and Emotional</c:v>
                </c:pt>
              </c:strCache>
            </c:strRef>
          </c:cat>
          <c:val>
            <c:numRef>
              <c:f>Sheet1!$B$2:$B$5</c:f>
              <c:numCache>
                <c:formatCode>0%</c:formatCode>
                <c:ptCount val="4"/>
                <c:pt idx="0">
                  <c:v>0.69</c:v>
                </c:pt>
                <c:pt idx="1">
                  <c:v>0.73</c:v>
                </c:pt>
                <c:pt idx="2">
                  <c:v>0.76</c:v>
                </c:pt>
                <c:pt idx="3">
                  <c:v>0.71</c:v>
                </c:pt>
              </c:numCache>
            </c:numRef>
          </c:val>
          <c:extLst>
            <c:ext xmlns:c16="http://schemas.microsoft.com/office/drawing/2014/chart" uri="{C3380CC4-5D6E-409C-BE32-E72D297353CC}">
              <c16:uniqueId val="{00000000-5BDE-4536-AACD-BB04E41C6D81}"/>
            </c:ext>
          </c:extLst>
        </c:ser>
        <c:ser>
          <c:idx val="1"/>
          <c:order val="1"/>
          <c:tx>
            <c:strRef>
              <c:f>Sheet1!$C$1</c:f>
              <c:strCache>
                <c:ptCount val="1"/>
                <c:pt idx="0">
                  <c:v>Identified as At-Risk</c:v>
                </c:pt>
              </c:strCache>
            </c:strRef>
          </c:tx>
          <c: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DE-4536-AACD-BB04E41C6D81}"/>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BDE-4536-AACD-BB04E41C6D81}"/>
                </c:ext>
              </c:extLst>
            </c:dLbl>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BDE-4536-AACD-BB04E41C6D81}"/>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BDE-4536-AACD-BB04E41C6D81}"/>
                </c:ext>
              </c:extLst>
            </c:dLbl>
            <c:spPr>
              <a:noFill/>
              <a:ln>
                <a:no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4"/>
                <c:pt idx="0">
                  <c:v>Total</c:v>
                </c:pt>
                <c:pt idx="1">
                  <c:v>Total and Social</c:v>
                </c:pt>
                <c:pt idx="2">
                  <c:v>Total and Academic</c:v>
                </c:pt>
                <c:pt idx="3">
                  <c:v>Total and Emotional</c:v>
                </c:pt>
              </c:strCache>
            </c:strRef>
          </c:cat>
          <c:val>
            <c:numRef>
              <c:f>Sheet1!$C$2:$C$5</c:f>
              <c:numCache>
                <c:formatCode>0%</c:formatCode>
                <c:ptCount val="4"/>
                <c:pt idx="0">
                  <c:v>0.31</c:v>
                </c:pt>
                <c:pt idx="1">
                  <c:v>0.27</c:v>
                </c:pt>
                <c:pt idx="2">
                  <c:v>0.24</c:v>
                </c:pt>
                <c:pt idx="3">
                  <c:v>0.28999999999999998</c:v>
                </c:pt>
              </c:numCache>
            </c:numRef>
          </c:val>
          <c:extLst>
            <c:ext xmlns:c16="http://schemas.microsoft.com/office/drawing/2014/chart" uri="{C3380CC4-5D6E-409C-BE32-E72D297353CC}">
              <c16:uniqueId val="{00000001-5BDE-4536-AACD-BB04E41C6D81}"/>
            </c:ext>
          </c:extLst>
        </c:ser>
        <c:dLbls>
          <c:showLegendKey val="0"/>
          <c:showVal val="0"/>
          <c:showCatName val="0"/>
          <c:showSerName val="0"/>
          <c:showPercent val="0"/>
          <c:showBubbleSize val="0"/>
        </c:dLbls>
        <c:gapWidth val="150"/>
        <c:shape val="box"/>
        <c:axId val="281727824"/>
        <c:axId val="281728216"/>
        <c:axId val="0"/>
      </c:bar3DChart>
      <c:catAx>
        <c:axId val="281727824"/>
        <c:scaling>
          <c:orientation val="minMax"/>
        </c:scaling>
        <c:delete val="0"/>
        <c:axPos val="b"/>
        <c:title>
          <c:tx>
            <c:rich>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sz="1800" b="1">
                    <a:solidFill>
                      <a:schemeClr val="tx1">
                        <a:lumMod val="75000"/>
                        <a:lumOff val="25000"/>
                      </a:schemeClr>
                    </a:solidFill>
                  </a:rPr>
                  <a:t>SAEBRS SCALE</a:t>
                </a:r>
              </a:p>
            </c:rich>
          </c:tx>
          <c:layout>
            <c:manualLayout>
              <c:xMode val="edge"/>
              <c:yMode val="edge"/>
              <c:x val="0.41898857722088745"/>
              <c:y val="0.85565641375867185"/>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1728216"/>
        <c:crosses val="autoZero"/>
        <c:auto val="1"/>
        <c:lblAlgn val="ctr"/>
        <c:lblOffset val="100"/>
        <c:noMultiLvlLbl val="0"/>
      </c:catAx>
      <c:valAx>
        <c:axId val="2817282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r>
                  <a:rPr lang="en-US" sz="1800" b="1" dirty="0">
                    <a:solidFill>
                      <a:schemeClr val="tx1">
                        <a:lumMod val="75000"/>
                        <a:lumOff val="25000"/>
                      </a:schemeClr>
                    </a:solidFill>
                  </a:rPr>
                  <a:t>PERCENT</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lumMod val="75000"/>
                      <a:lumOff val="2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81727824"/>
        <c:crosses val="autoZero"/>
        <c:crossBetween val="between"/>
      </c:valAx>
      <c:spPr>
        <a:noFill/>
        <a:ln>
          <a:noFill/>
        </a:ln>
        <a:effectLst/>
      </c:spPr>
    </c:plotArea>
    <c:legend>
      <c:legendPos val="b"/>
      <c:layout>
        <c:manualLayout>
          <c:xMode val="edge"/>
          <c:yMode val="edge"/>
          <c:x val="0.25701544664336384"/>
          <c:y val="0.91756760504945767"/>
          <c:w val="0.48596910671327231"/>
          <c:h val="5.04092312054965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dirty="0"/>
                  <a:t>Screening</a:t>
                </a:r>
                <a:r>
                  <a:rPr lang="en-US" baseline="0" dirty="0"/>
                  <a:t> Time Point</a:t>
                </a:r>
                <a:endParaRPr lang="en-US" dirty="0"/>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dirty="0"/>
                  <a:t>%</a:t>
                </a:r>
                <a:r>
                  <a:rPr lang="en-US" baseline="0" dirty="0"/>
                  <a:t> of Students Screened</a:t>
                </a:r>
                <a:endParaRPr lang="en-US" dirty="0"/>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dirty="0"/>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dirty="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dirty="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2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image" Target="../media/image145.png"/><Relationship Id="rId4" Type="http://schemas.openxmlformats.org/officeDocument/2006/relationships/image" Target="../media/image148.png"/></Relationships>
</file>

<file path=ppt/diagrams/_rels/data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2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image" Target="../media/image148.png"/><Relationship Id="rId4" Type="http://schemas.openxmlformats.org/officeDocument/2006/relationships/image" Target="../media/image146.png"/></Relationships>
</file>

<file path=ppt/diagrams/_rels/drawing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image" Target="../media/image22.jpeg"/><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D456AF0-4D16-4FE6-8DF1-0A928E4EABD1}" type="doc">
      <dgm:prSet loTypeId="urn:microsoft.com/office/officeart/2005/8/layout/chart3" loCatId="relationship" qsTypeId="urn:microsoft.com/office/officeart/2005/8/quickstyle/simple1" qsCatId="simple" csTypeId="urn:microsoft.com/office/officeart/2005/8/colors/colorful1" csCatId="colorful" phldr="1"/>
      <dgm:spPr/>
    </dgm:pt>
    <dgm:pt modelId="{E3CADE91-3BA4-4518-B381-368EF1D8F737}">
      <dgm:prSet phldrT="[Text]"/>
      <dgm:spPr>
        <a:solidFill>
          <a:srgbClr val="FF9933"/>
        </a:solidFill>
      </dgm:spPr>
      <dgm:t>
        <a:bodyPr/>
        <a:lstStyle/>
        <a:p>
          <a:r>
            <a:rPr lang="en-US" b="1" dirty="0"/>
            <a:t>Self-awareness</a:t>
          </a:r>
        </a:p>
      </dgm:t>
    </dgm:pt>
    <dgm:pt modelId="{49D42C79-66EB-4C6D-9746-3BDB48BB6A91}" type="parTrans" cxnId="{F1476F34-BE9B-4B01-9647-A8ECDF323BA4}">
      <dgm:prSet/>
      <dgm:spPr/>
      <dgm:t>
        <a:bodyPr/>
        <a:lstStyle/>
        <a:p>
          <a:endParaRPr lang="en-US"/>
        </a:p>
      </dgm:t>
    </dgm:pt>
    <dgm:pt modelId="{55B3B8DC-F118-4171-AEDB-4F0EB9CB288A}" type="sibTrans" cxnId="{F1476F34-BE9B-4B01-9647-A8ECDF323BA4}">
      <dgm:prSet/>
      <dgm:spPr/>
      <dgm:t>
        <a:bodyPr/>
        <a:lstStyle/>
        <a:p>
          <a:endParaRPr lang="en-US"/>
        </a:p>
      </dgm:t>
    </dgm:pt>
    <dgm:pt modelId="{E88F5248-6DA4-4C3F-BC23-44D535469D8F}">
      <dgm:prSet phldrT="[Text]"/>
      <dgm:spPr>
        <a:solidFill>
          <a:srgbClr val="FFC000"/>
        </a:solidFill>
      </dgm:spPr>
      <dgm:t>
        <a:bodyPr/>
        <a:lstStyle/>
        <a:p>
          <a:r>
            <a:rPr lang="en-US" b="1" dirty="0"/>
            <a:t>Responsible Decision making</a:t>
          </a:r>
        </a:p>
      </dgm:t>
    </dgm:pt>
    <dgm:pt modelId="{912091E0-AF39-4F40-BE12-DD498AF9671D}" type="parTrans" cxnId="{1A568ADD-800E-4AA2-A24B-4A29B7619A8A}">
      <dgm:prSet/>
      <dgm:spPr/>
      <dgm:t>
        <a:bodyPr/>
        <a:lstStyle/>
        <a:p>
          <a:endParaRPr lang="en-US"/>
        </a:p>
      </dgm:t>
    </dgm:pt>
    <dgm:pt modelId="{CC4936CB-38AF-4E8D-A215-8D27C08A195F}" type="sibTrans" cxnId="{1A568ADD-800E-4AA2-A24B-4A29B7619A8A}">
      <dgm:prSet/>
      <dgm:spPr/>
      <dgm:t>
        <a:bodyPr/>
        <a:lstStyle/>
        <a:p>
          <a:endParaRPr lang="en-US"/>
        </a:p>
      </dgm:t>
    </dgm:pt>
    <dgm:pt modelId="{63859DA6-B172-4688-BC83-E8F9A4718CCD}">
      <dgm:prSet phldrT="[Text]"/>
      <dgm:spPr>
        <a:solidFill>
          <a:srgbClr val="00B050"/>
        </a:solidFill>
      </dgm:spPr>
      <dgm:t>
        <a:bodyPr/>
        <a:lstStyle/>
        <a:p>
          <a:r>
            <a:rPr lang="en-US" b="1" dirty="0"/>
            <a:t>Relationship Skills</a:t>
          </a:r>
        </a:p>
      </dgm:t>
    </dgm:pt>
    <dgm:pt modelId="{15215575-4FBC-401B-B0CF-C3E3DA57630F}" type="parTrans" cxnId="{AF068D99-FF22-49B8-ADCB-48DFE5ABD129}">
      <dgm:prSet/>
      <dgm:spPr/>
      <dgm:t>
        <a:bodyPr/>
        <a:lstStyle/>
        <a:p>
          <a:endParaRPr lang="en-US"/>
        </a:p>
      </dgm:t>
    </dgm:pt>
    <dgm:pt modelId="{716C0F12-6CB2-4D3F-A706-DA4E82D49106}" type="sibTrans" cxnId="{AF068D99-FF22-49B8-ADCB-48DFE5ABD129}">
      <dgm:prSet/>
      <dgm:spPr/>
      <dgm:t>
        <a:bodyPr/>
        <a:lstStyle/>
        <a:p>
          <a:endParaRPr lang="en-US"/>
        </a:p>
      </dgm:t>
    </dgm:pt>
    <dgm:pt modelId="{0713563C-6EEA-4CB1-B325-F4FB3EACE5C4}">
      <dgm:prSet phldrT="[Text]"/>
      <dgm:spPr>
        <a:solidFill>
          <a:srgbClr val="00B050"/>
        </a:solidFill>
      </dgm:spPr>
      <dgm:t>
        <a:bodyPr/>
        <a:lstStyle/>
        <a:p>
          <a:r>
            <a:rPr lang="en-US" b="1" dirty="0"/>
            <a:t>Social Awareness</a:t>
          </a:r>
        </a:p>
      </dgm:t>
    </dgm:pt>
    <dgm:pt modelId="{C56F1D29-A057-4E16-897F-926C7F39521F}" type="parTrans" cxnId="{912920D2-E958-446C-B24F-C986F5E02467}">
      <dgm:prSet/>
      <dgm:spPr/>
      <dgm:t>
        <a:bodyPr/>
        <a:lstStyle/>
        <a:p>
          <a:endParaRPr lang="en-US"/>
        </a:p>
      </dgm:t>
    </dgm:pt>
    <dgm:pt modelId="{84A1A54D-3562-45F9-B84D-48438ED91449}" type="sibTrans" cxnId="{912920D2-E958-446C-B24F-C986F5E02467}">
      <dgm:prSet/>
      <dgm:spPr/>
      <dgm:t>
        <a:bodyPr/>
        <a:lstStyle/>
        <a:p>
          <a:endParaRPr lang="en-US"/>
        </a:p>
      </dgm:t>
    </dgm:pt>
    <dgm:pt modelId="{96C18B49-4564-409F-9302-07077D19F039}">
      <dgm:prSet phldrT="[Text]"/>
      <dgm:spPr>
        <a:solidFill>
          <a:srgbClr val="FF9933"/>
        </a:solidFill>
      </dgm:spPr>
      <dgm:t>
        <a:bodyPr/>
        <a:lstStyle/>
        <a:p>
          <a:r>
            <a:rPr lang="en-US" b="1" dirty="0"/>
            <a:t>Self-management</a:t>
          </a:r>
        </a:p>
      </dgm:t>
    </dgm:pt>
    <dgm:pt modelId="{A037C2A7-E425-4AD8-8796-7FCFFFB682C9}" type="sibTrans" cxnId="{40A4BE9E-9149-43D6-8E49-83B4D864537E}">
      <dgm:prSet/>
      <dgm:spPr/>
      <dgm:t>
        <a:bodyPr/>
        <a:lstStyle/>
        <a:p>
          <a:endParaRPr lang="en-US"/>
        </a:p>
      </dgm:t>
    </dgm:pt>
    <dgm:pt modelId="{4DF6B919-791F-4FC1-878E-84741665D9BD}" type="parTrans" cxnId="{40A4BE9E-9149-43D6-8E49-83B4D864537E}">
      <dgm:prSet/>
      <dgm:spPr/>
      <dgm:t>
        <a:bodyPr/>
        <a:lstStyle/>
        <a:p>
          <a:endParaRPr lang="en-US"/>
        </a:p>
      </dgm:t>
    </dgm:pt>
    <dgm:pt modelId="{42140EEC-76C2-4D74-9B5D-02033FC867EC}" type="pres">
      <dgm:prSet presAssocID="{CD456AF0-4D16-4FE6-8DF1-0A928E4EABD1}" presName="compositeShape" presStyleCnt="0">
        <dgm:presLayoutVars>
          <dgm:chMax val="7"/>
          <dgm:dir/>
          <dgm:resizeHandles val="exact"/>
        </dgm:presLayoutVars>
      </dgm:prSet>
      <dgm:spPr/>
    </dgm:pt>
    <dgm:pt modelId="{D08A5AB4-9515-4ECE-A943-C19B5B29433B}" type="pres">
      <dgm:prSet presAssocID="{CD456AF0-4D16-4FE6-8DF1-0A928E4EABD1}" presName="wedge1" presStyleLbl="node1" presStyleIdx="0" presStyleCnt="5" custLinFactNeighborX="-3627" custLinFactNeighborY="4743"/>
      <dgm:spPr/>
    </dgm:pt>
    <dgm:pt modelId="{9D2A69C2-5365-46EF-A200-29BE03FCC317}" type="pres">
      <dgm:prSet presAssocID="{CD456AF0-4D16-4FE6-8DF1-0A928E4EABD1}" presName="wedge1Tx" presStyleLbl="node1" presStyleIdx="0" presStyleCnt="5">
        <dgm:presLayoutVars>
          <dgm:chMax val="0"/>
          <dgm:chPref val="0"/>
          <dgm:bulletEnabled val="1"/>
        </dgm:presLayoutVars>
      </dgm:prSet>
      <dgm:spPr/>
    </dgm:pt>
    <dgm:pt modelId="{D5333F48-DE32-42AE-AB81-320C626E9334}" type="pres">
      <dgm:prSet presAssocID="{CD456AF0-4D16-4FE6-8DF1-0A928E4EABD1}" presName="wedge2" presStyleLbl="node1" presStyleIdx="1" presStyleCnt="5"/>
      <dgm:spPr/>
    </dgm:pt>
    <dgm:pt modelId="{BA740618-B57A-4633-A6B0-8785CE5A3EB8}" type="pres">
      <dgm:prSet presAssocID="{CD456AF0-4D16-4FE6-8DF1-0A928E4EABD1}" presName="wedge2Tx" presStyleLbl="node1" presStyleIdx="1" presStyleCnt="5">
        <dgm:presLayoutVars>
          <dgm:chMax val="0"/>
          <dgm:chPref val="0"/>
          <dgm:bulletEnabled val="1"/>
        </dgm:presLayoutVars>
      </dgm:prSet>
      <dgm:spPr/>
    </dgm:pt>
    <dgm:pt modelId="{95CB6879-0173-4AB8-81DC-C86E77B520A0}" type="pres">
      <dgm:prSet presAssocID="{CD456AF0-4D16-4FE6-8DF1-0A928E4EABD1}" presName="wedge3" presStyleLbl="node1" presStyleIdx="2" presStyleCnt="5"/>
      <dgm:spPr/>
    </dgm:pt>
    <dgm:pt modelId="{F75E7C2C-3B4A-4E74-B6F6-C5CFEFB7922B}" type="pres">
      <dgm:prSet presAssocID="{CD456AF0-4D16-4FE6-8DF1-0A928E4EABD1}" presName="wedge3Tx" presStyleLbl="node1" presStyleIdx="2" presStyleCnt="5">
        <dgm:presLayoutVars>
          <dgm:chMax val="0"/>
          <dgm:chPref val="0"/>
          <dgm:bulletEnabled val="1"/>
        </dgm:presLayoutVars>
      </dgm:prSet>
      <dgm:spPr/>
    </dgm:pt>
    <dgm:pt modelId="{D77B76CF-8FEA-45CD-9FC0-26E43694ACF5}" type="pres">
      <dgm:prSet presAssocID="{CD456AF0-4D16-4FE6-8DF1-0A928E4EABD1}" presName="wedge4" presStyleLbl="node1" presStyleIdx="3" presStyleCnt="5"/>
      <dgm:spPr/>
    </dgm:pt>
    <dgm:pt modelId="{B2EDE790-5128-40B4-B23B-D4671883A290}" type="pres">
      <dgm:prSet presAssocID="{CD456AF0-4D16-4FE6-8DF1-0A928E4EABD1}" presName="wedge4Tx" presStyleLbl="node1" presStyleIdx="3" presStyleCnt="5">
        <dgm:presLayoutVars>
          <dgm:chMax val="0"/>
          <dgm:chPref val="0"/>
          <dgm:bulletEnabled val="1"/>
        </dgm:presLayoutVars>
      </dgm:prSet>
      <dgm:spPr/>
    </dgm:pt>
    <dgm:pt modelId="{5F2AE312-0465-49AB-AB3E-C1239E06B50C}" type="pres">
      <dgm:prSet presAssocID="{CD456AF0-4D16-4FE6-8DF1-0A928E4EABD1}" presName="wedge5" presStyleLbl="node1" presStyleIdx="4" presStyleCnt="5"/>
      <dgm:spPr/>
    </dgm:pt>
    <dgm:pt modelId="{6B2C81FA-141C-480F-8A9C-4FC58BFCE250}" type="pres">
      <dgm:prSet presAssocID="{CD456AF0-4D16-4FE6-8DF1-0A928E4EABD1}" presName="wedge5Tx" presStyleLbl="node1" presStyleIdx="4" presStyleCnt="5">
        <dgm:presLayoutVars>
          <dgm:chMax val="0"/>
          <dgm:chPref val="0"/>
          <dgm:bulletEnabled val="1"/>
        </dgm:presLayoutVars>
      </dgm:prSet>
      <dgm:spPr/>
    </dgm:pt>
  </dgm:ptLst>
  <dgm:cxnLst>
    <dgm:cxn modelId="{68D9F217-E49C-494B-BC01-68C3F705C950}" type="presOf" srcId="{E88F5248-6DA4-4C3F-BC23-44D535469D8F}" destId="{BA740618-B57A-4633-A6B0-8785CE5A3EB8}" srcOrd="1" destOrd="0" presId="urn:microsoft.com/office/officeart/2005/8/layout/chart3"/>
    <dgm:cxn modelId="{0B33951B-A829-4F7A-812D-D384589A9251}" type="presOf" srcId="{E3CADE91-3BA4-4518-B381-368EF1D8F737}" destId="{5F2AE312-0465-49AB-AB3E-C1239E06B50C}" srcOrd="0" destOrd="0" presId="urn:microsoft.com/office/officeart/2005/8/layout/chart3"/>
    <dgm:cxn modelId="{F1476F34-BE9B-4B01-9647-A8ECDF323BA4}" srcId="{CD456AF0-4D16-4FE6-8DF1-0A928E4EABD1}" destId="{E3CADE91-3BA4-4518-B381-368EF1D8F737}" srcOrd="4" destOrd="0" parTransId="{49D42C79-66EB-4C6D-9746-3BDB48BB6A91}" sibTransId="{55B3B8DC-F118-4171-AEDB-4F0EB9CB288A}"/>
    <dgm:cxn modelId="{0B6A0646-B69D-4813-89A2-397C582943F3}" type="presOf" srcId="{E3CADE91-3BA4-4518-B381-368EF1D8F737}" destId="{6B2C81FA-141C-480F-8A9C-4FC58BFCE250}" srcOrd="1" destOrd="0" presId="urn:microsoft.com/office/officeart/2005/8/layout/chart3"/>
    <dgm:cxn modelId="{99AFC291-69B4-4C30-A214-3CD042EB9472}" type="presOf" srcId="{CD456AF0-4D16-4FE6-8DF1-0A928E4EABD1}" destId="{42140EEC-76C2-4D74-9B5D-02033FC867EC}" srcOrd="0" destOrd="0" presId="urn:microsoft.com/office/officeart/2005/8/layout/chart3"/>
    <dgm:cxn modelId="{AD997F98-4645-4D3B-B8FE-8819B1BA0C9D}" type="presOf" srcId="{96C18B49-4564-409F-9302-07077D19F039}" destId="{D08A5AB4-9515-4ECE-A943-C19B5B29433B}" srcOrd="0" destOrd="0" presId="urn:microsoft.com/office/officeart/2005/8/layout/chart3"/>
    <dgm:cxn modelId="{AF068D99-FF22-49B8-ADCB-48DFE5ABD129}" srcId="{CD456AF0-4D16-4FE6-8DF1-0A928E4EABD1}" destId="{63859DA6-B172-4688-BC83-E8F9A4718CCD}" srcOrd="2" destOrd="0" parTransId="{15215575-4FBC-401B-B0CF-C3E3DA57630F}" sibTransId="{716C0F12-6CB2-4D3F-A706-DA4E82D49106}"/>
    <dgm:cxn modelId="{2EA48F9B-5F8B-4606-9901-343A68B01744}" type="presOf" srcId="{E88F5248-6DA4-4C3F-BC23-44D535469D8F}" destId="{D5333F48-DE32-42AE-AB81-320C626E9334}" srcOrd="0" destOrd="0" presId="urn:microsoft.com/office/officeart/2005/8/layout/chart3"/>
    <dgm:cxn modelId="{40A4BE9E-9149-43D6-8E49-83B4D864537E}" srcId="{CD456AF0-4D16-4FE6-8DF1-0A928E4EABD1}" destId="{96C18B49-4564-409F-9302-07077D19F039}" srcOrd="0" destOrd="0" parTransId="{4DF6B919-791F-4FC1-878E-84741665D9BD}" sibTransId="{A037C2A7-E425-4AD8-8796-7FCFFFB682C9}"/>
    <dgm:cxn modelId="{89E513A3-06FA-439B-B396-D28C8E6FC28E}" type="presOf" srcId="{63859DA6-B172-4688-BC83-E8F9A4718CCD}" destId="{95CB6879-0173-4AB8-81DC-C86E77B520A0}" srcOrd="0" destOrd="0" presId="urn:microsoft.com/office/officeart/2005/8/layout/chart3"/>
    <dgm:cxn modelId="{986D18B3-9A04-476C-A522-A2114199C2BD}" type="presOf" srcId="{96C18B49-4564-409F-9302-07077D19F039}" destId="{9D2A69C2-5365-46EF-A200-29BE03FCC317}" srcOrd="1" destOrd="0" presId="urn:microsoft.com/office/officeart/2005/8/layout/chart3"/>
    <dgm:cxn modelId="{912920D2-E958-446C-B24F-C986F5E02467}" srcId="{CD456AF0-4D16-4FE6-8DF1-0A928E4EABD1}" destId="{0713563C-6EEA-4CB1-B325-F4FB3EACE5C4}" srcOrd="3" destOrd="0" parTransId="{C56F1D29-A057-4E16-897F-926C7F39521F}" sibTransId="{84A1A54D-3562-45F9-B84D-48438ED91449}"/>
    <dgm:cxn modelId="{0D899CDA-7CE8-4E71-AF9B-952AB1AB00F5}" type="presOf" srcId="{0713563C-6EEA-4CB1-B325-F4FB3EACE5C4}" destId="{B2EDE790-5128-40B4-B23B-D4671883A290}" srcOrd="1" destOrd="0" presId="urn:microsoft.com/office/officeart/2005/8/layout/chart3"/>
    <dgm:cxn modelId="{1A568ADD-800E-4AA2-A24B-4A29B7619A8A}" srcId="{CD456AF0-4D16-4FE6-8DF1-0A928E4EABD1}" destId="{E88F5248-6DA4-4C3F-BC23-44D535469D8F}" srcOrd="1" destOrd="0" parTransId="{912091E0-AF39-4F40-BE12-DD498AF9671D}" sibTransId="{CC4936CB-38AF-4E8D-A215-8D27C08A195F}"/>
    <dgm:cxn modelId="{D3DBC0E0-76BE-4044-956E-A94901FCACB1}" type="presOf" srcId="{63859DA6-B172-4688-BC83-E8F9A4718CCD}" destId="{F75E7C2C-3B4A-4E74-B6F6-C5CFEFB7922B}" srcOrd="1" destOrd="0" presId="urn:microsoft.com/office/officeart/2005/8/layout/chart3"/>
    <dgm:cxn modelId="{425CD1F3-6A3B-4DA3-BEA4-EA387AFB7544}" type="presOf" srcId="{0713563C-6EEA-4CB1-B325-F4FB3EACE5C4}" destId="{D77B76CF-8FEA-45CD-9FC0-26E43694ACF5}" srcOrd="0" destOrd="0" presId="urn:microsoft.com/office/officeart/2005/8/layout/chart3"/>
    <dgm:cxn modelId="{441F96A0-63C6-4130-8A68-2EF7F46AFBF1}" type="presParOf" srcId="{42140EEC-76C2-4D74-9B5D-02033FC867EC}" destId="{D08A5AB4-9515-4ECE-A943-C19B5B29433B}" srcOrd="0" destOrd="0" presId="urn:microsoft.com/office/officeart/2005/8/layout/chart3"/>
    <dgm:cxn modelId="{EA4FE1D3-5187-4714-BBED-5EC244103CAF}" type="presParOf" srcId="{42140EEC-76C2-4D74-9B5D-02033FC867EC}" destId="{9D2A69C2-5365-46EF-A200-29BE03FCC317}" srcOrd="1" destOrd="0" presId="urn:microsoft.com/office/officeart/2005/8/layout/chart3"/>
    <dgm:cxn modelId="{0F2FD738-0FC4-4DAB-BE9D-FD4DD80D1605}" type="presParOf" srcId="{42140EEC-76C2-4D74-9B5D-02033FC867EC}" destId="{D5333F48-DE32-42AE-AB81-320C626E9334}" srcOrd="2" destOrd="0" presId="urn:microsoft.com/office/officeart/2005/8/layout/chart3"/>
    <dgm:cxn modelId="{8F329B38-35F6-4745-91C5-E07ECCBE546E}" type="presParOf" srcId="{42140EEC-76C2-4D74-9B5D-02033FC867EC}" destId="{BA740618-B57A-4633-A6B0-8785CE5A3EB8}" srcOrd="3" destOrd="0" presId="urn:microsoft.com/office/officeart/2005/8/layout/chart3"/>
    <dgm:cxn modelId="{9EBBFF96-A9F8-484A-B498-CE42ACF03E82}" type="presParOf" srcId="{42140EEC-76C2-4D74-9B5D-02033FC867EC}" destId="{95CB6879-0173-4AB8-81DC-C86E77B520A0}" srcOrd="4" destOrd="0" presId="urn:microsoft.com/office/officeart/2005/8/layout/chart3"/>
    <dgm:cxn modelId="{E77B957B-1F82-4EAA-81E2-70F86A297FAC}" type="presParOf" srcId="{42140EEC-76C2-4D74-9B5D-02033FC867EC}" destId="{F75E7C2C-3B4A-4E74-B6F6-C5CFEFB7922B}" srcOrd="5" destOrd="0" presId="urn:microsoft.com/office/officeart/2005/8/layout/chart3"/>
    <dgm:cxn modelId="{FE7A01E9-C0E1-4307-9B2C-B7BDC37BF9AB}" type="presParOf" srcId="{42140EEC-76C2-4D74-9B5D-02033FC867EC}" destId="{D77B76CF-8FEA-45CD-9FC0-26E43694ACF5}" srcOrd="6" destOrd="0" presId="urn:microsoft.com/office/officeart/2005/8/layout/chart3"/>
    <dgm:cxn modelId="{41A0813B-06EC-41DB-9415-F98EDF410A7F}" type="presParOf" srcId="{42140EEC-76C2-4D74-9B5D-02033FC867EC}" destId="{B2EDE790-5128-40B4-B23B-D4671883A290}" srcOrd="7" destOrd="0" presId="urn:microsoft.com/office/officeart/2005/8/layout/chart3"/>
    <dgm:cxn modelId="{82CF63C3-CDD9-4D0A-8C62-A82FC18569C8}" type="presParOf" srcId="{42140EEC-76C2-4D74-9B5D-02033FC867EC}" destId="{5F2AE312-0465-49AB-AB3E-C1239E06B50C}" srcOrd="8" destOrd="0" presId="urn:microsoft.com/office/officeart/2005/8/layout/chart3"/>
    <dgm:cxn modelId="{32762970-0BDC-4309-A702-5B0386EB54C1}" type="presParOf" srcId="{42140EEC-76C2-4D74-9B5D-02033FC867EC}" destId="{6B2C81FA-141C-480F-8A9C-4FC58BFCE250}"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3005DC-F914-4376-948B-99EBA0A24E46}" type="doc">
      <dgm:prSet loTypeId="urn:microsoft.com/office/officeart/2005/8/layout/hProcess9" loCatId="process" qsTypeId="urn:microsoft.com/office/officeart/2005/8/quickstyle/simple1" qsCatId="simple" csTypeId="urn:microsoft.com/office/officeart/2005/8/colors/colorful4" csCatId="colorful" phldr="1"/>
      <dgm:spPr/>
    </dgm:pt>
    <dgm:pt modelId="{91B946DC-FD4F-4933-A8BD-E881087AC2F9}">
      <dgm:prSet phldrT="[Text]" custT="1">
        <dgm:style>
          <a:lnRef idx="1">
            <a:schemeClr val="accent1"/>
          </a:lnRef>
          <a:fillRef idx="2">
            <a:schemeClr val="accent1"/>
          </a:fillRef>
          <a:effectRef idx="1">
            <a:schemeClr val="accent1"/>
          </a:effectRef>
          <a:fontRef idx="minor">
            <a:schemeClr val="dk1"/>
          </a:fontRef>
        </dgm:style>
      </dgm:prSet>
      <dgm: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Explicit social-emotional learning (SEL) skills instruction</a:t>
          </a:r>
        </a:p>
      </dgm:t>
    </dgm:pt>
    <dgm:pt modelId="{19A776AE-E830-4342-8068-AD0147CE8142}" type="parTrans" cxnId="{21406456-1DD4-49EB-9784-55B200B33202}">
      <dgm:prSet/>
      <dgm:spPr/>
      <dgm:t>
        <a:bodyPr/>
        <a:lstStyle/>
        <a:p>
          <a:endParaRPr lang="en-US"/>
        </a:p>
      </dgm:t>
    </dgm:pt>
    <dgm:pt modelId="{8AEF2422-91EB-4AEC-A6B9-0C7568E13B54}" type="sibTrans" cxnId="{21406456-1DD4-49EB-9784-55B200B33202}">
      <dgm:prSet/>
      <dgm:spPr/>
      <dgm:t>
        <a:bodyPr/>
        <a:lstStyle/>
        <a:p>
          <a:endParaRPr lang="en-US"/>
        </a:p>
      </dgm:t>
    </dgm:pt>
    <dgm:pt modelId="{94B5F326-A2C1-4C7D-A0C6-CC3CDC7991C5}">
      <dgm:prSet phldrT="[Text]" custT="1">
        <dgm:style>
          <a:lnRef idx="1">
            <a:schemeClr val="accent2"/>
          </a:lnRef>
          <a:fillRef idx="2">
            <a:schemeClr val="accent2"/>
          </a:fillRef>
          <a:effectRef idx="1">
            <a:schemeClr val="accent2"/>
          </a:effectRef>
          <a:fontRef idx="minor">
            <a:schemeClr val="dk1"/>
          </a:fontRef>
        </dgm:style>
      </dgm:prSet>
      <dgm: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SEL skills acquisition</a:t>
          </a:r>
        </a:p>
        <a:p>
          <a:pPr>
            <a:buNone/>
          </a:pPr>
          <a:endParaRPr lang="en-US" sz="2100" b="1" dirty="0">
            <a:solidFill>
              <a:sysClr val="windowText" lastClr="000000"/>
            </a:solidFill>
            <a:latin typeface="Calibri" panose="020F0502020204030204"/>
            <a:ea typeface="+mn-ea"/>
            <a:cs typeface="+mn-cs"/>
          </a:endParaRPr>
        </a:p>
        <a:p>
          <a:pPr>
            <a:buNone/>
          </a:pPr>
          <a:r>
            <a:rPr lang="en-US" sz="2100" b="1" dirty="0">
              <a:solidFill>
                <a:sysClr val="windowText" lastClr="000000"/>
              </a:solidFill>
              <a:latin typeface="Calibri" panose="020F0502020204030204"/>
              <a:ea typeface="+mn-ea"/>
              <a:cs typeface="+mn-cs"/>
            </a:rPr>
            <a:t>Improved attitudes about self, others, and school</a:t>
          </a:r>
        </a:p>
      </dgm:t>
    </dgm:pt>
    <dgm:pt modelId="{E797CBC9-E695-4353-A585-28444674D49E}" type="parTrans" cxnId="{6934C33E-1716-4B79-AF01-4CB3AB1A1808}">
      <dgm:prSet/>
      <dgm:spPr/>
      <dgm:t>
        <a:bodyPr/>
        <a:lstStyle/>
        <a:p>
          <a:endParaRPr lang="en-US"/>
        </a:p>
      </dgm:t>
    </dgm:pt>
    <dgm:pt modelId="{2EC16876-7138-4886-9C34-415DC84BDF14}" type="sibTrans" cxnId="{6934C33E-1716-4B79-AF01-4CB3AB1A1808}">
      <dgm:prSet/>
      <dgm:spPr/>
      <dgm:t>
        <a:bodyPr/>
        <a:lstStyle/>
        <a:p>
          <a:endParaRPr lang="en-US"/>
        </a:p>
      </dgm:t>
    </dgm:pt>
    <dgm:pt modelId="{41A9EB20-E38A-41CC-96F2-D4B72D4B6CC8}">
      <dgm:prSet phldrT="[Text]" custT="1">
        <dgm:style>
          <a:lnRef idx="1">
            <a:schemeClr val="accent3"/>
          </a:lnRef>
          <a:fillRef idx="2">
            <a:schemeClr val="accent3"/>
          </a:fillRef>
          <a:effectRef idx="1">
            <a:schemeClr val="accent3"/>
          </a:effectRef>
          <a:fontRef idx="minor">
            <a:schemeClr val="dk1"/>
          </a:fontRef>
        </dgm:style>
      </dgm:prSet>
      <dgm: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gm:spPr>
      <dgm:t>
        <a:bodyPr/>
        <a:lstStyle/>
        <a:p>
          <a:pPr>
            <a:buNone/>
          </a:pPr>
          <a:r>
            <a:rPr lang="en-US" sz="2100" b="1" dirty="0">
              <a:solidFill>
                <a:sysClr val="windowText" lastClr="000000"/>
              </a:solidFill>
              <a:latin typeface="Calibri" panose="020F0502020204030204"/>
              <a:ea typeface="+mn-ea"/>
              <a:cs typeface="+mn-cs"/>
            </a:rPr>
            <a:t>Positive social behavior</a:t>
          </a:r>
        </a:p>
        <a:p>
          <a:pPr>
            <a:buNone/>
          </a:pPr>
          <a:r>
            <a:rPr lang="en-US" sz="2100" b="1" dirty="0">
              <a:solidFill>
                <a:sysClr val="windowText" lastClr="000000"/>
              </a:solidFill>
              <a:latin typeface="Calibri" panose="020F0502020204030204"/>
              <a:ea typeface="+mn-ea"/>
              <a:cs typeface="+mn-cs"/>
            </a:rPr>
            <a:t>Fewer conduct problems</a:t>
          </a:r>
        </a:p>
        <a:p>
          <a:pPr>
            <a:buNone/>
          </a:pPr>
          <a:r>
            <a:rPr lang="en-US" sz="2100" b="1" dirty="0">
              <a:solidFill>
                <a:sysClr val="windowText" lastClr="000000"/>
              </a:solidFill>
              <a:latin typeface="Calibri" panose="020F0502020204030204"/>
              <a:ea typeface="+mn-ea"/>
              <a:cs typeface="+mn-cs"/>
            </a:rPr>
            <a:t>Less emotional distress</a:t>
          </a:r>
        </a:p>
        <a:p>
          <a:pPr>
            <a:buNone/>
          </a:pPr>
          <a:r>
            <a:rPr lang="en-US" sz="2100" b="1" dirty="0">
              <a:solidFill>
                <a:sysClr val="windowText" lastClr="000000"/>
              </a:solidFill>
              <a:latin typeface="Calibri" panose="020F0502020204030204"/>
              <a:ea typeface="+mn-ea"/>
              <a:cs typeface="+mn-cs"/>
            </a:rPr>
            <a:t>Academic success</a:t>
          </a:r>
        </a:p>
      </dgm:t>
    </dgm:pt>
    <dgm:pt modelId="{30C06690-59BD-41C3-B49B-2A1BE4642934}" type="parTrans" cxnId="{58CB76F3-77CB-4604-B7B5-0FFCA3D27C97}">
      <dgm:prSet/>
      <dgm:spPr/>
      <dgm:t>
        <a:bodyPr/>
        <a:lstStyle/>
        <a:p>
          <a:endParaRPr lang="en-US"/>
        </a:p>
      </dgm:t>
    </dgm:pt>
    <dgm:pt modelId="{A12DD7B8-1FEA-4390-A897-03299C38A0F4}" type="sibTrans" cxnId="{58CB76F3-77CB-4604-B7B5-0FFCA3D27C97}">
      <dgm:prSet/>
      <dgm:spPr/>
      <dgm:t>
        <a:bodyPr/>
        <a:lstStyle/>
        <a:p>
          <a:endParaRPr lang="en-US"/>
        </a:p>
      </dgm:t>
    </dgm:pt>
    <dgm:pt modelId="{37D5FE2A-7B10-45A6-887A-45CA5B8F080F}" type="pres">
      <dgm:prSet presAssocID="{4B3005DC-F914-4376-948B-99EBA0A24E46}" presName="CompostProcess" presStyleCnt="0">
        <dgm:presLayoutVars>
          <dgm:dir/>
          <dgm:resizeHandles val="exact"/>
        </dgm:presLayoutVars>
      </dgm:prSet>
      <dgm:spPr/>
    </dgm:pt>
    <dgm:pt modelId="{A1DC3C43-B458-4020-A8AF-332C5B166087}" type="pres">
      <dgm:prSet presAssocID="{4B3005DC-F914-4376-948B-99EBA0A24E46}" presName="arrow" presStyleLbl="bgShp" presStyleIdx="0" presStyleCnt="1"/>
      <dgm:spPr>
        <a:xfrm>
          <a:off x="671898" y="0"/>
          <a:ext cx="7614851" cy="6790821"/>
        </a:xfrm>
        <a:prstGeom prst="rightArrow">
          <a:avLst/>
        </a:prstGeom>
        <a:solidFill>
          <a:srgbClr val="FFC000">
            <a:tint val="40000"/>
            <a:hueOff val="0"/>
            <a:satOff val="0"/>
            <a:lumOff val="0"/>
            <a:alphaOff val="0"/>
          </a:srgbClr>
        </a:solidFill>
        <a:ln>
          <a:noFill/>
        </a:ln>
        <a:effectLst/>
      </dgm:spPr>
    </dgm:pt>
    <dgm:pt modelId="{D35979E9-8DB5-484F-B8A1-3A40E35541A2}" type="pres">
      <dgm:prSet presAssocID="{4B3005DC-F914-4376-948B-99EBA0A24E46}" presName="linearProcess" presStyleCnt="0"/>
      <dgm:spPr/>
    </dgm:pt>
    <dgm:pt modelId="{59AFFE60-E2EB-48BE-A796-05545A8D8C77}" type="pres">
      <dgm:prSet presAssocID="{91B946DC-FD4F-4933-A8BD-E881087AC2F9}" presName="textNode" presStyleLbl="node1" presStyleIdx="0" presStyleCnt="3">
        <dgm:presLayoutVars>
          <dgm:bulletEnabled val="1"/>
        </dgm:presLayoutVars>
      </dgm:prSet>
      <dgm:spPr/>
    </dgm:pt>
    <dgm:pt modelId="{031EFD1A-DF59-4DDA-BE3B-1A48B35A5C6A}" type="pres">
      <dgm:prSet presAssocID="{8AEF2422-91EB-4AEC-A6B9-0C7568E13B54}" presName="sibTrans" presStyleCnt="0"/>
      <dgm:spPr/>
    </dgm:pt>
    <dgm:pt modelId="{8797D522-5606-4A94-9F5F-76461384A041}" type="pres">
      <dgm:prSet presAssocID="{94B5F326-A2C1-4C7D-A0C6-CC3CDC7991C5}" presName="textNode" presStyleLbl="node1" presStyleIdx="1" presStyleCnt="3">
        <dgm:presLayoutVars>
          <dgm:bulletEnabled val="1"/>
        </dgm:presLayoutVars>
      </dgm:prSet>
      <dgm:spPr/>
    </dgm:pt>
    <dgm:pt modelId="{5347D547-D609-4BF5-9264-B6B4EC36C3E8}" type="pres">
      <dgm:prSet presAssocID="{2EC16876-7138-4886-9C34-415DC84BDF14}" presName="sibTrans" presStyleCnt="0"/>
      <dgm:spPr/>
    </dgm:pt>
    <dgm:pt modelId="{30F7BA36-94EE-43B3-90B9-D7FF39AFB59D}" type="pres">
      <dgm:prSet presAssocID="{41A9EB20-E38A-41CC-96F2-D4B72D4B6CC8}" presName="textNode" presStyleLbl="node1" presStyleIdx="2" presStyleCnt="3">
        <dgm:presLayoutVars>
          <dgm:bulletEnabled val="1"/>
        </dgm:presLayoutVars>
      </dgm:prSet>
      <dgm:spPr/>
    </dgm:pt>
  </dgm:ptLst>
  <dgm:cxnLst>
    <dgm:cxn modelId="{0153E410-C07F-44E9-9176-7A57FD013EA0}" type="presOf" srcId="{41A9EB20-E38A-41CC-96F2-D4B72D4B6CC8}" destId="{30F7BA36-94EE-43B3-90B9-D7FF39AFB59D}" srcOrd="0" destOrd="0" presId="urn:microsoft.com/office/officeart/2005/8/layout/hProcess9"/>
    <dgm:cxn modelId="{BD75C716-0801-4218-9AD8-B6AF60B6AB42}" type="presOf" srcId="{4B3005DC-F914-4376-948B-99EBA0A24E46}" destId="{37D5FE2A-7B10-45A6-887A-45CA5B8F080F}" srcOrd="0" destOrd="0" presId="urn:microsoft.com/office/officeart/2005/8/layout/hProcess9"/>
    <dgm:cxn modelId="{6934C33E-1716-4B79-AF01-4CB3AB1A1808}" srcId="{4B3005DC-F914-4376-948B-99EBA0A24E46}" destId="{94B5F326-A2C1-4C7D-A0C6-CC3CDC7991C5}" srcOrd="1" destOrd="0" parTransId="{E797CBC9-E695-4353-A585-28444674D49E}" sibTransId="{2EC16876-7138-4886-9C34-415DC84BDF14}"/>
    <dgm:cxn modelId="{21406456-1DD4-49EB-9784-55B200B33202}" srcId="{4B3005DC-F914-4376-948B-99EBA0A24E46}" destId="{91B946DC-FD4F-4933-A8BD-E881087AC2F9}" srcOrd="0" destOrd="0" parTransId="{19A776AE-E830-4342-8068-AD0147CE8142}" sibTransId="{8AEF2422-91EB-4AEC-A6B9-0C7568E13B54}"/>
    <dgm:cxn modelId="{3F3CC0D1-3FE5-4C2A-88B5-5DAB6E74DCBE}" type="presOf" srcId="{94B5F326-A2C1-4C7D-A0C6-CC3CDC7991C5}" destId="{8797D522-5606-4A94-9F5F-76461384A041}" srcOrd="0" destOrd="0" presId="urn:microsoft.com/office/officeart/2005/8/layout/hProcess9"/>
    <dgm:cxn modelId="{58CB76F3-77CB-4604-B7B5-0FFCA3D27C97}" srcId="{4B3005DC-F914-4376-948B-99EBA0A24E46}" destId="{41A9EB20-E38A-41CC-96F2-D4B72D4B6CC8}" srcOrd="2" destOrd="0" parTransId="{30C06690-59BD-41C3-B49B-2A1BE4642934}" sibTransId="{A12DD7B8-1FEA-4390-A897-03299C38A0F4}"/>
    <dgm:cxn modelId="{4BC19BF6-9385-4856-B2E0-7A6C3BE9CE0A}" type="presOf" srcId="{91B946DC-FD4F-4933-A8BD-E881087AC2F9}" destId="{59AFFE60-E2EB-48BE-A796-05545A8D8C77}" srcOrd="0" destOrd="0" presId="urn:microsoft.com/office/officeart/2005/8/layout/hProcess9"/>
    <dgm:cxn modelId="{DA83C1DF-3073-443E-A764-5D697F812A4F}" type="presParOf" srcId="{37D5FE2A-7B10-45A6-887A-45CA5B8F080F}" destId="{A1DC3C43-B458-4020-A8AF-332C5B166087}" srcOrd="0" destOrd="0" presId="urn:microsoft.com/office/officeart/2005/8/layout/hProcess9"/>
    <dgm:cxn modelId="{A244E24C-6DAA-47A0-901E-F44CE5633AD8}" type="presParOf" srcId="{37D5FE2A-7B10-45A6-887A-45CA5B8F080F}" destId="{D35979E9-8DB5-484F-B8A1-3A40E35541A2}" srcOrd="1" destOrd="0" presId="urn:microsoft.com/office/officeart/2005/8/layout/hProcess9"/>
    <dgm:cxn modelId="{7E89C056-4E32-4C0B-A6C9-05142D5C3D7F}" type="presParOf" srcId="{D35979E9-8DB5-484F-B8A1-3A40E35541A2}" destId="{59AFFE60-E2EB-48BE-A796-05545A8D8C77}" srcOrd="0" destOrd="0" presId="urn:microsoft.com/office/officeart/2005/8/layout/hProcess9"/>
    <dgm:cxn modelId="{3A262F6E-E055-43BD-84F6-12499BA7E450}" type="presParOf" srcId="{D35979E9-8DB5-484F-B8A1-3A40E35541A2}" destId="{031EFD1A-DF59-4DDA-BE3B-1A48B35A5C6A}" srcOrd="1" destOrd="0" presId="urn:microsoft.com/office/officeart/2005/8/layout/hProcess9"/>
    <dgm:cxn modelId="{673B6D95-1278-4C56-9D22-FF215E3A817E}" type="presParOf" srcId="{D35979E9-8DB5-484F-B8A1-3A40E35541A2}" destId="{8797D522-5606-4A94-9F5F-76461384A041}" srcOrd="2" destOrd="0" presId="urn:microsoft.com/office/officeart/2005/8/layout/hProcess9"/>
    <dgm:cxn modelId="{3CA05D88-413F-4813-B35C-3197396DAF99}" type="presParOf" srcId="{D35979E9-8DB5-484F-B8A1-3A40E35541A2}" destId="{5347D547-D609-4BF5-9264-B6B4EC36C3E8}" srcOrd="3" destOrd="0" presId="urn:microsoft.com/office/officeart/2005/8/layout/hProcess9"/>
    <dgm:cxn modelId="{E443431D-9AC4-409F-A8F8-54A7FA0E8C11}" type="presParOf" srcId="{D35979E9-8DB5-484F-B8A1-3A40E35541A2}" destId="{30F7BA36-94EE-43B3-90B9-D7FF39AFB59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a:xfrm>
          <a:off x="5354923" y="-32410"/>
          <a:ext cx="3228245" cy="5197111"/>
        </a:xfrm>
        <a:prstGeom prst="rect">
          <a:avLst/>
        </a:prstGeom>
        <a:noFill/>
        <a:ln w="12700" cap="flat" cmpd="sng" algn="ctr">
          <a:noFill/>
          <a:prstDash val="solid"/>
          <a:miter lim="800000"/>
        </a:ln>
        <a:effectLst/>
        <a:sp3d/>
      </dgm:spPr>
      <dgm:t>
        <a:bodyPr/>
        <a:lstStyle/>
        <a:p>
          <a:pPr>
            <a:buNone/>
          </a:pPr>
          <a:r>
            <a:rPr lang="en-US" sz="2400" b="1" dirty="0">
              <a:solidFill>
                <a:sysClr val="window" lastClr="FFFFFF"/>
              </a:solidFill>
              <a:latin typeface="Calibri" panose="020F0502020204030204"/>
              <a:ea typeface="+mn-ea"/>
              <a:cs typeface="+mn-cs"/>
            </a:rPr>
            <a:t>Connect With Kids</a:t>
          </a:r>
          <a:br>
            <a:rPr lang="en-US" sz="2400" dirty="0">
              <a:solidFill>
                <a:sysClr val="window" lastClr="FFFFFF"/>
              </a:solidFill>
              <a:latin typeface="Calibri" panose="020F0502020204030204"/>
              <a:ea typeface="+mn-ea"/>
              <a:cs typeface="+mn-cs"/>
            </a:rPr>
          </a:br>
          <a:r>
            <a:rPr lang="en-US" sz="2400" dirty="0" err="1">
              <a:solidFill>
                <a:sysClr val="window" lastClr="FFFFFF"/>
              </a:solidFill>
              <a:latin typeface="Calibri" panose="020F0502020204030204"/>
              <a:ea typeface="+mn-ea"/>
              <a:cs typeface="+mn-cs"/>
            </a:rPr>
            <a:t>connectwithkids.com</a:t>
          </a:r>
          <a:endParaRPr lang="en-US" sz="1800" dirty="0">
            <a:solidFill>
              <a:sysClr val="window" lastClr="FFFFFF"/>
            </a:solidFill>
            <a:latin typeface="Calibri" panose="020F0502020204030204"/>
            <a:ea typeface="+mn-ea"/>
            <a:cs typeface="+mn-cs"/>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dirty="0">
              <a:solidFill>
                <a:sysClr val="window" lastClr="FFFFFF"/>
              </a:solidFill>
              <a:latin typeface="Calibri" panose="020F0502020204030204"/>
              <a:ea typeface="+mn-ea"/>
              <a:cs typeface="+mn-cs"/>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dirty="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5C428602-50E3-4624-8A26-341D2E32B221}" srcId="{67BDC6B4-5148-4199-B377-E24F14F906CE}" destId="{4081A59B-CAE9-43E5-BD88-9EE0B91C9DC0}" srcOrd="6" destOrd="0" parTransId="{804087CB-FD57-4877-BD3A-E3EB4ED08F4A}" sibTransId="{F3D740B1-D455-4962-A852-31B4E156FEF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88ECB41F-B212-40A7-A66E-75BB16DEACDC}" type="presOf" srcId="{280B3475-AD14-489A-8224-C22313E946EF}" destId="{CA298433-8D74-4F23-9DB7-25C88C9C9626}" srcOrd="0" destOrd="1"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61021F41-0F17-471D-978A-4AD71C10F5EE}" type="presOf" srcId="{6E2C17F5-0B7D-4E67-AE8D-F0A148DB7CEB}" destId="{FFA744F5-6562-40A2-8A1A-6C98B18D0E8D}" srcOrd="0" destOrd="0"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68670077-1D09-45C8-8195-B2994C9ABAF9}" type="presOf" srcId="{3421AB53-68AB-4E58-A751-2F44FC8B0050}" destId="{CA298433-8D74-4F23-9DB7-25C88C9C9626}" srcOrd="0" destOrd="4"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6E6F05A2-7956-4A02-A2CF-BA57836F01B5}" type="presOf" srcId="{3E8A9C6E-F37E-4718-AC4B-47A155ACBF49}" destId="{CA298433-8D74-4F23-9DB7-25C88C9C9626}" srcOrd="0" destOrd="6" presId="urn:microsoft.com/office/officeart/2005/8/layout/hProcess7#2"/>
    <dgm:cxn modelId="{1CE2F6AF-CF05-4403-8AAE-51AADCDA1C88}" type="presOf" srcId="{6E2C17F5-0B7D-4E67-AE8D-F0A148DB7CEB}" destId="{AE697F39-7D14-4FA5-8E11-51C48DACE1DC}"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4FC119C4-4B2B-4307-B043-1E0B579766E3}" type="presOf" srcId="{F1D64A76-ABAA-4D9D-907A-253C9C958DA8}" destId="{57757CC6-5554-4F44-B5EC-85166846A21E}"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7B5610D1-34C8-45F0-BD78-56A1553580D7}" type="presOf" srcId="{50456CF8-C2AC-4553-983C-A4DC4D008CCA}" destId="{F3C6A96E-F343-4D62-AB8C-B87AFD692EEB}" srcOrd="0" destOrd="0"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40E5C98-D3A8-494A-822C-0F6F906869AD}">
      <dgm:prSet custT="1"/>
      <dgm: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Listens to Others</a:t>
          </a:r>
          <a:endParaRPr lang="en-US" sz="2000" b="1" dirty="0">
            <a:solidFill>
              <a:sysClr val="window" lastClr="FFFFFF"/>
            </a:solidFill>
            <a:latin typeface="Calibri" panose="020F0502020204030204"/>
            <a:ea typeface="+mn-ea"/>
            <a:cs typeface="+mn-cs"/>
          </a:endParaRPr>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Directions</a:t>
          </a:r>
          <a:endParaRPr lang="en-US" sz="2000" b="1" dirty="0">
            <a:solidFill>
              <a:sysClr val="window" lastClr="FFFFFF"/>
            </a:solidFill>
            <a:latin typeface="Calibri" panose="020F0502020204030204"/>
            <a:ea typeface="+mn-ea"/>
            <a:cs typeface="+mn-cs"/>
          </a:endParaRPr>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Classroom Rules</a:t>
          </a:r>
          <a:endParaRPr lang="en-US" sz="2000" b="1" dirty="0">
            <a:solidFill>
              <a:sysClr val="window" lastClr="FFFFFF"/>
            </a:solidFill>
            <a:latin typeface="Calibri" panose="020F0502020204030204"/>
            <a:ea typeface="+mn-ea"/>
            <a:cs typeface="+mn-cs"/>
          </a:endParaRPr>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Ignores Peer Distractions</a:t>
          </a:r>
          <a:endParaRPr lang="en-US" sz="2000" b="1" dirty="0">
            <a:solidFill>
              <a:sysClr val="window" lastClr="FFFFFF"/>
            </a:solidFill>
            <a:latin typeface="Calibri" panose="020F0502020204030204"/>
            <a:ea typeface="+mn-ea"/>
            <a:cs typeface="+mn-cs"/>
          </a:endParaRPr>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Asks for Help</a:t>
          </a:r>
          <a:endParaRPr lang="en-US" sz="2000" b="1" dirty="0">
            <a:solidFill>
              <a:sysClr val="window" lastClr="FFFFFF"/>
            </a:solidFill>
            <a:latin typeface="Calibri" panose="020F0502020204030204"/>
            <a:ea typeface="+mn-ea"/>
            <a:cs typeface="+mn-cs"/>
          </a:endParaRPr>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Takes Turns in Conversations</a:t>
          </a:r>
          <a:endParaRPr lang="en-US" sz="2000" b="1" dirty="0">
            <a:solidFill>
              <a:sysClr val="window" lastClr="FFFFFF"/>
            </a:solidFill>
            <a:latin typeface="Calibri" panose="020F0502020204030204"/>
            <a:ea typeface="+mn-ea"/>
            <a:cs typeface="+mn-cs"/>
          </a:endParaRPr>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Cooperates With Others </a:t>
          </a:r>
          <a:endParaRPr lang="en-US" sz="2000" b="1" dirty="0">
            <a:solidFill>
              <a:sysClr val="window" lastClr="FFFFFF"/>
            </a:solidFill>
            <a:latin typeface="Calibri" panose="020F0502020204030204"/>
            <a:ea typeface="+mn-ea"/>
            <a:cs typeface="+mn-cs"/>
          </a:endParaRPr>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Controls Temper in Conflict Situations</a:t>
          </a:r>
          <a:endParaRPr lang="en-US" sz="2000" b="1" dirty="0">
            <a:solidFill>
              <a:sysClr val="window" lastClr="FFFFFF"/>
            </a:solidFill>
            <a:latin typeface="Calibri" panose="020F0502020204030204"/>
            <a:ea typeface="+mn-ea"/>
            <a:cs typeface="+mn-cs"/>
          </a:endParaRPr>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Acts Responsibly With Others </a:t>
          </a:r>
          <a:endParaRPr lang="en-US" sz="2000" b="1" dirty="0">
            <a:solidFill>
              <a:sysClr val="window" lastClr="FFFFFF"/>
            </a:solidFill>
            <a:latin typeface="Calibri" panose="020F0502020204030204"/>
            <a:ea typeface="+mn-ea"/>
            <a:cs typeface="+mn-cs"/>
          </a:endParaRPr>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Shows Kindness to Other</a:t>
          </a:r>
          <a:endParaRPr lang="en-US" sz="2000" b="1" dirty="0">
            <a:solidFill>
              <a:sysClr val="window" lastClr="FFFFFF"/>
            </a:solidFill>
            <a:latin typeface="Calibri" panose="020F0502020204030204"/>
            <a:ea typeface="+mn-ea"/>
            <a:cs typeface="+mn-cs"/>
          </a:endParaRPr>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pt>
    <dgm:pt modelId="{47BB6CD2-4940-443C-A30B-738C2A8DD7E9}" type="pres">
      <dgm:prSet presAssocID="{940E5C98-D3A8-494A-822C-0F6F906869AD}" presName="parentText" presStyleLbl="node1" presStyleIdx="0" presStyleCnt="10">
        <dgm:presLayoutVars>
          <dgm:chMax val="0"/>
          <dgm:bulletEnabled val="1"/>
        </dgm:presLayoutVars>
      </dgm:prSet>
      <dgm:spPr/>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pt>
  </dgm:ptLst>
  <dgm:cxnLst>
    <dgm:cxn modelId="{2578C301-99F0-4FBA-BE3E-8DE37AAA0755}" type="presOf" srcId="{CFDB0DF1-8ABF-43D1-9E0E-40FBAFD87F97}" destId="{EFE30B60-F131-4FE7-8BA4-17E4BEA10FC5}" srcOrd="0" destOrd="0" presId="urn:microsoft.com/office/officeart/2005/8/layout/vList2"/>
    <dgm:cxn modelId="{2579AC02-5F41-4FE0-BB70-EE3444DD4CE9}" srcId="{DF92AA79-1C31-44DB-B574-70DBFD4B9C43}" destId="{AAEB79B8-527B-4A22-991B-BAB166B3F297}" srcOrd="7" destOrd="0" parTransId="{C34771B9-07C8-4FD3-851A-D0A424EE7965}" sibTransId="{423E33E9-B300-42E3-9B1A-30C473397BC6}"/>
    <dgm:cxn modelId="{4B902E14-0E08-4CAF-A91C-DDC685FAA8C8}" srcId="{DF92AA79-1C31-44DB-B574-70DBFD4B9C43}" destId="{BBEA0603-05E9-4EC2-9F0A-3CD993464D64}" srcOrd="2" destOrd="0" parTransId="{39220340-FAA3-4F70-9EC0-87B19F9994F9}" sibTransId="{21276833-5794-4DC7-81CA-B86568EED86D}"/>
    <dgm:cxn modelId="{A5B61018-A617-4A76-88C3-B0E6F3E0502D}" srcId="{DF92AA79-1C31-44DB-B574-70DBFD4B9C43}" destId="{96170E4F-734F-433B-822A-A0CF69A0ECE9}" srcOrd="4" destOrd="0" parTransId="{431A617F-F2A1-44E3-9FB5-5598492421EC}" sibTransId="{BA66AFEC-8693-4035-9C7C-6DCA63FF7C4D}"/>
    <dgm:cxn modelId="{D998511A-D4C2-4F26-93B3-5ECC7623975F}" type="presOf" srcId="{F84D5959-65DE-4DD5-A1FF-838F9C3ED909}" destId="{0C24F040-E93A-4F3A-AE86-8E668321B43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9383E355-F471-4F64-BD1A-333DAE7C4AAF}" type="presOf" srcId="{E39BB80F-BC42-436F-9792-A75233C0D375}" destId="{7BB23852-A4B9-4919-BDEC-03B58AC4A22B}" srcOrd="0" destOrd="0" presId="urn:microsoft.com/office/officeart/2005/8/layout/vList2"/>
    <dgm:cxn modelId="{E499137B-10CA-4870-A95B-688D0E4D72B8}" srcId="{DF92AA79-1C31-44DB-B574-70DBFD4B9C43}" destId="{CFDB0DF1-8ABF-43D1-9E0E-40FBAFD87F97}" srcOrd="8" destOrd="0" parTransId="{E2D0DEDA-A471-4D45-813A-EDCFF85B5CFB}" sibTransId="{9150E36E-1E0D-43C3-B6FA-637E69C7D9A5}"/>
    <dgm:cxn modelId="{DDF29882-33D3-4AB3-8383-7F4F4CA3611E}" type="presOf" srcId="{F3F1D73C-3715-4E77-970E-D5572B41C3A8}" destId="{BBE6380E-7663-4BFA-8B5D-C9C198B0A006}" srcOrd="0" destOrd="0" presId="urn:microsoft.com/office/officeart/2005/8/layout/vList2"/>
    <dgm:cxn modelId="{089AC982-030D-4D41-A04D-19CBCE2D66FC}" srcId="{DF92AA79-1C31-44DB-B574-70DBFD4B9C43}" destId="{940E5C98-D3A8-494A-822C-0F6F906869AD}" srcOrd="0" destOrd="0" parTransId="{10858FD9-7AD4-477D-BCD2-1C1AC2BB80ED}" sibTransId="{60886E02-401C-4779-986D-FA5CBEEB717A}"/>
    <dgm:cxn modelId="{57B47983-F41D-41D0-A3B0-574A124824A7}" srcId="{DF92AA79-1C31-44DB-B574-70DBFD4B9C43}" destId="{F84D5959-65DE-4DD5-A1FF-838F9C3ED909}" srcOrd="1" destOrd="0" parTransId="{1FDA19F2-E71D-408F-B3EE-458518B38C0A}" sibTransId="{684EC851-A88A-447D-8784-FAA8071D4475}"/>
    <dgm:cxn modelId="{41988D89-D5C4-4848-8885-584C0CE25283}" type="presOf" srcId="{DF92AA79-1C31-44DB-B574-70DBFD4B9C43}" destId="{FD56746A-75DE-4F7E-9CDC-DDEB5BA6389F}"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AC1F189B-9DA1-48CE-AB10-5238465154F0}" srcId="{DF92AA79-1C31-44DB-B574-70DBFD4B9C43}" destId="{2FBF2CEC-9711-4CDC-ABC4-563A1124315F}" srcOrd="6" destOrd="0" parTransId="{BC8E86AD-4FEA-4982-9321-28C0215CF36D}" sibTransId="{ECE9A14F-683E-4ADC-95FC-B6F1F898725E}"/>
    <dgm:cxn modelId="{9D27F3A0-94BE-4C5B-956D-E940DBF409A3}" type="presOf" srcId="{2FBF2CEC-9711-4CDC-ABC4-563A1124315F}" destId="{F38F7E2E-43D5-40E8-836A-503F0158E10D}"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75BAD0E1-90FB-42CF-8C16-FFB64EDA163A}" type="presOf" srcId="{940E5C98-D3A8-494A-822C-0F6F906869AD}" destId="{47BB6CD2-4940-443C-A30B-738C2A8DD7E9}" srcOrd="0" destOrd="0" presId="urn:microsoft.com/office/officeart/2005/8/layout/vList2"/>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dirty="0">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endParaRPr lang="en-US" dirty="0">
            <a:solidFill>
              <a:sysClr val="windowText" lastClr="000000">
                <a:hueOff val="0"/>
                <a:satOff val="0"/>
                <a:lumOff val="0"/>
                <a:alphaOff val="0"/>
              </a:sysClr>
            </a:solidFill>
            <a:latin typeface="Calibri" panose="020F0502020204030204"/>
            <a:ea typeface="+mn-ea"/>
            <a:cs typeface="+mn-cs"/>
          </a:endParaRP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endParaRPr lang="en-US" dirty="0">
            <a:solidFill>
              <a:sysClr val="windowText" lastClr="000000">
                <a:hueOff val="0"/>
                <a:satOff val="0"/>
                <a:lumOff val="0"/>
                <a:alphaOff val="0"/>
              </a:sysClr>
            </a:solidFill>
            <a:latin typeface="Calibri" panose="020F0502020204030204"/>
            <a:ea typeface="+mn-ea"/>
            <a:cs typeface="+mn-cs"/>
          </a:endParaRP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dirty="0">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A85910C-841A-4770-8850-B1893A9DF604}" type="doc">
      <dgm:prSet loTypeId="urn:microsoft.com/office/officeart/2005/8/layout/list1" loCatId="list" qsTypeId="urn:microsoft.com/office/officeart/2005/8/quickstyle/3d3" qsCatId="3D" csTypeId="urn:microsoft.com/office/officeart/2005/8/colors/accent2_2" csCatId="accent2" phldr="1"/>
      <dgm:spPr/>
      <dgm:t>
        <a:bodyPr/>
        <a:lstStyle/>
        <a:p>
          <a:endParaRPr lang="en-US"/>
        </a:p>
      </dgm:t>
    </dgm:pt>
    <dgm:pt modelId="{A9B54138-0C0B-4B41-AE76-E45327B1386A}">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000" b="0" dirty="0">
              <a:latin typeface="+mj-lt"/>
            </a:rPr>
            <a:t>Exploration &amp; Adoption</a:t>
          </a:r>
        </a:p>
      </dgm:t>
    </dgm:pt>
    <dgm:pt modelId="{C15114FA-858E-4CC7-970D-317A88EF07AA}" type="parTrans" cxnId="{F3E87748-4CBA-47AA-B4BD-2DCE1575A622}">
      <dgm:prSet/>
      <dgm:spPr/>
      <dgm:t>
        <a:bodyPr/>
        <a:lstStyle/>
        <a:p>
          <a:endParaRPr lang="en-US"/>
        </a:p>
      </dgm:t>
    </dgm:pt>
    <dgm:pt modelId="{3416F508-DFDB-4688-A8E9-F5C641F659AE}" type="sibTrans" cxnId="{F3E87748-4CBA-47AA-B4BD-2DCE1575A622}">
      <dgm:prSet/>
      <dgm:spPr/>
      <dgm:t>
        <a:bodyPr/>
        <a:lstStyle/>
        <a:p>
          <a:endParaRPr lang="en-US"/>
        </a:p>
      </dgm:t>
    </dgm:pt>
    <dgm:pt modelId="{954AAE81-35C4-4C12-B62B-8709AEF99FD6}">
      <dgm:prSet phldrT="[Text]" custT="1">
        <dgm:style>
          <a:lnRef idx="1">
            <a:schemeClr val="accent5"/>
          </a:lnRef>
          <a:fillRef idx="3">
            <a:schemeClr val="accent5"/>
          </a:fillRef>
          <a:effectRef idx="2">
            <a:schemeClr val="accent5"/>
          </a:effectRef>
          <a:fontRef idx="minor">
            <a:schemeClr val="lt1"/>
          </a:fontRef>
        </dgm:style>
      </dgm:prSet>
      <dgm:spPr/>
      <dgm:t>
        <a:bodyPr/>
        <a:lstStyle/>
        <a:p>
          <a:r>
            <a:rPr lang="en-US" sz="2000" b="0" dirty="0">
              <a:latin typeface="+mj-lt"/>
            </a:rPr>
            <a:t>Installation</a:t>
          </a:r>
        </a:p>
      </dgm:t>
    </dgm:pt>
    <dgm:pt modelId="{A8C4E290-19C4-45DD-8B7F-7FF42A3CD0C3}" type="parTrans" cxnId="{6B750B97-D182-4750-B489-5BD422762C08}">
      <dgm:prSet/>
      <dgm:spPr/>
      <dgm:t>
        <a:bodyPr/>
        <a:lstStyle/>
        <a:p>
          <a:endParaRPr lang="en-US"/>
        </a:p>
      </dgm:t>
    </dgm:pt>
    <dgm:pt modelId="{1060B8FA-63BC-4FD0-A65B-8BDE3C2CC7A4}" type="sibTrans" cxnId="{6B750B97-D182-4750-B489-5BD422762C08}">
      <dgm:prSet/>
      <dgm:spPr/>
      <dgm:t>
        <a:bodyPr/>
        <a:lstStyle/>
        <a:p>
          <a:endParaRPr lang="en-US"/>
        </a:p>
      </dgm:t>
    </dgm:pt>
    <dgm:pt modelId="{BCDC602B-6184-4667-A139-DDACE59DF40A}">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n-US" sz="2000" b="0" dirty="0">
              <a:latin typeface="+mj-lt"/>
            </a:rPr>
            <a:t>Initial Implementation</a:t>
          </a:r>
        </a:p>
      </dgm:t>
    </dgm:pt>
    <dgm:pt modelId="{B6838095-522D-4DE9-BE9E-3BB75D39E16B}" type="parTrans" cxnId="{92DCFC75-A0E9-4AE6-B3DB-6E19991DE262}">
      <dgm:prSet/>
      <dgm:spPr/>
      <dgm:t>
        <a:bodyPr/>
        <a:lstStyle/>
        <a:p>
          <a:endParaRPr lang="en-US"/>
        </a:p>
      </dgm:t>
    </dgm:pt>
    <dgm:pt modelId="{E265E1DE-19AC-405C-B6D0-FB68C5B11008}" type="sibTrans" cxnId="{92DCFC75-A0E9-4AE6-B3DB-6E19991DE262}">
      <dgm:prSet/>
      <dgm:spPr/>
      <dgm:t>
        <a:bodyPr/>
        <a:lstStyle/>
        <a:p>
          <a:endParaRPr lang="en-US"/>
        </a:p>
      </dgm:t>
    </dgm:pt>
    <dgm:pt modelId="{CDB3692C-A880-496B-A6DA-BD3FD9CA1840}">
      <dgm:prSet phldrT="[Text]" custT="1"/>
      <dgm:spPr/>
      <dgm:t>
        <a:bodyPr/>
        <a:lstStyle/>
        <a:p>
          <a:pPr>
            <a:spcAft>
              <a:spcPts val="0"/>
            </a:spcAft>
          </a:pPr>
          <a:r>
            <a:rPr lang="en-US" sz="1800" spc="-40" baseline="0" dirty="0"/>
            <a:t>We think we know what we need so we are planning to move forward (evidence-based)</a:t>
          </a:r>
        </a:p>
      </dgm:t>
    </dgm:pt>
    <dgm:pt modelId="{155E2A8C-3D98-4E2B-BB2F-6D706B74A491}" type="parTrans" cxnId="{0D35226E-FC2F-4DBE-B37B-BB569093E316}">
      <dgm:prSet/>
      <dgm:spPr/>
      <dgm:t>
        <a:bodyPr/>
        <a:lstStyle/>
        <a:p>
          <a:endParaRPr lang="en-US"/>
        </a:p>
      </dgm:t>
    </dgm:pt>
    <dgm:pt modelId="{F8C8E311-C50B-4F63-91A1-B5F91C05D3B6}" type="sibTrans" cxnId="{0D35226E-FC2F-4DBE-B37B-BB569093E316}">
      <dgm:prSet/>
      <dgm:spPr/>
      <dgm:t>
        <a:bodyPr/>
        <a:lstStyle/>
        <a:p>
          <a:endParaRPr lang="en-US"/>
        </a:p>
      </dgm:t>
    </dgm:pt>
    <dgm:pt modelId="{2482C623-A19B-44AA-A093-96807E3CE98F}">
      <dgm:prSet phldrT="[Text]" custT="1"/>
      <dgm:spPr/>
      <dgm:t>
        <a:bodyPr/>
        <a:lstStyle/>
        <a:p>
          <a:pPr>
            <a:spcAft>
              <a:spcPts val="0"/>
            </a:spcAft>
          </a:pPr>
          <a:r>
            <a:rPr lang="en-US" sz="1800" spc="-40" baseline="0" dirty="0"/>
            <a:t>Let’s make sure we’re ready to implement (capacity infrastructure)</a:t>
          </a:r>
        </a:p>
      </dgm:t>
    </dgm:pt>
    <dgm:pt modelId="{34F7C83A-E5B5-4158-B744-A060F3FD4B62}" type="parTrans" cxnId="{4EBD8B83-A9BF-4167-B3C2-46DB14D47B31}">
      <dgm:prSet/>
      <dgm:spPr/>
      <dgm:t>
        <a:bodyPr/>
        <a:lstStyle/>
        <a:p>
          <a:endParaRPr lang="en-US"/>
        </a:p>
      </dgm:t>
    </dgm:pt>
    <dgm:pt modelId="{BB4AFB68-B06A-4815-B5D0-724654CA2CEF}" type="sibTrans" cxnId="{4EBD8B83-A9BF-4167-B3C2-46DB14D47B31}">
      <dgm:prSet/>
      <dgm:spPr/>
      <dgm:t>
        <a:bodyPr/>
        <a:lstStyle/>
        <a:p>
          <a:endParaRPr lang="en-US"/>
        </a:p>
      </dgm:t>
    </dgm:pt>
    <dgm:pt modelId="{F302D720-2B29-40DD-B835-FE6CC07497A7}">
      <dgm:prSet phldrT="[Text]" custT="1"/>
      <dgm:spPr/>
      <dgm:t>
        <a:bodyPr/>
        <a:lstStyle/>
        <a:p>
          <a:pPr>
            <a:spcAft>
              <a:spcPts val="0"/>
            </a:spcAft>
          </a:pPr>
          <a:r>
            <a:rPr lang="en-US" sz="1800" spc="-40" baseline="0" dirty="0"/>
            <a:t>Let’s give it a try &amp; evaluate (demonstration)</a:t>
          </a:r>
        </a:p>
      </dgm:t>
    </dgm:pt>
    <dgm:pt modelId="{2002DB54-4EB0-4BD7-8CE4-0DD6D6325C5A}" type="parTrans" cxnId="{2654E34C-9B85-4E4A-A70A-F8D06B45CBF7}">
      <dgm:prSet/>
      <dgm:spPr/>
      <dgm:t>
        <a:bodyPr/>
        <a:lstStyle/>
        <a:p>
          <a:endParaRPr lang="en-US"/>
        </a:p>
      </dgm:t>
    </dgm:pt>
    <dgm:pt modelId="{D806E5EA-7F2B-47AA-9B85-8549408C67F9}" type="sibTrans" cxnId="{2654E34C-9B85-4E4A-A70A-F8D06B45CBF7}">
      <dgm:prSet/>
      <dgm:spPr/>
      <dgm:t>
        <a:bodyPr/>
        <a:lstStyle/>
        <a:p>
          <a:endParaRPr lang="en-US"/>
        </a:p>
      </dgm:t>
    </dgm:pt>
    <dgm:pt modelId="{C7BD12FB-6A55-495A-9BC4-3682C5DC453B}">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Full Implementation</a:t>
          </a:r>
        </a:p>
      </dgm:t>
    </dgm:pt>
    <dgm:pt modelId="{01268581-07DB-4501-B1F6-A5BF0D9F37DC}" type="sibTrans" cxnId="{D2510023-DBCC-48E2-B7C0-6A4D6DBDE468}">
      <dgm:prSet/>
      <dgm:spPr/>
      <dgm:t>
        <a:bodyPr/>
        <a:lstStyle/>
        <a:p>
          <a:endParaRPr lang="en-US"/>
        </a:p>
      </dgm:t>
    </dgm:pt>
    <dgm:pt modelId="{CD9E1F7A-78EF-4234-9A41-E6B52954B843}" type="parTrans" cxnId="{D2510023-DBCC-48E2-B7C0-6A4D6DBDE468}">
      <dgm:prSet/>
      <dgm:spPr/>
      <dgm:t>
        <a:bodyPr/>
        <a:lstStyle/>
        <a:p>
          <a:endParaRPr lang="en-US"/>
        </a:p>
      </dgm:t>
    </dgm:pt>
    <dgm:pt modelId="{DB2A0EBB-F738-419A-BEA4-66A5688F0EA7}">
      <dgm:prSet phldrT="[Text]" custT="1"/>
      <dgm:spPr/>
      <dgm:t>
        <a:bodyPr/>
        <a:lstStyle/>
        <a:p>
          <a:pPr>
            <a:spcAft>
              <a:spcPts val="0"/>
            </a:spcAft>
          </a:pPr>
          <a:r>
            <a:rPr lang="en-US" sz="1800" spc="-40" baseline="0" dirty="0"/>
            <a:t>Let’s make it our way of doing business (institutionalized use)</a:t>
          </a:r>
        </a:p>
      </dgm:t>
    </dgm:pt>
    <dgm:pt modelId="{F4075F3A-4A49-40FA-A063-F65AE5661252}">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2000" b="0" dirty="0">
              <a:solidFill>
                <a:schemeClr val="tx1"/>
              </a:solidFill>
              <a:latin typeface="+mj-lt"/>
            </a:rPr>
            <a:t>Sustainability &amp; Continuous Regeneration</a:t>
          </a:r>
        </a:p>
      </dgm:t>
    </dgm:pt>
    <dgm:pt modelId="{5C979709-EB2E-4D7A-9F78-1F454F4896DB}" type="sibTrans" cxnId="{D2C19891-9578-42E2-BD48-9CA0CEEA59B7}">
      <dgm:prSet/>
      <dgm:spPr/>
      <dgm:t>
        <a:bodyPr/>
        <a:lstStyle/>
        <a:p>
          <a:endParaRPr lang="en-US"/>
        </a:p>
      </dgm:t>
    </dgm:pt>
    <dgm:pt modelId="{A64319FE-8AEA-4E64-BAC4-812D53D3798D}" type="parTrans" cxnId="{D2C19891-9578-42E2-BD48-9CA0CEEA59B7}">
      <dgm:prSet/>
      <dgm:spPr/>
      <dgm:t>
        <a:bodyPr/>
        <a:lstStyle/>
        <a:p>
          <a:endParaRPr lang="en-US"/>
        </a:p>
      </dgm:t>
    </dgm:pt>
    <dgm:pt modelId="{FAB35F7C-FD26-47A2-A6CE-D2DB0626001F}" type="sibTrans" cxnId="{9DD1F54F-ECB0-4FA5-8E71-B7EF4E1C98CD}">
      <dgm:prSet/>
      <dgm:spPr/>
      <dgm:t>
        <a:bodyPr/>
        <a:lstStyle/>
        <a:p>
          <a:endParaRPr lang="en-US"/>
        </a:p>
      </dgm:t>
    </dgm:pt>
    <dgm:pt modelId="{ADB1883D-903C-4E54-8482-71DAEC0D2735}" type="parTrans" cxnId="{9DD1F54F-ECB0-4FA5-8E71-B7EF4E1C98CD}">
      <dgm:prSet/>
      <dgm:spPr/>
      <dgm:t>
        <a:bodyPr/>
        <a:lstStyle/>
        <a:p>
          <a:endParaRPr lang="en-US"/>
        </a:p>
      </dgm:t>
    </dgm:pt>
    <dgm:pt modelId="{E6CD695C-6935-4EB5-99FB-4EC53F4C3810}">
      <dgm:prSet phldrT="[Text]" custT="1"/>
      <dgm:spPr/>
      <dgm:t>
        <a:bodyPr/>
        <a:lstStyle/>
        <a:p>
          <a:pPr>
            <a:spcAft>
              <a:spcPts val="0"/>
            </a:spcAft>
          </a:pPr>
          <a:r>
            <a:rPr lang="en-US" sz="1800" spc="-40" baseline="0" dirty="0"/>
            <a:t>That worked, let’s do it for real (investment)</a:t>
          </a:r>
        </a:p>
      </dgm:t>
    </dgm:pt>
    <dgm:pt modelId="{3815502A-F6F8-483E-9F3D-78B8E202480F}" type="sibTrans" cxnId="{3E7CF413-8F26-4959-B612-3403B92B6B82}">
      <dgm:prSet/>
      <dgm:spPr/>
      <dgm:t>
        <a:bodyPr/>
        <a:lstStyle/>
        <a:p>
          <a:endParaRPr lang="en-US"/>
        </a:p>
      </dgm:t>
    </dgm:pt>
    <dgm:pt modelId="{D2D6CA71-F6B8-4D88-95C9-CB59948B3F8F}" type="parTrans" cxnId="{3E7CF413-8F26-4959-B612-3403B92B6B82}">
      <dgm:prSet/>
      <dgm:spPr/>
      <dgm:t>
        <a:bodyPr/>
        <a:lstStyle/>
        <a:p>
          <a:endParaRPr lang="en-US"/>
        </a:p>
      </dgm:t>
    </dgm:pt>
    <dgm:pt modelId="{F4206DCA-C717-4411-832B-33E2421E76FD}" type="pres">
      <dgm:prSet presAssocID="{CA85910C-841A-4770-8850-B1893A9DF604}" presName="linear" presStyleCnt="0">
        <dgm:presLayoutVars>
          <dgm:dir/>
          <dgm:animLvl val="lvl"/>
          <dgm:resizeHandles val="exact"/>
        </dgm:presLayoutVars>
      </dgm:prSet>
      <dgm:spPr/>
    </dgm:pt>
    <dgm:pt modelId="{5BEF5673-4A6A-48A1-B05B-9E48441BF1B1}" type="pres">
      <dgm:prSet presAssocID="{A9B54138-0C0B-4B41-AE76-E45327B1386A}" presName="parentLin" presStyleCnt="0"/>
      <dgm:spPr/>
    </dgm:pt>
    <dgm:pt modelId="{B2370C2D-CF9E-4FD6-A020-10EAE92B6680}" type="pres">
      <dgm:prSet presAssocID="{A9B54138-0C0B-4B41-AE76-E45327B1386A}" presName="parentLeftMargin" presStyleLbl="node1" presStyleIdx="0" presStyleCnt="5"/>
      <dgm:spPr/>
    </dgm:pt>
    <dgm:pt modelId="{1C83B8A7-E55A-4A95-9C9B-A2BC7606356D}" type="pres">
      <dgm:prSet presAssocID="{A9B54138-0C0B-4B41-AE76-E45327B1386A}" presName="parentText" presStyleLbl="node1" presStyleIdx="0" presStyleCnt="5" custScaleX="71825">
        <dgm:presLayoutVars>
          <dgm:chMax val="0"/>
          <dgm:bulletEnabled val="1"/>
        </dgm:presLayoutVars>
      </dgm:prSet>
      <dgm:spPr/>
    </dgm:pt>
    <dgm:pt modelId="{011F2DE6-CB91-4614-8B49-62B6276AF64B}" type="pres">
      <dgm:prSet presAssocID="{A9B54138-0C0B-4B41-AE76-E45327B1386A}" presName="negativeSpace" presStyleCnt="0"/>
      <dgm:spPr/>
    </dgm:pt>
    <dgm:pt modelId="{BD2F2B25-CDA2-492F-BAE1-6A1579CE9F2F}" type="pres">
      <dgm:prSet presAssocID="{A9B54138-0C0B-4B41-AE76-E45327B1386A}" presName="childText" presStyleLbl="conFgAcc1" presStyleIdx="0" presStyleCnt="5">
        <dgm:presLayoutVars>
          <dgm:bulletEnabled val="1"/>
        </dgm:presLayoutVars>
      </dgm:prSet>
      <dgm:spPr/>
    </dgm:pt>
    <dgm:pt modelId="{9F4CB8D5-F35D-48DD-B4AB-05F655E72361}" type="pres">
      <dgm:prSet presAssocID="{3416F508-DFDB-4688-A8E9-F5C641F659AE}" presName="spaceBetweenRectangles" presStyleCnt="0"/>
      <dgm:spPr/>
    </dgm:pt>
    <dgm:pt modelId="{DB145B6F-E7BA-43FD-B507-9D51683B4B18}" type="pres">
      <dgm:prSet presAssocID="{954AAE81-35C4-4C12-B62B-8709AEF99FD6}" presName="parentLin" presStyleCnt="0"/>
      <dgm:spPr/>
    </dgm:pt>
    <dgm:pt modelId="{5DAF8B3C-7685-4E39-8586-80AAA06B771A}" type="pres">
      <dgm:prSet presAssocID="{954AAE81-35C4-4C12-B62B-8709AEF99FD6}" presName="parentLeftMargin" presStyleLbl="node1" presStyleIdx="0" presStyleCnt="5"/>
      <dgm:spPr/>
    </dgm:pt>
    <dgm:pt modelId="{63DF7D70-FA28-4CB5-87C3-68C2218D59D9}" type="pres">
      <dgm:prSet presAssocID="{954AAE81-35C4-4C12-B62B-8709AEF99FD6}" presName="parentText" presStyleLbl="node1" presStyleIdx="1" presStyleCnt="5" custScaleX="77102">
        <dgm:presLayoutVars>
          <dgm:chMax val="0"/>
          <dgm:bulletEnabled val="1"/>
        </dgm:presLayoutVars>
      </dgm:prSet>
      <dgm:spPr/>
    </dgm:pt>
    <dgm:pt modelId="{C45987DA-4E2A-4D59-B90D-2636DA7D787E}" type="pres">
      <dgm:prSet presAssocID="{954AAE81-35C4-4C12-B62B-8709AEF99FD6}" presName="negativeSpace" presStyleCnt="0"/>
      <dgm:spPr/>
    </dgm:pt>
    <dgm:pt modelId="{C3D4A2DB-AD52-4904-A56F-39717FFF0012}" type="pres">
      <dgm:prSet presAssocID="{954AAE81-35C4-4C12-B62B-8709AEF99FD6}" presName="childText" presStyleLbl="conFgAcc1" presStyleIdx="1" presStyleCnt="5">
        <dgm:presLayoutVars>
          <dgm:bulletEnabled val="1"/>
        </dgm:presLayoutVars>
      </dgm:prSet>
      <dgm:spPr/>
    </dgm:pt>
    <dgm:pt modelId="{58E9F297-3D5E-4960-855C-FBC3D64A2B5C}" type="pres">
      <dgm:prSet presAssocID="{1060B8FA-63BC-4FD0-A65B-8BDE3C2CC7A4}" presName="spaceBetweenRectangles" presStyleCnt="0"/>
      <dgm:spPr/>
    </dgm:pt>
    <dgm:pt modelId="{9AC8DCEF-FFE7-4344-8840-88430EE3D49E}" type="pres">
      <dgm:prSet presAssocID="{BCDC602B-6184-4667-A139-DDACE59DF40A}" presName="parentLin" presStyleCnt="0"/>
      <dgm:spPr/>
    </dgm:pt>
    <dgm:pt modelId="{11E76175-F72D-4774-85B1-B5D11B736795}" type="pres">
      <dgm:prSet presAssocID="{BCDC602B-6184-4667-A139-DDACE59DF40A}" presName="parentLeftMargin" presStyleLbl="node1" presStyleIdx="1" presStyleCnt="5"/>
      <dgm:spPr/>
    </dgm:pt>
    <dgm:pt modelId="{223DD7FC-BB63-4487-83F2-E54C0643849F}" type="pres">
      <dgm:prSet presAssocID="{BCDC602B-6184-4667-A139-DDACE59DF40A}" presName="parentText" presStyleLbl="node1" presStyleIdx="2" presStyleCnt="5" custScaleX="85028">
        <dgm:presLayoutVars>
          <dgm:chMax val="0"/>
          <dgm:bulletEnabled val="1"/>
        </dgm:presLayoutVars>
      </dgm:prSet>
      <dgm:spPr/>
    </dgm:pt>
    <dgm:pt modelId="{A0039179-0BA9-4A41-8CBF-57747A1A0551}" type="pres">
      <dgm:prSet presAssocID="{BCDC602B-6184-4667-A139-DDACE59DF40A}" presName="negativeSpace" presStyleCnt="0"/>
      <dgm:spPr/>
    </dgm:pt>
    <dgm:pt modelId="{34868D5B-AE8B-4E00-8715-EF98D4DDE889}" type="pres">
      <dgm:prSet presAssocID="{BCDC602B-6184-4667-A139-DDACE59DF40A}" presName="childText" presStyleLbl="conFgAcc1" presStyleIdx="2" presStyleCnt="5">
        <dgm:presLayoutVars>
          <dgm:bulletEnabled val="1"/>
        </dgm:presLayoutVars>
      </dgm:prSet>
      <dgm:spPr/>
    </dgm:pt>
    <dgm:pt modelId="{1772B141-9D13-43D3-8680-33EC6A2AC0C6}" type="pres">
      <dgm:prSet presAssocID="{E265E1DE-19AC-405C-B6D0-FB68C5B11008}" presName="spaceBetweenRectangles" presStyleCnt="0"/>
      <dgm:spPr/>
    </dgm:pt>
    <dgm:pt modelId="{3010A21C-1F70-4535-8813-E113D843DD09}" type="pres">
      <dgm:prSet presAssocID="{C7BD12FB-6A55-495A-9BC4-3682C5DC453B}" presName="parentLin" presStyleCnt="0"/>
      <dgm:spPr/>
    </dgm:pt>
    <dgm:pt modelId="{E6A0C18A-5207-4A3F-AE2E-C8986783B039}" type="pres">
      <dgm:prSet presAssocID="{C7BD12FB-6A55-495A-9BC4-3682C5DC453B}" presName="parentLeftMargin" presStyleLbl="node1" presStyleIdx="2" presStyleCnt="5"/>
      <dgm:spPr/>
    </dgm:pt>
    <dgm:pt modelId="{6D914A54-B7F6-4A24-9F6E-4AB6A8A63DE4}" type="pres">
      <dgm:prSet presAssocID="{C7BD12FB-6A55-495A-9BC4-3682C5DC453B}" presName="parentText" presStyleLbl="node1" presStyleIdx="3" presStyleCnt="5" custScaleX="95585" custLinFactNeighborX="-3937" custLinFactNeighborY="-1145">
        <dgm:presLayoutVars>
          <dgm:chMax val="0"/>
          <dgm:bulletEnabled val="1"/>
        </dgm:presLayoutVars>
      </dgm:prSet>
      <dgm:spPr/>
    </dgm:pt>
    <dgm:pt modelId="{B2C41817-1C03-4D35-A88D-9CF0C1734B43}" type="pres">
      <dgm:prSet presAssocID="{C7BD12FB-6A55-495A-9BC4-3682C5DC453B}" presName="negativeSpace" presStyleCnt="0"/>
      <dgm:spPr/>
    </dgm:pt>
    <dgm:pt modelId="{DDF6E055-97DD-47A5-B52B-4D4E9E2EADD0}" type="pres">
      <dgm:prSet presAssocID="{C7BD12FB-6A55-495A-9BC4-3682C5DC453B}" presName="childText" presStyleLbl="conFgAcc1" presStyleIdx="3" presStyleCnt="5">
        <dgm:presLayoutVars>
          <dgm:bulletEnabled val="1"/>
        </dgm:presLayoutVars>
      </dgm:prSet>
      <dgm:spPr/>
    </dgm:pt>
    <dgm:pt modelId="{B1C2B7B9-F992-4FC4-B6DC-B92BF2DC9810}" type="pres">
      <dgm:prSet presAssocID="{01268581-07DB-4501-B1F6-A5BF0D9F37DC}" presName="spaceBetweenRectangles" presStyleCnt="0"/>
      <dgm:spPr/>
    </dgm:pt>
    <dgm:pt modelId="{CB31AA2E-A417-4EB3-9190-7DC6064AD991}" type="pres">
      <dgm:prSet presAssocID="{F4075F3A-4A49-40FA-A063-F65AE5661252}" presName="parentLin" presStyleCnt="0"/>
      <dgm:spPr/>
    </dgm:pt>
    <dgm:pt modelId="{6AA8D064-8399-420E-8410-AF360DCC13B0}" type="pres">
      <dgm:prSet presAssocID="{F4075F3A-4A49-40FA-A063-F65AE5661252}" presName="parentLeftMargin" presStyleLbl="node1" presStyleIdx="3" presStyleCnt="5"/>
      <dgm:spPr/>
    </dgm:pt>
    <dgm:pt modelId="{37644250-2239-41EF-88FE-BDEC6CDC8369}" type="pres">
      <dgm:prSet presAssocID="{F4075F3A-4A49-40FA-A063-F65AE5661252}" presName="parentText" presStyleLbl="node1" presStyleIdx="4" presStyleCnt="5" custScaleX="103512">
        <dgm:presLayoutVars>
          <dgm:chMax val="0"/>
          <dgm:bulletEnabled val="1"/>
        </dgm:presLayoutVars>
      </dgm:prSet>
      <dgm:spPr/>
    </dgm:pt>
    <dgm:pt modelId="{031BE962-BE0B-42DA-AE58-C230A6BDC320}" type="pres">
      <dgm:prSet presAssocID="{F4075F3A-4A49-40FA-A063-F65AE5661252}" presName="negativeSpace" presStyleCnt="0"/>
      <dgm:spPr/>
    </dgm:pt>
    <dgm:pt modelId="{200C7944-57E3-44A0-ACC4-32F750BA3DB6}" type="pres">
      <dgm:prSet presAssocID="{F4075F3A-4A49-40FA-A063-F65AE5661252}" presName="childText" presStyleLbl="conFgAcc1" presStyleIdx="4" presStyleCnt="5">
        <dgm:presLayoutVars>
          <dgm:bulletEnabled val="1"/>
        </dgm:presLayoutVars>
      </dgm:prSet>
      <dgm:spPr/>
    </dgm:pt>
  </dgm:ptLst>
  <dgm:cxnLst>
    <dgm:cxn modelId="{A2EB060E-4759-403C-A696-34F3A08D0075}" type="presOf" srcId="{954AAE81-35C4-4C12-B62B-8709AEF99FD6}" destId="{5DAF8B3C-7685-4E39-8586-80AAA06B771A}" srcOrd="0" destOrd="0" presId="urn:microsoft.com/office/officeart/2005/8/layout/list1"/>
    <dgm:cxn modelId="{3E7CF413-8F26-4959-B612-3403B92B6B82}" srcId="{C7BD12FB-6A55-495A-9BC4-3682C5DC453B}" destId="{E6CD695C-6935-4EB5-99FB-4EC53F4C3810}" srcOrd="0" destOrd="0" parTransId="{D2D6CA71-F6B8-4D88-95C9-CB59948B3F8F}" sibTransId="{3815502A-F6F8-483E-9F3D-78B8E202480F}"/>
    <dgm:cxn modelId="{BB585317-649A-46E2-ABD2-3B66AB2BC78A}" type="presOf" srcId="{CDB3692C-A880-496B-A6DA-BD3FD9CA1840}" destId="{BD2F2B25-CDA2-492F-BAE1-6A1579CE9F2F}" srcOrd="0" destOrd="0" presId="urn:microsoft.com/office/officeart/2005/8/layout/list1"/>
    <dgm:cxn modelId="{43B6C519-56C7-46C1-8352-012EED995A08}" type="presOf" srcId="{A9B54138-0C0B-4B41-AE76-E45327B1386A}" destId="{B2370C2D-CF9E-4FD6-A020-10EAE92B6680}" srcOrd="0" destOrd="0" presId="urn:microsoft.com/office/officeart/2005/8/layout/list1"/>
    <dgm:cxn modelId="{D2510023-DBCC-48E2-B7C0-6A4D6DBDE468}" srcId="{CA85910C-841A-4770-8850-B1893A9DF604}" destId="{C7BD12FB-6A55-495A-9BC4-3682C5DC453B}" srcOrd="3" destOrd="0" parTransId="{CD9E1F7A-78EF-4234-9A41-E6B52954B843}" sibTransId="{01268581-07DB-4501-B1F6-A5BF0D9F37DC}"/>
    <dgm:cxn modelId="{2DBB7D28-CCE8-4492-B279-2B3F8EA72628}" type="presOf" srcId="{F302D720-2B29-40DD-B835-FE6CC07497A7}" destId="{34868D5B-AE8B-4E00-8715-EF98D4DDE889}" srcOrd="0" destOrd="0" presId="urn:microsoft.com/office/officeart/2005/8/layout/list1"/>
    <dgm:cxn modelId="{7CB6E22F-EC2B-406C-BDA3-5E92CB8876F1}" type="presOf" srcId="{BCDC602B-6184-4667-A139-DDACE59DF40A}" destId="{223DD7FC-BB63-4487-83F2-E54C0643849F}" srcOrd="1" destOrd="0" presId="urn:microsoft.com/office/officeart/2005/8/layout/list1"/>
    <dgm:cxn modelId="{F3E87748-4CBA-47AA-B4BD-2DCE1575A622}" srcId="{CA85910C-841A-4770-8850-B1893A9DF604}" destId="{A9B54138-0C0B-4B41-AE76-E45327B1386A}" srcOrd="0" destOrd="0" parTransId="{C15114FA-858E-4CC7-970D-317A88EF07AA}" sibTransId="{3416F508-DFDB-4688-A8E9-F5C641F659AE}"/>
    <dgm:cxn modelId="{F7A9876C-CF09-491B-955F-051C3E94A0CA}" type="presOf" srcId="{C7BD12FB-6A55-495A-9BC4-3682C5DC453B}" destId="{6D914A54-B7F6-4A24-9F6E-4AB6A8A63DE4}" srcOrd="1" destOrd="0" presId="urn:microsoft.com/office/officeart/2005/8/layout/list1"/>
    <dgm:cxn modelId="{2654E34C-9B85-4E4A-A70A-F8D06B45CBF7}" srcId="{BCDC602B-6184-4667-A139-DDACE59DF40A}" destId="{F302D720-2B29-40DD-B835-FE6CC07497A7}" srcOrd="0" destOrd="0" parTransId="{2002DB54-4EB0-4BD7-8CE4-0DD6D6325C5A}" sibTransId="{D806E5EA-7F2B-47AA-9B85-8549408C67F9}"/>
    <dgm:cxn modelId="{0D35226E-FC2F-4DBE-B37B-BB569093E316}" srcId="{A9B54138-0C0B-4B41-AE76-E45327B1386A}" destId="{CDB3692C-A880-496B-A6DA-BD3FD9CA1840}" srcOrd="0" destOrd="0" parTransId="{155E2A8C-3D98-4E2B-BB2F-6D706B74A491}" sibTransId="{F8C8E311-C50B-4F63-91A1-B5F91C05D3B6}"/>
    <dgm:cxn modelId="{9DD1F54F-ECB0-4FA5-8E71-B7EF4E1C98CD}" srcId="{F4075F3A-4A49-40FA-A063-F65AE5661252}" destId="{DB2A0EBB-F738-419A-BEA4-66A5688F0EA7}" srcOrd="0" destOrd="0" parTransId="{ADB1883D-903C-4E54-8482-71DAEC0D2735}" sibTransId="{FAB35F7C-FD26-47A2-A6CE-D2DB0626001F}"/>
    <dgm:cxn modelId="{D77B3453-DB51-43A4-A8CC-8B24C1DF2F5F}" type="presOf" srcId="{954AAE81-35C4-4C12-B62B-8709AEF99FD6}" destId="{63DF7D70-FA28-4CB5-87C3-68C2218D59D9}" srcOrd="1" destOrd="0" presId="urn:microsoft.com/office/officeart/2005/8/layout/list1"/>
    <dgm:cxn modelId="{92DCFC75-A0E9-4AE6-B3DB-6E19991DE262}" srcId="{CA85910C-841A-4770-8850-B1893A9DF604}" destId="{BCDC602B-6184-4667-A139-DDACE59DF40A}" srcOrd="2" destOrd="0" parTransId="{B6838095-522D-4DE9-BE9E-3BB75D39E16B}" sibTransId="{E265E1DE-19AC-405C-B6D0-FB68C5B11008}"/>
    <dgm:cxn modelId="{4EBD8B83-A9BF-4167-B3C2-46DB14D47B31}" srcId="{954AAE81-35C4-4C12-B62B-8709AEF99FD6}" destId="{2482C623-A19B-44AA-A093-96807E3CE98F}" srcOrd="0" destOrd="0" parTransId="{34F7C83A-E5B5-4158-B744-A060F3FD4B62}" sibTransId="{BB4AFB68-B06A-4815-B5D0-724654CA2CEF}"/>
    <dgm:cxn modelId="{D2C19891-9578-42E2-BD48-9CA0CEEA59B7}" srcId="{CA85910C-841A-4770-8850-B1893A9DF604}" destId="{F4075F3A-4A49-40FA-A063-F65AE5661252}" srcOrd="4" destOrd="0" parTransId="{A64319FE-8AEA-4E64-BAC4-812D53D3798D}" sibTransId="{5C979709-EB2E-4D7A-9F78-1F454F4896DB}"/>
    <dgm:cxn modelId="{9BD84196-17BE-4495-A5AE-ADB928EFAA5F}" type="presOf" srcId="{2482C623-A19B-44AA-A093-96807E3CE98F}" destId="{C3D4A2DB-AD52-4904-A56F-39717FFF0012}" srcOrd="0" destOrd="0" presId="urn:microsoft.com/office/officeart/2005/8/layout/list1"/>
    <dgm:cxn modelId="{6B750B97-D182-4750-B489-5BD422762C08}" srcId="{CA85910C-841A-4770-8850-B1893A9DF604}" destId="{954AAE81-35C4-4C12-B62B-8709AEF99FD6}" srcOrd="1" destOrd="0" parTransId="{A8C4E290-19C4-45DD-8B7F-7FF42A3CD0C3}" sibTransId="{1060B8FA-63BC-4FD0-A65B-8BDE3C2CC7A4}"/>
    <dgm:cxn modelId="{FEAEE998-87F1-4FF2-B327-B30619AA44B2}" type="presOf" srcId="{DB2A0EBB-F738-419A-BEA4-66A5688F0EA7}" destId="{200C7944-57E3-44A0-ACC4-32F750BA3DB6}" srcOrd="0" destOrd="0" presId="urn:microsoft.com/office/officeart/2005/8/layout/list1"/>
    <dgm:cxn modelId="{3EF343B6-D12B-4C3B-A330-7EA2E935A740}" type="presOf" srcId="{BCDC602B-6184-4667-A139-DDACE59DF40A}" destId="{11E76175-F72D-4774-85B1-B5D11B736795}" srcOrd="0" destOrd="0" presId="urn:microsoft.com/office/officeart/2005/8/layout/list1"/>
    <dgm:cxn modelId="{4EED9FBC-8E1C-4155-9A0A-DE0E3F148B9C}" type="presOf" srcId="{A9B54138-0C0B-4B41-AE76-E45327B1386A}" destId="{1C83B8A7-E55A-4A95-9C9B-A2BC7606356D}" srcOrd="1" destOrd="0" presId="urn:microsoft.com/office/officeart/2005/8/layout/list1"/>
    <dgm:cxn modelId="{45ABC0D1-C4C3-454D-A7CB-CC4D360088B6}" type="presOf" srcId="{C7BD12FB-6A55-495A-9BC4-3682C5DC453B}" destId="{E6A0C18A-5207-4A3F-AE2E-C8986783B039}" srcOrd="0" destOrd="0" presId="urn:microsoft.com/office/officeart/2005/8/layout/list1"/>
    <dgm:cxn modelId="{05C3DBD3-4B6E-4341-9B3A-6929B562E690}" type="presOf" srcId="{F4075F3A-4A49-40FA-A063-F65AE5661252}" destId="{37644250-2239-41EF-88FE-BDEC6CDC8369}" srcOrd="1" destOrd="0" presId="urn:microsoft.com/office/officeart/2005/8/layout/list1"/>
    <dgm:cxn modelId="{542901F0-1B6A-49EA-9279-69FD5B722250}" type="presOf" srcId="{E6CD695C-6935-4EB5-99FB-4EC53F4C3810}" destId="{DDF6E055-97DD-47A5-B52B-4D4E9E2EADD0}" srcOrd="0" destOrd="0" presId="urn:microsoft.com/office/officeart/2005/8/layout/list1"/>
    <dgm:cxn modelId="{0CDD70F3-3F71-4EF0-A2E9-662C9FEBA503}" type="presOf" srcId="{CA85910C-841A-4770-8850-B1893A9DF604}" destId="{F4206DCA-C717-4411-832B-33E2421E76FD}" srcOrd="0" destOrd="0" presId="urn:microsoft.com/office/officeart/2005/8/layout/list1"/>
    <dgm:cxn modelId="{4B3949FF-B0EE-46CC-8230-3D4696A1345E}" type="presOf" srcId="{F4075F3A-4A49-40FA-A063-F65AE5661252}" destId="{6AA8D064-8399-420E-8410-AF360DCC13B0}" srcOrd="0" destOrd="0" presId="urn:microsoft.com/office/officeart/2005/8/layout/list1"/>
    <dgm:cxn modelId="{7BF3D06E-8953-4039-82D5-671AB1A7F31F}" type="presParOf" srcId="{F4206DCA-C717-4411-832B-33E2421E76FD}" destId="{5BEF5673-4A6A-48A1-B05B-9E48441BF1B1}" srcOrd="0" destOrd="0" presId="urn:microsoft.com/office/officeart/2005/8/layout/list1"/>
    <dgm:cxn modelId="{4A67B3E9-88AF-4EC5-8280-290E43A4ABBE}" type="presParOf" srcId="{5BEF5673-4A6A-48A1-B05B-9E48441BF1B1}" destId="{B2370C2D-CF9E-4FD6-A020-10EAE92B6680}" srcOrd="0" destOrd="0" presId="urn:microsoft.com/office/officeart/2005/8/layout/list1"/>
    <dgm:cxn modelId="{BCD070F4-CF7C-4365-A1B7-89966690DB0C}" type="presParOf" srcId="{5BEF5673-4A6A-48A1-B05B-9E48441BF1B1}" destId="{1C83B8A7-E55A-4A95-9C9B-A2BC7606356D}" srcOrd="1" destOrd="0" presId="urn:microsoft.com/office/officeart/2005/8/layout/list1"/>
    <dgm:cxn modelId="{D9C69C60-2480-4728-8513-7DECEE364F30}" type="presParOf" srcId="{F4206DCA-C717-4411-832B-33E2421E76FD}" destId="{011F2DE6-CB91-4614-8B49-62B6276AF64B}" srcOrd="1" destOrd="0" presId="urn:microsoft.com/office/officeart/2005/8/layout/list1"/>
    <dgm:cxn modelId="{E3803CAB-9042-4E14-A2EA-1CA3E1DAA745}" type="presParOf" srcId="{F4206DCA-C717-4411-832B-33E2421E76FD}" destId="{BD2F2B25-CDA2-492F-BAE1-6A1579CE9F2F}" srcOrd="2" destOrd="0" presId="urn:microsoft.com/office/officeart/2005/8/layout/list1"/>
    <dgm:cxn modelId="{4AB9A5D6-A9E3-4D37-AB86-26F127E42A37}" type="presParOf" srcId="{F4206DCA-C717-4411-832B-33E2421E76FD}" destId="{9F4CB8D5-F35D-48DD-B4AB-05F655E72361}" srcOrd="3" destOrd="0" presId="urn:microsoft.com/office/officeart/2005/8/layout/list1"/>
    <dgm:cxn modelId="{3DFFAF97-6416-4016-A7DF-1749E4672C9A}" type="presParOf" srcId="{F4206DCA-C717-4411-832B-33E2421E76FD}" destId="{DB145B6F-E7BA-43FD-B507-9D51683B4B18}" srcOrd="4" destOrd="0" presId="urn:microsoft.com/office/officeart/2005/8/layout/list1"/>
    <dgm:cxn modelId="{95DF97C0-CA09-4618-9776-52D705A30B92}" type="presParOf" srcId="{DB145B6F-E7BA-43FD-B507-9D51683B4B18}" destId="{5DAF8B3C-7685-4E39-8586-80AAA06B771A}" srcOrd="0" destOrd="0" presId="urn:microsoft.com/office/officeart/2005/8/layout/list1"/>
    <dgm:cxn modelId="{1CD474D6-1478-458B-9D77-C4DD9F1377AB}" type="presParOf" srcId="{DB145B6F-E7BA-43FD-B507-9D51683B4B18}" destId="{63DF7D70-FA28-4CB5-87C3-68C2218D59D9}" srcOrd="1" destOrd="0" presId="urn:microsoft.com/office/officeart/2005/8/layout/list1"/>
    <dgm:cxn modelId="{A64FDBEB-677B-48BE-9022-77B0E699379B}" type="presParOf" srcId="{F4206DCA-C717-4411-832B-33E2421E76FD}" destId="{C45987DA-4E2A-4D59-B90D-2636DA7D787E}" srcOrd="5" destOrd="0" presId="urn:microsoft.com/office/officeart/2005/8/layout/list1"/>
    <dgm:cxn modelId="{C711040A-50B7-4C8D-A03D-3D04830EAE7E}" type="presParOf" srcId="{F4206DCA-C717-4411-832B-33E2421E76FD}" destId="{C3D4A2DB-AD52-4904-A56F-39717FFF0012}" srcOrd="6" destOrd="0" presId="urn:microsoft.com/office/officeart/2005/8/layout/list1"/>
    <dgm:cxn modelId="{5DD7E88E-9AB1-4779-8D78-8C2392372FD0}" type="presParOf" srcId="{F4206DCA-C717-4411-832B-33E2421E76FD}" destId="{58E9F297-3D5E-4960-855C-FBC3D64A2B5C}" srcOrd="7" destOrd="0" presId="urn:microsoft.com/office/officeart/2005/8/layout/list1"/>
    <dgm:cxn modelId="{553D8A09-28EE-4A15-ACB3-B5C6DC075ED3}" type="presParOf" srcId="{F4206DCA-C717-4411-832B-33E2421E76FD}" destId="{9AC8DCEF-FFE7-4344-8840-88430EE3D49E}" srcOrd="8" destOrd="0" presId="urn:microsoft.com/office/officeart/2005/8/layout/list1"/>
    <dgm:cxn modelId="{4E19AF18-D083-4982-A434-31DCA410095E}" type="presParOf" srcId="{9AC8DCEF-FFE7-4344-8840-88430EE3D49E}" destId="{11E76175-F72D-4774-85B1-B5D11B736795}" srcOrd="0" destOrd="0" presId="urn:microsoft.com/office/officeart/2005/8/layout/list1"/>
    <dgm:cxn modelId="{4BD01524-AC10-4F3E-9E11-8B6A26154A1D}" type="presParOf" srcId="{9AC8DCEF-FFE7-4344-8840-88430EE3D49E}" destId="{223DD7FC-BB63-4487-83F2-E54C0643849F}" srcOrd="1" destOrd="0" presId="urn:microsoft.com/office/officeart/2005/8/layout/list1"/>
    <dgm:cxn modelId="{234C4852-F20A-4979-94C3-D790F1B0A724}" type="presParOf" srcId="{F4206DCA-C717-4411-832B-33E2421E76FD}" destId="{A0039179-0BA9-4A41-8CBF-57747A1A0551}" srcOrd="9" destOrd="0" presId="urn:microsoft.com/office/officeart/2005/8/layout/list1"/>
    <dgm:cxn modelId="{F41AF2BB-597A-44A1-BD07-10B65848CF95}" type="presParOf" srcId="{F4206DCA-C717-4411-832B-33E2421E76FD}" destId="{34868D5B-AE8B-4E00-8715-EF98D4DDE889}" srcOrd="10" destOrd="0" presId="urn:microsoft.com/office/officeart/2005/8/layout/list1"/>
    <dgm:cxn modelId="{BE6B413D-B2EA-41A5-8BCA-D5AAC2EECEA7}" type="presParOf" srcId="{F4206DCA-C717-4411-832B-33E2421E76FD}" destId="{1772B141-9D13-43D3-8680-33EC6A2AC0C6}" srcOrd="11" destOrd="0" presId="urn:microsoft.com/office/officeart/2005/8/layout/list1"/>
    <dgm:cxn modelId="{342B02C6-C627-4142-9780-75BDE97A2794}" type="presParOf" srcId="{F4206DCA-C717-4411-832B-33E2421E76FD}" destId="{3010A21C-1F70-4535-8813-E113D843DD09}" srcOrd="12" destOrd="0" presId="urn:microsoft.com/office/officeart/2005/8/layout/list1"/>
    <dgm:cxn modelId="{6B9D8816-F86A-4A57-B759-518FB24DF7D8}" type="presParOf" srcId="{3010A21C-1F70-4535-8813-E113D843DD09}" destId="{E6A0C18A-5207-4A3F-AE2E-C8986783B039}" srcOrd="0" destOrd="0" presId="urn:microsoft.com/office/officeart/2005/8/layout/list1"/>
    <dgm:cxn modelId="{ABDB3008-DC0E-4562-8A6A-57C839E2B36F}" type="presParOf" srcId="{3010A21C-1F70-4535-8813-E113D843DD09}" destId="{6D914A54-B7F6-4A24-9F6E-4AB6A8A63DE4}" srcOrd="1" destOrd="0" presId="urn:microsoft.com/office/officeart/2005/8/layout/list1"/>
    <dgm:cxn modelId="{5222115B-1C54-42C5-BDCE-FB4D790F0895}" type="presParOf" srcId="{F4206DCA-C717-4411-832B-33E2421E76FD}" destId="{B2C41817-1C03-4D35-A88D-9CF0C1734B43}" srcOrd="13" destOrd="0" presId="urn:microsoft.com/office/officeart/2005/8/layout/list1"/>
    <dgm:cxn modelId="{E30380BC-8CF9-4EF3-ACE9-C470798CFB9D}" type="presParOf" srcId="{F4206DCA-C717-4411-832B-33E2421E76FD}" destId="{DDF6E055-97DD-47A5-B52B-4D4E9E2EADD0}" srcOrd="14" destOrd="0" presId="urn:microsoft.com/office/officeart/2005/8/layout/list1"/>
    <dgm:cxn modelId="{AEFDDC04-73E9-4F53-AB84-16BF478C9BFE}" type="presParOf" srcId="{F4206DCA-C717-4411-832B-33E2421E76FD}" destId="{B1C2B7B9-F992-4FC4-B6DC-B92BF2DC9810}" srcOrd="15" destOrd="0" presId="urn:microsoft.com/office/officeart/2005/8/layout/list1"/>
    <dgm:cxn modelId="{5917E42F-EA7B-4399-B336-1BD8C6BC1AA7}" type="presParOf" srcId="{F4206DCA-C717-4411-832B-33E2421E76FD}" destId="{CB31AA2E-A417-4EB3-9190-7DC6064AD991}" srcOrd="16" destOrd="0" presId="urn:microsoft.com/office/officeart/2005/8/layout/list1"/>
    <dgm:cxn modelId="{D296EC5C-7A93-4294-973D-255F0E367B55}" type="presParOf" srcId="{CB31AA2E-A417-4EB3-9190-7DC6064AD991}" destId="{6AA8D064-8399-420E-8410-AF360DCC13B0}" srcOrd="0" destOrd="0" presId="urn:microsoft.com/office/officeart/2005/8/layout/list1"/>
    <dgm:cxn modelId="{D8B8864C-96D7-4DCC-B628-8D1DE33338A9}" type="presParOf" srcId="{CB31AA2E-A417-4EB3-9190-7DC6064AD991}" destId="{37644250-2239-41EF-88FE-BDEC6CDC8369}" srcOrd="1" destOrd="0" presId="urn:microsoft.com/office/officeart/2005/8/layout/list1"/>
    <dgm:cxn modelId="{4DADEE92-2F53-401B-BF53-2514D1482773}" type="presParOf" srcId="{F4206DCA-C717-4411-832B-33E2421E76FD}" destId="{031BE962-BE0B-42DA-AE58-C230A6BDC320}" srcOrd="17" destOrd="0" presId="urn:microsoft.com/office/officeart/2005/8/layout/list1"/>
    <dgm:cxn modelId="{ECDC9D33-7F21-4A10-AECE-1F6E356A1F1B}" type="presParOf" srcId="{F4206DCA-C717-4411-832B-33E2421E76FD}" destId="{200C7944-57E3-44A0-ACC4-32F750BA3DB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a:t>Spring</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56B69D9-9F23-4F4D-AFF5-028EF9CAB6BF}" type="doc">
      <dgm:prSet loTypeId="urn:microsoft.com/office/officeart/2005/8/layout/hProcess9" loCatId="process" qsTypeId="urn:microsoft.com/office/officeart/2005/8/quickstyle/simple1" qsCatId="simple" csTypeId="urn:microsoft.com/office/officeart/2005/8/colors/accent1_2" csCatId="accent1" phldr="1"/>
      <dgm:spPr/>
    </dgm:pt>
    <dgm:pt modelId="{5E068FFF-E290-4441-AC94-C6DFD8189264}">
      <dgm:prSet phldrT="[Text]"/>
      <dgm:spPr/>
      <dgm:t>
        <a:bodyPr/>
        <a:lstStyle/>
        <a:p>
          <a:r>
            <a:rPr lang="en-US"/>
            <a:t>Selecting</a:t>
          </a:r>
        </a:p>
      </dgm:t>
    </dgm:pt>
    <dgm:pt modelId="{A628B0E8-8F2F-4622-8FE0-37A46A8BF4F5}" type="parTrans" cxnId="{A1D6C21C-9F36-421E-895C-2D7557B70742}">
      <dgm:prSet/>
      <dgm:spPr/>
      <dgm:t>
        <a:bodyPr/>
        <a:lstStyle/>
        <a:p>
          <a:endParaRPr lang="en-US"/>
        </a:p>
      </dgm:t>
    </dgm:pt>
    <dgm:pt modelId="{F4D2B5BA-3ACB-4F5A-B78C-102FA59C8FD2}" type="sibTrans" cxnId="{A1D6C21C-9F36-421E-895C-2D7557B70742}">
      <dgm:prSet/>
      <dgm:spPr/>
      <dgm:t>
        <a:bodyPr/>
        <a:lstStyle/>
        <a:p>
          <a:endParaRPr lang="en-US"/>
        </a:p>
      </dgm:t>
    </dgm:pt>
    <dgm:pt modelId="{17DB0254-CE67-41F1-B0BE-B80F8F3376FA}">
      <dgm:prSet phldrT="[Text]"/>
      <dgm:spPr/>
      <dgm:t>
        <a:bodyPr/>
        <a:lstStyle/>
        <a:p>
          <a:r>
            <a:rPr lang="en-US"/>
            <a:t>Installing</a:t>
          </a:r>
        </a:p>
      </dgm:t>
    </dgm:pt>
    <dgm:pt modelId="{3061DB9A-B818-456C-85DC-F6F45C8696E2}" type="parTrans" cxnId="{2CCC176F-D20C-4ADD-AB08-1C68C2132060}">
      <dgm:prSet/>
      <dgm:spPr/>
      <dgm:t>
        <a:bodyPr/>
        <a:lstStyle/>
        <a:p>
          <a:endParaRPr lang="en-US"/>
        </a:p>
      </dgm:t>
    </dgm:pt>
    <dgm:pt modelId="{619F8050-9D65-488F-9E1B-A5504317872E}" type="sibTrans" cxnId="{2CCC176F-D20C-4ADD-AB08-1C68C2132060}">
      <dgm:prSet/>
      <dgm:spPr/>
      <dgm:t>
        <a:bodyPr/>
        <a:lstStyle/>
        <a:p>
          <a:endParaRPr lang="en-US"/>
        </a:p>
      </dgm:t>
    </dgm:pt>
    <dgm:pt modelId="{A1BE2792-42B1-4359-8D3B-CEB00969C450}">
      <dgm:prSet phldrT="[Text]"/>
      <dgm:spPr/>
      <dgm:t>
        <a:bodyPr/>
        <a:lstStyle/>
        <a:p>
          <a:r>
            <a:rPr lang="en-US"/>
            <a:t>Analyzing</a:t>
          </a:r>
        </a:p>
      </dgm:t>
    </dgm:pt>
    <dgm:pt modelId="{DB419CE7-FEF9-4E8E-B906-DCF59E2516DC}" type="parTrans" cxnId="{08AB3198-2880-4CD4-8C91-7A06D0D0D40E}">
      <dgm:prSet/>
      <dgm:spPr/>
      <dgm:t>
        <a:bodyPr/>
        <a:lstStyle/>
        <a:p>
          <a:endParaRPr lang="en-US"/>
        </a:p>
      </dgm:t>
    </dgm:pt>
    <dgm:pt modelId="{76E22832-65FB-4A72-8014-EF4BAB3F02A3}" type="sibTrans" cxnId="{08AB3198-2880-4CD4-8C91-7A06D0D0D40E}">
      <dgm:prSet/>
      <dgm:spPr/>
      <dgm:t>
        <a:bodyPr/>
        <a:lstStyle/>
        <a:p>
          <a:endParaRPr lang="en-US"/>
        </a:p>
      </dgm:t>
    </dgm:pt>
    <dgm:pt modelId="{9AAEA3E6-0D44-45E9-86A5-296864DA38EF}" type="pres">
      <dgm:prSet presAssocID="{B56B69D9-9F23-4F4D-AFF5-028EF9CAB6BF}" presName="CompostProcess" presStyleCnt="0">
        <dgm:presLayoutVars>
          <dgm:dir/>
          <dgm:resizeHandles val="exact"/>
        </dgm:presLayoutVars>
      </dgm:prSet>
      <dgm:spPr/>
    </dgm:pt>
    <dgm:pt modelId="{E3DEB135-FE62-48DF-970C-D826F5A489EF}" type="pres">
      <dgm:prSet presAssocID="{B56B69D9-9F23-4F4D-AFF5-028EF9CAB6BF}" presName="arrow" presStyleLbl="bgShp" presStyleIdx="0" presStyleCnt="1"/>
      <dgm:spPr/>
    </dgm:pt>
    <dgm:pt modelId="{341E916B-783B-4724-8677-3E8448E477F2}" type="pres">
      <dgm:prSet presAssocID="{B56B69D9-9F23-4F4D-AFF5-028EF9CAB6BF}" presName="linearProcess" presStyleCnt="0"/>
      <dgm:spPr/>
    </dgm:pt>
    <dgm:pt modelId="{B67AA2B9-FD6C-43D4-8791-F42551B198CD}" type="pres">
      <dgm:prSet presAssocID="{5E068FFF-E290-4441-AC94-C6DFD8189264}" presName="textNode" presStyleLbl="node1" presStyleIdx="0" presStyleCnt="3">
        <dgm:presLayoutVars>
          <dgm:bulletEnabled val="1"/>
        </dgm:presLayoutVars>
      </dgm:prSet>
      <dgm:spPr/>
    </dgm:pt>
    <dgm:pt modelId="{2A3FAA4A-7E6E-4DC0-AE0D-D5E1C76EAD77}" type="pres">
      <dgm:prSet presAssocID="{F4D2B5BA-3ACB-4F5A-B78C-102FA59C8FD2}" presName="sibTrans" presStyleCnt="0"/>
      <dgm:spPr/>
    </dgm:pt>
    <dgm:pt modelId="{C8277305-BFA5-4CB7-AEE4-ABFC7D057AD9}" type="pres">
      <dgm:prSet presAssocID="{17DB0254-CE67-41F1-B0BE-B80F8F3376FA}" presName="textNode" presStyleLbl="node1" presStyleIdx="1" presStyleCnt="3">
        <dgm:presLayoutVars>
          <dgm:bulletEnabled val="1"/>
        </dgm:presLayoutVars>
      </dgm:prSet>
      <dgm:spPr/>
    </dgm:pt>
    <dgm:pt modelId="{1BA5A0C1-5A1A-412A-A7A5-2346D3D14A5A}" type="pres">
      <dgm:prSet presAssocID="{619F8050-9D65-488F-9E1B-A5504317872E}" presName="sibTrans" presStyleCnt="0"/>
      <dgm:spPr/>
    </dgm:pt>
    <dgm:pt modelId="{318AAECD-848F-414E-BECE-3515CC3B39FC}" type="pres">
      <dgm:prSet presAssocID="{A1BE2792-42B1-4359-8D3B-CEB00969C450}" presName="textNode" presStyleLbl="node1" presStyleIdx="2" presStyleCnt="3">
        <dgm:presLayoutVars>
          <dgm:bulletEnabled val="1"/>
        </dgm:presLayoutVars>
      </dgm:prSet>
      <dgm:spPr/>
    </dgm:pt>
  </dgm:ptLst>
  <dgm:cxnLst>
    <dgm:cxn modelId="{A1D6C21C-9F36-421E-895C-2D7557B70742}" srcId="{B56B69D9-9F23-4F4D-AFF5-028EF9CAB6BF}" destId="{5E068FFF-E290-4441-AC94-C6DFD8189264}" srcOrd="0" destOrd="0" parTransId="{A628B0E8-8F2F-4622-8FE0-37A46A8BF4F5}" sibTransId="{F4D2B5BA-3ACB-4F5A-B78C-102FA59C8FD2}"/>
    <dgm:cxn modelId="{8E136944-C603-43C7-987E-6CBCC5DFC724}" type="presOf" srcId="{A1BE2792-42B1-4359-8D3B-CEB00969C450}" destId="{318AAECD-848F-414E-BECE-3515CC3B39FC}" srcOrd="0" destOrd="0" presId="urn:microsoft.com/office/officeart/2005/8/layout/hProcess9"/>
    <dgm:cxn modelId="{2CCC176F-D20C-4ADD-AB08-1C68C2132060}" srcId="{B56B69D9-9F23-4F4D-AFF5-028EF9CAB6BF}" destId="{17DB0254-CE67-41F1-B0BE-B80F8F3376FA}" srcOrd="1" destOrd="0" parTransId="{3061DB9A-B818-456C-85DC-F6F45C8696E2}" sibTransId="{619F8050-9D65-488F-9E1B-A5504317872E}"/>
    <dgm:cxn modelId="{4A8CC98E-C0E3-4B97-9819-4413494C8164}" type="presOf" srcId="{5E068FFF-E290-4441-AC94-C6DFD8189264}" destId="{B67AA2B9-FD6C-43D4-8791-F42551B198CD}" srcOrd="0" destOrd="0" presId="urn:microsoft.com/office/officeart/2005/8/layout/hProcess9"/>
    <dgm:cxn modelId="{08AB3198-2880-4CD4-8C91-7A06D0D0D40E}" srcId="{B56B69D9-9F23-4F4D-AFF5-028EF9CAB6BF}" destId="{A1BE2792-42B1-4359-8D3B-CEB00969C450}" srcOrd="2" destOrd="0" parTransId="{DB419CE7-FEF9-4E8E-B906-DCF59E2516DC}" sibTransId="{76E22832-65FB-4A72-8014-EF4BAB3F02A3}"/>
    <dgm:cxn modelId="{470ED2B9-F0CA-40DE-B4B1-5B1A6C7222A0}" type="presOf" srcId="{B56B69D9-9F23-4F4D-AFF5-028EF9CAB6BF}" destId="{9AAEA3E6-0D44-45E9-86A5-296864DA38EF}" srcOrd="0" destOrd="0" presId="urn:microsoft.com/office/officeart/2005/8/layout/hProcess9"/>
    <dgm:cxn modelId="{CCF89FCC-8380-4FEE-B9E5-6EFFCCB309C2}" type="presOf" srcId="{17DB0254-CE67-41F1-B0BE-B80F8F3376FA}" destId="{C8277305-BFA5-4CB7-AEE4-ABFC7D057AD9}" srcOrd="0" destOrd="0" presId="urn:microsoft.com/office/officeart/2005/8/layout/hProcess9"/>
    <dgm:cxn modelId="{767FE536-861C-451B-BB74-95CEBB13584A}" type="presParOf" srcId="{9AAEA3E6-0D44-45E9-86A5-296864DA38EF}" destId="{E3DEB135-FE62-48DF-970C-D826F5A489EF}" srcOrd="0" destOrd="0" presId="urn:microsoft.com/office/officeart/2005/8/layout/hProcess9"/>
    <dgm:cxn modelId="{B05EB2DC-E0E1-4763-9358-F08372484A86}" type="presParOf" srcId="{9AAEA3E6-0D44-45E9-86A5-296864DA38EF}" destId="{341E916B-783B-4724-8677-3E8448E477F2}" srcOrd="1" destOrd="0" presId="urn:microsoft.com/office/officeart/2005/8/layout/hProcess9"/>
    <dgm:cxn modelId="{70EBA817-CBDF-4343-A222-6A7B204FDCB4}" type="presParOf" srcId="{341E916B-783B-4724-8677-3E8448E477F2}" destId="{B67AA2B9-FD6C-43D4-8791-F42551B198CD}" srcOrd="0" destOrd="0" presId="urn:microsoft.com/office/officeart/2005/8/layout/hProcess9"/>
    <dgm:cxn modelId="{3D79C55B-DAB2-4617-8F7A-8E68BB806B8B}" type="presParOf" srcId="{341E916B-783B-4724-8677-3E8448E477F2}" destId="{2A3FAA4A-7E6E-4DC0-AE0D-D5E1C76EAD77}" srcOrd="1" destOrd="0" presId="urn:microsoft.com/office/officeart/2005/8/layout/hProcess9"/>
    <dgm:cxn modelId="{F7FB66E4-EF55-4905-811F-88EAB70E0DC5}" type="presParOf" srcId="{341E916B-783B-4724-8677-3E8448E477F2}" destId="{C8277305-BFA5-4CB7-AEE4-ABFC7D057AD9}" srcOrd="2" destOrd="0" presId="urn:microsoft.com/office/officeart/2005/8/layout/hProcess9"/>
    <dgm:cxn modelId="{8575462A-A8F1-48E3-B9AE-4B11F592BE5A}" type="presParOf" srcId="{341E916B-783B-4724-8677-3E8448E477F2}" destId="{1BA5A0C1-5A1A-412A-A7A5-2346D3D14A5A}" srcOrd="3" destOrd="0" presId="urn:microsoft.com/office/officeart/2005/8/layout/hProcess9"/>
    <dgm:cxn modelId="{4C943F9A-65F9-4533-B9ED-CACF42852B15}" type="presParOf" srcId="{341E916B-783B-4724-8677-3E8448E477F2}" destId="{318AAECD-848F-414E-BECE-3515CC3B39FC}" srcOrd="4"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65B9CEC-747A-43ED-9178-5FE60BBE0962}"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4A1F7287-B2A9-4018-93D7-07A76B2381C9}">
      <dgm:prSet phldrT="[Text]"/>
      <dgm:spPr/>
      <dgm:t>
        <a:bodyPr/>
        <a:lstStyle/>
        <a:p>
          <a:r>
            <a:rPr lang="en-US" dirty="0"/>
            <a:t>Fall</a:t>
          </a:r>
        </a:p>
      </dgm:t>
    </dgm:pt>
    <dgm:pt modelId="{20707723-CBC0-4BDB-B40F-3F37CABF92A4}" type="parTrans" cxnId="{648432A0-26E9-46C5-B9F8-0528FAAD6F36}">
      <dgm:prSet/>
      <dgm:spPr/>
      <dgm:t>
        <a:bodyPr/>
        <a:lstStyle/>
        <a:p>
          <a:endParaRPr lang="en-US"/>
        </a:p>
      </dgm:t>
    </dgm:pt>
    <dgm:pt modelId="{C5B4A24E-9908-460B-9DF1-5F26D39A679E}" type="sibTrans" cxnId="{648432A0-26E9-46C5-B9F8-0528FAAD6F36}">
      <dgm:prSet/>
      <dgm:spPr/>
      <dgm:t>
        <a:bodyPr/>
        <a:lstStyle/>
        <a:p>
          <a:endParaRPr lang="en-US"/>
        </a:p>
      </dgm:t>
    </dgm:pt>
    <dgm:pt modelId="{7D52F953-CA7D-4C10-87DE-961F4621885E}">
      <dgm:prSet phldrT="[Text]"/>
      <dgm:spPr/>
      <dgm:t>
        <a:bodyPr/>
        <a:lstStyle/>
        <a:p>
          <a:r>
            <a:rPr lang="en-US" dirty="0"/>
            <a:t>Winter</a:t>
          </a:r>
        </a:p>
      </dgm:t>
    </dgm:pt>
    <dgm:pt modelId="{CBAD469D-9A2D-4702-926B-6721B198A00C}" type="parTrans" cxnId="{2A8E0220-8B14-43FE-A69C-680E31566BDA}">
      <dgm:prSet/>
      <dgm:spPr/>
      <dgm:t>
        <a:bodyPr/>
        <a:lstStyle/>
        <a:p>
          <a:endParaRPr lang="en-US"/>
        </a:p>
      </dgm:t>
    </dgm:pt>
    <dgm:pt modelId="{90288430-9498-4B97-9A41-A9705C82F903}" type="sibTrans" cxnId="{2A8E0220-8B14-43FE-A69C-680E31566BDA}">
      <dgm:prSet/>
      <dgm:spPr/>
      <dgm:t>
        <a:bodyPr/>
        <a:lstStyle/>
        <a:p>
          <a:endParaRPr lang="en-US"/>
        </a:p>
      </dgm:t>
    </dgm:pt>
    <dgm:pt modelId="{75EF79E5-7FB4-457E-97E8-ADEEDBC08D8E}">
      <dgm:prSet phldrT="[Text]"/>
      <dgm:spPr/>
      <dgm:t>
        <a:bodyPr/>
        <a:lstStyle/>
        <a:p>
          <a:r>
            <a:rPr lang="en-US" dirty="0"/>
            <a:t>Year End</a:t>
          </a:r>
        </a:p>
        <a:p>
          <a:r>
            <a:rPr lang="en-US" dirty="0"/>
            <a:t>ODR Suspensions</a:t>
          </a:r>
        </a:p>
        <a:p>
          <a:r>
            <a:rPr lang="en-US" dirty="0"/>
            <a:t>Nurse Visits</a:t>
          </a:r>
        </a:p>
        <a:p>
          <a:r>
            <a:rPr lang="en-US" dirty="0"/>
            <a:t>Course Failures</a:t>
          </a:r>
        </a:p>
      </dgm:t>
    </dgm:pt>
    <dgm:pt modelId="{8C91182E-F0F7-4DBA-96A5-8BBA026AE6C2}" type="parTrans" cxnId="{7386033F-8218-421B-80FA-9811349A39D9}">
      <dgm:prSet/>
      <dgm:spPr/>
      <dgm:t>
        <a:bodyPr/>
        <a:lstStyle/>
        <a:p>
          <a:endParaRPr lang="en-US"/>
        </a:p>
      </dgm:t>
    </dgm:pt>
    <dgm:pt modelId="{BC8CD318-0A66-4952-96E0-5D14A780B019}" type="sibTrans" cxnId="{7386033F-8218-421B-80FA-9811349A39D9}">
      <dgm:prSet/>
      <dgm:spPr/>
      <dgm:t>
        <a:bodyPr/>
        <a:lstStyle/>
        <a:p>
          <a:endParaRPr lang="en-US"/>
        </a:p>
      </dgm:t>
    </dgm:pt>
    <dgm:pt modelId="{A0575927-31F4-429F-84B3-D47319CFF55A}" type="pres">
      <dgm:prSet presAssocID="{365B9CEC-747A-43ED-9178-5FE60BBE0962}" presName="Name0" presStyleCnt="0">
        <dgm:presLayoutVars>
          <dgm:chMax val="11"/>
          <dgm:chPref val="11"/>
          <dgm:dir/>
          <dgm:resizeHandles/>
        </dgm:presLayoutVars>
      </dgm:prSet>
      <dgm:spPr/>
    </dgm:pt>
    <dgm:pt modelId="{359B8155-D9C8-4240-8236-F25252FA305F}" type="pres">
      <dgm:prSet presAssocID="{75EF79E5-7FB4-457E-97E8-ADEEDBC08D8E}" presName="Accent3" presStyleCnt="0"/>
      <dgm:spPr/>
    </dgm:pt>
    <dgm:pt modelId="{2B3E6CE9-C53C-4BE8-9404-0F71C2DA7C2B}" type="pres">
      <dgm:prSet presAssocID="{75EF79E5-7FB4-457E-97E8-ADEEDBC08D8E}" presName="Accent" presStyleLbl="node1" presStyleIdx="0" presStyleCnt="3"/>
      <dgm:spPr/>
    </dgm:pt>
    <dgm:pt modelId="{F9DB2E59-3038-43DC-9447-D0AC843CF248}" type="pres">
      <dgm:prSet presAssocID="{75EF79E5-7FB4-457E-97E8-ADEEDBC08D8E}" presName="ParentBackground3" presStyleCnt="0"/>
      <dgm:spPr/>
    </dgm:pt>
    <dgm:pt modelId="{E2A40099-3EA8-46DF-8737-5F5C4BE66025}" type="pres">
      <dgm:prSet presAssocID="{75EF79E5-7FB4-457E-97E8-ADEEDBC08D8E}" presName="ParentBackground" presStyleLbl="fgAcc1" presStyleIdx="0" presStyleCnt="3"/>
      <dgm:spPr/>
    </dgm:pt>
    <dgm:pt modelId="{F2FF9593-8579-4AE0-82D1-87C3B3C79863}" type="pres">
      <dgm:prSet presAssocID="{75EF79E5-7FB4-457E-97E8-ADEEDBC08D8E}" presName="Parent3" presStyleLbl="revTx" presStyleIdx="0" presStyleCnt="0">
        <dgm:presLayoutVars>
          <dgm:chMax val="1"/>
          <dgm:chPref val="1"/>
          <dgm:bulletEnabled val="1"/>
        </dgm:presLayoutVars>
      </dgm:prSet>
      <dgm:spPr/>
    </dgm:pt>
    <dgm:pt modelId="{4378B597-1CAE-4FC4-BAF5-4419F69F9E7C}" type="pres">
      <dgm:prSet presAssocID="{7D52F953-CA7D-4C10-87DE-961F4621885E}" presName="Accent2" presStyleCnt="0"/>
      <dgm:spPr/>
    </dgm:pt>
    <dgm:pt modelId="{D250D6A6-840F-4AE9-B4E6-2BFEAEAAD961}" type="pres">
      <dgm:prSet presAssocID="{7D52F953-CA7D-4C10-87DE-961F4621885E}" presName="Accent" presStyleLbl="node1" presStyleIdx="1" presStyleCnt="3"/>
      <dgm:spPr/>
    </dgm:pt>
    <dgm:pt modelId="{311FA360-5052-4F72-84BC-6CB58AD7F51D}" type="pres">
      <dgm:prSet presAssocID="{7D52F953-CA7D-4C10-87DE-961F4621885E}" presName="ParentBackground2" presStyleCnt="0"/>
      <dgm:spPr/>
    </dgm:pt>
    <dgm:pt modelId="{07979D52-96F6-4BAB-8408-622494D3F10C}" type="pres">
      <dgm:prSet presAssocID="{7D52F953-CA7D-4C10-87DE-961F4621885E}" presName="ParentBackground" presStyleLbl="fgAcc1" presStyleIdx="1" presStyleCnt="3"/>
      <dgm:spPr/>
    </dgm:pt>
    <dgm:pt modelId="{6F30FEAA-E26A-45E2-976C-A5EBF6F73DAA}" type="pres">
      <dgm:prSet presAssocID="{7D52F953-CA7D-4C10-87DE-961F4621885E}" presName="Parent2" presStyleLbl="revTx" presStyleIdx="0" presStyleCnt="0">
        <dgm:presLayoutVars>
          <dgm:chMax val="1"/>
          <dgm:chPref val="1"/>
          <dgm:bulletEnabled val="1"/>
        </dgm:presLayoutVars>
      </dgm:prSet>
      <dgm:spPr/>
    </dgm:pt>
    <dgm:pt modelId="{3A051859-D600-47F8-B018-9706C83E8F1E}" type="pres">
      <dgm:prSet presAssocID="{4A1F7287-B2A9-4018-93D7-07A76B2381C9}" presName="Accent1" presStyleCnt="0"/>
      <dgm:spPr/>
    </dgm:pt>
    <dgm:pt modelId="{B1761DD4-8450-42DE-B7D1-DC92695CFC6C}" type="pres">
      <dgm:prSet presAssocID="{4A1F7287-B2A9-4018-93D7-07A76B2381C9}" presName="Accent" presStyleLbl="node1" presStyleIdx="2" presStyleCnt="3"/>
      <dgm:spPr/>
    </dgm:pt>
    <dgm:pt modelId="{7B925DC5-1AE4-4A02-B05E-F4E2E6CDD49B}" type="pres">
      <dgm:prSet presAssocID="{4A1F7287-B2A9-4018-93D7-07A76B2381C9}" presName="ParentBackground1" presStyleCnt="0"/>
      <dgm:spPr/>
    </dgm:pt>
    <dgm:pt modelId="{F67C0699-19E7-4D29-B996-47BA69249930}" type="pres">
      <dgm:prSet presAssocID="{4A1F7287-B2A9-4018-93D7-07A76B2381C9}" presName="ParentBackground" presStyleLbl="fgAcc1" presStyleIdx="2" presStyleCnt="3"/>
      <dgm:spPr/>
    </dgm:pt>
    <dgm:pt modelId="{9A9013DA-D69F-4C86-B5FC-B41D113F07D7}" type="pres">
      <dgm:prSet presAssocID="{4A1F7287-B2A9-4018-93D7-07A76B2381C9}" presName="Parent1" presStyleLbl="revTx" presStyleIdx="0" presStyleCnt="0">
        <dgm:presLayoutVars>
          <dgm:chMax val="1"/>
          <dgm:chPref val="1"/>
          <dgm:bulletEnabled val="1"/>
        </dgm:presLayoutVars>
      </dgm:prSet>
      <dgm:spPr/>
    </dgm:pt>
  </dgm:ptLst>
  <dgm:cxnLst>
    <dgm:cxn modelId="{DB00870C-FF58-4782-B9B6-BD264F3B849D}" type="presOf" srcId="{75EF79E5-7FB4-457E-97E8-ADEEDBC08D8E}" destId="{E2A40099-3EA8-46DF-8737-5F5C4BE66025}" srcOrd="0" destOrd="0" presId="urn:microsoft.com/office/officeart/2011/layout/CircleProcess"/>
    <dgm:cxn modelId="{59EC5713-3651-4108-8348-B897D0B562A0}" type="presOf" srcId="{4A1F7287-B2A9-4018-93D7-07A76B2381C9}" destId="{9A9013DA-D69F-4C86-B5FC-B41D113F07D7}" srcOrd="1" destOrd="0" presId="urn:microsoft.com/office/officeart/2011/layout/CircleProcess"/>
    <dgm:cxn modelId="{E9037316-19FA-4C92-B924-EF3AD21FF8D2}" type="presOf" srcId="{4A1F7287-B2A9-4018-93D7-07A76B2381C9}" destId="{F67C0699-19E7-4D29-B996-47BA69249930}" srcOrd="0" destOrd="0" presId="urn:microsoft.com/office/officeart/2011/layout/CircleProcess"/>
    <dgm:cxn modelId="{2A8E0220-8B14-43FE-A69C-680E31566BDA}" srcId="{365B9CEC-747A-43ED-9178-5FE60BBE0962}" destId="{7D52F953-CA7D-4C10-87DE-961F4621885E}" srcOrd="1" destOrd="0" parTransId="{CBAD469D-9A2D-4702-926B-6721B198A00C}" sibTransId="{90288430-9498-4B97-9A41-A9705C82F903}"/>
    <dgm:cxn modelId="{7386033F-8218-421B-80FA-9811349A39D9}" srcId="{365B9CEC-747A-43ED-9178-5FE60BBE0962}" destId="{75EF79E5-7FB4-457E-97E8-ADEEDBC08D8E}" srcOrd="2" destOrd="0" parTransId="{8C91182E-F0F7-4DBA-96A5-8BBA026AE6C2}" sibTransId="{BC8CD318-0A66-4952-96E0-5D14A780B019}"/>
    <dgm:cxn modelId="{083E1089-2CA6-4C49-8F96-E128AB3EDDF1}" type="presOf" srcId="{75EF79E5-7FB4-457E-97E8-ADEEDBC08D8E}" destId="{F2FF9593-8579-4AE0-82D1-87C3B3C79863}" srcOrd="1" destOrd="0" presId="urn:microsoft.com/office/officeart/2011/layout/CircleProcess"/>
    <dgm:cxn modelId="{F8597C91-A5D0-47C7-89AD-77857EF86FE2}" type="presOf" srcId="{7D52F953-CA7D-4C10-87DE-961F4621885E}" destId="{6F30FEAA-E26A-45E2-976C-A5EBF6F73DAA}" srcOrd="1" destOrd="0" presId="urn:microsoft.com/office/officeart/2011/layout/CircleProcess"/>
    <dgm:cxn modelId="{648432A0-26E9-46C5-B9F8-0528FAAD6F36}" srcId="{365B9CEC-747A-43ED-9178-5FE60BBE0962}" destId="{4A1F7287-B2A9-4018-93D7-07A76B2381C9}" srcOrd="0" destOrd="0" parTransId="{20707723-CBC0-4BDB-B40F-3F37CABF92A4}" sibTransId="{C5B4A24E-9908-460B-9DF1-5F26D39A679E}"/>
    <dgm:cxn modelId="{60935BED-1B2E-46EF-AA6E-56283F1F0B10}" type="presOf" srcId="{7D52F953-CA7D-4C10-87DE-961F4621885E}" destId="{07979D52-96F6-4BAB-8408-622494D3F10C}" srcOrd="0" destOrd="0" presId="urn:microsoft.com/office/officeart/2011/layout/CircleProcess"/>
    <dgm:cxn modelId="{CEC0F7F7-221B-47E6-914F-C1BE1264F9D4}" type="presOf" srcId="{365B9CEC-747A-43ED-9178-5FE60BBE0962}" destId="{A0575927-31F4-429F-84B3-D47319CFF55A}" srcOrd="0" destOrd="0" presId="urn:microsoft.com/office/officeart/2011/layout/CircleProcess"/>
    <dgm:cxn modelId="{C752C356-D7A8-42CC-A1DF-F5049009A61E}" type="presParOf" srcId="{A0575927-31F4-429F-84B3-D47319CFF55A}" destId="{359B8155-D9C8-4240-8236-F25252FA305F}" srcOrd="0" destOrd="0" presId="urn:microsoft.com/office/officeart/2011/layout/CircleProcess"/>
    <dgm:cxn modelId="{7DF8A03D-BCD3-4353-B434-84C75777E6F1}" type="presParOf" srcId="{359B8155-D9C8-4240-8236-F25252FA305F}" destId="{2B3E6CE9-C53C-4BE8-9404-0F71C2DA7C2B}" srcOrd="0" destOrd="0" presId="urn:microsoft.com/office/officeart/2011/layout/CircleProcess"/>
    <dgm:cxn modelId="{52CE7C78-3630-4375-BCC0-083EFEB41CF5}" type="presParOf" srcId="{A0575927-31F4-429F-84B3-D47319CFF55A}" destId="{F9DB2E59-3038-43DC-9447-D0AC843CF248}" srcOrd="1" destOrd="0" presId="urn:microsoft.com/office/officeart/2011/layout/CircleProcess"/>
    <dgm:cxn modelId="{B7D16375-E8D7-4A01-B6B8-C4FD25F85720}" type="presParOf" srcId="{F9DB2E59-3038-43DC-9447-D0AC843CF248}" destId="{E2A40099-3EA8-46DF-8737-5F5C4BE66025}" srcOrd="0" destOrd="0" presId="urn:microsoft.com/office/officeart/2011/layout/CircleProcess"/>
    <dgm:cxn modelId="{B8B1E7EA-DC14-4CE1-8D94-6FC4A4CE97C7}" type="presParOf" srcId="{A0575927-31F4-429F-84B3-D47319CFF55A}" destId="{F2FF9593-8579-4AE0-82D1-87C3B3C79863}" srcOrd="2" destOrd="0" presId="urn:microsoft.com/office/officeart/2011/layout/CircleProcess"/>
    <dgm:cxn modelId="{B1885CC5-6DF7-44D8-B948-9BB3959C0776}" type="presParOf" srcId="{A0575927-31F4-429F-84B3-D47319CFF55A}" destId="{4378B597-1CAE-4FC4-BAF5-4419F69F9E7C}" srcOrd="3" destOrd="0" presId="urn:microsoft.com/office/officeart/2011/layout/CircleProcess"/>
    <dgm:cxn modelId="{80ABD5FA-FC99-4F47-9439-89F706623545}" type="presParOf" srcId="{4378B597-1CAE-4FC4-BAF5-4419F69F9E7C}" destId="{D250D6A6-840F-4AE9-B4E6-2BFEAEAAD961}" srcOrd="0" destOrd="0" presId="urn:microsoft.com/office/officeart/2011/layout/CircleProcess"/>
    <dgm:cxn modelId="{61E26957-7613-469F-9E92-C79987C7775B}" type="presParOf" srcId="{A0575927-31F4-429F-84B3-D47319CFF55A}" destId="{311FA360-5052-4F72-84BC-6CB58AD7F51D}" srcOrd="4" destOrd="0" presId="urn:microsoft.com/office/officeart/2011/layout/CircleProcess"/>
    <dgm:cxn modelId="{110A687F-8B84-4F2F-94FD-9B46201B2D6D}" type="presParOf" srcId="{311FA360-5052-4F72-84BC-6CB58AD7F51D}" destId="{07979D52-96F6-4BAB-8408-622494D3F10C}" srcOrd="0" destOrd="0" presId="urn:microsoft.com/office/officeart/2011/layout/CircleProcess"/>
    <dgm:cxn modelId="{27E1A7EB-A0FD-4455-ACD0-C1F14DCA8FF2}" type="presParOf" srcId="{A0575927-31F4-429F-84B3-D47319CFF55A}" destId="{6F30FEAA-E26A-45E2-976C-A5EBF6F73DAA}" srcOrd="5" destOrd="0" presId="urn:microsoft.com/office/officeart/2011/layout/CircleProcess"/>
    <dgm:cxn modelId="{FC79C4A6-99E4-4D5A-9751-B1834117B12F}" type="presParOf" srcId="{A0575927-31F4-429F-84B3-D47319CFF55A}" destId="{3A051859-D600-47F8-B018-9706C83E8F1E}" srcOrd="6" destOrd="0" presId="urn:microsoft.com/office/officeart/2011/layout/CircleProcess"/>
    <dgm:cxn modelId="{6FBD6617-076D-432D-B819-D8218E9CEECF}" type="presParOf" srcId="{3A051859-D600-47F8-B018-9706C83E8F1E}" destId="{B1761DD4-8450-42DE-B7D1-DC92695CFC6C}" srcOrd="0" destOrd="0" presId="urn:microsoft.com/office/officeart/2011/layout/CircleProcess"/>
    <dgm:cxn modelId="{DEDD6ED2-384C-484E-9D5F-D5691CFFF786}" type="presParOf" srcId="{A0575927-31F4-429F-84B3-D47319CFF55A}" destId="{7B925DC5-1AE4-4A02-B05E-F4E2E6CDD49B}" srcOrd="7" destOrd="0" presId="urn:microsoft.com/office/officeart/2011/layout/CircleProcess"/>
    <dgm:cxn modelId="{FEF3BBAD-375B-48F7-9FF4-29C1CA644D8D}" type="presParOf" srcId="{7B925DC5-1AE4-4A02-B05E-F4E2E6CDD49B}" destId="{F67C0699-19E7-4D29-B996-47BA69249930}" srcOrd="0" destOrd="0" presId="urn:microsoft.com/office/officeart/2011/layout/CircleProcess"/>
    <dgm:cxn modelId="{7054ED07-1AF5-4FED-89BB-7FEFF542225E}" type="presParOf" srcId="{A0575927-31F4-429F-84B3-D47319CFF55A}" destId="{9A9013DA-D69F-4C86-B5FC-B41D113F07D7}" srcOrd="8" destOrd="0" presId="urn:microsoft.com/office/officeart/2011/layout/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solidFill>
          <a:schemeClr val="accent1"/>
        </a:solidFill>
      </dgm:spPr>
      <dgm:t>
        <a:bodyPr/>
        <a:lstStyle/>
        <a:p>
          <a:r>
            <a:rPr lang="en-US" sz="1800" dirty="0"/>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dgm:t>
        <a:bodyPr/>
        <a:lstStyle/>
        <a:p>
          <a:endParaRPr lang="en-US" sz="1800"/>
        </a:p>
      </dgm:t>
    </dgm:pt>
    <dgm:pt modelId="{183C1B73-E93D-4AFA-812D-C8EF3B11E471}">
      <dgm:prSet phldrT="[Text]" custT="1"/>
      <dgm:spPr>
        <a:solidFill>
          <a:schemeClr val="accent1"/>
        </a:solidFill>
      </dgm:spPr>
      <dgm:t>
        <a:bodyPr/>
        <a:lstStyle/>
        <a:p>
          <a:r>
            <a:rPr lang="en-US" sz="1800" dirty="0"/>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dgm:t>
        <a:bodyPr/>
        <a:lstStyle/>
        <a:p>
          <a:endParaRPr lang="en-US" sz="1800"/>
        </a:p>
      </dgm:t>
    </dgm:pt>
    <dgm:pt modelId="{522F6D46-D52A-4BEE-8FEA-A3FFD210D3C8}">
      <dgm:prSet phldrT="[Text]" custT="1"/>
      <dgm:spPr>
        <a:solidFill>
          <a:schemeClr val="accent1"/>
        </a:solidFill>
      </dgm:spPr>
      <dgm:t>
        <a:bodyPr/>
        <a:lstStyle/>
        <a:p>
          <a:r>
            <a:rPr lang="en-US" sz="1800" dirty="0"/>
            <a:t>Spring</a:t>
          </a:r>
        </a:p>
        <a:p>
          <a:r>
            <a:rPr lang="en-US" sz="1800" dirty="0"/>
            <a:t>ORF </a:t>
          </a:r>
        </a:p>
        <a:p>
          <a:r>
            <a:rPr lang="en-US" sz="1800" dirty="0"/>
            <a:t>MAP Reading</a:t>
          </a:r>
        </a:p>
        <a:p>
          <a:r>
            <a:rPr lang="en-US" sz="1800" dirty="0"/>
            <a:t>Nurse Visit</a:t>
          </a:r>
        </a:p>
        <a:p>
          <a:r>
            <a:rPr lang="en-US" sz="1800" dirty="0"/>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solidFill>
          <a:schemeClr val="accent1"/>
        </a:solidFill>
      </dgm:spPr>
      <dgm:t>
        <a:bodyPr/>
        <a:lstStyle/>
        <a:p>
          <a:r>
            <a:rPr lang="en-US" sz="2000" dirty="0"/>
            <a:t>Fall</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solidFill>
          <a:schemeClr val="accent1"/>
        </a:solidFill>
      </dgm:spPr>
      <dgm:t>
        <a:bodyPr/>
        <a:lstStyle/>
        <a:p>
          <a:endParaRPr lang="en-US"/>
        </a:p>
      </dgm:t>
    </dgm:pt>
    <dgm:pt modelId="{183C1B73-E93D-4AFA-812D-C8EF3B11E471}">
      <dgm:prSet phldrT="[Text]"/>
      <dgm:spPr>
        <a:solidFill>
          <a:schemeClr val="accent1"/>
        </a:solidFill>
      </dgm:spPr>
      <dgm:t>
        <a:bodyPr/>
        <a:lstStyle/>
        <a:p>
          <a:r>
            <a:rPr lang="en-US" dirty="0"/>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solidFill>
          <a:schemeClr val="accent1"/>
        </a:solidFill>
      </dgm:spPr>
      <dgm:t>
        <a:bodyPr/>
        <a:lstStyle/>
        <a:p>
          <a:endParaRPr lang="en-US"/>
        </a:p>
      </dgm:t>
    </dgm:pt>
    <dgm:pt modelId="{522F6D46-D52A-4BEE-8FEA-A3FFD210D3C8}">
      <dgm:prSet phldrT="[Text]"/>
      <dgm:spPr>
        <a:solidFill>
          <a:schemeClr val="accent1"/>
        </a:solidFill>
      </dgm:spPr>
      <dgm:t>
        <a:bodyPr/>
        <a:lstStyle/>
        <a:p>
          <a:r>
            <a:rPr lang="en-US" dirty="0"/>
            <a:t>Spring</a:t>
          </a:r>
        </a:p>
        <a:p>
          <a:r>
            <a:rPr lang="en-US" dirty="0"/>
            <a:t>GPA</a:t>
          </a:r>
        </a:p>
        <a:p>
          <a:r>
            <a:rPr lang="en-US" dirty="0"/>
            <a:t>Course Failures</a:t>
          </a:r>
        </a:p>
        <a:p>
          <a:r>
            <a:rPr lang="en-US" dirty="0"/>
            <a:t>Nurse Visit</a:t>
          </a:r>
        </a:p>
        <a:p>
          <a:r>
            <a:rPr lang="en-US" dirty="0"/>
            <a:t>ODR</a:t>
          </a:r>
        </a:p>
        <a:p>
          <a:r>
            <a:rPr lang="en-US" dirty="0"/>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1F869FC-B8FC-4676-99F2-4529DECECF8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D9F757B8-19A1-4AC1-ACF6-597108FBFBE2}">
      <dgm:prSet phldrT="[Text]"/>
      <dgm:spPr>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t>
        <a:bodyPr/>
        <a:lstStyle/>
        <a:p>
          <a:endParaRPr lang="en-US" dirty="0"/>
        </a:p>
      </dgm:t>
    </dgm:pt>
    <dgm:pt modelId="{ED5C640A-516D-4B52-A04B-113876426F9C}" type="parTrans" cxnId="{481E9537-EFE6-42FD-B387-59C8FE4B406D}">
      <dgm:prSet/>
      <dgm:spPr/>
      <dgm:t>
        <a:bodyPr/>
        <a:lstStyle/>
        <a:p>
          <a:endParaRPr lang="en-US"/>
        </a:p>
      </dgm:t>
    </dgm:pt>
    <dgm:pt modelId="{75A97285-E727-4DD8-BEE2-6F2A0DAF1F9A}" type="sibTrans" cxnId="{481E9537-EFE6-42FD-B387-59C8FE4B406D}">
      <dgm:prSet/>
      <dgm:spPr/>
      <dgm:t>
        <a:bodyPr/>
        <a:lstStyle/>
        <a:p>
          <a:endParaRPr lang="en-US"/>
        </a:p>
      </dgm:t>
    </dgm:pt>
    <dgm:pt modelId="{6C5ACFEF-8B6E-4A63-9A76-833F1829BF2D}">
      <dgm:prSet phldrT="[Text]"/>
      <dgm:spPr>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t>
        <a:bodyPr/>
        <a:lstStyle/>
        <a:p>
          <a:endParaRPr lang="en-US" dirty="0"/>
        </a:p>
      </dgm:t>
    </dgm:pt>
    <dgm:pt modelId="{E0BC3BDA-FD0B-483A-B3EC-1BD10F3DA545}" type="parTrans" cxnId="{21D4DA0C-446D-4594-AC37-D9A617D06494}">
      <dgm:prSet/>
      <dgm:spPr/>
      <dgm:t>
        <a:bodyPr/>
        <a:lstStyle/>
        <a:p>
          <a:endParaRPr lang="en-US"/>
        </a:p>
      </dgm:t>
    </dgm:pt>
    <dgm:pt modelId="{DF3E803C-758B-4B16-BAB1-A5BF9E114555}" type="sibTrans" cxnId="{21D4DA0C-446D-4594-AC37-D9A617D06494}">
      <dgm:prSet/>
      <dgm:spPr/>
      <dgm:t>
        <a:bodyPr/>
        <a:lstStyle/>
        <a:p>
          <a:endParaRPr lang="en-US"/>
        </a:p>
      </dgm:t>
    </dgm:pt>
    <dgm:pt modelId="{678B2EEC-FFA4-45A2-9436-1DB66873CB73}">
      <dgm:prSet phldrT="[Text]"/>
      <dgm:spPr>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t>
        <a:bodyPr/>
        <a:lstStyle/>
        <a:p>
          <a:endParaRPr lang="en-US" dirty="0"/>
        </a:p>
      </dgm:t>
    </dgm:pt>
    <dgm:pt modelId="{3E5E99D1-9028-424E-B660-F2FC4DF00D30}" type="sibTrans" cxnId="{283911F6-641C-438B-A9CA-9D59CE23FE48}">
      <dgm:prSet/>
      <dgm:spPr/>
      <dgm:t>
        <a:bodyPr/>
        <a:lstStyle/>
        <a:p>
          <a:endParaRPr lang="en-US"/>
        </a:p>
      </dgm:t>
    </dgm:pt>
    <dgm:pt modelId="{BC4D9C9A-D7BE-4F12-9DFA-4FAE738C1A6B}" type="parTrans" cxnId="{283911F6-641C-438B-A9CA-9D59CE23FE48}">
      <dgm:prSet/>
      <dgm:spPr/>
      <dgm:t>
        <a:bodyPr/>
        <a:lstStyle/>
        <a:p>
          <a:endParaRPr lang="en-US"/>
        </a:p>
      </dgm:t>
    </dgm:pt>
    <dgm:pt modelId="{21D08B95-6A82-4E9B-97E0-75C731BDBB29}">
      <dgm:prSet phldrT="[Text]"/>
      <dgm:spPr>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t>
        <a:bodyPr/>
        <a:lstStyle/>
        <a:p>
          <a:endParaRPr lang="en-US" dirty="0"/>
        </a:p>
      </dgm:t>
    </dgm:pt>
    <dgm:pt modelId="{61ECFBD6-27BC-4884-95E6-9B09F586C984}" type="sibTrans" cxnId="{7B544BB0-4B52-4F26-877D-2A9C42966DBC}">
      <dgm:prSet/>
      <dgm:spPr/>
      <dgm:t>
        <a:bodyPr/>
        <a:lstStyle/>
        <a:p>
          <a:endParaRPr lang="en-US"/>
        </a:p>
      </dgm:t>
    </dgm:pt>
    <dgm:pt modelId="{A15D6DCF-690F-433C-8250-AB248CB06B09}" type="parTrans" cxnId="{7B544BB0-4B52-4F26-877D-2A9C42966DBC}">
      <dgm:prSet/>
      <dgm:spPr/>
      <dgm:t>
        <a:bodyPr/>
        <a:lstStyle/>
        <a:p>
          <a:endParaRPr lang="en-US"/>
        </a:p>
      </dgm:t>
    </dgm:pt>
    <dgm:pt modelId="{DCA7AC52-922A-446C-A960-DE6DB7D28955}">
      <dgm:prSet phldrT="[Text]"/>
      <dgm:spPr>
        <a:noFill/>
        <a:ln>
          <a:noFill/>
        </a:ln>
      </dgm:spPr>
      <dgm:t>
        <a:bodyPr/>
        <a:lstStyle/>
        <a:p>
          <a:endParaRPr lang="en-US" dirty="0"/>
        </a:p>
      </dgm:t>
    </dgm:pt>
    <dgm:pt modelId="{EADDF793-326D-4029-90FF-D7BA8B0D0D72}" type="sibTrans" cxnId="{525CA0C9-2B5F-4F86-8244-546B3AA217E3}">
      <dgm:prSet/>
      <dgm:spPr/>
      <dgm:t>
        <a:bodyPr/>
        <a:lstStyle/>
        <a:p>
          <a:endParaRPr lang="en-US"/>
        </a:p>
      </dgm:t>
    </dgm:pt>
    <dgm:pt modelId="{56336DD8-44E7-4E61-935B-A3CF03EAC0E8}" type="parTrans" cxnId="{525CA0C9-2B5F-4F86-8244-546B3AA217E3}">
      <dgm:prSet/>
      <dgm:spPr/>
      <dgm:t>
        <a:bodyPr/>
        <a:lstStyle/>
        <a:p>
          <a:endParaRPr lang="en-US"/>
        </a:p>
      </dgm:t>
    </dgm:pt>
    <dgm:pt modelId="{B8572A73-F8EA-422A-82DD-140EE8E6E37F}">
      <dgm:prSet phldrT="[Text]" phldr="1"/>
      <dgm:spPr/>
      <dgm:t>
        <a:bodyPr/>
        <a:lstStyle/>
        <a:p>
          <a:endParaRPr lang="en-US" dirty="0"/>
        </a:p>
      </dgm:t>
    </dgm:pt>
    <dgm:pt modelId="{F820C49F-4646-4BB9-AAD8-C70444ABDDCE}" type="sibTrans" cxnId="{5F1B046C-2D1A-475F-A851-C134A2D83C68}">
      <dgm:prSet/>
      <dgm:spPr/>
      <dgm:t>
        <a:bodyPr/>
        <a:lstStyle/>
        <a:p>
          <a:endParaRPr lang="en-US"/>
        </a:p>
      </dgm:t>
    </dgm:pt>
    <dgm:pt modelId="{7A23D7F3-4B3E-4DD4-BAC1-56B32EF3EF68}" type="parTrans" cxnId="{5F1B046C-2D1A-475F-A851-C134A2D83C68}">
      <dgm:prSet/>
      <dgm:spPr/>
      <dgm:t>
        <a:bodyPr/>
        <a:lstStyle/>
        <a:p>
          <a:endParaRPr lang="en-US"/>
        </a:p>
      </dgm:t>
    </dgm:pt>
    <dgm:pt modelId="{338FF8CF-2D6D-4D51-95E4-B1B7DF17BD5C}" type="pres">
      <dgm:prSet presAssocID="{31F869FC-B8FC-4676-99F2-4529DECECF8F}" presName="diagram" presStyleCnt="0">
        <dgm:presLayoutVars>
          <dgm:chMax val="1"/>
          <dgm:dir/>
          <dgm:animLvl val="ctr"/>
          <dgm:resizeHandles val="exact"/>
        </dgm:presLayoutVars>
      </dgm:prSet>
      <dgm:spPr/>
    </dgm:pt>
    <dgm:pt modelId="{D7C17F52-DC33-46A4-87FC-4EA0A6E60A0E}" type="pres">
      <dgm:prSet presAssocID="{31F869FC-B8FC-4676-99F2-4529DECECF8F}" presName="matrix" presStyleCnt="0"/>
      <dgm:spPr/>
    </dgm:pt>
    <dgm:pt modelId="{9783C7E6-76FE-47F3-85DE-F8C6D8EB1B1A}" type="pres">
      <dgm:prSet presAssocID="{31F869FC-B8FC-4676-99F2-4529DECECF8F}" presName="tile1" presStyleLbl="node1" presStyleIdx="0" presStyleCnt="4"/>
      <dgm:spPr/>
    </dgm:pt>
    <dgm:pt modelId="{F1498440-8B75-4359-8F60-A345814E53FE}" type="pres">
      <dgm:prSet presAssocID="{31F869FC-B8FC-4676-99F2-4529DECECF8F}" presName="tile1text" presStyleLbl="node1" presStyleIdx="0" presStyleCnt="4">
        <dgm:presLayoutVars>
          <dgm:chMax val="0"/>
          <dgm:chPref val="0"/>
          <dgm:bulletEnabled val="1"/>
        </dgm:presLayoutVars>
      </dgm:prSet>
      <dgm:spPr/>
    </dgm:pt>
    <dgm:pt modelId="{4C16EEA0-B299-4328-95F8-FC95E9AC12F9}" type="pres">
      <dgm:prSet presAssocID="{31F869FC-B8FC-4676-99F2-4529DECECF8F}" presName="tile2" presStyleLbl="node1" presStyleIdx="1" presStyleCnt="4"/>
      <dgm:spPr/>
    </dgm:pt>
    <dgm:pt modelId="{B581A5C2-B434-4E4A-95F9-FEB13AA51654}" type="pres">
      <dgm:prSet presAssocID="{31F869FC-B8FC-4676-99F2-4529DECECF8F}" presName="tile2text" presStyleLbl="node1" presStyleIdx="1" presStyleCnt="4">
        <dgm:presLayoutVars>
          <dgm:chMax val="0"/>
          <dgm:chPref val="0"/>
          <dgm:bulletEnabled val="1"/>
        </dgm:presLayoutVars>
      </dgm:prSet>
      <dgm:spPr/>
    </dgm:pt>
    <dgm:pt modelId="{99ADC70F-A86D-45C7-8E69-C52B6C277311}" type="pres">
      <dgm:prSet presAssocID="{31F869FC-B8FC-4676-99F2-4529DECECF8F}" presName="tile3" presStyleLbl="node1" presStyleIdx="2" presStyleCnt="4"/>
      <dgm:spPr/>
    </dgm:pt>
    <dgm:pt modelId="{F34BBA90-1983-4057-A381-909DCF17CAFC}" type="pres">
      <dgm:prSet presAssocID="{31F869FC-B8FC-4676-99F2-4529DECECF8F}" presName="tile3text" presStyleLbl="node1" presStyleIdx="2" presStyleCnt="4">
        <dgm:presLayoutVars>
          <dgm:chMax val="0"/>
          <dgm:chPref val="0"/>
          <dgm:bulletEnabled val="1"/>
        </dgm:presLayoutVars>
      </dgm:prSet>
      <dgm:spPr/>
    </dgm:pt>
    <dgm:pt modelId="{6669D36B-AA4B-4DAD-BA5D-F1DEBA91CCAC}" type="pres">
      <dgm:prSet presAssocID="{31F869FC-B8FC-4676-99F2-4529DECECF8F}" presName="tile4" presStyleLbl="node1" presStyleIdx="3" presStyleCnt="4"/>
      <dgm:spPr/>
    </dgm:pt>
    <dgm:pt modelId="{EF282108-A64D-4D32-BDDC-C4AFF1346425}" type="pres">
      <dgm:prSet presAssocID="{31F869FC-B8FC-4676-99F2-4529DECECF8F}" presName="tile4text" presStyleLbl="node1" presStyleIdx="3" presStyleCnt="4">
        <dgm:presLayoutVars>
          <dgm:chMax val="0"/>
          <dgm:chPref val="0"/>
          <dgm:bulletEnabled val="1"/>
        </dgm:presLayoutVars>
      </dgm:prSet>
      <dgm:spPr/>
    </dgm:pt>
    <dgm:pt modelId="{C30794A9-395F-4D1A-B0EE-7DEC986E900C}" type="pres">
      <dgm:prSet presAssocID="{31F869FC-B8FC-4676-99F2-4529DECECF8F}" presName="centerTile" presStyleLbl="fgShp" presStyleIdx="0" presStyleCnt="1">
        <dgm:presLayoutVars>
          <dgm:chMax val="0"/>
          <dgm:chPref val="0"/>
        </dgm:presLayoutVars>
      </dgm:prSet>
      <dgm:spPr/>
    </dgm:pt>
  </dgm:ptLst>
  <dgm:cxnLst>
    <dgm:cxn modelId="{21D4DA0C-446D-4594-AC37-D9A617D06494}" srcId="{DCA7AC52-922A-446C-A960-DE6DB7D28955}" destId="{6C5ACFEF-8B6E-4A63-9A76-833F1829BF2D}" srcOrd="3" destOrd="0" parTransId="{E0BC3BDA-FD0B-483A-B3EC-1BD10F3DA545}" sibTransId="{DF3E803C-758B-4B16-BAB1-A5BF9E114555}"/>
    <dgm:cxn modelId="{38A48B23-4A44-43A0-AD18-5B6E04C2FD2D}" type="presOf" srcId="{678B2EEC-FFA4-45A2-9436-1DB66873CB73}" destId="{99ADC70F-A86D-45C7-8E69-C52B6C277311}" srcOrd="0" destOrd="0" presId="urn:microsoft.com/office/officeart/2005/8/layout/matrix1"/>
    <dgm:cxn modelId="{481E9537-EFE6-42FD-B387-59C8FE4B406D}" srcId="{DCA7AC52-922A-446C-A960-DE6DB7D28955}" destId="{D9F757B8-19A1-4AC1-ACF6-597108FBFBE2}" srcOrd="1" destOrd="0" parTransId="{ED5C640A-516D-4B52-A04B-113876426F9C}" sibTransId="{75A97285-E727-4DD8-BEE2-6F2A0DAF1F9A}"/>
    <dgm:cxn modelId="{5F1B046C-2D1A-475F-A851-C134A2D83C68}" srcId="{DCA7AC52-922A-446C-A960-DE6DB7D28955}" destId="{B8572A73-F8EA-422A-82DD-140EE8E6E37F}" srcOrd="4" destOrd="0" parTransId="{7A23D7F3-4B3E-4DD4-BAC1-56B32EF3EF68}" sibTransId="{F820C49F-4646-4BB9-AAD8-C70444ABDDCE}"/>
    <dgm:cxn modelId="{ADD40D78-89C9-4699-8B6A-5433C2C21145}" type="presOf" srcId="{6C5ACFEF-8B6E-4A63-9A76-833F1829BF2D}" destId="{6669D36B-AA4B-4DAD-BA5D-F1DEBA91CCAC}" srcOrd="0" destOrd="0" presId="urn:microsoft.com/office/officeart/2005/8/layout/matrix1"/>
    <dgm:cxn modelId="{8D386C58-9F68-4494-8FCF-E1BB6423384A}" type="presOf" srcId="{31F869FC-B8FC-4676-99F2-4529DECECF8F}" destId="{338FF8CF-2D6D-4D51-95E4-B1B7DF17BD5C}" srcOrd="0" destOrd="0" presId="urn:microsoft.com/office/officeart/2005/8/layout/matrix1"/>
    <dgm:cxn modelId="{0C12BE5A-F555-421E-9192-A7BD29B188B5}" type="presOf" srcId="{D9F757B8-19A1-4AC1-ACF6-597108FBFBE2}" destId="{B581A5C2-B434-4E4A-95F9-FEB13AA51654}" srcOrd="1" destOrd="0" presId="urn:microsoft.com/office/officeart/2005/8/layout/matrix1"/>
    <dgm:cxn modelId="{B6D4EA92-EB14-43F6-87B4-3934935587A4}" type="presOf" srcId="{21D08B95-6A82-4E9B-97E0-75C731BDBB29}" destId="{F1498440-8B75-4359-8F60-A345814E53FE}" srcOrd="1" destOrd="0" presId="urn:microsoft.com/office/officeart/2005/8/layout/matrix1"/>
    <dgm:cxn modelId="{5B22F1A5-8749-47AB-BCE4-F6934FA7B058}" type="presOf" srcId="{DCA7AC52-922A-446C-A960-DE6DB7D28955}" destId="{C30794A9-395F-4D1A-B0EE-7DEC986E900C}" srcOrd="0" destOrd="0" presId="urn:microsoft.com/office/officeart/2005/8/layout/matrix1"/>
    <dgm:cxn modelId="{117024A7-D9D8-49DB-9019-F0DFA9C0D403}" type="presOf" srcId="{D9F757B8-19A1-4AC1-ACF6-597108FBFBE2}" destId="{4C16EEA0-B299-4328-95F8-FC95E9AC12F9}" srcOrd="0" destOrd="0" presId="urn:microsoft.com/office/officeart/2005/8/layout/matrix1"/>
    <dgm:cxn modelId="{7B544BB0-4B52-4F26-877D-2A9C42966DBC}" srcId="{DCA7AC52-922A-446C-A960-DE6DB7D28955}" destId="{21D08B95-6A82-4E9B-97E0-75C731BDBB29}" srcOrd="0" destOrd="0" parTransId="{A15D6DCF-690F-433C-8250-AB248CB06B09}" sibTransId="{61ECFBD6-27BC-4884-95E6-9B09F586C984}"/>
    <dgm:cxn modelId="{13B01FB4-A46F-4703-85FF-2CC95EFD58BA}" type="presOf" srcId="{21D08B95-6A82-4E9B-97E0-75C731BDBB29}" destId="{9783C7E6-76FE-47F3-85DE-F8C6D8EB1B1A}" srcOrd="0" destOrd="0" presId="urn:microsoft.com/office/officeart/2005/8/layout/matrix1"/>
    <dgm:cxn modelId="{5C1681C6-FCF8-4EE1-8BA0-500EE91A6DA7}" type="presOf" srcId="{6C5ACFEF-8B6E-4A63-9A76-833F1829BF2D}" destId="{EF282108-A64D-4D32-BDDC-C4AFF1346425}" srcOrd="1" destOrd="0" presId="urn:microsoft.com/office/officeart/2005/8/layout/matrix1"/>
    <dgm:cxn modelId="{525CA0C9-2B5F-4F86-8244-546B3AA217E3}" srcId="{31F869FC-B8FC-4676-99F2-4529DECECF8F}" destId="{DCA7AC52-922A-446C-A960-DE6DB7D28955}" srcOrd="0" destOrd="0" parTransId="{56336DD8-44E7-4E61-935B-A3CF03EAC0E8}" sibTransId="{EADDF793-326D-4029-90FF-D7BA8B0D0D72}"/>
    <dgm:cxn modelId="{32FE37D8-D1A7-46C2-B5BA-217E3F8B22CD}" type="presOf" srcId="{678B2EEC-FFA4-45A2-9436-1DB66873CB73}" destId="{F34BBA90-1983-4057-A381-909DCF17CAFC}" srcOrd="1" destOrd="0" presId="urn:microsoft.com/office/officeart/2005/8/layout/matrix1"/>
    <dgm:cxn modelId="{283911F6-641C-438B-A9CA-9D59CE23FE48}" srcId="{DCA7AC52-922A-446C-A960-DE6DB7D28955}" destId="{678B2EEC-FFA4-45A2-9436-1DB66873CB73}" srcOrd="2" destOrd="0" parTransId="{BC4D9C9A-D7BE-4F12-9DFA-4FAE738C1A6B}" sibTransId="{3E5E99D1-9028-424E-B660-F2FC4DF00D30}"/>
    <dgm:cxn modelId="{057A49A3-28B8-4644-A21A-CCD8F64F9C01}" type="presParOf" srcId="{338FF8CF-2D6D-4D51-95E4-B1B7DF17BD5C}" destId="{D7C17F52-DC33-46A4-87FC-4EA0A6E60A0E}" srcOrd="0" destOrd="0" presId="urn:microsoft.com/office/officeart/2005/8/layout/matrix1"/>
    <dgm:cxn modelId="{9BF81A75-6E4A-4E35-AB13-54F075A2A2B4}" type="presParOf" srcId="{D7C17F52-DC33-46A4-87FC-4EA0A6E60A0E}" destId="{9783C7E6-76FE-47F3-85DE-F8C6D8EB1B1A}" srcOrd="0" destOrd="0" presId="urn:microsoft.com/office/officeart/2005/8/layout/matrix1"/>
    <dgm:cxn modelId="{CF20A5D0-0D43-4EA8-9C3B-8FD656F0AEA7}" type="presParOf" srcId="{D7C17F52-DC33-46A4-87FC-4EA0A6E60A0E}" destId="{F1498440-8B75-4359-8F60-A345814E53FE}" srcOrd="1" destOrd="0" presId="urn:microsoft.com/office/officeart/2005/8/layout/matrix1"/>
    <dgm:cxn modelId="{6120D8BA-2CA0-4A61-87C8-72416E32DFDE}" type="presParOf" srcId="{D7C17F52-DC33-46A4-87FC-4EA0A6E60A0E}" destId="{4C16EEA0-B299-4328-95F8-FC95E9AC12F9}" srcOrd="2" destOrd="0" presId="urn:microsoft.com/office/officeart/2005/8/layout/matrix1"/>
    <dgm:cxn modelId="{00D75585-0586-4AFF-8663-C1028D1C7D1F}" type="presParOf" srcId="{D7C17F52-DC33-46A4-87FC-4EA0A6E60A0E}" destId="{B581A5C2-B434-4E4A-95F9-FEB13AA51654}" srcOrd="3" destOrd="0" presId="urn:microsoft.com/office/officeart/2005/8/layout/matrix1"/>
    <dgm:cxn modelId="{4CAD664B-16A1-453A-8AE3-1C9ADC48E413}" type="presParOf" srcId="{D7C17F52-DC33-46A4-87FC-4EA0A6E60A0E}" destId="{99ADC70F-A86D-45C7-8E69-C52B6C277311}" srcOrd="4" destOrd="0" presId="urn:microsoft.com/office/officeart/2005/8/layout/matrix1"/>
    <dgm:cxn modelId="{5D088882-386C-411C-8652-3467A2A79AAE}" type="presParOf" srcId="{D7C17F52-DC33-46A4-87FC-4EA0A6E60A0E}" destId="{F34BBA90-1983-4057-A381-909DCF17CAFC}" srcOrd="5" destOrd="0" presId="urn:microsoft.com/office/officeart/2005/8/layout/matrix1"/>
    <dgm:cxn modelId="{BFC0579A-8E2E-403F-9626-08C910F76A7D}" type="presParOf" srcId="{D7C17F52-DC33-46A4-87FC-4EA0A6E60A0E}" destId="{6669D36B-AA4B-4DAD-BA5D-F1DEBA91CCAC}" srcOrd="6" destOrd="0" presId="urn:microsoft.com/office/officeart/2005/8/layout/matrix1"/>
    <dgm:cxn modelId="{AEFC2BDF-0E41-4D80-81A4-23A3BDA0EC9D}" type="presParOf" srcId="{D7C17F52-DC33-46A4-87FC-4EA0A6E60A0E}" destId="{EF282108-A64D-4D32-BDDC-C4AFF1346425}" srcOrd="7" destOrd="0" presId="urn:microsoft.com/office/officeart/2005/8/layout/matrix1"/>
    <dgm:cxn modelId="{8E8F8BE8-4002-41A0-A614-732D07FBD074}" type="presParOf" srcId="{338FF8CF-2D6D-4D51-95E4-B1B7DF17BD5C}" destId="{C30794A9-395F-4D1A-B0EE-7DEC986E900C}"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dirty="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dirty="0">
              <a:latin typeface="Times New Roman" pitchFamily="18" charset="0"/>
              <a:cs typeface="Times New Roman" pitchFamily="18" charset="0"/>
            </a:rPr>
            <a:t>Overview of CI3T Prevention Models</a:t>
          </a:r>
        </a:p>
        <a:p>
          <a:r>
            <a:rPr lang="en-US" sz="1200" dirty="0">
              <a:latin typeface="Times New Roman" pitchFamily="18" charset="0"/>
              <a:cs typeface="Times New Roman" pitchFamily="18" charset="0"/>
            </a:rPr>
            <a:t>Setting a Purpose</a:t>
          </a:r>
        </a:p>
        <a:p>
          <a:r>
            <a:rPr lang="en-US" sz="1200" dirty="0">
              <a:latin typeface="Times New Roman" pitchFamily="18" charset="0"/>
              <a:cs typeface="Times New Roman" pitchFamily="18" charset="0"/>
            </a:rPr>
            <a:t>Establish team meetings and roles</a:t>
          </a:r>
        </a:p>
        <a:p>
          <a:r>
            <a:rPr lang="en-US" sz="1200" b="1" dirty="0">
              <a:latin typeface="Times New Roman" pitchFamily="18" charset="0"/>
              <a:cs typeface="Times New Roman" pitchFamily="18" charset="0"/>
            </a:rPr>
            <a:t>Session 2:</a:t>
          </a:r>
        </a:p>
        <a:p>
          <a:r>
            <a:rPr lang="en-US" sz="1200" dirty="0">
              <a:latin typeface="Times New Roman" pitchFamily="18" charset="0"/>
              <a:cs typeface="Times New Roman" pitchFamily="18" charset="0"/>
            </a:rPr>
            <a:t>Mission and Purpose</a:t>
          </a:r>
        </a:p>
        <a:p>
          <a:r>
            <a:rPr lang="en-US" sz="1200" dirty="0">
              <a:latin typeface="Times New Roman" pitchFamily="18" charset="0"/>
              <a:cs typeface="Times New Roman" pitchFamily="18" charset="0"/>
            </a:rPr>
            <a:t>Establish Roles and Responsibilities</a:t>
          </a:r>
        </a:p>
        <a:p>
          <a:r>
            <a:rPr lang="en-US" sz="1200" dirty="0">
              <a:latin typeface="Times New Roman" pitchFamily="18" charset="0"/>
              <a:cs typeface="Times New Roman" pitchFamily="18" charset="0"/>
            </a:rPr>
            <a:t>Procedures for Teaching</a:t>
          </a:r>
        </a:p>
        <a:p>
          <a:r>
            <a:rPr lang="en-US" sz="1200" dirty="0">
              <a:latin typeface="Times New Roman" pitchFamily="18" charset="0"/>
              <a:cs typeface="Times New Roman" pitchFamily="18" charset="0"/>
            </a:rPr>
            <a:t>Procedures for Reinforcing</a:t>
          </a:r>
        </a:p>
        <a:p>
          <a:r>
            <a:rPr lang="en-US" sz="1200" dirty="0">
              <a:latin typeface="Times New Roman" pitchFamily="18" charset="0"/>
              <a:cs typeface="Times New Roman" pitchFamily="18" charset="0"/>
            </a:rPr>
            <a:t>Reactive Plan</a:t>
          </a:r>
        </a:p>
        <a:p>
          <a:r>
            <a:rPr lang="en-US" sz="1200" b="1" dirty="0">
              <a:latin typeface="Times New Roman" pitchFamily="18" charset="0"/>
              <a:cs typeface="Times New Roman" pitchFamily="18" charset="0"/>
            </a:rPr>
            <a:t>Session 3:</a:t>
          </a:r>
        </a:p>
        <a:p>
          <a:r>
            <a:rPr lang="en-US" sz="1200" b="0" dirty="0">
              <a:latin typeface="Times New Roman" pitchFamily="18" charset="0"/>
              <a:cs typeface="Times New Roman" pitchFamily="18" charset="0"/>
            </a:rPr>
            <a:t>Procedures for Monitoring</a:t>
          </a:r>
        </a:p>
        <a:p>
          <a:r>
            <a:rPr lang="en-US" sz="1200" b="1" dirty="0">
              <a:latin typeface="Times New Roman" pitchFamily="18" charset="0"/>
              <a:cs typeface="Times New Roman" pitchFamily="18" charset="0"/>
            </a:rPr>
            <a:t>Session 4: </a:t>
          </a:r>
        </a:p>
        <a:p>
          <a:r>
            <a:rPr lang="en-US" sz="1200" b="0" dirty="0">
              <a:latin typeface="Times New Roman" pitchFamily="18" charset="0"/>
              <a:cs typeface="Times New Roman" pitchFamily="18" charset="0"/>
            </a:rPr>
            <a:t>Revise Primary Plan using Stakeholder feedback</a:t>
          </a:r>
        </a:p>
        <a:p>
          <a:r>
            <a:rPr lang="en-US" sz="1200" b="0" dirty="0">
              <a:latin typeface="Times New Roman" pitchFamily="18" charset="0"/>
              <a:cs typeface="Times New Roman" pitchFamily="18" charset="0"/>
            </a:rPr>
            <a:t>Prepare presentation</a:t>
          </a: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a:p>
          <a:endParaRPr lang="en-US" sz="1200" dirty="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E71F2618-480C-4070-98F3-AC40051FF378}" type="presOf" srcId="{6EB99CF1-753E-4DAD-9945-BCB591DDA653}" destId="{D2EB37DC-1301-4AF4-B951-7916DF097BCA}" srcOrd="0" destOrd="0" presId="urn:microsoft.com/office/officeart/2009/3/layout/BlockDescendingList"/>
    <dgm:cxn modelId="{88129B1F-DA3C-423C-9CE7-EAB4E231FA5A}" type="presOf" srcId="{FFC32F24-B43C-4A9C-8CF2-41548106BC13}" destId="{EEF357A7-AB32-4831-A684-5154DE7AB191}" srcOrd="0" destOrd="1" presId="urn:microsoft.com/office/officeart/2009/3/layout/BlockDescendingList"/>
    <dgm:cxn modelId="{86E0D836-B33D-4932-9AF6-E23B2D984D8F}" type="presOf" srcId="{4E86641B-3E75-414A-92C8-C6257FC059CA}" destId="{630E10FB-4553-4461-A006-A299B904ABEE}" srcOrd="0" destOrd="0" presId="urn:microsoft.com/office/officeart/2009/3/layout/BlockDescendingList"/>
    <dgm:cxn modelId="{18719862-C8FF-4D6F-92F8-7E1FD5AF1E26}" type="presOf" srcId="{6EB99CF1-753E-4DAD-9945-BCB591DDA653}" destId="{F12353C5-0B7D-429C-B02E-9CF01484525F}" srcOrd="1" destOrd="0" presId="urn:microsoft.com/office/officeart/2009/3/layout/BlockDescendingList"/>
    <dgm:cxn modelId="{16F00943-C328-4722-9267-6A0DA5D0CBE3}" type="presOf" srcId="{B5F79758-A5A9-42EC-A484-D17798226E2D}" destId="{EEF357A7-AB32-4831-A684-5154DE7AB191}"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1994BE4C-9A36-4D7A-83FA-9A58581CEE77}" type="presOf" srcId="{4E86641B-3E75-414A-92C8-C6257FC059CA}" destId="{7D55B0F5-2046-44DB-9447-7177F48EB517}" srcOrd="1" destOrd="0" presId="urn:microsoft.com/office/officeart/2009/3/layout/BlockDescendingList"/>
    <dgm:cxn modelId="{23587C57-9281-46B8-8DDB-74C3C46BC53B}" type="presOf" srcId="{1F3525A5-DA50-434B-AE26-90481C0C160A}" destId="{438BD05C-7066-4A3F-BF09-0A3D5A9E0E57}" srcOrd="0" destOrd="1" presId="urn:microsoft.com/office/officeart/2009/3/layout/BlockDescendingList"/>
    <dgm:cxn modelId="{EF232483-5866-4A58-877A-DFE061D925F0}"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84FD0E98-3F72-44FC-90E0-787CEC65F1D0}" type="presOf" srcId="{8A1B6728-0BEA-46FF-91C7-9EA42BC7D602}" destId="{438BD05C-7066-4A3F-BF09-0A3D5A9E0E57}"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673F61C9-4E3E-4C39-B103-7293115C1878}" type="presOf" srcId="{9E104B74-8C8C-4A37-AA38-44BFAD17368B}" destId="{E06FA8CB-696A-4A94-948C-946E34183266}"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5D17BBD6-0152-4D99-B0F9-ADF41A06AB26}" type="presOf" srcId="{2CD1929C-5BA7-4187-AC03-DC24ED9278EB}" destId="{BD54107B-3B8F-4038-B65A-69D3D8E139BE}" srcOrd="0" destOrd="0" presId="urn:microsoft.com/office/officeart/2009/3/layout/BlockDescendingList"/>
    <dgm:cxn modelId="{F48608D7-C85C-477C-8702-1D72640B5748}" srcId="{4E86641B-3E75-414A-92C8-C6257FC059CA}" destId="{8A1B6728-0BEA-46FF-91C7-9EA42BC7D602}" srcOrd="0" destOrd="0" parTransId="{E0B18581-7FA8-4BD4-9852-7C849A324D9B}" sibTransId="{C128EFC2-F7D9-4DAB-A10E-4DE8C7726C60}"/>
    <dgm:cxn modelId="{0F37EEE3-8E47-476B-9161-BB35C8293150}" type="presOf" srcId="{9DC7668C-7233-4928-B301-0B8625561F43}" destId="{CA186FCF-FF9A-4278-B3FF-EAA6B789E606}" srcOrd="0" destOrd="0" presId="urn:microsoft.com/office/officeart/2009/3/layout/BlockDescendingList"/>
    <dgm:cxn modelId="{6BDDA0ED-91E5-4EAA-91D3-0984B08C66D8}" type="presOf" srcId="{9DC7668C-7233-4928-B301-0B8625561F43}" destId="{DC30BB0B-13B9-4E17-A4CA-5BA185C94FAE}" srcOrd="1" destOrd="0" presId="urn:microsoft.com/office/officeart/2009/3/layout/BlockDescendingList"/>
    <dgm:cxn modelId="{27EA48FA-CE99-4C20-96DE-A9D07ECF0C1A}" srcId="{2CD1929C-5BA7-4187-AC03-DC24ED9278EB}" destId="{4E86641B-3E75-414A-92C8-C6257FC059CA}" srcOrd="0" destOrd="0" parTransId="{C14BEA9B-8A37-4E03-8F66-B0E6840B032D}" sibTransId="{DB29448A-9FBA-485A-9E41-A13C780DA8D7}"/>
    <dgm:cxn modelId="{D2BDE726-9C97-4995-857B-95320289A365}" type="presParOf" srcId="{BD54107B-3B8F-4038-B65A-69D3D8E139BE}" destId="{630E10FB-4553-4461-A006-A299B904ABEE}" srcOrd="0" destOrd="0" presId="urn:microsoft.com/office/officeart/2009/3/layout/BlockDescendingList"/>
    <dgm:cxn modelId="{021F3573-BB68-4F72-BD9F-82E63F464A40}" type="presParOf" srcId="{BD54107B-3B8F-4038-B65A-69D3D8E139BE}" destId="{438BD05C-7066-4A3F-BF09-0A3D5A9E0E57}" srcOrd="1" destOrd="0" presId="urn:microsoft.com/office/officeart/2009/3/layout/BlockDescendingList"/>
    <dgm:cxn modelId="{066E81D0-BE29-4C32-927B-FE0EF9E4EBEA}" type="presParOf" srcId="{BD54107B-3B8F-4038-B65A-69D3D8E139BE}" destId="{E4BF9C64-0696-41C1-ADDB-5D141825DC12}" srcOrd="2" destOrd="0" presId="urn:microsoft.com/office/officeart/2009/3/layout/BlockDescendingList"/>
    <dgm:cxn modelId="{DDACD66F-805F-4D69-A50D-270ABBD58D22}" type="presParOf" srcId="{E4BF9C64-0696-41C1-ADDB-5D141825DC12}" destId="{7D55B0F5-2046-44DB-9447-7177F48EB517}" srcOrd="0" destOrd="0" presId="urn:microsoft.com/office/officeart/2009/3/layout/BlockDescendingList"/>
    <dgm:cxn modelId="{930D8757-D3E8-4537-84D0-29EDE537C3AC}" type="presParOf" srcId="{BD54107B-3B8F-4038-B65A-69D3D8E139BE}" destId="{CA186FCF-FF9A-4278-B3FF-EAA6B789E606}" srcOrd="3" destOrd="0" presId="urn:microsoft.com/office/officeart/2009/3/layout/BlockDescendingList"/>
    <dgm:cxn modelId="{52B4A4FE-4EAA-4296-B186-5939FAC404FC}" type="presParOf" srcId="{BD54107B-3B8F-4038-B65A-69D3D8E139BE}" destId="{E06FA8CB-696A-4A94-948C-946E34183266}" srcOrd="4" destOrd="0" presId="urn:microsoft.com/office/officeart/2009/3/layout/BlockDescendingList"/>
    <dgm:cxn modelId="{2996D8C2-7CFF-4AC7-A9AC-5F7847A3D0FE}" type="presParOf" srcId="{BD54107B-3B8F-4038-B65A-69D3D8E139BE}" destId="{D62F3881-8782-4479-8B64-19CA4DC4780C}" srcOrd="5" destOrd="0" presId="urn:microsoft.com/office/officeart/2009/3/layout/BlockDescendingList"/>
    <dgm:cxn modelId="{AE47442A-7858-495F-8D96-45E1D14E6C8C}" type="presParOf" srcId="{D62F3881-8782-4479-8B64-19CA4DC4780C}" destId="{DC30BB0B-13B9-4E17-A4CA-5BA185C94FAE}" srcOrd="0" destOrd="0" presId="urn:microsoft.com/office/officeart/2009/3/layout/BlockDescendingList"/>
    <dgm:cxn modelId="{47445422-184B-4E38-87E5-D0E06D6FF857}" type="presParOf" srcId="{BD54107B-3B8F-4038-B65A-69D3D8E139BE}" destId="{D2EB37DC-1301-4AF4-B951-7916DF097BCA}" srcOrd="6" destOrd="0" presId="urn:microsoft.com/office/officeart/2009/3/layout/BlockDescendingList"/>
    <dgm:cxn modelId="{26224463-1E3D-4BC2-A6FD-04636C31CFFE}" type="presParOf" srcId="{BD54107B-3B8F-4038-B65A-69D3D8E139BE}" destId="{EEF357A7-AB32-4831-A684-5154DE7AB191}" srcOrd="7" destOrd="0" presId="urn:microsoft.com/office/officeart/2009/3/layout/BlockDescendingList"/>
    <dgm:cxn modelId="{7D19FC0D-FAE0-4C89-9AF0-2844A60009CE}" type="presParOf" srcId="{BD54107B-3B8F-4038-B65A-69D3D8E139BE}" destId="{61F254AF-04EE-4074-8DEF-1E2B443BBC4E}" srcOrd="8" destOrd="0" presId="urn:microsoft.com/office/officeart/2009/3/layout/BlockDescendingList"/>
    <dgm:cxn modelId="{C6F191CA-D414-4E70-97B6-D708DE2DF904}"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dirty="0">
              <a:solidFill>
                <a:sysClr val="windowText" lastClr="000000">
                  <a:hueOff val="0"/>
                  <a:satOff val="0"/>
                  <a:lumOff val="0"/>
                  <a:alphaOff val="0"/>
                </a:sysClr>
              </a:solidFill>
              <a:latin typeface="Century Gothic" panose="020B0502020202020204"/>
              <a:ea typeface="+mn-ea"/>
              <a:cs typeface="+mn-cs"/>
            </a:rPr>
            <a:t> </a:t>
          </a:r>
          <a:r>
            <a:rPr lang="en-US" dirty="0">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dirty="0">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dirty="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2</a:t>
          </a:r>
          <a:endParaRPr lang="en-US" sz="1800" dirty="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dirty="0">
              <a:solidFill>
                <a:sysClr val="window" lastClr="FFFFFF"/>
              </a:solidFill>
              <a:latin typeface="Calibri" panose="020F0502020204030204"/>
              <a:ea typeface="+mn-ea"/>
              <a:cs typeface="+mn-cs"/>
            </a:rPr>
            <a:t>SESSION</a:t>
          </a:r>
          <a:br>
            <a:rPr lang="en-US" sz="1800" dirty="0">
              <a:solidFill>
                <a:sysClr val="window" lastClr="FFFFFF"/>
              </a:solidFill>
              <a:latin typeface="Calibri" panose="020F0502020204030204"/>
              <a:ea typeface="+mn-ea"/>
              <a:cs typeface="+mn-cs"/>
            </a:rPr>
          </a:br>
          <a:r>
            <a:rPr lang="en-US" sz="1800" dirty="0">
              <a:solidFill>
                <a:sysClr val="window" lastClr="FFFFFF"/>
              </a:solidFill>
              <a:latin typeface="Calibri" panose="020F0502020204030204"/>
              <a:ea typeface="+mn-ea"/>
              <a:cs typeface="+mn-cs"/>
            </a:rPr>
            <a:t>3</a:t>
          </a:r>
          <a:endParaRPr lang="en-US" sz="1800" i="1" dirty="0">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dirty="0">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dirty="0">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5AB4-9515-4ECE-A943-C19B5B29433B}">
      <dsp:nvSpPr>
        <dsp:cNvPr id="0" name=""/>
        <dsp:cNvSpPr/>
      </dsp:nvSpPr>
      <dsp:spPr>
        <a:xfrm>
          <a:off x="2055605" y="620287"/>
          <a:ext cx="5231801" cy="5231801"/>
        </a:xfrm>
        <a:prstGeom prst="pie">
          <a:avLst>
            <a:gd name="adj1" fmla="val 16200000"/>
            <a:gd name="adj2" fmla="val 2052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Self-management</a:t>
          </a:r>
        </a:p>
      </dsp:txBody>
      <dsp:txXfrm>
        <a:off x="4737526" y="1401943"/>
        <a:ext cx="1775075" cy="1214525"/>
      </dsp:txXfrm>
    </dsp:sp>
    <dsp:sp modelId="{D5333F48-DE32-42AE-AB81-320C626E9334}">
      <dsp:nvSpPr>
        <dsp:cNvPr id="0" name=""/>
        <dsp:cNvSpPr/>
      </dsp:nvSpPr>
      <dsp:spPr>
        <a:xfrm>
          <a:off x="2062250" y="624390"/>
          <a:ext cx="5231801" cy="5231801"/>
        </a:xfrm>
        <a:prstGeom prst="pie">
          <a:avLst>
            <a:gd name="adj1" fmla="val 20520000"/>
            <a:gd name="adj2" fmla="val 324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Responsible Decision making</a:t>
          </a:r>
        </a:p>
      </dsp:txBody>
      <dsp:txXfrm>
        <a:off x="5481606" y="2991157"/>
        <a:ext cx="1557083" cy="1314178"/>
      </dsp:txXfrm>
    </dsp:sp>
    <dsp:sp modelId="{95CB6879-0173-4AB8-81DC-C86E77B520A0}">
      <dsp:nvSpPr>
        <dsp:cNvPr id="0" name=""/>
        <dsp:cNvSpPr/>
      </dsp:nvSpPr>
      <dsp:spPr>
        <a:xfrm>
          <a:off x="2062250" y="624390"/>
          <a:ext cx="5231801" cy="5231801"/>
        </a:xfrm>
        <a:prstGeom prst="pie">
          <a:avLst>
            <a:gd name="adj1" fmla="val 3240000"/>
            <a:gd name="adj2" fmla="val 756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Relationship Skills</a:t>
          </a:r>
        </a:p>
      </dsp:txBody>
      <dsp:txXfrm>
        <a:off x="3743900" y="4548241"/>
        <a:ext cx="1868500" cy="1121100"/>
      </dsp:txXfrm>
    </dsp:sp>
    <dsp:sp modelId="{D77B76CF-8FEA-45CD-9FC0-26E43694ACF5}">
      <dsp:nvSpPr>
        <dsp:cNvPr id="0" name=""/>
        <dsp:cNvSpPr/>
      </dsp:nvSpPr>
      <dsp:spPr>
        <a:xfrm>
          <a:off x="2062250" y="624390"/>
          <a:ext cx="5231801" cy="5231801"/>
        </a:xfrm>
        <a:prstGeom prst="pie">
          <a:avLst>
            <a:gd name="adj1" fmla="val 7560000"/>
            <a:gd name="adj2" fmla="val 1188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Social Awareness</a:t>
          </a:r>
        </a:p>
      </dsp:txBody>
      <dsp:txXfrm>
        <a:off x="2311383" y="2991157"/>
        <a:ext cx="1557083" cy="1314178"/>
      </dsp:txXfrm>
    </dsp:sp>
    <dsp:sp modelId="{5F2AE312-0465-49AB-AB3E-C1239E06B50C}">
      <dsp:nvSpPr>
        <dsp:cNvPr id="0" name=""/>
        <dsp:cNvSpPr/>
      </dsp:nvSpPr>
      <dsp:spPr>
        <a:xfrm>
          <a:off x="2062250" y="624390"/>
          <a:ext cx="5231801" cy="5231801"/>
        </a:xfrm>
        <a:prstGeom prst="pie">
          <a:avLst>
            <a:gd name="adj1" fmla="val 11880000"/>
            <a:gd name="adj2" fmla="val 1620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t>Self-awareness</a:t>
          </a:r>
        </a:p>
      </dsp:txBody>
      <dsp:txXfrm>
        <a:off x="2825221" y="1421617"/>
        <a:ext cx="1775075" cy="121452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3C43-B458-4020-A8AF-332C5B166087}">
      <dsp:nvSpPr>
        <dsp:cNvPr id="0" name=""/>
        <dsp:cNvSpPr/>
      </dsp:nvSpPr>
      <dsp:spPr>
        <a:xfrm>
          <a:off x="671898" y="0"/>
          <a:ext cx="7614851" cy="6790821"/>
        </a:xfrm>
        <a:prstGeom prst="rightArrow">
          <a:avLst/>
        </a:prstGeom>
        <a:solidFill>
          <a:srgbClr val="FFC0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9AFFE60-E2EB-48BE-A796-05545A8D8C77}">
      <dsp:nvSpPr>
        <dsp:cNvPr id="0" name=""/>
        <dsp:cNvSpPr/>
      </dsp:nvSpPr>
      <dsp: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Explicit social-emotional learning (SEL) skills instruction</a:t>
          </a:r>
        </a:p>
      </dsp:txBody>
      <dsp:txXfrm>
        <a:off x="133556" y="2169846"/>
        <a:ext cx="2456459" cy="2451128"/>
      </dsp:txXfrm>
    </dsp:sp>
    <dsp:sp modelId="{8797D522-5606-4A94-9F5F-76461384A041}">
      <dsp:nvSpPr>
        <dsp:cNvPr id="0" name=""/>
        <dsp:cNvSpPr/>
      </dsp:nvSpPr>
      <dsp: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SEL skills acquisition</a:t>
          </a:r>
        </a:p>
        <a:p>
          <a:pPr marL="0" lvl="0" indent="0" algn="ctr" defTabSz="933450">
            <a:lnSpc>
              <a:spcPct val="90000"/>
            </a:lnSpc>
            <a:spcBef>
              <a:spcPct val="0"/>
            </a:spcBef>
            <a:spcAft>
              <a:spcPct val="35000"/>
            </a:spcAft>
            <a:buNone/>
          </a:pPr>
          <a:endParaRPr lang="en-US" sz="2100" b="1" kern="1200" dirty="0">
            <a:solidFill>
              <a:sysClr val="windowText" lastClr="000000"/>
            </a:solidFill>
            <a:latin typeface="Calibri" panose="020F0502020204030204"/>
            <a:ea typeface="+mn-ea"/>
            <a:cs typeface="+mn-cs"/>
          </a:endParaRP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Improved attitudes about self, others, and school</a:t>
          </a:r>
        </a:p>
      </dsp:txBody>
      <dsp:txXfrm>
        <a:off x="3251094" y="2169846"/>
        <a:ext cx="2456459" cy="2451128"/>
      </dsp:txXfrm>
    </dsp:sp>
    <dsp:sp modelId="{30F7BA36-94EE-43B3-90B9-D7FF39AFB59D}">
      <dsp:nvSpPr>
        <dsp:cNvPr id="0" name=""/>
        <dsp:cNvSpPr/>
      </dsp:nvSpPr>
      <dsp: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Positive social behavior</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Fewer conduct problems</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Less emotional distress</a:t>
          </a:r>
        </a:p>
        <a:p>
          <a:pPr marL="0" lvl="0" indent="0" algn="ctr" defTabSz="933450">
            <a:lnSpc>
              <a:spcPct val="90000"/>
            </a:lnSpc>
            <a:spcBef>
              <a:spcPct val="0"/>
            </a:spcBef>
            <a:spcAft>
              <a:spcPct val="35000"/>
            </a:spcAft>
            <a:buNone/>
          </a:pPr>
          <a:r>
            <a:rPr lang="en-US" sz="2100" b="1" kern="1200" dirty="0">
              <a:solidFill>
                <a:sysClr val="windowText" lastClr="000000"/>
              </a:solidFill>
              <a:latin typeface="Calibri" panose="020F0502020204030204"/>
              <a:ea typeface="+mn-ea"/>
              <a:cs typeface="+mn-cs"/>
            </a:rPr>
            <a:t>Academic success</a:t>
          </a:r>
        </a:p>
      </dsp:txBody>
      <dsp:txXfrm>
        <a:off x="6368632" y="2169846"/>
        <a:ext cx="2456459" cy="245112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dirty="0">
              <a:solidFill>
                <a:sysClr val="window" lastClr="FFFFFF"/>
              </a:solidFill>
              <a:latin typeface="Calibri" panose="020F0502020204030204"/>
              <a:ea typeface="+mn-ea"/>
              <a:cs typeface="+mn-cs"/>
            </a:rPr>
            <a:t>Character Education </a:t>
          </a:r>
        </a:p>
      </dsp:txBody>
      <dsp:txXfrm rot="16200000">
        <a:off x="-1684790" y="1677775"/>
        <a:ext cx="4236247" cy="841258"/>
      </dsp:txXfrm>
    </dsp:sp>
    <dsp:sp modelId="{F3C6A96E-F343-4D62-AB8C-B87AFD692EEB}">
      <dsp:nvSpPr>
        <dsp:cNvPr id="0" name=""/>
        <dsp:cNvSpPr/>
      </dsp:nvSpPr>
      <dsp: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Social-emotional</a:t>
          </a:r>
        </a:p>
      </dsp:txBody>
      <dsp:txXfrm rot="16200000">
        <a:off x="2803477" y="1677775"/>
        <a:ext cx="4236247" cy="841258"/>
      </dsp:txXfrm>
    </dsp:sp>
    <dsp:sp modelId="{73B55BA1-7585-4FD9-A886-2869DD70E3B6}">
      <dsp:nvSpPr>
        <dsp:cNvPr id="0" name=""/>
        <dsp:cNvSpPr/>
      </dsp:nvSpPr>
      <dsp: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5354923" y="-32410"/>
          <a:ext cx="3228245" cy="51971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ysClr val="window" lastClr="FFFFFF"/>
              </a:solidFill>
              <a:latin typeface="Calibri" panose="020F0502020204030204"/>
              <a:ea typeface="+mn-ea"/>
              <a:cs typeface="+mn-cs"/>
            </a:rPr>
            <a:t>Connect With Kids</a:t>
          </a:r>
          <a:br>
            <a:rPr lang="en-US" sz="2400" kern="1200" dirty="0">
              <a:solidFill>
                <a:sysClr val="window" lastClr="FFFFFF"/>
              </a:solidFill>
              <a:latin typeface="Calibri" panose="020F0502020204030204"/>
              <a:ea typeface="+mn-ea"/>
              <a:cs typeface="+mn-cs"/>
            </a:rPr>
          </a:br>
          <a:r>
            <a:rPr lang="en-US" sz="2400" kern="1200" dirty="0" err="1">
              <a:solidFill>
                <a:sysClr val="window" lastClr="FFFFFF"/>
              </a:solidFill>
              <a:latin typeface="Calibri" panose="020F0502020204030204"/>
              <a:ea typeface="+mn-ea"/>
              <a:cs typeface="+mn-cs"/>
            </a:rPr>
            <a:t>connectwithkids.com</a:t>
          </a:r>
          <a:endParaRPr lang="en-US" sz="1800" kern="1200" dirty="0">
            <a:solidFill>
              <a:sysClr val="window" lastClr="FFFFFF"/>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dirty="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Customizable units are:</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Attendance and achievement</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Bullying and violence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Character and Life skills</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Digital citizenship</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Alcohol and drug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Health and Wellness</a:t>
          </a:r>
        </a:p>
      </dsp:txBody>
      <dsp:txXfrm>
        <a:off x="5354923" y="-32410"/>
        <a:ext cx="3228245" cy="519711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Listens to Others</a:t>
          </a:r>
          <a:endParaRPr lang="en-US" sz="2000" b="1" kern="1200" dirty="0">
            <a:solidFill>
              <a:sysClr val="window" lastClr="FFFFFF"/>
            </a:solidFill>
            <a:latin typeface="Calibri" panose="020F0502020204030204"/>
            <a:ea typeface="+mn-ea"/>
            <a:cs typeface="+mn-cs"/>
          </a:endParaRPr>
        </a:p>
      </dsp:txBody>
      <dsp:txXfrm>
        <a:off x="23560" y="42742"/>
        <a:ext cx="8171669" cy="435505"/>
      </dsp:txXfrm>
    </dsp:sp>
    <dsp:sp modelId="{0C24F040-E93A-4F3A-AE86-8E668321B438}">
      <dsp:nvSpPr>
        <dsp:cNvPr id="0" name=""/>
        <dsp:cNvSpPr/>
      </dsp:nvSpPr>
      <dsp: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Directions</a:t>
          </a:r>
          <a:endParaRPr lang="en-US" sz="2000" b="1" kern="1200" dirty="0">
            <a:solidFill>
              <a:sysClr val="window" lastClr="FFFFFF"/>
            </a:solidFill>
            <a:latin typeface="Calibri" panose="020F0502020204030204"/>
            <a:ea typeface="+mn-ea"/>
            <a:cs typeface="+mn-cs"/>
          </a:endParaRPr>
        </a:p>
      </dsp:txBody>
      <dsp:txXfrm>
        <a:off x="23560" y="568567"/>
        <a:ext cx="8171669" cy="435505"/>
      </dsp:txXfrm>
    </dsp:sp>
    <dsp:sp modelId="{25014975-60D6-460A-B8BC-9E8BCC8B51B7}">
      <dsp:nvSpPr>
        <dsp:cNvPr id="0" name=""/>
        <dsp:cNvSpPr/>
      </dsp:nvSpPr>
      <dsp: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Classroom Rules</a:t>
          </a:r>
          <a:endParaRPr lang="en-US" sz="2000" b="1" kern="1200" dirty="0">
            <a:solidFill>
              <a:sysClr val="window" lastClr="FFFFFF"/>
            </a:solidFill>
            <a:latin typeface="Calibri" panose="020F0502020204030204"/>
            <a:ea typeface="+mn-ea"/>
            <a:cs typeface="+mn-cs"/>
          </a:endParaRPr>
        </a:p>
      </dsp:txBody>
      <dsp:txXfrm>
        <a:off x="23560" y="1094392"/>
        <a:ext cx="8171669" cy="435505"/>
      </dsp:txXfrm>
    </dsp:sp>
    <dsp:sp modelId="{BBE6380E-7663-4BFA-8B5D-C9C198B0A006}">
      <dsp:nvSpPr>
        <dsp:cNvPr id="0" name=""/>
        <dsp:cNvSpPr/>
      </dsp:nvSpPr>
      <dsp: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Ignores Peer Distractions</a:t>
          </a:r>
          <a:endParaRPr lang="en-US" sz="2000" b="1" kern="1200" dirty="0">
            <a:solidFill>
              <a:sysClr val="window" lastClr="FFFFFF"/>
            </a:solidFill>
            <a:latin typeface="Calibri" panose="020F0502020204030204"/>
            <a:ea typeface="+mn-ea"/>
            <a:cs typeface="+mn-cs"/>
          </a:endParaRPr>
        </a:p>
      </dsp:txBody>
      <dsp:txXfrm>
        <a:off x="23560" y="1620217"/>
        <a:ext cx="8171669" cy="435505"/>
      </dsp:txXfrm>
    </dsp:sp>
    <dsp:sp modelId="{9C4E63AD-45E0-4FF2-92F6-C3D9F21F4A02}">
      <dsp:nvSpPr>
        <dsp:cNvPr id="0" name=""/>
        <dsp:cNvSpPr/>
      </dsp:nvSpPr>
      <dsp: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Asks for Help</a:t>
          </a:r>
          <a:endParaRPr lang="en-US" sz="2000" b="1" kern="1200" dirty="0">
            <a:solidFill>
              <a:sysClr val="window" lastClr="FFFFFF"/>
            </a:solidFill>
            <a:latin typeface="Calibri" panose="020F0502020204030204"/>
            <a:ea typeface="+mn-ea"/>
            <a:cs typeface="+mn-cs"/>
          </a:endParaRPr>
        </a:p>
      </dsp:txBody>
      <dsp:txXfrm>
        <a:off x="23560" y="2146042"/>
        <a:ext cx="8171669" cy="435505"/>
      </dsp:txXfrm>
    </dsp:sp>
    <dsp:sp modelId="{217512A8-4F81-4E1C-B919-ADC86FD05945}">
      <dsp:nvSpPr>
        <dsp:cNvPr id="0" name=""/>
        <dsp:cNvSpPr/>
      </dsp:nvSpPr>
      <dsp: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Takes Turns in Conversations</a:t>
          </a:r>
          <a:endParaRPr lang="en-US" sz="2000" b="1" kern="1200" dirty="0">
            <a:solidFill>
              <a:sysClr val="window" lastClr="FFFFFF"/>
            </a:solidFill>
            <a:latin typeface="Calibri" panose="020F0502020204030204"/>
            <a:ea typeface="+mn-ea"/>
            <a:cs typeface="+mn-cs"/>
          </a:endParaRPr>
        </a:p>
      </dsp:txBody>
      <dsp:txXfrm>
        <a:off x="23560" y="2671867"/>
        <a:ext cx="8171669" cy="435505"/>
      </dsp:txXfrm>
    </dsp:sp>
    <dsp:sp modelId="{F38F7E2E-43D5-40E8-836A-503F0158E10D}">
      <dsp:nvSpPr>
        <dsp:cNvPr id="0" name=""/>
        <dsp:cNvSpPr/>
      </dsp:nvSpPr>
      <dsp: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Cooperates With Others </a:t>
          </a:r>
          <a:endParaRPr lang="en-US" sz="2000" b="1" kern="1200" dirty="0">
            <a:solidFill>
              <a:sysClr val="window" lastClr="FFFFFF"/>
            </a:solidFill>
            <a:latin typeface="Calibri" panose="020F0502020204030204"/>
            <a:ea typeface="+mn-ea"/>
            <a:cs typeface="+mn-cs"/>
          </a:endParaRPr>
        </a:p>
      </dsp:txBody>
      <dsp:txXfrm>
        <a:off x="23560" y="3197692"/>
        <a:ext cx="8171669" cy="435505"/>
      </dsp:txXfrm>
    </dsp:sp>
    <dsp:sp modelId="{96C7F345-5108-4415-B7B2-81B68BC6D628}">
      <dsp:nvSpPr>
        <dsp:cNvPr id="0" name=""/>
        <dsp:cNvSpPr/>
      </dsp:nvSpPr>
      <dsp: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Controls Temper in Conflict Situations</a:t>
          </a:r>
          <a:endParaRPr lang="en-US" sz="2000" b="1" kern="1200" dirty="0">
            <a:solidFill>
              <a:sysClr val="window" lastClr="FFFFFF"/>
            </a:solidFill>
            <a:latin typeface="Calibri" panose="020F0502020204030204"/>
            <a:ea typeface="+mn-ea"/>
            <a:cs typeface="+mn-cs"/>
          </a:endParaRPr>
        </a:p>
      </dsp:txBody>
      <dsp:txXfrm>
        <a:off x="23560" y="3723517"/>
        <a:ext cx="8171669" cy="435505"/>
      </dsp:txXfrm>
    </dsp:sp>
    <dsp:sp modelId="{EFE30B60-F131-4FE7-8BA4-17E4BEA10FC5}">
      <dsp:nvSpPr>
        <dsp:cNvPr id="0" name=""/>
        <dsp:cNvSpPr/>
      </dsp:nvSpPr>
      <dsp: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Acts Responsibly With Others </a:t>
          </a:r>
          <a:endParaRPr lang="en-US" sz="2000" b="1" kern="1200" dirty="0">
            <a:solidFill>
              <a:sysClr val="window" lastClr="FFFFFF"/>
            </a:solidFill>
            <a:latin typeface="Calibri" panose="020F0502020204030204"/>
            <a:ea typeface="+mn-ea"/>
            <a:cs typeface="+mn-cs"/>
          </a:endParaRPr>
        </a:p>
      </dsp:txBody>
      <dsp:txXfrm>
        <a:off x="23560" y="4249342"/>
        <a:ext cx="8171669" cy="435505"/>
      </dsp:txXfrm>
    </dsp:sp>
    <dsp:sp modelId="{7BB23852-A4B9-4919-BDEC-03B58AC4A22B}">
      <dsp:nvSpPr>
        <dsp:cNvPr id="0" name=""/>
        <dsp:cNvSpPr/>
      </dsp:nvSpPr>
      <dsp: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Shows Kindness to Other</a:t>
          </a:r>
          <a:endParaRPr lang="en-US" sz="2000" b="1" kern="1200" dirty="0">
            <a:solidFill>
              <a:sysClr val="window" lastClr="FFFFFF"/>
            </a:solidFill>
            <a:latin typeface="Calibri" panose="020F0502020204030204"/>
            <a:ea typeface="+mn-ea"/>
            <a:cs typeface="+mn-cs"/>
          </a:endParaRPr>
        </a:p>
      </dsp:txBody>
      <dsp:txXfrm>
        <a:off x="23560" y="4775167"/>
        <a:ext cx="8171669" cy="4355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rgbClr val="4472C4">
            <a:shade val="50000"/>
            <a:hueOff val="0"/>
            <a:satOff val="0"/>
            <a:lumOff val="0"/>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rgbClr val="4472C4">
            <a:shade val="50000"/>
            <a:hueOff val="268329"/>
            <a:satOff val="-6535"/>
            <a:lumOff val="28597"/>
            <a:alphaOff val="0"/>
          </a:srgbClr>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dirty="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F2B25-CDA2-492F-BAE1-6A1579CE9F2F}">
      <dsp:nvSpPr>
        <dsp:cNvPr id="0" name=""/>
        <dsp:cNvSpPr/>
      </dsp:nvSpPr>
      <dsp:spPr>
        <a:xfrm>
          <a:off x="0" y="319083"/>
          <a:ext cx="8244916" cy="957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We think we know what we need so we are planning to move forward (evidence-based)</a:t>
          </a:r>
        </a:p>
      </dsp:txBody>
      <dsp:txXfrm>
        <a:off x="0" y="319083"/>
        <a:ext cx="8244916" cy="957600"/>
      </dsp:txXfrm>
    </dsp:sp>
    <dsp:sp modelId="{1C83B8A7-E55A-4A95-9C9B-A2BC7606356D}">
      <dsp:nvSpPr>
        <dsp:cNvPr id="0" name=""/>
        <dsp:cNvSpPr/>
      </dsp:nvSpPr>
      <dsp:spPr>
        <a:xfrm>
          <a:off x="412245" y="82923"/>
          <a:ext cx="4145337" cy="472320"/>
        </a:xfrm>
        <a:prstGeom prst="roundRect">
          <a:avLst/>
        </a:prstGeom>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contrasting" dir="t">
            <a:rot lat="0" lon="0" rev="1200000"/>
          </a:lightRig>
        </a:scene3d>
      </dsp:spPr>
      <dsp:style>
        <a:lnRef idx="1">
          <a:schemeClr val="accent3"/>
        </a:lnRef>
        <a:fillRef idx="3">
          <a:schemeClr val="accent3"/>
        </a:fillRef>
        <a:effectRef idx="2">
          <a:schemeClr val="accent3"/>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Exploration &amp; Adoption</a:t>
          </a:r>
        </a:p>
      </dsp:txBody>
      <dsp:txXfrm>
        <a:off x="435302" y="105980"/>
        <a:ext cx="4099223" cy="426206"/>
      </dsp:txXfrm>
    </dsp:sp>
    <dsp:sp modelId="{C3D4A2DB-AD52-4904-A56F-39717FFF0012}">
      <dsp:nvSpPr>
        <dsp:cNvPr id="0" name=""/>
        <dsp:cNvSpPr/>
      </dsp:nvSpPr>
      <dsp:spPr>
        <a:xfrm>
          <a:off x="0" y="159924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sure we’re ready to implement (capacity infrastructure)</a:t>
          </a:r>
        </a:p>
      </dsp:txBody>
      <dsp:txXfrm>
        <a:off x="0" y="1599243"/>
        <a:ext cx="8244916" cy="705600"/>
      </dsp:txXfrm>
    </dsp:sp>
    <dsp:sp modelId="{63DF7D70-FA28-4CB5-87C3-68C2218D59D9}">
      <dsp:nvSpPr>
        <dsp:cNvPr id="0" name=""/>
        <dsp:cNvSpPr/>
      </dsp:nvSpPr>
      <dsp:spPr>
        <a:xfrm>
          <a:off x="412245" y="1363083"/>
          <a:ext cx="4449896" cy="472320"/>
        </a:xfrm>
        <a:prstGeom prst="roundRect">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w="6350" cap="flat" cmpd="sng" algn="ctr">
          <a:solidFill>
            <a:schemeClr val="accent5"/>
          </a:solidFill>
          <a:prstDash val="solid"/>
          <a:miter lim="800000"/>
        </a:ln>
        <a:effectLst/>
        <a:scene3d>
          <a:camera prst="orthographicFront">
            <a:rot lat="0" lon="0" rev="0"/>
          </a:camera>
          <a:lightRig rig="contrasting" dir="t">
            <a:rot lat="0" lon="0" rev="1200000"/>
          </a:lightRig>
        </a:scene3d>
      </dsp:spPr>
      <dsp:style>
        <a:lnRef idx="1">
          <a:schemeClr val="accent5"/>
        </a:lnRef>
        <a:fillRef idx="3">
          <a:schemeClr val="accent5"/>
        </a:fillRef>
        <a:effectRef idx="2">
          <a:schemeClr val="accent5"/>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Installation</a:t>
          </a:r>
        </a:p>
      </dsp:txBody>
      <dsp:txXfrm>
        <a:off x="435302" y="1386140"/>
        <a:ext cx="4403782" cy="426206"/>
      </dsp:txXfrm>
    </dsp:sp>
    <dsp:sp modelId="{34868D5B-AE8B-4E00-8715-EF98D4DDE889}">
      <dsp:nvSpPr>
        <dsp:cNvPr id="0" name=""/>
        <dsp:cNvSpPr/>
      </dsp:nvSpPr>
      <dsp:spPr>
        <a:xfrm>
          <a:off x="0" y="2627403"/>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give it a try &amp; evaluate (demonstration)</a:t>
          </a:r>
        </a:p>
      </dsp:txBody>
      <dsp:txXfrm>
        <a:off x="0" y="2627403"/>
        <a:ext cx="8244916" cy="705600"/>
      </dsp:txXfrm>
    </dsp:sp>
    <dsp:sp modelId="{223DD7FC-BB63-4487-83F2-E54C0643849F}">
      <dsp:nvSpPr>
        <dsp:cNvPr id="0" name=""/>
        <dsp:cNvSpPr/>
      </dsp:nvSpPr>
      <dsp:spPr>
        <a:xfrm>
          <a:off x="412245" y="2391243"/>
          <a:ext cx="4907341" cy="472320"/>
        </a:xfrm>
        <a:prstGeom prst="round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contrasting" dir="t">
            <a:rot lat="0" lon="0" rev="1200000"/>
          </a:lightRig>
        </a:scene3d>
      </dsp:spPr>
      <dsp:style>
        <a:lnRef idx="1">
          <a:schemeClr val="accent6"/>
        </a:lnRef>
        <a:fillRef idx="3">
          <a:schemeClr val="accent6"/>
        </a:fillRef>
        <a:effectRef idx="2">
          <a:schemeClr val="accent6"/>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latin typeface="+mj-lt"/>
            </a:rPr>
            <a:t>Initial Implementation</a:t>
          </a:r>
        </a:p>
      </dsp:txBody>
      <dsp:txXfrm>
        <a:off x="435302" y="2414300"/>
        <a:ext cx="4861227" cy="426206"/>
      </dsp:txXfrm>
    </dsp:sp>
    <dsp:sp modelId="{DDF6E055-97DD-47A5-B52B-4D4E9E2EADD0}">
      <dsp:nvSpPr>
        <dsp:cNvPr id="0" name=""/>
        <dsp:cNvSpPr/>
      </dsp:nvSpPr>
      <dsp:spPr>
        <a:xfrm>
          <a:off x="0" y="365556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That worked, let’s do it for real (investment)</a:t>
          </a:r>
        </a:p>
      </dsp:txBody>
      <dsp:txXfrm>
        <a:off x="0" y="3655564"/>
        <a:ext cx="8244916" cy="705600"/>
      </dsp:txXfrm>
    </dsp:sp>
    <dsp:sp modelId="{6D914A54-B7F6-4A24-9F6E-4AB6A8A63DE4}">
      <dsp:nvSpPr>
        <dsp:cNvPr id="0" name=""/>
        <dsp:cNvSpPr/>
      </dsp:nvSpPr>
      <dsp:spPr>
        <a:xfrm>
          <a:off x="396015" y="3413995"/>
          <a:ext cx="5516632"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mj-lt"/>
            </a:rPr>
            <a:t>Full Implementation</a:t>
          </a:r>
        </a:p>
      </dsp:txBody>
      <dsp:txXfrm>
        <a:off x="419072" y="3437052"/>
        <a:ext cx="5470518" cy="426206"/>
      </dsp:txXfrm>
    </dsp:sp>
    <dsp:sp modelId="{200C7944-57E3-44A0-ACC4-32F750BA3DB6}">
      <dsp:nvSpPr>
        <dsp:cNvPr id="0" name=""/>
        <dsp:cNvSpPr/>
      </dsp:nvSpPr>
      <dsp:spPr>
        <a:xfrm>
          <a:off x="0" y="4683724"/>
          <a:ext cx="8244916" cy="70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39897" tIns="333248" rIns="639897" bIns="128016" numCol="1" spcCol="1270" anchor="t" anchorCtr="0">
          <a:noAutofit/>
        </a:bodyPr>
        <a:lstStyle/>
        <a:p>
          <a:pPr marL="171450" lvl="1" indent="-171450" algn="l" defTabSz="800100">
            <a:lnSpc>
              <a:spcPct val="90000"/>
            </a:lnSpc>
            <a:spcBef>
              <a:spcPct val="0"/>
            </a:spcBef>
            <a:spcAft>
              <a:spcPts val="0"/>
            </a:spcAft>
            <a:buChar char="•"/>
          </a:pPr>
          <a:r>
            <a:rPr lang="en-US" sz="1800" kern="1200" spc="-40" baseline="0" dirty="0"/>
            <a:t>Let’s make it our way of doing business (institutionalized use)</a:t>
          </a:r>
        </a:p>
      </dsp:txBody>
      <dsp:txXfrm>
        <a:off x="0" y="4683724"/>
        <a:ext cx="8244916" cy="705600"/>
      </dsp:txXfrm>
    </dsp:sp>
    <dsp:sp modelId="{37644250-2239-41EF-88FE-BDEC6CDC8369}">
      <dsp:nvSpPr>
        <dsp:cNvPr id="0" name=""/>
        <dsp:cNvSpPr/>
      </dsp:nvSpPr>
      <dsp:spPr>
        <a:xfrm>
          <a:off x="412245" y="4447564"/>
          <a:ext cx="5974134" cy="472320"/>
        </a:xfrm>
        <a:prstGeom prst="roundRect">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contrasting" dir="t">
            <a:rot lat="0" lon="0" rev="1200000"/>
          </a:lightRig>
        </a:scene3d>
      </dsp:spPr>
      <dsp:style>
        <a:lnRef idx="0">
          <a:schemeClr val="accent2"/>
        </a:lnRef>
        <a:fillRef idx="3">
          <a:schemeClr val="accent2"/>
        </a:fillRef>
        <a:effectRef idx="3">
          <a:schemeClr val="accent2"/>
        </a:effectRef>
        <a:fontRef idx="minor">
          <a:schemeClr val="lt1"/>
        </a:fontRef>
      </dsp:style>
      <dsp:txBody>
        <a:bodyPr spcFirstLastPara="0" vert="horz" wrap="square" lIns="218147" tIns="0" rIns="218147" bIns="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tx1"/>
              </a:solidFill>
              <a:latin typeface="+mj-lt"/>
            </a:rPr>
            <a:t>Sustainability &amp; Continuous Regeneration</a:t>
          </a:r>
        </a:p>
      </dsp:txBody>
      <dsp:txXfrm>
        <a:off x="435302" y="4470621"/>
        <a:ext cx="5928020" cy="4262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6735583" y="876836"/>
          <a:ext cx="2322716" cy="23231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6812704"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Spring</a:t>
          </a:r>
        </a:p>
      </dsp:txBody>
      <dsp:txXfrm>
        <a:off x="7122702" y="1264095"/>
        <a:ext cx="1548477" cy="1548628"/>
      </dsp:txXfrm>
    </dsp:sp>
    <dsp:sp modelId="{D250D6A6-840F-4AE9-B4E6-2BFEAEAAD961}">
      <dsp:nvSpPr>
        <dsp:cNvPr id="0" name=""/>
        <dsp:cNvSpPr/>
      </dsp:nvSpPr>
      <dsp:spPr>
        <a:xfrm rot="2700000">
          <a:off x="4337786"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412110"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Winter</a:t>
          </a:r>
        </a:p>
      </dsp:txBody>
      <dsp:txXfrm>
        <a:off x="4722108" y="1264095"/>
        <a:ext cx="1548477" cy="1548628"/>
      </dsp:txXfrm>
    </dsp:sp>
    <dsp:sp modelId="{B1761DD4-8450-42DE-B7D1-DC92695CFC6C}">
      <dsp:nvSpPr>
        <dsp:cNvPr id="0" name=""/>
        <dsp:cNvSpPr/>
      </dsp:nvSpPr>
      <dsp:spPr>
        <a:xfrm rot="2700000">
          <a:off x="1937191" y="879644"/>
          <a:ext cx="2317122" cy="2317122"/>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11515" y="954287"/>
          <a:ext cx="2168473" cy="216824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a:t>Fall</a:t>
          </a:r>
        </a:p>
      </dsp:txBody>
      <dsp:txXfrm>
        <a:off x="2321513" y="1264095"/>
        <a:ext cx="1548477" cy="154862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EB135-FE62-48DF-970C-D826F5A489EF}">
      <dsp:nvSpPr>
        <dsp:cNvPr id="0" name=""/>
        <dsp:cNvSpPr/>
      </dsp:nvSpPr>
      <dsp:spPr>
        <a:xfrm>
          <a:off x="380307" y="0"/>
          <a:ext cx="4310149" cy="3408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AA2B9-FD6C-43D4-8791-F42551B198CD}">
      <dsp:nvSpPr>
        <dsp:cNvPr id="0" name=""/>
        <dsp:cNvSpPr/>
      </dsp:nvSpPr>
      <dsp:spPr>
        <a:xfrm>
          <a:off x="433"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Selecting</a:t>
          </a:r>
        </a:p>
      </dsp:txBody>
      <dsp:txXfrm>
        <a:off x="66994" y="1089194"/>
        <a:ext cx="1489497" cy="1230389"/>
      </dsp:txXfrm>
    </dsp:sp>
    <dsp:sp modelId="{C8277305-BFA5-4CB7-AEE4-ABFC7D057AD9}">
      <dsp:nvSpPr>
        <dsp:cNvPr id="0" name=""/>
        <dsp:cNvSpPr/>
      </dsp:nvSpPr>
      <dsp:spPr>
        <a:xfrm>
          <a:off x="1724072"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Installing</a:t>
          </a:r>
        </a:p>
      </dsp:txBody>
      <dsp:txXfrm>
        <a:off x="1790633" y="1089194"/>
        <a:ext cx="1489497" cy="1230389"/>
      </dsp:txXfrm>
    </dsp:sp>
    <dsp:sp modelId="{318AAECD-848F-414E-BECE-3515CC3B39FC}">
      <dsp:nvSpPr>
        <dsp:cNvPr id="0" name=""/>
        <dsp:cNvSpPr/>
      </dsp:nvSpPr>
      <dsp:spPr>
        <a:xfrm>
          <a:off x="3447710" y="1022633"/>
          <a:ext cx="1622619" cy="136351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Analyzing</a:t>
          </a:r>
        </a:p>
      </dsp:txBody>
      <dsp:txXfrm>
        <a:off x="3514271" y="1089194"/>
        <a:ext cx="1489497" cy="12303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E6CE9-C53C-4BE8-9404-0F71C2DA7C2B}">
      <dsp:nvSpPr>
        <dsp:cNvPr id="0" name=""/>
        <dsp:cNvSpPr/>
      </dsp:nvSpPr>
      <dsp:spPr>
        <a:xfrm>
          <a:off x="7578344" y="1024686"/>
          <a:ext cx="2714367" cy="27148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A40099-3EA8-46DF-8737-5F5C4BE66025}">
      <dsp:nvSpPr>
        <dsp:cNvPr id="0" name=""/>
        <dsp:cNvSpPr/>
      </dsp:nvSpPr>
      <dsp:spPr>
        <a:xfrm>
          <a:off x="7668469"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Year End</a:t>
          </a:r>
        </a:p>
        <a:p>
          <a:pPr marL="0" lvl="0" indent="0" algn="ctr" defTabSz="844550">
            <a:lnSpc>
              <a:spcPct val="90000"/>
            </a:lnSpc>
            <a:spcBef>
              <a:spcPct val="0"/>
            </a:spcBef>
            <a:spcAft>
              <a:spcPct val="35000"/>
            </a:spcAft>
            <a:buNone/>
          </a:pPr>
          <a:r>
            <a:rPr lang="en-US" sz="1900" kern="1200" dirty="0"/>
            <a:t>ODR Suspensions</a:t>
          </a:r>
        </a:p>
        <a:p>
          <a:pPr marL="0" lvl="0" indent="0" algn="ctr" defTabSz="844550">
            <a:lnSpc>
              <a:spcPct val="90000"/>
            </a:lnSpc>
            <a:spcBef>
              <a:spcPct val="0"/>
            </a:spcBef>
            <a:spcAft>
              <a:spcPct val="35000"/>
            </a:spcAft>
            <a:buNone/>
          </a:pPr>
          <a:r>
            <a:rPr lang="en-US" sz="1900" kern="1200" dirty="0"/>
            <a:t>Nurse Visits</a:t>
          </a:r>
        </a:p>
        <a:p>
          <a:pPr marL="0" lvl="0" indent="0" algn="ctr" defTabSz="844550">
            <a:lnSpc>
              <a:spcPct val="90000"/>
            </a:lnSpc>
            <a:spcBef>
              <a:spcPct val="0"/>
            </a:spcBef>
            <a:spcAft>
              <a:spcPct val="35000"/>
            </a:spcAft>
            <a:buNone/>
          </a:pPr>
          <a:r>
            <a:rPr lang="en-US" sz="1900" kern="1200" dirty="0"/>
            <a:t>Course Failures</a:t>
          </a:r>
        </a:p>
      </dsp:txBody>
      <dsp:txXfrm>
        <a:off x="8030738" y="1477243"/>
        <a:ext cx="1809578" cy="1809754"/>
      </dsp:txXfrm>
    </dsp:sp>
    <dsp:sp modelId="{D250D6A6-840F-4AE9-B4E6-2BFEAEAAD961}">
      <dsp:nvSpPr>
        <dsp:cNvPr id="0" name=""/>
        <dsp:cNvSpPr/>
      </dsp:nvSpPr>
      <dsp:spPr>
        <a:xfrm rot="2700000">
          <a:off x="4776235" y="1027967"/>
          <a:ext cx="2707830" cy="27078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979D52-96F6-4BAB-8408-622494D3F10C}">
      <dsp:nvSpPr>
        <dsp:cNvPr id="0" name=""/>
        <dsp:cNvSpPr/>
      </dsp:nvSpPr>
      <dsp:spPr>
        <a:xfrm>
          <a:off x="4863092"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Winter</a:t>
          </a:r>
        </a:p>
      </dsp:txBody>
      <dsp:txXfrm>
        <a:off x="5225361" y="1477243"/>
        <a:ext cx="1809578" cy="1809754"/>
      </dsp:txXfrm>
    </dsp:sp>
    <dsp:sp modelId="{B1761DD4-8450-42DE-B7D1-DC92695CFC6C}">
      <dsp:nvSpPr>
        <dsp:cNvPr id="0" name=""/>
        <dsp:cNvSpPr/>
      </dsp:nvSpPr>
      <dsp:spPr>
        <a:xfrm rot="2700000">
          <a:off x="1970858" y="1027967"/>
          <a:ext cx="2707830" cy="270783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C0699-19E7-4D29-B996-47BA69249930}">
      <dsp:nvSpPr>
        <dsp:cNvPr id="0" name=""/>
        <dsp:cNvSpPr/>
      </dsp:nvSpPr>
      <dsp:spPr>
        <a:xfrm>
          <a:off x="2057715" y="1115197"/>
          <a:ext cx="2534116" cy="2533847"/>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Fall</a:t>
          </a:r>
        </a:p>
      </dsp:txBody>
      <dsp:txXfrm>
        <a:off x="2419984" y="1477243"/>
        <a:ext cx="1809578" cy="180975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Fall Externalizing</a:t>
          </a:r>
        </a:p>
      </dsp:txBody>
      <dsp:txXfrm>
        <a:off x="63552" y="1732674"/>
        <a:ext cx="2067163" cy="1808326"/>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404944" y="2474668"/>
        <a:ext cx="323464" cy="324337"/>
      </dsp:txXfrm>
    </dsp:sp>
    <dsp:sp modelId="{C8B629C0-6360-449F-95D1-5959B959F4B8}">
      <dsp:nvSpPr>
        <dsp:cNvPr id="0" name=""/>
        <dsp:cNvSpPr/>
      </dsp:nvSpPr>
      <dsp:spPr>
        <a:xfrm>
          <a:off x="3058849"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15109" y="1732674"/>
        <a:ext cx="2067163" cy="1808326"/>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5456501" y="2474668"/>
        <a:ext cx="323464" cy="324337"/>
      </dsp:txXfrm>
    </dsp:sp>
    <dsp:sp modelId="{17243E6C-4922-4C3F-94D7-D2BF1CFD7CE8}">
      <dsp:nvSpPr>
        <dsp:cNvPr id="0" name=""/>
        <dsp:cNvSpPr/>
      </dsp:nvSpPr>
      <dsp:spPr>
        <a:xfrm>
          <a:off x="6110406" y="1676414"/>
          <a:ext cx="2179683" cy="1920846"/>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ORF </a:t>
          </a:r>
        </a:p>
        <a:p>
          <a:pPr marL="0" lvl="0" indent="0" algn="ctr" defTabSz="800100">
            <a:lnSpc>
              <a:spcPct val="90000"/>
            </a:lnSpc>
            <a:spcBef>
              <a:spcPct val="0"/>
            </a:spcBef>
            <a:spcAft>
              <a:spcPct val="35000"/>
            </a:spcAft>
            <a:buNone/>
          </a:pPr>
          <a:r>
            <a:rPr lang="en-US" sz="1800" kern="1200" dirty="0"/>
            <a:t>MAP Reading</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Suspensions</a:t>
          </a:r>
        </a:p>
      </dsp:txBody>
      <dsp:txXfrm>
        <a:off x="6166666" y="1732674"/>
        <a:ext cx="2067163" cy="180832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7292"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Fall</a:t>
          </a:r>
        </a:p>
      </dsp:txBody>
      <dsp:txXfrm>
        <a:off x="71133" y="1556344"/>
        <a:ext cx="2052001" cy="2160985"/>
      </dsp:txXfrm>
    </dsp:sp>
    <dsp:sp modelId="{4076A3E5-BAA9-4E10-9A81-88B8ED6592DF}">
      <dsp:nvSpPr>
        <dsp:cNvPr id="0" name=""/>
        <dsp:cNvSpPr/>
      </dsp:nvSpPr>
      <dsp:spPr>
        <a:xfrm>
          <a:off x="2404944" y="2366556"/>
          <a:ext cx="462092" cy="54056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404944" y="2474668"/>
        <a:ext cx="323464" cy="324337"/>
      </dsp:txXfrm>
    </dsp:sp>
    <dsp:sp modelId="{C8B629C0-6360-449F-95D1-5959B959F4B8}">
      <dsp:nvSpPr>
        <dsp:cNvPr id="0" name=""/>
        <dsp:cNvSpPr/>
      </dsp:nvSpPr>
      <dsp:spPr>
        <a:xfrm>
          <a:off x="3058849"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Winter</a:t>
          </a:r>
        </a:p>
      </dsp:txBody>
      <dsp:txXfrm>
        <a:off x="3122690" y="1556344"/>
        <a:ext cx="2052001" cy="2160985"/>
      </dsp:txXfrm>
    </dsp:sp>
    <dsp:sp modelId="{1CD882D0-A02C-4BAD-92CD-44D3AB237FFF}">
      <dsp:nvSpPr>
        <dsp:cNvPr id="0" name=""/>
        <dsp:cNvSpPr/>
      </dsp:nvSpPr>
      <dsp:spPr>
        <a:xfrm>
          <a:off x="5456501" y="2366556"/>
          <a:ext cx="462092" cy="540561"/>
        </a:xfrm>
        <a:prstGeom prst="rightArrow">
          <a:avLst>
            <a:gd name="adj1" fmla="val 60000"/>
            <a:gd name="adj2" fmla="val 50000"/>
          </a:avLst>
        </a:prstGeom>
        <a:solidFill>
          <a:schemeClr val="accent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456501" y="2474668"/>
        <a:ext cx="323464" cy="324337"/>
      </dsp:txXfrm>
    </dsp:sp>
    <dsp:sp modelId="{17243E6C-4922-4C3F-94D7-D2BF1CFD7CE8}">
      <dsp:nvSpPr>
        <dsp:cNvPr id="0" name=""/>
        <dsp:cNvSpPr/>
      </dsp:nvSpPr>
      <dsp:spPr>
        <a:xfrm>
          <a:off x="6110406" y="1492503"/>
          <a:ext cx="2179683" cy="228866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Spring</a:t>
          </a:r>
        </a:p>
        <a:p>
          <a:pPr marL="0" lvl="0" indent="0" algn="ctr" defTabSz="800100">
            <a:lnSpc>
              <a:spcPct val="90000"/>
            </a:lnSpc>
            <a:spcBef>
              <a:spcPct val="0"/>
            </a:spcBef>
            <a:spcAft>
              <a:spcPct val="35000"/>
            </a:spcAft>
            <a:buNone/>
          </a:pPr>
          <a:r>
            <a:rPr lang="en-US" sz="1800" kern="1200" dirty="0"/>
            <a:t>GPA</a:t>
          </a:r>
        </a:p>
        <a:p>
          <a:pPr marL="0" lvl="0" indent="0" algn="ctr" defTabSz="800100">
            <a:lnSpc>
              <a:spcPct val="90000"/>
            </a:lnSpc>
            <a:spcBef>
              <a:spcPct val="0"/>
            </a:spcBef>
            <a:spcAft>
              <a:spcPct val="35000"/>
            </a:spcAft>
            <a:buNone/>
          </a:pPr>
          <a:r>
            <a:rPr lang="en-US" sz="1800" kern="1200" dirty="0"/>
            <a:t>Course Failures</a:t>
          </a:r>
        </a:p>
        <a:p>
          <a:pPr marL="0" lvl="0" indent="0" algn="ctr" defTabSz="800100">
            <a:lnSpc>
              <a:spcPct val="90000"/>
            </a:lnSpc>
            <a:spcBef>
              <a:spcPct val="0"/>
            </a:spcBef>
            <a:spcAft>
              <a:spcPct val="35000"/>
            </a:spcAft>
            <a:buNone/>
          </a:pPr>
          <a:r>
            <a:rPr lang="en-US" sz="1800" kern="1200" dirty="0"/>
            <a:t>Nurse Visit</a:t>
          </a:r>
        </a:p>
        <a:p>
          <a:pPr marL="0" lvl="0" indent="0" algn="ctr" defTabSz="800100">
            <a:lnSpc>
              <a:spcPct val="90000"/>
            </a:lnSpc>
            <a:spcBef>
              <a:spcPct val="0"/>
            </a:spcBef>
            <a:spcAft>
              <a:spcPct val="35000"/>
            </a:spcAft>
            <a:buNone/>
          </a:pPr>
          <a:r>
            <a:rPr lang="en-US" sz="1800" kern="1200" dirty="0"/>
            <a:t>ODR</a:t>
          </a:r>
        </a:p>
        <a:p>
          <a:pPr marL="0" lvl="0" indent="0" algn="ctr" defTabSz="800100">
            <a:lnSpc>
              <a:spcPct val="90000"/>
            </a:lnSpc>
            <a:spcBef>
              <a:spcPct val="0"/>
            </a:spcBef>
            <a:spcAft>
              <a:spcPct val="35000"/>
            </a:spcAft>
            <a:buNone/>
          </a:pPr>
          <a:r>
            <a:rPr lang="en-US" sz="1800" kern="1200" dirty="0"/>
            <a:t>Suspensions</a:t>
          </a:r>
        </a:p>
      </dsp:txBody>
      <dsp:txXfrm>
        <a:off x="6174247" y="1556344"/>
        <a:ext cx="2052001" cy="216098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83C7E6-76FE-47F3-85DE-F8C6D8EB1B1A}">
      <dsp:nvSpPr>
        <dsp:cNvPr id="0" name=""/>
        <dsp:cNvSpPr/>
      </dsp:nvSpPr>
      <dsp:spPr>
        <a:xfrm rot="16200000">
          <a:off x="609599" y="-609599"/>
          <a:ext cx="2743200" cy="3962400"/>
        </a:xfrm>
        <a:prstGeom prst="round1Rect">
          <a:avLst/>
        </a:prstGeom>
        <a:blipFill rotWithShape="0">
          <a:blip xmlns:r="http://schemas.openxmlformats.org/officeDocument/2006/relationships" r:embed="rId1"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1" y="1"/>
        <a:ext cx="3962400" cy="2057400"/>
      </dsp:txXfrm>
    </dsp:sp>
    <dsp:sp modelId="{4C16EEA0-B299-4328-95F8-FC95E9AC12F9}">
      <dsp:nvSpPr>
        <dsp:cNvPr id="0" name=""/>
        <dsp:cNvSpPr/>
      </dsp:nvSpPr>
      <dsp:spPr>
        <a:xfrm>
          <a:off x="3962400" y="0"/>
          <a:ext cx="3962400" cy="2743200"/>
        </a:xfrm>
        <a:prstGeom prst="round1Rect">
          <a:avLst/>
        </a:prstGeom>
        <a:blipFill rotWithShape="0">
          <a:blip xmlns:r="http://schemas.openxmlformats.org/officeDocument/2006/relationships" r:embed="rId2"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962400" y="0"/>
        <a:ext cx="3962400" cy="2057400"/>
      </dsp:txXfrm>
    </dsp:sp>
    <dsp:sp modelId="{99ADC70F-A86D-45C7-8E69-C52B6C277311}">
      <dsp:nvSpPr>
        <dsp:cNvPr id="0" name=""/>
        <dsp:cNvSpPr/>
      </dsp:nvSpPr>
      <dsp:spPr>
        <a:xfrm rot="10800000">
          <a:off x="0" y="2743200"/>
          <a:ext cx="3962400" cy="2743200"/>
        </a:xfrm>
        <a:prstGeom prst="round1Rect">
          <a:avLst/>
        </a:prstGeom>
        <a:blipFill rotWithShape="0">
          <a:blip xmlns:r="http://schemas.openxmlformats.org/officeDocument/2006/relationships" r:embed="rId3"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0" y="3429000"/>
        <a:ext cx="3962400" cy="2057400"/>
      </dsp:txXfrm>
    </dsp:sp>
    <dsp:sp modelId="{6669D36B-AA4B-4DAD-BA5D-F1DEBA91CCAC}">
      <dsp:nvSpPr>
        <dsp:cNvPr id="0" name=""/>
        <dsp:cNvSpPr/>
      </dsp:nvSpPr>
      <dsp:spPr>
        <a:xfrm rot="5400000">
          <a:off x="4572000" y="2133600"/>
          <a:ext cx="2743200" cy="3962400"/>
        </a:xfrm>
        <a:prstGeom prst="round1Rect">
          <a:avLst/>
        </a:prstGeom>
        <a:blipFill rotWithShape="0">
          <a:blip xmlns:r="http://schemas.openxmlformats.org/officeDocument/2006/relationships" r:embed="rId4" cstate="email">
            <a:extLst>
              <a:ext uri="{28A0092B-C50C-407E-A947-70E740481C1C}">
                <a14:useLocalDpi xmlns:a14="http://schemas.microsoft.com/office/drawing/2010/main"/>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5400000">
        <a:off x="3962399" y="3429000"/>
        <a:ext cx="3962400" cy="2057400"/>
      </dsp:txXfrm>
    </dsp:sp>
    <dsp:sp modelId="{C30794A9-395F-4D1A-B0EE-7DEC986E900C}">
      <dsp:nvSpPr>
        <dsp:cNvPr id="0" name=""/>
        <dsp:cNvSpPr/>
      </dsp:nvSpPr>
      <dsp:spPr>
        <a:xfrm>
          <a:off x="2773679" y="2057400"/>
          <a:ext cx="2377440" cy="137160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4790" tIns="224790" rIns="224790" bIns="224790" numCol="1" spcCol="1270" anchor="ctr" anchorCtr="0">
          <a:noAutofit/>
        </a:bodyPr>
        <a:lstStyle/>
        <a:p>
          <a:pPr marL="0" lvl="0" indent="0" algn="ctr" defTabSz="2622550">
            <a:lnSpc>
              <a:spcPct val="90000"/>
            </a:lnSpc>
            <a:spcBef>
              <a:spcPct val="0"/>
            </a:spcBef>
            <a:spcAft>
              <a:spcPct val="35000"/>
            </a:spcAft>
            <a:buNone/>
          </a:pPr>
          <a:endParaRPr lang="en-US" sz="5900" kern="1200" dirty="0"/>
        </a:p>
      </dsp:txBody>
      <dsp:txXfrm>
        <a:off x="2840635" y="2124356"/>
        <a:ext cx="2243528" cy="123768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dirty="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dirty="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dirty="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dirty="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dirty="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dirty="0">
              <a:solidFill>
                <a:sysClr val="windowText" lastClr="000000">
                  <a:hueOff val="0"/>
                  <a:satOff val="0"/>
                  <a:lumOff val="0"/>
                  <a:alphaOff val="0"/>
                </a:sysClr>
              </a:solidFill>
              <a:latin typeface="Century Gothic" panose="020B0502020202020204"/>
              <a:ea typeface="+mn-ea"/>
              <a:cs typeface="+mn-cs"/>
            </a:rPr>
            <a:t> </a:t>
          </a:r>
          <a:r>
            <a:rPr lang="en-US" sz="1300" kern="1200" dirty="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dirty="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2</a:t>
          </a:r>
          <a:endParaRPr lang="en-US" sz="1800" kern="1200" dirty="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dirty="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3</a:t>
          </a:r>
          <a:endParaRPr lang="en-US" sz="1800" i="1" kern="1200" dirty="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dirty="0">
              <a:solidFill>
                <a:sysClr val="window" lastClr="FFFFFF"/>
              </a:solidFill>
              <a:latin typeface="Calibri" panose="020F0502020204030204"/>
              <a:ea typeface="+mn-ea"/>
              <a:cs typeface="+mn-cs"/>
            </a:rPr>
            <a:t>SESSION</a:t>
          </a:r>
          <a:br>
            <a:rPr lang="en-US" sz="1800" kern="1200" dirty="0">
              <a:solidFill>
                <a:sysClr val="window" lastClr="FFFFFF"/>
              </a:solidFill>
              <a:latin typeface="Calibri" panose="020F0502020204030204"/>
              <a:ea typeface="+mn-ea"/>
              <a:cs typeface="+mn-cs"/>
            </a:rPr>
          </a:br>
          <a:r>
            <a:rPr lang="en-US" sz="1800" kern="1200" dirty="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dirty="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dirty="0">
              <a:solidFill>
                <a:prstClr val="white"/>
              </a:solidFill>
              <a:latin typeface="Calibri" panose="020F0502020204030204"/>
              <a:ea typeface="+mn-ea"/>
              <a:cs typeface="+mn-cs"/>
            </a:rPr>
            <a:t>SESSION</a:t>
          </a:r>
          <a:br>
            <a:rPr lang="en-US" sz="1800" kern="1200" dirty="0">
              <a:solidFill>
                <a:prstClr val="white"/>
              </a:solidFill>
              <a:latin typeface="Calibri" panose="020F0502020204030204"/>
              <a:ea typeface="+mn-ea"/>
              <a:cs typeface="+mn-cs"/>
            </a:rPr>
          </a:br>
          <a:r>
            <a:rPr lang="en-US" sz="1800" kern="1200" dirty="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email">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dirty="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dirty="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4.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0.5001</cdr:x>
      <cdr:y>0.01515</cdr:y>
    </cdr:from>
    <cdr:to>
      <cdr:x>0.80256</cdr:x>
      <cdr:y>0.07899</cdr:y>
    </cdr:to>
    <cdr:sp macro="" textlink="">
      <cdr:nvSpPr>
        <cdr:cNvPr id="51201" name="Rectangle 2"/>
        <cdr:cNvSpPr>
          <a:spLocks xmlns:a="http://schemas.openxmlformats.org/drawingml/2006/main" noChangeArrowheads="1"/>
        </cdr:cNvSpPr>
      </cdr:nvSpPr>
      <cdr:spPr bwMode="auto">
        <a:xfrm xmlns:a="http://schemas.openxmlformats.org/drawingml/2006/main">
          <a:off x="3802854" y="76200"/>
          <a:ext cx="2299943" cy="321064"/>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Internalizing</a:t>
          </a:r>
        </a:p>
      </cdr:txBody>
    </cdr:sp>
  </cdr:relSizeAnchor>
  <cdr:relSizeAnchor xmlns:cdr="http://schemas.openxmlformats.org/drawingml/2006/chartDrawing">
    <cdr:from>
      <cdr:x>0.14377</cdr:x>
      <cdr:y>0.01269</cdr:y>
    </cdr:from>
    <cdr:to>
      <cdr:x>0.42782</cdr:x>
      <cdr:y>0.09505</cdr:y>
    </cdr:to>
    <cdr:sp macro="" textlink="">
      <cdr:nvSpPr>
        <cdr:cNvPr id="51202" name="Rectangle 3"/>
        <cdr:cNvSpPr>
          <a:spLocks xmlns:a="http://schemas.openxmlformats.org/drawingml/2006/main" noChangeArrowheads="1"/>
        </cdr:cNvSpPr>
      </cdr:nvSpPr>
      <cdr:spPr bwMode="auto">
        <a:xfrm xmlns:a="http://schemas.openxmlformats.org/drawingml/2006/main">
          <a:off x="764589" y="50800"/>
          <a:ext cx="1504288" cy="309067"/>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outerShdw blurRad="40000" dist="23000" dir="5400000" rotWithShape="0">
            <a:srgbClr val="808080">
              <a:alpha val="34999"/>
            </a:srgbClr>
          </a:outerShdw>
        </a:effectLst>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Overflow="clip" wrap="square" lIns="91440" tIns="45720" rIns="91440" bIns="45720" anchor="ctr"/>
        <a:lstStyle xmlns:a="http://schemas.openxmlformats.org/drawingml/2006/main"/>
        <a:p xmlns:a="http://schemas.openxmlformats.org/drawingml/2006/main">
          <a:pPr algn="ctr" rtl="0">
            <a:defRPr sz="1000"/>
          </a:pPr>
          <a:r>
            <a:rPr lang="en-US" sz="1800" b="0" i="0" u="none" strike="noStrike" baseline="0" dirty="0">
              <a:solidFill>
                <a:srgbClr val="000000"/>
              </a:solidFill>
              <a:latin typeface="Times New Roman"/>
              <a:cs typeface="Times New Roman"/>
            </a:rPr>
            <a:t>Externalizing</a:t>
          </a:r>
        </a:p>
      </cdr:txBody>
    </cdr:sp>
  </cdr:relSizeAnchor>
</c:userShapes>
</file>

<file path=ppt/drawings/drawing2.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12/4/2023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12/4/2023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C595BABC-CB0F-4A14-878B-E3946BC1D0DE}" type="slidenum">
              <a:rPr lang="en-US" smtClean="0"/>
              <a:t>1</a:t>
            </a:fld>
            <a:endParaRPr lang="en-US"/>
          </a:p>
        </p:txBody>
      </p:sp>
    </p:spTree>
    <p:extLst>
      <p:ext uri="{BB962C8B-B14F-4D97-AF65-F5344CB8AC3E}">
        <p14:creationId xmlns:p14="http://schemas.microsoft.com/office/powerpoint/2010/main" val="92491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39</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Placeholder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701884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14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748" tIns="46874" rIns="93748" bIns="46874" numCol="1" anchor="t" anchorCtr="0" compatLnSpc="1">
            <a:prstTxWarp prst="textNoShape">
              <a:avLst/>
            </a:prstTxWarp>
          </a:bodyPr>
          <a:lstStyle/>
          <a:p>
            <a:pPr eaLnBrk="1" hangingPunct="1">
              <a:spcBef>
                <a:spcPct val="0"/>
              </a:spcBef>
            </a:pPr>
            <a:endParaRPr lang="en-US">
              <a:latin typeface="Arial" charset="0"/>
            </a:endParaRPr>
          </a:p>
        </p:txBody>
      </p:sp>
      <p:sp>
        <p:nvSpPr>
          <p:cNvPr id="198660" name="Slide Number Placeholder 3"/>
          <p:cNvSpPr txBox="1">
            <a:spLocks noGrp="1"/>
          </p:cNvSpPr>
          <p:nvPr/>
        </p:nvSpPr>
        <p:spPr bwMode="auto">
          <a:xfrm>
            <a:off x="3995217" y="8887265"/>
            <a:ext cx="3056414" cy="4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8" tIns="46874" rIns="93748" bIns="46874" anchor="b"/>
          <a:lstStyle>
            <a:lvl1pPr defTabSz="930275" eaLnBrk="0" hangingPunct="0">
              <a:defRPr>
                <a:solidFill>
                  <a:schemeClr val="tx1"/>
                </a:solidFill>
                <a:latin typeface="Calibri" pitchFamily="34" charset="0"/>
                <a:cs typeface="Arial" charset="0"/>
              </a:defRPr>
            </a:lvl1pPr>
            <a:lvl2pPr marL="742950" indent="-285750" defTabSz="930275" eaLnBrk="0" hangingPunct="0">
              <a:defRPr>
                <a:solidFill>
                  <a:schemeClr val="tx1"/>
                </a:solidFill>
                <a:latin typeface="Calibri" pitchFamily="34" charset="0"/>
                <a:cs typeface="Arial" charset="0"/>
              </a:defRPr>
            </a:lvl2pPr>
            <a:lvl3pPr marL="1143000" indent="-228600" defTabSz="930275" eaLnBrk="0" hangingPunct="0">
              <a:defRPr>
                <a:solidFill>
                  <a:schemeClr val="tx1"/>
                </a:solidFill>
                <a:latin typeface="Calibri" pitchFamily="34" charset="0"/>
                <a:cs typeface="Arial" charset="0"/>
              </a:defRPr>
            </a:lvl3pPr>
            <a:lvl4pPr marL="1600200" indent="-228600" defTabSz="930275" eaLnBrk="0" hangingPunct="0">
              <a:defRPr>
                <a:solidFill>
                  <a:schemeClr val="tx1"/>
                </a:solidFill>
                <a:latin typeface="Calibri" pitchFamily="34" charset="0"/>
                <a:cs typeface="Arial" charset="0"/>
              </a:defRPr>
            </a:lvl4pPr>
            <a:lvl5pPr marL="2057400" indent="-228600" defTabSz="930275" eaLnBrk="0" hangingPunct="0">
              <a:defRPr>
                <a:solidFill>
                  <a:schemeClr val="tx1"/>
                </a:solidFill>
                <a:latin typeface="Calibri" pitchFamily="34" charset="0"/>
                <a:cs typeface="Arial" charset="0"/>
              </a:defRPr>
            </a:lvl5pPr>
            <a:lvl6pPr marL="2514600" indent="-228600" defTabSz="930275" eaLnBrk="0" fontAlgn="base" hangingPunct="0">
              <a:spcBef>
                <a:spcPct val="0"/>
              </a:spcBef>
              <a:spcAft>
                <a:spcPct val="0"/>
              </a:spcAft>
              <a:defRPr>
                <a:solidFill>
                  <a:schemeClr val="tx1"/>
                </a:solidFill>
                <a:latin typeface="Calibri" pitchFamily="34" charset="0"/>
                <a:cs typeface="Arial" charset="0"/>
              </a:defRPr>
            </a:lvl6pPr>
            <a:lvl7pPr marL="2971800" indent="-228600" defTabSz="930275" eaLnBrk="0" fontAlgn="base" hangingPunct="0">
              <a:spcBef>
                <a:spcPct val="0"/>
              </a:spcBef>
              <a:spcAft>
                <a:spcPct val="0"/>
              </a:spcAft>
              <a:defRPr>
                <a:solidFill>
                  <a:schemeClr val="tx1"/>
                </a:solidFill>
                <a:latin typeface="Calibri" pitchFamily="34" charset="0"/>
                <a:cs typeface="Arial" charset="0"/>
              </a:defRPr>
            </a:lvl7pPr>
            <a:lvl8pPr marL="3429000" indent="-228600" defTabSz="930275" eaLnBrk="0" fontAlgn="base" hangingPunct="0">
              <a:spcBef>
                <a:spcPct val="0"/>
              </a:spcBef>
              <a:spcAft>
                <a:spcPct val="0"/>
              </a:spcAft>
              <a:defRPr>
                <a:solidFill>
                  <a:schemeClr val="tx1"/>
                </a:solidFill>
                <a:latin typeface="Calibri" pitchFamily="34" charset="0"/>
                <a:cs typeface="Arial" charset="0"/>
              </a:defRPr>
            </a:lvl8pPr>
            <a:lvl9pPr marL="3886200" indent="-228600" defTabSz="930275"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fld id="{3446FD16-A6AC-4DC0-A0D7-41C19E4EAD68}" type="slidenum">
              <a:rPr lang="en-US" sz="1200">
                <a:solidFill>
                  <a:prstClr val="black"/>
                </a:solidFill>
              </a:rPr>
              <a:pPr algn="r" eaLnBrk="1" hangingPunct="1"/>
              <a:t>47</a:t>
            </a:fld>
            <a:endParaRPr lang="en-US" sz="1200">
              <a:solidFill>
                <a:prstClr val="black"/>
              </a:solidFill>
            </a:endParaRPr>
          </a:p>
        </p:txBody>
      </p:sp>
      <p:sp>
        <p:nvSpPr>
          <p:cNvPr id="2" name="Footer Placeholder 1"/>
          <p:cNvSpPr>
            <a:spLocks noGrp="1"/>
          </p:cNvSpPr>
          <p:nvPr>
            <p:ph type="ftr" sz="quarter" idx="10"/>
          </p:nvPr>
        </p:nvSpPr>
        <p:spPr/>
        <p:txBody>
          <a:bodyPr/>
          <a:lstStyle/>
          <a:p>
            <a:r>
              <a:rPr lang="en-US">
                <a:solidFill>
                  <a:srgbClr val="000000"/>
                </a:solidFill>
              </a:rPr>
              <a:t>Lane and Oakes 2013</a:t>
            </a:r>
          </a:p>
        </p:txBody>
      </p:sp>
    </p:spTree>
    <p:extLst>
      <p:ext uri="{BB962C8B-B14F-4D97-AF65-F5344CB8AC3E}">
        <p14:creationId xmlns:p14="http://schemas.microsoft.com/office/powerpoint/2010/main" val="3125726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5892"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052823EE-5D82-4413-BFEE-C5DD922F2B1E}" type="slidenum">
              <a:rPr lang="en-US" sz="1200">
                <a:solidFill>
                  <a:srgbClr val="000000"/>
                </a:solidFill>
                <a:latin typeface="Calibri" pitchFamily="34" charset="0"/>
              </a:rPr>
              <a:pPr algn="r" eaLnBrk="1" hangingPunct="1"/>
              <a:t>48</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1637989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5892"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052823EE-5D82-4413-BFEE-C5DD922F2B1E}" type="slidenum">
              <a:rPr lang="en-US" sz="1200">
                <a:solidFill>
                  <a:srgbClr val="000000"/>
                </a:solidFill>
                <a:latin typeface="Calibri" pitchFamily="34" charset="0"/>
              </a:rPr>
              <a:pPr algn="r" eaLnBrk="1" hangingPunct="1"/>
              <a:t>49</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459132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lstStyle/>
          <a:p>
            <a:pPr eaLnBrk="1" hangingPunct="1">
              <a:spcBef>
                <a:spcPct val="0"/>
              </a:spcBef>
            </a:pPr>
            <a:endParaRPr lang="en-US" dirty="0">
              <a:latin typeface="Arial" charset="0"/>
            </a:endParaRPr>
          </a:p>
        </p:txBody>
      </p:sp>
      <p:sp>
        <p:nvSpPr>
          <p:cNvPr id="166916" name="Slide Number Placeholder 3"/>
          <p:cNvSpPr txBox="1">
            <a:spLocks noGrp="1"/>
          </p:cNvSpPr>
          <p:nvPr/>
        </p:nvSpPr>
        <p:spPr bwMode="auto">
          <a:xfrm>
            <a:off x="3995465" y="8887930"/>
            <a:ext cx="3056201" cy="46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741" tIns="46871" rIns="93741" bIns="46871" anchor="b"/>
          <a:lstStyle>
            <a:lvl1pPr defTabSz="930275" eaLnBrk="0" hangingPunct="0">
              <a:defRPr>
                <a:solidFill>
                  <a:schemeClr val="tx1"/>
                </a:solidFill>
                <a:latin typeface="Arial" charset="0"/>
              </a:defRPr>
            </a:lvl1pPr>
            <a:lvl2pPr marL="742950" indent="-285750" defTabSz="930275" eaLnBrk="0" hangingPunct="0">
              <a:defRPr>
                <a:solidFill>
                  <a:schemeClr val="tx1"/>
                </a:solidFill>
                <a:latin typeface="Arial" charset="0"/>
              </a:defRPr>
            </a:lvl2pPr>
            <a:lvl3pPr marL="1143000" indent="-228600" defTabSz="930275" eaLnBrk="0" hangingPunct="0">
              <a:defRPr>
                <a:solidFill>
                  <a:schemeClr val="tx1"/>
                </a:solidFill>
                <a:latin typeface="Arial" charset="0"/>
              </a:defRPr>
            </a:lvl3pPr>
            <a:lvl4pPr marL="1600200" indent="-228600" defTabSz="930275" eaLnBrk="0" hangingPunct="0">
              <a:defRPr>
                <a:solidFill>
                  <a:schemeClr val="tx1"/>
                </a:solidFill>
                <a:latin typeface="Arial" charset="0"/>
              </a:defRPr>
            </a:lvl4pPr>
            <a:lvl5pPr marL="2057400" indent="-228600" defTabSz="930275" eaLnBrk="0" hangingPunct="0">
              <a:defRPr>
                <a:solidFill>
                  <a:schemeClr val="tx1"/>
                </a:solidFill>
                <a:latin typeface="Arial" charset="0"/>
              </a:defRPr>
            </a:lvl5pPr>
            <a:lvl6pPr marL="2514600" indent="-228600" defTabSz="930275" eaLnBrk="0" fontAlgn="base" hangingPunct="0">
              <a:spcBef>
                <a:spcPct val="0"/>
              </a:spcBef>
              <a:spcAft>
                <a:spcPct val="0"/>
              </a:spcAft>
              <a:defRPr>
                <a:solidFill>
                  <a:schemeClr val="tx1"/>
                </a:solidFill>
                <a:latin typeface="Arial" charset="0"/>
              </a:defRPr>
            </a:lvl6pPr>
            <a:lvl7pPr marL="2971800" indent="-228600" defTabSz="930275" eaLnBrk="0" fontAlgn="base" hangingPunct="0">
              <a:spcBef>
                <a:spcPct val="0"/>
              </a:spcBef>
              <a:spcAft>
                <a:spcPct val="0"/>
              </a:spcAft>
              <a:defRPr>
                <a:solidFill>
                  <a:schemeClr val="tx1"/>
                </a:solidFill>
                <a:latin typeface="Arial" charset="0"/>
              </a:defRPr>
            </a:lvl7pPr>
            <a:lvl8pPr marL="3429000" indent="-228600" defTabSz="930275" eaLnBrk="0" fontAlgn="base" hangingPunct="0">
              <a:spcBef>
                <a:spcPct val="0"/>
              </a:spcBef>
              <a:spcAft>
                <a:spcPct val="0"/>
              </a:spcAft>
              <a:defRPr>
                <a:solidFill>
                  <a:schemeClr val="tx1"/>
                </a:solidFill>
                <a:latin typeface="Arial" charset="0"/>
              </a:defRPr>
            </a:lvl8pPr>
            <a:lvl9pPr marL="3886200" indent="-228600" defTabSz="930275" eaLnBrk="0" fontAlgn="base" hangingPunct="0">
              <a:spcBef>
                <a:spcPct val="0"/>
              </a:spcBef>
              <a:spcAft>
                <a:spcPct val="0"/>
              </a:spcAft>
              <a:defRPr>
                <a:solidFill>
                  <a:schemeClr val="tx1"/>
                </a:solidFill>
                <a:latin typeface="Arial" charset="0"/>
              </a:defRPr>
            </a:lvl9pPr>
          </a:lstStyle>
          <a:p>
            <a:pPr algn="r" eaLnBrk="1" hangingPunct="1"/>
            <a:fld id="{B41464E6-6485-473C-8F56-86E90E58C858}" type="slidenum">
              <a:rPr lang="en-US" sz="1200">
                <a:solidFill>
                  <a:srgbClr val="000000"/>
                </a:solidFill>
                <a:latin typeface="Calibri" pitchFamily="34" charset="0"/>
              </a:rPr>
              <a:pPr algn="r" eaLnBrk="1" hangingPunct="1"/>
              <a:t>50</a:t>
            </a:fld>
            <a:endParaRPr lang="en-US" sz="1200" dirty="0">
              <a:solidFill>
                <a:srgbClr val="000000"/>
              </a:solidFill>
              <a:latin typeface="Calibri" pitchFamily="34" charset="0"/>
            </a:endParaRPr>
          </a:p>
        </p:txBody>
      </p:sp>
    </p:spTree>
    <p:extLst>
      <p:ext uri="{BB962C8B-B14F-4D97-AF65-F5344CB8AC3E}">
        <p14:creationId xmlns:p14="http://schemas.microsoft.com/office/powerpoint/2010/main" val="887085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54</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55</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56</a:t>
            </a:fld>
            <a:endParaRPr lang="en-US"/>
          </a:p>
        </p:txBody>
      </p:sp>
    </p:spTree>
    <p:extLst>
      <p:ext uri="{BB962C8B-B14F-4D97-AF65-F5344CB8AC3E}">
        <p14:creationId xmlns:p14="http://schemas.microsoft.com/office/powerpoint/2010/main" val="2478305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44729-6D2A-4C3A-B40F-1FCCCA8725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286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p:spPr>
        <p:txBody>
          <a:bodyPr/>
          <a:lstStyle/>
          <a:p>
            <a:pPr defTabSz="984893">
              <a:defRPr/>
            </a:pPr>
            <a:endParaRPr lang="en-US" altLang="en-US" baseline="0" dirty="0"/>
          </a:p>
        </p:txBody>
      </p:sp>
      <p:sp>
        <p:nvSpPr>
          <p:cNvPr id="12292"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DBD5FC-3AD5-4568-BE77-620F009B968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697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60</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447469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61</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3207147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57181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1393858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283">
              <a:defRPr>
                <a:solidFill>
                  <a:schemeClr val="tx1"/>
                </a:solidFill>
                <a:latin typeface="Verdana" panose="020B0604030504040204" pitchFamily="34" charset="0"/>
                <a:ea typeface="MS PGothic" panose="020B0600070205080204" pitchFamily="34" charset="-128"/>
              </a:defRPr>
            </a:lvl1pPr>
            <a:lvl2pPr marL="732962" indent="-281555" defTabSz="901283">
              <a:defRPr>
                <a:solidFill>
                  <a:schemeClr val="tx1"/>
                </a:solidFill>
                <a:latin typeface="Verdana" panose="020B0604030504040204" pitchFamily="34" charset="0"/>
                <a:ea typeface="MS PGothic" panose="020B0600070205080204" pitchFamily="34" charset="-128"/>
              </a:defRPr>
            </a:lvl2pPr>
            <a:lvl3pPr marL="1129281" indent="-224939" defTabSz="901283">
              <a:defRPr>
                <a:solidFill>
                  <a:schemeClr val="tx1"/>
                </a:solidFill>
                <a:latin typeface="Verdana" panose="020B0604030504040204" pitchFamily="34" charset="0"/>
                <a:ea typeface="MS PGothic" panose="020B0600070205080204" pitchFamily="34" charset="-128"/>
              </a:defRPr>
            </a:lvl3pPr>
            <a:lvl4pPr marL="1580688" indent="-224939" defTabSz="901283">
              <a:defRPr>
                <a:solidFill>
                  <a:schemeClr val="tx1"/>
                </a:solidFill>
                <a:latin typeface="Verdana" panose="020B0604030504040204" pitchFamily="34" charset="0"/>
                <a:ea typeface="MS PGothic" panose="020B0600070205080204" pitchFamily="34" charset="-128"/>
              </a:defRPr>
            </a:lvl4pPr>
            <a:lvl5pPr marL="2032094" indent="-224939" defTabSz="901283">
              <a:defRPr>
                <a:solidFill>
                  <a:schemeClr val="tx1"/>
                </a:solidFill>
                <a:latin typeface="Verdana" panose="020B0604030504040204" pitchFamily="34" charset="0"/>
                <a:ea typeface="MS PGothic" panose="020B0600070205080204" pitchFamily="34" charset="-128"/>
              </a:defRPr>
            </a:lvl5pPr>
            <a:lvl6pPr marL="247278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1348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354179"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794874" indent="-224939" defTabSz="901283"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01283" rtl="0" eaLnBrk="0" fontAlgn="base" latinLnBrk="0" hangingPunct="0">
              <a:lnSpc>
                <a:spcPct val="100000"/>
              </a:lnSpc>
              <a:spcBef>
                <a:spcPct val="0"/>
              </a:spcBef>
              <a:spcAft>
                <a:spcPct val="0"/>
              </a:spcAft>
              <a:buClrTx/>
              <a:buSzTx/>
              <a:buFontTx/>
              <a:buNone/>
              <a:tabLst/>
              <a:defRPr/>
            </a:pPr>
            <a:fld id="{2AF95E88-2DF9-4842-A88A-CAF48552B087}" type="slidenum">
              <a:rPr kumimoji="0" lang="en-US" altLang="en-US" sz="13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901283" rtl="0" eaLnBrk="0" fontAlgn="base" latinLnBrk="0" hangingPunct="0">
                <a:lnSpc>
                  <a:spcPct val="100000"/>
                </a:lnSpc>
                <a:spcBef>
                  <a:spcPct val="0"/>
                </a:spcBef>
                <a:spcAft>
                  <a:spcPct val="0"/>
                </a:spcAft>
                <a:buClrTx/>
                <a:buSzTx/>
                <a:buFontTx/>
                <a:buNone/>
                <a:tabLst/>
                <a:defRPr/>
              </a:pPr>
              <a:t>65</a:t>
            </a:fld>
            <a:endParaRPr kumimoji="0" lang="en-US" altLang="en-US" sz="13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
        <p:nvSpPr>
          <p:cNvPr id="2" name="Footer Placeholder 1"/>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Verdana" pitchFamily="34" charset="0"/>
                <a:ea typeface="+mn-ea"/>
                <a:cs typeface="+mn-cs"/>
              </a:rPr>
              <a:t>Lane and Oakes 2013</a:t>
            </a:r>
          </a:p>
        </p:txBody>
      </p:sp>
    </p:spTree>
    <p:extLst>
      <p:ext uri="{BB962C8B-B14F-4D97-AF65-F5344CB8AC3E}">
        <p14:creationId xmlns:p14="http://schemas.microsoft.com/office/powerpoint/2010/main" val="21917071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http://www.pearsonclinical.com/education/products/100001482/basc3-behavioral-and-emotional-screening-system--basc-3-bess.html </a:t>
            </a:r>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3410463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404678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7696624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1539692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9D5D3-2E19-48D7-A2AA-A8BA04DCF754}" type="slidenum">
              <a:rPr lang="en-US" smtClean="0"/>
              <a:t>7</a:t>
            </a:fld>
            <a:endParaRPr lang="en-US"/>
          </a:p>
        </p:txBody>
      </p:sp>
    </p:spTree>
    <p:extLst>
      <p:ext uri="{BB962C8B-B14F-4D97-AF65-F5344CB8AC3E}">
        <p14:creationId xmlns:p14="http://schemas.microsoft.com/office/powerpoint/2010/main" val="2130986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solidFill>
                  <a:prstClr val="black"/>
                </a:solidFill>
              </a:rPr>
              <a:t>Lane and Oakes</a:t>
            </a:r>
          </a:p>
        </p:txBody>
      </p:sp>
      <p:sp>
        <p:nvSpPr>
          <p:cNvPr id="5" name="Slide Number Placeholder 4"/>
          <p:cNvSpPr>
            <a:spLocks noGrp="1"/>
          </p:cNvSpPr>
          <p:nvPr>
            <p:ph type="sldNum" sz="quarter" idx="11"/>
          </p:nvPr>
        </p:nvSpPr>
        <p:spPr/>
        <p:txBody>
          <a:bodyPr/>
          <a:lstStyle/>
          <a:p>
            <a:fld id="{2C598E34-06C9-4575-BF79-5E5F5BE16779}"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360751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C3BB1121-769A-41ED-928C-53AB9EACD28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74</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650398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charset="0"/>
              <a:ea typeface="MS PGothic" charset="-128"/>
            </a:endParaRPr>
          </a:p>
          <a:p>
            <a:endParaRPr lang="en-US" altLang="en-US" dirty="0">
              <a:latin typeface="Calibri" charset="0"/>
              <a:ea typeface="MS PGothic" charset="-128"/>
            </a:endParaRPr>
          </a:p>
        </p:txBody>
      </p:sp>
    </p:spTree>
    <p:extLst>
      <p:ext uri="{BB962C8B-B14F-4D97-AF65-F5344CB8AC3E}">
        <p14:creationId xmlns:p14="http://schemas.microsoft.com/office/powerpoint/2010/main" val="54408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83</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90</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revisit at the end </a:t>
            </a:r>
          </a:p>
        </p:txBody>
      </p:sp>
      <p:sp>
        <p:nvSpPr>
          <p:cNvPr id="4" name="Slide Number Placeholder 3"/>
          <p:cNvSpPr>
            <a:spLocks noGrp="1"/>
          </p:cNvSpPr>
          <p:nvPr>
            <p:ph type="sldNum" sz="quarter" idx="5"/>
          </p:nvPr>
        </p:nvSpPr>
        <p:spPr/>
        <p:txBody>
          <a:bodyPr/>
          <a:lstStyle/>
          <a:p>
            <a:fld id="{58D11C9F-81FA-4052-9B37-1EF4A4EF7E85}" type="slidenum">
              <a:rPr lang="en-US" smtClean="0"/>
              <a:t>91</a:t>
            </a:fld>
            <a:endParaRPr lang="en-US"/>
          </a:p>
        </p:txBody>
      </p:sp>
    </p:spTree>
    <p:extLst>
      <p:ext uri="{BB962C8B-B14F-4D97-AF65-F5344CB8AC3E}">
        <p14:creationId xmlns:p14="http://schemas.microsoft.com/office/powerpoint/2010/main" val="2825988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9D5D3-2E19-48D7-A2AA-A8BA04DCF754}" type="slidenum">
              <a:rPr lang="en-US" smtClean="0"/>
              <a:t>92</a:t>
            </a:fld>
            <a:endParaRPr lang="en-US"/>
          </a:p>
        </p:txBody>
      </p:sp>
    </p:spTree>
    <p:extLst>
      <p:ext uri="{BB962C8B-B14F-4D97-AF65-F5344CB8AC3E}">
        <p14:creationId xmlns:p14="http://schemas.microsoft.com/office/powerpoint/2010/main" val="2998129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9D5D3-2E19-48D7-A2AA-A8BA04DCF754}" type="slidenum">
              <a:rPr lang="en-US" smtClean="0"/>
              <a:t>93</a:t>
            </a:fld>
            <a:endParaRPr lang="en-US"/>
          </a:p>
        </p:txBody>
      </p:sp>
    </p:spTree>
    <p:extLst>
      <p:ext uri="{BB962C8B-B14F-4D97-AF65-F5344CB8AC3E}">
        <p14:creationId xmlns:p14="http://schemas.microsoft.com/office/powerpoint/2010/main" val="4102133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2140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A97D0D-5178-4F57-BFD7-EC7A657727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41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DA97D0D-5178-4F57-BFD7-EC7A65772746}" type="slidenum">
              <a:rPr lang="en-US" smtClean="0"/>
              <a:t>96</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97</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102</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dirty="0"/>
              <a:t>Citation: Lane, K.L., &amp;</a:t>
            </a:r>
            <a:r>
              <a:rPr lang="en-US" baseline="0" dirty="0"/>
              <a:t> Oakes, W. P. (2012). </a:t>
            </a:r>
            <a:r>
              <a:rPr lang="en-US" dirty="0"/>
              <a:t>Identifying Students for Secondary and Tertiary Prevention Efforts: How do we determine which students have Tier 2 and Tier 3 needs? </a:t>
            </a:r>
            <a:r>
              <a:rPr lang="en-US" i="1" dirty="0"/>
              <a:t>In preparation.</a:t>
            </a:r>
            <a:endParaRPr lang="en-US" dirty="0"/>
          </a:p>
          <a:p>
            <a:endParaRPr lang="en-US" dirty="0"/>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103</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972279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104</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105</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109</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110</a:t>
            </a:fld>
            <a:endParaRPr lang="en-US">
              <a:solidFill>
                <a:prstClr val="black"/>
              </a:solidFill>
              <a:latin typeface="Calibri" pitchFamily="34" charset="0"/>
            </a:endParaRPr>
          </a:p>
        </p:txBody>
      </p:sp>
    </p:spTree>
    <p:extLst>
      <p:ext uri="{BB962C8B-B14F-4D97-AF65-F5344CB8AC3E}">
        <p14:creationId xmlns:p14="http://schemas.microsoft.com/office/powerpoint/2010/main" val="573600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111</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047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114</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116</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dirty="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F127-1D0D-6247-80F8-8470AD18E0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780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F8F4C2-8D1B-4152-9155-7910E1606850}" type="slidenum">
              <a:rPr lang="en-US" smtClean="0"/>
              <a:t>128</a:t>
            </a:fld>
            <a:endParaRPr lang="en-US"/>
          </a:p>
        </p:txBody>
      </p:sp>
    </p:spTree>
    <p:extLst>
      <p:ext uri="{BB962C8B-B14F-4D97-AF65-F5344CB8AC3E}">
        <p14:creationId xmlns:p14="http://schemas.microsoft.com/office/powerpoint/2010/main" val="14538247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33688907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1131652-EFA5-43B9-8A91-8C89FC3BF3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4119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131</a:t>
            </a:fld>
            <a:endParaRPr lang="en-US"/>
          </a:p>
        </p:txBody>
      </p:sp>
    </p:spTree>
    <p:extLst>
      <p:ext uri="{BB962C8B-B14F-4D97-AF65-F5344CB8AC3E}">
        <p14:creationId xmlns:p14="http://schemas.microsoft.com/office/powerpoint/2010/main" val="25618726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132</a:t>
            </a:fld>
            <a:endParaRPr lang="en-US"/>
          </a:p>
        </p:txBody>
      </p:sp>
    </p:spTree>
    <p:extLst>
      <p:ext uri="{BB962C8B-B14F-4D97-AF65-F5344CB8AC3E}">
        <p14:creationId xmlns:p14="http://schemas.microsoft.com/office/powerpoint/2010/main" val="29416709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A44729-6D2A-4C3A-B40F-1FCCCA8725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286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328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9D5D3-2E19-48D7-A2AA-A8BA04DCF7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1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395288" y="692150"/>
            <a:ext cx="6072187" cy="3416300"/>
          </a:xfrm>
          <a:ln/>
        </p:spPr>
      </p:sp>
      <p:sp>
        <p:nvSpPr>
          <p:cNvPr id="124931" name="Notes Placeholder 2"/>
          <p:cNvSpPr>
            <a:spLocks noGrp="1"/>
          </p:cNvSpPr>
          <p:nvPr>
            <p:ph type="body" idx="1"/>
          </p:nvPr>
        </p:nvSpPr>
        <p:spPr>
          <a:xfrm>
            <a:off x="912813" y="4344988"/>
            <a:ext cx="5032375" cy="41132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5" tIns="45191" rIns="91995" bIns="45191"/>
          <a:lstStyle/>
          <a:p>
            <a:endParaRPr lang="en-US" altLang="en-US"/>
          </a:p>
        </p:txBody>
      </p:sp>
      <p:sp>
        <p:nvSpPr>
          <p:cNvPr id="2" name="Footer Placeholder 1"/>
          <p:cNvSpPr>
            <a:spLocks noGrp="1"/>
          </p:cNvSpPr>
          <p:nvPr>
            <p:ph type="ftr" sz="quarter" idx="4"/>
          </p:nvPr>
        </p:nvSpPr>
        <p:spPr/>
        <p:txBody>
          <a:bodyPr/>
          <a:lstStyle/>
          <a:p>
            <a:pPr>
              <a:defRPr/>
            </a:pPr>
            <a:r>
              <a:rPr lang="en-US"/>
              <a:t>Lane and Oakes 2013</a:t>
            </a:r>
          </a:p>
        </p:txBody>
      </p:sp>
    </p:spTree>
    <p:extLst>
      <p:ext uri="{BB962C8B-B14F-4D97-AF65-F5344CB8AC3E}">
        <p14:creationId xmlns:p14="http://schemas.microsoft.com/office/powerpoint/2010/main" val="296230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latin typeface="Calibri" charset="0"/>
              <a:ea typeface="MS PGothic" charset="-128"/>
            </a:endParaRPr>
          </a:p>
        </p:txBody>
      </p:sp>
    </p:spTree>
    <p:extLst>
      <p:ext uri="{BB962C8B-B14F-4D97-AF65-F5344CB8AC3E}">
        <p14:creationId xmlns:p14="http://schemas.microsoft.com/office/powerpoint/2010/main" val="230074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495659367"/>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486548381"/>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755913660"/>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12/4/2023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070466315"/>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12/4/2023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141002422"/>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12/4/2023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24760490"/>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12/4/2023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440485700"/>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12/4/2023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934652265"/>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12/4/2023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125950015"/>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62418142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485702576"/>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12/4/2023</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490527846"/>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12/4/2023</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4001364467"/>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12/4/2023</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604764436"/>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978694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19426974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24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12/4/2023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12/4/2023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12/4/2023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12/4/2023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12/4/2023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12/4/2023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email">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12/4/2023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12/4/2023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12/4/2023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12/4/2023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12/4/2023</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12/4/2023</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12/4/2023</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64790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12/4/2023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8695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039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2852279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857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948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B2DC11-DD4D-3344-9EAB-425775B559C7}"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643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B2DC11-DD4D-3344-9EAB-425775B559C7}"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9312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B2DC11-DD4D-3344-9EAB-425775B559C7}"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5987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24407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email">
            <a:alphaModFix amt="30000"/>
            <a:extLst>
              <a:ext uri="{28A0092B-C50C-407E-A947-70E740481C1C}">
                <a14:useLocalDpi xmlns:a14="http://schemas.microsoft.com/office/drawing/2010/main"/>
              </a:ext>
            </a:extLst>
          </a:blip>
          <a:srcRect/>
          <a:stretch/>
        </p:blipFill>
        <p:spPr>
          <a:xfrm>
            <a:off x="10871236" y="5592467"/>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5417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3500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9366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0999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4</a:t>
            </a:r>
            <a:r>
              <a:rPr kumimoji="0" lang="en-US" sz="1200" b="0" i="0" u="none" strike="noStrike" kern="0" cap="none" spc="0" normalizeH="0" baseline="30000" noProof="0" dirty="0">
                <a:ln>
                  <a:noFill/>
                </a:ln>
                <a:solidFill>
                  <a:prstClr val="black"/>
                </a:solidFill>
                <a:effectLst/>
                <a:uLnTx/>
                <a:uFillTx/>
                <a:latin typeface="Calibri" panose="020F0502020204030204"/>
              </a:rPr>
              <a:t>th</a:t>
            </a:r>
            <a:r>
              <a:rPr kumimoji="0" lang="en-US" sz="1200" b="0" i="0" u="none" strike="noStrike" kern="0" cap="none" spc="0" normalizeH="0" baseline="0" noProof="0" dirty="0">
                <a:ln>
                  <a:noFill/>
                </a:ln>
                <a:solidFill>
                  <a:prstClr val="black"/>
                </a:solidFill>
                <a:effectLst/>
                <a:uLnTx/>
                <a:uFillTx/>
                <a:latin typeface="Calibri" panose="020F0502020204030204"/>
              </a:rPr>
              <a:t> Monday – 3</a:t>
            </a:r>
            <a:r>
              <a:rPr kumimoji="0" lang="en-US" sz="1200" b="0" i="0" u="none" strike="noStrike" kern="0" cap="none" spc="0" normalizeH="0" baseline="30000" noProof="0" dirty="0">
                <a:ln>
                  <a:noFill/>
                </a:ln>
                <a:solidFill>
                  <a:prstClr val="black"/>
                </a:solidFill>
                <a:effectLst/>
                <a:uLnTx/>
                <a:uFillTx/>
                <a:latin typeface="Calibri" panose="020F0502020204030204"/>
              </a:rPr>
              <a:t>rd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Monday – 2</a:t>
            </a:r>
            <a:r>
              <a:rPr kumimoji="0" lang="en-US" sz="1200" b="0" i="0" u="none" strike="noStrike" kern="0" cap="none" spc="0" normalizeH="0" baseline="30000" noProof="0" dirty="0">
                <a:ln>
                  <a:noFill/>
                </a:ln>
                <a:solidFill>
                  <a:prstClr val="black"/>
                </a:solidFill>
                <a:effectLst/>
                <a:uLnTx/>
                <a:uFillTx/>
                <a:latin typeface="Calibri" panose="020F0502020204030204"/>
              </a:rPr>
              <a:t>nd</a:t>
            </a:r>
            <a:r>
              <a:rPr kumimoji="0" lang="en-US" sz="1200" b="0" i="0" u="none" strike="noStrike" kern="0" cap="none" spc="0" normalizeH="0" baseline="0" noProof="0" dirty="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dirty="0">
                <a:solidFill>
                  <a:prstClr val="black"/>
                </a:solidFill>
                <a:latin typeface="Calibri" panose="020F0502020204030204"/>
              </a:rPr>
              <a:t>Ci3T </a:t>
            </a:r>
            <a:r>
              <a:rPr lang="en-US" sz="4800" b="1" cap="small" dirty="0">
                <a:ln w="3175">
                  <a:solidFill>
                    <a:prstClr val="black"/>
                  </a:solidFill>
                </a:ln>
                <a:solidFill>
                  <a:srgbClr val="4472C4"/>
                </a:solidFill>
                <a:latin typeface="Calibri" panose="020F0502020204030204"/>
              </a:rPr>
              <a:t>IMPLEMENTATION</a:t>
            </a:r>
            <a:br>
              <a:rPr lang="en-US" sz="4800" dirty="0">
                <a:solidFill>
                  <a:prstClr val="black"/>
                </a:solidFill>
                <a:latin typeface="Calibri" panose="020F0502020204030204"/>
              </a:rPr>
            </a:br>
            <a:r>
              <a:rPr lang="en-US" sz="4800" dirty="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dirty="0">
                <a:ln>
                  <a:noFill/>
                </a:ln>
                <a:solidFill>
                  <a:prstClr val="black"/>
                </a:solidFill>
                <a:effectLst/>
                <a:uLnTx/>
                <a:uFillTx/>
                <a:latin typeface="Calibri" panose="020F0502020204030204"/>
              </a:rPr>
              <a:t>__(2 </a:t>
            </a:r>
            <a:r>
              <a:rPr kumimoji="0" lang="en-US" sz="1200" b="0" i="0" u="sng" strike="noStrike" kern="0" cap="none" spc="0" normalizeH="0" baseline="0" noProof="0" dirty="0" err="1">
                <a:ln>
                  <a:noFill/>
                </a:ln>
                <a:solidFill>
                  <a:prstClr val="black"/>
                </a:solidFill>
                <a:effectLst/>
                <a:uLnTx/>
                <a:uFillTx/>
                <a:latin typeface="Calibri" panose="020F0502020204030204"/>
              </a:rPr>
              <a:t>wks</a:t>
            </a:r>
            <a:r>
              <a:rPr kumimoji="0" lang="en-US" sz="1200" b="0" i="0" u="sng" strike="noStrike" kern="0" cap="none" spc="0" normalizeH="0" baseline="0" noProof="0" dirty="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259505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8912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98764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359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67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77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dirty="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634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Fall T.I. Window (4 </a:t>
            </a:r>
            <a:r>
              <a:rPr lang="en-US" sz="1200" u="sng" dirty="0" err="1"/>
              <a:t>wks</a:t>
            </a:r>
            <a:r>
              <a:rPr lang="en-US" sz="1200" u="sng" dirty="0"/>
              <a:t>)</a:t>
            </a:r>
          </a:p>
          <a:p>
            <a:pPr>
              <a:lnSpc>
                <a:spcPct val="80000"/>
              </a:lnSpc>
              <a:tabLst>
                <a:tab pos="458788" algn="ctr"/>
                <a:tab pos="1257300" algn="ctr"/>
              </a:tabLst>
            </a:pPr>
            <a:r>
              <a:rPr lang="en-US" sz="1200" dirty="0"/>
              <a:t>	October	November</a:t>
            </a:r>
          </a:p>
          <a:p>
            <a:pPr algn="ctr">
              <a:lnSpc>
                <a:spcPct val="80000"/>
              </a:lnSpc>
            </a:pPr>
            <a:r>
              <a:rPr lang="en-US" sz="1200" dirty="0"/>
              <a:t>4</a:t>
            </a:r>
            <a:r>
              <a:rPr lang="en-US" sz="1200" baseline="30000" dirty="0"/>
              <a:t>th</a:t>
            </a:r>
            <a:r>
              <a:rPr lang="en-US" sz="1200" dirty="0"/>
              <a:t> Monday – 3</a:t>
            </a:r>
            <a:r>
              <a:rPr lang="en-US" sz="1200" baseline="30000" dirty="0"/>
              <a:t>rd</a:t>
            </a:r>
            <a:r>
              <a:rPr lang="en-US" sz="1200" dirty="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dirty="0"/>
              <a:t>Spring T.I. Window (4 </a:t>
            </a:r>
            <a:r>
              <a:rPr lang="en-US" sz="1200" u="sng" dirty="0" err="1"/>
              <a:t>wks</a:t>
            </a:r>
            <a:r>
              <a:rPr lang="en-US" sz="1200" u="sng" dirty="0"/>
              <a:t>)</a:t>
            </a:r>
          </a:p>
          <a:p>
            <a:pPr>
              <a:lnSpc>
                <a:spcPct val="80000"/>
              </a:lnSpc>
              <a:tabLst>
                <a:tab pos="458788" algn="ctr"/>
                <a:tab pos="1257300" algn="ctr"/>
              </a:tabLst>
            </a:pPr>
            <a:r>
              <a:rPr lang="en-US" sz="1200" dirty="0"/>
              <a:t>	February	March</a:t>
            </a:r>
          </a:p>
          <a:p>
            <a:pPr algn="ctr">
              <a:lnSpc>
                <a:spcPct val="80000"/>
              </a:lnSpc>
            </a:pPr>
            <a:r>
              <a:rPr lang="en-US" sz="1200" dirty="0"/>
              <a:t>2</a:t>
            </a:r>
            <a:r>
              <a:rPr lang="en-US" sz="1200" baseline="30000" dirty="0"/>
              <a:t>nd</a:t>
            </a:r>
            <a:r>
              <a:rPr lang="en-US" sz="1200" dirty="0"/>
              <a:t> Monday – 2</a:t>
            </a:r>
            <a:r>
              <a:rPr lang="en-US" sz="1200" baseline="30000" dirty="0"/>
              <a:t>nd</a:t>
            </a:r>
            <a:r>
              <a:rPr lang="en-US" sz="1200" dirty="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168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167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7650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B2DC11-DD4D-3344-9EAB-425775B559C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6878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t>Photos, illustrations, videos, music, and more </a:t>
            </a:r>
            <a:r>
              <a:rPr lang="en-US" sz="1600" dirty="0">
                <a:hlinkClick r:id="rId2"/>
              </a:rPr>
              <a:t>https://pixabay.com</a:t>
            </a:r>
            <a:r>
              <a:rPr lang="en-US" sz="1600" dirty="0"/>
              <a:t> </a:t>
            </a:r>
          </a:p>
          <a:p>
            <a:pPr marL="285750" lvl="0" indent="-285750">
              <a:buFont typeface="Arial" panose="020B0604020202020204" pitchFamily="34" charset="0"/>
              <a:buChar char="•"/>
            </a:pPr>
            <a:r>
              <a:rPr lang="en-US" sz="1600" dirty="0"/>
              <a:t>Photos </a:t>
            </a:r>
            <a:r>
              <a:rPr lang="en-US" sz="1600" dirty="0">
                <a:hlinkClick r:id="rId3"/>
              </a:rPr>
              <a:t>https://unsplash.com</a:t>
            </a:r>
            <a:r>
              <a:rPr lang="en-US" sz="1600" dirty="0"/>
              <a:t> </a:t>
            </a:r>
          </a:p>
          <a:p>
            <a:pPr marL="285750" lvl="0" indent="-285750">
              <a:buFont typeface="Arial" panose="020B0604020202020204" pitchFamily="34" charset="0"/>
              <a:buChar char="•"/>
            </a:pPr>
            <a:r>
              <a:rPr lang="en-US" sz="1600" dirty="0"/>
              <a:t>Illustrations </a:t>
            </a:r>
            <a:r>
              <a:rPr lang="en-US" sz="1600" dirty="0">
                <a:hlinkClick r:id="rId4"/>
              </a:rPr>
              <a:t>https://lukaszadam.com/illustrations</a:t>
            </a:r>
            <a:r>
              <a:rPr lang="en-US" sz="1600" dirty="0"/>
              <a:t> </a:t>
            </a:r>
          </a:p>
          <a:p>
            <a:pPr marL="285750" lvl="0" indent="-285750">
              <a:buFont typeface="Arial" panose="020B0604020202020204" pitchFamily="34" charset="0"/>
              <a:buChar char="•"/>
            </a:pPr>
            <a:r>
              <a:rPr lang="en-US" sz="1600" dirty="0"/>
              <a:t>Black Illustrations </a:t>
            </a:r>
            <a:r>
              <a:rPr lang="en-US" sz="1600" dirty="0">
                <a:hlinkClick r:id="rId5"/>
              </a:rPr>
              <a:t>https://www.blackillustrations.com</a:t>
            </a:r>
            <a:r>
              <a:rPr lang="en-US" sz="1600" dirty="0"/>
              <a:t> </a:t>
            </a:r>
          </a:p>
          <a:p>
            <a:pPr marL="285750" lvl="0" indent="-285750">
              <a:buFont typeface="Arial" panose="020B0604020202020204" pitchFamily="34" charset="0"/>
              <a:buChar char="•"/>
            </a:pPr>
            <a:r>
              <a:rPr lang="en-US" sz="1600" dirty="0" err="1"/>
              <a:t>Humaaans</a:t>
            </a:r>
            <a:r>
              <a:rPr lang="en-US" sz="1600" dirty="0"/>
              <a:t> </a:t>
            </a:r>
            <a:r>
              <a:rPr lang="en-US" sz="1600" dirty="0">
                <a:hlinkClick r:id="rId6"/>
              </a:rPr>
              <a:t>https://www.humaaans.com/</a:t>
            </a:r>
            <a:r>
              <a:rPr lang="en-US" sz="1600" dirty="0"/>
              <a:t> </a:t>
            </a:r>
          </a:p>
          <a:p>
            <a:pPr marL="285750" lvl="0" indent="-285750">
              <a:buFont typeface="Arial" panose="020B0604020202020204" pitchFamily="34" charset="0"/>
              <a:buChar char="•"/>
            </a:pPr>
            <a:r>
              <a:rPr lang="en-US" sz="1600" dirty="0" err="1"/>
              <a:t>Drawkit</a:t>
            </a:r>
            <a:r>
              <a:rPr lang="en-US" sz="1600" dirty="0"/>
              <a:t> illustrations and icons </a:t>
            </a:r>
            <a:r>
              <a:rPr lang="en-US" sz="1600" dirty="0">
                <a:hlinkClick r:id="rId7"/>
              </a:rPr>
              <a:t>https://www.drawkit.io/</a:t>
            </a:r>
            <a:r>
              <a:rPr lang="en-US" sz="1600" dirty="0"/>
              <a:t> </a:t>
            </a:r>
          </a:p>
          <a:p>
            <a:pPr marL="285750" lvl="0" indent="-285750">
              <a:buFont typeface="Arial" panose="020B0604020202020204" pitchFamily="34" charset="0"/>
              <a:buChar char="•"/>
            </a:pPr>
            <a:r>
              <a:rPr lang="en-US" sz="1600" dirty="0"/>
              <a:t>Open Doodles sketched illustrations </a:t>
            </a:r>
            <a:r>
              <a:rPr lang="en-US" sz="1600" dirty="0">
                <a:hlinkClick r:id="rId8"/>
              </a:rPr>
              <a:t>https://opendoodles.com</a:t>
            </a:r>
            <a:r>
              <a:rPr lang="en-US" sz="1600" dirty="0"/>
              <a:t> </a:t>
            </a:r>
          </a:p>
          <a:p>
            <a:pPr marL="285750" lvl="0" indent="-285750">
              <a:buFont typeface="Arial" panose="020B0604020202020204" pitchFamily="34" charset="0"/>
              <a:buChar char="•"/>
            </a:pPr>
            <a:r>
              <a:rPr lang="en-US" sz="1600" dirty="0"/>
              <a:t>Absurd Design (attribution link required) </a:t>
            </a:r>
            <a:r>
              <a:rPr lang="en-US" sz="1600" dirty="0">
                <a:hlinkClick r:id="rId9"/>
              </a:rPr>
              <a:t>https://absurd.design</a:t>
            </a:r>
            <a:r>
              <a:rPr lang="en-US" sz="1600" dirty="0"/>
              <a:t> </a:t>
            </a:r>
          </a:p>
          <a:p>
            <a:pPr marL="285750" lvl="0" indent="-285750">
              <a:buFont typeface="Arial" panose="020B0604020202020204" pitchFamily="34" charset="0"/>
              <a:buChar char="•"/>
            </a:pPr>
            <a:r>
              <a:rPr lang="en-US" sz="1600" dirty="0" err="1"/>
              <a:t>freepik</a:t>
            </a:r>
            <a:r>
              <a:rPr lang="en-US" sz="1600" dirty="0"/>
              <a:t> and icons (attribution link required) </a:t>
            </a:r>
            <a:r>
              <a:rPr lang="en-US" sz="1600" dirty="0">
                <a:hlinkClick r:id="rId10"/>
              </a:rPr>
              <a:t>https://freepik.com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1"/>
              </a:rPr>
              <a:t>https://www.flaticon.com</a:t>
            </a:r>
            <a:r>
              <a:rPr lang="en-US" sz="1600" dirty="0"/>
              <a:t> </a:t>
            </a:r>
          </a:p>
          <a:p>
            <a:pPr marL="285750" lvl="0" indent="-285750">
              <a:buFont typeface="Arial" panose="020B0604020202020204" pitchFamily="34" charset="0"/>
              <a:buChar char="•"/>
            </a:pPr>
            <a:r>
              <a:rPr lang="en-US" sz="1600" dirty="0"/>
              <a:t>Icons (free account and attribution link required) </a:t>
            </a:r>
            <a:r>
              <a:rPr lang="en-US" sz="1600" dirty="0">
                <a:hlinkClick r:id="rId12"/>
              </a:rPr>
              <a:t>https://thenounproject.com</a:t>
            </a:r>
            <a:r>
              <a:rPr lang="en-US" sz="1600" dirty="0"/>
              <a:t> </a:t>
            </a:r>
          </a:p>
          <a:p>
            <a:pPr marL="742950" lvl="1" indent="-285750">
              <a:buFont typeface="Courier New" panose="02070309020205020404" pitchFamily="49" charset="0"/>
              <a:buChar char="o"/>
            </a:pPr>
            <a:r>
              <a:rPr lang="en-US" sz="1600" i="1" dirty="0"/>
              <a:t>…or use Mark Buckman’s paid account with no attribution required</a:t>
            </a:r>
          </a:p>
          <a:p>
            <a:pPr marL="285750" lvl="0" indent="-285750">
              <a:buFont typeface="Arial" panose="020B0604020202020204" pitchFamily="34" charset="0"/>
              <a:buChar char="•"/>
            </a:pPr>
            <a:r>
              <a:rPr lang="en-US" sz="1600" dirty="0"/>
              <a:t>Icons (attribution link required) </a:t>
            </a:r>
            <a:r>
              <a:rPr lang="en-US" sz="1600" dirty="0">
                <a:hlinkClick r:id="rId13"/>
              </a:rPr>
              <a:t>https://www.iconfinder.com/free_icons</a:t>
            </a:r>
            <a:endParaRPr lang="en-US" sz="160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Stock photos </a:t>
            </a:r>
            <a:r>
              <a:rPr lang="en-US" sz="1600" dirty="0">
                <a:hlinkClick r:id="rId14"/>
              </a:rPr>
              <a:t>https://www.pexels.com/</a:t>
            </a:r>
            <a:endParaRPr lang="en-US" sz="1600" dirty="0"/>
          </a:p>
          <a:p>
            <a:pPr marL="285750" lvl="0" indent="-285750">
              <a:buFont typeface="Arial" panose="020B0604020202020204" pitchFamily="34" charset="0"/>
              <a:buChar char="•"/>
            </a:pPr>
            <a:r>
              <a:rPr lang="en-US" sz="1600" dirty="0"/>
              <a:t>21 free stock photo sites </a:t>
            </a:r>
            <a:r>
              <a:rPr lang="en-US" sz="1600" dirty="0">
                <a:hlinkClick r:id="rId15"/>
              </a:rPr>
              <a:t>https://blog.snappa.com/free-stock-photos/</a:t>
            </a:r>
            <a:r>
              <a:rPr lang="en-US" sz="1600" dirty="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dirty="0"/>
              <a:t>Infographic maker:</a:t>
            </a:r>
          </a:p>
          <a:p>
            <a:pPr marL="285750" indent="-285750">
              <a:buFont typeface="Arial" panose="020B0604020202020204" pitchFamily="34" charset="0"/>
              <a:buChar char="•"/>
            </a:pPr>
            <a:r>
              <a:rPr lang="en-US" sz="1600" dirty="0">
                <a:hlinkClick r:id="rId16"/>
              </a:rPr>
              <a:t>https://www.canva.com</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Creative Commons Licenses</a:t>
            </a:r>
          </a:p>
          <a:p>
            <a:pPr marL="285750" indent="-285750">
              <a:buFont typeface="Arial" panose="020B0604020202020204" pitchFamily="34" charset="0"/>
              <a:buChar char="•"/>
            </a:pPr>
            <a:r>
              <a:rPr lang="en-US" sz="1600" dirty="0">
                <a:hlinkClick r:id="rId17"/>
              </a:rPr>
              <a:t>https://creativecommons.org/licenses/</a:t>
            </a:r>
            <a:r>
              <a:rPr lang="en-US" sz="1600" dirty="0"/>
              <a:t> </a:t>
            </a:r>
          </a:p>
          <a:p>
            <a:pPr marL="0" indent="0">
              <a:buFont typeface="Arial" panose="020B0604020202020204" pitchFamily="34" charset="0"/>
              <a:buNone/>
            </a:pPr>
            <a:endParaRPr lang="en-US" sz="1600" dirty="0"/>
          </a:p>
          <a:p>
            <a:pPr marL="0" indent="0">
              <a:buFont typeface="Arial" panose="020B0604020202020204" pitchFamily="34" charset="0"/>
              <a:buNone/>
            </a:pPr>
            <a:r>
              <a:rPr lang="en-US" sz="1600" dirty="0"/>
              <a:t>Impressive/inspirational PowerPoint Examples</a:t>
            </a:r>
          </a:p>
          <a:p>
            <a:pPr marL="285750" indent="-285750">
              <a:buFont typeface="Arial" panose="020B0604020202020204" pitchFamily="34" charset="0"/>
              <a:buChar char="•"/>
            </a:pPr>
            <a:r>
              <a:rPr lang="en-US" sz="1600" dirty="0">
                <a:hlinkClick r:id="rId18"/>
              </a:rPr>
              <a:t>https://24slides.com/presentation-examples</a:t>
            </a:r>
            <a:r>
              <a:rPr lang="en-US" sz="1600" dirty="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dirty="0">
                <a:solidFill>
                  <a:schemeClr val="tx2"/>
                </a:solidFill>
                <a:latin typeface="+mj-lt"/>
              </a:rPr>
              <a:t>Resources (free for commercial use)</a:t>
            </a:r>
          </a:p>
        </p:txBody>
      </p:sp>
    </p:spTree>
    <p:extLst>
      <p:ext uri="{BB962C8B-B14F-4D97-AF65-F5344CB8AC3E}">
        <p14:creationId xmlns:p14="http://schemas.microsoft.com/office/powerpoint/2010/main" val="91176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93300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endParaRPr kumimoji="0" lang="en-US" sz="3600" b="0" i="0" u="none" strike="noStrike" kern="1200" cap="none" spc="0" normalizeH="0" baseline="0" noProof="0" dirty="0">
              <a:ln>
                <a:noFill/>
              </a:ln>
              <a:solidFill>
                <a:sysClr val="windowText" lastClr="000000"/>
              </a:solidFill>
              <a:effectLst/>
              <a:uLnTx/>
              <a:uFillTx/>
              <a:latin typeface="Calibri" charset="0"/>
              <a:ea typeface="Calibri" charset="0"/>
              <a:cs typeface="Calibri" charset="0"/>
            </a:endParaRP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dirty="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65343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dirty="0"/>
          </a:p>
        </p:txBody>
      </p:sp>
    </p:spTree>
    <p:extLst>
      <p:ext uri="{BB962C8B-B14F-4D97-AF65-F5344CB8AC3E}">
        <p14:creationId xmlns:p14="http://schemas.microsoft.com/office/powerpoint/2010/main" val="31532753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2887937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47458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188187268"/>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22560506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086815853"/>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0532778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12/4/2023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592958536"/>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12/4/2023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2563254431"/>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12/4/2023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08275116"/>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12/4/2023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395653103"/>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12/4/2023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196939414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12/4/2023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113885449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285912615"/>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12/4/2023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408543676"/>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12/4/2023</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704990130"/>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12/4/2023</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790428993"/>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12/4/2023</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077098397"/>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2733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8805017"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914401" y="3584946"/>
            <a:ext cx="88050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077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4009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04870"/>
            <a:ext cx="8887567" cy="2084594"/>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888756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908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3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584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274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7828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2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31" name="Straight Connector 3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Reduce Harm</a:t>
            </a:r>
          </a:p>
          <a:p>
            <a:pPr eaLnBrk="1" hangingPunct="1"/>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36"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sz="1800" b="1" u="sng">
                <a:solidFill>
                  <a:srgbClr val="E7E6E6"/>
                </a:solidFill>
                <a:cs typeface="Arial" charset="0"/>
              </a:rPr>
              <a:t>Goal: Reverse Harm</a:t>
            </a:r>
          </a:p>
          <a:p>
            <a:pPr eaLnBrk="1" hangingPunct="1"/>
            <a:r>
              <a:rPr lang="en-US" sz="1800" b="1">
                <a:solidFill>
                  <a:prstClr val="white"/>
                </a:solidFill>
                <a:cs typeface="Arial" charset="0"/>
              </a:rPr>
              <a:t>Specialized group systems </a:t>
            </a:r>
          </a:p>
          <a:p>
            <a:pPr eaLnBrk="1" hangingPunct="1"/>
            <a:r>
              <a:rPr lang="en-US" sz="1800" b="1">
                <a:solidFill>
                  <a:prstClr val="white"/>
                </a:solidFill>
                <a:cs typeface="Arial" charset="0"/>
              </a:rPr>
              <a:t>for students at risk</a:t>
            </a:r>
            <a:endParaRPr lang="en-US" sz="1800">
              <a:solidFill>
                <a:prstClr val="white"/>
              </a:solidFill>
            </a:endParaRPr>
          </a:p>
        </p:txBody>
      </p:sp>
      <p:sp>
        <p:nvSpPr>
          <p:cNvPr id="37"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Prevent Harm</a:t>
            </a:r>
          </a:p>
          <a:p>
            <a:pPr eaLnBrk="1" hangingPunct="1"/>
            <a:r>
              <a:rPr lang="en-US" sz="1800" b="1">
                <a:solidFill>
                  <a:prstClr val="white"/>
                </a:solidFill>
              </a:rPr>
              <a:t>School/classroom-wide systems for all students, staff, &amp; settings</a:t>
            </a:r>
          </a:p>
        </p:txBody>
      </p:sp>
      <p:sp>
        <p:nvSpPr>
          <p:cNvPr id="3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4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43"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082933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50900"/>
            <a:ext cx="12192000" cy="5143500"/>
          </a:xfrm>
          <a:prstGeom prst="rect">
            <a:avLst/>
          </a:prstGeom>
        </p:spPr>
      </p:pic>
    </p:spTree>
    <p:extLst>
      <p:ext uri="{BB962C8B-B14F-4D97-AF65-F5344CB8AC3E}">
        <p14:creationId xmlns:p14="http://schemas.microsoft.com/office/powerpoint/2010/main" val="3242592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9551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2157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373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6254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dirty="0">
                <a:solidFill>
                  <a:prstClr val="black"/>
                </a:solidFill>
                <a:ea typeface="MS PGothic" panose="020B0600070205080204" pitchFamily="34" charset="-128"/>
              </a:rPr>
              <a:t>Comprehensive, Integrated, Three-Tiered Model of Prevention </a:t>
            </a:r>
            <a:r>
              <a:rPr lang="en-US" sz="2000" b="1" dirty="0">
                <a:solidFill>
                  <a:prstClr val="black"/>
                </a:solidFill>
                <a:ea typeface="MS PGothic" panose="020B0600070205080204" pitchFamily="34" charset="-128"/>
              </a:rPr>
              <a:t>(Lane, Kalberg, &amp; Menzies, 2009)</a:t>
            </a:r>
            <a:endParaRPr lang="en-US" sz="2800" b="1" dirty="0">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dirty="0">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dirty="0">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dirty="0">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dirty="0">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dirty="0">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dirty="0">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68821080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29" Type="http://schemas.openxmlformats.org/officeDocument/2006/relationships/slideLayout" Target="../slideLayouts/slideLayout68.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slideLayout" Target="../slideLayouts/slideLayout67.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31" Type="http://schemas.openxmlformats.org/officeDocument/2006/relationships/theme" Target="../theme/theme3.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 Id="rId30"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image" Target="../media/image39.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theme" Target="../theme/theme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41.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image" Target="../media/image39.png"/><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19" Type="http://schemas.openxmlformats.org/officeDocument/2006/relationships/theme" Target="../theme/theme6.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cstate="email">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12/4/2023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cstate="email">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12/4/2023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41033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78" r:id="rId27"/>
    <p:sldLayoutId id="2147483898" r:id="rId28"/>
    <p:sldLayoutId id="2147483899" r:id="rId29"/>
    <p:sldLayoutId id="2147483933" r:id="rId30"/>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12/4/2023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411118553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8853397" y="3399140"/>
            <a:ext cx="4023360" cy="2109216"/>
          </a:xfrm>
          <a:prstGeom prst="rect">
            <a:avLst/>
          </a:prstGeom>
          <a:blipFill dpi="0" rotWithShape="1">
            <a:blip r:embed="rId15" cstate="email">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838200" y="365127"/>
            <a:ext cx="10515600" cy="1325563"/>
          </a:xfrm>
          <a:prstGeom prst="rect">
            <a:avLst/>
          </a:prstGeom>
          <a:no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12/4/2023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60835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20">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12/4/2023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102771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0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41.xml"/></Relationships>
</file>

<file path=ppt/slides/_rels/slide10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10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10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10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46.xml"/><Relationship Id="rId1" Type="http://schemas.openxmlformats.org/officeDocument/2006/relationships/slideLayout" Target="../slideLayouts/slideLayout60.xml"/></Relationships>
</file>

<file path=ppt/slides/_rels/slide106.xml.rels><?xml version="1.0" encoding="UTF-8" standalone="yes"?>
<Relationships xmlns="http://schemas.openxmlformats.org/package/2006/relationships"><Relationship Id="rId2" Type="http://schemas.openxmlformats.org/officeDocument/2006/relationships/image" Target="../media/image201.jpg"/><Relationship Id="rId1" Type="http://schemas.openxmlformats.org/officeDocument/2006/relationships/slideLayout" Target="../slideLayouts/slideLayout47.xml"/></Relationships>
</file>

<file path=ppt/slides/_rels/slide10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47.xml"/></Relationships>
</file>

<file path=ppt/slides/_rels/slide10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5.xml"/><Relationship Id="rId4" Type="http://schemas.openxmlformats.org/officeDocument/2006/relationships/image" Target="../media/image206.jpe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114.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51.xml"/><Relationship Id="rId1" Type="http://schemas.openxmlformats.org/officeDocument/2006/relationships/slideLayout" Target="../slideLayouts/slideLayout48.xml"/><Relationship Id="rId4" Type="http://schemas.openxmlformats.org/officeDocument/2006/relationships/image" Target="../media/image209.jpeg"/></Relationships>
</file>

<file path=ppt/slides/_rels/slide11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42.xml"/><Relationship Id="rId5" Type="http://schemas.openxmlformats.org/officeDocument/2006/relationships/image" Target="../media/image213.png"/><Relationship Id="rId4" Type="http://schemas.openxmlformats.org/officeDocument/2006/relationships/image" Target="../media/image212.png"/></Relationships>
</file>

<file path=ppt/slides/_rels/slide116.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18" Type="http://schemas.openxmlformats.org/officeDocument/2006/relationships/image" Target="../media/image113.jpeg"/><Relationship Id="rId3" Type="http://schemas.openxmlformats.org/officeDocument/2006/relationships/image" Target="../media/image98.jpeg"/><Relationship Id="rId21" Type="http://schemas.openxmlformats.org/officeDocument/2006/relationships/image" Target="../media/image215.pn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notesSlide" Target="../notesSlides/notesSlide52.xml"/><Relationship Id="rId16" Type="http://schemas.openxmlformats.org/officeDocument/2006/relationships/image" Target="../media/image111.jpeg"/><Relationship Id="rId20" Type="http://schemas.openxmlformats.org/officeDocument/2006/relationships/image" Target="../media/image214.png"/><Relationship Id="rId1" Type="http://schemas.openxmlformats.org/officeDocument/2006/relationships/slideLayout" Target="../slideLayouts/slideLayout49.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5" Type="http://schemas.openxmlformats.org/officeDocument/2006/relationships/image" Target="../media/image110.jpeg"/><Relationship Id="rId10" Type="http://schemas.openxmlformats.org/officeDocument/2006/relationships/image" Target="../media/image105.jpeg"/><Relationship Id="rId19" Type="http://schemas.openxmlformats.org/officeDocument/2006/relationships/image" Target="../media/image114.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11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1.xml"/><Relationship Id="rId6" Type="http://schemas.openxmlformats.org/officeDocument/2006/relationships/image" Target="../media/image142.png"/><Relationship Id="rId5" Type="http://schemas.openxmlformats.org/officeDocument/2006/relationships/hyperlink" Target="https://www.ci3t.org/ispring/screening_manual/" TargetMode="External"/><Relationship Id="rId4" Type="http://schemas.openxmlformats.org/officeDocument/2006/relationships/image" Target="../media/image1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41.xml"/></Relationships>
</file>

<file path=ppt/slides/_rels/slide12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41.xml"/><Relationship Id="rId5" Type="http://schemas.openxmlformats.org/officeDocument/2006/relationships/image" Target="../media/image219.png"/><Relationship Id="rId4" Type="http://schemas.openxmlformats.org/officeDocument/2006/relationships/image" Target="../media/image218.png"/></Relationships>
</file>

<file path=ppt/slides/_rels/slide122.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46.xml"/></Relationships>
</file>

<file path=ppt/slides/_rels/slide12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41.xml"/></Relationships>
</file>

<file path=ppt/slides/_rels/slide12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41.xml"/><Relationship Id="rId4" Type="http://schemas.openxmlformats.org/officeDocument/2006/relationships/image" Target="../media/image22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2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png"/><Relationship Id="rId1" Type="http://schemas.openxmlformats.org/officeDocument/2006/relationships/slideLayout" Target="../slideLayouts/slideLayout42.xml"/></Relationships>
</file>

<file path=ppt/slides/_rels/slide127.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53.xml"/><Relationship Id="rId1" Type="http://schemas.openxmlformats.org/officeDocument/2006/relationships/slideLayout" Target="../slideLayouts/slideLayout66.xml"/></Relationships>
</file>

<file path=ppt/slides/_rels/slide128.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30.png"/><Relationship Id="rId7" Type="http://schemas.openxmlformats.org/officeDocument/2006/relationships/image" Target="../media/image234.png"/><Relationship Id="rId2" Type="http://schemas.openxmlformats.org/officeDocument/2006/relationships/notesSlide" Target="../notesSlides/notesSlide54.xml"/><Relationship Id="rId1" Type="http://schemas.openxmlformats.org/officeDocument/2006/relationships/slideLayout" Target="../slideLayouts/slideLayout41.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55.xml"/><Relationship Id="rId1" Type="http://schemas.openxmlformats.org/officeDocument/2006/relationships/slideLayout" Target="../slideLayouts/slideLayout48.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13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57.xml"/><Relationship Id="rId1" Type="http://schemas.openxmlformats.org/officeDocument/2006/relationships/slideLayout" Target="../slideLayouts/slideLayout41.xml"/><Relationship Id="rId5" Type="http://schemas.openxmlformats.org/officeDocument/2006/relationships/image" Target="../media/image239.png"/><Relationship Id="rId4" Type="http://schemas.openxmlformats.org/officeDocument/2006/relationships/image" Target="../media/image238.png"/></Relationships>
</file>

<file path=ppt/slides/_rels/slide13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58.xml"/><Relationship Id="rId1" Type="http://schemas.openxmlformats.org/officeDocument/2006/relationships/slideLayout" Target="../slideLayouts/slideLayout41.xml"/></Relationships>
</file>

<file path=ppt/slides/_rels/slide13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41.xml"/><Relationship Id="rId4" Type="http://schemas.openxmlformats.org/officeDocument/2006/relationships/image" Target="../media/image240.png"/></Relationships>
</file>

<file path=ppt/slides/_rels/slide13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png"/><Relationship Id="rId1" Type="http://schemas.openxmlformats.org/officeDocument/2006/relationships/slideLayout" Target="../slideLayouts/slideLayout41.xml"/><Relationship Id="rId4" Type="http://schemas.openxmlformats.org/officeDocument/2006/relationships/image" Target="../media/image243.jpeg"/></Relationships>
</file>

<file path=ppt/slides/_rels/slide13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4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6.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41.xml"/><Relationship Id="rId5" Type="http://schemas.openxmlformats.org/officeDocument/2006/relationships/image" Target="../media/image58.png"/><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4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4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1.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8.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8.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8.xml"/><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47.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1.xml"/><Relationship Id="rId5" Type="http://schemas.microsoft.com/office/2007/relationships/hdphoto" Target="../media/hdphoto4.wdp"/><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48.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s://nam10.safelinks.protection.outlook.com/?url=https%3A%2F%2Fwww.loom.com%2Fshare%2F43fbc52da3574ab5b909be112b107e3a&amp;data=02%7C01%7Ck923l138%40ku.edu%7C401b969e6afe4704827e08d7f44d3923%7C3c176536afe643f5b96636feabbe3c1a%7C0%7C0%7C637246484818641093&amp;sdata=MLYWnPe9OXhrLRVrc2Bm73J0B0eJQJ89ZjiAQtmrkdk%3D&amp;reserved=0"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Layout" Target="../diagrams/layout16.xml"/><Relationship Id="rId7" Type="http://schemas.openxmlformats.org/officeDocument/2006/relationships/image" Target="../media/image91.png"/><Relationship Id="rId2" Type="http://schemas.openxmlformats.org/officeDocument/2006/relationships/diagramData" Target="../diagrams/data16.xml"/><Relationship Id="rId1" Type="http://schemas.openxmlformats.org/officeDocument/2006/relationships/slideLayout" Target="../slideLayouts/slideLayout4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48.xml"/><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1.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18" Type="http://schemas.openxmlformats.org/officeDocument/2006/relationships/image" Target="../media/image113.jpeg"/><Relationship Id="rId3" Type="http://schemas.openxmlformats.org/officeDocument/2006/relationships/image" Target="../media/image98.jpeg"/><Relationship Id="rId21" Type="http://schemas.openxmlformats.org/officeDocument/2006/relationships/image" Target="../media/image116.pn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notesSlide" Target="../notesSlides/notesSlide10.xml"/><Relationship Id="rId16" Type="http://schemas.openxmlformats.org/officeDocument/2006/relationships/image" Target="../media/image111.jpeg"/><Relationship Id="rId20" Type="http://schemas.openxmlformats.org/officeDocument/2006/relationships/image" Target="../media/image115.jpeg"/><Relationship Id="rId1" Type="http://schemas.openxmlformats.org/officeDocument/2006/relationships/slideLayout" Target="../slideLayouts/slideLayout49.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5" Type="http://schemas.openxmlformats.org/officeDocument/2006/relationships/image" Target="../media/image110.jpeg"/><Relationship Id="rId10" Type="http://schemas.openxmlformats.org/officeDocument/2006/relationships/image" Target="../media/image105.jpeg"/><Relationship Id="rId19" Type="http://schemas.openxmlformats.org/officeDocument/2006/relationships/image" Target="../media/image114.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 Id="rId22" Type="http://schemas.openxmlformats.org/officeDocument/2006/relationships/image" Target="../media/image117.png"/></Relationships>
</file>

<file path=ppt/slides/_rels/slide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121.svg"/></Relationships>
</file>

<file path=ppt/slides/_rels/slide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41.xml"/><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8" Type="http://schemas.microsoft.com/office/2007/relationships/diagramDrawing" Target="../diagrams/drawing18.xml"/><Relationship Id="rId13" Type="http://schemas.microsoft.com/office/2007/relationships/diagramDrawing" Target="../diagrams/drawing19.xml"/><Relationship Id="rId3" Type="http://schemas.openxmlformats.org/officeDocument/2006/relationships/image" Target="../media/image126.jpeg"/><Relationship Id="rId7" Type="http://schemas.openxmlformats.org/officeDocument/2006/relationships/diagramColors" Target="../diagrams/colors18.xml"/><Relationship Id="rId12" Type="http://schemas.openxmlformats.org/officeDocument/2006/relationships/diagramColors" Target="../diagrams/colors19.xml"/><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diagramQuickStyle" Target="../diagrams/quickStyle18.xml"/><Relationship Id="rId11" Type="http://schemas.openxmlformats.org/officeDocument/2006/relationships/diagramQuickStyle" Target="../diagrams/quickStyle19.xml"/><Relationship Id="rId5" Type="http://schemas.openxmlformats.org/officeDocument/2006/relationships/diagramLayout" Target="../diagrams/layout18.xml"/><Relationship Id="rId10" Type="http://schemas.openxmlformats.org/officeDocument/2006/relationships/diagramLayout" Target="../diagrams/layout19.xml"/><Relationship Id="rId4" Type="http://schemas.openxmlformats.org/officeDocument/2006/relationships/diagramData" Target="../diagrams/data18.xml"/><Relationship Id="rId9" Type="http://schemas.openxmlformats.org/officeDocument/2006/relationships/diagramData" Target="../diagrams/data19.xml"/></Relationships>
</file>

<file path=ppt/slides/_rels/slide4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130.emf"/></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48.xml"/><Relationship Id="rId4" Type="http://schemas.openxmlformats.org/officeDocument/2006/relationships/image" Target="../media/image13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20.xml"/><Relationship Id="rId3" Type="http://schemas.openxmlformats.org/officeDocument/2006/relationships/image" Target="../media/image137.png"/><Relationship Id="rId7" Type="http://schemas.openxmlformats.org/officeDocument/2006/relationships/diagramQuickStyle" Target="../diagrams/quickStyle20.xml"/><Relationship Id="rId2" Type="http://schemas.openxmlformats.org/officeDocument/2006/relationships/image" Target="../media/image136.png"/><Relationship Id="rId1" Type="http://schemas.openxmlformats.org/officeDocument/2006/relationships/slideLayout" Target="../slideLayouts/slideLayout47.xml"/><Relationship Id="rId6" Type="http://schemas.openxmlformats.org/officeDocument/2006/relationships/diagramLayout" Target="../diagrams/layout20.xml"/><Relationship Id="rId5" Type="http://schemas.openxmlformats.org/officeDocument/2006/relationships/diagramData" Target="../diagrams/data20.xml"/><Relationship Id="rId4" Type="http://schemas.openxmlformats.org/officeDocument/2006/relationships/image" Target="../media/image138.png"/><Relationship Id="rId9" Type="http://schemas.microsoft.com/office/2007/relationships/diagramDrawing" Target="../diagrams/drawing2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3.png"/><Relationship Id="rId1" Type="http://schemas.openxmlformats.org/officeDocument/2006/relationships/slideLayout" Target="../slideLayouts/slideLayout4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1.xml"/><Relationship Id="rId1" Type="http://schemas.openxmlformats.org/officeDocument/2006/relationships/slideLayout" Target="../slideLayouts/slideLayout106.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6.xml"/></Relationships>
</file>

<file path=ppt/slides/_rels/slide6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24.xml"/><Relationship Id="rId1" Type="http://schemas.openxmlformats.org/officeDocument/2006/relationships/slideLayout" Target="../slideLayouts/slideLayout10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01.xml"/><Relationship Id="rId6" Type="http://schemas.openxmlformats.org/officeDocument/2006/relationships/image" Target="../media/image142.png"/><Relationship Id="rId5" Type="http://schemas.openxmlformats.org/officeDocument/2006/relationships/hyperlink" Target="https://www.ci3t.org/ispring/screening_manual/" TargetMode="External"/><Relationship Id="rId4" Type="http://schemas.openxmlformats.org/officeDocument/2006/relationships/image" Target="../media/image141.png"/></Relationships>
</file>

<file path=ppt/slides/_rels/slide6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41.xml"/><Relationship Id="rId4" Type="http://schemas.openxmlformats.org/officeDocument/2006/relationships/hyperlink" Target="https://doi.org/10.1177/0198742918794843"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7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9.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7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1.xml"/><Relationship Id="rId1" Type="http://schemas.openxmlformats.org/officeDocument/2006/relationships/slideLayout" Target="../slideLayouts/slideLayout68.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41.xml"/><Relationship Id="rId4" Type="http://schemas.openxmlformats.org/officeDocument/2006/relationships/image" Target="../media/image151.png"/></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chart" Target="../charts/chart8.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41.xml"/><Relationship Id="rId4" Type="http://schemas.openxmlformats.org/officeDocument/2006/relationships/image" Target="../media/image157.png"/></Relationships>
</file>

<file path=ppt/slides/_rels/slide8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png"/><Relationship Id="rId7" Type="http://schemas.openxmlformats.org/officeDocument/2006/relationships/image" Target="../media/image163.jpeg"/><Relationship Id="rId2" Type="http://schemas.openxmlformats.org/officeDocument/2006/relationships/notesSlide" Target="../notesSlides/notesSlide32.xml"/><Relationship Id="rId1" Type="http://schemas.openxmlformats.org/officeDocument/2006/relationships/slideLayout" Target="../slideLayouts/slideLayout92.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 Id="rId9" Type="http://schemas.openxmlformats.org/officeDocument/2006/relationships/image" Target="../media/image165.png"/></Relationships>
</file>

<file path=ppt/slides/_rels/slide83.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18" Type="http://schemas.openxmlformats.org/officeDocument/2006/relationships/image" Target="../media/image113.jpeg"/><Relationship Id="rId3" Type="http://schemas.openxmlformats.org/officeDocument/2006/relationships/image" Target="../media/image98.jpeg"/><Relationship Id="rId21" Type="http://schemas.openxmlformats.org/officeDocument/2006/relationships/image" Target="../media/image167.pn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notesSlide" Target="../notesSlides/notesSlide33.xml"/><Relationship Id="rId16" Type="http://schemas.openxmlformats.org/officeDocument/2006/relationships/image" Target="../media/image111.jpeg"/><Relationship Id="rId20" Type="http://schemas.openxmlformats.org/officeDocument/2006/relationships/image" Target="../media/image166.jpeg"/><Relationship Id="rId1" Type="http://schemas.openxmlformats.org/officeDocument/2006/relationships/slideLayout" Target="../slideLayouts/slideLayout49.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5" Type="http://schemas.openxmlformats.org/officeDocument/2006/relationships/image" Target="../media/image110.jpeg"/><Relationship Id="rId10" Type="http://schemas.openxmlformats.org/officeDocument/2006/relationships/image" Target="../media/image105.jpeg"/><Relationship Id="rId19" Type="http://schemas.openxmlformats.org/officeDocument/2006/relationships/image" Target="../media/image114.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 Id="rId22" Type="http://schemas.openxmlformats.org/officeDocument/2006/relationships/image" Target="../media/image16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8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6.xml"/><Relationship Id="rId1" Type="http://schemas.openxmlformats.org/officeDocument/2006/relationships/slideLayout" Target="../slideLayouts/slideLayout41.xml"/><Relationship Id="rId4" Type="http://schemas.openxmlformats.org/officeDocument/2006/relationships/image" Target="../media/image84.png"/></Relationships>
</file>

<file path=ppt/slides/_rels/slide92.xml.rels><?xml version="1.0" encoding="UTF-8" standalone="yes"?>
<Relationships xmlns="http://schemas.openxmlformats.org/package/2006/relationships"><Relationship Id="rId8" Type="http://schemas.openxmlformats.org/officeDocument/2006/relationships/image" Target="../media/image175.png"/><Relationship Id="rId13" Type="http://schemas.openxmlformats.org/officeDocument/2006/relationships/image" Target="../media/image180.png"/><Relationship Id="rId3" Type="http://schemas.openxmlformats.org/officeDocument/2006/relationships/image" Target="../media/image171.png"/><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notesSlide" Target="../notesSlides/notesSlide37.xml"/><Relationship Id="rId1" Type="http://schemas.openxmlformats.org/officeDocument/2006/relationships/slideLayout" Target="../slideLayouts/slideLayout41.xml"/><Relationship Id="rId6" Type="http://schemas.openxmlformats.org/officeDocument/2006/relationships/hyperlink" Target="https://www.ci3t.org/literature" TargetMode="External"/><Relationship Id="rId11" Type="http://schemas.openxmlformats.org/officeDocument/2006/relationships/image" Target="../media/image178.png"/><Relationship Id="rId5" Type="http://schemas.openxmlformats.org/officeDocument/2006/relationships/image" Target="../media/image173.png"/><Relationship Id="rId10" Type="http://schemas.openxmlformats.org/officeDocument/2006/relationships/image" Target="../media/image177.png"/><Relationship Id="rId4" Type="http://schemas.openxmlformats.org/officeDocument/2006/relationships/image" Target="../media/image172.jpeg"/><Relationship Id="rId9" Type="http://schemas.openxmlformats.org/officeDocument/2006/relationships/image" Target="../media/image176.png"/></Relationships>
</file>

<file path=ppt/slides/_rels/slide93.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1.png"/><Relationship Id="rId7" Type="http://schemas.openxmlformats.org/officeDocument/2006/relationships/image" Target="../media/image184.png"/><Relationship Id="rId2" Type="http://schemas.openxmlformats.org/officeDocument/2006/relationships/notesSlide" Target="../notesSlides/notesSlide38.xml"/><Relationship Id="rId1" Type="http://schemas.openxmlformats.org/officeDocument/2006/relationships/slideLayout" Target="../slideLayouts/slideLayout41.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hyperlink" Target="https://www.ci3t.org/pl"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9.xml"/><Relationship Id="rId1" Type="http://schemas.openxmlformats.org/officeDocument/2006/relationships/slideLayout" Target="../slideLayouts/slideLayout41.xml"/><Relationship Id="rId5" Type="http://schemas.openxmlformats.org/officeDocument/2006/relationships/image" Target="../media/image188.png"/><Relationship Id="rId4" Type="http://schemas.openxmlformats.org/officeDocument/2006/relationships/image" Target="../media/image187.png"/></Relationships>
</file>

<file path=ppt/slides/_rels/slide9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1.xml"/><Relationship Id="rId5" Type="http://schemas.openxmlformats.org/officeDocument/2006/relationships/image" Target="../media/image192.png"/><Relationship Id="rId4" Type="http://schemas.openxmlformats.org/officeDocument/2006/relationships/image" Target="../media/image191.png"/></Relationships>
</file>

<file path=ppt/slides/_rels/slide96.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97.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18" Type="http://schemas.openxmlformats.org/officeDocument/2006/relationships/image" Target="../media/image113.jpeg"/><Relationship Id="rId3" Type="http://schemas.openxmlformats.org/officeDocument/2006/relationships/image" Target="../media/image98.jpeg"/><Relationship Id="rId21" Type="http://schemas.openxmlformats.org/officeDocument/2006/relationships/image" Target="../media/image195.pn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notesSlide" Target="../notesSlides/notesSlide41.xml"/><Relationship Id="rId16" Type="http://schemas.openxmlformats.org/officeDocument/2006/relationships/image" Target="../media/image111.jpeg"/><Relationship Id="rId20" Type="http://schemas.openxmlformats.org/officeDocument/2006/relationships/image" Target="../media/image194.jpeg"/><Relationship Id="rId1" Type="http://schemas.openxmlformats.org/officeDocument/2006/relationships/slideLayout" Target="../slideLayouts/slideLayout49.xml"/><Relationship Id="rId6" Type="http://schemas.openxmlformats.org/officeDocument/2006/relationships/image" Target="../media/image101.jpeg"/><Relationship Id="rId11" Type="http://schemas.openxmlformats.org/officeDocument/2006/relationships/image" Target="../media/image106.jpeg"/><Relationship Id="rId5" Type="http://schemas.openxmlformats.org/officeDocument/2006/relationships/image" Target="../media/image100.jpeg"/><Relationship Id="rId15" Type="http://schemas.openxmlformats.org/officeDocument/2006/relationships/image" Target="../media/image110.jpeg"/><Relationship Id="rId10" Type="http://schemas.openxmlformats.org/officeDocument/2006/relationships/image" Target="../media/image105.jpeg"/><Relationship Id="rId19" Type="http://schemas.openxmlformats.org/officeDocument/2006/relationships/image" Target="../media/image114.jpe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1045158"/>
            <a:ext cx="10515600" cy="2387600"/>
          </a:xfrm>
        </p:spPr>
        <p:txBody>
          <a:bodyPr anchor="ctr">
            <a:noAutofit/>
          </a:bodyPr>
          <a:lstStyle/>
          <a:p>
            <a:pPr lvl="0"/>
            <a:r>
              <a:rPr lang="en-US" sz="4800" dirty="0"/>
              <a:t>An Overview of Behavior Screening Tools within Three-tiered Models of Support</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838200" y="4827085"/>
            <a:ext cx="10515600" cy="723483"/>
          </a:xfrm>
        </p:spPr>
        <p:txBody>
          <a:bodyPr>
            <a:normAutofit/>
          </a:bodyPr>
          <a:lstStyle/>
          <a:p>
            <a:r>
              <a:rPr lang="en-US" sz="2600" dirty="0"/>
              <a:t>Kathleen Lynne Lane, Ph.D., BCBA-D, CF-L2</a:t>
            </a:r>
          </a:p>
          <a:p>
            <a:endParaRPr lang="en-US" dirty="0"/>
          </a:p>
          <a:p>
            <a:endParaRPr lang="en-US" dirty="0"/>
          </a:p>
        </p:txBody>
      </p:sp>
      <p:sp>
        <p:nvSpPr>
          <p:cNvPr id="2" name="TextBox 1">
            <a:extLst>
              <a:ext uri="{FF2B5EF4-FFF2-40B4-BE49-F238E27FC236}">
                <a16:creationId xmlns:a16="http://schemas.microsoft.com/office/drawing/2014/main" id="{D6CC65A1-F8C2-435D-BD56-582B506CDC18}"/>
              </a:ext>
            </a:extLst>
          </p:cNvPr>
          <p:cNvSpPr txBox="1"/>
          <p:nvPr/>
        </p:nvSpPr>
        <p:spPr>
          <a:xfrm>
            <a:off x="2973615" y="3626756"/>
            <a:ext cx="61268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Pennsylvania Training and Technical Assistance Network PaTTAN</a:t>
            </a:r>
          </a:p>
          <a:p>
            <a:pPr algn="ctr"/>
            <a:r>
              <a:rPr lang="en-US" dirty="0">
                <a:cs typeface="Arial"/>
              </a:rPr>
              <a:t>December 13, 2023</a:t>
            </a:r>
          </a:p>
          <a:p>
            <a:endParaRPr lang="en-US" dirty="0">
              <a:cs typeface="Arial"/>
            </a:endParaRP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16" name="Right Arrow 2">
            <a:extLst>
              <a:ext uri="{FF2B5EF4-FFF2-40B4-BE49-F238E27FC236}">
                <a16:creationId xmlns:a16="http://schemas.microsoft.com/office/drawing/2014/main" id="{D9752A31-2CFB-4FD4-B3F4-A56534B6B71B}"/>
              </a:ext>
            </a:extLst>
          </p:cNvPr>
          <p:cNvSpPr>
            <a:spLocks noChangeArrowheads="1"/>
          </p:cNvSpPr>
          <p:nvPr/>
        </p:nvSpPr>
        <p:spPr bwMode="auto">
          <a:xfrm rot="1546713">
            <a:off x="1487422" y="1776063"/>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dirty="0">
                <a:solidFill>
                  <a:prstClr val="white"/>
                </a:solidFill>
                <a:latin typeface="Calibri" panose="020F0502020204030204"/>
                <a:ea typeface="MS PGothic" charset="-128"/>
              </a:rPr>
              <a:t>Reading Street  </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dirty="0">
                <a:solidFill>
                  <a:prstClr val="white"/>
                </a:solidFill>
                <a:latin typeface="Calibri" panose="020F0502020204030204"/>
                <a:ea typeface="MS PGothic" charset="-128"/>
              </a:rPr>
              <a:t>District &amp; State Standard</a:t>
            </a:r>
            <a:r>
              <a:rPr lang="en-US" sz="2000" dirty="0">
                <a:solidFill>
                  <a:prstClr val="white"/>
                </a:solidFill>
                <a:latin typeface="Calibri" panose="020F0502020204030204"/>
                <a:ea typeface="MS PGothic" charset="-128"/>
              </a:rPr>
              <a:t>s</a:t>
            </a:r>
          </a:p>
          <a:p>
            <a:pPr algn="ctr" defTabSz="457200">
              <a:defRPr/>
            </a:pPr>
            <a:r>
              <a:rPr lang="en-US" sz="2000" b="1" dirty="0">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dirty="0">
                <a:solidFill>
                  <a:schemeClr val="bg1"/>
                </a:solidFill>
                <a:ea typeface="ＭＳ Ｐゴシック" pitchFamily="34" charset="-128"/>
              </a:rPr>
              <a:t>An illustration</a:t>
            </a:r>
            <a:endParaRPr lang="en-US" sz="2800" dirty="0">
              <a:solidFill>
                <a:schemeClr val="bg1"/>
              </a:solidFill>
              <a:ea typeface="ＭＳ Ｐゴシック" pitchFamily="34" charset="-128"/>
            </a:endParaRPr>
          </a:p>
        </p:txBody>
      </p:sp>
      <p:graphicFrame>
        <p:nvGraphicFramePr>
          <p:cNvPr id="51224" name="Group 24"/>
          <p:cNvGraphicFramePr>
            <a:graphicFrameLocks noGrp="1"/>
          </p:cNvGraphicFramePr>
          <p:nvPr>
            <p:extLst>
              <p:ext uri="{D42A27DB-BD31-4B8C-83A1-F6EECF244321}">
                <p14:modId xmlns:p14="http://schemas.microsoft.com/office/powerpoint/2010/main" val="7530008"/>
              </p:ext>
            </p:extLst>
          </p:nvPr>
        </p:nvGraphicFramePr>
        <p:xfrm>
          <a:off x="1330363" y="4572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err="1">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at moderate (4 -8) or high (9 – 21) risk </a:t>
                      </a: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dirty="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dirty="0" err="1">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2570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17074"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57714" y="5664054"/>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Small group Reading Instruction with Self-Monitoring</a:t>
            </a:r>
          </a:p>
        </p:txBody>
      </p:sp>
      <p:cxnSp>
        <p:nvCxnSpPr>
          <p:cNvPr id="7" name="Straight Arrow Connector 6"/>
          <p:cNvCxnSpPr>
            <a:stCxn id="11" idx="1"/>
          </p:cNvCxnSpPr>
          <p:nvPr/>
        </p:nvCxnSpPr>
        <p:spPr>
          <a:xfrm flipH="1">
            <a:off x="7848565"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7443916"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7748715" y="4908498"/>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865690"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883832" y="5225903"/>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839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602428" y="6316385"/>
            <a:ext cx="9949630" cy="523220"/>
          </a:xfrm>
          <a:prstGeom prst="rect">
            <a:avLst/>
          </a:prstGeom>
          <a:solidFill>
            <a:schemeClr val="bg2"/>
          </a:solidFill>
        </p:spPr>
        <p:txBody>
          <a:bodyPr wrap="square">
            <a:spAutoFit/>
          </a:bodyPr>
          <a:lstStyle/>
          <a:p>
            <a:r>
              <a:rPr lang="en-US" sz="1400" dirty="0">
                <a:solidFill>
                  <a:prstClr val="black"/>
                </a:solidFill>
              </a:rPr>
              <a:t>Lane, K. L., Oakes, W. P., &amp; Magill, L. (2013). Primary prevention efforts: How do we implemented and monitor the Tier 1 component of our Comprehensive, Integrated, Three-Tiered (Ci3T) Model?, </a:t>
            </a:r>
            <a:r>
              <a:rPr lang="en-US" sz="1400" i="1" dirty="0">
                <a:solidFill>
                  <a:prstClr val="black"/>
                </a:solidFill>
              </a:rPr>
              <a:t>Preventing School Failure, 58</a:t>
            </a:r>
            <a:r>
              <a:rPr lang="en-US" sz="1400" dirty="0">
                <a:solidFill>
                  <a:prstClr val="black"/>
                </a:solidFill>
              </a:rPr>
              <a:t>(1), 143-158. </a:t>
            </a:r>
          </a:p>
        </p:txBody>
      </p:sp>
    </p:spTree>
    <p:extLst>
      <p:ext uri="{BB962C8B-B14F-4D97-AF65-F5344CB8AC3E}">
        <p14:creationId xmlns:p14="http://schemas.microsoft.com/office/powerpoint/2010/main" val="181225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dirty="0">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dirty="0"/>
            </a:br>
            <a:br>
              <a:rPr lang="en-US" sz="2800" dirty="0"/>
            </a:br>
            <a:r>
              <a:rPr lang="en-US" sz="2800" dirty="0"/>
              <a:t>Treatment Integrity</a:t>
            </a:r>
            <a:br>
              <a:rPr lang="en-US" sz="2800" dirty="0"/>
            </a:br>
            <a:r>
              <a:rPr lang="en-US" sz="2800" dirty="0"/>
              <a:t>Social Validity</a:t>
            </a:r>
            <a:br>
              <a:rPr lang="en-US" sz="2800" dirty="0"/>
            </a:br>
            <a:r>
              <a:rPr lang="en-US" sz="2800" dirty="0"/>
              <a:t>Monitor student progress</a:t>
            </a:r>
          </a:p>
        </p:txBody>
      </p:sp>
      <p:pic>
        <p:nvPicPr>
          <p:cNvPr id="31949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43353211"/>
              </p:ext>
            </p:extLst>
          </p:nvPr>
        </p:nvGraphicFramePr>
        <p:xfrm>
          <a:off x="1000461" y="676419"/>
          <a:ext cx="9667540" cy="6181952"/>
        </p:xfrm>
        <a:graphic>
          <a:graphicData uri="http://schemas.openxmlformats.org/drawingml/2006/table">
            <a:tbl>
              <a:tblPr firstRow="1" firstCol="1" lastRow="1" lastCol="1" bandRow="1" bandCol="1">
                <a:tableStyleId>{5940675A-B579-460E-94D1-54222C63F5DA}</a:tableStyleId>
              </a:tblPr>
              <a:tblGrid>
                <a:gridCol w="1149653">
                  <a:extLst>
                    <a:ext uri="{9D8B030D-6E8A-4147-A177-3AD203B41FA5}">
                      <a16:colId xmlns:a16="http://schemas.microsoft.com/office/drawing/2014/main" val="649138721"/>
                    </a:ext>
                  </a:extLst>
                </a:gridCol>
                <a:gridCol w="2403820">
                  <a:extLst>
                    <a:ext uri="{9D8B030D-6E8A-4147-A177-3AD203B41FA5}">
                      <a16:colId xmlns:a16="http://schemas.microsoft.com/office/drawing/2014/main" val="2374100913"/>
                    </a:ext>
                  </a:extLst>
                </a:gridCol>
                <a:gridCol w="2377693">
                  <a:extLst>
                    <a:ext uri="{9D8B030D-6E8A-4147-A177-3AD203B41FA5}">
                      <a16:colId xmlns:a16="http://schemas.microsoft.com/office/drawing/2014/main" val="481793470"/>
                    </a:ext>
                  </a:extLst>
                </a:gridCol>
                <a:gridCol w="1985765">
                  <a:extLst>
                    <a:ext uri="{9D8B030D-6E8A-4147-A177-3AD203B41FA5}">
                      <a16:colId xmlns:a16="http://schemas.microsoft.com/office/drawing/2014/main" val="398488447"/>
                    </a:ext>
                  </a:extLst>
                </a:gridCol>
                <a:gridCol w="1750609">
                  <a:extLst>
                    <a:ext uri="{9D8B030D-6E8A-4147-A177-3AD203B41FA5}">
                      <a16:colId xmlns:a16="http://schemas.microsoft.com/office/drawing/2014/main" val="2134736357"/>
                    </a:ext>
                  </a:extLst>
                </a:gridCol>
              </a:tblGrid>
              <a:tr h="426349">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Description</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a:effectLst/>
                        </a:rPr>
                        <a:t>Data to Monitor Progress</a:t>
                      </a:r>
                      <a:endParaRPr lang="en-US" sz="1400" b="1">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755232">
                <a:tc>
                  <a:txBody>
                    <a:bodyPr/>
                    <a:lstStyle/>
                    <a:p>
                      <a:pPr marL="0" marR="0">
                        <a:spcBef>
                          <a:spcPts val="0"/>
                        </a:spcBef>
                        <a:spcAft>
                          <a:spcPts val="0"/>
                        </a:spcAft>
                      </a:pPr>
                      <a:r>
                        <a:rPr lang="en-US" sz="1500" b="1" dirty="0">
                          <a:effectLst/>
                        </a:rPr>
                        <a:t>Positive Action (PA) – counselor-led small group</a:t>
                      </a:r>
                      <a:endParaRPr lang="en-US" sz="1500" b="1" dirty="0">
                        <a:effectLst/>
                        <a:latin typeface="Times New Roman" panose="02020603050405020304" pitchFamily="18" charset="0"/>
                        <a:ea typeface="Times New Roman" panose="02020603050405020304" pitchFamily="18" charset="0"/>
                      </a:endParaRPr>
                    </a:p>
                  </a:txBody>
                  <a:tcPr marL="54392" marR="54392" marT="0" marB="0"/>
                </a:tc>
                <a:tc>
                  <a:txBody>
                    <a:bodyPr/>
                    <a:lstStyle/>
                    <a:p>
                      <a:pPr marL="0" marR="0">
                        <a:spcBef>
                          <a:spcPts val="0"/>
                        </a:spcBef>
                        <a:spcAft>
                          <a:spcPts val="0"/>
                        </a:spcAft>
                      </a:pPr>
                      <a:r>
                        <a:rPr lang="en-US" sz="1500" dirty="0">
                          <a:effectLst/>
                        </a:rPr>
                        <a:t>Counselors and/or social workers will lead small group Positive Action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Positive Action lessons appropriate for student skillsets as identified using Skills For Greatness (teacher, counselor, parent versions) and </a:t>
                      </a:r>
                      <a:r>
                        <a:rPr lang="en-US" sz="1500" dirty="0" err="1">
                          <a:effectLst/>
                        </a:rPr>
                        <a:t>SSiS</a:t>
                      </a:r>
                      <a:r>
                        <a:rPr lang="en-US" sz="1500" dirty="0">
                          <a:effectLst/>
                        </a:rPr>
                        <a:t>-Rating Scale (teacher and parent version).</a:t>
                      </a:r>
                      <a:endParaRPr lang="en-US" sz="1500" dirty="0">
                        <a:effectLst/>
                        <a:latin typeface="Times New Roman" panose="02020603050405020304" pitchFamily="18" charset="0"/>
                        <a:ea typeface="Times New Roman" panose="02020603050405020304" pitchFamily="18" charset="0"/>
                      </a:endParaRPr>
                    </a:p>
                  </a:txBody>
                  <a:tcPr marL="54392" marR="54392" marT="0" marB="0"/>
                </a:tc>
                <a:tc>
                  <a:txBody>
                    <a:bodyPr/>
                    <a:lstStyle/>
                    <a:p>
                      <a:pPr marL="0" marR="0">
                        <a:spcBef>
                          <a:spcPts val="0"/>
                        </a:spcBef>
                        <a:spcAft>
                          <a:spcPts val="0"/>
                        </a:spcAft>
                      </a:pPr>
                      <a:r>
                        <a:rPr lang="en-US" sz="1500" dirty="0">
                          <a:effectLst/>
                        </a:rPr>
                        <a:t>Behavior</a:t>
                      </a:r>
                    </a:p>
                    <a:p>
                      <a:pPr marL="342900" marR="0" lvl="0" indent="-342900">
                        <a:spcBef>
                          <a:spcPts val="0"/>
                        </a:spcBef>
                        <a:spcAft>
                          <a:spcPts val="0"/>
                        </a:spcAft>
                        <a:buFont typeface="Wingdings" panose="05000000000000000000" pitchFamily="2" charset="2"/>
                        <a:buChar char=""/>
                      </a:pPr>
                      <a:r>
                        <a:rPr lang="en-US" sz="1500" kern="1400" dirty="0">
                          <a:effectLst/>
                        </a:rPr>
                        <a:t>SRSS-E7 score: Moderate (4-8) and/or</a:t>
                      </a:r>
                    </a:p>
                    <a:p>
                      <a:pPr marL="342900" marR="0" lvl="0" indent="-342900">
                        <a:spcBef>
                          <a:spcPts val="0"/>
                        </a:spcBef>
                        <a:spcAft>
                          <a:spcPts val="0"/>
                        </a:spcAft>
                        <a:buFont typeface="Wingdings" panose="05000000000000000000" pitchFamily="2" charset="2"/>
                        <a:buChar char=""/>
                      </a:pPr>
                      <a:r>
                        <a:rPr lang="en-US" sz="1500" kern="1400" dirty="0">
                          <a:effectLst/>
                        </a:rPr>
                        <a:t>SRSS-I5 score: Moderate (2-3)</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2 or fewer absences in first 3 months of school</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Evidence of teacher implementation of Ci3T primary (Tier 1) plan [treatment integrity: direct observation]</a:t>
                      </a:r>
                    </a:p>
                    <a:p>
                      <a:pPr marL="0" marR="0" algn="ctr">
                        <a:spcBef>
                          <a:spcPts val="0"/>
                        </a:spcBef>
                        <a:spcAft>
                          <a:spcPts val="0"/>
                        </a:spcAft>
                      </a:pPr>
                      <a:r>
                        <a:rPr lang="en-US" sz="1500" kern="1400" dirty="0">
                          <a:effectLst/>
                        </a:rPr>
                        <a:t>AND</a:t>
                      </a:r>
                    </a:p>
                    <a:p>
                      <a:pPr marL="342900" marR="0" lvl="0" indent="-342900">
                        <a:spcBef>
                          <a:spcPts val="0"/>
                        </a:spcBef>
                        <a:spcAft>
                          <a:spcPts val="0"/>
                        </a:spcAft>
                        <a:buFont typeface="Wingdings" panose="05000000000000000000" pitchFamily="2" charset="2"/>
                        <a:buChar char=""/>
                      </a:pPr>
                      <a:r>
                        <a:rPr lang="en-US" sz="1500" kern="1400" dirty="0">
                          <a:effectLst/>
                        </a:rPr>
                        <a:t>Parent permission</a:t>
                      </a:r>
                    </a:p>
                    <a:p>
                      <a:pPr marL="0" marR="0" algn="ctr">
                        <a:spcBef>
                          <a:spcPts val="300"/>
                        </a:spcBef>
                        <a:spcAft>
                          <a:spcPts val="300"/>
                        </a:spcAft>
                      </a:pPr>
                      <a:r>
                        <a:rPr lang="en-US" sz="1500" dirty="0">
                          <a:effectLst/>
                        </a:rPr>
                        <a:t>AND</a:t>
                      </a:r>
                    </a:p>
                    <a:p>
                      <a:pPr marL="0" marR="0">
                        <a:spcBef>
                          <a:spcPts val="0"/>
                        </a:spcBef>
                        <a:spcAft>
                          <a:spcPts val="0"/>
                        </a:spcAft>
                      </a:pPr>
                      <a:r>
                        <a:rPr lang="en-US" sz="1500" dirty="0">
                          <a:effectLst/>
                        </a:rPr>
                        <a:t>Academic</a:t>
                      </a:r>
                    </a:p>
                    <a:p>
                      <a:pPr marL="342900" marR="0" lvl="0" indent="-342900">
                        <a:spcBef>
                          <a:spcPts val="0"/>
                        </a:spcBef>
                        <a:spcAft>
                          <a:spcPts val="0"/>
                        </a:spcAft>
                        <a:buFont typeface="Wingdings" panose="05000000000000000000" pitchFamily="2" charset="2"/>
                        <a:buChar char=""/>
                      </a:pPr>
                      <a:r>
                        <a:rPr lang="en-US" sz="1500" kern="1400" dirty="0">
                          <a:effectLst/>
                        </a:rPr>
                        <a:t>Student is in grade 2 or 3 </a:t>
                      </a:r>
                      <a:endParaRPr lang="en-US" sz="15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392" marR="54392" marT="0" marB="0"/>
                </a:tc>
                <a:tc>
                  <a:txBody>
                    <a:bodyPr/>
                    <a:lstStyle/>
                    <a:p>
                      <a:pPr marL="0" marR="0">
                        <a:spcBef>
                          <a:spcPts val="0"/>
                        </a:spcBef>
                        <a:spcAft>
                          <a:spcPts val="0"/>
                        </a:spcAft>
                      </a:pPr>
                      <a:r>
                        <a:rPr lang="en-US" sz="1500">
                          <a:effectLst/>
                        </a:rPr>
                        <a:t>Student measures</a:t>
                      </a:r>
                    </a:p>
                    <a:p>
                      <a:pPr marL="342900" marR="0" lvl="0" indent="-342900">
                        <a:spcBef>
                          <a:spcPts val="0"/>
                        </a:spcBef>
                        <a:spcAft>
                          <a:spcPts val="0"/>
                        </a:spcAft>
                        <a:buFont typeface="Symbol" panose="05050102010706020507" pitchFamily="18" charset="2"/>
                        <a:buChar char=""/>
                      </a:pPr>
                      <a:r>
                        <a:rPr lang="en-US" sz="1500">
                          <a:effectLst/>
                        </a:rPr>
                        <a:t>SSiS-Rating Scale (Pre/Post)</a:t>
                      </a:r>
                    </a:p>
                    <a:p>
                      <a:pPr marL="342900" marR="0" lvl="0" indent="-342900">
                        <a:spcBef>
                          <a:spcPts val="0"/>
                        </a:spcBef>
                        <a:spcAft>
                          <a:spcPts val="0"/>
                        </a:spcAft>
                        <a:buFont typeface="Symbol" panose="05050102010706020507" pitchFamily="18" charset="2"/>
                        <a:buChar char=""/>
                      </a:pPr>
                      <a:r>
                        <a:rPr lang="en-US" sz="1500">
                          <a:effectLst/>
                        </a:rPr>
                        <a:t>Skills for Greatness (Pre/Post)</a:t>
                      </a:r>
                    </a:p>
                    <a:p>
                      <a:pPr marL="342900" marR="0" lvl="0" indent="-342900">
                        <a:spcBef>
                          <a:spcPts val="0"/>
                        </a:spcBef>
                        <a:spcAft>
                          <a:spcPts val="0"/>
                        </a:spcAft>
                        <a:buFont typeface="Symbol" panose="05050102010706020507" pitchFamily="18" charset="2"/>
                        <a:buChar char=""/>
                      </a:pPr>
                      <a:r>
                        <a:rPr lang="en-US" sz="1500">
                          <a:effectLst/>
                        </a:rPr>
                        <a:t>Daily behavior report (DBR; daily)</a:t>
                      </a:r>
                    </a:p>
                    <a:p>
                      <a:pPr marL="342900" marR="0" lvl="0" indent="-342900">
                        <a:spcBef>
                          <a:spcPts val="0"/>
                        </a:spcBef>
                        <a:spcAft>
                          <a:spcPts val="0"/>
                        </a:spcAft>
                        <a:buFont typeface="Symbol" panose="05050102010706020507" pitchFamily="18" charset="2"/>
                        <a:buChar char=""/>
                      </a:pPr>
                      <a:r>
                        <a:rPr lang="en-US" sz="1500">
                          <a:effectLst/>
                        </a:rPr>
                        <a:t>Attendance and tardies</a:t>
                      </a:r>
                    </a:p>
                    <a:p>
                      <a:pPr marL="0" marR="0">
                        <a:spcBef>
                          <a:spcPts val="0"/>
                        </a:spcBef>
                        <a:spcAft>
                          <a:spcPts val="0"/>
                        </a:spcAft>
                      </a:pPr>
                      <a:r>
                        <a:rPr lang="en-US" sz="1500">
                          <a:effectLst/>
                        </a:rPr>
                        <a:t> </a:t>
                      </a:r>
                    </a:p>
                    <a:p>
                      <a:pPr marL="0" marR="0">
                        <a:spcBef>
                          <a:spcPts val="0"/>
                        </a:spcBef>
                        <a:spcAft>
                          <a:spcPts val="0"/>
                        </a:spcAft>
                      </a:pPr>
                      <a:r>
                        <a:rPr lang="en-US" sz="1500">
                          <a:effectLst/>
                        </a:rPr>
                        <a:t>Social validity</a:t>
                      </a:r>
                    </a:p>
                    <a:p>
                      <a:pPr marL="342900" marR="0" lvl="0" indent="-342900">
                        <a:spcBef>
                          <a:spcPts val="0"/>
                        </a:spcBef>
                        <a:spcAft>
                          <a:spcPts val="0"/>
                        </a:spcAft>
                        <a:buFont typeface="Symbol" panose="05050102010706020507" pitchFamily="18" charset="2"/>
                        <a:buChar char=""/>
                      </a:pPr>
                      <a:r>
                        <a:rPr lang="en-US" sz="1500">
                          <a:effectLst/>
                        </a:rPr>
                        <a:t>Teacher: IRP-15</a:t>
                      </a:r>
                    </a:p>
                    <a:p>
                      <a:pPr marL="342900" marR="0" lvl="0" indent="-342900">
                        <a:spcBef>
                          <a:spcPts val="0"/>
                        </a:spcBef>
                        <a:spcAft>
                          <a:spcPts val="0"/>
                        </a:spcAft>
                        <a:buFont typeface="Symbol" panose="05050102010706020507" pitchFamily="18" charset="2"/>
                        <a:buChar char=""/>
                      </a:pPr>
                      <a:r>
                        <a:rPr lang="en-US" sz="1500">
                          <a:effectLst/>
                        </a:rPr>
                        <a:t>Student: CIRP</a:t>
                      </a:r>
                    </a:p>
                    <a:p>
                      <a:pPr marL="0" marR="0">
                        <a:spcBef>
                          <a:spcPts val="0"/>
                        </a:spcBef>
                        <a:spcAft>
                          <a:spcPts val="0"/>
                        </a:spcAft>
                      </a:pPr>
                      <a:r>
                        <a:rPr lang="en-US" sz="1500">
                          <a:effectLst/>
                        </a:rPr>
                        <a:t> </a:t>
                      </a:r>
                    </a:p>
                    <a:p>
                      <a:pPr marL="0" marR="0">
                        <a:spcBef>
                          <a:spcPts val="0"/>
                        </a:spcBef>
                        <a:spcAft>
                          <a:spcPts val="0"/>
                        </a:spcAft>
                      </a:pPr>
                      <a:r>
                        <a:rPr lang="en-US" sz="1500">
                          <a:effectLst/>
                        </a:rPr>
                        <a:t>Treatment integrity</a:t>
                      </a:r>
                    </a:p>
                    <a:p>
                      <a:pPr marL="342900" marR="0" lvl="0" indent="-342900">
                        <a:spcBef>
                          <a:spcPts val="0"/>
                        </a:spcBef>
                        <a:spcAft>
                          <a:spcPts val="0"/>
                        </a:spcAft>
                        <a:buFont typeface="Symbol" panose="05050102010706020507" pitchFamily="18" charset="2"/>
                        <a:buChar char=""/>
                      </a:pPr>
                      <a:r>
                        <a:rPr lang="en-US" sz="1500">
                          <a:effectLst/>
                        </a:rPr>
                        <a:t>Tier 2 treatment integrity measures</a:t>
                      </a:r>
                    </a:p>
                    <a:p>
                      <a:pPr marL="342900" marR="0" lvl="0" indent="-342900">
                        <a:spcBef>
                          <a:spcPts val="0"/>
                        </a:spcBef>
                        <a:spcAft>
                          <a:spcPts val="0"/>
                        </a:spcAft>
                        <a:buFont typeface="Symbol" panose="05050102010706020507" pitchFamily="18" charset="2"/>
                        <a:buChar char=""/>
                      </a:pPr>
                      <a:r>
                        <a:rPr lang="en-US" sz="1500">
                          <a:effectLst/>
                        </a:rPr>
                        <a:t>Ci3T TI: Direct observation (30 min if needed)</a:t>
                      </a:r>
                      <a:endParaRPr lang="en-US" sz="1500">
                        <a:effectLst/>
                        <a:latin typeface="Times New Roman" panose="02020603050405020304" pitchFamily="18" charset="0"/>
                        <a:ea typeface="Times New Roman" panose="02020603050405020304" pitchFamily="18" charset="0"/>
                      </a:endParaRPr>
                    </a:p>
                  </a:txBody>
                  <a:tcPr marL="54392" marR="54392" marT="0" marB="0"/>
                </a:tc>
                <a:tc>
                  <a:txBody>
                    <a:bodyPr/>
                    <a:lstStyle/>
                    <a:p>
                      <a:pPr marL="342900" marR="0" lvl="0" indent="-342900">
                        <a:spcBef>
                          <a:spcPts val="0"/>
                        </a:spcBef>
                        <a:spcAft>
                          <a:spcPts val="0"/>
                        </a:spcAft>
                        <a:buFont typeface="Wingdings" panose="05000000000000000000" pitchFamily="2" charset="2"/>
                        <a:buChar char=""/>
                      </a:pPr>
                      <a:r>
                        <a:rPr lang="en-US" sz="1500" kern="1400" dirty="0">
                          <a:effectLst/>
                        </a:rPr>
                        <a:t>Review student progress at end of 24 sessions</a:t>
                      </a:r>
                    </a:p>
                    <a:p>
                      <a:pPr marL="342900" marR="0" lvl="0" indent="-342900">
                        <a:spcBef>
                          <a:spcPts val="0"/>
                        </a:spcBef>
                        <a:spcAft>
                          <a:spcPts val="0"/>
                        </a:spcAft>
                        <a:buFont typeface="Wingdings" panose="05000000000000000000" pitchFamily="2" charset="2"/>
                        <a:buChar char=""/>
                      </a:pPr>
                      <a:r>
                        <a:rPr lang="en-US" sz="1500" kern="1400" dirty="0">
                          <a:effectLst/>
                        </a:rPr>
                        <a:t>Team agrees goals have been met or no further Positive Action small group sessions are warranted</a:t>
                      </a:r>
                    </a:p>
                    <a:p>
                      <a:pPr marL="342900" marR="0" lvl="0" indent="-342900">
                        <a:spcBef>
                          <a:spcPts val="0"/>
                        </a:spcBef>
                        <a:spcAft>
                          <a:spcPts val="0"/>
                        </a:spcAft>
                        <a:buFont typeface="Wingdings" panose="05000000000000000000" pitchFamily="2" charset="2"/>
                        <a:buChar char=""/>
                      </a:pPr>
                      <a:r>
                        <a:rPr lang="en-US" sz="1500" kern="1400" dirty="0">
                          <a:effectLst/>
                        </a:rPr>
                        <a:t>SRSS-E7 and I5 scores are in the low risk category</a:t>
                      </a:r>
                    </a:p>
                    <a:p>
                      <a:pPr marL="217170" marR="0">
                        <a:spcBef>
                          <a:spcPts val="0"/>
                        </a:spcBef>
                        <a:spcAft>
                          <a:spcPts val="0"/>
                        </a:spcAft>
                      </a:pPr>
                      <a:r>
                        <a:rPr lang="en-US" sz="1500" kern="1400" dirty="0">
                          <a:effectLst/>
                        </a:rPr>
                        <a:t> </a:t>
                      </a:r>
                      <a:endParaRPr lang="en-US" sz="150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4392" marR="54392"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5"/>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PA</a:t>
            </a:r>
          </a:p>
        </p:txBody>
      </p:sp>
      <p:grpSp>
        <p:nvGrpSpPr>
          <p:cNvPr id="7" name="Group 6"/>
          <p:cNvGrpSpPr/>
          <p:nvPr/>
        </p:nvGrpSpPr>
        <p:grpSpPr>
          <a:xfrm>
            <a:off x="5770535" y="1907129"/>
            <a:ext cx="3983064" cy="4237330"/>
            <a:chOff x="-1208868" y="2046614"/>
            <a:chExt cx="3983064" cy="4237330"/>
          </a:xfrm>
        </p:grpSpPr>
        <p:sp>
          <p:nvSpPr>
            <p:cNvPr id="3" name="Rectangle 2"/>
            <p:cNvSpPr/>
            <p:nvPr/>
          </p:nvSpPr>
          <p:spPr>
            <a:xfrm>
              <a:off x="-1208868" y="2046614"/>
              <a:ext cx="3983064" cy="423733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08868" y="2046614"/>
              <a:ext cx="3966135" cy="3966135"/>
            </a:xfrm>
            <a:prstGeom prst="rect">
              <a:avLst/>
            </a:prstGeom>
          </p:spPr>
        </p:pic>
      </p:grpSp>
    </p:spTree>
    <p:extLst>
      <p:ext uri="{BB962C8B-B14F-4D97-AF65-F5344CB8AC3E}">
        <p14:creationId xmlns:p14="http://schemas.microsoft.com/office/powerpoint/2010/main" val="19732337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676420"/>
          <a:ext cx="9144000" cy="6083326"/>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13764">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Description</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Data to Monitor Progress</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656606">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Social Skills Improvement System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 counselor-led small group</a:t>
                      </a:r>
                    </a:p>
                  </a:txBody>
                  <a:tcPr marL="68580" marR="68580" marT="0" marB="0"/>
                </a:tc>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Counselors and/or social workers will lead small group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lessons appropriate for student skillsets as identified using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(teacher and parent version).</a:t>
                      </a: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Behavior</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or fewer absences in first 3 months of school</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Parent permission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550" b="1" dirty="0">
                          <a:effectLst/>
                          <a:latin typeface="Times New Roman" panose="02020603050405020304" pitchFamily="18" charset="0"/>
                          <a:ea typeface="Times New Roman" panose="02020603050405020304" pitchFamily="18" charset="0"/>
                        </a:rPr>
                        <a:t>AND</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Academic</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is in grade 2 or 3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Student measures</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Skills for Greatness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Daily behavior report (DBR; daily)</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Attendance and </a:t>
                      </a:r>
                      <a:r>
                        <a:rPr lang="en-US" sz="1550" dirty="0" err="1">
                          <a:effectLst/>
                          <a:latin typeface="Times New Roman" panose="02020603050405020304" pitchFamily="18" charset="0"/>
                          <a:ea typeface="Times New Roman" panose="02020603050405020304" pitchFamily="18" charset="0"/>
                        </a:rPr>
                        <a:t>tardies</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Social validity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Teacher: IRP-15</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Student: CIRP</a:t>
                      </a: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Treatment integrity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Tier 2 treatment integrity measures</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Ci3T TI: Direct observation (30 min if needed)</a:t>
                      </a:r>
                    </a:p>
                  </a:txBody>
                  <a:tcPr marL="68580" marR="68580" marT="0" marB="0"/>
                </a:tc>
                <a:tc>
                  <a:txBody>
                    <a:bodyPr/>
                    <a:lstStyle/>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student progress at end of 24 sessions</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agrees goals have been met or no further </a:t>
                      </a:r>
                      <a:r>
                        <a:rPr lang="en-US" sz="1550" kern="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SSiS</a:t>
                      </a: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small group sessions are warranted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a:t>
            </a:r>
            <a:r>
              <a:rPr lang="en-US" sz="3600" dirty="0" err="1"/>
              <a:t>SSiS</a:t>
            </a:r>
            <a:endParaRPr lang="en-US" sz="3600" dirty="0"/>
          </a:p>
        </p:txBody>
      </p:sp>
      <p:grpSp>
        <p:nvGrpSpPr>
          <p:cNvPr id="4" name="Group 3"/>
          <p:cNvGrpSpPr/>
          <p:nvPr/>
        </p:nvGrpSpPr>
        <p:grpSpPr>
          <a:xfrm>
            <a:off x="3268824" y="1166328"/>
            <a:ext cx="7399176" cy="5477068"/>
            <a:chOff x="153584" y="2879124"/>
            <a:chExt cx="5206158" cy="3941805"/>
          </a:xfrm>
        </p:grpSpPr>
        <p:pic>
          <p:nvPicPr>
            <p:cNvPr id="6" name="Picture 5"/>
            <p:cNvPicPr>
              <a:picLocks noChangeAspect="1"/>
            </p:cNvPicPr>
            <p:nvPr/>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53584" y="2879124"/>
              <a:ext cx="5206158" cy="394180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00400" y="4880918"/>
              <a:ext cx="1828801" cy="1754659"/>
            </a:xfrm>
            <a:prstGeom prst="rect">
              <a:avLst/>
            </a:prstGeom>
          </p:spPr>
        </p:pic>
      </p:grpSp>
    </p:spTree>
    <p:extLst>
      <p:ext uri="{BB962C8B-B14F-4D97-AF65-F5344CB8AC3E}">
        <p14:creationId xmlns:p14="http://schemas.microsoft.com/office/powerpoint/2010/main" val="768686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35978" y="480535"/>
            <a:ext cx="7886700" cy="994172"/>
          </a:xfrm>
        </p:spPr>
        <p:txBody>
          <a:bodyPr/>
          <a:lstStyle/>
          <a:p>
            <a:r>
              <a:rPr lang="en-US" dirty="0"/>
              <a:t>Active Supervision</a:t>
            </a:r>
          </a:p>
        </p:txBody>
      </p:sp>
      <p:pic>
        <p:nvPicPr>
          <p:cNvPr id="8" name="Content Placeholder 7"/>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754621" y="1474707"/>
            <a:ext cx="3965332" cy="3519966"/>
          </a:xfrm>
          <a:prstGeom prst="rect">
            <a:avLst/>
          </a:prstGeom>
        </p:spPr>
      </p:pic>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520038" y="1695451"/>
            <a:ext cx="7697262" cy="4006102"/>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864519">
            <a:off x="1890274" y="3512544"/>
            <a:ext cx="2017043" cy="2580543"/>
          </a:xfrm>
          <a:prstGeom prst="rect">
            <a:avLst/>
          </a:prstGeom>
        </p:spPr>
      </p:pic>
      <p:sp>
        <p:nvSpPr>
          <p:cNvPr id="3" name="Rectangle 2"/>
          <p:cNvSpPr/>
          <p:nvPr/>
        </p:nvSpPr>
        <p:spPr>
          <a:xfrm>
            <a:off x="3862811" y="6008133"/>
            <a:ext cx="4762842" cy="369332"/>
          </a:xfrm>
          <a:prstGeom prst="rect">
            <a:avLst/>
          </a:prstGeom>
        </p:spPr>
        <p:txBody>
          <a:bodyPr wrap="none">
            <a:spAutoFit/>
          </a:bodyPr>
          <a:lstStyle/>
          <a:p>
            <a:r>
              <a:rPr lang="en-US" dirty="0"/>
              <a:t>https://eclkc.ohs.acf.hhs.gov/safety-practices</a:t>
            </a:r>
          </a:p>
        </p:txBody>
      </p:sp>
    </p:spTree>
    <p:extLst>
      <p:ext uri="{BB962C8B-B14F-4D97-AF65-F5344CB8AC3E}">
        <p14:creationId xmlns:p14="http://schemas.microsoft.com/office/powerpoint/2010/main" val="298809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dirty="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dirty="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dirty="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dirty="0">
                          <a:effectLst/>
                          <a:latin typeface="Times New Roman"/>
                          <a:ea typeface="Times New Roman"/>
                        </a:rPr>
                        <a:t> </a:t>
                      </a:r>
                    </a:p>
                    <a:p>
                      <a:pPr marL="73025"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(1) Students in grades 9 – 12.</a:t>
                      </a:r>
                    </a:p>
                    <a:p>
                      <a:pPr marL="50800" marR="0" algn="l">
                        <a:lnSpc>
                          <a:spcPct val="115000"/>
                        </a:lnSpc>
                        <a:spcBef>
                          <a:spcPts val="0"/>
                        </a:spcBef>
                        <a:spcAft>
                          <a:spcPts val="0"/>
                        </a:spcAft>
                      </a:pPr>
                      <a:r>
                        <a:rPr lang="en-US" sz="1600" dirty="0">
                          <a:effectLst/>
                          <a:latin typeface="Times New Roman"/>
                          <a:ea typeface="Times New Roman"/>
                        </a:rPr>
                        <a:t>(2) Reading performance basic or below basic on state assessment (but above 4</a:t>
                      </a:r>
                      <a:r>
                        <a:rPr lang="en-US" sz="1600" baseline="30000" dirty="0">
                          <a:effectLst/>
                          <a:latin typeface="Times New Roman"/>
                          <a:ea typeface="Times New Roman"/>
                        </a:rPr>
                        <a:t>th</a:t>
                      </a:r>
                      <a:r>
                        <a:rPr lang="en-US" sz="1600" dirty="0">
                          <a:effectLst/>
                          <a:latin typeface="Times New Roman"/>
                          <a:ea typeface="Times New Roman"/>
                        </a:rPr>
                        <a:t> grade reading level).</a:t>
                      </a:r>
                    </a:p>
                    <a:p>
                      <a:pPr marL="50800" marR="0" algn="l">
                        <a:lnSpc>
                          <a:spcPct val="115000"/>
                        </a:lnSpc>
                        <a:spcBef>
                          <a:spcPts val="0"/>
                        </a:spcBef>
                        <a:spcAft>
                          <a:spcPts val="0"/>
                        </a:spcAft>
                      </a:pPr>
                      <a:r>
                        <a:rPr lang="en-US" sz="1600" dirty="0">
                          <a:effectLst/>
                          <a:latin typeface="Times New Roman"/>
                          <a:ea typeface="Times New Roman"/>
                        </a:rPr>
                        <a:t>(3) SRSS risk scores in the moderate range (4 – 8).</a:t>
                      </a:r>
                    </a:p>
                    <a:p>
                      <a:pPr marL="0"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dirty="0">
                          <a:effectLst/>
                          <a:latin typeface="Times New Roman"/>
                          <a:ea typeface="Times New Roman"/>
                        </a:rPr>
                        <a:t>Student Measures:</a:t>
                      </a:r>
                      <a:endParaRPr lang="en-US" sz="1400" dirty="0">
                        <a:effectLst/>
                        <a:latin typeface="Times New Roman"/>
                        <a:ea typeface="Times New Roman"/>
                      </a:endParaRPr>
                    </a:p>
                    <a:p>
                      <a:pPr marL="109855" marR="0" algn="l">
                        <a:lnSpc>
                          <a:spcPct val="115000"/>
                        </a:lnSpc>
                        <a:spcBef>
                          <a:spcPts val="0"/>
                        </a:spcBef>
                        <a:spcAft>
                          <a:spcPts val="0"/>
                        </a:spcAft>
                      </a:pPr>
                      <a:r>
                        <a:rPr lang="en-US" sz="1400" dirty="0">
                          <a:effectLst/>
                          <a:latin typeface="Times New Roman"/>
                          <a:ea typeface="Times New Roman"/>
                        </a:rPr>
                        <a:t>Meeting individual READ 180 reading goals:</a:t>
                      </a:r>
                    </a:p>
                    <a:p>
                      <a:pPr marL="109855" marR="0" algn="l">
                        <a:lnSpc>
                          <a:spcPct val="115000"/>
                        </a:lnSpc>
                        <a:spcBef>
                          <a:spcPts val="0"/>
                        </a:spcBef>
                        <a:spcAft>
                          <a:spcPts val="0"/>
                        </a:spcAft>
                      </a:pPr>
                      <a:r>
                        <a:rPr lang="en-US" sz="1400" dirty="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dirty="0">
                          <a:effectLst/>
                          <a:latin typeface="Times New Roman"/>
                          <a:ea typeface="Times New Roman"/>
                        </a:rPr>
                        <a:t>(2) Writing Assessments</a:t>
                      </a:r>
                    </a:p>
                    <a:p>
                      <a:pPr marL="109855" marR="0" algn="l">
                        <a:lnSpc>
                          <a:spcPct val="115000"/>
                        </a:lnSpc>
                        <a:spcBef>
                          <a:spcPts val="0"/>
                        </a:spcBef>
                        <a:spcAft>
                          <a:spcPts val="0"/>
                        </a:spcAft>
                      </a:pPr>
                      <a:r>
                        <a:rPr lang="en-US" sz="1400" dirty="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dirty="0">
                          <a:effectLst/>
                          <a:latin typeface="Times New Roman"/>
                          <a:ea typeface="Times New Roman"/>
                        </a:rPr>
                        <a:t>(4) Curriculum-based Assessments</a:t>
                      </a:r>
                    </a:p>
                    <a:p>
                      <a:pPr marL="109855" marR="0" algn="l">
                        <a:lnSpc>
                          <a:spcPct val="115000"/>
                        </a:lnSpc>
                        <a:spcBef>
                          <a:spcPts val="0"/>
                        </a:spcBef>
                        <a:spcAft>
                          <a:spcPts val="0"/>
                        </a:spcAft>
                      </a:pPr>
                      <a:r>
                        <a:rPr lang="en-US" sz="1400" dirty="0">
                          <a:effectLst/>
                          <a:latin typeface="Times New Roman"/>
                          <a:ea typeface="Times New Roman"/>
                        </a:rPr>
                        <a:t>(5) Attendance in class</a:t>
                      </a:r>
                    </a:p>
                    <a:p>
                      <a:pPr marL="109855" marR="0" algn="l">
                        <a:lnSpc>
                          <a:spcPct val="115000"/>
                        </a:lnSpc>
                        <a:spcBef>
                          <a:spcPts val="0"/>
                        </a:spcBef>
                        <a:spcAft>
                          <a:spcPts val="0"/>
                        </a:spcAft>
                      </a:pPr>
                      <a:r>
                        <a:rPr lang="en-US" sz="1400" u="sng" dirty="0">
                          <a:effectLst/>
                          <a:latin typeface="Times New Roman"/>
                          <a:ea typeface="Times New Roman"/>
                        </a:rPr>
                        <a:t>Treatment Integrity</a:t>
                      </a:r>
                      <a:r>
                        <a:rPr lang="en-US" sz="1400" dirty="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dirty="0">
                          <a:effectLst/>
                          <a:latin typeface="Times New Roman"/>
                          <a:ea typeface="Times New Roman"/>
                        </a:rPr>
                        <a:t>Social Validity</a:t>
                      </a:r>
                      <a:r>
                        <a:rPr lang="en-US" sz="1400" dirty="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dirty="0">
                          <a:effectLst/>
                          <a:latin typeface="Times New Roman"/>
                          <a:ea typeface="Times New Roman"/>
                        </a:rPr>
                        <a:t>Students meet instructional reading goals.</a:t>
                      </a:r>
                    </a:p>
                    <a:p>
                      <a:pPr marL="0" marR="0" algn="l">
                        <a:lnSpc>
                          <a:spcPct val="115000"/>
                        </a:lnSpc>
                        <a:spcBef>
                          <a:spcPts val="0"/>
                        </a:spcBef>
                        <a:spcAft>
                          <a:spcPts val="0"/>
                        </a:spcAft>
                      </a:pPr>
                      <a:r>
                        <a:rPr lang="en-US" sz="1600" dirty="0">
                          <a:effectLst/>
                          <a:latin typeface="Times New Roman"/>
                          <a:ea typeface="Times New Roman"/>
                        </a:rPr>
                        <a:t> </a:t>
                      </a:r>
                    </a:p>
                    <a:p>
                      <a:pPr marL="107950" marR="0" algn="l">
                        <a:lnSpc>
                          <a:spcPct val="115000"/>
                        </a:lnSpc>
                        <a:spcBef>
                          <a:spcPts val="0"/>
                        </a:spcBef>
                        <a:spcAft>
                          <a:spcPts val="0"/>
                        </a:spcAft>
                      </a:pPr>
                      <a:r>
                        <a:rPr lang="en-US" sz="1600" dirty="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3534703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dirty="0">
                <a:solidFill>
                  <a:prstClr val="white"/>
                </a:solidFill>
                <a:latin typeface="Calibri" panose="020F0502020204030204"/>
                <a:ea typeface="MS PGothic" charset="-128"/>
              </a:rPr>
              <a:t>P</a:t>
            </a:r>
            <a:r>
              <a:rPr lang="en-US" sz="2000" b="1" dirty="0">
                <a:solidFill>
                  <a:prstClr val="white"/>
                </a:solidFill>
                <a:latin typeface="Calibri" panose="020F0502020204030204"/>
                <a:ea typeface="MS PGothic" charset="-128"/>
              </a:rPr>
              <a:t>ositive Behavior Interventions and Supports  (PBIS)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496961" y="0"/>
          <a:ext cx="9144000" cy="6634106"/>
        </p:xfrm>
        <a:graphic>
          <a:graphicData uri="http://schemas.openxmlformats.org/drawingml/2006/table">
            <a:tbl>
              <a:tblPr/>
              <a:tblGrid>
                <a:gridCol w="1246239">
                  <a:extLst>
                    <a:ext uri="{9D8B030D-6E8A-4147-A177-3AD203B41FA5}">
                      <a16:colId xmlns:a16="http://schemas.microsoft.com/office/drawing/2014/main" val="20000"/>
                    </a:ext>
                  </a:extLst>
                </a:gridCol>
                <a:gridCol w="2258961">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57150" marR="0" algn="l">
                        <a:lnSpc>
                          <a:spcPct val="115000"/>
                        </a:lnSpc>
                        <a:spcBef>
                          <a:spcPts val="0"/>
                        </a:spcBef>
                        <a:spcAft>
                          <a:spcPts val="0"/>
                        </a:spcAft>
                      </a:pPr>
                      <a:r>
                        <a:rPr lang="en-US" sz="1600" dirty="0">
                          <a:effectLst/>
                          <a:latin typeface="Times New Roman"/>
                          <a:ea typeface="Times New Roman"/>
                        </a:rPr>
                        <a:t>Mentoring Program (Sophomores/ Juniors/ Seniors)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4775" marR="0" algn="l">
                        <a:lnSpc>
                          <a:spcPct val="115000"/>
                        </a:lnSpc>
                        <a:spcBef>
                          <a:spcPts val="0"/>
                        </a:spcBef>
                        <a:spcAft>
                          <a:spcPts val="0"/>
                        </a:spcAft>
                      </a:pPr>
                      <a:r>
                        <a:rPr lang="en-US" sz="1600" dirty="0">
                          <a:effectLst/>
                          <a:latin typeface="Times New Roman"/>
                          <a:ea typeface="Times New Roman"/>
                        </a:rPr>
                        <a:t>Focus is on academic achievement, character development, problem-solving skills, improving self-esteem, relationships with adults and peers, and school attendance. </a:t>
                      </a:r>
                    </a:p>
                    <a:p>
                      <a:pPr marL="104775" marR="0" algn="l">
                        <a:lnSpc>
                          <a:spcPct val="115000"/>
                        </a:lnSpc>
                        <a:spcBef>
                          <a:spcPts val="0"/>
                        </a:spcBef>
                        <a:spcAft>
                          <a:spcPts val="0"/>
                        </a:spcAft>
                      </a:pPr>
                      <a:r>
                        <a:rPr lang="en-US" sz="1600" dirty="0">
                          <a:effectLst/>
                          <a:latin typeface="Times New Roman"/>
                          <a:ea typeface="Times New Roman"/>
                        </a:rPr>
                        <a:t> </a:t>
                      </a:r>
                    </a:p>
                    <a:p>
                      <a:pPr marL="104775" marR="0" algn="l">
                        <a:lnSpc>
                          <a:spcPct val="115000"/>
                        </a:lnSpc>
                        <a:spcBef>
                          <a:spcPts val="0"/>
                        </a:spcBef>
                        <a:spcAft>
                          <a:spcPts val="0"/>
                        </a:spcAft>
                      </a:pPr>
                      <a:r>
                        <a:rPr lang="en-US" sz="1600" dirty="0">
                          <a:effectLst/>
                          <a:latin typeface="Times New Roman"/>
                          <a:ea typeface="Times New Roman"/>
                        </a:rPr>
                        <a:t>Volunteer teachers serve as mentors; meeting weekly (30 – 60 min) with students during the school day.</a:t>
                      </a:r>
                    </a:p>
                    <a:p>
                      <a:pPr marL="0" marR="0" algn="l">
                        <a:lnSpc>
                          <a:spcPct val="115000"/>
                        </a:lnSpc>
                        <a:spcBef>
                          <a:spcPts val="0"/>
                        </a:spcBef>
                        <a:spcAft>
                          <a:spcPts val="0"/>
                        </a:spcAft>
                      </a:pPr>
                      <a:r>
                        <a:rPr lang="en-US" sz="1600" dirty="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dirty="0">
                          <a:effectLst/>
                          <a:latin typeface="Times New Roman"/>
                          <a:ea typeface="Times New Roman"/>
                        </a:rPr>
                        <a:t>(1) 10th/11</a:t>
                      </a:r>
                      <a:r>
                        <a:rPr lang="en-US" sz="1600" baseline="30000" dirty="0">
                          <a:effectLst/>
                          <a:latin typeface="Times New Roman"/>
                          <a:ea typeface="Times New Roman"/>
                        </a:rPr>
                        <a:t>th</a:t>
                      </a:r>
                      <a:r>
                        <a:rPr lang="en-US" sz="1600" dirty="0">
                          <a:effectLst/>
                          <a:latin typeface="Times New Roman"/>
                          <a:ea typeface="Times New Roman"/>
                        </a:rPr>
                        <a:t>/ 12</a:t>
                      </a:r>
                      <a:r>
                        <a:rPr lang="en-US" sz="1600" baseline="30000" dirty="0">
                          <a:effectLst/>
                          <a:latin typeface="Times New Roman"/>
                          <a:ea typeface="Times New Roman"/>
                        </a:rPr>
                        <a:t>th</a:t>
                      </a:r>
                      <a:r>
                        <a:rPr lang="en-US" sz="1600" dirty="0">
                          <a:effectLst/>
                          <a:latin typeface="Times New Roman"/>
                          <a:ea typeface="Times New Roman"/>
                        </a:rPr>
                        <a:t>  graders</a:t>
                      </a:r>
                    </a:p>
                    <a:p>
                      <a:pPr marL="109855" marR="0" algn="l">
                        <a:lnSpc>
                          <a:spcPct val="115000"/>
                        </a:lnSpc>
                        <a:spcBef>
                          <a:spcPts val="0"/>
                        </a:spcBef>
                        <a:spcAft>
                          <a:spcPts val="0"/>
                        </a:spcAft>
                      </a:pPr>
                      <a:r>
                        <a:rPr lang="en-US" sz="1600" dirty="0">
                          <a:effectLst/>
                          <a:latin typeface="Times New Roman"/>
                          <a:ea typeface="Times New Roman"/>
                        </a:rPr>
                        <a:t>(2) Behavior: </a:t>
                      </a:r>
                    </a:p>
                    <a:p>
                      <a:pPr marL="109855" marR="0" algn="l">
                        <a:lnSpc>
                          <a:spcPct val="115000"/>
                        </a:lnSpc>
                        <a:spcBef>
                          <a:spcPts val="0"/>
                        </a:spcBef>
                        <a:spcAft>
                          <a:spcPts val="0"/>
                        </a:spcAft>
                      </a:pPr>
                      <a:r>
                        <a:rPr lang="en-US" sz="1600" dirty="0">
                          <a:effectLst/>
                          <a:latin typeface="Times New Roman"/>
                          <a:ea typeface="Times New Roman"/>
                        </a:rPr>
                        <a:t>SRSS: High (9-21) or Moderate (4-8) by either 2nd or 7th period teacher</a:t>
                      </a:r>
                    </a:p>
                    <a:p>
                      <a:pPr marL="109855" marR="0" algn="l">
                        <a:lnSpc>
                          <a:spcPct val="115000"/>
                        </a:lnSpc>
                        <a:spcBef>
                          <a:spcPts val="0"/>
                        </a:spcBef>
                        <a:spcAft>
                          <a:spcPts val="0"/>
                        </a:spcAft>
                      </a:pPr>
                      <a:r>
                        <a:rPr lang="en-US" sz="1600" dirty="0">
                          <a:effectLst/>
                          <a:latin typeface="Times New Roman"/>
                          <a:ea typeface="Times New Roman"/>
                        </a:rPr>
                        <a:t>ODR ≥ 2</a:t>
                      </a:r>
                    </a:p>
                    <a:p>
                      <a:pPr marL="109855" marR="0" algn="l">
                        <a:lnSpc>
                          <a:spcPct val="115000"/>
                        </a:lnSpc>
                        <a:spcBef>
                          <a:spcPts val="0"/>
                        </a:spcBef>
                        <a:spcAft>
                          <a:spcPts val="0"/>
                        </a:spcAft>
                      </a:pPr>
                      <a:r>
                        <a:rPr lang="en-US" sz="1600" dirty="0">
                          <a:effectLst/>
                          <a:latin typeface="Times New Roman"/>
                          <a:ea typeface="Times New Roman"/>
                        </a:rPr>
                        <a:t>Absences ≥ 5 days in one grading period</a:t>
                      </a:r>
                    </a:p>
                    <a:p>
                      <a:pPr marL="109855" marR="0" algn="l">
                        <a:lnSpc>
                          <a:spcPct val="115000"/>
                        </a:lnSpc>
                        <a:spcBef>
                          <a:spcPts val="0"/>
                        </a:spcBef>
                        <a:spcAft>
                          <a:spcPts val="0"/>
                        </a:spcAft>
                      </a:pPr>
                      <a:r>
                        <a:rPr lang="en-US" sz="1600" dirty="0">
                          <a:effectLst/>
                          <a:latin typeface="Times New Roman"/>
                          <a:ea typeface="Times New Roman"/>
                        </a:rPr>
                        <a:t>(3) Academic:</a:t>
                      </a:r>
                    </a:p>
                    <a:p>
                      <a:pPr marL="109855" marR="0" algn="l">
                        <a:lnSpc>
                          <a:spcPct val="115000"/>
                        </a:lnSpc>
                        <a:spcBef>
                          <a:spcPts val="0"/>
                        </a:spcBef>
                        <a:spcAft>
                          <a:spcPts val="0"/>
                        </a:spcAft>
                      </a:pPr>
                      <a:r>
                        <a:rPr lang="en-US" sz="1600" dirty="0">
                          <a:effectLst/>
                          <a:latin typeface="Times New Roman"/>
                          <a:ea typeface="Times New Roman"/>
                        </a:rPr>
                        <a:t>GPA ≤ 2.75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dirty="0">
                          <a:effectLst/>
                          <a:latin typeface="Times New Roman"/>
                          <a:ea typeface="Times New Roman"/>
                        </a:rPr>
                        <a:t>Student Measures:</a:t>
                      </a:r>
                      <a:endParaRPr lang="en-US" sz="1600" dirty="0">
                        <a:effectLst/>
                        <a:latin typeface="Times New Roman"/>
                        <a:ea typeface="Times New Roman"/>
                      </a:endParaRPr>
                    </a:p>
                    <a:p>
                      <a:pPr marL="109855" marR="0" algn="l">
                        <a:lnSpc>
                          <a:spcPct val="115000"/>
                        </a:lnSpc>
                        <a:spcBef>
                          <a:spcPts val="0"/>
                        </a:spcBef>
                        <a:spcAft>
                          <a:spcPts val="0"/>
                        </a:spcAft>
                      </a:pPr>
                      <a:r>
                        <a:rPr lang="en-US" sz="1600" dirty="0">
                          <a:effectLst/>
                          <a:latin typeface="Times New Roman"/>
                          <a:ea typeface="Times New Roman"/>
                        </a:rPr>
                        <a:t>(1) Increase of GPA at mid-term and semester report cards.</a:t>
                      </a:r>
                    </a:p>
                    <a:p>
                      <a:pPr marL="109855" marR="0" algn="l">
                        <a:lnSpc>
                          <a:spcPct val="115000"/>
                        </a:lnSpc>
                        <a:spcBef>
                          <a:spcPts val="0"/>
                        </a:spcBef>
                        <a:spcAft>
                          <a:spcPts val="0"/>
                        </a:spcAft>
                      </a:pPr>
                      <a:r>
                        <a:rPr lang="en-US" sz="1600" dirty="0">
                          <a:effectLst/>
                          <a:latin typeface="Times New Roman"/>
                          <a:ea typeface="Times New Roman"/>
                        </a:rPr>
                        <a:t>(2) Decrease of ODR monitored weekly.</a:t>
                      </a:r>
                    </a:p>
                    <a:p>
                      <a:pPr marL="109855" marR="0" algn="l">
                        <a:lnSpc>
                          <a:spcPct val="115000"/>
                        </a:lnSpc>
                        <a:spcBef>
                          <a:spcPts val="0"/>
                        </a:spcBef>
                        <a:spcAft>
                          <a:spcPts val="0"/>
                        </a:spcAft>
                      </a:pPr>
                      <a:r>
                        <a:rPr lang="en-US" sz="1600" dirty="0">
                          <a:effectLst/>
                          <a:latin typeface="Times New Roman"/>
                          <a:ea typeface="Times New Roman"/>
                        </a:rPr>
                        <a:t>(3) Reduced absences (fewer than one per quarter)</a:t>
                      </a:r>
                    </a:p>
                    <a:p>
                      <a:pPr marL="109855" marR="0" algn="l">
                        <a:lnSpc>
                          <a:spcPct val="115000"/>
                        </a:lnSpc>
                        <a:spcBef>
                          <a:spcPts val="0"/>
                        </a:spcBef>
                        <a:spcAft>
                          <a:spcPts val="0"/>
                        </a:spcAft>
                      </a:pPr>
                      <a:r>
                        <a:rPr lang="en-US" sz="1600" u="sng" dirty="0">
                          <a:effectLst/>
                          <a:latin typeface="Times New Roman"/>
                          <a:ea typeface="Times New Roman"/>
                        </a:rPr>
                        <a:t>Treatment Integrity</a:t>
                      </a:r>
                      <a:r>
                        <a:rPr lang="en-US" sz="1600" dirty="0">
                          <a:effectLst/>
                          <a:latin typeface="Times New Roman"/>
                          <a:ea typeface="Times New Roman"/>
                        </a:rPr>
                        <a:t>: Mentors complete weekly mentoring checklists to report meeting time and activities.</a:t>
                      </a:r>
                    </a:p>
                    <a:p>
                      <a:pPr marL="109855" marR="0" algn="l">
                        <a:lnSpc>
                          <a:spcPct val="115000"/>
                        </a:lnSpc>
                        <a:spcBef>
                          <a:spcPts val="0"/>
                        </a:spcBef>
                        <a:spcAft>
                          <a:spcPts val="0"/>
                        </a:spcAft>
                      </a:pPr>
                      <a:r>
                        <a:rPr lang="en-US" sz="1600" u="sng" dirty="0">
                          <a:effectLst/>
                          <a:latin typeface="Times New Roman"/>
                          <a:ea typeface="Times New Roman"/>
                        </a:rPr>
                        <a:t>Social Validity</a:t>
                      </a:r>
                      <a:r>
                        <a:rPr lang="en-US" sz="1600" dirty="0">
                          <a:effectLst/>
                          <a:latin typeface="Times New Roman"/>
                          <a:ea typeface="Times New Roman"/>
                        </a:rPr>
                        <a:t>: Pre and post surveys for students and mentors.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Yearlong support</a:t>
                      </a:r>
                    </a:p>
                    <a:p>
                      <a:pPr marL="50800" marR="0" algn="l">
                        <a:lnSpc>
                          <a:spcPct val="115000"/>
                        </a:lnSpc>
                        <a:spcBef>
                          <a:spcPts val="0"/>
                        </a:spcBef>
                        <a:spcAft>
                          <a:spcPts val="0"/>
                        </a:spcAft>
                      </a:pPr>
                      <a:r>
                        <a:rPr lang="en-US" sz="1600" dirty="0">
                          <a:effectLst/>
                          <a:latin typeface="Times New Roman"/>
                          <a:ea typeface="Times New Roman"/>
                        </a:rPr>
                        <a:t> </a:t>
                      </a:r>
                    </a:p>
                    <a:p>
                      <a:pPr marL="50800" marR="0" algn="l">
                        <a:lnSpc>
                          <a:spcPct val="115000"/>
                        </a:lnSpc>
                        <a:spcBef>
                          <a:spcPts val="0"/>
                        </a:spcBef>
                        <a:spcAft>
                          <a:spcPts val="0"/>
                        </a:spcAft>
                      </a:pPr>
                      <a:r>
                        <a:rPr lang="en-US" sz="1600" dirty="0">
                          <a:effectLst/>
                          <a:latin typeface="Times New Roman"/>
                          <a:ea typeface="Times New Roman"/>
                        </a:rPr>
                        <a:t>Students who no longer meet criteria next fall</a:t>
                      </a:r>
                    </a:p>
                    <a:p>
                      <a:pPr marL="50800" marR="0" algn="l">
                        <a:lnSpc>
                          <a:spcPct val="115000"/>
                        </a:lnSpc>
                        <a:spcBef>
                          <a:spcPts val="0"/>
                        </a:spcBef>
                        <a:spcAft>
                          <a:spcPts val="0"/>
                        </a:spcAft>
                      </a:pPr>
                      <a:r>
                        <a:rPr lang="en-US" sz="1600" dirty="0">
                          <a:effectLst/>
                          <a:latin typeface="Times New Roman"/>
                          <a:ea typeface="Times New Roman"/>
                        </a:rPr>
                        <a:t> </a:t>
                      </a:r>
                    </a:p>
                    <a:p>
                      <a:pPr marL="50800" marR="0" algn="l">
                        <a:lnSpc>
                          <a:spcPct val="115000"/>
                        </a:lnSpc>
                        <a:spcBef>
                          <a:spcPts val="0"/>
                        </a:spcBef>
                        <a:spcAft>
                          <a:spcPts val="0"/>
                        </a:spcAft>
                      </a:pPr>
                      <a:r>
                        <a:rPr lang="en-US" sz="1600" dirty="0">
                          <a:effectLst/>
                          <a:latin typeface="Times New Roman"/>
                          <a:ea typeface="Times New Roman"/>
                        </a:rPr>
                        <a:t>Seniors: graduation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7" name="Rectangle 6"/>
          <p:cNvSpPr/>
          <p:nvPr/>
        </p:nvSpPr>
        <p:spPr>
          <a:xfrm>
            <a:off x="129092" y="6013525"/>
            <a:ext cx="7498080" cy="75841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a:t>
            </a:r>
            <a:r>
              <a:rPr lang="en-US" sz="1200" dirty="0" err="1">
                <a:solidFill>
                  <a:prstClr val="black"/>
                </a:solidFill>
              </a:rPr>
              <a:t>Oyer</a:t>
            </a:r>
            <a:r>
              <a:rPr lang="en-US" sz="1200" dirty="0">
                <a:solidFill>
                  <a:prstClr val="black"/>
                </a:solidFill>
              </a:rPr>
              <a:t>,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3856848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err="1">
                          <a:ln>
                            <a:noFill/>
                          </a:ln>
                          <a:solidFill>
                            <a:schemeClr val="tx1"/>
                          </a:solidFill>
                          <a:effectLst/>
                          <a:latin typeface="Times New Roman" pitchFamily="18" charset="0"/>
                          <a:ea typeface="ＭＳ Ｐゴシック" pitchFamily="34" charset="-128"/>
                          <a:cs typeface="Times New Roman" pitchFamily="18" charset="0"/>
                        </a:rPr>
                        <a:t>Schoolwide</a:t>
                      </a: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 Data:  Entry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dirty="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dirty="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dirty="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dirty="0">
                          <a:effectLst/>
                          <a:latin typeface="Times New Roman"/>
                          <a:ea typeface="Times New Roman"/>
                        </a:rPr>
                        <a:t> </a:t>
                      </a:r>
                    </a:p>
                    <a:p>
                      <a:pPr marL="73025" marR="0" algn="l">
                        <a:lnSpc>
                          <a:spcPct val="115000"/>
                        </a:lnSpc>
                        <a:spcBef>
                          <a:spcPts val="0"/>
                        </a:spcBef>
                        <a:spcAft>
                          <a:spcPts val="0"/>
                        </a:spcAft>
                      </a:pPr>
                      <a:r>
                        <a:rPr lang="en-US" sz="1600" dirty="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dirty="0">
                          <a:effectLst/>
                          <a:latin typeface="Times New Roman"/>
                          <a:ea typeface="Times New Roman"/>
                        </a:rPr>
                        <a:t>(1) 12th graders</a:t>
                      </a:r>
                    </a:p>
                    <a:p>
                      <a:pPr marL="50800" marR="0" algn="l">
                        <a:lnSpc>
                          <a:spcPct val="115000"/>
                        </a:lnSpc>
                        <a:spcBef>
                          <a:spcPts val="0"/>
                        </a:spcBef>
                        <a:spcAft>
                          <a:spcPts val="0"/>
                        </a:spcAft>
                      </a:pPr>
                      <a:r>
                        <a:rPr lang="en-US" sz="1600" dirty="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dirty="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dirty="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dirty="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dirty="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dirty="0">
                <a:solidFill>
                  <a:prstClr val="black"/>
                </a:solidFill>
              </a:rPr>
              <a:t>Journal of Applied School Psychology, 29</a:t>
            </a:r>
            <a:r>
              <a:rPr lang="en-US" sz="1200" dirty="0">
                <a:solidFill>
                  <a:prstClr val="black"/>
                </a:solidFill>
              </a:rPr>
              <a:t>, 203-229.</a:t>
            </a:r>
          </a:p>
        </p:txBody>
      </p:sp>
    </p:spTree>
    <p:extLst>
      <p:ext uri="{BB962C8B-B14F-4D97-AF65-F5344CB8AC3E}">
        <p14:creationId xmlns:p14="http://schemas.microsoft.com/office/powerpoint/2010/main" val="2321959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dirty="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80467" y="2259055"/>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dirty="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txBox="1">
            <a:spLocks noGrp="1" noChangeArrowheads="1"/>
          </p:cNvSpPr>
          <p:nvPr/>
        </p:nvSpPr>
        <p:spPr bwMode="auto">
          <a:xfrm>
            <a:off x="48768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algn="ctr">
              <a:lnSpc>
                <a:spcPct val="100000"/>
              </a:lnSpc>
              <a:spcBef>
                <a:spcPct val="0"/>
              </a:spcBef>
              <a:buFontTx/>
              <a:buNone/>
            </a:pPr>
            <a:r>
              <a:rPr lang="en-US" altLang="en-US" sz="1000">
                <a:solidFill>
                  <a:srgbClr val="000000"/>
                </a:solidFill>
                <a:latin typeface="Century Gothic" charset="0"/>
                <a:cs typeface="Arial" charset="0"/>
              </a:rPr>
              <a:t>State of Tennessee DOE Technical Assistance Grant IRB # 090935</a:t>
            </a:r>
          </a:p>
        </p:txBody>
      </p:sp>
      <p:sp>
        <p:nvSpPr>
          <p:cNvPr id="337923" name="Rectangle 2"/>
          <p:cNvSpPr>
            <a:spLocks noGrp="1" noChangeArrowheads="1"/>
          </p:cNvSpPr>
          <p:nvPr>
            <p:ph type="title" idx="4294967295"/>
          </p:nvPr>
        </p:nvSpPr>
        <p:spPr>
          <a:xfrm>
            <a:off x="1524000" y="57150"/>
            <a:ext cx="9144000" cy="838200"/>
          </a:xfrm>
        </p:spPr>
        <p:txBody>
          <a:bodyPr>
            <a:normAutofit fontScale="90000"/>
          </a:bodyPr>
          <a:lstStyle/>
          <a:p>
            <a:pPr algn="ctr" eaLnBrk="1" hangingPunct="1"/>
            <a:r>
              <a:rPr lang="en-US" altLang="en-US" sz="3600" dirty="0">
                <a:solidFill>
                  <a:srgbClr val="495073"/>
                </a:solidFill>
              </a:rPr>
              <a:t>SAMPLE TERTIARY (Tier 3) INTERVENTION GRID</a:t>
            </a:r>
            <a:endParaRPr lang="en-US" altLang="en-US" sz="4000" dirty="0">
              <a:solidFill>
                <a:srgbClr val="495073"/>
              </a:solidFill>
            </a:endParaRPr>
          </a:p>
        </p:txBody>
      </p:sp>
      <p:graphicFrame>
        <p:nvGraphicFramePr>
          <p:cNvPr id="565273" name="Group 25"/>
          <p:cNvGraphicFramePr>
            <a:graphicFrameLocks noGrp="1"/>
          </p:cNvGraphicFramePr>
          <p:nvPr>
            <p:extLst>
              <p:ext uri="{D42A27DB-BD31-4B8C-83A1-F6EECF244321}">
                <p14:modId xmlns:p14="http://schemas.microsoft.com/office/powerpoint/2010/main" val="4028043897"/>
              </p:ext>
            </p:extLst>
          </p:nvPr>
        </p:nvGraphicFramePr>
        <p:xfrm>
          <a:off x="1312433" y="990601"/>
          <a:ext cx="9355567" cy="5810251"/>
        </p:xfrm>
        <a:graphic>
          <a:graphicData uri="http://schemas.openxmlformats.org/drawingml/2006/table">
            <a:tbl>
              <a:tblPr/>
              <a:tblGrid>
                <a:gridCol w="1247409">
                  <a:extLst>
                    <a:ext uri="{9D8B030D-6E8A-4147-A177-3AD203B41FA5}">
                      <a16:colId xmlns:a16="http://schemas.microsoft.com/office/drawing/2014/main" val="20000"/>
                    </a:ext>
                  </a:extLst>
                </a:gridCol>
                <a:gridCol w="1403335">
                  <a:extLst>
                    <a:ext uri="{9D8B030D-6E8A-4147-A177-3AD203B41FA5}">
                      <a16:colId xmlns:a16="http://schemas.microsoft.com/office/drawing/2014/main" val="20001"/>
                    </a:ext>
                  </a:extLst>
                </a:gridCol>
                <a:gridCol w="2860270">
                  <a:extLst>
                    <a:ext uri="{9D8B030D-6E8A-4147-A177-3AD203B41FA5}">
                      <a16:colId xmlns:a16="http://schemas.microsoft.com/office/drawing/2014/main" val="20002"/>
                    </a:ext>
                  </a:extLst>
                </a:gridCol>
                <a:gridCol w="2119620">
                  <a:extLst>
                    <a:ext uri="{9D8B030D-6E8A-4147-A177-3AD203B41FA5}">
                      <a16:colId xmlns:a16="http://schemas.microsoft.com/office/drawing/2014/main" val="20003"/>
                    </a:ext>
                  </a:extLst>
                </a:gridCol>
                <a:gridCol w="1724933">
                  <a:extLst>
                    <a:ext uri="{9D8B030D-6E8A-4147-A177-3AD203B41FA5}">
                      <a16:colId xmlns:a16="http://schemas.microsoft.com/office/drawing/2014/main" val="20004"/>
                    </a:ext>
                  </a:extLst>
                </a:gridCol>
              </a:tblGrid>
              <a:tr h="655638">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5154613">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Functional Assessment-Based Intervention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27274F"/>
                          </a:solidFill>
                          <a:effectLst/>
                          <a:latin typeface="Verdana" charset="0"/>
                          <a:ea typeface="MS PGothic" charset="-128"/>
                        </a:rPr>
                        <a:t>Individualized interventions developed by the behavior specialist and PBS team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7274F"/>
                          </a:solidFill>
                          <a:effectLst/>
                          <a:latin typeface="Verdana" charset="0"/>
                          <a:ea typeface="MS PGothic" charset="-128"/>
                        </a:rPr>
                        <a:t>Students who: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sng" strike="noStrike" cap="none" normalizeH="0" baseline="0" dirty="0">
                          <a:ln>
                            <a:noFill/>
                          </a:ln>
                          <a:solidFill>
                            <a:srgbClr val="27274F"/>
                          </a:solidFill>
                          <a:effectLst/>
                          <a:latin typeface="Verdana" charset="0"/>
                          <a:ea typeface="MS PGothic" charset="-128"/>
                        </a:rPr>
                        <a:t>Behavior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-scored in the high risk category on  the Student Risk Screening Scale (SRSS), 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scored in the clinical range on one following Strengths and Difficulties (SDQ) subscales: Emotional Symptoms, Conduct Problems, Hyperactivity, or Prosocial  Behavior,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-earned more than 5 office discipline referrals (ODR) for major events during a grading period </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OR</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1" i="0" u="sng" strike="noStrike" cap="none" normalizeH="0" baseline="0" dirty="0">
                          <a:ln>
                            <a:noFill/>
                          </a:ln>
                          <a:solidFill>
                            <a:srgbClr val="27274F"/>
                          </a:solidFill>
                          <a:effectLst/>
                          <a:latin typeface="Verdana" charset="0"/>
                          <a:ea typeface="MS PGothic" charset="-128"/>
                        </a:rPr>
                        <a:t>Academic</a:t>
                      </a:r>
                    </a:p>
                    <a:p>
                      <a:pPr marL="0" marR="0" lvl="0" indent="0" algn="l" defTabSz="914400" rtl="0" eaLnBrk="1" fontAlgn="base" latinLnBrk="0" hangingPunct="1">
                        <a:lnSpc>
                          <a:spcPct val="100000"/>
                        </a:lnSpc>
                        <a:spcBef>
                          <a:spcPct val="0"/>
                        </a:spcBef>
                        <a:spcAft>
                          <a:spcPct val="0"/>
                        </a:spcAft>
                        <a:buClrTx/>
                        <a:buSzTx/>
                        <a:buFont typeface="Courier New" charset="0"/>
                        <a:buNone/>
                        <a:tabLst/>
                      </a:pPr>
                      <a:r>
                        <a:rPr kumimoji="0" lang="en-US" altLang="en-US" sz="1400" b="0" i="0" u="none" strike="noStrike" cap="none" normalizeH="0" baseline="0" dirty="0">
                          <a:ln>
                            <a:noFill/>
                          </a:ln>
                          <a:solidFill>
                            <a:srgbClr val="27274F"/>
                          </a:solidFill>
                          <a:effectLst/>
                          <a:latin typeface="Verdana" charset="0"/>
                          <a:ea typeface="MS PGothic" charset="-128"/>
                        </a:rPr>
                        <a:t>identified at highest risk for school failure: recommended for retention; or scored far below basic on state-wide or district-wide  assessments</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marL="342900" indent="-342900">
                        <a:lnSpc>
                          <a:spcPct val="90000"/>
                        </a:lnSpc>
                        <a:spcBef>
                          <a:spcPts val="1000"/>
                        </a:spcBef>
                        <a:buFont typeface="Arial" charset="0"/>
                        <a:tabLst>
                          <a:tab pos="228600" algn="l"/>
                        </a:tabLst>
                        <a:defRPr sz="2400">
                          <a:solidFill>
                            <a:schemeClr val="tx1"/>
                          </a:solidFill>
                          <a:latin typeface="Calibri" charset="0"/>
                        </a:defRPr>
                      </a:lvl1pPr>
                      <a:lvl2pPr marL="742950" indent="-285750">
                        <a:lnSpc>
                          <a:spcPct val="90000"/>
                        </a:lnSpc>
                        <a:spcBef>
                          <a:spcPts val="500"/>
                        </a:spcBef>
                        <a:buFont typeface="Arial" charset="0"/>
                        <a:tabLst>
                          <a:tab pos="228600" algn="l"/>
                        </a:tabLst>
                        <a:defRPr sz="2000">
                          <a:solidFill>
                            <a:schemeClr val="tx1"/>
                          </a:solidFill>
                          <a:latin typeface="Calibri" charset="0"/>
                        </a:defRPr>
                      </a:lvl2pPr>
                      <a:lvl3pPr marL="1143000" indent="-228600">
                        <a:lnSpc>
                          <a:spcPct val="90000"/>
                        </a:lnSpc>
                        <a:spcBef>
                          <a:spcPts val="500"/>
                        </a:spcBef>
                        <a:buFont typeface="Arial" charset="0"/>
                        <a:tabLst>
                          <a:tab pos="228600" algn="l"/>
                        </a:tabLst>
                        <a:defRPr>
                          <a:solidFill>
                            <a:schemeClr val="tx1"/>
                          </a:solidFill>
                          <a:latin typeface="Calibri" charset="0"/>
                        </a:defRPr>
                      </a:lvl3pPr>
                      <a:lvl4pPr marL="1600200" indent="-228600">
                        <a:lnSpc>
                          <a:spcPct val="90000"/>
                        </a:lnSpc>
                        <a:spcBef>
                          <a:spcPts val="500"/>
                        </a:spcBef>
                        <a:buFont typeface="Arial" charset="0"/>
                        <a:tabLst>
                          <a:tab pos="228600" algn="l"/>
                        </a:tabLst>
                        <a:defRPr sz="1600">
                          <a:solidFill>
                            <a:schemeClr val="tx1"/>
                          </a:solidFill>
                          <a:latin typeface="Calibri" charset="0"/>
                        </a:defRPr>
                      </a:lvl4pPr>
                      <a:lvl5pPr marL="2057400" indent="-228600">
                        <a:lnSpc>
                          <a:spcPct val="90000"/>
                        </a:lnSpc>
                        <a:spcBef>
                          <a:spcPts val="500"/>
                        </a:spcBef>
                        <a:buFont typeface="Arial" charset="0"/>
                        <a:tabLst>
                          <a:tab pos="228600" algn="l"/>
                        </a:tabLst>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tabLst>
                          <a:tab pos="228600" algn="l"/>
                        </a:tabLst>
                        <a:defRPr sz="1600">
                          <a:solidFill>
                            <a:schemeClr val="tx1"/>
                          </a:solidFill>
                          <a:latin typeface="Calibri" charset="0"/>
                        </a:defRPr>
                      </a:lvl9pPr>
                    </a:lstStyle>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Data will be collected on both the (a) target (problem) behavior and (b) replacement (desirable) behavior identified by the team on an on-going basis.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 </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Weekly teacher report on academic status</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ODR data collected weekly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Treatment Integrity</a:t>
                      </a: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endParaRPr kumimoji="0" lang="en-US" altLang="en-US" sz="1400" b="0" i="0" u="none" strike="noStrike" cap="none" normalizeH="0" baseline="0">
                        <a:ln>
                          <a:noFill/>
                        </a:ln>
                        <a:solidFill>
                          <a:srgbClr val="27274F"/>
                        </a:solidFill>
                        <a:effectLst/>
                        <a:latin typeface="Verdana" charset="0"/>
                        <a:ea typeface="MS PGothic" charset="-128"/>
                      </a:endParaRPr>
                    </a:p>
                    <a:p>
                      <a:pPr marL="342900" marR="0" lvl="0" indent="-342900" algn="l" defTabSz="914400" rtl="0" eaLnBrk="1" fontAlgn="base" latinLnBrk="0" hangingPunct="1">
                        <a:lnSpc>
                          <a:spcPct val="100000"/>
                        </a:lnSpc>
                        <a:spcBef>
                          <a:spcPct val="0"/>
                        </a:spcBef>
                        <a:spcAft>
                          <a:spcPct val="0"/>
                        </a:spcAft>
                        <a:buClrTx/>
                        <a:buSzTx/>
                        <a:buFont typeface="Courier New" charset="0"/>
                        <a:buNone/>
                        <a:tabLst>
                          <a:tab pos="228600" algn="l"/>
                        </a:tabLst>
                      </a:pPr>
                      <a:r>
                        <a:rPr kumimoji="0" lang="en-US" altLang="en-US" sz="1400" b="0" i="0" u="none" strike="noStrike" cap="none" normalizeH="0" baseline="0">
                          <a:ln>
                            <a:noFill/>
                          </a:ln>
                          <a:solidFill>
                            <a:srgbClr val="27274F"/>
                          </a:solidFill>
                          <a:effectLst/>
                          <a:latin typeface="Verdana" charset="0"/>
                          <a:ea typeface="MS PGothic" charset="-128"/>
                        </a:rPr>
                        <a:t>Social Validity</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27274F"/>
                          </a:solidFill>
                          <a:effectLst/>
                          <a:latin typeface="Verdana" charset="0"/>
                          <a:ea typeface="MS PGothic" charset="-128"/>
                        </a:rPr>
                        <a:t>The function-based intervention will be faded once a functional relation is demonstrated using a validated single case methodology design (e.g., withdrawal design) and the behavioral objectives specified in the plan are met.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dirty="0">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dirty="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79542" y="220351"/>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58538" y="1021772"/>
            <a:ext cx="1801062"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557588" y="5057708"/>
            <a:ext cx="5076823" cy="1800292"/>
          </a:xfrm>
          <a:prstGeom prst="rect">
            <a:avLst/>
          </a:prstGeom>
          <a:noFill/>
        </p:spPr>
      </p:pic>
      <p:pic>
        <p:nvPicPr>
          <p:cNvPr id="20" name="Picture 19">
            <a:extLst>
              <a:ext uri="{FF2B5EF4-FFF2-40B4-BE49-F238E27FC236}">
                <a16:creationId xmlns:a16="http://schemas.microsoft.com/office/drawing/2014/main" id="{97556CCE-98EB-4C42-A117-A29BFBE109E1}"/>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357185" y="117916"/>
            <a:ext cx="11477625" cy="3819525"/>
          </a:xfrm>
          <a:prstGeom prst="rect">
            <a:avLst/>
          </a:prstGeom>
        </p:spPr>
      </p:pic>
      <p:sp>
        <p:nvSpPr>
          <p:cNvPr id="21" name="TextBox 20">
            <a:extLst>
              <a:ext uri="{FF2B5EF4-FFF2-40B4-BE49-F238E27FC236}">
                <a16:creationId xmlns:a16="http://schemas.microsoft.com/office/drawing/2014/main" id="{1C29C22E-8AB8-460F-85B2-DBD275406B78}"/>
              </a:ext>
            </a:extLst>
          </p:cNvPr>
          <p:cNvSpPr txBox="1"/>
          <p:nvPr/>
        </p:nvSpPr>
        <p:spPr>
          <a:xfrm>
            <a:off x="2366207" y="4117357"/>
            <a:ext cx="7459579" cy="1015663"/>
          </a:xfrm>
          <a:prstGeom prst="rect">
            <a:avLst/>
          </a:prstGeom>
          <a:noFill/>
          <a:ln w="76200">
            <a:solidFill>
              <a:schemeClr val="accent5">
                <a:lumMod val="60000"/>
                <a:lumOff val="40000"/>
              </a:schemeClr>
            </a:solidFill>
          </a:ln>
        </p:spPr>
        <p:txBody>
          <a:bodyPr wrap="square" rtlCol="0">
            <a:spAutoFit/>
          </a:bodyPr>
          <a:lstStyle/>
          <a:p>
            <a:pPr algn="ctr"/>
            <a:r>
              <a:rPr lang="en-US" sz="2000" dirty="0"/>
              <a:t>What are some Tier 2 and 3 interventions you currently have at your school? What data are used for decision making? How might screening data be used to support current efforts?</a:t>
            </a:r>
          </a:p>
        </p:txBody>
      </p:sp>
      <p:pic>
        <p:nvPicPr>
          <p:cNvPr id="22" name="Picture 21">
            <a:extLst>
              <a:ext uri="{FF2B5EF4-FFF2-40B4-BE49-F238E27FC236}">
                <a16:creationId xmlns:a16="http://schemas.microsoft.com/office/drawing/2014/main" id="{FBBDBC71-2A87-4328-A787-FE5E93B01A29}"/>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0" y="5154580"/>
            <a:ext cx="3302599" cy="1518597"/>
          </a:xfrm>
          <a:prstGeom prst="rect">
            <a:avLst/>
          </a:prstGeom>
        </p:spPr>
      </p:pic>
      <p:sp>
        <p:nvSpPr>
          <p:cNvPr id="23" name="Rectangle 22">
            <a:extLst>
              <a:ext uri="{FF2B5EF4-FFF2-40B4-BE49-F238E27FC236}">
                <a16:creationId xmlns:a16="http://schemas.microsoft.com/office/drawing/2014/main" id="{5C98B6CE-9BA7-440C-A746-4A3E610C29D2}"/>
              </a:ext>
            </a:extLst>
          </p:cNvPr>
          <p:cNvSpPr/>
          <p:nvPr/>
        </p:nvSpPr>
        <p:spPr>
          <a:xfrm>
            <a:off x="346428" y="6294055"/>
            <a:ext cx="2816319" cy="1721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Down 23">
            <a:extLst>
              <a:ext uri="{FF2B5EF4-FFF2-40B4-BE49-F238E27FC236}">
                <a16:creationId xmlns:a16="http://schemas.microsoft.com/office/drawing/2014/main" id="{C8BD1F00-B16B-4E41-853E-6F42C9F64C6F}"/>
              </a:ext>
            </a:extLst>
          </p:cNvPr>
          <p:cNvSpPr/>
          <p:nvPr/>
        </p:nvSpPr>
        <p:spPr>
          <a:xfrm rot="5400000">
            <a:off x="3143631" y="6221148"/>
            <a:ext cx="545023" cy="317936"/>
          </a:xfrm>
          <a:prstGeom prst="downArrow">
            <a:avLst>
              <a:gd name="adj1" fmla="val 38519"/>
              <a:gd name="adj2" fmla="val 410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944380"/>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b="1" dirty="0"/>
              <a:t>Reviewing Resources to Support Systematic Screening</a:t>
            </a:r>
          </a:p>
          <a:p>
            <a:r>
              <a:rPr lang="en-US" dirty="0"/>
              <a:t>Planning for Next Steps</a:t>
            </a:r>
          </a:p>
          <a:p>
            <a:endParaRPr lang="en-US" dirty="0"/>
          </a:p>
        </p:txBody>
      </p:sp>
    </p:spTree>
    <p:extLst>
      <p:ext uri="{BB962C8B-B14F-4D97-AF65-F5344CB8AC3E}">
        <p14:creationId xmlns:p14="http://schemas.microsoft.com/office/powerpoint/2010/main" val="3322740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2E0A-E48C-FB50-B668-6D32823803E1}"/>
              </a:ext>
            </a:extLst>
          </p:cNvPr>
          <p:cNvSpPr>
            <a:spLocks noGrp="1"/>
          </p:cNvSpPr>
          <p:nvPr>
            <p:ph type="title"/>
          </p:nvPr>
        </p:nvSpPr>
        <p:spPr/>
        <p:txBody>
          <a:bodyPr/>
          <a:lstStyle/>
          <a:p>
            <a:r>
              <a:rPr lang="en-US" dirty="0"/>
              <a:t>Resource Alert! </a:t>
            </a:r>
          </a:p>
        </p:txBody>
      </p:sp>
      <p:sp>
        <p:nvSpPr>
          <p:cNvPr id="3" name="Text Placeholder 2">
            <a:extLst>
              <a:ext uri="{FF2B5EF4-FFF2-40B4-BE49-F238E27FC236}">
                <a16:creationId xmlns:a16="http://schemas.microsoft.com/office/drawing/2014/main" id="{F9B39277-D9B4-DB08-F549-B1F0644D1267}"/>
              </a:ext>
            </a:extLst>
          </p:cNvPr>
          <p:cNvSpPr>
            <a:spLocks noGrp="1"/>
          </p:cNvSpPr>
          <p:nvPr>
            <p:ph type="body" idx="1"/>
          </p:nvPr>
        </p:nvSpPr>
        <p:spPr>
          <a:xfrm>
            <a:off x="129064" y="1681163"/>
            <a:ext cx="3679445" cy="435020"/>
          </a:xfrm>
        </p:spPr>
        <p:txBody>
          <a:bodyPr anchor="t"/>
          <a:lstStyle/>
          <a:p>
            <a:r>
              <a:rPr lang="en-US" dirty="0"/>
              <a:t>ci3t.org</a:t>
            </a:r>
          </a:p>
        </p:txBody>
      </p:sp>
      <p:sp>
        <p:nvSpPr>
          <p:cNvPr id="5" name="Text Placeholder 4">
            <a:extLst>
              <a:ext uri="{FF2B5EF4-FFF2-40B4-BE49-F238E27FC236}">
                <a16:creationId xmlns:a16="http://schemas.microsoft.com/office/drawing/2014/main" id="{62E9907C-EB64-53F8-EFB6-E4229048BBF8}"/>
              </a:ext>
            </a:extLst>
          </p:cNvPr>
          <p:cNvSpPr>
            <a:spLocks noGrp="1"/>
          </p:cNvSpPr>
          <p:nvPr>
            <p:ph type="body" sz="quarter" idx="3"/>
          </p:nvPr>
        </p:nvSpPr>
        <p:spPr>
          <a:xfrm>
            <a:off x="4041744" y="1681163"/>
            <a:ext cx="4068037" cy="435020"/>
          </a:xfrm>
        </p:spPr>
        <p:txBody>
          <a:bodyPr anchor="t"/>
          <a:lstStyle/>
          <a:p>
            <a:r>
              <a:rPr lang="en-US" dirty="0"/>
              <a:t>pbis.org</a:t>
            </a:r>
          </a:p>
        </p:txBody>
      </p:sp>
      <p:pic>
        <p:nvPicPr>
          <p:cNvPr id="9" name="Picture 8">
            <a:extLst>
              <a:ext uri="{FF2B5EF4-FFF2-40B4-BE49-F238E27FC236}">
                <a16:creationId xmlns:a16="http://schemas.microsoft.com/office/drawing/2014/main" id="{A318445E-CA81-557A-A388-44B01B3B8B0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063364" y="2309140"/>
            <a:ext cx="4046417" cy="27921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Graphical user interface&#10;&#10;Description automatically generated">
            <a:extLst>
              <a:ext uri="{FF2B5EF4-FFF2-40B4-BE49-F238E27FC236}">
                <a16:creationId xmlns:a16="http://schemas.microsoft.com/office/drawing/2014/main" id="{4A200EB0-35CF-34EC-28A4-44C6153F5C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064" y="2309139"/>
            <a:ext cx="3679445" cy="2792139"/>
          </a:xfrm>
          <a:prstGeom prst="rect">
            <a:avLst/>
          </a:prstGeom>
          <a:ln>
            <a:solidFill>
              <a:schemeClr val="tx1"/>
            </a:solidFill>
          </a:ln>
          <a:effectLst/>
        </p:spPr>
      </p:pic>
      <p:sp>
        <p:nvSpPr>
          <p:cNvPr id="11" name="Star: 5 Points 10">
            <a:extLst>
              <a:ext uri="{FF2B5EF4-FFF2-40B4-BE49-F238E27FC236}">
                <a16:creationId xmlns:a16="http://schemas.microsoft.com/office/drawing/2014/main" id="{BA3F21D9-1F49-2DF5-736A-4E4E51EE51A1}"/>
              </a:ext>
            </a:extLst>
          </p:cNvPr>
          <p:cNvSpPr/>
          <p:nvPr/>
        </p:nvSpPr>
        <p:spPr>
          <a:xfrm>
            <a:off x="1456830" y="1448868"/>
            <a:ext cx="796066" cy="763793"/>
          </a:xfrm>
          <a:prstGeom prst="star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257E7C9F-F26A-6FE8-C1F2-8C31A8D195F0}"/>
              </a:ext>
            </a:extLst>
          </p:cNvPr>
          <p:cNvSpPr/>
          <p:nvPr/>
        </p:nvSpPr>
        <p:spPr>
          <a:xfrm>
            <a:off x="5460910" y="1446897"/>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D62873CF-DBBC-E686-7278-0B4368B8EAD7}"/>
              </a:ext>
            </a:extLst>
          </p:cNvPr>
          <p:cNvSpPr txBox="1">
            <a:spLocks/>
          </p:cNvSpPr>
          <p:nvPr/>
        </p:nvSpPr>
        <p:spPr>
          <a:xfrm>
            <a:off x="8349236" y="1690688"/>
            <a:ext cx="3679445" cy="43502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Journal Article</a:t>
            </a:r>
          </a:p>
        </p:txBody>
      </p:sp>
      <p:sp>
        <p:nvSpPr>
          <p:cNvPr id="7" name="Star: 5 Points 6">
            <a:extLst>
              <a:ext uri="{FF2B5EF4-FFF2-40B4-BE49-F238E27FC236}">
                <a16:creationId xmlns:a16="http://schemas.microsoft.com/office/drawing/2014/main" id="{7BEE614B-DAB0-342F-27D0-85170441133A}"/>
              </a:ext>
            </a:extLst>
          </p:cNvPr>
          <p:cNvSpPr/>
          <p:nvPr/>
        </p:nvSpPr>
        <p:spPr>
          <a:xfrm>
            <a:off x="10679050" y="1453631"/>
            <a:ext cx="796066" cy="763793"/>
          </a:xfrm>
          <a:prstGeom prst="star5">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EEE9225-3AB8-8F14-36B1-C9E48549EC3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49235" y="2309138"/>
            <a:ext cx="3694845" cy="2792139"/>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1721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394A-3A91-59EC-1E41-332CD2E5337B}"/>
              </a:ext>
            </a:extLst>
          </p:cNvPr>
          <p:cNvSpPr>
            <a:spLocks noGrp="1"/>
          </p:cNvSpPr>
          <p:nvPr>
            <p:ph type="title"/>
          </p:nvPr>
        </p:nvSpPr>
        <p:spPr/>
        <p:txBody>
          <a:bodyPr/>
          <a:lstStyle/>
          <a:p>
            <a:r>
              <a:rPr lang="en-US" dirty="0"/>
              <a:t>Screening Coordinator Training Manual</a:t>
            </a:r>
          </a:p>
        </p:txBody>
      </p:sp>
      <p:pic>
        <p:nvPicPr>
          <p:cNvPr id="4" name="Picture 8" descr="Text&#10;&#10;Description automatically generated">
            <a:extLst>
              <a:ext uri="{FF2B5EF4-FFF2-40B4-BE49-F238E27FC236}">
                <a16:creationId xmlns:a16="http://schemas.microsoft.com/office/drawing/2014/main" id="{7FFD10D3-5DA9-529E-D4A8-0CE7D599C7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07186" y="1793650"/>
            <a:ext cx="4772246" cy="262537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6EA9E5F-54ED-89AA-AB3B-0903D33779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3077" y="1402941"/>
            <a:ext cx="4199217" cy="5423978"/>
          </a:xfrm>
          <a:prstGeom prst="rect">
            <a:avLst/>
          </a:prstGeom>
        </p:spPr>
      </p:pic>
      <p:pic>
        <p:nvPicPr>
          <p:cNvPr id="6" name="Picture 7" descr="Table&#10;&#10;Description automatically generated">
            <a:extLst>
              <a:ext uri="{FF2B5EF4-FFF2-40B4-BE49-F238E27FC236}">
                <a16:creationId xmlns:a16="http://schemas.microsoft.com/office/drawing/2014/main" id="{CF959208-9A6F-FEC2-C517-F6DEAE4F7C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3195" y="1425222"/>
            <a:ext cx="4215589" cy="5432778"/>
          </a:xfrm>
          <a:prstGeom prst="rect">
            <a:avLst/>
          </a:prstGeom>
        </p:spPr>
      </p:pic>
      <p:pic>
        <p:nvPicPr>
          <p:cNvPr id="7" name="Picture 4" descr="Chart&#10;&#10;Description automatically generated">
            <a:hlinkClick r:id="rId5"/>
            <a:extLst>
              <a:ext uri="{FF2B5EF4-FFF2-40B4-BE49-F238E27FC236}">
                <a16:creationId xmlns:a16="http://schemas.microsoft.com/office/drawing/2014/main" id="{727F1332-9967-F93E-7729-77ACC2D280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6220" y="1426721"/>
            <a:ext cx="4215589" cy="5431279"/>
          </a:xfrm>
          <a:prstGeom prst="rect">
            <a:avLst/>
          </a:prstGeom>
        </p:spPr>
      </p:pic>
      <p:sp>
        <p:nvSpPr>
          <p:cNvPr id="8" name="Star: 5 Points 7">
            <a:extLst>
              <a:ext uri="{FF2B5EF4-FFF2-40B4-BE49-F238E27FC236}">
                <a16:creationId xmlns:a16="http://schemas.microsoft.com/office/drawing/2014/main" id="{ED7DFA55-1AA9-E63F-8EF8-56BC944619CA}"/>
              </a:ext>
            </a:extLst>
          </p:cNvPr>
          <p:cNvSpPr/>
          <p:nvPr/>
        </p:nvSpPr>
        <p:spPr>
          <a:xfrm>
            <a:off x="10979432" y="262163"/>
            <a:ext cx="796066" cy="763793"/>
          </a:xfrm>
          <a:prstGeom prst="star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2ECF8F2-C47B-4067-76EF-A1556FC9A263}"/>
              </a:ext>
            </a:extLst>
          </p:cNvPr>
          <p:cNvSpPr/>
          <p:nvPr/>
        </p:nvSpPr>
        <p:spPr>
          <a:xfrm>
            <a:off x="1997242" y="4235116"/>
            <a:ext cx="2683042" cy="183905"/>
          </a:xfrm>
          <a:prstGeom prst="roundRect">
            <a:avLst/>
          </a:prstGeom>
          <a:solidFill>
            <a:schemeClr val="accent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9E83D58-9BB0-C687-EFA4-2928CB4B841A}"/>
              </a:ext>
            </a:extLst>
          </p:cNvPr>
          <p:cNvSpPr/>
          <p:nvPr/>
        </p:nvSpPr>
        <p:spPr>
          <a:xfrm>
            <a:off x="1557632" y="4419021"/>
            <a:ext cx="3108960" cy="183905"/>
          </a:xfrm>
          <a:prstGeom prst="roundRect">
            <a:avLst/>
          </a:prstGeom>
          <a:solidFill>
            <a:schemeClr val="accent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9357FC9-C78D-07CE-56AB-8C240942E8CD}"/>
              </a:ext>
            </a:extLst>
          </p:cNvPr>
          <p:cNvSpPr/>
          <p:nvPr/>
        </p:nvSpPr>
        <p:spPr>
          <a:xfrm>
            <a:off x="1576510" y="4583453"/>
            <a:ext cx="3108960" cy="183905"/>
          </a:xfrm>
          <a:prstGeom prst="roundRect">
            <a:avLst/>
          </a:prstGeom>
          <a:solidFill>
            <a:schemeClr val="accent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E586414-7F79-BEFC-5C44-592033265D49}"/>
              </a:ext>
            </a:extLst>
          </p:cNvPr>
          <p:cNvSpPr/>
          <p:nvPr/>
        </p:nvSpPr>
        <p:spPr>
          <a:xfrm>
            <a:off x="1557632" y="4735853"/>
            <a:ext cx="822960" cy="183905"/>
          </a:xfrm>
          <a:prstGeom prst="roundRect">
            <a:avLst/>
          </a:prstGeom>
          <a:solidFill>
            <a:schemeClr val="accent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485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2" fill="hold" nodeType="clickEffect">
                                  <p:stCondLst>
                                    <p:cond delay="0"/>
                                  </p:stCondLst>
                                  <p:childTnLst>
                                    <p:animEffect transition="out" filter="wipe(right)">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nodeType="clickEffect">
                                  <p:stCondLst>
                                    <p:cond delay="0"/>
                                  </p:stCondLst>
                                  <p:childTnLst>
                                    <p:animEffect transition="out" filter="wipe(right)">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01130-3D75-4685-9D7B-61CF96D4F517}"/>
              </a:ext>
            </a:extLst>
          </p:cNvPr>
          <p:cNvSpPr>
            <a:spLocks noGrp="1"/>
          </p:cNvSpPr>
          <p:nvPr>
            <p:ph type="title"/>
          </p:nvPr>
        </p:nvSpPr>
        <p:spPr/>
        <p:txBody>
          <a:bodyPr>
            <a:noAutofit/>
          </a:bodyPr>
          <a:lstStyle/>
          <a:p>
            <a:r>
              <a:rPr lang="en-US" sz="3600"/>
              <a:t>Behavioral Component: </a:t>
            </a:r>
            <a:br>
              <a:rPr lang="en-US" sz="3600"/>
            </a:br>
            <a:r>
              <a:rPr lang="en-US" sz="3600"/>
              <a:t>Positive Behavioral Interventions and Supports (PBIS)</a:t>
            </a:r>
          </a:p>
        </p:txBody>
      </p:sp>
      <p:sp>
        <p:nvSpPr>
          <p:cNvPr id="4" name="Rectangle 7">
            <a:extLst>
              <a:ext uri="{FF2B5EF4-FFF2-40B4-BE49-F238E27FC236}">
                <a16:creationId xmlns:a16="http://schemas.microsoft.com/office/drawing/2014/main" id="{0A67871B-11D6-4427-95B3-B4FBB367BD88}"/>
              </a:ext>
            </a:extLst>
          </p:cNvPr>
          <p:cNvSpPr txBox="1">
            <a:spLocks noGrp="1" noChangeArrowheads="1"/>
          </p:cNvSpPr>
          <p:nvPr/>
        </p:nvSpPr>
        <p:spPr bwMode="auto">
          <a:xfrm>
            <a:off x="7239000" y="6305550"/>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charset="0"/>
              <a:buChar char="•"/>
              <a:defRPr sz="3200">
                <a:solidFill>
                  <a:srgbClr val="404040"/>
                </a:solidFill>
                <a:latin typeface="Arial" charset="0"/>
                <a:cs typeface="Arial" charset="0"/>
              </a:defRPr>
            </a:lvl1pPr>
            <a:lvl2pPr marL="742950" indent="-285750">
              <a:spcBef>
                <a:spcPct val="20000"/>
              </a:spcBef>
              <a:buFont typeface="Arial" charset="0"/>
              <a:buChar char="–"/>
              <a:defRPr sz="2800">
                <a:solidFill>
                  <a:srgbClr val="404040"/>
                </a:solidFill>
                <a:latin typeface="Arial" charset="0"/>
                <a:cs typeface="Arial" charset="0"/>
              </a:defRPr>
            </a:lvl2pPr>
            <a:lvl3pPr marL="1143000" indent="-228600">
              <a:spcBef>
                <a:spcPct val="20000"/>
              </a:spcBef>
              <a:buFont typeface="Arial" charset="0"/>
              <a:buChar char="•"/>
              <a:defRPr sz="2400">
                <a:solidFill>
                  <a:srgbClr val="404040"/>
                </a:solidFill>
                <a:latin typeface="Arial" charset="0"/>
                <a:cs typeface="Arial" charset="0"/>
              </a:defRPr>
            </a:lvl3pPr>
            <a:lvl4pPr marL="1600200" indent="-228600">
              <a:spcBef>
                <a:spcPct val="20000"/>
              </a:spcBef>
              <a:buFont typeface="Arial" charset="0"/>
              <a:buChar char="–"/>
              <a:defRPr sz="2000">
                <a:solidFill>
                  <a:srgbClr val="404040"/>
                </a:solidFill>
                <a:latin typeface="Arial" charset="0"/>
                <a:cs typeface="Arial" charset="0"/>
              </a:defRPr>
            </a:lvl4pPr>
            <a:lvl5pPr marL="2057400" indent="-228600">
              <a:spcBef>
                <a:spcPct val="20000"/>
              </a:spcBef>
              <a:buFont typeface="Arial" charset="0"/>
              <a:buChar char="»"/>
              <a:defRPr sz="2000">
                <a:solidFill>
                  <a:srgbClr val="404040"/>
                </a:solidFill>
                <a:latin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cs typeface="Arial" charset="0"/>
              </a:defRPr>
            </a:lvl9pPr>
          </a:lstStyle>
          <a:p>
            <a:pPr>
              <a:spcBef>
                <a:spcPct val="0"/>
              </a:spcBef>
              <a:buNone/>
              <a:defRPr/>
            </a:pPr>
            <a:endParaRPr lang="en-US" altLang="en-US" sz="1200">
              <a:solidFill>
                <a:srgbClr val="B5A788"/>
              </a:solidFill>
              <a:ea typeface="MS PGothic" charset="-128"/>
            </a:endParaRPr>
          </a:p>
        </p:txBody>
      </p:sp>
      <p:sp>
        <p:nvSpPr>
          <p:cNvPr id="5" name="Rectangle 3">
            <a:extLst>
              <a:ext uri="{FF2B5EF4-FFF2-40B4-BE49-F238E27FC236}">
                <a16:creationId xmlns:a16="http://schemas.microsoft.com/office/drawing/2014/main" id="{E85AD848-51F9-4841-98DB-ECC4FB72EFA0}"/>
              </a:ext>
            </a:extLst>
          </p:cNvPr>
          <p:cNvSpPr>
            <a:spLocks noGrp="1" noChangeArrowheads="1"/>
          </p:cNvSpPr>
          <p:nvPr>
            <p:ph idx="1"/>
          </p:nvPr>
        </p:nvSpPr>
        <p:spPr>
          <a:xfrm>
            <a:off x="1177089" y="2218565"/>
            <a:ext cx="9597189" cy="3956277"/>
          </a:xfrm>
        </p:spPr>
        <p:txBody>
          <a:bodyPr>
            <a:normAutofit/>
          </a:bodyPr>
          <a:lstStyle/>
          <a:p>
            <a:r>
              <a:rPr lang="en-US" altLang="en-US" sz="2400"/>
              <a:t>Establish, clarify, and define expectations</a:t>
            </a:r>
          </a:p>
          <a:p>
            <a:r>
              <a:rPr lang="en-US" altLang="en-US" sz="2400"/>
              <a:t>Teach all students the expectations, planned and implemented by all adults in the school </a:t>
            </a:r>
          </a:p>
          <a:p>
            <a:r>
              <a:rPr lang="en-US" altLang="en-US" sz="2400"/>
              <a:t>Give opportunities to practice</a:t>
            </a:r>
          </a:p>
          <a:p>
            <a:r>
              <a:rPr lang="en-US" altLang="en-US" sz="2400"/>
              <a:t>Reinforce students consistently, facilitate success</a:t>
            </a:r>
          </a:p>
          <a:p>
            <a:r>
              <a:rPr lang="en-US" altLang="en-US" sz="2400"/>
              <a:t>Consider rules, routines, and physical arrangements</a:t>
            </a:r>
          </a:p>
          <a:p>
            <a:r>
              <a:rPr lang="en-US" altLang="en-US" sz="2400"/>
              <a:t>Monitor the plan using school-wide data to identify students who need more support</a:t>
            </a:r>
          </a:p>
          <a:p>
            <a:r>
              <a:rPr lang="en-US" altLang="en-US" sz="2400"/>
              <a:t>Monitor student progress</a:t>
            </a:r>
          </a:p>
        </p:txBody>
      </p:sp>
      <p:sp>
        <p:nvSpPr>
          <p:cNvPr id="6" name="Rectangle 5">
            <a:extLst>
              <a:ext uri="{FF2B5EF4-FFF2-40B4-BE49-F238E27FC236}">
                <a16:creationId xmlns:a16="http://schemas.microsoft.com/office/drawing/2014/main" id="{984F7D8C-E58F-40C8-8B01-A5A68D443DB6}"/>
              </a:ext>
            </a:extLst>
          </p:cNvPr>
          <p:cNvSpPr/>
          <p:nvPr/>
        </p:nvSpPr>
        <p:spPr>
          <a:xfrm>
            <a:off x="1524000" y="6377869"/>
            <a:ext cx="9144000" cy="480131"/>
          </a:xfrm>
          <a:prstGeom prst="rect">
            <a:avLst/>
          </a:prstGeom>
        </p:spPr>
        <p:txBody>
          <a:bodyPr wrap="square" anchor="b" anchorCtr="0">
            <a:noAutofit/>
          </a:bodyPr>
          <a:lstStyle/>
          <a:p>
            <a:pPr>
              <a:lnSpc>
                <a:spcPct val="90000"/>
              </a:lnSpc>
              <a:spcBef>
                <a:spcPts val="576"/>
              </a:spcBef>
              <a:defRPr/>
            </a:pPr>
            <a:r>
              <a:rPr lang="en-US" sz="1400">
                <a:solidFill>
                  <a:prstClr val="white">
                    <a:lumMod val="50000"/>
                  </a:prstClr>
                </a:solidFill>
                <a:latin typeface="Calibri" panose="020F0502020204030204"/>
                <a:ea typeface="ＭＳ Ｐゴシック" pitchFamily="34" charset="-128"/>
              </a:rPr>
              <a:t>Source: </a:t>
            </a:r>
            <a:r>
              <a:rPr lang="en-US" sz="1400">
                <a:solidFill>
                  <a:prstClr val="white">
                    <a:lumMod val="50000"/>
                  </a:prstClr>
                </a:solidFill>
                <a:latin typeface="Calibri" panose="020F0502020204030204"/>
                <a:ea typeface="MS PGothic" charset="-128"/>
              </a:rPr>
              <a:t>Horner, R.H., &amp; </a:t>
            </a:r>
            <a:r>
              <a:rPr lang="en-US" sz="1400" err="1">
                <a:solidFill>
                  <a:prstClr val="white">
                    <a:lumMod val="50000"/>
                  </a:prstClr>
                </a:solidFill>
                <a:latin typeface="Calibri" panose="020F0502020204030204"/>
                <a:ea typeface="MS PGothic" charset="-128"/>
              </a:rPr>
              <a:t>Sugai</a:t>
            </a:r>
            <a:r>
              <a:rPr lang="en-US" sz="1400">
                <a:solidFill>
                  <a:prstClr val="white">
                    <a:lumMod val="50000"/>
                  </a:prstClr>
                </a:solidFill>
                <a:latin typeface="Calibri" panose="020F0502020204030204"/>
                <a:ea typeface="MS PGothic" charset="-128"/>
              </a:rPr>
              <a:t>, G. (2015). School-wide PBIS: An example of applied behavior analysis implemented at a scale of social importance. </a:t>
            </a:r>
            <a:r>
              <a:rPr lang="en-US" sz="1400" i="1">
                <a:solidFill>
                  <a:prstClr val="white">
                    <a:lumMod val="50000"/>
                  </a:prstClr>
                </a:solidFill>
                <a:latin typeface="Calibri" panose="020F0502020204030204"/>
                <a:ea typeface="MS PGothic" charset="-128"/>
              </a:rPr>
              <a:t>Behavior Analysis in Practice, 8</a:t>
            </a:r>
            <a:r>
              <a:rPr lang="en-US" sz="1400">
                <a:solidFill>
                  <a:prstClr val="white">
                    <a:lumMod val="50000"/>
                  </a:prstClr>
                </a:solidFill>
                <a:latin typeface="Calibri" panose="020F0502020204030204"/>
                <a:ea typeface="MS PGothic" charset="-128"/>
              </a:rPr>
              <a:t>, 80-85.</a:t>
            </a:r>
          </a:p>
        </p:txBody>
      </p:sp>
      <p:sp>
        <p:nvSpPr>
          <p:cNvPr id="7" name="Rounded Rectangle 8">
            <a:extLst>
              <a:ext uri="{FF2B5EF4-FFF2-40B4-BE49-F238E27FC236}">
                <a16:creationId xmlns:a16="http://schemas.microsoft.com/office/drawing/2014/main" id="{8381BC4A-D0B3-4986-AFF7-EFE7D0CCC2D6}"/>
              </a:ext>
            </a:extLst>
          </p:cNvPr>
          <p:cNvSpPr/>
          <p:nvPr/>
        </p:nvSpPr>
        <p:spPr>
          <a:xfrm>
            <a:off x="3095324" y="1623011"/>
            <a:ext cx="5760720" cy="39252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defRPr/>
            </a:pPr>
            <a:r>
              <a:rPr lang="en-US" sz="2800">
                <a:solidFill>
                  <a:prstClr val="black"/>
                </a:solidFill>
                <a:latin typeface="Calibri" panose="020F0502020204030204"/>
              </a:rPr>
              <a:t>A Framework, Not a Curriculum</a:t>
            </a:r>
          </a:p>
        </p:txBody>
      </p:sp>
    </p:spTree>
    <p:extLst>
      <p:ext uri="{BB962C8B-B14F-4D97-AF65-F5344CB8AC3E}">
        <p14:creationId xmlns:p14="http://schemas.microsoft.com/office/powerpoint/2010/main" val="179005031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B8EA-D6FF-AB74-6FA1-32ED77837401}"/>
              </a:ext>
            </a:extLst>
          </p:cNvPr>
          <p:cNvSpPr>
            <a:spLocks noGrp="1"/>
          </p:cNvSpPr>
          <p:nvPr>
            <p:ph type="title"/>
          </p:nvPr>
        </p:nvSpPr>
        <p:spPr/>
        <p:txBody>
          <a:bodyPr/>
          <a:lstStyle/>
          <a:p>
            <a:r>
              <a:rPr lang="en-US" dirty="0"/>
              <a:t>Screening Protocols </a:t>
            </a:r>
          </a:p>
        </p:txBody>
      </p:sp>
      <p:pic>
        <p:nvPicPr>
          <p:cNvPr id="4" name="Picture 3" descr="Table&#10;&#10;Description automatically generated">
            <a:extLst>
              <a:ext uri="{FF2B5EF4-FFF2-40B4-BE49-F238E27FC236}">
                <a16:creationId xmlns:a16="http://schemas.microsoft.com/office/drawing/2014/main" id="{6C6635BC-6023-E947-94A8-98494F35F6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2793" y="1517298"/>
            <a:ext cx="3995958" cy="5169464"/>
          </a:xfrm>
          <a:prstGeom prst="rect">
            <a:avLst/>
          </a:prstGeom>
          <a:ln>
            <a:noFill/>
          </a:ln>
          <a:effectLst>
            <a:outerShdw blurRad="292100" dist="139700" dir="2700000" algn="tl" rotWithShape="0">
              <a:srgbClr val="333333">
                <a:alpha val="65000"/>
              </a:srgbClr>
            </a:outerShdw>
          </a:effectLst>
        </p:spPr>
      </p:pic>
      <p:pic>
        <p:nvPicPr>
          <p:cNvPr id="5" name="Picture 4" descr="Table&#10;&#10;Description automatically generated">
            <a:extLst>
              <a:ext uri="{FF2B5EF4-FFF2-40B4-BE49-F238E27FC236}">
                <a16:creationId xmlns:a16="http://schemas.microsoft.com/office/drawing/2014/main" id="{02370628-D5FE-F14E-9B0B-956A18A03C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0352" y="1517296"/>
            <a:ext cx="3995958" cy="5169466"/>
          </a:xfrm>
          <a:prstGeom prst="rect">
            <a:avLst/>
          </a:prstGeom>
          <a:ln>
            <a:noFill/>
          </a:ln>
          <a:effectLst>
            <a:outerShdw blurRad="292100" dist="139700" dir="2700000" algn="tl" rotWithShape="0">
              <a:srgbClr val="333333">
                <a:alpha val="65000"/>
              </a:srgbClr>
            </a:outerShdw>
          </a:effectLst>
        </p:spPr>
      </p:pic>
      <p:sp>
        <p:nvSpPr>
          <p:cNvPr id="6" name="Star: 5 Points 5">
            <a:extLst>
              <a:ext uri="{FF2B5EF4-FFF2-40B4-BE49-F238E27FC236}">
                <a16:creationId xmlns:a16="http://schemas.microsoft.com/office/drawing/2014/main" id="{7E8135C5-E4BF-D491-21C6-6FE509F26283}"/>
              </a:ext>
            </a:extLst>
          </p:cNvPr>
          <p:cNvSpPr/>
          <p:nvPr/>
        </p:nvSpPr>
        <p:spPr>
          <a:xfrm>
            <a:off x="10752969" y="559314"/>
            <a:ext cx="796066" cy="763793"/>
          </a:xfrm>
          <a:prstGeom prst="star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593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DF0D-C195-ADE2-AE1B-E17C0596B5E3}"/>
              </a:ext>
            </a:extLst>
          </p:cNvPr>
          <p:cNvSpPr>
            <a:spLocks noGrp="1"/>
          </p:cNvSpPr>
          <p:nvPr>
            <p:ph type="title"/>
          </p:nvPr>
        </p:nvSpPr>
        <p:spPr/>
        <p:txBody>
          <a:bodyPr>
            <a:normAutofit/>
          </a:bodyPr>
          <a:lstStyle/>
          <a:p>
            <a:r>
              <a:rPr lang="en-US" sz="4400" dirty="0"/>
              <a:t>Guidance for Systematic Screening: Lessons Learned from Practitioners</a:t>
            </a:r>
            <a:endParaRPr lang="en-US" dirty="0"/>
          </a:p>
        </p:txBody>
      </p:sp>
      <p:sp>
        <p:nvSpPr>
          <p:cNvPr id="3" name="Content Placeholder 2">
            <a:extLst>
              <a:ext uri="{FF2B5EF4-FFF2-40B4-BE49-F238E27FC236}">
                <a16:creationId xmlns:a16="http://schemas.microsoft.com/office/drawing/2014/main" id="{6E7583BD-776E-6EA5-B071-FFF62965FEF8}"/>
              </a:ext>
            </a:extLst>
          </p:cNvPr>
          <p:cNvSpPr>
            <a:spLocks noGrp="1"/>
          </p:cNvSpPr>
          <p:nvPr>
            <p:ph idx="1"/>
          </p:nvPr>
        </p:nvSpPr>
        <p:spPr/>
        <p:txBody>
          <a:bodyPr/>
          <a:lstStyle/>
          <a:p>
            <a:endParaRPr lang="en-US"/>
          </a:p>
        </p:txBody>
      </p:sp>
      <p:pic>
        <p:nvPicPr>
          <p:cNvPr id="4" name="Picture 3" descr="Picture of the resource titled Guidance for Systematic Screening: Lessons Learned from Practitioners available on pbis.org">
            <a:extLst>
              <a:ext uri="{FF2B5EF4-FFF2-40B4-BE49-F238E27FC236}">
                <a16:creationId xmlns:a16="http://schemas.microsoft.com/office/drawing/2014/main" id="{02FE19C3-E14A-366F-FE3B-CF817952DC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1597" y="1690688"/>
            <a:ext cx="3440454" cy="4624185"/>
          </a:xfrm>
          <a:prstGeom prst="rect">
            <a:avLst/>
          </a:prstGeom>
          <a:ln>
            <a:noFill/>
          </a:ln>
          <a:effectLst>
            <a:outerShdw blurRad="292100" dist="139700" dir="2700000" algn="tl" rotWithShape="0">
              <a:srgbClr val="333333">
                <a:alpha val="65000"/>
              </a:srgbClr>
            </a:outerShdw>
          </a:effectLst>
        </p:spPr>
      </p:pic>
      <p:pic>
        <p:nvPicPr>
          <p:cNvPr id="5" name="Picture 4" descr="A picture containing text&#10;&#10;Description automatically generated">
            <a:extLst>
              <a:ext uri="{FF2B5EF4-FFF2-40B4-BE49-F238E27FC236}">
                <a16:creationId xmlns:a16="http://schemas.microsoft.com/office/drawing/2014/main" id="{D6830168-3E23-1C0B-346B-6B5EFB2A7A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38299" y="1815171"/>
            <a:ext cx="3574915" cy="4624185"/>
          </a:xfrm>
          <a:prstGeom prst="rect">
            <a:avLst/>
          </a:prstGeom>
          <a:ln>
            <a:noFill/>
          </a:ln>
          <a:effectLst>
            <a:outerShdw blurRad="292100" dist="139700" dir="2700000" algn="tl" rotWithShape="0">
              <a:srgbClr val="333333">
                <a:alpha val="65000"/>
              </a:srgbClr>
            </a:outerShdw>
          </a:effectLst>
        </p:spPr>
      </p:pic>
      <p:pic>
        <p:nvPicPr>
          <p:cNvPr id="6" name="Picture 5" descr="Text&#10;&#10;Description automatically generated">
            <a:extLst>
              <a:ext uri="{FF2B5EF4-FFF2-40B4-BE49-F238E27FC236}">
                <a16:creationId xmlns:a16="http://schemas.microsoft.com/office/drawing/2014/main" id="{F2D9668E-F8A5-3F88-A333-FEB5119CA62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3198" y="1867929"/>
            <a:ext cx="3531571" cy="4568120"/>
          </a:xfrm>
          <a:prstGeom prst="rect">
            <a:avLst/>
          </a:prstGeom>
          <a:ln>
            <a:noFill/>
          </a:ln>
          <a:effectLst>
            <a:outerShdw blurRad="292100" dist="139700" dir="2700000" algn="tl" rotWithShape="0">
              <a:srgbClr val="333333">
                <a:alpha val="65000"/>
              </a:srgbClr>
            </a:outerShdw>
          </a:effectLst>
        </p:spPr>
      </p:pic>
      <p:pic>
        <p:nvPicPr>
          <p:cNvPr id="7" name="Picture 6" descr="Text&#10;&#10;Description automatically generated">
            <a:extLst>
              <a:ext uri="{FF2B5EF4-FFF2-40B4-BE49-F238E27FC236}">
                <a16:creationId xmlns:a16="http://schemas.microsoft.com/office/drawing/2014/main" id="{DD1A66DA-BDA7-C1A4-BC24-FC1F494EDB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26439" y="2016293"/>
            <a:ext cx="3531570" cy="4568118"/>
          </a:xfrm>
          <a:prstGeom prst="rect">
            <a:avLst/>
          </a:prstGeom>
          <a:ln>
            <a:noFill/>
          </a:ln>
          <a:effectLst>
            <a:outerShdw blurRad="292100" dist="139700" dir="2700000" algn="tl" rotWithShape="0">
              <a:srgbClr val="333333">
                <a:alpha val="65000"/>
              </a:srgbClr>
            </a:outerShdw>
          </a:effectLst>
        </p:spPr>
      </p:pic>
      <p:sp>
        <p:nvSpPr>
          <p:cNvPr id="8" name="Star: 5 Points 7">
            <a:extLst>
              <a:ext uri="{FF2B5EF4-FFF2-40B4-BE49-F238E27FC236}">
                <a16:creationId xmlns:a16="http://schemas.microsoft.com/office/drawing/2014/main" id="{AF41397A-6B63-10D5-DB68-AB1E1026F0FF}"/>
              </a:ext>
            </a:extLst>
          </p:cNvPr>
          <p:cNvSpPr/>
          <p:nvPr/>
        </p:nvSpPr>
        <p:spPr>
          <a:xfrm>
            <a:off x="10395529" y="612467"/>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248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000" fill="hold"/>
                                        <p:tgtEl>
                                          <p:spTgt spid="6"/>
                                        </p:tgtEl>
                                        <p:attrNameLst>
                                          <p:attrName>ppt_x</p:attrName>
                                        </p:attrNameLst>
                                      </p:cBhvr>
                                      <p:tavLst>
                                        <p:tav tm="0">
                                          <p:val>
                                            <p:strVal val="#ppt_x"/>
                                          </p:val>
                                        </p:tav>
                                        <p:tav tm="100000">
                                          <p:val>
                                            <p:strVal val="#ppt_x"/>
                                          </p:val>
                                        </p:tav>
                                      </p:tavLst>
                                    </p:anim>
                                    <p:anim calcmode="lin" valueType="num">
                                      <p:cBhvr additive="base">
                                        <p:cTn id="25" dur="1000" fill="hold"/>
                                        <p:tgtEl>
                                          <p:spTgt spid="6"/>
                                        </p:tgtEl>
                                        <p:attrNameLst>
                                          <p:attrName>ppt_y</p:attrName>
                                        </p:attrNameLst>
                                      </p:cBhvr>
                                      <p:tavLst>
                                        <p:tav tm="0">
                                          <p:val>
                                            <p:strVal val="1+#ppt_h/2"/>
                                          </p:val>
                                        </p:tav>
                                        <p:tav tm="100000">
                                          <p:val>
                                            <p:strVal val="#ppt_y"/>
                                          </p:val>
                                        </p:tav>
                                      </p:tavLst>
                                    </p:anim>
                                  </p:childTnLst>
                                </p:cTn>
                              </p:par>
                            </p:childTnLst>
                          </p:cTn>
                        </p:par>
                        <p:par>
                          <p:cTn id="26" fill="hold">
                            <p:stCondLst>
                              <p:cond delay="4000"/>
                            </p:stCondLst>
                            <p:childTnLst>
                              <p:par>
                                <p:cTn id="27" presetID="2" presetClass="entr" presetSubtype="4"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000" fill="hold"/>
                                        <p:tgtEl>
                                          <p:spTgt spid="7"/>
                                        </p:tgtEl>
                                        <p:attrNameLst>
                                          <p:attrName>ppt_x</p:attrName>
                                        </p:attrNameLst>
                                      </p:cBhvr>
                                      <p:tavLst>
                                        <p:tav tm="0">
                                          <p:val>
                                            <p:strVal val="#ppt_x"/>
                                          </p:val>
                                        </p:tav>
                                        <p:tav tm="100000">
                                          <p:val>
                                            <p:strVal val="#ppt_x"/>
                                          </p:val>
                                        </p:tav>
                                      </p:tavLst>
                                    </p:anim>
                                    <p:anim calcmode="lin" valueType="num">
                                      <p:cBhvr additive="base">
                                        <p:cTn id="30"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8AA26-4AD4-0D7A-ABB8-BD3C56E9A5B8}"/>
              </a:ext>
            </a:extLst>
          </p:cNvPr>
          <p:cNvSpPr>
            <a:spLocks noGrp="1"/>
          </p:cNvSpPr>
          <p:nvPr>
            <p:ph type="title"/>
          </p:nvPr>
        </p:nvSpPr>
        <p:spPr/>
        <p:txBody>
          <a:bodyPr/>
          <a:lstStyle/>
          <a:p>
            <a:r>
              <a:rPr lang="en-US" dirty="0"/>
              <a:t>Lessons Learned </a:t>
            </a:r>
          </a:p>
        </p:txBody>
      </p:sp>
      <p:sp>
        <p:nvSpPr>
          <p:cNvPr id="3" name="Text Placeholder 2">
            <a:extLst>
              <a:ext uri="{FF2B5EF4-FFF2-40B4-BE49-F238E27FC236}">
                <a16:creationId xmlns:a16="http://schemas.microsoft.com/office/drawing/2014/main" id="{24CB2430-179E-819B-CAA0-FF9B372D504D}"/>
              </a:ext>
            </a:extLst>
          </p:cNvPr>
          <p:cNvSpPr>
            <a:spLocks noGrp="1"/>
          </p:cNvSpPr>
          <p:nvPr>
            <p:ph type="body" idx="1"/>
          </p:nvPr>
        </p:nvSpPr>
        <p:spPr/>
        <p:txBody>
          <a:bodyPr/>
          <a:lstStyle/>
          <a:p>
            <a:r>
              <a:rPr lang="en-US" dirty="0"/>
              <a:t>At the Elementary School Level</a:t>
            </a:r>
          </a:p>
        </p:txBody>
      </p:sp>
      <p:sp>
        <p:nvSpPr>
          <p:cNvPr id="5" name="Text Placeholder 4">
            <a:extLst>
              <a:ext uri="{FF2B5EF4-FFF2-40B4-BE49-F238E27FC236}">
                <a16:creationId xmlns:a16="http://schemas.microsoft.com/office/drawing/2014/main" id="{30AE6A55-917E-A0D4-DB5B-4607D4135C20}"/>
              </a:ext>
            </a:extLst>
          </p:cNvPr>
          <p:cNvSpPr>
            <a:spLocks noGrp="1"/>
          </p:cNvSpPr>
          <p:nvPr>
            <p:ph type="body" sz="quarter" idx="3"/>
          </p:nvPr>
        </p:nvSpPr>
        <p:spPr/>
        <p:txBody>
          <a:bodyPr/>
          <a:lstStyle/>
          <a:p>
            <a:r>
              <a:rPr lang="en-US" dirty="0"/>
              <a:t>At the Middle &amp; High School Level</a:t>
            </a:r>
          </a:p>
        </p:txBody>
      </p:sp>
      <p:pic>
        <p:nvPicPr>
          <p:cNvPr id="7" name="Picture 6">
            <a:extLst>
              <a:ext uri="{FF2B5EF4-FFF2-40B4-BE49-F238E27FC236}">
                <a16:creationId xmlns:a16="http://schemas.microsoft.com/office/drawing/2014/main" id="{C0B086EF-122C-7E81-96B8-7D357375695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05936" y="2105196"/>
            <a:ext cx="3509664" cy="4541918"/>
          </a:xfrm>
          <a:prstGeom prst="rect">
            <a:avLst/>
          </a:prstGeom>
        </p:spPr>
      </p:pic>
      <p:pic>
        <p:nvPicPr>
          <p:cNvPr id="9" name="Picture 8">
            <a:extLst>
              <a:ext uri="{FF2B5EF4-FFF2-40B4-BE49-F238E27FC236}">
                <a16:creationId xmlns:a16="http://schemas.microsoft.com/office/drawing/2014/main" id="{A37F3DB6-AA08-1B0E-8EF4-7D76D60048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3023" y="2105196"/>
            <a:ext cx="3511315" cy="4541918"/>
          </a:xfrm>
          <a:prstGeom prst="rect">
            <a:avLst/>
          </a:prstGeom>
          <a:ln>
            <a:noFill/>
          </a:ln>
          <a:effectLst>
            <a:outerShdw blurRad="292100" dist="139700" dir="2700000" algn="tl" rotWithShape="0">
              <a:srgbClr val="333333">
                <a:alpha val="65000"/>
              </a:srgbClr>
            </a:outerShdw>
          </a:effectLst>
        </p:spPr>
      </p:pic>
      <p:sp>
        <p:nvSpPr>
          <p:cNvPr id="4" name="Star: 5 Points 3">
            <a:extLst>
              <a:ext uri="{FF2B5EF4-FFF2-40B4-BE49-F238E27FC236}">
                <a16:creationId xmlns:a16="http://schemas.microsoft.com/office/drawing/2014/main" id="{57348EA1-AC39-56C5-120C-2F4AC8832C17}"/>
              </a:ext>
            </a:extLst>
          </p:cNvPr>
          <p:cNvSpPr/>
          <p:nvPr/>
        </p:nvSpPr>
        <p:spPr>
          <a:xfrm>
            <a:off x="10692972" y="365125"/>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35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364C9F-A0FF-4899-A41F-DF8DEBEF41D5}"/>
              </a:ext>
            </a:extLst>
          </p:cNvPr>
          <p:cNvSpPr>
            <a:spLocks noGrp="1"/>
          </p:cNvSpPr>
          <p:nvPr/>
        </p:nvSpPr>
        <p:spPr>
          <a:xfrm>
            <a:off x="770225" y="2789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dirty="0"/>
              <a:t>PBIS Resource Infographic  </a:t>
            </a:r>
          </a:p>
        </p:txBody>
      </p:sp>
      <p:pic>
        <p:nvPicPr>
          <p:cNvPr id="7" name="Picture 6">
            <a:extLst>
              <a:ext uri="{FF2B5EF4-FFF2-40B4-BE49-F238E27FC236}">
                <a16:creationId xmlns:a16="http://schemas.microsoft.com/office/drawing/2014/main" id="{BC791F54-D5A3-19D6-4904-B5514EBA52B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83107" y="1500071"/>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15C8B262-64FF-41D0-047D-AF28574E2389}"/>
              </a:ext>
            </a:extLst>
          </p:cNvPr>
          <p:cNvGrpSpPr/>
          <p:nvPr/>
        </p:nvGrpSpPr>
        <p:grpSpPr>
          <a:xfrm>
            <a:off x="344991" y="1604471"/>
            <a:ext cx="3168763" cy="7422135"/>
            <a:chOff x="344991" y="1604471"/>
            <a:chExt cx="3168763" cy="7422135"/>
          </a:xfrm>
        </p:grpSpPr>
        <p:pic>
          <p:nvPicPr>
            <p:cNvPr id="8" name="Picture 7" descr="Graphical user interface, website&#10;&#10;Description automatically generated">
              <a:extLst>
                <a:ext uri="{FF2B5EF4-FFF2-40B4-BE49-F238E27FC236}">
                  <a16:creationId xmlns:a16="http://schemas.microsoft.com/office/drawing/2014/main" id="{CFB93153-CFB4-D340-65ED-4BFFE5C90C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544" y="1604471"/>
              <a:ext cx="2969210" cy="7422135"/>
            </a:xfrm>
            <a:prstGeom prst="rect">
              <a:avLst/>
            </a:prstGeom>
            <a:ln>
              <a:noFill/>
            </a:ln>
            <a:effectLst>
              <a:outerShdw blurRad="292100" dist="139700" dir="2700000" algn="tl" rotWithShape="0">
                <a:srgbClr val="333333">
                  <a:alpha val="65000"/>
                </a:srgbClr>
              </a:outerShdw>
            </a:effectLst>
          </p:spPr>
        </p:pic>
        <p:sp>
          <p:nvSpPr>
            <p:cNvPr id="2" name="Scroll: Horizontal 1">
              <a:extLst>
                <a:ext uri="{FF2B5EF4-FFF2-40B4-BE49-F238E27FC236}">
                  <a16:creationId xmlns:a16="http://schemas.microsoft.com/office/drawing/2014/main" id="{EC25C750-B6A5-77E0-6F39-51ED6E9AA61E}"/>
                </a:ext>
              </a:extLst>
            </p:cNvPr>
            <p:cNvSpPr/>
            <p:nvPr/>
          </p:nvSpPr>
          <p:spPr>
            <a:xfrm rot="20859410">
              <a:off x="344991" y="2803875"/>
              <a:ext cx="3098965" cy="988142"/>
            </a:xfrm>
            <a:prstGeom prst="horizontalScroll">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accent3"/>
                  </a:solidFill>
                </a:rPr>
                <a:t>coming soon!</a:t>
              </a:r>
            </a:p>
          </p:txBody>
        </p:sp>
      </p:grpSp>
      <p:sp>
        <p:nvSpPr>
          <p:cNvPr id="5" name="Star: 5 Points 4">
            <a:extLst>
              <a:ext uri="{FF2B5EF4-FFF2-40B4-BE49-F238E27FC236}">
                <a16:creationId xmlns:a16="http://schemas.microsoft.com/office/drawing/2014/main" id="{4A8833AD-A081-2666-4186-9898C2404A91}"/>
              </a:ext>
            </a:extLst>
          </p:cNvPr>
          <p:cNvSpPr/>
          <p:nvPr/>
        </p:nvSpPr>
        <p:spPr>
          <a:xfrm>
            <a:off x="10887792" y="238577"/>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50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088" y="110321"/>
            <a:ext cx="8636000" cy="6242635"/>
          </a:xfrm>
          <a:prstGeom prst="rect">
            <a:avLst/>
          </a:prstGeom>
        </p:spPr>
      </p:pic>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85900" y="1893455"/>
            <a:ext cx="6583036" cy="43227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a:extLst>
              <a:ext uri="{FF2B5EF4-FFF2-40B4-BE49-F238E27FC236}">
                <a16:creationId xmlns:a16="http://schemas.microsoft.com/office/drawing/2014/main" id="{6373C775-7586-46ED-923C-2ED84BA2481E}"/>
              </a:ext>
            </a:extLst>
          </p:cNvPr>
          <p:cNvSpPr/>
          <p:nvPr/>
        </p:nvSpPr>
        <p:spPr>
          <a:xfrm>
            <a:off x="4568744" y="783236"/>
            <a:ext cx="1533207" cy="36947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089112" y="0"/>
            <a:ext cx="4987636" cy="66812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103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Reviewing Resources to Support Systematic Screening</a:t>
            </a:r>
          </a:p>
          <a:p>
            <a:r>
              <a:rPr lang="en-US" b="1" dirty="0"/>
              <a:t>Planning for Next Steps</a:t>
            </a:r>
          </a:p>
          <a:p>
            <a:endParaRPr lang="en-US" dirty="0"/>
          </a:p>
        </p:txBody>
      </p:sp>
    </p:spTree>
    <p:extLst>
      <p:ext uri="{BB962C8B-B14F-4D97-AF65-F5344CB8AC3E}">
        <p14:creationId xmlns:p14="http://schemas.microsoft.com/office/powerpoint/2010/main" val="8654805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close up of a logo&#10;&#10;Description automatically generated">
            <a:extLst>
              <a:ext uri="{FF2B5EF4-FFF2-40B4-BE49-F238E27FC236}">
                <a16:creationId xmlns:a16="http://schemas.microsoft.com/office/drawing/2014/main" id="{23FC978A-97CD-431D-9600-C4C595D40BD5}"/>
              </a:ext>
            </a:extLst>
          </p:cNvPr>
          <p:cNvPicPr>
            <a:picLocks noChangeAspect="1"/>
          </p:cNvPicPr>
          <p:nvPr/>
        </p:nvPicPr>
        <p:blipFill rotWithShape="1">
          <a:blip r:embed="rId2" cstate="email">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p:cNvSpPr>
            <a:spLocks noGrp="1"/>
          </p:cNvSpPr>
          <p:nvPr>
            <p:ph type="title"/>
          </p:nvPr>
        </p:nvSpPr>
        <p:spPr>
          <a:xfrm>
            <a:off x="6556100" y="1099671"/>
            <a:ext cx="4972511" cy="3367554"/>
          </a:xfrm>
        </p:spPr>
        <p:txBody>
          <a:bodyPr vert="horz" lIns="91440" tIns="45720" rIns="91440" bIns="45720" rtlCol="0" anchor="b">
            <a:normAutofit/>
          </a:bodyPr>
          <a:lstStyle/>
          <a:p>
            <a:r>
              <a:rPr lang="en-US" sz="6600" kern="1200">
                <a:latin typeface="+mj-lt"/>
                <a:ea typeface="+mj-ea"/>
                <a:cs typeface="+mj-cs"/>
              </a:rPr>
              <a:t>Planning for Next Steps</a:t>
            </a:r>
          </a:p>
        </p:txBody>
      </p:sp>
      <p:sp>
        <p:nvSpPr>
          <p:cNvPr id="3" name="Text Placeholder 2"/>
          <p:cNvSpPr>
            <a:spLocks noGrp="1"/>
          </p:cNvSpPr>
          <p:nvPr>
            <p:ph type="body" idx="1"/>
          </p:nvPr>
        </p:nvSpPr>
        <p:spPr>
          <a:xfrm>
            <a:off x="6556100" y="4687316"/>
            <a:ext cx="4972512" cy="1517088"/>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12" name="Freeform: Shape 11">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5F2580F9-0274-4FCC-9D5D-7F18BF9E62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1179422466"/>
      </p:ext>
    </p:extLst>
  </p:cSld>
  <p:clrMapOvr>
    <a:overrideClrMapping bg1="dk1" tx1="lt1" bg2="dk2"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01663A-D6A1-4043-85F4-53F32416A9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849" y="4800600"/>
            <a:ext cx="1512919" cy="1905000"/>
          </a:xfrm>
          <a:prstGeom prst="rect">
            <a:avLst/>
          </a:prstGeom>
        </p:spPr>
      </p:pic>
    </p:spTree>
    <p:extLst>
      <p:ext uri="{BB962C8B-B14F-4D97-AF65-F5344CB8AC3E}">
        <p14:creationId xmlns:p14="http://schemas.microsoft.com/office/powerpoint/2010/main" val="11860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8883583" y="390872"/>
            <a:ext cx="1294263" cy="1294263"/>
          </a:xfrm>
          <a:prstGeom prst="ellipse">
            <a:avLst/>
          </a:prstGeom>
          <a:gradFill>
            <a:gsLst>
              <a:gs pos="0">
                <a:schemeClr val="accent4">
                  <a:satMod val="103000"/>
                  <a:lumMod val="102000"/>
                  <a:tint val="94000"/>
                </a:schemeClr>
              </a:gs>
              <a:gs pos="36000">
                <a:schemeClr val="accent4">
                  <a:satMod val="110000"/>
                  <a:lumMod val="100000"/>
                  <a:shade val="100000"/>
                </a:schemeClr>
              </a:gs>
              <a:gs pos="61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11092" y="1702120"/>
            <a:ext cx="2614353" cy="3383280"/>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dirty="0"/>
              <a:t>District Decision Makers</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18268" y="599662"/>
            <a:ext cx="1021082" cy="856490"/>
          </a:xfrm>
          <a:prstGeom prst="rect">
            <a:avLst/>
          </a:prstGeom>
        </p:spPr>
      </p:pic>
      <p:pic>
        <p:nvPicPr>
          <p:cNvPr id="4" name="Content Placeholder 3"/>
          <p:cNvPicPr>
            <a:picLocks noGrp="1" noChangeAspect="1"/>
          </p:cNvPicPr>
          <p:nvPr>
            <p:ph idx="1"/>
          </p:nvPr>
        </p:nvPicPr>
        <p:blipFill>
          <a:blip r:embed="rId5" cstate="email">
            <a:extLst>
              <a:ext uri="{28A0092B-C50C-407E-A947-70E740481C1C}">
                <a14:useLocalDpi xmlns:a14="http://schemas.microsoft.com/office/drawing/2010/main"/>
              </a:ext>
            </a:extLst>
          </a:blip>
          <a:stretch>
            <a:fillRect/>
          </a:stretch>
        </p:blipFill>
        <p:spPr>
          <a:xfrm>
            <a:off x="1877935" y="1600201"/>
            <a:ext cx="2671762" cy="3457575"/>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24413" y="1415417"/>
            <a:ext cx="2614353" cy="338328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52927" y="3803972"/>
            <a:ext cx="3657600" cy="2826327"/>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65473" y="3341090"/>
            <a:ext cx="2543696" cy="3291840"/>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3297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181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MTSS: CI3T Training Series</a:t>
            </a:r>
          </a:p>
        </p:txBody>
      </p:sp>
      <p:sp>
        <p:nvSpPr>
          <p:cNvPr id="10" name="Down Arrow 9"/>
          <p:cNvSpPr/>
          <p:nvPr/>
        </p:nvSpPr>
        <p:spPr>
          <a:xfrm>
            <a:off x="8655636"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prstClr val="black"/>
              </a:solidFill>
            </a:endParaRPr>
          </a:p>
        </p:txBody>
      </p:sp>
      <p:sp>
        <p:nvSpPr>
          <p:cNvPr id="12" name="Down Arrow 11"/>
          <p:cNvSpPr/>
          <p:nvPr/>
        </p:nvSpPr>
        <p:spPr>
          <a:xfrm>
            <a:off x="4301213"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Teacher Drive Supports: Instructional Techniques to Improve Students’ Motivation; General Classroom Management Practices; Low 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Student Driven 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dirty="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dirty="0">
                <a:solidFill>
                  <a:prstClr val="black"/>
                </a:solidFill>
                <a:latin typeface="Times New Roman"/>
                <a:ea typeface="Times New Roman"/>
              </a:rPr>
              <a:t>CI3T Team Training Sequence</a:t>
            </a:r>
          </a:p>
        </p:txBody>
      </p:sp>
      <p:sp>
        <p:nvSpPr>
          <p:cNvPr id="22" name="Rounded Rectangle 21"/>
          <p:cNvSpPr/>
          <p:nvPr/>
        </p:nvSpPr>
        <p:spPr>
          <a:xfrm rot="20838025">
            <a:off x="8458708" y="646464"/>
            <a:ext cx="1945933" cy="914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Implementation Stages of Tier 2 and 3 within CI3T</a:t>
            </a:r>
          </a:p>
        </p:txBody>
      </p:sp>
    </p:spTree>
    <p:extLst>
      <p:ext uri="{BB962C8B-B14F-4D97-AF65-F5344CB8AC3E}">
        <p14:creationId xmlns:p14="http://schemas.microsoft.com/office/powerpoint/2010/main" val="3235635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47">
            <a:extLst>
              <a:ext uri="{FF2B5EF4-FFF2-40B4-BE49-F238E27FC236}">
                <a16:creationId xmlns:a16="http://schemas.microsoft.com/office/drawing/2014/main" id="{85B00EAA-8C80-4170-AFBC-9963C23672F8}"/>
              </a:ext>
            </a:extLst>
          </p:cNvPr>
          <p:cNvGraphicFramePr>
            <a:graphicFrameLocks noGrp="1"/>
          </p:cNvGraphicFramePr>
          <p:nvPr>
            <p:extLst>
              <p:ext uri="{D42A27DB-BD31-4B8C-83A1-F6EECF244321}">
                <p14:modId xmlns:p14="http://schemas.microsoft.com/office/powerpoint/2010/main" val="2415325813"/>
              </p:ext>
            </p:extLst>
          </p:nvPr>
        </p:nvGraphicFramePr>
        <p:xfrm>
          <a:off x="1524000" y="228600"/>
          <a:ext cx="9144000" cy="6060238"/>
        </p:xfrm>
        <a:graphic>
          <a:graphicData uri="http://schemas.openxmlformats.org/drawingml/2006/table">
            <a:tbl>
              <a:tblPr/>
              <a:tblGrid>
                <a:gridCol w="1331913">
                  <a:extLst>
                    <a:ext uri="{9D8B030D-6E8A-4147-A177-3AD203B41FA5}">
                      <a16:colId xmlns:a16="http://schemas.microsoft.com/office/drawing/2014/main" val="20000"/>
                    </a:ext>
                  </a:extLst>
                </a:gridCol>
                <a:gridCol w="1377950">
                  <a:extLst>
                    <a:ext uri="{9D8B030D-6E8A-4147-A177-3AD203B41FA5}">
                      <a16:colId xmlns:a16="http://schemas.microsoft.com/office/drawing/2014/main" val="20001"/>
                    </a:ext>
                  </a:extLst>
                </a:gridCol>
                <a:gridCol w="1354137">
                  <a:extLst>
                    <a:ext uri="{9D8B030D-6E8A-4147-A177-3AD203B41FA5}">
                      <a16:colId xmlns:a16="http://schemas.microsoft.com/office/drawing/2014/main" val="20002"/>
                    </a:ext>
                  </a:extLst>
                </a:gridCol>
                <a:gridCol w="1228725">
                  <a:extLst>
                    <a:ext uri="{9D8B030D-6E8A-4147-A177-3AD203B41FA5}">
                      <a16:colId xmlns:a16="http://schemas.microsoft.com/office/drawing/2014/main" val="20003"/>
                    </a:ext>
                  </a:extLst>
                </a:gridCol>
                <a:gridCol w="1284288">
                  <a:extLst>
                    <a:ext uri="{9D8B030D-6E8A-4147-A177-3AD203B41FA5}">
                      <a16:colId xmlns:a16="http://schemas.microsoft.com/office/drawing/2014/main" val="20004"/>
                    </a:ext>
                  </a:extLst>
                </a:gridCol>
                <a:gridCol w="1282700">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31167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ELEMENTARY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lumMod val="40000"/>
                        <a:lumOff val="60000"/>
                      </a:schemeClr>
                    </a:solid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Settings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739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Classroom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Hallway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Cafeteria</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Playground</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Bathroom</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Bus</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B793"/>
                    </a:solidFill>
                  </a:tcPr>
                </a:tc>
                <a:extLst>
                  <a:ext uri="{0D108BD9-81ED-4DB2-BD59-A6C34878D82A}">
                    <a16:rowId xmlns:a16="http://schemas.microsoft.com/office/drawing/2014/main" val="10001"/>
                  </a:ext>
                </a:extLst>
              </a:tr>
              <a:tr h="20040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Respect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directions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-Use kind words and actions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Control your temper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Cooperate with others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 quiet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on the right side of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an inside voice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adult requests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Respect other peoples’ personal space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the restroom and then return to class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Stay in your own bathroom stall</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Little talking</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kind words towards the bus driver and other students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2583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Responsibility</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Arrive to class on time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school for the whole day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Bring your required materials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Turn in finished work</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Exercise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to yourself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in the hallway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Stay in line with your class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Make your choices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Eat your own food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Choose a seat and stick with it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Clean up after yourself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Play approved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equipment appropriately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Return equipment when you are done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Line up when the bell rings</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Flush toilet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Wash hands with soap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Throw away any trash properly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Report any problems to your teacher</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Talk quietly with others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Remain in seat after you enter the bus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pitchFamily="34" charset="0"/>
                          <a:cs typeface="Times New Roman" pitchFamily="18" charset="0"/>
                        </a:rPr>
                        <a:t>- Use self-control</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8872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pitchFamily="34" charset="0"/>
                          <a:cs typeface="Times New Roman" pitchFamily="18" charset="0"/>
                        </a:rPr>
                        <a:t>Best Effort</a:t>
                      </a:r>
                      <a:endParaRPr kumimoji="0" lang="en-US" sz="1200" b="0" i="0" u="none" strike="noStrike" cap="none" normalizeH="0" baseline="0" dirty="0">
                        <a:ln>
                          <a:noFill/>
                        </a:ln>
                        <a:solidFill>
                          <a:schemeClr val="tx1"/>
                        </a:solidFill>
                        <a:effectLst/>
                        <a:latin typeface="Arial" pitchFamily="34" charset="0"/>
                        <a:cs typeface="Times New Roman" pitchFamily="18" charset="0"/>
                      </a:endParaRP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Participate in class activities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Complete work with best effort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Ask for help politely</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quietly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Walk directly to next location</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your table manners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Use an inside voice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Include others in your games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Be active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Follow the rules of the game</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Take care of your business quickly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bathroom tidy </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Listen to and follow the bus drivers’ rules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Times New Roman" pitchFamily="18" charset="0"/>
                        </a:rPr>
                        <a:t>- Keep hands and feet to self</a:t>
                      </a:r>
                    </a:p>
                  </a:txBody>
                  <a:tcPr marL="33372" marR="3337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 name="Rounded Rectangular Callout 4">
            <a:extLst>
              <a:ext uri="{FF2B5EF4-FFF2-40B4-BE49-F238E27FC236}">
                <a16:creationId xmlns:a16="http://schemas.microsoft.com/office/drawing/2014/main" id="{10BEBB3D-5DC5-4F33-9F81-74252942FDA3}"/>
              </a:ext>
            </a:extLst>
          </p:cNvPr>
          <p:cNvSpPr/>
          <p:nvPr/>
        </p:nvSpPr>
        <p:spPr>
          <a:xfrm>
            <a:off x="1905000" y="1676400"/>
            <a:ext cx="3352800" cy="1066800"/>
          </a:xfrm>
          <a:prstGeom prst="wedgeRoundRectCallout">
            <a:avLst/>
          </a:prstGeom>
          <a:solidFill>
            <a:srgbClr val="FFB793"/>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white"/>
                </a:solidFill>
                <a:latin typeface="Calibri" panose="020F0502020204030204"/>
              </a:rPr>
              <a:t>Establish,  Clarify,  Define Expectations</a:t>
            </a:r>
          </a:p>
        </p:txBody>
      </p:sp>
      <p:sp>
        <p:nvSpPr>
          <p:cNvPr id="4" name="Rectangle 3">
            <a:extLst>
              <a:ext uri="{FF2B5EF4-FFF2-40B4-BE49-F238E27FC236}">
                <a16:creationId xmlns:a16="http://schemas.microsoft.com/office/drawing/2014/main" id="{CD79FB4A-DC38-4725-A6F7-A0440DD188ED}"/>
              </a:ext>
            </a:extLst>
          </p:cNvPr>
          <p:cNvSpPr/>
          <p:nvPr/>
        </p:nvSpPr>
        <p:spPr>
          <a:xfrm>
            <a:off x="1524000" y="6377869"/>
            <a:ext cx="9144000" cy="480131"/>
          </a:xfrm>
          <a:prstGeom prst="rect">
            <a:avLst/>
          </a:prstGeom>
          <a:noFill/>
          <a:ln>
            <a:noFill/>
          </a:ln>
        </p:spPr>
        <p:txBody>
          <a:bodyPr wrap="square" anchor="b" anchorCtr="0">
            <a:noAutofit/>
          </a:bodyPr>
          <a:lstStyle/>
          <a:p>
            <a:pPr>
              <a:defRPr/>
            </a:pPr>
            <a:r>
              <a:rPr lang="en-US" sz="1400" dirty="0">
                <a:solidFill>
                  <a:prstClr val="white">
                    <a:lumMod val="50000"/>
                  </a:prstClr>
                </a:solidFill>
                <a:latin typeface="Calibri" panose="020F0502020204030204"/>
                <a:ea typeface="ＭＳ Ｐゴシック" pitchFamily="34" charset="-128"/>
              </a:rPr>
              <a:t>Source: </a:t>
            </a:r>
            <a:r>
              <a:rPr lang="en-US" sz="1400" dirty="0">
                <a:solidFill>
                  <a:prstClr val="white">
                    <a:lumMod val="50000"/>
                  </a:prstClr>
                </a:solidFill>
                <a:latin typeface="Calibri" panose="020F0502020204030204"/>
                <a:ea typeface="MS PGothic" charset="-128"/>
              </a:rPr>
              <a:t>Lane, K.L., </a:t>
            </a:r>
            <a:r>
              <a:rPr lang="en-US" sz="1400" dirty="0" err="1">
                <a:solidFill>
                  <a:prstClr val="white">
                    <a:lumMod val="50000"/>
                  </a:prstClr>
                </a:solidFill>
                <a:latin typeface="Calibri" panose="020F0502020204030204"/>
                <a:ea typeface="MS PGothic" charset="-128"/>
              </a:rPr>
              <a:t>Kalberg</a:t>
            </a:r>
            <a:r>
              <a:rPr lang="en-US" sz="1400" dirty="0">
                <a:solidFill>
                  <a:prstClr val="white">
                    <a:lumMod val="50000"/>
                  </a:prstClr>
                </a:solidFill>
                <a:latin typeface="Calibri" panose="020F0502020204030204"/>
                <a:ea typeface="MS PGothic" charset="-128"/>
              </a:rPr>
              <a:t>, J.R., &amp; </a:t>
            </a:r>
            <a:r>
              <a:rPr lang="en-US" sz="1400" dirty="0" err="1">
                <a:solidFill>
                  <a:prstClr val="white">
                    <a:lumMod val="50000"/>
                  </a:prstClr>
                </a:solidFill>
                <a:latin typeface="Calibri" panose="020F0502020204030204"/>
                <a:ea typeface="MS PGothic" charset="-128"/>
              </a:rPr>
              <a:t>Menzies</a:t>
            </a:r>
            <a:r>
              <a:rPr lang="en-US" sz="1400" dirty="0">
                <a:solidFill>
                  <a:prstClr val="white">
                    <a:lumMod val="50000"/>
                  </a:prstClr>
                </a:solidFill>
                <a:latin typeface="Calibri" panose="020F0502020204030204"/>
                <a:ea typeface="MS PGothic" charset="-128"/>
              </a:rPr>
              <a:t>, H.M. (2009). </a:t>
            </a:r>
            <a:r>
              <a:rPr lang="en-US" sz="1400" i="1" dirty="0">
                <a:solidFill>
                  <a:prstClr val="white">
                    <a:lumMod val="50000"/>
                  </a:prstClr>
                </a:solidFill>
                <a:latin typeface="Calibri" panose="020F0502020204030204"/>
                <a:ea typeface="MS PGothic" charset="-128"/>
              </a:rPr>
              <a:t>Developing schoolwide programs to prevent and manage problem behaviors: A step-by-step approach.</a:t>
            </a:r>
            <a:r>
              <a:rPr lang="en-US" sz="1400" dirty="0">
                <a:solidFill>
                  <a:prstClr val="white">
                    <a:lumMod val="50000"/>
                  </a:prstClr>
                </a:solidFill>
                <a:latin typeface="Calibri" panose="020F0502020204030204"/>
                <a:ea typeface="MS PGothic" charset="-128"/>
              </a:rPr>
              <a:t> Guilford Press.</a:t>
            </a:r>
          </a:p>
        </p:txBody>
      </p:sp>
    </p:spTree>
    <p:extLst>
      <p:ext uri="{BB962C8B-B14F-4D97-AF65-F5344CB8AC3E}">
        <p14:creationId xmlns:p14="http://schemas.microsoft.com/office/powerpoint/2010/main" val="1039880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77B396A-8458-4F39-8868-B6E4D9028340}"/>
              </a:ext>
            </a:extLst>
          </p:cNvPr>
          <p:cNvPicPr/>
          <p:nvPr/>
        </p:nvPicPr>
        <p:blipFill>
          <a:blip r:embed="rId3" cstate="email">
            <a:extLst>
              <a:ext uri="{28A0092B-C50C-407E-A947-70E740481C1C}">
                <a14:useLocalDpi xmlns:a14="http://schemas.microsoft.com/office/drawing/2010/main"/>
              </a:ext>
            </a:extLst>
          </a:blip>
          <a:stretch>
            <a:fillRect/>
          </a:stretch>
        </p:blipFill>
        <p:spPr>
          <a:xfrm>
            <a:off x="1906959" y="376730"/>
            <a:ext cx="8378082" cy="5833153"/>
          </a:xfrm>
          <a:prstGeom prst="rect">
            <a:avLst/>
          </a:prstGeom>
        </p:spPr>
      </p:pic>
    </p:spTree>
    <p:extLst>
      <p:ext uri="{BB962C8B-B14F-4D97-AF65-F5344CB8AC3E}">
        <p14:creationId xmlns:p14="http://schemas.microsoft.com/office/powerpoint/2010/main" val="12343721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8FC4-BC18-8BBB-8E2A-ECBA8C26715B}"/>
              </a:ext>
            </a:extLst>
          </p:cNvPr>
          <p:cNvSpPr>
            <a:spLocks noGrp="1"/>
          </p:cNvSpPr>
          <p:nvPr>
            <p:ph type="title"/>
          </p:nvPr>
        </p:nvSpPr>
        <p:spPr/>
        <p:txBody>
          <a:bodyPr/>
          <a:lstStyle/>
          <a:p>
            <a:r>
              <a:rPr lang="en-US"/>
              <a:t>Come Join Us! Professional Learning Offerings</a:t>
            </a:r>
          </a:p>
        </p:txBody>
      </p:sp>
      <p:sp>
        <p:nvSpPr>
          <p:cNvPr id="5" name="Content Placeholder 4">
            <a:extLst>
              <a:ext uri="{FF2B5EF4-FFF2-40B4-BE49-F238E27FC236}">
                <a16:creationId xmlns:a16="http://schemas.microsoft.com/office/drawing/2014/main" id="{4FB98E89-1FC8-ABE4-C0AE-817D3AF3FBED}"/>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E84F447D-13E0-7A9C-A295-F57BE72052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57787" y="1690688"/>
            <a:ext cx="8867010" cy="5306939"/>
          </a:xfrm>
          <a:prstGeom prst="rect">
            <a:avLst/>
          </a:prstGeom>
        </p:spPr>
      </p:pic>
      <p:sp>
        <p:nvSpPr>
          <p:cNvPr id="7" name="Rectangle 6">
            <a:extLst>
              <a:ext uri="{FF2B5EF4-FFF2-40B4-BE49-F238E27FC236}">
                <a16:creationId xmlns:a16="http://schemas.microsoft.com/office/drawing/2014/main" id="{DC21F45E-055A-4717-200B-2128F384023B}"/>
              </a:ext>
            </a:extLst>
          </p:cNvPr>
          <p:cNvSpPr/>
          <p:nvPr/>
        </p:nvSpPr>
        <p:spPr>
          <a:xfrm>
            <a:off x="6602670" y="3648936"/>
            <a:ext cx="1530678" cy="393675"/>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13" name="Picture 12">
            <a:extLst>
              <a:ext uri="{FF2B5EF4-FFF2-40B4-BE49-F238E27FC236}">
                <a16:creationId xmlns:a16="http://schemas.microsoft.com/office/drawing/2014/main" id="{C19F6C21-AE7C-6044-13F5-E49DE8A6076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12290" y="1690688"/>
            <a:ext cx="8912507" cy="9337854"/>
          </a:xfrm>
          <a:prstGeom prst="rect">
            <a:avLst/>
          </a:prstGeom>
        </p:spPr>
      </p:pic>
      <p:pic>
        <p:nvPicPr>
          <p:cNvPr id="3" name="Picture 2">
            <a:extLst>
              <a:ext uri="{FF2B5EF4-FFF2-40B4-BE49-F238E27FC236}">
                <a16:creationId xmlns:a16="http://schemas.microsoft.com/office/drawing/2014/main" id="{35397127-D206-40C1-CD0E-C62DA900FEE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86499" y="1493668"/>
            <a:ext cx="6205501" cy="3045166"/>
          </a:xfrm>
          <a:prstGeom prst="rect">
            <a:avLst/>
          </a:prstGeom>
          <a:ln>
            <a:noFill/>
          </a:ln>
          <a:effectLst>
            <a:outerShdw blurRad="292100" dist="139700" dir="2700000" algn="tl" rotWithShape="0">
              <a:srgbClr val="333333">
                <a:alpha val="65000"/>
              </a:srgbClr>
            </a:outerShdw>
          </a:effectLst>
        </p:spPr>
      </p:pic>
      <p:cxnSp>
        <p:nvCxnSpPr>
          <p:cNvPr id="4" name="Straight Arrow Connector 3">
            <a:extLst>
              <a:ext uri="{FF2B5EF4-FFF2-40B4-BE49-F238E27FC236}">
                <a16:creationId xmlns:a16="http://schemas.microsoft.com/office/drawing/2014/main" id="{C8570EBF-86E5-7CCA-3016-D08DAB178224}"/>
              </a:ext>
            </a:extLst>
          </p:cNvPr>
          <p:cNvCxnSpPr>
            <a:cxnSpLocks/>
          </p:cNvCxnSpPr>
          <p:nvPr/>
        </p:nvCxnSpPr>
        <p:spPr>
          <a:xfrm flipH="1">
            <a:off x="3799168" y="3342372"/>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17253965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58FC4-BC18-8BBB-8E2A-ECBA8C26715B}"/>
              </a:ext>
            </a:extLst>
          </p:cNvPr>
          <p:cNvSpPr>
            <a:spLocks noGrp="1"/>
          </p:cNvSpPr>
          <p:nvPr>
            <p:ph type="title"/>
          </p:nvPr>
        </p:nvSpPr>
        <p:spPr/>
        <p:txBody>
          <a:bodyPr/>
          <a:lstStyle/>
          <a:p>
            <a:r>
              <a:rPr lang="en-US"/>
              <a:t>Come Join Us! Professional Learning Offerings</a:t>
            </a:r>
          </a:p>
        </p:txBody>
      </p:sp>
      <p:sp>
        <p:nvSpPr>
          <p:cNvPr id="5" name="Content Placeholder 4">
            <a:extLst>
              <a:ext uri="{FF2B5EF4-FFF2-40B4-BE49-F238E27FC236}">
                <a16:creationId xmlns:a16="http://schemas.microsoft.com/office/drawing/2014/main" id="{4FB98E89-1FC8-ABE4-C0AE-817D3AF3FBED}"/>
              </a:ext>
            </a:extLst>
          </p:cNvPr>
          <p:cNvSpPr>
            <a:spLocks noGrp="1"/>
          </p:cNvSpPr>
          <p:nvPr>
            <p:ph idx="1"/>
          </p:nvPr>
        </p:nvSpPr>
        <p:spPr/>
        <p:txBody>
          <a:bodyPr/>
          <a:lstStyle/>
          <a:p>
            <a:endParaRPr lang="en-US"/>
          </a:p>
        </p:txBody>
      </p:sp>
      <p:sp>
        <p:nvSpPr>
          <p:cNvPr id="7" name="Rectangle 6">
            <a:extLst>
              <a:ext uri="{FF2B5EF4-FFF2-40B4-BE49-F238E27FC236}">
                <a16:creationId xmlns:a16="http://schemas.microsoft.com/office/drawing/2014/main" id="{DC21F45E-055A-4717-200B-2128F384023B}"/>
              </a:ext>
            </a:extLst>
          </p:cNvPr>
          <p:cNvSpPr/>
          <p:nvPr/>
        </p:nvSpPr>
        <p:spPr>
          <a:xfrm>
            <a:off x="6602670" y="3648936"/>
            <a:ext cx="1530678" cy="393675"/>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13" name="Picture 12">
            <a:extLst>
              <a:ext uri="{FF2B5EF4-FFF2-40B4-BE49-F238E27FC236}">
                <a16:creationId xmlns:a16="http://schemas.microsoft.com/office/drawing/2014/main" id="{C19F6C21-AE7C-6044-13F5-E49DE8A607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2290" y="-3555093"/>
            <a:ext cx="8912507" cy="9337854"/>
          </a:xfrm>
          <a:prstGeom prst="rect">
            <a:avLst/>
          </a:prstGeom>
        </p:spPr>
      </p:pic>
      <p:sp>
        <p:nvSpPr>
          <p:cNvPr id="3" name="Oval 2">
            <a:extLst>
              <a:ext uri="{FF2B5EF4-FFF2-40B4-BE49-F238E27FC236}">
                <a16:creationId xmlns:a16="http://schemas.microsoft.com/office/drawing/2014/main" id="{897C8EB0-DE6E-4BC1-6024-0B34AA635C72}"/>
              </a:ext>
            </a:extLst>
          </p:cNvPr>
          <p:cNvSpPr/>
          <p:nvPr/>
        </p:nvSpPr>
        <p:spPr>
          <a:xfrm>
            <a:off x="741947" y="3648936"/>
            <a:ext cx="7295148" cy="2337978"/>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049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1C2D-A0C4-C14D-B1E0-E54B1F530E35}"/>
              </a:ext>
            </a:extLst>
          </p:cNvPr>
          <p:cNvSpPr>
            <a:spLocks noGrp="1"/>
          </p:cNvSpPr>
          <p:nvPr>
            <p:ph type="title"/>
          </p:nvPr>
        </p:nvSpPr>
        <p:spPr>
          <a:xfrm>
            <a:off x="835805" y="542363"/>
            <a:ext cx="7230533" cy="1325563"/>
          </a:xfrm>
        </p:spPr>
        <p:txBody>
          <a:bodyPr>
            <a:normAutofit fontScale="90000"/>
          </a:bodyPr>
          <a:lstStyle/>
          <a:p>
            <a:r>
              <a:rPr lang="en-US" dirty="0"/>
              <a:t>Tips for Communicating with Your Community about Systematic Screening</a:t>
            </a:r>
          </a:p>
        </p:txBody>
      </p:sp>
      <p:sp>
        <p:nvSpPr>
          <p:cNvPr id="3" name="Content Placeholder 2">
            <a:extLst>
              <a:ext uri="{FF2B5EF4-FFF2-40B4-BE49-F238E27FC236}">
                <a16:creationId xmlns:a16="http://schemas.microsoft.com/office/drawing/2014/main" id="{3ACBE284-C2FF-3B48-9FC2-8CA6067941A9}"/>
              </a:ext>
            </a:extLst>
          </p:cNvPr>
          <p:cNvSpPr>
            <a:spLocks noGrp="1"/>
          </p:cNvSpPr>
          <p:nvPr>
            <p:ph idx="1"/>
          </p:nvPr>
        </p:nvSpPr>
        <p:spPr>
          <a:xfrm>
            <a:off x="838200" y="1825625"/>
            <a:ext cx="10515600" cy="4351338"/>
          </a:xfrm>
        </p:spPr>
        <p:txBody>
          <a:bodyPr>
            <a:normAutofit/>
          </a:bodyPr>
          <a:lstStyle/>
          <a:p>
            <a:endParaRPr lang="en-US" dirty="0"/>
          </a:p>
          <a:p>
            <a:pPr marL="0" indent="0">
              <a:buNone/>
            </a:pPr>
            <a:endParaRPr lang="en-US" dirty="0"/>
          </a:p>
        </p:txBody>
      </p:sp>
      <p:pic>
        <p:nvPicPr>
          <p:cNvPr id="9" name="Picture 8" descr="Graphical user interface, text, application&#10;&#10;Description automatically generated">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396" y="2765493"/>
            <a:ext cx="7230533" cy="1663021"/>
          </a:xfrm>
          <a:prstGeom prst="rect">
            <a:avLst/>
          </a:prstGeom>
          <a:effectLst>
            <a:glow>
              <a:schemeClr val="accent1">
                <a:alpha val="40000"/>
              </a:schemeClr>
            </a:glow>
          </a:effectLst>
        </p:spPr>
      </p:pic>
      <p:pic>
        <p:nvPicPr>
          <p:cNvPr id="11" name="Picture 10"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0929" y="1439930"/>
            <a:ext cx="4086141" cy="5289505"/>
          </a:xfrm>
          <a:prstGeom prst="rect">
            <a:avLst/>
          </a:prstGeom>
          <a:effectLst>
            <a:glow rad="444500">
              <a:srgbClr val="92D050">
                <a:alpha val="40000"/>
              </a:srgbClr>
            </a:glow>
          </a:effectLst>
        </p:spPr>
      </p:pic>
      <p:sp>
        <p:nvSpPr>
          <p:cNvPr id="12" name="Left Arrow 11">
            <a:extLst>
              <a:ext uri="{FF2B5EF4-FFF2-40B4-BE49-F238E27FC236}">
                <a16:creationId xmlns:a16="http://schemas.microsoft.com/office/drawing/2014/main" id="{C191E7C2-49CC-6245-BCDC-780C5BFD26A9}"/>
              </a:ext>
            </a:extLst>
          </p:cNvPr>
          <p:cNvSpPr/>
          <p:nvPr/>
        </p:nvSpPr>
        <p:spPr>
          <a:xfrm rot="18757218">
            <a:off x="7244737" y="2850451"/>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6324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9E86F-A21C-BE33-E033-F3E7C9FA768D}"/>
              </a:ext>
            </a:extLst>
          </p:cNvPr>
          <p:cNvSpPr>
            <a:spLocks noGrp="1"/>
          </p:cNvSpPr>
          <p:nvPr>
            <p:ph type="title"/>
          </p:nvPr>
        </p:nvSpPr>
        <p:spPr/>
        <p:txBody>
          <a:bodyPr/>
          <a:lstStyle/>
          <a:p>
            <a:r>
              <a:rPr lang="en-US" dirty="0">
                <a:cs typeface="Arial"/>
              </a:rPr>
              <a:t>Project EPIC</a:t>
            </a:r>
            <a:endParaRPr lang="en-US" dirty="0"/>
          </a:p>
        </p:txBody>
      </p:sp>
      <p:pic>
        <p:nvPicPr>
          <p:cNvPr id="6" name="Picture 6" descr="Map&#10;&#10;Description automatically generated">
            <a:extLst>
              <a:ext uri="{FF2B5EF4-FFF2-40B4-BE49-F238E27FC236}">
                <a16:creationId xmlns:a16="http://schemas.microsoft.com/office/drawing/2014/main" id="{9852BE7B-19F8-E413-C926-8799BFC249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59283" y="190005"/>
            <a:ext cx="4564083" cy="2282041"/>
          </a:xfrm>
          <a:prstGeom prst="rect">
            <a:avLst/>
          </a:prstGeom>
        </p:spPr>
      </p:pic>
      <p:pic>
        <p:nvPicPr>
          <p:cNvPr id="4" name="Picture 4" descr="Text, letter&#10;&#10;Description automatically generated">
            <a:extLst>
              <a:ext uri="{FF2B5EF4-FFF2-40B4-BE49-F238E27FC236}">
                <a16:creationId xmlns:a16="http://schemas.microsoft.com/office/drawing/2014/main" id="{B0381A1A-2980-DE1B-3E45-76EF9CBE132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4237" y="1429781"/>
            <a:ext cx="3827811" cy="4955000"/>
          </a:xfrm>
          <a:prstGeom prst="rect">
            <a:avLst/>
          </a:prstGeom>
          <a:ln>
            <a:noFill/>
          </a:ln>
          <a:effectLst>
            <a:outerShdw blurRad="292100" dist="139700" dir="2700000" algn="tl" rotWithShape="0">
              <a:srgbClr val="333333">
                <a:alpha val="65000"/>
              </a:srgbClr>
            </a:outerShdw>
          </a:effectLst>
        </p:spPr>
      </p:pic>
      <p:pic>
        <p:nvPicPr>
          <p:cNvPr id="5" name="Picture 5" descr="Graphical user interface, text, application, chat or text message&#10;&#10;Description automatically generated">
            <a:extLst>
              <a:ext uri="{FF2B5EF4-FFF2-40B4-BE49-F238E27FC236}">
                <a16:creationId xmlns:a16="http://schemas.microsoft.com/office/drawing/2014/main" id="{760258B0-2B39-9BA5-AA8E-351065A43A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5511" y="1430162"/>
            <a:ext cx="3802083" cy="4925110"/>
          </a:xfrm>
          <a:prstGeom prst="rect">
            <a:avLst/>
          </a:prstGeom>
          <a:ln>
            <a:noFill/>
          </a:ln>
          <a:effectLst>
            <a:outerShdw blurRad="292100" dist="139700" dir="2700000" algn="tl" rotWithShape="0">
              <a:srgbClr val="333333">
                <a:alpha val="65000"/>
              </a:srgbClr>
            </a:outerShdw>
          </a:effectLst>
        </p:spPr>
      </p:pic>
      <p:sp>
        <p:nvSpPr>
          <p:cNvPr id="9" name="Star: 5 Points 8">
            <a:extLst>
              <a:ext uri="{FF2B5EF4-FFF2-40B4-BE49-F238E27FC236}">
                <a16:creationId xmlns:a16="http://schemas.microsoft.com/office/drawing/2014/main" id="{12667EB5-4C18-3591-78FD-7DA68C6B4820}"/>
              </a:ext>
            </a:extLst>
          </p:cNvPr>
          <p:cNvSpPr/>
          <p:nvPr/>
        </p:nvSpPr>
        <p:spPr>
          <a:xfrm>
            <a:off x="6392882" y="1147947"/>
            <a:ext cx="197922" cy="227610"/>
          </a:xfrm>
          <a:prstGeom prst="star5">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Star: 5 Points 11">
            <a:extLst>
              <a:ext uri="{FF2B5EF4-FFF2-40B4-BE49-F238E27FC236}">
                <a16:creationId xmlns:a16="http://schemas.microsoft.com/office/drawing/2014/main" id="{B5A95ABB-9B95-9F68-46DF-D15DD0C64521}"/>
              </a:ext>
            </a:extLst>
          </p:cNvPr>
          <p:cNvSpPr/>
          <p:nvPr/>
        </p:nvSpPr>
        <p:spPr>
          <a:xfrm>
            <a:off x="5611089" y="1375557"/>
            <a:ext cx="197922" cy="227610"/>
          </a:xfrm>
          <a:prstGeom prst="star5">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89D00065-8B40-6038-8D71-21D4CB417165}"/>
              </a:ext>
            </a:extLst>
          </p:cNvPr>
          <p:cNvSpPr txBox="1"/>
          <p:nvPr/>
        </p:nvSpPr>
        <p:spPr>
          <a:xfrm>
            <a:off x="712520" y="5957455"/>
            <a:ext cx="112122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Funded by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Office of Special Education Programs (OSEP)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rPr>
              <a:t>U.S. Department Of Education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36029230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3E4A68AA-5D51-A946-83C4-C51C6BF12C9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507" y="1031055"/>
            <a:ext cx="5478018" cy="56611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8D4C4A0-4BE8-59C0-A2DA-45EF06ED9E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4792" y="3031487"/>
            <a:ext cx="2865468" cy="3719597"/>
          </a:xfrm>
          <a:prstGeom prst="rect">
            <a:avLst/>
          </a:prstGeom>
          <a:ln>
            <a:solidFill>
              <a:schemeClr val="tx1"/>
            </a:solidFill>
          </a:ln>
        </p:spPr>
      </p:pic>
      <p:pic>
        <p:nvPicPr>
          <p:cNvPr id="10" name="Picture 9">
            <a:extLst>
              <a:ext uri="{FF2B5EF4-FFF2-40B4-BE49-F238E27FC236}">
                <a16:creationId xmlns:a16="http://schemas.microsoft.com/office/drawing/2014/main" id="{995D1B9D-22EC-1B8F-9702-4F70567293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9628" y="121971"/>
            <a:ext cx="2266487" cy="4378307"/>
          </a:xfrm>
          <a:prstGeom prst="rect">
            <a:avLst/>
          </a:prstGeom>
          <a:ln>
            <a:solidFill>
              <a:schemeClr val="tx1"/>
            </a:solidFill>
          </a:ln>
        </p:spPr>
      </p:pic>
      <p:pic>
        <p:nvPicPr>
          <p:cNvPr id="11" name="Picture 10">
            <a:extLst>
              <a:ext uri="{FF2B5EF4-FFF2-40B4-BE49-F238E27FC236}">
                <a16:creationId xmlns:a16="http://schemas.microsoft.com/office/drawing/2014/main" id="{7D6C2557-7703-F3ED-5FE9-2F03DB3A09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09622" y="121971"/>
            <a:ext cx="2925496" cy="2423848"/>
          </a:xfrm>
          <a:prstGeom prst="rect">
            <a:avLst/>
          </a:prstGeom>
          <a:ln>
            <a:solidFill>
              <a:schemeClr val="tx1"/>
            </a:solidFill>
          </a:ln>
        </p:spPr>
      </p:pic>
      <p:sp>
        <p:nvSpPr>
          <p:cNvPr id="12" name="Title 5">
            <a:extLst>
              <a:ext uri="{FF2B5EF4-FFF2-40B4-BE49-F238E27FC236}">
                <a16:creationId xmlns:a16="http://schemas.microsoft.com/office/drawing/2014/main" id="{85B4BA4A-A7EA-ED80-4EED-8A44F8930279}"/>
              </a:ext>
            </a:extLst>
          </p:cNvPr>
          <p:cNvSpPr txBox="1">
            <a:spLocks/>
          </p:cNvSpPr>
          <p:nvPr/>
        </p:nvSpPr>
        <p:spPr>
          <a:xfrm>
            <a:off x="0" y="106916"/>
            <a:ext cx="5985164" cy="1325563"/>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150" normalizeH="0" baseline="0" noProof="0">
                <a:ln>
                  <a:noFill/>
                </a:ln>
                <a:solidFill>
                  <a:prstClr val="black"/>
                </a:solidFill>
                <a:effectLst/>
                <a:uLnTx/>
                <a:uFillTx/>
                <a:latin typeface="Calibri Light" panose="020F0302020204030204"/>
                <a:ea typeface="+mj-ea"/>
                <a:cs typeface="+mj-cs"/>
              </a:rPr>
              <a:t>Building Our Online Presence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150" normalizeH="0" baseline="0" noProof="0">
                <a:ln>
                  <a:noFill/>
                </a:ln>
                <a:solidFill>
                  <a:prstClr val="black"/>
                </a:solidFill>
                <a:effectLst/>
                <a:uLnTx/>
                <a:uFillTx/>
                <a:latin typeface="Calibri Light" panose="020F0302020204030204"/>
                <a:ea typeface="+mj-ea"/>
                <a:cs typeface="+mj-cs"/>
              </a:rPr>
              <a:t>Beyond ci3t.org</a:t>
            </a:r>
          </a:p>
        </p:txBody>
      </p:sp>
      <p:pic>
        <p:nvPicPr>
          <p:cNvPr id="7" name="Picture 6">
            <a:extLst>
              <a:ext uri="{FF2B5EF4-FFF2-40B4-BE49-F238E27FC236}">
                <a16:creationId xmlns:a16="http://schemas.microsoft.com/office/drawing/2014/main" id="{FD061C5A-A3A7-8FA4-5108-0344F7FA07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48335" y="4542401"/>
            <a:ext cx="2970932" cy="2208683"/>
          </a:xfrm>
          <a:prstGeom prst="rect">
            <a:avLst/>
          </a:prstGeom>
          <a:ln>
            <a:solidFill>
              <a:schemeClr val="tx1"/>
            </a:solidFill>
          </a:ln>
        </p:spPr>
      </p:pic>
    </p:spTree>
    <p:extLst>
      <p:ext uri="{BB962C8B-B14F-4D97-AF65-F5344CB8AC3E}">
        <p14:creationId xmlns:p14="http://schemas.microsoft.com/office/powerpoint/2010/main" val="9367592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8269151" y="1938876"/>
            <a:ext cx="36984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Kathleen.Lane@ku.edu</a:t>
            </a:r>
          </a:p>
        </p:txBody>
      </p:sp>
    </p:spTree>
    <p:extLst>
      <p:ext uri="{BB962C8B-B14F-4D97-AF65-F5344CB8AC3E}">
        <p14:creationId xmlns:p14="http://schemas.microsoft.com/office/powerpoint/2010/main" val="955510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a16="http://schemas.microsoft.com/office/drawing/2014/main" id="{674D76F5-B1EF-4177-A405-1E6C8B2E1B20}"/>
              </a:ext>
            </a:extLst>
          </p:cNvPr>
          <p:cNvGrpSpPr/>
          <p:nvPr/>
        </p:nvGrpSpPr>
        <p:grpSpPr>
          <a:xfrm rot="21087965">
            <a:off x="6385627" y="2077439"/>
            <a:ext cx="3508545" cy="2111247"/>
            <a:chOff x="5611862" y="2935213"/>
            <a:chExt cx="3508545" cy="2111247"/>
          </a:xfrm>
          <a:solidFill>
            <a:schemeClr val="bg1"/>
          </a:solidFill>
        </p:grpSpPr>
        <p:sp>
          <p:nvSpPr>
            <p:cNvPr id="23" name="Left Arrow 11">
              <a:extLst>
                <a:ext uri="{FF2B5EF4-FFF2-40B4-BE49-F238E27FC236}">
                  <a16:creationId xmlns:a16="http://schemas.microsoft.com/office/drawing/2014/main" id="{BD1BE845-0A65-4EB4-AD36-209FCF306B9A}"/>
                </a:ext>
              </a:extLst>
            </p:cNvPr>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pPr eaLnBrk="0" fontAlgn="base" hangingPunct="0">
                <a:spcBef>
                  <a:spcPct val="0"/>
                </a:spcBef>
                <a:spcAft>
                  <a:spcPct val="0"/>
                </a:spcAft>
              </a:pPr>
              <a:r>
                <a:rPr lang="en-US" sz="2400" b="1" dirty="0">
                  <a:solidFill>
                    <a:prstClr val="black"/>
                  </a:solidFill>
                  <a:latin typeface="Calibri" panose="020F0502020204030204"/>
                </a:rPr>
                <a:t>Positive Action </a:t>
              </a:r>
            </a:p>
          </p:txBody>
        </p:sp>
        <p:pic>
          <p:nvPicPr>
            <p:cNvPr id="24" name="Picture 23">
              <a:extLst>
                <a:ext uri="{FF2B5EF4-FFF2-40B4-BE49-F238E27FC236}">
                  <a16:creationId xmlns:a16="http://schemas.microsoft.com/office/drawing/2014/main" id="{001AFA7C-7835-48DC-8F69-A900ACA19092}"/>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61517" y="3077004"/>
              <a:ext cx="796733" cy="838666"/>
            </a:xfrm>
            <a:prstGeom prst="ellipse">
              <a:avLst/>
            </a:prstGeom>
            <a:grpFill/>
            <a:effectLst>
              <a:glow rad="38100">
                <a:schemeClr val="bg1">
                  <a:alpha val="50000"/>
                </a:schemeClr>
              </a:glow>
            </a:effec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955E920-0D9E-449F-B921-10F6CB0DA825}"/>
              </a:ext>
            </a:extLst>
          </p:cNvPr>
          <p:cNvGrpSpPr/>
          <p:nvPr/>
        </p:nvGrpSpPr>
        <p:grpSpPr>
          <a:xfrm>
            <a:off x="7854034" y="4307622"/>
            <a:ext cx="3281362" cy="2111375"/>
            <a:chOff x="6330034" y="4307621"/>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dirty="0">
                <a:solidFill>
                  <a:srgbClr val="0070C0"/>
                </a:solidFill>
                <a:latin typeface="Calibri" panose="020F0502020204030204"/>
              </a:endParaRPr>
            </a:p>
          </p:txBody>
        </p:sp>
        <p:pic>
          <p:nvPicPr>
            <p:cNvPr id="30" name="Picture 4" descr="Lions Quest">
              <a:extLst>
                <a:ext uri="{FF2B5EF4-FFF2-40B4-BE49-F238E27FC236}">
                  <a16:creationId xmlns:a16="http://schemas.microsoft.com/office/drawing/2014/main" id="{B7A0F708-6FDF-4810-A640-F7B57FA1A2C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8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ED9E-FC0B-44A6-8007-CD7C0EF90FB4}"/>
              </a:ext>
            </a:extLst>
          </p:cNvPr>
          <p:cNvSpPr>
            <a:spLocks noGrp="1"/>
          </p:cNvSpPr>
          <p:nvPr>
            <p:ph type="title"/>
          </p:nvPr>
        </p:nvSpPr>
        <p:spPr/>
        <p:txBody>
          <a:bodyPr>
            <a:normAutofit/>
          </a:bodyPr>
          <a:lstStyle/>
          <a:p>
            <a:r>
              <a:rPr lang="en-US" sz="4000" b="1" dirty="0"/>
              <a:t>The Five Social and Emotional Learning Core Competencies</a:t>
            </a:r>
            <a:endParaRPr lang="en-US" sz="4000" dirty="0"/>
          </a:p>
        </p:txBody>
      </p:sp>
      <p:graphicFrame>
        <p:nvGraphicFramePr>
          <p:cNvPr id="4" name="Content Placeholder 3">
            <a:extLst>
              <a:ext uri="{FF2B5EF4-FFF2-40B4-BE49-F238E27FC236}">
                <a16:creationId xmlns:a16="http://schemas.microsoft.com/office/drawing/2014/main" id="{E54EDD44-D0F3-49EE-BD58-04AAE45767C1}"/>
              </a:ext>
            </a:extLst>
          </p:cNvPr>
          <p:cNvGraphicFramePr>
            <a:graphicFrameLocks noGrp="1" noChangeAspect="1"/>
          </p:cNvGraphicFramePr>
          <p:nvPr>
            <p:ph idx="1"/>
            <p:extLst>
              <p:ext uri="{D42A27DB-BD31-4B8C-83A1-F6EECF244321}">
                <p14:modId xmlns:p14="http://schemas.microsoft.com/office/powerpoint/2010/main" val="31380777"/>
              </p:ext>
            </p:extLst>
          </p:nvPr>
        </p:nvGraphicFramePr>
        <p:xfrm>
          <a:off x="1326292" y="826173"/>
          <a:ext cx="9539415" cy="6228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313DBC2-2F23-46CB-8F06-138873C74AA2}"/>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(CASEL, 2013)</a:t>
            </a:r>
          </a:p>
        </p:txBody>
      </p:sp>
      <p:sp>
        <p:nvSpPr>
          <p:cNvPr id="6" name="Oval 5">
            <a:extLst>
              <a:ext uri="{FF2B5EF4-FFF2-40B4-BE49-F238E27FC236}">
                <a16:creationId xmlns:a16="http://schemas.microsoft.com/office/drawing/2014/main" id="{8CBDEF1D-F94D-479E-99B9-83A85C0D687F}"/>
              </a:ext>
            </a:extLst>
          </p:cNvPr>
          <p:cNvSpPr>
            <a:spLocks noChangeAspect="1"/>
          </p:cNvSpPr>
          <p:nvPr/>
        </p:nvSpPr>
        <p:spPr>
          <a:xfrm>
            <a:off x="5178230" y="3328990"/>
            <a:ext cx="1662545" cy="14491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0"/>
              </a:spcBef>
              <a:spcAft>
                <a:spcPct val="0"/>
              </a:spcAft>
              <a:defRPr/>
            </a:pPr>
            <a:r>
              <a:rPr lang="en-US" dirty="0">
                <a:solidFill>
                  <a:prstClr val="black"/>
                </a:solidFill>
                <a:latin typeface="Calibri" panose="020F0502020204030204"/>
              </a:rPr>
              <a:t>Social &amp; Emotional Learning</a:t>
            </a:r>
          </a:p>
        </p:txBody>
      </p:sp>
    </p:spTree>
    <p:extLst>
      <p:ext uri="{BB962C8B-B14F-4D97-AF65-F5344CB8AC3E}">
        <p14:creationId xmlns:p14="http://schemas.microsoft.com/office/powerpoint/2010/main" val="286378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A659-A4F6-4D82-A8AF-33C6A31B2F8F}"/>
              </a:ext>
            </a:extLst>
          </p:cNvPr>
          <p:cNvSpPr>
            <a:spLocks noGrp="1"/>
          </p:cNvSpPr>
          <p:nvPr>
            <p:ph type="title"/>
          </p:nvPr>
        </p:nvSpPr>
        <p:spPr>
          <a:xfrm>
            <a:off x="838200" y="332467"/>
            <a:ext cx="10515600" cy="1325563"/>
          </a:xfrm>
        </p:spPr>
        <p:txBody>
          <a:bodyPr/>
          <a:lstStyle/>
          <a:p>
            <a:r>
              <a:rPr lang="en-US" b="1" dirty="0"/>
              <a:t>Outcomes Associated with Social Skills Training</a:t>
            </a:r>
            <a:endParaRPr lang="en-US" dirty="0"/>
          </a:p>
        </p:txBody>
      </p:sp>
      <p:sp>
        <p:nvSpPr>
          <p:cNvPr id="4" name="Rectangle 3">
            <a:extLst>
              <a:ext uri="{FF2B5EF4-FFF2-40B4-BE49-F238E27FC236}">
                <a16:creationId xmlns:a16="http://schemas.microsoft.com/office/drawing/2014/main" id="{C67DE1D1-BF97-4839-97B6-EE7C3E09A795}"/>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(CASEL, 2013)</a:t>
            </a:r>
          </a:p>
        </p:txBody>
      </p:sp>
      <p:graphicFrame>
        <p:nvGraphicFramePr>
          <p:cNvPr id="5" name="Content Placeholder 3">
            <a:extLst>
              <a:ext uri="{FF2B5EF4-FFF2-40B4-BE49-F238E27FC236}">
                <a16:creationId xmlns:a16="http://schemas.microsoft.com/office/drawing/2014/main" id="{8A849D2D-96EE-4961-B2E5-A5B50C0E7972}"/>
              </a:ext>
            </a:extLst>
          </p:cNvPr>
          <p:cNvGraphicFramePr>
            <a:graphicFrameLocks/>
          </p:cNvGraphicFramePr>
          <p:nvPr>
            <p:extLst>
              <p:ext uri="{D42A27DB-BD31-4B8C-83A1-F6EECF244321}">
                <p14:modId xmlns:p14="http://schemas.microsoft.com/office/powerpoint/2010/main" val="1456795046"/>
              </p:ext>
            </p:extLst>
          </p:nvPr>
        </p:nvGraphicFramePr>
        <p:xfrm>
          <a:off x="1582059" y="866148"/>
          <a:ext cx="8958649" cy="6790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7067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324-7D29-4039-99BA-69E647B4DE72}"/>
              </a:ext>
            </a:extLst>
          </p:cNvPr>
          <p:cNvSpPr>
            <a:spLocks noGrp="1"/>
          </p:cNvSpPr>
          <p:nvPr>
            <p:ph type="title"/>
          </p:nvPr>
        </p:nvSpPr>
        <p:spPr/>
        <p:txBody>
          <a:bodyPr/>
          <a:lstStyle/>
          <a:p>
            <a:r>
              <a:rPr lang="en-US" dirty="0"/>
              <a:t>Social Component: </a:t>
            </a:r>
            <a:br>
              <a:rPr lang="en-US" dirty="0"/>
            </a:br>
            <a:r>
              <a:rPr lang="en-US" dirty="0"/>
              <a:t>Examples of Schoolwide Programs </a:t>
            </a:r>
          </a:p>
        </p:txBody>
      </p:sp>
      <p:graphicFrame>
        <p:nvGraphicFramePr>
          <p:cNvPr id="4" name="Diagram 3">
            <a:extLst>
              <a:ext uri="{FF2B5EF4-FFF2-40B4-BE49-F238E27FC236}">
                <a16:creationId xmlns:a16="http://schemas.microsoft.com/office/drawing/2014/main" id="{B92EE8D5-DC75-4814-BC69-32EDAEFF8F4C}"/>
              </a:ext>
            </a:extLst>
          </p:cNvPr>
          <p:cNvGraphicFramePr/>
          <p:nvPr>
            <p:extLst>
              <p:ext uri="{D42A27DB-BD31-4B8C-83A1-F6EECF244321}">
                <p14:modId xmlns:p14="http://schemas.microsoft.com/office/powerpoint/2010/main" val="4002175224"/>
              </p:ext>
            </p:extLst>
          </p:nvPr>
        </p:nvGraphicFramePr>
        <p:xfrm>
          <a:off x="1484555" y="1714597"/>
          <a:ext cx="8821495" cy="513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8A96E39-8248-4003-9FF0-4DE488ECA8B9}"/>
              </a:ext>
            </a:extLst>
          </p:cNvPr>
          <p:cNvSpPr/>
          <p:nvPr/>
        </p:nvSpPr>
        <p:spPr>
          <a:xfrm>
            <a:off x="2130014" y="1714598"/>
            <a:ext cx="3908836" cy="5022914"/>
          </a:xfrm>
          <a:prstGeom prst="rect">
            <a:avLst/>
          </a:prstGeom>
        </p:spPr>
        <p:txBody>
          <a:bodyPr wrap="square">
            <a:spAutoFit/>
          </a:bodyPr>
          <a:lstStyle/>
          <a:p>
            <a:pPr defTabSz="1066800" eaLnBrk="0" fontAlgn="base" hangingPunct="0">
              <a:lnSpc>
                <a:spcPct val="90000"/>
              </a:lnSpc>
              <a:spcBef>
                <a:spcPct val="0"/>
              </a:spcBef>
              <a:spcAft>
                <a:spcPct val="35000"/>
              </a:spcAft>
              <a:defRPr/>
            </a:pPr>
            <a:r>
              <a:rPr lang="en-US" sz="2200" b="1" dirty="0">
                <a:solidFill>
                  <a:prstClr val="white"/>
                </a:solidFill>
                <a:latin typeface="Verdana" charset="0"/>
                <a:ea typeface="MS PGothic" charset="-128"/>
              </a:rPr>
              <a:t>Positive Action</a:t>
            </a:r>
            <a:br>
              <a:rPr lang="en-US" sz="2200" dirty="0">
                <a:solidFill>
                  <a:prstClr val="white"/>
                </a:solidFill>
                <a:latin typeface="Verdana" charset="0"/>
                <a:ea typeface="MS PGothic" charset="-128"/>
              </a:rPr>
            </a:br>
            <a:r>
              <a:rPr lang="en-US" sz="2200" dirty="0" err="1">
                <a:solidFill>
                  <a:prstClr val="white"/>
                </a:solidFill>
                <a:latin typeface="Verdana" charset="0"/>
                <a:ea typeface="MS PGothic" charset="-128"/>
              </a:rPr>
              <a:t>www.positiveaction.net</a:t>
            </a:r>
            <a:endParaRPr lang="en-US" sz="2200" dirty="0">
              <a:solidFill>
                <a:prstClr val="white"/>
              </a:solidFill>
              <a:latin typeface="Verdana" charset="0"/>
              <a:ea typeface="MS PGothic" charset="-128"/>
            </a:endParaRP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Improves academics, behavior, and character</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Curriculum-based approach</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Effectively increases positive behaviors and decreases negative behaviors</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6-7 units per grade</a:t>
            </a:r>
          </a:p>
          <a:p>
            <a:pPr marL="115888" indent="-115888" defTabSz="1066800" eaLnBrk="0" fontAlgn="base" hangingPunct="0">
              <a:lnSpc>
                <a:spcPct val="90000"/>
              </a:lnSpc>
              <a:spcBef>
                <a:spcPct val="0"/>
              </a:spcBef>
              <a:spcAft>
                <a:spcPct val="35000"/>
              </a:spcAft>
              <a:buFont typeface="Arial" pitchFamily="34" charset="0"/>
              <a:buChar char="•"/>
              <a:defRPr/>
            </a:pPr>
            <a:r>
              <a:rPr lang="en-US" dirty="0">
                <a:solidFill>
                  <a:prstClr val="white"/>
                </a:solidFill>
                <a:latin typeface="Verdana" charset="0"/>
                <a:ea typeface="MS PGothic" charset="-128"/>
              </a:rPr>
              <a:t>Optional components:</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site-wide climate development</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drug education</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bullying / conflict resolution</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counselor, parent, and family classes</a:t>
            </a:r>
          </a:p>
          <a:p>
            <a:pPr marL="350838" lvl="1" indent="-115888" defTabSz="1066800" eaLnBrk="0" fontAlgn="base" hangingPunct="0">
              <a:spcBef>
                <a:spcPct val="0"/>
              </a:spcBef>
              <a:spcAft>
                <a:spcPct val="0"/>
              </a:spcAft>
              <a:buFont typeface="Arial" pitchFamily="34" charset="0"/>
              <a:buChar char="•"/>
              <a:defRPr/>
            </a:pPr>
            <a:r>
              <a:rPr lang="en-US" sz="1600" dirty="0">
                <a:solidFill>
                  <a:prstClr val="white"/>
                </a:solidFill>
                <a:latin typeface="Verdana" charset="0"/>
                <a:ea typeface="MS PGothic" charset="-128"/>
              </a:rPr>
              <a:t>community/coalition components</a:t>
            </a:r>
          </a:p>
        </p:txBody>
      </p:sp>
    </p:spTree>
    <p:extLst>
      <p:ext uri="{BB962C8B-B14F-4D97-AF65-F5344CB8AC3E}">
        <p14:creationId xmlns:p14="http://schemas.microsoft.com/office/powerpoint/2010/main" val="3795058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9DFD-AC21-4F0E-95EA-93B481A727E4}"/>
              </a:ext>
            </a:extLst>
          </p:cNvPr>
          <p:cNvSpPr>
            <a:spLocks noGrp="1"/>
          </p:cNvSpPr>
          <p:nvPr>
            <p:ph type="title"/>
          </p:nvPr>
        </p:nvSpPr>
        <p:spPr>
          <a:xfrm>
            <a:off x="566057" y="-87086"/>
            <a:ext cx="10515600" cy="1325563"/>
          </a:xfrm>
        </p:spPr>
        <p:txBody>
          <a:bodyPr/>
          <a:lstStyle/>
          <a:p>
            <a:r>
              <a:rPr lang="en-US" b="1" dirty="0"/>
              <a:t>Top 10 School-related Social Skills</a:t>
            </a:r>
            <a:endParaRPr lang="en-US" dirty="0"/>
          </a:p>
        </p:txBody>
      </p:sp>
      <p:graphicFrame>
        <p:nvGraphicFramePr>
          <p:cNvPr id="4" name="Content Placeholder 4">
            <a:extLst>
              <a:ext uri="{FF2B5EF4-FFF2-40B4-BE49-F238E27FC236}">
                <a16:creationId xmlns:a16="http://schemas.microsoft.com/office/drawing/2014/main" id="{CC79BE68-9CB4-4F7C-9DDB-05071D58E2A1}"/>
              </a:ext>
            </a:extLst>
          </p:cNvPr>
          <p:cNvGraphicFramePr>
            <a:graphicFrameLocks/>
          </p:cNvGraphicFramePr>
          <p:nvPr/>
        </p:nvGraphicFramePr>
        <p:xfrm>
          <a:off x="2004369" y="1122671"/>
          <a:ext cx="8218789" cy="5253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32AAE6F6-2953-4837-B4E4-2CA382BC1C26}"/>
              </a:ext>
            </a:extLst>
          </p:cNvPr>
          <p:cNvSpPr/>
          <p:nvPr/>
        </p:nvSpPr>
        <p:spPr>
          <a:xfrm>
            <a:off x="1524000" y="6488668"/>
            <a:ext cx="6024406" cy="369332"/>
          </a:xfrm>
          <a:prstGeom prst="rect">
            <a:avLst/>
          </a:prstGeom>
        </p:spPr>
        <p:txBody>
          <a:bodyPr wrap="none">
            <a:spAutoFit/>
          </a:bodyPr>
          <a:lstStyle/>
          <a:p>
            <a:pPr eaLnBrk="0" fontAlgn="base" hangingPunct="0">
              <a:spcBef>
                <a:spcPct val="0"/>
              </a:spcBef>
              <a:spcAft>
                <a:spcPct val="0"/>
              </a:spcAft>
              <a:defRPr/>
            </a:pPr>
            <a:r>
              <a:rPr lang="en-US" dirty="0">
                <a:solidFill>
                  <a:prstClr val="black"/>
                </a:solidFill>
                <a:latin typeface="Verdana" charset="0"/>
                <a:ea typeface="MS PGothic" charset="-128"/>
              </a:rPr>
              <a:t>(Lane et al. 2004, 2007; Gresham &amp; Elliott, 2008)</a:t>
            </a:r>
          </a:p>
        </p:txBody>
      </p:sp>
    </p:spTree>
    <p:extLst>
      <p:ext uri="{BB962C8B-B14F-4D97-AF65-F5344CB8AC3E}">
        <p14:creationId xmlns:p14="http://schemas.microsoft.com/office/powerpoint/2010/main" val="1307248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05001"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alibri Light" panose="020F0302020204030204"/>
                <a:ea typeface="+mj-ea"/>
                <a:cs typeface="+mj-cs"/>
              </a:rPr>
              <a:t>ci3t.org</a:t>
            </a:r>
          </a:p>
        </p:txBody>
      </p:sp>
      <p:sp>
        <p:nvSpPr>
          <p:cNvPr id="6" name="Oval 5">
            <a:extLst>
              <a:ext uri="{FF2B5EF4-FFF2-40B4-BE49-F238E27FC236}">
                <a16:creationId xmlns:a16="http://schemas.microsoft.com/office/drawing/2014/main" id="{F23C8BAB-D229-409D-BC57-8FD2CDD9AD07}"/>
              </a:ext>
            </a:extLst>
          </p:cNvPr>
          <p:cNvSpPr/>
          <p:nvPr/>
        </p:nvSpPr>
        <p:spPr>
          <a:xfrm>
            <a:off x="3103927" y="1669409"/>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59C11EDA-965E-429D-B825-A83A27D44574}"/>
              </a:ext>
            </a:extLst>
          </p:cNvPr>
          <p:cNvSpPr/>
          <p:nvPr/>
        </p:nvSpPr>
        <p:spPr>
          <a:xfrm>
            <a:off x="2568429" y="2442594"/>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03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94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itle 3"/>
          <p:cNvSpPr>
            <a:spLocks noGrp="1"/>
          </p:cNvSpPr>
          <p:nvPr>
            <p:ph type="title" idx="4294967295"/>
          </p:nvPr>
        </p:nvSpPr>
        <p:spPr>
          <a:xfrm>
            <a:off x="1524000" y="9525"/>
            <a:ext cx="9113838" cy="501650"/>
          </a:xfrm>
          <a:noFill/>
        </p:spPr>
        <p:txBody>
          <a:bodyPr/>
          <a:lstStyle/>
          <a:p>
            <a:pPr algn="ctr" eaLnBrk="1" hangingPunct="1"/>
            <a:r>
              <a:rPr lang="en-US" altLang="en-US" sz="2700" dirty="0"/>
              <a:t>The Journey … Ci3T Training &amp; Implementation</a:t>
            </a:r>
          </a:p>
        </p:txBody>
      </p:sp>
      <p:graphicFrame>
        <p:nvGraphicFramePr>
          <p:cNvPr id="8" name="Content Placeholder 7"/>
          <p:cNvGraphicFramePr>
            <a:graphicFrameLocks noGrp="1"/>
          </p:cNvGraphicFramePr>
          <p:nvPr>
            <p:ph idx="4294967295"/>
          </p:nvPr>
        </p:nvGraphicFramePr>
        <p:xfrm>
          <a:off x="1524000" y="511175"/>
          <a:ext cx="9113838" cy="6347188"/>
        </p:xfrm>
        <a:graphic>
          <a:graphicData uri="http://schemas.openxmlformats.org/drawingml/2006/table">
            <a:tbl>
              <a:tblPr/>
              <a:tblGrid>
                <a:gridCol w="3284538">
                  <a:extLst>
                    <a:ext uri="{9D8B030D-6E8A-4147-A177-3AD203B41FA5}">
                      <a16:colId xmlns:a16="http://schemas.microsoft.com/office/drawing/2014/main" val="20000"/>
                    </a:ext>
                  </a:extLst>
                </a:gridCol>
                <a:gridCol w="849312">
                  <a:extLst>
                    <a:ext uri="{9D8B030D-6E8A-4147-A177-3AD203B41FA5}">
                      <a16:colId xmlns:a16="http://schemas.microsoft.com/office/drawing/2014/main" val="20001"/>
                    </a:ext>
                  </a:extLst>
                </a:gridCol>
                <a:gridCol w="865188">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865187">
                  <a:extLst>
                    <a:ext uri="{9D8B030D-6E8A-4147-A177-3AD203B41FA5}">
                      <a16:colId xmlns:a16="http://schemas.microsoft.com/office/drawing/2014/main" val="20004"/>
                    </a:ext>
                  </a:extLst>
                </a:gridCol>
                <a:gridCol w="863600">
                  <a:extLst>
                    <a:ext uri="{9D8B030D-6E8A-4147-A177-3AD203B41FA5}">
                      <a16:colId xmlns:a16="http://schemas.microsoft.com/office/drawing/2014/main" val="20005"/>
                    </a:ext>
                  </a:extLst>
                </a:gridCol>
                <a:gridCol w="865188">
                  <a:extLst>
                    <a:ext uri="{9D8B030D-6E8A-4147-A177-3AD203B41FA5}">
                      <a16:colId xmlns:a16="http://schemas.microsoft.com/office/drawing/2014/main" val="20006"/>
                    </a:ext>
                  </a:extLst>
                </a:gridCol>
                <a:gridCol w="657225">
                  <a:extLst>
                    <a:ext uri="{9D8B030D-6E8A-4147-A177-3AD203B41FA5}">
                      <a16:colId xmlns:a16="http://schemas.microsoft.com/office/drawing/2014/main" val="20007"/>
                    </a:ext>
                  </a:extLst>
                </a:gridCol>
              </a:tblGrid>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Phase </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Calibri" charset="0"/>
                          <a:ea typeface="MS PGothic" charset="-128"/>
                        </a:rPr>
                        <a:t>Year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a:ln>
                          <a:noFill/>
                        </a:ln>
                        <a:solidFill>
                          <a:schemeClr val="tx1"/>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2013-14</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14-15</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15-16</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16-17</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17-18</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18-19</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charset="0"/>
                          <a:ea typeface="MS PGothic" charset="-128"/>
                        </a:rPr>
                        <a:t>19-20</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Elementary School</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6"/>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Middle and High Schools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1"/>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000000"/>
                          </a:solidFill>
                          <a:effectLst/>
                          <a:latin typeface="Calibri" charset="0"/>
                          <a:ea typeface="MS PGothic" charset="-128"/>
                        </a:rPr>
                        <a:t>College and Career Center</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Ci3T Training</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2D05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1</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Calibri" charset="0"/>
                          <a:ea typeface="MS PGothic" charset="-128"/>
                        </a:rPr>
                        <a:t>Implementation Year 2</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73063">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Calibri" charset="0"/>
                          <a:ea typeface="MS PGothic" charset="-128"/>
                        </a:rPr>
                        <a:t>Sustain and Develop Practices</a:t>
                      </a: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lvl1pPr defTabSz="685800">
                        <a:lnSpc>
                          <a:spcPct val="90000"/>
                        </a:lnSpc>
                        <a:spcBef>
                          <a:spcPts val="750"/>
                        </a:spcBef>
                        <a:buFont typeface="Arial" charset="0"/>
                        <a:defRPr sz="1900">
                          <a:solidFill>
                            <a:schemeClr val="tx1"/>
                          </a:solidFill>
                          <a:latin typeface="Calibri" charset="0"/>
                        </a:defRPr>
                      </a:lvl1pPr>
                      <a:lvl2pPr marL="742950" indent="-285750" defTabSz="685800">
                        <a:lnSpc>
                          <a:spcPct val="90000"/>
                        </a:lnSpc>
                        <a:spcBef>
                          <a:spcPts val="375"/>
                        </a:spcBef>
                        <a:buFont typeface="Arial" charset="0"/>
                        <a:defRPr sz="1600">
                          <a:solidFill>
                            <a:schemeClr val="tx1"/>
                          </a:solidFill>
                          <a:latin typeface="Calibri" charset="0"/>
                        </a:defRPr>
                      </a:lvl2pPr>
                      <a:lvl3pPr marL="1143000" indent="-228600" defTabSz="685800">
                        <a:lnSpc>
                          <a:spcPct val="90000"/>
                        </a:lnSpc>
                        <a:spcBef>
                          <a:spcPts val="375"/>
                        </a:spcBef>
                        <a:buFont typeface="Arial" charset="0"/>
                        <a:defRPr sz="1300">
                          <a:solidFill>
                            <a:schemeClr val="tx1"/>
                          </a:solidFill>
                          <a:latin typeface="Calibri" charset="0"/>
                        </a:defRPr>
                      </a:lvl3pPr>
                      <a:lvl4pPr marL="1600200" indent="-228600" defTabSz="685800">
                        <a:lnSpc>
                          <a:spcPct val="90000"/>
                        </a:lnSpc>
                        <a:spcBef>
                          <a:spcPts val="375"/>
                        </a:spcBef>
                        <a:buFont typeface="Arial" charset="0"/>
                        <a:defRPr sz="1100">
                          <a:solidFill>
                            <a:schemeClr val="tx1"/>
                          </a:solidFill>
                          <a:latin typeface="Calibri" charset="0"/>
                        </a:defRPr>
                      </a:lvl4pPr>
                      <a:lvl5pPr marL="2057400" indent="-228600" defTabSz="685800">
                        <a:lnSpc>
                          <a:spcPct val="90000"/>
                        </a:lnSpc>
                        <a:spcBef>
                          <a:spcPts val="375"/>
                        </a:spcBef>
                        <a:buFont typeface="Arial" charset="0"/>
                        <a:defRPr sz="1100">
                          <a:solidFill>
                            <a:schemeClr val="tx1"/>
                          </a:solidFill>
                          <a:latin typeface="Calibri" charset="0"/>
                        </a:defRPr>
                      </a:lvl5pPr>
                      <a:lvl6pPr marL="25146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6pPr>
                      <a:lvl7pPr marL="29718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7pPr>
                      <a:lvl8pPr marL="34290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8pPr>
                      <a:lvl9pPr marL="3886200" indent="-228600" defTabSz="685800" eaLnBrk="0" fontAlgn="base" hangingPunct="0">
                        <a:lnSpc>
                          <a:spcPct val="90000"/>
                        </a:lnSpc>
                        <a:spcBef>
                          <a:spcPts val="375"/>
                        </a:spcBef>
                        <a:spcAft>
                          <a:spcPct val="0"/>
                        </a:spcAft>
                        <a:buFont typeface="Arial" charset="0"/>
                        <a:defRPr sz="1100">
                          <a:solidFill>
                            <a:schemeClr val="tx1"/>
                          </a:solidFill>
                          <a:latin typeface="Calibri"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dirty="0">
                        <a:ln>
                          <a:noFill/>
                        </a:ln>
                        <a:solidFill>
                          <a:srgbClr val="000000"/>
                        </a:solidFill>
                        <a:effectLst/>
                        <a:latin typeface="Calibri" charset="0"/>
                        <a:ea typeface="MS PGothic" charset="-128"/>
                      </a:endParaRPr>
                    </a:p>
                  </a:txBody>
                  <a:tcPr marL="68582" marR="68582" marT="34282" marB="3428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16"/>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9AE6B-92B9-E5E8-BF47-94DBF77D1967}"/>
              </a:ext>
            </a:extLst>
          </p:cNvPr>
          <p:cNvSpPr>
            <a:spLocks noGrp="1"/>
          </p:cNvSpPr>
          <p:nvPr>
            <p:ph type="title"/>
          </p:nvPr>
        </p:nvSpPr>
        <p:spPr/>
        <p:txBody>
          <a:bodyPr/>
          <a:lstStyle/>
          <a:p>
            <a:r>
              <a:rPr lang="en-US"/>
              <a:t>Ci3T Implementation Manual</a:t>
            </a:r>
          </a:p>
        </p:txBody>
      </p:sp>
      <p:pic>
        <p:nvPicPr>
          <p:cNvPr id="6" name="Content Placeholder 5" descr="A book with a lion head&#10;&#10;Description automatically generated">
            <a:extLst>
              <a:ext uri="{FF2B5EF4-FFF2-40B4-BE49-F238E27FC236}">
                <a16:creationId xmlns:a16="http://schemas.microsoft.com/office/drawing/2014/main" id="{DFB1ACCB-641C-32E7-2B1A-6828496C4F9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38200" y="1818641"/>
            <a:ext cx="3262546" cy="4222119"/>
          </a:xfrm>
          <a:ln>
            <a:solidFill>
              <a:schemeClr val="tx1"/>
            </a:solidFill>
          </a:ln>
        </p:spPr>
      </p:pic>
      <p:pic>
        <p:nvPicPr>
          <p:cNvPr id="13" name="Picture 12">
            <a:extLst>
              <a:ext uri="{FF2B5EF4-FFF2-40B4-BE49-F238E27FC236}">
                <a16:creationId xmlns:a16="http://schemas.microsoft.com/office/drawing/2014/main" id="{19546B91-294E-3F7F-4484-16C86CFF97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4339" y="1818641"/>
            <a:ext cx="3262547" cy="422211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9B069BBB-F8E1-20F3-D2BF-9E5E506C31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1269" y="1818641"/>
            <a:ext cx="3262546" cy="422364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96112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3"/>
          <p:cNvSpPr>
            <a:spLocks noGrp="1"/>
          </p:cNvSpPr>
          <p:nvPr>
            <p:ph type="title"/>
          </p:nvPr>
        </p:nvSpPr>
        <p:spPr bwMode="auto">
          <a:xfrm>
            <a:off x="1981200" y="160338"/>
            <a:ext cx="8382000" cy="735012"/>
          </a:xfrm>
          <a:solidFill>
            <a:srgbClr val="A6A6A6"/>
          </a:solidFill>
        </p:spPr>
        <p:txBody>
          <a:bodyPr wrap="square" numCol="1" anchorCtr="0" compatLnSpc="1">
            <a:prstTxWarp prst="textNoShape">
              <a:avLst/>
            </a:prstTxWarp>
          </a:bodyPr>
          <a:lstStyle/>
          <a:p>
            <a:pPr eaLnBrk="1" hangingPunct="1"/>
            <a:r>
              <a:rPr lang="en-US" altLang="en-US" sz="3200"/>
              <a:t>Ci3T Primary Plan: Roles and Responsibilities</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570164" y="948027"/>
            <a:ext cx="7204075" cy="5566785"/>
          </a:xfrm>
          <a:prstGeom prst="rect">
            <a:avLst/>
          </a:prstGeom>
          <a:noFill/>
          <a:ln w="9525">
            <a:solidFill>
              <a:schemeClr val="tx1"/>
            </a:solidFill>
            <a:miter lim="800000"/>
            <a:headEnd/>
            <a:tailEnd/>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2286000" y="4829175"/>
            <a:ext cx="7772400" cy="9334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prstClr val="white"/>
                </a:solidFill>
              </a:rPr>
              <a:t>all stakeholder groups</a:t>
            </a:r>
          </a:p>
        </p:txBody>
      </p:sp>
    </p:spTree>
    <p:extLst>
      <p:ext uri="{BB962C8B-B14F-4D97-AF65-F5344CB8AC3E}">
        <p14:creationId xmlns:p14="http://schemas.microsoft.com/office/powerpoint/2010/main" val="3258076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6E2B-88A9-4D76-95F3-BF7EB6AE18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37788" y="81052"/>
            <a:ext cx="2387431" cy="3108940"/>
          </a:xfrm>
          <a:prstGeom prst="rect">
            <a:avLst/>
          </a:prstGeom>
        </p:spPr>
      </p:pic>
      <p:pic>
        <p:nvPicPr>
          <p:cNvPr id="5" name="Picture 4">
            <a:extLst>
              <a:ext uri="{FF2B5EF4-FFF2-40B4-BE49-F238E27FC236}">
                <a16:creationId xmlns:a16="http://schemas.microsoft.com/office/drawing/2014/main" id="{4258D932-923F-41C8-8C86-887CBD0EB3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600" y="579480"/>
            <a:ext cx="9050322" cy="617692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45BD39D-61F4-41E0-A409-17C580C4BC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1108" y="3318688"/>
            <a:ext cx="2480793" cy="3210539"/>
          </a:xfrm>
          <a:prstGeom prst="rect">
            <a:avLst/>
          </a:prstGeom>
        </p:spPr>
      </p:pic>
    </p:spTree>
    <p:extLst>
      <p:ext uri="{BB962C8B-B14F-4D97-AF65-F5344CB8AC3E}">
        <p14:creationId xmlns:p14="http://schemas.microsoft.com/office/powerpoint/2010/main" val="3174613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462349" y="589035"/>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Academics</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endParaRPr lang="en-US" sz="2000" b="0" i="1" kern="1200" dirty="0">
                        <a:solidFill>
                          <a:schemeClr val="accent3">
                            <a:lumMod val="50000"/>
                          </a:schemeClr>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461763" y="3423675"/>
          <a:ext cx="4923037" cy="2834640"/>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41977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accent3">
                              <a:lumMod val="50000"/>
                            </a:schemeClr>
                          </a:solidFill>
                          <a:effectLst/>
                          <a:latin typeface="Arial" panose="020B0604020202020204" pitchFamily="34" charset="0"/>
                          <a:ea typeface="+mn-ea"/>
                          <a:cs typeface="Arial" panose="020B0604020202020204" pitchFamily="34" charset="0"/>
                        </a:rPr>
                        <a:t>Use proactive evidence-based strategies to support students’ active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Maintain online classroom platforms with learning activities connected to the weekly learning outcomes.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Communicate at least weekly with families and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grpSp>
        <p:nvGrpSpPr>
          <p:cNvPr id="7" name="Group 6" hidden="1">
            <a:extLst>
              <a:ext uri="{FF2B5EF4-FFF2-40B4-BE49-F238E27FC236}">
                <a16:creationId xmlns:a16="http://schemas.microsoft.com/office/drawing/2014/main" id="{6C00392C-36C1-4C83-9F66-EABBE4CDD48F}"/>
              </a:ext>
            </a:extLst>
          </p:cNvPr>
          <p:cNvGrpSpPr/>
          <p:nvPr/>
        </p:nvGrpSpPr>
        <p:grpSpPr>
          <a:xfrm>
            <a:off x="7781026" y="170454"/>
            <a:ext cx="4129177" cy="3906965"/>
            <a:chOff x="5740400" y="636604"/>
            <a:chExt cx="5592497" cy="5400376"/>
          </a:xfrm>
        </p:grpSpPr>
        <p:pic>
          <p:nvPicPr>
            <p:cNvPr id="33" name="Content Placeholder 5" title="Book cover: Supporting behavior for school success">
              <a:extLst>
                <a:ext uri="{FF2B5EF4-FFF2-40B4-BE49-F238E27FC236}">
                  <a16:creationId xmlns:a16="http://schemas.microsoft.com/office/drawing/2014/main" id="{7FA03278-6052-472D-965F-88699BFB323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497" r="-2172"/>
            <a:stretch/>
          </p:blipFill>
          <p:spPr>
            <a:xfrm>
              <a:off x="9260721" y="636604"/>
              <a:ext cx="2072176" cy="2793077"/>
            </a:xfrm>
            <a:prstGeom prst="rect">
              <a:avLst/>
            </a:prstGeom>
            <a:ln>
              <a:noFill/>
            </a:ln>
            <a:effectLst>
              <a:outerShdw blurRad="292100" dist="139700" dir="2700000" algn="tl" rotWithShape="0">
                <a:srgbClr val="333333">
                  <a:alpha val="65000"/>
                </a:srgbClr>
              </a:outerShdw>
            </a:effectLst>
          </p:spPr>
        </p:pic>
        <p:grpSp>
          <p:nvGrpSpPr>
            <p:cNvPr id="6" name="Group 5">
              <a:extLst>
                <a:ext uri="{FF2B5EF4-FFF2-40B4-BE49-F238E27FC236}">
                  <a16:creationId xmlns:a16="http://schemas.microsoft.com/office/drawing/2014/main" id="{9B5511F8-3999-4A8A-845F-8CC2839F22D8}"/>
                </a:ext>
              </a:extLst>
            </p:cNvPr>
            <p:cNvGrpSpPr/>
            <p:nvPr/>
          </p:nvGrpSpPr>
          <p:grpSpPr>
            <a:xfrm>
              <a:off x="5740400" y="810369"/>
              <a:ext cx="2972541" cy="5226611"/>
              <a:chOff x="5253684" y="810369"/>
              <a:chExt cx="3459257" cy="5226611"/>
            </a:xfrm>
          </p:grpSpPr>
          <p:sp>
            <p:nvSpPr>
              <p:cNvPr id="30" name="Freeform 20">
                <a:extLst>
                  <a:ext uri="{FF2B5EF4-FFF2-40B4-BE49-F238E27FC236}">
                    <a16:creationId xmlns:a16="http://schemas.microsoft.com/office/drawing/2014/main" id="{B4FD2A26-F3EE-4787-B4EE-72BC7CA7DF1E}"/>
                  </a:ext>
                </a:extLst>
              </p:cNvPr>
              <p:cNvSpPr/>
              <p:nvPr/>
            </p:nvSpPr>
            <p:spPr>
              <a:xfrm>
                <a:off x="5253684" y="3829836"/>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31" name="Freeform 21">
                <a:extLst>
                  <a:ext uri="{FF2B5EF4-FFF2-40B4-BE49-F238E27FC236}">
                    <a16:creationId xmlns:a16="http://schemas.microsoft.com/office/drawing/2014/main" id="{C35AC622-C34A-424C-9462-C301E3AAB311}"/>
                  </a:ext>
                </a:extLst>
              </p:cNvPr>
              <p:cNvSpPr/>
              <p:nvPr/>
            </p:nvSpPr>
            <p:spPr>
              <a:xfrm>
                <a:off x="5253684" y="4587482"/>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Precorrection</a:t>
                </a:r>
              </a:p>
            </p:txBody>
          </p:sp>
          <p:sp>
            <p:nvSpPr>
              <p:cNvPr id="32" name="Freeform 22">
                <a:extLst>
                  <a:ext uri="{FF2B5EF4-FFF2-40B4-BE49-F238E27FC236}">
                    <a16:creationId xmlns:a16="http://schemas.microsoft.com/office/drawing/2014/main" id="{DA840144-3663-480C-B871-8B7964669D40}"/>
                  </a:ext>
                </a:extLst>
              </p:cNvPr>
              <p:cNvSpPr/>
              <p:nvPr/>
            </p:nvSpPr>
            <p:spPr>
              <a:xfrm>
                <a:off x="5253684" y="534512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a:reflection blurRad="6350" stA="50000" endA="300" endPos="38500" dist="508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
            <p:nvSpPr>
              <p:cNvPr id="34" name="Freeform 12">
                <a:extLst>
                  <a:ext uri="{FF2B5EF4-FFF2-40B4-BE49-F238E27FC236}">
                    <a16:creationId xmlns:a16="http://schemas.microsoft.com/office/drawing/2014/main" id="{A7FBC678-6425-4C17-9D5A-A4FE5B8A4411}"/>
                  </a:ext>
                </a:extLst>
              </p:cNvPr>
              <p:cNvSpPr/>
              <p:nvPr/>
            </p:nvSpPr>
            <p:spPr>
              <a:xfrm>
                <a:off x="5253684" y="810369"/>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35" name="Freeform 13">
                <a:extLst>
                  <a:ext uri="{FF2B5EF4-FFF2-40B4-BE49-F238E27FC236}">
                    <a16:creationId xmlns:a16="http://schemas.microsoft.com/office/drawing/2014/main" id="{810D7BB5-2B0A-448C-92C5-67E9FEAD3AD1}"/>
                  </a:ext>
                </a:extLst>
              </p:cNvPr>
              <p:cNvSpPr/>
              <p:nvPr/>
            </p:nvSpPr>
            <p:spPr>
              <a:xfrm>
                <a:off x="5253684" y="1568463"/>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36" name="Freeform 14">
                <a:extLst>
                  <a:ext uri="{FF2B5EF4-FFF2-40B4-BE49-F238E27FC236}">
                    <a16:creationId xmlns:a16="http://schemas.microsoft.com/office/drawing/2014/main" id="{3CAA8DE4-9569-43F6-A20D-9405ACBDA3B1}"/>
                  </a:ext>
                </a:extLst>
              </p:cNvPr>
              <p:cNvSpPr/>
              <p:nvPr/>
            </p:nvSpPr>
            <p:spPr>
              <a:xfrm>
                <a:off x="5253684" y="2318250"/>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37" name="Freeform 15">
                <a:extLst>
                  <a:ext uri="{FF2B5EF4-FFF2-40B4-BE49-F238E27FC236}">
                    <a16:creationId xmlns:a16="http://schemas.microsoft.com/office/drawing/2014/main" id="{C1EECB26-7ADD-4048-A249-FB579903C97C}"/>
                  </a:ext>
                </a:extLst>
              </p:cNvPr>
              <p:cNvSpPr/>
              <p:nvPr/>
            </p:nvSpPr>
            <p:spPr>
              <a:xfrm>
                <a:off x="5253684" y="3083755"/>
                <a:ext cx="3459257" cy="691851"/>
              </a:xfrm>
              <a:custGeom>
                <a:avLst/>
                <a:gdLst>
                  <a:gd name="connsiteX0" fmla="*/ 0 w 2962656"/>
                  <a:gd name="connsiteY0" fmla="*/ 103317 h 619888"/>
                  <a:gd name="connsiteX1" fmla="*/ 103317 w 2962656"/>
                  <a:gd name="connsiteY1" fmla="*/ 0 h 619888"/>
                  <a:gd name="connsiteX2" fmla="*/ 2859339 w 2962656"/>
                  <a:gd name="connsiteY2" fmla="*/ 0 h 619888"/>
                  <a:gd name="connsiteX3" fmla="*/ 2962656 w 2962656"/>
                  <a:gd name="connsiteY3" fmla="*/ 103317 h 619888"/>
                  <a:gd name="connsiteX4" fmla="*/ 2962656 w 2962656"/>
                  <a:gd name="connsiteY4" fmla="*/ 516571 h 619888"/>
                  <a:gd name="connsiteX5" fmla="*/ 2859339 w 2962656"/>
                  <a:gd name="connsiteY5" fmla="*/ 619888 h 619888"/>
                  <a:gd name="connsiteX6" fmla="*/ 103317 w 2962656"/>
                  <a:gd name="connsiteY6" fmla="*/ 619888 h 619888"/>
                  <a:gd name="connsiteX7" fmla="*/ 0 w 2962656"/>
                  <a:gd name="connsiteY7" fmla="*/ 516571 h 619888"/>
                  <a:gd name="connsiteX8" fmla="*/ 0 w 2962656"/>
                  <a:gd name="connsiteY8" fmla="*/ 103317 h 6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2656" h="619888">
                    <a:moveTo>
                      <a:pt x="0" y="103317"/>
                    </a:moveTo>
                    <a:cubicBezTo>
                      <a:pt x="0" y="46257"/>
                      <a:pt x="46257" y="0"/>
                      <a:pt x="103317" y="0"/>
                    </a:cubicBezTo>
                    <a:lnTo>
                      <a:pt x="2859339" y="0"/>
                    </a:lnTo>
                    <a:cubicBezTo>
                      <a:pt x="2916399" y="0"/>
                      <a:pt x="2962656" y="46257"/>
                      <a:pt x="2962656" y="103317"/>
                    </a:cubicBezTo>
                    <a:lnTo>
                      <a:pt x="2962656" y="516571"/>
                    </a:lnTo>
                    <a:cubicBezTo>
                      <a:pt x="2962656" y="573631"/>
                      <a:pt x="2916399" y="619888"/>
                      <a:pt x="2859339" y="619888"/>
                    </a:cubicBezTo>
                    <a:lnTo>
                      <a:pt x="103317" y="619888"/>
                    </a:lnTo>
                    <a:cubicBezTo>
                      <a:pt x="46257" y="619888"/>
                      <a:pt x="0" y="573631"/>
                      <a:pt x="0" y="516571"/>
                    </a:cubicBezTo>
                    <a:lnTo>
                      <a:pt x="0" y="103317"/>
                    </a:lnTo>
                    <a:close/>
                  </a:path>
                </a:pathLst>
              </a:custGeom>
              <a:solidFill>
                <a:srgbClr val="133A6A"/>
              </a:solidFill>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2650" tIns="66455" rIns="102650" bIns="66455"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grpSp>
      </p:gr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9136" y="221759"/>
            <a:ext cx="5331394" cy="2716248"/>
          </a:xfrm>
          <a:prstGeom prst="rect">
            <a:avLst/>
          </a:prstGeom>
        </p:spPr>
      </p:pic>
      <p:pic>
        <p:nvPicPr>
          <p:cNvPr id="5" name="Content Placeholder 5">
            <a:extLst>
              <a:ext uri="{FF2B5EF4-FFF2-40B4-BE49-F238E27FC236}">
                <a16:creationId xmlns:a16="http://schemas.microsoft.com/office/drawing/2014/main" id="{BE5981C9-308F-4271-A593-075778477AA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497" r="-2172"/>
          <a:stretch/>
        </p:blipFill>
        <p:spPr>
          <a:xfrm>
            <a:off x="7175124" y="3350325"/>
            <a:ext cx="2286000" cy="3081290"/>
          </a:xfrm>
          <a:prstGeom prst="rect">
            <a:avLst/>
          </a:prstGeom>
          <a:ln>
            <a:noFill/>
          </a:ln>
          <a:effectLst>
            <a:outerShdw blurRad="76200" dir="18900000" sy="23000" kx="-1200000" algn="bl" rotWithShape="0">
              <a:prstClr val="black">
                <a:alpha val="20000"/>
              </a:prstClr>
            </a:outerShdw>
            <a:reflection blurRad="6350" stA="50000" endA="300" endPos="55000" dir="5400000" sy="-100000" algn="bl" rotWithShape="0"/>
          </a:effectLst>
        </p:spPr>
      </p:pic>
      <p:sp>
        <p:nvSpPr>
          <p:cNvPr id="8" name="Freeform 15">
            <a:extLst>
              <a:ext uri="{FF2B5EF4-FFF2-40B4-BE49-F238E27FC236}">
                <a16:creationId xmlns:a16="http://schemas.microsoft.com/office/drawing/2014/main" id="{035CE525-91F3-4500-BC80-F138449DFF85}"/>
              </a:ext>
            </a:extLst>
          </p:cNvPr>
          <p:cNvSpPr/>
          <p:nvPr/>
        </p:nvSpPr>
        <p:spPr>
          <a:xfrm>
            <a:off x="9166999" y="1745495"/>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Opportunities to Respond</a:t>
            </a:r>
          </a:p>
        </p:txBody>
      </p:sp>
      <p:sp>
        <p:nvSpPr>
          <p:cNvPr id="9" name="Freeform 16">
            <a:extLst>
              <a:ext uri="{FF2B5EF4-FFF2-40B4-BE49-F238E27FC236}">
                <a16:creationId xmlns:a16="http://schemas.microsoft.com/office/drawing/2014/main" id="{E6E92730-7D16-446D-8023-A27E3F302A28}"/>
              </a:ext>
            </a:extLst>
          </p:cNvPr>
          <p:cNvSpPr/>
          <p:nvPr/>
        </p:nvSpPr>
        <p:spPr>
          <a:xfrm>
            <a:off x="9166999" y="2441402"/>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1854" tIns="67564" rIns="101854" bIns="67564"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Behavior-Specific Praise</a:t>
            </a:r>
          </a:p>
        </p:txBody>
      </p:sp>
      <p:sp>
        <p:nvSpPr>
          <p:cNvPr id="10" name="Freeform 17">
            <a:extLst>
              <a:ext uri="{FF2B5EF4-FFF2-40B4-BE49-F238E27FC236}">
                <a16:creationId xmlns:a16="http://schemas.microsoft.com/office/drawing/2014/main" id="{FEFA444C-EDC8-4572-BC76-96BF7978451B}"/>
              </a:ext>
            </a:extLst>
          </p:cNvPr>
          <p:cNvSpPr/>
          <p:nvPr/>
        </p:nvSpPr>
        <p:spPr>
          <a:xfrm>
            <a:off x="9166999" y="3137309"/>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Supervision</a:t>
            </a:r>
          </a:p>
        </p:txBody>
      </p:sp>
      <p:sp>
        <p:nvSpPr>
          <p:cNvPr id="11" name="Freeform 18">
            <a:extLst>
              <a:ext uri="{FF2B5EF4-FFF2-40B4-BE49-F238E27FC236}">
                <a16:creationId xmlns:a16="http://schemas.microsoft.com/office/drawing/2014/main" id="{C990E88A-4C12-4225-AB6C-91D75434E88E}"/>
              </a:ext>
            </a:extLst>
          </p:cNvPr>
          <p:cNvSpPr/>
          <p:nvPr/>
        </p:nvSpPr>
        <p:spPr>
          <a:xfrm>
            <a:off x="9166999" y="3833216"/>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Instructional Feedback</a:t>
            </a:r>
          </a:p>
        </p:txBody>
      </p:sp>
      <p:sp>
        <p:nvSpPr>
          <p:cNvPr id="12" name="Freeform 19">
            <a:extLst>
              <a:ext uri="{FF2B5EF4-FFF2-40B4-BE49-F238E27FC236}">
                <a16:creationId xmlns:a16="http://schemas.microsoft.com/office/drawing/2014/main" id="{47CAB915-5EA4-4146-9234-42F8CF3EE5F6}"/>
              </a:ext>
            </a:extLst>
          </p:cNvPr>
          <p:cNvSpPr/>
          <p:nvPr/>
        </p:nvSpPr>
        <p:spPr>
          <a:xfrm>
            <a:off x="9166999" y="4529123"/>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High-</a:t>
            </a:r>
            <a:r>
              <a:rPr kumimoji="0" lang="en-US"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Requests</a:t>
            </a:r>
          </a:p>
        </p:txBody>
      </p:sp>
      <p:sp>
        <p:nvSpPr>
          <p:cNvPr id="13" name="Freeform 20">
            <a:extLst>
              <a:ext uri="{FF2B5EF4-FFF2-40B4-BE49-F238E27FC236}">
                <a16:creationId xmlns:a16="http://schemas.microsoft.com/office/drawing/2014/main" id="{8B24E07A-64DB-4C1A-885C-86141C2AE9A7}"/>
              </a:ext>
            </a:extLst>
          </p:cNvPr>
          <p:cNvSpPr/>
          <p:nvPr/>
        </p:nvSpPr>
        <p:spPr>
          <a:xfrm>
            <a:off x="9166999" y="5225030"/>
            <a:ext cx="2743202" cy="681626"/>
          </a:xfrm>
          <a:custGeom>
            <a:avLst/>
            <a:gdLst>
              <a:gd name="connsiteX0" fmla="*/ 0 w 2743202"/>
              <a:gd name="connsiteY0" fmla="*/ 113607 h 681626"/>
              <a:gd name="connsiteX1" fmla="*/ 113607 w 2743202"/>
              <a:gd name="connsiteY1" fmla="*/ 0 h 681626"/>
              <a:gd name="connsiteX2" fmla="*/ 2629595 w 2743202"/>
              <a:gd name="connsiteY2" fmla="*/ 0 h 681626"/>
              <a:gd name="connsiteX3" fmla="*/ 2743202 w 2743202"/>
              <a:gd name="connsiteY3" fmla="*/ 113607 h 681626"/>
              <a:gd name="connsiteX4" fmla="*/ 2743202 w 2743202"/>
              <a:gd name="connsiteY4" fmla="*/ 568019 h 681626"/>
              <a:gd name="connsiteX5" fmla="*/ 2629595 w 2743202"/>
              <a:gd name="connsiteY5" fmla="*/ 681626 h 681626"/>
              <a:gd name="connsiteX6" fmla="*/ 113607 w 2743202"/>
              <a:gd name="connsiteY6" fmla="*/ 681626 h 681626"/>
              <a:gd name="connsiteX7" fmla="*/ 0 w 2743202"/>
              <a:gd name="connsiteY7" fmla="*/ 568019 h 681626"/>
              <a:gd name="connsiteX8" fmla="*/ 0 w 2743202"/>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2" h="681626">
                <a:moveTo>
                  <a:pt x="0" y="113607"/>
                </a:moveTo>
                <a:cubicBezTo>
                  <a:pt x="0" y="50864"/>
                  <a:pt x="50864" y="0"/>
                  <a:pt x="113607" y="0"/>
                </a:cubicBezTo>
                <a:lnTo>
                  <a:pt x="2629595" y="0"/>
                </a:lnTo>
                <a:cubicBezTo>
                  <a:pt x="2692338" y="0"/>
                  <a:pt x="2743202" y="50864"/>
                  <a:pt x="2743202" y="113607"/>
                </a:cubicBezTo>
                <a:lnTo>
                  <a:pt x="2743202" y="568019"/>
                </a:lnTo>
                <a:cubicBezTo>
                  <a:pt x="2743202" y="630762"/>
                  <a:pt x="2692338" y="681626"/>
                  <a:pt x="2629595" y="681626"/>
                </a:cubicBezTo>
                <a:lnTo>
                  <a:pt x="113607" y="681626"/>
                </a:lnTo>
                <a:cubicBezTo>
                  <a:pt x="50864" y="681626"/>
                  <a:pt x="0" y="630762"/>
                  <a:pt x="0" y="568019"/>
                </a:cubicBezTo>
                <a:lnTo>
                  <a:pt x="0" y="113607"/>
                </a:lnTo>
                <a:close/>
              </a:path>
            </a:pathLst>
          </a:custGeom>
          <a:solidFill>
            <a:srgbClr val="00206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Precorrection</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Freeform 21">
            <a:extLst>
              <a:ext uri="{FF2B5EF4-FFF2-40B4-BE49-F238E27FC236}">
                <a16:creationId xmlns:a16="http://schemas.microsoft.com/office/drawing/2014/main" id="{A15B2808-A820-43D9-A991-E772513790F4}"/>
              </a:ext>
            </a:extLst>
          </p:cNvPr>
          <p:cNvSpPr/>
          <p:nvPr/>
        </p:nvSpPr>
        <p:spPr>
          <a:xfrm>
            <a:off x="9166999" y="5920937"/>
            <a:ext cx="2743204" cy="681626"/>
          </a:xfrm>
          <a:custGeom>
            <a:avLst/>
            <a:gdLst>
              <a:gd name="connsiteX0" fmla="*/ 0 w 2743204"/>
              <a:gd name="connsiteY0" fmla="*/ 113607 h 681626"/>
              <a:gd name="connsiteX1" fmla="*/ 113607 w 2743204"/>
              <a:gd name="connsiteY1" fmla="*/ 0 h 681626"/>
              <a:gd name="connsiteX2" fmla="*/ 2629597 w 2743204"/>
              <a:gd name="connsiteY2" fmla="*/ 0 h 681626"/>
              <a:gd name="connsiteX3" fmla="*/ 2743204 w 2743204"/>
              <a:gd name="connsiteY3" fmla="*/ 113607 h 681626"/>
              <a:gd name="connsiteX4" fmla="*/ 2743204 w 2743204"/>
              <a:gd name="connsiteY4" fmla="*/ 568019 h 681626"/>
              <a:gd name="connsiteX5" fmla="*/ 2629597 w 2743204"/>
              <a:gd name="connsiteY5" fmla="*/ 681626 h 681626"/>
              <a:gd name="connsiteX6" fmla="*/ 113607 w 2743204"/>
              <a:gd name="connsiteY6" fmla="*/ 681626 h 681626"/>
              <a:gd name="connsiteX7" fmla="*/ 0 w 2743204"/>
              <a:gd name="connsiteY7" fmla="*/ 568019 h 681626"/>
              <a:gd name="connsiteX8" fmla="*/ 0 w 2743204"/>
              <a:gd name="connsiteY8" fmla="*/ 113607 h 68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4" h="681626">
                <a:moveTo>
                  <a:pt x="0" y="113607"/>
                </a:moveTo>
                <a:cubicBezTo>
                  <a:pt x="0" y="50864"/>
                  <a:pt x="50864" y="0"/>
                  <a:pt x="113607" y="0"/>
                </a:cubicBezTo>
                <a:lnTo>
                  <a:pt x="2629597" y="0"/>
                </a:lnTo>
                <a:cubicBezTo>
                  <a:pt x="2692340" y="0"/>
                  <a:pt x="2743204" y="50864"/>
                  <a:pt x="2743204" y="113607"/>
                </a:cubicBezTo>
                <a:lnTo>
                  <a:pt x="2743204" y="568019"/>
                </a:lnTo>
                <a:cubicBezTo>
                  <a:pt x="2743204" y="630762"/>
                  <a:pt x="2692340" y="681626"/>
                  <a:pt x="2629597" y="681626"/>
                </a:cubicBezTo>
                <a:lnTo>
                  <a:pt x="113607" y="681626"/>
                </a:lnTo>
                <a:cubicBezTo>
                  <a:pt x="50864" y="681626"/>
                  <a:pt x="0" y="630762"/>
                  <a:pt x="0" y="568019"/>
                </a:cubicBezTo>
                <a:lnTo>
                  <a:pt x="0" y="113607"/>
                </a:lnTo>
                <a:close/>
              </a:path>
            </a:pathLst>
          </a:custGeom>
          <a:solidFill>
            <a:srgbClr val="002060"/>
          </a:solidFill>
          <a:effectLst>
            <a:reflection blurRad="6350" stA="50000" endA="300" endPos="55000" dir="5400000" sy="-100000" algn="bl" rotWithShape="0"/>
          </a:effectLst>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09474" tIns="71374" rIns="109474" bIns="71374"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Incorporating Choice</a:t>
            </a:r>
          </a:p>
        </p:txBody>
      </p:sp>
    </p:spTree>
    <p:extLst>
      <p:ext uri="{BB962C8B-B14F-4D97-AF65-F5344CB8AC3E}">
        <p14:creationId xmlns:p14="http://schemas.microsoft.com/office/powerpoint/2010/main" val="225736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2948559" y="129892"/>
          <a:ext cx="4925384" cy="37490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Behavior</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2000" b="0" kern="1200" dirty="0">
                          <a:solidFill>
                            <a:srgbClr val="C00000"/>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2000" b="0" kern="1200" dirty="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2950906" y="3878932"/>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Expectations for 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Set clear Expectations for your students’ learning times allowing for flexibility for unique family needs.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3" name="Picture 2">
            <a:extLst>
              <a:ext uri="{FF2B5EF4-FFF2-40B4-BE49-F238E27FC236}">
                <a16:creationId xmlns:a16="http://schemas.microsoft.com/office/drawing/2014/main" id="{A3BBE088-40FC-47E4-8B35-6D6665E241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61485"/>
            <a:ext cx="2934598" cy="2200948"/>
          </a:xfrm>
          <a:prstGeom prst="rect">
            <a:avLst/>
          </a:prstGeom>
        </p:spPr>
      </p:pic>
      <p:pic>
        <p:nvPicPr>
          <p:cNvPr id="5" name="Picture 4" descr="A screen shot of a person&#10;&#10;Description automatically generated">
            <a:extLst>
              <a:ext uri="{FF2B5EF4-FFF2-40B4-BE49-F238E27FC236}">
                <a16:creationId xmlns:a16="http://schemas.microsoft.com/office/drawing/2014/main" id="{24E71610-A3A3-4B4C-84F9-3194ED5CD4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3571" y="3878932"/>
            <a:ext cx="4073361" cy="2766491"/>
          </a:xfrm>
          <a:prstGeom prst="rect">
            <a:avLst/>
          </a:prstGeom>
        </p:spPr>
      </p:pic>
    </p:spTree>
    <p:extLst>
      <p:ext uri="{BB962C8B-B14F-4D97-AF65-F5344CB8AC3E}">
        <p14:creationId xmlns:p14="http://schemas.microsoft.com/office/powerpoint/2010/main" val="3118121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FEB2B7D-4B94-42D6-8AC2-EE9A490FF4E4}"/>
              </a:ext>
            </a:extLst>
          </p:cNvPr>
          <p:cNvGraphicFramePr>
            <a:graphicFrameLocks noGrp="1"/>
          </p:cNvGraphicFramePr>
          <p:nvPr/>
        </p:nvGraphicFramePr>
        <p:xfrm>
          <a:off x="7117091" y="422257"/>
          <a:ext cx="4925384" cy="2834640"/>
        </p:xfrm>
        <a:graphic>
          <a:graphicData uri="http://schemas.openxmlformats.org/drawingml/2006/table">
            <a:tbl>
              <a:tblPr firstRow="1" bandRow="1">
                <a:tableStyleId>{5C22544A-7EE6-4342-B048-85BDC9FD1C3A}</a:tableStyleId>
              </a:tblPr>
              <a:tblGrid>
                <a:gridCol w="4925384">
                  <a:extLst>
                    <a:ext uri="{9D8B030D-6E8A-4147-A177-3AD203B41FA5}">
                      <a16:colId xmlns:a16="http://schemas.microsoft.com/office/drawing/2014/main" val="3940547893"/>
                    </a:ext>
                  </a:extLst>
                </a:gridCol>
              </a:tblGrid>
              <a:tr h="2426391">
                <a:tc>
                  <a:txBody>
                    <a:bodyPr/>
                    <a:lstStyle/>
                    <a:p>
                      <a:pPr algn="ctr"/>
                      <a:r>
                        <a:rPr lang="en-US" sz="2000" b="0" dirty="0">
                          <a:solidFill>
                            <a:schemeClr val="tx1"/>
                          </a:solidFill>
                          <a:latin typeface="Arial" panose="020B0604020202020204" pitchFamily="34" charset="0"/>
                          <a:cs typeface="Arial" panose="020B0604020202020204" pitchFamily="34" charset="0"/>
                        </a:rPr>
                        <a:t>Area II: Social</a:t>
                      </a:r>
                    </a:p>
                    <a:p>
                      <a:pPr algn="ctr"/>
                      <a:r>
                        <a:rPr lang="en-US" sz="2000" b="0" dirty="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kern="1200" dirty="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Teach daily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47253926"/>
                  </a:ext>
                </a:extLst>
              </a:tr>
            </a:tbl>
          </a:graphicData>
        </a:graphic>
      </p:graphicFrame>
      <p:graphicFrame>
        <p:nvGraphicFramePr>
          <p:cNvPr id="4" name="Table 2">
            <a:extLst>
              <a:ext uri="{FF2B5EF4-FFF2-40B4-BE49-F238E27FC236}">
                <a16:creationId xmlns:a16="http://schemas.microsoft.com/office/drawing/2014/main" id="{E6772C1A-4766-4C03-ADDF-F712A1E16501}"/>
              </a:ext>
            </a:extLst>
          </p:cNvPr>
          <p:cNvGraphicFramePr>
            <a:graphicFrameLocks noGrp="1"/>
          </p:cNvGraphicFramePr>
          <p:nvPr/>
        </p:nvGraphicFramePr>
        <p:xfrm>
          <a:off x="7117091" y="3636460"/>
          <a:ext cx="4923037" cy="2613305"/>
        </p:xfrm>
        <a:graphic>
          <a:graphicData uri="http://schemas.openxmlformats.org/drawingml/2006/table">
            <a:tbl>
              <a:tblPr firstRow="1" bandRow="1">
                <a:tableStyleId>{5C22544A-7EE6-4342-B048-85BDC9FD1C3A}</a:tableStyleId>
              </a:tblPr>
              <a:tblGrid>
                <a:gridCol w="4923037">
                  <a:extLst>
                    <a:ext uri="{9D8B030D-6E8A-4147-A177-3AD203B41FA5}">
                      <a16:colId xmlns:a16="http://schemas.microsoft.com/office/drawing/2014/main" val="3940547893"/>
                    </a:ext>
                  </a:extLst>
                </a:gridCol>
              </a:tblGrid>
              <a:tr h="2613305">
                <a:tc>
                  <a:txBody>
                    <a:bodyPr/>
                    <a:lstStyle/>
                    <a:p>
                      <a:pPr algn="ctr"/>
                      <a:r>
                        <a:rPr lang="en-US" sz="2000" b="0" dirty="0">
                          <a:solidFill>
                            <a:schemeClr val="tx1"/>
                          </a:solidFill>
                          <a:latin typeface="Arial" panose="020B0604020202020204" pitchFamily="34" charset="0"/>
                          <a:cs typeface="Arial" panose="020B0604020202020204" pitchFamily="34" charset="0"/>
                        </a:rPr>
                        <a:t>Remote 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chemeClr val="tx1"/>
                          </a:solidFill>
                          <a:effectLst/>
                          <a:latin typeface="Arial" panose="020B0604020202020204" pitchFamily="34" charset="0"/>
                          <a:ea typeface="+mn-ea"/>
                          <a:cs typeface="Arial" panose="020B0604020202020204" pitchFamily="34" charset="0"/>
                        </a:rPr>
                        <a:t>Begin each lesson with a connection to the social skills needed to fully engage in the lesson.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kern="1200" dirty="0">
                          <a:solidFill>
                            <a:srgbClr val="C00000"/>
                          </a:solidFill>
                          <a:effectLst/>
                          <a:latin typeface="Arial" panose="020B0604020202020204" pitchFamily="34" charset="0"/>
                          <a:ea typeface="+mn-ea"/>
                          <a:cs typeface="Arial" panose="020B0604020202020204" pitchFamily="34" charset="0"/>
                        </a:rPr>
                        <a:t>Utilize online Second Step</a:t>
                      </a:r>
                      <a:r>
                        <a:rPr lang="en-US" sz="2000" b="0" kern="1200" baseline="30000" dirty="0">
                          <a:solidFill>
                            <a:srgbClr val="C00000"/>
                          </a:solidFill>
                          <a:effectLst/>
                          <a:latin typeface="Arial" panose="020B0604020202020204" pitchFamily="34" charset="0"/>
                          <a:ea typeface="+mn-ea"/>
                          <a:cs typeface="Arial" panose="020B0604020202020204" pitchFamily="34" charset="0"/>
                        </a:rPr>
                        <a:t>®</a:t>
                      </a:r>
                      <a:r>
                        <a:rPr lang="en-US" sz="2000" b="0" kern="1200" dirty="0">
                          <a:solidFill>
                            <a:srgbClr val="C00000"/>
                          </a:solidFill>
                          <a:effectLst/>
                          <a:latin typeface="Arial" panose="020B0604020202020204" pitchFamily="34" charset="0"/>
                          <a:ea typeface="+mn-ea"/>
                          <a:cs typeface="Arial" panose="020B0604020202020204" pitchFamily="34" charset="0"/>
                        </a:rPr>
                        <a:t> resources to continue regular social skill lessons with asynchronous activities as well as synchronous lessons</a:t>
                      </a:r>
                      <a:r>
                        <a:rPr lang="en-US" sz="2000" b="0" kern="1200" dirty="0">
                          <a:solidFill>
                            <a:schemeClr val="tx1"/>
                          </a:solidFill>
                          <a:effectLst/>
                          <a:latin typeface="Arial" panose="020B0604020202020204" pitchFamily="34" charset="0"/>
                          <a:ea typeface="+mn-ea"/>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47253926"/>
                  </a:ext>
                </a:extLst>
              </a:tr>
            </a:tbl>
          </a:graphicData>
        </a:graphic>
      </p:graphicFrame>
      <p:pic>
        <p:nvPicPr>
          <p:cNvPr id="7" name="Picture 6" hidden="1">
            <a:extLst>
              <a:ext uri="{FF2B5EF4-FFF2-40B4-BE49-F238E27FC236}">
                <a16:creationId xmlns:a16="http://schemas.microsoft.com/office/drawing/2014/main" id="{C2F5D7EF-797F-45A5-A7A8-F7C4C63C0C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525" y="398316"/>
            <a:ext cx="5607463" cy="3722601"/>
          </a:xfrm>
          <a:prstGeom prst="rect">
            <a:avLst/>
          </a:prstGeom>
        </p:spPr>
      </p:pic>
      <p:pic>
        <p:nvPicPr>
          <p:cNvPr id="9" name="Picture 8" hidden="1">
            <a:extLst>
              <a:ext uri="{FF2B5EF4-FFF2-40B4-BE49-F238E27FC236}">
                <a16:creationId xmlns:a16="http://schemas.microsoft.com/office/drawing/2014/main" id="{F78F27EE-A001-4550-B2BA-85DF90981D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8336" y="1075831"/>
            <a:ext cx="4506250" cy="5615796"/>
          </a:xfrm>
          <a:prstGeom prst="rect">
            <a:avLst/>
          </a:prstGeom>
        </p:spPr>
      </p:pic>
      <p:pic>
        <p:nvPicPr>
          <p:cNvPr id="5" name="Picture 4">
            <a:extLst>
              <a:ext uri="{FF2B5EF4-FFF2-40B4-BE49-F238E27FC236}">
                <a16:creationId xmlns:a16="http://schemas.microsoft.com/office/drawing/2014/main" id="{DEE2E91A-578C-46F7-9F61-BDB273C57E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525" y="119062"/>
            <a:ext cx="5117934" cy="5968061"/>
          </a:xfrm>
          <a:prstGeom prst="rect">
            <a:avLst/>
          </a:prstGeom>
          <a:ln>
            <a:solidFill>
              <a:schemeClr val="tx2"/>
            </a:solidFill>
          </a:ln>
        </p:spPr>
      </p:pic>
      <p:pic>
        <p:nvPicPr>
          <p:cNvPr id="8" name="Picture 7">
            <a:extLst>
              <a:ext uri="{FF2B5EF4-FFF2-40B4-BE49-F238E27FC236}">
                <a16:creationId xmlns:a16="http://schemas.microsoft.com/office/drawing/2014/main" id="{B26F6701-1D58-4E0C-A98B-175C8909B1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8163" y="2132103"/>
            <a:ext cx="6272676" cy="4536135"/>
          </a:xfrm>
          <a:prstGeom prst="rect">
            <a:avLst/>
          </a:prstGeom>
          <a:ln>
            <a:solidFill>
              <a:schemeClr val="tx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533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80928" y="152400"/>
            <a:ext cx="2053042" cy="2656643"/>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8260943" y="3814831"/>
            <a:ext cx="2093774" cy="2093774"/>
          </a:xfrm>
          <a:prstGeom prst="rect">
            <a:avLst/>
          </a:prstGeom>
        </p:spPr>
      </p:pic>
      <p:pic>
        <p:nvPicPr>
          <p:cNvPr id="4" name="Picture 3">
            <a:extLst>
              <a:ext uri="{FF2B5EF4-FFF2-40B4-BE49-F238E27FC236}">
                <a16:creationId xmlns:a16="http://schemas.microsoft.com/office/drawing/2014/main" id="{7A3DF23B-CBB9-F265-5D6D-EEC133BE96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54717" y="3315151"/>
            <a:ext cx="1761756" cy="2294179"/>
          </a:xfrm>
          <a:prstGeom prst="rect">
            <a:avLst/>
          </a:prstGeom>
        </p:spPr>
      </p:pic>
      <p:pic>
        <p:nvPicPr>
          <p:cNvPr id="2" name="Picture 1" descr="A screenshot of a cell phone&#10;&#10;Description automatically generated">
            <a:extLst>
              <a:ext uri="{FF2B5EF4-FFF2-40B4-BE49-F238E27FC236}">
                <a16:creationId xmlns:a16="http://schemas.microsoft.com/office/drawing/2014/main" id="{6B814784-96B3-C3E8-BD33-C61FD9BF241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67132" y="4711429"/>
            <a:ext cx="1617865" cy="2093774"/>
          </a:xfrm>
          <a:prstGeom prst="rect">
            <a:avLst/>
          </a:prstGeom>
        </p:spPr>
      </p:pic>
    </p:spTree>
    <p:extLst>
      <p:ext uri="{BB962C8B-B14F-4D97-AF65-F5344CB8AC3E}">
        <p14:creationId xmlns:p14="http://schemas.microsoft.com/office/powerpoint/2010/main" val="255500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C3902FE-F9EE-7F4B-BE48-E2C772B9A7E1}"/>
              </a:ext>
            </a:extLst>
          </p:cNvPr>
          <p:cNvSpPr/>
          <p:nvPr/>
        </p:nvSpPr>
        <p:spPr>
          <a:xfrm>
            <a:off x="271235" y="321276"/>
            <a:ext cx="11618029" cy="6130263"/>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3566F57F-2737-42FE-B6D0-76E4673C9E5A}"/>
              </a:ext>
            </a:extLst>
          </p:cNvPr>
          <p:cNvSpPr>
            <a:spLocks noGrp="1"/>
          </p:cNvSpPr>
          <p:nvPr>
            <p:ph type="title"/>
          </p:nvPr>
        </p:nvSpPr>
        <p:spPr/>
        <p:txBody>
          <a:bodyPr>
            <a:normAutofit/>
          </a:bodyPr>
          <a:lstStyle/>
          <a:p>
            <a:r>
              <a:rPr lang="en-US" sz="3600" dirty="0"/>
              <a:t>A look at Procedures for Teaching at Tier 1</a:t>
            </a:r>
          </a:p>
        </p:txBody>
      </p:sp>
      <p:graphicFrame>
        <p:nvGraphicFramePr>
          <p:cNvPr id="9" name="Table 2">
            <a:extLst>
              <a:ext uri="{FF2B5EF4-FFF2-40B4-BE49-F238E27FC236}">
                <a16:creationId xmlns:a16="http://schemas.microsoft.com/office/drawing/2014/main" id="{8415DBD5-6853-49E9-95E9-8C8EE37F79A4}"/>
              </a:ext>
            </a:extLst>
          </p:cNvPr>
          <p:cNvGraphicFramePr>
            <a:graphicFrameLocks noGrp="1"/>
          </p:cNvGraphicFramePr>
          <p:nvPr/>
        </p:nvGraphicFramePr>
        <p:xfrm>
          <a:off x="648240" y="1708474"/>
          <a:ext cx="10895519" cy="3775837"/>
        </p:xfrm>
        <a:graphic>
          <a:graphicData uri="http://schemas.openxmlformats.org/drawingml/2006/table">
            <a:tbl>
              <a:tblPr firstRow="1" bandRow="1">
                <a:tableStyleId>{5C22544A-7EE6-4342-B048-85BDC9FD1C3A}</a:tableStyleId>
              </a:tblPr>
              <a:tblGrid>
                <a:gridCol w="10895519">
                  <a:extLst>
                    <a:ext uri="{9D8B030D-6E8A-4147-A177-3AD203B41FA5}">
                      <a16:colId xmlns:a16="http://schemas.microsoft.com/office/drawing/2014/main" val="4241179634"/>
                    </a:ext>
                  </a:extLst>
                </a:gridCol>
              </a:tblGrid>
              <a:tr h="253965">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kern="1200" dirty="0">
                          <a:solidFill>
                            <a:schemeClr val="tx1"/>
                          </a:solidFill>
                          <a:effectLst/>
                          <a:latin typeface="Arial" panose="020B0604020202020204" pitchFamily="34" charset="0"/>
                          <a:ea typeface="+mn-ea"/>
                          <a:cs typeface="Arial" panose="020B0604020202020204" pitchFamily="34" charset="0"/>
                        </a:rPr>
                        <a:t>Procedures for Teaching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3596922"/>
                  </a:ext>
                </a:extLst>
              </a:tr>
              <a:tr h="14286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Faculty and Staff:  Ci3T Leadership Teams and District Leaders will teach procedures to faculty and staff by:</a:t>
                      </a:r>
                      <a:endParaRPr lang="en-US" sz="1600" kern="1200" dirty="0">
                        <a:solidFill>
                          <a:schemeClr val="dk1"/>
                        </a:solidFill>
                        <a:effectLst/>
                        <a:latin typeface="+mn-lt"/>
                        <a:ea typeface="+mn-ea"/>
                        <a:cs typeface="+mn-cs"/>
                      </a:endParaRPr>
                    </a:p>
                    <a:p>
                      <a:pPr marL="285750" marR="0" lvl="0" indent="-285750">
                        <a:lnSpc>
                          <a:spcPct val="118000"/>
                        </a:lnSpc>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Provide faculty and staff Ci3T Implementation Manual and other materials such as posters, lesson plans, tickets, etc. to teach, implement and support our Ci3T plan.</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opportunities at the district level to support implementation and sustainability of Ci3T, with attention to academic, behavior, and social domains.</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Expectations Matrix taught and posted.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Ongoing re-teaching of expectations and procedures – dedicated staff meeting time for discussions.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r h="13173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dk1"/>
                          </a:solidFill>
                          <a:effectLst/>
                          <a:latin typeface="+mn-lt"/>
                          <a:ea typeface="+mn-ea"/>
                          <a:cs typeface="+mn-cs"/>
                        </a:rPr>
                        <a:t>Continued Learning: Ci3T Leadership Teams and District Leaders will teach procedures to faculty and staff by: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kern="1200" dirty="0">
                          <a:solidFill>
                            <a:schemeClr val="dk1"/>
                          </a:solidFill>
                          <a:effectLst/>
                          <a:latin typeface="+mn-lt"/>
                          <a:ea typeface="+mn-ea"/>
                          <a:cs typeface="+mn-cs"/>
                        </a:rPr>
                        <a:t>Providing faculty and staff materials for remote access to the Ci3T Implementation Manual, digital ‘posters’ and e-tickets.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Professional learning sessions and access guides for online materials for teaching social skills lessons. </a:t>
                      </a:r>
                    </a:p>
                    <a:p>
                      <a:pPr marL="285750" lvl="0" indent="-285750">
                        <a:spcBef>
                          <a:spcPts val="0"/>
                        </a:spcBef>
                        <a:spcAft>
                          <a:spcPts val="0"/>
                        </a:spcAft>
                        <a:buFont typeface="Arial" panose="020B0604020202020204" pitchFamily="34" charset="0"/>
                        <a:buChar char="•"/>
                      </a:pPr>
                      <a:r>
                        <a:rPr lang="en-US" sz="1600" kern="1200" dirty="0">
                          <a:solidFill>
                            <a:schemeClr val="dk1"/>
                          </a:solidFill>
                          <a:effectLst/>
                          <a:latin typeface="+mn-lt"/>
                          <a:ea typeface="+mn-ea"/>
                          <a:cs typeface="+mn-cs"/>
                        </a:rPr>
                        <a:t>Beginning of year online meeting small-group breakout rooms for faculty and staff to review Ci3T Implementation Manual updates, get questions answered, and share ideas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alpha val="40000"/>
                      </a:schemeClr>
                    </a:solidFill>
                  </a:tcPr>
                </a:tc>
                <a:extLst>
                  <a:ext uri="{0D108BD9-81ED-4DB2-BD59-A6C34878D82A}">
                    <a16:rowId xmlns:a16="http://schemas.microsoft.com/office/drawing/2014/main" val="3248137858"/>
                  </a:ext>
                </a:extLst>
              </a:tr>
            </a:tbl>
          </a:graphicData>
        </a:graphic>
      </p:graphicFrame>
      <p:pic>
        <p:nvPicPr>
          <p:cNvPr id="11" name="Picture 10">
            <a:extLst>
              <a:ext uri="{FF2B5EF4-FFF2-40B4-BE49-F238E27FC236}">
                <a16:creationId xmlns:a16="http://schemas.microsoft.com/office/drawing/2014/main" id="{BC91576B-4055-49CB-BBA7-BC05237E5B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695" y="1499999"/>
            <a:ext cx="4498985" cy="3374238"/>
          </a:xfrm>
          <a:prstGeom prst="rect">
            <a:avLst/>
          </a:prstGeom>
          <a:ln>
            <a:noFill/>
          </a:ln>
          <a:effectLst>
            <a:outerShdw blurRad="292100" dist="139700" dir="2700000" algn="tl" rotWithShape="0">
              <a:srgbClr val="333333">
                <a:alpha val="65000"/>
              </a:srgbClr>
            </a:outerShdw>
          </a:effectLst>
        </p:spPr>
      </p:pic>
      <p:pic>
        <p:nvPicPr>
          <p:cNvPr id="13" name="Picture 12" descr="A screen shot of a person&#10;&#10;Description automatically generated">
            <a:extLst>
              <a:ext uri="{FF2B5EF4-FFF2-40B4-BE49-F238E27FC236}">
                <a16:creationId xmlns:a16="http://schemas.microsoft.com/office/drawing/2014/main" id="{7223D3BC-F95B-4320-A85B-097F2ED108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0014" y="2340310"/>
            <a:ext cx="6163745" cy="4186210"/>
          </a:xfrm>
          <a:prstGeom prst="rect">
            <a:avLst/>
          </a:prstGeom>
          <a:ln>
            <a:noFill/>
          </a:ln>
          <a:effectLst>
            <a:outerShdw blurRad="292100" dist="139700" dir="2700000" algn="tl" rotWithShape="0">
              <a:srgbClr val="333333">
                <a:alpha val="65000"/>
              </a:srgbClr>
            </a:outerShdw>
          </a:effectLst>
        </p:spPr>
      </p:pic>
      <p:sp>
        <p:nvSpPr>
          <p:cNvPr id="7" name="Title 3">
            <a:extLst>
              <a:ext uri="{FF2B5EF4-FFF2-40B4-BE49-F238E27FC236}">
                <a16:creationId xmlns:a16="http://schemas.microsoft.com/office/drawing/2014/main" id="{99138A5B-7436-40BC-AB6E-F7B424FF85AA}"/>
              </a:ext>
            </a:extLst>
          </p:cNvPr>
          <p:cNvSpPr txBox="1">
            <a:spLocks/>
          </p:cNvSpPr>
          <p:nvPr/>
        </p:nvSpPr>
        <p:spPr bwMode="auto">
          <a:xfrm rot="-246943">
            <a:off x="425350" y="200831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144630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3E4A68AA-5D51-A946-83C4-C51C6BF12C9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507" y="1031055"/>
            <a:ext cx="5478018" cy="56611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8D4C4A0-4BE8-59C0-A2DA-45EF06ED9E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4792" y="3031487"/>
            <a:ext cx="2865468" cy="3719597"/>
          </a:xfrm>
          <a:prstGeom prst="rect">
            <a:avLst/>
          </a:prstGeom>
          <a:ln>
            <a:solidFill>
              <a:schemeClr val="tx1"/>
            </a:solidFill>
          </a:ln>
        </p:spPr>
      </p:pic>
      <p:pic>
        <p:nvPicPr>
          <p:cNvPr id="10" name="Picture 9">
            <a:extLst>
              <a:ext uri="{FF2B5EF4-FFF2-40B4-BE49-F238E27FC236}">
                <a16:creationId xmlns:a16="http://schemas.microsoft.com/office/drawing/2014/main" id="{995D1B9D-22EC-1B8F-9702-4F70567293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9628" y="121971"/>
            <a:ext cx="2266487" cy="4378307"/>
          </a:xfrm>
          <a:prstGeom prst="rect">
            <a:avLst/>
          </a:prstGeom>
          <a:ln>
            <a:solidFill>
              <a:schemeClr val="tx1"/>
            </a:solidFill>
          </a:ln>
        </p:spPr>
      </p:pic>
      <p:pic>
        <p:nvPicPr>
          <p:cNvPr id="11" name="Picture 10">
            <a:extLst>
              <a:ext uri="{FF2B5EF4-FFF2-40B4-BE49-F238E27FC236}">
                <a16:creationId xmlns:a16="http://schemas.microsoft.com/office/drawing/2014/main" id="{7D6C2557-7703-F3ED-5FE9-2F03DB3A09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09622" y="121971"/>
            <a:ext cx="2925496" cy="2423848"/>
          </a:xfrm>
          <a:prstGeom prst="rect">
            <a:avLst/>
          </a:prstGeom>
          <a:ln>
            <a:solidFill>
              <a:schemeClr val="tx1"/>
            </a:solidFill>
          </a:ln>
        </p:spPr>
      </p:pic>
      <p:sp>
        <p:nvSpPr>
          <p:cNvPr id="12" name="Title 5">
            <a:extLst>
              <a:ext uri="{FF2B5EF4-FFF2-40B4-BE49-F238E27FC236}">
                <a16:creationId xmlns:a16="http://schemas.microsoft.com/office/drawing/2014/main" id="{85B4BA4A-A7EA-ED80-4EED-8A44F8930279}"/>
              </a:ext>
            </a:extLst>
          </p:cNvPr>
          <p:cNvSpPr txBox="1">
            <a:spLocks/>
          </p:cNvSpPr>
          <p:nvPr/>
        </p:nvSpPr>
        <p:spPr>
          <a:xfrm>
            <a:off x="0" y="106916"/>
            <a:ext cx="5985164" cy="1325563"/>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150" normalizeH="0" baseline="0" noProof="0">
                <a:ln>
                  <a:noFill/>
                </a:ln>
                <a:solidFill>
                  <a:prstClr val="black"/>
                </a:solidFill>
                <a:effectLst/>
                <a:uLnTx/>
                <a:uFillTx/>
                <a:latin typeface="Calibri Light" panose="020F0302020204030204"/>
                <a:ea typeface="+mj-ea"/>
                <a:cs typeface="+mj-cs"/>
              </a:rPr>
              <a:t>Building Our Online Presence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150" normalizeH="0" baseline="0" noProof="0">
                <a:ln>
                  <a:noFill/>
                </a:ln>
                <a:solidFill>
                  <a:prstClr val="black"/>
                </a:solidFill>
                <a:effectLst/>
                <a:uLnTx/>
                <a:uFillTx/>
                <a:latin typeface="Calibri Light" panose="020F0302020204030204"/>
                <a:ea typeface="+mj-ea"/>
                <a:cs typeface="+mj-cs"/>
              </a:rPr>
              <a:t>Beyond ci3t.org</a:t>
            </a:r>
          </a:p>
        </p:txBody>
      </p:sp>
      <p:pic>
        <p:nvPicPr>
          <p:cNvPr id="7" name="Picture 6">
            <a:extLst>
              <a:ext uri="{FF2B5EF4-FFF2-40B4-BE49-F238E27FC236}">
                <a16:creationId xmlns:a16="http://schemas.microsoft.com/office/drawing/2014/main" id="{FD061C5A-A3A7-8FA4-5108-0344F7FA07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748335" y="4542401"/>
            <a:ext cx="2970932" cy="2208683"/>
          </a:xfrm>
          <a:prstGeom prst="rect">
            <a:avLst/>
          </a:prstGeom>
          <a:ln>
            <a:solidFill>
              <a:schemeClr val="tx1"/>
            </a:solidFill>
          </a:ln>
        </p:spPr>
      </p:pic>
    </p:spTree>
    <p:extLst>
      <p:ext uri="{BB962C8B-B14F-4D97-AF65-F5344CB8AC3E}">
        <p14:creationId xmlns:p14="http://schemas.microsoft.com/office/powerpoint/2010/main" val="297764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18530" y="465887"/>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0920" y="4000543"/>
            <a:ext cx="8972550" cy="2238332"/>
          </a:xfrm>
          <a:prstGeom prst="rect">
            <a:avLst/>
          </a:prstGeom>
          <a:solidFill>
            <a:srgbClr val="FFC000"/>
          </a:solidFill>
          <a:ln>
            <a:noFill/>
          </a:ln>
          <a:effectLst>
            <a:outerShdw blurRad="190500" algn="tl" rotWithShape="0">
              <a:srgbClr val="000000">
                <a:alpha val="70000"/>
              </a:srgbClr>
            </a:outerShdw>
          </a:effectLst>
        </p:spPr>
      </p:pic>
      <p:sp>
        <p:nvSpPr>
          <p:cNvPr id="3" name="Rectangle 2">
            <a:extLst>
              <a:ext uri="{FF2B5EF4-FFF2-40B4-BE49-F238E27FC236}">
                <a16:creationId xmlns:a16="http://schemas.microsoft.com/office/drawing/2014/main" id="{CCA156BB-FB1E-4234-91D0-A0FC0C4F43ED}"/>
              </a:ext>
            </a:extLst>
          </p:cNvPr>
          <p:cNvSpPr/>
          <p:nvPr/>
        </p:nvSpPr>
        <p:spPr>
          <a:xfrm>
            <a:off x="1504950" y="2400301"/>
            <a:ext cx="1771650"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76757B5-3293-4ACE-9002-1F2A8B312317}"/>
              </a:ext>
            </a:extLst>
          </p:cNvPr>
          <p:cNvSpPr/>
          <p:nvPr/>
        </p:nvSpPr>
        <p:spPr>
          <a:xfrm>
            <a:off x="8200306" y="592630"/>
            <a:ext cx="2373165" cy="160024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tretch>
            <a:fillRect/>
          </a:stretch>
        </p:blipFill>
        <p:spPr>
          <a:xfrm>
            <a:off x="4874913" y="5662019"/>
            <a:ext cx="5056300" cy="1046329"/>
          </a:xfrm>
          <a:prstGeom prst="rect">
            <a:avLst/>
          </a:prstGeom>
        </p:spPr>
      </p:pic>
      <p:sp>
        <p:nvSpPr>
          <p:cNvPr id="11" name="Rounded Rectangle 10"/>
          <p:cNvSpPr/>
          <p:nvPr/>
        </p:nvSpPr>
        <p:spPr>
          <a:xfrm>
            <a:off x="7935034" y="5005474"/>
            <a:ext cx="879273" cy="464946"/>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OTR</a:t>
            </a:r>
          </a:p>
        </p:txBody>
      </p:sp>
      <p:sp>
        <p:nvSpPr>
          <p:cNvPr id="12" name="Rounded Rectangle 11"/>
          <p:cNvSpPr/>
          <p:nvPr/>
        </p:nvSpPr>
        <p:spPr>
          <a:xfrm>
            <a:off x="8804631" y="5197073"/>
            <a:ext cx="1563901" cy="683151"/>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Active Supervision</a:t>
            </a:r>
          </a:p>
        </p:txBody>
      </p:sp>
      <p:sp>
        <p:nvSpPr>
          <p:cNvPr id="13" name="Rounded Rectangle 12"/>
          <p:cNvSpPr/>
          <p:nvPr/>
        </p:nvSpPr>
        <p:spPr>
          <a:xfrm>
            <a:off x="4289350" y="5499624"/>
            <a:ext cx="1171126" cy="440475"/>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Choice</a:t>
            </a:r>
          </a:p>
        </p:txBody>
      </p:sp>
      <p:sp>
        <p:nvSpPr>
          <p:cNvPr id="14" name="Rounded Rectangle 13"/>
          <p:cNvSpPr/>
          <p:nvPr/>
        </p:nvSpPr>
        <p:spPr>
          <a:xfrm>
            <a:off x="5386336" y="4996574"/>
            <a:ext cx="847671" cy="41828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BSP</a:t>
            </a:r>
          </a:p>
        </p:txBody>
      </p:sp>
      <p:sp>
        <p:nvSpPr>
          <p:cNvPr id="15" name="Rounded Rectangle 14"/>
          <p:cNvSpPr/>
          <p:nvPr/>
        </p:nvSpPr>
        <p:spPr>
          <a:xfrm>
            <a:off x="6265633" y="5401283"/>
            <a:ext cx="1731478" cy="411233"/>
          </a:xfrm>
          <a:prstGeom prst="round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Precorrection</a:t>
            </a:r>
          </a:p>
        </p:txBody>
      </p:sp>
      <p:sp>
        <p:nvSpPr>
          <p:cNvPr id="16" name="Title 3">
            <a:extLst>
              <a:ext uri="{FF2B5EF4-FFF2-40B4-BE49-F238E27FC236}">
                <a16:creationId xmlns:a16="http://schemas.microsoft.com/office/drawing/2014/main" id="{056F7C28-A75B-4922-904F-A9F91A91CC31}"/>
              </a:ext>
            </a:extLst>
          </p:cNvPr>
          <p:cNvSpPr txBox="1">
            <a:spLocks/>
          </p:cNvSpPr>
          <p:nvPr/>
        </p:nvSpPr>
        <p:spPr bwMode="auto">
          <a:xfrm rot="-246943">
            <a:off x="-20380" y="663489"/>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dirty="0">
                <a:ln>
                  <a:noFill/>
                </a:ln>
                <a:solidFill>
                  <a:srgbClr val="FFFFFF"/>
                </a:solidFill>
                <a:effectLst/>
                <a:uLnTx/>
                <a:uFillTx/>
                <a:latin typeface="Times New Roman" charset="0"/>
                <a:ea typeface="MS PGothic" charset="-128"/>
                <a:cs typeface="Times New Roman" charset="0"/>
              </a:rPr>
              <a:t>Ci3T Primary Plan: Procedures for Teaching</a:t>
            </a:r>
          </a:p>
        </p:txBody>
      </p:sp>
    </p:spTree>
    <p:extLst>
      <p:ext uri="{BB962C8B-B14F-4D97-AF65-F5344CB8AC3E}">
        <p14:creationId xmlns:p14="http://schemas.microsoft.com/office/powerpoint/2010/main" val="366209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ppt_x"/>
                                          </p:val>
                                        </p:tav>
                                        <p:tav tm="100000">
                                          <p:val>
                                            <p:strVal val="#ppt_x"/>
                                          </p:val>
                                        </p:tav>
                                      </p:tavLst>
                                    </p:anim>
                                    <p:anim calcmode="lin" valueType="num">
                                      <p:cBhvr additive="base">
                                        <p:cTn id="4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47EFE689-8C5D-0743-A9AE-5A415E190A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6912" y="447755"/>
            <a:ext cx="5384863" cy="2867438"/>
          </a:xfrm>
          <a:prstGeom prst="rect">
            <a:avLst/>
          </a:prstGeom>
          <a:ln w="76200">
            <a:solidFill>
              <a:srgbClr val="6FB2C3"/>
            </a:solidFill>
          </a:ln>
          <a:effectLst>
            <a:outerShdw blurRad="50800" dist="38100" dir="5400000" algn="t" rotWithShape="0">
              <a:prstClr val="black">
                <a:alpha val="40000"/>
              </a:prstClr>
            </a:outerShdw>
          </a:effectLst>
        </p:spPr>
      </p:pic>
      <p:pic>
        <p:nvPicPr>
          <p:cNvPr id="3" name="Picture 2" descr="A screenshot of a cell phone&#10;&#10;Description automatically generated">
            <a:extLst>
              <a:ext uri="{FF2B5EF4-FFF2-40B4-BE49-F238E27FC236}">
                <a16:creationId xmlns:a16="http://schemas.microsoft.com/office/drawing/2014/main" id="{523F2B83-87E9-2B44-92BC-9BF6387ED5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8088" y="153115"/>
            <a:ext cx="6263826" cy="3773952"/>
          </a:xfrm>
          <a:prstGeom prst="rect">
            <a:avLst/>
          </a:prstGeom>
          <a:ln w="76200">
            <a:solidFill>
              <a:schemeClr val="accent4">
                <a:lumMod val="60000"/>
                <a:lumOff val="40000"/>
              </a:schemeClr>
            </a:solidFill>
          </a:ln>
          <a:effectLst>
            <a:outerShdw blurRad="50800" dist="38100" dir="5400000" algn="t" rotWithShape="0">
              <a:prstClr val="black">
                <a:alpha val="40000"/>
              </a:prstClr>
            </a:outerShdw>
          </a:effectLst>
        </p:spPr>
      </p:pic>
      <p:pic>
        <p:nvPicPr>
          <p:cNvPr id="4" name="Picture 3" descr="A screenshot of a cell phone&#10;&#10;Description automatically generated">
            <a:hlinkClick r:id="rId4"/>
            <a:extLst>
              <a:ext uri="{FF2B5EF4-FFF2-40B4-BE49-F238E27FC236}">
                <a16:creationId xmlns:a16="http://schemas.microsoft.com/office/drawing/2014/main" id="{B18E38C3-D959-D441-8745-6B9DC16F7D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7276" y="3798444"/>
            <a:ext cx="5285603" cy="2867438"/>
          </a:xfrm>
          <a:prstGeom prst="rect">
            <a:avLst/>
          </a:prstGeom>
          <a:ln w="76200">
            <a:solidFill>
              <a:srgbClr val="9966FF"/>
            </a:solidFill>
          </a:ln>
          <a:effectLst>
            <a:outerShdw blurRad="50800" dist="38100" dir="5400000" algn="t" rotWithShape="0">
              <a:prstClr val="black">
                <a:alpha val="40000"/>
              </a:prstClr>
            </a:outerShdw>
          </a:effectLst>
        </p:spPr>
      </p:pic>
      <p:pic>
        <p:nvPicPr>
          <p:cNvPr id="6" name="Picture 15">
            <a:extLst>
              <a:ext uri="{FF2B5EF4-FFF2-40B4-BE49-F238E27FC236}">
                <a16:creationId xmlns:a16="http://schemas.microsoft.com/office/drawing/2014/main" id="{48B09219-9D7B-844D-92E3-9CDF8BF76FB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8251875">
            <a:off x="5823003" y="4364890"/>
            <a:ext cx="3519626" cy="1055888"/>
          </a:xfrm>
          <a:prstGeom prst="rect">
            <a:avLst/>
          </a:prstGeom>
        </p:spPr>
      </p:pic>
      <p:sp>
        <p:nvSpPr>
          <p:cNvPr id="7" name="Title 3">
            <a:extLst>
              <a:ext uri="{FF2B5EF4-FFF2-40B4-BE49-F238E27FC236}">
                <a16:creationId xmlns:a16="http://schemas.microsoft.com/office/drawing/2014/main" id="{D8A18879-53D5-46B0-819E-C09623287320}"/>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64700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1DE9C5-DDAF-1E45-A83D-8AFA8A73259E}"/>
              </a:ext>
            </a:extLst>
          </p:cNvPr>
          <p:cNvSpPr txBox="1"/>
          <p:nvPr/>
        </p:nvSpPr>
        <p:spPr>
          <a:xfrm>
            <a:off x="454148" y="180157"/>
            <a:ext cx="4349558" cy="6401753"/>
          </a:xfrm>
          <a:prstGeom prst="rect">
            <a:avLst/>
          </a:prstGeom>
          <a:solidFill>
            <a:schemeClr val="accent1">
              <a:lumMod val="20000"/>
              <a:lumOff val="80000"/>
            </a:schemeClr>
          </a:solidFill>
          <a:ln>
            <a:solidFill>
              <a:srgbClr val="3C7271"/>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rPr>
              <a:t>Virtual Learning Incentives</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alibri"/>
                <a:ea typeface="Calibri" panose="020F0502020204030204" pitchFamily="34" charset="0"/>
                <a:cs typeface="Arial"/>
              </a:rPr>
              <a:t>FREE Incentives: </a:t>
            </a:r>
            <a:endParaRPr kumimoji="0" lang="en-US" sz="2000" b="0" i="0" u="none" strike="noStrike" kern="1200" cap="none" spc="0" normalizeH="0" baseline="0" noProof="0" dirty="0">
              <a:ln>
                <a:noFill/>
              </a:ln>
              <a:solidFill>
                <a:prstClr val="black"/>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Stay after on ZOOM with a friend for a chat</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lunch date with the teacher, principal, etc.</a:t>
            </a:r>
            <a:br>
              <a:rPr kumimoji="0" lang="en-US" sz="2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br>
            <a:r>
              <a:rPr kumimoji="0" lang="en-US" sz="2000" b="0" i="1"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(check with that staff member before offering them up of course)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Teacher wears stickers or has a sign with the student’s name</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Dress up ZOOM day (hats, PJs, costumes, etc.) </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Virtual Greeting Cards (sent via email)</a:t>
            </a:r>
            <a:endParaRPr kumimoji="0" lang="en-US" sz="2000" b="0" i="0" u="none" strike="noStrike" kern="1200" cap="none" spc="0" normalizeH="0" baseline="0" noProof="0" dirty="0">
              <a:ln>
                <a:noFill/>
              </a:ln>
              <a:solidFill>
                <a:srgbClr val="000000"/>
              </a:solidFill>
              <a:effectLst/>
              <a:uLnTx/>
              <a:uFillTx/>
              <a:latin typeface="Calibri"/>
              <a:ea typeface="Calibri" panose="020F0502020204030204" pitchFamily="34" charset="0"/>
              <a:cs typeface="Arial"/>
            </a:endParaRPr>
          </a:p>
          <a:p>
            <a:pPr marL="342900" marR="0" lvl="0" indent="-342900" algn="l" defTabSz="914400" rtl="0" eaLnBrk="1" fontAlgn="base"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000" b="0"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Arial"/>
              </a:rPr>
              <a:t>Show &amp; Tell Time (or some kind of star student spotlight time)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Personalized stickers in See Saw (2nd grade has been using this)</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E4610139-BE6C-F447-A4D5-0380162170CE}"/>
              </a:ext>
            </a:extLst>
          </p:cNvPr>
          <p:cNvSpPr txBox="1"/>
          <p:nvPr/>
        </p:nvSpPr>
        <p:spPr>
          <a:xfrm>
            <a:off x="5511031" y="6397244"/>
            <a:ext cx="6179399" cy="369332"/>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B3B3B3"/>
                </a:solidFill>
                <a:effectLst/>
                <a:uLnTx/>
                <a:uFillTx/>
                <a:latin typeface="Arial" panose="020B0604020202020204"/>
                <a:ea typeface="+mn-ea"/>
                <a:cs typeface="+mn-cs"/>
              </a:rPr>
              <a:t>Adapted and shared with permission from a district partner</a:t>
            </a:r>
          </a:p>
        </p:txBody>
      </p:sp>
      <p:grpSp>
        <p:nvGrpSpPr>
          <p:cNvPr id="7" name="Group 6">
            <a:extLst>
              <a:ext uri="{FF2B5EF4-FFF2-40B4-BE49-F238E27FC236}">
                <a16:creationId xmlns:a16="http://schemas.microsoft.com/office/drawing/2014/main" id="{7BA2FACF-5233-DF47-A179-E1322BE6FBB8}"/>
              </a:ext>
            </a:extLst>
          </p:cNvPr>
          <p:cNvGrpSpPr/>
          <p:nvPr/>
        </p:nvGrpSpPr>
        <p:grpSpPr>
          <a:xfrm>
            <a:off x="5054420" y="395244"/>
            <a:ext cx="6938480" cy="5180325"/>
            <a:chOff x="5054420" y="395244"/>
            <a:chExt cx="6938480" cy="5180325"/>
          </a:xfrm>
        </p:grpSpPr>
        <p:pic>
          <p:nvPicPr>
            <p:cNvPr id="3" name="Picture 2">
              <a:extLst>
                <a:ext uri="{FF2B5EF4-FFF2-40B4-BE49-F238E27FC236}">
                  <a16:creationId xmlns:a16="http://schemas.microsoft.com/office/drawing/2014/main" id="{0298EEC5-6E93-374A-8462-1DBE201E78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4420" y="395244"/>
              <a:ext cx="6938480" cy="5180325"/>
            </a:xfrm>
            <a:prstGeom prst="rect">
              <a:avLst/>
            </a:prstGeom>
          </p:spPr>
        </p:pic>
        <p:sp>
          <p:nvSpPr>
            <p:cNvPr id="6" name="Rectangle 5">
              <a:extLst>
                <a:ext uri="{FF2B5EF4-FFF2-40B4-BE49-F238E27FC236}">
                  <a16:creationId xmlns:a16="http://schemas.microsoft.com/office/drawing/2014/main" id="{6982253D-6E9A-F047-9A37-CD8960CADB3C}"/>
                </a:ext>
              </a:extLst>
            </p:cNvPr>
            <p:cNvSpPr/>
            <p:nvPr/>
          </p:nvSpPr>
          <p:spPr>
            <a:xfrm>
              <a:off x="5555848" y="497711"/>
              <a:ext cx="6041985" cy="520861"/>
            </a:xfrm>
            <a:prstGeom prst="rect">
              <a:avLst/>
            </a:prstGeom>
            <a:solidFill>
              <a:srgbClr val="CB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ysClr val="windowText" lastClr="000000"/>
                  </a:solidFill>
                  <a:effectLst/>
                  <a:uLnTx/>
                  <a:uFillTx/>
                  <a:latin typeface="Arial" panose="020B0604020202020204"/>
                  <a:ea typeface="+mn-ea"/>
                  <a:cs typeface="+mn-cs"/>
                </a:rPr>
                <a:t>Virtual Class Reinforcement Menu</a:t>
              </a:r>
            </a:p>
          </p:txBody>
        </p:sp>
      </p:grpSp>
      <p:sp>
        <p:nvSpPr>
          <p:cNvPr id="8" name="Title 3">
            <a:extLst>
              <a:ext uri="{FF2B5EF4-FFF2-40B4-BE49-F238E27FC236}">
                <a16:creationId xmlns:a16="http://schemas.microsoft.com/office/drawing/2014/main" id="{F419158E-5AA3-4B49-9451-2B00F991656D}"/>
              </a:ext>
            </a:extLst>
          </p:cNvPr>
          <p:cNvSpPr txBox="1">
            <a:spLocks/>
          </p:cNvSpPr>
          <p:nvPr/>
        </p:nvSpPr>
        <p:spPr bwMode="auto">
          <a:xfrm rot="414631">
            <a:off x="2011363" y="2312988"/>
            <a:ext cx="8382000" cy="7366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Ci3T Primary Plan: Procedures for Reinforcing</a:t>
            </a:r>
          </a:p>
        </p:txBody>
      </p:sp>
    </p:spTree>
    <p:extLst>
      <p:ext uri="{BB962C8B-B14F-4D97-AF65-F5344CB8AC3E}">
        <p14:creationId xmlns:p14="http://schemas.microsoft.com/office/powerpoint/2010/main" val="34477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dirty="0"/>
              <a:t>Essential Components of </a:t>
            </a:r>
            <a:br>
              <a:rPr lang="en-US" dirty="0"/>
            </a:br>
            <a:r>
              <a:rPr lang="en-US" dirty="0"/>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63346" y="4032539"/>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6B11A7F-B27A-43D0-817C-1CF510A506E1}"/>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EFE2EF4-F79F-4550-80A8-FD59851310A0}"/>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4" name="Picture 13" title="Ci3T Implementation Report cover">
            <a:extLst>
              <a:ext uri="{FF2B5EF4-FFF2-40B4-BE49-F238E27FC236}">
                <a16:creationId xmlns:a16="http://schemas.microsoft.com/office/drawing/2014/main" id="{B3E7FC90-954B-8244-8BDA-2DAA49D649E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8200" y="3450049"/>
            <a:ext cx="1733365" cy="2241210"/>
          </a:xfrm>
          <a:prstGeom prst="rect">
            <a:avLst/>
          </a:prstGeom>
          <a:ln w="3175">
            <a:solidFill>
              <a:schemeClr val="bg2"/>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013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54E48-DFF6-6241-B6CB-1843EA0CF4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5299" y="2497016"/>
            <a:ext cx="7709754" cy="4103078"/>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F6123E5-E0BE-D145-83E6-86D78323C65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56641" y="257907"/>
            <a:ext cx="1840523" cy="3257005"/>
          </a:xfrm>
          <a:prstGeom prst="rect">
            <a:avLst/>
          </a:prstGeom>
          <a:ln>
            <a:solidFill>
              <a:srgbClr val="4272C5"/>
            </a:solid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C396A03D-D8BC-D547-A5A1-C71C19F6C2ED}"/>
              </a:ext>
            </a:extLst>
          </p:cNvPr>
          <p:cNvSpPr/>
          <p:nvPr/>
        </p:nvSpPr>
        <p:spPr>
          <a:xfrm>
            <a:off x="1756641" y="554590"/>
            <a:ext cx="1840523" cy="141773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236DC3-F6CB-1D4A-B418-260803E489F0}"/>
              </a:ext>
            </a:extLst>
          </p:cNvPr>
          <p:cNvSpPr/>
          <p:nvPr/>
        </p:nvSpPr>
        <p:spPr>
          <a:xfrm>
            <a:off x="1756641" y="2332301"/>
            <a:ext cx="1840523" cy="1182610"/>
          </a:xfrm>
          <a:prstGeom prst="rect">
            <a:avLst/>
          </a:prstGeom>
          <a:noFill/>
          <a:ln w="57150">
            <a:solidFill>
              <a:srgbClr val="4272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urved Connector 10">
            <a:extLst>
              <a:ext uri="{FF2B5EF4-FFF2-40B4-BE49-F238E27FC236}">
                <a16:creationId xmlns:a16="http://schemas.microsoft.com/office/drawing/2014/main" id="{2E5E87AD-59F6-5646-B767-B0ABD1E31E9D}"/>
              </a:ext>
            </a:extLst>
          </p:cNvPr>
          <p:cNvCxnSpPr>
            <a:cxnSpLocks/>
          </p:cNvCxnSpPr>
          <p:nvPr/>
        </p:nvCxnSpPr>
        <p:spPr>
          <a:xfrm>
            <a:off x="3610708" y="2791827"/>
            <a:ext cx="1641231" cy="313121"/>
          </a:xfrm>
          <a:prstGeom prst="curvedConnector3">
            <a:avLst>
              <a:gd name="adj1" fmla="val 92857"/>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Curved Connector 11">
            <a:extLst>
              <a:ext uri="{FF2B5EF4-FFF2-40B4-BE49-F238E27FC236}">
                <a16:creationId xmlns:a16="http://schemas.microsoft.com/office/drawing/2014/main" id="{ABBF141E-E022-124E-B0D6-9158EC9DB55D}"/>
              </a:ext>
            </a:extLst>
          </p:cNvPr>
          <p:cNvCxnSpPr>
            <a:cxnSpLocks/>
          </p:cNvCxnSpPr>
          <p:nvPr/>
        </p:nvCxnSpPr>
        <p:spPr>
          <a:xfrm>
            <a:off x="3597163" y="1148863"/>
            <a:ext cx="3296006" cy="1957753"/>
          </a:xfrm>
          <a:prstGeom prst="curvedConnector3">
            <a:avLst>
              <a:gd name="adj1" fmla="val 106908"/>
            </a:avLst>
          </a:prstGeom>
          <a:ln w="57150" cmpd="sng">
            <a:solidFill>
              <a:srgbClr val="4272C5"/>
            </a:solidFill>
            <a:bevel/>
            <a:headEnd type="diamond"/>
            <a:tailEnd type="triangle"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E02D246-A0E9-5342-AE2D-61B05F173F71}"/>
              </a:ext>
            </a:extLst>
          </p:cNvPr>
          <p:cNvSpPr txBox="1">
            <a:spLocks/>
          </p:cNvSpPr>
          <p:nvPr/>
        </p:nvSpPr>
        <p:spPr>
          <a:xfrm>
            <a:off x="3266342" y="261599"/>
            <a:ext cx="7886700" cy="1325563"/>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r"/>
            <a:r>
              <a:rPr lang="en-US"/>
              <a:t>Using multiple data sources</a:t>
            </a:r>
          </a:p>
        </p:txBody>
      </p:sp>
    </p:spTree>
    <p:extLst>
      <p:ext uri="{BB962C8B-B14F-4D97-AF65-F5344CB8AC3E}">
        <p14:creationId xmlns:p14="http://schemas.microsoft.com/office/powerpoint/2010/main" val="2745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par>
                          <p:cTn id="17" fill="hold">
                            <p:stCondLst>
                              <p:cond delay="500"/>
                            </p:stCondLst>
                            <p:childTnLst>
                              <p:par>
                                <p:cTn id="18" presetID="9"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50903" y="1997124"/>
            <a:ext cx="4511444" cy="1294021"/>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0178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0" name="Oval 19">
            <a:extLst>
              <a:ext uri="{FF2B5EF4-FFF2-40B4-BE49-F238E27FC236}">
                <a16:creationId xmlns:a16="http://schemas.microsoft.com/office/drawing/2014/main" id="{E415EB7A-6E2A-4B96-8A1D-E9BE10ADA351}"/>
              </a:ext>
            </a:extLst>
          </p:cNvPr>
          <p:cNvSpPr/>
          <p:nvPr/>
        </p:nvSpPr>
        <p:spPr>
          <a:xfrm>
            <a:off x="3732863" y="772908"/>
            <a:ext cx="4511444" cy="1294021"/>
          </a:xfrm>
          <a:prstGeom prst="ellipse">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2276124"/>
            <a:ext cx="6286500" cy="689349"/>
          </a:xfrm>
          <a:prstGeom prst="rect">
            <a:avLst/>
          </a:prstGeom>
          <a:solidFill>
            <a:srgbClr val="FE0002"/>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Times New Roman"/>
                <a:ea typeface="+mj-ea"/>
                <a:cs typeface="Times New Roman"/>
              </a:rPr>
              <a:t>Tertiary (Tier 3) Intervention Grids</a:t>
            </a:r>
          </a:p>
        </p:txBody>
      </p:sp>
      <p:pic>
        <p:nvPicPr>
          <p:cNvPr id="25" name="Content Placeholder 8">
            <a:extLst>
              <a:ext uri="{FF2B5EF4-FFF2-40B4-BE49-F238E27FC236}">
                <a16:creationId xmlns:a16="http://schemas.microsoft.com/office/drawing/2014/main" id="{1C996ECE-5C81-430E-9476-9DFDE3F4C7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550" y="3097042"/>
            <a:ext cx="4329645" cy="36576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040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1914"/>
            <a:ext cx="9144000" cy="1171575"/>
          </a:xfrm>
        </p:spPr>
        <p:txBody>
          <a:bodyPr/>
          <a:lstStyle/>
          <a:p>
            <a:pPr algn="ctr">
              <a:defRPr/>
            </a:pPr>
            <a:r>
              <a:rPr lang="en-US" sz="3600" dirty="0"/>
              <a:t>Implementation Science</a:t>
            </a:r>
            <a:br>
              <a:rPr lang="en-US" sz="3600" dirty="0"/>
            </a:br>
            <a:r>
              <a:rPr lang="en-US" sz="1600" dirty="0"/>
              <a:t> </a:t>
            </a:r>
            <a:r>
              <a:rPr lang="en-US" sz="1200" dirty="0">
                <a:latin typeface="+mn-lt"/>
              </a:rPr>
              <a:t>Adapted from Fixsen &amp; Blasé, 2005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6154323"/>
              </p:ext>
            </p:extLst>
          </p:nvPr>
        </p:nvGraphicFramePr>
        <p:xfrm>
          <a:off x="1919536" y="1232756"/>
          <a:ext cx="8244916" cy="5472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5-Point Star 2"/>
          <p:cNvSpPr/>
          <p:nvPr/>
        </p:nvSpPr>
        <p:spPr>
          <a:xfrm>
            <a:off x="1595438" y="5310188"/>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179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Transparency, Access, </a:t>
            </a:r>
            <a:br>
              <a:rPr lang="en-US" dirty="0"/>
            </a:br>
            <a:r>
              <a:rPr lang="en-US" dirty="0"/>
              <a:t>&amp; Collaboration</a:t>
            </a:r>
          </a:p>
        </p:txBody>
      </p:sp>
      <p:sp>
        <p:nvSpPr>
          <p:cNvPr id="4" name="Text Placeholder 3"/>
          <p:cNvSpPr>
            <a:spLocks noGrp="1"/>
          </p:cNvSpPr>
          <p:nvPr>
            <p:ph type="body" idx="1"/>
          </p:nvPr>
        </p:nvSpPr>
        <p:spPr/>
        <p:txBody>
          <a:bodyPr/>
          <a:lstStyle/>
          <a:p>
            <a:r>
              <a:rPr lang="en-US"/>
              <a:t>Benefits of Ci3T Models</a:t>
            </a:r>
          </a:p>
        </p:txBody>
      </p:sp>
    </p:spTree>
    <p:extLst>
      <p:ext uri="{BB962C8B-B14F-4D97-AF65-F5344CB8AC3E}">
        <p14:creationId xmlns:p14="http://schemas.microsoft.com/office/powerpoint/2010/main" val="18545661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99" name="Picture 51"/>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98" name="Picture 50"/>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97" name="Picture 49"/>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96" name="Picture 48"/>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90" name="Picture 4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94" name="Picture 46"/>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93" name="Picture 4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92" name="Picture 44"/>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91" name="Picture 43"/>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89" name="Picture 41"/>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88" name="Picture 40"/>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87" name="Picture 39"/>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86" name="Picture 38"/>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81" name="Picture 33"/>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2084" name="Picture 36"/>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245355" y="4808766"/>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557588" y="4887693"/>
            <a:ext cx="5076823" cy="1800292"/>
          </a:xfrm>
          <a:prstGeom prst="rect">
            <a:avLst/>
          </a:prstGeom>
          <a:noFill/>
        </p:spPr>
      </p:pic>
      <p:pic>
        <p:nvPicPr>
          <p:cNvPr id="20" name="Content Placeholder 5">
            <a:extLst>
              <a:ext uri="{FF2B5EF4-FFF2-40B4-BE49-F238E27FC236}">
                <a16:creationId xmlns:a16="http://schemas.microsoft.com/office/drawing/2014/main" id="{247DEDCA-EB02-4F3E-B46F-ABB54EBC6697}"/>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2996054" y="248942"/>
            <a:ext cx="6199893" cy="3445652"/>
          </a:xfrm>
          <a:prstGeom prst="rect">
            <a:avLst/>
          </a:prstGeom>
        </p:spPr>
      </p:pic>
      <p:sp>
        <p:nvSpPr>
          <p:cNvPr id="21" name="TextBox 20">
            <a:extLst>
              <a:ext uri="{FF2B5EF4-FFF2-40B4-BE49-F238E27FC236}">
                <a16:creationId xmlns:a16="http://schemas.microsoft.com/office/drawing/2014/main" id="{6F572D1D-F70A-4284-8593-D6155C3ABE65}"/>
              </a:ext>
            </a:extLst>
          </p:cNvPr>
          <p:cNvSpPr txBox="1"/>
          <p:nvPr/>
        </p:nvSpPr>
        <p:spPr>
          <a:xfrm>
            <a:off x="2029539" y="3875645"/>
            <a:ext cx="8132923" cy="830997"/>
          </a:xfrm>
          <a:prstGeom prst="rect">
            <a:avLst/>
          </a:prstGeom>
          <a:solidFill>
            <a:schemeClr val="bg1"/>
          </a:solidFill>
          <a:ln w="76200">
            <a:solidFill>
              <a:schemeClr val="accent5">
                <a:lumMod val="60000"/>
                <a:lumOff val="40000"/>
              </a:schemeClr>
            </a:solidFill>
          </a:ln>
        </p:spPr>
        <p:txBody>
          <a:bodyPr wrap="square" rtlCol="0">
            <a:spAutoFit/>
          </a:bodyPr>
          <a:lstStyle/>
          <a:p>
            <a:pPr algn="ctr"/>
            <a:r>
              <a:rPr lang="en-US" sz="2400" dirty="0"/>
              <a:t>Consider the core components of Ci3T? </a:t>
            </a:r>
          </a:p>
          <a:p>
            <a:pPr algn="ctr"/>
            <a:r>
              <a:rPr lang="en-US" sz="2400" dirty="0"/>
              <a:t>What components do you currently have in place?</a:t>
            </a:r>
          </a:p>
        </p:txBody>
      </p:sp>
      <p:pic>
        <p:nvPicPr>
          <p:cNvPr id="3" name="Picture 2">
            <a:extLst>
              <a:ext uri="{FF2B5EF4-FFF2-40B4-BE49-F238E27FC236}">
                <a16:creationId xmlns:a16="http://schemas.microsoft.com/office/drawing/2014/main" id="{5172C5B0-37B8-43DE-8985-195E3B54EDC4}"/>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a:off x="8499529" y="170015"/>
            <a:ext cx="3547538" cy="316340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5" name="Picture 4">
            <a:extLst>
              <a:ext uri="{FF2B5EF4-FFF2-40B4-BE49-F238E27FC236}">
                <a16:creationId xmlns:a16="http://schemas.microsoft.com/office/drawing/2014/main" id="{5FFDD3E5-F582-4AA4-B3B7-988ADDC0ACBA}"/>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0" y="1295102"/>
            <a:ext cx="4114800" cy="213389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83215241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2E0A-E48C-FB50-B668-6D32823803E1}"/>
              </a:ext>
            </a:extLst>
          </p:cNvPr>
          <p:cNvSpPr>
            <a:spLocks noGrp="1"/>
          </p:cNvSpPr>
          <p:nvPr>
            <p:ph type="title"/>
          </p:nvPr>
        </p:nvSpPr>
        <p:spPr/>
        <p:txBody>
          <a:bodyPr/>
          <a:lstStyle/>
          <a:p>
            <a:r>
              <a:rPr lang="en-US" dirty="0"/>
              <a:t>Resource Alert! </a:t>
            </a:r>
          </a:p>
        </p:txBody>
      </p:sp>
      <p:sp>
        <p:nvSpPr>
          <p:cNvPr id="3" name="Text Placeholder 2">
            <a:extLst>
              <a:ext uri="{FF2B5EF4-FFF2-40B4-BE49-F238E27FC236}">
                <a16:creationId xmlns:a16="http://schemas.microsoft.com/office/drawing/2014/main" id="{F9B39277-D9B4-DB08-F549-B1F0644D1267}"/>
              </a:ext>
            </a:extLst>
          </p:cNvPr>
          <p:cNvSpPr>
            <a:spLocks noGrp="1"/>
          </p:cNvSpPr>
          <p:nvPr>
            <p:ph type="body" idx="1"/>
          </p:nvPr>
        </p:nvSpPr>
        <p:spPr>
          <a:xfrm>
            <a:off x="129064" y="1681163"/>
            <a:ext cx="3679445" cy="435020"/>
          </a:xfrm>
        </p:spPr>
        <p:txBody>
          <a:bodyPr anchor="t"/>
          <a:lstStyle/>
          <a:p>
            <a:r>
              <a:rPr lang="en-US" dirty="0"/>
              <a:t>ci3t.org</a:t>
            </a:r>
          </a:p>
        </p:txBody>
      </p:sp>
      <p:sp>
        <p:nvSpPr>
          <p:cNvPr id="5" name="Text Placeholder 4">
            <a:extLst>
              <a:ext uri="{FF2B5EF4-FFF2-40B4-BE49-F238E27FC236}">
                <a16:creationId xmlns:a16="http://schemas.microsoft.com/office/drawing/2014/main" id="{62E9907C-EB64-53F8-EFB6-E4229048BBF8}"/>
              </a:ext>
            </a:extLst>
          </p:cNvPr>
          <p:cNvSpPr>
            <a:spLocks noGrp="1"/>
          </p:cNvSpPr>
          <p:nvPr>
            <p:ph type="body" sz="quarter" idx="3"/>
          </p:nvPr>
        </p:nvSpPr>
        <p:spPr>
          <a:xfrm>
            <a:off x="4041744" y="1681163"/>
            <a:ext cx="4068037" cy="435020"/>
          </a:xfrm>
        </p:spPr>
        <p:txBody>
          <a:bodyPr anchor="t"/>
          <a:lstStyle/>
          <a:p>
            <a:r>
              <a:rPr lang="en-US" dirty="0"/>
              <a:t>pbis.org</a:t>
            </a:r>
          </a:p>
        </p:txBody>
      </p:sp>
      <p:pic>
        <p:nvPicPr>
          <p:cNvPr id="9" name="Picture 8">
            <a:extLst>
              <a:ext uri="{FF2B5EF4-FFF2-40B4-BE49-F238E27FC236}">
                <a16:creationId xmlns:a16="http://schemas.microsoft.com/office/drawing/2014/main" id="{A318445E-CA81-557A-A388-44B01B3B8B0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063364" y="2309140"/>
            <a:ext cx="4046417" cy="27921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Graphical user interface&#10;&#10;Description automatically generated">
            <a:extLst>
              <a:ext uri="{FF2B5EF4-FFF2-40B4-BE49-F238E27FC236}">
                <a16:creationId xmlns:a16="http://schemas.microsoft.com/office/drawing/2014/main" id="{4A200EB0-35CF-34EC-28A4-44C6153F5C2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064" y="2309139"/>
            <a:ext cx="3679445" cy="2792139"/>
          </a:xfrm>
          <a:prstGeom prst="rect">
            <a:avLst/>
          </a:prstGeom>
          <a:ln>
            <a:solidFill>
              <a:schemeClr val="tx1"/>
            </a:solidFill>
          </a:ln>
          <a:effectLst/>
        </p:spPr>
      </p:pic>
      <p:sp>
        <p:nvSpPr>
          <p:cNvPr id="11" name="Star: 5 Points 10">
            <a:extLst>
              <a:ext uri="{FF2B5EF4-FFF2-40B4-BE49-F238E27FC236}">
                <a16:creationId xmlns:a16="http://schemas.microsoft.com/office/drawing/2014/main" id="{BA3F21D9-1F49-2DF5-736A-4E4E51EE51A1}"/>
              </a:ext>
            </a:extLst>
          </p:cNvPr>
          <p:cNvSpPr/>
          <p:nvPr/>
        </p:nvSpPr>
        <p:spPr>
          <a:xfrm>
            <a:off x="1456830" y="1448868"/>
            <a:ext cx="796066" cy="763793"/>
          </a:xfrm>
          <a:prstGeom prst="star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257E7C9F-F26A-6FE8-C1F2-8C31A8D195F0}"/>
              </a:ext>
            </a:extLst>
          </p:cNvPr>
          <p:cNvSpPr/>
          <p:nvPr/>
        </p:nvSpPr>
        <p:spPr>
          <a:xfrm>
            <a:off x="5460910" y="1446897"/>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D62873CF-DBBC-E686-7278-0B4368B8EAD7}"/>
              </a:ext>
            </a:extLst>
          </p:cNvPr>
          <p:cNvSpPr txBox="1">
            <a:spLocks/>
          </p:cNvSpPr>
          <p:nvPr/>
        </p:nvSpPr>
        <p:spPr>
          <a:xfrm>
            <a:off x="8349236" y="1690688"/>
            <a:ext cx="3679445" cy="43502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SzPct val="75000"/>
              <a:buFont typeface="Courier New" panose="02070309020205020404" pitchFamily="49" charset="0"/>
              <a:buNone/>
              <a:defRPr sz="2000" b="1"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Wingdings" pitchFamily="2" charset="2"/>
              <a:buNone/>
              <a:defRPr sz="1800" b="1" kern="1200">
                <a:solidFill>
                  <a:schemeClr val="accent4"/>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Journal Article</a:t>
            </a:r>
          </a:p>
        </p:txBody>
      </p:sp>
      <p:sp>
        <p:nvSpPr>
          <p:cNvPr id="7" name="Star: 5 Points 6">
            <a:extLst>
              <a:ext uri="{FF2B5EF4-FFF2-40B4-BE49-F238E27FC236}">
                <a16:creationId xmlns:a16="http://schemas.microsoft.com/office/drawing/2014/main" id="{7BEE614B-DAB0-342F-27D0-85170441133A}"/>
              </a:ext>
            </a:extLst>
          </p:cNvPr>
          <p:cNvSpPr/>
          <p:nvPr/>
        </p:nvSpPr>
        <p:spPr>
          <a:xfrm>
            <a:off x="10679050" y="1453631"/>
            <a:ext cx="796066" cy="763793"/>
          </a:xfrm>
          <a:prstGeom prst="star5">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EEE9225-3AB8-8F14-36B1-C9E48549EC3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49235" y="2309138"/>
            <a:ext cx="3694845" cy="2792139"/>
          </a:xfrm>
          <a:prstGeom prst="rect">
            <a:avLst/>
          </a:prstGeom>
          <a:noFill/>
          <a:ln w="9525">
            <a:solidFill>
              <a:srgbClr val="000000"/>
            </a:solidFill>
            <a:miter lim="800000"/>
            <a:headEnd/>
            <a:tailEnd/>
          </a:ln>
        </p:spPr>
      </p:pic>
    </p:spTree>
    <p:extLst>
      <p:ext uri="{BB962C8B-B14F-4D97-AF65-F5344CB8AC3E}">
        <p14:creationId xmlns:p14="http://schemas.microsoft.com/office/powerpoint/2010/main" val="355516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b="1"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Reviewing Resources to Support Systematic Screening</a:t>
            </a:r>
          </a:p>
          <a:p>
            <a:r>
              <a:rPr lang="en-US" dirty="0"/>
              <a:t>Planning for Next Steps</a:t>
            </a:r>
          </a:p>
          <a:p>
            <a:endParaRPr lang="en-US" dirty="0"/>
          </a:p>
        </p:txBody>
      </p:sp>
    </p:spTree>
    <p:extLst>
      <p:ext uri="{BB962C8B-B14F-4D97-AF65-F5344CB8AC3E}">
        <p14:creationId xmlns:p14="http://schemas.microsoft.com/office/powerpoint/2010/main" val="263769165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2E81-31B6-C2D2-E9BF-12E61B3303D4}"/>
              </a:ext>
            </a:extLst>
          </p:cNvPr>
          <p:cNvSpPr>
            <a:spLocks noGrp="1"/>
          </p:cNvSpPr>
          <p:nvPr>
            <p:ph type="title"/>
          </p:nvPr>
        </p:nvSpPr>
        <p:spPr/>
        <p:txBody>
          <a:bodyPr/>
          <a:lstStyle/>
          <a:p>
            <a:r>
              <a:rPr lang="en-US" dirty="0"/>
              <a:t>Learning More About Options</a:t>
            </a:r>
          </a:p>
        </p:txBody>
      </p:sp>
      <p:sp>
        <p:nvSpPr>
          <p:cNvPr id="6" name="Star: 5 Points 5">
            <a:extLst>
              <a:ext uri="{FF2B5EF4-FFF2-40B4-BE49-F238E27FC236}">
                <a16:creationId xmlns:a16="http://schemas.microsoft.com/office/drawing/2014/main" id="{8BC4B46E-711D-1918-EF24-DFBB5FAF56FF}"/>
              </a:ext>
            </a:extLst>
          </p:cNvPr>
          <p:cNvSpPr/>
          <p:nvPr/>
        </p:nvSpPr>
        <p:spPr>
          <a:xfrm>
            <a:off x="213735" y="1141652"/>
            <a:ext cx="796066" cy="763793"/>
          </a:xfrm>
          <a:prstGeom prst="star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E69E3A-13E8-FFC3-45C6-1C37D856E5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9524" y="2120202"/>
            <a:ext cx="5991938" cy="437267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E8D979D-39EB-B1DB-0E15-B2158611A3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5589" y="1784567"/>
            <a:ext cx="5007429" cy="6480202"/>
          </a:xfrm>
          <a:prstGeom prst="rect">
            <a:avLst/>
          </a:prstGeom>
          <a:ln>
            <a:noFill/>
          </a:ln>
          <a:effectLst>
            <a:outerShdw blurRad="292100" dist="139700" dir="2700000" algn="tl" rotWithShape="0">
              <a:srgbClr val="333333">
                <a:alpha val="65000"/>
              </a:srgbClr>
            </a:outerShdw>
          </a:effectLst>
        </p:spPr>
      </p:pic>
      <p:sp>
        <p:nvSpPr>
          <p:cNvPr id="5" name="Star: 5 Points 4">
            <a:extLst>
              <a:ext uri="{FF2B5EF4-FFF2-40B4-BE49-F238E27FC236}">
                <a16:creationId xmlns:a16="http://schemas.microsoft.com/office/drawing/2014/main" id="{CAF898A4-DBBD-7DEE-5350-534593B18C55}"/>
              </a:ext>
            </a:extLst>
          </p:cNvPr>
          <p:cNvSpPr/>
          <p:nvPr/>
        </p:nvSpPr>
        <p:spPr>
          <a:xfrm>
            <a:off x="11050488" y="926895"/>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1">
            <a:extLst>
              <a:ext uri="{FF2B5EF4-FFF2-40B4-BE49-F238E27FC236}">
                <a16:creationId xmlns:a16="http://schemas.microsoft.com/office/drawing/2014/main" id="{A42300BF-D304-2EB8-1E15-3BB94472D40D}"/>
              </a:ext>
            </a:extLst>
          </p:cNvPr>
          <p:cNvSpPr/>
          <p:nvPr/>
        </p:nvSpPr>
        <p:spPr>
          <a:xfrm>
            <a:off x="1253928" y="1413439"/>
            <a:ext cx="2971800" cy="554497"/>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prstClr val="black"/>
                </a:solidFill>
              </a:rPr>
              <a:t>www.ci3t.org</a:t>
            </a:r>
          </a:p>
        </p:txBody>
      </p:sp>
      <p:sp>
        <p:nvSpPr>
          <p:cNvPr id="7" name="Rounded Rectangle 1">
            <a:extLst>
              <a:ext uri="{FF2B5EF4-FFF2-40B4-BE49-F238E27FC236}">
                <a16:creationId xmlns:a16="http://schemas.microsoft.com/office/drawing/2014/main" id="{0FFAA9A5-562B-040E-B1E8-43CA3F5B8F60}"/>
              </a:ext>
            </a:extLst>
          </p:cNvPr>
          <p:cNvSpPr/>
          <p:nvPr/>
        </p:nvSpPr>
        <p:spPr>
          <a:xfrm>
            <a:off x="7596332" y="1413439"/>
            <a:ext cx="2971800" cy="554497"/>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prstClr val="black"/>
                </a:solidFill>
              </a:rPr>
              <a:t>www.pbis.org</a:t>
            </a:r>
          </a:p>
        </p:txBody>
      </p:sp>
    </p:spTree>
    <p:extLst>
      <p:ext uri="{BB962C8B-B14F-4D97-AF65-F5344CB8AC3E}">
        <p14:creationId xmlns:p14="http://schemas.microsoft.com/office/powerpoint/2010/main" val="197609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a:xfrm>
            <a:off x="722376" y="173313"/>
            <a:ext cx="8229600" cy="990600"/>
          </a:xfrm>
          <a:noFill/>
          <a:ln>
            <a:noFill/>
          </a:ln>
        </p:spPr>
        <p:txBody>
          <a:bodyPr vert="horz" lIns="91440" tIns="45720" rIns="91440" bIns="45720" rtlCol="0" anchor="ctr">
            <a:normAutofit/>
          </a:bodyPr>
          <a:lstStyle/>
          <a:p>
            <a:r>
              <a:rPr lang="en-US">
                <a:solidFill>
                  <a:sysClr val="windowText" lastClr="000000"/>
                </a:solidFill>
              </a:rPr>
              <a:t>Considerations</a:t>
            </a:r>
          </a:p>
        </p:txBody>
      </p:sp>
      <p:sp>
        <p:nvSpPr>
          <p:cNvPr id="8" name="Rounded Rectangle 7"/>
          <p:cNvSpPr/>
          <p:nvPr/>
        </p:nvSpPr>
        <p:spPr>
          <a:xfrm>
            <a:off x="813816" y="5239513"/>
            <a:ext cx="9838944" cy="1389888"/>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400"/>
              <a:t>If social validity is lacking, even psychometrically strong tools are likely to remain unused by educators.</a:t>
            </a:r>
          </a:p>
        </p:txBody>
      </p:sp>
      <p:pic>
        <p:nvPicPr>
          <p:cNvPr id="3" name="Graphic 2">
            <a:extLst>
              <a:ext uri="{FF2B5EF4-FFF2-40B4-BE49-F238E27FC236}">
                <a16:creationId xmlns:a16="http://schemas.microsoft.com/office/drawing/2014/main" id="{C00DCFC3-D60C-614F-B30E-50DF812BC95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14472" y="1551466"/>
            <a:ext cx="5736336" cy="1430394"/>
          </a:xfrm>
          <a:prstGeom prst="rect">
            <a:avLst/>
          </a:prstGeom>
        </p:spPr>
      </p:pic>
      <p:pic>
        <p:nvPicPr>
          <p:cNvPr id="10" name="Graphic 9">
            <a:extLst>
              <a:ext uri="{FF2B5EF4-FFF2-40B4-BE49-F238E27FC236}">
                <a16:creationId xmlns:a16="http://schemas.microsoft.com/office/drawing/2014/main" id="{21098682-1222-814D-967A-BE47B2545A0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014472" y="3491576"/>
            <a:ext cx="5736336" cy="1430394"/>
          </a:xfrm>
          <a:prstGeom prst="rect">
            <a:avLst/>
          </a:prstGeom>
        </p:spPr>
      </p:pic>
      <p:sp>
        <p:nvSpPr>
          <p:cNvPr id="75779" name="Content Placeholder 4"/>
          <p:cNvSpPr>
            <a:spLocks noGrp="1"/>
          </p:cNvSpPr>
          <p:nvPr>
            <p:ph sz="half" idx="1"/>
          </p:nvPr>
        </p:nvSpPr>
        <p:spPr>
          <a:xfrm>
            <a:off x="2505456" y="2019251"/>
            <a:ext cx="6486144" cy="589472"/>
          </a:xfrm>
          <a:prstGeom prst="rect">
            <a:avLst/>
          </a:prstGeom>
        </p:spPr>
        <p:txBody>
          <a:bodyPr/>
          <a:lstStyle/>
          <a:p>
            <a:pPr marL="0" indent="0" algn="ctr">
              <a:buNone/>
            </a:pPr>
            <a:r>
              <a:rPr lang="en-US"/>
              <a:t>Psychometrically Sound</a:t>
            </a:r>
          </a:p>
        </p:txBody>
      </p:sp>
      <p:sp>
        <p:nvSpPr>
          <p:cNvPr id="75780" name="Content Placeholder 5"/>
          <p:cNvSpPr>
            <a:spLocks noGrp="1"/>
          </p:cNvSpPr>
          <p:nvPr>
            <p:ph sz="half" idx="2"/>
          </p:nvPr>
        </p:nvSpPr>
        <p:spPr>
          <a:xfrm>
            <a:off x="4242816" y="4001134"/>
            <a:ext cx="3377184" cy="552932"/>
          </a:xfrm>
          <a:prstGeom prst="rect">
            <a:avLst/>
          </a:prstGeom>
        </p:spPr>
        <p:txBody>
          <a:bodyPr/>
          <a:lstStyle/>
          <a:p>
            <a:pPr marL="0" indent="0" algn="ctr">
              <a:buNone/>
            </a:pPr>
            <a:r>
              <a:rPr lang="en-US"/>
              <a:t>Socially Valid</a:t>
            </a:r>
          </a:p>
        </p:txBody>
      </p:sp>
    </p:spTree>
    <p:extLst>
      <p:ext uri="{BB962C8B-B14F-4D97-AF65-F5344CB8AC3E}">
        <p14:creationId xmlns:p14="http://schemas.microsoft.com/office/powerpoint/2010/main" val="3648834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2DB15-DF16-2C19-AE11-8C422B5062B7}"/>
              </a:ext>
            </a:extLst>
          </p:cNvPr>
          <p:cNvSpPr>
            <a:spLocks noGrp="1"/>
          </p:cNvSpPr>
          <p:nvPr>
            <p:ph type="title"/>
          </p:nvPr>
        </p:nvSpPr>
        <p:spPr/>
        <p:txBody>
          <a:bodyPr/>
          <a:lstStyle/>
          <a:p>
            <a:r>
              <a:rPr lang="en-US" dirty="0"/>
              <a:t>Psychometric Properties of Behavior Screening Tools</a:t>
            </a:r>
          </a:p>
        </p:txBody>
      </p:sp>
      <p:sp>
        <p:nvSpPr>
          <p:cNvPr id="3" name="Content Placeholder 2">
            <a:extLst>
              <a:ext uri="{FF2B5EF4-FFF2-40B4-BE49-F238E27FC236}">
                <a16:creationId xmlns:a16="http://schemas.microsoft.com/office/drawing/2014/main" id="{628990AC-7143-4810-7C05-0F4F8741211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C61564E-D01C-E747-A23D-4D431BCF145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372" y="1833205"/>
            <a:ext cx="3563189" cy="460901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358CE02-D3F2-3C25-2463-70822E9ED9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50686" y="1833204"/>
            <a:ext cx="3563189" cy="4609018"/>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E9350D3-1120-B947-7A40-7B9C246389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52999" y="1833204"/>
            <a:ext cx="3563190" cy="4609019"/>
          </a:xfrm>
          <a:prstGeom prst="rect">
            <a:avLst/>
          </a:prstGeom>
          <a:ln>
            <a:noFill/>
          </a:ln>
          <a:effectLst>
            <a:outerShdw blurRad="292100" dist="139700" dir="2700000" algn="tl" rotWithShape="0">
              <a:srgbClr val="333333">
                <a:alpha val="65000"/>
              </a:srgbClr>
            </a:outerShdw>
          </a:effectLst>
        </p:spPr>
      </p:pic>
      <p:sp>
        <p:nvSpPr>
          <p:cNvPr id="10" name="Star: 5 Points 9">
            <a:extLst>
              <a:ext uri="{FF2B5EF4-FFF2-40B4-BE49-F238E27FC236}">
                <a16:creationId xmlns:a16="http://schemas.microsoft.com/office/drawing/2014/main" id="{ABB3D3C7-9799-2DF0-2552-C0B3BB364412}"/>
              </a:ext>
            </a:extLst>
          </p:cNvPr>
          <p:cNvSpPr/>
          <p:nvPr/>
        </p:nvSpPr>
        <p:spPr>
          <a:xfrm>
            <a:off x="10886796" y="299140"/>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267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7D74E-0FF0-6242-183F-4C347B9D3A1F}"/>
              </a:ext>
            </a:extLst>
          </p:cNvPr>
          <p:cNvSpPr>
            <a:spLocks noGrp="1"/>
          </p:cNvSpPr>
          <p:nvPr>
            <p:ph type="title"/>
          </p:nvPr>
        </p:nvSpPr>
        <p:spPr/>
        <p:txBody>
          <a:bodyPr/>
          <a:lstStyle/>
          <a:p>
            <a:r>
              <a:rPr lang="en-US" dirty="0"/>
              <a:t>Selecting a Universal Behavior Screening Tool: Questions to Consider</a:t>
            </a:r>
          </a:p>
        </p:txBody>
      </p:sp>
      <p:sp>
        <p:nvSpPr>
          <p:cNvPr id="5" name="Text Placeholder 4">
            <a:extLst>
              <a:ext uri="{FF2B5EF4-FFF2-40B4-BE49-F238E27FC236}">
                <a16:creationId xmlns:a16="http://schemas.microsoft.com/office/drawing/2014/main" id="{0017E986-6595-DD64-21EC-5A7103FD55C9}"/>
              </a:ext>
            </a:extLst>
          </p:cNvPr>
          <p:cNvSpPr>
            <a:spLocks noGrp="1"/>
          </p:cNvSpPr>
          <p:nvPr>
            <p:ph type="body" sz="quarter" idx="3"/>
          </p:nvPr>
        </p:nvSpPr>
        <p:spPr>
          <a:xfrm>
            <a:off x="5316794" y="1973947"/>
            <a:ext cx="5183188" cy="435020"/>
          </a:xfrm>
        </p:spPr>
        <p:txBody>
          <a:bodyPr/>
          <a:lstStyle/>
          <a:p>
            <a:r>
              <a:rPr lang="en-US" dirty="0"/>
              <a:t>Guiding Questions around</a:t>
            </a:r>
          </a:p>
        </p:txBody>
      </p:sp>
      <p:sp>
        <p:nvSpPr>
          <p:cNvPr id="6" name="Content Placeholder 5">
            <a:extLst>
              <a:ext uri="{FF2B5EF4-FFF2-40B4-BE49-F238E27FC236}">
                <a16:creationId xmlns:a16="http://schemas.microsoft.com/office/drawing/2014/main" id="{A622CCFA-66F4-9D18-84E7-99288FCA4B15}"/>
              </a:ext>
            </a:extLst>
          </p:cNvPr>
          <p:cNvSpPr>
            <a:spLocks noGrp="1"/>
          </p:cNvSpPr>
          <p:nvPr>
            <p:ph sz="quarter" idx="4"/>
          </p:nvPr>
        </p:nvSpPr>
        <p:spPr>
          <a:xfrm>
            <a:off x="5316794" y="2478635"/>
            <a:ext cx="5183188" cy="4003812"/>
          </a:xfrm>
        </p:spPr>
        <p:txBody>
          <a:bodyPr/>
          <a:lstStyle/>
          <a:p>
            <a:r>
              <a:rPr lang="en-US" dirty="0"/>
              <a:t>Student groups</a:t>
            </a:r>
          </a:p>
          <a:p>
            <a:r>
              <a:rPr lang="en-US" dirty="0"/>
              <a:t>Behaviors of interest</a:t>
            </a:r>
          </a:p>
          <a:p>
            <a:r>
              <a:rPr lang="en-US" dirty="0"/>
              <a:t>Cost</a:t>
            </a:r>
          </a:p>
          <a:p>
            <a:r>
              <a:rPr lang="en-US" dirty="0"/>
              <a:t>Time and expertise</a:t>
            </a:r>
          </a:p>
          <a:p>
            <a:r>
              <a:rPr lang="en-US" dirty="0"/>
              <a:t>Person providing information</a:t>
            </a:r>
          </a:p>
          <a:p>
            <a:endParaRPr lang="en-US" dirty="0"/>
          </a:p>
        </p:txBody>
      </p:sp>
      <p:sp>
        <p:nvSpPr>
          <p:cNvPr id="7" name="Star: 5 Points 6">
            <a:extLst>
              <a:ext uri="{FF2B5EF4-FFF2-40B4-BE49-F238E27FC236}">
                <a16:creationId xmlns:a16="http://schemas.microsoft.com/office/drawing/2014/main" id="{06CDCF19-6F8E-5051-20A6-9AF2E6A6BF6E}"/>
              </a:ext>
            </a:extLst>
          </p:cNvPr>
          <p:cNvSpPr/>
          <p:nvPr/>
        </p:nvSpPr>
        <p:spPr>
          <a:xfrm>
            <a:off x="11190741" y="790524"/>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4E045DD-5D49-210C-B0BC-B7D3432A30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2157" y="1913951"/>
            <a:ext cx="3539925" cy="45789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100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encils and lines">
            <a:extLst>
              <a:ext uri="{FF2B5EF4-FFF2-40B4-BE49-F238E27FC236}">
                <a16:creationId xmlns:a16="http://schemas.microsoft.com/office/drawing/2014/main" id="{E4599AD1-6DBA-B110-9C75-45347F62C1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721711"/>
            <a:ext cx="5070764" cy="3344108"/>
          </a:xfrm>
          <a:prstGeom prst="rect">
            <a:avLst/>
          </a:prstGeom>
        </p:spPr>
      </p:pic>
      <p:sp>
        <p:nvSpPr>
          <p:cNvPr id="2" name="Title 1">
            <a:extLst>
              <a:ext uri="{FF2B5EF4-FFF2-40B4-BE49-F238E27FC236}">
                <a16:creationId xmlns:a16="http://schemas.microsoft.com/office/drawing/2014/main" id="{3CE2D380-DA5E-EE83-B60C-BFA188177A25}"/>
              </a:ext>
            </a:extLst>
          </p:cNvPr>
          <p:cNvSpPr>
            <a:spLocks noGrp="1"/>
          </p:cNvSpPr>
          <p:nvPr>
            <p:ph type="title"/>
          </p:nvPr>
        </p:nvSpPr>
        <p:spPr/>
        <p:txBody>
          <a:bodyPr/>
          <a:lstStyle/>
          <a:p>
            <a:r>
              <a:rPr lang="en-US"/>
              <a:t>Systematic Screening … Logistics</a:t>
            </a:r>
          </a:p>
        </p:txBody>
      </p:sp>
      <p:graphicFrame>
        <p:nvGraphicFramePr>
          <p:cNvPr id="4" name="Content Placeholder 3">
            <a:extLst>
              <a:ext uri="{FF2B5EF4-FFF2-40B4-BE49-F238E27FC236}">
                <a16:creationId xmlns:a16="http://schemas.microsoft.com/office/drawing/2014/main" id="{CE8CC4A8-3BB8-7144-4537-A18BD33D4787}"/>
              </a:ext>
            </a:extLst>
          </p:cNvPr>
          <p:cNvGraphicFramePr>
            <a:graphicFrameLocks noGrp="1"/>
          </p:cNvGraphicFramePr>
          <p:nvPr>
            <p:ph idx="1"/>
          </p:nvPr>
        </p:nvGraphicFramePr>
        <p:xfrm>
          <a:off x="846310" y="667994"/>
          <a:ext cx="10515600" cy="40764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 name="Diagram 2">
            <a:extLst>
              <a:ext uri="{FF2B5EF4-FFF2-40B4-BE49-F238E27FC236}">
                <a16:creationId xmlns:a16="http://schemas.microsoft.com/office/drawing/2014/main" id="{8E09CF52-1CC7-E6CF-A16B-2AB035AA12A5}"/>
              </a:ext>
            </a:extLst>
          </p:cNvPr>
          <p:cNvGraphicFramePr/>
          <p:nvPr/>
        </p:nvGraphicFramePr>
        <p:xfrm>
          <a:off x="5680955" y="3415367"/>
          <a:ext cx="5070764" cy="34087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3036391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79B0387-46F7-4B3C-854E-025225CFAD02}"/>
              </a:ext>
            </a:extLst>
          </p:cNvPr>
          <p:cNvSpPr txBox="1">
            <a:spLocks/>
          </p:cNvSpPr>
          <p:nvPr/>
        </p:nvSpPr>
        <p:spPr>
          <a:xfrm>
            <a:off x="2059048" y="258995"/>
            <a:ext cx="4233672" cy="1516396"/>
          </a:xfrm>
          <a:prstGeom prst="rect">
            <a:avLst/>
          </a:prstGeom>
        </p:spPr>
        <p:txBody>
          <a:bodyPr>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4000" dirty="0"/>
              <a:t>Systematic Screener for Behavior Disorders</a:t>
            </a:r>
          </a:p>
        </p:txBody>
      </p:sp>
      <p:sp>
        <p:nvSpPr>
          <p:cNvPr id="3" name="Content Placeholder 4">
            <a:extLst>
              <a:ext uri="{FF2B5EF4-FFF2-40B4-BE49-F238E27FC236}">
                <a16:creationId xmlns:a16="http://schemas.microsoft.com/office/drawing/2014/main" id="{1A06AB0C-45A1-42CC-A67B-AB4197EF304C}"/>
              </a:ext>
            </a:extLst>
          </p:cNvPr>
          <p:cNvSpPr txBox="1">
            <a:spLocks/>
          </p:cNvSpPr>
          <p:nvPr/>
        </p:nvSpPr>
        <p:spPr>
          <a:xfrm>
            <a:off x="6292720" y="1017193"/>
            <a:ext cx="3092054" cy="5105952"/>
          </a:xfrm>
          <a:prstGeom prst="rect">
            <a:avLst/>
          </a:prstGeom>
          <a:no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a:p>
          <a:p>
            <a:endParaRPr lang="en-US" sz="3600"/>
          </a:p>
          <a:p>
            <a:pPr marL="0" indent="0">
              <a:buFont typeface="Arial" panose="020B0604020202020204" pitchFamily="34" charset="0"/>
              <a:buNone/>
            </a:pPr>
            <a:endParaRPr lang="en-US" sz="3600"/>
          </a:p>
          <a:p>
            <a:endParaRPr lang="en-US" sz="2400"/>
          </a:p>
          <a:p>
            <a:pPr marL="0" indent="0" algn="ctr">
              <a:buFont typeface="Arial" panose="020B0604020202020204" pitchFamily="34" charset="0"/>
              <a:buNone/>
            </a:pPr>
            <a:r>
              <a:rPr lang="en-US" sz="2400"/>
              <a:t>Available from </a:t>
            </a:r>
          </a:p>
          <a:p>
            <a:pPr marL="0" indent="0" algn="ctr">
              <a:buFont typeface="Arial" panose="020B0604020202020204" pitchFamily="34" charset="0"/>
              <a:buNone/>
            </a:pPr>
            <a:r>
              <a:rPr lang="en-US" sz="2400"/>
              <a:t>Pacific Northwest Publishing</a:t>
            </a:r>
          </a:p>
          <a:p>
            <a:pPr marL="0" indent="0" algn="ctr">
              <a:buFont typeface="Arial" panose="020B0604020202020204" pitchFamily="34" charset="0"/>
              <a:buNone/>
            </a:pPr>
            <a:endParaRPr lang="en-US" sz="2000"/>
          </a:p>
          <a:p>
            <a:pPr marL="0" indent="0" algn="ctr">
              <a:buFont typeface="Arial" panose="020B0604020202020204" pitchFamily="34" charset="0"/>
              <a:buNone/>
            </a:pPr>
            <a:endParaRPr lang="en-US" sz="2000"/>
          </a:p>
          <a:p>
            <a:pPr marL="0" indent="0" algn="ctr">
              <a:buFont typeface="Arial" panose="020B0604020202020204" pitchFamily="34" charset="0"/>
              <a:buNone/>
            </a:pPr>
            <a:r>
              <a:rPr lang="en-US" sz="2000"/>
              <a:t>(SSBD 2</a:t>
            </a:r>
            <a:r>
              <a:rPr lang="en-US" sz="2000" baseline="30000"/>
              <a:t>nd</a:t>
            </a:r>
            <a:r>
              <a:rPr lang="en-US" sz="2000"/>
              <a:t> ed.; Walker,  Severson, &amp; Feil, 2014)</a:t>
            </a:r>
            <a:endParaRPr lang="en-US" sz="2000" dirty="0"/>
          </a:p>
        </p:txBody>
      </p:sp>
      <p:pic>
        <p:nvPicPr>
          <p:cNvPr id="4" name="Picture 1">
            <a:extLst>
              <a:ext uri="{FF2B5EF4-FFF2-40B4-BE49-F238E27FC236}">
                <a16:creationId xmlns:a16="http://schemas.microsoft.com/office/drawing/2014/main" id="{77CE19E9-906A-477E-B22D-29E73EA1809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664160" y="2827351"/>
            <a:ext cx="3023448" cy="334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2949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9"/>
          <p:cNvSpPr txBox="1">
            <a:spLocks noChangeArrowheads="1"/>
          </p:cNvSpPr>
          <p:nvPr/>
        </p:nvSpPr>
        <p:spPr bwMode="auto">
          <a:xfrm>
            <a:off x="3124200" y="1385889"/>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2000" b="1">
                <a:solidFill>
                  <a:prstClr val="black"/>
                </a:solidFill>
              </a:rPr>
              <a:t>Externalizing</a:t>
            </a:r>
          </a:p>
        </p:txBody>
      </p:sp>
      <p:sp>
        <p:nvSpPr>
          <p:cNvPr id="122883" name="Text Box 23"/>
          <p:cNvSpPr txBox="1">
            <a:spLocks noChangeArrowheads="1"/>
          </p:cNvSpPr>
          <p:nvPr/>
        </p:nvSpPr>
        <p:spPr bwMode="auto">
          <a:xfrm rot="971353">
            <a:off x="7265988" y="5500688"/>
            <a:ext cx="6858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spcBef>
                <a:spcPct val="50000"/>
              </a:spcBef>
            </a:pPr>
            <a:r>
              <a:rPr lang="en-US" sz="1300" b="1">
                <a:solidFill>
                  <a:prstClr val="white"/>
                </a:solidFill>
              </a:rPr>
              <a:t>1.44%</a:t>
            </a:r>
            <a:endParaRPr lang="en-US" sz="1400" b="1">
              <a:solidFill>
                <a:prstClr val="white"/>
              </a:solidFill>
            </a:endParaRPr>
          </a:p>
        </p:txBody>
      </p:sp>
      <p:graphicFrame>
        <p:nvGraphicFramePr>
          <p:cNvPr id="43" name="Chart 42"/>
          <p:cNvGraphicFramePr>
            <a:graphicFrameLocks/>
          </p:cNvGraphicFramePr>
          <p:nvPr/>
        </p:nvGraphicFramePr>
        <p:xfrm>
          <a:off x="1905000" y="685800"/>
          <a:ext cx="8077200" cy="57912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280035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6.18%</a:t>
            </a:r>
          </a:p>
        </p:txBody>
      </p:sp>
      <p:sp>
        <p:nvSpPr>
          <p:cNvPr id="45" name="Rectangle 44"/>
          <p:cNvSpPr/>
          <p:nvPr/>
        </p:nvSpPr>
        <p:spPr>
          <a:xfrm>
            <a:off x="3733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3.50%</a:t>
            </a:r>
          </a:p>
        </p:txBody>
      </p:sp>
      <p:sp>
        <p:nvSpPr>
          <p:cNvPr id="46" name="Rectangle 45"/>
          <p:cNvSpPr/>
          <p:nvPr/>
        </p:nvSpPr>
        <p:spPr>
          <a:xfrm>
            <a:off x="4724400" y="505777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3.18%</a:t>
            </a:r>
          </a:p>
        </p:txBody>
      </p:sp>
      <p:sp>
        <p:nvSpPr>
          <p:cNvPr id="47" name="Rectangle 46"/>
          <p:cNvSpPr/>
          <p:nvPr/>
        </p:nvSpPr>
        <p:spPr>
          <a:xfrm>
            <a:off x="56388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8.90%</a:t>
            </a:r>
          </a:p>
        </p:txBody>
      </p:sp>
      <p:sp>
        <p:nvSpPr>
          <p:cNvPr id="48" name="Rectangle 47"/>
          <p:cNvSpPr/>
          <p:nvPr/>
        </p:nvSpPr>
        <p:spPr>
          <a:xfrm>
            <a:off x="6629400" y="5048250"/>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6.50%</a:t>
            </a:r>
          </a:p>
        </p:txBody>
      </p:sp>
      <p:sp>
        <p:nvSpPr>
          <p:cNvPr id="49" name="Rectangle 48"/>
          <p:cNvSpPr/>
          <p:nvPr/>
        </p:nvSpPr>
        <p:spPr>
          <a:xfrm>
            <a:off x="7608888" y="5038725"/>
            <a:ext cx="838200" cy="228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2.73%</a:t>
            </a:r>
          </a:p>
        </p:txBody>
      </p:sp>
      <p:sp>
        <p:nvSpPr>
          <p:cNvPr id="2" name="Left Arrow 1"/>
          <p:cNvSpPr/>
          <p:nvPr/>
        </p:nvSpPr>
        <p:spPr>
          <a:xfrm>
            <a:off x="8467725" y="4446588"/>
            <a:ext cx="2209800" cy="1344612"/>
          </a:xfrm>
          <a:prstGeom prst="leftArrow">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400" dirty="0">
                <a:solidFill>
                  <a:prstClr val="white"/>
                </a:solidFill>
              </a:rPr>
              <a:t>% computed based on total # students screened</a:t>
            </a:r>
          </a:p>
        </p:txBody>
      </p:sp>
      <p:cxnSp>
        <p:nvCxnSpPr>
          <p:cNvPr id="6" name="Straight Connector 5"/>
          <p:cNvCxnSpPr/>
          <p:nvPr/>
        </p:nvCxnSpPr>
        <p:spPr>
          <a:xfrm>
            <a:off x="5562600" y="847726"/>
            <a:ext cx="0" cy="4410075"/>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828800" y="6238875"/>
            <a:ext cx="8534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prstClr val="black"/>
                </a:solidFill>
              </a:rPr>
              <a:t>Source. Lane, Menzies, Oakes, &amp; Kalberg, 2012. Figure  2.2 WES Elementary Systematic Screening for Behavior Disorders (SSBD; Walker &amp; Severson, 1992) results comparing the percentage of students nominated and exceeding normative criteria for both externalizing and internalizing behavior disorders over a three year period.</a:t>
            </a:r>
          </a:p>
        </p:txBody>
      </p:sp>
      <p:sp>
        <p:nvSpPr>
          <p:cNvPr id="8" name="Rectangle 7"/>
          <p:cNvSpPr/>
          <p:nvPr/>
        </p:nvSpPr>
        <p:spPr>
          <a:xfrm>
            <a:off x="1981201" y="152400"/>
            <a:ext cx="6486525"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2209800" y="304800"/>
            <a:ext cx="7772400"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black"/>
                </a:solidFill>
              </a:rPr>
              <a:t>SSBD Results – Winter 2007 through Winter 2009</a:t>
            </a:r>
          </a:p>
          <a:p>
            <a:pPr algn="ctr">
              <a:defRPr/>
            </a:pPr>
            <a:r>
              <a:rPr lang="en-US" sz="2000" dirty="0">
                <a:solidFill>
                  <a:prstClr val="black"/>
                </a:solidFill>
              </a:rPr>
              <a:t>Risk Status </a:t>
            </a:r>
            <a:r>
              <a:rPr lang="en-US" sz="2000">
                <a:solidFill>
                  <a:prstClr val="black"/>
                </a:solidFill>
              </a:rPr>
              <a:t>of Nominated </a:t>
            </a:r>
            <a:r>
              <a:rPr lang="en-US" sz="2000" dirty="0">
                <a:solidFill>
                  <a:prstClr val="black"/>
                </a:solidFill>
              </a:rPr>
              <a:t>Students</a:t>
            </a:r>
          </a:p>
          <a:p>
            <a:pPr algn="ctr">
              <a:defRPr/>
            </a:pPr>
            <a:endParaRPr lang="en-US" sz="2000" dirty="0">
              <a:solidFill>
                <a:prstClr val="black"/>
              </a:solidFill>
            </a:endParaRPr>
          </a:p>
        </p:txBody>
      </p:sp>
    </p:spTree>
    <p:extLst>
      <p:ext uri="{BB962C8B-B14F-4D97-AF65-F5344CB8AC3E}">
        <p14:creationId xmlns:p14="http://schemas.microsoft.com/office/powerpoint/2010/main" val="2700829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p:cNvGraphicFramePr>
            <a:graphicFrameLocks noGrp="1" noChangeAspect="1"/>
          </p:cNvGraphicFramePr>
          <p:nvPr>
            <p:ph sz="quarter" idx="4294967295"/>
          </p:nvPr>
        </p:nvGraphicFramePr>
        <p:xfrm>
          <a:off x="2439988" y="990600"/>
          <a:ext cx="8228012" cy="5562600"/>
        </p:xfrm>
        <a:graphic>
          <a:graphicData uri="http://schemas.openxmlformats.org/presentationml/2006/ole">
            <mc:AlternateContent xmlns:mc="http://schemas.openxmlformats.org/markup-compatibility/2006">
              <mc:Choice xmlns:v="urn:schemas-microsoft-com:vml" Requires="v">
                <p:oleObj name="Worksheet" r:id="rId3" imgW="8820049" imgH="5962665" progId="Excel.Sheet.8">
                  <p:embed/>
                </p:oleObj>
              </mc:Choice>
              <mc:Fallback>
                <p:oleObj name="Worksheet" r:id="rId3" imgW="8820049" imgH="5962665" progId="Excel.Sheet.8">
                  <p:embed/>
                  <p:pic>
                    <p:nvPicPr>
                      <p:cNvPr id="79874" name="Object 3"/>
                      <p:cNvPicPr>
                        <a:picLocks noGrp="1" noChangeAspect="1" noChangeArrowheads="1"/>
                      </p:cNvPicPr>
                      <p:nvPr/>
                    </p:nvPicPr>
                    <p:blipFill>
                      <a:blip r:embed="rId4"/>
                      <a:srcRect/>
                      <a:stretch>
                        <a:fillRect/>
                      </a:stretch>
                    </p:blipFill>
                    <p:spPr bwMode="auto">
                      <a:xfrm>
                        <a:off x="2439988" y="990600"/>
                        <a:ext cx="8228012" cy="5562600"/>
                      </a:xfrm>
                      <a:prstGeom prst="rect">
                        <a:avLst/>
                      </a:prstGeom>
                      <a:noFill/>
                      <a:ln>
                        <a:noFill/>
                      </a:ln>
                    </p:spPr>
                  </p:pic>
                </p:oleObj>
              </mc:Fallback>
            </mc:AlternateContent>
          </a:graphicData>
        </a:graphic>
      </p:graphicFrame>
      <p:sp>
        <p:nvSpPr>
          <p:cNvPr id="79902" name="TextBox 30"/>
          <p:cNvSpPr txBox="1">
            <a:spLocks noChangeArrowheads="1"/>
          </p:cNvSpPr>
          <p:nvPr/>
        </p:nvSpPr>
        <p:spPr bwMode="auto">
          <a:xfrm>
            <a:off x="1752600" y="6553200"/>
            <a:ext cx="868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a:solidFill>
                  <a:prstClr val="black"/>
                </a:solidFill>
                <a:latin typeface="Calibri" panose="020F0502020204030204"/>
              </a:rPr>
              <a:t>Note</a:t>
            </a:r>
            <a:r>
              <a:rPr lang="en-US" sz="1400" dirty="0">
                <a:solidFill>
                  <a:prstClr val="black"/>
                </a:solidFill>
                <a:latin typeface="Calibri" panose="020F0502020204030204"/>
              </a:rPr>
              <a:t>. The numbers represent totals for the students for whom the SSBD was completed. </a:t>
            </a:r>
          </a:p>
        </p:txBody>
      </p:sp>
      <p:sp>
        <p:nvSpPr>
          <p:cNvPr id="2" name="TextBox 1"/>
          <p:cNvSpPr txBox="1"/>
          <p:nvPr/>
        </p:nvSpPr>
        <p:spPr>
          <a:xfrm>
            <a:off x="3465095" y="4451684"/>
            <a:ext cx="573505" cy="1477328"/>
          </a:xfrm>
          <a:prstGeom prst="rect">
            <a:avLst/>
          </a:prstGeom>
          <a:noFill/>
        </p:spPr>
        <p:txBody>
          <a:bodyPr wrap="square" rtlCol="0">
            <a:spAutoFit/>
          </a:bodyPr>
          <a:lstStyle/>
          <a:p>
            <a:r>
              <a:rPr lang="en-US" dirty="0">
                <a:solidFill>
                  <a:prstClr val="white"/>
                </a:solidFill>
              </a:rPr>
              <a:t>47</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13</a:t>
            </a:r>
          </a:p>
        </p:txBody>
      </p:sp>
      <p:sp>
        <p:nvSpPr>
          <p:cNvPr id="34" name="TextBox 33"/>
          <p:cNvSpPr txBox="1"/>
          <p:nvPr/>
        </p:nvSpPr>
        <p:spPr>
          <a:xfrm>
            <a:off x="4648200" y="4648200"/>
            <a:ext cx="533400" cy="1477328"/>
          </a:xfrm>
          <a:prstGeom prst="rect">
            <a:avLst/>
          </a:prstGeom>
          <a:noFill/>
        </p:spPr>
        <p:txBody>
          <a:bodyPr wrap="square" rtlCol="0">
            <a:spAutoFit/>
          </a:bodyPr>
          <a:lstStyle/>
          <a:p>
            <a:r>
              <a:rPr lang="en-US" dirty="0">
                <a:solidFill>
                  <a:prstClr val="white"/>
                </a:solidFill>
              </a:rPr>
              <a:t>63</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7</a:t>
            </a:r>
          </a:p>
        </p:txBody>
      </p:sp>
      <p:sp>
        <p:nvSpPr>
          <p:cNvPr id="35" name="TextBox 34"/>
          <p:cNvSpPr txBox="1"/>
          <p:nvPr/>
        </p:nvSpPr>
        <p:spPr>
          <a:xfrm>
            <a:off x="5979695" y="4538461"/>
            <a:ext cx="573505" cy="1477328"/>
          </a:xfrm>
          <a:prstGeom prst="rect">
            <a:avLst/>
          </a:prstGeom>
          <a:noFill/>
        </p:spPr>
        <p:txBody>
          <a:bodyPr wrap="square" rtlCol="0">
            <a:spAutoFit/>
          </a:bodyPr>
          <a:lstStyle/>
          <a:p>
            <a:r>
              <a:rPr lang="en-US" dirty="0">
                <a:solidFill>
                  <a:prstClr val="white"/>
                </a:solidFill>
              </a:rPr>
              <a:t>57</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9</a:t>
            </a:r>
          </a:p>
        </p:txBody>
      </p:sp>
      <p:sp>
        <p:nvSpPr>
          <p:cNvPr id="36" name="TextBox 35"/>
          <p:cNvSpPr txBox="1"/>
          <p:nvPr/>
        </p:nvSpPr>
        <p:spPr>
          <a:xfrm>
            <a:off x="7162800" y="4495800"/>
            <a:ext cx="609600" cy="1477328"/>
          </a:xfrm>
          <a:prstGeom prst="rect">
            <a:avLst/>
          </a:prstGeom>
          <a:noFill/>
        </p:spPr>
        <p:txBody>
          <a:bodyPr wrap="square" rtlCol="0">
            <a:spAutoFit/>
          </a:bodyPr>
          <a:lstStyle/>
          <a:p>
            <a:r>
              <a:rPr lang="en-US" dirty="0">
                <a:solidFill>
                  <a:prstClr val="white"/>
                </a:solidFill>
              </a:rPr>
              <a:t>66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11</a:t>
            </a:r>
          </a:p>
        </p:txBody>
      </p:sp>
      <p:sp>
        <p:nvSpPr>
          <p:cNvPr id="37" name="TextBox 36"/>
          <p:cNvSpPr txBox="1"/>
          <p:nvPr/>
        </p:nvSpPr>
        <p:spPr>
          <a:xfrm>
            <a:off x="8458200" y="4495800"/>
            <a:ext cx="609600" cy="1477328"/>
          </a:xfrm>
          <a:prstGeom prst="rect">
            <a:avLst/>
          </a:prstGeom>
          <a:noFill/>
        </p:spPr>
        <p:txBody>
          <a:bodyPr wrap="square" rtlCol="0">
            <a:spAutoFit/>
          </a:bodyPr>
          <a:lstStyle/>
          <a:p>
            <a:r>
              <a:rPr lang="en-US" dirty="0">
                <a:solidFill>
                  <a:prstClr val="white"/>
                </a:solidFill>
              </a:rPr>
              <a:t>78</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14</a:t>
            </a:r>
          </a:p>
        </p:txBody>
      </p:sp>
      <p:sp>
        <p:nvSpPr>
          <p:cNvPr id="3" name="Right Arrow 2"/>
          <p:cNvSpPr/>
          <p:nvPr/>
        </p:nvSpPr>
        <p:spPr>
          <a:xfrm rot="1529535">
            <a:off x="2788432" y="5059759"/>
            <a:ext cx="852564"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2041359" y="1544053"/>
            <a:ext cx="461665" cy="3693319"/>
          </a:xfrm>
          <a:prstGeom prst="rect">
            <a:avLst/>
          </a:prstGeom>
          <a:noFill/>
        </p:spPr>
        <p:txBody>
          <a:bodyPr vert="vert270" wrap="square" rtlCol="0">
            <a:spAutoFit/>
          </a:bodyPr>
          <a:lstStyle/>
          <a:p>
            <a:r>
              <a:rPr lang="en-US" dirty="0">
                <a:solidFill>
                  <a:prstClr val="black"/>
                </a:solidFill>
              </a:rPr>
              <a:t>Number of students</a:t>
            </a:r>
          </a:p>
        </p:txBody>
      </p:sp>
      <p:sp>
        <p:nvSpPr>
          <p:cNvPr id="16" name="Rectangle 3"/>
          <p:cNvSpPr txBox="1">
            <a:spLocks/>
          </p:cNvSpPr>
          <p:nvPr/>
        </p:nvSpPr>
        <p:spPr>
          <a:xfrm>
            <a:off x="1952002" y="0"/>
            <a:ext cx="8090357" cy="1066800"/>
          </a:xfrm>
          <a:prstGeom prst="rect">
            <a:avLst/>
          </a:prstGeom>
          <a:noFill/>
          <a:ln>
            <a:noFill/>
          </a:ln>
        </p:spPr>
        <p:txBody>
          <a:bodyPr vert="horz" lIns="91440" tIns="45720" rIns="91440" bIns="45720" rtlCol="0" anchor="ctr">
            <a:normAutofit fontScale="60000" lnSpcReduction="20000"/>
          </a:bodyPr>
          <a:lstStyle>
            <a:lvl1pPr algn="ctr">
              <a:spcBef>
                <a:spcPct val="0"/>
              </a:spcBef>
              <a:buNone/>
              <a:defRPr sz="4400">
                <a:solidFill>
                  <a:schemeClr val="bg1"/>
                </a:solidFill>
                <a:latin typeface="Times New Roman"/>
                <a:ea typeface="+mj-ea"/>
                <a:cs typeface="Times New Roman"/>
              </a:defRPr>
            </a:lvl1pPr>
          </a:lstStyle>
          <a:p>
            <a:r>
              <a:rPr lang="en-US" dirty="0">
                <a:solidFill>
                  <a:sysClr val="windowText" lastClr="000000"/>
                </a:solidFill>
                <a:latin typeface="Calibri Light" panose="020F0302020204030204"/>
              </a:rPr>
              <a:t>Sample Data – SSBD</a:t>
            </a:r>
          </a:p>
          <a:p>
            <a:r>
              <a:rPr lang="en-US" dirty="0">
                <a:solidFill>
                  <a:sysClr val="windowText" lastClr="000000"/>
                </a:solidFill>
                <a:latin typeface="Calibri Light" panose="020F0302020204030204"/>
              </a:rPr>
              <a:t>2007-2011 Risk Status </a:t>
            </a:r>
            <a:r>
              <a:rPr lang="en-US">
                <a:solidFill>
                  <a:sysClr val="windowText" lastClr="000000"/>
                </a:solidFill>
                <a:latin typeface="Calibri Light" panose="020F0302020204030204"/>
              </a:rPr>
              <a:t>for Nominated </a:t>
            </a:r>
            <a:r>
              <a:rPr lang="en-US" dirty="0">
                <a:solidFill>
                  <a:sysClr val="windowText" lastClr="000000"/>
                </a:solidFill>
                <a:latin typeface="Calibri Light" panose="020F0302020204030204"/>
              </a:rPr>
              <a:t>Students</a:t>
            </a:r>
          </a:p>
          <a:p>
            <a:r>
              <a:rPr lang="en-US" dirty="0">
                <a:solidFill>
                  <a:sysClr val="windowText" lastClr="000000"/>
                </a:solidFill>
                <a:latin typeface="Calibri Light" panose="020F0302020204030204"/>
              </a:rPr>
              <a:t>Externalizing</a:t>
            </a:r>
          </a:p>
        </p:txBody>
      </p:sp>
      <p:sp>
        <p:nvSpPr>
          <p:cNvPr id="5" name="TextBox 4"/>
          <p:cNvSpPr txBox="1"/>
          <p:nvPr/>
        </p:nvSpPr>
        <p:spPr>
          <a:xfrm rot="1648849">
            <a:off x="2764391" y="5194001"/>
            <a:ext cx="1134844" cy="369332"/>
          </a:xfrm>
          <a:prstGeom prst="rect">
            <a:avLst/>
          </a:prstGeom>
          <a:noFill/>
        </p:spPr>
        <p:txBody>
          <a:bodyPr wrap="square" rtlCol="0">
            <a:spAutoFit/>
          </a:bodyPr>
          <a:lstStyle/>
          <a:p>
            <a:r>
              <a:rPr lang="en-US" dirty="0">
                <a:solidFill>
                  <a:prstClr val="white"/>
                </a:solidFill>
              </a:rPr>
              <a:t>6.8%</a:t>
            </a:r>
          </a:p>
        </p:txBody>
      </p:sp>
      <p:sp>
        <p:nvSpPr>
          <p:cNvPr id="18" name="Right Arrow 17"/>
          <p:cNvSpPr/>
          <p:nvPr/>
        </p:nvSpPr>
        <p:spPr>
          <a:xfrm rot="1529535">
            <a:off x="3886260" y="5264016"/>
            <a:ext cx="861314" cy="549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rot="1648849">
            <a:off x="3797485" y="5313091"/>
            <a:ext cx="892026" cy="369332"/>
          </a:xfrm>
          <a:prstGeom prst="rect">
            <a:avLst/>
          </a:prstGeom>
          <a:noFill/>
        </p:spPr>
        <p:txBody>
          <a:bodyPr wrap="square" rtlCol="0">
            <a:spAutoFit/>
          </a:bodyPr>
          <a:lstStyle/>
          <a:p>
            <a:r>
              <a:rPr lang="en-US" dirty="0">
                <a:solidFill>
                  <a:prstClr val="white"/>
                </a:solidFill>
              </a:rPr>
              <a:t>1.5%</a:t>
            </a:r>
          </a:p>
        </p:txBody>
      </p:sp>
      <p:sp>
        <p:nvSpPr>
          <p:cNvPr id="20" name="Right Arrow 19"/>
          <p:cNvSpPr/>
          <p:nvPr/>
        </p:nvSpPr>
        <p:spPr>
          <a:xfrm rot="1529535">
            <a:off x="5033735" y="5162156"/>
            <a:ext cx="1143096"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rot="1648849">
            <a:off x="4981803" y="5206755"/>
            <a:ext cx="999902" cy="369332"/>
          </a:xfrm>
          <a:prstGeom prst="rect">
            <a:avLst/>
          </a:prstGeom>
          <a:noFill/>
        </p:spPr>
        <p:txBody>
          <a:bodyPr wrap="square" rtlCol="0">
            <a:spAutoFit/>
          </a:bodyPr>
          <a:lstStyle/>
          <a:p>
            <a:r>
              <a:rPr lang="en-US" dirty="0">
                <a:solidFill>
                  <a:prstClr val="white"/>
                </a:solidFill>
              </a:rPr>
              <a:t>2.17%</a:t>
            </a:r>
          </a:p>
        </p:txBody>
      </p:sp>
      <p:sp>
        <p:nvSpPr>
          <p:cNvPr id="22" name="Right Arrow 21"/>
          <p:cNvSpPr/>
          <p:nvPr/>
        </p:nvSpPr>
        <p:spPr>
          <a:xfrm rot="1529535">
            <a:off x="6318272" y="5141987"/>
            <a:ext cx="1005533"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rot="1648849">
            <a:off x="6255675" y="5232414"/>
            <a:ext cx="1070227" cy="369332"/>
          </a:xfrm>
          <a:prstGeom prst="rect">
            <a:avLst/>
          </a:prstGeom>
          <a:noFill/>
        </p:spPr>
        <p:txBody>
          <a:bodyPr wrap="square" rtlCol="0">
            <a:spAutoFit/>
          </a:bodyPr>
          <a:lstStyle/>
          <a:p>
            <a:r>
              <a:rPr lang="en-US" dirty="0">
                <a:solidFill>
                  <a:prstClr val="white"/>
                </a:solidFill>
              </a:rPr>
              <a:t>2.41%</a:t>
            </a:r>
          </a:p>
        </p:txBody>
      </p:sp>
      <p:sp>
        <p:nvSpPr>
          <p:cNvPr id="24" name="Right Arrow 23"/>
          <p:cNvSpPr/>
          <p:nvPr/>
        </p:nvSpPr>
        <p:spPr>
          <a:xfrm rot="1529535">
            <a:off x="7538233" y="5022581"/>
            <a:ext cx="989884"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Box 24"/>
          <p:cNvSpPr txBox="1"/>
          <p:nvPr/>
        </p:nvSpPr>
        <p:spPr>
          <a:xfrm rot="1648849">
            <a:off x="7475821" y="5112504"/>
            <a:ext cx="1053448" cy="369332"/>
          </a:xfrm>
          <a:prstGeom prst="rect">
            <a:avLst/>
          </a:prstGeom>
          <a:noFill/>
        </p:spPr>
        <p:txBody>
          <a:bodyPr wrap="square" rtlCol="0">
            <a:spAutoFit/>
          </a:bodyPr>
          <a:lstStyle/>
          <a:p>
            <a:r>
              <a:rPr lang="en-US" dirty="0">
                <a:solidFill>
                  <a:prstClr val="white"/>
                </a:solidFill>
              </a:rPr>
              <a:t>2.61%</a:t>
            </a:r>
          </a:p>
        </p:txBody>
      </p:sp>
    </p:spTree>
    <p:extLst>
      <p:ext uri="{BB962C8B-B14F-4D97-AF65-F5344CB8AC3E}">
        <p14:creationId xmlns:p14="http://schemas.microsoft.com/office/powerpoint/2010/main" val="996688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9874" name="Object 3"/>
          <p:cNvGraphicFramePr>
            <a:graphicFrameLocks noGrp="1" noChangeAspect="1"/>
          </p:cNvGraphicFramePr>
          <p:nvPr>
            <p:ph sz="quarter" idx="4294967295"/>
          </p:nvPr>
        </p:nvGraphicFramePr>
        <p:xfrm>
          <a:off x="2209800" y="971998"/>
          <a:ext cx="7887870" cy="5352602"/>
        </p:xfrm>
        <a:graphic>
          <a:graphicData uri="http://schemas.openxmlformats.org/presentationml/2006/ole">
            <mc:AlternateContent xmlns:mc="http://schemas.openxmlformats.org/markup-compatibility/2006">
              <mc:Choice xmlns:v="urn:schemas-microsoft-com:vml" Requires="v">
                <p:oleObj name="Worksheet" r:id="rId3" imgW="8677249" imgH="5886442" progId="Excel.Sheet.8">
                  <p:embed/>
                </p:oleObj>
              </mc:Choice>
              <mc:Fallback>
                <p:oleObj name="Worksheet" r:id="rId3" imgW="8677249" imgH="5886442" progId="Excel.Sheet.8">
                  <p:embed/>
                  <p:pic>
                    <p:nvPicPr>
                      <p:cNvPr id="79874" name="Object 3"/>
                      <p:cNvPicPr>
                        <a:picLocks noGrp="1" noChangeAspect="1" noChangeArrowheads="1"/>
                      </p:cNvPicPr>
                      <p:nvPr/>
                    </p:nvPicPr>
                    <p:blipFill>
                      <a:blip r:embed="rId4"/>
                      <a:srcRect/>
                      <a:stretch>
                        <a:fillRect/>
                      </a:stretch>
                    </p:blipFill>
                    <p:spPr bwMode="auto">
                      <a:xfrm>
                        <a:off x="2209800" y="971998"/>
                        <a:ext cx="7887870" cy="5352602"/>
                      </a:xfrm>
                      <a:prstGeom prst="rect">
                        <a:avLst/>
                      </a:prstGeom>
                      <a:noFill/>
                      <a:ln>
                        <a:noFill/>
                      </a:ln>
                    </p:spPr>
                  </p:pic>
                </p:oleObj>
              </mc:Fallback>
            </mc:AlternateContent>
          </a:graphicData>
        </a:graphic>
      </p:graphicFrame>
      <p:sp>
        <p:nvSpPr>
          <p:cNvPr id="79902" name="TextBox 30"/>
          <p:cNvSpPr txBox="1">
            <a:spLocks noChangeArrowheads="1"/>
          </p:cNvSpPr>
          <p:nvPr/>
        </p:nvSpPr>
        <p:spPr bwMode="auto">
          <a:xfrm>
            <a:off x="2514600" y="6248400"/>
            <a:ext cx="693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400" dirty="0">
                <a:solidFill>
                  <a:prstClr val="black"/>
                </a:solidFill>
                <a:latin typeface="Calibri" panose="020F0502020204030204"/>
              </a:rPr>
              <a:t>Note. The numbers represent totals for the students for whom the SSBD was completed. </a:t>
            </a:r>
          </a:p>
        </p:txBody>
      </p:sp>
      <p:sp>
        <p:nvSpPr>
          <p:cNvPr id="2" name="TextBox 1"/>
          <p:cNvSpPr txBox="1"/>
          <p:nvPr/>
        </p:nvSpPr>
        <p:spPr>
          <a:xfrm>
            <a:off x="3200400" y="4248598"/>
            <a:ext cx="609600" cy="1477328"/>
          </a:xfrm>
          <a:prstGeom prst="rect">
            <a:avLst/>
          </a:prstGeom>
          <a:noFill/>
        </p:spPr>
        <p:txBody>
          <a:bodyPr wrap="square" rtlCol="0">
            <a:spAutoFit/>
          </a:bodyPr>
          <a:lstStyle/>
          <a:p>
            <a:r>
              <a:rPr lang="en-US" dirty="0">
                <a:solidFill>
                  <a:prstClr val="white"/>
                </a:solidFill>
              </a:rPr>
              <a:t>46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17</a:t>
            </a:r>
          </a:p>
        </p:txBody>
      </p:sp>
      <p:sp>
        <p:nvSpPr>
          <p:cNvPr id="34" name="TextBox 33"/>
          <p:cNvSpPr txBox="1"/>
          <p:nvPr/>
        </p:nvSpPr>
        <p:spPr>
          <a:xfrm>
            <a:off x="4419600" y="4477199"/>
            <a:ext cx="602352" cy="1200329"/>
          </a:xfrm>
          <a:prstGeom prst="rect">
            <a:avLst/>
          </a:prstGeom>
          <a:noFill/>
        </p:spPr>
        <p:txBody>
          <a:bodyPr wrap="square" rtlCol="0">
            <a:spAutoFit/>
          </a:bodyPr>
          <a:lstStyle/>
          <a:p>
            <a:r>
              <a:rPr lang="en-US" dirty="0">
                <a:solidFill>
                  <a:prstClr val="white"/>
                </a:solidFill>
              </a:rPr>
              <a:t>55</a:t>
            </a:r>
          </a:p>
          <a:p>
            <a:endParaRPr lang="en-US" dirty="0">
              <a:solidFill>
                <a:prstClr val="black"/>
              </a:solidFill>
            </a:endParaRPr>
          </a:p>
          <a:p>
            <a:endParaRPr lang="en-US" dirty="0">
              <a:solidFill>
                <a:prstClr val="black"/>
              </a:solidFill>
            </a:endParaRPr>
          </a:p>
          <a:p>
            <a:r>
              <a:rPr lang="en-US" dirty="0">
                <a:solidFill>
                  <a:prstClr val="black"/>
                </a:solidFill>
              </a:rPr>
              <a:t>13</a:t>
            </a:r>
          </a:p>
        </p:txBody>
      </p:sp>
      <p:sp>
        <p:nvSpPr>
          <p:cNvPr id="35" name="TextBox 34"/>
          <p:cNvSpPr txBox="1"/>
          <p:nvPr/>
        </p:nvSpPr>
        <p:spPr>
          <a:xfrm>
            <a:off x="5562600" y="4447670"/>
            <a:ext cx="533400" cy="1477328"/>
          </a:xfrm>
          <a:prstGeom prst="rect">
            <a:avLst/>
          </a:prstGeom>
          <a:noFill/>
        </p:spPr>
        <p:txBody>
          <a:bodyPr wrap="square" rtlCol="0">
            <a:spAutoFit/>
          </a:bodyPr>
          <a:lstStyle/>
          <a:p>
            <a:r>
              <a:rPr lang="en-US" dirty="0">
                <a:solidFill>
                  <a:prstClr val="white"/>
                </a:solidFill>
              </a:rPr>
              <a:t>60</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 6</a:t>
            </a:r>
          </a:p>
        </p:txBody>
      </p:sp>
      <p:sp>
        <p:nvSpPr>
          <p:cNvPr id="36" name="TextBox 35"/>
          <p:cNvSpPr txBox="1"/>
          <p:nvPr/>
        </p:nvSpPr>
        <p:spPr>
          <a:xfrm>
            <a:off x="6781800" y="4371470"/>
            <a:ext cx="533400" cy="1477328"/>
          </a:xfrm>
          <a:prstGeom prst="rect">
            <a:avLst/>
          </a:prstGeom>
          <a:noFill/>
        </p:spPr>
        <p:txBody>
          <a:bodyPr wrap="square" rtlCol="0">
            <a:spAutoFit/>
          </a:bodyPr>
          <a:lstStyle/>
          <a:p>
            <a:r>
              <a:rPr lang="en-US" dirty="0">
                <a:solidFill>
                  <a:prstClr val="white"/>
                </a:solidFill>
              </a:rPr>
              <a:t>66</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12</a:t>
            </a:r>
          </a:p>
        </p:txBody>
      </p:sp>
      <p:sp>
        <p:nvSpPr>
          <p:cNvPr id="37" name="TextBox 36"/>
          <p:cNvSpPr txBox="1"/>
          <p:nvPr/>
        </p:nvSpPr>
        <p:spPr>
          <a:xfrm>
            <a:off x="7924800" y="4357988"/>
            <a:ext cx="609600" cy="1477328"/>
          </a:xfrm>
          <a:prstGeom prst="rect">
            <a:avLst/>
          </a:prstGeom>
          <a:noFill/>
        </p:spPr>
        <p:txBody>
          <a:bodyPr wrap="square" rtlCol="0">
            <a:spAutoFit/>
          </a:bodyPr>
          <a:lstStyle/>
          <a:p>
            <a:r>
              <a:rPr lang="en-US" dirty="0">
                <a:solidFill>
                  <a:prstClr val="white"/>
                </a:solidFill>
              </a:rPr>
              <a:t>78</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12</a:t>
            </a:r>
          </a:p>
        </p:txBody>
      </p:sp>
      <p:sp>
        <p:nvSpPr>
          <p:cNvPr id="3" name="Right Arrow 2"/>
          <p:cNvSpPr/>
          <p:nvPr/>
        </p:nvSpPr>
        <p:spPr>
          <a:xfrm rot="1529535">
            <a:off x="2597145" y="4925149"/>
            <a:ext cx="792532"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TextBox 3"/>
          <p:cNvSpPr txBox="1"/>
          <p:nvPr/>
        </p:nvSpPr>
        <p:spPr>
          <a:xfrm>
            <a:off x="2007514" y="1752601"/>
            <a:ext cx="461665" cy="3693319"/>
          </a:xfrm>
          <a:prstGeom prst="rect">
            <a:avLst/>
          </a:prstGeom>
          <a:noFill/>
        </p:spPr>
        <p:txBody>
          <a:bodyPr vert="vert270" wrap="square" rtlCol="0">
            <a:spAutoFit/>
          </a:bodyPr>
          <a:lstStyle/>
          <a:p>
            <a:r>
              <a:rPr lang="en-US" dirty="0">
                <a:solidFill>
                  <a:prstClr val="black"/>
                </a:solidFill>
              </a:rPr>
              <a:t>Number of students</a:t>
            </a:r>
          </a:p>
        </p:txBody>
      </p:sp>
      <p:sp>
        <p:nvSpPr>
          <p:cNvPr id="16" name="Rectangle 3"/>
          <p:cNvSpPr txBox="1">
            <a:spLocks/>
          </p:cNvSpPr>
          <p:nvPr/>
        </p:nvSpPr>
        <p:spPr>
          <a:xfrm>
            <a:off x="2057400" y="76200"/>
            <a:ext cx="8001000" cy="1066800"/>
          </a:xfrm>
          <a:prstGeom prst="rect">
            <a:avLst/>
          </a:prstGeom>
          <a:noFill/>
          <a:ln>
            <a:noFill/>
          </a:ln>
        </p:spPr>
        <p:txBody>
          <a:bodyPr vert="horz" lIns="91440" tIns="45720" rIns="91440" bIns="45720" rtlCol="0" anchor="ctr">
            <a:normAutofit fontScale="60000" lnSpcReduction="20000"/>
          </a:bodyPr>
          <a:lstStyle>
            <a:defPPr>
              <a:defRPr lang="en-US"/>
            </a:defPPr>
            <a:lvl1pPr algn="ctr">
              <a:spcBef>
                <a:spcPct val="0"/>
              </a:spcBef>
              <a:buNone/>
              <a:defRPr sz="4400">
                <a:solidFill>
                  <a:schemeClr val="bg1"/>
                </a:solidFill>
                <a:latin typeface="Times New Roman"/>
                <a:ea typeface="+mj-ea"/>
                <a:cs typeface="Times New Roman"/>
              </a:defRPr>
            </a:lvl1pPr>
          </a:lstStyle>
          <a:p>
            <a:r>
              <a:rPr lang="en-US" dirty="0">
                <a:solidFill>
                  <a:sysClr val="windowText" lastClr="000000"/>
                </a:solidFill>
                <a:latin typeface="Calibri Light" panose="020F0302020204030204"/>
              </a:rPr>
              <a:t>Sample Data – SSBD</a:t>
            </a:r>
          </a:p>
          <a:p>
            <a:r>
              <a:rPr lang="en-US" dirty="0">
                <a:solidFill>
                  <a:sysClr val="windowText" lastClr="000000"/>
                </a:solidFill>
                <a:latin typeface="Calibri Light" panose="020F0302020204030204"/>
              </a:rPr>
              <a:t>2007-2011 Risk Status for Nominated Students</a:t>
            </a:r>
          </a:p>
          <a:p>
            <a:r>
              <a:rPr lang="en-US" dirty="0">
                <a:solidFill>
                  <a:sysClr val="windowText" lastClr="000000"/>
                </a:solidFill>
                <a:latin typeface="Calibri Light" panose="020F0302020204030204"/>
              </a:rPr>
              <a:t>Internalizing</a:t>
            </a:r>
          </a:p>
        </p:txBody>
      </p:sp>
      <p:sp>
        <p:nvSpPr>
          <p:cNvPr id="5" name="TextBox 4"/>
          <p:cNvSpPr txBox="1"/>
          <p:nvPr/>
        </p:nvSpPr>
        <p:spPr>
          <a:xfrm rot="1648849">
            <a:off x="2551388" y="5035414"/>
            <a:ext cx="858387" cy="369332"/>
          </a:xfrm>
          <a:prstGeom prst="rect">
            <a:avLst/>
          </a:prstGeom>
          <a:noFill/>
        </p:spPr>
        <p:txBody>
          <a:bodyPr wrap="square" rtlCol="0">
            <a:spAutoFit/>
          </a:bodyPr>
          <a:lstStyle/>
          <a:p>
            <a:r>
              <a:rPr lang="en-US" dirty="0">
                <a:solidFill>
                  <a:prstClr val="white"/>
                </a:solidFill>
              </a:rPr>
              <a:t>4.4%</a:t>
            </a:r>
          </a:p>
        </p:txBody>
      </p:sp>
      <p:sp>
        <p:nvSpPr>
          <p:cNvPr id="18" name="Right Arrow 17"/>
          <p:cNvSpPr/>
          <p:nvPr/>
        </p:nvSpPr>
        <p:spPr>
          <a:xfrm rot="1529535">
            <a:off x="3581007" y="4897344"/>
            <a:ext cx="930977"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TextBox 18"/>
          <p:cNvSpPr txBox="1"/>
          <p:nvPr/>
        </p:nvSpPr>
        <p:spPr>
          <a:xfrm rot="1648849">
            <a:off x="3527696" y="5017658"/>
            <a:ext cx="1111693" cy="369332"/>
          </a:xfrm>
          <a:prstGeom prst="rect">
            <a:avLst/>
          </a:prstGeom>
          <a:noFill/>
        </p:spPr>
        <p:txBody>
          <a:bodyPr wrap="square" rtlCol="0">
            <a:spAutoFit/>
          </a:bodyPr>
          <a:lstStyle/>
          <a:p>
            <a:r>
              <a:rPr lang="en-US" dirty="0">
                <a:solidFill>
                  <a:prstClr val="white"/>
                </a:solidFill>
              </a:rPr>
              <a:t>2.78%</a:t>
            </a:r>
          </a:p>
        </p:txBody>
      </p:sp>
      <p:sp>
        <p:nvSpPr>
          <p:cNvPr id="20" name="Right Arrow 19"/>
          <p:cNvSpPr/>
          <p:nvPr/>
        </p:nvSpPr>
        <p:spPr>
          <a:xfrm rot="1529535">
            <a:off x="4815024" y="5055947"/>
            <a:ext cx="939942"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rot="1648849">
            <a:off x="4747404" y="5167974"/>
            <a:ext cx="1102666" cy="369332"/>
          </a:xfrm>
          <a:prstGeom prst="rect">
            <a:avLst/>
          </a:prstGeom>
          <a:noFill/>
        </p:spPr>
        <p:txBody>
          <a:bodyPr wrap="square" rtlCol="0">
            <a:spAutoFit/>
          </a:bodyPr>
          <a:lstStyle/>
          <a:p>
            <a:r>
              <a:rPr lang="en-US" dirty="0">
                <a:solidFill>
                  <a:prstClr val="white"/>
                </a:solidFill>
              </a:rPr>
              <a:t>1.44%</a:t>
            </a:r>
          </a:p>
        </p:txBody>
      </p:sp>
      <p:sp>
        <p:nvSpPr>
          <p:cNvPr id="22" name="Right Arrow 21"/>
          <p:cNvSpPr/>
          <p:nvPr/>
        </p:nvSpPr>
        <p:spPr>
          <a:xfrm rot="1529535">
            <a:off x="6043476" y="5094691"/>
            <a:ext cx="910301"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TextBox 22"/>
          <p:cNvSpPr txBox="1"/>
          <p:nvPr/>
        </p:nvSpPr>
        <p:spPr>
          <a:xfrm rot="1648849">
            <a:off x="6039380" y="5258184"/>
            <a:ext cx="1163383" cy="369332"/>
          </a:xfrm>
          <a:prstGeom prst="rect">
            <a:avLst/>
          </a:prstGeom>
          <a:noFill/>
        </p:spPr>
        <p:txBody>
          <a:bodyPr wrap="square" rtlCol="0">
            <a:spAutoFit/>
          </a:bodyPr>
          <a:lstStyle/>
          <a:p>
            <a:r>
              <a:rPr lang="en-US" dirty="0">
                <a:solidFill>
                  <a:prstClr val="white"/>
                </a:solidFill>
              </a:rPr>
              <a:t>2.63%</a:t>
            </a:r>
          </a:p>
        </p:txBody>
      </p:sp>
      <p:sp>
        <p:nvSpPr>
          <p:cNvPr id="24" name="Right Arrow 23"/>
          <p:cNvSpPr/>
          <p:nvPr/>
        </p:nvSpPr>
        <p:spPr>
          <a:xfrm rot="1529535">
            <a:off x="7177157" y="5115343"/>
            <a:ext cx="920097" cy="5628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TextBox 24"/>
          <p:cNvSpPr txBox="1"/>
          <p:nvPr/>
        </p:nvSpPr>
        <p:spPr>
          <a:xfrm rot="1648849">
            <a:off x="7182219" y="5221226"/>
            <a:ext cx="1045524" cy="369332"/>
          </a:xfrm>
          <a:prstGeom prst="rect">
            <a:avLst/>
          </a:prstGeom>
          <a:noFill/>
        </p:spPr>
        <p:txBody>
          <a:bodyPr wrap="square" rtlCol="0">
            <a:spAutoFit/>
          </a:bodyPr>
          <a:lstStyle/>
          <a:p>
            <a:r>
              <a:rPr lang="en-US" dirty="0">
                <a:solidFill>
                  <a:prstClr val="white"/>
                </a:solidFill>
              </a:rPr>
              <a:t>2.24%</a:t>
            </a:r>
          </a:p>
        </p:txBody>
      </p:sp>
    </p:spTree>
    <p:extLst>
      <p:ext uri="{BB962C8B-B14F-4D97-AF65-F5344CB8AC3E}">
        <p14:creationId xmlns:p14="http://schemas.microsoft.com/office/powerpoint/2010/main" val="1320747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Reviewing Resources to Support Systematic Screening</a:t>
            </a:r>
          </a:p>
          <a:p>
            <a:r>
              <a:rPr lang="en-US" dirty="0"/>
              <a:t>Planning for Next Steps</a:t>
            </a:r>
          </a:p>
          <a:p>
            <a:endParaRPr lang="en-US" dirty="0"/>
          </a:p>
        </p:txBody>
      </p:sp>
    </p:spTree>
    <p:extLst>
      <p:ext uri="{BB962C8B-B14F-4D97-AF65-F5344CB8AC3E}">
        <p14:creationId xmlns:p14="http://schemas.microsoft.com/office/powerpoint/2010/main" val="3065412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097" name="Group 41"/>
          <p:cNvGraphicFramePr>
            <a:graphicFrameLocks noGrp="1"/>
          </p:cNvGraphicFramePr>
          <p:nvPr/>
        </p:nvGraphicFramePr>
        <p:xfrm>
          <a:off x="1828802" y="1676400"/>
          <a:ext cx="8534399" cy="4648201"/>
        </p:xfrm>
        <a:graphic>
          <a:graphicData uri="http://schemas.openxmlformats.org/drawingml/2006/table">
            <a:tbl>
              <a:tblPr>
                <a:tableStyleId>{C4B1156A-380E-4F78-BDF5-A606A8083BF9}</a:tableStyleId>
              </a:tblPr>
              <a:tblGrid>
                <a:gridCol w="1103842">
                  <a:extLst>
                    <a:ext uri="{9D8B030D-6E8A-4147-A177-3AD203B41FA5}">
                      <a16:colId xmlns:a16="http://schemas.microsoft.com/office/drawing/2014/main" val="20000"/>
                    </a:ext>
                  </a:extLst>
                </a:gridCol>
                <a:gridCol w="1397211">
                  <a:extLst>
                    <a:ext uri="{9D8B030D-6E8A-4147-A177-3AD203B41FA5}">
                      <a16:colId xmlns:a16="http://schemas.microsoft.com/office/drawing/2014/main" val="20001"/>
                    </a:ext>
                  </a:extLst>
                </a:gridCol>
                <a:gridCol w="1398693">
                  <a:extLst>
                    <a:ext uri="{9D8B030D-6E8A-4147-A177-3AD203B41FA5}">
                      <a16:colId xmlns:a16="http://schemas.microsoft.com/office/drawing/2014/main" val="20002"/>
                    </a:ext>
                  </a:extLst>
                </a:gridCol>
                <a:gridCol w="1471296">
                  <a:extLst>
                    <a:ext uri="{9D8B030D-6E8A-4147-A177-3AD203B41FA5}">
                      <a16:colId xmlns:a16="http://schemas.microsoft.com/office/drawing/2014/main" val="20003"/>
                    </a:ext>
                  </a:extLst>
                </a:gridCol>
                <a:gridCol w="1543896">
                  <a:extLst>
                    <a:ext uri="{9D8B030D-6E8A-4147-A177-3AD203B41FA5}">
                      <a16:colId xmlns:a16="http://schemas.microsoft.com/office/drawing/2014/main" val="20004"/>
                    </a:ext>
                  </a:extLst>
                </a:gridCol>
                <a:gridCol w="1619461">
                  <a:extLst>
                    <a:ext uri="{9D8B030D-6E8A-4147-A177-3AD203B41FA5}">
                      <a16:colId xmlns:a16="http://schemas.microsoft.com/office/drawing/2014/main" val="20005"/>
                    </a:ext>
                  </a:extLst>
                </a:gridCol>
              </a:tblGrid>
              <a:tr h="1663306">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solidFill>
                            <a:schemeClr val="tx1"/>
                          </a:solidFill>
                          <a:effectLst/>
                          <a:latin typeface="+mn-lt"/>
                        </a:rPr>
                        <a:t>Grade Level</a:t>
                      </a:r>
                      <a:endParaRPr kumimoji="0" lang="en-US" sz="19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a:ln>
                            <a:noFill/>
                          </a:ln>
                          <a:solidFill>
                            <a:schemeClr val="tx1"/>
                          </a:solidFill>
                          <a:effectLst/>
                          <a:latin typeface="+mn-lt"/>
                        </a:rPr>
                        <a:t>Total Number </a:t>
                      </a:r>
                      <a:r>
                        <a:rPr kumimoji="0" lang="en-US" sz="1900" b="1" u="none" strike="noStrike" cap="none" normalizeH="0" baseline="0" dirty="0">
                          <a:ln>
                            <a:noFill/>
                          </a:ln>
                          <a:solidFill>
                            <a:schemeClr val="tx1"/>
                          </a:solidFill>
                          <a:effectLst/>
                          <a:latin typeface="+mn-lt"/>
                        </a:rPr>
                        <a:t>of Students Screened</a:t>
                      </a:r>
                      <a:endParaRPr kumimoji="0" lang="en-US" sz="19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a:ln>
                            <a:noFill/>
                          </a:ln>
                          <a:solidFill>
                            <a:schemeClr val="tx1"/>
                          </a:solidFill>
                          <a:effectLst/>
                          <a:latin typeface="+mn-lt"/>
                        </a:rPr>
                        <a:t>Students Nominated</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Students</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w/ Critical Need</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Critical Internalizing</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800" b="1" u="none" strike="noStrike" cap="none" normalizeH="0" baseline="0" dirty="0">
                          <a:ln>
                            <a:noFill/>
                          </a:ln>
                          <a:solidFill>
                            <a:schemeClr val="tx1"/>
                          </a:solidFill>
                          <a:effectLst/>
                          <a:latin typeface="+mn-lt"/>
                        </a:rPr>
                        <a:t>Critical Externalizing</a:t>
                      </a:r>
                      <a:endParaRPr kumimoji="0" lang="en-US" sz="1800" b="1" i="0" u="none" strike="noStrike" cap="none" normalizeH="0" baseline="0" dirty="0">
                        <a:ln>
                          <a:noFill/>
                        </a:ln>
                        <a:solidFill>
                          <a:schemeClr val="tx1"/>
                        </a:solidFill>
                        <a:effectLst/>
                        <a:latin typeface="+mn-lt"/>
                      </a:endParaRPr>
                    </a:p>
                  </a:txBody>
                  <a:tcPr marT="45727" marB="45727"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0000"/>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K</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72</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*5</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4</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(5.56%)</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(1.39%)</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(4.17%)</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r>
                        <a:rPr kumimoji="0" lang="en-US" sz="2000" b="1" u="none" strike="noStrike" cap="none" normalizeH="0" baseline="30000" dirty="0">
                          <a:ln>
                            <a:noFill/>
                          </a:ln>
                          <a:effectLst/>
                          <a:latin typeface="+mn-lt"/>
                        </a:rPr>
                        <a:t>st</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66</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*9E/ 8I</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(1.54%)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0</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(0.00%)</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(1.54%)</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94965">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a:t>
                      </a:r>
                      <a:r>
                        <a:rPr kumimoji="0" lang="en-US" sz="2000" b="1" u="none" strike="noStrike" cap="none" normalizeH="0" baseline="30000" dirty="0">
                          <a:ln>
                            <a:noFill/>
                          </a:ln>
                          <a:effectLst/>
                          <a:latin typeface="+mn-lt"/>
                        </a:rPr>
                        <a:t>nd</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60</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1900" b="1" u="none" strike="noStrike" cap="none" normalizeH="0" baseline="0" dirty="0">
                          <a:ln>
                            <a:noFill/>
                          </a:ln>
                          <a:effectLst/>
                          <a:latin typeface="+mn-lt"/>
                        </a:rPr>
                        <a:t>*10</a:t>
                      </a:r>
                      <a:endParaRPr kumimoji="0" lang="en-US" sz="19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18</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(5.00%)</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2</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(3.33%)</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000" b="1" u="none" strike="noStrike" cap="none" normalizeH="0" baseline="0" dirty="0">
                          <a:ln>
                            <a:noFill/>
                          </a:ln>
                          <a:effectLst/>
                          <a:latin typeface="+mn-lt"/>
                        </a:rPr>
                        <a:t>(1.67%)</a:t>
                      </a:r>
                      <a:endParaRPr kumimoji="0" lang="en-US" sz="2000" b="1" i="0" u="none" strike="noStrike" cap="none" normalizeH="0" baseline="0" dirty="0">
                        <a:ln>
                          <a:noFill/>
                        </a:ln>
                        <a:solidFill>
                          <a:schemeClr val="tx1"/>
                        </a:solidFill>
                        <a:effectLst/>
                        <a:latin typeface="+mn-lt"/>
                      </a:endParaRPr>
                    </a:p>
                  </a:txBody>
                  <a:tcPr marT="45727" marB="4572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80935" name="Text Box 47"/>
          <p:cNvSpPr txBox="1">
            <a:spLocks noChangeArrowheads="1"/>
          </p:cNvSpPr>
          <p:nvPr/>
        </p:nvSpPr>
        <p:spPr bwMode="auto">
          <a:xfrm>
            <a:off x="2362200" y="6446838"/>
            <a:ext cx="7924800" cy="26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5000"/>
              </a:lnSpc>
              <a:spcBef>
                <a:spcPct val="50000"/>
              </a:spcBef>
            </a:pPr>
            <a:r>
              <a:rPr lang="en-US" dirty="0">
                <a:solidFill>
                  <a:prstClr val="black"/>
                </a:solidFill>
                <a:latin typeface="Calibri" pitchFamily="34" charset="0"/>
              </a:rPr>
              <a:t>* Students missing</a:t>
            </a:r>
          </a:p>
        </p:txBody>
      </p:sp>
      <p:sp>
        <p:nvSpPr>
          <p:cNvPr id="6" name="Title 1"/>
          <p:cNvSpPr txBox="1">
            <a:spLocks/>
          </p:cNvSpPr>
          <p:nvPr/>
        </p:nvSpPr>
        <p:spPr bwMode="auto">
          <a:xfrm>
            <a:off x="1828800" y="76201"/>
            <a:ext cx="8534400" cy="1331913"/>
          </a:xfrm>
          <a:prstGeom prst="rect">
            <a:avLst/>
          </a:prstGeom>
          <a:noFill/>
          <a:ln>
            <a:noFill/>
          </a:ln>
        </p:spPr>
        <p:txBody>
          <a:bodyPr vert="horz" lIns="91440" tIns="45720" rIns="91440" bIns="45720" rtlCol="0" anchor="ctr">
            <a:noAutofit/>
          </a:bodyPr>
          <a:lstStyle>
            <a:defPPr>
              <a:defRPr lang="en-US"/>
            </a:defPPr>
            <a:lvl1pPr algn="ctr">
              <a:spcBef>
                <a:spcPct val="0"/>
              </a:spcBef>
              <a:buNone/>
              <a:defRPr sz="4400">
                <a:solidFill>
                  <a:schemeClr val="bg1"/>
                </a:solidFill>
                <a:latin typeface="Times New Roman"/>
                <a:ea typeface="+mj-ea"/>
                <a:cs typeface="Times New Roman"/>
              </a:defRPr>
            </a:lvl1pPr>
          </a:lstStyle>
          <a:p>
            <a:r>
              <a:rPr lang="en-US" sz="2800" dirty="0">
                <a:solidFill>
                  <a:sysClr val="windowText" lastClr="000000"/>
                </a:solidFill>
                <a:latin typeface="Calibri Light" panose="020F0302020204030204"/>
              </a:rPr>
              <a:t>SAMPLE DATA: SSBD </a:t>
            </a:r>
          </a:p>
          <a:p>
            <a:r>
              <a:rPr lang="en-US" sz="2800" dirty="0">
                <a:solidFill>
                  <a:sysClr val="windowText" lastClr="000000"/>
                </a:solidFill>
                <a:latin typeface="Calibri Light" panose="020F0302020204030204"/>
              </a:rPr>
              <a:t>WINTER 2009-2010</a:t>
            </a:r>
          </a:p>
          <a:p>
            <a:r>
              <a:rPr lang="en-US" sz="2800" dirty="0">
                <a:solidFill>
                  <a:sysClr val="windowText" lastClr="000000"/>
                </a:solidFill>
                <a:latin typeface="Calibri Light" panose="020F0302020204030204"/>
              </a:rPr>
              <a:t>CRITICAL NEED COMPARISON BY GRADE LEVEL</a:t>
            </a:r>
          </a:p>
        </p:txBody>
      </p:sp>
    </p:spTree>
    <p:extLst>
      <p:ext uri="{BB962C8B-B14F-4D97-AF65-F5344CB8AC3E}">
        <p14:creationId xmlns:p14="http://schemas.microsoft.com/office/powerpoint/2010/main" val="997981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93675" y="1022397"/>
            <a:ext cx="3480495" cy="1411367"/>
          </a:xfrm>
        </p:spPr>
        <p:txBody>
          <a:bodyPr anchor="ctr">
            <a:noAutofit/>
          </a:bodyPr>
          <a:lstStyle/>
          <a:p>
            <a:pPr algn="ctr"/>
            <a:r>
              <a:rPr lang="en-US" sz="3600" dirty="0"/>
              <a:t>Student Risk Screening Scale for Internalizing and Externalizing </a:t>
            </a:r>
          </a:p>
        </p:txBody>
      </p:sp>
      <p:sp>
        <p:nvSpPr>
          <p:cNvPr id="5" name="Content Placeholder 4"/>
          <p:cNvSpPr>
            <a:spLocks noGrp="1"/>
          </p:cNvSpPr>
          <p:nvPr>
            <p:ph idx="1"/>
          </p:nvPr>
        </p:nvSpPr>
        <p:spPr>
          <a:xfrm>
            <a:off x="6432209" y="1017193"/>
            <a:ext cx="3092054" cy="5105952"/>
          </a:xfrm>
          <a:noFill/>
          <a:ln>
            <a:noFill/>
          </a:ln>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lgn="ctr">
              <a:buNone/>
            </a:pPr>
            <a:r>
              <a:rPr lang="en-US" sz="2400" dirty="0"/>
              <a:t>Available on ci3t.org </a:t>
            </a:r>
          </a:p>
          <a:p>
            <a:pPr marL="0" indent="0" algn="ctr">
              <a:buNone/>
            </a:pPr>
            <a:r>
              <a:rPr lang="en-US" sz="2000" dirty="0"/>
              <a:t>(SRSS-IE; Drummond, 1994 and Lane &amp; Menzies, 2009)</a:t>
            </a:r>
          </a:p>
        </p:txBody>
      </p:sp>
      <p:pic>
        <p:nvPicPr>
          <p:cNvPr id="7" name="Picture 1"/>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2482619" y="3379467"/>
            <a:ext cx="2863932" cy="316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07242" y="1407442"/>
            <a:ext cx="4267200" cy="2013189"/>
          </a:xfrm>
          <a:prstGeom prst="rect">
            <a:avLst/>
          </a:prstGeom>
        </p:spPr>
      </p:pic>
    </p:spTree>
    <p:extLst>
      <p:ext uri="{BB962C8B-B14F-4D97-AF65-F5344CB8AC3E}">
        <p14:creationId xmlns:p14="http://schemas.microsoft.com/office/powerpoint/2010/main" val="37133323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r>
              <a:rPr lang="en-US" altLang="en-US" sz="3600" dirty="0"/>
              <a:t>Student Risk Screening Scale for Internalizing and Externalizing (SRSS-IE; Drummond, 1994; Lane &amp; Menzies, 2009) for Elementary Schools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19" y="142481"/>
            <a:ext cx="9039204" cy="1325563"/>
          </a:xfrm>
        </p:spPr>
        <p:txBody>
          <a:bodyPr>
            <a:normAutofit fontScale="90000"/>
          </a:bodyPr>
          <a:lstStyle/>
          <a:p>
            <a:pPr algn="ctr"/>
            <a:r>
              <a:rPr lang="en-US" altLang="en-US" sz="3600" dirty="0"/>
              <a:t>Student Risk Screening Scale for Internalizing and Externalizing (SRSS-IE; Drummond, 1994; Lane &amp; Menzies, 2009)</a:t>
            </a:r>
            <a:endParaRPr lang="en-US" sz="3600" dirty="0"/>
          </a:p>
        </p:txBody>
      </p:sp>
      <p:pic>
        <p:nvPicPr>
          <p:cNvPr id="4" name="Picture 3" title="SRSS-IE spreadsheet for MS H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9310" y="1588512"/>
            <a:ext cx="10305661" cy="47845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6148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dirty="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dirty="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Elementary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dirty="0">
                          <a:solidFill>
                            <a:schemeClr val="bg1"/>
                          </a:solidFill>
                          <a:effectLst/>
                        </a:rPr>
                        <a:t>Middle and High School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dirty="0">
                          <a:effectLst/>
                        </a:rPr>
                        <a:t>SRSS-E7</a:t>
                      </a:r>
                      <a:endParaRPr lang="en-US" sz="1800" b="0" dirty="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SRSS-E7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dirty="0">
                          <a:effectLst/>
                        </a:rPr>
                        <a:t>SRSS-I6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8-12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dirty="0">
                          <a:effectLst/>
                          <a:latin typeface="+mn-lt"/>
                          <a:ea typeface="+mn-ea"/>
                          <a:cs typeface="+mn-cs"/>
                        </a:rPr>
                        <a:t>Items</a:t>
                      </a:r>
                      <a:r>
                        <a:rPr lang="en-US" sz="2000" b="0" baseline="0" dirty="0">
                          <a:effectLst/>
                          <a:latin typeface="+mn-lt"/>
                          <a:ea typeface="+mn-ea"/>
                          <a:cs typeface="+mn-cs"/>
                        </a:rPr>
                        <a:t> 1-7</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Items</a:t>
                      </a:r>
                      <a:r>
                        <a:rPr lang="en-US" sz="2000" baseline="0" dirty="0">
                          <a:effectLst/>
                        </a:rPr>
                        <a:t> 4, 8-12</a:t>
                      </a:r>
                      <a:endParaRPr lang="en-US" sz="1800" dirty="0">
                        <a:effectLst/>
                      </a:endParaRPr>
                    </a:p>
                    <a:p>
                      <a:pPr marL="0" marR="0">
                        <a:spcBef>
                          <a:spcPts val="0"/>
                        </a:spcBef>
                        <a:spcAft>
                          <a:spcPts val="0"/>
                        </a:spcAft>
                      </a:pPr>
                      <a:r>
                        <a:rPr lang="en-US" sz="2000" dirty="0">
                          <a:effectLst/>
                        </a:rPr>
                        <a:t>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dirty="0">
                          <a:effectLst/>
                        </a:rPr>
                        <a:t>0-3 = low risk</a:t>
                      </a:r>
                      <a:endParaRPr lang="en-US" sz="1800" b="0" dirty="0">
                        <a:effectLst/>
                      </a:endParaRPr>
                    </a:p>
                    <a:p>
                      <a:pPr marL="0" marR="0">
                        <a:spcBef>
                          <a:spcPts val="0"/>
                        </a:spcBef>
                        <a:spcAft>
                          <a:spcPts val="0"/>
                        </a:spcAft>
                      </a:pPr>
                      <a:r>
                        <a:rPr lang="en-US" sz="2000" b="0" dirty="0">
                          <a:effectLst/>
                        </a:rPr>
                        <a:t>4-8 = moderate risk</a:t>
                      </a:r>
                      <a:endParaRPr lang="en-US" sz="1800" b="0" dirty="0">
                        <a:effectLst/>
                      </a:endParaRPr>
                    </a:p>
                    <a:p>
                      <a:pPr marL="0" marR="0">
                        <a:spcBef>
                          <a:spcPts val="0"/>
                        </a:spcBef>
                        <a:spcAft>
                          <a:spcPts val="0"/>
                        </a:spcAft>
                      </a:pPr>
                      <a:r>
                        <a:rPr lang="en-US" sz="2000" b="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0-1 = low risk</a:t>
                      </a:r>
                      <a:endParaRPr lang="en-US" sz="1800" dirty="0">
                        <a:effectLst/>
                      </a:endParaRPr>
                    </a:p>
                    <a:p>
                      <a:pPr marL="0" marR="0">
                        <a:spcBef>
                          <a:spcPts val="0"/>
                        </a:spcBef>
                        <a:spcAft>
                          <a:spcPts val="0"/>
                        </a:spcAft>
                      </a:pPr>
                      <a:r>
                        <a:rPr lang="en-US" sz="2000" dirty="0">
                          <a:effectLst/>
                        </a:rPr>
                        <a:t>2-3 = moderate risk</a:t>
                      </a:r>
                      <a:endParaRPr lang="en-US" sz="1800" dirty="0">
                        <a:effectLst/>
                      </a:endParaRPr>
                    </a:p>
                    <a:p>
                      <a:pPr marL="0" marR="0">
                        <a:spcBef>
                          <a:spcPts val="0"/>
                        </a:spcBef>
                        <a:spcAft>
                          <a:spcPts val="0"/>
                        </a:spcAft>
                      </a:pPr>
                      <a:r>
                        <a:rPr lang="en-US" sz="2000" dirty="0">
                          <a:effectLst/>
                        </a:rPr>
                        <a:t>4-15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4-8 = moderate risk</a:t>
                      </a:r>
                      <a:endParaRPr lang="en-US" sz="1800" dirty="0">
                        <a:effectLst/>
                      </a:endParaRPr>
                    </a:p>
                    <a:p>
                      <a:pPr marL="0" marR="0">
                        <a:spcBef>
                          <a:spcPts val="0"/>
                        </a:spcBef>
                        <a:spcAft>
                          <a:spcPts val="0"/>
                        </a:spcAft>
                      </a:pPr>
                      <a:r>
                        <a:rPr lang="en-US" sz="2000" dirty="0">
                          <a:effectLst/>
                        </a:rPr>
                        <a:t>9-21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dirty="0">
                          <a:effectLst/>
                        </a:rPr>
                        <a:t>0-3 = low risk</a:t>
                      </a:r>
                      <a:endParaRPr lang="en-US" sz="1800" dirty="0">
                        <a:effectLst/>
                      </a:endParaRPr>
                    </a:p>
                    <a:p>
                      <a:pPr marL="0" marR="0">
                        <a:spcBef>
                          <a:spcPts val="0"/>
                        </a:spcBef>
                        <a:spcAft>
                          <a:spcPts val="0"/>
                        </a:spcAft>
                      </a:pPr>
                      <a:r>
                        <a:rPr lang="en-US" sz="2000" dirty="0">
                          <a:effectLst/>
                        </a:rPr>
                        <a:t>4-5 = moderate risk</a:t>
                      </a:r>
                      <a:endParaRPr lang="en-US" sz="1800" dirty="0">
                        <a:effectLst/>
                      </a:endParaRPr>
                    </a:p>
                    <a:p>
                      <a:pPr marL="0" marR="0">
                        <a:spcBef>
                          <a:spcPts val="0"/>
                        </a:spcBef>
                        <a:spcAft>
                          <a:spcPts val="0"/>
                        </a:spcAft>
                      </a:pPr>
                      <a:r>
                        <a:rPr lang="en-US" sz="2000" dirty="0">
                          <a:effectLst/>
                        </a:rPr>
                        <a:t>6-18 = high risk</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83948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1" name="Rectangle 10">
            <a:extLst>
              <a:ext uri="{FF2B5EF4-FFF2-40B4-BE49-F238E27FC236}">
                <a16:creationId xmlns:a16="http://schemas.microsoft.com/office/drawing/2014/main" id="{CA4B4E3C-684B-4363-A3DA-60E579543B65}"/>
              </a:ext>
            </a:extLst>
          </p:cNvPr>
          <p:cNvSpPr/>
          <p:nvPr/>
        </p:nvSpPr>
        <p:spPr>
          <a:xfrm>
            <a:off x="2865843" y="240992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118</a:t>
            </a:r>
          </a:p>
        </p:txBody>
      </p:sp>
      <p:sp>
        <p:nvSpPr>
          <p:cNvPr id="13" name="Rectangle 12">
            <a:extLst>
              <a:ext uri="{FF2B5EF4-FFF2-40B4-BE49-F238E27FC236}">
                <a16:creationId xmlns:a16="http://schemas.microsoft.com/office/drawing/2014/main" id="{05BE7812-9552-43F2-9CE7-7146EB841E59}"/>
              </a:ext>
            </a:extLst>
          </p:cNvPr>
          <p:cNvSpPr/>
          <p:nvPr/>
        </p:nvSpPr>
        <p:spPr>
          <a:xfrm>
            <a:off x="2874816" y="33705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283</a:t>
            </a:r>
          </a:p>
        </p:txBody>
      </p:sp>
      <p:sp>
        <p:nvSpPr>
          <p:cNvPr id="10" name="Rectangle 9">
            <a:extLst>
              <a:ext uri="{FF2B5EF4-FFF2-40B4-BE49-F238E27FC236}">
                <a16:creationId xmlns:a16="http://schemas.microsoft.com/office/drawing/2014/main" id="{3CD5F843-B179-43AE-9202-B178FF35F915}"/>
              </a:ext>
            </a:extLst>
          </p:cNvPr>
          <p:cNvSpPr/>
          <p:nvPr/>
        </p:nvSpPr>
        <p:spPr>
          <a:xfrm>
            <a:off x="3807667" y="170651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723645" y="168115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764484" y="232917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764484" y="32509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751536" y="16318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751535" y="229473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94</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751536" y="32199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329</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663894" y="16156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655093" y="22871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663894" y="3203698"/>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642985" y="16156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674391" y="22981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83</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42985" y="32181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586750" y="160580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18156" y="22883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586750" y="320834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333</a:t>
            </a:r>
          </a:p>
        </p:txBody>
      </p:sp>
      <p:sp>
        <p:nvSpPr>
          <p:cNvPr id="3" name="Rectangle 11">
            <a:extLst>
              <a:ext uri="{FF2B5EF4-FFF2-40B4-BE49-F238E27FC236}">
                <a16:creationId xmlns:a16="http://schemas.microsoft.com/office/drawing/2014/main" id="{ACBED13E-527C-2402-94F0-A4BB7F1FAE4D}"/>
              </a:ext>
            </a:extLst>
          </p:cNvPr>
          <p:cNvSpPr/>
          <p:nvPr/>
        </p:nvSpPr>
        <p:spPr>
          <a:xfrm>
            <a:off x="3833506" y="232917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100</a:t>
            </a:r>
          </a:p>
        </p:txBody>
      </p:sp>
      <p:sp>
        <p:nvSpPr>
          <p:cNvPr id="4" name="Rectangle 14">
            <a:extLst>
              <a:ext uri="{FF2B5EF4-FFF2-40B4-BE49-F238E27FC236}">
                <a16:creationId xmlns:a16="http://schemas.microsoft.com/office/drawing/2014/main" id="{8919B39C-8333-A6B5-88B3-D3E7F8E41876}"/>
              </a:ext>
            </a:extLst>
          </p:cNvPr>
          <p:cNvSpPr/>
          <p:nvPr/>
        </p:nvSpPr>
        <p:spPr>
          <a:xfrm>
            <a:off x="3833506" y="32509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276</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14966" y="176801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46372" y="24505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14966" y="337055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86177" y="1784232"/>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717583" y="24667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686177" y="338677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352</a:t>
            </a:r>
          </a:p>
        </p:txBody>
      </p:sp>
    </p:spTree>
    <p:extLst>
      <p:ext uri="{BB962C8B-B14F-4D97-AF65-F5344CB8AC3E}">
        <p14:creationId xmlns:p14="http://schemas.microsoft.com/office/powerpoint/2010/main" val="30607079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91704"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sp>
        <p:nvSpPr>
          <p:cNvPr id="4" name="Rectangle 8">
            <a:extLst>
              <a:ext uri="{FF2B5EF4-FFF2-40B4-BE49-F238E27FC236}">
                <a16:creationId xmlns:a16="http://schemas.microsoft.com/office/drawing/2014/main" id="{4D067B41-3777-41C1-9AE4-75B4BE1869CB}"/>
              </a:ext>
            </a:extLst>
          </p:cNvPr>
          <p:cNvSpPr/>
          <p:nvPr/>
        </p:nvSpPr>
        <p:spPr>
          <a:xfrm>
            <a:off x="2953443" y="171457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59</a:t>
            </a:r>
          </a:p>
        </p:txBody>
      </p:sp>
      <p:sp>
        <p:nvSpPr>
          <p:cNvPr id="6" name="Rectangle 10">
            <a:extLst>
              <a:ext uri="{FF2B5EF4-FFF2-40B4-BE49-F238E27FC236}">
                <a16:creationId xmlns:a16="http://schemas.microsoft.com/office/drawing/2014/main" id="{22B3B100-943A-4B9B-9BC0-436AC8A7F1A1}"/>
              </a:ext>
            </a:extLst>
          </p:cNvPr>
          <p:cNvSpPr/>
          <p:nvPr/>
        </p:nvSpPr>
        <p:spPr>
          <a:xfrm>
            <a:off x="2955285"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82</a:t>
            </a:r>
          </a:p>
        </p:txBody>
      </p:sp>
      <p:sp>
        <p:nvSpPr>
          <p:cNvPr id="7" name="Rectangle 12">
            <a:extLst>
              <a:ext uri="{FF2B5EF4-FFF2-40B4-BE49-F238E27FC236}">
                <a16:creationId xmlns:a16="http://schemas.microsoft.com/office/drawing/2014/main" id="{B316EC5F-1AA8-429F-A1F9-A1379E3DF38C}"/>
              </a:ext>
            </a:extLst>
          </p:cNvPr>
          <p:cNvSpPr/>
          <p:nvPr/>
        </p:nvSpPr>
        <p:spPr>
          <a:xfrm>
            <a:off x="2922038" y="33097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304</a:t>
            </a:r>
          </a:p>
        </p:txBody>
      </p:sp>
      <p:sp>
        <p:nvSpPr>
          <p:cNvPr id="8" name="Rectangle 8">
            <a:extLst>
              <a:ext uri="{FF2B5EF4-FFF2-40B4-BE49-F238E27FC236}">
                <a16:creationId xmlns:a16="http://schemas.microsoft.com/office/drawing/2014/main" id="{EE35E7CF-310D-48BA-A6C9-555F25D32258}"/>
              </a:ext>
            </a:extLst>
          </p:cNvPr>
          <p:cNvSpPr/>
          <p:nvPr/>
        </p:nvSpPr>
        <p:spPr>
          <a:xfrm>
            <a:off x="3945332" y="171457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62</a:t>
            </a:r>
          </a:p>
        </p:txBody>
      </p:sp>
      <p:sp>
        <p:nvSpPr>
          <p:cNvPr id="18" name="Rectangle 10">
            <a:extLst>
              <a:ext uri="{FF2B5EF4-FFF2-40B4-BE49-F238E27FC236}">
                <a16:creationId xmlns:a16="http://schemas.microsoft.com/office/drawing/2014/main" id="{BCCE707C-0407-4A25-BE73-02F12F4CF565}"/>
              </a:ext>
            </a:extLst>
          </p:cNvPr>
          <p:cNvSpPr/>
          <p:nvPr/>
        </p:nvSpPr>
        <p:spPr>
          <a:xfrm>
            <a:off x="3947174"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20" name="Rectangle 12">
            <a:extLst>
              <a:ext uri="{FF2B5EF4-FFF2-40B4-BE49-F238E27FC236}">
                <a16:creationId xmlns:a16="http://schemas.microsoft.com/office/drawing/2014/main" id="{B82D5020-57EE-45A2-B13A-EE27A7D123FC}"/>
              </a:ext>
            </a:extLst>
          </p:cNvPr>
          <p:cNvSpPr/>
          <p:nvPr/>
        </p:nvSpPr>
        <p:spPr>
          <a:xfrm>
            <a:off x="3913927" y="33097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292</a:t>
            </a:r>
          </a:p>
        </p:txBody>
      </p:sp>
      <p:sp>
        <p:nvSpPr>
          <p:cNvPr id="22" name="Rectangle 8">
            <a:extLst>
              <a:ext uri="{FF2B5EF4-FFF2-40B4-BE49-F238E27FC236}">
                <a16:creationId xmlns:a16="http://schemas.microsoft.com/office/drawing/2014/main" id="{97440739-977D-418E-809B-8E388F7B1175}"/>
              </a:ext>
            </a:extLst>
          </p:cNvPr>
          <p:cNvSpPr/>
          <p:nvPr/>
        </p:nvSpPr>
        <p:spPr>
          <a:xfrm>
            <a:off x="4973850" y="1714571"/>
            <a:ext cx="402336" cy="409822"/>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24" name="Rectangle 10">
            <a:extLst>
              <a:ext uri="{FF2B5EF4-FFF2-40B4-BE49-F238E27FC236}">
                <a16:creationId xmlns:a16="http://schemas.microsoft.com/office/drawing/2014/main" id="{329FDEC0-CC33-43E7-A520-A229623D10DD}"/>
              </a:ext>
            </a:extLst>
          </p:cNvPr>
          <p:cNvSpPr/>
          <p:nvPr/>
        </p:nvSpPr>
        <p:spPr>
          <a:xfrm>
            <a:off x="4975692" y="2422758"/>
            <a:ext cx="398653" cy="409822"/>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67</a:t>
            </a:r>
          </a:p>
        </p:txBody>
      </p:sp>
      <p:sp>
        <p:nvSpPr>
          <p:cNvPr id="26" name="Rectangle 12">
            <a:extLst>
              <a:ext uri="{FF2B5EF4-FFF2-40B4-BE49-F238E27FC236}">
                <a16:creationId xmlns:a16="http://schemas.microsoft.com/office/drawing/2014/main" id="{ED908F2F-345F-4C5F-9D21-52CDEB537112}"/>
              </a:ext>
            </a:extLst>
          </p:cNvPr>
          <p:cNvSpPr/>
          <p:nvPr/>
        </p:nvSpPr>
        <p:spPr>
          <a:xfrm>
            <a:off x="4942445" y="3309749"/>
            <a:ext cx="465147" cy="409822"/>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361</a:t>
            </a:r>
          </a:p>
        </p:txBody>
      </p:sp>
      <p:sp>
        <p:nvSpPr>
          <p:cNvPr id="28" name="Rectangle 8">
            <a:extLst>
              <a:ext uri="{FF2B5EF4-FFF2-40B4-BE49-F238E27FC236}">
                <a16:creationId xmlns:a16="http://schemas.microsoft.com/office/drawing/2014/main" id="{E744C14F-34AE-4496-B5AB-3C451737EBC6}"/>
              </a:ext>
            </a:extLst>
          </p:cNvPr>
          <p:cNvSpPr/>
          <p:nvPr/>
        </p:nvSpPr>
        <p:spPr>
          <a:xfrm>
            <a:off x="5926143" y="171959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0" name="Rectangle 10">
            <a:extLst>
              <a:ext uri="{FF2B5EF4-FFF2-40B4-BE49-F238E27FC236}">
                <a16:creationId xmlns:a16="http://schemas.microsoft.com/office/drawing/2014/main" id="{108B1652-E84F-4AB2-8E5E-D561212C2EB1}"/>
              </a:ext>
            </a:extLst>
          </p:cNvPr>
          <p:cNvSpPr/>
          <p:nvPr/>
        </p:nvSpPr>
        <p:spPr>
          <a:xfrm>
            <a:off x="5927985" y="2427780"/>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32" name="Rectangle 12">
            <a:extLst>
              <a:ext uri="{FF2B5EF4-FFF2-40B4-BE49-F238E27FC236}">
                <a16:creationId xmlns:a16="http://schemas.microsoft.com/office/drawing/2014/main" id="{34AAA882-B460-4268-AB01-9F940D2E89CF}"/>
              </a:ext>
            </a:extLst>
          </p:cNvPr>
          <p:cNvSpPr/>
          <p:nvPr/>
        </p:nvSpPr>
        <p:spPr>
          <a:xfrm>
            <a:off x="5894738" y="331477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34" name="Rectangle 8">
            <a:extLst>
              <a:ext uri="{FF2B5EF4-FFF2-40B4-BE49-F238E27FC236}">
                <a16:creationId xmlns:a16="http://schemas.microsoft.com/office/drawing/2014/main" id="{5032C390-5495-4844-9528-BBC22FDAB530}"/>
              </a:ext>
            </a:extLst>
          </p:cNvPr>
          <p:cNvSpPr/>
          <p:nvPr/>
        </p:nvSpPr>
        <p:spPr>
          <a:xfrm>
            <a:off x="6776615" y="171457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36" name="Rectangle 10">
            <a:extLst>
              <a:ext uri="{FF2B5EF4-FFF2-40B4-BE49-F238E27FC236}">
                <a16:creationId xmlns:a16="http://schemas.microsoft.com/office/drawing/2014/main" id="{CAB38E82-6A9B-4B47-899C-11C07A9BDC06}"/>
              </a:ext>
            </a:extLst>
          </p:cNvPr>
          <p:cNvSpPr/>
          <p:nvPr/>
        </p:nvSpPr>
        <p:spPr>
          <a:xfrm>
            <a:off x="6778457" y="2422758"/>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38" name="Rectangle 12">
            <a:extLst>
              <a:ext uri="{FF2B5EF4-FFF2-40B4-BE49-F238E27FC236}">
                <a16:creationId xmlns:a16="http://schemas.microsoft.com/office/drawing/2014/main" id="{60914F9B-3328-4E99-90EA-030F709A39BE}"/>
              </a:ext>
            </a:extLst>
          </p:cNvPr>
          <p:cNvSpPr/>
          <p:nvPr/>
        </p:nvSpPr>
        <p:spPr>
          <a:xfrm>
            <a:off x="6745210" y="330974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40" name="Rectangle 8">
            <a:extLst>
              <a:ext uri="{FF2B5EF4-FFF2-40B4-BE49-F238E27FC236}">
                <a16:creationId xmlns:a16="http://schemas.microsoft.com/office/drawing/2014/main" id="{E2293FFA-844A-49C3-A2D5-76C16B97B013}"/>
              </a:ext>
            </a:extLst>
          </p:cNvPr>
          <p:cNvSpPr/>
          <p:nvPr/>
        </p:nvSpPr>
        <p:spPr>
          <a:xfrm>
            <a:off x="7780053" y="169992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42" name="Rectangle 10">
            <a:extLst>
              <a:ext uri="{FF2B5EF4-FFF2-40B4-BE49-F238E27FC236}">
                <a16:creationId xmlns:a16="http://schemas.microsoft.com/office/drawing/2014/main" id="{E09E6402-F8C4-455D-B522-786AB1E1DF15}"/>
              </a:ext>
            </a:extLst>
          </p:cNvPr>
          <p:cNvSpPr/>
          <p:nvPr/>
        </p:nvSpPr>
        <p:spPr>
          <a:xfrm>
            <a:off x="7781895" y="2408111"/>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44" name="Rectangle 12">
            <a:extLst>
              <a:ext uri="{FF2B5EF4-FFF2-40B4-BE49-F238E27FC236}">
                <a16:creationId xmlns:a16="http://schemas.microsoft.com/office/drawing/2014/main" id="{4438C055-C2B0-438C-A4C6-9A0A32B35D64}"/>
              </a:ext>
            </a:extLst>
          </p:cNvPr>
          <p:cNvSpPr/>
          <p:nvPr/>
        </p:nvSpPr>
        <p:spPr>
          <a:xfrm>
            <a:off x="7748648" y="329510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340</a:t>
            </a:r>
          </a:p>
        </p:txBody>
      </p:sp>
      <p:sp>
        <p:nvSpPr>
          <p:cNvPr id="23" name="Rectangle 8">
            <a:extLst>
              <a:ext uri="{FF2B5EF4-FFF2-40B4-BE49-F238E27FC236}">
                <a16:creationId xmlns:a16="http://schemas.microsoft.com/office/drawing/2014/main" id="{20C60F6B-B3CD-514E-A360-7BE3E1662990}"/>
              </a:ext>
            </a:extLst>
          </p:cNvPr>
          <p:cNvSpPr/>
          <p:nvPr/>
        </p:nvSpPr>
        <p:spPr>
          <a:xfrm>
            <a:off x="8712587"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5" name="Rectangle 10">
            <a:extLst>
              <a:ext uri="{FF2B5EF4-FFF2-40B4-BE49-F238E27FC236}">
                <a16:creationId xmlns:a16="http://schemas.microsoft.com/office/drawing/2014/main" id="{1F8574D3-F23F-804E-A567-714E5C841604}"/>
              </a:ext>
            </a:extLst>
          </p:cNvPr>
          <p:cNvSpPr/>
          <p:nvPr/>
        </p:nvSpPr>
        <p:spPr>
          <a:xfrm>
            <a:off x="8714429" y="2398875"/>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27" name="Rectangle 12">
            <a:extLst>
              <a:ext uri="{FF2B5EF4-FFF2-40B4-BE49-F238E27FC236}">
                <a16:creationId xmlns:a16="http://schemas.microsoft.com/office/drawing/2014/main" id="{0B287E34-F958-CC4B-A16D-891B9BA42CA5}"/>
              </a:ext>
            </a:extLst>
          </p:cNvPr>
          <p:cNvSpPr/>
          <p:nvPr/>
        </p:nvSpPr>
        <p:spPr>
          <a:xfrm>
            <a:off x="8681182" y="328586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321</a:t>
            </a:r>
          </a:p>
        </p:txBody>
      </p:sp>
      <p:sp>
        <p:nvSpPr>
          <p:cNvPr id="9" name="Rectangle 8">
            <a:extLst>
              <a:ext uri="{FF2B5EF4-FFF2-40B4-BE49-F238E27FC236}">
                <a16:creationId xmlns:a16="http://schemas.microsoft.com/office/drawing/2014/main" id="{4722D0A3-31FA-22E2-D5C5-C569C66463A1}"/>
              </a:ext>
            </a:extLst>
          </p:cNvPr>
          <p:cNvSpPr/>
          <p:nvPr/>
        </p:nvSpPr>
        <p:spPr>
          <a:xfrm>
            <a:off x="9729459" y="181959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10" name="Rectangle 10">
            <a:extLst>
              <a:ext uri="{FF2B5EF4-FFF2-40B4-BE49-F238E27FC236}">
                <a16:creationId xmlns:a16="http://schemas.microsoft.com/office/drawing/2014/main" id="{BE7B13B5-F165-5045-FD7F-427470EEB021}"/>
              </a:ext>
            </a:extLst>
          </p:cNvPr>
          <p:cNvSpPr/>
          <p:nvPr/>
        </p:nvSpPr>
        <p:spPr>
          <a:xfrm>
            <a:off x="9731301" y="2527780"/>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62</a:t>
            </a:r>
          </a:p>
        </p:txBody>
      </p:sp>
      <p:sp>
        <p:nvSpPr>
          <p:cNvPr id="11" name="Rectangle 12">
            <a:extLst>
              <a:ext uri="{FF2B5EF4-FFF2-40B4-BE49-F238E27FC236}">
                <a16:creationId xmlns:a16="http://schemas.microsoft.com/office/drawing/2014/main" id="{2DD4214B-8BA3-7BB1-F732-06D92C28F8B7}"/>
              </a:ext>
            </a:extLst>
          </p:cNvPr>
          <p:cNvSpPr/>
          <p:nvPr/>
        </p:nvSpPr>
        <p:spPr>
          <a:xfrm>
            <a:off x="9698054" y="341477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338</a:t>
            </a:r>
          </a:p>
        </p:txBody>
      </p:sp>
      <p:sp>
        <p:nvSpPr>
          <p:cNvPr id="12" name="Rectangle 8">
            <a:extLst>
              <a:ext uri="{FF2B5EF4-FFF2-40B4-BE49-F238E27FC236}">
                <a16:creationId xmlns:a16="http://schemas.microsoft.com/office/drawing/2014/main" id="{452CFE29-A2D3-C531-5993-54AC6B354529}"/>
              </a:ext>
            </a:extLst>
          </p:cNvPr>
          <p:cNvSpPr/>
          <p:nvPr/>
        </p:nvSpPr>
        <p:spPr>
          <a:xfrm>
            <a:off x="10746331" y="194849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13" name="Rectangle 10">
            <a:extLst>
              <a:ext uri="{FF2B5EF4-FFF2-40B4-BE49-F238E27FC236}">
                <a16:creationId xmlns:a16="http://schemas.microsoft.com/office/drawing/2014/main" id="{1C09D8C5-FBE5-C177-24E7-0FF9089DE531}"/>
              </a:ext>
            </a:extLst>
          </p:cNvPr>
          <p:cNvSpPr/>
          <p:nvPr/>
        </p:nvSpPr>
        <p:spPr>
          <a:xfrm>
            <a:off x="10748173" y="2656685"/>
            <a:ext cx="3986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14" name="Rectangle 12">
            <a:extLst>
              <a:ext uri="{FF2B5EF4-FFF2-40B4-BE49-F238E27FC236}">
                <a16:creationId xmlns:a16="http://schemas.microsoft.com/office/drawing/2014/main" id="{3690F6B2-824F-75C9-89BE-9C418D2E2FFC}"/>
              </a:ext>
            </a:extLst>
          </p:cNvPr>
          <p:cNvSpPr/>
          <p:nvPr/>
        </p:nvSpPr>
        <p:spPr>
          <a:xfrm>
            <a:off x="10714926" y="354367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343</a:t>
            </a:r>
          </a:p>
        </p:txBody>
      </p:sp>
    </p:spTree>
    <p:extLst>
      <p:ext uri="{BB962C8B-B14F-4D97-AF65-F5344CB8AC3E}">
        <p14:creationId xmlns:p14="http://schemas.microsoft.com/office/powerpoint/2010/main" val="2008248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2022</a:t>
            </a:r>
            <a:br>
              <a:rPr lang="en-US" sz="4000"/>
            </a:br>
            <a:r>
              <a:rPr lang="en-US" sz="3200"/>
              <a:t>SRSS-</a:t>
            </a:r>
            <a:r>
              <a:rPr lang="en-US" sz="3200" u="sng"/>
              <a:t>Internalizing </a:t>
            </a:r>
            <a:r>
              <a:rPr lang="en-US" sz="3200"/>
              <a:t>Results – Elementary School Level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52</a:t>
                      </a:r>
                    </a:p>
                    <a:p>
                      <a:pPr algn="ctr"/>
                      <a:r>
                        <a:rPr lang="en-US" sz="2400">
                          <a:solidFill>
                            <a:schemeClr val="tx1"/>
                          </a:solidFill>
                        </a:rPr>
                        <a:t>(81.25%)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(7.81%)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p>
                      <a:pPr algn="ctr"/>
                      <a:r>
                        <a:rPr lang="en-US" sz="2400">
                          <a:solidFill>
                            <a:schemeClr val="tx1"/>
                          </a:solidFill>
                        </a:rPr>
                        <a:t>(85.19%)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(78.57%)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(19.64%)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3376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905000" y="152400"/>
            <a:ext cx="8229600" cy="609600"/>
          </a:xfrm>
          <a:prstGeom prst="rect">
            <a:avLst/>
          </a:prstGeom>
        </p:spPr>
        <p:txBody>
          <a:bodyPr rtlCol="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panose="020F0302020204030204"/>
                <a:ea typeface="+mn-ea"/>
                <a:cs typeface="+mn-cs"/>
              </a:rPr>
              <a:t>Fall 2018</a:t>
            </a:r>
          </a:p>
        </p:txBody>
      </p:sp>
      <p:sp>
        <p:nvSpPr>
          <p:cNvPr id="5122" name="Rectangle 2"/>
          <p:cNvSpPr>
            <a:spLocks noGrp="1" noChangeArrowheads="1"/>
          </p:cNvSpPr>
          <p:nvPr>
            <p:ph type="title"/>
          </p:nvPr>
        </p:nvSpPr>
        <p:spPr>
          <a:xfrm>
            <a:off x="1981200" y="623944"/>
            <a:ext cx="8229600" cy="914400"/>
          </a:xfrm>
        </p:spPr>
        <p:txBody>
          <a:bodyPr>
            <a:normAutofit fontScale="90000"/>
          </a:bodyPr>
          <a:lstStyle/>
          <a:p>
            <a:pPr eaLnBrk="1" hangingPunct="1"/>
            <a:r>
              <a:rPr lang="en-US" altLang="en-US" sz="4000" dirty="0"/>
              <a:t>SRSS-Externalizing  Results: </a:t>
            </a:r>
            <a:br>
              <a:rPr lang="en-US" altLang="en-US" sz="4000" dirty="0"/>
            </a:br>
            <a:r>
              <a:rPr lang="en-US" altLang="en-US" sz="4000" dirty="0"/>
              <a:t>Grade level</a:t>
            </a:r>
          </a:p>
        </p:txBody>
      </p:sp>
      <p:graphicFrame>
        <p:nvGraphicFramePr>
          <p:cNvPr id="2" name="Table 1" title="SRSS-IE data table"/>
          <p:cNvGraphicFramePr>
            <a:graphicFrameLocks noGrp="1"/>
          </p:cNvGraphicFramePr>
          <p:nvPr>
            <p:extLst>
              <p:ext uri="{D42A27DB-BD31-4B8C-83A1-F6EECF244321}">
                <p14:modId xmlns:p14="http://schemas.microsoft.com/office/powerpoint/2010/main" val="3374532183"/>
              </p:ext>
            </p:extLst>
          </p:nvPr>
        </p:nvGraphicFramePr>
        <p:xfrm>
          <a:off x="1705087" y="1662247"/>
          <a:ext cx="8629425" cy="4571809"/>
        </p:xfrm>
        <a:graphic>
          <a:graphicData uri="http://schemas.openxmlformats.org/drawingml/2006/table">
            <a:tbl>
              <a:tblPr firstRow="1" bandRow="1">
                <a:tableStyleId>{5C22544A-7EE6-4342-B048-85BDC9FD1C3A}</a:tableStyleId>
              </a:tblPr>
              <a:tblGrid>
                <a:gridCol w="1209732">
                  <a:extLst>
                    <a:ext uri="{9D8B030D-6E8A-4147-A177-3AD203B41FA5}">
                      <a16:colId xmlns:a16="http://schemas.microsoft.com/office/drawing/2014/main" val="20000"/>
                    </a:ext>
                  </a:extLst>
                </a:gridCol>
                <a:gridCol w="1371030">
                  <a:extLst>
                    <a:ext uri="{9D8B030D-6E8A-4147-A177-3AD203B41FA5}">
                      <a16:colId xmlns:a16="http://schemas.microsoft.com/office/drawing/2014/main" val="20001"/>
                    </a:ext>
                  </a:extLst>
                </a:gridCol>
                <a:gridCol w="2016221">
                  <a:extLst>
                    <a:ext uri="{9D8B030D-6E8A-4147-A177-3AD203B41FA5}">
                      <a16:colId xmlns:a16="http://schemas.microsoft.com/office/drawing/2014/main" val="20002"/>
                    </a:ext>
                  </a:extLst>
                </a:gridCol>
                <a:gridCol w="2096870">
                  <a:extLst>
                    <a:ext uri="{9D8B030D-6E8A-4147-A177-3AD203B41FA5}">
                      <a16:colId xmlns:a16="http://schemas.microsoft.com/office/drawing/2014/main" val="20003"/>
                    </a:ext>
                  </a:extLst>
                </a:gridCol>
                <a:gridCol w="1935572">
                  <a:extLst>
                    <a:ext uri="{9D8B030D-6E8A-4147-A177-3AD203B41FA5}">
                      <a16:colId xmlns:a16="http://schemas.microsoft.com/office/drawing/2014/main" val="20004"/>
                    </a:ext>
                  </a:extLst>
                </a:gridCol>
              </a:tblGrid>
              <a:tr h="762001">
                <a:tc>
                  <a:txBody>
                    <a:bodyPr/>
                    <a:lstStyle/>
                    <a:p>
                      <a:pPr algn="ctr"/>
                      <a:r>
                        <a:rPr lang="en-US" sz="2000" dirty="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dirty="0">
                          <a:solidFill>
                            <a:schemeClr val="tx1"/>
                          </a:solidFill>
                        </a:rPr>
                        <a:t>N</a:t>
                      </a:r>
                    </a:p>
                    <a:p>
                      <a:pPr algn="ctr"/>
                      <a:r>
                        <a:rPr lang="en-US" sz="2000" dirty="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dirty="0"/>
                        <a:t>Low  </a:t>
                      </a:r>
                    </a:p>
                    <a:p>
                      <a:pPr algn="ct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dirty="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chemeClr val="tx1"/>
                          </a:solidFill>
                        </a:rPr>
                        <a:t>n</a:t>
                      </a:r>
                      <a:r>
                        <a:rPr lang="en-US" sz="2000" i="1" baseline="0" dirty="0">
                          <a:solidFill>
                            <a:schemeClr val="tx1"/>
                          </a:solidFill>
                        </a:rPr>
                        <a:t> (%)</a:t>
                      </a:r>
                      <a:r>
                        <a:rPr lang="en-US" sz="2000" dirty="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dirty="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t>n</a:t>
                      </a:r>
                      <a:r>
                        <a:rPr lang="en-US" sz="2000" i="1" baseline="0" dirty="0"/>
                        <a:t> (%)</a:t>
                      </a:r>
                      <a:endParaRPr lang="en-US" sz="20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K</a:t>
                      </a:r>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(87.93%)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(10.34%)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1</a:t>
                      </a:r>
                      <a:r>
                        <a:rPr lang="en-US" sz="2400" baseline="30000" dirty="0"/>
                        <a:t>st</a:t>
                      </a:r>
                      <a:endParaRPr lang="en-US" sz="2400" dirty="0"/>
                    </a:p>
                    <a:p>
                      <a:pPr algn="ct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40</a:t>
                      </a:r>
                    </a:p>
                    <a:p>
                      <a:pPr algn="ctr"/>
                      <a:r>
                        <a:rPr lang="en-US" sz="2400" dirty="0">
                          <a:solidFill>
                            <a:schemeClr val="tx1"/>
                          </a:solidFill>
                        </a:rPr>
                        <a:t>(76.92%)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(7.69%)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dirty="0"/>
                        <a:t>2</a:t>
                      </a:r>
                      <a:r>
                        <a:rPr lang="en-US" sz="2400" baseline="30000" dirty="0"/>
                        <a:t>nd</a:t>
                      </a:r>
                      <a:endParaRPr lang="en-US"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a:solidFill>
                            <a:schemeClr val="tx1"/>
                          </a:solidFill>
                        </a:rPr>
                        <a:t>51</a:t>
                      </a:r>
                    </a:p>
                    <a:p>
                      <a:pPr algn="ctr"/>
                      <a:r>
                        <a:rPr lang="en-US" sz="2400" dirty="0">
                          <a:solidFill>
                            <a:schemeClr val="tx1"/>
                          </a:solidFill>
                        </a:rPr>
                        <a:t>(83.61%)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(9.84%)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(6.56%)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573680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6885-42AA-48AB-AB7D-0BAE79DD1872}"/>
              </a:ext>
            </a:extLst>
          </p:cNvPr>
          <p:cNvSpPr>
            <a:spLocks noGrp="1"/>
          </p:cNvSpPr>
          <p:nvPr>
            <p:ph type="title"/>
          </p:nvPr>
        </p:nvSpPr>
        <p:spPr/>
        <p:txBody>
          <a:bodyPr/>
          <a:lstStyle/>
          <a:p>
            <a:r>
              <a:rPr lang="en-US" dirty="0"/>
              <a:t>SRSS-IE Scores Predict Student Outcomes</a:t>
            </a:r>
          </a:p>
        </p:txBody>
      </p:sp>
      <p:pic>
        <p:nvPicPr>
          <p:cNvPr id="3" name="Picture 2">
            <a:extLst>
              <a:ext uri="{FF2B5EF4-FFF2-40B4-BE49-F238E27FC236}">
                <a16:creationId xmlns:a16="http://schemas.microsoft.com/office/drawing/2014/main" id="{BFD43A98-C59E-485A-A0F6-191AE9350A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4501" y="1808252"/>
            <a:ext cx="3574467" cy="476376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09B954C-3E12-47E8-993B-BD22ADE8B75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1806" y="1808251"/>
            <a:ext cx="3592251" cy="473215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04F3B0C-9EE2-4D18-A653-522E87D2F9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9111" y="1808252"/>
            <a:ext cx="3667304" cy="4805434"/>
          </a:xfrm>
          <a:prstGeom prst="rect">
            <a:avLst/>
          </a:prstGeom>
          <a:ln>
            <a:noFill/>
          </a:ln>
          <a:effectLst>
            <a:outerShdw blurRad="292100" dist="139700" dir="2700000" algn="tl" rotWithShape="0">
              <a:srgbClr val="333333">
                <a:alpha val="65000"/>
              </a:srgbClr>
            </a:outerShdw>
          </a:effectLst>
        </p:spPr>
      </p:pic>
      <p:graphicFrame>
        <p:nvGraphicFramePr>
          <p:cNvPr id="6" name="Content Placeholder 3">
            <a:extLst>
              <a:ext uri="{FF2B5EF4-FFF2-40B4-BE49-F238E27FC236}">
                <a16:creationId xmlns:a16="http://schemas.microsoft.com/office/drawing/2014/main" id="{86E13DD7-2228-3C54-3E4C-249FC283A481}"/>
              </a:ext>
            </a:extLst>
          </p:cNvPr>
          <p:cNvGraphicFramePr>
            <a:graphicFrameLocks/>
          </p:cNvGraphicFramePr>
          <p:nvPr/>
        </p:nvGraphicFramePr>
        <p:xfrm>
          <a:off x="-668316" y="2224339"/>
          <a:ext cx="11702761" cy="476376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Star: 5 Points 6">
            <a:extLst>
              <a:ext uri="{FF2B5EF4-FFF2-40B4-BE49-F238E27FC236}">
                <a16:creationId xmlns:a16="http://schemas.microsoft.com/office/drawing/2014/main" id="{EAE11F17-39E6-79E8-FD8E-DEE96482EB86}"/>
              </a:ext>
            </a:extLst>
          </p:cNvPr>
          <p:cNvSpPr/>
          <p:nvPr/>
        </p:nvSpPr>
        <p:spPr>
          <a:xfrm>
            <a:off x="9923364" y="244314"/>
            <a:ext cx="796066" cy="763793"/>
          </a:xfrm>
          <a:prstGeom prst="star5">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9" name="Oval 4"/>
            <p:cNvSpPr txBox="1"/>
            <p:nvPr/>
          </p:nvSpPr>
          <p:spPr>
            <a:xfrm>
              <a:off x="815340" y="582442"/>
              <a:ext cx="2609088" cy="3457915"/>
            </a:xfrm>
            <a:prstGeom prst="rect">
              <a:avLst/>
            </a:prstGeom>
            <a:ln>
              <a:solidFill>
                <a:schemeClr val="tx2">
                  <a:lumMod val="40000"/>
                  <a:lumOff val="60000"/>
                </a:schemeClr>
              </a:solid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US"/>
            </a:p>
          </p:txBody>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nvGraphicFramePr>
        <p:xfrm>
          <a:off x="-428732"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6282637" y="38185"/>
            <a:ext cx="5578763" cy="1325563"/>
          </a:xfrm>
        </p:spPr>
        <p:txBody>
          <a:bodyPr>
            <a:normAutofit fontScale="90000"/>
          </a:bodyPr>
          <a:lstStyle/>
          <a:p>
            <a:r>
              <a:rPr lang="en-US" dirty="0"/>
              <a:t>Thank you… </a:t>
            </a:r>
            <a:br>
              <a:rPr lang="en-US" dirty="0"/>
            </a:br>
            <a:r>
              <a:rPr lang="en-US" dirty="0"/>
              <a:t>For Your Commitment</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et al. (2018)</a:t>
            </a:r>
          </a:p>
        </p:txBody>
      </p:sp>
      <p:graphicFrame>
        <p:nvGraphicFramePr>
          <p:cNvPr id="260144" name="Group 48"/>
          <p:cNvGraphicFramePr>
            <a:graphicFrameLocks noGrp="1"/>
          </p:cNvGraphicFramePr>
          <p:nvPr>
            <p:ph idx="4294967295"/>
          </p:nvPr>
        </p:nvGraphicFramePr>
        <p:xfrm>
          <a:off x="1905001" y="1538886"/>
          <a:ext cx="8534399" cy="4557115"/>
        </p:xfrm>
        <a:graphic>
          <a:graphicData uri="http://schemas.openxmlformats.org/drawingml/2006/table">
            <a:tbl>
              <a:tblPr>
                <a:tableStyleId>{08FB837D-C827-4EFA-A057-4D05807E0F7C}</a:tableStyleId>
              </a:tblPr>
              <a:tblGrid>
                <a:gridCol w="1752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Oral Reading Fluency</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163.23 (39.66)</a:t>
                      </a:r>
                    </a:p>
                    <a:p>
                      <a:pPr algn="ctr"/>
                      <a:r>
                        <a:rPr lang="en-US" sz="1800" b="0" i="0" u="none" strike="noStrike" kern="1200" baseline="0" dirty="0">
                          <a:solidFill>
                            <a:schemeClr val="dk1"/>
                          </a:solidFill>
                          <a:latin typeface="+mn-lt"/>
                          <a:ea typeface="+mn-ea"/>
                          <a:cs typeface="+mn-cs"/>
                        </a:rPr>
                        <a:t>468</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138.62 (42.70)</a:t>
                      </a:r>
                    </a:p>
                    <a:p>
                      <a:pPr algn="ctr"/>
                      <a:r>
                        <a:rPr lang="en-US" sz="1800" b="0" i="0" u="none" strike="noStrike" kern="1200" baseline="0" dirty="0">
                          <a:solidFill>
                            <a:schemeClr val="dk1"/>
                          </a:solidFill>
                          <a:latin typeface="+mn-lt"/>
                          <a:ea typeface="+mn-ea"/>
                          <a:cs typeface="+mn-cs"/>
                        </a:rPr>
                        <a:t>107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115.82 (46.21)</a:t>
                      </a:r>
                    </a:p>
                    <a:p>
                      <a:pPr algn="ctr"/>
                      <a:r>
                        <a:rPr lang="en-US" sz="1800" b="0" i="0" u="none" strike="noStrike" kern="1200" baseline="0" dirty="0">
                          <a:solidFill>
                            <a:schemeClr val="dk1"/>
                          </a:solidFill>
                          <a:latin typeface="+mn-lt"/>
                          <a:ea typeface="+mn-ea"/>
                          <a:cs typeface="+mn-cs"/>
                        </a:rPr>
                        <a:t>46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MAP Reading</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66.54 (26.48)</a:t>
                      </a:r>
                    </a:p>
                    <a:p>
                      <a:pPr algn="ctr"/>
                      <a:r>
                        <a:rPr lang="en-US" sz="1800" b="0" i="0" u="none" strike="noStrike" kern="1200" baseline="0" dirty="0">
                          <a:solidFill>
                            <a:schemeClr val="dk1"/>
                          </a:solidFill>
                          <a:latin typeface="+mn-lt"/>
                          <a:ea typeface="+mn-ea"/>
                          <a:cs typeface="+mn-cs"/>
                        </a:rPr>
                        <a:t>2,047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42.91 (30.37)</a:t>
                      </a:r>
                    </a:p>
                    <a:p>
                      <a:pPr algn="ctr"/>
                      <a:r>
                        <a:rPr lang="en-US" sz="1800" b="0" i="0" u="none" strike="noStrike" kern="1200" baseline="0" dirty="0">
                          <a:solidFill>
                            <a:schemeClr val="dk1"/>
                          </a:solidFill>
                          <a:latin typeface="+mn-lt"/>
                          <a:ea typeface="+mn-ea"/>
                          <a:cs typeface="+mn-cs"/>
                        </a:rPr>
                        <a:t>443</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33.32 (29.82)</a:t>
                      </a:r>
                    </a:p>
                    <a:p>
                      <a:pPr algn="ctr"/>
                      <a:r>
                        <a:rPr lang="en-US" sz="1800" b="0" i="0" u="none" strike="noStrike" kern="1200" baseline="0" dirty="0">
                          <a:solidFill>
                            <a:schemeClr val="dk1"/>
                          </a:solidFill>
                          <a:latin typeface="+mn-lt"/>
                          <a:ea typeface="+mn-ea"/>
                          <a:cs typeface="+mn-cs"/>
                        </a:rPr>
                        <a:t>199</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&gt; M &gt;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6.14 (6.81)</a:t>
                      </a:r>
                    </a:p>
                    <a:p>
                      <a:pPr algn="ctr"/>
                      <a:r>
                        <a:rPr lang="en-US" sz="1800" b="0" i="0" u="none" strike="noStrike" kern="1200" baseline="0" dirty="0">
                          <a:solidFill>
                            <a:schemeClr val="dk1"/>
                          </a:solidFill>
                          <a:latin typeface="+mn-lt"/>
                          <a:ea typeface="+mn-ea"/>
                          <a:cs typeface="+mn-cs"/>
                        </a:rPr>
                        <a:t>3,256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9.18 (9.59)</a:t>
                      </a:r>
                    </a:p>
                    <a:p>
                      <a:pPr algn="ctr"/>
                      <a:r>
                        <a:rPr lang="en-US" sz="1800" b="0" i="0" u="none" strike="noStrike" kern="1200" baseline="0" dirty="0">
                          <a:solidFill>
                            <a:schemeClr val="dk1"/>
                          </a:solidFill>
                          <a:latin typeface="+mn-lt"/>
                          <a:ea typeface="+mn-ea"/>
                          <a:cs typeface="+mn-cs"/>
                        </a:rPr>
                        <a:t>820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11.83 (9.89)</a:t>
                      </a:r>
                    </a:p>
                    <a:p>
                      <a:pPr algn="ctr"/>
                      <a:r>
                        <a:rPr lang="en-US" sz="1800" b="0" i="0" u="none" strike="noStrike" kern="1200" baseline="0" dirty="0">
                          <a:solidFill>
                            <a:schemeClr val="dk1"/>
                          </a:solidFill>
                          <a:latin typeface="+mn-lt"/>
                          <a:ea typeface="+mn-ea"/>
                          <a:cs typeface="+mn-cs"/>
                        </a:rPr>
                        <a:t>389</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0.0052 (0.08)</a:t>
                      </a:r>
                    </a:p>
                    <a:p>
                      <a:pPr algn="ctr"/>
                      <a:r>
                        <a:rPr lang="en-US" sz="1800" b="0" i="0" u="none" strike="noStrike" kern="1200" baseline="0" dirty="0">
                          <a:solidFill>
                            <a:schemeClr val="dk1"/>
                          </a:solidFill>
                          <a:latin typeface="+mn-lt"/>
                          <a:ea typeface="+mn-ea"/>
                          <a:cs typeface="+mn-cs"/>
                        </a:rPr>
                        <a:t>3,256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0.0427 (0.30)</a:t>
                      </a:r>
                    </a:p>
                    <a:p>
                      <a:pPr algn="ctr"/>
                      <a:r>
                        <a:rPr lang="en-US" sz="1800" b="0" i="0" u="none" strike="noStrike" kern="1200" baseline="0" dirty="0">
                          <a:solidFill>
                            <a:schemeClr val="dk1"/>
                          </a:solidFill>
                          <a:latin typeface="+mn-lt"/>
                          <a:ea typeface="+mn-ea"/>
                          <a:cs typeface="+mn-cs"/>
                        </a:rPr>
                        <a:t>820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0.1080 (0.46)</a:t>
                      </a:r>
                    </a:p>
                    <a:p>
                      <a:pPr algn="ctr"/>
                      <a:r>
                        <a:rPr lang="en-US" sz="1800" b="0" i="0" u="none" strike="noStrike" kern="1200" baseline="0" dirty="0">
                          <a:solidFill>
                            <a:schemeClr val="dk1"/>
                          </a:solidFill>
                          <a:latin typeface="+mn-lt"/>
                          <a:ea typeface="+mn-ea"/>
                          <a:cs typeface="+mn-cs"/>
                        </a:rPr>
                        <a:t>389</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Elementary</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5" name="Diagram 4"/>
          <p:cNvGraphicFramePr/>
          <p:nvPr/>
        </p:nvGraphicFramePr>
        <p:xfrm>
          <a:off x="2023508" y="1180605"/>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450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et al. (2018)</a:t>
            </a:r>
          </a:p>
        </p:txBody>
      </p:sp>
      <p:graphicFrame>
        <p:nvGraphicFramePr>
          <p:cNvPr id="260144" name="Group 48"/>
          <p:cNvGraphicFramePr>
            <a:graphicFrameLocks noGrp="1"/>
          </p:cNvGraphicFramePr>
          <p:nvPr>
            <p:ph idx="4294967295"/>
          </p:nvPr>
        </p:nvGraphicFramePr>
        <p:xfrm>
          <a:off x="1905001" y="1615086"/>
          <a:ext cx="8534399" cy="4557115"/>
        </p:xfrm>
        <a:graphic>
          <a:graphicData uri="http://schemas.openxmlformats.org/drawingml/2006/table">
            <a:tbl>
              <a:tblPr>
                <a:tableStyleId>{08FB837D-C827-4EFA-A057-4D05807E0F7C}</a:tableStyleId>
              </a:tblPr>
              <a:tblGrid>
                <a:gridCol w="1676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665182">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3">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latin typeface="+mn-lt"/>
                        </a:rPr>
                        <a:t>M</a:t>
                      </a:r>
                      <a:r>
                        <a:rPr kumimoji="0" lang="en-US" sz="2000" u="none" strike="noStrike" cap="none" normalizeH="0" baseline="0" dirty="0">
                          <a:ln>
                            <a:noFill/>
                          </a:ln>
                          <a:effectLst/>
                          <a:latin typeface="+mn-lt"/>
                        </a:rPr>
                        <a:t> (</a:t>
                      </a:r>
                      <a:r>
                        <a:rPr kumimoji="0" lang="en-US" sz="2000" i="1" u="none" strike="noStrike" cap="none" normalizeH="0" baseline="0" dirty="0">
                          <a:ln>
                            <a:noFill/>
                          </a:ln>
                          <a:effectLst/>
                          <a:latin typeface="+mn-lt"/>
                        </a:rPr>
                        <a:t>SD</a:t>
                      </a:r>
                      <a:r>
                        <a:rPr kumimoji="0" lang="en-US" sz="2000" u="none" strike="noStrike" cap="none" normalizeH="0" baseline="0" dirty="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dirty="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Oral Reading Fluency</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159.04 (41.45)</a:t>
                      </a:r>
                    </a:p>
                    <a:p>
                      <a:pPr algn="ctr"/>
                      <a:r>
                        <a:rPr lang="en-US" sz="1800" b="0" i="0" u="none" strike="noStrike" kern="1200" baseline="0" dirty="0">
                          <a:solidFill>
                            <a:schemeClr val="dk1"/>
                          </a:solidFill>
                          <a:latin typeface="+mn-lt"/>
                          <a:ea typeface="+mn-ea"/>
                          <a:cs typeface="+mn-cs"/>
                        </a:rPr>
                        <a:t>459</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150.59 (45.76)</a:t>
                      </a:r>
                    </a:p>
                    <a:p>
                      <a:pPr algn="ctr"/>
                      <a:r>
                        <a:rPr lang="en-US" sz="1800" b="0" i="0" u="none" strike="noStrike" kern="1200" baseline="0" dirty="0">
                          <a:solidFill>
                            <a:schemeClr val="dk1"/>
                          </a:solidFill>
                          <a:latin typeface="+mn-lt"/>
                          <a:ea typeface="+mn-ea"/>
                          <a:cs typeface="+mn-cs"/>
                        </a:rPr>
                        <a:t>88</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139.18 (46.53)</a:t>
                      </a:r>
                    </a:p>
                    <a:p>
                      <a:pPr algn="ctr"/>
                      <a:r>
                        <a:rPr lang="en-US" sz="1800" b="0" i="0" u="none" strike="noStrike" kern="1200" baseline="0" dirty="0">
                          <a:solidFill>
                            <a:schemeClr val="dk1"/>
                          </a:solidFill>
                          <a:latin typeface="+mn-lt"/>
                          <a:ea typeface="+mn-ea"/>
                          <a:cs typeface="+mn-cs"/>
                        </a:rPr>
                        <a:t>74</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L &gt; H</a:t>
                      </a:r>
                    </a:p>
                    <a:p>
                      <a:pPr algn="ctr"/>
                      <a:r>
                        <a:rPr lang="en-US" sz="1800" b="0" i="0" u="none" strike="noStrike" kern="1200" baseline="0" dirty="0">
                          <a:solidFill>
                            <a:schemeClr val="dk1"/>
                          </a:solidFill>
                          <a:latin typeface="+mn-lt"/>
                          <a:ea typeface="+mn-ea"/>
                          <a:cs typeface="+mn-cs"/>
                        </a:rPr>
                        <a:t>L = M; M = H</a:t>
                      </a:r>
                      <a:r>
                        <a:rPr kumimoji="0" lang="en-US" sz="2000" u="none" strike="noStrike" cap="none" normalizeH="0" baseline="0" dirty="0">
                          <a:ln>
                            <a:noFill/>
                          </a:ln>
                          <a:effectLst/>
                          <a:latin typeface="+mn-lt"/>
                        </a:rPr>
                        <a:t>      </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latin typeface="+mn-lt"/>
                        </a:rPr>
                        <a:t>MAP Reading</a:t>
                      </a:r>
                      <a:endParaRPr kumimoji="0" lang="en-US" sz="2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63.38 (28.32)</a:t>
                      </a:r>
                    </a:p>
                    <a:p>
                      <a:pPr algn="ctr"/>
                      <a:r>
                        <a:rPr lang="en-US" sz="1800" b="0" i="0" u="none" strike="noStrike" kern="1200" baseline="0" dirty="0">
                          <a:solidFill>
                            <a:schemeClr val="dk1"/>
                          </a:solidFill>
                          <a:latin typeface="+mn-lt"/>
                          <a:ea typeface="+mn-ea"/>
                          <a:cs typeface="+mn-cs"/>
                        </a:rPr>
                        <a:t>2,070</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53.93 (32.15)</a:t>
                      </a:r>
                    </a:p>
                    <a:p>
                      <a:pPr algn="ctr"/>
                      <a:r>
                        <a:rPr lang="en-US" sz="1800" b="0" i="0" u="none" strike="noStrike" kern="1200" baseline="0" dirty="0">
                          <a:solidFill>
                            <a:schemeClr val="dk1"/>
                          </a:solidFill>
                          <a:latin typeface="+mn-lt"/>
                          <a:ea typeface="+mn-ea"/>
                          <a:cs typeface="+mn-cs"/>
                        </a:rPr>
                        <a:t>356</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43.57 (30.47)</a:t>
                      </a:r>
                    </a:p>
                    <a:p>
                      <a:pPr algn="ctr"/>
                      <a:r>
                        <a:rPr lang="en-US" sz="1800" b="0" i="0" u="none" strike="noStrike" kern="1200" baseline="0" dirty="0">
                          <a:solidFill>
                            <a:schemeClr val="dk1"/>
                          </a:solidFill>
                          <a:latin typeface="+mn-lt"/>
                          <a:ea typeface="+mn-ea"/>
                          <a:cs typeface="+mn-cs"/>
                        </a:rPr>
                        <a:t>263</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&gt; M &gt;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6.84 (7.37)</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7.59 (8.05)</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b="0" i="0" u="none" strike="noStrike" kern="1200" baseline="0" dirty="0">
                          <a:solidFill>
                            <a:schemeClr val="dk1"/>
                          </a:solidFill>
                          <a:latin typeface="+mn-lt"/>
                          <a:ea typeface="+mn-ea"/>
                          <a:cs typeface="+mn-cs"/>
                        </a:rPr>
                        <a:t>9.33 (10.81)</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dirty="0">
                          <a:solidFill>
                            <a:schemeClr val="dk1"/>
                          </a:solidFill>
                          <a:latin typeface="+mn-lt"/>
                          <a:ea typeface="+mn-ea"/>
                          <a:cs typeface="+mn-cs"/>
                        </a:rPr>
                        <a:t>L &lt; M &lt;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791378">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latin typeface="+mn-lt"/>
                        </a:rPr>
                        <a:t>In-School Suspensions</a:t>
                      </a:r>
                      <a:endParaRPr kumimoji="0" lang="en-US" sz="2000" b="0" i="0" u="none" strike="noStrike" cap="none" normalizeH="0" baseline="0" dirty="0">
                        <a:ln>
                          <a:noFill/>
                        </a:ln>
                        <a:solidFill>
                          <a:schemeClr val="bg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0.0142 (0.15)</a:t>
                      </a:r>
                    </a:p>
                    <a:p>
                      <a:pPr algn="ctr"/>
                      <a:r>
                        <a:rPr lang="en-US" sz="1800" b="0" i="0" u="none" strike="noStrike" kern="1200" baseline="0" dirty="0">
                          <a:solidFill>
                            <a:schemeClr val="dk1"/>
                          </a:solidFill>
                          <a:latin typeface="+mn-lt"/>
                          <a:ea typeface="+mn-ea"/>
                          <a:cs typeface="+mn-cs"/>
                        </a:rPr>
                        <a:t>3,387</a:t>
                      </a:r>
                      <a:endParaRPr kumimoji="0" lang="en-US" sz="2000" u="none" strike="noStrike" cap="none" normalizeH="0" baseline="0" dirty="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0.0510 (0.36)</a:t>
                      </a:r>
                    </a:p>
                    <a:p>
                      <a:pPr algn="ctr"/>
                      <a:r>
                        <a:rPr lang="en-US" sz="1800" b="0" i="0" u="none" strike="noStrike" kern="1200" baseline="0" dirty="0">
                          <a:solidFill>
                            <a:schemeClr val="dk1"/>
                          </a:solidFill>
                          <a:latin typeface="+mn-lt"/>
                          <a:ea typeface="+mn-ea"/>
                          <a:cs typeface="+mn-cs"/>
                        </a:rPr>
                        <a:t>628</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0.0311 (0.20)</a:t>
                      </a:r>
                    </a:p>
                    <a:p>
                      <a:pPr algn="ctr"/>
                      <a:r>
                        <a:rPr lang="en-US" sz="1800" b="0" i="0" u="none" strike="noStrike" kern="1200" baseline="0" dirty="0">
                          <a:solidFill>
                            <a:schemeClr val="dk1"/>
                          </a:solidFill>
                          <a:latin typeface="+mn-lt"/>
                          <a:ea typeface="+mn-ea"/>
                          <a:cs typeface="+mn-cs"/>
                        </a:rPr>
                        <a:t>450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lang="en-US" sz="1800" b="0" i="0" u="none" strike="noStrike" kern="1200" baseline="0" dirty="0">
                          <a:solidFill>
                            <a:schemeClr val="dk1"/>
                          </a:solidFill>
                          <a:latin typeface="+mn-lt"/>
                          <a:ea typeface="+mn-ea"/>
                          <a:cs typeface="+mn-cs"/>
                        </a:rPr>
                        <a:t>L &lt; M, H</a:t>
                      </a:r>
                    </a:p>
                    <a:p>
                      <a:pPr algn="ctr"/>
                      <a:r>
                        <a:rPr lang="en-US" sz="18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Results: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internalizing</a:t>
            </a:r>
            <a:r>
              <a:rPr lang="en-US" sz="3200" kern="0" cap="small" dirty="0">
                <a:solidFill>
                  <a:prstClr val="black"/>
                </a:solidFill>
                <a:latin typeface="Calibri Light" panose="020F0302020204030204"/>
                <a:ea typeface="MS PGothic" panose="020B0600070205080204" pitchFamily="34" charset="-128"/>
              </a:rPr>
              <a:t> Subscale Elementary</a:t>
            </a:r>
            <a:endParaRPr lang="en-US" sz="2800" i="1" kern="0" cap="small" dirty="0">
              <a:solidFill>
                <a:prstClr val="black"/>
              </a:solidFill>
              <a:latin typeface="Calibri Light" panose="020F0302020204030204"/>
              <a:ea typeface="MS PGothic" panose="020B0600070205080204" pitchFamily="34" charset="-128"/>
            </a:endParaRPr>
          </a:p>
        </p:txBody>
      </p:sp>
      <p:grpSp>
        <p:nvGrpSpPr>
          <p:cNvPr id="2" name="Group 1">
            <a:extLst>
              <a:ext uri="{FF2B5EF4-FFF2-40B4-BE49-F238E27FC236}">
                <a16:creationId xmlns:a16="http://schemas.microsoft.com/office/drawing/2014/main" id="{9F768561-5C3A-4344-945E-1E7D6EE08849}"/>
              </a:ext>
            </a:extLst>
          </p:cNvPr>
          <p:cNvGrpSpPr/>
          <p:nvPr/>
        </p:nvGrpSpPr>
        <p:grpSpPr>
          <a:xfrm>
            <a:off x="2081531" y="2917135"/>
            <a:ext cx="8028939" cy="1953014"/>
            <a:chOff x="475344" y="3092032"/>
            <a:chExt cx="8028939" cy="1953014"/>
          </a:xfrm>
        </p:grpSpPr>
        <p:grpSp>
          <p:nvGrpSpPr>
            <p:cNvPr id="5" name="Group 4"/>
            <p:cNvGrpSpPr/>
            <p:nvPr/>
          </p:nvGrpSpPr>
          <p:grpSpPr>
            <a:xfrm>
              <a:off x="475344" y="3124200"/>
              <a:ext cx="2179683" cy="1920846"/>
              <a:chOff x="7292" y="1676414"/>
              <a:chExt cx="2179683" cy="1920846"/>
            </a:xfrm>
          </p:grpSpPr>
          <p:sp>
            <p:nvSpPr>
              <p:cNvPr id="6" name="Rounded Rectangle 5"/>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Fall Internalizing</a:t>
                </a:r>
              </a:p>
            </p:txBody>
          </p:sp>
        </p:grpSp>
        <p:grpSp>
          <p:nvGrpSpPr>
            <p:cNvPr id="9" name="Group 8"/>
            <p:cNvGrpSpPr/>
            <p:nvPr/>
          </p:nvGrpSpPr>
          <p:grpSpPr>
            <a:xfrm>
              <a:off x="6324600" y="3109441"/>
              <a:ext cx="2179683" cy="1920846"/>
              <a:chOff x="7292" y="1676414"/>
              <a:chExt cx="2179683" cy="1920846"/>
            </a:xfrm>
          </p:grpSpPr>
          <p:sp>
            <p:nvSpPr>
              <p:cNvPr id="10" name="Rounded Rectangle 9"/>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ounded Rectangle 4"/>
              <p:cNvSpPr txBox="1"/>
              <p:nvPr/>
            </p:nvSpPr>
            <p:spPr>
              <a:xfrm>
                <a:off x="7292" y="1771525"/>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Spring</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ORF*</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 MAP Reading</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Nurse Visit</a:t>
                </a:r>
              </a:p>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Suspensions*</a:t>
                </a:r>
              </a:p>
            </p:txBody>
          </p:sp>
        </p:grpSp>
        <p:grpSp>
          <p:nvGrpSpPr>
            <p:cNvPr id="12" name="Group 11"/>
            <p:cNvGrpSpPr/>
            <p:nvPr/>
          </p:nvGrpSpPr>
          <p:grpSpPr>
            <a:xfrm>
              <a:off x="3482158" y="3092032"/>
              <a:ext cx="2179683" cy="1920846"/>
              <a:chOff x="7292" y="1676414"/>
              <a:chExt cx="2179683" cy="1920846"/>
            </a:xfrm>
          </p:grpSpPr>
          <p:sp>
            <p:nvSpPr>
              <p:cNvPr id="13" name="Rounded Rectangle 12"/>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Winter Internalizing</a:t>
                </a:r>
              </a:p>
            </p:txBody>
          </p:sp>
        </p:grpSp>
        <p:grpSp>
          <p:nvGrpSpPr>
            <p:cNvPr id="15" name="Group 14">
              <a:extLst>
                <a:ext uri="{FF2B5EF4-FFF2-40B4-BE49-F238E27FC236}">
                  <a16:creationId xmlns:a16="http://schemas.microsoft.com/office/drawing/2014/main" id="{7777BDBE-755F-B34A-B901-FC2AD9A3C983}"/>
                </a:ext>
              </a:extLst>
            </p:cNvPr>
            <p:cNvGrpSpPr/>
            <p:nvPr/>
          </p:nvGrpSpPr>
          <p:grpSpPr>
            <a:xfrm>
              <a:off x="2837546" y="3838434"/>
              <a:ext cx="462092" cy="540561"/>
              <a:chOff x="2404944" y="2366556"/>
              <a:chExt cx="462092" cy="540561"/>
            </a:xfrm>
            <a:solidFill>
              <a:schemeClr val="accent6"/>
            </a:solidFill>
          </p:grpSpPr>
          <p:sp>
            <p:nvSpPr>
              <p:cNvPr id="16" name="Right Arrow 15">
                <a:extLst>
                  <a:ext uri="{FF2B5EF4-FFF2-40B4-BE49-F238E27FC236}">
                    <a16:creationId xmlns:a16="http://schemas.microsoft.com/office/drawing/2014/main" id="{A6F500FE-8C53-DB48-9D45-17FDEAA89DE6}"/>
                  </a:ext>
                </a:extLst>
              </p:cNvPr>
              <p:cNvSpPr/>
              <p:nvPr/>
            </p:nvSpPr>
            <p:spPr>
              <a:xfrm>
                <a:off x="2404944" y="2366556"/>
                <a:ext cx="462092" cy="5405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7" name="Right Arrow 4">
                <a:extLst>
                  <a:ext uri="{FF2B5EF4-FFF2-40B4-BE49-F238E27FC236}">
                    <a16:creationId xmlns:a16="http://schemas.microsoft.com/office/drawing/2014/main" id="{583164AA-C039-7C45-BD60-E010596C50DB}"/>
                  </a:ext>
                </a:extLst>
              </p:cNvPr>
              <p:cNvSpPr txBox="1"/>
              <p:nvPr/>
            </p:nvSpPr>
            <p:spPr>
              <a:xfrm>
                <a:off x="2404944" y="2474668"/>
                <a:ext cx="323464" cy="3243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eaLnBrk="0" fontAlgn="base" hangingPunct="0">
                  <a:lnSpc>
                    <a:spcPct val="90000"/>
                  </a:lnSpc>
                  <a:spcBef>
                    <a:spcPct val="0"/>
                  </a:spcBef>
                  <a:spcAft>
                    <a:spcPct val="35000"/>
                  </a:spcAft>
                  <a:defRPr/>
                </a:pPr>
                <a:endParaRPr lang="en-US">
                  <a:solidFill>
                    <a:prstClr val="white"/>
                  </a:solidFill>
                  <a:latin typeface="Calibri" panose="020F0502020204030204"/>
                </a:endParaRPr>
              </a:p>
            </p:txBody>
          </p:sp>
        </p:grpSp>
        <p:grpSp>
          <p:nvGrpSpPr>
            <p:cNvPr id="18" name="Group 17">
              <a:extLst>
                <a:ext uri="{FF2B5EF4-FFF2-40B4-BE49-F238E27FC236}">
                  <a16:creationId xmlns:a16="http://schemas.microsoft.com/office/drawing/2014/main" id="{177497A5-56AF-774C-A0E7-AEE8216998C2}"/>
                </a:ext>
              </a:extLst>
            </p:cNvPr>
            <p:cNvGrpSpPr/>
            <p:nvPr/>
          </p:nvGrpSpPr>
          <p:grpSpPr>
            <a:xfrm>
              <a:off x="5800076" y="3838433"/>
              <a:ext cx="462092" cy="540561"/>
              <a:chOff x="2404944" y="2366556"/>
              <a:chExt cx="462092" cy="540561"/>
            </a:xfrm>
            <a:solidFill>
              <a:schemeClr val="accent6"/>
            </a:solidFill>
          </p:grpSpPr>
          <p:sp>
            <p:nvSpPr>
              <p:cNvPr id="19" name="Right Arrow 18">
                <a:extLst>
                  <a:ext uri="{FF2B5EF4-FFF2-40B4-BE49-F238E27FC236}">
                    <a16:creationId xmlns:a16="http://schemas.microsoft.com/office/drawing/2014/main" id="{53B5F82E-5C7B-9844-86D7-34C91340FD92}"/>
                  </a:ext>
                </a:extLst>
              </p:cNvPr>
              <p:cNvSpPr/>
              <p:nvPr/>
            </p:nvSpPr>
            <p:spPr>
              <a:xfrm>
                <a:off x="2404944" y="2366556"/>
                <a:ext cx="462092" cy="54056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0" name="Right Arrow 4">
                <a:extLst>
                  <a:ext uri="{FF2B5EF4-FFF2-40B4-BE49-F238E27FC236}">
                    <a16:creationId xmlns:a16="http://schemas.microsoft.com/office/drawing/2014/main" id="{7F8BF3A1-15FC-EC44-A87E-788F1BDD7CC1}"/>
                  </a:ext>
                </a:extLst>
              </p:cNvPr>
              <p:cNvSpPr txBox="1"/>
              <p:nvPr/>
            </p:nvSpPr>
            <p:spPr>
              <a:xfrm>
                <a:off x="2404944" y="2474668"/>
                <a:ext cx="323464" cy="3243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800100" eaLnBrk="0" fontAlgn="base" hangingPunct="0">
                  <a:lnSpc>
                    <a:spcPct val="90000"/>
                  </a:lnSpc>
                  <a:spcBef>
                    <a:spcPct val="0"/>
                  </a:spcBef>
                  <a:spcAft>
                    <a:spcPct val="35000"/>
                  </a:spcAft>
                  <a:defRPr/>
                </a:pPr>
                <a:endParaRPr lang="en-US">
                  <a:solidFill>
                    <a:prstClr val="white"/>
                  </a:solidFill>
                  <a:latin typeface="Calibri" panose="020F0502020204030204"/>
                </a:endParaRPr>
              </a:p>
            </p:txBody>
          </p:sp>
        </p:grpSp>
      </p:grpSp>
    </p:spTree>
    <p:extLst>
      <p:ext uri="{BB962C8B-B14F-4D97-AF65-F5344CB8AC3E}">
        <p14:creationId xmlns:p14="http://schemas.microsoft.com/office/powerpoint/2010/main" val="442003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dirty="0">
                <a:solidFill>
                  <a:prstClr val="black"/>
                </a:solidFill>
                <a:cs typeface="Times New Roman" pitchFamily="18" charset="0"/>
              </a:rPr>
              <a:t>Middle School Study 1: Behavioral &amp; Academic Characteristics of SRSS Risk Groups</a:t>
            </a:r>
            <a:endParaRPr lang="en-US" sz="3600" dirty="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dirty="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a:t>
                      </a:r>
                      <a:r>
                        <a:rPr kumimoji="0" lang="en-US" sz="2300" b="0" i="1" u="none" strike="noStrike" cap="none" normalizeH="0" baseline="0" dirty="0">
                          <a:ln>
                            <a:noFill/>
                          </a:ln>
                          <a:solidFill>
                            <a:schemeClr val="bg1"/>
                          </a:solidFill>
                          <a:effectLst/>
                          <a:latin typeface="Times New Roman" pitchFamily="18" charset="0"/>
                        </a:rPr>
                        <a:t>n</a:t>
                      </a:r>
                      <a:r>
                        <a:rPr kumimoji="0" lang="en-US" sz="2300" b="0" i="0" u="none" strike="noStrike" cap="none" normalizeH="0" baseline="0" dirty="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dirty="0">
                          <a:ln>
                            <a:noFill/>
                          </a:ln>
                          <a:solidFill>
                            <a:schemeClr val="bg1"/>
                          </a:solidFill>
                          <a:effectLst/>
                          <a:latin typeface="Times New Roman" pitchFamily="18" charset="0"/>
                        </a:rPr>
                        <a:t>M (SD)</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dirty="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dirty="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dirty="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dirty="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dirty="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35012175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(2018)</a:t>
            </a:r>
          </a:p>
        </p:txBody>
      </p:sp>
      <p:graphicFrame>
        <p:nvGraphicFramePr>
          <p:cNvPr id="260144" name="Group 48"/>
          <p:cNvGraphicFramePr>
            <a:graphicFrameLocks noGrp="1"/>
          </p:cNvGraphicFramePr>
          <p:nvPr>
            <p:ph idx="4294967295"/>
          </p:nvPr>
        </p:nvGraphicFramePr>
        <p:xfrm>
          <a:off x="1905001" y="1600200"/>
          <a:ext cx="8534399" cy="4542622"/>
        </p:xfrm>
        <a:graphic>
          <a:graphicData uri="http://schemas.openxmlformats.org/drawingml/2006/table">
            <a:tbl>
              <a:tblPr>
                <a:tableStyleId>{35758FB7-9AC5-4552-8A53-C91805E547FA}</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2,363</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212</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59</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3.07 (0.79)</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2.08 (0.81)</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1.96 (0.89)</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&gt;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rPr>
                        <a:t>Course Failures</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1.16 (2.07)</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3.45 (3.18)</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3.08 (2.84)</a:t>
                      </a:r>
                    </a:p>
                  </a:txBody>
                  <a:tcPr marL="68580" marR="68580" marT="34290" marB="34290" anchor="ctr" horzOverflow="overflow">
                    <a:solidFill>
                      <a:schemeClr val="accent5">
                        <a:lumMod val="40000"/>
                        <a:lumOff val="6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accent5">
                        <a:lumMod val="40000"/>
                        <a:lumOff val="6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1.34 (3.19)</a:t>
                      </a: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4.00 (5.62)</a:t>
                      </a: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5.85 (7.66)</a:t>
                      </a:r>
                    </a:p>
                  </a:txBody>
                  <a:tcPr marL="68580" marR="68580" marT="34290" marB="34290" anchor="ctr" horzOverflow="overflow">
                    <a:solidFill>
                      <a:schemeClr val="accent5">
                        <a:lumMod val="20000"/>
                        <a:lumOff val="8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4"/>
                  </a:ext>
                </a:extLst>
              </a:tr>
              <a:tr h="7768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rPr>
                        <a:t>In-School Suspensions</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0.07 (0.44)</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0.67 (1.48)</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dirty="0">
                          <a:ln>
                            <a:noFill/>
                          </a:ln>
                          <a:solidFill>
                            <a:schemeClr val="dk1"/>
                          </a:solidFill>
                          <a:effectLst/>
                          <a:latin typeface="+mn-lt"/>
                          <a:ea typeface="+mn-ea"/>
                          <a:cs typeface="+mn-cs"/>
                        </a:rPr>
                        <a:t>1.03 (1.86)</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0" lang="en-US" sz="2000" u="none" strike="noStrike" kern="1200" cap="none" normalizeH="0" baseline="0" dirty="0">
                          <a:ln>
                            <a:noFill/>
                          </a:ln>
                          <a:solidFill>
                            <a:schemeClr val="dk1"/>
                          </a:solidFill>
                          <a:effectLst/>
                          <a:latin typeface="+mn-lt"/>
                          <a:ea typeface="+mn-ea"/>
                          <a:cs typeface="+mn-cs"/>
                        </a:rPr>
                        <a:t>L &lt; M, H</a:t>
                      </a:r>
                    </a:p>
                    <a:p>
                      <a:pPr algn="ctr"/>
                      <a:r>
                        <a:rPr kumimoji="0" lang="en-US" sz="2000" u="none" strike="noStrike" kern="1200" cap="none" normalizeH="0" baseline="0" dirty="0">
                          <a:ln>
                            <a:noFill/>
                          </a:ln>
                          <a:solidFill>
                            <a:schemeClr val="dk1"/>
                          </a:solidFill>
                          <a:effectLst/>
                          <a:latin typeface="+mn-lt"/>
                          <a:ea typeface="+mn-ea"/>
                          <a:cs typeface="+mn-cs"/>
                        </a:rPr>
                        <a:t>M = H</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sp>
        <p:nvSpPr>
          <p:cNvPr id="7" name="Title 1"/>
          <p:cNvSpPr txBox="1">
            <a:spLocks/>
          </p:cNvSpPr>
          <p:nvPr/>
        </p:nvSpPr>
        <p:spPr>
          <a:xfrm>
            <a:off x="1905000" y="210985"/>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Externalizing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High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9" name="Diagram 8"/>
          <p:cNvGraphicFramePr/>
          <p:nvPr/>
        </p:nvGraphicFramePr>
        <p:xfrm>
          <a:off x="2023508" y="473144"/>
          <a:ext cx="8297383" cy="5273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4800600" y="4884647"/>
            <a:ext cx="3048000" cy="914400"/>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L &lt; M, H</a:t>
            </a:r>
          </a:p>
          <a:p>
            <a:pPr algn="ctr" eaLnBrk="0" fontAlgn="base" hangingPunct="0">
              <a:spcBef>
                <a:spcPct val="0"/>
              </a:spcBef>
              <a:spcAft>
                <a:spcPct val="0"/>
              </a:spcAft>
              <a:defRPr/>
            </a:pPr>
            <a:r>
              <a:rPr lang="en-US" dirty="0">
                <a:solidFill>
                  <a:prstClr val="white"/>
                </a:solidFill>
                <a:latin typeface="Calibri" panose="020F0502020204030204"/>
              </a:rPr>
              <a:t>M = H</a:t>
            </a:r>
          </a:p>
        </p:txBody>
      </p:sp>
    </p:spTree>
    <p:extLst>
      <p:ext uri="{BB962C8B-B14F-4D97-AF65-F5344CB8AC3E}">
        <p14:creationId xmlns:p14="http://schemas.microsoft.com/office/powerpoint/2010/main" val="392427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Footer Placeholder 1"/>
          <p:cNvSpPr>
            <a:spLocks noGrp="1"/>
          </p:cNvSpPr>
          <p:nvPr>
            <p:ph type="ftr" sz="quarter" idx="11"/>
          </p:nvPr>
        </p:nvSpPr>
        <p:spPr bwMode="auto">
          <a:xfrm>
            <a:off x="4552949" y="6324601"/>
            <a:ext cx="30861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en-US" altLang="en-US" sz="1200" dirty="0">
                <a:solidFill>
                  <a:srgbClr val="898989"/>
                </a:solidFill>
                <a:latin typeface="Verdana" panose="020B0604030504040204" pitchFamily="34" charset="0"/>
              </a:rPr>
              <a:t>Lane, Oakes, Cantwell et al. (2018)</a:t>
            </a:r>
          </a:p>
        </p:txBody>
      </p:sp>
      <p:sp>
        <p:nvSpPr>
          <p:cNvPr id="7" name="Title 1"/>
          <p:cNvSpPr txBox="1">
            <a:spLocks/>
          </p:cNvSpPr>
          <p:nvPr/>
        </p:nvSpPr>
        <p:spPr>
          <a:xfrm>
            <a:off x="1905000" y="76200"/>
            <a:ext cx="8382000" cy="990600"/>
          </a:xfrm>
          <a:prstGeom prst="rect">
            <a:avLst/>
          </a:prstGeom>
          <a:noFill/>
        </p:spPr>
        <p:txBody>
          <a:bodyPr anchor="ctr"/>
          <a:lstStyle/>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SRSS-IE: </a:t>
            </a:r>
            <a:r>
              <a:rPr lang="en-US" sz="3200" b="1" u="sng" kern="0" cap="small" dirty="0">
                <a:solidFill>
                  <a:prstClr val="black"/>
                </a:solidFill>
                <a:latin typeface="Calibri Light" panose="020F0302020204030204"/>
                <a:ea typeface="MS PGothic" panose="020B0600070205080204" pitchFamily="34" charset="-128"/>
              </a:rPr>
              <a:t>Internalizing</a:t>
            </a:r>
            <a:r>
              <a:rPr lang="en-US" sz="3200" kern="0" cap="small" dirty="0">
                <a:solidFill>
                  <a:prstClr val="black"/>
                </a:solidFill>
                <a:latin typeface="Calibri Light" panose="020F0302020204030204"/>
                <a:ea typeface="MS PGothic" panose="020B0600070205080204" pitchFamily="34" charset="-128"/>
              </a:rPr>
              <a:t> Subscale </a:t>
            </a:r>
          </a:p>
          <a:p>
            <a:pPr eaLnBrk="0" fontAlgn="base" hangingPunct="0">
              <a:spcBef>
                <a:spcPct val="0"/>
              </a:spcBef>
              <a:spcAft>
                <a:spcPct val="0"/>
              </a:spcAft>
              <a:defRPr/>
            </a:pPr>
            <a:r>
              <a:rPr lang="en-US" sz="3200" kern="0" cap="small" dirty="0">
                <a:solidFill>
                  <a:prstClr val="black"/>
                </a:solidFill>
                <a:latin typeface="Calibri Light" panose="020F0302020204030204"/>
                <a:ea typeface="MS PGothic" panose="020B0600070205080204" pitchFamily="34" charset="-128"/>
              </a:rPr>
              <a:t>High school </a:t>
            </a:r>
            <a:endParaRPr lang="en-US" sz="2800" i="1" kern="0" cap="small" dirty="0">
              <a:solidFill>
                <a:prstClr val="black"/>
              </a:solidFill>
              <a:latin typeface="Calibri Light" panose="020F0302020204030204"/>
              <a:ea typeface="MS PGothic" panose="020B0600070205080204" pitchFamily="34" charset="-128"/>
            </a:endParaRPr>
          </a:p>
        </p:txBody>
      </p:sp>
      <p:graphicFrame>
        <p:nvGraphicFramePr>
          <p:cNvPr id="6" name="Group 48"/>
          <p:cNvGraphicFramePr>
            <a:graphicFrameLocks/>
          </p:cNvGraphicFramePr>
          <p:nvPr/>
        </p:nvGraphicFramePr>
        <p:xfrm>
          <a:off x="1905001" y="1477178"/>
          <a:ext cx="8534399" cy="4542622"/>
        </p:xfrm>
        <a:graphic>
          <a:graphicData uri="http://schemas.openxmlformats.org/drawingml/2006/table">
            <a:tbl>
              <a:tblPr>
                <a:tableStyleId>{35758FB7-9AC5-4552-8A53-C91805E547FA}</a:tableStyleId>
              </a:tblPr>
              <a:tblGrid>
                <a:gridCol w="2017222">
                  <a:extLst>
                    <a:ext uri="{9D8B030D-6E8A-4147-A177-3AD203B41FA5}">
                      <a16:colId xmlns:a16="http://schemas.microsoft.com/office/drawing/2014/main" val="20000"/>
                    </a:ext>
                  </a:extLst>
                </a:gridCol>
                <a:gridCol w="1684264">
                  <a:extLst>
                    <a:ext uri="{9D8B030D-6E8A-4147-A177-3AD203B41FA5}">
                      <a16:colId xmlns:a16="http://schemas.microsoft.com/office/drawing/2014/main" val="20001"/>
                    </a:ext>
                  </a:extLst>
                </a:gridCol>
                <a:gridCol w="1468896">
                  <a:extLst>
                    <a:ext uri="{9D8B030D-6E8A-4147-A177-3AD203B41FA5}">
                      <a16:colId xmlns:a16="http://schemas.microsoft.com/office/drawing/2014/main" val="20002"/>
                    </a:ext>
                  </a:extLst>
                </a:gridCol>
                <a:gridCol w="1916218">
                  <a:extLst>
                    <a:ext uri="{9D8B030D-6E8A-4147-A177-3AD203B41FA5}">
                      <a16:colId xmlns:a16="http://schemas.microsoft.com/office/drawing/2014/main" val="20003"/>
                    </a:ext>
                  </a:extLst>
                </a:gridCol>
                <a:gridCol w="1447799">
                  <a:extLst>
                    <a:ext uri="{9D8B030D-6E8A-4147-A177-3AD203B41FA5}">
                      <a16:colId xmlns:a16="http://schemas.microsoft.com/office/drawing/2014/main" val="20004"/>
                    </a:ext>
                  </a:extLst>
                </a:gridCol>
              </a:tblGrid>
              <a:tr h="429225">
                <a:tc rowSpan="2">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Variable</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Risk</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Testing</a:t>
                      </a: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a:ln>
                            <a:noFill/>
                          </a:ln>
                          <a:effectLst/>
                        </a:rPr>
                        <a:t>M</a:t>
                      </a:r>
                      <a:r>
                        <a:rPr kumimoji="0" lang="en-US" sz="2000" u="none" strike="noStrike" cap="none" normalizeH="0" baseline="0" dirty="0">
                          <a:ln>
                            <a:noFill/>
                          </a:ln>
                          <a:effectLst/>
                        </a:rPr>
                        <a:t> (</a:t>
                      </a:r>
                      <a:r>
                        <a:rPr kumimoji="0" lang="en-US" sz="2000" i="1" u="none" strike="noStrike" cap="none" normalizeH="0" baseline="0" dirty="0">
                          <a:ln>
                            <a:noFill/>
                          </a:ln>
                          <a:effectLst/>
                        </a:rPr>
                        <a:t>SD</a:t>
                      </a:r>
                      <a:r>
                        <a:rPr kumimoji="0" lang="en-US" sz="2000" u="none" strike="noStrike" cap="none" normalizeH="0" baseline="0" dirty="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dirty="0">
                          <a:ln>
                            <a:noFill/>
                          </a:ln>
                          <a:effectLst/>
                        </a:rPr>
                        <a:t>n = </a:t>
                      </a:r>
                      <a:r>
                        <a:rPr lang="en-US" sz="2000" b="0" i="0" u="none" strike="noStrike" kern="1200" baseline="0" dirty="0">
                          <a:solidFill>
                            <a:schemeClr val="dk1"/>
                          </a:solidFill>
                          <a:latin typeface="+mn-lt"/>
                          <a:ea typeface="+mn-ea"/>
                          <a:cs typeface="+mn-cs"/>
                        </a:rPr>
                        <a:t>2,379</a:t>
                      </a:r>
                      <a:endParaRPr kumimoji="0" lang="en-US" sz="2000" b="0" i="1" u="none" strike="noStrike" cap="none" normalizeH="0" baseline="0" dirty="0">
                        <a:ln>
                          <a:noFill/>
                        </a:ln>
                        <a:solidFill>
                          <a:schemeClr val="tx1"/>
                        </a:solidFill>
                        <a:effectLst/>
                        <a:latin typeface="+mn-lt"/>
                      </a:endParaRP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dirty="0">
                          <a:solidFill>
                            <a:schemeClr val="dk1"/>
                          </a:solidFill>
                          <a:latin typeface="+mn-lt"/>
                          <a:ea typeface="+mn-ea"/>
                          <a:cs typeface="+mn-cs"/>
                        </a:rPr>
                        <a:t>M</a:t>
                      </a:r>
                      <a:r>
                        <a:rPr lang="en-US" sz="2000" b="0" i="0" u="none" strike="noStrike" kern="1200" baseline="0" dirty="0">
                          <a:solidFill>
                            <a:schemeClr val="dk1"/>
                          </a:solidFill>
                          <a:latin typeface="+mn-lt"/>
                          <a:ea typeface="+mn-ea"/>
                          <a:cs typeface="+mn-cs"/>
                        </a:rPr>
                        <a:t> (</a:t>
                      </a:r>
                      <a:r>
                        <a:rPr lang="en-US" sz="2000" b="0" i="1" u="none" strike="noStrike" kern="1200" baseline="0" dirty="0">
                          <a:solidFill>
                            <a:schemeClr val="dk1"/>
                          </a:solidFill>
                          <a:latin typeface="+mn-lt"/>
                          <a:ea typeface="+mn-ea"/>
                          <a:cs typeface="+mn-cs"/>
                        </a:rPr>
                        <a:t>SD</a:t>
                      </a:r>
                      <a:r>
                        <a:rPr lang="en-US" sz="2000" b="0" i="0" u="none" strike="noStrike" kern="1200" baseline="0" dirty="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dirty="0">
                          <a:solidFill>
                            <a:schemeClr val="dk1"/>
                          </a:solidFill>
                          <a:latin typeface="+mn-lt"/>
                          <a:ea typeface="+mn-ea"/>
                          <a:cs typeface="+mn-cs"/>
                        </a:rPr>
                        <a:t>n</a:t>
                      </a:r>
                      <a:r>
                        <a:rPr lang="en-US" sz="2000" b="0" i="0" u="none" strike="noStrike" kern="1200" baseline="0" dirty="0">
                          <a:solidFill>
                            <a:schemeClr val="dk1"/>
                          </a:solidFill>
                          <a:latin typeface="+mn-lt"/>
                          <a:ea typeface="+mn-ea"/>
                          <a:cs typeface="+mn-cs"/>
                        </a:rPr>
                        <a:t> = 123</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dirty="0">
                          <a:solidFill>
                            <a:schemeClr val="dk1"/>
                          </a:solidFill>
                          <a:latin typeface="+mn-lt"/>
                          <a:ea typeface="+mn-ea"/>
                          <a:cs typeface="+mn-cs"/>
                        </a:rPr>
                        <a:t>M</a:t>
                      </a:r>
                      <a:r>
                        <a:rPr lang="en-US" sz="2000" b="0" i="0" u="none" strike="noStrike" kern="1200" baseline="0" dirty="0">
                          <a:solidFill>
                            <a:schemeClr val="dk1"/>
                          </a:solidFill>
                          <a:latin typeface="+mn-lt"/>
                          <a:ea typeface="+mn-ea"/>
                          <a:cs typeface="+mn-cs"/>
                        </a:rPr>
                        <a:t> (</a:t>
                      </a:r>
                      <a:r>
                        <a:rPr lang="en-US" sz="2000" b="0" i="1" u="none" strike="noStrike" kern="1200" baseline="0" dirty="0">
                          <a:solidFill>
                            <a:schemeClr val="dk1"/>
                          </a:solidFill>
                          <a:latin typeface="+mn-lt"/>
                          <a:ea typeface="+mn-ea"/>
                          <a:cs typeface="+mn-cs"/>
                        </a:rPr>
                        <a:t>SD</a:t>
                      </a:r>
                      <a:r>
                        <a:rPr lang="en-US" sz="2000" b="0" i="0" u="none" strike="noStrike" kern="1200" baseline="0" dirty="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dirty="0">
                          <a:solidFill>
                            <a:schemeClr val="dk1"/>
                          </a:solidFill>
                          <a:latin typeface="+mn-lt"/>
                          <a:ea typeface="+mn-ea"/>
                          <a:cs typeface="+mn-cs"/>
                        </a:rPr>
                        <a:t>n</a:t>
                      </a:r>
                      <a:r>
                        <a:rPr lang="en-US" sz="2000" b="0" i="0" u="none" strike="noStrike" kern="1200" baseline="0" dirty="0">
                          <a:solidFill>
                            <a:schemeClr val="dk1"/>
                          </a:solidFill>
                          <a:latin typeface="+mn-lt"/>
                          <a:ea typeface="+mn-ea"/>
                          <a:cs typeface="+mn-cs"/>
                        </a:rPr>
                        <a:t> = 132</a:t>
                      </a:r>
                    </a:p>
                  </a:txBody>
                  <a:tcPr marL="68580" marR="68580" marT="34290" marB="34290" horzOverflow="overflow">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GPA</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3.04 (0.82)</a:t>
                      </a:r>
                      <a:endParaRPr kumimoji="0" lang="en-US" sz="2000" u="none" strike="noStrike" cap="none" normalizeH="0" baseline="0" dirty="0">
                        <a:ln>
                          <a:noFill/>
                        </a:ln>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latin typeface="+mn-lt"/>
                        </a:rPr>
                        <a:t>2.44 (0.83)</a:t>
                      </a: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2.27 (0.98)</a:t>
                      </a:r>
                      <a:endParaRPr kumimoji="0" lang="en-US" sz="2000" u="none" strike="noStrike" cap="none" normalizeH="0" baseline="0" dirty="0">
                        <a:ln>
                          <a:noFill/>
                        </a:ln>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r>
                        <a:rPr lang="en-US" sz="2000" b="0" i="0" u="none" strike="noStrike" kern="1200" baseline="0" dirty="0">
                          <a:solidFill>
                            <a:schemeClr val="dk1"/>
                          </a:solidFill>
                          <a:latin typeface="+mn-lt"/>
                          <a:ea typeface="+mn-ea"/>
                          <a:cs typeface="+mn-cs"/>
                        </a:rPr>
                        <a:t>L &gt;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val="10002"/>
                  </a:ext>
                </a:extLst>
              </a:tr>
              <a:tr h="779617">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dirty="0">
                          <a:ln>
                            <a:noFill/>
                          </a:ln>
                          <a:effectLst/>
                        </a:rPr>
                        <a:t>Course Failures</a:t>
                      </a: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1.25 (2.17)</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2.59 (2.66)</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2.83 (3.21)</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40000"/>
                        <a:lumOff val="6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solidFill>
                      <a:schemeClr val="accent5">
                        <a:lumMod val="40000"/>
                        <a:lumOff val="60000"/>
                      </a:schemeClr>
                    </a:solidFill>
                  </a:tcPr>
                </a:tc>
                <a:extLst>
                  <a:ext uri="{0D108BD9-81ED-4DB2-BD59-A6C34878D82A}">
                    <a16:rowId xmlns:a16="http://schemas.microsoft.com/office/drawing/2014/main" val="10003"/>
                  </a:ext>
                </a:extLst>
              </a:tr>
              <a:tr h="794298">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dirty="0">
                          <a:ln>
                            <a:noFill/>
                          </a:ln>
                          <a:effectLst/>
                        </a:rPr>
                        <a:t>Nurse Visits</a:t>
                      </a:r>
                      <a:endParaRPr kumimoji="0" lang="en-US" sz="2000" b="0" i="0" u="none" strike="noStrike" cap="none" normalizeH="0" baseline="0" dirty="0">
                        <a:ln>
                          <a:noFill/>
                        </a:ln>
                        <a:solidFill>
                          <a:schemeClr val="tx1"/>
                        </a:solidFill>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1.43 (3.33)</a:t>
                      </a:r>
                      <a:endParaRPr kumimoji="0" lang="en-US" sz="2000" u="none" strike="noStrike" cap="none" normalizeH="0" baseline="0" dirty="0">
                        <a:ln>
                          <a:noFill/>
                        </a:ln>
                        <a:effectLst/>
                        <a:latin typeface="+mn-lt"/>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3.54 (6.05)</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4.04 (5.80)</a:t>
                      </a:r>
                      <a:endParaRPr kumimoji="0" lang="en-US" sz="2000" u="none" strike="noStrike" kern="1200" cap="none" normalizeH="0" baseline="0" dirty="0">
                        <a:ln>
                          <a:noFill/>
                        </a:ln>
                        <a:solidFill>
                          <a:schemeClr val="dk1"/>
                        </a:solidFill>
                        <a:effectLst/>
                        <a:latin typeface="+mn-lt"/>
                        <a:ea typeface="+mn-ea"/>
                        <a:cs typeface="+mn-cs"/>
                      </a:endParaRPr>
                    </a:p>
                  </a:txBody>
                  <a:tcPr marL="68580" marR="68580" marT="34290" marB="34290" anchor="ctr" horzOverflow="overflow">
                    <a:solidFill>
                      <a:schemeClr val="accent5">
                        <a:lumMod val="20000"/>
                        <a:lumOff val="8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tx1"/>
                        </a:solidFill>
                        <a:effectLst/>
                        <a:latin typeface="+mn-lt"/>
                        <a:cs typeface="Times New Roman" pitchFamily="18" charset="0"/>
                      </a:endParaRPr>
                    </a:p>
                  </a:txBody>
                  <a:tcPr marL="68580" marR="68580" marT="34290" marB="34290" anchor="ctr" horzOverflow="overflow">
                    <a:solidFill>
                      <a:schemeClr val="accent5">
                        <a:lumMod val="20000"/>
                        <a:lumOff val="80000"/>
                      </a:schemeClr>
                    </a:solidFill>
                  </a:tcPr>
                </a:tc>
                <a:extLst>
                  <a:ext uri="{0D108BD9-81ED-4DB2-BD59-A6C34878D82A}">
                    <a16:rowId xmlns:a16="http://schemas.microsoft.com/office/drawing/2014/main" val="10004"/>
                  </a:ext>
                </a:extLst>
              </a:tr>
              <a:tr h="776885">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dirty="0">
                          <a:ln>
                            <a:noFill/>
                          </a:ln>
                          <a:effectLst/>
                        </a:rPr>
                        <a:t>In-School Suspensions</a:t>
                      </a: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0.11 (0.57)</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0.41 (1.36)</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dirty="0">
                          <a:solidFill>
                            <a:schemeClr val="dk1"/>
                          </a:solidFill>
                          <a:latin typeface="+mn-lt"/>
                          <a:ea typeface="+mn-ea"/>
                          <a:cs typeface="+mn-cs"/>
                        </a:rPr>
                        <a:t>0.42 (1.28)</a:t>
                      </a:r>
                      <a:endParaRPr kumimoji="0" lang="en-US" sz="2000" u="none" strike="noStrike" cap="none" normalizeH="0" baseline="0" dirty="0">
                        <a:ln>
                          <a:noFill/>
                        </a:ln>
                        <a:effectLst/>
                        <a:latin typeface="+mn-lt"/>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000" b="0" i="0" u="none" strike="noStrike" kern="1200" baseline="0" dirty="0">
                          <a:solidFill>
                            <a:schemeClr val="dk1"/>
                          </a:solidFill>
                          <a:latin typeface="+mn-lt"/>
                          <a:ea typeface="+mn-ea"/>
                          <a:cs typeface="+mn-cs"/>
                        </a:rPr>
                        <a:t>L &lt; M, H</a:t>
                      </a:r>
                    </a:p>
                    <a:p>
                      <a:pPr algn="ctr"/>
                      <a:r>
                        <a:rPr lang="en-US" sz="2000" b="0" i="0" u="none" strike="noStrike" kern="1200" baseline="0" dirty="0">
                          <a:solidFill>
                            <a:schemeClr val="dk1"/>
                          </a:solidFill>
                          <a:latin typeface="+mn-lt"/>
                          <a:ea typeface="+mn-ea"/>
                          <a:cs typeface="+mn-cs"/>
                        </a:rPr>
                        <a:t>M = H</a:t>
                      </a:r>
                      <a:endParaRPr kumimoji="0" lang="en-US" sz="2000" b="0" i="0" u="none" strike="noStrike" cap="none" normalizeH="0" baseline="0" dirty="0">
                        <a:ln>
                          <a:noFill/>
                        </a:ln>
                        <a:solidFill>
                          <a:schemeClr val="bg1"/>
                        </a:solidFill>
                        <a:effectLst/>
                        <a:latin typeface="+mn-lt"/>
                        <a:cs typeface="Times New Roman" pitchFamily="18" charset="0"/>
                      </a:endParaRPr>
                    </a:p>
                  </a:txBody>
                  <a:tcPr marL="68580" marR="68580" marT="34290" marB="34290" anchor="ctr" horzOverflow="overflow">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005"/>
                  </a:ext>
                </a:extLst>
              </a:tr>
            </a:tbl>
          </a:graphicData>
        </a:graphic>
      </p:graphicFrame>
      <p:grpSp>
        <p:nvGrpSpPr>
          <p:cNvPr id="2" name="Group 1">
            <a:extLst>
              <a:ext uri="{FF2B5EF4-FFF2-40B4-BE49-F238E27FC236}">
                <a16:creationId xmlns:a16="http://schemas.microsoft.com/office/drawing/2014/main" id="{44F7795E-AC9D-CE48-9257-36C1DD527BB1}"/>
              </a:ext>
            </a:extLst>
          </p:cNvPr>
          <p:cNvGrpSpPr/>
          <p:nvPr/>
        </p:nvGrpSpPr>
        <p:grpSpPr>
          <a:xfrm>
            <a:off x="2133601" y="3048001"/>
            <a:ext cx="7894683" cy="2952947"/>
            <a:chOff x="609600" y="3048000"/>
            <a:chExt cx="7894683" cy="2952947"/>
          </a:xfrm>
        </p:grpSpPr>
        <p:grpSp>
          <p:nvGrpSpPr>
            <p:cNvPr id="5" name="Group 4"/>
            <p:cNvGrpSpPr/>
            <p:nvPr/>
          </p:nvGrpSpPr>
          <p:grpSpPr>
            <a:xfrm>
              <a:off x="609600" y="3048000"/>
              <a:ext cx="2179683" cy="1920846"/>
              <a:chOff x="7292" y="1676414"/>
              <a:chExt cx="2179683" cy="1920846"/>
            </a:xfrm>
          </p:grpSpPr>
          <p:sp>
            <p:nvSpPr>
              <p:cNvPr id="8" name="Rounded Rectangle 7"/>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Fall Internalizing</a:t>
                </a:r>
              </a:p>
            </p:txBody>
          </p:sp>
        </p:grpSp>
        <p:grpSp>
          <p:nvGrpSpPr>
            <p:cNvPr id="10" name="Group 9"/>
            <p:cNvGrpSpPr/>
            <p:nvPr/>
          </p:nvGrpSpPr>
          <p:grpSpPr>
            <a:xfrm>
              <a:off x="3482158" y="3092032"/>
              <a:ext cx="2179683" cy="1920846"/>
              <a:chOff x="7292" y="1676414"/>
              <a:chExt cx="2179683" cy="1920846"/>
            </a:xfrm>
          </p:grpSpPr>
          <p:sp>
            <p:nvSpPr>
              <p:cNvPr id="11" name="Rounded Rectangle 10"/>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Rounded Rectangle 4"/>
              <p:cNvSpPr txBox="1"/>
              <p:nvPr/>
            </p:nvSpPr>
            <p:spPr>
              <a:xfrm>
                <a:off x="63552" y="1732674"/>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Winter Internalizing</a:t>
                </a:r>
              </a:p>
            </p:txBody>
          </p:sp>
        </p:grpSp>
        <p:grpSp>
          <p:nvGrpSpPr>
            <p:cNvPr id="13" name="Group 12"/>
            <p:cNvGrpSpPr/>
            <p:nvPr/>
          </p:nvGrpSpPr>
          <p:grpSpPr>
            <a:xfrm>
              <a:off x="6324600" y="3109441"/>
              <a:ext cx="2179683" cy="1920846"/>
              <a:chOff x="7292" y="1676414"/>
              <a:chExt cx="2179683" cy="1920846"/>
            </a:xfrm>
          </p:grpSpPr>
          <p:sp>
            <p:nvSpPr>
              <p:cNvPr id="14" name="Rounded Rectangle 13"/>
              <p:cNvSpPr/>
              <p:nvPr/>
            </p:nvSpPr>
            <p:spPr>
              <a:xfrm>
                <a:off x="7292" y="1676414"/>
                <a:ext cx="2179683" cy="1920846"/>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Rounded Rectangle 4"/>
              <p:cNvSpPr txBox="1"/>
              <p:nvPr/>
            </p:nvSpPr>
            <p:spPr>
              <a:xfrm>
                <a:off x="7292" y="1771525"/>
                <a:ext cx="2067163" cy="18083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eaLnBrk="0" fontAlgn="base" hangingPunct="0">
                  <a:lnSpc>
                    <a:spcPct val="90000"/>
                  </a:lnSpc>
                  <a:spcBef>
                    <a:spcPct val="0"/>
                  </a:spcBef>
                  <a:spcAft>
                    <a:spcPct val="35000"/>
                  </a:spcAft>
                  <a:defRPr/>
                </a:pPr>
                <a:r>
                  <a:rPr lang="en-US" dirty="0">
                    <a:solidFill>
                      <a:prstClr val="white"/>
                    </a:solidFill>
                    <a:latin typeface="Calibri" panose="020F0502020204030204"/>
                  </a:rPr>
                  <a:t>Spring</a:t>
                </a:r>
              </a:p>
              <a:p>
                <a:pPr algn="ctr" eaLnBrk="0" fontAlgn="base" hangingPunct="0">
                  <a:spcBef>
                    <a:spcPct val="0"/>
                  </a:spcBef>
                  <a:spcAft>
                    <a:spcPct val="0"/>
                  </a:spcAft>
                  <a:defRPr/>
                </a:pPr>
                <a:r>
                  <a:rPr lang="en-US" dirty="0">
                    <a:solidFill>
                      <a:prstClr val="white"/>
                    </a:solidFill>
                    <a:latin typeface="Calibri" panose="020F0502020204030204"/>
                  </a:rPr>
                  <a:t>GPA</a:t>
                </a:r>
              </a:p>
              <a:p>
                <a:pPr algn="ctr" eaLnBrk="0" fontAlgn="base" hangingPunct="0">
                  <a:spcBef>
                    <a:spcPct val="0"/>
                  </a:spcBef>
                  <a:spcAft>
                    <a:spcPct val="0"/>
                  </a:spcAft>
                  <a:defRPr/>
                </a:pPr>
                <a:r>
                  <a:rPr lang="en-US" dirty="0">
                    <a:solidFill>
                      <a:prstClr val="white"/>
                    </a:solidFill>
                    <a:latin typeface="Calibri" panose="020F0502020204030204"/>
                  </a:rPr>
                  <a:t>Course Failures</a:t>
                </a:r>
              </a:p>
              <a:p>
                <a:pPr algn="ctr" eaLnBrk="0" fontAlgn="base" hangingPunct="0">
                  <a:spcBef>
                    <a:spcPct val="0"/>
                  </a:spcBef>
                  <a:spcAft>
                    <a:spcPct val="0"/>
                  </a:spcAft>
                  <a:defRPr/>
                </a:pPr>
                <a:r>
                  <a:rPr lang="en-US" dirty="0">
                    <a:solidFill>
                      <a:prstClr val="white"/>
                    </a:solidFill>
                    <a:latin typeface="Calibri" panose="020F0502020204030204"/>
                  </a:rPr>
                  <a:t>Nurse Visit</a:t>
                </a:r>
              </a:p>
              <a:p>
                <a:pPr algn="ctr" eaLnBrk="0" fontAlgn="base" hangingPunct="0">
                  <a:spcBef>
                    <a:spcPct val="0"/>
                  </a:spcBef>
                  <a:spcAft>
                    <a:spcPct val="0"/>
                  </a:spcAft>
                  <a:defRPr/>
                </a:pPr>
                <a:r>
                  <a:rPr lang="en-US" dirty="0">
                    <a:solidFill>
                      <a:prstClr val="white"/>
                    </a:solidFill>
                    <a:latin typeface="Calibri" panose="020F0502020204030204"/>
                  </a:rPr>
                  <a:t>ODR</a:t>
                </a:r>
              </a:p>
              <a:p>
                <a:pPr algn="ctr" eaLnBrk="0" fontAlgn="base" hangingPunct="0">
                  <a:spcBef>
                    <a:spcPct val="0"/>
                  </a:spcBef>
                  <a:spcAft>
                    <a:spcPct val="0"/>
                  </a:spcAft>
                  <a:defRPr/>
                </a:pPr>
                <a:r>
                  <a:rPr lang="en-US" dirty="0">
                    <a:solidFill>
                      <a:prstClr val="white"/>
                    </a:solidFill>
                    <a:latin typeface="Calibri" panose="020F0502020204030204"/>
                  </a:rPr>
                  <a:t>Suspensions</a:t>
                </a:r>
              </a:p>
            </p:txBody>
          </p:sp>
        </p:grpSp>
        <p:sp>
          <p:nvSpPr>
            <p:cNvPr id="16" name="Rectangle 15"/>
            <p:cNvSpPr/>
            <p:nvPr/>
          </p:nvSpPr>
          <p:spPr>
            <a:xfrm>
              <a:off x="3048000" y="5086547"/>
              <a:ext cx="3048000" cy="9144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eaLnBrk="0" fontAlgn="base" hangingPunct="0">
                <a:spcBef>
                  <a:spcPct val="0"/>
                </a:spcBef>
                <a:spcAft>
                  <a:spcPct val="0"/>
                </a:spcAft>
                <a:defRPr/>
              </a:pPr>
              <a:r>
                <a:rPr lang="en-US" dirty="0">
                  <a:solidFill>
                    <a:prstClr val="white"/>
                  </a:solidFill>
                  <a:latin typeface="Calibri" panose="020F0502020204030204"/>
                </a:rPr>
                <a:t>L &lt; M, H</a:t>
              </a:r>
            </a:p>
            <a:p>
              <a:pPr algn="ctr" eaLnBrk="0" fontAlgn="base" hangingPunct="0">
                <a:spcBef>
                  <a:spcPct val="0"/>
                </a:spcBef>
                <a:spcAft>
                  <a:spcPct val="0"/>
                </a:spcAft>
                <a:defRPr/>
              </a:pPr>
              <a:r>
                <a:rPr lang="en-US" dirty="0">
                  <a:solidFill>
                    <a:prstClr val="white"/>
                  </a:solidFill>
                  <a:latin typeface="Calibri" panose="020F0502020204030204"/>
                </a:rPr>
                <a:t>M = H</a:t>
              </a:r>
            </a:p>
          </p:txBody>
        </p:sp>
        <p:grpSp>
          <p:nvGrpSpPr>
            <p:cNvPr id="17" name="Group 16">
              <a:extLst>
                <a:ext uri="{FF2B5EF4-FFF2-40B4-BE49-F238E27FC236}">
                  <a16:creationId xmlns:a16="http://schemas.microsoft.com/office/drawing/2014/main" id="{4DF43544-7A08-3A41-B777-EC1FF39ED0CC}"/>
                </a:ext>
              </a:extLst>
            </p:cNvPr>
            <p:cNvGrpSpPr/>
            <p:nvPr/>
          </p:nvGrpSpPr>
          <p:grpSpPr>
            <a:xfrm>
              <a:off x="2900064" y="3838434"/>
              <a:ext cx="462092" cy="540561"/>
              <a:chOff x="2404944" y="2366556"/>
              <a:chExt cx="462092" cy="540561"/>
            </a:xfrm>
            <a:solidFill>
              <a:schemeClr val="accent6"/>
            </a:solidFill>
          </p:grpSpPr>
          <p:sp>
            <p:nvSpPr>
              <p:cNvPr id="18" name="Right Arrow 17">
                <a:extLst>
                  <a:ext uri="{FF2B5EF4-FFF2-40B4-BE49-F238E27FC236}">
                    <a16:creationId xmlns:a16="http://schemas.microsoft.com/office/drawing/2014/main" id="{031B196B-A7AC-944D-ABAA-8495A08D3D26}"/>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19" name="Right Arrow 4">
                <a:extLst>
                  <a:ext uri="{FF2B5EF4-FFF2-40B4-BE49-F238E27FC236}">
                    <a16:creationId xmlns:a16="http://schemas.microsoft.com/office/drawing/2014/main" id="{6F338B80-2C92-8D4D-A16C-60A7C83264D7}"/>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nvGrpSpPr>
            <p:cNvPr id="20" name="Group 19">
              <a:extLst>
                <a:ext uri="{FF2B5EF4-FFF2-40B4-BE49-F238E27FC236}">
                  <a16:creationId xmlns:a16="http://schemas.microsoft.com/office/drawing/2014/main" id="{742FAE4A-D4CC-5F45-BFB5-F3D4D7A6AC95}"/>
                </a:ext>
              </a:extLst>
            </p:cNvPr>
            <p:cNvGrpSpPr/>
            <p:nvPr/>
          </p:nvGrpSpPr>
          <p:grpSpPr>
            <a:xfrm>
              <a:off x="5774098" y="3799583"/>
              <a:ext cx="462092" cy="540561"/>
              <a:chOff x="2404944" y="2366556"/>
              <a:chExt cx="462092" cy="540561"/>
            </a:xfrm>
            <a:solidFill>
              <a:schemeClr val="accent6"/>
            </a:solidFill>
          </p:grpSpPr>
          <p:sp>
            <p:nvSpPr>
              <p:cNvPr id="21" name="Right Arrow 20">
                <a:extLst>
                  <a:ext uri="{FF2B5EF4-FFF2-40B4-BE49-F238E27FC236}">
                    <a16:creationId xmlns:a16="http://schemas.microsoft.com/office/drawing/2014/main" id="{900B2F6D-66ED-C44D-8580-59DAE23F45BB}"/>
                  </a:ext>
                </a:extLst>
              </p:cNvPr>
              <p:cNvSpPr/>
              <p:nvPr/>
            </p:nvSpPr>
            <p:spPr>
              <a:xfrm>
                <a:off x="2404944" y="2366556"/>
                <a:ext cx="462092" cy="540561"/>
              </a:xfrm>
              <a:prstGeom prst="rightArrow">
                <a:avLst>
                  <a:gd name="adj1" fmla="val 60000"/>
                  <a:gd name="adj2" fmla="val 50000"/>
                </a:avLst>
              </a:prstGeom>
              <a:grpFill/>
              <a:ln>
                <a:noFill/>
              </a:ln>
            </p:spPr>
            <p:style>
              <a:lnRef idx="1">
                <a:schemeClr val="accent6"/>
              </a:lnRef>
              <a:fillRef idx="2">
                <a:schemeClr val="accent6"/>
              </a:fillRef>
              <a:effectRef idx="1">
                <a:schemeClr val="accent6"/>
              </a:effectRef>
              <a:fontRef idx="minor">
                <a:schemeClr val="dk1"/>
              </a:fontRef>
            </p:style>
            <p:txBody>
              <a:bodyPr/>
              <a:lstStyle/>
              <a:p>
                <a:endParaRPr lang="en-US"/>
              </a:p>
            </p:txBody>
          </p:sp>
          <p:sp>
            <p:nvSpPr>
              <p:cNvPr id="22" name="Right Arrow 4">
                <a:extLst>
                  <a:ext uri="{FF2B5EF4-FFF2-40B4-BE49-F238E27FC236}">
                    <a16:creationId xmlns:a16="http://schemas.microsoft.com/office/drawing/2014/main" id="{AF364067-4531-D444-9837-88EA7983D19E}"/>
                  </a:ext>
                </a:extLst>
              </p:cNvPr>
              <p:cNvSpPr txBox="1"/>
              <p:nvPr/>
            </p:nvSpPr>
            <p:spPr>
              <a:xfrm>
                <a:off x="2404944" y="2474668"/>
                <a:ext cx="323464" cy="324337"/>
              </a:xfrm>
              <a:prstGeom prst="rect">
                <a:avLst/>
              </a:prstGeom>
              <a:grpFill/>
              <a:ln>
                <a:noFill/>
              </a:ln>
            </p:spPr>
            <p:style>
              <a:lnRef idx="1">
                <a:schemeClr val="accent6"/>
              </a:lnRef>
              <a:fillRef idx="2">
                <a:schemeClr val="accent6"/>
              </a:fillRef>
              <a:effectRef idx="1">
                <a:schemeClr val="accent6"/>
              </a:effectRef>
              <a:fontRef idx="minor">
                <a:schemeClr val="dk1"/>
              </a:fontRef>
            </p:style>
            <p:txBody>
              <a:bodyPr spcFirstLastPara="0" vert="horz" wrap="square" lIns="0" tIns="0" rIns="0" bIns="0" numCol="1" spcCol="1270" anchor="ctr" anchorCtr="0">
                <a:noAutofit/>
              </a:bodyPr>
              <a:lstStyle/>
              <a:p>
                <a:pPr algn="ctr" defTabSz="622300" eaLnBrk="0" fontAlgn="base" hangingPunct="0">
                  <a:lnSpc>
                    <a:spcPct val="90000"/>
                  </a:lnSpc>
                  <a:spcBef>
                    <a:spcPct val="0"/>
                  </a:spcBef>
                  <a:spcAft>
                    <a:spcPct val="35000"/>
                  </a:spcAft>
                  <a:defRPr/>
                </a:pPr>
                <a:endParaRPr lang="en-US" sz="1400">
                  <a:solidFill>
                    <a:prstClr val="black"/>
                  </a:solidFill>
                  <a:latin typeface="Calibri" panose="020F0502020204030204"/>
                </a:endParaRPr>
              </a:p>
            </p:txBody>
          </p:sp>
        </p:grpSp>
      </p:grpSp>
    </p:spTree>
    <p:extLst>
      <p:ext uri="{BB962C8B-B14F-4D97-AF65-F5344CB8AC3E}">
        <p14:creationId xmlns:p14="http://schemas.microsoft.com/office/powerpoint/2010/main" val="3554106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394A-3A91-59EC-1E41-332CD2E5337B}"/>
              </a:ext>
            </a:extLst>
          </p:cNvPr>
          <p:cNvSpPr>
            <a:spLocks noGrp="1"/>
          </p:cNvSpPr>
          <p:nvPr>
            <p:ph type="title"/>
          </p:nvPr>
        </p:nvSpPr>
        <p:spPr/>
        <p:txBody>
          <a:bodyPr/>
          <a:lstStyle/>
          <a:p>
            <a:r>
              <a:rPr lang="en-US" dirty="0"/>
              <a:t>Screening Coordinator Training Manual</a:t>
            </a:r>
          </a:p>
        </p:txBody>
      </p:sp>
      <p:pic>
        <p:nvPicPr>
          <p:cNvPr id="4" name="Picture 8" descr="Text&#10;&#10;Description automatically generated">
            <a:extLst>
              <a:ext uri="{FF2B5EF4-FFF2-40B4-BE49-F238E27FC236}">
                <a16:creationId xmlns:a16="http://schemas.microsoft.com/office/drawing/2014/main" id="{7FFD10D3-5DA9-529E-D4A8-0CE7D599C7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07186" y="1793650"/>
            <a:ext cx="4772246" cy="262537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6EA9E5F-54ED-89AA-AB3B-0903D33779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73077" y="1402941"/>
            <a:ext cx="4199217" cy="5423978"/>
          </a:xfrm>
          <a:prstGeom prst="rect">
            <a:avLst/>
          </a:prstGeom>
        </p:spPr>
      </p:pic>
      <p:pic>
        <p:nvPicPr>
          <p:cNvPr id="6" name="Picture 7" descr="Table&#10;&#10;Description automatically generated">
            <a:extLst>
              <a:ext uri="{FF2B5EF4-FFF2-40B4-BE49-F238E27FC236}">
                <a16:creationId xmlns:a16="http://schemas.microsoft.com/office/drawing/2014/main" id="{CF959208-9A6F-FEC2-C517-F6DEAE4F7C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3195" y="1425222"/>
            <a:ext cx="4215589" cy="5432778"/>
          </a:xfrm>
          <a:prstGeom prst="rect">
            <a:avLst/>
          </a:prstGeom>
        </p:spPr>
      </p:pic>
      <p:pic>
        <p:nvPicPr>
          <p:cNvPr id="7" name="Picture 4" descr="Chart&#10;&#10;Description automatically generated">
            <a:hlinkClick r:id="rId5"/>
            <a:extLst>
              <a:ext uri="{FF2B5EF4-FFF2-40B4-BE49-F238E27FC236}">
                <a16:creationId xmlns:a16="http://schemas.microsoft.com/office/drawing/2014/main" id="{727F1332-9967-F93E-7729-77ACC2D280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6220" y="1426721"/>
            <a:ext cx="4215589" cy="5431279"/>
          </a:xfrm>
          <a:prstGeom prst="rect">
            <a:avLst/>
          </a:prstGeom>
        </p:spPr>
      </p:pic>
      <p:sp>
        <p:nvSpPr>
          <p:cNvPr id="8" name="Star: 5 Points 7">
            <a:extLst>
              <a:ext uri="{FF2B5EF4-FFF2-40B4-BE49-F238E27FC236}">
                <a16:creationId xmlns:a16="http://schemas.microsoft.com/office/drawing/2014/main" id="{ED7DFA55-1AA9-E63F-8EF8-56BC944619CA}"/>
              </a:ext>
            </a:extLst>
          </p:cNvPr>
          <p:cNvSpPr/>
          <p:nvPr/>
        </p:nvSpPr>
        <p:spPr>
          <a:xfrm>
            <a:off x="10979432" y="262163"/>
            <a:ext cx="796066" cy="763793"/>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42ECF8F2-C47B-4067-76EF-A1556FC9A263}"/>
              </a:ext>
            </a:extLst>
          </p:cNvPr>
          <p:cNvSpPr/>
          <p:nvPr/>
        </p:nvSpPr>
        <p:spPr>
          <a:xfrm>
            <a:off x="1997242" y="4235116"/>
            <a:ext cx="2683042" cy="183905"/>
          </a:xfrm>
          <a:prstGeom prst="roundRect">
            <a:avLst/>
          </a:prstGeom>
          <a:solidFill>
            <a:schemeClr val="accent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9E83D58-9BB0-C687-EFA4-2928CB4B841A}"/>
              </a:ext>
            </a:extLst>
          </p:cNvPr>
          <p:cNvSpPr/>
          <p:nvPr/>
        </p:nvSpPr>
        <p:spPr>
          <a:xfrm>
            <a:off x="1557632" y="4419021"/>
            <a:ext cx="3108960" cy="183905"/>
          </a:xfrm>
          <a:prstGeom prst="roundRect">
            <a:avLst/>
          </a:prstGeom>
          <a:solidFill>
            <a:schemeClr val="accent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9357FC9-C78D-07CE-56AB-8C240942E8CD}"/>
              </a:ext>
            </a:extLst>
          </p:cNvPr>
          <p:cNvSpPr/>
          <p:nvPr/>
        </p:nvSpPr>
        <p:spPr>
          <a:xfrm>
            <a:off x="1576510" y="4583453"/>
            <a:ext cx="3108960" cy="183905"/>
          </a:xfrm>
          <a:prstGeom prst="roundRect">
            <a:avLst/>
          </a:prstGeom>
          <a:solidFill>
            <a:schemeClr val="accent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E586414-7F79-BEFC-5C44-592033265D49}"/>
              </a:ext>
            </a:extLst>
          </p:cNvPr>
          <p:cNvSpPr/>
          <p:nvPr/>
        </p:nvSpPr>
        <p:spPr>
          <a:xfrm>
            <a:off x="1557632" y="4735853"/>
            <a:ext cx="822960" cy="183905"/>
          </a:xfrm>
          <a:prstGeom prst="roundRect">
            <a:avLst/>
          </a:prstGeom>
          <a:solidFill>
            <a:schemeClr val="accent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7181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2" fill="hold" nodeType="clickEffect">
                                  <p:stCondLst>
                                    <p:cond delay="0"/>
                                  </p:stCondLst>
                                  <p:childTnLst>
                                    <p:animEffect transition="out" filter="wipe(right)">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2" fill="hold" nodeType="clickEffect">
                                  <p:stCondLst>
                                    <p:cond delay="0"/>
                                  </p:stCondLst>
                                  <p:childTnLst>
                                    <p:animEffect transition="out" filter="wipe(right)">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FB8EA-D6FF-AB74-6FA1-32ED77837401}"/>
              </a:ext>
            </a:extLst>
          </p:cNvPr>
          <p:cNvSpPr>
            <a:spLocks noGrp="1"/>
          </p:cNvSpPr>
          <p:nvPr>
            <p:ph type="title"/>
          </p:nvPr>
        </p:nvSpPr>
        <p:spPr/>
        <p:txBody>
          <a:bodyPr/>
          <a:lstStyle/>
          <a:p>
            <a:r>
              <a:rPr lang="en-US" dirty="0"/>
              <a:t>Screening Protocols </a:t>
            </a:r>
          </a:p>
        </p:txBody>
      </p:sp>
      <p:pic>
        <p:nvPicPr>
          <p:cNvPr id="4" name="Picture 3" descr="Table&#10;&#10;Description automatically generated">
            <a:extLst>
              <a:ext uri="{FF2B5EF4-FFF2-40B4-BE49-F238E27FC236}">
                <a16:creationId xmlns:a16="http://schemas.microsoft.com/office/drawing/2014/main" id="{6C6635BC-6023-E947-94A8-98494F35F6E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92793" y="1517298"/>
            <a:ext cx="3995958" cy="5169464"/>
          </a:xfrm>
          <a:prstGeom prst="rect">
            <a:avLst/>
          </a:prstGeom>
          <a:ln>
            <a:noFill/>
          </a:ln>
          <a:effectLst>
            <a:outerShdw blurRad="292100" dist="139700" dir="2700000" algn="tl" rotWithShape="0">
              <a:srgbClr val="333333">
                <a:alpha val="65000"/>
              </a:srgbClr>
            </a:outerShdw>
          </a:effectLst>
        </p:spPr>
      </p:pic>
      <p:pic>
        <p:nvPicPr>
          <p:cNvPr id="5" name="Picture 4" descr="Table&#10;&#10;Description automatically generated">
            <a:extLst>
              <a:ext uri="{FF2B5EF4-FFF2-40B4-BE49-F238E27FC236}">
                <a16:creationId xmlns:a16="http://schemas.microsoft.com/office/drawing/2014/main" id="{02370628-D5FE-F14E-9B0B-956A18A03C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00352" y="1517296"/>
            <a:ext cx="3995958" cy="5169466"/>
          </a:xfrm>
          <a:prstGeom prst="rect">
            <a:avLst/>
          </a:prstGeom>
          <a:ln>
            <a:noFill/>
          </a:ln>
          <a:effectLst>
            <a:outerShdw blurRad="292100" dist="139700" dir="2700000" algn="tl" rotWithShape="0">
              <a:srgbClr val="333333">
                <a:alpha val="65000"/>
              </a:srgbClr>
            </a:outerShdw>
          </a:effectLst>
        </p:spPr>
      </p:pic>
      <p:sp>
        <p:nvSpPr>
          <p:cNvPr id="6" name="Star: 5 Points 5">
            <a:extLst>
              <a:ext uri="{FF2B5EF4-FFF2-40B4-BE49-F238E27FC236}">
                <a16:creationId xmlns:a16="http://schemas.microsoft.com/office/drawing/2014/main" id="{7E8135C5-E4BF-D491-21C6-6FE509F26283}"/>
              </a:ext>
            </a:extLst>
          </p:cNvPr>
          <p:cNvSpPr/>
          <p:nvPr/>
        </p:nvSpPr>
        <p:spPr>
          <a:xfrm>
            <a:off x="10752969" y="559314"/>
            <a:ext cx="796066" cy="763793"/>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9968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p:cNvSpPr>
            <a:spLocks noGrp="1"/>
          </p:cNvSpPr>
          <p:nvPr>
            <p:ph type="title"/>
          </p:nvPr>
        </p:nvSpPr>
        <p:spPr>
          <a:xfrm>
            <a:off x="1981200" y="1327151"/>
            <a:ext cx="3949700" cy="1501775"/>
          </a:xfrm>
        </p:spPr>
        <p:txBody>
          <a:bodyPr>
            <a:noAutofit/>
          </a:bodyPr>
          <a:lstStyle/>
          <a:p>
            <a:pPr algn="ctr" eaLnBrk="1" hangingPunct="1">
              <a:defRPr/>
            </a:pPr>
            <a:r>
              <a:rPr lang="en-US" sz="4000" dirty="0"/>
              <a:t>BASC</a:t>
            </a:r>
            <a:r>
              <a:rPr lang="en-US" sz="4000" baseline="30000" dirty="0"/>
              <a:t>3</a:t>
            </a:r>
            <a:r>
              <a:rPr lang="en-US" sz="4000" dirty="0"/>
              <a:t> Behavioral and Emotional Screening Scale</a:t>
            </a:r>
            <a:r>
              <a:rPr lang="en-US" sz="2800" baseline="30000" dirty="0"/>
              <a:t>©</a:t>
            </a:r>
          </a:p>
        </p:txBody>
      </p:sp>
      <p:sp>
        <p:nvSpPr>
          <p:cNvPr id="5" name="Content Placeholder 4"/>
          <p:cNvSpPr>
            <a:spLocks noGrp="1"/>
          </p:cNvSpPr>
          <p:nvPr>
            <p:ph idx="1"/>
          </p:nvPr>
        </p:nvSpPr>
        <p:spPr>
          <a:xfrm>
            <a:off x="5987223" y="980346"/>
            <a:ext cx="4341408" cy="4732990"/>
          </a:xfrm>
        </p:spPr>
        <p:txBody>
          <a:bodyPr rtlCol="0">
            <a:normAutofit fontScale="850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lgn="ctr">
              <a:buNone/>
              <a:defRPr/>
            </a:pPr>
            <a:r>
              <a:rPr lang="en-US" dirty="0"/>
              <a:t>Available from Pearson Education, </a:t>
            </a:r>
            <a:r>
              <a:rPr lang="en-US" dirty="0" err="1"/>
              <a:t>PsychCorp</a:t>
            </a:r>
            <a:r>
              <a:rPr lang="en-US" sz="2400" baseline="30000" dirty="0" err="1"/>
              <a:t>TM</a:t>
            </a:r>
            <a:r>
              <a:rPr lang="en-US" dirty="0"/>
              <a:t> </a:t>
            </a:r>
          </a:p>
          <a:p>
            <a:pPr marL="0" indent="0" algn="ctr">
              <a:buNone/>
              <a:defRPr/>
            </a:pPr>
            <a:endParaRPr lang="en-US" sz="2800" dirty="0"/>
          </a:p>
          <a:p>
            <a:pPr marL="0" indent="0" algn="ctr">
              <a:buNone/>
              <a:defRPr/>
            </a:pPr>
            <a:r>
              <a:rPr lang="en-US" sz="2800" dirty="0"/>
              <a:t>(BASC</a:t>
            </a:r>
            <a:r>
              <a:rPr lang="en-US" sz="2800" baseline="30000" dirty="0"/>
              <a:t>3</a:t>
            </a:r>
            <a:r>
              <a:rPr lang="en-US" sz="2800" dirty="0"/>
              <a:t> BESS; </a:t>
            </a:r>
          </a:p>
          <a:p>
            <a:pPr marL="0" indent="0" algn="ctr">
              <a:buNone/>
              <a:defRPr/>
            </a:pPr>
            <a:r>
              <a:rPr lang="en-US" sz="2800" dirty="0" err="1"/>
              <a:t>Kamphaus</a:t>
            </a:r>
            <a:r>
              <a:rPr lang="en-US" sz="2800" dirty="0"/>
              <a:t> &amp; Reynolds, 2015)</a:t>
            </a:r>
          </a:p>
        </p:txBody>
      </p:sp>
      <p:pic>
        <p:nvPicPr>
          <p:cNvPr id="93188" name="Picture 1"/>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444100" y="2828925"/>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1"/>
          <p:cNvSpPr>
            <a:spLocks noChangeArrowheads="1"/>
          </p:cNvSpPr>
          <p:nvPr/>
        </p:nvSpPr>
        <p:spPr bwMode="auto">
          <a:xfrm>
            <a:off x="6324600" y="6413500"/>
            <a:ext cx="3805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solidFill>
                  <a:prstClr val="white"/>
                </a:solidFill>
              </a:rPr>
              <a:t>Copyright NCS Pearson, 2007</a:t>
            </a:r>
            <a:endParaRPr lang="en-US" sz="2000" dirty="0">
              <a:solidFill>
                <a:prstClr val="white"/>
              </a:solidFill>
            </a:endParaRPr>
          </a:p>
        </p:txBody>
      </p:sp>
    </p:spTree>
    <p:extLst>
      <p:ext uri="{BB962C8B-B14F-4D97-AF65-F5344CB8AC3E}">
        <p14:creationId xmlns:p14="http://schemas.microsoft.com/office/powerpoint/2010/main" val="1022978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020762"/>
          </a:xfrm>
        </p:spPr>
        <p:txBody>
          <a:bodyPr>
            <a:noAutofit/>
          </a:bodyPr>
          <a:lstStyle/>
          <a:p>
            <a:r>
              <a:rPr lang="en-US" sz="3000" dirty="0">
                <a:latin typeface="Bradley Hand ITC" pitchFamily="66" charset="0"/>
              </a:rPr>
              <a:t>BASC</a:t>
            </a:r>
            <a:r>
              <a:rPr lang="en-US" sz="3000" baseline="30000" dirty="0"/>
              <a:t>2</a:t>
            </a:r>
            <a:r>
              <a:rPr lang="en-US" sz="3000" dirty="0"/>
              <a:t> – Behavior and Emotional Screening Scale</a:t>
            </a:r>
            <a:br>
              <a:rPr lang="en-US" sz="3000" dirty="0"/>
            </a:br>
            <a:r>
              <a:rPr lang="en-US" sz="3000" dirty="0"/>
              <a:t>Spring 2012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5984974"/>
              </p:ext>
            </p:extLst>
          </p:nvPr>
        </p:nvGraphicFramePr>
        <p:xfrm>
          <a:off x="1620819" y="1191409"/>
          <a:ext cx="9144000" cy="51054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2895600" y="1767840"/>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24</a:t>
            </a:r>
          </a:p>
        </p:txBody>
      </p:sp>
      <p:sp>
        <p:nvSpPr>
          <p:cNvPr id="6" name="Rectangle 5"/>
          <p:cNvSpPr/>
          <p:nvPr/>
        </p:nvSpPr>
        <p:spPr>
          <a:xfrm>
            <a:off x="2895600" y="2225040"/>
            <a:ext cx="7620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67</a:t>
            </a:r>
          </a:p>
        </p:txBody>
      </p:sp>
      <p:sp>
        <p:nvSpPr>
          <p:cNvPr id="7" name="Rectangle 6"/>
          <p:cNvSpPr/>
          <p:nvPr/>
        </p:nvSpPr>
        <p:spPr>
          <a:xfrm>
            <a:off x="2743201" y="2682240"/>
            <a:ext cx="907473"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533</a:t>
            </a:r>
          </a:p>
        </p:txBody>
      </p:sp>
      <p:sp>
        <p:nvSpPr>
          <p:cNvPr id="8" name="Rectangle 7"/>
          <p:cNvSpPr/>
          <p:nvPr/>
        </p:nvSpPr>
        <p:spPr>
          <a:xfrm>
            <a:off x="2895600" y="5839609"/>
            <a:ext cx="7047807"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N = 624                  n = 219                n = 202               n = 203</a:t>
            </a:r>
          </a:p>
        </p:txBody>
      </p:sp>
      <p:sp>
        <p:nvSpPr>
          <p:cNvPr id="9" name="TextBox 8"/>
          <p:cNvSpPr txBox="1"/>
          <p:nvPr/>
        </p:nvSpPr>
        <p:spPr>
          <a:xfrm>
            <a:off x="1336638" y="6079877"/>
            <a:ext cx="10465398" cy="738664"/>
          </a:xfrm>
          <a:prstGeom prst="rect">
            <a:avLst/>
          </a:prstGeom>
          <a:noFill/>
        </p:spPr>
        <p:txBody>
          <a:bodyPr wrap="square" rtlCol="0">
            <a:spAutoFit/>
          </a:bodyPr>
          <a:lstStyle/>
          <a:p>
            <a:pPr indent="-457200"/>
            <a:r>
              <a:rPr lang="en-US" altLang="en-US" sz="1400" dirty="0">
                <a:solidFill>
                  <a:prstClr val="black"/>
                </a:solidFill>
                <a:latin typeface="Times New Roman" panose="02020603050405020304" pitchFamily="18" charset="0"/>
                <a:cs typeface="Times New Roman" panose="02020603050405020304" pitchFamily="18" charset="0"/>
              </a:rPr>
              <a:t>Lane, K. L., Oakes, W. P., Common, E. A., </a:t>
            </a:r>
            <a:r>
              <a:rPr lang="en-US" altLang="en-US" sz="1400" dirty="0" err="1">
                <a:solidFill>
                  <a:prstClr val="black"/>
                </a:solidFill>
                <a:latin typeface="Times New Roman" panose="02020603050405020304" pitchFamily="18" charset="0"/>
                <a:cs typeface="Times New Roman" panose="02020603050405020304" pitchFamily="18" charset="0"/>
              </a:rPr>
              <a:t>Zorigian</a:t>
            </a:r>
            <a:r>
              <a:rPr lang="en-US" altLang="en-US" sz="1400" dirty="0">
                <a:solidFill>
                  <a:prstClr val="black"/>
                </a:solidFill>
                <a:latin typeface="Times New Roman" panose="02020603050405020304" pitchFamily="18" charset="0"/>
                <a:cs typeface="Times New Roman" panose="02020603050405020304" pitchFamily="18" charset="0"/>
              </a:rPr>
              <a:t>, K., &amp; Brunsting, N. (2012). Project Screen and Support: Initial </a:t>
            </a:r>
            <a:endParaRPr lang="en-US" altLang="en-US" sz="600" dirty="0">
              <a:solidFill>
                <a:prstClr val="black"/>
              </a:solidFill>
            </a:endParaRPr>
          </a:p>
          <a:p>
            <a:pPr indent="-457200"/>
            <a:r>
              <a:rPr lang="en-US" altLang="en-US" sz="1400" dirty="0">
                <a:solidFill>
                  <a:prstClr val="black"/>
                </a:solidFill>
                <a:latin typeface="Times New Roman" panose="02020603050405020304" pitchFamily="18" charset="0"/>
                <a:cs typeface="Times New Roman" panose="02020603050405020304" pitchFamily="18" charset="0"/>
              </a:rPr>
              <a:t>evidence between the SRSS-IE and the BASC2-BESS at the middle school level. </a:t>
            </a:r>
            <a:r>
              <a:rPr lang="en-US" altLang="en-US" sz="1400" i="1" dirty="0">
                <a:solidFill>
                  <a:prstClr val="black"/>
                </a:solidFill>
                <a:latin typeface="Times New Roman" panose="02020603050405020304" pitchFamily="18" charset="0"/>
                <a:cs typeface="Times New Roman" panose="02020603050405020304" pitchFamily="18" charset="0"/>
              </a:rPr>
              <a:t>Behavioral Disorders, 44</a:t>
            </a:r>
            <a:r>
              <a:rPr lang="en-US" altLang="en-US" sz="1400" dirty="0">
                <a:solidFill>
                  <a:prstClr val="black"/>
                </a:solidFill>
                <a:latin typeface="Times New Roman" panose="02020603050405020304" pitchFamily="18" charset="0"/>
                <a:cs typeface="Times New Roman" panose="02020603050405020304" pitchFamily="18" charset="0"/>
              </a:rPr>
              <a:t>(3), 162-174. </a:t>
            </a:r>
            <a:r>
              <a:rPr lang="en-US" sz="1400" dirty="0">
                <a:solidFill>
                  <a:prstClr val="black"/>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https://doi.org/10.1177/0198742918794843</a:t>
            </a:r>
            <a:r>
              <a:rPr lang="en-US" altLang="en-US" sz="1400" dirty="0">
                <a:solidFill>
                  <a:prstClr val="black"/>
                </a:solidFill>
                <a:latin typeface="Times New Roman" panose="02020603050405020304" pitchFamily="18" charset="0"/>
                <a:cs typeface="Times New Roman" panose="02020603050405020304" pitchFamily="18" charset="0"/>
              </a:rPr>
              <a:t> </a:t>
            </a:r>
            <a:endParaRPr lang="en-US" sz="1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0273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b="1" dirty="0"/>
              <a:t>Introducing Ci3T … a Comprehensive, Integrated, Three-Tiered Model of Prevention  </a:t>
            </a:r>
          </a:p>
          <a:p>
            <a:r>
              <a:rPr lang="en-US" dirty="0"/>
              <a:t>Systematic Screening: Tools and Logistics</a:t>
            </a:r>
          </a:p>
          <a:p>
            <a:r>
              <a:rPr lang="en-US"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Considerations for Screening PK-12 in the COVID-19 Era</a:t>
            </a:r>
          </a:p>
          <a:p>
            <a:r>
              <a:rPr lang="en-US" dirty="0"/>
              <a:t>Planning for Next Steps</a:t>
            </a:r>
          </a:p>
          <a:p>
            <a:endParaRPr lang="en-US" dirty="0"/>
          </a:p>
        </p:txBody>
      </p:sp>
    </p:spTree>
    <p:extLst>
      <p:ext uri="{BB962C8B-B14F-4D97-AF65-F5344CB8AC3E}">
        <p14:creationId xmlns:p14="http://schemas.microsoft.com/office/powerpoint/2010/main" val="3502884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1693244" y="1006450"/>
            <a:ext cx="4710143" cy="1700212"/>
          </a:xfrm>
        </p:spPr>
        <p:txBody>
          <a:bodyPr>
            <a:noAutofit/>
          </a:bodyPr>
          <a:lstStyle/>
          <a:p>
            <a:pPr algn="ctr" eaLnBrk="1" hangingPunct="1">
              <a:defRPr/>
            </a:pPr>
            <a:r>
              <a:rPr lang="en-US" sz="3600" dirty="0"/>
              <a:t>Social Skills </a:t>
            </a:r>
            <a:br>
              <a:rPr lang="en-US" sz="3600" dirty="0"/>
            </a:br>
            <a:r>
              <a:rPr lang="en-US" sz="3600" dirty="0"/>
              <a:t>Improvement System – Performance Screening Guide</a:t>
            </a:r>
          </a:p>
        </p:txBody>
      </p:sp>
      <p:sp>
        <p:nvSpPr>
          <p:cNvPr id="5" name="Content Placeholder 4"/>
          <p:cNvSpPr>
            <a:spLocks noGrp="1"/>
          </p:cNvSpPr>
          <p:nvPr>
            <p:ph idx="1"/>
          </p:nvPr>
        </p:nvSpPr>
        <p:spPr>
          <a:xfrm>
            <a:off x="6013939" y="1017947"/>
            <a:ext cx="3970806" cy="5105400"/>
          </a:xfrm>
        </p:spPr>
        <p:txBody>
          <a:bodyPr rtlCol="0">
            <a:normAutofit fontScale="850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buNone/>
              <a:defRPr/>
            </a:pPr>
            <a:endParaRPr lang="en-US" dirty="0"/>
          </a:p>
          <a:p>
            <a:pPr marL="0" indent="0" algn="ctr">
              <a:buNone/>
              <a:defRPr/>
            </a:pPr>
            <a:r>
              <a:rPr lang="en-US" dirty="0"/>
              <a:t>Available from Pearson Education, </a:t>
            </a:r>
            <a:r>
              <a:rPr lang="en-US" dirty="0" err="1"/>
              <a:t>PsychCorp</a:t>
            </a:r>
            <a:r>
              <a:rPr lang="en-US" sz="2400" baseline="30000" dirty="0" err="1"/>
              <a:t>TM</a:t>
            </a:r>
            <a:r>
              <a:rPr lang="en-US" dirty="0"/>
              <a:t> </a:t>
            </a:r>
          </a:p>
          <a:p>
            <a:pPr marL="0" indent="0">
              <a:buNone/>
              <a:defRPr/>
            </a:pPr>
            <a:endParaRPr lang="en-US" dirty="0"/>
          </a:p>
          <a:p>
            <a:pPr marL="0" indent="0" algn="ctr">
              <a:buNone/>
              <a:defRPr/>
            </a:pPr>
            <a:endParaRPr lang="en-US" sz="2800" dirty="0"/>
          </a:p>
          <a:p>
            <a:pPr marL="0" indent="0" algn="ctr">
              <a:buNone/>
              <a:defRPr/>
            </a:pPr>
            <a:r>
              <a:rPr lang="en-US" dirty="0"/>
              <a:t>(</a:t>
            </a:r>
            <a:r>
              <a:rPr lang="en-US" dirty="0" err="1"/>
              <a:t>SSiS</a:t>
            </a:r>
            <a:r>
              <a:rPr lang="en-US" dirty="0"/>
              <a:t>- PSG; Elliott &amp; Gresham, 2007)</a:t>
            </a:r>
          </a:p>
        </p:txBody>
      </p:sp>
      <p:pic>
        <p:nvPicPr>
          <p:cNvPr id="96260" name="Picture 1"/>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504280" y="3090926"/>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97722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noFill/>
          <a:ln>
            <a:noFill/>
          </a:ln>
        </p:spPr>
        <p:txBody>
          <a:bodyPr>
            <a:noAutofit/>
          </a:bodyPr>
          <a:lstStyle/>
          <a:p>
            <a:r>
              <a:rPr lang="en-US" sz="2400">
                <a:cs typeface="Times New Roman" pitchFamily="18" charset="0"/>
              </a:rPr>
              <a:t>Social Skills Improvement System – Performance Screening Guide</a:t>
            </a:r>
            <a:br>
              <a:rPr lang="en-US" sz="2400">
                <a:cs typeface="Times New Roman" pitchFamily="18" charset="0"/>
              </a:rPr>
            </a:br>
            <a:r>
              <a:rPr lang="en-US" sz="2400">
                <a:cs typeface="Times New Roman" pitchFamily="18" charset="0"/>
              </a:rPr>
              <a:t>Spring 2012 – Total School</a:t>
            </a:r>
            <a:endParaRPr lang="en-US" sz="2400" dirty="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0616142"/>
              </p:ext>
            </p:extLst>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212</a:t>
            </a:r>
          </a:p>
        </p:txBody>
      </p:sp>
      <p:sp>
        <p:nvSpPr>
          <p:cNvPr id="8" name="Rectangle 7"/>
          <p:cNvSpPr/>
          <p:nvPr/>
        </p:nvSpPr>
        <p:spPr>
          <a:xfrm>
            <a:off x="2805356" y="58914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prstClr val="black"/>
                </a:solidFill>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black"/>
                </a:solidFill>
              </a:rPr>
              <a:t>N </a:t>
            </a:r>
            <a:r>
              <a:rPr lang="en-US" sz="1400" dirty="0">
                <a:solidFill>
                  <a:prstClr val="black"/>
                </a:solidFill>
              </a:rPr>
              <a:t>=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31</a:t>
            </a:r>
          </a:p>
        </p:txBody>
      </p:sp>
      <p:sp>
        <p:nvSpPr>
          <p:cNvPr id="16" name="Rectangle 15"/>
          <p:cNvSpPr/>
          <p:nvPr/>
        </p:nvSpPr>
        <p:spPr>
          <a:xfrm>
            <a:off x="9129956" y="2758621"/>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black"/>
                </a:solidFill>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prstClr val="white"/>
                </a:solidFill>
              </a:rPr>
              <a:t>N </a:t>
            </a:r>
            <a:r>
              <a:rPr lang="en-US" sz="1400" dirty="0">
                <a:solidFill>
                  <a:prstClr val="white"/>
                </a:solidFill>
              </a:rPr>
              <a:t>=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dirty="0">
                <a:solidFill>
                  <a:prstClr val="black"/>
                </a:solidFill>
              </a:rPr>
              <a:t>Lane, K. L., Oakes, W. P., &amp; Magill, L. (2013). Primary prevention efforts: How do we implemented and monitor the Tier 1 component of our Comprehensive, Integrated, Three-Tiered (Ci3T) Model?, </a:t>
            </a:r>
            <a:r>
              <a:rPr lang="en-US" sz="1200" i="1" dirty="0">
                <a:solidFill>
                  <a:prstClr val="black"/>
                </a:solidFill>
              </a:rPr>
              <a:t>Preventing School Failure, 58</a:t>
            </a:r>
            <a:r>
              <a:rPr lang="en-US" sz="1200" dirty="0">
                <a:solidFill>
                  <a:prstClr val="black"/>
                </a:solidFill>
              </a:rPr>
              <a:t>(1), 143-158. </a:t>
            </a:r>
          </a:p>
        </p:txBody>
      </p:sp>
    </p:spTree>
    <p:extLst>
      <p:ext uri="{BB962C8B-B14F-4D97-AF65-F5344CB8AC3E}">
        <p14:creationId xmlns:p14="http://schemas.microsoft.com/office/powerpoint/2010/main" val="30694235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p:cNvSpPr>
            <a:spLocks noGrp="1"/>
          </p:cNvSpPr>
          <p:nvPr>
            <p:ph type="title"/>
          </p:nvPr>
        </p:nvSpPr>
        <p:spPr>
          <a:xfrm>
            <a:off x="1693244" y="1006450"/>
            <a:ext cx="4710143" cy="1700212"/>
          </a:xfrm>
        </p:spPr>
        <p:txBody>
          <a:bodyPr>
            <a:noAutofit/>
          </a:bodyPr>
          <a:lstStyle/>
          <a:p>
            <a:pPr algn="ctr" eaLnBrk="1" hangingPunct="1">
              <a:defRPr/>
            </a:pPr>
            <a:r>
              <a:rPr lang="en-US" sz="3600" dirty="0"/>
              <a:t>Social, Academic, and Emotional Behavior Risk Screener</a:t>
            </a:r>
          </a:p>
        </p:txBody>
      </p:sp>
      <p:sp>
        <p:nvSpPr>
          <p:cNvPr id="5" name="Content Placeholder 4"/>
          <p:cNvSpPr>
            <a:spLocks noGrp="1"/>
          </p:cNvSpPr>
          <p:nvPr>
            <p:ph idx="1"/>
          </p:nvPr>
        </p:nvSpPr>
        <p:spPr>
          <a:xfrm>
            <a:off x="6013939" y="1017947"/>
            <a:ext cx="3970806" cy="5105400"/>
          </a:xfrm>
        </p:spPr>
        <p:txBody>
          <a:bodyPr rtlCol="0">
            <a:normAutofit fontScale="77500" lnSpcReduction="20000"/>
          </a:bodyPr>
          <a:lstStyle/>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274320" indent="-274320">
              <a:defRPr/>
            </a:pPr>
            <a:endParaRPr lang="en-US" dirty="0"/>
          </a:p>
          <a:p>
            <a:pPr marL="0" indent="0">
              <a:buNone/>
              <a:defRPr/>
            </a:pPr>
            <a:endParaRPr lang="en-US" dirty="0"/>
          </a:p>
          <a:p>
            <a:pPr marL="0" indent="0" algn="ctr">
              <a:buNone/>
              <a:defRPr/>
            </a:pPr>
            <a:r>
              <a:rPr lang="en-US" dirty="0"/>
              <a:t>Available from </a:t>
            </a:r>
            <a:r>
              <a:rPr lang="en-US" dirty="0" err="1"/>
              <a:t>Fastbridge</a:t>
            </a:r>
            <a:r>
              <a:rPr lang="en-US" dirty="0"/>
              <a:t> Learning</a:t>
            </a:r>
          </a:p>
          <a:p>
            <a:pPr marL="0" indent="0">
              <a:buNone/>
              <a:defRPr/>
            </a:pPr>
            <a:endParaRPr lang="en-US" dirty="0"/>
          </a:p>
          <a:p>
            <a:pPr marL="0" indent="0" algn="ctr">
              <a:buNone/>
              <a:defRPr/>
            </a:pPr>
            <a:endParaRPr lang="en-US" sz="2800" dirty="0"/>
          </a:p>
          <a:p>
            <a:pPr marL="0" indent="0" algn="ctr">
              <a:buNone/>
              <a:defRPr/>
            </a:pPr>
            <a:r>
              <a:rPr lang="en-US" dirty="0"/>
              <a:t>(SAEBRS; </a:t>
            </a:r>
            <a:r>
              <a:rPr lang="en-US" dirty="0" err="1"/>
              <a:t>Kilgus</a:t>
            </a:r>
            <a:r>
              <a:rPr lang="en-US" dirty="0"/>
              <a:t>, </a:t>
            </a:r>
            <a:r>
              <a:rPr lang="en-US" dirty="0" err="1"/>
              <a:t>Chafouleas</a:t>
            </a:r>
            <a:r>
              <a:rPr lang="en-US" dirty="0"/>
              <a:t>, &amp; Riley-Tillman, 2013)</a:t>
            </a:r>
          </a:p>
        </p:txBody>
      </p:sp>
      <p:pic>
        <p:nvPicPr>
          <p:cNvPr id="96260" name="Picture 1"/>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504280" y="3090926"/>
            <a:ext cx="30239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112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864351169"/>
              </p:ext>
            </p:extLst>
          </p:nvPr>
        </p:nvGraphicFramePr>
        <p:xfrm>
          <a:off x="1990165" y="761064"/>
          <a:ext cx="7913161" cy="5037203"/>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714500" y="5903893"/>
            <a:ext cx="8966200" cy="954107"/>
          </a:xfrm>
          <a:prstGeom prst="rect">
            <a:avLst/>
          </a:prstGeom>
        </p:spPr>
        <p:txBody>
          <a:bodyPr wrap="square">
            <a:spAutoFit/>
          </a:bodyPr>
          <a:lstStyle/>
          <a:p>
            <a:r>
              <a:rPr lang="en-US" sz="1400" dirty="0">
                <a:solidFill>
                  <a:prstClr val="black"/>
                </a:solidFill>
                <a:latin typeface="Times New Roman" panose="02020603050405020304" pitchFamily="18" charset="0"/>
                <a:ea typeface="Calibri" panose="020F0502020204030204" pitchFamily="34" charset="0"/>
              </a:rPr>
              <a:t>Note - we present the percentage of students by risk category on the total scale and each subscale, as we find the two-step approach to subscale interpretation is the most defensible). </a:t>
            </a:r>
            <a:r>
              <a:rPr lang="en-US" sz="1400" dirty="0">
                <a:solidFill>
                  <a:prstClr val="black"/>
                </a:solidFill>
                <a:latin typeface="Times New Roman" panose="02020603050405020304" pitchFamily="18" charset="0"/>
              </a:rPr>
              <a:t>Source. </a:t>
            </a:r>
            <a:r>
              <a:rPr lang="en-US" sz="1400" dirty="0" err="1">
                <a:solidFill>
                  <a:prstClr val="black"/>
                </a:solidFill>
                <a:latin typeface="Times New Roman" panose="02020603050405020304" pitchFamily="18" charset="0"/>
              </a:rPr>
              <a:t>Kilgus</a:t>
            </a:r>
            <a:r>
              <a:rPr lang="en-US" sz="1400" dirty="0">
                <a:solidFill>
                  <a:prstClr val="black"/>
                </a:solidFill>
                <a:latin typeface="Times New Roman" panose="02020603050405020304" pitchFamily="18" charset="0"/>
              </a:rPr>
              <a:t>, Kilpatrick, Taylor, Eklund, &amp; von der </a:t>
            </a:r>
            <a:r>
              <a:rPr lang="en-US" sz="1400" dirty="0" err="1">
                <a:solidFill>
                  <a:prstClr val="black"/>
                </a:solidFill>
                <a:latin typeface="Times New Roman" panose="02020603050405020304" pitchFamily="18" charset="0"/>
              </a:rPr>
              <a:t>Embse</a:t>
            </a:r>
            <a:r>
              <a:rPr lang="en-US" sz="1400" dirty="0">
                <a:solidFill>
                  <a:prstClr val="black"/>
                </a:solidFill>
                <a:latin typeface="Times New Roman" panose="02020603050405020304" pitchFamily="18" charset="0"/>
              </a:rPr>
              <a:t>, 2016 </a:t>
            </a:r>
          </a:p>
          <a:p>
            <a:endParaRPr lang="en-US" sz="1400" dirty="0">
              <a:solidFill>
                <a:prstClr val="black"/>
              </a:solidFill>
              <a:latin typeface="Times New Roman" panose="02020603050405020304" pitchFamily="18" charset="0"/>
              <a:ea typeface="Calibri" panose="020F0502020204030204" pitchFamily="34" charset="0"/>
            </a:endParaRPr>
          </a:p>
        </p:txBody>
      </p:sp>
      <p:sp>
        <p:nvSpPr>
          <p:cNvPr id="8" name="TextBox 7"/>
          <p:cNvSpPr txBox="1"/>
          <p:nvPr/>
        </p:nvSpPr>
        <p:spPr>
          <a:xfrm>
            <a:off x="1524000" y="1"/>
            <a:ext cx="8864600" cy="830997"/>
          </a:xfrm>
          <a:prstGeom prst="rect">
            <a:avLst/>
          </a:prstGeom>
          <a:noFill/>
        </p:spPr>
        <p:txBody>
          <a:bodyPr wrap="square" rtlCol="0">
            <a:spAutoFit/>
          </a:bodyPr>
          <a:lstStyle/>
          <a:p>
            <a:r>
              <a:rPr lang="en-US" sz="2400" dirty="0">
                <a:solidFill>
                  <a:prstClr val="black"/>
                </a:solidFill>
                <a:latin typeface="Calibri Light" panose="020F0302020204030204"/>
              </a:rPr>
              <a:t>SAMPLE DATA: SAEBRS</a:t>
            </a:r>
          </a:p>
          <a:p>
            <a:r>
              <a:rPr lang="en-US" sz="2400" dirty="0">
                <a:solidFill>
                  <a:prstClr val="black"/>
                </a:solidFill>
                <a:latin typeface="Calibri Light" panose="020F0302020204030204"/>
              </a:rPr>
              <a:t>Large Urban Elementary - Fall Screening Data </a:t>
            </a:r>
          </a:p>
        </p:txBody>
      </p:sp>
    </p:spTree>
    <p:extLst>
      <p:ext uri="{BB962C8B-B14F-4D97-AF65-F5344CB8AC3E}">
        <p14:creationId xmlns:p14="http://schemas.microsoft.com/office/powerpoint/2010/main" val="2851106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133600" y="381000"/>
          <a:ext cx="7924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79161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7D74E-0FF0-6242-183F-4C347B9D3A1F}"/>
              </a:ext>
            </a:extLst>
          </p:cNvPr>
          <p:cNvSpPr>
            <a:spLocks noGrp="1"/>
          </p:cNvSpPr>
          <p:nvPr>
            <p:ph type="title"/>
          </p:nvPr>
        </p:nvSpPr>
        <p:spPr/>
        <p:txBody>
          <a:bodyPr/>
          <a:lstStyle/>
          <a:p>
            <a:r>
              <a:rPr lang="en-US" dirty="0"/>
              <a:t>Installing a Universal Behavior Screening Tool: Questions to Consider</a:t>
            </a:r>
          </a:p>
        </p:txBody>
      </p:sp>
      <p:sp>
        <p:nvSpPr>
          <p:cNvPr id="5" name="Text Placeholder 4">
            <a:extLst>
              <a:ext uri="{FF2B5EF4-FFF2-40B4-BE49-F238E27FC236}">
                <a16:creationId xmlns:a16="http://schemas.microsoft.com/office/drawing/2014/main" id="{0017E986-6595-DD64-21EC-5A7103FD55C9}"/>
              </a:ext>
            </a:extLst>
          </p:cNvPr>
          <p:cNvSpPr>
            <a:spLocks noGrp="1"/>
          </p:cNvSpPr>
          <p:nvPr>
            <p:ph type="body" sz="quarter" idx="3"/>
          </p:nvPr>
        </p:nvSpPr>
        <p:spPr>
          <a:xfrm>
            <a:off x="5316794" y="1973947"/>
            <a:ext cx="5183188" cy="435020"/>
          </a:xfrm>
        </p:spPr>
        <p:txBody>
          <a:bodyPr/>
          <a:lstStyle/>
          <a:p>
            <a:r>
              <a:rPr lang="en-US" dirty="0"/>
              <a:t>Guiding Questions around</a:t>
            </a:r>
          </a:p>
        </p:txBody>
      </p:sp>
      <p:sp>
        <p:nvSpPr>
          <p:cNvPr id="6" name="Content Placeholder 5">
            <a:extLst>
              <a:ext uri="{FF2B5EF4-FFF2-40B4-BE49-F238E27FC236}">
                <a16:creationId xmlns:a16="http://schemas.microsoft.com/office/drawing/2014/main" id="{A622CCFA-66F4-9D18-84E7-99288FCA4B15}"/>
              </a:ext>
            </a:extLst>
          </p:cNvPr>
          <p:cNvSpPr>
            <a:spLocks noGrp="1"/>
          </p:cNvSpPr>
          <p:nvPr>
            <p:ph sz="quarter" idx="4"/>
          </p:nvPr>
        </p:nvSpPr>
        <p:spPr>
          <a:xfrm>
            <a:off x="5316794" y="2478635"/>
            <a:ext cx="5183188" cy="4003812"/>
          </a:xfrm>
        </p:spPr>
        <p:txBody>
          <a:bodyPr>
            <a:normAutofit lnSpcReduction="10000"/>
          </a:bodyPr>
          <a:lstStyle/>
          <a:p>
            <a:r>
              <a:rPr lang="en-US" dirty="0"/>
              <a:t>Setting Up Screening Structures </a:t>
            </a:r>
          </a:p>
          <a:p>
            <a:r>
              <a:rPr lang="en-US" dirty="0"/>
              <a:t>Providing Professional Learning </a:t>
            </a:r>
          </a:p>
          <a:p>
            <a:r>
              <a:rPr lang="en-US" dirty="0"/>
              <a:t>Before your Screening Window Opens</a:t>
            </a:r>
          </a:p>
          <a:p>
            <a:r>
              <a:rPr lang="en-US" dirty="0"/>
              <a:t>During your Screening Window </a:t>
            </a:r>
          </a:p>
          <a:p>
            <a:r>
              <a:rPr lang="en-US" dirty="0"/>
              <a:t>After your Screening Window</a:t>
            </a:r>
          </a:p>
          <a:p>
            <a:endParaRPr lang="en-US" dirty="0"/>
          </a:p>
        </p:txBody>
      </p:sp>
      <p:sp>
        <p:nvSpPr>
          <p:cNvPr id="7" name="Star: 5 Points 6">
            <a:extLst>
              <a:ext uri="{FF2B5EF4-FFF2-40B4-BE49-F238E27FC236}">
                <a16:creationId xmlns:a16="http://schemas.microsoft.com/office/drawing/2014/main" id="{06CDCF19-6F8E-5051-20A6-9AF2E6A6BF6E}"/>
              </a:ext>
            </a:extLst>
          </p:cNvPr>
          <p:cNvSpPr/>
          <p:nvPr/>
        </p:nvSpPr>
        <p:spPr>
          <a:xfrm>
            <a:off x="10954179" y="1050869"/>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 letter&#10;&#10;Description automatically generated">
            <a:extLst>
              <a:ext uri="{FF2B5EF4-FFF2-40B4-BE49-F238E27FC236}">
                <a16:creationId xmlns:a16="http://schemas.microsoft.com/office/drawing/2014/main" id="{A396E082-9519-35DF-3A5D-27AC29D7FC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5796" y="1814662"/>
            <a:ext cx="3685331" cy="4767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282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90FC-E174-8572-C0FB-76D89A5087E6}"/>
              </a:ext>
            </a:extLst>
          </p:cNvPr>
          <p:cNvSpPr>
            <a:spLocks noGrp="1"/>
          </p:cNvSpPr>
          <p:nvPr>
            <p:ph type="title"/>
          </p:nvPr>
        </p:nvSpPr>
        <p:spPr/>
        <p:txBody>
          <a:bodyPr>
            <a:normAutofit/>
          </a:bodyPr>
          <a:lstStyle/>
          <a:p>
            <a:r>
              <a:rPr lang="en-US" dirty="0"/>
              <a:t>Tips for Communicating with Your Community about Systematic Screening</a:t>
            </a:r>
          </a:p>
        </p:txBody>
      </p:sp>
      <p:pic>
        <p:nvPicPr>
          <p:cNvPr id="4" name="Picture 3" descr="Graphical user interface, text, application&#10;&#10;Description automatically generated">
            <a:hlinkClick r:id="rId2"/>
            <a:extLst>
              <a:ext uri="{FF2B5EF4-FFF2-40B4-BE49-F238E27FC236}">
                <a16:creationId xmlns:a16="http://schemas.microsoft.com/office/drawing/2014/main" id="{93EE9456-5090-1D09-B1DB-01BA5793E1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18744" y="3181605"/>
            <a:ext cx="7230533" cy="1663021"/>
          </a:xfrm>
          <a:prstGeom prst="rect">
            <a:avLst/>
          </a:prstGeom>
          <a:effectLst>
            <a:glow>
              <a:schemeClr val="accent1">
                <a:alpha val="40000"/>
              </a:schemeClr>
            </a:glow>
          </a:effectLst>
        </p:spPr>
      </p:pic>
      <p:pic>
        <p:nvPicPr>
          <p:cNvPr id="5" name="Picture 4" descr="Text&#10;&#10;Description automatically generated">
            <a:extLst>
              <a:ext uri="{FF2B5EF4-FFF2-40B4-BE49-F238E27FC236}">
                <a16:creationId xmlns:a16="http://schemas.microsoft.com/office/drawing/2014/main" id="{C10A7D49-B8F3-EDB8-AA1A-A96DDF7619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4738" y="1868689"/>
            <a:ext cx="3635269" cy="4705852"/>
          </a:xfrm>
          <a:prstGeom prst="rect">
            <a:avLst/>
          </a:prstGeom>
          <a:ln>
            <a:noFill/>
          </a:ln>
          <a:effectLst>
            <a:outerShdw blurRad="292100" dist="139700" dir="2700000" algn="tl" rotWithShape="0">
              <a:srgbClr val="333333">
                <a:alpha val="65000"/>
              </a:srgbClr>
            </a:outerShdw>
          </a:effectLst>
        </p:spPr>
      </p:pic>
      <p:sp>
        <p:nvSpPr>
          <p:cNvPr id="6" name="Left Arrow 11">
            <a:extLst>
              <a:ext uri="{FF2B5EF4-FFF2-40B4-BE49-F238E27FC236}">
                <a16:creationId xmlns:a16="http://schemas.microsoft.com/office/drawing/2014/main" id="{C221FD1F-FA5B-49FD-7315-992217AD6F8B}"/>
              </a:ext>
            </a:extLst>
          </p:cNvPr>
          <p:cNvSpPr/>
          <p:nvPr/>
        </p:nvSpPr>
        <p:spPr>
          <a:xfrm rot="13777926">
            <a:off x="4639996" y="2599434"/>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Star: 5 Points 6">
            <a:extLst>
              <a:ext uri="{FF2B5EF4-FFF2-40B4-BE49-F238E27FC236}">
                <a16:creationId xmlns:a16="http://schemas.microsoft.com/office/drawing/2014/main" id="{D54BA014-70FE-58F7-FF3F-B8E03134AA8D}"/>
              </a:ext>
            </a:extLst>
          </p:cNvPr>
          <p:cNvSpPr/>
          <p:nvPr/>
        </p:nvSpPr>
        <p:spPr>
          <a:xfrm>
            <a:off x="10955767" y="264113"/>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40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D828F-5D6B-3713-67F2-855D942F3E9E}"/>
              </a:ext>
            </a:extLst>
          </p:cNvPr>
          <p:cNvSpPr>
            <a:spLocks noGrp="1"/>
          </p:cNvSpPr>
          <p:nvPr>
            <p:ph type="title"/>
          </p:nvPr>
        </p:nvSpPr>
        <p:spPr/>
        <p:txBody>
          <a:bodyPr>
            <a:normAutofit/>
          </a:bodyPr>
          <a:lstStyle/>
          <a:p>
            <a:r>
              <a:rPr lang="en-US" dirty="0"/>
              <a:t>The Whys and </a:t>
            </a:r>
            <a:r>
              <a:rPr lang="en-US" dirty="0" err="1"/>
              <a:t>Hows</a:t>
            </a:r>
            <a:r>
              <a:rPr lang="en-US" dirty="0"/>
              <a:t> of Screening: Frequently Asked Questions for Families</a:t>
            </a:r>
          </a:p>
        </p:txBody>
      </p:sp>
      <p:pic>
        <p:nvPicPr>
          <p:cNvPr id="4" name="Picture 3">
            <a:extLst>
              <a:ext uri="{FF2B5EF4-FFF2-40B4-BE49-F238E27FC236}">
                <a16:creationId xmlns:a16="http://schemas.microsoft.com/office/drawing/2014/main" id="{E320A605-78CA-7EB1-E788-E17A45A612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6168" y="2664895"/>
            <a:ext cx="6308343" cy="2414531"/>
          </a:xfrm>
          <a:prstGeom prst="rect">
            <a:avLst/>
          </a:prstGeom>
          <a:ln>
            <a:noFill/>
          </a:ln>
          <a:effectLst>
            <a:outerShdw blurRad="292100" dist="139700" dir="2700000" algn="tl" rotWithShape="0">
              <a:srgbClr val="333333">
                <a:alpha val="65000"/>
              </a:srgbClr>
            </a:outerShdw>
          </a:effectLst>
        </p:spPr>
      </p:pic>
      <p:pic>
        <p:nvPicPr>
          <p:cNvPr id="5" name="Picture 4" descr="Text, letter&#10;&#10;Description automatically generated">
            <a:extLst>
              <a:ext uri="{FF2B5EF4-FFF2-40B4-BE49-F238E27FC236}">
                <a16:creationId xmlns:a16="http://schemas.microsoft.com/office/drawing/2014/main" id="{2D99579A-CBF7-4DEE-CF57-A60C29C36D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8035" y="1847108"/>
            <a:ext cx="3703712" cy="4790786"/>
          </a:xfrm>
          <a:prstGeom prst="rect">
            <a:avLst/>
          </a:prstGeom>
          <a:ln>
            <a:noFill/>
          </a:ln>
          <a:effectLst>
            <a:outerShdw blurRad="292100" dist="139700" dir="2700000" algn="tl" rotWithShape="0">
              <a:srgbClr val="333333">
                <a:alpha val="65000"/>
              </a:srgbClr>
            </a:outerShdw>
          </a:effectLst>
        </p:spPr>
      </p:pic>
      <p:sp>
        <p:nvSpPr>
          <p:cNvPr id="6" name="Left Arrow 11">
            <a:extLst>
              <a:ext uri="{FF2B5EF4-FFF2-40B4-BE49-F238E27FC236}">
                <a16:creationId xmlns:a16="http://schemas.microsoft.com/office/drawing/2014/main" id="{52455A90-8C23-F76D-E7B2-1B1CE5F587B8}"/>
              </a:ext>
            </a:extLst>
          </p:cNvPr>
          <p:cNvSpPr/>
          <p:nvPr/>
        </p:nvSpPr>
        <p:spPr>
          <a:xfrm rot="18757218">
            <a:off x="6177082" y="2158991"/>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Star: 5 Points 6">
            <a:extLst>
              <a:ext uri="{FF2B5EF4-FFF2-40B4-BE49-F238E27FC236}">
                <a16:creationId xmlns:a16="http://schemas.microsoft.com/office/drawing/2014/main" id="{CA14FBDE-918C-E8E7-780E-6B703F7B99C5}"/>
              </a:ext>
            </a:extLst>
          </p:cNvPr>
          <p:cNvSpPr/>
          <p:nvPr/>
        </p:nvSpPr>
        <p:spPr>
          <a:xfrm>
            <a:off x="10955767" y="264113"/>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06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dirty="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dirty="0">
                <a:solidFill>
                  <a:prstClr val="black"/>
                </a:solidFill>
                <a:latin typeface="Arial" charset="0"/>
              </a:rPr>
              <a:t>Sample Middle School:</a:t>
            </a:r>
            <a:r>
              <a:rPr lang="en-US" sz="3600" dirty="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N = 89</a:t>
            </a:r>
          </a:p>
        </p:txBody>
      </p:sp>
      <p:sp>
        <p:nvSpPr>
          <p:cNvPr id="10" name="Rectangle 9"/>
          <p:cNvSpPr/>
          <p:nvPr/>
        </p:nvSpPr>
        <p:spPr>
          <a:xfrm>
            <a:off x="4135915" y="2698585"/>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black"/>
                </a:solidFill>
              </a:rPr>
              <a:t>N = 66</a:t>
            </a:r>
          </a:p>
        </p:txBody>
      </p:sp>
      <p:sp>
        <p:nvSpPr>
          <p:cNvPr id="14" name="Rectangle 13"/>
          <p:cNvSpPr/>
          <p:nvPr/>
        </p:nvSpPr>
        <p:spPr>
          <a:xfrm>
            <a:off x="5715000" y="2696201"/>
            <a:ext cx="838200" cy="3048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550</a:t>
            </a:r>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0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65126"/>
            <a:ext cx="8686800" cy="1325563"/>
          </a:xfrm>
        </p:spPr>
        <p:txBody>
          <a:bodyPr/>
          <a:lstStyle/>
          <a:p>
            <a:r>
              <a:rPr lang="en-US" dirty="0"/>
              <a:t>Screening Data: High School Yrs1-3</a:t>
            </a:r>
          </a:p>
        </p:txBody>
      </p:sp>
      <p:graphicFrame>
        <p:nvGraphicFramePr>
          <p:cNvPr id="4" name="Content Placeholder 3"/>
          <p:cNvGraphicFramePr>
            <a:graphicFrameLocks noGrp="1"/>
          </p:cNvGraphicFramePr>
          <p:nvPr>
            <p:ph idx="1"/>
          </p:nvPr>
        </p:nvGraphicFramePr>
        <p:xfrm>
          <a:off x="1600199" y="1746878"/>
          <a:ext cx="8991603" cy="4100518"/>
        </p:xfrm>
        <a:graphic>
          <a:graphicData uri="http://schemas.openxmlformats.org/drawingml/2006/table">
            <a:tbl>
              <a:tblPr>
                <a:tableStyleId>{5C22544A-7EE6-4342-B048-85BDC9FD1C3A}</a:tableStyleId>
              </a:tblPr>
              <a:tblGrid>
                <a:gridCol w="1229067">
                  <a:extLst>
                    <a:ext uri="{9D8B030D-6E8A-4147-A177-3AD203B41FA5}">
                      <a16:colId xmlns:a16="http://schemas.microsoft.com/office/drawing/2014/main" val="1056750294"/>
                    </a:ext>
                  </a:extLst>
                </a:gridCol>
                <a:gridCol w="161721">
                  <a:extLst>
                    <a:ext uri="{9D8B030D-6E8A-4147-A177-3AD203B41FA5}">
                      <a16:colId xmlns:a16="http://schemas.microsoft.com/office/drawing/2014/main" val="1950753568"/>
                    </a:ext>
                  </a:extLst>
                </a:gridCol>
                <a:gridCol w="776253">
                  <a:extLst>
                    <a:ext uri="{9D8B030D-6E8A-4147-A177-3AD203B41FA5}">
                      <a16:colId xmlns:a16="http://schemas.microsoft.com/office/drawing/2014/main" val="2303916736"/>
                    </a:ext>
                  </a:extLst>
                </a:gridCol>
                <a:gridCol w="161721">
                  <a:extLst>
                    <a:ext uri="{9D8B030D-6E8A-4147-A177-3AD203B41FA5}">
                      <a16:colId xmlns:a16="http://schemas.microsoft.com/office/drawing/2014/main" val="4033499267"/>
                    </a:ext>
                  </a:extLst>
                </a:gridCol>
                <a:gridCol w="905629">
                  <a:extLst>
                    <a:ext uri="{9D8B030D-6E8A-4147-A177-3AD203B41FA5}">
                      <a16:colId xmlns:a16="http://schemas.microsoft.com/office/drawing/2014/main" val="4126822333"/>
                    </a:ext>
                  </a:extLst>
                </a:gridCol>
                <a:gridCol w="177891">
                  <a:extLst>
                    <a:ext uri="{9D8B030D-6E8A-4147-A177-3AD203B41FA5}">
                      <a16:colId xmlns:a16="http://schemas.microsoft.com/office/drawing/2014/main" val="3193263845"/>
                    </a:ext>
                  </a:extLst>
                </a:gridCol>
                <a:gridCol w="776253">
                  <a:extLst>
                    <a:ext uri="{9D8B030D-6E8A-4147-A177-3AD203B41FA5}">
                      <a16:colId xmlns:a16="http://schemas.microsoft.com/office/drawing/2014/main" val="39159406"/>
                    </a:ext>
                  </a:extLst>
                </a:gridCol>
                <a:gridCol w="776253">
                  <a:extLst>
                    <a:ext uri="{9D8B030D-6E8A-4147-A177-3AD203B41FA5}">
                      <a16:colId xmlns:a16="http://schemas.microsoft.com/office/drawing/2014/main" val="1464967292"/>
                    </a:ext>
                  </a:extLst>
                </a:gridCol>
                <a:gridCol w="1229067">
                  <a:extLst>
                    <a:ext uri="{9D8B030D-6E8A-4147-A177-3AD203B41FA5}">
                      <a16:colId xmlns:a16="http://schemas.microsoft.com/office/drawing/2014/main" val="3980837974"/>
                    </a:ext>
                  </a:extLst>
                </a:gridCol>
                <a:gridCol w="145547">
                  <a:extLst>
                    <a:ext uri="{9D8B030D-6E8A-4147-A177-3AD203B41FA5}">
                      <a16:colId xmlns:a16="http://schemas.microsoft.com/office/drawing/2014/main" val="926034521"/>
                    </a:ext>
                  </a:extLst>
                </a:gridCol>
                <a:gridCol w="776253">
                  <a:extLst>
                    <a:ext uri="{9D8B030D-6E8A-4147-A177-3AD203B41FA5}">
                      <a16:colId xmlns:a16="http://schemas.microsoft.com/office/drawing/2014/main" val="3544225464"/>
                    </a:ext>
                  </a:extLst>
                </a:gridCol>
                <a:gridCol w="161721">
                  <a:extLst>
                    <a:ext uri="{9D8B030D-6E8A-4147-A177-3AD203B41FA5}">
                      <a16:colId xmlns:a16="http://schemas.microsoft.com/office/drawing/2014/main" val="1079807211"/>
                    </a:ext>
                  </a:extLst>
                </a:gridCol>
                <a:gridCol w="776253">
                  <a:extLst>
                    <a:ext uri="{9D8B030D-6E8A-4147-A177-3AD203B41FA5}">
                      <a16:colId xmlns:a16="http://schemas.microsoft.com/office/drawing/2014/main" val="2223351235"/>
                    </a:ext>
                  </a:extLst>
                </a:gridCol>
                <a:gridCol w="161721">
                  <a:extLst>
                    <a:ext uri="{9D8B030D-6E8A-4147-A177-3AD203B41FA5}">
                      <a16:colId xmlns:a16="http://schemas.microsoft.com/office/drawing/2014/main" val="2473418679"/>
                    </a:ext>
                  </a:extLst>
                </a:gridCol>
                <a:gridCol w="776253">
                  <a:extLst>
                    <a:ext uri="{9D8B030D-6E8A-4147-A177-3AD203B41FA5}">
                      <a16:colId xmlns:a16="http://schemas.microsoft.com/office/drawing/2014/main" val="1265854495"/>
                    </a:ext>
                  </a:extLst>
                </a:gridCol>
              </a:tblGrid>
              <a:tr h="471703">
                <a:tc>
                  <a:txBody>
                    <a:bodyPr/>
                    <a:lstStyle/>
                    <a:p>
                      <a:pPr algn="l" fontAlgn="b"/>
                      <a:r>
                        <a:rPr lang="en-US" sz="1100" b="1" u="none" strike="noStrike" dirty="0">
                          <a:effectLst/>
                        </a:rPr>
                        <a:t>Fall- 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Fall- SRSSIE-E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5392436"/>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80.28%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10.36%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9.36%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89.56%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2.42%</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921851691"/>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5.66%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91.29%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2.54%</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588050003"/>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90.91%</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3.86%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5.23%</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2018</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92.22%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6.20%</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1.58%</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07683206"/>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26827064"/>
                  </a:ext>
                </a:extLst>
              </a:tr>
              <a:tr h="394639">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8176990"/>
                  </a:ext>
                </a:extLst>
              </a:tr>
              <a:tr h="471703">
                <a:tc>
                  <a:txBody>
                    <a:bodyPr/>
                    <a:lstStyle/>
                    <a:p>
                      <a:pPr algn="l" fontAlgn="b"/>
                      <a:r>
                        <a:rPr lang="en-US" sz="1100" b="1" u="none" strike="noStrike" dirty="0">
                          <a:effectLst/>
                        </a:rPr>
                        <a:t>WTR-SRSSIE-I</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Low</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Moderate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High</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WTR-SRSSIE-E</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Low</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Moderate</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100" b="1" u="none" strike="noStrike" dirty="0">
                          <a:effectLst/>
                        </a:rPr>
                        <a:t>High</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238795069"/>
                  </a:ext>
                </a:extLst>
              </a:tr>
              <a:tr h="394639">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3.26%</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2016</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87.25%</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9.49%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3.26%</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54273705"/>
                  </a:ext>
                </a:extLst>
              </a:tr>
              <a:tr h="394639">
                <a:tc>
                  <a:txBody>
                    <a:bodyPr/>
                    <a:lstStyle/>
                    <a:p>
                      <a:pPr algn="l" fontAlgn="b"/>
                      <a:r>
                        <a:rPr lang="en-US" sz="1600" u="none" strike="noStrike">
                          <a:effectLst/>
                        </a:rPr>
                        <a:t>2017</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2017</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86.14%</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9.02%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4.85%</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53413424"/>
                  </a:ext>
                </a:extLst>
              </a:tr>
              <a:tr h="394639">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88.79%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8.52%</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2.69%</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2018</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88.79%</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8.52%</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2.69%</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97622295"/>
                  </a:ext>
                </a:extLst>
              </a:tr>
            </a:tbl>
          </a:graphicData>
        </a:graphic>
      </p:graphicFrame>
      <p:sp>
        <p:nvSpPr>
          <p:cNvPr id="5" name="Rectangle 4"/>
          <p:cNvSpPr/>
          <p:nvPr/>
        </p:nvSpPr>
        <p:spPr>
          <a:xfrm>
            <a:off x="3897632" y="1690684"/>
            <a:ext cx="914400"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7" name="Rectangle 6"/>
          <p:cNvSpPr/>
          <p:nvPr/>
        </p:nvSpPr>
        <p:spPr>
          <a:xfrm>
            <a:off x="8839201" y="1690684"/>
            <a:ext cx="838201" cy="181451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8" name="Rectangle 7"/>
          <p:cNvSpPr/>
          <p:nvPr/>
        </p:nvSpPr>
        <p:spPr>
          <a:xfrm>
            <a:off x="2895604"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p:cNvSpPr/>
          <p:nvPr/>
        </p:nvSpPr>
        <p:spPr>
          <a:xfrm>
            <a:off x="7848600" y="1690684"/>
            <a:ext cx="914400" cy="1814516"/>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0" name="Rectangle 9"/>
          <p:cNvSpPr/>
          <p:nvPr/>
        </p:nvSpPr>
        <p:spPr>
          <a:xfrm>
            <a:off x="4909188" y="1690684"/>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p:cNvSpPr/>
          <p:nvPr/>
        </p:nvSpPr>
        <p:spPr>
          <a:xfrm>
            <a:off x="9725979" y="1678298"/>
            <a:ext cx="914400" cy="181451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3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7886700" cy="1325563"/>
          </a:xfrm>
        </p:spPr>
        <p:txBody>
          <a:bodyPr/>
          <a:lstStyle/>
          <a:p>
            <a:r>
              <a:rPr lang="en-US" dirty="0"/>
              <a:t>Data sharing…</a:t>
            </a:r>
          </a:p>
        </p:txBody>
      </p:sp>
      <p:sp>
        <p:nvSpPr>
          <p:cNvPr id="3" name="Content Placeholder 2"/>
          <p:cNvSpPr>
            <a:spLocks noGrp="1"/>
          </p:cNvSpPr>
          <p:nvPr>
            <p:ph idx="1"/>
          </p:nvPr>
        </p:nvSpPr>
        <p:spPr>
          <a:xfrm>
            <a:off x="1834058" y="1971414"/>
            <a:ext cx="8229600" cy="4819326"/>
          </a:xfrm>
        </p:spPr>
        <p:txBody>
          <a:bodyPr/>
          <a:lstStyle/>
          <a:p>
            <a:r>
              <a:rPr lang="en-US" dirty="0"/>
              <a:t>Schoolwide data</a:t>
            </a:r>
          </a:p>
          <a:p>
            <a:pPr marL="457200" lvl="1" indent="0">
              <a:buNone/>
            </a:pPr>
            <a:r>
              <a:rPr lang="en-US" dirty="0"/>
              <a:t>…decisions related to primary prevention efforts</a:t>
            </a:r>
          </a:p>
          <a:p>
            <a:pPr marL="457200" lvl="1" indent="0">
              <a:buNone/>
            </a:pPr>
            <a:endParaRPr lang="en-US" dirty="0"/>
          </a:p>
          <a:p>
            <a:r>
              <a:rPr lang="en-US" dirty="0"/>
              <a:t>Grade / Department / Class</a:t>
            </a:r>
          </a:p>
          <a:p>
            <a:pPr marL="457200" lvl="1" indent="0">
              <a:buNone/>
            </a:pPr>
            <a:r>
              <a:rPr lang="en-US" dirty="0"/>
              <a:t>…implications for teachers’ practice</a:t>
            </a:r>
          </a:p>
          <a:p>
            <a:pPr marL="0" indent="0">
              <a:buNone/>
            </a:pPr>
            <a:endParaRPr lang="en-US" dirty="0"/>
          </a:p>
          <a:p>
            <a:pPr marL="0" indent="0">
              <a:buNone/>
            </a:pPr>
            <a:endParaRPr lang="en-US" dirty="0"/>
          </a:p>
          <a:p>
            <a:pPr marL="347663" indent="-347663"/>
            <a:r>
              <a:rPr lang="en-US" dirty="0"/>
              <a:t>Individual student </a:t>
            </a:r>
          </a:p>
          <a:p>
            <a:pPr marL="457200" lvl="1" indent="0">
              <a:buNone/>
            </a:pPr>
            <a:r>
              <a:rPr lang="en-US" dirty="0"/>
              <a:t>…decisions about student-based interventions</a:t>
            </a:r>
          </a:p>
        </p:txBody>
      </p:sp>
      <p:pic>
        <p:nvPicPr>
          <p:cNvPr id="5"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82847" y="4267201"/>
            <a:ext cx="2114361" cy="135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80239" y="948187"/>
            <a:ext cx="1938528" cy="151447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4389" y="2971800"/>
            <a:ext cx="2112089" cy="1526402"/>
          </a:xfrm>
          <a:prstGeom prst="rect">
            <a:avLst/>
          </a:prstGeom>
        </p:spPr>
      </p:pic>
    </p:spTree>
    <p:extLst>
      <p:ext uri="{BB962C8B-B14F-4D97-AF65-F5344CB8AC3E}">
        <p14:creationId xmlns:p14="http://schemas.microsoft.com/office/powerpoint/2010/main" val="33890127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7D74E-0FF0-6242-183F-4C347B9D3A1F}"/>
              </a:ext>
            </a:extLst>
          </p:cNvPr>
          <p:cNvSpPr>
            <a:spLocks noGrp="1"/>
          </p:cNvSpPr>
          <p:nvPr>
            <p:ph type="title"/>
          </p:nvPr>
        </p:nvSpPr>
        <p:spPr/>
        <p:txBody>
          <a:bodyPr/>
          <a:lstStyle/>
          <a:p>
            <a:r>
              <a:rPr lang="en-US" dirty="0"/>
              <a:t>Interpreting Universal Behavior Screening Data: Questions to Consider</a:t>
            </a:r>
          </a:p>
        </p:txBody>
      </p:sp>
      <p:sp>
        <p:nvSpPr>
          <p:cNvPr id="5" name="Text Placeholder 4">
            <a:extLst>
              <a:ext uri="{FF2B5EF4-FFF2-40B4-BE49-F238E27FC236}">
                <a16:creationId xmlns:a16="http://schemas.microsoft.com/office/drawing/2014/main" id="{0017E986-6595-DD64-21EC-5A7103FD55C9}"/>
              </a:ext>
            </a:extLst>
          </p:cNvPr>
          <p:cNvSpPr>
            <a:spLocks noGrp="1"/>
          </p:cNvSpPr>
          <p:nvPr>
            <p:ph type="body" sz="quarter" idx="3"/>
          </p:nvPr>
        </p:nvSpPr>
        <p:spPr>
          <a:xfrm>
            <a:off x="5316794" y="1973947"/>
            <a:ext cx="5183188" cy="435020"/>
          </a:xfrm>
        </p:spPr>
        <p:txBody>
          <a:bodyPr/>
          <a:lstStyle/>
          <a:p>
            <a:r>
              <a:rPr lang="en-US" dirty="0"/>
              <a:t>Guiding Questions around</a:t>
            </a:r>
          </a:p>
        </p:txBody>
      </p:sp>
      <p:sp>
        <p:nvSpPr>
          <p:cNvPr id="6" name="Content Placeholder 5">
            <a:extLst>
              <a:ext uri="{FF2B5EF4-FFF2-40B4-BE49-F238E27FC236}">
                <a16:creationId xmlns:a16="http://schemas.microsoft.com/office/drawing/2014/main" id="{A622CCFA-66F4-9D18-84E7-99288FCA4B15}"/>
              </a:ext>
            </a:extLst>
          </p:cNvPr>
          <p:cNvSpPr>
            <a:spLocks noGrp="1"/>
          </p:cNvSpPr>
          <p:nvPr>
            <p:ph sz="quarter" idx="4"/>
          </p:nvPr>
        </p:nvSpPr>
        <p:spPr>
          <a:xfrm>
            <a:off x="5316794" y="2478635"/>
            <a:ext cx="5183188" cy="4003812"/>
          </a:xfrm>
        </p:spPr>
        <p:txBody>
          <a:bodyPr>
            <a:normAutofit/>
          </a:bodyPr>
          <a:lstStyle/>
          <a:p>
            <a:r>
              <a:rPr lang="en-US" dirty="0"/>
              <a:t>Examining Student Performance for the School as a Whole</a:t>
            </a:r>
          </a:p>
          <a:p>
            <a:r>
              <a:rPr lang="en-US" dirty="0"/>
              <a:t>Considering Teacher-Delivered, Low-Intensity Supports</a:t>
            </a:r>
          </a:p>
          <a:p>
            <a:r>
              <a:rPr lang="en-US" dirty="0"/>
              <a:t>Making Decisions for Students Who Might Require Tier 2 and Tier 3 Supports</a:t>
            </a:r>
          </a:p>
          <a:p>
            <a:endParaRPr lang="en-US" dirty="0"/>
          </a:p>
        </p:txBody>
      </p:sp>
      <p:sp>
        <p:nvSpPr>
          <p:cNvPr id="7" name="Star: 5 Points 6">
            <a:extLst>
              <a:ext uri="{FF2B5EF4-FFF2-40B4-BE49-F238E27FC236}">
                <a16:creationId xmlns:a16="http://schemas.microsoft.com/office/drawing/2014/main" id="{06CDCF19-6F8E-5051-20A6-9AF2E6A6BF6E}"/>
              </a:ext>
            </a:extLst>
          </p:cNvPr>
          <p:cNvSpPr/>
          <p:nvPr/>
        </p:nvSpPr>
        <p:spPr>
          <a:xfrm>
            <a:off x="10954179" y="232532"/>
            <a:ext cx="796066" cy="763793"/>
          </a:xfrm>
          <a:prstGeom prst="star5">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 letter&#10;&#10;Description automatically generated">
            <a:extLst>
              <a:ext uri="{FF2B5EF4-FFF2-40B4-BE49-F238E27FC236}">
                <a16:creationId xmlns:a16="http://schemas.microsoft.com/office/drawing/2014/main" id="{992EEC4D-80D8-30E3-23E5-5595AA25D9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0108" y="1823281"/>
            <a:ext cx="3685331" cy="47670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73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81400" y="152400"/>
            <a:ext cx="51816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prstClr val="white"/>
                </a:solidFill>
                <a:latin typeface="Calibri" panose="020F0502020204030204"/>
              </a:rPr>
              <a:t>Communication and Continuous Improvement</a:t>
            </a:r>
          </a:p>
        </p:txBody>
      </p:sp>
      <p:sp>
        <p:nvSpPr>
          <p:cNvPr id="3" name="Oval 2"/>
          <p:cNvSpPr/>
          <p:nvPr/>
        </p:nvSpPr>
        <p:spPr>
          <a:xfrm>
            <a:off x="4457700" y="1524000"/>
            <a:ext cx="3429000" cy="13716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white"/>
                </a:solidFill>
                <a:latin typeface="Calibri" panose="020F0502020204030204"/>
              </a:rPr>
              <a:t>Ci3T District Leadership Team</a:t>
            </a:r>
          </a:p>
        </p:txBody>
      </p:sp>
      <p:sp>
        <p:nvSpPr>
          <p:cNvPr id="4" name="Rectangle 3"/>
          <p:cNvSpPr/>
          <p:nvPr/>
        </p:nvSpPr>
        <p:spPr>
          <a:xfrm>
            <a:off x="2057400" y="3276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5" name="Rectangle 4"/>
          <p:cNvSpPr/>
          <p:nvPr/>
        </p:nvSpPr>
        <p:spPr>
          <a:xfrm>
            <a:off x="22098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6" name="Rectangle 5"/>
          <p:cNvSpPr/>
          <p:nvPr/>
        </p:nvSpPr>
        <p:spPr>
          <a:xfrm>
            <a:off x="2362200" y="3581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7" name="Rectangle 6"/>
          <p:cNvSpPr/>
          <p:nvPr/>
        </p:nvSpPr>
        <p:spPr>
          <a:xfrm>
            <a:off x="2514600" y="3733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8" name="Rectangle 7"/>
          <p:cNvSpPr/>
          <p:nvPr/>
        </p:nvSpPr>
        <p:spPr>
          <a:xfrm>
            <a:off x="2667000" y="3886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9" name="Rectangle 8"/>
          <p:cNvSpPr/>
          <p:nvPr/>
        </p:nvSpPr>
        <p:spPr>
          <a:xfrm>
            <a:off x="2819400" y="4038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0" name="Rectangle 9"/>
          <p:cNvSpPr/>
          <p:nvPr/>
        </p:nvSpPr>
        <p:spPr>
          <a:xfrm>
            <a:off x="2971800" y="4191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1" name="Rectangle 10"/>
          <p:cNvSpPr/>
          <p:nvPr/>
        </p:nvSpPr>
        <p:spPr>
          <a:xfrm>
            <a:off x="3124200" y="4343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2" name="Rectangle 11"/>
          <p:cNvSpPr/>
          <p:nvPr/>
        </p:nvSpPr>
        <p:spPr>
          <a:xfrm>
            <a:off x="3276600" y="44958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3" name="Rectangle 12"/>
          <p:cNvSpPr/>
          <p:nvPr/>
        </p:nvSpPr>
        <p:spPr>
          <a:xfrm>
            <a:off x="3429000" y="46482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4" name="Rectangle 13"/>
          <p:cNvSpPr/>
          <p:nvPr/>
        </p:nvSpPr>
        <p:spPr>
          <a:xfrm>
            <a:off x="3581400" y="48006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5" name="Rectangle 14"/>
          <p:cNvSpPr/>
          <p:nvPr/>
        </p:nvSpPr>
        <p:spPr>
          <a:xfrm>
            <a:off x="3733800" y="49530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6" name="Rectangle 15"/>
          <p:cNvSpPr/>
          <p:nvPr/>
        </p:nvSpPr>
        <p:spPr>
          <a:xfrm>
            <a:off x="3886200" y="51054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7" name="Rectangle 16"/>
          <p:cNvSpPr/>
          <p:nvPr/>
        </p:nvSpPr>
        <p:spPr>
          <a:xfrm>
            <a:off x="4038600" y="5257800"/>
            <a:ext cx="22098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8" name="Rectangle 17"/>
          <p:cNvSpPr/>
          <p:nvPr/>
        </p:nvSpPr>
        <p:spPr>
          <a:xfrm>
            <a:off x="5257800" y="32766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19" name="Rectangle 18"/>
          <p:cNvSpPr/>
          <p:nvPr/>
        </p:nvSpPr>
        <p:spPr>
          <a:xfrm>
            <a:off x="5410200" y="34290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0" name="Rectangle 19"/>
          <p:cNvSpPr/>
          <p:nvPr/>
        </p:nvSpPr>
        <p:spPr>
          <a:xfrm>
            <a:off x="5595938" y="35814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1" name="Rectangle 20"/>
          <p:cNvSpPr/>
          <p:nvPr/>
        </p:nvSpPr>
        <p:spPr>
          <a:xfrm>
            <a:off x="5715000" y="3733800"/>
            <a:ext cx="2209800" cy="8382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2" name="Rectangle 21"/>
          <p:cNvSpPr/>
          <p:nvPr/>
        </p:nvSpPr>
        <p:spPr>
          <a:xfrm>
            <a:off x="8091488" y="32766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3" name="Rectangle 22"/>
          <p:cNvSpPr/>
          <p:nvPr/>
        </p:nvSpPr>
        <p:spPr>
          <a:xfrm>
            <a:off x="8243888" y="3429000"/>
            <a:ext cx="2209800" cy="8382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sp>
        <p:nvSpPr>
          <p:cNvPr id="24" name="Rectangle 23"/>
          <p:cNvSpPr/>
          <p:nvPr/>
        </p:nvSpPr>
        <p:spPr>
          <a:xfrm>
            <a:off x="3962400" y="6208714"/>
            <a:ext cx="2438400" cy="536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Elementary</a:t>
            </a:r>
          </a:p>
        </p:txBody>
      </p:sp>
      <p:sp>
        <p:nvSpPr>
          <p:cNvPr id="25" name="Rectangle 24"/>
          <p:cNvSpPr/>
          <p:nvPr/>
        </p:nvSpPr>
        <p:spPr>
          <a:xfrm>
            <a:off x="5614988" y="4708525"/>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Middle </a:t>
            </a:r>
          </a:p>
        </p:txBody>
      </p:sp>
      <p:sp>
        <p:nvSpPr>
          <p:cNvPr id="26" name="Rectangle 25"/>
          <p:cNvSpPr/>
          <p:nvPr/>
        </p:nvSpPr>
        <p:spPr>
          <a:xfrm>
            <a:off x="8110538" y="4411663"/>
            <a:ext cx="24765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High</a:t>
            </a:r>
          </a:p>
        </p:txBody>
      </p:sp>
      <p:pic>
        <p:nvPicPr>
          <p:cNvPr id="275483" name="Picture 2" descr="people near a blackboard by jetxe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8138" y="357188"/>
            <a:ext cx="1866900"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1905000" y="457200"/>
            <a:ext cx="1257300" cy="38100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Effective</a:t>
            </a:r>
          </a:p>
          <a:p>
            <a:pPr algn="ctr">
              <a:defRPr/>
            </a:pPr>
            <a:r>
              <a:rPr lang="en-US" dirty="0">
                <a:solidFill>
                  <a:prstClr val="white"/>
                </a:solidFill>
                <a:latin typeface="Calibri" panose="020F0502020204030204"/>
              </a:rPr>
              <a:t>Teams</a:t>
            </a:r>
          </a:p>
        </p:txBody>
      </p:sp>
      <p:cxnSp>
        <p:nvCxnSpPr>
          <p:cNvPr id="31" name="Straight Connector 30"/>
          <p:cNvCxnSpPr>
            <a:endCxn id="4" idx="0"/>
          </p:cNvCxnSpPr>
          <p:nvPr/>
        </p:nvCxnSpPr>
        <p:spPr>
          <a:xfrm flipH="1">
            <a:off x="3162300" y="2590800"/>
            <a:ext cx="1676400" cy="685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3" idx="4"/>
            <a:endCxn id="18" idx="0"/>
          </p:cNvCxnSpPr>
          <p:nvPr/>
        </p:nvCxnSpPr>
        <p:spPr>
          <a:xfrm>
            <a:off x="6172200" y="2895600"/>
            <a:ext cx="1905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805739" y="2028826"/>
            <a:ext cx="1781175" cy="485775"/>
          </a:xfrm>
          <a:prstGeom prst="line">
            <a:avLst/>
          </a:prstGeom>
        </p:spPr>
        <p:style>
          <a:lnRef idx="1">
            <a:schemeClr val="accent1"/>
          </a:lnRef>
          <a:fillRef idx="0">
            <a:schemeClr val="accent1"/>
          </a:fillRef>
          <a:effectRef idx="0">
            <a:schemeClr val="accent1"/>
          </a:effectRef>
          <a:fontRef idx="minor">
            <a:schemeClr val="tx1"/>
          </a:fontRef>
        </p:style>
      </p:cxnSp>
      <p:pic>
        <p:nvPicPr>
          <p:cNvPr id="275488" name="Picture 4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58926" y="4038600"/>
            <a:ext cx="447675"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89" name="Picture 5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57939" y="50974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65964" y="564991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18339" y="5084763"/>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13501" y="5686425"/>
            <a:ext cx="5111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93" name="Picture 61"/>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496300" y="4956175"/>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340850" y="4953000"/>
            <a:ext cx="838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46226" y="4572000"/>
            <a:ext cx="449263"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46226" y="5611814"/>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57338" y="5097464"/>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573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65338" y="4572000"/>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90739" y="5097464"/>
            <a:ext cx="447675"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84388" y="5605464"/>
            <a:ext cx="449262"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161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19376" y="5095875"/>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19376" y="5605464"/>
            <a:ext cx="449263"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2632076" y="6164263"/>
            <a:ext cx="4492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38488" y="5610225"/>
            <a:ext cx="449262"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70238" y="6157913"/>
            <a:ext cx="449262"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p:cNvCxnSpPr/>
          <p:nvPr/>
        </p:nvCxnSpPr>
        <p:spPr>
          <a:xfrm>
            <a:off x="7620000" y="2743200"/>
            <a:ext cx="1728788" cy="685800"/>
          </a:xfrm>
          <a:prstGeom prst="line">
            <a:avLst/>
          </a:prstGeom>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8318500" y="2108200"/>
            <a:ext cx="2209800" cy="8382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latin typeface="Calibri" panose="020F0502020204030204"/>
            </a:endParaRPr>
          </a:p>
        </p:txBody>
      </p:sp>
      <p:sp>
        <p:nvSpPr>
          <p:cNvPr id="79" name="Rectangle 78"/>
          <p:cNvSpPr/>
          <p:nvPr/>
        </p:nvSpPr>
        <p:spPr>
          <a:xfrm>
            <a:off x="8523288" y="2263775"/>
            <a:ext cx="2209800" cy="8382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latin typeface="Calibri" panose="020F0502020204030204"/>
              </a:rPr>
              <a:t>Ci3T School Leadership Team</a:t>
            </a:r>
          </a:p>
        </p:txBody>
      </p:sp>
      <p:pic>
        <p:nvPicPr>
          <p:cNvPr id="275511" name="Picture 7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9752014" y="1144588"/>
            <a:ext cx="839787"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p:cNvSpPr/>
          <p:nvPr/>
        </p:nvSpPr>
        <p:spPr>
          <a:xfrm>
            <a:off x="7681913" y="1714501"/>
            <a:ext cx="2476500" cy="455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black"/>
                </a:solidFill>
                <a:latin typeface="Calibri" panose="020F0502020204030204"/>
              </a:rPr>
              <a:t>College &amp; Career</a:t>
            </a:r>
          </a:p>
        </p:txBody>
      </p:sp>
      <p:sp>
        <p:nvSpPr>
          <p:cNvPr id="27" name="Oval 26"/>
          <p:cNvSpPr/>
          <p:nvPr/>
        </p:nvSpPr>
        <p:spPr>
          <a:xfrm>
            <a:off x="949326" y="3775075"/>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58" name="Oval 57"/>
          <p:cNvSpPr/>
          <p:nvPr/>
        </p:nvSpPr>
        <p:spPr>
          <a:xfrm>
            <a:off x="7994651" y="160338"/>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82" name="Oval 81"/>
          <p:cNvSpPr/>
          <p:nvPr/>
        </p:nvSpPr>
        <p:spPr>
          <a:xfrm>
            <a:off x="7342189" y="3732213"/>
            <a:ext cx="3648075"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
        <p:nvSpPr>
          <p:cNvPr id="83" name="Oval 82"/>
          <p:cNvSpPr/>
          <p:nvPr/>
        </p:nvSpPr>
        <p:spPr>
          <a:xfrm>
            <a:off x="4959351" y="4135438"/>
            <a:ext cx="3649663" cy="321945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0" name="Picture 2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41410" y="953037"/>
            <a:ext cx="794006" cy="870206"/>
          </a:xfrm>
          <a:prstGeom prst="rect">
            <a:avLst/>
          </a:prstGeom>
        </p:spPr>
      </p:pic>
    </p:spTree>
    <p:extLst>
      <p:ext uri="{BB962C8B-B14F-4D97-AF65-F5344CB8AC3E}">
        <p14:creationId xmlns:p14="http://schemas.microsoft.com/office/powerpoint/2010/main" val="1818009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ppt_x"/>
                                          </p:val>
                                        </p:tav>
                                        <p:tav tm="100000">
                                          <p:val>
                                            <p:strVal val="#ppt_x"/>
                                          </p:val>
                                        </p:tav>
                                      </p:tavLst>
                                    </p:anim>
                                    <p:anim calcmode="lin" valueType="num">
                                      <p:cBhvr additive="base">
                                        <p:cTn id="8" dur="500" fill="hold"/>
                                        <p:tgtEl>
                                          <p:spTgt spid="6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ppt_x"/>
                                          </p:val>
                                        </p:tav>
                                        <p:tav tm="100000">
                                          <p:val>
                                            <p:strVal val="#ppt_x"/>
                                          </p:val>
                                        </p:tav>
                                      </p:tavLst>
                                    </p:anim>
                                    <p:anim calcmode="lin" valueType="num">
                                      <p:cBhvr additive="base">
                                        <p:cTn id="12" dur="500" fill="hold"/>
                                        <p:tgtEl>
                                          <p:spTgt spid="6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fill="hold"/>
                                        <p:tgtEl>
                                          <p:spTgt spid="66"/>
                                        </p:tgtEl>
                                        <p:attrNameLst>
                                          <p:attrName>ppt_x</p:attrName>
                                        </p:attrNameLst>
                                      </p:cBhvr>
                                      <p:tavLst>
                                        <p:tav tm="0">
                                          <p:val>
                                            <p:strVal val="#ppt_x"/>
                                          </p:val>
                                        </p:tav>
                                        <p:tav tm="100000">
                                          <p:val>
                                            <p:strVal val="#ppt_x"/>
                                          </p:val>
                                        </p:tav>
                                      </p:tavLst>
                                    </p:anim>
                                    <p:anim calcmode="lin" valueType="num">
                                      <p:cBhvr additive="base">
                                        <p:cTn id="16" dur="500" fill="hold"/>
                                        <p:tgtEl>
                                          <p:spTgt spid="6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500" fill="hold"/>
                                        <p:tgtEl>
                                          <p:spTgt spid="67"/>
                                        </p:tgtEl>
                                        <p:attrNameLst>
                                          <p:attrName>ppt_x</p:attrName>
                                        </p:attrNameLst>
                                      </p:cBhvr>
                                      <p:tavLst>
                                        <p:tav tm="0">
                                          <p:val>
                                            <p:strVal val="#ppt_x"/>
                                          </p:val>
                                        </p:tav>
                                        <p:tav tm="100000">
                                          <p:val>
                                            <p:strVal val="#ppt_x"/>
                                          </p:val>
                                        </p:tav>
                                      </p:tavLst>
                                    </p:anim>
                                    <p:anim calcmode="lin" valueType="num">
                                      <p:cBhvr additive="base">
                                        <p:cTn id="20" dur="500" fill="hold"/>
                                        <p:tgtEl>
                                          <p:spTgt spid="6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anim calcmode="lin" valueType="num">
                                      <p:cBhvr additive="base">
                                        <p:cTn id="23" dur="500" fill="hold"/>
                                        <p:tgtEl>
                                          <p:spTgt spid="68"/>
                                        </p:tgtEl>
                                        <p:attrNameLst>
                                          <p:attrName>ppt_x</p:attrName>
                                        </p:attrNameLst>
                                      </p:cBhvr>
                                      <p:tavLst>
                                        <p:tav tm="0">
                                          <p:val>
                                            <p:strVal val="#ppt_x"/>
                                          </p:val>
                                        </p:tav>
                                        <p:tav tm="100000">
                                          <p:val>
                                            <p:strVal val="#ppt_x"/>
                                          </p:val>
                                        </p:tav>
                                      </p:tavLst>
                                    </p:anim>
                                    <p:anim calcmode="lin" valueType="num">
                                      <p:cBhvr additive="base">
                                        <p:cTn id="24" dur="500" fill="hold"/>
                                        <p:tgtEl>
                                          <p:spTgt spid="6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ppt_x"/>
                                          </p:val>
                                        </p:tav>
                                        <p:tav tm="100000">
                                          <p:val>
                                            <p:strVal val="#ppt_x"/>
                                          </p:val>
                                        </p:tav>
                                      </p:tavLst>
                                    </p:anim>
                                    <p:anim calcmode="lin" valueType="num">
                                      <p:cBhvr additive="base">
                                        <p:cTn id="28" dur="500" fill="hold"/>
                                        <p:tgtEl>
                                          <p:spTgt spid="6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anim calcmode="lin" valueType="num">
                                      <p:cBhvr additive="base">
                                        <p:cTn id="31" dur="500" fill="hold"/>
                                        <p:tgtEl>
                                          <p:spTgt spid="70"/>
                                        </p:tgtEl>
                                        <p:attrNameLst>
                                          <p:attrName>ppt_x</p:attrName>
                                        </p:attrNameLst>
                                      </p:cBhvr>
                                      <p:tavLst>
                                        <p:tav tm="0">
                                          <p:val>
                                            <p:strVal val="#ppt_x"/>
                                          </p:val>
                                        </p:tav>
                                        <p:tav tm="100000">
                                          <p:val>
                                            <p:strVal val="#ppt_x"/>
                                          </p:val>
                                        </p:tav>
                                      </p:tavLst>
                                    </p:anim>
                                    <p:anim calcmode="lin" valueType="num">
                                      <p:cBhvr additive="base">
                                        <p:cTn id="32" dur="500" fill="hold"/>
                                        <p:tgtEl>
                                          <p:spTgt spid="7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1"/>
                                        </p:tgtEl>
                                        <p:attrNameLst>
                                          <p:attrName>style.visibility</p:attrName>
                                        </p:attrNameLst>
                                      </p:cBhvr>
                                      <p:to>
                                        <p:strVal val="visible"/>
                                      </p:to>
                                    </p:set>
                                    <p:anim calcmode="lin" valueType="num">
                                      <p:cBhvr additive="base">
                                        <p:cTn id="35" dur="500" fill="hold"/>
                                        <p:tgtEl>
                                          <p:spTgt spid="71"/>
                                        </p:tgtEl>
                                        <p:attrNameLst>
                                          <p:attrName>ppt_x</p:attrName>
                                        </p:attrNameLst>
                                      </p:cBhvr>
                                      <p:tavLst>
                                        <p:tav tm="0">
                                          <p:val>
                                            <p:strVal val="#ppt_x"/>
                                          </p:val>
                                        </p:tav>
                                        <p:tav tm="100000">
                                          <p:val>
                                            <p:strVal val="#ppt_x"/>
                                          </p:val>
                                        </p:tav>
                                      </p:tavLst>
                                    </p:anim>
                                    <p:anim calcmode="lin" valueType="num">
                                      <p:cBhvr additive="base">
                                        <p:cTn id="36" dur="500" fill="hold"/>
                                        <p:tgtEl>
                                          <p:spTgt spid="7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2"/>
                                        </p:tgtEl>
                                        <p:attrNameLst>
                                          <p:attrName>style.visibility</p:attrName>
                                        </p:attrNameLst>
                                      </p:cBhvr>
                                      <p:to>
                                        <p:strVal val="visible"/>
                                      </p:to>
                                    </p:set>
                                    <p:anim calcmode="lin" valueType="num">
                                      <p:cBhvr additive="base">
                                        <p:cTn id="39" dur="500" fill="hold"/>
                                        <p:tgtEl>
                                          <p:spTgt spid="72"/>
                                        </p:tgtEl>
                                        <p:attrNameLst>
                                          <p:attrName>ppt_x</p:attrName>
                                        </p:attrNameLst>
                                      </p:cBhvr>
                                      <p:tavLst>
                                        <p:tav tm="0">
                                          <p:val>
                                            <p:strVal val="#ppt_x"/>
                                          </p:val>
                                        </p:tav>
                                        <p:tav tm="100000">
                                          <p:val>
                                            <p:strVal val="#ppt_x"/>
                                          </p:val>
                                        </p:tav>
                                      </p:tavLst>
                                    </p:anim>
                                    <p:anim calcmode="lin" valueType="num">
                                      <p:cBhvr additive="base">
                                        <p:cTn id="40" dur="500" fill="hold"/>
                                        <p:tgtEl>
                                          <p:spTgt spid="7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3"/>
                                        </p:tgtEl>
                                        <p:attrNameLst>
                                          <p:attrName>style.visibility</p:attrName>
                                        </p:attrNameLst>
                                      </p:cBhvr>
                                      <p:to>
                                        <p:strVal val="visible"/>
                                      </p:to>
                                    </p:set>
                                    <p:anim calcmode="lin" valueType="num">
                                      <p:cBhvr additive="base">
                                        <p:cTn id="43" dur="500" fill="hold"/>
                                        <p:tgtEl>
                                          <p:spTgt spid="73"/>
                                        </p:tgtEl>
                                        <p:attrNameLst>
                                          <p:attrName>ppt_x</p:attrName>
                                        </p:attrNameLst>
                                      </p:cBhvr>
                                      <p:tavLst>
                                        <p:tav tm="0">
                                          <p:val>
                                            <p:strVal val="#ppt_x"/>
                                          </p:val>
                                        </p:tav>
                                        <p:tav tm="100000">
                                          <p:val>
                                            <p:strVal val="#ppt_x"/>
                                          </p:val>
                                        </p:tav>
                                      </p:tavLst>
                                    </p:anim>
                                    <p:anim calcmode="lin" valueType="num">
                                      <p:cBhvr additive="base">
                                        <p:cTn id="44" dur="500" fill="hold"/>
                                        <p:tgtEl>
                                          <p:spTgt spid="7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4"/>
                                        </p:tgtEl>
                                        <p:attrNameLst>
                                          <p:attrName>style.visibility</p:attrName>
                                        </p:attrNameLst>
                                      </p:cBhvr>
                                      <p:to>
                                        <p:strVal val="visible"/>
                                      </p:to>
                                    </p:set>
                                    <p:anim calcmode="lin" valueType="num">
                                      <p:cBhvr additive="base">
                                        <p:cTn id="47" dur="500" fill="hold"/>
                                        <p:tgtEl>
                                          <p:spTgt spid="74"/>
                                        </p:tgtEl>
                                        <p:attrNameLst>
                                          <p:attrName>ppt_x</p:attrName>
                                        </p:attrNameLst>
                                      </p:cBhvr>
                                      <p:tavLst>
                                        <p:tav tm="0">
                                          <p:val>
                                            <p:strVal val="#ppt_x"/>
                                          </p:val>
                                        </p:tav>
                                        <p:tav tm="100000">
                                          <p:val>
                                            <p:strVal val="#ppt_x"/>
                                          </p:val>
                                        </p:tav>
                                      </p:tavLst>
                                    </p:anim>
                                    <p:anim calcmode="lin" valueType="num">
                                      <p:cBhvr additive="base">
                                        <p:cTn id="48" dur="500" fill="hold"/>
                                        <p:tgtEl>
                                          <p:spTgt spid="7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anim calcmode="lin" valueType="num">
                                      <p:cBhvr additive="base">
                                        <p:cTn id="51" dur="500" fill="hold"/>
                                        <p:tgtEl>
                                          <p:spTgt spid="75"/>
                                        </p:tgtEl>
                                        <p:attrNameLst>
                                          <p:attrName>ppt_x</p:attrName>
                                        </p:attrNameLst>
                                      </p:cBhvr>
                                      <p:tavLst>
                                        <p:tav tm="0">
                                          <p:val>
                                            <p:strVal val="#ppt_x"/>
                                          </p:val>
                                        </p:tav>
                                        <p:tav tm="100000">
                                          <p:val>
                                            <p:strVal val="#ppt_x"/>
                                          </p:val>
                                        </p:tav>
                                      </p:tavLst>
                                    </p:anim>
                                    <p:anim calcmode="lin" valueType="num">
                                      <p:cBhvr additive="base">
                                        <p:cTn id="52" dur="500" fill="hold"/>
                                        <p:tgtEl>
                                          <p:spTgt spid="75"/>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6"/>
                                        </p:tgtEl>
                                        <p:attrNameLst>
                                          <p:attrName>style.visibility</p:attrName>
                                        </p:attrNameLst>
                                      </p:cBhvr>
                                      <p:to>
                                        <p:strVal val="visible"/>
                                      </p:to>
                                    </p:set>
                                    <p:anim calcmode="lin" valueType="num">
                                      <p:cBhvr additive="base">
                                        <p:cTn id="55" dur="500" fill="hold"/>
                                        <p:tgtEl>
                                          <p:spTgt spid="76"/>
                                        </p:tgtEl>
                                        <p:attrNameLst>
                                          <p:attrName>ppt_x</p:attrName>
                                        </p:attrNameLst>
                                      </p:cBhvr>
                                      <p:tavLst>
                                        <p:tav tm="0">
                                          <p:val>
                                            <p:strVal val="#ppt_x"/>
                                          </p:val>
                                        </p:tav>
                                        <p:tav tm="100000">
                                          <p:val>
                                            <p:strVal val="#ppt_x"/>
                                          </p:val>
                                        </p:tav>
                                      </p:tavLst>
                                    </p:anim>
                                    <p:anim calcmode="lin" valueType="num">
                                      <p:cBhvr additive="base">
                                        <p:cTn id="56" dur="500" fill="hold"/>
                                        <p:tgtEl>
                                          <p:spTgt spid="76"/>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 calcmode="lin" valueType="num">
                                      <p:cBhvr additive="base">
                                        <p:cTn id="59" dur="500" fill="hold"/>
                                        <p:tgtEl>
                                          <p:spTgt spid="59"/>
                                        </p:tgtEl>
                                        <p:attrNameLst>
                                          <p:attrName>ppt_x</p:attrName>
                                        </p:attrNameLst>
                                      </p:cBhvr>
                                      <p:tavLst>
                                        <p:tav tm="0">
                                          <p:val>
                                            <p:strVal val="#ppt_x"/>
                                          </p:val>
                                        </p:tav>
                                        <p:tav tm="100000">
                                          <p:val>
                                            <p:strVal val="#ppt_x"/>
                                          </p:val>
                                        </p:tav>
                                      </p:tavLst>
                                    </p:anim>
                                    <p:anim calcmode="lin" valueType="num">
                                      <p:cBhvr additive="base">
                                        <p:cTn id="60" dur="500" fill="hold"/>
                                        <p:tgtEl>
                                          <p:spTgt spid="59"/>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 calcmode="lin" valueType="num">
                                      <p:cBhvr additive="base">
                                        <p:cTn id="63" dur="500" fill="hold"/>
                                        <p:tgtEl>
                                          <p:spTgt spid="60"/>
                                        </p:tgtEl>
                                        <p:attrNameLst>
                                          <p:attrName>ppt_x</p:attrName>
                                        </p:attrNameLst>
                                      </p:cBhvr>
                                      <p:tavLst>
                                        <p:tav tm="0">
                                          <p:val>
                                            <p:strVal val="#ppt_x"/>
                                          </p:val>
                                        </p:tav>
                                        <p:tav tm="100000">
                                          <p:val>
                                            <p:strVal val="#ppt_x"/>
                                          </p:val>
                                        </p:tav>
                                      </p:tavLst>
                                    </p:anim>
                                    <p:anim calcmode="lin" valueType="num">
                                      <p:cBhvr additive="base">
                                        <p:cTn id="64" dur="500" fill="hold"/>
                                        <p:tgtEl>
                                          <p:spTgt spid="6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additive="base">
                                        <p:cTn id="67" dur="500" fill="hold"/>
                                        <p:tgtEl>
                                          <p:spTgt spid="61"/>
                                        </p:tgtEl>
                                        <p:attrNameLst>
                                          <p:attrName>ppt_x</p:attrName>
                                        </p:attrNameLst>
                                      </p:cBhvr>
                                      <p:tavLst>
                                        <p:tav tm="0">
                                          <p:val>
                                            <p:strVal val="#ppt_x"/>
                                          </p:val>
                                        </p:tav>
                                        <p:tav tm="100000">
                                          <p:val>
                                            <p:strVal val="#ppt_x"/>
                                          </p:val>
                                        </p:tav>
                                      </p:tavLst>
                                    </p:anim>
                                    <p:anim calcmode="lin" valueType="num">
                                      <p:cBhvr additive="base">
                                        <p:cTn id="68" dur="500" fill="hold"/>
                                        <p:tgtEl>
                                          <p:spTgt spid="61"/>
                                        </p:tgtEl>
                                        <p:attrNameLst>
                                          <p:attrName>ppt_y</p:attrName>
                                        </p:attrNameLst>
                                      </p:cBhvr>
                                      <p:tavLst>
                                        <p:tav tm="0">
                                          <p:val>
                                            <p:strVal val="1+#ppt_h/2"/>
                                          </p:val>
                                        </p:tav>
                                        <p:tav tm="100000">
                                          <p:val>
                                            <p:strVal val="#ppt_y"/>
                                          </p:val>
                                        </p:tav>
                                      </p:tavLst>
                                    </p:anim>
                                  </p:childTnLst>
                                </p:cTn>
                              </p:par>
                              <p:par>
                                <p:cTn id="69" presetID="2" presetClass="entr" presetSubtype="2" fill="hold" nodeType="withEffect">
                                  <p:stCondLst>
                                    <p:cond delay="0"/>
                                  </p:stCondLst>
                                  <p:childTnLst>
                                    <p:set>
                                      <p:cBhvr>
                                        <p:cTn id="70" dur="1" fill="hold">
                                          <p:stCondLst>
                                            <p:cond delay="0"/>
                                          </p:stCondLst>
                                        </p:cTn>
                                        <p:tgtEl>
                                          <p:spTgt spid="63"/>
                                        </p:tgtEl>
                                        <p:attrNameLst>
                                          <p:attrName>style.visibility</p:attrName>
                                        </p:attrNameLst>
                                      </p:cBhvr>
                                      <p:to>
                                        <p:strVal val="visible"/>
                                      </p:to>
                                    </p:set>
                                    <p:anim calcmode="lin" valueType="num">
                                      <p:cBhvr additive="base">
                                        <p:cTn id="71" dur="500" fill="hold"/>
                                        <p:tgtEl>
                                          <p:spTgt spid="63"/>
                                        </p:tgtEl>
                                        <p:attrNameLst>
                                          <p:attrName>ppt_x</p:attrName>
                                        </p:attrNameLst>
                                      </p:cBhvr>
                                      <p:tavLst>
                                        <p:tav tm="0">
                                          <p:val>
                                            <p:strVal val="1+#ppt_w/2"/>
                                          </p:val>
                                        </p:tav>
                                        <p:tav tm="100000">
                                          <p:val>
                                            <p:strVal val="#ppt_x"/>
                                          </p:val>
                                        </p:tav>
                                      </p:tavLst>
                                    </p:anim>
                                    <p:anim calcmode="lin" valueType="num">
                                      <p:cBhvr additive="base">
                                        <p:cTn id="72"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99" name="Picture 51"/>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98" name="Picture 50"/>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97" name="Picture 49"/>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96" name="Picture 48"/>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90" name="Picture 4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94" name="Picture 46"/>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93" name="Picture 4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92" name="Picture 44"/>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91" name="Picture 43"/>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89" name="Picture 41"/>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88" name="Picture 40"/>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87" name="Picture 39"/>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86" name="Picture 38"/>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81" name="Picture 33"/>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2084" name="Picture 36"/>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468378" y="4970971"/>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468379" y="4970971"/>
            <a:ext cx="5076823" cy="1800292"/>
          </a:xfrm>
          <a:prstGeom prst="rect">
            <a:avLst/>
          </a:prstGeom>
          <a:noFill/>
        </p:spPr>
      </p:pic>
      <p:sp>
        <p:nvSpPr>
          <p:cNvPr id="20" name="TextBox 19">
            <a:extLst>
              <a:ext uri="{FF2B5EF4-FFF2-40B4-BE49-F238E27FC236}">
                <a16:creationId xmlns:a16="http://schemas.microsoft.com/office/drawing/2014/main" id="{3F98D2AB-04E5-4BED-BF81-9D2CBDCA26DC}"/>
              </a:ext>
            </a:extLst>
          </p:cNvPr>
          <p:cNvSpPr txBox="1"/>
          <p:nvPr/>
        </p:nvSpPr>
        <p:spPr>
          <a:xfrm>
            <a:off x="2016480" y="4263085"/>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dirty="0"/>
              <a:t>What are some of the potential benefits of systematic screening? Challenges? Questions?</a:t>
            </a:r>
          </a:p>
        </p:txBody>
      </p:sp>
      <p:pic>
        <p:nvPicPr>
          <p:cNvPr id="21" name="Content Placeholder 5">
            <a:extLst>
              <a:ext uri="{FF2B5EF4-FFF2-40B4-BE49-F238E27FC236}">
                <a16:creationId xmlns:a16="http://schemas.microsoft.com/office/drawing/2014/main" id="{4EF4E7B5-929C-4006-AEBE-ED659F621F96}"/>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2715941" y="239449"/>
            <a:ext cx="6760118" cy="3801979"/>
          </a:xfrm>
          <a:prstGeom prst="rect">
            <a:avLst/>
          </a:prstGeom>
        </p:spPr>
      </p:pic>
      <p:pic>
        <p:nvPicPr>
          <p:cNvPr id="22" name="Picture 21">
            <a:extLst>
              <a:ext uri="{FF2B5EF4-FFF2-40B4-BE49-F238E27FC236}">
                <a16:creationId xmlns:a16="http://schemas.microsoft.com/office/drawing/2014/main" id="{85A12215-60B0-409E-A33C-CC3CE552014E}"/>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10243" y="396387"/>
            <a:ext cx="3518974" cy="375587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C09268A-F760-4C57-A2EE-F9B5FDB31CBA}"/>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4999621" y="2016615"/>
            <a:ext cx="7192379" cy="219105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99172937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 calcmode="lin" valueType="num">
                                      <p:cBhvr additive="base">
                                        <p:cTn id="56" dur="500" fill="hold"/>
                                        <p:tgtEl>
                                          <p:spTgt spid="3"/>
                                        </p:tgtEl>
                                        <p:attrNameLst>
                                          <p:attrName>ppt_x</p:attrName>
                                        </p:attrNameLst>
                                      </p:cBhvr>
                                      <p:tavLst>
                                        <p:tav tm="0">
                                          <p:val>
                                            <p:strVal val="#ppt_x"/>
                                          </p:val>
                                        </p:tav>
                                        <p:tav tm="100000">
                                          <p:val>
                                            <p:strVal val="#ppt_x"/>
                                          </p:val>
                                        </p:tav>
                                      </p:tavLst>
                                    </p:anim>
                                    <p:anim calcmode="lin" valueType="num">
                                      <p:cBhvr additive="base">
                                        <p:cTn id="5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Reviewing Resources to Support Systematic Screening</a:t>
            </a:r>
          </a:p>
          <a:p>
            <a:r>
              <a:rPr lang="en-US" dirty="0"/>
              <a:t>Planning for Next Steps</a:t>
            </a:r>
          </a:p>
          <a:p>
            <a:endParaRPr lang="en-US" dirty="0"/>
          </a:p>
        </p:txBody>
      </p:sp>
    </p:spTree>
    <p:extLst>
      <p:ext uri="{BB962C8B-B14F-4D97-AF65-F5344CB8AC3E}">
        <p14:creationId xmlns:p14="http://schemas.microsoft.com/office/powerpoint/2010/main" val="42291266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dirty="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3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b="1"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Reviewing Resources to Support Systematic Screening</a:t>
            </a:r>
          </a:p>
          <a:p>
            <a:r>
              <a:rPr lang="en-US" dirty="0"/>
              <a:t>Planning for Next Steps</a:t>
            </a:r>
          </a:p>
          <a:p>
            <a:endParaRPr lang="en-US" dirty="0"/>
          </a:p>
        </p:txBody>
      </p:sp>
    </p:spTree>
    <p:extLst>
      <p:ext uri="{BB962C8B-B14F-4D97-AF65-F5344CB8AC3E}">
        <p14:creationId xmlns:p14="http://schemas.microsoft.com/office/powerpoint/2010/main" val="27856854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dirty="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dirty="0">
                <a:solidFill>
                  <a:prstClr val="black"/>
                </a:solidFill>
              </a:rPr>
              <a:t>Lane, K. L., Oakes, W. P., &amp; Magill, L. (2013). Primary prevention efforts: How do we implemented and monitor the Tier 1 component of our Comprehensive, Integrated, Three-Tiered (Ci3T) Model?, </a:t>
            </a:r>
            <a:r>
              <a:rPr lang="en-US" sz="1200" i="1" dirty="0">
                <a:solidFill>
                  <a:prstClr val="black"/>
                </a:solidFill>
              </a:rPr>
              <a:t>Preventing School Failure, 58</a:t>
            </a:r>
            <a:r>
              <a:rPr lang="en-US" sz="1200" dirty="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dirty="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b="1" dirty="0"/>
              <a:t>At all Tiers: Teacher-delivered Strategies  </a:t>
            </a:r>
          </a:p>
          <a:p>
            <a:pPr lvl="1"/>
            <a:r>
              <a:rPr lang="en-US" dirty="0"/>
              <a:t>At Tiers 2 &amp; 3: Secondary &amp; Tertiary Prevention Efforts  </a:t>
            </a:r>
          </a:p>
          <a:p>
            <a:r>
              <a:rPr lang="en-US" dirty="0"/>
              <a:t>Reviewing Resources to Support Systematic Screening</a:t>
            </a:r>
          </a:p>
          <a:p>
            <a:r>
              <a:rPr lang="en-US" dirty="0"/>
              <a:t>Planning for Next Steps</a:t>
            </a:r>
          </a:p>
          <a:p>
            <a:endParaRPr lang="en-US" dirty="0"/>
          </a:p>
        </p:txBody>
      </p:sp>
    </p:spTree>
    <p:extLst>
      <p:ext uri="{BB962C8B-B14F-4D97-AF65-F5344CB8AC3E}">
        <p14:creationId xmlns:p14="http://schemas.microsoft.com/office/powerpoint/2010/main" val="4102360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p">
            <a:extLst>
              <a:ext uri="{FF2B5EF4-FFF2-40B4-BE49-F238E27FC236}">
                <a16:creationId xmlns:a16="http://schemas.microsoft.com/office/drawing/2014/main" id="{35C098EC-15A6-4DF6-926D-C14429B52E09}"/>
              </a:ext>
            </a:extLst>
          </p:cNvPr>
          <p:cNvPicPr>
            <a:picLocks noChangeAspect="1"/>
          </p:cNvPicPr>
          <p:nvPr/>
        </p:nvPicPr>
        <p:blipFill>
          <a:blip r:embed="rId3" cstate="screen">
            <a:alphaModFix amt="92000"/>
            <a:extLst>
              <a:ext uri="{28A0092B-C50C-407E-A947-70E740481C1C}">
                <a14:useLocalDpi xmlns:a14="http://schemas.microsoft.com/office/drawing/2010/main"/>
              </a:ext>
            </a:extLst>
          </a:blip>
          <a:stretch>
            <a:fillRect/>
          </a:stretch>
        </p:blipFill>
        <p:spPr>
          <a:xfrm>
            <a:off x="1614115" y="881370"/>
            <a:ext cx="8963771" cy="5752478"/>
          </a:xfrm>
          <a:prstGeom prst="rect">
            <a:avLst/>
          </a:prstGeom>
        </p:spPr>
      </p:pic>
      <p:sp>
        <p:nvSpPr>
          <p:cNvPr id="38" name="Title 1">
            <a:extLst>
              <a:ext uri="{FF2B5EF4-FFF2-40B4-BE49-F238E27FC236}">
                <a16:creationId xmlns:a16="http://schemas.microsoft.com/office/drawing/2014/main" id="{2EC53407-F724-4069-988F-FC0CFDFCD6FE}"/>
              </a:ext>
            </a:extLst>
          </p:cNvPr>
          <p:cNvSpPr txBox="1">
            <a:spLocks/>
          </p:cNvSpPr>
          <p:nvPr/>
        </p:nvSpPr>
        <p:spPr>
          <a:xfrm>
            <a:off x="149757" y="89694"/>
            <a:ext cx="4800795" cy="1325563"/>
          </a:xfrm>
          <a:prstGeom prst="rect">
            <a:avLst/>
          </a:prstGeom>
          <a:noFill/>
        </p:spPr>
        <p:txBody>
          <a:bodyPr vert="horz" lIns="91440" tIns="45720" rIns="91440" bIns="45720" rtlCol="0" anchor="ctr">
            <a:normAutofit fontScale="97500" lnSpcReduction="10000"/>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Implementing Ci3T Models: </a:t>
            </a:r>
            <a:b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altLang="en-US" sz="3100" b="1" i="0" u="none" strike="noStrike" kern="1200" cap="none" spc="0" normalizeH="0" baseline="0" noProof="0" dirty="0">
                <a:ln>
                  <a:noFill/>
                </a:ln>
                <a:solidFill>
                  <a:prstClr val="black"/>
                </a:solidFill>
                <a:effectLst/>
                <a:uLnTx/>
                <a:uFillTx/>
                <a:latin typeface="Calibri Light" panose="020F0302020204030204"/>
                <a:ea typeface="+mj-ea"/>
                <a:cs typeface="+mj-cs"/>
              </a:rPr>
              <a:t>A Respectful Partnership</a:t>
            </a:r>
            <a:br>
              <a:rPr kumimoji="0" lang="en-US" altLang="en-US" sz="3600" b="1" i="0" u="none" strike="noStrike" kern="1200" cap="none" spc="0" normalizeH="0" baseline="0" noProof="0" dirty="0">
                <a:ln>
                  <a:noFill/>
                </a:ln>
                <a:solidFill>
                  <a:prstClr val="black"/>
                </a:solidFill>
                <a:effectLst/>
                <a:uLnTx/>
                <a:uFillTx/>
                <a:latin typeface="Calibri Light" panose="020F0302020204030204"/>
                <a:ea typeface="+mj-ea"/>
                <a:cs typeface="+mj-cs"/>
              </a:rPr>
            </a:br>
            <a:endParaRPr kumimoji="0" lang="en-US" altLang="en-US" sz="3600" b="1"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52" name="Rectangle 2">
            <a:extLst>
              <a:ext uri="{FF2B5EF4-FFF2-40B4-BE49-F238E27FC236}">
                <a16:creationId xmlns:a16="http://schemas.microsoft.com/office/drawing/2014/main" id="{4FB3E230-3727-4A6F-B58B-EDEF8AE27A71}"/>
              </a:ext>
            </a:extLst>
          </p:cNvPr>
          <p:cNvSpPr>
            <a:spLocks noChangeArrowheads="1"/>
          </p:cNvSpPr>
          <p:nvPr/>
        </p:nvSpPr>
        <p:spPr bwMode="auto">
          <a:xfrm>
            <a:off x="9194568" y="452639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4830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able&#10;&#10;Description automatically generated">
            <a:extLst>
              <a:ext uri="{FF2B5EF4-FFF2-40B4-BE49-F238E27FC236}">
                <a16:creationId xmlns:a16="http://schemas.microsoft.com/office/drawing/2014/main" id="{90920DF2-C688-F2E9-54B9-AE3ECE3AC2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78819" y="1581997"/>
            <a:ext cx="7733881" cy="4439256"/>
          </a:xfrm>
          <a:prstGeom prst="rect">
            <a:avLst/>
          </a:prstGeom>
        </p:spPr>
      </p:pic>
      <p:sp>
        <p:nvSpPr>
          <p:cNvPr id="4" name="Down Arrow 3"/>
          <p:cNvSpPr/>
          <p:nvPr/>
        </p:nvSpPr>
        <p:spPr>
          <a:xfrm>
            <a:off x="539627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433457"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390429"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372521"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459793"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9235825" y="1088213"/>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703614" y="68185"/>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13810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9914-4E42-234A-BC59-F50618D97647}"/>
              </a:ext>
            </a:extLst>
          </p:cNvPr>
          <p:cNvSpPr>
            <a:spLocks noGrp="1"/>
          </p:cNvSpPr>
          <p:nvPr>
            <p:ph type="title"/>
          </p:nvPr>
        </p:nvSpPr>
        <p:spPr>
          <a:xfrm>
            <a:off x="1894417" y="294715"/>
            <a:ext cx="8365066" cy="623888"/>
          </a:xfrm>
        </p:spPr>
        <p:txBody>
          <a:bodyPr>
            <a:normAutofit fontScale="90000"/>
          </a:bodyPr>
          <a:lstStyle/>
          <a:p>
            <a:r>
              <a:rPr lang="en-US"/>
              <a:t>An Integrated Approach</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84142" y="999285"/>
            <a:ext cx="8954940" cy="3453973"/>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4142" y="4453258"/>
            <a:ext cx="8972550" cy="2238332"/>
          </a:xfrm>
          <a:prstGeom prst="rect">
            <a:avLst/>
          </a:prstGeom>
          <a:ln>
            <a:noFill/>
          </a:ln>
          <a:effectLst>
            <a:outerShdw blurRad="190500" algn="tl" rotWithShape="0">
              <a:srgbClr val="000000">
                <a:alpha val="70000"/>
              </a:srgbClr>
            </a:outerShdw>
          </a:effectLst>
        </p:spPr>
      </p:pic>
      <p:sp>
        <p:nvSpPr>
          <p:cNvPr id="17" name="Rectangle 16" descr="This square highlights Core Lesson Elements: Academic Objective (s), Social Skills Objective(s), Behavioral Expectation(s)">
            <a:extLst>
              <a:ext uri="{FF2B5EF4-FFF2-40B4-BE49-F238E27FC236}">
                <a16:creationId xmlns:a16="http://schemas.microsoft.com/office/drawing/2014/main" id="{15F73AA8-49E5-47EA-AE70-1C54923456B1}"/>
              </a:ext>
            </a:extLst>
          </p:cNvPr>
          <p:cNvSpPr/>
          <p:nvPr/>
        </p:nvSpPr>
        <p:spPr>
          <a:xfrm>
            <a:off x="1452586" y="2694984"/>
            <a:ext cx="1654598" cy="1838956"/>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descr="This square highlights Core Lesson Elements: Academic Objective (s), Social Skills Objective(s), Behavioral Expectation(s)">
            <a:extLst>
              <a:ext uri="{FF2B5EF4-FFF2-40B4-BE49-F238E27FC236}">
                <a16:creationId xmlns:a16="http://schemas.microsoft.com/office/drawing/2014/main" id="{93776E50-F153-4B95-920F-C356E09D2255}"/>
              </a:ext>
            </a:extLst>
          </p:cNvPr>
          <p:cNvSpPr/>
          <p:nvPr/>
        </p:nvSpPr>
        <p:spPr>
          <a:xfrm>
            <a:off x="8103440" y="1080432"/>
            <a:ext cx="2353252" cy="1614552"/>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08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5C2F272-D77F-969B-3BC6-DCD3AF55F9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8199" y="1802346"/>
            <a:ext cx="5257801" cy="1626654"/>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dirty="0"/>
              <a:t>Low Intensity Strategies</a:t>
            </a:r>
          </a:p>
        </p:txBody>
      </p:sp>
      <p:pic>
        <p:nvPicPr>
          <p:cNvPr id="4" name="Picture 2" descr="1424998884482">
            <a:extLst>
              <a:ext uri="{FF2B5EF4-FFF2-40B4-BE49-F238E27FC236}">
                <a16:creationId xmlns:a16="http://schemas.microsoft.com/office/drawing/2014/main" id="{4E18013E-F1F5-2947-E49D-67A4CBD3F1D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38199" y="3545999"/>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BEBDB3B4-75D3-FDD2-DEE2-4A772EE854A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74481" y="1902266"/>
            <a:ext cx="2084592" cy="27007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bg1"/>
                </a:solidFill>
                <a:hlinkClick r:id="rId6">
                  <a:extLst>
                    <a:ext uri="{A12FA001-AC4F-418D-AE19-62706E023703}">
                      <ahyp:hlinkClr xmlns:ahyp="http://schemas.microsoft.com/office/drawing/2018/hyperlinkcolor" val="tx"/>
                    </a:ext>
                  </a:extLst>
                </a:hlinkClick>
              </a:rPr>
              <a:t>https://www.ci3t.org/literature</a:t>
            </a:r>
            <a:r>
              <a:rPr lang="en-US" dirty="0">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2147247" y="2656764"/>
            <a:ext cx="568657" cy="292912"/>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12" name="Picture 11">
            <a:extLst>
              <a:ext uri="{FF2B5EF4-FFF2-40B4-BE49-F238E27FC236}">
                <a16:creationId xmlns:a16="http://schemas.microsoft.com/office/drawing/2014/main" id="{BAF58B90-22C9-55E4-A80B-D607D61C25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27612" y="1904434"/>
            <a:ext cx="1999225" cy="2698624"/>
          </a:xfrm>
          <a:prstGeom prst="rect">
            <a:avLst/>
          </a:prstGeom>
          <a:ln>
            <a:solidFill>
              <a:schemeClr val="tx1"/>
            </a:solidFill>
          </a:ln>
        </p:spPr>
      </p:pic>
      <p:pic>
        <p:nvPicPr>
          <p:cNvPr id="14" name="Picture 13">
            <a:extLst>
              <a:ext uri="{FF2B5EF4-FFF2-40B4-BE49-F238E27FC236}">
                <a16:creationId xmlns:a16="http://schemas.microsoft.com/office/drawing/2014/main" id="{AD0C00D5-58F5-ADA2-F9AF-8477D0A5BC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491747" y="2353839"/>
            <a:ext cx="2147167" cy="2894936"/>
          </a:xfrm>
          <a:prstGeom prst="rect">
            <a:avLst/>
          </a:prstGeom>
          <a:ln>
            <a:solidFill>
              <a:schemeClr val="tx1"/>
            </a:solidFill>
          </a:ln>
        </p:spPr>
      </p:pic>
      <p:pic>
        <p:nvPicPr>
          <p:cNvPr id="16" name="Picture 15">
            <a:extLst>
              <a:ext uri="{FF2B5EF4-FFF2-40B4-BE49-F238E27FC236}">
                <a16:creationId xmlns:a16="http://schemas.microsoft.com/office/drawing/2014/main" id="{B07DFE3C-BF48-8308-1727-04C299F15D4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24899" y="2905284"/>
            <a:ext cx="2054009" cy="2894936"/>
          </a:xfrm>
          <a:prstGeom prst="rect">
            <a:avLst/>
          </a:prstGeom>
          <a:ln>
            <a:solidFill>
              <a:schemeClr val="tx1"/>
            </a:solidFill>
          </a:ln>
        </p:spPr>
      </p:pic>
      <p:pic>
        <p:nvPicPr>
          <p:cNvPr id="18" name="Picture 17">
            <a:extLst>
              <a:ext uri="{FF2B5EF4-FFF2-40B4-BE49-F238E27FC236}">
                <a16:creationId xmlns:a16="http://schemas.microsoft.com/office/drawing/2014/main" id="{6BAD15AB-E3D9-537E-9B0D-58432C10D10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23346" y="3252662"/>
            <a:ext cx="1984131" cy="2781234"/>
          </a:xfrm>
          <a:prstGeom prst="rect">
            <a:avLst/>
          </a:prstGeom>
          <a:ln>
            <a:solidFill>
              <a:schemeClr val="tx1"/>
            </a:solidFill>
          </a:ln>
        </p:spPr>
      </p:pic>
      <p:pic>
        <p:nvPicPr>
          <p:cNvPr id="20" name="Picture 19">
            <a:extLst>
              <a:ext uri="{FF2B5EF4-FFF2-40B4-BE49-F238E27FC236}">
                <a16:creationId xmlns:a16="http://schemas.microsoft.com/office/drawing/2014/main" id="{4A1BED46-A3BF-9BE6-CED1-189BC056DE5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73024" y="3875592"/>
            <a:ext cx="2056595" cy="2781234"/>
          </a:xfrm>
          <a:prstGeom prst="rect">
            <a:avLst/>
          </a:prstGeom>
          <a:ln>
            <a:solidFill>
              <a:schemeClr val="tx1"/>
            </a:solidFill>
          </a:ln>
        </p:spPr>
      </p:pic>
      <p:sp>
        <p:nvSpPr>
          <p:cNvPr id="3" name="Star: 5 Points 2">
            <a:extLst>
              <a:ext uri="{FF2B5EF4-FFF2-40B4-BE49-F238E27FC236}">
                <a16:creationId xmlns:a16="http://schemas.microsoft.com/office/drawing/2014/main" id="{5A794BB0-5A69-A4D0-0990-69A60C8073F7}"/>
              </a:ext>
            </a:extLst>
          </p:cNvPr>
          <p:cNvSpPr/>
          <p:nvPr/>
        </p:nvSpPr>
        <p:spPr>
          <a:xfrm>
            <a:off x="121813" y="926895"/>
            <a:ext cx="796066" cy="763793"/>
          </a:xfrm>
          <a:prstGeom prst="star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ED327540-984A-6727-EBAD-15052C04E4DE}"/>
              </a:ext>
            </a:extLst>
          </p:cNvPr>
          <p:cNvSpPr/>
          <p:nvPr/>
        </p:nvSpPr>
        <p:spPr>
          <a:xfrm>
            <a:off x="11353800" y="1508583"/>
            <a:ext cx="796066" cy="763793"/>
          </a:xfrm>
          <a:prstGeom prst="star5">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36B004B-C67D-2EF9-F8A9-8109B815A838}"/>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40133" y="3538345"/>
            <a:ext cx="1784184" cy="2495551"/>
          </a:xfrm>
          <a:prstGeom prst="rect">
            <a:avLst/>
          </a:prstGeom>
          <a:ln>
            <a:noFill/>
          </a:ln>
          <a:effectLst>
            <a:outerShdw blurRad="292100" dist="139700" dir="2700000" algn="tl" rotWithShape="0">
              <a:srgbClr val="333333">
                <a:alpha val="65000"/>
              </a:srgbClr>
            </a:outerShdw>
          </a:effectLst>
        </p:spPr>
      </p:pic>
      <p:pic>
        <p:nvPicPr>
          <p:cNvPr id="7" name="Picture 16">
            <a:extLst>
              <a:ext uri="{FF2B5EF4-FFF2-40B4-BE49-F238E27FC236}">
                <a16:creationId xmlns:a16="http://schemas.microsoft.com/office/drawing/2014/main" id="{C831635A-7BDE-2A01-480D-93E62A101BBB}"/>
              </a:ext>
            </a:extLst>
          </p:cNvPr>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701751" y="3538344"/>
            <a:ext cx="1868072" cy="2495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19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7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 calcmode="lin" valueType="num">
                                      <p:cBhvr additive="base">
                                        <p:cTn id="20" dur="500" fill="hold"/>
                                        <p:tgtEl>
                                          <p:spTgt spid="2050"/>
                                        </p:tgtEl>
                                        <p:attrNameLst>
                                          <p:attrName>ppt_x</p:attrName>
                                        </p:attrNameLst>
                                      </p:cBhvr>
                                      <p:tavLst>
                                        <p:tav tm="0">
                                          <p:val>
                                            <p:strVal val="#ppt_x"/>
                                          </p:val>
                                        </p:tav>
                                        <p:tav tm="100000">
                                          <p:val>
                                            <p:strVal val="#ppt_x"/>
                                          </p:val>
                                        </p:tav>
                                      </p:tavLst>
                                    </p:anim>
                                    <p:anim calcmode="lin" valueType="num">
                                      <p:cBhvr additive="base">
                                        <p:cTn id="21" dur="500" fill="hold"/>
                                        <p:tgtEl>
                                          <p:spTgt spid="205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1000"/>
                            </p:stCondLst>
                            <p:childTnLst>
                              <p:par>
                                <p:cTn id="39" presetID="31"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fltVal val="0"/>
                                          </p:val>
                                        </p:tav>
                                        <p:tav tm="100000">
                                          <p:val>
                                            <p:strVal val="#ppt_w"/>
                                          </p:val>
                                        </p:tav>
                                      </p:tavLst>
                                    </p:anim>
                                    <p:anim calcmode="lin" valueType="num">
                                      <p:cBhvr>
                                        <p:cTn id="42" dur="1000" fill="hold"/>
                                        <p:tgtEl>
                                          <p:spTgt spid="5"/>
                                        </p:tgtEl>
                                        <p:attrNameLst>
                                          <p:attrName>ppt_h</p:attrName>
                                        </p:attrNameLst>
                                      </p:cBhvr>
                                      <p:tavLst>
                                        <p:tav tm="0">
                                          <p:val>
                                            <p:fltVal val="0"/>
                                          </p:val>
                                        </p:tav>
                                        <p:tav tm="100000">
                                          <p:val>
                                            <p:strVal val="#ppt_h"/>
                                          </p:val>
                                        </p:tav>
                                      </p:tavLst>
                                    </p:anim>
                                    <p:anim calcmode="lin" valueType="num">
                                      <p:cBhvr>
                                        <p:cTn id="43" dur="1000" fill="hold"/>
                                        <p:tgtEl>
                                          <p:spTgt spid="5"/>
                                        </p:tgtEl>
                                        <p:attrNameLst>
                                          <p:attrName>style.rotation</p:attrName>
                                        </p:attrNameLst>
                                      </p:cBhvr>
                                      <p:tavLst>
                                        <p:tav tm="0">
                                          <p:val>
                                            <p:fltVal val="90"/>
                                          </p:val>
                                        </p:tav>
                                        <p:tav tm="100000">
                                          <p:val>
                                            <p:fltVal val="0"/>
                                          </p:val>
                                        </p:tav>
                                      </p:tavLst>
                                    </p:anim>
                                    <p:animEffect transition="in" filter="fade">
                                      <p:cBhvr>
                                        <p:cTn id="4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03E9542-8E06-4691-D199-2EFA6B7953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3380" y="1927364"/>
            <a:ext cx="5325525" cy="1612249"/>
          </a:xfrm>
          <a:prstGeom prst="rect">
            <a:avLst/>
          </a:prstGeom>
          <a:ln>
            <a:solidFill>
              <a:schemeClr val="tx1"/>
            </a:solidFill>
          </a:ln>
        </p:spPr>
      </p:pic>
      <p:sp>
        <p:nvSpPr>
          <p:cNvPr id="2" name="Title 1">
            <a:extLst>
              <a:ext uri="{FF2B5EF4-FFF2-40B4-BE49-F238E27FC236}">
                <a16:creationId xmlns:a16="http://schemas.microsoft.com/office/drawing/2014/main" id="{67DDB2B4-9A7B-76C7-4D5A-22729A7FE3F0}"/>
              </a:ext>
            </a:extLst>
          </p:cNvPr>
          <p:cNvSpPr>
            <a:spLocks noGrp="1"/>
          </p:cNvSpPr>
          <p:nvPr>
            <p:ph type="title"/>
          </p:nvPr>
        </p:nvSpPr>
        <p:spPr/>
        <p:txBody>
          <a:bodyPr/>
          <a:lstStyle/>
          <a:p>
            <a:r>
              <a:rPr lang="en-US" dirty="0"/>
              <a:t>Low Intensity Strategies</a:t>
            </a:r>
          </a:p>
        </p:txBody>
      </p:sp>
      <p:sp>
        <p:nvSpPr>
          <p:cNvPr id="6" name="Rectangle: Rounded Corners 5">
            <a:extLst>
              <a:ext uri="{FF2B5EF4-FFF2-40B4-BE49-F238E27FC236}">
                <a16:creationId xmlns:a16="http://schemas.microsoft.com/office/drawing/2014/main" id="{AEF26A81-8F2B-21BB-EF44-17B286D4009B}"/>
              </a:ext>
            </a:extLst>
          </p:cNvPr>
          <p:cNvSpPr/>
          <p:nvPr/>
        </p:nvSpPr>
        <p:spPr>
          <a:xfrm>
            <a:off x="7423346" y="368909"/>
            <a:ext cx="4281129" cy="124031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solidFill>
                  <a:schemeClr val="bg1"/>
                </a:solidFill>
                <a:hlinkClick r:id="rId4">
                  <a:extLst>
                    <a:ext uri="{A12FA001-AC4F-418D-AE19-62706E023703}">
                      <ahyp:hlinkClr xmlns:ahyp="http://schemas.microsoft.com/office/drawing/2018/hyperlinkcolor" val="tx"/>
                    </a:ext>
                  </a:extLst>
                </a:hlinkClick>
              </a:rPr>
              <a:t>https://www.ci3t.org/pl</a:t>
            </a:r>
            <a:r>
              <a:rPr lang="en-US" dirty="0">
                <a:solidFill>
                  <a:schemeClr val="bg1"/>
                </a:solidFill>
              </a:rPr>
              <a:t>  </a:t>
            </a:r>
          </a:p>
        </p:txBody>
      </p:sp>
      <p:sp>
        <p:nvSpPr>
          <p:cNvPr id="8" name="Rectangle 7">
            <a:extLst>
              <a:ext uri="{FF2B5EF4-FFF2-40B4-BE49-F238E27FC236}">
                <a16:creationId xmlns:a16="http://schemas.microsoft.com/office/drawing/2014/main" id="{E94794D8-BBD9-1FD0-9A3A-7C1104B67F00}"/>
              </a:ext>
            </a:extLst>
          </p:cNvPr>
          <p:cNvSpPr/>
          <p:nvPr/>
        </p:nvSpPr>
        <p:spPr>
          <a:xfrm>
            <a:off x="3734906" y="2821858"/>
            <a:ext cx="1014075" cy="353961"/>
          </a:xfrm>
          <a:prstGeom prst="rect">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pic>
        <p:nvPicPr>
          <p:cNvPr id="9" name="Picture 8">
            <a:extLst>
              <a:ext uri="{FF2B5EF4-FFF2-40B4-BE49-F238E27FC236}">
                <a16:creationId xmlns:a16="http://schemas.microsoft.com/office/drawing/2014/main" id="{8F7D3802-5ACE-C5C5-E437-805B93E1BA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7820" y="1927364"/>
            <a:ext cx="2998126" cy="4628017"/>
          </a:xfrm>
          <a:prstGeom prst="rect">
            <a:avLst/>
          </a:prstGeom>
          <a:ln>
            <a:solidFill>
              <a:schemeClr val="tx1"/>
            </a:solidFill>
          </a:ln>
        </p:spPr>
      </p:pic>
      <p:pic>
        <p:nvPicPr>
          <p:cNvPr id="15" name="Picture 14">
            <a:extLst>
              <a:ext uri="{FF2B5EF4-FFF2-40B4-BE49-F238E27FC236}">
                <a16:creationId xmlns:a16="http://schemas.microsoft.com/office/drawing/2014/main" id="{E055AE3D-4604-A4C5-8DBA-9155FD7CE89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41204" y="3838874"/>
            <a:ext cx="6804332" cy="595233"/>
          </a:xfrm>
          <a:prstGeom prst="rect">
            <a:avLst/>
          </a:prstGeom>
        </p:spPr>
      </p:pic>
      <p:pic>
        <p:nvPicPr>
          <p:cNvPr id="17" name="Picture 16">
            <a:extLst>
              <a:ext uri="{FF2B5EF4-FFF2-40B4-BE49-F238E27FC236}">
                <a16:creationId xmlns:a16="http://schemas.microsoft.com/office/drawing/2014/main" id="{738A96CC-3317-47CE-FA76-6D33FC1AD9A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940794" y="4408662"/>
            <a:ext cx="3562634" cy="2418778"/>
          </a:xfrm>
          <a:prstGeom prst="rect">
            <a:avLst/>
          </a:prstGeom>
        </p:spPr>
      </p:pic>
      <p:sp>
        <p:nvSpPr>
          <p:cNvPr id="3" name="Star: 5 Points 2">
            <a:extLst>
              <a:ext uri="{FF2B5EF4-FFF2-40B4-BE49-F238E27FC236}">
                <a16:creationId xmlns:a16="http://schemas.microsoft.com/office/drawing/2014/main" id="{5202BAB2-BC08-1621-1F35-7FF56A3B93D1}"/>
              </a:ext>
            </a:extLst>
          </p:cNvPr>
          <p:cNvSpPr/>
          <p:nvPr/>
        </p:nvSpPr>
        <p:spPr>
          <a:xfrm>
            <a:off x="10817566" y="563366"/>
            <a:ext cx="796066" cy="763793"/>
          </a:xfrm>
          <a:prstGeom prst="star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1424998884482">
            <a:extLst>
              <a:ext uri="{FF2B5EF4-FFF2-40B4-BE49-F238E27FC236}">
                <a16:creationId xmlns:a16="http://schemas.microsoft.com/office/drawing/2014/main" id="{DA32F5E1-9651-D3A1-D968-AF0701A96C8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93380" y="3838874"/>
            <a:ext cx="2001253" cy="2883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8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7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25135"/>
            <a:ext cx="4824350" cy="3586386"/>
          </a:xfrm>
          <a:prstGeom prst="rect">
            <a:avLst/>
          </a:prstGeom>
        </p:spPr>
      </p:pic>
      <p:pic>
        <p:nvPicPr>
          <p:cNvPr id="11" name="Picture 10">
            <a:extLst>
              <a:ext uri="{FF2B5EF4-FFF2-40B4-BE49-F238E27FC236}">
                <a16:creationId xmlns:a16="http://schemas.microsoft.com/office/drawing/2014/main" id="{71770DEC-76C0-4AB7-B936-B4310C2C28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27659" y="1135645"/>
            <a:ext cx="4908541" cy="5435590"/>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6442356" y="2652359"/>
            <a:ext cx="4479146" cy="3840422"/>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2720139" y="727132"/>
            <a:ext cx="867747" cy="279918"/>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558403"/>
            <a:ext cx="7575562" cy="52254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07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2431077656"/>
              </p:ext>
            </p:extLst>
          </p:nvPr>
        </p:nvGraphicFramePr>
        <p:xfrm>
          <a:off x="1323191" y="104510"/>
          <a:ext cx="9046360" cy="6405880"/>
        </p:xfrm>
        <a:graphic>
          <a:graphicData uri="http://schemas.openxmlformats.org/drawingml/2006/table">
            <a:tbl>
              <a:tblPr firstRow="1" bandRow="1">
                <a:tableStyleId>{5C22544A-7EE6-4342-B048-85BDC9FD1C3A}</a:tableStyleId>
              </a:tblPr>
              <a:tblGrid>
                <a:gridCol w="4523180">
                  <a:extLst>
                    <a:ext uri="{9D8B030D-6E8A-4147-A177-3AD203B41FA5}">
                      <a16:colId xmlns:a16="http://schemas.microsoft.com/office/drawing/2014/main" val="3475468031"/>
                    </a:ext>
                  </a:extLst>
                </a:gridCol>
                <a:gridCol w="4523180">
                  <a:extLst>
                    <a:ext uri="{9D8B030D-6E8A-4147-A177-3AD203B41FA5}">
                      <a16:colId xmlns:a16="http://schemas.microsoft.com/office/drawing/2014/main" val="3555776466"/>
                    </a:ext>
                  </a:extLst>
                </a:gridCol>
              </a:tblGrid>
              <a:tr h="370840">
                <a:tc>
                  <a:txBody>
                    <a:bodyPr/>
                    <a:lstStyle/>
                    <a:p>
                      <a:r>
                        <a:rPr lang="en-US" dirty="0"/>
                        <a:t>Low-Intensity Strategy</a:t>
                      </a:r>
                    </a:p>
                  </a:txBody>
                  <a:tcPr/>
                </a:tc>
                <a:tc>
                  <a:txBody>
                    <a:bodyPr/>
                    <a:lstStyle/>
                    <a:p>
                      <a:r>
                        <a:rPr lang="en-US" dirty="0"/>
                        <a:t>Lincoln Elementary On-Site</a:t>
                      </a:r>
                      <a:r>
                        <a:rPr lang="en-US" baseline="0" dirty="0"/>
                        <a:t> Expert</a:t>
                      </a:r>
                      <a:endParaRPr lang="en-US" dirty="0"/>
                    </a:p>
                  </a:txBody>
                  <a:tcPr/>
                </a:tc>
                <a:extLst>
                  <a:ext uri="{0D108BD9-81ED-4DB2-BD59-A6C34878D82A}">
                    <a16:rowId xmlns:a16="http://schemas.microsoft.com/office/drawing/2014/main" val="545248379"/>
                  </a:ext>
                </a:extLst>
              </a:tr>
              <a:tr h="370840">
                <a:tc>
                  <a:txBody>
                    <a:bodyPr/>
                    <a:lstStyle/>
                    <a:p>
                      <a:pPr marL="0" indent="0">
                        <a:buFont typeface="Courier New" panose="02070309020205020404" pitchFamily="49" charset="0"/>
                        <a:buNone/>
                      </a:pPr>
                      <a:r>
                        <a:rPr lang="en-US" b="1" dirty="0">
                          <a:solidFill>
                            <a:schemeClr val="accent5">
                              <a:lumMod val="50000"/>
                            </a:schemeClr>
                          </a:solidFill>
                        </a:rPr>
                        <a:t>Behavior-Specific</a:t>
                      </a:r>
                      <a:r>
                        <a:rPr lang="en-US" b="1" baseline="0" dirty="0">
                          <a:solidFill>
                            <a:schemeClr val="accent5">
                              <a:lumMod val="50000"/>
                            </a:schemeClr>
                          </a:solidFill>
                        </a:rPr>
                        <a:t> Praise</a:t>
                      </a:r>
                      <a:r>
                        <a:rPr lang="en-US" baseline="0" dirty="0"/>
                        <a:t>: Identifying the specific expectation the student met.</a:t>
                      </a:r>
                    </a:p>
                    <a:p>
                      <a:pPr marL="285750" indent="-285750">
                        <a:buFont typeface="Courier New" panose="02070309020205020404" pitchFamily="49" charset="0"/>
                        <a:buChar char="o"/>
                      </a:pPr>
                      <a:r>
                        <a:rPr lang="en-US" baseline="0" dirty="0"/>
                        <a:t>“</a:t>
                      </a:r>
                      <a:r>
                        <a:rPr lang="en-US" baseline="0" dirty="0" err="1"/>
                        <a:t>Niama</a:t>
                      </a:r>
                      <a:r>
                        <a:rPr lang="en-US" baseline="0" dirty="0"/>
                        <a:t>, great job using your graphic organizer to draft your essay.”</a:t>
                      </a:r>
                    </a:p>
                    <a:p>
                      <a:pPr marL="285750" indent="-285750">
                        <a:buFont typeface="Courier New" panose="02070309020205020404" pitchFamily="49" charset="0"/>
                        <a:buChar char="o"/>
                      </a:pPr>
                      <a:r>
                        <a:rPr lang="en-US" baseline="0" dirty="0"/>
                        <a:t>“Justice, thank you for pushing in your chair to keep the walkway safe.”</a:t>
                      </a:r>
                      <a:endParaRPr lang="en-US" dirty="0"/>
                    </a:p>
                  </a:txBody>
                  <a:tcPr/>
                </a:tc>
                <a:tc>
                  <a:txBody>
                    <a:bodyPr/>
                    <a:lstStyle/>
                    <a:p>
                      <a:pPr marL="285750" indent="-285750">
                        <a:buFont typeface="Arial" panose="020B0604020202020204" pitchFamily="34" charset="0"/>
                        <a:buChar char="•"/>
                      </a:pPr>
                      <a:r>
                        <a:rPr lang="en-US" dirty="0"/>
                        <a:t>Eric Common, Behavior Specialist</a:t>
                      </a:r>
                    </a:p>
                    <a:p>
                      <a:pPr marL="285750" indent="-285750">
                        <a:buFont typeface="Arial" panose="020B0604020202020204" pitchFamily="34" charset="0"/>
                        <a:buChar char="•"/>
                      </a:pPr>
                      <a:r>
                        <a:rPr lang="en-US" dirty="0"/>
                        <a:t>Mark Buckman, Special Education</a:t>
                      </a:r>
                    </a:p>
                    <a:p>
                      <a:pPr marL="285750" indent="-285750">
                        <a:buFont typeface="Arial" panose="020B0604020202020204" pitchFamily="34" charset="0"/>
                        <a:buChar char="•"/>
                      </a:pPr>
                      <a:r>
                        <a:rPr lang="en-US" baseline="0" dirty="0"/>
                        <a:t>Grant Allen, Parent Volunteer</a:t>
                      </a:r>
                      <a:endParaRPr lang="en-US" dirty="0"/>
                    </a:p>
                  </a:txBody>
                  <a:tcPr/>
                </a:tc>
                <a:extLst>
                  <a:ext uri="{0D108BD9-81ED-4DB2-BD59-A6C34878D82A}">
                    <a16:rowId xmlns:a16="http://schemas.microsoft.com/office/drawing/2014/main" val="3297779822"/>
                  </a:ext>
                </a:extLst>
              </a:tr>
              <a:tr h="370840">
                <a:tc>
                  <a:txBody>
                    <a:bodyPr/>
                    <a:lstStyle/>
                    <a:p>
                      <a:pPr marL="0" indent="0">
                        <a:buFont typeface="Courier New" panose="02070309020205020404" pitchFamily="49" charset="0"/>
                        <a:buNone/>
                      </a:pPr>
                      <a:r>
                        <a:rPr lang="en-US" b="1" dirty="0">
                          <a:solidFill>
                            <a:schemeClr val="accent5">
                              <a:lumMod val="50000"/>
                            </a:schemeClr>
                          </a:solidFill>
                        </a:rPr>
                        <a:t>Opportunities to Respond</a:t>
                      </a:r>
                      <a:r>
                        <a:rPr lang="en-US" baseline="0" dirty="0"/>
                        <a:t>: Providing 4-6 opportunities per minute for students to respond individually, choral, verbal, written, gesture, or symbol.</a:t>
                      </a:r>
                    </a:p>
                    <a:p>
                      <a:pPr marL="285750" indent="-285750">
                        <a:buFont typeface="Courier New" panose="02070309020205020404" pitchFamily="49" charset="0"/>
                        <a:buChar char="o"/>
                      </a:pPr>
                      <a:r>
                        <a:rPr lang="en-US" baseline="0" dirty="0"/>
                        <a:t>“Show me thumbs or thumbs down if...”</a:t>
                      </a:r>
                    </a:p>
                    <a:p>
                      <a:pPr marL="285750" indent="-285750">
                        <a:buFont typeface="Courier New" panose="02070309020205020404" pitchFamily="49" charset="0"/>
                        <a:buChar char="o"/>
                      </a:pPr>
                      <a:r>
                        <a:rPr lang="en-US" baseline="0" dirty="0"/>
                        <a:t>“Show me on your white board what…”</a:t>
                      </a:r>
                    </a:p>
                    <a:p>
                      <a:pPr marL="285750" indent="-285750">
                        <a:buFont typeface="Courier New" panose="02070309020205020404" pitchFamily="49" charset="0"/>
                        <a:buChar char="o"/>
                      </a:pPr>
                      <a:r>
                        <a:rPr lang="en-US" baseline="0" dirty="0"/>
                        <a:t>“Turn to your elbow partner and say…”</a:t>
                      </a:r>
                    </a:p>
                    <a:p>
                      <a:pPr marL="285750" indent="-285750">
                        <a:buFont typeface="Courier New" panose="02070309020205020404" pitchFamily="49" charset="0"/>
                        <a:buChar char="o"/>
                      </a:pPr>
                      <a:r>
                        <a:rPr lang="en-US" baseline="0" dirty="0"/>
                        <a:t>“All together now, what is…”</a:t>
                      </a:r>
                      <a:endParaRPr lang="en-US" dirty="0"/>
                    </a:p>
                  </a:txBody>
                  <a:tcPr/>
                </a:tc>
                <a:tc>
                  <a:txBody>
                    <a:bodyPr/>
                    <a:lstStyle/>
                    <a:p>
                      <a:pPr marL="285750" indent="-285750">
                        <a:buFont typeface="Arial" panose="020B0604020202020204" pitchFamily="34" charset="0"/>
                        <a:buChar char="•"/>
                      </a:pPr>
                      <a:r>
                        <a:rPr lang="en-US" dirty="0"/>
                        <a:t>David Royer, Administration</a:t>
                      </a:r>
                    </a:p>
                    <a:p>
                      <a:pPr marL="285750" indent="-285750">
                        <a:buFont typeface="Arial" panose="020B0604020202020204" pitchFamily="34" charset="0"/>
                        <a:buChar char="•"/>
                      </a:pPr>
                      <a:r>
                        <a:rPr lang="en-US" dirty="0"/>
                        <a:t>Emily Cantwell,</a:t>
                      </a:r>
                      <a:r>
                        <a:rPr lang="en-US" baseline="0" dirty="0"/>
                        <a:t> 5</a:t>
                      </a:r>
                      <a:r>
                        <a:rPr lang="en-US" baseline="30000" dirty="0"/>
                        <a:t>th</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indent="-285750">
                        <a:buFont typeface="Arial" panose="020B0604020202020204" pitchFamily="34" charset="0"/>
                        <a:buChar char="•"/>
                      </a:pPr>
                      <a:r>
                        <a:rPr lang="en-US" baseline="0" dirty="0"/>
                        <a:t>Mallory Messenger, Counselor</a:t>
                      </a:r>
                    </a:p>
                  </a:txBody>
                  <a:tcPr/>
                </a:tc>
                <a:extLst>
                  <a:ext uri="{0D108BD9-81ED-4DB2-BD59-A6C34878D82A}">
                    <a16:rowId xmlns:a16="http://schemas.microsoft.com/office/drawing/2014/main" val="2955642090"/>
                  </a:ext>
                </a:extLst>
              </a:tr>
              <a:tr h="370840">
                <a:tc>
                  <a:txBody>
                    <a:bodyPr/>
                    <a:lstStyle/>
                    <a:p>
                      <a:pPr marL="0" indent="0">
                        <a:buFont typeface="Courier New" panose="02070309020205020404" pitchFamily="49" charset="0"/>
                        <a:buNone/>
                      </a:pPr>
                      <a:r>
                        <a:rPr lang="en-US" b="1" dirty="0">
                          <a:solidFill>
                            <a:schemeClr val="accent5">
                              <a:lumMod val="50000"/>
                            </a:schemeClr>
                          </a:solidFill>
                        </a:rPr>
                        <a:t>Instructional Choice</a:t>
                      </a:r>
                      <a:r>
                        <a:rPr lang="en-US" baseline="0" dirty="0"/>
                        <a:t>: Providing within-task or between task choices to increase academic engaged time and motivation.</a:t>
                      </a:r>
                    </a:p>
                    <a:p>
                      <a:pPr marL="285750" indent="-285750">
                        <a:buFont typeface="Courier New" panose="02070309020205020404" pitchFamily="49" charset="0"/>
                        <a:buChar char="o"/>
                      </a:pPr>
                      <a:r>
                        <a:rPr lang="en-US" baseline="0" dirty="0"/>
                        <a:t>“Ronaldo, of these 3 tasks today, which would you like to work on first?”</a:t>
                      </a:r>
                    </a:p>
                    <a:p>
                      <a:pPr marL="285750" indent="-285750">
                        <a:buFont typeface="Courier New" panose="02070309020205020404" pitchFamily="49" charset="0"/>
                        <a:buChar char="o"/>
                      </a:pPr>
                      <a:r>
                        <a:rPr lang="en-US" baseline="0" dirty="0"/>
                        <a:t>“Suzy, do you want to work with colored pencils, crayons, or sparkly markers?”</a:t>
                      </a:r>
                      <a:endParaRPr lang="en-US" dirty="0"/>
                    </a:p>
                  </a:txBody>
                  <a:tcPr/>
                </a:tc>
                <a:tc>
                  <a:txBody>
                    <a:bodyPr/>
                    <a:lstStyle/>
                    <a:p>
                      <a:pPr marL="285750" indent="-285750">
                        <a:buFont typeface="Arial" panose="020B0604020202020204" pitchFamily="34" charset="0"/>
                        <a:buChar char="•"/>
                      </a:pPr>
                      <a:r>
                        <a:rPr lang="en-US" dirty="0"/>
                        <a:t>Abbie Jenkins, 2</a:t>
                      </a:r>
                      <a:r>
                        <a:rPr lang="en-US" baseline="30000" dirty="0"/>
                        <a:t>nd</a:t>
                      </a:r>
                      <a:r>
                        <a:rPr lang="en-US"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Scarlett Lane, 3</a:t>
                      </a:r>
                      <a:r>
                        <a:rPr lang="en-US" baseline="30000" dirty="0"/>
                        <a:t>rd</a:t>
                      </a:r>
                      <a:r>
                        <a:rPr lang="en-US" baseline="0" dirty="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Bryan Simmons,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Liane Johl, Kindergarten</a:t>
                      </a:r>
                    </a:p>
                  </a:txBody>
                  <a:tcPr/>
                </a:tc>
                <a:extLst>
                  <a:ext uri="{0D108BD9-81ED-4DB2-BD59-A6C34878D82A}">
                    <a16:rowId xmlns:a16="http://schemas.microsoft.com/office/drawing/2014/main" val="2994125512"/>
                  </a:ext>
                </a:extLst>
              </a:tr>
            </a:tbl>
          </a:graphicData>
        </a:graphic>
      </p:graphicFrame>
      <p:pic>
        <p:nvPicPr>
          <p:cNvPr id="4" name="Picture 3">
            <a:extLst>
              <a:ext uri="{FF2B5EF4-FFF2-40B4-BE49-F238E27FC236}">
                <a16:creationId xmlns:a16="http://schemas.microsoft.com/office/drawing/2014/main" id="{25DA1B30-3302-562C-E2EE-CBCCD4DF6F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92749" y="1152724"/>
            <a:ext cx="8039513" cy="52263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auto">
          <a:xfrm>
            <a:off x="3557588" y="5057708"/>
            <a:ext cx="5076823" cy="1800292"/>
          </a:xfrm>
          <a:prstGeom prst="rect">
            <a:avLst/>
          </a:prstGeom>
          <a:noFill/>
        </p:spPr>
      </p:pic>
      <p:pic>
        <p:nvPicPr>
          <p:cNvPr id="21" name="Picture 20">
            <a:extLst>
              <a:ext uri="{FF2B5EF4-FFF2-40B4-BE49-F238E27FC236}">
                <a16:creationId xmlns:a16="http://schemas.microsoft.com/office/drawing/2014/main" id="{2B14D75E-6CC8-4158-8B04-FFDECCE4B347}"/>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433348" y="284464"/>
            <a:ext cx="5239363" cy="3617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Oval 21">
            <a:extLst>
              <a:ext uri="{FF2B5EF4-FFF2-40B4-BE49-F238E27FC236}">
                <a16:creationId xmlns:a16="http://schemas.microsoft.com/office/drawing/2014/main" id="{8BAAC526-86CD-4505-B978-CC077B84E511}"/>
              </a:ext>
            </a:extLst>
          </p:cNvPr>
          <p:cNvSpPr/>
          <p:nvPr/>
        </p:nvSpPr>
        <p:spPr>
          <a:xfrm>
            <a:off x="6745138" y="1630397"/>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AE1255B-B75D-479F-B8EA-059449C32393}"/>
              </a:ext>
            </a:extLst>
          </p:cNvPr>
          <p:cNvSpPr txBox="1"/>
          <p:nvPr/>
        </p:nvSpPr>
        <p:spPr>
          <a:xfrm>
            <a:off x="2366209" y="436411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dirty="0"/>
              <a:t>Exploring Teacher-Delivered, Low-Intensity Supports … </a:t>
            </a:r>
          </a:p>
          <a:p>
            <a:pPr algn="ctr"/>
            <a:r>
              <a:rPr lang="en-US" sz="2000" dirty="0"/>
              <a:t>Literature &amp; Ci3T Professional Learning Pages</a:t>
            </a:r>
          </a:p>
        </p:txBody>
      </p:sp>
      <p:pic>
        <p:nvPicPr>
          <p:cNvPr id="3" name="Picture 2">
            <a:extLst>
              <a:ext uri="{FF2B5EF4-FFF2-40B4-BE49-F238E27FC236}">
                <a16:creationId xmlns:a16="http://schemas.microsoft.com/office/drawing/2014/main" id="{49884B1B-34C6-ED55-F5DB-FB8889A6261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72426" y="400013"/>
            <a:ext cx="5563973" cy="3617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Oval 3">
            <a:extLst>
              <a:ext uri="{FF2B5EF4-FFF2-40B4-BE49-F238E27FC236}">
                <a16:creationId xmlns:a16="http://schemas.microsoft.com/office/drawing/2014/main" id="{7B0ED1D2-B617-4778-9B8E-F1F119D65DC2}"/>
              </a:ext>
            </a:extLst>
          </p:cNvPr>
          <p:cNvSpPr/>
          <p:nvPr/>
        </p:nvSpPr>
        <p:spPr>
          <a:xfrm>
            <a:off x="1000146" y="1447589"/>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20731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Agenda</a:t>
            </a:r>
          </a:p>
        </p:txBody>
      </p:sp>
      <p:sp>
        <p:nvSpPr>
          <p:cNvPr id="7" name="Content Placeholder 6"/>
          <p:cNvSpPr>
            <a:spLocks noGrp="1"/>
          </p:cNvSpPr>
          <p:nvPr>
            <p:ph idx="1"/>
          </p:nvPr>
        </p:nvSpPr>
        <p:spPr/>
        <p:txBody>
          <a:bodyPr>
            <a:normAutofit lnSpcReduction="10000"/>
          </a:bodyPr>
          <a:lstStyle/>
          <a:p>
            <a:r>
              <a:rPr lang="en-US" dirty="0"/>
              <a:t>Introducing Ci3T … a Comprehensive, Integrated, Three-Tiered Model of Prevention  </a:t>
            </a:r>
          </a:p>
          <a:p>
            <a:r>
              <a:rPr lang="en-US" dirty="0"/>
              <a:t>Systematic Screening: Tools and Logistics</a:t>
            </a:r>
          </a:p>
          <a:p>
            <a:r>
              <a:rPr lang="en-US" b="1" dirty="0"/>
              <a:t>The Role of Screening: Using Screening Data to Shape Instruction  </a:t>
            </a:r>
          </a:p>
          <a:p>
            <a:pPr lvl="1"/>
            <a:r>
              <a:rPr lang="en-US" dirty="0"/>
              <a:t>At Tier 1: Primary Preventions Efforts </a:t>
            </a:r>
          </a:p>
          <a:p>
            <a:pPr lvl="1"/>
            <a:r>
              <a:rPr lang="en-US" dirty="0"/>
              <a:t>At all Tiers: Teacher-delivered Strategies  </a:t>
            </a:r>
          </a:p>
          <a:p>
            <a:pPr lvl="1"/>
            <a:r>
              <a:rPr lang="en-US" b="1" dirty="0"/>
              <a:t>At Tiers 2 &amp; 3: Secondary &amp; Tertiary Prevention Efforts  </a:t>
            </a:r>
          </a:p>
          <a:p>
            <a:r>
              <a:rPr lang="en-US" dirty="0"/>
              <a:t>Reviewing Resources to Support Systematic Screening</a:t>
            </a:r>
          </a:p>
          <a:p>
            <a:r>
              <a:rPr lang="en-US" dirty="0"/>
              <a:t>Planning for Next Steps</a:t>
            </a:r>
          </a:p>
          <a:p>
            <a:endParaRPr lang="en-US" dirty="0"/>
          </a:p>
        </p:txBody>
      </p:sp>
    </p:spTree>
    <p:extLst>
      <p:ext uri="{BB962C8B-B14F-4D97-AF65-F5344CB8AC3E}">
        <p14:creationId xmlns:p14="http://schemas.microsoft.com/office/powerpoint/2010/main" val="32294468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theme/_rels/themeOverride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image" Target="../media/image128.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image" Target="../media/image207.jpeg"/></Relationships>
</file>

<file path=ppt/theme/theme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Override>
</file>

<file path=ppt/theme/themeOverride2.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6" ma:contentTypeDescription="Create a new document." ma:contentTypeScope="" ma:versionID="a413609376ed577f5068d26488541229">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2797b7506df936fb2992c3a72dabdf3c"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Props1.xml><?xml version="1.0" encoding="utf-8"?>
<ds:datastoreItem xmlns:ds="http://schemas.openxmlformats.org/officeDocument/2006/customXml" ds:itemID="{A90CCF68-E765-4305-8B5F-196C682D8CE2}">
  <ds:schemaRefs>
    <ds:schemaRef ds:uri="http://schemas.microsoft.com/sharepoint/v3/contenttype/forms"/>
  </ds:schemaRefs>
</ds:datastoreItem>
</file>

<file path=customXml/itemProps2.xml><?xml version="1.0" encoding="utf-8"?>
<ds:datastoreItem xmlns:ds="http://schemas.openxmlformats.org/officeDocument/2006/customXml" ds:itemID="{79633187-D213-442F-AEF2-5D1839E8F1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18368a-e051-4120-b782-b8f83150f24c"/>
    <ds:schemaRef ds:uri="f9e924d8-64f0-44e1-941a-d1c0bfcac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7E3DE2-D39C-46E6-939A-D9211D21ED10}">
  <ds:schemaRefs>
    <ds:schemaRef ds:uri="http://purl.org/dc/dcmitype/"/>
    <ds:schemaRef ds:uri="http://schemas.microsoft.com/office/infopath/2007/PartnerControls"/>
    <ds:schemaRef ds:uri="http://schemas.microsoft.com/office/2006/documentManagement/types"/>
    <ds:schemaRef ds:uri="http://www.w3.org/XML/1998/namespace"/>
    <ds:schemaRef ds:uri="http://purl.org/dc/elements/1.1/"/>
    <ds:schemaRef ds:uri="http://schemas.microsoft.com/office/2006/metadata/properties"/>
    <ds:schemaRef ds:uri="http://purl.org/dc/terms/"/>
    <ds:schemaRef ds:uri="http://schemas.openxmlformats.org/package/2006/metadata/core-properties"/>
    <ds:schemaRef ds:uri="f9e924d8-64f0-44e1-941a-d1c0bfcaccf4"/>
    <ds:schemaRef ds:uri="4318368a-e051-4120-b782-b8f83150f24c"/>
  </ds:schemaRefs>
</ds:datastoreItem>
</file>

<file path=docProps/app.xml><?xml version="1.0" encoding="utf-8"?>
<Properties xmlns="http://schemas.openxmlformats.org/officeDocument/2006/extended-properties" xmlns:vt="http://schemas.openxmlformats.org/officeDocument/2006/docPropsVTypes">
  <TotalTime>3255</TotalTime>
  <Words>8977</Words>
  <Application>Microsoft Office PowerPoint</Application>
  <PresentationFormat>Widescreen</PresentationFormat>
  <Paragraphs>1815</Paragraphs>
  <Slides>136</Slides>
  <Notes>59</Notes>
  <HiddenSlides>0</HiddenSlides>
  <MMClips>0</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136</vt:i4>
      </vt:variant>
    </vt:vector>
  </HeadingPairs>
  <TitlesOfParts>
    <vt:vector size="158" baseType="lpstr">
      <vt:lpstr>Adobe Hebrew</vt:lpstr>
      <vt:lpstr>Arial</vt:lpstr>
      <vt:lpstr>Bradley Hand ITC</vt:lpstr>
      <vt:lpstr>Calibri</vt:lpstr>
      <vt:lpstr>Calibri Light</vt:lpstr>
      <vt:lpstr>Century Gothic</vt:lpstr>
      <vt:lpstr>Century Schoolbook</vt:lpstr>
      <vt:lpstr>Courier New</vt:lpstr>
      <vt:lpstr>Georgia</vt:lpstr>
      <vt:lpstr>Symbol</vt:lpstr>
      <vt:lpstr>System Font Regular</vt:lpstr>
      <vt:lpstr>Times New Roman</vt:lpstr>
      <vt:lpstr>Tw Cen MT</vt:lpstr>
      <vt:lpstr>Verdana</vt:lpstr>
      <vt:lpstr>Wingdings</vt:lpstr>
      <vt:lpstr>12_Office Theme</vt:lpstr>
      <vt:lpstr>17_Office Theme</vt:lpstr>
      <vt:lpstr>Ci3T</vt:lpstr>
      <vt:lpstr>19_Office Theme</vt:lpstr>
      <vt:lpstr>5_Office Theme</vt:lpstr>
      <vt:lpstr>18_Office Theme</vt:lpstr>
      <vt:lpstr>Worksheet</vt:lpstr>
      <vt:lpstr>An Overview of Behavior Screening Tools within Three-tiered Models of Support</vt:lpstr>
      <vt:lpstr>PowerPoint Presentation</vt:lpstr>
      <vt:lpstr>PowerPoint Presentation</vt:lpstr>
      <vt:lpstr>Resource Alert! </vt:lpstr>
      <vt:lpstr>Agenda</vt:lpstr>
      <vt:lpstr>Thank you…  For Your Commitment</vt:lpstr>
      <vt:lpstr>Agenda</vt:lpstr>
      <vt:lpstr>PowerPoint Presentation</vt:lpstr>
      <vt:lpstr>PowerPoint Presentation</vt:lpstr>
      <vt:lpstr>PowerPoint Presentation</vt:lpstr>
      <vt:lpstr>PowerPoint Presentation</vt:lpstr>
      <vt:lpstr>Behavioral Component:  Positive Behavioral Interventions and Supports (PBIS)</vt:lpstr>
      <vt:lpstr>PowerPoint Presentation</vt:lpstr>
      <vt:lpstr>PowerPoint Presentation</vt:lpstr>
      <vt:lpstr>The Five Social and Emotional Learning Core Competencies</vt:lpstr>
      <vt:lpstr>Outcomes Associated with Social Skills Training</vt:lpstr>
      <vt:lpstr>Social Component:  Examples of Schoolwide Programs </vt:lpstr>
      <vt:lpstr>Top 10 School-related Social Skills</vt:lpstr>
      <vt:lpstr>PowerPoint Presentation</vt:lpstr>
      <vt:lpstr>PowerPoint Presentation</vt:lpstr>
      <vt:lpstr>The Journey … Ci3T Training &amp; Implementation</vt:lpstr>
      <vt:lpstr>Ci3T Implementation Manual</vt:lpstr>
      <vt:lpstr>Ci3T Primary Plan: Roles and Responsibilities</vt:lpstr>
      <vt:lpstr>PowerPoint Presentation</vt:lpstr>
      <vt:lpstr>PowerPoint Presentation</vt:lpstr>
      <vt:lpstr>PowerPoint Presentation</vt:lpstr>
      <vt:lpstr>PowerPoint Presentation</vt:lpstr>
      <vt:lpstr>PowerPoint Presentation</vt:lpstr>
      <vt:lpstr>A look at Procedures for Teaching at Tier 1</vt:lpstr>
      <vt:lpstr>PowerPoint Presentation</vt:lpstr>
      <vt:lpstr>PowerPoint Presentation</vt:lpstr>
      <vt:lpstr>PowerPoint Presentation</vt:lpstr>
      <vt:lpstr>Essential Components of  Primary Prevention Efforts</vt:lpstr>
      <vt:lpstr>PowerPoint Presentation</vt:lpstr>
      <vt:lpstr>PowerPoint Presentation</vt:lpstr>
      <vt:lpstr>PowerPoint Presentation</vt:lpstr>
      <vt:lpstr>Implementation Science  Adapted from Fixsen &amp; Blasé, 2005</vt:lpstr>
      <vt:lpstr>Transparency, Access,  &amp; Collaboration</vt:lpstr>
      <vt:lpstr>PowerPoint Presentation</vt:lpstr>
      <vt:lpstr>Agenda</vt:lpstr>
      <vt:lpstr>Learning More About Options</vt:lpstr>
      <vt:lpstr>Considerations</vt:lpstr>
      <vt:lpstr>Psychometric Properties of Behavior Screening Tools</vt:lpstr>
      <vt:lpstr>Selecting a Universal Behavior Screening Tool: Questions to Consider</vt:lpstr>
      <vt:lpstr>Systematic Screening … Logistics</vt:lpstr>
      <vt:lpstr>PowerPoint Presentation</vt:lpstr>
      <vt:lpstr>PowerPoint Presentation</vt:lpstr>
      <vt:lpstr>PowerPoint Presentation</vt:lpstr>
      <vt:lpstr>PowerPoint Presentation</vt:lpstr>
      <vt:lpstr>PowerPoint Presentation</vt:lpstr>
      <vt:lpstr>Student Risk Screening Scale for Internalizing and Externalizing </vt:lpstr>
      <vt:lpstr>Student Risk Screening Scale for Internalizing and Externalizing (SRSS-IE; Drummond, 1994; Lane &amp; Menzies, 2009) for Elementary Schools</vt:lpstr>
      <vt:lpstr>Student Risk Screening Scale for Internalizing and Externalizing (SRSS-IE; Drummond, 1994; Lane &amp; Menzies, 2009)</vt:lpstr>
      <vt:lpstr>SRSS-IE: Cut Scores</vt:lpstr>
      <vt:lpstr>Fall 2022 SRSS-Externalizing Results – Elementary School level</vt:lpstr>
      <vt:lpstr>Fall 2022 SRSS-Internalizing Results – Elementary School level</vt:lpstr>
      <vt:lpstr>Fall 2022 SRSS-Internalizing Results – Elementary School Level</vt:lpstr>
      <vt:lpstr>SRSS-Externalizing  Results:  Grade level</vt:lpstr>
      <vt:lpstr>SRSS-IE Scores Predict Student Outcomes</vt:lpstr>
      <vt:lpstr>PowerPoint Presentation</vt:lpstr>
      <vt:lpstr>PowerPoint Presentation</vt:lpstr>
      <vt:lpstr>Student Risk Screening Scale Fall 2004 – 2012 Middle School</vt:lpstr>
      <vt:lpstr>Middle School Study 1: Behavioral &amp; Academic Characteristics of SRSS Risk Groups</vt:lpstr>
      <vt:lpstr>PowerPoint Presentation</vt:lpstr>
      <vt:lpstr>PowerPoint Presentation</vt:lpstr>
      <vt:lpstr>Screening Coordinator Training Manual</vt:lpstr>
      <vt:lpstr>Screening Protocols </vt:lpstr>
      <vt:lpstr>BASC3 Behavioral and Emotional Screening Scale©</vt:lpstr>
      <vt:lpstr>BASC2 – Behavior and Emotional Screening Scale Spring 2012</vt:lpstr>
      <vt:lpstr>Social Skills  Improvement System – Performance Screening Guide</vt:lpstr>
      <vt:lpstr>Social Skills Improvement System – Performance Screening Guide Spring 2012 – Total School</vt:lpstr>
      <vt:lpstr>Social, Academic, and Emotional Behavior Risk Screener</vt:lpstr>
      <vt:lpstr>PowerPoint Presentation</vt:lpstr>
      <vt:lpstr>PowerPoint Presentation</vt:lpstr>
      <vt:lpstr>Installing a Universal Behavior Screening Tool: Questions to Consider</vt:lpstr>
      <vt:lpstr>Tips for Communicating with Your Community about Systematic Screening</vt:lpstr>
      <vt:lpstr>The Whys and Hows of Screening: Frequently Asked Questions for Families</vt:lpstr>
      <vt:lpstr>PowerPoint Presentation</vt:lpstr>
      <vt:lpstr>Screening Data: High School Yrs1-3</vt:lpstr>
      <vt:lpstr>Data sharing…</vt:lpstr>
      <vt:lpstr>Interpreting Universal Behavior Screening Data: Questions to Consider</vt:lpstr>
      <vt:lpstr>PowerPoint Presentation</vt:lpstr>
      <vt:lpstr>PowerPoint Presentation</vt:lpstr>
      <vt:lpstr>Agenda</vt:lpstr>
      <vt:lpstr>PowerPoint Presentation</vt:lpstr>
      <vt:lpstr>Agenda</vt:lpstr>
      <vt:lpstr>Social Skills Improvement System – Performance Screening Guide Spring 2012 – Total School</vt:lpstr>
      <vt:lpstr>Student Risk Screening Scale Fall 2004 – 2012 Middle School</vt:lpstr>
      <vt:lpstr>Agenda</vt:lpstr>
      <vt:lpstr>PowerPoint Presentation</vt:lpstr>
      <vt:lpstr>An Integrated Approach</vt:lpstr>
      <vt:lpstr>Low Intensity Strategies</vt:lpstr>
      <vt:lpstr>Low Intensity Strategies</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An illustration</vt:lpstr>
      <vt:lpstr>PowerPoint Presentation</vt:lpstr>
      <vt:lpstr>PowerPoint Presentation</vt:lpstr>
      <vt:lpstr>  Treatment Integrity Social Validity Monitor student progress</vt:lpstr>
      <vt:lpstr>Sample Elementary Intervention Grid: PA</vt:lpstr>
      <vt:lpstr>Sample Elementary Intervention Grid: SSiS</vt:lpstr>
      <vt:lpstr>Active Supervision</vt:lpstr>
      <vt:lpstr>PowerPoint Presentation</vt:lpstr>
      <vt:lpstr>PowerPoint Presentation</vt:lpstr>
      <vt:lpstr>PowerPoint Presentation</vt:lpstr>
      <vt:lpstr>PowerPoint Presentation</vt:lpstr>
      <vt:lpstr>SAMPLE TERTIARY (Tier 3) INTERVENTION GRID</vt:lpstr>
      <vt:lpstr>Changes in Harry’s Behavior</vt:lpstr>
      <vt:lpstr>PowerPoint Presentation</vt:lpstr>
      <vt:lpstr>PowerPoint Presentation</vt:lpstr>
      <vt:lpstr>Agenda</vt:lpstr>
      <vt:lpstr>Resource Alert! </vt:lpstr>
      <vt:lpstr>Screening Coordinator Training Manual</vt:lpstr>
      <vt:lpstr>Screening Protocols </vt:lpstr>
      <vt:lpstr>Guidance for Systematic Screening: Lessons Learned from Practitioners</vt:lpstr>
      <vt:lpstr>Lessons Learned </vt:lpstr>
      <vt:lpstr>PowerPoint Presentation</vt:lpstr>
      <vt:lpstr>PowerPoint Presentation</vt:lpstr>
      <vt:lpstr>Agenda</vt:lpstr>
      <vt:lpstr>Planning for Next Steps</vt:lpstr>
      <vt:lpstr>PowerPoint Presentation</vt:lpstr>
      <vt:lpstr>District Decision Makers</vt:lpstr>
      <vt:lpstr>PowerPoint Presentation</vt:lpstr>
      <vt:lpstr>PowerPoint Presentation</vt:lpstr>
      <vt:lpstr>Come Join Us! Professional Learning Offerings</vt:lpstr>
      <vt:lpstr>Come Join Us! Professional Learning Offerings</vt:lpstr>
      <vt:lpstr>Tips for Communicating with Your Community about Systematic Screening</vt:lpstr>
      <vt:lpstr>Project EPIC</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Williams, Stacie Nicole</cp:lastModifiedBy>
  <cp:revision>124</cp:revision>
  <cp:lastPrinted>2020-08-27T16:59:42Z</cp:lastPrinted>
  <dcterms:created xsi:type="dcterms:W3CDTF">2020-01-15T18:04:26Z</dcterms:created>
  <dcterms:modified xsi:type="dcterms:W3CDTF">2023-12-04T21:11:44Z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y fmtid="{D5CDD505-2E9C-101B-9397-08002B2CF9AE}" pid="3" name="MediaServiceImageTags">
    <vt:lpwstr/>
  </property>
</Properties>
</file>